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05"/>
  </p:notesMasterIdLst>
  <p:sldIdLst>
    <p:sldId id="574" r:id="rId2"/>
    <p:sldId id="409" r:id="rId3"/>
    <p:sldId id="410" r:id="rId4"/>
    <p:sldId id="411" r:id="rId5"/>
    <p:sldId id="412" r:id="rId6"/>
    <p:sldId id="564" r:id="rId7"/>
    <p:sldId id="413" r:id="rId8"/>
    <p:sldId id="416" r:id="rId9"/>
    <p:sldId id="418" r:id="rId10"/>
    <p:sldId id="419" r:id="rId11"/>
    <p:sldId id="566" r:id="rId12"/>
    <p:sldId id="420" r:id="rId13"/>
    <p:sldId id="421" r:id="rId14"/>
    <p:sldId id="422" r:id="rId15"/>
    <p:sldId id="423" r:id="rId16"/>
    <p:sldId id="575" r:id="rId17"/>
    <p:sldId id="424" r:id="rId18"/>
    <p:sldId id="428" r:id="rId19"/>
    <p:sldId id="443" r:id="rId20"/>
    <p:sldId id="431" r:id="rId21"/>
    <p:sldId id="576" r:id="rId22"/>
    <p:sldId id="442" r:id="rId23"/>
    <p:sldId id="436" r:id="rId24"/>
    <p:sldId id="437" r:id="rId25"/>
    <p:sldId id="440" r:id="rId26"/>
    <p:sldId id="441" r:id="rId27"/>
    <p:sldId id="448" r:id="rId28"/>
    <p:sldId id="577" r:id="rId29"/>
    <p:sldId id="449" r:id="rId30"/>
    <p:sldId id="450" r:id="rId31"/>
    <p:sldId id="451" r:id="rId32"/>
    <p:sldId id="452" r:id="rId33"/>
    <p:sldId id="568" r:id="rId34"/>
    <p:sldId id="455" r:id="rId35"/>
    <p:sldId id="457" r:id="rId36"/>
    <p:sldId id="460" r:id="rId37"/>
    <p:sldId id="461" r:id="rId38"/>
    <p:sldId id="462" r:id="rId39"/>
    <p:sldId id="569" r:id="rId40"/>
    <p:sldId id="570" r:id="rId41"/>
    <p:sldId id="463" r:id="rId42"/>
    <p:sldId id="464" r:id="rId43"/>
    <p:sldId id="465" r:id="rId44"/>
    <p:sldId id="578" r:id="rId45"/>
    <p:sldId id="579" r:id="rId46"/>
    <p:sldId id="470" r:id="rId47"/>
    <p:sldId id="472" r:id="rId48"/>
    <p:sldId id="584" r:id="rId49"/>
    <p:sldId id="477" r:id="rId50"/>
    <p:sldId id="478" r:id="rId51"/>
    <p:sldId id="480" r:id="rId52"/>
    <p:sldId id="481" r:id="rId53"/>
    <p:sldId id="484" r:id="rId54"/>
    <p:sldId id="485" r:id="rId55"/>
    <p:sldId id="488" r:id="rId56"/>
    <p:sldId id="492" r:id="rId57"/>
    <p:sldId id="494" r:id="rId58"/>
    <p:sldId id="499" r:id="rId59"/>
    <p:sldId id="571" r:id="rId60"/>
    <p:sldId id="572" r:id="rId61"/>
    <p:sldId id="573" r:id="rId62"/>
    <p:sldId id="501" r:id="rId63"/>
    <p:sldId id="502" r:id="rId64"/>
    <p:sldId id="503" r:id="rId65"/>
    <p:sldId id="561" r:id="rId66"/>
    <p:sldId id="505" r:id="rId67"/>
    <p:sldId id="506" r:id="rId68"/>
    <p:sldId id="507" r:id="rId69"/>
    <p:sldId id="509" r:id="rId70"/>
    <p:sldId id="512" r:id="rId71"/>
    <p:sldId id="516" r:id="rId72"/>
    <p:sldId id="580" r:id="rId73"/>
    <p:sldId id="517" r:id="rId74"/>
    <p:sldId id="518" r:id="rId75"/>
    <p:sldId id="519" r:id="rId76"/>
    <p:sldId id="581" r:id="rId77"/>
    <p:sldId id="522" r:id="rId78"/>
    <p:sldId id="525" r:id="rId79"/>
    <p:sldId id="526" r:id="rId80"/>
    <p:sldId id="527" r:id="rId81"/>
    <p:sldId id="528" r:id="rId82"/>
    <p:sldId id="529" r:id="rId83"/>
    <p:sldId id="533" r:id="rId84"/>
    <p:sldId id="537" r:id="rId85"/>
    <p:sldId id="538" r:id="rId86"/>
    <p:sldId id="542" r:id="rId87"/>
    <p:sldId id="543" r:id="rId88"/>
    <p:sldId id="544" r:id="rId89"/>
    <p:sldId id="545" r:id="rId90"/>
    <p:sldId id="582" r:id="rId91"/>
    <p:sldId id="546" r:id="rId92"/>
    <p:sldId id="547" r:id="rId93"/>
    <p:sldId id="548" r:id="rId94"/>
    <p:sldId id="549" r:id="rId95"/>
    <p:sldId id="585" r:id="rId96"/>
    <p:sldId id="551" r:id="rId97"/>
    <p:sldId id="552" r:id="rId98"/>
    <p:sldId id="553" r:id="rId99"/>
    <p:sldId id="556" r:id="rId100"/>
    <p:sldId id="557" r:id="rId101"/>
    <p:sldId id="558" r:id="rId102"/>
    <p:sldId id="560" r:id="rId103"/>
    <p:sldId id="583" r:id="rId104"/>
  </p:sldIdLst>
  <p:sldSz cx="9144000" cy="6858000" type="screen4x3"/>
  <p:notesSz cx="6858000" cy="9144000"/>
  <p:defaultTextStyle>
    <a:defPPr>
      <a:defRPr lang="zh-CN"/>
    </a:defPPr>
    <a:lvl1pPr algn="l" rtl="0" eaLnBrk="0" fontAlgn="base" hangingPunct="0">
      <a:spcBef>
        <a:spcPct val="0"/>
      </a:spcBef>
      <a:spcAft>
        <a:spcPct val="0"/>
      </a:spcAft>
      <a:defRPr kumimoji="1" sz="2400" b="1"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umimoji="1" sz="2400" b="1"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umimoji="1" sz="2400" b="1"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umimoji="1" sz="2400" b="1"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umimoji="1" sz="2400" b="1"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CC"/>
    <a:srgbClr val="99CCFF"/>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86" autoAdjust="0"/>
    <p:restoredTop sz="95617" autoAdjust="0"/>
  </p:normalViewPr>
  <p:slideViewPr>
    <p:cSldViewPr>
      <p:cViewPr varScale="1">
        <p:scale>
          <a:sx n="124" d="100"/>
          <a:sy n="124" d="100"/>
        </p:scale>
        <p:origin x="876" y="3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934E54-5B81-4676-A461-3B0336CE4C32}" type="doc">
      <dgm:prSet loTypeId="urn:microsoft.com/office/officeart/2005/8/layout/cycle2" loCatId="cycle" qsTypeId="urn:microsoft.com/office/officeart/2005/8/quickstyle/simple1" qsCatId="simple" csTypeId="urn:microsoft.com/office/officeart/2005/8/colors/accent0_3" csCatId="mainScheme" phldr="1"/>
      <dgm:spPr/>
      <dgm:t>
        <a:bodyPr/>
        <a:lstStyle/>
        <a:p>
          <a:endParaRPr lang="zh-CN" altLang="en-US"/>
        </a:p>
      </dgm:t>
    </dgm:pt>
    <dgm:pt modelId="{DA418F21-9ED7-466E-AD38-F5AF0DB792F8}">
      <dgm:prSet phldrT="[文本]"/>
      <dgm:spPr/>
      <dgm:t>
        <a:bodyPr/>
        <a:lstStyle/>
        <a:p>
          <a:r>
            <a:rPr lang="en-US" altLang="zh-CN" dirty="0"/>
            <a:t>P1</a:t>
          </a:r>
          <a:endParaRPr lang="zh-CN" altLang="en-US" dirty="0"/>
        </a:p>
      </dgm:t>
    </dgm:pt>
    <dgm:pt modelId="{4A18619F-7911-412B-8040-3E7A567E7675}" type="parTrans" cxnId="{69F99319-4AE5-40D0-B0B6-06C967415B7E}">
      <dgm:prSet/>
      <dgm:spPr/>
      <dgm:t>
        <a:bodyPr/>
        <a:lstStyle/>
        <a:p>
          <a:endParaRPr lang="zh-CN" altLang="en-US"/>
        </a:p>
      </dgm:t>
    </dgm:pt>
    <dgm:pt modelId="{F43BA5DC-0575-4827-B95D-B21DE75D3D1C}" type="sibTrans" cxnId="{69F99319-4AE5-40D0-B0B6-06C967415B7E}">
      <dgm:prSet/>
      <dgm:spPr/>
      <dgm:t>
        <a:bodyPr/>
        <a:lstStyle/>
        <a:p>
          <a:r>
            <a:rPr lang="en-US" altLang="zh-CN" dirty="0"/>
            <a:t>m1</a:t>
          </a:r>
          <a:endParaRPr lang="zh-CN" altLang="en-US" dirty="0"/>
        </a:p>
      </dgm:t>
    </dgm:pt>
    <dgm:pt modelId="{9D68CEDC-401D-4088-9334-CEDD52CCEA4C}">
      <dgm:prSet phldrT="[文本]"/>
      <dgm:spPr/>
      <dgm:t>
        <a:bodyPr/>
        <a:lstStyle/>
        <a:p>
          <a:r>
            <a:rPr lang="en-US" altLang="zh-CN" dirty="0"/>
            <a:t>P2</a:t>
          </a:r>
          <a:endParaRPr lang="zh-CN" altLang="en-US" dirty="0"/>
        </a:p>
      </dgm:t>
    </dgm:pt>
    <dgm:pt modelId="{122ACEE5-1578-4F4F-AFEC-C190DD79DB68}" type="parTrans" cxnId="{050A9D51-12A0-427B-AF79-30A5FBB03C95}">
      <dgm:prSet/>
      <dgm:spPr/>
      <dgm:t>
        <a:bodyPr/>
        <a:lstStyle/>
        <a:p>
          <a:endParaRPr lang="zh-CN" altLang="en-US"/>
        </a:p>
      </dgm:t>
    </dgm:pt>
    <dgm:pt modelId="{41D31F97-400A-4C4F-B4E9-3D261FA6E8DE}" type="sibTrans" cxnId="{050A9D51-12A0-427B-AF79-30A5FBB03C95}">
      <dgm:prSet/>
      <dgm:spPr/>
      <dgm:t>
        <a:bodyPr/>
        <a:lstStyle/>
        <a:p>
          <a:r>
            <a:rPr lang="en-US" altLang="zh-CN" dirty="0"/>
            <a:t>m2</a:t>
          </a:r>
          <a:endParaRPr lang="zh-CN" altLang="en-US" dirty="0"/>
        </a:p>
      </dgm:t>
    </dgm:pt>
    <dgm:pt modelId="{4307F7C7-F382-4CB3-90C1-8AC7C9EC0120}">
      <dgm:prSet phldrT="[文本]"/>
      <dgm:spPr/>
      <dgm:t>
        <a:bodyPr/>
        <a:lstStyle/>
        <a:p>
          <a:r>
            <a:rPr lang="en-US" altLang="zh-CN" dirty="0"/>
            <a:t>P3</a:t>
          </a:r>
          <a:endParaRPr lang="zh-CN" altLang="en-US" dirty="0"/>
        </a:p>
      </dgm:t>
    </dgm:pt>
    <dgm:pt modelId="{4133F0F5-1D8F-4FC8-BDAE-103153997517}" type="parTrans" cxnId="{1EDF76FF-F3A6-4787-AB27-1BF145BAD8D1}">
      <dgm:prSet/>
      <dgm:spPr/>
      <dgm:t>
        <a:bodyPr/>
        <a:lstStyle/>
        <a:p>
          <a:endParaRPr lang="zh-CN" altLang="en-US"/>
        </a:p>
      </dgm:t>
    </dgm:pt>
    <dgm:pt modelId="{AA7979B0-6749-4455-8D02-6CAD03C0317A}" type="sibTrans" cxnId="{1EDF76FF-F3A6-4787-AB27-1BF145BAD8D1}">
      <dgm:prSet/>
      <dgm:spPr/>
      <dgm:t>
        <a:bodyPr/>
        <a:lstStyle/>
        <a:p>
          <a:r>
            <a:rPr lang="en-US" altLang="zh-CN" dirty="0"/>
            <a:t>m3</a:t>
          </a:r>
          <a:endParaRPr lang="zh-CN" altLang="en-US" dirty="0"/>
        </a:p>
      </dgm:t>
    </dgm:pt>
    <dgm:pt modelId="{67EC0A27-59AE-4D13-9C41-4763FA81A1C6}" type="pres">
      <dgm:prSet presAssocID="{D1934E54-5B81-4676-A461-3B0336CE4C32}" presName="cycle" presStyleCnt="0">
        <dgm:presLayoutVars>
          <dgm:dir/>
          <dgm:resizeHandles val="exact"/>
        </dgm:presLayoutVars>
      </dgm:prSet>
      <dgm:spPr/>
    </dgm:pt>
    <dgm:pt modelId="{DAA7A903-529D-487B-AA9C-17E33A062853}" type="pres">
      <dgm:prSet presAssocID="{DA418F21-9ED7-466E-AD38-F5AF0DB792F8}" presName="node" presStyleLbl="node1" presStyleIdx="0" presStyleCnt="3" custScaleX="74098" custScaleY="65114">
        <dgm:presLayoutVars>
          <dgm:bulletEnabled val="1"/>
        </dgm:presLayoutVars>
      </dgm:prSet>
      <dgm:spPr/>
    </dgm:pt>
    <dgm:pt modelId="{9E97163F-B9E1-4DE5-B7DA-7068F7F42681}" type="pres">
      <dgm:prSet presAssocID="{F43BA5DC-0575-4827-B95D-B21DE75D3D1C}" presName="sibTrans" presStyleLbl="sibTrans2D1" presStyleIdx="0" presStyleCnt="3"/>
      <dgm:spPr/>
    </dgm:pt>
    <dgm:pt modelId="{C670FDDC-8DA2-4880-9C8A-F7CFD6DAED08}" type="pres">
      <dgm:prSet presAssocID="{F43BA5DC-0575-4827-B95D-B21DE75D3D1C}" presName="connectorText" presStyleLbl="sibTrans2D1" presStyleIdx="0" presStyleCnt="3"/>
      <dgm:spPr/>
    </dgm:pt>
    <dgm:pt modelId="{2D21E249-D3AB-424D-A5D3-29DF34A2E5D5}" type="pres">
      <dgm:prSet presAssocID="{9D68CEDC-401D-4088-9334-CEDD52CCEA4C}" presName="node" presStyleLbl="node1" presStyleIdx="1" presStyleCnt="3" custScaleX="69387" custScaleY="64369">
        <dgm:presLayoutVars>
          <dgm:bulletEnabled val="1"/>
        </dgm:presLayoutVars>
      </dgm:prSet>
      <dgm:spPr/>
    </dgm:pt>
    <dgm:pt modelId="{4FCA3826-9878-4A5C-83FD-F12C970FD23F}" type="pres">
      <dgm:prSet presAssocID="{41D31F97-400A-4C4F-B4E9-3D261FA6E8DE}" presName="sibTrans" presStyleLbl="sibTrans2D1" presStyleIdx="1" presStyleCnt="3"/>
      <dgm:spPr/>
    </dgm:pt>
    <dgm:pt modelId="{0C8F3A94-B416-4C1D-AC97-917E3C2BB3BB}" type="pres">
      <dgm:prSet presAssocID="{41D31F97-400A-4C4F-B4E9-3D261FA6E8DE}" presName="connectorText" presStyleLbl="sibTrans2D1" presStyleIdx="1" presStyleCnt="3"/>
      <dgm:spPr/>
    </dgm:pt>
    <dgm:pt modelId="{B5CE051C-2C93-4B9A-90B7-1899CA067460}" type="pres">
      <dgm:prSet presAssocID="{4307F7C7-F382-4CB3-90C1-8AC7C9EC0120}" presName="node" presStyleLbl="node1" presStyleIdx="2" presStyleCnt="3" custScaleX="62492" custScaleY="64369">
        <dgm:presLayoutVars>
          <dgm:bulletEnabled val="1"/>
        </dgm:presLayoutVars>
      </dgm:prSet>
      <dgm:spPr/>
    </dgm:pt>
    <dgm:pt modelId="{29584109-6FB2-4382-BFCE-F0DA92CCCB5F}" type="pres">
      <dgm:prSet presAssocID="{AA7979B0-6749-4455-8D02-6CAD03C0317A}" presName="sibTrans" presStyleLbl="sibTrans2D1" presStyleIdx="2" presStyleCnt="3"/>
      <dgm:spPr/>
    </dgm:pt>
    <dgm:pt modelId="{D9BFFAD5-E03D-43C0-8F28-666A013D0AB8}" type="pres">
      <dgm:prSet presAssocID="{AA7979B0-6749-4455-8D02-6CAD03C0317A}" presName="connectorText" presStyleLbl="sibTrans2D1" presStyleIdx="2" presStyleCnt="3"/>
      <dgm:spPr/>
    </dgm:pt>
  </dgm:ptLst>
  <dgm:cxnLst>
    <dgm:cxn modelId="{40168609-490D-43E6-8EAC-23856F849FB5}" type="presOf" srcId="{AA7979B0-6749-4455-8D02-6CAD03C0317A}" destId="{D9BFFAD5-E03D-43C0-8F28-666A013D0AB8}" srcOrd="1" destOrd="0" presId="urn:microsoft.com/office/officeart/2005/8/layout/cycle2"/>
    <dgm:cxn modelId="{69F99319-4AE5-40D0-B0B6-06C967415B7E}" srcId="{D1934E54-5B81-4676-A461-3B0336CE4C32}" destId="{DA418F21-9ED7-466E-AD38-F5AF0DB792F8}" srcOrd="0" destOrd="0" parTransId="{4A18619F-7911-412B-8040-3E7A567E7675}" sibTransId="{F43BA5DC-0575-4827-B95D-B21DE75D3D1C}"/>
    <dgm:cxn modelId="{33B70E23-00AD-4DC6-B7FC-2C14FB10EC2C}" type="presOf" srcId="{DA418F21-9ED7-466E-AD38-F5AF0DB792F8}" destId="{DAA7A903-529D-487B-AA9C-17E33A062853}" srcOrd="0" destOrd="0" presId="urn:microsoft.com/office/officeart/2005/8/layout/cycle2"/>
    <dgm:cxn modelId="{883D6B5B-A0AF-42D4-A9D9-A008FB9FBCF5}" type="presOf" srcId="{F43BA5DC-0575-4827-B95D-B21DE75D3D1C}" destId="{C670FDDC-8DA2-4880-9C8A-F7CFD6DAED08}" srcOrd="1" destOrd="0" presId="urn:microsoft.com/office/officeart/2005/8/layout/cycle2"/>
    <dgm:cxn modelId="{EF1EE750-2B01-470B-8E5A-50E64CADC054}" type="presOf" srcId="{D1934E54-5B81-4676-A461-3B0336CE4C32}" destId="{67EC0A27-59AE-4D13-9C41-4763FA81A1C6}" srcOrd="0" destOrd="0" presId="urn:microsoft.com/office/officeart/2005/8/layout/cycle2"/>
    <dgm:cxn modelId="{050A9D51-12A0-427B-AF79-30A5FBB03C95}" srcId="{D1934E54-5B81-4676-A461-3B0336CE4C32}" destId="{9D68CEDC-401D-4088-9334-CEDD52CCEA4C}" srcOrd="1" destOrd="0" parTransId="{122ACEE5-1578-4F4F-AFEC-C190DD79DB68}" sibTransId="{41D31F97-400A-4C4F-B4E9-3D261FA6E8DE}"/>
    <dgm:cxn modelId="{88E6A558-9BC2-474B-8968-A404BEA439FF}" type="presOf" srcId="{4307F7C7-F382-4CB3-90C1-8AC7C9EC0120}" destId="{B5CE051C-2C93-4B9A-90B7-1899CA067460}" srcOrd="0" destOrd="0" presId="urn:microsoft.com/office/officeart/2005/8/layout/cycle2"/>
    <dgm:cxn modelId="{EBA62A82-0AD5-481B-BA1C-1555F1D5296F}" type="presOf" srcId="{41D31F97-400A-4C4F-B4E9-3D261FA6E8DE}" destId="{4FCA3826-9878-4A5C-83FD-F12C970FD23F}" srcOrd="0" destOrd="0" presId="urn:microsoft.com/office/officeart/2005/8/layout/cycle2"/>
    <dgm:cxn modelId="{A3234B9C-65FD-4A08-B5B2-E7EC4916562E}" type="presOf" srcId="{AA7979B0-6749-4455-8D02-6CAD03C0317A}" destId="{29584109-6FB2-4382-BFCE-F0DA92CCCB5F}" srcOrd="0" destOrd="0" presId="urn:microsoft.com/office/officeart/2005/8/layout/cycle2"/>
    <dgm:cxn modelId="{2DB80CC2-B54F-45DF-83AD-96F58A02F3F1}" type="presOf" srcId="{F43BA5DC-0575-4827-B95D-B21DE75D3D1C}" destId="{9E97163F-B9E1-4DE5-B7DA-7068F7F42681}" srcOrd="0" destOrd="0" presId="urn:microsoft.com/office/officeart/2005/8/layout/cycle2"/>
    <dgm:cxn modelId="{394A2DCF-112A-4E09-9E1F-A2C2749B39A8}" type="presOf" srcId="{41D31F97-400A-4C4F-B4E9-3D261FA6E8DE}" destId="{0C8F3A94-B416-4C1D-AC97-917E3C2BB3BB}" srcOrd="1" destOrd="0" presId="urn:microsoft.com/office/officeart/2005/8/layout/cycle2"/>
    <dgm:cxn modelId="{BCB3F9D5-BEA2-4B81-897F-38AB9BFB76FC}" type="presOf" srcId="{9D68CEDC-401D-4088-9334-CEDD52CCEA4C}" destId="{2D21E249-D3AB-424D-A5D3-29DF34A2E5D5}" srcOrd="0" destOrd="0" presId="urn:microsoft.com/office/officeart/2005/8/layout/cycle2"/>
    <dgm:cxn modelId="{1EDF76FF-F3A6-4787-AB27-1BF145BAD8D1}" srcId="{D1934E54-5B81-4676-A461-3B0336CE4C32}" destId="{4307F7C7-F382-4CB3-90C1-8AC7C9EC0120}" srcOrd="2" destOrd="0" parTransId="{4133F0F5-1D8F-4FC8-BDAE-103153997517}" sibTransId="{AA7979B0-6749-4455-8D02-6CAD03C0317A}"/>
    <dgm:cxn modelId="{AEFA724D-EE9D-4141-A954-D6D4EF28F43B}" type="presParOf" srcId="{67EC0A27-59AE-4D13-9C41-4763FA81A1C6}" destId="{DAA7A903-529D-487B-AA9C-17E33A062853}" srcOrd="0" destOrd="0" presId="urn:microsoft.com/office/officeart/2005/8/layout/cycle2"/>
    <dgm:cxn modelId="{CEA7DB91-BAA1-417A-8840-6705E233F1C8}" type="presParOf" srcId="{67EC0A27-59AE-4D13-9C41-4763FA81A1C6}" destId="{9E97163F-B9E1-4DE5-B7DA-7068F7F42681}" srcOrd="1" destOrd="0" presId="urn:microsoft.com/office/officeart/2005/8/layout/cycle2"/>
    <dgm:cxn modelId="{3E7C0FD0-99BB-463B-A999-9CB1CA7A9A4E}" type="presParOf" srcId="{9E97163F-B9E1-4DE5-B7DA-7068F7F42681}" destId="{C670FDDC-8DA2-4880-9C8A-F7CFD6DAED08}" srcOrd="0" destOrd="0" presId="urn:microsoft.com/office/officeart/2005/8/layout/cycle2"/>
    <dgm:cxn modelId="{0D5B7C5D-8F0F-4DFC-95E5-503F1EE8727D}" type="presParOf" srcId="{67EC0A27-59AE-4D13-9C41-4763FA81A1C6}" destId="{2D21E249-D3AB-424D-A5D3-29DF34A2E5D5}" srcOrd="2" destOrd="0" presId="urn:microsoft.com/office/officeart/2005/8/layout/cycle2"/>
    <dgm:cxn modelId="{85EE127D-B39C-4743-B0EE-E2B22EAF9D08}" type="presParOf" srcId="{67EC0A27-59AE-4D13-9C41-4763FA81A1C6}" destId="{4FCA3826-9878-4A5C-83FD-F12C970FD23F}" srcOrd="3" destOrd="0" presId="urn:microsoft.com/office/officeart/2005/8/layout/cycle2"/>
    <dgm:cxn modelId="{ADA2F8FE-B28F-4CD5-899A-2D531089E1FB}" type="presParOf" srcId="{4FCA3826-9878-4A5C-83FD-F12C970FD23F}" destId="{0C8F3A94-B416-4C1D-AC97-917E3C2BB3BB}" srcOrd="0" destOrd="0" presId="urn:microsoft.com/office/officeart/2005/8/layout/cycle2"/>
    <dgm:cxn modelId="{30BF556D-4BDD-40F7-B9D1-E65682FA60F5}" type="presParOf" srcId="{67EC0A27-59AE-4D13-9C41-4763FA81A1C6}" destId="{B5CE051C-2C93-4B9A-90B7-1899CA067460}" srcOrd="4" destOrd="0" presId="urn:microsoft.com/office/officeart/2005/8/layout/cycle2"/>
    <dgm:cxn modelId="{64381D3E-A53C-4839-B9F4-2C62728D4EE4}" type="presParOf" srcId="{67EC0A27-59AE-4D13-9C41-4763FA81A1C6}" destId="{29584109-6FB2-4382-BFCE-F0DA92CCCB5F}" srcOrd="5" destOrd="0" presId="urn:microsoft.com/office/officeart/2005/8/layout/cycle2"/>
    <dgm:cxn modelId="{91010C96-38BC-4857-9EB4-F06F0652CE3D}" type="presParOf" srcId="{29584109-6FB2-4382-BFCE-F0DA92CCCB5F}" destId="{D9BFFAD5-E03D-43C0-8F28-666A013D0AB8}"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A7A903-529D-487B-AA9C-17E33A062853}">
      <dsp:nvSpPr>
        <dsp:cNvPr id="0" name=""/>
        <dsp:cNvSpPr/>
      </dsp:nvSpPr>
      <dsp:spPr>
        <a:xfrm>
          <a:off x="2529135" y="465723"/>
          <a:ext cx="1307904" cy="1149328"/>
        </a:xfrm>
        <a:prstGeom prst="ellips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690" tIns="59690" rIns="59690" bIns="59690" numCol="1" spcCol="1270" anchor="ctr" anchorCtr="0">
          <a:noAutofit/>
        </a:bodyPr>
        <a:lstStyle/>
        <a:p>
          <a:pPr marL="0" lvl="0" indent="0" algn="ctr" defTabSz="2089150">
            <a:lnSpc>
              <a:spcPct val="90000"/>
            </a:lnSpc>
            <a:spcBef>
              <a:spcPct val="0"/>
            </a:spcBef>
            <a:spcAft>
              <a:spcPct val="35000"/>
            </a:spcAft>
            <a:buNone/>
          </a:pPr>
          <a:r>
            <a:rPr lang="en-US" altLang="zh-CN" sz="4700" kern="1200" dirty="0"/>
            <a:t>P1</a:t>
          </a:r>
          <a:endParaRPr lang="zh-CN" altLang="en-US" sz="4700" kern="1200" dirty="0"/>
        </a:p>
      </dsp:txBody>
      <dsp:txXfrm>
        <a:off x="2720673" y="634038"/>
        <a:ext cx="924828" cy="812698"/>
      </dsp:txXfrm>
    </dsp:sp>
    <dsp:sp modelId="{9E97163F-B9E1-4DE5-B7DA-7068F7F42681}">
      <dsp:nvSpPr>
        <dsp:cNvPr id="0" name=""/>
        <dsp:cNvSpPr/>
      </dsp:nvSpPr>
      <dsp:spPr>
        <a:xfrm rot="3600000">
          <a:off x="3445597" y="1877951"/>
          <a:ext cx="786055" cy="595721"/>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r>
            <a:rPr lang="en-US" altLang="zh-CN" sz="2500" kern="1200" dirty="0"/>
            <a:t>m1</a:t>
          </a:r>
          <a:endParaRPr lang="zh-CN" altLang="en-US" sz="2500" kern="1200" dirty="0"/>
        </a:p>
      </dsp:txBody>
      <dsp:txXfrm>
        <a:off x="3490276" y="1919709"/>
        <a:ext cx="607339" cy="357433"/>
      </dsp:txXfrm>
    </dsp:sp>
    <dsp:sp modelId="{2D21E249-D3AB-424D-A5D3-29DF34A2E5D5}">
      <dsp:nvSpPr>
        <dsp:cNvPr id="0" name=""/>
        <dsp:cNvSpPr/>
      </dsp:nvSpPr>
      <dsp:spPr>
        <a:xfrm>
          <a:off x="3897281" y="2769984"/>
          <a:ext cx="1224751" cy="1136178"/>
        </a:xfrm>
        <a:prstGeom prst="ellips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690" tIns="59690" rIns="59690" bIns="59690" numCol="1" spcCol="1270" anchor="ctr" anchorCtr="0">
          <a:noAutofit/>
        </a:bodyPr>
        <a:lstStyle/>
        <a:p>
          <a:pPr marL="0" lvl="0" indent="0" algn="ctr" defTabSz="2089150">
            <a:lnSpc>
              <a:spcPct val="90000"/>
            </a:lnSpc>
            <a:spcBef>
              <a:spcPct val="0"/>
            </a:spcBef>
            <a:spcAft>
              <a:spcPct val="35000"/>
            </a:spcAft>
            <a:buNone/>
          </a:pPr>
          <a:r>
            <a:rPr lang="en-US" altLang="zh-CN" sz="4700" kern="1200" dirty="0"/>
            <a:t>P2</a:t>
          </a:r>
          <a:endParaRPr lang="zh-CN" altLang="en-US" sz="4700" kern="1200" dirty="0"/>
        </a:p>
      </dsp:txBody>
      <dsp:txXfrm>
        <a:off x="4076642" y="2936373"/>
        <a:ext cx="866029" cy="803400"/>
      </dsp:txXfrm>
    </dsp:sp>
    <dsp:sp modelId="{4FCA3826-9878-4A5C-83FD-F12C970FD23F}">
      <dsp:nvSpPr>
        <dsp:cNvPr id="0" name=""/>
        <dsp:cNvSpPr/>
      </dsp:nvSpPr>
      <dsp:spPr>
        <a:xfrm rot="10800000">
          <a:off x="2780351" y="3040213"/>
          <a:ext cx="789297" cy="595721"/>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r>
            <a:rPr lang="en-US" altLang="zh-CN" sz="2500" kern="1200" dirty="0"/>
            <a:t>m2</a:t>
          </a:r>
          <a:endParaRPr lang="zh-CN" altLang="en-US" sz="2500" kern="1200" dirty="0"/>
        </a:p>
      </dsp:txBody>
      <dsp:txXfrm rot="10800000">
        <a:off x="2959067" y="3159357"/>
        <a:ext cx="610581" cy="357433"/>
      </dsp:txXfrm>
    </dsp:sp>
    <dsp:sp modelId="{B5CE051C-2C93-4B9A-90B7-1899CA067460}">
      <dsp:nvSpPr>
        <dsp:cNvPr id="0" name=""/>
        <dsp:cNvSpPr/>
      </dsp:nvSpPr>
      <dsp:spPr>
        <a:xfrm>
          <a:off x="1304994" y="2769984"/>
          <a:ext cx="1103047" cy="1136178"/>
        </a:xfrm>
        <a:prstGeom prst="ellips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9690" tIns="59690" rIns="59690" bIns="59690" numCol="1" spcCol="1270" anchor="ctr" anchorCtr="0">
          <a:noAutofit/>
        </a:bodyPr>
        <a:lstStyle/>
        <a:p>
          <a:pPr marL="0" lvl="0" indent="0" algn="ctr" defTabSz="2089150">
            <a:lnSpc>
              <a:spcPct val="90000"/>
            </a:lnSpc>
            <a:spcBef>
              <a:spcPct val="0"/>
            </a:spcBef>
            <a:spcAft>
              <a:spcPct val="35000"/>
            </a:spcAft>
            <a:buNone/>
          </a:pPr>
          <a:r>
            <a:rPr lang="en-US" altLang="zh-CN" sz="4700" kern="1200" dirty="0"/>
            <a:t>P3</a:t>
          </a:r>
          <a:endParaRPr lang="zh-CN" altLang="en-US" sz="4700" kern="1200" dirty="0"/>
        </a:p>
      </dsp:txBody>
      <dsp:txXfrm>
        <a:off x="1466531" y="2936373"/>
        <a:ext cx="779973" cy="803400"/>
      </dsp:txXfrm>
    </dsp:sp>
    <dsp:sp modelId="{29584109-6FB2-4382-BFCE-F0DA92CCCB5F}">
      <dsp:nvSpPr>
        <dsp:cNvPr id="0" name=""/>
        <dsp:cNvSpPr/>
      </dsp:nvSpPr>
      <dsp:spPr>
        <a:xfrm rot="18000000">
          <a:off x="2104726" y="1922927"/>
          <a:ext cx="793712" cy="595721"/>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r>
            <a:rPr lang="en-US" altLang="zh-CN" sz="2500" kern="1200" dirty="0"/>
            <a:t>m3</a:t>
          </a:r>
          <a:endParaRPr lang="zh-CN" altLang="en-US" sz="2500" kern="1200" dirty="0"/>
        </a:p>
      </dsp:txBody>
      <dsp:txXfrm>
        <a:off x="2149405" y="2119457"/>
        <a:ext cx="614996" cy="357433"/>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636E8A04-9019-4110-A0B0-F2B077B1BD5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a:extLst>
              <a:ext uri="{FF2B5EF4-FFF2-40B4-BE49-F238E27FC236}">
                <a16:creationId xmlns:a16="http://schemas.microsoft.com/office/drawing/2014/main" id="{ADC37599-4DDE-4DAB-B908-36CC59A6E046}"/>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E4565CE4-BF63-497E-8EBE-33193DFDBC09}" type="datetimeFigureOut">
              <a:rPr lang="zh-CN" altLang="en-US"/>
              <a:pPr>
                <a:defRPr/>
              </a:pPr>
              <a:t>2024/9/22</a:t>
            </a:fld>
            <a:endParaRPr lang="zh-CN" altLang="en-US"/>
          </a:p>
        </p:txBody>
      </p:sp>
      <p:sp>
        <p:nvSpPr>
          <p:cNvPr id="4" name="幻灯片图像占位符 3">
            <a:extLst>
              <a:ext uri="{FF2B5EF4-FFF2-40B4-BE49-F238E27FC236}">
                <a16:creationId xmlns:a16="http://schemas.microsoft.com/office/drawing/2014/main" id="{A9C26C15-EBE4-43E3-B555-2879A3C98F46}"/>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292ED9FF-CB11-4D19-93A1-329D4E62AA8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p>
        </p:txBody>
      </p:sp>
      <p:sp>
        <p:nvSpPr>
          <p:cNvPr id="6" name="页脚占位符 5">
            <a:extLst>
              <a:ext uri="{FF2B5EF4-FFF2-40B4-BE49-F238E27FC236}">
                <a16:creationId xmlns:a16="http://schemas.microsoft.com/office/drawing/2014/main" id="{1702FF80-55FC-4D49-9D19-1FFD3D65D0EB}"/>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a:extLst>
              <a:ext uri="{FF2B5EF4-FFF2-40B4-BE49-F238E27FC236}">
                <a16:creationId xmlns:a16="http://schemas.microsoft.com/office/drawing/2014/main" id="{9BB4E107-75CE-4B73-93EE-5D48A566AA48}"/>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FB813A3D-5DB1-4F44-8E8E-256D3D5EC0CD}"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a:extLst>
              <a:ext uri="{FF2B5EF4-FFF2-40B4-BE49-F238E27FC236}">
                <a16:creationId xmlns:a16="http://schemas.microsoft.com/office/drawing/2014/main" id="{CF16E64A-A9FD-4F85-BA22-6CF56806C5F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备注占位符 2">
            <a:extLst>
              <a:ext uri="{FF2B5EF4-FFF2-40B4-BE49-F238E27FC236}">
                <a16:creationId xmlns:a16="http://schemas.microsoft.com/office/drawing/2014/main" id="{E7C3A4DB-EFBC-4106-BBC6-BC70252D918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solidFill>
                  <a:srgbClr val="333333"/>
                </a:solidFill>
                <a:latin typeface="Arial" panose="020B0604020202020204" pitchFamily="34" charset="0"/>
              </a:rPr>
              <a:t>Spooling</a:t>
            </a:r>
            <a:r>
              <a:rPr lang="zh-CN" altLang="en-US">
                <a:solidFill>
                  <a:srgbClr val="333333"/>
                </a:solidFill>
                <a:latin typeface="Arial" panose="020B0604020202020204" pitchFamily="34" charset="0"/>
              </a:rPr>
              <a:t>？？</a:t>
            </a:r>
            <a:endParaRPr lang="zh-CN" altLang="en-US"/>
          </a:p>
        </p:txBody>
      </p:sp>
      <p:sp>
        <p:nvSpPr>
          <p:cNvPr id="20484" name="灯片编号占位符 3">
            <a:extLst>
              <a:ext uri="{FF2B5EF4-FFF2-40B4-BE49-F238E27FC236}">
                <a16:creationId xmlns:a16="http://schemas.microsoft.com/office/drawing/2014/main" id="{25330ADA-8D29-46C4-9E84-9F33461EC5C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fld id="{8BFF5BAF-2601-459C-B22D-80F8EE6699A0}" type="slidenum">
              <a:rPr lang="zh-CN" altLang="en-US" sz="1200" smtClean="0"/>
              <a:pPr/>
              <a:t>11</a:t>
            </a:fld>
            <a:endParaRPr lang="zh-CN" altLang="en-US" sz="1200"/>
          </a:p>
        </p:txBody>
      </p:sp>
    </p:spTree>
    <p:extLst>
      <p:ext uri="{BB962C8B-B14F-4D97-AF65-F5344CB8AC3E}">
        <p14:creationId xmlns:p14="http://schemas.microsoft.com/office/powerpoint/2010/main" val="6073661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前面最</a:t>
            </a:r>
          </a:p>
        </p:txBody>
      </p:sp>
      <p:sp>
        <p:nvSpPr>
          <p:cNvPr id="4" name="灯片编号占位符 3"/>
          <p:cNvSpPr>
            <a:spLocks noGrp="1"/>
          </p:cNvSpPr>
          <p:nvPr>
            <p:ph type="sldNum" sz="quarter" idx="5"/>
          </p:nvPr>
        </p:nvSpPr>
        <p:spPr/>
        <p:txBody>
          <a:bodyPr/>
          <a:lstStyle/>
          <a:p>
            <a:pPr>
              <a:defRPr/>
            </a:pPr>
            <a:fld id="{FB813A3D-5DB1-4F44-8E8E-256D3D5EC0CD}" type="slidenum">
              <a:rPr lang="zh-CN" altLang="en-US" smtClean="0"/>
              <a:pPr>
                <a:defRPr/>
              </a:pPr>
              <a:t>58</a:t>
            </a:fld>
            <a:endParaRPr lang="zh-CN" altLang="en-US"/>
          </a:p>
        </p:txBody>
      </p:sp>
    </p:spTree>
    <p:extLst>
      <p:ext uri="{BB962C8B-B14F-4D97-AF65-F5344CB8AC3E}">
        <p14:creationId xmlns:p14="http://schemas.microsoft.com/office/powerpoint/2010/main" val="12813374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a:extLst>
              <a:ext uri="{FF2B5EF4-FFF2-40B4-BE49-F238E27FC236}">
                <a16:creationId xmlns:a16="http://schemas.microsoft.com/office/drawing/2014/main" id="{86162205-3747-42F9-9058-5741C3E4EB5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备注占位符 2">
            <a:extLst>
              <a:ext uri="{FF2B5EF4-FFF2-40B4-BE49-F238E27FC236}">
                <a16:creationId xmlns:a16="http://schemas.microsoft.com/office/drawing/2014/main" id="{2706B189-64CB-4350-9D68-23329EFF423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P109</a:t>
            </a:r>
            <a:r>
              <a:rPr lang="zh-CN" altLang="en-US" dirty="0"/>
              <a:t>例子</a:t>
            </a:r>
            <a:r>
              <a:rPr lang="en-US" altLang="zh-CN" dirty="0"/>
              <a:t>.</a:t>
            </a:r>
            <a:r>
              <a:rPr lang="zh-CN" altLang="en-US" dirty="0"/>
              <a:t>计算周期</a:t>
            </a:r>
            <a:r>
              <a:rPr lang="en-US" altLang="zh-CN" dirty="0"/>
              <a:t>10.t1=0  A</a:t>
            </a:r>
            <a:r>
              <a:rPr lang="zh-CN" altLang="en-US" dirty="0"/>
              <a:t>的松弛度</a:t>
            </a:r>
            <a:r>
              <a:rPr lang="en-US" altLang="zh-CN" dirty="0"/>
              <a:t>=20-10=10  B=50-25=25,</a:t>
            </a:r>
            <a:r>
              <a:rPr lang="zh-CN" altLang="en-US" dirty="0"/>
              <a:t>选择</a:t>
            </a:r>
            <a:r>
              <a:rPr lang="en-US" altLang="zh-CN" dirty="0"/>
              <a:t>A;t2=10,A=40-10-10=20  B=50-25-10=15,</a:t>
            </a:r>
            <a:r>
              <a:rPr lang="zh-CN" altLang="en-US" dirty="0"/>
              <a:t>选</a:t>
            </a:r>
            <a:r>
              <a:rPr lang="en-US" altLang="zh-CN" dirty="0"/>
              <a:t>B, t3=30,A=40-10-30=0,B=50-5-30=15  </a:t>
            </a:r>
            <a:r>
              <a:rPr lang="zh-CN" altLang="en-US" dirty="0"/>
              <a:t>选</a:t>
            </a:r>
            <a:r>
              <a:rPr lang="en-US" altLang="zh-CN" dirty="0"/>
              <a:t>A2;</a:t>
            </a:r>
          </a:p>
          <a:p>
            <a:r>
              <a:rPr lang="en-US" altLang="zh-CN" dirty="0"/>
              <a:t>T4=40,A3=60-10-40=10,B=50-5-40=5,</a:t>
            </a:r>
            <a:r>
              <a:rPr lang="zh-CN" altLang="en-US" dirty="0"/>
              <a:t>选</a:t>
            </a:r>
            <a:r>
              <a:rPr lang="en-US" altLang="zh-CN" dirty="0"/>
              <a:t>B1;</a:t>
            </a:r>
            <a:r>
              <a:rPr lang="zh-CN" altLang="en-US" dirty="0"/>
              <a:t>后面让学生算</a:t>
            </a:r>
          </a:p>
        </p:txBody>
      </p:sp>
      <p:sp>
        <p:nvSpPr>
          <p:cNvPr id="73732" name="灯片编号占位符 3">
            <a:extLst>
              <a:ext uri="{FF2B5EF4-FFF2-40B4-BE49-F238E27FC236}">
                <a16:creationId xmlns:a16="http://schemas.microsoft.com/office/drawing/2014/main" id="{A321C222-14B6-4A15-9EE5-8CE815269E9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fld id="{EC1BF95A-CF6F-41AF-A190-9C2E9F3321EE}" type="slidenum">
              <a:rPr lang="zh-CN" altLang="en-US" sz="1200" smtClean="0"/>
              <a:pPr/>
              <a:t>59</a:t>
            </a:fld>
            <a:endParaRPr lang="zh-CN" alt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a:extLst>
              <a:ext uri="{FF2B5EF4-FFF2-40B4-BE49-F238E27FC236}">
                <a16:creationId xmlns:a16="http://schemas.microsoft.com/office/drawing/2014/main" id="{4CF4974B-0077-4341-B432-178775E3B0E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备注占位符 2">
            <a:extLst>
              <a:ext uri="{FF2B5EF4-FFF2-40B4-BE49-F238E27FC236}">
                <a16:creationId xmlns:a16="http://schemas.microsoft.com/office/drawing/2014/main" id="{2B23D985-F175-4676-BDA5-2BC0D5F2F88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75780" name="灯片编号占位符 3">
            <a:extLst>
              <a:ext uri="{FF2B5EF4-FFF2-40B4-BE49-F238E27FC236}">
                <a16:creationId xmlns:a16="http://schemas.microsoft.com/office/drawing/2014/main" id="{F165199A-767F-405D-8C65-125D859B36C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fld id="{6AEFDBAE-6512-4BC2-B88F-A51D1D948143}" type="slidenum">
              <a:rPr lang="zh-CN" altLang="en-US" sz="1200" smtClean="0"/>
              <a:pPr/>
              <a:t>60</a:t>
            </a:fld>
            <a:endParaRPr lang="zh-CN" alt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a:extLst>
              <a:ext uri="{FF2B5EF4-FFF2-40B4-BE49-F238E27FC236}">
                <a16:creationId xmlns:a16="http://schemas.microsoft.com/office/drawing/2014/main" id="{1D86FD23-60AF-4E8B-A358-E3876AA3C20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备注占位符 2">
            <a:extLst>
              <a:ext uri="{FF2B5EF4-FFF2-40B4-BE49-F238E27FC236}">
                <a16:creationId xmlns:a16="http://schemas.microsoft.com/office/drawing/2014/main" id="{99E629A9-04BB-4855-89CE-BB8EC74B7A2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81924" name="灯片编号占位符 3">
            <a:extLst>
              <a:ext uri="{FF2B5EF4-FFF2-40B4-BE49-F238E27FC236}">
                <a16:creationId xmlns:a16="http://schemas.microsoft.com/office/drawing/2014/main" id="{3D2DACA2-71CF-46B7-9BE2-37CAD35F3C4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fld id="{4B6EC5C9-EE22-4754-8280-5AA1DB33979E}" type="slidenum">
              <a:rPr lang="zh-CN" altLang="en-US" sz="1200" smtClean="0"/>
              <a:pPr/>
              <a:t>65</a:t>
            </a:fld>
            <a:endParaRPr lang="zh-CN" alt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a:extLst>
              <a:ext uri="{FF2B5EF4-FFF2-40B4-BE49-F238E27FC236}">
                <a16:creationId xmlns:a16="http://schemas.microsoft.com/office/drawing/2014/main" id="{CB661CEE-C895-4843-88B9-D187231F0F4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备注占位符 2">
            <a:extLst>
              <a:ext uri="{FF2B5EF4-FFF2-40B4-BE49-F238E27FC236}">
                <a16:creationId xmlns:a16="http://schemas.microsoft.com/office/drawing/2014/main" id="{B6B89EE6-07E4-42CC-8C6D-EBB01821873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84996" name="灯片编号占位符 3">
            <a:extLst>
              <a:ext uri="{FF2B5EF4-FFF2-40B4-BE49-F238E27FC236}">
                <a16:creationId xmlns:a16="http://schemas.microsoft.com/office/drawing/2014/main" id="{8423FD33-1A57-407A-9DD7-F092B47439A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fld id="{6E90DF55-CF69-4A36-85DD-AD805C81B77B}" type="slidenum">
              <a:rPr lang="zh-CN" altLang="en-US" sz="1200" smtClean="0"/>
              <a:pPr/>
              <a:t>67</a:t>
            </a:fld>
            <a:endParaRPr lang="zh-CN" alt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a:extLst>
              <a:ext uri="{FF2B5EF4-FFF2-40B4-BE49-F238E27FC236}">
                <a16:creationId xmlns:a16="http://schemas.microsoft.com/office/drawing/2014/main" id="{348BDC09-99A0-4969-9E2A-BE90B397956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备注占位符 2">
            <a:extLst>
              <a:ext uri="{FF2B5EF4-FFF2-40B4-BE49-F238E27FC236}">
                <a16:creationId xmlns:a16="http://schemas.microsoft.com/office/drawing/2014/main" id="{365D1188-BF1F-480A-BD27-58D8A5DC367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a:buFontTx/>
              <a:buAutoNum type="arabicPeriod"/>
            </a:pPr>
            <a:r>
              <a:rPr lang="en-US" altLang="zh-CN"/>
              <a:t>P1</a:t>
            </a:r>
            <a:r>
              <a:rPr lang="zh-CN" altLang="en-US"/>
              <a:t>被调度执行完再执行</a:t>
            </a:r>
            <a:r>
              <a:rPr lang="en-US" altLang="zh-CN"/>
              <a:t>p2</a:t>
            </a:r>
          </a:p>
          <a:p>
            <a:pPr marL="228600" indent="-228600">
              <a:buFontTx/>
              <a:buAutoNum type="arabicPeriod"/>
            </a:pPr>
            <a:r>
              <a:rPr lang="en-US" altLang="zh-CN"/>
              <a:t>P2</a:t>
            </a:r>
            <a:r>
              <a:rPr lang="zh-CN" altLang="en-US"/>
              <a:t>被执行</a:t>
            </a:r>
            <a:r>
              <a:rPr lang="en-US" altLang="zh-CN"/>
              <a:t>,</a:t>
            </a:r>
            <a:r>
              <a:rPr lang="zh-CN" altLang="en-US"/>
              <a:t>完执行</a:t>
            </a:r>
            <a:r>
              <a:rPr lang="en-US" altLang="zh-CN"/>
              <a:t>P1</a:t>
            </a:r>
          </a:p>
          <a:p>
            <a:pPr marL="228600" indent="-228600">
              <a:buFontTx/>
              <a:buAutoNum type="arabicPeriod"/>
            </a:pPr>
            <a:r>
              <a:rPr lang="zh-CN" altLang="en-US"/>
              <a:t>先</a:t>
            </a:r>
            <a:r>
              <a:rPr lang="en-US" altLang="zh-CN"/>
              <a:t>P1</a:t>
            </a:r>
            <a:r>
              <a:rPr lang="zh-CN" altLang="en-US"/>
              <a:t>请求两个资源</a:t>
            </a:r>
            <a:r>
              <a:rPr lang="en-US" altLang="zh-CN"/>
              <a:t>,P2</a:t>
            </a:r>
            <a:r>
              <a:rPr lang="zh-CN" altLang="en-US"/>
              <a:t>请求</a:t>
            </a:r>
            <a:r>
              <a:rPr lang="en-US" altLang="zh-CN"/>
              <a:t>R2—</a:t>
            </a:r>
            <a:r>
              <a:rPr lang="zh-CN" altLang="en-US"/>
              <a:t>没有释放阻塞</a:t>
            </a:r>
            <a:r>
              <a:rPr lang="en-US" altLang="zh-CN"/>
              <a:t>,</a:t>
            </a:r>
            <a:r>
              <a:rPr lang="zh-CN" altLang="en-US"/>
              <a:t>等</a:t>
            </a:r>
            <a:r>
              <a:rPr lang="en-US" altLang="zh-CN"/>
              <a:t>P1</a:t>
            </a:r>
            <a:r>
              <a:rPr lang="zh-CN" altLang="en-US"/>
              <a:t>释放两个资源后再继续</a:t>
            </a:r>
            <a:endParaRPr lang="en-US" altLang="zh-CN"/>
          </a:p>
          <a:p>
            <a:pPr marL="228600" indent="-228600">
              <a:buFontTx/>
              <a:buAutoNum type="arabicPeriod"/>
            </a:pPr>
            <a:r>
              <a:rPr lang="en-US" altLang="zh-CN"/>
              <a:t>p1</a:t>
            </a:r>
            <a:r>
              <a:rPr lang="zh-CN" altLang="en-US"/>
              <a:t>请求了</a:t>
            </a:r>
            <a:r>
              <a:rPr lang="en-US" altLang="zh-CN"/>
              <a:t>r1,P2</a:t>
            </a:r>
            <a:r>
              <a:rPr lang="zh-CN" altLang="en-US"/>
              <a:t>请求了</a:t>
            </a:r>
            <a:r>
              <a:rPr lang="en-US" altLang="zh-CN"/>
              <a:t>r2,  </a:t>
            </a:r>
            <a:r>
              <a:rPr lang="zh-CN" altLang="en-US"/>
              <a:t>下面</a:t>
            </a:r>
            <a:r>
              <a:rPr lang="en-US" altLang="zh-CN"/>
              <a:t>P1</a:t>
            </a:r>
            <a:r>
              <a:rPr lang="zh-CN" altLang="en-US"/>
              <a:t>再请求</a:t>
            </a:r>
            <a:r>
              <a:rPr lang="en-US" altLang="zh-CN"/>
              <a:t>R2</a:t>
            </a:r>
            <a:r>
              <a:rPr lang="zh-CN" altLang="en-US"/>
              <a:t>就请求不到</a:t>
            </a:r>
            <a:r>
              <a:rPr lang="en-US" altLang="zh-CN"/>
              <a:t>,P2</a:t>
            </a:r>
            <a:r>
              <a:rPr lang="zh-CN" altLang="en-US"/>
              <a:t>请求</a:t>
            </a:r>
            <a:r>
              <a:rPr lang="en-US" altLang="zh-CN"/>
              <a:t>R1</a:t>
            </a:r>
            <a:r>
              <a:rPr lang="zh-CN" altLang="en-US"/>
              <a:t>也请求不到</a:t>
            </a:r>
            <a:r>
              <a:rPr lang="en-US" altLang="zh-CN"/>
              <a:t>,</a:t>
            </a:r>
            <a:r>
              <a:rPr lang="zh-CN" altLang="en-US"/>
              <a:t>死锁</a:t>
            </a:r>
            <a:endParaRPr lang="en-US" altLang="zh-CN"/>
          </a:p>
        </p:txBody>
      </p:sp>
      <p:sp>
        <p:nvSpPr>
          <p:cNvPr id="87044" name="灯片编号占位符 3">
            <a:extLst>
              <a:ext uri="{FF2B5EF4-FFF2-40B4-BE49-F238E27FC236}">
                <a16:creationId xmlns:a16="http://schemas.microsoft.com/office/drawing/2014/main" id="{DB815BC5-74CE-44DE-983C-73CF9423E31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fld id="{05AAA46E-42C3-411F-8820-4BC0824D1359}" type="slidenum">
              <a:rPr lang="zh-CN" altLang="en-US" sz="1200" smtClean="0"/>
              <a:pPr/>
              <a:t>68</a:t>
            </a:fld>
            <a:endParaRPr lang="zh-CN" altLang="en-US"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4D4D4D"/>
                </a:solidFill>
                <a:effectLst/>
                <a:latin typeface="-apple-system"/>
              </a:rPr>
              <a:t>①工作向量</a:t>
            </a:r>
            <a:r>
              <a:rPr lang="en-US" altLang="zh-CN" b="0" i="0" dirty="0">
                <a:solidFill>
                  <a:srgbClr val="4D4D4D"/>
                </a:solidFill>
                <a:effectLst/>
                <a:latin typeface="-apple-system"/>
              </a:rPr>
              <a:t>Work</a:t>
            </a:r>
            <a:r>
              <a:rPr lang="zh-CN" altLang="en-US" b="0" i="0" dirty="0">
                <a:solidFill>
                  <a:srgbClr val="4D4D4D"/>
                </a:solidFill>
                <a:effectLst/>
                <a:latin typeface="-apple-system"/>
              </a:rPr>
              <a:t>，它表示系统可提供给进程继续运行所需的各类资源数目，它含有</a:t>
            </a:r>
            <a:r>
              <a:rPr lang="en-US" altLang="zh-CN" b="0" i="0" dirty="0">
                <a:solidFill>
                  <a:srgbClr val="4D4D4D"/>
                </a:solidFill>
                <a:effectLst/>
                <a:latin typeface="-apple-system"/>
              </a:rPr>
              <a:t>m</a:t>
            </a:r>
            <a:r>
              <a:rPr lang="zh-CN" altLang="en-US" b="0" i="0" dirty="0">
                <a:solidFill>
                  <a:srgbClr val="4D4D4D"/>
                </a:solidFill>
                <a:effectLst/>
                <a:latin typeface="-apple-system"/>
              </a:rPr>
              <a:t>个元素，在执行安全算法开始时，</a:t>
            </a:r>
            <a:r>
              <a:rPr lang="en-US" altLang="zh-CN" b="0" i="0" dirty="0">
                <a:solidFill>
                  <a:srgbClr val="4D4D4D"/>
                </a:solidFill>
                <a:effectLst/>
                <a:latin typeface="-apple-system"/>
              </a:rPr>
              <a:t>Work = Available</a:t>
            </a:r>
            <a:r>
              <a:rPr lang="zh-CN" altLang="en-US" b="0" i="0" dirty="0">
                <a:solidFill>
                  <a:srgbClr val="4D4D4D"/>
                </a:solidFill>
                <a:effectLst/>
                <a:latin typeface="-apple-system"/>
              </a:rPr>
              <a:t>；② </a:t>
            </a:r>
            <a:r>
              <a:rPr lang="en-US" altLang="zh-CN" b="0" i="0" dirty="0">
                <a:solidFill>
                  <a:srgbClr val="4D4D4D"/>
                </a:solidFill>
                <a:effectLst/>
                <a:latin typeface="-apple-system"/>
              </a:rPr>
              <a:t>Finish:</a:t>
            </a:r>
            <a:r>
              <a:rPr lang="zh-CN" altLang="en-US" b="0" i="0" dirty="0">
                <a:solidFill>
                  <a:srgbClr val="4D4D4D"/>
                </a:solidFill>
                <a:effectLst/>
                <a:latin typeface="-apple-system"/>
              </a:rPr>
              <a:t>它表示系统是否有足够的资源分配给进程，使之运行完成。开始时先做 </a:t>
            </a:r>
            <a:r>
              <a:rPr lang="en-US" altLang="zh-CN" b="0" i="0" dirty="0">
                <a:solidFill>
                  <a:srgbClr val="4D4D4D"/>
                </a:solidFill>
                <a:effectLst/>
                <a:latin typeface="-apple-system"/>
              </a:rPr>
              <a:t>Finish[</a:t>
            </a:r>
            <a:r>
              <a:rPr lang="en-US" altLang="zh-CN" b="0" i="0" dirty="0" err="1">
                <a:solidFill>
                  <a:srgbClr val="4D4D4D"/>
                </a:solidFill>
                <a:effectLst/>
                <a:latin typeface="-apple-system"/>
              </a:rPr>
              <a:t>i</a:t>
            </a:r>
            <a:r>
              <a:rPr lang="en-US" altLang="zh-CN" b="0" i="0" dirty="0">
                <a:solidFill>
                  <a:srgbClr val="4D4D4D"/>
                </a:solidFill>
                <a:effectLst/>
                <a:latin typeface="-apple-system"/>
              </a:rPr>
              <a:t>] = false</a:t>
            </a:r>
            <a:r>
              <a:rPr lang="zh-CN" altLang="en-US" b="0" i="0" dirty="0">
                <a:solidFill>
                  <a:srgbClr val="4D4D4D"/>
                </a:solidFill>
                <a:effectLst/>
                <a:latin typeface="-apple-system"/>
              </a:rPr>
              <a:t>；当有足够资源分配给进程时，再令</a:t>
            </a:r>
            <a:r>
              <a:rPr lang="en-US" altLang="zh-CN" b="0" i="0" dirty="0">
                <a:solidFill>
                  <a:srgbClr val="4D4D4D"/>
                </a:solidFill>
                <a:effectLst/>
                <a:latin typeface="-apple-system"/>
              </a:rPr>
              <a:t>Finish[</a:t>
            </a:r>
            <a:r>
              <a:rPr lang="en-US" altLang="zh-CN" b="0" i="0" dirty="0" err="1">
                <a:solidFill>
                  <a:srgbClr val="4D4D4D"/>
                </a:solidFill>
                <a:effectLst/>
                <a:latin typeface="-apple-system"/>
              </a:rPr>
              <a:t>i</a:t>
            </a:r>
            <a:r>
              <a:rPr lang="en-US" altLang="zh-CN" b="0" i="0" dirty="0">
                <a:solidFill>
                  <a:srgbClr val="4D4D4D"/>
                </a:solidFill>
                <a:effectLst/>
                <a:latin typeface="-apple-system"/>
              </a:rPr>
              <a:t>] = true</a:t>
            </a:r>
            <a:r>
              <a:rPr lang="zh-CN" altLang="en-US" b="0" i="0" dirty="0">
                <a:solidFill>
                  <a:srgbClr val="4D4D4D"/>
                </a:solidFill>
                <a:effectLst/>
                <a:latin typeface="-apple-system"/>
              </a:rPr>
              <a:t>。</a:t>
            </a:r>
            <a:endParaRPr lang="zh-CN" altLang="en-US" dirty="0"/>
          </a:p>
        </p:txBody>
      </p:sp>
      <p:sp>
        <p:nvSpPr>
          <p:cNvPr id="4" name="灯片编号占位符 3"/>
          <p:cNvSpPr>
            <a:spLocks noGrp="1"/>
          </p:cNvSpPr>
          <p:nvPr>
            <p:ph type="sldNum" sz="quarter" idx="5"/>
          </p:nvPr>
        </p:nvSpPr>
        <p:spPr/>
        <p:txBody>
          <a:bodyPr/>
          <a:lstStyle/>
          <a:p>
            <a:pPr>
              <a:defRPr/>
            </a:pPr>
            <a:fld id="{FB813A3D-5DB1-4F44-8E8E-256D3D5EC0CD}" type="slidenum">
              <a:rPr lang="zh-CN" altLang="en-US" smtClean="0"/>
              <a:pPr>
                <a:defRPr/>
              </a:pPr>
              <a:t>85</a:t>
            </a:fld>
            <a:endParaRPr lang="zh-CN" altLang="en-US"/>
          </a:p>
        </p:txBody>
      </p:sp>
    </p:spTree>
    <p:extLst>
      <p:ext uri="{BB962C8B-B14F-4D97-AF65-F5344CB8AC3E}">
        <p14:creationId xmlns:p14="http://schemas.microsoft.com/office/powerpoint/2010/main" val="35847558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
            <a:extLst>
              <a:ext uri="{FF2B5EF4-FFF2-40B4-BE49-F238E27FC236}">
                <a16:creationId xmlns:a16="http://schemas.microsoft.com/office/drawing/2014/main" id="{86FABDD8-C131-4E32-937D-EA5F59E2032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备注占位符 2">
            <a:extLst>
              <a:ext uri="{FF2B5EF4-FFF2-40B4-BE49-F238E27FC236}">
                <a16:creationId xmlns:a16="http://schemas.microsoft.com/office/drawing/2014/main" id="{4C8FE5C9-FF5F-4D87-A7FD-84FC79A9145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算第一步请求小于需要：</a:t>
            </a:r>
            <a:r>
              <a:rPr lang="en-US" altLang="zh-CN"/>
              <a:t>P0 </a:t>
            </a:r>
            <a:r>
              <a:rPr lang="zh-CN" altLang="en-US"/>
              <a:t>请求 </a:t>
            </a:r>
          </a:p>
        </p:txBody>
      </p:sp>
      <p:sp>
        <p:nvSpPr>
          <p:cNvPr id="106500" name="灯片编号占位符 3">
            <a:extLst>
              <a:ext uri="{FF2B5EF4-FFF2-40B4-BE49-F238E27FC236}">
                <a16:creationId xmlns:a16="http://schemas.microsoft.com/office/drawing/2014/main" id="{13DD94F7-3EEC-4550-A392-7E8816B9C7F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fld id="{CEDF3578-2156-4267-BB7B-93B1B743FF98}" type="slidenum">
              <a:rPr lang="zh-CN" altLang="en-US" sz="1200" smtClean="0"/>
              <a:pPr/>
              <a:t>86</a:t>
            </a:fld>
            <a:endParaRPr lang="zh-CN" altLang="en-US"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a:extLst>
              <a:ext uri="{FF2B5EF4-FFF2-40B4-BE49-F238E27FC236}">
                <a16:creationId xmlns:a16="http://schemas.microsoft.com/office/drawing/2014/main" id="{5A58FD84-6D0D-426C-B16B-4026A0CD659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备注占位符 2">
            <a:extLst>
              <a:ext uri="{FF2B5EF4-FFF2-40B4-BE49-F238E27FC236}">
                <a16:creationId xmlns:a16="http://schemas.microsoft.com/office/drawing/2014/main" id="{8EE61856-07B6-4370-BA39-4DABF7F6D89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这个序列是试错试出来的。授课就仅检验这个序列的。而且安装状态的序列可能不止一个，但是找到一个即可</a:t>
            </a:r>
            <a:endParaRPr lang="en-US" altLang="zh-CN"/>
          </a:p>
          <a:p>
            <a:r>
              <a:rPr lang="zh-CN" altLang="en-US"/>
              <a:t>作业，让学生随意试探一个序列</a:t>
            </a:r>
          </a:p>
        </p:txBody>
      </p:sp>
      <p:sp>
        <p:nvSpPr>
          <p:cNvPr id="108548" name="灯片编号占位符 3">
            <a:extLst>
              <a:ext uri="{FF2B5EF4-FFF2-40B4-BE49-F238E27FC236}">
                <a16:creationId xmlns:a16="http://schemas.microsoft.com/office/drawing/2014/main" id="{01B1A3D0-43C2-47AA-B7EB-8C0309EF64F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fld id="{A6B52093-0A60-4D27-A473-3BA7B9A67C09}" type="slidenum">
              <a:rPr lang="zh-CN" altLang="en-US" sz="1200" smtClean="0"/>
              <a:pPr/>
              <a:t>87</a:t>
            </a:fld>
            <a:endParaRPr lang="zh-CN" altLang="en-US"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a:extLst>
              <a:ext uri="{FF2B5EF4-FFF2-40B4-BE49-F238E27FC236}">
                <a16:creationId xmlns:a16="http://schemas.microsoft.com/office/drawing/2014/main" id="{D420D621-A083-4926-AACA-FACA818D208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备注占位符 2">
            <a:extLst>
              <a:ext uri="{FF2B5EF4-FFF2-40B4-BE49-F238E27FC236}">
                <a16:creationId xmlns:a16="http://schemas.microsoft.com/office/drawing/2014/main" id="{DD05E440-D79D-4EB9-876B-72A0DFFA82E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对着</a:t>
            </a:r>
            <a:r>
              <a:rPr lang="en-US" altLang="zh-CN"/>
              <a:t>P121</a:t>
            </a:r>
            <a:r>
              <a:rPr lang="zh-CN" altLang="en-US"/>
              <a:t>的算法一步一步来</a:t>
            </a:r>
          </a:p>
        </p:txBody>
      </p:sp>
      <p:sp>
        <p:nvSpPr>
          <p:cNvPr id="110596" name="灯片编号占位符 3">
            <a:extLst>
              <a:ext uri="{FF2B5EF4-FFF2-40B4-BE49-F238E27FC236}">
                <a16:creationId xmlns:a16="http://schemas.microsoft.com/office/drawing/2014/main" id="{233A06D7-09CE-4F91-95FB-61D1B1514E0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fld id="{90E41ED7-F5AD-4098-BAFB-0EE671C37717}" type="slidenum">
              <a:rPr lang="zh-CN" altLang="en-US" sz="1200" smtClean="0"/>
              <a:pPr/>
              <a:t>88</a:t>
            </a:fld>
            <a:endParaRPr lang="zh-CN"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带权周转 </a:t>
            </a:r>
            <a:r>
              <a:rPr lang="en-US" altLang="zh-CN" dirty="0"/>
              <a:t>/</a:t>
            </a:r>
            <a:r>
              <a:rPr lang="zh-CN" altLang="en-US" dirty="0"/>
              <a:t>真正的服务时间</a:t>
            </a:r>
          </a:p>
        </p:txBody>
      </p:sp>
      <p:sp>
        <p:nvSpPr>
          <p:cNvPr id="4" name="灯片编号占位符 3"/>
          <p:cNvSpPr>
            <a:spLocks noGrp="1"/>
          </p:cNvSpPr>
          <p:nvPr>
            <p:ph type="sldNum" sz="quarter" idx="5"/>
          </p:nvPr>
        </p:nvSpPr>
        <p:spPr/>
        <p:txBody>
          <a:bodyPr/>
          <a:lstStyle/>
          <a:p>
            <a:pPr>
              <a:defRPr/>
            </a:pPr>
            <a:fld id="{FB813A3D-5DB1-4F44-8E8E-256D3D5EC0CD}" type="slidenum">
              <a:rPr lang="zh-CN" altLang="en-US" smtClean="0"/>
              <a:pPr>
                <a:defRPr/>
              </a:pPr>
              <a:t>19</a:t>
            </a:fld>
            <a:endParaRPr lang="zh-CN" altLang="en-US"/>
          </a:p>
        </p:txBody>
      </p:sp>
    </p:spTree>
    <p:extLst>
      <p:ext uri="{BB962C8B-B14F-4D97-AF65-F5344CB8AC3E}">
        <p14:creationId xmlns:p14="http://schemas.microsoft.com/office/powerpoint/2010/main" val="26389923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a:extLst>
              <a:ext uri="{FF2B5EF4-FFF2-40B4-BE49-F238E27FC236}">
                <a16:creationId xmlns:a16="http://schemas.microsoft.com/office/drawing/2014/main" id="{13103930-78D3-49DA-A338-DB78CB9CB46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备注占位符 2">
            <a:extLst>
              <a:ext uri="{FF2B5EF4-FFF2-40B4-BE49-F238E27FC236}">
                <a16:creationId xmlns:a16="http://schemas.microsoft.com/office/drawing/2014/main" id="{262AF0E7-EF36-4472-9180-0C03BE41765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因为是</a:t>
            </a:r>
            <a:r>
              <a:rPr lang="en-US" altLang="zh-CN"/>
              <a:t>P1</a:t>
            </a:r>
            <a:r>
              <a:rPr lang="zh-CN" altLang="en-US"/>
              <a:t>请求分配资源，那么如果它被分配了资源，它就应该是第一个调度运行的，所以这里从</a:t>
            </a:r>
            <a:r>
              <a:rPr lang="en-US" altLang="zh-CN"/>
              <a:t>P1</a:t>
            </a:r>
            <a:r>
              <a:rPr lang="zh-CN" altLang="en-US"/>
              <a:t>开始算法。</a:t>
            </a:r>
            <a:r>
              <a:rPr lang="en-US" altLang="zh-CN"/>
              <a:t>Work</a:t>
            </a:r>
            <a:r>
              <a:rPr lang="zh-CN" altLang="en-US"/>
              <a:t>刚开始就等于现在还剩余的资源，</a:t>
            </a:r>
            <a:r>
              <a:rPr lang="en-US" altLang="zh-CN"/>
              <a:t>W+A=</a:t>
            </a:r>
            <a:r>
              <a:rPr lang="zh-CN" altLang="en-US"/>
              <a:t>更新后的</a:t>
            </a:r>
            <a:r>
              <a:rPr lang="en-US" altLang="zh-CN"/>
              <a:t>work</a:t>
            </a:r>
            <a:r>
              <a:rPr lang="zh-CN" altLang="en-US"/>
              <a:t>。注意按逻辑其实应该试探分配</a:t>
            </a:r>
            <a:r>
              <a:rPr lang="en-US" altLang="zh-CN"/>
              <a:t>P2</a:t>
            </a:r>
            <a:r>
              <a:rPr lang="zh-CN" altLang="en-US"/>
              <a:t>了，</a:t>
            </a:r>
            <a:r>
              <a:rPr lang="en-US" altLang="zh-CN"/>
              <a:t>i=2</a:t>
            </a:r>
            <a:r>
              <a:rPr lang="zh-CN" altLang="en-US"/>
              <a:t>，但是</a:t>
            </a:r>
            <a:endParaRPr lang="en-US" altLang="zh-CN"/>
          </a:p>
          <a:p>
            <a:r>
              <a:rPr lang="en-US" altLang="zh-CN"/>
              <a:t>P2</a:t>
            </a:r>
            <a:r>
              <a:rPr lang="zh-CN" altLang="en-US"/>
              <a:t>的</a:t>
            </a:r>
            <a:r>
              <a:rPr lang="en-US" altLang="zh-CN"/>
              <a:t>Need=</a:t>
            </a:r>
            <a:r>
              <a:rPr lang="zh-CN" altLang="en-US"/>
              <a:t> </a:t>
            </a:r>
            <a:r>
              <a:rPr lang="en-US" altLang="zh-CN"/>
              <a:t>6 0 0 </a:t>
            </a:r>
            <a:r>
              <a:rPr lang="zh-CN" altLang="en-US"/>
              <a:t>不满足</a:t>
            </a:r>
            <a:r>
              <a:rPr lang="en-US" altLang="zh-CN"/>
              <a:t>Need</a:t>
            </a:r>
            <a:r>
              <a:rPr lang="zh-CN" altLang="en-US"/>
              <a:t>小于</a:t>
            </a:r>
            <a:r>
              <a:rPr lang="en-US" altLang="zh-CN"/>
              <a:t>work</a:t>
            </a:r>
            <a:r>
              <a:rPr lang="zh-CN" altLang="en-US"/>
              <a:t>，更新后</a:t>
            </a:r>
            <a:r>
              <a:rPr lang="en-US" altLang="zh-CN"/>
              <a:t>work</a:t>
            </a:r>
            <a:r>
              <a:rPr lang="zh-CN" altLang="en-US"/>
              <a:t>第一位只有</a:t>
            </a:r>
            <a:r>
              <a:rPr lang="en-US" altLang="zh-CN"/>
              <a:t>5.</a:t>
            </a:r>
            <a:r>
              <a:rPr lang="zh-CN" altLang="en-US"/>
              <a:t>所以</a:t>
            </a:r>
            <a:r>
              <a:rPr lang="en-US" altLang="zh-CN"/>
              <a:t>pass</a:t>
            </a:r>
            <a:r>
              <a:rPr lang="zh-CN" altLang="en-US"/>
              <a:t>，</a:t>
            </a:r>
            <a:r>
              <a:rPr lang="en-US" altLang="zh-CN"/>
              <a:t>finish</a:t>
            </a:r>
            <a:r>
              <a:rPr lang="zh-CN" altLang="en-US"/>
              <a:t>也不变，</a:t>
            </a:r>
            <a:r>
              <a:rPr lang="en-US" altLang="zh-CN"/>
              <a:t>i=i+1=3</a:t>
            </a:r>
            <a:r>
              <a:rPr lang="zh-CN" altLang="en-US"/>
              <a:t>，类似考察</a:t>
            </a:r>
            <a:r>
              <a:rPr lang="en-US" altLang="zh-CN"/>
              <a:t>P3</a:t>
            </a:r>
            <a:r>
              <a:rPr lang="zh-CN" altLang="en-US"/>
              <a:t>，</a:t>
            </a:r>
            <a:r>
              <a:rPr lang="en-US" altLang="zh-CN"/>
              <a:t>P3need= 0 11 </a:t>
            </a:r>
            <a:r>
              <a:rPr lang="zh-CN" altLang="en-US"/>
              <a:t>满足</a:t>
            </a:r>
            <a:r>
              <a:rPr lang="en-US" altLang="zh-CN"/>
              <a:t>need</a:t>
            </a:r>
            <a:r>
              <a:rPr lang="zh-CN" altLang="en-US"/>
              <a:t>小于</a:t>
            </a:r>
            <a:r>
              <a:rPr lang="en-US" altLang="zh-CN"/>
              <a:t>work</a:t>
            </a:r>
            <a:r>
              <a:rPr lang="zh-CN" altLang="en-US"/>
              <a:t>，</a:t>
            </a:r>
            <a:r>
              <a:rPr lang="en-US" altLang="zh-CN"/>
              <a:t>finish=ture</a:t>
            </a:r>
            <a:r>
              <a:rPr lang="zh-CN" altLang="en-US"/>
              <a:t>，继续看</a:t>
            </a:r>
            <a:r>
              <a:rPr lang="en-US" altLang="zh-CN"/>
              <a:t>P4</a:t>
            </a:r>
            <a:r>
              <a:rPr lang="zh-CN" altLang="en-US"/>
              <a:t>，</a:t>
            </a:r>
            <a:r>
              <a:rPr lang="en-US" altLang="zh-CN"/>
              <a:t>Need=4  3  1 </a:t>
            </a:r>
            <a:r>
              <a:rPr lang="zh-CN" altLang="en-US"/>
              <a:t>满足，</a:t>
            </a:r>
            <a:r>
              <a:rPr lang="en-US" altLang="zh-CN"/>
              <a:t>finish=true</a:t>
            </a:r>
            <a:r>
              <a:rPr lang="zh-CN" altLang="en-US"/>
              <a:t>继续，</a:t>
            </a:r>
            <a:r>
              <a:rPr lang="en-US" altLang="zh-CN"/>
              <a:t>i=4</a:t>
            </a:r>
            <a:r>
              <a:rPr lang="zh-CN" altLang="en-US"/>
              <a:t>之后</a:t>
            </a:r>
            <a:r>
              <a:rPr lang="en-US" altLang="zh-CN"/>
              <a:t>=1</a:t>
            </a:r>
            <a:r>
              <a:rPr lang="zh-CN" altLang="en-US"/>
              <a:t>就回滚到</a:t>
            </a:r>
            <a:r>
              <a:rPr lang="en-US" altLang="zh-CN"/>
              <a:t>P0</a:t>
            </a:r>
            <a:r>
              <a:rPr lang="zh-CN" altLang="en-US"/>
              <a:t>了，此时满足，继续，其他都是</a:t>
            </a:r>
            <a:r>
              <a:rPr lang="en-US" altLang="zh-CN"/>
              <a:t>ture</a:t>
            </a:r>
            <a:r>
              <a:rPr lang="zh-CN" altLang="en-US"/>
              <a:t>，只有</a:t>
            </a:r>
            <a:r>
              <a:rPr lang="en-US" altLang="zh-CN"/>
              <a:t>P2</a:t>
            </a:r>
            <a:r>
              <a:rPr lang="zh-CN" altLang="en-US"/>
              <a:t>是</a:t>
            </a:r>
            <a:r>
              <a:rPr lang="en-US" altLang="zh-CN"/>
              <a:t>false</a:t>
            </a:r>
            <a:r>
              <a:rPr lang="zh-CN" altLang="en-US"/>
              <a:t>，预算考察</a:t>
            </a:r>
            <a:r>
              <a:rPr lang="en-US" altLang="zh-CN"/>
              <a:t>p2</a:t>
            </a:r>
            <a:r>
              <a:rPr lang="zh-CN" altLang="en-US"/>
              <a:t>，通过，得到一个安全序列</a:t>
            </a:r>
          </a:p>
        </p:txBody>
      </p:sp>
      <p:sp>
        <p:nvSpPr>
          <p:cNvPr id="112644" name="灯片编号占位符 3">
            <a:extLst>
              <a:ext uri="{FF2B5EF4-FFF2-40B4-BE49-F238E27FC236}">
                <a16:creationId xmlns:a16="http://schemas.microsoft.com/office/drawing/2014/main" id="{7B592704-4369-4A7D-9993-9D6BDDE8085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fld id="{44AF54A1-3A4E-4463-9F9B-BB2DADD17CAC}" type="slidenum">
              <a:rPr lang="zh-CN" altLang="en-US" sz="1200" smtClean="0"/>
              <a:pPr/>
              <a:t>89</a:t>
            </a:fld>
            <a:endParaRPr lang="zh-CN" altLang="en-US"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a:extLst>
              <a:ext uri="{FF2B5EF4-FFF2-40B4-BE49-F238E27FC236}">
                <a16:creationId xmlns:a16="http://schemas.microsoft.com/office/drawing/2014/main" id="{0414EA72-6A1A-44D8-B08B-65FEBCBE1A4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备注占位符 2">
            <a:extLst>
              <a:ext uri="{FF2B5EF4-FFF2-40B4-BE49-F238E27FC236}">
                <a16:creationId xmlns:a16="http://schemas.microsoft.com/office/drawing/2014/main" id="{4552ECA1-4640-4DAF-96EA-7979E4FFAD6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因为是</a:t>
            </a:r>
            <a:r>
              <a:rPr lang="en-US" altLang="zh-CN"/>
              <a:t>P1</a:t>
            </a:r>
            <a:r>
              <a:rPr lang="zh-CN" altLang="en-US"/>
              <a:t>请求分配资源，那么如果它被分配了资源，它就应该是第一个调度运行的，所以这里从</a:t>
            </a:r>
            <a:r>
              <a:rPr lang="en-US" altLang="zh-CN"/>
              <a:t>P1</a:t>
            </a:r>
            <a:r>
              <a:rPr lang="zh-CN" altLang="en-US"/>
              <a:t>开始算法。</a:t>
            </a:r>
            <a:r>
              <a:rPr lang="en-US" altLang="zh-CN"/>
              <a:t>Work</a:t>
            </a:r>
            <a:r>
              <a:rPr lang="zh-CN" altLang="en-US"/>
              <a:t>刚开始就等于现在还剩余的资源，</a:t>
            </a:r>
            <a:r>
              <a:rPr lang="en-US" altLang="zh-CN"/>
              <a:t>W+A=</a:t>
            </a:r>
            <a:r>
              <a:rPr lang="zh-CN" altLang="en-US"/>
              <a:t>就是现有剩余资源</a:t>
            </a:r>
            <a:r>
              <a:rPr lang="en-US" altLang="zh-CN"/>
              <a:t>+</a:t>
            </a:r>
            <a:r>
              <a:rPr lang="zh-CN" altLang="en-US"/>
              <a:t>已经分配给进程的资源。注意按逻辑其实应该试探分配</a:t>
            </a:r>
            <a:r>
              <a:rPr lang="en-US" altLang="zh-CN"/>
              <a:t>P2</a:t>
            </a:r>
            <a:r>
              <a:rPr lang="zh-CN" altLang="en-US"/>
              <a:t>了，</a:t>
            </a:r>
            <a:r>
              <a:rPr lang="en-US" altLang="zh-CN"/>
              <a:t>i=2</a:t>
            </a:r>
            <a:r>
              <a:rPr lang="zh-CN" altLang="en-US"/>
              <a:t>，下去同学们试探下结果会怎么样，应该会不安全所以试探失败了，于是</a:t>
            </a:r>
            <a:r>
              <a:rPr lang="en-US" altLang="zh-CN"/>
              <a:t>P2</a:t>
            </a:r>
            <a:r>
              <a:rPr lang="zh-CN" altLang="en-US"/>
              <a:t>在</a:t>
            </a:r>
            <a:r>
              <a:rPr lang="en-US" altLang="zh-CN"/>
              <a:t>P1</a:t>
            </a:r>
            <a:r>
              <a:rPr lang="zh-CN" altLang="en-US"/>
              <a:t>之后调度失败，</a:t>
            </a:r>
            <a:r>
              <a:rPr lang="en-US" altLang="zh-CN"/>
              <a:t>finish</a:t>
            </a:r>
            <a:r>
              <a:rPr lang="zh-CN" altLang="en-US"/>
              <a:t>仍然</a:t>
            </a:r>
            <a:r>
              <a:rPr lang="en-US" altLang="zh-CN"/>
              <a:t>=false</a:t>
            </a:r>
            <a:r>
              <a:rPr lang="zh-CN" altLang="en-US"/>
              <a:t>，重新换</a:t>
            </a:r>
            <a:r>
              <a:rPr lang="en-US" altLang="zh-CN"/>
              <a:t>P3</a:t>
            </a:r>
            <a:r>
              <a:rPr lang="zh-CN" altLang="en-US"/>
              <a:t>试探，以此类推</a:t>
            </a:r>
          </a:p>
        </p:txBody>
      </p:sp>
      <p:sp>
        <p:nvSpPr>
          <p:cNvPr id="114692" name="灯片编号占位符 3">
            <a:extLst>
              <a:ext uri="{FF2B5EF4-FFF2-40B4-BE49-F238E27FC236}">
                <a16:creationId xmlns:a16="http://schemas.microsoft.com/office/drawing/2014/main" id="{75B0585A-5F00-456E-AF1D-CBD4C959262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fld id="{2AE00E76-1149-4A7E-8FA4-A004910A5413}" type="slidenum">
              <a:rPr lang="zh-CN" altLang="en-US" sz="1200" smtClean="0"/>
              <a:pPr/>
              <a:t>90</a:t>
            </a:fld>
            <a:endParaRPr lang="zh-CN" altLang="en-US"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不行</a:t>
            </a:r>
          </a:p>
        </p:txBody>
      </p:sp>
      <p:sp>
        <p:nvSpPr>
          <p:cNvPr id="4" name="灯片编号占位符 3"/>
          <p:cNvSpPr>
            <a:spLocks noGrp="1"/>
          </p:cNvSpPr>
          <p:nvPr>
            <p:ph type="sldNum" sz="quarter" idx="5"/>
          </p:nvPr>
        </p:nvSpPr>
        <p:spPr/>
        <p:txBody>
          <a:bodyPr/>
          <a:lstStyle/>
          <a:p>
            <a:pPr>
              <a:defRPr/>
            </a:pPr>
            <a:fld id="{FB813A3D-5DB1-4F44-8E8E-256D3D5EC0CD}" type="slidenum">
              <a:rPr lang="zh-CN" altLang="en-US" smtClean="0"/>
              <a:pPr>
                <a:defRPr/>
              </a:pPr>
              <a:t>95</a:t>
            </a:fld>
            <a:endParaRPr lang="zh-CN" altLang="en-US"/>
          </a:p>
        </p:txBody>
      </p:sp>
    </p:spTree>
    <p:extLst>
      <p:ext uri="{BB962C8B-B14F-4D97-AF65-F5344CB8AC3E}">
        <p14:creationId xmlns:p14="http://schemas.microsoft.com/office/powerpoint/2010/main" val="920484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B813A3D-5DB1-4F44-8E8E-256D3D5EC0CD}" type="slidenum">
              <a:rPr lang="zh-CN" altLang="en-US" smtClean="0"/>
              <a:pPr>
                <a:defRPr/>
              </a:pPr>
              <a:t>38</a:t>
            </a:fld>
            <a:endParaRPr lang="zh-CN" altLang="en-US"/>
          </a:p>
        </p:txBody>
      </p:sp>
    </p:spTree>
    <p:extLst>
      <p:ext uri="{BB962C8B-B14F-4D97-AF65-F5344CB8AC3E}">
        <p14:creationId xmlns:p14="http://schemas.microsoft.com/office/powerpoint/2010/main" val="3728457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a:extLst>
              <a:ext uri="{FF2B5EF4-FFF2-40B4-BE49-F238E27FC236}">
                <a16:creationId xmlns:a16="http://schemas.microsoft.com/office/drawing/2014/main" id="{B0DD65D9-DDC7-404F-A430-4D0695EF0A8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备注占位符 2">
            <a:extLst>
              <a:ext uri="{FF2B5EF4-FFF2-40B4-BE49-F238E27FC236}">
                <a16:creationId xmlns:a16="http://schemas.microsoft.com/office/drawing/2014/main" id="{62FF7E8E-8478-4352-8E1E-308044ADDB5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A</a:t>
            </a:r>
            <a:r>
              <a:rPr lang="zh-CN" altLang="en-US" dirty="0"/>
              <a:t>拿到执行的时间点</a:t>
            </a:r>
            <a:r>
              <a:rPr lang="en-US" altLang="zh-CN" dirty="0"/>
              <a:t>:0,5,10,15</a:t>
            </a:r>
            <a:r>
              <a:rPr lang="zh-CN" altLang="en-US" dirty="0"/>
              <a:t>  </a:t>
            </a:r>
            <a:r>
              <a:rPr lang="en-US" altLang="zh-CN" dirty="0"/>
              <a:t>B:1,6,11</a:t>
            </a:r>
          </a:p>
        </p:txBody>
      </p:sp>
      <p:sp>
        <p:nvSpPr>
          <p:cNvPr id="50180" name="灯片编号占位符 3">
            <a:extLst>
              <a:ext uri="{FF2B5EF4-FFF2-40B4-BE49-F238E27FC236}">
                <a16:creationId xmlns:a16="http://schemas.microsoft.com/office/drawing/2014/main" id="{A177AA8F-EE33-4DAD-976C-9274FA070CA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fld id="{F715D029-E126-42DD-8517-6A25B84C0077}" type="slidenum">
              <a:rPr lang="zh-CN" altLang="en-US" sz="1200" smtClean="0"/>
              <a:pPr/>
              <a:t>40</a:t>
            </a:fld>
            <a:endParaRPr lang="zh-CN"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a:extLst>
              <a:ext uri="{FF2B5EF4-FFF2-40B4-BE49-F238E27FC236}">
                <a16:creationId xmlns:a16="http://schemas.microsoft.com/office/drawing/2014/main" id="{642C2B7A-CFC7-4D45-BA91-EE240A521EE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a:extLst>
              <a:ext uri="{FF2B5EF4-FFF2-40B4-BE49-F238E27FC236}">
                <a16:creationId xmlns:a16="http://schemas.microsoft.com/office/drawing/2014/main" id="{C7A926AA-46D1-4108-9078-6E55F0FAA7E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就算是动态调整</a:t>
            </a:r>
            <a:r>
              <a:rPr lang="en-US" altLang="zh-CN"/>
              <a:t>,</a:t>
            </a:r>
            <a:r>
              <a:rPr lang="zh-CN" altLang="en-US"/>
              <a:t>调整策略也很单一</a:t>
            </a:r>
            <a:r>
              <a:rPr lang="en-US" altLang="zh-CN"/>
              <a:t>,</a:t>
            </a:r>
            <a:r>
              <a:rPr lang="zh-CN" altLang="en-US"/>
              <a:t>要么侧重等待时间</a:t>
            </a:r>
            <a:r>
              <a:rPr lang="en-US" altLang="zh-CN"/>
              <a:t>,</a:t>
            </a:r>
            <a:r>
              <a:rPr lang="zh-CN" altLang="en-US"/>
              <a:t>要么侧重</a:t>
            </a:r>
            <a:r>
              <a:rPr lang="en-US" altLang="zh-CN"/>
              <a:t>cup</a:t>
            </a:r>
            <a:r>
              <a:rPr lang="zh-CN" altLang="en-US"/>
              <a:t>占用时间</a:t>
            </a:r>
            <a:r>
              <a:rPr lang="en-US" altLang="zh-CN"/>
              <a:t>,</a:t>
            </a:r>
            <a:r>
              <a:rPr lang="zh-CN" altLang="en-US"/>
              <a:t>要么侧重付费用户</a:t>
            </a:r>
            <a:r>
              <a:rPr lang="en-US" altLang="zh-CN"/>
              <a:t>,</a:t>
            </a:r>
            <a:r>
              <a:rPr lang="zh-CN" altLang="en-US"/>
              <a:t>总之只能满足一种类型的需求</a:t>
            </a:r>
          </a:p>
        </p:txBody>
      </p:sp>
      <p:sp>
        <p:nvSpPr>
          <p:cNvPr id="54276" name="灯片编号占位符 3">
            <a:extLst>
              <a:ext uri="{FF2B5EF4-FFF2-40B4-BE49-F238E27FC236}">
                <a16:creationId xmlns:a16="http://schemas.microsoft.com/office/drawing/2014/main" id="{36D04CA6-C46D-4D6D-B064-799F5689060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fld id="{A02924D3-349D-4F18-8B5C-D44FD7E6A33F}" type="slidenum">
              <a:rPr lang="zh-CN" altLang="en-US" sz="1200" smtClean="0"/>
              <a:pPr/>
              <a:t>43</a:t>
            </a:fld>
            <a:endParaRPr lang="zh-CN"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a:extLst>
              <a:ext uri="{FF2B5EF4-FFF2-40B4-BE49-F238E27FC236}">
                <a16:creationId xmlns:a16="http://schemas.microsoft.com/office/drawing/2014/main" id="{52CBF6A2-A962-4597-B579-9FE3D64E3AF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备注占位符 2">
            <a:extLst>
              <a:ext uri="{FF2B5EF4-FFF2-40B4-BE49-F238E27FC236}">
                <a16:creationId xmlns:a16="http://schemas.microsoft.com/office/drawing/2014/main" id="{E6ED7AAD-61DE-431D-826D-003F1BC6812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就算是动态调整</a:t>
            </a:r>
            <a:r>
              <a:rPr lang="en-US" altLang="zh-CN"/>
              <a:t>,</a:t>
            </a:r>
            <a:r>
              <a:rPr lang="zh-CN" altLang="en-US"/>
              <a:t>调整策略也很单一</a:t>
            </a:r>
            <a:r>
              <a:rPr lang="en-US" altLang="zh-CN"/>
              <a:t>,</a:t>
            </a:r>
            <a:r>
              <a:rPr lang="zh-CN" altLang="en-US"/>
              <a:t>要么侧重等待时间</a:t>
            </a:r>
            <a:r>
              <a:rPr lang="en-US" altLang="zh-CN"/>
              <a:t>,</a:t>
            </a:r>
            <a:r>
              <a:rPr lang="zh-CN" altLang="en-US"/>
              <a:t>要么侧重</a:t>
            </a:r>
            <a:r>
              <a:rPr lang="en-US" altLang="zh-CN"/>
              <a:t>cup</a:t>
            </a:r>
            <a:r>
              <a:rPr lang="zh-CN" altLang="en-US"/>
              <a:t>占用时间</a:t>
            </a:r>
            <a:r>
              <a:rPr lang="en-US" altLang="zh-CN"/>
              <a:t>,</a:t>
            </a:r>
            <a:r>
              <a:rPr lang="zh-CN" altLang="en-US"/>
              <a:t>要么侧重付费用户</a:t>
            </a:r>
            <a:r>
              <a:rPr lang="en-US" altLang="zh-CN"/>
              <a:t>,</a:t>
            </a:r>
            <a:r>
              <a:rPr lang="zh-CN" altLang="en-US"/>
              <a:t>总之只能满足一种类型的需求</a:t>
            </a:r>
          </a:p>
        </p:txBody>
      </p:sp>
      <p:sp>
        <p:nvSpPr>
          <p:cNvPr id="56324" name="灯片编号占位符 3">
            <a:extLst>
              <a:ext uri="{FF2B5EF4-FFF2-40B4-BE49-F238E27FC236}">
                <a16:creationId xmlns:a16="http://schemas.microsoft.com/office/drawing/2014/main" id="{96342462-21DE-4D12-A4DE-56F0D18AFC5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fld id="{52E5FD97-A9FF-40A1-BFE8-69D9DF4C2364}" type="slidenum">
              <a:rPr lang="zh-CN" altLang="en-US" sz="1200" smtClean="0"/>
              <a:pPr/>
              <a:t>44</a:t>
            </a:fld>
            <a:endParaRPr lang="zh-CN"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a:extLst>
              <a:ext uri="{FF2B5EF4-FFF2-40B4-BE49-F238E27FC236}">
                <a16:creationId xmlns:a16="http://schemas.microsoft.com/office/drawing/2014/main" id="{519C6900-4F29-4D10-A539-CC18EA6D914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备注占位符 2">
            <a:extLst>
              <a:ext uri="{FF2B5EF4-FFF2-40B4-BE49-F238E27FC236}">
                <a16:creationId xmlns:a16="http://schemas.microsoft.com/office/drawing/2014/main" id="{AA563551-EBEF-4F3C-8FA7-C1906593A3E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a:t>周期时间是 周期到了必须执行</a:t>
            </a:r>
            <a:r>
              <a:rPr lang="en-US" altLang="zh-CN" dirty="0"/>
              <a:t>.  </a:t>
            </a:r>
            <a:r>
              <a:rPr lang="zh-CN" altLang="en-US" dirty="0"/>
              <a:t>如果处理时间超过周期时间</a:t>
            </a:r>
            <a:r>
              <a:rPr lang="en-US" altLang="zh-CN" dirty="0"/>
              <a:t>,</a:t>
            </a:r>
            <a:r>
              <a:rPr lang="zh-CN" altLang="en-US" dirty="0"/>
              <a:t>必然不能满足周期时间</a:t>
            </a:r>
            <a:r>
              <a:rPr lang="en-US" altLang="zh-CN" dirty="0"/>
              <a:t>.C</a:t>
            </a:r>
            <a:r>
              <a:rPr lang="zh-CN" altLang="en-US" dirty="0"/>
              <a:t>是需要的</a:t>
            </a:r>
            <a:r>
              <a:rPr lang="en-US" altLang="zh-CN" dirty="0"/>
              <a:t>CPU</a:t>
            </a:r>
            <a:r>
              <a:rPr lang="zh-CN" altLang="en-US" dirty="0"/>
              <a:t>时间</a:t>
            </a:r>
            <a:r>
              <a:rPr lang="en-US" altLang="zh-CN" dirty="0"/>
              <a:t>,CPU</a:t>
            </a:r>
            <a:r>
              <a:rPr lang="zh-CN" altLang="en-US" dirty="0"/>
              <a:t>性能越强这个时间就越短</a:t>
            </a:r>
          </a:p>
        </p:txBody>
      </p:sp>
      <p:sp>
        <p:nvSpPr>
          <p:cNvPr id="62468" name="灯片编号占位符 3">
            <a:extLst>
              <a:ext uri="{FF2B5EF4-FFF2-40B4-BE49-F238E27FC236}">
                <a16:creationId xmlns:a16="http://schemas.microsoft.com/office/drawing/2014/main" id="{DC7CBDBF-7FB5-43EE-A0F8-0C8571AA32A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fld id="{18123ED2-A7B9-4EDD-A705-B9490483D015}" type="slidenum">
              <a:rPr lang="zh-CN" altLang="en-US" sz="1200" smtClean="0"/>
              <a:pPr/>
              <a:t>50</a:t>
            </a:fld>
            <a:endParaRPr lang="zh-CN"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a:extLst>
              <a:ext uri="{FF2B5EF4-FFF2-40B4-BE49-F238E27FC236}">
                <a16:creationId xmlns:a16="http://schemas.microsoft.com/office/drawing/2014/main" id="{8DA52B59-91B5-448C-AB26-3848431A1CB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备注占位符 2">
            <a:extLst>
              <a:ext uri="{FF2B5EF4-FFF2-40B4-BE49-F238E27FC236}">
                <a16:creationId xmlns:a16="http://schemas.microsoft.com/office/drawing/2014/main" id="{AE93AE72-A068-4201-947F-32BB42CD605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要求不太严</a:t>
            </a:r>
            <a:r>
              <a:rPr lang="en-US" altLang="zh-CN"/>
              <a:t>,</a:t>
            </a:r>
            <a:r>
              <a:rPr lang="zh-CN" altLang="en-US"/>
              <a:t>就是指给予调度时间比较宽松</a:t>
            </a:r>
            <a:r>
              <a:rPr lang="en-US" altLang="zh-CN"/>
              <a:t>,</a:t>
            </a:r>
            <a:r>
              <a:rPr lang="zh-CN" altLang="en-US"/>
              <a:t>可以从容安排进程运行时间</a:t>
            </a:r>
            <a:r>
              <a:rPr lang="en-US" altLang="zh-CN"/>
              <a:t>.</a:t>
            </a:r>
            <a:r>
              <a:rPr lang="zh-CN" altLang="en-US"/>
              <a:t>执行完毕的进程放到队列尾部</a:t>
            </a:r>
          </a:p>
        </p:txBody>
      </p:sp>
      <p:sp>
        <p:nvSpPr>
          <p:cNvPr id="65540" name="灯片编号占位符 3">
            <a:extLst>
              <a:ext uri="{FF2B5EF4-FFF2-40B4-BE49-F238E27FC236}">
                <a16:creationId xmlns:a16="http://schemas.microsoft.com/office/drawing/2014/main" id="{869D7690-2FD0-45E8-98F4-17966949014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fld id="{C969058A-2BB6-4F51-865F-B41CDCE64E7E}" type="slidenum">
              <a:rPr lang="zh-CN" altLang="en-US" sz="1200" smtClean="0"/>
              <a:pPr/>
              <a:t>52</a:t>
            </a:fld>
            <a:endParaRPr lang="zh-CN" alt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olidFill>
                  <a:srgbClr val="0000CC"/>
                </a:solidFill>
                <a:latin typeface="Times New Roman" panose="02020603050405020304" pitchFamily="18" charset="0"/>
              </a:rPr>
              <a:t>最早截止时间优先 只考虑了截止时间</a:t>
            </a:r>
            <a:r>
              <a:rPr lang="en-US" altLang="zh-CN" dirty="0">
                <a:solidFill>
                  <a:srgbClr val="0000CC"/>
                </a:solidFill>
                <a:latin typeface="Times New Roman" panose="02020603050405020304" pitchFamily="18" charset="0"/>
              </a:rPr>
              <a:t>,</a:t>
            </a:r>
            <a:r>
              <a:rPr lang="zh-CN" altLang="en-US" dirty="0">
                <a:solidFill>
                  <a:srgbClr val="0000CC"/>
                </a:solidFill>
                <a:latin typeface="Times New Roman" panose="02020603050405020304" pitchFamily="18" charset="0"/>
              </a:rPr>
              <a:t>没有考虑执行时间</a:t>
            </a:r>
            <a:r>
              <a:rPr lang="en-US" altLang="zh-CN" dirty="0">
                <a:solidFill>
                  <a:srgbClr val="0000CC"/>
                </a:solidFill>
                <a:latin typeface="Times New Roman" panose="02020603050405020304" pitchFamily="18" charset="0"/>
              </a:rPr>
              <a:t>.</a:t>
            </a:r>
            <a:r>
              <a:rPr lang="zh-CN" altLang="en-US" dirty="0">
                <a:solidFill>
                  <a:srgbClr val="0000CC"/>
                </a:solidFill>
                <a:latin typeface="Times New Roman" panose="02020603050405020304" pitchFamily="18" charset="0"/>
              </a:rPr>
              <a:t>如果本身要求执行时间较多</a:t>
            </a:r>
            <a:r>
              <a:rPr lang="en-US" altLang="zh-CN" dirty="0">
                <a:solidFill>
                  <a:srgbClr val="0000CC"/>
                </a:solidFill>
                <a:latin typeface="Times New Roman" panose="02020603050405020304" pitchFamily="18" charset="0"/>
              </a:rPr>
              <a:t>,</a:t>
            </a:r>
            <a:r>
              <a:rPr lang="zh-CN" altLang="en-US" dirty="0">
                <a:solidFill>
                  <a:srgbClr val="0000CC"/>
                </a:solidFill>
                <a:latin typeface="Times New Roman" panose="02020603050405020304" pitchFamily="18" charset="0"/>
              </a:rPr>
              <a:t>很可能被错过</a:t>
            </a:r>
            <a:endParaRPr lang="zh-CN" altLang="en-US" dirty="0"/>
          </a:p>
        </p:txBody>
      </p:sp>
      <p:sp>
        <p:nvSpPr>
          <p:cNvPr id="4" name="灯片编号占位符 3"/>
          <p:cNvSpPr>
            <a:spLocks noGrp="1"/>
          </p:cNvSpPr>
          <p:nvPr>
            <p:ph type="sldNum" sz="quarter" idx="5"/>
          </p:nvPr>
        </p:nvSpPr>
        <p:spPr/>
        <p:txBody>
          <a:bodyPr/>
          <a:lstStyle/>
          <a:p>
            <a:pPr>
              <a:defRPr/>
            </a:pPr>
            <a:fld id="{FB813A3D-5DB1-4F44-8E8E-256D3D5EC0CD}" type="slidenum">
              <a:rPr lang="zh-CN" altLang="en-US" smtClean="0"/>
              <a:pPr>
                <a:defRPr/>
              </a:pPr>
              <a:t>57</a:t>
            </a:fld>
            <a:endParaRPr lang="zh-CN" altLang="en-US"/>
          </a:p>
        </p:txBody>
      </p:sp>
    </p:spTree>
    <p:extLst>
      <p:ext uri="{BB962C8B-B14F-4D97-AF65-F5344CB8AC3E}">
        <p14:creationId xmlns:p14="http://schemas.microsoft.com/office/powerpoint/2010/main" val="187835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193D954B-B316-4434-85D5-7B17CEDCBCEB}"/>
              </a:ext>
            </a:extLst>
          </p:cNvPr>
          <p:cNvGrpSpPr>
            <a:grpSpLocks/>
          </p:cNvGrpSpPr>
          <p:nvPr/>
        </p:nvGrpSpPr>
        <p:grpSpPr bwMode="auto">
          <a:xfrm>
            <a:off x="0" y="0"/>
            <a:ext cx="9144000" cy="6858000"/>
            <a:chOff x="0" y="0"/>
            <a:chExt cx="5760" cy="4320"/>
          </a:xfrm>
        </p:grpSpPr>
        <p:grpSp>
          <p:nvGrpSpPr>
            <p:cNvPr id="5" name="Group 3">
              <a:extLst>
                <a:ext uri="{FF2B5EF4-FFF2-40B4-BE49-F238E27FC236}">
                  <a16:creationId xmlns:a16="http://schemas.microsoft.com/office/drawing/2014/main" id="{C299CE47-8D4B-45D8-BE29-595532EF7378}"/>
                </a:ext>
              </a:extLst>
            </p:cNvPr>
            <p:cNvGrpSpPr>
              <a:grpSpLocks/>
            </p:cNvGrpSpPr>
            <p:nvPr/>
          </p:nvGrpSpPr>
          <p:grpSpPr bwMode="auto">
            <a:xfrm>
              <a:off x="0" y="0"/>
              <a:ext cx="5760" cy="4320"/>
              <a:chOff x="0" y="0"/>
              <a:chExt cx="5760" cy="4320"/>
            </a:xfrm>
          </p:grpSpPr>
          <p:sp>
            <p:nvSpPr>
              <p:cNvPr id="15" name="Rectangle 4">
                <a:extLst>
                  <a:ext uri="{FF2B5EF4-FFF2-40B4-BE49-F238E27FC236}">
                    <a16:creationId xmlns:a16="http://schemas.microsoft.com/office/drawing/2014/main" id="{F8A016CE-3440-45FB-AA2A-7092939799CA}"/>
                  </a:ext>
                </a:extLst>
              </p:cNvPr>
              <p:cNvSpPr>
                <a:spLocks noChangeArrowheads="1"/>
              </p:cNvSpPr>
              <p:nvPr/>
            </p:nvSpPr>
            <p:spPr bwMode="ltGray">
              <a:xfrm>
                <a:off x="2112" y="0"/>
                <a:ext cx="3648" cy="96"/>
              </a:xfrm>
              <a:prstGeom prst="rect">
                <a:avLst/>
              </a:prstGeom>
              <a:solidFill>
                <a:schemeClr val="folHlink"/>
              </a:solidFill>
              <a:ln>
                <a:noFill/>
              </a:ln>
            </p:spPr>
            <p:txBody>
              <a:bodyPr wrap="none" anchor="ct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grpSp>
            <p:nvGrpSpPr>
              <p:cNvPr id="16" name="Group 5">
                <a:extLst>
                  <a:ext uri="{FF2B5EF4-FFF2-40B4-BE49-F238E27FC236}">
                    <a16:creationId xmlns:a16="http://schemas.microsoft.com/office/drawing/2014/main" id="{D2BF509C-137D-410D-9FFC-97FDCD138BD2}"/>
                  </a:ext>
                </a:extLst>
              </p:cNvPr>
              <p:cNvGrpSpPr>
                <a:grpSpLocks/>
              </p:cNvGrpSpPr>
              <p:nvPr userDrawn="1"/>
            </p:nvGrpSpPr>
            <p:grpSpPr bwMode="auto">
              <a:xfrm>
                <a:off x="0" y="0"/>
                <a:ext cx="5760" cy="4320"/>
                <a:chOff x="0" y="0"/>
                <a:chExt cx="5760" cy="4320"/>
              </a:xfrm>
            </p:grpSpPr>
            <p:sp>
              <p:nvSpPr>
                <p:cNvPr id="18" name="Line 6">
                  <a:extLst>
                    <a:ext uri="{FF2B5EF4-FFF2-40B4-BE49-F238E27FC236}">
                      <a16:creationId xmlns:a16="http://schemas.microsoft.com/office/drawing/2014/main" id="{1EEFACD9-8B7C-4B69-A981-711C11675D96}"/>
                    </a:ext>
                  </a:extLst>
                </p:cNvPr>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Line 7">
                  <a:extLst>
                    <a:ext uri="{FF2B5EF4-FFF2-40B4-BE49-F238E27FC236}">
                      <a16:creationId xmlns:a16="http://schemas.microsoft.com/office/drawing/2014/main" id="{5ACB977E-B818-4B87-ADE4-211332B5689A}"/>
                    </a:ext>
                  </a:extLst>
                </p:cNvPr>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Line 8">
                  <a:extLst>
                    <a:ext uri="{FF2B5EF4-FFF2-40B4-BE49-F238E27FC236}">
                      <a16:creationId xmlns:a16="http://schemas.microsoft.com/office/drawing/2014/main" id="{394A2B1A-DA03-4927-8FB0-20D13BBA67D8}"/>
                    </a:ext>
                  </a:extLst>
                </p:cNvPr>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Line 9">
                  <a:extLst>
                    <a:ext uri="{FF2B5EF4-FFF2-40B4-BE49-F238E27FC236}">
                      <a16:creationId xmlns:a16="http://schemas.microsoft.com/office/drawing/2014/main" id="{43D434C7-79DF-4E1A-833F-FFD60DCE9187}"/>
                    </a:ext>
                  </a:extLst>
                </p:cNvPr>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10">
                  <a:extLst>
                    <a:ext uri="{FF2B5EF4-FFF2-40B4-BE49-F238E27FC236}">
                      <a16:creationId xmlns:a16="http://schemas.microsoft.com/office/drawing/2014/main" id="{0CD36DC4-2446-4439-A50D-DF2427240BDB}"/>
                    </a:ext>
                  </a:extLst>
                </p:cNvPr>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Line 11">
                  <a:extLst>
                    <a:ext uri="{FF2B5EF4-FFF2-40B4-BE49-F238E27FC236}">
                      <a16:creationId xmlns:a16="http://schemas.microsoft.com/office/drawing/2014/main" id="{E306D962-7014-40ED-AEB8-1935B750B1D4}"/>
                    </a:ext>
                  </a:extLst>
                </p:cNvPr>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12">
                  <a:extLst>
                    <a:ext uri="{FF2B5EF4-FFF2-40B4-BE49-F238E27FC236}">
                      <a16:creationId xmlns:a16="http://schemas.microsoft.com/office/drawing/2014/main" id="{34027AF2-9360-4BE6-9C13-FB3DBBC801A6}"/>
                    </a:ext>
                  </a:extLst>
                </p:cNvPr>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13">
                  <a:extLst>
                    <a:ext uri="{FF2B5EF4-FFF2-40B4-BE49-F238E27FC236}">
                      <a16:creationId xmlns:a16="http://schemas.microsoft.com/office/drawing/2014/main" id="{68125773-B453-4217-980E-5E4CB1B828E5}"/>
                    </a:ext>
                  </a:extLst>
                </p:cNvPr>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14">
                  <a:extLst>
                    <a:ext uri="{FF2B5EF4-FFF2-40B4-BE49-F238E27FC236}">
                      <a16:creationId xmlns:a16="http://schemas.microsoft.com/office/drawing/2014/main" id="{4F5772DD-216F-432A-A96E-3EFE91B4D28F}"/>
                    </a:ext>
                  </a:extLst>
                </p:cNvPr>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15">
                  <a:extLst>
                    <a:ext uri="{FF2B5EF4-FFF2-40B4-BE49-F238E27FC236}">
                      <a16:creationId xmlns:a16="http://schemas.microsoft.com/office/drawing/2014/main" id="{B88B6E59-5880-4648-BF88-B53E0FCD4396}"/>
                    </a:ext>
                  </a:extLst>
                </p:cNvPr>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Line 16">
                  <a:extLst>
                    <a:ext uri="{FF2B5EF4-FFF2-40B4-BE49-F238E27FC236}">
                      <a16:creationId xmlns:a16="http://schemas.microsoft.com/office/drawing/2014/main" id="{D7ADD0F9-ADDF-4CC2-B242-1FFA7CE2047F}"/>
                    </a:ext>
                  </a:extLst>
                </p:cNvPr>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 name="Line 17">
                  <a:extLst>
                    <a:ext uri="{FF2B5EF4-FFF2-40B4-BE49-F238E27FC236}">
                      <a16:creationId xmlns:a16="http://schemas.microsoft.com/office/drawing/2014/main" id="{856EBA67-B6E8-4BEF-AB8E-3C9DEA46D38E}"/>
                    </a:ext>
                  </a:extLst>
                </p:cNvPr>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 name="Line 18">
                  <a:extLst>
                    <a:ext uri="{FF2B5EF4-FFF2-40B4-BE49-F238E27FC236}">
                      <a16:creationId xmlns:a16="http://schemas.microsoft.com/office/drawing/2014/main" id="{98B607B3-B1BC-4EE8-94C0-44CFA41D95A2}"/>
                    </a:ext>
                  </a:extLst>
                </p:cNvPr>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Line 19">
                  <a:extLst>
                    <a:ext uri="{FF2B5EF4-FFF2-40B4-BE49-F238E27FC236}">
                      <a16:creationId xmlns:a16="http://schemas.microsoft.com/office/drawing/2014/main" id="{F6E4AC86-27F4-4D73-8E43-1E9E6C28CA41}"/>
                    </a:ext>
                  </a:extLst>
                </p:cNvPr>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20">
                  <a:extLst>
                    <a:ext uri="{FF2B5EF4-FFF2-40B4-BE49-F238E27FC236}">
                      <a16:creationId xmlns:a16="http://schemas.microsoft.com/office/drawing/2014/main" id="{DB386786-49B2-4CC2-B00D-A4C64619DC82}"/>
                    </a:ext>
                  </a:extLst>
                </p:cNvPr>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Line 21">
                  <a:extLst>
                    <a:ext uri="{FF2B5EF4-FFF2-40B4-BE49-F238E27FC236}">
                      <a16:creationId xmlns:a16="http://schemas.microsoft.com/office/drawing/2014/main" id="{A19A5201-C559-4F59-8542-472279F28CD3}"/>
                    </a:ext>
                  </a:extLst>
                </p:cNvPr>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 name="Line 22">
                  <a:extLst>
                    <a:ext uri="{FF2B5EF4-FFF2-40B4-BE49-F238E27FC236}">
                      <a16:creationId xmlns:a16="http://schemas.microsoft.com/office/drawing/2014/main" id="{B62F5989-AA04-4285-B398-24DE947A2920}"/>
                    </a:ext>
                  </a:extLst>
                </p:cNvPr>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 name="Line 23">
                  <a:extLst>
                    <a:ext uri="{FF2B5EF4-FFF2-40B4-BE49-F238E27FC236}">
                      <a16:creationId xmlns:a16="http://schemas.microsoft.com/office/drawing/2014/main" id="{0CEBB885-584F-4ABB-A290-057258FB7E67}"/>
                    </a:ext>
                  </a:extLst>
                </p:cNvPr>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 name="Line 24">
                  <a:extLst>
                    <a:ext uri="{FF2B5EF4-FFF2-40B4-BE49-F238E27FC236}">
                      <a16:creationId xmlns:a16="http://schemas.microsoft.com/office/drawing/2014/main" id="{310E5366-B6F0-4615-8989-0F5F05FCB6A9}"/>
                    </a:ext>
                  </a:extLst>
                </p:cNvPr>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25">
                  <a:extLst>
                    <a:ext uri="{FF2B5EF4-FFF2-40B4-BE49-F238E27FC236}">
                      <a16:creationId xmlns:a16="http://schemas.microsoft.com/office/drawing/2014/main" id="{54136DFA-5861-437C-9164-E95B7313927D}"/>
                    </a:ext>
                  </a:extLst>
                </p:cNvPr>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Line 26">
                  <a:extLst>
                    <a:ext uri="{FF2B5EF4-FFF2-40B4-BE49-F238E27FC236}">
                      <a16:creationId xmlns:a16="http://schemas.microsoft.com/office/drawing/2014/main" id="{40A1FD75-7454-464F-924F-A21CF6461BD0}"/>
                    </a:ext>
                  </a:extLst>
                </p:cNvPr>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Line 27">
                  <a:extLst>
                    <a:ext uri="{FF2B5EF4-FFF2-40B4-BE49-F238E27FC236}">
                      <a16:creationId xmlns:a16="http://schemas.microsoft.com/office/drawing/2014/main" id="{F459CBB4-5221-40BD-BC57-C6F6416B6338}"/>
                    </a:ext>
                  </a:extLst>
                </p:cNvPr>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Line 28">
                  <a:extLst>
                    <a:ext uri="{FF2B5EF4-FFF2-40B4-BE49-F238E27FC236}">
                      <a16:creationId xmlns:a16="http://schemas.microsoft.com/office/drawing/2014/main" id="{244E82C6-19FE-4C8E-8324-5F2148650152}"/>
                    </a:ext>
                  </a:extLst>
                </p:cNvPr>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 name="Line 29">
                  <a:extLst>
                    <a:ext uri="{FF2B5EF4-FFF2-40B4-BE49-F238E27FC236}">
                      <a16:creationId xmlns:a16="http://schemas.microsoft.com/office/drawing/2014/main" id="{E1884D48-D3C7-4DAF-8DA1-6B966B684835}"/>
                    </a:ext>
                  </a:extLst>
                </p:cNvPr>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 name="Line 30">
                  <a:extLst>
                    <a:ext uri="{FF2B5EF4-FFF2-40B4-BE49-F238E27FC236}">
                      <a16:creationId xmlns:a16="http://schemas.microsoft.com/office/drawing/2014/main" id="{179F8CD1-E437-4477-B112-95B80F8CAAA0}"/>
                    </a:ext>
                  </a:extLst>
                </p:cNvPr>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 name="Line 31">
                  <a:extLst>
                    <a:ext uri="{FF2B5EF4-FFF2-40B4-BE49-F238E27FC236}">
                      <a16:creationId xmlns:a16="http://schemas.microsoft.com/office/drawing/2014/main" id="{D87D9C4D-88A7-4A3B-A980-3A3057AA503E}"/>
                    </a:ext>
                  </a:extLst>
                </p:cNvPr>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 name="Line 32">
                  <a:extLst>
                    <a:ext uri="{FF2B5EF4-FFF2-40B4-BE49-F238E27FC236}">
                      <a16:creationId xmlns:a16="http://schemas.microsoft.com/office/drawing/2014/main" id="{6F477101-BF35-49EE-AA61-C17290EED05B}"/>
                    </a:ext>
                  </a:extLst>
                </p:cNvPr>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 name="Line 33">
                  <a:extLst>
                    <a:ext uri="{FF2B5EF4-FFF2-40B4-BE49-F238E27FC236}">
                      <a16:creationId xmlns:a16="http://schemas.microsoft.com/office/drawing/2014/main" id="{42C7B260-B44F-40A3-A88A-EC9739B82D20}"/>
                    </a:ext>
                  </a:extLst>
                </p:cNvPr>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 name="Line 34">
                  <a:extLst>
                    <a:ext uri="{FF2B5EF4-FFF2-40B4-BE49-F238E27FC236}">
                      <a16:creationId xmlns:a16="http://schemas.microsoft.com/office/drawing/2014/main" id="{4C0EB6E9-AE3C-4485-B8C5-A5690D27995E}"/>
                    </a:ext>
                  </a:extLst>
                </p:cNvPr>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 name="Line 35">
                  <a:extLst>
                    <a:ext uri="{FF2B5EF4-FFF2-40B4-BE49-F238E27FC236}">
                      <a16:creationId xmlns:a16="http://schemas.microsoft.com/office/drawing/2014/main" id="{C5B97C73-4B77-4A40-A896-9447627CDD20}"/>
                    </a:ext>
                  </a:extLst>
                </p:cNvPr>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 name="Line 36">
                  <a:extLst>
                    <a:ext uri="{FF2B5EF4-FFF2-40B4-BE49-F238E27FC236}">
                      <a16:creationId xmlns:a16="http://schemas.microsoft.com/office/drawing/2014/main" id="{1CE58F39-8BC3-47CF-A2F3-224479CC9E31}"/>
                    </a:ext>
                  </a:extLst>
                </p:cNvPr>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 name="Line 37">
                  <a:extLst>
                    <a:ext uri="{FF2B5EF4-FFF2-40B4-BE49-F238E27FC236}">
                      <a16:creationId xmlns:a16="http://schemas.microsoft.com/office/drawing/2014/main" id="{80681176-56DD-46A2-9AD3-9BDAD52FD530}"/>
                    </a:ext>
                  </a:extLst>
                </p:cNvPr>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 name="Line 38">
                  <a:extLst>
                    <a:ext uri="{FF2B5EF4-FFF2-40B4-BE49-F238E27FC236}">
                      <a16:creationId xmlns:a16="http://schemas.microsoft.com/office/drawing/2014/main" id="{D1A3883D-224C-42E4-8564-A710F6B88A3F}"/>
                    </a:ext>
                  </a:extLst>
                </p:cNvPr>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 name="Line 39">
                  <a:extLst>
                    <a:ext uri="{FF2B5EF4-FFF2-40B4-BE49-F238E27FC236}">
                      <a16:creationId xmlns:a16="http://schemas.microsoft.com/office/drawing/2014/main" id="{668DB986-C953-40FE-AE45-56FFE6E2E6D1}"/>
                    </a:ext>
                  </a:extLst>
                </p:cNvPr>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 name="Line 40">
                  <a:extLst>
                    <a:ext uri="{FF2B5EF4-FFF2-40B4-BE49-F238E27FC236}">
                      <a16:creationId xmlns:a16="http://schemas.microsoft.com/office/drawing/2014/main" id="{33B968B3-D8EB-4009-A281-96ACC4A3AC33}"/>
                    </a:ext>
                  </a:extLst>
                </p:cNvPr>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 name="Line 41">
                  <a:extLst>
                    <a:ext uri="{FF2B5EF4-FFF2-40B4-BE49-F238E27FC236}">
                      <a16:creationId xmlns:a16="http://schemas.microsoft.com/office/drawing/2014/main" id="{E717F3E8-97EF-4DA0-9E38-85DD86175BF3}"/>
                    </a:ext>
                  </a:extLst>
                </p:cNvPr>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 name="Line 42">
                  <a:extLst>
                    <a:ext uri="{FF2B5EF4-FFF2-40B4-BE49-F238E27FC236}">
                      <a16:creationId xmlns:a16="http://schemas.microsoft.com/office/drawing/2014/main" id="{1CD50700-E964-4D38-9BC2-EF54A8EAB171}"/>
                    </a:ext>
                  </a:extLst>
                </p:cNvPr>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 name="Line 43">
                  <a:extLst>
                    <a:ext uri="{FF2B5EF4-FFF2-40B4-BE49-F238E27FC236}">
                      <a16:creationId xmlns:a16="http://schemas.microsoft.com/office/drawing/2014/main" id="{EFEE95E0-6C33-483E-810F-44891B7C1C72}"/>
                    </a:ext>
                  </a:extLst>
                </p:cNvPr>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 name="Line 44">
                  <a:extLst>
                    <a:ext uri="{FF2B5EF4-FFF2-40B4-BE49-F238E27FC236}">
                      <a16:creationId xmlns:a16="http://schemas.microsoft.com/office/drawing/2014/main" id="{22E31E6F-5DCF-434E-A692-DE6C3B7DA8E1}"/>
                    </a:ext>
                  </a:extLst>
                </p:cNvPr>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 name="Line 45">
                  <a:extLst>
                    <a:ext uri="{FF2B5EF4-FFF2-40B4-BE49-F238E27FC236}">
                      <a16:creationId xmlns:a16="http://schemas.microsoft.com/office/drawing/2014/main" id="{CC34CCEC-8B77-4936-B1B1-AEA0C8C2338B}"/>
                    </a:ext>
                  </a:extLst>
                </p:cNvPr>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 name="Line 46">
                  <a:extLst>
                    <a:ext uri="{FF2B5EF4-FFF2-40B4-BE49-F238E27FC236}">
                      <a16:creationId xmlns:a16="http://schemas.microsoft.com/office/drawing/2014/main" id="{F3A8DE86-0E63-4449-A743-548E6C1EBB88}"/>
                    </a:ext>
                  </a:extLst>
                </p:cNvPr>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 name="Line 47">
                  <a:extLst>
                    <a:ext uri="{FF2B5EF4-FFF2-40B4-BE49-F238E27FC236}">
                      <a16:creationId xmlns:a16="http://schemas.microsoft.com/office/drawing/2014/main" id="{3BFDDBD8-5BFE-412C-896D-9405EBE0D46E}"/>
                    </a:ext>
                  </a:extLst>
                </p:cNvPr>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 name="Line 48">
                  <a:extLst>
                    <a:ext uri="{FF2B5EF4-FFF2-40B4-BE49-F238E27FC236}">
                      <a16:creationId xmlns:a16="http://schemas.microsoft.com/office/drawing/2014/main" id="{16A2CFF3-0C72-4523-93DA-0CBB67623E40}"/>
                    </a:ext>
                  </a:extLst>
                </p:cNvPr>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 name="Line 49">
                  <a:extLst>
                    <a:ext uri="{FF2B5EF4-FFF2-40B4-BE49-F238E27FC236}">
                      <a16:creationId xmlns:a16="http://schemas.microsoft.com/office/drawing/2014/main" id="{6E8925EB-0A9B-4014-BCF1-660F29496CF3}"/>
                    </a:ext>
                  </a:extLst>
                </p:cNvPr>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 name="Line 50">
                  <a:extLst>
                    <a:ext uri="{FF2B5EF4-FFF2-40B4-BE49-F238E27FC236}">
                      <a16:creationId xmlns:a16="http://schemas.microsoft.com/office/drawing/2014/main" id="{B523DC40-800F-4A9A-8273-D603EE7CC0B0}"/>
                    </a:ext>
                  </a:extLst>
                </p:cNvPr>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 name="Line 51">
                  <a:extLst>
                    <a:ext uri="{FF2B5EF4-FFF2-40B4-BE49-F238E27FC236}">
                      <a16:creationId xmlns:a16="http://schemas.microsoft.com/office/drawing/2014/main" id="{CD53CEBD-10EE-4EE3-A655-816EF4F0AFFB}"/>
                    </a:ext>
                  </a:extLst>
                </p:cNvPr>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 name="Line 52">
                  <a:extLst>
                    <a:ext uri="{FF2B5EF4-FFF2-40B4-BE49-F238E27FC236}">
                      <a16:creationId xmlns:a16="http://schemas.microsoft.com/office/drawing/2014/main" id="{701B6FC3-9B75-43B0-9C1B-7E99866A193C}"/>
                    </a:ext>
                  </a:extLst>
                </p:cNvPr>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 name="Line 53">
                  <a:extLst>
                    <a:ext uri="{FF2B5EF4-FFF2-40B4-BE49-F238E27FC236}">
                      <a16:creationId xmlns:a16="http://schemas.microsoft.com/office/drawing/2014/main" id="{C569DD7A-AE35-4E41-9ACC-1908494137C3}"/>
                    </a:ext>
                  </a:extLst>
                </p:cNvPr>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 name="Line 54">
                  <a:extLst>
                    <a:ext uri="{FF2B5EF4-FFF2-40B4-BE49-F238E27FC236}">
                      <a16:creationId xmlns:a16="http://schemas.microsoft.com/office/drawing/2014/main" id="{E0085FB0-66AB-4E5E-90AD-362B7DA8102B}"/>
                    </a:ext>
                  </a:extLst>
                </p:cNvPr>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 name="Line 55">
                  <a:extLst>
                    <a:ext uri="{FF2B5EF4-FFF2-40B4-BE49-F238E27FC236}">
                      <a16:creationId xmlns:a16="http://schemas.microsoft.com/office/drawing/2014/main" id="{5A18FA64-906E-408C-9B0D-042502F7DCAF}"/>
                    </a:ext>
                  </a:extLst>
                </p:cNvPr>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 name="Line 56">
                  <a:extLst>
                    <a:ext uri="{FF2B5EF4-FFF2-40B4-BE49-F238E27FC236}">
                      <a16:creationId xmlns:a16="http://schemas.microsoft.com/office/drawing/2014/main" id="{5D1DC7AF-1E45-417F-ADE1-F4983C946977}"/>
                    </a:ext>
                  </a:extLst>
                </p:cNvPr>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7" name="Line 57">
                <a:extLst>
                  <a:ext uri="{FF2B5EF4-FFF2-40B4-BE49-F238E27FC236}">
                    <a16:creationId xmlns:a16="http://schemas.microsoft.com/office/drawing/2014/main" id="{358C424D-66D3-4F93-87A3-F1667D0F5C16}"/>
                  </a:ext>
                </a:extLst>
              </p:cNvPr>
              <p:cNvSpPr>
                <a:spLocks noChangeShapeType="1"/>
              </p:cNvSpPr>
              <p:nvPr/>
            </p:nvSpPr>
            <p:spPr bwMode="ltGray">
              <a:xfrm>
                <a:off x="5568" y="0"/>
                <a:ext cx="0" cy="148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 name="Group 58">
              <a:extLst>
                <a:ext uri="{FF2B5EF4-FFF2-40B4-BE49-F238E27FC236}">
                  <a16:creationId xmlns:a16="http://schemas.microsoft.com/office/drawing/2014/main" id="{D8E28D7F-25D3-458D-B7B2-EA8F434717AF}"/>
                </a:ext>
              </a:extLst>
            </p:cNvPr>
            <p:cNvGrpSpPr>
              <a:grpSpLocks/>
            </p:cNvGrpSpPr>
            <p:nvPr userDrawn="1"/>
          </p:nvGrpSpPr>
          <p:grpSpPr bwMode="auto">
            <a:xfrm>
              <a:off x="3" y="559"/>
              <a:ext cx="4192" cy="1796"/>
              <a:chOff x="3" y="559"/>
              <a:chExt cx="4192" cy="1796"/>
            </a:xfrm>
          </p:grpSpPr>
          <p:sp>
            <p:nvSpPr>
              <p:cNvPr id="11" name="Line 59">
                <a:extLst>
                  <a:ext uri="{FF2B5EF4-FFF2-40B4-BE49-F238E27FC236}">
                    <a16:creationId xmlns:a16="http://schemas.microsoft.com/office/drawing/2014/main" id="{36C4DE30-3868-4DA1-9632-4BCB9DEC67CB}"/>
                  </a:ext>
                </a:extLst>
              </p:cNvPr>
              <p:cNvSpPr>
                <a:spLocks noChangeShapeType="1"/>
              </p:cNvSpPr>
              <p:nvPr/>
            </p:nvSpPr>
            <p:spPr bwMode="ltGray">
              <a:xfrm>
                <a:off x="506" y="559"/>
                <a:ext cx="0" cy="179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60">
                <a:extLst>
                  <a:ext uri="{FF2B5EF4-FFF2-40B4-BE49-F238E27FC236}">
                    <a16:creationId xmlns:a16="http://schemas.microsoft.com/office/drawing/2014/main" id="{F27970A1-9C40-4216-9B14-2403E6ED9931}"/>
                  </a:ext>
                </a:extLst>
              </p:cNvPr>
              <p:cNvSpPr>
                <a:spLocks noChangeShapeType="1"/>
              </p:cNvSpPr>
              <p:nvPr/>
            </p:nvSpPr>
            <p:spPr bwMode="ltGray">
              <a:xfrm flipH="1" flipV="1">
                <a:off x="3" y="1924"/>
                <a:ext cx="3211" cy="1"/>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61">
                <a:extLst>
                  <a:ext uri="{FF2B5EF4-FFF2-40B4-BE49-F238E27FC236}">
                    <a16:creationId xmlns:a16="http://schemas.microsoft.com/office/drawing/2014/main" id="{A99D226E-E6ED-43AA-B565-90C6120D8AB7}"/>
                  </a:ext>
                </a:extLst>
              </p:cNvPr>
              <p:cNvSpPr>
                <a:spLocks noChangeShapeType="1"/>
              </p:cNvSpPr>
              <p:nvPr/>
            </p:nvSpPr>
            <p:spPr bwMode="ltGray">
              <a:xfrm flipH="1" flipV="1">
                <a:off x="384" y="938"/>
                <a:ext cx="3811" cy="1"/>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Arc 62">
                <a:extLst>
                  <a:ext uri="{FF2B5EF4-FFF2-40B4-BE49-F238E27FC236}">
                    <a16:creationId xmlns:a16="http://schemas.microsoft.com/office/drawing/2014/main" id="{F8B3265A-A564-4513-81CB-1466FBB50574}"/>
                  </a:ext>
                </a:extLst>
              </p:cNvPr>
              <p:cNvSpPr>
                <a:spLocks/>
              </p:cNvSpPr>
              <p:nvPr/>
            </p:nvSpPr>
            <p:spPr bwMode="ltGray">
              <a:xfrm rot="16200000" flipH="1">
                <a:off x="426" y="860"/>
                <a:ext cx="156" cy="157"/>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7" name="Group 63">
              <a:extLst>
                <a:ext uri="{FF2B5EF4-FFF2-40B4-BE49-F238E27FC236}">
                  <a16:creationId xmlns:a16="http://schemas.microsoft.com/office/drawing/2014/main" id="{3844CD73-8862-47EF-966C-2618643D9777}"/>
                </a:ext>
              </a:extLst>
            </p:cNvPr>
            <p:cNvGrpSpPr>
              <a:grpSpLocks/>
            </p:cNvGrpSpPr>
            <p:nvPr userDrawn="1"/>
          </p:nvGrpSpPr>
          <p:grpSpPr bwMode="auto">
            <a:xfrm>
              <a:off x="1480" y="1952"/>
              <a:ext cx="3808" cy="1812"/>
              <a:chOff x="1480" y="1952"/>
              <a:chExt cx="3808" cy="1812"/>
            </a:xfrm>
          </p:grpSpPr>
          <p:sp>
            <p:nvSpPr>
              <p:cNvPr id="8" name="Line 64">
                <a:extLst>
                  <a:ext uri="{FF2B5EF4-FFF2-40B4-BE49-F238E27FC236}">
                    <a16:creationId xmlns:a16="http://schemas.microsoft.com/office/drawing/2014/main" id="{2DBA5F1C-0136-4596-9016-8315E8B2E546}"/>
                  </a:ext>
                </a:extLst>
              </p:cNvPr>
              <p:cNvSpPr>
                <a:spLocks noChangeShapeType="1"/>
              </p:cNvSpPr>
              <p:nvPr/>
            </p:nvSpPr>
            <p:spPr bwMode="ltGray">
              <a:xfrm flipV="1">
                <a:off x="1480" y="3442"/>
                <a:ext cx="380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65">
                <a:extLst>
                  <a:ext uri="{FF2B5EF4-FFF2-40B4-BE49-F238E27FC236}">
                    <a16:creationId xmlns:a16="http://schemas.microsoft.com/office/drawing/2014/main" id="{09FE47F7-80E1-45A7-921E-3A1A4AFDE73B}"/>
                  </a:ext>
                </a:extLst>
              </p:cNvPr>
              <p:cNvSpPr>
                <a:spLocks noChangeShapeType="1"/>
              </p:cNvSpPr>
              <p:nvPr/>
            </p:nvSpPr>
            <p:spPr bwMode="ltGray">
              <a:xfrm flipH="1">
                <a:off x="5172" y="1952"/>
                <a:ext cx="0" cy="181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Arc 66">
                <a:extLst>
                  <a:ext uri="{FF2B5EF4-FFF2-40B4-BE49-F238E27FC236}">
                    <a16:creationId xmlns:a16="http://schemas.microsoft.com/office/drawing/2014/main" id="{53109405-90C1-4C40-BC25-4DF407D907E7}"/>
                  </a:ext>
                </a:extLst>
              </p:cNvPr>
              <p:cNvSpPr>
                <a:spLocks/>
              </p:cNvSpPr>
              <p:nvPr/>
            </p:nvSpPr>
            <p:spPr bwMode="ltGray">
              <a:xfrm rot="5400000">
                <a:off x="5097" y="3347"/>
                <a:ext cx="156" cy="157"/>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sp>
        <p:nvSpPr>
          <p:cNvPr id="4163" name="Rectangle 67"/>
          <p:cNvSpPr>
            <a:spLocks noGrp="1" noChangeArrowheads="1"/>
          </p:cNvSpPr>
          <p:nvPr>
            <p:ph type="ctrTitle"/>
          </p:nvPr>
        </p:nvSpPr>
        <p:spPr>
          <a:xfrm>
            <a:off x="990600" y="1752600"/>
            <a:ext cx="7772400" cy="1143000"/>
          </a:xfrm>
        </p:spPr>
        <p:txBody>
          <a:bodyPr/>
          <a:lstStyle>
            <a:lvl1pPr>
              <a:defRPr/>
            </a:lvl1pPr>
          </a:lstStyle>
          <a:p>
            <a:r>
              <a:rPr lang="zh-CN" altLang="en-US"/>
              <a:t>单击此处编辑母版标题样式</a:t>
            </a:r>
          </a:p>
        </p:txBody>
      </p:sp>
      <p:sp>
        <p:nvSpPr>
          <p:cNvPr id="4164" name="Rectangle 6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pitchFamily="2" charset="2"/>
              <a:buNone/>
              <a:defRPr/>
            </a:lvl1pPr>
          </a:lstStyle>
          <a:p>
            <a:r>
              <a:rPr lang="zh-CN" altLang="en-US"/>
              <a:t>单击此处编辑母版副标题样式</a:t>
            </a:r>
          </a:p>
        </p:txBody>
      </p:sp>
      <p:sp>
        <p:nvSpPr>
          <p:cNvPr id="69" name="Rectangle 69">
            <a:extLst>
              <a:ext uri="{FF2B5EF4-FFF2-40B4-BE49-F238E27FC236}">
                <a16:creationId xmlns:a16="http://schemas.microsoft.com/office/drawing/2014/main" id="{34B6CD52-F549-46B0-9EE4-29E74BEDAD1A}"/>
              </a:ext>
            </a:extLst>
          </p:cNvPr>
          <p:cNvSpPr>
            <a:spLocks noGrp="1" noChangeArrowheads="1"/>
          </p:cNvSpPr>
          <p:nvPr>
            <p:ph type="dt" sz="quarter" idx="10"/>
          </p:nvPr>
        </p:nvSpPr>
        <p:spPr bwMode="auto">
          <a:xfrm>
            <a:off x="6858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kumimoji="0" sz="1400" b="0"/>
            </a:lvl1pPr>
          </a:lstStyle>
          <a:p>
            <a:pPr>
              <a:defRPr/>
            </a:pPr>
            <a:endParaRPr lang="en-US" altLang="zh-CN"/>
          </a:p>
        </p:txBody>
      </p:sp>
      <p:sp>
        <p:nvSpPr>
          <p:cNvPr id="70" name="Rectangle 70">
            <a:extLst>
              <a:ext uri="{FF2B5EF4-FFF2-40B4-BE49-F238E27FC236}">
                <a16:creationId xmlns:a16="http://schemas.microsoft.com/office/drawing/2014/main" id="{BAF49C87-7AE4-429E-B2CC-817F4C78F47B}"/>
              </a:ext>
            </a:extLst>
          </p:cNvPr>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eaLnBrk="1" hangingPunct="1">
              <a:defRPr kumimoji="0" sz="1400" b="0"/>
            </a:lvl1pPr>
          </a:lstStyle>
          <a:p>
            <a:pPr>
              <a:defRPr/>
            </a:pPr>
            <a:endParaRPr lang="en-US" altLang="zh-CN"/>
          </a:p>
        </p:txBody>
      </p:sp>
      <p:sp>
        <p:nvSpPr>
          <p:cNvPr id="71" name="Rectangle 71">
            <a:extLst>
              <a:ext uri="{FF2B5EF4-FFF2-40B4-BE49-F238E27FC236}">
                <a16:creationId xmlns:a16="http://schemas.microsoft.com/office/drawing/2014/main" id="{C9B67574-340D-4B44-950B-FD179F670FED}"/>
              </a:ext>
            </a:extLst>
          </p:cNvPr>
          <p:cNvSpPr>
            <a:spLocks noGrp="1" noChangeArrowheads="1"/>
          </p:cNvSpPr>
          <p:nvPr>
            <p:ph type="sldNum" sz="quarter" idx="12"/>
          </p:nvPr>
        </p:nvSpPr>
        <p:spPr bwMode="auto">
          <a:xfrm>
            <a:off x="65532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eaLnBrk="1" hangingPunct="1">
              <a:defRPr kumimoji="0" sz="1400" b="0"/>
            </a:lvl1pPr>
          </a:lstStyle>
          <a:p>
            <a:pPr>
              <a:defRPr/>
            </a:pPr>
            <a:fld id="{006F75F2-F9D7-479E-99E1-1ED0CF0AE216}" type="slidenum">
              <a:rPr lang="en-US" altLang="zh-CN"/>
              <a:pPr>
                <a:defRPr/>
              </a:pPr>
              <a:t>‹#›</a:t>
            </a:fld>
            <a:endParaRPr lang="en-US" altLang="zh-CN"/>
          </a:p>
        </p:txBody>
      </p:sp>
    </p:spTree>
    <p:extLst>
      <p:ext uri="{BB962C8B-B14F-4D97-AF65-F5344CB8AC3E}">
        <p14:creationId xmlns:p14="http://schemas.microsoft.com/office/powerpoint/2010/main" val="2801227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029810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5334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5334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140398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52052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869415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006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130145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15290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622940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2203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463384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686484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167660D4-5787-41B1-8AC2-45EA2E751A4D}"/>
              </a:ext>
            </a:extLst>
          </p:cNvPr>
          <p:cNvGrpSpPr>
            <a:grpSpLocks/>
          </p:cNvGrpSpPr>
          <p:nvPr/>
        </p:nvGrpSpPr>
        <p:grpSpPr bwMode="auto">
          <a:xfrm>
            <a:off x="0" y="0"/>
            <a:ext cx="9144000" cy="6858000"/>
            <a:chOff x="0" y="0"/>
            <a:chExt cx="5760" cy="4320"/>
          </a:xfrm>
        </p:grpSpPr>
        <p:grpSp>
          <p:nvGrpSpPr>
            <p:cNvPr id="1032" name="Group 3">
              <a:extLst>
                <a:ext uri="{FF2B5EF4-FFF2-40B4-BE49-F238E27FC236}">
                  <a16:creationId xmlns:a16="http://schemas.microsoft.com/office/drawing/2014/main" id="{6E6DE502-AB67-4A8D-9041-32852CE217E5}"/>
                </a:ext>
              </a:extLst>
            </p:cNvPr>
            <p:cNvGrpSpPr>
              <a:grpSpLocks/>
            </p:cNvGrpSpPr>
            <p:nvPr/>
          </p:nvGrpSpPr>
          <p:grpSpPr bwMode="auto">
            <a:xfrm>
              <a:off x="0" y="192"/>
              <a:ext cx="5760" cy="4032"/>
              <a:chOff x="0" y="192"/>
              <a:chExt cx="5760" cy="4032"/>
            </a:xfrm>
          </p:grpSpPr>
          <p:sp>
            <p:nvSpPr>
              <p:cNvPr id="1063" name="Line 4">
                <a:extLst>
                  <a:ext uri="{FF2B5EF4-FFF2-40B4-BE49-F238E27FC236}">
                    <a16:creationId xmlns:a16="http://schemas.microsoft.com/office/drawing/2014/main" id="{720827B8-13B5-48CC-9E09-ED49EAE69E35}"/>
                  </a:ext>
                </a:extLst>
              </p:cNvPr>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4" name="Line 5">
                <a:extLst>
                  <a:ext uri="{FF2B5EF4-FFF2-40B4-BE49-F238E27FC236}">
                    <a16:creationId xmlns:a16="http://schemas.microsoft.com/office/drawing/2014/main" id="{EB814BD1-4834-41C9-9A24-0677E74C3214}"/>
                  </a:ext>
                </a:extLst>
              </p:cNvPr>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5" name="Line 6">
                <a:extLst>
                  <a:ext uri="{FF2B5EF4-FFF2-40B4-BE49-F238E27FC236}">
                    <a16:creationId xmlns:a16="http://schemas.microsoft.com/office/drawing/2014/main" id="{A9F642FE-1397-4C7A-BB4F-F888780C2DB3}"/>
                  </a:ext>
                </a:extLst>
              </p:cNvPr>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6" name="Line 7">
                <a:extLst>
                  <a:ext uri="{FF2B5EF4-FFF2-40B4-BE49-F238E27FC236}">
                    <a16:creationId xmlns:a16="http://schemas.microsoft.com/office/drawing/2014/main" id="{B9A11A9D-1F51-46D1-A40D-341FE6B0B295}"/>
                  </a:ext>
                </a:extLst>
              </p:cNvPr>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7" name="Line 8">
                <a:extLst>
                  <a:ext uri="{FF2B5EF4-FFF2-40B4-BE49-F238E27FC236}">
                    <a16:creationId xmlns:a16="http://schemas.microsoft.com/office/drawing/2014/main" id="{CF7E58ED-821E-4196-B516-6A2DE4042D55}"/>
                  </a:ext>
                </a:extLst>
              </p:cNvPr>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8" name="Line 9">
                <a:extLst>
                  <a:ext uri="{FF2B5EF4-FFF2-40B4-BE49-F238E27FC236}">
                    <a16:creationId xmlns:a16="http://schemas.microsoft.com/office/drawing/2014/main" id="{ED654568-DCC4-4B2D-916C-32A62F4F5A5F}"/>
                  </a:ext>
                </a:extLst>
              </p:cNvPr>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9" name="Line 10">
                <a:extLst>
                  <a:ext uri="{FF2B5EF4-FFF2-40B4-BE49-F238E27FC236}">
                    <a16:creationId xmlns:a16="http://schemas.microsoft.com/office/drawing/2014/main" id="{5AB5579A-9E16-473F-BFC9-D62D671D4D8B}"/>
                  </a:ext>
                </a:extLst>
              </p:cNvPr>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0" name="Line 11">
                <a:extLst>
                  <a:ext uri="{FF2B5EF4-FFF2-40B4-BE49-F238E27FC236}">
                    <a16:creationId xmlns:a16="http://schemas.microsoft.com/office/drawing/2014/main" id="{8EA99396-E0F5-4382-9D39-606EB30FA28D}"/>
                  </a:ext>
                </a:extLst>
              </p:cNvPr>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1" name="Line 12">
                <a:extLst>
                  <a:ext uri="{FF2B5EF4-FFF2-40B4-BE49-F238E27FC236}">
                    <a16:creationId xmlns:a16="http://schemas.microsoft.com/office/drawing/2014/main" id="{A13ECA2B-23BD-4460-B829-DFECA1082935}"/>
                  </a:ext>
                </a:extLst>
              </p:cNvPr>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2" name="Line 13">
                <a:extLst>
                  <a:ext uri="{FF2B5EF4-FFF2-40B4-BE49-F238E27FC236}">
                    <a16:creationId xmlns:a16="http://schemas.microsoft.com/office/drawing/2014/main" id="{C4240881-10E7-41E4-B579-A4ADBBD04B0D}"/>
                  </a:ext>
                </a:extLst>
              </p:cNvPr>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3" name="Line 14">
                <a:extLst>
                  <a:ext uri="{FF2B5EF4-FFF2-40B4-BE49-F238E27FC236}">
                    <a16:creationId xmlns:a16="http://schemas.microsoft.com/office/drawing/2014/main" id="{6FF7031C-5970-4A73-A2A2-1D179E860EF8}"/>
                  </a:ext>
                </a:extLst>
              </p:cNvPr>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4" name="Line 15">
                <a:extLst>
                  <a:ext uri="{FF2B5EF4-FFF2-40B4-BE49-F238E27FC236}">
                    <a16:creationId xmlns:a16="http://schemas.microsoft.com/office/drawing/2014/main" id="{6AA8CB76-EC82-4241-87F0-6A69D7ACB2B9}"/>
                  </a:ext>
                </a:extLst>
              </p:cNvPr>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5" name="Line 16">
                <a:extLst>
                  <a:ext uri="{FF2B5EF4-FFF2-40B4-BE49-F238E27FC236}">
                    <a16:creationId xmlns:a16="http://schemas.microsoft.com/office/drawing/2014/main" id="{787491E9-79F0-4582-A38C-FD3CBB6AC149}"/>
                  </a:ext>
                </a:extLst>
              </p:cNvPr>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6" name="Line 17">
                <a:extLst>
                  <a:ext uri="{FF2B5EF4-FFF2-40B4-BE49-F238E27FC236}">
                    <a16:creationId xmlns:a16="http://schemas.microsoft.com/office/drawing/2014/main" id="{A9CD36FE-0CD4-4EEA-A757-9C7F031808E3}"/>
                  </a:ext>
                </a:extLst>
              </p:cNvPr>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7" name="Line 18">
                <a:extLst>
                  <a:ext uri="{FF2B5EF4-FFF2-40B4-BE49-F238E27FC236}">
                    <a16:creationId xmlns:a16="http://schemas.microsoft.com/office/drawing/2014/main" id="{C3F9C2FC-ECB6-41F0-8EEA-7AA85CA121D5}"/>
                  </a:ext>
                </a:extLst>
              </p:cNvPr>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8" name="Line 19">
                <a:extLst>
                  <a:ext uri="{FF2B5EF4-FFF2-40B4-BE49-F238E27FC236}">
                    <a16:creationId xmlns:a16="http://schemas.microsoft.com/office/drawing/2014/main" id="{31C28A54-9A9C-4A96-B2E1-588F9731025C}"/>
                  </a:ext>
                </a:extLst>
              </p:cNvPr>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9" name="Line 20">
                <a:extLst>
                  <a:ext uri="{FF2B5EF4-FFF2-40B4-BE49-F238E27FC236}">
                    <a16:creationId xmlns:a16="http://schemas.microsoft.com/office/drawing/2014/main" id="{5366ACB8-937E-48BF-808D-2E9F73777A3F}"/>
                  </a:ext>
                </a:extLst>
              </p:cNvPr>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0" name="Line 21">
                <a:extLst>
                  <a:ext uri="{FF2B5EF4-FFF2-40B4-BE49-F238E27FC236}">
                    <a16:creationId xmlns:a16="http://schemas.microsoft.com/office/drawing/2014/main" id="{DE343FF6-B9C3-414B-803E-0F27EA913F37}"/>
                  </a:ext>
                </a:extLst>
              </p:cNvPr>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1" name="Line 22">
                <a:extLst>
                  <a:ext uri="{FF2B5EF4-FFF2-40B4-BE49-F238E27FC236}">
                    <a16:creationId xmlns:a16="http://schemas.microsoft.com/office/drawing/2014/main" id="{15C27A8F-15B5-4295-8BE4-DD2B70ACD214}"/>
                  </a:ext>
                </a:extLst>
              </p:cNvPr>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2" name="Line 23">
                <a:extLst>
                  <a:ext uri="{FF2B5EF4-FFF2-40B4-BE49-F238E27FC236}">
                    <a16:creationId xmlns:a16="http://schemas.microsoft.com/office/drawing/2014/main" id="{8D2D05B6-4D89-4A33-8DF4-865095B5F416}"/>
                  </a:ext>
                </a:extLst>
              </p:cNvPr>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3" name="Line 24">
                <a:extLst>
                  <a:ext uri="{FF2B5EF4-FFF2-40B4-BE49-F238E27FC236}">
                    <a16:creationId xmlns:a16="http://schemas.microsoft.com/office/drawing/2014/main" id="{460B7742-A7D6-4A51-A9E9-2183C2DCA5DB}"/>
                  </a:ext>
                </a:extLst>
              </p:cNvPr>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4" name="Line 25">
                <a:extLst>
                  <a:ext uri="{FF2B5EF4-FFF2-40B4-BE49-F238E27FC236}">
                    <a16:creationId xmlns:a16="http://schemas.microsoft.com/office/drawing/2014/main" id="{25E24400-0E8A-4008-BD0D-7F30FC18EA70}"/>
                  </a:ext>
                </a:extLst>
              </p:cNvPr>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033" name="Group 26">
              <a:extLst>
                <a:ext uri="{FF2B5EF4-FFF2-40B4-BE49-F238E27FC236}">
                  <a16:creationId xmlns:a16="http://schemas.microsoft.com/office/drawing/2014/main" id="{AA63022A-A8D6-420B-8EF9-32467FAE288B}"/>
                </a:ext>
              </a:extLst>
            </p:cNvPr>
            <p:cNvGrpSpPr>
              <a:grpSpLocks/>
            </p:cNvGrpSpPr>
            <p:nvPr/>
          </p:nvGrpSpPr>
          <p:grpSpPr bwMode="auto">
            <a:xfrm>
              <a:off x="192" y="0"/>
              <a:ext cx="5376" cy="4320"/>
              <a:chOff x="192" y="0"/>
              <a:chExt cx="5376" cy="4320"/>
            </a:xfrm>
          </p:grpSpPr>
          <p:sp>
            <p:nvSpPr>
              <p:cNvPr id="1034" name="Line 27">
                <a:extLst>
                  <a:ext uri="{FF2B5EF4-FFF2-40B4-BE49-F238E27FC236}">
                    <a16:creationId xmlns:a16="http://schemas.microsoft.com/office/drawing/2014/main" id="{F80B05BA-34E5-4428-9911-BB22A1853164}"/>
                  </a:ext>
                </a:extLst>
              </p:cNvPr>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5" name="Line 28">
                <a:extLst>
                  <a:ext uri="{FF2B5EF4-FFF2-40B4-BE49-F238E27FC236}">
                    <a16:creationId xmlns:a16="http://schemas.microsoft.com/office/drawing/2014/main" id="{94F5EAFD-6FD6-46C3-9283-C3AC90023245}"/>
                  </a:ext>
                </a:extLst>
              </p:cNvPr>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6" name="Line 29">
                <a:extLst>
                  <a:ext uri="{FF2B5EF4-FFF2-40B4-BE49-F238E27FC236}">
                    <a16:creationId xmlns:a16="http://schemas.microsoft.com/office/drawing/2014/main" id="{C501712E-8377-4FF9-8C24-AA38E2834A97}"/>
                  </a:ext>
                </a:extLst>
              </p:cNvPr>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7" name="Line 30">
                <a:extLst>
                  <a:ext uri="{FF2B5EF4-FFF2-40B4-BE49-F238E27FC236}">
                    <a16:creationId xmlns:a16="http://schemas.microsoft.com/office/drawing/2014/main" id="{05AE2520-2CD1-46F9-8842-80710768C336}"/>
                  </a:ext>
                </a:extLst>
              </p:cNvPr>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8" name="Line 31">
                <a:extLst>
                  <a:ext uri="{FF2B5EF4-FFF2-40B4-BE49-F238E27FC236}">
                    <a16:creationId xmlns:a16="http://schemas.microsoft.com/office/drawing/2014/main" id="{B2B8AEF9-2311-4AD2-8EB2-DBEFE16F04E1}"/>
                  </a:ext>
                </a:extLst>
              </p:cNvPr>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9" name="Line 32">
                <a:extLst>
                  <a:ext uri="{FF2B5EF4-FFF2-40B4-BE49-F238E27FC236}">
                    <a16:creationId xmlns:a16="http://schemas.microsoft.com/office/drawing/2014/main" id="{975DBDCF-1296-4F85-9BF4-C686544410F6}"/>
                  </a:ext>
                </a:extLst>
              </p:cNvPr>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0" name="Line 33">
                <a:extLst>
                  <a:ext uri="{FF2B5EF4-FFF2-40B4-BE49-F238E27FC236}">
                    <a16:creationId xmlns:a16="http://schemas.microsoft.com/office/drawing/2014/main" id="{B488B2E2-F8A1-448B-8427-47BCB5F351A5}"/>
                  </a:ext>
                </a:extLst>
              </p:cNvPr>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1" name="Line 34">
                <a:extLst>
                  <a:ext uri="{FF2B5EF4-FFF2-40B4-BE49-F238E27FC236}">
                    <a16:creationId xmlns:a16="http://schemas.microsoft.com/office/drawing/2014/main" id="{5EBCBF93-5665-46B3-9C18-1742291370AC}"/>
                  </a:ext>
                </a:extLst>
              </p:cNvPr>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2" name="Line 35">
                <a:extLst>
                  <a:ext uri="{FF2B5EF4-FFF2-40B4-BE49-F238E27FC236}">
                    <a16:creationId xmlns:a16="http://schemas.microsoft.com/office/drawing/2014/main" id="{5FFA9C29-1922-40C3-AD29-E4AF08F2BD8E}"/>
                  </a:ext>
                </a:extLst>
              </p:cNvPr>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3" name="Line 36">
                <a:extLst>
                  <a:ext uri="{FF2B5EF4-FFF2-40B4-BE49-F238E27FC236}">
                    <a16:creationId xmlns:a16="http://schemas.microsoft.com/office/drawing/2014/main" id="{0FDBFCED-5C2A-4A01-9CB7-0178B75014EB}"/>
                  </a:ext>
                </a:extLst>
              </p:cNvPr>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4" name="Line 37">
                <a:extLst>
                  <a:ext uri="{FF2B5EF4-FFF2-40B4-BE49-F238E27FC236}">
                    <a16:creationId xmlns:a16="http://schemas.microsoft.com/office/drawing/2014/main" id="{DE5C7DD4-080E-428A-ADF2-172DA8AC8830}"/>
                  </a:ext>
                </a:extLst>
              </p:cNvPr>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5" name="Line 38">
                <a:extLst>
                  <a:ext uri="{FF2B5EF4-FFF2-40B4-BE49-F238E27FC236}">
                    <a16:creationId xmlns:a16="http://schemas.microsoft.com/office/drawing/2014/main" id="{A91B96A2-5A5B-4365-8604-C2E76820EFDD}"/>
                  </a:ext>
                </a:extLst>
              </p:cNvPr>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6" name="Line 39">
                <a:extLst>
                  <a:ext uri="{FF2B5EF4-FFF2-40B4-BE49-F238E27FC236}">
                    <a16:creationId xmlns:a16="http://schemas.microsoft.com/office/drawing/2014/main" id="{16EBED9B-800F-4A32-83C8-270FC1CF9A8B}"/>
                  </a:ext>
                </a:extLst>
              </p:cNvPr>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7" name="Line 40">
                <a:extLst>
                  <a:ext uri="{FF2B5EF4-FFF2-40B4-BE49-F238E27FC236}">
                    <a16:creationId xmlns:a16="http://schemas.microsoft.com/office/drawing/2014/main" id="{555CDE36-BEB9-4203-A3B9-E1F98C592EF7}"/>
                  </a:ext>
                </a:extLst>
              </p:cNvPr>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8" name="Line 41">
                <a:extLst>
                  <a:ext uri="{FF2B5EF4-FFF2-40B4-BE49-F238E27FC236}">
                    <a16:creationId xmlns:a16="http://schemas.microsoft.com/office/drawing/2014/main" id="{2BD4AF76-04B1-4C53-87E8-4907F28CC364}"/>
                  </a:ext>
                </a:extLst>
              </p:cNvPr>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9" name="Line 42">
                <a:extLst>
                  <a:ext uri="{FF2B5EF4-FFF2-40B4-BE49-F238E27FC236}">
                    <a16:creationId xmlns:a16="http://schemas.microsoft.com/office/drawing/2014/main" id="{5A2AF4D8-A984-46A3-B2A2-E2C35FBB0FE5}"/>
                  </a:ext>
                </a:extLst>
              </p:cNvPr>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0" name="Line 43">
                <a:extLst>
                  <a:ext uri="{FF2B5EF4-FFF2-40B4-BE49-F238E27FC236}">
                    <a16:creationId xmlns:a16="http://schemas.microsoft.com/office/drawing/2014/main" id="{C1B0F4C2-5448-48C7-A880-7C8C1BB1612D}"/>
                  </a:ext>
                </a:extLst>
              </p:cNvPr>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1" name="Line 44">
                <a:extLst>
                  <a:ext uri="{FF2B5EF4-FFF2-40B4-BE49-F238E27FC236}">
                    <a16:creationId xmlns:a16="http://schemas.microsoft.com/office/drawing/2014/main" id="{F77811C3-96E9-4AB7-96B7-D006B738F054}"/>
                  </a:ext>
                </a:extLst>
              </p:cNvPr>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2" name="Line 45">
                <a:extLst>
                  <a:ext uri="{FF2B5EF4-FFF2-40B4-BE49-F238E27FC236}">
                    <a16:creationId xmlns:a16="http://schemas.microsoft.com/office/drawing/2014/main" id="{CB5FADB3-6E81-4A14-8004-0398BF56900C}"/>
                  </a:ext>
                </a:extLst>
              </p:cNvPr>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3" name="Line 46">
                <a:extLst>
                  <a:ext uri="{FF2B5EF4-FFF2-40B4-BE49-F238E27FC236}">
                    <a16:creationId xmlns:a16="http://schemas.microsoft.com/office/drawing/2014/main" id="{0F080981-E05F-4FEB-8140-29528BC9A8A7}"/>
                  </a:ext>
                </a:extLst>
              </p:cNvPr>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4" name="Line 47">
                <a:extLst>
                  <a:ext uri="{FF2B5EF4-FFF2-40B4-BE49-F238E27FC236}">
                    <a16:creationId xmlns:a16="http://schemas.microsoft.com/office/drawing/2014/main" id="{486EADF5-C11D-475B-9363-A0DF342A6B20}"/>
                  </a:ext>
                </a:extLst>
              </p:cNvPr>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5" name="Line 48">
                <a:extLst>
                  <a:ext uri="{FF2B5EF4-FFF2-40B4-BE49-F238E27FC236}">
                    <a16:creationId xmlns:a16="http://schemas.microsoft.com/office/drawing/2014/main" id="{DCA78A4B-207E-4BC3-A135-526F3DD8154D}"/>
                  </a:ext>
                </a:extLst>
              </p:cNvPr>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6" name="Line 49">
                <a:extLst>
                  <a:ext uri="{FF2B5EF4-FFF2-40B4-BE49-F238E27FC236}">
                    <a16:creationId xmlns:a16="http://schemas.microsoft.com/office/drawing/2014/main" id="{C39697BC-ED77-4B23-84E3-C3115DA495C9}"/>
                  </a:ext>
                </a:extLst>
              </p:cNvPr>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7" name="Line 50">
                <a:extLst>
                  <a:ext uri="{FF2B5EF4-FFF2-40B4-BE49-F238E27FC236}">
                    <a16:creationId xmlns:a16="http://schemas.microsoft.com/office/drawing/2014/main" id="{3399DABF-7DF4-476E-B0AF-8459B789E0CA}"/>
                  </a:ext>
                </a:extLst>
              </p:cNvPr>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8" name="Line 51">
                <a:extLst>
                  <a:ext uri="{FF2B5EF4-FFF2-40B4-BE49-F238E27FC236}">
                    <a16:creationId xmlns:a16="http://schemas.microsoft.com/office/drawing/2014/main" id="{7C90C465-26B6-4E65-A522-935F7B58EAC8}"/>
                  </a:ext>
                </a:extLst>
              </p:cNvPr>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9" name="Line 52">
                <a:extLst>
                  <a:ext uri="{FF2B5EF4-FFF2-40B4-BE49-F238E27FC236}">
                    <a16:creationId xmlns:a16="http://schemas.microsoft.com/office/drawing/2014/main" id="{59B9A731-AC5E-4632-B561-7FD52B70BBA7}"/>
                  </a:ext>
                </a:extLst>
              </p:cNvPr>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0" name="Line 53">
                <a:extLst>
                  <a:ext uri="{FF2B5EF4-FFF2-40B4-BE49-F238E27FC236}">
                    <a16:creationId xmlns:a16="http://schemas.microsoft.com/office/drawing/2014/main" id="{8D006C28-7895-4829-87D4-D94CA3B282C4}"/>
                  </a:ext>
                </a:extLst>
              </p:cNvPr>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1" name="Line 54">
                <a:extLst>
                  <a:ext uri="{FF2B5EF4-FFF2-40B4-BE49-F238E27FC236}">
                    <a16:creationId xmlns:a16="http://schemas.microsoft.com/office/drawing/2014/main" id="{55D758AE-6D5E-4E6F-B858-F9AB847893FF}"/>
                  </a:ext>
                </a:extLst>
              </p:cNvPr>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2" name="Line 55">
                <a:extLst>
                  <a:ext uri="{FF2B5EF4-FFF2-40B4-BE49-F238E27FC236}">
                    <a16:creationId xmlns:a16="http://schemas.microsoft.com/office/drawing/2014/main" id="{9AB23FBD-251B-4E25-BC9C-829FC51F91AD}"/>
                  </a:ext>
                </a:extLst>
              </p:cNvPr>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1027" name="Rectangle 56">
            <a:extLst>
              <a:ext uri="{FF2B5EF4-FFF2-40B4-BE49-F238E27FC236}">
                <a16:creationId xmlns:a16="http://schemas.microsoft.com/office/drawing/2014/main" id="{DB9C2C8B-C5FD-4065-987A-D2A8E5E299AA}"/>
              </a:ext>
            </a:extLst>
          </p:cNvPr>
          <p:cNvSpPr>
            <a:spLocks noGrp="1" noChangeArrowheads="1"/>
          </p:cNvSpPr>
          <p:nvPr>
            <p:ph type="title"/>
          </p:nvPr>
        </p:nvSpPr>
        <p:spPr bwMode="auto">
          <a:xfrm>
            <a:off x="1447800" y="533400"/>
            <a:ext cx="6781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单击此辑母版标题样式</a:t>
            </a:r>
          </a:p>
        </p:txBody>
      </p:sp>
      <p:sp>
        <p:nvSpPr>
          <p:cNvPr id="1028" name="Rectangle 57" descr="Rectangle: Click to edit Master text styles&#10;Second level&#10;Third level&#10;Fourth level&#10;Fifth level">
            <a:extLst>
              <a:ext uri="{FF2B5EF4-FFF2-40B4-BE49-F238E27FC236}">
                <a16:creationId xmlns:a16="http://schemas.microsoft.com/office/drawing/2014/main" id="{B9EF0DA9-07D2-47B1-B560-3BF680C1E767}"/>
              </a:ext>
            </a:extLst>
          </p:cNvPr>
          <p:cNvSpPr>
            <a:spLocks noGrp="1" noChangeArrowheads="1"/>
          </p:cNvSpPr>
          <p:nvPr>
            <p:ph type="body" idx="1"/>
          </p:nvPr>
        </p:nvSpPr>
        <p:spPr bwMode="auto">
          <a:xfrm>
            <a:off x="838200" y="19050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9" name="Text Box 60">
            <a:extLst>
              <a:ext uri="{FF2B5EF4-FFF2-40B4-BE49-F238E27FC236}">
                <a16:creationId xmlns:a16="http://schemas.microsoft.com/office/drawing/2014/main" id="{78443212-4CD8-403C-853A-D8E10BD463F9}"/>
              </a:ext>
            </a:extLst>
          </p:cNvPr>
          <p:cNvSpPr txBox="1">
            <a:spLocks noChangeArrowheads="1"/>
          </p:cNvSpPr>
          <p:nvPr/>
        </p:nvSpPr>
        <p:spPr bwMode="auto">
          <a:xfrm>
            <a:off x="5940425" y="6461125"/>
            <a:ext cx="3203575" cy="396875"/>
          </a:xfrm>
          <a:prstGeom prst="rect">
            <a:avLst/>
          </a:prstGeom>
          <a:noFill/>
          <a:ln>
            <a:noFill/>
          </a:ln>
        </p:spPr>
        <p:txBody>
          <a:bodyPr>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pPr eaLnBrk="1" hangingPunct="1">
              <a:spcBef>
                <a:spcPct val="50000"/>
              </a:spcBef>
              <a:defRPr/>
            </a:pPr>
            <a:r>
              <a:rPr lang="zh-CN" altLang="en-US" sz="2000" b="0" dirty="0">
                <a:solidFill>
                  <a:srgbClr val="666699"/>
                </a:solidFill>
                <a:latin typeface="华文新魏" panose="02010800040101010101" pitchFamily="2" charset="-122"/>
                <a:ea typeface="华文新魏" panose="02010800040101010101" pitchFamily="2" charset="-122"/>
              </a:rPr>
              <a:t>网络空间安全学院</a:t>
            </a:r>
          </a:p>
        </p:txBody>
      </p:sp>
      <p:pic>
        <p:nvPicPr>
          <p:cNvPr id="1030" name="Picture 61">
            <a:extLst>
              <a:ext uri="{FF2B5EF4-FFF2-40B4-BE49-F238E27FC236}">
                <a16:creationId xmlns:a16="http://schemas.microsoft.com/office/drawing/2014/main" id="{36AD6D07-EBDB-4F75-AD42-E999FD0D9FAE}"/>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790575"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62">
            <a:extLst>
              <a:ext uri="{FF2B5EF4-FFF2-40B4-BE49-F238E27FC236}">
                <a16:creationId xmlns:a16="http://schemas.microsoft.com/office/drawing/2014/main" id="{DD94B9FE-7C26-437B-BF70-97BE1CFB54EA}"/>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6229350" y="0"/>
            <a:ext cx="29146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24"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ea typeface="宋体" pitchFamily="2" charset="-122"/>
        </a:defRPr>
      </a:lvl2pPr>
      <a:lvl3pPr algn="l" rtl="0" eaLnBrk="0" fontAlgn="base" hangingPunct="0">
        <a:spcBef>
          <a:spcPct val="0"/>
        </a:spcBef>
        <a:spcAft>
          <a:spcPct val="0"/>
        </a:spcAft>
        <a:defRPr kumimoji="1" sz="4400">
          <a:solidFill>
            <a:schemeClr val="tx2"/>
          </a:solidFill>
          <a:latin typeface="Tahoma" pitchFamily="34" charset="0"/>
          <a:ea typeface="宋体" pitchFamily="2" charset="-122"/>
        </a:defRPr>
      </a:lvl3pPr>
      <a:lvl4pPr algn="l" rtl="0" eaLnBrk="0" fontAlgn="base" hangingPunct="0">
        <a:spcBef>
          <a:spcPct val="0"/>
        </a:spcBef>
        <a:spcAft>
          <a:spcPct val="0"/>
        </a:spcAft>
        <a:defRPr kumimoji="1" sz="4400">
          <a:solidFill>
            <a:schemeClr val="tx2"/>
          </a:solidFill>
          <a:latin typeface="Tahoma" pitchFamily="34" charset="0"/>
          <a:ea typeface="宋体" pitchFamily="2" charset="-122"/>
        </a:defRPr>
      </a:lvl4pPr>
      <a:lvl5pPr algn="l" rtl="0" eaLnBrk="0" fontAlgn="base" hangingPunct="0">
        <a:spcBef>
          <a:spcPct val="0"/>
        </a:spcBef>
        <a:spcAft>
          <a:spcPct val="0"/>
        </a:spcAft>
        <a:defRPr kumimoji="1" sz="4400">
          <a:solidFill>
            <a:schemeClr val="tx2"/>
          </a:solidFill>
          <a:latin typeface="Tahoma" pitchFamily="34" charset="0"/>
          <a:ea typeface="宋体" pitchFamily="2" charset="-122"/>
        </a:defRPr>
      </a:lvl5pPr>
      <a:lvl6pPr marL="457200" algn="l" rtl="0" fontAlgn="base">
        <a:spcBef>
          <a:spcPct val="0"/>
        </a:spcBef>
        <a:spcAft>
          <a:spcPct val="0"/>
        </a:spcAft>
        <a:defRPr kumimoji="1" sz="4400">
          <a:solidFill>
            <a:schemeClr val="tx2"/>
          </a:solidFill>
          <a:latin typeface="Tahoma" pitchFamily="34" charset="0"/>
          <a:ea typeface="宋体" pitchFamily="2" charset="-122"/>
        </a:defRPr>
      </a:lvl6pPr>
      <a:lvl7pPr marL="914400" algn="l" rtl="0" fontAlgn="base">
        <a:spcBef>
          <a:spcPct val="0"/>
        </a:spcBef>
        <a:spcAft>
          <a:spcPct val="0"/>
        </a:spcAft>
        <a:defRPr kumimoji="1" sz="4400">
          <a:solidFill>
            <a:schemeClr val="tx2"/>
          </a:solidFill>
          <a:latin typeface="Tahoma" pitchFamily="34" charset="0"/>
          <a:ea typeface="宋体" pitchFamily="2" charset="-122"/>
        </a:defRPr>
      </a:lvl7pPr>
      <a:lvl8pPr marL="1371600" algn="l" rtl="0" fontAlgn="base">
        <a:spcBef>
          <a:spcPct val="0"/>
        </a:spcBef>
        <a:spcAft>
          <a:spcPct val="0"/>
        </a:spcAft>
        <a:defRPr kumimoji="1" sz="4400">
          <a:solidFill>
            <a:schemeClr val="tx2"/>
          </a:solidFill>
          <a:latin typeface="Tahoma" pitchFamily="34" charset="0"/>
          <a:ea typeface="宋体" pitchFamily="2" charset="-122"/>
        </a:defRPr>
      </a:lvl8pPr>
      <a:lvl9pPr marL="1828800" algn="l" rtl="0" fontAlgn="base">
        <a:spcBef>
          <a:spcPct val="0"/>
        </a:spcBef>
        <a:spcAft>
          <a:spcPct val="0"/>
        </a:spcAft>
        <a:defRPr kumimoji="1"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110000"/>
        <a:buFont typeface="Wingdings" panose="05000000000000000000" pitchFamily="2" charset="2"/>
        <a:buBlip>
          <a:blip r:embed="rId15"/>
        </a:buBlip>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panose="05000000000000000000" pitchFamily="2" charset="2"/>
        <a:buChar char="w"/>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6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hlink"/>
        </a:buClr>
        <a:buSzPct val="60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5.wmf"/></Relationships>
</file>

<file path=ppt/slides/_rels/slide10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9.wmf"/><Relationship Id="rId5" Type="http://schemas.openxmlformats.org/officeDocument/2006/relationships/oleObject" Target="../embeddings/oleObject4.bin"/><Relationship Id="rId4" Type="http://schemas.openxmlformats.org/officeDocument/2006/relationships/image" Target="../media/image8.wmf"/></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5.wmf"/><Relationship Id="rId4" Type="http://schemas.openxmlformats.org/officeDocument/2006/relationships/oleObject" Target="../embeddings/oleObject5.bin"/></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oleObject" Target="../embeddings/oleObject6.bin"/></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2.emf"/><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oleObject" Target="../embeddings/oleObject11.bin"/><Relationship Id="rId5" Type="http://schemas.openxmlformats.org/officeDocument/2006/relationships/image" Target="../media/image21.emf"/><Relationship Id="rId4" Type="http://schemas.openxmlformats.org/officeDocument/2006/relationships/oleObject" Target="../embeddings/oleObject10.bin"/></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6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27.wmf"/><Relationship Id="rId4" Type="http://schemas.openxmlformats.org/officeDocument/2006/relationships/oleObject" Target="../embeddings/oleObject12.bin"/></Relationships>
</file>

<file path=ppt/slides/_rels/slide6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a:extLst>
              <a:ext uri="{FF2B5EF4-FFF2-40B4-BE49-F238E27FC236}">
                <a16:creationId xmlns:a16="http://schemas.microsoft.com/office/drawing/2014/main" id="{E1B6E2CA-A729-448A-89F0-F89D20467A8A}"/>
              </a:ext>
            </a:extLst>
          </p:cNvPr>
          <p:cNvSpPr>
            <a:spLocks noChangeArrowheads="1"/>
          </p:cNvSpPr>
          <p:nvPr/>
        </p:nvSpPr>
        <p:spPr bwMode="auto">
          <a:xfrm>
            <a:off x="468313" y="1341438"/>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6000">
                <a:solidFill>
                  <a:srgbClr val="000000"/>
                </a:solidFill>
                <a:latin typeface="华文行楷" panose="02010800040101010101" pitchFamily="2" charset="-122"/>
                <a:ea typeface="华文行楷" panose="02010800040101010101" pitchFamily="2" charset="-122"/>
              </a:rPr>
              <a:t>操 作 系 统原理</a:t>
            </a:r>
          </a:p>
        </p:txBody>
      </p:sp>
      <p:sp>
        <p:nvSpPr>
          <p:cNvPr id="4099" name="Rectangle 4">
            <a:extLst>
              <a:ext uri="{FF2B5EF4-FFF2-40B4-BE49-F238E27FC236}">
                <a16:creationId xmlns:a16="http://schemas.microsoft.com/office/drawing/2014/main" id="{008199DD-ADB9-4A61-891E-0B59C70A0858}"/>
              </a:ext>
            </a:extLst>
          </p:cNvPr>
          <p:cNvSpPr>
            <a:spLocks noChangeArrowheads="1"/>
          </p:cNvSpPr>
          <p:nvPr/>
        </p:nvSpPr>
        <p:spPr bwMode="auto">
          <a:xfrm>
            <a:off x="1104900" y="3429000"/>
            <a:ext cx="6934200" cy="159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buClrTx/>
              <a:buSzTx/>
              <a:buFontTx/>
              <a:buNone/>
            </a:pPr>
            <a:r>
              <a:rPr kumimoji="0" lang="zh-CN" altLang="en-US" sz="4000" dirty="0">
                <a:solidFill>
                  <a:srgbClr val="000000"/>
                </a:solidFill>
                <a:latin typeface="华文行楷" panose="02010800040101010101" pitchFamily="2" charset="-122"/>
                <a:ea typeface="华文行楷" panose="02010800040101010101" pitchFamily="2" charset="-122"/>
              </a:rPr>
              <a:t>主讲教师：王娟</a:t>
            </a:r>
            <a:r>
              <a:rPr kumimoji="0" lang="en-US" altLang="zh-CN" sz="4000" dirty="0">
                <a:solidFill>
                  <a:srgbClr val="000000"/>
                </a:solidFill>
                <a:latin typeface="华文行楷" panose="02010800040101010101" pitchFamily="2" charset="-122"/>
                <a:ea typeface="华文行楷" panose="02010800040101010101" pitchFamily="2" charset="-122"/>
              </a:rPr>
              <a:t>(</a:t>
            </a:r>
            <a:r>
              <a:rPr kumimoji="0" lang="zh-CN" altLang="en-US" sz="4000" dirty="0">
                <a:solidFill>
                  <a:srgbClr val="000000"/>
                </a:solidFill>
                <a:latin typeface="华文行楷" panose="02010800040101010101" pitchFamily="2" charset="-122"/>
                <a:ea typeface="华文行楷" panose="02010800040101010101" pitchFamily="2" charset="-122"/>
              </a:rPr>
              <a:t>博士</a:t>
            </a:r>
            <a:r>
              <a:rPr kumimoji="0" lang="en-US" altLang="zh-CN" sz="4000" dirty="0">
                <a:solidFill>
                  <a:srgbClr val="000000"/>
                </a:solidFill>
                <a:latin typeface="华文行楷" panose="02010800040101010101" pitchFamily="2" charset="-122"/>
                <a:ea typeface="华文行楷" panose="02010800040101010101" pitchFamily="2" charset="-122"/>
              </a:rPr>
              <a:t>,</a:t>
            </a:r>
            <a:r>
              <a:rPr kumimoji="0" lang="zh-CN" altLang="en-US" sz="4000" dirty="0">
                <a:solidFill>
                  <a:srgbClr val="000000"/>
                </a:solidFill>
                <a:latin typeface="华文行楷" panose="02010800040101010101" pitchFamily="2" charset="-122"/>
                <a:ea typeface="华文行楷" panose="02010800040101010101" pitchFamily="2" charset="-122"/>
              </a:rPr>
              <a:t>教授</a:t>
            </a:r>
            <a:r>
              <a:rPr kumimoji="0" lang="en-US" altLang="zh-CN" sz="4000" dirty="0">
                <a:solidFill>
                  <a:srgbClr val="000000"/>
                </a:solidFill>
                <a:latin typeface="华文行楷" panose="02010800040101010101" pitchFamily="2" charset="-122"/>
                <a:ea typeface="华文行楷" panose="02010800040101010101" pitchFamily="2" charset="-122"/>
              </a:rPr>
              <a:t>)</a:t>
            </a:r>
            <a:endParaRPr kumimoji="0" lang="zh-CN" altLang="en-US" sz="4000" dirty="0">
              <a:solidFill>
                <a:srgbClr val="000000"/>
              </a:solidFill>
              <a:latin typeface="华文行楷" panose="02010800040101010101" pitchFamily="2" charset="-122"/>
              <a:ea typeface="华文行楷" panose="02010800040101010101" pitchFamily="2" charset="-122"/>
            </a:endParaRPr>
          </a:p>
          <a:p>
            <a:pPr eaLnBrk="1" hangingPunct="1">
              <a:buClrTx/>
              <a:buSzTx/>
              <a:buFontTx/>
              <a:buNone/>
            </a:pPr>
            <a:r>
              <a:rPr kumimoji="0" lang="zh-CN" altLang="en-US" sz="4000" dirty="0">
                <a:solidFill>
                  <a:srgbClr val="000000"/>
                </a:solidFill>
                <a:latin typeface="华文行楷" panose="02010800040101010101" pitchFamily="2" charset="-122"/>
                <a:ea typeface="华文行楷" panose="02010800040101010101" pitchFamily="2" charset="-122"/>
              </a:rPr>
              <a:t>邮箱：</a:t>
            </a:r>
            <a:r>
              <a:rPr kumimoji="0" lang="en-US" altLang="zh-CN" sz="4000" dirty="0">
                <a:solidFill>
                  <a:srgbClr val="000000"/>
                </a:solidFill>
                <a:latin typeface="Times New Roman" panose="02020603050405020304" pitchFamily="18" charset="0"/>
                <a:ea typeface="华文行楷" panose="02010800040101010101" pitchFamily="2" charset="-122"/>
                <a:cs typeface="Times New Roman" panose="02020603050405020304" pitchFamily="18" charset="0"/>
              </a:rPr>
              <a:t>jjmao2009@163.com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a:extLst>
              <a:ext uri="{FF2B5EF4-FFF2-40B4-BE49-F238E27FC236}">
                <a16:creationId xmlns:a16="http://schemas.microsoft.com/office/drawing/2014/main" id="{26ABD9D1-8FBB-44BA-AAC5-20FAD3629F3B}"/>
              </a:ext>
            </a:extLst>
          </p:cNvPr>
          <p:cNvSpPr>
            <a:spLocks noChangeArrowheads="1"/>
          </p:cNvSpPr>
          <p:nvPr/>
        </p:nvSpPr>
        <p:spPr bwMode="auto">
          <a:xfrm>
            <a:off x="457200" y="1271587"/>
            <a:ext cx="8229600" cy="226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447800" indent="-5334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buClr>
                <a:srgbClr val="0000CC"/>
              </a:buClr>
              <a:buSzTx/>
              <a:buFont typeface="Wingdings" panose="05000000000000000000" pitchFamily="2" charset="2"/>
              <a:buNone/>
            </a:pPr>
            <a:r>
              <a:rPr lang="en-US" altLang="zh-CN" dirty="0">
                <a:solidFill>
                  <a:srgbClr val="000000"/>
                </a:solidFill>
                <a:latin typeface="宋体" panose="02010600030101010101" pitchFamily="2" charset="-122"/>
              </a:rPr>
              <a:t>3.1.2 </a:t>
            </a:r>
            <a:r>
              <a:rPr lang="zh-CN" altLang="en-US" dirty="0">
                <a:solidFill>
                  <a:srgbClr val="000000"/>
                </a:solidFill>
                <a:latin typeface="宋体" panose="02010600030101010101" pitchFamily="2" charset="-122"/>
              </a:rPr>
              <a:t>处理机调度算法的目标</a:t>
            </a:r>
          </a:p>
          <a:p>
            <a:pPr lvl="1" eaLnBrk="1" hangingPunct="1">
              <a:buClr>
                <a:srgbClr val="0000CC"/>
              </a:buClr>
              <a:buSzTx/>
              <a:buFont typeface="Wingdings" panose="05000000000000000000" pitchFamily="2" charset="2"/>
              <a:buNone/>
            </a:pPr>
            <a:r>
              <a:rPr lang="en-US" altLang="zh-CN" dirty="0">
                <a:solidFill>
                  <a:srgbClr val="000000"/>
                </a:solidFill>
                <a:latin typeface="宋体" panose="02010600030101010101" pitchFamily="2" charset="-122"/>
              </a:rPr>
              <a:t>2. </a:t>
            </a:r>
            <a:r>
              <a:rPr lang="zh-CN" altLang="en-US" dirty="0">
                <a:solidFill>
                  <a:srgbClr val="000000"/>
                </a:solidFill>
                <a:latin typeface="宋体" panose="02010600030101010101" pitchFamily="2" charset="-122"/>
              </a:rPr>
              <a:t>批处理系统的目标</a:t>
            </a:r>
          </a:p>
          <a:p>
            <a:pPr lvl="2" algn="just" eaLnBrk="1" hangingPunct="1">
              <a:lnSpc>
                <a:spcPct val="120000"/>
              </a:lnSpc>
              <a:buClr>
                <a:srgbClr val="0000CC"/>
              </a:buClr>
              <a:buSzTx/>
              <a:buFont typeface="Wingdings" panose="05000000000000000000" pitchFamily="2" charset="2"/>
              <a:buChar char="Ø"/>
            </a:pPr>
            <a:r>
              <a:rPr lang="zh-CN" altLang="en-US" sz="2800" dirty="0">
                <a:solidFill>
                  <a:srgbClr val="000000"/>
                </a:solidFill>
                <a:latin typeface="宋体" panose="02010600030101010101" pitchFamily="2" charset="-122"/>
              </a:rPr>
              <a:t>平均周转时间</a:t>
            </a:r>
            <a:r>
              <a:rPr lang="zh-CN" altLang="en-US" sz="2800" dirty="0">
                <a:solidFill>
                  <a:srgbClr val="FF0000"/>
                </a:solidFill>
                <a:latin typeface="宋体" panose="02010600030101010101" pitchFamily="2" charset="-122"/>
              </a:rPr>
              <a:t>短</a:t>
            </a:r>
            <a:r>
              <a:rPr lang="en-US" altLang="zh-CN" sz="2800" dirty="0">
                <a:solidFill>
                  <a:srgbClr val="000000"/>
                </a:solidFill>
                <a:latin typeface="宋体" panose="02010600030101010101" pitchFamily="2" charset="-122"/>
              </a:rPr>
              <a:t>P93</a:t>
            </a:r>
          </a:p>
          <a:p>
            <a:pPr lvl="2" algn="just" eaLnBrk="1" hangingPunct="1">
              <a:lnSpc>
                <a:spcPct val="120000"/>
              </a:lnSpc>
              <a:buClr>
                <a:srgbClr val="0000CC"/>
              </a:buClr>
              <a:buSzTx/>
              <a:buFontTx/>
              <a:buNone/>
            </a:pPr>
            <a:r>
              <a:rPr lang="zh-CN" altLang="en-US" sz="2000" dirty="0">
                <a:solidFill>
                  <a:srgbClr val="FF0000"/>
                </a:solidFill>
                <a:latin typeface="Times New Roman" panose="02020603050405020304" pitchFamily="18" charset="0"/>
              </a:rPr>
              <a:t>周转时间：从作业被提交给系统开始，到作业完成为止。</a:t>
            </a:r>
            <a:endParaRPr lang="zh-CN" altLang="en-US" sz="2000" dirty="0">
              <a:solidFill>
                <a:srgbClr val="FF0000"/>
              </a:solidFill>
              <a:latin typeface="宋体" panose="02010600030101010101" pitchFamily="2" charset="-122"/>
            </a:endParaRPr>
          </a:p>
        </p:txBody>
      </p:sp>
      <p:sp>
        <p:nvSpPr>
          <p:cNvPr id="15363" name="Text Box 2">
            <a:extLst>
              <a:ext uri="{FF2B5EF4-FFF2-40B4-BE49-F238E27FC236}">
                <a16:creationId xmlns:a16="http://schemas.microsoft.com/office/drawing/2014/main" id="{7C034B93-0439-429F-80D0-F31B23A55AF2}"/>
              </a:ext>
            </a:extLst>
          </p:cNvPr>
          <p:cNvSpPr txBox="1">
            <a:spLocks noChangeArrowheads="1"/>
          </p:cNvSpPr>
          <p:nvPr/>
        </p:nvSpPr>
        <p:spPr bwMode="auto">
          <a:xfrm>
            <a:off x="1295400" y="609600"/>
            <a:ext cx="76692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a:solidFill>
                  <a:srgbClr val="000000"/>
                </a:solidFill>
                <a:latin typeface="华文新魏" panose="02010800040101010101" pitchFamily="2" charset="-122"/>
                <a:ea typeface="华文新魏" panose="02010800040101010101" pitchFamily="2" charset="-122"/>
              </a:rPr>
              <a:t>3.1  处理机调度的层次和调度算法的目标</a:t>
            </a:r>
          </a:p>
        </p:txBody>
      </p:sp>
      <p:sp>
        <p:nvSpPr>
          <p:cNvPr id="15364" name="Text Box 119">
            <a:extLst>
              <a:ext uri="{FF2B5EF4-FFF2-40B4-BE49-F238E27FC236}">
                <a16:creationId xmlns:a16="http://schemas.microsoft.com/office/drawing/2014/main" id="{06813C0A-CCD5-4C69-8F24-20F8A00206D3}"/>
              </a:ext>
            </a:extLst>
          </p:cNvPr>
          <p:cNvSpPr txBox="1">
            <a:spLocks noChangeArrowheads="1"/>
          </p:cNvSpPr>
          <p:nvPr/>
        </p:nvSpPr>
        <p:spPr bwMode="auto">
          <a:xfrm>
            <a:off x="971600" y="3593976"/>
            <a:ext cx="2405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Times New Roman" panose="02020603050405020304" pitchFamily="18" charset="0"/>
              </a:rPr>
              <a:t>平均周转时间： </a:t>
            </a:r>
          </a:p>
        </p:txBody>
      </p:sp>
      <p:graphicFrame>
        <p:nvGraphicFramePr>
          <p:cNvPr id="15365" name="Object 2">
            <a:extLst>
              <a:ext uri="{FF2B5EF4-FFF2-40B4-BE49-F238E27FC236}">
                <a16:creationId xmlns:a16="http://schemas.microsoft.com/office/drawing/2014/main" id="{ED69F33F-4B3C-4F4C-AA04-D0A31C569163}"/>
              </a:ext>
            </a:extLst>
          </p:cNvPr>
          <p:cNvGraphicFramePr>
            <a:graphicFrameLocks noChangeAspect="1"/>
          </p:cNvGraphicFramePr>
          <p:nvPr>
            <p:extLst>
              <p:ext uri="{D42A27DB-BD31-4B8C-83A1-F6EECF244321}">
                <p14:modId xmlns:p14="http://schemas.microsoft.com/office/powerpoint/2010/main" val="2931458897"/>
              </p:ext>
            </p:extLst>
          </p:nvPr>
        </p:nvGraphicFramePr>
        <p:xfrm>
          <a:off x="4873675" y="3212976"/>
          <a:ext cx="2133600" cy="1147762"/>
        </p:xfrm>
        <a:graphic>
          <a:graphicData uri="http://schemas.openxmlformats.org/presentationml/2006/ole">
            <mc:AlternateContent xmlns:mc="http://schemas.openxmlformats.org/markup-compatibility/2006">
              <mc:Choice xmlns:v="urn:schemas-microsoft-com:vml" Requires="v">
                <p:oleObj name="Equation" r:id="rId3" imgW="850900" imgH="457200" progId="Equation.3">
                  <p:embed/>
                </p:oleObj>
              </mc:Choice>
              <mc:Fallback>
                <p:oleObj name="Equation" r:id="rId3" imgW="850900" imgH="4572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3675" y="3212976"/>
                        <a:ext cx="2133600" cy="1147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66" name="Rectangle 121">
            <a:extLst>
              <a:ext uri="{FF2B5EF4-FFF2-40B4-BE49-F238E27FC236}">
                <a16:creationId xmlns:a16="http://schemas.microsoft.com/office/drawing/2014/main" id="{D0F0EBD7-D801-4819-88A6-9E8C17DB8273}"/>
              </a:ext>
            </a:extLst>
          </p:cNvPr>
          <p:cNvSpPr>
            <a:spLocks noChangeArrowheads="1"/>
          </p:cNvSpPr>
          <p:nvPr/>
        </p:nvSpPr>
        <p:spPr bwMode="auto">
          <a:xfrm>
            <a:off x="987475" y="4376613"/>
            <a:ext cx="6781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000000"/>
                </a:solidFill>
                <a:latin typeface="Times New Roman" panose="02020603050405020304" pitchFamily="18" charset="0"/>
              </a:rPr>
              <a:t>带权周转时间：作业的周转时间</a:t>
            </a:r>
            <a:r>
              <a:rPr lang="en-US" altLang="zh-CN" sz="2400" i="1" dirty="0">
                <a:solidFill>
                  <a:srgbClr val="000000"/>
                </a:solidFill>
                <a:latin typeface="Times New Roman" panose="02020603050405020304" pitchFamily="18" charset="0"/>
              </a:rPr>
              <a:t>T</a:t>
            </a:r>
            <a:r>
              <a:rPr lang="zh-CN" altLang="en-US" sz="2400" dirty="0">
                <a:solidFill>
                  <a:srgbClr val="000000"/>
                </a:solidFill>
                <a:latin typeface="Times New Roman" panose="02020603050405020304" pitchFamily="18" charset="0"/>
              </a:rPr>
              <a:t>与系统为它提供服务的时间</a:t>
            </a:r>
            <a:r>
              <a:rPr lang="en-US" altLang="zh-CN" sz="2400" dirty="0">
                <a:solidFill>
                  <a:srgbClr val="000000"/>
                </a:solidFill>
                <a:latin typeface="Times New Roman" panose="02020603050405020304" pitchFamily="18" charset="0"/>
              </a:rPr>
              <a:t>(</a:t>
            </a:r>
            <a:r>
              <a:rPr lang="zh-CN" altLang="en-US" sz="2400" dirty="0">
                <a:solidFill>
                  <a:srgbClr val="000000"/>
                </a:solidFill>
                <a:latin typeface="Times New Roman" panose="02020603050405020304" pitchFamily="18" charset="0"/>
              </a:rPr>
              <a:t>运行时间</a:t>
            </a:r>
            <a:r>
              <a:rPr lang="en-US" altLang="zh-CN" sz="2400" dirty="0">
                <a:solidFill>
                  <a:srgbClr val="000000"/>
                </a:solidFill>
                <a:latin typeface="Times New Roman" panose="02020603050405020304" pitchFamily="18" charset="0"/>
              </a:rPr>
              <a:t>)</a:t>
            </a:r>
            <a:r>
              <a:rPr lang="en-US" altLang="zh-CN" sz="2400" i="1" dirty="0">
                <a:solidFill>
                  <a:srgbClr val="000000"/>
                </a:solidFill>
                <a:latin typeface="Times New Roman" panose="02020603050405020304" pitchFamily="18" charset="0"/>
              </a:rPr>
              <a:t>T</a:t>
            </a:r>
            <a:r>
              <a:rPr lang="en-US" altLang="zh-CN" sz="2400" baseline="-25000" dirty="0">
                <a:solidFill>
                  <a:srgbClr val="000000"/>
                </a:solidFill>
                <a:latin typeface="Times New Roman" panose="02020603050405020304" pitchFamily="18" charset="0"/>
              </a:rPr>
              <a:t>S</a:t>
            </a:r>
            <a:r>
              <a:rPr lang="zh-CN" altLang="en-US" sz="2400" dirty="0">
                <a:solidFill>
                  <a:srgbClr val="000000"/>
                </a:solidFill>
                <a:latin typeface="Times New Roman" panose="02020603050405020304" pitchFamily="18" charset="0"/>
              </a:rPr>
              <a:t>之比，即</a:t>
            </a:r>
            <a:r>
              <a:rPr lang="en-US" altLang="zh-CN" sz="2400" i="1" dirty="0">
                <a:solidFill>
                  <a:srgbClr val="000000"/>
                </a:solidFill>
                <a:latin typeface="Times New Roman" panose="02020603050405020304" pitchFamily="18" charset="0"/>
              </a:rPr>
              <a:t>W</a:t>
            </a:r>
            <a:r>
              <a:rPr lang="en-US" altLang="zh-CN" sz="2400" dirty="0">
                <a:solidFill>
                  <a:srgbClr val="000000"/>
                </a:solidFill>
                <a:latin typeface="Times New Roman" panose="02020603050405020304" pitchFamily="18" charset="0"/>
              </a:rPr>
              <a:t>=</a:t>
            </a:r>
            <a:r>
              <a:rPr lang="en-US" altLang="zh-CN" sz="2400" i="1" dirty="0">
                <a:solidFill>
                  <a:srgbClr val="000000"/>
                </a:solidFill>
                <a:latin typeface="Times New Roman" panose="02020603050405020304" pitchFamily="18" charset="0"/>
              </a:rPr>
              <a:t>T/T</a:t>
            </a:r>
            <a:r>
              <a:rPr lang="en-US" altLang="zh-CN" sz="2400" i="1" baseline="-25000" dirty="0">
                <a:solidFill>
                  <a:srgbClr val="000000"/>
                </a:solidFill>
                <a:latin typeface="Times New Roman" panose="02020603050405020304" pitchFamily="18" charset="0"/>
              </a:rPr>
              <a:t>S。</a:t>
            </a:r>
            <a:endParaRPr lang="zh-CN" altLang="en-US" sz="2400" i="1" baseline="-25000" dirty="0">
              <a:solidFill>
                <a:srgbClr val="000000"/>
              </a:solidFill>
              <a:latin typeface="Times New Roman" panose="02020603050405020304" pitchFamily="18" charset="0"/>
            </a:endParaRPr>
          </a:p>
        </p:txBody>
      </p:sp>
      <p:sp>
        <p:nvSpPr>
          <p:cNvPr id="15367" name="Rectangle 122">
            <a:extLst>
              <a:ext uri="{FF2B5EF4-FFF2-40B4-BE49-F238E27FC236}">
                <a16:creationId xmlns:a16="http://schemas.microsoft.com/office/drawing/2014/main" id="{66E492D4-CEF2-409F-B34E-DC85D93C0B6B}"/>
              </a:ext>
            </a:extLst>
          </p:cNvPr>
          <p:cNvSpPr>
            <a:spLocks noChangeArrowheads="1"/>
          </p:cNvSpPr>
          <p:nvPr/>
        </p:nvSpPr>
        <p:spPr bwMode="auto">
          <a:xfrm>
            <a:off x="1063675" y="5422776"/>
            <a:ext cx="2941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Times New Roman" panose="02020603050405020304" pitchFamily="18" charset="0"/>
              </a:rPr>
              <a:t>平均带权周转时间：</a:t>
            </a:r>
          </a:p>
        </p:txBody>
      </p:sp>
      <p:graphicFrame>
        <p:nvGraphicFramePr>
          <p:cNvPr id="15368" name="Object 3">
            <a:extLst>
              <a:ext uri="{FF2B5EF4-FFF2-40B4-BE49-F238E27FC236}">
                <a16:creationId xmlns:a16="http://schemas.microsoft.com/office/drawing/2014/main" id="{50CD9B0A-472F-4C65-BC8B-0028316457A7}"/>
              </a:ext>
            </a:extLst>
          </p:cNvPr>
          <p:cNvGraphicFramePr>
            <a:graphicFrameLocks noChangeAspect="1"/>
          </p:cNvGraphicFramePr>
          <p:nvPr>
            <p:extLst>
              <p:ext uri="{D42A27DB-BD31-4B8C-83A1-F6EECF244321}">
                <p14:modId xmlns:p14="http://schemas.microsoft.com/office/powerpoint/2010/main" val="410595563"/>
              </p:ext>
            </p:extLst>
          </p:nvPr>
        </p:nvGraphicFramePr>
        <p:xfrm>
          <a:off x="4770488" y="5124326"/>
          <a:ext cx="2389187" cy="1212850"/>
        </p:xfrm>
        <a:graphic>
          <a:graphicData uri="http://schemas.openxmlformats.org/presentationml/2006/ole">
            <mc:AlternateContent xmlns:mc="http://schemas.openxmlformats.org/markup-compatibility/2006">
              <mc:Choice xmlns:v="urn:schemas-microsoft-com:vml" Requires="v">
                <p:oleObj name="Equation" r:id="rId5" imgW="952087" imgH="482391" progId="Equation.3">
                  <p:embed/>
                </p:oleObj>
              </mc:Choice>
              <mc:Fallback>
                <p:oleObj name="Equation" r:id="rId5" imgW="952087" imgH="482391"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70488" y="5124326"/>
                        <a:ext cx="2389187" cy="121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ext Box 2">
            <a:extLst>
              <a:ext uri="{FF2B5EF4-FFF2-40B4-BE49-F238E27FC236}">
                <a16:creationId xmlns:a16="http://schemas.microsoft.com/office/drawing/2014/main" id="{EC3C002C-6D6B-47FC-A414-7062EED99D04}"/>
              </a:ext>
            </a:extLst>
          </p:cNvPr>
          <p:cNvSpPr txBox="1">
            <a:spLocks noChangeArrowheads="1"/>
          </p:cNvSpPr>
          <p:nvPr/>
        </p:nvSpPr>
        <p:spPr bwMode="auto">
          <a:xfrm>
            <a:off x="838200" y="228600"/>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sz="4000">
                <a:solidFill>
                  <a:srgbClr val="000000"/>
                </a:solidFill>
                <a:latin typeface="华文新魏" panose="02010800040101010101" pitchFamily="2" charset="-122"/>
                <a:ea typeface="华文新魏" panose="02010800040101010101" pitchFamily="2" charset="-122"/>
              </a:rPr>
              <a:t>3.</a:t>
            </a:r>
            <a:r>
              <a:rPr lang="en-US" altLang="zh-CN" sz="4000">
                <a:solidFill>
                  <a:srgbClr val="000000"/>
                </a:solidFill>
                <a:latin typeface="华文新魏" panose="02010800040101010101" pitchFamily="2" charset="-122"/>
                <a:ea typeface="华文新魏" panose="02010800040101010101" pitchFamily="2" charset="-122"/>
              </a:rPr>
              <a:t>8</a:t>
            </a:r>
            <a:r>
              <a:rPr lang="zh-CN" altLang="en-US" sz="4000">
                <a:solidFill>
                  <a:srgbClr val="000000"/>
                </a:solidFill>
                <a:latin typeface="华文新魏" panose="02010800040101010101" pitchFamily="2" charset="-122"/>
                <a:ea typeface="华文新魏" panose="02010800040101010101" pitchFamily="2" charset="-122"/>
              </a:rPr>
              <a:t> </a:t>
            </a:r>
            <a:r>
              <a:rPr lang="zh-CN" altLang="en-US" sz="4000">
                <a:solidFill>
                  <a:srgbClr val="000000"/>
                </a:solidFill>
                <a:latin typeface="Times New Roman" panose="02020603050405020304" pitchFamily="18" charset="0"/>
                <a:ea typeface="华文新魏" panose="02010800040101010101" pitchFamily="2" charset="-122"/>
              </a:rPr>
              <a:t>死锁的检测与解除</a:t>
            </a:r>
          </a:p>
        </p:txBody>
      </p:sp>
      <p:sp>
        <p:nvSpPr>
          <p:cNvPr id="125955" name="Rectangle 3">
            <a:extLst>
              <a:ext uri="{FF2B5EF4-FFF2-40B4-BE49-F238E27FC236}">
                <a16:creationId xmlns:a16="http://schemas.microsoft.com/office/drawing/2014/main" id="{F59CD5C9-CE07-4EEE-80E3-F0053DE1EC69}"/>
              </a:ext>
            </a:extLst>
          </p:cNvPr>
          <p:cNvSpPr>
            <a:spLocks noChangeArrowheads="1"/>
          </p:cNvSpPr>
          <p:nvPr/>
        </p:nvSpPr>
        <p:spPr bwMode="auto">
          <a:xfrm>
            <a:off x="288925" y="960438"/>
            <a:ext cx="8664575" cy="2714625"/>
          </a:xfrm>
          <a:prstGeom prst="rect">
            <a:avLst/>
          </a:prstGeom>
          <a:noFill/>
          <a:ln>
            <a:noFill/>
          </a:ln>
        </p:spPr>
        <p:txBody>
          <a:bodyPr/>
          <a:lstStyle>
            <a:lvl1pPr marL="685800" indent="-685800">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447800" indent="-5334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2057400" indent="-6858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indent="0" algn="just" eaLnBrk="1" hangingPunct="1">
              <a:buClr>
                <a:srgbClr val="0000CC"/>
              </a:buClr>
              <a:buSzTx/>
              <a:buFont typeface="Wingdings" panose="05000000000000000000" pitchFamily="2" charset="2"/>
              <a:buNone/>
              <a:defRPr/>
            </a:pPr>
            <a:r>
              <a:rPr lang="en-US" altLang="zh-CN" dirty="0">
                <a:solidFill>
                  <a:srgbClr val="0000CC"/>
                </a:solidFill>
                <a:latin typeface="宋体" panose="02010600030101010101" pitchFamily="2" charset="-122"/>
              </a:rPr>
              <a:t>3.8.1</a:t>
            </a:r>
            <a:r>
              <a:rPr lang="zh-CN" altLang="en-US" dirty="0">
                <a:solidFill>
                  <a:srgbClr val="0000CC"/>
                </a:solidFill>
                <a:latin typeface="宋体" panose="02010600030101010101" pitchFamily="2" charset="-122"/>
              </a:rPr>
              <a:t>死锁的检测</a:t>
            </a:r>
          </a:p>
          <a:p>
            <a:pPr marL="0" lvl="2" indent="0" eaLnBrk="1" hangingPunct="1">
              <a:lnSpc>
                <a:spcPct val="110000"/>
              </a:lnSpc>
              <a:spcBef>
                <a:spcPct val="10000"/>
              </a:spcBef>
              <a:buClr>
                <a:srgbClr val="0000CC"/>
              </a:buClr>
              <a:buSzTx/>
              <a:buFont typeface="Wingdings" panose="05000000000000000000" pitchFamily="2" charset="2"/>
              <a:buNone/>
              <a:defRPr/>
            </a:pPr>
            <a:r>
              <a:rPr lang="en-US" altLang="zh-CN" sz="2800" dirty="0">
                <a:solidFill>
                  <a:srgbClr val="000000"/>
                </a:solidFill>
                <a:latin typeface="宋体" panose="02010600030101010101" pitchFamily="2" charset="-122"/>
              </a:rPr>
              <a:t>2.</a:t>
            </a:r>
            <a:r>
              <a:rPr lang="zh-CN" altLang="en-US" sz="2800" dirty="0">
                <a:solidFill>
                  <a:srgbClr val="000000"/>
                </a:solidFill>
                <a:latin typeface="宋体" panose="02010600030101010101" pitchFamily="2" charset="-122"/>
              </a:rPr>
              <a:t>死锁定理</a:t>
            </a:r>
            <a:endParaRPr lang="en-US" altLang="zh-CN" sz="2800" dirty="0">
              <a:solidFill>
                <a:srgbClr val="000000"/>
              </a:solidFill>
              <a:latin typeface="宋体" panose="02010600030101010101" pitchFamily="2" charset="-122"/>
            </a:endParaRPr>
          </a:p>
          <a:p>
            <a:pPr marL="0" lvl="2" indent="0" eaLnBrk="1" hangingPunct="1">
              <a:lnSpc>
                <a:spcPct val="110000"/>
              </a:lnSpc>
              <a:spcBef>
                <a:spcPct val="10000"/>
              </a:spcBef>
              <a:buClr>
                <a:srgbClr val="0000CC"/>
              </a:buClr>
              <a:buSzTx/>
              <a:buFont typeface="Wingdings" panose="05000000000000000000" pitchFamily="2" charset="2"/>
              <a:buNone/>
              <a:defRPr/>
            </a:pPr>
            <a:r>
              <a:rPr lang="en-US" altLang="zh-CN" sz="2800" dirty="0">
                <a:solidFill>
                  <a:srgbClr val="000000"/>
                </a:solidFill>
                <a:latin typeface="宋体" panose="02010600030101010101" pitchFamily="2" charset="-122"/>
              </a:rPr>
              <a:t>    </a:t>
            </a:r>
            <a:r>
              <a:rPr lang="zh-CN" altLang="en-US" dirty="0">
                <a:latin typeface="宋体" panose="02010600030101010101" pitchFamily="2" charset="-122"/>
              </a:rPr>
              <a:t>如果能在资源分配图中消去此进程的所有请求边和分配边，成为孤立结点。经一系列简化，使所有进程成为孤立结点，则该图是</a:t>
            </a:r>
            <a:r>
              <a:rPr lang="zh-CN" altLang="en-US" dirty="0">
                <a:solidFill>
                  <a:srgbClr val="FF0000"/>
                </a:solidFill>
                <a:latin typeface="宋体" panose="02010600030101010101" pitchFamily="2" charset="-122"/>
              </a:rPr>
              <a:t>可完全简化</a:t>
            </a:r>
            <a:r>
              <a:rPr lang="zh-CN" altLang="en-US" dirty="0">
                <a:latin typeface="宋体" panose="02010600030101010101" pitchFamily="2" charset="-122"/>
              </a:rPr>
              <a:t>的；否则则称该图是</a:t>
            </a:r>
            <a:r>
              <a:rPr lang="zh-CN" altLang="en-US" dirty="0">
                <a:solidFill>
                  <a:srgbClr val="FF0000"/>
                </a:solidFill>
                <a:latin typeface="宋体" panose="02010600030101010101" pitchFamily="2" charset="-122"/>
              </a:rPr>
              <a:t>不可完全简化</a:t>
            </a:r>
            <a:r>
              <a:rPr lang="zh-CN" altLang="en-US" dirty="0">
                <a:latin typeface="宋体" panose="02010600030101010101" pitchFamily="2" charset="-122"/>
              </a:rPr>
              <a:t>的</a:t>
            </a:r>
          </a:p>
          <a:p>
            <a:pPr eaLnBrk="1" hangingPunct="1">
              <a:lnSpc>
                <a:spcPct val="110000"/>
              </a:lnSpc>
              <a:spcBef>
                <a:spcPct val="10000"/>
              </a:spcBef>
              <a:buClr>
                <a:srgbClr val="0000CC"/>
              </a:buClr>
              <a:buSzTx/>
              <a:buFont typeface="Wingdings" panose="05000000000000000000" pitchFamily="2" charset="2"/>
              <a:buNone/>
              <a:defRPr/>
            </a:pPr>
            <a:r>
              <a:rPr lang="zh-CN" altLang="en-US" sz="2400" dirty="0">
                <a:latin typeface="Times New Roman" panose="02020603050405020304" pitchFamily="18" charset="0"/>
              </a:rPr>
              <a:t></a:t>
            </a:r>
            <a:r>
              <a:rPr lang="en-US" altLang="zh-CN" sz="2400" dirty="0">
                <a:latin typeface="Times New Roman" panose="02020603050405020304" pitchFamily="18" charset="0"/>
              </a:rPr>
              <a:t> </a:t>
            </a:r>
            <a:endParaRPr lang="zh-CN" altLang="en-US" sz="2400" dirty="0">
              <a:latin typeface="Times New Roman" panose="02020603050405020304" pitchFamily="18" charset="0"/>
            </a:endParaRPr>
          </a:p>
        </p:txBody>
      </p:sp>
      <p:grpSp>
        <p:nvGrpSpPr>
          <p:cNvPr id="123908" name="Group 98">
            <a:extLst>
              <a:ext uri="{FF2B5EF4-FFF2-40B4-BE49-F238E27FC236}">
                <a16:creationId xmlns:a16="http://schemas.microsoft.com/office/drawing/2014/main" id="{85A15E17-E27F-4AFE-A252-A315EB8738B6}"/>
              </a:ext>
            </a:extLst>
          </p:cNvPr>
          <p:cNvGrpSpPr>
            <a:grpSpLocks/>
          </p:cNvGrpSpPr>
          <p:nvPr/>
        </p:nvGrpSpPr>
        <p:grpSpPr bwMode="auto">
          <a:xfrm>
            <a:off x="152400" y="3886200"/>
            <a:ext cx="8778875" cy="2957513"/>
            <a:chOff x="96" y="2448"/>
            <a:chExt cx="5530" cy="1863"/>
          </a:xfrm>
        </p:grpSpPr>
        <p:sp>
          <p:nvSpPr>
            <p:cNvPr id="123909" name="Rectangle 33">
              <a:extLst>
                <a:ext uri="{FF2B5EF4-FFF2-40B4-BE49-F238E27FC236}">
                  <a16:creationId xmlns:a16="http://schemas.microsoft.com/office/drawing/2014/main" id="{69FE5AAE-72B4-44F9-88AC-333983032CF1}"/>
                </a:ext>
              </a:extLst>
            </p:cNvPr>
            <p:cNvSpPr>
              <a:spLocks noChangeArrowheads="1"/>
            </p:cNvSpPr>
            <p:nvPr/>
          </p:nvSpPr>
          <p:spPr bwMode="auto">
            <a:xfrm>
              <a:off x="883" y="4119"/>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a:solidFill>
                    <a:srgbClr val="000000"/>
                  </a:solidFill>
                  <a:latin typeface="宋体" panose="02010600030101010101" pitchFamily="2" charset="-122"/>
                </a:rPr>
                <a:t>(</a:t>
              </a:r>
              <a:endParaRPr lang="zh-CN" altLang="en-US" sz="2000">
                <a:latin typeface="宋体" panose="02010600030101010101" pitchFamily="2" charset="-122"/>
              </a:endParaRPr>
            </a:p>
          </p:txBody>
        </p:sp>
        <p:sp>
          <p:nvSpPr>
            <p:cNvPr id="123910" name="Rectangle 34">
              <a:extLst>
                <a:ext uri="{FF2B5EF4-FFF2-40B4-BE49-F238E27FC236}">
                  <a16:creationId xmlns:a16="http://schemas.microsoft.com/office/drawing/2014/main" id="{644587B3-DE88-41F4-BD00-5F68404AB7D7}"/>
                </a:ext>
              </a:extLst>
            </p:cNvPr>
            <p:cNvSpPr>
              <a:spLocks noChangeArrowheads="1"/>
            </p:cNvSpPr>
            <p:nvPr/>
          </p:nvSpPr>
          <p:spPr bwMode="auto">
            <a:xfrm>
              <a:off x="922" y="4119"/>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i="1">
                  <a:solidFill>
                    <a:srgbClr val="000000"/>
                  </a:solidFill>
                  <a:latin typeface="宋体" panose="02010600030101010101" pitchFamily="2" charset="-122"/>
                </a:rPr>
                <a:t>a</a:t>
              </a:r>
              <a:endParaRPr lang="en-US" altLang="zh-CN" sz="2000">
                <a:latin typeface="宋体" panose="02010600030101010101" pitchFamily="2" charset="-122"/>
              </a:endParaRPr>
            </a:p>
          </p:txBody>
        </p:sp>
        <p:sp>
          <p:nvSpPr>
            <p:cNvPr id="123911" name="Rectangle 35">
              <a:extLst>
                <a:ext uri="{FF2B5EF4-FFF2-40B4-BE49-F238E27FC236}">
                  <a16:creationId xmlns:a16="http://schemas.microsoft.com/office/drawing/2014/main" id="{CA6492F4-309A-4E35-8AD5-5027B29FCA4B}"/>
                </a:ext>
              </a:extLst>
            </p:cNvPr>
            <p:cNvSpPr>
              <a:spLocks noChangeArrowheads="1"/>
            </p:cNvSpPr>
            <p:nvPr/>
          </p:nvSpPr>
          <p:spPr bwMode="auto">
            <a:xfrm>
              <a:off x="989" y="4119"/>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a:solidFill>
                    <a:srgbClr val="000000"/>
                  </a:solidFill>
                  <a:latin typeface="宋体" panose="02010600030101010101" pitchFamily="2" charset="-122"/>
                </a:rPr>
                <a:t>)</a:t>
              </a:r>
              <a:endParaRPr lang="zh-CN" altLang="en-US" sz="2000">
                <a:latin typeface="宋体" panose="02010600030101010101" pitchFamily="2" charset="-122"/>
              </a:endParaRPr>
            </a:p>
          </p:txBody>
        </p:sp>
        <p:sp>
          <p:nvSpPr>
            <p:cNvPr id="123912" name="Rectangle 36">
              <a:extLst>
                <a:ext uri="{FF2B5EF4-FFF2-40B4-BE49-F238E27FC236}">
                  <a16:creationId xmlns:a16="http://schemas.microsoft.com/office/drawing/2014/main" id="{637E948F-C272-46BD-8DF0-25E9AC1AAACA}"/>
                </a:ext>
              </a:extLst>
            </p:cNvPr>
            <p:cNvSpPr>
              <a:spLocks noChangeArrowheads="1"/>
            </p:cNvSpPr>
            <p:nvPr/>
          </p:nvSpPr>
          <p:spPr bwMode="auto">
            <a:xfrm>
              <a:off x="2784" y="4119"/>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a:solidFill>
                    <a:srgbClr val="000000"/>
                  </a:solidFill>
                  <a:latin typeface="宋体" panose="02010600030101010101" pitchFamily="2" charset="-122"/>
                </a:rPr>
                <a:t>(</a:t>
              </a:r>
              <a:endParaRPr lang="zh-CN" altLang="en-US" sz="2000">
                <a:latin typeface="宋体" panose="02010600030101010101" pitchFamily="2" charset="-122"/>
              </a:endParaRPr>
            </a:p>
          </p:txBody>
        </p:sp>
        <p:sp>
          <p:nvSpPr>
            <p:cNvPr id="123913" name="Rectangle 37">
              <a:extLst>
                <a:ext uri="{FF2B5EF4-FFF2-40B4-BE49-F238E27FC236}">
                  <a16:creationId xmlns:a16="http://schemas.microsoft.com/office/drawing/2014/main" id="{A913FBA6-686B-407A-8DBF-3715563F0294}"/>
                </a:ext>
              </a:extLst>
            </p:cNvPr>
            <p:cNvSpPr>
              <a:spLocks noChangeArrowheads="1"/>
            </p:cNvSpPr>
            <p:nvPr/>
          </p:nvSpPr>
          <p:spPr bwMode="auto">
            <a:xfrm>
              <a:off x="2822" y="4119"/>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i="1">
                  <a:solidFill>
                    <a:srgbClr val="000000"/>
                  </a:solidFill>
                  <a:latin typeface="宋体" panose="02010600030101010101" pitchFamily="2" charset="-122"/>
                </a:rPr>
                <a:t>b</a:t>
              </a:r>
              <a:endParaRPr lang="en-US" altLang="zh-CN" sz="2000">
                <a:latin typeface="宋体" panose="02010600030101010101" pitchFamily="2" charset="-122"/>
              </a:endParaRPr>
            </a:p>
          </p:txBody>
        </p:sp>
        <p:sp>
          <p:nvSpPr>
            <p:cNvPr id="123914" name="Rectangle 38">
              <a:extLst>
                <a:ext uri="{FF2B5EF4-FFF2-40B4-BE49-F238E27FC236}">
                  <a16:creationId xmlns:a16="http://schemas.microsoft.com/office/drawing/2014/main" id="{FBFFBE31-603C-4F35-9705-3CCFB41660E3}"/>
                </a:ext>
              </a:extLst>
            </p:cNvPr>
            <p:cNvSpPr>
              <a:spLocks noChangeArrowheads="1"/>
            </p:cNvSpPr>
            <p:nvPr/>
          </p:nvSpPr>
          <p:spPr bwMode="auto">
            <a:xfrm>
              <a:off x="2890" y="4119"/>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a:solidFill>
                    <a:srgbClr val="000000"/>
                  </a:solidFill>
                  <a:latin typeface="宋体" panose="02010600030101010101" pitchFamily="2" charset="-122"/>
                </a:rPr>
                <a:t>)</a:t>
              </a:r>
              <a:endParaRPr lang="zh-CN" altLang="en-US" sz="2000">
                <a:latin typeface="宋体" panose="02010600030101010101" pitchFamily="2" charset="-122"/>
              </a:endParaRPr>
            </a:p>
          </p:txBody>
        </p:sp>
        <p:sp>
          <p:nvSpPr>
            <p:cNvPr id="123915" name="Freeform 39">
              <a:extLst>
                <a:ext uri="{FF2B5EF4-FFF2-40B4-BE49-F238E27FC236}">
                  <a16:creationId xmlns:a16="http://schemas.microsoft.com/office/drawing/2014/main" id="{F201D455-2EC7-4B86-9EC9-C651F6416145}"/>
                </a:ext>
              </a:extLst>
            </p:cNvPr>
            <p:cNvSpPr>
              <a:spLocks/>
            </p:cNvSpPr>
            <p:nvPr/>
          </p:nvSpPr>
          <p:spPr bwMode="auto">
            <a:xfrm>
              <a:off x="374" y="2648"/>
              <a:ext cx="490" cy="461"/>
            </a:xfrm>
            <a:custGeom>
              <a:avLst/>
              <a:gdLst>
                <a:gd name="T0" fmla="*/ 0 w 490"/>
                <a:gd name="T1" fmla="*/ 461 h 461"/>
                <a:gd name="T2" fmla="*/ 58 w 490"/>
                <a:gd name="T3" fmla="*/ 336 h 461"/>
                <a:gd name="T4" fmla="*/ 135 w 490"/>
                <a:gd name="T5" fmla="*/ 221 h 461"/>
                <a:gd name="T6" fmla="*/ 240 w 490"/>
                <a:gd name="T7" fmla="*/ 125 h 461"/>
                <a:gd name="T8" fmla="*/ 356 w 490"/>
                <a:gd name="T9" fmla="*/ 48 h 461"/>
                <a:gd name="T10" fmla="*/ 490 w 490"/>
                <a:gd name="T11" fmla="*/ 0 h 461"/>
                <a:gd name="T12" fmla="*/ 0 60000 65536"/>
                <a:gd name="T13" fmla="*/ 0 60000 65536"/>
                <a:gd name="T14" fmla="*/ 0 60000 65536"/>
                <a:gd name="T15" fmla="*/ 0 60000 65536"/>
                <a:gd name="T16" fmla="*/ 0 60000 65536"/>
                <a:gd name="T17" fmla="*/ 0 60000 65536"/>
                <a:gd name="T18" fmla="*/ 0 w 490"/>
                <a:gd name="T19" fmla="*/ 0 h 461"/>
                <a:gd name="T20" fmla="*/ 490 w 490"/>
                <a:gd name="T21" fmla="*/ 461 h 461"/>
              </a:gdLst>
              <a:ahLst/>
              <a:cxnLst>
                <a:cxn ang="T12">
                  <a:pos x="T0" y="T1"/>
                </a:cxn>
                <a:cxn ang="T13">
                  <a:pos x="T2" y="T3"/>
                </a:cxn>
                <a:cxn ang="T14">
                  <a:pos x="T4" y="T5"/>
                </a:cxn>
                <a:cxn ang="T15">
                  <a:pos x="T6" y="T7"/>
                </a:cxn>
                <a:cxn ang="T16">
                  <a:pos x="T8" y="T9"/>
                </a:cxn>
                <a:cxn ang="T17">
                  <a:pos x="T10" y="T11"/>
                </a:cxn>
              </a:cxnLst>
              <a:rect l="T18" t="T19" r="T20" b="T21"/>
              <a:pathLst>
                <a:path w="490" h="461">
                  <a:moveTo>
                    <a:pt x="0" y="461"/>
                  </a:moveTo>
                  <a:lnTo>
                    <a:pt x="58" y="336"/>
                  </a:lnTo>
                  <a:lnTo>
                    <a:pt x="135" y="221"/>
                  </a:lnTo>
                  <a:lnTo>
                    <a:pt x="240" y="125"/>
                  </a:lnTo>
                  <a:lnTo>
                    <a:pt x="356" y="48"/>
                  </a:lnTo>
                  <a:lnTo>
                    <a:pt x="49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916" name="Rectangle 40">
              <a:extLst>
                <a:ext uri="{FF2B5EF4-FFF2-40B4-BE49-F238E27FC236}">
                  <a16:creationId xmlns:a16="http://schemas.microsoft.com/office/drawing/2014/main" id="{7637916A-D40C-4822-A800-DF91F57C2E0F}"/>
                </a:ext>
              </a:extLst>
            </p:cNvPr>
            <p:cNvSpPr>
              <a:spLocks noChangeArrowheads="1"/>
            </p:cNvSpPr>
            <p:nvPr/>
          </p:nvSpPr>
          <p:spPr bwMode="auto">
            <a:xfrm>
              <a:off x="96" y="3109"/>
              <a:ext cx="451" cy="250"/>
            </a:xfrm>
            <a:prstGeom prst="rect">
              <a:avLst/>
            </a:prstGeom>
            <a:solidFill>
              <a:srgbClr val="FFFFFF"/>
            </a:solidFill>
            <a:ln w="22225">
              <a:solidFill>
                <a:srgbClr val="000000"/>
              </a:solidFill>
              <a:miter lim="800000"/>
              <a:headEnd/>
              <a:tailEnd/>
            </a:ln>
          </p:spPr>
          <p:txBody>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23917" name="Freeform 41">
              <a:extLst>
                <a:ext uri="{FF2B5EF4-FFF2-40B4-BE49-F238E27FC236}">
                  <a16:creationId xmlns:a16="http://schemas.microsoft.com/office/drawing/2014/main" id="{A2A19C94-F851-411D-A024-6464CD45DCB9}"/>
                </a:ext>
              </a:extLst>
            </p:cNvPr>
            <p:cNvSpPr>
              <a:spLocks/>
            </p:cNvSpPr>
            <p:nvPr/>
          </p:nvSpPr>
          <p:spPr bwMode="auto">
            <a:xfrm>
              <a:off x="182" y="3138"/>
              <a:ext cx="87" cy="87"/>
            </a:xfrm>
            <a:custGeom>
              <a:avLst/>
              <a:gdLst>
                <a:gd name="T0" fmla="*/ 0 w 87"/>
                <a:gd name="T1" fmla="*/ 48 h 87"/>
                <a:gd name="T2" fmla="*/ 10 w 87"/>
                <a:gd name="T3" fmla="*/ 10 h 87"/>
                <a:gd name="T4" fmla="*/ 48 w 87"/>
                <a:gd name="T5" fmla="*/ 0 h 87"/>
                <a:gd name="T6" fmla="*/ 77 w 87"/>
                <a:gd name="T7" fmla="*/ 10 h 87"/>
                <a:gd name="T8" fmla="*/ 87 w 87"/>
                <a:gd name="T9" fmla="*/ 48 h 87"/>
                <a:gd name="T10" fmla="*/ 77 w 87"/>
                <a:gd name="T11" fmla="*/ 77 h 87"/>
                <a:gd name="T12" fmla="*/ 48 w 87"/>
                <a:gd name="T13" fmla="*/ 87 h 87"/>
                <a:gd name="T14" fmla="*/ 10 w 87"/>
                <a:gd name="T15" fmla="*/ 77 h 87"/>
                <a:gd name="T16" fmla="*/ 0 w 87"/>
                <a:gd name="T17" fmla="*/ 48 h 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7"/>
                <a:gd name="T28" fmla="*/ 0 h 87"/>
                <a:gd name="T29" fmla="*/ 87 w 87"/>
                <a:gd name="T30" fmla="*/ 87 h 8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7" h="87">
                  <a:moveTo>
                    <a:pt x="0" y="48"/>
                  </a:moveTo>
                  <a:lnTo>
                    <a:pt x="10" y="10"/>
                  </a:lnTo>
                  <a:lnTo>
                    <a:pt x="48" y="0"/>
                  </a:lnTo>
                  <a:lnTo>
                    <a:pt x="77" y="10"/>
                  </a:lnTo>
                  <a:lnTo>
                    <a:pt x="87" y="48"/>
                  </a:lnTo>
                  <a:lnTo>
                    <a:pt x="77" y="77"/>
                  </a:lnTo>
                  <a:lnTo>
                    <a:pt x="48" y="87"/>
                  </a:lnTo>
                  <a:lnTo>
                    <a:pt x="10" y="77"/>
                  </a:lnTo>
                  <a:lnTo>
                    <a:pt x="0" y="48"/>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918" name="Freeform 42">
              <a:extLst>
                <a:ext uri="{FF2B5EF4-FFF2-40B4-BE49-F238E27FC236}">
                  <a16:creationId xmlns:a16="http://schemas.microsoft.com/office/drawing/2014/main" id="{F912206E-0160-453B-899C-C6EBEF362F54}"/>
                </a:ext>
              </a:extLst>
            </p:cNvPr>
            <p:cNvSpPr>
              <a:spLocks/>
            </p:cNvSpPr>
            <p:nvPr/>
          </p:nvSpPr>
          <p:spPr bwMode="auto">
            <a:xfrm>
              <a:off x="365" y="3138"/>
              <a:ext cx="86" cy="87"/>
            </a:xfrm>
            <a:custGeom>
              <a:avLst/>
              <a:gdLst>
                <a:gd name="T0" fmla="*/ 0 w 86"/>
                <a:gd name="T1" fmla="*/ 48 h 87"/>
                <a:gd name="T2" fmla="*/ 9 w 86"/>
                <a:gd name="T3" fmla="*/ 10 h 87"/>
                <a:gd name="T4" fmla="*/ 48 w 86"/>
                <a:gd name="T5" fmla="*/ 0 h 87"/>
                <a:gd name="T6" fmla="*/ 77 w 86"/>
                <a:gd name="T7" fmla="*/ 10 h 87"/>
                <a:gd name="T8" fmla="*/ 86 w 86"/>
                <a:gd name="T9" fmla="*/ 48 h 87"/>
                <a:gd name="T10" fmla="*/ 77 w 86"/>
                <a:gd name="T11" fmla="*/ 77 h 87"/>
                <a:gd name="T12" fmla="*/ 48 w 86"/>
                <a:gd name="T13" fmla="*/ 87 h 87"/>
                <a:gd name="T14" fmla="*/ 9 w 86"/>
                <a:gd name="T15" fmla="*/ 77 h 87"/>
                <a:gd name="T16" fmla="*/ 0 w 86"/>
                <a:gd name="T17" fmla="*/ 48 h 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6"/>
                <a:gd name="T28" fmla="*/ 0 h 87"/>
                <a:gd name="T29" fmla="*/ 86 w 86"/>
                <a:gd name="T30" fmla="*/ 87 h 8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6" h="87">
                  <a:moveTo>
                    <a:pt x="0" y="48"/>
                  </a:moveTo>
                  <a:lnTo>
                    <a:pt x="9" y="10"/>
                  </a:lnTo>
                  <a:lnTo>
                    <a:pt x="48" y="0"/>
                  </a:lnTo>
                  <a:lnTo>
                    <a:pt x="77" y="10"/>
                  </a:lnTo>
                  <a:lnTo>
                    <a:pt x="86" y="48"/>
                  </a:lnTo>
                  <a:lnTo>
                    <a:pt x="77" y="77"/>
                  </a:lnTo>
                  <a:lnTo>
                    <a:pt x="48" y="87"/>
                  </a:lnTo>
                  <a:lnTo>
                    <a:pt x="9" y="77"/>
                  </a:lnTo>
                  <a:lnTo>
                    <a:pt x="0" y="48"/>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919" name="Freeform 43">
              <a:extLst>
                <a:ext uri="{FF2B5EF4-FFF2-40B4-BE49-F238E27FC236}">
                  <a16:creationId xmlns:a16="http://schemas.microsoft.com/office/drawing/2014/main" id="{5B963428-9828-46A3-B245-A9C9FE08A7DD}"/>
                </a:ext>
              </a:extLst>
            </p:cNvPr>
            <p:cNvSpPr>
              <a:spLocks/>
            </p:cNvSpPr>
            <p:nvPr/>
          </p:nvSpPr>
          <p:spPr bwMode="auto">
            <a:xfrm>
              <a:off x="269" y="3253"/>
              <a:ext cx="96" cy="87"/>
            </a:xfrm>
            <a:custGeom>
              <a:avLst/>
              <a:gdLst>
                <a:gd name="T0" fmla="*/ 0 w 96"/>
                <a:gd name="T1" fmla="*/ 39 h 87"/>
                <a:gd name="T2" fmla="*/ 19 w 96"/>
                <a:gd name="T3" fmla="*/ 10 h 87"/>
                <a:gd name="T4" fmla="*/ 48 w 96"/>
                <a:gd name="T5" fmla="*/ 0 h 87"/>
                <a:gd name="T6" fmla="*/ 86 w 96"/>
                <a:gd name="T7" fmla="*/ 10 h 87"/>
                <a:gd name="T8" fmla="*/ 96 w 96"/>
                <a:gd name="T9" fmla="*/ 39 h 87"/>
                <a:gd name="T10" fmla="*/ 86 w 96"/>
                <a:gd name="T11" fmla="*/ 77 h 87"/>
                <a:gd name="T12" fmla="*/ 48 w 96"/>
                <a:gd name="T13" fmla="*/ 87 h 87"/>
                <a:gd name="T14" fmla="*/ 19 w 96"/>
                <a:gd name="T15" fmla="*/ 77 h 87"/>
                <a:gd name="T16" fmla="*/ 0 w 96"/>
                <a:gd name="T17" fmla="*/ 39 h 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6"/>
                <a:gd name="T28" fmla="*/ 0 h 87"/>
                <a:gd name="T29" fmla="*/ 96 w 96"/>
                <a:gd name="T30" fmla="*/ 87 h 8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6" h="87">
                  <a:moveTo>
                    <a:pt x="0" y="39"/>
                  </a:moveTo>
                  <a:lnTo>
                    <a:pt x="19" y="10"/>
                  </a:lnTo>
                  <a:lnTo>
                    <a:pt x="48" y="0"/>
                  </a:lnTo>
                  <a:lnTo>
                    <a:pt x="86" y="10"/>
                  </a:lnTo>
                  <a:lnTo>
                    <a:pt x="96" y="39"/>
                  </a:lnTo>
                  <a:lnTo>
                    <a:pt x="86" y="77"/>
                  </a:lnTo>
                  <a:lnTo>
                    <a:pt x="48" y="87"/>
                  </a:lnTo>
                  <a:lnTo>
                    <a:pt x="19" y="77"/>
                  </a:lnTo>
                  <a:lnTo>
                    <a:pt x="0" y="39"/>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920" name="Rectangle 44">
              <a:extLst>
                <a:ext uri="{FF2B5EF4-FFF2-40B4-BE49-F238E27FC236}">
                  <a16:creationId xmlns:a16="http://schemas.microsoft.com/office/drawing/2014/main" id="{2509A472-28DA-4EB7-8C52-63F891CFECA5}"/>
                </a:ext>
              </a:extLst>
            </p:cNvPr>
            <p:cNvSpPr>
              <a:spLocks noChangeArrowheads="1"/>
            </p:cNvSpPr>
            <p:nvPr/>
          </p:nvSpPr>
          <p:spPr bwMode="auto">
            <a:xfrm>
              <a:off x="1363" y="3109"/>
              <a:ext cx="451" cy="250"/>
            </a:xfrm>
            <a:prstGeom prst="rect">
              <a:avLst/>
            </a:prstGeom>
            <a:solidFill>
              <a:srgbClr val="FFFFFF"/>
            </a:solidFill>
            <a:ln w="22225">
              <a:solidFill>
                <a:srgbClr val="000000"/>
              </a:solidFill>
              <a:miter lim="800000"/>
              <a:headEnd/>
              <a:tailEnd/>
            </a:ln>
          </p:spPr>
          <p:txBody>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23921" name="Freeform 45">
              <a:extLst>
                <a:ext uri="{FF2B5EF4-FFF2-40B4-BE49-F238E27FC236}">
                  <a16:creationId xmlns:a16="http://schemas.microsoft.com/office/drawing/2014/main" id="{51B32AF1-E889-4261-ADC1-AAED1B0E2606}"/>
                </a:ext>
              </a:extLst>
            </p:cNvPr>
            <p:cNvSpPr>
              <a:spLocks/>
            </p:cNvSpPr>
            <p:nvPr/>
          </p:nvSpPr>
          <p:spPr bwMode="auto">
            <a:xfrm>
              <a:off x="1450" y="3196"/>
              <a:ext cx="96" cy="86"/>
            </a:xfrm>
            <a:custGeom>
              <a:avLst/>
              <a:gdLst>
                <a:gd name="T0" fmla="*/ 0 w 96"/>
                <a:gd name="T1" fmla="*/ 38 h 86"/>
                <a:gd name="T2" fmla="*/ 19 w 96"/>
                <a:gd name="T3" fmla="*/ 9 h 86"/>
                <a:gd name="T4" fmla="*/ 48 w 96"/>
                <a:gd name="T5" fmla="*/ 0 h 86"/>
                <a:gd name="T6" fmla="*/ 76 w 96"/>
                <a:gd name="T7" fmla="*/ 9 h 86"/>
                <a:gd name="T8" fmla="*/ 96 w 96"/>
                <a:gd name="T9" fmla="*/ 38 h 86"/>
                <a:gd name="T10" fmla="*/ 76 w 96"/>
                <a:gd name="T11" fmla="*/ 77 h 86"/>
                <a:gd name="T12" fmla="*/ 48 w 96"/>
                <a:gd name="T13" fmla="*/ 86 h 86"/>
                <a:gd name="T14" fmla="*/ 19 w 96"/>
                <a:gd name="T15" fmla="*/ 77 h 86"/>
                <a:gd name="T16" fmla="*/ 0 w 96"/>
                <a:gd name="T17" fmla="*/ 38 h 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6"/>
                <a:gd name="T28" fmla="*/ 0 h 86"/>
                <a:gd name="T29" fmla="*/ 96 w 96"/>
                <a:gd name="T30" fmla="*/ 86 h 8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6" h="86">
                  <a:moveTo>
                    <a:pt x="0" y="38"/>
                  </a:moveTo>
                  <a:lnTo>
                    <a:pt x="19" y="9"/>
                  </a:lnTo>
                  <a:lnTo>
                    <a:pt x="48" y="0"/>
                  </a:lnTo>
                  <a:lnTo>
                    <a:pt x="76" y="9"/>
                  </a:lnTo>
                  <a:lnTo>
                    <a:pt x="96" y="38"/>
                  </a:lnTo>
                  <a:lnTo>
                    <a:pt x="76" y="77"/>
                  </a:lnTo>
                  <a:lnTo>
                    <a:pt x="48" y="86"/>
                  </a:lnTo>
                  <a:lnTo>
                    <a:pt x="19" y="77"/>
                  </a:lnTo>
                  <a:lnTo>
                    <a:pt x="0" y="38"/>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922" name="Freeform 46">
              <a:extLst>
                <a:ext uri="{FF2B5EF4-FFF2-40B4-BE49-F238E27FC236}">
                  <a16:creationId xmlns:a16="http://schemas.microsoft.com/office/drawing/2014/main" id="{9E53F34D-222F-4EF0-B251-8F8958AD9AD9}"/>
                </a:ext>
              </a:extLst>
            </p:cNvPr>
            <p:cNvSpPr>
              <a:spLocks/>
            </p:cNvSpPr>
            <p:nvPr/>
          </p:nvSpPr>
          <p:spPr bwMode="auto">
            <a:xfrm>
              <a:off x="230" y="3378"/>
              <a:ext cx="538" cy="567"/>
            </a:xfrm>
            <a:custGeom>
              <a:avLst/>
              <a:gdLst>
                <a:gd name="T0" fmla="*/ 0 w 538"/>
                <a:gd name="T1" fmla="*/ 0 h 567"/>
                <a:gd name="T2" fmla="*/ 20 w 538"/>
                <a:gd name="T3" fmla="*/ 135 h 567"/>
                <a:gd name="T4" fmla="*/ 77 w 538"/>
                <a:gd name="T5" fmla="*/ 269 h 567"/>
                <a:gd name="T6" fmla="*/ 164 w 538"/>
                <a:gd name="T7" fmla="*/ 385 h 567"/>
                <a:gd name="T8" fmla="*/ 279 w 538"/>
                <a:gd name="T9" fmla="*/ 471 h 567"/>
                <a:gd name="T10" fmla="*/ 404 w 538"/>
                <a:gd name="T11" fmla="*/ 538 h 567"/>
                <a:gd name="T12" fmla="*/ 538 w 538"/>
                <a:gd name="T13" fmla="*/ 567 h 567"/>
                <a:gd name="T14" fmla="*/ 0 60000 65536"/>
                <a:gd name="T15" fmla="*/ 0 60000 65536"/>
                <a:gd name="T16" fmla="*/ 0 60000 65536"/>
                <a:gd name="T17" fmla="*/ 0 60000 65536"/>
                <a:gd name="T18" fmla="*/ 0 60000 65536"/>
                <a:gd name="T19" fmla="*/ 0 60000 65536"/>
                <a:gd name="T20" fmla="*/ 0 60000 65536"/>
                <a:gd name="T21" fmla="*/ 0 w 538"/>
                <a:gd name="T22" fmla="*/ 0 h 567"/>
                <a:gd name="T23" fmla="*/ 538 w 538"/>
                <a:gd name="T24" fmla="*/ 567 h 5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8" h="567">
                  <a:moveTo>
                    <a:pt x="0" y="0"/>
                  </a:moveTo>
                  <a:lnTo>
                    <a:pt x="20" y="135"/>
                  </a:lnTo>
                  <a:lnTo>
                    <a:pt x="77" y="269"/>
                  </a:lnTo>
                  <a:lnTo>
                    <a:pt x="164" y="385"/>
                  </a:lnTo>
                  <a:lnTo>
                    <a:pt x="279" y="471"/>
                  </a:lnTo>
                  <a:lnTo>
                    <a:pt x="404" y="538"/>
                  </a:lnTo>
                  <a:lnTo>
                    <a:pt x="538" y="567"/>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923" name="Freeform 47">
              <a:extLst>
                <a:ext uri="{FF2B5EF4-FFF2-40B4-BE49-F238E27FC236}">
                  <a16:creationId xmlns:a16="http://schemas.microsoft.com/office/drawing/2014/main" id="{010E4C7E-787C-467F-9258-8A8D5781A904}"/>
                </a:ext>
              </a:extLst>
            </p:cNvPr>
            <p:cNvSpPr>
              <a:spLocks/>
            </p:cNvSpPr>
            <p:nvPr/>
          </p:nvSpPr>
          <p:spPr bwMode="auto">
            <a:xfrm>
              <a:off x="250" y="2514"/>
              <a:ext cx="1430" cy="595"/>
            </a:xfrm>
            <a:custGeom>
              <a:avLst/>
              <a:gdLst>
                <a:gd name="T0" fmla="*/ 0 w 1430"/>
                <a:gd name="T1" fmla="*/ 595 h 595"/>
                <a:gd name="T2" fmla="*/ 38 w 1430"/>
                <a:gd name="T3" fmla="*/ 451 h 595"/>
                <a:gd name="T4" fmla="*/ 115 w 1430"/>
                <a:gd name="T5" fmla="*/ 307 h 595"/>
                <a:gd name="T6" fmla="*/ 220 w 1430"/>
                <a:gd name="T7" fmla="*/ 192 h 595"/>
                <a:gd name="T8" fmla="*/ 345 w 1430"/>
                <a:gd name="T9" fmla="*/ 96 h 595"/>
                <a:gd name="T10" fmla="*/ 480 w 1430"/>
                <a:gd name="T11" fmla="*/ 38 h 595"/>
                <a:gd name="T12" fmla="*/ 633 w 1430"/>
                <a:gd name="T13" fmla="*/ 0 h 595"/>
                <a:gd name="T14" fmla="*/ 787 w 1430"/>
                <a:gd name="T15" fmla="*/ 0 h 595"/>
                <a:gd name="T16" fmla="*/ 940 w 1430"/>
                <a:gd name="T17" fmla="*/ 38 h 595"/>
                <a:gd name="T18" fmla="*/ 1084 w 1430"/>
                <a:gd name="T19" fmla="*/ 96 h 595"/>
                <a:gd name="T20" fmla="*/ 1209 w 1430"/>
                <a:gd name="T21" fmla="*/ 192 h 595"/>
                <a:gd name="T22" fmla="*/ 1315 w 1430"/>
                <a:gd name="T23" fmla="*/ 307 h 595"/>
                <a:gd name="T24" fmla="*/ 1382 w 1430"/>
                <a:gd name="T25" fmla="*/ 451 h 595"/>
                <a:gd name="T26" fmla="*/ 1430 w 1430"/>
                <a:gd name="T27" fmla="*/ 595 h 59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30"/>
                <a:gd name="T43" fmla="*/ 0 h 595"/>
                <a:gd name="T44" fmla="*/ 1430 w 1430"/>
                <a:gd name="T45" fmla="*/ 595 h 59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30" h="595">
                  <a:moveTo>
                    <a:pt x="0" y="595"/>
                  </a:moveTo>
                  <a:lnTo>
                    <a:pt x="38" y="451"/>
                  </a:lnTo>
                  <a:lnTo>
                    <a:pt x="115" y="307"/>
                  </a:lnTo>
                  <a:lnTo>
                    <a:pt x="220" y="192"/>
                  </a:lnTo>
                  <a:lnTo>
                    <a:pt x="345" y="96"/>
                  </a:lnTo>
                  <a:lnTo>
                    <a:pt x="480" y="38"/>
                  </a:lnTo>
                  <a:lnTo>
                    <a:pt x="633" y="0"/>
                  </a:lnTo>
                  <a:lnTo>
                    <a:pt x="787" y="0"/>
                  </a:lnTo>
                  <a:lnTo>
                    <a:pt x="940" y="38"/>
                  </a:lnTo>
                  <a:lnTo>
                    <a:pt x="1084" y="96"/>
                  </a:lnTo>
                  <a:lnTo>
                    <a:pt x="1209" y="192"/>
                  </a:lnTo>
                  <a:lnTo>
                    <a:pt x="1315" y="307"/>
                  </a:lnTo>
                  <a:lnTo>
                    <a:pt x="1382" y="451"/>
                  </a:lnTo>
                  <a:lnTo>
                    <a:pt x="1430" y="595"/>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924" name="Freeform 48">
              <a:extLst>
                <a:ext uri="{FF2B5EF4-FFF2-40B4-BE49-F238E27FC236}">
                  <a16:creationId xmlns:a16="http://schemas.microsoft.com/office/drawing/2014/main" id="{1258DFF7-40BF-48A7-A86E-80E3B3541CD1}"/>
                </a:ext>
              </a:extLst>
            </p:cNvPr>
            <p:cNvSpPr>
              <a:spLocks/>
            </p:cNvSpPr>
            <p:nvPr/>
          </p:nvSpPr>
          <p:spPr bwMode="auto">
            <a:xfrm>
              <a:off x="1622" y="2984"/>
              <a:ext cx="58" cy="125"/>
            </a:xfrm>
            <a:custGeom>
              <a:avLst/>
              <a:gdLst>
                <a:gd name="T0" fmla="*/ 48 w 58"/>
                <a:gd name="T1" fmla="*/ 0 h 125"/>
                <a:gd name="T2" fmla="*/ 29 w 58"/>
                <a:gd name="T3" fmla="*/ 29 h 125"/>
                <a:gd name="T4" fmla="*/ 0 w 58"/>
                <a:gd name="T5" fmla="*/ 20 h 125"/>
                <a:gd name="T6" fmla="*/ 58 w 58"/>
                <a:gd name="T7" fmla="*/ 125 h 125"/>
                <a:gd name="T8" fmla="*/ 48 w 58"/>
                <a:gd name="T9" fmla="*/ 0 h 125"/>
                <a:gd name="T10" fmla="*/ 0 60000 65536"/>
                <a:gd name="T11" fmla="*/ 0 60000 65536"/>
                <a:gd name="T12" fmla="*/ 0 60000 65536"/>
                <a:gd name="T13" fmla="*/ 0 60000 65536"/>
                <a:gd name="T14" fmla="*/ 0 60000 65536"/>
                <a:gd name="T15" fmla="*/ 0 w 58"/>
                <a:gd name="T16" fmla="*/ 0 h 125"/>
                <a:gd name="T17" fmla="*/ 58 w 58"/>
                <a:gd name="T18" fmla="*/ 125 h 125"/>
              </a:gdLst>
              <a:ahLst/>
              <a:cxnLst>
                <a:cxn ang="T10">
                  <a:pos x="T0" y="T1"/>
                </a:cxn>
                <a:cxn ang="T11">
                  <a:pos x="T2" y="T3"/>
                </a:cxn>
                <a:cxn ang="T12">
                  <a:pos x="T4" y="T5"/>
                </a:cxn>
                <a:cxn ang="T13">
                  <a:pos x="T6" y="T7"/>
                </a:cxn>
                <a:cxn ang="T14">
                  <a:pos x="T8" y="T9"/>
                </a:cxn>
              </a:cxnLst>
              <a:rect l="T15" t="T16" r="T17" b="T18"/>
              <a:pathLst>
                <a:path w="58" h="125">
                  <a:moveTo>
                    <a:pt x="48" y="0"/>
                  </a:moveTo>
                  <a:lnTo>
                    <a:pt x="29" y="29"/>
                  </a:lnTo>
                  <a:lnTo>
                    <a:pt x="0" y="20"/>
                  </a:lnTo>
                  <a:lnTo>
                    <a:pt x="58" y="125"/>
                  </a:lnTo>
                  <a:lnTo>
                    <a:pt x="48"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23925" name="Freeform 49">
              <a:extLst>
                <a:ext uri="{FF2B5EF4-FFF2-40B4-BE49-F238E27FC236}">
                  <a16:creationId xmlns:a16="http://schemas.microsoft.com/office/drawing/2014/main" id="{417E16FC-9783-4473-AAF4-F0CC9B25DD59}"/>
                </a:ext>
              </a:extLst>
            </p:cNvPr>
            <p:cNvSpPr>
              <a:spLocks/>
            </p:cNvSpPr>
            <p:nvPr/>
          </p:nvSpPr>
          <p:spPr bwMode="auto">
            <a:xfrm>
              <a:off x="749" y="2648"/>
              <a:ext cx="115" cy="58"/>
            </a:xfrm>
            <a:custGeom>
              <a:avLst/>
              <a:gdLst>
                <a:gd name="T0" fmla="*/ 0 w 115"/>
                <a:gd name="T1" fmla="*/ 10 h 58"/>
                <a:gd name="T2" fmla="*/ 19 w 115"/>
                <a:gd name="T3" fmla="*/ 29 h 58"/>
                <a:gd name="T4" fmla="*/ 9 w 115"/>
                <a:gd name="T5" fmla="*/ 58 h 58"/>
                <a:gd name="T6" fmla="*/ 115 w 115"/>
                <a:gd name="T7" fmla="*/ 0 h 58"/>
                <a:gd name="T8" fmla="*/ 0 w 115"/>
                <a:gd name="T9" fmla="*/ 10 h 58"/>
                <a:gd name="T10" fmla="*/ 0 60000 65536"/>
                <a:gd name="T11" fmla="*/ 0 60000 65536"/>
                <a:gd name="T12" fmla="*/ 0 60000 65536"/>
                <a:gd name="T13" fmla="*/ 0 60000 65536"/>
                <a:gd name="T14" fmla="*/ 0 60000 65536"/>
                <a:gd name="T15" fmla="*/ 0 w 115"/>
                <a:gd name="T16" fmla="*/ 0 h 58"/>
                <a:gd name="T17" fmla="*/ 115 w 115"/>
                <a:gd name="T18" fmla="*/ 58 h 58"/>
              </a:gdLst>
              <a:ahLst/>
              <a:cxnLst>
                <a:cxn ang="T10">
                  <a:pos x="T0" y="T1"/>
                </a:cxn>
                <a:cxn ang="T11">
                  <a:pos x="T2" y="T3"/>
                </a:cxn>
                <a:cxn ang="T12">
                  <a:pos x="T4" y="T5"/>
                </a:cxn>
                <a:cxn ang="T13">
                  <a:pos x="T6" y="T7"/>
                </a:cxn>
                <a:cxn ang="T14">
                  <a:pos x="T8" y="T9"/>
                </a:cxn>
              </a:cxnLst>
              <a:rect l="T15" t="T16" r="T17" b="T18"/>
              <a:pathLst>
                <a:path w="115" h="58">
                  <a:moveTo>
                    <a:pt x="0" y="10"/>
                  </a:moveTo>
                  <a:lnTo>
                    <a:pt x="19" y="29"/>
                  </a:lnTo>
                  <a:lnTo>
                    <a:pt x="9" y="58"/>
                  </a:lnTo>
                  <a:lnTo>
                    <a:pt x="115" y="0"/>
                  </a:lnTo>
                  <a:lnTo>
                    <a:pt x="0" y="1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23926" name="Freeform 50">
              <a:extLst>
                <a:ext uri="{FF2B5EF4-FFF2-40B4-BE49-F238E27FC236}">
                  <a16:creationId xmlns:a16="http://schemas.microsoft.com/office/drawing/2014/main" id="{DE6252D6-236B-4AD8-B28F-3F6BCE695DC2}"/>
                </a:ext>
              </a:extLst>
            </p:cNvPr>
            <p:cNvSpPr>
              <a:spLocks/>
            </p:cNvSpPr>
            <p:nvPr/>
          </p:nvSpPr>
          <p:spPr bwMode="auto">
            <a:xfrm>
              <a:off x="365" y="3359"/>
              <a:ext cx="57" cy="125"/>
            </a:xfrm>
            <a:custGeom>
              <a:avLst/>
              <a:gdLst>
                <a:gd name="T0" fmla="*/ 19 w 57"/>
                <a:gd name="T1" fmla="*/ 125 h 125"/>
                <a:gd name="T2" fmla="*/ 29 w 57"/>
                <a:gd name="T3" fmla="*/ 96 h 125"/>
                <a:gd name="T4" fmla="*/ 57 w 57"/>
                <a:gd name="T5" fmla="*/ 106 h 125"/>
                <a:gd name="T6" fmla="*/ 0 w 57"/>
                <a:gd name="T7" fmla="*/ 0 h 125"/>
                <a:gd name="T8" fmla="*/ 19 w 57"/>
                <a:gd name="T9" fmla="*/ 125 h 125"/>
                <a:gd name="T10" fmla="*/ 0 60000 65536"/>
                <a:gd name="T11" fmla="*/ 0 60000 65536"/>
                <a:gd name="T12" fmla="*/ 0 60000 65536"/>
                <a:gd name="T13" fmla="*/ 0 60000 65536"/>
                <a:gd name="T14" fmla="*/ 0 60000 65536"/>
                <a:gd name="T15" fmla="*/ 0 w 57"/>
                <a:gd name="T16" fmla="*/ 0 h 125"/>
                <a:gd name="T17" fmla="*/ 57 w 57"/>
                <a:gd name="T18" fmla="*/ 125 h 125"/>
              </a:gdLst>
              <a:ahLst/>
              <a:cxnLst>
                <a:cxn ang="T10">
                  <a:pos x="T0" y="T1"/>
                </a:cxn>
                <a:cxn ang="T11">
                  <a:pos x="T2" y="T3"/>
                </a:cxn>
                <a:cxn ang="T12">
                  <a:pos x="T4" y="T5"/>
                </a:cxn>
                <a:cxn ang="T13">
                  <a:pos x="T6" y="T7"/>
                </a:cxn>
                <a:cxn ang="T14">
                  <a:pos x="T8" y="T9"/>
                </a:cxn>
              </a:cxnLst>
              <a:rect l="T15" t="T16" r="T17" b="T18"/>
              <a:pathLst>
                <a:path w="57" h="125">
                  <a:moveTo>
                    <a:pt x="19" y="125"/>
                  </a:moveTo>
                  <a:lnTo>
                    <a:pt x="29" y="96"/>
                  </a:lnTo>
                  <a:lnTo>
                    <a:pt x="57" y="106"/>
                  </a:lnTo>
                  <a:lnTo>
                    <a:pt x="0" y="0"/>
                  </a:lnTo>
                  <a:lnTo>
                    <a:pt x="19" y="125"/>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23927" name="Freeform 51">
              <a:extLst>
                <a:ext uri="{FF2B5EF4-FFF2-40B4-BE49-F238E27FC236}">
                  <a16:creationId xmlns:a16="http://schemas.microsoft.com/office/drawing/2014/main" id="{F097ECFA-7016-4EB5-B4E7-F578F85F8847}"/>
                </a:ext>
              </a:extLst>
            </p:cNvPr>
            <p:cNvSpPr>
              <a:spLocks/>
            </p:cNvSpPr>
            <p:nvPr/>
          </p:nvSpPr>
          <p:spPr bwMode="auto">
            <a:xfrm>
              <a:off x="739" y="3916"/>
              <a:ext cx="115" cy="48"/>
            </a:xfrm>
            <a:custGeom>
              <a:avLst/>
              <a:gdLst>
                <a:gd name="T0" fmla="*/ 10 w 115"/>
                <a:gd name="T1" fmla="*/ 0 h 48"/>
                <a:gd name="T2" fmla="*/ 29 w 115"/>
                <a:gd name="T3" fmla="*/ 29 h 48"/>
                <a:gd name="T4" fmla="*/ 0 w 115"/>
                <a:gd name="T5" fmla="*/ 48 h 48"/>
                <a:gd name="T6" fmla="*/ 115 w 115"/>
                <a:gd name="T7" fmla="*/ 39 h 48"/>
                <a:gd name="T8" fmla="*/ 10 w 115"/>
                <a:gd name="T9" fmla="*/ 0 h 48"/>
                <a:gd name="T10" fmla="*/ 0 60000 65536"/>
                <a:gd name="T11" fmla="*/ 0 60000 65536"/>
                <a:gd name="T12" fmla="*/ 0 60000 65536"/>
                <a:gd name="T13" fmla="*/ 0 60000 65536"/>
                <a:gd name="T14" fmla="*/ 0 60000 65536"/>
                <a:gd name="T15" fmla="*/ 0 w 115"/>
                <a:gd name="T16" fmla="*/ 0 h 48"/>
                <a:gd name="T17" fmla="*/ 115 w 115"/>
                <a:gd name="T18" fmla="*/ 48 h 48"/>
              </a:gdLst>
              <a:ahLst/>
              <a:cxnLst>
                <a:cxn ang="T10">
                  <a:pos x="T0" y="T1"/>
                </a:cxn>
                <a:cxn ang="T11">
                  <a:pos x="T2" y="T3"/>
                </a:cxn>
                <a:cxn ang="T12">
                  <a:pos x="T4" y="T5"/>
                </a:cxn>
                <a:cxn ang="T13">
                  <a:pos x="T6" y="T7"/>
                </a:cxn>
                <a:cxn ang="T14">
                  <a:pos x="T8" y="T9"/>
                </a:cxn>
              </a:cxnLst>
              <a:rect l="T15" t="T16" r="T17" b="T18"/>
              <a:pathLst>
                <a:path w="115" h="48">
                  <a:moveTo>
                    <a:pt x="10" y="0"/>
                  </a:moveTo>
                  <a:lnTo>
                    <a:pt x="29" y="29"/>
                  </a:lnTo>
                  <a:lnTo>
                    <a:pt x="0" y="48"/>
                  </a:lnTo>
                  <a:lnTo>
                    <a:pt x="115" y="39"/>
                  </a:lnTo>
                  <a:lnTo>
                    <a:pt x="1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23928" name="Freeform 52">
              <a:extLst>
                <a:ext uri="{FF2B5EF4-FFF2-40B4-BE49-F238E27FC236}">
                  <a16:creationId xmlns:a16="http://schemas.microsoft.com/office/drawing/2014/main" id="{D2E0D18C-0995-46D7-848F-B063DAFD93E3}"/>
                </a:ext>
              </a:extLst>
            </p:cNvPr>
            <p:cNvSpPr>
              <a:spLocks/>
            </p:cNvSpPr>
            <p:nvPr/>
          </p:nvSpPr>
          <p:spPr bwMode="auto">
            <a:xfrm>
              <a:off x="1046" y="3772"/>
              <a:ext cx="116" cy="58"/>
            </a:xfrm>
            <a:custGeom>
              <a:avLst/>
              <a:gdLst>
                <a:gd name="T0" fmla="*/ 116 w 116"/>
                <a:gd name="T1" fmla="*/ 48 h 58"/>
                <a:gd name="T2" fmla="*/ 87 w 116"/>
                <a:gd name="T3" fmla="*/ 29 h 58"/>
                <a:gd name="T4" fmla="*/ 106 w 116"/>
                <a:gd name="T5" fmla="*/ 0 h 58"/>
                <a:gd name="T6" fmla="*/ 0 w 116"/>
                <a:gd name="T7" fmla="*/ 58 h 58"/>
                <a:gd name="T8" fmla="*/ 116 w 116"/>
                <a:gd name="T9" fmla="*/ 48 h 58"/>
                <a:gd name="T10" fmla="*/ 0 60000 65536"/>
                <a:gd name="T11" fmla="*/ 0 60000 65536"/>
                <a:gd name="T12" fmla="*/ 0 60000 65536"/>
                <a:gd name="T13" fmla="*/ 0 60000 65536"/>
                <a:gd name="T14" fmla="*/ 0 60000 65536"/>
                <a:gd name="T15" fmla="*/ 0 w 116"/>
                <a:gd name="T16" fmla="*/ 0 h 58"/>
                <a:gd name="T17" fmla="*/ 116 w 116"/>
                <a:gd name="T18" fmla="*/ 58 h 58"/>
              </a:gdLst>
              <a:ahLst/>
              <a:cxnLst>
                <a:cxn ang="T10">
                  <a:pos x="T0" y="T1"/>
                </a:cxn>
                <a:cxn ang="T11">
                  <a:pos x="T2" y="T3"/>
                </a:cxn>
                <a:cxn ang="T12">
                  <a:pos x="T4" y="T5"/>
                </a:cxn>
                <a:cxn ang="T13">
                  <a:pos x="T6" y="T7"/>
                </a:cxn>
                <a:cxn ang="T14">
                  <a:pos x="T8" y="T9"/>
                </a:cxn>
              </a:cxnLst>
              <a:rect l="T15" t="T16" r="T17" b="T18"/>
              <a:pathLst>
                <a:path w="116" h="58">
                  <a:moveTo>
                    <a:pt x="116" y="48"/>
                  </a:moveTo>
                  <a:lnTo>
                    <a:pt x="87" y="29"/>
                  </a:lnTo>
                  <a:lnTo>
                    <a:pt x="106" y="0"/>
                  </a:lnTo>
                  <a:lnTo>
                    <a:pt x="0" y="58"/>
                  </a:lnTo>
                  <a:lnTo>
                    <a:pt x="116" y="48"/>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23929" name="Freeform 53">
              <a:extLst>
                <a:ext uri="{FF2B5EF4-FFF2-40B4-BE49-F238E27FC236}">
                  <a16:creationId xmlns:a16="http://schemas.microsoft.com/office/drawing/2014/main" id="{CB84E3FB-B8F1-4B66-B0D9-532378FC836E}"/>
                </a:ext>
              </a:extLst>
            </p:cNvPr>
            <p:cNvSpPr>
              <a:spLocks/>
            </p:cNvSpPr>
            <p:nvPr/>
          </p:nvSpPr>
          <p:spPr bwMode="auto">
            <a:xfrm>
              <a:off x="2736" y="2513"/>
              <a:ext cx="240" cy="223"/>
            </a:xfrm>
            <a:custGeom>
              <a:avLst/>
              <a:gdLst>
                <a:gd name="T0" fmla="*/ 0 w 230"/>
                <a:gd name="T1" fmla="*/ 68 h 231"/>
                <a:gd name="T2" fmla="*/ 9 w 230"/>
                <a:gd name="T3" fmla="*/ 35 h 231"/>
                <a:gd name="T4" fmla="*/ 107 w 230"/>
                <a:gd name="T5" fmla="*/ 14 h 231"/>
                <a:gd name="T6" fmla="*/ 217 w 230"/>
                <a:gd name="T7" fmla="*/ 0 h 231"/>
                <a:gd name="T8" fmla="*/ 323 w 230"/>
                <a:gd name="T9" fmla="*/ 14 h 231"/>
                <a:gd name="T10" fmla="*/ 399 w 230"/>
                <a:gd name="T11" fmla="*/ 35 h 231"/>
                <a:gd name="T12" fmla="*/ 434 w 230"/>
                <a:gd name="T13" fmla="*/ 68 h 231"/>
                <a:gd name="T14" fmla="*/ 399 w 230"/>
                <a:gd name="T15" fmla="*/ 101 h 231"/>
                <a:gd name="T16" fmla="*/ 323 w 230"/>
                <a:gd name="T17" fmla="*/ 125 h 231"/>
                <a:gd name="T18" fmla="*/ 217 w 230"/>
                <a:gd name="T19" fmla="*/ 137 h 231"/>
                <a:gd name="T20" fmla="*/ 107 w 230"/>
                <a:gd name="T21" fmla="*/ 125 h 231"/>
                <a:gd name="T22" fmla="*/ 9 w 230"/>
                <a:gd name="T23" fmla="*/ 101 h 231"/>
                <a:gd name="T24" fmla="*/ 0 w 230"/>
                <a:gd name="T25" fmla="*/ 68 h 2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30"/>
                <a:gd name="T40" fmla="*/ 0 h 231"/>
                <a:gd name="T41" fmla="*/ 230 w 230"/>
                <a:gd name="T42" fmla="*/ 231 h 2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30" h="231">
                  <a:moveTo>
                    <a:pt x="0" y="116"/>
                  </a:moveTo>
                  <a:lnTo>
                    <a:pt x="9" y="58"/>
                  </a:lnTo>
                  <a:lnTo>
                    <a:pt x="57" y="20"/>
                  </a:lnTo>
                  <a:lnTo>
                    <a:pt x="115" y="0"/>
                  </a:lnTo>
                  <a:lnTo>
                    <a:pt x="172" y="20"/>
                  </a:lnTo>
                  <a:lnTo>
                    <a:pt x="211" y="58"/>
                  </a:lnTo>
                  <a:lnTo>
                    <a:pt x="230" y="116"/>
                  </a:lnTo>
                  <a:lnTo>
                    <a:pt x="211" y="173"/>
                  </a:lnTo>
                  <a:lnTo>
                    <a:pt x="172" y="212"/>
                  </a:lnTo>
                  <a:lnTo>
                    <a:pt x="115" y="231"/>
                  </a:lnTo>
                  <a:lnTo>
                    <a:pt x="57" y="212"/>
                  </a:lnTo>
                  <a:lnTo>
                    <a:pt x="9" y="173"/>
                  </a:lnTo>
                  <a:lnTo>
                    <a:pt x="0" y="116"/>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123930" name="Rectangle 54">
              <a:extLst>
                <a:ext uri="{FF2B5EF4-FFF2-40B4-BE49-F238E27FC236}">
                  <a16:creationId xmlns:a16="http://schemas.microsoft.com/office/drawing/2014/main" id="{D2BE6D19-DDCF-4F42-B99C-65C2FD34F35C}"/>
                </a:ext>
              </a:extLst>
            </p:cNvPr>
            <p:cNvSpPr>
              <a:spLocks noChangeArrowheads="1"/>
            </p:cNvSpPr>
            <p:nvPr/>
          </p:nvSpPr>
          <p:spPr bwMode="auto">
            <a:xfrm>
              <a:off x="2803" y="2504"/>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a:solidFill>
                    <a:srgbClr val="000000"/>
                  </a:solidFill>
                  <a:latin typeface="宋体" panose="02010600030101010101" pitchFamily="2" charset="-122"/>
                </a:rPr>
                <a:t>P</a:t>
              </a:r>
              <a:endParaRPr lang="en-US" altLang="zh-CN" sz="2000">
                <a:latin typeface="宋体" panose="02010600030101010101" pitchFamily="2" charset="-122"/>
              </a:endParaRPr>
            </a:p>
          </p:txBody>
        </p:sp>
        <p:sp>
          <p:nvSpPr>
            <p:cNvPr id="123931" name="Rectangle 55">
              <a:extLst>
                <a:ext uri="{FF2B5EF4-FFF2-40B4-BE49-F238E27FC236}">
                  <a16:creationId xmlns:a16="http://schemas.microsoft.com/office/drawing/2014/main" id="{51BE616A-2DDC-410C-B8CF-7C55B8E3E6A2}"/>
                </a:ext>
              </a:extLst>
            </p:cNvPr>
            <p:cNvSpPr>
              <a:spLocks noChangeArrowheads="1"/>
            </p:cNvSpPr>
            <p:nvPr/>
          </p:nvSpPr>
          <p:spPr bwMode="auto">
            <a:xfrm>
              <a:off x="2870" y="2544"/>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a:solidFill>
                    <a:srgbClr val="000000"/>
                  </a:solidFill>
                  <a:latin typeface="宋体" panose="02010600030101010101" pitchFamily="2" charset="-122"/>
                </a:rPr>
                <a:t>1</a:t>
              </a:r>
              <a:endParaRPr lang="zh-CN" altLang="en-US" sz="2000">
                <a:latin typeface="宋体" panose="02010600030101010101" pitchFamily="2" charset="-122"/>
              </a:endParaRPr>
            </a:p>
          </p:txBody>
        </p:sp>
        <p:sp>
          <p:nvSpPr>
            <p:cNvPr id="123932" name="Rectangle 56">
              <a:extLst>
                <a:ext uri="{FF2B5EF4-FFF2-40B4-BE49-F238E27FC236}">
                  <a16:creationId xmlns:a16="http://schemas.microsoft.com/office/drawing/2014/main" id="{AA7DF57A-9C7E-4E35-994B-0A7680E81FB2}"/>
                </a:ext>
              </a:extLst>
            </p:cNvPr>
            <p:cNvSpPr>
              <a:spLocks noChangeArrowheads="1"/>
            </p:cNvSpPr>
            <p:nvPr/>
          </p:nvSpPr>
          <p:spPr bwMode="auto">
            <a:xfrm>
              <a:off x="1997" y="3109"/>
              <a:ext cx="451" cy="250"/>
            </a:xfrm>
            <a:prstGeom prst="rect">
              <a:avLst/>
            </a:prstGeom>
            <a:solidFill>
              <a:srgbClr val="FFFFFF"/>
            </a:solidFill>
            <a:ln w="22225">
              <a:solidFill>
                <a:srgbClr val="000000"/>
              </a:solidFill>
              <a:miter lim="800000"/>
              <a:headEnd/>
              <a:tailEnd/>
            </a:ln>
          </p:spPr>
          <p:txBody>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23933" name="Freeform 57">
              <a:extLst>
                <a:ext uri="{FF2B5EF4-FFF2-40B4-BE49-F238E27FC236}">
                  <a16:creationId xmlns:a16="http://schemas.microsoft.com/office/drawing/2014/main" id="{242DBEFF-5443-4D20-B26E-67901D5293A8}"/>
                </a:ext>
              </a:extLst>
            </p:cNvPr>
            <p:cNvSpPr>
              <a:spLocks/>
            </p:cNvSpPr>
            <p:nvPr/>
          </p:nvSpPr>
          <p:spPr bwMode="auto">
            <a:xfrm>
              <a:off x="2083" y="3138"/>
              <a:ext cx="96" cy="87"/>
            </a:xfrm>
            <a:custGeom>
              <a:avLst/>
              <a:gdLst>
                <a:gd name="T0" fmla="*/ 0 w 96"/>
                <a:gd name="T1" fmla="*/ 48 h 87"/>
                <a:gd name="T2" fmla="*/ 19 w 96"/>
                <a:gd name="T3" fmla="*/ 10 h 87"/>
                <a:gd name="T4" fmla="*/ 48 w 96"/>
                <a:gd name="T5" fmla="*/ 0 h 87"/>
                <a:gd name="T6" fmla="*/ 77 w 96"/>
                <a:gd name="T7" fmla="*/ 10 h 87"/>
                <a:gd name="T8" fmla="*/ 96 w 96"/>
                <a:gd name="T9" fmla="*/ 48 h 87"/>
                <a:gd name="T10" fmla="*/ 77 w 96"/>
                <a:gd name="T11" fmla="*/ 77 h 87"/>
                <a:gd name="T12" fmla="*/ 48 w 96"/>
                <a:gd name="T13" fmla="*/ 87 h 87"/>
                <a:gd name="T14" fmla="*/ 19 w 96"/>
                <a:gd name="T15" fmla="*/ 77 h 87"/>
                <a:gd name="T16" fmla="*/ 0 w 96"/>
                <a:gd name="T17" fmla="*/ 48 h 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6"/>
                <a:gd name="T28" fmla="*/ 0 h 87"/>
                <a:gd name="T29" fmla="*/ 96 w 96"/>
                <a:gd name="T30" fmla="*/ 87 h 8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6" h="87">
                  <a:moveTo>
                    <a:pt x="0" y="48"/>
                  </a:moveTo>
                  <a:lnTo>
                    <a:pt x="19" y="10"/>
                  </a:lnTo>
                  <a:lnTo>
                    <a:pt x="48" y="0"/>
                  </a:lnTo>
                  <a:lnTo>
                    <a:pt x="77" y="10"/>
                  </a:lnTo>
                  <a:lnTo>
                    <a:pt x="96" y="48"/>
                  </a:lnTo>
                  <a:lnTo>
                    <a:pt x="77" y="77"/>
                  </a:lnTo>
                  <a:lnTo>
                    <a:pt x="48" y="87"/>
                  </a:lnTo>
                  <a:lnTo>
                    <a:pt x="19" y="77"/>
                  </a:lnTo>
                  <a:lnTo>
                    <a:pt x="0" y="48"/>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934" name="Freeform 58">
              <a:extLst>
                <a:ext uri="{FF2B5EF4-FFF2-40B4-BE49-F238E27FC236}">
                  <a16:creationId xmlns:a16="http://schemas.microsoft.com/office/drawing/2014/main" id="{2EB5C11E-3CA8-4993-B6B1-53A68AFDA25A}"/>
                </a:ext>
              </a:extLst>
            </p:cNvPr>
            <p:cNvSpPr>
              <a:spLocks/>
            </p:cNvSpPr>
            <p:nvPr/>
          </p:nvSpPr>
          <p:spPr bwMode="auto">
            <a:xfrm>
              <a:off x="2266" y="3138"/>
              <a:ext cx="96" cy="87"/>
            </a:xfrm>
            <a:custGeom>
              <a:avLst/>
              <a:gdLst>
                <a:gd name="T0" fmla="*/ 0 w 96"/>
                <a:gd name="T1" fmla="*/ 48 h 87"/>
                <a:gd name="T2" fmla="*/ 19 w 96"/>
                <a:gd name="T3" fmla="*/ 10 h 87"/>
                <a:gd name="T4" fmla="*/ 48 w 96"/>
                <a:gd name="T5" fmla="*/ 0 h 87"/>
                <a:gd name="T6" fmla="*/ 76 w 96"/>
                <a:gd name="T7" fmla="*/ 10 h 87"/>
                <a:gd name="T8" fmla="*/ 96 w 96"/>
                <a:gd name="T9" fmla="*/ 48 h 87"/>
                <a:gd name="T10" fmla="*/ 76 w 96"/>
                <a:gd name="T11" fmla="*/ 77 h 87"/>
                <a:gd name="T12" fmla="*/ 48 w 96"/>
                <a:gd name="T13" fmla="*/ 87 h 87"/>
                <a:gd name="T14" fmla="*/ 19 w 96"/>
                <a:gd name="T15" fmla="*/ 77 h 87"/>
                <a:gd name="T16" fmla="*/ 0 w 96"/>
                <a:gd name="T17" fmla="*/ 48 h 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6"/>
                <a:gd name="T28" fmla="*/ 0 h 87"/>
                <a:gd name="T29" fmla="*/ 96 w 96"/>
                <a:gd name="T30" fmla="*/ 87 h 8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6" h="87">
                  <a:moveTo>
                    <a:pt x="0" y="48"/>
                  </a:moveTo>
                  <a:lnTo>
                    <a:pt x="19" y="10"/>
                  </a:lnTo>
                  <a:lnTo>
                    <a:pt x="48" y="0"/>
                  </a:lnTo>
                  <a:lnTo>
                    <a:pt x="76" y="10"/>
                  </a:lnTo>
                  <a:lnTo>
                    <a:pt x="96" y="48"/>
                  </a:lnTo>
                  <a:lnTo>
                    <a:pt x="76" y="77"/>
                  </a:lnTo>
                  <a:lnTo>
                    <a:pt x="48" y="87"/>
                  </a:lnTo>
                  <a:lnTo>
                    <a:pt x="19" y="77"/>
                  </a:lnTo>
                  <a:lnTo>
                    <a:pt x="0" y="48"/>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935" name="Freeform 59">
              <a:extLst>
                <a:ext uri="{FF2B5EF4-FFF2-40B4-BE49-F238E27FC236}">
                  <a16:creationId xmlns:a16="http://schemas.microsoft.com/office/drawing/2014/main" id="{5BF6EAC4-0CFC-4976-8DD9-DC22FF1543A0}"/>
                </a:ext>
              </a:extLst>
            </p:cNvPr>
            <p:cNvSpPr>
              <a:spLocks/>
            </p:cNvSpPr>
            <p:nvPr/>
          </p:nvSpPr>
          <p:spPr bwMode="auto">
            <a:xfrm>
              <a:off x="2179" y="3253"/>
              <a:ext cx="87" cy="87"/>
            </a:xfrm>
            <a:custGeom>
              <a:avLst/>
              <a:gdLst>
                <a:gd name="T0" fmla="*/ 0 w 87"/>
                <a:gd name="T1" fmla="*/ 39 h 87"/>
                <a:gd name="T2" fmla="*/ 10 w 87"/>
                <a:gd name="T3" fmla="*/ 10 h 87"/>
                <a:gd name="T4" fmla="*/ 48 w 87"/>
                <a:gd name="T5" fmla="*/ 0 h 87"/>
                <a:gd name="T6" fmla="*/ 77 w 87"/>
                <a:gd name="T7" fmla="*/ 10 h 87"/>
                <a:gd name="T8" fmla="*/ 87 w 87"/>
                <a:gd name="T9" fmla="*/ 39 h 87"/>
                <a:gd name="T10" fmla="*/ 77 w 87"/>
                <a:gd name="T11" fmla="*/ 77 h 87"/>
                <a:gd name="T12" fmla="*/ 48 w 87"/>
                <a:gd name="T13" fmla="*/ 87 h 87"/>
                <a:gd name="T14" fmla="*/ 10 w 87"/>
                <a:gd name="T15" fmla="*/ 77 h 87"/>
                <a:gd name="T16" fmla="*/ 0 w 87"/>
                <a:gd name="T17" fmla="*/ 39 h 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7"/>
                <a:gd name="T28" fmla="*/ 0 h 87"/>
                <a:gd name="T29" fmla="*/ 87 w 87"/>
                <a:gd name="T30" fmla="*/ 87 h 8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7" h="87">
                  <a:moveTo>
                    <a:pt x="0" y="39"/>
                  </a:moveTo>
                  <a:lnTo>
                    <a:pt x="10" y="10"/>
                  </a:lnTo>
                  <a:lnTo>
                    <a:pt x="48" y="0"/>
                  </a:lnTo>
                  <a:lnTo>
                    <a:pt x="77" y="10"/>
                  </a:lnTo>
                  <a:lnTo>
                    <a:pt x="87" y="39"/>
                  </a:lnTo>
                  <a:lnTo>
                    <a:pt x="77" y="77"/>
                  </a:lnTo>
                  <a:lnTo>
                    <a:pt x="48" y="87"/>
                  </a:lnTo>
                  <a:lnTo>
                    <a:pt x="10" y="77"/>
                  </a:lnTo>
                  <a:lnTo>
                    <a:pt x="0" y="39"/>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936" name="Freeform 60">
              <a:extLst>
                <a:ext uri="{FF2B5EF4-FFF2-40B4-BE49-F238E27FC236}">
                  <a16:creationId xmlns:a16="http://schemas.microsoft.com/office/drawing/2014/main" id="{EFDD73E8-CDCC-4A62-B3DC-4B8997781598}"/>
                </a:ext>
              </a:extLst>
            </p:cNvPr>
            <p:cNvSpPr>
              <a:spLocks/>
            </p:cNvSpPr>
            <p:nvPr/>
          </p:nvSpPr>
          <p:spPr bwMode="auto">
            <a:xfrm>
              <a:off x="2141" y="3369"/>
              <a:ext cx="614" cy="586"/>
            </a:xfrm>
            <a:custGeom>
              <a:avLst/>
              <a:gdLst>
                <a:gd name="T0" fmla="*/ 0 w 614"/>
                <a:gd name="T1" fmla="*/ 0 h 586"/>
                <a:gd name="T2" fmla="*/ 38 w 614"/>
                <a:gd name="T3" fmla="*/ 144 h 586"/>
                <a:gd name="T4" fmla="*/ 105 w 614"/>
                <a:gd name="T5" fmla="*/ 288 h 586"/>
                <a:gd name="T6" fmla="*/ 201 w 614"/>
                <a:gd name="T7" fmla="*/ 403 h 586"/>
                <a:gd name="T8" fmla="*/ 326 w 614"/>
                <a:gd name="T9" fmla="*/ 499 h 586"/>
                <a:gd name="T10" fmla="*/ 470 w 614"/>
                <a:gd name="T11" fmla="*/ 557 h 586"/>
                <a:gd name="T12" fmla="*/ 614 w 614"/>
                <a:gd name="T13" fmla="*/ 586 h 586"/>
                <a:gd name="T14" fmla="*/ 0 60000 65536"/>
                <a:gd name="T15" fmla="*/ 0 60000 65536"/>
                <a:gd name="T16" fmla="*/ 0 60000 65536"/>
                <a:gd name="T17" fmla="*/ 0 60000 65536"/>
                <a:gd name="T18" fmla="*/ 0 60000 65536"/>
                <a:gd name="T19" fmla="*/ 0 60000 65536"/>
                <a:gd name="T20" fmla="*/ 0 60000 65536"/>
                <a:gd name="T21" fmla="*/ 0 w 614"/>
                <a:gd name="T22" fmla="*/ 0 h 586"/>
                <a:gd name="T23" fmla="*/ 614 w 614"/>
                <a:gd name="T24" fmla="*/ 586 h 58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14" h="586">
                  <a:moveTo>
                    <a:pt x="0" y="0"/>
                  </a:moveTo>
                  <a:lnTo>
                    <a:pt x="38" y="144"/>
                  </a:lnTo>
                  <a:lnTo>
                    <a:pt x="105" y="288"/>
                  </a:lnTo>
                  <a:lnTo>
                    <a:pt x="201" y="403"/>
                  </a:lnTo>
                  <a:lnTo>
                    <a:pt x="326" y="499"/>
                  </a:lnTo>
                  <a:lnTo>
                    <a:pt x="470" y="557"/>
                  </a:lnTo>
                  <a:lnTo>
                    <a:pt x="614" y="586"/>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937" name="Freeform 61">
              <a:extLst>
                <a:ext uri="{FF2B5EF4-FFF2-40B4-BE49-F238E27FC236}">
                  <a16:creationId xmlns:a16="http://schemas.microsoft.com/office/drawing/2014/main" id="{EEA04E53-909E-4272-A566-9755E622A7B7}"/>
                </a:ext>
              </a:extLst>
            </p:cNvPr>
            <p:cNvSpPr>
              <a:spLocks/>
            </p:cNvSpPr>
            <p:nvPr/>
          </p:nvSpPr>
          <p:spPr bwMode="auto">
            <a:xfrm>
              <a:off x="2275" y="3369"/>
              <a:ext cx="58" cy="115"/>
            </a:xfrm>
            <a:custGeom>
              <a:avLst/>
              <a:gdLst>
                <a:gd name="T0" fmla="*/ 19 w 58"/>
                <a:gd name="T1" fmla="*/ 115 h 115"/>
                <a:gd name="T2" fmla="*/ 29 w 58"/>
                <a:gd name="T3" fmla="*/ 86 h 115"/>
                <a:gd name="T4" fmla="*/ 58 w 58"/>
                <a:gd name="T5" fmla="*/ 96 h 115"/>
                <a:gd name="T6" fmla="*/ 0 w 58"/>
                <a:gd name="T7" fmla="*/ 0 h 115"/>
                <a:gd name="T8" fmla="*/ 19 w 58"/>
                <a:gd name="T9" fmla="*/ 115 h 115"/>
                <a:gd name="T10" fmla="*/ 0 60000 65536"/>
                <a:gd name="T11" fmla="*/ 0 60000 65536"/>
                <a:gd name="T12" fmla="*/ 0 60000 65536"/>
                <a:gd name="T13" fmla="*/ 0 60000 65536"/>
                <a:gd name="T14" fmla="*/ 0 60000 65536"/>
                <a:gd name="T15" fmla="*/ 0 w 58"/>
                <a:gd name="T16" fmla="*/ 0 h 115"/>
                <a:gd name="T17" fmla="*/ 58 w 58"/>
                <a:gd name="T18" fmla="*/ 115 h 115"/>
              </a:gdLst>
              <a:ahLst/>
              <a:cxnLst>
                <a:cxn ang="T10">
                  <a:pos x="T0" y="T1"/>
                </a:cxn>
                <a:cxn ang="T11">
                  <a:pos x="T2" y="T3"/>
                </a:cxn>
                <a:cxn ang="T12">
                  <a:pos x="T4" y="T5"/>
                </a:cxn>
                <a:cxn ang="T13">
                  <a:pos x="T6" y="T7"/>
                </a:cxn>
                <a:cxn ang="T14">
                  <a:pos x="T8" y="T9"/>
                </a:cxn>
              </a:cxnLst>
              <a:rect l="T15" t="T16" r="T17" b="T18"/>
              <a:pathLst>
                <a:path w="58" h="115">
                  <a:moveTo>
                    <a:pt x="19" y="115"/>
                  </a:moveTo>
                  <a:lnTo>
                    <a:pt x="29" y="86"/>
                  </a:lnTo>
                  <a:lnTo>
                    <a:pt x="58" y="96"/>
                  </a:lnTo>
                  <a:lnTo>
                    <a:pt x="0" y="0"/>
                  </a:lnTo>
                  <a:lnTo>
                    <a:pt x="19" y="115"/>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23938" name="Freeform 62">
              <a:extLst>
                <a:ext uri="{FF2B5EF4-FFF2-40B4-BE49-F238E27FC236}">
                  <a16:creationId xmlns:a16="http://schemas.microsoft.com/office/drawing/2014/main" id="{FBA5F1F7-915F-456A-9104-5781795C0704}"/>
                </a:ext>
              </a:extLst>
            </p:cNvPr>
            <p:cNvSpPr>
              <a:spLocks/>
            </p:cNvSpPr>
            <p:nvPr/>
          </p:nvSpPr>
          <p:spPr bwMode="auto">
            <a:xfrm>
              <a:off x="2640" y="3916"/>
              <a:ext cx="125" cy="48"/>
            </a:xfrm>
            <a:custGeom>
              <a:avLst/>
              <a:gdLst>
                <a:gd name="T0" fmla="*/ 10 w 125"/>
                <a:gd name="T1" fmla="*/ 0 h 48"/>
                <a:gd name="T2" fmla="*/ 29 w 125"/>
                <a:gd name="T3" fmla="*/ 29 h 48"/>
                <a:gd name="T4" fmla="*/ 0 w 125"/>
                <a:gd name="T5" fmla="*/ 48 h 48"/>
                <a:gd name="T6" fmla="*/ 125 w 125"/>
                <a:gd name="T7" fmla="*/ 39 h 48"/>
                <a:gd name="T8" fmla="*/ 10 w 125"/>
                <a:gd name="T9" fmla="*/ 0 h 48"/>
                <a:gd name="T10" fmla="*/ 0 60000 65536"/>
                <a:gd name="T11" fmla="*/ 0 60000 65536"/>
                <a:gd name="T12" fmla="*/ 0 60000 65536"/>
                <a:gd name="T13" fmla="*/ 0 60000 65536"/>
                <a:gd name="T14" fmla="*/ 0 60000 65536"/>
                <a:gd name="T15" fmla="*/ 0 w 125"/>
                <a:gd name="T16" fmla="*/ 0 h 48"/>
                <a:gd name="T17" fmla="*/ 125 w 125"/>
                <a:gd name="T18" fmla="*/ 48 h 48"/>
              </a:gdLst>
              <a:ahLst/>
              <a:cxnLst>
                <a:cxn ang="T10">
                  <a:pos x="T0" y="T1"/>
                </a:cxn>
                <a:cxn ang="T11">
                  <a:pos x="T2" y="T3"/>
                </a:cxn>
                <a:cxn ang="T12">
                  <a:pos x="T4" y="T5"/>
                </a:cxn>
                <a:cxn ang="T13">
                  <a:pos x="T6" y="T7"/>
                </a:cxn>
                <a:cxn ang="T14">
                  <a:pos x="T8" y="T9"/>
                </a:cxn>
              </a:cxnLst>
              <a:rect l="T15" t="T16" r="T17" b="T18"/>
              <a:pathLst>
                <a:path w="125" h="48">
                  <a:moveTo>
                    <a:pt x="10" y="0"/>
                  </a:moveTo>
                  <a:lnTo>
                    <a:pt x="29" y="29"/>
                  </a:lnTo>
                  <a:lnTo>
                    <a:pt x="0" y="48"/>
                  </a:lnTo>
                  <a:lnTo>
                    <a:pt x="125" y="39"/>
                  </a:lnTo>
                  <a:lnTo>
                    <a:pt x="1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23939" name="Freeform 63">
              <a:extLst>
                <a:ext uri="{FF2B5EF4-FFF2-40B4-BE49-F238E27FC236}">
                  <a16:creationId xmlns:a16="http://schemas.microsoft.com/office/drawing/2014/main" id="{F58B6971-2AA7-4686-8835-AC8D8280F0AF}"/>
                </a:ext>
              </a:extLst>
            </p:cNvPr>
            <p:cNvSpPr>
              <a:spLocks/>
            </p:cNvSpPr>
            <p:nvPr/>
          </p:nvSpPr>
          <p:spPr bwMode="auto">
            <a:xfrm>
              <a:off x="2938" y="3772"/>
              <a:ext cx="124" cy="58"/>
            </a:xfrm>
            <a:custGeom>
              <a:avLst/>
              <a:gdLst>
                <a:gd name="T0" fmla="*/ 124 w 124"/>
                <a:gd name="T1" fmla="*/ 48 h 58"/>
                <a:gd name="T2" fmla="*/ 96 w 124"/>
                <a:gd name="T3" fmla="*/ 29 h 58"/>
                <a:gd name="T4" fmla="*/ 105 w 124"/>
                <a:gd name="T5" fmla="*/ 0 h 58"/>
                <a:gd name="T6" fmla="*/ 0 w 124"/>
                <a:gd name="T7" fmla="*/ 58 h 58"/>
                <a:gd name="T8" fmla="*/ 124 w 124"/>
                <a:gd name="T9" fmla="*/ 48 h 58"/>
                <a:gd name="T10" fmla="*/ 0 60000 65536"/>
                <a:gd name="T11" fmla="*/ 0 60000 65536"/>
                <a:gd name="T12" fmla="*/ 0 60000 65536"/>
                <a:gd name="T13" fmla="*/ 0 60000 65536"/>
                <a:gd name="T14" fmla="*/ 0 60000 65536"/>
                <a:gd name="T15" fmla="*/ 0 w 124"/>
                <a:gd name="T16" fmla="*/ 0 h 58"/>
                <a:gd name="T17" fmla="*/ 124 w 124"/>
                <a:gd name="T18" fmla="*/ 58 h 58"/>
              </a:gdLst>
              <a:ahLst/>
              <a:cxnLst>
                <a:cxn ang="T10">
                  <a:pos x="T0" y="T1"/>
                </a:cxn>
                <a:cxn ang="T11">
                  <a:pos x="T2" y="T3"/>
                </a:cxn>
                <a:cxn ang="T12">
                  <a:pos x="T4" y="T5"/>
                </a:cxn>
                <a:cxn ang="T13">
                  <a:pos x="T6" y="T7"/>
                </a:cxn>
                <a:cxn ang="T14">
                  <a:pos x="T8" y="T9"/>
                </a:cxn>
              </a:cxnLst>
              <a:rect l="T15" t="T16" r="T17" b="T18"/>
              <a:pathLst>
                <a:path w="124" h="58">
                  <a:moveTo>
                    <a:pt x="124" y="48"/>
                  </a:moveTo>
                  <a:lnTo>
                    <a:pt x="96" y="29"/>
                  </a:lnTo>
                  <a:lnTo>
                    <a:pt x="105" y="0"/>
                  </a:lnTo>
                  <a:lnTo>
                    <a:pt x="0" y="58"/>
                  </a:lnTo>
                  <a:lnTo>
                    <a:pt x="124" y="48"/>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23940" name="Rectangle 64">
              <a:extLst>
                <a:ext uri="{FF2B5EF4-FFF2-40B4-BE49-F238E27FC236}">
                  <a16:creationId xmlns:a16="http://schemas.microsoft.com/office/drawing/2014/main" id="{2D5ABC61-9705-4CA2-A4D3-BF88E1BC7CDF}"/>
                </a:ext>
              </a:extLst>
            </p:cNvPr>
            <p:cNvSpPr>
              <a:spLocks noChangeArrowheads="1"/>
            </p:cNvSpPr>
            <p:nvPr/>
          </p:nvSpPr>
          <p:spPr bwMode="auto">
            <a:xfrm>
              <a:off x="4694" y="4119"/>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a:solidFill>
                    <a:srgbClr val="000000"/>
                  </a:solidFill>
                  <a:latin typeface="宋体" panose="02010600030101010101" pitchFamily="2" charset="-122"/>
                </a:rPr>
                <a:t>(</a:t>
              </a:r>
              <a:endParaRPr lang="zh-CN" altLang="en-US" sz="2000">
                <a:latin typeface="宋体" panose="02010600030101010101" pitchFamily="2" charset="-122"/>
              </a:endParaRPr>
            </a:p>
          </p:txBody>
        </p:sp>
        <p:sp>
          <p:nvSpPr>
            <p:cNvPr id="123941" name="Rectangle 65">
              <a:extLst>
                <a:ext uri="{FF2B5EF4-FFF2-40B4-BE49-F238E27FC236}">
                  <a16:creationId xmlns:a16="http://schemas.microsoft.com/office/drawing/2014/main" id="{ACDF8F42-1472-46A0-8307-F2ED507CE781}"/>
                </a:ext>
              </a:extLst>
            </p:cNvPr>
            <p:cNvSpPr>
              <a:spLocks noChangeArrowheads="1"/>
            </p:cNvSpPr>
            <p:nvPr/>
          </p:nvSpPr>
          <p:spPr bwMode="auto">
            <a:xfrm>
              <a:off x="4733" y="4119"/>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i="1">
                  <a:solidFill>
                    <a:srgbClr val="000000"/>
                  </a:solidFill>
                  <a:latin typeface="宋体" panose="02010600030101010101" pitchFamily="2" charset="-122"/>
                </a:rPr>
                <a:t>c</a:t>
              </a:r>
              <a:endParaRPr lang="en-US" altLang="zh-CN" sz="2000">
                <a:latin typeface="宋体" panose="02010600030101010101" pitchFamily="2" charset="-122"/>
              </a:endParaRPr>
            </a:p>
          </p:txBody>
        </p:sp>
        <p:sp>
          <p:nvSpPr>
            <p:cNvPr id="123942" name="Rectangle 66">
              <a:extLst>
                <a:ext uri="{FF2B5EF4-FFF2-40B4-BE49-F238E27FC236}">
                  <a16:creationId xmlns:a16="http://schemas.microsoft.com/office/drawing/2014/main" id="{6D5A4306-204D-4078-975E-6EBA0D38C0B0}"/>
                </a:ext>
              </a:extLst>
            </p:cNvPr>
            <p:cNvSpPr>
              <a:spLocks noChangeArrowheads="1"/>
            </p:cNvSpPr>
            <p:nvPr/>
          </p:nvSpPr>
          <p:spPr bwMode="auto">
            <a:xfrm>
              <a:off x="4790" y="4119"/>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a:solidFill>
                    <a:srgbClr val="000000"/>
                  </a:solidFill>
                  <a:latin typeface="宋体" panose="02010600030101010101" pitchFamily="2" charset="-122"/>
                </a:rPr>
                <a:t>)</a:t>
              </a:r>
              <a:endParaRPr lang="zh-CN" altLang="en-US" sz="2000">
                <a:latin typeface="宋体" panose="02010600030101010101" pitchFamily="2" charset="-122"/>
              </a:endParaRPr>
            </a:p>
          </p:txBody>
        </p:sp>
        <p:sp>
          <p:nvSpPr>
            <p:cNvPr id="123943" name="Freeform 67">
              <a:extLst>
                <a:ext uri="{FF2B5EF4-FFF2-40B4-BE49-F238E27FC236}">
                  <a16:creationId xmlns:a16="http://schemas.microsoft.com/office/drawing/2014/main" id="{A2DD2BEE-3100-4963-B2C2-BC0C097275B1}"/>
                </a:ext>
              </a:extLst>
            </p:cNvPr>
            <p:cNvSpPr>
              <a:spLocks/>
            </p:cNvSpPr>
            <p:nvPr/>
          </p:nvSpPr>
          <p:spPr bwMode="auto">
            <a:xfrm>
              <a:off x="4665" y="2496"/>
              <a:ext cx="231" cy="231"/>
            </a:xfrm>
            <a:custGeom>
              <a:avLst/>
              <a:gdLst>
                <a:gd name="T0" fmla="*/ 0 w 231"/>
                <a:gd name="T1" fmla="*/ 116 h 231"/>
                <a:gd name="T2" fmla="*/ 20 w 231"/>
                <a:gd name="T3" fmla="*/ 58 h 231"/>
                <a:gd name="T4" fmla="*/ 58 w 231"/>
                <a:gd name="T5" fmla="*/ 20 h 231"/>
                <a:gd name="T6" fmla="*/ 116 w 231"/>
                <a:gd name="T7" fmla="*/ 0 h 231"/>
                <a:gd name="T8" fmla="*/ 173 w 231"/>
                <a:gd name="T9" fmla="*/ 20 h 231"/>
                <a:gd name="T10" fmla="*/ 212 w 231"/>
                <a:gd name="T11" fmla="*/ 58 h 231"/>
                <a:gd name="T12" fmla="*/ 231 w 231"/>
                <a:gd name="T13" fmla="*/ 116 h 231"/>
                <a:gd name="T14" fmla="*/ 212 w 231"/>
                <a:gd name="T15" fmla="*/ 173 h 231"/>
                <a:gd name="T16" fmla="*/ 173 w 231"/>
                <a:gd name="T17" fmla="*/ 212 h 231"/>
                <a:gd name="T18" fmla="*/ 116 w 231"/>
                <a:gd name="T19" fmla="*/ 231 h 231"/>
                <a:gd name="T20" fmla="*/ 58 w 231"/>
                <a:gd name="T21" fmla="*/ 212 h 231"/>
                <a:gd name="T22" fmla="*/ 20 w 231"/>
                <a:gd name="T23" fmla="*/ 173 h 231"/>
                <a:gd name="T24" fmla="*/ 0 w 231"/>
                <a:gd name="T25" fmla="*/ 116 h 2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31"/>
                <a:gd name="T40" fmla="*/ 0 h 231"/>
                <a:gd name="T41" fmla="*/ 231 w 231"/>
                <a:gd name="T42" fmla="*/ 231 h 2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31" h="231">
                  <a:moveTo>
                    <a:pt x="0" y="116"/>
                  </a:moveTo>
                  <a:lnTo>
                    <a:pt x="20" y="58"/>
                  </a:lnTo>
                  <a:lnTo>
                    <a:pt x="58" y="20"/>
                  </a:lnTo>
                  <a:lnTo>
                    <a:pt x="116" y="0"/>
                  </a:lnTo>
                  <a:lnTo>
                    <a:pt x="173" y="20"/>
                  </a:lnTo>
                  <a:lnTo>
                    <a:pt x="212" y="58"/>
                  </a:lnTo>
                  <a:lnTo>
                    <a:pt x="231" y="116"/>
                  </a:lnTo>
                  <a:lnTo>
                    <a:pt x="212" y="173"/>
                  </a:lnTo>
                  <a:lnTo>
                    <a:pt x="173" y="212"/>
                  </a:lnTo>
                  <a:lnTo>
                    <a:pt x="116" y="231"/>
                  </a:lnTo>
                  <a:lnTo>
                    <a:pt x="58" y="212"/>
                  </a:lnTo>
                  <a:lnTo>
                    <a:pt x="20" y="173"/>
                  </a:lnTo>
                  <a:lnTo>
                    <a:pt x="0" y="116"/>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123944" name="Rectangle 68">
              <a:extLst>
                <a:ext uri="{FF2B5EF4-FFF2-40B4-BE49-F238E27FC236}">
                  <a16:creationId xmlns:a16="http://schemas.microsoft.com/office/drawing/2014/main" id="{51151A00-276B-4344-B937-0A1D42A11BF9}"/>
                </a:ext>
              </a:extLst>
            </p:cNvPr>
            <p:cNvSpPr>
              <a:spLocks noChangeArrowheads="1"/>
            </p:cNvSpPr>
            <p:nvPr/>
          </p:nvSpPr>
          <p:spPr bwMode="auto">
            <a:xfrm>
              <a:off x="4704" y="2504"/>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a:solidFill>
                    <a:srgbClr val="000000"/>
                  </a:solidFill>
                  <a:latin typeface="宋体" panose="02010600030101010101" pitchFamily="2" charset="-122"/>
                </a:rPr>
                <a:t>P</a:t>
              </a:r>
              <a:endParaRPr lang="en-US" altLang="zh-CN" sz="2000">
                <a:latin typeface="宋体" panose="02010600030101010101" pitchFamily="2" charset="-122"/>
              </a:endParaRPr>
            </a:p>
          </p:txBody>
        </p:sp>
        <p:sp>
          <p:nvSpPr>
            <p:cNvPr id="123945" name="Rectangle 69">
              <a:extLst>
                <a:ext uri="{FF2B5EF4-FFF2-40B4-BE49-F238E27FC236}">
                  <a16:creationId xmlns:a16="http://schemas.microsoft.com/office/drawing/2014/main" id="{BD3806A5-C004-4955-ABD2-7AF555F60F82}"/>
                </a:ext>
              </a:extLst>
            </p:cNvPr>
            <p:cNvSpPr>
              <a:spLocks noChangeArrowheads="1"/>
            </p:cNvSpPr>
            <p:nvPr/>
          </p:nvSpPr>
          <p:spPr bwMode="auto">
            <a:xfrm>
              <a:off x="4771" y="2562"/>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a:solidFill>
                    <a:srgbClr val="000000"/>
                  </a:solidFill>
                  <a:latin typeface="宋体" panose="02010600030101010101" pitchFamily="2" charset="-122"/>
                </a:rPr>
                <a:t>1</a:t>
              </a:r>
              <a:endParaRPr lang="zh-CN" altLang="en-US" sz="2000">
                <a:latin typeface="宋体" panose="02010600030101010101" pitchFamily="2" charset="-122"/>
              </a:endParaRPr>
            </a:p>
          </p:txBody>
        </p:sp>
        <p:sp>
          <p:nvSpPr>
            <p:cNvPr id="123946" name="Rectangle 70">
              <a:extLst>
                <a:ext uri="{FF2B5EF4-FFF2-40B4-BE49-F238E27FC236}">
                  <a16:creationId xmlns:a16="http://schemas.microsoft.com/office/drawing/2014/main" id="{13823045-551E-4BCA-964F-FB85E06E1261}"/>
                </a:ext>
              </a:extLst>
            </p:cNvPr>
            <p:cNvSpPr>
              <a:spLocks noChangeArrowheads="1"/>
            </p:cNvSpPr>
            <p:nvPr/>
          </p:nvSpPr>
          <p:spPr bwMode="auto">
            <a:xfrm>
              <a:off x="3898" y="3109"/>
              <a:ext cx="460" cy="250"/>
            </a:xfrm>
            <a:prstGeom prst="rect">
              <a:avLst/>
            </a:prstGeom>
            <a:solidFill>
              <a:srgbClr val="FFFFFF"/>
            </a:solidFill>
            <a:ln w="22225">
              <a:solidFill>
                <a:srgbClr val="000000"/>
              </a:solidFill>
              <a:miter lim="800000"/>
              <a:headEnd/>
              <a:tailEnd/>
            </a:ln>
          </p:spPr>
          <p:txBody>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23947" name="Freeform 71">
              <a:extLst>
                <a:ext uri="{FF2B5EF4-FFF2-40B4-BE49-F238E27FC236}">
                  <a16:creationId xmlns:a16="http://schemas.microsoft.com/office/drawing/2014/main" id="{DFDBEEC6-1940-4AB6-9979-D477008AEC8E}"/>
                </a:ext>
              </a:extLst>
            </p:cNvPr>
            <p:cNvSpPr>
              <a:spLocks/>
            </p:cNvSpPr>
            <p:nvPr/>
          </p:nvSpPr>
          <p:spPr bwMode="auto">
            <a:xfrm>
              <a:off x="3994" y="3138"/>
              <a:ext cx="86" cy="87"/>
            </a:xfrm>
            <a:custGeom>
              <a:avLst/>
              <a:gdLst>
                <a:gd name="T0" fmla="*/ 0 w 86"/>
                <a:gd name="T1" fmla="*/ 48 h 87"/>
                <a:gd name="T2" fmla="*/ 9 w 86"/>
                <a:gd name="T3" fmla="*/ 10 h 87"/>
                <a:gd name="T4" fmla="*/ 48 w 86"/>
                <a:gd name="T5" fmla="*/ 0 h 87"/>
                <a:gd name="T6" fmla="*/ 76 w 86"/>
                <a:gd name="T7" fmla="*/ 10 h 87"/>
                <a:gd name="T8" fmla="*/ 86 w 86"/>
                <a:gd name="T9" fmla="*/ 48 h 87"/>
                <a:gd name="T10" fmla="*/ 76 w 86"/>
                <a:gd name="T11" fmla="*/ 77 h 87"/>
                <a:gd name="T12" fmla="*/ 48 w 86"/>
                <a:gd name="T13" fmla="*/ 87 h 87"/>
                <a:gd name="T14" fmla="*/ 9 w 86"/>
                <a:gd name="T15" fmla="*/ 77 h 87"/>
                <a:gd name="T16" fmla="*/ 0 w 86"/>
                <a:gd name="T17" fmla="*/ 48 h 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6"/>
                <a:gd name="T28" fmla="*/ 0 h 87"/>
                <a:gd name="T29" fmla="*/ 86 w 86"/>
                <a:gd name="T30" fmla="*/ 87 h 8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6" h="87">
                  <a:moveTo>
                    <a:pt x="0" y="48"/>
                  </a:moveTo>
                  <a:lnTo>
                    <a:pt x="9" y="10"/>
                  </a:lnTo>
                  <a:lnTo>
                    <a:pt x="48" y="0"/>
                  </a:lnTo>
                  <a:lnTo>
                    <a:pt x="76" y="10"/>
                  </a:lnTo>
                  <a:lnTo>
                    <a:pt x="86" y="48"/>
                  </a:lnTo>
                  <a:lnTo>
                    <a:pt x="76" y="77"/>
                  </a:lnTo>
                  <a:lnTo>
                    <a:pt x="48" y="87"/>
                  </a:lnTo>
                  <a:lnTo>
                    <a:pt x="9" y="77"/>
                  </a:lnTo>
                  <a:lnTo>
                    <a:pt x="0" y="48"/>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948" name="Freeform 72">
              <a:extLst>
                <a:ext uri="{FF2B5EF4-FFF2-40B4-BE49-F238E27FC236}">
                  <a16:creationId xmlns:a16="http://schemas.microsoft.com/office/drawing/2014/main" id="{F0269936-5670-4C15-BDDE-7F1A626AA12B}"/>
                </a:ext>
              </a:extLst>
            </p:cNvPr>
            <p:cNvSpPr>
              <a:spLocks/>
            </p:cNvSpPr>
            <p:nvPr/>
          </p:nvSpPr>
          <p:spPr bwMode="auto">
            <a:xfrm>
              <a:off x="4176" y="3138"/>
              <a:ext cx="86" cy="87"/>
            </a:xfrm>
            <a:custGeom>
              <a:avLst/>
              <a:gdLst>
                <a:gd name="T0" fmla="*/ 0 w 86"/>
                <a:gd name="T1" fmla="*/ 48 h 87"/>
                <a:gd name="T2" fmla="*/ 10 w 86"/>
                <a:gd name="T3" fmla="*/ 10 h 87"/>
                <a:gd name="T4" fmla="*/ 38 w 86"/>
                <a:gd name="T5" fmla="*/ 0 h 87"/>
                <a:gd name="T6" fmla="*/ 77 w 86"/>
                <a:gd name="T7" fmla="*/ 10 h 87"/>
                <a:gd name="T8" fmla="*/ 86 w 86"/>
                <a:gd name="T9" fmla="*/ 48 h 87"/>
                <a:gd name="T10" fmla="*/ 77 w 86"/>
                <a:gd name="T11" fmla="*/ 77 h 87"/>
                <a:gd name="T12" fmla="*/ 38 w 86"/>
                <a:gd name="T13" fmla="*/ 87 h 87"/>
                <a:gd name="T14" fmla="*/ 10 w 86"/>
                <a:gd name="T15" fmla="*/ 77 h 87"/>
                <a:gd name="T16" fmla="*/ 0 w 86"/>
                <a:gd name="T17" fmla="*/ 48 h 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6"/>
                <a:gd name="T28" fmla="*/ 0 h 87"/>
                <a:gd name="T29" fmla="*/ 86 w 86"/>
                <a:gd name="T30" fmla="*/ 87 h 8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6" h="87">
                  <a:moveTo>
                    <a:pt x="0" y="48"/>
                  </a:moveTo>
                  <a:lnTo>
                    <a:pt x="10" y="10"/>
                  </a:lnTo>
                  <a:lnTo>
                    <a:pt x="38" y="0"/>
                  </a:lnTo>
                  <a:lnTo>
                    <a:pt x="77" y="10"/>
                  </a:lnTo>
                  <a:lnTo>
                    <a:pt x="86" y="48"/>
                  </a:lnTo>
                  <a:lnTo>
                    <a:pt x="77" y="77"/>
                  </a:lnTo>
                  <a:lnTo>
                    <a:pt x="38" y="87"/>
                  </a:lnTo>
                  <a:lnTo>
                    <a:pt x="10" y="77"/>
                  </a:lnTo>
                  <a:lnTo>
                    <a:pt x="0" y="48"/>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949" name="Freeform 73">
              <a:extLst>
                <a:ext uri="{FF2B5EF4-FFF2-40B4-BE49-F238E27FC236}">
                  <a16:creationId xmlns:a16="http://schemas.microsoft.com/office/drawing/2014/main" id="{567D676D-4CC1-478D-B1E8-550684BEDA50}"/>
                </a:ext>
              </a:extLst>
            </p:cNvPr>
            <p:cNvSpPr>
              <a:spLocks/>
            </p:cNvSpPr>
            <p:nvPr/>
          </p:nvSpPr>
          <p:spPr bwMode="auto">
            <a:xfrm>
              <a:off x="4080" y="3253"/>
              <a:ext cx="96" cy="87"/>
            </a:xfrm>
            <a:custGeom>
              <a:avLst/>
              <a:gdLst>
                <a:gd name="T0" fmla="*/ 0 w 96"/>
                <a:gd name="T1" fmla="*/ 39 h 87"/>
                <a:gd name="T2" fmla="*/ 19 w 96"/>
                <a:gd name="T3" fmla="*/ 10 h 87"/>
                <a:gd name="T4" fmla="*/ 48 w 96"/>
                <a:gd name="T5" fmla="*/ 0 h 87"/>
                <a:gd name="T6" fmla="*/ 77 w 96"/>
                <a:gd name="T7" fmla="*/ 10 h 87"/>
                <a:gd name="T8" fmla="*/ 96 w 96"/>
                <a:gd name="T9" fmla="*/ 39 h 87"/>
                <a:gd name="T10" fmla="*/ 77 w 96"/>
                <a:gd name="T11" fmla="*/ 77 h 87"/>
                <a:gd name="T12" fmla="*/ 48 w 96"/>
                <a:gd name="T13" fmla="*/ 87 h 87"/>
                <a:gd name="T14" fmla="*/ 19 w 96"/>
                <a:gd name="T15" fmla="*/ 77 h 87"/>
                <a:gd name="T16" fmla="*/ 0 w 96"/>
                <a:gd name="T17" fmla="*/ 39 h 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6"/>
                <a:gd name="T28" fmla="*/ 0 h 87"/>
                <a:gd name="T29" fmla="*/ 96 w 96"/>
                <a:gd name="T30" fmla="*/ 87 h 8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6" h="87">
                  <a:moveTo>
                    <a:pt x="0" y="39"/>
                  </a:moveTo>
                  <a:lnTo>
                    <a:pt x="19" y="10"/>
                  </a:lnTo>
                  <a:lnTo>
                    <a:pt x="48" y="0"/>
                  </a:lnTo>
                  <a:lnTo>
                    <a:pt x="77" y="10"/>
                  </a:lnTo>
                  <a:lnTo>
                    <a:pt x="96" y="39"/>
                  </a:lnTo>
                  <a:lnTo>
                    <a:pt x="77" y="77"/>
                  </a:lnTo>
                  <a:lnTo>
                    <a:pt x="48" y="87"/>
                  </a:lnTo>
                  <a:lnTo>
                    <a:pt x="19" y="77"/>
                  </a:lnTo>
                  <a:lnTo>
                    <a:pt x="0" y="39"/>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950" name="Rectangle 74">
              <a:extLst>
                <a:ext uri="{FF2B5EF4-FFF2-40B4-BE49-F238E27FC236}">
                  <a16:creationId xmlns:a16="http://schemas.microsoft.com/office/drawing/2014/main" id="{90A21DCD-9066-473A-8711-07780A33EC88}"/>
                </a:ext>
              </a:extLst>
            </p:cNvPr>
            <p:cNvSpPr>
              <a:spLocks noChangeArrowheads="1"/>
            </p:cNvSpPr>
            <p:nvPr/>
          </p:nvSpPr>
          <p:spPr bwMode="auto">
            <a:xfrm>
              <a:off x="5174" y="3109"/>
              <a:ext cx="452" cy="250"/>
            </a:xfrm>
            <a:prstGeom prst="rect">
              <a:avLst/>
            </a:prstGeom>
            <a:solidFill>
              <a:srgbClr val="FFFFFF"/>
            </a:solidFill>
            <a:ln w="22225">
              <a:solidFill>
                <a:srgbClr val="000000"/>
              </a:solidFill>
              <a:miter lim="800000"/>
              <a:headEnd/>
              <a:tailEnd/>
            </a:ln>
          </p:spPr>
          <p:txBody>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23951" name="Freeform 75">
              <a:extLst>
                <a:ext uri="{FF2B5EF4-FFF2-40B4-BE49-F238E27FC236}">
                  <a16:creationId xmlns:a16="http://schemas.microsoft.com/office/drawing/2014/main" id="{DB3BA691-998A-4055-83A1-1CEFA457B9F6}"/>
                </a:ext>
              </a:extLst>
            </p:cNvPr>
            <p:cNvSpPr>
              <a:spLocks/>
            </p:cNvSpPr>
            <p:nvPr/>
          </p:nvSpPr>
          <p:spPr bwMode="auto">
            <a:xfrm>
              <a:off x="5261" y="3196"/>
              <a:ext cx="96" cy="86"/>
            </a:xfrm>
            <a:custGeom>
              <a:avLst/>
              <a:gdLst>
                <a:gd name="T0" fmla="*/ 0 w 96"/>
                <a:gd name="T1" fmla="*/ 38 h 86"/>
                <a:gd name="T2" fmla="*/ 19 w 96"/>
                <a:gd name="T3" fmla="*/ 9 h 86"/>
                <a:gd name="T4" fmla="*/ 48 w 96"/>
                <a:gd name="T5" fmla="*/ 0 h 86"/>
                <a:gd name="T6" fmla="*/ 77 w 96"/>
                <a:gd name="T7" fmla="*/ 9 h 86"/>
                <a:gd name="T8" fmla="*/ 96 w 96"/>
                <a:gd name="T9" fmla="*/ 38 h 86"/>
                <a:gd name="T10" fmla="*/ 77 w 96"/>
                <a:gd name="T11" fmla="*/ 77 h 86"/>
                <a:gd name="T12" fmla="*/ 48 w 96"/>
                <a:gd name="T13" fmla="*/ 86 h 86"/>
                <a:gd name="T14" fmla="*/ 19 w 96"/>
                <a:gd name="T15" fmla="*/ 77 h 86"/>
                <a:gd name="T16" fmla="*/ 0 w 96"/>
                <a:gd name="T17" fmla="*/ 38 h 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6"/>
                <a:gd name="T28" fmla="*/ 0 h 86"/>
                <a:gd name="T29" fmla="*/ 96 w 96"/>
                <a:gd name="T30" fmla="*/ 86 h 8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6" h="86">
                  <a:moveTo>
                    <a:pt x="0" y="38"/>
                  </a:moveTo>
                  <a:lnTo>
                    <a:pt x="19" y="9"/>
                  </a:lnTo>
                  <a:lnTo>
                    <a:pt x="48" y="0"/>
                  </a:lnTo>
                  <a:lnTo>
                    <a:pt x="77" y="9"/>
                  </a:lnTo>
                  <a:lnTo>
                    <a:pt x="96" y="38"/>
                  </a:lnTo>
                  <a:lnTo>
                    <a:pt x="77" y="77"/>
                  </a:lnTo>
                  <a:lnTo>
                    <a:pt x="48" y="86"/>
                  </a:lnTo>
                  <a:lnTo>
                    <a:pt x="19" y="77"/>
                  </a:lnTo>
                  <a:lnTo>
                    <a:pt x="0" y="38"/>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952" name="Freeform 76">
              <a:extLst>
                <a:ext uri="{FF2B5EF4-FFF2-40B4-BE49-F238E27FC236}">
                  <a16:creationId xmlns:a16="http://schemas.microsoft.com/office/drawing/2014/main" id="{762E50EB-73E3-4C3D-A91B-BA3B33F4A094}"/>
                </a:ext>
              </a:extLst>
            </p:cNvPr>
            <p:cNvSpPr>
              <a:spLocks/>
            </p:cNvSpPr>
            <p:nvPr/>
          </p:nvSpPr>
          <p:spPr bwMode="auto">
            <a:xfrm>
              <a:off x="4646" y="3782"/>
              <a:ext cx="231" cy="231"/>
            </a:xfrm>
            <a:custGeom>
              <a:avLst/>
              <a:gdLst>
                <a:gd name="T0" fmla="*/ 0 w 231"/>
                <a:gd name="T1" fmla="*/ 115 h 231"/>
                <a:gd name="T2" fmla="*/ 20 w 231"/>
                <a:gd name="T3" fmla="*/ 58 h 231"/>
                <a:gd name="T4" fmla="*/ 58 w 231"/>
                <a:gd name="T5" fmla="*/ 19 h 231"/>
                <a:gd name="T6" fmla="*/ 116 w 231"/>
                <a:gd name="T7" fmla="*/ 0 h 231"/>
                <a:gd name="T8" fmla="*/ 173 w 231"/>
                <a:gd name="T9" fmla="*/ 19 h 231"/>
                <a:gd name="T10" fmla="*/ 212 w 231"/>
                <a:gd name="T11" fmla="*/ 58 h 231"/>
                <a:gd name="T12" fmla="*/ 231 w 231"/>
                <a:gd name="T13" fmla="*/ 115 h 231"/>
                <a:gd name="T14" fmla="*/ 212 w 231"/>
                <a:gd name="T15" fmla="*/ 173 h 231"/>
                <a:gd name="T16" fmla="*/ 173 w 231"/>
                <a:gd name="T17" fmla="*/ 211 h 231"/>
                <a:gd name="T18" fmla="*/ 116 w 231"/>
                <a:gd name="T19" fmla="*/ 231 h 231"/>
                <a:gd name="T20" fmla="*/ 58 w 231"/>
                <a:gd name="T21" fmla="*/ 211 h 231"/>
                <a:gd name="T22" fmla="*/ 20 w 231"/>
                <a:gd name="T23" fmla="*/ 173 h 231"/>
                <a:gd name="T24" fmla="*/ 0 w 231"/>
                <a:gd name="T25" fmla="*/ 115 h 2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31"/>
                <a:gd name="T40" fmla="*/ 0 h 231"/>
                <a:gd name="T41" fmla="*/ 231 w 231"/>
                <a:gd name="T42" fmla="*/ 231 h 2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31" h="231">
                  <a:moveTo>
                    <a:pt x="0" y="115"/>
                  </a:moveTo>
                  <a:lnTo>
                    <a:pt x="20" y="58"/>
                  </a:lnTo>
                  <a:lnTo>
                    <a:pt x="58" y="19"/>
                  </a:lnTo>
                  <a:lnTo>
                    <a:pt x="116" y="0"/>
                  </a:lnTo>
                  <a:lnTo>
                    <a:pt x="173" y="19"/>
                  </a:lnTo>
                  <a:lnTo>
                    <a:pt x="212" y="58"/>
                  </a:lnTo>
                  <a:lnTo>
                    <a:pt x="231" y="115"/>
                  </a:lnTo>
                  <a:lnTo>
                    <a:pt x="212" y="173"/>
                  </a:lnTo>
                  <a:lnTo>
                    <a:pt x="173" y="211"/>
                  </a:lnTo>
                  <a:lnTo>
                    <a:pt x="116" y="231"/>
                  </a:lnTo>
                  <a:lnTo>
                    <a:pt x="58" y="211"/>
                  </a:lnTo>
                  <a:lnTo>
                    <a:pt x="20" y="173"/>
                  </a:lnTo>
                  <a:lnTo>
                    <a:pt x="0" y="115"/>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123953" name="Rectangle 77">
              <a:extLst>
                <a:ext uri="{FF2B5EF4-FFF2-40B4-BE49-F238E27FC236}">
                  <a16:creationId xmlns:a16="http://schemas.microsoft.com/office/drawing/2014/main" id="{5629FA6F-4B9D-483D-8308-C3C6926FF3C6}"/>
                </a:ext>
              </a:extLst>
            </p:cNvPr>
            <p:cNvSpPr>
              <a:spLocks noChangeArrowheads="1"/>
            </p:cNvSpPr>
            <p:nvPr/>
          </p:nvSpPr>
          <p:spPr bwMode="auto">
            <a:xfrm>
              <a:off x="4704" y="3792"/>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a:solidFill>
                    <a:srgbClr val="000000"/>
                  </a:solidFill>
                  <a:latin typeface="宋体" panose="02010600030101010101" pitchFamily="2" charset="-122"/>
                </a:rPr>
                <a:t>P</a:t>
              </a:r>
              <a:endParaRPr lang="en-US" altLang="zh-CN" sz="2000">
                <a:latin typeface="宋体" panose="02010600030101010101" pitchFamily="2" charset="-122"/>
              </a:endParaRPr>
            </a:p>
          </p:txBody>
        </p:sp>
        <p:sp>
          <p:nvSpPr>
            <p:cNvPr id="123954" name="Rectangle 78">
              <a:extLst>
                <a:ext uri="{FF2B5EF4-FFF2-40B4-BE49-F238E27FC236}">
                  <a16:creationId xmlns:a16="http://schemas.microsoft.com/office/drawing/2014/main" id="{420AC0ED-4FE0-4B3A-9D41-A7F7AD364523}"/>
                </a:ext>
              </a:extLst>
            </p:cNvPr>
            <p:cNvSpPr>
              <a:spLocks noChangeArrowheads="1"/>
            </p:cNvSpPr>
            <p:nvPr/>
          </p:nvSpPr>
          <p:spPr bwMode="auto">
            <a:xfrm>
              <a:off x="4771" y="3840"/>
              <a:ext cx="7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a:solidFill>
                    <a:srgbClr val="000000"/>
                  </a:solidFill>
                  <a:latin typeface="宋体" panose="02010600030101010101" pitchFamily="2" charset="-122"/>
                </a:rPr>
                <a:t>2</a:t>
              </a:r>
              <a:endParaRPr lang="zh-CN" altLang="en-US" sz="1800">
                <a:latin typeface="宋体" panose="02010600030101010101" pitchFamily="2" charset="-122"/>
              </a:endParaRPr>
            </a:p>
          </p:txBody>
        </p:sp>
        <p:sp>
          <p:nvSpPr>
            <p:cNvPr id="123955" name="Freeform 79">
              <a:extLst>
                <a:ext uri="{FF2B5EF4-FFF2-40B4-BE49-F238E27FC236}">
                  <a16:creationId xmlns:a16="http://schemas.microsoft.com/office/drawing/2014/main" id="{8949EE17-FCB8-4151-824B-5EA7CF485E39}"/>
                </a:ext>
              </a:extLst>
            </p:cNvPr>
            <p:cNvSpPr>
              <a:spLocks/>
            </p:cNvSpPr>
            <p:nvPr/>
          </p:nvSpPr>
          <p:spPr bwMode="auto">
            <a:xfrm>
              <a:off x="1632" y="3196"/>
              <a:ext cx="96" cy="86"/>
            </a:xfrm>
            <a:custGeom>
              <a:avLst/>
              <a:gdLst>
                <a:gd name="T0" fmla="*/ 0 w 96"/>
                <a:gd name="T1" fmla="*/ 38 h 86"/>
                <a:gd name="T2" fmla="*/ 19 w 96"/>
                <a:gd name="T3" fmla="*/ 9 h 86"/>
                <a:gd name="T4" fmla="*/ 48 w 96"/>
                <a:gd name="T5" fmla="*/ 0 h 86"/>
                <a:gd name="T6" fmla="*/ 77 w 96"/>
                <a:gd name="T7" fmla="*/ 9 h 86"/>
                <a:gd name="T8" fmla="*/ 96 w 96"/>
                <a:gd name="T9" fmla="*/ 38 h 86"/>
                <a:gd name="T10" fmla="*/ 77 w 96"/>
                <a:gd name="T11" fmla="*/ 77 h 86"/>
                <a:gd name="T12" fmla="*/ 48 w 96"/>
                <a:gd name="T13" fmla="*/ 86 h 86"/>
                <a:gd name="T14" fmla="*/ 19 w 96"/>
                <a:gd name="T15" fmla="*/ 77 h 86"/>
                <a:gd name="T16" fmla="*/ 0 w 96"/>
                <a:gd name="T17" fmla="*/ 38 h 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6"/>
                <a:gd name="T28" fmla="*/ 0 h 86"/>
                <a:gd name="T29" fmla="*/ 96 w 96"/>
                <a:gd name="T30" fmla="*/ 86 h 8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6" h="86">
                  <a:moveTo>
                    <a:pt x="0" y="38"/>
                  </a:moveTo>
                  <a:lnTo>
                    <a:pt x="19" y="9"/>
                  </a:lnTo>
                  <a:lnTo>
                    <a:pt x="48" y="0"/>
                  </a:lnTo>
                  <a:lnTo>
                    <a:pt x="77" y="9"/>
                  </a:lnTo>
                  <a:lnTo>
                    <a:pt x="96" y="38"/>
                  </a:lnTo>
                  <a:lnTo>
                    <a:pt x="77" y="77"/>
                  </a:lnTo>
                  <a:lnTo>
                    <a:pt x="48" y="86"/>
                  </a:lnTo>
                  <a:lnTo>
                    <a:pt x="19" y="77"/>
                  </a:lnTo>
                  <a:lnTo>
                    <a:pt x="0" y="38"/>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956" name="Rectangle 80">
              <a:extLst>
                <a:ext uri="{FF2B5EF4-FFF2-40B4-BE49-F238E27FC236}">
                  <a16:creationId xmlns:a16="http://schemas.microsoft.com/office/drawing/2014/main" id="{E2B7DDAF-1A46-4257-A440-698DA214F2A3}"/>
                </a:ext>
              </a:extLst>
            </p:cNvPr>
            <p:cNvSpPr>
              <a:spLocks noChangeArrowheads="1"/>
            </p:cNvSpPr>
            <p:nvPr/>
          </p:nvSpPr>
          <p:spPr bwMode="auto">
            <a:xfrm>
              <a:off x="3264" y="3109"/>
              <a:ext cx="451" cy="250"/>
            </a:xfrm>
            <a:prstGeom prst="rect">
              <a:avLst/>
            </a:prstGeom>
            <a:solidFill>
              <a:srgbClr val="FFFFFF"/>
            </a:solidFill>
            <a:ln w="22225">
              <a:solidFill>
                <a:srgbClr val="000000"/>
              </a:solidFill>
              <a:miter lim="800000"/>
              <a:headEnd/>
              <a:tailEnd/>
            </a:ln>
          </p:spPr>
          <p:txBody>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23957" name="Freeform 81">
              <a:extLst>
                <a:ext uri="{FF2B5EF4-FFF2-40B4-BE49-F238E27FC236}">
                  <a16:creationId xmlns:a16="http://schemas.microsoft.com/office/drawing/2014/main" id="{46721600-B7E5-4298-BE8B-7ED431F3F9BF}"/>
                </a:ext>
              </a:extLst>
            </p:cNvPr>
            <p:cNvSpPr>
              <a:spLocks/>
            </p:cNvSpPr>
            <p:nvPr/>
          </p:nvSpPr>
          <p:spPr bwMode="auto">
            <a:xfrm>
              <a:off x="3360" y="3138"/>
              <a:ext cx="86" cy="87"/>
            </a:xfrm>
            <a:custGeom>
              <a:avLst/>
              <a:gdLst>
                <a:gd name="T0" fmla="*/ 0 w 86"/>
                <a:gd name="T1" fmla="*/ 48 h 87"/>
                <a:gd name="T2" fmla="*/ 10 w 86"/>
                <a:gd name="T3" fmla="*/ 10 h 87"/>
                <a:gd name="T4" fmla="*/ 38 w 86"/>
                <a:gd name="T5" fmla="*/ 0 h 87"/>
                <a:gd name="T6" fmla="*/ 77 w 86"/>
                <a:gd name="T7" fmla="*/ 10 h 87"/>
                <a:gd name="T8" fmla="*/ 86 w 86"/>
                <a:gd name="T9" fmla="*/ 48 h 87"/>
                <a:gd name="T10" fmla="*/ 77 w 86"/>
                <a:gd name="T11" fmla="*/ 77 h 87"/>
                <a:gd name="T12" fmla="*/ 38 w 86"/>
                <a:gd name="T13" fmla="*/ 87 h 87"/>
                <a:gd name="T14" fmla="*/ 10 w 86"/>
                <a:gd name="T15" fmla="*/ 77 h 87"/>
                <a:gd name="T16" fmla="*/ 0 w 86"/>
                <a:gd name="T17" fmla="*/ 48 h 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6"/>
                <a:gd name="T28" fmla="*/ 0 h 87"/>
                <a:gd name="T29" fmla="*/ 86 w 86"/>
                <a:gd name="T30" fmla="*/ 87 h 8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6" h="87">
                  <a:moveTo>
                    <a:pt x="0" y="48"/>
                  </a:moveTo>
                  <a:lnTo>
                    <a:pt x="10" y="10"/>
                  </a:lnTo>
                  <a:lnTo>
                    <a:pt x="38" y="0"/>
                  </a:lnTo>
                  <a:lnTo>
                    <a:pt x="77" y="10"/>
                  </a:lnTo>
                  <a:lnTo>
                    <a:pt x="86" y="48"/>
                  </a:lnTo>
                  <a:lnTo>
                    <a:pt x="77" y="77"/>
                  </a:lnTo>
                  <a:lnTo>
                    <a:pt x="38" y="87"/>
                  </a:lnTo>
                  <a:lnTo>
                    <a:pt x="10" y="77"/>
                  </a:lnTo>
                  <a:lnTo>
                    <a:pt x="0" y="48"/>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958" name="Freeform 82">
              <a:extLst>
                <a:ext uri="{FF2B5EF4-FFF2-40B4-BE49-F238E27FC236}">
                  <a16:creationId xmlns:a16="http://schemas.microsoft.com/office/drawing/2014/main" id="{CB5ABF47-3E74-4FC6-8B59-994FE1061C24}"/>
                </a:ext>
              </a:extLst>
            </p:cNvPr>
            <p:cNvSpPr>
              <a:spLocks/>
            </p:cNvSpPr>
            <p:nvPr/>
          </p:nvSpPr>
          <p:spPr bwMode="auto">
            <a:xfrm>
              <a:off x="3542" y="3138"/>
              <a:ext cx="87" cy="87"/>
            </a:xfrm>
            <a:custGeom>
              <a:avLst/>
              <a:gdLst>
                <a:gd name="T0" fmla="*/ 0 w 87"/>
                <a:gd name="T1" fmla="*/ 48 h 87"/>
                <a:gd name="T2" fmla="*/ 10 w 87"/>
                <a:gd name="T3" fmla="*/ 10 h 87"/>
                <a:gd name="T4" fmla="*/ 39 w 87"/>
                <a:gd name="T5" fmla="*/ 0 h 87"/>
                <a:gd name="T6" fmla="*/ 77 w 87"/>
                <a:gd name="T7" fmla="*/ 10 h 87"/>
                <a:gd name="T8" fmla="*/ 87 w 87"/>
                <a:gd name="T9" fmla="*/ 48 h 87"/>
                <a:gd name="T10" fmla="*/ 77 w 87"/>
                <a:gd name="T11" fmla="*/ 77 h 87"/>
                <a:gd name="T12" fmla="*/ 39 w 87"/>
                <a:gd name="T13" fmla="*/ 87 h 87"/>
                <a:gd name="T14" fmla="*/ 10 w 87"/>
                <a:gd name="T15" fmla="*/ 77 h 87"/>
                <a:gd name="T16" fmla="*/ 0 w 87"/>
                <a:gd name="T17" fmla="*/ 48 h 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7"/>
                <a:gd name="T28" fmla="*/ 0 h 87"/>
                <a:gd name="T29" fmla="*/ 87 w 87"/>
                <a:gd name="T30" fmla="*/ 87 h 8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7" h="87">
                  <a:moveTo>
                    <a:pt x="0" y="48"/>
                  </a:moveTo>
                  <a:lnTo>
                    <a:pt x="10" y="10"/>
                  </a:lnTo>
                  <a:lnTo>
                    <a:pt x="39" y="0"/>
                  </a:lnTo>
                  <a:lnTo>
                    <a:pt x="77" y="10"/>
                  </a:lnTo>
                  <a:lnTo>
                    <a:pt x="87" y="48"/>
                  </a:lnTo>
                  <a:lnTo>
                    <a:pt x="77" y="77"/>
                  </a:lnTo>
                  <a:lnTo>
                    <a:pt x="39" y="87"/>
                  </a:lnTo>
                  <a:lnTo>
                    <a:pt x="10" y="77"/>
                  </a:lnTo>
                  <a:lnTo>
                    <a:pt x="0" y="48"/>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959" name="Freeform 83">
              <a:extLst>
                <a:ext uri="{FF2B5EF4-FFF2-40B4-BE49-F238E27FC236}">
                  <a16:creationId xmlns:a16="http://schemas.microsoft.com/office/drawing/2014/main" id="{A1C83B3C-14EE-4635-9EBD-67B96D4F23A2}"/>
                </a:ext>
              </a:extLst>
            </p:cNvPr>
            <p:cNvSpPr>
              <a:spLocks/>
            </p:cNvSpPr>
            <p:nvPr/>
          </p:nvSpPr>
          <p:spPr bwMode="auto">
            <a:xfrm>
              <a:off x="3446" y="3253"/>
              <a:ext cx="96" cy="87"/>
            </a:xfrm>
            <a:custGeom>
              <a:avLst/>
              <a:gdLst>
                <a:gd name="T0" fmla="*/ 0 w 96"/>
                <a:gd name="T1" fmla="*/ 39 h 87"/>
                <a:gd name="T2" fmla="*/ 20 w 96"/>
                <a:gd name="T3" fmla="*/ 10 h 87"/>
                <a:gd name="T4" fmla="*/ 48 w 96"/>
                <a:gd name="T5" fmla="*/ 0 h 87"/>
                <a:gd name="T6" fmla="*/ 77 w 96"/>
                <a:gd name="T7" fmla="*/ 10 h 87"/>
                <a:gd name="T8" fmla="*/ 96 w 96"/>
                <a:gd name="T9" fmla="*/ 39 h 87"/>
                <a:gd name="T10" fmla="*/ 77 w 96"/>
                <a:gd name="T11" fmla="*/ 77 h 87"/>
                <a:gd name="T12" fmla="*/ 48 w 96"/>
                <a:gd name="T13" fmla="*/ 87 h 87"/>
                <a:gd name="T14" fmla="*/ 20 w 96"/>
                <a:gd name="T15" fmla="*/ 77 h 87"/>
                <a:gd name="T16" fmla="*/ 0 w 96"/>
                <a:gd name="T17" fmla="*/ 39 h 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6"/>
                <a:gd name="T28" fmla="*/ 0 h 87"/>
                <a:gd name="T29" fmla="*/ 96 w 96"/>
                <a:gd name="T30" fmla="*/ 87 h 8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6" h="87">
                  <a:moveTo>
                    <a:pt x="0" y="39"/>
                  </a:moveTo>
                  <a:lnTo>
                    <a:pt x="20" y="10"/>
                  </a:lnTo>
                  <a:lnTo>
                    <a:pt x="48" y="0"/>
                  </a:lnTo>
                  <a:lnTo>
                    <a:pt x="77" y="10"/>
                  </a:lnTo>
                  <a:lnTo>
                    <a:pt x="96" y="39"/>
                  </a:lnTo>
                  <a:lnTo>
                    <a:pt x="77" y="77"/>
                  </a:lnTo>
                  <a:lnTo>
                    <a:pt x="48" y="87"/>
                  </a:lnTo>
                  <a:lnTo>
                    <a:pt x="20" y="77"/>
                  </a:lnTo>
                  <a:lnTo>
                    <a:pt x="0" y="39"/>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960" name="Freeform 84">
              <a:extLst>
                <a:ext uri="{FF2B5EF4-FFF2-40B4-BE49-F238E27FC236}">
                  <a16:creationId xmlns:a16="http://schemas.microsoft.com/office/drawing/2014/main" id="{3583815F-466B-41F3-89E7-F158EB99CCDF}"/>
                </a:ext>
              </a:extLst>
            </p:cNvPr>
            <p:cNvSpPr>
              <a:spLocks/>
            </p:cNvSpPr>
            <p:nvPr/>
          </p:nvSpPr>
          <p:spPr bwMode="auto">
            <a:xfrm>
              <a:off x="5443" y="3196"/>
              <a:ext cx="87" cy="86"/>
            </a:xfrm>
            <a:custGeom>
              <a:avLst/>
              <a:gdLst>
                <a:gd name="T0" fmla="*/ 0 w 87"/>
                <a:gd name="T1" fmla="*/ 38 h 86"/>
                <a:gd name="T2" fmla="*/ 10 w 87"/>
                <a:gd name="T3" fmla="*/ 9 h 86"/>
                <a:gd name="T4" fmla="*/ 48 w 87"/>
                <a:gd name="T5" fmla="*/ 0 h 86"/>
                <a:gd name="T6" fmla="*/ 77 w 87"/>
                <a:gd name="T7" fmla="*/ 9 h 86"/>
                <a:gd name="T8" fmla="*/ 87 w 87"/>
                <a:gd name="T9" fmla="*/ 38 h 86"/>
                <a:gd name="T10" fmla="*/ 77 w 87"/>
                <a:gd name="T11" fmla="*/ 77 h 86"/>
                <a:gd name="T12" fmla="*/ 48 w 87"/>
                <a:gd name="T13" fmla="*/ 86 h 86"/>
                <a:gd name="T14" fmla="*/ 10 w 87"/>
                <a:gd name="T15" fmla="*/ 77 h 86"/>
                <a:gd name="T16" fmla="*/ 0 w 87"/>
                <a:gd name="T17" fmla="*/ 38 h 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87"/>
                <a:gd name="T28" fmla="*/ 0 h 86"/>
                <a:gd name="T29" fmla="*/ 87 w 87"/>
                <a:gd name="T30" fmla="*/ 86 h 8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87" h="86">
                  <a:moveTo>
                    <a:pt x="0" y="38"/>
                  </a:moveTo>
                  <a:lnTo>
                    <a:pt x="10" y="9"/>
                  </a:lnTo>
                  <a:lnTo>
                    <a:pt x="48" y="0"/>
                  </a:lnTo>
                  <a:lnTo>
                    <a:pt x="77" y="9"/>
                  </a:lnTo>
                  <a:lnTo>
                    <a:pt x="87" y="38"/>
                  </a:lnTo>
                  <a:lnTo>
                    <a:pt x="77" y="77"/>
                  </a:lnTo>
                  <a:lnTo>
                    <a:pt x="48" y="86"/>
                  </a:lnTo>
                  <a:lnTo>
                    <a:pt x="10" y="77"/>
                  </a:lnTo>
                  <a:lnTo>
                    <a:pt x="0" y="38"/>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961" name="Freeform 85">
              <a:extLst>
                <a:ext uri="{FF2B5EF4-FFF2-40B4-BE49-F238E27FC236}">
                  <a16:creationId xmlns:a16="http://schemas.microsoft.com/office/drawing/2014/main" id="{AC6AA808-D452-4DA1-837B-DD62BCA2D5DF}"/>
                </a:ext>
              </a:extLst>
            </p:cNvPr>
            <p:cNvSpPr>
              <a:spLocks/>
            </p:cNvSpPr>
            <p:nvPr/>
          </p:nvSpPr>
          <p:spPr bwMode="auto">
            <a:xfrm>
              <a:off x="835" y="2465"/>
              <a:ext cx="231" cy="231"/>
            </a:xfrm>
            <a:custGeom>
              <a:avLst/>
              <a:gdLst>
                <a:gd name="T0" fmla="*/ 0 w 231"/>
                <a:gd name="T1" fmla="*/ 116 h 231"/>
                <a:gd name="T2" fmla="*/ 19 w 231"/>
                <a:gd name="T3" fmla="*/ 58 h 231"/>
                <a:gd name="T4" fmla="*/ 58 w 231"/>
                <a:gd name="T5" fmla="*/ 20 h 231"/>
                <a:gd name="T6" fmla="*/ 115 w 231"/>
                <a:gd name="T7" fmla="*/ 0 h 231"/>
                <a:gd name="T8" fmla="*/ 173 w 231"/>
                <a:gd name="T9" fmla="*/ 20 h 231"/>
                <a:gd name="T10" fmla="*/ 221 w 231"/>
                <a:gd name="T11" fmla="*/ 58 h 231"/>
                <a:gd name="T12" fmla="*/ 231 w 231"/>
                <a:gd name="T13" fmla="*/ 116 h 231"/>
                <a:gd name="T14" fmla="*/ 221 w 231"/>
                <a:gd name="T15" fmla="*/ 173 h 231"/>
                <a:gd name="T16" fmla="*/ 173 w 231"/>
                <a:gd name="T17" fmla="*/ 212 h 231"/>
                <a:gd name="T18" fmla="*/ 115 w 231"/>
                <a:gd name="T19" fmla="*/ 231 h 231"/>
                <a:gd name="T20" fmla="*/ 58 w 231"/>
                <a:gd name="T21" fmla="*/ 212 h 231"/>
                <a:gd name="T22" fmla="*/ 19 w 231"/>
                <a:gd name="T23" fmla="*/ 173 h 231"/>
                <a:gd name="T24" fmla="*/ 0 w 231"/>
                <a:gd name="T25" fmla="*/ 116 h 2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31"/>
                <a:gd name="T40" fmla="*/ 0 h 231"/>
                <a:gd name="T41" fmla="*/ 231 w 231"/>
                <a:gd name="T42" fmla="*/ 231 h 2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31" h="231">
                  <a:moveTo>
                    <a:pt x="0" y="116"/>
                  </a:moveTo>
                  <a:lnTo>
                    <a:pt x="19" y="58"/>
                  </a:lnTo>
                  <a:lnTo>
                    <a:pt x="58" y="20"/>
                  </a:lnTo>
                  <a:lnTo>
                    <a:pt x="115" y="0"/>
                  </a:lnTo>
                  <a:lnTo>
                    <a:pt x="173" y="20"/>
                  </a:lnTo>
                  <a:lnTo>
                    <a:pt x="221" y="58"/>
                  </a:lnTo>
                  <a:lnTo>
                    <a:pt x="231" y="116"/>
                  </a:lnTo>
                  <a:lnTo>
                    <a:pt x="221" y="173"/>
                  </a:lnTo>
                  <a:lnTo>
                    <a:pt x="173" y="212"/>
                  </a:lnTo>
                  <a:lnTo>
                    <a:pt x="115" y="231"/>
                  </a:lnTo>
                  <a:lnTo>
                    <a:pt x="58" y="212"/>
                  </a:lnTo>
                  <a:lnTo>
                    <a:pt x="19" y="173"/>
                  </a:lnTo>
                  <a:lnTo>
                    <a:pt x="0" y="116"/>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123962" name="Rectangle 86">
              <a:extLst>
                <a:ext uri="{FF2B5EF4-FFF2-40B4-BE49-F238E27FC236}">
                  <a16:creationId xmlns:a16="http://schemas.microsoft.com/office/drawing/2014/main" id="{2B2C4367-8BCC-4C1C-A598-E0EC000EB859}"/>
                </a:ext>
              </a:extLst>
            </p:cNvPr>
            <p:cNvSpPr>
              <a:spLocks noChangeArrowheads="1"/>
            </p:cNvSpPr>
            <p:nvPr/>
          </p:nvSpPr>
          <p:spPr bwMode="auto">
            <a:xfrm>
              <a:off x="893" y="2448"/>
              <a:ext cx="21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lIns="0" tIns="0" rIns="0" bIns="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a:solidFill>
                    <a:srgbClr val="000000"/>
                  </a:solidFill>
                  <a:latin typeface="宋体" panose="02010600030101010101" pitchFamily="2" charset="-122"/>
                </a:rPr>
                <a:t>P</a:t>
              </a:r>
              <a:endParaRPr lang="en-US" altLang="zh-CN" sz="2000">
                <a:latin typeface="宋体" panose="02010600030101010101" pitchFamily="2" charset="-122"/>
              </a:endParaRPr>
            </a:p>
          </p:txBody>
        </p:sp>
        <p:sp>
          <p:nvSpPr>
            <p:cNvPr id="123963" name="Rectangle 87">
              <a:extLst>
                <a:ext uri="{FF2B5EF4-FFF2-40B4-BE49-F238E27FC236}">
                  <a16:creationId xmlns:a16="http://schemas.microsoft.com/office/drawing/2014/main" id="{0FC31342-FC8F-4F7C-89B8-504BCCFA2E77}"/>
                </a:ext>
              </a:extLst>
            </p:cNvPr>
            <p:cNvSpPr>
              <a:spLocks noChangeArrowheads="1"/>
            </p:cNvSpPr>
            <p:nvPr/>
          </p:nvSpPr>
          <p:spPr bwMode="auto">
            <a:xfrm>
              <a:off x="960" y="2496"/>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a:solidFill>
                    <a:srgbClr val="000000"/>
                  </a:solidFill>
                  <a:latin typeface="宋体" panose="02010600030101010101" pitchFamily="2" charset="-122"/>
                </a:rPr>
                <a:t>1</a:t>
              </a:r>
              <a:endParaRPr lang="zh-CN" altLang="en-US" sz="2000">
                <a:latin typeface="宋体" panose="02010600030101010101" pitchFamily="2" charset="-122"/>
              </a:endParaRPr>
            </a:p>
          </p:txBody>
        </p:sp>
        <p:sp>
          <p:nvSpPr>
            <p:cNvPr id="123964" name="Freeform 88">
              <a:extLst>
                <a:ext uri="{FF2B5EF4-FFF2-40B4-BE49-F238E27FC236}">
                  <a16:creationId xmlns:a16="http://schemas.microsoft.com/office/drawing/2014/main" id="{1BA8AB11-0D85-4318-8457-F1F3161707A0}"/>
                </a:ext>
              </a:extLst>
            </p:cNvPr>
            <p:cNvSpPr>
              <a:spLocks/>
            </p:cNvSpPr>
            <p:nvPr/>
          </p:nvSpPr>
          <p:spPr bwMode="auto">
            <a:xfrm>
              <a:off x="374" y="3369"/>
              <a:ext cx="1143" cy="461"/>
            </a:xfrm>
            <a:custGeom>
              <a:avLst/>
              <a:gdLst>
                <a:gd name="T0" fmla="*/ 0 w 1143"/>
                <a:gd name="T1" fmla="*/ 0 h 461"/>
                <a:gd name="T2" fmla="*/ 48 w 1143"/>
                <a:gd name="T3" fmla="*/ 134 h 461"/>
                <a:gd name="T4" fmla="*/ 125 w 1143"/>
                <a:gd name="T5" fmla="*/ 259 h 461"/>
                <a:gd name="T6" fmla="*/ 231 w 1143"/>
                <a:gd name="T7" fmla="*/ 355 h 461"/>
                <a:gd name="T8" fmla="*/ 356 w 1143"/>
                <a:gd name="T9" fmla="*/ 423 h 461"/>
                <a:gd name="T10" fmla="*/ 500 w 1143"/>
                <a:gd name="T11" fmla="*/ 461 h 461"/>
                <a:gd name="T12" fmla="*/ 644 w 1143"/>
                <a:gd name="T13" fmla="*/ 461 h 461"/>
                <a:gd name="T14" fmla="*/ 788 w 1143"/>
                <a:gd name="T15" fmla="*/ 423 h 461"/>
                <a:gd name="T16" fmla="*/ 912 w 1143"/>
                <a:gd name="T17" fmla="*/ 355 h 461"/>
                <a:gd name="T18" fmla="*/ 1018 w 1143"/>
                <a:gd name="T19" fmla="*/ 259 h 461"/>
                <a:gd name="T20" fmla="*/ 1095 w 1143"/>
                <a:gd name="T21" fmla="*/ 134 h 461"/>
                <a:gd name="T22" fmla="*/ 1143 w 1143"/>
                <a:gd name="T23" fmla="*/ 0 h 4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43"/>
                <a:gd name="T37" fmla="*/ 0 h 461"/>
                <a:gd name="T38" fmla="*/ 1143 w 1143"/>
                <a:gd name="T39" fmla="*/ 461 h 4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43" h="461">
                  <a:moveTo>
                    <a:pt x="0" y="0"/>
                  </a:moveTo>
                  <a:lnTo>
                    <a:pt x="48" y="134"/>
                  </a:lnTo>
                  <a:lnTo>
                    <a:pt x="125" y="259"/>
                  </a:lnTo>
                  <a:lnTo>
                    <a:pt x="231" y="355"/>
                  </a:lnTo>
                  <a:lnTo>
                    <a:pt x="356" y="423"/>
                  </a:lnTo>
                  <a:lnTo>
                    <a:pt x="500" y="461"/>
                  </a:lnTo>
                  <a:lnTo>
                    <a:pt x="644" y="461"/>
                  </a:lnTo>
                  <a:lnTo>
                    <a:pt x="788" y="423"/>
                  </a:lnTo>
                  <a:lnTo>
                    <a:pt x="912" y="355"/>
                  </a:lnTo>
                  <a:lnTo>
                    <a:pt x="1018" y="259"/>
                  </a:lnTo>
                  <a:lnTo>
                    <a:pt x="1095" y="134"/>
                  </a:lnTo>
                  <a:lnTo>
                    <a:pt x="1143"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965" name="Freeform 89">
              <a:extLst>
                <a:ext uri="{FF2B5EF4-FFF2-40B4-BE49-F238E27FC236}">
                  <a16:creationId xmlns:a16="http://schemas.microsoft.com/office/drawing/2014/main" id="{E48321AB-F9DF-485C-A4C5-A1495F65067F}"/>
                </a:ext>
              </a:extLst>
            </p:cNvPr>
            <p:cNvSpPr>
              <a:spLocks/>
            </p:cNvSpPr>
            <p:nvPr/>
          </p:nvSpPr>
          <p:spPr bwMode="auto">
            <a:xfrm>
              <a:off x="835" y="3753"/>
              <a:ext cx="231" cy="231"/>
            </a:xfrm>
            <a:custGeom>
              <a:avLst/>
              <a:gdLst>
                <a:gd name="T0" fmla="*/ 0 w 231"/>
                <a:gd name="T1" fmla="*/ 115 h 231"/>
                <a:gd name="T2" fmla="*/ 19 w 231"/>
                <a:gd name="T3" fmla="*/ 58 h 231"/>
                <a:gd name="T4" fmla="*/ 58 w 231"/>
                <a:gd name="T5" fmla="*/ 19 h 231"/>
                <a:gd name="T6" fmla="*/ 115 w 231"/>
                <a:gd name="T7" fmla="*/ 0 h 231"/>
                <a:gd name="T8" fmla="*/ 173 w 231"/>
                <a:gd name="T9" fmla="*/ 19 h 231"/>
                <a:gd name="T10" fmla="*/ 221 w 231"/>
                <a:gd name="T11" fmla="*/ 58 h 231"/>
                <a:gd name="T12" fmla="*/ 231 w 231"/>
                <a:gd name="T13" fmla="*/ 115 h 231"/>
                <a:gd name="T14" fmla="*/ 221 w 231"/>
                <a:gd name="T15" fmla="*/ 173 h 231"/>
                <a:gd name="T16" fmla="*/ 173 w 231"/>
                <a:gd name="T17" fmla="*/ 211 h 231"/>
                <a:gd name="T18" fmla="*/ 115 w 231"/>
                <a:gd name="T19" fmla="*/ 231 h 231"/>
                <a:gd name="T20" fmla="*/ 58 w 231"/>
                <a:gd name="T21" fmla="*/ 211 h 231"/>
                <a:gd name="T22" fmla="*/ 19 w 231"/>
                <a:gd name="T23" fmla="*/ 173 h 231"/>
                <a:gd name="T24" fmla="*/ 0 w 231"/>
                <a:gd name="T25" fmla="*/ 115 h 2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31"/>
                <a:gd name="T40" fmla="*/ 0 h 231"/>
                <a:gd name="T41" fmla="*/ 231 w 231"/>
                <a:gd name="T42" fmla="*/ 231 h 2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31" h="231">
                  <a:moveTo>
                    <a:pt x="0" y="115"/>
                  </a:moveTo>
                  <a:lnTo>
                    <a:pt x="19" y="58"/>
                  </a:lnTo>
                  <a:lnTo>
                    <a:pt x="58" y="19"/>
                  </a:lnTo>
                  <a:lnTo>
                    <a:pt x="115" y="0"/>
                  </a:lnTo>
                  <a:lnTo>
                    <a:pt x="173" y="19"/>
                  </a:lnTo>
                  <a:lnTo>
                    <a:pt x="221" y="58"/>
                  </a:lnTo>
                  <a:lnTo>
                    <a:pt x="231" y="115"/>
                  </a:lnTo>
                  <a:lnTo>
                    <a:pt x="221" y="173"/>
                  </a:lnTo>
                  <a:lnTo>
                    <a:pt x="173" y="211"/>
                  </a:lnTo>
                  <a:lnTo>
                    <a:pt x="115" y="231"/>
                  </a:lnTo>
                  <a:lnTo>
                    <a:pt x="58" y="211"/>
                  </a:lnTo>
                  <a:lnTo>
                    <a:pt x="19" y="173"/>
                  </a:lnTo>
                  <a:lnTo>
                    <a:pt x="0" y="115"/>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123966" name="Rectangle 90">
              <a:extLst>
                <a:ext uri="{FF2B5EF4-FFF2-40B4-BE49-F238E27FC236}">
                  <a16:creationId xmlns:a16="http://schemas.microsoft.com/office/drawing/2014/main" id="{677D79BA-4459-4145-A0F6-24615AF33F17}"/>
                </a:ext>
              </a:extLst>
            </p:cNvPr>
            <p:cNvSpPr>
              <a:spLocks noChangeArrowheads="1"/>
            </p:cNvSpPr>
            <p:nvPr/>
          </p:nvSpPr>
          <p:spPr bwMode="auto">
            <a:xfrm>
              <a:off x="893" y="3744"/>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a:solidFill>
                    <a:srgbClr val="000000"/>
                  </a:solidFill>
                  <a:latin typeface="宋体" panose="02010600030101010101" pitchFamily="2" charset="-122"/>
                </a:rPr>
                <a:t>P</a:t>
              </a:r>
              <a:endParaRPr lang="en-US" altLang="zh-CN" sz="2000">
                <a:latin typeface="宋体" panose="02010600030101010101" pitchFamily="2" charset="-122"/>
              </a:endParaRPr>
            </a:p>
          </p:txBody>
        </p:sp>
        <p:sp>
          <p:nvSpPr>
            <p:cNvPr id="123967" name="Rectangle 91">
              <a:extLst>
                <a:ext uri="{FF2B5EF4-FFF2-40B4-BE49-F238E27FC236}">
                  <a16:creationId xmlns:a16="http://schemas.microsoft.com/office/drawing/2014/main" id="{D510D13D-1500-4B6D-B9BD-15B3BF6AD671}"/>
                </a:ext>
              </a:extLst>
            </p:cNvPr>
            <p:cNvSpPr>
              <a:spLocks noChangeArrowheads="1"/>
            </p:cNvSpPr>
            <p:nvPr/>
          </p:nvSpPr>
          <p:spPr bwMode="auto">
            <a:xfrm>
              <a:off x="960" y="3792"/>
              <a:ext cx="7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a:solidFill>
                    <a:srgbClr val="000000"/>
                  </a:solidFill>
                  <a:latin typeface="宋体" panose="02010600030101010101" pitchFamily="2" charset="-122"/>
                </a:rPr>
                <a:t>2</a:t>
              </a:r>
              <a:endParaRPr lang="zh-CN" altLang="en-US" sz="1800">
                <a:latin typeface="宋体" panose="02010600030101010101" pitchFamily="2" charset="-122"/>
              </a:endParaRPr>
            </a:p>
          </p:txBody>
        </p:sp>
        <p:sp>
          <p:nvSpPr>
            <p:cNvPr id="123968" name="Freeform 92">
              <a:extLst>
                <a:ext uri="{FF2B5EF4-FFF2-40B4-BE49-F238E27FC236}">
                  <a16:creationId xmlns:a16="http://schemas.microsoft.com/office/drawing/2014/main" id="{C493BD29-A091-448C-BD80-FDD1C55C8145}"/>
                </a:ext>
              </a:extLst>
            </p:cNvPr>
            <p:cNvSpPr>
              <a:spLocks/>
            </p:cNvSpPr>
            <p:nvPr/>
          </p:nvSpPr>
          <p:spPr bwMode="auto">
            <a:xfrm>
              <a:off x="2275" y="3359"/>
              <a:ext cx="1171" cy="461"/>
            </a:xfrm>
            <a:custGeom>
              <a:avLst/>
              <a:gdLst>
                <a:gd name="T0" fmla="*/ 0 w 1171"/>
                <a:gd name="T1" fmla="*/ 0 h 461"/>
                <a:gd name="T2" fmla="*/ 48 w 1171"/>
                <a:gd name="T3" fmla="*/ 144 h 461"/>
                <a:gd name="T4" fmla="*/ 135 w 1171"/>
                <a:gd name="T5" fmla="*/ 260 h 461"/>
                <a:gd name="T6" fmla="*/ 240 w 1171"/>
                <a:gd name="T7" fmla="*/ 356 h 461"/>
                <a:gd name="T8" fmla="*/ 375 w 1171"/>
                <a:gd name="T9" fmla="*/ 433 h 461"/>
                <a:gd name="T10" fmla="*/ 509 w 1171"/>
                <a:gd name="T11" fmla="*/ 461 h 461"/>
                <a:gd name="T12" fmla="*/ 663 w 1171"/>
                <a:gd name="T13" fmla="*/ 461 h 461"/>
                <a:gd name="T14" fmla="*/ 797 w 1171"/>
                <a:gd name="T15" fmla="*/ 433 h 461"/>
                <a:gd name="T16" fmla="*/ 931 w 1171"/>
                <a:gd name="T17" fmla="*/ 365 h 461"/>
                <a:gd name="T18" fmla="*/ 1037 w 1171"/>
                <a:gd name="T19" fmla="*/ 269 h 461"/>
                <a:gd name="T20" fmla="*/ 1123 w 1171"/>
                <a:gd name="T21" fmla="*/ 144 h 461"/>
                <a:gd name="T22" fmla="*/ 1171 w 1171"/>
                <a:gd name="T23" fmla="*/ 10 h 4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71"/>
                <a:gd name="T37" fmla="*/ 0 h 461"/>
                <a:gd name="T38" fmla="*/ 1171 w 1171"/>
                <a:gd name="T39" fmla="*/ 461 h 46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71" h="461">
                  <a:moveTo>
                    <a:pt x="0" y="0"/>
                  </a:moveTo>
                  <a:lnTo>
                    <a:pt x="48" y="144"/>
                  </a:lnTo>
                  <a:lnTo>
                    <a:pt x="135" y="260"/>
                  </a:lnTo>
                  <a:lnTo>
                    <a:pt x="240" y="356"/>
                  </a:lnTo>
                  <a:lnTo>
                    <a:pt x="375" y="433"/>
                  </a:lnTo>
                  <a:lnTo>
                    <a:pt x="509" y="461"/>
                  </a:lnTo>
                  <a:lnTo>
                    <a:pt x="663" y="461"/>
                  </a:lnTo>
                  <a:lnTo>
                    <a:pt x="797" y="433"/>
                  </a:lnTo>
                  <a:lnTo>
                    <a:pt x="931" y="365"/>
                  </a:lnTo>
                  <a:lnTo>
                    <a:pt x="1037" y="269"/>
                  </a:lnTo>
                  <a:lnTo>
                    <a:pt x="1123" y="144"/>
                  </a:lnTo>
                  <a:lnTo>
                    <a:pt x="1171" y="1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969" name="Freeform 93">
              <a:extLst>
                <a:ext uri="{FF2B5EF4-FFF2-40B4-BE49-F238E27FC236}">
                  <a16:creationId xmlns:a16="http://schemas.microsoft.com/office/drawing/2014/main" id="{AACBB486-F383-4ADE-86A9-3E4DB6523FCD}"/>
                </a:ext>
              </a:extLst>
            </p:cNvPr>
            <p:cNvSpPr>
              <a:spLocks/>
            </p:cNvSpPr>
            <p:nvPr/>
          </p:nvSpPr>
          <p:spPr bwMode="auto">
            <a:xfrm>
              <a:off x="2746" y="3782"/>
              <a:ext cx="230" cy="231"/>
            </a:xfrm>
            <a:custGeom>
              <a:avLst/>
              <a:gdLst>
                <a:gd name="T0" fmla="*/ 0 w 230"/>
                <a:gd name="T1" fmla="*/ 115 h 231"/>
                <a:gd name="T2" fmla="*/ 9 w 230"/>
                <a:gd name="T3" fmla="*/ 58 h 231"/>
                <a:gd name="T4" fmla="*/ 57 w 230"/>
                <a:gd name="T5" fmla="*/ 19 h 231"/>
                <a:gd name="T6" fmla="*/ 115 w 230"/>
                <a:gd name="T7" fmla="*/ 0 h 231"/>
                <a:gd name="T8" fmla="*/ 172 w 230"/>
                <a:gd name="T9" fmla="*/ 19 h 231"/>
                <a:gd name="T10" fmla="*/ 211 w 230"/>
                <a:gd name="T11" fmla="*/ 58 h 231"/>
                <a:gd name="T12" fmla="*/ 230 w 230"/>
                <a:gd name="T13" fmla="*/ 115 h 231"/>
                <a:gd name="T14" fmla="*/ 211 w 230"/>
                <a:gd name="T15" fmla="*/ 173 h 231"/>
                <a:gd name="T16" fmla="*/ 172 w 230"/>
                <a:gd name="T17" fmla="*/ 211 h 231"/>
                <a:gd name="T18" fmla="*/ 115 w 230"/>
                <a:gd name="T19" fmla="*/ 231 h 231"/>
                <a:gd name="T20" fmla="*/ 57 w 230"/>
                <a:gd name="T21" fmla="*/ 211 h 231"/>
                <a:gd name="T22" fmla="*/ 9 w 230"/>
                <a:gd name="T23" fmla="*/ 173 h 231"/>
                <a:gd name="T24" fmla="*/ 0 w 230"/>
                <a:gd name="T25" fmla="*/ 115 h 2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30"/>
                <a:gd name="T40" fmla="*/ 0 h 231"/>
                <a:gd name="T41" fmla="*/ 230 w 230"/>
                <a:gd name="T42" fmla="*/ 231 h 2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30" h="231">
                  <a:moveTo>
                    <a:pt x="0" y="115"/>
                  </a:moveTo>
                  <a:lnTo>
                    <a:pt x="9" y="58"/>
                  </a:lnTo>
                  <a:lnTo>
                    <a:pt x="57" y="19"/>
                  </a:lnTo>
                  <a:lnTo>
                    <a:pt x="115" y="0"/>
                  </a:lnTo>
                  <a:lnTo>
                    <a:pt x="172" y="19"/>
                  </a:lnTo>
                  <a:lnTo>
                    <a:pt x="211" y="58"/>
                  </a:lnTo>
                  <a:lnTo>
                    <a:pt x="230" y="115"/>
                  </a:lnTo>
                  <a:lnTo>
                    <a:pt x="211" y="173"/>
                  </a:lnTo>
                  <a:lnTo>
                    <a:pt x="172" y="211"/>
                  </a:lnTo>
                  <a:lnTo>
                    <a:pt x="115" y="231"/>
                  </a:lnTo>
                  <a:lnTo>
                    <a:pt x="57" y="211"/>
                  </a:lnTo>
                  <a:lnTo>
                    <a:pt x="9" y="173"/>
                  </a:lnTo>
                  <a:lnTo>
                    <a:pt x="0" y="115"/>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123970" name="Rectangle 94">
              <a:extLst>
                <a:ext uri="{FF2B5EF4-FFF2-40B4-BE49-F238E27FC236}">
                  <a16:creationId xmlns:a16="http://schemas.microsoft.com/office/drawing/2014/main" id="{010CA403-164E-49D9-992A-7D2D4DDF9F7B}"/>
                </a:ext>
              </a:extLst>
            </p:cNvPr>
            <p:cNvSpPr>
              <a:spLocks noChangeArrowheads="1"/>
            </p:cNvSpPr>
            <p:nvPr/>
          </p:nvSpPr>
          <p:spPr bwMode="auto">
            <a:xfrm>
              <a:off x="2803" y="3792"/>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a:solidFill>
                    <a:srgbClr val="000000"/>
                  </a:solidFill>
                  <a:latin typeface="宋体" panose="02010600030101010101" pitchFamily="2" charset="-122"/>
                </a:rPr>
                <a:t>P</a:t>
              </a:r>
              <a:endParaRPr lang="en-US" altLang="zh-CN" sz="2000">
                <a:latin typeface="宋体" panose="02010600030101010101" pitchFamily="2" charset="-122"/>
              </a:endParaRPr>
            </a:p>
          </p:txBody>
        </p:sp>
        <p:sp>
          <p:nvSpPr>
            <p:cNvPr id="123971" name="Rectangle 95">
              <a:extLst>
                <a:ext uri="{FF2B5EF4-FFF2-40B4-BE49-F238E27FC236}">
                  <a16:creationId xmlns:a16="http://schemas.microsoft.com/office/drawing/2014/main" id="{417E11D0-DF36-47C5-95A3-EF383170F647}"/>
                </a:ext>
              </a:extLst>
            </p:cNvPr>
            <p:cNvSpPr>
              <a:spLocks noChangeArrowheads="1"/>
            </p:cNvSpPr>
            <p:nvPr/>
          </p:nvSpPr>
          <p:spPr bwMode="auto">
            <a:xfrm>
              <a:off x="2870" y="3840"/>
              <a:ext cx="7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a:solidFill>
                    <a:srgbClr val="000000"/>
                  </a:solidFill>
                  <a:latin typeface="宋体" panose="02010600030101010101" pitchFamily="2" charset="-122"/>
                </a:rPr>
                <a:t>2</a:t>
              </a:r>
              <a:endParaRPr lang="zh-CN" altLang="en-US" sz="1800">
                <a:latin typeface="宋体" panose="02010600030101010101" pitchFamily="2" charset="-122"/>
              </a:endParaRPr>
            </a:p>
          </p:txBody>
        </p:sp>
        <p:sp>
          <p:nvSpPr>
            <p:cNvPr id="123972" name="Freeform 96">
              <a:extLst>
                <a:ext uri="{FF2B5EF4-FFF2-40B4-BE49-F238E27FC236}">
                  <a16:creationId xmlns:a16="http://schemas.microsoft.com/office/drawing/2014/main" id="{6E5B95C4-2700-4B58-B188-C21805646D46}"/>
                </a:ext>
              </a:extLst>
            </p:cNvPr>
            <p:cNvSpPr>
              <a:spLocks/>
            </p:cNvSpPr>
            <p:nvPr/>
          </p:nvSpPr>
          <p:spPr bwMode="auto">
            <a:xfrm>
              <a:off x="739" y="2514"/>
              <a:ext cx="125" cy="57"/>
            </a:xfrm>
            <a:custGeom>
              <a:avLst/>
              <a:gdLst>
                <a:gd name="T0" fmla="*/ 0 w 125"/>
                <a:gd name="T1" fmla="*/ 9 h 57"/>
                <a:gd name="T2" fmla="*/ 29 w 125"/>
                <a:gd name="T3" fmla="*/ 28 h 57"/>
                <a:gd name="T4" fmla="*/ 10 w 125"/>
                <a:gd name="T5" fmla="*/ 57 h 57"/>
                <a:gd name="T6" fmla="*/ 125 w 125"/>
                <a:gd name="T7" fmla="*/ 0 h 57"/>
                <a:gd name="T8" fmla="*/ 0 w 125"/>
                <a:gd name="T9" fmla="*/ 9 h 57"/>
                <a:gd name="T10" fmla="*/ 0 60000 65536"/>
                <a:gd name="T11" fmla="*/ 0 60000 65536"/>
                <a:gd name="T12" fmla="*/ 0 60000 65536"/>
                <a:gd name="T13" fmla="*/ 0 60000 65536"/>
                <a:gd name="T14" fmla="*/ 0 60000 65536"/>
                <a:gd name="T15" fmla="*/ 0 w 125"/>
                <a:gd name="T16" fmla="*/ 0 h 57"/>
                <a:gd name="T17" fmla="*/ 125 w 125"/>
                <a:gd name="T18" fmla="*/ 57 h 57"/>
              </a:gdLst>
              <a:ahLst/>
              <a:cxnLst>
                <a:cxn ang="T10">
                  <a:pos x="T0" y="T1"/>
                </a:cxn>
                <a:cxn ang="T11">
                  <a:pos x="T2" y="T3"/>
                </a:cxn>
                <a:cxn ang="T12">
                  <a:pos x="T4" y="T5"/>
                </a:cxn>
                <a:cxn ang="T13">
                  <a:pos x="T6" y="T7"/>
                </a:cxn>
                <a:cxn ang="T14">
                  <a:pos x="T8" y="T9"/>
                </a:cxn>
              </a:cxnLst>
              <a:rect l="T15" t="T16" r="T17" b="T18"/>
              <a:pathLst>
                <a:path w="125" h="57">
                  <a:moveTo>
                    <a:pt x="0" y="9"/>
                  </a:moveTo>
                  <a:lnTo>
                    <a:pt x="29" y="28"/>
                  </a:lnTo>
                  <a:lnTo>
                    <a:pt x="10" y="57"/>
                  </a:lnTo>
                  <a:lnTo>
                    <a:pt x="125" y="0"/>
                  </a:lnTo>
                  <a:lnTo>
                    <a:pt x="0" y="9"/>
                  </a:lnTo>
                  <a:close/>
                </a:path>
              </a:pathLst>
            </a:custGeom>
            <a:solidFill>
              <a:srgbClr val="000000"/>
            </a:solidFill>
            <a:ln w="22225">
              <a:solidFill>
                <a:srgbClr val="000000"/>
              </a:solidFill>
              <a:prstDash val="solid"/>
              <a:round/>
              <a:headEnd/>
              <a:tailEnd/>
            </a:ln>
          </p:spPr>
          <p:txBody>
            <a:bodyPr/>
            <a:lstStyle/>
            <a:p>
              <a:endParaRPr lang="zh-CN" altLang="en-US"/>
            </a:p>
          </p:txBody>
        </p:sp>
      </p:gr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a:extLst>
              <a:ext uri="{FF2B5EF4-FFF2-40B4-BE49-F238E27FC236}">
                <a16:creationId xmlns:a16="http://schemas.microsoft.com/office/drawing/2014/main" id="{777781E5-2A90-4AA2-AD94-444CBF09FEDC}"/>
              </a:ext>
            </a:extLst>
          </p:cNvPr>
          <p:cNvSpPr txBox="1">
            <a:spLocks noChangeArrowheads="1"/>
          </p:cNvSpPr>
          <p:nvPr/>
        </p:nvSpPr>
        <p:spPr bwMode="auto">
          <a:xfrm>
            <a:off x="533400" y="404813"/>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sz="4000">
                <a:solidFill>
                  <a:srgbClr val="000000"/>
                </a:solidFill>
                <a:latin typeface="华文新魏" panose="02010800040101010101" pitchFamily="2" charset="-122"/>
                <a:ea typeface="华文新魏" panose="02010800040101010101" pitchFamily="2" charset="-122"/>
              </a:rPr>
              <a:t>3.</a:t>
            </a:r>
            <a:r>
              <a:rPr lang="en-US" altLang="zh-CN" sz="4000">
                <a:solidFill>
                  <a:srgbClr val="000000"/>
                </a:solidFill>
                <a:latin typeface="华文新魏" panose="02010800040101010101" pitchFamily="2" charset="-122"/>
                <a:ea typeface="华文新魏" panose="02010800040101010101" pitchFamily="2" charset="-122"/>
              </a:rPr>
              <a:t>8</a:t>
            </a:r>
            <a:r>
              <a:rPr lang="zh-CN" altLang="en-US" sz="4000">
                <a:solidFill>
                  <a:srgbClr val="000000"/>
                </a:solidFill>
                <a:latin typeface="华文新魏" panose="02010800040101010101" pitchFamily="2" charset="-122"/>
                <a:ea typeface="华文新魏" panose="02010800040101010101" pitchFamily="2" charset="-122"/>
              </a:rPr>
              <a:t> </a:t>
            </a:r>
            <a:r>
              <a:rPr lang="zh-CN" altLang="en-US" sz="4000">
                <a:solidFill>
                  <a:srgbClr val="000000"/>
                </a:solidFill>
                <a:latin typeface="Times New Roman" panose="02020603050405020304" pitchFamily="18" charset="0"/>
                <a:ea typeface="华文新魏" panose="02010800040101010101" pitchFamily="2" charset="-122"/>
              </a:rPr>
              <a:t>死锁的检测与解除</a:t>
            </a:r>
          </a:p>
        </p:txBody>
      </p:sp>
      <p:sp>
        <p:nvSpPr>
          <p:cNvPr id="126979" name="Rectangle 3">
            <a:extLst>
              <a:ext uri="{FF2B5EF4-FFF2-40B4-BE49-F238E27FC236}">
                <a16:creationId xmlns:a16="http://schemas.microsoft.com/office/drawing/2014/main" id="{2887712D-CDC2-465C-99B9-D3A332090F60}"/>
              </a:ext>
            </a:extLst>
          </p:cNvPr>
          <p:cNvSpPr>
            <a:spLocks noChangeArrowheads="1"/>
          </p:cNvSpPr>
          <p:nvPr/>
        </p:nvSpPr>
        <p:spPr bwMode="auto">
          <a:xfrm>
            <a:off x="533400" y="1295400"/>
            <a:ext cx="8382000" cy="4953000"/>
          </a:xfrm>
          <a:prstGeom prst="rect">
            <a:avLst/>
          </a:prstGeom>
          <a:noFill/>
          <a:ln>
            <a:noFill/>
          </a:ln>
        </p:spPr>
        <p:txBody>
          <a:bodyPr/>
          <a:lstStyle>
            <a:lvl1pPr marL="685800" indent="-685800">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447800" indent="-5334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2057400" indent="-6858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indent="0" algn="just" eaLnBrk="1" hangingPunct="1">
              <a:buClr>
                <a:srgbClr val="0000CC"/>
              </a:buClr>
              <a:buSzTx/>
              <a:buFont typeface="Wingdings" panose="05000000000000000000" pitchFamily="2" charset="2"/>
              <a:buNone/>
              <a:defRPr/>
            </a:pPr>
            <a:r>
              <a:rPr lang="en-US" altLang="zh-CN" dirty="0">
                <a:solidFill>
                  <a:srgbClr val="0000CC"/>
                </a:solidFill>
                <a:latin typeface="宋体" panose="02010600030101010101" pitchFamily="2" charset="-122"/>
              </a:rPr>
              <a:t>3.8.1</a:t>
            </a:r>
            <a:r>
              <a:rPr lang="zh-CN" altLang="en-US" dirty="0">
                <a:solidFill>
                  <a:srgbClr val="0000CC"/>
                </a:solidFill>
                <a:latin typeface="宋体" panose="02010600030101010101" pitchFamily="2" charset="-122"/>
              </a:rPr>
              <a:t>死锁的检测</a:t>
            </a:r>
            <a:endParaRPr lang="en-US" altLang="zh-CN" dirty="0">
              <a:solidFill>
                <a:srgbClr val="0000CC"/>
              </a:solidFill>
              <a:latin typeface="宋体" panose="02010600030101010101" pitchFamily="2" charset="-122"/>
            </a:endParaRPr>
          </a:p>
          <a:p>
            <a:pPr marL="0" indent="0" algn="just" eaLnBrk="1" hangingPunct="1">
              <a:buClr>
                <a:srgbClr val="0000CC"/>
              </a:buClr>
              <a:buSzTx/>
              <a:buFont typeface="Wingdings" panose="05000000000000000000" pitchFamily="2" charset="2"/>
              <a:buNone/>
              <a:defRPr/>
            </a:pPr>
            <a:r>
              <a:rPr lang="en-US" altLang="zh-CN" sz="2800" dirty="0">
                <a:solidFill>
                  <a:srgbClr val="000000"/>
                </a:solidFill>
                <a:latin typeface="宋体" panose="02010600030101010101" pitchFamily="2" charset="-122"/>
              </a:rPr>
              <a:t>2.</a:t>
            </a:r>
            <a:r>
              <a:rPr lang="zh-CN" altLang="en-US" sz="2800" dirty="0">
                <a:solidFill>
                  <a:srgbClr val="000000"/>
                </a:solidFill>
                <a:latin typeface="宋体" panose="02010600030101010101" pitchFamily="2" charset="-122"/>
              </a:rPr>
              <a:t>死锁定理</a:t>
            </a:r>
            <a:endParaRPr lang="en-US" altLang="zh-CN" sz="2800" dirty="0">
              <a:solidFill>
                <a:srgbClr val="000000"/>
              </a:solidFill>
              <a:latin typeface="宋体" panose="02010600030101010101" pitchFamily="2" charset="-122"/>
            </a:endParaRPr>
          </a:p>
          <a:p>
            <a:pPr marL="0" indent="0" algn="just" eaLnBrk="1" hangingPunct="1">
              <a:buClr>
                <a:srgbClr val="0000CC"/>
              </a:buClr>
              <a:buSzTx/>
              <a:buFont typeface="Wingdings" panose="05000000000000000000" pitchFamily="2" charset="2"/>
              <a:buNone/>
              <a:defRPr/>
            </a:pPr>
            <a:r>
              <a:rPr lang="zh-CN" altLang="en-US" sz="2800" dirty="0">
                <a:latin typeface="宋体" panose="02010600030101010101" pitchFamily="2" charset="-122"/>
              </a:rPr>
              <a:t>    系统为死锁状态的充分条件是：当且仅当该状态的资源分配图是</a:t>
            </a:r>
            <a:r>
              <a:rPr lang="zh-CN" altLang="en-US" sz="2800" dirty="0">
                <a:solidFill>
                  <a:srgbClr val="FF0000"/>
                </a:solidFill>
                <a:latin typeface="宋体" panose="02010600030101010101" pitchFamily="2" charset="-122"/>
              </a:rPr>
              <a:t>不可完全简化</a:t>
            </a:r>
            <a:r>
              <a:rPr lang="zh-CN" altLang="en-US" sz="2800" dirty="0">
                <a:latin typeface="宋体" panose="02010600030101010101" pitchFamily="2" charset="-122"/>
              </a:rPr>
              <a:t>的。该充分条件称为</a:t>
            </a:r>
            <a:r>
              <a:rPr lang="zh-CN" altLang="en-US" sz="2800" u="sng" dirty="0">
                <a:solidFill>
                  <a:srgbClr val="FF0000"/>
                </a:solidFill>
                <a:latin typeface="宋体" panose="02010600030101010101" pitchFamily="2" charset="-122"/>
              </a:rPr>
              <a:t>死锁定理。</a:t>
            </a:r>
            <a:endParaRPr lang="en-US" altLang="zh-CN" sz="2800" u="sng" dirty="0">
              <a:solidFill>
                <a:srgbClr val="FF0000"/>
              </a:solidFill>
              <a:latin typeface="宋体" panose="02010600030101010101" pitchFamily="2" charset="-122"/>
            </a:endParaRPr>
          </a:p>
          <a:p>
            <a:pPr marL="0" indent="0" algn="just" eaLnBrk="1" hangingPunct="1">
              <a:buClr>
                <a:srgbClr val="0000CC"/>
              </a:buClr>
              <a:buSzTx/>
              <a:buFont typeface="Wingdings" panose="05000000000000000000" pitchFamily="2" charset="2"/>
              <a:buNone/>
              <a:defRPr/>
            </a:pPr>
            <a:r>
              <a:rPr lang="en-US" altLang="zh-CN" sz="2800" dirty="0">
                <a:latin typeface="宋体" panose="02010600030101010101" pitchFamily="2" charset="-122"/>
              </a:rPr>
              <a:t>    </a:t>
            </a:r>
            <a:r>
              <a:rPr lang="zh-CN" altLang="en-US" sz="2800" dirty="0">
                <a:latin typeface="宋体" panose="02010600030101010101" pitchFamily="2" charset="-122"/>
              </a:rPr>
              <a:t>无论简化顺序如何</a:t>
            </a:r>
            <a:r>
              <a:rPr lang="en-US" altLang="zh-CN" sz="2800" dirty="0">
                <a:latin typeface="宋体" panose="02010600030101010101" pitchFamily="2" charset="-122"/>
              </a:rPr>
              <a:t>,</a:t>
            </a:r>
            <a:r>
              <a:rPr lang="zh-CN" altLang="en-US" sz="2800" dirty="0">
                <a:latin typeface="宋体" panose="02010600030101010101" pitchFamily="2" charset="-122"/>
              </a:rPr>
              <a:t>最终都将得到相同的不可简化图</a:t>
            </a:r>
            <a:r>
              <a:rPr lang="en-US" altLang="zh-CN" sz="2800" dirty="0">
                <a:latin typeface="宋体" panose="02010600030101010101" pitchFamily="2" charset="-122"/>
              </a:rPr>
              <a:t>.</a:t>
            </a:r>
          </a:p>
          <a:p>
            <a:pPr marL="0" indent="0" algn="just" eaLnBrk="1" hangingPunct="1">
              <a:buClr>
                <a:srgbClr val="0000CC"/>
              </a:buClr>
              <a:buSzTx/>
              <a:buFont typeface="Wingdings" panose="05000000000000000000" pitchFamily="2" charset="2"/>
              <a:buNone/>
              <a:defRPr/>
            </a:pPr>
            <a:r>
              <a:rPr lang="en-US" altLang="zh-CN" sz="2800" dirty="0">
                <a:latin typeface="宋体" panose="02010600030101010101" pitchFamily="2" charset="-122"/>
              </a:rPr>
              <a:t>3.</a:t>
            </a:r>
            <a:r>
              <a:rPr lang="zh-CN" altLang="en-US" sz="2800" dirty="0">
                <a:latin typeface="宋体" panose="02010600030101010101" pitchFamily="2" charset="-122"/>
              </a:rPr>
              <a:t>死锁检测中的数据结构</a:t>
            </a:r>
            <a:endParaRPr lang="en-US" altLang="zh-CN" sz="2800" dirty="0">
              <a:latin typeface="宋体" panose="02010600030101010101" pitchFamily="2" charset="-122"/>
            </a:endParaRPr>
          </a:p>
          <a:p>
            <a:pPr marL="0" indent="0" algn="just" eaLnBrk="1" hangingPunct="1">
              <a:buClr>
                <a:srgbClr val="0000CC"/>
              </a:buClr>
              <a:buSzTx/>
              <a:buFont typeface="Wingdings" panose="05000000000000000000" pitchFamily="2" charset="2"/>
              <a:buNone/>
              <a:defRPr/>
            </a:pPr>
            <a:r>
              <a:rPr lang="zh-CN" altLang="en-US" sz="2800" dirty="0">
                <a:latin typeface="宋体" panose="02010600030101010101" pitchFamily="2" charset="-122"/>
              </a:rPr>
              <a:t>  类似银行家算法</a:t>
            </a:r>
            <a:r>
              <a:rPr lang="en-US" altLang="zh-CN" sz="2800" dirty="0">
                <a:latin typeface="宋体" panose="02010600030101010101" pitchFamily="2" charset="-122"/>
              </a:rPr>
              <a:t>,</a:t>
            </a:r>
            <a:r>
              <a:rPr lang="zh-CN" altLang="en-US" sz="2800">
                <a:latin typeface="宋体" panose="02010600030101010101" pitchFamily="2" charset="-122"/>
              </a:rPr>
              <a:t>自行实现</a:t>
            </a:r>
            <a:r>
              <a:rPr lang="zh-CN" altLang="en-US" sz="2400">
                <a:latin typeface="Times New Roman" panose="02020603050405020304" pitchFamily="18" charset="0"/>
              </a:rPr>
              <a:t></a:t>
            </a:r>
            <a:r>
              <a:rPr lang="en-US" altLang="zh-CN" sz="2400" dirty="0">
                <a:latin typeface="Times New Roman" panose="02020603050405020304" pitchFamily="18" charset="0"/>
              </a:rPr>
              <a:t> </a:t>
            </a:r>
            <a:endParaRPr lang="zh-CN" altLang="en-US" sz="2400" dirty="0">
              <a:latin typeface="Times New Roman" panose="02020603050405020304" pitchFamily="18" charset="0"/>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ext Box 2">
            <a:extLst>
              <a:ext uri="{FF2B5EF4-FFF2-40B4-BE49-F238E27FC236}">
                <a16:creationId xmlns:a16="http://schemas.microsoft.com/office/drawing/2014/main" id="{8E606230-CA03-4898-A25D-70F03ED307E3}"/>
              </a:ext>
            </a:extLst>
          </p:cNvPr>
          <p:cNvSpPr txBox="1">
            <a:spLocks noChangeArrowheads="1"/>
          </p:cNvSpPr>
          <p:nvPr/>
        </p:nvSpPr>
        <p:spPr bwMode="auto">
          <a:xfrm>
            <a:off x="1295400" y="609600"/>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sz="4000">
                <a:solidFill>
                  <a:srgbClr val="000000"/>
                </a:solidFill>
                <a:latin typeface="华文新魏" panose="02010800040101010101" pitchFamily="2" charset="-122"/>
                <a:ea typeface="华文新魏" panose="02010800040101010101" pitchFamily="2" charset="-122"/>
              </a:rPr>
              <a:t>3.</a:t>
            </a:r>
            <a:r>
              <a:rPr lang="en-US" altLang="zh-CN" sz="4000">
                <a:solidFill>
                  <a:srgbClr val="000000"/>
                </a:solidFill>
                <a:latin typeface="华文新魏" panose="02010800040101010101" pitchFamily="2" charset="-122"/>
                <a:ea typeface="华文新魏" panose="02010800040101010101" pitchFamily="2" charset="-122"/>
              </a:rPr>
              <a:t>8</a:t>
            </a:r>
            <a:r>
              <a:rPr lang="zh-CN" altLang="en-US" sz="4000">
                <a:solidFill>
                  <a:srgbClr val="000000"/>
                </a:solidFill>
                <a:latin typeface="华文新魏" panose="02010800040101010101" pitchFamily="2" charset="-122"/>
                <a:ea typeface="华文新魏" panose="02010800040101010101" pitchFamily="2" charset="-122"/>
              </a:rPr>
              <a:t> </a:t>
            </a:r>
            <a:r>
              <a:rPr lang="zh-CN" altLang="en-US" sz="4000">
                <a:solidFill>
                  <a:srgbClr val="000000"/>
                </a:solidFill>
                <a:latin typeface="Times New Roman" panose="02020603050405020304" pitchFamily="18" charset="0"/>
                <a:ea typeface="华文新魏" panose="02010800040101010101" pitchFamily="2" charset="-122"/>
              </a:rPr>
              <a:t>死锁的检测与解除</a:t>
            </a:r>
          </a:p>
        </p:txBody>
      </p:sp>
      <p:sp>
        <p:nvSpPr>
          <p:cNvPr id="129027" name="Rectangle 3">
            <a:extLst>
              <a:ext uri="{FF2B5EF4-FFF2-40B4-BE49-F238E27FC236}">
                <a16:creationId xmlns:a16="http://schemas.microsoft.com/office/drawing/2014/main" id="{F13C8899-EEF9-4379-BEF4-677CBA0E8576}"/>
              </a:ext>
            </a:extLst>
          </p:cNvPr>
          <p:cNvSpPr>
            <a:spLocks noChangeArrowheads="1"/>
          </p:cNvSpPr>
          <p:nvPr/>
        </p:nvSpPr>
        <p:spPr bwMode="auto">
          <a:xfrm>
            <a:off x="533400" y="1295400"/>
            <a:ext cx="8382000" cy="4953000"/>
          </a:xfrm>
          <a:prstGeom prst="rect">
            <a:avLst/>
          </a:prstGeom>
          <a:noFill/>
          <a:ln>
            <a:noFill/>
          </a:ln>
        </p:spPr>
        <p:txBody>
          <a:bodyPr/>
          <a:lstStyle>
            <a:lvl1pPr marL="685800" indent="-685800">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447800" indent="-5334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indent="0" algn="just" eaLnBrk="1" hangingPunct="1">
              <a:buClr>
                <a:srgbClr val="0000CC"/>
              </a:buClr>
              <a:buSzTx/>
              <a:buFont typeface="Wingdings" panose="05000000000000000000" pitchFamily="2" charset="2"/>
              <a:buNone/>
              <a:defRPr/>
            </a:pPr>
            <a:r>
              <a:rPr lang="en-US" altLang="zh-CN" dirty="0">
                <a:solidFill>
                  <a:srgbClr val="0000CC"/>
                </a:solidFill>
                <a:latin typeface="宋体" panose="02010600030101010101" pitchFamily="2" charset="-122"/>
              </a:rPr>
              <a:t>3.8.2 </a:t>
            </a:r>
            <a:r>
              <a:rPr lang="zh-CN" altLang="en-US" dirty="0">
                <a:solidFill>
                  <a:srgbClr val="0000CC"/>
                </a:solidFill>
                <a:latin typeface="宋体" panose="02010600030101010101" pitchFamily="2" charset="-122"/>
              </a:rPr>
              <a:t>死锁的解除</a:t>
            </a:r>
          </a:p>
          <a:p>
            <a:pPr marL="0" lvl="2" indent="0" eaLnBrk="1" hangingPunct="1">
              <a:lnSpc>
                <a:spcPct val="110000"/>
              </a:lnSpc>
              <a:spcBef>
                <a:spcPct val="0"/>
              </a:spcBef>
              <a:buClr>
                <a:srgbClr val="0000CC"/>
              </a:buClr>
              <a:buSzTx/>
              <a:buFont typeface="Wingdings" panose="05000000000000000000" pitchFamily="2" charset="2"/>
              <a:buNone/>
              <a:defRPr/>
            </a:pPr>
            <a:r>
              <a:rPr lang="en-US" altLang="zh-CN" sz="2800" dirty="0">
                <a:solidFill>
                  <a:srgbClr val="000000"/>
                </a:solidFill>
                <a:latin typeface="宋体" panose="02010600030101010101" pitchFamily="2" charset="-122"/>
              </a:rPr>
              <a:t>1)</a:t>
            </a:r>
            <a:r>
              <a:rPr lang="zh-CN" altLang="en-US" sz="2800" dirty="0">
                <a:solidFill>
                  <a:srgbClr val="000000"/>
                </a:solidFill>
                <a:latin typeface="宋体" panose="02010600030101010101" pitchFamily="2" charset="-122"/>
              </a:rPr>
              <a:t>抢占资源</a:t>
            </a:r>
          </a:p>
          <a:p>
            <a:pPr marL="0" lvl="2" eaLnBrk="1" hangingPunct="1">
              <a:lnSpc>
                <a:spcPct val="110000"/>
              </a:lnSpc>
              <a:spcBef>
                <a:spcPct val="0"/>
              </a:spcBef>
              <a:buClr>
                <a:srgbClr val="0000CC"/>
              </a:buClr>
              <a:buSzTx/>
              <a:buFont typeface="Wingdings" panose="05000000000000000000" pitchFamily="2" charset="2"/>
              <a:buNone/>
              <a:defRPr/>
            </a:pPr>
            <a:r>
              <a:rPr lang="zh-CN" altLang="en-US" sz="2800" dirty="0">
                <a:latin typeface="宋体" panose="02010600030101010101" pitchFamily="2" charset="-122"/>
              </a:rPr>
              <a:t>    从其它进程剥夺足够数量的资源给死锁进程，解除死锁状态。</a:t>
            </a:r>
            <a:endParaRPr lang="en-US" altLang="zh-CN" sz="2800" dirty="0">
              <a:latin typeface="宋体" panose="02010600030101010101" pitchFamily="2" charset="-122"/>
            </a:endParaRPr>
          </a:p>
          <a:p>
            <a:pPr marL="0" lvl="2" indent="0" eaLnBrk="1" hangingPunct="1">
              <a:lnSpc>
                <a:spcPct val="110000"/>
              </a:lnSpc>
              <a:spcBef>
                <a:spcPct val="0"/>
              </a:spcBef>
              <a:buClr>
                <a:srgbClr val="0000CC"/>
              </a:buClr>
              <a:buSzTx/>
              <a:buFont typeface="Wingdings" panose="05000000000000000000" pitchFamily="2" charset="2"/>
              <a:buNone/>
              <a:defRPr/>
            </a:pPr>
            <a:r>
              <a:rPr lang="en-US" altLang="zh-CN" sz="2800" dirty="0">
                <a:solidFill>
                  <a:srgbClr val="000000"/>
                </a:solidFill>
                <a:latin typeface="宋体" panose="02010600030101010101" pitchFamily="2" charset="-122"/>
              </a:rPr>
              <a:t>2)</a:t>
            </a:r>
            <a:r>
              <a:rPr lang="zh-CN" altLang="en-US" sz="2800" dirty="0">
                <a:solidFill>
                  <a:srgbClr val="000000"/>
                </a:solidFill>
                <a:latin typeface="宋体" panose="02010600030101010101" pitchFamily="2" charset="-122"/>
              </a:rPr>
              <a:t>撤销进程</a:t>
            </a:r>
          </a:p>
          <a:p>
            <a:pPr marL="0" lvl="2" algn="just" eaLnBrk="1" hangingPunct="1">
              <a:lnSpc>
                <a:spcPct val="110000"/>
              </a:lnSpc>
              <a:spcBef>
                <a:spcPct val="0"/>
              </a:spcBef>
              <a:buClr>
                <a:srgbClr val="0000CC"/>
              </a:buClr>
              <a:buSzTx/>
              <a:buFont typeface="Wingdings" panose="05000000000000000000" pitchFamily="2" charset="2"/>
              <a:buNone/>
              <a:defRPr/>
            </a:pPr>
            <a:r>
              <a:rPr lang="zh-CN" altLang="en-US" sz="2800" dirty="0">
                <a:latin typeface="宋体" panose="02010600030101010101" pitchFamily="2" charset="-122"/>
              </a:rPr>
              <a:t>    最简单撤消进程的方法是使全部死锁的进程夭折掉；但以前工作全部作废,损失可能很大。</a:t>
            </a:r>
          </a:p>
          <a:p>
            <a:pPr marL="0" lvl="2" algn="just" eaLnBrk="1" hangingPunct="1">
              <a:lnSpc>
                <a:spcPct val="110000"/>
              </a:lnSpc>
              <a:spcBef>
                <a:spcPct val="0"/>
              </a:spcBef>
              <a:buClr>
                <a:srgbClr val="0000CC"/>
              </a:buClr>
              <a:buSzTx/>
              <a:buFont typeface="Wingdings" panose="05000000000000000000" pitchFamily="2" charset="2"/>
              <a:buNone/>
              <a:defRPr/>
            </a:pPr>
            <a:r>
              <a:rPr lang="zh-CN" altLang="en-US" sz="2800">
                <a:latin typeface="宋体" panose="02010600030101010101" pitchFamily="2" charset="-122"/>
              </a:rPr>
              <a:t>    另</a:t>
            </a:r>
            <a:r>
              <a:rPr lang="zh-CN" altLang="en-US" sz="2800" dirty="0">
                <a:latin typeface="宋体" panose="02010600030101010101" pitchFamily="2" charset="-122"/>
              </a:rPr>
              <a:t>一方法是按照某种顺序逐个地撤消进程，直至有足够的资源可用，死锁状态消除为止</a:t>
            </a:r>
            <a:r>
              <a:rPr lang="zh-CN" altLang="en-US" dirty="0">
                <a:latin typeface="Times New Roman" panose="02020603050405020304" pitchFamily="18" charset="0"/>
              </a:rPr>
              <a:t>。</a:t>
            </a:r>
            <a:r>
              <a:rPr lang="en-US" altLang="zh-CN" dirty="0">
                <a:latin typeface="Times New Roman" panose="02020603050405020304" pitchFamily="18" charset="0"/>
              </a:rPr>
              <a:t> </a:t>
            </a:r>
            <a:endParaRPr lang="zh-CN" altLang="en-US" dirty="0">
              <a:latin typeface="Times New Roman" panose="02020603050405020304" pitchFamily="18" charset="0"/>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A72C984-78C0-485E-ADF8-60A17398BD26}"/>
              </a:ext>
            </a:extLst>
          </p:cNvPr>
          <p:cNvSpPr/>
          <p:nvPr/>
        </p:nvSpPr>
        <p:spPr>
          <a:xfrm>
            <a:off x="3088261" y="2967335"/>
            <a:ext cx="2967479" cy="923330"/>
          </a:xfrm>
          <a:prstGeom prst="rect">
            <a:avLst/>
          </a:prstGeom>
          <a:noFill/>
        </p:spPr>
        <p:txBody>
          <a:bodyPr wrap="none">
            <a:spAutoFit/>
          </a:bodyPr>
          <a:lstStyle/>
          <a:p>
            <a:pPr algn="ctr">
              <a:defRPr/>
            </a:pPr>
            <a:r>
              <a:rPr lang="zh-CN" altLang="en-US" sz="5400" dirty="0">
                <a:ln w="9525">
                  <a:solidFill>
                    <a:schemeClr val="bg1"/>
                  </a:solidFill>
                  <a:prstDash val="solid"/>
                </a:ln>
                <a:effectLst>
                  <a:outerShdw blurRad="12700" dist="38100" dir="2700000" algn="tl" rotWithShape="0">
                    <a:schemeClr val="bg1">
                      <a:lumMod val="50000"/>
                    </a:schemeClr>
                  </a:outerShdw>
                </a:effectLst>
              </a:rPr>
              <a:t>本章结束</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ED874079-B3D1-4BF6-9D8C-3FAD12800FB0}"/>
              </a:ext>
            </a:extLst>
          </p:cNvPr>
          <p:cNvSpPr>
            <a:spLocks noChangeArrowheads="1"/>
          </p:cNvSpPr>
          <p:nvPr/>
        </p:nvSpPr>
        <p:spPr bwMode="auto">
          <a:xfrm>
            <a:off x="457200" y="685800"/>
            <a:ext cx="8458200" cy="5564188"/>
          </a:xfrm>
          <a:prstGeom prst="rect">
            <a:avLst/>
          </a:prstGeom>
          <a:solidFill>
            <a:srgbClr val="FFE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b="0"/>
          </a:p>
        </p:txBody>
      </p:sp>
      <p:sp>
        <p:nvSpPr>
          <p:cNvPr id="19459" name="Text Box 3">
            <a:extLst>
              <a:ext uri="{FF2B5EF4-FFF2-40B4-BE49-F238E27FC236}">
                <a16:creationId xmlns:a16="http://schemas.microsoft.com/office/drawing/2014/main" id="{0584B994-DCE6-4AAC-B91E-52A742BB4958}"/>
              </a:ext>
            </a:extLst>
          </p:cNvPr>
          <p:cNvSpPr txBox="1">
            <a:spLocks noChangeArrowheads="1"/>
          </p:cNvSpPr>
          <p:nvPr/>
        </p:nvSpPr>
        <p:spPr bwMode="auto">
          <a:xfrm>
            <a:off x="457200" y="763588"/>
            <a:ext cx="642938"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273" tIns="43636" rIns="87273" bIns="43636">
            <a:spAutoFit/>
          </a:bodyPr>
          <a:lstStyle>
            <a:lvl1pPr defTabSz="873125">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defTabSz="873125">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defTabSz="873125">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defTabSz="873125">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873125">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900" b="0">
                <a:latin typeface="Times New Roman" panose="02020603050405020304" pitchFamily="18" charset="0"/>
              </a:rPr>
              <a:t>作业</a:t>
            </a:r>
          </a:p>
        </p:txBody>
      </p:sp>
      <p:sp>
        <p:nvSpPr>
          <p:cNvPr id="19460" name="Text Box 4">
            <a:extLst>
              <a:ext uri="{FF2B5EF4-FFF2-40B4-BE49-F238E27FC236}">
                <a16:creationId xmlns:a16="http://schemas.microsoft.com/office/drawing/2014/main" id="{99183D33-435F-4B01-99B6-831B7901594C}"/>
              </a:ext>
            </a:extLst>
          </p:cNvPr>
          <p:cNvSpPr txBox="1">
            <a:spLocks noChangeArrowheads="1"/>
          </p:cNvSpPr>
          <p:nvPr/>
        </p:nvSpPr>
        <p:spPr bwMode="auto">
          <a:xfrm>
            <a:off x="1295400" y="763588"/>
            <a:ext cx="1117600"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273" tIns="43636" rIns="87273" bIns="43636">
            <a:spAutoFit/>
          </a:bodyPr>
          <a:lstStyle>
            <a:lvl1pPr defTabSz="873125">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defTabSz="873125">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defTabSz="873125">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defTabSz="873125">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873125">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900" b="0">
                <a:latin typeface="Times New Roman" panose="02020603050405020304" pitchFamily="18" charset="0"/>
              </a:rPr>
              <a:t>提交时间</a:t>
            </a:r>
          </a:p>
        </p:txBody>
      </p:sp>
      <p:sp>
        <p:nvSpPr>
          <p:cNvPr id="19461" name="Text Box 5">
            <a:extLst>
              <a:ext uri="{FF2B5EF4-FFF2-40B4-BE49-F238E27FC236}">
                <a16:creationId xmlns:a16="http://schemas.microsoft.com/office/drawing/2014/main" id="{DDE335BA-D100-4589-A598-76942FC3DE16}"/>
              </a:ext>
            </a:extLst>
          </p:cNvPr>
          <p:cNvSpPr txBox="1">
            <a:spLocks noChangeArrowheads="1"/>
          </p:cNvSpPr>
          <p:nvPr/>
        </p:nvSpPr>
        <p:spPr bwMode="auto">
          <a:xfrm>
            <a:off x="2611438" y="763588"/>
            <a:ext cx="1117600"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273" tIns="43636" rIns="87273" bIns="43636">
            <a:spAutoFit/>
          </a:bodyPr>
          <a:lstStyle>
            <a:lvl1pPr defTabSz="873125">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defTabSz="873125">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defTabSz="873125">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defTabSz="873125">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873125">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900" b="0">
                <a:latin typeface="Times New Roman" panose="02020603050405020304" pitchFamily="18" charset="0"/>
              </a:rPr>
              <a:t>运行时间</a:t>
            </a:r>
          </a:p>
        </p:txBody>
      </p:sp>
      <p:sp>
        <p:nvSpPr>
          <p:cNvPr id="19462" name="Text Box 6">
            <a:extLst>
              <a:ext uri="{FF2B5EF4-FFF2-40B4-BE49-F238E27FC236}">
                <a16:creationId xmlns:a16="http://schemas.microsoft.com/office/drawing/2014/main" id="{A0FFE963-C0A8-4C8F-A771-4A57CC024081}"/>
              </a:ext>
            </a:extLst>
          </p:cNvPr>
          <p:cNvSpPr txBox="1">
            <a:spLocks noChangeArrowheads="1"/>
          </p:cNvSpPr>
          <p:nvPr/>
        </p:nvSpPr>
        <p:spPr bwMode="auto">
          <a:xfrm>
            <a:off x="3924300" y="763588"/>
            <a:ext cx="1117600"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273" tIns="43636" rIns="87273" bIns="43636">
            <a:spAutoFit/>
          </a:bodyPr>
          <a:lstStyle>
            <a:lvl1pPr defTabSz="873125">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defTabSz="873125">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defTabSz="873125">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defTabSz="873125">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873125">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900" b="0">
                <a:latin typeface="Times New Roman" panose="02020603050405020304" pitchFamily="18" charset="0"/>
              </a:rPr>
              <a:t>开始时间</a:t>
            </a:r>
          </a:p>
        </p:txBody>
      </p:sp>
      <p:sp>
        <p:nvSpPr>
          <p:cNvPr id="19463" name="Text Box 7">
            <a:extLst>
              <a:ext uri="{FF2B5EF4-FFF2-40B4-BE49-F238E27FC236}">
                <a16:creationId xmlns:a16="http://schemas.microsoft.com/office/drawing/2014/main" id="{291B0695-B38B-4C71-BF43-5B770457191B}"/>
              </a:ext>
            </a:extLst>
          </p:cNvPr>
          <p:cNvSpPr txBox="1">
            <a:spLocks noChangeArrowheads="1"/>
          </p:cNvSpPr>
          <p:nvPr/>
        </p:nvSpPr>
        <p:spPr bwMode="auto">
          <a:xfrm>
            <a:off x="5240338" y="763588"/>
            <a:ext cx="1117600"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273" tIns="43636" rIns="87273" bIns="43636">
            <a:spAutoFit/>
          </a:bodyPr>
          <a:lstStyle>
            <a:lvl1pPr defTabSz="873125">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defTabSz="873125">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defTabSz="873125">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defTabSz="873125">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873125">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900" b="0">
                <a:latin typeface="Times New Roman" panose="02020603050405020304" pitchFamily="18" charset="0"/>
              </a:rPr>
              <a:t>完成时间</a:t>
            </a:r>
          </a:p>
        </p:txBody>
      </p:sp>
      <p:sp>
        <p:nvSpPr>
          <p:cNvPr id="232456" name="Text Box 8">
            <a:extLst>
              <a:ext uri="{FF2B5EF4-FFF2-40B4-BE49-F238E27FC236}">
                <a16:creationId xmlns:a16="http://schemas.microsoft.com/office/drawing/2014/main" id="{5FBB7892-2AEA-44AB-BD5E-A7108CFF9DA6}"/>
              </a:ext>
            </a:extLst>
          </p:cNvPr>
          <p:cNvSpPr txBox="1">
            <a:spLocks noChangeArrowheads="1"/>
          </p:cNvSpPr>
          <p:nvPr/>
        </p:nvSpPr>
        <p:spPr bwMode="auto">
          <a:xfrm>
            <a:off x="6553200" y="763588"/>
            <a:ext cx="1117600"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273" tIns="43636" rIns="87273" bIns="43636">
            <a:spAutoFit/>
          </a:bodyPr>
          <a:lstStyle>
            <a:lvl1pPr defTabSz="873125">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defTabSz="873125">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defTabSz="873125">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defTabSz="873125">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873125">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900" b="0">
                <a:latin typeface="Times New Roman" panose="02020603050405020304" pitchFamily="18" charset="0"/>
              </a:rPr>
              <a:t>周转时间</a:t>
            </a:r>
          </a:p>
        </p:txBody>
      </p:sp>
      <p:sp>
        <p:nvSpPr>
          <p:cNvPr id="232457" name="Text Box 9">
            <a:extLst>
              <a:ext uri="{FF2B5EF4-FFF2-40B4-BE49-F238E27FC236}">
                <a16:creationId xmlns:a16="http://schemas.microsoft.com/office/drawing/2014/main" id="{C752C332-4F1C-4A6B-AC1D-49C2FDF189F1}"/>
              </a:ext>
            </a:extLst>
          </p:cNvPr>
          <p:cNvSpPr txBox="1">
            <a:spLocks noChangeArrowheads="1"/>
          </p:cNvSpPr>
          <p:nvPr/>
        </p:nvSpPr>
        <p:spPr bwMode="auto">
          <a:xfrm>
            <a:off x="7739063" y="763588"/>
            <a:ext cx="881062" cy="69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273" tIns="43636" rIns="87273" bIns="43636">
            <a:spAutoFit/>
          </a:bodyPr>
          <a:lstStyle>
            <a:lvl1pPr defTabSz="873125">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defTabSz="873125">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defTabSz="873125">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defTabSz="873125">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873125">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900" b="0">
                <a:latin typeface="Times New Roman" panose="02020603050405020304" pitchFamily="18" charset="0"/>
              </a:rPr>
              <a:t>带权周</a:t>
            </a:r>
            <a:br>
              <a:rPr lang="zh-CN" altLang="en-US" sz="1900" b="0">
                <a:latin typeface="Times New Roman" panose="02020603050405020304" pitchFamily="18" charset="0"/>
              </a:rPr>
            </a:br>
            <a:r>
              <a:rPr lang="zh-CN" altLang="en-US" sz="1900" b="0">
                <a:latin typeface="Times New Roman" panose="02020603050405020304" pitchFamily="18" charset="0"/>
              </a:rPr>
              <a:t>转时间</a:t>
            </a:r>
          </a:p>
        </p:txBody>
      </p:sp>
      <p:sp>
        <p:nvSpPr>
          <p:cNvPr id="19466" name="Text Box 10">
            <a:extLst>
              <a:ext uri="{FF2B5EF4-FFF2-40B4-BE49-F238E27FC236}">
                <a16:creationId xmlns:a16="http://schemas.microsoft.com/office/drawing/2014/main" id="{ADBBE103-DE4D-4914-B3D4-EE031CC9EDE8}"/>
              </a:ext>
            </a:extLst>
          </p:cNvPr>
          <p:cNvSpPr txBox="1">
            <a:spLocks noChangeArrowheads="1"/>
          </p:cNvSpPr>
          <p:nvPr/>
        </p:nvSpPr>
        <p:spPr bwMode="auto">
          <a:xfrm>
            <a:off x="1435100" y="1619250"/>
            <a:ext cx="693738"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273" tIns="43636" rIns="87273" bIns="43636">
            <a:spAutoFit/>
          </a:bodyPr>
          <a:lstStyle>
            <a:lvl1pPr defTabSz="873125">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defTabSz="873125">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defTabSz="873125">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defTabSz="873125">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873125">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900" b="0">
                <a:latin typeface="Times New Roman" panose="02020603050405020304" pitchFamily="18" charset="0"/>
              </a:rPr>
              <a:t>t</a:t>
            </a:r>
            <a:r>
              <a:rPr lang="en-US" altLang="zh-CN" sz="1900" b="0" baseline="-25000">
                <a:latin typeface="Times New Roman" panose="02020603050405020304" pitchFamily="18" charset="0"/>
              </a:rPr>
              <a:t>s</a:t>
            </a:r>
            <a:r>
              <a:rPr lang="en-US" altLang="zh-CN" sz="1900" b="0">
                <a:latin typeface="Times New Roman" panose="02020603050405020304" pitchFamily="18" charset="0"/>
              </a:rPr>
              <a:t>(</a:t>
            </a:r>
            <a:r>
              <a:rPr lang="zh-CN" altLang="zh-CN" sz="1900" b="0">
                <a:latin typeface="Times New Roman" panose="02020603050405020304" pitchFamily="18" charset="0"/>
              </a:rPr>
              <a:t>时</a:t>
            </a:r>
            <a:r>
              <a:rPr lang="en-US" altLang="zh-CN" sz="1900" b="0">
                <a:latin typeface="Times New Roman" panose="02020603050405020304" pitchFamily="18" charset="0"/>
              </a:rPr>
              <a:t>)</a:t>
            </a:r>
          </a:p>
        </p:txBody>
      </p:sp>
      <p:sp>
        <p:nvSpPr>
          <p:cNvPr id="19467" name="Text Box 11">
            <a:extLst>
              <a:ext uri="{FF2B5EF4-FFF2-40B4-BE49-F238E27FC236}">
                <a16:creationId xmlns:a16="http://schemas.microsoft.com/office/drawing/2014/main" id="{2D6F82F9-F201-40FD-AFB7-6C5876E5E869}"/>
              </a:ext>
            </a:extLst>
          </p:cNvPr>
          <p:cNvSpPr txBox="1">
            <a:spLocks noChangeArrowheads="1"/>
          </p:cNvSpPr>
          <p:nvPr/>
        </p:nvSpPr>
        <p:spPr bwMode="auto">
          <a:xfrm>
            <a:off x="2806700" y="1619250"/>
            <a:ext cx="7366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273" tIns="43636" rIns="87273" bIns="43636">
            <a:spAutoFit/>
          </a:bodyPr>
          <a:lstStyle>
            <a:lvl1pPr defTabSz="873125">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defTabSz="873125">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defTabSz="873125">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defTabSz="873125">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873125">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900" b="0">
                <a:latin typeface="Times New Roman" panose="02020603050405020304" pitchFamily="18" charset="0"/>
              </a:rPr>
              <a:t>t</a:t>
            </a:r>
            <a:r>
              <a:rPr lang="en-US" altLang="zh-CN" sz="1900" b="0" baseline="-25000">
                <a:latin typeface="Times New Roman" panose="02020603050405020304" pitchFamily="18" charset="0"/>
              </a:rPr>
              <a:t>R</a:t>
            </a:r>
            <a:r>
              <a:rPr lang="en-US" altLang="zh-CN" sz="1900" b="0">
                <a:latin typeface="Times New Roman" panose="02020603050405020304" pitchFamily="18" charset="0"/>
              </a:rPr>
              <a:t>(</a:t>
            </a:r>
            <a:r>
              <a:rPr lang="zh-CN" altLang="zh-CN" sz="1900" b="0">
                <a:latin typeface="Times New Roman" panose="02020603050405020304" pitchFamily="18" charset="0"/>
              </a:rPr>
              <a:t>时</a:t>
            </a:r>
            <a:r>
              <a:rPr lang="en-US" altLang="zh-CN" sz="1900" b="0">
                <a:latin typeface="Times New Roman" panose="02020603050405020304" pitchFamily="18" charset="0"/>
              </a:rPr>
              <a:t>)</a:t>
            </a:r>
          </a:p>
        </p:txBody>
      </p:sp>
      <p:sp>
        <p:nvSpPr>
          <p:cNvPr id="19468" name="Text Box 12">
            <a:extLst>
              <a:ext uri="{FF2B5EF4-FFF2-40B4-BE49-F238E27FC236}">
                <a16:creationId xmlns:a16="http://schemas.microsoft.com/office/drawing/2014/main" id="{AF924C13-1B0B-48C3-95A5-8FF6483DDDF4}"/>
              </a:ext>
            </a:extLst>
          </p:cNvPr>
          <p:cNvSpPr txBox="1">
            <a:spLocks noChangeArrowheads="1"/>
          </p:cNvSpPr>
          <p:nvPr/>
        </p:nvSpPr>
        <p:spPr bwMode="auto">
          <a:xfrm>
            <a:off x="4090988" y="1619250"/>
            <a:ext cx="7366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273" tIns="43636" rIns="87273" bIns="43636">
            <a:spAutoFit/>
          </a:bodyPr>
          <a:lstStyle>
            <a:lvl1pPr defTabSz="873125">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defTabSz="873125">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defTabSz="873125">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defTabSz="873125">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873125">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900" b="0">
                <a:latin typeface="Times New Roman" panose="02020603050405020304" pitchFamily="18" charset="0"/>
              </a:rPr>
              <a:t>t</a:t>
            </a:r>
            <a:r>
              <a:rPr lang="en-US" altLang="zh-CN" sz="1900" b="0" baseline="-25000">
                <a:latin typeface="Times New Roman" panose="02020603050405020304" pitchFamily="18" charset="0"/>
              </a:rPr>
              <a:t>B</a:t>
            </a:r>
            <a:r>
              <a:rPr lang="en-US" altLang="zh-CN" sz="1900" b="0">
                <a:latin typeface="Times New Roman" panose="02020603050405020304" pitchFamily="18" charset="0"/>
              </a:rPr>
              <a:t>(</a:t>
            </a:r>
            <a:r>
              <a:rPr lang="zh-CN" altLang="zh-CN" sz="1900" b="0">
                <a:latin typeface="Times New Roman" panose="02020603050405020304" pitchFamily="18" charset="0"/>
              </a:rPr>
              <a:t>时</a:t>
            </a:r>
            <a:r>
              <a:rPr lang="en-US" altLang="zh-CN" sz="1900" b="0">
                <a:latin typeface="Times New Roman" panose="02020603050405020304" pitchFamily="18" charset="0"/>
              </a:rPr>
              <a:t>)</a:t>
            </a:r>
          </a:p>
        </p:txBody>
      </p:sp>
      <p:sp>
        <p:nvSpPr>
          <p:cNvPr id="19469" name="Text Box 13">
            <a:extLst>
              <a:ext uri="{FF2B5EF4-FFF2-40B4-BE49-F238E27FC236}">
                <a16:creationId xmlns:a16="http://schemas.microsoft.com/office/drawing/2014/main" id="{1E21B86C-392F-48EA-9B90-9CA9D5D5AFDE}"/>
              </a:ext>
            </a:extLst>
          </p:cNvPr>
          <p:cNvSpPr txBox="1">
            <a:spLocks noChangeArrowheads="1"/>
          </p:cNvSpPr>
          <p:nvPr/>
        </p:nvSpPr>
        <p:spPr bwMode="auto">
          <a:xfrm>
            <a:off x="5375275" y="1619250"/>
            <a:ext cx="735013"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273" tIns="43636" rIns="87273" bIns="43636">
            <a:spAutoFit/>
          </a:bodyPr>
          <a:lstStyle>
            <a:lvl1pPr defTabSz="873125">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defTabSz="873125">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defTabSz="873125">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defTabSz="873125">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873125">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900" b="0">
                <a:latin typeface="Times New Roman" panose="02020603050405020304" pitchFamily="18" charset="0"/>
              </a:rPr>
              <a:t>t</a:t>
            </a:r>
            <a:r>
              <a:rPr lang="en-US" altLang="zh-CN" sz="1900" b="0" baseline="-25000">
                <a:latin typeface="Times New Roman" panose="02020603050405020304" pitchFamily="18" charset="0"/>
              </a:rPr>
              <a:t>C</a:t>
            </a:r>
            <a:r>
              <a:rPr lang="en-US" altLang="zh-CN" sz="1900" b="0">
                <a:latin typeface="Times New Roman" panose="02020603050405020304" pitchFamily="18" charset="0"/>
              </a:rPr>
              <a:t>(</a:t>
            </a:r>
            <a:r>
              <a:rPr lang="zh-CN" altLang="zh-CN" sz="1900" b="0">
                <a:latin typeface="Times New Roman" panose="02020603050405020304" pitchFamily="18" charset="0"/>
              </a:rPr>
              <a:t>时</a:t>
            </a:r>
            <a:r>
              <a:rPr lang="en-US" altLang="zh-CN" sz="1900" b="0">
                <a:latin typeface="Times New Roman" panose="02020603050405020304" pitchFamily="18" charset="0"/>
              </a:rPr>
              <a:t>)</a:t>
            </a:r>
          </a:p>
        </p:txBody>
      </p:sp>
      <p:sp>
        <p:nvSpPr>
          <p:cNvPr id="232462" name="Text Box 14">
            <a:extLst>
              <a:ext uri="{FF2B5EF4-FFF2-40B4-BE49-F238E27FC236}">
                <a16:creationId xmlns:a16="http://schemas.microsoft.com/office/drawing/2014/main" id="{E56B7671-4FE4-4A66-9688-E93B782042A2}"/>
              </a:ext>
            </a:extLst>
          </p:cNvPr>
          <p:cNvSpPr txBox="1">
            <a:spLocks noChangeArrowheads="1"/>
          </p:cNvSpPr>
          <p:nvPr/>
        </p:nvSpPr>
        <p:spPr bwMode="auto">
          <a:xfrm>
            <a:off x="6661150" y="1619250"/>
            <a:ext cx="674688"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273" tIns="43636" rIns="87273" bIns="43636">
            <a:spAutoFit/>
          </a:bodyPr>
          <a:lstStyle>
            <a:lvl1pPr defTabSz="873125">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defTabSz="873125">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defTabSz="873125">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defTabSz="873125">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873125">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900" b="0">
                <a:latin typeface="Times New Roman" panose="02020603050405020304" pitchFamily="18" charset="0"/>
              </a:rPr>
              <a:t>t</a:t>
            </a:r>
            <a:r>
              <a:rPr lang="en-US" altLang="zh-CN" sz="1900" b="0" baseline="-25000">
                <a:latin typeface="Times New Roman" panose="02020603050405020304" pitchFamily="18" charset="0"/>
              </a:rPr>
              <a:t>i</a:t>
            </a:r>
            <a:r>
              <a:rPr lang="en-US" altLang="zh-CN" sz="1900" b="0">
                <a:latin typeface="Times New Roman" panose="02020603050405020304" pitchFamily="18" charset="0"/>
              </a:rPr>
              <a:t>(</a:t>
            </a:r>
            <a:r>
              <a:rPr lang="zh-CN" altLang="zh-CN" sz="1900" b="0">
                <a:latin typeface="Times New Roman" panose="02020603050405020304" pitchFamily="18" charset="0"/>
              </a:rPr>
              <a:t>时</a:t>
            </a:r>
            <a:r>
              <a:rPr lang="en-US" altLang="zh-CN" sz="1900" b="0">
                <a:latin typeface="Times New Roman" panose="02020603050405020304" pitchFamily="18" charset="0"/>
              </a:rPr>
              <a:t>)</a:t>
            </a:r>
          </a:p>
        </p:txBody>
      </p:sp>
      <p:sp>
        <p:nvSpPr>
          <p:cNvPr id="232463" name="Text Box 15">
            <a:extLst>
              <a:ext uri="{FF2B5EF4-FFF2-40B4-BE49-F238E27FC236}">
                <a16:creationId xmlns:a16="http://schemas.microsoft.com/office/drawing/2014/main" id="{D67352CE-9694-42DA-939D-A5652FB0F7A7}"/>
              </a:ext>
            </a:extLst>
          </p:cNvPr>
          <p:cNvSpPr txBox="1">
            <a:spLocks noChangeArrowheads="1"/>
          </p:cNvSpPr>
          <p:nvPr/>
        </p:nvSpPr>
        <p:spPr bwMode="auto">
          <a:xfrm>
            <a:off x="7772400" y="1619250"/>
            <a:ext cx="739775"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273" tIns="43636" rIns="87273" bIns="43636">
            <a:spAutoFit/>
          </a:bodyPr>
          <a:lstStyle>
            <a:lvl1pPr defTabSz="873125">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defTabSz="873125">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defTabSz="873125">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defTabSz="873125">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873125">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900" b="0">
                <a:latin typeface="Times New Roman" panose="02020603050405020304" pitchFamily="18" charset="0"/>
              </a:rPr>
              <a:t>W</a:t>
            </a:r>
            <a:r>
              <a:rPr lang="en-US" altLang="zh-CN" sz="1900" b="0" baseline="-25000">
                <a:latin typeface="Times New Roman" panose="02020603050405020304" pitchFamily="18" charset="0"/>
              </a:rPr>
              <a:t>i</a:t>
            </a:r>
            <a:r>
              <a:rPr lang="en-US" altLang="zh-CN" sz="1900" b="0">
                <a:latin typeface="Times New Roman" panose="02020603050405020304" pitchFamily="18" charset="0"/>
              </a:rPr>
              <a:t>(Z)</a:t>
            </a:r>
          </a:p>
        </p:txBody>
      </p:sp>
      <p:sp>
        <p:nvSpPr>
          <p:cNvPr id="19472" name="Text Box 16">
            <a:extLst>
              <a:ext uri="{FF2B5EF4-FFF2-40B4-BE49-F238E27FC236}">
                <a16:creationId xmlns:a16="http://schemas.microsoft.com/office/drawing/2014/main" id="{FCEEBA31-A806-48BF-8028-1E70DD981713}"/>
              </a:ext>
            </a:extLst>
          </p:cNvPr>
          <p:cNvSpPr txBox="1">
            <a:spLocks noChangeArrowheads="1"/>
          </p:cNvSpPr>
          <p:nvPr/>
        </p:nvSpPr>
        <p:spPr bwMode="auto">
          <a:xfrm>
            <a:off x="685800" y="2120900"/>
            <a:ext cx="288925" cy="276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273" tIns="43636" rIns="87273" bIns="43636">
            <a:spAutoFit/>
          </a:bodyPr>
          <a:lstStyle>
            <a:lvl1pPr defTabSz="873125">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defTabSz="873125">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defTabSz="873125">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defTabSz="873125">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873125">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220000"/>
              </a:lnSpc>
              <a:spcBef>
                <a:spcPct val="0"/>
              </a:spcBef>
              <a:buClrTx/>
              <a:buSzTx/>
              <a:buFontTx/>
              <a:buNone/>
            </a:pPr>
            <a:r>
              <a:rPr lang="en-US" altLang="zh-CN" sz="1900" b="0">
                <a:latin typeface="Times New Roman" panose="02020603050405020304" pitchFamily="18" charset="0"/>
              </a:rPr>
              <a:t>1</a:t>
            </a:r>
          </a:p>
          <a:p>
            <a:pPr eaLnBrk="1" hangingPunct="1">
              <a:lnSpc>
                <a:spcPct val="220000"/>
              </a:lnSpc>
              <a:spcBef>
                <a:spcPct val="0"/>
              </a:spcBef>
              <a:buClrTx/>
              <a:buSzTx/>
              <a:buFontTx/>
              <a:buNone/>
            </a:pPr>
            <a:r>
              <a:rPr lang="en-US" altLang="zh-CN" sz="1900" b="0">
                <a:latin typeface="Times New Roman" panose="02020603050405020304" pitchFamily="18" charset="0"/>
              </a:rPr>
              <a:t>2</a:t>
            </a:r>
          </a:p>
          <a:p>
            <a:pPr eaLnBrk="1" hangingPunct="1">
              <a:lnSpc>
                <a:spcPct val="220000"/>
              </a:lnSpc>
              <a:spcBef>
                <a:spcPct val="0"/>
              </a:spcBef>
              <a:buClrTx/>
              <a:buSzTx/>
              <a:buFontTx/>
              <a:buNone/>
            </a:pPr>
            <a:r>
              <a:rPr lang="en-US" altLang="zh-CN" sz="1900" b="0">
                <a:latin typeface="Times New Roman" panose="02020603050405020304" pitchFamily="18" charset="0"/>
              </a:rPr>
              <a:t>3</a:t>
            </a:r>
          </a:p>
          <a:p>
            <a:pPr eaLnBrk="1" hangingPunct="1">
              <a:lnSpc>
                <a:spcPct val="220000"/>
              </a:lnSpc>
              <a:spcBef>
                <a:spcPct val="0"/>
              </a:spcBef>
              <a:buClrTx/>
              <a:buSzTx/>
              <a:buFontTx/>
              <a:buNone/>
            </a:pPr>
            <a:r>
              <a:rPr lang="en-US" altLang="zh-CN" sz="1900" b="0">
                <a:latin typeface="Times New Roman" panose="02020603050405020304" pitchFamily="18" charset="0"/>
              </a:rPr>
              <a:t>4</a:t>
            </a:r>
          </a:p>
        </p:txBody>
      </p:sp>
      <p:sp>
        <p:nvSpPr>
          <p:cNvPr id="19473" name="Text Box 17">
            <a:extLst>
              <a:ext uri="{FF2B5EF4-FFF2-40B4-BE49-F238E27FC236}">
                <a16:creationId xmlns:a16="http://schemas.microsoft.com/office/drawing/2014/main" id="{20A55F3D-ACFD-4DE7-9901-77661B5C8A4F}"/>
              </a:ext>
            </a:extLst>
          </p:cNvPr>
          <p:cNvSpPr txBox="1">
            <a:spLocks noChangeArrowheads="1"/>
          </p:cNvSpPr>
          <p:nvPr/>
        </p:nvSpPr>
        <p:spPr bwMode="auto">
          <a:xfrm>
            <a:off x="1524000" y="2120900"/>
            <a:ext cx="584200" cy="276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273" tIns="43636" rIns="87273" bIns="43636">
            <a:spAutoFit/>
          </a:bodyPr>
          <a:lstStyle>
            <a:lvl1pPr defTabSz="873125">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defTabSz="873125">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defTabSz="873125">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defTabSz="873125">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873125">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220000"/>
              </a:lnSpc>
              <a:spcBef>
                <a:spcPct val="0"/>
              </a:spcBef>
              <a:buClrTx/>
              <a:buSzTx/>
              <a:buFontTx/>
              <a:buNone/>
            </a:pPr>
            <a:r>
              <a:rPr lang="en-US" altLang="zh-CN" sz="1900" b="0" dirty="0">
                <a:latin typeface="Times New Roman" panose="02020603050405020304" pitchFamily="18" charset="0"/>
              </a:rPr>
              <a:t>8.00</a:t>
            </a:r>
          </a:p>
          <a:p>
            <a:pPr eaLnBrk="1" hangingPunct="1">
              <a:lnSpc>
                <a:spcPct val="220000"/>
              </a:lnSpc>
              <a:spcBef>
                <a:spcPct val="0"/>
              </a:spcBef>
              <a:buClrTx/>
              <a:buSzTx/>
              <a:buFontTx/>
              <a:buNone/>
            </a:pPr>
            <a:r>
              <a:rPr lang="en-US" altLang="zh-CN" sz="1900" b="0" dirty="0">
                <a:latin typeface="Times New Roman" panose="02020603050405020304" pitchFamily="18" charset="0"/>
              </a:rPr>
              <a:t>8.50</a:t>
            </a:r>
          </a:p>
          <a:p>
            <a:pPr eaLnBrk="1" hangingPunct="1">
              <a:lnSpc>
                <a:spcPct val="220000"/>
              </a:lnSpc>
              <a:spcBef>
                <a:spcPct val="0"/>
              </a:spcBef>
              <a:buClrTx/>
              <a:buSzTx/>
              <a:buFontTx/>
              <a:buNone/>
            </a:pPr>
            <a:r>
              <a:rPr lang="en-US" altLang="zh-CN" sz="1900" b="0" dirty="0">
                <a:latin typeface="Times New Roman" panose="02020603050405020304" pitchFamily="18" charset="0"/>
              </a:rPr>
              <a:t>9.00</a:t>
            </a:r>
          </a:p>
          <a:p>
            <a:pPr eaLnBrk="1" hangingPunct="1">
              <a:lnSpc>
                <a:spcPct val="220000"/>
              </a:lnSpc>
              <a:spcBef>
                <a:spcPct val="0"/>
              </a:spcBef>
              <a:buClrTx/>
              <a:buSzTx/>
              <a:buFontTx/>
              <a:buNone/>
            </a:pPr>
            <a:r>
              <a:rPr lang="en-US" altLang="zh-CN" sz="1900" b="0" dirty="0">
                <a:latin typeface="Times New Roman" panose="02020603050405020304" pitchFamily="18" charset="0"/>
              </a:rPr>
              <a:t>9.50</a:t>
            </a:r>
          </a:p>
        </p:txBody>
      </p:sp>
      <p:sp>
        <p:nvSpPr>
          <p:cNvPr id="19474" name="Text Box 18">
            <a:extLst>
              <a:ext uri="{FF2B5EF4-FFF2-40B4-BE49-F238E27FC236}">
                <a16:creationId xmlns:a16="http://schemas.microsoft.com/office/drawing/2014/main" id="{3F35C876-2E40-4CB1-91FC-A07469CBF5EF}"/>
              </a:ext>
            </a:extLst>
          </p:cNvPr>
          <p:cNvSpPr txBox="1">
            <a:spLocks noChangeArrowheads="1"/>
          </p:cNvSpPr>
          <p:nvPr/>
        </p:nvSpPr>
        <p:spPr bwMode="auto">
          <a:xfrm>
            <a:off x="2895600" y="2120900"/>
            <a:ext cx="584200" cy="276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273" tIns="43636" rIns="87273" bIns="43636">
            <a:spAutoFit/>
          </a:bodyPr>
          <a:lstStyle>
            <a:lvl1pPr defTabSz="873125">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defTabSz="873125">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defTabSz="873125">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defTabSz="873125">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873125">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220000"/>
              </a:lnSpc>
              <a:spcBef>
                <a:spcPct val="0"/>
              </a:spcBef>
              <a:buClrTx/>
              <a:buSzTx/>
              <a:buFontTx/>
              <a:buNone/>
            </a:pPr>
            <a:r>
              <a:rPr lang="en-US" altLang="zh-CN" sz="1900" b="0" dirty="0">
                <a:latin typeface="Times New Roman" panose="02020603050405020304" pitchFamily="18" charset="0"/>
              </a:rPr>
              <a:t>2.00</a:t>
            </a:r>
          </a:p>
          <a:p>
            <a:pPr eaLnBrk="1" hangingPunct="1">
              <a:lnSpc>
                <a:spcPct val="220000"/>
              </a:lnSpc>
              <a:spcBef>
                <a:spcPct val="0"/>
              </a:spcBef>
              <a:buClrTx/>
              <a:buSzTx/>
              <a:buFontTx/>
              <a:buNone/>
            </a:pPr>
            <a:r>
              <a:rPr lang="en-US" altLang="zh-CN" sz="1900" b="0" dirty="0">
                <a:latin typeface="Times New Roman" panose="02020603050405020304" pitchFamily="18" charset="0"/>
              </a:rPr>
              <a:t>0.50</a:t>
            </a:r>
          </a:p>
          <a:p>
            <a:pPr eaLnBrk="1" hangingPunct="1">
              <a:lnSpc>
                <a:spcPct val="220000"/>
              </a:lnSpc>
              <a:spcBef>
                <a:spcPct val="0"/>
              </a:spcBef>
              <a:buClrTx/>
              <a:buSzTx/>
              <a:buFontTx/>
              <a:buNone/>
            </a:pPr>
            <a:r>
              <a:rPr lang="en-US" altLang="zh-CN" sz="1900" b="0" dirty="0">
                <a:latin typeface="Times New Roman" panose="02020603050405020304" pitchFamily="18" charset="0"/>
              </a:rPr>
              <a:t>0.10</a:t>
            </a:r>
          </a:p>
          <a:p>
            <a:pPr eaLnBrk="1" hangingPunct="1">
              <a:lnSpc>
                <a:spcPct val="220000"/>
              </a:lnSpc>
              <a:spcBef>
                <a:spcPct val="0"/>
              </a:spcBef>
              <a:buClrTx/>
              <a:buSzTx/>
              <a:buFontTx/>
              <a:buNone/>
            </a:pPr>
            <a:r>
              <a:rPr lang="en-US" altLang="zh-CN" sz="1900" b="0" dirty="0">
                <a:latin typeface="Times New Roman" panose="02020603050405020304" pitchFamily="18" charset="0"/>
              </a:rPr>
              <a:t>0.20</a:t>
            </a:r>
          </a:p>
        </p:txBody>
      </p:sp>
      <p:sp>
        <p:nvSpPr>
          <p:cNvPr id="19475" name="Text Box 19">
            <a:extLst>
              <a:ext uri="{FF2B5EF4-FFF2-40B4-BE49-F238E27FC236}">
                <a16:creationId xmlns:a16="http://schemas.microsoft.com/office/drawing/2014/main" id="{48B96375-B26F-4B8F-AD7F-25A7FE2F83E3}"/>
              </a:ext>
            </a:extLst>
          </p:cNvPr>
          <p:cNvSpPr txBox="1">
            <a:spLocks noChangeArrowheads="1"/>
          </p:cNvSpPr>
          <p:nvPr/>
        </p:nvSpPr>
        <p:spPr bwMode="auto">
          <a:xfrm>
            <a:off x="4191000" y="2120900"/>
            <a:ext cx="701675" cy="276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273" tIns="43636" rIns="87273" bIns="43636">
            <a:spAutoFit/>
          </a:bodyPr>
          <a:lstStyle>
            <a:lvl1pPr defTabSz="873125">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defTabSz="873125">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defTabSz="873125">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defTabSz="873125">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873125">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220000"/>
              </a:lnSpc>
              <a:spcBef>
                <a:spcPct val="0"/>
              </a:spcBef>
              <a:buClrTx/>
              <a:buSzTx/>
              <a:buFontTx/>
              <a:buNone/>
            </a:pPr>
            <a:r>
              <a:rPr lang="en-US" altLang="zh-CN" sz="1900" b="0" dirty="0">
                <a:latin typeface="Times New Roman" panose="02020603050405020304" pitchFamily="18" charset="0"/>
              </a:rPr>
              <a:t>8.00</a:t>
            </a:r>
          </a:p>
          <a:p>
            <a:pPr eaLnBrk="1" hangingPunct="1">
              <a:lnSpc>
                <a:spcPct val="220000"/>
              </a:lnSpc>
              <a:spcBef>
                <a:spcPct val="0"/>
              </a:spcBef>
              <a:buClrTx/>
              <a:buSzTx/>
              <a:buFontTx/>
              <a:buNone/>
            </a:pPr>
            <a:r>
              <a:rPr lang="en-US" altLang="zh-CN" sz="1900" b="0" dirty="0">
                <a:latin typeface="Times New Roman" panose="02020603050405020304" pitchFamily="18" charset="0"/>
              </a:rPr>
              <a:t>10.00</a:t>
            </a:r>
          </a:p>
          <a:p>
            <a:pPr eaLnBrk="1" hangingPunct="1">
              <a:lnSpc>
                <a:spcPct val="220000"/>
              </a:lnSpc>
              <a:spcBef>
                <a:spcPct val="0"/>
              </a:spcBef>
              <a:buClrTx/>
              <a:buSzTx/>
              <a:buFontTx/>
              <a:buNone/>
            </a:pPr>
            <a:r>
              <a:rPr lang="en-US" altLang="zh-CN" sz="1900" b="0" dirty="0">
                <a:latin typeface="Times New Roman" panose="02020603050405020304" pitchFamily="18" charset="0"/>
              </a:rPr>
              <a:t>10.50</a:t>
            </a:r>
          </a:p>
          <a:p>
            <a:pPr eaLnBrk="1" hangingPunct="1">
              <a:lnSpc>
                <a:spcPct val="220000"/>
              </a:lnSpc>
              <a:spcBef>
                <a:spcPct val="0"/>
              </a:spcBef>
              <a:buClrTx/>
              <a:buSzTx/>
              <a:buFontTx/>
              <a:buNone/>
            </a:pPr>
            <a:r>
              <a:rPr lang="en-US" altLang="zh-CN" sz="1900" b="0" dirty="0">
                <a:latin typeface="Times New Roman" panose="02020603050405020304" pitchFamily="18" charset="0"/>
              </a:rPr>
              <a:t>10.60</a:t>
            </a:r>
          </a:p>
        </p:txBody>
      </p:sp>
      <p:sp>
        <p:nvSpPr>
          <p:cNvPr id="19476" name="Text Box 20">
            <a:extLst>
              <a:ext uri="{FF2B5EF4-FFF2-40B4-BE49-F238E27FC236}">
                <a16:creationId xmlns:a16="http://schemas.microsoft.com/office/drawing/2014/main" id="{4AD154E2-0A74-44E1-9FBD-F2400D1E703B}"/>
              </a:ext>
            </a:extLst>
          </p:cNvPr>
          <p:cNvSpPr txBox="1">
            <a:spLocks noChangeArrowheads="1"/>
          </p:cNvSpPr>
          <p:nvPr/>
        </p:nvSpPr>
        <p:spPr bwMode="auto">
          <a:xfrm>
            <a:off x="5410200" y="2120900"/>
            <a:ext cx="701675" cy="276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273" tIns="43636" rIns="87273" bIns="43636">
            <a:spAutoFit/>
          </a:bodyPr>
          <a:lstStyle>
            <a:lvl1pPr defTabSz="873125">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defTabSz="873125">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defTabSz="873125">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defTabSz="873125">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873125">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220000"/>
              </a:lnSpc>
              <a:spcBef>
                <a:spcPct val="0"/>
              </a:spcBef>
              <a:buClrTx/>
              <a:buSzTx/>
              <a:buFontTx/>
              <a:buNone/>
            </a:pPr>
            <a:r>
              <a:rPr lang="en-US" altLang="zh-CN" sz="1900" b="0" dirty="0">
                <a:latin typeface="Times New Roman" panose="02020603050405020304" pitchFamily="18" charset="0"/>
              </a:rPr>
              <a:t>10.00</a:t>
            </a:r>
          </a:p>
          <a:p>
            <a:pPr eaLnBrk="1" hangingPunct="1">
              <a:lnSpc>
                <a:spcPct val="220000"/>
              </a:lnSpc>
              <a:spcBef>
                <a:spcPct val="0"/>
              </a:spcBef>
              <a:buClrTx/>
              <a:buSzTx/>
              <a:buFontTx/>
              <a:buNone/>
            </a:pPr>
            <a:r>
              <a:rPr lang="en-US" altLang="zh-CN" sz="1900" b="0" dirty="0">
                <a:latin typeface="Times New Roman" panose="02020603050405020304" pitchFamily="18" charset="0"/>
              </a:rPr>
              <a:t>10.50</a:t>
            </a:r>
          </a:p>
          <a:p>
            <a:pPr eaLnBrk="1" hangingPunct="1">
              <a:lnSpc>
                <a:spcPct val="220000"/>
              </a:lnSpc>
              <a:spcBef>
                <a:spcPct val="0"/>
              </a:spcBef>
              <a:buClrTx/>
              <a:buSzTx/>
              <a:buFontTx/>
              <a:buNone/>
            </a:pPr>
            <a:r>
              <a:rPr lang="en-US" altLang="zh-CN" sz="1900" b="0" dirty="0">
                <a:latin typeface="Times New Roman" panose="02020603050405020304" pitchFamily="18" charset="0"/>
              </a:rPr>
              <a:t>10.60</a:t>
            </a:r>
          </a:p>
          <a:p>
            <a:pPr eaLnBrk="1" hangingPunct="1">
              <a:lnSpc>
                <a:spcPct val="220000"/>
              </a:lnSpc>
              <a:spcBef>
                <a:spcPct val="0"/>
              </a:spcBef>
              <a:buClrTx/>
              <a:buSzTx/>
              <a:buFontTx/>
              <a:buNone/>
            </a:pPr>
            <a:r>
              <a:rPr lang="en-US" altLang="zh-CN" sz="1900" b="0" dirty="0">
                <a:latin typeface="Times New Roman" panose="02020603050405020304" pitchFamily="18" charset="0"/>
              </a:rPr>
              <a:t>10.80</a:t>
            </a:r>
          </a:p>
        </p:txBody>
      </p:sp>
      <p:sp>
        <p:nvSpPr>
          <p:cNvPr id="232469" name="Text Box 21">
            <a:extLst>
              <a:ext uri="{FF2B5EF4-FFF2-40B4-BE49-F238E27FC236}">
                <a16:creationId xmlns:a16="http://schemas.microsoft.com/office/drawing/2014/main" id="{FFB28840-60F8-4A1F-871B-2B819EE9C6BB}"/>
              </a:ext>
            </a:extLst>
          </p:cNvPr>
          <p:cNvSpPr txBox="1">
            <a:spLocks noChangeArrowheads="1"/>
          </p:cNvSpPr>
          <p:nvPr/>
        </p:nvSpPr>
        <p:spPr bwMode="auto">
          <a:xfrm>
            <a:off x="6781800" y="2120900"/>
            <a:ext cx="5842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273" tIns="43636" rIns="87273" bIns="43636">
            <a:spAutoFit/>
          </a:bodyPr>
          <a:lstStyle>
            <a:lvl1pPr defTabSz="873125">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defTabSz="873125">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defTabSz="873125">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defTabSz="873125">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873125">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220000"/>
              </a:lnSpc>
              <a:spcBef>
                <a:spcPct val="0"/>
              </a:spcBef>
              <a:buClrTx/>
              <a:buSzTx/>
              <a:buFontTx/>
              <a:buNone/>
            </a:pPr>
            <a:r>
              <a:rPr lang="en-US" altLang="zh-CN" sz="1900" b="0">
                <a:latin typeface="Times New Roman" panose="02020603050405020304" pitchFamily="18" charset="0"/>
              </a:rPr>
              <a:t>2.00</a:t>
            </a:r>
          </a:p>
          <a:p>
            <a:pPr eaLnBrk="1" hangingPunct="1">
              <a:lnSpc>
                <a:spcPct val="220000"/>
              </a:lnSpc>
              <a:spcBef>
                <a:spcPct val="0"/>
              </a:spcBef>
              <a:buClrTx/>
              <a:buSzTx/>
              <a:buFontTx/>
              <a:buNone/>
            </a:pPr>
            <a:r>
              <a:rPr lang="en-US" altLang="zh-CN" sz="1900" b="0">
                <a:latin typeface="Times New Roman" panose="02020603050405020304" pitchFamily="18" charset="0"/>
              </a:rPr>
              <a:t>2.00</a:t>
            </a:r>
          </a:p>
          <a:p>
            <a:pPr eaLnBrk="1" hangingPunct="1">
              <a:lnSpc>
                <a:spcPct val="220000"/>
              </a:lnSpc>
              <a:spcBef>
                <a:spcPct val="0"/>
              </a:spcBef>
              <a:buClrTx/>
              <a:buSzTx/>
              <a:buFontTx/>
              <a:buNone/>
            </a:pPr>
            <a:r>
              <a:rPr lang="en-US" altLang="zh-CN" sz="1900" b="0">
                <a:latin typeface="Times New Roman" panose="02020603050405020304" pitchFamily="18" charset="0"/>
              </a:rPr>
              <a:t>1.60</a:t>
            </a:r>
          </a:p>
          <a:p>
            <a:pPr eaLnBrk="1" hangingPunct="1">
              <a:lnSpc>
                <a:spcPct val="220000"/>
              </a:lnSpc>
              <a:spcBef>
                <a:spcPct val="0"/>
              </a:spcBef>
              <a:buClrTx/>
              <a:buSzTx/>
              <a:buFontTx/>
              <a:buNone/>
            </a:pPr>
            <a:r>
              <a:rPr lang="en-US" altLang="zh-CN" sz="1900" b="0">
                <a:latin typeface="Times New Roman" panose="02020603050405020304" pitchFamily="18" charset="0"/>
              </a:rPr>
              <a:t>1.30</a:t>
            </a:r>
          </a:p>
          <a:p>
            <a:pPr eaLnBrk="1" hangingPunct="1">
              <a:lnSpc>
                <a:spcPct val="220000"/>
              </a:lnSpc>
              <a:spcBef>
                <a:spcPct val="0"/>
              </a:spcBef>
              <a:buClrTx/>
              <a:buSzTx/>
              <a:buFontTx/>
              <a:buNone/>
            </a:pPr>
            <a:r>
              <a:rPr lang="en-US" altLang="zh-CN" sz="1900" b="0">
                <a:latin typeface="Times New Roman" panose="02020603050405020304" pitchFamily="18" charset="0"/>
              </a:rPr>
              <a:t>6.90</a:t>
            </a:r>
          </a:p>
        </p:txBody>
      </p:sp>
      <p:sp>
        <p:nvSpPr>
          <p:cNvPr id="232470" name="Text Box 22">
            <a:extLst>
              <a:ext uri="{FF2B5EF4-FFF2-40B4-BE49-F238E27FC236}">
                <a16:creationId xmlns:a16="http://schemas.microsoft.com/office/drawing/2014/main" id="{7D4B9540-AC68-4364-8A58-6DBB3DCB73D9}"/>
              </a:ext>
            </a:extLst>
          </p:cNvPr>
          <p:cNvSpPr txBox="1">
            <a:spLocks noChangeArrowheads="1"/>
          </p:cNvSpPr>
          <p:nvPr/>
        </p:nvSpPr>
        <p:spPr bwMode="auto">
          <a:xfrm>
            <a:off x="7831138" y="2120900"/>
            <a:ext cx="701675"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273" tIns="43636" rIns="87273" bIns="43636">
            <a:spAutoFit/>
          </a:bodyPr>
          <a:lstStyle>
            <a:lvl1pPr defTabSz="873125">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defTabSz="873125">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defTabSz="873125">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defTabSz="873125">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873125">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220000"/>
              </a:lnSpc>
              <a:spcBef>
                <a:spcPct val="0"/>
              </a:spcBef>
              <a:buClrTx/>
              <a:buSzTx/>
              <a:buFontTx/>
              <a:buNone/>
            </a:pPr>
            <a:r>
              <a:rPr lang="en-US" altLang="zh-CN" sz="1900" b="0" dirty="0">
                <a:latin typeface="Times New Roman" panose="02020603050405020304" pitchFamily="18" charset="0"/>
              </a:rPr>
              <a:t>1.00</a:t>
            </a:r>
          </a:p>
          <a:p>
            <a:pPr eaLnBrk="1" hangingPunct="1">
              <a:lnSpc>
                <a:spcPct val="220000"/>
              </a:lnSpc>
              <a:spcBef>
                <a:spcPct val="0"/>
              </a:spcBef>
              <a:buClrTx/>
              <a:buSzTx/>
              <a:buFontTx/>
              <a:buNone/>
            </a:pPr>
            <a:r>
              <a:rPr lang="en-US" altLang="zh-CN" sz="1900" b="0" dirty="0">
                <a:latin typeface="Times New Roman" panose="02020603050405020304" pitchFamily="18" charset="0"/>
              </a:rPr>
              <a:t>4.00</a:t>
            </a:r>
          </a:p>
          <a:p>
            <a:pPr eaLnBrk="1" hangingPunct="1">
              <a:lnSpc>
                <a:spcPct val="220000"/>
              </a:lnSpc>
              <a:spcBef>
                <a:spcPct val="0"/>
              </a:spcBef>
              <a:buClrTx/>
              <a:buSzTx/>
              <a:buFontTx/>
              <a:buNone/>
            </a:pPr>
            <a:r>
              <a:rPr lang="en-US" altLang="zh-CN" sz="1900" b="0" dirty="0">
                <a:latin typeface="Times New Roman" panose="02020603050405020304" pitchFamily="18" charset="0"/>
              </a:rPr>
              <a:t>16.00</a:t>
            </a:r>
          </a:p>
          <a:p>
            <a:pPr eaLnBrk="1" hangingPunct="1">
              <a:lnSpc>
                <a:spcPct val="220000"/>
              </a:lnSpc>
              <a:spcBef>
                <a:spcPct val="0"/>
              </a:spcBef>
              <a:buClrTx/>
              <a:buSzTx/>
              <a:buFontTx/>
              <a:buNone/>
            </a:pPr>
            <a:r>
              <a:rPr lang="en-US" altLang="zh-CN" sz="1900" b="0" dirty="0">
                <a:latin typeface="Times New Roman" panose="02020603050405020304" pitchFamily="18" charset="0"/>
              </a:rPr>
              <a:t>6.50</a:t>
            </a:r>
          </a:p>
          <a:p>
            <a:pPr eaLnBrk="1" hangingPunct="1">
              <a:lnSpc>
                <a:spcPct val="220000"/>
              </a:lnSpc>
              <a:spcBef>
                <a:spcPct val="0"/>
              </a:spcBef>
              <a:buClrTx/>
              <a:buSzTx/>
              <a:buFontTx/>
              <a:buNone/>
            </a:pPr>
            <a:r>
              <a:rPr lang="en-US" altLang="zh-CN" sz="1900" b="0" dirty="0">
                <a:latin typeface="Times New Roman" panose="02020603050405020304" pitchFamily="18" charset="0"/>
              </a:rPr>
              <a:t>27.50</a:t>
            </a:r>
          </a:p>
        </p:txBody>
      </p:sp>
      <p:sp>
        <p:nvSpPr>
          <p:cNvPr id="232471" name="Text Box 23">
            <a:extLst>
              <a:ext uri="{FF2B5EF4-FFF2-40B4-BE49-F238E27FC236}">
                <a16:creationId xmlns:a16="http://schemas.microsoft.com/office/drawing/2014/main" id="{9E13CA7C-AF2D-4F20-8056-23258B2387AE}"/>
              </a:ext>
            </a:extLst>
          </p:cNvPr>
          <p:cNvSpPr txBox="1">
            <a:spLocks noChangeArrowheads="1"/>
          </p:cNvSpPr>
          <p:nvPr/>
        </p:nvSpPr>
        <p:spPr bwMode="auto">
          <a:xfrm>
            <a:off x="927100" y="5029200"/>
            <a:ext cx="3830638"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273" tIns="43636" rIns="87273" bIns="43636">
            <a:spAutoFit/>
          </a:bodyPr>
          <a:lstStyle>
            <a:lvl1pPr defTabSz="873125">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defTabSz="873125">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defTabSz="873125">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defTabSz="873125">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873125">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60000"/>
              </a:lnSpc>
              <a:spcBef>
                <a:spcPct val="0"/>
              </a:spcBef>
              <a:buClrTx/>
              <a:buSzTx/>
              <a:buFontTx/>
              <a:buNone/>
            </a:pPr>
            <a:r>
              <a:rPr lang="zh-CN" altLang="en-US" sz="1900" b="0">
                <a:latin typeface="Times New Roman" panose="02020603050405020304" pitchFamily="18" charset="0"/>
              </a:rPr>
              <a:t>平均周转时间 </a:t>
            </a:r>
            <a:r>
              <a:rPr lang="en-US" altLang="zh-CN" sz="1900" b="0">
                <a:latin typeface="Times New Roman" panose="02020603050405020304" pitchFamily="18" charset="0"/>
              </a:rPr>
              <a:t>T=6.90/4=1.725(</a:t>
            </a:r>
            <a:r>
              <a:rPr lang="zh-CN" altLang="zh-CN" sz="1900" b="0">
                <a:latin typeface="Times New Roman" panose="02020603050405020304" pitchFamily="18" charset="0"/>
              </a:rPr>
              <a:t>小时</a:t>
            </a:r>
            <a:r>
              <a:rPr lang="en-US" altLang="zh-CN" sz="1900" b="0">
                <a:latin typeface="Times New Roman" panose="02020603050405020304" pitchFamily="18" charset="0"/>
              </a:rPr>
              <a:t>)</a:t>
            </a:r>
          </a:p>
          <a:p>
            <a:pPr eaLnBrk="1" hangingPunct="1">
              <a:lnSpc>
                <a:spcPct val="160000"/>
              </a:lnSpc>
              <a:spcBef>
                <a:spcPct val="0"/>
              </a:spcBef>
              <a:buClrTx/>
              <a:buSzTx/>
              <a:buFontTx/>
              <a:buNone/>
            </a:pPr>
            <a:r>
              <a:rPr lang="zh-CN" altLang="en-US" sz="1900" b="0">
                <a:latin typeface="Times New Roman" panose="02020603050405020304" pitchFamily="18" charset="0"/>
              </a:rPr>
              <a:t>平均带权时间 </a:t>
            </a:r>
            <a:r>
              <a:rPr lang="en-US" altLang="zh-CN" sz="1900" b="0">
                <a:latin typeface="Times New Roman" panose="02020603050405020304" pitchFamily="18" charset="0"/>
              </a:rPr>
              <a:t>W=27.5/4=6.875</a:t>
            </a:r>
          </a:p>
        </p:txBody>
      </p:sp>
      <p:sp>
        <p:nvSpPr>
          <p:cNvPr id="19480" name="Line 24">
            <a:extLst>
              <a:ext uri="{FF2B5EF4-FFF2-40B4-BE49-F238E27FC236}">
                <a16:creationId xmlns:a16="http://schemas.microsoft.com/office/drawing/2014/main" id="{A3DB72A8-8C17-42A6-9E70-39D6A72CDFC2}"/>
              </a:ext>
            </a:extLst>
          </p:cNvPr>
          <p:cNvSpPr>
            <a:spLocks noChangeShapeType="1"/>
          </p:cNvSpPr>
          <p:nvPr/>
        </p:nvSpPr>
        <p:spPr bwMode="auto">
          <a:xfrm>
            <a:off x="6477000" y="685800"/>
            <a:ext cx="0" cy="548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81" name="Line 25">
            <a:extLst>
              <a:ext uri="{FF2B5EF4-FFF2-40B4-BE49-F238E27FC236}">
                <a16:creationId xmlns:a16="http://schemas.microsoft.com/office/drawing/2014/main" id="{62D9665C-474E-4F3C-BC1F-5EAEF65E224C}"/>
              </a:ext>
            </a:extLst>
          </p:cNvPr>
          <p:cNvSpPr>
            <a:spLocks noChangeShapeType="1"/>
          </p:cNvSpPr>
          <p:nvPr/>
        </p:nvSpPr>
        <p:spPr bwMode="auto">
          <a:xfrm>
            <a:off x="609600" y="4951413"/>
            <a:ext cx="822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82" name="Line 26">
            <a:extLst>
              <a:ext uri="{FF2B5EF4-FFF2-40B4-BE49-F238E27FC236}">
                <a16:creationId xmlns:a16="http://schemas.microsoft.com/office/drawing/2014/main" id="{E07F1288-0359-4D42-8855-2ED96137CE51}"/>
              </a:ext>
            </a:extLst>
          </p:cNvPr>
          <p:cNvSpPr>
            <a:spLocks noChangeShapeType="1"/>
          </p:cNvSpPr>
          <p:nvPr/>
        </p:nvSpPr>
        <p:spPr bwMode="auto">
          <a:xfrm>
            <a:off x="457200" y="6249988"/>
            <a:ext cx="838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83" name="Line 27">
            <a:extLst>
              <a:ext uri="{FF2B5EF4-FFF2-40B4-BE49-F238E27FC236}">
                <a16:creationId xmlns:a16="http://schemas.microsoft.com/office/drawing/2014/main" id="{88A0A112-9CE2-4E2B-98E7-82535ED24918}"/>
              </a:ext>
            </a:extLst>
          </p:cNvPr>
          <p:cNvSpPr>
            <a:spLocks noChangeShapeType="1"/>
          </p:cNvSpPr>
          <p:nvPr/>
        </p:nvSpPr>
        <p:spPr bwMode="auto">
          <a:xfrm>
            <a:off x="457200" y="685800"/>
            <a:ext cx="838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254217486"/>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2456"/>
                                        </p:tgtEl>
                                        <p:attrNameLst>
                                          <p:attrName>style.visibility</p:attrName>
                                        </p:attrNameLst>
                                      </p:cBhvr>
                                      <p:to>
                                        <p:strVal val="visible"/>
                                      </p:to>
                                    </p:set>
                                    <p:animEffect transition="in" filter="blinds(horizontal)">
                                      <p:cBhvr>
                                        <p:cTn id="7" dur="500"/>
                                        <p:tgtEl>
                                          <p:spTgt spid="23245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32457"/>
                                        </p:tgtEl>
                                        <p:attrNameLst>
                                          <p:attrName>style.visibility</p:attrName>
                                        </p:attrNameLst>
                                      </p:cBhvr>
                                      <p:to>
                                        <p:strVal val="visible"/>
                                      </p:to>
                                    </p:set>
                                    <p:animEffect transition="in" filter="blinds(horizontal)">
                                      <p:cBhvr>
                                        <p:cTn id="10" dur="500"/>
                                        <p:tgtEl>
                                          <p:spTgt spid="23245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32462"/>
                                        </p:tgtEl>
                                        <p:attrNameLst>
                                          <p:attrName>style.visibility</p:attrName>
                                        </p:attrNameLst>
                                      </p:cBhvr>
                                      <p:to>
                                        <p:strVal val="visible"/>
                                      </p:to>
                                    </p:set>
                                    <p:animEffect transition="in" filter="blinds(horizontal)">
                                      <p:cBhvr>
                                        <p:cTn id="13" dur="500"/>
                                        <p:tgtEl>
                                          <p:spTgt spid="232462"/>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32463"/>
                                        </p:tgtEl>
                                        <p:attrNameLst>
                                          <p:attrName>style.visibility</p:attrName>
                                        </p:attrNameLst>
                                      </p:cBhvr>
                                      <p:to>
                                        <p:strVal val="visible"/>
                                      </p:to>
                                    </p:set>
                                    <p:animEffect transition="in" filter="blinds(horizontal)">
                                      <p:cBhvr>
                                        <p:cTn id="16" dur="500"/>
                                        <p:tgtEl>
                                          <p:spTgt spid="232463"/>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32469"/>
                                        </p:tgtEl>
                                        <p:attrNameLst>
                                          <p:attrName>style.visibility</p:attrName>
                                        </p:attrNameLst>
                                      </p:cBhvr>
                                      <p:to>
                                        <p:strVal val="visible"/>
                                      </p:to>
                                    </p:set>
                                    <p:animEffect transition="in" filter="blinds(horizontal)">
                                      <p:cBhvr>
                                        <p:cTn id="19" dur="500"/>
                                        <p:tgtEl>
                                          <p:spTgt spid="232469"/>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232470"/>
                                        </p:tgtEl>
                                        <p:attrNameLst>
                                          <p:attrName>style.visibility</p:attrName>
                                        </p:attrNameLst>
                                      </p:cBhvr>
                                      <p:to>
                                        <p:strVal val="visible"/>
                                      </p:to>
                                    </p:set>
                                    <p:animEffect transition="in" filter="blinds(horizontal)">
                                      <p:cBhvr>
                                        <p:cTn id="22" dur="500"/>
                                        <p:tgtEl>
                                          <p:spTgt spid="23247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32471"/>
                                        </p:tgtEl>
                                        <p:attrNameLst>
                                          <p:attrName>style.visibility</p:attrName>
                                        </p:attrNameLst>
                                      </p:cBhvr>
                                      <p:to>
                                        <p:strVal val="visible"/>
                                      </p:to>
                                    </p:set>
                                    <p:animEffect transition="in" filter="blinds(horizontal)">
                                      <p:cBhvr>
                                        <p:cTn id="27" dur="500"/>
                                        <p:tgtEl>
                                          <p:spTgt spid="2324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6" grpId="0"/>
      <p:bldP spid="232457" grpId="0"/>
      <p:bldP spid="232462" grpId="0"/>
      <p:bldP spid="232463" grpId="0"/>
      <p:bldP spid="232469" grpId="0"/>
      <p:bldP spid="232470" grpId="0"/>
      <p:bldP spid="23247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a:extLst>
              <a:ext uri="{FF2B5EF4-FFF2-40B4-BE49-F238E27FC236}">
                <a16:creationId xmlns:a16="http://schemas.microsoft.com/office/drawing/2014/main" id="{6B9702D3-9817-41C2-BCF8-2E73648B698E}"/>
              </a:ext>
            </a:extLst>
          </p:cNvPr>
          <p:cNvSpPr>
            <a:spLocks noChangeArrowheads="1"/>
          </p:cNvSpPr>
          <p:nvPr/>
        </p:nvSpPr>
        <p:spPr bwMode="auto">
          <a:xfrm>
            <a:off x="533400" y="1524000"/>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447800" indent="-5334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buClr>
                <a:srgbClr val="0000CC"/>
              </a:buClr>
              <a:buSzTx/>
              <a:buFont typeface="Wingdings" panose="05000000000000000000" pitchFamily="2" charset="2"/>
              <a:buNone/>
            </a:pPr>
            <a:r>
              <a:rPr lang="en-US" altLang="zh-CN" dirty="0">
                <a:solidFill>
                  <a:srgbClr val="000000"/>
                </a:solidFill>
                <a:latin typeface="宋体" panose="02010600030101010101" pitchFamily="2" charset="-122"/>
              </a:rPr>
              <a:t>3.1.2 </a:t>
            </a:r>
            <a:r>
              <a:rPr lang="zh-CN" altLang="en-US" dirty="0">
                <a:solidFill>
                  <a:srgbClr val="000000"/>
                </a:solidFill>
                <a:latin typeface="宋体" panose="02010600030101010101" pitchFamily="2" charset="-122"/>
              </a:rPr>
              <a:t>处理机调度算法的目标</a:t>
            </a:r>
          </a:p>
          <a:p>
            <a:pPr lvl="1" eaLnBrk="1" hangingPunct="1">
              <a:buClr>
                <a:srgbClr val="0000CC"/>
              </a:buClr>
              <a:buSzTx/>
              <a:buFont typeface="Wingdings" panose="05000000000000000000" pitchFamily="2" charset="2"/>
              <a:buNone/>
            </a:pPr>
            <a:r>
              <a:rPr lang="en-US" altLang="zh-CN" dirty="0">
                <a:solidFill>
                  <a:srgbClr val="000000"/>
                </a:solidFill>
                <a:latin typeface="宋体" panose="02010600030101010101" pitchFamily="2" charset="-122"/>
              </a:rPr>
              <a:t>2. </a:t>
            </a:r>
            <a:r>
              <a:rPr lang="zh-CN" altLang="en-US" dirty="0">
                <a:solidFill>
                  <a:srgbClr val="000000"/>
                </a:solidFill>
                <a:latin typeface="宋体" panose="02010600030101010101" pitchFamily="2" charset="-122"/>
              </a:rPr>
              <a:t>批处理系统的目标</a:t>
            </a:r>
          </a:p>
          <a:p>
            <a:pPr lvl="2" algn="just" eaLnBrk="1" hangingPunct="1">
              <a:lnSpc>
                <a:spcPct val="120000"/>
              </a:lnSpc>
              <a:buClr>
                <a:srgbClr val="0000CC"/>
              </a:buClr>
              <a:buSzTx/>
              <a:buFont typeface="Wingdings" panose="05000000000000000000" pitchFamily="2" charset="2"/>
              <a:buChar char="Ø"/>
            </a:pPr>
            <a:r>
              <a:rPr lang="zh-CN" altLang="en-US" sz="2800" dirty="0">
                <a:solidFill>
                  <a:srgbClr val="000000"/>
                </a:solidFill>
                <a:latin typeface="宋体" panose="02010600030101010101" pitchFamily="2" charset="-122"/>
              </a:rPr>
              <a:t>平均周转时间短</a:t>
            </a:r>
            <a:endParaRPr lang="zh-CN" altLang="en-US" sz="2000" dirty="0">
              <a:solidFill>
                <a:srgbClr val="000000"/>
              </a:solidFill>
              <a:latin typeface="宋体" panose="02010600030101010101" pitchFamily="2" charset="-122"/>
            </a:endParaRPr>
          </a:p>
          <a:p>
            <a:pPr lvl="2" algn="just" eaLnBrk="1" hangingPunct="1">
              <a:lnSpc>
                <a:spcPct val="120000"/>
              </a:lnSpc>
              <a:buClr>
                <a:srgbClr val="0000CC"/>
              </a:buClr>
              <a:buSzTx/>
              <a:buFont typeface="Wingdings" panose="05000000000000000000" pitchFamily="2" charset="2"/>
              <a:buChar char="Ø"/>
            </a:pPr>
            <a:r>
              <a:rPr lang="zh-CN" altLang="en-US" sz="2800" dirty="0">
                <a:solidFill>
                  <a:srgbClr val="000000"/>
                </a:solidFill>
                <a:latin typeface="Arial" panose="020B0604020202020204" pitchFamily="34" charset="0"/>
              </a:rPr>
              <a:t>系统吞吐量高</a:t>
            </a:r>
            <a:endParaRPr lang="en-US" altLang="zh-CN" sz="2800" dirty="0">
              <a:solidFill>
                <a:srgbClr val="000000"/>
              </a:solidFill>
              <a:latin typeface="Arial" panose="020B0604020202020204" pitchFamily="34" charset="0"/>
            </a:endParaRPr>
          </a:p>
          <a:p>
            <a:pPr lvl="2" algn="just" eaLnBrk="1" hangingPunct="1">
              <a:lnSpc>
                <a:spcPct val="120000"/>
              </a:lnSpc>
              <a:buClr>
                <a:srgbClr val="0000CC"/>
              </a:buClr>
              <a:buSzTx/>
              <a:buFontTx/>
              <a:buNone/>
            </a:pPr>
            <a:r>
              <a:rPr lang="zh-CN" altLang="en-US" sz="2800" dirty="0">
                <a:solidFill>
                  <a:srgbClr val="000000"/>
                </a:solidFill>
                <a:latin typeface="Times New Roman" panose="02020603050405020304" pitchFamily="18" charset="0"/>
              </a:rPr>
              <a:t>      </a:t>
            </a:r>
            <a:r>
              <a:rPr lang="zh-CN" altLang="en-US" sz="2800" dirty="0">
                <a:solidFill>
                  <a:srgbClr val="FF0000"/>
                </a:solidFill>
                <a:latin typeface="Times New Roman" panose="02020603050405020304" pitchFamily="18" charset="0"/>
              </a:rPr>
              <a:t>吞吐量：单位时间内完成的作业数</a:t>
            </a:r>
            <a:r>
              <a:rPr lang="zh-CN" altLang="en-US" sz="2800" dirty="0">
                <a:solidFill>
                  <a:srgbClr val="000000"/>
                </a:solidFill>
                <a:latin typeface="Times New Roman" panose="02020603050405020304" pitchFamily="18" charset="0"/>
              </a:rPr>
              <a:t>，与作业的平均长度具有密切关系。</a:t>
            </a:r>
            <a:endParaRPr lang="zh-CN" altLang="en-US" sz="2800" dirty="0">
              <a:solidFill>
                <a:srgbClr val="000000"/>
              </a:solidFill>
              <a:latin typeface="宋体" panose="02010600030101010101" pitchFamily="2" charset="-122"/>
            </a:endParaRPr>
          </a:p>
          <a:p>
            <a:pPr lvl="2" algn="just" eaLnBrk="1" hangingPunct="1">
              <a:lnSpc>
                <a:spcPct val="120000"/>
              </a:lnSpc>
              <a:buClr>
                <a:srgbClr val="0000CC"/>
              </a:buClr>
              <a:buSzTx/>
              <a:buFont typeface="Wingdings" panose="05000000000000000000" pitchFamily="2" charset="2"/>
              <a:buChar char="Ø"/>
            </a:pPr>
            <a:r>
              <a:rPr lang="zh-CN" altLang="en-US" sz="2800" dirty="0">
                <a:solidFill>
                  <a:srgbClr val="000000"/>
                </a:solidFill>
                <a:latin typeface="宋体" panose="02010600030101010101" pitchFamily="2" charset="-122"/>
              </a:rPr>
              <a:t>处理机利用率高</a:t>
            </a:r>
            <a:endParaRPr lang="en-US" altLang="zh-CN" sz="2800" dirty="0">
              <a:solidFill>
                <a:srgbClr val="000000"/>
              </a:solidFill>
              <a:latin typeface="宋体" panose="02010600030101010101" pitchFamily="2" charset="-122"/>
            </a:endParaRPr>
          </a:p>
          <a:p>
            <a:pPr lvl="2" algn="just" eaLnBrk="1" hangingPunct="1">
              <a:lnSpc>
                <a:spcPct val="120000"/>
              </a:lnSpc>
              <a:buClr>
                <a:srgbClr val="0000CC"/>
              </a:buClr>
              <a:buSzTx/>
              <a:buFont typeface="Wingdings" panose="05000000000000000000" pitchFamily="2" charset="2"/>
              <a:buChar char="Ø"/>
            </a:pPr>
            <a:r>
              <a:rPr lang="zh-CN" altLang="en-US" sz="2800" dirty="0">
                <a:solidFill>
                  <a:srgbClr val="000000"/>
                </a:solidFill>
                <a:latin typeface="宋体" panose="02010600030101010101" pitchFamily="2" charset="-122"/>
              </a:rPr>
              <a:t>以上要求之间存在矛盾</a:t>
            </a:r>
          </a:p>
        </p:txBody>
      </p:sp>
      <p:sp>
        <p:nvSpPr>
          <p:cNvPr id="16387" name="Text Box 2">
            <a:extLst>
              <a:ext uri="{FF2B5EF4-FFF2-40B4-BE49-F238E27FC236}">
                <a16:creationId xmlns:a16="http://schemas.microsoft.com/office/drawing/2014/main" id="{3685BAEA-DCBA-4BF9-9D28-B79EFC343943}"/>
              </a:ext>
            </a:extLst>
          </p:cNvPr>
          <p:cNvSpPr txBox="1">
            <a:spLocks noChangeArrowheads="1"/>
          </p:cNvSpPr>
          <p:nvPr/>
        </p:nvSpPr>
        <p:spPr bwMode="auto">
          <a:xfrm>
            <a:off x="1295400" y="609600"/>
            <a:ext cx="76692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a:solidFill>
                  <a:srgbClr val="000000"/>
                </a:solidFill>
                <a:latin typeface="华文新魏" panose="02010800040101010101" pitchFamily="2" charset="-122"/>
                <a:ea typeface="华文新魏" panose="02010800040101010101" pitchFamily="2" charset="-122"/>
              </a:rPr>
              <a:t>3.1  处理机调度的层次和调度算法的目标</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a:extLst>
              <a:ext uri="{FF2B5EF4-FFF2-40B4-BE49-F238E27FC236}">
                <a16:creationId xmlns:a16="http://schemas.microsoft.com/office/drawing/2014/main" id="{4C46D037-A7BD-4977-B18C-47159EA56E70}"/>
              </a:ext>
            </a:extLst>
          </p:cNvPr>
          <p:cNvSpPr>
            <a:spLocks noChangeArrowheads="1"/>
          </p:cNvSpPr>
          <p:nvPr/>
        </p:nvSpPr>
        <p:spPr bwMode="auto">
          <a:xfrm>
            <a:off x="533400" y="1524000"/>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447800" indent="-5334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buClr>
                <a:srgbClr val="0000CC"/>
              </a:buClr>
              <a:buSzTx/>
              <a:buFont typeface="Wingdings" panose="05000000000000000000" pitchFamily="2" charset="2"/>
              <a:buNone/>
            </a:pPr>
            <a:r>
              <a:rPr lang="en-US" altLang="zh-CN" dirty="0">
                <a:solidFill>
                  <a:srgbClr val="000000"/>
                </a:solidFill>
                <a:latin typeface="宋体" panose="02010600030101010101" pitchFamily="2" charset="-122"/>
              </a:rPr>
              <a:t>3.1.2 </a:t>
            </a:r>
            <a:r>
              <a:rPr lang="zh-CN" altLang="en-US" dirty="0">
                <a:solidFill>
                  <a:srgbClr val="000000"/>
                </a:solidFill>
                <a:latin typeface="宋体" panose="02010600030101010101" pitchFamily="2" charset="-122"/>
              </a:rPr>
              <a:t>处理机调度算法的目标</a:t>
            </a:r>
          </a:p>
          <a:p>
            <a:pPr lvl="1" eaLnBrk="1" hangingPunct="1">
              <a:buClr>
                <a:srgbClr val="0000CC"/>
              </a:buClr>
              <a:buSzTx/>
              <a:buFont typeface="Wingdings" panose="05000000000000000000" pitchFamily="2" charset="2"/>
              <a:buNone/>
            </a:pPr>
            <a:r>
              <a:rPr lang="en-US" altLang="zh-CN" dirty="0">
                <a:solidFill>
                  <a:srgbClr val="000000"/>
                </a:solidFill>
                <a:latin typeface="宋体" panose="02010600030101010101" pitchFamily="2" charset="-122"/>
              </a:rPr>
              <a:t>3. </a:t>
            </a:r>
            <a:r>
              <a:rPr lang="zh-CN" altLang="en-US" dirty="0">
                <a:solidFill>
                  <a:srgbClr val="000000"/>
                </a:solidFill>
                <a:latin typeface="宋体" panose="02010600030101010101" pitchFamily="2" charset="-122"/>
              </a:rPr>
              <a:t>分时系统的目标</a:t>
            </a:r>
          </a:p>
          <a:p>
            <a:pPr lvl="2" algn="just" eaLnBrk="1" hangingPunct="1">
              <a:lnSpc>
                <a:spcPct val="120000"/>
              </a:lnSpc>
              <a:buClr>
                <a:srgbClr val="0000CC"/>
              </a:buClr>
              <a:buSzTx/>
              <a:buFont typeface="Wingdings" panose="05000000000000000000" pitchFamily="2" charset="2"/>
              <a:buChar char="Ø"/>
            </a:pPr>
            <a:r>
              <a:rPr lang="zh-CN" altLang="en-US" sz="2800" dirty="0">
                <a:solidFill>
                  <a:srgbClr val="FF0000"/>
                </a:solidFill>
                <a:latin typeface="宋体" panose="02010600030101010101" pitchFamily="2" charset="-122"/>
              </a:rPr>
              <a:t>响应时间</a:t>
            </a:r>
            <a:r>
              <a:rPr lang="zh-CN" altLang="en-US" sz="2800" dirty="0">
                <a:solidFill>
                  <a:srgbClr val="000000"/>
                </a:solidFill>
                <a:latin typeface="宋体" panose="02010600030101010101" pitchFamily="2" charset="-122"/>
              </a:rPr>
              <a:t>快</a:t>
            </a:r>
            <a:endParaRPr lang="en-US" altLang="zh-CN" sz="2800" dirty="0">
              <a:solidFill>
                <a:srgbClr val="000000"/>
              </a:solidFill>
              <a:latin typeface="宋体" panose="02010600030101010101" pitchFamily="2" charset="-122"/>
            </a:endParaRPr>
          </a:p>
          <a:p>
            <a:pPr lvl="2" algn="just" eaLnBrk="1" hangingPunct="1">
              <a:lnSpc>
                <a:spcPct val="120000"/>
              </a:lnSpc>
              <a:buClr>
                <a:srgbClr val="0000CC"/>
              </a:buClr>
              <a:buSzTx/>
              <a:buFontTx/>
              <a:buNone/>
            </a:pPr>
            <a:r>
              <a:rPr lang="zh-CN" altLang="en-US" sz="2000" dirty="0">
                <a:solidFill>
                  <a:srgbClr val="000000"/>
                </a:solidFill>
                <a:latin typeface="Times New Roman" panose="02020603050405020304" pitchFamily="18" charset="0"/>
              </a:rPr>
              <a:t>        响应时间：从用户通过键盘提交一个请求开始至系统首次产生响应为止。</a:t>
            </a:r>
            <a:endParaRPr lang="zh-CN" altLang="en-US" sz="2000" dirty="0">
              <a:solidFill>
                <a:srgbClr val="000000"/>
              </a:solidFill>
              <a:latin typeface="宋体" panose="02010600030101010101" pitchFamily="2" charset="-122"/>
            </a:endParaRPr>
          </a:p>
          <a:p>
            <a:pPr lvl="2" algn="just" eaLnBrk="1" hangingPunct="1">
              <a:lnSpc>
                <a:spcPct val="120000"/>
              </a:lnSpc>
              <a:buClr>
                <a:srgbClr val="0000CC"/>
              </a:buClr>
              <a:buSzTx/>
              <a:buFont typeface="Wingdings" panose="05000000000000000000" pitchFamily="2" charset="2"/>
              <a:buChar char="Ø"/>
            </a:pPr>
            <a:r>
              <a:rPr lang="zh-CN" altLang="en-US" sz="2800" dirty="0">
                <a:solidFill>
                  <a:srgbClr val="000000"/>
                </a:solidFill>
                <a:latin typeface="宋体" panose="02010600030101010101" pitchFamily="2" charset="-122"/>
              </a:rPr>
              <a:t>均衡性：系统响应时间与用户请求服务的复杂性相适应</a:t>
            </a:r>
          </a:p>
        </p:txBody>
      </p:sp>
      <p:sp>
        <p:nvSpPr>
          <p:cNvPr id="17411" name="Text Box 2">
            <a:extLst>
              <a:ext uri="{FF2B5EF4-FFF2-40B4-BE49-F238E27FC236}">
                <a16:creationId xmlns:a16="http://schemas.microsoft.com/office/drawing/2014/main" id="{0B3C4C49-EC06-4793-9C7E-34137707FD10}"/>
              </a:ext>
            </a:extLst>
          </p:cNvPr>
          <p:cNvSpPr txBox="1">
            <a:spLocks noChangeArrowheads="1"/>
          </p:cNvSpPr>
          <p:nvPr/>
        </p:nvSpPr>
        <p:spPr bwMode="auto">
          <a:xfrm>
            <a:off x="1295400" y="609600"/>
            <a:ext cx="76692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a:solidFill>
                  <a:srgbClr val="000000"/>
                </a:solidFill>
                <a:latin typeface="华文新魏" panose="02010800040101010101" pitchFamily="2" charset="-122"/>
                <a:ea typeface="华文新魏" panose="02010800040101010101" pitchFamily="2" charset="-122"/>
              </a:rPr>
              <a:t>3.1  处理机调度的层次和调度算法的目标</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a:extLst>
              <a:ext uri="{FF2B5EF4-FFF2-40B4-BE49-F238E27FC236}">
                <a16:creationId xmlns:a16="http://schemas.microsoft.com/office/drawing/2014/main" id="{52C22B68-89CA-4341-B036-3A13FFC87D38}"/>
              </a:ext>
            </a:extLst>
          </p:cNvPr>
          <p:cNvSpPr>
            <a:spLocks noChangeArrowheads="1"/>
          </p:cNvSpPr>
          <p:nvPr/>
        </p:nvSpPr>
        <p:spPr bwMode="auto">
          <a:xfrm>
            <a:off x="533400" y="1524000"/>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447800" indent="-5334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buClr>
                <a:srgbClr val="0000CC"/>
              </a:buClr>
              <a:buSzTx/>
              <a:buFont typeface="Wingdings" panose="05000000000000000000" pitchFamily="2" charset="2"/>
              <a:buNone/>
            </a:pPr>
            <a:r>
              <a:rPr lang="en-US" altLang="zh-CN" dirty="0">
                <a:solidFill>
                  <a:srgbClr val="000000"/>
                </a:solidFill>
                <a:latin typeface="宋体" panose="02010600030101010101" pitchFamily="2" charset="-122"/>
              </a:rPr>
              <a:t>3.1.2 </a:t>
            </a:r>
            <a:r>
              <a:rPr lang="zh-CN" altLang="en-US" dirty="0">
                <a:solidFill>
                  <a:srgbClr val="000000"/>
                </a:solidFill>
                <a:latin typeface="宋体" panose="02010600030101010101" pitchFamily="2" charset="-122"/>
              </a:rPr>
              <a:t>处理机调度算法的目标</a:t>
            </a:r>
          </a:p>
          <a:p>
            <a:pPr lvl="1" eaLnBrk="1" hangingPunct="1">
              <a:buClr>
                <a:srgbClr val="0000CC"/>
              </a:buClr>
              <a:buSzTx/>
              <a:buFont typeface="Wingdings" panose="05000000000000000000" pitchFamily="2" charset="2"/>
              <a:buNone/>
            </a:pPr>
            <a:r>
              <a:rPr lang="en-US" altLang="zh-CN" dirty="0">
                <a:solidFill>
                  <a:srgbClr val="000000"/>
                </a:solidFill>
                <a:latin typeface="宋体" panose="02010600030101010101" pitchFamily="2" charset="-122"/>
              </a:rPr>
              <a:t>4. </a:t>
            </a:r>
            <a:r>
              <a:rPr lang="zh-CN" altLang="en-US" dirty="0">
                <a:solidFill>
                  <a:srgbClr val="000000"/>
                </a:solidFill>
                <a:latin typeface="宋体" panose="02010600030101010101" pitchFamily="2" charset="-122"/>
              </a:rPr>
              <a:t>实时系统的目标</a:t>
            </a:r>
          </a:p>
          <a:p>
            <a:pPr lvl="2" algn="just" eaLnBrk="1" hangingPunct="1">
              <a:lnSpc>
                <a:spcPct val="120000"/>
              </a:lnSpc>
              <a:buClr>
                <a:srgbClr val="0000CC"/>
              </a:buClr>
              <a:buSzTx/>
              <a:buFont typeface="Wingdings" panose="05000000000000000000" pitchFamily="2" charset="2"/>
              <a:buChar char="Ø"/>
            </a:pPr>
            <a:r>
              <a:rPr lang="zh-CN" altLang="en-US" sz="2800" dirty="0">
                <a:solidFill>
                  <a:srgbClr val="000000"/>
                </a:solidFill>
                <a:latin typeface="宋体" panose="02010600030101010101" pitchFamily="2" charset="-122"/>
              </a:rPr>
              <a:t>截止时间的保证</a:t>
            </a:r>
            <a:endParaRPr lang="en-US" altLang="zh-CN" sz="2800" dirty="0">
              <a:solidFill>
                <a:srgbClr val="000000"/>
              </a:solidFill>
              <a:latin typeface="宋体" panose="02010600030101010101" pitchFamily="2" charset="-122"/>
            </a:endParaRPr>
          </a:p>
          <a:p>
            <a:pPr lvl="2" algn="just" eaLnBrk="1" hangingPunct="1">
              <a:lnSpc>
                <a:spcPct val="120000"/>
              </a:lnSpc>
              <a:buClr>
                <a:srgbClr val="0000CC"/>
              </a:buClr>
              <a:buSzTx/>
              <a:buFontTx/>
              <a:buNone/>
            </a:pPr>
            <a:r>
              <a:rPr lang="zh-CN" altLang="en-US" sz="2800" dirty="0">
                <a:solidFill>
                  <a:srgbClr val="000000"/>
                </a:solidFill>
                <a:latin typeface="Times New Roman" panose="02020603050405020304" pitchFamily="18" charset="0"/>
              </a:rPr>
              <a:t>      截止时间：某任务开始执行的最迟时间，或必须完成的最迟时间。</a:t>
            </a:r>
            <a:endParaRPr lang="en-US" altLang="zh-CN" sz="2800" dirty="0">
              <a:solidFill>
                <a:srgbClr val="000000"/>
              </a:solidFill>
              <a:latin typeface="宋体" panose="02010600030101010101" pitchFamily="2" charset="-122"/>
            </a:endParaRPr>
          </a:p>
          <a:p>
            <a:pPr lvl="2" algn="just" eaLnBrk="1" hangingPunct="1">
              <a:lnSpc>
                <a:spcPct val="120000"/>
              </a:lnSpc>
              <a:buClr>
                <a:srgbClr val="0000CC"/>
              </a:buClr>
              <a:buSzTx/>
              <a:buFont typeface="Wingdings" panose="05000000000000000000" pitchFamily="2" charset="2"/>
              <a:buChar char="Ø"/>
            </a:pPr>
            <a:r>
              <a:rPr lang="zh-CN" altLang="en-US" sz="2800" dirty="0">
                <a:solidFill>
                  <a:srgbClr val="000000"/>
                </a:solidFill>
                <a:latin typeface="宋体" panose="02010600030101010101" pitchFamily="2" charset="-122"/>
              </a:rPr>
              <a:t>可预测性</a:t>
            </a:r>
          </a:p>
        </p:txBody>
      </p:sp>
      <p:sp>
        <p:nvSpPr>
          <p:cNvPr id="18435" name="Text Box 2">
            <a:extLst>
              <a:ext uri="{FF2B5EF4-FFF2-40B4-BE49-F238E27FC236}">
                <a16:creationId xmlns:a16="http://schemas.microsoft.com/office/drawing/2014/main" id="{A4F00DD1-021C-45C1-8B73-726DF07CFA75}"/>
              </a:ext>
            </a:extLst>
          </p:cNvPr>
          <p:cNvSpPr txBox="1">
            <a:spLocks noChangeArrowheads="1"/>
          </p:cNvSpPr>
          <p:nvPr/>
        </p:nvSpPr>
        <p:spPr bwMode="auto">
          <a:xfrm>
            <a:off x="1295400" y="609600"/>
            <a:ext cx="76692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a:solidFill>
                  <a:srgbClr val="000000"/>
                </a:solidFill>
                <a:latin typeface="华文新魏" panose="02010800040101010101" pitchFamily="2" charset="-122"/>
                <a:ea typeface="华文新魏" panose="02010800040101010101" pitchFamily="2" charset="-122"/>
              </a:rPr>
              <a:t>3.1  处理机调度的层次和调度算法的目标</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a:extLst>
              <a:ext uri="{FF2B5EF4-FFF2-40B4-BE49-F238E27FC236}">
                <a16:creationId xmlns:a16="http://schemas.microsoft.com/office/drawing/2014/main" id="{7A02C255-9D13-4154-91EA-29F208003FD7}"/>
              </a:ext>
            </a:extLst>
          </p:cNvPr>
          <p:cNvSpPr txBox="1">
            <a:spLocks noChangeArrowheads="1"/>
          </p:cNvSpPr>
          <p:nvPr/>
        </p:nvSpPr>
        <p:spPr bwMode="auto">
          <a:xfrm>
            <a:off x="1295400" y="609600"/>
            <a:ext cx="6934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sz="4000">
                <a:solidFill>
                  <a:srgbClr val="000000"/>
                </a:solidFill>
                <a:latin typeface="华文新魏" panose="02010800040101010101" pitchFamily="2" charset="-122"/>
                <a:ea typeface="华文新魏" panose="02010800040101010101" pitchFamily="2" charset="-122"/>
              </a:rPr>
              <a:t>3.2  作业与作业调度算法</a:t>
            </a:r>
          </a:p>
        </p:txBody>
      </p:sp>
      <p:sp>
        <p:nvSpPr>
          <p:cNvPr id="21507" name="Rectangle 3">
            <a:extLst>
              <a:ext uri="{FF2B5EF4-FFF2-40B4-BE49-F238E27FC236}">
                <a16:creationId xmlns:a16="http://schemas.microsoft.com/office/drawing/2014/main" id="{385E8706-AEB5-4322-AE18-894A09A08808}"/>
              </a:ext>
            </a:extLst>
          </p:cNvPr>
          <p:cNvSpPr>
            <a:spLocks noChangeArrowheads="1"/>
          </p:cNvSpPr>
          <p:nvPr/>
        </p:nvSpPr>
        <p:spPr bwMode="auto">
          <a:xfrm>
            <a:off x="107950" y="1311275"/>
            <a:ext cx="9036050" cy="543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1066800" indent="-60960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524000" indent="-609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15000"/>
              </a:lnSpc>
              <a:spcBef>
                <a:spcPct val="0"/>
              </a:spcBef>
              <a:buClr>
                <a:srgbClr val="0000CC"/>
              </a:buClr>
              <a:buSzTx/>
              <a:buFont typeface="Wingdings" panose="05000000000000000000" pitchFamily="2" charset="2"/>
              <a:buNone/>
            </a:pPr>
            <a:r>
              <a:rPr lang="en-US" altLang="zh-CN" dirty="0">
                <a:solidFill>
                  <a:srgbClr val="000000"/>
                </a:solidFill>
                <a:latin typeface="Times New Roman" panose="02020603050405020304" pitchFamily="18" charset="0"/>
              </a:rPr>
              <a:t>3.2.1 </a:t>
            </a:r>
            <a:r>
              <a:rPr lang="zh-CN" altLang="en-US" dirty="0">
                <a:solidFill>
                  <a:srgbClr val="000000"/>
                </a:solidFill>
                <a:latin typeface="Times New Roman" panose="02020603050405020304" pitchFamily="18" charset="0"/>
              </a:rPr>
              <a:t>批处理系统中的作业</a:t>
            </a:r>
          </a:p>
          <a:p>
            <a:pPr lvl="1" eaLnBrk="1" hangingPunct="1">
              <a:lnSpc>
                <a:spcPct val="115000"/>
              </a:lnSpc>
              <a:spcBef>
                <a:spcPct val="0"/>
              </a:spcBef>
              <a:buClr>
                <a:srgbClr val="0000CC"/>
              </a:buClr>
              <a:buSzTx/>
              <a:buFont typeface="Wingdings" panose="05000000000000000000" pitchFamily="2" charset="2"/>
              <a:buChar char="Ø"/>
            </a:pPr>
            <a:r>
              <a:rPr lang="zh-CN" altLang="en-US" sz="2700" dirty="0">
                <a:solidFill>
                  <a:srgbClr val="000000"/>
                </a:solidFill>
                <a:latin typeface="Times New Roman" panose="02020603050405020304" pitchFamily="18" charset="0"/>
              </a:rPr>
              <a:t>作业：批处理系统的基本单位，作业由</a:t>
            </a:r>
            <a:r>
              <a:rPr lang="zh-CN" altLang="en-US" sz="2700" dirty="0">
                <a:solidFill>
                  <a:srgbClr val="FF0000"/>
                </a:solidFill>
                <a:latin typeface="Times New Roman" panose="02020603050405020304" pitchFamily="18" charset="0"/>
              </a:rPr>
              <a:t>控制命令系列、程序集、数据 </a:t>
            </a:r>
            <a:r>
              <a:rPr lang="zh-CN" altLang="en-US" sz="2700" dirty="0">
                <a:solidFill>
                  <a:srgbClr val="000000"/>
                </a:solidFill>
                <a:latin typeface="Times New Roman" panose="02020603050405020304" pitchFamily="18" charset="0"/>
              </a:rPr>
              <a:t>   集三部分构成。</a:t>
            </a:r>
            <a:endParaRPr lang="en-US" altLang="zh-CN" sz="2700" dirty="0">
              <a:solidFill>
                <a:srgbClr val="000000"/>
              </a:solidFill>
              <a:latin typeface="Times New Roman" panose="02020603050405020304" pitchFamily="18" charset="0"/>
            </a:endParaRPr>
          </a:p>
          <a:p>
            <a:pPr lvl="1" eaLnBrk="1" hangingPunct="1">
              <a:lnSpc>
                <a:spcPct val="115000"/>
              </a:lnSpc>
              <a:spcBef>
                <a:spcPct val="0"/>
              </a:spcBef>
              <a:buClr>
                <a:srgbClr val="0000CC"/>
              </a:buClr>
              <a:buSzTx/>
              <a:buFont typeface="Wingdings" panose="05000000000000000000" pitchFamily="2" charset="2"/>
              <a:buChar char="Ø"/>
            </a:pPr>
            <a:r>
              <a:rPr lang="zh-CN" altLang="en-US" sz="2700" dirty="0">
                <a:solidFill>
                  <a:srgbClr val="000000"/>
                </a:solidFill>
                <a:latin typeface="Times New Roman" panose="02020603050405020304" pitchFamily="18" charset="0"/>
              </a:rPr>
              <a:t>作业步：作业的若干相对独立步骤</a:t>
            </a:r>
            <a:endParaRPr lang="en-US" altLang="zh-CN" sz="2700" dirty="0">
              <a:solidFill>
                <a:srgbClr val="000000"/>
              </a:solidFill>
              <a:latin typeface="Times New Roman" panose="02020603050405020304" pitchFamily="18" charset="0"/>
            </a:endParaRPr>
          </a:p>
          <a:p>
            <a:pPr lvl="1" eaLnBrk="1" hangingPunct="1">
              <a:lnSpc>
                <a:spcPct val="115000"/>
              </a:lnSpc>
              <a:spcBef>
                <a:spcPct val="0"/>
              </a:spcBef>
              <a:buClr>
                <a:srgbClr val="0000CC"/>
              </a:buClr>
              <a:buSzTx/>
              <a:buFont typeface="Wingdings" panose="05000000000000000000" pitchFamily="2" charset="2"/>
              <a:buChar char="Ø"/>
            </a:pPr>
            <a:r>
              <a:rPr lang="zh-CN" altLang="en-US" sz="2700" dirty="0">
                <a:solidFill>
                  <a:srgbClr val="000000"/>
                </a:solidFill>
                <a:latin typeface="Times New Roman" panose="02020603050405020304" pitchFamily="18" charset="0"/>
              </a:rPr>
              <a:t>作业控制块（</a:t>
            </a:r>
            <a:r>
              <a:rPr lang="en-US" altLang="zh-CN" sz="2700" dirty="0">
                <a:solidFill>
                  <a:srgbClr val="000000"/>
                </a:solidFill>
                <a:latin typeface="Times New Roman" panose="02020603050405020304" pitchFamily="18" charset="0"/>
              </a:rPr>
              <a:t>JCB</a:t>
            </a:r>
            <a:r>
              <a:rPr lang="zh-CN" altLang="en-US" sz="2700" dirty="0">
                <a:solidFill>
                  <a:srgbClr val="000000"/>
                </a:solidFill>
                <a:latin typeface="Times New Roman" panose="02020603050405020304" pitchFamily="18" charset="0"/>
              </a:rPr>
              <a:t>）：每个作业一个，包含了系统对作业管理调度所需的全部信息。定义为记录类型（作业名、优先级、建立时间、状态、外存地址、大小等）。</a:t>
            </a:r>
            <a:endParaRPr lang="en-US" altLang="zh-CN" sz="2700" dirty="0">
              <a:solidFill>
                <a:srgbClr val="000000"/>
              </a:solidFill>
              <a:latin typeface="Times New Roman" panose="02020603050405020304" pitchFamily="18" charset="0"/>
            </a:endParaRPr>
          </a:p>
          <a:p>
            <a:pPr lvl="2" eaLnBrk="1" hangingPunct="1">
              <a:lnSpc>
                <a:spcPct val="115000"/>
              </a:lnSpc>
              <a:spcBef>
                <a:spcPct val="0"/>
              </a:spcBef>
              <a:buClr>
                <a:srgbClr val="0000CC"/>
              </a:buClr>
              <a:buSzTx/>
              <a:buFont typeface="Wingdings" panose="05000000000000000000" pitchFamily="2" charset="2"/>
              <a:buChar char="Ø"/>
            </a:pPr>
            <a:endParaRPr lang="zh-CN" altLang="en-US" sz="2800" dirty="0">
              <a:solidFill>
                <a:srgbClr val="000000"/>
              </a:solidFill>
              <a:latin typeface="Times New Roman" panose="02020603050405020304" pitchFamily="18" charset="0"/>
            </a:endParaRPr>
          </a:p>
          <a:p>
            <a:pPr lvl="1" eaLnBrk="1" hangingPunct="1">
              <a:buClr>
                <a:schemeClr val="folHlink"/>
              </a:buClr>
              <a:buSzTx/>
              <a:buFont typeface="Wingdings" panose="05000000000000000000" pitchFamily="2" charset="2"/>
              <a:buChar char="Ø"/>
            </a:pPr>
            <a:endParaRPr lang="zh-CN" altLang="en-US" dirty="0">
              <a:solidFill>
                <a:schemeClr val="folHlink"/>
              </a:solidFill>
              <a:latin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a:extLst>
              <a:ext uri="{FF2B5EF4-FFF2-40B4-BE49-F238E27FC236}">
                <a16:creationId xmlns:a16="http://schemas.microsoft.com/office/drawing/2014/main" id="{6388EAB1-13D6-4FB4-B5B0-1A1933D7140F}"/>
              </a:ext>
            </a:extLst>
          </p:cNvPr>
          <p:cNvSpPr txBox="1">
            <a:spLocks noChangeArrowheads="1"/>
          </p:cNvSpPr>
          <p:nvPr/>
        </p:nvSpPr>
        <p:spPr bwMode="auto">
          <a:xfrm>
            <a:off x="1295400" y="609600"/>
            <a:ext cx="6934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sz="4000">
                <a:solidFill>
                  <a:srgbClr val="000000"/>
                </a:solidFill>
                <a:latin typeface="华文新魏" panose="02010800040101010101" pitchFamily="2" charset="-122"/>
                <a:ea typeface="华文新魏" panose="02010800040101010101" pitchFamily="2" charset="-122"/>
              </a:rPr>
              <a:t>3.2  作业与作业调度算法</a:t>
            </a:r>
          </a:p>
        </p:txBody>
      </p:sp>
      <p:sp>
        <p:nvSpPr>
          <p:cNvPr id="22531" name="Rectangle 3">
            <a:extLst>
              <a:ext uri="{FF2B5EF4-FFF2-40B4-BE49-F238E27FC236}">
                <a16:creationId xmlns:a16="http://schemas.microsoft.com/office/drawing/2014/main" id="{7320D057-2EE6-47BD-AF74-473761A8FF7D}"/>
              </a:ext>
            </a:extLst>
          </p:cNvPr>
          <p:cNvSpPr>
            <a:spLocks noChangeArrowheads="1"/>
          </p:cNvSpPr>
          <p:nvPr/>
        </p:nvSpPr>
        <p:spPr bwMode="auto">
          <a:xfrm>
            <a:off x="107950" y="1311275"/>
            <a:ext cx="9036050" cy="543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1066800" indent="-60960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524000" indent="-609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15000"/>
              </a:lnSpc>
              <a:spcBef>
                <a:spcPct val="0"/>
              </a:spcBef>
              <a:buClr>
                <a:srgbClr val="0000CC"/>
              </a:buClr>
              <a:buSzTx/>
              <a:buFont typeface="Wingdings" panose="05000000000000000000" pitchFamily="2" charset="2"/>
              <a:buNone/>
            </a:pPr>
            <a:r>
              <a:rPr lang="en-US" altLang="zh-CN" dirty="0">
                <a:solidFill>
                  <a:srgbClr val="000000"/>
                </a:solidFill>
                <a:latin typeface="Times New Roman" panose="02020603050405020304" pitchFamily="18" charset="0"/>
              </a:rPr>
              <a:t>3.2.1 </a:t>
            </a:r>
            <a:r>
              <a:rPr lang="zh-CN" altLang="en-US" dirty="0">
                <a:solidFill>
                  <a:srgbClr val="000000"/>
                </a:solidFill>
                <a:latin typeface="Times New Roman" panose="02020603050405020304" pitchFamily="18" charset="0"/>
              </a:rPr>
              <a:t>批处理系统中的作业</a:t>
            </a:r>
          </a:p>
          <a:p>
            <a:pPr lvl="1" eaLnBrk="1" hangingPunct="1">
              <a:lnSpc>
                <a:spcPct val="115000"/>
              </a:lnSpc>
              <a:spcBef>
                <a:spcPct val="0"/>
              </a:spcBef>
              <a:buClr>
                <a:srgbClr val="0000CC"/>
              </a:buClr>
              <a:buSzTx/>
              <a:buFont typeface="Wingdings" panose="05000000000000000000" pitchFamily="2" charset="2"/>
              <a:buChar char="Ø"/>
            </a:pPr>
            <a:r>
              <a:rPr lang="zh-CN" altLang="en-US" sz="2700" dirty="0">
                <a:solidFill>
                  <a:srgbClr val="000000"/>
                </a:solidFill>
                <a:latin typeface="Times New Roman" panose="02020603050405020304" pitchFamily="18" charset="0"/>
              </a:rPr>
              <a:t>作业运行的三个阶段和三种状态</a:t>
            </a:r>
            <a:endParaRPr lang="en-US" altLang="zh-CN" sz="2700" dirty="0">
              <a:solidFill>
                <a:srgbClr val="000000"/>
              </a:solidFill>
              <a:latin typeface="Times New Roman" panose="02020603050405020304" pitchFamily="18" charset="0"/>
            </a:endParaRPr>
          </a:p>
          <a:p>
            <a:pPr lvl="2" eaLnBrk="1" hangingPunct="1">
              <a:lnSpc>
                <a:spcPct val="115000"/>
              </a:lnSpc>
              <a:spcBef>
                <a:spcPct val="0"/>
              </a:spcBef>
              <a:buClr>
                <a:srgbClr val="0000CC"/>
              </a:buClr>
              <a:buSzTx/>
              <a:buFont typeface="Tahoma" panose="020B0604030504040204" pitchFamily="34" charset="0"/>
              <a:buAutoNum type="arabicPeriod"/>
            </a:pPr>
            <a:r>
              <a:rPr lang="zh-CN" altLang="en-US" dirty="0">
                <a:solidFill>
                  <a:srgbClr val="000000"/>
                </a:solidFill>
                <a:latin typeface="Times New Roman" panose="02020603050405020304" pitchFamily="18" charset="0"/>
              </a:rPr>
              <a:t>收容阶段：后备状态</a:t>
            </a:r>
            <a:r>
              <a:rPr lang="en-US" altLang="zh-CN" dirty="0">
                <a:solidFill>
                  <a:srgbClr val="000000"/>
                </a:solidFill>
                <a:latin typeface="Times New Roman" panose="02020603050405020304" pitchFamily="18" charset="0"/>
              </a:rPr>
              <a:t>-</a:t>
            </a:r>
            <a:r>
              <a:rPr lang="zh-CN" altLang="en-US" dirty="0">
                <a:solidFill>
                  <a:srgbClr val="000000"/>
                </a:solidFill>
                <a:latin typeface="Times New Roman" panose="02020603050405020304" pitchFamily="18" charset="0"/>
              </a:rPr>
              <a:t>作业放置到硬盘并创建</a:t>
            </a:r>
            <a:r>
              <a:rPr lang="en-US" altLang="zh-CN" dirty="0">
                <a:solidFill>
                  <a:srgbClr val="000000"/>
                </a:solidFill>
                <a:latin typeface="Times New Roman" panose="02020603050405020304" pitchFamily="18" charset="0"/>
              </a:rPr>
              <a:t>JCB</a:t>
            </a:r>
            <a:r>
              <a:rPr lang="zh-CN" altLang="en-US" dirty="0">
                <a:solidFill>
                  <a:srgbClr val="000000"/>
                </a:solidFill>
                <a:latin typeface="Times New Roman" panose="02020603050405020304" pitchFamily="18" charset="0"/>
              </a:rPr>
              <a:t>，进入作业后备队列</a:t>
            </a:r>
            <a:endParaRPr lang="en-US" altLang="zh-CN" dirty="0">
              <a:solidFill>
                <a:srgbClr val="000000"/>
              </a:solidFill>
              <a:latin typeface="Times New Roman" panose="02020603050405020304" pitchFamily="18" charset="0"/>
            </a:endParaRPr>
          </a:p>
          <a:p>
            <a:pPr lvl="2" eaLnBrk="1" hangingPunct="1">
              <a:lnSpc>
                <a:spcPct val="115000"/>
              </a:lnSpc>
              <a:spcBef>
                <a:spcPct val="0"/>
              </a:spcBef>
              <a:buClr>
                <a:srgbClr val="0000CC"/>
              </a:buClr>
              <a:buSzTx/>
              <a:buFont typeface="Tahoma" panose="020B0604030504040204" pitchFamily="34" charset="0"/>
              <a:buAutoNum type="arabicPeriod"/>
            </a:pPr>
            <a:r>
              <a:rPr lang="zh-CN" altLang="en-US" dirty="0">
                <a:solidFill>
                  <a:srgbClr val="000000"/>
                </a:solidFill>
                <a:latin typeface="Times New Roman" panose="02020603050405020304" pitchFamily="18" charset="0"/>
              </a:rPr>
              <a:t>运行阶段：运行状态</a:t>
            </a:r>
            <a:r>
              <a:rPr lang="en-US" altLang="zh-CN" dirty="0">
                <a:solidFill>
                  <a:srgbClr val="000000"/>
                </a:solidFill>
                <a:latin typeface="Times New Roman" panose="02020603050405020304" pitchFamily="18" charset="0"/>
              </a:rPr>
              <a:t>-</a:t>
            </a:r>
            <a:r>
              <a:rPr lang="zh-CN" altLang="en-US" dirty="0">
                <a:solidFill>
                  <a:srgbClr val="000000"/>
                </a:solidFill>
                <a:latin typeface="Times New Roman" panose="02020603050405020304" pitchFamily="18" charset="0"/>
              </a:rPr>
              <a:t>被调度选中，创建运行进程，放入就绪队列</a:t>
            </a:r>
            <a:endParaRPr lang="en-US" altLang="zh-CN" dirty="0">
              <a:solidFill>
                <a:srgbClr val="000000"/>
              </a:solidFill>
              <a:latin typeface="Times New Roman" panose="02020603050405020304" pitchFamily="18" charset="0"/>
            </a:endParaRPr>
          </a:p>
          <a:p>
            <a:pPr lvl="2" eaLnBrk="1" hangingPunct="1">
              <a:lnSpc>
                <a:spcPct val="115000"/>
              </a:lnSpc>
              <a:spcBef>
                <a:spcPct val="0"/>
              </a:spcBef>
              <a:buClr>
                <a:srgbClr val="0000CC"/>
              </a:buClr>
              <a:buSzTx/>
              <a:buFont typeface="Tahoma" panose="020B0604030504040204" pitchFamily="34" charset="0"/>
              <a:buAutoNum type="arabicPeriod"/>
            </a:pPr>
            <a:r>
              <a:rPr lang="zh-CN" altLang="en-US" dirty="0">
                <a:solidFill>
                  <a:srgbClr val="000000"/>
                </a:solidFill>
                <a:latin typeface="Times New Roman" panose="02020603050405020304" pitchFamily="18" charset="0"/>
              </a:rPr>
              <a:t>完成阶段：完成状态</a:t>
            </a:r>
            <a:r>
              <a:rPr lang="en-US" altLang="zh-CN" dirty="0">
                <a:solidFill>
                  <a:srgbClr val="000000"/>
                </a:solidFill>
                <a:latin typeface="Times New Roman" panose="02020603050405020304" pitchFamily="18" charset="0"/>
              </a:rPr>
              <a:t>-</a:t>
            </a:r>
            <a:r>
              <a:rPr lang="zh-CN" altLang="en-US" dirty="0">
                <a:solidFill>
                  <a:srgbClr val="000000"/>
                </a:solidFill>
                <a:latin typeface="Times New Roman" panose="02020603050405020304" pitchFamily="18" charset="0"/>
              </a:rPr>
              <a:t>作业完成或者异常退出，系统回收资源输出结果</a:t>
            </a:r>
            <a:endParaRPr lang="en-US" altLang="zh-CN" dirty="0">
              <a:solidFill>
                <a:srgbClr val="000000"/>
              </a:solidFill>
              <a:latin typeface="Times New Roman" panose="02020603050405020304" pitchFamily="18" charset="0"/>
            </a:endParaRPr>
          </a:p>
          <a:p>
            <a:pPr lvl="2" eaLnBrk="1" hangingPunct="1">
              <a:lnSpc>
                <a:spcPct val="115000"/>
              </a:lnSpc>
              <a:spcBef>
                <a:spcPct val="0"/>
              </a:spcBef>
              <a:buClr>
                <a:srgbClr val="0000CC"/>
              </a:buClr>
              <a:buSzTx/>
              <a:buFont typeface="Wingdings" panose="05000000000000000000" pitchFamily="2" charset="2"/>
              <a:buChar char="Ø"/>
            </a:pPr>
            <a:endParaRPr lang="zh-CN" altLang="en-US" sz="2800" dirty="0">
              <a:solidFill>
                <a:srgbClr val="000000"/>
              </a:solidFill>
              <a:latin typeface="Times New Roman" panose="02020603050405020304" pitchFamily="18" charset="0"/>
            </a:endParaRPr>
          </a:p>
          <a:p>
            <a:pPr lvl="1" eaLnBrk="1" hangingPunct="1">
              <a:buClr>
                <a:schemeClr val="folHlink"/>
              </a:buClr>
              <a:buSzTx/>
              <a:buFont typeface="Wingdings" panose="05000000000000000000" pitchFamily="2" charset="2"/>
              <a:buChar char="Ø"/>
            </a:pPr>
            <a:endParaRPr lang="zh-CN" altLang="en-US" dirty="0">
              <a:solidFill>
                <a:schemeClr val="folHlink"/>
              </a:solidFill>
              <a:latin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a:extLst>
              <a:ext uri="{FF2B5EF4-FFF2-40B4-BE49-F238E27FC236}">
                <a16:creationId xmlns:a16="http://schemas.microsoft.com/office/drawing/2014/main" id="{EA4AB091-C2B2-4723-A077-719004232A1E}"/>
              </a:ext>
            </a:extLst>
          </p:cNvPr>
          <p:cNvSpPr>
            <a:spLocks noChangeArrowheads="1"/>
          </p:cNvSpPr>
          <p:nvPr/>
        </p:nvSpPr>
        <p:spPr bwMode="auto">
          <a:xfrm>
            <a:off x="323850" y="1309688"/>
            <a:ext cx="80772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990600" indent="-53340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447800" indent="-5334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buClr>
                <a:srgbClr val="0000CC"/>
              </a:buClr>
              <a:buSzTx/>
              <a:buFont typeface="Wingdings" panose="05000000000000000000" pitchFamily="2" charset="2"/>
              <a:buNone/>
            </a:pPr>
            <a:r>
              <a:rPr lang="en-US" altLang="zh-CN">
                <a:solidFill>
                  <a:srgbClr val="000000"/>
                </a:solidFill>
                <a:latin typeface="宋体" panose="02010600030101010101" pitchFamily="2" charset="-122"/>
              </a:rPr>
              <a:t>3.2.2</a:t>
            </a:r>
            <a:r>
              <a:rPr lang="zh-CN" altLang="en-US">
                <a:solidFill>
                  <a:srgbClr val="000000"/>
                </a:solidFill>
                <a:latin typeface="宋体" panose="02010600030101010101" pitchFamily="2" charset="-122"/>
              </a:rPr>
              <a:t>作业调度的主要任务</a:t>
            </a:r>
          </a:p>
          <a:p>
            <a:pPr lvl="1" eaLnBrk="1" hangingPunct="1">
              <a:lnSpc>
                <a:spcPct val="110000"/>
              </a:lnSpc>
              <a:buClr>
                <a:srgbClr val="0000CC"/>
              </a:buClr>
              <a:buSzTx/>
              <a:buFont typeface="Wingdings" panose="05000000000000000000" pitchFamily="2" charset="2"/>
              <a:buChar char="Ø"/>
            </a:pPr>
            <a:r>
              <a:rPr lang="zh-CN" altLang="en-US">
                <a:solidFill>
                  <a:srgbClr val="000000"/>
                </a:solidFill>
                <a:latin typeface="宋体" panose="02010600030101010101" pitchFamily="2" charset="-122"/>
              </a:rPr>
              <a:t>执行作业调度时，需要解决</a:t>
            </a:r>
          </a:p>
          <a:p>
            <a:pPr lvl="2" eaLnBrk="1" hangingPunct="1">
              <a:lnSpc>
                <a:spcPct val="110000"/>
              </a:lnSpc>
              <a:buClrTx/>
              <a:buSzTx/>
              <a:buFontTx/>
              <a:buNone/>
            </a:pPr>
            <a:r>
              <a:rPr lang="zh-CN" altLang="en-US" sz="2800">
                <a:solidFill>
                  <a:srgbClr val="000000"/>
                </a:solidFill>
                <a:latin typeface="宋体" panose="02010600030101010101" pitchFamily="2" charset="-122"/>
              </a:rPr>
              <a:t>1.一次接纳多少作业，即允许多少个作业同时在内存中运行</a:t>
            </a:r>
          </a:p>
          <a:p>
            <a:pPr lvl="2" eaLnBrk="1" hangingPunct="1">
              <a:lnSpc>
                <a:spcPct val="110000"/>
              </a:lnSpc>
              <a:buClrTx/>
              <a:buSzTx/>
              <a:buFontTx/>
              <a:buNone/>
            </a:pPr>
            <a:r>
              <a:rPr lang="zh-CN" altLang="en-US" sz="2800">
                <a:solidFill>
                  <a:srgbClr val="000000"/>
                </a:solidFill>
                <a:latin typeface="宋体" panose="02010600030101010101" pitchFamily="2" charset="-122"/>
              </a:rPr>
              <a:t>2.接纳哪些作业，即哪些作业调入内存，取决于所采用的算法。比如先来先服务调度算法；或者是短作业优先调度算法；还有基于作业优先权的调度算法，响应比高者优先调度算法等。</a:t>
            </a:r>
          </a:p>
        </p:txBody>
      </p:sp>
      <p:sp>
        <p:nvSpPr>
          <p:cNvPr id="23555" name="Text Box 2">
            <a:extLst>
              <a:ext uri="{FF2B5EF4-FFF2-40B4-BE49-F238E27FC236}">
                <a16:creationId xmlns:a16="http://schemas.microsoft.com/office/drawing/2014/main" id="{465712DE-E21A-47D6-B003-4B30DBB83920}"/>
              </a:ext>
            </a:extLst>
          </p:cNvPr>
          <p:cNvSpPr txBox="1">
            <a:spLocks noChangeArrowheads="1"/>
          </p:cNvSpPr>
          <p:nvPr/>
        </p:nvSpPr>
        <p:spPr bwMode="auto">
          <a:xfrm>
            <a:off x="1295400" y="609600"/>
            <a:ext cx="6934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sz="4000">
                <a:solidFill>
                  <a:srgbClr val="000000"/>
                </a:solidFill>
                <a:latin typeface="华文新魏" panose="02010800040101010101" pitchFamily="2" charset="-122"/>
                <a:ea typeface="华文新魏" panose="02010800040101010101" pitchFamily="2" charset="-122"/>
              </a:rPr>
              <a:t>3.2  作业与作业调度算法</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1026">
            <a:extLst>
              <a:ext uri="{FF2B5EF4-FFF2-40B4-BE49-F238E27FC236}">
                <a16:creationId xmlns:a16="http://schemas.microsoft.com/office/drawing/2014/main" id="{AC78E9D2-CA3A-4C19-AFA9-8CFF2DAD3F28}"/>
              </a:ext>
            </a:extLst>
          </p:cNvPr>
          <p:cNvSpPr txBox="1">
            <a:spLocks noChangeArrowheads="1"/>
          </p:cNvSpPr>
          <p:nvPr/>
        </p:nvSpPr>
        <p:spPr bwMode="auto">
          <a:xfrm>
            <a:off x="1004094" y="260350"/>
            <a:ext cx="6934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sz="4000" dirty="0">
                <a:solidFill>
                  <a:srgbClr val="000000"/>
                </a:solidFill>
                <a:latin typeface="华文新魏" panose="02010800040101010101" pitchFamily="2" charset="-122"/>
                <a:ea typeface="华文新魏" panose="02010800040101010101" pitchFamily="2" charset="-122"/>
              </a:rPr>
              <a:t>3.2  调度算法</a:t>
            </a:r>
          </a:p>
        </p:txBody>
      </p:sp>
      <p:sp>
        <p:nvSpPr>
          <p:cNvPr id="24579" name="Rectangle 1027">
            <a:extLst>
              <a:ext uri="{FF2B5EF4-FFF2-40B4-BE49-F238E27FC236}">
                <a16:creationId xmlns:a16="http://schemas.microsoft.com/office/drawing/2014/main" id="{2DFD350A-428C-4563-9E98-A9326B3B9E73}"/>
              </a:ext>
            </a:extLst>
          </p:cNvPr>
          <p:cNvSpPr>
            <a:spLocks noChangeArrowheads="1"/>
          </p:cNvSpPr>
          <p:nvPr/>
        </p:nvSpPr>
        <p:spPr bwMode="auto">
          <a:xfrm>
            <a:off x="179388" y="962025"/>
            <a:ext cx="8583612" cy="528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1066800" indent="-60960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15000"/>
              </a:lnSpc>
              <a:spcBef>
                <a:spcPct val="0"/>
              </a:spcBef>
              <a:buClr>
                <a:srgbClr val="0000CC"/>
              </a:buClr>
              <a:buSzTx/>
              <a:buFont typeface="Wingdings" panose="05000000000000000000" pitchFamily="2" charset="2"/>
              <a:buNone/>
            </a:pPr>
            <a:r>
              <a:rPr lang="en-US" altLang="zh-CN" dirty="0">
                <a:solidFill>
                  <a:srgbClr val="000000"/>
                </a:solidFill>
                <a:latin typeface="Times New Roman" panose="02020603050405020304" pitchFamily="18" charset="0"/>
              </a:rPr>
              <a:t>3.2.3 </a:t>
            </a:r>
            <a:r>
              <a:rPr lang="zh-CN" altLang="en-US" dirty="0">
                <a:solidFill>
                  <a:srgbClr val="000000"/>
                </a:solidFill>
                <a:latin typeface="Times New Roman" panose="02020603050405020304" pitchFamily="18" charset="0"/>
              </a:rPr>
              <a:t>先来先服务调度算法</a:t>
            </a:r>
            <a:r>
              <a:rPr lang="en-US" altLang="zh-CN" dirty="0">
                <a:solidFill>
                  <a:srgbClr val="000000"/>
                </a:solidFill>
                <a:latin typeface="Times New Roman" panose="02020603050405020304" pitchFamily="18" charset="0"/>
              </a:rPr>
              <a:t>FCFS</a:t>
            </a:r>
            <a:endParaRPr lang="zh-CN" altLang="en-US" dirty="0">
              <a:solidFill>
                <a:srgbClr val="000000"/>
              </a:solidFill>
              <a:latin typeface="Times New Roman" panose="02020603050405020304" pitchFamily="18" charset="0"/>
            </a:endParaRPr>
          </a:p>
          <a:p>
            <a:pPr lvl="1" eaLnBrk="1" hangingPunct="1">
              <a:lnSpc>
                <a:spcPct val="115000"/>
              </a:lnSpc>
              <a:spcBef>
                <a:spcPct val="0"/>
              </a:spcBef>
              <a:buClr>
                <a:srgbClr val="0000CC"/>
              </a:buClr>
              <a:buSzTx/>
              <a:buFont typeface="Wingdings" panose="05000000000000000000" pitchFamily="2" charset="2"/>
              <a:buChar char="Ø"/>
            </a:pPr>
            <a:r>
              <a:rPr lang="zh-CN" altLang="en-US" dirty="0">
                <a:solidFill>
                  <a:srgbClr val="000000"/>
                </a:solidFill>
                <a:latin typeface="Times New Roman" panose="02020603050405020304" pitchFamily="18" charset="0"/>
              </a:rPr>
              <a:t>可用于</a:t>
            </a:r>
            <a:r>
              <a:rPr lang="zh-CN" altLang="en-US" dirty="0">
                <a:solidFill>
                  <a:srgbClr val="FF0000"/>
                </a:solidFill>
                <a:latin typeface="Times New Roman" panose="02020603050405020304" pitchFamily="18" charset="0"/>
              </a:rPr>
              <a:t>作业调度和进程调度</a:t>
            </a:r>
            <a:r>
              <a:rPr lang="zh-CN" altLang="en-US" dirty="0">
                <a:solidFill>
                  <a:srgbClr val="000000"/>
                </a:solidFill>
                <a:latin typeface="Times New Roman" panose="02020603050405020304" pitchFamily="18" charset="0"/>
              </a:rPr>
              <a:t>。</a:t>
            </a:r>
          </a:p>
          <a:p>
            <a:pPr lvl="1" eaLnBrk="1" hangingPunct="1">
              <a:buClr>
                <a:srgbClr val="0000CC"/>
              </a:buClr>
              <a:buSzTx/>
              <a:buFont typeface="Wingdings" panose="05000000000000000000" pitchFamily="2" charset="2"/>
              <a:buChar char="Ø"/>
            </a:pPr>
            <a:r>
              <a:rPr lang="zh-CN" altLang="en-US" dirty="0">
                <a:solidFill>
                  <a:srgbClr val="000000"/>
                </a:solidFill>
                <a:latin typeface="宋体" panose="02010600030101010101" pitchFamily="2" charset="-122"/>
              </a:rPr>
              <a:t>按照作业（进程）进入后备队列（就绪队列）的先后次序来挑选作业（进程），先进入先被挑选。</a:t>
            </a:r>
            <a:r>
              <a:rPr lang="zh-CN" altLang="en-US" dirty="0">
                <a:solidFill>
                  <a:schemeClr val="folHlink"/>
                </a:solidFill>
                <a:latin typeface="宋体" panose="02010600030101010101" pitchFamily="2" charset="-122"/>
              </a:rPr>
              <a:t> </a:t>
            </a:r>
          </a:p>
          <a:p>
            <a:pPr lvl="1" algn="just" eaLnBrk="1" hangingPunct="1">
              <a:buClr>
                <a:srgbClr val="0000CC"/>
              </a:buClr>
              <a:buSzTx/>
              <a:buFont typeface="Wingdings" panose="05000000000000000000" pitchFamily="2" charset="2"/>
              <a:buChar char="Ø"/>
            </a:pPr>
            <a:r>
              <a:rPr lang="zh-CN" altLang="en-US" dirty="0">
                <a:solidFill>
                  <a:srgbClr val="000000"/>
                </a:solidFill>
                <a:latin typeface="宋体" panose="02010600030101010101" pitchFamily="2" charset="-122"/>
              </a:rPr>
              <a:t>算法容易实现，效率不高，只顾及作业（进程）等候时间，没考虑作业（进程）要求服务时间的长短。</a:t>
            </a:r>
          </a:p>
          <a:p>
            <a:pPr lvl="1" algn="just" eaLnBrk="1" hangingPunct="1">
              <a:buClr>
                <a:srgbClr val="0000CC"/>
              </a:buClr>
              <a:buSzTx/>
              <a:buFont typeface="Wingdings" panose="05000000000000000000" pitchFamily="2" charset="2"/>
              <a:buChar char="Ø"/>
            </a:pPr>
            <a:r>
              <a:rPr lang="zh-CN" altLang="en-US" dirty="0">
                <a:solidFill>
                  <a:srgbClr val="FF0000"/>
                </a:solidFill>
                <a:latin typeface="宋体" panose="02010600030101010101" pitchFamily="2" charset="-122"/>
              </a:rPr>
              <a:t>有利于长作业（进程），不利于短作业（进程）。有利于</a:t>
            </a:r>
            <a:r>
              <a:rPr lang="en-US" altLang="zh-CN" dirty="0">
                <a:solidFill>
                  <a:srgbClr val="FF0000"/>
                </a:solidFill>
                <a:latin typeface="宋体" panose="02010600030101010101" pitchFamily="2" charset="-122"/>
              </a:rPr>
              <a:t>CPU</a:t>
            </a:r>
            <a:r>
              <a:rPr lang="zh-CN" altLang="en-US" dirty="0">
                <a:solidFill>
                  <a:srgbClr val="FF0000"/>
                </a:solidFill>
                <a:latin typeface="宋体" panose="02010600030101010101" pitchFamily="2" charset="-122"/>
              </a:rPr>
              <a:t>繁忙型作业，不利于</a:t>
            </a:r>
            <a:r>
              <a:rPr lang="en-US" altLang="zh-CN" dirty="0">
                <a:solidFill>
                  <a:srgbClr val="FF0000"/>
                </a:solidFill>
                <a:latin typeface="宋体" panose="02010600030101010101" pitchFamily="2" charset="-122"/>
              </a:rPr>
              <a:t>I/O</a:t>
            </a:r>
            <a:r>
              <a:rPr lang="zh-CN" altLang="en-US" dirty="0">
                <a:solidFill>
                  <a:srgbClr val="FF0000"/>
                </a:solidFill>
                <a:latin typeface="宋体" panose="02010600030101010101" pitchFamily="2" charset="-122"/>
              </a:rPr>
              <a:t>繁忙型作业。已经很少作为主调度算法</a:t>
            </a:r>
            <a:r>
              <a:rPr lang="en-US" altLang="zh-CN" dirty="0">
                <a:solidFill>
                  <a:srgbClr val="FF0000"/>
                </a:solidFill>
                <a:latin typeface="宋体" panose="02010600030101010101" pitchFamily="2" charset="-122"/>
              </a:rPr>
              <a:t>.</a:t>
            </a:r>
            <a:endParaRPr lang="zh-CN" altLang="en-US" dirty="0">
              <a:solidFill>
                <a:srgbClr val="FF0000"/>
              </a:solidFill>
              <a:latin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08C9D4DA-5176-486C-87D6-36A9221C3ABC}"/>
              </a:ext>
            </a:extLst>
          </p:cNvPr>
          <p:cNvSpPr>
            <a:spLocks noChangeArrowheads="1"/>
          </p:cNvSpPr>
          <p:nvPr/>
        </p:nvSpPr>
        <p:spPr bwMode="auto">
          <a:xfrm>
            <a:off x="1066800" y="-12700"/>
            <a:ext cx="34020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a:solidFill>
                  <a:srgbClr val="000000"/>
                </a:solidFill>
                <a:latin typeface="宋体" panose="02010600030101010101" pitchFamily="2" charset="-122"/>
              </a:rPr>
              <a:t>采用</a:t>
            </a:r>
            <a:r>
              <a:rPr lang="en-US" altLang="zh-CN" sz="2800">
                <a:solidFill>
                  <a:srgbClr val="000000"/>
                </a:solidFill>
                <a:latin typeface="宋体" panose="02010600030101010101" pitchFamily="2" charset="-122"/>
              </a:rPr>
              <a:t>FCFS</a:t>
            </a:r>
            <a:r>
              <a:rPr lang="zh-CN" altLang="en-US" sz="2800">
                <a:solidFill>
                  <a:srgbClr val="000000"/>
                </a:solidFill>
                <a:latin typeface="宋体" panose="02010600030101010101" pitchFamily="2" charset="-122"/>
              </a:rPr>
              <a:t>调度算法时</a:t>
            </a:r>
          </a:p>
        </p:txBody>
      </p:sp>
      <p:pic>
        <p:nvPicPr>
          <p:cNvPr id="33795" name="Picture 3">
            <a:extLst>
              <a:ext uri="{FF2B5EF4-FFF2-40B4-BE49-F238E27FC236}">
                <a16:creationId xmlns:a16="http://schemas.microsoft.com/office/drawing/2014/main" id="{36AAAB51-92BE-49F8-BDC8-2977D23CCB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533400"/>
            <a:ext cx="51054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3796" name="Group 102">
            <a:extLst>
              <a:ext uri="{FF2B5EF4-FFF2-40B4-BE49-F238E27FC236}">
                <a16:creationId xmlns:a16="http://schemas.microsoft.com/office/drawing/2014/main" id="{924009DB-A17B-418F-9849-33168D6AB736}"/>
              </a:ext>
            </a:extLst>
          </p:cNvPr>
          <p:cNvGrpSpPr>
            <a:grpSpLocks/>
          </p:cNvGrpSpPr>
          <p:nvPr/>
        </p:nvGrpSpPr>
        <p:grpSpPr bwMode="auto">
          <a:xfrm>
            <a:off x="990600" y="2590800"/>
            <a:ext cx="6759575" cy="2451100"/>
            <a:chOff x="624" y="1632"/>
            <a:chExt cx="4258" cy="1544"/>
          </a:xfrm>
        </p:grpSpPr>
        <p:grpSp>
          <p:nvGrpSpPr>
            <p:cNvPr id="33839" name="Group 5">
              <a:extLst>
                <a:ext uri="{FF2B5EF4-FFF2-40B4-BE49-F238E27FC236}">
                  <a16:creationId xmlns:a16="http://schemas.microsoft.com/office/drawing/2014/main" id="{1959E8A8-2956-48D3-B62B-6E31EE6A58D9}"/>
                </a:ext>
              </a:extLst>
            </p:cNvPr>
            <p:cNvGrpSpPr>
              <a:grpSpLocks/>
            </p:cNvGrpSpPr>
            <p:nvPr/>
          </p:nvGrpSpPr>
          <p:grpSpPr bwMode="auto">
            <a:xfrm>
              <a:off x="816" y="1632"/>
              <a:ext cx="4066" cy="436"/>
              <a:chOff x="903" y="960"/>
              <a:chExt cx="4066" cy="436"/>
            </a:xfrm>
          </p:grpSpPr>
          <p:sp>
            <p:nvSpPr>
              <p:cNvPr id="33865" name="Line 6">
                <a:extLst>
                  <a:ext uri="{FF2B5EF4-FFF2-40B4-BE49-F238E27FC236}">
                    <a16:creationId xmlns:a16="http://schemas.microsoft.com/office/drawing/2014/main" id="{D8131718-B02F-4456-975D-D2BDDAB4C831}"/>
                  </a:ext>
                </a:extLst>
              </p:cNvPr>
              <p:cNvSpPr>
                <a:spLocks noChangeShapeType="1"/>
              </p:cNvSpPr>
              <p:nvPr/>
            </p:nvSpPr>
            <p:spPr bwMode="auto">
              <a:xfrm>
                <a:off x="1013" y="1392"/>
                <a:ext cx="3831" cy="0"/>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66" name="Line 7">
                <a:extLst>
                  <a:ext uri="{FF2B5EF4-FFF2-40B4-BE49-F238E27FC236}">
                    <a16:creationId xmlns:a16="http://schemas.microsoft.com/office/drawing/2014/main" id="{F5FA2ADF-17F1-4D5D-9020-90FC520A615C}"/>
                  </a:ext>
                </a:extLst>
              </p:cNvPr>
              <p:cNvSpPr>
                <a:spLocks noChangeShapeType="1"/>
              </p:cNvSpPr>
              <p:nvPr/>
            </p:nvSpPr>
            <p:spPr bwMode="auto">
              <a:xfrm flipV="1">
                <a:off x="1008" y="1245"/>
                <a:ext cx="0" cy="151"/>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67" name="Line 8">
                <a:extLst>
                  <a:ext uri="{FF2B5EF4-FFF2-40B4-BE49-F238E27FC236}">
                    <a16:creationId xmlns:a16="http://schemas.microsoft.com/office/drawing/2014/main" id="{C79B029E-04F5-4A38-8C8B-CF9B55CD2939}"/>
                  </a:ext>
                </a:extLst>
              </p:cNvPr>
              <p:cNvSpPr>
                <a:spLocks noChangeShapeType="1"/>
              </p:cNvSpPr>
              <p:nvPr/>
            </p:nvSpPr>
            <p:spPr bwMode="auto">
              <a:xfrm flipV="1">
                <a:off x="1200" y="1245"/>
                <a:ext cx="0" cy="151"/>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68" name="Line 9">
                <a:extLst>
                  <a:ext uri="{FF2B5EF4-FFF2-40B4-BE49-F238E27FC236}">
                    <a16:creationId xmlns:a16="http://schemas.microsoft.com/office/drawing/2014/main" id="{ACF84C05-CD32-4BF8-ABF1-3334B670A560}"/>
                  </a:ext>
                </a:extLst>
              </p:cNvPr>
              <p:cNvSpPr>
                <a:spLocks noChangeShapeType="1"/>
              </p:cNvSpPr>
              <p:nvPr/>
            </p:nvSpPr>
            <p:spPr bwMode="auto">
              <a:xfrm flipV="1">
                <a:off x="1392" y="1245"/>
                <a:ext cx="0" cy="151"/>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69" name="Line 10">
                <a:extLst>
                  <a:ext uri="{FF2B5EF4-FFF2-40B4-BE49-F238E27FC236}">
                    <a16:creationId xmlns:a16="http://schemas.microsoft.com/office/drawing/2014/main" id="{4AD82E07-049F-492C-B949-54C40E59F108}"/>
                  </a:ext>
                </a:extLst>
              </p:cNvPr>
              <p:cNvSpPr>
                <a:spLocks noChangeShapeType="1"/>
              </p:cNvSpPr>
              <p:nvPr/>
            </p:nvSpPr>
            <p:spPr bwMode="auto">
              <a:xfrm flipV="1">
                <a:off x="1584" y="1245"/>
                <a:ext cx="0" cy="151"/>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70" name="Line 11">
                <a:extLst>
                  <a:ext uri="{FF2B5EF4-FFF2-40B4-BE49-F238E27FC236}">
                    <a16:creationId xmlns:a16="http://schemas.microsoft.com/office/drawing/2014/main" id="{D1807B8A-F08F-46A1-ABDD-35912242DA67}"/>
                  </a:ext>
                </a:extLst>
              </p:cNvPr>
              <p:cNvSpPr>
                <a:spLocks noChangeShapeType="1"/>
              </p:cNvSpPr>
              <p:nvPr/>
            </p:nvSpPr>
            <p:spPr bwMode="auto">
              <a:xfrm flipV="1">
                <a:off x="1776" y="1245"/>
                <a:ext cx="0" cy="151"/>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71" name="Line 12">
                <a:extLst>
                  <a:ext uri="{FF2B5EF4-FFF2-40B4-BE49-F238E27FC236}">
                    <a16:creationId xmlns:a16="http://schemas.microsoft.com/office/drawing/2014/main" id="{37DC7961-E3A3-449B-846C-E11E9258B96E}"/>
                  </a:ext>
                </a:extLst>
              </p:cNvPr>
              <p:cNvSpPr>
                <a:spLocks noChangeShapeType="1"/>
              </p:cNvSpPr>
              <p:nvPr/>
            </p:nvSpPr>
            <p:spPr bwMode="auto">
              <a:xfrm flipV="1">
                <a:off x="1968" y="1245"/>
                <a:ext cx="0" cy="151"/>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72" name="Line 13">
                <a:extLst>
                  <a:ext uri="{FF2B5EF4-FFF2-40B4-BE49-F238E27FC236}">
                    <a16:creationId xmlns:a16="http://schemas.microsoft.com/office/drawing/2014/main" id="{8269F80A-85C9-45A5-B54F-DFC928028B59}"/>
                  </a:ext>
                </a:extLst>
              </p:cNvPr>
              <p:cNvSpPr>
                <a:spLocks noChangeShapeType="1"/>
              </p:cNvSpPr>
              <p:nvPr/>
            </p:nvSpPr>
            <p:spPr bwMode="auto">
              <a:xfrm flipV="1">
                <a:off x="2160" y="1245"/>
                <a:ext cx="0" cy="151"/>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73" name="Line 14">
                <a:extLst>
                  <a:ext uri="{FF2B5EF4-FFF2-40B4-BE49-F238E27FC236}">
                    <a16:creationId xmlns:a16="http://schemas.microsoft.com/office/drawing/2014/main" id="{EB912096-1EBE-4889-A9F2-92191B02417E}"/>
                  </a:ext>
                </a:extLst>
              </p:cNvPr>
              <p:cNvSpPr>
                <a:spLocks noChangeShapeType="1"/>
              </p:cNvSpPr>
              <p:nvPr/>
            </p:nvSpPr>
            <p:spPr bwMode="auto">
              <a:xfrm flipV="1">
                <a:off x="2352" y="1245"/>
                <a:ext cx="0" cy="151"/>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74" name="Line 15">
                <a:extLst>
                  <a:ext uri="{FF2B5EF4-FFF2-40B4-BE49-F238E27FC236}">
                    <a16:creationId xmlns:a16="http://schemas.microsoft.com/office/drawing/2014/main" id="{E791EEBA-38C6-4351-98E1-131BECB5A89F}"/>
                  </a:ext>
                </a:extLst>
              </p:cNvPr>
              <p:cNvSpPr>
                <a:spLocks noChangeShapeType="1"/>
              </p:cNvSpPr>
              <p:nvPr/>
            </p:nvSpPr>
            <p:spPr bwMode="auto">
              <a:xfrm flipV="1">
                <a:off x="2544" y="1245"/>
                <a:ext cx="0" cy="151"/>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75" name="Line 16">
                <a:extLst>
                  <a:ext uri="{FF2B5EF4-FFF2-40B4-BE49-F238E27FC236}">
                    <a16:creationId xmlns:a16="http://schemas.microsoft.com/office/drawing/2014/main" id="{489378BC-B361-497E-9100-72ADF9A3F486}"/>
                  </a:ext>
                </a:extLst>
              </p:cNvPr>
              <p:cNvSpPr>
                <a:spLocks noChangeShapeType="1"/>
              </p:cNvSpPr>
              <p:nvPr/>
            </p:nvSpPr>
            <p:spPr bwMode="auto">
              <a:xfrm flipV="1">
                <a:off x="2736" y="1245"/>
                <a:ext cx="0" cy="151"/>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76" name="Line 17">
                <a:extLst>
                  <a:ext uri="{FF2B5EF4-FFF2-40B4-BE49-F238E27FC236}">
                    <a16:creationId xmlns:a16="http://schemas.microsoft.com/office/drawing/2014/main" id="{F6253D28-596E-4447-B7DF-322CBB88628E}"/>
                  </a:ext>
                </a:extLst>
              </p:cNvPr>
              <p:cNvSpPr>
                <a:spLocks noChangeShapeType="1"/>
              </p:cNvSpPr>
              <p:nvPr/>
            </p:nvSpPr>
            <p:spPr bwMode="auto">
              <a:xfrm flipV="1">
                <a:off x="2928" y="1245"/>
                <a:ext cx="0" cy="151"/>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77" name="Line 18">
                <a:extLst>
                  <a:ext uri="{FF2B5EF4-FFF2-40B4-BE49-F238E27FC236}">
                    <a16:creationId xmlns:a16="http://schemas.microsoft.com/office/drawing/2014/main" id="{A12C03FE-4544-4116-8DE6-62B03EBC3B24}"/>
                  </a:ext>
                </a:extLst>
              </p:cNvPr>
              <p:cNvSpPr>
                <a:spLocks noChangeShapeType="1"/>
              </p:cNvSpPr>
              <p:nvPr/>
            </p:nvSpPr>
            <p:spPr bwMode="auto">
              <a:xfrm flipV="1">
                <a:off x="3120" y="1245"/>
                <a:ext cx="0" cy="151"/>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78" name="Line 19">
                <a:extLst>
                  <a:ext uri="{FF2B5EF4-FFF2-40B4-BE49-F238E27FC236}">
                    <a16:creationId xmlns:a16="http://schemas.microsoft.com/office/drawing/2014/main" id="{A2AC7D90-0FDD-4326-A739-B8C9E5E4AF83}"/>
                  </a:ext>
                </a:extLst>
              </p:cNvPr>
              <p:cNvSpPr>
                <a:spLocks noChangeShapeType="1"/>
              </p:cNvSpPr>
              <p:nvPr/>
            </p:nvSpPr>
            <p:spPr bwMode="auto">
              <a:xfrm flipV="1">
                <a:off x="3312" y="1245"/>
                <a:ext cx="0" cy="151"/>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79" name="Line 20">
                <a:extLst>
                  <a:ext uri="{FF2B5EF4-FFF2-40B4-BE49-F238E27FC236}">
                    <a16:creationId xmlns:a16="http://schemas.microsoft.com/office/drawing/2014/main" id="{E51C0481-D0E8-47C0-A5DB-F5BD428B2F95}"/>
                  </a:ext>
                </a:extLst>
              </p:cNvPr>
              <p:cNvSpPr>
                <a:spLocks noChangeShapeType="1"/>
              </p:cNvSpPr>
              <p:nvPr/>
            </p:nvSpPr>
            <p:spPr bwMode="auto">
              <a:xfrm flipV="1">
                <a:off x="3504" y="1245"/>
                <a:ext cx="0" cy="151"/>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80" name="Line 21">
                <a:extLst>
                  <a:ext uri="{FF2B5EF4-FFF2-40B4-BE49-F238E27FC236}">
                    <a16:creationId xmlns:a16="http://schemas.microsoft.com/office/drawing/2014/main" id="{1B38AC18-22B4-4B03-8567-7AB4E620DA1D}"/>
                  </a:ext>
                </a:extLst>
              </p:cNvPr>
              <p:cNvSpPr>
                <a:spLocks noChangeShapeType="1"/>
              </p:cNvSpPr>
              <p:nvPr/>
            </p:nvSpPr>
            <p:spPr bwMode="auto">
              <a:xfrm flipV="1">
                <a:off x="3696" y="1245"/>
                <a:ext cx="0" cy="151"/>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81" name="Line 22">
                <a:extLst>
                  <a:ext uri="{FF2B5EF4-FFF2-40B4-BE49-F238E27FC236}">
                    <a16:creationId xmlns:a16="http://schemas.microsoft.com/office/drawing/2014/main" id="{C665266C-77F3-4ABB-A0AF-B5F43B09596E}"/>
                  </a:ext>
                </a:extLst>
              </p:cNvPr>
              <p:cNvSpPr>
                <a:spLocks noChangeShapeType="1"/>
              </p:cNvSpPr>
              <p:nvPr/>
            </p:nvSpPr>
            <p:spPr bwMode="auto">
              <a:xfrm flipV="1">
                <a:off x="3888" y="1245"/>
                <a:ext cx="0" cy="151"/>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82" name="Line 23">
                <a:extLst>
                  <a:ext uri="{FF2B5EF4-FFF2-40B4-BE49-F238E27FC236}">
                    <a16:creationId xmlns:a16="http://schemas.microsoft.com/office/drawing/2014/main" id="{A7D473D2-9864-46B7-9C0E-FB801A1586A2}"/>
                  </a:ext>
                </a:extLst>
              </p:cNvPr>
              <p:cNvSpPr>
                <a:spLocks noChangeShapeType="1"/>
              </p:cNvSpPr>
              <p:nvPr/>
            </p:nvSpPr>
            <p:spPr bwMode="auto">
              <a:xfrm flipV="1">
                <a:off x="4080" y="1245"/>
                <a:ext cx="0" cy="151"/>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83" name="Line 24">
                <a:extLst>
                  <a:ext uri="{FF2B5EF4-FFF2-40B4-BE49-F238E27FC236}">
                    <a16:creationId xmlns:a16="http://schemas.microsoft.com/office/drawing/2014/main" id="{CAAAE182-A4E4-4490-A46D-24E866744B5F}"/>
                  </a:ext>
                </a:extLst>
              </p:cNvPr>
              <p:cNvSpPr>
                <a:spLocks noChangeShapeType="1"/>
              </p:cNvSpPr>
              <p:nvPr/>
            </p:nvSpPr>
            <p:spPr bwMode="auto">
              <a:xfrm flipV="1">
                <a:off x="4272" y="1245"/>
                <a:ext cx="0" cy="151"/>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84" name="Line 25">
                <a:extLst>
                  <a:ext uri="{FF2B5EF4-FFF2-40B4-BE49-F238E27FC236}">
                    <a16:creationId xmlns:a16="http://schemas.microsoft.com/office/drawing/2014/main" id="{0DF11E63-3767-42B1-97A4-98AE6CD18BD3}"/>
                  </a:ext>
                </a:extLst>
              </p:cNvPr>
              <p:cNvSpPr>
                <a:spLocks noChangeShapeType="1"/>
              </p:cNvSpPr>
              <p:nvPr/>
            </p:nvSpPr>
            <p:spPr bwMode="auto">
              <a:xfrm flipV="1">
                <a:off x="4464" y="1245"/>
                <a:ext cx="0" cy="151"/>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85" name="Line 26">
                <a:extLst>
                  <a:ext uri="{FF2B5EF4-FFF2-40B4-BE49-F238E27FC236}">
                    <a16:creationId xmlns:a16="http://schemas.microsoft.com/office/drawing/2014/main" id="{485C7E01-18F1-4A10-AD62-8249682228E9}"/>
                  </a:ext>
                </a:extLst>
              </p:cNvPr>
              <p:cNvSpPr>
                <a:spLocks noChangeShapeType="1"/>
              </p:cNvSpPr>
              <p:nvPr/>
            </p:nvSpPr>
            <p:spPr bwMode="auto">
              <a:xfrm flipV="1">
                <a:off x="4656" y="1245"/>
                <a:ext cx="0" cy="151"/>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86" name="Line 27">
                <a:extLst>
                  <a:ext uri="{FF2B5EF4-FFF2-40B4-BE49-F238E27FC236}">
                    <a16:creationId xmlns:a16="http://schemas.microsoft.com/office/drawing/2014/main" id="{5D39B83A-C871-40F8-A918-44CD09A7241F}"/>
                  </a:ext>
                </a:extLst>
              </p:cNvPr>
              <p:cNvSpPr>
                <a:spLocks noChangeShapeType="1"/>
              </p:cNvSpPr>
              <p:nvPr/>
            </p:nvSpPr>
            <p:spPr bwMode="auto">
              <a:xfrm flipV="1">
                <a:off x="4848" y="1245"/>
                <a:ext cx="0" cy="151"/>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87" name="Rectangle 28">
                <a:extLst>
                  <a:ext uri="{FF2B5EF4-FFF2-40B4-BE49-F238E27FC236}">
                    <a16:creationId xmlns:a16="http://schemas.microsoft.com/office/drawing/2014/main" id="{0309399C-64F4-4C6B-A103-FADCC3EA97BD}"/>
                  </a:ext>
                </a:extLst>
              </p:cNvPr>
              <p:cNvSpPr>
                <a:spLocks noChangeArrowheads="1"/>
              </p:cNvSpPr>
              <p:nvPr/>
            </p:nvSpPr>
            <p:spPr bwMode="auto">
              <a:xfrm>
                <a:off x="903" y="1008"/>
                <a:ext cx="19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90488" tIns="44450" rIns="90488" bIns="4445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zh-CN" altLang="en-US" sz="2000">
                    <a:solidFill>
                      <a:srgbClr val="000000"/>
                    </a:solidFill>
                    <a:latin typeface="Times New Roman" panose="02020603050405020304" pitchFamily="18" charset="0"/>
                  </a:rPr>
                  <a:t>0</a:t>
                </a:r>
              </a:p>
            </p:txBody>
          </p:sp>
          <p:sp>
            <p:nvSpPr>
              <p:cNvPr id="33888" name="Rectangle 29">
                <a:extLst>
                  <a:ext uri="{FF2B5EF4-FFF2-40B4-BE49-F238E27FC236}">
                    <a16:creationId xmlns:a16="http://schemas.microsoft.com/office/drawing/2014/main" id="{79F7125F-69CE-481B-ACAB-C7BE502A12D5}"/>
                  </a:ext>
                </a:extLst>
              </p:cNvPr>
              <p:cNvSpPr>
                <a:spLocks noChangeArrowheads="1"/>
              </p:cNvSpPr>
              <p:nvPr/>
            </p:nvSpPr>
            <p:spPr bwMode="auto">
              <a:xfrm>
                <a:off x="1863" y="960"/>
                <a:ext cx="19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90488" tIns="44450" rIns="90488" bIns="4445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zh-CN" altLang="en-US" sz="2000">
                    <a:solidFill>
                      <a:srgbClr val="000000"/>
                    </a:solidFill>
                    <a:latin typeface="Times New Roman" panose="02020603050405020304" pitchFamily="18" charset="0"/>
                  </a:rPr>
                  <a:t>5</a:t>
                </a:r>
              </a:p>
            </p:txBody>
          </p:sp>
          <p:sp>
            <p:nvSpPr>
              <p:cNvPr id="33889" name="Rectangle 30">
                <a:extLst>
                  <a:ext uri="{FF2B5EF4-FFF2-40B4-BE49-F238E27FC236}">
                    <a16:creationId xmlns:a16="http://schemas.microsoft.com/office/drawing/2014/main" id="{AA6798EE-4535-4D0D-8500-9A946C82ED2A}"/>
                  </a:ext>
                </a:extLst>
              </p:cNvPr>
              <p:cNvSpPr>
                <a:spLocks noChangeArrowheads="1"/>
              </p:cNvSpPr>
              <p:nvPr/>
            </p:nvSpPr>
            <p:spPr bwMode="auto">
              <a:xfrm>
                <a:off x="2823" y="1008"/>
                <a:ext cx="27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90488" tIns="44450" rIns="90488" bIns="4445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zh-CN" altLang="en-US" sz="2000">
                    <a:solidFill>
                      <a:srgbClr val="000000"/>
                    </a:solidFill>
                    <a:latin typeface="Times New Roman" panose="02020603050405020304" pitchFamily="18" charset="0"/>
                  </a:rPr>
                  <a:t>10</a:t>
                </a:r>
              </a:p>
            </p:txBody>
          </p:sp>
          <p:sp>
            <p:nvSpPr>
              <p:cNvPr id="33890" name="Rectangle 31">
                <a:extLst>
                  <a:ext uri="{FF2B5EF4-FFF2-40B4-BE49-F238E27FC236}">
                    <a16:creationId xmlns:a16="http://schemas.microsoft.com/office/drawing/2014/main" id="{90C7E253-791D-4A92-8BDC-FA493F4969EC}"/>
                  </a:ext>
                </a:extLst>
              </p:cNvPr>
              <p:cNvSpPr>
                <a:spLocks noChangeArrowheads="1"/>
              </p:cNvSpPr>
              <p:nvPr/>
            </p:nvSpPr>
            <p:spPr bwMode="auto">
              <a:xfrm>
                <a:off x="3735" y="1008"/>
                <a:ext cx="27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90488" tIns="44450" rIns="90488" bIns="4445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zh-CN" altLang="en-US" sz="2000">
                    <a:solidFill>
                      <a:srgbClr val="000000"/>
                    </a:solidFill>
                    <a:latin typeface="Times New Roman" panose="02020603050405020304" pitchFamily="18" charset="0"/>
                  </a:rPr>
                  <a:t>15</a:t>
                </a:r>
              </a:p>
            </p:txBody>
          </p:sp>
          <p:sp>
            <p:nvSpPr>
              <p:cNvPr id="33891" name="Rectangle 32">
                <a:extLst>
                  <a:ext uri="{FF2B5EF4-FFF2-40B4-BE49-F238E27FC236}">
                    <a16:creationId xmlns:a16="http://schemas.microsoft.com/office/drawing/2014/main" id="{26C2DAA2-7ACC-483C-AD94-E730F60FB589}"/>
                  </a:ext>
                </a:extLst>
              </p:cNvPr>
              <p:cNvSpPr>
                <a:spLocks noChangeArrowheads="1"/>
              </p:cNvSpPr>
              <p:nvPr/>
            </p:nvSpPr>
            <p:spPr bwMode="auto">
              <a:xfrm>
                <a:off x="4695" y="1008"/>
                <a:ext cx="27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90488" tIns="44450" rIns="90488" bIns="4445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zh-CN" altLang="en-US" sz="2000">
                    <a:solidFill>
                      <a:srgbClr val="000000"/>
                    </a:solidFill>
                    <a:latin typeface="Times New Roman" panose="02020603050405020304" pitchFamily="18" charset="0"/>
                  </a:rPr>
                  <a:t>20</a:t>
                </a:r>
              </a:p>
            </p:txBody>
          </p:sp>
        </p:grpSp>
        <p:sp>
          <p:nvSpPr>
            <p:cNvPr id="33840" name="Line 33">
              <a:extLst>
                <a:ext uri="{FF2B5EF4-FFF2-40B4-BE49-F238E27FC236}">
                  <a16:creationId xmlns:a16="http://schemas.microsoft.com/office/drawing/2014/main" id="{9EA2138C-C66E-43FF-9B66-A08E3B8D9649}"/>
                </a:ext>
              </a:extLst>
            </p:cNvPr>
            <p:cNvSpPr>
              <a:spLocks noChangeShapeType="1"/>
            </p:cNvSpPr>
            <p:nvPr/>
          </p:nvSpPr>
          <p:spPr bwMode="auto">
            <a:xfrm>
              <a:off x="921" y="2213"/>
              <a:ext cx="0" cy="183"/>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41" name="Line 34">
              <a:extLst>
                <a:ext uri="{FF2B5EF4-FFF2-40B4-BE49-F238E27FC236}">
                  <a16:creationId xmlns:a16="http://schemas.microsoft.com/office/drawing/2014/main" id="{28FF7FA0-20CB-43C0-B502-041A807C8E37}"/>
                </a:ext>
              </a:extLst>
            </p:cNvPr>
            <p:cNvSpPr>
              <a:spLocks noChangeShapeType="1"/>
            </p:cNvSpPr>
            <p:nvPr/>
          </p:nvSpPr>
          <p:spPr bwMode="auto">
            <a:xfrm>
              <a:off x="1497" y="2213"/>
              <a:ext cx="0" cy="183"/>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42" name="Line 35">
              <a:extLst>
                <a:ext uri="{FF2B5EF4-FFF2-40B4-BE49-F238E27FC236}">
                  <a16:creationId xmlns:a16="http://schemas.microsoft.com/office/drawing/2014/main" id="{607B3CBB-7D25-4E90-995A-07A77D5FE074}"/>
                </a:ext>
              </a:extLst>
            </p:cNvPr>
            <p:cNvSpPr>
              <a:spLocks noChangeShapeType="1"/>
            </p:cNvSpPr>
            <p:nvPr/>
          </p:nvSpPr>
          <p:spPr bwMode="auto">
            <a:xfrm>
              <a:off x="1497" y="2405"/>
              <a:ext cx="0" cy="183"/>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43" name="Line 36">
              <a:extLst>
                <a:ext uri="{FF2B5EF4-FFF2-40B4-BE49-F238E27FC236}">
                  <a16:creationId xmlns:a16="http://schemas.microsoft.com/office/drawing/2014/main" id="{F61DB3A1-2670-4BAE-B552-D6AC5B85AB48}"/>
                </a:ext>
              </a:extLst>
            </p:cNvPr>
            <p:cNvSpPr>
              <a:spLocks noChangeShapeType="1"/>
            </p:cNvSpPr>
            <p:nvPr/>
          </p:nvSpPr>
          <p:spPr bwMode="auto">
            <a:xfrm>
              <a:off x="2649" y="2405"/>
              <a:ext cx="0" cy="183"/>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44" name="Line 37">
              <a:extLst>
                <a:ext uri="{FF2B5EF4-FFF2-40B4-BE49-F238E27FC236}">
                  <a16:creationId xmlns:a16="http://schemas.microsoft.com/office/drawing/2014/main" id="{B4709B04-D4D2-4493-9D40-A20265B0450B}"/>
                </a:ext>
              </a:extLst>
            </p:cNvPr>
            <p:cNvSpPr>
              <a:spLocks noChangeShapeType="1"/>
            </p:cNvSpPr>
            <p:nvPr/>
          </p:nvSpPr>
          <p:spPr bwMode="auto">
            <a:xfrm>
              <a:off x="2648" y="2600"/>
              <a:ext cx="0" cy="183"/>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45" name="Line 38">
              <a:extLst>
                <a:ext uri="{FF2B5EF4-FFF2-40B4-BE49-F238E27FC236}">
                  <a16:creationId xmlns:a16="http://schemas.microsoft.com/office/drawing/2014/main" id="{19D7B7DA-45AF-4200-906D-C6596528C2C1}"/>
                </a:ext>
              </a:extLst>
            </p:cNvPr>
            <p:cNvSpPr>
              <a:spLocks noChangeShapeType="1"/>
            </p:cNvSpPr>
            <p:nvPr/>
          </p:nvSpPr>
          <p:spPr bwMode="auto">
            <a:xfrm>
              <a:off x="4380" y="2979"/>
              <a:ext cx="0" cy="183"/>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46" name="Line 39">
              <a:extLst>
                <a:ext uri="{FF2B5EF4-FFF2-40B4-BE49-F238E27FC236}">
                  <a16:creationId xmlns:a16="http://schemas.microsoft.com/office/drawing/2014/main" id="{2D2B12CF-6C77-4ED8-9ED2-C9CBDEA86668}"/>
                </a:ext>
              </a:extLst>
            </p:cNvPr>
            <p:cNvSpPr>
              <a:spLocks noChangeShapeType="1"/>
            </p:cNvSpPr>
            <p:nvPr/>
          </p:nvSpPr>
          <p:spPr bwMode="auto">
            <a:xfrm>
              <a:off x="3419" y="2789"/>
              <a:ext cx="0" cy="183"/>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47" name="Line 40">
              <a:extLst>
                <a:ext uri="{FF2B5EF4-FFF2-40B4-BE49-F238E27FC236}">
                  <a16:creationId xmlns:a16="http://schemas.microsoft.com/office/drawing/2014/main" id="{173BB49A-280E-46D9-8BE8-C01A161B1FFE}"/>
                </a:ext>
              </a:extLst>
            </p:cNvPr>
            <p:cNvSpPr>
              <a:spLocks noChangeShapeType="1"/>
            </p:cNvSpPr>
            <p:nvPr/>
          </p:nvSpPr>
          <p:spPr bwMode="auto">
            <a:xfrm>
              <a:off x="3416" y="2600"/>
              <a:ext cx="0" cy="183"/>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48" name="Line 41">
              <a:extLst>
                <a:ext uri="{FF2B5EF4-FFF2-40B4-BE49-F238E27FC236}">
                  <a16:creationId xmlns:a16="http://schemas.microsoft.com/office/drawing/2014/main" id="{502E119D-C5A3-4A85-BDFA-70C9ECFFDFB8}"/>
                </a:ext>
              </a:extLst>
            </p:cNvPr>
            <p:cNvSpPr>
              <a:spLocks noChangeShapeType="1"/>
            </p:cNvSpPr>
            <p:nvPr/>
          </p:nvSpPr>
          <p:spPr bwMode="auto">
            <a:xfrm>
              <a:off x="4379" y="2789"/>
              <a:ext cx="0" cy="183"/>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49" name="Line 42">
              <a:extLst>
                <a:ext uri="{FF2B5EF4-FFF2-40B4-BE49-F238E27FC236}">
                  <a16:creationId xmlns:a16="http://schemas.microsoft.com/office/drawing/2014/main" id="{4D46C47D-EF2E-4936-B54A-372222B61BA1}"/>
                </a:ext>
              </a:extLst>
            </p:cNvPr>
            <p:cNvSpPr>
              <a:spLocks noChangeShapeType="1"/>
            </p:cNvSpPr>
            <p:nvPr/>
          </p:nvSpPr>
          <p:spPr bwMode="auto">
            <a:xfrm>
              <a:off x="926" y="2208"/>
              <a:ext cx="567" cy="0"/>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50" name="Line 43">
              <a:extLst>
                <a:ext uri="{FF2B5EF4-FFF2-40B4-BE49-F238E27FC236}">
                  <a16:creationId xmlns:a16="http://schemas.microsoft.com/office/drawing/2014/main" id="{024D413A-0A3F-4649-B367-3E78E113E9B5}"/>
                </a:ext>
              </a:extLst>
            </p:cNvPr>
            <p:cNvSpPr>
              <a:spLocks noChangeShapeType="1"/>
            </p:cNvSpPr>
            <p:nvPr/>
          </p:nvSpPr>
          <p:spPr bwMode="auto">
            <a:xfrm>
              <a:off x="926" y="2400"/>
              <a:ext cx="567" cy="0"/>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51" name="Line 44">
              <a:extLst>
                <a:ext uri="{FF2B5EF4-FFF2-40B4-BE49-F238E27FC236}">
                  <a16:creationId xmlns:a16="http://schemas.microsoft.com/office/drawing/2014/main" id="{5488E3A0-C86D-4C24-BA76-5C5BA4C6AA83}"/>
                </a:ext>
              </a:extLst>
            </p:cNvPr>
            <p:cNvSpPr>
              <a:spLocks noChangeShapeType="1"/>
            </p:cNvSpPr>
            <p:nvPr/>
          </p:nvSpPr>
          <p:spPr bwMode="auto">
            <a:xfrm>
              <a:off x="1502" y="2400"/>
              <a:ext cx="1143" cy="0"/>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52" name="Line 45">
              <a:extLst>
                <a:ext uri="{FF2B5EF4-FFF2-40B4-BE49-F238E27FC236}">
                  <a16:creationId xmlns:a16="http://schemas.microsoft.com/office/drawing/2014/main" id="{7D5C1CFF-8FDA-4585-95D3-BCBE7D245C68}"/>
                </a:ext>
              </a:extLst>
            </p:cNvPr>
            <p:cNvSpPr>
              <a:spLocks noChangeShapeType="1"/>
            </p:cNvSpPr>
            <p:nvPr/>
          </p:nvSpPr>
          <p:spPr bwMode="auto">
            <a:xfrm>
              <a:off x="1502" y="2592"/>
              <a:ext cx="1143" cy="0"/>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53" name="Rectangle 46">
              <a:extLst>
                <a:ext uri="{FF2B5EF4-FFF2-40B4-BE49-F238E27FC236}">
                  <a16:creationId xmlns:a16="http://schemas.microsoft.com/office/drawing/2014/main" id="{273F0620-CAA0-409B-A9A0-A9B552165B72}"/>
                </a:ext>
              </a:extLst>
            </p:cNvPr>
            <p:cNvSpPr>
              <a:spLocks noChangeArrowheads="1"/>
            </p:cNvSpPr>
            <p:nvPr/>
          </p:nvSpPr>
          <p:spPr bwMode="auto">
            <a:xfrm>
              <a:off x="624" y="2208"/>
              <a:ext cx="23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90488" tIns="44450" rIns="90488" bIns="4445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en-US" altLang="zh-CN" sz="2000">
                  <a:solidFill>
                    <a:srgbClr val="000000"/>
                  </a:solidFill>
                  <a:latin typeface="Times New Roman" panose="02020603050405020304" pitchFamily="18" charset="0"/>
                </a:rPr>
                <a:t>A</a:t>
              </a:r>
            </a:p>
          </p:txBody>
        </p:sp>
        <p:sp>
          <p:nvSpPr>
            <p:cNvPr id="33854" name="Rectangle 47">
              <a:extLst>
                <a:ext uri="{FF2B5EF4-FFF2-40B4-BE49-F238E27FC236}">
                  <a16:creationId xmlns:a16="http://schemas.microsoft.com/office/drawing/2014/main" id="{8CA633CD-875B-4AB4-A658-2BA91B7E13D5}"/>
                </a:ext>
              </a:extLst>
            </p:cNvPr>
            <p:cNvSpPr>
              <a:spLocks noChangeArrowheads="1"/>
            </p:cNvSpPr>
            <p:nvPr/>
          </p:nvSpPr>
          <p:spPr bwMode="auto">
            <a:xfrm>
              <a:off x="624" y="2400"/>
              <a:ext cx="221"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90488" tIns="44450" rIns="90488" bIns="4445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en-US" altLang="zh-CN" sz="2000">
                  <a:solidFill>
                    <a:srgbClr val="000000"/>
                  </a:solidFill>
                  <a:latin typeface="Times New Roman" panose="02020603050405020304" pitchFamily="18" charset="0"/>
                </a:rPr>
                <a:t>B</a:t>
              </a:r>
            </a:p>
          </p:txBody>
        </p:sp>
        <p:sp>
          <p:nvSpPr>
            <p:cNvPr id="33855" name="Rectangle 48">
              <a:extLst>
                <a:ext uri="{FF2B5EF4-FFF2-40B4-BE49-F238E27FC236}">
                  <a16:creationId xmlns:a16="http://schemas.microsoft.com/office/drawing/2014/main" id="{C524F2D7-D0A1-4E2F-B55E-FA50D2047535}"/>
                </a:ext>
              </a:extLst>
            </p:cNvPr>
            <p:cNvSpPr>
              <a:spLocks noChangeArrowheads="1"/>
            </p:cNvSpPr>
            <p:nvPr/>
          </p:nvSpPr>
          <p:spPr bwMode="auto">
            <a:xfrm>
              <a:off x="624" y="2584"/>
              <a:ext cx="221"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90488" tIns="44450" rIns="90488" bIns="4445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en-US" altLang="zh-CN" sz="2000">
                  <a:solidFill>
                    <a:srgbClr val="000000"/>
                  </a:solidFill>
                  <a:latin typeface="Times New Roman" panose="02020603050405020304" pitchFamily="18" charset="0"/>
                </a:rPr>
                <a:t>C</a:t>
              </a:r>
            </a:p>
          </p:txBody>
        </p:sp>
        <p:sp>
          <p:nvSpPr>
            <p:cNvPr id="33856" name="Rectangle 49">
              <a:extLst>
                <a:ext uri="{FF2B5EF4-FFF2-40B4-BE49-F238E27FC236}">
                  <a16:creationId xmlns:a16="http://schemas.microsoft.com/office/drawing/2014/main" id="{00BE4F4D-F909-4844-8D00-2256FDAE2DEB}"/>
                </a:ext>
              </a:extLst>
            </p:cNvPr>
            <p:cNvSpPr>
              <a:spLocks noChangeArrowheads="1"/>
            </p:cNvSpPr>
            <p:nvPr/>
          </p:nvSpPr>
          <p:spPr bwMode="auto">
            <a:xfrm>
              <a:off x="624" y="2744"/>
              <a:ext cx="23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90488" tIns="44450" rIns="90488" bIns="4445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en-US" altLang="zh-CN" sz="2000">
                  <a:solidFill>
                    <a:srgbClr val="000000"/>
                  </a:solidFill>
                  <a:latin typeface="Times New Roman" panose="02020603050405020304" pitchFamily="18" charset="0"/>
                </a:rPr>
                <a:t>D</a:t>
              </a:r>
            </a:p>
          </p:txBody>
        </p:sp>
        <p:sp>
          <p:nvSpPr>
            <p:cNvPr id="33857" name="Rectangle 50">
              <a:extLst>
                <a:ext uri="{FF2B5EF4-FFF2-40B4-BE49-F238E27FC236}">
                  <a16:creationId xmlns:a16="http://schemas.microsoft.com/office/drawing/2014/main" id="{9EEE8EB0-F068-4BFC-8C99-65112C797A1A}"/>
                </a:ext>
              </a:extLst>
            </p:cNvPr>
            <p:cNvSpPr>
              <a:spLocks noChangeArrowheads="1"/>
            </p:cNvSpPr>
            <p:nvPr/>
          </p:nvSpPr>
          <p:spPr bwMode="auto">
            <a:xfrm>
              <a:off x="624" y="2928"/>
              <a:ext cx="21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90488" tIns="44450" rIns="90488" bIns="4445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en-US" altLang="zh-CN" sz="2000">
                  <a:solidFill>
                    <a:srgbClr val="000000"/>
                  </a:solidFill>
                  <a:latin typeface="Times New Roman" panose="02020603050405020304" pitchFamily="18" charset="0"/>
                </a:rPr>
                <a:t>E</a:t>
              </a:r>
            </a:p>
          </p:txBody>
        </p:sp>
        <p:sp>
          <p:nvSpPr>
            <p:cNvPr id="33858" name="Line 51">
              <a:extLst>
                <a:ext uri="{FF2B5EF4-FFF2-40B4-BE49-F238E27FC236}">
                  <a16:creationId xmlns:a16="http://schemas.microsoft.com/office/drawing/2014/main" id="{C0D2C989-C163-483E-A810-272CFEAB4F50}"/>
                </a:ext>
              </a:extLst>
            </p:cNvPr>
            <p:cNvSpPr>
              <a:spLocks noChangeShapeType="1"/>
            </p:cNvSpPr>
            <p:nvPr/>
          </p:nvSpPr>
          <p:spPr bwMode="auto">
            <a:xfrm>
              <a:off x="4764" y="2979"/>
              <a:ext cx="0" cy="183"/>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59" name="Line 52">
              <a:extLst>
                <a:ext uri="{FF2B5EF4-FFF2-40B4-BE49-F238E27FC236}">
                  <a16:creationId xmlns:a16="http://schemas.microsoft.com/office/drawing/2014/main" id="{3B1633FC-75E1-417E-B97E-96FC48F53C5C}"/>
                </a:ext>
              </a:extLst>
            </p:cNvPr>
            <p:cNvSpPr>
              <a:spLocks noChangeShapeType="1"/>
            </p:cNvSpPr>
            <p:nvPr/>
          </p:nvSpPr>
          <p:spPr bwMode="auto">
            <a:xfrm>
              <a:off x="4385" y="3166"/>
              <a:ext cx="375" cy="0"/>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60" name="Line 53">
              <a:extLst>
                <a:ext uri="{FF2B5EF4-FFF2-40B4-BE49-F238E27FC236}">
                  <a16:creationId xmlns:a16="http://schemas.microsoft.com/office/drawing/2014/main" id="{6972CF26-6562-4782-8A88-9F7C5E57323A}"/>
                </a:ext>
              </a:extLst>
            </p:cNvPr>
            <p:cNvSpPr>
              <a:spLocks noChangeShapeType="1"/>
            </p:cNvSpPr>
            <p:nvPr/>
          </p:nvSpPr>
          <p:spPr bwMode="auto">
            <a:xfrm flipH="1">
              <a:off x="4377" y="2974"/>
              <a:ext cx="391" cy="0"/>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61" name="Line 54">
              <a:extLst>
                <a:ext uri="{FF2B5EF4-FFF2-40B4-BE49-F238E27FC236}">
                  <a16:creationId xmlns:a16="http://schemas.microsoft.com/office/drawing/2014/main" id="{F67D4063-9897-497D-914B-CFE12F1D2E9B}"/>
                </a:ext>
              </a:extLst>
            </p:cNvPr>
            <p:cNvSpPr>
              <a:spLocks noChangeShapeType="1"/>
            </p:cNvSpPr>
            <p:nvPr/>
          </p:nvSpPr>
          <p:spPr bwMode="auto">
            <a:xfrm>
              <a:off x="2653" y="2595"/>
              <a:ext cx="759" cy="0"/>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62" name="Line 55">
              <a:extLst>
                <a:ext uri="{FF2B5EF4-FFF2-40B4-BE49-F238E27FC236}">
                  <a16:creationId xmlns:a16="http://schemas.microsoft.com/office/drawing/2014/main" id="{118E95D0-502A-4267-9968-02FBC19A637B}"/>
                </a:ext>
              </a:extLst>
            </p:cNvPr>
            <p:cNvSpPr>
              <a:spLocks noChangeShapeType="1"/>
            </p:cNvSpPr>
            <p:nvPr/>
          </p:nvSpPr>
          <p:spPr bwMode="auto">
            <a:xfrm>
              <a:off x="2653" y="2787"/>
              <a:ext cx="759" cy="0"/>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63" name="Line 56">
              <a:extLst>
                <a:ext uri="{FF2B5EF4-FFF2-40B4-BE49-F238E27FC236}">
                  <a16:creationId xmlns:a16="http://schemas.microsoft.com/office/drawing/2014/main" id="{977ACE97-2620-4542-A49E-A0049AF1A8DB}"/>
                </a:ext>
              </a:extLst>
            </p:cNvPr>
            <p:cNvSpPr>
              <a:spLocks noChangeShapeType="1"/>
            </p:cNvSpPr>
            <p:nvPr/>
          </p:nvSpPr>
          <p:spPr bwMode="auto">
            <a:xfrm>
              <a:off x="3424" y="2784"/>
              <a:ext cx="951" cy="0"/>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64" name="Line 57">
              <a:extLst>
                <a:ext uri="{FF2B5EF4-FFF2-40B4-BE49-F238E27FC236}">
                  <a16:creationId xmlns:a16="http://schemas.microsoft.com/office/drawing/2014/main" id="{A4CA3BF8-C199-4F83-8AF2-01E5A895989A}"/>
                </a:ext>
              </a:extLst>
            </p:cNvPr>
            <p:cNvSpPr>
              <a:spLocks noChangeShapeType="1"/>
            </p:cNvSpPr>
            <p:nvPr/>
          </p:nvSpPr>
          <p:spPr bwMode="auto">
            <a:xfrm>
              <a:off x="3424" y="2976"/>
              <a:ext cx="951" cy="0"/>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aphicFrame>
        <p:nvGraphicFramePr>
          <p:cNvPr id="41018" name="Group 58">
            <a:extLst>
              <a:ext uri="{FF2B5EF4-FFF2-40B4-BE49-F238E27FC236}">
                <a16:creationId xmlns:a16="http://schemas.microsoft.com/office/drawing/2014/main" id="{E060C5FC-A2A6-4B6C-8A04-CFC631D6C943}"/>
              </a:ext>
            </a:extLst>
          </p:cNvPr>
          <p:cNvGraphicFramePr>
            <a:graphicFrameLocks noGrp="1"/>
          </p:cNvGraphicFramePr>
          <p:nvPr/>
        </p:nvGraphicFramePr>
        <p:xfrm>
          <a:off x="990600" y="5124450"/>
          <a:ext cx="7391400" cy="1428750"/>
        </p:xfrm>
        <a:graphic>
          <a:graphicData uri="http://schemas.openxmlformats.org/drawingml/2006/table">
            <a:tbl>
              <a:tblPr/>
              <a:tblGrid>
                <a:gridCol w="18288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gridCol w="914400">
                  <a:extLst>
                    <a:ext uri="{9D8B030D-6E8A-4147-A177-3AD203B41FA5}">
                      <a16:colId xmlns:a16="http://schemas.microsoft.com/office/drawing/2014/main" val="20005"/>
                    </a:ext>
                  </a:extLst>
                </a:gridCol>
                <a:gridCol w="838200">
                  <a:extLst>
                    <a:ext uri="{9D8B030D-6E8A-4147-A177-3AD203B41FA5}">
                      <a16:colId xmlns:a16="http://schemas.microsoft.com/office/drawing/2014/main" val="20006"/>
                    </a:ext>
                  </a:extLst>
                </a:gridCol>
              </a:tblGrid>
              <a:tr h="361950">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endPar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endParaRPr>
                    </a:p>
                  </a:txBody>
                  <a:tcPr marL="38100" marR="38100" marT="19050" marB="1905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en-US" altLang="zh-CN"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A</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en-US" altLang="zh-CN"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B</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en-US" altLang="zh-CN"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C</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en-US" altLang="zh-CN"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D</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en-US" altLang="zh-CN"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E</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平均</a:t>
                      </a:r>
                    </a:p>
                  </a:txBody>
                  <a:tcPr marL="38100" marR="38100" marT="19050" marB="1905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1950">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完成时间</a:t>
                      </a:r>
                    </a:p>
                  </a:txBody>
                  <a:tcPr marL="38100" marR="38100" marT="19050" marB="1905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3</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9</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13</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18</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20</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endPar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endParaRPr>
                    </a:p>
                  </a:txBody>
                  <a:tcPr marL="38100" marR="38100" marT="19050" marB="1905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1950">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周转时间</a:t>
                      </a:r>
                    </a:p>
                  </a:txBody>
                  <a:tcPr marL="38100" marR="38100" marT="19050" marB="1905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3</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7</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9</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12</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12</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8.60</a:t>
                      </a:r>
                    </a:p>
                  </a:txBody>
                  <a:tcPr marL="38100" marR="38100" marT="19050" marB="1905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5750">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带权周转时间</a:t>
                      </a:r>
                    </a:p>
                  </a:txBody>
                  <a:tcPr marL="38100" marR="38100" marT="19050" marB="1905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1.00</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1.17</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2.25</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2.40</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6.00</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2.56</a:t>
                      </a:r>
                    </a:p>
                  </a:txBody>
                  <a:tcPr marL="38100" marR="38100" marT="19050" marB="1905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20495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018"/>
                                        </p:tgtEl>
                                        <p:attrNameLst>
                                          <p:attrName>style.visibility</p:attrName>
                                        </p:attrNameLst>
                                      </p:cBhvr>
                                      <p:to>
                                        <p:strVal val="visible"/>
                                      </p:to>
                                    </p:set>
                                    <p:anim calcmode="lin" valueType="num">
                                      <p:cBhvr additive="base">
                                        <p:cTn id="7" dur="500" fill="hold"/>
                                        <p:tgtEl>
                                          <p:spTgt spid="41018"/>
                                        </p:tgtEl>
                                        <p:attrNameLst>
                                          <p:attrName>ppt_x</p:attrName>
                                        </p:attrNameLst>
                                      </p:cBhvr>
                                      <p:tavLst>
                                        <p:tav tm="0">
                                          <p:val>
                                            <p:strVal val="#ppt_x"/>
                                          </p:val>
                                        </p:tav>
                                        <p:tav tm="100000">
                                          <p:val>
                                            <p:strVal val="#ppt_x"/>
                                          </p:val>
                                        </p:tav>
                                      </p:tavLst>
                                    </p:anim>
                                    <p:anim calcmode="lin" valueType="num">
                                      <p:cBhvr additive="base">
                                        <p:cTn id="8" dur="500" fill="hold"/>
                                        <p:tgtEl>
                                          <p:spTgt spid="410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a:extLst>
              <a:ext uri="{FF2B5EF4-FFF2-40B4-BE49-F238E27FC236}">
                <a16:creationId xmlns:a16="http://schemas.microsoft.com/office/drawing/2014/main" id="{737F2615-72C7-4CBC-B2C2-2038B64DC3C2}"/>
              </a:ext>
            </a:extLst>
          </p:cNvPr>
          <p:cNvSpPr txBox="1">
            <a:spLocks noChangeArrowheads="1"/>
          </p:cNvSpPr>
          <p:nvPr/>
        </p:nvSpPr>
        <p:spPr bwMode="auto">
          <a:xfrm>
            <a:off x="899592" y="320218"/>
            <a:ext cx="6934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sz="4000" dirty="0">
                <a:solidFill>
                  <a:srgbClr val="000000"/>
                </a:solidFill>
                <a:latin typeface="华文新魏" panose="02010800040101010101" pitchFamily="2" charset="-122"/>
                <a:ea typeface="华文新魏" panose="02010800040101010101" pitchFamily="2" charset="-122"/>
              </a:rPr>
              <a:t>第三章 处理机调度与死锁</a:t>
            </a:r>
          </a:p>
        </p:txBody>
      </p:sp>
      <p:sp>
        <p:nvSpPr>
          <p:cNvPr id="5123" name="Text Box 3">
            <a:extLst>
              <a:ext uri="{FF2B5EF4-FFF2-40B4-BE49-F238E27FC236}">
                <a16:creationId xmlns:a16="http://schemas.microsoft.com/office/drawing/2014/main" id="{1EC3A67F-C6F5-41D3-B3F9-F48CE3E52682}"/>
              </a:ext>
            </a:extLst>
          </p:cNvPr>
          <p:cNvSpPr txBox="1">
            <a:spLocks noChangeArrowheads="1"/>
          </p:cNvSpPr>
          <p:nvPr/>
        </p:nvSpPr>
        <p:spPr bwMode="auto">
          <a:xfrm>
            <a:off x="674710" y="908720"/>
            <a:ext cx="8497888" cy="521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30000"/>
              </a:lnSpc>
              <a:spcBef>
                <a:spcPct val="0"/>
              </a:spcBef>
              <a:buClrTx/>
              <a:buSzTx/>
              <a:buFontTx/>
              <a:buNone/>
            </a:pPr>
            <a:r>
              <a:rPr lang="zh-CN" altLang="en-US" dirty="0">
                <a:solidFill>
                  <a:srgbClr val="000000"/>
                </a:solidFill>
                <a:latin typeface="宋体" panose="02010600030101010101" pitchFamily="2" charset="-122"/>
              </a:rPr>
              <a:t>3.1  处理机调度的层次和调度算法的目标 </a:t>
            </a:r>
          </a:p>
          <a:p>
            <a:pPr eaLnBrk="1" hangingPunct="1">
              <a:lnSpc>
                <a:spcPct val="130000"/>
              </a:lnSpc>
              <a:spcBef>
                <a:spcPct val="0"/>
              </a:spcBef>
              <a:buClrTx/>
              <a:buSzTx/>
              <a:buFontTx/>
              <a:buNone/>
            </a:pPr>
            <a:r>
              <a:rPr lang="zh-CN" altLang="en-US" dirty="0">
                <a:solidFill>
                  <a:srgbClr val="000000"/>
                </a:solidFill>
                <a:latin typeface="宋体" panose="02010600030101010101" pitchFamily="2" charset="-122"/>
              </a:rPr>
              <a:t>3.2  作业与作业调度 </a:t>
            </a:r>
            <a:endParaRPr lang="en-US" altLang="zh-CN" dirty="0">
              <a:solidFill>
                <a:srgbClr val="000000"/>
              </a:solidFill>
              <a:latin typeface="宋体" panose="02010600030101010101" pitchFamily="2" charset="-122"/>
            </a:endParaRPr>
          </a:p>
          <a:p>
            <a:pPr eaLnBrk="1" hangingPunct="1">
              <a:lnSpc>
                <a:spcPct val="130000"/>
              </a:lnSpc>
              <a:spcBef>
                <a:spcPct val="0"/>
              </a:spcBef>
              <a:buClrTx/>
              <a:buSzTx/>
              <a:buFontTx/>
              <a:buNone/>
            </a:pPr>
            <a:r>
              <a:rPr lang="en-US" altLang="zh-CN" dirty="0">
                <a:solidFill>
                  <a:srgbClr val="000000"/>
                </a:solidFill>
                <a:latin typeface="宋体" panose="02010600030101010101" pitchFamily="2" charset="-122"/>
              </a:rPr>
              <a:t>3.3  </a:t>
            </a:r>
            <a:r>
              <a:rPr lang="zh-CN" altLang="en-US" dirty="0">
                <a:solidFill>
                  <a:srgbClr val="000000"/>
                </a:solidFill>
                <a:latin typeface="宋体" panose="02010600030101010101" pitchFamily="2" charset="-122"/>
              </a:rPr>
              <a:t>进程调度</a:t>
            </a:r>
          </a:p>
          <a:p>
            <a:pPr eaLnBrk="1" hangingPunct="1">
              <a:lnSpc>
                <a:spcPct val="130000"/>
              </a:lnSpc>
              <a:spcBef>
                <a:spcPct val="0"/>
              </a:spcBef>
              <a:buClrTx/>
              <a:buSzTx/>
              <a:buFontTx/>
              <a:buNone/>
            </a:pPr>
            <a:r>
              <a:rPr lang="zh-CN" altLang="en-US" dirty="0">
                <a:solidFill>
                  <a:srgbClr val="000000"/>
                </a:solidFill>
                <a:latin typeface="宋体" panose="02010600030101010101" pitchFamily="2" charset="-122"/>
              </a:rPr>
              <a:t>3.</a:t>
            </a:r>
            <a:r>
              <a:rPr lang="en-US" altLang="zh-CN" dirty="0">
                <a:solidFill>
                  <a:srgbClr val="000000"/>
                </a:solidFill>
                <a:latin typeface="宋体" panose="02010600030101010101" pitchFamily="2" charset="-122"/>
              </a:rPr>
              <a:t>4</a:t>
            </a:r>
            <a:r>
              <a:rPr lang="zh-CN" altLang="en-US" dirty="0">
                <a:solidFill>
                  <a:srgbClr val="000000"/>
                </a:solidFill>
                <a:latin typeface="宋体" panose="02010600030101010101" pitchFamily="2" charset="-122"/>
              </a:rPr>
              <a:t>  实时调度 </a:t>
            </a:r>
          </a:p>
          <a:p>
            <a:pPr eaLnBrk="1" hangingPunct="1">
              <a:lnSpc>
                <a:spcPct val="130000"/>
              </a:lnSpc>
              <a:spcBef>
                <a:spcPct val="0"/>
              </a:spcBef>
              <a:buClrTx/>
              <a:buSzTx/>
              <a:buFontTx/>
              <a:buNone/>
            </a:pPr>
            <a:r>
              <a:rPr lang="zh-CN" altLang="en-US" dirty="0">
                <a:solidFill>
                  <a:srgbClr val="000000"/>
                </a:solidFill>
                <a:latin typeface="宋体" panose="02010600030101010101" pitchFamily="2" charset="-122"/>
              </a:rPr>
              <a:t>3.5  死锁概述 </a:t>
            </a:r>
          </a:p>
          <a:p>
            <a:pPr eaLnBrk="1" hangingPunct="1">
              <a:lnSpc>
                <a:spcPct val="130000"/>
              </a:lnSpc>
              <a:spcBef>
                <a:spcPct val="0"/>
              </a:spcBef>
              <a:buClrTx/>
              <a:buSzTx/>
              <a:buFontTx/>
              <a:buNone/>
            </a:pPr>
            <a:r>
              <a:rPr lang="zh-CN" altLang="en-US" dirty="0">
                <a:solidFill>
                  <a:srgbClr val="000000"/>
                </a:solidFill>
                <a:latin typeface="宋体" panose="02010600030101010101" pitchFamily="2" charset="-122"/>
              </a:rPr>
              <a:t>3.6  预防死锁 </a:t>
            </a:r>
          </a:p>
          <a:p>
            <a:pPr eaLnBrk="1" hangingPunct="1">
              <a:lnSpc>
                <a:spcPct val="130000"/>
              </a:lnSpc>
              <a:spcBef>
                <a:spcPct val="0"/>
              </a:spcBef>
              <a:buClrTx/>
              <a:buSzTx/>
              <a:buFontTx/>
              <a:buNone/>
            </a:pPr>
            <a:r>
              <a:rPr lang="zh-CN" altLang="en-US" dirty="0">
                <a:solidFill>
                  <a:srgbClr val="000000"/>
                </a:solidFill>
                <a:latin typeface="宋体" panose="02010600030101010101" pitchFamily="2" charset="-122"/>
              </a:rPr>
              <a:t>3.7  避免死锁</a:t>
            </a:r>
            <a:endParaRPr lang="en-US" altLang="zh-CN" dirty="0">
              <a:solidFill>
                <a:srgbClr val="000000"/>
              </a:solidFill>
              <a:latin typeface="宋体" panose="02010600030101010101" pitchFamily="2" charset="-122"/>
            </a:endParaRPr>
          </a:p>
          <a:p>
            <a:pPr eaLnBrk="1" hangingPunct="1">
              <a:lnSpc>
                <a:spcPct val="130000"/>
              </a:lnSpc>
              <a:spcBef>
                <a:spcPct val="0"/>
              </a:spcBef>
              <a:buClrTx/>
              <a:buSzTx/>
              <a:buFontTx/>
              <a:buNone/>
            </a:pPr>
            <a:r>
              <a:rPr lang="en-US" altLang="zh-CN" dirty="0">
                <a:solidFill>
                  <a:srgbClr val="000000"/>
                </a:solidFill>
                <a:latin typeface="宋体" panose="02010600030101010101" pitchFamily="2" charset="-122"/>
              </a:rPr>
              <a:t>3.8  </a:t>
            </a:r>
            <a:r>
              <a:rPr lang="zh-CN" altLang="en-US" dirty="0">
                <a:solidFill>
                  <a:srgbClr val="000000"/>
                </a:solidFill>
                <a:latin typeface="宋体" panose="02010600030101010101" pitchFamily="2" charset="-122"/>
              </a:rPr>
              <a:t>死锁的检测与解除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a:extLst>
              <a:ext uri="{FF2B5EF4-FFF2-40B4-BE49-F238E27FC236}">
                <a16:creationId xmlns:a16="http://schemas.microsoft.com/office/drawing/2014/main" id="{08A6BF22-8A72-42D4-80CE-6AA4CE72FD84}"/>
              </a:ext>
            </a:extLst>
          </p:cNvPr>
          <p:cNvSpPr txBox="1">
            <a:spLocks noChangeArrowheads="1"/>
          </p:cNvSpPr>
          <p:nvPr/>
        </p:nvSpPr>
        <p:spPr bwMode="auto">
          <a:xfrm>
            <a:off x="1295400" y="609600"/>
            <a:ext cx="6934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sz="4000">
                <a:solidFill>
                  <a:srgbClr val="000000"/>
                </a:solidFill>
                <a:latin typeface="华文新魏" panose="02010800040101010101" pitchFamily="2" charset="-122"/>
                <a:ea typeface="华文新魏" panose="02010800040101010101" pitchFamily="2" charset="-122"/>
              </a:rPr>
              <a:t>3.2  调度算法</a:t>
            </a:r>
          </a:p>
        </p:txBody>
      </p:sp>
      <p:sp>
        <p:nvSpPr>
          <p:cNvPr id="26627" name="Rectangle 3">
            <a:extLst>
              <a:ext uri="{FF2B5EF4-FFF2-40B4-BE49-F238E27FC236}">
                <a16:creationId xmlns:a16="http://schemas.microsoft.com/office/drawing/2014/main" id="{7F7D1275-0846-427E-9093-759DC6103FDB}"/>
              </a:ext>
            </a:extLst>
          </p:cNvPr>
          <p:cNvSpPr>
            <a:spLocks noChangeArrowheads="1"/>
          </p:cNvSpPr>
          <p:nvPr/>
        </p:nvSpPr>
        <p:spPr bwMode="auto">
          <a:xfrm>
            <a:off x="250825" y="1524000"/>
            <a:ext cx="8664575"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1066800" indent="-60960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447800" indent="-5334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buClr>
                <a:srgbClr val="0000CC"/>
              </a:buClr>
              <a:buSzTx/>
              <a:buFont typeface="Wingdings" panose="05000000000000000000" pitchFamily="2" charset="2"/>
              <a:buNone/>
            </a:pPr>
            <a:r>
              <a:rPr lang="en-US" altLang="zh-CN" dirty="0">
                <a:solidFill>
                  <a:srgbClr val="000000"/>
                </a:solidFill>
                <a:latin typeface="Times New Roman" panose="02020603050405020304" pitchFamily="18" charset="0"/>
              </a:rPr>
              <a:t>3.2.3 </a:t>
            </a:r>
            <a:r>
              <a:rPr lang="zh-CN" altLang="en-US" dirty="0">
                <a:solidFill>
                  <a:srgbClr val="000000"/>
                </a:solidFill>
                <a:latin typeface="Times New Roman" panose="02020603050405020304" pitchFamily="18" charset="0"/>
              </a:rPr>
              <a:t>短作业(进程)优先调度算法</a:t>
            </a:r>
            <a:endParaRPr lang="zh-CN" altLang="en-US" dirty="0">
              <a:solidFill>
                <a:srgbClr val="000000"/>
              </a:solidFill>
              <a:latin typeface="Arial" panose="020B0604020202020204" pitchFamily="34" charset="0"/>
            </a:endParaRPr>
          </a:p>
          <a:p>
            <a:pPr lvl="1" eaLnBrk="1" hangingPunct="1">
              <a:buClr>
                <a:srgbClr val="0000CC"/>
              </a:buClr>
              <a:buSzTx/>
              <a:buFont typeface="Wingdings" panose="05000000000000000000" pitchFamily="2" charset="2"/>
              <a:buChar char="Ø"/>
            </a:pPr>
            <a:r>
              <a:rPr lang="zh-CN" altLang="en-US" dirty="0">
                <a:solidFill>
                  <a:srgbClr val="000000"/>
                </a:solidFill>
                <a:latin typeface="Arial" panose="020B0604020202020204" pitchFamily="34" charset="0"/>
              </a:rPr>
              <a:t>短作业优先（</a:t>
            </a:r>
            <a:r>
              <a:rPr lang="en-US" altLang="zh-CN" dirty="0">
                <a:solidFill>
                  <a:srgbClr val="000000"/>
                </a:solidFill>
                <a:latin typeface="Arial" panose="020B0604020202020204" pitchFamily="34" charset="0"/>
              </a:rPr>
              <a:t>SJF）</a:t>
            </a:r>
          </a:p>
          <a:p>
            <a:pPr lvl="2" eaLnBrk="1" hangingPunct="1">
              <a:buClr>
                <a:srgbClr val="0000CC"/>
              </a:buClr>
              <a:buSzTx/>
              <a:buFont typeface="Wingdings" panose="05000000000000000000" pitchFamily="2" charset="2"/>
              <a:buChar char="Ø"/>
            </a:pPr>
            <a:r>
              <a:rPr lang="zh-CN" altLang="en-US" sz="2800" dirty="0">
                <a:solidFill>
                  <a:srgbClr val="000000"/>
                </a:solidFill>
                <a:latin typeface="Arial" panose="020B0604020202020204" pitchFamily="34" charset="0"/>
              </a:rPr>
              <a:t>从后备队列中选择估计运行时间最短的作业，调入内存运行。</a:t>
            </a:r>
          </a:p>
          <a:p>
            <a:pPr lvl="1" eaLnBrk="1" hangingPunct="1">
              <a:buClr>
                <a:srgbClr val="0000CC"/>
              </a:buClr>
              <a:buSzTx/>
              <a:buFont typeface="Wingdings" panose="05000000000000000000" pitchFamily="2" charset="2"/>
              <a:buChar char="Ø"/>
            </a:pPr>
            <a:r>
              <a:rPr lang="zh-CN" altLang="en-US" dirty="0">
                <a:solidFill>
                  <a:srgbClr val="000000"/>
                </a:solidFill>
                <a:latin typeface="Arial" panose="020B0604020202020204" pitchFamily="34" charset="0"/>
              </a:rPr>
              <a:t>短进程优先（</a:t>
            </a:r>
            <a:r>
              <a:rPr lang="en-US" altLang="zh-CN" dirty="0">
                <a:solidFill>
                  <a:srgbClr val="000000"/>
                </a:solidFill>
                <a:latin typeface="Arial" panose="020B0604020202020204" pitchFamily="34" charset="0"/>
              </a:rPr>
              <a:t>SPF）</a:t>
            </a:r>
          </a:p>
          <a:p>
            <a:pPr lvl="2" eaLnBrk="1" hangingPunct="1">
              <a:buClr>
                <a:srgbClr val="0000CC"/>
              </a:buClr>
              <a:buSzTx/>
              <a:buFont typeface="Wingdings" panose="05000000000000000000" pitchFamily="2" charset="2"/>
              <a:buChar char="Ø"/>
            </a:pPr>
            <a:r>
              <a:rPr lang="zh-CN" altLang="en-US" sz="2800" dirty="0">
                <a:solidFill>
                  <a:srgbClr val="000000"/>
                </a:solidFill>
                <a:latin typeface="Arial" panose="020B0604020202020204" pitchFamily="34" charset="0"/>
              </a:rPr>
              <a:t>从就绪队列中选出估计运行时间最短的进程，将处理机分配给它，使它立即执行。</a:t>
            </a:r>
          </a:p>
          <a:p>
            <a:pPr lvl="2" eaLnBrk="1" hangingPunct="1">
              <a:buClr>
                <a:srgbClr val="0000CC"/>
              </a:buClr>
              <a:buSzTx/>
              <a:buFont typeface="Wingdings" panose="05000000000000000000" pitchFamily="2" charset="2"/>
              <a:buChar char="Ø"/>
            </a:pPr>
            <a:r>
              <a:rPr lang="zh-CN" altLang="en-US" sz="2800" dirty="0">
                <a:solidFill>
                  <a:srgbClr val="000000"/>
                </a:solidFill>
                <a:latin typeface="Arial" panose="020B0604020202020204" pitchFamily="34" charset="0"/>
              </a:rPr>
              <a:t>直到运行完成进程才会让出处理机--非抢占式。</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a:extLst>
              <a:ext uri="{FF2B5EF4-FFF2-40B4-BE49-F238E27FC236}">
                <a16:creationId xmlns:a16="http://schemas.microsoft.com/office/drawing/2014/main" id="{6444FEB2-27A7-400C-9B2E-8BC89388698B}"/>
              </a:ext>
            </a:extLst>
          </p:cNvPr>
          <p:cNvSpPr txBox="1">
            <a:spLocks noChangeArrowheads="1"/>
          </p:cNvSpPr>
          <p:nvPr/>
        </p:nvSpPr>
        <p:spPr bwMode="auto">
          <a:xfrm>
            <a:off x="1295400" y="609600"/>
            <a:ext cx="6934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sz="4000">
                <a:solidFill>
                  <a:srgbClr val="000000"/>
                </a:solidFill>
                <a:latin typeface="华文新魏" panose="02010800040101010101" pitchFamily="2" charset="-122"/>
                <a:ea typeface="华文新魏" panose="02010800040101010101" pitchFamily="2" charset="-122"/>
              </a:rPr>
              <a:t>3.2  调度算法</a:t>
            </a:r>
          </a:p>
        </p:txBody>
      </p:sp>
      <p:sp>
        <p:nvSpPr>
          <p:cNvPr id="30723" name="Rectangle 3">
            <a:extLst>
              <a:ext uri="{FF2B5EF4-FFF2-40B4-BE49-F238E27FC236}">
                <a16:creationId xmlns:a16="http://schemas.microsoft.com/office/drawing/2014/main" id="{3532AA69-9619-49A2-B5BB-222C0A760E15}"/>
              </a:ext>
            </a:extLst>
          </p:cNvPr>
          <p:cNvSpPr>
            <a:spLocks noChangeArrowheads="1"/>
          </p:cNvSpPr>
          <p:nvPr/>
        </p:nvSpPr>
        <p:spPr bwMode="auto">
          <a:xfrm>
            <a:off x="250825" y="1524000"/>
            <a:ext cx="8664575" cy="4495800"/>
          </a:xfrm>
          <a:prstGeom prst="rect">
            <a:avLst/>
          </a:prstGeom>
          <a:noFill/>
          <a:ln>
            <a:noFill/>
          </a:ln>
        </p:spPr>
        <p:txBody>
          <a:bodyPr/>
          <a:lstStyle>
            <a:lvl1pPr marL="685800" indent="-685800">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1066800" indent="-60960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447800" indent="-5334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indent="0" eaLnBrk="1" hangingPunct="1">
              <a:buClr>
                <a:srgbClr val="0000CC"/>
              </a:buClr>
              <a:buSzTx/>
              <a:buFont typeface="Wingdings" panose="05000000000000000000" pitchFamily="2" charset="2"/>
              <a:buNone/>
              <a:defRPr/>
            </a:pPr>
            <a:r>
              <a:rPr lang="en-US" altLang="zh-CN" dirty="0">
                <a:solidFill>
                  <a:srgbClr val="000000"/>
                </a:solidFill>
                <a:latin typeface="Times New Roman" panose="02020603050405020304" pitchFamily="18" charset="0"/>
              </a:rPr>
              <a:t>3.2.3 </a:t>
            </a:r>
            <a:r>
              <a:rPr lang="zh-CN" altLang="en-US" dirty="0">
                <a:solidFill>
                  <a:srgbClr val="000000"/>
                </a:solidFill>
                <a:latin typeface="Times New Roman" panose="02020603050405020304" pitchFamily="18" charset="0"/>
              </a:rPr>
              <a:t>短作业(进程)优先调度算法</a:t>
            </a:r>
            <a:endParaRPr lang="zh-CN" altLang="en-US" dirty="0">
              <a:solidFill>
                <a:srgbClr val="000000"/>
              </a:solidFill>
              <a:latin typeface="Arial" panose="020B0604020202020204" pitchFamily="34" charset="0"/>
            </a:endParaRPr>
          </a:p>
          <a:p>
            <a:pPr marL="457200" lvl="1" indent="0" eaLnBrk="1" hangingPunct="1">
              <a:buClr>
                <a:srgbClr val="0000CC"/>
              </a:buClr>
              <a:buSzTx/>
              <a:buFont typeface="Wingdings" panose="05000000000000000000" pitchFamily="2" charset="2"/>
              <a:buNone/>
              <a:defRPr/>
            </a:pPr>
            <a:r>
              <a:rPr lang="zh-CN" altLang="en-US" dirty="0">
                <a:solidFill>
                  <a:srgbClr val="000000"/>
                </a:solidFill>
                <a:latin typeface="Arial" panose="020B0604020202020204" pitchFamily="34" charset="0"/>
              </a:rPr>
              <a:t>优点：降低作业的平均等待时间，提高系统吞吐量</a:t>
            </a:r>
            <a:endParaRPr lang="en-US" altLang="zh-CN" dirty="0">
              <a:solidFill>
                <a:srgbClr val="000000"/>
              </a:solidFill>
              <a:latin typeface="Arial" panose="020B0604020202020204" pitchFamily="34" charset="0"/>
            </a:endParaRPr>
          </a:p>
          <a:p>
            <a:pPr marL="457200" lvl="1" indent="0" eaLnBrk="1" hangingPunct="1">
              <a:buClr>
                <a:srgbClr val="0000CC"/>
              </a:buClr>
              <a:buSzTx/>
              <a:buFont typeface="Wingdings" panose="05000000000000000000" pitchFamily="2" charset="2"/>
              <a:buNone/>
              <a:defRPr/>
            </a:pPr>
            <a:r>
              <a:rPr lang="zh-CN" altLang="en-US" dirty="0">
                <a:solidFill>
                  <a:srgbClr val="000000"/>
                </a:solidFill>
                <a:latin typeface="Arial" panose="020B0604020202020204" pitchFamily="34" charset="0"/>
              </a:rPr>
              <a:t>缺点</a:t>
            </a:r>
            <a:r>
              <a:rPr lang="en-US" altLang="zh-CN" dirty="0">
                <a:solidFill>
                  <a:srgbClr val="000000"/>
                </a:solidFill>
                <a:latin typeface="Arial" panose="020B0604020202020204" pitchFamily="34" charset="0"/>
              </a:rPr>
              <a:t>:</a:t>
            </a:r>
          </a:p>
          <a:p>
            <a:pPr marL="971550" lvl="1" indent="-514350" eaLnBrk="1" hangingPunct="1">
              <a:buClr>
                <a:srgbClr val="0000CC"/>
              </a:buClr>
              <a:buSzTx/>
              <a:buFont typeface="+mj-lt"/>
              <a:buAutoNum type="arabicPeriod"/>
              <a:defRPr/>
            </a:pPr>
            <a:r>
              <a:rPr lang="zh-CN" altLang="en-US" dirty="0">
                <a:solidFill>
                  <a:srgbClr val="000000"/>
                </a:solidFill>
                <a:latin typeface="Arial" panose="020B0604020202020204" pitchFamily="34" charset="0"/>
              </a:rPr>
              <a:t>必须预知作业</a:t>
            </a:r>
            <a:r>
              <a:rPr lang="en-US" altLang="zh-CN" dirty="0">
                <a:solidFill>
                  <a:srgbClr val="000000"/>
                </a:solidFill>
                <a:latin typeface="Arial" panose="020B0604020202020204" pitchFamily="34" charset="0"/>
              </a:rPr>
              <a:t>/</a:t>
            </a:r>
            <a:r>
              <a:rPr lang="zh-CN" altLang="en-US" dirty="0">
                <a:solidFill>
                  <a:srgbClr val="000000"/>
                </a:solidFill>
                <a:latin typeface="Arial" panose="020B0604020202020204" pitchFamily="34" charset="0"/>
              </a:rPr>
              <a:t>进程的运行时间</a:t>
            </a:r>
            <a:r>
              <a:rPr lang="en-US" altLang="zh-CN" dirty="0">
                <a:solidFill>
                  <a:srgbClr val="000000"/>
                </a:solidFill>
                <a:latin typeface="Arial" panose="020B0604020202020204" pitchFamily="34" charset="0"/>
              </a:rPr>
              <a:t>,</a:t>
            </a:r>
            <a:r>
              <a:rPr lang="zh-CN" altLang="en-US" dirty="0">
                <a:solidFill>
                  <a:srgbClr val="000000"/>
                </a:solidFill>
                <a:latin typeface="Arial" panose="020B0604020202020204" pitchFamily="34" charset="0"/>
              </a:rPr>
              <a:t>很难估计准确</a:t>
            </a:r>
            <a:endParaRPr lang="en-US" altLang="zh-CN" dirty="0">
              <a:solidFill>
                <a:srgbClr val="000000"/>
              </a:solidFill>
              <a:latin typeface="Arial" panose="020B0604020202020204" pitchFamily="34" charset="0"/>
            </a:endParaRPr>
          </a:p>
          <a:p>
            <a:pPr marL="971550" lvl="1" indent="-514350" eaLnBrk="1" hangingPunct="1">
              <a:buClr>
                <a:srgbClr val="0000CC"/>
              </a:buClr>
              <a:buSzTx/>
              <a:buFont typeface="+mj-lt"/>
              <a:buAutoNum type="arabicPeriod"/>
              <a:defRPr/>
            </a:pPr>
            <a:r>
              <a:rPr lang="zh-CN" altLang="en-US" dirty="0">
                <a:solidFill>
                  <a:srgbClr val="000000"/>
                </a:solidFill>
                <a:latin typeface="Arial" panose="020B0604020202020204" pitchFamily="34" charset="0"/>
              </a:rPr>
              <a:t>歧视长作业</a:t>
            </a:r>
            <a:r>
              <a:rPr lang="en-US" altLang="zh-CN" dirty="0">
                <a:solidFill>
                  <a:srgbClr val="000000"/>
                </a:solidFill>
                <a:latin typeface="Arial" panose="020B0604020202020204" pitchFamily="34" charset="0"/>
              </a:rPr>
              <a:t>/</a:t>
            </a:r>
            <a:r>
              <a:rPr lang="zh-CN" altLang="en-US" dirty="0">
                <a:solidFill>
                  <a:srgbClr val="000000"/>
                </a:solidFill>
                <a:latin typeface="Arial" panose="020B0604020202020204" pitchFamily="34" charset="0"/>
              </a:rPr>
              <a:t>，导致长期等待得不到调度</a:t>
            </a:r>
            <a:endParaRPr lang="en-US" altLang="zh-CN" dirty="0">
              <a:solidFill>
                <a:srgbClr val="000000"/>
              </a:solidFill>
              <a:latin typeface="Arial" panose="020B0604020202020204" pitchFamily="34" charset="0"/>
            </a:endParaRPr>
          </a:p>
          <a:p>
            <a:pPr marL="971550" lvl="1" indent="-514350" eaLnBrk="1" hangingPunct="1">
              <a:buClr>
                <a:srgbClr val="0000CC"/>
              </a:buClr>
              <a:buSzTx/>
              <a:buFont typeface="+mj-lt"/>
              <a:buAutoNum type="arabicPeriod"/>
              <a:defRPr/>
            </a:pPr>
            <a:r>
              <a:rPr lang="zh-CN" altLang="en-US" dirty="0">
                <a:solidFill>
                  <a:srgbClr val="000000"/>
                </a:solidFill>
                <a:latin typeface="Arial" panose="020B0604020202020204" pitchFamily="34" charset="0"/>
              </a:rPr>
              <a:t>人机无法交互</a:t>
            </a:r>
            <a:endParaRPr lang="en-US" altLang="zh-CN" dirty="0">
              <a:solidFill>
                <a:srgbClr val="000000"/>
              </a:solidFill>
              <a:latin typeface="Arial" panose="020B0604020202020204" pitchFamily="34" charset="0"/>
            </a:endParaRPr>
          </a:p>
          <a:p>
            <a:pPr marL="971550" lvl="1" indent="-514350" eaLnBrk="1" hangingPunct="1">
              <a:buClr>
                <a:srgbClr val="0000CC"/>
              </a:buClr>
              <a:buSzTx/>
              <a:buFont typeface="+mj-lt"/>
              <a:buAutoNum type="arabicPeriod"/>
              <a:defRPr/>
            </a:pPr>
            <a:r>
              <a:rPr lang="zh-CN" altLang="en-US" dirty="0">
                <a:solidFill>
                  <a:srgbClr val="000000"/>
                </a:solidFill>
                <a:latin typeface="Arial" panose="020B0604020202020204" pitchFamily="34" charset="0"/>
              </a:rPr>
              <a:t>完全不考虑作业的紧迫程度，无法用于实时系统</a:t>
            </a:r>
            <a:endParaRPr lang="en-US" altLang="zh-CN" dirty="0">
              <a:solidFill>
                <a:srgbClr val="000000"/>
              </a:solidFill>
              <a:latin typeface="Arial" panose="020B0604020202020204" pitchFamily="34" charset="0"/>
            </a:endParaRPr>
          </a:p>
          <a:p>
            <a:pPr lvl="1" eaLnBrk="1" hangingPunct="1">
              <a:buClr>
                <a:srgbClr val="0000CC"/>
              </a:buClr>
              <a:buSzTx/>
              <a:buFont typeface="Wingdings" panose="05000000000000000000" pitchFamily="2" charset="2"/>
              <a:buChar char="Ø"/>
              <a:defRPr/>
            </a:pPr>
            <a:endParaRPr lang="en-US" altLang="zh-CN" dirty="0">
              <a:solidFill>
                <a:srgbClr val="000000"/>
              </a:solidFill>
              <a:latin typeface="Arial" panose="020B0604020202020204" pitchFamily="34" charset="0"/>
            </a:endParaRPr>
          </a:p>
          <a:p>
            <a:pPr lvl="2" eaLnBrk="1" hangingPunct="1">
              <a:buClr>
                <a:srgbClr val="0000CC"/>
              </a:buClr>
              <a:buSzTx/>
              <a:buFont typeface="Wingdings" panose="05000000000000000000" pitchFamily="2" charset="2"/>
              <a:buChar char="Ø"/>
              <a:defRPr/>
            </a:pPr>
            <a:endParaRPr lang="zh-CN" altLang="en-US" sz="2800" dirty="0">
              <a:solidFill>
                <a:srgbClr val="000000"/>
              </a:solidFill>
              <a:latin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9">
            <a:extLst>
              <a:ext uri="{FF2B5EF4-FFF2-40B4-BE49-F238E27FC236}">
                <a16:creationId xmlns:a16="http://schemas.microsoft.com/office/drawing/2014/main" id="{9DF6725C-2795-45D2-BEE9-B6094B0EC481}"/>
              </a:ext>
            </a:extLst>
          </p:cNvPr>
          <p:cNvSpPr>
            <a:spLocks noChangeArrowheads="1"/>
          </p:cNvSpPr>
          <p:nvPr/>
        </p:nvSpPr>
        <p:spPr bwMode="auto">
          <a:xfrm>
            <a:off x="1066800" y="-12700"/>
            <a:ext cx="3222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a:solidFill>
                  <a:srgbClr val="000000"/>
                </a:solidFill>
                <a:latin typeface="宋体" panose="02010600030101010101" pitchFamily="2" charset="-122"/>
              </a:rPr>
              <a:t>采用</a:t>
            </a:r>
            <a:r>
              <a:rPr lang="en-US" altLang="zh-CN" sz="2800">
                <a:solidFill>
                  <a:srgbClr val="000000"/>
                </a:solidFill>
                <a:latin typeface="宋体" panose="02010600030101010101" pitchFamily="2" charset="-122"/>
              </a:rPr>
              <a:t>SJF</a:t>
            </a:r>
            <a:r>
              <a:rPr lang="zh-CN" altLang="en-US" sz="2800">
                <a:solidFill>
                  <a:srgbClr val="000000"/>
                </a:solidFill>
                <a:latin typeface="宋体" panose="02010600030101010101" pitchFamily="2" charset="-122"/>
              </a:rPr>
              <a:t>调度算法时</a:t>
            </a:r>
          </a:p>
        </p:txBody>
      </p:sp>
      <p:pic>
        <p:nvPicPr>
          <p:cNvPr id="34819" name="Picture 32">
            <a:extLst>
              <a:ext uri="{FF2B5EF4-FFF2-40B4-BE49-F238E27FC236}">
                <a16:creationId xmlns:a16="http://schemas.microsoft.com/office/drawing/2014/main" id="{6CD8E152-406D-4E67-AC7E-FDB1E385B1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533400"/>
            <a:ext cx="51054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4820" name="Group 89">
            <a:extLst>
              <a:ext uri="{FF2B5EF4-FFF2-40B4-BE49-F238E27FC236}">
                <a16:creationId xmlns:a16="http://schemas.microsoft.com/office/drawing/2014/main" id="{AE63E3E7-7EA8-46C5-B8B9-4B6F2E5D1E37}"/>
              </a:ext>
            </a:extLst>
          </p:cNvPr>
          <p:cNvGrpSpPr>
            <a:grpSpLocks/>
          </p:cNvGrpSpPr>
          <p:nvPr/>
        </p:nvGrpSpPr>
        <p:grpSpPr bwMode="auto">
          <a:xfrm>
            <a:off x="990600" y="2590800"/>
            <a:ext cx="6759575" cy="2451100"/>
            <a:chOff x="624" y="1776"/>
            <a:chExt cx="4258" cy="1544"/>
          </a:xfrm>
        </p:grpSpPr>
        <p:grpSp>
          <p:nvGrpSpPr>
            <p:cNvPr id="34863" name="Group 34">
              <a:extLst>
                <a:ext uri="{FF2B5EF4-FFF2-40B4-BE49-F238E27FC236}">
                  <a16:creationId xmlns:a16="http://schemas.microsoft.com/office/drawing/2014/main" id="{22A9C25A-76FE-47CC-B048-0213353CCC42}"/>
                </a:ext>
              </a:extLst>
            </p:cNvPr>
            <p:cNvGrpSpPr>
              <a:grpSpLocks/>
            </p:cNvGrpSpPr>
            <p:nvPr/>
          </p:nvGrpSpPr>
          <p:grpSpPr bwMode="auto">
            <a:xfrm>
              <a:off x="816" y="1776"/>
              <a:ext cx="4066" cy="436"/>
              <a:chOff x="903" y="960"/>
              <a:chExt cx="4066" cy="436"/>
            </a:xfrm>
          </p:grpSpPr>
          <p:sp>
            <p:nvSpPr>
              <p:cNvPr id="34889" name="Line 35">
                <a:extLst>
                  <a:ext uri="{FF2B5EF4-FFF2-40B4-BE49-F238E27FC236}">
                    <a16:creationId xmlns:a16="http://schemas.microsoft.com/office/drawing/2014/main" id="{433D046D-88D8-4B50-8ED9-257682AE9D09}"/>
                  </a:ext>
                </a:extLst>
              </p:cNvPr>
              <p:cNvSpPr>
                <a:spLocks noChangeShapeType="1"/>
              </p:cNvSpPr>
              <p:nvPr/>
            </p:nvSpPr>
            <p:spPr bwMode="auto">
              <a:xfrm>
                <a:off x="1013" y="1392"/>
                <a:ext cx="3831" cy="0"/>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90" name="Line 36">
                <a:extLst>
                  <a:ext uri="{FF2B5EF4-FFF2-40B4-BE49-F238E27FC236}">
                    <a16:creationId xmlns:a16="http://schemas.microsoft.com/office/drawing/2014/main" id="{E9C86452-CC5F-4FD4-B676-323CC89EAEFB}"/>
                  </a:ext>
                </a:extLst>
              </p:cNvPr>
              <p:cNvSpPr>
                <a:spLocks noChangeShapeType="1"/>
              </p:cNvSpPr>
              <p:nvPr/>
            </p:nvSpPr>
            <p:spPr bwMode="auto">
              <a:xfrm flipV="1">
                <a:off x="1008" y="1245"/>
                <a:ext cx="0" cy="151"/>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91" name="Line 37">
                <a:extLst>
                  <a:ext uri="{FF2B5EF4-FFF2-40B4-BE49-F238E27FC236}">
                    <a16:creationId xmlns:a16="http://schemas.microsoft.com/office/drawing/2014/main" id="{C32AB06D-2F54-4465-840E-EE012C131108}"/>
                  </a:ext>
                </a:extLst>
              </p:cNvPr>
              <p:cNvSpPr>
                <a:spLocks noChangeShapeType="1"/>
              </p:cNvSpPr>
              <p:nvPr/>
            </p:nvSpPr>
            <p:spPr bwMode="auto">
              <a:xfrm flipV="1">
                <a:off x="1200" y="1245"/>
                <a:ext cx="0" cy="151"/>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92" name="Line 38">
                <a:extLst>
                  <a:ext uri="{FF2B5EF4-FFF2-40B4-BE49-F238E27FC236}">
                    <a16:creationId xmlns:a16="http://schemas.microsoft.com/office/drawing/2014/main" id="{4B98DDD7-8D13-4734-A3C2-CCDE8A3A29E7}"/>
                  </a:ext>
                </a:extLst>
              </p:cNvPr>
              <p:cNvSpPr>
                <a:spLocks noChangeShapeType="1"/>
              </p:cNvSpPr>
              <p:nvPr/>
            </p:nvSpPr>
            <p:spPr bwMode="auto">
              <a:xfrm flipV="1">
                <a:off x="1392" y="1245"/>
                <a:ext cx="0" cy="151"/>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93" name="Line 39">
                <a:extLst>
                  <a:ext uri="{FF2B5EF4-FFF2-40B4-BE49-F238E27FC236}">
                    <a16:creationId xmlns:a16="http://schemas.microsoft.com/office/drawing/2014/main" id="{A063BEFF-227D-4E9F-A0D1-BD6B5F06F210}"/>
                  </a:ext>
                </a:extLst>
              </p:cNvPr>
              <p:cNvSpPr>
                <a:spLocks noChangeShapeType="1"/>
              </p:cNvSpPr>
              <p:nvPr/>
            </p:nvSpPr>
            <p:spPr bwMode="auto">
              <a:xfrm flipV="1">
                <a:off x="1584" y="1245"/>
                <a:ext cx="0" cy="151"/>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94" name="Line 40">
                <a:extLst>
                  <a:ext uri="{FF2B5EF4-FFF2-40B4-BE49-F238E27FC236}">
                    <a16:creationId xmlns:a16="http://schemas.microsoft.com/office/drawing/2014/main" id="{65696E6C-FC60-42B9-9CCB-79ACBF32C21C}"/>
                  </a:ext>
                </a:extLst>
              </p:cNvPr>
              <p:cNvSpPr>
                <a:spLocks noChangeShapeType="1"/>
              </p:cNvSpPr>
              <p:nvPr/>
            </p:nvSpPr>
            <p:spPr bwMode="auto">
              <a:xfrm flipV="1">
                <a:off x="1776" y="1245"/>
                <a:ext cx="0" cy="151"/>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95" name="Line 41">
                <a:extLst>
                  <a:ext uri="{FF2B5EF4-FFF2-40B4-BE49-F238E27FC236}">
                    <a16:creationId xmlns:a16="http://schemas.microsoft.com/office/drawing/2014/main" id="{8636C24C-C655-412F-BA16-03375BA2CEDF}"/>
                  </a:ext>
                </a:extLst>
              </p:cNvPr>
              <p:cNvSpPr>
                <a:spLocks noChangeShapeType="1"/>
              </p:cNvSpPr>
              <p:nvPr/>
            </p:nvSpPr>
            <p:spPr bwMode="auto">
              <a:xfrm flipV="1">
                <a:off x="1968" y="1245"/>
                <a:ext cx="0" cy="151"/>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96" name="Line 42">
                <a:extLst>
                  <a:ext uri="{FF2B5EF4-FFF2-40B4-BE49-F238E27FC236}">
                    <a16:creationId xmlns:a16="http://schemas.microsoft.com/office/drawing/2014/main" id="{C3E7303D-9380-4E44-BF08-98F96ED78578}"/>
                  </a:ext>
                </a:extLst>
              </p:cNvPr>
              <p:cNvSpPr>
                <a:spLocks noChangeShapeType="1"/>
              </p:cNvSpPr>
              <p:nvPr/>
            </p:nvSpPr>
            <p:spPr bwMode="auto">
              <a:xfrm flipV="1">
                <a:off x="2160" y="1245"/>
                <a:ext cx="0" cy="151"/>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97" name="Line 43">
                <a:extLst>
                  <a:ext uri="{FF2B5EF4-FFF2-40B4-BE49-F238E27FC236}">
                    <a16:creationId xmlns:a16="http://schemas.microsoft.com/office/drawing/2014/main" id="{364D4689-5A55-4296-9BC6-D90004E3C1DD}"/>
                  </a:ext>
                </a:extLst>
              </p:cNvPr>
              <p:cNvSpPr>
                <a:spLocks noChangeShapeType="1"/>
              </p:cNvSpPr>
              <p:nvPr/>
            </p:nvSpPr>
            <p:spPr bwMode="auto">
              <a:xfrm flipV="1">
                <a:off x="2352" y="1245"/>
                <a:ext cx="0" cy="151"/>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98" name="Line 44">
                <a:extLst>
                  <a:ext uri="{FF2B5EF4-FFF2-40B4-BE49-F238E27FC236}">
                    <a16:creationId xmlns:a16="http://schemas.microsoft.com/office/drawing/2014/main" id="{91B4120C-8CE7-4B61-A294-EEBFD317D4E5}"/>
                  </a:ext>
                </a:extLst>
              </p:cNvPr>
              <p:cNvSpPr>
                <a:spLocks noChangeShapeType="1"/>
              </p:cNvSpPr>
              <p:nvPr/>
            </p:nvSpPr>
            <p:spPr bwMode="auto">
              <a:xfrm flipV="1">
                <a:off x="2544" y="1245"/>
                <a:ext cx="0" cy="151"/>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99" name="Line 45">
                <a:extLst>
                  <a:ext uri="{FF2B5EF4-FFF2-40B4-BE49-F238E27FC236}">
                    <a16:creationId xmlns:a16="http://schemas.microsoft.com/office/drawing/2014/main" id="{B93D014E-2289-4919-AB9D-7B630F7F89F5}"/>
                  </a:ext>
                </a:extLst>
              </p:cNvPr>
              <p:cNvSpPr>
                <a:spLocks noChangeShapeType="1"/>
              </p:cNvSpPr>
              <p:nvPr/>
            </p:nvSpPr>
            <p:spPr bwMode="auto">
              <a:xfrm flipV="1">
                <a:off x="2736" y="1245"/>
                <a:ext cx="0" cy="151"/>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900" name="Line 46">
                <a:extLst>
                  <a:ext uri="{FF2B5EF4-FFF2-40B4-BE49-F238E27FC236}">
                    <a16:creationId xmlns:a16="http://schemas.microsoft.com/office/drawing/2014/main" id="{A476BF50-180A-4088-B249-2297BFE16B00}"/>
                  </a:ext>
                </a:extLst>
              </p:cNvPr>
              <p:cNvSpPr>
                <a:spLocks noChangeShapeType="1"/>
              </p:cNvSpPr>
              <p:nvPr/>
            </p:nvSpPr>
            <p:spPr bwMode="auto">
              <a:xfrm flipV="1">
                <a:off x="2928" y="1245"/>
                <a:ext cx="0" cy="151"/>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901" name="Line 47">
                <a:extLst>
                  <a:ext uri="{FF2B5EF4-FFF2-40B4-BE49-F238E27FC236}">
                    <a16:creationId xmlns:a16="http://schemas.microsoft.com/office/drawing/2014/main" id="{58D7F822-2FEB-4234-AB07-8C4C3F42292D}"/>
                  </a:ext>
                </a:extLst>
              </p:cNvPr>
              <p:cNvSpPr>
                <a:spLocks noChangeShapeType="1"/>
              </p:cNvSpPr>
              <p:nvPr/>
            </p:nvSpPr>
            <p:spPr bwMode="auto">
              <a:xfrm flipV="1">
                <a:off x="3120" y="1245"/>
                <a:ext cx="0" cy="151"/>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902" name="Line 48">
                <a:extLst>
                  <a:ext uri="{FF2B5EF4-FFF2-40B4-BE49-F238E27FC236}">
                    <a16:creationId xmlns:a16="http://schemas.microsoft.com/office/drawing/2014/main" id="{ADC5C550-BD18-46A5-89ED-8EEE6DE79EC6}"/>
                  </a:ext>
                </a:extLst>
              </p:cNvPr>
              <p:cNvSpPr>
                <a:spLocks noChangeShapeType="1"/>
              </p:cNvSpPr>
              <p:nvPr/>
            </p:nvSpPr>
            <p:spPr bwMode="auto">
              <a:xfrm flipV="1">
                <a:off x="3312" y="1245"/>
                <a:ext cx="0" cy="151"/>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903" name="Line 49">
                <a:extLst>
                  <a:ext uri="{FF2B5EF4-FFF2-40B4-BE49-F238E27FC236}">
                    <a16:creationId xmlns:a16="http://schemas.microsoft.com/office/drawing/2014/main" id="{CC7AFD52-B230-457D-BA35-8D20E03A36D0}"/>
                  </a:ext>
                </a:extLst>
              </p:cNvPr>
              <p:cNvSpPr>
                <a:spLocks noChangeShapeType="1"/>
              </p:cNvSpPr>
              <p:nvPr/>
            </p:nvSpPr>
            <p:spPr bwMode="auto">
              <a:xfrm flipV="1">
                <a:off x="3504" y="1245"/>
                <a:ext cx="0" cy="151"/>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904" name="Line 50">
                <a:extLst>
                  <a:ext uri="{FF2B5EF4-FFF2-40B4-BE49-F238E27FC236}">
                    <a16:creationId xmlns:a16="http://schemas.microsoft.com/office/drawing/2014/main" id="{507D5704-1002-4A5B-A433-A7FB70A9FA2E}"/>
                  </a:ext>
                </a:extLst>
              </p:cNvPr>
              <p:cNvSpPr>
                <a:spLocks noChangeShapeType="1"/>
              </p:cNvSpPr>
              <p:nvPr/>
            </p:nvSpPr>
            <p:spPr bwMode="auto">
              <a:xfrm flipV="1">
                <a:off x="3696" y="1245"/>
                <a:ext cx="0" cy="151"/>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905" name="Line 51">
                <a:extLst>
                  <a:ext uri="{FF2B5EF4-FFF2-40B4-BE49-F238E27FC236}">
                    <a16:creationId xmlns:a16="http://schemas.microsoft.com/office/drawing/2014/main" id="{326B2D67-2324-4597-9D38-4E572DD6225A}"/>
                  </a:ext>
                </a:extLst>
              </p:cNvPr>
              <p:cNvSpPr>
                <a:spLocks noChangeShapeType="1"/>
              </p:cNvSpPr>
              <p:nvPr/>
            </p:nvSpPr>
            <p:spPr bwMode="auto">
              <a:xfrm flipV="1">
                <a:off x="3888" y="1245"/>
                <a:ext cx="0" cy="151"/>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906" name="Line 52">
                <a:extLst>
                  <a:ext uri="{FF2B5EF4-FFF2-40B4-BE49-F238E27FC236}">
                    <a16:creationId xmlns:a16="http://schemas.microsoft.com/office/drawing/2014/main" id="{49475C22-F21C-4A54-B4CC-294B19B29828}"/>
                  </a:ext>
                </a:extLst>
              </p:cNvPr>
              <p:cNvSpPr>
                <a:spLocks noChangeShapeType="1"/>
              </p:cNvSpPr>
              <p:nvPr/>
            </p:nvSpPr>
            <p:spPr bwMode="auto">
              <a:xfrm flipV="1">
                <a:off x="4080" y="1245"/>
                <a:ext cx="0" cy="151"/>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907" name="Line 53">
                <a:extLst>
                  <a:ext uri="{FF2B5EF4-FFF2-40B4-BE49-F238E27FC236}">
                    <a16:creationId xmlns:a16="http://schemas.microsoft.com/office/drawing/2014/main" id="{CFD1CFA2-088F-4F78-B2E0-1E5ECA60ED55}"/>
                  </a:ext>
                </a:extLst>
              </p:cNvPr>
              <p:cNvSpPr>
                <a:spLocks noChangeShapeType="1"/>
              </p:cNvSpPr>
              <p:nvPr/>
            </p:nvSpPr>
            <p:spPr bwMode="auto">
              <a:xfrm flipV="1">
                <a:off x="4272" y="1245"/>
                <a:ext cx="0" cy="151"/>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908" name="Line 54">
                <a:extLst>
                  <a:ext uri="{FF2B5EF4-FFF2-40B4-BE49-F238E27FC236}">
                    <a16:creationId xmlns:a16="http://schemas.microsoft.com/office/drawing/2014/main" id="{7AD513A9-F763-49E0-8116-AD6AF95AE928}"/>
                  </a:ext>
                </a:extLst>
              </p:cNvPr>
              <p:cNvSpPr>
                <a:spLocks noChangeShapeType="1"/>
              </p:cNvSpPr>
              <p:nvPr/>
            </p:nvSpPr>
            <p:spPr bwMode="auto">
              <a:xfrm flipV="1">
                <a:off x="4464" y="1245"/>
                <a:ext cx="0" cy="151"/>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909" name="Line 55">
                <a:extLst>
                  <a:ext uri="{FF2B5EF4-FFF2-40B4-BE49-F238E27FC236}">
                    <a16:creationId xmlns:a16="http://schemas.microsoft.com/office/drawing/2014/main" id="{A69104EA-0F5E-4349-927F-CED559BADC92}"/>
                  </a:ext>
                </a:extLst>
              </p:cNvPr>
              <p:cNvSpPr>
                <a:spLocks noChangeShapeType="1"/>
              </p:cNvSpPr>
              <p:nvPr/>
            </p:nvSpPr>
            <p:spPr bwMode="auto">
              <a:xfrm flipV="1">
                <a:off x="4656" y="1245"/>
                <a:ext cx="0" cy="151"/>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910" name="Line 56">
                <a:extLst>
                  <a:ext uri="{FF2B5EF4-FFF2-40B4-BE49-F238E27FC236}">
                    <a16:creationId xmlns:a16="http://schemas.microsoft.com/office/drawing/2014/main" id="{B4E20332-C42E-449F-997C-4BA934CAA13C}"/>
                  </a:ext>
                </a:extLst>
              </p:cNvPr>
              <p:cNvSpPr>
                <a:spLocks noChangeShapeType="1"/>
              </p:cNvSpPr>
              <p:nvPr/>
            </p:nvSpPr>
            <p:spPr bwMode="auto">
              <a:xfrm flipV="1">
                <a:off x="4848" y="1245"/>
                <a:ext cx="0" cy="151"/>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911" name="Rectangle 57">
                <a:extLst>
                  <a:ext uri="{FF2B5EF4-FFF2-40B4-BE49-F238E27FC236}">
                    <a16:creationId xmlns:a16="http://schemas.microsoft.com/office/drawing/2014/main" id="{169466E8-8B92-4EA0-B3FF-2DC450F60293}"/>
                  </a:ext>
                </a:extLst>
              </p:cNvPr>
              <p:cNvSpPr>
                <a:spLocks noChangeArrowheads="1"/>
              </p:cNvSpPr>
              <p:nvPr/>
            </p:nvSpPr>
            <p:spPr bwMode="auto">
              <a:xfrm>
                <a:off x="903" y="1008"/>
                <a:ext cx="19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90488" tIns="44450" rIns="90488" bIns="4445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zh-CN" altLang="en-US" sz="2000">
                    <a:solidFill>
                      <a:srgbClr val="000000"/>
                    </a:solidFill>
                    <a:latin typeface="Times New Roman" panose="02020603050405020304" pitchFamily="18" charset="0"/>
                  </a:rPr>
                  <a:t>0</a:t>
                </a:r>
              </a:p>
            </p:txBody>
          </p:sp>
          <p:sp>
            <p:nvSpPr>
              <p:cNvPr id="34912" name="Rectangle 58">
                <a:extLst>
                  <a:ext uri="{FF2B5EF4-FFF2-40B4-BE49-F238E27FC236}">
                    <a16:creationId xmlns:a16="http://schemas.microsoft.com/office/drawing/2014/main" id="{0CB58BD0-FB66-42FE-8EE8-755978D22D4C}"/>
                  </a:ext>
                </a:extLst>
              </p:cNvPr>
              <p:cNvSpPr>
                <a:spLocks noChangeArrowheads="1"/>
              </p:cNvSpPr>
              <p:nvPr/>
            </p:nvSpPr>
            <p:spPr bwMode="auto">
              <a:xfrm>
                <a:off x="1863" y="960"/>
                <a:ext cx="19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90488" tIns="44450" rIns="90488" bIns="4445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zh-CN" altLang="en-US" sz="2000">
                    <a:solidFill>
                      <a:srgbClr val="000000"/>
                    </a:solidFill>
                    <a:latin typeface="Times New Roman" panose="02020603050405020304" pitchFamily="18" charset="0"/>
                  </a:rPr>
                  <a:t>5</a:t>
                </a:r>
              </a:p>
            </p:txBody>
          </p:sp>
          <p:sp>
            <p:nvSpPr>
              <p:cNvPr id="34913" name="Rectangle 59">
                <a:extLst>
                  <a:ext uri="{FF2B5EF4-FFF2-40B4-BE49-F238E27FC236}">
                    <a16:creationId xmlns:a16="http://schemas.microsoft.com/office/drawing/2014/main" id="{1AC822FA-910D-4D89-ABF2-7F3A7A8BC97C}"/>
                  </a:ext>
                </a:extLst>
              </p:cNvPr>
              <p:cNvSpPr>
                <a:spLocks noChangeArrowheads="1"/>
              </p:cNvSpPr>
              <p:nvPr/>
            </p:nvSpPr>
            <p:spPr bwMode="auto">
              <a:xfrm>
                <a:off x="2823" y="1008"/>
                <a:ext cx="27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90488" tIns="44450" rIns="90488" bIns="4445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zh-CN" altLang="en-US" sz="2000">
                    <a:solidFill>
                      <a:srgbClr val="000000"/>
                    </a:solidFill>
                    <a:latin typeface="Times New Roman" panose="02020603050405020304" pitchFamily="18" charset="0"/>
                  </a:rPr>
                  <a:t>10</a:t>
                </a:r>
              </a:p>
            </p:txBody>
          </p:sp>
          <p:sp>
            <p:nvSpPr>
              <p:cNvPr id="34914" name="Rectangle 60">
                <a:extLst>
                  <a:ext uri="{FF2B5EF4-FFF2-40B4-BE49-F238E27FC236}">
                    <a16:creationId xmlns:a16="http://schemas.microsoft.com/office/drawing/2014/main" id="{147F09FB-BA7D-46DE-8705-6C60935CCAC4}"/>
                  </a:ext>
                </a:extLst>
              </p:cNvPr>
              <p:cNvSpPr>
                <a:spLocks noChangeArrowheads="1"/>
              </p:cNvSpPr>
              <p:nvPr/>
            </p:nvSpPr>
            <p:spPr bwMode="auto">
              <a:xfrm>
                <a:off x="3735" y="1008"/>
                <a:ext cx="27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90488" tIns="44450" rIns="90488" bIns="4445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zh-CN" altLang="en-US" sz="2000">
                    <a:solidFill>
                      <a:srgbClr val="000000"/>
                    </a:solidFill>
                    <a:latin typeface="Times New Roman" panose="02020603050405020304" pitchFamily="18" charset="0"/>
                  </a:rPr>
                  <a:t>15</a:t>
                </a:r>
              </a:p>
            </p:txBody>
          </p:sp>
          <p:sp>
            <p:nvSpPr>
              <p:cNvPr id="34915" name="Rectangle 61">
                <a:extLst>
                  <a:ext uri="{FF2B5EF4-FFF2-40B4-BE49-F238E27FC236}">
                    <a16:creationId xmlns:a16="http://schemas.microsoft.com/office/drawing/2014/main" id="{E56CA5ED-1009-4E06-B499-39A6D535B2A1}"/>
                  </a:ext>
                </a:extLst>
              </p:cNvPr>
              <p:cNvSpPr>
                <a:spLocks noChangeArrowheads="1"/>
              </p:cNvSpPr>
              <p:nvPr/>
            </p:nvSpPr>
            <p:spPr bwMode="auto">
              <a:xfrm>
                <a:off x="4695" y="1008"/>
                <a:ext cx="27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90488" tIns="44450" rIns="90488" bIns="4445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zh-CN" altLang="en-US" sz="2000">
                    <a:solidFill>
                      <a:srgbClr val="000000"/>
                    </a:solidFill>
                    <a:latin typeface="Times New Roman" panose="02020603050405020304" pitchFamily="18" charset="0"/>
                  </a:rPr>
                  <a:t>20</a:t>
                </a:r>
              </a:p>
            </p:txBody>
          </p:sp>
        </p:grpSp>
        <p:sp>
          <p:nvSpPr>
            <p:cNvPr id="34864" name="Line 62">
              <a:extLst>
                <a:ext uri="{FF2B5EF4-FFF2-40B4-BE49-F238E27FC236}">
                  <a16:creationId xmlns:a16="http://schemas.microsoft.com/office/drawing/2014/main" id="{C47C29CD-CDC2-43CE-8FB8-F37E7A9C9537}"/>
                </a:ext>
              </a:extLst>
            </p:cNvPr>
            <p:cNvSpPr>
              <a:spLocks noChangeShapeType="1"/>
            </p:cNvSpPr>
            <p:nvPr/>
          </p:nvSpPr>
          <p:spPr bwMode="auto">
            <a:xfrm>
              <a:off x="921" y="2357"/>
              <a:ext cx="0" cy="183"/>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65" name="Line 63">
              <a:extLst>
                <a:ext uri="{FF2B5EF4-FFF2-40B4-BE49-F238E27FC236}">
                  <a16:creationId xmlns:a16="http://schemas.microsoft.com/office/drawing/2014/main" id="{06194893-D4DD-44A4-9B6E-479C67F03A7C}"/>
                </a:ext>
              </a:extLst>
            </p:cNvPr>
            <p:cNvSpPr>
              <a:spLocks noChangeShapeType="1"/>
            </p:cNvSpPr>
            <p:nvPr/>
          </p:nvSpPr>
          <p:spPr bwMode="auto">
            <a:xfrm>
              <a:off x="1497" y="2357"/>
              <a:ext cx="0" cy="183"/>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66" name="Line 64">
              <a:extLst>
                <a:ext uri="{FF2B5EF4-FFF2-40B4-BE49-F238E27FC236}">
                  <a16:creationId xmlns:a16="http://schemas.microsoft.com/office/drawing/2014/main" id="{E3189ED7-73BB-4743-93DB-A6F33AD831A0}"/>
                </a:ext>
              </a:extLst>
            </p:cNvPr>
            <p:cNvSpPr>
              <a:spLocks noChangeShapeType="1"/>
            </p:cNvSpPr>
            <p:nvPr/>
          </p:nvSpPr>
          <p:spPr bwMode="auto">
            <a:xfrm>
              <a:off x="1497" y="2549"/>
              <a:ext cx="0" cy="183"/>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67" name="Line 65">
              <a:extLst>
                <a:ext uri="{FF2B5EF4-FFF2-40B4-BE49-F238E27FC236}">
                  <a16:creationId xmlns:a16="http://schemas.microsoft.com/office/drawing/2014/main" id="{36441F51-DC08-40ED-9A39-4B2B8879896D}"/>
                </a:ext>
              </a:extLst>
            </p:cNvPr>
            <p:cNvSpPr>
              <a:spLocks noChangeShapeType="1"/>
            </p:cNvSpPr>
            <p:nvPr/>
          </p:nvSpPr>
          <p:spPr bwMode="auto">
            <a:xfrm>
              <a:off x="2649" y="2549"/>
              <a:ext cx="0" cy="183"/>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68" name="Line 66">
              <a:extLst>
                <a:ext uri="{FF2B5EF4-FFF2-40B4-BE49-F238E27FC236}">
                  <a16:creationId xmlns:a16="http://schemas.microsoft.com/office/drawing/2014/main" id="{8F3F9C6F-629D-42D6-A611-1789201E1FBE}"/>
                </a:ext>
              </a:extLst>
            </p:cNvPr>
            <p:cNvSpPr>
              <a:spLocks noChangeShapeType="1"/>
            </p:cNvSpPr>
            <p:nvPr/>
          </p:nvSpPr>
          <p:spPr bwMode="auto">
            <a:xfrm>
              <a:off x="3033" y="2741"/>
              <a:ext cx="0" cy="183"/>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69" name="Line 67">
              <a:extLst>
                <a:ext uri="{FF2B5EF4-FFF2-40B4-BE49-F238E27FC236}">
                  <a16:creationId xmlns:a16="http://schemas.microsoft.com/office/drawing/2014/main" id="{AE137D11-FF37-4016-8041-58454C5B52C4}"/>
                </a:ext>
              </a:extLst>
            </p:cNvPr>
            <p:cNvSpPr>
              <a:spLocks noChangeShapeType="1"/>
            </p:cNvSpPr>
            <p:nvPr/>
          </p:nvSpPr>
          <p:spPr bwMode="auto">
            <a:xfrm>
              <a:off x="2649" y="3125"/>
              <a:ext cx="0" cy="183"/>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70" name="Line 68">
              <a:extLst>
                <a:ext uri="{FF2B5EF4-FFF2-40B4-BE49-F238E27FC236}">
                  <a16:creationId xmlns:a16="http://schemas.microsoft.com/office/drawing/2014/main" id="{280E1184-5333-42B5-A0FA-86B509620AC6}"/>
                </a:ext>
              </a:extLst>
            </p:cNvPr>
            <p:cNvSpPr>
              <a:spLocks noChangeShapeType="1"/>
            </p:cNvSpPr>
            <p:nvPr/>
          </p:nvSpPr>
          <p:spPr bwMode="auto">
            <a:xfrm>
              <a:off x="3801" y="2933"/>
              <a:ext cx="0" cy="183"/>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71" name="Line 69">
              <a:extLst>
                <a:ext uri="{FF2B5EF4-FFF2-40B4-BE49-F238E27FC236}">
                  <a16:creationId xmlns:a16="http://schemas.microsoft.com/office/drawing/2014/main" id="{70D698E8-C04C-4FF3-B06E-D6A5713B37D0}"/>
                </a:ext>
              </a:extLst>
            </p:cNvPr>
            <p:cNvSpPr>
              <a:spLocks noChangeShapeType="1"/>
            </p:cNvSpPr>
            <p:nvPr/>
          </p:nvSpPr>
          <p:spPr bwMode="auto">
            <a:xfrm>
              <a:off x="3801" y="2741"/>
              <a:ext cx="0" cy="183"/>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72" name="Line 70">
              <a:extLst>
                <a:ext uri="{FF2B5EF4-FFF2-40B4-BE49-F238E27FC236}">
                  <a16:creationId xmlns:a16="http://schemas.microsoft.com/office/drawing/2014/main" id="{0243ADAF-D96A-4C95-B030-0FF276427578}"/>
                </a:ext>
              </a:extLst>
            </p:cNvPr>
            <p:cNvSpPr>
              <a:spLocks noChangeShapeType="1"/>
            </p:cNvSpPr>
            <p:nvPr/>
          </p:nvSpPr>
          <p:spPr bwMode="auto">
            <a:xfrm>
              <a:off x="4761" y="2933"/>
              <a:ext cx="0" cy="183"/>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73" name="Line 71">
              <a:extLst>
                <a:ext uri="{FF2B5EF4-FFF2-40B4-BE49-F238E27FC236}">
                  <a16:creationId xmlns:a16="http://schemas.microsoft.com/office/drawing/2014/main" id="{3B8A82DA-9DD4-4E16-A575-E0D3A384F761}"/>
                </a:ext>
              </a:extLst>
            </p:cNvPr>
            <p:cNvSpPr>
              <a:spLocks noChangeShapeType="1"/>
            </p:cNvSpPr>
            <p:nvPr/>
          </p:nvSpPr>
          <p:spPr bwMode="auto">
            <a:xfrm>
              <a:off x="926" y="2352"/>
              <a:ext cx="567" cy="0"/>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74" name="Line 72">
              <a:extLst>
                <a:ext uri="{FF2B5EF4-FFF2-40B4-BE49-F238E27FC236}">
                  <a16:creationId xmlns:a16="http://schemas.microsoft.com/office/drawing/2014/main" id="{C6F065FF-D746-4167-91C2-ECE095C62841}"/>
                </a:ext>
              </a:extLst>
            </p:cNvPr>
            <p:cNvSpPr>
              <a:spLocks noChangeShapeType="1"/>
            </p:cNvSpPr>
            <p:nvPr/>
          </p:nvSpPr>
          <p:spPr bwMode="auto">
            <a:xfrm>
              <a:off x="926" y="2544"/>
              <a:ext cx="567" cy="0"/>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75" name="Line 73">
              <a:extLst>
                <a:ext uri="{FF2B5EF4-FFF2-40B4-BE49-F238E27FC236}">
                  <a16:creationId xmlns:a16="http://schemas.microsoft.com/office/drawing/2014/main" id="{85AB13A6-E4D6-497D-A04D-43B16D2C4717}"/>
                </a:ext>
              </a:extLst>
            </p:cNvPr>
            <p:cNvSpPr>
              <a:spLocks noChangeShapeType="1"/>
            </p:cNvSpPr>
            <p:nvPr/>
          </p:nvSpPr>
          <p:spPr bwMode="auto">
            <a:xfrm>
              <a:off x="1502" y="2544"/>
              <a:ext cx="1143" cy="0"/>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76" name="Line 74">
              <a:extLst>
                <a:ext uri="{FF2B5EF4-FFF2-40B4-BE49-F238E27FC236}">
                  <a16:creationId xmlns:a16="http://schemas.microsoft.com/office/drawing/2014/main" id="{37421855-3D3B-4555-8F56-626066463DB9}"/>
                </a:ext>
              </a:extLst>
            </p:cNvPr>
            <p:cNvSpPr>
              <a:spLocks noChangeShapeType="1"/>
            </p:cNvSpPr>
            <p:nvPr/>
          </p:nvSpPr>
          <p:spPr bwMode="auto">
            <a:xfrm>
              <a:off x="1502" y="2736"/>
              <a:ext cx="1143" cy="0"/>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77" name="Rectangle 75">
              <a:extLst>
                <a:ext uri="{FF2B5EF4-FFF2-40B4-BE49-F238E27FC236}">
                  <a16:creationId xmlns:a16="http://schemas.microsoft.com/office/drawing/2014/main" id="{ED8C43CA-B661-4706-B5D5-6D91B354F1E5}"/>
                </a:ext>
              </a:extLst>
            </p:cNvPr>
            <p:cNvSpPr>
              <a:spLocks noChangeArrowheads="1"/>
            </p:cNvSpPr>
            <p:nvPr/>
          </p:nvSpPr>
          <p:spPr bwMode="auto">
            <a:xfrm>
              <a:off x="624" y="2352"/>
              <a:ext cx="23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90488" tIns="44450" rIns="90488" bIns="4445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en-US" altLang="zh-CN" sz="2000">
                  <a:solidFill>
                    <a:srgbClr val="000000"/>
                  </a:solidFill>
                  <a:latin typeface="Times New Roman" panose="02020603050405020304" pitchFamily="18" charset="0"/>
                </a:rPr>
                <a:t>A</a:t>
              </a:r>
            </a:p>
          </p:txBody>
        </p:sp>
        <p:sp>
          <p:nvSpPr>
            <p:cNvPr id="34878" name="Rectangle 76">
              <a:extLst>
                <a:ext uri="{FF2B5EF4-FFF2-40B4-BE49-F238E27FC236}">
                  <a16:creationId xmlns:a16="http://schemas.microsoft.com/office/drawing/2014/main" id="{894508C6-23F5-4FA7-A1CB-FDA58DEC098F}"/>
                </a:ext>
              </a:extLst>
            </p:cNvPr>
            <p:cNvSpPr>
              <a:spLocks noChangeArrowheads="1"/>
            </p:cNvSpPr>
            <p:nvPr/>
          </p:nvSpPr>
          <p:spPr bwMode="auto">
            <a:xfrm>
              <a:off x="624" y="2544"/>
              <a:ext cx="221"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90488" tIns="44450" rIns="90488" bIns="4445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en-US" altLang="zh-CN" sz="2000">
                  <a:solidFill>
                    <a:srgbClr val="000000"/>
                  </a:solidFill>
                  <a:latin typeface="Times New Roman" panose="02020603050405020304" pitchFamily="18" charset="0"/>
                </a:rPr>
                <a:t>B</a:t>
              </a:r>
            </a:p>
          </p:txBody>
        </p:sp>
        <p:sp>
          <p:nvSpPr>
            <p:cNvPr id="34879" name="Rectangle 77">
              <a:extLst>
                <a:ext uri="{FF2B5EF4-FFF2-40B4-BE49-F238E27FC236}">
                  <a16:creationId xmlns:a16="http://schemas.microsoft.com/office/drawing/2014/main" id="{A0FDE76E-1827-4592-9363-0ADEBF7C6043}"/>
                </a:ext>
              </a:extLst>
            </p:cNvPr>
            <p:cNvSpPr>
              <a:spLocks noChangeArrowheads="1"/>
            </p:cNvSpPr>
            <p:nvPr/>
          </p:nvSpPr>
          <p:spPr bwMode="auto">
            <a:xfrm>
              <a:off x="624" y="2728"/>
              <a:ext cx="221"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90488" tIns="44450" rIns="90488" bIns="4445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en-US" altLang="zh-CN" sz="2000">
                  <a:solidFill>
                    <a:srgbClr val="000000"/>
                  </a:solidFill>
                  <a:latin typeface="Times New Roman" panose="02020603050405020304" pitchFamily="18" charset="0"/>
                </a:rPr>
                <a:t>C</a:t>
              </a:r>
            </a:p>
          </p:txBody>
        </p:sp>
        <p:sp>
          <p:nvSpPr>
            <p:cNvPr id="34880" name="Rectangle 78">
              <a:extLst>
                <a:ext uri="{FF2B5EF4-FFF2-40B4-BE49-F238E27FC236}">
                  <a16:creationId xmlns:a16="http://schemas.microsoft.com/office/drawing/2014/main" id="{0C8F515E-7D64-4CE5-8778-4749F2DEDC80}"/>
                </a:ext>
              </a:extLst>
            </p:cNvPr>
            <p:cNvSpPr>
              <a:spLocks noChangeArrowheads="1"/>
            </p:cNvSpPr>
            <p:nvPr/>
          </p:nvSpPr>
          <p:spPr bwMode="auto">
            <a:xfrm>
              <a:off x="624" y="2888"/>
              <a:ext cx="23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90488" tIns="44450" rIns="90488" bIns="4445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en-US" altLang="zh-CN" sz="2000">
                  <a:solidFill>
                    <a:srgbClr val="000000"/>
                  </a:solidFill>
                  <a:latin typeface="Times New Roman" panose="02020603050405020304" pitchFamily="18" charset="0"/>
                </a:rPr>
                <a:t>D</a:t>
              </a:r>
            </a:p>
          </p:txBody>
        </p:sp>
        <p:sp>
          <p:nvSpPr>
            <p:cNvPr id="34881" name="Rectangle 79">
              <a:extLst>
                <a:ext uri="{FF2B5EF4-FFF2-40B4-BE49-F238E27FC236}">
                  <a16:creationId xmlns:a16="http://schemas.microsoft.com/office/drawing/2014/main" id="{B263286D-C6C3-4008-82E8-2A29EBD1A885}"/>
                </a:ext>
              </a:extLst>
            </p:cNvPr>
            <p:cNvSpPr>
              <a:spLocks noChangeArrowheads="1"/>
            </p:cNvSpPr>
            <p:nvPr/>
          </p:nvSpPr>
          <p:spPr bwMode="auto">
            <a:xfrm>
              <a:off x="624" y="3072"/>
              <a:ext cx="21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90488" tIns="44450" rIns="90488" bIns="4445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en-US" altLang="zh-CN" sz="2000">
                  <a:solidFill>
                    <a:srgbClr val="000000"/>
                  </a:solidFill>
                  <a:latin typeface="Times New Roman" panose="02020603050405020304" pitchFamily="18" charset="0"/>
                </a:rPr>
                <a:t>E</a:t>
              </a:r>
            </a:p>
          </p:txBody>
        </p:sp>
        <p:sp>
          <p:nvSpPr>
            <p:cNvPr id="34882" name="Line 80">
              <a:extLst>
                <a:ext uri="{FF2B5EF4-FFF2-40B4-BE49-F238E27FC236}">
                  <a16:creationId xmlns:a16="http://schemas.microsoft.com/office/drawing/2014/main" id="{FF947AE4-C007-4204-AFC2-03B75EF1956B}"/>
                </a:ext>
              </a:extLst>
            </p:cNvPr>
            <p:cNvSpPr>
              <a:spLocks noChangeShapeType="1"/>
            </p:cNvSpPr>
            <p:nvPr/>
          </p:nvSpPr>
          <p:spPr bwMode="auto">
            <a:xfrm>
              <a:off x="3033" y="3125"/>
              <a:ext cx="0" cy="183"/>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83" name="Line 81">
              <a:extLst>
                <a:ext uri="{FF2B5EF4-FFF2-40B4-BE49-F238E27FC236}">
                  <a16:creationId xmlns:a16="http://schemas.microsoft.com/office/drawing/2014/main" id="{19CEFCA5-74A0-4707-8AE8-F2E9D0EEF593}"/>
                </a:ext>
              </a:extLst>
            </p:cNvPr>
            <p:cNvSpPr>
              <a:spLocks noChangeShapeType="1"/>
            </p:cNvSpPr>
            <p:nvPr/>
          </p:nvSpPr>
          <p:spPr bwMode="auto">
            <a:xfrm>
              <a:off x="2654" y="3312"/>
              <a:ext cx="375" cy="0"/>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84" name="Line 82">
              <a:extLst>
                <a:ext uri="{FF2B5EF4-FFF2-40B4-BE49-F238E27FC236}">
                  <a16:creationId xmlns:a16="http://schemas.microsoft.com/office/drawing/2014/main" id="{6585AD68-49D9-4FC2-B88C-E140CCEF954D}"/>
                </a:ext>
              </a:extLst>
            </p:cNvPr>
            <p:cNvSpPr>
              <a:spLocks noChangeShapeType="1"/>
            </p:cNvSpPr>
            <p:nvPr/>
          </p:nvSpPr>
          <p:spPr bwMode="auto">
            <a:xfrm flipH="1">
              <a:off x="2646" y="3120"/>
              <a:ext cx="391" cy="0"/>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85" name="Line 83">
              <a:extLst>
                <a:ext uri="{FF2B5EF4-FFF2-40B4-BE49-F238E27FC236}">
                  <a16:creationId xmlns:a16="http://schemas.microsoft.com/office/drawing/2014/main" id="{AAC05935-D296-490E-BE10-80DCC35EA077}"/>
                </a:ext>
              </a:extLst>
            </p:cNvPr>
            <p:cNvSpPr>
              <a:spLocks noChangeShapeType="1"/>
            </p:cNvSpPr>
            <p:nvPr/>
          </p:nvSpPr>
          <p:spPr bwMode="auto">
            <a:xfrm>
              <a:off x="3038" y="2736"/>
              <a:ext cx="759" cy="0"/>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86" name="Line 84">
              <a:extLst>
                <a:ext uri="{FF2B5EF4-FFF2-40B4-BE49-F238E27FC236}">
                  <a16:creationId xmlns:a16="http://schemas.microsoft.com/office/drawing/2014/main" id="{7B1E2C03-78CE-4187-A6F9-9C000F03C547}"/>
                </a:ext>
              </a:extLst>
            </p:cNvPr>
            <p:cNvSpPr>
              <a:spLocks noChangeShapeType="1"/>
            </p:cNvSpPr>
            <p:nvPr/>
          </p:nvSpPr>
          <p:spPr bwMode="auto">
            <a:xfrm>
              <a:off x="3038" y="2928"/>
              <a:ext cx="759" cy="0"/>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87" name="Line 85">
              <a:extLst>
                <a:ext uri="{FF2B5EF4-FFF2-40B4-BE49-F238E27FC236}">
                  <a16:creationId xmlns:a16="http://schemas.microsoft.com/office/drawing/2014/main" id="{6A0B26C5-5B4B-4730-8940-B4089A8E6195}"/>
                </a:ext>
              </a:extLst>
            </p:cNvPr>
            <p:cNvSpPr>
              <a:spLocks noChangeShapeType="1"/>
            </p:cNvSpPr>
            <p:nvPr/>
          </p:nvSpPr>
          <p:spPr bwMode="auto">
            <a:xfrm>
              <a:off x="3806" y="2928"/>
              <a:ext cx="951" cy="0"/>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88" name="Line 86">
              <a:extLst>
                <a:ext uri="{FF2B5EF4-FFF2-40B4-BE49-F238E27FC236}">
                  <a16:creationId xmlns:a16="http://schemas.microsoft.com/office/drawing/2014/main" id="{7B3CA286-68C3-4674-8B8B-DB86ED041BC3}"/>
                </a:ext>
              </a:extLst>
            </p:cNvPr>
            <p:cNvSpPr>
              <a:spLocks noChangeShapeType="1"/>
            </p:cNvSpPr>
            <p:nvPr/>
          </p:nvSpPr>
          <p:spPr bwMode="auto">
            <a:xfrm>
              <a:off x="3806" y="3120"/>
              <a:ext cx="951" cy="0"/>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aphicFrame>
        <p:nvGraphicFramePr>
          <p:cNvPr id="40130" name="Group 194">
            <a:extLst>
              <a:ext uri="{FF2B5EF4-FFF2-40B4-BE49-F238E27FC236}">
                <a16:creationId xmlns:a16="http://schemas.microsoft.com/office/drawing/2014/main" id="{72D63C7B-ECFA-41D2-B162-655208498370}"/>
              </a:ext>
            </a:extLst>
          </p:cNvPr>
          <p:cNvGraphicFramePr>
            <a:graphicFrameLocks noGrp="1"/>
          </p:cNvGraphicFramePr>
          <p:nvPr/>
        </p:nvGraphicFramePr>
        <p:xfrm>
          <a:off x="990600" y="5124450"/>
          <a:ext cx="7391400" cy="1428750"/>
        </p:xfrm>
        <a:graphic>
          <a:graphicData uri="http://schemas.openxmlformats.org/drawingml/2006/table">
            <a:tbl>
              <a:tblPr/>
              <a:tblGrid>
                <a:gridCol w="18288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gridCol w="914400">
                  <a:extLst>
                    <a:ext uri="{9D8B030D-6E8A-4147-A177-3AD203B41FA5}">
                      <a16:colId xmlns:a16="http://schemas.microsoft.com/office/drawing/2014/main" val="20005"/>
                    </a:ext>
                  </a:extLst>
                </a:gridCol>
                <a:gridCol w="838200">
                  <a:extLst>
                    <a:ext uri="{9D8B030D-6E8A-4147-A177-3AD203B41FA5}">
                      <a16:colId xmlns:a16="http://schemas.microsoft.com/office/drawing/2014/main" val="20006"/>
                    </a:ext>
                  </a:extLst>
                </a:gridCol>
              </a:tblGrid>
              <a:tr h="361950">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endPar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endParaRPr>
                    </a:p>
                  </a:txBody>
                  <a:tcPr marL="38100" marR="38100" marT="19050" marB="1905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en-US" altLang="zh-CN"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A</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en-US" altLang="zh-CN"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B</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en-US" altLang="zh-CN"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C</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en-US" altLang="zh-CN"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D</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en-US" altLang="zh-CN"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E</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endParaRPr kumimoji="1" lang="zh-CN" altLang="en-US"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txBody>
                  <a:tcPr marL="38100" marR="38100" marT="19050" marB="1905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1950">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完成时间</a:t>
                      </a:r>
                    </a:p>
                  </a:txBody>
                  <a:tcPr marL="38100" marR="38100" marT="19050" marB="1905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3</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9</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15</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20</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11</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endPar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endParaRPr>
                    </a:p>
                  </a:txBody>
                  <a:tcPr marL="38100" marR="38100" marT="19050" marB="1905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1950">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周转时间</a:t>
                      </a:r>
                    </a:p>
                  </a:txBody>
                  <a:tcPr marL="38100" marR="38100" marT="19050" marB="1905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3</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7</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11</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14</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3</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7.60</a:t>
                      </a:r>
                    </a:p>
                  </a:txBody>
                  <a:tcPr marL="38100" marR="38100" marT="19050" marB="1905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5750">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带权周转时间</a:t>
                      </a:r>
                    </a:p>
                  </a:txBody>
                  <a:tcPr marL="38100" marR="38100" marT="19050" marB="1905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1.00</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1.17</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2.75</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2.80</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1.50</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1.84</a:t>
                      </a:r>
                    </a:p>
                  </a:txBody>
                  <a:tcPr marL="38100" marR="38100" marT="19050" marB="1905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92181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130"/>
                                        </p:tgtEl>
                                        <p:attrNameLst>
                                          <p:attrName>style.visibility</p:attrName>
                                        </p:attrNameLst>
                                      </p:cBhvr>
                                      <p:to>
                                        <p:strVal val="visible"/>
                                      </p:to>
                                    </p:set>
                                    <p:anim calcmode="lin" valueType="num">
                                      <p:cBhvr additive="base">
                                        <p:cTn id="7" dur="500" fill="hold"/>
                                        <p:tgtEl>
                                          <p:spTgt spid="40130"/>
                                        </p:tgtEl>
                                        <p:attrNameLst>
                                          <p:attrName>ppt_x</p:attrName>
                                        </p:attrNameLst>
                                      </p:cBhvr>
                                      <p:tavLst>
                                        <p:tav tm="0">
                                          <p:val>
                                            <p:strVal val="#ppt_x"/>
                                          </p:val>
                                        </p:tav>
                                        <p:tav tm="100000">
                                          <p:val>
                                            <p:strVal val="#ppt_x"/>
                                          </p:val>
                                        </p:tav>
                                      </p:tavLst>
                                    </p:anim>
                                    <p:anim calcmode="lin" valueType="num">
                                      <p:cBhvr additive="base">
                                        <p:cTn id="8" dur="500" fill="hold"/>
                                        <p:tgtEl>
                                          <p:spTgt spid="401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a:extLst>
              <a:ext uri="{FF2B5EF4-FFF2-40B4-BE49-F238E27FC236}">
                <a16:creationId xmlns:a16="http://schemas.microsoft.com/office/drawing/2014/main" id="{8B4F81B1-26B2-4B56-9205-A465BE05725A}"/>
              </a:ext>
            </a:extLst>
          </p:cNvPr>
          <p:cNvSpPr txBox="1">
            <a:spLocks noChangeArrowheads="1"/>
          </p:cNvSpPr>
          <p:nvPr/>
        </p:nvSpPr>
        <p:spPr bwMode="auto">
          <a:xfrm>
            <a:off x="611560" y="260648"/>
            <a:ext cx="6934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sz="4000" dirty="0">
                <a:solidFill>
                  <a:srgbClr val="000000"/>
                </a:solidFill>
                <a:latin typeface="华文新魏" panose="02010800040101010101" pitchFamily="2" charset="-122"/>
                <a:ea typeface="华文新魏" panose="02010800040101010101" pitchFamily="2" charset="-122"/>
              </a:rPr>
              <a:t>3.2  调度算法</a:t>
            </a:r>
          </a:p>
        </p:txBody>
      </p:sp>
      <p:sp>
        <p:nvSpPr>
          <p:cNvPr id="29699" name="Rectangle 3">
            <a:extLst>
              <a:ext uri="{FF2B5EF4-FFF2-40B4-BE49-F238E27FC236}">
                <a16:creationId xmlns:a16="http://schemas.microsoft.com/office/drawing/2014/main" id="{CA6D9BD6-FC09-4B9A-BEBF-E8C311FE4FE8}"/>
              </a:ext>
            </a:extLst>
          </p:cNvPr>
          <p:cNvSpPr>
            <a:spLocks noChangeArrowheads="1"/>
          </p:cNvSpPr>
          <p:nvPr/>
        </p:nvSpPr>
        <p:spPr bwMode="auto">
          <a:xfrm>
            <a:off x="-108520" y="836712"/>
            <a:ext cx="8659813"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447800" indent="-5334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2057400" indent="-6858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20000"/>
              </a:lnSpc>
              <a:buClr>
                <a:srgbClr val="0000CC"/>
              </a:buClr>
              <a:buSzTx/>
              <a:buFont typeface="Wingdings" panose="05000000000000000000" pitchFamily="2" charset="2"/>
              <a:buNone/>
            </a:pPr>
            <a:r>
              <a:rPr lang="en-US" altLang="zh-CN" dirty="0">
                <a:solidFill>
                  <a:srgbClr val="000000"/>
                </a:solidFill>
                <a:latin typeface="Times New Roman" panose="02020603050405020304" pitchFamily="18" charset="0"/>
              </a:rPr>
              <a:t>3.2.4 </a:t>
            </a:r>
            <a:r>
              <a:rPr lang="zh-CN" altLang="en-US" dirty="0">
                <a:solidFill>
                  <a:srgbClr val="000000"/>
                </a:solidFill>
                <a:latin typeface="Times New Roman" panose="02020603050405020304" pitchFamily="18" charset="0"/>
              </a:rPr>
              <a:t>优先</a:t>
            </a:r>
            <a:r>
              <a:rPr lang="zh-CN" altLang="en-US" dirty="0">
                <a:solidFill>
                  <a:srgbClr val="000000"/>
                </a:solidFill>
                <a:latin typeface="宋体" panose="02010600030101010101" pitchFamily="2" charset="-122"/>
              </a:rPr>
              <a:t>级</a:t>
            </a:r>
            <a:r>
              <a:rPr lang="zh-CN" altLang="en-US" dirty="0">
                <a:solidFill>
                  <a:srgbClr val="000000"/>
                </a:solidFill>
                <a:latin typeface="Times New Roman" panose="02020603050405020304" pitchFamily="18" charset="0"/>
              </a:rPr>
              <a:t>调度算法</a:t>
            </a:r>
            <a:endParaRPr lang="zh-CN" altLang="en-US" dirty="0">
              <a:solidFill>
                <a:srgbClr val="000000"/>
              </a:solidFill>
              <a:latin typeface="Arial" panose="020B0604020202020204" pitchFamily="34" charset="0"/>
            </a:endParaRPr>
          </a:p>
          <a:p>
            <a:pPr lvl="2" eaLnBrk="1" hangingPunct="1">
              <a:lnSpc>
                <a:spcPct val="120000"/>
              </a:lnSpc>
              <a:buClr>
                <a:srgbClr val="0000CC"/>
              </a:buClr>
              <a:buSzTx/>
              <a:buFont typeface="Wingdings" panose="05000000000000000000" pitchFamily="2" charset="2"/>
              <a:buChar char="Ø"/>
            </a:pPr>
            <a:r>
              <a:rPr lang="zh-CN" altLang="en-US" sz="2800" dirty="0">
                <a:solidFill>
                  <a:srgbClr val="000000"/>
                </a:solidFill>
                <a:latin typeface="宋体" panose="02010600030101010101" pitchFamily="2" charset="-122"/>
              </a:rPr>
              <a:t>依据：优先级</a:t>
            </a:r>
            <a:r>
              <a:rPr lang="en-US" altLang="zh-CN" sz="2800" dirty="0">
                <a:solidFill>
                  <a:srgbClr val="000000"/>
                </a:solidFill>
                <a:latin typeface="宋体" panose="02010600030101010101" pitchFamily="2" charset="-122"/>
              </a:rPr>
              <a:t>-</a:t>
            </a:r>
            <a:r>
              <a:rPr lang="zh-CN" altLang="en-US" sz="2800" dirty="0">
                <a:solidFill>
                  <a:srgbClr val="000000"/>
                </a:solidFill>
                <a:latin typeface="宋体" panose="02010600030101010101" pitchFamily="2" charset="-122"/>
              </a:rPr>
              <a:t>紧迫程度</a:t>
            </a:r>
            <a:endParaRPr lang="en-US" altLang="zh-CN" sz="2800" dirty="0">
              <a:solidFill>
                <a:srgbClr val="000000"/>
              </a:solidFill>
              <a:latin typeface="宋体" panose="02010600030101010101" pitchFamily="2" charset="-122"/>
            </a:endParaRPr>
          </a:p>
          <a:p>
            <a:pPr lvl="2" eaLnBrk="1" hangingPunct="1">
              <a:lnSpc>
                <a:spcPct val="120000"/>
              </a:lnSpc>
              <a:buClr>
                <a:srgbClr val="0000CC"/>
              </a:buClr>
              <a:buSzTx/>
              <a:buFont typeface="Wingdings" panose="05000000000000000000" pitchFamily="2" charset="2"/>
              <a:buChar char="Ø"/>
            </a:pPr>
            <a:r>
              <a:rPr lang="zh-CN" altLang="en-US" sz="2800" dirty="0">
                <a:solidFill>
                  <a:srgbClr val="000000"/>
                </a:solidFill>
                <a:latin typeface="宋体" panose="02010600030101010101" pitchFamily="2" charset="-122"/>
              </a:rPr>
              <a:t>作为作业调度算法时，系统将从后备队列中选择若干个</a:t>
            </a:r>
            <a:r>
              <a:rPr lang="zh-CN" altLang="en-US" sz="2800" dirty="0">
                <a:solidFill>
                  <a:srgbClr val="FF0000"/>
                </a:solidFill>
                <a:latin typeface="宋体" panose="02010600030101010101" pitchFamily="2" charset="-122"/>
              </a:rPr>
              <a:t>优先权最高</a:t>
            </a:r>
            <a:r>
              <a:rPr lang="zh-CN" altLang="en-US" sz="2800" dirty="0">
                <a:solidFill>
                  <a:srgbClr val="000000"/>
                </a:solidFill>
                <a:latin typeface="宋体" panose="02010600030101010101" pitchFamily="2" charset="-122"/>
              </a:rPr>
              <a:t>的作业装入内存</a:t>
            </a:r>
          </a:p>
          <a:p>
            <a:pPr lvl="2" eaLnBrk="1" hangingPunct="1">
              <a:lnSpc>
                <a:spcPct val="120000"/>
              </a:lnSpc>
              <a:buClr>
                <a:srgbClr val="0000CC"/>
              </a:buClr>
              <a:buSzTx/>
              <a:buFont typeface="Wingdings" panose="05000000000000000000" pitchFamily="2" charset="2"/>
              <a:buChar char="Ø"/>
            </a:pPr>
            <a:r>
              <a:rPr lang="zh-CN" altLang="en-US" sz="2800" dirty="0">
                <a:solidFill>
                  <a:srgbClr val="000000"/>
                </a:solidFill>
                <a:latin typeface="宋体" panose="02010600030101010101" pitchFamily="2" charset="-122"/>
              </a:rPr>
              <a:t>作为进程调度算法时，该算法把处理机分配给就绪队列中优先权最高的进程</a:t>
            </a:r>
          </a:p>
          <a:p>
            <a:pPr lvl="3" eaLnBrk="1" hangingPunct="1">
              <a:lnSpc>
                <a:spcPct val="120000"/>
              </a:lnSpc>
              <a:buClr>
                <a:srgbClr val="0000CC"/>
              </a:buClr>
              <a:buSzTx/>
              <a:buFont typeface="Wingdings" panose="05000000000000000000" pitchFamily="2" charset="2"/>
              <a:buChar char="Ø"/>
            </a:pPr>
            <a:r>
              <a:rPr lang="zh-CN" altLang="en-US" sz="2800" dirty="0">
                <a:solidFill>
                  <a:srgbClr val="000000"/>
                </a:solidFill>
                <a:latin typeface="宋体" panose="02010600030101010101" pitchFamily="2" charset="-122"/>
              </a:rPr>
              <a:t>非抢占式优先权算法：获得调度就一直运行到完成</a:t>
            </a:r>
          </a:p>
          <a:p>
            <a:pPr lvl="3" eaLnBrk="1" hangingPunct="1">
              <a:lnSpc>
                <a:spcPct val="120000"/>
              </a:lnSpc>
              <a:buClr>
                <a:srgbClr val="0000CC"/>
              </a:buClr>
              <a:buSzTx/>
              <a:buFont typeface="Wingdings" panose="05000000000000000000" pitchFamily="2" charset="2"/>
              <a:buChar char="Ø"/>
            </a:pPr>
            <a:r>
              <a:rPr lang="zh-CN" altLang="en-US" sz="2800" dirty="0">
                <a:solidFill>
                  <a:srgbClr val="000000"/>
                </a:solidFill>
                <a:latin typeface="宋体" panose="02010600030101010101" pitchFamily="2" charset="-122"/>
              </a:rPr>
              <a:t>抢占式优先权调度算法：会中止当前运行作业，插入高优先权进程运行</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a:extLst>
              <a:ext uri="{FF2B5EF4-FFF2-40B4-BE49-F238E27FC236}">
                <a16:creationId xmlns:a16="http://schemas.microsoft.com/office/drawing/2014/main" id="{592A00CA-B8ED-4C26-ADDC-5D39AEA0E4CE}"/>
              </a:ext>
            </a:extLst>
          </p:cNvPr>
          <p:cNvSpPr txBox="1">
            <a:spLocks noChangeArrowheads="1"/>
          </p:cNvSpPr>
          <p:nvPr/>
        </p:nvSpPr>
        <p:spPr bwMode="auto">
          <a:xfrm>
            <a:off x="1295400" y="609600"/>
            <a:ext cx="6934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sz="4000">
                <a:solidFill>
                  <a:srgbClr val="000000"/>
                </a:solidFill>
                <a:latin typeface="华文新魏" panose="02010800040101010101" pitchFamily="2" charset="-122"/>
                <a:ea typeface="华文新魏" panose="02010800040101010101" pitchFamily="2" charset="-122"/>
              </a:rPr>
              <a:t>3.2  调度算法</a:t>
            </a:r>
          </a:p>
        </p:txBody>
      </p:sp>
      <p:sp>
        <p:nvSpPr>
          <p:cNvPr id="30723" name="Rectangle 3">
            <a:extLst>
              <a:ext uri="{FF2B5EF4-FFF2-40B4-BE49-F238E27FC236}">
                <a16:creationId xmlns:a16="http://schemas.microsoft.com/office/drawing/2014/main" id="{6D5776E6-C0A9-48EB-B78C-1E1287A1262C}"/>
              </a:ext>
            </a:extLst>
          </p:cNvPr>
          <p:cNvSpPr>
            <a:spLocks noChangeArrowheads="1"/>
          </p:cNvSpPr>
          <p:nvPr/>
        </p:nvSpPr>
        <p:spPr bwMode="auto">
          <a:xfrm>
            <a:off x="50800" y="1295400"/>
            <a:ext cx="8458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447800" indent="-5334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lvl="1" eaLnBrk="1" hangingPunct="1">
              <a:lnSpc>
                <a:spcPct val="115000"/>
              </a:lnSpc>
              <a:spcBef>
                <a:spcPct val="0"/>
              </a:spcBef>
              <a:buClr>
                <a:srgbClr val="0000CC"/>
              </a:buClr>
              <a:buSzTx/>
              <a:buFont typeface="Wingdings" panose="05000000000000000000" pitchFamily="2" charset="2"/>
              <a:buNone/>
            </a:pPr>
            <a:r>
              <a:rPr lang="en-US" altLang="zh-CN" sz="3200">
                <a:solidFill>
                  <a:srgbClr val="000000"/>
                </a:solidFill>
                <a:latin typeface="Times New Roman" panose="02020603050405020304" pitchFamily="18" charset="0"/>
              </a:rPr>
              <a:t>3.2.4 </a:t>
            </a:r>
            <a:r>
              <a:rPr lang="zh-CN" altLang="en-US" sz="3200">
                <a:solidFill>
                  <a:srgbClr val="000000"/>
                </a:solidFill>
                <a:latin typeface="Times New Roman" panose="02020603050405020304" pitchFamily="18" charset="0"/>
              </a:rPr>
              <a:t>高响应比优先调度算法</a:t>
            </a:r>
          </a:p>
        </p:txBody>
      </p:sp>
      <p:graphicFrame>
        <p:nvGraphicFramePr>
          <p:cNvPr id="30724" name="Object 2">
            <a:extLst>
              <a:ext uri="{FF2B5EF4-FFF2-40B4-BE49-F238E27FC236}">
                <a16:creationId xmlns:a16="http://schemas.microsoft.com/office/drawing/2014/main" id="{93A7EE8B-8C20-4400-A724-E43DB8C68239}"/>
              </a:ext>
            </a:extLst>
          </p:cNvPr>
          <p:cNvGraphicFramePr>
            <a:graphicFrameLocks noChangeAspect="1"/>
          </p:cNvGraphicFramePr>
          <p:nvPr/>
        </p:nvGraphicFramePr>
        <p:xfrm>
          <a:off x="1692275" y="3060700"/>
          <a:ext cx="5029200" cy="906463"/>
        </p:xfrm>
        <a:graphic>
          <a:graphicData uri="http://schemas.openxmlformats.org/presentationml/2006/ole">
            <mc:AlternateContent xmlns:mc="http://schemas.openxmlformats.org/markup-compatibility/2006">
              <mc:Choice xmlns:v="urn:schemas-microsoft-com:vml" Requires="v">
                <p:oleObj name="Equation" r:id="rId3" imgW="2324100" imgH="419100" progId="Equation.3">
                  <p:embed/>
                </p:oleObj>
              </mc:Choice>
              <mc:Fallback>
                <p:oleObj name="Equation" r:id="rId3" imgW="2324100" imgH="4191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3060700"/>
                        <a:ext cx="5029200" cy="90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25" name="Text Box 6">
            <a:extLst>
              <a:ext uri="{FF2B5EF4-FFF2-40B4-BE49-F238E27FC236}">
                <a16:creationId xmlns:a16="http://schemas.microsoft.com/office/drawing/2014/main" id="{BF4C8197-1E50-410E-A944-BB8DBF3A3DF5}"/>
              </a:ext>
            </a:extLst>
          </p:cNvPr>
          <p:cNvSpPr txBox="1">
            <a:spLocks noChangeArrowheads="1"/>
          </p:cNvSpPr>
          <p:nvPr/>
        </p:nvSpPr>
        <p:spPr bwMode="auto">
          <a:xfrm>
            <a:off x="1042988" y="1958975"/>
            <a:ext cx="69977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Times New Roman" panose="02020603050405020304" pitchFamily="18" charset="0"/>
              </a:rPr>
              <a:t>即考虑等待时间也考虑运行时间，引入动态优先级</a:t>
            </a:r>
            <a:endParaRPr lang="en-US" altLang="zh-CN" sz="2400">
              <a:solidFill>
                <a:srgbClr val="000000"/>
              </a:solidFill>
              <a:latin typeface="Times New Roman" panose="02020603050405020304" pitchFamily="18" charset="0"/>
            </a:endParaRPr>
          </a:p>
          <a:p>
            <a:pPr eaLnBrk="1" hangingPunct="1">
              <a:spcBef>
                <a:spcPct val="0"/>
              </a:spcBef>
              <a:buClrTx/>
              <a:buSzTx/>
              <a:buFontTx/>
              <a:buNone/>
            </a:pPr>
            <a:r>
              <a:rPr lang="zh-CN" altLang="en-US" sz="2400">
                <a:solidFill>
                  <a:srgbClr val="000000"/>
                </a:solidFill>
                <a:latin typeface="Times New Roman" panose="02020603050405020304" pitchFamily="18" charset="0"/>
              </a:rPr>
              <a:t>优先权的变化规律可描述为： </a:t>
            </a:r>
          </a:p>
        </p:txBody>
      </p:sp>
      <p:sp>
        <p:nvSpPr>
          <p:cNvPr id="30726" name="Text Box 7">
            <a:extLst>
              <a:ext uri="{FF2B5EF4-FFF2-40B4-BE49-F238E27FC236}">
                <a16:creationId xmlns:a16="http://schemas.microsoft.com/office/drawing/2014/main" id="{3A6AD060-1B30-4D9C-BCBE-D29359D7B2A5}"/>
              </a:ext>
            </a:extLst>
          </p:cNvPr>
          <p:cNvSpPr txBox="1">
            <a:spLocks noChangeArrowheads="1"/>
          </p:cNvSpPr>
          <p:nvPr/>
        </p:nvSpPr>
        <p:spPr bwMode="auto">
          <a:xfrm>
            <a:off x="395288" y="4084638"/>
            <a:ext cx="79248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just" eaLnBrk="1" hangingPunct="1">
              <a:lnSpc>
                <a:spcPct val="130000"/>
              </a:lnSpc>
              <a:spcBef>
                <a:spcPct val="50000"/>
              </a:spcBef>
              <a:buClrTx/>
              <a:buSzTx/>
              <a:buFontTx/>
              <a:buNone/>
            </a:pPr>
            <a:r>
              <a:rPr lang="zh-CN" altLang="en-US" sz="2400">
                <a:solidFill>
                  <a:srgbClr val="000000"/>
                </a:solidFill>
                <a:latin typeface="Times New Roman" panose="02020603050405020304" pitchFamily="18" charset="0"/>
              </a:rPr>
              <a:t>由于等待时间与服务时间之和，就是系统对该作业的响应时间，故该优先权又相当于响应比</a:t>
            </a:r>
            <a:r>
              <a:rPr lang="en-US" altLang="zh-CN" sz="2400" i="1">
                <a:solidFill>
                  <a:srgbClr val="000000"/>
                </a:solidFill>
                <a:latin typeface="Times New Roman" panose="02020603050405020304" pitchFamily="18" charset="0"/>
              </a:rPr>
              <a:t>R</a:t>
            </a:r>
            <a:r>
              <a:rPr lang="en-US" altLang="zh-CN" sz="2400" baseline="-25000">
                <a:solidFill>
                  <a:srgbClr val="000000"/>
                </a:solidFill>
                <a:latin typeface="Times New Roman" panose="02020603050405020304" pitchFamily="18" charset="0"/>
              </a:rPr>
              <a:t>P</a:t>
            </a:r>
            <a:r>
              <a:rPr lang="en-US" altLang="zh-CN" sz="2400">
                <a:solidFill>
                  <a:srgbClr val="000000"/>
                </a:solidFill>
                <a:latin typeface="Times New Roman" panose="02020603050405020304" pitchFamily="18" charset="0"/>
              </a:rPr>
              <a:t>。</a:t>
            </a:r>
            <a:r>
              <a:rPr lang="zh-CN" altLang="en-US" sz="2400">
                <a:solidFill>
                  <a:srgbClr val="000000"/>
                </a:solidFill>
                <a:latin typeface="Times New Roman" panose="02020603050405020304" pitchFamily="18" charset="0"/>
              </a:rPr>
              <a:t>据此，又可表示为： </a:t>
            </a:r>
          </a:p>
        </p:txBody>
      </p:sp>
      <p:graphicFrame>
        <p:nvGraphicFramePr>
          <p:cNvPr id="30727" name="Object 3">
            <a:extLst>
              <a:ext uri="{FF2B5EF4-FFF2-40B4-BE49-F238E27FC236}">
                <a16:creationId xmlns:a16="http://schemas.microsoft.com/office/drawing/2014/main" id="{D61BD724-DC7E-4F03-9FFA-D6ADE948EBE8}"/>
              </a:ext>
            </a:extLst>
          </p:cNvPr>
          <p:cNvGraphicFramePr>
            <a:graphicFrameLocks noChangeAspect="1"/>
          </p:cNvGraphicFramePr>
          <p:nvPr/>
        </p:nvGraphicFramePr>
        <p:xfrm>
          <a:off x="674688" y="5259388"/>
          <a:ext cx="7366000" cy="906462"/>
        </p:xfrm>
        <a:graphic>
          <a:graphicData uri="http://schemas.openxmlformats.org/presentationml/2006/ole">
            <mc:AlternateContent xmlns:mc="http://schemas.openxmlformats.org/markup-compatibility/2006">
              <mc:Choice xmlns:v="urn:schemas-microsoft-com:vml" Requires="v">
                <p:oleObj name="Microsoft 公式 3.0" r:id="rId5" imgW="3403600" imgH="419100" progId="Equation.3">
                  <p:embed/>
                </p:oleObj>
              </mc:Choice>
              <mc:Fallback>
                <p:oleObj name="Microsoft 公式 3.0" r:id="rId5" imgW="3403600" imgH="4191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4688" y="5259388"/>
                        <a:ext cx="7366000" cy="90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a:extLst>
              <a:ext uri="{FF2B5EF4-FFF2-40B4-BE49-F238E27FC236}">
                <a16:creationId xmlns:a16="http://schemas.microsoft.com/office/drawing/2014/main" id="{7FFD6BE4-D036-4D3C-9A85-82FF8ACAE963}"/>
              </a:ext>
            </a:extLst>
          </p:cNvPr>
          <p:cNvSpPr txBox="1">
            <a:spLocks noChangeArrowheads="1"/>
          </p:cNvSpPr>
          <p:nvPr/>
        </p:nvSpPr>
        <p:spPr bwMode="auto">
          <a:xfrm>
            <a:off x="1295400" y="609600"/>
            <a:ext cx="6934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sz="4000">
                <a:solidFill>
                  <a:srgbClr val="000000"/>
                </a:solidFill>
                <a:latin typeface="华文新魏" panose="02010800040101010101" pitchFamily="2" charset="-122"/>
                <a:ea typeface="华文新魏" panose="02010800040101010101" pitchFamily="2" charset="-122"/>
              </a:rPr>
              <a:t>3.2  调度算法</a:t>
            </a:r>
          </a:p>
        </p:txBody>
      </p:sp>
      <p:sp>
        <p:nvSpPr>
          <p:cNvPr id="31747" name="Rectangle 3">
            <a:extLst>
              <a:ext uri="{FF2B5EF4-FFF2-40B4-BE49-F238E27FC236}">
                <a16:creationId xmlns:a16="http://schemas.microsoft.com/office/drawing/2014/main" id="{0EB267E9-CFB9-4AC1-8AFA-CCC28A90918E}"/>
              </a:ext>
            </a:extLst>
          </p:cNvPr>
          <p:cNvSpPr>
            <a:spLocks noChangeArrowheads="1"/>
          </p:cNvSpPr>
          <p:nvPr/>
        </p:nvSpPr>
        <p:spPr bwMode="auto">
          <a:xfrm>
            <a:off x="395288" y="1311275"/>
            <a:ext cx="81534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447800" indent="-5334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2057400" indent="-6858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15000"/>
              </a:lnSpc>
              <a:spcBef>
                <a:spcPct val="0"/>
              </a:spcBef>
              <a:buClr>
                <a:srgbClr val="0000CC"/>
              </a:buClr>
              <a:buSzTx/>
              <a:buFont typeface="Wingdings" panose="05000000000000000000" pitchFamily="2" charset="2"/>
              <a:buNone/>
            </a:pPr>
            <a:r>
              <a:rPr lang="en-US" altLang="zh-CN">
                <a:solidFill>
                  <a:srgbClr val="000000"/>
                </a:solidFill>
                <a:latin typeface="Times New Roman" panose="02020603050405020304" pitchFamily="18" charset="0"/>
              </a:rPr>
              <a:t>3.2.4 </a:t>
            </a:r>
            <a:r>
              <a:rPr lang="zh-CN" altLang="en-US">
                <a:solidFill>
                  <a:srgbClr val="000000"/>
                </a:solidFill>
                <a:latin typeface="Times New Roman" panose="02020603050405020304" pitchFamily="18" charset="0"/>
              </a:rPr>
              <a:t>高优先权优先调度算法</a:t>
            </a:r>
            <a:endParaRPr lang="zh-CN" altLang="en-US">
              <a:solidFill>
                <a:srgbClr val="000000"/>
              </a:solidFill>
              <a:latin typeface="Arial" panose="020B0604020202020204" pitchFamily="34" charset="0"/>
            </a:endParaRPr>
          </a:p>
          <a:p>
            <a:pPr lvl="2" eaLnBrk="1" hangingPunct="1">
              <a:lnSpc>
                <a:spcPct val="115000"/>
              </a:lnSpc>
              <a:spcBef>
                <a:spcPct val="0"/>
              </a:spcBef>
              <a:buClr>
                <a:srgbClr val="0000CC"/>
              </a:buClr>
              <a:buSzTx/>
              <a:buFont typeface="Wingdings" panose="05000000000000000000" pitchFamily="2" charset="2"/>
              <a:buChar char="Ø"/>
            </a:pPr>
            <a:r>
              <a:rPr lang="zh-CN" altLang="en-US" sz="2800">
                <a:solidFill>
                  <a:srgbClr val="000000"/>
                </a:solidFill>
                <a:latin typeface="Times New Roman" panose="02020603050405020304" pitchFamily="18" charset="0"/>
              </a:rPr>
              <a:t>高响应比优先调度算法</a:t>
            </a:r>
          </a:p>
          <a:p>
            <a:pPr lvl="3" algn="just" eaLnBrk="1" hangingPunct="1">
              <a:lnSpc>
                <a:spcPct val="115000"/>
              </a:lnSpc>
              <a:spcBef>
                <a:spcPct val="0"/>
              </a:spcBef>
              <a:buClr>
                <a:srgbClr val="0000CC"/>
              </a:buClr>
              <a:buSzTx/>
              <a:buFont typeface="Wingdings" panose="05000000000000000000" pitchFamily="2" charset="2"/>
              <a:buChar char="Ø"/>
            </a:pPr>
            <a:r>
              <a:rPr lang="zh-CN" altLang="en-US" sz="2800">
                <a:solidFill>
                  <a:srgbClr val="000000"/>
                </a:solidFill>
                <a:latin typeface="Times New Roman" panose="02020603050405020304" pitchFamily="18" charset="0"/>
              </a:rPr>
              <a:t>每当要进行调度时，系统计算每个作业的响应比，选择其中</a:t>
            </a:r>
            <a:r>
              <a:rPr lang="en-US" altLang="zh-CN" sz="2800">
                <a:solidFill>
                  <a:srgbClr val="000000"/>
                </a:solidFill>
                <a:latin typeface="Arial Narrow" panose="020B0606020202030204" pitchFamily="34" charset="0"/>
              </a:rPr>
              <a:t>R</a:t>
            </a:r>
            <a:r>
              <a:rPr lang="zh-CN" altLang="en-US" sz="2800">
                <a:solidFill>
                  <a:srgbClr val="000000"/>
                </a:solidFill>
                <a:latin typeface="Times New Roman" panose="02020603050405020304" pitchFamily="18" charset="0"/>
              </a:rPr>
              <a:t>最大者投入执行。</a:t>
            </a:r>
          </a:p>
          <a:p>
            <a:pPr lvl="3" algn="just" eaLnBrk="1" hangingPunct="1">
              <a:lnSpc>
                <a:spcPct val="115000"/>
              </a:lnSpc>
              <a:spcBef>
                <a:spcPct val="0"/>
              </a:spcBef>
              <a:buClr>
                <a:srgbClr val="0000CC"/>
              </a:buClr>
              <a:buSzTx/>
              <a:buFont typeface="Wingdings" panose="05000000000000000000" pitchFamily="2" charset="2"/>
              <a:buChar char="Ø"/>
            </a:pPr>
            <a:r>
              <a:rPr lang="zh-CN" altLang="en-US" sz="2800">
                <a:solidFill>
                  <a:srgbClr val="000000"/>
                </a:solidFill>
                <a:latin typeface="Times New Roman" panose="02020603050405020304" pitchFamily="18" charset="0"/>
              </a:rPr>
              <a:t>既照顾了短作业，又考虑了作业到达的先后顺序，还不会使长作业长期得不到服务。</a:t>
            </a:r>
          </a:p>
          <a:p>
            <a:pPr lvl="3" algn="just" eaLnBrk="1" hangingPunct="1">
              <a:lnSpc>
                <a:spcPct val="115000"/>
              </a:lnSpc>
              <a:spcBef>
                <a:spcPct val="0"/>
              </a:spcBef>
              <a:buClr>
                <a:srgbClr val="0000CC"/>
              </a:buClr>
              <a:buSzTx/>
              <a:buFont typeface="Wingdings" panose="05000000000000000000" pitchFamily="2" charset="2"/>
              <a:buChar char="Ø"/>
            </a:pPr>
            <a:r>
              <a:rPr lang="zh-CN" altLang="en-US" sz="2800">
                <a:solidFill>
                  <a:srgbClr val="000000"/>
                </a:solidFill>
                <a:latin typeface="Times New Roman" panose="02020603050405020304" pitchFamily="18" charset="0"/>
              </a:rPr>
              <a:t>该调度算法改进了</a:t>
            </a:r>
            <a:r>
              <a:rPr lang="en-US" altLang="zh-CN" sz="2800">
                <a:solidFill>
                  <a:srgbClr val="000000"/>
                </a:solidFill>
                <a:latin typeface="Times New Roman" panose="02020603050405020304" pitchFamily="18" charset="0"/>
              </a:rPr>
              <a:t>FCFS</a:t>
            </a:r>
            <a:r>
              <a:rPr lang="zh-CN" altLang="en-US" sz="2800">
                <a:solidFill>
                  <a:srgbClr val="000000"/>
                </a:solidFill>
                <a:latin typeface="Times New Roman" panose="02020603050405020304" pitchFamily="18" charset="0"/>
              </a:rPr>
              <a:t>和</a:t>
            </a:r>
            <a:r>
              <a:rPr lang="en-US" altLang="zh-CN" sz="2800">
                <a:solidFill>
                  <a:srgbClr val="000000"/>
                </a:solidFill>
                <a:latin typeface="Times New Roman" panose="02020603050405020304" pitchFamily="18" charset="0"/>
              </a:rPr>
              <a:t>SJF</a:t>
            </a:r>
            <a:r>
              <a:rPr lang="zh-CN" altLang="en-US" sz="2800">
                <a:solidFill>
                  <a:srgbClr val="000000"/>
                </a:solidFill>
                <a:latin typeface="Times New Roman" panose="02020603050405020304" pitchFamily="18" charset="0"/>
              </a:rPr>
              <a:t>算法的缺点。</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D1F610F0-D2A8-4195-8E6E-23734BCF133F}"/>
              </a:ext>
            </a:extLst>
          </p:cNvPr>
          <p:cNvSpPr>
            <a:spLocks noChangeArrowheads="1"/>
          </p:cNvSpPr>
          <p:nvPr/>
        </p:nvSpPr>
        <p:spPr bwMode="auto">
          <a:xfrm>
            <a:off x="762000" y="685800"/>
            <a:ext cx="8001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zh-CN" altLang="en-US" sz="4000">
                <a:solidFill>
                  <a:srgbClr val="000000"/>
                </a:solidFill>
                <a:latin typeface="华文新魏" panose="02010800040101010101" pitchFamily="2" charset="-122"/>
                <a:ea typeface="华文新魏" panose="02010800040101010101" pitchFamily="2" charset="-122"/>
              </a:rPr>
              <a:t>         高响应比优先算法举例</a:t>
            </a:r>
          </a:p>
        </p:txBody>
      </p:sp>
      <p:sp>
        <p:nvSpPr>
          <p:cNvPr id="32771" name="Text Box 35">
            <a:extLst>
              <a:ext uri="{FF2B5EF4-FFF2-40B4-BE49-F238E27FC236}">
                <a16:creationId xmlns:a16="http://schemas.microsoft.com/office/drawing/2014/main" id="{2B2E6CA0-DD5B-4CE3-B09B-F97B17670159}"/>
              </a:ext>
            </a:extLst>
          </p:cNvPr>
          <p:cNvSpPr txBox="1">
            <a:spLocks noChangeArrowheads="1"/>
          </p:cNvSpPr>
          <p:nvPr/>
        </p:nvSpPr>
        <p:spPr bwMode="auto">
          <a:xfrm>
            <a:off x="1066800" y="4953000"/>
            <a:ext cx="69342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800">
                <a:solidFill>
                  <a:srgbClr val="000000"/>
                </a:solidFill>
              </a:rPr>
              <a:t>      分别计算用</a:t>
            </a:r>
            <a:r>
              <a:rPr lang="en-US" altLang="zh-CN" sz="2800">
                <a:solidFill>
                  <a:srgbClr val="000000"/>
                </a:solidFill>
              </a:rPr>
              <a:t>SJF、 FCFS</a:t>
            </a:r>
            <a:r>
              <a:rPr lang="zh-CN" altLang="en-US" sz="2800">
                <a:solidFill>
                  <a:srgbClr val="000000"/>
                </a:solidFill>
              </a:rPr>
              <a:t>和高响应比优先算法调度时的平均作业周转时间和平均带权作业周转时间。</a:t>
            </a:r>
          </a:p>
        </p:txBody>
      </p:sp>
      <p:sp>
        <p:nvSpPr>
          <p:cNvPr id="32772" name="Rectangle 36">
            <a:extLst>
              <a:ext uri="{FF2B5EF4-FFF2-40B4-BE49-F238E27FC236}">
                <a16:creationId xmlns:a16="http://schemas.microsoft.com/office/drawing/2014/main" id="{39F01C7D-B8F4-472F-A5A1-4E6897897A19}"/>
              </a:ext>
            </a:extLst>
          </p:cNvPr>
          <p:cNvSpPr>
            <a:spLocks noChangeArrowheads="1"/>
          </p:cNvSpPr>
          <p:nvPr/>
        </p:nvSpPr>
        <p:spPr bwMode="auto">
          <a:xfrm>
            <a:off x="990600" y="1524000"/>
            <a:ext cx="64658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a:solidFill>
                  <a:srgbClr val="000000"/>
                </a:solidFill>
              </a:rPr>
              <a:t> 以下四个作业先后到达系统进入调度： </a:t>
            </a:r>
          </a:p>
        </p:txBody>
      </p:sp>
      <p:pic>
        <p:nvPicPr>
          <p:cNvPr id="32773" name="Picture 37">
            <a:extLst>
              <a:ext uri="{FF2B5EF4-FFF2-40B4-BE49-F238E27FC236}">
                <a16:creationId xmlns:a16="http://schemas.microsoft.com/office/drawing/2014/main" id="{0EC65883-291F-4E1A-BD28-A0BB26FB4C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981200"/>
            <a:ext cx="5810250" cy="288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1C0BB766-3041-4712-932E-916C0266B907}"/>
              </a:ext>
            </a:extLst>
          </p:cNvPr>
          <p:cNvSpPr>
            <a:spLocks noChangeArrowheads="1"/>
          </p:cNvSpPr>
          <p:nvPr/>
        </p:nvSpPr>
        <p:spPr bwMode="auto">
          <a:xfrm>
            <a:off x="1066800" y="957263"/>
            <a:ext cx="41132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a:solidFill>
                  <a:srgbClr val="000000"/>
                </a:solidFill>
              </a:rPr>
              <a:t>采用高响应比优先算法时</a:t>
            </a:r>
          </a:p>
        </p:txBody>
      </p:sp>
      <p:pic>
        <p:nvPicPr>
          <p:cNvPr id="35843" name="Picture 3">
            <a:extLst>
              <a:ext uri="{FF2B5EF4-FFF2-40B4-BE49-F238E27FC236}">
                <a16:creationId xmlns:a16="http://schemas.microsoft.com/office/drawing/2014/main" id="{10EC2EFA-5641-4844-A2A6-A063FA0A2A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503363"/>
            <a:ext cx="51054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Text Box 4">
            <a:extLst>
              <a:ext uri="{FF2B5EF4-FFF2-40B4-BE49-F238E27FC236}">
                <a16:creationId xmlns:a16="http://schemas.microsoft.com/office/drawing/2014/main" id="{6E4AADF2-584A-4ACF-A40D-B503A11A3847}"/>
              </a:ext>
            </a:extLst>
          </p:cNvPr>
          <p:cNvSpPr txBox="1">
            <a:spLocks noChangeArrowheads="1"/>
          </p:cNvSpPr>
          <p:nvPr/>
        </p:nvSpPr>
        <p:spPr bwMode="auto">
          <a:xfrm>
            <a:off x="107950" y="4221163"/>
            <a:ext cx="86868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971550" indent="-5143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lvl="1" algn="just" eaLnBrk="1" hangingPunct="1">
              <a:spcBef>
                <a:spcPct val="0"/>
              </a:spcBef>
              <a:buClr>
                <a:srgbClr val="0000CC"/>
              </a:buClr>
              <a:buSzTx/>
              <a:buFont typeface="宋体" panose="02010600030101010101" pitchFamily="2" charset="-122"/>
              <a:buAutoNum type="circleNumDbPlain"/>
            </a:pPr>
            <a:r>
              <a:rPr lang="zh-CN" altLang="en-US">
                <a:solidFill>
                  <a:srgbClr val="000000"/>
                </a:solidFill>
                <a:latin typeface="宋体" panose="02010600030101010101" pitchFamily="2" charset="-122"/>
              </a:rPr>
              <a:t>开始只有进程</a:t>
            </a:r>
            <a:r>
              <a:rPr lang="en-US" altLang="zh-CN">
                <a:solidFill>
                  <a:srgbClr val="000000"/>
                </a:solidFill>
                <a:latin typeface="宋体" panose="02010600030101010101" pitchFamily="2" charset="-122"/>
              </a:rPr>
              <a:t>A，</a:t>
            </a:r>
            <a:r>
              <a:rPr lang="zh-CN" altLang="en-US">
                <a:solidFill>
                  <a:srgbClr val="000000"/>
                </a:solidFill>
                <a:latin typeface="宋体" panose="02010600030101010101" pitchFamily="2" charset="-122"/>
              </a:rPr>
              <a:t>被选中执行时间3；</a:t>
            </a:r>
          </a:p>
          <a:p>
            <a:pPr lvl="1" algn="just" eaLnBrk="1" hangingPunct="1">
              <a:spcBef>
                <a:spcPct val="0"/>
              </a:spcBef>
              <a:buClr>
                <a:srgbClr val="0000CC"/>
              </a:buClr>
              <a:buSzTx/>
              <a:buFont typeface="宋体" panose="02010600030101010101" pitchFamily="2" charset="-122"/>
              <a:buAutoNum type="circleNumDbPlain"/>
            </a:pPr>
            <a:r>
              <a:rPr lang="zh-CN" altLang="en-US">
                <a:solidFill>
                  <a:srgbClr val="000000"/>
                </a:solidFill>
                <a:latin typeface="宋体" panose="02010600030101010101" pitchFamily="2" charset="-122"/>
              </a:rPr>
              <a:t>进程</a:t>
            </a:r>
            <a:r>
              <a:rPr lang="en-US" altLang="zh-CN">
                <a:solidFill>
                  <a:srgbClr val="000000"/>
                </a:solidFill>
                <a:latin typeface="宋体" panose="02010600030101010101" pitchFamily="2" charset="-122"/>
              </a:rPr>
              <a:t>A</a:t>
            </a:r>
            <a:r>
              <a:rPr lang="zh-CN" altLang="en-US">
                <a:solidFill>
                  <a:srgbClr val="000000"/>
                </a:solidFill>
                <a:latin typeface="宋体" panose="02010600030101010101" pitchFamily="2" charset="-122"/>
              </a:rPr>
              <a:t>执行完毕，只有进程</a:t>
            </a:r>
            <a:r>
              <a:rPr lang="en-US" altLang="zh-CN">
                <a:solidFill>
                  <a:srgbClr val="000000"/>
                </a:solidFill>
                <a:latin typeface="宋体" panose="02010600030101010101" pitchFamily="2" charset="-122"/>
              </a:rPr>
              <a:t>B，</a:t>
            </a:r>
            <a:r>
              <a:rPr lang="zh-CN" altLang="en-US">
                <a:solidFill>
                  <a:srgbClr val="000000"/>
                </a:solidFill>
                <a:latin typeface="宋体" panose="02010600030101010101" pitchFamily="2" charset="-122"/>
              </a:rPr>
              <a:t>被选中执行时间6；</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图片 2">
            <a:extLst>
              <a:ext uri="{FF2B5EF4-FFF2-40B4-BE49-F238E27FC236}">
                <a16:creationId xmlns:a16="http://schemas.microsoft.com/office/drawing/2014/main" id="{B095CF44-897A-46E2-B8BF-8B882D6EC9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 y="2060575"/>
            <a:ext cx="8977313" cy="151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a:extLst>
              <a:ext uri="{FF2B5EF4-FFF2-40B4-BE49-F238E27FC236}">
                <a16:creationId xmlns:a16="http://schemas.microsoft.com/office/drawing/2014/main" id="{67647F8F-BC72-4DAF-993C-384558251886}"/>
              </a:ext>
            </a:extLst>
          </p:cNvPr>
          <p:cNvSpPr txBox="1"/>
          <p:nvPr/>
        </p:nvSpPr>
        <p:spPr>
          <a:xfrm>
            <a:off x="-6350" y="3933825"/>
            <a:ext cx="8610600" cy="1938338"/>
          </a:xfrm>
          <a:prstGeom prst="rect">
            <a:avLst/>
          </a:prstGeom>
          <a:noFill/>
        </p:spPr>
        <p:txBody>
          <a:bodyPr>
            <a:spAutoFit/>
          </a:bodyPr>
          <a:lstStyle/>
          <a:p>
            <a:pPr marL="914400" lvl="1" indent="-457200" algn="just" eaLnBrk="1" hangingPunct="1">
              <a:buClr>
                <a:srgbClr val="0000CC"/>
              </a:buClr>
              <a:buFont typeface="+mj-ea"/>
              <a:buAutoNum type="circleNumDbPlain" startAt="3"/>
              <a:defRPr/>
            </a:pPr>
            <a:r>
              <a:rPr lang="zh-CN" altLang="en-US" dirty="0">
                <a:solidFill>
                  <a:srgbClr val="000000"/>
                </a:solidFill>
                <a:latin typeface="宋体" panose="02010600030101010101" pitchFamily="2" charset="-122"/>
              </a:rPr>
              <a:t>进程</a:t>
            </a:r>
            <a:r>
              <a:rPr lang="en-US" altLang="zh-CN" dirty="0">
                <a:solidFill>
                  <a:srgbClr val="000000"/>
                </a:solidFill>
                <a:latin typeface="宋体" panose="02010600030101010101" pitchFamily="2" charset="-122"/>
              </a:rPr>
              <a:t>B</a:t>
            </a:r>
            <a:r>
              <a:rPr lang="zh-CN" altLang="en-US" dirty="0">
                <a:solidFill>
                  <a:srgbClr val="000000"/>
                </a:solidFill>
                <a:latin typeface="宋体" panose="02010600030101010101" pitchFamily="2" charset="-122"/>
              </a:rPr>
              <a:t>执行完毕，</a:t>
            </a:r>
            <a:r>
              <a:rPr lang="en-US" altLang="zh-CN" dirty="0">
                <a:solidFill>
                  <a:srgbClr val="000000"/>
                </a:solidFill>
                <a:latin typeface="宋体" panose="02010600030101010101" pitchFamily="2" charset="-122"/>
              </a:rPr>
              <a:t>C、D、E</a:t>
            </a:r>
            <a:r>
              <a:rPr lang="zh-CN" altLang="en-US" dirty="0">
                <a:solidFill>
                  <a:srgbClr val="000000"/>
                </a:solidFill>
                <a:latin typeface="宋体" panose="02010600030101010101" pitchFamily="2" charset="-122"/>
              </a:rPr>
              <a:t>的响应比依次为1+5/4、1+3/5、1+1/2，进程</a:t>
            </a:r>
            <a:r>
              <a:rPr lang="en-US" altLang="zh-CN" dirty="0">
                <a:solidFill>
                  <a:srgbClr val="000000"/>
                </a:solidFill>
                <a:latin typeface="宋体" panose="02010600030101010101" pitchFamily="2" charset="-122"/>
              </a:rPr>
              <a:t>C</a:t>
            </a:r>
            <a:r>
              <a:rPr lang="zh-CN" altLang="en-US" dirty="0">
                <a:solidFill>
                  <a:srgbClr val="000000"/>
                </a:solidFill>
                <a:latin typeface="宋体" panose="02010600030101010101" pitchFamily="2" charset="-122"/>
              </a:rPr>
              <a:t>被选中，执行时间4</a:t>
            </a:r>
            <a:r>
              <a:rPr lang="en-US" altLang="zh-CN" dirty="0">
                <a:solidFill>
                  <a:srgbClr val="000000"/>
                </a:solidFill>
                <a:latin typeface="宋体" panose="02010600030101010101" pitchFamily="2" charset="-122"/>
              </a:rPr>
              <a:t>；</a:t>
            </a:r>
          </a:p>
          <a:p>
            <a:pPr lvl="1" algn="just" eaLnBrk="1" hangingPunct="1">
              <a:buClr>
                <a:srgbClr val="0000CC"/>
              </a:buClr>
              <a:buFont typeface="宋体" panose="02010600030101010101" pitchFamily="2" charset="-122"/>
              <a:buAutoNum type="circleNumDbPlain" startAt="3"/>
              <a:defRPr/>
            </a:pPr>
            <a:r>
              <a:rPr lang="zh-CN" altLang="en-US" dirty="0">
                <a:solidFill>
                  <a:srgbClr val="000000"/>
                </a:solidFill>
                <a:latin typeface="宋体" panose="02010600030101010101" pitchFamily="2" charset="-122"/>
              </a:rPr>
              <a:t>进程</a:t>
            </a:r>
            <a:r>
              <a:rPr lang="en-US" altLang="zh-CN" dirty="0">
                <a:solidFill>
                  <a:srgbClr val="000000"/>
                </a:solidFill>
                <a:latin typeface="宋体" panose="02010600030101010101" pitchFamily="2" charset="-122"/>
              </a:rPr>
              <a:t>C</a:t>
            </a:r>
            <a:r>
              <a:rPr lang="zh-CN" altLang="en-US" dirty="0">
                <a:solidFill>
                  <a:srgbClr val="000000"/>
                </a:solidFill>
                <a:latin typeface="宋体" panose="02010600030101010101" pitchFamily="2" charset="-122"/>
              </a:rPr>
              <a:t>执行完毕，</a:t>
            </a:r>
            <a:r>
              <a:rPr lang="en-US" altLang="zh-CN" dirty="0">
                <a:solidFill>
                  <a:srgbClr val="000000"/>
                </a:solidFill>
                <a:latin typeface="宋体" panose="02010600030101010101" pitchFamily="2" charset="-122"/>
              </a:rPr>
              <a:t>D、E</a:t>
            </a:r>
            <a:r>
              <a:rPr lang="zh-CN" altLang="en-US" dirty="0">
                <a:solidFill>
                  <a:srgbClr val="000000"/>
                </a:solidFill>
                <a:latin typeface="宋体" panose="02010600030101010101" pitchFamily="2" charset="-122"/>
              </a:rPr>
              <a:t>响应比依次为1+7/5、1+5/2，进程</a:t>
            </a:r>
            <a:r>
              <a:rPr lang="en-US" altLang="zh-CN" dirty="0">
                <a:solidFill>
                  <a:srgbClr val="000000"/>
                </a:solidFill>
                <a:latin typeface="宋体" panose="02010600030101010101" pitchFamily="2" charset="-122"/>
              </a:rPr>
              <a:t>E</a:t>
            </a:r>
            <a:r>
              <a:rPr lang="zh-CN" altLang="en-US" dirty="0">
                <a:solidFill>
                  <a:srgbClr val="000000"/>
                </a:solidFill>
                <a:latin typeface="宋体" panose="02010600030101010101" pitchFamily="2" charset="-122"/>
              </a:rPr>
              <a:t>被选中，执行时间2；</a:t>
            </a:r>
          </a:p>
          <a:p>
            <a:pPr lvl="1" algn="just" eaLnBrk="1" hangingPunct="1">
              <a:buClr>
                <a:srgbClr val="0000CC"/>
              </a:buClr>
              <a:buFont typeface="宋体" panose="02010600030101010101" pitchFamily="2" charset="-122"/>
              <a:buAutoNum type="circleNumDbPlain" startAt="3"/>
              <a:defRPr/>
            </a:pPr>
            <a:r>
              <a:rPr lang="zh-CN" altLang="en-US" dirty="0">
                <a:solidFill>
                  <a:srgbClr val="000000"/>
                </a:solidFill>
                <a:latin typeface="宋体" panose="02010600030101010101" pitchFamily="2" charset="-122"/>
              </a:rPr>
              <a:t>进程</a:t>
            </a:r>
            <a:r>
              <a:rPr lang="en-US" altLang="zh-CN" dirty="0">
                <a:solidFill>
                  <a:srgbClr val="000000"/>
                </a:solidFill>
                <a:latin typeface="宋体" panose="02010600030101010101" pitchFamily="2" charset="-122"/>
              </a:rPr>
              <a:t>E</a:t>
            </a:r>
            <a:r>
              <a:rPr lang="zh-CN" altLang="en-US" dirty="0">
                <a:solidFill>
                  <a:srgbClr val="000000"/>
                </a:solidFill>
                <a:latin typeface="宋体" panose="02010600030101010101" pitchFamily="2" charset="-122"/>
              </a:rPr>
              <a:t>执行完毕，进程</a:t>
            </a:r>
            <a:r>
              <a:rPr lang="en-US" altLang="zh-CN" dirty="0">
                <a:solidFill>
                  <a:srgbClr val="000000"/>
                </a:solidFill>
                <a:latin typeface="宋体" panose="02010600030101010101" pitchFamily="2" charset="-122"/>
              </a:rPr>
              <a:t>D</a:t>
            </a:r>
            <a:r>
              <a:rPr lang="zh-CN" altLang="en-US" dirty="0">
                <a:solidFill>
                  <a:srgbClr val="000000"/>
                </a:solidFill>
                <a:latin typeface="宋体" panose="02010600030101010101" pitchFamily="2" charset="-122"/>
              </a:rPr>
              <a:t>被选中，执行时间5。</a:t>
            </a:r>
          </a:p>
        </p:txBody>
      </p:sp>
      <p:sp>
        <p:nvSpPr>
          <p:cNvPr id="36868" name="Rectangle 2">
            <a:extLst>
              <a:ext uri="{FF2B5EF4-FFF2-40B4-BE49-F238E27FC236}">
                <a16:creationId xmlns:a16="http://schemas.microsoft.com/office/drawing/2014/main" id="{510E5E98-A979-42CD-BE3F-4FE6155E390C}"/>
              </a:ext>
            </a:extLst>
          </p:cNvPr>
          <p:cNvSpPr>
            <a:spLocks noChangeArrowheads="1"/>
          </p:cNvSpPr>
          <p:nvPr/>
        </p:nvSpPr>
        <p:spPr bwMode="auto">
          <a:xfrm>
            <a:off x="179388" y="836613"/>
            <a:ext cx="41132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a:solidFill>
                  <a:srgbClr val="000000"/>
                </a:solidFill>
              </a:rPr>
              <a:t>采用高响应比优先算法时</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769938F4-6BDC-452A-86CD-4062D0EF46C3}"/>
              </a:ext>
            </a:extLst>
          </p:cNvPr>
          <p:cNvSpPr>
            <a:spLocks noChangeArrowheads="1"/>
          </p:cNvSpPr>
          <p:nvPr/>
        </p:nvSpPr>
        <p:spPr bwMode="auto">
          <a:xfrm>
            <a:off x="1066800" y="-12700"/>
            <a:ext cx="41132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a:solidFill>
                  <a:srgbClr val="000000"/>
                </a:solidFill>
              </a:rPr>
              <a:t>采用高响应比优先算法时</a:t>
            </a:r>
          </a:p>
        </p:txBody>
      </p:sp>
      <p:pic>
        <p:nvPicPr>
          <p:cNvPr id="37891" name="Picture 3">
            <a:extLst>
              <a:ext uri="{FF2B5EF4-FFF2-40B4-BE49-F238E27FC236}">
                <a16:creationId xmlns:a16="http://schemas.microsoft.com/office/drawing/2014/main" id="{AFA7811F-5FF1-4810-9C76-43AF1FC27A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533400"/>
            <a:ext cx="51054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7892" name="Group 103">
            <a:extLst>
              <a:ext uri="{FF2B5EF4-FFF2-40B4-BE49-F238E27FC236}">
                <a16:creationId xmlns:a16="http://schemas.microsoft.com/office/drawing/2014/main" id="{1349A0FF-34D9-4C3A-A7DC-2B477A003A7C}"/>
              </a:ext>
            </a:extLst>
          </p:cNvPr>
          <p:cNvGrpSpPr>
            <a:grpSpLocks/>
          </p:cNvGrpSpPr>
          <p:nvPr/>
        </p:nvGrpSpPr>
        <p:grpSpPr bwMode="auto">
          <a:xfrm>
            <a:off x="990600" y="2590800"/>
            <a:ext cx="6759575" cy="2451100"/>
            <a:chOff x="624" y="1632"/>
            <a:chExt cx="4258" cy="1544"/>
          </a:xfrm>
        </p:grpSpPr>
        <p:grpSp>
          <p:nvGrpSpPr>
            <p:cNvPr id="37935" name="Group 5">
              <a:extLst>
                <a:ext uri="{FF2B5EF4-FFF2-40B4-BE49-F238E27FC236}">
                  <a16:creationId xmlns:a16="http://schemas.microsoft.com/office/drawing/2014/main" id="{34880080-64BC-4916-A4ED-26DC69FE8E0C}"/>
                </a:ext>
              </a:extLst>
            </p:cNvPr>
            <p:cNvGrpSpPr>
              <a:grpSpLocks/>
            </p:cNvGrpSpPr>
            <p:nvPr/>
          </p:nvGrpSpPr>
          <p:grpSpPr bwMode="auto">
            <a:xfrm>
              <a:off x="816" y="1632"/>
              <a:ext cx="4066" cy="436"/>
              <a:chOff x="903" y="960"/>
              <a:chExt cx="4066" cy="436"/>
            </a:xfrm>
          </p:grpSpPr>
          <p:sp>
            <p:nvSpPr>
              <p:cNvPr id="37961" name="Line 6">
                <a:extLst>
                  <a:ext uri="{FF2B5EF4-FFF2-40B4-BE49-F238E27FC236}">
                    <a16:creationId xmlns:a16="http://schemas.microsoft.com/office/drawing/2014/main" id="{405E7AD9-6B88-415A-84E6-8E98EF331F22}"/>
                  </a:ext>
                </a:extLst>
              </p:cNvPr>
              <p:cNvSpPr>
                <a:spLocks noChangeShapeType="1"/>
              </p:cNvSpPr>
              <p:nvPr/>
            </p:nvSpPr>
            <p:spPr bwMode="auto">
              <a:xfrm>
                <a:off x="1013" y="1392"/>
                <a:ext cx="3831" cy="0"/>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62" name="Line 7">
                <a:extLst>
                  <a:ext uri="{FF2B5EF4-FFF2-40B4-BE49-F238E27FC236}">
                    <a16:creationId xmlns:a16="http://schemas.microsoft.com/office/drawing/2014/main" id="{2690E4C7-22D3-4F87-A234-CC3D21B0DD60}"/>
                  </a:ext>
                </a:extLst>
              </p:cNvPr>
              <p:cNvSpPr>
                <a:spLocks noChangeShapeType="1"/>
              </p:cNvSpPr>
              <p:nvPr/>
            </p:nvSpPr>
            <p:spPr bwMode="auto">
              <a:xfrm flipV="1">
                <a:off x="1008" y="1245"/>
                <a:ext cx="0" cy="151"/>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63" name="Line 8">
                <a:extLst>
                  <a:ext uri="{FF2B5EF4-FFF2-40B4-BE49-F238E27FC236}">
                    <a16:creationId xmlns:a16="http://schemas.microsoft.com/office/drawing/2014/main" id="{4EF778E3-386F-42D0-95BD-F0C1867357F1}"/>
                  </a:ext>
                </a:extLst>
              </p:cNvPr>
              <p:cNvSpPr>
                <a:spLocks noChangeShapeType="1"/>
              </p:cNvSpPr>
              <p:nvPr/>
            </p:nvSpPr>
            <p:spPr bwMode="auto">
              <a:xfrm flipV="1">
                <a:off x="1200" y="1245"/>
                <a:ext cx="0" cy="151"/>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64" name="Line 9">
                <a:extLst>
                  <a:ext uri="{FF2B5EF4-FFF2-40B4-BE49-F238E27FC236}">
                    <a16:creationId xmlns:a16="http://schemas.microsoft.com/office/drawing/2014/main" id="{743D4607-4579-45EA-A982-4A33F6898721}"/>
                  </a:ext>
                </a:extLst>
              </p:cNvPr>
              <p:cNvSpPr>
                <a:spLocks noChangeShapeType="1"/>
              </p:cNvSpPr>
              <p:nvPr/>
            </p:nvSpPr>
            <p:spPr bwMode="auto">
              <a:xfrm flipV="1">
                <a:off x="1392" y="1245"/>
                <a:ext cx="0" cy="151"/>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65" name="Line 10">
                <a:extLst>
                  <a:ext uri="{FF2B5EF4-FFF2-40B4-BE49-F238E27FC236}">
                    <a16:creationId xmlns:a16="http://schemas.microsoft.com/office/drawing/2014/main" id="{608978F7-5055-4F8D-8DB3-A0394EB166E5}"/>
                  </a:ext>
                </a:extLst>
              </p:cNvPr>
              <p:cNvSpPr>
                <a:spLocks noChangeShapeType="1"/>
              </p:cNvSpPr>
              <p:nvPr/>
            </p:nvSpPr>
            <p:spPr bwMode="auto">
              <a:xfrm flipV="1">
                <a:off x="1584" y="1245"/>
                <a:ext cx="0" cy="151"/>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66" name="Line 11">
                <a:extLst>
                  <a:ext uri="{FF2B5EF4-FFF2-40B4-BE49-F238E27FC236}">
                    <a16:creationId xmlns:a16="http://schemas.microsoft.com/office/drawing/2014/main" id="{08E8FA07-6AB0-416A-85D0-3D5922E267DC}"/>
                  </a:ext>
                </a:extLst>
              </p:cNvPr>
              <p:cNvSpPr>
                <a:spLocks noChangeShapeType="1"/>
              </p:cNvSpPr>
              <p:nvPr/>
            </p:nvSpPr>
            <p:spPr bwMode="auto">
              <a:xfrm flipV="1">
                <a:off x="1776" y="1245"/>
                <a:ext cx="0" cy="151"/>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67" name="Line 12">
                <a:extLst>
                  <a:ext uri="{FF2B5EF4-FFF2-40B4-BE49-F238E27FC236}">
                    <a16:creationId xmlns:a16="http://schemas.microsoft.com/office/drawing/2014/main" id="{68ED1720-5E4F-4AF1-91BA-41CC418A9AAF}"/>
                  </a:ext>
                </a:extLst>
              </p:cNvPr>
              <p:cNvSpPr>
                <a:spLocks noChangeShapeType="1"/>
              </p:cNvSpPr>
              <p:nvPr/>
            </p:nvSpPr>
            <p:spPr bwMode="auto">
              <a:xfrm flipV="1">
                <a:off x="1968" y="1245"/>
                <a:ext cx="0" cy="151"/>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68" name="Line 13">
                <a:extLst>
                  <a:ext uri="{FF2B5EF4-FFF2-40B4-BE49-F238E27FC236}">
                    <a16:creationId xmlns:a16="http://schemas.microsoft.com/office/drawing/2014/main" id="{48C048F1-0445-4ACA-B61B-9B48CADADDC8}"/>
                  </a:ext>
                </a:extLst>
              </p:cNvPr>
              <p:cNvSpPr>
                <a:spLocks noChangeShapeType="1"/>
              </p:cNvSpPr>
              <p:nvPr/>
            </p:nvSpPr>
            <p:spPr bwMode="auto">
              <a:xfrm flipV="1">
                <a:off x="2160" y="1245"/>
                <a:ext cx="0" cy="151"/>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69" name="Line 14">
                <a:extLst>
                  <a:ext uri="{FF2B5EF4-FFF2-40B4-BE49-F238E27FC236}">
                    <a16:creationId xmlns:a16="http://schemas.microsoft.com/office/drawing/2014/main" id="{6E68C44D-CE6C-40B7-A1A1-E3E91E8C1B45}"/>
                  </a:ext>
                </a:extLst>
              </p:cNvPr>
              <p:cNvSpPr>
                <a:spLocks noChangeShapeType="1"/>
              </p:cNvSpPr>
              <p:nvPr/>
            </p:nvSpPr>
            <p:spPr bwMode="auto">
              <a:xfrm flipV="1">
                <a:off x="2352" y="1245"/>
                <a:ext cx="0" cy="151"/>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70" name="Line 15">
                <a:extLst>
                  <a:ext uri="{FF2B5EF4-FFF2-40B4-BE49-F238E27FC236}">
                    <a16:creationId xmlns:a16="http://schemas.microsoft.com/office/drawing/2014/main" id="{DEA8A5DF-CA39-4357-80AB-652F2155D58C}"/>
                  </a:ext>
                </a:extLst>
              </p:cNvPr>
              <p:cNvSpPr>
                <a:spLocks noChangeShapeType="1"/>
              </p:cNvSpPr>
              <p:nvPr/>
            </p:nvSpPr>
            <p:spPr bwMode="auto">
              <a:xfrm flipV="1">
                <a:off x="2544" y="1245"/>
                <a:ext cx="0" cy="151"/>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71" name="Line 16">
                <a:extLst>
                  <a:ext uri="{FF2B5EF4-FFF2-40B4-BE49-F238E27FC236}">
                    <a16:creationId xmlns:a16="http://schemas.microsoft.com/office/drawing/2014/main" id="{C119844B-7A21-4A27-95AC-7CDD1917CE69}"/>
                  </a:ext>
                </a:extLst>
              </p:cNvPr>
              <p:cNvSpPr>
                <a:spLocks noChangeShapeType="1"/>
              </p:cNvSpPr>
              <p:nvPr/>
            </p:nvSpPr>
            <p:spPr bwMode="auto">
              <a:xfrm flipV="1">
                <a:off x="2736" y="1245"/>
                <a:ext cx="0" cy="151"/>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72" name="Line 17">
                <a:extLst>
                  <a:ext uri="{FF2B5EF4-FFF2-40B4-BE49-F238E27FC236}">
                    <a16:creationId xmlns:a16="http://schemas.microsoft.com/office/drawing/2014/main" id="{BD9BD618-3662-4C9E-8413-DC557CD5A5C2}"/>
                  </a:ext>
                </a:extLst>
              </p:cNvPr>
              <p:cNvSpPr>
                <a:spLocks noChangeShapeType="1"/>
              </p:cNvSpPr>
              <p:nvPr/>
            </p:nvSpPr>
            <p:spPr bwMode="auto">
              <a:xfrm flipV="1">
                <a:off x="2928" y="1245"/>
                <a:ext cx="0" cy="151"/>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73" name="Line 18">
                <a:extLst>
                  <a:ext uri="{FF2B5EF4-FFF2-40B4-BE49-F238E27FC236}">
                    <a16:creationId xmlns:a16="http://schemas.microsoft.com/office/drawing/2014/main" id="{D05D43A3-E435-4D8B-8F01-E22AEFEEF04C}"/>
                  </a:ext>
                </a:extLst>
              </p:cNvPr>
              <p:cNvSpPr>
                <a:spLocks noChangeShapeType="1"/>
              </p:cNvSpPr>
              <p:nvPr/>
            </p:nvSpPr>
            <p:spPr bwMode="auto">
              <a:xfrm flipV="1">
                <a:off x="3120" y="1245"/>
                <a:ext cx="0" cy="151"/>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74" name="Line 19">
                <a:extLst>
                  <a:ext uri="{FF2B5EF4-FFF2-40B4-BE49-F238E27FC236}">
                    <a16:creationId xmlns:a16="http://schemas.microsoft.com/office/drawing/2014/main" id="{148E1BAF-E33B-4279-8565-7663DEFF2A42}"/>
                  </a:ext>
                </a:extLst>
              </p:cNvPr>
              <p:cNvSpPr>
                <a:spLocks noChangeShapeType="1"/>
              </p:cNvSpPr>
              <p:nvPr/>
            </p:nvSpPr>
            <p:spPr bwMode="auto">
              <a:xfrm flipV="1">
                <a:off x="3312" y="1245"/>
                <a:ext cx="0" cy="151"/>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75" name="Line 20">
                <a:extLst>
                  <a:ext uri="{FF2B5EF4-FFF2-40B4-BE49-F238E27FC236}">
                    <a16:creationId xmlns:a16="http://schemas.microsoft.com/office/drawing/2014/main" id="{E60FA016-C7DE-4809-84E8-A9706B1F3CDD}"/>
                  </a:ext>
                </a:extLst>
              </p:cNvPr>
              <p:cNvSpPr>
                <a:spLocks noChangeShapeType="1"/>
              </p:cNvSpPr>
              <p:nvPr/>
            </p:nvSpPr>
            <p:spPr bwMode="auto">
              <a:xfrm flipV="1">
                <a:off x="3504" y="1245"/>
                <a:ext cx="0" cy="151"/>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76" name="Line 21">
                <a:extLst>
                  <a:ext uri="{FF2B5EF4-FFF2-40B4-BE49-F238E27FC236}">
                    <a16:creationId xmlns:a16="http://schemas.microsoft.com/office/drawing/2014/main" id="{12FDBF4C-A89F-4B06-B150-1DF90F0F6C7B}"/>
                  </a:ext>
                </a:extLst>
              </p:cNvPr>
              <p:cNvSpPr>
                <a:spLocks noChangeShapeType="1"/>
              </p:cNvSpPr>
              <p:nvPr/>
            </p:nvSpPr>
            <p:spPr bwMode="auto">
              <a:xfrm flipV="1">
                <a:off x="3696" y="1245"/>
                <a:ext cx="0" cy="151"/>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77" name="Line 22">
                <a:extLst>
                  <a:ext uri="{FF2B5EF4-FFF2-40B4-BE49-F238E27FC236}">
                    <a16:creationId xmlns:a16="http://schemas.microsoft.com/office/drawing/2014/main" id="{D7B21F8A-3870-4FFE-8DC6-BF0CF85CC8AB}"/>
                  </a:ext>
                </a:extLst>
              </p:cNvPr>
              <p:cNvSpPr>
                <a:spLocks noChangeShapeType="1"/>
              </p:cNvSpPr>
              <p:nvPr/>
            </p:nvSpPr>
            <p:spPr bwMode="auto">
              <a:xfrm flipV="1">
                <a:off x="3888" y="1245"/>
                <a:ext cx="0" cy="151"/>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78" name="Line 23">
                <a:extLst>
                  <a:ext uri="{FF2B5EF4-FFF2-40B4-BE49-F238E27FC236}">
                    <a16:creationId xmlns:a16="http://schemas.microsoft.com/office/drawing/2014/main" id="{0E3ECD05-3ADD-4E70-B50B-C0C2A2908CAB}"/>
                  </a:ext>
                </a:extLst>
              </p:cNvPr>
              <p:cNvSpPr>
                <a:spLocks noChangeShapeType="1"/>
              </p:cNvSpPr>
              <p:nvPr/>
            </p:nvSpPr>
            <p:spPr bwMode="auto">
              <a:xfrm flipV="1">
                <a:off x="4080" y="1245"/>
                <a:ext cx="0" cy="151"/>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79" name="Line 24">
                <a:extLst>
                  <a:ext uri="{FF2B5EF4-FFF2-40B4-BE49-F238E27FC236}">
                    <a16:creationId xmlns:a16="http://schemas.microsoft.com/office/drawing/2014/main" id="{7B8F463C-EAAC-4ECB-9580-1DDC08E906B7}"/>
                  </a:ext>
                </a:extLst>
              </p:cNvPr>
              <p:cNvSpPr>
                <a:spLocks noChangeShapeType="1"/>
              </p:cNvSpPr>
              <p:nvPr/>
            </p:nvSpPr>
            <p:spPr bwMode="auto">
              <a:xfrm flipV="1">
                <a:off x="4272" y="1245"/>
                <a:ext cx="0" cy="151"/>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80" name="Line 25">
                <a:extLst>
                  <a:ext uri="{FF2B5EF4-FFF2-40B4-BE49-F238E27FC236}">
                    <a16:creationId xmlns:a16="http://schemas.microsoft.com/office/drawing/2014/main" id="{B0908B45-D634-4BB2-968A-B07DBA44E45B}"/>
                  </a:ext>
                </a:extLst>
              </p:cNvPr>
              <p:cNvSpPr>
                <a:spLocks noChangeShapeType="1"/>
              </p:cNvSpPr>
              <p:nvPr/>
            </p:nvSpPr>
            <p:spPr bwMode="auto">
              <a:xfrm flipV="1">
                <a:off x="4464" y="1245"/>
                <a:ext cx="0" cy="151"/>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81" name="Line 26">
                <a:extLst>
                  <a:ext uri="{FF2B5EF4-FFF2-40B4-BE49-F238E27FC236}">
                    <a16:creationId xmlns:a16="http://schemas.microsoft.com/office/drawing/2014/main" id="{9F45A41C-CA53-4EBC-A9AE-7055BDED89B1}"/>
                  </a:ext>
                </a:extLst>
              </p:cNvPr>
              <p:cNvSpPr>
                <a:spLocks noChangeShapeType="1"/>
              </p:cNvSpPr>
              <p:nvPr/>
            </p:nvSpPr>
            <p:spPr bwMode="auto">
              <a:xfrm flipV="1">
                <a:off x="4656" y="1245"/>
                <a:ext cx="0" cy="151"/>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82" name="Line 27">
                <a:extLst>
                  <a:ext uri="{FF2B5EF4-FFF2-40B4-BE49-F238E27FC236}">
                    <a16:creationId xmlns:a16="http://schemas.microsoft.com/office/drawing/2014/main" id="{D26D7411-A4A6-46C3-A6B5-F906F6A4D67F}"/>
                  </a:ext>
                </a:extLst>
              </p:cNvPr>
              <p:cNvSpPr>
                <a:spLocks noChangeShapeType="1"/>
              </p:cNvSpPr>
              <p:nvPr/>
            </p:nvSpPr>
            <p:spPr bwMode="auto">
              <a:xfrm flipV="1">
                <a:off x="4848" y="1245"/>
                <a:ext cx="0" cy="151"/>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83" name="Rectangle 28">
                <a:extLst>
                  <a:ext uri="{FF2B5EF4-FFF2-40B4-BE49-F238E27FC236}">
                    <a16:creationId xmlns:a16="http://schemas.microsoft.com/office/drawing/2014/main" id="{6226A05B-F75D-4BC2-998E-3682784D4051}"/>
                  </a:ext>
                </a:extLst>
              </p:cNvPr>
              <p:cNvSpPr>
                <a:spLocks noChangeArrowheads="1"/>
              </p:cNvSpPr>
              <p:nvPr/>
            </p:nvSpPr>
            <p:spPr bwMode="auto">
              <a:xfrm>
                <a:off x="903" y="1008"/>
                <a:ext cx="19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90488" tIns="44450" rIns="90488" bIns="4445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zh-CN" altLang="en-US" sz="2000">
                    <a:solidFill>
                      <a:srgbClr val="000000"/>
                    </a:solidFill>
                    <a:latin typeface="Times New Roman" panose="02020603050405020304" pitchFamily="18" charset="0"/>
                  </a:rPr>
                  <a:t>0</a:t>
                </a:r>
              </a:p>
            </p:txBody>
          </p:sp>
          <p:sp>
            <p:nvSpPr>
              <p:cNvPr id="37984" name="Rectangle 29">
                <a:extLst>
                  <a:ext uri="{FF2B5EF4-FFF2-40B4-BE49-F238E27FC236}">
                    <a16:creationId xmlns:a16="http://schemas.microsoft.com/office/drawing/2014/main" id="{A1759E5B-0F34-4B7C-97CD-D6712DD86695}"/>
                  </a:ext>
                </a:extLst>
              </p:cNvPr>
              <p:cNvSpPr>
                <a:spLocks noChangeArrowheads="1"/>
              </p:cNvSpPr>
              <p:nvPr/>
            </p:nvSpPr>
            <p:spPr bwMode="auto">
              <a:xfrm>
                <a:off x="1863" y="960"/>
                <a:ext cx="19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90488" tIns="44450" rIns="90488" bIns="4445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zh-CN" altLang="en-US" sz="2000">
                    <a:solidFill>
                      <a:srgbClr val="000000"/>
                    </a:solidFill>
                    <a:latin typeface="Times New Roman" panose="02020603050405020304" pitchFamily="18" charset="0"/>
                  </a:rPr>
                  <a:t>5</a:t>
                </a:r>
              </a:p>
            </p:txBody>
          </p:sp>
          <p:sp>
            <p:nvSpPr>
              <p:cNvPr id="37985" name="Rectangle 30">
                <a:extLst>
                  <a:ext uri="{FF2B5EF4-FFF2-40B4-BE49-F238E27FC236}">
                    <a16:creationId xmlns:a16="http://schemas.microsoft.com/office/drawing/2014/main" id="{183B2E3B-F7E8-4521-A7CC-555D4EDA83FC}"/>
                  </a:ext>
                </a:extLst>
              </p:cNvPr>
              <p:cNvSpPr>
                <a:spLocks noChangeArrowheads="1"/>
              </p:cNvSpPr>
              <p:nvPr/>
            </p:nvSpPr>
            <p:spPr bwMode="auto">
              <a:xfrm>
                <a:off x="2823" y="1008"/>
                <a:ext cx="27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90488" tIns="44450" rIns="90488" bIns="4445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zh-CN" altLang="en-US" sz="2000">
                    <a:solidFill>
                      <a:srgbClr val="000000"/>
                    </a:solidFill>
                    <a:latin typeface="Times New Roman" panose="02020603050405020304" pitchFamily="18" charset="0"/>
                  </a:rPr>
                  <a:t>10</a:t>
                </a:r>
              </a:p>
            </p:txBody>
          </p:sp>
          <p:sp>
            <p:nvSpPr>
              <p:cNvPr id="37986" name="Rectangle 31">
                <a:extLst>
                  <a:ext uri="{FF2B5EF4-FFF2-40B4-BE49-F238E27FC236}">
                    <a16:creationId xmlns:a16="http://schemas.microsoft.com/office/drawing/2014/main" id="{B36F1FD4-2E45-4121-B1D8-12AD82FD4F1C}"/>
                  </a:ext>
                </a:extLst>
              </p:cNvPr>
              <p:cNvSpPr>
                <a:spLocks noChangeArrowheads="1"/>
              </p:cNvSpPr>
              <p:nvPr/>
            </p:nvSpPr>
            <p:spPr bwMode="auto">
              <a:xfrm>
                <a:off x="3735" y="1008"/>
                <a:ext cx="27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90488" tIns="44450" rIns="90488" bIns="4445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zh-CN" altLang="en-US" sz="2000">
                    <a:solidFill>
                      <a:srgbClr val="000000"/>
                    </a:solidFill>
                    <a:latin typeface="Times New Roman" panose="02020603050405020304" pitchFamily="18" charset="0"/>
                  </a:rPr>
                  <a:t>15</a:t>
                </a:r>
              </a:p>
            </p:txBody>
          </p:sp>
          <p:sp>
            <p:nvSpPr>
              <p:cNvPr id="37987" name="Rectangle 32">
                <a:extLst>
                  <a:ext uri="{FF2B5EF4-FFF2-40B4-BE49-F238E27FC236}">
                    <a16:creationId xmlns:a16="http://schemas.microsoft.com/office/drawing/2014/main" id="{277723F7-3830-4B5C-9970-6576007DFDCA}"/>
                  </a:ext>
                </a:extLst>
              </p:cNvPr>
              <p:cNvSpPr>
                <a:spLocks noChangeArrowheads="1"/>
              </p:cNvSpPr>
              <p:nvPr/>
            </p:nvSpPr>
            <p:spPr bwMode="auto">
              <a:xfrm>
                <a:off x="4695" y="1008"/>
                <a:ext cx="27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90488" tIns="44450" rIns="90488" bIns="4445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zh-CN" altLang="en-US" sz="2000">
                    <a:solidFill>
                      <a:srgbClr val="000000"/>
                    </a:solidFill>
                    <a:latin typeface="Times New Roman" panose="02020603050405020304" pitchFamily="18" charset="0"/>
                  </a:rPr>
                  <a:t>20</a:t>
                </a:r>
              </a:p>
            </p:txBody>
          </p:sp>
        </p:grpSp>
        <p:sp>
          <p:nvSpPr>
            <p:cNvPr id="37936" name="Line 33">
              <a:extLst>
                <a:ext uri="{FF2B5EF4-FFF2-40B4-BE49-F238E27FC236}">
                  <a16:creationId xmlns:a16="http://schemas.microsoft.com/office/drawing/2014/main" id="{9C2102D6-1A28-49BF-BC30-76714ADE080E}"/>
                </a:ext>
              </a:extLst>
            </p:cNvPr>
            <p:cNvSpPr>
              <a:spLocks noChangeShapeType="1"/>
            </p:cNvSpPr>
            <p:nvPr/>
          </p:nvSpPr>
          <p:spPr bwMode="auto">
            <a:xfrm>
              <a:off x="921" y="2213"/>
              <a:ext cx="0" cy="183"/>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37" name="Line 34">
              <a:extLst>
                <a:ext uri="{FF2B5EF4-FFF2-40B4-BE49-F238E27FC236}">
                  <a16:creationId xmlns:a16="http://schemas.microsoft.com/office/drawing/2014/main" id="{6040F526-376A-4377-B9E9-5ED5643E367B}"/>
                </a:ext>
              </a:extLst>
            </p:cNvPr>
            <p:cNvSpPr>
              <a:spLocks noChangeShapeType="1"/>
            </p:cNvSpPr>
            <p:nvPr/>
          </p:nvSpPr>
          <p:spPr bwMode="auto">
            <a:xfrm>
              <a:off x="1497" y="2213"/>
              <a:ext cx="0" cy="183"/>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38" name="Line 35">
              <a:extLst>
                <a:ext uri="{FF2B5EF4-FFF2-40B4-BE49-F238E27FC236}">
                  <a16:creationId xmlns:a16="http://schemas.microsoft.com/office/drawing/2014/main" id="{EF21FF6E-5221-43F0-A5E9-56345A923738}"/>
                </a:ext>
              </a:extLst>
            </p:cNvPr>
            <p:cNvSpPr>
              <a:spLocks noChangeShapeType="1"/>
            </p:cNvSpPr>
            <p:nvPr/>
          </p:nvSpPr>
          <p:spPr bwMode="auto">
            <a:xfrm>
              <a:off x="1497" y="2405"/>
              <a:ext cx="0" cy="183"/>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39" name="Line 36">
              <a:extLst>
                <a:ext uri="{FF2B5EF4-FFF2-40B4-BE49-F238E27FC236}">
                  <a16:creationId xmlns:a16="http://schemas.microsoft.com/office/drawing/2014/main" id="{9C2C6EFD-9E0F-4066-BADB-39A435770DD1}"/>
                </a:ext>
              </a:extLst>
            </p:cNvPr>
            <p:cNvSpPr>
              <a:spLocks noChangeShapeType="1"/>
            </p:cNvSpPr>
            <p:nvPr/>
          </p:nvSpPr>
          <p:spPr bwMode="auto">
            <a:xfrm>
              <a:off x="2649" y="2405"/>
              <a:ext cx="0" cy="183"/>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40" name="Line 37">
              <a:extLst>
                <a:ext uri="{FF2B5EF4-FFF2-40B4-BE49-F238E27FC236}">
                  <a16:creationId xmlns:a16="http://schemas.microsoft.com/office/drawing/2014/main" id="{3BB74531-7394-4324-B5F0-2D09D46415A0}"/>
                </a:ext>
              </a:extLst>
            </p:cNvPr>
            <p:cNvSpPr>
              <a:spLocks noChangeShapeType="1"/>
            </p:cNvSpPr>
            <p:nvPr/>
          </p:nvSpPr>
          <p:spPr bwMode="auto">
            <a:xfrm>
              <a:off x="2653" y="2597"/>
              <a:ext cx="0" cy="183"/>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41" name="Line 38">
              <a:extLst>
                <a:ext uri="{FF2B5EF4-FFF2-40B4-BE49-F238E27FC236}">
                  <a16:creationId xmlns:a16="http://schemas.microsoft.com/office/drawing/2014/main" id="{98E4D870-A80D-4C1A-82EC-92F8830EADB4}"/>
                </a:ext>
              </a:extLst>
            </p:cNvPr>
            <p:cNvSpPr>
              <a:spLocks noChangeShapeType="1"/>
            </p:cNvSpPr>
            <p:nvPr/>
          </p:nvSpPr>
          <p:spPr bwMode="auto">
            <a:xfrm>
              <a:off x="3423" y="2979"/>
              <a:ext cx="0" cy="183"/>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42" name="Line 39">
              <a:extLst>
                <a:ext uri="{FF2B5EF4-FFF2-40B4-BE49-F238E27FC236}">
                  <a16:creationId xmlns:a16="http://schemas.microsoft.com/office/drawing/2014/main" id="{0E7E2517-7D90-4520-9549-A00FA966050E}"/>
                </a:ext>
              </a:extLst>
            </p:cNvPr>
            <p:cNvSpPr>
              <a:spLocks noChangeShapeType="1"/>
            </p:cNvSpPr>
            <p:nvPr/>
          </p:nvSpPr>
          <p:spPr bwMode="auto">
            <a:xfrm>
              <a:off x="3421" y="2597"/>
              <a:ext cx="0" cy="183"/>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43" name="Line 40">
              <a:extLst>
                <a:ext uri="{FF2B5EF4-FFF2-40B4-BE49-F238E27FC236}">
                  <a16:creationId xmlns:a16="http://schemas.microsoft.com/office/drawing/2014/main" id="{4BB5F386-5CB3-4719-9F2E-CF82EF45BFAE}"/>
                </a:ext>
              </a:extLst>
            </p:cNvPr>
            <p:cNvSpPr>
              <a:spLocks noChangeShapeType="1"/>
            </p:cNvSpPr>
            <p:nvPr/>
          </p:nvSpPr>
          <p:spPr bwMode="auto">
            <a:xfrm>
              <a:off x="3808" y="2784"/>
              <a:ext cx="0" cy="183"/>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44" name="Line 41">
              <a:extLst>
                <a:ext uri="{FF2B5EF4-FFF2-40B4-BE49-F238E27FC236}">
                  <a16:creationId xmlns:a16="http://schemas.microsoft.com/office/drawing/2014/main" id="{872F0D2A-3A5F-4BED-AA34-4FD5CC745C03}"/>
                </a:ext>
              </a:extLst>
            </p:cNvPr>
            <p:cNvSpPr>
              <a:spLocks noChangeShapeType="1"/>
            </p:cNvSpPr>
            <p:nvPr/>
          </p:nvSpPr>
          <p:spPr bwMode="auto">
            <a:xfrm>
              <a:off x="4761" y="2789"/>
              <a:ext cx="0" cy="183"/>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45" name="Line 42">
              <a:extLst>
                <a:ext uri="{FF2B5EF4-FFF2-40B4-BE49-F238E27FC236}">
                  <a16:creationId xmlns:a16="http://schemas.microsoft.com/office/drawing/2014/main" id="{15CA3BB4-AC62-46D2-B975-13571C08D367}"/>
                </a:ext>
              </a:extLst>
            </p:cNvPr>
            <p:cNvSpPr>
              <a:spLocks noChangeShapeType="1"/>
            </p:cNvSpPr>
            <p:nvPr/>
          </p:nvSpPr>
          <p:spPr bwMode="auto">
            <a:xfrm>
              <a:off x="926" y="2208"/>
              <a:ext cx="567" cy="0"/>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46" name="Line 43">
              <a:extLst>
                <a:ext uri="{FF2B5EF4-FFF2-40B4-BE49-F238E27FC236}">
                  <a16:creationId xmlns:a16="http://schemas.microsoft.com/office/drawing/2014/main" id="{3621DC57-1FA7-41F0-8AF0-C1F1075F8BA2}"/>
                </a:ext>
              </a:extLst>
            </p:cNvPr>
            <p:cNvSpPr>
              <a:spLocks noChangeShapeType="1"/>
            </p:cNvSpPr>
            <p:nvPr/>
          </p:nvSpPr>
          <p:spPr bwMode="auto">
            <a:xfrm>
              <a:off x="926" y="2400"/>
              <a:ext cx="567" cy="0"/>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47" name="Line 44">
              <a:extLst>
                <a:ext uri="{FF2B5EF4-FFF2-40B4-BE49-F238E27FC236}">
                  <a16:creationId xmlns:a16="http://schemas.microsoft.com/office/drawing/2014/main" id="{FD066D7A-F8D1-4B96-8817-CA32A9EA1B8A}"/>
                </a:ext>
              </a:extLst>
            </p:cNvPr>
            <p:cNvSpPr>
              <a:spLocks noChangeShapeType="1"/>
            </p:cNvSpPr>
            <p:nvPr/>
          </p:nvSpPr>
          <p:spPr bwMode="auto">
            <a:xfrm>
              <a:off x="1502" y="2400"/>
              <a:ext cx="1143" cy="0"/>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48" name="Line 45">
              <a:extLst>
                <a:ext uri="{FF2B5EF4-FFF2-40B4-BE49-F238E27FC236}">
                  <a16:creationId xmlns:a16="http://schemas.microsoft.com/office/drawing/2014/main" id="{05EBE83F-0D74-40AD-8898-C01A2969D087}"/>
                </a:ext>
              </a:extLst>
            </p:cNvPr>
            <p:cNvSpPr>
              <a:spLocks noChangeShapeType="1"/>
            </p:cNvSpPr>
            <p:nvPr/>
          </p:nvSpPr>
          <p:spPr bwMode="auto">
            <a:xfrm>
              <a:off x="1502" y="2592"/>
              <a:ext cx="1143" cy="0"/>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49" name="Rectangle 46">
              <a:extLst>
                <a:ext uri="{FF2B5EF4-FFF2-40B4-BE49-F238E27FC236}">
                  <a16:creationId xmlns:a16="http://schemas.microsoft.com/office/drawing/2014/main" id="{38D42F30-84DF-4AD6-ACBC-F0F368BCA22D}"/>
                </a:ext>
              </a:extLst>
            </p:cNvPr>
            <p:cNvSpPr>
              <a:spLocks noChangeArrowheads="1"/>
            </p:cNvSpPr>
            <p:nvPr/>
          </p:nvSpPr>
          <p:spPr bwMode="auto">
            <a:xfrm>
              <a:off x="624" y="2208"/>
              <a:ext cx="23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90488" tIns="44450" rIns="90488" bIns="4445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en-US" altLang="zh-CN" sz="2000">
                  <a:solidFill>
                    <a:srgbClr val="000000"/>
                  </a:solidFill>
                  <a:latin typeface="Times New Roman" panose="02020603050405020304" pitchFamily="18" charset="0"/>
                </a:rPr>
                <a:t>A</a:t>
              </a:r>
            </a:p>
          </p:txBody>
        </p:sp>
        <p:sp>
          <p:nvSpPr>
            <p:cNvPr id="37950" name="Rectangle 47">
              <a:extLst>
                <a:ext uri="{FF2B5EF4-FFF2-40B4-BE49-F238E27FC236}">
                  <a16:creationId xmlns:a16="http://schemas.microsoft.com/office/drawing/2014/main" id="{BBE1976E-7F87-42F6-B27E-B8C8D8296367}"/>
                </a:ext>
              </a:extLst>
            </p:cNvPr>
            <p:cNvSpPr>
              <a:spLocks noChangeArrowheads="1"/>
            </p:cNvSpPr>
            <p:nvPr/>
          </p:nvSpPr>
          <p:spPr bwMode="auto">
            <a:xfrm>
              <a:off x="624" y="2400"/>
              <a:ext cx="221"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90488" tIns="44450" rIns="90488" bIns="4445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en-US" altLang="zh-CN" sz="2000">
                  <a:solidFill>
                    <a:srgbClr val="000000"/>
                  </a:solidFill>
                  <a:latin typeface="Times New Roman" panose="02020603050405020304" pitchFamily="18" charset="0"/>
                </a:rPr>
                <a:t>B</a:t>
              </a:r>
            </a:p>
          </p:txBody>
        </p:sp>
        <p:sp>
          <p:nvSpPr>
            <p:cNvPr id="37951" name="Rectangle 48">
              <a:extLst>
                <a:ext uri="{FF2B5EF4-FFF2-40B4-BE49-F238E27FC236}">
                  <a16:creationId xmlns:a16="http://schemas.microsoft.com/office/drawing/2014/main" id="{4C76479B-EF7A-4986-8EF6-A160AACC961B}"/>
                </a:ext>
              </a:extLst>
            </p:cNvPr>
            <p:cNvSpPr>
              <a:spLocks noChangeArrowheads="1"/>
            </p:cNvSpPr>
            <p:nvPr/>
          </p:nvSpPr>
          <p:spPr bwMode="auto">
            <a:xfrm>
              <a:off x="624" y="2584"/>
              <a:ext cx="221"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90488" tIns="44450" rIns="90488" bIns="4445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en-US" altLang="zh-CN" sz="2000">
                  <a:solidFill>
                    <a:srgbClr val="000000"/>
                  </a:solidFill>
                  <a:latin typeface="Times New Roman" panose="02020603050405020304" pitchFamily="18" charset="0"/>
                </a:rPr>
                <a:t>C</a:t>
              </a:r>
            </a:p>
          </p:txBody>
        </p:sp>
        <p:sp>
          <p:nvSpPr>
            <p:cNvPr id="37952" name="Rectangle 49">
              <a:extLst>
                <a:ext uri="{FF2B5EF4-FFF2-40B4-BE49-F238E27FC236}">
                  <a16:creationId xmlns:a16="http://schemas.microsoft.com/office/drawing/2014/main" id="{E9DD5BA6-9B20-42EB-B77D-FC88367EB51A}"/>
                </a:ext>
              </a:extLst>
            </p:cNvPr>
            <p:cNvSpPr>
              <a:spLocks noChangeArrowheads="1"/>
            </p:cNvSpPr>
            <p:nvPr/>
          </p:nvSpPr>
          <p:spPr bwMode="auto">
            <a:xfrm>
              <a:off x="624" y="2744"/>
              <a:ext cx="23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90488" tIns="44450" rIns="90488" bIns="4445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en-US" altLang="zh-CN" sz="2000">
                  <a:solidFill>
                    <a:srgbClr val="000000"/>
                  </a:solidFill>
                  <a:latin typeface="Times New Roman" panose="02020603050405020304" pitchFamily="18" charset="0"/>
                </a:rPr>
                <a:t>D</a:t>
              </a:r>
            </a:p>
          </p:txBody>
        </p:sp>
        <p:sp>
          <p:nvSpPr>
            <p:cNvPr id="37953" name="Rectangle 50">
              <a:extLst>
                <a:ext uri="{FF2B5EF4-FFF2-40B4-BE49-F238E27FC236}">
                  <a16:creationId xmlns:a16="http://schemas.microsoft.com/office/drawing/2014/main" id="{56C1ACF2-1F13-4A74-BE53-3BBDD4D80EEC}"/>
                </a:ext>
              </a:extLst>
            </p:cNvPr>
            <p:cNvSpPr>
              <a:spLocks noChangeArrowheads="1"/>
            </p:cNvSpPr>
            <p:nvPr/>
          </p:nvSpPr>
          <p:spPr bwMode="auto">
            <a:xfrm>
              <a:off x="624" y="2928"/>
              <a:ext cx="21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90488" tIns="44450" rIns="90488" bIns="4445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en-US" altLang="zh-CN" sz="2000">
                  <a:solidFill>
                    <a:srgbClr val="000000"/>
                  </a:solidFill>
                  <a:latin typeface="Times New Roman" panose="02020603050405020304" pitchFamily="18" charset="0"/>
                </a:rPr>
                <a:t>E</a:t>
              </a:r>
            </a:p>
          </p:txBody>
        </p:sp>
        <p:sp>
          <p:nvSpPr>
            <p:cNvPr id="37954" name="Line 51">
              <a:extLst>
                <a:ext uri="{FF2B5EF4-FFF2-40B4-BE49-F238E27FC236}">
                  <a16:creationId xmlns:a16="http://schemas.microsoft.com/office/drawing/2014/main" id="{37EAB550-B10E-4C02-95C5-901500E38E78}"/>
                </a:ext>
              </a:extLst>
            </p:cNvPr>
            <p:cNvSpPr>
              <a:spLocks noChangeShapeType="1"/>
            </p:cNvSpPr>
            <p:nvPr/>
          </p:nvSpPr>
          <p:spPr bwMode="auto">
            <a:xfrm>
              <a:off x="3807" y="2979"/>
              <a:ext cx="0" cy="183"/>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55" name="Line 52">
              <a:extLst>
                <a:ext uri="{FF2B5EF4-FFF2-40B4-BE49-F238E27FC236}">
                  <a16:creationId xmlns:a16="http://schemas.microsoft.com/office/drawing/2014/main" id="{241DA757-E8BF-4DDA-A82D-4A26A2FBD218}"/>
                </a:ext>
              </a:extLst>
            </p:cNvPr>
            <p:cNvSpPr>
              <a:spLocks noChangeShapeType="1"/>
            </p:cNvSpPr>
            <p:nvPr/>
          </p:nvSpPr>
          <p:spPr bwMode="auto">
            <a:xfrm>
              <a:off x="3428" y="3166"/>
              <a:ext cx="375" cy="0"/>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56" name="Line 53">
              <a:extLst>
                <a:ext uri="{FF2B5EF4-FFF2-40B4-BE49-F238E27FC236}">
                  <a16:creationId xmlns:a16="http://schemas.microsoft.com/office/drawing/2014/main" id="{A17D56AA-8C15-4FFA-BD9E-DCFA7C52511C}"/>
                </a:ext>
              </a:extLst>
            </p:cNvPr>
            <p:cNvSpPr>
              <a:spLocks noChangeShapeType="1"/>
            </p:cNvSpPr>
            <p:nvPr/>
          </p:nvSpPr>
          <p:spPr bwMode="auto">
            <a:xfrm flipH="1">
              <a:off x="3420" y="2974"/>
              <a:ext cx="391" cy="0"/>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57" name="Line 54">
              <a:extLst>
                <a:ext uri="{FF2B5EF4-FFF2-40B4-BE49-F238E27FC236}">
                  <a16:creationId xmlns:a16="http://schemas.microsoft.com/office/drawing/2014/main" id="{6956AF7B-DC0E-46A6-A1FD-93B2D561BC51}"/>
                </a:ext>
              </a:extLst>
            </p:cNvPr>
            <p:cNvSpPr>
              <a:spLocks noChangeShapeType="1"/>
            </p:cNvSpPr>
            <p:nvPr/>
          </p:nvSpPr>
          <p:spPr bwMode="auto">
            <a:xfrm>
              <a:off x="2658" y="2592"/>
              <a:ext cx="759" cy="0"/>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58" name="Line 55">
              <a:extLst>
                <a:ext uri="{FF2B5EF4-FFF2-40B4-BE49-F238E27FC236}">
                  <a16:creationId xmlns:a16="http://schemas.microsoft.com/office/drawing/2014/main" id="{DF23AC54-CF98-423B-8B67-48A26FD3C91D}"/>
                </a:ext>
              </a:extLst>
            </p:cNvPr>
            <p:cNvSpPr>
              <a:spLocks noChangeShapeType="1"/>
            </p:cNvSpPr>
            <p:nvPr/>
          </p:nvSpPr>
          <p:spPr bwMode="auto">
            <a:xfrm>
              <a:off x="2658" y="2784"/>
              <a:ext cx="759" cy="0"/>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59" name="Line 56">
              <a:extLst>
                <a:ext uri="{FF2B5EF4-FFF2-40B4-BE49-F238E27FC236}">
                  <a16:creationId xmlns:a16="http://schemas.microsoft.com/office/drawing/2014/main" id="{E66BC665-859A-4079-89B9-A3E3138B608C}"/>
                </a:ext>
              </a:extLst>
            </p:cNvPr>
            <p:cNvSpPr>
              <a:spLocks noChangeShapeType="1"/>
            </p:cNvSpPr>
            <p:nvPr/>
          </p:nvSpPr>
          <p:spPr bwMode="auto">
            <a:xfrm>
              <a:off x="3806" y="2784"/>
              <a:ext cx="951" cy="0"/>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60" name="Line 57">
              <a:extLst>
                <a:ext uri="{FF2B5EF4-FFF2-40B4-BE49-F238E27FC236}">
                  <a16:creationId xmlns:a16="http://schemas.microsoft.com/office/drawing/2014/main" id="{87A68C07-8785-4976-B122-A1C5A0314F57}"/>
                </a:ext>
              </a:extLst>
            </p:cNvPr>
            <p:cNvSpPr>
              <a:spLocks noChangeShapeType="1"/>
            </p:cNvSpPr>
            <p:nvPr/>
          </p:nvSpPr>
          <p:spPr bwMode="auto">
            <a:xfrm>
              <a:off x="3806" y="2976"/>
              <a:ext cx="951" cy="0"/>
            </a:xfrm>
            <a:prstGeom prst="line">
              <a:avLst/>
            </a:prstGeom>
            <a:noFill/>
            <a:ln w="222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aphicFrame>
        <p:nvGraphicFramePr>
          <p:cNvPr id="43066" name="Group 58">
            <a:extLst>
              <a:ext uri="{FF2B5EF4-FFF2-40B4-BE49-F238E27FC236}">
                <a16:creationId xmlns:a16="http://schemas.microsoft.com/office/drawing/2014/main" id="{BB5D409C-7861-4BEF-B972-9E07E4FB66C4}"/>
              </a:ext>
            </a:extLst>
          </p:cNvPr>
          <p:cNvGraphicFramePr>
            <a:graphicFrameLocks noGrp="1"/>
          </p:cNvGraphicFramePr>
          <p:nvPr/>
        </p:nvGraphicFramePr>
        <p:xfrm>
          <a:off x="990600" y="5124450"/>
          <a:ext cx="7391400" cy="1428750"/>
        </p:xfrm>
        <a:graphic>
          <a:graphicData uri="http://schemas.openxmlformats.org/drawingml/2006/table">
            <a:tbl>
              <a:tblPr/>
              <a:tblGrid>
                <a:gridCol w="18288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gridCol w="914400">
                  <a:extLst>
                    <a:ext uri="{9D8B030D-6E8A-4147-A177-3AD203B41FA5}">
                      <a16:colId xmlns:a16="http://schemas.microsoft.com/office/drawing/2014/main" val="20005"/>
                    </a:ext>
                  </a:extLst>
                </a:gridCol>
                <a:gridCol w="838200">
                  <a:extLst>
                    <a:ext uri="{9D8B030D-6E8A-4147-A177-3AD203B41FA5}">
                      <a16:colId xmlns:a16="http://schemas.microsoft.com/office/drawing/2014/main" val="20006"/>
                    </a:ext>
                  </a:extLst>
                </a:gridCol>
              </a:tblGrid>
              <a:tr h="361950">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endPar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endParaRPr>
                    </a:p>
                  </a:txBody>
                  <a:tcPr marL="38100" marR="38100" marT="19050" marB="1905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en-US" altLang="zh-CN"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A</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en-US" altLang="zh-CN"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B</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en-US" altLang="zh-CN"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C</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en-US" altLang="zh-CN"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D</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en-US" altLang="zh-CN"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E</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endPar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endParaRPr>
                    </a:p>
                  </a:txBody>
                  <a:tcPr marL="38100" marR="38100" marT="19050" marB="1905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1950">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完成时间</a:t>
                      </a:r>
                    </a:p>
                  </a:txBody>
                  <a:tcPr marL="38100" marR="38100" marT="19050" marB="1905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3</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9</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13</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20</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15</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endPar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endParaRPr>
                    </a:p>
                  </a:txBody>
                  <a:tcPr marL="38100" marR="38100" marT="19050" marB="1905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1950">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周转时间</a:t>
                      </a:r>
                    </a:p>
                  </a:txBody>
                  <a:tcPr marL="38100" marR="38100" marT="19050" marB="1905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3</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7</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9</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14</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7</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8.00</a:t>
                      </a:r>
                    </a:p>
                  </a:txBody>
                  <a:tcPr marL="38100" marR="38100" marT="19050" marB="1905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5750">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带权周转时间</a:t>
                      </a:r>
                    </a:p>
                  </a:txBody>
                  <a:tcPr marL="38100" marR="38100" marT="19050" marB="1905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1.00</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1.17</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2.25</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2.80</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3.5</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2.14</a:t>
                      </a:r>
                    </a:p>
                  </a:txBody>
                  <a:tcPr marL="38100" marR="38100" marT="19050" marB="1905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3066"/>
                                        </p:tgtEl>
                                        <p:attrNameLst>
                                          <p:attrName>style.visibility</p:attrName>
                                        </p:attrNameLst>
                                      </p:cBhvr>
                                      <p:to>
                                        <p:strVal val="visible"/>
                                      </p:to>
                                    </p:set>
                                    <p:anim calcmode="lin" valueType="num">
                                      <p:cBhvr additive="base">
                                        <p:cTn id="7" dur="500" fill="hold"/>
                                        <p:tgtEl>
                                          <p:spTgt spid="43066"/>
                                        </p:tgtEl>
                                        <p:attrNameLst>
                                          <p:attrName>ppt_x</p:attrName>
                                        </p:attrNameLst>
                                      </p:cBhvr>
                                      <p:tavLst>
                                        <p:tav tm="0">
                                          <p:val>
                                            <p:strVal val="#ppt_x"/>
                                          </p:val>
                                        </p:tav>
                                        <p:tav tm="100000">
                                          <p:val>
                                            <p:strVal val="#ppt_x"/>
                                          </p:val>
                                        </p:tav>
                                      </p:tavLst>
                                    </p:anim>
                                    <p:anim calcmode="lin" valueType="num">
                                      <p:cBhvr additive="base">
                                        <p:cTn id="8" dur="500" fill="hold"/>
                                        <p:tgtEl>
                                          <p:spTgt spid="430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a:extLst>
              <a:ext uri="{FF2B5EF4-FFF2-40B4-BE49-F238E27FC236}">
                <a16:creationId xmlns:a16="http://schemas.microsoft.com/office/drawing/2014/main" id="{DEF183FA-7E89-4DF7-9F30-C9A65DE36E6C}"/>
              </a:ext>
            </a:extLst>
          </p:cNvPr>
          <p:cNvSpPr txBox="1">
            <a:spLocks noChangeArrowheads="1"/>
          </p:cNvSpPr>
          <p:nvPr/>
        </p:nvSpPr>
        <p:spPr bwMode="auto">
          <a:xfrm>
            <a:off x="1295400" y="609600"/>
            <a:ext cx="76692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a:solidFill>
                  <a:srgbClr val="000000"/>
                </a:solidFill>
                <a:latin typeface="华文新魏" panose="02010800040101010101" pitchFamily="2" charset="-122"/>
                <a:ea typeface="华文新魏" panose="02010800040101010101" pitchFamily="2" charset="-122"/>
              </a:rPr>
              <a:t>3.1  处理机调度的层次和调度算法的目标</a:t>
            </a:r>
          </a:p>
        </p:txBody>
      </p:sp>
      <p:sp>
        <p:nvSpPr>
          <p:cNvPr id="6147" name="Rectangle 3">
            <a:extLst>
              <a:ext uri="{FF2B5EF4-FFF2-40B4-BE49-F238E27FC236}">
                <a16:creationId xmlns:a16="http://schemas.microsoft.com/office/drawing/2014/main" id="{4B33F5A4-4D2A-4D51-9846-EC7C4CE937CB}"/>
              </a:ext>
            </a:extLst>
          </p:cNvPr>
          <p:cNvSpPr>
            <a:spLocks noChangeArrowheads="1"/>
          </p:cNvSpPr>
          <p:nvPr/>
        </p:nvSpPr>
        <p:spPr bwMode="auto">
          <a:xfrm>
            <a:off x="250825" y="1412875"/>
            <a:ext cx="83820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1066800" indent="-60960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447800" indent="-5334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buClr>
                <a:srgbClr val="0000CC"/>
              </a:buClr>
              <a:buSzTx/>
              <a:buFont typeface="Wingdings" panose="05000000000000000000" pitchFamily="2" charset="2"/>
              <a:buNone/>
            </a:pPr>
            <a:r>
              <a:rPr lang="en-US" altLang="zh-CN" dirty="0">
                <a:solidFill>
                  <a:srgbClr val="000000"/>
                </a:solidFill>
                <a:latin typeface="宋体" panose="02010600030101010101" pitchFamily="2" charset="-122"/>
              </a:rPr>
              <a:t>3.1.1 </a:t>
            </a:r>
            <a:r>
              <a:rPr lang="zh-CN" altLang="en-US" dirty="0">
                <a:solidFill>
                  <a:srgbClr val="000000"/>
                </a:solidFill>
                <a:latin typeface="宋体" panose="02010600030101010101" pitchFamily="2" charset="-122"/>
              </a:rPr>
              <a:t>处理机调度的层次</a:t>
            </a:r>
          </a:p>
          <a:p>
            <a:pPr lvl="1" eaLnBrk="1" hangingPunct="1">
              <a:buClr>
                <a:srgbClr val="0000CC"/>
              </a:buClr>
              <a:buSzTx/>
              <a:buFont typeface="Wingdings" panose="05000000000000000000" pitchFamily="2" charset="2"/>
              <a:buChar char="Ø"/>
            </a:pPr>
            <a:r>
              <a:rPr lang="zh-CN" altLang="en-US" dirty="0">
                <a:solidFill>
                  <a:srgbClr val="000000"/>
                </a:solidFill>
                <a:latin typeface="宋体" panose="02010600030101010101" pitchFamily="2" charset="-122"/>
              </a:rPr>
              <a:t>高级调度</a:t>
            </a:r>
          </a:p>
          <a:p>
            <a:pPr lvl="2" eaLnBrk="1" hangingPunct="1">
              <a:lnSpc>
                <a:spcPct val="120000"/>
              </a:lnSpc>
              <a:buClr>
                <a:srgbClr val="0000CC"/>
              </a:buClr>
              <a:buSzTx/>
              <a:buFont typeface="Wingdings" panose="05000000000000000000" pitchFamily="2" charset="2"/>
              <a:buChar char="Ø"/>
            </a:pPr>
            <a:r>
              <a:rPr lang="zh-CN" altLang="en-US" sz="2800" dirty="0">
                <a:solidFill>
                  <a:srgbClr val="000000"/>
                </a:solidFill>
                <a:latin typeface="宋体" panose="02010600030101010101" pitchFamily="2" charset="-122"/>
              </a:rPr>
              <a:t>又称为</a:t>
            </a:r>
            <a:r>
              <a:rPr lang="zh-CN" altLang="en-US" sz="2800" dirty="0">
                <a:solidFill>
                  <a:srgbClr val="FF0000"/>
                </a:solidFill>
                <a:latin typeface="宋体" panose="02010600030101010101" pitchFamily="2" charset="-122"/>
              </a:rPr>
              <a:t>作业调度</a:t>
            </a:r>
            <a:r>
              <a:rPr lang="zh-CN" altLang="en-US" sz="2800" dirty="0">
                <a:solidFill>
                  <a:srgbClr val="000000"/>
                </a:solidFill>
                <a:latin typeface="宋体" panose="02010600030101010101" pitchFamily="2" charset="-122"/>
              </a:rPr>
              <a:t>、长程调度，用于决定把外存上处于后备队列中的哪些作业</a:t>
            </a:r>
            <a:r>
              <a:rPr lang="zh-CN" altLang="en-US" sz="2800" dirty="0">
                <a:solidFill>
                  <a:srgbClr val="FF0000"/>
                </a:solidFill>
                <a:latin typeface="宋体" panose="02010600030101010101" pitchFamily="2" charset="-122"/>
              </a:rPr>
              <a:t>调入内存</a:t>
            </a:r>
            <a:r>
              <a:rPr lang="zh-CN" altLang="en-US" sz="2800" dirty="0">
                <a:solidFill>
                  <a:srgbClr val="000000"/>
                </a:solidFill>
                <a:latin typeface="宋体" panose="02010600030101010101" pitchFamily="2" charset="-122"/>
              </a:rPr>
              <a:t>，并为它们创建进程、分配必要的资源，排在就绪队列上。</a:t>
            </a:r>
          </a:p>
          <a:p>
            <a:pPr lvl="2" eaLnBrk="1" hangingPunct="1">
              <a:lnSpc>
                <a:spcPct val="120000"/>
              </a:lnSpc>
              <a:buClr>
                <a:srgbClr val="0000CC"/>
              </a:buClr>
              <a:buSzTx/>
              <a:buFont typeface="Wingdings" panose="05000000000000000000" pitchFamily="2" charset="2"/>
              <a:buChar char="Ø"/>
            </a:pPr>
            <a:r>
              <a:rPr lang="zh-CN" altLang="en-US" sz="2800" dirty="0">
                <a:solidFill>
                  <a:srgbClr val="000000"/>
                </a:solidFill>
                <a:latin typeface="宋体" panose="02010600030101010101" pitchFamily="2" charset="-122"/>
              </a:rPr>
              <a:t>主要用于批处理操作系统中。</a:t>
            </a:r>
          </a:p>
          <a:p>
            <a:pPr lvl="2" eaLnBrk="1" hangingPunct="1">
              <a:lnSpc>
                <a:spcPct val="120000"/>
              </a:lnSpc>
              <a:buClr>
                <a:srgbClr val="0000CC"/>
              </a:buClr>
              <a:buSzTx/>
              <a:buFont typeface="Wingdings" panose="05000000000000000000" pitchFamily="2" charset="2"/>
              <a:buChar char="Ø"/>
            </a:pPr>
            <a:r>
              <a:rPr lang="zh-CN" altLang="en-US" sz="2800" dirty="0">
                <a:solidFill>
                  <a:srgbClr val="000000"/>
                </a:solidFill>
                <a:latin typeface="宋体" panose="02010600030101010101" pitchFamily="2" charset="-122"/>
              </a:rPr>
              <a:t>分时系统和实时系统一般不需要高级调度。</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034" name="Group 2">
            <a:extLst>
              <a:ext uri="{FF2B5EF4-FFF2-40B4-BE49-F238E27FC236}">
                <a16:creationId xmlns:a16="http://schemas.microsoft.com/office/drawing/2014/main" id="{5C2B5F09-36C8-43E4-B69B-78C5CA0252E9}"/>
              </a:ext>
            </a:extLst>
          </p:cNvPr>
          <p:cNvGraphicFramePr>
            <a:graphicFrameLocks noGrp="1"/>
          </p:cNvGraphicFramePr>
          <p:nvPr/>
        </p:nvGraphicFramePr>
        <p:xfrm>
          <a:off x="990600" y="1143000"/>
          <a:ext cx="7391400" cy="1428750"/>
        </p:xfrm>
        <a:graphic>
          <a:graphicData uri="http://schemas.openxmlformats.org/drawingml/2006/table">
            <a:tbl>
              <a:tblPr/>
              <a:tblGrid>
                <a:gridCol w="18288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gridCol w="914400">
                  <a:extLst>
                    <a:ext uri="{9D8B030D-6E8A-4147-A177-3AD203B41FA5}">
                      <a16:colId xmlns:a16="http://schemas.microsoft.com/office/drawing/2014/main" val="20005"/>
                    </a:ext>
                  </a:extLst>
                </a:gridCol>
                <a:gridCol w="838200">
                  <a:extLst>
                    <a:ext uri="{9D8B030D-6E8A-4147-A177-3AD203B41FA5}">
                      <a16:colId xmlns:a16="http://schemas.microsoft.com/office/drawing/2014/main" val="20006"/>
                    </a:ext>
                  </a:extLst>
                </a:gridCol>
              </a:tblGrid>
              <a:tr h="361950">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endPar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endParaRPr>
                    </a:p>
                  </a:txBody>
                  <a:tcPr marL="38100" marR="38100" marT="19050" marB="1905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en-US" altLang="zh-CN"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A</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en-US" altLang="zh-CN"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B</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en-US" altLang="zh-CN"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C</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en-US" altLang="zh-CN"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D</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en-US" altLang="zh-CN"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E</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endPar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endParaRPr>
                    </a:p>
                  </a:txBody>
                  <a:tcPr marL="38100" marR="38100" marT="19050" marB="1905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1950">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完成时间</a:t>
                      </a:r>
                    </a:p>
                  </a:txBody>
                  <a:tcPr marL="38100" marR="38100" marT="19050" marB="1905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3</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9</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15</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20</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11</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endPar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endParaRPr>
                    </a:p>
                  </a:txBody>
                  <a:tcPr marL="38100" marR="38100" marT="19050" marB="1905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1950">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周转时间</a:t>
                      </a:r>
                    </a:p>
                  </a:txBody>
                  <a:tcPr marL="38100" marR="38100" marT="19050" marB="1905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dirty="0">
                          <a:ln>
                            <a:noFill/>
                          </a:ln>
                          <a:solidFill>
                            <a:srgbClr val="FF0000"/>
                          </a:solidFill>
                          <a:effectLst/>
                          <a:latin typeface="宋体" panose="02010600030101010101" pitchFamily="2" charset="-122"/>
                          <a:ea typeface="宋体" panose="02010600030101010101" pitchFamily="2" charset="-122"/>
                        </a:rPr>
                        <a:t>3</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7</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11</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14</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dirty="0">
                          <a:ln>
                            <a:noFill/>
                          </a:ln>
                          <a:solidFill>
                            <a:srgbClr val="FF0000"/>
                          </a:solidFill>
                          <a:effectLst/>
                          <a:latin typeface="宋体" panose="02010600030101010101" pitchFamily="2" charset="-122"/>
                          <a:ea typeface="宋体" panose="02010600030101010101" pitchFamily="2" charset="-122"/>
                        </a:rPr>
                        <a:t>3</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7.60</a:t>
                      </a:r>
                    </a:p>
                  </a:txBody>
                  <a:tcPr marL="38100" marR="38100" marT="19050" marB="1905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5750">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带权周转时间</a:t>
                      </a:r>
                    </a:p>
                  </a:txBody>
                  <a:tcPr marL="38100" marR="38100" marT="19050" marB="1905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1.00</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1.17</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2.75</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2.80</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1.50</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1.84</a:t>
                      </a:r>
                    </a:p>
                  </a:txBody>
                  <a:tcPr marL="38100" marR="38100" marT="19050" marB="1905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8956" name="Rectangle 44">
            <a:extLst>
              <a:ext uri="{FF2B5EF4-FFF2-40B4-BE49-F238E27FC236}">
                <a16:creationId xmlns:a16="http://schemas.microsoft.com/office/drawing/2014/main" id="{575C7B0B-9AE0-417C-81BA-D315E23C2A28}"/>
              </a:ext>
            </a:extLst>
          </p:cNvPr>
          <p:cNvSpPr>
            <a:spLocks noChangeArrowheads="1"/>
          </p:cNvSpPr>
          <p:nvPr/>
        </p:nvSpPr>
        <p:spPr bwMode="auto">
          <a:xfrm>
            <a:off x="1066800" y="600075"/>
            <a:ext cx="55927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宋体" panose="02010600030101010101" pitchFamily="2" charset="-122"/>
              </a:rPr>
              <a:t>采用</a:t>
            </a:r>
            <a:r>
              <a:rPr lang="en-US" altLang="zh-CN" sz="2400">
                <a:solidFill>
                  <a:srgbClr val="000000"/>
                </a:solidFill>
                <a:latin typeface="宋体" panose="02010600030101010101" pitchFamily="2" charset="-122"/>
              </a:rPr>
              <a:t>SJF</a:t>
            </a:r>
            <a:r>
              <a:rPr lang="zh-CN" altLang="en-US" sz="2400">
                <a:solidFill>
                  <a:srgbClr val="000000"/>
                </a:solidFill>
                <a:latin typeface="宋体" panose="02010600030101010101" pitchFamily="2" charset="-122"/>
              </a:rPr>
              <a:t>调度算法时</a:t>
            </a:r>
            <a:r>
              <a:rPr lang="en-US" altLang="zh-CN" sz="2400">
                <a:solidFill>
                  <a:srgbClr val="000000"/>
                </a:solidFill>
                <a:latin typeface="宋体" panose="02010600030101010101" pitchFamily="2" charset="-122"/>
              </a:rPr>
              <a:t>(</a:t>
            </a:r>
            <a:r>
              <a:rPr lang="zh-CN" altLang="en-US" sz="2400">
                <a:solidFill>
                  <a:srgbClr val="000000"/>
                </a:solidFill>
                <a:latin typeface="宋体" panose="02010600030101010101" pitchFamily="2" charset="-122"/>
              </a:rPr>
              <a:t>有利于短作业</a:t>
            </a:r>
            <a:r>
              <a:rPr lang="en-US" altLang="zh-CN" sz="2400">
                <a:solidFill>
                  <a:srgbClr val="000000"/>
                </a:solidFill>
                <a:latin typeface="宋体" panose="02010600030101010101" pitchFamily="2" charset="-122"/>
              </a:rPr>
              <a:t>)</a:t>
            </a:r>
            <a:endParaRPr lang="zh-CN" altLang="en-US" sz="2400">
              <a:solidFill>
                <a:srgbClr val="000000"/>
              </a:solidFill>
              <a:latin typeface="宋体" panose="02010600030101010101" pitchFamily="2" charset="-122"/>
            </a:endParaRPr>
          </a:p>
        </p:txBody>
      </p:sp>
      <p:sp>
        <p:nvSpPr>
          <p:cNvPr id="38957" name="Rectangle 45">
            <a:extLst>
              <a:ext uri="{FF2B5EF4-FFF2-40B4-BE49-F238E27FC236}">
                <a16:creationId xmlns:a16="http://schemas.microsoft.com/office/drawing/2014/main" id="{4FC67C16-EED1-45C1-9594-A9C9D12481C4}"/>
              </a:ext>
            </a:extLst>
          </p:cNvPr>
          <p:cNvSpPr>
            <a:spLocks noChangeArrowheads="1"/>
          </p:cNvSpPr>
          <p:nvPr/>
        </p:nvSpPr>
        <p:spPr bwMode="auto">
          <a:xfrm>
            <a:off x="1066800" y="2643188"/>
            <a:ext cx="294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宋体" panose="02010600030101010101" pitchFamily="2" charset="-122"/>
              </a:rPr>
              <a:t>采用</a:t>
            </a:r>
            <a:r>
              <a:rPr lang="en-US" altLang="zh-CN" sz="2400">
                <a:solidFill>
                  <a:srgbClr val="000000"/>
                </a:solidFill>
                <a:latin typeface="宋体" panose="02010600030101010101" pitchFamily="2" charset="-122"/>
              </a:rPr>
              <a:t>FCFS</a:t>
            </a:r>
            <a:r>
              <a:rPr lang="zh-CN" altLang="en-US" sz="2400">
                <a:solidFill>
                  <a:srgbClr val="000000"/>
                </a:solidFill>
                <a:latin typeface="宋体" panose="02010600030101010101" pitchFamily="2" charset="-122"/>
              </a:rPr>
              <a:t>调度算法时</a:t>
            </a:r>
          </a:p>
        </p:txBody>
      </p:sp>
      <p:graphicFrame>
        <p:nvGraphicFramePr>
          <p:cNvPr id="44078" name="Group 46">
            <a:extLst>
              <a:ext uri="{FF2B5EF4-FFF2-40B4-BE49-F238E27FC236}">
                <a16:creationId xmlns:a16="http://schemas.microsoft.com/office/drawing/2014/main" id="{2DE6AB57-F76A-4DCC-9078-0E095175FBE7}"/>
              </a:ext>
            </a:extLst>
          </p:cNvPr>
          <p:cNvGraphicFramePr>
            <a:graphicFrameLocks noGrp="1"/>
          </p:cNvGraphicFramePr>
          <p:nvPr/>
        </p:nvGraphicFramePr>
        <p:xfrm>
          <a:off x="990600" y="3143250"/>
          <a:ext cx="7391400" cy="1428750"/>
        </p:xfrm>
        <a:graphic>
          <a:graphicData uri="http://schemas.openxmlformats.org/drawingml/2006/table">
            <a:tbl>
              <a:tblPr/>
              <a:tblGrid>
                <a:gridCol w="18288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gridCol w="914400">
                  <a:extLst>
                    <a:ext uri="{9D8B030D-6E8A-4147-A177-3AD203B41FA5}">
                      <a16:colId xmlns:a16="http://schemas.microsoft.com/office/drawing/2014/main" val="20005"/>
                    </a:ext>
                  </a:extLst>
                </a:gridCol>
                <a:gridCol w="838200">
                  <a:extLst>
                    <a:ext uri="{9D8B030D-6E8A-4147-A177-3AD203B41FA5}">
                      <a16:colId xmlns:a16="http://schemas.microsoft.com/office/drawing/2014/main" val="20006"/>
                    </a:ext>
                  </a:extLst>
                </a:gridCol>
              </a:tblGrid>
              <a:tr h="361950">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endPar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endParaRPr>
                    </a:p>
                  </a:txBody>
                  <a:tcPr marL="38100" marR="38100" marT="19050" marB="1905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en-US" altLang="zh-CN"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A</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en-US" altLang="zh-CN"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B</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en-US" altLang="zh-CN"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C</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en-US" altLang="zh-CN"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D</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en-US" altLang="zh-CN"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E</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endPar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endParaRPr>
                    </a:p>
                  </a:txBody>
                  <a:tcPr marL="38100" marR="38100" marT="19050" marB="1905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1950">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完成时间</a:t>
                      </a:r>
                    </a:p>
                  </a:txBody>
                  <a:tcPr marL="38100" marR="38100" marT="19050" marB="1905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3</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9</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13</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18</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20</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endPar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endParaRPr>
                    </a:p>
                  </a:txBody>
                  <a:tcPr marL="38100" marR="38100" marT="19050" marB="1905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1950">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周转时间</a:t>
                      </a:r>
                    </a:p>
                  </a:txBody>
                  <a:tcPr marL="38100" marR="38100" marT="19050" marB="1905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3</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7</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9</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12</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12</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8.60</a:t>
                      </a:r>
                    </a:p>
                  </a:txBody>
                  <a:tcPr marL="38100" marR="38100" marT="19050" marB="1905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5750">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带权周转时间</a:t>
                      </a:r>
                    </a:p>
                  </a:txBody>
                  <a:tcPr marL="38100" marR="38100" marT="19050" marB="1905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1.00</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1.17</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2.25</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2.40</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6.00</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2.56</a:t>
                      </a:r>
                    </a:p>
                  </a:txBody>
                  <a:tcPr marL="38100" marR="38100" marT="19050" marB="1905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9000" name="Rectangle 88">
            <a:extLst>
              <a:ext uri="{FF2B5EF4-FFF2-40B4-BE49-F238E27FC236}">
                <a16:creationId xmlns:a16="http://schemas.microsoft.com/office/drawing/2014/main" id="{136B841E-85C9-4E6C-AA91-7B199DAA2806}"/>
              </a:ext>
            </a:extLst>
          </p:cNvPr>
          <p:cNvSpPr>
            <a:spLocks noChangeArrowheads="1"/>
          </p:cNvSpPr>
          <p:nvPr/>
        </p:nvSpPr>
        <p:spPr bwMode="auto">
          <a:xfrm>
            <a:off x="1066800" y="4638675"/>
            <a:ext cx="688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rPr>
              <a:t>采用高响应比优先算法时</a:t>
            </a:r>
            <a:r>
              <a:rPr lang="en-US" altLang="zh-CN" sz="2400">
                <a:solidFill>
                  <a:srgbClr val="000000"/>
                </a:solidFill>
              </a:rPr>
              <a:t>(</a:t>
            </a:r>
            <a:r>
              <a:rPr lang="zh-CN" altLang="en-US" sz="2400">
                <a:solidFill>
                  <a:srgbClr val="000000"/>
                </a:solidFill>
              </a:rPr>
              <a:t>比较平等地对所有作业</a:t>
            </a:r>
            <a:r>
              <a:rPr lang="en-US" altLang="zh-CN" sz="2400">
                <a:solidFill>
                  <a:srgbClr val="000000"/>
                </a:solidFill>
              </a:rPr>
              <a:t>)</a:t>
            </a:r>
            <a:endParaRPr lang="zh-CN" altLang="en-US" sz="2400">
              <a:solidFill>
                <a:srgbClr val="000000"/>
              </a:solidFill>
            </a:endParaRPr>
          </a:p>
        </p:txBody>
      </p:sp>
      <p:graphicFrame>
        <p:nvGraphicFramePr>
          <p:cNvPr id="44121" name="Group 89">
            <a:extLst>
              <a:ext uri="{FF2B5EF4-FFF2-40B4-BE49-F238E27FC236}">
                <a16:creationId xmlns:a16="http://schemas.microsoft.com/office/drawing/2014/main" id="{321579BB-27D5-4F83-B378-1162438D30A8}"/>
              </a:ext>
            </a:extLst>
          </p:cNvPr>
          <p:cNvGraphicFramePr>
            <a:graphicFrameLocks noGrp="1"/>
          </p:cNvGraphicFramePr>
          <p:nvPr/>
        </p:nvGraphicFramePr>
        <p:xfrm>
          <a:off x="990600" y="5124450"/>
          <a:ext cx="7391400" cy="1428750"/>
        </p:xfrm>
        <a:graphic>
          <a:graphicData uri="http://schemas.openxmlformats.org/drawingml/2006/table">
            <a:tbl>
              <a:tblPr/>
              <a:tblGrid>
                <a:gridCol w="18288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gridCol w="914400">
                  <a:extLst>
                    <a:ext uri="{9D8B030D-6E8A-4147-A177-3AD203B41FA5}">
                      <a16:colId xmlns:a16="http://schemas.microsoft.com/office/drawing/2014/main" val="20005"/>
                    </a:ext>
                  </a:extLst>
                </a:gridCol>
                <a:gridCol w="838200">
                  <a:extLst>
                    <a:ext uri="{9D8B030D-6E8A-4147-A177-3AD203B41FA5}">
                      <a16:colId xmlns:a16="http://schemas.microsoft.com/office/drawing/2014/main" val="20006"/>
                    </a:ext>
                  </a:extLst>
                </a:gridCol>
              </a:tblGrid>
              <a:tr h="361950">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endPar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endParaRPr>
                    </a:p>
                  </a:txBody>
                  <a:tcPr marL="38100" marR="38100" marT="19050" marB="1905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en-US" altLang="zh-CN"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A</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en-US" altLang="zh-CN"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B</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en-US" altLang="zh-CN"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C</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en-US" altLang="zh-CN"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D</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en-US" altLang="zh-CN"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E</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endPar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endParaRPr>
                    </a:p>
                  </a:txBody>
                  <a:tcPr marL="38100" marR="38100" marT="19050" marB="1905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1950">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完成时间</a:t>
                      </a:r>
                    </a:p>
                  </a:txBody>
                  <a:tcPr marL="38100" marR="38100" marT="19050" marB="1905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3</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9</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13</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20</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15</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endPar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endParaRPr>
                    </a:p>
                  </a:txBody>
                  <a:tcPr marL="38100" marR="38100" marT="19050" marB="1905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1950">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周转时间</a:t>
                      </a:r>
                    </a:p>
                  </a:txBody>
                  <a:tcPr marL="38100" marR="38100" marT="19050" marB="1905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3</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7</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9</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14</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7</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8.00</a:t>
                      </a:r>
                    </a:p>
                  </a:txBody>
                  <a:tcPr marL="38100" marR="38100" marT="19050" marB="1905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5750">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带权周转时间</a:t>
                      </a:r>
                    </a:p>
                  </a:txBody>
                  <a:tcPr marL="38100" marR="38100" marT="19050" marB="1905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1.00</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1.17</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2.25</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2.80</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3.5</a:t>
                      </a:r>
                    </a:p>
                  </a:txBody>
                  <a:tcPr marL="38100" marR="38100" marT="19050" marB="1905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000" b="1" i="0" u="none" strike="noStrike" cap="none" normalizeH="0" baseline="0">
                          <a:ln>
                            <a:noFill/>
                          </a:ln>
                          <a:solidFill>
                            <a:srgbClr val="000000"/>
                          </a:solidFill>
                          <a:effectLst/>
                          <a:latin typeface="宋体" panose="02010600030101010101" pitchFamily="2" charset="-122"/>
                          <a:ea typeface="宋体" panose="02010600030101010101" pitchFamily="2" charset="-122"/>
                        </a:rPr>
                        <a:t>2.14</a:t>
                      </a:r>
                    </a:p>
                  </a:txBody>
                  <a:tcPr marL="38100" marR="38100" marT="19050" marB="1905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a:extLst>
              <a:ext uri="{FF2B5EF4-FFF2-40B4-BE49-F238E27FC236}">
                <a16:creationId xmlns:a16="http://schemas.microsoft.com/office/drawing/2014/main" id="{47C8C4D4-F356-4B76-828D-70B7D775BEB4}"/>
              </a:ext>
            </a:extLst>
          </p:cNvPr>
          <p:cNvSpPr txBox="1">
            <a:spLocks noChangeArrowheads="1"/>
          </p:cNvSpPr>
          <p:nvPr/>
        </p:nvSpPr>
        <p:spPr bwMode="auto">
          <a:xfrm>
            <a:off x="1295400" y="609600"/>
            <a:ext cx="6934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sz="4000">
                <a:solidFill>
                  <a:srgbClr val="000000"/>
                </a:solidFill>
                <a:latin typeface="华文新魏" panose="02010800040101010101" pitchFamily="2" charset="-122"/>
                <a:ea typeface="华文新魏" panose="02010800040101010101" pitchFamily="2" charset="-122"/>
              </a:rPr>
              <a:t>3.</a:t>
            </a:r>
            <a:r>
              <a:rPr lang="en-US" altLang="zh-CN" sz="4000">
                <a:solidFill>
                  <a:srgbClr val="000000"/>
                </a:solidFill>
                <a:latin typeface="华文新魏" panose="02010800040101010101" pitchFamily="2" charset="-122"/>
                <a:ea typeface="华文新魏" panose="02010800040101010101" pitchFamily="2" charset="-122"/>
              </a:rPr>
              <a:t>3</a:t>
            </a:r>
            <a:r>
              <a:rPr lang="zh-CN" altLang="en-US" sz="4000">
                <a:solidFill>
                  <a:srgbClr val="000000"/>
                </a:solidFill>
                <a:latin typeface="华文新魏" panose="02010800040101010101" pitchFamily="2" charset="-122"/>
                <a:ea typeface="华文新魏" panose="02010800040101010101" pitchFamily="2" charset="-122"/>
              </a:rPr>
              <a:t>  进程调度</a:t>
            </a:r>
          </a:p>
        </p:txBody>
      </p:sp>
      <p:sp>
        <p:nvSpPr>
          <p:cNvPr id="38915" name="Rectangle 3">
            <a:extLst>
              <a:ext uri="{FF2B5EF4-FFF2-40B4-BE49-F238E27FC236}">
                <a16:creationId xmlns:a16="http://schemas.microsoft.com/office/drawing/2014/main" id="{4BCA8E9C-746E-47B9-8271-682479C72E7A}"/>
              </a:ext>
            </a:extLst>
          </p:cNvPr>
          <p:cNvSpPr>
            <a:spLocks noChangeArrowheads="1"/>
          </p:cNvSpPr>
          <p:nvPr/>
        </p:nvSpPr>
        <p:spPr bwMode="auto">
          <a:xfrm>
            <a:off x="179512" y="1484784"/>
            <a:ext cx="8362950" cy="4713288"/>
          </a:xfrm>
          <a:prstGeom prst="rect">
            <a:avLst/>
          </a:prstGeom>
          <a:noFill/>
          <a:ln>
            <a:noFill/>
          </a:ln>
        </p:spPr>
        <p:txBody>
          <a:bodyPr/>
          <a:lstStyle>
            <a:lvl1pPr marL="685800" indent="-685800">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447800" indent="-5334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905000" indent="-5334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indent="0" eaLnBrk="1" hangingPunct="1">
              <a:buClr>
                <a:srgbClr val="0000CC"/>
              </a:buClr>
              <a:buSzTx/>
              <a:buFont typeface="Wingdings" panose="05000000000000000000" pitchFamily="2" charset="2"/>
              <a:buNone/>
              <a:defRPr/>
            </a:pPr>
            <a:r>
              <a:rPr lang="en-US" altLang="zh-CN" dirty="0">
                <a:solidFill>
                  <a:srgbClr val="000000"/>
                </a:solidFill>
                <a:latin typeface="Times New Roman" panose="02020603050405020304" pitchFamily="18" charset="0"/>
              </a:rPr>
              <a:t>3.3.1 </a:t>
            </a:r>
            <a:r>
              <a:rPr lang="zh-CN" altLang="en-US" dirty="0">
                <a:solidFill>
                  <a:srgbClr val="000000"/>
                </a:solidFill>
                <a:latin typeface="Times New Roman" panose="02020603050405020304" pitchFamily="18" charset="0"/>
              </a:rPr>
              <a:t>进程调度的任务、机制和方式</a:t>
            </a:r>
            <a:endParaRPr lang="zh-CN" altLang="en-US" dirty="0">
              <a:solidFill>
                <a:srgbClr val="000000"/>
              </a:solidFill>
              <a:latin typeface="Arial" panose="020B0604020202020204" pitchFamily="34" charset="0"/>
            </a:endParaRPr>
          </a:p>
          <a:p>
            <a:pPr marL="914400" lvl="2" indent="0" eaLnBrk="1" hangingPunct="1">
              <a:lnSpc>
                <a:spcPct val="110000"/>
              </a:lnSpc>
              <a:buClr>
                <a:srgbClr val="0000CC"/>
              </a:buClr>
              <a:buSzTx/>
              <a:buFont typeface="Wingdings" panose="05000000000000000000" pitchFamily="2" charset="2"/>
              <a:buNone/>
              <a:defRPr/>
            </a:pPr>
            <a:r>
              <a:rPr lang="en-US" altLang="zh-CN" sz="2800" dirty="0">
                <a:solidFill>
                  <a:srgbClr val="000000"/>
                </a:solidFill>
                <a:latin typeface="隶书" panose="02010509060101010101" pitchFamily="49" charset="-122"/>
              </a:rPr>
              <a:t>1. </a:t>
            </a:r>
            <a:r>
              <a:rPr lang="zh-CN" altLang="en-US" sz="2800" dirty="0">
                <a:solidFill>
                  <a:srgbClr val="000000"/>
                </a:solidFill>
                <a:latin typeface="隶书" panose="02010509060101010101" pitchFamily="49" charset="-122"/>
              </a:rPr>
              <a:t>进程调度的任务</a:t>
            </a:r>
            <a:endParaRPr lang="en-US" altLang="zh-CN" sz="2800" dirty="0">
              <a:solidFill>
                <a:srgbClr val="000000"/>
              </a:solidFill>
              <a:latin typeface="隶书" panose="02010509060101010101" pitchFamily="49" charset="-122"/>
            </a:endParaRPr>
          </a:p>
          <a:p>
            <a:pPr lvl="3" eaLnBrk="1" hangingPunct="1">
              <a:lnSpc>
                <a:spcPct val="110000"/>
              </a:lnSpc>
              <a:buClr>
                <a:srgbClr val="0000CC"/>
              </a:buClr>
              <a:buSzTx/>
              <a:buFont typeface="+mj-ea"/>
              <a:buAutoNum type="circleNumDbPlain"/>
              <a:defRPr/>
            </a:pPr>
            <a:r>
              <a:rPr lang="zh-CN" altLang="en-US" sz="2800" dirty="0">
                <a:solidFill>
                  <a:srgbClr val="000000"/>
                </a:solidFill>
                <a:latin typeface="隶书" panose="02010509060101010101" pitchFamily="49" charset="-122"/>
              </a:rPr>
              <a:t>保存处理机的现场信息</a:t>
            </a:r>
            <a:endParaRPr lang="en-US" altLang="zh-CN" sz="2800" dirty="0">
              <a:solidFill>
                <a:srgbClr val="000000"/>
              </a:solidFill>
              <a:latin typeface="隶书" panose="02010509060101010101" pitchFamily="49" charset="-122"/>
            </a:endParaRPr>
          </a:p>
          <a:p>
            <a:pPr lvl="3" eaLnBrk="1" hangingPunct="1">
              <a:lnSpc>
                <a:spcPct val="110000"/>
              </a:lnSpc>
              <a:buClr>
                <a:srgbClr val="0000CC"/>
              </a:buClr>
              <a:buSzTx/>
              <a:buFont typeface="+mj-ea"/>
              <a:buAutoNum type="circleNumDbPlain"/>
              <a:defRPr/>
            </a:pPr>
            <a:r>
              <a:rPr lang="zh-CN" altLang="en-US" sz="2800" dirty="0">
                <a:solidFill>
                  <a:srgbClr val="000000"/>
                </a:solidFill>
                <a:latin typeface="隶书" panose="02010509060101010101" pitchFamily="49" charset="-122"/>
              </a:rPr>
              <a:t>按某种算法选取进程</a:t>
            </a:r>
            <a:endParaRPr lang="en-US" altLang="zh-CN" sz="2800" dirty="0">
              <a:solidFill>
                <a:srgbClr val="000000"/>
              </a:solidFill>
              <a:latin typeface="隶书" panose="02010509060101010101" pitchFamily="49" charset="-122"/>
            </a:endParaRPr>
          </a:p>
          <a:p>
            <a:pPr lvl="3" eaLnBrk="1" hangingPunct="1">
              <a:lnSpc>
                <a:spcPct val="110000"/>
              </a:lnSpc>
              <a:buClr>
                <a:srgbClr val="0000CC"/>
              </a:buClr>
              <a:buSzTx/>
              <a:buFont typeface="+mj-ea"/>
              <a:buAutoNum type="circleNumDbPlain"/>
              <a:defRPr/>
            </a:pPr>
            <a:r>
              <a:rPr lang="zh-CN" altLang="en-US" sz="2800" dirty="0">
                <a:solidFill>
                  <a:srgbClr val="000000"/>
                </a:solidFill>
                <a:latin typeface="隶书" panose="02010509060101010101" pitchFamily="49" charset="-122"/>
              </a:rPr>
              <a:t>把处理器分配给进程</a:t>
            </a:r>
          </a:p>
          <a:p>
            <a:pPr lvl="2" eaLnBrk="1" hangingPunct="1">
              <a:lnSpc>
                <a:spcPct val="90000"/>
              </a:lnSpc>
              <a:buSzTx/>
              <a:buFont typeface="Wingdings" panose="05000000000000000000" pitchFamily="2" charset="2"/>
              <a:buNone/>
              <a:defRPr/>
            </a:pPr>
            <a:endParaRPr lang="zh-CN" altLang="en-US" dirty="0">
              <a:solidFill>
                <a:srgbClr val="000000"/>
              </a:solidFill>
              <a:latin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a:extLst>
              <a:ext uri="{FF2B5EF4-FFF2-40B4-BE49-F238E27FC236}">
                <a16:creationId xmlns:a16="http://schemas.microsoft.com/office/drawing/2014/main" id="{A58AE391-2079-42C0-93DF-7C3D6C33B42E}"/>
              </a:ext>
            </a:extLst>
          </p:cNvPr>
          <p:cNvSpPr txBox="1">
            <a:spLocks noChangeArrowheads="1"/>
          </p:cNvSpPr>
          <p:nvPr/>
        </p:nvSpPr>
        <p:spPr bwMode="auto">
          <a:xfrm>
            <a:off x="1171575" y="115888"/>
            <a:ext cx="6934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sz="4000">
                <a:solidFill>
                  <a:srgbClr val="000000"/>
                </a:solidFill>
                <a:latin typeface="华文新魏" panose="02010800040101010101" pitchFamily="2" charset="-122"/>
                <a:ea typeface="华文新魏" panose="02010800040101010101" pitchFamily="2" charset="-122"/>
              </a:rPr>
              <a:t>3.</a:t>
            </a:r>
            <a:r>
              <a:rPr lang="en-US" altLang="zh-CN" sz="4000">
                <a:solidFill>
                  <a:srgbClr val="000000"/>
                </a:solidFill>
                <a:latin typeface="华文新魏" panose="02010800040101010101" pitchFamily="2" charset="-122"/>
                <a:ea typeface="华文新魏" panose="02010800040101010101" pitchFamily="2" charset="-122"/>
              </a:rPr>
              <a:t>3</a:t>
            </a:r>
            <a:r>
              <a:rPr lang="zh-CN" altLang="en-US" sz="4000">
                <a:solidFill>
                  <a:srgbClr val="000000"/>
                </a:solidFill>
                <a:latin typeface="华文新魏" panose="02010800040101010101" pitchFamily="2" charset="-122"/>
                <a:ea typeface="华文新魏" panose="02010800040101010101" pitchFamily="2" charset="-122"/>
              </a:rPr>
              <a:t>  进程调度</a:t>
            </a:r>
          </a:p>
        </p:txBody>
      </p:sp>
      <p:sp>
        <p:nvSpPr>
          <p:cNvPr id="45059" name="Rectangle 3">
            <a:extLst>
              <a:ext uri="{FF2B5EF4-FFF2-40B4-BE49-F238E27FC236}">
                <a16:creationId xmlns:a16="http://schemas.microsoft.com/office/drawing/2014/main" id="{2E8E9D50-6FD6-4527-8736-A3FCC3911444}"/>
              </a:ext>
            </a:extLst>
          </p:cNvPr>
          <p:cNvSpPr>
            <a:spLocks noChangeArrowheads="1"/>
          </p:cNvSpPr>
          <p:nvPr/>
        </p:nvSpPr>
        <p:spPr bwMode="auto">
          <a:xfrm>
            <a:off x="179512" y="1268760"/>
            <a:ext cx="8362950" cy="4857750"/>
          </a:xfrm>
          <a:prstGeom prst="rect">
            <a:avLst/>
          </a:prstGeom>
          <a:noFill/>
          <a:ln w="9525">
            <a:noFill/>
            <a:miter lim="800000"/>
            <a:headEnd/>
            <a:tailEnd/>
          </a:ln>
          <a:effectLst/>
        </p:spPr>
        <p:txBody>
          <a:bodyPr/>
          <a:lstStyle/>
          <a:p>
            <a:pPr eaLnBrk="1" hangingPunct="1">
              <a:spcBef>
                <a:spcPct val="20000"/>
              </a:spcBef>
              <a:buClr>
                <a:srgbClr val="0000CC"/>
              </a:buClr>
              <a:defRPr/>
            </a:pPr>
            <a:r>
              <a:rPr lang="en-US" altLang="zh-CN" sz="3200" dirty="0">
                <a:solidFill>
                  <a:srgbClr val="000000"/>
                </a:solidFill>
                <a:latin typeface="Times New Roman" pitchFamily="18" charset="0"/>
              </a:rPr>
              <a:t>3.3.1 </a:t>
            </a:r>
            <a:r>
              <a:rPr lang="zh-CN" altLang="en-US" sz="3200" dirty="0">
                <a:solidFill>
                  <a:srgbClr val="000000"/>
                </a:solidFill>
                <a:latin typeface="Times New Roman" pitchFamily="18" charset="0"/>
              </a:rPr>
              <a:t>进程调度的任务、机制和方式</a:t>
            </a:r>
            <a:endParaRPr lang="zh-CN" altLang="en-US" sz="3200" dirty="0">
              <a:solidFill>
                <a:srgbClr val="000000"/>
              </a:solidFill>
              <a:latin typeface="Arial" pitchFamily="34" charset="0"/>
            </a:endParaRPr>
          </a:p>
          <a:p>
            <a:pPr lvl="2" eaLnBrk="1" hangingPunct="1">
              <a:lnSpc>
                <a:spcPct val="90000"/>
              </a:lnSpc>
              <a:spcBef>
                <a:spcPct val="20000"/>
              </a:spcBef>
              <a:buClr>
                <a:schemeClr val="hlink"/>
              </a:buClr>
              <a:defRPr/>
            </a:pPr>
            <a:r>
              <a:rPr lang="en-US" altLang="zh-CN" sz="2800" dirty="0">
                <a:solidFill>
                  <a:srgbClr val="000000"/>
                </a:solidFill>
                <a:latin typeface="Times New Roman" pitchFamily="18" charset="0"/>
              </a:rPr>
              <a:t>2. </a:t>
            </a:r>
            <a:r>
              <a:rPr lang="zh-CN" altLang="en-US" sz="2800" dirty="0">
                <a:solidFill>
                  <a:srgbClr val="000000"/>
                </a:solidFill>
                <a:latin typeface="Times New Roman" pitchFamily="18" charset="0"/>
              </a:rPr>
              <a:t>进程调度机制</a:t>
            </a:r>
            <a:endParaRPr lang="en-US" altLang="zh-CN" sz="2800" dirty="0">
              <a:solidFill>
                <a:srgbClr val="000000"/>
              </a:solidFill>
              <a:latin typeface="Times New Roman" pitchFamily="18" charset="0"/>
            </a:endParaRPr>
          </a:p>
          <a:p>
            <a:pPr marL="720000" lvl="3" indent="-685800" eaLnBrk="1" hangingPunct="1">
              <a:lnSpc>
                <a:spcPct val="90000"/>
              </a:lnSpc>
              <a:spcBef>
                <a:spcPct val="20000"/>
              </a:spcBef>
              <a:buClr>
                <a:schemeClr val="hlink"/>
              </a:buClr>
              <a:buFont typeface="+mj-ea"/>
              <a:buAutoNum type="circleNumDbPlain"/>
              <a:defRPr/>
            </a:pPr>
            <a:r>
              <a:rPr lang="zh-CN" altLang="en-US" sz="2800" dirty="0">
                <a:solidFill>
                  <a:srgbClr val="000000"/>
                </a:solidFill>
                <a:latin typeface="Times New Roman" pitchFamily="18" charset="0"/>
              </a:rPr>
              <a:t>排队器：将就绪进程插入到相应的就绪队列中。</a:t>
            </a:r>
            <a:endParaRPr lang="en-US" altLang="zh-CN" sz="2800" dirty="0">
              <a:solidFill>
                <a:srgbClr val="000000"/>
              </a:solidFill>
              <a:latin typeface="Times New Roman" pitchFamily="18" charset="0"/>
            </a:endParaRPr>
          </a:p>
          <a:p>
            <a:pPr marL="720000" lvl="3" indent="-685800" eaLnBrk="1" hangingPunct="1">
              <a:lnSpc>
                <a:spcPct val="90000"/>
              </a:lnSpc>
              <a:spcBef>
                <a:spcPct val="20000"/>
              </a:spcBef>
              <a:buClr>
                <a:schemeClr val="hlink"/>
              </a:buClr>
              <a:buFont typeface="+mj-ea"/>
              <a:buAutoNum type="circleNumDbPlain"/>
              <a:defRPr/>
            </a:pPr>
            <a:r>
              <a:rPr lang="zh-CN" altLang="en-US" sz="2800" dirty="0">
                <a:solidFill>
                  <a:srgbClr val="000000"/>
                </a:solidFill>
                <a:latin typeface="Times New Roman" pitchFamily="18" charset="0"/>
              </a:rPr>
              <a:t>分派器：依据进程调度程序所选定的进程，将其从就绪队列中取出。</a:t>
            </a:r>
            <a:endParaRPr lang="en-US" altLang="zh-CN" sz="2800" dirty="0">
              <a:solidFill>
                <a:srgbClr val="000000"/>
              </a:solidFill>
              <a:latin typeface="Times New Roman" pitchFamily="18" charset="0"/>
            </a:endParaRPr>
          </a:p>
          <a:p>
            <a:pPr marL="720000" lvl="3" indent="-685800" eaLnBrk="1" hangingPunct="1">
              <a:lnSpc>
                <a:spcPct val="90000"/>
              </a:lnSpc>
              <a:spcBef>
                <a:spcPct val="20000"/>
              </a:spcBef>
              <a:buClr>
                <a:schemeClr val="hlink"/>
              </a:buClr>
              <a:buFont typeface="+mj-ea"/>
              <a:buAutoNum type="circleNumDbPlain"/>
              <a:defRPr/>
            </a:pPr>
            <a:r>
              <a:rPr lang="zh-CN" altLang="en-US" sz="2800" dirty="0">
                <a:solidFill>
                  <a:srgbClr val="000000"/>
                </a:solidFill>
                <a:latin typeface="Times New Roman" pitchFamily="18" charset="0"/>
              </a:rPr>
              <a:t>上下文切换器：保存当前进程的上下文；新选进出的</a:t>
            </a:r>
            <a:r>
              <a:rPr lang="en-US" altLang="zh-CN" sz="2800" dirty="0">
                <a:solidFill>
                  <a:srgbClr val="000000"/>
                </a:solidFill>
                <a:latin typeface="Times New Roman" pitchFamily="18" charset="0"/>
              </a:rPr>
              <a:t>CPU</a:t>
            </a:r>
            <a:r>
              <a:rPr lang="zh-CN" altLang="en-US" sz="2800" dirty="0">
                <a:solidFill>
                  <a:srgbClr val="000000"/>
                </a:solidFill>
                <a:latin typeface="Times New Roman" pitchFamily="18" charset="0"/>
              </a:rPr>
              <a:t>现场信息恢复。</a:t>
            </a:r>
          </a:p>
          <a:p>
            <a:pPr marL="1447800" lvl="2" indent="-533400" eaLnBrk="1" hangingPunct="1">
              <a:lnSpc>
                <a:spcPct val="90000"/>
              </a:lnSpc>
              <a:spcBef>
                <a:spcPct val="20000"/>
              </a:spcBef>
              <a:buClr>
                <a:schemeClr val="hlink"/>
              </a:buClr>
              <a:buFont typeface="Wingdings" pitchFamily="2" charset="2"/>
              <a:buNone/>
              <a:defRPr/>
            </a:pPr>
            <a:endParaRPr lang="zh-CN" altLang="en-US" dirty="0">
              <a:solidFill>
                <a:srgbClr val="000000"/>
              </a:solidFill>
              <a:latin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5D58E66C-2A41-4381-B9CE-0C417AF9704E}"/>
              </a:ext>
            </a:extLst>
          </p:cNvPr>
          <p:cNvSpPr>
            <a:spLocks noGrp="1" noChangeArrowheads="1"/>
          </p:cNvSpPr>
          <p:nvPr>
            <p:ph type="title"/>
          </p:nvPr>
        </p:nvSpPr>
        <p:spPr/>
        <p:txBody>
          <a:bodyPr/>
          <a:lstStyle/>
          <a:p>
            <a:endParaRPr lang="zh-CN" altLang="zh-CN"/>
          </a:p>
        </p:txBody>
      </p:sp>
      <p:pic>
        <p:nvPicPr>
          <p:cNvPr id="41987" name="Picture 4" descr="3-1">
            <a:extLst>
              <a:ext uri="{FF2B5EF4-FFF2-40B4-BE49-F238E27FC236}">
                <a16:creationId xmlns:a16="http://schemas.microsoft.com/office/drawing/2014/main" id="{D184489C-5596-4BBC-A98A-C290707211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628775"/>
            <a:ext cx="8488363" cy="39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a:extLst>
              <a:ext uri="{FF2B5EF4-FFF2-40B4-BE49-F238E27FC236}">
                <a16:creationId xmlns:a16="http://schemas.microsoft.com/office/drawing/2014/main" id="{C6FF08C4-7A47-47BB-9366-0B1079CB17DF}"/>
              </a:ext>
            </a:extLst>
          </p:cNvPr>
          <p:cNvSpPr>
            <a:spLocks noChangeArrowheads="1"/>
          </p:cNvSpPr>
          <p:nvPr/>
        </p:nvSpPr>
        <p:spPr bwMode="auto">
          <a:xfrm>
            <a:off x="107950" y="947613"/>
            <a:ext cx="8928100" cy="5029200"/>
          </a:xfrm>
          <a:prstGeom prst="rect">
            <a:avLst/>
          </a:prstGeom>
          <a:noFill/>
          <a:ln>
            <a:noFill/>
          </a:ln>
        </p:spPr>
        <p:txBody>
          <a:bodyPr/>
          <a:lstStyle>
            <a:lvl1pPr marL="685800" indent="-685800">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1066800" indent="-60960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447800" indent="-5334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2057400" indent="-6858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indent="0" eaLnBrk="1" hangingPunct="1">
              <a:buClr>
                <a:srgbClr val="0000CC"/>
              </a:buClr>
              <a:buSzTx/>
              <a:buFont typeface="Wingdings" panose="05000000000000000000" pitchFamily="2" charset="2"/>
              <a:buNone/>
              <a:defRPr/>
            </a:pPr>
            <a:r>
              <a:rPr lang="en-US" altLang="zh-CN" dirty="0">
                <a:solidFill>
                  <a:srgbClr val="000000"/>
                </a:solidFill>
                <a:latin typeface="宋体" panose="02010600030101010101" pitchFamily="2" charset="-122"/>
              </a:rPr>
              <a:t>3. </a:t>
            </a:r>
            <a:r>
              <a:rPr lang="zh-CN" altLang="en-US" dirty="0">
                <a:solidFill>
                  <a:srgbClr val="000000"/>
                </a:solidFill>
                <a:latin typeface="宋体" panose="02010600030101010101" pitchFamily="2" charset="-122"/>
              </a:rPr>
              <a:t>进程调度的方式</a:t>
            </a:r>
          </a:p>
          <a:p>
            <a:pPr marL="457200" lvl="1" indent="0" eaLnBrk="1" hangingPunct="1">
              <a:buClr>
                <a:srgbClr val="0000CC"/>
              </a:buClr>
              <a:buSzTx/>
              <a:buFont typeface="Wingdings" panose="05000000000000000000" pitchFamily="2" charset="2"/>
              <a:buNone/>
              <a:defRPr/>
            </a:pPr>
            <a:r>
              <a:rPr lang="en-US" altLang="zh-CN" dirty="0">
                <a:solidFill>
                  <a:srgbClr val="000000"/>
                </a:solidFill>
                <a:latin typeface="隶书" panose="02010509060101010101" pitchFamily="49" charset="-122"/>
              </a:rPr>
              <a:t>1)</a:t>
            </a:r>
            <a:r>
              <a:rPr lang="zh-CN" altLang="en-US" dirty="0">
                <a:solidFill>
                  <a:srgbClr val="000000"/>
                </a:solidFill>
                <a:latin typeface="隶书" panose="02010509060101010101" pitchFamily="49" charset="-122"/>
              </a:rPr>
              <a:t>非抢占方式</a:t>
            </a:r>
            <a:endParaRPr lang="zh-CN" altLang="en-US" dirty="0">
              <a:solidFill>
                <a:srgbClr val="000000"/>
              </a:solidFill>
              <a:latin typeface="宋体" panose="02010600030101010101" pitchFamily="2" charset="-122"/>
            </a:endParaRPr>
          </a:p>
          <a:p>
            <a:pPr marL="914400" lvl="2" indent="0" eaLnBrk="1" hangingPunct="1">
              <a:lnSpc>
                <a:spcPct val="95000"/>
              </a:lnSpc>
              <a:buClr>
                <a:srgbClr val="0000CC"/>
              </a:buClr>
              <a:buSzTx/>
              <a:buFont typeface="Wingdings" panose="05000000000000000000" pitchFamily="2" charset="2"/>
              <a:buNone/>
              <a:defRPr/>
            </a:pPr>
            <a:r>
              <a:rPr lang="zh-CN" altLang="en-US" sz="2800" dirty="0">
                <a:solidFill>
                  <a:srgbClr val="000000"/>
                </a:solidFill>
                <a:latin typeface="宋体" panose="02010600030101010101" pitchFamily="2" charset="-122"/>
              </a:rPr>
              <a:t>原理</a:t>
            </a:r>
            <a:r>
              <a:rPr lang="en-US" altLang="zh-CN" sz="2800" dirty="0">
                <a:solidFill>
                  <a:srgbClr val="000000"/>
                </a:solidFill>
                <a:latin typeface="宋体" panose="02010600030101010101" pitchFamily="2" charset="-122"/>
              </a:rPr>
              <a:t>:</a:t>
            </a:r>
            <a:r>
              <a:rPr lang="zh-CN" altLang="en-US" sz="2800" dirty="0">
                <a:solidFill>
                  <a:srgbClr val="000000"/>
                </a:solidFill>
                <a:latin typeface="宋体" panose="02010600030101010101" pitchFamily="2" charset="-122"/>
              </a:rPr>
              <a:t>一旦把处理机分配给某个进程后，让该进程一直执行，直到该进程完成或者发生某事件而阻塞。</a:t>
            </a:r>
          </a:p>
          <a:p>
            <a:pPr lvl="2" eaLnBrk="1" hangingPunct="1">
              <a:lnSpc>
                <a:spcPct val="95000"/>
              </a:lnSpc>
              <a:buClr>
                <a:srgbClr val="0000CC"/>
              </a:buClr>
              <a:buSzTx/>
              <a:buFont typeface="Wingdings" panose="05000000000000000000" pitchFamily="2" charset="2"/>
              <a:buChar char="Ø"/>
              <a:defRPr/>
            </a:pPr>
            <a:r>
              <a:rPr lang="zh-CN" altLang="en-US" sz="2800" dirty="0">
                <a:solidFill>
                  <a:srgbClr val="000000"/>
                </a:solidFill>
                <a:latin typeface="宋体" panose="02010600030101010101" pitchFamily="2" charset="-122"/>
              </a:rPr>
              <a:t>	引起进程调度的因素：</a:t>
            </a:r>
          </a:p>
          <a:p>
            <a:pPr lvl="3" eaLnBrk="1" hangingPunct="1">
              <a:lnSpc>
                <a:spcPct val="95000"/>
              </a:lnSpc>
              <a:buClr>
                <a:srgbClr val="0000CC"/>
              </a:buClr>
              <a:buSzTx/>
              <a:buFont typeface="+mj-ea"/>
              <a:buAutoNum type="circleNumDbPlain"/>
              <a:defRPr/>
            </a:pPr>
            <a:r>
              <a:rPr lang="zh-CN" altLang="en-US" sz="2800" dirty="0">
                <a:solidFill>
                  <a:srgbClr val="000000"/>
                </a:solidFill>
                <a:latin typeface="宋体" panose="02010600030101010101" pitchFamily="2" charset="-122"/>
              </a:rPr>
              <a:t>正在执行的进程执行完毕</a:t>
            </a:r>
          </a:p>
          <a:p>
            <a:pPr lvl="3" eaLnBrk="1" hangingPunct="1">
              <a:lnSpc>
                <a:spcPct val="95000"/>
              </a:lnSpc>
              <a:buClr>
                <a:srgbClr val="0000CC"/>
              </a:buClr>
              <a:buSzTx/>
              <a:buFont typeface="+mj-ea"/>
              <a:buAutoNum type="circleNumDbPlain"/>
              <a:defRPr/>
            </a:pPr>
            <a:r>
              <a:rPr lang="zh-CN" altLang="en-US" sz="2800" dirty="0">
                <a:solidFill>
                  <a:srgbClr val="000000"/>
                </a:solidFill>
                <a:latin typeface="宋体" panose="02010600030101010101" pitchFamily="2" charset="-122"/>
              </a:rPr>
              <a:t>执行中的进程因为提出</a:t>
            </a:r>
            <a:r>
              <a:rPr lang="en-US" altLang="zh-CN" sz="2800" dirty="0">
                <a:solidFill>
                  <a:srgbClr val="000000"/>
                </a:solidFill>
                <a:latin typeface="宋体" panose="02010600030101010101" pitchFamily="2" charset="-122"/>
              </a:rPr>
              <a:t>I/O</a:t>
            </a:r>
            <a:r>
              <a:rPr lang="zh-CN" altLang="en-US" sz="2800" dirty="0">
                <a:solidFill>
                  <a:srgbClr val="000000"/>
                </a:solidFill>
                <a:latin typeface="宋体" panose="02010600030101010101" pitchFamily="2" charset="-122"/>
              </a:rPr>
              <a:t>请求而暂停执行</a:t>
            </a:r>
          </a:p>
          <a:p>
            <a:pPr lvl="3" eaLnBrk="1" hangingPunct="1">
              <a:lnSpc>
                <a:spcPct val="95000"/>
              </a:lnSpc>
              <a:buClr>
                <a:srgbClr val="0000CC"/>
              </a:buClr>
              <a:buSzTx/>
              <a:buFont typeface="+mj-ea"/>
              <a:buAutoNum type="circleNumDbPlain"/>
              <a:defRPr/>
            </a:pPr>
            <a:r>
              <a:rPr lang="zh-CN" altLang="en-US" sz="2800" dirty="0">
                <a:solidFill>
                  <a:srgbClr val="000000"/>
                </a:solidFill>
                <a:latin typeface="宋体" panose="02010600030101010101" pitchFamily="2" charset="-122"/>
              </a:rPr>
              <a:t>进程通信或同步过程中执行了原语操作</a:t>
            </a:r>
          </a:p>
        </p:txBody>
      </p:sp>
      <p:sp>
        <p:nvSpPr>
          <p:cNvPr id="43011" name="Text Box 2">
            <a:extLst>
              <a:ext uri="{FF2B5EF4-FFF2-40B4-BE49-F238E27FC236}">
                <a16:creationId xmlns:a16="http://schemas.microsoft.com/office/drawing/2014/main" id="{C8FBB210-30E4-46B4-8AD7-2A854926BD8A}"/>
              </a:ext>
            </a:extLst>
          </p:cNvPr>
          <p:cNvSpPr txBox="1">
            <a:spLocks noChangeArrowheads="1"/>
          </p:cNvSpPr>
          <p:nvPr/>
        </p:nvSpPr>
        <p:spPr bwMode="auto">
          <a:xfrm>
            <a:off x="611560" y="228929"/>
            <a:ext cx="6934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sz="4000" dirty="0">
                <a:solidFill>
                  <a:srgbClr val="000000"/>
                </a:solidFill>
                <a:latin typeface="华文新魏" panose="02010800040101010101" pitchFamily="2" charset="-122"/>
                <a:ea typeface="华文新魏" panose="02010800040101010101" pitchFamily="2" charset="-122"/>
              </a:rPr>
              <a:t>3.</a:t>
            </a:r>
            <a:r>
              <a:rPr lang="en-US" altLang="zh-CN" sz="4000" dirty="0">
                <a:solidFill>
                  <a:srgbClr val="000000"/>
                </a:solidFill>
                <a:latin typeface="华文新魏" panose="02010800040101010101" pitchFamily="2" charset="-122"/>
                <a:ea typeface="华文新魏" panose="02010800040101010101" pitchFamily="2" charset="-122"/>
              </a:rPr>
              <a:t>3</a:t>
            </a:r>
            <a:r>
              <a:rPr lang="zh-CN" altLang="en-US" sz="4000" dirty="0">
                <a:solidFill>
                  <a:srgbClr val="000000"/>
                </a:solidFill>
                <a:latin typeface="华文新魏" panose="02010800040101010101" pitchFamily="2" charset="-122"/>
                <a:ea typeface="华文新魏" panose="02010800040101010101" pitchFamily="2" charset="-122"/>
              </a:rPr>
              <a:t>  进程调度</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a:extLst>
              <a:ext uri="{FF2B5EF4-FFF2-40B4-BE49-F238E27FC236}">
                <a16:creationId xmlns:a16="http://schemas.microsoft.com/office/drawing/2014/main" id="{EF2064E5-AF70-40AF-9731-DB17A18FDB5E}"/>
              </a:ext>
            </a:extLst>
          </p:cNvPr>
          <p:cNvSpPr>
            <a:spLocks noChangeArrowheads="1"/>
          </p:cNvSpPr>
          <p:nvPr/>
        </p:nvSpPr>
        <p:spPr bwMode="auto">
          <a:xfrm>
            <a:off x="457200" y="1524000"/>
            <a:ext cx="80772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447800" indent="-5334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buClr>
                <a:srgbClr val="0000CC"/>
              </a:buClr>
              <a:buSzTx/>
              <a:buFont typeface="Wingdings" panose="05000000000000000000" pitchFamily="2" charset="2"/>
              <a:buNone/>
            </a:pPr>
            <a:r>
              <a:rPr lang="en-US" altLang="zh-CN">
                <a:solidFill>
                  <a:srgbClr val="000000"/>
                </a:solidFill>
                <a:latin typeface="宋体" panose="02010600030101010101" pitchFamily="2" charset="-122"/>
              </a:rPr>
              <a:t>3.</a:t>
            </a:r>
            <a:r>
              <a:rPr lang="zh-CN" altLang="en-US">
                <a:solidFill>
                  <a:srgbClr val="000000"/>
                </a:solidFill>
                <a:latin typeface="宋体" panose="02010600030101010101" pitchFamily="2" charset="-122"/>
              </a:rPr>
              <a:t>进程调度的方式</a:t>
            </a:r>
          </a:p>
          <a:p>
            <a:pPr lvl="1" eaLnBrk="1" hangingPunct="1">
              <a:buClr>
                <a:srgbClr val="0000CC"/>
              </a:buClr>
              <a:buSzTx/>
              <a:buFont typeface="Wingdings" panose="05000000000000000000" pitchFamily="2" charset="2"/>
              <a:buNone/>
            </a:pPr>
            <a:r>
              <a:rPr lang="en-US" altLang="zh-CN">
                <a:solidFill>
                  <a:srgbClr val="000000"/>
                </a:solidFill>
                <a:latin typeface="隶书" panose="02010509060101010101" pitchFamily="49" charset="-122"/>
              </a:rPr>
              <a:t>1)</a:t>
            </a:r>
            <a:r>
              <a:rPr lang="zh-CN" altLang="en-US">
                <a:solidFill>
                  <a:srgbClr val="000000"/>
                </a:solidFill>
                <a:latin typeface="隶书" panose="02010509060101010101" pitchFamily="49" charset="-122"/>
              </a:rPr>
              <a:t>非抢占方式</a:t>
            </a:r>
            <a:endParaRPr lang="zh-CN" altLang="en-US">
              <a:solidFill>
                <a:srgbClr val="000000"/>
              </a:solidFill>
              <a:latin typeface="宋体" panose="02010600030101010101" pitchFamily="2" charset="-122"/>
            </a:endParaRPr>
          </a:p>
          <a:p>
            <a:pPr lvl="2" eaLnBrk="1" hangingPunct="1">
              <a:lnSpc>
                <a:spcPct val="95000"/>
              </a:lnSpc>
              <a:buClr>
                <a:srgbClr val="0000CC"/>
              </a:buClr>
              <a:buSzTx/>
              <a:buFont typeface="Wingdings" panose="05000000000000000000" pitchFamily="2" charset="2"/>
              <a:buChar char="Ø"/>
            </a:pPr>
            <a:r>
              <a:rPr lang="zh-CN" altLang="en-US" sz="2800">
                <a:solidFill>
                  <a:srgbClr val="000000"/>
                </a:solidFill>
                <a:latin typeface="宋体" panose="02010600030101010101" pitchFamily="2" charset="-122"/>
              </a:rPr>
              <a:t>优点：</a:t>
            </a:r>
            <a:r>
              <a:rPr lang="zh-CN" altLang="en-US" sz="2800">
                <a:solidFill>
                  <a:srgbClr val="000000"/>
                </a:solidFill>
                <a:latin typeface="Times New Roman" panose="02020603050405020304" pitchFamily="18" charset="0"/>
              </a:rPr>
              <a:t>实现简单、系统开销小，适用于大多数的批处理系统环境。</a:t>
            </a:r>
            <a:endParaRPr lang="zh-CN" altLang="en-US" sz="2800">
              <a:solidFill>
                <a:srgbClr val="000000"/>
              </a:solidFill>
              <a:latin typeface="宋体" panose="02010600030101010101" pitchFamily="2" charset="-122"/>
            </a:endParaRPr>
          </a:p>
          <a:p>
            <a:pPr lvl="2" eaLnBrk="1" hangingPunct="1">
              <a:lnSpc>
                <a:spcPct val="95000"/>
              </a:lnSpc>
              <a:buClr>
                <a:srgbClr val="0000CC"/>
              </a:buClr>
              <a:buSzTx/>
              <a:buFont typeface="Wingdings" panose="05000000000000000000" pitchFamily="2" charset="2"/>
              <a:buChar char="Ø"/>
            </a:pPr>
            <a:r>
              <a:rPr lang="zh-CN" altLang="en-US" sz="2800">
                <a:solidFill>
                  <a:srgbClr val="000000"/>
                </a:solidFill>
                <a:latin typeface="宋体" panose="02010600030101010101" pitchFamily="2" charset="-122"/>
              </a:rPr>
              <a:t>缺点：</a:t>
            </a:r>
            <a:r>
              <a:rPr lang="zh-CN" altLang="en-US" sz="2800">
                <a:solidFill>
                  <a:srgbClr val="000000"/>
                </a:solidFill>
                <a:latin typeface="Times New Roman" panose="02020603050405020304" pitchFamily="18" charset="0"/>
              </a:rPr>
              <a:t>难以满足紧急任务的要求，不适宜要求比较严格的实时系统</a:t>
            </a:r>
            <a:endParaRPr lang="zh-CN" altLang="en-US" sz="2800">
              <a:solidFill>
                <a:srgbClr val="000000"/>
              </a:solidFill>
              <a:latin typeface="宋体" panose="02010600030101010101" pitchFamily="2" charset="-122"/>
            </a:endParaRPr>
          </a:p>
        </p:txBody>
      </p:sp>
      <p:sp>
        <p:nvSpPr>
          <p:cNvPr id="44035" name="Text Box 2">
            <a:extLst>
              <a:ext uri="{FF2B5EF4-FFF2-40B4-BE49-F238E27FC236}">
                <a16:creationId xmlns:a16="http://schemas.microsoft.com/office/drawing/2014/main" id="{0E001DF3-75F7-48FB-B301-6223A7B65398}"/>
              </a:ext>
            </a:extLst>
          </p:cNvPr>
          <p:cNvSpPr txBox="1">
            <a:spLocks noChangeArrowheads="1"/>
          </p:cNvSpPr>
          <p:nvPr/>
        </p:nvSpPr>
        <p:spPr bwMode="auto">
          <a:xfrm>
            <a:off x="1295400" y="609600"/>
            <a:ext cx="6934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sz="4000">
                <a:solidFill>
                  <a:srgbClr val="000000"/>
                </a:solidFill>
                <a:latin typeface="华文新魏" panose="02010800040101010101" pitchFamily="2" charset="-122"/>
                <a:ea typeface="华文新魏" panose="02010800040101010101" pitchFamily="2" charset="-122"/>
              </a:rPr>
              <a:t>3.</a:t>
            </a:r>
            <a:r>
              <a:rPr lang="en-US" altLang="zh-CN" sz="4000">
                <a:solidFill>
                  <a:srgbClr val="000000"/>
                </a:solidFill>
                <a:latin typeface="华文新魏" panose="02010800040101010101" pitchFamily="2" charset="-122"/>
                <a:ea typeface="华文新魏" panose="02010800040101010101" pitchFamily="2" charset="-122"/>
              </a:rPr>
              <a:t>3</a:t>
            </a:r>
            <a:r>
              <a:rPr lang="zh-CN" altLang="en-US" sz="4000">
                <a:solidFill>
                  <a:srgbClr val="000000"/>
                </a:solidFill>
                <a:latin typeface="华文新魏" panose="02010800040101010101" pitchFamily="2" charset="-122"/>
                <a:ea typeface="华文新魏" panose="02010800040101010101" pitchFamily="2" charset="-122"/>
              </a:rPr>
              <a:t>  进程调度</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a:extLst>
              <a:ext uri="{FF2B5EF4-FFF2-40B4-BE49-F238E27FC236}">
                <a16:creationId xmlns:a16="http://schemas.microsoft.com/office/drawing/2014/main" id="{9E0C0819-1B46-42E3-9E9E-C23E0239A134}"/>
              </a:ext>
            </a:extLst>
          </p:cNvPr>
          <p:cNvSpPr>
            <a:spLocks noChangeArrowheads="1"/>
          </p:cNvSpPr>
          <p:nvPr/>
        </p:nvSpPr>
        <p:spPr bwMode="auto">
          <a:xfrm>
            <a:off x="107504" y="978144"/>
            <a:ext cx="8458200" cy="5029200"/>
          </a:xfrm>
          <a:prstGeom prst="rect">
            <a:avLst/>
          </a:prstGeom>
          <a:noFill/>
          <a:ln>
            <a:noFill/>
          </a:ln>
        </p:spPr>
        <p:txBody>
          <a:bodyPr/>
          <a:lstStyle>
            <a:lvl1pPr marL="685800" indent="-685800">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1066800" indent="-60960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447800" indent="-5334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2057400" indent="-6858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indent="0" eaLnBrk="1" hangingPunct="1">
              <a:buClr>
                <a:srgbClr val="0000CC"/>
              </a:buClr>
              <a:buSzTx/>
              <a:buFont typeface="Wingdings" panose="05000000000000000000" pitchFamily="2" charset="2"/>
              <a:buNone/>
              <a:defRPr/>
            </a:pPr>
            <a:r>
              <a:rPr lang="en-US" altLang="zh-CN" dirty="0">
                <a:solidFill>
                  <a:srgbClr val="000000"/>
                </a:solidFill>
                <a:latin typeface="宋体" panose="02010600030101010101" pitchFamily="2" charset="-122"/>
              </a:rPr>
              <a:t>3.</a:t>
            </a:r>
            <a:r>
              <a:rPr lang="zh-CN" altLang="en-US" dirty="0">
                <a:solidFill>
                  <a:srgbClr val="000000"/>
                </a:solidFill>
                <a:latin typeface="宋体" panose="02010600030101010101" pitchFamily="2" charset="-122"/>
              </a:rPr>
              <a:t>进程调度的方式</a:t>
            </a:r>
          </a:p>
          <a:p>
            <a:pPr marL="457200" lvl="1" indent="0" eaLnBrk="1" hangingPunct="1">
              <a:buClr>
                <a:srgbClr val="0000CC"/>
              </a:buClr>
              <a:buSzTx/>
              <a:buFont typeface="Wingdings" panose="05000000000000000000" pitchFamily="2" charset="2"/>
              <a:buNone/>
              <a:defRPr/>
            </a:pPr>
            <a:r>
              <a:rPr lang="en-US" altLang="zh-CN" dirty="0">
                <a:solidFill>
                  <a:srgbClr val="000000"/>
                </a:solidFill>
                <a:latin typeface="隶书" panose="02010509060101010101" pitchFamily="49" charset="-122"/>
              </a:rPr>
              <a:t>2)</a:t>
            </a:r>
            <a:r>
              <a:rPr lang="zh-CN" altLang="en-US" dirty="0">
                <a:solidFill>
                  <a:srgbClr val="000000"/>
                </a:solidFill>
                <a:latin typeface="隶书" panose="02010509060101010101" pitchFamily="49" charset="-122"/>
              </a:rPr>
              <a:t>抢占方式</a:t>
            </a:r>
            <a:endParaRPr lang="zh-CN" altLang="en-US" dirty="0">
              <a:solidFill>
                <a:srgbClr val="000000"/>
              </a:solidFill>
              <a:latin typeface="宋体" panose="02010600030101010101" pitchFamily="2" charset="-122"/>
            </a:endParaRPr>
          </a:p>
          <a:p>
            <a:pPr marL="914400" lvl="2" indent="0" eaLnBrk="1" hangingPunct="1">
              <a:lnSpc>
                <a:spcPct val="95000"/>
              </a:lnSpc>
              <a:buClr>
                <a:srgbClr val="0000CC"/>
              </a:buClr>
              <a:buSzTx/>
              <a:buFont typeface="Wingdings" panose="05000000000000000000" pitchFamily="2" charset="2"/>
              <a:buNone/>
              <a:defRPr/>
            </a:pPr>
            <a:r>
              <a:rPr lang="zh-CN" altLang="en-US" sz="2800" dirty="0">
                <a:solidFill>
                  <a:srgbClr val="000000"/>
                </a:solidFill>
                <a:latin typeface="宋体" panose="02010600030101010101" pitchFamily="2" charset="-122"/>
              </a:rPr>
              <a:t>原理</a:t>
            </a:r>
            <a:r>
              <a:rPr lang="en-US" altLang="zh-CN" sz="2800" dirty="0">
                <a:solidFill>
                  <a:srgbClr val="000000"/>
                </a:solidFill>
                <a:latin typeface="宋体" panose="02010600030101010101" pitchFamily="2" charset="-122"/>
              </a:rPr>
              <a:t>:</a:t>
            </a:r>
            <a:r>
              <a:rPr lang="zh-CN" altLang="en-US" sz="2800" dirty="0">
                <a:solidFill>
                  <a:srgbClr val="000000"/>
                </a:solidFill>
                <a:latin typeface="宋体" panose="02010600030101010101" pitchFamily="2" charset="-122"/>
              </a:rPr>
              <a:t>允许调度程序根据某种原则，暂停正在执行的进程，将处理机重新分配给其他进程。</a:t>
            </a:r>
          </a:p>
          <a:p>
            <a:pPr lvl="2" eaLnBrk="1" hangingPunct="1">
              <a:lnSpc>
                <a:spcPct val="95000"/>
              </a:lnSpc>
              <a:buClr>
                <a:srgbClr val="0000CC"/>
              </a:buClr>
              <a:buSzTx/>
              <a:buFont typeface="Wingdings" panose="05000000000000000000" pitchFamily="2" charset="2"/>
              <a:buChar char="Ø"/>
              <a:defRPr/>
            </a:pPr>
            <a:r>
              <a:rPr lang="zh-CN" altLang="en-US" sz="2800" dirty="0">
                <a:solidFill>
                  <a:srgbClr val="000000"/>
                </a:solidFill>
                <a:latin typeface="隶书" panose="02010509060101010101" pitchFamily="49" charset="-122"/>
              </a:rPr>
              <a:t>抢占</a:t>
            </a:r>
            <a:r>
              <a:rPr lang="zh-CN" altLang="en-US" sz="2800" dirty="0">
                <a:solidFill>
                  <a:srgbClr val="000000"/>
                </a:solidFill>
                <a:latin typeface="宋体" panose="02010600030101010101" pitchFamily="2" charset="-122"/>
              </a:rPr>
              <a:t>原则：</a:t>
            </a:r>
          </a:p>
          <a:p>
            <a:pPr lvl="3" eaLnBrk="1" hangingPunct="1">
              <a:lnSpc>
                <a:spcPct val="95000"/>
              </a:lnSpc>
              <a:buClr>
                <a:srgbClr val="0000CC"/>
              </a:buClr>
              <a:buSzTx/>
              <a:buFont typeface="Wingdings" panose="05000000000000000000" pitchFamily="2" charset="2"/>
              <a:buChar char="Ø"/>
              <a:defRPr/>
            </a:pPr>
            <a:r>
              <a:rPr lang="zh-CN" altLang="en-US" sz="2800" dirty="0">
                <a:solidFill>
                  <a:srgbClr val="000000"/>
                </a:solidFill>
                <a:latin typeface="Times New Roman" panose="02020603050405020304" pitchFamily="18" charset="0"/>
              </a:rPr>
              <a:t>优先权原则：允许优先权高的新到进程抢占当前进程的处理机</a:t>
            </a:r>
          </a:p>
          <a:p>
            <a:pPr lvl="3" eaLnBrk="1" hangingPunct="1">
              <a:lnSpc>
                <a:spcPct val="95000"/>
              </a:lnSpc>
              <a:buClr>
                <a:srgbClr val="0000CC"/>
              </a:buClr>
              <a:buSzTx/>
              <a:buFont typeface="Wingdings" panose="05000000000000000000" pitchFamily="2" charset="2"/>
              <a:buChar char="Ø"/>
              <a:defRPr/>
            </a:pPr>
            <a:r>
              <a:rPr lang="zh-CN" altLang="en-US" sz="2800" dirty="0">
                <a:solidFill>
                  <a:srgbClr val="000000"/>
                </a:solidFill>
                <a:latin typeface="Times New Roman" panose="02020603050405020304" pitchFamily="18" charset="0"/>
              </a:rPr>
              <a:t>短进程优先原则</a:t>
            </a:r>
          </a:p>
          <a:p>
            <a:pPr lvl="3" eaLnBrk="1" hangingPunct="1">
              <a:lnSpc>
                <a:spcPct val="95000"/>
              </a:lnSpc>
              <a:buClr>
                <a:srgbClr val="0000CC"/>
              </a:buClr>
              <a:buSzTx/>
              <a:buFont typeface="Wingdings" panose="05000000000000000000" pitchFamily="2" charset="2"/>
              <a:buChar char="Ø"/>
              <a:defRPr/>
            </a:pPr>
            <a:r>
              <a:rPr lang="zh-CN" altLang="en-US" sz="2800" dirty="0">
                <a:solidFill>
                  <a:srgbClr val="000000"/>
                </a:solidFill>
                <a:latin typeface="Times New Roman" panose="02020603050405020304" pitchFamily="18" charset="0"/>
              </a:rPr>
              <a:t>时间片原则</a:t>
            </a:r>
            <a:r>
              <a:rPr lang="en-US" altLang="zh-CN" sz="2800" dirty="0">
                <a:solidFill>
                  <a:srgbClr val="000000"/>
                </a:solidFill>
                <a:latin typeface="Times New Roman" panose="02020603050405020304" pitchFamily="18" charset="0"/>
              </a:rPr>
              <a:t>:</a:t>
            </a:r>
            <a:r>
              <a:rPr lang="zh-CN" altLang="en-US" sz="2800" dirty="0">
                <a:solidFill>
                  <a:srgbClr val="000000"/>
                </a:solidFill>
                <a:latin typeface="Times New Roman" panose="02020603050405020304" pitchFamily="18" charset="0"/>
              </a:rPr>
              <a:t>按时间片轮转使用处理机</a:t>
            </a:r>
          </a:p>
        </p:txBody>
      </p:sp>
      <p:sp>
        <p:nvSpPr>
          <p:cNvPr id="45059" name="Text Box 2">
            <a:extLst>
              <a:ext uri="{FF2B5EF4-FFF2-40B4-BE49-F238E27FC236}">
                <a16:creationId xmlns:a16="http://schemas.microsoft.com/office/drawing/2014/main" id="{94CA7DA6-B427-4DD2-B939-8A7A936CE755}"/>
              </a:ext>
            </a:extLst>
          </p:cNvPr>
          <p:cNvSpPr txBox="1">
            <a:spLocks noChangeArrowheads="1"/>
          </p:cNvSpPr>
          <p:nvPr/>
        </p:nvSpPr>
        <p:spPr bwMode="auto">
          <a:xfrm>
            <a:off x="395536" y="260648"/>
            <a:ext cx="6934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sz="4000" dirty="0">
                <a:solidFill>
                  <a:srgbClr val="000000"/>
                </a:solidFill>
                <a:latin typeface="华文新魏" panose="02010800040101010101" pitchFamily="2" charset="-122"/>
                <a:ea typeface="华文新魏" panose="02010800040101010101" pitchFamily="2" charset="-122"/>
              </a:rPr>
              <a:t>3.</a:t>
            </a:r>
            <a:r>
              <a:rPr lang="en-US" altLang="zh-CN" sz="4000" dirty="0">
                <a:solidFill>
                  <a:srgbClr val="000000"/>
                </a:solidFill>
                <a:latin typeface="华文新魏" panose="02010800040101010101" pitchFamily="2" charset="-122"/>
                <a:ea typeface="华文新魏" panose="02010800040101010101" pitchFamily="2" charset="-122"/>
              </a:rPr>
              <a:t>3</a:t>
            </a:r>
            <a:r>
              <a:rPr lang="zh-CN" altLang="en-US" sz="4000" dirty="0">
                <a:solidFill>
                  <a:srgbClr val="000000"/>
                </a:solidFill>
                <a:latin typeface="华文新魏" panose="02010800040101010101" pitchFamily="2" charset="-122"/>
                <a:ea typeface="华文新魏" panose="02010800040101010101" pitchFamily="2" charset="-122"/>
              </a:rPr>
              <a:t>  进程调度</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a:extLst>
              <a:ext uri="{FF2B5EF4-FFF2-40B4-BE49-F238E27FC236}">
                <a16:creationId xmlns:a16="http://schemas.microsoft.com/office/drawing/2014/main" id="{83E088CC-AD77-4C86-996A-1AB082CAB908}"/>
              </a:ext>
            </a:extLst>
          </p:cNvPr>
          <p:cNvSpPr>
            <a:spLocks noChangeArrowheads="1"/>
          </p:cNvSpPr>
          <p:nvPr/>
        </p:nvSpPr>
        <p:spPr bwMode="auto">
          <a:xfrm>
            <a:off x="107505" y="890587"/>
            <a:ext cx="8796784" cy="577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447800" indent="-5334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358775">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buClr>
                <a:srgbClr val="0000CC"/>
              </a:buClr>
              <a:buSzTx/>
              <a:buFont typeface="Wingdings" panose="05000000000000000000" pitchFamily="2" charset="2"/>
              <a:buNone/>
            </a:pPr>
            <a:r>
              <a:rPr lang="en-US" altLang="zh-CN" dirty="0">
                <a:solidFill>
                  <a:srgbClr val="000000"/>
                </a:solidFill>
                <a:latin typeface="Times New Roman" panose="02020603050405020304" pitchFamily="18" charset="0"/>
              </a:rPr>
              <a:t>3.3.2 </a:t>
            </a:r>
            <a:r>
              <a:rPr lang="zh-CN" altLang="en-US" dirty="0">
                <a:solidFill>
                  <a:srgbClr val="000000"/>
                </a:solidFill>
                <a:latin typeface="Times New Roman" panose="02020603050405020304" pitchFamily="18" charset="0"/>
              </a:rPr>
              <a:t>轮转调度算法</a:t>
            </a:r>
            <a:endParaRPr lang="zh-CN" altLang="en-US" dirty="0">
              <a:solidFill>
                <a:srgbClr val="000000"/>
              </a:solidFill>
              <a:latin typeface="Arial" panose="020B0604020202020204" pitchFamily="34" charset="0"/>
            </a:endParaRPr>
          </a:p>
          <a:p>
            <a:pPr lvl="3" eaLnBrk="1" hangingPunct="1">
              <a:lnSpc>
                <a:spcPct val="120000"/>
              </a:lnSpc>
              <a:spcBef>
                <a:spcPct val="0"/>
              </a:spcBef>
              <a:buClr>
                <a:schemeClr val="hlink"/>
              </a:buClr>
              <a:buSzTx/>
              <a:buFont typeface="Wingdings" panose="05000000000000000000" pitchFamily="2" charset="2"/>
              <a:buNone/>
            </a:pPr>
            <a:r>
              <a:rPr lang="en-US" altLang="zh-CN" sz="2800" dirty="0">
                <a:solidFill>
                  <a:srgbClr val="000000"/>
                </a:solidFill>
                <a:latin typeface="Times New Roman" panose="02020603050405020304" pitchFamily="18" charset="0"/>
              </a:rPr>
              <a:t>1.</a:t>
            </a:r>
            <a:r>
              <a:rPr lang="zh-CN" altLang="en-US" sz="2800" dirty="0">
                <a:solidFill>
                  <a:srgbClr val="000000"/>
                </a:solidFill>
                <a:latin typeface="Times New Roman" panose="02020603050405020304" pitchFamily="18" charset="0"/>
              </a:rPr>
              <a:t>原理</a:t>
            </a:r>
            <a:r>
              <a:rPr lang="en-US" altLang="zh-CN" sz="2800" dirty="0">
                <a:solidFill>
                  <a:srgbClr val="000000"/>
                </a:solidFill>
                <a:latin typeface="Times New Roman" panose="02020603050405020304" pitchFamily="18" charset="0"/>
              </a:rPr>
              <a:t>:</a:t>
            </a:r>
            <a:r>
              <a:rPr lang="zh-CN" altLang="en-US" sz="2800" dirty="0">
                <a:solidFill>
                  <a:srgbClr val="000000"/>
                </a:solidFill>
                <a:latin typeface="Times New Roman" panose="02020603050405020304" pitchFamily="18" charset="0"/>
              </a:rPr>
              <a:t>将</a:t>
            </a:r>
            <a:r>
              <a:rPr lang="en-US" altLang="zh-CN" sz="2800" dirty="0">
                <a:solidFill>
                  <a:srgbClr val="000000"/>
                </a:solidFill>
                <a:latin typeface="Times New Roman" panose="02020603050405020304" pitchFamily="18" charset="0"/>
              </a:rPr>
              <a:t>CPU </a:t>
            </a:r>
            <a:r>
              <a:rPr lang="zh-CN" altLang="en-US" sz="2800" dirty="0">
                <a:solidFill>
                  <a:srgbClr val="000000"/>
                </a:solidFill>
                <a:latin typeface="Times New Roman" panose="02020603050405020304" pitchFamily="18" charset="0"/>
              </a:rPr>
              <a:t>的处理时间分成固定大小的时间片，系统将所有就绪进程按先来先服务的原则排成队列。调度时，把</a:t>
            </a:r>
            <a:r>
              <a:rPr lang="en-US" altLang="zh-CN" sz="2800" dirty="0">
                <a:solidFill>
                  <a:srgbClr val="000000"/>
                </a:solidFill>
                <a:latin typeface="Times New Roman" panose="02020603050405020304" pitchFamily="18" charset="0"/>
              </a:rPr>
              <a:t>CPU </a:t>
            </a:r>
            <a:r>
              <a:rPr lang="zh-CN" altLang="en-US" sz="2800" dirty="0">
                <a:solidFill>
                  <a:srgbClr val="000000"/>
                </a:solidFill>
                <a:latin typeface="Times New Roman" panose="02020603050405020304" pitchFamily="18" charset="0"/>
              </a:rPr>
              <a:t>分配给队首进程，令其执行一个时间片，时间片用完后，若进程未结束，则重新排入就绪队列尾部。</a:t>
            </a:r>
            <a:endParaRPr lang="en-US" altLang="zh-CN" sz="2800" dirty="0">
              <a:solidFill>
                <a:srgbClr val="000000"/>
              </a:solidFill>
              <a:latin typeface="Times New Roman" panose="02020603050405020304" pitchFamily="18" charset="0"/>
            </a:endParaRPr>
          </a:p>
          <a:p>
            <a:pPr lvl="3" eaLnBrk="1" hangingPunct="1">
              <a:lnSpc>
                <a:spcPct val="120000"/>
              </a:lnSpc>
              <a:spcBef>
                <a:spcPct val="0"/>
              </a:spcBef>
              <a:buClr>
                <a:schemeClr val="hlink"/>
              </a:buClr>
              <a:buSzTx/>
              <a:buFont typeface="Wingdings" panose="05000000000000000000" pitchFamily="2" charset="2"/>
              <a:buNone/>
            </a:pPr>
            <a:r>
              <a:rPr lang="en-US" altLang="zh-CN" sz="2800" dirty="0">
                <a:solidFill>
                  <a:srgbClr val="000000"/>
                </a:solidFill>
                <a:latin typeface="Times New Roman" panose="02020603050405020304" pitchFamily="18" charset="0"/>
              </a:rPr>
              <a:t>2. </a:t>
            </a:r>
            <a:r>
              <a:rPr lang="zh-CN" altLang="en-US" sz="2800" dirty="0">
                <a:solidFill>
                  <a:srgbClr val="000000"/>
                </a:solidFill>
                <a:latin typeface="Times New Roman" panose="02020603050405020304" pitchFamily="18" charset="0"/>
              </a:rPr>
              <a:t>进程切换时机</a:t>
            </a:r>
            <a:r>
              <a:rPr lang="en-US" altLang="zh-CN" sz="2800" dirty="0">
                <a:solidFill>
                  <a:srgbClr val="000000"/>
                </a:solidFill>
                <a:latin typeface="Times New Roman" panose="02020603050405020304" pitchFamily="18" charset="0"/>
              </a:rPr>
              <a:t>:1)</a:t>
            </a:r>
            <a:r>
              <a:rPr lang="zh-CN" altLang="en-US" sz="2800" dirty="0">
                <a:solidFill>
                  <a:srgbClr val="000000"/>
                </a:solidFill>
                <a:latin typeface="Times New Roman" panose="02020603050405020304" pitchFamily="18" charset="0"/>
              </a:rPr>
              <a:t>进程完成</a:t>
            </a:r>
            <a:r>
              <a:rPr lang="en-US" altLang="zh-CN" sz="2800" dirty="0">
                <a:solidFill>
                  <a:srgbClr val="000000"/>
                </a:solidFill>
                <a:latin typeface="Times New Roman" panose="02020603050405020304" pitchFamily="18" charset="0"/>
              </a:rPr>
              <a:t>,</a:t>
            </a:r>
            <a:r>
              <a:rPr lang="zh-CN" altLang="en-US" sz="2800" dirty="0">
                <a:solidFill>
                  <a:srgbClr val="000000"/>
                </a:solidFill>
                <a:latin typeface="Times New Roman" panose="02020603050405020304" pitchFamily="18" charset="0"/>
              </a:rPr>
              <a:t>时间片尚未用完</a:t>
            </a:r>
            <a:r>
              <a:rPr lang="en-US" altLang="zh-CN" sz="2800" dirty="0">
                <a:solidFill>
                  <a:srgbClr val="000000"/>
                </a:solidFill>
                <a:latin typeface="Times New Roman" panose="02020603050405020304" pitchFamily="18" charset="0"/>
              </a:rPr>
              <a:t>-</a:t>
            </a:r>
            <a:r>
              <a:rPr lang="zh-CN" altLang="en-US" sz="2800" dirty="0">
                <a:solidFill>
                  <a:srgbClr val="000000"/>
                </a:solidFill>
                <a:latin typeface="Times New Roman" panose="02020603050405020304" pitchFamily="18" charset="0"/>
              </a:rPr>
              <a:t>结束从就绪队列删除</a:t>
            </a:r>
            <a:r>
              <a:rPr lang="en-US" altLang="zh-CN" sz="2800" dirty="0">
                <a:solidFill>
                  <a:srgbClr val="000000"/>
                </a:solidFill>
                <a:latin typeface="Times New Roman" panose="02020603050405020304" pitchFamily="18" charset="0"/>
              </a:rPr>
              <a:t>,</a:t>
            </a:r>
            <a:r>
              <a:rPr lang="zh-CN" altLang="en-US" sz="2800" dirty="0">
                <a:solidFill>
                  <a:srgbClr val="000000"/>
                </a:solidFill>
                <a:latin typeface="Times New Roman" panose="02020603050405020304" pitchFamily="18" charset="0"/>
              </a:rPr>
              <a:t>激活调度程序</a:t>
            </a:r>
            <a:r>
              <a:rPr lang="en-US" altLang="zh-CN" sz="2800" dirty="0">
                <a:solidFill>
                  <a:srgbClr val="000000"/>
                </a:solidFill>
                <a:latin typeface="Times New Roman" panose="02020603050405020304" pitchFamily="18" charset="0"/>
              </a:rPr>
              <a:t>,</a:t>
            </a:r>
            <a:r>
              <a:rPr lang="zh-CN" altLang="en-US" sz="2800" dirty="0">
                <a:solidFill>
                  <a:srgbClr val="000000"/>
                </a:solidFill>
                <a:latin typeface="Times New Roman" panose="02020603050405020304" pitchFamily="18" charset="0"/>
              </a:rPr>
              <a:t>调入就绪队列队首进程</a:t>
            </a:r>
            <a:r>
              <a:rPr lang="en-US" altLang="zh-CN" sz="2800" dirty="0">
                <a:solidFill>
                  <a:srgbClr val="000000"/>
                </a:solidFill>
                <a:latin typeface="Times New Roman" panose="02020603050405020304" pitchFamily="18" charset="0"/>
              </a:rPr>
              <a:t>,</a:t>
            </a:r>
            <a:r>
              <a:rPr lang="zh-CN" altLang="en-US" sz="2800" dirty="0">
                <a:solidFill>
                  <a:srgbClr val="000000"/>
                </a:solidFill>
                <a:latin typeface="Times New Roman" panose="02020603050405020304" pitchFamily="18" charset="0"/>
              </a:rPr>
              <a:t>启动新时间片</a:t>
            </a:r>
            <a:r>
              <a:rPr lang="en-US" altLang="zh-CN" sz="2800" dirty="0">
                <a:solidFill>
                  <a:srgbClr val="000000"/>
                </a:solidFill>
                <a:latin typeface="Times New Roman" panose="02020603050405020304" pitchFamily="18" charset="0"/>
              </a:rPr>
              <a:t>;2)</a:t>
            </a:r>
            <a:r>
              <a:rPr lang="zh-CN" altLang="en-US" sz="2800" dirty="0">
                <a:solidFill>
                  <a:srgbClr val="000000"/>
                </a:solidFill>
                <a:latin typeface="Times New Roman" panose="02020603050405020304" pitchFamily="18" charset="0"/>
              </a:rPr>
              <a:t>时间片用完</a:t>
            </a:r>
            <a:r>
              <a:rPr lang="en-US" altLang="zh-CN" sz="2800" dirty="0">
                <a:solidFill>
                  <a:srgbClr val="000000"/>
                </a:solidFill>
                <a:latin typeface="Times New Roman" panose="02020603050405020304" pitchFamily="18" charset="0"/>
              </a:rPr>
              <a:t>,</a:t>
            </a:r>
            <a:r>
              <a:rPr lang="zh-CN" altLang="en-US" sz="2800" dirty="0">
                <a:solidFill>
                  <a:srgbClr val="000000"/>
                </a:solidFill>
                <a:latin typeface="Times New Roman" panose="02020603050405020304" pitchFamily="18" charset="0"/>
              </a:rPr>
              <a:t>进程尚未完成</a:t>
            </a:r>
            <a:r>
              <a:rPr lang="en-US" altLang="zh-CN" sz="2800" dirty="0">
                <a:solidFill>
                  <a:srgbClr val="000000"/>
                </a:solidFill>
                <a:latin typeface="Times New Roman" panose="02020603050405020304" pitchFamily="18" charset="0"/>
              </a:rPr>
              <a:t>-</a:t>
            </a:r>
            <a:r>
              <a:rPr lang="zh-CN" altLang="en-US" sz="2800" dirty="0">
                <a:solidFill>
                  <a:srgbClr val="000000"/>
                </a:solidFill>
                <a:latin typeface="Times New Roman" panose="02020603050405020304" pitchFamily="18" charset="0"/>
              </a:rPr>
              <a:t>激活调度</a:t>
            </a:r>
            <a:r>
              <a:rPr lang="en-US" altLang="zh-CN" sz="2800" dirty="0">
                <a:solidFill>
                  <a:srgbClr val="000000"/>
                </a:solidFill>
                <a:latin typeface="Times New Roman" panose="02020603050405020304" pitchFamily="18" charset="0"/>
              </a:rPr>
              <a:t>,</a:t>
            </a:r>
            <a:r>
              <a:rPr lang="zh-CN" altLang="en-US" sz="2800" dirty="0">
                <a:solidFill>
                  <a:srgbClr val="000000"/>
                </a:solidFill>
                <a:latin typeface="Times New Roman" panose="02020603050405020304" pitchFamily="18" charset="0"/>
              </a:rPr>
              <a:t>调入队首进程</a:t>
            </a:r>
            <a:r>
              <a:rPr lang="en-US" altLang="zh-CN" sz="2800" dirty="0">
                <a:solidFill>
                  <a:srgbClr val="000000"/>
                </a:solidFill>
                <a:latin typeface="Times New Roman" panose="02020603050405020304" pitchFamily="18" charset="0"/>
              </a:rPr>
              <a:t>,</a:t>
            </a:r>
            <a:r>
              <a:rPr lang="zh-CN" altLang="en-US" sz="2800" dirty="0">
                <a:solidFill>
                  <a:srgbClr val="000000"/>
                </a:solidFill>
                <a:latin typeface="Times New Roman" panose="02020603050405020304" pitchFamily="18" charset="0"/>
              </a:rPr>
              <a:t>启动新时间片</a:t>
            </a:r>
            <a:r>
              <a:rPr lang="en-US" altLang="zh-CN" sz="2800" dirty="0">
                <a:solidFill>
                  <a:srgbClr val="000000"/>
                </a:solidFill>
                <a:latin typeface="Times New Roman" panose="02020603050405020304" pitchFamily="18" charset="0"/>
              </a:rPr>
              <a:t>,</a:t>
            </a:r>
            <a:r>
              <a:rPr lang="zh-CN" altLang="en-US" sz="2800" dirty="0">
                <a:solidFill>
                  <a:srgbClr val="000000"/>
                </a:solidFill>
                <a:latin typeface="Times New Roman" panose="02020603050405020304" pitchFamily="18" charset="0"/>
              </a:rPr>
              <a:t>本进程送到就绪队列末尾</a:t>
            </a:r>
            <a:r>
              <a:rPr lang="en-US" altLang="zh-CN" sz="2800" dirty="0">
                <a:solidFill>
                  <a:srgbClr val="000000"/>
                </a:solidFill>
                <a:latin typeface="Times New Roman" panose="02020603050405020304" pitchFamily="18" charset="0"/>
              </a:rPr>
              <a:t>.</a:t>
            </a:r>
          </a:p>
        </p:txBody>
      </p:sp>
      <p:sp>
        <p:nvSpPr>
          <p:cNvPr id="46083" name="Text Box 2">
            <a:extLst>
              <a:ext uri="{FF2B5EF4-FFF2-40B4-BE49-F238E27FC236}">
                <a16:creationId xmlns:a16="http://schemas.microsoft.com/office/drawing/2014/main" id="{5F1BCE57-88D9-4636-A473-DAF259A08198}"/>
              </a:ext>
            </a:extLst>
          </p:cNvPr>
          <p:cNvSpPr txBox="1">
            <a:spLocks noChangeArrowheads="1"/>
          </p:cNvSpPr>
          <p:nvPr/>
        </p:nvSpPr>
        <p:spPr bwMode="auto">
          <a:xfrm>
            <a:off x="971550" y="188913"/>
            <a:ext cx="6934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sz="4000">
                <a:solidFill>
                  <a:srgbClr val="000000"/>
                </a:solidFill>
                <a:latin typeface="华文新魏" panose="02010800040101010101" pitchFamily="2" charset="-122"/>
                <a:ea typeface="华文新魏" panose="02010800040101010101" pitchFamily="2" charset="-122"/>
              </a:rPr>
              <a:t>3.</a:t>
            </a:r>
            <a:r>
              <a:rPr lang="en-US" altLang="zh-CN" sz="4000">
                <a:solidFill>
                  <a:srgbClr val="000000"/>
                </a:solidFill>
                <a:latin typeface="华文新魏" panose="02010800040101010101" pitchFamily="2" charset="-122"/>
                <a:ea typeface="华文新魏" panose="02010800040101010101" pitchFamily="2" charset="-122"/>
              </a:rPr>
              <a:t>3</a:t>
            </a:r>
            <a:r>
              <a:rPr lang="zh-CN" altLang="en-US" sz="4000">
                <a:solidFill>
                  <a:srgbClr val="000000"/>
                </a:solidFill>
                <a:latin typeface="华文新魏" panose="02010800040101010101" pitchFamily="2" charset="-122"/>
                <a:ea typeface="华文新魏" panose="02010800040101010101" pitchFamily="2" charset="-122"/>
              </a:rPr>
              <a:t>  进程调度</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a:extLst>
              <a:ext uri="{FF2B5EF4-FFF2-40B4-BE49-F238E27FC236}">
                <a16:creationId xmlns:a16="http://schemas.microsoft.com/office/drawing/2014/main" id="{10F5D8AB-141B-497F-89E1-838951DFB1FF}"/>
              </a:ext>
            </a:extLst>
          </p:cNvPr>
          <p:cNvSpPr>
            <a:spLocks noChangeArrowheads="1"/>
          </p:cNvSpPr>
          <p:nvPr/>
        </p:nvSpPr>
        <p:spPr bwMode="auto">
          <a:xfrm>
            <a:off x="228600" y="1125538"/>
            <a:ext cx="8686800" cy="4800600"/>
          </a:xfrm>
          <a:prstGeom prst="rect">
            <a:avLst/>
          </a:prstGeom>
          <a:noFill/>
          <a:ln>
            <a:noFill/>
          </a:ln>
        </p:spPr>
        <p:txBody>
          <a:bodyPr/>
          <a:lstStyle>
            <a:lvl1pPr marL="685800" indent="-685800">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2057400" indent="-6858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indent="0" eaLnBrk="1" hangingPunct="1">
              <a:buClr>
                <a:srgbClr val="0000CC"/>
              </a:buClr>
              <a:buSzTx/>
              <a:buFont typeface="Wingdings" panose="05000000000000000000" pitchFamily="2" charset="2"/>
              <a:buNone/>
              <a:defRPr/>
            </a:pPr>
            <a:r>
              <a:rPr lang="en-US" altLang="zh-CN" dirty="0">
                <a:solidFill>
                  <a:srgbClr val="000000"/>
                </a:solidFill>
                <a:latin typeface="Times New Roman" panose="02020603050405020304" pitchFamily="18" charset="0"/>
              </a:rPr>
              <a:t>3.3.2 </a:t>
            </a:r>
            <a:r>
              <a:rPr lang="zh-CN" altLang="en-US" dirty="0">
                <a:solidFill>
                  <a:srgbClr val="000000"/>
                </a:solidFill>
                <a:latin typeface="Times New Roman" panose="02020603050405020304" pitchFamily="18" charset="0"/>
              </a:rPr>
              <a:t>轮转调度算法</a:t>
            </a:r>
            <a:endParaRPr lang="zh-CN" altLang="en-US" dirty="0">
              <a:solidFill>
                <a:srgbClr val="000000"/>
              </a:solidFill>
              <a:latin typeface="Arial" panose="020B0604020202020204" pitchFamily="34" charset="0"/>
            </a:endParaRPr>
          </a:p>
          <a:p>
            <a:pPr marL="360000" lvl="3" indent="0" eaLnBrk="1" hangingPunct="1">
              <a:lnSpc>
                <a:spcPct val="120000"/>
              </a:lnSpc>
              <a:spcBef>
                <a:spcPts val="0"/>
              </a:spcBef>
              <a:buClr>
                <a:schemeClr val="hlink"/>
              </a:buClr>
              <a:buSzTx/>
              <a:buFont typeface="Wingdings" panose="05000000000000000000" pitchFamily="2" charset="2"/>
              <a:buNone/>
              <a:defRPr/>
            </a:pPr>
            <a:r>
              <a:rPr lang="en-US" altLang="zh-CN" sz="2800" dirty="0">
                <a:solidFill>
                  <a:srgbClr val="000000"/>
                </a:solidFill>
                <a:latin typeface="隶书" panose="02010509060101010101" pitchFamily="49" charset="-122"/>
              </a:rPr>
              <a:t>3.</a:t>
            </a:r>
            <a:r>
              <a:rPr lang="zh-CN" altLang="en-US" sz="2800" dirty="0">
                <a:solidFill>
                  <a:srgbClr val="000000"/>
                </a:solidFill>
                <a:latin typeface="Times New Roman" panose="02020603050405020304" pitchFamily="18" charset="0"/>
              </a:rPr>
              <a:t>时间片的划分</a:t>
            </a:r>
            <a:r>
              <a:rPr lang="en-US" altLang="zh-CN" sz="2800" dirty="0">
                <a:solidFill>
                  <a:srgbClr val="000000"/>
                </a:solidFill>
                <a:latin typeface="Times New Roman" panose="02020603050405020304" pitchFamily="18" charset="0"/>
              </a:rPr>
              <a:t>:</a:t>
            </a:r>
            <a:endParaRPr lang="zh-CN" altLang="en-US" sz="2800" dirty="0">
              <a:solidFill>
                <a:srgbClr val="000000"/>
              </a:solidFill>
              <a:latin typeface="Arial Narrow" panose="020B0606020202030204" pitchFamily="34" charset="0"/>
            </a:endParaRPr>
          </a:p>
          <a:p>
            <a:pPr algn="just" eaLnBrk="1" hangingPunct="1">
              <a:lnSpc>
                <a:spcPct val="90000"/>
              </a:lnSpc>
              <a:spcBef>
                <a:spcPct val="50000"/>
              </a:spcBef>
              <a:buClrTx/>
              <a:buSzTx/>
              <a:buFontTx/>
              <a:buNone/>
              <a:defRPr/>
            </a:pPr>
            <a:r>
              <a:rPr lang="zh-CN" altLang="en-US" sz="2800" dirty="0">
                <a:solidFill>
                  <a:srgbClr val="000000"/>
                </a:solidFill>
                <a:latin typeface="Times New Roman" panose="02020603050405020304" pitchFamily="18" charset="0"/>
              </a:rPr>
              <a:t>		          </a:t>
            </a:r>
            <a:r>
              <a:rPr lang="zh-CN" altLang="en-US" sz="2400" dirty="0">
                <a:solidFill>
                  <a:srgbClr val="000000"/>
                </a:solidFill>
                <a:latin typeface="Times New Roman" panose="02020603050405020304" pitchFamily="18" charset="0"/>
              </a:rPr>
              <a:t>时间片</a:t>
            </a:r>
            <a:r>
              <a:rPr lang="zh-CN" altLang="en-US" sz="2400" dirty="0">
                <a:solidFill>
                  <a:srgbClr val="000000"/>
                </a:solidFill>
                <a:latin typeface="Arial Narrow" panose="020B0606020202030204" pitchFamily="34" charset="0"/>
              </a:rPr>
              <a:t>  </a:t>
            </a:r>
            <a:r>
              <a:rPr lang="en-US" altLang="zh-CN" sz="2400" dirty="0">
                <a:solidFill>
                  <a:srgbClr val="000000"/>
                </a:solidFill>
                <a:latin typeface="Arial Narrow" panose="020B0606020202030204" pitchFamily="34" charset="0"/>
              </a:rPr>
              <a:t>Q=R / </a:t>
            </a:r>
            <a:r>
              <a:rPr lang="en-US" altLang="zh-CN" sz="2400" dirty="0" err="1">
                <a:solidFill>
                  <a:srgbClr val="000000"/>
                </a:solidFill>
                <a:latin typeface="Arial Narrow" panose="020B0606020202030204" pitchFamily="34" charset="0"/>
              </a:rPr>
              <a:t>Nmax</a:t>
            </a:r>
            <a:r>
              <a:rPr lang="en-US" altLang="zh-CN" sz="2400" dirty="0">
                <a:solidFill>
                  <a:srgbClr val="000000"/>
                </a:solidFill>
                <a:latin typeface="Arial Narrow" panose="020B0606020202030204" pitchFamily="34" charset="0"/>
              </a:rPr>
              <a:t>      </a:t>
            </a:r>
          </a:p>
          <a:p>
            <a:pPr algn="just" eaLnBrk="1" hangingPunct="1">
              <a:lnSpc>
                <a:spcPct val="90000"/>
              </a:lnSpc>
              <a:spcBef>
                <a:spcPct val="50000"/>
              </a:spcBef>
              <a:buClrTx/>
              <a:buSzTx/>
              <a:buFontTx/>
              <a:buNone/>
              <a:defRPr/>
            </a:pPr>
            <a:r>
              <a:rPr lang="en-US" altLang="zh-CN" sz="2400" dirty="0">
                <a:solidFill>
                  <a:srgbClr val="000000"/>
                </a:solidFill>
                <a:latin typeface="Arial Narrow" panose="020B0606020202030204" pitchFamily="34" charset="0"/>
              </a:rPr>
              <a:t>	                R</a:t>
            </a:r>
            <a:r>
              <a:rPr lang="en-US" altLang="zh-CN" sz="2400" dirty="0">
                <a:solidFill>
                  <a:srgbClr val="000000"/>
                </a:solidFill>
                <a:latin typeface="Times New Roman" panose="02020603050405020304" pitchFamily="18" charset="0"/>
              </a:rPr>
              <a:t>：</a:t>
            </a:r>
            <a:r>
              <a:rPr lang="zh-CN" altLang="en-US" sz="2400" dirty="0">
                <a:solidFill>
                  <a:srgbClr val="000000"/>
                </a:solidFill>
                <a:latin typeface="Times New Roman" panose="02020603050405020304" pitchFamily="18" charset="0"/>
              </a:rPr>
              <a:t>响应时间</a:t>
            </a:r>
            <a:r>
              <a:rPr lang="zh-CN" altLang="en-US" sz="2400" dirty="0">
                <a:solidFill>
                  <a:srgbClr val="000000"/>
                </a:solidFill>
                <a:latin typeface="Arial Narrow" panose="020B0606020202030204" pitchFamily="34" charset="0"/>
              </a:rPr>
              <a:t> 	 </a:t>
            </a:r>
            <a:r>
              <a:rPr lang="en-US" altLang="zh-CN" sz="2400" dirty="0" err="1">
                <a:solidFill>
                  <a:srgbClr val="000000"/>
                </a:solidFill>
                <a:latin typeface="Arial Narrow" panose="020B0606020202030204" pitchFamily="34" charset="0"/>
              </a:rPr>
              <a:t>Nmax</a:t>
            </a:r>
            <a:r>
              <a:rPr lang="en-US" altLang="zh-CN" sz="2400" dirty="0">
                <a:solidFill>
                  <a:srgbClr val="000000"/>
                </a:solidFill>
                <a:latin typeface="Times New Roman" panose="02020603050405020304" pitchFamily="18" charset="0"/>
              </a:rPr>
              <a:t>：</a:t>
            </a:r>
            <a:r>
              <a:rPr lang="en-US" altLang="zh-CN" sz="2400" dirty="0">
                <a:solidFill>
                  <a:srgbClr val="000000"/>
                </a:solidFill>
                <a:latin typeface="Arial Narrow" panose="020B0606020202030204" pitchFamily="34" charset="0"/>
              </a:rPr>
              <a:t> </a:t>
            </a:r>
            <a:r>
              <a:rPr lang="zh-CN" altLang="en-US" sz="2400" dirty="0">
                <a:solidFill>
                  <a:srgbClr val="000000"/>
                </a:solidFill>
                <a:latin typeface="Times New Roman" panose="02020603050405020304" pitchFamily="18" charset="0"/>
              </a:rPr>
              <a:t>最大进程数</a:t>
            </a:r>
          </a:p>
          <a:p>
            <a:pPr marL="817200" lvl="3" indent="-457200" eaLnBrk="1" hangingPunct="1">
              <a:lnSpc>
                <a:spcPct val="110000"/>
              </a:lnSpc>
              <a:buClr>
                <a:srgbClr val="0000CC"/>
              </a:buClr>
              <a:buSzTx/>
              <a:defRPr/>
            </a:pPr>
            <a:r>
              <a:rPr lang="zh-CN" altLang="en-US" sz="2800" dirty="0">
                <a:solidFill>
                  <a:srgbClr val="000000"/>
                </a:solidFill>
                <a:latin typeface="隶书" panose="02010509060101010101" pitchFamily="49" charset="-122"/>
              </a:rPr>
              <a:t>可以保证就绪队列中所有进程在一给定时间内，均能获得一时间片的处理机执行时间</a:t>
            </a:r>
          </a:p>
          <a:p>
            <a:pPr marL="817200" lvl="3" indent="-457200" eaLnBrk="1" hangingPunct="1">
              <a:lnSpc>
                <a:spcPct val="110000"/>
              </a:lnSpc>
              <a:buClr>
                <a:schemeClr val="folHlink"/>
              </a:buClr>
              <a:buSzTx/>
              <a:defRPr/>
            </a:pPr>
            <a:r>
              <a:rPr lang="zh-CN" altLang="en-US" sz="2400" dirty="0">
                <a:solidFill>
                  <a:srgbClr val="000000"/>
                </a:solidFill>
                <a:latin typeface="Times New Roman" panose="02020603050405020304" pitchFamily="18" charset="0"/>
              </a:rPr>
              <a:t>系统能在给定的时间内响应所有的用户</a:t>
            </a:r>
          </a:p>
          <a:p>
            <a:pPr marL="817200" lvl="3" indent="-457200" eaLnBrk="1" hangingPunct="1">
              <a:lnSpc>
                <a:spcPct val="110000"/>
              </a:lnSpc>
              <a:buClr>
                <a:schemeClr val="folHlink"/>
              </a:buClr>
              <a:buSzTx/>
              <a:defRPr/>
            </a:pPr>
            <a:r>
              <a:rPr lang="zh-CN" altLang="en-US" sz="2400" dirty="0">
                <a:solidFill>
                  <a:srgbClr val="000000"/>
                </a:solidFill>
                <a:latin typeface="Times New Roman" panose="02020603050405020304" pitchFamily="18" charset="0"/>
              </a:rPr>
              <a:t>在轮转法中，时间片长度的选取非常重要，时间片长度的选择会直接影响系统开销和响应时间</a:t>
            </a:r>
          </a:p>
        </p:txBody>
      </p:sp>
      <p:sp>
        <p:nvSpPr>
          <p:cNvPr id="47107" name="Text Box 2">
            <a:extLst>
              <a:ext uri="{FF2B5EF4-FFF2-40B4-BE49-F238E27FC236}">
                <a16:creationId xmlns:a16="http://schemas.microsoft.com/office/drawing/2014/main" id="{5CE2E4CE-EDA6-461B-919A-3B2D308EA146}"/>
              </a:ext>
            </a:extLst>
          </p:cNvPr>
          <p:cNvSpPr txBox="1">
            <a:spLocks noChangeArrowheads="1"/>
          </p:cNvSpPr>
          <p:nvPr/>
        </p:nvSpPr>
        <p:spPr bwMode="auto">
          <a:xfrm>
            <a:off x="1295400" y="609600"/>
            <a:ext cx="6934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sz="4000">
                <a:solidFill>
                  <a:srgbClr val="000000"/>
                </a:solidFill>
                <a:latin typeface="华文新魏" panose="02010800040101010101" pitchFamily="2" charset="-122"/>
                <a:ea typeface="华文新魏" panose="02010800040101010101" pitchFamily="2" charset="-122"/>
              </a:rPr>
              <a:t>3.</a:t>
            </a:r>
            <a:r>
              <a:rPr lang="en-US" altLang="zh-CN" sz="4000">
                <a:solidFill>
                  <a:srgbClr val="000000"/>
                </a:solidFill>
                <a:latin typeface="华文新魏" panose="02010800040101010101" pitchFamily="2" charset="-122"/>
                <a:ea typeface="华文新魏" panose="02010800040101010101" pitchFamily="2" charset="-122"/>
              </a:rPr>
              <a:t>3</a:t>
            </a:r>
            <a:r>
              <a:rPr lang="zh-CN" altLang="en-US" sz="4000">
                <a:solidFill>
                  <a:srgbClr val="000000"/>
                </a:solidFill>
                <a:latin typeface="华文新魏" panose="02010800040101010101" pitchFamily="2" charset="-122"/>
                <a:ea typeface="华文新魏" panose="02010800040101010101" pitchFamily="2" charset="-122"/>
              </a:rPr>
              <a:t>  进程调度</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83444CB8-4D41-4C46-A0D7-2E6112E7FD8F}"/>
              </a:ext>
            </a:extLst>
          </p:cNvPr>
          <p:cNvSpPr>
            <a:spLocks noGrp="1" noChangeArrowheads="1"/>
          </p:cNvSpPr>
          <p:nvPr>
            <p:ph type="title"/>
          </p:nvPr>
        </p:nvSpPr>
        <p:spPr/>
        <p:txBody>
          <a:bodyPr/>
          <a:lstStyle/>
          <a:p>
            <a:endParaRPr lang="zh-CN" altLang="zh-CN"/>
          </a:p>
        </p:txBody>
      </p:sp>
      <p:pic>
        <p:nvPicPr>
          <p:cNvPr id="48131" name="Picture 4" descr="3-2">
            <a:extLst>
              <a:ext uri="{FF2B5EF4-FFF2-40B4-BE49-F238E27FC236}">
                <a16:creationId xmlns:a16="http://schemas.microsoft.com/office/drawing/2014/main" id="{2C8F7C70-FC03-43E4-B7D7-B45FC841B3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125538"/>
            <a:ext cx="7502525" cy="474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a:extLst>
              <a:ext uri="{FF2B5EF4-FFF2-40B4-BE49-F238E27FC236}">
                <a16:creationId xmlns:a16="http://schemas.microsoft.com/office/drawing/2014/main" id="{3CE94280-06A0-4163-A2A7-85C3A068AB8E}"/>
              </a:ext>
            </a:extLst>
          </p:cNvPr>
          <p:cNvSpPr>
            <a:spLocks noChangeArrowheads="1"/>
          </p:cNvSpPr>
          <p:nvPr/>
        </p:nvSpPr>
        <p:spPr bwMode="auto">
          <a:xfrm>
            <a:off x="179388" y="1371600"/>
            <a:ext cx="82169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1066800" indent="-60960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447800" indent="-5334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buClr>
                <a:srgbClr val="0000CC"/>
              </a:buClr>
              <a:buSzTx/>
              <a:buFont typeface="Wingdings" panose="05000000000000000000" pitchFamily="2" charset="2"/>
              <a:buNone/>
            </a:pPr>
            <a:r>
              <a:rPr lang="en-US" altLang="zh-CN" dirty="0">
                <a:solidFill>
                  <a:srgbClr val="000000"/>
                </a:solidFill>
                <a:latin typeface="宋体" panose="02010600030101010101" pitchFamily="2" charset="-122"/>
              </a:rPr>
              <a:t>3.1.1</a:t>
            </a:r>
            <a:r>
              <a:rPr lang="zh-CN" altLang="en-US" dirty="0">
                <a:solidFill>
                  <a:srgbClr val="000000"/>
                </a:solidFill>
                <a:latin typeface="宋体" panose="02010600030101010101" pitchFamily="2" charset="-122"/>
              </a:rPr>
              <a:t>处理机调度的层次</a:t>
            </a:r>
          </a:p>
          <a:p>
            <a:pPr lvl="1" eaLnBrk="1" hangingPunct="1">
              <a:buClr>
                <a:srgbClr val="0000CC"/>
              </a:buClr>
              <a:buSzTx/>
              <a:buFont typeface="Wingdings" panose="05000000000000000000" pitchFamily="2" charset="2"/>
              <a:buChar char="Ø"/>
            </a:pPr>
            <a:r>
              <a:rPr lang="zh-CN" altLang="en-US" dirty="0">
                <a:solidFill>
                  <a:srgbClr val="000000"/>
                </a:solidFill>
                <a:latin typeface="宋体" panose="02010600030101010101" pitchFamily="2" charset="-122"/>
              </a:rPr>
              <a:t>中级调度（</a:t>
            </a:r>
            <a:r>
              <a:rPr lang="zh-CN" altLang="en-US" sz="2400" dirty="0">
                <a:solidFill>
                  <a:srgbClr val="FF0000"/>
                </a:solidFill>
                <a:latin typeface="Times New Roman" panose="02020603050405020304" pitchFamily="18" charset="0"/>
              </a:rPr>
              <a:t>内存调度</a:t>
            </a:r>
            <a:r>
              <a:rPr lang="zh-CN" altLang="en-US" sz="2400" dirty="0">
                <a:solidFill>
                  <a:srgbClr val="000000"/>
                </a:solidFill>
                <a:latin typeface="Times New Roman" panose="02020603050405020304" pitchFamily="18" charset="0"/>
              </a:rPr>
              <a:t>）</a:t>
            </a:r>
            <a:endParaRPr lang="zh-CN" altLang="en-US" dirty="0">
              <a:solidFill>
                <a:srgbClr val="000000"/>
              </a:solidFill>
              <a:latin typeface="宋体" panose="02010600030101010101" pitchFamily="2" charset="-122"/>
            </a:endParaRPr>
          </a:p>
          <a:p>
            <a:pPr lvl="2" eaLnBrk="1" hangingPunct="1">
              <a:lnSpc>
                <a:spcPct val="120000"/>
              </a:lnSpc>
              <a:buClr>
                <a:srgbClr val="0000CC"/>
              </a:buClr>
              <a:buSzTx/>
              <a:buFont typeface="Wingdings" panose="05000000000000000000" pitchFamily="2" charset="2"/>
              <a:buChar char="Ø"/>
            </a:pPr>
            <a:r>
              <a:rPr lang="zh-CN" altLang="en-US" sz="2800" dirty="0">
                <a:solidFill>
                  <a:srgbClr val="000000"/>
                </a:solidFill>
                <a:latin typeface="Times New Roman" panose="02020603050405020304" pitchFamily="18" charset="0"/>
              </a:rPr>
              <a:t>主要目的是为了提高内存利用率和系统吞吐量。</a:t>
            </a:r>
          </a:p>
          <a:p>
            <a:pPr lvl="2" eaLnBrk="1" hangingPunct="1">
              <a:lnSpc>
                <a:spcPct val="120000"/>
              </a:lnSpc>
              <a:buClr>
                <a:srgbClr val="0000CC"/>
              </a:buClr>
              <a:buSzTx/>
              <a:buFont typeface="Wingdings" panose="05000000000000000000" pitchFamily="2" charset="2"/>
              <a:buChar char="Ø"/>
            </a:pPr>
            <a:r>
              <a:rPr lang="zh-CN" altLang="en-US" sz="2800" dirty="0">
                <a:solidFill>
                  <a:srgbClr val="000000"/>
                </a:solidFill>
                <a:latin typeface="Times New Roman" panose="02020603050405020304" pitchFamily="18" charset="0"/>
              </a:rPr>
              <a:t>将暂时不能运行的进程，调至外存等待。将外存上的那些已具备运行条件的就绪进程再重新调入内存。</a:t>
            </a:r>
            <a:r>
              <a:rPr lang="zh-CN" altLang="en-US" sz="2800" dirty="0">
                <a:latin typeface="Times New Roman" panose="02020603050405020304" pitchFamily="18" charset="0"/>
              </a:rPr>
              <a:t> </a:t>
            </a:r>
          </a:p>
          <a:p>
            <a:pPr lvl="2" eaLnBrk="1" hangingPunct="1">
              <a:lnSpc>
                <a:spcPct val="120000"/>
              </a:lnSpc>
              <a:buClr>
                <a:srgbClr val="0000CC"/>
              </a:buClr>
              <a:buSzTx/>
              <a:buFont typeface="Wingdings" panose="05000000000000000000" pitchFamily="2" charset="2"/>
              <a:buChar char="Ø"/>
            </a:pPr>
            <a:r>
              <a:rPr lang="zh-CN" altLang="en-US" sz="2800" dirty="0">
                <a:solidFill>
                  <a:srgbClr val="000000"/>
                </a:solidFill>
                <a:latin typeface="Times New Roman" panose="02020603050405020304" pitchFamily="18" charset="0"/>
              </a:rPr>
              <a:t>实际上就是存储器管理中的对换功能。</a:t>
            </a:r>
          </a:p>
        </p:txBody>
      </p:sp>
      <p:sp>
        <p:nvSpPr>
          <p:cNvPr id="7171" name="Text Box 2">
            <a:extLst>
              <a:ext uri="{FF2B5EF4-FFF2-40B4-BE49-F238E27FC236}">
                <a16:creationId xmlns:a16="http://schemas.microsoft.com/office/drawing/2014/main" id="{FAA69681-2D85-48AB-9308-F1C3F0D7061D}"/>
              </a:ext>
            </a:extLst>
          </p:cNvPr>
          <p:cNvSpPr txBox="1">
            <a:spLocks noChangeArrowheads="1"/>
          </p:cNvSpPr>
          <p:nvPr/>
        </p:nvSpPr>
        <p:spPr bwMode="auto">
          <a:xfrm>
            <a:off x="1295400" y="609600"/>
            <a:ext cx="76692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a:solidFill>
                  <a:srgbClr val="000000"/>
                </a:solidFill>
                <a:latin typeface="华文新魏" panose="02010800040101010101" pitchFamily="2" charset="-122"/>
                <a:ea typeface="华文新魏" panose="02010800040101010101" pitchFamily="2" charset="-122"/>
              </a:rPr>
              <a:t>3.1  处理机调度的层次和调度算法的目标</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4">
            <a:extLst>
              <a:ext uri="{FF2B5EF4-FFF2-40B4-BE49-F238E27FC236}">
                <a16:creationId xmlns:a16="http://schemas.microsoft.com/office/drawing/2014/main" id="{9250C1D8-16AF-41B1-B784-7893BC3A5C8E}"/>
              </a:ext>
            </a:extLst>
          </p:cNvPr>
          <p:cNvPicPr>
            <a:picLocks noGrp="1" noChangeAspect="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22580" y="1124744"/>
            <a:ext cx="8864600" cy="3744912"/>
          </a:xfrm>
          <a:extLs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a:extLst>
              <a:ext uri="{FF2B5EF4-FFF2-40B4-BE49-F238E27FC236}">
                <a16:creationId xmlns:a16="http://schemas.microsoft.com/office/drawing/2014/main" id="{8FA461F9-9ACE-4D59-83FC-6BDA713BDD80}"/>
              </a:ext>
            </a:extLst>
          </p:cNvPr>
          <p:cNvSpPr>
            <a:spLocks noChangeArrowheads="1"/>
          </p:cNvSpPr>
          <p:nvPr/>
        </p:nvSpPr>
        <p:spPr bwMode="auto">
          <a:xfrm>
            <a:off x="457200" y="1524000"/>
            <a:ext cx="8686800" cy="4800600"/>
          </a:xfrm>
          <a:prstGeom prst="rect">
            <a:avLst/>
          </a:prstGeom>
          <a:noFill/>
          <a:ln>
            <a:noFill/>
          </a:ln>
        </p:spPr>
        <p:txBody>
          <a:bodyPr/>
          <a:lstStyle>
            <a:lvl1pPr marL="685800" indent="-685800">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447800" indent="-5334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2057400" indent="-6858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indent="0" eaLnBrk="1" hangingPunct="1">
              <a:buClr>
                <a:srgbClr val="0000CC"/>
              </a:buClr>
              <a:buSzTx/>
              <a:buFont typeface="Wingdings" panose="05000000000000000000" pitchFamily="2" charset="2"/>
              <a:buNone/>
              <a:defRPr/>
            </a:pPr>
            <a:r>
              <a:rPr lang="en-US" altLang="zh-CN" dirty="0">
                <a:solidFill>
                  <a:srgbClr val="000000"/>
                </a:solidFill>
                <a:latin typeface="Times New Roman" panose="02020603050405020304" pitchFamily="18" charset="0"/>
              </a:rPr>
              <a:t>3.3.3 </a:t>
            </a:r>
            <a:r>
              <a:rPr lang="zh-CN" altLang="en-US" dirty="0">
                <a:solidFill>
                  <a:srgbClr val="000000"/>
                </a:solidFill>
                <a:latin typeface="Times New Roman" panose="02020603050405020304" pitchFamily="18" charset="0"/>
              </a:rPr>
              <a:t>优先级调度算法</a:t>
            </a:r>
            <a:endParaRPr lang="en-US" altLang="zh-CN" dirty="0">
              <a:solidFill>
                <a:srgbClr val="000000"/>
              </a:solidFill>
              <a:latin typeface="Times New Roman" panose="02020603050405020304" pitchFamily="18" charset="0"/>
            </a:endParaRPr>
          </a:p>
          <a:p>
            <a:pPr marL="0" indent="0" eaLnBrk="1" hangingPunct="1">
              <a:buClr>
                <a:srgbClr val="0000CC"/>
              </a:buClr>
              <a:buSzTx/>
              <a:buFont typeface="Wingdings" panose="05000000000000000000" pitchFamily="2" charset="2"/>
              <a:buNone/>
              <a:defRPr/>
            </a:pPr>
            <a:r>
              <a:rPr lang="zh-CN" altLang="en-US" sz="2800" dirty="0">
                <a:solidFill>
                  <a:srgbClr val="000000"/>
                </a:solidFill>
                <a:latin typeface="Times New Roman" panose="02020603050405020304" pitchFamily="18" charset="0"/>
              </a:rPr>
              <a:t>引入原因</a:t>
            </a:r>
            <a:r>
              <a:rPr lang="en-US" altLang="zh-CN" sz="2800" dirty="0">
                <a:solidFill>
                  <a:srgbClr val="000000"/>
                </a:solidFill>
                <a:latin typeface="Times New Roman" panose="02020603050405020304" pitchFamily="18" charset="0"/>
              </a:rPr>
              <a:t>:</a:t>
            </a:r>
            <a:r>
              <a:rPr lang="zh-CN" altLang="en-US" sz="2800" dirty="0">
                <a:solidFill>
                  <a:srgbClr val="000000"/>
                </a:solidFill>
                <a:latin typeface="Times New Roman" panose="02020603050405020304" pitchFamily="18" charset="0"/>
              </a:rPr>
              <a:t>实践中进程的紧迫程度不同</a:t>
            </a:r>
            <a:endParaRPr lang="en-US" altLang="zh-CN" sz="2800" dirty="0">
              <a:solidFill>
                <a:srgbClr val="000000"/>
              </a:solidFill>
              <a:latin typeface="Times New Roman" panose="02020603050405020304" pitchFamily="18" charset="0"/>
            </a:endParaRPr>
          </a:p>
          <a:p>
            <a:pPr marL="0" indent="0" eaLnBrk="1" hangingPunct="1">
              <a:buClr>
                <a:srgbClr val="0000CC"/>
              </a:buClr>
              <a:buSzTx/>
              <a:buFont typeface="Wingdings" panose="05000000000000000000" pitchFamily="2" charset="2"/>
              <a:buNone/>
              <a:defRPr/>
            </a:pPr>
            <a:r>
              <a:rPr lang="zh-CN" altLang="en-US" sz="2800" dirty="0">
                <a:solidFill>
                  <a:srgbClr val="000000"/>
                </a:solidFill>
                <a:latin typeface="Times New Roman" panose="02020603050405020304" pitchFamily="18" charset="0"/>
              </a:rPr>
              <a:t>原理</a:t>
            </a:r>
            <a:r>
              <a:rPr lang="en-US" altLang="zh-CN" sz="2800" dirty="0">
                <a:solidFill>
                  <a:srgbClr val="000000"/>
                </a:solidFill>
                <a:latin typeface="Times New Roman" panose="02020603050405020304" pitchFamily="18" charset="0"/>
              </a:rPr>
              <a:t>:</a:t>
            </a:r>
            <a:r>
              <a:rPr lang="zh-CN" altLang="en-US" sz="2800" dirty="0">
                <a:solidFill>
                  <a:srgbClr val="000000"/>
                </a:solidFill>
                <a:latin typeface="Times New Roman" panose="02020603050405020304" pitchFamily="18" charset="0"/>
              </a:rPr>
              <a:t>调度时</a:t>
            </a:r>
            <a:r>
              <a:rPr lang="en-US" altLang="zh-CN" sz="2800" dirty="0">
                <a:solidFill>
                  <a:srgbClr val="000000"/>
                </a:solidFill>
                <a:latin typeface="Times New Roman" panose="02020603050405020304" pitchFamily="18" charset="0"/>
              </a:rPr>
              <a:t>,</a:t>
            </a:r>
            <a:r>
              <a:rPr lang="zh-CN" altLang="en-US" sz="2800" dirty="0">
                <a:solidFill>
                  <a:srgbClr val="000000"/>
                </a:solidFill>
                <a:latin typeface="Times New Roman" panose="02020603050405020304" pitchFamily="18" charset="0"/>
              </a:rPr>
              <a:t>将处理机分配给就绪队列中优先级最高的进程</a:t>
            </a:r>
            <a:r>
              <a:rPr lang="en-US" altLang="zh-CN" sz="2800" dirty="0">
                <a:solidFill>
                  <a:srgbClr val="000000"/>
                </a:solidFill>
                <a:latin typeface="Times New Roman" panose="02020603050405020304" pitchFamily="18" charset="0"/>
              </a:rPr>
              <a:t>.</a:t>
            </a:r>
            <a:endParaRPr lang="en-US" altLang="zh-CN" sz="2800" dirty="0">
              <a:solidFill>
                <a:srgbClr val="000000"/>
              </a:solidFill>
              <a:latin typeface="宋体" panose="02010600030101010101" pitchFamily="2" charset="-122"/>
            </a:endParaRPr>
          </a:p>
          <a:p>
            <a:pPr marL="0" indent="0" eaLnBrk="1" hangingPunct="1">
              <a:buClr>
                <a:srgbClr val="0000CC"/>
              </a:buClr>
              <a:buSzTx/>
              <a:buFont typeface="Wingdings" panose="05000000000000000000" pitchFamily="2" charset="2"/>
              <a:buNone/>
              <a:defRPr/>
            </a:pPr>
            <a:r>
              <a:rPr lang="en-US" altLang="zh-CN" sz="2800" dirty="0">
                <a:solidFill>
                  <a:srgbClr val="000000"/>
                </a:solidFill>
                <a:latin typeface="宋体" panose="02010600030101010101" pitchFamily="2" charset="-122"/>
              </a:rPr>
              <a:t>1.</a:t>
            </a:r>
            <a:r>
              <a:rPr lang="zh-CN" altLang="en-US" sz="2800" dirty="0">
                <a:solidFill>
                  <a:srgbClr val="000000"/>
                </a:solidFill>
                <a:latin typeface="宋体" panose="02010600030101010101" pitchFamily="2" charset="-122"/>
              </a:rPr>
              <a:t>优先级调度算法的类型</a:t>
            </a:r>
            <a:endParaRPr lang="en-US" altLang="zh-CN" sz="2800" dirty="0">
              <a:solidFill>
                <a:srgbClr val="000000"/>
              </a:solidFill>
              <a:latin typeface="宋体" panose="02010600030101010101" pitchFamily="2" charset="-122"/>
            </a:endParaRPr>
          </a:p>
          <a:p>
            <a:pPr marL="514350" indent="-514350" eaLnBrk="1" hangingPunct="1">
              <a:buClr>
                <a:srgbClr val="0000CC"/>
              </a:buClr>
              <a:buSzTx/>
              <a:buFont typeface="+mj-ea"/>
              <a:buAutoNum type="circleNumDbPlain"/>
              <a:defRPr/>
            </a:pPr>
            <a:r>
              <a:rPr lang="zh-CN" altLang="en-US" sz="2800" dirty="0">
                <a:solidFill>
                  <a:srgbClr val="000000"/>
                </a:solidFill>
                <a:latin typeface="Times New Roman" panose="02020603050405020304" pitchFamily="18" charset="0"/>
              </a:rPr>
              <a:t>非抢占式优先级调度算法</a:t>
            </a:r>
            <a:endParaRPr lang="en-US" altLang="zh-CN" sz="2800" dirty="0">
              <a:solidFill>
                <a:srgbClr val="000000"/>
              </a:solidFill>
              <a:latin typeface="Times New Roman" panose="02020603050405020304" pitchFamily="18" charset="0"/>
            </a:endParaRPr>
          </a:p>
          <a:p>
            <a:pPr marL="514350" indent="-514350" eaLnBrk="1" hangingPunct="1">
              <a:buClr>
                <a:srgbClr val="0000CC"/>
              </a:buClr>
              <a:buSzTx/>
              <a:buFont typeface="+mj-ea"/>
              <a:buAutoNum type="circleNumDbPlain"/>
              <a:defRPr/>
            </a:pPr>
            <a:r>
              <a:rPr lang="zh-CN" altLang="en-US" sz="2800" dirty="0">
                <a:solidFill>
                  <a:srgbClr val="000000"/>
                </a:solidFill>
                <a:latin typeface="Times New Roman" panose="02020603050405020304" pitchFamily="18" charset="0"/>
              </a:rPr>
              <a:t>抢占式优先级调度算法</a:t>
            </a:r>
            <a:endParaRPr lang="zh-CN" altLang="en-US" sz="2800" dirty="0">
              <a:solidFill>
                <a:srgbClr val="000000"/>
              </a:solidFill>
              <a:latin typeface="宋体" panose="02010600030101010101" pitchFamily="2" charset="-122"/>
            </a:endParaRPr>
          </a:p>
        </p:txBody>
      </p:sp>
      <p:sp>
        <p:nvSpPr>
          <p:cNvPr id="51203" name="Text Box 2">
            <a:extLst>
              <a:ext uri="{FF2B5EF4-FFF2-40B4-BE49-F238E27FC236}">
                <a16:creationId xmlns:a16="http://schemas.microsoft.com/office/drawing/2014/main" id="{7138F6D2-38F8-42DE-BBAB-16FE988E8C15}"/>
              </a:ext>
            </a:extLst>
          </p:cNvPr>
          <p:cNvSpPr txBox="1">
            <a:spLocks noChangeArrowheads="1"/>
          </p:cNvSpPr>
          <p:nvPr/>
        </p:nvSpPr>
        <p:spPr bwMode="auto">
          <a:xfrm>
            <a:off x="1295400" y="609600"/>
            <a:ext cx="6934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sz="4000">
                <a:solidFill>
                  <a:srgbClr val="000000"/>
                </a:solidFill>
                <a:latin typeface="华文新魏" panose="02010800040101010101" pitchFamily="2" charset="-122"/>
                <a:ea typeface="华文新魏" panose="02010800040101010101" pitchFamily="2" charset="-122"/>
              </a:rPr>
              <a:t>3.</a:t>
            </a:r>
            <a:r>
              <a:rPr lang="en-US" altLang="zh-CN" sz="4000">
                <a:solidFill>
                  <a:srgbClr val="000000"/>
                </a:solidFill>
                <a:latin typeface="华文新魏" panose="02010800040101010101" pitchFamily="2" charset="-122"/>
                <a:ea typeface="华文新魏" panose="02010800040101010101" pitchFamily="2" charset="-122"/>
              </a:rPr>
              <a:t>3</a:t>
            </a:r>
            <a:r>
              <a:rPr lang="zh-CN" altLang="en-US" sz="4000">
                <a:solidFill>
                  <a:srgbClr val="000000"/>
                </a:solidFill>
                <a:latin typeface="华文新魏" panose="02010800040101010101" pitchFamily="2" charset="-122"/>
                <a:ea typeface="华文新魏" panose="02010800040101010101" pitchFamily="2" charset="-122"/>
              </a:rPr>
              <a:t>  进程调度</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a:extLst>
              <a:ext uri="{FF2B5EF4-FFF2-40B4-BE49-F238E27FC236}">
                <a16:creationId xmlns:a16="http://schemas.microsoft.com/office/drawing/2014/main" id="{33C9FDDB-707E-439F-BA7B-D1F5313952A5}"/>
              </a:ext>
            </a:extLst>
          </p:cNvPr>
          <p:cNvSpPr>
            <a:spLocks noChangeArrowheads="1"/>
          </p:cNvSpPr>
          <p:nvPr/>
        </p:nvSpPr>
        <p:spPr bwMode="auto">
          <a:xfrm>
            <a:off x="457200" y="1524000"/>
            <a:ext cx="8686800" cy="4800600"/>
          </a:xfrm>
          <a:prstGeom prst="rect">
            <a:avLst/>
          </a:prstGeom>
          <a:noFill/>
          <a:ln>
            <a:noFill/>
          </a:ln>
        </p:spPr>
        <p:txBody>
          <a:bodyPr/>
          <a:lstStyle>
            <a:lvl1pPr marL="685800" indent="-685800">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447800" indent="-5334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2057400" indent="-6858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514600" indent="-6858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971800" indent="-6858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3429000" indent="-6858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886200" indent="-6858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4343400" indent="-6858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indent="0" eaLnBrk="1" hangingPunct="1">
              <a:buClr>
                <a:srgbClr val="0000CC"/>
              </a:buClr>
              <a:buSzTx/>
              <a:buFont typeface="Wingdings" panose="05000000000000000000" pitchFamily="2" charset="2"/>
              <a:buNone/>
              <a:defRPr/>
            </a:pPr>
            <a:r>
              <a:rPr lang="en-US" altLang="zh-CN" dirty="0">
                <a:solidFill>
                  <a:srgbClr val="000000"/>
                </a:solidFill>
                <a:latin typeface="Times New Roman" panose="02020603050405020304" pitchFamily="18" charset="0"/>
              </a:rPr>
              <a:t>3.3.3 </a:t>
            </a:r>
            <a:r>
              <a:rPr lang="zh-CN" altLang="en-US" dirty="0">
                <a:solidFill>
                  <a:srgbClr val="000000"/>
                </a:solidFill>
                <a:latin typeface="Times New Roman" panose="02020603050405020304" pitchFamily="18" charset="0"/>
              </a:rPr>
              <a:t>优先级调度算法</a:t>
            </a:r>
            <a:endParaRPr lang="en-US" altLang="zh-CN" sz="2400" dirty="0">
              <a:solidFill>
                <a:srgbClr val="000000"/>
              </a:solidFill>
              <a:latin typeface="Arial" panose="020B0604020202020204" pitchFamily="34" charset="0"/>
            </a:endParaRPr>
          </a:p>
          <a:p>
            <a:pPr marL="0" indent="0" eaLnBrk="1" hangingPunct="1">
              <a:buClr>
                <a:srgbClr val="0000CC"/>
              </a:buClr>
              <a:buSzTx/>
              <a:buFont typeface="Wingdings" panose="05000000000000000000" pitchFamily="2" charset="2"/>
              <a:buNone/>
              <a:defRPr/>
            </a:pPr>
            <a:r>
              <a:rPr lang="en-US" altLang="zh-CN" sz="2800" dirty="0">
                <a:solidFill>
                  <a:srgbClr val="000000"/>
                </a:solidFill>
                <a:latin typeface="宋体" panose="02010600030101010101" pitchFamily="2" charset="-122"/>
              </a:rPr>
              <a:t>2. </a:t>
            </a:r>
            <a:r>
              <a:rPr lang="zh-CN" altLang="en-US" sz="2800" dirty="0">
                <a:solidFill>
                  <a:srgbClr val="000000"/>
                </a:solidFill>
                <a:latin typeface="宋体" panose="02010600030101010101" pitchFamily="2" charset="-122"/>
              </a:rPr>
              <a:t>优先级的类型</a:t>
            </a:r>
            <a:endParaRPr lang="en-US" altLang="zh-CN" sz="2800" dirty="0">
              <a:solidFill>
                <a:srgbClr val="000000"/>
              </a:solidFill>
              <a:latin typeface="宋体" panose="02010600030101010101" pitchFamily="2" charset="-122"/>
            </a:endParaRPr>
          </a:p>
          <a:p>
            <a:pPr marL="0" indent="0" eaLnBrk="1" hangingPunct="1">
              <a:buClr>
                <a:srgbClr val="0000CC"/>
              </a:buClr>
              <a:buSzTx/>
              <a:buFont typeface="Wingdings" panose="05000000000000000000" pitchFamily="2" charset="2"/>
              <a:buNone/>
              <a:defRPr/>
            </a:pPr>
            <a:r>
              <a:rPr lang="en-US" altLang="zh-CN" sz="2800" dirty="0">
                <a:solidFill>
                  <a:srgbClr val="000000"/>
                </a:solidFill>
                <a:latin typeface="宋体" panose="02010600030101010101" pitchFamily="2" charset="-122"/>
              </a:rPr>
              <a:t> 1)</a:t>
            </a:r>
            <a:r>
              <a:rPr lang="zh-CN" altLang="en-US" sz="2800" dirty="0">
                <a:solidFill>
                  <a:srgbClr val="000000"/>
                </a:solidFill>
                <a:latin typeface="Times New Roman" panose="02020603050405020304" pitchFamily="18" charset="0"/>
              </a:rPr>
              <a:t>静态优先级</a:t>
            </a:r>
            <a:endParaRPr lang="en-US" altLang="zh-CN" sz="2800" dirty="0">
              <a:solidFill>
                <a:srgbClr val="000000"/>
              </a:solidFill>
              <a:latin typeface="宋体" panose="02010600030101010101" pitchFamily="2" charset="-122"/>
            </a:endParaRPr>
          </a:p>
          <a:p>
            <a:pPr eaLnBrk="1" hangingPunct="1">
              <a:buClr>
                <a:srgbClr val="0000CC"/>
              </a:buClr>
              <a:buSzTx/>
              <a:buFont typeface="Wingdings" panose="05000000000000000000" pitchFamily="2" charset="2"/>
              <a:buChar char="Ø"/>
              <a:defRPr/>
            </a:pPr>
            <a:r>
              <a:rPr lang="zh-CN" altLang="en-US" sz="2800" dirty="0">
                <a:solidFill>
                  <a:srgbClr val="000000"/>
                </a:solidFill>
                <a:latin typeface="Times New Roman" panose="02020603050405020304" pitchFamily="18" charset="0"/>
              </a:rPr>
              <a:t>静态优先权是在</a:t>
            </a:r>
            <a:r>
              <a:rPr lang="zh-CN" altLang="en-US" sz="2800" dirty="0">
                <a:solidFill>
                  <a:srgbClr val="FF0000"/>
                </a:solidFill>
                <a:latin typeface="Times New Roman" panose="02020603050405020304" pitchFamily="18" charset="0"/>
              </a:rPr>
              <a:t>创建进程时确定</a:t>
            </a:r>
            <a:r>
              <a:rPr lang="zh-CN" altLang="en-US" sz="2800" dirty="0">
                <a:solidFill>
                  <a:srgbClr val="000000"/>
                </a:solidFill>
                <a:latin typeface="Times New Roman" panose="02020603050405020304" pitchFamily="18" charset="0"/>
              </a:rPr>
              <a:t>的，</a:t>
            </a:r>
            <a:r>
              <a:rPr lang="zh-CN" altLang="en-US" sz="2800" dirty="0">
                <a:solidFill>
                  <a:srgbClr val="FF0000"/>
                </a:solidFill>
                <a:latin typeface="Times New Roman" panose="02020603050405020304" pitchFamily="18" charset="0"/>
              </a:rPr>
              <a:t>且在进程的整个运行期间保持不变。</a:t>
            </a:r>
            <a:endParaRPr lang="en-US" altLang="zh-CN" sz="2800" dirty="0">
              <a:solidFill>
                <a:srgbClr val="FF0000"/>
              </a:solidFill>
              <a:latin typeface="Times New Roman" panose="02020603050405020304" pitchFamily="18" charset="0"/>
            </a:endParaRPr>
          </a:p>
          <a:p>
            <a:pPr eaLnBrk="1" hangingPunct="1">
              <a:buClr>
                <a:srgbClr val="0000CC"/>
              </a:buClr>
              <a:buSzTx/>
              <a:buFont typeface="Wingdings" panose="05000000000000000000" pitchFamily="2" charset="2"/>
              <a:buChar char="Ø"/>
              <a:defRPr/>
            </a:pPr>
            <a:r>
              <a:rPr lang="zh-CN" altLang="en-US" sz="2800" dirty="0">
                <a:solidFill>
                  <a:srgbClr val="000000"/>
                </a:solidFill>
                <a:latin typeface="Times New Roman" panose="02020603050405020304" pitchFamily="18" charset="0"/>
              </a:rPr>
              <a:t>确定进程优先权的依据有如下三个方面：</a:t>
            </a:r>
            <a:endParaRPr lang="en-US" altLang="zh-CN" sz="2800" dirty="0">
              <a:solidFill>
                <a:srgbClr val="000000"/>
              </a:solidFill>
              <a:latin typeface="Times New Roman" panose="02020603050405020304" pitchFamily="18" charset="0"/>
            </a:endParaRPr>
          </a:p>
          <a:p>
            <a:pPr marL="0" indent="0" eaLnBrk="1" hangingPunct="1">
              <a:buClr>
                <a:srgbClr val="0000CC"/>
              </a:buClr>
              <a:buSzTx/>
              <a:buFont typeface="Wingdings" panose="05000000000000000000" pitchFamily="2" charset="2"/>
              <a:buNone/>
              <a:defRPr/>
            </a:pPr>
            <a:r>
              <a:rPr lang="en-US" altLang="zh-CN" sz="2800" dirty="0">
                <a:solidFill>
                  <a:srgbClr val="000000"/>
                </a:solidFill>
                <a:latin typeface="Times New Roman" panose="02020603050405020304" pitchFamily="18" charset="0"/>
              </a:rPr>
              <a:t>  (</a:t>
            </a:r>
            <a:r>
              <a:rPr lang="zh-CN" altLang="en-US" sz="2800" dirty="0">
                <a:solidFill>
                  <a:srgbClr val="000000"/>
                </a:solidFill>
                <a:latin typeface="Times New Roman" panose="02020603050405020304" pitchFamily="18" charset="0"/>
              </a:rPr>
              <a:t>1</a:t>
            </a:r>
            <a:r>
              <a:rPr lang="en-US" altLang="zh-CN" sz="2800" dirty="0">
                <a:solidFill>
                  <a:srgbClr val="000000"/>
                </a:solidFill>
                <a:latin typeface="Times New Roman" panose="02020603050405020304" pitchFamily="18" charset="0"/>
              </a:rPr>
              <a:t>) </a:t>
            </a:r>
            <a:r>
              <a:rPr lang="zh-CN" altLang="en-US" sz="2800" dirty="0">
                <a:solidFill>
                  <a:srgbClr val="000000"/>
                </a:solidFill>
                <a:latin typeface="Times New Roman" panose="02020603050405020304" pitchFamily="18" charset="0"/>
              </a:rPr>
              <a:t>进程类型</a:t>
            </a:r>
            <a:r>
              <a:rPr lang="en-US" altLang="zh-CN" sz="2800" dirty="0">
                <a:solidFill>
                  <a:srgbClr val="000000"/>
                </a:solidFill>
                <a:latin typeface="Times New Roman" panose="02020603050405020304" pitchFamily="18" charset="0"/>
              </a:rPr>
              <a:t>:</a:t>
            </a:r>
            <a:r>
              <a:rPr lang="zh-CN" altLang="en-US" sz="2800" dirty="0">
                <a:solidFill>
                  <a:srgbClr val="000000"/>
                </a:solidFill>
                <a:latin typeface="Times New Roman" panose="02020603050405020304" pitchFamily="18" charset="0"/>
              </a:rPr>
              <a:t>系统进程</a:t>
            </a:r>
            <a:r>
              <a:rPr lang="en-US" altLang="zh-CN" sz="2800" dirty="0">
                <a:solidFill>
                  <a:srgbClr val="000000"/>
                </a:solidFill>
                <a:latin typeface="Times New Roman" panose="02020603050405020304" pitchFamily="18" charset="0"/>
              </a:rPr>
              <a:t>,</a:t>
            </a:r>
            <a:r>
              <a:rPr lang="zh-CN" altLang="en-US" sz="2800" dirty="0">
                <a:solidFill>
                  <a:srgbClr val="000000"/>
                </a:solidFill>
                <a:latin typeface="Times New Roman" panose="02020603050405020304" pitchFamily="18" charset="0"/>
              </a:rPr>
              <a:t>用户进程</a:t>
            </a:r>
            <a:endParaRPr lang="en-US" altLang="zh-CN" sz="2800" dirty="0">
              <a:solidFill>
                <a:srgbClr val="000000"/>
              </a:solidFill>
              <a:latin typeface="Times New Roman" panose="02020603050405020304" pitchFamily="18" charset="0"/>
            </a:endParaRPr>
          </a:p>
          <a:p>
            <a:pPr marL="0" indent="0" eaLnBrk="1" hangingPunct="1">
              <a:buClr>
                <a:srgbClr val="0000CC"/>
              </a:buClr>
              <a:buSzTx/>
              <a:buFont typeface="Wingdings" panose="05000000000000000000" pitchFamily="2" charset="2"/>
              <a:buNone/>
              <a:defRPr/>
            </a:pPr>
            <a:r>
              <a:rPr lang="zh-CN" altLang="en-US" sz="2800" dirty="0">
                <a:solidFill>
                  <a:srgbClr val="000000"/>
                </a:solidFill>
                <a:latin typeface="Times New Roman" panose="02020603050405020304" pitchFamily="18" charset="0"/>
              </a:rPr>
              <a:t>（2）进程对资源的需求</a:t>
            </a:r>
            <a:r>
              <a:rPr lang="en-US" altLang="zh-CN" sz="2800" dirty="0">
                <a:solidFill>
                  <a:srgbClr val="000000"/>
                </a:solidFill>
                <a:latin typeface="Times New Roman" panose="02020603050405020304" pitchFamily="18" charset="0"/>
              </a:rPr>
              <a:t>:</a:t>
            </a:r>
            <a:r>
              <a:rPr lang="zh-CN" altLang="en-US" sz="2800" dirty="0">
                <a:solidFill>
                  <a:srgbClr val="000000"/>
                </a:solidFill>
                <a:latin typeface="Times New Roman" panose="02020603050405020304" pitchFamily="18" charset="0"/>
              </a:rPr>
              <a:t>资源少的</a:t>
            </a:r>
            <a:r>
              <a:rPr lang="en-US" altLang="zh-CN" sz="2800" dirty="0">
                <a:solidFill>
                  <a:srgbClr val="000000"/>
                </a:solidFill>
                <a:latin typeface="Times New Roman" panose="02020603050405020304" pitchFamily="18" charset="0"/>
              </a:rPr>
              <a:t>,</a:t>
            </a:r>
            <a:r>
              <a:rPr lang="zh-CN" altLang="en-US" sz="2800" dirty="0">
                <a:solidFill>
                  <a:srgbClr val="000000"/>
                </a:solidFill>
                <a:latin typeface="Times New Roman" panose="02020603050405020304" pitchFamily="18" charset="0"/>
              </a:rPr>
              <a:t>资源多的</a:t>
            </a:r>
            <a:endParaRPr lang="en-US" altLang="zh-CN" sz="2800" dirty="0">
              <a:solidFill>
                <a:srgbClr val="000000"/>
              </a:solidFill>
              <a:latin typeface="Times New Roman" panose="02020603050405020304" pitchFamily="18" charset="0"/>
            </a:endParaRPr>
          </a:p>
          <a:p>
            <a:pPr marL="0" indent="0" eaLnBrk="1" hangingPunct="1">
              <a:buClr>
                <a:srgbClr val="0000CC"/>
              </a:buClr>
              <a:buSzTx/>
              <a:buFont typeface="Wingdings" panose="05000000000000000000" pitchFamily="2" charset="2"/>
              <a:buNone/>
              <a:defRPr/>
            </a:pPr>
            <a:r>
              <a:rPr lang="zh-CN" altLang="en-US" sz="2800" dirty="0">
                <a:solidFill>
                  <a:srgbClr val="000000"/>
                </a:solidFill>
                <a:latin typeface="Times New Roman" panose="02020603050405020304" pitchFamily="18" charset="0"/>
              </a:rPr>
              <a:t>（3）用户要求</a:t>
            </a:r>
            <a:r>
              <a:rPr lang="en-US" altLang="zh-CN" sz="2800" dirty="0">
                <a:solidFill>
                  <a:srgbClr val="000000"/>
                </a:solidFill>
                <a:latin typeface="Times New Roman" panose="02020603050405020304" pitchFamily="18" charset="0"/>
              </a:rPr>
              <a:t>:</a:t>
            </a:r>
            <a:r>
              <a:rPr lang="zh-CN" altLang="en-US" sz="2800" dirty="0">
                <a:solidFill>
                  <a:srgbClr val="000000"/>
                </a:solidFill>
                <a:latin typeface="Times New Roman" panose="02020603050405020304" pitchFamily="18" charset="0"/>
              </a:rPr>
              <a:t>紧迫程度</a:t>
            </a:r>
            <a:r>
              <a:rPr lang="en-US" altLang="zh-CN" sz="2800" dirty="0">
                <a:solidFill>
                  <a:srgbClr val="000000"/>
                </a:solidFill>
                <a:latin typeface="Times New Roman" panose="02020603050405020304" pitchFamily="18" charset="0"/>
              </a:rPr>
              <a:t>,</a:t>
            </a:r>
            <a:r>
              <a:rPr lang="zh-CN" altLang="en-US" sz="2800" dirty="0">
                <a:solidFill>
                  <a:srgbClr val="000000"/>
                </a:solidFill>
                <a:latin typeface="Times New Roman" panose="02020603050405020304" pitchFamily="18" charset="0"/>
              </a:rPr>
              <a:t>付费情况等</a:t>
            </a:r>
          </a:p>
        </p:txBody>
      </p:sp>
      <p:sp>
        <p:nvSpPr>
          <p:cNvPr id="52227" name="Text Box 2">
            <a:extLst>
              <a:ext uri="{FF2B5EF4-FFF2-40B4-BE49-F238E27FC236}">
                <a16:creationId xmlns:a16="http://schemas.microsoft.com/office/drawing/2014/main" id="{CBEB7FC2-0CEF-4AFD-9E96-FF9DD93A9946}"/>
              </a:ext>
            </a:extLst>
          </p:cNvPr>
          <p:cNvSpPr txBox="1">
            <a:spLocks noChangeArrowheads="1"/>
          </p:cNvSpPr>
          <p:nvPr/>
        </p:nvSpPr>
        <p:spPr bwMode="auto">
          <a:xfrm>
            <a:off x="1295400" y="609600"/>
            <a:ext cx="6934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sz="4000">
                <a:solidFill>
                  <a:srgbClr val="000000"/>
                </a:solidFill>
                <a:latin typeface="华文新魏" panose="02010800040101010101" pitchFamily="2" charset="-122"/>
                <a:ea typeface="华文新魏" panose="02010800040101010101" pitchFamily="2" charset="-122"/>
              </a:rPr>
              <a:t>3.</a:t>
            </a:r>
            <a:r>
              <a:rPr lang="en-US" altLang="zh-CN" sz="4000">
                <a:solidFill>
                  <a:srgbClr val="000000"/>
                </a:solidFill>
                <a:latin typeface="华文新魏" panose="02010800040101010101" pitchFamily="2" charset="-122"/>
                <a:ea typeface="华文新魏" panose="02010800040101010101" pitchFamily="2" charset="-122"/>
              </a:rPr>
              <a:t>3</a:t>
            </a:r>
            <a:r>
              <a:rPr lang="zh-CN" altLang="en-US" sz="4000">
                <a:solidFill>
                  <a:srgbClr val="000000"/>
                </a:solidFill>
                <a:latin typeface="华文新魏" panose="02010800040101010101" pitchFamily="2" charset="-122"/>
                <a:ea typeface="华文新魏" panose="02010800040101010101" pitchFamily="2" charset="-122"/>
              </a:rPr>
              <a:t>  进程调度</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a:extLst>
              <a:ext uri="{FF2B5EF4-FFF2-40B4-BE49-F238E27FC236}">
                <a16:creationId xmlns:a16="http://schemas.microsoft.com/office/drawing/2014/main" id="{60FC8DF1-C2BA-4D10-A9C0-6FF00477D518}"/>
              </a:ext>
            </a:extLst>
          </p:cNvPr>
          <p:cNvSpPr>
            <a:spLocks noChangeArrowheads="1"/>
          </p:cNvSpPr>
          <p:nvPr/>
        </p:nvSpPr>
        <p:spPr bwMode="auto">
          <a:xfrm>
            <a:off x="457200" y="1028700"/>
            <a:ext cx="8686800" cy="4800600"/>
          </a:xfrm>
          <a:prstGeom prst="rect">
            <a:avLst/>
          </a:prstGeom>
          <a:noFill/>
          <a:ln>
            <a:noFill/>
          </a:ln>
        </p:spPr>
        <p:txBody>
          <a:bodyPr/>
          <a:lstStyle>
            <a:lvl1pPr marL="685800" indent="-685800">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447800" indent="-5334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2057400" indent="-6858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514600" indent="-6858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971800" indent="-6858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3429000" indent="-6858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886200" indent="-6858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4343400" indent="-6858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indent="0" eaLnBrk="1" hangingPunct="1">
              <a:buClr>
                <a:srgbClr val="0000CC"/>
              </a:buClr>
              <a:buSzTx/>
              <a:buFont typeface="Wingdings" panose="05000000000000000000" pitchFamily="2" charset="2"/>
              <a:buNone/>
              <a:defRPr/>
            </a:pPr>
            <a:r>
              <a:rPr lang="en-US" altLang="zh-CN" dirty="0">
                <a:solidFill>
                  <a:srgbClr val="000000"/>
                </a:solidFill>
                <a:latin typeface="Times New Roman" panose="02020603050405020304" pitchFamily="18" charset="0"/>
              </a:rPr>
              <a:t>3.3.3 </a:t>
            </a:r>
            <a:r>
              <a:rPr lang="zh-CN" altLang="en-US" dirty="0">
                <a:solidFill>
                  <a:srgbClr val="000000"/>
                </a:solidFill>
                <a:latin typeface="Times New Roman" panose="02020603050405020304" pitchFamily="18" charset="0"/>
              </a:rPr>
              <a:t>优先级调度算法</a:t>
            </a:r>
            <a:endParaRPr lang="en-US" altLang="zh-CN" sz="2800" dirty="0">
              <a:solidFill>
                <a:srgbClr val="000000"/>
              </a:solidFill>
              <a:latin typeface="Arial" panose="020B0604020202020204" pitchFamily="34" charset="0"/>
            </a:endParaRPr>
          </a:p>
          <a:p>
            <a:pPr marL="0" indent="0" eaLnBrk="1" hangingPunct="1">
              <a:buClr>
                <a:srgbClr val="0000CC"/>
              </a:buClr>
              <a:buSzTx/>
              <a:buFont typeface="Wingdings" panose="05000000000000000000" pitchFamily="2" charset="2"/>
              <a:buNone/>
              <a:defRPr/>
            </a:pPr>
            <a:r>
              <a:rPr lang="en-US" altLang="zh-CN" dirty="0">
                <a:solidFill>
                  <a:srgbClr val="000000"/>
                </a:solidFill>
                <a:latin typeface="宋体" panose="02010600030101010101" pitchFamily="2" charset="-122"/>
              </a:rPr>
              <a:t>2. </a:t>
            </a:r>
            <a:r>
              <a:rPr lang="zh-CN" altLang="en-US" dirty="0">
                <a:solidFill>
                  <a:srgbClr val="000000"/>
                </a:solidFill>
                <a:latin typeface="宋体" panose="02010600030101010101" pitchFamily="2" charset="-122"/>
              </a:rPr>
              <a:t>优先级的类型</a:t>
            </a:r>
            <a:endParaRPr lang="en-US" altLang="zh-CN" dirty="0">
              <a:solidFill>
                <a:srgbClr val="000000"/>
              </a:solidFill>
              <a:latin typeface="宋体" panose="02010600030101010101" pitchFamily="2" charset="-122"/>
            </a:endParaRPr>
          </a:p>
          <a:p>
            <a:pPr marL="0" indent="0" eaLnBrk="1" hangingPunct="1">
              <a:buClr>
                <a:srgbClr val="0000CC"/>
              </a:buClr>
              <a:buSzTx/>
              <a:buFont typeface="Wingdings" panose="05000000000000000000" pitchFamily="2" charset="2"/>
              <a:buNone/>
              <a:defRPr/>
            </a:pPr>
            <a:r>
              <a:rPr lang="en-US" altLang="zh-CN" sz="2800" dirty="0">
                <a:solidFill>
                  <a:srgbClr val="000000"/>
                </a:solidFill>
                <a:latin typeface="宋体" panose="02010600030101010101" pitchFamily="2" charset="-122"/>
              </a:rPr>
              <a:t>  2)</a:t>
            </a:r>
            <a:r>
              <a:rPr lang="zh-CN" altLang="en-US" sz="2800" dirty="0">
                <a:solidFill>
                  <a:srgbClr val="000000"/>
                </a:solidFill>
                <a:latin typeface="Times New Roman" panose="02020603050405020304" pitchFamily="18" charset="0"/>
              </a:rPr>
              <a:t>动态优先权</a:t>
            </a:r>
            <a:endParaRPr lang="en-US" altLang="zh-CN" sz="2800" dirty="0">
              <a:solidFill>
                <a:srgbClr val="000000"/>
              </a:solidFill>
              <a:latin typeface="宋体" panose="02010600030101010101" pitchFamily="2" charset="-122"/>
            </a:endParaRPr>
          </a:p>
          <a:p>
            <a:pPr eaLnBrk="1" hangingPunct="1">
              <a:buClr>
                <a:srgbClr val="0000CC"/>
              </a:buClr>
              <a:buSzTx/>
              <a:buFont typeface="Wingdings" panose="05000000000000000000" pitchFamily="2" charset="2"/>
              <a:buChar char="Ø"/>
              <a:defRPr/>
            </a:pPr>
            <a:r>
              <a:rPr lang="zh-CN" altLang="en-US" sz="2800" dirty="0">
                <a:solidFill>
                  <a:srgbClr val="000000"/>
                </a:solidFill>
                <a:latin typeface="Times New Roman" panose="02020603050405020304" pitchFamily="18" charset="0"/>
              </a:rPr>
              <a:t>动态优先权是指，在创建进程时所赋予的优先权，是可以</a:t>
            </a:r>
            <a:r>
              <a:rPr lang="zh-CN" altLang="en-US" sz="2800" dirty="0">
                <a:solidFill>
                  <a:srgbClr val="FF0000"/>
                </a:solidFill>
                <a:latin typeface="Times New Roman" panose="02020603050405020304" pitchFamily="18" charset="0"/>
              </a:rPr>
              <a:t>随进程的推进或随其等待时间的增加而改变的，以便获得更好的调度性能</a:t>
            </a:r>
            <a:r>
              <a:rPr lang="zh-CN" altLang="en-US" sz="2800" dirty="0">
                <a:solidFill>
                  <a:srgbClr val="000000"/>
                </a:solidFill>
                <a:latin typeface="Times New Roman" panose="02020603050405020304" pitchFamily="18" charset="0"/>
              </a:rPr>
              <a:t>。</a:t>
            </a:r>
            <a:endParaRPr lang="en-US" altLang="zh-CN" sz="2800" dirty="0">
              <a:solidFill>
                <a:srgbClr val="000000"/>
              </a:solidFill>
              <a:latin typeface="Times New Roman" panose="02020603050405020304" pitchFamily="18" charset="0"/>
            </a:endParaRPr>
          </a:p>
          <a:p>
            <a:pPr eaLnBrk="1" hangingPunct="1">
              <a:buClr>
                <a:srgbClr val="0000CC"/>
              </a:buClr>
              <a:buSzTx/>
              <a:buFont typeface="Wingdings" panose="05000000000000000000" pitchFamily="2" charset="2"/>
              <a:buChar char="Ø"/>
              <a:defRPr/>
            </a:pPr>
            <a:r>
              <a:rPr lang="zh-CN" altLang="en-US" sz="2800" dirty="0">
                <a:solidFill>
                  <a:srgbClr val="000000"/>
                </a:solidFill>
                <a:latin typeface="Times New Roman" panose="02020603050405020304" pitchFamily="18" charset="0"/>
              </a:rPr>
              <a:t>进程优先权改变原因：</a:t>
            </a:r>
          </a:p>
          <a:p>
            <a:pPr marL="720000" lvl="4" eaLnBrk="1" hangingPunct="1">
              <a:lnSpc>
                <a:spcPct val="115000"/>
              </a:lnSpc>
              <a:spcBef>
                <a:spcPct val="0"/>
              </a:spcBef>
              <a:buClr>
                <a:schemeClr val="folHlink"/>
              </a:buClr>
              <a:buSzTx/>
              <a:buFont typeface="Wingdings" panose="05000000000000000000" pitchFamily="2" charset="2"/>
              <a:buNone/>
              <a:defRPr/>
            </a:pPr>
            <a:r>
              <a:rPr lang="zh-CN" altLang="en-US" sz="2800" dirty="0">
                <a:solidFill>
                  <a:srgbClr val="000000"/>
                </a:solidFill>
                <a:latin typeface="Times New Roman" panose="02020603050405020304" pitchFamily="18" charset="0"/>
              </a:rPr>
              <a:t>         （1）进程等待时间</a:t>
            </a:r>
          </a:p>
          <a:p>
            <a:pPr marL="720000" lvl="4" eaLnBrk="1" hangingPunct="1">
              <a:lnSpc>
                <a:spcPct val="115000"/>
              </a:lnSpc>
              <a:spcBef>
                <a:spcPct val="0"/>
              </a:spcBef>
              <a:buClr>
                <a:schemeClr val="folHlink"/>
              </a:buClr>
              <a:buSzTx/>
              <a:buFont typeface="Wingdings" panose="05000000000000000000" pitchFamily="2" charset="2"/>
              <a:buNone/>
              <a:defRPr/>
            </a:pPr>
            <a:r>
              <a:rPr lang="zh-CN" altLang="en-US" sz="2800" dirty="0">
                <a:solidFill>
                  <a:srgbClr val="000000"/>
                </a:solidFill>
                <a:latin typeface="Times New Roman" panose="02020603050405020304" pitchFamily="18" charset="0"/>
              </a:rPr>
              <a:t>         （2）进程占用</a:t>
            </a:r>
            <a:r>
              <a:rPr lang="en-US" altLang="zh-CN" sz="2800" dirty="0">
                <a:solidFill>
                  <a:srgbClr val="000000"/>
                </a:solidFill>
                <a:latin typeface="Times New Roman" panose="02020603050405020304" pitchFamily="18" charset="0"/>
              </a:rPr>
              <a:t>CPU</a:t>
            </a:r>
            <a:r>
              <a:rPr lang="zh-CN" altLang="en-US" sz="2800" dirty="0">
                <a:solidFill>
                  <a:srgbClr val="000000"/>
                </a:solidFill>
                <a:latin typeface="Times New Roman" panose="02020603050405020304" pitchFamily="18" charset="0"/>
              </a:rPr>
              <a:t>时间</a:t>
            </a:r>
            <a:endParaRPr lang="en-US" altLang="zh-CN" sz="2800" dirty="0">
              <a:solidFill>
                <a:srgbClr val="000000"/>
              </a:solidFill>
              <a:latin typeface="Times New Roman" panose="02020603050405020304" pitchFamily="18" charset="0"/>
            </a:endParaRPr>
          </a:p>
          <a:p>
            <a:pPr marL="720000" lvl="4" eaLnBrk="1" hangingPunct="1">
              <a:lnSpc>
                <a:spcPct val="115000"/>
              </a:lnSpc>
              <a:spcBef>
                <a:spcPct val="0"/>
              </a:spcBef>
              <a:buClr>
                <a:schemeClr val="folHlink"/>
              </a:buClr>
              <a:buSzTx/>
              <a:buFont typeface="Wingdings" panose="05000000000000000000" pitchFamily="2" charset="2"/>
              <a:buNone/>
              <a:defRPr/>
            </a:pPr>
            <a:r>
              <a:rPr lang="zh-CN" altLang="en-US" sz="2800" dirty="0">
                <a:solidFill>
                  <a:srgbClr val="000000"/>
                </a:solidFill>
                <a:latin typeface="Times New Roman" panose="02020603050405020304" pitchFamily="18" charset="0"/>
              </a:rPr>
              <a:t>最后</a:t>
            </a:r>
            <a:r>
              <a:rPr lang="en-US" altLang="zh-CN" sz="2800" dirty="0">
                <a:solidFill>
                  <a:srgbClr val="000000"/>
                </a:solidFill>
                <a:latin typeface="Times New Roman" panose="02020603050405020304" pitchFamily="18" charset="0"/>
              </a:rPr>
              <a:t>:</a:t>
            </a:r>
            <a:r>
              <a:rPr lang="zh-CN" altLang="en-US" sz="2800" dirty="0">
                <a:solidFill>
                  <a:srgbClr val="000000"/>
                </a:solidFill>
                <a:latin typeface="Times New Roman" panose="02020603050405020304" pitchFamily="18" charset="0"/>
              </a:rPr>
              <a:t>单一调度队列无法满足复杂的现实情况</a:t>
            </a:r>
          </a:p>
        </p:txBody>
      </p:sp>
      <p:sp>
        <p:nvSpPr>
          <p:cNvPr id="53251" name="Text Box 2">
            <a:extLst>
              <a:ext uri="{FF2B5EF4-FFF2-40B4-BE49-F238E27FC236}">
                <a16:creationId xmlns:a16="http://schemas.microsoft.com/office/drawing/2014/main" id="{FDC56ED7-0479-4BDE-958C-097B9171E5B0}"/>
              </a:ext>
            </a:extLst>
          </p:cNvPr>
          <p:cNvSpPr txBox="1">
            <a:spLocks noChangeArrowheads="1"/>
          </p:cNvSpPr>
          <p:nvPr/>
        </p:nvSpPr>
        <p:spPr bwMode="auto">
          <a:xfrm>
            <a:off x="1104900" y="260350"/>
            <a:ext cx="6934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sz="4000">
                <a:solidFill>
                  <a:srgbClr val="000000"/>
                </a:solidFill>
                <a:latin typeface="华文新魏" panose="02010800040101010101" pitchFamily="2" charset="-122"/>
                <a:ea typeface="华文新魏" panose="02010800040101010101" pitchFamily="2" charset="-122"/>
              </a:rPr>
              <a:t>3.</a:t>
            </a:r>
            <a:r>
              <a:rPr lang="en-US" altLang="zh-CN" sz="4000">
                <a:solidFill>
                  <a:srgbClr val="000000"/>
                </a:solidFill>
                <a:latin typeface="华文新魏" panose="02010800040101010101" pitchFamily="2" charset="-122"/>
                <a:ea typeface="华文新魏" panose="02010800040101010101" pitchFamily="2" charset="-122"/>
              </a:rPr>
              <a:t>3</a:t>
            </a:r>
            <a:r>
              <a:rPr lang="zh-CN" altLang="en-US" sz="4000">
                <a:solidFill>
                  <a:srgbClr val="000000"/>
                </a:solidFill>
                <a:latin typeface="华文新魏" panose="02010800040101010101" pitchFamily="2" charset="-122"/>
                <a:ea typeface="华文新魏" panose="02010800040101010101" pitchFamily="2" charset="-122"/>
              </a:rPr>
              <a:t>  进程调度</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a:extLst>
              <a:ext uri="{FF2B5EF4-FFF2-40B4-BE49-F238E27FC236}">
                <a16:creationId xmlns:a16="http://schemas.microsoft.com/office/drawing/2014/main" id="{5961A3C8-CAC5-402E-A245-A0B3D17DABA3}"/>
              </a:ext>
            </a:extLst>
          </p:cNvPr>
          <p:cNvSpPr>
            <a:spLocks noChangeArrowheads="1"/>
          </p:cNvSpPr>
          <p:nvPr/>
        </p:nvSpPr>
        <p:spPr bwMode="auto">
          <a:xfrm>
            <a:off x="457200" y="1028700"/>
            <a:ext cx="8686800" cy="4800600"/>
          </a:xfrm>
          <a:prstGeom prst="rect">
            <a:avLst/>
          </a:prstGeom>
          <a:noFill/>
          <a:ln>
            <a:noFill/>
          </a:ln>
        </p:spPr>
        <p:txBody>
          <a:bodyPr/>
          <a:lstStyle>
            <a:lvl1pPr marL="685800" indent="-685800">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447800" indent="-5334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2057400" indent="-6858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514600" indent="-6858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971800" indent="-6858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3429000" indent="-6858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886200" indent="-6858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4343400" indent="-6858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indent="0" eaLnBrk="1" hangingPunct="1">
              <a:buClr>
                <a:srgbClr val="0000CC"/>
              </a:buClr>
              <a:buSzTx/>
              <a:buFont typeface="Wingdings" panose="05000000000000000000" pitchFamily="2" charset="2"/>
              <a:buNone/>
              <a:defRPr/>
            </a:pPr>
            <a:r>
              <a:rPr lang="en-US" altLang="zh-CN" dirty="0">
                <a:solidFill>
                  <a:srgbClr val="000000"/>
                </a:solidFill>
                <a:latin typeface="Times New Roman" panose="02020603050405020304" pitchFamily="18" charset="0"/>
              </a:rPr>
              <a:t>3.3.4 </a:t>
            </a:r>
            <a:r>
              <a:rPr lang="zh-CN" altLang="en-US" dirty="0">
                <a:solidFill>
                  <a:srgbClr val="000000"/>
                </a:solidFill>
                <a:latin typeface="Times New Roman" panose="02020603050405020304" pitchFamily="18" charset="0"/>
              </a:rPr>
              <a:t>多队列调度</a:t>
            </a:r>
            <a:endParaRPr lang="en-US" altLang="zh-CN" sz="2800" dirty="0">
              <a:solidFill>
                <a:srgbClr val="000000"/>
              </a:solidFill>
              <a:latin typeface="Arial" panose="020B0604020202020204" pitchFamily="34" charset="0"/>
            </a:endParaRPr>
          </a:p>
          <a:p>
            <a:pPr marL="0" indent="0" eaLnBrk="1" hangingPunct="1">
              <a:buClr>
                <a:srgbClr val="0000CC"/>
              </a:buClr>
              <a:buSzTx/>
              <a:buFont typeface="Wingdings" panose="05000000000000000000" pitchFamily="2" charset="2"/>
              <a:buNone/>
              <a:defRPr/>
            </a:pPr>
            <a:r>
              <a:rPr lang="zh-CN" altLang="en-US" dirty="0">
                <a:solidFill>
                  <a:srgbClr val="000000"/>
                </a:solidFill>
                <a:latin typeface="宋体" panose="02010600030101010101" pitchFamily="2" charset="-122"/>
              </a:rPr>
              <a:t>单一队列</a:t>
            </a:r>
            <a:r>
              <a:rPr lang="en-US" altLang="zh-CN" dirty="0">
                <a:solidFill>
                  <a:srgbClr val="000000"/>
                </a:solidFill>
                <a:latin typeface="宋体" panose="02010600030101010101" pitchFamily="2" charset="-122"/>
              </a:rPr>
              <a:t>-&gt;</a:t>
            </a:r>
            <a:r>
              <a:rPr lang="zh-CN" altLang="en-US" dirty="0">
                <a:solidFill>
                  <a:srgbClr val="000000"/>
                </a:solidFill>
                <a:latin typeface="宋体" panose="02010600030101010101" pitchFamily="2" charset="-122"/>
              </a:rPr>
              <a:t>多个队列</a:t>
            </a:r>
            <a:endParaRPr lang="en-US" altLang="zh-CN" dirty="0">
              <a:solidFill>
                <a:srgbClr val="000000"/>
              </a:solidFill>
              <a:latin typeface="宋体" panose="02010600030101010101" pitchFamily="2" charset="-122"/>
            </a:endParaRPr>
          </a:p>
          <a:p>
            <a:pPr eaLnBrk="1" hangingPunct="1">
              <a:buClr>
                <a:srgbClr val="0000CC"/>
              </a:buClr>
              <a:buSzTx/>
              <a:buFont typeface="Wingdings" panose="05000000000000000000" pitchFamily="2" charset="2"/>
              <a:buChar char="Ø"/>
              <a:defRPr/>
            </a:pPr>
            <a:r>
              <a:rPr lang="en-US" altLang="zh-CN" sz="2800" dirty="0">
                <a:solidFill>
                  <a:srgbClr val="000000"/>
                </a:solidFill>
                <a:latin typeface="宋体" panose="02010600030101010101" pitchFamily="2" charset="-122"/>
              </a:rPr>
              <a:t>  </a:t>
            </a:r>
            <a:r>
              <a:rPr lang="zh-CN" altLang="en-US" sz="2800" dirty="0">
                <a:solidFill>
                  <a:srgbClr val="000000"/>
                </a:solidFill>
                <a:latin typeface="宋体" panose="02010600030101010101" pitchFamily="2" charset="-122"/>
              </a:rPr>
              <a:t>实际中</a:t>
            </a:r>
            <a:r>
              <a:rPr lang="en-US" altLang="zh-CN" sz="2800" dirty="0">
                <a:solidFill>
                  <a:srgbClr val="000000"/>
                </a:solidFill>
                <a:latin typeface="宋体" panose="02010600030101010101" pitchFamily="2" charset="-122"/>
              </a:rPr>
              <a:t>,</a:t>
            </a:r>
            <a:r>
              <a:rPr lang="zh-CN" altLang="en-US" sz="2800" dirty="0">
                <a:solidFill>
                  <a:srgbClr val="000000"/>
                </a:solidFill>
                <a:latin typeface="宋体" panose="02010600030101010101" pitchFamily="2" charset="-122"/>
              </a:rPr>
              <a:t>系统将不同类型的进程分配到不同优先级的队列</a:t>
            </a:r>
            <a:r>
              <a:rPr lang="en-US" altLang="zh-CN" sz="2800" dirty="0">
                <a:solidFill>
                  <a:srgbClr val="000000"/>
                </a:solidFill>
                <a:latin typeface="宋体" panose="02010600030101010101" pitchFamily="2" charset="-122"/>
              </a:rPr>
              <a:t>,</a:t>
            </a:r>
            <a:r>
              <a:rPr lang="zh-CN" altLang="en-US" sz="2800" dirty="0">
                <a:solidFill>
                  <a:srgbClr val="000000"/>
                </a:solidFill>
                <a:latin typeface="宋体" panose="02010600030101010101" pitchFamily="2" charset="-122"/>
              </a:rPr>
              <a:t>采用不同的调度算法</a:t>
            </a:r>
            <a:r>
              <a:rPr lang="en-US" altLang="zh-CN" sz="2800" dirty="0">
                <a:solidFill>
                  <a:srgbClr val="000000"/>
                </a:solidFill>
                <a:latin typeface="宋体" panose="02010600030101010101" pitchFamily="2" charset="-122"/>
              </a:rPr>
              <a:t>.</a:t>
            </a:r>
          </a:p>
          <a:p>
            <a:pPr eaLnBrk="1" hangingPunct="1">
              <a:buClr>
                <a:srgbClr val="0000CC"/>
              </a:buClr>
              <a:buSzTx/>
              <a:buFont typeface="Wingdings" panose="05000000000000000000" pitchFamily="2" charset="2"/>
              <a:buChar char="Ø"/>
              <a:defRPr/>
            </a:pPr>
            <a:r>
              <a:rPr lang="en-US" altLang="zh-CN" sz="2800" dirty="0">
                <a:solidFill>
                  <a:srgbClr val="000000"/>
                </a:solidFill>
                <a:latin typeface="宋体" panose="02010600030101010101" pitchFamily="2" charset="-122"/>
              </a:rPr>
              <a:t>  </a:t>
            </a:r>
            <a:r>
              <a:rPr lang="zh-CN" altLang="en-US" sz="2800" dirty="0">
                <a:solidFill>
                  <a:srgbClr val="000000"/>
                </a:solidFill>
                <a:latin typeface="宋体" panose="02010600030101010101" pitchFamily="2" charset="-122"/>
              </a:rPr>
              <a:t>队列之间可以有不同优先级</a:t>
            </a:r>
            <a:r>
              <a:rPr lang="en-US" altLang="zh-CN" sz="2800" dirty="0">
                <a:solidFill>
                  <a:srgbClr val="000000"/>
                </a:solidFill>
                <a:latin typeface="宋体" panose="02010600030101010101" pitchFamily="2" charset="-122"/>
              </a:rPr>
              <a:t>,</a:t>
            </a:r>
            <a:r>
              <a:rPr lang="zh-CN" altLang="en-US" sz="2800" dirty="0">
                <a:solidFill>
                  <a:srgbClr val="000000"/>
                </a:solidFill>
                <a:latin typeface="宋体" panose="02010600030101010101" pitchFamily="2" charset="-122"/>
              </a:rPr>
              <a:t>队列内部进程之间也可以有不同优先级</a:t>
            </a:r>
            <a:r>
              <a:rPr lang="en-US" altLang="zh-CN" sz="2800" dirty="0">
                <a:solidFill>
                  <a:srgbClr val="000000"/>
                </a:solidFill>
                <a:latin typeface="宋体" panose="02010600030101010101" pitchFamily="2" charset="-122"/>
              </a:rPr>
              <a:t>.</a:t>
            </a:r>
          </a:p>
          <a:p>
            <a:pPr eaLnBrk="1" hangingPunct="1">
              <a:buClr>
                <a:srgbClr val="0000CC"/>
              </a:buClr>
              <a:buSzTx/>
              <a:buFont typeface="Wingdings" panose="05000000000000000000" pitchFamily="2" charset="2"/>
              <a:buChar char="Ø"/>
              <a:defRPr/>
            </a:pPr>
            <a:r>
              <a:rPr lang="en-US" altLang="zh-CN" sz="2800" dirty="0">
                <a:solidFill>
                  <a:srgbClr val="000000"/>
                </a:solidFill>
                <a:latin typeface="宋体" panose="02010600030101010101" pitchFamily="2" charset="-122"/>
              </a:rPr>
              <a:t>   </a:t>
            </a:r>
            <a:r>
              <a:rPr lang="zh-CN" altLang="en-US" sz="2800" dirty="0">
                <a:solidFill>
                  <a:srgbClr val="000000"/>
                </a:solidFill>
                <a:latin typeface="宋体" panose="02010600030101010101" pitchFamily="2" charset="-122"/>
              </a:rPr>
              <a:t>适用于多处理机系统</a:t>
            </a:r>
            <a:r>
              <a:rPr lang="en-US" altLang="zh-CN" sz="2800" dirty="0">
                <a:solidFill>
                  <a:srgbClr val="000000"/>
                </a:solidFill>
                <a:latin typeface="宋体" panose="02010600030101010101" pitchFamily="2" charset="-122"/>
              </a:rPr>
              <a:t>,</a:t>
            </a:r>
            <a:r>
              <a:rPr lang="zh-CN" altLang="en-US" sz="2800" dirty="0">
                <a:solidFill>
                  <a:srgbClr val="000000"/>
                </a:solidFill>
                <a:latin typeface="宋体" panose="02010600030101010101" pitchFamily="2" charset="-122"/>
              </a:rPr>
              <a:t>每个处理机对应一个自己的队列</a:t>
            </a:r>
            <a:r>
              <a:rPr lang="en-US" altLang="zh-CN" sz="2800" dirty="0">
                <a:solidFill>
                  <a:srgbClr val="000000"/>
                </a:solidFill>
                <a:latin typeface="宋体" panose="02010600030101010101" pitchFamily="2" charset="-122"/>
              </a:rPr>
              <a:t>.</a:t>
            </a:r>
          </a:p>
          <a:p>
            <a:pPr marL="0" indent="0" eaLnBrk="1" hangingPunct="1">
              <a:buClr>
                <a:srgbClr val="0000CC"/>
              </a:buClr>
              <a:buSzTx/>
              <a:buFont typeface="Wingdings" panose="05000000000000000000" pitchFamily="2" charset="2"/>
              <a:buNone/>
              <a:defRPr/>
            </a:pPr>
            <a:r>
              <a:rPr lang="zh-CN" altLang="en-US" sz="2800" dirty="0">
                <a:solidFill>
                  <a:srgbClr val="000000"/>
                </a:solidFill>
                <a:latin typeface="宋体" panose="02010600030101010101" pitchFamily="2" charset="-122"/>
              </a:rPr>
              <a:t>缺点</a:t>
            </a:r>
            <a:r>
              <a:rPr lang="en-US" altLang="zh-CN" sz="2800" dirty="0">
                <a:solidFill>
                  <a:srgbClr val="000000"/>
                </a:solidFill>
                <a:latin typeface="宋体" panose="02010600030101010101" pitchFamily="2" charset="-122"/>
              </a:rPr>
              <a:t>:</a:t>
            </a:r>
            <a:r>
              <a:rPr lang="zh-CN" altLang="en-US" sz="2800" dirty="0">
                <a:solidFill>
                  <a:srgbClr val="000000"/>
                </a:solidFill>
                <a:latin typeface="宋体" panose="02010600030101010101" pitchFamily="2" charset="-122"/>
              </a:rPr>
              <a:t>以上调度都需要事先知道进程的信息</a:t>
            </a:r>
            <a:r>
              <a:rPr lang="en-US" altLang="zh-CN" sz="2800" dirty="0">
                <a:solidFill>
                  <a:srgbClr val="000000"/>
                </a:solidFill>
                <a:latin typeface="宋体" panose="02010600030101010101" pitchFamily="2" charset="-122"/>
              </a:rPr>
              <a:t>,</a:t>
            </a:r>
            <a:r>
              <a:rPr lang="zh-CN" altLang="en-US" sz="2800" dirty="0">
                <a:solidFill>
                  <a:srgbClr val="000000"/>
                </a:solidFill>
                <a:latin typeface="宋体" panose="02010600030101010101" pitchFamily="2" charset="-122"/>
              </a:rPr>
              <a:t>比如</a:t>
            </a:r>
            <a:r>
              <a:rPr lang="en-US" altLang="zh-CN" sz="2800" dirty="0">
                <a:solidFill>
                  <a:srgbClr val="000000"/>
                </a:solidFill>
                <a:latin typeface="宋体" panose="02010600030101010101" pitchFamily="2" charset="-122"/>
              </a:rPr>
              <a:t>:</a:t>
            </a:r>
            <a:r>
              <a:rPr lang="zh-CN" altLang="en-US" sz="2800" dirty="0">
                <a:solidFill>
                  <a:srgbClr val="000000"/>
                </a:solidFill>
                <a:latin typeface="宋体" panose="02010600030101010101" pitchFamily="2" charset="-122"/>
              </a:rPr>
              <a:t>运行时间</a:t>
            </a:r>
            <a:r>
              <a:rPr lang="en-US" altLang="zh-CN" sz="2800" dirty="0">
                <a:solidFill>
                  <a:srgbClr val="000000"/>
                </a:solidFill>
                <a:latin typeface="宋体" panose="02010600030101010101" pitchFamily="2" charset="-122"/>
              </a:rPr>
              <a:t>,</a:t>
            </a:r>
            <a:r>
              <a:rPr lang="zh-CN" altLang="en-US" sz="2800" dirty="0">
                <a:solidFill>
                  <a:srgbClr val="000000"/>
                </a:solidFill>
                <a:latin typeface="宋体" panose="02010600030101010101" pitchFamily="2" charset="-122"/>
              </a:rPr>
              <a:t>当此时间无法估计的时候对应调度算法就无法使用了</a:t>
            </a:r>
            <a:r>
              <a:rPr lang="en-US" altLang="zh-CN" sz="2800" dirty="0">
                <a:solidFill>
                  <a:srgbClr val="000000"/>
                </a:solidFill>
                <a:latin typeface="宋体" panose="02010600030101010101" pitchFamily="2" charset="-122"/>
              </a:rPr>
              <a:t>.</a:t>
            </a:r>
            <a:endParaRPr lang="zh-CN" altLang="en-US" sz="2800" dirty="0">
              <a:solidFill>
                <a:srgbClr val="000000"/>
              </a:solidFill>
              <a:latin typeface="Times New Roman" panose="02020603050405020304" pitchFamily="18" charset="0"/>
            </a:endParaRPr>
          </a:p>
        </p:txBody>
      </p:sp>
      <p:sp>
        <p:nvSpPr>
          <p:cNvPr id="55299" name="Text Box 2">
            <a:extLst>
              <a:ext uri="{FF2B5EF4-FFF2-40B4-BE49-F238E27FC236}">
                <a16:creationId xmlns:a16="http://schemas.microsoft.com/office/drawing/2014/main" id="{1F96DDCF-6884-4A0D-970F-D8811A49D0EA}"/>
              </a:ext>
            </a:extLst>
          </p:cNvPr>
          <p:cNvSpPr txBox="1">
            <a:spLocks noChangeArrowheads="1"/>
          </p:cNvSpPr>
          <p:nvPr/>
        </p:nvSpPr>
        <p:spPr bwMode="auto">
          <a:xfrm>
            <a:off x="1104900" y="260350"/>
            <a:ext cx="6934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sz="4000">
                <a:solidFill>
                  <a:srgbClr val="000000"/>
                </a:solidFill>
                <a:latin typeface="华文新魏" panose="02010800040101010101" pitchFamily="2" charset="-122"/>
                <a:ea typeface="华文新魏" panose="02010800040101010101" pitchFamily="2" charset="-122"/>
              </a:rPr>
              <a:t>3.</a:t>
            </a:r>
            <a:r>
              <a:rPr lang="en-US" altLang="zh-CN" sz="4000">
                <a:solidFill>
                  <a:srgbClr val="000000"/>
                </a:solidFill>
                <a:latin typeface="华文新魏" panose="02010800040101010101" pitchFamily="2" charset="-122"/>
                <a:ea typeface="华文新魏" panose="02010800040101010101" pitchFamily="2" charset="-122"/>
              </a:rPr>
              <a:t>3</a:t>
            </a:r>
            <a:r>
              <a:rPr lang="zh-CN" altLang="en-US" sz="4000">
                <a:solidFill>
                  <a:srgbClr val="000000"/>
                </a:solidFill>
                <a:latin typeface="华文新魏" panose="02010800040101010101" pitchFamily="2" charset="-122"/>
                <a:ea typeface="华文新魏" panose="02010800040101010101" pitchFamily="2" charset="-122"/>
              </a:rPr>
              <a:t>  进程调度</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a:extLst>
              <a:ext uri="{FF2B5EF4-FFF2-40B4-BE49-F238E27FC236}">
                <a16:creationId xmlns:a16="http://schemas.microsoft.com/office/drawing/2014/main" id="{0DCB614E-560A-4BE2-A180-73F4B9F6F33E}"/>
              </a:ext>
            </a:extLst>
          </p:cNvPr>
          <p:cNvSpPr>
            <a:spLocks noChangeArrowheads="1"/>
          </p:cNvSpPr>
          <p:nvPr/>
        </p:nvSpPr>
        <p:spPr bwMode="auto">
          <a:xfrm>
            <a:off x="419100" y="1196975"/>
            <a:ext cx="83058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358775" indent="-5334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lvl="1" eaLnBrk="1" hangingPunct="1">
              <a:buClr>
                <a:srgbClr val="0000CC"/>
              </a:buClr>
              <a:buSzTx/>
              <a:buFont typeface="Wingdings" panose="05000000000000000000" pitchFamily="2" charset="2"/>
              <a:buNone/>
            </a:pPr>
            <a:r>
              <a:rPr lang="en-US" altLang="zh-CN" dirty="0">
                <a:solidFill>
                  <a:srgbClr val="000000"/>
                </a:solidFill>
                <a:latin typeface="宋体" panose="02010600030101010101" pitchFamily="2" charset="-122"/>
              </a:rPr>
              <a:t>3.3.5 </a:t>
            </a:r>
            <a:r>
              <a:rPr lang="zh-CN" altLang="en-US" dirty="0">
                <a:solidFill>
                  <a:srgbClr val="000000"/>
                </a:solidFill>
                <a:latin typeface="宋体" panose="02010600030101010101" pitchFamily="2" charset="-122"/>
              </a:rPr>
              <a:t>多级反馈队列调度算法</a:t>
            </a:r>
          </a:p>
          <a:p>
            <a:pPr lvl="2" eaLnBrk="1" hangingPunct="1">
              <a:buClrTx/>
              <a:buSzTx/>
              <a:buFontTx/>
              <a:buAutoNum type="arabicPeriod"/>
            </a:pPr>
            <a:r>
              <a:rPr lang="zh-CN" altLang="en-US" dirty="0">
                <a:solidFill>
                  <a:srgbClr val="FF0000"/>
                </a:solidFill>
                <a:latin typeface="宋体" panose="02010600030101010101" pitchFamily="2" charset="-122"/>
              </a:rPr>
              <a:t>设置多个就绪队列</a:t>
            </a:r>
            <a:r>
              <a:rPr lang="zh-CN" altLang="en-US" dirty="0">
                <a:solidFill>
                  <a:srgbClr val="000000"/>
                </a:solidFill>
                <a:latin typeface="宋体" panose="02010600030101010101" pitchFamily="2" charset="-122"/>
              </a:rPr>
              <a:t>，并为各个队列赋予不同的优先级，第一队优先级最高</a:t>
            </a:r>
            <a:r>
              <a:rPr lang="en-US" altLang="zh-CN" dirty="0">
                <a:solidFill>
                  <a:srgbClr val="000000"/>
                </a:solidFill>
                <a:latin typeface="宋体" panose="02010600030101010101" pitchFamily="2" charset="-122"/>
              </a:rPr>
              <a:t>,</a:t>
            </a:r>
            <a:r>
              <a:rPr lang="zh-CN" altLang="en-US" dirty="0">
                <a:solidFill>
                  <a:srgbClr val="000000"/>
                </a:solidFill>
                <a:latin typeface="宋体" panose="02010600030101010101" pitchFamily="2" charset="-122"/>
              </a:rPr>
              <a:t>其余依次降低</a:t>
            </a:r>
            <a:r>
              <a:rPr lang="en-US" altLang="zh-CN" dirty="0">
                <a:solidFill>
                  <a:srgbClr val="000000"/>
                </a:solidFill>
                <a:latin typeface="宋体" panose="02010600030101010101" pitchFamily="2" charset="-122"/>
              </a:rPr>
              <a:t>.</a:t>
            </a:r>
            <a:r>
              <a:rPr lang="zh-CN" altLang="en-US" dirty="0">
                <a:solidFill>
                  <a:srgbClr val="FF0000"/>
                </a:solidFill>
                <a:latin typeface="宋体" panose="02010600030101010101" pitchFamily="2" charset="-122"/>
              </a:rPr>
              <a:t>优先级越高的队列中，为每个进程所规定的执行时间片就越小</a:t>
            </a:r>
            <a:r>
              <a:rPr lang="en-US" altLang="zh-CN" dirty="0">
                <a:latin typeface="宋体" panose="02010600030101010101" pitchFamily="2" charset="-122"/>
              </a:rPr>
              <a:t>(</a:t>
            </a:r>
            <a:r>
              <a:rPr lang="zh-CN" altLang="en-US" dirty="0">
                <a:latin typeface="宋体" panose="02010600030101010101" pitchFamily="2" charset="-122"/>
              </a:rPr>
              <a:t>因为会被优先调度到</a:t>
            </a:r>
            <a:r>
              <a:rPr lang="en-US" altLang="zh-CN" dirty="0">
                <a:latin typeface="宋体" panose="02010600030101010101" pitchFamily="2" charset="-122"/>
              </a:rPr>
              <a:t>)</a:t>
            </a:r>
            <a:endParaRPr lang="zh-CN" altLang="en-US" dirty="0">
              <a:latin typeface="宋体" panose="02010600030101010101" pitchFamily="2" charset="-122"/>
            </a:endParaRPr>
          </a:p>
          <a:p>
            <a:pPr lvl="2" eaLnBrk="1" hangingPunct="1">
              <a:lnSpc>
                <a:spcPct val="90000"/>
              </a:lnSpc>
              <a:buClrTx/>
              <a:buSzTx/>
              <a:buFontTx/>
              <a:buAutoNum type="arabicPeriod"/>
            </a:pPr>
            <a:r>
              <a:rPr lang="zh-CN" altLang="en-US" dirty="0">
                <a:solidFill>
                  <a:srgbClr val="FF0000"/>
                </a:solidFill>
                <a:latin typeface="宋体" panose="02010600030101010101" pitchFamily="2" charset="-122"/>
              </a:rPr>
              <a:t>每队都采用</a:t>
            </a:r>
            <a:r>
              <a:rPr lang="en-US" altLang="zh-CN" dirty="0">
                <a:solidFill>
                  <a:srgbClr val="FF0000"/>
                </a:solidFill>
                <a:latin typeface="宋体" panose="02010600030101010101" pitchFamily="2" charset="-122"/>
              </a:rPr>
              <a:t>FCFS</a:t>
            </a:r>
            <a:r>
              <a:rPr lang="zh-CN" altLang="en-US" dirty="0">
                <a:solidFill>
                  <a:srgbClr val="FF0000"/>
                </a:solidFill>
                <a:latin typeface="宋体" panose="02010600030101010101" pitchFamily="2" charset="-122"/>
              </a:rPr>
              <a:t>算法</a:t>
            </a:r>
            <a:r>
              <a:rPr lang="en-US" altLang="zh-CN" dirty="0">
                <a:solidFill>
                  <a:srgbClr val="FF0000"/>
                </a:solidFill>
                <a:latin typeface="宋体" panose="02010600030101010101" pitchFamily="2" charset="-122"/>
              </a:rPr>
              <a:t>:</a:t>
            </a:r>
            <a:r>
              <a:rPr lang="zh-CN" altLang="en-US" dirty="0">
                <a:solidFill>
                  <a:srgbClr val="000000"/>
                </a:solidFill>
                <a:latin typeface="宋体" panose="02010600030101010101" pitchFamily="2" charset="-122"/>
              </a:rPr>
              <a:t>新进程进入内存后，放入第一队列末尾，按</a:t>
            </a:r>
            <a:r>
              <a:rPr lang="en-US" altLang="zh-CN" dirty="0">
                <a:solidFill>
                  <a:srgbClr val="000000"/>
                </a:solidFill>
                <a:latin typeface="宋体" panose="02010600030101010101" pitchFamily="2" charset="-122"/>
              </a:rPr>
              <a:t>FCFS</a:t>
            </a:r>
            <a:r>
              <a:rPr lang="zh-CN" altLang="en-US" dirty="0">
                <a:solidFill>
                  <a:srgbClr val="000000"/>
                </a:solidFill>
                <a:latin typeface="宋体" panose="02010600030101010101" pitchFamily="2" charset="-122"/>
              </a:rPr>
              <a:t>原则等待调度，当轮到该进程执行</a:t>
            </a:r>
            <a:r>
              <a:rPr lang="en-US" altLang="zh-CN" dirty="0">
                <a:solidFill>
                  <a:srgbClr val="000000"/>
                </a:solidFill>
                <a:latin typeface="宋体" panose="02010600030101010101" pitchFamily="2" charset="-122"/>
              </a:rPr>
              <a:t>,</a:t>
            </a:r>
            <a:r>
              <a:rPr lang="zh-CN" altLang="en-US" dirty="0">
                <a:solidFill>
                  <a:srgbClr val="000000"/>
                </a:solidFill>
                <a:latin typeface="宋体" panose="02010600030101010101" pitchFamily="2" charset="-122"/>
              </a:rPr>
              <a:t>一个时间片能完成则撤离系统</a:t>
            </a:r>
            <a:r>
              <a:rPr lang="en-US" altLang="zh-CN" dirty="0">
                <a:solidFill>
                  <a:srgbClr val="000000"/>
                </a:solidFill>
                <a:latin typeface="宋体" panose="02010600030101010101" pitchFamily="2" charset="-122"/>
              </a:rPr>
              <a:t>;</a:t>
            </a:r>
            <a:r>
              <a:rPr lang="zh-CN" altLang="en-US" dirty="0">
                <a:solidFill>
                  <a:srgbClr val="000000"/>
                </a:solidFill>
                <a:latin typeface="宋体" panose="02010600030101010101" pitchFamily="2" charset="-122"/>
              </a:rPr>
              <a:t>否则，将该进程转入第二队列末尾重新等待调度执行</a:t>
            </a:r>
            <a:r>
              <a:rPr lang="en-US" altLang="zh-CN" dirty="0">
                <a:solidFill>
                  <a:srgbClr val="000000"/>
                </a:solidFill>
                <a:latin typeface="宋体" panose="02010600030101010101" pitchFamily="2" charset="-122"/>
              </a:rPr>
              <a:t>,</a:t>
            </a:r>
            <a:r>
              <a:rPr lang="zh-CN" altLang="en-US" dirty="0">
                <a:solidFill>
                  <a:srgbClr val="000000"/>
                </a:solidFill>
                <a:latin typeface="Times New Roman" panose="02020603050405020304" pitchFamily="18" charset="0"/>
              </a:rPr>
              <a:t>以此类推</a:t>
            </a:r>
            <a:r>
              <a:rPr lang="en-US" altLang="zh-CN" dirty="0">
                <a:solidFill>
                  <a:srgbClr val="000000"/>
                </a:solidFill>
                <a:latin typeface="Times New Roman" panose="02020603050405020304" pitchFamily="18" charset="0"/>
              </a:rPr>
              <a:t>.</a:t>
            </a:r>
            <a:endParaRPr lang="zh-CN" altLang="en-US" dirty="0">
              <a:solidFill>
                <a:srgbClr val="000000"/>
              </a:solidFill>
              <a:latin typeface="宋体" panose="02010600030101010101" pitchFamily="2" charset="-122"/>
            </a:endParaRPr>
          </a:p>
          <a:p>
            <a:pPr lvl="2" eaLnBrk="1" hangingPunct="1">
              <a:lnSpc>
                <a:spcPct val="90000"/>
              </a:lnSpc>
              <a:buClrTx/>
              <a:buSzTx/>
              <a:buFontTx/>
              <a:buAutoNum type="arabicPeriod"/>
            </a:pPr>
            <a:r>
              <a:rPr lang="zh-CN" altLang="en-US" dirty="0">
                <a:solidFill>
                  <a:srgbClr val="FF0000"/>
                </a:solidFill>
                <a:latin typeface="宋体" panose="02010600030101010101" pitchFamily="2" charset="-122"/>
              </a:rPr>
              <a:t>按队列优先级调度</a:t>
            </a:r>
            <a:r>
              <a:rPr lang="en-US" altLang="zh-CN" dirty="0">
                <a:solidFill>
                  <a:srgbClr val="000000"/>
                </a:solidFill>
                <a:latin typeface="宋体" panose="02010600030101010101" pitchFamily="2" charset="-122"/>
              </a:rPr>
              <a:t>:</a:t>
            </a:r>
            <a:r>
              <a:rPr lang="zh-CN" altLang="en-US" dirty="0">
                <a:solidFill>
                  <a:srgbClr val="000000"/>
                </a:solidFill>
                <a:latin typeface="宋体" panose="02010600030101010101" pitchFamily="2" charset="-122"/>
              </a:rPr>
              <a:t>仅当第一队列空闲时，调度程序才调度第二队列中的进程运行</a:t>
            </a:r>
            <a:r>
              <a:rPr lang="en-US" altLang="zh-CN" dirty="0">
                <a:solidFill>
                  <a:srgbClr val="000000"/>
                </a:solidFill>
                <a:latin typeface="宋体" panose="02010600030101010101" pitchFamily="2" charset="-122"/>
              </a:rPr>
              <a:t>,</a:t>
            </a:r>
            <a:r>
              <a:rPr lang="zh-CN" altLang="en-US" dirty="0">
                <a:solidFill>
                  <a:srgbClr val="000000"/>
                </a:solidFill>
                <a:latin typeface="宋体" panose="02010600030101010101" pitchFamily="2" charset="-122"/>
              </a:rPr>
              <a:t>以此类推</a:t>
            </a:r>
            <a:r>
              <a:rPr lang="en-US" altLang="zh-CN" dirty="0">
                <a:solidFill>
                  <a:srgbClr val="000000"/>
                </a:solidFill>
                <a:latin typeface="宋体" panose="02010600030101010101" pitchFamily="2" charset="-122"/>
              </a:rPr>
              <a:t>.</a:t>
            </a:r>
            <a:r>
              <a:rPr lang="zh-CN" altLang="en-US" dirty="0">
                <a:solidFill>
                  <a:srgbClr val="000000"/>
                </a:solidFill>
                <a:latin typeface="宋体" panose="02010600030101010101" pitchFamily="2" charset="-122"/>
              </a:rPr>
              <a:t>如果处理机正在为某队列的进程服务，又有新进程插入到较高优先级的队列中，则新进程将抢占正在运行进程的处理机</a:t>
            </a:r>
          </a:p>
        </p:txBody>
      </p:sp>
      <p:sp>
        <p:nvSpPr>
          <p:cNvPr id="57347" name="Text Box 2">
            <a:extLst>
              <a:ext uri="{FF2B5EF4-FFF2-40B4-BE49-F238E27FC236}">
                <a16:creationId xmlns:a16="http://schemas.microsoft.com/office/drawing/2014/main" id="{4641CC9E-0C61-48A5-8742-BAB3AD191607}"/>
              </a:ext>
            </a:extLst>
          </p:cNvPr>
          <p:cNvSpPr txBox="1">
            <a:spLocks noChangeArrowheads="1"/>
          </p:cNvSpPr>
          <p:nvPr/>
        </p:nvSpPr>
        <p:spPr bwMode="auto">
          <a:xfrm>
            <a:off x="1295400" y="609600"/>
            <a:ext cx="6934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sz="4000">
                <a:solidFill>
                  <a:srgbClr val="000000"/>
                </a:solidFill>
                <a:latin typeface="华文新魏" panose="02010800040101010101" pitchFamily="2" charset="-122"/>
                <a:ea typeface="华文新魏" panose="02010800040101010101" pitchFamily="2" charset="-122"/>
              </a:rPr>
              <a:t>3.</a:t>
            </a:r>
            <a:r>
              <a:rPr lang="en-US" altLang="zh-CN" sz="4000">
                <a:solidFill>
                  <a:srgbClr val="000000"/>
                </a:solidFill>
                <a:latin typeface="华文新魏" panose="02010800040101010101" pitchFamily="2" charset="-122"/>
                <a:ea typeface="华文新魏" panose="02010800040101010101" pitchFamily="2" charset="-122"/>
              </a:rPr>
              <a:t>3</a:t>
            </a:r>
            <a:r>
              <a:rPr lang="zh-CN" altLang="en-US" sz="4000">
                <a:solidFill>
                  <a:srgbClr val="000000"/>
                </a:solidFill>
                <a:latin typeface="华文新魏" panose="02010800040101010101" pitchFamily="2" charset="-122"/>
                <a:ea typeface="华文新魏" panose="02010800040101010101" pitchFamily="2" charset="-122"/>
              </a:rPr>
              <a:t>  进程调度</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a:extLst>
              <a:ext uri="{FF2B5EF4-FFF2-40B4-BE49-F238E27FC236}">
                <a16:creationId xmlns:a16="http://schemas.microsoft.com/office/drawing/2014/main" id="{724F5F01-17AC-40E4-96A2-1352DA6B8520}"/>
              </a:ext>
            </a:extLst>
          </p:cNvPr>
          <p:cNvSpPr>
            <a:spLocks noChangeArrowheads="1"/>
          </p:cNvSpPr>
          <p:nvPr/>
        </p:nvSpPr>
        <p:spPr bwMode="auto">
          <a:xfrm>
            <a:off x="3092450" y="6172200"/>
            <a:ext cx="3232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Times New Roman" panose="02020603050405020304" pitchFamily="18" charset="0"/>
              </a:rPr>
              <a:t>多级反馈队列调度算法</a:t>
            </a:r>
          </a:p>
        </p:txBody>
      </p:sp>
      <p:pic>
        <p:nvPicPr>
          <p:cNvPr id="58371" name="Picture 4" descr="3-4">
            <a:extLst>
              <a:ext uri="{FF2B5EF4-FFF2-40B4-BE49-F238E27FC236}">
                <a16:creationId xmlns:a16="http://schemas.microsoft.com/office/drawing/2014/main" id="{62F36664-DC89-4196-AC7B-CABE1B4C79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765175"/>
            <a:ext cx="7216775" cy="496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027">
            <a:extLst>
              <a:ext uri="{FF2B5EF4-FFF2-40B4-BE49-F238E27FC236}">
                <a16:creationId xmlns:a16="http://schemas.microsoft.com/office/drawing/2014/main" id="{3AC309A1-E81C-465A-8C80-16C3C1E6D730}"/>
              </a:ext>
            </a:extLst>
          </p:cNvPr>
          <p:cNvSpPr>
            <a:spLocks noChangeArrowheads="1"/>
          </p:cNvSpPr>
          <p:nvPr/>
        </p:nvSpPr>
        <p:spPr bwMode="auto">
          <a:xfrm>
            <a:off x="179512" y="1524000"/>
            <a:ext cx="8583488"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447800" indent="-5334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lvl="1" eaLnBrk="1" hangingPunct="1">
              <a:buClr>
                <a:srgbClr val="0000CC"/>
              </a:buClr>
              <a:buSzTx/>
              <a:buFont typeface="Wingdings" panose="05000000000000000000" pitchFamily="2" charset="2"/>
              <a:buNone/>
            </a:pPr>
            <a:r>
              <a:rPr kumimoji="0" lang="zh-CN" altLang="en-US" dirty="0">
                <a:solidFill>
                  <a:srgbClr val="000000"/>
                </a:solidFill>
                <a:latin typeface="宋体" panose="02010600030101010101" pitchFamily="2" charset="-122"/>
              </a:rPr>
              <a:t>多级反馈队列调度算法性能</a:t>
            </a:r>
            <a:endParaRPr lang="en-US" altLang="zh-CN" sz="2400" dirty="0">
              <a:solidFill>
                <a:srgbClr val="000000"/>
              </a:solidFill>
              <a:latin typeface="宋体" panose="02010600030101010101" pitchFamily="2" charset="-122"/>
            </a:endParaRPr>
          </a:p>
          <a:p>
            <a:pPr lvl="1" eaLnBrk="1" hangingPunct="1">
              <a:buClr>
                <a:srgbClr val="0000CC"/>
              </a:buClr>
              <a:buSzTx/>
              <a:buFont typeface="Wingdings" panose="05000000000000000000" pitchFamily="2" charset="2"/>
              <a:buNone/>
            </a:pPr>
            <a:r>
              <a:rPr kumimoji="0" lang="zh-CN" altLang="en-US" dirty="0">
                <a:solidFill>
                  <a:srgbClr val="000000"/>
                </a:solidFill>
                <a:latin typeface="宋体" panose="02010600030101010101" pitchFamily="2" charset="-122"/>
              </a:rPr>
              <a:t>一般规定第一队列时间片略大于人机交互时间</a:t>
            </a:r>
            <a:r>
              <a:rPr kumimoji="0" lang="en-US" altLang="zh-CN" dirty="0">
                <a:solidFill>
                  <a:srgbClr val="000000"/>
                </a:solidFill>
                <a:latin typeface="宋体" panose="02010600030101010101" pitchFamily="2" charset="-122"/>
              </a:rPr>
              <a:t>,</a:t>
            </a:r>
            <a:r>
              <a:rPr kumimoji="0" lang="zh-CN" altLang="en-US" dirty="0">
                <a:solidFill>
                  <a:srgbClr val="000000"/>
                </a:solidFill>
                <a:latin typeface="宋体" panose="02010600030101010101" pitchFamily="2" charset="-122"/>
              </a:rPr>
              <a:t>于是</a:t>
            </a:r>
            <a:r>
              <a:rPr kumimoji="0" lang="en-US" altLang="zh-CN" dirty="0">
                <a:solidFill>
                  <a:srgbClr val="000000"/>
                </a:solidFill>
                <a:latin typeface="宋体" panose="02010600030101010101" pitchFamily="2" charset="-122"/>
              </a:rPr>
              <a:t>:</a:t>
            </a:r>
          </a:p>
          <a:p>
            <a:pPr lvl="2">
              <a:lnSpc>
                <a:spcPct val="75000"/>
              </a:lnSpc>
              <a:spcBef>
                <a:spcPct val="50000"/>
              </a:spcBef>
              <a:buClr>
                <a:srgbClr val="0000CC"/>
              </a:buClr>
              <a:buSzTx/>
              <a:buFont typeface="Wingdings" panose="05000000000000000000" pitchFamily="2" charset="2"/>
              <a:buChar char="Ø"/>
            </a:pPr>
            <a:r>
              <a:rPr kumimoji="0" lang="zh-CN" altLang="en-US" sz="2800" dirty="0">
                <a:solidFill>
                  <a:srgbClr val="000000"/>
                </a:solidFill>
                <a:latin typeface="宋体" panose="02010600030101010101" pitchFamily="2" charset="-122"/>
              </a:rPr>
              <a:t>较好的性能，终端用户交互一般在第一队列就能完成</a:t>
            </a:r>
          </a:p>
          <a:p>
            <a:pPr lvl="2">
              <a:lnSpc>
                <a:spcPct val="75000"/>
              </a:lnSpc>
              <a:spcBef>
                <a:spcPct val="50000"/>
              </a:spcBef>
              <a:buClr>
                <a:srgbClr val="0000CC"/>
              </a:buClr>
              <a:buSzTx/>
              <a:buFont typeface="Wingdings" panose="05000000000000000000" pitchFamily="2" charset="2"/>
              <a:buChar char="Ø"/>
            </a:pPr>
            <a:r>
              <a:rPr kumimoji="0" lang="zh-CN" altLang="en-US" sz="2800" dirty="0">
                <a:solidFill>
                  <a:srgbClr val="000000"/>
                </a:solidFill>
                <a:latin typeface="宋体" panose="02010600030101010101" pitchFamily="2" charset="-122"/>
              </a:rPr>
              <a:t>短作业、长作业都能得到比较满意的处理</a:t>
            </a:r>
          </a:p>
        </p:txBody>
      </p:sp>
      <p:sp>
        <p:nvSpPr>
          <p:cNvPr id="59395" name="Text Box 2">
            <a:extLst>
              <a:ext uri="{FF2B5EF4-FFF2-40B4-BE49-F238E27FC236}">
                <a16:creationId xmlns:a16="http://schemas.microsoft.com/office/drawing/2014/main" id="{2A844357-4528-4B87-91AE-3ECBF76373D6}"/>
              </a:ext>
            </a:extLst>
          </p:cNvPr>
          <p:cNvSpPr txBox="1">
            <a:spLocks noChangeArrowheads="1"/>
          </p:cNvSpPr>
          <p:nvPr/>
        </p:nvSpPr>
        <p:spPr bwMode="auto">
          <a:xfrm>
            <a:off x="1295400" y="609600"/>
            <a:ext cx="6934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sz="4000">
                <a:solidFill>
                  <a:srgbClr val="000000"/>
                </a:solidFill>
                <a:latin typeface="华文新魏" panose="02010800040101010101" pitchFamily="2" charset="-122"/>
                <a:ea typeface="华文新魏" panose="02010800040101010101" pitchFamily="2" charset="-122"/>
              </a:rPr>
              <a:t>3.</a:t>
            </a:r>
            <a:r>
              <a:rPr lang="en-US" altLang="zh-CN" sz="4000">
                <a:solidFill>
                  <a:srgbClr val="000000"/>
                </a:solidFill>
                <a:latin typeface="华文新魏" panose="02010800040101010101" pitchFamily="2" charset="-122"/>
                <a:ea typeface="华文新魏" panose="02010800040101010101" pitchFamily="2" charset="-122"/>
              </a:rPr>
              <a:t>3</a:t>
            </a:r>
            <a:r>
              <a:rPr lang="zh-CN" altLang="en-US" sz="4000">
                <a:solidFill>
                  <a:srgbClr val="000000"/>
                </a:solidFill>
                <a:latin typeface="华文新魏" panose="02010800040101010101" pitchFamily="2" charset="-122"/>
                <a:ea typeface="华文新魏" panose="02010800040101010101" pitchFamily="2" charset="-122"/>
              </a:rPr>
              <a:t>  进程调度</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027">
            <a:extLst>
              <a:ext uri="{FF2B5EF4-FFF2-40B4-BE49-F238E27FC236}">
                <a16:creationId xmlns:a16="http://schemas.microsoft.com/office/drawing/2014/main" id="{3AC309A1-E81C-465A-8C80-16C3C1E6D730}"/>
              </a:ext>
            </a:extLst>
          </p:cNvPr>
          <p:cNvSpPr>
            <a:spLocks noChangeArrowheads="1"/>
          </p:cNvSpPr>
          <p:nvPr/>
        </p:nvSpPr>
        <p:spPr bwMode="auto">
          <a:xfrm>
            <a:off x="179512" y="890315"/>
            <a:ext cx="8583488"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447800" indent="-5334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lvl="1" eaLnBrk="1" hangingPunct="1">
              <a:buClr>
                <a:srgbClr val="0000CC"/>
              </a:buClr>
              <a:buSzTx/>
              <a:buFont typeface="Wingdings" panose="05000000000000000000" pitchFamily="2" charset="2"/>
              <a:buNone/>
            </a:pPr>
            <a:r>
              <a:rPr kumimoji="0" lang="en-US" altLang="zh-CN" sz="2800" dirty="0">
                <a:solidFill>
                  <a:srgbClr val="000000"/>
                </a:solidFill>
                <a:latin typeface="宋体" panose="02010600030101010101" pitchFamily="2" charset="-122"/>
              </a:rPr>
              <a:t>3.3.6 </a:t>
            </a:r>
            <a:r>
              <a:rPr kumimoji="0" lang="zh-CN" altLang="en-US" sz="2800" dirty="0">
                <a:solidFill>
                  <a:srgbClr val="000000"/>
                </a:solidFill>
                <a:latin typeface="宋体" panose="02010600030101010101" pitchFamily="2" charset="-122"/>
              </a:rPr>
              <a:t>基于公平原则的调度算法</a:t>
            </a:r>
            <a:endParaRPr kumimoji="0" lang="en-US" altLang="zh-CN" sz="2800" dirty="0">
              <a:solidFill>
                <a:srgbClr val="000000"/>
              </a:solidFill>
              <a:latin typeface="宋体" panose="02010600030101010101" pitchFamily="2" charset="-122"/>
            </a:endParaRPr>
          </a:p>
          <a:p>
            <a:pPr lvl="1" indent="-457200" eaLnBrk="1" hangingPunct="1">
              <a:buClr>
                <a:srgbClr val="0000CC"/>
              </a:buClr>
              <a:buSzTx/>
              <a:buFont typeface="Wingdings" panose="05000000000000000000" pitchFamily="2" charset="2"/>
              <a:buChar char="Ø"/>
            </a:pPr>
            <a:r>
              <a:rPr kumimoji="0" lang="zh-CN" altLang="en-US" sz="2800" dirty="0">
                <a:solidFill>
                  <a:srgbClr val="000000"/>
                </a:solidFill>
                <a:latin typeface="宋体" panose="02010600030101010101" pitchFamily="2" charset="-122"/>
              </a:rPr>
              <a:t>以上算法本质都是优先调度</a:t>
            </a:r>
            <a:endParaRPr kumimoji="0" lang="en-US" altLang="zh-CN" sz="2800" dirty="0">
              <a:solidFill>
                <a:srgbClr val="000000"/>
              </a:solidFill>
              <a:latin typeface="宋体" panose="02010600030101010101" pitchFamily="2" charset="-122"/>
            </a:endParaRPr>
          </a:p>
          <a:p>
            <a:pPr lvl="1" indent="-457200" eaLnBrk="1" hangingPunct="1">
              <a:buClr>
                <a:srgbClr val="0000CC"/>
              </a:buClr>
              <a:buSzTx/>
              <a:buFont typeface="Wingdings" panose="05000000000000000000" pitchFamily="2" charset="2"/>
              <a:buChar char="Ø"/>
            </a:pPr>
            <a:r>
              <a:rPr kumimoji="0" lang="zh-CN" altLang="en-US" dirty="0">
                <a:solidFill>
                  <a:srgbClr val="000000"/>
                </a:solidFill>
                <a:latin typeface="宋体" panose="02010600030101010101" pitchFamily="2" charset="-122"/>
              </a:rPr>
              <a:t>另有一些很特别的场景需要公平调度</a:t>
            </a:r>
            <a:r>
              <a:rPr kumimoji="0" lang="en-US" altLang="zh-CN" dirty="0">
                <a:solidFill>
                  <a:srgbClr val="000000"/>
                </a:solidFill>
                <a:latin typeface="宋体" panose="02010600030101010101" pitchFamily="2" charset="-122"/>
              </a:rPr>
              <a:t>,</a:t>
            </a:r>
            <a:r>
              <a:rPr kumimoji="0" lang="zh-CN" altLang="en-US" dirty="0">
                <a:solidFill>
                  <a:srgbClr val="000000"/>
                </a:solidFill>
                <a:latin typeface="宋体" panose="02010600030101010101" pitchFamily="2" charset="-122"/>
              </a:rPr>
              <a:t>例如</a:t>
            </a:r>
            <a:r>
              <a:rPr kumimoji="0" lang="en-US" altLang="zh-CN" dirty="0">
                <a:solidFill>
                  <a:srgbClr val="000000"/>
                </a:solidFill>
                <a:latin typeface="宋体" panose="02010600030101010101" pitchFamily="2" charset="-122"/>
              </a:rPr>
              <a:t>:</a:t>
            </a:r>
            <a:r>
              <a:rPr kumimoji="0" lang="zh-CN" altLang="en-US" dirty="0">
                <a:solidFill>
                  <a:srgbClr val="000000"/>
                </a:solidFill>
                <a:latin typeface="宋体" panose="02010600030101010101" pitchFamily="2" charset="-122"/>
              </a:rPr>
              <a:t>同一应用场合的不同进程</a:t>
            </a:r>
            <a:r>
              <a:rPr kumimoji="0" lang="en-US" altLang="zh-CN" dirty="0">
                <a:solidFill>
                  <a:srgbClr val="000000"/>
                </a:solidFill>
                <a:latin typeface="宋体" panose="02010600030101010101" pitchFamily="2" charset="-122"/>
              </a:rPr>
              <a:t>,</a:t>
            </a:r>
            <a:r>
              <a:rPr kumimoji="0" lang="zh-CN" altLang="en-US" dirty="0">
                <a:solidFill>
                  <a:srgbClr val="000000"/>
                </a:solidFill>
                <a:latin typeface="宋体" panose="02010600030101010101" pitchFamily="2" charset="-122"/>
              </a:rPr>
              <a:t>优先级完全一致</a:t>
            </a:r>
            <a:r>
              <a:rPr kumimoji="0" lang="en-US" altLang="zh-CN" dirty="0">
                <a:solidFill>
                  <a:srgbClr val="000000"/>
                </a:solidFill>
                <a:latin typeface="宋体" panose="02010600030101010101" pitchFamily="2" charset="-122"/>
              </a:rPr>
              <a:t>,</a:t>
            </a:r>
            <a:r>
              <a:rPr kumimoji="0" lang="zh-CN" altLang="en-US" dirty="0">
                <a:solidFill>
                  <a:srgbClr val="000000"/>
                </a:solidFill>
                <a:latin typeface="宋体" panose="02010600030101010101" pitchFamily="2" charset="-122"/>
              </a:rPr>
              <a:t>需要平均分配</a:t>
            </a:r>
            <a:r>
              <a:rPr kumimoji="0" lang="en-US" altLang="zh-CN" dirty="0">
                <a:solidFill>
                  <a:srgbClr val="000000"/>
                </a:solidFill>
                <a:latin typeface="宋体" panose="02010600030101010101" pitchFamily="2" charset="-122"/>
              </a:rPr>
              <a:t>CPU</a:t>
            </a:r>
          </a:p>
          <a:p>
            <a:pPr lvl="1" indent="-457200" eaLnBrk="1" hangingPunct="1">
              <a:buClr>
                <a:srgbClr val="0000CC"/>
              </a:buClr>
              <a:buSzTx/>
              <a:buFont typeface="Wingdings" panose="05000000000000000000" pitchFamily="2" charset="2"/>
              <a:buChar char="Ø"/>
            </a:pPr>
            <a:r>
              <a:rPr kumimoji="0" lang="zh-CN" altLang="en-US" dirty="0">
                <a:solidFill>
                  <a:srgbClr val="000000"/>
                </a:solidFill>
                <a:latin typeface="宋体" panose="02010600030101010101" pitchFamily="2" charset="-122"/>
              </a:rPr>
              <a:t>常见两种公平调度算法</a:t>
            </a:r>
            <a:endParaRPr kumimoji="0" lang="en-US" altLang="zh-CN" dirty="0">
              <a:solidFill>
                <a:srgbClr val="000000"/>
              </a:solidFill>
              <a:latin typeface="宋体" panose="02010600030101010101" pitchFamily="2" charset="-122"/>
            </a:endParaRPr>
          </a:p>
          <a:p>
            <a:pPr lvl="2" indent="-457200" eaLnBrk="1" hangingPunct="1">
              <a:buClr>
                <a:srgbClr val="0000CC"/>
              </a:buClr>
              <a:buSzTx/>
              <a:buFont typeface="Wingdings" panose="05000000000000000000" pitchFamily="2" charset="2"/>
              <a:buChar char="Ø"/>
            </a:pPr>
            <a:r>
              <a:rPr kumimoji="0" lang="zh-CN" altLang="en-US" sz="2800" dirty="0">
                <a:solidFill>
                  <a:srgbClr val="000000"/>
                </a:solidFill>
                <a:latin typeface="宋体" panose="02010600030101010101" pitchFamily="2" charset="-122"/>
              </a:rPr>
              <a:t>保证调度</a:t>
            </a:r>
            <a:r>
              <a:rPr kumimoji="0" lang="en-US" altLang="zh-CN" sz="2800" dirty="0">
                <a:solidFill>
                  <a:srgbClr val="000000"/>
                </a:solidFill>
                <a:latin typeface="宋体" panose="02010600030101010101" pitchFamily="2" charset="-122"/>
              </a:rPr>
              <a:t>:</a:t>
            </a:r>
            <a:r>
              <a:rPr kumimoji="0" lang="zh-CN" altLang="en-US" sz="2800" dirty="0">
                <a:solidFill>
                  <a:srgbClr val="000000"/>
                </a:solidFill>
                <a:latin typeface="宋体" panose="02010600030101010101" pitchFamily="2" charset="-122"/>
              </a:rPr>
              <a:t>进程层面的均分</a:t>
            </a:r>
            <a:r>
              <a:rPr kumimoji="0" lang="en-US" altLang="zh-CN" sz="2800" dirty="0">
                <a:solidFill>
                  <a:srgbClr val="000000"/>
                </a:solidFill>
                <a:latin typeface="宋体" panose="02010600030101010101" pitchFamily="2" charset="-122"/>
              </a:rPr>
              <a:t>CPU</a:t>
            </a:r>
            <a:r>
              <a:rPr kumimoji="0" lang="zh-CN" altLang="en-US" sz="2800" dirty="0">
                <a:solidFill>
                  <a:srgbClr val="000000"/>
                </a:solidFill>
                <a:latin typeface="宋体" panose="02010600030101010101" pitchFamily="2" charset="-122"/>
              </a:rPr>
              <a:t>时间</a:t>
            </a:r>
            <a:endParaRPr kumimoji="0" lang="en-US" altLang="zh-CN" sz="2800" dirty="0">
              <a:solidFill>
                <a:srgbClr val="000000"/>
              </a:solidFill>
              <a:latin typeface="宋体" panose="02010600030101010101" pitchFamily="2" charset="-122"/>
            </a:endParaRPr>
          </a:p>
          <a:p>
            <a:pPr lvl="2" indent="-457200" eaLnBrk="1" hangingPunct="1">
              <a:buClr>
                <a:srgbClr val="0000CC"/>
              </a:buClr>
              <a:buSzTx/>
              <a:buFont typeface="Wingdings" panose="05000000000000000000" pitchFamily="2" charset="2"/>
              <a:buChar char="Ø"/>
            </a:pPr>
            <a:r>
              <a:rPr kumimoji="0" lang="zh-CN" altLang="en-US" sz="2800" dirty="0">
                <a:solidFill>
                  <a:srgbClr val="000000"/>
                </a:solidFill>
                <a:latin typeface="宋体" panose="02010600030101010101" pitchFamily="2" charset="-122"/>
              </a:rPr>
              <a:t>公平分享调度</a:t>
            </a:r>
            <a:r>
              <a:rPr kumimoji="0" lang="en-US" altLang="zh-CN" sz="2800" dirty="0">
                <a:solidFill>
                  <a:srgbClr val="000000"/>
                </a:solidFill>
                <a:latin typeface="宋体" panose="02010600030101010101" pitchFamily="2" charset="-122"/>
              </a:rPr>
              <a:t>:</a:t>
            </a:r>
            <a:r>
              <a:rPr kumimoji="0" lang="zh-CN" altLang="en-US" sz="2800" dirty="0">
                <a:solidFill>
                  <a:srgbClr val="000000"/>
                </a:solidFill>
                <a:latin typeface="宋体" panose="02010600030101010101" pitchFamily="2" charset="-122"/>
              </a:rPr>
              <a:t>用户层面的均分</a:t>
            </a:r>
            <a:r>
              <a:rPr kumimoji="0" lang="en-US" altLang="zh-CN" sz="2800" dirty="0">
                <a:solidFill>
                  <a:srgbClr val="000000"/>
                </a:solidFill>
                <a:latin typeface="宋体" panose="02010600030101010101" pitchFamily="2" charset="-122"/>
              </a:rPr>
              <a:t>CPU</a:t>
            </a:r>
            <a:r>
              <a:rPr kumimoji="0" lang="zh-CN" altLang="en-US" sz="2800" dirty="0">
                <a:solidFill>
                  <a:srgbClr val="000000"/>
                </a:solidFill>
                <a:latin typeface="宋体" panose="02010600030101010101" pitchFamily="2" charset="-122"/>
              </a:rPr>
              <a:t>时间</a:t>
            </a:r>
            <a:endParaRPr kumimoji="0" lang="en-US" altLang="zh-CN" sz="2800" dirty="0">
              <a:solidFill>
                <a:srgbClr val="000000"/>
              </a:solidFill>
              <a:latin typeface="宋体" panose="02010600030101010101" pitchFamily="2" charset="-122"/>
            </a:endParaRPr>
          </a:p>
          <a:p>
            <a:pPr marL="0" lvl="1" eaLnBrk="1" hangingPunct="1">
              <a:buClr>
                <a:srgbClr val="0000CC"/>
              </a:buClr>
              <a:buSzTx/>
              <a:buFont typeface="Wingdings" panose="05000000000000000000" pitchFamily="2" charset="2"/>
              <a:buNone/>
            </a:pPr>
            <a:endParaRPr kumimoji="0" lang="en-US" altLang="zh-CN" sz="2800" dirty="0">
              <a:solidFill>
                <a:srgbClr val="000000"/>
              </a:solidFill>
              <a:latin typeface="宋体" panose="02010600030101010101" pitchFamily="2" charset="-122"/>
            </a:endParaRPr>
          </a:p>
          <a:p>
            <a:pPr marL="0" lvl="1" eaLnBrk="1" hangingPunct="1">
              <a:buClr>
                <a:srgbClr val="0000CC"/>
              </a:buClr>
              <a:buSzTx/>
              <a:buFont typeface="Wingdings" panose="05000000000000000000" pitchFamily="2" charset="2"/>
              <a:buNone/>
            </a:pPr>
            <a:endParaRPr kumimoji="0" lang="zh-CN" altLang="en-US" sz="2800" dirty="0">
              <a:solidFill>
                <a:srgbClr val="000000"/>
              </a:solidFill>
              <a:latin typeface="宋体" panose="02010600030101010101" pitchFamily="2" charset="-122"/>
            </a:endParaRPr>
          </a:p>
        </p:txBody>
      </p:sp>
      <p:sp>
        <p:nvSpPr>
          <p:cNvPr id="59395" name="Text Box 2">
            <a:extLst>
              <a:ext uri="{FF2B5EF4-FFF2-40B4-BE49-F238E27FC236}">
                <a16:creationId xmlns:a16="http://schemas.microsoft.com/office/drawing/2014/main" id="{2A844357-4528-4B87-91AE-3ECBF76373D6}"/>
              </a:ext>
            </a:extLst>
          </p:cNvPr>
          <p:cNvSpPr txBox="1">
            <a:spLocks noChangeArrowheads="1"/>
          </p:cNvSpPr>
          <p:nvPr/>
        </p:nvSpPr>
        <p:spPr bwMode="auto">
          <a:xfrm>
            <a:off x="611560" y="188640"/>
            <a:ext cx="6934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sz="4000" dirty="0">
                <a:solidFill>
                  <a:srgbClr val="000000"/>
                </a:solidFill>
                <a:latin typeface="华文新魏" panose="02010800040101010101" pitchFamily="2" charset="-122"/>
                <a:ea typeface="华文新魏" panose="02010800040101010101" pitchFamily="2" charset="-122"/>
              </a:rPr>
              <a:t>3.</a:t>
            </a:r>
            <a:r>
              <a:rPr lang="en-US" altLang="zh-CN" sz="4000" dirty="0">
                <a:solidFill>
                  <a:srgbClr val="000000"/>
                </a:solidFill>
                <a:latin typeface="华文新魏" panose="02010800040101010101" pitchFamily="2" charset="-122"/>
                <a:ea typeface="华文新魏" panose="02010800040101010101" pitchFamily="2" charset="-122"/>
              </a:rPr>
              <a:t>3</a:t>
            </a:r>
            <a:r>
              <a:rPr lang="zh-CN" altLang="en-US" sz="4000" dirty="0">
                <a:solidFill>
                  <a:srgbClr val="000000"/>
                </a:solidFill>
                <a:latin typeface="华文新魏" panose="02010800040101010101" pitchFamily="2" charset="-122"/>
                <a:ea typeface="华文新魏" panose="02010800040101010101" pitchFamily="2" charset="-122"/>
              </a:rPr>
              <a:t>  进程调度</a:t>
            </a:r>
          </a:p>
        </p:txBody>
      </p:sp>
    </p:spTree>
    <p:extLst>
      <p:ext uri="{BB962C8B-B14F-4D97-AF65-F5344CB8AC3E}">
        <p14:creationId xmlns:p14="http://schemas.microsoft.com/office/powerpoint/2010/main" val="26802773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1026">
            <a:extLst>
              <a:ext uri="{FF2B5EF4-FFF2-40B4-BE49-F238E27FC236}">
                <a16:creationId xmlns:a16="http://schemas.microsoft.com/office/drawing/2014/main" id="{A8D6C2CB-4E3C-4933-9C8A-C5EC09E8975A}"/>
              </a:ext>
            </a:extLst>
          </p:cNvPr>
          <p:cNvSpPr txBox="1">
            <a:spLocks noChangeArrowheads="1"/>
          </p:cNvSpPr>
          <p:nvPr/>
        </p:nvSpPr>
        <p:spPr bwMode="auto">
          <a:xfrm>
            <a:off x="1295400" y="609600"/>
            <a:ext cx="6934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sz="4000">
                <a:solidFill>
                  <a:srgbClr val="000000"/>
                </a:solidFill>
                <a:latin typeface="华文新魏" panose="02010800040101010101" pitchFamily="2" charset="-122"/>
                <a:ea typeface="华文新魏" panose="02010800040101010101" pitchFamily="2" charset="-122"/>
              </a:rPr>
              <a:t>3.</a:t>
            </a:r>
            <a:r>
              <a:rPr lang="en-US" altLang="zh-CN" sz="4000">
                <a:solidFill>
                  <a:srgbClr val="000000"/>
                </a:solidFill>
                <a:latin typeface="华文新魏" panose="02010800040101010101" pitchFamily="2" charset="-122"/>
                <a:ea typeface="华文新魏" panose="02010800040101010101" pitchFamily="2" charset="-122"/>
              </a:rPr>
              <a:t>4</a:t>
            </a:r>
            <a:r>
              <a:rPr lang="zh-CN" altLang="en-US" sz="4000">
                <a:solidFill>
                  <a:srgbClr val="000000"/>
                </a:solidFill>
                <a:latin typeface="华文新魏" panose="02010800040101010101" pitchFamily="2" charset="-122"/>
                <a:ea typeface="华文新魏" panose="02010800040101010101" pitchFamily="2" charset="-122"/>
              </a:rPr>
              <a:t>  实时调度</a:t>
            </a:r>
          </a:p>
        </p:txBody>
      </p:sp>
      <p:sp>
        <p:nvSpPr>
          <p:cNvPr id="60419" name="Rectangle 1027">
            <a:extLst>
              <a:ext uri="{FF2B5EF4-FFF2-40B4-BE49-F238E27FC236}">
                <a16:creationId xmlns:a16="http://schemas.microsoft.com/office/drawing/2014/main" id="{81746CA6-B034-49D7-9030-3E62329D272F}"/>
              </a:ext>
            </a:extLst>
          </p:cNvPr>
          <p:cNvSpPr>
            <a:spLocks noChangeArrowheads="1"/>
          </p:cNvSpPr>
          <p:nvPr/>
        </p:nvSpPr>
        <p:spPr bwMode="auto">
          <a:xfrm>
            <a:off x="457200" y="1524000"/>
            <a:ext cx="83058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447800" indent="-5334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buClr>
                <a:srgbClr val="0000CC"/>
              </a:buClr>
              <a:buSzTx/>
              <a:buFont typeface="Wingdings" panose="05000000000000000000" pitchFamily="2" charset="2"/>
              <a:buNone/>
            </a:pPr>
            <a:r>
              <a:rPr lang="en-US" altLang="zh-CN" dirty="0">
                <a:solidFill>
                  <a:srgbClr val="000000"/>
                </a:solidFill>
                <a:latin typeface="Times New Roman" panose="02020603050405020304" pitchFamily="18" charset="0"/>
              </a:rPr>
              <a:t>3.4.1 </a:t>
            </a:r>
            <a:r>
              <a:rPr lang="zh-CN" altLang="en-US" dirty="0">
                <a:solidFill>
                  <a:srgbClr val="000000"/>
                </a:solidFill>
                <a:latin typeface="Times New Roman" panose="02020603050405020304" pitchFamily="18" charset="0"/>
              </a:rPr>
              <a:t>实现实时调度的基本条件</a:t>
            </a:r>
            <a:endParaRPr lang="zh-CN" altLang="en-US" dirty="0">
              <a:solidFill>
                <a:srgbClr val="000000"/>
              </a:solidFill>
              <a:latin typeface="Arial" panose="020B0604020202020204" pitchFamily="34" charset="0"/>
            </a:endParaRPr>
          </a:p>
          <a:p>
            <a:pPr lvl="1" eaLnBrk="1" hangingPunct="1">
              <a:buClr>
                <a:srgbClr val="0000CC"/>
              </a:buClr>
              <a:buSzTx/>
              <a:buFont typeface="Wingdings" panose="05000000000000000000" pitchFamily="2" charset="2"/>
              <a:buNone/>
            </a:pPr>
            <a:r>
              <a:rPr lang="en-US" altLang="zh-CN" dirty="0">
                <a:solidFill>
                  <a:srgbClr val="0000CC"/>
                </a:solidFill>
                <a:latin typeface="Times New Roman" panose="02020603050405020304" pitchFamily="18" charset="0"/>
              </a:rPr>
              <a:t>1. </a:t>
            </a:r>
            <a:r>
              <a:rPr lang="zh-CN" altLang="en-US" dirty="0">
                <a:solidFill>
                  <a:srgbClr val="0000CC"/>
                </a:solidFill>
                <a:latin typeface="Times New Roman" panose="02020603050405020304" pitchFamily="18" charset="0"/>
              </a:rPr>
              <a:t>提供必要的调度信息</a:t>
            </a:r>
            <a:endParaRPr lang="zh-CN" altLang="en-US" dirty="0">
              <a:solidFill>
                <a:srgbClr val="0000CC"/>
              </a:solidFill>
              <a:latin typeface="宋体" panose="02010600030101010101" pitchFamily="2" charset="-122"/>
            </a:endParaRPr>
          </a:p>
          <a:p>
            <a:pPr lvl="2" eaLnBrk="1" hangingPunct="1">
              <a:lnSpc>
                <a:spcPct val="140000"/>
              </a:lnSpc>
              <a:spcBef>
                <a:spcPct val="0"/>
              </a:spcBef>
              <a:buClr>
                <a:srgbClr val="0000CC"/>
              </a:buClr>
              <a:buSzTx/>
              <a:buFont typeface="Wingdings" panose="05000000000000000000" pitchFamily="2" charset="2"/>
              <a:buChar char="Ø"/>
            </a:pPr>
            <a:r>
              <a:rPr lang="zh-CN" altLang="en-US" sz="2800" dirty="0">
                <a:solidFill>
                  <a:srgbClr val="000000"/>
                </a:solidFill>
                <a:latin typeface="Times New Roman" panose="02020603050405020304" pitchFamily="18" charset="0"/>
              </a:rPr>
              <a:t>就绪时间</a:t>
            </a:r>
          </a:p>
          <a:p>
            <a:pPr lvl="2" eaLnBrk="1" hangingPunct="1">
              <a:lnSpc>
                <a:spcPct val="140000"/>
              </a:lnSpc>
              <a:spcBef>
                <a:spcPct val="0"/>
              </a:spcBef>
              <a:buClr>
                <a:srgbClr val="0000CC"/>
              </a:buClr>
              <a:buSzTx/>
              <a:buFont typeface="Wingdings" panose="05000000000000000000" pitchFamily="2" charset="2"/>
              <a:buChar char="Ø"/>
            </a:pPr>
            <a:r>
              <a:rPr lang="zh-CN" altLang="en-US" sz="2800" dirty="0">
                <a:solidFill>
                  <a:srgbClr val="000000"/>
                </a:solidFill>
                <a:latin typeface="Times New Roman" panose="02020603050405020304" pitchFamily="18" charset="0"/>
              </a:rPr>
              <a:t>开始截止时间和完成截止时间</a:t>
            </a:r>
          </a:p>
          <a:p>
            <a:pPr lvl="2" eaLnBrk="1" hangingPunct="1">
              <a:lnSpc>
                <a:spcPct val="140000"/>
              </a:lnSpc>
              <a:spcBef>
                <a:spcPct val="0"/>
              </a:spcBef>
              <a:buClr>
                <a:srgbClr val="0000CC"/>
              </a:buClr>
              <a:buSzTx/>
              <a:buFont typeface="Wingdings" panose="05000000000000000000" pitchFamily="2" charset="2"/>
              <a:buChar char="Ø"/>
            </a:pPr>
            <a:r>
              <a:rPr lang="zh-CN" altLang="en-US" sz="2800" dirty="0">
                <a:solidFill>
                  <a:srgbClr val="000000"/>
                </a:solidFill>
                <a:latin typeface="Times New Roman" panose="02020603050405020304" pitchFamily="18" charset="0"/>
              </a:rPr>
              <a:t>处理时间</a:t>
            </a:r>
          </a:p>
          <a:p>
            <a:pPr lvl="2" eaLnBrk="1" hangingPunct="1">
              <a:lnSpc>
                <a:spcPct val="140000"/>
              </a:lnSpc>
              <a:spcBef>
                <a:spcPct val="0"/>
              </a:spcBef>
              <a:buClr>
                <a:srgbClr val="0000CC"/>
              </a:buClr>
              <a:buSzTx/>
              <a:buFont typeface="Wingdings" panose="05000000000000000000" pitchFamily="2" charset="2"/>
              <a:buChar char="Ø"/>
            </a:pPr>
            <a:r>
              <a:rPr lang="zh-CN" altLang="en-US" sz="2800" dirty="0">
                <a:solidFill>
                  <a:srgbClr val="000000"/>
                </a:solidFill>
                <a:latin typeface="Times New Roman" panose="02020603050405020304" pitchFamily="18" charset="0"/>
              </a:rPr>
              <a:t>资源要求</a:t>
            </a:r>
          </a:p>
          <a:p>
            <a:pPr lvl="2" eaLnBrk="1" hangingPunct="1">
              <a:lnSpc>
                <a:spcPct val="140000"/>
              </a:lnSpc>
              <a:spcBef>
                <a:spcPct val="0"/>
              </a:spcBef>
              <a:buClr>
                <a:srgbClr val="0000CC"/>
              </a:buClr>
              <a:buSzTx/>
              <a:buFont typeface="Wingdings" panose="05000000000000000000" pitchFamily="2" charset="2"/>
              <a:buChar char="Ø"/>
            </a:pPr>
            <a:r>
              <a:rPr lang="zh-CN" altLang="en-US" sz="2800" dirty="0">
                <a:solidFill>
                  <a:srgbClr val="000000"/>
                </a:solidFill>
                <a:latin typeface="Times New Roman" panose="02020603050405020304" pitchFamily="18" charset="0"/>
              </a:rPr>
              <a:t>优先级</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a:extLst>
              <a:ext uri="{FF2B5EF4-FFF2-40B4-BE49-F238E27FC236}">
                <a16:creationId xmlns:a16="http://schemas.microsoft.com/office/drawing/2014/main" id="{87699609-ADA9-4D58-97D7-620B406462F8}"/>
              </a:ext>
            </a:extLst>
          </p:cNvPr>
          <p:cNvSpPr>
            <a:spLocks noChangeArrowheads="1"/>
          </p:cNvSpPr>
          <p:nvPr/>
        </p:nvSpPr>
        <p:spPr bwMode="auto">
          <a:xfrm>
            <a:off x="312738" y="1193800"/>
            <a:ext cx="8518525"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1066800" indent="-60960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447800" indent="-5334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buClr>
                <a:srgbClr val="0000CC"/>
              </a:buClr>
              <a:buSzTx/>
              <a:buFont typeface="Wingdings" panose="05000000000000000000" pitchFamily="2" charset="2"/>
              <a:buNone/>
            </a:pPr>
            <a:r>
              <a:rPr lang="en-US" altLang="zh-CN" dirty="0">
                <a:solidFill>
                  <a:srgbClr val="000000"/>
                </a:solidFill>
                <a:latin typeface="宋体" panose="02010600030101010101" pitchFamily="2" charset="-122"/>
              </a:rPr>
              <a:t>3.1.1 </a:t>
            </a:r>
            <a:r>
              <a:rPr lang="zh-CN" altLang="en-US" dirty="0">
                <a:solidFill>
                  <a:srgbClr val="000000"/>
                </a:solidFill>
                <a:latin typeface="宋体" panose="02010600030101010101" pitchFamily="2" charset="-122"/>
              </a:rPr>
              <a:t>处理机调度的层次</a:t>
            </a:r>
          </a:p>
          <a:p>
            <a:pPr lvl="1" eaLnBrk="1" hangingPunct="1">
              <a:buClr>
                <a:srgbClr val="0000CC"/>
              </a:buClr>
              <a:buSzTx/>
              <a:buFont typeface="Wingdings" panose="05000000000000000000" pitchFamily="2" charset="2"/>
              <a:buChar char="Ø"/>
            </a:pPr>
            <a:r>
              <a:rPr lang="zh-CN" altLang="en-US" dirty="0">
                <a:solidFill>
                  <a:srgbClr val="000000"/>
                </a:solidFill>
                <a:latin typeface="宋体" panose="02010600030101010101" pitchFamily="2" charset="-122"/>
              </a:rPr>
              <a:t>低级调度</a:t>
            </a:r>
          </a:p>
          <a:p>
            <a:pPr lvl="2" algn="just" eaLnBrk="1" hangingPunct="1">
              <a:lnSpc>
                <a:spcPct val="120000"/>
              </a:lnSpc>
              <a:buClr>
                <a:srgbClr val="0000CC"/>
              </a:buClr>
              <a:buSzTx/>
              <a:buFont typeface="Wingdings" panose="05000000000000000000" pitchFamily="2" charset="2"/>
              <a:buChar char="Ø"/>
            </a:pPr>
            <a:r>
              <a:rPr lang="zh-CN" altLang="en-US" sz="2800" dirty="0">
                <a:solidFill>
                  <a:srgbClr val="000000"/>
                </a:solidFill>
                <a:latin typeface="宋体" panose="02010600030101010101" pitchFamily="2" charset="-122"/>
              </a:rPr>
              <a:t>进程调度、短程调度。</a:t>
            </a:r>
          </a:p>
          <a:p>
            <a:pPr lvl="2" algn="just" eaLnBrk="1" hangingPunct="1">
              <a:lnSpc>
                <a:spcPct val="120000"/>
              </a:lnSpc>
              <a:buClr>
                <a:srgbClr val="0000CC"/>
              </a:buClr>
              <a:buSzTx/>
              <a:buFont typeface="Wingdings" panose="05000000000000000000" pitchFamily="2" charset="2"/>
              <a:buChar char="Ø"/>
            </a:pPr>
            <a:r>
              <a:rPr lang="zh-CN" altLang="en-US" sz="2800" dirty="0">
                <a:solidFill>
                  <a:srgbClr val="000000"/>
                </a:solidFill>
                <a:latin typeface="Arial" panose="020B0604020202020204" pitchFamily="34" charset="0"/>
              </a:rPr>
              <a:t>决定</a:t>
            </a:r>
            <a:r>
              <a:rPr lang="zh-CN" altLang="en-US" sz="2800" dirty="0">
                <a:solidFill>
                  <a:srgbClr val="FF0000"/>
                </a:solidFill>
                <a:latin typeface="Arial" panose="020B0604020202020204" pitchFamily="34" charset="0"/>
              </a:rPr>
              <a:t>就绪队列</a:t>
            </a:r>
            <a:r>
              <a:rPr lang="zh-CN" altLang="en-US" sz="2800" dirty="0">
                <a:solidFill>
                  <a:srgbClr val="000000"/>
                </a:solidFill>
                <a:latin typeface="Arial" panose="020B0604020202020204" pitchFamily="34" charset="0"/>
              </a:rPr>
              <a:t>中的哪个进程应获得处理机，然后再由分派程序执行把处理机分配给该进程的具体操作。</a:t>
            </a:r>
            <a:endParaRPr lang="zh-CN" altLang="en-US" sz="2800" dirty="0">
              <a:solidFill>
                <a:srgbClr val="000000"/>
              </a:solidFill>
              <a:latin typeface="宋体" panose="02010600030101010101" pitchFamily="2" charset="-122"/>
            </a:endParaRPr>
          </a:p>
          <a:p>
            <a:pPr lvl="2" algn="just" eaLnBrk="1" hangingPunct="1">
              <a:lnSpc>
                <a:spcPct val="120000"/>
              </a:lnSpc>
              <a:buClr>
                <a:srgbClr val="0000CC"/>
              </a:buClr>
              <a:buSzTx/>
              <a:buFont typeface="Wingdings" panose="05000000000000000000" pitchFamily="2" charset="2"/>
              <a:buChar char="Ø"/>
            </a:pPr>
            <a:r>
              <a:rPr lang="zh-CN" altLang="en-US" sz="2800" dirty="0">
                <a:solidFill>
                  <a:srgbClr val="FF0000"/>
                </a:solidFill>
                <a:latin typeface="宋体" panose="02010600030101010101" pitchFamily="2" charset="-122"/>
              </a:rPr>
              <a:t>短程调度程序是操作系统最为核心</a:t>
            </a:r>
            <a:r>
              <a:rPr lang="zh-CN" altLang="en-US" sz="2800" dirty="0">
                <a:solidFill>
                  <a:srgbClr val="000000"/>
                </a:solidFill>
                <a:latin typeface="宋体" panose="02010600030101010101" pitchFamily="2" charset="-122"/>
              </a:rPr>
              <a:t>的部分，短程调度策略的优劣直接影响到整个系统的性能</a:t>
            </a:r>
          </a:p>
        </p:txBody>
      </p:sp>
      <p:sp>
        <p:nvSpPr>
          <p:cNvPr id="8195" name="Text Box 2">
            <a:extLst>
              <a:ext uri="{FF2B5EF4-FFF2-40B4-BE49-F238E27FC236}">
                <a16:creationId xmlns:a16="http://schemas.microsoft.com/office/drawing/2014/main" id="{EF0A311B-7E7B-4441-BD9B-FFBF98984D11}"/>
              </a:ext>
            </a:extLst>
          </p:cNvPr>
          <p:cNvSpPr txBox="1">
            <a:spLocks noChangeArrowheads="1"/>
          </p:cNvSpPr>
          <p:nvPr/>
        </p:nvSpPr>
        <p:spPr bwMode="auto">
          <a:xfrm>
            <a:off x="1295400" y="609600"/>
            <a:ext cx="76692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a:solidFill>
                  <a:srgbClr val="000000"/>
                </a:solidFill>
                <a:latin typeface="华文新魏" panose="02010800040101010101" pitchFamily="2" charset="-122"/>
                <a:ea typeface="华文新魏" panose="02010800040101010101" pitchFamily="2" charset="-122"/>
              </a:rPr>
              <a:t>3.1  处理机调度的层次和调度算法的目标</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a:extLst>
              <a:ext uri="{FF2B5EF4-FFF2-40B4-BE49-F238E27FC236}">
                <a16:creationId xmlns:a16="http://schemas.microsoft.com/office/drawing/2014/main" id="{2EB077F7-104C-42C5-A6C5-8372CAA5D91D}"/>
              </a:ext>
            </a:extLst>
          </p:cNvPr>
          <p:cNvSpPr txBox="1">
            <a:spLocks noChangeArrowheads="1"/>
          </p:cNvSpPr>
          <p:nvPr/>
        </p:nvSpPr>
        <p:spPr bwMode="auto">
          <a:xfrm>
            <a:off x="937320" y="336461"/>
            <a:ext cx="6934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sz="4000" dirty="0">
                <a:solidFill>
                  <a:srgbClr val="000000"/>
                </a:solidFill>
                <a:latin typeface="华文新魏" panose="02010800040101010101" pitchFamily="2" charset="-122"/>
                <a:ea typeface="华文新魏" panose="02010800040101010101" pitchFamily="2" charset="-122"/>
              </a:rPr>
              <a:t>3.</a:t>
            </a:r>
            <a:r>
              <a:rPr lang="en-US" altLang="zh-CN" sz="4000" dirty="0">
                <a:solidFill>
                  <a:srgbClr val="000000"/>
                </a:solidFill>
                <a:latin typeface="华文新魏" panose="02010800040101010101" pitchFamily="2" charset="-122"/>
                <a:ea typeface="华文新魏" panose="02010800040101010101" pitchFamily="2" charset="-122"/>
              </a:rPr>
              <a:t>4</a:t>
            </a:r>
            <a:r>
              <a:rPr lang="zh-CN" altLang="en-US" sz="4000" dirty="0">
                <a:solidFill>
                  <a:srgbClr val="000000"/>
                </a:solidFill>
                <a:latin typeface="华文新魏" panose="02010800040101010101" pitchFamily="2" charset="-122"/>
                <a:ea typeface="华文新魏" panose="02010800040101010101" pitchFamily="2" charset="-122"/>
              </a:rPr>
              <a:t>  实时调度</a:t>
            </a:r>
          </a:p>
        </p:txBody>
      </p:sp>
      <p:sp>
        <p:nvSpPr>
          <p:cNvPr id="65539" name="Rectangle 3">
            <a:extLst>
              <a:ext uri="{FF2B5EF4-FFF2-40B4-BE49-F238E27FC236}">
                <a16:creationId xmlns:a16="http://schemas.microsoft.com/office/drawing/2014/main" id="{6DEC041A-285F-4B49-8AF9-A4024DB1E0DF}"/>
              </a:ext>
            </a:extLst>
          </p:cNvPr>
          <p:cNvSpPr>
            <a:spLocks noChangeArrowheads="1"/>
          </p:cNvSpPr>
          <p:nvPr/>
        </p:nvSpPr>
        <p:spPr bwMode="auto">
          <a:xfrm>
            <a:off x="251520" y="1311275"/>
            <a:ext cx="8305800" cy="2895600"/>
          </a:xfrm>
          <a:prstGeom prst="rect">
            <a:avLst/>
          </a:prstGeom>
          <a:noFill/>
          <a:ln>
            <a:noFill/>
          </a:ln>
        </p:spPr>
        <p:txBody>
          <a:bodyPr/>
          <a:lstStyle>
            <a:lvl1pPr marL="685800" indent="-685800">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1066800" indent="-60960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indent="0" eaLnBrk="1" hangingPunct="1">
              <a:buClr>
                <a:srgbClr val="0000CC"/>
              </a:buClr>
              <a:buSzTx/>
              <a:buFont typeface="Wingdings" panose="05000000000000000000" pitchFamily="2" charset="2"/>
              <a:buNone/>
              <a:defRPr/>
            </a:pPr>
            <a:r>
              <a:rPr lang="en-US" altLang="zh-CN" dirty="0">
                <a:solidFill>
                  <a:srgbClr val="000000"/>
                </a:solidFill>
                <a:latin typeface="Times New Roman" panose="02020603050405020304" pitchFamily="18" charset="0"/>
              </a:rPr>
              <a:t>3.4.1</a:t>
            </a:r>
            <a:r>
              <a:rPr lang="zh-CN" altLang="en-US" dirty="0">
                <a:solidFill>
                  <a:srgbClr val="000000"/>
                </a:solidFill>
                <a:latin typeface="Times New Roman" panose="02020603050405020304" pitchFamily="18" charset="0"/>
              </a:rPr>
              <a:t>实现实时调度的基本条件</a:t>
            </a:r>
            <a:endParaRPr lang="zh-CN" altLang="en-US" dirty="0">
              <a:solidFill>
                <a:srgbClr val="000000"/>
              </a:solidFill>
              <a:latin typeface="Arial" panose="020B0604020202020204" pitchFamily="34" charset="0"/>
            </a:endParaRPr>
          </a:p>
          <a:p>
            <a:pPr marL="457200" lvl="1" indent="0" eaLnBrk="1" hangingPunct="1">
              <a:buClr>
                <a:srgbClr val="0000CC"/>
              </a:buClr>
              <a:buSzTx/>
              <a:buFont typeface="Wingdings" panose="05000000000000000000" pitchFamily="2" charset="2"/>
              <a:buNone/>
              <a:defRPr/>
            </a:pPr>
            <a:r>
              <a:rPr lang="en-US" altLang="zh-CN" dirty="0">
                <a:solidFill>
                  <a:srgbClr val="0000CC"/>
                </a:solidFill>
                <a:latin typeface="Times New Roman" panose="02020603050405020304" pitchFamily="18" charset="0"/>
              </a:rPr>
              <a:t>2.</a:t>
            </a:r>
            <a:r>
              <a:rPr lang="zh-CN" altLang="en-US" dirty="0">
                <a:solidFill>
                  <a:srgbClr val="0000CC"/>
                </a:solidFill>
                <a:latin typeface="Times New Roman" panose="02020603050405020304" pitchFamily="18" charset="0"/>
              </a:rPr>
              <a:t>系统处理能力强</a:t>
            </a:r>
          </a:p>
          <a:p>
            <a:pPr marL="360000" lvl="1" eaLnBrk="1" hangingPunct="1">
              <a:buClr>
                <a:srgbClr val="0000CC"/>
              </a:buClr>
              <a:buSzTx/>
              <a:buFont typeface="Wingdings" panose="05000000000000000000" pitchFamily="2" charset="2"/>
              <a:buNone/>
              <a:defRPr/>
            </a:pPr>
            <a:r>
              <a:rPr lang="zh-CN" altLang="en-US" sz="2400" dirty="0">
                <a:latin typeface="Times New Roman" panose="02020603050405020304" pitchFamily="18" charset="0"/>
              </a:rPr>
              <a:t>        </a:t>
            </a:r>
            <a:r>
              <a:rPr lang="zh-CN" altLang="en-US" dirty="0">
                <a:solidFill>
                  <a:srgbClr val="000000"/>
                </a:solidFill>
                <a:latin typeface="Times New Roman" panose="02020603050405020304" pitchFamily="18" charset="0"/>
              </a:rPr>
              <a:t>假定系统中有</a:t>
            </a:r>
            <a:r>
              <a:rPr lang="en-US" altLang="zh-CN" i="1" dirty="0">
                <a:solidFill>
                  <a:srgbClr val="000000"/>
                </a:solidFill>
                <a:latin typeface="Times New Roman" panose="02020603050405020304" pitchFamily="18" charset="0"/>
              </a:rPr>
              <a:t>m</a:t>
            </a:r>
            <a:r>
              <a:rPr lang="zh-CN" altLang="en-US" dirty="0">
                <a:solidFill>
                  <a:srgbClr val="000000"/>
                </a:solidFill>
                <a:latin typeface="Times New Roman" panose="02020603050405020304" pitchFamily="18" charset="0"/>
              </a:rPr>
              <a:t>个周期性的硬实时任务，它们的处理时间可表示为</a:t>
            </a:r>
            <a:r>
              <a:rPr lang="en-US" altLang="zh-CN" i="1" dirty="0">
                <a:solidFill>
                  <a:srgbClr val="000000"/>
                </a:solidFill>
                <a:latin typeface="Times New Roman" panose="02020603050405020304" pitchFamily="18" charset="0"/>
              </a:rPr>
              <a:t>C</a:t>
            </a:r>
            <a:r>
              <a:rPr lang="en-US" altLang="zh-CN" i="1" baseline="-25000" dirty="0">
                <a:solidFill>
                  <a:srgbClr val="000000"/>
                </a:solidFill>
                <a:latin typeface="Times New Roman" panose="02020603050405020304" pitchFamily="18" charset="0"/>
              </a:rPr>
              <a:t>i</a:t>
            </a:r>
            <a:r>
              <a:rPr lang="en-US" altLang="zh-CN" dirty="0">
                <a:solidFill>
                  <a:srgbClr val="000000"/>
                </a:solidFill>
                <a:latin typeface="Times New Roman" panose="02020603050405020304" pitchFamily="18" charset="0"/>
              </a:rPr>
              <a:t>，</a:t>
            </a:r>
            <a:r>
              <a:rPr lang="zh-CN" altLang="en-US" dirty="0">
                <a:solidFill>
                  <a:srgbClr val="000000"/>
                </a:solidFill>
                <a:latin typeface="Times New Roman" panose="02020603050405020304" pitchFamily="18" charset="0"/>
              </a:rPr>
              <a:t>周期时间表示为</a:t>
            </a:r>
            <a:r>
              <a:rPr lang="en-US" altLang="zh-CN" i="1" dirty="0">
                <a:solidFill>
                  <a:srgbClr val="000000"/>
                </a:solidFill>
                <a:latin typeface="Times New Roman" panose="02020603050405020304" pitchFamily="18" charset="0"/>
              </a:rPr>
              <a:t>P</a:t>
            </a:r>
            <a:r>
              <a:rPr lang="en-US" altLang="zh-CN" i="1" baseline="-25000" dirty="0">
                <a:solidFill>
                  <a:srgbClr val="000000"/>
                </a:solidFill>
                <a:latin typeface="Times New Roman" panose="02020603050405020304" pitchFamily="18" charset="0"/>
              </a:rPr>
              <a:t>i</a:t>
            </a:r>
            <a:r>
              <a:rPr lang="en-US" altLang="zh-CN" dirty="0">
                <a:solidFill>
                  <a:srgbClr val="000000"/>
                </a:solidFill>
                <a:latin typeface="Times New Roman" panose="02020603050405020304" pitchFamily="18" charset="0"/>
              </a:rPr>
              <a:t>，</a:t>
            </a:r>
            <a:r>
              <a:rPr lang="zh-CN" altLang="en-US" dirty="0">
                <a:solidFill>
                  <a:srgbClr val="000000"/>
                </a:solidFill>
                <a:latin typeface="Times New Roman" panose="02020603050405020304" pitchFamily="18" charset="0"/>
              </a:rPr>
              <a:t>则在单处理机情况下，必须满足下面的限制条件：</a:t>
            </a:r>
          </a:p>
        </p:txBody>
      </p:sp>
      <p:graphicFrame>
        <p:nvGraphicFramePr>
          <p:cNvPr id="61444" name="Object 2">
            <a:extLst>
              <a:ext uri="{FF2B5EF4-FFF2-40B4-BE49-F238E27FC236}">
                <a16:creationId xmlns:a16="http://schemas.microsoft.com/office/drawing/2014/main" id="{47F057CB-054D-4745-888C-A6CF9137606E}"/>
              </a:ext>
            </a:extLst>
          </p:cNvPr>
          <p:cNvGraphicFramePr>
            <a:graphicFrameLocks noChangeAspect="1"/>
          </p:cNvGraphicFramePr>
          <p:nvPr>
            <p:extLst>
              <p:ext uri="{D42A27DB-BD31-4B8C-83A1-F6EECF244321}">
                <p14:modId xmlns:p14="http://schemas.microsoft.com/office/powerpoint/2010/main" val="899401735"/>
              </p:ext>
            </p:extLst>
          </p:nvPr>
        </p:nvGraphicFramePr>
        <p:xfrm>
          <a:off x="3419872" y="3856126"/>
          <a:ext cx="1676400" cy="1247775"/>
        </p:xfrm>
        <a:graphic>
          <a:graphicData uri="http://schemas.openxmlformats.org/presentationml/2006/ole">
            <mc:AlternateContent xmlns:mc="http://schemas.openxmlformats.org/markup-compatibility/2006">
              <mc:Choice xmlns:v="urn:schemas-microsoft-com:vml" Requires="v">
                <p:oleObj name="Equation" r:id="rId4" imgW="596641" imgH="444307" progId="Equation.3">
                  <p:embed/>
                </p:oleObj>
              </mc:Choice>
              <mc:Fallback>
                <p:oleObj name="Equation" r:id="rId4" imgW="596641" imgH="444307"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9872" y="3856126"/>
                        <a:ext cx="1676400"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445" name="Rectangle 5">
            <a:extLst>
              <a:ext uri="{FF2B5EF4-FFF2-40B4-BE49-F238E27FC236}">
                <a16:creationId xmlns:a16="http://schemas.microsoft.com/office/drawing/2014/main" id="{FDDF523E-27EA-4755-A770-88CAF160917C}"/>
              </a:ext>
            </a:extLst>
          </p:cNvPr>
          <p:cNvSpPr>
            <a:spLocks noChangeArrowheads="1"/>
          </p:cNvSpPr>
          <p:nvPr/>
        </p:nvSpPr>
        <p:spPr bwMode="auto">
          <a:xfrm>
            <a:off x="937320" y="5301208"/>
            <a:ext cx="739775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dirty="0">
                <a:solidFill>
                  <a:srgbClr val="000000"/>
                </a:solidFill>
                <a:latin typeface="Times New Roman" panose="02020603050405020304" pitchFamily="18" charset="0"/>
              </a:rPr>
              <a:t>系统才是可调度的。如果是多处理机，这上述</a:t>
            </a:r>
            <a:endParaRPr lang="en-US" altLang="zh-CN" sz="2800" dirty="0">
              <a:solidFill>
                <a:srgbClr val="000000"/>
              </a:solidFill>
              <a:latin typeface="Times New Roman" panose="02020603050405020304" pitchFamily="18" charset="0"/>
            </a:endParaRPr>
          </a:p>
          <a:p>
            <a:pPr eaLnBrk="1" hangingPunct="1">
              <a:spcBef>
                <a:spcPct val="0"/>
              </a:spcBef>
              <a:buClrTx/>
              <a:buSzTx/>
              <a:buFontTx/>
              <a:buNone/>
            </a:pPr>
            <a:r>
              <a:rPr lang="zh-CN" altLang="en-US" sz="2800" dirty="0">
                <a:solidFill>
                  <a:srgbClr val="000000"/>
                </a:solidFill>
                <a:latin typeface="Times New Roman" panose="02020603050405020304" pitchFamily="18" charset="0"/>
              </a:rPr>
              <a:t>公式的</a:t>
            </a:r>
            <a:r>
              <a:rPr lang="en-US" altLang="zh-CN" sz="2800" dirty="0">
                <a:solidFill>
                  <a:srgbClr val="000000"/>
                </a:solidFill>
                <a:latin typeface="Times New Roman" panose="02020603050405020304" pitchFamily="18" charset="0"/>
              </a:rPr>
              <a:t>1</a:t>
            </a:r>
            <a:r>
              <a:rPr lang="zh-CN" altLang="en-US" sz="2800" dirty="0">
                <a:solidFill>
                  <a:srgbClr val="000000"/>
                </a:solidFill>
                <a:latin typeface="Times New Roman" panose="02020603050405020304" pitchFamily="18" charset="0"/>
              </a:rPr>
              <a:t>改为</a:t>
            </a:r>
            <a:r>
              <a:rPr lang="en-US" altLang="zh-CN" sz="2800" dirty="0">
                <a:solidFill>
                  <a:srgbClr val="000000"/>
                </a:solidFill>
                <a:latin typeface="Times New Roman" panose="02020603050405020304" pitchFamily="18" charset="0"/>
              </a:rPr>
              <a:t>N</a:t>
            </a:r>
            <a:endParaRPr lang="zh-CN" altLang="en-US" sz="2800" dirty="0">
              <a:solidFill>
                <a:srgbClr val="000000"/>
              </a:solidFill>
              <a:latin typeface="Times New Roman" panose="02020603050405020304"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a:extLst>
              <a:ext uri="{FF2B5EF4-FFF2-40B4-BE49-F238E27FC236}">
                <a16:creationId xmlns:a16="http://schemas.microsoft.com/office/drawing/2014/main" id="{3FB9748B-9243-4D44-BB4B-695B33198853}"/>
              </a:ext>
            </a:extLst>
          </p:cNvPr>
          <p:cNvSpPr txBox="1">
            <a:spLocks noChangeArrowheads="1"/>
          </p:cNvSpPr>
          <p:nvPr/>
        </p:nvSpPr>
        <p:spPr bwMode="auto">
          <a:xfrm>
            <a:off x="1295400" y="609600"/>
            <a:ext cx="6934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sz="4000">
                <a:solidFill>
                  <a:srgbClr val="000000"/>
                </a:solidFill>
                <a:latin typeface="华文新魏" panose="02010800040101010101" pitchFamily="2" charset="-122"/>
                <a:ea typeface="华文新魏" panose="02010800040101010101" pitchFamily="2" charset="-122"/>
              </a:rPr>
              <a:t>3.</a:t>
            </a:r>
            <a:r>
              <a:rPr lang="en-US" altLang="zh-CN" sz="4000">
                <a:solidFill>
                  <a:srgbClr val="000000"/>
                </a:solidFill>
                <a:latin typeface="华文新魏" panose="02010800040101010101" pitchFamily="2" charset="-122"/>
                <a:ea typeface="华文新魏" panose="02010800040101010101" pitchFamily="2" charset="-122"/>
              </a:rPr>
              <a:t>4</a:t>
            </a:r>
            <a:r>
              <a:rPr lang="zh-CN" altLang="en-US" sz="4000">
                <a:solidFill>
                  <a:srgbClr val="000000"/>
                </a:solidFill>
                <a:latin typeface="华文新魏" panose="02010800040101010101" pitchFamily="2" charset="-122"/>
                <a:ea typeface="华文新魏" panose="02010800040101010101" pitchFamily="2" charset="-122"/>
              </a:rPr>
              <a:t>  实时调度</a:t>
            </a:r>
          </a:p>
        </p:txBody>
      </p:sp>
      <p:sp>
        <p:nvSpPr>
          <p:cNvPr id="63491" name="Rectangle 3">
            <a:extLst>
              <a:ext uri="{FF2B5EF4-FFF2-40B4-BE49-F238E27FC236}">
                <a16:creationId xmlns:a16="http://schemas.microsoft.com/office/drawing/2014/main" id="{0C875997-33C5-4151-A14F-8B0D4FE723B5}"/>
              </a:ext>
            </a:extLst>
          </p:cNvPr>
          <p:cNvSpPr>
            <a:spLocks noChangeArrowheads="1"/>
          </p:cNvSpPr>
          <p:nvPr/>
        </p:nvSpPr>
        <p:spPr bwMode="auto">
          <a:xfrm>
            <a:off x="457200" y="1524000"/>
            <a:ext cx="83820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1066800" indent="-60960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447800" indent="-5334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buClr>
                <a:srgbClr val="0000CC"/>
              </a:buClr>
              <a:buSzTx/>
              <a:buFont typeface="Wingdings" panose="05000000000000000000" pitchFamily="2" charset="2"/>
              <a:buNone/>
            </a:pPr>
            <a:r>
              <a:rPr lang="en-US" altLang="zh-CN">
                <a:solidFill>
                  <a:srgbClr val="000000"/>
                </a:solidFill>
                <a:latin typeface="Times New Roman" panose="02020603050405020304" pitchFamily="18" charset="0"/>
              </a:rPr>
              <a:t>3.4.1</a:t>
            </a:r>
            <a:r>
              <a:rPr lang="zh-CN" altLang="en-US">
                <a:solidFill>
                  <a:srgbClr val="000000"/>
                </a:solidFill>
                <a:latin typeface="Times New Roman" panose="02020603050405020304" pitchFamily="18" charset="0"/>
              </a:rPr>
              <a:t>实现实时调度的基本条件</a:t>
            </a:r>
            <a:endParaRPr lang="en-US" altLang="zh-CN">
              <a:solidFill>
                <a:srgbClr val="000000"/>
              </a:solidFill>
              <a:latin typeface="Times New Roman" panose="02020603050405020304" pitchFamily="18" charset="0"/>
            </a:endParaRPr>
          </a:p>
          <a:p>
            <a:pPr eaLnBrk="1" hangingPunct="1">
              <a:buClr>
                <a:srgbClr val="0000CC"/>
              </a:buClr>
              <a:buSzTx/>
              <a:buFont typeface="Wingdings" panose="05000000000000000000" pitchFamily="2" charset="2"/>
              <a:buNone/>
            </a:pPr>
            <a:r>
              <a:rPr lang="en-US" altLang="zh-CN">
                <a:solidFill>
                  <a:srgbClr val="000000"/>
                </a:solidFill>
                <a:latin typeface="Arial" panose="020B0604020202020204" pitchFamily="34" charset="0"/>
              </a:rPr>
              <a:t>3.</a:t>
            </a:r>
            <a:r>
              <a:rPr lang="zh-CN" altLang="en-US">
                <a:solidFill>
                  <a:srgbClr val="0000CC"/>
                </a:solidFill>
                <a:latin typeface="隶书" panose="02010509060101010101" pitchFamily="49" charset="-122"/>
              </a:rPr>
              <a:t>采用抢占调度方式</a:t>
            </a:r>
            <a:endParaRPr lang="en-US" altLang="zh-CN">
              <a:solidFill>
                <a:srgbClr val="000000"/>
              </a:solidFill>
              <a:latin typeface="Arial" panose="020B0604020202020204" pitchFamily="34" charset="0"/>
            </a:endParaRPr>
          </a:p>
          <a:p>
            <a:pPr eaLnBrk="1" hangingPunct="1">
              <a:buClr>
                <a:srgbClr val="0000CC"/>
              </a:buClr>
              <a:buSzTx/>
              <a:buFont typeface="Wingdings" panose="05000000000000000000" pitchFamily="2" charset="2"/>
              <a:buNone/>
            </a:pPr>
            <a:r>
              <a:rPr lang="zh-CN" altLang="en-US">
                <a:solidFill>
                  <a:srgbClr val="000000"/>
                </a:solidFill>
                <a:latin typeface="隶书" panose="02010509060101010101" pitchFamily="49" charset="-122"/>
              </a:rPr>
              <a:t>  在含有硬实时任务的系统中，</a:t>
            </a:r>
            <a:r>
              <a:rPr lang="zh-CN" altLang="en-US">
                <a:solidFill>
                  <a:srgbClr val="0000CC"/>
                </a:solidFill>
                <a:latin typeface="隶书" panose="02010509060101010101" pitchFamily="49" charset="-122"/>
              </a:rPr>
              <a:t>广泛采用抢占调度方式</a:t>
            </a:r>
            <a:r>
              <a:rPr lang="zh-CN" altLang="en-US">
                <a:solidFill>
                  <a:srgbClr val="000000"/>
                </a:solidFill>
                <a:latin typeface="隶书" panose="02010509060101010101" pitchFamily="49" charset="-122"/>
              </a:rPr>
              <a:t>；</a:t>
            </a:r>
            <a:r>
              <a:rPr lang="zh-CN" altLang="en-US">
                <a:solidFill>
                  <a:srgbClr val="000000"/>
                </a:solidFill>
                <a:latin typeface="Times New Roman" panose="02020603050405020304" pitchFamily="18" charset="0"/>
              </a:rPr>
              <a:t>一些小的实时系统，如果能预知任务开始截止</a:t>
            </a:r>
            <a:r>
              <a:rPr lang="en-US" altLang="zh-CN">
                <a:solidFill>
                  <a:srgbClr val="000000"/>
                </a:solidFill>
                <a:latin typeface="Times New Roman" panose="02020603050405020304" pitchFamily="18" charset="0"/>
              </a:rPr>
              <a:t>,</a:t>
            </a:r>
            <a:r>
              <a:rPr lang="zh-CN" altLang="en-US">
                <a:solidFill>
                  <a:srgbClr val="000000"/>
                </a:solidFill>
                <a:latin typeface="Times New Roman" panose="02020603050405020304" pitchFamily="18" charset="0"/>
              </a:rPr>
              <a:t>可采用非抢占调度机制。</a:t>
            </a:r>
            <a:endParaRPr lang="en-US" altLang="zh-CN">
              <a:solidFill>
                <a:srgbClr val="000000"/>
              </a:solidFill>
              <a:latin typeface="Times New Roman" panose="02020603050405020304" pitchFamily="18" charset="0"/>
            </a:endParaRPr>
          </a:p>
          <a:p>
            <a:pPr eaLnBrk="1" hangingPunct="1">
              <a:buClr>
                <a:srgbClr val="0000CC"/>
              </a:buClr>
              <a:buSzTx/>
              <a:buFont typeface="Wingdings" panose="05000000000000000000" pitchFamily="2" charset="2"/>
              <a:buNone/>
            </a:pPr>
            <a:r>
              <a:rPr lang="en-US" altLang="zh-CN">
                <a:solidFill>
                  <a:srgbClr val="0000CC"/>
                </a:solidFill>
                <a:latin typeface="Times New Roman" panose="02020603050405020304" pitchFamily="18" charset="0"/>
              </a:rPr>
              <a:t>4. </a:t>
            </a:r>
            <a:r>
              <a:rPr lang="zh-CN" altLang="en-US">
                <a:solidFill>
                  <a:srgbClr val="0000CC"/>
                </a:solidFill>
                <a:latin typeface="Times New Roman" panose="02020603050405020304" pitchFamily="18" charset="0"/>
              </a:rPr>
              <a:t>具有快速切换机制</a:t>
            </a:r>
          </a:p>
          <a:p>
            <a:pPr lvl="2" eaLnBrk="1" hangingPunct="1">
              <a:buClr>
                <a:srgbClr val="0000CC"/>
              </a:buClr>
              <a:buSzTx/>
              <a:buFont typeface="Wingdings" panose="05000000000000000000" pitchFamily="2" charset="2"/>
              <a:buChar char="Ø"/>
            </a:pPr>
            <a:r>
              <a:rPr lang="zh-CN" altLang="en-US" sz="2800">
                <a:solidFill>
                  <a:srgbClr val="000000"/>
                </a:solidFill>
                <a:latin typeface="Times New Roman" panose="02020603050405020304" pitchFamily="18" charset="0"/>
              </a:rPr>
              <a:t>对外部中断的快速响应能力</a:t>
            </a:r>
          </a:p>
          <a:p>
            <a:pPr lvl="2" eaLnBrk="1" hangingPunct="1">
              <a:buClr>
                <a:srgbClr val="0000CC"/>
              </a:buClr>
              <a:buSzTx/>
              <a:buFont typeface="Wingdings" panose="05000000000000000000" pitchFamily="2" charset="2"/>
              <a:buChar char="Ø"/>
            </a:pPr>
            <a:r>
              <a:rPr lang="zh-CN" altLang="en-US" sz="2800">
                <a:solidFill>
                  <a:srgbClr val="000000"/>
                </a:solidFill>
                <a:latin typeface="Times New Roman" panose="02020603050405020304" pitchFamily="18" charset="0"/>
              </a:rPr>
              <a:t>快速的任务分派能力</a:t>
            </a:r>
          </a:p>
          <a:p>
            <a:pPr lvl="1" eaLnBrk="1" hangingPunct="1">
              <a:buClr>
                <a:srgbClr val="0000CC"/>
              </a:buClr>
              <a:buSzTx/>
              <a:buFont typeface="Wingdings" panose="05000000000000000000" pitchFamily="2" charset="2"/>
              <a:buNone/>
            </a:pPr>
            <a:endParaRPr lang="zh-CN" altLang="en-US">
              <a:solidFill>
                <a:srgbClr val="000000"/>
              </a:solidFill>
              <a:latin typeface="Times New Roman" panose="02020603050405020304"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a:extLst>
              <a:ext uri="{FF2B5EF4-FFF2-40B4-BE49-F238E27FC236}">
                <a16:creationId xmlns:a16="http://schemas.microsoft.com/office/drawing/2014/main" id="{6FF4FD7A-BB97-450C-8FAF-F5B845ED317C}"/>
              </a:ext>
            </a:extLst>
          </p:cNvPr>
          <p:cNvSpPr txBox="1">
            <a:spLocks noChangeArrowheads="1"/>
          </p:cNvSpPr>
          <p:nvPr/>
        </p:nvSpPr>
        <p:spPr bwMode="auto">
          <a:xfrm>
            <a:off x="899592" y="144462"/>
            <a:ext cx="6934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sz="4000" dirty="0">
                <a:solidFill>
                  <a:srgbClr val="000000"/>
                </a:solidFill>
                <a:latin typeface="华文新魏" panose="02010800040101010101" pitchFamily="2" charset="-122"/>
                <a:ea typeface="华文新魏" panose="02010800040101010101" pitchFamily="2" charset="-122"/>
              </a:rPr>
              <a:t>3.</a:t>
            </a:r>
            <a:r>
              <a:rPr lang="en-US" altLang="zh-CN" sz="4000" dirty="0">
                <a:solidFill>
                  <a:srgbClr val="000000"/>
                </a:solidFill>
                <a:latin typeface="华文新魏" panose="02010800040101010101" pitchFamily="2" charset="-122"/>
                <a:ea typeface="华文新魏" panose="02010800040101010101" pitchFamily="2" charset="-122"/>
              </a:rPr>
              <a:t>4</a:t>
            </a:r>
            <a:r>
              <a:rPr lang="zh-CN" altLang="en-US" sz="4000" dirty="0">
                <a:solidFill>
                  <a:srgbClr val="000000"/>
                </a:solidFill>
                <a:latin typeface="华文新魏" panose="02010800040101010101" pitchFamily="2" charset="-122"/>
                <a:ea typeface="华文新魏" panose="02010800040101010101" pitchFamily="2" charset="-122"/>
              </a:rPr>
              <a:t>  实时调度</a:t>
            </a:r>
          </a:p>
        </p:txBody>
      </p:sp>
      <p:sp>
        <p:nvSpPr>
          <p:cNvPr id="64515" name="Rectangle 3">
            <a:extLst>
              <a:ext uri="{FF2B5EF4-FFF2-40B4-BE49-F238E27FC236}">
                <a16:creationId xmlns:a16="http://schemas.microsoft.com/office/drawing/2014/main" id="{4019A68A-C33A-44D2-A269-0B7D0F53FD3E}"/>
              </a:ext>
            </a:extLst>
          </p:cNvPr>
          <p:cNvSpPr>
            <a:spLocks noChangeArrowheads="1"/>
          </p:cNvSpPr>
          <p:nvPr/>
        </p:nvSpPr>
        <p:spPr bwMode="auto">
          <a:xfrm>
            <a:off x="304800" y="846137"/>
            <a:ext cx="83820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1066800" indent="-60960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buClr>
                <a:srgbClr val="0000CC"/>
              </a:buClr>
              <a:buSzTx/>
              <a:buFont typeface="Wingdings" panose="05000000000000000000" pitchFamily="2" charset="2"/>
              <a:buNone/>
            </a:pPr>
            <a:r>
              <a:rPr lang="en-US" altLang="zh-CN" dirty="0">
                <a:solidFill>
                  <a:srgbClr val="000000"/>
                </a:solidFill>
                <a:latin typeface="宋体" panose="02010600030101010101" pitchFamily="2" charset="-122"/>
              </a:rPr>
              <a:t>3.4.2 </a:t>
            </a:r>
            <a:r>
              <a:rPr lang="zh-CN" altLang="en-US" dirty="0">
                <a:solidFill>
                  <a:srgbClr val="000000"/>
                </a:solidFill>
                <a:latin typeface="宋体" panose="02010600030101010101" pitchFamily="2" charset="-122"/>
              </a:rPr>
              <a:t>实时调度算法的分类</a:t>
            </a:r>
            <a:endParaRPr lang="en-US" altLang="zh-CN" dirty="0">
              <a:solidFill>
                <a:srgbClr val="000000"/>
              </a:solidFill>
              <a:latin typeface="宋体" panose="02010600030101010101" pitchFamily="2" charset="-122"/>
            </a:endParaRPr>
          </a:p>
          <a:p>
            <a:pPr eaLnBrk="1" hangingPunct="1">
              <a:buClr>
                <a:srgbClr val="0000CC"/>
              </a:buClr>
              <a:buSzTx/>
              <a:buFont typeface="Wingdings" panose="05000000000000000000" pitchFamily="2" charset="2"/>
              <a:buNone/>
            </a:pPr>
            <a:r>
              <a:rPr lang="en-US" altLang="zh-CN" dirty="0">
                <a:solidFill>
                  <a:srgbClr val="000000"/>
                </a:solidFill>
                <a:latin typeface="宋体" panose="02010600030101010101" pitchFamily="2" charset="-122"/>
              </a:rPr>
              <a:t>1.1</a:t>
            </a:r>
            <a:r>
              <a:rPr lang="zh-CN" altLang="en-US" dirty="0">
                <a:solidFill>
                  <a:srgbClr val="0000CC"/>
                </a:solidFill>
                <a:latin typeface="Times New Roman" panose="02020603050405020304" pitchFamily="18" charset="0"/>
              </a:rPr>
              <a:t>非抢占式轮转调度算法</a:t>
            </a:r>
            <a:r>
              <a:rPr lang="zh-CN" altLang="en-US" dirty="0">
                <a:solidFill>
                  <a:srgbClr val="000000"/>
                </a:solidFill>
                <a:latin typeface="宋体" panose="02010600030101010101" pitchFamily="2" charset="-122"/>
              </a:rPr>
              <a:t>：可用于要求不太严格的实时控制系统中。</a:t>
            </a:r>
          </a:p>
        </p:txBody>
      </p:sp>
      <p:graphicFrame>
        <p:nvGraphicFramePr>
          <p:cNvPr id="64516" name="Object 2">
            <a:extLst>
              <a:ext uri="{FF2B5EF4-FFF2-40B4-BE49-F238E27FC236}">
                <a16:creationId xmlns:a16="http://schemas.microsoft.com/office/drawing/2014/main" id="{D57789CC-AE83-4D43-9924-FD9E71BFF92C}"/>
              </a:ext>
            </a:extLst>
          </p:cNvPr>
          <p:cNvGraphicFramePr>
            <a:graphicFrameLocks noChangeAspect="1"/>
          </p:cNvGraphicFramePr>
          <p:nvPr>
            <p:extLst>
              <p:ext uri="{D42A27DB-BD31-4B8C-83A1-F6EECF244321}">
                <p14:modId xmlns:p14="http://schemas.microsoft.com/office/powerpoint/2010/main" val="571523924"/>
              </p:ext>
            </p:extLst>
          </p:nvPr>
        </p:nvGraphicFramePr>
        <p:xfrm>
          <a:off x="457200" y="2708920"/>
          <a:ext cx="8077200" cy="3143250"/>
        </p:xfrm>
        <a:graphic>
          <a:graphicData uri="http://schemas.openxmlformats.org/presentationml/2006/ole">
            <mc:AlternateContent xmlns:mc="http://schemas.openxmlformats.org/markup-compatibility/2006">
              <mc:Choice xmlns:v="urn:schemas-microsoft-com:vml" Requires="v">
                <p:oleObj name="位图图像" r:id="rId4" imgW="4210638" imgH="1638529" progId="PBrush">
                  <p:embed/>
                </p:oleObj>
              </mc:Choice>
              <mc:Fallback>
                <p:oleObj name="位图图像" r:id="rId4" imgW="4210638" imgH="1638529" progId="PBrush">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2708920"/>
                        <a:ext cx="8077200" cy="314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a:extLst>
              <a:ext uri="{FF2B5EF4-FFF2-40B4-BE49-F238E27FC236}">
                <a16:creationId xmlns:a16="http://schemas.microsoft.com/office/drawing/2014/main" id="{551CD3F3-AE31-421A-8236-97A69BEB567F}"/>
              </a:ext>
            </a:extLst>
          </p:cNvPr>
          <p:cNvSpPr txBox="1">
            <a:spLocks noChangeArrowheads="1"/>
          </p:cNvSpPr>
          <p:nvPr/>
        </p:nvSpPr>
        <p:spPr bwMode="auto">
          <a:xfrm>
            <a:off x="755650" y="250825"/>
            <a:ext cx="6934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sz="4000">
                <a:solidFill>
                  <a:srgbClr val="000000"/>
                </a:solidFill>
                <a:latin typeface="华文新魏" panose="02010800040101010101" pitchFamily="2" charset="-122"/>
                <a:ea typeface="华文新魏" panose="02010800040101010101" pitchFamily="2" charset="-122"/>
              </a:rPr>
              <a:t>3.</a:t>
            </a:r>
            <a:r>
              <a:rPr lang="en-US" altLang="zh-CN" sz="4000">
                <a:solidFill>
                  <a:srgbClr val="000000"/>
                </a:solidFill>
                <a:latin typeface="华文新魏" panose="02010800040101010101" pitchFamily="2" charset="-122"/>
                <a:ea typeface="华文新魏" panose="02010800040101010101" pitchFamily="2" charset="-122"/>
              </a:rPr>
              <a:t>4</a:t>
            </a:r>
            <a:r>
              <a:rPr lang="zh-CN" altLang="en-US" sz="4000">
                <a:solidFill>
                  <a:srgbClr val="000000"/>
                </a:solidFill>
                <a:latin typeface="华文新魏" panose="02010800040101010101" pitchFamily="2" charset="-122"/>
                <a:ea typeface="华文新魏" panose="02010800040101010101" pitchFamily="2" charset="-122"/>
              </a:rPr>
              <a:t>  实时调度</a:t>
            </a:r>
          </a:p>
        </p:txBody>
      </p:sp>
      <p:sp>
        <p:nvSpPr>
          <p:cNvPr id="66563" name="Rectangle 3">
            <a:extLst>
              <a:ext uri="{FF2B5EF4-FFF2-40B4-BE49-F238E27FC236}">
                <a16:creationId xmlns:a16="http://schemas.microsoft.com/office/drawing/2014/main" id="{9D96229E-C426-422E-BB3D-293BF11D011E}"/>
              </a:ext>
            </a:extLst>
          </p:cNvPr>
          <p:cNvSpPr>
            <a:spLocks noChangeArrowheads="1"/>
          </p:cNvSpPr>
          <p:nvPr/>
        </p:nvSpPr>
        <p:spPr bwMode="auto">
          <a:xfrm>
            <a:off x="179388" y="952500"/>
            <a:ext cx="8382000" cy="1447800"/>
          </a:xfrm>
          <a:prstGeom prst="rect">
            <a:avLst/>
          </a:prstGeom>
          <a:noFill/>
          <a:ln>
            <a:noFill/>
          </a:ln>
        </p:spPr>
        <p:txBody>
          <a:bodyPr/>
          <a:lstStyle>
            <a:lvl1pPr marL="685800" indent="-685800">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1066800" indent="-60960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buClr>
                <a:srgbClr val="0000CC"/>
              </a:buClr>
              <a:buSzTx/>
              <a:buFont typeface="Wingdings" panose="05000000000000000000" pitchFamily="2" charset="2"/>
              <a:buNone/>
              <a:defRPr/>
            </a:pPr>
            <a:r>
              <a:rPr lang="en-US" altLang="zh-CN" dirty="0">
                <a:solidFill>
                  <a:srgbClr val="000000"/>
                </a:solidFill>
                <a:latin typeface="宋体" panose="02010600030101010101" pitchFamily="2" charset="-122"/>
              </a:rPr>
              <a:t>3.4.2 </a:t>
            </a:r>
            <a:r>
              <a:rPr lang="zh-CN" altLang="en-US" dirty="0">
                <a:solidFill>
                  <a:srgbClr val="000000"/>
                </a:solidFill>
                <a:latin typeface="宋体" panose="02010600030101010101" pitchFamily="2" charset="-122"/>
              </a:rPr>
              <a:t>实时调度算法的分类</a:t>
            </a:r>
            <a:endParaRPr lang="en-US" altLang="zh-CN" dirty="0">
              <a:solidFill>
                <a:srgbClr val="000000"/>
              </a:solidFill>
              <a:latin typeface="宋体" panose="02010600030101010101" pitchFamily="2" charset="-122"/>
            </a:endParaRPr>
          </a:p>
          <a:p>
            <a:pPr marL="457200" lvl="1" indent="0" eaLnBrk="1" hangingPunct="1">
              <a:lnSpc>
                <a:spcPct val="90000"/>
              </a:lnSpc>
              <a:buClr>
                <a:srgbClr val="0000CC"/>
              </a:buClr>
              <a:buSzTx/>
              <a:buFont typeface="Wingdings" panose="05000000000000000000" pitchFamily="2" charset="2"/>
              <a:buNone/>
              <a:defRPr/>
            </a:pPr>
            <a:r>
              <a:rPr lang="en-US" altLang="zh-CN" dirty="0">
                <a:solidFill>
                  <a:srgbClr val="0000CC"/>
                </a:solidFill>
                <a:latin typeface="宋体" panose="02010600030101010101" pitchFamily="2" charset="-122"/>
              </a:rPr>
              <a:t>1.2</a:t>
            </a:r>
            <a:r>
              <a:rPr lang="zh-CN" altLang="en-US" dirty="0">
                <a:solidFill>
                  <a:srgbClr val="0000CC"/>
                </a:solidFill>
                <a:latin typeface="宋体" panose="02010600030101010101" pitchFamily="2" charset="-122"/>
              </a:rPr>
              <a:t>非抢占的优先级调度算法</a:t>
            </a:r>
            <a:r>
              <a:rPr lang="zh-CN" altLang="en-US" dirty="0">
                <a:solidFill>
                  <a:srgbClr val="000000"/>
                </a:solidFill>
                <a:latin typeface="宋体" panose="02010600030101010101" pitchFamily="2" charset="-122"/>
              </a:rPr>
              <a:t>：可用于有一定要求的实时控制系统中。给实时进程高优先级</a:t>
            </a:r>
            <a:r>
              <a:rPr lang="en-US" altLang="zh-CN" dirty="0">
                <a:solidFill>
                  <a:srgbClr val="000000"/>
                </a:solidFill>
                <a:latin typeface="宋体" panose="02010600030101010101" pitchFamily="2" charset="-122"/>
              </a:rPr>
              <a:t>,</a:t>
            </a:r>
            <a:r>
              <a:rPr lang="zh-CN" altLang="en-US" dirty="0">
                <a:solidFill>
                  <a:srgbClr val="000000"/>
                </a:solidFill>
                <a:latin typeface="宋体" panose="02010600030101010101" pitchFamily="2" charset="-122"/>
              </a:rPr>
              <a:t>安排在队首优先执行</a:t>
            </a:r>
          </a:p>
          <a:p>
            <a:pPr lvl="1" eaLnBrk="1" hangingPunct="1">
              <a:buClr>
                <a:srgbClr val="0000CC"/>
              </a:buClr>
              <a:buSzTx/>
              <a:buFont typeface="Wingdings" panose="05000000000000000000" pitchFamily="2" charset="2"/>
              <a:buNone/>
              <a:defRPr/>
            </a:pPr>
            <a:endParaRPr lang="zh-CN" altLang="en-US" dirty="0">
              <a:solidFill>
                <a:srgbClr val="000000"/>
              </a:solidFill>
              <a:latin typeface="宋体" panose="02010600030101010101" pitchFamily="2" charset="-122"/>
            </a:endParaRPr>
          </a:p>
        </p:txBody>
      </p:sp>
      <p:graphicFrame>
        <p:nvGraphicFramePr>
          <p:cNvPr id="66564" name="Object 2">
            <a:extLst>
              <a:ext uri="{FF2B5EF4-FFF2-40B4-BE49-F238E27FC236}">
                <a16:creationId xmlns:a16="http://schemas.microsoft.com/office/drawing/2014/main" id="{A00AE8D9-850F-497B-AB77-6FB4A317EDA4}"/>
              </a:ext>
            </a:extLst>
          </p:cNvPr>
          <p:cNvGraphicFramePr>
            <a:graphicFrameLocks noChangeAspect="1"/>
          </p:cNvGraphicFramePr>
          <p:nvPr/>
        </p:nvGraphicFramePr>
        <p:xfrm>
          <a:off x="893763" y="2870200"/>
          <a:ext cx="6656387" cy="3175000"/>
        </p:xfrm>
        <a:graphic>
          <a:graphicData uri="http://schemas.openxmlformats.org/presentationml/2006/ole">
            <mc:AlternateContent xmlns:mc="http://schemas.openxmlformats.org/markup-compatibility/2006">
              <mc:Choice xmlns:v="urn:schemas-microsoft-com:vml" Requires="v">
                <p:oleObj name="位图图像" r:id="rId3" imgW="3277057" imgH="1561905" progId="PBrush">
                  <p:embed/>
                </p:oleObj>
              </mc:Choice>
              <mc:Fallback>
                <p:oleObj name="位图图像" r:id="rId3" imgW="3277057" imgH="1561905" progId="PBrush">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3763" y="2870200"/>
                        <a:ext cx="6656387" cy="317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a:extLst>
              <a:ext uri="{FF2B5EF4-FFF2-40B4-BE49-F238E27FC236}">
                <a16:creationId xmlns:a16="http://schemas.microsoft.com/office/drawing/2014/main" id="{76FE6699-D5EB-4FCE-AC26-1DF167BD1DF8}"/>
              </a:ext>
            </a:extLst>
          </p:cNvPr>
          <p:cNvSpPr txBox="1">
            <a:spLocks noChangeArrowheads="1"/>
          </p:cNvSpPr>
          <p:nvPr/>
        </p:nvSpPr>
        <p:spPr bwMode="auto">
          <a:xfrm>
            <a:off x="827088" y="209550"/>
            <a:ext cx="6934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sz="4000">
                <a:solidFill>
                  <a:srgbClr val="000000"/>
                </a:solidFill>
                <a:latin typeface="华文新魏" panose="02010800040101010101" pitchFamily="2" charset="-122"/>
                <a:ea typeface="华文新魏" panose="02010800040101010101" pitchFamily="2" charset="-122"/>
              </a:rPr>
              <a:t>3.</a:t>
            </a:r>
            <a:r>
              <a:rPr lang="en-US" altLang="zh-CN" sz="4000">
                <a:solidFill>
                  <a:srgbClr val="000000"/>
                </a:solidFill>
                <a:latin typeface="华文新魏" panose="02010800040101010101" pitchFamily="2" charset="-122"/>
                <a:ea typeface="华文新魏" panose="02010800040101010101" pitchFamily="2" charset="-122"/>
              </a:rPr>
              <a:t>4</a:t>
            </a:r>
            <a:r>
              <a:rPr lang="zh-CN" altLang="en-US" sz="4000">
                <a:solidFill>
                  <a:srgbClr val="000000"/>
                </a:solidFill>
                <a:latin typeface="华文新魏" panose="02010800040101010101" pitchFamily="2" charset="-122"/>
                <a:ea typeface="华文新魏" panose="02010800040101010101" pitchFamily="2" charset="-122"/>
              </a:rPr>
              <a:t>  实时调度</a:t>
            </a:r>
          </a:p>
        </p:txBody>
      </p:sp>
      <p:sp>
        <p:nvSpPr>
          <p:cNvPr id="67587" name="Rectangle 3">
            <a:extLst>
              <a:ext uri="{FF2B5EF4-FFF2-40B4-BE49-F238E27FC236}">
                <a16:creationId xmlns:a16="http://schemas.microsoft.com/office/drawing/2014/main" id="{1A466499-1C10-4FC8-9968-A4F0172A98BD}"/>
              </a:ext>
            </a:extLst>
          </p:cNvPr>
          <p:cNvSpPr>
            <a:spLocks noChangeArrowheads="1"/>
          </p:cNvSpPr>
          <p:nvPr/>
        </p:nvSpPr>
        <p:spPr bwMode="auto">
          <a:xfrm>
            <a:off x="381000" y="957263"/>
            <a:ext cx="8382000" cy="167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1066800" indent="-60960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buClr>
                <a:srgbClr val="0000CC"/>
              </a:buClr>
              <a:buSzTx/>
              <a:buFont typeface="Wingdings" panose="05000000000000000000" pitchFamily="2" charset="2"/>
              <a:buNone/>
            </a:pPr>
            <a:r>
              <a:rPr lang="en-US" altLang="zh-CN">
                <a:solidFill>
                  <a:srgbClr val="000000"/>
                </a:solidFill>
                <a:latin typeface="宋体" panose="02010600030101010101" pitchFamily="2" charset="-122"/>
              </a:rPr>
              <a:t>3.4.2 </a:t>
            </a:r>
            <a:r>
              <a:rPr lang="zh-CN" altLang="en-US">
                <a:solidFill>
                  <a:srgbClr val="000000"/>
                </a:solidFill>
                <a:latin typeface="宋体" panose="02010600030101010101" pitchFamily="2" charset="-122"/>
              </a:rPr>
              <a:t>实时调度算法的分类</a:t>
            </a:r>
            <a:endParaRPr lang="en-US" altLang="zh-CN">
              <a:solidFill>
                <a:srgbClr val="000000"/>
              </a:solidFill>
              <a:latin typeface="Arial" panose="020B0604020202020204" pitchFamily="34" charset="0"/>
            </a:endParaRPr>
          </a:p>
          <a:p>
            <a:pPr eaLnBrk="1" hangingPunct="1">
              <a:buClr>
                <a:srgbClr val="0000CC"/>
              </a:buClr>
              <a:buSzTx/>
              <a:buFont typeface="Wingdings" panose="05000000000000000000" pitchFamily="2" charset="2"/>
              <a:buNone/>
            </a:pPr>
            <a:r>
              <a:rPr lang="en-US" altLang="zh-CN">
                <a:solidFill>
                  <a:srgbClr val="0000CC"/>
                </a:solidFill>
                <a:latin typeface="Times New Roman" panose="02020603050405020304" pitchFamily="18" charset="0"/>
              </a:rPr>
              <a:t>2.1 </a:t>
            </a:r>
            <a:r>
              <a:rPr lang="zh-CN" altLang="en-US">
                <a:solidFill>
                  <a:srgbClr val="0000CC"/>
                </a:solidFill>
                <a:latin typeface="Times New Roman" panose="02020603050405020304" pitchFamily="18" charset="0"/>
              </a:rPr>
              <a:t>基于时钟中断的抢占式优先权调度算法</a:t>
            </a:r>
            <a:r>
              <a:rPr lang="zh-CN" altLang="en-US">
                <a:solidFill>
                  <a:srgbClr val="000000"/>
                </a:solidFill>
                <a:latin typeface="Times New Roman" panose="02020603050405020304" pitchFamily="18" charset="0"/>
              </a:rPr>
              <a:t>：可用于大多数的实时系统中。高优先级进程也要等时钟到才会被调度</a:t>
            </a:r>
            <a:r>
              <a:rPr lang="en-US" altLang="zh-CN">
                <a:solidFill>
                  <a:srgbClr val="000000"/>
                </a:solidFill>
                <a:latin typeface="Times New Roman" panose="02020603050405020304" pitchFamily="18" charset="0"/>
              </a:rPr>
              <a:t>.</a:t>
            </a:r>
            <a:endParaRPr lang="en-US" altLang="zh-CN">
              <a:solidFill>
                <a:srgbClr val="000000"/>
              </a:solidFill>
              <a:latin typeface="宋体" panose="02010600030101010101" pitchFamily="2" charset="-122"/>
            </a:endParaRPr>
          </a:p>
          <a:p>
            <a:pPr lvl="1" eaLnBrk="1" hangingPunct="1">
              <a:buClr>
                <a:srgbClr val="0000CC"/>
              </a:buClr>
              <a:buSzTx/>
              <a:buFont typeface="Wingdings" panose="05000000000000000000" pitchFamily="2" charset="2"/>
              <a:buNone/>
            </a:pPr>
            <a:endParaRPr lang="zh-CN" altLang="en-US">
              <a:solidFill>
                <a:srgbClr val="000000"/>
              </a:solidFill>
              <a:latin typeface="宋体" panose="02010600030101010101" pitchFamily="2" charset="-122"/>
            </a:endParaRPr>
          </a:p>
        </p:txBody>
      </p:sp>
      <p:graphicFrame>
        <p:nvGraphicFramePr>
          <p:cNvPr id="67588" name="Object 2">
            <a:extLst>
              <a:ext uri="{FF2B5EF4-FFF2-40B4-BE49-F238E27FC236}">
                <a16:creationId xmlns:a16="http://schemas.microsoft.com/office/drawing/2014/main" id="{2122E0F0-E014-47B4-B815-5C996E6C139A}"/>
              </a:ext>
            </a:extLst>
          </p:cNvPr>
          <p:cNvGraphicFramePr>
            <a:graphicFrameLocks noChangeAspect="1"/>
          </p:cNvGraphicFramePr>
          <p:nvPr>
            <p:extLst>
              <p:ext uri="{D42A27DB-BD31-4B8C-83A1-F6EECF244321}">
                <p14:modId xmlns:p14="http://schemas.microsoft.com/office/powerpoint/2010/main" val="3166958653"/>
              </p:ext>
            </p:extLst>
          </p:nvPr>
        </p:nvGraphicFramePr>
        <p:xfrm>
          <a:off x="1763687" y="3284538"/>
          <a:ext cx="5072087" cy="2616200"/>
        </p:xfrm>
        <a:graphic>
          <a:graphicData uri="http://schemas.openxmlformats.org/presentationml/2006/ole">
            <mc:AlternateContent xmlns:mc="http://schemas.openxmlformats.org/markup-compatibility/2006">
              <mc:Choice xmlns:v="urn:schemas-microsoft-com:vml" Requires="v">
                <p:oleObj name="BMP 图像" r:id="rId3" imgW="0" imgH="0" progId="Paint.Picture">
                  <p:embed/>
                </p:oleObj>
              </mc:Choice>
              <mc:Fallback>
                <p:oleObj name="BMP 图像" r:id="rId3" imgW="0" imgH="0"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7" y="3284538"/>
                        <a:ext cx="5072087" cy="2616200"/>
                      </a:xfrm>
                      <a:prstGeom prst="rect">
                        <a:avLst/>
                      </a:prstGeom>
                      <a:noFill/>
                      <a:ln>
                        <a:noFill/>
                      </a:ln>
                    </p:spPr>
                  </p:pic>
                </p:oleObj>
              </mc:Fallback>
            </mc:AlternateContent>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a:extLst>
              <a:ext uri="{FF2B5EF4-FFF2-40B4-BE49-F238E27FC236}">
                <a16:creationId xmlns:a16="http://schemas.microsoft.com/office/drawing/2014/main" id="{4064F7B1-BAD9-484D-913B-A123ABFE9B60}"/>
              </a:ext>
            </a:extLst>
          </p:cNvPr>
          <p:cNvSpPr txBox="1">
            <a:spLocks noChangeArrowheads="1"/>
          </p:cNvSpPr>
          <p:nvPr/>
        </p:nvSpPr>
        <p:spPr bwMode="auto">
          <a:xfrm>
            <a:off x="806450" y="128588"/>
            <a:ext cx="6934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sz="4000">
                <a:solidFill>
                  <a:srgbClr val="000000"/>
                </a:solidFill>
                <a:latin typeface="华文新魏" panose="02010800040101010101" pitchFamily="2" charset="-122"/>
                <a:ea typeface="华文新魏" panose="02010800040101010101" pitchFamily="2" charset="-122"/>
              </a:rPr>
              <a:t>3.</a:t>
            </a:r>
            <a:r>
              <a:rPr lang="en-US" altLang="zh-CN" sz="4000">
                <a:solidFill>
                  <a:srgbClr val="000000"/>
                </a:solidFill>
                <a:latin typeface="华文新魏" panose="02010800040101010101" pitchFamily="2" charset="-122"/>
                <a:ea typeface="华文新魏" panose="02010800040101010101" pitchFamily="2" charset="-122"/>
              </a:rPr>
              <a:t>4</a:t>
            </a:r>
            <a:r>
              <a:rPr lang="zh-CN" altLang="en-US" sz="4000">
                <a:solidFill>
                  <a:srgbClr val="000000"/>
                </a:solidFill>
                <a:latin typeface="华文新魏" panose="02010800040101010101" pitchFamily="2" charset="-122"/>
                <a:ea typeface="华文新魏" panose="02010800040101010101" pitchFamily="2" charset="-122"/>
              </a:rPr>
              <a:t>  实时调度</a:t>
            </a:r>
          </a:p>
        </p:txBody>
      </p:sp>
      <p:sp>
        <p:nvSpPr>
          <p:cNvPr id="70659" name="Rectangle 3">
            <a:extLst>
              <a:ext uri="{FF2B5EF4-FFF2-40B4-BE49-F238E27FC236}">
                <a16:creationId xmlns:a16="http://schemas.microsoft.com/office/drawing/2014/main" id="{CF75DEBE-44A3-41CF-B034-53EB788B3251}"/>
              </a:ext>
            </a:extLst>
          </p:cNvPr>
          <p:cNvSpPr>
            <a:spLocks noChangeArrowheads="1"/>
          </p:cNvSpPr>
          <p:nvPr/>
        </p:nvSpPr>
        <p:spPr bwMode="auto">
          <a:xfrm>
            <a:off x="250825" y="801688"/>
            <a:ext cx="8382000" cy="1447800"/>
          </a:xfrm>
          <a:prstGeom prst="rect">
            <a:avLst/>
          </a:prstGeom>
          <a:noFill/>
          <a:ln>
            <a:noFill/>
          </a:ln>
        </p:spPr>
        <p:txBody>
          <a:bodyPr/>
          <a:lstStyle>
            <a:lvl1pPr marL="685800" indent="-685800">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1066800" indent="-60960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indent="0" eaLnBrk="1" hangingPunct="1">
              <a:buClr>
                <a:srgbClr val="0000CC"/>
              </a:buClr>
              <a:buSzTx/>
              <a:buFont typeface="Wingdings" panose="05000000000000000000" pitchFamily="2" charset="2"/>
              <a:buNone/>
              <a:defRPr/>
            </a:pPr>
            <a:r>
              <a:rPr lang="en-US" altLang="zh-CN" dirty="0">
                <a:solidFill>
                  <a:srgbClr val="000000"/>
                </a:solidFill>
                <a:latin typeface="宋体" panose="02010600030101010101" pitchFamily="2" charset="-122"/>
              </a:rPr>
              <a:t>3.4.2 </a:t>
            </a:r>
            <a:r>
              <a:rPr lang="zh-CN" altLang="en-US" dirty="0">
                <a:solidFill>
                  <a:srgbClr val="000000"/>
                </a:solidFill>
                <a:latin typeface="宋体" panose="02010600030101010101" pitchFamily="2" charset="-122"/>
              </a:rPr>
              <a:t>实时调度算法的分类</a:t>
            </a:r>
            <a:endParaRPr lang="zh-CN" altLang="en-US" dirty="0">
              <a:solidFill>
                <a:srgbClr val="000000"/>
              </a:solidFill>
              <a:latin typeface="Arial" panose="020B0604020202020204" pitchFamily="34" charset="0"/>
            </a:endParaRPr>
          </a:p>
          <a:p>
            <a:pPr marL="457200" lvl="1" indent="0" eaLnBrk="1" hangingPunct="1">
              <a:lnSpc>
                <a:spcPct val="90000"/>
              </a:lnSpc>
              <a:buClr>
                <a:srgbClr val="0000CC"/>
              </a:buClr>
              <a:buSzTx/>
              <a:buFont typeface="Wingdings" panose="05000000000000000000" pitchFamily="2" charset="2"/>
              <a:buNone/>
              <a:defRPr/>
            </a:pPr>
            <a:r>
              <a:rPr lang="en-US" altLang="zh-CN" dirty="0">
                <a:solidFill>
                  <a:srgbClr val="0000CC"/>
                </a:solidFill>
                <a:latin typeface="Times New Roman" panose="02020603050405020304" pitchFamily="18" charset="0"/>
              </a:rPr>
              <a:t>2.2 </a:t>
            </a:r>
            <a:r>
              <a:rPr lang="zh-CN" altLang="en-US" dirty="0">
                <a:solidFill>
                  <a:srgbClr val="0000CC"/>
                </a:solidFill>
                <a:latin typeface="Times New Roman" panose="02020603050405020304" pitchFamily="18" charset="0"/>
              </a:rPr>
              <a:t>立即抢占的优先权调度算法</a:t>
            </a:r>
            <a:r>
              <a:rPr lang="zh-CN" altLang="en-US" dirty="0">
                <a:solidFill>
                  <a:srgbClr val="000000"/>
                </a:solidFill>
                <a:latin typeface="Times New Roman" panose="02020603050405020304" pitchFamily="18" charset="0"/>
              </a:rPr>
              <a:t>：能获得非常快的响应。一旦出现外部中断</a:t>
            </a:r>
            <a:r>
              <a:rPr lang="en-US" altLang="zh-CN" dirty="0">
                <a:solidFill>
                  <a:srgbClr val="000000"/>
                </a:solidFill>
                <a:latin typeface="Times New Roman" panose="02020603050405020304" pitchFamily="18" charset="0"/>
              </a:rPr>
              <a:t>,</a:t>
            </a:r>
            <a:r>
              <a:rPr lang="zh-CN" altLang="en-US" dirty="0">
                <a:solidFill>
                  <a:srgbClr val="000000"/>
                </a:solidFill>
                <a:latin typeface="Times New Roman" panose="02020603050405020304" pitchFamily="18" charset="0"/>
              </a:rPr>
              <a:t>只要当前任务不处于临界区</a:t>
            </a:r>
            <a:r>
              <a:rPr lang="en-US" altLang="zh-CN" dirty="0">
                <a:solidFill>
                  <a:srgbClr val="000000"/>
                </a:solidFill>
                <a:latin typeface="Times New Roman" panose="02020603050405020304" pitchFamily="18" charset="0"/>
              </a:rPr>
              <a:t>,</a:t>
            </a:r>
            <a:r>
              <a:rPr lang="zh-CN" altLang="en-US" dirty="0">
                <a:solidFill>
                  <a:srgbClr val="000000"/>
                </a:solidFill>
                <a:latin typeface="Times New Roman" panose="02020603050405020304" pitchFamily="18" charset="0"/>
              </a:rPr>
              <a:t>则马上剥夺任务执行权限</a:t>
            </a:r>
            <a:r>
              <a:rPr lang="en-US" altLang="zh-CN" dirty="0">
                <a:solidFill>
                  <a:srgbClr val="000000"/>
                </a:solidFill>
                <a:latin typeface="Times New Roman" panose="02020603050405020304" pitchFamily="18" charset="0"/>
              </a:rPr>
              <a:t>,</a:t>
            </a:r>
            <a:r>
              <a:rPr lang="zh-CN" altLang="en-US" dirty="0">
                <a:solidFill>
                  <a:srgbClr val="000000"/>
                </a:solidFill>
                <a:latin typeface="Times New Roman" panose="02020603050405020304" pitchFamily="18" charset="0"/>
              </a:rPr>
              <a:t>分配处理机给请求终端的高优先级任务</a:t>
            </a:r>
            <a:r>
              <a:rPr lang="en-US" altLang="zh-CN" dirty="0">
                <a:solidFill>
                  <a:srgbClr val="000000"/>
                </a:solidFill>
                <a:latin typeface="Times New Roman" panose="02020603050405020304" pitchFamily="18" charset="0"/>
              </a:rPr>
              <a:t>(</a:t>
            </a:r>
            <a:r>
              <a:rPr lang="zh-CN" altLang="en-US" dirty="0">
                <a:solidFill>
                  <a:srgbClr val="000000"/>
                </a:solidFill>
                <a:latin typeface="Times New Roman" panose="02020603050405020304" pitchFamily="18" charset="0"/>
              </a:rPr>
              <a:t>紧迫任务</a:t>
            </a:r>
            <a:r>
              <a:rPr lang="en-US" altLang="zh-CN" dirty="0">
                <a:solidFill>
                  <a:srgbClr val="000000"/>
                </a:solidFill>
                <a:latin typeface="Times New Roman" panose="02020603050405020304" pitchFamily="18" charset="0"/>
              </a:rPr>
              <a:t>)</a:t>
            </a:r>
            <a:endParaRPr lang="en-US" altLang="zh-CN" dirty="0">
              <a:solidFill>
                <a:srgbClr val="000000"/>
              </a:solidFill>
              <a:latin typeface="宋体" panose="02010600030101010101" pitchFamily="2" charset="-122"/>
            </a:endParaRPr>
          </a:p>
          <a:p>
            <a:pPr lvl="1" eaLnBrk="1" hangingPunct="1">
              <a:buClr>
                <a:srgbClr val="0000CC"/>
              </a:buClr>
              <a:buSzTx/>
              <a:buFont typeface="Wingdings" panose="05000000000000000000" pitchFamily="2" charset="2"/>
              <a:buNone/>
              <a:defRPr/>
            </a:pPr>
            <a:endParaRPr lang="zh-CN" altLang="en-US" dirty="0">
              <a:solidFill>
                <a:srgbClr val="000000"/>
              </a:solidFill>
              <a:latin typeface="宋体" panose="02010600030101010101" pitchFamily="2" charset="-122"/>
            </a:endParaRPr>
          </a:p>
        </p:txBody>
      </p:sp>
      <p:graphicFrame>
        <p:nvGraphicFramePr>
          <p:cNvPr id="68612" name="Object 2">
            <a:extLst>
              <a:ext uri="{FF2B5EF4-FFF2-40B4-BE49-F238E27FC236}">
                <a16:creationId xmlns:a16="http://schemas.microsoft.com/office/drawing/2014/main" id="{AB38094F-D46A-423F-8412-5E3F854E2B85}"/>
              </a:ext>
            </a:extLst>
          </p:cNvPr>
          <p:cNvGraphicFramePr>
            <a:graphicFrameLocks noChangeAspect="1"/>
          </p:cNvGraphicFramePr>
          <p:nvPr/>
        </p:nvGraphicFramePr>
        <p:xfrm>
          <a:off x="1042988" y="3429000"/>
          <a:ext cx="6292850" cy="3094038"/>
        </p:xfrm>
        <a:graphic>
          <a:graphicData uri="http://schemas.openxmlformats.org/presentationml/2006/ole">
            <mc:AlternateContent xmlns:mc="http://schemas.openxmlformats.org/markup-compatibility/2006">
              <mc:Choice xmlns:v="urn:schemas-microsoft-com:vml" Requires="v">
                <p:oleObj name="位图图像" r:id="rId3" imgW="3409524" imgH="1476190" progId="PBrush">
                  <p:embed/>
                </p:oleObj>
              </mc:Choice>
              <mc:Fallback>
                <p:oleObj name="位图图像" r:id="rId3" imgW="3409524" imgH="1476190" progId="PBrush">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3429000"/>
                        <a:ext cx="6292850" cy="309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a:extLst>
              <a:ext uri="{FF2B5EF4-FFF2-40B4-BE49-F238E27FC236}">
                <a16:creationId xmlns:a16="http://schemas.microsoft.com/office/drawing/2014/main" id="{698493AE-CDFB-4EC5-8E6F-EC4F8DA8C66D}"/>
              </a:ext>
            </a:extLst>
          </p:cNvPr>
          <p:cNvSpPr txBox="1">
            <a:spLocks noChangeArrowheads="1"/>
          </p:cNvSpPr>
          <p:nvPr/>
        </p:nvSpPr>
        <p:spPr bwMode="auto">
          <a:xfrm>
            <a:off x="971550" y="188913"/>
            <a:ext cx="6934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sz="4000">
                <a:solidFill>
                  <a:srgbClr val="000000"/>
                </a:solidFill>
                <a:latin typeface="华文新魏" panose="02010800040101010101" pitchFamily="2" charset="-122"/>
                <a:ea typeface="华文新魏" panose="02010800040101010101" pitchFamily="2" charset="-122"/>
              </a:rPr>
              <a:t>3.</a:t>
            </a:r>
            <a:r>
              <a:rPr lang="en-US" altLang="zh-CN" sz="4000">
                <a:solidFill>
                  <a:srgbClr val="000000"/>
                </a:solidFill>
                <a:latin typeface="华文新魏" panose="02010800040101010101" pitchFamily="2" charset="-122"/>
                <a:ea typeface="华文新魏" panose="02010800040101010101" pitchFamily="2" charset="-122"/>
              </a:rPr>
              <a:t>4</a:t>
            </a:r>
            <a:r>
              <a:rPr lang="zh-CN" altLang="en-US" sz="4000">
                <a:solidFill>
                  <a:srgbClr val="000000"/>
                </a:solidFill>
                <a:latin typeface="华文新魏" panose="02010800040101010101" pitchFamily="2" charset="-122"/>
                <a:ea typeface="华文新魏" panose="02010800040101010101" pitchFamily="2" charset="-122"/>
              </a:rPr>
              <a:t>  实时调度</a:t>
            </a:r>
          </a:p>
        </p:txBody>
      </p:sp>
      <p:sp>
        <p:nvSpPr>
          <p:cNvPr id="69635" name="Rectangle 3">
            <a:extLst>
              <a:ext uri="{FF2B5EF4-FFF2-40B4-BE49-F238E27FC236}">
                <a16:creationId xmlns:a16="http://schemas.microsoft.com/office/drawing/2014/main" id="{A8D2DEAC-589A-4494-A442-486E262C58C0}"/>
              </a:ext>
            </a:extLst>
          </p:cNvPr>
          <p:cNvSpPr>
            <a:spLocks noChangeArrowheads="1"/>
          </p:cNvSpPr>
          <p:nvPr/>
        </p:nvSpPr>
        <p:spPr bwMode="auto">
          <a:xfrm>
            <a:off x="304800" y="890588"/>
            <a:ext cx="85344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358775" indent="-5334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lvl="1">
              <a:spcBef>
                <a:spcPct val="0"/>
              </a:spcBef>
              <a:buClr>
                <a:srgbClr val="0000CC"/>
              </a:buClr>
              <a:buSzTx/>
              <a:buFont typeface="Wingdings" panose="05000000000000000000" pitchFamily="2" charset="2"/>
              <a:buNone/>
            </a:pPr>
            <a:r>
              <a:rPr lang="en-US" altLang="zh-CN" dirty="0">
                <a:solidFill>
                  <a:srgbClr val="0000CC"/>
                </a:solidFill>
                <a:latin typeface="Times New Roman" panose="02020603050405020304" pitchFamily="18" charset="0"/>
              </a:rPr>
              <a:t>3.4.3 </a:t>
            </a:r>
            <a:r>
              <a:rPr lang="zh-CN" altLang="en-US" dirty="0">
                <a:solidFill>
                  <a:srgbClr val="0000CC"/>
                </a:solidFill>
                <a:latin typeface="Times New Roman" panose="02020603050405020304" pitchFamily="18" charset="0"/>
              </a:rPr>
              <a:t>最早截止时间优先即</a:t>
            </a:r>
            <a:r>
              <a:rPr lang="en-US" altLang="zh-CN" dirty="0">
                <a:solidFill>
                  <a:srgbClr val="0000CC"/>
                </a:solidFill>
                <a:latin typeface="Times New Roman" panose="02020603050405020304" pitchFamily="18" charset="0"/>
              </a:rPr>
              <a:t>EDF</a:t>
            </a:r>
            <a:r>
              <a:rPr lang="zh-CN" altLang="en-US" dirty="0">
                <a:solidFill>
                  <a:srgbClr val="0000CC"/>
                </a:solidFill>
                <a:latin typeface="Times New Roman" panose="02020603050405020304" pitchFamily="18" charset="0"/>
              </a:rPr>
              <a:t>算法</a:t>
            </a:r>
          </a:p>
          <a:p>
            <a:pPr lvl="2">
              <a:spcBef>
                <a:spcPct val="0"/>
              </a:spcBef>
              <a:buClr>
                <a:srgbClr val="0000CC"/>
              </a:buClr>
              <a:buSzTx/>
              <a:buFont typeface="Wingdings" panose="05000000000000000000" pitchFamily="2" charset="2"/>
              <a:buChar char="Ø"/>
            </a:pPr>
            <a:r>
              <a:rPr lang="zh-CN" altLang="en-US" sz="2800" dirty="0">
                <a:latin typeface="Times New Roman" panose="02020603050405020304" pitchFamily="18" charset="0"/>
              </a:rPr>
              <a:t>根据开始截止时间来确定任务的优先级</a:t>
            </a:r>
            <a:r>
              <a:rPr lang="en-US" altLang="zh-CN" sz="2800" dirty="0">
                <a:latin typeface="Times New Roman" panose="02020603050405020304" pitchFamily="18" charset="0"/>
              </a:rPr>
              <a:t>:</a:t>
            </a:r>
            <a:r>
              <a:rPr lang="zh-CN" altLang="en-US" sz="2800" dirty="0">
                <a:latin typeface="Times New Roman" panose="02020603050405020304" pitchFamily="18" charset="0"/>
              </a:rPr>
              <a:t>任务截止时间越早</a:t>
            </a:r>
            <a:r>
              <a:rPr lang="en-US" altLang="zh-CN" sz="2800" dirty="0">
                <a:latin typeface="Times New Roman" panose="02020603050405020304" pitchFamily="18" charset="0"/>
              </a:rPr>
              <a:t>,</a:t>
            </a:r>
            <a:r>
              <a:rPr lang="zh-CN" altLang="en-US" sz="2800" dirty="0">
                <a:latin typeface="Times New Roman" panose="02020603050405020304" pitchFamily="18" charset="0"/>
              </a:rPr>
              <a:t>优先级越高</a:t>
            </a:r>
            <a:r>
              <a:rPr lang="en-US" altLang="zh-CN" sz="2800" dirty="0">
                <a:latin typeface="Times New Roman" panose="02020603050405020304" pitchFamily="18" charset="0"/>
              </a:rPr>
              <a:t>,</a:t>
            </a:r>
            <a:r>
              <a:rPr lang="zh-CN" altLang="en-US" sz="2800" dirty="0">
                <a:latin typeface="Times New Roman" panose="02020603050405020304" pitchFamily="18" charset="0"/>
              </a:rPr>
              <a:t>具有最早截止时间的任务排队首</a:t>
            </a:r>
            <a:r>
              <a:rPr lang="en-US" altLang="zh-CN" sz="2800" dirty="0">
                <a:latin typeface="Times New Roman" panose="02020603050405020304" pitchFamily="18" charset="0"/>
              </a:rPr>
              <a:t>.</a:t>
            </a:r>
          </a:p>
          <a:p>
            <a:pPr lvl="2">
              <a:spcBef>
                <a:spcPct val="0"/>
              </a:spcBef>
              <a:buClr>
                <a:srgbClr val="0000CC"/>
              </a:buClr>
              <a:buSzTx/>
              <a:buFont typeface="Wingdings" panose="05000000000000000000" pitchFamily="2" charset="2"/>
              <a:buChar char="Ø"/>
            </a:pPr>
            <a:r>
              <a:rPr lang="zh-CN" altLang="en-US" sz="2800" dirty="0">
                <a:latin typeface="Times New Roman" panose="02020603050405020304" pitchFamily="18" charset="0"/>
              </a:rPr>
              <a:t>总是选择就绪队列中的第一个任务</a:t>
            </a:r>
          </a:p>
          <a:p>
            <a:pPr lvl="2">
              <a:spcBef>
                <a:spcPct val="0"/>
              </a:spcBef>
              <a:buClr>
                <a:srgbClr val="0000CC"/>
              </a:buClr>
              <a:buSzTx/>
              <a:buFont typeface="Wingdings" panose="05000000000000000000" pitchFamily="2" charset="2"/>
              <a:buChar char="Ø"/>
            </a:pPr>
            <a:r>
              <a:rPr lang="zh-CN" altLang="en-US" sz="2800" dirty="0">
                <a:latin typeface="Times New Roman" panose="02020603050405020304" pitchFamily="18" charset="0"/>
              </a:rPr>
              <a:t>可用于抢占式调度和非抢占式调度</a:t>
            </a:r>
          </a:p>
        </p:txBody>
      </p:sp>
      <p:grpSp>
        <p:nvGrpSpPr>
          <p:cNvPr id="69636" name="Group 4">
            <a:extLst>
              <a:ext uri="{FF2B5EF4-FFF2-40B4-BE49-F238E27FC236}">
                <a16:creationId xmlns:a16="http://schemas.microsoft.com/office/drawing/2014/main" id="{8920E156-F64F-4F48-9CCE-96C2DC32C0EB}"/>
              </a:ext>
            </a:extLst>
          </p:cNvPr>
          <p:cNvGrpSpPr>
            <a:grpSpLocks/>
          </p:cNvGrpSpPr>
          <p:nvPr/>
        </p:nvGrpSpPr>
        <p:grpSpPr bwMode="auto">
          <a:xfrm>
            <a:off x="201613" y="3716338"/>
            <a:ext cx="8637587" cy="2438400"/>
            <a:chOff x="240" y="2496"/>
            <a:chExt cx="5441" cy="1536"/>
          </a:xfrm>
        </p:grpSpPr>
        <p:sp>
          <p:nvSpPr>
            <p:cNvPr id="69638" name="Rectangle 5">
              <a:extLst>
                <a:ext uri="{FF2B5EF4-FFF2-40B4-BE49-F238E27FC236}">
                  <a16:creationId xmlns:a16="http://schemas.microsoft.com/office/drawing/2014/main" id="{E5FCA66A-C3A9-446E-AB26-B757F798F584}"/>
                </a:ext>
              </a:extLst>
            </p:cNvPr>
            <p:cNvSpPr>
              <a:spLocks noChangeArrowheads="1"/>
            </p:cNvSpPr>
            <p:nvPr/>
          </p:nvSpPr>
          <p:spPr bwMode="auto">
            <a:xfrm>
              <a:off x="1254" y="3080"/>
              <a:ext cx="3840" cy="288"/>
            </a:xfrm>
            <a:prstGeom prst="rect">
              <a:avLst/>
            </a:prstGeom>
            <a:solidFill>
              <a:srgbClr val="FF6600"/>
            </a:solidFill>
            <a:ln w="28575">
              <a:solidFill>
                <a:schemeClr val="tx1"/>
              </a:solidFill>
              <a:miter lim="800000"/>
              <a:headEnd/>
              <a:tailEnd/>
            </a:ln>
          </p:spPr>
          <p:txBody>
            <a:bodyPr wrap="none" anchor="ct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2400">
                <a:latin typeface="宋体" panose="02010600030101010101" pitchFamily="2" charset="-122"/>
              </a:endParaRPr>
            </a:p>
          </p:txBody>
        </p:sp>
        <p:sp>
          <p:nvSpPr>
            <p:cNvPr id="69639" name="Line 6">
              <a:extLst>
                <a:ext uri="{FF2B5EF4-FFF2-40B4-BE49-F238E27FC236}">
                  <a16:creationId xmlns:a16="http://schemas.microsoft.com/office/drawing/2014/main" id="{BBB76EF7-5083-4A02-8317-F17B24BA092E}"/>
                </a:ext>
              </a:extLst>
            </p:cNvPr>
            <p:cNvSpPr>
              <a:spLocks noChangeShapeType="1"/>
            </p:cNvSpPr>
            <p:nvPr/>
          </p:nvSpPr>
          <p:spPr bwMode="auto">
            <a:xfrm>
              <a:off x="2454" y="3080"/>
              <a:ext cx="0" cy="288"/>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640" name="Line 7">
              <a:extLst>
                <a:ext uri="{FF2B5EF4-FFF2-40B4-BE49-F238E27FC236}">
                  <a16:creationId xmlns:a16="http://schemas.microsoft.com/office/drawing/2014/main" id="{F3F98191-9D51-417E-A80E-04D6F9E26664}"/>
                </a:ext>
              </a:extLst>
            </p:cNvPr>
            <p:cNvSpPr>
              <a:spLocks noChangeShapeType="1"/>
            </p:cNvSpPr>
            <p:nvPr/>
          </p:nvSpPr>
          <p:spPr bwMode="auto">
            <a:xfrm>
              <a:off x="3366" y="3080"/>
              <a:ext cx="0" cy="288"/>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641" name="Line 8">
              <a:extLst>
                <a:ext uri="{FF2B5EF4-FFF2-40B4-BE49-F238E27FC236}">
                  <a16:creationId xmlns:a16="http://schemas.microsoft.com/office/drawing/2014/main" id="{D296308B-8FD7-48D3-8AED-103AD280FC72}"/>
                </a:ext>
              </a:extLst>
            </p:cNvPr>
            <p:cNvSpPr>
              <a:spLocks noChangeShapeType="1"/>
            </p:cNvSpPr>
            <p:nvPr/>
          </p:nvSpPr>
          <p:spPr bwMode="auto">
            <a:xfrm>
              <a:off x="4422" y="3080"/>
              <a:ext cx="0" cy="288"/>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642" name="Text Box 9">
              <a:extLst>
                <a:ext uri="{FF2B5EF4-FFF2-40B4-BE49-F238E27FC236}">
                  <a16:creationId xmlns:a16="http://schemas.microsoft.com/office/drawing/2014/main" id="{DDC974C6-C51B-4754-A288-A4CFC24B00DE}"/>
                </a:ext>
              </a:extLst>
            </p:cNvPr>
            <p:cNvSpPr txBox="1">
              <a:spLocks noChangeArrowheads="1"/>
            </p:cNvSpPr>
            <p:nvPr/>
          </p:nvSpPr>
          <p:spPr bwMode="auto">
            <a:xfrm>
              <a:off x="1657" y="3093"/>
              <a:ext cx="2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latin typeface="宋体" panose="02010600030101010101" pitchFamily="2" charset="-122"/>
                </a:rPr>
                <a:t>1</a:t>
              </a:r>
            </a:p>
          </p:txBody>
        </p:sp>
        <p:sp>
          <p:nvSpPr>
            <p:cNvPr id="69643" name="Text Box 10">
              <a:extLst>
                <a:ext uri="{FF2B5EF4-FFF2-40B4-BE49-F238E27FC236}">
                  <a16:creationId xmlns:a16="http://schemas.microsoft.com/office/drawing/2014/main" id="{C9DE77A3-B4FA-487B-9371-8A904C30BFFD}"/>
                </a:ext>
              </a:extLst>
            </p:cNvPr>
            <p:cNvSpPr txBox="1">
              <a:spLocks noChangeArrowheads="1"/>
            </p:cNvSpPr>
            <p:nvPr/>
          </p:nvSpPr>
          <p:spPr bwMode="auto">
            <a:xfrm>
              <a:off x="2790" y="3072"/>
              <a:ext cx="2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latin typeface="宋体" panose="02010600030101010101" pitchFamily="2" charset="-122"/>
                </a:rPr>
                <a:t>3</a:t>
              </a:r>
            </a:p>
          </p:txBody>
        </p:sp>
        <p:sp>
          <p:nvSpPr>
            <p:cNvPr id="69644" name="Text Box 11">
              <a:extLst>
                <a:ext uri="{FF2B5EF4-FFF2-40B4-BE49-F238E27FC236}">
                  <a16:creationId xmlns:a16="http://schemas.microsoft.com/office/drawing/2014/main" id="{DA4164B9-68CE-415C-90B9-0F93DD8E8A9D}"/>
                </a:ext>
              </a:extLst>
            </p:cNvPr>
            <p:cNvSpPr txBox="1">
              <a:spLocks noChangeArrowheads="1"/>
            </p:cNvSpPr>
            <p:nvPr/>
          </p:nvSpPr>
          <p:spPr bwMode="auto">
            <a:xfrm>
              <a:off x="3798" y="3072"/>
              <a:ext cx="2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latin typeface="宋体" panose="02010600030101010101" pitchFamily="2" charset="-122"/>
                </a:rPr>
                <a:t>4</a:t>
              </a:r>
            </a:p>
          </p:txBody>
        </p:sp>
        <p:sp>
          <p:nvSpPr>
            <p:cNvPr id="69645" name="Text Box 12">
              <a:extLst>
                <a:ext uri="{FF2B5EF4-FFF2-40B4-BE49-F238E27FC236}">
                  <a16:creationId xmlns:a16="http://schemas.microsoft.com/office/drawing/2014/main" id="{934BDCBA-A986-49B0-9994-D8C5DBB49A88}"/>
                </a:ext>
              </a:extLst>
            </p:cNvPr>
            <p:cNvSpPr txBox="1">
              <a:spLocks noChangeArrowheads="1"/>
            </p:cNvSpPr>
            <p:nvPr/>
          </p:nvSpPr>
          <p:spPr bwMode="auto">
            <a:xfrm>
              <a:off x="4662" y="3072"/>
              <a:ext cx="2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latin typeface="宋体" panose="02010600030101010101" pitchFamily="2" charset="-122"/>
                </a:rPr>
                <a:t>2</a:t>
              </a:r>
            </a:p>
          </p:txBody>
        </p:sp>
        <p:sp>
          <p:nvSpPr>
            <p:cNvPr id="69646" name="Line 13">
              <a:extLst>
                <a:ext uri="{FF2B5EF4-FFF2-40B4-BE49-F238E27FC236}">
                  <a16:creationId xmlns:a16="http://schemas.microsoft.com/office/drawing/2014/main" id="{7604C584-0E71-4596-9BD9-259C760946EB}"/>
                </a:ext>
              </a:extLst>
            </p:cNvPr>
            <p:cNvSpPr>
              <a:spLocks noChangeShapeType="1"/>
            </p:cNvSpPr>
            <p:nvPr/>
          </p:nvSpPr>
          <p:spPr bwMode="auto">
            <a:xfrm flipV="1">
              <a:off x="1782" y="2744"/>
              <a:ext cx="0" cy="336"/>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47" name="Line 14">
              <a:extLst>
                <a:ext uri="{FF2B5EF4-FFF2-40B4-BE49-F238E27FC236}">
                  <a16:creationId xmlns:a16="http://schemas.microsoft.com/office/drawing/2014/main" id="{396BB996-505C-4CE4-8511-DE02DA0FDE6B}"/>
                </a:ext>
              </a:extLst>
            </p:cNvPr>
            <p:cNvSpPr>
              <a:spLocks noChangeShapeType="1"/>
            </p:cNvSpPr>
            <p:nvPr/>
          </p:nvSpPr>
          <p:spPr bwMode="auto">
            <a:xfrm flipV="1">
              <a:off x="2886" y="2744"/>
              <a:ext cx="0" cy="336"/>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48" name="Line 15">
              <a:extLst>
                <a:ext uri="{FF2B5EF4-FFF2-40B4-BE49-F238E27FC236}">
                  <a16:creationId xmlns:a16="http://schemas.microsoft.com/office/drawing/2014/main" id="{F0C77E2C-0795-4F27-B218-DD7F19340BAA}"/>
                </a:ext>
              </a:extLst>
            </p:cNvPr>
            <p:cNvSpPr>
              <a:spLocks noChangeShapeType="1"/>
            </p:cNvSpPr>
            <p:nvPr/>
          </p:nvSpPr>
          <p:spPr bwMode="auto">
            <a:xfrm flipV="1">
              <a:off x="3894" y="2744"/>
              <a:ext cx="0" cy="336"/>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49" name="Line 16">
              <a:extLst>
                <a:ext uri="{FF2B5EF4-FFF2-40B4-BE49-F238E27FC236}">
                  <a16:creationId xmlns:a16="http://schemas.microsoft.com/office/drawing/2014/main" id="{1F5791D9-C25F-4BA5-8EEB-4F88414944D5}"/>
                </a:ext>
              </a:extLst>
            </p:cNvPr>
            <p:cNvSpPr>
              <a:spLocks noChangeShapeType="1"/>
            </p:cNvSpPr>
            <p:nvPr/>
          </p:nvSpPr>
          <p:spPr bwMode="auto">
            <a:xfrm flipV="1">
              <a:off x="4806" y="2744"/>
              <a:ext cx="0" cy="336"/>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50" name="Line 17">
              <a:extLst>
                <a:ext uri="{FF2B5EF4-FFF2-40B4-BE49-F238E27FC236}">
                  <a16:creationId xmlns:a16="http://schemas.microsoft.com/office/drawing/2014/main" id="{7ED38061-B76C-4466-90A1-AC032A8D9020}"/>
                </a:ext>
              </a:extLst>
            </p:cNvPr>
            <p:cNvSpPr>
              <a:spLocks noChangeShapeType="1"/>
            </p:cNvSpPr>
            <p:nvPr/>
          </p:nvSpPr>
          <p:spPr bwMode="auto">
            <a:xfrm flipV="1">
              <a:off x="1254" y="3368"/>
              <a:ext cx="0" cy="336"/>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51" name="Line 18">
              <a:extLst>
                <a:ext uri="{FF2B5EF4-FFF2-40B4-BE49-F238E27FC236}">
                  <a16:creationId xmlns:a16="http://schemas.microsoft.com/office/drawing/2014/main" id="{A81BB753-6CA1-4B24-8D9D-F10BBC72E187}"/>
                </a:ext>
              </a:extLst>
            </p:cNvPr>
            <p:cNvSpPr>
              <a:spLocks noChangeShapeType="1"/>
            </p:cNvSpPr>
            <p:nvPr/>
          </p:nvSpPr>
          <p:spPr bwMode="auto">
            <a:xfrm flipV="1">
              <a:off x="1851" y="3368"/>
              <a:ext cx="0" cy="336"/>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52" name="Line 19">
              <a:extLst>
                <a:ext uri="{FF2B5EF4-FFF2-40B4-BE49-F238E27FC236}">
                  <a16:creationId xmlns:a16="http://schemas.microsoft.com/office/drawing/2014/main" id="{B89E908A-A21A-459A-896B-BA0CEF790EB6}"/>
                </a:ext>
              </a:extLst>
            </p:cNvPr>
            <p:cNvSpPr>
              <a:spLocks noChangeShapeType="1"/>
            </p:cNvSpPr>
            <p:nvPr/>
          </p:nvSpPr>
          <p:spPr bwMode="auto">
            <a:xfrm flipV="1">
              <a:off x="3126" y="3368"/>
              <a:ext cx="0" cy="336"/>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53" name="Line 20">
              <a:extLst>
                <a:ext uri="{FF2B5EF4-FFF2-40B4-BE49-F238E27FC236}">
                  <a16:creationId xmlns:a16="http://schemas.microsoft.com/office/drawing/2014/main" id="{C5B51918-053B-4923-81A5-FB5A36D3ABBA}"/>
                </a:ext>
              </a:extLst>
            </p:cNvPr>
            <p:cNvSpPr>
              <a:spLocks noChangeShapeType="1"/>
            </p:cNvSpPr>
            <p:nvPr/>
          </p:nvSpPr>
          <p:spPr bwMode="auto">
            <a:xfrm flipV="1">
              <a:off x="1995" y="3368"/>
              <a:ext cx="0" cy="336"/>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54" name="Text Box 21">
              <a:extLst>
                <a:ext uri="{FF2B5EF4-FFF2-40B4-BE49-F238E27FC236}">
                  <a16:creationId xmlns:a16="http://schemas.microsoft.com/office/drawing/2014/main" id="{F280CB9C-BAC3-4964-805D-587C49D59073}"/>
                </a:ext>
              </a:extLst>
            </p:cNvPr>
            <p:cNvSpPr txBox="1">
              <a:spLocks noChangeArrowheads="1"/>
            </p:cNvSpPr>
            <p:nvPr/>
          </p:nvSpPr>
          <p:spPr bwMode="auto">
            <a:xfrm>
              <a:off x="1158" y="3744"/>
              <a:ext cx="2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latin typeface="宋体" panose="02010600030101010101" pitchFamily="2" charset="-122"/>
                </a:rPr>
                <a:t>1</a:t>
              </a:r>
            </a:p>
          </p:txBody>
        </p:sp>
        <p:sp>
          <p:nvSpPr>
            <p:cNvPr id="69655" name="Text Box 22">
              <a:extLst>
                <a:ext uri="{FF2B5EF4-FFF2-40B4-BE49-F238E27FC236}">
                  <a16:creationId xmlns:a16="http://schemas.microsoft.com/office/drawing/2014/main" id="{4DDC9773-8182-4C79-BBEB-5B1A45C5EC7F}"/>
                </a:ext>
              </a:extLst>
            </p:cNvPr>
            <p:cNvSpPr txBox="1">
              <a:spLocks noChangeArrowheads="1"/>
            </p:cNvSpPr>
            <p:nvPr/>
          </p:nvSpPr>
          <p:spPr bwMode="auto">
            <a:xfrm>
              <a:off x="1707" y="3744"/>
              <a:ext cx="2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latin typeface="宋体" panose="02010600030101010101" pitchFamily="2" charset="-122"/>
                </a:rPr>
                <a:t>2</a:t>
              </a:r>
            </a:p>
          </p:txBody>
        </p:sp>
        <p:sp>
          <p:nvSpPr>
            <p:cNvPr id="69656" name="Text Box 23">
              <a:extLst>
                <a:ext uri="{FF2B5EF4-FFF2-40B4-BE49-F238E27FC236}">
                  <a16:creationId xmlns:a16="http://schemas.microsoft.com/office/drawing/2014/main" id="{3D589714-C0BE-401C-B3BE-ACCDEF263762}"/>
                </a:ext>
              </a:extLst>
            </p:cNvPr>
            <p:cNvSpPr txBox="1">
              <a:spLocks noChangeArrowheads="1"/>
            </p:cNvSpPr>
            <p:nvPr/>
          </p:nvSpPr>
          <p:spPr bwMode="auto">
            <a:xfrm>
              <a:off x="1899" y="3744"/>
              <a:ext cx="2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latin typeface="宋体" panose="02010600030101010101" pitchFamily="2" charset="-122"/>
                </a:rPr>
                <a:t>3</a:t>
              </a:r>
            </a:p>
          </p:txBody>
        </p:sp>
        <p:sp>
          <p:nvSpPr>
            <p:cNvPr id="69657" name="Text Box 24">
              <a:extLst>
                <a:ext uri="{FF2B5EF4-FFF2-40B4-BE49-F238E27FC236}">
                  <a16:creationId xmlns:a16="http://schemas.microsoft.com/office/drawing/2014/main" id="{90762E40-936F-438D-A553-27D11E756589}"/>
                </a:ext>
              </a:extLst>
            </p:cNvPr>
            <p:cNvSpPr txBox="1">
              <a:spLocks noChangeArrowheads="1"/>
            </p:cNvSpPr>
            <p:nvPr/>
          </p:nvSpPr>
          <p:spPr bwMode="auto">
            <a:xfrm>
              <a:off x="3030" y="3696"/>
              <a:ext cx="2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latin typeface="宋体" panose="02010600030101010101" pitchFamily="2" charset="-122"/>
                </a:rPr>
                <a:t>4</a:t>
              </a:r>
            </a:p>
          </p:txBody>
        </p:sp>
        <p:sp>
          <p:nvSpPr>
            <p:cNvPr id="69658" name="Line 25">
              <a:extLst>
                <a:ext uri="{FF2B5EF4-FFF2-40B4-BE49-F238E27FC236}">
                  <a16:creationId xmlns:a16="http://schemas.microsoft.com/office/drawing/2014/main" id="{46A1D5B7-6F17-45D7-84AE-76136C026F86}"/>
                </a:ext>
              </a:extLst>
            </p:cNvPr>
            <p:cNvSpPr>
              <a:spLocks noChangeShapeType="1"/>
            </p:cNvSpPr>
            <p:nvPr/>
          </p:nvSpPr>
          <p:spPr bwMode="auto">
            <a:xfrm>
              <a:off x="5094" y="3368"/>
              <a:ext cx="336"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9659" name="Line 26">
              <a:extLst>
                <a:ext uri="{FF2B5EF4-FFF2-40B4-BE49-F238E27FC236}">
                  <a16:creationId xmlns:a16="http://schemas.microsoft.com/office/drawing/2014/main" id="{66A0A53F-C6A8-4F79-9ECF-E5808D7BDFDD}"/>
                </a:ext>
              </a:extLst>
            </p:cNvPr>
            <p:cNvSpPr>
              <a:spLocks noChangeShapeType="1"/>
            </p:cNvSpPr>
            <p:nvPr/>
          </p:nvSpPr>
          <p:spPr bwMode="auto">
            <a:xfrm>
              <a:off x="1014" y="3368"/>
              <a:ext cx="384"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9660" name="Text Box 27">
              <a:extLst>
                <a:ext uri="{FF2B5EF4-FFF2-40B4-BE49-F238E27FC236}">
                  <a16:creationId xmlns:a16="http://schemas.microsoft.com/office/drawing/2014/main" id="{9610324D-A675-43EB-9939-4181595E5B38}"/>
                </a:ext>
              </a:extLst>
            </p:cNvPr>
            <p:cNvSpPr txBox="1">
              <a:spLocks noChangeArrowheads="1"/>
            </p:cNvSpPr>
            <p:nvPr/>
          </p:nvSpPr>
          <p:spPr bwMode="auto">
            <a:xfrm>
              <a:off x="240" y="2695"/>
              <a:ext cx="12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latin typeface="宋体" panose="02010600030101010101" pitchFamily="2" charset="-122"/>
                </a:rPr>
                <a:t>开始截止时间</a:t>
              </a:r>
            </a:p>
          </p:txBody>
        </p:sp>
        <p:sp>
          <p:nvSpPr>
            <p:cNvPr id="69661" name="Text Box 28">
              <a:extLst>
                <a:ext uri="{FF2B5EF4-FFF2-40B4-BE49-F238E27FC236}">
                  <a16:creationId xmlns:a16="http://schemas.microsoft.com/office/drawing/2014/main" id="{8A9BFDA2-1DD5-4CBE-AC74-53F807B3E30A}"/>
                </a:ext>
              </a:extLst>
            </p:cNvPr>
            <p:cNvSpPr txBox="1">
              <a:spLocks noChangeArrowheads="1"/>
            </p:cNvSpPr>
            <p:nvPr/>
          </p:nvSpPr>
          <p:spPr bwMode="auto">
            <a:xfrm>
              <a:off x="240" y="3047"/>
              <a:ext cx="8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latin typeface="宋体" panose="02010600030101010101" pitchFamily="2" charset="-122"/>
                </a:rPr>
                <a:t>执行任务</a:t>
              </a:r>
            </a:p>
          </p:txBody>
        </p:sp>
        <p:sp>
          <p:nvSpPr>
            <p:cNvPr id="69662" name="Text Box 29">
              <a:extLst>
                <a:ext uri="{FF2B5EF4-FFF2-40B4-BE49-F238E27FC236}">
                  <a16:creationId xmlns:a16="http://schemas.microsoft.com/office/drawing/2014/main" id="{1BC1C3D2-D5F1-4EDA-98A4-E0F5DC1E222A}"/>
                </a:ext>
              </a:extLst>
            </p:cNvPr>
            <p:cNvSpPr txBox="1">
              <a:spLocks noChangeArrowheads="1"/>
            </p:cNvSpPr>
            <p:nvPr/>
          </p:nvSpPr>
          <p:spPr bwMode="auto">
            <a:xfrm>
              <a:off x="240" y="3416"/>
              <a:ext cx="8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latin typeface="宋体" panose="02010600030101010101" pitchFamily="2" charset="-122"/>
                </a:rPr>
                <a:t>任务到达</a:t>
              </a:r>
            </a:p>
          </p:txBody>
        </p:sp>
        <p:sp>
          <p:nvSpPr>
            <p:cNvPr id="69663" name="Text Box 30">
              <a:extLst>
                <a:ext uri="{FF2B5EF4-FFF2-40B4-BE49-F238E27FC236}">
                  <a16:creationId xmlns:a16="http://schemas.microsoft.com/office/drawing/2014/main" id="{0EB3115A-704C-4C99-962F-8CD4282A0554}"/>
                </a:ext>
              </a:extLst>
            </p:cNvPr>
            <p:cNvSpPr txBox="1">
              <a:spLocks noChangeArrowheads="1"/>
            </p:cNvSpPr>
            <p:nvPr/>
          </p:nvSpPr>
          <p:spPr bwMode="auto">
            <a:xfrm>
              <a:off x="5468" y="3237"/>
              <a:ext cx="2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a:latin typeface="宋体" panose="02010600030101010101" pitchFamily="2" charset="-122"/>
                </a:rPr>
                <a:t>t</a:t>
              </a:r>
            </a:p>
          </p:txBody>
        </p:sp>
        <p:sp>
          <p:nvSpPr>
            <p:cNvPr id="69664" name="Text Box 31">
              <a:extLst>
                <a:ext uri="{FF2B5EF4-FFF2-40B4-BE49-F238E27FC236}">
                  <a16:creationId xmlns:a16="http://schemas.microsoft.com/office/drawing/2014/main" id="{9E11A9A3-0851-4049-8C99-A18DE43271D2}"/>
                </a:ext>
              </a:extLst>
            </p:cNvPr>
            <p:cNvSpPr txBox="1">
              <a:spLocks noChangeArrowheads="1"/>
            </p:cNvSpPr>
            <p:nvPr/>
          </p:nvSpPr>
          <p:spPr bwMode="auto">
            <a:xfrm>
              <a:off x="1680" y="2496"/>
              <a:ext cx="1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latin typeface="宋体" panose="02010600030101010101" pitchFamily="2" charset="-122"/>
                </a:rPr>
                <a:t>1</a:t>
              </a:r>
            </a:p>
          </p:txBody>
        </p:sp>
        <p:sp>
          <p:nvSpPr>
            <p:cNvPr id="69665" name="Text Box 32">
              <a:extLst>
                <a:ext uri="{FF2B5EF4-FFF2-40B4-BE49-F238E27FC236}">
                  <a16:creationId xmlns:a16="http://schemas.microsoft.com/office/drawing/2014/main" id="{2353654D-9CC5-4FC9-878B-6CE5F4C6611F}"/>
                </a:ext>
              </a:extLst>
            </p:cNvPr>
            <p:cNvSpPr txBox="1">
              <a:spLocks noChangeArrowheads="1"/>
            </p:cNvSpPr>
            <p:nvPr/>
          </p:nvSpPr>
          <p:spPr bwMode="auto">
            <a:xfrm>
              <a:off x="2784" y="2496"/>
              <a:ext cx="2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latin typeface="宋体" panose="02010600030101010101" pitchFamily="2" charset="-122"/>
                </a:rPr>
                <a:t>3</a:t>
              </a:r>
            </a:p>
          </p:txBody>
        </p:sp>
        <p:sp>
          <p:nvSpPr>
            <p:cNvPr id="69666" name="Text Box 33">
              <a:extLst>
                <a:ext uri="{FF2B5EF4-FFF2-40B4-BE49-F238E27FC236}">
                  <a16:creationId xmlns:a16="http://schemas.microsoft.com/office/drawing/2014/main" id="{8DDD89E9-7B32-4191-9847-B90695C15AE2}"/>
                </a:ext>
              </a:extLst>
            </p:cNvPr>
            <p:cNvSpPr txBox="1">
              <a:spLocks noChangeArrowheads="1"/>
            </p:cNvSpPr>
            <p:nvPr/>
          </p:nvSpPr>
          <p:spPr bwMode="auto">
            <a:xfrm>
              <a:off x="3768" y="2496"/>
              <a:ext cx="2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latin typeface="宋体" panose="02010600030101010101" pitchFamily="2" charset="-122"/>
                </a:rPr>
                <a:t>4</a:t>
              </a:r>
            </a:p>
          </p:txBody>
        </p:sp>
        <p:sp>
          <p:nvSpPr>
            <p:cNvPr id="69667" name="Text Box 34">
              <a:extLst>
                <a:ext uri="{FF2B5EF4-FFF2-40B4-BE49-F238E27FC236}">
                  <a16:creationId xmlns:a16="http://schemas.microsoft.com/office/drawing/2014/main" id="{EE2A0507-1B46-415C-8650-437BDB4DD596}"/>
                </a:ext>
              </a:extLst>
            </p:cNvPr>
            <p:cNvSpPr txBox="1">
              <a:spLocks noChangeArrowheads="1"/>
            </p:cNvSpPr>
            <p:nvPr/>
          </p:nvSpPr>
          <p:spPr bwMode="auto">
            <a:xfrm>
              <a:off x="4704" y="2496"/>
              <a:ext cx="2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latin typeface="宋体" panose="02010600030101010101" pitchFamily="2" charset="-122"/>
                </a:rPr>
                <a:t>2</a:t>
              </a:r>
            </a:p>
          </p:txBody>
        </p:sp>
      </p:grpSp>
      <p:sp>
        <p:nvSpPr>
          <p:cNvPr id="69637" name="文本框 1">
            <a:extLst>
              <a:ext uri="{FF2B5EF4-FFF2-40B4-BE49-F238E27FC236}">
                <a16:creationId xmlns:a16="http://schemas.microsoft.com/office/drawing/2014/main" id="{D5228327-F7F0-4F46-B904-6B6176BD1C63}"/>
              </a:ext>
            </a:extLst>
          </p:cNvPr>
          <p:cNvSpPr txBox="1">
            <a:spLocks noChangeArrowheads="1"/>
          </p:cNvSpPr>
          <p:nvPr/>
        </p:nvSpPr>
        <p:spPr bwMode="auto">
          <a:xfrm>
            <a:off x="2987675" y="6161088"/>
            <a:ext cx="26590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zh-CN" altLang="en-US" sz="2400">
                <a:latin typeface="Times New Roman" panose="02020603050405020304" pitchFamily="18" charset="0"/>
              </a:rPr>
              <a:t>非抢占式调度用例</a:t>
            </a:r>
            <a:endParaRPr lang="zh-CN" altLang="en-US" sz="24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2">
            <a:extLst>
              <a:ext uri="{FF2B5EF4-FFF2-40B4-BE49-F238E27FC236}">
                <a16:creationId xmlns:a16="http://schemas.microsoft.com/office/drawing/2014/main" id="{E098AB5F-1774-4D24-ADBA-C63F7BDDB7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46100"/>
            <a:ext cx="6553075" cy="5835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59" name="TextBox 2">
            <a:extLst>
              <a:ext uri="{FF2B5EF4-FFF2-40B4-BE49-F238E27FC236}">
                <a16:creationId xmlns:a16="http://schemas.microsoft.com/office/drawing/2014/main" id="{E1674278-2EAF-4988-BD2B-15EC95AD220C}"/>
              </a:ext>
            </a:extLst>
          </p:cNvPr>
          <p:cNvSpPr txBox="1">
            <a:spLocks noChangeArrowheads="1"/>
          </p:cNvSpPr>
          <p:nvPr/>
        </p:nvSpPr>
        <p:spPr bwMode="auto">
          <a:xfrm>
            <a:off x="323528" y="908050"/>
            <a:ext cx="2087885"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SzPct val="110000"/>
              <a:buFont typeface="Wingdings" panose="05000000000000000000" pitchFamily="2" charset="2"/>
              <a:buBlip>
                <a:blip r:embed="rId4"/>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dirty="0"/>
              <a:t>抢占式</a:t>
            </a:r>
            <a:r>
              <a:rPr lang="en-US" altLang="zh-CN" sz="2000" dirty="0"/>
              <a:t>:</a:t>
            </a:r>
          </a:p>
          <a:p>
            <a:pPr eaLnBrk="1" hangingPunct="1">
              <a:spcBef>
                <a:spcPct val="0"/>
              </a:spcBef>
              <a:buClrTx/>
              <a:buSzTx/>
              <a:buFontTx/>
              <a:buNone/>
            </a:pPr>
            <a:r>
              <a:rPr lang="zh-CN" altLang="en-US" sz="2000" dirty="0"/>
              <a:t>有两个周期性任务，任务</a:t>
            </a:r>
            <a:r>
              <a:rPr lang="en-US" altLang="zh-CN" sz="2000" dirty="0"/>
              <a:t>A</a:t>
            </a:r>
            <a:r>
              <a:rPr lang="zh-CN" altLang="en-US" sz="2000" dirty="0"/>
              <a:t>的周期时间为</a:t>
            </a:r>
            <a:r>
              <a:rPr lang="en-US" altLang="zh-CN" sz="2000" dirty="0"/>
              <a:t>20 </a:t>
            </a:r>
            <a:r>
              <a:rPr lang="en-US" altLang="zh-CN" sz="2000" dirty="0" err="1"/>
              <a:t>ms</a:t>
            </a:r>
            <a:r>
              <a:rPr lang="zh-CN" altLang="en-US" sz="2000" dirty="0"/>
              <a:t>，每个周期的处理时间为</a:t>
            </a:r>
            <a:r>
              <a:rPr lang="en-US" altLang="zh-CN" sz="2000" dirty="0"/>
              <a:t>10 </a:t>
            </a:r>
            <a:r>
              <a:rPr lang="en-US" altLang="zh-CN" sz="2000" dirty="0" err="1"/>
              <a:t>ms</a:t>
            </a:r>
            <a:r>
              <a:rPr lang="zh-CN" altLang="en-US" sz="2000" dirty="0"/>
              <a:t>；任务</a:t>
            </a:r>
            <a:r>
              <a:rPr lang="en-US" altLang="zh-CN" sz="2000" dirty="0"/>
              <a:t>B </a:t>
            </a:r>
            <a:r>
              <a:rPr lang="zh-CN" altLang="en-US" sz="2000" dirty="0"/>
              <a:t>的周期时间为</a:t>
            </a:r>
            <a:r>
              <a:rPr lang="en-US" altLang="zh-CN" sz="2000" dirty="0"/>
              <a:t>50 </a:t>
            </a:r>
            <a:r>
              <a:rPr lang="en-US" altLang="zh-CN" sz="2000" dirty="0" err="1"/>
              <a:t>ms</a:t>
            </a:r>
            <a:r>
              <a:rPr lang="zh-CN" altLang="en-US" sz="2000" dirty="0"/>
              <a:t>，每个周期的处理时间为</a:t>
            </a:r>
            <a:r>
              <a:rPr lang="en-US" altLang="zh-CN" sz="2000" dirty="0"/>
              <a:t>25 </a:t>
            </a:r>
            <a:r>
              <a:rPr lang="en-US" altLang="zh-CN" sz="2000" dirty="0" err="1"/>
              <a:t>ms</a:t>
            </a:r>
            <a:endParaRPr lang="en-US" altLang="zh-CN" sz="2000" dirty="0"/>
          </a:p>
          <a:p>
            <a:pPr eaLnBrk="1" hangingPunct="1">
              <a:spcBef>
                <a:spcPct val="0"/>
              </a:spcBef>
              <a:buClrTx/>
              <a:buSzTx/>
              <a:buFontTx/>
              <a:buNone/>
            </a:pPr>
            <a:endParaRPr lang="zh-CN" altLang="en-US" sz="2000" dirty="0"/>
          </a:p>
          <a:p>
            <a:pPr eaLnBrk="1" hangingPunct="1">
              <a:spcBef>
                <a:spcPct val="0"/>
              </a:spcBef>
              <a:buClrTx/>
              <a:buSzTx/>
              <a:buFontTx/>
              <a:buNone/>
            </a:pPr>
            <a:r>
              <a:rPr lang="en-US" altLang="zh-CN" sz="2000" dirty="0"/>
              <a:t>P108</a:t>
            </a:r>
            <a:endParaRPr lang="zh-CN" altLang="en-US" sz="20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1026">
            <a:extLst>
              <a:ext uri="{FF2B5EF4-FFF2-40B4-BE49-F238E27FC236}">
                <a16:creationId xmlns:a16="http://schemas.microsoft.com/office/drawing/2014/main" id="{85A49A56-AB8E-4FDF-9D25-D46F9BEB9FF5}"/>
              </a:ext>
            </a:extLst>
          </p:cNvPr>
          <p:cNvSpPr txBox="1">
            <a:spLocks noChangeArrowheads="1"/>
          </p:cNvSpPr>
          <p:nvPr/>
        </p:nvSpPr>
        <p:spPr bwMode="auto">
          <a:xfrm>
            <a:off x="1295400" y="609600"/>
            <a:ext cx="6934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sz="4000">
                <a:solidFill>
                  <a:srgbClr val="000000"/>
                </a:solidFill>
                <a:latin typeface="华文新魏" panose="02010800040101010101" pitchFamily="2" charset="-122"/>
                <a:ea typeface="华文新魏" panose="02010800040101010101" pitchFamily="2" charset="-122"/>
              </a:rPr>
              <a:t>3.</a:t>
            </a:r>
            <a:r>
              <a:rPr lang="en-US" altLang="zh-CN" sz="4000">
                <a:solidFill>
                  <a:srgbClr val="000000"/>
                </a:solidFill>
                <a:latin typeface="华文新魏" panose="02010800040101010101" pitchFamily="2" charset="-122"/>
                <a:ea typeface="华文新魏" panose="02010800040101010101" pitchFamily="2" charset="-122"/>
              </a:rPr>
              <a:t>4</a:t>
            </a:r>
            <a:r>
              <a:rPr lang="zh-CN" altLang="en-US" sz="4000">
                <a:solidFill>
                  <a:srgbClr val="000000"/>
                </a:solidFill>
                <a:latin typeface="华文新魏" panose="02010800040101010101" pitchFamily="2" charset="-122"/>
                <a:ea typeface="华文新魏" panose="02010800040101010101" pitchFamily="2" charset="-122"/>
              </a:rPr>
              <a:t>  实时调度</a:t>
            </a:r>
          </a:p>
        </p:txBody>
      </p:sp>
      <p:sp>
        <p:nvSpPr>
          <p:cNvPr id="71683" name="Rectangle 1027">
            <a:extLst>
              <a:ext uri="{FF2B5EF4-FFF2-40B4-BE49-F238E27FC236}">
                <a16:creationId xmlns:a16="http://schemas.microsoft.com/office/drawing/2014/main" id="{31E9D757-E7A5-49E7-8751-31940B308CF9}"/>
              </a:ext>
            </a:extLst>
          </p:cNvPr>
          <p:cNvSpPr>
            <a:spLocks noChangeArrowheads="1"/>
          </p:cNvSpPr>
          <p:nvPr/>
        </p:nvSpPr>
        <p:spPr bwMode="auto">
          <a:xfrm>
            <a:off x="393700" y="1311275"/>
            <a:ext cx="85344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358775" indent="-5334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lvl="1" eaLnBrk="1" hangingPunct="1">
              <a:spcBef>
                <a:spcPct val="0"/>
              </a:spcBef>
              <a:buClr>
                <a:srgbClr val="0000CC"/>
              </a:buClr>
              <a:buSzTx/>
              <a:buFont typeface="Wingdings" panose="05000000000000000000" pitchFamily="2" charset="2"/>
              <a:buNone/>
            </a:pPr>
            <a:r>
              <a:rPr lang="en-US" altLang="zh-CN">
                <a:solidFill>
                  <a:srgbClr val="0000CC"/>
                </a:solidFill>
                <a:latin typeface="Times New Roman" panose="02020603050405020304" pitchFamily="18" charset="0"/>
              </a:rPr>
              <a:t>3.4.4 </a:t>
            </a:r>
            <a:r>
              <a:rPr lang="zh-CN" altLang="en-US">
                <a:solidFill>
                  <a:srgbClr val="0000CC"/>
                </a:solidFill>
                <a:latin typeface="Times New Roman" panose="02020603050405020304" pitchFamily="18" charset="0"/>
              </a:rPr>
              <a:t>最低松弛度优先即</a:t>
            </a:r>
            <a:r>
              <a:rPr lang="en-US" altLang="zh-CN">
                <a:solidFill>
                  <a:srgbClr val="0000CC"/>
                </a:solidFill>
                <a:latin typeface="Times New Roman" panose="02020603050405020304" pitchFamily="18" charset="0"/>
              </a:rPr>
              <a:t>LLF</a:t>
            </a:r>
            <a:r>
              <a:rPr lang="zh-CN" altLang="en-US">
                <a:solidFill>
                  <a:srgbClr val="0000CC"/>
                </a:solidFill>
                <a:latin typeface="Times New Roman" panose="02020603050405020304" pitchFamily="18" charset="0"/>
              </a:rPr>
              <a:t>算法</a:t>
            </a:r>
            <a:r>
              <a:rPr lang="zh-CN" altLang="en-US" sz="2400">
                <a:latin typeface="Times New Roman" panose="02020603050405020304" pitchFamily="18" charset="0"/>
              </a:rPr>
              <a:t> </a:t>
            </a:r>
            <a:endParaRPr lang="zh-CN" altLang="en-US">
              <a:solidFill>
                <a:srgbClr val="0000CC"/>
              </a:solidFill>
              <a:latin typeface="Times New Roman" panose="02020603050405020304" pitchFamily="18" charset="0"/>
            </a:endParaRPr>
          </a:p>
          <a:p>
            <a:pPr lvl="2">
              <a:spcBef>
                <a:spcPct val="0"/>
              </a:spcBef>
              <a:buClr>
                <a:srgbClr val="0000CC"/>
              </a:buClr>
              <a:buSzTx/>
              <a:buFont typeface="Wingdings" panose="05000000000000000000" pitchFamily="2" charset="2"/>
              <a:buChar char="Ø"/>
            </a:pPr>
            <a:r>
              <a:rPr lang="zh-CN" altLang="en-US" sz="2800">
                <a:latin typeface="Times New Roman" panose="02020603050405020304" pitchFamily="18" charset="0"/>
              </a:rPr>
              <a:t>根据任务紧急（或松弛）的程度来确定优先级</a:t>
            </a:r>
          </a:p>
          <a:p>
            <a:pPr lvl="2">
              <a:spcBef>
                <a:spcPct val="0"/>
              </a:spcBef>
              <a:buClr>
                <a:srgbClr val="0000CC"/>
              </a:buClr>
              <a:buSzTx/>
              <a:buFont typeface="Wingdings" panose="05000000000000000000" pitchFamily="2" charset="2"/>
              <a:buChar char="Ø"/>
            </a:pPr>
            <a:r>
              <a:rPr lang="zh-CN" altLang="en-US" sz="2800">
                <a:latin typeface="Times New Roman" panose="02020603050405020304" pitchFamily="18" charset="0"/>
              </a:rPr>
              <a:t>紧急程度愈高（松弛程度愈低）优先级愈高，愈先执行</a:t>
            </a:r>
          </a:p>
          <a:p>
            <a:pPr lvl="2">
              <a:spcBef>
                <a:spcPct val="0"/>
              </a:spcBef>
              <a:buClr>
                <a:srgbClr val="0000CC"/>
              </a:buClr>
              <a:buSzTx/>
              <a:buFont typeface="Wingdings" panose="05000000000000000000" pitchFamily="2" charset="2"/>
              <a:buChar char="Ø"/>
            </a:pPr>
            <a:r>
              <a:rPr lang="zh-CN" altLang="en-US" sz="2800">
                <a:solidFill>
                  <a:srgbClr val="FF0000"/>
                </a:solidFill>
                <a:latin typeface="Times New Roman" panose="02020603050405020304" pitchFamily="18" charset="0"/>
              </a:rPr>
              <a:t>主要用于抢占式调度</a:t>
            </a:r>
          </a:p>
        </p:txBody>
      </p:sp>
      <p:sp>
        <p:nvSpPr>
          <p:cNvPr id="71684" name="Rectangle 1028">
            <a:extLst>
              <a:ext uri="{FF2B5EF4-FFF2-40B4-BE49-F238E27FC236}">
                <a16:creationId xmlns:a16="http://schemas.microsoft.com/office/drawing/2014/main" id="{EB9CE8C1-3A3A-423B-B6A5-D1458F1DC805}"/>
              </a:ext>
            </a:extLst>
          </p:cNvPr>
          <p:cNvSpPr>
            <a:spLocks noChangeArrowheads="1"/>
          </p:cNvSpPr>
          <p:nvPr/>
        </p:nvSpPr>
        <p:spPr bwMode="auto">
          <a:xfrm>
            <a:off x="598488" y="3943350"/>
            <a:ext cx="81264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dirty="0">
                <a:solidFill>
                  <a:srgbClr val="000000"/>
                </a:solidFill>
                <a:latin typeface="Times New Roman" panose="02020603050405020304" pitchFamily="18" charset="0"/>
              </a:rPr>
              <a:t>松弛度=必须完成时间-其本身的运行时间-当前时间</a:t>
            </a:r>
          </a:p>
        </p:txBody>
      </p:sp>
      <p:sp>
        <p:nvSpPr>
          <p:cNvPr id="71685" name="Text Box 1029">
            <a:extLst>
              <a:ext uri="{FF2B5EF4-FFF2-40B4-BE49-F238E27FC236}">
                <a16:creationId xmlns:a16="http://schemas.microsoft.com/office/drawing/2014/main" id="{F41E8B40-F855-48B7-B87D-EE21E96163CE}"/>
              </a:ext>
            </a:extLst>
          </p:cNvPr>
          <p:cNvSpPr txBox="1">
            <a:spLocks noChangeArrowheads="1"/>
          </p:cNvSpPr>
          <p:nvPr/>
        </p:nvSpPr>
        <p:spPr bwMode="auto">
          <a:xfrm>
            <a:off x="609600" y="4724400"/>
            <a:ext cx="8305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400">
                <a:latin typeface="宋体" panose="02010600030101010101" pitchFamily="2" charset="-122"/>
              </a:rPr>
              <a:t>    一任务在400 </a:t>
            </a:r>
            <a:r>
              <a:rPr lang="en-US" altLang="zh-CN" sz="2400">
                <a:latin typeface="宋体" panose="02010600030101010101" pitchFamily="2" charset="-122"/>
              </a:rPr>
              <a:t>ms</a:t>
            </a:r>
            <a:r>
              <a:rPr lang="zh-CN" altLang="en-US" sz="2400">
                <a:latin typeface="宋体" panose="02010600030101010101" pitchFamily="2" charset="-122"/>
              </a:rPr>
              <a:t>时必须完成，它本身需要运行 150 </a:t>
            </a:r>
            <a:r>
              <a:rPr lang="en-US" altLang="zh-CN" sz="2400">
                <a:latin typeface="宋体" panose="02010600030101010101" pitchFamily="2" charset="-122"/>
              </a:rPr>
              <a:t>ms，</a:t>
            </a:r>
            <a:r>
              <a:rPr lang="zh-CN" altLang="en-US" sz="2400">
                <a:latin typeface="宋体" panose="02010600030101010101" pitchFamily="2" charset="-122"/>
              </a:rPr>
              <a:t>则其松弛程度为 250 </a:t>
            </a:r>
            <a:r>
              <a:rPr lang="en-US" altLang="zh-CN" sz="2400">
                <a:latin typeface="宋体" panose="02010600030101010101" pitchFamily="2" charset="-122"/>
              </a:rPr>
              <a:t>ms。</a:t>
            </a:r>
            <a:endParaRPr lang="zh-CN" altLang="en-US" sz="2400">
              <a:latin typeface="宋体" panose="02010600030101010101" pitchFamily="2"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页脚占位符 5">
            <a:extLst>
              <a:ext uri="{FF2B5EF4-FFF2-40B4-BE49-F238E27FC236}">
                <a16:creationId xmlns:a16="http://schemas.microsoft.com/office/drawing/2014/main" id="{FBEB1C76-082C-44D4-A103-9DFCDEFBAF72}"/>
              </a:ext>
            </a:extLst>
          </p:cNvPr>
          <p:cNvSpPr>
            <a:spLocks noGrp="1"/>
          </p:cNvSpPr>
          <p:nvPr>
            <p:ph type="ftr" sz="quarter" idx="4294967295"/>
          </p:nvPr>
        </p:nvSpPr>
        <p:spPr bwMode="auto">
          <a:xfrm>
            <a:off x="0" y="1828800"/>
            <a:ext cx="533400" cy="3962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zh-CN" altLang="en-US" sz="2000" b="0">
                <a:solidFill>
                  <a:srgbClr val="9900CC"/>
                </a:solidFill>
                <a:latin typeface="隶书" panose="02010509060101010101" pitchFamily="49" charset="-122"/>
                <a:ea typeface="隶书" panose="02010509060101010101" pitchFamily="49" charset="-122"/>
              </a:rPr>
              <a:t>操作系统</a:t>
            </a:r>
            <a:r>
              <a:rPr kumimoji="0" lang="en-US" altLang="zh-CN" sz="2000" b="0">
                <a:solidFill>
                  <a:srgbClr val="9900CC"/>
                </a:solidFill>
                <a:latin typeface="隶书" panose="02010509060101010101" pitchFamily="49" charset="-122"/>
                <a:ea typeface="隶书" panose="02010509060101010101" pitchFamily="49" charset="-122"/>
              </a:rPr>
              <a:t>|</a:t>
            </a:r>
            <a:r>
              <a:rPr kumimoji="0" lang="zh-CN" altLang="en-US" sz="2000" b="0">
                <a:solidFill>
                  <a:srgbClr val="9900CC"/>
                </a:solidFill>
                <a:latin typeface="隶书" panose="02010509060101010101" pitchFamily="49" charset="-122"/>
                <a:ea typeface="隶书" panose="02010509060101010101" pitchFamily="49" charset="-122"/>
              </a:rPr>
              <a:t>调度与死锁</a:t>
            </a:r>
          </a:p>
          <a:p>
            <a:pPr>
              <a:spcBef>
                <a:spcPct val="0"/>
              </a:spcBef>
              <a:buClrTx/>
              <a:buSzTx/>
              <a:buFontTx/>
              <a:buNone/>
            </a:pPr>
            <a:endParaRPr kumimoji="0" lang="zh-CN" altLang="en-US" sz="2000" b="0">
              <a:solidFill>
                <a:srgbClr val="9900CC"/>
              </a:solidFill>
              <a:latin typeface="隶书" panose="02010509060101010101" pitchFamily="49" charset="-122"/>
              <a:ea typeface="隶书" panose="02010509060101010101" pitchFamily="49" charset="-122"/>
            </a:endParaRPr>
          </a:p>
          <a:p>
            <a:pPr>
              <a:spcBef>
                <a:spcPct val="0"/>
              </a:spcBef>
              <a:buClrTx/>
              <a:buSzTx/>
              <a:buFontTx/>
              <a:buNone/>
            </a:pPr>
            <a:fld id="{11E55846-7C99-4C38-8AFE-81AE8BF70F50}" type="slidenum">
              <a:rPr kumimoji="0" lang="zh-CN" altLang="en-US" sz="2000" b="0">
                <a:solidFill>
                  <a:srgbClr val="9900CC"/>
                </a:solidFill>
                <a:latin typeface="隶书" panose="02010509060101010101" pitchFamily="49" charset="-122"/>
                <a:ea typeface="隶书" panose="02010509060101010101" pitchFamily="49" charset="-122"/>
              </a:rPr>
              <a:pPr>
                <a:spcBef>
                  <a:spcPct val="0"/>
                </a:spcBef>
                <a:buClrTx/>
                <a:buSzTx/>
                <a:buFontTx/>
                <a:buNone/>
              </a:pPr>
              <a:t>59</a:t>
            </a:fld>
            <a:endParaRPr kumimoji="0" lang="en-US" altLang="zh-CN" sz="2000" b="0">
              <a:solidFill>
                <a:srgbClr val="9900CC"/>
              </a:solidFill>
              <a:latin typeface="隶书" panose="02010509060101010101" pitchFamily="49" charset="-122"/>
              <a:ea typeface="隶书" panose="02010509060101010101" pitchFamily="49" charset="-122"/>
            </a:endParaRPr>
          </a:p>
        </p:txBody>
      </p:sp>
      <p:graphicFrame>
        <p:nvGraphicFramePr>
          <p:cNvPr id="72707" name="Object 3">
            <a:extLst>
              <a:ext uri="{FF2B5EF4-FFF2-40B4-BE49-F238E27FC236}">
                <a16:creationId xmlns:a16="http://schemas.microsoft.com/office/drawing/2014/main" id="{9B737A2F-AD04-43D7-943A-5FC4008B9878}"/>
              </a:ext>
            </a:extLst>
          </p:cNvPr>
          <p:cNvGraphicFramePr>
            <a:graphicFrameLocks noGrp="1" noChangeAspect="1"/>
          </p:cNvGraphicFramePr>
          <p:nvPr>
            <p:ph sz="half" idx="1"/>
            <p:extLst>
              <p:ext uri="{D42A27DB-BD31-4B8C-83A1-F6EECF244321}">
                <p14:modId xmlns:p14="http://schemas.microsoft.com/office/powerpoint/2010/main" val="4097089645"/>
              </p:ext>
            </p:extLst>
          </p:nvPr>
        </p:nvGraphicFramePr>
        <p:xfrm>
          <a:off x="647700" y="476672"/>
          <a:ext cx="7848600" cy="2220913"/>
        </p:xfrm>
        <a:graphic>
          <a:graphicData uri="http://schemas.openxmlformats.org/presentationml/2006/ole">
            <mc:AlternateContent xmlns:mc="http://schemas.openxmlformats.org/markup-compatibility/2006">
              <mc:Choice xmlns:v="urn:schemas-microsoft-com:vml" Requires="v">
                <p:oleObj name="Visio" r:id="rId4" imgW="4983393" imgH="1410092" progId="Visio.Drawing.11">
                  <p:embed/>
                </p:oleObj>
              </mc:Choice>
              <mc:Fallback>
                <p:oleObj name="Visio" r:id="rId4" imgW="4983393" imgH="1410092" progId="Visio.Drawing.11">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700" y="476672"/>
                        <a:ext cx="7848600" cy="2220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708" name="内容占位符 1" descr="Rectangle: Click to edit Master text styles&#10;Second level&#10;Third level&#10;Fourth level&#10;Fifth level">
            <a:extLst>
              <a:ext uri="{FF2B5EF4-FFF2-40B4-BE49-F238E27FC236}">
                <a16:creationId xmlns:a16="http://schemas.microsoft.com/office/drawing/2014/main" id="{A853E29B-05DD-4240-A437-CCFADEA51A9D}"/>
              </a:ext>
            </a:extLst>
          </p:cNvPr>
          <p:cNvSpPr>
            <a:spLocks noGrp="1" noChangeArrowheads="1"/>
          </p:cNvSpPr>
          <p:nvPr>
            <p:ph sz="half" idx="2"/>
          </p:nvPr>
        </p:nvSpPr>
        <p:spPr/>
        <p:txBody>
          <a:bodyPr/>
          <a:lstStyle/>
          <a:p>
            <a:endParaRPr lang="zh-CN" altLang="en-US"/>
          </a:p>
        </p:txBody>
      </p:sp>
      <p:graphicFrame>
        <p:nvGraphicFramePr>
          <p:cNvPr id="6" name="Object 6">
            <a:extLst>
              <a:ext uri="{FF2B5EF4-FFF2-40B4-BE49-F238E27FC236}">
                <a16:creationId xmlns:a16="http://schemas.microsoft.com/office/drawing/2014/main" id="{992F09A9-3758-48FC-AA3A-A66A89E664AB}"/>
              </a:ext>
            </a:extLst>
          </p:cNvPr>
          <p:cNvGraphicFramePr>
            <a:graphicFrameLocks noChangeAspect="1"/>
          </p:cNvGraphicFramePr>
          <p:nvPr>
            <p:extLst>
              <p:ext uri="{D42A27DB-BD31-4B8C-83A1-F6EECF244321}">
                <p14:modId xmlns:p14="http://schemas.microsoft.com/office/powerpoint/2010/main" val="1562204601"/>
              </p:ext>
            </p:extLst>
          </p:nvPr>
        </p:nvGraphicFramePr>
        <p:xfrm>
          <a:off x="565973" y="2697585"/>
          <a:ext cx="8208963" cy="2162175"/>
        </p:xfrm>
        <a:graphic>
          <a:graphicData uri="http://schemas.openxmlformats.org/presentationml/2006/ole">
            <mc:AlternateContent xmlns:mc="http://schemas.openxmlformats.org/markup-compatibility/2006">
              <mc:Choice xmlns:v="urn:schemas-microsoft-com:vml" Requires="v">
                <p:oleObj name="Visio" r:id="rId6" imgW="5021014" imgH="1321613" progId="Visio.Drawing.11">
                  <p:embed/>
                </p:oleObj>
              </mc:Choice>
              <mc:Fallback>
                <p:oleObj name="Visio" r:id="rId6" imgW="5021014" imgH="1321613" progId="Visio.Drawing.11">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5973" y="2697585"/>
                        <a:ext cx="8208963" cy="216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AutoShape 2" descr="90%">
            <a:extLst>
              <a:ext uri="{FF2B5EF4-FFF2-40B4-BE49-F238E27FC236}">
                <a16:creationId xmlns:a16="http://schemas.microsoft.com/office/drawing/2014/main" id="{1D27994C-3B59-4093-B864-DE823A7CD15D}"/>
              </a:ext>
            </a:extLst>
          </p:cNvPr>
          <p:cNvSpPr>
            <a:spLocks noChangeArrowheads="1"/>
          </p:cNvSpPr>
          <p:nvPr/>
        </p:nvSpPr>
        <p:spPr bwMode="auto">
          <a:xfrm>
            <a:off x="304800" y="534988"/>
            <a:ext cx="8610600" cy="5788025"/>
          </a:xfrm>
          <a:prstGeom prst="roundRect">
            <a:avLst>
              <a:gd name="adj" fmla="val 16667"/>
            </a:avLst>
          </a:prstGeom>
          <a:blipFill dpi="0" rotWithShape="0">
            <a:blip r:embed="rId2"/>
            <a:srcRect/>
            <a:tile tx="0" ty="0" sx="100000" sy="100000" flip="none" algn="tl"/>
          </a:blipFill>
          <a:ln w="9525">
            <a:solidFill>
              <a:srgbClr val="FF66FF"/>
            </a:solidFill>
            <a:round/>
            <a:headEnd/>
            <a:tailEnd/>
          </a:ln>
        </p:spPr>
        <p:txBody>
          <a:bodyPr wrap="none" anchor="ct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b="0"/>
          </a:p>
        </p:txBody>
      </p:sp>
      <p:sp>
        <p:nvSpPr>
          <p:cNvPr id="9219" name="AutoShape 3">
            <a:extLst>
              <a:ext uri="{FF2B5EF4-FFF2-40B4-BE49-F238E27FC236}">
                <a16:creationId xmlns:a16="http://schemas.microsoft.com/office/drawing/2014/main" id="{68516977-E2CB-4BE1-A0C6-37338C2EF086}"/>
              </a:ext>
            </a:extLst>
          </p:cNvPr>
          <p:cNvSpPr>
            <a:spLocks noChangeArrowheads="1"/>
          </p:cNvSpPr>
          <p:nvPr/>
        </p:nvSpPr>
        <p:spPr bwMode="auto">
          <a:xfrm>
            <a:off x="4114800" y="2135188"/>
            <a:ext cx="1219200" cy="530225"/>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87273" tIns="43636" rIns="87273" bIns="43636" anchor="ctr"/>
          <a:lstStyle>
            <a:lvl1pPr defTabSz="873125">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defTabSz="873125">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defTabSz="873125">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defTabSz="873125">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873125">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600" b="0">
                <a:latin typeface="Times New Roman" panose="02020603050405020304" pitchFamily="18" charset="0"/>
              </a:rPr>
              <a:t>RUN</a:t>
            </a:r>
          </a:p>
        </p:txBody>
      </p:sp>
      <p:sp>
        <p:nvSpPr>
          <p:cNvPr id="9220" name="AutoShape 4">
            <a:extLst>
              <a:ext uri="{FF2B5EF4-FFF2-40B4-BE49-F238E27FC236}">
                <a16:creationId xmlns:a16="http://schemas.microsoft.com/office/drawing/2014/main" id="{FF283E3F-5D31-408A-B755-1049218ECAC7}"/>
              </a:ext>
            </a:extLst>
          </p:cNvPr>
          <p:cNvSpPr>
            <a:spLocks noChangeArrowheads="1"/>
          </p:cNvSpPr>
          <p:nvPr/>
        </p:nvSpPr>
        <p:spPr bwMode="auto">
          <a:xfrm>
            <a:off x="2895600" y="3506788"/>
            <a:ext cx="1219200" cy="530225"/>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87273" tIns="43636" rIns="87273" bIns="43636" anchor="ctr"/>
          <a:lstStyle>
            <a:lvl1pPr defTabSz="873125">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defTabSz="873125">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defTabSz="873125">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defTabSz="873125">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873125">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600" b="0">
                <a:latin typeface="Times New Roman" panose="02020603050405020304" pitchFamily="18" charset="0"/>
              </a:rPr>
              <a:t>readya</a:t>
            </a:r>
          </a:p>
        </p:txBody>
      </p:sp>
      <p:sp>
        <p:nvSpPr>
          <p:cNvPr id="9221" name="AutoShape 5">
            <a:extLst>
              <a:ext uri="{FF2B5EF4-FFF2-40B4-BE49-F238E27FC236}">
                <a16:creationId xmlns:a16="http://schemas.microsoft.com/office/drawing/2014/main" id="{FA4ECCBC-4C50-4A54-933D-401D0E334EB6}"/>
              </a:ext>
            </a:extLst>
          </p:cNvPr>
          <p:cNvSpPr>
            <a:spLocks noChangeArrowheads="1"/>
          </p:cNvSpPr>
          <p:nvPr/>
        </p:nvSpPr>
        <p:spPr bwMode="auto">
          <a:xfrm>
            <a:off x="5334000" y="3579813"/>
            <a:ext cx="1371600" cy="45720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87273" tIns="43636" rIns="87273" bIns="43636" anchor="ctr"/>
          <a:lstStyle>
            <a:lvl1pPr defTabSz="873125">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defTabSz="873125">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defTabSz="873125">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defTabSz="873125">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873125">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600" b="0">
                <a:latin typeface="Times New Roman" panose="02020603050405020304" pitchFamily="18" charset="0"/>
              </a:rPr>
              <a:t>blockeda</a:t>
            </a:r>
          </a:p>
        </p:txBody>
      </p:sp>
      <p:sp>
        <p:nvSpPr>
          <p:cNvPr id="9222" name="Line 6">
            <a:extLst>
              <a:ext uri="{FF2B5EF4-FFF2-40B4-BE49-F238E27FC236}">
                <a16:creationId xmlns:a16="http://schemas.microsoft.com/office/drawing/2014/main" id="{01A6E19F-AB9E-4F2A-9FF3-A79DFA522F56}"/>
              </a:ext>
            </a:extLst>
          </p:cNvPr>
          <p:cNvSpPr>
            <a:spLocks noChangeShapeType="1"/>
          </p:cNvSpPr>
          <p:nvPr/>
        </p:nvSpPr>
        <p:spPr bwMode="auto">
          <a:xfrm flipH="1">
            <a:off x="3505200" y="2514600"/>
            <a:ext cx="609600" cy="9921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3" name="Line 7">
            <a:extLst>
              <a:ext uri="{FF2B5EF4-FFF2-40B4-BE49-F238E27FC236}">
                <a16:creationId xmlns:a16="http://schemas.microsoft.com/office/drawing/2014/main" id="{2A0C9117-9691-425B-BF07-A6332CE1251E}"/>
              </a:ext>
            </a:extLst>
          </p:cNvPr>
          <p:cNvSpPr>
            <a:spLocks noChangeShapeType="1"/>
          </p:cNvSpPr>
          <p:nvPr/>
        </p:nvSpPr>
        <p:spPr bwMode="auto">
          <a:xfrm flipV="1">
            <a:off x="3886200" y="2665413"/>
            <a:ext cx="533400" cy="8413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4" name="Line 8">
            <a:extLst>
              <a:ext uri="{FF2B5EF4-FFF2-40B4-BE49-F238E27FC236}">
                <a16:creationId xmlns:a16="http://schemas.microsoft.com/office/drawing/2014/main" id="{B0005B51-0FE4-4E42-BEF9-37A3F26C15A2}"/>
              </a:ext>
            </a:extLst>
          </p:cNvPr>
          <p:cNvSpPr>
            <a:spLocks noChangeShapeType="1"/>
          </p:cNvSpPr>
          <p:nvPr/>
        </p:nvSpPr>
        <p:spPr bwMode="auto">
          <a:xfrm>
            <a:off x="5334000" y="2592388"/>
            <a:ext cx="4572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5" name="Rectangle 9">
            <a:extLst>
              <a:ext uri="{FF2B5EF4-FFF2-40B4-BE49-F238E27FC236}">
                <a16:creationId xmlns:a16="http://schemas.microsoft.com/office/drawing/2014/main" id="{D821D432-78EE-43C7-A88F-9616314592DB}"/>
              </a:ext>
            </a:extLst>
          </p:cNvPr>
          <p:cNvSpPr>
            <a:spLocks noChangeArrowheads="1"/>
          </p:cNvSpPr>
          <p:nvPr/>
        </p:nvSpPr>
        <p:spPr bwMode="auto">
          <a:xfrm>
            <a:off x="2971800" y="5408613"/>
            <a:ext cx="1066800" cy="5349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7273" tIns="43636" rIns="87273" bIns="43636" anchor="ctr"/>
          <a:lstStyle>
            <a:lvl1pPr defTabSz="873125">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defTabSz="873125">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defTabSz="873125">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defTabSz="873125">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873125">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600" b="0">
                <a:latin typeface="Times New Roman" panose="02020603050405020304" pitchFamily="18" charset="0"/>
              </a:rPr>
              <a:t>readys</a:t>
            </a:r>
          </a:p>
        </p:txBody>
      </p:sp>
      <p:sp>
        <p:nvSpPr>
          <p:cNvPr id="9226" name="Rectangle 10">
            <a:extLst>
              <a:ext uri="{FF2B5EF4-FFF2-40B4-BE49-F238E27FC236}">
                <a16:creationId xmlns:a16="http://schemas.microsoft.com/office/drawing/2014/main" id="{76329BEB-9920-465E-AFB3-29C25B7368BD}"/>
              </a:ext>
            </a:extLst>
          </p:cNvPr>
          <p:cNvSpPr>
            <a:spLocks noChangeArrowheads="1"/>
          </p:cNvSpPr>
          <p:nvPr/>
        </p:nvSpPr>
        <p:spPr bwMode="auto">
          <a:xfrm>
            <a:off x="5334000" y="5408613"/>
            <a:ext cx="1219200" cy="5349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7273" tIns="43636" rIns="87273" bIns="43636" anchor="ctr"/>
          <a:lstStyle>
            <a:lvl1pPr defTabSz="873125">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defTabSz="873125">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defTabSz="873125">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defTabSz="873125">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873125">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600" b="0">
                <a:latin typeface="Times New Roman" panose="02020603050405020304" pitchFamily="18" charset="0"/>
              </a:rPr>
              <a:t>blokeds</a:t>
            </a:r>
          </a:p>
        </p:txBody>
      </p:sp>
      <p:sp>
        <p:nvSpPr>
          <p:cNvPr id="9227" name="Freeform 11">
            <a:extLst>
              <a:ext uri="{FF2B5EF4-FFF2-40B4-BE49-F238E27FC236}">
                <a16:creationId xmlns:a16="http://schemas.microsoft.com/office/drawing/2014/main" id="{455003E6-6F7A-4F10-9865-D9D95E62A1CA}"/>
              </a:ext>
            </a:extLst>
          </p:cNvPr>
          <p:cNvSpPr>
            <a:spLocks/>
          </p:cNvSpPr>
          <p:nvPr/>
        </p:nvSpPr>
        <p:spPr bwMode="auto">
          <a:xfrm>
            <a:off x="3111500" y="4114800"/>
            <a:ext cx="241300" cy="1220788"/>
          </a:xfrm>
          <a:custGeom>
            <a:avLst/>
            <a:gdLst>
              <a:gd name="T0" fmla="*/ 2147483646 w 152"/>
              <a:gd name="T1" fmla="*/ 0 h 720"/>
              <a:gd name="T2" fmla="*/ 2147483646 w 152"/>
              <a:gd name="T3" fmla="*/ 2147483646 h 720"/>
              <a:gd name="T4" fmla="*/ 2147483646 w 152"/>
              <a:gd name="T5" fmla="*/ 2147483646 h 720"/>
              <a:gd name="T6" fmla="*/ 0 60000 65536"/>
              <a:gd name="T7" fmla="*/ 0 60000 65536"/>
              <a:gd name="T8" fmla="*/ 0 60000 65536"/>
              <a:gd name="T9" fmla="*/ 0 w 152"/>
              <a:gd name="T10" fmla="*/ 0 h 720"/>
              <a:gd name="T11" fmla="*/ 152 w 152"/>
              <a:gd name="T12" fmla="*/ 720 h 720"/>
            </a:gdLst>
            <a:ahLst/>
            <a:cxnLst>
              <a:cxn ang="T6">
                <a:pos x="T0" y="T1"/>
              </a:cxn>
              <a:cxn ang="T7">
                <a:pos x="T2" y="T3"/>
              </a:cxn>
              <a:cxn ang="T8">
                <a:pos x="T4" y="T5"/>
              </a:cxn>
            </a:cxnLst>
            <a:rect l="T9" t="T10" r="T11" b="T12"/>
            <a:pathLst>
              <a:path w="152" h="720">
                <a:moveTo>
                  <a:pt x="104" y="0"/>
                </a:moveTo>
                <a:cubicBezTo>
                  <a:pt x="52" y="156"/>
                  <a:pt x="0" y="312"/>
                  <a:pt x="8" y="432"/>
                </a:cubicBezTo>
                <a:cubicBezTo>
                  <a:pt x="16" y="552"/>
                  <a:pt x="84" y="636"/>
                  <a:pt x="152" y="72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28" name="Freeform 12">
            <a:extLst>
              <a:ext uri="{FF2B5EF4-FFF2-40B4-BE49-F238E27FC236}">
                <a16:creationId xmlns:a16="http://schemas.microsoft.com/office/drawing/2014/main" id="{E2CF3B8D-29DB-47A5-BABF-484BE86CB10F}"/>
              </a:ext>
            </a:extLst>
          </p:cNvPr>
          <p:cNvSpPr>
            <a:spLocks/>
          </p:cNvSpPr>
          <p:nvPr/>
        </p:nvSpPr>
        <p:spPr bwMode="auto">
          <a:xfrm flipH="1" flipV="1">
            <a:off x="3581400" y="4114800"/>
            <a:ext cx="228600" cy="1220788"/>
          </a:xfrm>
          <a:custGeom>
            <a:avLst/>
            <a:gdLst>
              <a:gd name="T0" fmla="*/ 2147483646 w 152"/>
              <a:gd name="T1" fmla="*/ 0 h 720"/>
              <a:gd name="T2" fmla="*/ 2147483646 w 152"/>
              <a:gd name="T3" fmla="*/ 2147483646 h 720"/>
              <a:gd name="T4" fmla="*/ 2147483646 w 152"/>
              <a:gd name="T5" fmla="*/ 2147483646 h 720"/>
              <a:gd name="T6" fmla="*/ 0 60000 65536"/>
              <a:gd name="T7" fmla="*/ 0 60000 65536"/>
              <a:gd name="T8" fmla="*/ 0 60000 65536"/>
              <a:gd name="T9" fmla="*/ 0 w 152"/>
              <a:gd name="T10" fmla="*/ 0 h 720"/>
              <a:gd name="T11" fmla="*/ 152 w 152"/>
              <a:gd name="T12" fmla="*/ 720 h 720"/>
            </a:gdLst>
            <a:ahLst/>
            <a:cxnLst>
              <a:cxn ang="T6">
                <a:pos x="T0" y="T1"/>
              </a:cxn>
              <a:cxn ang="T7">
                <a:pos x="T2" y="T3"/>
              </a:cxn>
              <a:cxn ang="T8">
                <a:pos x="T4" y="T5"/>
              </a:cxn>
            </a:cxnLst>
            <a:rect l="T9" t="T10" r="T11" b="T12"/>
            <a:pathLst>
              <a:path w="152" h="720">
                <a:moveTo>
                  <a:pt x="104" y="0"/>
                </a:moveTo>
                <a:cubicBezTo>
                  <a:pt x="52" y="156"/>
                  <a:pt x="0" y="312"/>
                  <a:pt x="8" y="432"/>
                </a:cubicBezTo>
                <a:cubicBezTo>
                  <a:pt x="16" y="552"/>
                  <a:pt x="84" y="636"/>
                  <a:pt x="152" y="72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29" name="Freeform 13">
            <a:extLst>
              <a:ext uri="{FF2B5EF4-FFF2-40B4-BE49-F238E27FC236}">
                <a16:creationId xmlns:a16="http://schemas.microsoft.com/office/drawing/2014/main" id="{5856C5AD-CB12-4299-B688-69037082FC7C}"/>
              </a:ext>
            </a:extLst>
          </p:cNvPr>
          <p:cNvSpPr>
            <a:spLocks/>
          </p:cNvSpPr>
          <p:nvPr/>
        </p:nvSpPr>
        <p:spPr bwMode="auto">
          <a:xfrm>
            <a:off x="5562600" y="4114800"/>
            <a:ext cx="228600" cy="1293813"/>
          </a:xfrm>
          <a:custGeom>
            <a:avLst/>
            <a:gdLst>
              <a:gd name="T0" fmla="*/ 2147483646 w 152"/>
              <a:gd name="T1" fmla="*/ 0 h 720"/>
              <a:gd name="T2" fmla="*/ 2147483646 w 152"/>
              <a:gd name="T3" fmla="*/ 2147483646 h 720"/>
              <a:gd name="T4" fmla="*/ 2147483646 w 152"/>
              <a:gd name="T5" fmla="*/ 2147483646 h 720"/>
              <a:gd name="T6" fmla="*/ 0 60000 65536"/>
              <a:gd name="T7" fmla="*/ 0 60000 65536"/>
              <a:gd name="T8" fmla="*/ 0 60000 65536"/>
              <a:gd name="T9" fmla="*/ 0 w 152"/>
              <a:gd name="T10" fmla="*/ 0 h 720"/>
              <a:gd name="T11" fmla="*/ 152 w 152"/>
              <a:gd name="T12" fmla="*/ 720 h 720"/>
            </a:gdLst>
            <a:ahLst/>
            <a:cxnLst>
              <a:cxn ang="T6">
                <a:pos x="T0" y="T1"/>
              </a:cxn>
              <a:cxn ang="T7">
                <a:pos x="T2" y="T3"/>
              </a:cxn>
              <a:cxn ang="T8">
                <a:pos x="T4" y="T5"/>
              </a:cxn>
            </a:cxnLst>
            <a:rect l="T9" t="T10" r="T11" b="T12"/>
            <a:pathLst>
              <a:path w="152" h="720">
                <a:moveTo>
                  <a:pt x="104" y="0"/>
                </a:moveTo>
                <a:cubicBezTo>
                  <a:pt x="52" y="156"/>
                  <a:pt x="0" y="312"/>
                  <a:pt x="8" y="432"/>
                </a:cubicBezTo>
                <a:cubicBezTo>
                  <a:pt x="16" y="552"/>
                  <a:pt x="84" y="636"/>
                  <a:pt x="152" y="72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30" name="Freeform 14">
            <a:extLst>
              <a:ext uri="{FF2B5EF4-FFF2-40B4-BE49-F238E27FC236}">
                <a16:creationId xmlns:a16="http://schemas.microsoft.com/office/drawing/2014/main" id="{52B58FDD-3D4D-4B38-8E38-724F2D911695}"/>
              </a:ext>
            </a:extLst>
          </p:cNvPr>
          <p:cNvSpPr>
            <a:spLocks/>
          </p:cNvSpPr>
          <p:nvPr/>
        </p:nvSpPr>
        <p:spPr bwMode="auto">
          <a:xfrm flipH="1" flipV="1">
            <a:off x="6019800" y="4114800"/>
            <a:ext cx="241300" cy="1293813"/>
          </a:xfrm>
          <a:custGeom>
            <a:avLst/>
            <a:gdLst>
              <a:gd name="T0" fmla="*/ 2147483646 w 152"/>
              <a:gd name="T1" fmla="*/ 0 h 720"/>
              <a:gd name="T2" fmla="*/ 2147483646 w 152"/>
              <a:gd name="T3" fmla="*/ 2147483646 h 720"/>
              <a:gd name="T4" fmla="*/ 2147483646 w 152"/>
              <a:gd name="T5" fmla="*/ 2147483646 h 720"/>
              <a:gd name="T6" fmla="*/ 0 60000 65536"/>
              <a:gd name="T7" fmla="*/ 0 60000 65536"/>
              <a:gd name="T8" fmla="*/ 0 60000 65536"/>
              <a:gd name="T9" fmla="*/ 0 w 152"/>
              <a:gd name="T10" fmla="*/ 0 h 720"/>
              <a:gd name="T11" fmla="*/ 152 w 152"/>
              <a:gd name="T12" fmla="*/ 720 h 720"/>
            </a:gdLst>
            <a:ahLst/>
            <a:cxnLst>
              <a:cxn ang="T6">
                <a:pos x="T0" y="T1"/>
              </a:cxn>
              <a:cxn ang="T7">
                <a:pos x="T2" y="T3"/>
              </a:cxn>
              <a:cxn ang="T8">
                <a:pos x="T4" y="T5"/>
              </a:cxn>
            </a:cxnLst>
            <a:rect l="T9" t="T10" r="T11" b="T12"/>
            <a:pathLst>
              <a:path w="152" h="720">
                <a:moveTo>
                  <a:pt x="104" y="0"/>
                </a:moveTo>
                <a:cubicBezTo>
                  <a:pt x="52" y="156"/>
                  <a:pt x="0" y="312"/>
                  <a:pt x="8" y="432"/>
                </a:cubicBezTo>
                <a:cubicBezTo>
                  <a:pt x="16" y="552"/>
                  <a:pt x="84" y="636"/>
                  <a:pt x="152" y="72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31" name="Line 15">
            <a:extLst>
              <a:ext uri="{FF2B5EF4-FFF2-40B4-BE49-F238E27FC236}">
                <a16:creationId xmlns:a16="http://schemas.microsoft.com/office/drawing/2014/main" id="{A937A6D0-1589-43B1-9569-292192E151E4}"/>
              </a:ext>
            </a:extLst>
          </p:cNvPr>
          <p:cNvSpPr>
            <a:spLocks noChangeShapeType="1"/>
          </p:cNvSpPr>
          <p:nvPr/>
        </p:nvSpPr>
        <p:spPr bwMode="auto">
          <a:xfrm flipH="1">
            <a:off x="4114800" y="3808413"/>
            <a:ext cx="1219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2" name="Rectangle 16">
            <a:extLst>
              <a:ext uri="{FF2B5EF4-FFF2-40B4-BE49-F238E27FC236}">
                <a16:creationId xmlns:a16="http://schemas.microsoft.com/office/drawing/2014/main" id="{A2E4CEF1-7968-4145-B1B2-D80457CB1864}"/>
              </a:ext>
            </a:extLst>
          </p:cNvPr>
          <p:cNvSpPr>
            <a:spLocks noChangeArrowheads="1"/>
          </p:cNvSpPr>
          <p:nvPr/>
        </p:nvSpPr>
        <p:spPr bwMode="auto">
          <a:xfrm>
            <a:off x="517084" y="3379255"/>
            <a:ext cx="1441648" cy="85831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7273" tIns="43636" rIns="87273" bIns="43636" anchor="ctr"/>
          <a:lstStyle>
            <a:lvl1pPr defTabSz="873125">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defTabSz="873125">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defTabSz="873125">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defTabSz="873125">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873125">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600" b="0" dirty="0">
                <a:latin typeface="Times New Roman" panose="02020603050405020304" pitchFamily="18" charset="0"/>
              </a:rPr>
              <a:t>后备</a:t>
            </a:r>
            <a:endParaRPr lang="en-US" altLang="zh-CN" sz="2600" b="0" dirty="0">
              <a:latin typeface="Times New Roman" panose="02020603050405020304" pitchFamily="18" charset="0"/>
            </a:endParaRPr>
          </a:p>
          <a:p>
            <a:pPr algn="ctr" eaLnBrk="1" hangingPunct="1">
              <a:spcBef>
                <a:spcPct val="0"/>
              </a:spcBef>
              <a:buClrTx/>
              <a:buSzTx/>
              <a:buFontTx/>
              <a:buNone/>
            </a:pPr>
            <a:r>
              <a:rPr lang="zh-CN" altLang="en-US" sz="2600" b="0" dirty="0">
                <a:latin typeface="Times New Roman" panose="02020603050405020304" pitchFamily="18" charset="0"/>
              </a:rPr>
              <a:t>（批处理）</a:t>
            </a:r>
          </a:p>
        </p:txBody>
      </p:sp>
      <p:sp>
        <p:nvSpPr>
          <p:cNvPr id="9233" name="Rectangle 17">
            <a:extLst>
              <a:ext uri="{FF2B5EF4-FFF2-40B4-BE49-F238E27FC236}">
                <a16:creationId xmlns:a16="http://schemas.microsoft.com/office/drawing/2014/main" id="{C192A9EA-B6A6-41B6-8F2F-C22CCBFA5E7B}"/>
              </a:ext>
            </a:extLst>
          </p:cNvPr>
          <p:cNvSpPr>
            <a:spLocks noChangeArrowheads="1"/>
          </p:cNvSpPr>
          <p:nvPr/>
        </p:nvSpPr>
        <p:spPr bwMode="auto">
          <a:xfrm>
            <a:off x="7467600" y="3506788"/>
            <a:ext cx="1066800" cy="530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7273" tIns="43636" rIns="87273" bIns="43636" anchor="ctr"/>
          <a:lstStyle>
            <a:lvl1pPr defTabSz="873125">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defTabSz="873125">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defTabSz="873125">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defTabSz="873125">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873125">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600" b="0">
                <a:latin typeface="Times New Roman" panose="02020603050405020304" pitchFamily="18" charset="0"/>
              </a:rPr>
              <a:t>完成</a:t>
            </a:r>
          </a:p>
        </p:txBody>
      </p:sp>
      <p:sp>
        <p:nvSpPr>
          <p:cNvPr id="9234" name="Line 18">
            <a:extLst>
              <a:ext uri="{FF2B5EF4-FFF2-40B4-BE49-F238E27FC236}">
                <a16:creationId xmlns:a16="http://schemas.microsoft.com/office/drawing/2014/main" id="{498111C2-6AEE-48EB-A323-6F532E14D680}"/>
              </a:ext>
            </a:extLst>
          </p:cNvPr>
          <p:cNvSpPr>
            <a:spLocks noChangeShapeType="1"/>
          </p:cNvSpPr>
          <p:nvPr/>
        </p:nvSpPr>
        <p:spPr bwMode="auto">
          <a:xfrm>
            <a:off x="1981200" y="3808413"/>
            <a:ext cx="914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5" name="Line 19">
            <a:extLst>
              <a:ext uri="{FF2B5EF4-FFF2-40B4-BE49-F238E27FC236}">
                <a16:creationId xmlns:a16="http://schemas.microsoft.com/office/drawing/2014/main" id="{3F7A325F-F4DA-4276-B1BA-B97BF5F971DD}"/>
              </a:ext>
            </a:extLst>
          </p:cNvPr>
          <p:cNvSpPr>
            <a:spLocks noChangeShapeType="1"/>
          </p:cNvSpPr>
          <p:nvPr/>
        </p:nvSpPr>
        <p:spPr bwMode="auto">
          <a:xfrm>
            <a:off x="6705600" y="3808413"/>
            <a:ext cx="762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6" name="Rectangle 20">
            <a:extLst>
              <a:ext uri="{FF2B5EF4-FFF2-40B4-BE49-F238E27FC236}">
                <a16:creationId xmlns:a16="http://schemas.microsoft.com/office/drawing/2014/main" id="{08B23662-986D-43AB-9467-C8DEE1529A3F}"/>
              </a:ext>
            </a:extLst>
          </p:cNvPr>
          <p:cNvSpPr>
            <a:spLocks noChangeArrowheads="1"/>
          </p:cNvSpPr>
          <p:nvPr/>
        </p:nvSpPr>
        <p:spPr bwMode="auto">
          <a:xfrm>
            <a:off x="2514600" y="1828800"/>
            <a:ext cx="4648200" cy="2820988"/>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b="0"/>
          </a:p>
        </p:txBody>
      </p:sp>
      <p:sp>
        <p:nvSpPr>
          <p:cNvPr id="9237" name="Text Box 21">
            <a:extLst>
              <a:ext uri="{FF2B5EF4-FFF2-40B4-BE49-F238E27FC236}">
                <a16:creationId xmlns:a16="http://schemas.microsoft.com/office/drawing/2014/main" id="{C6F5C86D-4FE9-422C-9B0F-C4C88CBF1AD2}"/>
              </a:ext>
            </a:extLst>
          </p:cNvPr>
          <p:cNvSpPr txBox="1">
            <a:spLocks noChangeArrowheads="1"/>
          </p:cNvSpPr>
          <p:nvPr/>
        </p:nvSpPr>
        <p:spPr bwMode="auto">
          <a:xfrm>
            <a:off x="423863" y="4494213"/>
            <a:ext cx="1863725"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273" tIns="43636" rIns="87273" bIns="43636">
            <a:spAutoFit/>
          </a:bodyPr>
          <a:lstStyle>
            <a:lvl1pPr defTabSz="873125">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defTabSz="873125">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defTabSz="873125">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defTabSz="873125">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873125">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300" b="0">
                <a:latin typeface="Times New Roman" panose="02020603050405020304" pitchFamily="18" charset="0"/>
              </a:rPr>
              <a:t>作业后备状态</a:t>
            </a:r>
          </a:p>
        </p:txBody>
      </p:sp>
      <p:sp>
        <p:nvSpPr>
          <p:cNvPr id="9238" name="Text Box 22">
            <a:extLst>
              <a:ext uri="{FF2B5EF4-FFF2-40B4-BE49-F238E27FC236}">
                <a16:creationId xmlns:a16="http://schemas.microsoft.com/office/drawing/2014/main" id="{A3846821-F4A5-4E1B-B9D6-0590E6C0DB19}"/>
              </a:ext>
            </a:extLst>
          </p:cNvPr>
          <p:cNvSpPr txBox="1">
            <a:spLocks noChangeArrowheads="1"/>
          </p:cNvSpPr>
          <p:nvPr/>
        </p:nvSpPr>
        <p:spPr bwMode="auto">
          <a:xfrm>
            <a:off x="4419600" y="1293813"/>
            <a:ext cx="823913"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273" tIns="43636" rIns="87273" bIns="43636">
            <a:spAutoFit/>
          </a:bodyPr>
          <a:lstStyle>
            <a:lvl1pPr defTabSz="873125">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defTabSz="873125">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defTabSz="873125">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defTabSz="873125">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873125">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600" b="0">
                <a:latin typeface="Times New Roman" panose="02020603050405020304" pitchFamily="18" charset="0"/>
              </a:rPr>
              <a:t>执行</a:t>
            </a:r>
          </a:p>
        </p:txBody>
      </p:sp>
      <p:sp>
        <p:nvSpPr>
          <p:cNvPr id="9239" name="Text Box 23">
            <a:extLst>
              <a:ext uri="{FF2B5EF4-FFF2-40B4-BE49-F238E27FC236}">
                <a16:creationId xmlns:a16="http://schemas.microsoft.com/office/drawing/2014/main" id="{535D7F1F-5FD7-481A-B3A0-6FB2E77278E1}"/>
              </a:ext>
            </a:extLst>
          </p:cNvPr>
          <p:cNvSpPr txBox="1">
            <a:spLocks noChangeArrowheads="1"/>
          </p:cNvSpPr>
          <p:nvPr/>
        </p:nvSpPr>
        <p:spPr bwMode="auto">
          <a:xfrm>
            <a:off x="6573838" y="1293813"/>
            <a:ext cx="822325"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273" tIns="43636" rIns="87273" bIns="43636">
            <a:spAutoFit/>
          </a:bodyPr>
          <a:lstStyle>
            <a:lvl1pPr defTabSz="873125">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defTabSz="873125">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defTabSz="873125">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defTabSz="873125">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873125">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600" b="0">
                <a:latin typeface="Times New Roman" panose="02020603050405020304" pitchFamily="18" charset="0"/>
              </a:rPr>
              <a:t>内存</a:t>
            </a:r>
          </a:p>
        </p:txBody>
      </p:sp>
      <p:sp>
        <p:nvSpPr>
          <p:cNvPr id="9240" name="Text Box 24">
            <a:extLst>
              <a:ext uri="{FF2B5EF4-FFF2-40B4-BE49-F238E27FC236}">
                <a16:creationId xmlns:a16="http://schemas.microsoft.com/office/drawing/2014/main" id="{2838BA22-E58F-4DEF-8A89-50BA87AE3055}"/>
              </a:ext>
            </a:extLst>
          </p:cNvPr>
          <p:cNvSpPr txBox="1">
            <a:spLocks noChangeArrowheads="1"/>
          </p:cNvSpPr>
          <p:nvPr/>
        </p:nvSpPr>
        <p:spPr bwMode="auto">
          <a:xfrm>
            <a:off x="2590800" y="2820988"/>
            <a:ext cx="1117600"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273" tIns="43636" rIns="87273" bIns="43636">
            <a:spAutoFit/>
          </a:bodyPr>
          <a:lstStyle>
            <a:lvl1pPr defTabSz="873125">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defTabSz="873125">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defTabSz="873125">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defTabSz="873125">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873125">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900" b="0">
                <a:latin typeface="Times New Roman" panose="02020603050405020304" pitchFamily="18" charset="0"/>
              </a:rPr>
              <a:t>时间片到</a:t>
            </a:r>
          </a:p>
        </p:txBody>
      </p:sp>
      <p:sp>
        <p:nvSpPr>
          <p:cNvPr id="9241" name="Text Box 25">
            <a:extLst>
              <a:ext uri="{FF2B5EF4-FFF2-40B4-BE49-F238E27FC236}">
                <a16:creationId xmlns:a16="http://schemas.microsoft.com/office/drawing/2014/main" id="{F7B89B25-A8A3-4524-B189-3D98DFB62AD8}"/>
              </a:ext>
            </a:extLst>
          </p:cNvPr>
          <p:cNvSpPr txBox="1">
            <a:spLocks noChangeArrowheads="1"/>
          </p:cNvSpPr>
          <p:nvPr/>
        </p:nvSpPr>
        <p:spPr bwMode="auto">
          <a:xfrm>
            <a:off x="5562600" y="2820988"/>
            <a:ext cx="958850"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273" tIns="43636" rIns="87273" bIns="43636">
            <a:spAutoFit/>
          </a:bodyPr>
          <a:lstStyle>
            <a:lvl1pPr defTabSz="873125">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defTabSz="873125">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defTabSz="873125">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defTabSz="873125">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873125">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900" b="0">
                <a:latin typeface="Times New Roman" panose="02020603050405020304" pitchFamily="18" charset="0"/>
              </a:rPr>
              <a:t>I/O</a:t>
            </a:r>
            <a:r>
              <a:rPr lang="zh-CN" altLang="zh-CN" sz="1900" b="0">
                <a:latin typeface="Times New Roman" panose="02020603050405020304" pitchFamily="18" charset="0"/>
              </a:rPr>
              <a:t>请求</a:t>
            </a:r>
            <a:endParaRPr lang="zh-CN" altLang="en-US" sz="1900" b="0">
              <a:latin typeface="Times New Roman" panose="02020603050405020304" pitchFamily="18" charset="0"/>
            </a:endParaRPr>
          </a:p>
        </p:txBody>
      </p:sp>
      <p:sp>
        <p:nvSpPr>
          <p:cNvPr id="9242" name="Text Box 26">
            <a:extLst>
              <a:ext uri="{FF2B5EF4-FFF2-40B4-BE49-F238E27FC236}">
                <a16:creationId xmlns:a16="http://schemas.microsoft.com/office/drawing/2014/main" id="{B8FA5DB9-B898-4554-B825-F58A04828152}"/>
              </a:ext>
            </a:extLst>
          </p:cNvPr>
          <p:cNvSpPr txBox="1">
            <a:spLocks noChangeArrowheads="1"/>
          </p:cNvSpPr>
          <p:nvPr/>
        </p:nvSpPr>
        <p:spPr bwMode="auto">
          <a:xfrm>
            <a:off x="4303713" y="3429000"/>
            <a:ext cx="95885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273" tIns="43636" rIns="87273" bIns="43636">
            <a:spAutoFit/>
          </a:bodyPr>
          <a:lstStyle>
            <a:lvl1pPr defTabSz="873125">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defTabSz="873125">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defTabSz="873125">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defTabSz="873125">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873125">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900" b="0">
                <a:latin typeface="Times New Roman" panose="02020603050405020304" pitchFamily="18" charset="0"/>
              </a:rPr>
              <a:t>I/O</a:t>
            </a:r>
            <a:r>
              <a:rPr lang="zh-CN" altLang="zh-CN" sz="1900" b="0">
                <a:latin typeface="Times New Roman" panose="02020603050405020304" pitchFamily="18" charset="0"/>
              </a:rPr>
              <a:t>完成</a:t>
            </a:r>
            <a:endParaRPr lang="zh-CN" altLang="en-US" sz="1900" b="0">
              <a:latin typeface="Times New Roman" panose="02020603050405020304" pitchFamily="18" charset="0"/>
            </a:endParaRPr>
          </a:p>
        </p:txBody>
      </p:sp>
      <p:sp>
        <p:nvSpPr>
          <p:cNvPr id="9243" name="Text Box 27">
            <a:extLst>
              <a:ext uri="{FF2B5EF4-FFF2-40B4-BE49-F238E27FC236}">
                <a16:creationId xmlns:a16="http://schemas.microsoft.com/office/drawing/2014/main" id="{8CA67F4B-542D-4DF7-A460-66D5351C64F9}"/>
              </a:ext>
            </a:extLst>
          </p:cNvPr>
          <p:cNvSpPr txBox="1">
            <a:spLocks noChangeArrowheads="1"/>
          </p:cNvSpPr>
          <p:nvPr/>
        </p:nvSpPr>
        <p:spPr bwMode="auto">
          <a:xfrm>
            <a:off x="2022475" y="992188"/>
            <a:ext cx="506413" cy="269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lIns="87273" tIns="43636" rIns="87273" bIns="43636">
            <a:spAutoFit/>
          </a:bodyPr>
          <a:lstStyle>
            <a:lvl1pPr defTabSz="873125">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defTabSz="873125">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defTabSz="873125">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defTabSz="873125">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873125">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300" b="0">
                <a:solidFill>
                  <a:srgbClr val="0000FF"/>
                </a:solidFill>
                <a:latin typeface="Times New Roman" panose="02020603050405020304" pitchFamily="18" charset="0"/>
              </a:rPr>
              <a:t>高级调度</a:t>
            </a:r>
            <a:r>
              <a:rPr lang="en-US" altLang="zh-CN" sz="2300" b="0">
                <a:solidFill>
                  <a:srgbClr val="0000FF"/>
                </a:solidFill>
                <a:latin typeface="Times New Roman" panose="02020603050405020304" pitchFamily="18" charset="0"/>
              </a:rPr>
              <a:t>(</a:t>
            </a:r>
            <a:r>
              <a:rPr lang="zh-CN" altLang="en-US" sz="2300" b="0">
                <a:solidFill>
                  <a:srgbClr val="0000FF"/>
                </a:solidFill>
                <a:latin typeface="Times New Roman" panose="02020603050405020304" pitchFamily="18" charset="0"/>
              </a:rPr>
              <a:t>作业调度</a:t>
            </a:r>
            <a:r>
              <a:rPr lang="en-US" altLang="zh-CN" sz="2300" b="0">
                <a:solidFill>
                  <a:srgbClr val="0000FF"/>
                </a:solidFill>
                <a:latin typeface="Times New Roman" panose="02020603050405020304" pitchFamily="18" charset="0"/>
              </a:rPr>
              <a:t>)</a:t>
            </a:r>
          </a:p>
        </p:txBody>
      </p:sp>
      <p:sp>
        <p:nvSpPr>
          <p:cNvPr id="9244" name="Text Box 28">
            <a:extLst>
              <a:ext uri="{FF2B5EF4-FFF2-40B4-BE49-F238E27FC236}">
                <a16:creationId xmlns:a16="http://schemas.microsoft.com/office/drawing/2014/main" id="{324DB9C4-DAF3-4E11-8BDF-2ABC599365D6}"/>
              </a:ext>
            </a:extLst>
          </p:cNvPr>
          <p:cNvSpPr txBox="1">
            <a:spLocks noChangeArrowheads="1"/>
          </p:cNvSpPr>
          <p:nvPr/>
        </p:nvSpPr>
        <p:spPr bwMode="auto">
          <a:xfrm>
            <a:off x="2708275" y="4649788"/>
            <a:ext cx="506413"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lIns="87273" tIns="43636" rIns="87273" bIns="43636">
            <a:spAutoFit/>
          </a:bodyPr>
          <a:lstStyle>
            <a:lvl1pPr defTabSz="873125">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defTabSz="873125">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defTabSz="873125">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defTabSz="873125">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873125">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300" b="0">
                <a:latin typeface="Times New Roman" panose="02020603050405020304" pitchFamily="18" charset="0"/>
              </a:rPr>
              <a:t>挂起</a:t>
            </a:r>
          </a:p>
        </p:txBody>
      </p:sp>
      <p:sp>
        <p:nvSpPr>
          <p:cNvPr id="9245" name="Rectangle 29">
            <a:extLst>
              <a:ext uri="{FF2B5EF4-FFF2-40B4-BE49-F238E27FC236}">
                <a16:creationId xmlns:a16="http://schemas.microsoft.com/office/drawing/2014/main" id="{CBEFEC57-76E8-4CA4-835E-D37AAA9829FA}"/>
              </a:ext>
            </a:extLst>
          </p:cNvPr>
          <p:cNvSpPr>
            <a:spLocks noChangeArrowheads="1"/>
          </p:cNvSpPr>
          <p:nvPr/>
        </p:nvSpPr>
        <p:spPr bwMode="auto">
          <a:xfrm>
            <a:off x="3827494" y="4649788"/>
            <a:ext cx="530194" cy="678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lIns="87273" tIns="43636" rIns="87273" bIns="43636">
            <a:spAutoFit/>
          </a:bodyPr>
          <a:lstStyle>
            <a:lvl1pPr defTabSz="873125">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defTabSz="873125">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defTabSz="873125">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defTabSz="873125">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873125">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300" b="0" dirty="0">
                <a:latin typeface="Times New Roman" panose="02020603050405020304" pitchFamily="18" charset="0"/>
              </a:rPr>
              <a:t>激活</a:t>
            </a:r>
          </a:p>
        </p:txBody>
      </p:sp>
      <p:sp>
        <p:nvSpPr>
          <p:cNvPr id="9246" name="Text Box 30">
            <a:extLst>
              <a:ext uri="{FF2B5EF4-FFF2-40B4-BE49-F238E27FC236}">
                <a16:creationId xmlns:a16="http://schemas.microsoft.com/office/drawing/2014/main" id="{789FE922-862B-4E8E-9435-034F2BE3ADDF}"/>
              </a:ext>
            </a:extLst>
          </p:cNvPr>
          <p:cNvSpPr txBox="1">
            <a:spLocks noChangeArrowheads="1"/>
          </p:cNvSpPr>
          <p:nvPr/>
        </p:nvSpPr>
        <p:spPr bwMode="auto">
          <a:xfrm>
            <a:off x="5146675" y="4649788"/>
            <a:ext cx="506413"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lIns="87273" tIns="43636" rIns="87273" bIns="43636">
            <a:spAutoFit/>
          </a:bodyPr>
          <a:lstStyle>
            <a:lvl1pPr defTabSz="873125">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defTabSz="873125">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defTabSz="873125">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defTabSz="873125">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873125">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300" b="0">
                <a:latin typeface="Times New Roman" panose="02020603050405020304" pitchFamily="18" charset="0"/>
              </a:rPr>
              <a:t>挂起</a:t>
            </a:r>
          </a:p>
        </p:txBody>
      </p:sp>
      <p:sp>
        <p:nvSpPr>
          <p:cNvPr id="9247" name="Rectangle 31">
            <a:extLst>
              <a:ext uri="{FF2B5EF4-FFF2-40B4-BE49-F238E27FC236}">
                <a16:creationId xmlns:a16="http://schemas.microsoft.com/office/drawing/2014/main" id="{25FE4932-52B8-4954-82D9-76AD103CD3D6}"/>
              </a:ext>
            </a:extLst>
          </p:cNvPr>
          <p:cNvSpPr>
            <a:spLocks noChangeArrowheads="1"/>
          </p:cNvSpPr>
          <p:nvPr/>
        </p:nvSpPr>
        <p:spPr bwMode="auto">
          <a:xfrm>
            <a:off x="6265894" y="4649788"/>
            <a:ext cx="530194" cy="678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lIns="87273" tIns="43636" rIns="87273" bIns="43636">
            <a:spAutoFit/>
          </a:bodyPr>
          <a:lstStyle>
            <a:lvl1pPr defTabSz="873125">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defTabSz="873125">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defTabSz="873125">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defTabSz="873125">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873125">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300" b="0" dirty="0">
                <a:latin typeface="Times New Roman" panose="02020603050405020304" pitchFamily="18" charset="0"/>
              </a:rPr>
              <a:t>激活</a:t>
            </a:r>
          </a:p>
        </p:txBody>
      </p:sp>
      <p:sp>
        <p:nvSpPr>
          <p:cNvPr id="9248" name="Rectangle 32">
            <a:extLst>
              <a:ext uri="{FF2B5EF4-FFF2-40B4-BE49-F238E27FC236}">
                <a16:creationId xmlns:a16="http://schemas.microsoft.com/office/drawing/2014/main" id="{0BBE5E11-8B55-4270-9FC1-DF266A8B1097}"/>
              </a:ext>
            </a:extLst>
          </p:cNvPr>
          <p:cNvSpPr>
            <a:spLocks noChangeArrowheads="1"/>
          </p:cNvSpPr>
          <p:nvPr/>
        </p:nvSpPr>
        <p:spPr bwMode="auto">
          <a:xfrm>
            <a:off x="4114800" y="2820988"/>
            <a:ext cx="1298575"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273" tIns="43636" rIns="87273" bIns="43636">
            <a:spAutoFit/>
          </a:bodyPr>
          <a:lstStyle>
            <a:lvl1pPr defTabSz="873125">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defTabSz="873125">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defTabSz="873125">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defTabSz="873125">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873125">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300" b="0">
                <a:latin typeface="Times New Roman" panose="02020603050405020304" pitchFamily="18" charset="0"/>
              </a:rPr>
              <a:t>进程调度</a:t>
            </a:r>
          </a:p>
        </p:txBody>
      </p:sp>
      <p:sp>
        <p:nvSpPr>
          <p:cNvPr id="9249" name="AutoShape 33">
            <a:extLst>
              <a:ext uri="{FF2B5EF4-FFF2-40B4-BE49-F238E27FC236}">
                <a16:creationId xmlns:a16="http://schemas.microsoft.com/office/drawing/2014/main" id="{762B4D57-348B-49B1-8A1E-65545049C460}"/>
              </a:ext>
            </a:extLst>
          </p:cNvPr>
          <p:cNvSpPr>
            <a:spLocks noChangeArrowheads="1"/>
          </p:cNvSpPr>
          <p:nvPr/>
        </p:nvSpPr>
        <p:spPr bwMode="auto">
          <a:xfrm>
            <a:off x="2667000" y="836613"/>
            <a:ext cx="3705200" cy="384175"/>
          </a:xfrm>
          <a:prstGeom prst="wedgeRoundRectCallout">
            <a:avLst>
              <a:gd name="adj1" fmla="val 12534"/>
              <a:gd name="adj2" fmla="val 535915"/>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7273" tIns="43636" rIns="87273" bIns="43636" anchor="ctr"/>
          <a:lstStyle>
            <a:lvl1pPr defTabSz="873125">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defTabSz="873125">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defTabSz="873125">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defTabSz="873125">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873125">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300" b="0" dirty="0">
                <a:solidFill>
                  <a:srgbClr val="0000FF"/>
                </a:solidFill>
                <a:latin typeface="Times New Roman" panose="02020603050405020304" pitchFamily="18" charset="0"/>
              </a:rPr>
              <a:t>低级调度（进程调度）</a:t>
            </a:r>
          </a:p>
        </p:txBody>
      </p:sp>
      <p:sp>
        <p:nvSpPr>
          <p:cNvPr id="9250" name="AutoShape 34">
            <a:extLst>
              <a:ext uri="{FF2B5EF4-FFF2-40B4-BE49-F238E27FC236}">
                <a16:creationId xmlns:a16="http://schemas.microsoft.com/office/drawing/2014/main" id="{F5A9F757-9828-4EFE-8D13-48C49E2E6EDF}"/>
              </a:ext>
            </a:extLst>
          </p:cNvPr>
          <p:cNvSpPr>
            <a:spLocks noChangeArrowheads="1"/>
          </p:cNvSpPr>
          <p:nvPr/>
        </p:nvSpPr>
        <p:spPr bwMode="auto">
          <a:xfrm>
            <a:off x="6705600" y="5564187"/>
            <a:ext cx="1600200" cy="678023"/>
          </a:xfrm>
          <a:prstGeom prst="wedgeRoundRectCallout">
            <a:avLst>
              <a:gd name="adj1" fmla="val -83931"/>
              <a:gd name="adj2" fmla="val -126667"/>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87273" tIns="43636" rIns="87273" bIns="43636" anchor="ctr"/>
          <a:lstStyle>
            <a:lvl1pPr defTabSz="873125">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defTabSz="873125">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defTabSz="873125">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defTabSz="873125">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defTabSz="873125">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defTabSz="873125"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300" b="0" dirty="0">
                <a:solidFill>
                  <a:srgbClr val="0000FF"/>
                </a:solidFill>
                <a:latin typeface="Times New Roman" panose="02020603050405020304" pitchFamily="18" charset="0"/>
              </a:rPr>
              <a:t>中级调度</a:t>
            </a:r>
            <a:endParaRPr lang="en-US" altLang="zh-CN" sz="2300" b="0" dirty="0">
              <a:solidFill>
                <a:srgbClr val="0000FF"/>
              </a:solidFill>
              <a:latin typeface="Times New Roman" panose="02020603050405020304" pitchFamily="18" charset="0"/>
            </a:endParaRPr>
          </a:p>
          <a:p>
            <a:pPr algn="ctr" eaLnBrk="1" hangingPunct="1">
              <a:spcBef>
                <a:spcPct val="0"/>
              </a:spcBef>
              <a:buClrTx/>
              <a:buSzTx/>
              <a:buFontTx/>
              <a:buNone/>
            </a:pPr>
            <a:r>
              <a:rPr lang="zh-CN" altLang="en-US" sz="2300" b="0" dirty="0">
                <a:solidFill>
                  <a:srgbClr val="0000FF"/>
                </a:solidFill>
                <a:latin typeface="Times New Roman" panose="02020603050405020304" pitchFamily="18" charset="0"/>
              </a:rPr>
              <a:t>（内存管理）</a:t>
            </a:r>
          </a:p>
        </p:txBody>
      </p:sp>
    </p:spTree>
  </p:cSld>
  <p:clrMapOvr>
    <a:masterClrMapping/>
  </p:clrMapOvr>
  <p:transition>
    <p:random/>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页脚占位符 4">
            <a:extLst>
              <a:ext uri="{FF2B5EF4-FFF2-40B4-BE49-F238E27FC236}">
                <a16:creationId xmlns:a16="http://schemas.microsoft.com/office/drawing/2014/main" id="{8C695C4E-E185-4CEF-B1D8-4155C0CB0DDE}"/>
              </a:ext>
            </a:extLst>
          </p:cNvPr>
          <p:cNvSpPr>
            <a:spLocks noGrp="1"/>
          </p:cNvSpPr>
          <p:nvPr>
            <p:ph type="ftr" sz="quarter" idx="4294967295"/>
          </p:nvPr>
        </p:nvSpPr>
        <p:spPr bwMode="auto">
          <a:xfrm>
            <a:off x="0" y="1828800"/>
            <a:ext cx="533400" cy="3962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zh-CN" altLang="en-US" sz="2000" b="0">
                <a:solidFill>
                  <a:srgbClr val="9900CC"/>
                </a:solidFill>
                <a:latin typeface="隶书" panose="02010509060101010101" pitchFamily="49" charset="-122"/>
                <a:ea typeface="隶书" panose="02010509060101010101" pitchFamily="49" charset="-122"/>
              </a:rPr>
              <a:t>操作系统</a:t>
            </a:r>
            <a:r>
              <a:rPr kumimoji="0" lang="en-US" altLang="zh-CN" sz="2000" b="0">
                <a:solidFill>
                  <a:srgbClr val="9900CC"/>
                </a:solidFill>
                <a:latin typeface="隶书" panose="02010509060101010101" pitchFamily="49" charset="-122"/>
                <a:ea typeface="隶书" panose="02010509060101010101" pitchFamily="49" charset="-122"/>
              </a:rPr>
              <a:t>|</a:t>
            </a:r>
            <a:r>
              <a:rPr kumimoji="0" lang="zh-CN" altLang="en-US" sz="2000" b="0">
                <a:solidFill>
                  <a:srgbClr val="9900CC"/>
                </a:solidFill>
                <a:latin typeface="隶书" panose="02010509060101010101" pitchFamily="49" charset="-122"/>
                <a:ea typeface="隶书" panose="02010509060101010101" pitchFamily="49" charset="-122"/>
              </a:rPr>
              <a:t>调度与死锁</a:t>
            </a:r>
          </a:p>
          <a:p>
            <a:pPr>
              <a:spcBef>
                <a:spcPct val="0"/>
              </a:spcBef>
              <a:buClrTx/>
              <a:buSzTx/>
              <a:buFontTx/>
              <a:buNone/>
            </a:pPr>
            <a:endParaRPr kumimoji="0" lang="zh-CN" altLang="en-US" sz="2000" b="0">
              <a:solidFill>
                <a:srgbClr val="9900CC"/>
              </a:solidFill>
              <a:latin typeface="隶书" panose="02010509060101010101" pitchFamily="49" charset="-122"/>
              <a:ea typeface="隶书" panose="02010509060101010101" pitchFamily="49" charset="-122"/>
            </a:endParaRPr>
          </a:p>
          <a:p>
            <a:pPr>
              <a:spcBef>
                <a:spcPct val="0"/>
              </a:spcBef>
              <a:buClrTx/>
              <a:buSzTx/>
              <a:buFontTx/>
              <a:buNone/>
            </a:pPr>
            <a:fld id="{85DEC6BE-69B3-4130-B968-EF87D921E285}" type="slidenum">
              <a:rPr kumimoji="0" lang="zh-CN" altLang="en-US" sz="2000" b="0">
                <a:solidFill>
                  <a:srgbClr val="9900CC"/>
                </a:solidFill>
                <a:latin typeface="隶书" panose="02010509060101010101" pitchFamily="49" charset="-122"/>
                <a:ea typeface="隶书" panose="02010509060101010101" pitchFamily="49" charset="-122"/>
              </a:rPr>
              <a:pPr>
                <a:spcBef>
                  <a:spcPct val="0"/>
                </a:spcBef>
                <a:buClrTx/>
                <a:buSzTx/>
                <a:buFontTx/>
                <a:buNone/>
              </a:pPr>
              <a:t>60</a:t>
            </a:fld>
            <a:endParaRPr kumimoji="0" lang="en-US" altLang="zh-CN" sz="2000" b="0">
              <a:solidFill>
                <a:srgbClr val="9900CC"/>
              </a:solidFill>
              <a:latin typeface="隶书" panose="02010509060101010101" pitchFamily="49" charset="-122"/>
              <a:ea typeface="隶书" panose="02010509060101010101" pitchFamily="49" charset="-122"/>
            </a:endParaRPr>
          </a:p>
        </p:txBody>
      </p:sp>
      <p:sp>
        <p:nvSpPr>
          <p:cNvPr id="74755" name="Rectangle 2">
            <a:extLst>
              <a:ext uri="{FF2B5EF4-FFF2-40B4-BE49-F238E27FC236}">
                <a16:creationId xmlns:a16="http://schemas.microsoft.com/office/drawing/2014/main" id="{AADDF2E3-A5C2-4781-B6CD-D8A5FA55A8CF}"/>
              </a:ext>
            </a:extLst>
          </p:cNvPr>
          <p:cNvSpPr>
            <a:spLocks noGrp="1" noChangeArrowheads="1"/>
          </p:cNvSpPr>
          <p:nvPr>
            <p:ph type="title"/>
          </p:nvPr>
        </p:nvSpPr>
        <p:spPr>
          <a:xfrm>
            <a:off x="674688" y="74613"/>
            <a:ext cx="7793037" cy="865187"/>
          </a:xfrm>
        </p:spPr>
        <p:txBody>
          <a:bodyPr/>
          <a:lstStyle/>
          <a:p>
            <a:pPr algn="ctr" eaLnBrk="1" hangingPunct="1"/>
            <a:r>
              <a:rPr lang="en-US" altLang="zh-CN" sz="3200" b="1">
                <a:latin typeface="Times New Roman" panose="02020603050405020304" pitchFamily="18" charset="0"/>
              </a:rPr>
              <a:t>3.4.5 </a:t>
            </a:r>
            <a:r>
              <a:rPr lang="zh-CN" altLang="en-US" sz="3200" b="1">
                <a:latin typeface="Times New Roman" panose="02020603050405020304" pitchFamily="18" charset="0"/>
              </a:rPr>
              <a:t>优先级倒置</a:t>
            </a:r>
            <a:endParaRPr lang="en-US" altLang="zh-CN" sz="3200" b="1">
              <a:latin typeface="Times New Roman" panose="02020603050405020304" pitchFamily="18" charset="0"/>
            </a:endParaRPr>
          </a:p>
        </p:txBody>
      </p:sp>
      <p:sp>
        <p:nvSpPr>
          <p:cNvPr id="74756" name="Rectangle 4" descr="Rectangle: Click to edit Master text styles&#10;Second level&#10;Third level&#10;Fourth level&#10;Fifth level">
            <a:extLst>
              <a:ext uri="{FF2B5EF4-FFF2-40B4-BE49-F238E27FC236}">
                <a16:creationId xmlns:a16="http://schemas.microsoft.com/office/drawing/2014/main" id="{DEB274CF-36AD-43B4-A18A-8A44E7B39E63}"/>
              </a:ext>
            </a:extLst>
          </p:cNvPr>
          <p:cNvSpPr>
            <a:spLocks noGrp="1" noChangeArrowheads="1"/>
          </p:cNvSpPr>
          <p:nvPr>
            <p:ph type="body" idx="1"/>
          </p:nvPr>
        </p:nvSpPr>
        <p:spPr>
          <a:xfrm>
            <a:off x="762000" y="952500"/>
            <a:ext cx="7620000" cy="5321300"/>
          </a:xfrm>
        </p:spPr>
        <p:txBody>
          <a:bodyPr/>
          <a:lstStyle/>
          <a:p>
            <a:pPr marL="0" indent="0" eaLnBrk="1" hangingPunct="1">
              <a:buFont typeface="Wingdings" panose="05000000000000000000" pitchFamily="2" charset="2"/>
              <a:buNone/>
            </a:pPr>
            <a:r>
              <a:rPr lang="zh-CN" altLang="en-US" sz="2800" b="1" dirty="0">
                <a:latin typeface="Times New Roman" panose="02020603050405020304" pitchFamily="18" charset="0"/>
              </a:rPr>
              <a:t>高优先级进程（线程）被低优先级进程（线程）延迟或阻塞</a:t>
            </a:r>
            <a:r>
              <a:rPr lang="en-US" altLang="zh-CN" sz="2800" b="1">
                <a:latin typeface="Times New Roman" panose="02020603050405020304" pitchFamily="18" charset="0"/>
              </a:rPr>
              <a:t>:</a:t>
            </a:r>
            <a:r>
              <a:rPr lang="zh-CN" altLang="en-US" sz="2800" b="1">
                <a:latin typeface="Times New Roman" panose="02020603050405020304" pitchFamily="18" charset="0"/>
              </a:rPr>
              <a:t>共享临界资源</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低优先级先进入临界区</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倒置高优先级阻塞</a:t>
            </a:r>
            <a:r>
              <a:rPr lang="en-US" altLang="zh-CN" sz="2800" b="1" dirty="0">
                <a:latin typeface="Times New Roman" panose="02020603050405020304" pitchFamily="18" charset="0"/>
              </a:rPr>
              <a:t>.</a:t>
            </a:r>
          </a:p>
        </p:txBody>
      </p:sp>
      <p:pic>
        <p:nvPicPr>
          <p:cNvPr id="74757" name="内容占位符 4">
            <a:extLst>
              <a:ext uri="{FF2B5EF4-FFF2-40B4-BE49-F238E27FC236}">
                <a16:creationId xmlns:a16="http://schemas.microsoft.com/office/drawing/2014/main" id="{5F84DD7A-4EE2-4421-A389-A9BB6A52F1C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7838" y="2492375"/>
            <a:ext cx="7793037" cy="417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页脚占位符 3">
            <a:extLst>
              <a:ext uri="{FF2B5EF4-FFF2-40B4-BE49-F238E27FC236}">
                <a16:creationId xmlns:a16="http://schemas.microsoft.com/office/drawing/2014/main" id="{65FC1FF8-88B3-444E-9A39-19734E43F2DA}"/>
              </a:ext>
            </a:extLst>
          </p:cNvPr>
          <p:cNvSpPr>
            <a:spLocks noGrp="1"/>
          </p:cNvSpPr>
          <p:nvPr>
            <p:ph type="ftr" sz="quarter" idx="4294967295"/>
          </p:nvPr>
        </p:nvSpPr>
        <p:spPr bwMode="auto">
          <a:xfrm>
            <a:off x="0" y="1828800"/>
            <a:ext cx="533400" cy="3962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zh-CN" altLang="en-US" sz="2000" b="0">
                <a:solidFill>
                  <a:srgbClr val="9900CC"/>
                </a:solidFill>
                <a:latin typeface="隶书" panose="02010509060101010101" pitchFamily="49" charset="-122"/>
                <a:ea typeface="隶书" panose="02010509060101010101" pitchFamily="49" charset="-122"/>
              </a:rPr>
              <a:t>操作系统</a:t>
            </a:r>
            <a:r>
              <a:rPr kumimoji="0" lang="en-US" altLang="zh-CN" sz="2000" b="0">
                <a:solidFill>
                  <a:srgbClr val="9900CC"/>
                </a:solidFill>
                <a:latin typeface="隶书" panose="02010509060101010101" pitchFamily="49" charset="-122"/>
                <a:ea typeface="隶书" panose="02010509060101010101" pitchFamily="49" charset="-122"/>
              </a:rPr>
              <a:t>|</a:t>
            </a:r>
            <a:r>
              <a:rPr kumimoji="0" lang="zh-CN" altLang="en-US" sz="2000" b="0">
                <a:solidFill>
                  <a:srgbClr val="9900CC"/>
                </a:solidFill>
                <a:latin typeface="隶书" panose="02010509060101010101" pitchFamily="49" charset="-122"/>
                <a:ea typeface="隶书" panose="02010509060101010101" pitchFamily="49" charset="-122"/>
              </a:rPr>
              <a:t>调度与死锁</a:t>
            </a:r>
          </a:p>
          <a:p>
            <a:pPr>
              <a:spcBef>
                <a:spcPct val="0"/>
              </a:spcBef>
              <a:buClrTx/>
              <a:buSzTx/>
              <a:buFontTx/>
              <a:buNone/>
            </a:pPr>
            <a:endParaRPr kumimoji="0" lang="zh-CN" altLang="en-US" sz="2000" b="0">
              <a:solidFill>
                <a:srgbClr val="9900CC"/>
              </a:solidFill>
              <a:latin typeface="隶书" panose="02010509060101010101" pitchFamily="49" charset="-122"/>
              <a:ea typeface="隶书" panose="02010509060101010101" pitchFamily="49" charset="-122"/>
            </a:endParaRPr>
          </a:p>
          <a:p>
            <a:pPr>
              <a:spcBef>
                <a:spcPct val="0"/>
              </a:spcBef>
              <a:buClrTx/>
              <a:buSzTx/>
              <a:buFontTx/>
              <a:buNone/>
            </a:pPr>
            <a:fld id="{22353169-12E3-4072-95E9-78174B30FFA7}" type="slidenum">
              <a:rPr kumimoji="0" lang="zh-CN" altLang="en-US" sz="2000" b="0">
                <a:solidFill>
                  <a:srgbClr val="9900CC"/>
                </a:solidFill>
                <a:latin typeface="隶书" panose="02010509060101010101" pitchFamily="49" charset="-122"/>
                <a:ea typeface="隶书" panose="02010509060101010101" pitchFamily="49" charset="-122"/>
              </a:rPr>
              <a:pPr>
                <a:spcBef>
                  <a:spcPct val="0"/>
                </a:spcBef>
                <a:buClrTx/>
                <a:buSzTx/>
                <a:buFontTx/>
                <a:buNone/>
              </a:pPr>
              <a:t>61</a:t>
            </a:fld>
            <a:endParaRPr kumimoji="0" lang="zh-CN" altLang="en-US" sz="2000" b="0">
              <a:solidFill>
                <a:srgbClr val="9900CC"/>
              </a:solidFill>
              <a:latin typeface="隶书" panose="02010509060101010101" pitchFamily="49" charset="-122"/>
              <a:ea typeface="隶书" panose="02010509060101010101" pitchFamily="49" charset="-122"/>
            </a:endParaRPr>
          </a:p>
        </p:txBody>
      </p:sp>
      <p:pic>
        <p:nvPicPr>
          <p:cNvPr id="76803" name="图片 5">
            <a:extLst>
              <a:ext uri="{FF2B5EF4-FFF2-40B4-BE49-F238E27FC236}">
                <a16:creationId xmlns:a16="http://schemas.microsoft.com/office/drawing/2014/main" id="{0E414B0F-C5E6-4C0C-8D0E-BF3907C63FD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8313" y="3281363"/>
            <a:ext cx="8347075"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内容占位符 6" descr="Rectangle: Click to edit Master text styles&#10;Second level&#10;Third level&#10;Fourth level&#10;Fifth level">
            <a:extLst>
              <a:ext uri="{FF2B5EF4-FFF2-40B4-BE49-F238E27FC236}">
                <a16:creationId xmlns:a16="http://schemas.microsoft.com/office/drawing/2014/main" id="{86DFFE68-CBB0-4FFB-8E10-9396A247F971}"/>
              </a:ext>
            </a:extLst>
          </p:cNvPr>
          <p:cNvSpPr>
            <a:spLocks noGrp="1"/>
          </p:cNvSpPr>
          <p:nvPr>
            <p:ph idx="1"/>
          </p:nvPr>
        </p:nvSpPr>
        <p:spPr>
          <a:xfrm>
            <a:off x="971550" y="312738"/>
            <a:ext cx="7843838" cy="5581650"/>
          </a:xfrm>
        </p:spPr>
        <p:txBody>
          <a:bodyPr/>
          <a:lstStyle/>
          <a:p>
            <a:pPr>
              <a:defRPr/>
            </a:pPr>
            <a:r>
              <a:rPr lang="zh-CN" altLang="en-US" dirty="0"/>
              <a:t>解决方法</a:t>
            </a:r>
            <a:endParaRPr lang="en-US" altLang="zh-CN" dirty="0"/>
          </a:p>
          <a:p>
            <a:pPr marL="0" indent="0">
              <a:buFont typeface="Wingdings" panose="05000000000000000000" pitchFamily="2" charset="2"/>
              <a:buNone/>
              <a:defRPr/>
            </a:pPr>
            <a:r>
              <a:rPr lang="en-US" altLang="zh-CN" sz="2400" b="1" dirty="0"/>
              <a:t>1</a:t>
            </a:r>
            <a:r>
              <a:rPr lang="zh-CN" altLang="en-US" sz="2400" b="1" dirty="0"/>
              <a:t>、进入临界区的进程所占用的处理机不允许被抢占。</a:t>
            </a:r>
            <a:endParaRPr lang="en-US" altLang="zh-CN" sz="2400" b="1" dirty="0"/>
          </a:p>
          <a:p>
            <a:pPr marL="0" indent="0">
              <a:buFont typeface="Wingdings" panose="05000000000000000000" pitchFamily="2" charset="2"/>
              <a:buNone/>
              <a:defRPr/>
            </a:pPr>
            <a:r>
              <a:rPr lang="en-US" altLang="zh-CN" sz="2400" b="1" dirty="0"/>
              <a:t>2</a:t>
            </a:r>
            <a:r>
              <a:rPr lang="zh-CN" altLang="en-US" sz="2400" b="1" dirty="0"/>
              <a:t>、当高优先级进入临界区时，如果已有一个低优先级进程正在使用该资源，低优先级进程继承高优先级进程的优先级，并一直保持到其退出临界区。</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2">
            <a:extLst>
              <a:ext uri="{FF2B5EF4-FFF2-40B4-BE49-F238E27FC236}">
                <a16:creationId xmlns:a16="http://schemas.microsoft.com/office/drawing/2014/main" id="{44211948-31B7-448B-9E84-C2BAA6983B41}"/>
              </a:ext>
            </a:extLst>
          </p:cNvPr>
          <p:cNvSpPr txBox="1">
            <a:spLocks noChangeArrowheads="1"/>
          </p:cNvSpPr>
          <p:nvPr/>
        </p:nvSpPr>
        <p:spPr bwMode="auto">
          <a:xfrm>
            <a:off x="1295400" y="609600"/>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sz="4000">
                <a:solidFill>
                  <a:srgbClr val="000000"/>
                </a:solidFill>
                <a:latin typeface="华文新魏" panose="02010800040101010101" pitchFamily="2" charset="-122"/>
                <a:ea typeface="华文新魏" panose="02010800040101010101" pitchFamily="2" charset="-122"/>
              </a:rPr>
              <a:t>3.5 </a:t>
            </a:r>
            <a:r>
              <a:rPr lang="zh-CN" altLang="en-US" sz="4000">
                <a:solidFill>
                  <a:srgbClr val="000000"/>
                </a:solidFill>
                <a:latin typeface="Times New Roman" panose="02020603050405020304" pitchFamily="18" charset="0"/>
                <a:ea typeface="华文新魏" panose="02010800040101010101" pitchFamily="2" charset="-122"/>
              </a:rPr>
              <a:t>死锁概述</a:t>
            </a:r>
          </a:p>
        </p:txBody>
      </p:sp>
      <p:sp>
        <p:nvSpPr>
          <p:cNvPr id="77827" name="Rectangle 3">
            <a:extLst>
              <a:ext uri="{FF2B5EF4-FFF2-40B4-BE49-F238E27FC236}">
                <a16:creationId xmlns:a16="http://schemas.microsoft.com/office/drawing/2014/main" id="{311F4257-5733-4D74-BB5C-EED479624B7C}"/>
              </a:ext>
            </a:extLst>
          </p:cNvPr>
          <p:cNvSpPr>
            <a:spLocks noChangeArrowheads="1"/>
          </p:cNvSpPr>
          <p:nvPr/>
        </p:nvSpPr>
        <p:spPr bwMode="auto">
          <a:xfrm>
            <a:off x="35496" y="1524000"/>
            <a:ext cx="8879904"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1066800" indent="-60960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447800" indent="-5334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lvl="1" eaLnBrk="1" hangingPunct="1">
              <a:buClr>
                <a:srgbClr val="0000CC"/>
              </a:buClr>
              <a:buSzTx/>
              <a:buFont typeface="Wingdings" panose="05000000000000000000" pitchFamily="2" charset="2"/>
              <a:buChar char="Ø"/>
            </a:pPr>
            <a:r>
              <a:rPr lang="zh-CN" altLang="en-US" sz="3200" dirty="0">
                <a:solidFill>
                  <a:srgbClr val="0000CC"/>
                </a:solidFill>
                <a:latin typeface="Times New Roman" panose="02020603050405020304" pitchFamily="18" charset="0"/>
              </a:rPr>
              <a:t>死锁的概念</a:t>
            </a:r>
          </a:p>
          <a:p>
            <a:pPr lvl="2" eaLnBrk="1" hangingPunct="1">
              <a:buClr>
                <a:srgbClr val="0000CC"/>
              </a:buClr>
              <a:buSzTx/>
              <a:buFont typeface="Wingdings" panose="05000000000000000000" pitchFamily="2" charset="2"/>
              <a:buChar char="Ø"/>
            </a:pPr>
            <a:r>
              <a:rPr lang="zh-CN" altLang="en-US" sz="3200" dirty="0">
                <a:solidFill>
                  <a:srgbClr val="000000"/>
                </a:solidFill>
                <a:latin typeface="Times New Roman" panose="02020603050405020304" pitchFamily="18" charset="0"/>
              </a:rPr>
              <a:t>所谓死锁是指多个进程在运行过程中因</a:t>
            </a:r>
            <a:r>
              <a:rPr lang="zh-CN" altLang="en-US" sz="3200" dirty="0">
                <a:solidFill>
                  <a:srgbClr val="FF0000"/>
                </a:solidFill>
                <a:latin typeface="Times New Roman" panose="02020603050405020304" pitchFamily="18" charset="0"/>
              </a:rPr>
              <a:t>争夺资源</a:t>
            </a:r>
            <a:r>
              <a:rPr lang="zh-CN" altLang="en-US" sz="3200" dirty="0">
                <a:solidFill>
                  <a:srgbClr val="000000"/>
                </a:solidFill>
                <a:latin typeface="Times New Roman" panose="02020603050405020304" pitchFamily="18" charset="0"/>
              </a:rPr>
              <a:t>而造成的一种</a:t>
            </a:r>
            <a:r>
              <a:rPr lang="zh-CN" altLang="en-US" sz="3200" dirty="0">
                <a:solidFill>
                  <a:srgbClr val="FF0000"/>
                </a:solidFill>
                <a:latin typeface="Times New Roman" panose="02020603050405020304" pitchFamily="18" charset="0"/>
              </a:rPr>
              <a:t>僵局</a:t>
            </a:r>
            <a:r>
              <a:rPr lang="zh-CN" altLang="en-US" sz="3200" dirty="0">
                <a:solidFill>
                  <a:srgbClr val="000000"/>
                </a:solidFill>
                <a:latin typeface="Times New Roman" panose="02020603050405020304" pitchFamily="18" charset="0"/>
              </a:rPr>
              <a:t>，当进程处于这种僵持状态时，若</a:t>
            </a:r>
            <a:r>
              <a:rPr lang="zh-CN" altLang="en-US" sz="3200" dirty="0">
                <a:solidFill>
                  <a:srgbClr val="FF0000"/>
                </a:solidFill>
                <a:latin typeface="Times New Roman" panose="02020603050405020304" pitchFamily="18" charset="0"/>
              </a:rPr>
              <a:t>无外力作用</a:t>
            </a:r>
            <a:r>
              <a:rPr lang="zh-CN" altLang="en-US" sz="3200" dirty="0">
                <a:solidFill>
                  <a:srgbClr val="000000"/>
                </a:solidFill>
                <a:latin typeface="Times New Roman" panose="02020603050405020304" pitchFamily="18" charset="0"/>
              </a:rPr>
              <a:t>，他们都将无法再向前推进。</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3">
            <a:extLst>
              <a:ext uri="{FF2B5EF4-FFF2-40B4-BE49-F238E27FC236}">
                <a16:creationId xmlns:a16="http://schemas.microsoft.com/office/drawing/2014/main" id="{F6CC5A6A-FF87-45EC-AF58-98E382287C5A}"/>
              </a:ext>
            </a:extLst>
          </p:cNvPr>
          <p:cNvSpPr>
            <a:spLocks noChangeArrowheads="1"/>
          </p:cNvSpPr>
          <p:nvPr/>
        </p:nvSpPr>
        <p:spPr bwMode="auto">
          <a:xfrm>
            <a:off x="457200" y="1524000"/>
            <a:ext cx="8458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1066800" indent="-60960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lvl="1" eaLnBrk="1" hangingPunct="1">
              <a:buClr>
                <a:srgbClr val="0000CC"/>
              </a:buClr>
              <a:buSzTx/>
              <a:buFont typeface="Wingdings" panose="05000000000000000000" pitchFamily="2" charset="2"/>
              <a:buChar char="Ø"/>
            </a:pPr>
            <a:r>
              <a:rPr lang="zh-CN" altLang="en-US" sz="3200">
                <a:solidFill>
                  <a:srgbClr val="0000CC"/>
                </a:solidFill>
                <a:latin typeface="Times New Roman" panose="02020603050405020304" pitchFamily="18" charset="0"/>
              </a:rPr>
              <a:t>死锁的概念</a:t>
            </a:r>
          </a:p>
        </p:txBody>
      </p:sp>
      <p:pic>
        <p:nvPicPr>
          <p:cNvPr id="78851" name="Picture 4">
            <a:extLst>
              <a:ext uri="{FF2B5EF4-FFF2-40B4-BE49-F238E27FC236}">
                <a16:creationId xmlns:a16="http://schemas.microsoft.com/office/drawing/2014/main" id="{F05F5B78-18D4-42D8-A715-367AB83985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75" y="2209800"/>
            <a:ext cx="4511675" cy="441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2" name="Picture 5">
            <a:extLst>
              <a:ext uri="{FF2B5EF4-FFF2-40B4-BE49-F238E27FC236}">
                <a16:creationId xmlns:a16="http://schemas.microsoft.com/office/drawing/2014/main" id="{A29BDA8F-F02E-4203-9B8A-FF478BD9B1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2230438"/>
            <a:ext cx="4419600" cy="439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3" name="Text Box 2">
            <a:extLst>
              <a:ext uri="{FF2B5EF4-FFF2-40B4-BE49-F238E27FC236}">
                <a16:creationId xmlns:a16="http://schemas.microsoft.com/office/drawing/2014/main" id="{31065C52-F266-45F2-9D53-EB5F1870A6F8}"/>
              </a:ext>
            </a:extLst>
          </p:cNvPr>
          <p:cNvSpPr txBox="1">
            <a:spLocks noChangeArrowheads="1"/>
          </p:cNvSpPr>
          <p:nvPr/>
        </p:nvSpPr>
        <p:spPr bwMode="auto">
          <a:xfrm>
            <a:off x="1295400" y="609600"/>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sz="4000">
                <a:solidFill>
                  <a:srgbClr val="000000"/>
                </a:solidFill>
                <a:latin typeface="华文新魏" panose="02010800040101010101" pitchFamily="2" charset="-122"/>
                <a:ea typeface="华文新魏" panose="02010800040101010101" pitchFamily="2" charset="-122"/>
              </a:rPr>
              <a:t>3.5 </a:t>
            </a:r>
            <a:r>
              <a:rPr lang="zh-CN" altLang="en-US" sz="4000">
                <a:solidFill>
                  <a:srgbClr val="000000"/>
                </a:solidFill>
                <a:latin typeface="Times New Roman" panose="02020603050405020304" pitchFamily="18" charset="0"/>
                <a:ea typeface="华文新魏" panose="02010800040101010101" pitchFamily="2" charset="-122"/>
              </a:rPr>
              <a:t>死锁概述</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3">
            <a:extLst>
              <a:ext uri="{FF2B5EF4-FFF2-40B4-BE49-F238E27FC236}">
                <a16:creationId xmlns:a16="http://schemas.microsoft.com/office/drawing/2014/main" id="{16A962CF-65ED-4CBE-AB3C-6F70E8472A79}"/>
              </a:ext>
            </a:extLst>
          </p:cNvPr>
          <p:cNvSpPr>
            <a:spLocks noChangeArrowheads="1"/>
          </p:cNvSpPr>
          <p:nvPr/>
        </p:nvSpPr>
        <p:spPr bwMode="auto">
          <a:xfrm>
            <a:off x="342900" y="1314450"/>
            <a:ext cx="8458200" cy="5105400"/>
          </a:xfrm>
          <a:prstGeom prst="rect">
            <a:avLst/>
          </a:prstGeom>
          <a:noFill/>
          <a:ln w="9525">
            <a:noFill/>
            <a:miter lim="800000"/>
            <a:headEnd/>
            <a:tailEnd/>
          </a:ln>
        </p:spPr>
        <p:txBody>
          <a:bodyPr/>
          <a:lstStyle/>
          <a:p>
            <a:pPr lvl="1" eaLnBrk="1" hangingPunct="1">
              <a:spcBef>
                <a:spcPct val="20000"/>
              </a:spcBef>
              <a:buClr>
                <a:srgbClr val="0000CC"/>
              </a:buClr>
              <a:defRPr/>
            </a:pPr>
            <a:r>
              <a:rPr lang="en-US" altLang="zh-CN" sz="3200" dirty="0">
                <a:solidFill>
                  <a:srgbClr val="000000"/>
                </a:solidFill>
                <a:latin typeface="宋体" pitchFamily="2" charset="-122"/>
              </a:rPr>
              <a:t>3.5.1 </a:t>
            </a:r>
            <a:r>
              <a:rPr lang="zh-CN" altLang="en-US" sz="3200" dirty="0">
                <a:solidFill>
                  <a:srgbClr val="000000"/>
                </a:solidFill>
                <a:latin typeface="宋体" pitchFamily="2" charset="-122"/>
              </a:rPr>
              <a:t>资源问题</a:t>
            </a:r>
          </a:p>
          <a:p>
            <a:pPr marL="360000" lvl="3" eaLnBrk="1" hangingPunct="1">
              <a:spcBef>
                <a:spcPct val="20000"/>
              </a:spcBef>
              <a:buClr>
                <a:srgbClr val="0000CC"/>
              </a:buClr>
              <a:defRPr/>
            </a:pPr>
            <a:r>
              <a:rPr lang="en-US" altLang="zh-CN" sz="2800" dirty="0">
                <a:latin typeface="宋体" pitchFamily="2" charset="-122"/>
              </a:rPr>
              <a:t>1.</a:t>
            </a:r>
            <a:r>
              <a:rPr lang="zh-CN" altLang="en-US" sz="2800" dirty="0">
                <a:latin typeface="宋体" pitchFamily="2" charset="-122"/>
              </a:rPr>
              <a:t>可重用资源和消耗性资源</a:t>
            </a:r>
            <a:endParaRPr lang="en-US" altLang="zh-CN" sz="2800" dirty="0">
              <a:latin typeface="宋体" pitchFamily="2" charset="-122"/>
            </a:endParaRPr>
          </a:p>
          <a:p>
            <a:pPr marL="1905000" lvl="3" indent="-533400" eaLnBrk="1" hangingPunct="1">
              <a:spcBef>
                <a:spcPct val="20000"/>
              </a:spcBef>
              <a:buClr>
                <a:srgbClr val="0000CC"/>
              </a:buClr>
              <a:buFont typeface="Wingdings" pitchFamily="2" charset="2"/>
              <a:buChar char="Ø"/>
              <a:defRPr/>
            </a:pPr>
            <a:r>
              <a:rPr lang="zh-CN" altLang="en-US" sz="2800" dirty="0">
                <a:latin typeface="宋体" pitchFamily="2" charset="-122"/>
              </a:rPr>
              <a:t>可重用性资源：</a:t>
            </a:r>
            <a:r>
              <a:rPr lang="en-US" altLang="zh-CN" sz="2800" dirty="0">
                <a:latin typeface="宋体" pitchFamily="2" charset="-122"/>
              </a:rPr>
              <a:t>IO</a:t>
            </a:r>
            <a:r>
              <a:rPr lang="zh-CN" altLang="en-US" sz="2800" dirty="0">
                <a:latin typeface="宋体" pitchFamily="2" charset="-122"/>
              </a:rPr>
              <a:t>设备、打印机等</a:t>
            </a:r>
            <a:endParaRPr lang="en-US" altLang="zh-CN" sz="2800" dirty="0">
              <a:latin typeface="宋体" pitchFamily="2" charset="-122"/>
            </a:endParaRPr>
          </a:p>
          <a:p>
            <a:pPr marL="1905000" lvl="3" indent="-533400" eaLnBrk="1" hangingPunct="1">
              <a:spcBef>
                <a:spcPct val="20000"/>
              </a:spcBef>
              <a:buClr>
                <a:srgbClr val="0000CC"/>
              </a:buClr>
              <a:buFont typeface="Wingdings" pitchFamily="2" charset="2"/>
              <a:buChar char="Ø"/>
              <a:defRPr/>
            </a:pPr>
            <a:r>
              <a:rPr lang="zh-CN" altLang="en-US" sz="2800" dirty="0">
                <a:latin typeface="宋体" pitchFamily="2" charset="-122"/>
              </a:rPr>
              <a:t>可消耗性资源（临时资源）：进程间通信的消息等</a:t>
            </a:r>
            <a:endParaRPr lang="en-US" altLang="zh-CN" sz="2800" dirty="0">
              <a:latin typeface="宋体" pitchFamily="2" charset="-122"/>
            </a:endParaRPr>
          </a:p>
          <a:p>
            <a:pPr marL="360000" lvl="3" eaLnBrk="1" hangingPunct="1">
              <a:spcBef>
                <a:spcPct val="20000"/>
              </a:spcBef>
              <a:buClr>
                <a:srgbClr val="0000CC"/>
              </a:buClr>
              <a:defRPr/>
            </a:pPr>
            <a:r>
              <a:rPr lang="en-US" altLang="zh-CN" sz="2800" dirty="0">
                <a:latin typeface="宋体" pitchFamily="2" charset="-122"/>
              </a:rPr>
              <a:t>2.</a:t>
            </a:r>
            <a:r>
              <a:rPr lang="zh-CN" altLang="en-US" sz="2800" dirty="0">
                <a:latin typeface="宋体" pitchFamily="2" charset="-122"/>
              </a:rPr>
              <a:t>可抢占和不可抢占资源</a:t>
            </a:r>
            <a:endParaRPr lang="en-US" altLang="zh-CN" sz="2800" dirty="0">
              <a:latin typeface="宋体" pitchFamily="2" charset="-122"/>
            </a:endParaRPr>
          </a:p>
          <a:p>
            <a:pPr marL="1905000" lvl="3" indent="-533400" eaLnBrk="1" hangingPunct="1">
              <a:spcBef>
                <a:spcPct val="20000"/>
              </a:spcBef>
              <a:buClr>
                <a:srgbClr val="0000CC"/>
              </a:buClr>
              <a:buFont typeface="Wingdings" pitchFamily="2" charset="2"/>
              <a:buChar char="Ø"/>
              <a:defRPr/>
            </a:pPr>
            <a:r>
              <a:rPr lang="zh-CN" altLang="en-US" sz="2800" dirty="0">
                <a:latin typeface="宋体" pitchFamily="2" charset="-122"/>
              </a:rPr>
              <a:t>可抢占性资源（</a:t>
            </a:r>
            <a:r>
              <a:rPr lang="zh-CN" altLang="en-US" sz="2800" dirty="0">
                <a:solidFill>
                  <a:srgbClr val="000000"/>
                </a:solidFill>
                <a:latin typeface="Times New Roman" pitchFamily="18" charset="0"/>
              </a:rPr>
              <a:t>可剥夺资源）：</a:t>
            </a:r>
            <a:r>
              <a:rPr lang="en-US" altLang="zh-CN" sz="2800" dirty="0">
                <a:solidFill>
                  <a:srgbClr val="000000"/>
                </a:solidFill>
                <a:latin typeface="Times New Roman" pitchFamily="18" charset="0"/>
              </a:rPr>
              <a:t>CPU、</a:t>
            </a:r>
            <a:r>
              <a:rPr lang="zh-CN" altLang="en-US" sz="2800" dirty="0">
                <a:solidFill>
                  <a:srgbClr val="000000"/>
                </a:solidFill>
                <a:latin typeface="Times New Roman" pitchFamily="18" charset="0"/>
              </a:rPr>
              <a:t>内存</a:t>
            </a:r>
          </a:p>
          <a:p>
            <a:pPr marL="2057400" lvl="3" indent="-685800" eaLnBrk="1" hangingPunct="1">
              <a:spcBef>
                <a:spcPct val="20000"/>
              </a:spcBef>
              <a:buClr>
                <a:srgbClr val="0000CC"/>
              </a:buClr>
              <a:buFont typeface="Wingdings" pitchFamily="2" charset="2"/>
              <a:buChar char="Ø"/>
              <a:defRPr/>
            </a:pPr>
            <a:r>
              <a:rPr lang="zh-CN" altLang="en-US" sz="2800" dirty="0">
                <a:solidFill>
                  <a:srgbClr val="000000"/>
                </a:solidFill>
                <a:latin typeface="宋体" pitchFamily="2" charset="-122"/>
              </a:rPr>
              <a:t>不可抢占性资源（非可剥夺资源）：磁带机、打印机</a:t>
            </a:r>
          </a:p>
        </p:txBody>
      </p:sp>
      <p:sp>
        <p:nvSpPr>
          <p:cNvPr id="79875" name="Text Box 2">
            <a:extLst>
              <a:ext uri="{FF2B5EF4-FFF2-40B4-BE49-F238E27FC236}">
                <a16:creationId xmlns:a16="http://schemas.microsoft.com/office/drawing/2014/main" id="{3EB23A18-C2AE-4192-AF26-57253ABCE7E8}"/>
              </a:ext>
            </a:extLst>
          </p:cNvPr>
          <p:cNvSpPr txBox="1">
            <a:spLocks noChangeArrowheads="1"/>
          </p:cNvSpPr>
          <p:nvPr/>
        </p:nvSpPr>
        <p:spPr bwMode="auto">
          <a:xfrm>
            <a:off x="1295400" y="609600"/>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sz="4000">
                <a:solidFill>
                  <a:srgbClr val="000000"/>
                </a:solidFill>
                <a:latin typeface="华文新魏" panose="02010800040101010101" pitchFamily="2" charset="-122"/>
                <a:ea typeface="华文新魏" panose="02010800040101010101" pitchFamily="2" charset="-122"/>
              </a:rPr>
              <a:t>3.5 </a:t>
            </a:r>
            <a:r>
              <a:rPr lang="zh-CN" altLang="en-US" sz="4000">
                <a:solidFill>
                  <a:srgbClr val="000000"/>
                </a:solidFill>
                <a:latin typeface="Times New Roman" panose="02020603050405020304" pitchFamily="18" charset="0"/>
                <a:ea typeface="华文新魏" panose="02010800040101010101" pitchFamily="2" charset="-122"/>
              </a:rPr>
              <a:t>死锁概述</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a:extLst>
              <a:ext uri="{FF2B5EF4-FFF2-40B4-BE49-F238E27FC236}">
                <a16:creationId xmlns:a16="http://schemas.microsoft.com/office/drawing/2014/main" id="{E7ED9463-8691-4AFF-8916-3DDD395460C9}"/>
              </a:ext>
            </a:extLst>
          </p:cNvPr>
          <p:cNvSpPr>
            <a:spLocks noChangeArrowheads="1"/>
          </p:cNvSpPr>
          <p:nvPr/>
        </p:nvSpPr>
        <p:spPr bwMode="auto">
          <a:xfrm>
            <a:off x="468313" y="1303338"/>
            <a:ext cx="84582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buClr>
                <a:srgbClr val="0000CC"/>
              </a:buClr>
              <a:buSzTx/>
              <a:buFont typeface="Wingdings" panose="05000000000000000000" pitchFamily="2" charset="2"/>
              <a:buNone/>
            </a:pPr>
            <a:r>
              <a:rPr lang="en-US" altLang="zh-CN">
                <a:solidFill>
                  <a:srgbClr val="0000CC"/>
                </a:solidFill>
                <a:latin typeface="宋体" panose="02010600030101010101" pitchFamily="2" charset="-122"/>
              </a:rPr>
              <a:t>3.5.2 </a:t>
            </a:r>
            <a:r>
              <a:rPr lang="zh-CN" altLang="en-US">
                <a:solidFill>
                  <a:srgbClr val="0000CC"/>
                </a:solidFill>
                <a:latin typeface="宋体" panose="02010600030101010101" pitchFamily="2" charset="-122"/>
              </a:rPr>
              <a:t>计算机系统中的死锁</a:t>
            </a:r>
            <a:endParaRPr lang="en-US" altLang="zh-CN">
              <a:solidFill>
                <a:srgbClr val="0000CC"/>
              </a:solidFill>
              <a:latin typeface="宋体" panose="02010600030101010101" pitchFamily="2" charset="-122"/>
            </a:endParaRPr>
          </a:p>
          <a:p>
            <a:pPr eaLnBrk="1" hangingPunct="1">
              <a:buClr>
                <a:srgbClr val="0000CC"/>
              </a:buClr>
              <a:buSzTx/>
              <a:buFont typeface="Wingdings" panose="05000000000000000000" pitchFamily="2" charset="2"/>
              <a:buNone/>
            </a:pPr>
            <a:r>
              <a:rPr lang="zh-CN" altLang="en-US">
                <a:solidFill>
                  <a:srgbClr val="0000CC"/>
                </a:solidFill>
                <a:latin typeface="宋体" panose="02010600030101010101" pitchFamily="2" charset="-122"/>
              </a:rPr>
              <a:t>产生死锁的原因</a:t>
            </a:r>
          </a:p>
          <a:p>
            <a:pPr lvl="1" eaLnBrk="1" hangingPunct="1">
              <a:buClr>
                <a:srgbClr val="0000CC"/>
              </a:buClr>
              <a:buSzTx/>
              <a:buFont typeface="Wingdings" panose="05000000000000000000" pitchFamily="2" charset="2"/>
              <a:buNone/>
            </a:pPr>
            <a:r>
              <a:rPr lang="en-US" altLang="zh-CN">
                <a:solidFill>
                  <a:srgbClr val="000000"/>
                </a:solidFill>
                <a:latin typeface="宋体" panose="02010600030101010101" pitchFamily="2" charset="-122"/>
              </a:rPr>
              <a:t>1.</a:t>
            </a:r>
            <a:r>
              <a:rPr lang="zh-CN" altLang="en-US">
                <a:solidFill>
                  <a:srgbClr val="000000"/>
                </a:solidFill>
                <a:latin typeface="宋体" panose="02010600030101010101" pitchFamily="2" charset="-122"/>
              </a:rPr>
              <a:t>竞争不可抢占性资源引起进程死锁</a:t>
            </a:r>
          </a:p>
        </p:txBody>
      </p:sp>
      <p:sp>
        <p:nvSpPr>
          <p:cNvPr id="80899" name="Text Box 2">
            <a:extLst>
              <a:ext uri="{FF2B5EF4-FFF2-40B4-BE49-F238E27FC236}">
                <a16:creationId xmlns:a16="http://schemas.microsoft.com/office/drawing/2014/main" id="{68B26D69-6AA1-4F97-92E4-96BECACB9654}"/>
              </a:ext>
            </a:extLst>
          </p:cNvPr>
          <p:cNvSpPr txBox="1">
            <a:spLocks noChangeArrowheads="1"/>
          </p:cNvSpPr>
          <p:nvPr/>
        </p:nvSpPr>
        <p:spPr bwMode="auto">
          <a:xfrm>
            <a:off x="1295400" y="609600"/>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sz="4000">
                <a:solidFill>
                  <a:srgbClr val="000000"/>
                </a:solidFill>
                <a:latin typeface="华文新魏" panose="02010800040101010101" pitchFamily="2" charset="-122"/>
                <a:ea typeface="华文新魏" panose="02010800040101010101" pitchFamily="2" charset="-122"/>
              </a:rPr>
              <a:t>3.5 </a:t>
            </a:r>
            <a:r>
              <a:rPr lang="zh-CN" altLang="en-US" sz="4000">
                <a:solidFill>
                  <a:srgbClr val="000000"/>
                </a:solidFill>
                <a:latin typeface="Times New Roman" panose="02020603050405020304" pitchFamily="18" charset="0"/>
                <a:ea typeface="华文新魏" panose="02010800040101010101" pitchFamily="2" charset="-122"/>
              </a:rPr>
              <a:t>死锁概述</a:t>
            </a:r>
          </a:p>
        </p:txBody>
      </p:sp>
      <p:graphicFrame>
        <p:nvGraphicFramePr>
          <p:cNvPr id="80900" name="Object 2">
            <a:extLst>
              <a:ext uri="{FF2B5EF4-FFF2-40B4-BE49-F238E27FC236}">
                <a16:creationId xmlns:a16="http://schemas.microsoft.com/office/drawing/2014/main" id="{FDEFE4A3-7331-4040-8047-0BC2783A53A2}"/>
              </a:ext>
            </a:extLst>
          </p:cNvPr>
          <p:cNvGraphicFramePr>
            <a:graphicFrameLocks noChangeAspect="1"/>
          </p:cNvGraphicFramePr>
          <p:nvPr/>
        </p:nvGraphicFramePr>
        <p:xfrm>
          <a:off x="4730750" y="2909888"/>
          <a:ext cx="3790950" cy="3502025"/>
        </p:xfrm>
        <a:graphic>
          <a:graphicData uri="http://schemas.openxmlformats.org/presentationml/2006/ole">
            <mc:AlternateContent xmlns:mc="http://schemas.openxmlformats.org/markup-compatibility/2006">
              <mc:Choice xmlns:v="urn:schemas-microsoft-com:vml" Requires="v">
                <p:oleObj name="VISIO" r:id="rId4" imgW="1402080" imgH="1295400" progId="">
                  <p:embed/>
                </p:oleObj>
              </mc:Choice>
              <mc:Fallback>
                <p:oleObj name="VISIO" r:id="rId4" imgW="1402080" imgH="1295400"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30750" y="2909888"/>
                        <a:ext cx="3790950" cy="350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0901" name="Text Box 7">
            <a:extLst>
              <a:ext uri="{FF2B5EF4-FFF2-40B4-BE49-F238E27FC236}">
                <a16:creationId xmlns:a16="http://schemas.microsoft.com/office/drawing/2014/main" id="{E48D788A-5D09-4E15-8630-834F72B1CD5A}"/>
              </a:ext>
            </a:extLst>
          </p:cNvPr>
          <p:cNvSpPr txBox="1">
            <a:spLocks noChangeArrowheads="1"/>
          </p:cNvSpPr>
          <p:nvPr/>
        </p:nvSpPr>
        <p:spPr bwMode="auto">
          <a:xfrm>
            <a:off x="1143000" y="3276600"/>
            <a:ext cx="35052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400">
                <a:solidFill>
                  <a:srgbClr val="000000"/>
                </a:solidFill>
                <a:latin typeface="Times New Roman" panose="02020603050405020304" pitchFamily="18" charset="0"/>
              </a:rPr>
              <a:t>         有两个进程</a:t>
            </a:r>
            <a:r>
              <a:rPr lang="en-US" altLang="zh-CN" sz="2400">
                <a:solidFill>
                  <a:srgbClr val="000000"/>
                </a:solidFill>
                <a:latin typeface="宋体" panose="02010600030101010101" pitchFamily="2" charset="-122"/>
              </a:rPr>
              <a:t>P</a:t>
            </a:r>
            <a:r>
              <a:rPr lang="en-US" altLang="zh-CN" sz="2400" baseline="-25000">
                <a:solidFill>
                  <a:srgbClr val="000000"/>
                </a:solidFill>
                <a:latin typeface="宋体" panose="02010600030101010101" pitchFamily="2" charset="-122"/>
              </a:rPr>
              <a:t>1</a:t>
            </a:r>
            <a:r>
              <a:rPr lang="en-US" altLang="zh-CN" sz="2400">
                <a:solidFill>
                  <a:srgbClr val="000000"/>
                </a:solidFill>
                <a:latin typeface="Times New Roman" panose="02020603050405020304" pitchFamily="18" charset="0"/>
              </a:rPr>
              <a:t>、 </a:t>
            </a:r>
            <a:r>
              <a:rPr lang="en-US" altLang="zh-CN" sz="2400">
                <a:solidFill>
                  <a:srgbClr val="000000"/>
                </a:solidFill>
                <a:latin typeface="宋体" panose="02010600030101010101" pitchFamily="2" charset="-122"/>
              </a:rPr>
              <a:t>P</a:t>
            </a:r>
            <a:r>
              <a:rPr lang="en-US" altLang="zh-CN" sz="2400" baseline="-25000">
                <a:solidFill>
                  <a:srgbClr val="000000"/>
                </a:solidFill>
                <a:latin typeface="宋体" panose="02010600030101010101" pitchFamily="2" charset="-122"/>
              </a:rPr>
              <a:t>2</a:t>
            </a:r>
            <a:r>
              <a:rPr lang="en-US" altLang="zh-CN" sz="2400">
                <a:solidFill>
                  <a:srgbClr val="000000"/>
                </a:solidFill>
                <a:latin typeface="Arial Narrow" panose="020B0606020202030204" pitchFamily="34" charset="0"/>
              </a:rPr>
              <a:t> </a:t>
            </a:r>
            <a:r>
              <a:rPr lang="en-US" altLang="zh-CN" sz="2400">
                <a:solidFill>
                  <a:srgbClr val="000000"/>
                </a:solidFill>
                <a:latin typeface="Times New Roman" panose="02020603050405020304" pitchFamily="18" charset="0"/>
              </a:rPr>
              <a:t>，</a:t>
            </a:r>
            <a:r>
              <a:rPr lang="zh-CN" altLang="en-US" sz="2400">
                <a:solidFill>
                  <a:srgbClr val="000000"/>
                </a:solidFill>
                <a:latin typeface="Times New Roman" panose="02020603050405020304" pitchFamily="18" charset="0"/>
              </a:rPr>
              <a:t>系统仅有一台打印机</a:t>
            </a:r>
            <a:r>
              <a:rPr lang="en-US" altLang="zh-CN" sz="2400">
                <a:solidFill>
                  <a:srgbClr val="000000"/>
                </a:solidFill>
                <a:latin typeface="宋体" panose="02010600030101010101" pitchFamily="2" charset="-122"/>
              </a:rPr>
              <a:t>R</a:t>
            </a:r>
            <a:r>
              <a:rPr lang="en-US" altLang="zh-CN" sz="2400" baseline="-25000">
                <a:solidFill>
                  <a:srgbClr val="000000"/>
                </a:solidFill>
                <a:latin typeface="宋体" panose="02010600030101010101" pitchFamily="2" charset="-122"/>
              </a:rPr>
              <a:t>1</a:t>
            </a:r>
            <a:r>
              <a:rPr lang="zh-CN" altLang="en-US" sz="2400">
                <a:solidFill>
                  <a:srgbClr val="000000"/>
                </a:solidFill>
                <a:latin typeface="Times New Roman" panose="02020603050405020304" pitchFamily="18" charset="0"/>
              </a:rPr>
              <a:t>和磁带机</a:t>
            </a:r>
            <a:r>
              <a:rPr lang="en-US" altLang="zh-CN" sz="2400">
                <a:solidFill>
                  <a:srgbClr val="000000"/>
                </a:solidFill>
                <a:latin typeface="宋体" panose="02010600030101010101" pitchFamily="2" charset="-122"/>
              </a:rPr>
              <a:t>R</a:t>
            </a:r>
            <a:r>
              <a:rPr lang="en-US" altLang="zh-CN" sz="2400" baseline="-25000">
                <a:solidFill>
                  <a:srgbClr val="000000"/>
                </a:solidFill>
                <a:latin typeface="宋体" panose="02010600030101010101" pitchFamily="2" charset="-122"/>
              </a:rPr>
              <a:t>2</a:t>
            </a:r>
            <a:r>
              <a:rPr lang="zh-CN" altLang="en-US" sz="2400">
                <a:solidFill>
                  <a:srgbClr val="000000"/>
                </a:solidFill>
                <a:latin typeface="Times New Roman" panose="02020603050405020304" pitchFamily="18" charset="0"/>
              </a:rPr>
              <a: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a:extLst>
              <a:ext uri="{FF2B5EF4-FFF2-40B4-BE49-F238E27FC236}">
                <a16:creationId xmlns:a16="http://schemas.microsoft.com/office/drawing/2014/main" id="{B3C1EDB9-7E16-4D01-8541-F2B83ED68DD6}"/>
              </a:ext>
            </a:extLst>
          </p:cNvPr>
          <p:cNvSpPr>
            <a:spLocks noChangeArrowheads="1"/>
          </p:cNvSpPr>
          <p:nvPr/>
        </p:nvSpPr>
        <p:spPr bwMode="auto">
          <a:xfrm>
            <a:off x="457200" y="1524000"/>
            <a:ext cx="84582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buClr>
                <a:srgbClr val="0000CC"/>
              </a:buClr>
              <a:buSzTx/>
              <a:buFont typeface="Wingdings" panose="05000000000000000000" pitchFamily="2" charset="2"/>
              <a:buNone/>
            </a:pPr>
            <a:r>
              <a:rPr lang="zh-CN" altLang="en-US">
                <a:solidFill>
                  <a:srgbClr val="0000CC"/>
                </a:solidFill>
                <a:latin typeface="宋体" panose="02010600030101010101" pitchFamily="2" charset="-122"/>
              </a:rPr>
              <a:t>产生死锁的原因</a:t>
            </a:r>
          </a:p>
          <a:p>
            <a:pPr lvl="1" eaLnBrk="1" hangingPunct="1">
              <a:buClr>
                <a:srgbClr val="0000CC"/>
              </a:buClr>
              <a:buSzTx/>
              <a:buFont typeface="Wingdings" panose="05000000000000000000" pitchFamily="2" charset="2"/>
              <a:buNone/>
            </a:pPr>
            <a:r>
              <a:rPr lang="en-US" altLang="zh-CN">
                <a:solidFill>
                  <a:srgbClr val="000000"/>
                </a:solidFill>
                <a:latin typeface="宋体" panose="02010600030101010101" pitchFamily="2" charset="-122"/>
              </a:rPr>
              <a:t>2.</a:t>
            </a:r>
            <a:r>
              <a:rPr lang="zh-CN" altLang="en-US">
                <a:solidFill>
                  <a:srgbClr val="000000"/>
                </a:solidFill>
                <a:latin typeface="宋体" panose="02010600030101010101" pitchFamily="2" charset="-122"/>
              </a:rPr>
              <a:t>竞争可消耗资源引起进程死锁</a:t>
            </a:r>
          </a:p>
        </p:txBody>
      </p:sp>
      <p:sp>
        <p:nvSpPr>
          <p:cNvPr id="82948" name="Text Box 5">
            <a:extLst>
              <a:ext uri="{FF2B5EF4-FFF2-40B4-BE49-F238E27FC236}">
                <a16:creationId xmlns:a16="http://schemas.microsoft.com/office/drawing/2014/main" id="{92272B8C-852A-4070-8503-EDA018F9F3AE}"/>
              </a:ext>
            </a:extLst>
          </p:cNvPr>
          <p:cNvSpPr txBox="1">
            <a:spLocks noChangeArrowheads="1"/>
          </p:cNvSpPr>
          <p:nvPr/>
        </p:nvSpPr>
        <p:spPr bwMode="auto">
          <a:xfrm>
            <a:off x="611560" y="2743200"/>
            <a:ext cx="28956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400" dirty="0">
                <a:latin typeface="Times New Roman" panose="02020603050405020304" pitchFamily="18" charset="0"/>
              </a:rPr>
              <a:t>   </a:t>
            </a:r>
            <a:r>
              <a:rPr lang="zh-CN" altLang="en-US" sz="2400" dirty="0">
                <a:solidFill>
                  <a:srgbClr val="000000"/>
                </a:solidFill>
                <a:latin typeface="Times New Roman" panose="02020603050405020304" pitchFamily="18" charset="0"/>
              </a:rPr>
              <a:t>3进程之间通信</a:t>
            </a:r>
            <a:endParaRPr lang="en-US" altLang="zh-CN" sz="2400" dirty="0">
              <a:solidFill>
                <a:srgbClr val="000000"/>
              </a:solidFill>
              <a:latin typeface="Times New Roman" panose="02020603050405020304" pitchFamily="18" charset="0"/>
            </a:endParaRPr>
          </a:p>
          <a:p>
            <a:pPr eaLnBrk="1" hangingPunct="1">
              <a:spcBef>
                <a:spcPct val="50000"/>
              </a:spcBef>
              <a:buClrTx/>
              <a:buSzTx/>
              <a:buFontTx/>
              <a:buNone/>
            </a:pPr>
            <a:r>
              <a:rPr lang="zh-CN" altLang="en-US" sz="2400" dirty="0">
                <a:solidFill>
                  <a:srgbClr val="000000"/>
                </a:solidFill>
                <a:latin typeface="Times New Roman" panose="02020603050405020304" pitchFamily="18" charset="0"/>
              </a:rPr>
              <a:t>先自己生产消息并发出，再接受别人的消息，没问题；</a:t>
            </a:r>
            <a:endParaRPr lang="en-US" altLang="zh-CN" sz="2400" dirty="0">
              <a:solidFill>
                <a:srgbClr val="000000"/>
              </a:solidFill>
              <a:latin typeface="Times New Roman" panose="02020603050405020304" pitchFamily="18" charset="0"/>
            </a:endParaRPr>
          </a:p>
          <a:p>
            <a:pPr eaLnBrk="1" hangingPunct="1">
              <a:spcBef>
                <a:spcPct val="50000"/>
              </a:spcBef>
              <a:buClrTx/>
              <a:buSzTx/>
              <a:buFontTx/>
              <a:buNone/>
            </a:pPr>
            <a:r>
              <a:rPr lang="zh-CN" altLang="en-US" sz="2400" dirty="0">
                <a:solidFill>
                  <a:srgbClr val="000000"/>
                </a:solidFill>
                <a:latin typeface="Times New Roman" panose="02020603050405020304" pitchFamily="18" charset="0"/>
              </a:rPr>
              <a:t>反之，可能死锁</a:t>
            </a:r>
          </a:p>
        </p:txBody>
      </p:sp>
      <p:sp>
        <p:nvSpPr>
          <p:cNvPr id="82949" name="Text Box 2">
            <a:extLst>
              <a:ext uri="{FF2B5EF4-FFF2-40B4-BE49-F238E27FC236}">
                <a16:creationId xmlns:a16="http://schemas.microsoft.com/office/drawing/2014/main" id="{662C343E-BFEE-49E8-BEC3-2F6C295FB7D0}"/>
              </a:ext>
            </a:extLst>
          </p:cNvPr>
          <p:cNvSpPr txBox="1">
            <a:spLocks noChangeArrowheads="1"/>
          </p:cNvSpPr>
          <p:nvPr/>
        </p:nvSpPr>
        <p:spPr bwMode="auto">
          <a:xfrm>
            <a:off x="1295400" y="609600"/>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sz="4000">
                <a:solidFill>
                  <a:srgbClr val="000000"/>
                </a:solidFill>
                <a:latin typeface="华文新魏" panose="02010800040101010101" pitchFamily="2" charset="-122"/>
                <a:ea typeface="华文新魏" panose="02010800040101010101" pitchFamily="2" charset="-122"/>
              </a:rPr>
              <a:t>3.5 </a:t>
            </a:r>
            <a:r>
              <a:rPr lang="zh-CN" altLang="en-US" sz="4000">
                <a:solidFill>
                  <a:srgbClr val="000000"/>
                </a:solidFill>
                <a:latin typeface="Times New Roman" panose="02020603050405020304" pitchFamily="18" charset="0"/>
                <a:ea typeface="华文新魏" panose="02010800040101010101" pitchFamily="2" charset="-122"/>
              </a:rPr>
              <a:t>死锁概述</a:t>
            </a:r>
          </a:p>
        </p:txBody>
      </p:sp>
      <p:graphicFrame>
        <p:nvGraphicFramePr>
          <p:cNvPr id="2" name="图示 1">
            <a:extLst>
              <a:ext uri="{FF2B5EF4-FFF2-40B4-BE49-F238E27FC236}">
                <a16:creationId xmlns:a16="http://schemas.microsoft.com/office/drawing/2014/main" id="{F9C7D181-7F10-4CB1-9A5C-9181574C03E4}"/>
              </a:ext>
            </a:extLst>
          </p:cNvPr>
          <p:cNvGraphicFramePr/>
          <p:nvPr>
            <p:extLst>
              <p:ext uri="{D42A27DB-BD31-4B8C-83A1-F6EECF244321}">
                <p14:modId xmlns:p14="http://schemas.microsoft.com/office/powerpoint/2010/main" val="418559668"/>
              </p:ext>
            </p:extLst>
          </p:nvPr>
        </p:nvGraphicFramePr>
        <p:xfrm>
          <a:off x="3275856" y="21844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3">
            <a:extLst>
              <a:ext uri="{FF2B5EF4-FFF2-40B4-BE49-F238E27FC236}">
                <a16:creationId xmlns:a16="http://schemas.microsoft.com/office/drawing/2014/main" id="{1E8476D3-1846-4CDA-BEC1-C1AFC622249E}"/>
              </a:ext>
            </a:extLst>
          </p:cNvPr>
          <p:cNvSpPr>
            <a:spLocks noChangeArrowheads="1"/>
          </p:cNvSpPr>
          <p:nvPr/>
        </p:nvSpPr>
        <p:spPr bwMode="auto">
          <a:xfrm>
            <a:off x="304800" y="1412875"/>
            <a:ext cx="8458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1066800" indent="-60960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buClr>
                <a:srgbClr val="0000CC"/>
              </a:buClr>
              <a:buSzTx/>
              <a:buFont typeface="Wingdings" panose="05000000000000000000" pitchFamily="2" charset="2"/>
              <a:buNone/>
            </a:pPr>
            <a:r>
              <a:rPr lang="zh-CN" altLang="en-US">
                <a:solidFill>
                  <a:srgbClr val="0000CC"/>
                </a:solidFill>
                <a:latin typeface="宋体" panose="02010600030101010101" pitchFamily="2" charset="-122"/>
              </a:rPr>
              <a:t>产生死锁的原因</a:t>
            </a:r>
            <a:endParaRPr lang="en-US" altLang="zh-CN">
              <a:solidFill>
                <a:srgbClr val="0000CC"/>
              </a:solidFill>
              <a:latin typeface="宋体" panose="02010600030101010101" pitchFamily="2" charset="-122"/>
            </a:endParaRPr>
          </a:p>
          <a:p>
            <a:pPr eaLnBrk="1" hangingPunct="1">
              <a:buClr>
                <a:srgbClr val="0000CC"/>
              </a:buClr>
              <a:buSzTx/>
              <a:buFont typeface="Wingdings" panose="05000000000000000000" pitchFamily="2" charset="2"/>
              <a:buNone/>
            </a:pPr>
            <a:r>
              <a:rPr lang="en-US" altLang="zh-CN">
                <a:solidFill>
                  <a:srgbClr val="000000"/>
                </a:solidFill>
                <a:latin typeface="Times New Roman" panose="02020603050405020304" pitchFamily="18" charset="0"/>
              </a:rPr>
              <a:t>3.</a:t>
            </a:r>
            <a:r>
              <a:rPr lang="zh-CN" altLang="en-US">
                <a:solidFill>
                  <a:srgbClr val="000000"/>
                </a:solidFill>
                <a:latin typeface="Times New Roman" panose="02020603050405020304" pitchFamily="18" charset="0"/>
              </a:rPr>
              <a:t>进程推进顺序不当引起死锁</a:t>
            </a:r>
            <a:endParaRPr lang="zh-CN" altLang="en-US" sz="2400">
              <a:solidFill>
                <a:srgbClr val="000000"/>
              </a:solidFill>
              <a:latin typeface="Times New Roman" panose="02020603050405020304" pitchFamily="18" charset="0"/>
            </a:endParaRPr>
          </a:p>
        </p:txBody>
      </p:sp>
      <p:sp>
        <p:nvSpPr>
          <p:cNvPr id="83971" name="Text Box 6">
            <a:extLst>
              <a:ext uri="{FF2B5EF4-FFF2-40B4-BE49-F238E27FC236}">
                <a16:creationId xmlns:a16="http://schemas.microsoft.com/office/drawing/2014/main" id="{3ADE5931-1DDA-49C2-AA11-5BEEF71E71B1}"/>
              </a:ext>
            </a:extLst>
          </p:cNvPr>
          <p:cNvSpPr txBox="1">
            <a:spLocks noChangeArrowheads="1"/>
          </p:cNvSpPr>
          <p:nvPr/>
        </p:nvSpPr>
        <p:spPr bwMode="auto">
          <a:xfrm>
            <a:off x="322263" y="2705100"/>
            <a:ext cx="8534400" cy="319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zh-CN" altLang="en-US" sz="2400">
                <a:latin typeface="Times New Roman" panose="02020603050405020304" pitchFamily="18" charset="0"/>
              </a:rPr>
              <a:t>例：</a:t>
            </a:r>
            <a:r>
              <a:rPr lang="zh-CN" altLang="en-US" sz="2400">
                <a:solidFill>
                  <a:srgbClr val="000000"/>
                </a:solidFill>
                <a:latin typeface="Times New Roman" panose="02020603050405020304" pitchFamily="18" charset="0"/>
              </a:rPr>
              <a:t>有两个进程</a:t>
            </a:r>
            <a:r>
              <a:rPr lang="en-US" altLang="zh-CN" sz="2400">
                <a:solidFill>
                  <a:srgbClr val="000000"/>
                </a:solidFill>
                <a:latin typeface="宋体" panose="02010600030101010101" pitchFamily="2" charset="-122"/>
              </a:rPr>
              <a:t>P</a:t>
            </a:r>
            <a:r>
              <a:rPr lang="en-US" altLang="zh-CN" sz="2400" baseline="-25000">
                <a:solidFill>
                  <a:srgbClr val="000000"/>
                </a:solidFill>
                <a:latin typeface="宋体" panose="02010600030101010101" pitchFamily="2" charset="-122"/>
              </a:rPr>
              <a:t>1</a:t>
            </a:r>
            <a:r>
              <a:rPr lang="en-US" altLang="zh-CN" sz="2400">
                <a:solidFill>
                  <a:srgbClr val="000000"/>
                </a:solidFill>
                <a:latin typeface="Times New Roman" panose="02020603050405020304" pitchFamily="18" charset="0"/>
              </a:rPr>
              <a:t>、 </a:t>
            </a:r>
            <a:r>
              <a:rPr lang="en-US" altLang="zh-CN" sz="2400">
                <a:solidFill>
                  <a:srgbClr val="000000"/>
                </a:solidFill>
                <a:latin typeface="宋体" panose="02010600030101010101" pitchFamily="2" charset="-122"/>
              </a:rPr>
              <a:t>P</a:t>
            </a:r>
            <a:r>
              <a:rPr lang="en-US" altLang="zh-CN" sz="2400" baseline="-25000">
                <a:solidFill>
                  <a:srgbClr val="000000"/>
                </a:solidFill>
                <a:latin typeface="宋体" panose="02010600030101010101" pitchFamily="2" charset="-122"/>
              </a:rPr>
              <a:t>2</a:t>
            </a:r>
            <a:r>
              <a:rPr lang="en-US" altLang="zh-CN" sz="2400">
                <a:solidFill>
                  <a:srgbClr val="000000"/>
                </a:solidFill>
                <a:latin typeface="Arial Narrow" panose="020B0606020202030204" pitchFamily="34" charset="0"/>
              </a:rPr>
              <a:t> </a:t>
            </a:r>
            <a:r>
              <a:rPr lang="en-US" altLang="zh-CN" sz="2400">
                <a:solidFill>
                  <a:srgbClr val="000000"/>
                </a:solidFill>
                <a:latin typeface="Times New Roman" panose="02020603050405020304" pitchFamily="18" charset="0"/>
              </a:rPr>
              <a:t>，</a:t>
            </a:r>
            <a:r>
              <a:rPr lang="zh-CN" altLang="en-US" sz="2400">
                <a:solidFill>
                  <a:srgbClr val="000000"/>
                </a:solidFill>
                <a:latin typeface="Times New Roman" panose="02020603050405020304" pitchFamily="18" charset="0"/>
              </a:rPr>
              <a:t>系统仅有一台打印机</a:t>
            </a:r>
            <a:r>
              <a:rPr lang="en-US" altLang="zh-CN" sz="2400">
                <a:solidFill>
                  <a:srgbClr val="000000"/>
                </a:solidFill>
                <a:latin typeface="宋体" panose="02010600030101010101" pitchFamily="2" charset="-122"/>
              </a:rPr>
              <a:t>R</a:t>
            </a:r>
            <a:r>
              <a:rPr lang="en-US" altLang="zh-CN" sz="2400" baseline="-25000">
                <a:solidFill>
                  <a:srgbClr val="000000"/>
                </a:solidFill>
                <a:latin typeface="宋体" panose="02010600030101010101" pitchFamily="2" charset="-122"/>
              </a:rPr>
              <a:t>1</a:t>
            </a:r>
            <a:r>
              <a:rPr lang="zh-CN" altLang="en-US" sz="2400">
                <a:solidFill>
                  <a:srgbClr val="000000"/>
                </a:solidFill>
                <a:latin typeface="Times New Roman" panose="02020603050405020304" pitchFamily="18" charset="0"/>
              </a:rPr>
              <a:t>和磁带机</a:t>
            </a:r>
            <a:r>
              <a:rPr lang="en-US" altLang="zh-CN" sz="2400">
                <a:solidFill>
                  <a:srgbClr val="000000"/>
                </a:solidFill>
                <a:latin typeface="宋体" panose="02010600030101010101" pitchFamily="2" charset="-122"/>
              </a:rPr>
              <a:t>R</a:t>
            </a:r>
            <a:r>
              <a:rPr lang="en-US" altLang="zh-CN" sz="2400" baseline="-25000">
                <a:solidFill>
                  <a:srgbClr val="000000"/>
                </a:solidFill>
                <a:latin typeface="宋体" panose="02010600030101010101" pitchFamily="2" charset="-122"/>
              </a:rPr>
              <a:t>2</a:t>
            </a:r>
            <a:r>
              <a:rPr lang="zh-CN" altLang="en-US" sz="2400">
                <a:solidFill>
                  <a:srgbClr val="000000"/>
                </a:solidFill>
                <a:latin typeface="Times New Roman" panose="02020603050405020304" pitchFamily="18" charset="0"/>
              </a:rPr>
              <a:t>。</a:t>
            </a:r>
          </a:p>
          <a:p>
            <a:pPr algn="just" eaLnBrk="1" hangingPunct="1">
              <a:spcBef>
                <a:spcPct val="50000"/>
              </a:spcBef>
              <a:buClrTx/>
              <a:buSzTx/>
              <a:buFontTx/>
              <a:buNone/>
            </a:pPr>
            <a:r>
              <a:rPr lang="zh-CN" altLang="en-US" sz="2400">
                <a:solidFill>
                  <a:srgbClr val="000000"/>
                </a:solidFill>
                <a:latin typeface="Times New Roman" panose="02020603050405020304" pitchFamily="18" charset="0"/>
              </a:rPr>
              <a:t>             进程</a:t>
            </a:r>
            <a:r>
              <a:rPr lang="en-US" altLang="zh-CN" sz="2400">
                <a:solidFill>
                  <a:srgbClr val="000000"/>
                </a:solidFill>
                <a:latin typeface="宋体" panose="02010600030101010101" pitchFamily="2" charset="-122"/>
              </a:rPr>
              <a:t>P</a:t>
            </a:r>
            <a:r>
              <a:rPr lang="en-US" altLang="zh-CN" sz="2400" baseline="-25000">
                <a:solidFill>
                  <a:srgbClr val="000000"/>
                </a:solidFill>
                <a:latin typeface="宋体" panose="02010600030101010101" pitchFamily="2" charset="-122"/>
              </a:rPr>
              <a:t>1</a:t>
            </a:r>
            <a:r>
              <a:rPr lang="en-US" altLang="zh-CN" sz="2400">
                <a:solidFill>
                  <a:srgbClr val="000000"/>
                </a:solidFill>
                <a:latin typeface="Times New Roman" panose="02020603050405020304" pitchFamily="18" charset="0"/>
              </a:rPr>
              <a:t>                                 </a:t>
            </a:r>
            <a:r>
              <a:rPr lang="zh-CN" altLang="en-US" sz="2400">
                <a:solidFill>
                  <a:srgbClr val="000000"/>
                </a:solidFill>
                <a:latin typeface="Times New Roman" panose="02020603050405020304" pitchFamily="18" charset="0"/>
              </a:rPr>
              <a:t>进程</a:t>
            </a:r>
            <a:r>
              <a:rPr lang="en-US" altLang="zh-CN" sz="2400">
                <a:solidFill>
                  <a:srgbClr val="000000"/>
                </a:solidFill>
                <a:latin typeface="Times New Roman" panose="02020603050405020304" pitchFamily="18" charset="0"/>
              </a:rPr>
              <a:t> </a:t>
            </a:r>
            <a:r>
              <a:rPr lang="en-US" altLang="zh-CN" sz="2400">
                <a:solidFill>
                  <a:srgbClr val="000000"/>
                </a:solidFill>
                <a:latin typeface="宋体" panose="02010600030101010101" pitchFamily="2" charset="-122"/>
              </a:rPr>
              <a:t>P</a:t>
            </a:r>
            <a:r>
              <a:rPr lang="en-US" altLang="zh-CN" sz="2400" baseline="-25000">
                <a:solidFill>
                  <a:srgbClr val="000000"/>
                </a:solidFill>
                <a:latin typeface="宋体" panose="02010600030101010101" pitchFamily="2" charset="-122"/>
              </a:rPr>
              <a:t>2</a:t>
            </a:r>
            <a:r>
              <a:rPr lang="en-US" altLang="zh-CN" sz="2400">
                <a:solidFill>
                  <a:srgbClr val="000000"/>
                </a:solidFill>
                <a:latin typeface="Arial Narrow" panose="020B0606020202030204" pitchFamily="34" charset="0"/>
              </a:rPr>
              <a:t> </a:t>
            </a:r>
            <a:endParaRPr lang="zh-CN" altLang="en-US" sz="2400">
              <a:solidFill>
                <a:srgbClr val="000000"/>
              </a:solidFill>
              <a:latin typeface="Times New Roman" panose="02020603050405020304" pitchFamily="18" charset="0"/>
            </a:endParaRPr>
          </a:p>
          <a:p>
            <a:pPr algn="just" eaLnBrk="1" hangingPunct="1">
              <a:spcBef>
                <a:spcPct val="50000"/>
              </a:spcBef>
              <a:buClrTx/>
              <a:buSzTx/>
              <a:buFontTx/>
              <a:buNone/>
            </a:pPr>
            <a:r>
              <a:rPr lang="zh-CN" altLang="en-US" sz="2400">
                <a:latin typeface="Times New Roman" panose="02020603050405020304" pitchFamily="18" charset="0"/>
              </a:rPr>
              <a:t>        申请</a:t>
            </a:r>
            <a:r>
              <a:rPr lang="zh-CN" altLang="en-US" sz="2400">
                <a:solidFill>
                  <a:srgbClr val="000000"/>
                </a:solidFill>
                <a:latin typeface="Times New Roman" panose="02020603050405020304" pitchFamily="18" charset="0"/>
              </a:rPr>
              <a:t>打印机</a:t>
            </a:r>
            <a:r>
              <a:rPr lang="en-US" altLang="zh-CN" sz="2400">
                <a:solidFill>
                  <a:srgbClr val="000000"/>
                </a:solidFill>
                <a:latin typeface="宋体" panose="02010600030101010101" pitchFamily="2" charset="-122"/>
              </a:rPr>
              <a:t>R</a:t>
            </a:r>
            <a:r>
              <a:rPr lang="en-US" altLang="zh-CN" sz="2400" baseline="-25000">
                <a:solidFill>
                  <a:srgbClr val="000000"/>
                </a:solidFill>
                <a:latin typeface="宋体" panose="02010600030101010101" pitchFamily="2" charset="-122"/>
              </a:rPr>
              <a:t>1</a:t>
            </a:r>
            <a:r>
              <a:rPr lang="en-US" altLang="zh-CN" sz="2400">
                <a:latin typeface="Times New Roman" panose="02020603050405020304" pitchFamily="18" charset="0"/>
              </a:rPr>
              <a:t> </a:t>
            </a:r>
            <a:r>
              <a:rPr lang="en-US" altLang="zh-CN" sz="2400">
                <a:latin typeface="Arial Narrow" panose="020B0606020202030204" pitchFamily="34" charset="0"/>
              </a:rPr>
              <a:t>	                  </a:t>
            </a:r>
            <a:r>
              <a:rPr lang="zh-CN" altLang="en-US" sz="2400">
                <a:latin typeface="Times New Roman" panose="02020603050405020304" pitchFamily="18" charset="0"/>
              </a:rPr>
              <a:t>申请</a:t>
            </a:r>
            <a:r>
              <a:rPr lang="zh-CN" altLang="en-US" sz="2400">
                <a:solidFill>
                  <a:srgbClr val="000000"/>
                </a:solidFill>
                <a:latin typeface="Times New Roman" panose="02020603050405020304" pitchFamily="18" charset="0"/>
              </a:rPr>
              <a:t>磁带机</a:t>
            </a:r>
            <a:r>
              <a:rPr lang="en-US" altLang="zh-CN" sz="2400">
                <a:solidFill>
                  <a:srgbClr val="000000"/>
                </a:solidFill>
                <a:latin typeface="宋体" panose="02010600030101010101" pitchFamily="2" charset="-122"/>
              </a:rPr>
              <a:t>R</a:t>
            </a:r>
            <a:r>
              <a:rPr lang="en-US" altLang="zh-CN" sz="2400" baseline="-25000">
                <a:solidFill>
                  <a:srgbClr val="000000"/>
                </a:solidFill>
                <a:latin typeface="宋体" panose="02010600030101010101" pitchFamily="2" charset="-122"/>
              </a:rPr>
              <a:t>2</a:t>
            </a:r>
            <a:endParaRPr lang="en-US" altLang="zh-CN" sz="2400">
              <a:latin typeface="Arial Narrow" panose="020B0606020202030204" pitchFamily="34" charset="0"/>
            </a:endParaRPr>
          </a:p>
          <a:p>
            <a:pPr algn="just" eaLnBrk="1" hangingPunct="1">
              <a:spcBef>
                <a:spcPct val="50000"/>
              </a:spcBef>
              <a:buClrTx/>
              <a:buSzTx/>
              <a:buFontTx/>
              <a:buNone/>
            </a:pPr>
            <a:r>
              <a:rPr lang="en-US" altLang="zh-CN" sz="2400">
                <a:latin typeface="Arial Narrow" panose="020B0606020202030204" pitchFamily="34" charset="0"/>
              </a:rPr>
              <a:t>        </a:t>
            </a:r>
            <a:r>
              <a:rPr lang="zh-CN" altLang="en-US" sz="2400">
                <a:latin typeface="Times New Roman" panose="02020603050405020304" pitchFamily="18" charset="0"/>
              </a:rPr>
              <a:t>申请</a:t>
            </a:r>
            <a:r>
              <a:rPr lang="zh-CN" altLang="en-US" sz="2400">
                <a:solidFill>
                  <a:srgbClr val="000000"/>
                </a:solidFill>
                <a:latin typeface="Times New Roman" panose="02020603050405020304" pitchFamily="18" charset="0"/>
              </a:rPr>
              <a:t>磁带机</a:t>
            </a:r>
            <a:r>
              <a:rPr lang="en-US" altLang="zh-CN" sz="2400">
                <a:solidFill>
                  <a:srgbClr val="000000"/>
                </a:solidFill>
                <a:latin typeface="宋体" panose="02010600030101010101" pitchFamily="2" charset="-122"/>
              </a:rPr>
              <a:t>R</a:t>
            </a:r>
            <a:r>
              <a:rPr lang="en-US" altLang="zh-CN" sz="2400" baseline="-25000">
                <a:solidFill>
                  <a:srgbClr val="000000"/>
                </a:solidFill>
                <a:latin typeface="宋体" panose="02010600030101010101" pitchFamily="2" charset="-122"/>
              </a:rPr>
              <a:t>2                </a:t>
            </a:r>
            <a:r>
              <a:rPr lang="zh-CN" altLang="en-US" sz="2400">
                <a:latin typeface="Times New Roman" panose="02020603050405020304" pitchFamily="18" charset="0"/>
              </a:rPr>
              <a:t>申请</a:t>
            </a:r>
            <a:r>
              <a:rPr lang="zh-CN" altLang="en-US" sz="2400">
                <a:solidFill>
                  <a:srgbClr val="000000"/>
                </a:solidFill>
                <a:latin typeface="Times New Roman" panose="02020603050405020304" pitchFamily="18" charset="0"/>
              </a:rPr>
              <a:t>打印机</a:t>
            </a:r>
            <a:r>
              <a:rPr lang="en-US" altLang="zh-CN" sz="2400">
                <a:solidFill>
                  <a:srgbClr val="000000"/>
                </a:solidFill>
                <a:latin typeface="宋体" panose="02010600030101010101" pitchFamily="2" charset="-122"/>
              </a:rPr>
              <a:t>R</a:t>
            </a:r>
            <a:r>
              <a:rPr lang="en-US" altLang="zh-CN" sz="2400" baseline="-25000">
                <a:solidFill>
                  <a:srgbClr val="000000"/>
                </a:solidFill>
                <a:latin typeface="宋体" panose="02010600030101010101" pitchFamily="2" charset="-122"/>
              </a:rPr>
              <a:t>1</a:t>
            </a:r>
            <a:endParaRPr lang="en-US" altLang="zh-CN" sz="2400">
              <a:latin typeface="Arial Narrow" panose="020B0606020202030204" pitchFamily="34" charset="0"/>
            </a:endParaRPr>
          </a:p>
          <a:p>
            <a:pPr algn="just" eaLnBrk="1" hangingPunct="1">
              <a:spcBef>
                <a:spcPct val="50000"/>
              </a:spcBef>
              <a:buClrTx/>
              <a:buSzTx/>
              <a:buFontTx/>
              <a:buNone/>
            </a:pPr>
            <a:r>
              <a:rPr lang="en-US" altLang="zh-CN" sz="2400">
                <a:latin typeface="Arial Narrow" panose="020B0606020202030204" pitchFamily="34" charset="0"/>
              </a:rPr>
              <a:t>        </a:t>
            </a:r>
            <a:r>
              <a:rPr lang="zh-CN" altLang="en-US" sz="2400">
                <a:latin typeface="Times New Roman" panose="02020603050405020304" pitchFamily="18" charset="0"/>
              </a:rPr>
              <a:t>释放</a:t>
            </a:r>
            <a:r>
              <a:rPr lang="zh-CN" altLang="en-US" sz="2400">
                <a:solidFill>
                  <a:srgbClr val="000000"/>
                </a:solidFill>
                <a:latin typeface="Times New Roman" panose="02020603050405020304" pitchFamily="18" charset="0"/>
              </a:rPr>
              <a:t>打印机</a:t>
            </a:r>
            <a:r>
              <a:rPr lang="en-US" altLang="zh-CN" sz="2400">
                <a:solidFill>
                  <a:srgbClr val="000000"/>
                </a:solidFill>
                <a:latin typeface="宋体" panose="02010600030101010101" pitchFamily="2" charset="-122"/>
              </a:rPr>
              <a:t>R</a:t>
            </a:r>
            <a:r>
              <a:rPr lang="en-US" altLang="zh-CN" sz="2400" baseline="-25000">
                <a:solidFill>
                  <a:srgbClr val="000000"/>
                </a:solidFill>
                <a:latin typeface="宋体" panose="02010600030101010101" pitchFamily="2" charset="-122"/>
              </a:rPr>
              <a:t>1</a:t>
            </a:r>
            <a:r>
              <a:rPr lang="en-US" altLang="zh-CN" sz="2400">
                <a:latin typeface="Times New Roman" panose="02020603050405020304" pitchFamily="18" charset="0"/>
              </a:rPr>
              <a:t> </a:t>
            </a:r>
            <a:r>
              <a:rPr lang="en-US" altLang="zh-CN" sz="2400">
                <a:latin typeface="Arial Narrow" panose="020B0606020202030204" pitchFamily="34" charset="0"/>
              </a:rPr>
              <a:t>	                  </a:t>
            </a:r>
            <a:r>
              <a:rPr lang="zh-CN" altLang="en-US" sz="2400">
                <a:latin typeface="Times New Roman" panose="02020603050405020304" pitchFamily="18" charset="0"/>
              </a:rPr>
              <a:t>释放</a:t>
            </a:r>
            <a:r>
              <a:rPr lang="zh-CN" altLang="en-US" sz="2400">
                <a:solidFill>
                  <a:srgbClr val="000000"/>
                </a:solidFill>
                <a:latin typeface="Times New Roman" panose="02020603050405020304" pitchFamily="18" charset="0"/>
              </a:rPr>
              <a:t>磁带机</a:t>
            </a:r>
            <a:r>
              <a:rPr lang="en-US" altLang="zh-CN" sz="2400">
                <a:solidFill>
                  <a:srgbClr val="000000"/>
                </a:solidFill>
                <a:latin typeface="宋体" panose="02010600030101010101" pitchFamily="2" charset="-122"/>
              </a:rPr>
              <a:t>R</a:t>
            </a:r>
            <a:r>
              <a:rPr lang="en-US" altLang="zh-CN" sz="2400" baseline="-25000">
                <a:solidFill>
                  <a:srgbClr val="000000"/>
                </a:solidFill>
                <a:latin typeface="宋体" panose="02010600030101010101" pitchFamily="2" charset="-122"/>
              </a:rPr>
              <a:t>2</a:t>
            </a:r>
            <a:endParaRPr lang="en-US" altLang="zh-CN" sz="2400">
              <a:latin typeface="Arial Narrow" panose="020B0606020202030204" pitchFamily="34" charset="0"/>
            </a:endParaRPr>
          </a:p>
          <a:p>
            <a:pPr algn="just" eaLnBrk="1" hangingPunct="1">
              <a:spcBef>
                <a:spcPct val="50000"/>
              </a:spcBef>
              <a:buClrTx/>
              <a:buSzTx/>
              <a:buFontTx/>
              <a:buNone/>
            </a:pPr>
            <a:r>
              <a:rPr lang="en-US" altLang="zh-CN" sz="2400">
                <a:latin typeface="Arial Narrow" panose="020B0606020202030204" pitchFamily="34" charset="0"/>
              </a:rPr>
              <a:t>        </a:t>
            </a:r>
            <a:r>
              <a:rPr lang="zh-CN" altLang="en-US" sz="2400">
                <a:latin typeface="Times New Roman" panose="02020603050405020304" pitchFamily="18" charset="0"/>
              </a:rPr>
              <a:t>释放</a:t>
            </a:r>
            <a:r>
              <a:rPr lang="zh-CN" altLang="en-US" sz="2400">
                <a:solidFill>
                  <a:srgbClr val="000000"/>
                </a:solidFill>
                <a:latin typeface="Times New Roman" panose="02020603050405020304" pitchFamily="18" charset="0"/>
              </a:rPr>
              <a:t>磁带机</a:t>
            </a:r>
            <a:r>
              <a:rPr lang="en-US" altLang="zh-CN" sz="2400">
                <a:solidFill>
                  <a:srgbClr val="000000"/>
                </a:solidFill>
                <a:latin typeface="宋体" panose="02010600030101010101" pitchFamily="2" charset="-122"/>
              </a:rPr>
              <a:t>R</a:t>
            </a:r>
            <a:r>
              <a:rPr lang="en-US" altLang="zh-CN" sz="2400" baseline="-25000">
                <a:solidFill>
                  <a:srgbClr val="000000"/>
                </a:solidFill>
                <a:latin typeface="宋体" panose="02010600030101010101" pitchFamily="2" charset="-122"/>
              </a:rPr>
              <a:t>2</a:t>
            </a:r>
            <a:r>
              <a:rPr lang="en-US" altLang="zh-CN" sz="2400">
                <a:latin typeface="Times New Roman" panose="02020603050405020304" pitchFamily="18" charset="0"/>
              </a:rPr>
              <a:t> </a:t>
            </a:r>
            <a:r>
              <a:rPr lang="en-US" altLang="zh-CN" sz="2400">
                <a:latin typeface="Arial Narrow" panose="020B0606020202030204" pitchFamily="34" charset="0"/>
              </a:rPr>
              <a:t>	                  </a:t>
            </a:r>
            <a:r>
              <a:rPr lang="zh-CN" altLang="en-US" sz="2400">
                <a:latin typeface="Times New Roman" panose="02020603050405020304" pitchFamily="18" charset="0"/>
              </a:rPr>
              <a:t>释放</a:t>
            </a:r>
            <a:r>
              <a:rPr lang="zh-CN" altLang="en-US" sz="2400">
                <a:solidFill>
                  <a:srgbClr val="000000"/>
                </a:solidFill>
                <a:latin typeface="Times New Roman" panose="02020603050405020304" pitchFamily="18" charset="0"/>
              </a:rPr>
              <a:t>打印机</a:t>
            </a:r>
            <a:r>
              <a:rPr lang="en-US" altLang="zh-CN" sz="2400">
                <a:solidFill>
                  <a:srgbClr val="000000"/>
                </a:solidFill>
                <a:latin typeface="宋体" panose="02010600030101010101" pitchFamily="2" charset="-122"/>
              </a:rPr>
              <a:t>R</a:t>
            </a:r>
            <a:r>
              <a:rPr lang="en-US" altLang="zh-CN" sz="2400" baseline="-25000">
                <a:solidFill>
                  <a:srgbClr val="000000"/>
                </a:solidFill>
                <a:latin typeface="宋体" panose="02010600030101010101" pitchFamily="2" charset="-122"/>
              </a:rPr>
              <a:t>1</a:t>
            </a:r>
            <a:endParaRPr lang="zh-CN" altLang="en-US" sz="2400" baseline="-25000">
              <a:solidFill>
                <a:srgbClr val="000000"/>
              </a:solidFill>
              <a:latin typeface="宋体" panose="02010600030101010101" pitchFamily="2" charset="-122"/>
            </a:endParaRPr>
          </a:p>
        </p:txBody>
      </p:sp>
      <p:sp>
        <p:nvSpPr>
          <p:cNvPr id="83972" name="Text Box 2">
            <a:extLst>
              <a:ext uri="{FF2B5EF4-FFF2-40B4-BE49-F238E27FC236}">
                <a16:creationId xmlns:a16="http://schemas.microsoft.com/office/drawing/2014/main" id="{ADEB285D-9E0B-4D17-80FC-FE2076A427AD}"/>
              </a:ext>
            </a:extLst>
          </p:cNvPr>
          <p:cNvSpPr txBox="1">
            <a:spLocks noChangeArrowheads="1"/>
          </p:cNvSpPr>
          <p:nvPr/>
        </p:nvSpPr>
        <p:spPr bwMode="auto">
          <a:xfrm>
            <a:off x="1295400" y="609600"/>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sz="4000">
                <a:solidFill>
                  <a:srgbClr val="000000"/>
                </a:solidFill>
                <a:latin typeface="华文新魏" panose="02010800040101010101" pitchFamily="2" charset="-122"/>
                <a:ea typeface="华文新魏" panose="02010800040101010101" pitchFamily="2" charset="-122"/>
              </a:rPr>
              <a:t>3.5 </a:t>
            </a:r>
            <a:r>
              <a:rPr lang="zh-CN" altLang="en-US" sz="4000">
                <a:solidFill>
                  <a:srgbClr val="000000"/>
                </a:solidFill>
                <a:latin typeface="Times New Roman" panose="02020603050405020304" pitchFamily="18" charset="0"/>
                <a:ea typeface="华文新魏" panose="02010800040101010101" pitchFamily="2" charset="-122"/>
              </a:rPr>
              <a:t>死锁概述</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8" name="Picture 4" descr="3-14">
            <a:extLst>
              <a:ext uri="{FF2B5EF4-FFF2-40B4-BE49-F238E27FC236}">
                <a16:creationId xmlns:a16="http://schemas.microsoft.com/office/drawing/2014/main" id="{91381E2F-4BF3-4E6F-B5F3-E83E0182E5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874713"/>
            <a:ext cx="8575675" cy="5075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4">
            <a:extLst>
              <a:ext uri="{FF2B5EF4-FFF2-40B4-BE49-F238E27FC236}">
                <a16:creationId xmlns:a16="http://schemas.microsoft.com/office/drawing/2014/main" id="{918C4A15-8BE9-40F6-B27E-990E03B346ED}"/>
              </a:ext>
            </a:extLst>
          </p:cNvPr>
          <p:cNvSpPr>
            <a:spLocks noChangeArrowheads="1"/>
          </p:cNvSpPr>
          <p:nvPr/>
        </p:nvSpPr>
        <p:spPr bwMode="auto">
          <a:xfrm>
            <a:off x="342900" y="2133600"/>
            <a:ext cx="8458200" cy="312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1066800" indent="-60960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buClr>
                <a:srgbClr val="0000CC"/>
              </a:buClr>
              <a:buSzTx/>
              <a:buFont typeface="Wingdings" panose="05000000000000000000" pitchFamily="2" charset="2"/>
              <a:buNone/>
            </a:pPr>
            <a:r>
              <a:rPr lang="en-US" altLang="zh-CN">
                <a:solidFill>
                  <a:srgbClr val="0000CC"/>
                </a:solidFill>
                <a:latin typeface="宋体" panose="02010600030101010101" pitchFamily="2" charset="-122"/>
              </a:rPr>
              <a:t>1.</a:t>
            </a:r>
            <a:r>
              <a:rPr lang="zh-CN" altLang="en-US">
                <a:solidFill>
                  <a:srgbClr val="0000CC"/>
                </a:solidFill>
                <a:latin typeface="宋体" panose="02010600030101010101" pitchFamily="2" charset="-122"/>
              </a:rPr>
              <a:t>死锁的定义</a:t>
            </a:r>
          </a:p>
          <a:p>
            <a:pPr lvl="1" algn="just" eaLnBrk="1" hangingPunct="1">
              <a:buClr>
                <a:srgbClr val="0000CC"/>
              </a:buClr>
              <a:buSzTx/>
              <a:buFont typeface="Wingdings" panose="05000000000000000000" pitchFamily="2" charset="2"/>
              <a:buChar char="Ø"/>
            </a:pPr>
            <a:r>
              <a:rPr lang="zh-CN" altLang="en-US">
                <a:latin typeface="宋体" panose="02010600030101010101" pitchFamily="2" charset="-122"/>
              </a:rPr>
              <a:t>如果一组进程中的每一个进程都在等待仅由该组进程中的其他进程才能引发的事件，那么该组进程是死锁的（</a:t>
            </a:r>
            <a:r>
              <a:rPr lang="en-US" altLang="zh-CN">
                <a:latin typeface="宋体" panose="02010600030101010101" pitchFamily="2" charset="-122"/>
              </a:rPr>
              <a:t>deadlock</a:t>
            </a:r>
            <a:r>
              <a:rPr lang="zh-CN" altLang="en-US">
                <a:latin typeface="宋体" panose="02010600030101010101" pitchFamily="2" charset="-122"/>
              </a:rPr>
              <a:t>）。</a:t>
            </a:r>
          </a:p>
        </p:txBody>
      </p:sp>
      <p:sp>
        <p:nvSpPr>
          <p:cNvPr id="88067" name="Text Box 2">
            <a:extLst>
              <a:ext uri="{FF2B5EF4-FFF2-40B4-BE49-F238E27FC236}">
                <a16:creationId xmlns:a16="http://schemas.microsoft.com/office/drawing/2014/main" id="{A1535AA6-9A56-49D1-AE67-38A8F88DD56E}"/>
              </a:ext>
            </a:extLst>
          </p:cNvPr>
          <p:cNvSpPr txBox="1">
            <a:spLocks noChangeArrowheads="1"/>
          </p:cNvSpPr>
          <p:nvPr/>
        </p:nvSpPr>
        <p:spPr bwMode="auto">
          <a:xfrm>
            <a:off x="611188" y="476250"/>
            <a:ext cx="74676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sz="4000">
                <a:solidFill>
                  <a:srgbClr val="000000"/>
                </a:solidFill>
                <a:latin typeface="华文新魏" panose="02010800040101010101" pitchFamily="2" charset="-122"/>
                <a:ea typeface="华文新魏" panose="02010800040101010101" pitchFamily="2" charset="-122"/>
              </a:rPr>
              <a:t>3.5</a:t>
            </a:r>
            <a:r>
              <a:rPr lang="en-US" altLang="zh-CN" sz="4000">
                <a:solidFill>
                  <a:srgbClr val="000000"/>
                </a:solidFill>
                <a:latin typeface="华文新魏" panose="02010800040101010101" pitchFamily="2" charset="-122"/>
                <a:ea typeface="华文新魏" panose="02010800040101010101" pitchFamily="2" charset="-122"/>
              </a:rPr>
              <a:t>.3</a:t>
            </a:r>
            <a:r>
              <a:rPr lang="zh-CN" altLang="en-US" sz="4000">
                <a:solidFill>
                  <a:srgbClr val="000000"/>
                </a:solidFill>
                <a:latin typeface="华文新魏" panose="02010800040101010101" pitchFamily="2" charset="-122"/>
                <a:ea typeface="华文新魏" panose="02010800040101010101" pitchFamily="2" charset="-122"/>
              </a:rPr>
              <a:t> </a:t>
            </a:r>
            <a:r>
              <a:rPr lang="zh-CN" altLang="en-US" sz="4000">
                <a:solidFill>
                  <a:srgbClr val="000000"/>
                </a:solidFill>
                <a:latin typeface="Times New Roman" panose="02020603050405020304" pitchFamily="18" charset="0"/>
                <a:ea typeface="华文新魏" panose="02010800040101010101" pitchFamily="2" charset="-122"/>
              </a:rPr>
              <a:t>死锁的定义</a:t>
            </a:r>
            <a:r>
              <a:rPr lang="en-US" altLang="zh-CN" sz="4000">
                <a:solidFill>
                  <a:srgbClr val="000000"/>
                </a:solidFill>
                <a:latin typeface="Times New Roman" panose="02020603050405020304" pitchFamily="18" charset="0"/>
                <a:ea typeface="华文新魏" panose="02010800040101010101" pitchFamily="2" charset="-122"/>
              </a:rPr>
              <a:t>,</a:t>
            </a:r>
            <a:r>
              <a:rPr lang="zh-CN" altLang="en-US" sz="4000">
                <a:solidFill>
                  <a:srgbClr val="000000"/>
                </a:solidFill>
                <a:latin typeface="Times New Roman" panose="02020603050405020304" pitchFamily="18" charset="0"/>
                <a:ea typeface="华文新魏" panose="02010800040101010101" pitchFamily="2" charset="-122"/>
              </a:rPr>
              <a:t>必要条件</a:t>
            </a:r>
            <a:r>
              <a:rPr lang="en-US" altLang="zh-CN" sz="4000">
                <a:solidFill>
                  <a:srgbClr val="000000"/>
                </a:solidFill>
                <a:latin typeface="Times New Roman" panose="02020603050405020304" pitchFamily="18" charset="0"/>
                <a:ea typeface="华文新魏" panose="02010800040101010101" pitchFamily="2" charset="-122"/>
              </a:rPr>
              <a:t>,</a:t>
            </a:r>
            <a:r>
              <a:rPr lang="zh-CN" altLang="en-US" sz="4000">
                <a:solidFill>
                  <a:srgbClr val="000000"/>
                </a:solidFill>
                <a:latin typeface="Times New Roman" panose="02020603050405020304" pitchFamily="18" charset="0"/>
                <a:ea typeface="华文新魏" panose="02010800040101010101" pitchFamily="2" charset="-122"/>
              </a:rPr>
              <a:t>和处理方法</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a:extLst>
              <a:ext uri="{FF2B5EF4-FFF2-40B4-BE49-F238E27FC236}">
                <a16:creationId xmlns:a16="http://schemas.microsoft.com/office/drawing/2014/main" id="{04EE1E21-C398-4E39-B891-7DDE2EA72E15}"/>
              </a:ext>
            </a:extLst>
          </p:cNvPr>
          <p:cNvSpPr>
            <a:spLocks noChangeArrowheads="1"/>
          </p:cNvSpPr>
          <p:nvPr/>
        </p:nvSpPr>
        <p:spPr bwMode="auto">
          <a:xfrm>
            <a:off x="457200" y="1524000"/>
            <a:ext cx="8458200" cy="2362200"/>
          </a:xfrm>
          <a:prstGeom prst="rect">
            <a:avLst/>
          </a:prstGeom>
          <a:noFill/>
          <a:ln>
            <a:noFill/>
          </a:ln>
        </p:spPr>
        <p:txBody>
          <a:bodyPr/>
          <a:lstStyle>
            <a:lvl1pPr marL="685800" indent="-685800">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indent="0" eaLnBrk="1" hangingPunct="1">
              <a:buClr>
                <a:srgbClr val="0000CC"/>
              </a:buClr>
              <a:buSzTx/>
              <a:buFont typeface="Wingdings" panose="05000000000000000000" pitchFamily="2" charset="2"/>
              <a:buNone/>
              <a:defRPr/>
            </a:pPr>
            <a:r>
              <a:rPr lang="en-US" altLang="zh-CN" dirty="0">
                <a:solidFill>
                  <a:srgbClr val="000000"/>
                </a:solidFill>
                <a:latin typeface="宋体" panose="02010600030101010101" pitchFamily="2" charset="-122"/>
              </a:rPr>
              <a:t>3.1.1 </a:t>
            </a:r>
            <a:r>
              <a:rPr lang="zh-CN" altLang="en-US" dirty="0">
                <a:solidFill>
                  <a:srgbClr val="000000"/>
                </a:solidFill>
                <a:latin typeface="宋体" panose="02010600030101010101" pitchFamily="2" charset="-122"/>
              </a:rPr>
              <a:t>处理机调度的层次</a:t>
            </a:r>
          </a:p>
          <a:p>
            <a:pPr eaLnBrk="1" hangingPunct="1">
              <a:lnSpc>
                <a:spcPct val="120000"/>
              </a:lnSpc>
              <a:buClrTx/>
              <a:buSzTx/>
              <a:buFontTx/>
              <a:buNone/>
              <a:defRPr/>
            </a:pPr>
            <a:r>
              <a:rPr lang="zh-CN" altLang="en-US" dirty="0">
                <a:latin typeface="隶书" panose="02010509060101010101" pitchFamily="49" charset="-122"/>
                <a:ea typeface="隶书" panose="02010509060101010101" pitchFamily="49" charset="-122"/>
              </a:rPr>
              <a:t>       </a:t>
            </a:r>
            <a:r>
              <a:rPr lang="zh-CN" altLang="en-US" sz="2800" dirty="0">
                <a:solidFill>
                  <a:srgbClr val="000000"/>
                </a:solidFill>
                <a:latin typeface="宋体" panose="02010600030101010101" pitchFamily="2" charset="-122"/>
              </a:rPr>
              <a:t>在三种调度中，进程调度的运行频率最高，作业调度的周期较长，中级调度的运行频率在上述两者之间。</a:t>
            </a:r>
          </a:p>
        </p:txBody>
      </p:sp>
      <p:sp>
        <p:nvSpPr>
          <p:cNvPr id="10243" name="Text Box 2">
            <a:extLst>
              <a:ext uri="{FF2B5EF4-FFF2-40B4-BE49-F238E27FC236}">
                <a16:creationId xmlns:a16="http://schemas.microsoft.com/office/drawing/2014/main" id="{E71967C8-C43E-4481-8A12-E16153223214}"/>
              </a:ext>
            </a:extLst>
          </p:cNvPr>
          <p:cNvSpPr txBox="1">
            <a:spLocks noChangeArrowheads="1"/>
          </p:cNvSpPr>
          <p:nvPr/>
        </p:nvSpPr>
        <p:spPr bwMode="auto">
          <a:xfrm>
            <a:off x="1295400" y="609600"/>
            <a:ext cx="76692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a:solidFill>
                  <a:srgbClr val="000000"/>
                </a:solidFill>
                <a:latin typeface="华文新魏" panose="02010800040101010101" pitchFamily="2" charset="-122"/>
                <a:ea typeface="华文新魏" panose="02010800040101010101" pitchFamily="2" charset="-122"/>
              </a:rPr>
              <a:t>3.1  处理机调度的层次和调度算法的目标</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3">
            <a:extLst>
              <a:ext uri="{FF2B5EF4-FFF2-40B4-BE49-F238E27FC236}">
                <a16:creationId xmlns:a16="http://schemas.microsoft.com/office/drawing/2014/main" id="{79A0734E-4B83-4FAD-A96B-FA7501093349}"/>
              </a:ext>
            </a:extLst>
          </p:cNvPr>
          <p:cNvSpPr>
            <a:spLocks noChangeArrowheads="1"/>
          </p:cNvSpPr>
          <p:nvPr/>
        </p:nvSpPr>
        <p:spPr bwMode="auto">
          <a:xfrm>
            <a:off x="457200" y="1524000"/>
            <a:ext cx="84582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1066800" indent="-60960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buClr>
                <a:srgbClr val="0000CC"/>
              </a:buClr>
              <a:buSzTx/>
              <a:buFont typeface="Wingdings" panose="05000000000000000000" pitchFamily="2" charset="2"/>
              <a:buNone/>
            </a:pPr>
            <a:r>
              <a:rPr lang="en-US" altLang="zh-CN" dirty="0">
                <a:solidFill>
                  <a:srgbClr val="0000CC"/>
                </a:solidFill>
                <a:latin typeface="宋体" panose="02010600030101010101" pitchFamily="2" charset="-122"/>
              </a:rPr>
              <a:t>2.</a:t>
            </a:r>
            <a:r>
              <a:rPr lang="zh-CN" altLang="en-US" dirty="0">
                <a:solidFill>
                  <a:srgbClr val="0000CC"/>
                </a:solidFill>
                <a:latin typeface="宋体" panose="02010600030101010101" pitchFamily="2" charset="-122"/>
              </a:rPr>
              <a:t>产生死锁的必要条件</a:t>
            </a:r>
          </a:p>
          <a:p>
            <a:pPr lvl="1" algn="just" eaLnBrk="1" hangingPunct="1">
              <a:buClr>
                <a:srgbClr val="0000CC"/>
              </a:buClr>
              <a:buSzTx/>
              <a:buFont typeface="Wingdings" panose="05000000000000000000" pitchFamily="2" charset="2"/>
              <a:buChar char="Ø"/>
            </a:pPr>
            <a:r>
              <a:rPr lang="zh-CN" altLang="en-US" dirty="0">
                <a:solidFill>
                  <a:srgbClr val="000000"/>
                </a:solidFill>
                <a:latin typeface="宋体" panose="02010600030101010101" pitchFamily="2" charset="-122"/>
              </a:rPr>
              <a:t>互斥条件</a:t>
            </a:r>
            <a:r>
              <a:rPr lang="zh-CN" altLang="en-US" dirty="0">
                <a:latin typeface="宋体" panose="02010600030101010101" pitchFamily="2" charset="-122"/>
              </a:rPr>
              <a:t>：进程互斥使用资源</a:t>
            </a:r>
          </a:p>
          <a:p>
            <a:pPr lvl="1" algn="just" eaLnBrk="1" hangingPunct="1">
              <a:buClr>
                <a:srgbClr val="0000CC"/>
              </a:buClr>
              <a:buSzTx/>
              <a:buFont typeface="Wingdings" panose="05000000000000000000" pitchFamily="2" charset="2"/>
              <a:buChar char="Ø"/>
            </a:pPr>
            <a:r>
              <a:rPr lang="zh-CN" altLang="en-US" dirty="0">
                <a:solidFill>
                  <a:srgbClr val="000000"/>
                </a:solidFill>
                <a:latin typeface="宋体" panose="02010600030101010101" pitchFamily="2" charset="-122"/>
              </a:rPr>
              <a:t>请求和保持条件</a:t>
            </a:r>
            <a:r>
              <a:rPr lang="zh-CN" altLang="en-US" dirty="0">
                <a:latin typeface="宋体" panose="02010600030101010101" pitchFamily="2" charset="-122"/>
              </a:rPr>
              <a:t>：申请新资源时不释放已占有资源</a:t>
            </a:r>
          </a:p>
          <a:p>
            <a:pPr lvl="1" algn="just" eaLnBrk="1" hangingPunct="1">
              <a:buClr>
                <a:srgbClr val="0000CC"/>
              </a:buClr>
              <a:buSzTx/>
              <a:buFont typeface="Wingdings" panose="05000000000000000000" pitchFamily="2" charset="2"/>
              <a:buChar char="Ø"/>
            </a:pPr>
            <a:r>
              <a:rPr lang="zh-CN" altLang="en-US" dirty="0">
                <a:solidFill>
                  <a:srgbClr val="000000"/>
                </a:solidFill>
                <a:latin typeface="宋体" panose="02010600030101010101" pitchFamily="2" charset="-122"/>
              </a:rPr>
              <a:t>不剥夺条件</a:t>
            </a:r>
            <a:r>
              <a:rPr lang="zh-CN" altLang="en-US" dirty="0">
                <a:latin typeface="宋体" panose="02010600030101010101" pitchFamily="2" charset="-122"/>
              </a:rPr>
              <a:t>：一个进程不能抢夺其他进程占有的资源</a:t>
            </a:r>
          </a:p>
          <a:p>
            <a:pPr lvl="1" algn="just" eaLnBrk="1" hangingPunct="1">
              <a:buClr>
                <a:srgbClr val="0000CC"/>
              </a:buClr>
              <a:buSzTx/>
              <a:buFont typeface="Wingdings" panose="05000000000000000000" pitchFamily="2" charset="2"/>
              <a:buChar char="Ø"/>
            </a:pPr>
            <a:r>
              <a:rPr lang="zh-CN" altLang="en-US" dirty="0">
                <a:solidFill>
                  <a:srgbClr val="000000"/>
                </a:solidFill>
                <a:latin typeface="宋体" panose="02010600030101010101" pitchFamily="2" charset="-122"/>
              </a:rPr>
              <a:t>环路等待条件</a:t>
            </a:r>
            <a:r>
              <a:rPr lang="zh-CN" altLang="en-US" dirty="0">
                <a:latin typeface="宋体" panose="02010600030101010101" pitchFamily="2" charset="-122"/>
              </a:rPr>
              <a:t>：存在一组进程循环等待资源的环形链</a:t>
            </a:r>
          </a:p>
        </p:txBody>
      </p:sp>
      <p:sp>
        <p:nvSpPr>
          <p:cNvPr id="89091" name="Text Box 2">
            <a:extLst>
              <a:ext uri="{FF2B5EF4-FFF2-40B4-BE49-F238E27FC236}">
                <a16:creationId xmlns:a16="http://schemas.microsoft.com/office/drawing/2014/main" id="{18D4CD15-3264-4226-92FF-E7F33A9E03AD}"/>
              </a:ext>
            </a:extLst>
          </p:cNvPr>
          <p:cNvSpPr txBox="1">
            <a:spLocks noChangeArrowheads="1"/>
          </p:cNvSpPr>
          <p:nvPr/>
        </p:nvSpPr>
        <p:spPr bwMode="auto">
          <a:xfrm>
            <a:off x="952500" y="200025"/>
            <a:ext cx="74676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sz="4000">
                <a:solidFill>
                  <a:srgbClr val="000000"/>
                </a:solidFill>
                <a:latin typeface="华文新魏" panose="02010800040101010101" pitchFamily="2" charset="-122"/>
                <a:ea typeface="华文新魏" panose="02010800040101010101" pitchFamily="2" charset="-122"/>
              </a:rPr>
              <a:t>3.5</a:t>
            </a:r>
            <a:r>
              <a:rPr lang="en-US" altLang="zh-CN" sz="4000">
                <a:solidFill>
                  <a:srgbClr val="000000"/>
                </a:solidFill>
                <a:latin typeface="华文新魏" panose="02010800040101010101" pitchFamily="2" charset="-122"/>
                <a:ea typeface="华文新魏" panose="02010800040101010101" pitchFamily="2" charset="-122"/>
              </a:rPr>
              <a:t>.3</a:t>
            </a:r>
            <a:r>
              <a:rPr lang="zh-CN" altLang="en-US" sz="4000">
                <a:solidFill>
                  <a:srgbClr val="000000"/>
                </a:solidFill>
                <a:latin typeface="华文新魏" panose="02010800040101010101" pitchFamily="2" charset="-122"/>
                <a:ea typeface="华文新魏" panose="02010800040101010101" pitchFamily="2" charset="-122"/>
              </a:rPr>
              <a:t> </a:t>
            </a:r>
            <a:r>
              <a:rPr lang="zh-CN" altLang="en-US" sz="4000">
                <a:solidFill>
                  <a:srgbClr val="000000"/>
                </a:solidFill>
                <a:latin typeface="Times New Roman" panose="02020603050405020304" pitchFamily="18" charset="0"/>
                <a:ea typeface="华文新魏" panose="02010800040101010101" pitchFamily="2" charset="-122"/>
              </a:rPr>
              <a:t>死锁的定义</a:t>
            </a:r>
            <a:r>
              <a:rPr lang="en-US" altLang="zh-CN" sz="4000">
                <a:solidFill>
                  <a:srgbClr val="000000"/>
                </a:solidFill>
                <a:latin typeface="Times New Roman" panose="02020603050405020304" pitchFamily="18" charset="0"/>
                <a:ea typeface="华文新魏" panose="02010800040101010101" pitchFamily="2" charset="-122"/>
              </a:rPr>
              <a:t>,</a:t>
            </a:r>
            <a:r>
              <a:rPr lang="zh-CN" altLang="en-US" sz="4000">
                <a:solidFill>
                  <a:srgbClr val="000000"/>
                </a:solidFill>
                <a:latin typeface="Times New Roman" panose="02020603050405020304" pitchFamily="18" charset="0"/>
                <a:ea typeface="华文新魏" panose="02010800040101010101" pitchFamily="2" charset="-122"/>
              </a:rPr>
              <a:t>必要条件</a:t>
            </a:r>
            <a:r>
              <a:rPr lang="en-US" altLang="zh-CN" sz="4000">
                <a:solidFill>
                  <a:srgbClr val="000000"/>
                </a:solidFill>
                <a:latin typeface="Times New Roman" panose="02020603050405020304" pitchFamily="18" charset="0"/>
                <a:ea typeface="华文新魏" panose="02010800040101010101" pitchFamily="2" charset="-122"/>
              </a:rPr>
              <a:t>,</a:t>
            </a:r>
            <a:r>
              <a:rPr lang="zh-CN" altLang="en-US" sz="4000">
                <a:solidFill>
                  <a:srgbClr val="000000"/>
                </a:solidFill>
                <a:latin typeface="Times New Roman" panose="02020603050405020304" pitchFamily="18" charset="0"/>
                <a:ea typeface="华文新魏" panose="02010800040101010101" pitchFamily="2" charset="-122"/>
              </a:rPr>
              <a:t>和处理方法</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3">
            <a:extLst>
              <a:ext uri="{FF2B5EF4-FFF2-40B4-BE49-F238E27FC236}">
                <a16:creationId xmlns:a16="http://schemas.microsoft.com/office/drawing/2014/main" id="{A1DA24CA-A63E-46F8-9CFE-8AC5275FA500}"/>
              </a:ext>
            </a:extLst>
          </p:cNvPr>
          <p:cNvSpPr>
            <a:spLocks noChangeArrowheads="1"/>
          </p:cNvSpPr>
          <p:nvPr/>
        </p:nvSpPr>
        <p:spPr bwMode="auto">
          <a:xfrm>
            <a:off x="457200" y="1524000"/>
            <a:ext cx="8458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1066800" indent="-60960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just" eaLnBrk="1" hangingPunct="1">
              <a:buClr>
                <a:srgbClr val="0000CC"/>
              </a:buClr>
              <a:buSzTx/>
              <a:buFont typeface="Wingdings" panose="05000000000000000000" pitchFamily="2" charset="2"/>
              <a:buNone/>
            </a:pPr>
            <a:r>
              <a:rPr lang="en-US" altLang="zh-CN">
                <a:solidFill>
                  <a:srgbClr val="0000CC"/>
                </a:solidFill>
                <a:latin typeface="宋体" panose="02010600030101010101" pitchFamily="2" charset="-122"/>
              </a:rPr>
              <a:t>3. </a:t>
            </a:r>
            <a:r>
              <a:rPr lang="zh-CN" altLang="en-US">
                <a:solidFill>
                  <a:srgbClr val="0000CC"/>
                </a:solidFill>
                <a:latin typeface="宋体" panose="02010600030101010101" pitchFamily="2" charset="-122"/>
              </a:rPr>
              <a:t>处理死锁的基本方法</a:t>
            </a:r>
          </a:p>
          <a:p>
            <a:pPr lvl="1" eaLnBrk="1" hangingPunct="1">
              <a:lnSpc>
                <a:spcPct val="110000"/>
              </a:lnSpc>
              <a:buClr>
                <a:srgbClr val="0000CC"/>
              </a:buClr>
              <a:buSzTx/>
              <a:buFont typeface="Wingdings" panose="05000000000000000000" pitchFamily="2" charset="2"/>
              <a:buChar char="Ø"/>
            </a:pPr>
            <a:r>
              <a:rPr lang="zh-CN" altLang="en-US">
                <a:solidFill>
                  <a:srgbClr val="000000"/>
                </a:solidFill>
                <a:latin typeface="宋体" panose="02010600030101010101" pitchFamily="2" charset="-122"/>
              </a:rPr>
              <a:t>预防死锁</a:t>
            </a:r>
            <a:r>
              <a:rPr lang="zh-CN" altLang="en-US" sz="2400">
                <a:solidFill>
                  <a:srgbClr val="000000"/>
                </a:solidFill>
                <a:latin typeface="宋体" panose="02010600030101010101" pitchFamily="2" charset="-122"/>
              </a:rPr>
              <a:t>：</a:t>
            </a:r>
            <a:r>
              <a:rPr lang="zh-CN" altLang="en-US" sz="2400">
                <a:latin typeface="宋体" panose="02010600030101010101" pitchFamily="2" charset="-122"/>
              </a:rPr>
              <a:t>通过设置某些限制条件来破坏产生死锁的四个必要条件中的一个或几个，来预防发生死锁</a:t>
            </a:r>
          </a:p>
          <a:p>
            <a:pPr lvl="1" eaLnBrk="1" hangingPunct="1">
              <a:lnSpc>
                <a:spcPct val="110000"/>
              </a:lnSpc>
              <a:buClr>
                <a:srgbClr val="0000CC"/>
              </a:buClr>
              <a:buSzTx/>
              <a:buFont typeface="Wingdings" panose="05000000000000000000" pitchFamily="2" charset="2"/>
              <a:buChar char="Ø"/>
            </a:pPr>
            <a:r>
              <a:rPr lang="zh-CN" altLang="en-US">
                <a:solidFill>
                  <a:srgbClr val="000000"/>
                </a:solidFill>
                <a:latin typeface="宋体" panose="02010600030101010101" pitchFamily="2" charset="-122"/>
              </a:rPr>
              <a:t>避免死锁</a:t>
            </a:r>
            <a:r>
              <a:rPr lang="zh-CN" altLang="en-US" sz="2400">
                <a:solidFill>
                  <a:srgbClr val="000000"/>
                </a:solidFill>
                <a:latin typeface="宋体" panose="02010600030101010101" pitchFamily="2" charset="-122"/>
              </a:rPr>
              <a:t>：</a:t>
            </a:r>
            <a:r>
              <a:rPr lang="zh-CN" altLang="en-US" sz="2400">
                <a:latin typeface="宋体" panose="02010600030101010101" pitchFamily="2" charset="-122"/>
              </a:rPr>
              <a:t>在动态分配资源的过程中，用某种方法防止系统进入不安全状态，从而避免发生死锁</a:t>
            </a:r>
          </a:p>
          <a:p>
            <a:pPr lvl="1" eaLnBrk="1" hangingPunct="1">
              <a:lnSpc>
                <a:spcPct val="110000"/>
              </a:lnSpc>
              <a:buClr>
                <a:srgbClr val="0000CC"/>
              </a:buClr>
              <a:buSzTx/>
              <a:buFont typeface="Wingdings" panose="05000000000000000000" pitchFamily="2" charset="2"/>
              <a:buChar char="Ø"/>
            </a:pPr>
            <a:r>
              <a:rPr lang="zh-CN" altLang="en-US">
                <a:solidFill>
                  <a:srgbClr val="000000"/>
                </a:solidFill>
                <a:latin typeface="宋体" panose="02010600030101010101" pitchFamily="2" charset="-122"/>
              </a:rPr>
              <a:t>检测死锁</a:t>
            </a:r>
            <a:r>
              <a:rPr lang="zh-CN" altLang="en-US" sz="2400">
                <a:solidFill>
                  <a:srgbClr val="000000"/>
                </a:solidFill>
                <a:latin typeface="宋体" panose="02010600030101010101" pitchFamily="2" charset="-122"/>
              </a:rPr>
              <a:t>：</a:t>
            </a:r>
            <a:r>
              <a:rPr lang="zh-CN" altLang="en-US" sz="2400">
                <a:latin typeface="宋体" panose="02010600030101010101" pitchFamily="2" charset="-122"/>
              </a:rPr>
              <a:t>通过设置检测机制，及时检测出死锁的发生，确定有关的进程和资源</a:t>
            </a:r>
          </a:p>
          <a:p>
            <a:pPr lvl="1" eaLnBrk="1" hangingPunct="1">
              <a:lnSpc>
                <a:spcPct val="110000"/>
              </a:lnSpc>
              <a:buClr>
                <a:srgbClr val="0000CC"/>
              </a:buClr>
              <a:buSzTx/>
              <a:buFont typeface="Wingdings" panose="05000000000000000000" pitchFamily="2" charset="2"/>
              <a:buChar char="Ø"/>
            </a:pPr>
            <a:r>
              <a:rPr lang="zh-CN" altLang="en-US">
                <a:solidFill>
                  <a:srgbClr val="000000"/>
                </a:solidFill>
                <a:latin typeface="宋体" panose="02010600030101010101" pitchFamily="2" charset="-122"/>
              </a:rPr>
              <a:t>解除死锁</a:t>
            </a:r>
            <a:r>
              <a:rPr lang="zh-CN" altLang="en-US" sz="2400">
                <a:solidFill>
                  <a:srgbClr val="000000"/>
                </a:solidFill>
                <a:latin typeface="宋体" panose="02010600030101010101" pitchFamily="2" charset="-122"/>
              </a:rPr>
              <a:t>：</a:t>
            </a:r>
            <a:r>
              <a:rPr lang="zh-CN" altLang="en-US" sz="2400">
                <a:latin typeface="宋体" panose="02010600030101010101" pitchFamily="2" charset="-122"/>
              </a:rPr>
              <a:t>与检测死锁配套使用，常用的方法是撤销或挂起一些进程，收回资源，分配给处于阻塞状态的进程，使之转为就绪状态，可以继续运行</a:t>
            </a:r>
          </a:p>
        </p:txBody>
      </p:sp>
      <p:sp>
        <p:nvSpPr>
          <p:cNvPr id="90115" name="Text Box 2">
            <a:extLst>
              <a:ext uri="{FF2B5EF4-FFF2-40B4-BE49-F238E27FC236}">
                <a16:creationId xmlns:a16="http://schemas.microsoft.com/office/drawing/2014/main" id="{E1057B61-FF2A-4736-A076-0F80DE76EAEF}"/>
              </a:ext>
            </a:extLst>
          </p:cNvPr>
          <p:cNvSpPr txBox="1">
            <a:spLocks noChangeArrowheads="1"/>
          </p:cNvSpPr>
          <p:nvPr/>
        </p:nvSpPr>
        <p:spPr bwMode="auto">
          <a:xfrm>
            <a:off x="611188" y="44450"/>
            <a:ext cx="74676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sz="4000">
                <a:solidFill>
                  <a:srgbClr val="000000"/>
                </a:solidFill>
                <a:latin typeface="华文新魏" panose="02010800040101010101" pitchFamily="2" charset="-122"/>
                <a:ea typeface="华文新魏" panose="02010800040101010101" pitchFamily="2" charset="-122"/>
              </a:rPr>
              <a:t>3.5</a:t>
            </a:r>
            <a:r>
              <a:rPr lang="en-US" altLang="zh-CN" sz="4000">
                <a:solidFill>
                  <a:srgbClr val="000000"/>
                </a:solidFill>
                <a:latin typeface="华文新魏" panose="02010800040101010101" pitchFamily="2" charset="-122"/>
                <a:ea typeface="华文新魏" panose="02010800040101010101" pitchFamily="2" charset="-122"/>
              </a:rPr>
              <a:t>.3</a:t>
            </a:r>
            <a:r>
              <a:rPr lang="zh-CN" altLang="en-US" sz="4000">
                <a:solidFill>
                  <a:srgbClr val="000000"/>
                </a:solidFill>
                <a:latin typeface="华文新魏" panose="02010800040101010101" pitchFamily="2" charset="-122"/>
                <a:ea typeface="华文新魏" panose="02010800040101010101" pitchFamily="2" charset="-122"/>
              </a:rPr>
              <a:t> </a:t>
            </a:r>
            <a:r>
              <a:rPr lang="zh-CN" altLang="en-US" sz="4000">
                <a:solidFill>
                  <a:srgbClr val="000000"/>
                </a:solidFill>
                <a:latin typeface="Times New Roman" panose="02020603050405020304" pitchFamily="18" charset="0"/>
                <a:ea typeface="华文新魏" panose="02010800040101010101" pitchFamily="2" charset="-122"/>
              </a:rPr>
              <a:t>死锁的定义</a:t>
            </a:r>
            <a:r>
              <a:rPr lang="en-US" altLang="zh-CN" sz="4000">
                <a:solidFill>
                  <a:srgbClr val="000000"/>
                </a:solidFill>
                <a:latin typeface="Times New Roman" panose="02020603050405020304" pitchFamily="18" charset="0"/>
                <a:ea typeface="华文新魏" panose="02010800040101010101" pitchFamily="2" charset="-122"/>
              </a:rPr>
              <a:t>,</a:t>
            </a:r>
            <a:r>
              <a:rPr lang="zh-CN" altLang="en-US" sz="4000">
                <a:solidFill>
                  <a:srgbClr val="000000"/>
                </a:solidFill>
                <a:latin typeface="Times New Roman" panose="02020603050405020304" pitchFamily="18" charset="0"/>
                <a:ea typeface="华文新魏" panose="02010800040101010101" pitchFamily="2" charset="-122"/>
              </a:rPr>
              <a:t>必要条件</a:t>
            </a:r>
            <a:r>
              <a:rPr lang="en-US" altLang="zh-CN" sz="4000">
                <a:solidFill>
                  <a:srgbClr val="000000"/>
                </a:solidFill>
                <a:latin typeface="Times New Roman" panose="02020603050405020304" pitchFamily="18" charset="0"/>
                <a:ea typeface="华文新魏" panose="02010800040101010101" pitchFamily="2" charset="-122"/>
              </a:rPr>
              <a:t>,</a:t>
            </a:r>
            <a:r>
              <a:rPr lang="zh-CN" altLang="en-US" sz="4000">
                <a:solidFill>
                  <a:srgbClr val="000000"/>
                </a:solidFill>
                <a:latin typeface="Times New Roman" panose="02020603050405020304" pitchFamily="18" charset="0"/>
                <a:ea typeface="华文新魏" panose="02010800040101010101" pitchFamily="2" charset="-122"/>
              </a:rPr>
              <a:t>和处理方法</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2">
            <a:extLst>
              <a:ext uri="{FF2B5EF4-FFF2-40B4-BE49-F238E27FC236}">
                <a16:creationId xmlns:a16="http://schemas.microsoft.com/office/drawing/2014/main" id="{60D2D8A6-AE0D-492B-8D90-9C6642833129}"/>
              </a:ext>
            </a:extLst>
          </p:cNvPr>
          <p:cNvSpPr txBox="1">
            <a:spLocks noChangeArrowheads="1"/>
          </p:cNvSpPr>
          <p:nvPr/>
        </p:nvSpPr>
        <p:spPr bwMode="auto">
          <a:xfrm>
            <a:off x="1295400" y="609600"/>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sz="4000">
                <a:solidFill>
                  <a:srgbClr val="000000"/>
                </a:solidFill>
                <a:latin typeface="华文新魏" panose="02010800040101010101" pitchFamily="2" charset="-122"/>
                <a:ea typeface="华文新魏" panose="02010800040101010101" pitchFamily="2" charset="-122"/>
              </a:rPr>
              <a:t>3.6 </a:t>
            </a:r>
            <a:r>
              <a:rPr lang="zh-CN" altLang="en-US" sz="4000">
                <a:solidFill>
                  <a:srgbClr val="000000"/>
                </a:solidFill>
                <a:latin typeface="Times New Roman" panose="02020603050405020304" pitchFamily="18" charset="0"/>
                <a:ea typeface="华文新魏" panose="02010800040101010101" pitchFamily="2" charset="-122"/>
              </a:rPr>
              <a:t>预防死锁</a:t>
            </a:r>
          </a:p>
        </p:txBody>
      </p:sp>
      <p:sp>
        <p:nvSpPr>
          <p:cNvPr id="91139" name="Rectangle 3">
            <a:extLst>
              <a:ext uri="{FF2B5EF4-FFF2-40B4-BE49-F238E27FC236}">
                <a16:creationId xmlns:a16="http://schemas.microsoft.com/office/drawing/2014/main" id="{C19442D9-6962-4EA4-A12F-34C4BD72BAB9}"/>
              </a:ext>
            </a:extLst>
          </p:cNvPr>
          <p:cNvSpPr>
            <a:spLocks noChangeArrowheads="1"/>
          </p:cNvSpPr>
          <p:nvPr/>
        </p:nvSpPr>
        <p:spPr bwMode="auto">
          <a:xfrm>
            <a:off x="468313" y="1524000"/>
            <a:ext cx="84582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358775" indent="-53340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358775">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just" eaLnBrk="1" hangingPunct="1">
              <a:buClr>
                <a:srgbClr val="0000CC"/>
              </a:buClr>
              <a:buSzTx/>
              <a:buFont typeface="Wingdings" panose="05000000000000000000" pitchFamily="2" charset="2"/>
              <a:buNone/>
            </a:pPr>
            <a:r>
              <a:rPr lang="en-US" altLang="zh-CN">
                <a:solidFill>
                  <a:srgbClr val="0000CC"/>
                </a:solidFill>
                <a:latin typeface="宋体" panose="02010600030101010101" pitchFamily="2" charset="-122"/>
              </a:rPr>
              <a:t>3.6.1 </a:t>
            </a:r>
            <a:r>
              <a:rPr lang="zh-CN" altLang="en-US">
                <a:solidFill>
                  <a:srgbClr val="0000CC"/>
                </a:solidFill>
                <a:latin typeface="宋体" panose="02010600030101010101" pitchFamily="2" charset="-122"/>
              </a:rPr>
              <a:t>破坏</a:t>
            </a:r>
            <a:r>
              <a:rPr lang="zh-CN" altLang="en-US">
                <a:solidFill>
                  <a:srgbClr val="0000CC"/>
                </a:solidFill>
                <a:latin typeface="Times New Roman" panose="02020603050405020304" pitchFamily="18" charset="0"/>
              </a:rPr>
              <a:t>“</a:t>
            </a:r>
            <a:r>
              <a:rPr lang="zh-CN" altLang="en-US">
                <a:solidFill>
                  <a:srgbClr val="0000CC"/>
                </a:solidFill>
                <a:latin typeface="宋体" panose="02010600030101010101" pitchFamily="2" charset="-122"/>
              </a:rPr>
              <a:t>请求和保持</a:t>
            </a:r>
            <a:r>
              <a:rPr lang="zh-CN" altLang="en-US">
                <a:solidFill>
                  <a:srgbClr val="0000CC"/>
                </a:solidFill>
                <a:latin typeface="Times New Roman" panose="02020603050405020304" pitchFamily="18" charset="0"/>
              </a:rPr>
              <a:t>”</a:t>
            </a:r>
            <a:r>
              <a:rPr lang="zh-CN" altLang="en-US">
                <a:solidFill>
                  <a:srgbClr val="0000CC"/>
                </a:solidFill>
                <a:latin typeface="宋体" panose="02010600030101010101" pitchFamily="2" charset="-122"/>
              </a:rPr>
              <a:t>条件</a:t>
            </a:r>
          </a:p>
          <a:p>
            <a:pPr lvl="2" eaLnBrk="1" hangingPunct="1">
              <a:buClr>
                <a:srgbClr val="0000CC"/>
              </a:buClr>
              <a:buSzTx/>
              <a:buFont typeface="Wingdings" panose="05000000000000000000" pitchFamily="2" charset="2"/>
              <a:buNone/>
            </a:pPr>
            <a:r>
              <a:rPr lang="en-US" altLang="zh-CN" sz="2800">
                <a:latin typeface="Times New Roman" panose="02020603050405020304" pitchFamily="18" charset="0"/>
              </a:rPr>
              <a:t>1.</a:t>
            </a:r>
            <a:r>
              <a:rPr lang="zh-CN" altLang="en-US" sz="2800">
                <a:latin typeface="Times New Roman" panose="02020603050405020304" pitchFamily="18" charset="0"/>
              </a:rPr>
              <a:t>第一种协议：资源静态分配法</a:t>
            </a:r>
          </a:p>
          <a:p>
            <a:pPr lvl="1" eaLnBrk="1" hangingPunct="1">
              <a:buClr>
                <a:srgbClr val="0000CC"/>
              </a:buClr>
              <a:buSzTx/>
              <a:buFont typeface="Wingdings" panose="05000000000000000000" pitchFamily="2" charset="2"/>
              <a:buNone/>
            </a:pPr>
            <a:r>
              <a:rPr lang="zh-CN" altLang="en-US" sz="3200">
                <a:latin typeface="隶书" panose="02010509060101010101" pitchFamily="49" charset="-122"/>
                <a:ea typeface="隶书" panose="02010509060101010101" pitchFamily="49" charset="-122"/>
              </a:rPr>
              <a:t>      </a:t>
            </a:r>
            <a:r>
              <a:rPr lang="zh-CN" altLang="en-US">
                <a:latin typeface="宋体" panose="02010600030101010101" pitchFamily="2" charset="-122"/>
              </a:rPr>
              <a:t>一个进程必须在执行前就申请它所要的全部资源，并且直到它所要的资源都得到满足后才开始执行</a:t>
            </a:r>
            <a:endParaRPr lang="en-US" altLang="zh-CN" sz="2400">
              <a:latin typeface="宋体" panose="02010600030101010101" pitchFamily="2" charset="-122"/>
            </a:endParaRPr>
          </a:p>
          <a:p>
            <a:pPr lvl="1" eaLnBrk="1" hangingPunct="1">
              <a:buClr>
                <a:srgbClr val="0000CC"/>
              </a:buClr>
              <a:buSzTx/>
              <a:buFont typeface="Wingdings" panose="05000000000000000000" pitchFamily="2" charset="2"/>
              <a:buNone/>
            </a:pPr>
            <a:r>
              <a:rPr lang="zh-CN" altLang="en-US">
                <a:latin typeface="宋体" panose="02010600030101010101" pitchFamily="2" charset="-122"/>
              </a:rPr>
              <a:t>优点：简单易行</a:t>
            </a:r>
            <a:endParaRPr lang="en-US" altLang="zh-CN">
              <a:latin typeface="宋体" panose="02010600030101010101" pitchFamily="2" charset="-122"/>
            </a:endParaRPr>
          </a:p>
          <a:p>
            <a:pPr lvl="1" eaLnBrk="1" hangingPunct="1">
              <a:buClr>
                <a:srgbClr val="0000CC"/>
              </a:buClr>
              <a:buSzTx/>
              <a:buFont typeface="Wingdings" panose="05000000000000000000" pitchFamily="2" charset="2"/>
              <a:buNone/>
            </a:pPr>
            <a:r>
              <a:rPr lang="zh-CN" altLang="en-US">
                <a:latin typeface="宋体" panose="02010600030101010101" pitchFamily="2" charset="-122"/>
              </a:rPr>
              <a:t>缺点：</a:t>
            </a:r>
            <a:r>
              <a:rPr lang="en-US" altLang="zh-CN">
                <a:latin typeface="宋体" panose="02010600030101010101" pitchFamily="2" charset="-122"/>
              </a:rPr>
              <a:t>1</a:t>
            </a:r>
            <a:r>
              <a:rPr lang="zh-CN" altLang="en-US">
                <a:latin typeface="宋体" panose="02010600030101010101" pitchFamily="2" charset="-122"/>
              </a:rPr>
              <a:t>）资源浪费严重</a:t>
            </a:r>
            <a:endParaRPr lang="en-US" altLang="zh-CN">
              <a:latin typeface="宋体" panose="02010600030101010101" pitchFamily="2" charset="-122"/>
            </a:endParaRPr>
          </a:p>
          <a:p>
            <a:pPr lvl="1" eaLnBrk="1" hangingPunct="1">
              <a:buClr>
                <a:srgbClr val="0000CC"/>
              </a:buClr>
              <a:buSzTx/>
              <a:buFont typeface="Wingdings" panose="05000000000000000000" pitchFamily="2" charset="2"/>
              <a:buNone/>
            </a:pPr>
            <a:r>
              <a:rPr lang="en-US" altLang="zh-CN">
                <a:latin typeface="宋体" panose="02010600030101010101" pitchFamily="2" charset="-122"/>
              </a:rPr>
              <a:t>      2</a:t>
            </a:r>
            <a:r>
              <a:rPr lang="zh-CN" altLang="en-US">
                <a:latin typeface="宋体" panose="02010600030101010101" pitchFamily="2" charset="-122"/>
              </a:rPr>
              <a:t>）进程时常饥饿</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a:extLst>
              <a:ext uri="{FF2B5EF4-FFF2-40B4-BE49-F238E27FC236}">
                <a16:creationId xmlns:a16="http://schemas.microsoft.com/office/drawing/2014/main" id="{5BEAB6D2-F49A-492F-9D6F-07CC4A80DB88}"/>
              </a:ext>
            </a:extLst>
          </p:cNvPr>
          <p:cNvSpPr txBox="1">
            <a:spLocks noChangeArrowheads="1"/>
          </p:cNvSpPr>
          <p:nvPr/>
        </p:nvSpPr>
        <p:spPr bwMode="auto">
          <a:xfrm>
            <a:off x="684213" y="260350"/>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sz="4000">
                <a:solidFill>
                  <a:srgbClr val="000000"/>
                </a:solidFill>
                <a:latin typeface="华文新魏" panose="02010800040101010101" pitchFamily="2" charset="-122"/>
                <a:ea typeface="华文新魏" panose="02010800040101010101" pitchFamily="2" charset="-122"/>
              </a:rPr>
              <a:t>3.6 </a:t>
            </a:r>
            <a:r>
              <a:rPr lang="zh-CN" altLang="en-US" sz="4000">
                <a:solidFill>
                  <a:srgbClr val="000000"/>
                </a:solidFill>
                <a:latin typeface="Times New Roman" panose="02020603050405020304" pitchFamily="18" charset="0"/>
                <a:ea typeface="华文新魏" panose="02010800040101010101" pitchFamily="2" charset="-122"/>
              </a:rPr>
              <a:t>预防死锁</a:t>
            </a:r>
          </a:p>
        </p:txBody>
      </p:sp>
      <p:sp>
        <p:nvSpPr>
          <p:cNvPr id="92163" name="Rectangle 3">
            <a:extLst>
              <a:ext uri="{FF2B5EF4-FFF2-40B4-BE49-F238E27FC236}">
                <a16:creationId xmlns:a16="http://schemas.microsoft.com/office/drawing/2014/main" id="{CA137FC7-4381-4BB1-B57D-06BF21FE5BEB}"/>
              </a:ext>
            </a:extLst>
          </p:cNvPr>
          <p:cNvSpPr>
            <a:spLocks noChangeArrowheads="1"/>
          </p:cNvSpPr>
          <p:nvPr/>
        </p:nvSpPr>
        <p:spPr bwMode="auto">
          <a:xfrm>
            <a:off x="271463" y="1311275"/>
            <a:ext cx="84582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358775" indent="-53340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358775">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just" eaLnBrk="1" hangingPunct="1">
              <a:buClr>
                <a:srgbClr val="0000CC"/>
              </a:buClr>
              <a:buSzTx/>
              <a:buFont typeface="Wingdings" panose="05000000000000000000" pitchFamily="2" charset="2"/>
              <a:buNone/>
            </a:pPr>
            <a:r>
              <a:rPr lang="en-US" altLang="zh-CN">
                <a:solidFill>
                  <a:srgbClr val="0000CC"/>
                </a:solidFill>
                <a:latin typeface="宋体" panose="02010600030101010101" pitchFamily="2" charset="-122"/>
              </a:rPr>
              <a:t>3.6.1 </a:t>
            </a:r>
            <a:r>
              <a:rPr lang="zh-CN" altLang="en-US">
                <a:solidFill>
                  <a:srgbClr val="0000CC"/>
                </a:solidFill>
                <a:latin typeface="宋体" panose="02010600030101010101" pitchFamily="2" charset="-122"/>
              </a:rPr>
              <a:t>破坏</a:t>
            </a:r>
            <a:r>
              <a:rPr lang="zh-CN" altLang="en-US">
                <a:solidFill>
                  <a:srgbClr val="0000CC"/>
                </a:solidFill>
                <a:latin typeface="Times New Roman" panose="02020603050405020304" pitchFamily="18" charset="0"/>
              </a:rPr>
              <a:t>“</a:t>
            </a:r>
            <a:r>
              <a:rPr lang="zh-CN" altLang="en-US">
                <a:solidFill>
                  <a:srgbClr val="0000CC"/>
                </a:solidFill>
                <a:latin typeface="宋体" panose="02010600030101010101" pitchFamily="2" charset="-122"/>
              </a:rPr>
              <a:t>请求和保持</a:t>
            </a:r>
            <a:r>
              <a:rPr lang="zh-CN" altLang="en-US">
                <a:solidFill>
                  <a:srgbClr val="0000CC"/>
                </a:solidFill>
                <a:latin typeface="Times New Roman" panose="02020603050405020304" pitchFamily="18" charset="0"/>
              </a:rPr>
              <a:t>”</a:t>
            </a:r>
            <a:r>
              <a:rPr lang="zh-CN" altLang="en-US">
                <a:solidFill>
                  <a:srgbClr val="0000CC"/>
                </a:solidFill>
                <a:latin typeface="宋体" panose="02010600030101010101" pitchFamily="2" charset="-122"/>
              </a:rPr>
              <a:t>条件</a:t>
            </a:r>
          </a:p>
          <a:p>
            <a:pPr lvl="2" eaLnBrk="1" hangingPunct="1">
              <a:buClr>
                <a:srgbClr val="0000CC"/>
              </a:buClr>
              <a:buSzTx/>
              <a:buFont typeface="Wingdings" panose="05000000000000000000" pitchFamily="2" charset="2"/>
              <a:buNone/>
            </a:pPr>
            <a:r>
              <a:rPr lang="en-US" altLang="zh-CN">
                <a:latin typeface="Times New Roman" panose="02020603050405020304" pitchFamily="18" charset="0"/>
              </a:rPr>
              <a:t>2.</a:t>
            </a:r>
            <a:r>
              <a:rPr lang="zh-CN" altLang="en-US">
                <a:latin typeface="Times New Roman" panose="02020603050405020304" pitchFamily="18" charset="0"/>
              </a:rPr>
              <a:t>第二</a:t>
            </a:r>
            <a:r>
              <a:rPr lang="zh-CN" altLang="en-US" sz="2800">
                <a:latin typeface="Times New Roman" panose="02020603050405020304" pitchFamily="18" charset="0"/>
              </a:rPr>
              <a:t>种协议：资源静态分配法</a:t>
            </a:r>
          </a:p>
          <a:p>
            <a:pPr lvl="1" eaLnBrk="1" hangingPunct="1">
              <a:buClr>
                <a:srgbClr val="0000CC"/>
              </a:buClr>
              <a:buSzTx/>
              <a:buFont typeface="Wingdings" panose="05000000000000000000" pitchFamily="2" charset="2"/>
              <a:buNone/>
            </a:pPr>
            <a:r>
              <a:rPr lang="zh-CN" altLang="en-US" sz="3200">
                <a:latin typeface="隶书" panose="02010509060101010101" pitchFamily="49" charset="-122"/>
                <a:ea typeface="隶书" panose="02010509060101010101" pitchFamily="49" charset="-122"/>
              </a:rPr>
              <a:t>   </a:t>
            </a:r>
            <a:r>
              <a:rPr lang="zh-CN" altLang="en-US">
                <a:latin typeface="宋体" panose="02010600030101010101" pitchFamily="2" charset="-122"/>
              </a:rPr>
              <a:t>允许进程只获得运行初期所需的资源，便开始运行。这些资源使用完毕并全部释放，再申请新的所需资源。</a:t>
            </a:r>
            <a:endParaRPr lang="en-US" altLang="zh-CN">
              <a:latin typeface="宋体" panose="02010600030101010101" pitchFamily="2" charset="-122"/>
            </a:endParaRPr>
          </a:p>
          <a:p>
            <a:pPr lvl="1" eaLnBrk="1" hangingPunct="1">
              <a:buClr>
                <a:srgbClr val="0000CC"/>
              </a:buClr>
              <a:buSzTx/>
              <a:buFont typeface="Wingdings" panose="05000000000000000000" pitchFamily="2" charset="2"/>
              <a:buNone/>
            </a:pPr>
            <a:r>
              <a:rPr lang="en-US" altLang="zh-CN">
                <a:latin typeface="宋体" panose="02010600030101010101" pitchFamily="2" charset="-122"/>
              </a:rPr>
              <a:t>   </a:t>
            </a:r>
            <a:r>
              <a:rPr lang="zh-CN" altLang="en-US">
                <a:latin typeface="宋体" panose="02010600030101010101" pitchFamily="2" charset="-122"/>
              </a:rPr>
              <a:t>第一种协议的改进，资源利用率有所提高，减少饥饿现象。</a:t>
            </a:r>
          </a:p>
          <a:p>
            <a:pPr lvl="1" eaLnBrk="1" hangingPunct="1">
              <a:buClr>
                <a:srgbClr val="0000CC"/>
              </a:buClr>
              <a:buSzTx/>
              <a:buFont typeface="Wingdings" panose="05000000000000000000" pitchFamily="2" charset="2"/>
              <a:buNone/>
            </a:pPr>
            <a:endParaRPr lang="zh-CN" altLang="en-US">
              <a:latin typeface="宋体" panose="02010600030101010101" pitchFamily="2"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2">
            <a:extLst>
              <a:ext uri="{FF2B5EF4-FFF2-40B4-BE49-F238E27FC236}">
                <a16:creationId xmlns:a16="http://schemas.microsoft.com/office/drawing/2014/main" id="{5E49922A-A0EC-4582-98E9-6B0B58D5901A}"/>
              </a:ext>
            </a:extLst>
          </p:cNvPr>
          <p:cNvSpPr txBox="1">
            <a:spLocks noChangeArrowheads="1"/>
          </p:cNvSpPr>
          <p:nvPr/>
        </p:nvSpPr>
        <p:spPr bwMode="auto">
          <a:xfrm>
            <a:off x="1295400" y="609600"/>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sz="4000">
                <a:solidFill>
                  <a:srgbClr val="000000"/>
                </a:solidFill>
                <a:latin typeface="华文新魏" panose="02010800040101010101" pitchFamily="2" charset="-122"/>
                <a:ea typeface="华文新魏" panose="02010800040101010101" pitchFamily="2" charset="-122"/>
              </a:rPr>
              <a:t>3.6 </a:t>
            </a:r>
            <a:r>
              <a:rPr lang="zh-CN" altLang="en-US" sz="4000">
                <a:solidFill>
                  <a:srgbClr val="000000"/>
                </a:solidFill>
                <a:latin typeface="Times New Roman" panose="02020603050405020304" pitchFamily="18" charset="0"/>
                <a:ea typeface="华文新魏" panose="02010800040101010101" pitchFamily="2" charset="-122"/>
              </a:rPr>
              <a:t>预防死锁</a:t>
            </a:r>
          </a:p>
        </p:txBody>
      </p:sp>
      <p:sp>
        <p:nvSpPr>
          <p:cNvPr id="114691" name="Rectangle 3">
            <a:extLst>
              <a:ext uri="{FF2B5EF4-FFF2-40B4-BE49-F238E27FC236}">
                <a16:creationId xmlns:a16="http://schemas.microsoft.com/office/drawing/2014/main" id="{F4F20911-7E1A-4306-863D-FF9B7CFF0CB5}"/>
              </a:ext>
            </a:extLst>
          </p:cNvPr>
          <p:cNvSpPr>
            <a:spLocks noChangeArrowheads="1"/>
          </p:cNvSpPr>
          <p:nvPr/>
        </p:nvSpPr>
        <p:spPr bwMode="auto">
          <a:xfrm>
            <a:off x="457200" y="1524000"/>
            <a:ext cx="8458200" cy="4724400"/>
          </a:xfrm>
          <a:prstGeom prst="rect">
            <a:avLst/>
          </a:prstGeom>
          <a:noFill/>
          <a:ln w="9525">
            <a:noFill/>
            <a:miter lim="800000"/>
            <a:headEnd/>
            <a:tailEnd/>
          </a:ln>
        </p:spPr>
        <p:txBody>
          <a:bodyPr/>
          <a:lstStyle/>
          <a:p>
            <a:pPr marL="0" lvl="2" algn="just" eaLnBrk="1" hangingPunct="1">
              <a:spcBef>
                <a:spcPct val="20000"/>
              </a:spcBef>
              <a:buClr>
                <a:srgbClr val="0000CC"/>
              </a:buClr>
              <a:defRPr/>
            </a:pPr>
            <a:r>
              <a:rPr lang="en-US" altLang="zh-CN" sz="3200" dirty="0">
                <a:solidFill>
                  <a:srgbClr val="0000CC"/>
                </a:solidFill>
                <a:latin typeface="宋体" pitchFamily="2" charset="-122"/>
              </a:rPr>
              <a:t>3.6.2</a:t>
            </a:r>
            <a:r>
              <a:rPr lang="zh-CN" altLang="en-US" sz="3200" dirty="0">
                <a:solidFill>
                  <a:srgbClr val="0000CC"/>
                </a:solidFill>
                <a:latin typeface="宋体" pitchFamily="2" charset="-122"/>
              </a:rPr>
              <a:t>破坏“不可抢占”条件</a:t>
            </a:r>
          </a:p>
          <a:p>
            <a:pPr marL="180000" lvl="3" eaLnBrk="1" hangingPunct="1">
              <a:spcBef>
                <a:spcPct val="20000"/>
              </a:spcBef>
              <a:buClr>
                <a:srgbClr val="0000CC"/>
              </a:buClr>
              <a:defRPr/>
            </a:pPr>
            <a:r>
              <a:rPr lang="zh-CN" altLang="en-US" sz="2800" dirty="0">
                <a:latin typeface="Times New Roman" pitchFamily="18" charset="0"/>
              </a:rPr>
              <a:t>采用剥夺控制</a:t>
            </a:r>
          </a:p>
          <a:p>
            <a:pPr marL="180000" lvl="2" indent="-533400" eaLnBrk="1" hangingPunct="1">
              <a:spcBef>
                <a:spcPct val="20000"/>
              </a:spcBef>
              <a:buClr>
                <a:srgbClr val="0000CC"/>
              </a:buClr>
              <a:buFont typeface="Wingdings" pitchFamily="2" charset="2"/>
              <a:buNone/>
              <a:defRPr/>
            </a:pPr>
            <a:r>
              <a:rPr lang="zh-CN" altLang="en-US" sz="2800" dirty="0">
                <a:latin typeface="宋体" pitchFamily="2" charset="-122"/>
              </a:rPr>
              <a:t>     当进程在申请资源未获准许时,先主动释放已占有的资源,然后才去等待，以后再一起向系统提出申请</a:t>
            </a:r>
          </a:p>
          <a:p>
            <a:pPr marL="180000" lvl="2" indent="-533400" eaLnBrk="1" hangingPunct="1">
              <a:spcBef>
                <a:spcPct val="20000"/>
              </a:spcBef>
              <a:buClr>
                <a:srgbClr val="0000CC"/>
              </a:buClr>
              <a:buFont typeface="Wingdings" pitchFamily="2" charset="2"/>
              <a:buNone/>
              <a:defRPr/>
            </a:pPr>
            <a:r>
              <a:rPr lang="zh-CN" altLang="en-US" sz="2800" dirty="0">
                <a:latin typeface="宋体" pitchFamily="2" charset="-122"/>
              </a:rPr>
              <a:t>代价较高：例如打印机，前面打印工作可能白做，或者信息不连续，还可能因为反复请求和释放资源而导致进程无限期被推迟     </a:t>
            </a:r>
            <a:endParaRPr lang="en-US" altLang="zh-CN" sz="2800" dirty="0">
              <a:latin typeface="宋体" pitchFamily="2" charset="-122"/>
            </a:endParaRPr>
          </a:p>
          <a:p>
            <a:pPr marL="180000" lvl="2" indent="-533400" eaLnBrk="1" hangingPunct="1">
              <a:spcBef>
                <a:spcPct val="20000"/>
              </a:spcBef>
              <a:buClr>
                <a:srgbClr val="0000CC"/>
              </a:buClr>
              <a:buFont typeface="Wingdings" pitchFamily="2" charset="2"/>
              <a:buNone/>
              <a:defRPr/>
            </a:pPr>
            <a:r>
              <a:rPr lang="zh-CN" altLang="en-US" sz="2800" dirty="0">
                <a:solidFill>
                  <a:srgbClr val="FF0000"/>
                </a:solidFill>
                <a:latin typeface="宋体" pitchFamily="2" charset="-122"/>
              </a:rPr>
              <a:t>一般只适用于可剥夺性资源，如</a:t>
            </a:r>
            <a:r>
              <a:rPr lang="en-US" altLang="zh-CN" sz="2800" dirty="0">
                <a:solidFill>
                  <a:srgbClr val="FF0000"/>
                </a:solidFill>
                <a:latin typeface="宋体" pitchFamily="2" charset="-122"/>
              </a:rPr>
              <a:t>CPU、</a:t>
            </a:r>
            <a:r>
              <a:rPr lang="zh-CN" altLang="en-US" sz="2800" dirty="0">
                <a:solidFill>
                  <a:srgbClr val="FF0000"/>
                </a:solidFill>
                <a:latin typeface="宋体" pitchFamily="2" charset="-122"/>
              </a:rPr>
              <a:t>存储区</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2">
            <a:extLst>
              <a:ext uri="{FF2B5EF4-FFF2-40B4-BE49-F238E27FC236}">
                <a16:creationId xmlns:a16="http://schemas.microsoft.com/office/drawing/2014/main" id="{5413E517-6940-4465-8EC8-5489E07A2193}"/>
              </a:ext>
            </a:extLst>
          </p:cNvPr>
          <p:cNvSpPr txBox="1">
            <a:spLocks noChangeArrowheads="1"/>
          </p:cNvSpPr>
          <p:nvPr/>
        </p:nvSpPr>
        <p:spPr bwMode="auto">
          <a:xfrm>
            <a:off x="1295400" y="609600"/>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sz="4000">
                <a:solidFill>
                  <a:srgbClr val="000000"/>
                </a:solidFill>
                <a:latin typeface="华文新魏" panose="02010800040101010101" pitchFamily="2" charset="-122"/>
                <a:ea typeface="华文新魏" panose="02010800040101010101" pitchFamily="2" charset="-122"/>
              </a:rPr>
              <a:t>3.6 </a:t>
            </a:r>
            <a:r>
              <a:rPr lang="zh-CN" altLang="en-US" sz="4000">
                <a:solidFill>
                  <a:srgbClr val="000000"/>
                </a:solidFill>
                <a:latin typeface="Times New Roman" panose="02020603050405020304" pitchFamily="18" charset="0"/>
                <a:ea typeface="华文新魏" panose="02010800040101010101" pitchFamily="2" charset="-122"/>
              </a:rPr>
              <a:t>预防死锁</a:t>
            </a:r>
          </a:p>
        </p:txBody>
      </p:sp>
      <p:sp>
        <p:nvSpPr>
          <p:cNvPr id="94211" name="Rectangle 3">
            <a:extLst>
              <a:ext uri="{FF2B5EF4-FFF2-40B4-BE49-F238E27FC236}">
                <a16:creationId xmlns:a16="http://schemas.microsoft.com/office/drawing/2014/main" id="{8C64DB20-E890-4566-8CF7-2189A9EA281C}"/>
              </a:ext>
            </a:extLst>
          </p:cNvPr>
          <p:cNvSpPr>
            <a:spLocks noChangeArrowheads="1"/>
          </p:cNvSpPr>
          <p:nvPr/>
        </p:nvSpPr>
        <p:spPr bwMode="auto">
          <a:xfrm>
            <a:off x="342900" y="1293813"/>
            <a:ext cx="84582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358775" indent="-5334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just" eaLnBrk="1" hangingPunct="1">
              <a:buClr>
                <a:srgbClr val="0000CC"/>
              </a:buClr>
              <a:buSzTx/>
              <a:buFontTx/>
              <a:buNone/>
            </a:pPr>
            <a:r>
              <a:rPr lang="en-US" altLang="zh-CN" dirty="0">
                <a:solidFill>
                  <a:srgbClr val="0000CC"/>
                </a:solidFill>
                <a:latin typeface="宋体" panose="02010600030101010101" pitchFamily="2" charset="-122"/>
              </a:rPr>
              <a:t>3.6.3</a:t>
            </a:r>
            <a:r>
              <a:rPr lang="zh-CN" altLang="en-US" dirty="0">
                <a:solidFill>
                  <a:srgbClr val="0000CC"/>
                </a:solidFill>
                <a:latin typeface="宋体" panose="02010600030101010101" pitchFamily="2" charset="-122"/>
              </a:rPr>
              <a:t>破坏“循环等待”条件</a:t>
            </a:r>
            <a:endParaRPr lang="en-US" altLang="zh-CN" dirty="0">
              <a:solidFill>
                <a:srgbClr val="0000CC"/>
              </a:solidFill>
              <a:latin typeface="宋体" panose="02010600030101010101" pitchFamily="2" charset="-122"/>
            </a:endParaRPr>
          </a:p>
          <a:p>
            <a:pPr algn="just" eaLnBrk="1" hangingPunct="1">
              <a:buClr>
                <a:srgbClr val="0000CC"/>
              </a:buClr>
              <a:buSzTx/>
              <a:buFontTx/>
              <a:buNone/>
            </a:pPr>
            <a:r>
              <a:rPr lang="zh-CN" altLang="en-US" sz="2800" dirty="0">
                <a:latin typeface="Times New Roman" panose="02020603050405020304" pitchFamily="18" charset="0"/>
              </a:rPr>
              <a:t>资源顺序分配法</a:t>
            </a:r>
            <a:endParaRPr lang="zh-CN" altLang="en-US" sz="2800" dirty="0">
              <a:latin typeface="Arial Narrow" panose="020B0606020202030204" pitchFamily="34" charset="0"/>
            </a:endParaRPr>
          </a:p>
          <a:p>
            <a:pPr lvl="2" algn="just" eaLnBrk="1" hangingPunct="1">
              <a:spcBef>
                <a:spcPct val="50000"/>
              </a:spcBef>
              <a:buClr>
                <a:srgbClr val="0000CC"/>
              </a:buClr>
              <a:buSzTx/>
              <a:buFont typeface="Wingdings" panose="05000000000000000000" pitchFamily="2" charset="2"/>
              <a:buChar char="Ø"/>
            </a:pPr>
            <a:r>
              <a:rPr lang="zh-CN" altLang="en-US" sz="2800" dirty="0">
                <a:solidFill>
                  <a:srgbClr val="FF0000"/>
                </a:solidFill>
                <a:latin typeface="Times New Roman" panose="02020603050405020304" pitchFamily="18" charset="0"/>
              </a:rPr>
              <a:t>对系统的全部资源编号，并规定进程申请资源时只能按升序进行</a:t>
            </a:r>
            <a:endParaRPr lang="en-US" altLang="zh-CN" sz="2800" dirty="0">
              <a:solidFill>
                <a:srgbClr val="FF0000"/>
              </a:solidFill>
              <a:latin typeface="Times New Roman" panose="02020603050405020304" pitchFamily="18" charset="0"/>
            </a:endParaRPr>
          </a:p>
          <a:p>
            <a:pPr lvl="2" algn="just" eaLnBrk="1" hangingPunct="1">
              <a:spcBef>
                <a:spcPct val="50000"/>
              </a:spcBef>
              <a:buClr>
                <a:srgbClr val="0000CC"/>
              </a:buClr>
              <a:buSzTx/>
              <a:buFont typeface="Wingdings" panose="05000000000000000000" pitchFamily="2" charset="2"/>
              <a:buChar char="Ø"/>
            </a:pPr>
            <a:r>
              <a:rPr lang="zh-CN" altLang="en-US" sz="2800" dirty="0">
                <a:latin typeface="Times New Roman" panose="02020603050405020304" pitchFamily="18" charset="0"/>
              </a:rPr>
              <a:t>如果申请了一个较高序号资源后，又想申请低序号资源，那么必须释放所有相同或者更高序号的资源后，才能申请低序号资源。</a:t>
            </a:r>
            <a:endParaRPr lang="en-US" altLang="zh-CN" sz="2800" dirty="0">
              <a:latin typeface="Times New Roman" panose="02020603050405020304" pitchFamily="18" charset="0"/>
            </a:endParaRPr>
          </a:p>
          <a:p>
            <a:pPr lvl="2" algn="just" eaLnBrk="1" hangingPunct="1">
              <a:spcBef>
                <a:spcPct val="50000"/>
              </a:spcBef>
              <a:buClr>
                <a:srgbClr val="0000CC"/>
              </a:buClr>
              <a:buSzTx/>
              <a:buFont typeface="Wingdings" panose="05000000000000000000" pitchFamily="2" charset="2"/>
              <a:buChar char="Ø"/>
            </a:pPr>
            <a:r>
              <a:rPr lang="zh-CN" altLang="en-US" sz="2800" dirty="0">
                <a:latin typeface="Times New Roman" panose="02020603050405020304" pitchFamily="18" charset="0"/>
              </a:rPr>
              <a:t>这样做资源分配图就不可能出现环路，打破了循环等待</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2">
            <a:extLst>
              <a:ext uri="{FF2B5EF4-FFF2-40B4-BE49-F238E27FC236}">
                <a16:creationId xmlns:a16="http://schemas.microsoft.com/office/drawing/2014/main" id="{44FC014A-BF30-4222-A888-8CEA57588989}"/>
              </a:ext>
            </a:extLst>
          </p:cNvPr>
          <p:cNvSpPr txBox="1">
            <a:spLocks noChangeArrowheads="1"/>
          </p:cNvSpPr>
          <p:nvPr/>
        </p:nvSpPr>
        <p:spPr bwMode="auto">
          <a:xfrm>
            <a:off x="1295400" y="609600"/>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sz="4000">
                <a:solidFill>
                  <a:srgbClr val="000000"/>
                </a:solidFill>
                <a:latin typeface="华文新魏" panose="02010800040101010101" pitchFamily="2" charset="-122"/>
                <a:ea typeface="华文新魏" panose="02010800040101010101" pitchFamily="2" charset="-122"/>
              </a:rPr>
              <a:t>3.6 </a:t>
            </a:r>
            <a:r>
              <a:rPr lang="zh-CN" altLang="en-US" sz="4000">
                <a:solidFill>
                  <a:srgbClr val="000000"/>
                </a:solidFill>
                <a:latin typeface="Times New Roman" panose="02020603050405020304" pitchFamily="18" charset="0"/>
                <a:ea typeface="华文新魏" panose="02010800040101010101" pitchFamily="2" charset="-122"/>
              </a:rPr>
              <a:t>预防死锁</a:t>
            </a:r>
          </a:p>
        </p:txBody>
      </p:sp>
      <p:sp>
        <p:nvSpPr>
          <p:cNvPr id="115715" name="Rectangle 3">
            <a:extLst>
              <a:ext uri="{FF2B5EF4-FFF2-40B4-BE49-F238E27FC236}">
                <a16:creationId xmlns:a16="http://schemas.microsoft.com/office/drawing/2014/main" id="{7CA6B563-AF73-4B07-A355-2AC3C0B14483}"/>
              </a:ext>
            </a:extLst>
          </p:cNvPr>
          <p:cNvSpPr>
            <a:spLocks noChangeArrowheads="1"/>
          </p:cNvSpPr>
          <p:nvPr/>
        </p:nvSpPr>
        <p:spPr bwMode="auto">
          <a:xfrm>
            <a:off x="342900" y="1293812"/>
            <a:ext cx="8458200" cy="5231531"/>
          </a:xfrm>
          <a:prstGeom prst="rect">
            <a:avLst/>
          </a:prstGeom>
          <a:noFill/>
          <a:ln w="9525">
            <a:noFill/>
            <a:miter lim="800000"/>
            <a:headEnd/>
            <a:tailEnd/>
          </a:ln>
        </p:spPr>
        <p:txBody>
          <a:bodyPr/>
          <a:lstStyle/>
          <a:p>
            <a:pPr algn="just" eaLnBrk="1" hangingPunct="1">
              <a:spcBef>
                <a:spcPct val="20000"/>
              </a:spcBef>
              <a:buClr>
                <a:srgbClr val="0000CC"/>
              </a:buClr>
              <a:defRPr/>
            </a:pPr>
            <a:r>
              <a:rPr lang="en-US" altLang="zh-CN" sz="3200" dirty="0">
                <a:solidFill>
                  <a:srgbClr val="0000CC"/>
                </a:solidFill>
                <a:latin typeface="宋体" pitchFamily="2" charset="-122"/>
              </a:rPr>
              <a:t>3.6.3</a:t>
            </a:r>
            <a:r>
              <a:rPr lang="zh-CN" altLang="en-US" sz="3200" dirty="0">
                <a:solidFill>
                  <a:srgbClr val="0000CC"/>
                </a:solidFill>
                <a:latin typeface="宋体" pitchFamily="2" charset="-122"/>
              </a:rPr>
              <a:t>破坏“循环等待”条件</a:t>
            </a:r>
            <a:endParaRPr lang="en-US" altLang="zh-CN" sz="3200" dirty="0">
              <a:solidFill>
                <a:srgbClr val="0000CC"/>
              </a:solidFill>
              <a:latin typeface="宋体" pitchFamily="2" charset="-122"/>
            </a:endParaRPr>
          </a:p>
          <a:p>
            <a:pPr algn="just" eaLnBrk="1" hangingPunct="1">
              <a:spcBef>
                <a:spcPct val="20000"/>
              </a:spcBef>
              <a:buClr>
                <a:srgbClr val="0000CC"/>
              </a:buClr>
              <a:defRPr/>
            </a:pPr>
            <a:r>
              <a:rPr lang="zh-CN" altLang="en-US" sz="2800" dirty="0">
                <a:latin typeface="Times New Roman" pitchFamily="18" charset="0"/>
              </a:rPr>
              <a:t>资源顺序分配法</a:t>
            </a:r>
            <a:endParaRPr lang="en-US" altLang="zh-CN" sz="2800" dirty="0">
              <a:latin typeface="Times New Roman" pitchFamily="18" charset="0"/>
            </a:endParaRPr>
          </a:p>
          <a:p>
            <a:pPr algn="just" eaLnBrk="1" hangingPunct="1">
              <a:spcBef>
                <a:spcPct val="20000"/>
              </a:spcBef>
              <a:buClr>
                <a:srgbClr val="0000CC"/>
              </a:buClr>
              <a:defRPr/>
            </a:pPr>
            <a:r>
              <a:rPr lang="zh-CN" altLang="en-US" sz="2800" dirty="0">
                <a:latin typeface="Times New Roman" pitchFamily="18" charset="0"/>
              </a:rPr>
              <a:t>优点：相比前两种策略，资源使用率和系统吞吐量都有明显提高</a:t>
            </a:r>
            <a:endParaRPr lang="en-US" altLang="zh-CN" sz="2800" dirty="0">
              <a:latin typeface="Times New Roman" pitchFamily="18" charset="0"/>
            </a:endParaRPr>
          </a:p>
          <a:p>
            <a:pPr algn="just" eaLnBrk="1" hangingPunct="1">
              <a:spcBef>
                <a:spcPct val="20000"/>
              </a:spcBef>
              <a:buClr>
                <a:srgbClr val="0000CC"/>
              </a:buClr>
              <a:defRPr/>
            </a:pPr>
            <a:r>
              <a:rPr lang="zh-CN" altLang="en-US" sz="2800" dirty="0">
                <a:latin typeface="Times New Roman" pitchFamily="18" charset="0"/>
              </a:rPr>
              <a:t>缺点：</a:t>
            </a:r>
            <a:endParaRPr lang="en-US" altLang="zh-CN" sz="2800" dirty="0">
              <a:latin typeface="Times New Roman" pitchFamily="18" charset="0"/>
            </a:endParaRPr>
          </a:p>
          <a:p>
            <a:pPr marL="514350" indent="-514350" algn="just" eaLnBrk="1" hangingPunct="1">
              <a:spcBef>
                <a:spcPct val="20000"/>
              </a:spcBef>
              <a:buClr>
                <a:srgbClr val="0000CC"/>
              </a:buClr>
              <a:buFont typeface="+mj-ea"/>
              <a:buAutoNum type="circleNumDbPlain"/>
              <a:defRPr/>
            </a:pPr>
            <a:r>
              <a:rPr lang="zh-CN" altLang="en-US" sz="2800" dirty="0">
                <a:latin typeface="Times New Roman" pitchFamily="18" charset="0"/>
              </a:rPr>
              <a:t>资源序号设置不易，且相对固定，不适应新资源增加</a:t>
            </a:r>
            <a:endParaRPr lang="en-US" altLang="zh-CN" sz="2800" dirty="0">
              <a:latin typeface="Times New Roman" pitchFamily="18" charset="0"/>
            </a:endParaRPr>
          </a:p>
          <a:p>
            <a:pPr marL="514350" indent="-514350" algn="just" eaLnBrk="1" hangingPunct="1">
              <a:spcBef>
                <a:spcPct val="20000"/>
              </a:spcBef>
              <a:buClr>
                <a:srgbClr val="0000CC"/>
              </a:buClr>
              <a:buFont typeface="+mj-ea"/>
              <a:buAutoNum type="circleNumDbPlain"/>
              <a:defRPr/>
            </a:pPr>
            <a:r>
              <a:rPr lang="zh-CN" altLang="en-US" sz="2800" dirty="0">
                <a:latin typeface="Times New Roman" pitchFamily="18" charset="0"/>
              </a:rPr>
              <a:t>作业使用资源顺序可能与系统规定不同，造成资源浪费</a:t>
            </a:r>
            <a:endParaRPr lang="en-US" altLang="zh-CN" sz="2800" dirty="0">
              <a:latin typeface="Times New Roman" pitchFamily="18" charset="0"/>
            </a:endParaRPr>
          </a:p>
          <a:p>
            <a:pPr marL="514350" indent="-514350" algn="just" eaLnBrk="1" hangingPunct="1">
              <a:spcBef>
                <a:spcPct val="20000"/>
              </a:spcBef>
              <a:buClr>
                <a:srgbClr val="0000CC"/>
              </a:buClr>
              <a:buFont typeface="+mj-ea"/>
              <a:buAutoNum type="circleNumDbPlain"/>
              <a:defRPr/>
            </a:pPr>
            <a:r>
              <a:rPr lang="zh-CN" altLang="en-US" sz="2800" dirty="0">
                <a:latin typeface="Times New Roman" pitchFamily="18" charset="0"/>
              </a:rPr>
              <a:t>限制用户编程自由度</a:t>
            </a:r>
            <a:endParaRPr lang="zh-CN" altLang="en-US" sz="2800" dirty="0">
              <a:latin typeface="Arial Narrow" pitchFamily="34"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3">
            <a:extLst>
              <a:ext uri="{FF2B5EF4-FFF2-40B4-BE49-F238E27FC236}">
                <a16:creationId xmlns:a16="http://schemas.microsoft.com/office/drawing/2014/main" id="{65ABCE66-B6FD-4293-B721-D8C19B189A49}"/>
              </a:ext>
            </a:extLst>
          </p:cNvPr>
          <p:cNvSpPr>
            <a:spLocks noChangeArrowheads="1"/>
          </p:cNvSpPr>
          <p:nvPr/>
        </p:nvSpPr>
        <p:spPr bwMode="auto">
          <a:xfrm>
            <a:off x="107950" y="814388"/>
            <a:ext cx="84582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358775" indent="-68580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buClr>
                <a:srgbClr val="0000CC"/>
              </a:buClr>
              <a:buSzTx/>
              <a:buFont typeface="Wingdings" panose="05000000000000000000" pitchFamily="2" charset="2"/>
              <a:buNone/>
            </a:pPr>
            <a:r>
              <a:rPr lang="en-US" altLang="zh-CN" sz="2800" dirty="0">
                <a:solidFill>
                  <a:srgbClr val="000000"/>
                </a:solidFill>
                <a:latin typeface="宋体" panose="02010600030101010101" pitchFamily="2" charset="-122"/>
              </a:rPr>
              <a:t>3.7.1</a:t>
            </a:r>
            <a:r>
              <a:rPr lang="zh-CN" altLang="en-US" sz="2800" dirty="0">
                <a:solidFill>
                  <a:srgbClr val="000000"/>
                </a:solidFill>
                <a:latin typeface="宋体" panose="02010600030101010101" pitchFamily="2" charset="-122"/>
              </a:rPr>
              <a:t>系统安全状态</a:t>
            </a:r>
          </a:p>
          <a:p>
            <a:pPr lvl="1" eaLnBrk="1" hangingPunct="1">
              <a:buClr>
                <a:srgbClr val="0000CC"/>
              </a:buClr>
              <a:buSzTx/>
              <a:buFont typeface="Wingdings" panose="05000000000000000000" pitchFamily="2" charset="2"/>
              <a:buChar char="Ø"/>
            </a:pPr>
            <a:r>
              <a:rPr lang="zh-CN" altLang="en-US" dirty="0">
                <a:latin typeface="Times New Roman" panose="02020603050405020304" pitchFamily="18" charset="0"/>
              </a:rPr>
              <a:t>把系统状态分为安全和不安全两种，安全状态下可以避免死锁发生，反之则可能进入死锁状态</a:t>
            </a:r>
            <a:endParaRPr lang="en-US" altLang="zh-CN" dirty="0">
              <a:latin typeface="Times New Roman" panose="02020603050405020304" pitchFamily="18" charset="0"/>
            </a:endParaRPr>
          </a:p>
          <a:p>
            <a:pPr lvl="1" eaLnBrk="1" hangingPunct="1">
              <a:buClr>
                <a:srgbClr val="0000CC"/>
              </a:buClr>
              <a:buSzTx/>
              <a:buFont typeface="Wingdings" panose="05000000000000000000" pitchFamily="2" charset="2"/>
              <a:buChar char="Ø"/>
            </a:pPr>
            <a:r>
              <a:rPr lang="zh-CN" altLang="en-US" dirty="0">
                <a:latin typeface="Times New Roman" panose="02020603050405020304" pitchFamily="18" charset="0"/>
              </a:rPr>
              <a:t>方法原理是：系统在分配资源时，先计算此次资源分配的安全性，分配不会导致系统进入不安全状态才将资源进行分配。</a:t>
            </a:r>
            <a:endParaRPr lang="en-US" altLang="zh-CN" dirty="0">
              <a:latin typeface="Times New Roman" panose="02020603050405020304" pitchFamily="18" charset="0"/>
            </a:endParaRPr>
          </a:p>
          <a:p>
            <a:pPr lvl="1" eaLnBrk="1" hangingPunct="1">
              <a:buClr>
                <a:srgbClr val="0000CC"/>
              </a:buClr>
              <a:buSzTx/>
              <a:buFont typeface="Wingdings" panose="05000000000000000000" pitchFamily="2" charset="2"/>
              <a:buChar char="Ø"/>
            </a:pPr>
            <a:r>
              <a:rPr lang="zh-CN" altLang="en-US" dirty="0">
                <a:solidFill>
                  <a:srgbClr val="FF0000"/>
                </a:solidFill>
                <a:latin typeface="Times New Roman" panose="02020603050405020304" pitchFamily="18" charset="0"/>
              </a:rPr>
              <a:t>安全状态</a:t>
            </a:r>
            <a:r>
              <a:rPr lang="zh-CN" altLang="en-US" dirty="0">
                <a:latin typeface="Times New Roman" panose="02020603050405020304" pitchFamily="18" charset="0"/>
              </a:rPr>
              <a:t>是指系统能按某种顺序为每个进程分配其所需的资源，直至满足每个进程对资源的最大需求，使每个进程都可顺利地完成。</a:t>
            </a:r>
            <a:endParaRPr lang="zh-CN" altLang="en-US" dirty="0">
              <a:latin typeface="Arial Narrow" panose="020B0606020202030204" pitchFamily="34" charset="0"/>
            </a:endParaRPr>
          </a:p>
          <a:p>
            <a:pPr lvl="1" algn="just" eaLnBrk="1" hangingPunct="1">
              <a:spcBef>
                <a:spcPct val="50000"/>
              </a:spcBef>
              <a:buClr>
                <a:srgbClr val="0000CC"/>
              </a:buClr>
              <a:buSzTx/>
              <a:buFont typeface="Wingdings" panose="05000000000000000000" pitchFamily="2" charset="2"/>
              <a:buChar char="Ø"/>
            </a:pPr>
            <a:r>
              <a:rPr lang="zh-CN" altLang="en-US" dirty="0">
                <a:solidFill>
                  <a:srgbClr val="FF0000"/>
                </a:solidFill>
                <a:latin typeface="Times New Roman" panose="02020603050405020304" pitchFamily="18" charset="0"/>
              </a:rPr>
              <a:t>安全序列</a:t>
            </a:r>
            <a:r>
              <a:rPr lang="zh-CN" altLang="en-US" dirty="0">
                <a:latin typeface="Times New Roman" panose="02020603050405020304" pitchFamily="18" charset="0"/>
              </a:rPr>
              <a:t>：进程安全执行完的顺序。</a:t>
            </a:r>
          </a:p>
          <a:p>
            <a:pPr lvl="1" algn="just" eaLnBrk="1" hangingPunct="1">
              <a:spcBef>
                <a:spcPct val="50000"/>
              </a:spcBef>
              <a:buClr>
                <a:srgbClr val="0000CC"/>
              </a:buClr>
              <a:buSzTx/>
              <a:buFont typeface="Wingdings" panose="05000000000000000000" pitchFamily="2" charset="2"/>
              <a:buChar char="Ø"/>
            </a:pPr>
            <a:r>
              <a:rPr lang="zh-CN" altLang="en-US" dirty="0">
                <a:latin typeface="Times New Roman" panose="02020603050405020304" pitchFamily="18" charset="0"/>
              </a:rPr>
              <a:t>如果系统无法找到这样一个安全序列，则称系统处于</a:t>
            </a:r>
            <a:r>
              <a:rPr lang="zh-CN" altLang="en-US" dirty="0">
                <a:solidFill>
                  <a:srgbClr val="FF0000"/>
                </a:solidFill>
                <a:latin typeface="Times New Roman" panose="02020603050405020304" pitchFamily="18" charset="0"/>
              </a:rPr>
              <a:t>不安全状态</a:t>
            </a:r>
            <a:r>
              <a:rPr lang="zh-CN" altLang="en-US" dirty="0">
                <a:latin typeface="Times New Roman" panose="02020603050405020304" pitchFamily="18" charset="0"/>
              </a:rPr>
              <a:t>。</a:t>
            </a:r>
          </a:p>
        </p:txBody>
      </p:sp>
      <p:sp>
        <p:nvSpPr>
          <p:cNvPr id="96259" name="Text Box 2">
            <a:extLst>
              <a:ext uri="{FF2B5EF4-FFF2-40B4-BE49-F238E27FC236}">
                <a16:creationId xmlns:a16="http://schemas.microsoft.com/office/drawing/2014/main" id="{C63EE121-80D2-40C1-A9AD-4A428C700E3E}"/>
              </a:ext>
            </a:extLst>
          </p:cNvPr>
          <p:cNvSpPr txBox="1">
            <a:spLocks noChangeArrowheads="1"/>
          </p:cNvSpPr>
          <p:nvPr/>
        </p:nvSpPr>
        <p:spPr bwMode="auto">
          <a:xfrm>
            <a:off x="603250" y="112713"/>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sz="4000" dirty="0">
                <a:solidFill>
                  <a:srgbClr val="000000"/>
                </a:solidFill>
                <a:latin typeface="华文新魏" panose="02010800040101010101" pitchFamily="2" charset="-122"/>
                <a:ea typeface="华文新魏" panose="02010800040101010101" pitchFamily="2" charset="-122"/>
              </a:rPr>
              <a:t>3.</a:t>
            </a:r>
            <a:r>
              <a:rPr lang="en-US" altLang="zh-CN" sz="4000" dirty="0">
                <a:solidFill>
                  <a:srgbClr val="000000"/>
                </a:solidFill>
                <a:latin typeface="华文新魏" panose="02010800040101010101" pitchFamily="2" charset="-122"/>
                <a:ea typeface="华文新魏" panose="02010800040101010101" pitchFamily="2" charset="-122"/>
              </a:rPr>
              <a:t>7</a:t>
            </a:r>
            <a:r>
              <a:rPr lang="zh-CN" altLang="en-US" sz="4000" dirty="0">
                <a:solidFill>
                  <a:srgbClr val="000000"/>
                </a:solidFill>
                <a:latin typeface="华文新魏" panose="02010800040101010101" pitchFamily="2" charset="-122"/>
                <a:ea typeface="华文新魏" panose="02010800040101010101" pitchFamily="2" charset="-122"/>
              </a:rPr>
              <a:t> 避免</a:t>
            </a:r>
            <a:r>
              <a:rPr lang="zh-CN" altLang="en-US" sz="4000" dirty="0">
                <a:solidFill>
                  <a:srgbClr val="000000"/>
                </a:solidFill>
                <a:latin typeface="Times New Roman" panose="02020603050405020304" pitchFamily="18" charset="0"/>
                <a:ea typeface="华文新魏" panose="02010800040101010101" pitchFamily="2" charset="-122"/>
              </a:rPr>
              <a:t>死锁（资源动态分配）</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3">
            <a:extLst>
              <a:ext uri="{FF2B5EF4-FFF2-40B4-BE49-F238E27FC236}">
                <a16:creationId xmlns:a16="http://schemas.microsoft.com/office/drawing/2014/main" id="{6EE8E47C-346E-46F1-BC03-6E1C67F26379}"/>
              </a:ext>
            </a:extLst>
          </p:cNvPr>
          <p:cNvSpPr>
            <a:spLocks noChangeArrowheads="1"/>
          </p:cNvSpPr>
          <p:nvPr/>
        </p:nvSpPr>
        <p:spPr bwMode="auto">
          <a:xfrm>
            <a:off x="457200" y="1524000"/>
            <a:ext cx="84582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1143000" indent="-68580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447800" indent="-5334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buClr>
                <a:srgbClr val="0000CC"/>
              </a:buClr>
              <a:buSzTx/>
              <a:buFont typeface="Wingdings" panose="05000000000000000000" pitchFamily="2" charset="2"/>
              <a:buNone/>
            </a:pPr>
            <a:r>
              <a:rPr lang="en-US" altLang="zh-CN" sz="2800" dirty="0">
                <a:solidFill>
                  <a:srgbClr val="000000"/>
                </a:solidFill>
                <a:latin typeface="宋体" panose="02010600030101010101" pitchFamily="2" charset="-122"/>
              </a:rPr>
              <a:t>3.7.1</a:t>
            </a:r>
            <a:r>
              <a:rPr lang="zh-CN" altLang="en-US" sz="2800" dirty="0">
                <a:solidFill>
                  <a:srgbClr val="000000"/>
                </a:solidFill>
                <a:latin typeface="宋体" panose="02010600030101010101" pitchFamily="2" charset="-122"/>
              </a:rPr>
              <a:t>系统安全状态</a:t>
            </a:r>
          </a:p>
          <a:p>
            <a:pPr lvl="1" eaLnBrk="1" hangingPunct="1">
              <a:buClr>
                <a:srgbClr val="0000CC"/>
              </a:buClr>
              <a:buSzTx/>
              <a:buFont typeface="Wingdings" panose="05000000000000000000" pitchFamily="2" charset="2"/>
              <a:buChar char="Ø"/>
            </a:pPr>
            <a:r>
              <a:rPr lang="zh-CN" altLang="en-US" dirty="0">
                <a:latin typeface="宋体" panose="02010600030101010101" pitchFamily="2" charset="-122"/>
              </a:rPr>
              <a:t>并非所有的不安全状态都导致死锁，但当系统进入不安全状态后，便可能进而进入死锁状态。</a:t>
            </a:r>
          </a:p>
          <a:p>
            <a:pPr lvl="1" eaLnBrk="1" hangingPunct="1">
              <a:lnSpc>
                <a:spcPct val="90000"/>
              </a:lnSpc>
              <a:buClr>
                <a:srgbClr val="0000CC"/>
              </a:buClr>
              <a:buSzTx/>
              <a:buFont typeface="Wingdings" panose="05000000000000000000" pitchFamily="2" charset="2"/>
              <a:buChar char="Ø"/>
            </a:pPr>
            <a:r>
              <a:rPr lang="zh-CN" altLang="en-US" dirty="0">
                <a:latin typeface="宋体" panose="02010600030101010101" pitchFamily="2" charset="-122"/>
              </a:rPr>
              <a:t>只要系统处于安全状态，便可避免进入死锁状态。</a:t>
            </a:r>
          </a:p>
          <a:p>
            <a:pPr lvl="1" eaLnBrk="1" hangingPunct="1">
              <a:lnSpc>
                <a:spcPct val="90000"/>
              </a:lnSpc>
              <a:buClr>
                <a:srgbClr val="0000CC"/>
              </a:buClr>
              <a:buSzTx/>
              <a:buFont typeface="Wingdings" panose="05000000000000000000" pitchFamily="2" charset="2"/>
              <a:buChar char="Ø"/>
            </a:pPr>
            <a:r>
              <a:rPr lang="zh-CN" altLang="en-US" dirty="0">
                <a:solidFill>
                  <a:srgbClr val="FF0000"/>
                </a:solidFill>
                <a:latin typeface="宋体" panose="02010600030101010101" pitchFamily="2" charset="-122"/>
              </a:rPr>
              <a:t>避免死锁的本质在于：当进行资源分配时，如何避免进入不安全状态。</a:t>
            </a:r>
          </a:p>
          <a:p>
            <a:pPr lvl="2" eaLnBrk="1" hangingPunct="1">
              <a:lnSpc>
                <a:spcPct val="90000"/>
              </a:lnSpc>
              <a:buClrTx/>
              <a:buSzTx/>
              <a:buFontTx/>
              <a:buChar char="–"/>
            </a:pPr>
            <a:endParaRPr lang="zh-CN" altLang="en-US" dirty="0">
              <a:latin typeface="宋体" panose="02010600030101010101" pitchFamily="2" charset="-122"/>
            </a:endParaRPr>
          </a:p>
        </p:txBody>
      </p:sp>
      <p:sp>
        <p:nvSpPr>
          <p:cNvPr id="97283" name="Text Box 2">
            <a:extLst>
              <a:ext uri="{FF2B5EF4-FFF2-40B4-BE49-F238E27FC236}">
                <a16:creationId xmlns:a16="http://schemas.microsoft.com/office/drawing/2014/main" id="{78EE0C0C-D2ED-42FB-A415-DEB51AFB476D}"/>
              </a:ext>
            </a:extLst>
          </p:cNvPr>
          <p:cNvSpPr txBox="1">
            <a:spLocks noChangeArrowheads="1"/>
          </p:cNvSpPr>
          <p:nvPr/>
        </p:nvSpPr>
        <p:spPr bwMode="auto">
          <a:xfrm>
            <a:off x="1295400" y="609600"/>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sz="4000">
                <a:solidFill>
                  <a:srgbClr val="000000"/>
                </a:solidFill>
                <a:latin typeface="华文新魏" panose="02010800040101010101" pitchFamily="2" charset="-122"/>
                <a:ea typeface="华文新魏" panose="02010800040101010101" pitchFamily="2" charset="-122"/>
              </a:rPr>
              <a:t>3.</a:t>
            </a:r>
            <a:r>
              <a:rPr lang="en-US" altLang="zh-CN" sz="4000">
                <a:solidFill>
                  <a:srgbClr val="000000"/>
                </a:solidFill>
                <a:latin typeface="华文新魏" panose="02010800040101010101" pitchFamily="2" charset="-122"/>
                <a:ea typeface="华文新魏" panose="02010800040101010101" pitchFamily="2" charset="-122"/>
              </a:rPr>
              <a:t>7</a:t>
            </a:r>
            <a:r>
              <a:rPr lang="zh-CN" altLang="en-US" sz="4000">
                <a:solidFill>
                  <a:srgbClr val="000000"/>
                </a:solidFill>
                <a:latin typeface="华文新魏" panose="02010800040101010101" pitchFamily="2" charset="-122"/>
                <a:ea typeface="华文新魏" panose="02010800040101010101" pitchFamily="2" charset="-122"/>
              </a:rPr>
              <a:t> 避免</a:t>
            </a:r>
            <a:r>
              <a:rPr lang="zh-CN" altLang="en-US" sz="4000">
                <a:solidFill>
                  <a:srgbClr val="000000"/>
                </a:solidFill>
                <a:latin typeface="Times New Roman" panose="02020603050405020304" pitchFamily="18" charset="0"/>
                <a:ea typeface="华文新魏" panose="02010800040101010101" pitchFamily="2" charset="-122"/>
              </a:rPr>
              <a:t>死锁</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3">
            <a:extLst>
              <a:ext uri="{FF2B5EF4-FFF2-40B4-BE49-F238E27FC236}">
                <a16:creationId xmlns:a16="http://schemas.microsoft.com/office/drawing/2014/main" id="{A55ED8CE-CA11-4217-97D6-89C045E6F8DA}"/>
              </a:ext>
            </a:extLst>
          </p:cNvPr>
          <p:cNvSpPr txBox="1">
            <a:spLocks noChangeArrowheads="1"/>
          </p:cNvSpPr>
          <p:nvPr/>
        </p:nvSpPr>
        <p:spPr bwMode="auto">
          <a:xfrm>
            <a:off x="609600" y="685800"/>
            <a:ext cx="8077200" cy="233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just" eaLnBrk="1" hangingPunct="1">
              <a:lnSpc>
                <a:spcPct val="150000"/>
              </a:lnSpc>
              <a:spcBef>
                <a:spcPct val="50000"/>
              </a:spcBef>
              <a:buClrTx/>
              <a:buSzTx/>
              <a:buFontTx/>
              <a:buNone/>
            </a:pPr>
            <a:r>
              <a:rPr lang="zh-CN" altLang="en-US" sz="2400">
                <a:latin typeface="Times New Roman" panose="02020603050405020304" pitchFamily="18" charset="0"/>
              </a:rPr>
              <a:t>        </a:t>
            </a:r>
            <a:r>
              <a:rPr lang="zh-CN" altLang="en-US" sz="2800">
                <a:latin typeface="Times New Roman" panose="02020603050405020304" pitchFamily="18" charset="0"/>
              </a:rPr>
              <a:t>安全状态之例</a:t>
            </a:r>
            <a:r>
              <a:rPr lang="zh-CN" altLang="en-US" sz="2400">
                <a:latin typeface="Times New Roman" panose="02020603050405020304" pitchFamily="18" charset="0"/>
              </a:rPr>
              <a:t></a:t>
            </a:r>
          </a:p>
          <a:p>
            <a:pPr algn="just" eaLnBrk="1" hangingPunct="1">
              <a:lnSpc>
                <a:spcPct val="110000"/>
              </a:lnSpc>
              <a:spcBef>
                <a:spcPct val="0"/>
              </a:spcBef>
              <a:buClrTx/>
              <a:buSzTx/>
              <a:buFontTx/>
              <a:buNone/>
            </a:pPr>
            <a:r>
              <a:rPr lang="zh-CN" altLang="en-US" sz="2400">
                <a:latin typeface="Times New Roman" panose="02020603050405020304" pitchFamily="18" charset="0"/>
              </a:rPr>
              <a:t>        假定系统中有三个进程</a:t>
            </a:r>
            <a:r>
              <a:rPr lang="en-US" altLang="zh-CN" sz="2400">
                <a:latin typeface="Times New Roman" panose="02020603050405020304" pitchFamily="18" charset="0"/>
              </a:rPr>
              <a:t>P</a:t>
            </a:r>
            <a:r>
              <a:rPr lang="en-US" altLang="zh-CN" sz="2400" baseline="-25000">
                <a:latin typeface="Times New Roman" panose="02020603050405020304" pitchFamily="18" charset="0"/>
              </a:rPr>
              <a:t>1</a:t>
            </a:r>
            <a:r>
              <a:rPr lang="en-US" altLang="zh-CN" sz="2400">
                <a:latin typeface="Times New Roman" panose="02020603050405020304" pitchFamily="18" charset="0"/>
              </a:rPr>
              <a:t>、P</a:t>
            </a:r>
            <a:r>
              <a:rPr lang="en-US" altLang="zh-CN" sz="2400" baseline="-25000">
                <a:latin typeface="Times New Roman" panose="02020603050405020304" pitchFamily="18" charset="0"/>
              </a:rPr>
              <a:t>2</a:t>
            </a:r>
            <a:r>
              <a:rPr lang="zh-CN" altLang="en-US" sz="2400">
                <a:latin typeface="Times New Roman" panose="02020603050405020304" pitchFamily="18" charset="0"/>
              </a:rPr>
              <a:t>和</a:t>
            </a:r>
            <a:r>
              <a:rPr lang="en-US" altLang="zh-CN" sz="2400">
                <a:latin typeface="Times New Roman" panose="02020603050405020304" pitchFamily="18" charset="0"/>
              </a:rPr>
              <a:t>P</a:t>
            </a:r>
            <a:r>
              <a:rPr lang="en-US" altLang="zh-CN" sz="2400" baseline="-25000">
                <a:latin typeface="Times New Roman" panose="02020603050405020304" pitchFamily="18" charset="0"/>
              </a:rPr>
              <a:t>3</a:t>
            </a:r>
            <a:r>
              <a:rPr lang="en-US" altLang="zh-CN" sz="2400">
                <a:latin typeface="Times New Roman" panose="02020603050405020304" pitchFamily="18" charset="0"/>
              </a:rPr>
              <a:t>，</a:t>
            </a:r>
            <a:r>
              <a:rPr lang="zh-CN" altLang="en-US" sz="2400">
                <a:latin typeface="Times New Roman" panose="02020603050405020304" pitchFamily="18" charset="0"/>
              </a:rPr>
              <a:t>共有12台磁带机。进程</a:t>
            </a:r>
            <a:r>
              <a:rPr lang="en-US" altLang="zh-CN" sz="2400">
                <a:latin typeface="Times New Roman" panose="02020603050405020304" pitchFamily="18" charset="0"/>
              </a:rPr>
              <a:t>P</a:t>
            </a:r>
            <a:r>
              <a:rPr lang="en-US" altLang="zh-CN" sz="2400" baseline="-25000">
                <a:latin typeface="Times New Roman" panose="02020603050405020304" pitchFamily="18" charset="0"/>
              </a:rPr>
              <a:t>1</a:t>
            </a:r>
            <a:r>
              <a:rPr lang="zh-CN" altLang="en-US" sz="2400">
                <a:latin typeface="Times New Roman" panose="02020603050405020304" pitchFamily="18" charset="0"/>
              </a:rPr>
              <a:t>总共要求10台磁带机，</a:t>
            </a:r>
            <a:r>
              <a:rPr lang="en-US" altLang="zh-CN" sz="2400">
                <a:latin typeface="Times New Roman" panose="02020603050405020304" pitchFamily="18" charset="0"/>
              </a:rPr>
              <a:t>P</a:t>
            </a:r>
            <a:r>
              <a:rPr lang="en-US" altLang="zh-CN" sz="2400" baseline="-25000">
                <a:latin typeface="Times New Roman" panose="02020603050405020304" pitchFamily="18" charset="0"/>
              </a:rPr>
              <a:t>2</a:t>
            </a:r>
            <a:r>
              <a:rPr lang="zh-CN" altLang="en-US" sz="2400">
                <a:latin typeface="Times New Roman" panose="02020603050405020304" pitchFamily="18" charset="0"/>
              </a:rPr>
              <a:t>和</a:t>
            </a:r>
            <a:r>
              <a:rPr lang="en-US" altLang="zh-CN" sz="2400">
                <a:latin typeface="Times New Roman" panose="02020603050405020304" pitchFamily="18" charset="0"/>
              </a:rPr>
              <a:t>P</a:t>
            </a:r>
            <a:r>
              <a:rPr lang="en-US" altLang="zh-CN" sz="2400" baseline="-25000">
                <a:latin typeface="Times New Roman" panose="02020603050405020304" pitchFamily="18" charset="0"/>
              </a:rPr>
              <a:t>3</a:t>
            </a:r>
            <a:r>
              <a:rPr lang="zh-CN" altLang="en-US" sz="2400">
                <a:latin typeface="Times New Roman" panose="02020603050405020304" pitchFamily="18" charset="0"/>
              </a:rPr>
              <a:t>分别要求4台和9台。假设在</a:t>
            </a:r>
            <a:r>
              <a:rPr lang="en-US" altLang="zh-CN" sz="2400" i="1">
                <a:latin typeface="Times New Roman" panose="02020603050405020304" pitchFamily="18" charset="0"/>
              </a:rPr>
              <a:t>T</a:t>
            </a:r>
            <a:r>
              <a:rPr lang="en-US" altLang="zh-CN" sz="2400" baseline="-25000">
                <a:latin typeface="Times New Roman" panose="02020603050405020304" pitchFamily="18" charset="0"/>
              </a:rPr>
              <a:t>0</a:t>
            </a:r>
            <a:r>
              <a:rPr lang="zh-CN" altLang="en-US" sz="2400">
                <a:latin typeface="Times New Roman" panose="02020603050405020304" pitchFamily="18" charset="0"/>
              </a:rPr>
              <a:t>时刻，进程</a:t>
            </a:r>
            <a:r>
              <a:rPr lang="en-US" altLang="zh-CN" sz="2400">
                <a:latin typeface="Times New Roman" panose="02020603050405020304" pitchFamily="18" charset="0"/>
              </a:rPr>
              <a:t>P</a:t>
            </a:r>
            <a:r>
              <a:rPr lang="en-US" altLang="zh-CN" sz="2400" baseline="-25000">
                <a:latin typeface="Times New Roman" panose="02020603050405020304" pitchFamily="18" charset="0"/>
              </a:rPr>
              <a:t>1</a:t>
            </a:r>
            <a:r>
              <a:rPr lang="en-US" altLang="zh-CN" sz="2400">
                <a:latin typeface="Times New Roman" panose="02020603050405020304" pitchFamily="18" charset="0"/>
              </a:rPr>
              <a:t>、P</a:t>
            </a:r>
            <a:r>
              <a:rPr lang="en-US" altLang="zh-CN" sz="2400" baseline="-25000">
                <a:latin typeface="Times New Roman" panose="02020603050405020304" pitchFamily="18" charset="0"/>
              </a:rPr>
              <a:t>2</a:t>
            </a:r>
            <a:r>
              <a:rPr lang="zh-CN" altLang="en-US" sz="2400">
                <a:latin typeface="Times New Roman" panose="02020603050405020304" pitchFamily="18" charset="0"/>
              </a:rPr>
              <a:t>和</a:t>
            </a:r>
            <a:r>
              <a:rPr lang="en-US" altLang="zh-CN" sz="2400">
                <a:latin typeface="Times New Roman" panose="02020603050405020304" pitchFamily="18" charset="0"/>
              </a:rPr>
              <a:t>P</a:t>
            </a:r>
            <a:r>
              <a:rPr lang="en-US" altLang="zh-CN" sz="2400" baseline="-25000">
                <a:latin typeface="Times New Roman" panose="02020603050405020304" pitchFamily="18" charset="0"/>
              </a:rPr>
              <a:t>3</a:t>
            </a:r>
            <a:r>
              <a:rPr lang="zh-CN" altLang="en-US" sz="2400">
                <a:latin typeface="Times New Roman" panose="02020603050405020304" pitchFamily="18" charset="0"/>
              </a:rPr>
              <a:t>已分别获得5台、2台和2台磁带机，尚有3台空闲未分配，如下表所示： </a:t>
            </a:r>
          </a:p>
        </p:txBody>
      </p:sp>
      <p:graphicFrame>
        <p:nvGraphicFramePr>
          <p:cNvPr id="152616" name="Group 40">
            <a:extLst>
              <a:ext uri="{FF2B5EF4-FFF2-40B4-BE49-F238E27FC236}">
                <a16:creationId xmlns:a16="http://schemas.microsoft.com/office/drawing/2014/main" id="{F83C37D5-9466-40CE-9C18-14C18E45B69E}"/>
              </a:ext>
            </a:extLst>
          </p:cNvPr>
          <p:cNvGraphicFramePr>
            <a:graphicFrameLocks noGrp="1"/>
          </p:cNvGraphicFramePr>
          <p:nvPr/>
        </p:nvGraphicFramePr>
        <p:xfrm>
          <a:off x="1371600" y="3276600"/>
          <a:ext cx="7010400" cy="1817688"/>
        </p:xfrm>
        <a:graphic>
          <a:graphicData uri="http://schemas.openxmlformats.org/drawingml/2006/table">
            <a:tbl>
              <a:tblPr/>
              <a:tblGrid>
                <a:gridCol w="12954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482617">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400" b="1" i="0" u="none" strike="noStrike" cap="none" normalizeH="0" baseline="0">
                          <a:ln>
                            <a:noFill/>
                          </a:ln>
                          <a:solidFill>
                            <a:srgbClr val="000000"/>
                          </a:solidFill>
                          <a:effectLst/>
                          <a:latin typeface="Tahoma" panose="020B0604030504040204" pitchFamily="34" charset="0"/>
                          <a:ea typeface="宋体" panose="02010600030101010101" pitchFamily="2" charset="-122"/>
                        </a:rPr>
                        <a:t>进 程 </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400" b="1" i="0" u="none" strike="noStrike" cap="none" normalizeH="0" baseline="0">
                          <a:ln>
                            <a:noFill/>
                          </a:ln>
                          <a:solidFill>
                            <a:srgbClr val="000000"/>
                          </a:solidFill>
                          <a:effectLst/>
                          <a:latin typeface="Tahoma" panose="020B0604030504040204" pitchFamily="34" charset="0"/>
                          <a:ea typeface="宋体" panose="02010600030101010101" pitchFamily="2" charset="-122"/>
                        </a:rPr>
                        <a:t>最 大 需 求 </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400" b="1" i="0" u="none" strike="noStrike" cap="none" normalizeH="0" baseline="0">
                          <a:ln>
                            <a:noFill/>
                          </a:ln>
                          <a:solidFill>
                            <a:srgbClr val="000000"/>
                          </a:solidFill>
                          <a:effectLst/>
                          <a:latin typeface="Tahoma" panose="020B0604030504040204" pitchFamily="34" charset="0"/>
                          <a:ea typeface="宋体" panose="02010600030101010101" pitchFamily="2" charset="-122"/>
                        </a:rPr>
                        <a:t>已 分 配 </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400" b="1" i="0" u="none" strike="noStrike" cap="none" normalizeH="0" baseline="0">
                          <a:ln>
                            <a:noFill/>
                          </a:ln>
                          <a:solidFill>
                            <a:srgbClr val="000000"/>
                          </a:solidFill>
                          <a:effectLst/>
                          <a:latin typeface="Tahoma" panose="020B0604030504040204" pitchFamily="34" charset="0"/>
                          <a:ea typeface="宋体" panose="02010600030101010101" pitchFamily="2" charset="-122"/>
                        </a:rPr>
                        <a:t>现需求</a:t>
                      </a:r>
                    </a:p>
                  </a:txBody>
                  <a:tcPr marT="45722" marB="4572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400" b="1" i="0" u="none" strike="noStrike" cap="none" normalizeH="0" baseline="0">
                          <a:ln>
                            <a:noFill/>
                          </a:ln>
                          <a:solidFill>
                            <a:srgbClr val="000000"/>
                          </a:solidFill>
                          <a:effectLst/>
                          <a:latin typeface="Tahoma" panose="020B0604030504040204" pitchFamily="34" charset="0"/>
                          <a:ea typeface="宋体" panose="02010600030101010101" pitchFamily="2" charset="-122"/>
                        </a:rPr>
                        <a:t>可 用 </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335071">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en-US" altLang="zh-CN" sz="2400" b="1" i="0" u="none" strike="noStrike" cap="none" normalizeH="0" baseline="0">
                          <a:ln>
                            <a:noFill/>
                          </a:ln>
                          <a:solidFill>
                            <a:srgbClr val="000000"/>
                          </a:solidFill>
                          <a:effectLst/>
                          <a:latin typeface="Tahoma" panose="020B0604030504040204" pitchFamily="34" charset="0"/>
                          <a:ea typeface="宋体" panose="02010600030101010101" pitchFamily="2" charset="-122"/>
                        </a:rPr>
                        <a:t>P</a:t>
                      </a:r>
                      <a:r>
                        <a:rPr kumimoji="1" lang="en-US" altLang="zh-CN" sz="2400" b="1" i="0" u="none" strike="noStrike" cap="none" normalizeH="0" baseline="-25000">
                          <a:ln>
                            <a:noFill/>
                          </a:ln>
                          <a:solidFill>
                            <a:srgbClr val="000000"/>
                          </a:solidFill>
                          <a:effectLst/>
                          <a:latin typeface="Tahoma" panose="020B0604030504040204" pitchFamily="34" charset="0"/>
                          <a:ea typeface="宋体" panose="02010600030101010101" pitchFamily="2" charset="-122"/>
                        </a:rPr>
                        <a:t>1</a:t>
                      </a:r>
                    </a:p>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en-US" altLang="zh-CN" sz="2400" b="1" i="0" u="none" strike="noStrike" cap="none" normalizeH="0" baseline="0">
                          <a:ln>
                            <a:noFill/>
                          </a:ln>
                          <a:solidFill>
                            <a:srgbClr val="000000"/>
                          </a:solidFill>
                          <a:effectLst/>
                          <a:latin typeface="Tahoma" panose="020B0604030504040204" pitchFamily="34" charset="0"/>
                          <a:ea typeface="宋体" panose="02010600030101010101" pitchFamily="2" charset="-122"/>
                        </a:rPr>
                        <a:t>P</a:t>
                      </a:r>
                      <a:r>
                        <a:rPr kumimoji="1" lang="en-US" altLang="zh-CN" sz="2400" b="1" i="0" u="none" strike="noStrike" cap="none" normalizeH="0" baseline="-25000">
                          <a:ln>
                            <a:noFill/>
                          </a:ln>
                          <a:solidFill>
                            <a:srgbClr val="000000"/>
                          </a:solidFill>
                          <a:effectLst/>
                          <a:latin typeface="Tahoma" panose="020B0604030504040204" pitchFamily="34" charset="0"/>
                          <a:ea typeface="宋体" panose="02010600030101010101" pitchFamily="2" charset="-122"/>
                        </a:rPr>
                        <a:t>2</a:t>
                      </a:r>
                    </a:p>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en-US" altLang="zh-CN" sz="2400" b="1" i="0" u="none" strike="noStrike" cap="none" normalizeH="0" baseline="0">
                          <a:ln>
                            <a:noFill/>
                          </a:ln>
                          <a:solidFill>
                            <a:srgbClr val="000000"/>
                          </a:solidFill>
                          <a:effectLst/>
                          <a:latin typeface="Tahoma" panose="020B0604030504040204" pitchFamily="34" charset="0"/>
                          <a:ea typeface="宋体" panose="02010600030101010101" pitchFamily="2" charset="-122"/>
                        </a:rPr>
                        <a:t>P</a:t>
                      </a:r>
                      <a:r>
                        <a:rPr kumimoji="1" lang="en-US" altLang="zh-CN" sz="2400" b="1" i="0" u="none" strike="noStrike" cap="none" normalizeH="0" baseline="-25000">
                          <a:ln>
                            <a:noFill/>
                          </a:ln>
                          <a:solidFill>
                            <a:srgbClr val="000000"/>
                          </a:solidFill>
                          <a:effectLst/>
                          <a:latin typeface="Tahoma" panose="020B0604030504040204" pitchFamily="34" charset="0"/>
                          <a:ea typeface="宋体" panose="02010600030101010101" pitchFamily="2" charset="-122"/>
                        </a:rPr>
                        <a:t>3</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400" b="1" i="0" u="none" strike="noStrike" cap="none" normalizeH="0" baseline="0">
                          <a:ln>
                            <a:noFill/>
                          </a:ln>
                          <a:solidFill>
                            <a:srgbClr val="000000"/>
                          </a:solidFill>
                          <a:effectLst/>
                          <a:latin typeface="Tahoma" panose="020B0604030504040204" pitchFamily="34" charset="0"/>
                          <a:ea typeface="宋体" panose="02010600030101010101" pitchFamily="2" charset="-122"/>
                        </a:rPr>
                        <a:t>10</a:t>
                      </a:r>
                    </a:p>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400" b="1" i="0" u="none" strike="noStrike" cap="none" normalizeH="0" baseline="0">
                          <a:ln>
                            <a:noFill/>
                          </a:ln>
                          <a:solidFill>
                            <a:srgbClr val="000000"/>
                          </a:solidFill>
                          <a:effectLst/>
                          <a:latin typeface="Tahoma" panose="020B0604030504040204" pitchFamily="34" charset="0"/>
                          <a:ea typeface="宋体" panose="02010600030101010101" pitchFamily="2" charset="-122"/>
                        </a:rPr>
                        <a:t>4</a:t>
                      </a:r>
                    </a:p>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400" b="1" i="0" u="none" strike="noStrike" cap="none" normalizeH="0" baseline="0">
                          <a:ln>
                            <a:noFill/>
                          </a:ln>
                          <a:solidFill>
                            <a:srgbClr val="000000"/>
                          </a:solidFill>
                          <a:effectLst/>
                          <a:latin typeface="Tahoma" panose="020B0604030504040204" pitchFamily="34" charset="0"/>
                          <a:ea typeface="宋体" panose="02010600030101010101" pitchFamily="2" charset="-122"/>
                        </a:rPr>
                        <a:t>9</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400" b="1" i="0" u="none" strike="noStrike" cap="none" normalizeH="0" baseline="0">
                          <a:ln>
                            <a:noFill/>
                          </a:ln>
                          <a:solidFill>
                            <a:srgbClr val="000000"/>
                          </a:solidFill>
                          <a:effectLst/>
                          <a:latin typeface="Tahoma" panose="020B0604030504040204" pitchFamily="34" charset="0"/>
                          <a:ea typeface="宋体" panose="02010600030101010101" pitchFamily="2" charset="-122"/>
                        </a:rPr>
                        <a:t>5</a:t>
                      </a:r>
                    </a:p>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400" b="1" i="0" u="none" strike="noStrike" cap="none" normalizeH="0" baseline="0">
                          <a:ln>
                            <a:noFill/>
                          </a:ln>
                          <a:solidFill>
                            <a:srgbClr val="000000"/>
                          </a:solidFill>
                          <a:effectLst/>
                          <a:latin typeface="Tahoma" panose="020B0604030504040204" pitchFamily="34" charset="0"/>
                          <a:ea typeface="宋体" panose="02010600030101010101" pitchFamily="2" charset="-122"/>
                        </a:rPr>
                        <a:t>2</a:t>
                      </a:r>
                    </a:p>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400" b="1" i="0" u="none" strike="noStrike" cap="none" normalizeH="0" baseline="0">
                          <a:ln>
                            <a:noFill/>
                          </a:ln>
                          <a:solidFill>
                            <a:srgbClr val="000000"/>
                          </a:solidFill>
                          <a:effectLst/>
                          <a:latin typeface="Tahoma" panose="020B0604030504040204" pitchFamily="34" charset="0"/>
                          <a:ea typeface="宋体" panose="02010600030101010101" pitchFamily="2" charset="-122"/>
                        </a:rPr>
                        <a:t>2</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400" b="1" i="0" u="none" strike="noStrike" cap="none" normalizeH="0" baseline="0">
                          <a:ln>
                            <a:noFill/>
                          </a:ln>
                          <a:solidFill>
                            <a:srgbClr val="000000"/>
                          </a:solidFill>
                          <a:effectLst/>
                          <a:latin typeface="Tahoma" panose="020B0604030504040204" pitchFamily="34" charset="0"/>
                          <a:ea typeface="宋体" panose="02010600030101010101" pitchFamily="2" charset="-122"/>
                        </a:rPr>
                        <a:t>5</a:t>
                      </a:r>
                    </a:p>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400" b="1" i="0" u="none" strike="noStrike" cap="none" normalizeH="0" baseline="0">
                          <a:ln>
                            <a:noFill/>
                          </a:ln>
                          <a:solidFill>
                            <a:srgbClr val="000000"/>
                          </a:solidFill>
                          <a:effectLst/>
                          <a:latin typeface="Tahoma" panose="020B0604030504040204" pitchFamily="34" charset="0"/>
                          <a:ea typeface="宋体" panose="02010600030101010101" pitchFamily="2" charset="-122"/>
                        </a:rPr>
                        <a:t>2</a:t>
                      </a:r>
                    </a:p>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400" b="1" i="0" u="none" strike="noStrike" cap="none" normalizeH="0" baseline="0">
                          <a:ln>
                            <a:noFill/>
                          </a:ln>
                          <a:solidFill>
                            <a:srgbClr val="000000"/>
                          </a:solidFill>
                          <a:effectLst/>
                          <a:latin typeface="Tahoma" panose="020B0604030504040204" pitchFamily="34" charset="0"/>
                          <a:ea typeface="宋体" panose="02010600030101010101" pitchFamily="2" charset="-122"/>
                        </a:rPr>
                        <a:t>7</a:t>
                      </a:r>
                    </a:p>
                  </a:txBody>
                  <a:tcPr marT="45722" marB="4572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400" b="1" i="0" u="none" strike="noStrike" cap="none" normalizeH="0" baseline="0">
                          <a:ln>
                            <a:noFill/>
                          </a:ln>
                          <a:solidFill>
                            <a:srgbClr val="000000"/>
                          </a:solidFill>
                          <a:effectLst/>
                          <a:latin typeface="Tahoma" panose="020B0604030504040204" pitchFamily="34" charset="0"/>
                          <a:ea typeface="宋体" panose="02010600030101010101" pitchFamily="2" charset="-122"/>
                        </a:rPr>
                        <a:t>3</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98327" name="Text Box 21">
            <a:extLst>
              <a:ext uri="{FF2B5EF4-FFF2-40B4-BE49-F238E27FC236}">
                <a16:creationId xmlns:a16="http://schemas.microsoft.com/office/drawing/2014/main" id="{43D42ADB-E69C-4D9C-9EF5-6E8005634C67}"/>
              </a:ext>
            </a:extLst>
          </p:cNvPr>
          <p:cNvSpPr txBox="1">
            <a:spLocks noChangeArrowheads="1"/>
          </p:cNvSpPr>
          <p:nvPr/>
        </p:nvSpPr>
        <p:spPr bwMode="auto">
          <a:xfrm>
            <a:off x="609600" y="5270500"/>
            <a:ext cx="800100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buClrTx/>
              <a:buSzTx/>
              <a:buFontTx/>
              <a:buNone/>
            </a:pPr>
            <a:r>
              <a:rPr lang="en-US" altLang="zh-CN" sz="2400">
                <a:latin typeface="宋体" panose="02010600030101010101" pitchFamily="2" charset="-122"/>
              </a:rPr>
              <a:t>T</a:t>
            </a:r>
            <a:r>
              <a:rPr lang="en-US" altLang="zh-CN" sz="2400" baseline="-25000">
                <a:latin typeface="宋体" panose="02010600030101010101" pitchFamily="2" charset="-122"/>
              </a:rPr>
              <a:t>0</a:t>
            </a:r>
            <a:r>
              <a:rPr lang="zh-CN" altLang="en-US" sz="2400">
                <a:latin typeface="宋体" panose="02010600030101010101" pitchFamily="2" charset="-122"/>
              </a:rPr>
              <a:t>时刻系统是安全的。这时存在一个安全序列&lt;</a:t>
            </a:r>
            <a:r>
              <a:rPr lang="en-US" altLang="zh-CN" sz="2400">
                <a:latin typeface="宋体" panose="02010600030101010101" pitchFamily="2" charset="-122"/>
              </a:rPr>
              <a:t>P</a:t>
            </a:r>
            <a:r>
              <a:rPr lang="en-US" altLang="zh-CN" sz="2400" baseline="-25000">
                <a:latin typeface="宋体" panose="02010600030101010101" pitchFamily="2" charset="-122"/>
              </a:rPr>
              <a:t>2</a:t>
            </a:r>
            <a:r>
              <a:rPr lang="en-US" altLang="zh-CN" sz="2400">
                <a:latin typeface="宋体" panose="02010600030101010101" pitchFamily="2" charset="-122"/>
              </a:rPr>
              <a:t>，P</a:t>
            </a:r>
            <a:r>
              <a:rPr lang="en-US" altLang="zh-CN" sz="2400" baseline="-25000">
                <a:latin typeface="宋体" panose="02010600030101010101" pitchFamily="2" charset="-122"/>
              </a:rPr>
              <a:t>1</a:t>
            </a:r>
            <a:r>
              <a:rPr lang="en-US" altLang="zh-CN" sz="2400">
                <a:latin typeface="宋体" panose="02010600030101010101" pitchFamily="2" charset="-122"/>
              </a:rPr>
              <a:t>，P</a:t>
            </a:r>
            <a:r>
              <a:rPr lang="en-US" altLang="zh-CN" sz="2400" baseline="-25000">
                <a:latin typeface="宋体" panose="02010600030101010101" pitchFamily="2" charset="-122"/>
              </a:rPr>
              <a:t>3</a:t>
            </a:r>
            <a:r>
              <a:rPr lang="en-US" altLang="zh-CN" sz="2400">
                <a:latin typeface="宋体" panose="02010600030101010101" pitchFamily="2" charset="-122"/>
              </a:rPr>
              <a:t>&gt;。</a:t>
            </a:r>
            <a:endParaRPr lang="zh-CN" altLang="en-US" sz="2400">
              <a:latin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a:extLst>
              <a:ext uri="{FF2B5EF4-FFF2-40B4-BE49-F238E27FC236}">
                <a16:creationId xmlns:a16="http://schemas.microsoft.com/office/drawing/2014/main" id="{027D2153-3483-4130-B4FB-5E68051DBC2F}"/>
              </a:ext>
            </a:extLst>
          </p:cNvPr>
          <p:cNvSpPr>
            <a:spLocks noChangeArrowheads="1"/>
          </p:cNvSpPr>
          <p:nvPr/>
        </p:nvSpPr>
        <p:spPr bwMode="auto">
          <a:xfrm>
            <a:off x="457200" y="1524000"/>
            <a:ext cx="8305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85800" indent="-685800">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indent="0" eaLnBrk="1" hangingPunct="1">
              <a:buClr>
                <a:srgbClr val="0000CC"/>
              </a:buClr>
              <a:buSzTx/>
              <a:buNone/>
            </a:pPr>
            <a:r>
              <a:rPr lang="zh-CN" altLang="en-US" sz="2800" dirty="0">
                <a:solidFill>
                  <a:srgbClr val="000000"/>
                </a:solidFill>
                <a:latin typeface="Times New Roman" panose="02020603050405020304" pitchFamily="18" charset="0"/>
              </a:rPr>
              <a:t>调度队列模型</a:t>
            </a:r>
          </a:p>
        </p:txBody>
      </p:sp>
      <p:grpSp>
        <p:nvGrpSpPr>
          <p:cNvPr id="12291" name="Group 170">
            <a:extLst>
              <a:ext uri="{FF2B5EF4-FFF2-40B4-BE49-F238E27FC236}">
                <a16:creationId xmlns:a16="http://schemas.microsoft.com/office/drawing/2014/main" id="{1B1EFD8C-B8FA-466F-A13F-F009ACE8031B}"/>
              </a:ext>
            </a:extLst>
          </p:cNvPr>
          <p:cNvGrpSpPr>
            <a:grpSpLocks/>
          </p:cNvGrpSpPr>
          <p:nvPr/>
        </p:nvGrpSpPr>
        <p:grpSpPr bwMode="auto">
          <a:xfrm>
            <a:off x="501650" y="2209800"/>
            <a:ext cx="8489950" cy="4097338"/>
            <a:chOff x="240" y="1584"/>
            <a:chExt cx="5348" cy="2581"/>
          </a:xfrm>
        </p:grpSpPr>
        <p:sp>
          <p:nvSpPr>
            <p:cNvPr id="12293" name="Rectangle 58">
              <a:extLst>
                <a:ext uri="{FF2B5EF4-FFF2-40B4-BE49-F238E27FC236}">
                  <a16:creationId xmlns:a16="http://schemas.microsoft.com/office/drawing/2014/main" id="{AC5469EE-BBE3-49EC-9B7C-AADCC25B111B}"/>
                </a:ext>
              </a:extLst>
            </p:cNvPr>
            <p:cNvSpPr>
              <a:spLocks noChangeArrowheads="1"/>
            </p:cNvSpPr>
            <p:nvPr/>
          </p:nvSpPr>
          <p:spPr bwMode="auto">
            <a:xfrm>
              <a:off x="2062" y="1995"/>
              <a:ext cx="221" cy="349"/>
            </a:xfrm>
            <a:prstGeom prst="rect">
              <a:avLst/>
            </a:prstGeom>
            <a:solidFill>
              <a:srgbClr val="FFFFFF"/>
            </a:solidFill>
            <a:ln w="22225">
              <a:solidFill>
                <a:srgbClr val="000000"/>
              </a:solidFill>
              <a:miter lim="800000"/>
              <a:headEnd/>
              <a:tailEnd/>
            </a:ln>
          </p:spPr>
          <p:txBody>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2294" name="Rectangle 59">
              <a:extLst>
                <a:ext uri="{FF2B5EF4-FFF2-40B4-BE49-F238E27FC236}">
                  <a16:creationId xmlns:a16="http://schemas.microsoft.com/office/drawing/2014/main" id="{4C59C593-F6B6-42E6-9BAA-78EEDEAA897D}"/>
                </a:ext>
              </a:extLst>
            </p:cNvPr>
            <p:cNvSpPr>
              <a:spLocks noChangeArrowheads="1"/>
            </p:cNvSpPr>
            <p:nvPr/>
          </p:nvSpPr>
          <p:spPr bwMode="auto">
            <a:xfrm>
              <a:off x="2283" y="1995"/>
              <a:ext cx="221" cy="349"/>
            </a:xfrm>
            <a:prstGeom prst="rect">
              <a:avLst/>
            </a:prstGeom>
            <a:solidFill>
              <a:srgbClr val="FFFFFF"/>
            </a:solidFill>
            <a:ln w="22225">
              <a:solidFill>
                <a:srgbClr val="000000"/>
              </a:solidFill>
              <a:miter lim="800000"/>
              <a:headEnd/>
              <a:tailEnd/>
            </a:ln>
          </p:spPr>
          <p:txBody>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2295" name="Rectangle 60">
              <a:extLst>
                <a:ext uri="{FF2B5EF4-FFF2-40B4-BE49-F238E27FC236}">
                  <a16:creationId xmlns:a16="http://schemas.microsoft.com/office/drawing/2014/main" id="{FD6F85DF-739D-4A0E-9EDF-38865F01D198}"/>
                </a:ext>
              </a:extLst>
            </p:cNvPr>
            <p:cNvSpPr>
              <a:spLocks noChangeArrowheads="1"/>
            </p:cNvSpPr>
            <p:nvPr/>
          </p:nvSpPr>
          <p:spPr bwMode="auto">
            <a:xfrm>
              <a:off x="2504" y="1995"/>
              <a:ext cx="211" cy="349"/>
            </a:xfrm>
            <a:prstGeom prst="rect">
              <a:avLst/>
            </a:prstGeom>
            <a:solidFill>
              <a:srgbClr val="FFFFFF"/>
            </a:solidFill>
            <a:ln w="22225">
              <a:solidFill>
                <a:srgbClr val="000000"/>
              </a:solidFill>
              <a:miter lim="800000"/>
              <a:headEnd/>
              <a:tailEnd/>
            </a:ln>
          </p:spPr>
          <p:txBody>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2296" name="Rectangle 61">
              <a:extLst>
                <a:ext uri="{FF2B5EF4-FFF2-40B4-BE49-F238E27FC236}">
                  <a16:creationId xmlns:a16="http://schemas.microsoft.com/office/drawing/2014/main" id="{11C030D8-7307-4535-8B57-7D4CF78179F9}"/>
                </a:ext>
              </a:extLst>
            </p:cNvPr>
            <p:cNvSpPr>
              <a:spLocks noChangeArrowheads="1"/>
            </p:cNvSpPr>
            <p:nvPr/>
          </p:nvSpPr>
          <p:spPr bwMode="auto">
            <a:xfrm>
              <a:off x="2550" y="2105"/>
              <a:ext cx="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a:solidFill>
                    <a:srgbClr val="000000"/>
                  </a:solidFill>
                  <a:latin typeface="宋体" panose="02010600030101010101" pitchFamily="2" charset="-122"/>
                </a:rPr>
                <a:t>就</a:t>
              </a:r>
              <a:endParaRPr lang="zh-CN" altLang="en-US" sz="2000"/>
            </a:p>
          </p:txBody>
        </p:sp>
        <p:sp>
          <p:nvSpPr>
            <p:cNvPr id="12297" name="Rectangle 62">
              <a:extLst>
                <a:ext uri="{FF2B5EF4-FFF2-40B4-BE49-F238E27FC236}">
                  <a16:creationId xmlns:a16="http://schemas.microsoft.com/office/drawing/2014/main" id="{4BCE6105-7515-4785-99FF-D795637447B1}"/>
                </a:ext>
              </a:extLst>
            </p:cNvPr>
            <p:cNvSpPr>
              <a:spLocks noChangeArrowheads="1"/>
            </p:cNvSpPr>
            <p:nvPr/>
          </p:nvSpPr>
          <p:spPr bwMode="auto">
            <a:xfrm>
              <a:off x="2715" y="1995"/>
              <a:ext cx="221" cy="349"/>
            </a:xfrm>
            <a:prstGeom prst="rect">
              <a:avLst/>
            </a:prstGeom>
            <a:solidFill>
              <a:srgbClr val="FFFFFF"/>
            </a:solidFill>
            <a:ln w="22225">
              <a:solidFill>
                <a:srgbClr val="000000"/>
              </a:solidFill>
              <a:miter lim="800000"/>
              <a:headEnd/>
              <a:tailEnd/>
            </a:ln>
          </p:spPr>
          <p:txBody>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2298" name="Rectangle 63">
              <a:extLst>
                <a:ext uri="{FF2B5EF4-FFF2-40B4-BE49-F238E27FC236}">
                  <a16:creationId xmlns:a16="http://schemas.microsoft.com/office/drawing/2014/main" id="{B6ECAF08-10A5-4A40-B078-8F964FF50EE2}"/>
                </a:ext>
              </a:extLst>
            </p:cNvPr>
            <p:cNvSpPr>
              <a:spLocks noChangeArrowheads="1"/>
            </p:cNvSpPr>
            <p:nvPr/>
          </p:nvSpPr>
          <p:spPr bwMode="auto">
            <a:xfrm>
              <a:off x="2761" y="2105"/>
              <a:ext cx="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a:solidFill>
                    <a:srgbClr val="000000"/>
                  </a:solidFill>
                  <a:latin typeface="宋体" panose="02010600030101010101" pitchFamily="2" charset="-122"/>
                </a:rPr>
                <a:t>绪</a:t>
              </a:r>
              <a:endParaRPr lang="zh-CN" altLang="en-US" sz="2000"/>
            </a:p>
          </p:txBody>
        </p:sp>
        <p:sp>
          <p:nvSpPr>
            <p:cNvPr id="12299" name="Rectangle 64">
              <a:extLst>
                <a:ext uri="{FF2B5EF4-FFF2-40B4-BE49-F238E27FC236}">
                  <a16:creationId xmlns:a16="http://schemas.microsoft.com/office/drawing/2014/main" id="{42FE7CB9-0D52-43CC-8F4D-32CD005191CF}"/>
                </a:ext>
              </a:extLst>
            </p:cNvPr>
            <p:cNvSpPr>
              <a:spLocks noChangeArrowheads="1"/>
            </p:cNvSpPr>
            <p:nvPr/>
          </p:nvSpPr>
          <p:spPr bwMode="auto">
            <a:xfrm>
              <a:off x="2936" y="1995"/>
              <a:ext cx="221" cy="349"/>
            </a:xfrm>
            <a:prstGeom prst="rect">
              <a:avLst/>
            </a:prstGeom>
            <a:solidFill>
              <a:srgbClr val="FFFFFF"/>
            </a:solidFill>
            <a:ln w="22225">
              <a:solidFill>
                <a:srgbClr val="000000"/>
              </a:solidFill>
              <a:miter lim="800000"/>
              <a:headEnd/>
              <a:tailEnd/>
            </a:ln>
          </p:spPr>
          <p:txBody>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2300" name="Rectangle 65">
              <a:extLst>
                <a:ext uri="{FF2B5EF4-FFF2-40B4-BE49-F238E27FC236}">
                  <a16:creationId xmlns:a16="http://schemas.microsoft.com/office/drawing/2014/main" id="{B75982A4-CC7F-49F7-9DE1-828290E7F68A}"/>
                </a:ext>
              </a:extLst>
            </p:cNvPr>
            <p:cNvSpPr>
              <a:spLocks noChangeArrowheads="1"/>
            </p:cNvSpPr>
            <p:nvPr/>
          </p:nvSpPr>
          <p:spPr bwMode="auto">
            <a:xfrm>
              <a:off x="2982" y="2105"/>
              <a:ext cx="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a:solidFill>
                    <a:srgbClr val="000000"/>
                  </a:solidFill>
                  <a:latin typeface="宋体" panose="02010600030101010101" pitchFamily="2" charset="-122"/>
                </a:rPr>
                <a:t>队</a:t>
              </a:r>
              <a:endParaRPr lang="zh-CN" altLang="en-US" sz="2000"/>
            </a:p>
          </p:txBody>
        </p:sp>
        <p:sp>
          <p:nvSpPr>
            <p:cNvPr id="12301" name="Rectangle 66">
              <a:extLst>
                <a:ext uri="{FF2B5EF4-FFF2-40B4-BE49-F238E27FC236}">
                  <a16:creationId xmlns:a16="http://schemas.microsoft.com/office/drawing/2014/main" id="{FB64AF0A-8589-44AF-8A0E-CA8107B3F853}"/>
                </a:ext>
              </a:extLst>
            </p:cNvPr>
            <p:cNvSpPr>
              <a:spLocks noChangeArrowheads="1"/>
            </p:cNvSpPr>
            <p:nvPr/>
          </p:nvSpPr>
          <p:spPr bwMode="auto">
            <a:xfrm>
              <a:off x="3157" y="1995"/>
              <a:ext cx="211" cy="349"/>
            </a:xfrm>
            <a:prstGeom prst="rect">
              <a:avLst/>
            </a:prstGeom>
            <a:solidFill>
              <a:srgbClr val="FFFFFF"/>
            </a:solidFill>
            <a:ln w="22225">
              <a:solidFill>
                <a:srgbClr val="000000"/>
              </a:solidFill>
              <a:miter lim="800000"/>
              <a:headEnd/>
              <a:tailEnd/>
            </a:ln>
          </p:spPr>
          <p:txBody>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2302" name="Rectangle 67">
              <a:extLst>
                <a:ext uri="{FF2B5EF4-FFF2-40B4-BE49-F238E27FC236}">
                  <a16:creationId xmlns:a16="http://schemas.microsoft.com/office/drawing/2014/main" id="{CF31D758-350E-4D00-980B-B5AD455E8868}"/>
                </a:ext>
              </a:extLst>
            </p:cNvPr>
            <p:cNvSpPr>
              <a:spLocks noChangeArrowheads="1"/>
            </p:cNvSpPr>
            <p:nvPr/>
          </p:nvSpPr>
          <p:spPr bwMode="auto">
            <a:xfrm>
              <a:off x="3203" y="2105"/>
              <a:ext cx="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a:solidFill>
                    <a:srgbClr val="000000"/>
                  </a:solidFill>
                  <a:latin typeface="宋体" panose="02010600030101010101" pitchFamily="2" charset="-122"/>
                </a:rPr>
                <a:t>列</a:t>
              </a:r>
              <a:endParaRPr lang="zh-CN" altLang="en-US" sz="2000"/>
            </a:p>
          </p:txBody>
        </p:sp>
        <p:sp>
          <p:nvSpPr>
            <p:cNvPr id="12303" name="Rectangle 68">
              <a:extLst>
                <a:ext uri="{FF2B5EF4-FFF2-40B4-BE49-F238E27FC236}">
                  <a16:creationId xmlns:a16="http://schemas.microsoft.com/office/drawing/2014/main" id="{18CB28E5-D61B-4D2E-99F6-626F3CED626F}"/>
                </a:ext>
              </a:extLst>
            </p:cNvPr>
            <p:cNvSpPr>
              <a:spLocks noChangeArrowheads="1"/>
            </p:cNvSpPr>
            <p:nvPr/>
          </p:nvSpPr>
          <p:spPr bwMode="auto">
            <a:xfrm>
              <a:off x="3368" y="1995"/>
              <a:ext cx="221" cy="349"/>
            </a:xfrm>
            <a:prstGeom prst="rect">
              <a:avLst/>
            </a:prstGeom>
            <a:solidFill>
              <a:srgbClr val="FFFFFF"/>
            </a:solidFill>
            <a:ln w="22225">
              <a:solidFill>
                <a:srgbClr val="000000"/>
              </a:solidFill>
              <a:miter lim="800000"/>
              <a:headEnd/>
              <a:tailEnd/>
            </a:ln>
          </p:spPr>
          <p:txBody>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2304" name="Rectangle 69">
              <a:extLst>
                <a:ext uri="{FF2B5EF4-FFF2-40B4-BE49-F238E27FC236}">
                  <a16:creationId xmlns:a16="http://schemas.microsoft.com/office/drawing/2014/main" id="{C4570890-C34C-4C65-8721-292358E8FB62}"/>
                </a:ext>
              </a:extLst>
            </p:cNvPr>
            <p:cNvSpPr>
              <a:spLocks noChangeArrowheads="1"/>
            </p:cNvSpPr>
            <p:nvPr/>
          </p:nvSpPr>
          <p:spPr bwMode="auto">
            <a:xfrm>
              <a:off x="3589" y="1995"/>
              <a:ext cx="212" cy="349"/>
            </a:xfrm>
            <a:prstGeom prst="rect">
              <a:avLst/>
            </a:prstGeom>
            <a:solidFill>
              <a:srgbClr val="FFFFFF"/>
            </a:solidFill>
            <a:ln w="22225">
              <a:solidFill>
                <a:srgbClr val="000000"/>
              </a:solidFill>
              <a:miter lim="800000"/>
              <a:headEnd/>
              <a:tailEnd/>
            </a:ln>
          </p:spPr>
          <p:txBody>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2305" name="Line 70">
              <a:extLst>
                <a:ext uri="{FF2B5EF4-FFF2-40B4-BE49-F238E27FC236}">
                  <a16:creationId xmlns:a16="http://schemas.microsoft.com/office/drawing/2014/main" id="{57DDB2E6-BED4-4ABC-A46E-C9B362BFD9E4}"/>
                </a:ext>
              </a:extLst>
            </p:cNvPr>
            <p:cNvSpPr>
              <a:spLocks noChangeShapeType="1"/>
            </p:cNvSpPr>
            <p:nvPr/>
          </p:nvSpPr>
          <p:spPr bwMode="auto">
            <a:xfrm>
              <a:off x="1675" y="1995"/>
              <a:ext cx="175"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6" name="Line 71">
              <a:extLst>
                <a:ext uri="{FF2B5EF4-FFF2-40B4-BE49-F238E27FC236}">
                  <a16:creationId xmlns:a16="http://schemas.microsoft.com/office/drawing/2014/main" id="{7953CBF8-717F-40E9-AE65-AC50B8B910D6}"/>
                </a:ext>
              </a:extLst>
            </p:cNvPr>
            <p:cNvSpPr>
              <a:spLocks noChangeShapeType="1"/>
            </p:cNvSpPr>
            <p:nvPr/>
          </p:nvSpPr>
          <p:spPr bwMode="auto">
            <a:xfrm>
              <a:off x="1675" y="2344"/>
              <a:ext cx="175"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7" name="Rectangle 72">
              <a:extLst>
                <a:ext uri="{FF2B5EF4-FFF2-40B4-BE49-F238E27FC236}">
                  <a16:creationId xmlns:a16="http://schemas.microsoft.com/office/drawing/2014/main" id="{FEDF6144-6011-4D3D-B32A-DC031E597212}"/>
                </a:ext>
              </a:extLst>
            </p:cNvPr>
            <p:cNvSpPr>
              <a:spLocks noChangeArrowheads="1"/>
            </p:cNvSpPr>
            <p:nvPr/>
          </p:nvSpPr>
          <p:spPr bwMode="auto">
            <a:xfrm>
              <a:off x="1675" y="2601"/>
              <a:ext cx="221" cy="350"/>
            </a:xfrm>
            <a:prstGeom prst="rect">
              <a:avLst/>
            </a:prstGeom>
            <a:solidFill>
              <a:srgbClr val="FFFFFF"/>
            </a:solidFill>
            <a:ln w="22225">
              <a:solidFill>
                <a:srgbClr val="000000"/>
              </a:solidFill>
              <a:miter lim="800000"/>
              <a:headEnd/>
              <a:tailEnd/>
            </a:ln>
          </p:spPr>
          <p:txBody>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2308" name="Rectangle 73">
              <a:extLst>
                <a:ext uri="{FF2B5EF4-FFF2-40B4-BE49-F238E27FC236}">
                  <a16:creationId xmlns:a16="http://schemas.microsoft.com/office/drawing/2014/main" id="{8C414C00-6A48-453C-84C2-98A65DDD631D}"/>
                </a:ext>
              </a:extLst>
            </p:cNvPr>
            <p:cNvSpPr>
              <a:spLocks noChangeArrowheads="1"/>
            </p:cNvSpPr>
            <p:nvPr/>
          </p:nvSpPr>
          <p:spPr bwMode="auto">
            <a:xfrm>
              <a:off x="1896" y="2601"/>
              <a:ext cx="212" cy="350"/>
            </a:xfrm>
            <a:prstGeom prst="rect">
              <a:avLst/>
            </a:prstGeom>
            <a:solidFill>
              <a:srgbClr val="FFFFFF"/>
            </a:solidFill>
            <a:ln w="22225">
              <a:solidFill>
                <a:srgbClr val="000000"/>
              </a:solidFill>
              <a:miter lim="800000"/>
              <a:headEnd/>
              <a:tailEnd/>
            </a:ln>
          </p:spPr>
          <p:txBody>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2309" name="Rectangle 74">
              <a:extLst>
                <a:ext uri="{FF2B5EF4-FFF2-40B4-BE49-F238E27FC236}">
                  <a16:creationId xmlns:a16="http://schemas.microsoft.com/office/drawing/2014/main" id="{112AE263-F922-472F-AD33-C02B8EC5E15E}"/>
                </a:ext>
              </a:extLst>
            </p:cNvPr>
            <p:cNvSpPr>
              <a:spLocks noChangeArrowheads="1"/>
            </p:cNvSpPr>
            <p:nvPr/>
          </p:nvSpPr>
          <p:spPr bwMode="auto">
            <a:xfrm>
              <a:off x="2108" y="2601"/>
              <a:ext cx="221" cy="350"/>
            </a:xfrm>
            <a:prstGeom prst="rect">
              <a:avLst/>
            </a:prstGeom>
            <a:solidFill>
              <a:srgbClr val="FFFFFF"/>
            </a:solidFill>
            <a:ln w="22225">
              <a:solidFill>
                <a:srgbClr val="000000"/>
              </a:solidFill>
              <a:miter lim="800000"/>
              <a:headEnd/>
              <a:tailEnd/>
            </a:ln>
          </p:spPr>
          <p:txBody>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2310" name="Rectangle 75">
              <a:extLst>
                <a:ext uri="{FF2B5EF4-FFF2-40B4-BE49-F238E27FC236}">
                  <a16:creationId xmlns:a16="http://schemas.microsoft.com/office/drawing/2014/main" id="{59335054-B757-4AC3-9F4F-27ADADD8EDC0}"/>
                </a:ext>
              </a:extLst>
            </p:cNvPr>
            <p:cNvSpPr>
              <a:spLocks noChangeArrowheads="1"/>
            </p:cNvSpPr>
            <p:nvPr/>
          </p:nvSpPr>
          <p:spPr bwMode="auto">
            <a:xfrm>
              <a:off x="2329" y="2601"/>
              <a:ext cx="211" cy="350"/>
            </a:xfrm>
            <a:prstGeom prst="rect">
              <a:avLst/>
            </a:prstGeom>
            <a:solidFill>
              <a:srgbClr val="FFFFFF"/>
            </a:solidFill>
            <a:ln w="22225">
              <a:solidFill>
                <a:srgbClr val="000000"/>
              </a:solidFill>
              <a:miter lim="800000"/>
              <a:headEnd/>
              <a:tailEnd/>
            </a:ln>
          </p:spPr>
          <p:txBody>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2311" name="Rectangle 76">
              <a:extLst>
                <a:ext uri="{FF2B5EF4-FFF2-40B4-BE49-F238E27FC236}">
                  <a16:creationId xmlns:a16="http://schemas.microsoft.com/office/drawing/2014/main" id="{95F7137F-9251-4F68-8F1B-9ACEEE64E9B5}"/>
                </a:ext>
              </a:extLst>
            </p:cNvPr>
            <p:cNvSpPr>
              <a:spLocks noChangeArrowheads="1"/>
            </p:cNvSpPr>
            <p:nvPr/>
          </p:nvSpPr>
          <p:spPr bwMode="auto">
            <a:xfrm>
              <a:off x="2540" y="2601"/>
              <a:ext cx="221" cy="350"/>
            </a:xfrm>
            <a:prstGeom prst="rect">
              <a:avLst/>
            </a:prstGeom>
            <a:solidFill>
              <a:srgbClr val="FFFFFF"/>
            </a:solidFill>
            <a:ln w="22225">
              <a:solidFill>
                <a:srgbClr val="000000"/>
              </a:solidFill>
              <a:miter lim="800000"/>
              <a:headEnd/>
              <a:tailEnd/>
            </a:ln>
          </p:spPr>
          <p:txBody>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2312" name="Rectangle 77">
              <a:extLst>
                <a:ext uri="{FF2B5EF4-FFF2-40B4-BE49-F238E27FC236}">
                  <a16:creationId xmlns:a16="http://schemas.microsoft.com/office/drawing/2014/main" id="{FFD507C5-087C-4959-94B5-CA835A0BE3B1}"/>
                </a:ext>
              </a:extLst>
            </p:cNvPr>
            <p:cNvSpPr>
              <a:spLocks noChangeArrowheads="1"/>
            </p:cNvSpPr>
            <p:nvPr/>
          </p:nvSpPr>
          <p:spPr bwMode="auto">
            <a:xfrm>
              <a:off x="2761" y="2601"/>
              <a:ext cx="221" cy="350"/>
            </a:xfrm>
            <a:prstGeom prst="rect">
              <a:avLst/>
            </a:prstGeom>
            <a:solidFill>
              <a:srgbClr val="FFFFFF"/>
            </a:solidFill>
            <a:ln w="22225">
              <a:solidFill>
                <a:srgbClr val="000000"/>
              </a:solidFill>
              <a:miter lim="800000"/>
              <a:headEnd/>
              <a:tailEnd/>
            </a:ln>
          </p:spPr>
          <p:txBody>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2313" name="Rectangle 78">
              <a:extLst>
                <a:ext uri="{FF2B5EF4-FFF2-40B4-BE49-F238E27FC236}">
                  <a16:creationId xmlns:a16="http://schemas.microsoft.com/office/drawing/2014/main" id="{15B5666B-3176-4BF4-8105-C3CEE0AD69A5}"/>
                </a:ext>
              </a:extLst>
            </p:cNvPr>
            <p:cNvSpPr>
              <a:spLocks noChangeArrowheads="1"/>
            </p:cNvSpPr>
            <p:nvPr/>
          </p:nvSpPr>
          <p:spPr bwMode="auto">
            <a:xfrm>
              <a:off x="2982" y="2601"/>
              <a:ext cx="212" cy="350"/>
            </a:xfrm>
            <a:prstGeom prst="rect">
              <a:avLst/>
            </a:prstGeom>
            <a:solidFill>
              <a:srgbClr val="FFFFFF"/>
            </a:solidFill>
            <a:ln w="22225">
              <a:solidFill>
                <a:srgbClr val="000000"/>
              </a:solidFill>
              <a:miter lim="800000"/>
              <a:headEnd/>
              <a:tailEnd/>
            </a:ln>
          </p:spPr>
          <p:txBody>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2314" name="Rectangle 79">
              <a:extLst>
                <a:ext uri="{FF2B5EF4-FFF2-40B4-BE49-F238E27FC236}">
                  <a16:creationId xmlns:a16="http://schemas.microsoft.com/office/drawing/2014/main" id="{117CDFD5-08E0-43B2-ADEF-43D51E0240C5}"/>
                </a:ext>
              </a:extLst>
            </p:cNvPr>
            <p:cNvSpPr>
              <a:spLocks noChangeArrowheads="1"/>
            </p:cNvSpPr>
            <p:nvPr/>
          </p:nvSpPr>
          <p:spPr bwMode="auto">
            <a:xfrm>
              <a:off x="3194" y="2601"/>
              <a:ext cx="220" cy="350"/>
            </a:xfrm>
            <a:prstGeom prst="rect">
              <a:avLst/>
            </a:prstGeom>
            <a:solidFill>
              <a:srgbClr val="FFFFFF"/>
            </a:solidFill>
            <a:ln w="22225">
              <a:solidFill>
                <a:srgbClr val="000000"/>
              </a:solidFill>
              <a:miter lim="800000"/>
              <a:headEnd/>
              <a:tailEnd/>
            </a:ln>
          </p:spPr>
          <p:txBody>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2315" name="Line 80">
              <a:extLst>
                <a:ext uri="{FF2B5EF4-FFF2-40B4-BE49-F238E27FC236}">
                  <a16:creationId xmlns:a16="http://schemas.microsoft.com/office/drawing/2014/main" id="{7F635367-4849-4740-B645-1A950116CEB6}"/>
                </a:ext>
              </a:extLst>
            </p:cNvPr>
            <p:cNvSpPr>
              <a:spLocks noChangeShapeType="1"/>
            </p:cNvSpPr>
            <p:nvPr/>
          </p:nvSpPr>
          <p:spPr bwMode="auto">
            <a:xfrm>
              <a:off x="3635" y="2601"/>
              <a:ext cx="166"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6" name="Line 81">
              <a:extLst>
                <a:ext uri="{FF2B5EF4-FFF2-40B4-BE49-F238E27FC236}">
                  <a16:creationId xmlns:a16="http://schemas.microsoft.com/office/drawing/2014/main" id="{43A739F7-7C83-4DA0-88E7-CE31C5947E3A}"/>
                </a:ext>
              </a:extLst>
            </p:cNvPr>
            <p:cNvSpPr>
              <a:spLocks noChangeShapeType="1"/>
            </p:cNvSpPr>
            <p:nvPr/>
          </p:nvSpPr>
          <p:spPr bwMode="auto">
            <a:xfrm>
              <a:off x="3635" y="2951"/>
              <a:ext cx="166"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7" name="Line 82">
              <a:extLst>
                <a:ext uri="{FF2B5EF4-FFF2-40B4-BE49-F238E27FC236}">
                  <a16:creationId xmlns:a16="http://schemas.microsoft.com/office/drawing/2014/main" id="{8054F02C-7F9F-4B36-9BF5-2498CCCF3085}"/>
                </a:ext>
              </a:extLst>
            </p:cNvPr>
            <p:cNvSpPr>
              <a:spLocks noChangeShapeType="1"/>
            </p:cNvSpPr>
            <p:nvPr/>
          </p:nvSpPr>
          <p:spPr bwMode="auto">
            <a:xfrm>
              <a:off x="3801" y="2170"/>
              <a:ext cx="791"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18" name="Freeform 83">
              <a:extLst>
                <a:ext uri="{FF2B5EF4-FFF2-40B4-BE49-F238E27FC236}">
                  <a16:creationId xmlns:a16="http://schemas.microsoft.com/office/drawing/2014/main" id="{DCAE0826-6D5C-43A6-B8D2-264BE1C0DF31}"/>
                </a:ext>
              </a:extLst>
            </p:cNvPr>
            <p:cNvSpPr>
              <a:spLocks/>
            </p:cNvSpPr>
            <p:nvPr/>
          </p:nvSpPr>
          <p:spPr bwMode="auto">
            <a:xfrm>
              <a:off x="4473" y="2142"/>
              <a:ext cx="119" cy="46"/>
            </a:xfrm>
            <a:custGeom>
              <a:avLst/>
              <a:gdLst>
                <a:gd name="T0" fmla="*/ 0 w 119"/>
                <a:gd name="T1" fmla="*/ 0 h 46"/>
                <a:gd name="T2" fmla="*/ 18 w 119"/>
                <a:gd name="T3" fmla="*/ 28 h 46"/>
                <a:gd name="T4" fmla="*/ 0 w 119"/>
                <a:gd name="T5" fmla="*/ 46 h 46"/>
                <a:gd name="T6" fmla="*/ 119 w 119"/>
                <a:gd name="T7" fmla="*/ 28 h 46"/>
                <a:gd name="T8" fmla="*/ 0 w 119"/>
                <a:gd name="T9" fmla="*/ 0 h 46"/>
                <a:gd name="T10" fmla="*/ 0 60000 65536"/>
                <a:gd name="T11" fmla="*/ 0 60000 65536"/>
                <a:gd name="T12" fmla="*/ 0 60000 65536"/>
                <a:gd name="T13" fmla="*/ 0 60000 65536"/>
                <a:gd name="T14" fmla="*/ 0 60000 65536"/>
                <a:gd name="T15" fmla="*/ 0 w 119"/>
                <a:gd name="T16" fmla="*/ 0 h 46"/>
                <a:gd name="T17" fmla="*/ 119 w 119"/>
                <a:gd name="T18" fmla="*/ 46 h 46"/>
              </a:gdLst>
              <a:ahLst/>
              <a:cxnLst>
                <a:cxn ang="T10">
                  <a:pos x="T0" y="T1"/>
                </a:cxn>
                <a:cxn ang="T11">
                  <a:pos x="T2" y="T3"/>
                </a:cxn>
                <a:cxn ang="T12">
                  <a:pos x="T4" y="T5"/>
                </a:cxn>
                <a:cxn ang="T13">
                  <a:pos x="T6" y="T7"/>
                </a:cxn>
                <a:cxn ang="T14">
                  <a:pos x="T8" y="T9"/>
                </a:cxn>
              </a:cxnLst>
              <a:rect l="T15" t="T16" r="T17" b="T18"/>
              <a:pathLst>
                <a:path w="119" h="46">
                  <a:moveTo>
                    <a:pt x="0" y="0"/>
                  </a:moveTo>
                  <a:lnTo>
                    <a:pt x="18" y="28"/>
                  </a:lnTo>
                  <a:lnTo>
                    <a:pt x="0" y="46"/>
                  </a:lnTo>
                  <a:lnTo>
                    <a:pt x="119" y="28"/>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2319" name="Rectangle 84">
              <a:extLst>
                <a:ext uri="{FF2B5EF4-FFF2-40B4-BE49-F238E27FC236}">
                  <a16:creationId xmlns:a16="http://schemas.microsoft.com/office/drawing/2014/main" id="{7B420289-DFCF-44F6-8FCC-6D8EA090B7C7}"/>
                </a:ext>
              </a:extLst>
            </p:cNvPr>
            <p:cNvSpPr>
              <a:spLocks noChangeArrowheads="1"/>
            </p:cNvSpPr>
            <p:nvPr/>
          </p:nvSpPr>
          <p:spPr bwMode="auto">
            <a:xfrm>
              <a:off x="3865" y="1995"/>
              <a:ext cx="6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a:solidFill>
                    <a:srgbClr val="000000"/>
                  </a:solidFill>
                  <a:latin typeface="宋体" panose="02010600030101010101" pitchFamily="2" charset="-122"/>
                </a:rPr>
                <a:t>进程调度</a:t>
              </a:r>
              <a:endParaRPr lang="zh-CN" altLang="en-US" sz="2000"/>
            </a:p>
          </p:txBody>
        </p:sp>
        <p:sp>
          <p:nvSpPr>
            <p:cNvPr id="12320" name="Freeform 85">
              <a:extLst>
                <a:ext uri="{FF2B5EF4-FFF2-40B4-BE49-F238E27FC236}">
                  <a16:creationId xmlns:a16="http://schemas.microsoft.com/office/drawing/2014/main" id="{D4170606-DFEB-4CD1-9E24-019710BD31C6}"/>
                </a:ext>
              </a:extLst>
            </p:cNvPr>
            <p:cNvSpPr>
              <a:spLocks/>
            </p:cNvSpPr>
            <p:nvPr/>
          </p:nvSpPr>
          <p:spPr bwMode="auto">
            <a:xfrm>
              <a:off x="4592" y="1995"/>
              <a:ext cx="341" cy="340"/>
            </a:xfrm>
            <a:custGeom>
              <a:avLst/>
              <a:gdLst>
                <a:gd name="T0" fmla="*/ 0 w 341"/>
                <a:gd name="T1" fmla="*/ 175 h 340"/>
                <a:gd name="T2" fmla="*/ 9 w 341"/>
                <a:gd name="T3" fmla="*/ 92 h 340"/>
                <a:gd name="T4" fmla="*/ 65 w 341"/>
                <a:gd name="T5" fmla="*/ 37 h 340"/>
                <a:gd name="T6" fmla="*/ 129 w 341"/>
                <a:gd name="T7" fmla="*/ 0 h 340"/>
                <a:gd name="T8" fmla="*/ 212 w 341"/>
                <a:gd name="T9" fmla="*/ 0 h 340"/>
                <a:gd name="T10" fmla="*/ 276 w 341"/>
                <a:gd name="T11" fmla="*/ 37 h 340"/>
                <a:gd name="T12" fmla="*/ 322 w 341"/>
                <a:gd name="T13" fmla="*/ 92 h 340"/>
                <a:gd name="T14" fmla="*/ 341 w 341"/>
                <a:gd name="T15" fmla="*/ 175 h 340"/>
                <a:gd name="T16" fmla="*/ 322 w 341"/>
                <a:gd name="T17" fmla="*/ 248 h 340"/>
                <a:gd name="T18" fmla="*/ 276 w 341"/>
                <a:gd name="T19" fmla="*/ 303 h 340"/>
                <a:gd name="T20" fmla="*/ 212 w 341"/>
                <a:gd name="T21" fmla="*/ 340 h 340"/>
                <a:gd name="T22" fmla="*/ 129 w 341"/>
                <a:gd name="T23" fmla="*/ 340 h 340"/>
                <a:gd name="T24" fmla="*/ 65 w 341"/>
                <a:gd name="T25" fmla="*/ 303 h 340"/>
                <a:gd name="T26" fmla="*/ 9 w 341"/>
                <a:gd name="T27" fmla="*/ 248 h 340"/>
                <a:gd name="T28" fmla="*/ 0 w 341"/>
                <a:gd name="T29" fmla="*/ 175 h 34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41"/>
                <a:gd name="T46" fmla="*/ 0 h 340"/>
                <a:gd name="T47" fmla="*/ 341 w 341"/>
                <a:gd name="T48" fmla="*/ 340 h 34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41" h="340">
                  <a:moveTo>
                    <a:pt x="0" y="175"/>
                  </a:moveTo>
                  <a:lnTo>
                    <a:pt x="9" y="92"/>
                  </a:lnTo>
                  <a:lnTo>
                    <a:pt x="65" y="37"/>
                  </a:lnTo>
                  <a:lnTo>
                    <a:pt x="129" y="0"/>
                  </a:lnTo>
                  <a:lnTo>
                    <a:pt x="212" y="0"/>
                  </a:lnTo>
                  <a:lnTo>
                    <a:pt x="276" y="37"/>
                  </a:lnTo>
                  <a:lnTo>
                    <a:pt x="322" y="92"/>
                  </a:lnTo>
                  <a:lnTo>
                    <a:pt x="341" y="175"/>
                  </a:lnTo>
                  <a:lnTo>
                    <a:pt x="322" y="248"/>
                  </a:lnTo>
                  <a:lnTo>
                    <a:pt x="276" y="303"/>
                  </a:lnTo>
                  <a:lnTo>
                    <a:pt x="212" y="340"/>
                  </a:lnTo>
                  <a:lnTo>
                    <a:pt x="129" y="340"/>
                  </a:lnTo>
                  <a:lnTo>
                    <a:pt x="65" y="303"/>
                  </a:lnTo>
                  <a:lnTo>
                    <a:pt x="9" y="248"/>
                  </a:lnTo>
                  <a:lnTo>
                    <a:pt x="0" y="175"/>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21" name="Rectangle 86">
              <a:extLst>
                <a:ext uri="{FF2B5EF4-FFF2-40B4-BE49-F238E27FC236}">
                  <a16:creationId xmlns:a16="http://schemas.microsoft.com/office/drawing/2014/main" id="{22253CC1-8028-4867-A65A-6F7C785654AF}"/>
                </a:ext>
              </a:extLst>
            </p:cNvPr>
            <p:cNvSpPr>
              <a:spLocks noChangeArrowheads="1"/>
            </p:cNvSpPr>
            <p:nvPr/>
          </p:nvSpPr>
          <p:spPr bwMode="auto">
            <a:xfrm>
              <a:off x="4647" y="2096"/>
              <a:ext cx="29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a:solidFill>
                    <a:srgbClr val="000000"/>
                  </a:solidFill>
                  <a:latin typeface="Times" panose="02020603050405020304" pitchFamily="18" charset="0"/>
                </a:rPr>
                <a:t>CPU</a:t>
              </a:r>
              <a:endParaRPr lang="en-US" altLang="zh-CN" sz="1800"/>
            </a:p>
          </p:txBody>
        </p:sp>
        <p:sp>
          <p:nvSpPr>
            <p:cNvPr id="12322" name="Line 87">
              <a:extLst>
                <a:ext uri="{FF2B5EF4-FFF2-40B4-BE49-F238E27FC236}">
                  <a16:creationId xmlns:a16="http://schemas.microsoft.com/office/drawing/2014/main" id="{76C4822B-0FDC-4BB1-94D7-38D9E6E953CB}"/>
                </a:ext>
              </a:extLst>
            </p:cNvPr>
            <p:cNvSpPr>
              <a:spLocks noChangeShapeType="1"/>
            </p:cNvSpPr>
            <p:nvPr/>
          </p:nvSpPr>
          <p:spPr bwMode="auto">
            <a:xfrm>
              <a:off x="4933" y="2170"/>
              <a:ext cx="441"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3" name="Rectangle 88">
              <a:extLst>
                <a:ext uri="{FF2B5EF4-FFF2-40B4-BE49-F238E27FC236}">
                  <a16:creationId xmlns:a16="http://schemas.microsoft.com/office/drawing/2014/main" id="{9E8B89FE-6E58-43BE-A318-B8DF10C63AB0}"/>
                </a:ext>
              </a:extLst>
            </p:cNvPr>
            <p:cNvSpPr>
              <a:spLocks noChangeArrowheads="1"/>
            </p:cNvSpPr>
            <p:nvPr/>
          </p:nvSpPr>
          <p:spPr bwMode="auto">
            <a:xfrm>
              <a:off x="4944" y="1968"/>
              <a:ext cx="6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a:solidFill>
                    <a:srgbClr val="000000"/>
                  </a:solidFill>
                  <a:latin typeface="宋体" panose="02010600030101010101" pitchFamily="2" charset="-122"/>
                </a:rPr>
                <a:t>进程完成</a:t>
              </a:r>
              <a:endParaRPr lang="zh-CN" altLang="en-US" sz="2000"/>
            </a:p>
          </p:txBody>
        </p:sp>
        <p:sp>
          <p:nvSpPr>
            <p:cNvPr id="12324" name="Freeform 89">
              <a:extLst>
                <a:ext uri="{FF2B5EF4-FFF2-40B4-BE49-F238E27FC236}">
                  <a16:creationId xmlns:a16="http://schemas.microsoft.com/office/drawing/2014/main" id="{25988E1F-057D-4DB6-89A7-85DE6EE14969}"/>
                </a:ext>
              </a:extLst>
            </p:cNvPr>
            <p:cNvSpPr>
              <a:spLocks/>
            </p:cNvSpPr>
            <p:nvPr/>
          </p:nvSpPr>
          <p:spPr bwMode="auto">
            <a:xfrm>
              <a:off x="5255" y="2142"/>
              <a:ext cx="119" cy="46"/>
            </a:xfrm>
            <a:custGeom>
              <a:avLst/>
              <a:gdLst>
                <a:gd name="T0" fmla="*/ 0 w 119"/>
                <a:gd name="T1" fmla="*/ 0 h 46"/>
                <a:gd name="T2" fmla="*/ 18 w 119"/>
                <a:gd name="T3" fmla="*/ 28 h 46"/>
                <a:gd name="T4" fmla="*/ 0 w 119"/>
                <a:gd name="T5" fmla="*/ 46 h 46"/>
                <a:gd name="T6" fmla="*/ 119 w 119"/>
                <a:gd name="T7" fmla="*/ 28 h 46"/>
                <a:gd name="T8" fmla="*/ 0 w 119"/>
                <a:gd name="T9" fmla="*/ 0 h 46"/>
                <a:gd name="T10" fmla="*/ 0 60000 65536"/>
                <a:gd name="T11" fmla="*/ 0 60000 65536"/>
                <a:gd name="T12" fmla="*/ 0 60000 65536"/>
                <a:gd name="T13" fmla="*/ 0 60000 65536"/>
                <a:gd name="T14" fmla="*/ 0 60000 65536"/>
                <a:gd name="T15" fmla="*/ 0 w 119"/>
                <a:gd name="T16" fmla="*/ 0 h 46"/>
                <a:gd name="T17" fmla="*/ 119 w 119"/>
                <a:gd name="T18" fmla="*/ 46 h 46"/>
              </a:gdLst>
              <a:ahLst/>
              <a:cxnLst>
                <a:cxn ang="T10">
                  <a:pos x="T0" y="T1"/>
                </a:cxn>
                <a:cxn ang="T11">
                  <a:pos x="T2" y="T3"/>
                </a:cxn>
                <a:cxn ang="T12">
                  <a:pos x="T4" y="T5"/>
                </a:cxn>
                <a:cxn ang="T13">
                  <a:pos x="T6" y="T7"/>
                </a:cxn>
                <a:cxn ang="T14">
                  <a:pos x="T8" y="T9"/>
                </a:cxn>
              </a:cxnLst>
              <a:rect l="T15" t="T16" r="T17" b="T18"/>
              <a:pathLst>
                <a:path w="119" h="46">
                  <a:moveTo>
                    <a:pt x="0" y="0"/>
                  </a:moveTo>
                  <a:lnTo>
                    <a:pt x="18" y="28"/>
                  </a:lnTo>
                  <a:lnTo>
                    <a:pt x="0" y="46"/>
                  </a:lnTo>
                  <a:lnTo>
                    <a:pt x="119" y="28"/>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2325" name="Freeform 90">
              <a:extLst>
                <a:ext uri="{FF2B5EF4-FFF2-40B4-BE49-F238E27FC236}">
                  <a16:creationId xmlns:a16="http://schemas.microsoft.com/office/drawing/2014/main" id="{72E69885-91D5-48F8-BDD2-DB9E57B03772}"/>
                </a:ext>
              </a:extLst>
            </p:cNvPr>
            <p:cNvSpPr>
              <a:spLocks/>
            </p:cNvSpPr>
            <p:nvPr/>
          </p:nvSpPr>
          <p:spPr bwMode="auto">
            <a:xfrm>
              <a:off x="3801" y="2344"/>
              <a:ext cx="957" cy="1645"/>
            </a:xfrm>
            <a:custGeom>
              <a:avLst/>
              <a:gdLst>
                <a:gd name="T0" fmla="*/ 957 w 957"/>
                <a:gd name="T1" fmla="*/ 0 h 1645"/>
                <a:gd name="T2" fmla="*/ 957 w 957"/>
                <a:gd name="T3" fmla="*/ 1645 h 1645"/>
                <a:gd name="T4" fmla="*/ 0 w 957"/>
                <a:gd name="T5" fmla="*/ 1645 h 1645"/>
                <a:gd name="T6" fmla="*/ 0 60000 65536"/>
                <a:gd name="T7" fmla="*/ 0 60000 65536"/>
                <a:gd name="T8" fmla="*/ 0 60000 65536"/>
                <a:gd name="T9" fmla="*/ 0 w 957"/>
                <a:gd name="T10" fmla="*/ 0 h 1645"/>
                <a:gd name="T11" fmla="*/ 957 w 957"/>
                <a:gd name="T12" fmla="*/ 1645 h 1645"/>
              </a:gdLst>
              <a:ahLst/>
              <a:cxnLst>
                <a:cxn ang="T6">
                  <a:pos x="T0" y="T1"/>
                </a:cxn>
                <a:cxn ang="T7">
                  <a:pos x="T2" y="T3"/>
                </a:cxn>
                <a:cxn ang="T8">
                  <a:pos x="T4" y="T5"/>
                </a:cxn>
              </a:cxnLst>
              <a:rect l="T9" t="T10" r="T11" b="T12"/>
              <a:pathLst>
                <a:path w="957" h="1645">
                  <a:moveTo>
                    <a:pt x="957" y="0"/>
                  </a:moveTo>
                  <a:lnTo>
                    <a:pt x="957" y="1645"/>
                  </a:lnTo>
                  <a:lnTo>
                    <a:pt x="0" y="1645"/>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26" name="Freeform 91">
              <a:extLst>
                <a:ext uri="{FF2B5EF4-FFF2-40B4-BE49-F238E27FC236}">
                  <a16:creationId xmlns:a16="http://schemas.microsoft.com/office/drawing/2014/main" id="{608CDFD4-E5C0-4271-A64D-8523A6BEF0AA}"/>
                </a:ext>
              </a:extLst>
            </p:cNvPr>
            <p:cNvSpPr>
              <a:spLocks/>
            </p:cNvSpPr>
            <p:nvPr/>
          </p:nvSpPr>
          <p:spPr bwMode="auto">
            <a:xfrm>
              <a:off x="3718" y="2749"/>
              <a:ext cx="111" cy="45"/>
            </a:xfrm>
            <a:custGeom>
              <a:avLst/>
              <a:gdLst>
                <a:gd name="T0" fmla="*/ 111 w 111"/>
                <a:gd name="T1" fmla="*/ 0 h 45"/>
                <a:gd name="T2" fmla="*/ 92 w 111"/>
                <a:gd name="T3" fmla="*/ 27 h 45"/>
                <a:gd name="T4" fmla="*/ 111 w 111"/>
                <a:gd name="T5" fmla="*/ 45 h 45"/>
                <a:gd name="T6" fmla="*/ 0 w 111"/>
                <a:gd name="T7" fmla="*/ 27 h 45"/>
                <a:gd name="T8" fmla="*/ 111 w 111"/>
                <a:gd name="T9" fmla="*/ 0 h 45"/>
                <a:gd name="T10" fmla="*/ 0 60000 65536"/>
                <a:gd name="T11" fmla="*/ 0 60000 65536"/>
                <a:gd name="T12" fmla="*/ 0 60000 65536"/>
                <a:gd name="T13" fmla="*/ 0 60000 65536"/>
                <a:gd name="T14" fmla="*/ 0 60000 65536"/>
                <a:gd name="T15" fmla="*/ 0 w 111"/>
                <a:gd name="T16" fmla="*/ 0 h 45"/>
                <a:gd name="T17" fmla="*/ 111 w 111"/>
                <a:gd name="T18" fmla="*/ 45 h 45"/>
              </a:gdLst>
              <a:ahLst/>
              <a:cxnLst>
                <a:cxn ang="T10">
                  <a:pos x="T0" y="T1"/>
                </a:cxn>
                <a:cxn ang="T11">
                  <a:pos x="T2" y="T3"/>
                </a:cxn>
                <a:cxn ang="T12">
                  <a:pos x="T4" y="T5"/>
                </a:cxn>
                <a:cxn ang="T13">
                  <a:pos x="T6" y="T7"/>
                </a:cxn>
                <a:cxn ang="T14">
                  <a:pos x="T8" y="T9"/>
                </a:cxn>
              </a:cxnLst>
              <a:rect l="T15" t="T16" r="T17" b="T18"/>
              <a:pathLst>
                <a:path w="111" h="45">
                  <a:moveTo>
                    <a:pt x="111" y="0"/>
                  </a:moveTo>
                  <a:lnTo>
                    <a:pt x="92" y="27"/>
                  </a:lnTo>
                  <a:lnTo>
                    <a:pt x="111" y="45"/>
                  </a:lnTo>
                  <a:lnTo>
                    <a:pt x="0" y="27"/>
                  </a:lnTo>
                  <a:lnTo>
                    <a:pt x="111"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2327" name="Line 94">
              <a:extLst>
                <a:ext uri="{FF2B5EF4-FFF2-40B4-BE49-F238E27FC236}">
                  <a16:creationId xmlns:a16="http://schemas.microsoft.com/office/drawing/2014/main" id="{630CDE0E-0F6B-42CA-A3FD-78A46346E870}"/>
                </a:ext>
              </a:extLst>
            </p:cNvPr>
            <p:cNvSpPr>
              <a:spLocks noChangeShapeType="1"/>
            </p:cNvSpPr>
            <p:nvPr/>
          </p:nvSpPr>
          <p:spPr bwMode="auto">
            <a:xfrm>
              <a:off x="4758" y="1820"/>
              <a:ext cx="1" cy="17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8" name="Line 95">
              <a:extLst>
                <a:ext uri="{FF2B5EF4-FFF2-40B4-BE49-F238E27FC236}">
                  <a16:creationId xmlns:a16="http://schemas.microsoft.com/office/drawing/2014/main" id="{C8CE73AB-9BDA-4B4C-860F-1232A4F44CE5}"/>
                </a:ext>
              </a:extLst>
            </p:cNvPr>
            <p:cNvSpPr>
              <a:spLocks noChangeShapeType="1"/>
            </p:cNvSpPr>
            <p:nvPr/>
          </p:nvSpPr>
          <p:spPr bwMode="auto">
            <a:xfrm>
              <a:off x="1455" y="1820"/>
              <a:ext cx="3303"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29" name="Freeform 96">
              <a:extLst>
                <a:ext uri="{FF2B5EF4-FFF2-40B4-BE49-F238E27FC236}">
                  <a16:creationId xmlns:a16="http://schemas.microsoft.com/office/drawing/2014/main" id="{132DDE98-2E01-4207-8464-8700C30E4CE2}"/>
                </a:ext>
              </a:extLst>
            </p:cNvPr>
            <p:cNvSpPr>
              <a:spLocks/>
            </p:cNvSpPr>
            <p:nvPr/>
          </p:nvSpPr>
          <p:spPr bwMode="auto">
            <a:xfrm>
              <a:off x="1455" y="1820"/>
              <a:ext cx="174" cy="258"/>
            </a:xfrm>
            <a:custGeom>
              <a:avLst/>
              <a:gdLst>
                <a:gd name="T0" fmla="*/ 0 w 174"/>
                <a:gd name="T1" fmla="*/ 0 h 258"/>
                <a:gd name="T2" fmla="*/ 0 w 174"/>
                <a:gd name="T3" fmla="*/ 258 h 258"/>
                <a:gd name="T4" fmla="*/ 174 w 174"/>
                <a:gd name="T5" fmla="*/ 258 h 258"/>
                <a:gd name="T6" fmla="*/ 0 60000 65536"/>
                <a:gd name="T7" fmla="*/ 0 60000 65536"/>
                <a:gd name="T8" fmla="*/ 0 60000 65536"/>
                <a:gd name="T9" fmla="*/ 0 w 174"/>
                <a:gd name="T10" fmla="*/ 0 h 258"/>
                <a:gd name="T11" fmla="*/ 174 w 174"/>
                <a:gd name="T12" fmla="*/ 258 h 258"/>
              </a:gdLst>
              <a:ahLst/>
              <a:cxnLst>
                <a:cxn ang="T6">
                  <a:pos x="T0" y="T1"/>
                </a:cxn>
                <a:cxn ang="T7">
                  <a:pos x="T2" y="T3"/>
                </a:cxn>
                <a:cxn ang="T8">
                  <a:pos x="T4" y="T5"/>
                </a:cxn>
              </a:cxnLst>
              <a:rect l="T9" t="T10" r="T11" b="T12"/>
              <a:pathLst>
                <a:path w="174" h="258">
                  <a:moveTo>
                    <a:pt x="0" y="0"/>
                  </a:moveTo>
                  <a:lnTo>
                    <a:pt x="0" y="258"/>
                  </a:lnTo>
                  <a:lnTo>
                    <a:pt x="174" y="258"/>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30" name="Freeform 97">
              <a:extLst>
                <a:ext uri="{FF2B5EF4-FFF2-40B4-BE49-F238E27FC236}">
                  <a16:creationId xmlns:a16="http://schemas.microsoft.com/office/drawing/2014/main" id="{419A1A03-0D6B-41ED-8B9E-EE36C13F4780}"/>
                </a:ext>
              </a:extLst>
            </p:cNvPr>
            <p:cNvSpPr>
              <a:spLocks/>
            </p:cNvSpPr>
            <p:nvPr/>
          </p:nvSpPr>
          <p:spPr bwMode="auto">
            <a:xfrm>
              <a:off x="1602" y="2059"/>
              <a:ext cx="119" cy="46"/>
            </a:xfrm>
            <a:custGeom>
              <a:avLst/>
              <a:gdLst>
                <a:gd name="T0" fmla="*/ 0 w 119"/>
                <a:gd name="T1" fmla="*/ 0 h 46"/>
                <a:gd name="T2" fmla="*/ 27 w 119"/>
                <a:gd name="T3" fmla="*/ 19 h 46"/>
                <a:gd name="T4" fmla="*/ 0 w 119"/>
                <a:gd name="T5" fmla="*/ 46 h 46"/>
                <a:gd name="T6" fmla="*/ 119 w 119"/>
                <a:gd name="T7" fmla="*/ 19 h 46"/>
                <a:gd name="T8" fmla="*/ 0 w 119"/>
                <a:gd name="T9" fmla="*/ 0 h 46"/>
                <a:gd name="T10" fmla="*/ 0 60000 65536"/>
                <a:gd name="T11" fmla="*/ 0 60000 65536"/>
                <a:gd name="T12" fmla="*/ 0 60000 65536"/>
                <a:gd name="T13" fmla="*/ 0 60000 65536"/>
                <a:gd name="T14" fmla="*/ 0 60000 65536"/>
                <a:gd name="T15" fmla="*/ 0 w 119"/>
                <a:gd name="T16" fmla="*/ 0 h 46"/>
                <a:gd name="T17" fmla="*/ 119 w 119"/>
                <a:gd name="T18" fmla="*/ 46 h 46"/>
              </a:gdLst>
              <a:ahLst/>
              <a:cxnLst>
                <a:cxn ang="T10">
                  <a:pos x="T0" y="T1"/>
                </a:cxn>
                <a:cxn ang="T11">
                  <a:pos x="T2" y="T3"/>
                </a:cxn>
                <a:cxn ang="T12">
                  <a:pos x="T4" y="T5"/>
                </a:cxn>
                <a:cxn ang="T13">
                  <a:pos x="T6" y="T7"/>
                </a:cxn>
                <a:cxn ang="T14">
                  <a:pos x="T8" y="T9"/>
                </a:cxn>
              </a:cxnLst>
              <a:rect l="T15" t="T16" r="T17" b="T18"/>
              <a:pathLst>
                <a:path w="119" h="46">
                  <a:moveTo>
                    <a:pt x="0" y="0"/>
                  </a:moveTo>
                  <a:lnTo>
                    <a:pt x="27" y="19"/>
                  </a:lnTo>
                  <a:lnTo>
                    <a:pt x="0" y="46"/>
                  </a:lnTo>
                  <a:lnTo>
                    <a:pt x="119" y="19"/>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2331" name="Line 98">
              <a:extLst>
                <a:ext uri="{FF2B5EF4-FFF2-40B4-BE49-F238E27FC236}">
                  <a16:creationId xmlns:a16="http://schemas.microsoft.com/office/drawing/2014/main" id="{75D20E54-1D52-4C52-9A9E-5A55883BD2E7}"/>
                </a:ext>
              </a:extLst>
            </p:cNvPr>
            <p:cNvSpPr>
              <a:spLocks noChangeShapeType="1"/>
            </p:cNvSpPr>
            <p:nvPr/>
          </p:nvSpPr>
          <p:spPr bwMode="auto">
            <a:xfrm>
              <a:off x="1114" y="2170"/>
              <a:ext cx="515"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32" name="Freeform 99">
              <a:extLst>
                <a:ext uri="{FF2B5EF4-FFF2-40B4-BE49-F238E27FC236}">
                  <a16:creationId xmlns:a16="http://schemas.microsoft.com/office/drawing/2014/main" id="{E8CE4BAF-2D73-41B8-B20F-0A76C492B0C8}"/>
                </a:ext>
              </a:extLst>
            </p:cNvPr>
            <p:cNvSpPr>
              <a:spLocks/>
            </p:cNvSpPr>
            <p:nvPr/>
          </p:nvSpPr>
          <p:spPr bwMode="auto">
            <a:xfrm>
              <a:off x="1602" y="2234"/>
              <a:ext cx="119" cy="46"/>
            </a:xfrm>
            <a:custGeom>
              <a:avLst/>
              <a:gdLst>
                <a:gd name="T0" fmla="*/ 0 w 119"/>
                <a:gd name="T1" fmla="*/ 0 h 46"/>
                <a:gd name="T2" fmla="*/ 27 w 119"/>
                <a:gd name="T3" fmla="*/ 18 h 46"/>
                <a:gd name="T4" fmla="*/ 0 w 119"/>
                <a:gd name="T5" fmla="*/ 46 h 46"/>
                <a:gd name="T6" fmla="*/ 119 w 119"/>
                <a:gd name="T7" fmla="*/ 18 h 46"/>
                <a:gd name="T8" fmla="*/ 0 w 119"/>
                <a:gd name="T9" fmla="*/ 0 h 46"/>
                <a:gd name="T10" fmla="*/ 0 60000 65536"/>
                <a:gd name="T11" fmla="*/ 0 60000 65536"/>
                <a:gd name="T12" fmla="*/ 0 60000 65536"/>
                <a:gd name="T13" fmla="*/ 0 60000 65536"/>
                <a:gd name="T14" fmla="*/ 0 60000 65536"/>
                <a:gd name="T15" fmla="*/ 0 w 119"/>
                <a:gd name="T16" fmla="*/ 0 h 46"/>
                <a:gd name="T17" fmla="*/ 119 w 119"/>
                <a:gd name="T18" fmla="*/ 46 h 46"/>
              </a:gdLst>
              <a:ahLst/>
              <a:cxnLst>
                <a:cxn ang="T10">
                  <a:pos x="T0" y="T1"/>
                </a:cxn>
                <a:cxn ang="T11">
                  <a:pos x="T2" y="T3"/>
                </a:cxn>
                <a:cxn ang="T12">
                  <a:pos x="T4" y="T5"/>
                </a:cxn>
                <a:cxn ang="T13">
                  <a:pos x="T6" y="T7"/>
                </a:cxn>
                <a:cxn ang="T14">
                  <a:pos x="T8" y="T9"/>
                </a:cxn>
              </a:cxnLst>
              <a:rect l="T15" t="T16" r="T17" b="T18"/>
              <a:pathLst>
                <a:path w="119" h="46">
                  <a:moveTo>
                    <a:pt x="0" y="0"/>
                  </a:moveTo>
                  <a:lnTo>
                    <a:pt x="27" y="18"/>
                  </a:lnTo>
                  <a:lnTo>
                    <a:pt x="0" y="46"/>
                  </a:lnTo>
                  <a:lnTo>
                    <a:pt x="119" y="18"/>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2333" name="Freeform 100">
              <a:extLst>
                <a:ext uri="{FF2B5EF4-FFF2-40B4-BE49-F238E27FC236}">
                  <a16:creationId xmlns:a16="http://schemas.microsoft.com/office/drawing/2014/main" id="{B1282E1A-4E5A-4E2E-81AC-41015F8A9BEB}"/>
                </a:ext>
              </a:extLst>
            </p:cNvPr>
            <p:cNvSpPr>
              <a:spLocks/>
            </p:cNvSpPr>
            <p:nvPr/>
          </p:nvSpPr>
          <p:spPr bwMode="auto">
            <a:xfrm>
              <a:off x="1455" y="2252"/>
              <a:ext cx="174" cy="1737"/>
            </a:xfrm>
            <a:custGeom>
              <a:avLst/>
              <a:gdLst>
                <a:gd name="T0" fmla="*/ 0 w 174"/>
                <a:gd name="T1" fmla="*/ 0 h 1737"/>
                <a:gd name="T2" fmla="*/ 0 w 174"/>
                <a:gd name="T3" fmla="*/ 1737 h 1737"/>
                <a:gd name="T4" fmla="*/ 174 w 174"/>
                <a:gd name="T5" fmla="*/ 1737 h 1737"/>
                <a:gd name="T6" fmla="*/ 0 60000 65536"/>
                <a:gd name="T7" fmla="*/ 0 60000 65536"/>
                <a:gd name="T8" fmla="*/ 0 60000 65536"/>
                <a:gd name="T9" fmla="*/ 0 w 174"/>
                <a:gd name="T10" fmla="*/ 0 h 1737"/>
                <a:gd name="T11" fmla="*/ 174 w 174"/>
                <a:gd name="T12" fmla="*/ 1737 h 1737"/>
              </a:gdLst>
              <a:ahLst/>
              <a:cxnLst>
                <a:cxn ang="T6">
                  <a:pos x="T0" y="T1"/>
                </a:cxn>
                <a:cxn ang="T7">
                  <a:pos x="T2" y="T3"/>
                </a:cxn>
                <a:cxn ang="T8">
                  <a:pos x="T4" y="T5"/>
                </a:cxn>
              </a:cxnLst>
              <a:rect l="T9" t="T10" r="T11" b="T12"/>
              <a:pathLst>
                <a:path w="174" h="1737">
                  <a:moveTo>
                    <a:pt x="0" y="0"/>
                  </a:moveTo>
                  <a:lnTo>
                    <a:pt x="0" y="1737"/>
                  </a:lnTo>
                  <a:lnTo>
                    <a:pt x="174" y="1737"/>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334" name="Rectangle 101">
              <a:extLst>
                <a:ext uri="{FF2B5EF4-FFF2-40B4-BE49-F238E27FC236}">
                  <a16:creationId xmlns:a16="http://schemas.microsoft.com/office/drawing/2014/main" id="{185FF69A-4912-44AA-B728-B0BFCE38E05F}"/>
                </a:ext>
              </a:extLst>
            </p:cNvPr>
            <p:cNvSpPr>
              <a:spLocks noChangeArrowheads="1"/>
            </p:cNvSpPr>
            <p:nvPr/>
          </p:nvSpPr>
          <p:spPr bwMode="auto">
            <a:xfrm>
              <a:off x="1142" y="1664"/>
              <a:ext cx="32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a:solidFill>
                    <a:srgbClr val="000000"/>
                  </a:solidFill>
                  <a:latin typeface="宋体" panose="02010600030101010101" pitchFamily="2" charset="-122"/>
                </a:rPr>
                <a:t>作业</a:t>
              </a:r>
              <a:endParaRPr lang="zh-CN" altLang="en-US" sz="2000"/>
            </a:p>
          </p:txBody>
        </p:sp>
        <p:sp>
          <p:nvSpPr>
            <p:cNvPr id="12335" name="Rectangle 102">
              <a:extLst>
                <a:ext uri="{FF2B5EF4-FFF2-40B4-BE49-F238E27FC236}">
                  <a16:creationId xmlns:a16="http://schemas.microsoft.com/office/drawing/2014/main" id="{959097CC-2FE6-4CC1-A19D-D4130BE9E39D}"/>
                </a:ext>
              </a:extLst>
            </p:cNvPr>
            <p:cNvSpPr>
              <a:spLocks noChangeArrowheads="1"/>
            </p:cNvSpPr>
            <p:nvPr/>
          </p:nvSpPr>
          <p:spPr bwMode="auto">
            <a:xfrm>
              <a:off x="1142" y="1811"/>
              <a:ext cx="32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a:solidFill>
                    <a:srgbClr val="000000"/>
                  </a:solidFill>
                  <a:latin typeface="宋体" panose="02010600030101010101" pitchFamily="2" charset="-122"/>
                </a:rPr>
                <a:t>调度</a:t>
              </a:r>
              <a:endParaRPr lang="zh-CN" altLang="en-US" sz="2000"/>
            </a:p>
          </p:txBody>
        </p:sp>
        <p:sp>
          <p:nvSpPr>
            <p:cNvPr id="12336" name="Rectangle 103">
              <a:extLst>
                <a:ext uri="{FF2B5EF4-FFF2-40B4-BE49-F238E27FC236}">
                  <a16:creationId xmlns:a16="http://schemas.microsoft.com/office/drawing/2014/main" id="{6402D775-8390-4586-8318-AAC7E3A7DC2A}"/>
                </a:ext>
              </a:extLst>
            </p:cNvPr>
            <p:cNvSpPr>
              <a:spLocks noChangeArrowheads="1"/>
            </p:cNvSpPr>
            <p:nvPr/>
          </p:nvSpPr>
          <p:spPr bwMode="auto">
            <a:xfrm>
              <a:off x="667" y="2688"/>
              <a:ext cx="72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a:solidFill>
                    <a:srgbClr val="000000"/>
                  </a:solidFill>
                  <a:latin typeface="宋体" panose="02010600030101010101" pitchFamily="2" charset="-122"/>
                </a:rPr>
                <a:t>事件1出现</a:t>
              </a:r>
            </a:p>
          </p:txBody>
        </p:sp>
        <p:sp>
          <p:nvSpPr>
            <p:cNvPr id="12337" name="Rectangle 106">
              <a:extLst>
                <a:ext uri="{FF2B5EF4-FFF2-40B4-BE49-F238E27FC236}">
                  <a16:creationId xmlns:a16="http://schemas.microsoft.com/office/drawing/2014/main" id="{6F620351-8CDB-4AA1-98C2-CE6A8AFA013A}"/>
                </a:ext>
              </a:extLst>
            </p:cNvPr>
            <p:cNvSpPr>
              <a:spLocks noChangeArrowheads="1"/>
            </p:cNvSpPr>
            <p:nvPr/>
          </p:nvSpPr>
          <p:spPr bwMode="auto">
            <a:xfrm>
              <a:off x="2632" y="1584"/>
              <a:ext cx="6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a:solidFill>
                    <a:srgbClr val="000000"/>
                  </a:solidFill>
                  <a:latin typeface="宋体" panose="02010600030101010101" pitchFamily="2" charset="-122"/>
                </a:rPr>
                <a:t>时间片完</a:t>
              </a:r>
              <a:endParaRPr lang="zh-CN" altLang="en-US" sz="2000"/>
            </a:p>
          </p:txBody>
        </p:sp>
        <p:sp>
          <p:nvSpPr>
            <p:cNvPr id="12338" name="Rectangle 107">
              <a:extLst>
                <a:ext uri="{FF2B5EF4-FFF2-40B4-BE49-F238E27FC236}">
                  <a16:creationId xmlns:a16="http://schemas.microsoft.com/office/drawing/2014/main" id="{B1317F0F-B3FB-4CA3-BCCC-FE02F915BBD9}"/>
                </a:ext>
              </a:extLst>
            </p:cNvPr>
            <p:cNvSpPr>
              <a:spLocks noChangeArrowheads="1"/>
            </p:cNvSpPr>
            <p:nvPr/>
          </p:nvSpPr>
          <p:spPr bwMode="auto">
            <a:xfrm>
              <a:off x="1850" y="1995"/>
              <a:ext cx="212" cy="349"/>
            </a:xfrm>
            <a:prstGeom prst="rect">
              <a:avLst/>
            </a:prstGeom>
            <a:solidFill>
              <a:srgbClr val="FFFFFF"/>
            </a:solidFill>
            <a:ln w="22225">
              <a:solidFill>
                <a:srgbClr val="000000"/>
              </a:solidFill>
              <a:miter lim="800000"/>
              <a:headEnd/>
              <a:tailEnd/>
            </a:ln>
          </p:spPr>
          <p:txBody>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2339" name="Rectangle 108">
              <a:extLst>
                <a:ext uri="{FF2B5EF4-FFF2-40B4-BE49-F238E27FC236}">
                  <a16:creationId xmlns:a16="http://schemas.microsoft.com/office/drawing/2014/main" id="{0CC1194A-4F2E-4A1A-ADCA-AE3879DC40E8}"/>
                </a:ext>
              </a:extLst>
            </p:cNvPr>
            <p:cNvSpPr>
              <a:spLocks noChangeArrowheads="1"/>
            </p:cNvSpPr>
            <p:nvPr/>
          </p:nvSpPr>
          <p:spPr bwMode="auto">
            <a:xfrm>
              <a:off x="3414" y="2601"/>
              <a:ext cx="221" cy="350"/>
            </a:xfrm>
            <a:prstGeom prst="rect">
              <a:avLst/>
            </a:prstGeom>
            <a:solidFill>
              <a:srgbClr val="FFFFFF"/>
            </a:solidFill>
            <a:ln w="22225">
              <a:solidFill>
                <a:srgbClr val="000000"/>
              </a:solidFill>
              <a:miter lim="800000"/>
              <a:headEnd/>
              <a:tailEnd/>
            </a:ln>
          </p:spPr>
          <p:txBody>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2340" name="Freeform 109">
              <a:extLst>
                <a:ext uri="{FF2B5EF4-FFF2-40B4-BE49-F238E27FC236}">
                  <a16:creationId xmlns:a16="http://schemas.microsoft.com/office/drawing/2014/main" id="{95EEDFEB-B398-440B-A991-CF6679AD9293}"/>
                </a:ext>
              </a:extLst>
            </p:cNvPr>
            <p:cNvSpPr>
              <a:spLocks/>
            </p:cNvSpPr>
            <p:nvPr/>
          </p:nvSpPr>
          <p:spPr bwMode="auto">
            <a:xfrm>
              <a:off x="1602" y="2142"/>
              <a:ext cx="119" cy="46"/>
            </a:xfrm>
            <a:custGeom>
              <a:avLst/>
              <a:gdLst>
                <a:gd name="T0" fmla="*/ 0 w 119"/>
                <a:gd name="T1" fmla="*/ 0 h 46"/>
                <a:gd name="T2" fmla="*/ 27 w 119"/>
                <a:gd name="T3" fmla="*/ 28 h 46"/>
                <a:gd name="T4" fmla="*/ 0 w 119"/>
                <a:gd name="T5" fmla="*/ 46 h 46"/>
                <a:gd name="T6" fmla="*/ 119 w 119"/>
                <a:gd name="T7" fmla="*/ 28 h 46"/>
                <a:gd name="T8" fmla="*/ 0 w 119"/>
                <a:gd name="T9" fmla="*/ 0 h 46"/>
                <a:gd name="T10" fmla="*/ 0 60000 65536"/>
                <a:gd name="T11" fmla="*/ 0 60000 65536"/>
                <a:gd name="T12" fmla="*/ 0 60000 65536"/>
                <a:gd name="T13" fmla="*/ 0 60000 65536"/>
                <a:gd name="T14" fmla="*/ 0 60000 65536"/>
                <a:gd name="T15" fmla="*/ 0 w 119"/>
                <a:gd name="T16" fmla="*/ 0 h 46"/>
                <a:gd name="T17" fmla="*/ 119 w 119"/>
                <a:gd name="T18" fmla="*/ 46 h 46"/>
              </a:gdLst>
              <a:ahLst/>
              <a:cxnLst>
                <a:cxn ang="T10">
                  <a:pos x="T0" y="T1"/>
                </a:cxn>
                <a:cxn ang="T11">
                  <a:pos x="T2" y="T3"/>
                </a:cxn>
                <a:cxn ang="T12">
                  <a:pos x="T4" y="T5"/>
                </a:cxn>
                <a:cxn ang="T13">
                  <a:pos x="T6" y="T7"/>
                </a:cxn>
                <a:cxn ang="T14">
                  <a:pos x="T8" y="T9"/>
                </a:cxn>
              </a:cxnLst>
              <a:rect l="T15" t="T16" r="T17" b="T18"/>
              <a:pathLst>
                <a:path w="119" h="46">
                  <a:moveTo>
                    <a:pt x="0" y="0"/>
                  </a:moveTo>
                  <a:lnTo>
                    <a:pt x="27" y="28"/>
                  </a:lnTo>
                  <a:lnTo>
                    <a:pt x="0" y="46"/>
                  </a:lnTo>
                  <a:lnTo>
                    <a:pt x="119" y="28"/>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2341" name="Line 110">
              <a:extLst>
                <a:ext uri="{FF2B5EF4-FFF2-40B4-BE49-F238E27FC236}">
                  <a16:creationId xmlns:a16="http://schemas.microsoft.com/office/drawing/2014/main" id="{746A95CD-6172-4123-B319-CD89886452CF}"/>
                </a:ext>
              </a:extLst>
            </p:cNvPr>
            <p:cNvSpPr>
              <a:spLocks noChangeShapeType="1"/>
            </p:cNvSpPr>
            <p:nvPr/>
          </p:nvSpPr>
          <p:spPr bwMode="auto">
            <a:xfrm>
              <a:off x="1455" y="2252"/>
              <a:ext cx="174"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42" name="Line 111">
              <a:extLst>
                <a:ext uri="{FF2B5EF4-FFF2-40B4-BE49-F238E27FC236}">
                  <a16:creationId xmlns:a16="http://schemas.microsoft.com/office/drawing/2014/main" id="{C818BE5B-82ED-462F-8E3D-D511E4FA0BC5}"/>
                </a:ext>
              </a:extLst>
            </p:cNvPr>
            <p:cNvSpPr>
              <a:spLocks noChangeShapeType="1"/>
            </p:cNvSpPr>
            <p:nvPr/>
          </p:nvSpPr>
          <p:spPr bwMode="auto">
            <a:xfrm>
              <a:off x="1455" y="2776"/>
              <a:ext cx="220"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43" name="Line 112">
              <a:extLst>
                <a:ext uri="{FF2B5EF4-FFF2-40B4-BE49-F238E27FC236}">
                  <a16:creationId xmlns:a16="http://schemas.microsoft.com/office/drawing/2014/main" id="{753F5C17-9EFD-4223-97FD-835C2A7775A8}"/>
                </a:ext>
              </a:extLst>
            </p:cNvPr>
            <p:cNvSpPr>
              <a:spLocks noChangeShapeType="1"/>
            </p:cNvSpPr>
            <p:nvPr/>
          </p:nvSpPr>
          <p:spPr bwMode="auto">
            <a:xfrm>
              <a:off x="3801" y="2776"/>
              <a:ext cx="957"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44" name="Rectangle 113">
              <a:extLst>
                <a:ext uri="{FF2B5EF4-FFF2-40B4-BE49-F238E27FC236}">
                  <a16:creationId xmlns:a16="http://schemas.microsoft.com/office/drawing/2014/main" id="{8C761DA8-3E5E-4E24-B841-CEA0C2284231}"/>
                </a:ext>
              </a:extLst>
            </p:cNvPr>
            <p:cNvSpPr>
              <a:spLocks noChangeArrowheads="1"/>
            </p:cNvSpPr>
            <p:nvPr/>
          </p:nvSpPr>
          <p:spPr bwMode="auto">
            <a:xfrm>
              <a:off x="1675" y="3208"/>
              <a:ext cx="221" cy="349"/>
            </a:xfrm>
            <a:prstGeom prst="rect">
              <a:avLst/>
            </a:prstGeom>
            <a:solidFill>
              <a:srgbClr val="FFFFFF"/>
            </a:solidFill>
            <a:ln w="22225">
              <a:solidFill>
                <a:srgbClr val="000000"/>
              </a:solidFill>
              <a:miter lim="800000"/>
              <a:headEnd/>
              <a:tailEnd/>
            </a:ln>
          </p:spPr>
          <p:txBody>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2345" name="Rectangle 114">
              <a:extLst>
                <a:ext uri="{FF2B5EF4-FFF2-40B4-BE49-F238E27FC236}">
                  <a16:creationId xmlns:a16="http://schemas.microsoft.com/office/drawing/2014/main" id="{B4FDB0E3-FAD6-4236-AD08-19CF42ABE004}"/>
                </a:ext>
              </a:extLst>
            </p:cNvPr>
            <p:cNvSpPr>
              <a:spLocks noChangeArrowheads="1"/>
            </p:cNvSpPr>
            <p:nvPr/>
          </p:nvSpPr>
          <p:spPr bwMode="auto">
            <a:xfrm>
              <a:off x="1896" y="3208"/>
              <a:ext cx="212" cy="349"/>
            </a:xfrm>
            <a:prstGeom prst="rect">
              <a:avLst/>
            </a:prstGeom>
            <a:solidFill>
              <a:srgbClr val="FFFFFF"/>
            </a:solidFill>
            <a:ln w="22225">
              <a:solidFill>
                <a:srgbClr val="000000"/>
              </a:solidFill>
              <a:miter lim="800000"/>
              <a:headEnd/>
              <a:tailEnd/>
            </a:ln>
          </p:spPr>
          <p:txBody>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2346" name="Rectangle 115">
              <a:extLst>
                <a:ext uri="{FF2B5EF4-FFF2-40B4-BE49-F238E27FC236}">
                  <a16:creationId xmlns:a16="http://schemas.microsoft.com/office/drawing/2014/main" id="{AE117BED-6AA2-4397-A815-C631B565474F}"/>
                </a:ext>
              </a:extLst>
            </p:cNvPr>
            <p:cNvSpPr>
              <a:spLocks noChangeArrowheads="1"/>
            </p:cNvSpPr>
            <p:nvPr/>
          </p:nvSpPr>
          <p:spPr bwMode="auto">
            <a:xfrm>
              <a:off x="2108" y="3208"/>
              <a:ext cx="221" cy="349"/>
            </a:xfrm>
            <a:prstGeom prst="rect">
              <a:avLst/>
            </a:prstGeom>
            <a:solidFill>
              <a:srgbClr val="FFFFFF"/>
            </a:solidFill>
            <a:ln w="22225">
              <a:solidFill>
                <a:srgbClr val="000000"/>
              </a:solidFill>
              <a:miter lim="800000"/>
              <a:headEnd/>
              <a:tailEnd/>
            </a:ln>
          </p:spPr>
          <p:txBody>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2347" name="Rectangle 116">
              <a:extLst>
                <a:ext uri="{FF2B5EF4-FFF2-40B4-BE49-F238E27FC236}">
                  <a16:creationId xmlns:a16="http://schemas.microsoft.com/office/drawing/2014/main" id="{40A17447-EB04-4F4D-8A61-E626B7693419}"/>
                </a:ext>
              </a:extLst>
            </p:cNvPr>
            <p:cNvSpPr>
              <a:spLocks noChangeArrowheads="1"/>
            </p:cNvSpPr>
            <p:nvPr/>
          </p:nvSpPr>
          <p:spPr bwMode="auto">
            <a:xfrm>
              <a:off x="2329" y="3208"/>
              <a:ext cx="211" cy="349"/>
            </a:xfrm>
            <a:prstGeom prst="rect">
              <a:avLst/>
            </a:prstGeom>
            <a:solidFill>
              <a:srgbClr val="FFFFFF"/>
            </a:solidFill>
            <a:ln w="22225">
              <a:solidFill>
                <a:srgbClr val="000000"/>
              </a:solidFill>
              <a:miter lim="800000"/>
              <a:headEnd/>
              <a:tailEnd/>
            </a:ln>
          </p:spPr>
          <p:txBody>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2348" name="Rectangle 117">
              <a:extLst>
                <a:ext uri="{FF2B5EF4-FFF2-40B4-BE49-F238E27FC236}">
                  <a16:creationId xmlns:a16="http://schemas.microsoft.com/office/drawing/2014/main" id="{D8F29D8F-0CC3-413D-88B4-058DA778F8AD}"/>
                </a:ext>
              </a:extLst>
            </p:cNvPr>
            <p:cNvSpPr>
              <a:spLocks noChangeArrowheads="1"/>
            </p:cNvSpPr>
            <p:nvPr/>
          </p:nvSpPr>
          <p:spPr bwMode="auto">
            <a:xfrm>
              <a:off x="2540" y="3208"/>
              <a:ext cx="221" cy="349"/>
            </a:xfrm>
            <a:prstGeom prst="rect">
              <a:avLst/>
            </a:prstGeom>
            <a:solidFill>
              <a:srgbClr val="FFFFFF"/>
            </a:solidFill>
            <a:ln w="22225">
              <a:solidFill>
                <a:srgbClr val="000000"/>
              </a:solidFill>
              <a:miter lim="800000"/>
              <a:headEnd/>
              <a:tailEnd/>
            </a:ln>
          </p:spPr>
          <p:txBody>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2349" name="Rectangle 118">
              <a:extLst>
                <a:ext uri="{FF2B5EF4-FFF2-40B4-BE49-F238E27FC236}">
                  <a16:creationId xmlns:a16="http://schemas.microsoft.com/office/drawing/2014/main" id="{103083CD-D25E-4455-9BD4-ADB491979034}"/>
                </a:ext>
              </a:extLst>
            </p:cNvPr>
            <p:cNvSpPr>
              <a:spLocks noChangeArrowheads="1"/>
            </p:cNvSpPr>
            <p:nvPr/>
          </p:nvSpPr>
          <p:spPr bwMode="auto">
            <a:xfrm>
              <a:off x="2761" y="3208"/>
              <a:ext cx="221" cy="349"/>
            </a:xfrm>
            <a:prstGeom prst="rect">
              <a:avLst/>
            </a:prstGeom>
            <a:solidFill>
              <a:srgbClr val="FFFFFF"/>
            </a:solidFill>
            <a:ln w="22225">
              <a:solidFill>
                <a:srgbClr val="000000"/>
              </a:solidFill>
              <a:miter lim="800000"/>
              <a:headEnd/>
              <a:tailEnd/>
            </a:ln>
          </p:spPr>
          <p:txBody>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2350" name="Rectangle 119">
              <a:extLst>
                <a:ext uri="{FF2B5EF4-FFF2-40B4-BE49-F238E27FC236}">
                  <a16:creationId xmlns:a16="http://schemas.microsoft.com/office/drawing/2014/main" id="{D99B3EB5-1037-494F-BD22-0CBC190CF969}"/>
                </a:ext>
              </a:extLst>
            </p:cNvPr>
            <p:cNvSpPr>
              <a:spLocks noChangeArrowheads="1"/>
            </p:cNvSpPr>
            <p:nvPr/>
          </p:nvSpPr>
          <p:spPr bwMode="auto">
            <a:xfrm>
              <a:off x="2982" y="3208"/>
              <a:ext cx="212" cy="349"/>
            </a:xfrm>
            <a:prstGeom prst="rect">
              <a:avLst/>
            </a:prstGeom>
            <a:solidFill>
              <a:srgbClr val="FFFFFF"/>
            </a:solidFill>
            <a:ln w="22225">
              <a:solidFill>
                <a:srgbClr val="000000"/>
              </a:solidFill>
              <a:miter lim="800000"/>
              <a:headEnd/>
              <a:tailEnd/>
            </a:ln>
          </p:spPr>
          <p:txBody>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2351" name="Rectangle 120">
              <a:extLst>
                <a:ext uri="{FF2B5EF4-FFF2-40B4-BE49-F238E27FC236}">
                  <a16:creationId xmlns:a16="http://schemas.microsoft.com/office/drawing/2014/main" id="{4418C019-311B-4D1F-9130-E7D998F2E046}"/>
                </a:ext>
              </a:extLst>
            </p:cNvPr>
            <p:cNvSpPr>
              <a:spLocks noChangeArrowheads="1"/>
            </p:cNvSpPr>
            <p:nvPr/>
          </p:nvSpPr>
          <p:spPr bwMode="auto">
            <a:xfrm>
              <a:off x="3194" y="3208"/>
              <a:ext cx="220" cy="349"/>
            </a:xfrm>
            <a:prstGeom prst="rect">
              <a:avLst/>
            </a:prstGeom>
            <a:solidFill>
              <a:srgbClr val="FFFFFF"/>
            </a:solidFill>
            <a:ln w="22225">
              <a:solidFill>
                <a:srgbClr val="000000"/>
              </a:solidFill>
              <a:miter lim="800000"/>
              <a:headEnd/>
              <a:tailEnd/>
            </a:ln>
          </p:spPr>
          <p:txBody>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2352" name="Line 121">
              <a:extLst>
                <a:ext uri="{FF2B5EF4-FFF2-40B4-BE49-F238E27FC236}">
                  <a16:creationId xmlns:a16="http://schemas.microsoft.com/office/drawing/2014/main" id="{B1C1CCDA-2EB5-43A6-AFC0-DF3E695112A4}"/>
                </a:ext>
              </a:extLst>
            </p:cNvPr>
            <p:cNvSpPr>
              <a:spLocks noChangeShapeType="1"/>
            </p:cNvSpPr>
            <p:nvPr/>
          </p:nvSpPr>
          <p:spPr bwMode="auto">
            <a:xfrm>
              <a:off x="3635" y="3208"/>
              <a:ext cx="166"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53" name="Line 122">
              <a:extLst>
                <a:ext uri="{FF2B5EF4-FFF2-40B4-BE49-F238E27FC236}">
                  <a16:creationId xmlns:a16="http://schemas.microsoft.com/office/drawing/2014/main" id="{507B3909-7C6B-4C6F-B224-251AEBA8B260}"/>
                </a:ext>
              </a:extLst>
            </p:cNvPr>
            <p:cNvSpPr>
              <a:spLocks noChangeShapeType="1"/>
            </p:cNvSpPr>
            <p:nvPr/>
          </p:nvSpPr>
          <p:spPr bwMode="auto">
            <a:xfrm>
              <a:off x="3635" y="3557"/>
              <a:ext cx="166"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54" name="Freeform 123">
              <a:extLst>
                <a:ext uri="{FF2B5EF4-FFF2-40B4-BE49-F238E27FC236}">
                  <a16:creationId xmlns:a16="http://schemas.microsoft.com/office/drawing/2014/main" id="{70EC1B1C-FA36-40CB-9104-3835B4C85AD5}"/>
                </a:ext>
              </a:extLst>
            </p:cNvPr>
            <p:cNvSpPr>
              <a:spLocks/>
            </p:cNvSpPr>
            <p:nvPr/>
          </p:nvSpPr>
          <p:spPr bwMode="auto">
            <a:xfrm>
              <a:off x="3718" y="3364"/>
              <a:ext cx="111" cy="37"/>
            </a:xfrm>
            <a:custGeom>
              <a:avLst/>
              <a:gdLst>
                <a:gd name="T0" fmla="*/ 111 w 111"/>
                <a:gd name="T1" fmla="*/ 0 h 37"/>
                <a:gd name="T2" fmla="*/ 92 w 111"/>
                <a:gd name="T3" fmla="*/ 19 h 37"/>
                <a:gd name="T4" fmla="*/ 111 w 111"/>
                <a:gd name="T5" fmla="*/ 37 h 37"/>
                <a:gd name="T6" fmla="*/ 0 w 111"/>
                <a:gd name="T7" fmla="*/ 19 h 37"/>
                <a:gd name="T8" fmla="*/ 111 w 111"/>
                <a:gd name="T9" fmla="*/ 0 h 37"/>
                <a:gd name="T10" fmla="*/ 0 60000 65536"/>
                <a:gd name="T11" fmla="*/ 0 60000 65536"/>
                <a:gd name="T12" fmla="*/ 0 60000 65536"/>
                <a:gd name="T13" fmla="*/ 0 60000 65536"/>
                <a:gd name="T14" fmla="*/ 0 60000 65536"/>
                <a:gd name="T15" fmla="*/ 0 w 111"/>
                <a:gd name="T16" fmla="*/ 0 h 37"/>
                <a:gd name="T17" fmla="*/ 111 w 111"/>
                <a:gd name="T18" fmla="*/ 37 h 37"/>
              </a:gdLst>
              <a:ahLst/>
              <a:cxnLst>
                <a:cxn ang="T10">
                  <a:pos x="T0" y="T1"/>
                </a:cxn>
                <a:cxn ang="T11">
                  <a:pos x="T2" y="T3"/>
                </a:cxn>
                <a:cxn ang="T12">
                  <a:pos x="T4" y="T5"/>
                </a:cxn>
                <a:cxn ang="T13">
                  <a:pos x="T6" y="T7"/>
                </a:cxn>
                <a:cxn ang="T14">
                  <a:pos x="T8" y="T9"/>
                </a:cxn>
              </a:cxnLst>
              <a:rect l="T15" t="T16" r="T17" b="T18"/>
              <a:pathLst>
                <a:path w="111" h="37">
                  <a:moveTo>
                    <a:pt x="111" y="0"/>
                  </a:moveTo>
                  <a:lnTo>
                    <a:pt x="92" y="19"/>
                  </a:lnTo>
                  <a:lnTo>
                    <a:pt x="111" y="37"/>
                  </a:lnTo>
                  <a:lnTo>
                    <a:pt x="0" y="19"/>
                  </a:lnTo>
                  <a:lnTo>
                    <a:pt x="111"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2355" name="Rectangle 126">
              <a:extLst>
                <a:ext uri="{FF2B5EF4-FFF2-40B4-BE49-F238E27FC236}">
                  <a16:creationId xmlns:a16="http://schemas.microsoft.com/office/drawing/2014/main" id="{979B9C8E-6FAD-4083-B08B-B091EE7BB465}"/>
                </a:ext>
              </a:extLst>
            </p:cNvPr>
            <p:cNvSpPr>
              <a:spLocks noChangeArrowheads="1"/>
            </p:cNvSpPr>
            <p:nvPr/>
          </p:nvSpPr>
          <p:spPr bwMode="auto">
            <a:xfrm>
              <a:off x="3414" y="3208"/>
              <a:ext cx="221" cy="349"/>
            </a:xfrm>
            <a:prstGeom prst="rect">
              <a:avLst/>
            </a:prstGeom>
            <a:solidFill>
              <a:srgbClr val="FFFFFF"/>
            </a:solidFill>
            <a:ln w="22225">
              <a:solidFill>
                <a:srgbClr val="000000"/>
              </a:solidFill>
              <a:miter lim="800000"/>
              <a:headEnd/>
              <a:tailEnd/>
            </a:ln>
          </p:spPr>
          <p:txBody>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2356" name="Line 127">
              <a:extLst>
                <a:ext uri="{FF2B5EF4-FFF2-40B4-BE49-F238E27FC236}">
                  <a16:creationId xmlns:a16="http://schemas.microsoft.com/office/drawing/2014/main" id="{BB327C0C-FA7A-4DC4-9A17-85D86CEFD12B}"/>
                </a:ext>
              </a:extLst>
            </p:cNvPr>
            <p:cNvSpPr>
              <a:spLocks noChangeShapeType="1"/>
            </p:cNvSpPr>
            <p:nvPr/>
          </p:nvSpPr>
          <p:spPr bwMode="auto">
            <a:xfrm>
              <a:off x="1455" y="3383"/>
              <a:ext cx="220"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57" name="Line 128">
              <a:extLst>
                <a:ext uri="{FF2B5EF4-FFF2-40B4-BE49-F238E27FC236}">
                  <a16:creationId xmlns:a16="http://schemas.microsoft.com/office/drawing/2014/main" id="{A103F9A9-6BFF-4988-A275-D7C25FD3F34A}"/>
                </a:ext>
              </a:extLst>
            </p:cNvPr>
            <p:cNvSpPr>
              <a:spLocks noChangeShapeType="1"/>
            </p:cNvSpPr>
            <p:nvPr/>
          </p:nvSpPr>
          <p:spPr bwMode="auto">
            <a:xfrm>
              <a:off x="3801" y="3383"/>
              <a:ext cx="957"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58" name="Rectangle 132">
              <a:extLst>
                <a:ext uri="{FF2B5EF4-FFF2-40B4-BE49-F238E27FC236}">
                  <a16:creationId xmlns:a16="http://schemas.microsoft.com/office/drawing/2014/main" id="{9F9D1297-AF4C-44B7-A2F3-C835CAEF6913}"/>
                </a:ext>
              </a:extLst>
            </p:cNvPr>
            <p:cNvSpPr>
              <a:spLocks noChangeArrowheads="1"/>
            </p:cNvSpPr>
            <p:nvPr/>
          </p:nvSpPr>
          <p:spPr bwMode="auto">
            <a:xfrm rot="5400000">
              <a:off x="4175" y="3476"/>
              <a:ext cx="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a:solidFill>
                    <a:srgbClr val="000000"/>
                  </a:solidFill>
                  <a:latin typeface="Times New Roman" panose="02020603050405020304" pitchFamily="18" charset="0"/>
                </a:rPr>
                <a:t>…</a:t>
              </a:r>
              <a:endParaRPr lang="zh-CN" altLang="en-US" sz="2000"/>
            </a:p>
          </p:txBody>
        </p:sp>
        <p:sp>
          <p:nvSpPr>
            <p:cNvPr id="12359" name="Rectangle 133">
              <a:extLst>
                <a:ext uri="{FF2B5EF4-FFF2-40B4-BE49-F238E27FC236}">
                  <a16:creationId xmlns:a16="http://schemas.microsoft.com/office/drawing/2014/main" id="{593AA961-514D-4A5F-9C6D-267C819B7AE0}"/>
                </a:ext>
              </a:extLst>
            </p:cNvPr>
            <p:cNvSpPr>
              <a:spLocks noChangeArrowheads="1"/>
            </p:cNvSpPr>
            <p:nvPr/>
          </p:nvSpPr>
          <p:spPr bwMode="auto">
            <a:xfrm rot="5400000">
              <a:off x="1046" y="3605"/>
              <a:ext cx="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a:solidFill>
                    <a:srgbClr val="000000"/>
                  </a:solidFill>
                  <a:latin typeface="Times New Roman" panose="02020603050405020304" pitchFamily="18" charset="0"/>
                </a:rPr>
                <a:t>…</a:t>
              </a:r>
              <a:endParaRPr lang="zh-CN" altLang="en-US" sz="2000"/>
            </a:p>
          </p:txBody>
        </p:sp>
        <p:sp>
          <p:nvSpPr>
            <p:cNvPr id="12360" name="Rectangle 134">
              <a:extLst>
                <a:ext uri="{FF2B5EF4-FFF2-40B4-BE49-F238E27FC236}">
                  <a16:creationId xmlns:a16="http://schemas.microsoft.com/office/drawing/2014/main" id="{81658D85-83AB-44E1-9546-C7B31B4739AD}"/>
                </a:ext>
              </a:extLst>
            </p:cNvPr>
            <p:cNvSpPr>
              <a:spLocks noChangeArrowheads="1"/>
            </p:cNvSpPr>
            <p:nvPr/>
          </p:nvSpPr>
          <p:spPr bwMode="auto">
            <a:xfrm>
              <a:off x="1675" y="3815"/>
              <a:ext cx="221" cy="349"/>
            </a:xfrm>
            <a:prstGeom prst="rect">
              <a:avLst/>
            </a:prstGeom>
            <a:solidFill>
              <a:srgbClr val="FFFFFF"/>
            </a:solidFill>
            <a:ln w="22225">
              <a:solidFill>
                <a:srgbClr val="000000"/>
              </a:solidFill>
              <a:miter lim="800000"/>
              <a:headEnd/>
              <a:tailEnd/>
            </a:ln>
          </p:spPr>
          <p:txBody>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2361" name="Rectangle 135">
              <a:extLst>
                <a:ext uri="{FF2B5EF4-FFF2-40B4-BE49-F238E27FC236}">
                  <a16:creationId xmlns:a16="http://schemas.microsoft.com/office/drawing/2014/main" id="{13982E6A-DB0A-4341-8252-4D6A1B81ED25}"/>
                </a:ext>
              </a:extLst>
            </p:cNvPr>
            <p:cNvSpPr>
              <a:spLocks noChangeArrowheads="1"/>
            </p:cNvSpPr>
            <p:nvPr/>
          </p:nvSpPr>
          <p:spPr bwMode="auto">
            <a:xfrm>
              <a:off x="1896" y="3815"/>
              <a:ext cx="212" cy="349"/>
            </a:xfrm>
            <a:prstGeom prst="rect">
              <a:avLst/>
            </a:prstGeom>
            <a:solidFill>
              <a:srgbClr val="FFFFFF"/>
            </a:solidFill>
            <a:ln w="22225">
              <a:solidFill>
                <a:srgbClr val="000000"/>
              </a:solidFill>
              <a:miter lim="800000"/>
              <a:headEnd/>
              <a:tailEnd/>
            </a:ln>
          </p:spPr>
          <p:txBody>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2362" name="Rectangle 136">
              <a:extLst>
                <a:ext uri="{FF2B5EF4-FFF2-40B4-BE49-F238E27FC236}">
                  <a16:creationId xmlns:a16="http://schemas.microsoft.com/office/drawing/2014/main" id="{59BA62E1-9A5B-448F-9A2B-FB7B2847FDA5}"/>
                </a:ext>
              </a:extLst>
            </p:cNvPr>
            <p:cNvSpPr>
              <a:spLocks noChangeArrowheads="1"/>
            </p:cNvSpPr>
            <p:nvPr/>
          </p:nvSpPr>
          <p:spPr bwMode="auto">
            <a:xfrm>
              <a:off x="2108" y="3815"/>
              <a:ext cx="221" cy="349"/>
            </a:xfrm>
            <a:prstGeom prst="rect">
              <a:avLst/>
            </a:prstGeom>
            <a:solidFill>
              <a:srgbClr val="FFFFFF"/>
            </a:solidFill>
            <a:ln w="22225">
              <a:solidFill>
                <a:srgbClr val="000000"/>
              </a:solidFill>
              <a:miter lim="800000"/>
              <a:headEnd/>
              <a:tailEnd/>
            </a:ln>
          </p:spPr>
          <p:txBody>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2363" name="Rectangle 137">
              <a:extLst>
                <a:ext uri="{FF2B5EF4-FFF2-40B4-BE49-F238E27FC236}">
                  <a16:creationId xmlns:a16="http://schemas.microsoft.com/office/drawing/2014/main" id="{9AE0E8E9-0757-4F97-8C90-EA4F24741C9C}"/>
                </a:ext>
              </a:extLst>
            </p:cNvPr>
            <p:cNvSpPr>
              <a:spLocks noChangeArrowheads="1"/>
            </p:cNvSpPr>
            <p:nvPr/>
          </p:nvSpPr>
          <p:spPr bwMode="auto">
            <a:xfrm>
              <a:off x="2329" y="3815"/>
              <a:ext cx="211" cy="349"/>
            </a:xfrm>
            <a:prstGeom prst="rect">
              <a:avLst/>
            </a:prstGeom>
            <a:solidFill>
              <a:srgbClr val="FFFFFF"/>
            </a:solidFill>
            <a:ln w="22225">
              <a:solidFill>
                <a:srgbClr val="000000"/>
              </a:solidFill>
              <a:miter lim="800000"/>
              <a:headEnd/>
              <a:tailEnd/>
            </a:ln>
          </p:spPr>
          <p:txBody>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2364" name="Rectangle 138">
              <a:extLst>
                <a:ext uri="{FF2B5EF4-FFF2-40B4-BE49-F238E27FC236}">
                  <a16:creationId xmlns:a16="http://schemas.microsoft.com/office/drawing/2014/main" id="{20D06674-3028-498B-92D4-676485330896}"/>
                </a:ext>
              </a:extLst>
            </p:cNvPr>
            <p:cNvSpPr>
              <a:spLocks noChangeArrowheads="1"/>
            </p:cNvSpPr>
            <p:nvPr/>
          </p:nvSpPr>
          <p:spPr bwMode="auto">
            <a:xfrm>
              <a:off x="2540" y="3815"/>
              <a:ext cx="221" cy="349"/>
            </a:xfrm>
            <a:prstGeom prst="rect">
              <a:avLst/>
            </a:prstGeom>
            <a:solidFill>
              <a:srgbClr val="FFFFFF"/>
            </a:solidFill>
            <a:ln w="22225">
              <a:solidFill>
                <a:srgbClr val="000000"/>
              </a:solidFill>
              <a:miter lim="800000"/>
              <a:headEnd/>
              <a:tailEnd/>
            </a:ln>
          </p:spPr>
          <p:txBody>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2365" name="Rectangle 139">
              <a:extLst>
                <a:ext uri="{FF2B5EF4-FFF2-40B4-BE49-F238E27FC236}">
                  <a16:creationId xmlns:a16="http://schemas.microsoft.com/office/drawing/2014/main" id="{A2DBCD6A-85A4-4D33-AD32-C1A927E08F06}"/>
                </a:ext>
              </a:extLst>
            </p:cNvPr>
            <p:cNvSpPr>
              <a:spLocks noChangeArrowheads="1"/>
            </p:cNvSpPr>
            <p:nvPr/>
          </p:nvSpPr>
          <p:spPr bwMode="auto">
            <a:xfrm>
              <a:off x="2761" y="3815"/>
              <a:ext cx="221" cy="349"/>
            </a:xfrm>
            <a:prstGeom prst="rect">
              <a:avLst/>
            </a:prstGeom>
            <a:solidFill>
              <a:srgbClr val="FFFFFF"/>
            </a:solidFill>
            <a:ln w="22225">
              <a:solidFill>
                <a:srgbClr val="000000"/>
              </a:solidFill>
              <a:miter lim="800000"/>
              <a:headEnd/>
              <a:tailEnd/>
            </a:ln>
          </p:spPr>
          <p:txBody>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2366" name="Rectangle 140">
              <a:extLst>
                <a:ext uri="{FF2B5EF4-FFF2-40B4-BE49-F238E27FC236}">
                  <a16:creationId xmlns:a16="http://schemas.microsoft.com/office/drawing/2014/main" id="{8AC88963-2385-46FF-B28D-990B5C658643}"/>
                </a:ext>
              </a:extLst>
            </p:cNvPr>
            <p:cNvSpPr>
              <a:spLocks noChangeArrowheads="1"/>
            </p:cNvSpPr>
            <p:nvPr/>
          </p:nvSpPr>
          <p:spPr bwMode="auto">
            <a:xfrm>
              <a:off x="2982" y="3815"/>
              <a:ext cx="212" cy="349"/>
            </a:xfrm>
            <a:prstGeom prst="rect">
              <a:avLst/>
            </a:prstGeom>
            <a:solidFill>
              <a:srgbClr val="FFFFFF"/>
            </a:solidFill>
            <a:ln w="22225">
              <a:solidFill>
                <a:srgbClr val="000000"/>
              </a:solidFill>
              <a:miter lim="800000"/>
              <a:headEnd/>
              <a:tailEnd/>
            </a:ln>
          </p:spPr>
          <p:txBody>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2367" name="Rectangle 141">
              <a:extLst>
                <a:ext uri="{FF2B5EF4-FFF2-40B4-BE49-F238E27FC236}">
                  <a16:creationId xmlns:a16="http://schemas.microsoft.com/office/drawing/2014/main" id="{688CC1C0-93E6-4B61-901D-7C7799DBDC6C}"/>
                </a:ext>
              </a:extLst>
            </p:cNvPr>
            <p:cNvSpPr>
              <a:spLocks noChangeArrowheads="1"/>
            </p:cNvSpPr>
            <p:nvPr/>
          </p:nvSpPr>
          <p:spPr bwMode="auto">
            <a:xfrm>
              <a:off x="3194" y="3815"/>
              <a:ext cx="220" cy="349"/>
            </a:xfrm>
            <a:prstGeom prst="rect">
              <a:avLst/>
            </a:prstGeom>
            <a:solidFill>
              <a:srgbClr val="FFFFFF"/>
            </a:solidFill>
            <a:ln w="22225">
              <a:solidFill>
                <a:srgbClr val="000000"/>
              </a:solidFill>
              <a:miter lim="800000"/>
              <a:headEnd/>
              <a:tailEnd/>
            </a:ln>
          </p:spPr>
          <p:txBody>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2368" name="Line 142">
              <a:extLst>
                <a:ext uri="{FF2B5EF4-FFF2-40B4-BE49-F238E27FC236}">
                  <a16:creationId xmlns:a16="http://schemas.microsoft.com/office/drawing/2014/main" id="{0702EA96-3C59-44B5-BB1C-CB4760613514}"/>
                </a:ext>
              </a:extLst>
            </p:cNvPr>
            <p:cNvSpPr>
              <a:spLocks noChangeShapeType="1"/>
            </p:cNvSpPr>
            <p:nvPr/>
          </p:nvSpPr>
          <p:spPr bwMode="auto">
            <a:xfrm>
              <a:off x="3635" y="3815"/>
              <a:ext cx="166"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69" name="Line 143">
              <a:extLst>
                <a:ext uri="{FF2B5EF4-FFF2-40B4-BE49-F238E27FC236}">
                  <a16:creationId xmlns:a16="http://schemas.microsoft.com/office/drawing/2014/main" id="{658448B9-F70D-4520-83A9-EF20518029FC}"/>
                </a:ext>
              </a:extLst>
            </p:cNvPr>
            <p:cNvSpPr>
              <a:spLocks noChangeShapeType="1"/>
            </p:cNvSpPr>
            <p:nvPr/>
          </p:nvSpPr>
          <p:spPr bwMode="auto">
            <a:xfrm>
              <a:off x="3635" y="4164"/>
              <a:ext cx="166"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70" name="Rectangle 144">
              <a:extLst>
                <a:ext uri="{FF2B5EF4-FFF2-40B4-BE49-F238E27FC236}">
                  <a16:creationId xmlns:a16="http://schemas.microsoft.com/office/drawing/2014/main" id="{027E1276-70D9-4964-89B3-FB63895F4321}"/>
                </a:ext>
              </a:extLst>
            </p:cNvPr>
            <p:cNvSpPr>
              <a:spLocks noChangeArrowheads="1"/>
            </p:cNvSpPr>
            <p:nvPr/>
          </p:nvSpPr>
          <p:spPr bwMode="auto">
            <a:xfrm>
              <a:off x="3414" y="3815"/>
              <a:ext cx="221" cy="349"/>
            </a:xfrm>
            <a:prstGeom prst="rect">
              <a:avLst/>
            </a:prstGeom>
            <a:solidFill>
              <a:srgbClr val="FFFFFF"/>
            </a:solidFill>
            <a:ln w="22225">
              <a:solidFill>
                <a:srgbClr val="000000"/>
              </a:solidFill>
              <a:miter lim="800000"/>
              <a:headEnd/>
              <a:tailEnd/>
            </a:ln>
          </p:spPr>
          <p:txBody>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2371" name="Line 145">
              <a:extLst>
                <a:ext uri="{FF2B5EF4-FFF2-40B4-BE49-F238E27FC236}">
                  <a16:creationId xmlns:a16="http://schemas.microsoft.com/office/drawing/2014/main" id="{20F76BD9-9350-4472-BED7-E133AE4CB7B2}"/>
                </a:ext>
              </a:extLst>
            </p:cNvPr>
            <p:cNvSpPr>
              <a:spLocks noChangeShapeType="1"/>
            </p:cNvSpPr>
            <p:nvPr/>
          </p:nvSpPr>
          <p:spPr bwMode="auto">
            <a:xfrm>
              <a:off x="1455" y="3989"/>
              <a:ext cx="220"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72" name="Freeform 146">
              <a:extLst>
                <a:ext uri="{FF2B5EF4-FFF2-40B4-BE49-F238E27FC236}">
                  <a16:creationId xmlns:a16="http://schemas.microsoft.com/office/drawing/2014/main" id="{9480B23F-EF02-48D3-938B-BE039C925D83}"/>
                </a:ext>
              </a:extLst>
            </p:cNvPr>
            <p:cNvSpPr>
              <a:spLocks/>
            </p:cNvSpPr>
            <p:nvPr/>
          </p:nvSpPr>
          <p:spPr bwMode="auto">
            <a:xfrm>
              <a:off x="3718" y="3971"/>
              <a:ext cx="111" cy="37"/>
            </a:xfrm>
            <a:custGeom>
              <a:avLst/>
              <a:gdLst>
                <a:gd name="T0" fmla="*/ 111 w 111"/>
                <a:gd name="T1" fmla="*/ 0 h 37"/>
                <a:gd name="T2" fmla="*/ 92 w 111"/>
                <a:gd name="T3" fmla="*/ 18 h 37"/>
                <a:gd name="T4" fmla="*/ 111 w 111"/>
                <a:gd name="T5" fmla="*/ 37 h 37"/>
                <a:gd name="T6" fmla="*/ 0 w 111"/>
                <a:gd name="T7" fmla="*/ 18 h 37"/>
                <a:gd name="T8" fmla="*/ 111 w 111"/>
                <a:gd name="T9" fmla="*/ 0 h 37"/>
                <a:gd name="T10" fmla="*/ 0 60000 65536"/>
                <a:gd name="T11" fmla="*/ 0 60000 65536"/>
                <a:gd name="T12" fmla="*/ 0 60000 65536"/>
                <a:gd name="T13" fmla="*/ 0 60000 65536"/>
                <a:gd name="T14" fmla="*/ 0 60000 65536"/>
                <a:gd name="T15" fmla="*/ 0 w 111"/>
                <a:gd name="T16" fmla="*/ 0 h 37"/>
                <a:gd name="T17" fmla="*/ 111 w 111"/>
                <a:gd name="T18" fmla="*/ 37 h 37"/>
              </a:gdLst>
              <a:ahLst/>
              <a:cxnLst>
                <a:cxn ang="T10">
                  <a:pos x="T0" y="T1"/>
                </a:cxn>
                <a:cxn ang="T11">
                  <a:pos x="T2" y="T3"/>
                </a:cxn>
                <a:cxn ang="T12">
                  <a:pos x="T4" y="T5"/>
                </a:cxn>
                <a:cxn ang="T13">
                  <a:pos x="T6" y="T7"/>
                </a:cxn>
                <a:cxn ang="T14">
                  <a:pos x="T8" y="T9"/>
                </a:cxn>
              </a:cxnLst>
              <a:rect l="T15" t="T16" r="T17" b="T18"/>
              <a:pathLst>
                <a:path w="111" h="37">
                  <a:moveTo>
                    <a:pt x="111" y="0"/>
                  </a:moveTo>
                  <a:lnTo>
                    <a:pt x="92" y="18"/>
                  </a:lnTo>
                  <a:lnTo>
                    <a:pt x="111" y="37"/>
                  </a:lnTo>
                  <a:lnTo>
                    <a:pt x="0" y="18"/>
                  </a:lnTo>
                  <a:lnTo>
                    <a:pt x="111"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2373" name="Rectangle 152">
              <a:extLst>
                <a:ext uri="{FF2B5EF4-FFF2-40B4-BE49-F238E27FC236}">
                  <a16:creationId xmlns:a16="http://schemas.microsoft.com/office/drawing/2014/main" id="{EFF684DC-D9B1-4F2C-A8D1-D84DAC78AD53}"/>
                </a:ext>
              </a:extLst>
            </p:cNvPr>
            <p:cNvSpPr>
              <a:spLocks noChangeArrowheads="1"/>
            </p:cNvSpPr>
            <p:nvPr/>
          </p:nvSpPr>
          <p:spPr bwMode="auto">
            <a:xfrm>
              <a:off x="286" y="2105"/>
              <a:ext cx="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a:solidFill>
                    <a:srgbClr val="000000"/>
                  </a:solidFill>
                  <a:latin typeface="宋体" panose="02010600030101010101" pitchFamily="2" charset="-122"/>
                </a:rPr>
                <a:t>后</a:t>
              </a:r>
              <a:endParaRPr lang="zh-CN" altLang="en-US" sz="2000"/>
            </a:p>
          </p:txBody>
        </p:sp>
        <p:sp>
          <p:nvSpPr>
            <p:cNvPr id="12374" name="Rectangle 153">
              <a:extLst>
                <a:ext uri="{FF2B5EF4-FFF2-40B4-BE49-F238E27FC236}">
                  <a16:creationId xmlns:a16="http://schemas.microsoft.com/office/drawing/2014/main" id="{7BF54A38-0C6D-479F-B6AC-1A99E68F8519}"/>
                </a:ext>
              </a:extLst>
            </p:cNvPr>
            <p:cNvSpPr>
              <a:spLocks noChangeArrowheads="1"/>
            </p:cNvSpPr>
            <p:nvPr/>
          </p:nvSpPr>
          <p:spPr bwMode="auto">
            <a:xfrm>
              <a:off x="461" y="1995"/>
              <a:ext cx="212" cy="349"/>
            </a:xfrm>
            <a:prstGeom prst="rect">
              <a:avLst/>
            </a:prstGeom>
            <a:solidFill>
              <a:srgbClr val="FFFFFF"/>
            </a:solidFill>
            <a:ln w="22225">
              <a:solidFill>
                <a:srgbClr val="000000"/>
              </a:solidFill>
              <a:miter lim="800000"/>
              <a:headEnd/>
              <a:tailEnd/>
            </a:ln>
          </p:spPr>
          <p:txBody>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2375" name="Rectangle 154">
              <a:extLst>
                <a:ext uri="{FF2B5EF4-FFF2-40B4-BE49-F238E27FC236}">
                  <a16:creationId xmlns:a16="http://schemas.microsoft.com/office/drawing/2014/main" id="{9A8FCE85-2BB3-41EE-A225-AD1DE8060DB2}"/>
                </a:ext>
              </a:extLst>
            </p:cNvPr>
            <p:cNvSpPr>
              <a:spLocks noChangeArrowheads="1"/>
            </p:cNvSpPr>
            <p:nvPr/>
          </p:nvSpPr>
          <p:spPr bwMode="auto">
            <a:xfrm>
              <a:off x="507" y="2105"/>
              <a:ext cx="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a:solidFill>
                    <a:srgbClr val="000000"/>
                  </a:solidFill>
                  <a:latin typeface="宋体" panose="02010600030101010101" pitchFamily="2" charset="-122"/>
                </a:rPr>
                <a:t>备</a:t>
              </a:r>
              <a:endParaRPr lang="zh-CN" altLang="en-US" sz="2000"/>
            </a:p>
          </p:txBody>
        </p:sp>
        <p:sp>
          <p:nvSpPr>
            <p:cNvPr id="12376" name="Rectangle 155">
              <a:extLst>
                <a:ext uri="{FF2B5EF4-FFF2-40B4-BE49-F238E27FC236}">
                  <a16:creationId xmlns:a16="http://schemas.microsoft.com/office/drawing/2014/main" id="{5E79E248-31EF-4E2E-8901-143909CC36EB}"/>
                </a:ext>
              </a:extLst>
            </p:cNvPr>
            <p:cNvSpPr>
              <a:spLocks noChangeArrowheads="1"/>
            </p:cNvSpPr>
            <p:nvPr/>
          </p:nvSpPr>
          <p:spPr bwMode="auto">
            <a:xfrm>
              <a:off x="673" y="1995"/>
              <a:ext cx="220" cy="349"/>
            </a:xfrm>
            <a:prstGeom prst="rect">
              <a:avLst/>
            </a:prstGeom>
            <a:solidFill>
              <a:srgbClr val="FFFFFF"/>
            </a:solidFill>
            <a:ln w="22225">
              <a:solidFill>
                <a:srgbClr val="000000"/>
              </a:solidFill>
              <a:miter lim="800000"/>
              <a:headEnd/>
              <a:tailEnd/>
            </a:ln>
          </p:spPr>
          <p:txBody>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2377" name="Rectangle 156">
              <a:extLst>
                <a:ext uri="{FF2B5EF4-FFF2-40B4-BE49-F238E27FC236}">
                  <a16:creationId xmlns:a16="http://schemas.microsoft.com/office/drawing/2014/main" id="{69D3ED9D-AC50-4898-B313-385E8FFDAD3F}"/>
                </a:ext>
              </a:extLst>
            </p:cNvPr>
            <p:cNvSpPr>
              <a:spLocks noChangeArrowheads="1"/>
            </p:cNvSpPr>
            <p:nvPr/>
          </p:nvSpPr>
          <p:spPr bwMode="auto">
            <a:xfrm>
              <a:off x="719" y="2105"/>
              <a:ext cx="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a:solidFill>
                    <a:srgbClr val="000000"/>
                  </a:solidFill>
                  <a:latin typeface="宋体" panose="02010600030101010101" pitchFamily="2" charset="-122"/>
                </a:rPr>
                <a:t>队</a:t>
              </a:r>
              <a:endParaRPr lang="zh-CN" altLang="en-US" sz="2000"/>
            </a:p>
          </p:txBody>
        </p:sp>
        <p:sp>
          <p:nvSpPr>
            <p:cNvPr id="12378" name="Rectangle 157">
              <a:extLst>
                <a:ext uri="{FF2B5EF4-FFF2-40B4-BE49-F238E27FC236}">
                  <a16:creationId xmlns:a16="http://schemas.microsoft.com/office/drawing/2014/main" id="{33BF41E3-DC35-4FC3-86C7-6FABDDCB88AE}"/>
                </a:ext>
              </a:extLst>
            </p:cNvPr>
            <p:cNvSpPr>
              <a:spLocks noChangeArrowheads="1"/>
            </p:cNvSpPr>
            <p:nvPr/>
          </p:nvSpPr>
          <p:spPr bwMode="auto">
            <a:xfrm>
              <a:off x="893" y="1995"/>
              <a:ext cx="221" cy="349"/>
            </a:xfrm>
            <a:prstGeom prst="rect">
              <a:avLst/>
            </a:prstGeom>
            <a:solidFill>
              <a:srgbClr val="FFFFFF"/>
            </a:solidFill>
            <a:ln w="22225">
              <a:solidFill>
                <a:srgbClr val="000000"/>
              </a:solidFill>
              <a:miter lim="800000"/>
              <a:headEnd/>
              <a:tailEnd/>
            </a:ln>
          </p:spPr>
          <p:txBody>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2379" name="Rectangle 158">
              <a:extLst>
                <a:ext uri="{FF2B5EF4-FFF2-40B4-BE49-F238E27FC236}">
                  <a16:creationId xmlns:a16="http://schemas.microsoft.com/office/drawing/2014/main" id="{4A4FDDF6-A854-490C-9138-7EB1A11B53A8}"/>
                </a:ext>
              </a:extLst>
            </p:cNvPr>
            <p:cNvSpPr>
              <a:spLocks noChangeArrowheads="1"/>
            </p:cNvSpPr>
            <p:nvPr/>
          </p:nvSpPr>
          <p:spPr bwMode="auto">
            <a:xfrm>
              <a:off x="939" y="2105"/>
              <a:ext cx="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a:solidFill>
                    <a:srgbClr val="000000"/>
                  </a:solidFill>
                  <a:latin typeface="宋体" panose="02010600030101010101" pitchFamily="2" charset="-122"/>
                </a:rPr>
                <a:t>列</a:t>
              </a:r>
              <a:endParaRPr lang="zh-CN" altLang="en-US" sz="2000"/>
            </a:p>
          </p:txBody>
        </p:sp>
        <p:sp>
          <p:nvSpPr>
            <p:cNvPr id="12380" name="Line 159">
              <a:extLst>
                <a:ext uri="{FF2B5EF4-FFF2-40B4-BE49-F238E27FC236}">
                  <a16:creationId xmlns:a16="http://schemas.microsoft.com/office/drawing/2014/main" id="{FA6462F8-B162-4B84-B4C7-58EAEFA8D17C}"/>
                </a:ext>
              </a:extLst>
            </p:cNvPr>
            <p:cNvSpPr>
              <a:spLocks noChangeShapeType="1"/>
            </p:cNvSpPr>
            <p:nvPr/>
          </p:nvSpPr>
          <p:spPr bwMode="auto">
            <a:xfrm>
              <a:off x="240" y="1995"/>
              <a:ext cx="221"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81" name="Line 160">
              <a:extLst>
                <a:ext uri="{FF2B5EF4-FFF2-40B4-BE49-F238E27FC236}">
                  <a16:creationId xmlns:a16="http://schemas.microsoft.com/office/drawing/2014/main" id="{F1AE1B41-3050-458D-8B3B-427A18F8404B}"/>
                </a:ext>
              </a:extLst>
            </p:cNvPr>
            <p:cNvSpPr>
              <a:spLocks noChangeShapeType="1"/>
            </p:cNvSpPr>
            <p:nvPr/>
          </p:nvSpPr>
          <p:spPr bwMode="auto">
            <a:xfrm>
              <a:off x="240" y="2344"/>
              <a:ext cx="221"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82" name="Line 161">
              <a:extLst>
                <a:ext uri="{FF2B5EF4-FFF2-40B4-BE49-F238E27FC236}">
                  <a16:creationId xmlns:a16="http://schemas.microsoft.com/office/drawing/2014/main" id="{0BC647DC-3290-487D-9EEB-1CE7595C708E}"/>
                </a:ext>
              </a:extLst>
            </p:cNvPr>
            <p:cNvSpPr>
              <a:spLocks noChangeShapeType="1"/>
            </p:cNvSpPr>
            <p:nvPr/>
          </p:nvSpPr>
          <p:spPr bwMode="auto">
            <a:xfrm>
              <a:off x="1280" y="1949"/>
              <a:ext cx="1" cy="22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83" name="Freeform 162">
              <a:extLst>
                <a:ext uri="{FF2B5EF4-FFF2-40B4-BE49-F238E27FC236}">
                  <a16:creationId xmlns:a16="http://schemas.microsoft.com/office/drawing/2014/main" id="{F882DAD4-4F04-437C-855F-4085F5289A06}"/>
                </a:ext>
              </a:extLst>
            </p:cNvPr>
            <p:cNvSpPr>
              <a:spLocks/>
            </p:cNvSpPr>
            <p:nvPr/>
          </p:nvSpPr>
          <p:spPr bwMode="auto">
            <a:xfrm>
              <a:off x="1261" y="2050"/>
              <a:ext cx="46" cy="120"/>
            </a:xfrm>
            <a:custGeom>
              <a:avLst/>
              <a:gdLst>
                <a:gd name="T0" fmla="*/ 0 w 46"/>
                <a:gd name="T1" fmla="*/ 0 h 120"/>
                <a:gd name="T2" fmla="*/ 19 w 46"/>
                <a:gd name="T3" fmla="*/ 28 h 120"/>
                <a:gd name="T4" fmla="*/ 46 w 46"/>
                <a:gd name="T5" fmla="*/ 0 h 120"/>
                <a:gd name="T6" fmla="*/ 19 w 46"/>
                <a:gd name="T7" fmla="*/ 120 h 120"/>
                <a:gd name="T8" fmla="*/ 0 w 46"/>
                <a:gd name="T9" fmla="*/ 0 h 120"/>
                <a:gd name="T10" fmla="*/ 0 60000 65536"/>
                <a:gd name="T11" fmla="*/ 0 60000 65536"/>
                <a:gd name="T12" fmla="*/ 0 60000 65536"/>
                <a:gd name="T13" fmla="*/ 0 60000 65536"/>
                <a:gd name="T14" fmla="*/ 0 60000 65536"/>
                <a:gd name="T15" fmla="*/ 0 w 46"/>
                <a:gd name="T16" fmla="*/ 0 h 120"/>
                <a:gd name="T17" fmla="*/ 46 w 46"/>
                <a:gd name="T18" fmla="*/ 120 h 120"/>
              </a:gdLst>
              <a:ahLst/>
              <a:cxnLst>
                <a:cxn ang="T10">
                  <a:pos x="T0" y="T1"/>
                </a:cxn>
                <a:cxn ang="T11">
                  <a:pos x="T2" y="T3"/>
                </a:cxn>
                <a:cxn ang="T12">
                  <a:pos x="T4" y="T5"/>
                </a:cxn>
                <a:cxn ang="T13">
                  <a:pos x="T6" y="T7"/>
                </a:cxn>
                <a:cxn ang="T14">
                  <a:pos x="T8" y="T9"/>
                </a:cxn>
              </a:cxnLst>
              <a:rect l="T15" t="T16" r="T17" b="T18"/>
              <a:pathLst>
                <a:path w="46" h="120">
                  <a:moveTo>
                    <a:pt x="0" y="0"/>
                  </a:moveTo>
                  <a:lnTo>
                    <a:pt x="19" y="28"/>
                  </a:lnTo>
                  <a:lnTo>
                    <a:pt x="46" y="0"/>
                  </a:lnTo>
                  <a:lnTo>
                    <a:pt x="19" y="120"/>
                  </a:lnTo>
                  <a:lnTo>
                    <a:pt x="0"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2384" name="Rectangle 163">
              <a:extLst>
                <a:ext uri="{FF2B5EF4-FFF2-40B4-BE49-F238E27FC236}">
                  <a16:creationId xmlns:a16="http://schemas.microsoft.com/office/drawing/2014/main" id="{05FD54F3-98B5-40D9-9C6F-A13872EB065C}"/>
                </a:ext>
              </a:extLst>
            </p:cNvPr>
            <p:cNvSpPr>
              <a:spLocks noChangeArrowheads="1"/>
            </p:cNvSpPr>
            <p:nvPr/>
          </p:nvSpPr>
          <p:spPr bwMode="auto">
            <a:xfrm rot="5400000">
              <a:off x="2114" y="3623"/>
              <a:ext cx="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a:solidFill>
                    <a:srgbClr val="000000"/>
                  </a:solidFill>
                  <a:latin typeface="Times New Roman" panose="02020603050405020304" pitchFamily="18" charset="0"/>
                </a:rPr>
                <a:t>…</a:t>
              </a:r>
              <a:endParaRPr lang="zh-CN" altLang="en-US" sz="2000"/>
            </a:p>
          </p:txBody>
        </p:sp>
        <p:sp>
          <p:nvSpPr>
            <p:cNvPr id="12385" name="Rectangle 164">
              <a:extLst>
                <a:ext uri="{FF2B5EF4-FFF2-40B4-BE49-F238E27FC236}">
                  <a16:creationId xmlns:a16="http://schemas.microsoft.com/office/drawing/2014/main" id="{FF35A3DC-9CF6-4F0F-A182-F74C710ED17B}"/>
                </a:ext>
              </a:extLst>
            </p:cNvPr>
            <p:cNvSpPr>
              <a:spLocks noChangeArrowheads="1"/>
            </p:cNvSpPr>
            <p:nvPr/>
          </p:nvSpPr>
          <p:spPr bwMode="auto">
            <a:xfrm rot="5400000">
              <a:off x="2988" y="3623"/>
              <a:ext cx="16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a:solidFill>
                    <a:srgbClr val="000000"/>
                  </a:solidFill>
                  <a:latin typeface="Times New Roman" panose="02020603050405020304" pitchFamily="18" charset="0"/>
                </a:rPr>
                <a:t>…</a:t>
              </a:r>
              <a:endParaRPr lang="zh-CN" altLang="en-US" sz="2000"/>
            </a:p>
          </p:txBody>
        </p:sp>
        <p:sp>
          <p:nvSpPr>
            <p:cNvPr id="12386" name="Rectangle 165">
              <a:extLst>
                <a:ext uri="{FF2B5EF4-FFF2-40B4-BE49-F238E27FC236}">
                  <a16:creationId xmlns:a16="http://schemas.microsoft.com/office/drawing/2014/main" id="{609C52AD-1242-4CA2-AEAD-AE25565B74E0}"/>
                </a:ext>
              </a:extLst>
            </p:cNvPr>
            <p:cNvSpPr>
              <a:spLocks noChangeArrowheads="1"/>
            </p:cNvSpPr>
            <p:nvPr/>
          </p:nvSpPr>
          <p:spPr bwMode="auto">
            <a:xfrm>
              <a:off x="672" y="3216"/>
              <a:ext cx="72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a:solidFill>
                    <a:srgbClr val="000000"/>
                  </a:solidFill>
                  <a:latin typeface="宋体" panose="02010600030101010101" pitchFamily="2" charset="-122"/>
                </a:rPr>
                <a:t>事件2出现</a:t>
              </a:r>
            </a:p>
          </p:txBody>
        </p:sp>
        <p:sp>
          <p:nvSpPr>
            <p:cNvPr id="12387" name="Rectangle 166">
              <a:extLst>
                <a:ext uri="{FF2B5EF4-FFF2-40B4-BE49-F238E27FC236}">
                  <a16:creationId xmlns:a16="http://schemas.microsoft.com/office/drawing/2014/main" id="{4D818E34-415A-495A-A9D3-4AC31DBE875F}"/>
                </a:ext>
              </a:extLst>
            </p:cNvPr>
            <p:cNvSpPr>
              <a:spLocks noChangeArrowheads="1"/>
            </p:cNvSpPr>
            <p:nvPr/>
          </p:nvSpPr>
          <p:spPr bwMode="auto">
            <a:xfrm>
              <a:off x="672" y="3888"/>
              <a:ext cx="72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a:solidFill>
                    <a:srgbClr val="000000"/>
                  </a:solidFill>
                  <a:latin typeface="宋体" panose="02010600030101010101" pitchFamily="2" charset="-122"/>
                </a:rPr>
                <a:t>事件</a:t>
              </a:r>
              <a:r>
                <a:rPr lang="en-US" altLang="zh-CN" sz="2000">
                  <a:solidFill>
                    <a:srgbClr val="000000"/>
                  </a:solidFill>
                  <a:latin typeface="宋体" panose="02010600030101010101" pitchFamily="2" charset="-122"/>
                </a:rPr>
                <a:t>n</a:t>
              </a:r>
              <a:r>
                <a:rPr lang="zh-CN" altLang="en-US" sz="2000">
                  <a:solidFill>
                    <a:srgbClr val="000000"/>
                  </a:solidFill>
                  <a:latin typeface="宋体" panose="02010600030101010101" pitchFamily="2" charset="-122"/>
                </a:rPr>
                <a:t>出现</a:t>
              </a:r>
            </a:p>
          </p:txBody>
        </p:sp>
        <p:sp>
          <p:nvSpPr>
            <p:cNvPr id="12388" name="Rectangle 167">
              <a:extLst>
                <a:ext uri="{FF2B5EF4-FFF2-40B4-BE49-F238E27FC236}">
                  <a16:creationId xmlns:a16="http://schemas.microsoft.com/office/drawing/2014/main" id="{15769FE0-CE7D-49A0-880C-F8852CA3FFCB}"/>
                </a:ext>
              </a:extLst>
            </p:cNvPr>
            <p:cNvSpPr>
              <a:spLocks noChangeArrowheads="1"/>
            </p:cNvSpPr>
            <p:nvPr/>
          </p:nvSpPr>
          <p:spPr bwMode="auto">
            <a:xfrm>
              <a:off x="3936" y="2544"/>
              <a:ext cx="72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a:solidFill>
                    <a:srgbClr val="000000"/>
                  </a:solidFill>
                  <a:latin typeface="宋体" panose="02010600030101010101" pitchFamily="2" charset="-122"/>
                </a:rPr>
                <a:t>等待事件1</a:t>
              </a:r>
              <a:endParaRPr lang="zh-CN" altLang="en-US" sz="2000"/>
            </a:p>
          </p:txBody>
        </p:sp>
        <p:sp>
          <p:nvSpPr>
            <p:cNvPr id="12389" name="Rectangle 168">
              <a:extLst>
                <a:ext uri="{FF2B5EF4-FFF2-40B4-BE49-F238E27FC236}">
                  <a16:creationId xmlns:a16="http://schemas.microsoft.com/office/drawing/2014/main" id="{95158D52-E560-4F7F-9694-DD8E926BE433}"/>
                </a:ext>
              </a:extLst>
            </p:cNvPr>
            <p:cNvSpPr>
              <a:spLocks noChangeArrowheads="1"/>
            </p:cNvSpPr>
            <p:nvPr/>
          </p:nvSpPr>
          <p:spPr bwMode="auto">
            <a:xfrm>
              <a:off x="3936" y="3168"/>
              <a:ext cx="72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a:solidFill>
                    <a:srgbClr val="000000"/>
                  </a:solidFill>
                  <a:latin typeface="宋体" panose="02010600030101010101" pitchFamily="2" charset="-122"/>
                </a:rPr>
                <a:t>等待事件2</a:t>
              </a:r>
              <a:endParaRPr lang="zh-CN" altLang="en-US" sz="2000"/>
            </a:p>
          </p:txBody>
        </p:sp>
        <p:sp>
          <p:nvSpPr>
            <p:cNvPr id="12390" name="Rectangle 169">
              <a:extLst>
                <a:ext uri="{FF2B5EF4-FFF2-40B4-BE49-F238E27FC236}">
                  <a16:creationId xmlns:a16="http://schemas.microsoft.com/office/drawing/2014/main" id="{A38CA928-75CC-405E-9D12-638B8EF6D391}"/>
                </a:ext>
              </a:extLst>
            </p:cNvPr>
            <p:cNvSpPr>
              <a:spLocks noChangeArrowheads="1"/>
            </p:cNvSpPr>
            <p:nvPr/>
          </p:nvSpPr>
          <p:spPr bwMode="auto">
            <a:xfrm>
              <a:off x="3936" y="3744"/>
              <a:ext cx="72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a:solidFill>
                    <a:srgbClr val="000000"/>
                  </a:solidFill>
                  <a:latin typeface="宋体" panose="02010600030101010101" pitchFamily="2" charset="-122"/>
                </a:rPr>
                <a:t>等待事件</a:t>
              </a:r>
              <a:r>
                <a:rPr lang="en-US" altLang="zh-CN" sz="2000">
                  <a:solidFill>
                    <a:srgbClr val="000000"/>
                  </a:solidFill>
                  <a:latin typeface="宋体" panose="02010600030101010101" pitchFamily="2" charset="-122"/>
                </a:rPr>
                <a:t>n</a:t>
              </a:r>
              <a:endParaRPr lang="en-US" altLang="zh-CN" sz="2000"/>
            </a:p>
          </p:txBody>
        </p:sp>
      </p:grpSp>
      <p:sp>
        <p:nvSpPr>
          <p:cNvPr id="12292" name="Text Box 2">
            <a:extLst>
              <a:ext uri="{FF2B5EF4-FFF2-40B4-BE49-F238E27FC236}">
                <a16:creationId xmlns:a16="http://schemas.microsoft.com/office/drawing/2014/main" id="{65FB24AD-E54E-4F7B-B425-6A4FB306459D}"/>
              </a:ext>
            </a:extLst>
          </p:cNvPr>
          <p:cNvSpPr txBox="1">
            <a:spLocks noChangeArrowheads="1"/>
          </p:cNvSpPr>
          <p:nvPr/>
        </p:nvSpPr>
        <p:spPr bwMode="auto">
          <a:xfrm>
            <a:off x="1295400" y="609600"/>
            <a:ext cx="76692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a:solidFill>
                  <a:srgbClr val="000000"/>
                </a:solidFill>
                <a:latin typeface="华文新魏" panose="02010800040101010101" pitchFamily="2" charset="-122"/>
                <a:ea typeface="华文新魏" panose="02010800040101010101" pitchFamily="2" charset="-122"/>
              </a:rPr>
              <a:t>3.1  处理机调度的层次和调度算法的目标</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 Box 2">
            <a:extLst>
              <a:ext uri="{FF2B5EF4-FFF2-40B4-BE49-F238E27FC236}">
                <a16:creationId xmlns:a16="http://schemas.microsoft.com/office/drawing/2014/main" id="{9974BEA8-D8D5-4CE2-8DF0-7C889B731AA3}"/>
              </a:ext>
            </a:extLst>
          </p:cNvPr>
          <p:cNvSpPr txBox="1">
            <a:spLocks noChangeArrowheads="1"/>
          </p:cNvSpPr>
          <p:nvPr/>
        </p:nvSpPr>
        <p:spPr bwMode="auto">
          <a:xfrm>
            <a:off x="609600" y="685800"/>
            <a:ext cx="8077200" cy="233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just" eaLnBrk="1" hangingPunct="1">
              <a:lnSpc>
                <a:spcPct val="150000"/>
              </a:lnSpc>
              <a:spcBef>
                <a:spcPct val="50000"/>
              </a:spcBef>
              <a:buClrTx/>
              <a:buSzTx/>
              <a:buFontTx/>
              <a:buNone/>
            </a:pPr>
            <a:r>
              <a:rPr lang="zh-CN" altLang="en-US" sz="2400">
                <a:latin typeface="Times New Roman" panose="02020603050405020304" pitchFamily="18" charset="0"/>
              </a:rPr>
              <a:t>        </a:t>
            </a:r>
            <a:r>
              <a:rPr lang="zh-CN" altLang="en-US" sz="2800">
                <a:solidFill>
                  <a:srgbClr val="FF0000"/>
                </a:solidFill>
                <a:latin typeface="Times New Roman" panose="02020603050405020304" pitchFamily="18" charset="0"/>
              </a:rPr>
              <a:t>不</a:t>
            </a:r>
            <a:r>
              <a:rPr lang="zh-CN" altLang="en-US" sz="2800">
                <a:latin typeface="Times New Roman" panose="02020603050405020304" pitchFamily="18" charset="0"/>
              </a:rPr>
              <a:t>安全状态之例</a:t>
            </a:r>
            <a:r>
              <a:rPr lang="zh-CN" altLang="en-US" sz="2400">
                <a:latin typeface="Times New Roman" panose="02020603050405020304" pitchFamily="18" charset="0"/>
              </a:rPr>
              <a:t></a:t>
            </a:r>
          </a:p>
          <a:p>
            <a:pPr algn="just" eaLnBrk="1" hangingPunct="1">
              <a:lnSpc>
                <a:spcPct val="110000"/>
              </a:lnSpc>
              <a:spcBef>
                <a:spcPct val="0"/>
              </a:spcBef>
              <a:buClrTx/>
              <a:buSzTx/>
              <a:buFontTx/>
              <a:buNone/>
            </a:pPr>
            <a:r>
              <a:rPr lang="zh-CN" altLang="en-US" sz="2400">
                <a:latin typeface="Times New Roman" panose="02020603050405020304" pitchFamily="18" charset="0"/>
              </a:rPr>
              <a:t>        假定系统中有三个进程</a:t>
            </a:r>
            <a:r>
              <a:rPr lang="en-US" altLang="zh-CN" sz="2400">
                <a:latin typeface="Times New Roman" panose="02020603050405020304" pitchFamily="18" charset="0"/>
              </a:rPr>
              <a:t>P</a:t>
            </a:r>
            <a:r>
              <a:rPr lang="en-US" altLang="zh-CN" sz="2400" baseline="-25000">
                <a:latin typeface="Times New Roman" panose="02020603050405020304" pitchFamily="18" charset="0"/>
              </a:rPr>
              <a:t>1</a:t>
            </a:r>
            <a:r>
              <a:rPr lang="en-US" altLang="zh-CN" sz="2400">
                <a:latin typeface="Times New Roman" panose="02020603050405020304" pitchFamily="18" charset="0"/>
              </a:rPr>
              <a:t>、P</a:t>
            </a:r>
            <a:r>
              <a:rPr lang="en-US" altLang="zh-CN" sz="2400" baseline="-25000">
                <a:latin typeface="Times New Roman" panose="02020603050405020304" pitchFamily="18" charset="0"/>
              </a:rPr>
              <a:t>2</a:t>
            </a:r>
            <a:r>
              <a:rPr lang="zh-CN" altLang="en-US" sz="2400">
                <a:latin typeface="Times New Roman" panose="02020603050405020304" pitchFamily="18" charset="0"/>
              </a:rPr>
              <a:t>和</a:t>
            </a:r>
            <a:r>
              <a:rPr lang="en-US" altLang="zh-CN" sz="2400">
                <a:latin typeface="Times New Roman" panose="02020603050405020304" pitchFamily="18" charset="0"/>
              </a:rPr>
              <a:t>P</a:t>
            </a:r>
            <a:r>
              <a:rPr lang="en-US" altLang="zh-CN" sz="2400" baseline="-25000">
                <a:latin typeface="Times New Roman" panose="02020603050405020304" pitchFamily="18" charset="0"/>
              </a:rPr>
              <a:t>3</a:t>
            </a:r>
            <a:r>
              <a:rPr lang="en-US" altLang="zh-CN" sz="2400">
                <a:latin typeface="Times New Roman" panose="02020603050405020304" pitchFamily="18" charset="0"/>
              </a:rPr>
              <a:t>，</a:t>
            </a:r>
            <a:r>
              <a:rPr lang="zh-CN" altLang="en-US" sz="2400">
                <a:latin typeface="Times New Roman" panose="02020603050405020304" pitchFamily="18" charset="0"/>
              </a:rPr>
              <a:t>共有12台磁带机。进程</a:t>
            </a:r>
            <a:r>
              <a:rPr lang="en-US" altLang="zh-CN" sz="2400">
                <a:latin typeface="Times New Roman" panose="02020603050405020304" pitchFamily="18" charset="0"/>
              </a:rPr>
              <a:t>P</a:t>
            </a:r>
            <a:r>
              <a:rPr lang="en-US" altLang="zh-CN" sz="2400" baseline="-25000">
                <a:latin typeface="Times New Roman" panose="02020603050405020304" pitchFamily="18" charset="0"/>
              </a:rPr>
              <a:t>1</a:t>
            </a:r>
            <a:r>
              <a:rPr lang="zh-CN" altLang="en-US" sz="2400">
                <a:latin typeface="Times New Roman" panose="02020603050405020304" pitchFamily="18" charset="0"/>
              </a:rPr>
              <a:t>总共要求10台磁带机，</a:t>
            </a:r>
            <a:r>
              <a:rPr lang="en-US" altLang="zh-CN" sz="2400">
                <a:latin typeface="Times New Roman" panose="02020603050405020304" pitchFamily="18" charset="0"/>
              </a:rPr>
              <a:t>P</a:t>
            </a:r>
            <a:r>
              <a:rPr lang="en-US" altLang="zh-CN" sz="2400" baseline="-25000">
                <a:latin typeface="Times New Roman" panose="02020603050405020304" pitchFamily="18" charset="0"/>
              </a:rPr>
              <a:t>2</a:t>
            </a:r>
            <a:r>
              <a:rPr lang="zh-CN" altLang="en-US" sz="2400">
                <a:latin typeface="Times New Roman" panose="02020603050405020304" pitchFamily="18" charset="0"/>
              </a:rPr>
              <a:t>和</a:t>
            </a:r>
            <a:r>
              <a:rPr lang="en-US" altLang="zh-CN" sz="2400">
                <a:latin typeface="Times New Roman" panose="02020603050405020304" pitchFamily="18" charset="0"/>
              </a:rPr>
              <a:t>P</a:t>
            </a:r>
            <a:r>
              <a:rPr lang="en-US" altLang="zh-CN" sz="2400" baseline="-25000">
                <a:latin typeface="Times New Roman" panose="02020603050405020304" pitchFamily="18" charset="0"/>
              </a:rPr>
              <a:t>3</a:t>
            </a:r>
            <a:r>
              <a:rPr lang="zh-CN" altLang="en-US" sz="2400">
                <a:latin typeface="Times New Roman" panose="02020603050405020304" pitchFamily="18" charset="0"/>
              </a:rPr>
              <a:t>分别要求4台和9台。假设在</a:t>
            </a:r>
            <a:r>
              <a:rPr lang="en-US" altLang="zh-CN" sz="2400" i="1">
                <a:solidFill>
                  <a:srgbClr val="FF0000"/>
                </a:solidFill>
                <a:latin typeface="Times New Roman" panose="02020603050405020304" pitchFamily="18" charset="0"/>
              </a:rPr>
              <a:t>T</a:t>
            </a:r>
            <a:r>
              <a:rPr lang="en-US" altLang="zh-CN" sz="2400" baseline="-25000">
                <a:solidFill>
                  <a:srgbClr val="FF0000"/>
                </a:solidFill>
                <a:latin typeface="Times New Roman" panose="02020603050405020304" pitchFamily="18" charset="0"/>
              </a:rPr>
              <a:t>1</a:t>
            </a:r>
            <a:r>
              <a:rPr lang="zh-CN" altLang="en-US" sz="2400">
                <a:latin typeface="Times New Roman" panose="02020603050405020304" pitchFamily="18" charset="0"/>
              </a:rPr>
              <a:t>时刻，进程</a:t>
            </a:r>
            <a:r>
              <a:rPr lang="en-US" altLang="zh-CN" sz="2400">
                <a:latin typeface="Times New Roman" panose="02020603050405020304" pitchFamily="18" charset="0"/>
              </a:rPr>
              <a:t>P</a:t>
            </a:r>
            <a:r>
              <a:rPr lang="en-US" altLang="zh-CN" sz="2400" baseline="-25000">
                <a:latin typeface="Times New Roman" panose="02020603050405020304" pitchFamily="18" charset="0"/>
              </a:rPr>
              <a:t>1</a:t>
            </a:r>
            <a:r>
              <a:rPr lang="en-US" altLang="zh-CN" sz="2400">
                <a:latin typeface="Times New Roman" panose="02020603050405020304" pitchFamily="18" charset="0"/>
              </a:rPr>
              <a:t>、P</a:t>
            </a:r>
            <a:r>
              <a:rPr lang="en-US" altLang="zh-CN" sz="2400" baseline="-25000">
                <a:latin typeface="Times New Roman" panose="02020603050405020304" pitchFamily="18" charset="0"/>
              </a:rPr>
              <a:t>2</a:t>
            </a:r>
            <a:r>
              <a:rPr lang="zh-CN" altLang="en-US" sz="2400">
                <a:latin typeface="Times New Roman" panose="02020603050405020304" pitchFamily="18" charset="0"/>
              </a:rPr>
              <a:t>和</a:t>
            </a:r>
            <a:r>
              <a:rPr lang="en-US" altLang="zh-CN" sz="2400">
                <a:latin typeface="Times New Roman" panose="02020603050405020304" pitchFamily="18" charset="0"/>
              </a:rPr>
              <a:t>P</a:t>
            </a:r>
            <a:r>
              <a:rPr lang="en-US" altLang="zh-CN" sz="2400" baseline="-25000">
                <a:latin typeface="Times New Roman" panose="02020603050405020304" pitchFamily="18" charset="0"/>
              </a:rPr>
              <a:t>3</a:t>
            </a:r>
            <a:r>
              <a:rPr lang="zh-CN" altLang="en-US" sz="2400">
                <a:latin typeface="Times New Roman" panose="02020603050405020304" pitchFamily="18" charset="0"/>
              </a:rPr>
              <a:t>已分别获得5台、2台和</a:t>
            </a:r>
            <a:r>
              <a:rPr lang="zh-CN" altLang="en-US" sz="2400">
                <a:solidFill>
                  <a:srgbClr val="FF0000"/>
                </a:solidFill>
                <a:latin typeface="Times New Roman" panose="02020603050405020304" pitchFamily="18" charset="0"/>
              </a:rPr>
              <a:t>3</a:t>
            </a:r>
            <a:r>
              <a:rPr lang="zh-CN" altLang="en-US" sz="2400">
                <a:latin typeface="Times New Roman" panose="02020603050405020304" pitchFamily="18" charset="0"/>
              </a:rPr>
              <a:t>台磁带机，尚有</a:t>
            </a:r>
            <a:r>
              <a:rPr lang="zh-CN" altLang="en-US" sz="2400">
                <a:solidFill>
                  <a:srgbClr val="FF0000"/>
                </a:solidFill>
                <a:latin typeface="Times New Roman" panose="02020603050405020304" pitchFamily="18" charset="0"/>
              </a:rPr>
              <a:t>2</a:t>
            </a:r>
            <a:r>
              <a:rPr lang="zh-CN" altLang="en-US" sz="2400">
                <a:latin typeface="Times New Roman" panose="02020603050405020304" pitchFamily="18" charset="0"/>
              </a:rPr>
              <a:t>台空闲未分配，如下表所示： </a:t>
            </a:r>
          </a:p>
        </p:txBody>
      </p:sp>
      <p:sp>
        <p:nvSpPr>
          <p:cNvPr id="99331" name="Text Box 20">
            <a:extLst>
              <a:ext uri="{FF2B5EF4-FFF2-40B4-BE49-F238E27FC236}">
                <a16:creationId xmlns:a16="http://schemas.microsoft.com/office/drawing/2014/main" id="{BCFCD65F-BCAC-4320-BFFD-EEA709C8E41A}"/>
              </a:ext>
            </a:extLst>
          </p:cNvPr>
          <p:cNvSpPr txBox="1">
            <a:spLocks noChangeArrowheads="1"/>
          </p:cNvSpPr>
          <p:nvPr/>
        </p:nvSpPr>
        <p:spPr bwMode="auto">
          <a:xfrm>
            <a:off x="914400" y="5270500"/>
            <a:ext cx="769620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90000"/>
              </a:lnSpc>
              <a:buClrTx/>
              <a:buSzTx/>
              <a:buFontTx/>
              <a:buNone/>
            </a:pPr>
            <a:r>
              <a:rPr lang="en-US" altLang="zh-CN" sz="2400">
                <a:latin typeface="宋体" panose="02010600030101010101" pitchFamily="2" charset="-122"/>
              </a:rPr>
              <a:t>T</a:t>
            </a:r>
            <a:r>
              <a:rPr lang="en-US" altLang="zh-CN" sz="2400" baseline="-25000">
                <a:latin typeface="宋体" panose="02010600030101010101" pitchFamily="2" charset="-122"/>
              </a:rPr>
              <a:t>1</a:t>
            </a:r>
            <a:r>
              <a:rPr lang="zh-CN" altLang="en-US" sz="2400">
                <a:latin typeface="宋体" panose="02010600030101010101" pitchFamily="2" charset="-122"/>
              </a:rPr>
              <a:t>时刻系统是</a:t>
            </a:r>
            <a:r>
              <a:rPr lang="zh-CN" altLang="en-US" sz="2400">
                <a:solidFill>
                  <a:srgbClr val="FF0000"/>
                </a:solidFill>
                <a:latin typeface="宋体" panose="02010600030101010101" pitchFamily="2" charset="-122"/>
              </a:rPr>
              <a:t>不</a:t>
            </a:r>
            <a:r>
              <a:rPr lang="zh-CN" altLang="en-US" sz="2400">
                <a:latin typeface="宋体" panose="02010600030101010101" pitchFamily="2" charset="-122"/>
              </a:rPr>
              <a:t>安全的。</a:t>
            </a:r>
            <a:r>
              <a:rPr lang="zh-CN" altLang="en-US" sz="2400">
                <a:solidFill>
                  <a:srgbClr val="FF0000"/>
                </a:solidFill>
                <a:latin typeface="宋体" panose="02010600030101010101" pitchFamily="2" charset="-122"/>
              </a:rPr>
              <a:t>无法找到一个安全序列。</a:t>
            </a:r>
          </a:p>
        </p:txBody>
      </p:sp>
      <p:graphicFrame>
        <p:nvGraphicFramePr>
          <p:cNvPr id="153621" name="Group 21">
            <a:extLst>
              <a:ext uri="{FF2B5EF4-FFF2-40B4-BE49-F238E27FC236}">
                <a16:creationId xmlns:a16="http://schemas.microsoft.com/office/drawing/2014/main" id="{C9B0CE9B-127D-4853-B58B-D9E08FD5FD32}"/>
              </a:ext>
            </a:extLst>
          </p:cNvPr>
          <p:cNvGraphicFramePr>
            <a:graphicFrameLocks noGrp="1"/>
          </p:cNvGraphicFramePr>
          <p:nvPr/>
        </p:nvGraphicFramePr>
        <p:xfrm>
          <a:off x="1371600" y="3276600"/>
          <a:ext cx="7010400" cy="1817688"/>
        </p:xfrm>
        <a:graphic>
          <a:graphicData uri="http://schemas.openxmlformats.org/drawingml/2006/table">
            <a:tbl>
              <a:tblPr/>
              <a:tblGrid>
                <a:gridCol w="12954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482617">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400" b="1" i="0" u="none" strike="noStrike" cap="none" normalizeH="0" baseline="0">
                          <a:ln>
                            <a:noFill/>
                          </a:ln>
                          <a:solidFill>
                            <a:srgbClr val="000000"/>
                          </a:solidFill>
                          <a:effectLst/>
                          <a:latin typeface="Tahoma" panose="020B0604030504040204" pitchFamily="34" charset="0"/>
                          <a:ea typeface="宋体" panose="02010600030101010101" pitchFamily="2" charset="-122"/>
                        </a:rPr>
                        <a:t>进 程 </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400" b="1" i="0" u="none" strike="noStrike" cap="none" normalizeH="0" baseline="0">
                          <a:ln>
                            <a:noFill/>
                          </a:ln>
                          <a:solidFill>
                            <a:srgbClr val="000000"/>
                          </a:solidFill>
                          <a:effectLst/>
                          <a:latin typeface="Tahoma" panose="020B0604030504040204" pitchFamily="34" charset="0"/>
                          <a:ea typeface="宋体" panose="02010600030101010101" pitchFamily="2" charset="-122"/>
                        </a:rPr>
                        <a:t>最 大 需 求 </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400" b="1" i="0" u="none" strike="noStrike" cap="none" normalizeH="0" baseline="0">
                          <a:ln>
                            <a:noFill/>
                          </a:ln>
                          <a:solidFill>
                            <a:srgbClr val="000000"/>
                          </a:solidFill>
                          <a:effectLst/>
                          <a:latin typeface="Tahoma" panose="020B0604030504040204" pitchFamily="34" charset="0"/>
                          <a:ea typeface="宋体" panose="02010600030101010101" pitchFamily="2" charset="-122"/>
                        </a:rPr>
                        <a:t>已 分 配 </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400" b="1" i="0" u="none" strike="noStrike" cap="none" normalizeH="0" baseline="0">
                          <a:ln>
                            <a:noFill/>
                          </a:ln>
                          <a:solidFill>
                            <a:srgbClr val="000000"/>
                          </a:solidFill>
                          <a:effectLst/>
                          <a:latin typeface="Tahoma" panose="020B0604030504040204" pitchFamily="34" charset="0"/>
                          <a:ea typeface="宋体" panose="02010600030101010101" pitchFamily="2" charset="-122"/>
                        </a:rPr>
                        <a:t>现需求</a:t>
                      </a:r>
                    </a:p>
                  </a:txBody>
                  <a:tcPr marT="45722" marB="4572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400" b="1" i="0" u="none" strike="noStrike" cap="none" normalizeH="0" baseline="0">
                          <a:ln>
                            <a:noFill/>
                          </a:ln>
                          <a:solidFill>
                            <a:srgbClr val="000000"/>
                          </a:solidFill>
                          <a:effectLst/>
                          <a:latin typeface="Tahoma" panose="020B0604030504040204" pitchFamily="34" charset="0"/>
                          <a:ea typeface="宋体" panose="02010600030101010101" pitchFamily="2" charset="-122"/>
                        </a:rPr>
                        <a:t>可 用 </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335071">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en-US" altLang="zh-CN" sz="2400" b="1" i="0" u="none" strike="noStrike" cap="none" normalizeH="0" baseline="0">
                          <a:ln>
                            <a:noFill/>
                          </a:ln>
                          <a:solidFill>
                            <a:srgbClr val="000000"/>
                          </a:solidFill>
                          <a:effectLst/>
                          <a:latin typeface="Tahoma" panose="020B0604030504040204" pitchFamily="34" charset="0"/>
                          <a:ea typeface="宋体" panose="02010600030101010101" pitchFamily="2" charset="-122"/>
                        </a:rPr>
                        <a:t>P</a:t>
                      </a:r>
                      <a:r>
                        <a:rPr kumimoji="1" lang="en-US" altLang="zh-CN" sz="2400" b="1" i="0" u="none" strike="noStrike" cap="none" normalizeH="0" baseline="-25000">
                          <a:ln>
                            <a:noFill/>
                          </a:ln>
                          <a:solidFill>
                            <a:srgbClr val="000000"/>
                          </a:solidFill>
                          <a:effectLst/>
                          <a:latin typeface="Tahoma" panose="020B0604030504040204" pitchFamily="34" charset="0"/>
                          <a:ea typeface="宋体" panose="02010600030101010101" pitchFamily="2" charset="-122"/>
                        </a:rPr>
                        <a:t>1</a:t>
                      </a:r>
                    </a:p>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en-US" altLang="zh-CN" sz="2400" b="1" i="0" u="none" strike="noStrike" cap="none" normalizeH="0" baseline="0">
                          <a:ln>
                            <a:noFill/>
                          </a:ln>
                          <a:solidFill>
                            <a:srgbClr val="000000"/>
                          </a:solidFill>
                          <a:effectLst/>
                          <a:latin typeface="Tahoma" panose="020B0604030504040204" pitchFamily="34" charset="0"/>
                          <a:ea typeface="宋体" panose="02010600030101010101" pitchFamily="2" charset="-122"/>
                        </a:rPr>
                        <a:t>P</a:t>
                      </a:r>
                      <a:r>
                        <a:rPr kumimoji="1" lang="en-US" altLang="zh-CN" sz="2400" b="1" i="0" u="none" strike="noStrike" cap="none" normalizeH="0" baseline="-25000">
                          <a:ln>
                            <a:noFill/>
                          </a:ln>
                          <a:solidFill>
                            <a:srgbClr val="000000"/>
                          </a:solidFill>
                          <a:effectLst/>
                          <a:latin typeface="Tahoma" panose="020B0604030504040204" pitchFamily="34" charset="0"/>
                          <a:ea typeface="宋体" panose="02010600030101010101" pitchFamily="2" charset="-122"/>
                        </a:rPr>
                        <a:t>2</a:t>
                      </a:r>
                    </a:p>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en-US" altLang="zh-CN" sz="2400" b="1" i="0" u="none" strike="noStrike" cap="none" normalizeH="0" baseline="0">
                          <a:ln>
                            <a:noFill/>
                          </a:ln>
                          <a:solidFill>
                            <a:srgbClr val="000000"/>
                          </a:solidFill>
                          <a:effectLst/>
                          <a:latin typeface="Tahoma" panose="020B0604030504040204" pitchFamily="34" charset="0"/>
                          <a:ea typeface="宋体" panose="02010600030101010101" pitchFamily="2" charset="-122"/>
                        </a:rPr>
                        <a:t>P</a:t>
                      </a:r>
                      <a:r>
                        <a:rPr kumimoji="1" lang="en-US" altLang="zh-CN" sz="2400" b="1" i="0" u="none" strike="noStrike" cap="none" normalizeH="0" baseline="-25000">
                          <a:ln>
                            <a:noFill/>
                          </a:ln>
                          <a:solidFill>
                            <a:srgbClr val="000000"/>
                          </a:solidFill>
                          <a:effectLst/>
                          <a:latin typeface="Tahoma" panose="020B0604030504040204" pitchFamily="34" charset="0"/>
                          <a:ea typeface="宋体" panose="02010600030101010101" pitchFamily="2" charset="-122"/>
                        </a:rPr>
                        <a:t>3</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400" b="1" i="0" u="none" strike="noStrike" cap="none" normalizeH="0" baseline="0">
                          <a:ln>
                            <a:noFill/>
                          </a:ln>
                          <a:solidFill>
                            <a:srgbClr val="000000"/>
                          </a:solidFill>
                          <a:effectLst/>
                          <a:latin typeface="Tahoma" panose="020B0604030504040204" pitchFamily="34" charset="0"/>
                          <a:ea typeface="宋体" panose="02010600030101010101" pitchFamily="2" charset="-122"/>
                        </a:rPr>
                        <a:t>10</a:t>
                      </a:r>
                    </a:p>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400" b="1" i="0" u="none" strike="noStrike" cap="none" normalizeH="0" baseline="0">
                          <a:ln>
                            <a:noFill/>
                          </a:ln>
                          <a:solidFill>
                            <a:srgbClr val="000000"/>
                          </a:solidFill>
                          <a:effectLst/>
                          <a:latin typeface="Tahoma" panose="020B0604030504040204" pitchFamily="34" charset="0"/>
                          <a:ea typeface="宋体" panose="02010600030101010101" pitchFamily="2" charset="-122"/>
                        </a:rPr>
                        <a:t>4</a:t>
                      </a:r>
                    </a:p>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400" b="1" i="0" u="none" strike="noStrike" cap="none" normalizeH="0" baseline="0">
                          <a:ln>
                            <a:noFill/>
                          </a:ln>
                          <a:solidFill>
                            <a:srgbClr val="000000"/>
                          </a:solidFill>
                          <a:effectLst/>
                          <a:latin typeface="Tahoma" panose="020B0604030504040204" pitchFamily="34" charset="0"/>
                          <a:ea typeface="宋体" panose="02010600030101010101" pitchFamily="2" charset="-122"/>
                        </a:rPr>
                        <a:t>9</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400" b="1" i="0" u="none" strike="noStrike" cap="none" normalizeH="0" baseline="0">
                          <a:ln>
                            <a:noFill/>
                          </a:ln>
                          <a:solidFill>
                            <a:srgbClr val="000000"/>
                          </a:solidFill>
                          <a:effectLst/>
                          <a:latin typeface="Tahoma" panose="020B0604030504040204" pitchFamily="34" charset="0"/>
                          <a:ea typeface="宋体" panose="02010600030101010101" pitchFamily="2" charset="-122"/>
                        </a:rPr>
                        <a:t>5</a:t>
                      </a:r>
                    </a:p>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400" b="1" i="0" u="none" strike="noStrike" cap="none" normalizeH="0" baseline="0">
                          <a:ln>
                            <a:noFill/>
                          </a:ln>
                          <a:solidFill>
                            <a:srgbClr val="000000"/>
                          </a:solidFill>
                          <a:effectLst/>
                          <a:latin typeface="Tahoma" panose="020B0604030504040204" pitchFamily="34" charset="0"/>
                          <a:ea typeface="宋体" panose="02010600030101010101" pitchFamily="2" charset="-122"/>
                        </a:rPr>
                        <a:t>2</a:t>
                      </a:r>
                    </a:p>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400" b="1" i="0" u="none" strike="noStrike" cap="none" normalizeH="0" baseline="0">
                          <a:ln>
                            <a:noFill/>
                          </a:ln>
                          <a:solidFill>
                            <a:srgbClr val="FF0000"/>
                          </a:solidFill>
                          <a:effectLst/>
                          <a:latin typeface="Tahoma" panose="020B0604030504040204" pitchFamily="34" charset="0"/>
                          <a:ea typeface="宋体" panose="02010600030101010101" pitchFamily="2" charset="-122"/>
                        </a:rPr>
                        <a:t>3</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400" b="1" i="0" u="none" strike="noStrike" cap="none" normalizeH="0" baseline="0">
                          <a:ln>
                            <a:noFill/>
                          </a:ln>
                          <a:solidFill>
                            <a:srgbClr val="000000"/>
                          </a:solidFill>
                          <a:effectLst/>
                          <a:latin typeface="Tahoma" panose="020B0604030504040204" pitchFamily="34" charset="0"/>
                          <a:ea typeface="宋体" panose="02010600030101010101" pitchFamily="2" charset="-122"/>
                        </a:rPr>
                        <a:t>5</a:t>
                      </a:r>
                    </a:p>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400" b="1" i="0" u="none" strike="noStrike" cap="none" normalizeH="0" baseline="0">
                          <a:ln>
                            <a:noFill/>
                          </a:ln>
                          <a:solidFill>
                            <a:srgbClr val="000000"/>
                          </a:solidFill>
                          <a:effectLst/>
                          <a:latin typeface="Tahoma" panose="020B0604030504040204" pitchFamily="34" charset="0"/>
                          <a:ea typeface="宋体" panose="02010600030101010101" pitchFamily="2" charset="-122"/>
                        </a:rPr>
                        <a:t>2</a:t>
                      </a:r>
                    </a:p>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400" b="1" i="0" u="none" strike="noStrike" cap="none" normalizeH="0" baseline="0">
                          <a:ln>
                            <a:noFill/>
                          </a:ln>
                          <a:solidFill>
                            <a:srgbClr val="FF0000"/>
                          </a:solidFill>
                          <a:effectLst/>
                          <a:latin typeface="Tahoma" panose="020B0604030504040204" pitchFamily="34" charset="0"/>
                          <a:ea typeface="宋体" panose="02010600030101010101" pitchFamily="2" charset="-122"/>
                        </a:rPr>
                        <a:t>6</a:t>
                      </a:r>
                    </a:p>
                  </a:txBody>
                  <a:tcPr marT="45722" marB="4572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11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tx1"/>
                        </a:buClr>
                        <a:buSzPct val="60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hlink"/>
                        </a:buClr>
                        <a:buSzPct val="95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tx1"/>
                        </a:buClr>
                        <a:buSzPct val="6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tabLst/>
                      </a:pPr>
                      <a:r>
                        <a:rPr kumimoji="1" lang="zh-CN" altLang="en-US" sz="2400" b="1" i="0" u="none" strike="noStrike" cap="none" normalizeH="0" baseline="0">
                          <a:ln>
                            <a:noFill/>
                          </a:ln>
                          <a:solidFill>
                            <a:srgbClr val="FF0000"/>
                          </a:solidFill>
                          <a:effectLst/>
                          <a:latin typeface="Tahoma" panose="020B0604030504040204" pitchFamily="34" charset="0"/>
                          <a:ea typeface="宋体" panose="02010600030101010101" pitchFamily="2" charset="-122"/>
                        </a:rPr>
                        <a:t>2</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45">
            <a:extLst>
              <a:ext uri="{FF2B5EF4-FFF2-40B4-BE49-F238E27FC236}">
                <a16:creationId xmlns:a16="http://schemas.microsoft.com/office/drawing/2014/main" id="{B0F9CD52-6F46-4070-9D76-2EF158A6BD0A}"/>
              </a:ext>
            </a:extLst>
          </p:cNvPr>
          <p:cNvSpPr>
            <a:spLocks noChangeArrowheads="1"/>
          </p:cNvSpPr>
          <p:nvPr/>
        </p:nvSpPr>
        <p:spPr bwMode="auto">
          <a:xfrm>
            <a:off x="223838" y="962025"/>
            <a:ext cx="8458200" cy="3429000"/>
          </a:xfrm>
          <a:prstGeom prst="rect">
            <a:avLst/>
          </a:prstGeom>
          <a:noFill/>
          <a:ln>
            <a:noFill/>
          </a:ln>
        </p:spPr>
        <p:txBody>
          <a:bodyPr/>
          <a:lstStyle>
            <a:lvl1pPr marL="533400" indent="-533400">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indent="0" eaLnBrk="1" hangingPunct="1">
              <a:buClr>
                <a:srgbClr val="0000CC"/>
              </a:buClr>
              <a:buSzTx/>
              <a:buFont typeface="Wingdings" panose="05000000000000000000" pitchFamily="2" charset="2"/>
              <a:buNone/>
              <a:defRPr/>
            </a:pPr>
            <a:r>
              <a:rPr lang="en-US" altLang="zh-CN" sz="2800" dirty="0">
                <a:solidFill>
                  <a:srgbClr val="000000"/>
                </a:solidFill>
                <a:latin typeface="宋体" panose="02010600030101010101" pitchFamily="2" charset="-122"/>
              </a:rPr>
              <a:t>3.7.2 </a:t>
            </a:r>
            <a:r>
              <a:rPr lang="zh-CN" altLang="en-US" sz="2800" dirty="0">
                <a:solidFill>
                  <a:srgbClr val="000000"/>
                </a:solidFill>
                <a:latin typeface="宋体" panose="02010600030101010101" pitchFamily="2" charset="-122"/>
              </a:rPr>
              <a:t>银行家算法避免死锁</a:t>
            </a:r>
            <a:endParaRPr lang="zh-CN" altLang="en-US" sz="2800" dirty="0">
              <a:latin typeface="宋体" panose="02010600030101010101" pitchFamily="2" charset="-122"/>
            </a:endParaRPr>
          </a:p>
          <a:p>
            <a:pPr algn="just" eaLnBrk="1" hangingPunct="1">
              <a:lnSpc>
                <a:spcPct val="110000"/>
              </a:lnSpc>
              <a:spcBef>
                <a:spcPct val="0"/>
              </a:spcBef>
              <a:buClrTx/>
              <a:buSzTx/>
              <a:buFont typeface="Wingdings" panose="05000000000000000000" pitchFamily="2" charset="2"/>
              <a:buChar char="§"/>
              <a:defRPr/>
            </a:pPr>
            <a:r>
              <a:rPr lang="zh-CN" altLang="en-US" sz="2400" dirty="0">
                <a:latin typeface="宋体" panose="02010600030101010101" pitchFamily="2" charset="-122"/>
              </a:rPr>
              <a:t>思想：新进程必须申明需要的每种资源的最大数，数目不超过系统资源总量。系统确定是否有足够资源分配给进程，若有计算分配后系统状态是否安全，只有安全才会分配资源。</a:t>
            </a:r>
            <a:endParaRPr lang="en-US" altLang="zh-CN" sz="2400" dirty="0">
              <a:latin typeface="宋体" panose="02010600030101010101" pitchFamily="2" charset="-122"/>
            </a:endParaRPr>
          </a:p>
          <a:p>
            <a:pPr algn="just" eaLnBrk="1" hangingPunct="1">
              <a:lnSpc>
                <a:spcPct val="110000"/>
              </a:lnSpc>
              <a:spcBef>
                <a:spcPct val="0"/>
              </a:spcBef>
              <a:buClrTx/>
              <a:buSzTx/>
              <a:buFont typeface="Wingdings" panose="05000000000000000000" pitchFamily="2" charset="2"/>
              <a:buChar char="§"/>
              <a:defRPr/>
            </a:pPr>
            <a:r>
              <a:rPr lang="zh-CN" altLang="en-US" sz="2400" dirty="0">
                <a:latin typeface="宋体" panose="02010600030101010101" pitchFamily="2" charset="-122"/>
              </a:rPr>
              <a:t>银行家拥有一笔周转资金</a:t>
            </a:r>
          </a:p>
          <a:p>
            <a:pPr algn="just" eaLnBrk="1" hangingPunct="1">
              <a:lnSpc>
                <a:spcPct val="110000"/>
              </a:lnSpc>
              <a:spcBef>
                <a:spcPct val="0"/>
              </a:spcBef>
              <a:buClrTx/>
              <a:buSzTx/>
              <a:buFont typeface="Wingdings" panose="05000000000000000000" pitchFamily="2" charset="2"/>
              <a:buChar char="§"/>
              <a:defRPr/>
            </a:pPr>
            <a:r>
              <a:rPr lang="zh-CN" altLang="en-US" sz="2400" dirty="0">
                <a:latin typeface="宋体" panose="02010600030101010101" pitchFamily="2" charset="-122"/>
              </a:rPr>
              <a:t>客户要求分期贷款，如果客户能够得到各期贷款，就一定能够归还贷款，否则就一定不能归还贷款</a:t>
            </a:r>
          </a:p>
          <a:p>
            <a:pPr algn="just" eaLnBrk="1" hangingPunct="1">
              <a:lnSpc>
                <a:spcPct val="110000"/>
              </a:lnSpc>
              <a:spcBef>
                <a:spcPct val="0"/>
              </a:spcBef>
              <a:buClrTx/>
              <a:buSzTx/>
              <a:buFont typeface="Wingdings" panose="05000000000000000000" pitchFamily="2" charset="2"/>
              <a:buChar char="§"/>
              <a:defRPr/>
            </a:pPr>
            <a:r>
              <a:rPr lang="zh-CN" altLang="en-US" sz="2400" dirty="0">
                <a:latin typeface="宋体" panose="02010600030101010101" pitchFamily="2" charset="-122"/>
              </a:rPr>
              <a:t>银行家应谨慎的贷款，防止出现坏帐</a:t>
            </a:r>
          </a:p>
        </p:txBody>
      </p:sp>
      <p:sp>
        <p:nvSpPr>
          <p:cNvPr id="100355" name="Text Box 46">
            <a:extLst>
              <a:ext uri="{FF2B5EF4-FFF2-40B4-BE49-F238E27FC236}">
                <a16:creationId xmlns:a16="http://schemas.microsoft.com/office/drawing/2014/main" id="{99E93660-6CEB-4399-A14A-710AD8A3833C}"/>
              </a:ext>
            </a:extLst>
          </p:cNvPr>
          <p:cNvSpPr txBox="1">
            <a:spLocks noChangeArrowheads="1"/>
          </p:cNvSpPr>
          <p:nvPr/>
        </p:nvSpPr>
        <p:spPr bwMode="auto">
          <a:xfrm>
            <a:off x="223838" y="4868863"/>
            <a:ext cx="86868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0"/>
              </a:spcBef>
              <a:buClrTx/>
              <a:buSzTx/>
              <a:buFontTx/>
              <a:buNone/>
            </a:pPr>
            <a:r>
              <a:rPr lang="zh-CN" altLang="en-US" sz="2400" dirty="0">
                <a:solidFill>
                  <a:srgbClr val="000000"/>
                </a:solidFill>
              </a:rPr>
              <a:t>例如：银行家有10份资金，分给三个客户</a:t>
            </a:r>
            <a:r>
              <a:rPr lang="en-US" altLang="zh-CN" sz="2400" dirty="0">
                <a:solidFill>
                  <a:srgbClr val="000000"/>
                </a:solidFill>
              </a:rPr>
              <a:t>A、B、C，</a:t>
            </a:r>
            <a:r>
              <a:rPr lang="zh-CN" altLang="en-US" sz="2400" dirty="0">
                <a:solidFill>
                  <a:srgbClr val="000000"/>
                </a:solidFill>
              </a:rPr>
              <a:t>三客户分别需要9、3、8份资金才能完成，某一时刻资金使用情况为</a:t>
            </a:r>
            <a:r>
              <a:rPr lang="en-US" altLang="zh-CN" sz="2400" dirty="0">
                <a:solidFill>
                  <a:srgbClr val="000000"/>
                </a:solidFill>
              </a:rPr>
              <a:t>A-2(7),B-2(1),C-4(4)</a:t>
            </a:r>
            <a:r>
              <a:rPr lang="zh-CN" altLang="en-US" sz="2400" dirty="0">
                <a:solidFill>
                  <a:srgbClr val="000000"/>
                </a:solidFill>
              </a:rPr>
              <a:t>余2份。则{</a:t>
            </a:r>
            <a:r>
              <a:rPr lang="en-US" altLang="zh-CN" sz="2400" dirty="0">
                <a:solidFill>
                  <a:srgbClr val="000000"/>
                </a:solidFill>
              </a:rPr>
              <a:t>B,C,A}</a:t>
            </a:r>
            <a:r>
              <a:rPr lang="zh-CN" altLang="en-US" sz="2400" dirty="0">
                <a:solidFill>
                  <a:srgbClr val="000000"/>
                </a:solidFill>
              </a:rPr>
              <a:t>为安全序列。（）里是还缺的资金。</a:t>
            </a:r>
          </a:p>
        </p:txBody>
      </p:sp>
      <p:sp>
        <p:nvSpPr>
          <p:cNvPr id="100356" name="Text Box 2">
            <a:extLst>
              <a:ext uri="{FF2B5EF4-FFF2-40B4-BE49-F238E27FC236}">
                <a16:creationId xmlns:a16="http://schemas.microsoft.com/office/drawing/2014/main" id="{32E12479-F5B6-4919-8C0E-1C3C1953C227}"/>
              </a:ext>
            </a:extLst>
          </p:cNvPr>
          <p:cNvSpPr txBox="1">
            <a:spLocks noChangeArrowheads="1"/>
          </p:cNvSpPr>
          <p:nvPr/>
        </p:nvSpPr>
        <p:spPr bwMode="auto">
          <a:xfrm>
            <a:off x="0" y="188913"/>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sz="4000">
                <a:solidFill>
                  <a:srgbClr val="000000"/>
                </a:solidFill>
                <a:latin typeface="华文新魏" panose="02010800040101010101" pitchFamily="2" charset="-122"/>
                <a:ea typeface="华文新魏" panose="02010800040101010101" pitchFamily="2" charset="-122"/>
              </a:rPr>
              <a:t>3.</a:t>
            </a:r>
            <a:r>
              <a:rPr lang="en-US" altLang="zh-CN" sz="4000">
                <a:solidFill>
                  <a:srgbClr val="000000"/>
                </a:solidFill>
                <a:latin typeface="华文新魏" panose="02010800040101010101" pitchFamily="2" charset="-122"/>
                <a:ea typeface="华文新魏" panose="02010800040101010101" pitchFamily="2" charset="-122"/>
              </a:rPr>
              <a:t>7</a:t>
            </a:r>
            <a:r>
              <a:rPr lang="zh-CN" altLang="en-US" sz="4000">
                <a:solidFill>
                  <a:srgbClr val="000000"/>
                </a:solidFill>
                <a:latin typeface="华文新魏" panose="02010800040101010101" pitchFamily="2" charset="-122"/>
                <a:ea typeface="华文新魏" panose="02010800040101010101" pitchFamily="2" charset="-122"/>
              </a:rPr>
              <a:t> 避免</a:t>
            </a:r>
            <a:r>
              <a:rPr lang="zh-CN" altLang="en-US" sz="4000">
                <a:solidFill>
                  <a:srgbClr val="000000"/>
                </a:solidFill>
                <a:latin typeface="Times New Roman" panose="02020603050405020304" pitchFamily="18" charset="0"/>
                <a:ea typeface="华文新魏" panose="02010800040101010101" pitchFamily="2" charset="-122"/>
              </a:rPr>
              <a:t>死锁</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3">
            <a:extLst>
              <a:ext uri="{FF2B5EF4-FFF2-40B4-BE49-F238E27FC236}">
                <a16:creationId xmlns:a16="http://schemas.microsoft.com/office/drawing/2014/main" id="{6F6F86E9-7A5F-4AA9-BA34-648DB890E09F}"/>
              </a:ext>
            </a:extLst>
          </p:cNvPr>
          <p:cNvSpPr>
            <a:spLocks noChangeArrowheads="1"/>
          </p:cNvSpPr>
          <p:nvPr/>
        </p:nvSpPr>
        <p:spPr bwMode="auto">
          <a:xfrm>
            <a:off x="457200" y="1524000"/>
            <a:ext cx="8458200" cy="4724400"/>
          </a:xfrm>
          <a:prstGeom prst="rect">
            <a:avLst/>
          </a:prstGeom>
          <a:noFill/>
          <a:ln>
            <a:noFill/>
          </a:ln>
        </p:spPr>
        <p:txBody>
          <a:bodyPr/>
          <a:lstStyle>
            <a:lvl1pPr marL="533400" indent="-533400">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indent="0" eaLnBrk="1" hangingPunct="1">
              <a:buClr>
                <a:srgbClr val="0000CC"/>
              </a:buClr>
              <a:buSzTx/>
              <a:buFont typeface="Wingdings" panose="05000000000000000000" pitchFamily="2" charset="2"/>
              <a:buNone/>
              <a:defRPr/>
            </a:pPr>
            <a:r>
              <a:rPr lang="en-US" altLang="zh-CN" sz="2800" dirty="0">
                <a:solidFill>
                  <a:srgbClr val="000000"/>
                </a:solidFill>
                <a:latin typeface="宋体" panose="02010600030101010101" pitchFamily="2" charset="-122"/>
              </a:rPr>
              <a:t>3.7.2 </a:t>
            </a:r>
            <a:r>
              <a:rPr lang="zh-CN" altLang="en-US" sz="2800" dirty="0">
                <a:solidFill>
                  <a:srgbClr val="000000"/>
                </a:solidFill>
                <a:latin typeface="宋体" panose="02010600030101010101" pitchFamily="2" charset="-122"/>
              </a:rPr>
              <a:t>利用银行家算法来避免死锁</a:t>
            </a:r>
          </a:p>
          <a:p>
            <a:pPr algn="just" eaLnBrk="1" hangingPunct="1">
              <a:lnSpc>
                <a:spcPct val="120000"/>
              </a:lnSpc>
              <a:buClrTx/>
              <a:buSzTx/>
              <a:buFont typeface="Wingdings" panose="05000000000000000000" pitchFamily="2" charset="2"/>
              <a:buChar char="§"/>
              <a:defRPr/>
            </a:pPr>
            <a:r>
              <a:rPr lang="zh-CN" altLang="en-US" sz="2800" dirty="0">
                <a:latin typeface="宋体" panose="02010600030101010101" pitchFamily="2" charset="-122"/>
              </a:rPr>
              <a:t>操作系统（银行家）</a:t>
            </a:r>
          </a:p>
          <a:p>
            <a:pPr algn="just" eaLnBrk="1" hangingPunct="1">
              <a:lnSpc>
                <a:spcPct val="120000"/>
              </a:lnSpc>
              <a:buClrTx/>
              <a:buSzTx/>
              <a:buFont typeface="Wingdings" panose="05000000000000000000" pitchFamily="2" charset="2"/>
              <a:buChar char="§"/>
              <a:defRPr/>
            </a:pPr>
            <a:r>
              <a:rPr lang="zh-CN" altLang="en-US" sz="2800" dirty="0">
                <a:latin typeface="宋体" panose="02010600030101010101" pitchFamily="2" charset="-122"/>
              </a:rPr>
              <a:t>操作系统管理的资源(周转资金)</a:t>
            </a:r>
          </a:p>
          <a:p>
            <a:pPr algn="just" eaLnBrk="1" hangingPunct="1">
              <a:lnSpc>
                <a:spcPct val="120000"/>
              </a:lnSpc>
              <a:buClrTx/>
              <a:buSzTx/>
              <a:buFont typeface="Wingdings" panose="05000000000000000000" pitchFamily="2" charset="2"/>
              <a:buChar char="§"/>
              <a:defRPr/>
            </a:pPr>
            <a:r>
              <a:rPr lang="zh-CN" altLang="en-US" sz="2800" dirty="0">
                <a:latin typeface="宋体" panose="02010600030101010101" pitchFamily="2" charset="-122"/>
              </a:rPr>
              <a:t>进程（要求贷款的客户）</a:t>
            </a:r>
          </a:p>
        </p:txBody>
      </p:sp>
      <p:sp>
        <p:nvSpPr>
          <p:cNvPr id="101379" name="Text Box 2">
            <a:extLst>
              <a:ext uri="{FF2B5EF4-FFF2-40B4-BE49-F238E27FC236}">
                <a16:creationId xmlns:a16="http://schemas.microsoft.com/office/drawing/2014/main" id="{F6DD1D20-FC58-441B-A5ED-4419139B5427}"/>
              </a:ext>
            </a:extLst>
          </p:cNvPr>
          <p:cNvSpPr txBox="1">
            <a:spLocks noChangeArrowheads="1"/>
          </p:cNvSpPr>
          <p:nvPr/>
        </p:nvSpPr>
        <p:spPr bwMode="auto">
          <a:xfrm>
            <a:off x="1295400" y="609600"/>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sz="4000">
                <a:solidFill>
                  <a:srgbClr val="000000"/>
                </a:solidFill>
                <a:latin typeface="华文新魏" panose="02010800040101010101" pitchFamily="2" charset="-122"/>
                <a:ea typeface="华文新魏" panose="02010800040101010101" pitchFamily="2" charset="-122"/>
              </a:rPr>
              <a:t>3.</a:t>
            </a:r>
            <a:r>
              <a:rPr lang="en-US" altLang="zh-CN" sz="4000">
                <a:solidFill>
                  <a:srgbClr val="000000"/>
                </a:solidFill>
                <a:latin typeface="华文新魏" panose="02010800040101010101" pitchFamily="2" charset="-122"/>
                <a:ea typeface="华文新魏" panose="02010800040101010101" pitchFamily="2" charset="-122"/>
              </a:rPr>
              <a:t>7</a:t>
            </a:r>
            <a:r>
              <a:rPr lang="zh-CN" altLang="en-US" sz="4000">
                <a:solidFill>
                  <a:srgbClr val="000000"/>
                </a:solidFill>
                <a:latin typeface="华文新魏" panose="02010800040101010101" pitchFamily="2" charset="-122"/>
                <a:ea typeface="华文新魏" panose="02010800040101010101" pitchFamily="2" charset="-122"/>
              </a:rPr>
              <a:t> 避免</a:t>
            </a:r>
            <a:r>
              <a:rPr lang="zh-CN" altLang="en-US" sz="4000">
                <a:solidFill>
                  <a:srgbClr val="000000"/>
                </a:solidFill>
                <a:latin typeface="Times New Roman" panose="02020603050405020304" pitchFamily="18" charset="0"/>
                <a:ea typeface="华文新魏" panose="02010800040101010101" pitchFamily="2" charset="-122"/>
              </a:rPr>
              <a:t>死锁</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3">
            <a:extLst>
              <a:ext uri="{FF2B5EF4-FFF2-40B4-BE49-F238E27FC236}">
                <a16:creationId xmlns:a16="http://schemas.microsoft.com/office/drawing/2014/main" id="{B55726BE-D3B9-4B1E-9F64-42304E5A0306}"/>
              </a:ext>
            </a:extLst>
          </p:cNvPr>
          <p:cNvSpPr>
            <a:spLocks noChangeArrowheads="1"/>
          </p:cNvSpPr>
          <p:nvPr/>
        </p:nvSpPr>
        <p:spPr bwMode="auto">
          <a:xfrm>
            <a:off x="342900" y="1268413"/>
            <a:ext cx="84582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buClr>
                <a:srgbClr val="0000CC"/>
              </a:buClr>
              <a:buSzTx/>
              <a:buFont typeface="Wingdings" panose="05000000000000000000" pitchFamily="2" charset="2"/>
              <a:buNone/>
            </a:pPr>
            <a:r>
              <a:rPr lang="en-US" altLang="zh-CN" sz="2800" dirty="0">
                <a:solidFill>
                  <a:srgbClr val="000000"/>
                </a:solidFill>
                <a:latin typeface="Times" panose="02020603050405020304" pitchFamily="18" charset="0"/>
              </a:rPr>
              <a:t>1.</a:t>
            </a:r>
            <a:r>
              <a:rPr lang="zh-CN" altLang="en-US" sz="2800" dirty="0">
                <a:solidFill>
                  <a:srgbClr val="000000"/>
                </a:solidFill>
                <a:latin typeface="Times" panose="02020603050405020304" pitchFamily="18" charset="0"/>
              </a:rPr>
              <a:t>银行家算法中的数据结构</a:t>
            </a:r>
          </a:p>
          <a:p>
            <a:pPr algn="just" eaLnBrk="1" hangingPunct="1">
              <a:lnSpc>
                <a:spcPct val="110000"/>
              </a:lnSpc>
              <a:spcBef>
                <a:spcPct val="0"/>
              </a:spcBef>
              <a:buClrTx/>
              <a:buSzTx/>
              <a:buFont typeface="Wingdings" panose="05000000000000000000" pitchFamily="2" charset="2"/>
              <a:buNone/>
            </a:pPr>
            <a:r>
              <a:rPr lang="en-US" altLang="zh-CN" sz="2800" dirty="0">
                <a:solidFill>
                  <a:srgbClr val="000000"/>
                </a:solidFill>
                <a:latin typeface="Times" panose="02020603050405020304" pitchFamily="18" charset="0"/>
              </a:rPr>
              <a:t>(1)</a:t>
            </a:r>
            <a:r>
              <a:rPr lang="zh-CN" altLang="en-US" sz="2800" dirty="0">
                <a:solidFill>
                  <a:srgbClr val="000000"/>
                </a:solidFill>
                <a:latin typeface="Times" panose="02020603050405020304" pitchFamily="18" charset="0"/>
              </a:rPr>
              <a:t>可利用资源向量</a:t>
            </a:r>
            <a:r>
              <a:rPr lang="en-US" altLang="zh-CN" sz="2800" dirty="0">
                <a:solidFill>
                  <a:srgbClr val="000000"/>
                </a:solidFill>
                <a:latin typeface="Times" panose="02020603050405020304" pitchFamily="18" charset="0"/>
              </a:rPr>
              <a:t>Available。</a:t>
            </a:r>
            <a:r>
              <a:rPr lang="en-US" altLang="zh-CN" sz="2400" dirty="0">
                <a:latin typeface="Times" panose="02020603050405020304" pitchFamily="18" charset="0"/>
              </a:rPr>
              <a:t> </a:t>
            </a:r>
            <a:r>
              <a:rPr lang="en-US" altLang="zh-CN" sz="2400" i="1" dirty="0">
                <a:latin typeface="Times" panose="02020603050405020304" pitchFamily="18" charset="0"/>
              </a:rPr>
              <a:t>m</a:t>
            </a:r>
            <a:r>
              <a:rPr lang="zh-CN" altLang="en-US" sz="2400" dirty="0">
                <a:latin typeface="Times" panose="02020603050405020304" pitchFamily="18" charset="0"/>
              </a:rPr>
              <a:t>个元素的数组</a:t>
            </a:r>
            <a:r>
              <a:rPr lang="en-US" altLang="zh-CN" sz="2400" dirty="0">
                <a:latin typeface="Times" panose="02020603050405020304" pitchFamily="18" charset="0"/>
              </a:rPr>
              <a:t>(</a:t>
            </a:r>
            <a:r>
              <a:rPr lang="zh-CN" altLang="en-US" sz="2400" dirty="0">
                <a:latin typeface="Times" panose="02020603050405020304" pitchFamily="18" charset="0"/>
              </a:rPr>
              <a:t>资源</a:t>
            </a:r>
            <a:r>
              <a:rPr lang="en-US" altLang="zh-CN" sz="2400" dirty="0">
                <a:latin typeface="Times" panose="02020603050405020304" pitchFamily="18" charset="0"/>
              </a:rPr>
              <a:t>)</a:t>
            </a:r>
            <a:r>
              <a:rPr lang="zh-CN" altLang="en-US" sz="2400" dirty="0">
                <a:latin typeface="Times" panose="02020603050405020304" pitchFamily="18" charset="0"/>
              </a:rPr>
              <a:t>，</a:t>
            </a:r>
            <a:r>
              <a:rPr lang="en-US" altLang="zh-CN" sz="2400" dirty="0">
                <a:latin typeface="Times" panose="02020603050405020304" pitchFamily="18" charset="0"/>
              </a:rPr>
              <a:t>Available[j]=K</a:t>
            </a:r>
            <a:r>
              <a:rPr lang="zh-CN" altLang="en-US" sz="2400" dirty="0">
                <a:latin typeface="Times" panose="02020603050405020304" pitchFamily="18" charset="0"/>
              </a:rPr>
              <a:t>表示系统中</a:t>
            </a:r>
            <a:r>
              <a:rPr lang="zh-CN" altLang="en-US" sz="2400" dirty="0">
                <a:solidFill>
                  <a:srgbClr val="FF0000"/>
                </a:solidFill>
                <a:latin typeface="Times" panose="02020603050405020304" pitchFamily="18" charset="0"/>
              </a:rPr>
              <a:t>现有</a:t>
            </a:r>
            <a:r>
              <a:rPr lang="en-US" altLang="zh-CN" sz="2400" dirty="0" err="1">
                <a:latin typeface="Times" panose="02020603050405020304" pitchFamily="18" charset="0"/>
              </a:rPr>
              <a:t>R</a:t>
            </a:r>
            <a:r>
              <a:rPr lang="en-US" altLang="zh-CN" sz="2400" baseline="-25000" dirty="0" err="1">
                <a:latin typeface="Times" panose="02020603050405020304" pitchFamily="18" charset="0"/>
              </a:rPr>
              <a:t>j</a:t>
            </a:r>
            <a:r>
              <a:rPr lang="zh-CN" altLang="en-US" sz="2400" dirty="0">
                <a:latin typeface="Times" panose="02020603050405020304" pitchFamily="18" charset="0"/>
              </a:rPr>
              <a:t>类资源</a:t>
            </a:r>
            <a:r>
              <a:rPr lang="en-US" altLang="zh-CN" sz="2400" i="1" dirty="0">
                <a:latin typeface="Times" panose="02020603050405020304" pitchFamily="18" charset="0"/>
              </a:rPr>
              <a:t>K</a:t>
            </a:r>
            <a:r>
              <a:rPr lang="zh-CN" altLang="en-US" sz="2400" dirty="0">
                <a:latin typeface="Times" panose="02020603050405020304" pitchFamily="18" charset="0"/>
              </a:rPr>
              <a:t>个。 </a:t>
            </a:r>
          </a:p>
          <a:p>
            <a:pPr algn="just" eaLnBrk="1" hangingPunct="1">
              <a:lnSpc>
                <a:spcPct val="110000"/>
              </a:lnSpc>
              <a:spcBef>
                <a:spcPct val="0"/>
              </a:spcBef>
              <a:buClrTx/>
              <a:buSzTx/>
              <a:buFont typeface="Wingdings" panose="05000000000000000000" pitchFamily="2" charset="2"/>
              <a:buNone/>
            </a:pPr>
            <a:r>
              <a:rPr lang="en-US" altLang="zh-CN" sz="2800" dirty="0">
                <a:solidFill>
                  <a:srgbClr val="000000"/>
                </a:solidFill>
                <a:latin typeface="Times" panose="02020603050405020304" pitchFamily="18" charset="0"/>
              </a:rPr>
              <a:t>(2)</a:t>
            </a:r>
            <a:r>
              <a:rPr lang="zh-CN" altLang="en-US" sz="2800" dirty="0">
                <a:solidFill>
                  <a:srgbClr val="000000"/>
                </a:solidFill>
                <a:latin typeface="Times" panose="02020603050405020304" pitchFamily="18" charset="0"/>
              </a:rPr>
              <a:t>最大需求矩阵</a:t>
            </a:r>
            <a:r>
              <a:rPr lang="en-US" altLang="zh-CN" sz="2800" dirty="0">
                <a:solidFill>
                  <a:srgbClr val="000000"/>
                </a:solidFill>
                <a:latin typeface="Times" panose="02020603050405020304" pitchFamily="18" charset="0"/>
              </a:rPr>
              <a:t>Max。</a:t>
            </a:r>
            <a:r>
              <a:rPr lang="en-US" altLang="zh-CN" sz="2400" dirty="0">
                <a:latin typeface="Times" panose="02020603050405020304" pitchFamily="18" charset="0"/>
              </a:rPr>
              <a:t> </a:t>
            </a:r>
            <a:r>
              <a:rPr lang="en-US" altLang="zh-CN" sz="2400" i="1" dirty="0">
                <a:latin typeface="Times" panose="02020603050405020304" pitchFamily="18" charset="0"/>
              </a:rPr>
              <a:t>n(</a:t>
            </a:r>
            <a:r>
              <a:rPr lang="zh-CN" altLang="en-US" sz="2400" i="1" dirty="0">
                <a:latin typeface="Times" panose="02020603050405020304" pitchFamily="18" charset="0"/>
              </a:rPr>
              <a:t>进程</a:t>
            </a:r>
            <a:r>
              <a:rPr lang="en-US" altLang="zh-CN" sz="2400" i="1" dirty="0">
                <a:latin typeface="Times" panose="02020603050405020304" pitchFamily="18" charset="0"/>
              </a:rPr>
              <a:t>)</a:t>
            </a:r>
            <a:r>
              <a:rPr lang="en-US" altLang="zh-CN" sz="2400" dirty="0">
                <a:latin typeface="Times" panose="02020603050405020304" pitchFamily="18" charset="0"/>
              </a:rPr>
              <a:t>×</a:t>
            </a:r>
            <a:r>
              <a:rPr lang="en-US" altLang="zh-CN" sz="2400" i="1" dirty="0">
                <a:latin typeface="Times" panose="02020603050405020304" pitchFamily="18" charset="0"/>
              </a:rPr>
              <a:t>m(</a:t>
            </a:r>
            <a:r>
              <a:rPr lang="zh-CN" altLang="en-US" sz="2400" i="1" dirty="0">
                <a:latin typeface="Times" panose="02020603050405020304" pitchFamily="18" charset="0"/>
              </a:rPr>
              <a:t>资源</a:t>
            </a:r>
            <a:r>
              <a:rPr lang="en-US" altLang="zh-CN" sz="2400" i="1" dirty="0">
                <a:latin typeface="Times" panose="02020603050405020304" pitchFamily="18" charset="0"/>
              </a:rPr>
              <a:t>)</a:t>
            </a:r>
            <a:r>
              <a:rPr lang="zh-CN" altLang="en-US" sz="2400" dirty="0">
                <a:latin typeface="Times" panose="02020603050405020304" pitchFamily="18" charset="0"/>
              </a:rPr>
              <a:t>的矩阵，</a:t>
            </a:r>
            <a:r>
              <a:rPr lang="en-US" altLang="zh-CN" sz="2400" dirty="0">
                <a:latin typeface="Times" panose="02020603050405020304" pitchFamily="18" charset="0"/>
              </a:rPr>
              <a:t>Max[</a:t>
            </a:r>
            <a:r>
              <a:rPr lang="en-US" altLang="zh-CN" sz="2400" dirty="0" err="1">
                <a:latin typeface="Times" panose="02020603050405020304" pitchFamily="18" charset="0"/>
              </a:rPr>
              <a:t>i,j</a:t>
            </a:r>
            <a:r>
              <a:rPr lang="en-US" altLang="zh-CN" sz="2400" dirty="0">
                <a:latin typeface="Times" panose="02020603050405020304" pitchFamily="18" charset="0"/>
              </a:rPr>
              <a:t>]=K</a:t>
            </a:r>
            <a:r>
              <a:rPr lang="zh-CN" altLang="en-US" sz="2400" dirty="0">
                <a:latin typeface="Times" panose="02020603050405020304" pitchFamily="18" charset="0"/>
              </a:rPr>
              <a:t>表示进程</a:t>
            </a:r>
            <a:r>
              <a:rPr lang="en-US" altLang="zh-CN" sz="2400" dirty="0" err="1">
                <a:latin typeface="Times" panose="02020603050405020304" pitchFamily="18" charset="0"/>
              </a:rPr>
              <a:t>i</a:t>
            </a:r>
            <a:r>
              <a:rPr lang="zh-CN" altLang="en-US" sz="2400" dirty="0">
                <a:solidFill>
                  <a:srgbClr val="FF0000"/>
                </a:solidFill>
                <a:latin typeface="Times" panose="02020603050405020304" pitchFamily="18" charset="0"/>
              </a:rPr>
              <a:t>需要</a:t>
            </a:r>
            <a:r>
              <a:rPr lang="en-US" altLang="zh-CN" sz="2400" dirty="0" err="1">
                <a:latin typeface="Times" panose="02020603050405020304" pitchFamily="18" charset="0"/>
              </a:rPr>
              <a:t>R</a:t>
            </a:r>
            <a:r>
              <a:rPr lang="en-US" altLang="zh-CN" sz="2400" baseline="-25000" dirty="0" err="1">
                <a:latin typeface="Times" panose="02020603050405020304" pitchFamily="18" charset="0"/>
              </a:rPr>
              <a:t>j</a:t>
            </a:r>
            <a:r>
              <a:rPr lang="zh-CN" altLang="en-US" sz="2400" dirty="0">
                <a:latin typeface="Times" panose="02020603050405020304" pitchFamily="18" charset="0"/>
              </a:rPr>
              <a:t>类资源的</a:t>
            </a:r>
            <a:r>
              <a:rPr lang="zh-CN" altLang="en-US" sz="2400" dirty="0">
                <a:solidFill>
                  <a:srgbClr val="FF0000"/>
                </a:solidFill>
                <a:latin typeface="Times" panose="02020603050405020304" pitchFamily="18" charset="0"/>
              </a:rPr>
              <a:t>最大数目</a:t>
            </a:r>
            <a:r>
              <a:rPr lang="zh-CN" altLang="en-US" sz="2400" dirty="0">
                <a:latin typeface="Times" panose="02020603050405020304" pitchFamily="18" charset="0"/>
              </a:rPr>
              <a:t>为</a:t>
            </a:r>
            <a:r>
              <a:rPr lang="en-US" altLang="zh-CN" sz="2400" dirty="0">
                <a:latin typeface="Times" panose="02020603050405020304" pitchFamily="18" charset="0"/>
              </a:rPr>
              <a:t>K。</a:t>
            </a:r>
            <a:endParaRPr lang="zh-CN" altLang="en-US" sz="2400" dirty="0">
              <a:latin typeface="Times" panose="02020603050405020304" pitchFamily="18" charset="0"/>
            </a:endParaRPr>
          </a:p>
          <a:p>
            <a:pPr algn="just" eaLnBrk="1" hangingPunct="1">
              <a:lnSpc>
                <a:spcPct val="110000"/>
              </a:lnSpc>
              <a:spcBef>
                <a:spcPct val="0"/>
              </a:spcBef>
              <a:buClrTx/>
              <a:buSzTx/>
              <a:buFont typeface="Wingdings" panose="05000000000000000000" pitchFamily="2" charset="2"/>
              <a:buNone/>
            </a:pPr>
            <a:r>
              <a:rPr lang="en-US" altLang="zh-CN" sz="2800" dirty="0">
                <a:solidFill>
                  <a:srgbClr val="000000"/>
                </a:solidFill>
                <a:latin typeface="Times" panose="02020603050405020304" pitchFamily="18" charset="0"/>
              </a:rPr>
              <a:t>(3)</a:t>
            </a:r>
            <a:r>
              <a:rPr lang="zh-CN" altLang="en-US" sz="2800" dirty="0">
                <a:solidFill>
                  <a:srgbClr val="000000"/>
                </a:solidFill>
                <a:latin typeface="Times" panose="02020603050405020304" pitchFamily="18" charset="0"/>
              </a:rPr>
              <a:t>分配矩阵</a:t>
            </a:r>
            <a:r>
              <a:rPr lang="en-US" altLang="zh-CN" sz="2800" dirty="0">
                <a:solidFill>
                  <a:srgbClr val="000000"/>
                </a:solidFill>
                <a:latin typeface="Times" panose="02020603050405020304" pitchFamily="18" charset="0"/>
              </a:rPr>
              <a:t>Allocation。</a:t>
            </a:r>
            <a:r>
              <a:rPr lang="en-US" altLang="zh-CN" sz="2400" dirty="0">
                <a:latin typeface="Times" panose="02020603050405020304" pitchFamily="18" charset="0"/>
              </a:rPr>
              <a:t> </a:t>
            </a:r>
            <a:r>
              <a:rPr lang="en-US" altLang="zh-CN" sz="2400" i="1" dirty="0" err="1">
                <a:latin typeface="Times" panose="02020603050405020304" pitchFamily="18" charset="0"/>
              </a:rPr>
              <a:t>n</a:t>
            </a:r>
            <a:r>
              <a:rPr lang="en-US" altLang="zh-CN" sz="2400" dirty="0" err="1">
                <a:latin typeface="Times" panose="02020603050405020304" pitchFamily="18" charset="0"/>
              </a:rPr>
              <a:t>×</a:t>
            </a:r>
            <a:r>
              <a:rPr lang="en-US" altLang="zh-CN" sz="2400" i="1" dirty="0" err="1">
                <a:latin typeface="Times" panose="02020603050405020304" pitchFamily="18" charset="0"/>
              </a:rPr>
              <a:t>m</a:t>
            </a:r>
            <a:r>
              <a:rPr lang="zh-CN" altLang="en-US" sz="2400" dirty="0">
                <a:latin typeface="Times" panose="02020603050405020304" pitchFamily="18" charset="0"/>
              </a:rPr>
              <a:t>的矩阵，</a:t>
            </a:r>
            <a:r>
              <a:rPr lang="en-US" altLang="zh-CN" sz="2400" dirty="0">
                <a:latin typeface="Times" panose="02020603050405020304" pitchFamily="18" charset="0"/>
              </a:rPr>
              <a:t>Allocation[</a:t>
            </a:r>
            <a:r>
              <a:rPr lang="en-US" altLang="zh-CN" sz="2400" dirty="0" err="1">
                <a:latin typeface="Times" panose="02020603050405020304" pitchFamily="18" charset="0"/>
              </a:rPr>
              <a:t>i,j</a:t>
            </a:r>
            <a:r>
              <a:rPr lang="en-US" altLang="zh-CN" sz="2400" dirty="0">
                <a:latin typeface="Times" panose="02020603050405020304" pitchFamily="18" charset="0"/>
              </a:rPr>
              <a:t>]=K</a:t>
            </a:r>
            <a:r>
              <a:rPr lang="zh-CN" altLang="en-US" sz="2400" dirty="0">
                <a:latin typeface="Times" panose="02020603050405020304" pitchFamily="18" charset="0"/>
              </a:rPr>
              <a:t>表示进程</a:t>
            </a:r>
            <a:r>
              <a:rPr lang="en-US" altLang="zh-CN" sz="2400" dirty="0" err="1">
                <a:latin typeface="Times" panose="02020603050405020304" pitchFamily="18" charset="0"/>
              </a:rPr>
              <a:t>i</a:t>
            </a:r>
            <a:r>
              <a:rPr lang="zh-CN" altLang="en-US" sz="2400" dirty="0">
                <a:latin typeface="Times" panose="02020603050405020304" pitchFamily="18" charset="0"/>
              </a:rPr>
              <a:t>当前</a:t>
            </a:r>
            <a:r>
              <a:rPr lang="zh-CN" altLang="en-US" sz="2400" dirty="0">
                <a:solidFill>
                  <a:srgbClr val="FF0000"/>
                </a:solidFill>
                <a:latin typeface="Times" panose="02020603050405020304" pitchFamily="18" charset="0"/>
              </a:rPr>
              <a:t>已分得</a:t>
            </a:r>
            <a:r>
              <a:rPr lang="en-US" altLang="zh-CN" sz="2400" i="1" dirty="0" err="1">
                <a:latin typeface="Times" panose="02020603050405020304" pitchFamily="18" charset="0"/>
              </a:rPr>
              <a:t>R</a:t>
            </a:r>
            <a:r>
              <a:rPr lang="en-US" altLang="zh-CN" sz="2400" baseline="-25000" dirty="0" err="1">
                <a:latin typeface="Times" panose="02020603050405020304" pitchFamily="18" charset="0"/>
              </a:rPr>
              <a:t>j</a:t>
            </a:r>
            <a:r>
              <a:rPr lang="zh-CN" altLang="en-US" sz="2400" dirty="0">
                <a:latin typeface="Times" panose="02020603050405020304" pitchFamily="18" charset="0"/>
              </a:rPr>
              <a:t>类资源的数目为</a:t>
            </a:r>
            <a:r>
              <a:rPr lang="en-US" altLang="zh-CN" sz="2400" i="1" dirty="0">
                <a:latin typeface="Times" panose="02020603050405020304" pitchFamily="18" charset="0"/>
              </a:rPr>
              <a:t>K</a:t>
            </a:r>
            <a:r>
              <a:rPr lang="en-US" altLang="zh-CN" sz="2400" dirty="0">
                <a:latin typeface="Times" panose="02020603050405020304" pitchFamily="18" charset="0"/>
              </a:rPr>
              <a:t>。</a:t>
            </a:r>
          </a:p>
          <a:p>
            <a:pPr algn="just" eaLnBrk="1" hangingPunct="1">
              <a:lnSpc>
                <a:spcPct val="110000"/>
              </a:lnSpc>
              <a:spcBef>
                <a:spcPct val="0"/>
              </a:spcBef>
              <a:buClrTx/>
              <a:buSzTx/>
              <a:buFont typeface="Wingdings" panose="05000000000000000000" pitchFamily="2" charset="2"/>
              <a:buNone/>
            </a:pPr>
            <a:r>
              <a:rPr lang="en-US" altLang="zh-CN" sz="2800" dirty="0">
                <a:solidFill>
                  <a:srgbClr val="000000"/>
                </a:solidFill>
                <a:latin typeface="Times" panose="02020603050405020304" pitchFamily="18" charset="0"/>
              </a:rPr>
              <a:t>(4)</a:t>
            </a:r>
            <a:r>
              <a:rPr lang="zh-CN" altLang="en-US" sz="2800" dirty="0">
                <a:solidFill>
                  <a:srgbClr val="000000"/>
                </a:solidFill>
                <a:latin typeface="Times" panose="02020603050405020304" pitchFamily="18" charset="0"/>
              </a:rPr>
              <a:t>需求矩阵</a:t>
            </a:r>
            <a:r>
              <a:rPr lang="en-US" altLang="zh-CN" sz="2800" dirty="0">
                <a:solidFill>
                  <a:srgbClr val="000000"/>
                </a:solidFill>
                <a:latin typeface="Times" panose="02020603050405020304" pitchFamily="18" charset="0"/>
              </a:rPr>
              <a:t>Need。</a:t>
            </a:r>
            <a:r>
              <a:rPr lang="en-US" altLang="zh-CN" sz="2400" dirty="0">
                <a:latin typeface="Times" panose="02020603050405020304" pitchFamily="18" charset="0"/>
              </a:rPr>
              <a:t> </a:t>
            </a:r>
            <a:r>
              <a:rPr lang="en-US" altLang="zh-CN" sz="2400" i="1" dirty="0" err="1">
                <a:latin typeface="Times" panose="02020603050405020304" pitchFamily="18" charset="0"/>
              </a:rPr>
              <a:t>n</a:t>
            </a:r>
            <a:r>
              <a:rPr lang="en-US" altLang="zh-CN" sz="2400" dirty="0" err="1">
                <a:latin typeface="Times" panose="02020603050405020304" pitchFamily="18" charset="0"/>
              </a:rPr>
              <a:t>×</a:t>
            </a:r>
            <a:r>
              <a:rPr lang="en-US" altLang="zh-CN" sz="2400" i="1" dirty="0" err="1">
                <a:latin typeface="Times" panose="02020603050405020304" pitchFamily="18" charset="0"/>
              </a:rPr>
              <a:t>m</a:t>
            </a:r>
            <a:r>
              <a:rPr lang="zh-CN" altLang="en-US" sz="2400" dirty="0">
                <a:latin typeface="Times" panose="02020603050405020304" pitchFamily="18" charset="0"/>
              </a:rPr>
              <a:t>的矩阵，</a:t>
            </a:r>
            <a:r>
              <a:rPr lang="en-US" altLang="zh-CN" sz="2400" dirty="0">
                <a:latin typeface="Times" panose="02020603050405020304" pitchFamily="18" charset="0"/>
              </a:rPr>
              <a:t>Need[</a:t>
            </a:r>
            <a:r>
              <a:rPr lang="en-US" altLang="zh-CN" sz="2400" dirty="0" err="1">
                <a:latin typeface="Times" panose="02020603050405020304" pitchFamily="18" charset="0"/>
              </a:rPr>
              <a:t>i,j</a:t>
            </a:r>
            <a:r>
              <a:rPr lang="en-US" altLang="zh-CN" sz="2400" dirty="0">
                <a:latin typeface="Times" panose="02020603050405020304" pitchFamily="18" charset="0"/>
              </a:rPr>
              <a:t>]=</a:t>
            </a:r>
            <a:r>
              <a:rPr lang="en-US" altLang="zh-CN" sz="2400" i="1" dirty="0">
                <a:latin typeface="Times" panose="02020603050405020304" pitchFamily="18" charset="0"/>
              </a:rPr>
              <a:t>K</a:t>
            </a:r>
            <a:r>
              <a:rPr lang="zh-CN" altLang="en-US" sz="2400" dirty="0">
                <a:latin typeface="Times" panose="02020603050405020304" pitchFamily="18" charset="0"/>
              </a:rPr>
              <a:t>表示进程</a:t>
            </a:r>
            <a:r>
              <a:rPr lang="en-US" altLang="zh-CN" sz="2400" dirty="0" err="1">
                <a:latin typeface="Times" panose="02020603050405020304" pitchFamily="18" charset="0"/>
              </a:rPr>
              <a:t>i</a:t>
            </a:r>
            <a:r>
              <a:rPr lang="zh-CN" altLang="en-US" sz="2400" dirty="0">
                <a:latin typeface="Times" panose="02020603050405020304" pitchFamily="18" charset="0"/>
              </a:rPr>
              <a:t>还需要</a:t>
            </a:r>
            <a:r>
              <a:rPr lang="en-US" altLang="zh-CN" sz="2400" dirty="0" err="1">
                <a:latin typeface="Times" panose="02020603050405020304" pitchFamily="18" charset="0"/>
              </a:rPr>
              <a:t>R</a:t>
            </a:r>
            <a:r>
              <a:rPr lang="en-US" altLang="zh-CN" sz="2400" baseline="-25000" dirty="0" err="1">
                <a:latin typeface="Times" panose="02020603050405020304" pitchFamily="18" charset="0"/>
              </a:rPr>
              <a:t>j</a:t>
            </a:r>
            <a:r>
              <a:rPr lang="zh-CN" altLang="en-US" sz="2400" dirty="0">
                <a:latin typeface="Times" panose="02020603050405020304" pitchFamily="18" charset="0"/>
              </a:rPr>
              <a:t>类资源</a:t>
            </a:r>
            <a:r>
              <a:rPr lang="en-US" altLang="zh-CN" sz="2400" i="1" dirty="0">
                <a:latin typeface="Times" panose="02020603050405020304" pitchFamily="18" charset="0"/>
              </a:rPr>
              <a:t>K</a:t>
            </a:r>
            <a:r>
              <a:rPr lang="zh-CN" altLang="en-US" sz="2400" dirty="0">
                <a:latin typeface="Times" panose="02020603050405020304" pitchFamily="18" charset="0"/>
              </a:rPr>
              <a:t>个，方能完成其任务。 </a:t>
            </a:r>
            <a:endParaRPr lang="en-US" altLang="zh-CN" sz="2400" dirty="0">
              <a:latin typeface="Times" panose="02020603050405020304" pitchFamily="18" charset="0"/>
            </a:endParaRPr>
          </a:p>
          <a:p>
            <a:pPr algn="just" eaLnBrk="1" hangingPunct="1">
              <a:lnSpc>
                <a:spcPct val="110000"/>
              </a:lnSpc>
              <a:spcBef>
                <a:spcPct val="0"/>
              </a:spcBef>
              <a:buClrTx/>
              <a:buSzTx/>
              <a:buFont typeface="Wingdings" panose="05000000000000000000" pitchFamily="2" charset="2"/>
              <a:buNone/>
            </a:pPr>
            <a:endParaRPr lang="en-US" altLang="zh-CN" sz="2400" dirty="0">
              <a:latin typeface="Times" panose="02020603050405020304" pitchFamily="18" charset="0"/>
            </a:endParaRPr>
          </a:p>
          <a:p>
            <a:pPr algn="just" eaLnBrk="1" hangingPunct="1">
              <a:lnSpc>
                <a:spcPct val="110000"/>
              </a:lnSpc>
              <a:spcBef>
                <a:spcPct val="0"/>
              </a:spcBef>
              <a:buClrTx/>
              <a:buSzTx/>
              <a:buFont typeface="Wingdings" panose="05000000000000000000" pitchFamily="2" charset="2"/>
              <a:buNone/>
            </a:pPr>
            <a:r>
              <a:rPr lang="en-US" altLang="zh-CN" sz="2400" dirty="0">
                <a:latin typeface="Times" panose="02020603050405020304" pitchFamily="18" charset="0"/>
              </a:rPr>
              <a:t>Need=Max-Allocation</a:t>
            </a:r>
            <a:endParaRPr lang="zh-CN" altLang="en-US" sz="2400" dirty="0">
              <a:latin typeface="Times" panose="02020603050405020304" pitchFamily="18" charset="0"/>
            </a:endParaRPr>
          </a:p>
        </p:txBody>
      </p:sp>
      <p:sp>
        <p:nvSpPr>
          <p:cNvPr id="102403" name="Text Box 2">
            <a:extLst>
              <a:ext uri="{FF2B5EF4-FFF2-40B4-BE49-F238E27FC236}">
                <a16:creationId xmlns:a16="http://schemas.microsoft.com/office/drawing/2014/main" id="{8FBD3FE3-9710-4AE2-94EA-7A836562A507}"/>
              </a:ext>
            </a:extLst>
          </p:cNvPr>
          <p:cNvSpPr txBox="1">
            <a:spLocks noChangeArrowheads="1"/>
          </p:cNvSpPr>
          <p:nvPr/>
        </p:nvSpPr>
        <p:spPr bwMode="auto">
          <a:xfrm>
            <a:off x="539750" y="476250"/>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sz="4000">
                <a:solidFill>
                  <a:srgbClr val="000000"/>
                </a:solidFill>
                <a:latin typeface="华文新魏" panose="02010800040101010101" pitchFamily="2" charset="-122"/>
                <a:ea typeface="华文新魏" panose="02010800040101010101" pitchFamily="2" charset="-122"/>
              </a:rPr>
              <a:t>3.</a:t>
            </a:r>
            <a:r>
              <a:rPr lang="en-US" altLang="zh-CN" sz="4000">
                <a:solidFill>
                  <a:srgbClr val="000000"/>
                </a:solidFill>
                <a:latin typeface="华文新魏" panose="02010800040101010101" pitchFamily="2" charset="-122"/>
                <a:ea typeface="华文新魏" panose="02010800040101010101" pitchFamily="2" charset="-122"/>
              </a:rPr>
              <a:t>7.2</a:t>
            </a:r>
            <a:r>
              <a:rPr lang="zh-CN" altLang="en-US" sz="4000">
                <a:solidFill>
                  <a:srgbClr val="000000"/>
                </a:solidFill>
                <a:latin typeface="宋体" panose="02010600030101010101" pitchFamily="2" charset="-122"/>
              </a:rPr>
              <a:t>利用银行家算法来避免死锁</a:t>
            </a:r>
            <a:endParaRPr lang="zh-CN" altLang="en-US" sz="4000">
              <a:solidFill>
                <a:srgbClr val="000000"/>
              </a:solidFill>
              <a:latin typeface="Times New Roman" panose="02020603050405020304" pitchFamily="18" charset="0"/>
              <a:ea typeface="华文新魏" panose="02010800040101010101" pitchFamily="2" charset="-122"/>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7" name="Rectangle 3">
            <a:extLst>
              <a:ext uri="{FF2B5EF4-FFF2-40B4-BE49-F238E27FC236}">
                <a16:creationId xmlns:a16="http://schemas.microsoft.com/office/drawing/2014/main" id="{E8E3B160-C5FF-4CE9-BB72-432F97E21850}"/>
              </a:ext>
            </a:extLst>
          </p:cNvPr>
          <p:cNvSpPr>
            <a:spLocks noChangeArrowheads="1"/>
          </p:cNvSpPr>
          <p:nvPr/>
        </p:nvSpPr>
        <p:spPr bwMode="auto">
          <a:xfrm>
            <a:off x="342900" y="762000"/>
            <a:ext cx="8458200" cy="5334000"/>
          </a:xfrm>
          <a:prstGeom prst="rect">
            <a:avLst/>
          </a:prstGeom>
          <a:noFill/>
          <a:ln w="9525">
            <a:noFill/>
            <a:miter lim="800000"/>
            <a:headEnd/>
            <a:tailEnd/>
          </a:ln>
        </p:spPr>
        <p:txBody>
          <a:bodyPr/>
          <a:lstStyle/>
          <a:p>
            <a:pPr eaLnBrk="1" hangingPunct="1">
              <a:spcBef>
                <a:spcPct val="20000"/>
              </a:spcBef>
              <a:buClr>
                <a:srgbClr val="0000CC"/>
              </a:buClr>
              <a:defRPr/>
            </a:pPr>
            <a:r>
              <a:rPr lang="en-US" altLang="zh-CN" sz="2800" dirty="0">
                <a:solidFill>
                  <a:srgbClr val="000000"/>
                </a:solidFill>
                <a:latin typeface="Times" panose="02020603050405020304" pitchFamily="18" charset="0"/>
                <a:cs typeface="Times" panose="02020603050405020304" pitchFamily="18" charset="0"/>
              </a:rPr>
              <a:t>2. </a:t>
            </a:r>
            <a:r>
              <a:rPr lang="zh-CN" altLang="en-US" sz="2800" dirty="0">
                <a:solidFill>
                  <a:srgbClr val="000000"/>
                </a:solidFill>
                <a:latin typeface="Times" panose="02020603050405020304" pitchFamily="18" charset="0"/>
                <a:cs typeface="Times" panose="02020603050405020304" pitchFamily="18" charset="0"/>
              </a:rPr>
              <a:t>银行家算法</a:t>
            </a:r>
          </a:p>
          <a:p>
            <a:pPr marL="685800" indent="-685800" algn="just" eaLnBrk="1" hangingPunct="1">
              <a:buFont typeface="Wingdings" pitchFamily="2" charset="2"/>
              <a:buNone/>
              <a:defRPr/>
            </a:pPr>
            <a:r>
              <a:rPr lang="zh-CN" altLang="en-US" dirty="0">
                <a:latin typeface="Times" panose="02020603050405020304" pitchFamily="18" charset="0"/>
                <a:cs typeface="Times" panose="02020603050405020304" pitchFamily="18" charset="0"/>
              </a:rPr>
              <a:t>（1）如果</a:t>
            </a:r>
            <a:r>
              <a:rPr lang="en-US" altLang="zh-CN" dirty="0" err="1">
                <a:latin typeface="Times" panose="02020603050405020304" pitchFamily="18" charset="0"/>
                <a:cs typeface="Times" panose="02020603050405020304" pitchFamily="18" charset="0"/>
              </a:rPr>
              <a:t>Request</a:t>
            </a:r>
            <a:r>
              <a:rPr lang="en-US" altLang="zh-CN" baseline="-25000" dirty="0" err="1">
                <a:latin typeface="Times" panose="02020603050405020304" pitchFamily="18" charset="0"/>
                <a:cs typeface="Times" panose="02020603050405020304" pitchFamily="18" charset="0"/>
              </a:rPr>
              <a:t>i</a:t>
            </a:r>
            <a:r>
              <a:rPr lang="en-US" altLang="zh-CN" dirty="0">
                <a:latin typeface="Times" panose="02020603050405020304" pitchFamily="18" charset="0"/>
                <a:cs typeface="Times" panose="02020603050405020304" pitchFamily="18" charset="0"/>
              </a:rPr>
              <a:t>[j]≤Need[</a:t>
            </a:r>
            <a:r>
              <a:rPr lang="en-US" altLang="zh-CN" dirty="0" err="1">
                <a:latin typeface="Times" panose="02020603050405020304" pitchFamily="18" charset="0"/>
                <a:cs typeface="Times" panose="02020603050405020304" pitchFamily="18" charset="0"/>
              </a:rPr>
              <a:t>i,j</a:t>
            </a:r>
            <a:r>
              <a:rPr lang="en-US" altLang="zh-CN" dirty="0">
                <a:latin typeface="Times" panose="02020603050405020304" pitchFamily="18" charset="0"/>
                <a:cs typeface="Times" panose="02020603050405020304" pitchFamily="18" charset="0"/>
              </a:rPr>
              <a:t>]</a:t>
            </a:r>
            <a:r>
              <a:rPr lang="zh-CN" altLang="en-US" dirty="0">
                <a:latin typeface="Times" panose="02020603050405020304" pitchFamily="18" charset="0"/>
                <a:cs typeface="Times" panose="02020603050405020304" pitchFamily="18" charset="0"/>
              </a:rPr>
              <a:t>（需求资源不大于宣称的最大值）</a:t>
            </a:r>
            <a:r>
              <a:rPr lang="en-US" altLang="zh-CN" dirty="0">
                <a:latin typeface="Times" panose="02020603050405020304" pitchFamily="18" charset="0"/>
                <a:cs typeface="Times" panose="02020603050405020304" pitchFamily="18" charset="0"/>
              </a:rPr>
              <a:t>，</a:t>
            </a:r>
            <a:r>
              <a:rPr lang="zh-CN" altLang="en-US" dirty="0">
                <a:latin typeface="Times" panose="02020603050405020304" pitchFamily="18" charset="0"/>
                <a:cs typeface="Times" panose="02020603050405020304" pitchFamily="18" charset="0"/>
              </a:rPr>
              <a:t>便转向步骤2；否则认为出错。</a:t>
            </a:r>
          </a:p>
          <a:p>
            <a:pPr marL="685800" indent="-685800" algn="just" eaLnBrk="1" hangingPunct="1">
              <a:buFont typeface="Wingdings" pitchFamily="2" charset="2"/>
              <a:buNone/>
              <a:defRPr/>
            </a:pPr>
            <a:r>
              <a:rPr lang="zh-CN" altLang="en-US" dirty="0">
                <a:latin typeface="Times" panose="02020603050405020304" pitchFamily="18" charset="0"/>
                <a:cs typeface="Times" panose="02020603050405020304" pitchFamily="18" charset="0"/>
              </a:rPr>
              <a:t>（2）如果</a:t>
            </a:r>
            <a:r>
              <a:rPr lang="en-US" altLang="zh-CN" dirty="0" err="1">
                <a:latin typeface="Times" panose="02020603050405020304" pitchFamily="18" charset="0"/>
                <a:cs typeface="Times" panose="02020603050405020304" pitchFamily="18" charset="0"/>
              </a:rPr>
              <a:t>Request</a:t>
            </a:r>
            <a:r>
              <a:rPr lang="en-US" altLang="zh-CN" baseline="-25000" dirty="0" err="1">
                <a:latin typeface="Times" panose="02020603050405020304" pitchFamily="18" charset="0"/>
                <a:cs typeface="Times" panose="02020603050405020304" pitchFamily="18" charset="0"/>
              </a:rPr>
              <a:t>i</a:t>
            </a:r>
            <a:r>
              <a:rPr lang="en-US" altLang="zh-CN" dirty="0">
                <a:latin typeface="Times" panose="02020603050405020304" pitchFamily="18" charset="0"/>
                <a:cs typeface="Times" panose="02020603050405020304" pitchFamily="18" charset="0"/>
              </a:rPr>
              <a:t>[j]≤Available[j]</a:t>
            </a:r>
            <a:r>
              <a:rPr lang="zh-CN" altLang="en-US" dirty="0">
                <a:latin typeface="Times" panose="02020603050405020304" pitchFamily="18" charset="0"/>
                <a:cs typeface="Times" panose="02020603050405020304" pitchFamily="18" charset="0"/>
              </a:rPr>
              <a:t>（需求资源不大于剩余资源）</a:t>
            </a:r>
            <a:r>
              <a:rPr lang="en-US" altLang="zh-CN" dirty="0">
                <a:latin typeface="Times" panose="02020603050405020304" pitchFamily="18" charset="0"/>
                <a:cs typeface="Times" panose="02020603050405020304" pitchFamily="18" charset="0"/>
              </a:rPr>
              <a:t>，</a:t>
            </a:r>
            <a:r>
              <a:rPr lang="zh-CN" altLang="en-US" dirty="0">
                <a:latin typeface="Times" panose="02020603050405020304" pitchFamily="18" charset="0"/>
                <a:cs typeface="Times" panose="02020603050405020304" pitchFamily="18" charset="0"/>
              </a:rPr>
              <a:t>便转向步骤(3)；否则， 表示尚无足够资源，</a:t>
            </a:r>
            <a:r>
              <a:rPr lang="en-US" altLang="zh-CN" dirty="0">
                <a:latin typeface="Times" panose="02020603050405020304" pitchFamily="18" charset="0"/>
                <a:cs typeface="Times" panose="02020603050405020304" pitchFamily="18" charset="0"/>
              </a:rPr>
              <a:t>P</a:t>
            </a:r>
            <a:r>
              <a:rPr lang="en-US" altLang="zh-CN" baseline="-25000" dirty="0">
                <a:latin typeface="Times" panose="02020603050405020304" pitchFamily="18" charset="0"/>
                <a:cs typeface="Times" panose="02020603050405020304" pitchFamily="18" charset="0"/>
              </a:rPr>
              <a:t>i</a:t>
            </a:r>
            <a:r>
              <a:rPr lang="zh-CN" altLang="en-US" dirty="0">
                <a:latin typeface="Times" panose="02020603050405020304" pitchFamily="18" charset="0"/>
                <a:cs typeface="Times" panose="02020603050405020304" pitchFamily="18" charset="0"/>
              </a:rPr>
              <a:t>须等待。 </a:t>
            </a:r>
          </a:p>
          <a:p>
            <a:pPr marL="685800" indent="-685800" algn="just" eaLnBrk="1" hangingPunct="1">
              <a:buFont typeface="Wingdings" pitchFamily="2" charset="2"/>
              <a:buNone/>
              <a:defRPr/>
            </a:pPr>
            <a:r>
              <a:rPr lang="zh-CN" altLang="en-US" dirty="0">
                <a:latin typeface="Times" panose="02020603050405020304" pitchFamily="18" charset="0"/>
                <a:cs typeface="Times" panose="02020603050405020304" pitchFamily="18" charset="0"/>
              </a:rPr>
              <a:t>（3）系统</a:t>
            </a:r>
            <a:r>
              <a:rPr lang="zh-CN" altLang="en-US" dirty="0">
                <a:solidFill>
                  <a:srgbClr val="FF0000"/>
                </a:solidFill>
                <a:latin typeface="Times" panose="02020603050405020304" pitchFamily="18" charset="0"/>
                <a:cs typeface="Times" panose="02020603050405020304" pitchFamily="18" charset="0"/>
              </a:rPr>
              <a:t>试探</a:t>
            </a:r>
            <a:r>
              <a:rPr lang="zh-CN" altLang="en-US" dirty="0">
                <a:latin typeface="Times" panose="02020603050405020304" pitchFamily="18" charset="0"/>
                <a:cs typeface="Times" panose="02020603050405020304" pitchFamily="18" charset="0"/>
              </a:rPr>
              <a:t>着把资源</a:t>
            </a:r>
            <a:r>
              <a:rPr lang="zh-CN" altLang="en-US" dirty="0">
                <a:solidFill>
                  <a:srgbClr val="FF0000"/>
                </a:solidFill>
                <a:latin typeface="Times" panose="02020603050405020304" pitchFamily="18" charset="0"/>
                <a:cs typeface="Times" panose="02020603050405020304" pitchFamily="18" charset="0"/>
              </a:rPr>
              <a:t>分配</a:t>
            </a:r>
            <a:r>
              <a:rPr lang="zh-CN" altLang="en-US" dirty="0">
                <a:latin typeface="Times" panose="02020603050405020304" pitchFamily="18" charset="0"/>
                <a:cs typeface="Times" panose="02020603050405020304" pitchFamily="18" charset="0"/>
              </a:rPr>
              <a:t>给进程</a:t>
            </a:r>
            <a:r>
              <a:rPr lang="en-US" altLang="zh-CN" dirty="0">
                <a:latin typeface="Times" panose="02020603050405020304" pitchFamily="18" charset="0"/>
                <a:cs typeface="Times" panose="02020603050405020304" pitchFamily="18" charset="0"/>
              </a:rPr>
              <a:t>P</a:t>
            </a:r>
            <a:r>
              <a:rPr lang="en-US" altLang="zh-CN" baseline="-25000" dirty="0">
                <a:latin typeface="Times" panose="02020603050405020304" pitchFamily="18" charset="0"/>
                <a:cs typeface="Times" panose="02020603050405020304" pitchFamily="18" charset="0"/>
              </a:rPr>
              <a:t>i</a:t>
            </a:r>
            <a:r>
              <a:rPr lang="en-US" altLang="zh-CN" dirty="0">
                <a:latin typeface="Times" panose="02020603050405020304" pitchFamily="18" charset="0"/>
                <a:cs typeface="Times" panose="02020603050405020304" pitchFamily="18" charset="0"/>
              </a:rPr>
              <a:t>，</a:t>
            </a:r>
            <a:r>
              <a:rPr lang="zh-CN" altLang="en-US" dirty="0">
                <a:latin typeface="Times" panose="02020603050405020304" pitchFamily="18" charset="0"/>
                <a:cs typeface="Times" panose="02020603050405020304" pitchFamily="18" charset="0"/>
              </a:rPr>
              <a:t>并执行：</a:t>
            </a:r>
          </a:p>
          <a:p>
            <a:pPr marL="685800" indent="-685800" algn="just" eaLnBrk="1" hangingPunct="1">
              <a:defRPr/>
            </a:pPr>
            <a:r>
              <a:rPr lang="en-US" altLang="zh-CN" dirty="0">
                <a:latin typeface="Times" panose="02020603050405020304" pitchFamily="18" charset="0"/>
                <a:cs typeface="Times" panose="02020603050405020304" pitchFamily="18" charset="0"/>
              </a:rPr>
              <a:t>      </a:t>
            </a:r>
            <a:r>
              <a:rPr lang="en-US" altLang="zh-CN" b="0" dirty="0">
                <a:latin typeface="Times" panose="02020603050405020304" pitchFamily="18" charset="0"/>
                <a:cs typeface="Times" panose="02020603050405020304" pitchFamily="18" charset="0"/>
              </a:rPr>
              <a:t>Available[j]=Available[j]-</a:t>
            </a:r>
            <a:r>
              <a:rPr lang="en-US" altLang="zh-CN" b="0" dirty="0" err="1">
                <a:latin typeface="Times" panose="02020603050405020304" pitchFamily="18" charset="0"/>
                <a:cs typeface="Times" panose="02020603050405020304" pitchFamily="18" charset="0"/>
              </a:rPr>
              <a:t>Request</a:t>
            </a:r>
            <a:r>
              <a:rPr lang="en-US" altLang="zh-CN" b="0" baseline="-25000" dirty="0" err="1">
                <a:latin typeface="Times" panose="02020603050405020304" pitchFamily="18" charset="0"/>
                <a:cs typeface="Times" panose="02020603050405020304" pitchFamily="18" charset="0"/>
              </a:rPr>
              <a:t>i</a:t>
            </a:r>
            <a:r>
              <a:rPr lang="en-US" altLang="zh-CN" b="0" dirty="0">
                <a:latin typeface="Times" panose="02020603050405020304" pitchFamily="18" charset="0"/>
                <a:cs typeface="Times" panose="02020603050405020304" pitchFamily="18" charset="0"/>
              </a:rPr>
              <a:t>[j];</a:t>
            </a:r>
            <a:r>
              <a:rPr lang="zh-CN" altLang="en-US" b="0" dirty="0">
                <a:latin typeface="Times" panose="02020603050405020304" pitchFamily="18" charset="0"/>
                <a:cs typeface="Times" panose="02020603050405020304" pitchFamily="18" charset="0"/>
              </a:rPr>
              <a:t>减去分配资源</a:t>
            </a:r>
            <a:endParaRPr lang="en-US" altLang="zh-CN" b="0" dirty="0">
              <a:latin typeface="Times" panose="02020603050405020304" pitchFamily="18" charset="0"/>
              <a:cs typeface="Times" panose="02020603050405020304" pitchFamily="18" charset="0"/>
            </a:endParaRPr>
          </a:p>
          <a:p>
            <a:pPr marL="685800" indent="-685800" algn="just" eaLnBrk="1" hangingPunct="1">
              <a:defRPr/>
            </a:pPr>
            <a:r>
              <a:rPr lang="en-US" altLang="zh-CN" b="0" dirty="0">
                <a:latin typeface="Times" panose="02020603050405020304" pitchFamily="18" charset="0"/>
                <a:cs typeface="Times" panose="02020603050405020304" pitchFamily="18" charset="0"/>
              </a:rPr>
              <a:t>      Allocation[</a:t>
            </a:r>
            <a:r>
              <a:rPr lang="en-US" altLang="zh-CN" b="0" dirty="0" err="1">
                <a:latin typeface="Times" panose="02020603050405020304" pitchFamily="18" charset="0"/>
                <a:cs typeface="Times" panose="02020603050405020304" pitchFamily="18" charset="0"/>
              </a:rPr>
              <a:t>i,j</a:t>
            </a:r>
            <a:r>
              <a:rPr lang="en-US" altLang="zh-CN" b="0" dirty="0">
                <a:latin typeface="Times" panose="02020603050405020304" pitchFamily="18" charset="0"/>
                <a:cs typeface="Times" panose="02020603050405020304" pitchFamily="18" charset="0"/>
              </a:rPr>
              <a:t>]=Allocation[</a:t>
            </a:r>
            <a:r>
              <a:rPr lang="en-US" altLang="zh-CN" b="0" dirty="0" err="1">
                <a:latin typeface="Times" panose="02020603050405020304" pitchFamily="18" charset="0"/>
                <a:cs typeface="Times" panose="02020603050405020304" pitchFamily="18" charset="0"/>
              </a:rPr>
              <a:t>i,j</a:t>
            </a:r>
            <a:r>
              <a:rPr lang="en-US" altLang="zh-CN" b="0" dirty="0">
                <a:latin typeface="Times" panose="02020603050405020304" pitchFamily="18" charset="0"/>
                <a:cs typeface="Times" panose="02020603050405020304" pitchFamily="18" charset="0"/>
              </a:rPr>
              <a:t>]+</a:t>
            </a:r>
            <a:r>
              <a:rPr lang="en-US" altLang="zh-CN" b="0" dirty="0" err="1">
                <a:latin typeface="Times" panose="02020603050405020304" pitchFamily="18" charset="0"/>
                <a:cs typeface="Times" panose="02020603050405020304" pitchFamily="18" charset="0"/>
              </a:rPr>
              <a:t>Request</a:t>
            </a:r>
            <a:r>
              <a:rPr lang="en-US" altLang="zh-CN" b="0" baseline="-25000" dirty="0" err="1">
                <a:latin typeface="Times" panose="02020603050405020304" pitchFamily="18" charset="0"/>
                <a:cs typeface="Times" panose="02020603050405020304" pitchFamily="18" charset="0"/>
              </a:rPr>
              <a:t>i</a:t>
            </a:r>
            <a:r>
              <a:rPr lang="en-US" altLang="zh-CN" b="0" dirty="0">
                <a:latin typeface="Times" panose="02020603050405020304" pitchFamily="18" charset="0"/>
                <a:cs typeface="Times" panose="02020603050405020304" pitchFamily="18" charset="0"/>
              </a:rPr>
              <a:t>[j];</a:t>
            </a:r>
            <a:r>
              <a:rPr lang="zh-CN" altLang="en-US" b="0" dirty="0">
                <a:latin typeface="Times" panose="02020603050405020304" pitchFamily="18" charset="0"/>
                <a:cs typeface="Times" panose="02020603050405020304" pitchFamily="18" charset="0"/>
              </a:rPr>
              <a:t>记录分配情况</a:t>
            </a:r>
            <a:endParaRPr lang="en-US" altLang="zh-CN" b="0" dirty="0">
              <a:latin typeface="Times" panose="02020603050405020304" pitchFamily="18" charset="0"/>
              <a:cs typeface="Times" panose="02020603050405020304" pitchFamily="18" charset="0"/>
            </a:endParaRPr>
          </a:p>
          <a:p>
            <a:pPr marL="685800" indent="-685800" algn="just" eaLnBrk="1" hangingPunct="1">
              <a:defRPr/>
            </a:pPr>
            <a:r>
              <a:rPr lang="en-US" altLang="zh-CN" b="0" dirty="0">
                <a:latin typeface="Times" panose="02020603050405020304" pitchFamily="18" charset="0"/>
                <a:cs typeface="Times" panose="02020603050405020304" pitchFamily="18" charset="0"/>
              </a:rPr>
              <a:t>      Need[</a:t>
            </a:r>
            <a:r>
              <a:rPr lang="en-US" altLang="zh-CN" b="0" dirty="0" err="1">
                <a:latin typeface="Times" panose="02020603050405020304" pitchFamily="18" charset="0"/>
                <a:cs typeface="Times" panose="02020603050405020304" pitchFamily="18" charset="0"/>
              </a:rPr>
              <a:t>i,j</a:t>
            </a:r>
            <a:r>
              <a:rPr lang="en-US" altLang="zh-CN" b="0" dirty="0">
                <a:latin typeface="Times" panose="02020603050405020304" pitchFamily="18" charset="0"/>
                <a:cs typeface="Times" panose="02020603050405020304" pitchFamily="18" charset="0"/>
              </a:rPr>
              <a:t>]=Need[</a:t>
            </a:r>
            <a:r>
              <a:rPr lang="en-US" altLang="zh-CN" b="0" dirty="0" err="1">
                <a:latin typeface="Times" panose="02020603050405020304" pitchFamily="18" charset="0"/>
                <a:cs typeface="Times" panose="02020603050405020304" pitchFamily="18" charset="0"/>
              </a:rPr>
              <a:t>i,j</a:t>
            </a:r>
            <a:r>
              <a:rPr lang="en-US" altLang="zh-CN" b="0" dirty="0">
                <a:latin typeface="Times" panose="02020603050405020304" pitchFamily="18" charset="0"/>
                <a:cs typeface="Times" panose="02020603050405020304" pitchFamily="18" charset="0"/>
              </a:rPr>
              <a:t>]-</a:t>
            </a:r>
            <a:r>
              <a:rPr lang="en-US" altLang="zh-CN" b="0" dirty="0" err="1">
                <a:latin typeface="Times" panose="02020603050405020304" pitchFamily="18" charset="0"/>
                <a:cs typeface="Times" panose="02020603050405020304" pitchFamily="18" charset="0"/>
              </a:rPr>
              <a:t>Request</a:t>
            </a:r>
            <a:r>
              <a:rPr lang="en-US" altLang="zh-CN" b="0" baseline="-25000" dirty="0" err="1">
                <a:latin typeface="Times" panose="02020603050405020304" pitchFamily="18" charset="0"/>
                <a:cs typeface="Times" panose="02020603050405020304" pitchFamily="18" charset="0"/>
              </a:rPr>
              <a:t>i</a:t>
            </a:r>
            <a:r>
              <a:rPr lang="en-US" altLang="zh-CN" b="0" dirty="0">
                <a:latin typeface="Times" panose="02020603050405020304" pitchFamily="18" charset="0"/>
                <a:cs typeface="Times" panose="02020603050405020304" pitchFamily="18" charset="0"/>
              </a:rPr>
              <a:t>[j];</a:t>
            </a:r>
            <a:r>
              <a:rPr lang="zh-CN" altLang="en-US" b="0" dirty="0">
                <a:latin typeface="Times" panose="02020603050405020304" pitchFamily="18" charset="0"/>
                <a:cs typeface="Times" panose="02020603050405020304" pitchFamily="18" charset="0"/>
              </a:rPr>
              <a:t>更新需求</a:t>
            </a:r>
            <a:endParaRPr lang="en-US" altLang="zh-CN" b="0" dirty="0">
              <a:latin typeface="Times" panose="02020603050405020304" pitchFamily="18" charset="0"/>
              <a:cs typeface="Times" panose="02020603050405020304" pitchFamily="18" charset="0"/>
            </a:endParaRPr>
          </a:p>
          <a:p>
            <a:pPr marL="685800" indent="-685800" algn="just" eaLnBrk="1" hangingPunct="1">
              <a:defRPr/>
            </a:pPr>
            <a:endParaRPr lang="en-US" altLang="zh-CN" dirty="0">
              <a:latin typeface="Times" panose="02020603050405020304" pitchFamily="18" charset="0"/>
              <a:cs typeface="Times" panose="02020603050405020304" pitchFamily="18" charset="0"/>
            </a:endParaRPr>
          </a:p>
          <a:p>
            <a:pPr marL="685800" indent="-685800" algn="just" eaLnBrk="1" hangingPunct="1">
              <a:buFont typeface="Wingdings" pitchFamily="2" charset="2"/>
              <a:buNone/>
              <a:defRPr/>
            </a:pPr>
            <a:r>
              <a:rPr lang="zh-CN" altLang="en-US" dirty="0">
                <a:latin typeface="Times" panose="02020603050405020304" pitchFamily="18" charset="0"/>
                <a:cs typeface="Times" panose="02020603050405020304" pitchFamily="18" charset="0"/>
              </a:rPr>
              <a:t>（4）系统执行</a:t>
            </a:r>
            <a:r>
              <a:rPr lang="zh-CN" altLang="en-US" dirty="0">
                <a:solidFill>
                  <a:srgbClr val="FF0000"/>
                </a:solidFill>
                <a:latin typeface="Times" panose="02020603050405020304" pitchFamily="18" charset="0"/>
                <a:cs typeface="Times" panose="02020603050405020304" pitchFamily="18" charset="0"/>
              </a:rPr>
              <a:t>安全性算法</a:t>
            </a:r>
            <a:r>
              <a:rPr lang="zh-CN" altLang="en-US" dirty="0">
                <a:latin typeface="Times" panose="02020603050405020304" pitchFamily="18" charset="0"/>
                <a:cs typeface="Times" panose="02020603050405020304" pitchFamily="18" charset="0"/>
              </a:rPr>
              <a:t>，检查此次资源分配后，系统是否处于安全状态。若安全，</a:t>
            </a:r>
            <a:r>
              <a:rPr lang="zh-CN" altLang="en-US" dirty="0">
                <a:solidFill>
                  <a:srgbClr val="FF0000"/>
                </a:solidFill>
                <a:latin typeface="Times" panose="02020603050405020304" pitchFamily="18" charset="0"/>
                <a:cs typeface="Times" panose="02020603050405020304" pitchFamily="18" charset="0"/>
              </a:rPr>
              <a:t>才正式将资源分配给进程</a:t>
            </a:r>
            <a:r>
              <a:rPr lang="en-US" altLang="zh-CN" dirty="0">
                <a:solidFill>
                  <a:srgbClr val="FF0000"/>
                </a:solidFill>
                <a:latin typeface="Times" panose="02020603050405020304" pitchFamily="18" charset="0"/>
                <a:cs typeface="Times" panose="02020603050405020304" pitchFamily="18" charset="0"/>
              </a:rPr>
              <a:t>P</a:t>
            </a:r>
            <a:r>
              <a:rPr lang="en-US" altLang="zh-CN" baseline="-25000" dirty="0">
                <a:solidFill>
                  <a:srgbClr val="FF0000"/>
                </a:solidFill>
                <a:latin typeface="Times" panose="02020603050405020304" pitchFamily="18" charset="0"/>
                <a:cs typeface="Times" panose="02020603050405020304" pitchFamily="18" charset="0"/>
              </a:rPr>
              <a:t>i</a:t>
            </a:r>
            <a:r>
              <a:rPr lang="en-US" altLang="zh-CN" dirty="0">
                <a:latin typeface="Times" panose="02020603050405020304" pitchFamily="18" charset="0"/>
                <a:cs typeface="Times" panose="02020603050405020304" pitchFamily="18" charset="0"/>
              </a:rPr>
              <a:t>，</a:t>
            </a:r>
            <a:r>
              <a:rPr lang="zh-CN" altLang="en-US" dirty="0">
                <a:latin typeface="Times" panose="02020603050405020304" pitchFamily="18" charset="0"/>
                <a:cs typeface="Times" panose="02020603050405020304" pitchFamily="18" charset="0"/>
              </a:rPr>
              <a:t>以完成本次分配；否则， 将本次的试探分配作废，</a:t>
            </a:r>
            <a:r>
              <a:rPr lang="zh-CN" altLang="en-US" dirty="0">
                <a:solidFill>
                  <a:srgbClr val="FF0000"/>
                </a:solidFill>
                <a:latin typeface="Times" panose="02020603050405020304" pitchFamily="18" charset="0"/>
                <a:cs typeface="Times" panose="02020603050405020304" pitchFamily="18" charset="0"/>
              </a:rPr>
              <a:t>恢复</a:t>
            </a:r>
            <a:r>
              <a:rPr lang="zh-CN" altLang="en-US" dirty="0">
                <a:latin typeface="Times" panose="02020603050405020304" pitchFamily="18" charset="0"/>
                <a:cs typeface="Times" panose="02020603050405020304" pitchFamily="18" charset="0"/>
              </a:rPr>
              <a:t>原来的资源分配状态，让进程</a:t>
            </a:r>
            <a:r>
              <a:rPr lang="en-US" altLang="zh-CN" dirty="0">
                <a:latin typeface="Times" panose="02020603050405020304" pitchFamily="18" charset="0"/>
                <a:cs typeface="Times" panose="02020603050405020304" pitchFamily="18" charset="0"/>
              </a:rPr>
              <a:t>P</a:t>
            </a:r>
            <a:r>
              <a:rPr lang="en-US" altLang="zh-CN" baseline="-25000" dirty="0">
                <a:latin typeface="Times" panose="02020603050405020304" pitchFamily="18" charset="0"/>
                <a:cs typeface="Times" panose="02020603050405020304" pitchFamily="18" charset="0"/>
              </a:rPr>
              <a:t>i</a:t>
            </a:r>
            <a:r>
              <a:rPr lang="zh-CN" altLang="en-US" dirty="0">
                <a:solidFill>
                  <a:srgbClr val="FF0000"/>
                </a:solidFill>
                <a:latin typeface="Times" panose="02020603050405020304" pitchFamily="18" charset="0"/>
                <a:cs typeface="Times" panose="02020603050405020304" pitchFamily="18" charset="0"/>
              </a:rPr>
              <a:t>等待</a:t>
            </a:r>
            <a:r>
              <a:rPr lang="zh-CN" altLang="en-US" dirty="0">
                <a:latin typeface="Times" panose="02020603050405020304" pitchFamily="18" charset="0"/>
                <a:cs typeface="Times" panose="02020603050405020304" pitchFamily="18" charset="0"/>
              </a:rPr>
              <a:t>。</a:t>
            </a:r>
          </a:p>
        </p:txBody>
      </p:sp>
      <p:sp>
        <p:nvSpPr>
          <p:cNvPr id="103427" name="Text Box 2">
            <a:extLst>
              <a:ext uri="{FF2B5EF4-FFF2-40B4-BE49-F238E27FC236}">
                <a16:creationId xmlns:a16="http://schemas.microsoft.com/office/drawing/2014/main" id="{CD9E34FE-3034-4FA3-9D95-A634D32125D4}"/>
              </a:ext>
            </a:extLst>
          </p:cNvPr>
          <p:cNvSpPr txBox="1">
            <a:spLocks noChangeArrowheads="1"/>
          </p:cNvSpPr>
          <p:nvPr/>
        </p:nvSpPr>
        <p:spPr bwMode="auto">
          <a:xfrm>
            <a:off x="900113" y="174625"/>
            <a:ext cx="7467600"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 typeface="Wingdings" panose="05000000000000000000" pitchFamily="2" charset="2"/>
              <a:buNone/>
            </a:pPr>
            <a:r>
              <a:rPr lang="zh-CN" altLang="en-US" sz="4000" dirty="0">
                <a:solidFill>
                  <a:srgbClr val="000000"/>
                </a:solidFill>
                <a:latin typeface="华文新魏" panose="02010800040101010101" pitchFamily="2" charset="-122"/>
                <a:ea typeface="华文新魏" panose="02010800040101010101" pitchFamily="2" charset="-122"/>
              </a:rPr>
              <a:t>3.</a:t>
            </a:r>
            <a:r>
              <a:rPr lang="en-US" altLang="zh-CN" sz="4000" dirty="0">
                <a:solidFill>
                  <a:srgbClr val="000000"/>
                </a:solidFill>
                <a:latin typeface="华文新魏" panose="02010800040101010101" pitchFamily="2" charset="-122"/>
                <a:ea typeface="华文新魏" panose="02010800040101010101" pitchFamily="2" charset="-122"/>
              </a:rPr>
              <a:t>7.2</a:t>
            </a:r>
            <a:r>
              <a:rPr lang="zh-CN" altLang="en-US" sz="4000" dirty="0">
                <a:solidFill>
                  <a:srgbClr val="000000"/>
                </a:solidFill>
                <a:latin typeface="宋体" panose="02010600030101010101" pitchFamily="2" charset="-122"/>
              </a:rPr>
              <a:t>利用银行家算法来避免死锁</a:t>
            </a:r>
            <a:endParaRPr lang="zh-CN" altLang="en-US" sz="4000" dirty="0">
              <a:solidFill>
                <a:srgbClr val="000000"/>
              </a:solidFill>
              <a:latin typeface="Times New Roman" panose="02020603050405020304" pitchFamily="18" charset="0"/>
              <a:ea typeface="华文新魏" panose="02010800040101010101" pitchFamily="2" charset="-122"/>
            </a:endParaRPr>
          </a:p>
          <a:p>
            <a:pPr algn="ctr">
              <a:spcBef>
                <a:spcPct val="50000"/>
              </a:spcBef>
              <a:buClrTx/>
              <a:buSzTx/>
              <a:buFontTx/>
              <a:buNone/>
            </a:pPr>
            <a:endParaRPr lang="zh-CN" altLang="en-US" sz="4000" dirty="0">
              <a:solidFill>
                <a:srgbClr val="000000"/>
              </a:solidFill>
              <a:latin typeface="Times New Roman" panose="02020603050405020304" pitchFamily="18" charset="0"/>
              <a:ea typeface="华文新魏" panose="02010800040101010101" pitchFamily="2" charset="-122"/>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1" name="Rectangle 3">
            <a:extLst>
              <a:ext uri="{FF2B5EF4-FFF2-40B4-BE49-F238E27FC236}">
                <a16:creationId xmlns:a16="http://schemas.microsoft.com/office/drawing/2014/main" id="{EBE00A94-DF71-48F2-9684-839FC3D36600}"/>
              </a:ext>
            </a:extLst>
          </p:cNvPr>
          <p:cNvSpPr>
            <a:spLocks noChangeArrowheads="1"/>
          </p:cNvSpPr>
          <p:nvPr/>
        </p:nvSpPr>
        <p:spPr bwMode="auto">
          <a:xfrm>
            <a:off x="251520" y="1295400"/>
            <a:ext cx="8663880" cy="5334000"/>
          </a:xfrm>
          <a:prstGeom prst="rect">
            <a:avLst/>
          </a:prstGeom>
          <a:noFill/>
          <a:ln w="9525">
            <a:noFill/>
            <a:miter lim="800000"/>
            <a:headEnd/>
            <a:tailEnd/>
          </a:ln>
        </p:spPr>
        <p:txBody>
          <a:bodyPr/>
          <a:lstStyle/>
          <a:p>
            <a:pPr eaLnBrk="1" hangingPunct="1">
              <a:spcBef>
                <a:spcPct val="20000"/>
              </a:spcBef>
              <a:buClr>
                <a:srgbClr val="0000CC"/>
              </a:buClr>
              <a:defRPr/>
            </a:pPr>
            <a:r>
              <a:rPr lang="en-US" altLang="zh-CN" sz="2800" dirty="0">
                <a:solidFill>
                  <a:srgbClr val="000000"/>
                </a:solidFill>
                <a:latin typeface="宋体" pitchFamily="2" charset="-122"/>
              </a:rPr>
              <a:t>3.</a:t>
            </a:r>
            <a:r>
              <a:rPr lang="zh-CN" altLang="en-US" sz="2800" dirty="0">
                <a:solidFill>
                  <a:srgbClr val="000000"/>
                </a:solidFill>
                <a:latin typeface="宋体" pitchFamily="2" charset="-122"/>
              </a:rPr>
              <a:t>安全性算法</a:t>
            </a:r>
          </a:p>
          <a:p>
            <a:pPr marL="685800" indent="-685800" eaLnBrk="1" hangingPunct="1">
              <a:lnSpc>
                <a:spcPct val="110000"/>
              </a:lnSpc>
              <a:spcBef>
                <a:spcPct val="10000"/>
              </a:spcBef>
              <a:buClr>
                <a:srgbClr val="0000CC"/>
              </a:buClr>
              <a:buFont typeface="Wingdings" pitchFamily="2" charset="2"/>
              <a:buNone/>
              <a:defRPr/>
            </a:pPr>
            <a:r>
              <a:rPr lang="zh-CN" altLang="en-US" dirty="0">
                <a:latin typeface="Times New Roman" pitchFamily="18" charset="0"/>
              </a:rPr>
              <a:t> (1)  设置工作向量</a:t>
            </a:r>
            <a:r>
              <a:rPr lang="en-US" altLang="zh-CN" dirty="0">
                <a:latin typeface="Times New Roman" pitchFamily="18" charset="0"/>
              </a:rPr>
              <a:t>Work</a:t>
            </a:r>
            <a:r>
              <a:rPr lang="zh-CN" altLang="en-US" dirty="0">
                <a:latin typeface="Times New Roman" pitchFamily="18" charset="0"/>
              </a:rPr>
              <a:t>和布尔型向量</a:t>
            </a:r>
            <a:r>
              <a:rPr lang="en-US" altLang="zh-CN" dirty="0">
                <a:latin typeface="Times New Roman" pitchFamily="18" charset="0"/>
              </a:rPr>
              <a:t>Finish</a:t>
            </a:r>
            <a:r>
              <a:rPr lang="zh-CN" altLang="en-US" dirty="0">
                <a:latin typeface="Times New Roman" pitchFamily="18" charset="0"/>
              </a:rPr>
              <a:t> ，并初始化: </a:t>
            </a:r>
            <a:r>
              <a:rPr lang="en-US" altLang="zh-CN" dirty="0">
                <a:latin typeface="Times New Roman" pitchFamily="18" charset="0"/>
              </a:rPr>
              <a:t>Work=Available; Finish[</a:t>
            </a:r>
            <a:r>
              <a:rPr lang="en-US" altLang="zh-CN" dirty="0" err="1">
                <a:latin typeface="Times New Roman" pitchFamily="18" charset="0"/>
              </a:rPr>
              <a:t>i</a:t>
            </a:r>
            <a:r>
              <a:rPr lang="en-US" altLang="zh-CN" dirty="0">
                <a:latin typeface="Times New Roman" pitchFamily="18" charset="0"/>
              </a:rPr>
              <a:t>]=false;</a:t>
            </a:r>
          </a:p>
          <a:p>
            <a:pPr marL="685800" indent="-685800" algn="just" eaLnBrk="1" hangingPunct="1">
              <a:lnSpc>
                <a:spcPct val="110000"/>
              </a:lnSpc>
              <a:spcBef>
                <a:spcPct val="10000"/>
              </a:spcBef>
              <a:defRPr/>
            </a:pPr>
            <a:r>
              <a:rPr lang="zh-CN" altLang="en-US" dirty="0">
                <a:latin typeface="Times New Roman" pitchFamily="18" charset="0"/>
              </a:rPr>
              <a:t>(2)寻找能满足下述条件的进程</a:t>
            </a:r>
            <a:r>
              <a:rPr lang="en-US" altLang="zh-CN" dirty="0" err="1">
                <a:latin typeface="Times New Roman" pitchFamily="18" charset="0"/>
              </a:rPr>
              <a:t>i</a:t>
            </a:r>
            <a:r>
              <a:rPr lang="zh-CN" altLang="en-US" dirty="0">
                <a:latin typeface="Times New Roman" pitchFamily="18" charset="0"/>
              </a:rPr>
              <a:t>：①</a:t>
            </a:r>
            <a:r>
              <a:rPr lang="en-US" altLang="zh-CN" dirty="0">
                <a:latin typeface="Times New Roman" pitchFamily="18" charset="0"/>
              </a:rPr>
              <a:t>Finish[</a:t>
            </a:r>
            <a:r>
              <a:rPr lang="en-US" altLang="zh-CN" dirty="0" err="1">
                <a:latin typeface="Times New Roman" pitchFamily="18" charset="0"/>
              </a:rPr>
              <a:t>i</a:t>
            </a:r>
            <a:r>
              <a:rPr lang="en-US" altLang="zh-CN" dirty="0">
                <a:latin typeface="Times New Roman" pitchFamily="18" charset="0"/>
              </a:rPr>
              <a:t>]=false;② Need[</a:t>
            </a:r>
            <a:r>
              <a:rPr lang="en-US" altLang="zh-CN" dirty="0" err="1">
                <a:latin typeface="Times New Roman" pitchFamily="18" charset="0"/>
              </a:rPr>
              <a:t>i,j</a:t>
            </a:r>
            <a:r>
              <a:rPr lang="en-US" altLang="zh-CN" dirty="0">
                <a:latin typeface="Times New Roman" pitchFamily="18" charset="0"/>
              </a:rPr>
              <a:t>]≤Work[j];</a:t>
            </a:r>
            <a:r>
              <a:rPr lang="zh-CN" altLang="en-US" dirty="0">
                <a:latin typeface="Times New Roman" pitchFamily="18" charset="0"/>
              </a:rPr>
              <a:t>若找到，执行 (3)，否则，执行 (4)。</a:t>
            </a:r>
          </a:p>
          <a:p>
            <a:pPr marL="685800" indent="-685800" algn="just" eaLnBrk="1" hangingPunct="1">
              <a:lnSpc>
                <a:spcPct val="110000"/>
              </a:lnSpc>
              <a:spcBef>
                <a:spcPct val="10000"/>
              </a:spcBef>
              <a:defRPr/>
            </a:pPr>
            <a:r>
              <a:rPr lang="zh-CN" altLang="en-US" dirty="0">
                <a:latin typeface="Times New Roman" pitchFamily="18" charset="0"/>
              </a:rPr>
              <a:t> (3)  执行（</a:t>
            </a:r>
            <a:r>
              <a:rPr lang="en-US" altLang="zh-CN" dirty="0" err="1">
                <a:latin typeface="Times New Roman" pitchFamily="18" charset="0"/>
              </a:rPr>
              <a:t>i</a:t>
            </a:r>
            <a:r>
              <a:rPr lang="zh-CN" altLang="en-US" dirty="0">
                <a:latin typeface="Times New Roman" pitchFamily="18" charset="0"/>
              </a:rPr>
              <a:t>进程获得所需全部资源</a:t>
            </a:r>
            <a:r>
              <a:rPr lang="en-US" altLang="zh-CN" dirty="0">
                <a:latin typeface="Times New Roman" pitchFamily="18" charset="0"/>
              </a:rPr>
              <a:t>j</a:t>
            </a:r>
            <a:r>
              <a:rPr lang="zh-CN" altLang="en-US" dirty="0">
                <a:latin typeface="Times New Roman" pitchFamily="18" charset="0"/>
              </a:rPr>
              <a:t>，执行后</a:t>
            </a:r>
            <a:r>
              <a:rPr lang="zh-CN" altLang="en-US" dirty="0">
                <a:solidFill>
                  <a:srgbClr val="FF0000"/>
                </a:solidFill>
                <a:latin typeface="Times New Roman" pitchFamily="18" charset="0"/>
              </a:rPr>
              <a:t>释放资源</a:t>
            </a:r>
            <a:r>
              <a:rPr lang="en-US" altLang="zh-CN" dirty="0">
                <a:solidFill>
                  <a:srgbClr val="FF0000"/>
                </a:solidFill>
                <a:latin typeface="Times New Roman" pitchFamily="18" charset="0"/>
              </a:rPr>
              <a:t>j</a:t>
            </a:r>
            <a:r>
              <a:rPr lang="zh-CN" altLang="en-US" dirty="0">
                <a:latin typeface="Times New Roman" pitchFamily="18" charset="0"/>
              </a:rPr>
              <a:t>）：</a:t>
            </a:r>
          </a:p>
          <a:p>
            <a:pPr marL="1066800" lvl="1" indent="-609600" algn="just" eaLnBrk="1" hangingPunct="1">
              <a:lnSpc>
                <a:spcPct val="110000"/>
              </a:lnSpc>
              <a:defRPr/>
            </a:pPr>
            <a:r>
              <a:rPr lang="zh-CN" altLang="en-US" dirty="0">
                <a:latin typeface="Times New Roman" pitchFamily="18" charset="0"/>
              </a:rPr>
              <a:t> </a:t>
            </a:r>
            <a:r>
              <a:rPr lang="en-US" altLang="zh-CN" dirty="0">
                <a:solidFill>
                  <a:srgbClr val="FF0000"/>
                </a:solidFill>
                <a:latin typeface="Times New Roman" pitchFamily="18" charset="0"/>
              </a:rPr>
              <a:t>Work[j]=Work[j]+Allocation[</a:t>
            </a:r>
            <a:r>
              <a:rPr lang="en-US" altLang="zh-CN" dirty="0" err="1">
                <a:solidFill>
                  <a:srgbClr val="FF0000"/>
                </a:solidFill>
                <a:latin typeface="Times New Roman" pitchFamily="18" charset="0"/>
              </a:rPr>
              <a:t>i,j</a:t>
            </a:r>
            <a:r>
              <a:rPr lang="en-US" altLang="zh-CN" dirty="0">
                <a:solidFill>
                  <a:srgbClr val="FF0000"/>
                </a:solidFill>
                <a:latin typeface="Times New Roman" pitchFamily="18" charset="0"/>
              </a:rPr>
              <a:t>];//</a:t>
            </a:r>
            <a:r>
              <a:rPr lang="zh-CN" altLang="en-US" dirty="0">
                <a:solidFill>
                  <a:srgbClr val="FF0000"/>
                </a:solidFill>
                <a:latin typeface="Times New Roman" pitchFamily="18" charset="0"/>
              </a:rPr>
              <a:t>可提供</a:t>
            </a:r>
            <a:r>
              <a:rPr lang="en-US" altLang="zh-CN" dirty="0">
                <a:solidFill>
                  <a:srgbClr val="FF0000"/>
                </a:solidFill>
                <a:latin typeface="Times New Roman" pitchFamily="18" charset="0"/>
              </a:rPr>
              <a:t>+</a:t>
            </a:r>
            <a:r>
              <a:rPr lang="zh-CN" altLang="en-US" dirty="0">
                <a:solidFill>
                  <a:srgbClr val="FF0000"/>
                </a:solidFill>
                <a:latin typeface="Times New Roman" pitchFamily="18" charset="0"/>
              </a:rPr>
              <a:t>已分配</a:t>
            </a:r>
            <a:r>
              <a:rPr lang="en-US" altLang="zh-CN" dirty="0">
                <a:latin typeface="Times New Roman" pitchFamily="18" charset="0"/>
              </a:rPr>
              <a:t></a:t>
            </a:r>
          </a:p>
          <a:p>
            <a:pPr marL="1066800" lvl="1" indent="-609600" algn="just" eaLnBrk="1" hangingPunct="1">
              <a:lnSpc>
                <a:spcPct val="110000"/>
              </a:lnSpc>
              <a:defRPr/>
            </a:pPr>
            <a:r>
              <a:rPr lang="en-US" altLang="zh-CN" dirty="0">
                <a:latin typeface="Times New Roman" pitchFamily="18" charset="0"/>
              </a:rPr>
              <a:t>  Finish[</a:t>
            </a:r>
            <a:r>
              <a:rPr lang="en-US" altLang="zh-CN" dirty="0" err="1">
                <a:latin typeface="Times New Roman" pitchFamily="18" charset="0"/>
              </a:rPr>
              <a:t>i</a:t>
            </a:r>
            <a:r>
              <a:rPr lang="en-US" altLang="zh-CN" dirty="0">
                <a:latin typeface="Times New Roman" pitchFamily="18" charset="0"/>
              </a:rPr>
              <a:t>]=true;//</a:t>
            </a:r>
            <a:r>
              <a:rPr lang="en-US" altLang="zh-CN" dirty="0" err="1">
                <a:latin typeface="Times New Roman" pitchFamily="18" charset="0"/>
              </a:rPr>
              <a:t>i</a:t>
            </a:r>
            <a:r>
              <a:rPr lang="zh-CN" altLang="en-US" dirty="0">
                <a:latin typeface="Times New Roman" pitchFamily="18" charset="0"/>
              </a:rPr>
              <a:t>执行完毕</a:t>
            </a:r>
            <a:r>
              <a:rPr lang="en-US" altLang="zh-CN" dirty="0">
                <a:latin typeface="Times New Roman" pitchFamily="18" charset="0"/>
              </a:rPr>
              <a:t></a:t>
            </a:r>
          </a:p>
          <a:p>
            <a:pPr marL="1066800" lvl="1" indent="-609600" eaLnBrk="1" hangingPunct="1">
              <a:lnSpc>
                <a:spcPct val="110000"/>
              </a:lnSpc>
              <a:defRPr/>
            </a:pPr>
            <a:r>
              <a:rPr lang="en-US" altLang="zh-CN" dirty="0">
                <a:latin typeface="Times New Roman" pitchFamily="18" charset="0"/>
              </a:rPr>
              <a:t>  go to step 2; </a:t>
            </a:r>
          </a:p>
          <a:p>
            <a:pPr marL="685800" indent="-685800" eaLnBrk="1" hangingPunct="1">
              <a:lnSpc>
                <a:spcPct val="110000"/>
              </a:lnSpc>
              <a:spcBef>
                <a:spcPct val="10000"/>
              </a:spcBef>
              <a:defRPr/>
            </a:pPr>
            <a:r>
              <a:rPr lang="zh-CN" altLang="en-US" dirty="0">
                <a:latin typeface="Times New Roman" pitchFamily="18" charset="0"/>
              </a:rPr>
              <a:t>(4)  如果所有进程的</a:t>
            </a:r>
            <a:r>
              <a:rPr lang="en-US" altLang="zh-CN" dirty="0">
                <a:latin typeface="Times New Roman" pitchFamily="18" charset="0"/>
              </a:rPr>
              <a:t>Finish[</a:t>
            </a:r>
            <a:r>
              <a:rPr lang="en-US" altLang="zh-CN" dirty="0" err="1">
                <a:latin typeface="Times New Roman" pitchFamily="18" charset="0"/>
              </a:rPr>
              <a:t>i</a:t>
            </a:r>
            <a:r>
              <a:rPr lang="en-US" altLang="zh-CN" dirty="0">
                <a:latin typeface="Times New Roman" pitchFamily="18" charset="0"/>
              </a:rPr>
              <a:t>]=true</a:t>
            </a:r>
            <a:r>
              <a:rPr lang="zh-CN" altLang="en-US" dirty="0">
                <a:latin typeface="Times New Roman" pitchFamily="18" charset="0"/>
              </a:rPr>
              <a:t>都满足， 则表示系统处于安全状态；否则，系统处于不安全状态。</a:t>
            </a:r>
            <a:r>
              <a:rPr lang="en-US" altLang="zh-CN" dirty="0">
                <a:latin typeface="Times New Roman" pitchFamily="18" charset="0"/>
              </a:rPr>
              <a:t> </a:t>
            </a:r>
            <a:endParaRPr lang="zh-CN" altLang="en-US" dirty="0">
              <a:latin typeface="Times New Roman" pitchFamily="18" charset="0"/>
            </a:endParaRPr>
          </a:p>
        </p:txBody>
      </p:sp>
      <p:sp>
        <p:nvSpPr>
          <p:cNvPr id="126979" name="AutoShape 5">
            <a:extLst>
              <a:ext uri="{FF2B5EF4-FFF2-40B4-BE49-F238E27FC236}">
                <a16:creationId xmlns:a16="http://schemas.microsoft.com/office/drawing/2014/main" id="{BC9CE991-D583-478B-BAC8-0492DEEB6D88}"/>
              </a:ext>
            </a:extLst>
          </p:cNvPr>
          <p:cNvSpPr>
            <a:spLocks noChangeArrowheads="1"/>
          </p:cNvSpPr>
          <p:nvPr/>
        </p:nvSpPr>
        <p:spPr bwMode="auto">
          <a:xfrm>
            <a:off x="2857500" y="1328738"/>
            <a:ext cx="3657600" cy="914400"/>
          </a:xfrm>
          <a:prstGeom prst="wedgeRoundRectCallout">
            <a:avLst>
              <a:gd name="adj1" fmla="val -48435"/>
              <a:gd name="adj2" fmla="val 63370"/>
              <a:gd name="adj3" fmla="val 16667"/>
            </a:avLst>
          </a:prstGeom>
          <a:ln>
            <a:headEnd/>
            <a:tailEnd/>
          </a:ln>
        </p:spPr>
        <p:style>
          <a:lnRef idx="2">
            <a:schemeClr val="accent5"/>
          </a:lnRef>
          <a:fillRef idx="1">
            <a:schemeClr val="lt1"/>
          </a:fillRef>
          <a:effectRef idx="0">
            <a:schemeClr val="accent5"/>
          </a:effectRef>
          <a:fontRef idx="minor">
            <a:schemeClr val="dk1"/>
          </a:fontRef>
        </p:style>
        <p:txBody>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dirty="0">
                <a:solidFill>
                  <a:srgbClr val="000000"/>
                </a:solidFill>
                <a:latin typeface="Times New Roman" panose="02020603050405020304" pitchFamily="18" charset="0"/>
              </a:rPr>
              <a:t>系统当前可提供的各类资源数目</a:t>
            </a:r>
          </a:p>
        </p:txBody>
      </p:sp>
      <p:sp>
        <p:nvSpPr>
          <p:cNvPr id="126980" name="AutoShape 6">
            <a:extLst>
              <a:ext uri="{FF2B5EF4-FFF2-40B4-BE49-F238E27FC236}">
                <a16:creationId xmlns:a16="http://schemas.microsoft.com/office/drawing/2014/main" id="{C070B474-07F1-46D3-8E23-1AC5978E6716}"/>
              </a:ext>
            </a:extLst>
          </p:cNvPr>
          <p:cNvSpPr>
            <a:spLocks noChangeArrowheads="1"/>
          </p:cNvSpPr>
          <p:nvPr/>
        </p:nvSpPr>
        <p:spPr bwMode="auto">
          <a:xfrm flipV="1">
            <a:off x="5867400" y="2044700"/>
            <a:ext cx="2438400" cy="609600"/>
          </a:xfrm>
          <a:prstGeom prst="wedgeRoundRectCallout">
            <a:avLst>
              <a:gd name="adj1" fmla="val -92426"/>
              <a:gd name="adj2" fmla="val -23713"/>
              <a:gd name="adj3" fmla="val 16667"/>
            </a:avLst>
          </a:prstGeom>
          <a:ln>
            <a:headEnd/>
            <a:tailEnd/>
          </a:ln>
        </p:spPr>
        <p:style>
          <a:lnRef idx="2">
            <a:schemeClr val="accent6"/>
          </a:lnRef>
          <a:fillRef idx="1">
            <a:schemeClr val="lt1"/>
          </a:fillRef>
          <a:effectRef idx="0">
            <a:schemeClr val="accent6"/>
          </a:effectRef>
          <a:fontRef idx="minor">
            <a:schemeClr val="dk1"/>
          </a:fontRef>
        </p:style>
        <p:txBody>
          <a:bodyPr rot="10800000"/>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dirty="0">
                <a:solidFill>
                  <a:srgbClr val="000000"/>
                </a:solidFill>
              </a:rPr>
              <a:t>进程能否完成</a:t>
            </a:r>
          </a:p>
        </p:txBody>
      </p:sp>
      <p:sp>
        <p:nvSpPr>
          <p:cNvPr id="104453" name="Text Box 2">
            <a:extLst>
              <a:ext uri="{FF2B5EF4-FFF2-40B4-BE49-F238E27FC236}">
                <a16:creationId xmlns:a16="http://schemas.microsoft.com/office/drawing/2014/main" id="{174F39B0-083E-4125-98E2-5B3880F90D86}"/>
              </a:ext>
            </a:extLst>
          </p:cNvPr>
          <p:cNvSpPr txBox="1">
            <a:spLocks noChangeArrowheads="1"/>
          </p:cNvSpPr>
          <p:nvPr/>
        </p:nvSpPr>
        <p:spPr bwMode="auto">
          <a:xfrm>
            <a:off x="755650" y="487363"/>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sz="4000">
                <a:solidFill>
                  <a:srgbClr val="000000"/>
                </a:solidFill>
                <a:latin typeface="华文新魏" panose="02010800040101010101" pitchFamily="2" charset="-122"/>
                <a:ea typeface="华文新魏" panose="02010800040101010101" pitchFamily="2" charset="-122"/>
              </a:rPr>
              <a:t>3.</a:t>
            </a:r>
            <a:r>
              <a:rPr lang="en-US" altLang="zh-CN" sz="4000">
                <a:solidFill>
                  <a:srgbClr val="000000"/>
                </a:solidFill>
                <a:latin typeface="华文新魏" panose="02010800040101010101" pitchFamily="2" charset="-122"/>
                <a:ea typeface="华文新魏" panose="02010800040101010101" pitchFamily="2" charset="-122"/>
              </a:rPr>
              <a:t>7.2</a:t>
            </a:r>
            <a:r>
              <a:rPr lang="zh-CN" altLang="en-US" sz="4000">
                <a:solidFill>
                  <a:srgbClr val="000000"/>
                </a:solidFill>
                <a:latin typeface="宋体" panose="02010600030101010101" pitchFamily="2" charset="-122"/>
              </a:rPr>
              <a:t>利用银行家算法来避免死锁</a:t>
            </a:r>
            <a:endParaRPr lang="zh-CN" altLang="en-US" sz="4000">
              <a:solidFill>
                <a:srgbClr val="000000"/>
              </a:solidFill>
              <a:latin typeface="Times New Roman" panose="02020603050405020304" pitchFamily="18" charset="0"/>
              <a:ea typeface="华文新魏" panose="02010800040101010101" pitchFamily="2" charset="-122"/>
            </a:endParaRPr>
          </a:p>
        </p:txBody>
      </p:sp>
      <p:sp>
        <p:nvSpPr>
          <p:cNvPr id="2" name="对话气泡: 矩形 1">
            <a:extLst>
              <a:ext uri="{FF2B5EF4-FFF2-40B4-BE49-F238E27FC236}">
                <a16:creationId xmlns:a16="http://schemas.microsoft.com/office/drawing/2014/main" id="{442B96B9-663A-4AF3-8B6C-D521BFAE9007}"/>
              </a:ext>
            </a:extLst>
          </p:cNvPr>
          <p:cNvSpPr/>
          <p:nvPr/>
        </p:nvSpPr>
        <p:spPr bwMode="auto">
          <a:xfrm>
            <a:off x="850775" y="1341860"/>
            <a:ext cx="4896544" cy="1164158"/>
          </a:xfrm>
          <a:prstGeom prst="wedgeRectCallout">
            <a:avLst>
              <a:gd name="adj1" fmla="val -3302"/>
              <a:gd name="adj2" fmla="val 102541"/>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altLang="zh-CN" dirty="0">
                <a:solidFill>
                  <a:schemeClr val="tx1"/>
                </a:solidFill>
                <a:latin typeface="Tahoma" pitchFamily="34" charset="0"/>
                <a:ea typeface="宋体" pitchFamily="2" charset="-122"/>
              </a:rPr>
              <a:t>false</a:t>
            </a:r>
            <a:r>
              <a:rPr lang="zh-CN" altLang="en-US" dirty="0">
                <a:solidFill>
                  <a:schemeClr val="tx1"/>
                </a:solidFill>
                <a:latin typeface="Tahoma" pitchFamily="34" charset="0"/>
                <a:ea typeface="宋体" pitchFamily="2" charset="-122"/>
              </a:rPr>
              <a:t>：还没被试分配资源</a:t>
            </a:r>
            <a:endParaRPr lang="en-US" altLang="zh-CN" dirty="0">
              <a:solidFill>
                <a:schemeClr val="tx1"/>
              </a:solidFill>
              <a:latin typeface="Tahoma" pitchFamily="34" charset="0"/>
              <a:ea typeface="宋体" pitchFamily="2" charset="-122"/>
            </a:endParaRPr>
          </a:p>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ahoma" pitchFamily="34" charset="0"/>
                <a:ea typeface="宋体" pitchFamily="2" charset="-122"/>
              </a:rPr>
              <a:t>Need&lt;=Work</a:t>
            </a:r>
            <a:r>
              <a:rPr kumimoji="1" lang="zh-CN" altLang="en-US" sz="2400" b="1" i="0" u="none" strike="noStrike" cap="none" normalizeH="0" baseline="0" dirty="0">
                <a:ln>
                  <a:noFill/>
                </a:ln>
                <a:solidFill>
                  <a:schemeClr val="tx1"/>
                </a:solidFill>
                <a:effectLst/>
                <a:latin typeface="Tahoma" pitchFamily="34" charset="0"/>
                <a:ea typeface="宋体" pitchFamily="2" charset="-122"/>
              </a:rPr>
              <a:t>：所需资源小于</a:t>
            </a:r>
            <a:endParaRPr kumimoji="1" lang="en-US" altLang="zh-CN" sz="2400" b="1" i="0" u="none" strike="noStrike" cap="none" normalizeH="0" baseline="0" dirty="0">
              <a:ln>
                <a:noFill/>
              </a:ln>
              <a:solidFill>
                <a:schemeClr val="tx1"/>
              </a:solidFill>
              <a:effectLst/>
              <a:latin typeface="Tahoma" pitchFamily="34" charset="0"/>
              <a:ea typeface="宋体" pitchFamily="2" charset="-122"/>
            </a:endParaRP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a:ln>
                  <a:noFill/>
                </a:ln>
                <a:solidFill>
                  <a:schemeClr val="tx1"/>
                </a:solidFill>
                <a:effectLst/>
                <a:latin typeface="Tahoma" pitchFamily="34" charset="0"/>
                <a:ea typeface="宋体" pitchFamily="2" charset="-122"/>
              </a:rPr>
              <a:t>系统可用数目</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697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26980"/>
                                        </p:tgtEl>
                                        <p:attrNameLst>
                                          <p:attrName>style.visibility</p:attrName>
                                        </p:attrNameLst>
                                      </p:cBhvr>
                                      <p:to>
                                        <p:strVal val="visible"/>
                                      </p:to>
                                    </p:set>
                                    <p:anim calcmode="lin" valueType="num">
                                      <p:cBhvr additive="base">
                                        <p:cTn id="11" dur="500" fill="hold"/>
                                        <p:tgtEl>
                                          <p:spTgt spid="126980"/>
                                        </p:tgtEl>
                                        <p:attrNameLst>
                                          <p:attrName>ppt_x</p:attrName>
                                        </p:attrNameLst>
                                      </p:cBhvr>
                                      <p:tavLst>
                                        <p:tav tm="0">
                                          <p:val>
                                            <p:strVal val="#ppt_x"/>
                                          </p:val>
                                        </p:tav>
                                        <p:tav tm="100000">
                                          <p:val>
                                            <p:strVal val="#ppt_x"/>
                                          </p:val>
                                        </p:tav>
                                      </p:tavLst>
                                    </p:anim>
                                    <p:anim calcmode="lin" valueType="num">
                                      <p:cBhvr additive="base">
                                        <p:cTn id="12" dur="500" fill="hold"/>
                                        <p:tgtEl>
                                          <p:spTgt spid="12698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animBg="1"/>
      <p:bldP spid="126980" grpId="0" animBg="1"/>
      <p:bldP spid="2"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ECF1DC8A-60A3-47A2-8CAB-3C952F58C272}"/>
              </a:ext>
            </a:extLst>
          </p:cNvPr>
          <p:cNvSpPr>
            <a:spLocks noChangeArrowheads="1"/>
          </p:cNvSpPr>
          <p:nvPr/>
        </p:nvSpPr>
        <p:spPr bwMode="auto">
          <a:xfrm>
            <a:off x="533400" y="990600"/>
            <a:ext cx="8077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10000"/>
              </a:lnSpc>
              <a:buFont typeface="Wingdings" panose="05000000000000000000" pitchFamily="2" charset="2"/>
              <a:buNone/>
            </a:pPr>
            <a:r>
              <a:rPr lang="zh-CN" altLang="en-US" sz="2400">
                <a:solidFill>
                  <a:srgbClr val="000000"/>
                </a:solidFill>
                <a:latin typeface="Times" panose="02020603050405020304" pitchFamily="18" charset="0"/>
              </a:rPr>
              <a:t>          假定系统中有五个进程{</a:t>
            </a:r>
            <a:r>
              <a:rPr lang="en-US" altLang="zh-CN" sz="2400">
                <a:solidFill>
                  <a:srgbClr val="000000"/>
                </a:solidFill>
                <a:latin typeface="Times" panose="02020603050405020304" pitchFamily="18" charset="0"/>
              </a:rPr>
              <a:t>P</a:t>
            </a:r>
            <a:r>
              <a:rPr lang="en-US" altLang="zh-CN" sz="2400" baseline="-25000">
                <a:solidFill>
                  <a:srgbClr val="000000"/>
                </a:solidFill>
                <a:latin typeface="Times" panose="02020603050405020304" pitchFamily="18" charset="0"/>
              </a:rPr>
              <a:t>0</a:t>
            </a:r>
            <a:r>
              <a:rPr lang="en-US" altLang="zh-CN" sz="2400">
                <a:solidFill>
                  <a:srgbClr val="000000"/>
                </a:solidFill>
                <a:latin typeface="Times" panose="02020603050405020304" pitchFamily="18" charset="0"/>
              </a:rPr>
              <a:t>、P</a:t>
            </a:r>
            <a:r>
              <a:rPr lang="en-US" altLang="zh-CN" sz="2400" baseline="-25000">
                <a:solidFill>
                  <a:srgbClr val="000000"/>
                </a:solidFill>
                <a:latin typeface="Times" panose="02020603050405020304" pitchFamily="18" charset="0"/>
              </a:rPr>
              <a:t>1</a:t>
            </a:r>
            <a:r>
              <a:rPr lang="en-US" altLang="zh-CN" sz="2400">
                <a:solidFill>
                  <a:srgbClr val="000000"/>
                </a:solidFill>
                <a:latin typeface="Times" panose="02020603050405020304" pitchFamily="18" charset="0"/>
              </a:rPr>
              <a:t>、P</a:t>
            </a:r>
            <a:r>
              <a:rPr lang="en-US" altLang="zh-CN" sz="2400" baseline="-25000">
                <a:solidFill>
                  <a:srgbClr val="000000"/>
                </a:solidFill>
                <a:latin typeface="Times" panose="02020603050405020304" pitchFamily="18" charset="0"/>
              </a:rPr>
              <a:t>2</a:t>
            </a:r>
            <a:r>
              <a:rPr lang="en-US" altLang="zh-CN" sz="2400">
                <a:solidFill>
                  <a:srgbClr val="000000"/>
                </a:solidFill>
                <a:latin typeface="Times" panose="02020603050405020304" pitchFamily="18" charset="0"/>
              </a:rPr>
              <a:t>、P</a:t>
            </a:r>
            <a:r>
              <a:rPr lang="en-US" altLang="zh-CN" sz="2400" baseline="-25000">
                <a:solidFill>
                  <a:srgbClr val="000000"/>
                </a:solidFill>
                <a:latin typeface="Times" panose="02020603050405020304" pitchFamily="18" charset="0"/>
              </a:rPr>
              <a:t>3</a:t>
            </a:r>
            <a:r>
              <a:rPr lang="en-US" altLang="zh-CN" sz="2400">
                <a:solidFill>
                  <a:srgbClr val="000000"/>
                </a:solidFill>
                <a:latin typeface="Times" panose="02020603050405020304" pitchFamily="18" charset="0"/>
              </a:rPr>
              <a:t>、P</a:t>
            </a:r>
            <a:r>
              <a:rPr lang="en-US" altLang="zh-CN" sz="2400" baseline="-25000">
                <a:solidFill>
                  <a:srgbClr val="000000"/>
                </a:solidFill>
                <a:latin typeface="Times" panose="02020603050405020304" pitchFamily="18" charset="0"/>
              </a:rPr>
              <a:t>4</a:t>
            </a:r>
            <a:r>
              <a:rPr lang="en-US" altLang="zh-CN" sz="2400">
                <a:solidFill>
                  <a:srgbClr val="000000"/>
                </a:solidFill>
                <a:latin typeface="Times" panose="02020603050405020304" pitchFamily="18" charset="0"/>
              </a:rPr>
              <a:t>}</a:t>
            </a:r>
            <a:r>
              <a:rPr lang="zh-CN" altLang="en-US" sz="2400">
                <a:solidFill>
                  <a:srgbClr val="000000"/>
                </a:solidFill>
                <a:latin typeface="Times" panose="02020603050405020304" pitchFamily="18" charset="0"/>
              </a:rPr>
              <a:t>和三种类型的资源{</a:t>
            </a:r>
            <a:r>
              <a:rPr lang="en-US" altLang="zh-CN" sz="2400">
                <a:solidFill>
                  <a:srgbClr val="000000"/>
                </a:solidFill>
                <a:latin typeface="Times" panose="02020603050405020304" pitchFamily="18" charset="0"/>
              </a:rPr>
              <a:t>A，B，C}，</a:t>
            </a:r>
            <a:r>
              <a:rPr lang="zh-CN" altLang="en-US" sz="2400">
                <a:solidFill>
                  <a:srgbClr val="000000"/>
                </a:solidFill>
                <a:latin typeface="Times" panose="02020603050405020304" pitchFamily="18" charset="0"/>
              </a:rPr>
              <a:t>每一种资源的数量分别为10、5、7，在</a:t>
            </a:r>
            <a:r>
              <a:rPr lang="en-US" altLang="zh-CN" sz="2400">
                <a:solidFill>
                  <a:srgbClr val="000000"/>
                </a:solidFill>
                <a:latin typeface="Times" panose="02020603050405020304" pitchFamily="18" charset="0"/>
              </a:rPr>
              <a:t>T</a:t>
            </a:r>
            <a:r>
              <a:rPr lang="en-US" altLang="zh-CN" sz="2400" baseline="-25000">
                <a:solidFill>
                  <a:srgbClr val="000000"/>
                </a:solidFill>
                <a:latin typeface="Times" panose="02020603050405020304" pitchFamily="18" charset="0"/>
              </a:rPr>
              <a:t>0</a:t>
            </a:r>
            <a:r>
              <a:rPr lang="zh-CN" altLang="en-US" sz="2400">
                <a:solidFill>
                  <a:srgbClr val="000000"/>
                </a:solidFill>
                <a:latin typeface="Times" panose="02020603050405020304" pitchFamily="18" charset="0"/>
              </a:rPr>
              <a:t>时刻的资源分配情况如图</a:t>
            </a:r>
          </a:p>
        </p:txBody>
      </p:sp>
      <p:sp>
        <p:nvSpPr>
          <p:cNvPr id="105475" name="Text Box 42">
            <a:extLst>
              <a:ext uri="{FF2B5EF4-FFF2-40B4-BE49-F238E27FC236}">
                <a16:creationId xmlns:a16="http://schemas.microsoft.com/office/drawing/2014/main" id="{0E7F5EB7-9DA2-4F3D-A4E2-533CA05F38DD}"/>
              </a:ext>
            </a:extLst>
          </p:cNvPr>
          <p:cNvSpPr txBox="1">
            <a:spLocks noChangeArrowheads="1"/>
          </p:cNvSpPr>
          <p:nvPr/>
        </p:nvSpPr>
        <p:spPr bwMode="auto">
          <a:xfrm>
            <a:off x="1066800" y="330200"/>
            <a:ext cx="27733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a:latin typeface="Times New Roman" panose="02020603050405020304" pitchFamily="18" charset="0"/>
              </a:rPr>
              <a:t>银行家算法之例 </a:t>
            </a:r>
          </a:p>
        </p:txBody>
      </p:sp>
      <p:grpSp>
        <p:nvGrpSpPr>
          <p:cNvPr id="105476" name="Group 50">
            <a:extLst>
              <a:ext uri="{FF2B5EF4-FFF2-40B4-BE49-F238E27FC236}">
                <a16:creationId xmlns:a16="http://schemas.microsoft.com/office/drawing/2014/main" id="{37662DA3-8B18-4733-AEDC-E218642ABB7C}"/>
              </a:ext>
            </a:extLst>
          </p:cNvPr>
          <p:cNvGrpSpPr>
            <a:grpSpLocks/>
          </p:cNvGrpSpPr>
          <p:nvPr/>
        </p:nvGrpSpPr>
        <p:grpSpPr bwMode="auto">
          <a:xfrm>
            <a:off x="762000" y="2484438"/>
            <a:ext cx="7586663" cy="3763962"/>
            <a:chOff x="480" y="1565"/>
            <a:chExt cx="4779" cy="2371"/>
          </a:xfrm>
        </p:grpSpPr>
        <p:sp>
          <p:nvSpPr>
            <p:cNvPr id="105477" name="Rectangle 10">
              <a:extLst>
                <a:ext uri="{FF2B5EF4-FFF2-40B4-BE49-F238E27FC236}">
                  <a16:creationId xmlns:a16="http://schemas.microsoft.com/office/drawing/2014/main" id="{E5665710-0132-4324-B6E6-8B10D9040927}"/>
                </a:ext>
              </a:extLst>
            </p:cNvPr>
            <p:cNvSpPr>
              <a:spLocks noChangeArrowheads="1"/>
            </p:cNvSpPr>
            <p:nvPr/>
          </p:nvSpPr>
          <p:spPr bwMode="auto">
            <a:xfrm>
              <a:off x="480" y="1565"/>
              <a:ext cx="4747" cy="235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5478" name="Line 11">
              <a:extLst>
                <a:ext uri="{FF2B5EF4-FFF2-40B4-BE49-F238E27FC236}">
                  <a16:creationId xmlns:a16="http://schemas.microsoft.com/office/drawing/2014/main" id="{2FEB090E-C2A0-43D6-8ADF-05624285E47A}"/>
                </a:ext>
              </a:extLst>
            </p:cNvPr>
            <p:cNvSpPr>
              <a:spLocks noChangeShapeType="1"/>
            </p:cNvSpPr>
            <p:nvPr/>
          </p:nvSpPr>
          <p:spPr bwMode="auto">
            <a:xfrm>
              <a:off x="480" y="2216"/>
              <a:ext cx="4747"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5479" name="Line 12">
              <a:extLst>
                <a:ext uri="{FF2B5EF4-FFF2-40B4-BE49-F238E27FC236}">
                  <a16:creationId xmlns:a16="http://schemas.microsoft.com/office/drawing/2014/main" id="{405C2308-9BFC-42E2-BC4A-383C5ADC3ABE}"/>
                </a:ext>
              </a:extLst>
            </p:cNvPr>
            <p:cNvSpPr>
              <a:spLocks noChangeShapeType="1"/>
            </p:cNvSpPr>
            <p:nvPr/>
          </p:nvSpPr>
          <p:spPr bwMode="auto">
            <a:xfrm>
              <a:off x="1469" y="1565"/>
              <a:ext cx="0" cy="2352"/>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5480" name="Line 13">
              <a:extLst>
                <a:ext uri="{FF2B5EF4-FFF2-40B4-BE49-F238E27FC236}">
                  <a16:creationId xmlns:a16="http://schemas.microsoft.com/office/drawing/2014/main" id="{98D92B4A-12E9-4AC3-B06C-F687528563E9}"/>
                </a:ext>
              </a:extLst>
            </p:cNvPr>
            <p:cNvSpPr>
              <a:spLocks noChangeShapeType="1"/>
            </p:cNvSpPr>
            <p:nvPr/>
          </p:nvSpPr>
          <p:spPr bwMode="auto">
            <a:xfrm>
              <a:off x="3397" y="1565"/>
              <a:ext cx="0" cy="2352"/>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5481" name="Line 14">
              <a:extLst>
                <a:ext uri="{FF2B5EF4-FFF2-40B4-BE49-F238E27FC236}">
                  <a16:creationId xmlns:a16="http://schemas.microsoft.com/office/drawing/2014/main" id="{8289CFB4-B3A4-4221-9D29-3902542475E2}"/>
                </a:ext>
              </a:extLst>
            </p:cNvPr>
            <p:cNvSpPr>
              <a:spLocks noChangeShapeType="1"/>
            </p:cNvSpPr>
            <p:nvPr/>
          </p:nvSpPr>
          <p:spPr bwMode="auto">
            <a:xfrm>
              <a:off x="2458" y="1565"/>
              <a:ext cx="0" cy="2352"/>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5482" name="Line 15">
              <a:extLst>
                <a:ext uri="{FF2B5EF4-FFF2-40B4-BE49-F238E27FC236}">
                  <a16:creationId xmlns:a16="http://schemas.microsoft.com/office/drawing/2014/main" id="{46CBB7BE-A8B7-4D7E-9B30-B4A6F2AFF325}"/>
                </a:ext>
              </a:extLst>
            </p:cNvPr>
            <p:cNvSpPr>
              <a:spLocks noChangeShapeType="1"/>
            </p:cNvSpPr>
            <p:nvPr/>
          </p:nvSpPr>
          <p:spPr bwMode="auto">
            <a:xfrm>
              <a:off x="4337" y="1565"/>
              <a:ext cx="0" cy="2352"/>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5483" name="Line 16">
              <a:extLst>
                <a:ext uri="{FF2B5EF4-FFF2-40B4-BE49-F238E27FC236}">
                  <a16:creationId xmlns:a16="http://schemas.microsoft.com/office/drawing/2014/main" id="{C0369A36-D96A-494C-8654-CC047C1AADE5}"/>
                </a:ext>
              </a:extLst>
            </p:cNvPr>
            <p:cNvSpPr>
              <a:spLocks noChangeShapeType="1"/>
            </p:cNvSpPr>
            <p:nvPr/>
          </p:nvSpPr>
          <p:spPr bwMode="auto">
            <a:xfrm>
              <a:off x="480" y="1565"/>
              <a:ext cx="989" cy="651"/>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5484" name="Text Box 17">
              <a:extLst>
                <a:ext uri="{FF2B5EF4-FFF2-40B4-BE49-F238E27FC236}">
                  <a16:creationId xmlns:a16="http://schemas.microsoft.com/office/drawing/2014/main" id="{DBAF4A0B-93E4-4482-972A-F4FB57368066}"/>
                </a:ext>
              </a:extLst>
            </p:cNvPr>
            <p:cNvSpPr txBox="1">
              <a:spLocks noChangeArrowheads="1"/>
            </p:cNvSpPr>
            <p:nvPr/>
          </p:nvSpPr>
          <p:spPr bwMode="auto">
            <a:xfrm>
              <a:off x="767" y="1578"/>
              <a:ext cx="69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a:latin typeface="Times New Roman" panose="02020603050405020304" pitchFamily="18" charset="0"/>
                </a:rPr>
                <a:t>资源情况</a:t>
              </a:r>
            </a:p>
          </p:txBody>
        </p:sp>
        <p:sp>
          <p:nvSpPr>
            <p:cNvPr id="105485" name="Text Box 18">
              <a:extLst>
                <a:ext uri="{FF2B5EF4-FFF2-40B4-BE49-F238E27FC236}">
                  <a16:creationId xmlns:a16="http://schemas.microsoft.com/office/drawing/2014/main" id="{CF8E1F71-2CC7-49CD-B210-32B36A70C0E5}"/>
                </a:ext>
              </a:extLst>
            </p:cNvPr>
            <p:cNvSpPr txBox="1">
              <a:spLocks noChangeArrowheads="1"/>
            </p:cNvSpPr>
            <p:nvPr/>
          </p:nvSpPr>
          <p:spPr bwMode="auto">
            <a:xfrm>
              <a:off x="520" y="1985"/>
              <a:ext cx="4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a:latin typeface="Times New Roman" panose="02020603050405020304" pitchFamily="18" charset="0"/>
                </a:rPr>
                <a:t>进程</a:t>
              </a:r>
            </a:p>
          </p:txBody>
        </p:sp>
        <p:sp>
          <p:nvSpPr>
            <p:cNvPr id="105486" name="Text Box 19">
              <a:extLst>
                <a:ext uri="{FF2B5EF4-FFF2-40B4-BE49-F238E27FC236}">
                  <a16:creationId xmlns:a16="http://schemas.microsoft.com/office/drawing/2014/main" id="{E8AB751E-9446-494C-98FC-90F4CA20153D}"/>
                </a:ext>
              </a:extLst>
            </p:cNvPr>
            <p:cNvSpPr txBox="1">
              <a:spLocks noChangeArrowheads="1"/>
            </p:cNvSpPr>
            <p:nvPr/>
          </p:nvSpPr>
          <p:spPr bwMode="auto">
            <a:xfrm>
              <a:off x="2440" y="1680"/>
              <a:ext cx="95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dirty="0">
                  <a:latin typeface="Times New Roman" panose="02020603050405020304" pitchFamily="18" charset="0"/>
                </a:rPr>
                <a:t>Allocation</a:t>
              </a:r>
            </a:p>
            <a:p>
              <a:pPr algn="ctr" eaLnBrk="1" hangingPunct="1">
                <a:spcBef>
                  <a:spcPct val="0"/>
                </a:spcBef>
                <a:buClrTx/>
                <a:buSzTx/>
                <a:buFontTx/>
                <a:buNone/>
              </a:pPr>
              <a:r>
                <a:rPr lang="en-US" altLang="zh-CN" sz="2400" dirty="0">
                  <a:latin typeface="Times New Roman" panose="02020603050405020304" pitchFamily="18" charset="0"/>
                </a:rPr>
                <a:t>A   B   C</a:t>
              </a:r>
            </a:p>
          </p:txBody>
        </p:sp>
        <p:sp>
          <p:nvSpPr>
            <p:cNvPr id="105487" name="Text Box 20">
              <a:extLst>
                <a:ext uri="{FF2B5EF4-FFF2-40B4-BE49-F238E27FC236}">
                  <a16:creationId xmlns:a16="http://schemas.microsoft.com/office/drawing/2014/main" id="{AF254071-2063-4615-9FFE-0585538E32A8}"/>
                </a:ext>
              </a:extLst>
            </p:cNvPr>
            <p:cNvSpPr txBox="1">
              <a:spLocks noChangeArrowheads="1"/>
            </p:cNvSpPr>
            <p:nvPr/>
          </p:nvSpPr>
          <p:spPr bwMode="auto">
            <a:xfrm>
              <a:off x="1575" y="1655"/>
              <a:ext cx="80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dirty="0">
                  <a:latin typeface="Times New Roman" panose="02020603050405020304" pitchFamily="18" charset="0"/>
                </a:rPr>
                <a:t>Max</a:t>
              </a:r>
            </a:p>
            <a:p>
              <a:pPr algn="ctr" eaLnBrk="1" hangingPunct="1">
                <a:spcBef>
                  <a:spcPct val="0"/>
                </a:spcBef>
                <a:buClrTx/>
                <a:buSzTx/>
                <a:buFontTx/>
                <a:buNone/>
              </a:pPr>
              <a:r>
                <a:rPr lang="en-US" altLang="zh-CN" sz="2400" dirty="0">
                  <a:latin typeface="Times New Roman" panose="02020603050405020304" pitchFamily="18" charset="0"/>
                </a:rPr>
                <a:t>A   B   C</a:t>
              </a:r>
            </a:p>
          </p:txBody>
        </p:sp>
        <p:sp>
          <p:nvSpPr>
            <p:cNvPr id="105488" name="Text Box 21">
              <a:extLst>
                <a:ext uri="{FF2B5EF4-FFF2-40B4-BE49-F238E27FC236}">
                  <a16:creationId xmlns:a16="http://schemas.microsoft.com/office/drawing/2014/main" id="{87DB2A24-2D8C-4E33-9F70-9C0D80C7E5DD}"/>
                </a:ext>
              </a:extLst>
            </p:cNvPr>
            <p:cNvSpPr txBox="1">
              <a:spLocks noChangeArrowheads="1"/>
            </p:cNvSpPr>
            <p:nvPr/>
          </p:nvSpPr>
          <p:spPr bwMode="auto">
            <a:xfrm>
              <a:off x="3469" y="1655"/>
              <a:ext cx="80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dirty="0">
                  <a:latin typeface="Times New Roman" panose="02020603050405020304" pitchFamily="18" charset="0"/>
                </a:rPr>
                <a:t>Need</a:t>
              </a:r>
            </a:p>
            <a:p>
              <a:pPr algn="ctr" eaLnBrk="1" hangingPunct="1">
                <a:spcBef>
                  <a:spcPct val="0"/>
                </a:spcBef>
                <a:buClrTx/>
                <a:buSzTx/>
                <a:buFontTx/>
                <a:buNone/>
              </a:pPr>
              <a:r>
                <a:rPr lang="en-US" altLang="zh-CN" sz="2400" dirty="0">
                  <a:latin typeface="Times New Roman" panose="02020603050405020304" pitchFamily="18" charset="0"/>
                </a:rPr>
                <a:t>A   B   C</a:t>
              </a:r>
            </a:p>
          </p:txBody>
        </p:sp>
        <p:sp>
          <p:nvSpPr>
            <p:cNvPr id="105489" name="Text Box 22">
              <a:extLst>
                <a:ext uri="{FF2B5EF4-FFF2-40B4-BE49-F238E27FC236}">
                  <a16:creationId xmlns:a16="http://schemas.microsoft.com/office/drawing/2014/main" id="{1EBC0C09-B87F-40A9-BB80-A96582CE07B7}"/>
                </a:ext>
              </a:extLst>
            </p:cNvPr>
            <p:cNvSpPr txBox="1">
              <a:spLocks noChangeArrowheads="1"/>
            </p:cNvSpPr>
            <p:nvPr/>
          </p:nvSpPr>
          <p:spPr bwMode="auto">
            <a:xfrm>
              <a:off x="4367" y="1655"/>
              <a:ext cx="89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dirty="0">
                  <a:latin typeface="Times New Roman" panose="02020603050405020304" pitchFamily="18" charset="0"/>
                </a:rPr>
                <a:t>Available</a:t>
              </a:r>
            </a:p>
            <a:p>
              <a:pPr algn="ctr" eaLnBrk="1" hangingPunct="1">
                <a:spcBef>
                  <a:spcPct val="0"/>
                </a:spcBef>
                <a:buClrTx/>
                <a:buSzTx/>
                <a:buFontTx/>
                <a:buNone/>
              </a:pPr>
              <a:r>
                <a:rPr lang="en-US" altLang="zh-CN" sz="2400" dirty="0">
                  <a:latin typeface="Times New Roman" panose="02020603050405020304" pitchFamily="18" charset="0"/>
                </a:rPr>
                <a:t>A   B   C</a:t>
              </a:r>
            </a:p>
          </p:txBody>
        </p:sp>
        <p:sp>
          <p:nvSpPr>
            <p:cNvPr id="105490" name="Text Box 24">
              <a:extLst>
                <a:ext uri="{FF2B5EF4-FFF2-40B4-BE49-F238E27FC236}">
                  <a16:creationId xmlns:a16="http://schemas.microsoft.com/office/drawing/2014/main" id="{8D546D7C-22E2-4F92-B48A-AFA8C20280D3}"/>
                </a:ext>
              </a:extLst>
            </p:cNvPr>
            <p:cNvSpPr txBox="1">
              <a:spLocks noChangeArrowheads="1"/>
            </p:cNvSpPr>
            <p:nvPr/>
          </p:nvSpPr>
          <p:spPr bwMode="auto">
            <a:xfrm>
              <a:off x="2507" y="2289"/>
              <a:ext cx="7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Times New Roman" panose="02020603050405020304" pitchFamily="18" charset="0"/>
                </a:rPr>
                <a:t>0   1     0</a:t>
              </a:r>
            </a:p>
          </p:txBody>
        </p:sp>
        <p:sp>
          <p:nvSpPr>
            <p:cNvPr id="105491" name="Text Box 25">
              <a:extLst>
                <a:ext uri="{FF2B5EF4-FFF2-40B4-BE49-F238E27FC236}">
                  <a16:creationId xmlns:a16="http://schemas.microsoft.com/office/drawing/2014/main" id="{24B170B7-FF65-4019-9AB7-63C8C3D26536}"/>
                </a:ext>
              </a:extLst>
            </p:cNvPr>
            <p:cNvSpPr txBox="1">
              <a:spLocks noChangeArrowheads="1"/>
            </p:cNvSpPr>
            <p:nvPr/>
          </p:nvSpPr>
          <p:spPr bwMode="auto">
            <a:xfrm>
              <a:off x="1469" y="2592"/>
              <a:ext cx="8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FF0000"/>
                  </a:solidFill>
                  <a:latin typeface="Times New Roman" panose="02020603050405020304" pitchFamily="18" charset="0"/>
                </a:rPr>
                <a:t>3     2     2</a:t>
              </a:r>
            </a:p>
          </p:txBody>
        </p:sp>
        <p:sp>
          <p:nvSpPr>
            <p:cNvPr id="105492" name="Text Box 26">
              <a:extLst>
                <a:ext uri="{FF2B5EF4-FFF2-40B4-BE49-F238E27FC236}">
                  <a16:creationId xmlns:a16="http://schemas.microsoft.com/office/drawing/2014/main" id="{50139087-4F7E-45A1-838E-F83783395F3D}"/>
                </a:ext>
              </a:extLst>
            </p:cNvPr>
            <p:cNvSpPr txBox="1">
              <a:spLocks noChangeArrowheads="1"/>
            </p:cNvSpPr>
            <p:nvPr/>
          </p:nvSpPr>
          <p:spPr bwMode="auto">
            <a:xfrm>
              <a:off x="1469" y="2976"/>
              <a:ext cx="882"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Times New Roman" panose="02020603050405020304" pitchFamily="18" charset="0"/>
                </a:rPr>
                <a:t>9     0     2</a:t>
              </a:r>
            </a:p>
          </p:txBody>
        </p:sp>
        <p:sp>
          <p:nvSpPr>
            <p:cNvPr id="105493" name="Text Box 27">
              <a:extLst>
                <a:ext uri="{FF2B5EF4-FFF2-40B4-BE49-F238E27FC236}">
                  <a16:creationId xmlns:a16="http://schemas.microsoft.com/office/drawing/2014/main" id="{0DEEF235-FDFB-4380-A0C2-6654CDBA1CDF}"/>
                </a:ext>
              </a:extLst>
            </p:cNvPr>
            <p:cNvSpPr txBox="1">
              <a:spLocks noChangeArrowheads="1"/>
            </p:cNvSpPr>
            <p:nvPr/>
          </p:nvSpPr>
          <p:spPr bwMode="auto">
            <a:xfrm>
              <a:off x="1460" y="3312"/>
              <a:ext cx="8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FF0000"/>
                  </a:solidFill>
                  <a:latin typeface="Times New Roman" panose="02020603050405020304" pitchFamily="18" charset="0"/>
                </a:rPr>
                <a:t>2     2     2</a:t>
              </a:r>
            </a:p>
          </p:txBody>
        </p:sp>
        <p:sp>
          <p:nvSpPr>
            <p:cNvPr id="105494" name="Text Box 28">
              <a:extLst>
                <a:ext uri="{FF2B5EF4-FFF2-40B4-BE49-F238E27FC236}">
                  <a16:creationId xmlns:a16="http://schemas.microsoft.com/office/drawing/2014/main" id="{33E4992A-28D0-4902-84EC-FCC0675F8FF4}"/>
                </a:ext>
              </a:extLst>
            </p:cNvPr>
            <p:cNvSpPr txBox="1">
              <a:spLocks noChangeArrowheads="1"/>
            </p:cNvSpPr>
            <p:nvPr/>
          </p:nvSpPr>
          <p:spPr bwMode="auto">
            <a:xfrm>
              <a:off x="1469" y="3649"/>
              <a:ext cx="882"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Times New Roman" panose="02020603050405020304" pitchFamily="18" charset="0"/>
                </a:rPr>
                <a:t>4     3     3</a:t>
              </a:r>
            </a:p>
          </p:txBody>
        </p:sp>
        <p:sp>
          <p:nvSpPr>
            <p:cNvPr id="105495" name="Text Box 29">
              <a:extLst>
                <a:ext uri="{FF2B5EF4-FFF2-40B4-BE49-F238E27FC236}">
                  <a16:creationId xmlns:a16="http://schemas.microsoft.com/office/drawing/2014/main" id="{3D024419-16D8-4F99-8B7D-8AAA02AC11F2}"/>
                </a:ext>
              </a:extLst>
            </p:cNvPr>
            <p:cNvSpPr txBox="1">
              <a:spLocks noChangeArrowheads="1"/>
            </p:cNvSpPr>
            <p:nvPr/>
          </p:nvSpPr>
          <p:spPr bwMode="auto">
            <a:xfrm>
              <a:off x="2498" y="2592"/>
              <a:ext cx="7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FF0000"/>
                  </a:solidFill>
                  <a:latin typeface="Times New Roman" panose="02020603050405020304" pitchFamily="18" charset="0"/>
                </a:rPr>
                <a:t>2   0     0</a:t>
              </a:r>
            </a:p>
          </p:txBody>
        </p:sp>
        <p:sp>
          <p:nvSpPr>
            <p:cNvPr id="105496" name="Text Box 31">
              <a:extLst>
                <a:ext uri="{FF2B5EF4-FFF2-40B4-BE49-F238E27FC236}">
                  <a16:creationId xmlns:a16="http://schemas.microsoft.com/office/drawing/2014/main" id="{B88A2E34-020E-4B8E-9ABC-9572C6B1840F}"/>
                </a:ext>
              </a:extLst>
            </p:cNvPr>
            <p:cNvSpPr txBox="1">
              <a:spLocks noChangeArrowheads="1"/>
            </p:cNvSpPr>
            <p:nvPr/>
          </p:nvSpPr>
          <p:spPr bwMode="auto">
            <a:xfrm>
              <a:off x="2478" y="2977"/>
              <a:ext cx="8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Times New Roman" panose="02020603050405020304" pitchFamily="18" charset="0"/>
                </a:rPr>
                <a:t>3    0     2</a:t>
              </a:r>
            </a:p>
          </p:txBody>
        </p:sp>
        <p:sp>
          <p:nvSpPr>
            <p:cNvPr id="105497" name="Text Box 32">
              <a:extLst>
                <a:ext uri="{FF2B5EF4-FFF2-40B4-BE49-F238E27FC236}">
                  <a16:creationId xmlns:a16="http://schemas.microsoft.com/office/drawing/2014/main" id="{04675935-B859-41A9-A212-D6730DCB35D6}"/>
                </a:ext>
              </a:extLst>
            </p:cNvPr>
            <p:cNvSpPr txBox="1">
              <a:spLocks noChangeArrowheads="1"/>
            </p:cNvSpPr>
            <p:nvPr/>
          </p:nvSpPr>
          <p:spPr bwMode="auto">
            <a:xfrm>
              <a:off x="2478" y="3312"/>
              <a:ext cx="8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FF0000"/>
                  </a:solidFill>
                  <a:latin typeface="Times New Roman" panose="02020603050405020304" pitchFamily="18" charset="0"/>
                </a:rPr>
                <a:t>2     1    1</a:t>
              </a:r>
            </a:p>
          </p:txBody>
        </p:sp>
        <p:sp>
          <p:nvSpPr>
            <p:cNvPr id="105498" name="Text Box 33">
              <a:extLst>
                <a:ext uri="{FF2B5EF4-FFF2-40B4-BE49-F238E27FC236}">
                  <a16:creationId xmlns:a16="http://schemas.microsoft.com/office/drawing/2014/main" id="{C6295D59-27D9-4144-86B9-6CF77255B8A0}"/>
                </a:ext>
              </a:extLst>
            </p:cNvPr>
            <p:cNvSpPr txBox="1">
              <a:spLocks noChangeArrowheads="1"/>
            </p:cNvSpPr>
            <p:nvPr/>
          </p:nvSpPr>
          <p:spPr bwMode="auto">
            <a:xfrm>
              <a:off x="2478" y="3648"/>
              <a:ext cx="8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Times New Roman" panose="02020603050405020304" pitchFamily="18" charset="0"/>
                </a:rPr>
                <a:t>0     0    2</a:t>
              </a:r>
            </a:p>
          </p:txBody>
        </p:sp>
        <p:sp>
          <p:nvSpPr>
            <p:cNvPr id="105499" name="Text Box 34">
              <a:extLst>
                <a:ext uri="{FF2B5EF4-FFF2-40B4-BE49-F238E27FC236}">
                  <a16:creationId xmlns:a16="http://schemas.microsoft.com/office/drawing/2014/main" id="{B5784AEE-70C0-4D9E-BECD-A0264FFD3428}"/>
                </a:ext>
              </a:extLst>
            </p:cNvPr>
            <p:cNvSpPr txBox="1">
              <a:spLocks noChangeArrowheads="1"/>
            </p:cNvSpPr>
            <p:nvPr/>
          </p:nvSpPr>
          <p:spPr bwMode="auto">
            <a:xfrm>
              <a:off x="3496" y="2289"/>
              <a:ext cx="7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Times New Roman" panose="02020603050405020304" pitchFamily="18" charset="0"/>
                </a:rPr>
                <a:t>7   4     3</a:t>
              </a:r>
            </a:p>
          </p:txBody>
        </p:sp>
        <p:sp>
          <p:nvSpPr>
            <p:cNvPr id="105500" name="Text Box 35">
              <a:extLst>
                <a:ext uri="{FF2B5EF4-FFF2-40B4-BE49-F238E27FC236}">
                  <a16:creationId xmlns:a16="http://schemas.microsoft.com/office/drawing/2014/main" id="{2E5D0B94-8273-44FF-A210-F5F7CA83C464}"/>
                </a:ext>
              </a:extLst>
            </p:cNvPr>
            <p:cNvSpPr txBox="1">
              <a:spLocks noChangeArrowheads="1"/>
            </p:cNvSpPr>
            <p:nvPr/>
          </p:nvSpPr>
          <p:spPr bwMode="auto">
            <a:xfrm>
              <a:off x="3496" y="2592"/>
              <a:ext cx="7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FF0000"/>
                  </a:solidFill>
                  <a:latin typeface="Times New Roman" panose="02020603050405020304" pitchFamily="18" charset="0"/>
                </a:rPr>
                <a:t>1   2     2</a:t>
              </a:r>
            </a:p>
          </p:txBody>
        </p:sp>
        <p:sp>
          <p:nvSpPr>
            <p:cNvPr id="105501" name="Text Box 37">
              <a:extLst>
                <a:ext uri="{FF2B5EF4-FFF2-40B4-BE49-F238E27FC236}">
                  <a16:creationId xmlns:a16="http://schemas.microsoft.com/office/drawing/2014/main" id="{731F7161-7954-4F5D-B839-53C808267B51}"/>
                </a:ext>
              </a:extLst>
            </p:cNvPr>
            <p:cNvSpPr txBox="1">
              <a:spLocks noChangeArrowheads="1"/>
            </p:cNvSpPr>
            <p:nvPr/>
          </p:nvSpPr>
          <p:spPr bwMode="auto">
            <a:xfrm>
              <a:off x="3496" y="2976"/>
              <a:ext cx="834"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marL="457200" indent="-457200">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AutoNum type="arabicPlain" startAt="6"/>
              </a:pPr>
              <a:r>
                <a:rPr lang="zh-CN" altLang="en-US" sz="2400">
                  <a:solidFill>
                    <a:srgbClr val="000000"/>
                  </a:solidFill>
                  <a:latin typeface="Times New Roman" panose="02020603050405020304" pitchFamily="18" charset="0"/>
                </a:rPr>
                <a:t>0     0</a:t>
              </a:r>
            </a:p>
          </p:txBody>
        </p:sp>
        <p:sp>
          <p:nvSpPr>
            <p:cNvPr id="105502" name="Text Box 38">
              <a:extLst>
                <a:ext uri="{FF2B5EF4-FFF2-40B4-BE49-F238E27FC236}">
                  <a16:creationId xmlns:a16="http://schemas.microsoft.com/office/drawing/2014/main" id="{AB29542C-8B94-4B17-8582-3088AF6B1D88}"/>
                </a:ext>
              </a:extLst>
            </p:cNvPr>
            <p:cNvSpPr txBox="1">
              <a:spLocks noChangeArrowheads="1"/>
            </p:cNvSpPr>
            <p:nvPr/>
          </p:nvSpPr>
          <p:spPr bwMode="auto">
            <a:xfrm>
              <a:off x="3496" y="3312"/>
              <a:ext cx="8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marL="457200" indent="-457200">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FF0000"/>
                  </a:solidFill>
                  <a:latin typeface="Times New Roman" panose="02020603050405020304" pitchFamily="18" charset="0"/>
                </a:rPr>
                <a:t>0    1     1</a:t>
              </a:r>
            </a:p>
          </p:txBody>
        </p:sp>
        <p:sp>
          <p:nvSpPr>
            <p:cNvPr id="105503" name="Text Box 39">
              <a:extLst>
                <a:ext uri="{FF2B5EF4-FFF2-40B4-BE49-F238E27FC236}">
                  <a16:creationId xmlns:a16="http://schemas.microsoft.com/office/drawing/2014/main" id="{BD72B0AD-8FB1-4FC8-9819-C318F626108F}"/>
                </a:ext>
              </a:extLst>
            </p:cNvPr>
            <p:cNvSpPr txBox="1">
              <a:spLocks noChangeArrowheads="1"/>
            </p:cNvSpPr>
            <p:nvPr/>
          </p:nvSpPr>
          <p:spPr bwMode="auto">
            <a:xfrm>
              <a:off x="3496" y="3648"/>
              <a:ext cx="8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marL="457200" indent="-457200">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Times New Roman" panose="02020603050405020304" pitchFamily="18" charset="0"/>
                </a:rPr>
                <a:t>4    3     1</a:t>
              </a:r>
            </a:p>
          </p:txBody>
        </p:sp>
        <p:sp>
          <p:nvSpPr>
            <p:cNvPr id="105504" name="Text Box 40">
              <a:extLst>
                <a:ext uri="{FF2B5EF4-FFF2-40B4-BE49-F238E27FC236}">
                  <a16:creationId xmlns:a16="http://schemas.microsoft.com/office/drawing/2014/main" id="{07BAF935-4DB4-4C13-B6BF-5D0F29F02B16}"/>
                </a:ext>
              </a:extLst>
            </p:cNvPr>
            <p:cNvSpPr txBox="1">
              <a:spLocks noChangeArrowheads="1"/>
            </p:cNvSpPr>
            <p:nvPr/>
          </p:nvSpPr>
          <p:spPr bwMode="auto">
            <a:xfrm>
              <a:off x="4337" y="2289"/>
              <a:ext cx="8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marL="457200" indent="-457200">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Times New Roman" panose="02020603050405020304" pitchFamily="18" charset="0"/>
                </a:rPr>
                <a:t>3    3      2</a:t>
              </a:r>
            </a:p>
          </p:txBody>
        </p:sp>
        <p:sp>
          <p:nvSpPr>
            <p:cNvPr id="105505" name="Text Box 43">
              <a:extLst>
                <a:ext uri="{FF2B5EF4-FFF2-40B4-BE49-F238E27FC236}">
                  <a16:creationId xmlns:a16="http://schemas.microsoft.com/office/drawing/2014/main" id="{B875E9F0-477B-4D4C-8C0C-FBAE82C94293}"/>
                </a:ext>
              </a:extLst>
            </p:cNvPr>
            <p:cNvSpPr txBox="1">
              <a:spLocks noChangeArrowheads="1"/>
            </p:cNvSpPr>
            <p:nvPr/>
          </p:nvSpPr>
          <p:spPr bwMode="auto">
            <a:xfrm>
              <a:off x="1488" y="2288"/>
              <a:ext cx="8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Times New Roman" panose="02020603050405020304" pitchFamily="18" charset="0"/>
                </a:rPr>
                <a:t>7     5     3</a:t>
              </a:r>
            </a:p>
          </p:txBody>
        </p:sp>
        <p:sp>
          <p:nvSpPr>
            <p:cNvPr id="105506" name="Text Box 44">
              <a:extLst>
                <a:ext uri="{FF2B5EF4-FFF2-40B4-BE49-F238E27FC236}">
                  <a16:creationId xmlns:a16="http://schemas.microsoft.com/office/drawing/2014/main" id="{E9E26573-7709-4EAA-9C86-1A784E439785}"/>
                </a:ext>
              </a:extLst>
            </p:cNvPr>
            <p:cNvSpPr txBox="1">
              <a:spLocks noChangeArrowheads="1"/>
            </p:cNvSpPr>
            <p:nvPr/>
          </p:nvSpPr>
          <p:spPr bwMode="auto">
            <a:xfrm>
              <a:off x="821" y="2256"/>
              <a:ext cx="2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rgbClr val="000000"/>
                  </a:solidFill>
                  <a:latin typeface="Times New Roman" panose="02020603050405020304" pitchFamily="18" charset="0"/>
                </a:rPr>
                <a:t>P</a:t>
              </a:r>
              <a:r>
                <a:rPr lang="en-US" altLang="zh-CN" sz="2400" baseline="-25000">
                  <a:solidFill>
                    <a:srgbClr val="000000"/>
                  </a:solidFill>
                  <a:latin typeface="Times New Roman" panose="02020603050405020304" pitchFamily="18" charset="0"/>
                </a:rPr>
                <a:t>0</a:t>
              </a:r>
              <a:endParaRPr lang="zh-CN" altLang="en-US" sz="2400" baseline="-25000">
                <a:solidFill>
                  <a:srgbClr val="000000"/>
                </a:solidFill>
                <a:latin typeface="Times New Roman" panose="02020603050405020304" pitchFamily="18" charset="0"/>
              </a:endParaRPr>
            </a:p>
          </p:txBody>
        </p:sp>
        <p:sp>
          <p:nvSpPr>
            <p:cNvPr id="105507" name="Text Box 45">
              <a:extLst>
                <a:ext uri="{FF2B5EF4-FFF2-40B4-BE49-F238E27FC236}">
                  <a16:creationId xmlns:a16="http://schemas.microsoft.com/office/drawing/2014/main" id="{CC7DFA3A-8F00-4471-ADD3-49C7E8C26F7F}"/>
                </a:ext>
              </a:extLst>
            </p:cNvPr>
            <p:cNvSpPr txBox="1">
              <a:spLocks noChangeArrowheads="1"/>
            </p:cNvSpPr>
            <p:nvPr/>
          </p:nvSpPr>
          <p:spPr bwMode="auto">
            <a:xfrm>
              <a:off x="816" y="2592"/>
              <a:ext cx="2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rgbClr val="FF0000"/>
                  </a:solidFill>
                  <a:latin typeface="Times New Roman" panose="02020603050405020304" pitchFamily="18" charset="0"/>
                </a:rPr>
                <a:t>P</a:t>
              </a:r>
              <a:r>
                <a:rPr lang="en-US" altLang="zh-CN" sz="2400" baseline="-25000">
                  <a:solidFill>
                    <a:srgbClr val="FF0000"/>
                  </a:solidFill>
                  <a:latin typeface="Times New Roman" panose="02020603050405020304" pitchFamily="18" charset="0"/>
                </a:rPr>
                <a:t>1</a:t>
              </a:r>
              <a:endParaRPr lang="zh-CN" altLang="en-US" sz="2400" baseline="-25000">
                <a:solidFill>
                  <a:srgbClr val="FF0000"/>
                </a:solidFill>
                <a:latin typeface="Times New Roman" panose="02020603050405020304" pitchFamily="18" charset="0"/>
              </a:endParaRPr>
            </a:p>
          </p:txBody>
        </p:sp>
        <p:sp>
          <p:nvSpPr>
            <p:cNvPr id="105508" name="Text Box 46">
              <a:extLst>
                <a:ext uri="{FF2B5EF4-FFF2-40B4-BE49-F238E27FC236}">
                  <a16:creationId xmlns:a16="http://schemas.microsoft.com/office/drawing/2014/main" id="{7B233789-8BBD-43B4-B9B7-DC730F753D43}"/>
                </a:ext>
              </a:extLst>
            </p:cNvPr>
            <p:cNvSpPr txBox="1">
              <a:spLocks noChangeArrowheads="1"/>
            </p:cNvSpPr>
            <p:nvPr/>
          </p:nvSpPr>
          <p:spPr bwMode="auto">
            <a:xfrm>
              <a:off x="816" y="2977"/>
              <a:ext cx="2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rgbClr val="000000"/>
                  </a:solidFill>
                  <a:latin typeface="Times New Roman" panose="02020603050405020304" pitchFamily="18" charset="0"/>
                </a:rPr>
                <a:t>P</a:t>
              </a:r>
              <a:r>
                <a:rPr lang="en-US" altLang="zh-CN" sz="2400" baseline="-25000">
                  <a:solidFill>
                    <a:srgbClr val="000000"/>
                  </a:solidFill>
                  <a:latin typeface="Times New Roman" panose="02020603050405020304" pitchFamily="18" charset="0"/>
                </a:rPr>
                <a:t>2</a:t>
              </a:r>
              <a:endParaRPr lang="zh-CN" altLang="en-US" sz="2400" baseline="-25000">
                <a:solidFill>
                  <a:srgbClr val="000000"/>
                </a:solidFill>
                <a:latin typeface="Times New Roman" panose="02020603050405020304" pitchFamily="18" charset="0"/>
              </a:endParaRPr>
            </a:p>
          </p:txBody>
        </p:sp>
        <p:sp>
          <p:nvSpPr>
            <p:cNvPr id="105509" name="Text Box 47">
              <a:extLst>
                <a:ext uri="{FF2B5EF4-FFF2-40B4-BE49-F238E27FC236}">
                  <a16:creationId xmlns:a16="http://schemas.microsoft.com/office/drawing/2014/main" id="{D4BD58A8-75D1-4D02-8656-C91F18B2F9A5}"/>
                </a:ext>
              </a:extLst>
            </p:cNvPr>
            <p:cNvSpPr txBox="1">
              <a:spLocks noChangeArrowheads="1"/>
            </p:cNvSpPr>
            <p:nvPr/>
          </p:nvSpPr>
          <p:spPr bwMode="auto">
            <a:xfrm>
              <a:off x="816" y="3312"/>
              <a:ext cx="2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rgbClr val="FF0000"/>
                  </a:solidFill>
                  <a:latin typeface="Times New Roman" panose="02020603050405020304" pitchFamily="18" charset="0"/>
                </a:rPr>
                <a:t>P</a:t>
              </a:r>
              <a:r>
                <a:rPr lang="en-US" altLang="zh-CN" sz="2400" baseline="-25000">
                  <a:solidFill>
                    <a:srgbClr val="FF0000"/>
                  </a:solidFill>
                  <a:latin typeface="Times New Roman" panose="02020603050405020304" pitchFamily="18" charset="0"/>
                </a:rPr>
                <a:t>3</a:t>
              </a:r>
              <a:endParaRPr lang="zh-CN" altLang="en-US" sz="2400" baseline="-25000">
                <a:solidFill>
                  <a:srgbClr val="FF0000"/>
                </a:solidFill>
                <a:latin typeface="Times New Roman" panose="02020603050405020304" pitchFamily="18" charset="0"/>
              </a:endParaRPr>
            </a:p>
          </p:txBody>
        </p:sp>
        <p:sp>
          <p:nvSpPr>
            <p:cNvPr id="105510" name="Text Box 48">
              <a:extLst>
                <a:ext uri="{FF2B5EF4-FFF2-40B4-BE49-F238E27FC236}">
                  <a16:creationId xmlns:a16="http://schemas.microsoft.com/office/drawing/2014/main" id="{0D9294D0-186D-48E2-9A37-B169DC4BAA54}"/>
                </a:ext>
              </a:extLst>
            </p:cNvPr>
            <p:cNvSpPr txBox="1">
              <a:spLocks noChangeArrowheads="1"/>
            </p:cNvSpPr>
            <p:nvPr/>
          </p:nvSpPr>
          <p:spPr bwMode="auto">
            <a:xfrm>
              <a:off x="816" y="3648"/>
              <a:ext cx="2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rgbClr val="000000"/>
                  </a:solidFill>
                  <a:latin typeface="Times New Roman" panose="02020603050405020304" pitchFamily="18" charset="0"/>
                </a:rPr>
                <a:t>P</a:t>
              </a:r>
              <a:r>
                <a:rPr lang="en-US" altLang="zh-CN" sz="2400" baseline="-25000">
                  <a:solidFill>
                    <a:srgbClr val="000000"/>
                  </a:solidFill>
                  <a:latin typeface="Times New Roman" panose="02020603050405020304" pitchFamily="18" charset="0"/>
                </a:rPr>
                <a:t>4</a:t>
              </a:r>
              <a:endParaRPr lang="zh-CN" altLang="en-US" sz="2400" baseline="-25000">
                <a:solidFill>
                  <a:srgbClr val="000000"/>
                </a:solidFill>
                <a:latin typeface="Times New Roman" panose="02020603050405020304" pitchFamily="18" charset="0"/>
              </a:endParaRPr>
            </a:p>
          </p:txBody>
        </p:sp>
      </p:gr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2863AD75-6FA0-4259-A2F7-46549D1CDBAA}"/>
              </a:ext>
            </a:extLst>
          </p:cNvPr>
          <p:cNvSpPr>
            <a:spLocks noChangeArrowheads="1"/>
          </p:cNvSpPr>
          <p:nvPr/>
        </p:nvSpPr>
        <p:spPr bwMode="auto">
          <a:xfrm>
            <a:off x="0" y="990600"/>
            <a:ext cx="8610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10000"/>
              </a:lnSpc>
              <a:buFont typeface="Wingdings" panose="05000000000000000000" pitchFamily="2" charset="2"/>
              <a:buNone/>
            </a:pPr>
            <a:r>
              <a:rPr lang="zh-CN" altLang="en-US" sz="2400" dirty="0">
                <a:solidFill>
                  <a:srgbClr val="000000"/>
                </a:solidFill>
                <a:latin typeface="宋体" panose="02010600030101010101" pitchFamily="2" charset="-122"/>
              </a:rPr>
              <a:t>   </a:t>
            </a:r>
            <a:r>
              <a:rPr lang="en-US" altLang="zh-CN" sz="2400" dirty="0">
                <a:solidFill>
                  <a:srgbClr val="000000"/>
                </a:solidFill>
                <a:latin typeface="宋体" panose="02010600030101010101" pitchFamily="2" charset="-122"/>
              </a:rPr>
              <a:t>T</a:t>
            </a:r>
            <a:r>
              <a:rPr lang="en-US" altLang="zh-CN" sz="2400" baseline="-25000" dirty="0">
                <a:solidFill>
                  <a:srgbClr val="000000"/>
                </a:solidFill>
                <a:latin typeface="宋体" panose="02010600030101010101" pitchFamily="2" charset="-122"/>
              </a:rPr>
              <a:t>0</a:t>
            </a:r>
            <a:r>
              <a:rPr lang="zh-CN" altLang="en-US" sz="2400" dirty="0">
                <a:solidFill>
                  <a:srgbClr val="000000"/>
                </a:solidFill>
                <a:latin typeface="宋体" panose="02010600030101010101" pitchFamily="2" charset="-122"/>
              </a:rPr>
              <a:t>时刻存在一个安全序列</a:t>
            </a:r>
            <a:r>
              <a:rPr lang="zh-CN" altLang="en-US" sz="2400" dirty="0">
                <a:solidFill>
                  <a:srgbClr val="FF0000"/>
                </a:solidFill>
                <a:latin typeface="宋体" panose="02010600030101010101" pitchFamily="2" charset="-122"/>
              </a:rPr>
              <a:t>{</a:t>
            </a:r>
            <a:r>
              <a:rPr lang="en-US" altLang="zh-CN" sz="2400" dirty="0">
                <a:solidFill>
                  <a:srgbClr val="FF0000"/>
                </a:solidFill>
                <a:latin typeface="宋体" panose="02010600030101010101" pitchFamily="2" charset="-122"/>
              </a:rPr>
              <a:t>P</a:t>
            </a:r>
            <a:r>
              <a:rPr lang="en-US" altLang="zh-CN" sz="2400" baseline="-30000" dirty="0">
                <a:solidFill>
                  <a:srgbClr val="FF0000"/>
                </a:solidFill>
                <a:latin typeface="宋体" panose="02010600030101010101" pitchFamily="2" charset="-122"/>
              </a:rPr>
              <a:t>1</a:t>
            </a:r>
            <a:r>
              <a:rPr lang="en-US" altLang="zh-CN" sz="2400" dirty="0">
                <a:solidFill>
                  <a:srgbClr val="FF0000"/>
                </a:solidFill>
                <a:latin typeface="宋体" panose="02010600030101010101" pitchFamily="2" charset="-122"/>
              </a:rPr>
              <a:t>,P</a:t>
            </a:r>
            <a:r>
              <a:rPr lang="en-US" altLang="zh-CN" sz="2400" baseline="-30000" dirty="0">
                <a:solidFill>
                  <a:srgbClr val="FF0000"/>
                </a:solidFill>
                <a:latin typeface="宋体" panose="02010600030101010101" pitchFamily="2" charset="-122"/>
              </a:rPr>
              <a:t>3</a:t>
            </a:r>
            <a:r>
              <a:rPr lang="en-US" altLang="zh-CN" sz="2400" dirty="0">
                <a:solidFill>
                  <a:srgbClr val="FF0000"/>
                </a:solidFill>
                <a:latin typeface="宋体" panose="02010600030101010101" pitchFamily="2" charset="-122"/>
              </a:rPr>
              <a:t>,P</a:t>
            </a:r>
            <a:r>
              <a:rPr lang="en-US" altLang="zh-CN" sz="2400" baseline="-30000" dirty="0">
                <a:solidFill>
                  <a:srgbClr val="FF0000"/>
                </a:solidFill>
                <a:latin typeface="宋体" panose="02010600030101010101" pitchFamily="2" charset="-122"/>
              </a:rPr>
              <a:t>4</a:t>
            </a:r>
            <a:r>
              <a:rPr lang="en-US" altLang="zh-CN" sz="2400" dirty="0">
                <a:solidFill>
                  <a:srgbClr val="FF0000"/>
                </a:solidFill>
                <a:latin typeface="宋体" panose="02010600030101010101" pitchFamily="2" charset="-122"/>
              </a:rPr>
              <a:t>,P</a:t>
            </a:r>
            <a:r>
              <a:rPr lang="en-US" altLang="zh-CN" sz="2400" baseline="-30000" dirty="0">
                <a:solidFill>
                  <a:srgbClr val="FF0000"/>
                </a:solidFill>
                <a:latin typeface="宋体" panose="02010600030101010101" pitchFamily="2" charset="-122"/>
              </a:rPr>
              <a:t>2</a:t>
            </a:r>
            <a:r>
              <a:rPr lang="en-US" altLang="zh-CN" sz="2400" dirty="0">
                <a:solidFill>
                  <a:srgbClr val="FF0000"/>
                </a:solidFill>
                <a:latin typeface="宋体" panose="02010600030101010101" pitchFamily="2" charset="-122"/>
              </a:rPr>
              <a:t>,P</a:t>
            </a:r>
            <a:r>
              <a:rPr lang="en-US" altLang="zh-CN" sz="2400" baseline="-30000" dirty="0">
                <a:solidFill>
                  <a:srgbClr val="FF0000"/>
                </a:solidFill>
                <a:latin typeface="宋体" panose="02010600030101010101" pitchFamily="2" charset="-122"/>
              </a:rPr>
              <a:t>0</a:t>
            </a:r>
            <a:r>
              <a:rPr lang="en-US" altLang="zh-CN" sz="2400" dirty="0">
                <a:solidFill>
                  <a:srgbClr val="FF0000"/>
                </a:solidFill>
                <a:latin typeface="宋体" panose="02010600030101010101" pitchFamily="2" charset="-122"/>
              </a:rPr>
              <a:t>}</a:t>
            </a:r>
            <a:r>
              <a:rPr lang="en-US" altLang="zh-CN" sz="2400" dirty="0">
                <a:solidFill>
                  <a:srgbClr val="000000"/>
                </a:solidFill>
                <a:latin typeface="宋体" panose="02010600030101010101" pitchFamily="2" charset="-122"/>
              </a:rPr>
              <a:t>,</a:t>
            </a:r>
            <a:r>
              <a:rPr lang="zh-CN" altLang="en-US" sz="2400" dirty="0">
                <a:solidFill>
                  <a:srgbClr val="000000"/>
                </a:solidFill>
                <a:latin typeface="宋体" panose="02010600030101010101" pitchFamily="2" charset="-122"/>
              </a:rPr>
              <a:t>故系统是安全的</a:t>
            </a:r>
          </a:p>
        </p:txBody>
      </p:sp>
      <p:sp>
        <p:nvSpPr>
          <p:cNvPr id="107523" name="Text Box 3">
            <a:extLst>
              <a:ext uri="{FF2B5EF4-FFF2-40B4-BE49-F238E27FC236}">
                <a16:creationId xmlns:a16="http://schemas.microsoft.com/office/drawing/2014/main" id="{49FB531D-3327-47D5-838B-7A712AF1CE2E}"/>
              </a:ext>
            </a:extLst>
          </p:cNvPr>
          <p:cNvSpPr txBox="1">
            <a:spLocks noChangeArrowheads="1"/>
          </p:cNvSpPr>
          <p:nvPr/>
        </p:nvSpPr>
        <p:spPr bwMode="auto">
          <a:xfrm>
            <a:off x="1066800" y="330200"/>
            <a:ext cx="27733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a:latin typeface="Times New Roman" panose="02020603050405020304" pitchFamily="18" charset="0"/>
              </a:rPr>
              <a:t>银行家算法之例 </a:t>
            </a:r>
          </a:p>
        </p:txBody>
      </p:sp>
      <p:grpSp>
        <p:nvGrpSpPr>
          <p:cNvPr id="107524" name="Group 57">
            <a:extLst>
              <a:ext uri="{FF2B5EF4-FFF2-40B4-BE49-F238E27FC236}">
                <a16:creationId xmlns:a16="http://schemas.microsoft.com/office/drawing/2014/main" id="{682A4D82-FD13-4081-8AD6-9C379975978F}"/>
              </a:ext>
            </a:extLst>
          </p:cNvPr>
          <p:cNvGrpSpPr>
            <a:grpSpLocks/>
          </p:cNvGrpSpPr>
          <p:nvPr/>
        </p:nvGrpSpPr>
        <p:grpSpPr bwMode="auto">
          <a:xfrm>
            <a:off x="114300" y="2028775"/>
            <a:ext cx="8915400" cy="3765550"/>
            <a:chOff x="0" y="1536"/>
            <a:chExt cx="5616" cy="2372"/>
          </a:xfrm>
        </p:grpSpPr>
        <p:sp>
          <p:nvSpPr>
            <p:cNvPr id="107525" name="Rectangle 5">
              <a:extLst>
                <a:ext uri="{FF2B5EF4-FFF2-40B4-BE49-F238E27FC236}">
                  <a16:creationId xmlns:a16="http://schemas.microsoft.com/office/drawing/2014/main" id="{21369FC8-9795-4F75-97F9-8FE630097BFB}"/>
                </a:ext>
              </a:extLst>
            </p:cNvPr>
            <p:cNvSpPr>
              <a:spLocks noChangeArrowheads="1"/>
            </p:cNvSpPr>
            <p:nvPr/>
          </p:nvSpPr>
          <p:spPr bwMode="auto">
            <a:xfrm>
              <a:off x="0" y="1536"/>
              <a:ext cx="5616" cy="235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7526" name="Line 6">
              <a:extLst>
                <a:ext uri="{FF2B5EF4-FFF2-40B4-BE49-F238E27FC236}">
                  <a16:creationId xmlns:a16="http://schemas.microsoft.com/office/drawing/2014/main" id="{01E5021C-A1BF-413C-956D-22905185D3B0}"/>
                </a:ext>
              </a:extLst>
            </p:cNvPr>
            <p:cNvSpPr>
              <a:spLocks noChangeShapeType="1"/>
            </p:cNvSpPr>
            <p:nvPr/>
          </p:nvSpPr>
          <p:spPr bwMode="auto">
            <a:xfrm>
              <a:off x="0" y="2208"/>
              <a:ext cx="5616"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7527" name="Line 7">
              <a:extLst>
                <a:ext uri="{FF2B5EF4-FFF2-40B4-BE49-F238E27FC236}">
                  <a16:creationId xmlns:a16="http://schemas.microsoft.com/office/drawing/2014/main" id="{FC14FE70-9B7D-4CD4-827D-1B1A32ED205B}"/>
                </a:ext>
              </a:extLst>
            </p:cNvPr>
            <p:cNvSpPr>
              <a:spLocks noChangeShapeType="1"/>
            </p:cNvSpPr>
            <p:nvPr/>
          </p:nvSpPr>
          <p:spPr bwMode="auto">
            <a:xfrm>
              <a:off x="989" y="1536"/>
              <a:ext cx="0" cy="2352"/>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7528" name="Line 8">
              <a:extLst>
                <a:ext uri="{FF2B5EF4-FFF2-40B4-BE49-F238E27FC236}">
                  <a16:creationId xmlns:a16="http://schemas.microsoft.com/office/drawing/2014/main" id="{C61847DD-C438-40B8-ABF4-D959F2C12ECB}"/>
                </a:ext>
              </a:extLst>
            </p:cNvPr>
            <p:cNvSpPr>
              <a:spLocks noChangeShapeType="1"/>
            </p:cNvSpPr>
            <p:nvPr/>
          </p:nvSpPr>
          <p:spPr bwMode="auto">
            <a:xfrm>
              <a:off x="2917" y="1536"/>
              <a:ext cx="0" cy="2352"/>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7529" name="Line 9">
              <a:extLst>
                <a:ext uri="{FF2B5EF4-FFF2-40B4-BE49-F238E27FC236}">
                  <a16:creationId xmlns:a16="http://schemas.microsoft.com/office/drawing/2014/main" id="{15C02F84-375D-4B44-A7D4-2F1C2BCBFC75}"/>
                </a:ext>
              </a:extLst>
            </p:cNvPr>
            <p:cNvSpPr>
              <a:spLocks noChangeShapeType="1"/>
            </p:cNvSpPr>
            <p:nvPr/>
          </p:nvSpPr>
          <p:spPr bwMode="auto">
            <a:xfrm>
              <a:off x="1978" y="1536"/>
              <a:ext cx="0" cy="2352"/>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7530" name="Line 10">
              <a:extLst>
                <a:ext uri="{FF2B5EF4-FFF2-40B4-BE49-F238E27FC236}">
                  <a16:creationId xmlns:a16="http://schemas.microsoft.com/office/drawing/2014/main" id="{CDEBD915-548F-4171-812E-B8845B5587DD}"/>
                </a:ext>
              </a:extLst>
            </p:cNvPr>
            <p:cNvSpPr>
              <a:spLocks noChangeShapeType="1"/>
            </p:cNvSpPr>
            <p:nvPr/>
          </p:nvSpPr>
          <p:spPr bwMode="auto">
            <a:xfrm>
              <a:off x="3857" y="1536"/>
              <a:ext cx="0" cy="2352"/>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7531" name="Line 11">
              <a:extLst>
                <a:ext uri="{FF2B5EF4-FFF2-40B4-BE49-F238E27FC236}">
                  <a16:creationId xmlns:a16="http://schemas.microsoft.com/office/drawing/2014/main" id="{DC38E45F-0E48-4128-A65D-0D082D9F2DB4}"/>
                </a:ext>
              </a:extLst>
            </p:cNvPr>
            <p:cNvSpPr>
              <a:spLocks noChangeShapeType="1"/>
            </p:cNvSpPr>
            <p:nvPr/>
          </p:nvSpPr>
          <p:spPr bwMode="auto">
            <a:xfrm>
              <a:off x="0" y="1536"/>
              <a:ext cx="989" cy="651"/>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7532" name="Text Box 12">
              <a:extLst>
                <a:ext uri="{FF2B5EF4-FFF2-40B4-BE49-F238E27FC236}">
                  <a16:creationId xmlns:a16="http://schemas.microsoft.com/office/drawing/2014/main" id="{534B29C5-C5BA-4303-A5A7-3FC6167EFA20}"/>
                </a:ext>
              </a:extLst>
            </p:cNvPr>
            <p:cNvSpPr txBox="1">
              <a:spLocks noChangeArrowheads="1"/>
            </p:cNvSpPr>
            <p:nvPr/>
          </p:nvSpPr>
          <p:spPr bwMode="auto">
            <a:xfrm>
              <a:off x="287" y="1549"/>
              <a:ext cx="69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a:latin typeface="Times New Roman" panose="02020603050405020304" pitchFamily="18" charset="0"/>
                </a:rPr>
                <a:t>资源情况</a:t>
              </a:r>
            </a:p>
          </p:txBody>
        </p:sp>
        <p:sp>
          <p:nvSpPr>
            <p:cNvPr id="107533" name="Text Box 13">
              <a:extLst>
                <a:ext uri="{FF2B5EF4-FFF2-40B4-BE49-F238E27FC236}">
                  <a16:creationId xmlns:a16="http://schemas.microsoft.com/office/drawing/2014/main" id="{409A99FB-25AA-4D39-BD65-83D1CF346F3C}"/>
                </a:ext>
              </a:extLst>
            </p:cNvPr>
            <p:cNvSpPr txBox="1">
              <a:spLocks noChangeArrowheads="1"/>
            </p:cNvSpPr>
            <p:nvPr/>
          </p:nvSpPr>
          <p:spPr bwMode="auto">
            <a:xfrm>
              <a:off x="40" y="1956"/>
              <a:ext cx="4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a:latin typeface="Times New Roman" panose="02020603050405020304" pitchFamily="18" charset="0"/>
                </a:rPr>
                <a:t>进程</a:t>
              </a:r>
            </a:p>
          </p:txBody>
        </p:sp>
        <p:sp>
          <p:nvSpPr>
            <p:cNvPr id="107534" name="Text Box 14">
              <a:extLst>
                <a:ext uri="{FF2B5EF4-FFF2-40B4-BE49-F238E27FC236}">
                  <a16:creationId xmlns:a16="http://schemas.microsoft.com/office/drawing/2014/main" id="{5495BB31-B4C8-4113-A64E-DC992849B889}"/>
                </a:ext>
              </a:extLst>
            </p:cNvPr>
            <p:cNvSpPr txBox="1">
              <a:spLocks noChangeArrowheads="1"/>
            </p:cNvSpPr>
            <p:nvPr/>
          </p:nvSpPr>
          <p:spPr bwMode="auto">
            <a:xfrm>
              <a:off x="2034" y="1651"/>
              <a:ext cx="80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Need</a:t>
              </a:r>
            </a:p>
            <a:p>
              <a:pPr algn="ctr" eaLnBrk="1" hangingPunct="1">
                <a:spcBef>
                  <a:spcPct val="0"/>
                </a:spcBef>
                <a:buClrTx/>
                <a:buSzTx/>
                <a:buFontTx/>
                <a:buNone/>
              </a:pPr>
              <a:r>
                <a:rPr lang="en-US" altLang="zh-CN" sz="2400">
                  <a:latin typeface="Times New Roman" panose="02020603050405020304" pitchFamily="18" charset="0"/>
                </a:rPr>
                <a:t>A   B   C</a:t>
              </a:r>
            </a:p>
          </p:txBody>
        </p:sp>
        <p:sp>
          <p:nvSpPr>
            <p:cNvPr id="107535" name="Text Box 15">
              <a:extLst>
                <a:ext uri="{FF2B5EF4-FFF2-40B4-BE49-F238E27FC236}">
                  <a16:creationId xmlns:a16="http://schemas.microsoft.com/office/drawing/2014/main" id="{5B17A7AB-FDC0-40B4-9ED6-46DB3600CC4A}"/>
                </a:ext>
              </a:extLst>
            </p:cNvPr>
            <p:cNvSpPr txBox="1">
              <a:spLocks noChangeArrowheads="1"/>
            </p:cNvSpPr>
            <p:nvPr/>
          </p:nvSpPr>
          <p:spPr bwMode="auto">
            <a:xfrm>
              <a:off x="1095" y="1626"/>
              <a:ext cx="80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Work</a:t>
              </a:r>
            </a:p>
            <a:p>
              <a:pPr algn="ctr" eaLnBrk="1" hangingPunct="1">
                <a:spcBef>
                  <a:spcPct val="0"/>
                </a:spcBef>
                <a:buClrTx/>
                <a:buSzTx/>
                <a:buFontTx/>
                <a:buNone/>
              </a:pPr>
              <a:r>
                <a:rPr lang="en-US" altLang="zh-CN" sz="2400">
                  <a:latin typeface="Times New Roman" panose="02020603050405020304" pitchFamily="18" charset="0"/>
                </a:rPr>
                <a:t>A   B   C</a:t>
              </a:r>
            </a:p>
          </p:txBody>
        </p:sp>
        <p:sp>
          <p:nvSpPr>
            <p:cNvPr id="107536" name="Text Box 16">
              <a:extLst>
                <a:ext uri="{FF2B5EF4-FFF2-40B4-BE49-F238E27FC236}">
                  <a16:creationId xmlns:a16="http://schemas.microsoft.com/office/drawing/2014/main" id="{0AA7AD3A-432E-4E42-AC02-2CE9AEAF985B}"/>
                </a:ext>
              </a:extLst>
            </p:cNvPr>
            <p:cNvSpPr txBox="1">
              <a:spLocks noChangeArrowheads="1"/>
            </p:cNvSpPr>
            <p:nvPr/>
          </p:nvSpPr>
          <p:spPr bwMode="auto">
            <a:xfrm>
              <a:off x="2916" y="1626"/>
              <a:ext cx="95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Allocation</a:t>
              </a:r>
            </a:p>
            <a:p>
              <a:pPr algn="ctr" eaLnBrk="1" hangingPunct="1">
                <a:spcBef>
                  <a:spcPct val="0"/>
                </a:spcBef>
                <a:buClrTx/>
                <a:buSzTx/>
                <a:buFontTx/>
                <a:buNone/>
              </a:pPr>
              <a:r>
                <a:rPr lang="en-US" altLang="zh-CN" sz="2400">
                  <a:latin typeface="Times New Roman" panose="02020603050405020304" pitchFamily="18" charset="0"/>
                </a:rPr>
                <a:t>A   B   C</a:t>
              </a:r>
            </a:p>
          </p:txBody>
        </p:sp>
        <p:sp>
          <p:nvSpPr>
            <p:cNvPr id="107537" name="Text Box 17">
              <a:extLst>
                <a:ext uri="{FF2B5EF4-FFF2-40B4-BE49-F238E27FC236}">
                  <a16:creationId xmlns:a16="http://schemas.microsoft.com/office/drawing/2014/main" id="{87BEE78B-0F6F-4F4D-8051-6BE0F89C28B2}"/>
                </a:ext>
              </a:extLst>
            </p:cNvPr>
            <p:cNvSpPr txBox="1">
              <a:spLocks noChangeArrowheads="1"/>
            </p:cNvSpPr>
            <p:nvPr/>
          </p:nvSpPr>
          <p:spPr bwMode="auto">
            <a:xfrm>
              <a:off x="3929" y="1626"/>
              <a:ext cx="80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W+A</a:t>
              </a:r>
            </a:p>
            <a:p>
              <a:pPr algn="ctr" eaLnBrk="1" hangingPunct="1">
                <a:spcBef>
                  <a:spcPct val="0"/>
                </a:spcBef>
                <a:buClrTx/>
                <a:buSzTx/>
                <a:buFontTx/>
                <a:buNone/>
              </a:pPr>
              <a:r>
                <a:rPr lang="en-US" altLang="zh-CN" sz="2400">
                  <a:latin typeface="Times New Roman" panose="02020603050405020304" pitchFamily="18" charset="0"/>
                </a:rPr>
                <a:t>A   B   C</a:t>
              </a:r>
            </a:p>
          </p:txBody>
        </p:sp>
        <p:sp>
          <p:nvSpPr>
            <p:cNvPr id="107538" name="Text Box 18">
              <a:extLst>
                <a:ext uri="{FF2B5EF4-FFF2-40B4-BE49-F238E27FC236}">
                  <a16:creationId xmlns:a16="http://schemas.microsoft.com/office/drawing/2014/main" id="{FF849638-B288-4F01-B0A5-A6C56C4ED0E1}"/>
                </a:ext>
              </a:extLst>
            </p:cNvPr>
            <p:cNvSpPr txBox="1">
              <a:spLocks noChangeArrowheads="1"/>
            </p:cNvSpPr>
            <p:nvPr/>
          </p:nvSpPr>
          <p:spPr bwMode="auto">
            <a:xfrm>
              <a:off x="2027" y="2260"/>
              <a:ext cx="7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000000"/>
                  </a:solidFill>
                  <a:latin typeface="Times New Roman" panose="02020603050405020304" pitchFamily="18" charset="0"/>
                </a:rPr>
                <a:t>1   2     2</a:t>
              </a:r>
            </a:p>
          </p:txBody>
        </p:sp>
        <p:sp>
          <p:nvSpPr>
            <p:cNvPr id="107539" name="Text Box 19">
              <a:extLst>
                <a:ext uri="{FF2B5EF4-FFF2-40B4-BE49-F238E27FC236}">
                  <a16:creationId xmlns:a16="http://schemas.microsoft.com/office/drawing/2014/main" id="{BDF816F6-E631-4665-9B92-D5D70F6F68B3}"/>
                </a:ext>
              </a:extLst>
            </p:cNvPr>
            <p:cNvSpPr txBox="1">
              <a:spLocks noChangeArrowheads="1"/>
            </p:cNvSpPr>
            <p:nvPr/>
          </p:nvSpPr>
          <p:spPr bwMode="auto">
            <a:xfrm>
              <a:off x="989" y="2592"/>
              <a:ext cx="8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FF0000"/>
                  </a:solidFill>
                  <a:latin typeface="Times New Roman" panose="02020603050405020304" pitchFamily="18" charset="0"/>
                </a:rPr>
                <a:t>5     3     2</a:t>
              </a:r>
            </a:p>
          </p:txBody>
        </p:sp>
        <p:sp>
          <p:nvSpPr>
            <p:cNvPr id="107540" name="Text Box 20">
              <a:extLst>
                <a:ext uri="{FF2B5EF4-FFF2-40B4-BE49-F238E27FC236}">
                  <a16:creationId xmlns:a16="http://schemas.microsoft.com/office/drawing/2014/main" id="{F713C434-29C4-4494-A267-79C4050BEAD4}"/>
                </a:ext>
              </a:extLst>
            </p:cNvPr>
            <p:cNvSpPr txBox="1">
              <a:spLocks noChangeArrowheads="1"/>
            </p:cNvSpPr>
            <p:nvPr/>
          </p:nvSpPr>
          <p:spPr bwMode="auto">
            <a:xfrm>
              <a:off x="989" y="2928"/>
              <a:ext cx="882"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Times New Roman" panose="02020603050405020304" pitchFamily="18" charset="0"/>
                </a:rPr>
                <a:t>7     4     3</a:t>
              </a:r>
            </a:p>
          </p:txBody>
        </p:sp>
        <p:sp>
          <p:nvSpPr>
            <p:cNvPr id="107541" name="Text Box 21">
              <a:extLst>
                <a:ext uri="{FF2B5EF4-FFF2-40B4-BE49-F238E27FC236}">
                  <a16:creationId xmlns:a16="http://schemas.microsoft.com/office/drawing/2014/main" id="{F776401E-4206-402B-9EDD-0E97CFD5E759}"/>
                </a:ext>
              </a:extLst>
            </p:cNvPr>
            <p:cNvSpPr txBox="1">
              <a:spLocks noChangeArrowheads="1"/>
            </p:cNvSpPr>
            <p:nvPr/>
          </p:nvSpPr>
          <p:spPr bwMode="auto">
            <a:xfrm>
              <a:off x="980" y="3264"/>
              <a:ext cx="8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FF0000"/>
                  </a:solidFill>
                  <a:latin typeface="Times New Roman" panose="02020603050405020304" pitchFamily="18" charset="0"/>
                </a:rPr>
                <a:t>7     4     5</a:t>
              </a:r>
            </a:p>
          </p:txBody>
        </p:sp>
        <p:sp>
          <p:nvSpPr>
            <p:cNvPr id="107542" name="Text Box 22">
              <a:extLst>
                <a:ext uri="{FF2B5EF4-FFF2-40B4-BE49-F238E27FC236}">
                  <a16:creationId xmlns:a16="http://schemas.microsoft.com/office/drawing/2014/main" id="{6980B3A2-8C89-4CD5-B2B3-FCA9CD8DC1B5}"/>
                </a:ext>
              </a:extLst>
            </p:cNvPr>
            <p:cNvSpPr txBox="1">
              <a:spLocks noChangeArrowheads="1"/>
            </p:cNvSpPr>
            <p:nvPr/>
          </p:nvSpPr>
          <p:spPr bwMode="auto">
            <a:xfrm>
              <a:off x="912" y="3620"/>
              <a:ext cx="97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Times New Roman" panose="02020603050405020304" pitchFamily="18" charset="0"/>
                </a:rPr>
                <a:t>10     4     7</a:t>
              </a:r>
            </a:p>
          </p:txBody>
        </p:sp>
        <p:sp>
          <p:nvSpPr>
            <p:cNvPr id="107543" name="Text Box 23">
              <a:extLst>
                <a:ext uri="{FF2B5EF4-FFF2-40B4-BE49-F238E27FC236}">
                  <a16:creationId xmlns:a16="http://schemas.microsoft.com/office/drawing/2014/main" id="{97801209-C51C-44E0-A4C2-73575490F456}"/>
                </a:ext>
              </a:extLst>
            </p:cNvPr>
            <p:cNvSpPr txBox="1">
              <a:spLocks noChangeArrowheads="1"/>
            </p:cNvSpPr>
            <p:nvPr/>
          </p:nvSpPr>
          <p:spPr bwMode="auto">
            <a:xfrm>
              <a:off x="2018" y="2592"/>
              <a:ext cx="7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FF0000"/>
                  </a:solidFill>
                  <a:latin typeface="Times New Roman" panose="02020603050405020304" pitchFamily="18" charset="0"/>
                </a:rPr>
                <a:t>0   1     1</a:t>
              </a:r>
            </a:p>
          </p:txBody>
        </p:sp>
        <p:sp>
          <p:nvSpPr>
            <p:cNvPr id="107544" name="Text Box 25">
              <a:extLst>
                <a:ext uri="{FF2B5EF4-FFF2-40B4-BE49-F238E27FC236}">
                  <a16:creationId xmlns:a16="http://schemas.microsoft.com/office/drawing/2014/main" id="{8570E893-68A0-4A79-A0CB-F9797DAE640F}"/>
                </a:ext>
              </a:extLst>
            </p:cNvPr>
            <p:cNvSpPr txBox="1">
              <a:spLocks noChangeArrowheads="1"/>
            </p:cNvSpPr>
            <p:nvPr/>
          </p:nvSpPr>
          <p:spPr bwMode="auto">
            <a:xfrm>
              <a:off x="1998" y="2929"/>
              <a:ext cx="8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000000"/>
                  </a:solidFill>
                  <a:latin typeface="Times New Roman" panose="02020603050405020304" pitchFamily="18" charset="0"/>
                </a:rPr>
                <a:t>4    3     1</a:t>
              </a:r>
            </a:p>
          </p:txBody>
        </p:sp>
        <p:sp>
          <p:nvSpPr>
            <p:cNvPr id="107545" name="Text Box 26">
              <a:extLst>
                <a:ext uri="{FF2B5EF4-FFF2-40B4-BE49-F238E27FC236}">
                  <a16:creationId xmlns:a16="http://schemas.microsoft.com/office/drawing/2014/main" id="{EC5BADA3-EE2B-4298-93C7-FDA810018A00}"/>
                </a:ext>
              </a:extLst>
            </p:cNvPr>
            <p:cNvSpPr txBox="1">
              <a:spLocks noChangeArrowheads="1"/>
            </p:cNvSpPr>
            <p:nvPr/>
          </p:nvSpPr>
          <p:spPr bwMode="auto">
            <a:xfrm>
              <a:off x="1998" y="3264"/>
              <a:ext cx="8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FF0000"/>
                  </a:solidFill>
                  <a:latin typeface="Times New Roman" panose="02020603050405020304" pitchFamily="18" charset="0"/>
                </a:rPr>
                <a:t>6     0    0</a:t>
              </a:r>
            </a:p>
          </p:txBody>
        </p:sp>
        <p:sp>
          <p:nvSpPr>
            <p:cNvPr id="107546" name="Text Box 27">
              <a:extLst>
                <a:ext uri="{FF2B5EF4-FFF2-40B4-BE49-F238E27FC236}">
                  <a16:creationId xmlns:a16="http://schemas.microsoft.com/office/drawing/2014/main" id="{8158D534-A34E-485C-B0BA-11BD3488E1CA}"/>
                </a:ext>
              </a:extLst>
            </p:cNvPr>
            <p:cNvSpPr txBox="1">
              <a:spLocks noChangeArrowheads="1"/>
            </p:cNvSpPr>
            <p:nvPr/>
          </p:nvSpPr>
          <p:spPr bwMode="auto">
            <a:xfrm>
              <a:off x="1998" y="3619"/>
              <a:ext cx="8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Times New Roman" panose="02020603050405020304" pitchFamily="18" charset="0"/>
                </a:rPr>
                <a:t>7     4    3</a:t>
              </a:r>
            </a:p>
          </p:txBody>
        </p:sp>
        <p:sp>
          <p:nvSpPr>
            <p:cNvPr id="107547" name="Text Box 28">
              <a:extLst>
                <a:ext uri="{FF2B5EF4-FFF2-40B4-BE49-F238E27FC236}">
                  <a16:creationId xmlns:a16="http://schemas.microsoft.com/office/drawing/2014/main" id="{C0740C4D-A1F1-41E9-9CAB-7FC4A4A4336B}"/>
                </a:ext>
              </a:extLst>
            </p:cNvPr>
            <p:cNvSpPr txBox="1">
              <a:spLocks noChangeArrowheads="1"/>
            </p:cNvSpPr>
            <p:nvPr/>
          </p:nvSpPr>
          <p:spPr bwMode="auto">
            <a:xfrm>
              <a:off x="3016" y="2260"/>
              <a:ext cx="7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000000"/>
                  </a:solidFill>
                  <a:latin typeface="Times New Roman" panose="02020603050405020304" pitchFamily="18" charset="0"/>
                </a:rPr>
                <a:t>2   0     0</a:t>
              </a:r>
            </a:p>
          </p:txBody>
        </p:sp>
        <p:sp>
          <p:nvSpPr>
            <p:cNvPr id="107548" name="Text Box 29">
              <a:extLst>
                <a:ext uri="{FF2B5EF4-FFF2-40B4-BE49-F238E27FC236}">
                  <a16:creationId xmlns:a16="http://schemas.microsoft.com/office/drawing/2014/main" id="{7032E55D-B5B7-4237-B3A9-7A4D4D8DB991}"/>
                </a:ext>
              </a:extLst>
            </p:cNvPr>
            <p:cNvSpPr txBox="1">
              <a:spLocks noChangeArrowheads="1"/>
            </p:cNvSpPr>
            <p:nvPr/>
          </p:nvSpPr>
          <p:spPr bwMode="auto">
            <a:xfrm>
              <a:off x="3016" y="2592"/>
              <a:ext cx="7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FF0000"/>
                  </a:solidFill>
                  <a:latin typeface="Times New Roman" panose="02020603050405020304" pitchFamily="18" charset="0"/>
                </a:rPr>
                <a:t>2   1     1</a:t>
              </a:r>
            </a:p>
          </p:txBody>
        </p:sp>
        <p:sp>
          <p:nvSpPr>
            <p:cNvPr id="107549" name="Text Box 31">
              <a:extLst>
                <a:ext uri="{FF2B5EF4-FFF2-40B4-BE49-F238E27FC236}">
                  <a16:creationId xmlns:a16="http://schemas.microsoft.com/office/drawing/2014/main" id="{81D799FB-65E4-49AE-B320-A8C46C1C6C60}"/>
                </a:ext>
              </a:extLst>
            </p:cNvPr>
            <p:cNvSpPr txBox="1">
              <a:spLocks noChangeArrowheads="1"/>
            </p:cNvSpPr>
            <p:nvPr/>
          </p:nvSpPr>
          <p:spPr bwMode="auto">
            <a:xfrm>
              <a:off x="3016" y="2928"/>
              <a:ext cx="7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marL="457200" indent="-457200">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Times New Roman" panose="02020603050405020304" pitchFamily="18" charset="0"/>
                </a:rPr>
                <a:t>0   0     2</a:t>
              </a:r>
            </a:p>
          </p:txBody>
        </p:sp>
        <p:sp>
          <p:nvSpPr>
            <p:cNvPr id="107550" name="Text Box 32">
              <a:extLst>
                <a:ext uri="{FF2B5EF4-FFF2-40B4-BE49-F238E27FC236}">
                  <a16:creationId xmlns:a16="http://schemas.microsoft.com/office/drawing/2014/main" id="{8627B7D1-254F-418E-AB22-615021DDA0D4}"/>
                </a:ext>
              </a:extLst>
            </p:cNvPr>
            <p:cNvSpPr txBox="1">
              <a:spLocks noChangeArrowheads="1"/>
            </p:cNvSpPr>
            <p:nvPr/>
          </p:nvSpPr>
          <p:spPr bwMode="auto">
            <a:xfrm>
              <a:off x="2994" y="3264"/>
              <a:ext cx="8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marL="457200" indent="-457200">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FF0000"/>
                  </a:solidFill>
                  <a:latin typeface="Times New Roman" panose="02020603050405020304" pitchFamily="18" charset="0"/>
                </a:rPr>
                <a:t>3    0     2</a:t>
              </a:r>
            </a:p>
          </p:txBody>
        </p:sp>
        <p:sp>
          <p:nvSpPr>
            <p:cNvPr id="107551" name="Text Box 33">
              <a:extLst>
                <a:ext uri="{FF2B5EF4-FFF2-40B4-BE49-F238E27FC236}">
                  <a16:creationId xmlns:a16="http://schemas.microsoft.com/office/drawing/2014/main" id="{E8F25E92-0BAA-4B85-8A9B-36BA3BFDBC12}"/>
                </a:ext>
              </a:extLst>
            </p:cNvPr>
            <p:cNvSpPr txBox="1">
              <a:spLocks noChangeArrowheads="1"/>
            </p:cNvSpPr>
            <p:nvPr/>
          </p:nvSpPr>
          <p:spPr bwMode="auto">
            <a:xfrm>
              <a:off x="3016" y="3619"/>
              <a:ext cx="8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marL="457200" indent="-457200">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Times New Roman" panose="02020603050405020304" pitchFamily="18" charset="0"/>
                </a:rPr>
                <a:t>0    1    0</a:t>
              </a:r>
            </a:p>
          </p:txBody>
        </p:sp>
        <p:sp>
          <p:nvSpPr>
            <p:cNvPr id="107552" name="Text Box 34">
              <a:extLst>
                <a:ext uri="{FF2B5EF4-FFF2-40B4-BE49-F238E27FC236}">
                  <a16:creationId xmlns:a16="http://schemas.microsoft.com/office/drawing/2014/main" id="{46897772-0B5A-4942-8974-C5CFB9CFA1B3}"/>
                </a:ext>
              </a:extLst>
            </p:cNvPr>
            <p:cNvSpPr txBox="1">
              <a:spLocks noChangeArrowheads="1"/>
            </p:cNvSpPr>
            <p:nvPr/>
          </p:nvSpPr>
          <p:spPr bwMode="auto">
            <a:xfrm>
              <a:off x="3857" y="2260"/>
              <a:ext cx="8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marL="457200" indent="-457200">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000000"/>
                  </a:solidFill>
                  <a:latin typeface="Times New Roman" panose="02020603050405020304" pitchFamily="18" charset="0"/>
                </a:rPr>
                <a:t>5    3      2</a:t>
              </a:r>
            </a:p>
          </p:txBody>
        </p:sp>
        <p:sp>
          <p:nvSpPr>
            <p:cNvPr id="107553" name="Text Box 36">
              <a:extLst>
                <a:ext uri="{FF2B5EF4-FFF2-40B4-BE49-F238E27FC236}">
                  <a16:creationId xmlns:a16="http://schemas.microsoft.com/office/drawing/2014/main" id="{0ACE18D3-A7F7-41EC-8E02-819563634FDB}"/>
                </a:ext>
              </a:extLst>
            </p:cNvPr>
            <p:cNvSpPr txBox="1">
              <a:spLocks noChangeArrowheads="1"/>
            </p:cNvSpPr>
            <p:nvPr/>
          </p:nvSpPr>
          <p:spPr bwMode="auto">
            <a:xfrm>
              <a:off x="1008" y="2259"/>
              <a:ext cx="8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000000"/>
                  </a:solidFill>
                  <a:latin typeface="Times New Roman" panose="02020603050405020304" pitchFamily="18" charset="0"/>
                </a:rPr>
                <a:t>3     3     2</a:t>
              </a:r>
            </a:p>
          </p:txBody>
        </p:sp>
        <p:sp>
          <p:nvSpPr>
            <p:cNvPr id="107554" name="Text Box 37">
              <a:extLst>
                <a:ext uri="{FF2B5EF4-FFF2-40B4-BE49-F238E27FC236}">
                  <a16:creationId xmlns:a16="http://schemas.microsoft.com/office/drawing/2014/main" id="{D7FC089B-34E5-45C2-BF8C-32E61BA89DF0}"/>
                </a:ext>
              </a:extLst>
            </p:cNvPr>
            <p:cNvSpPr txBox="1">
              <a:spLocks noChangeArrowheads="1"/>
            </p:cNvSpPr>
            <p:nvPr/>
          </p:nvSpPr>
          <p:spPr bwMode="auto">
            <a:xfrm>
              <a:off x="341" y="2256"/>
              <a:ext cx="2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rgbClr val="000000"/>
                  </a:solidFill>
                  <a:latin typeface="Times New Roman" panose="02020603050405020304" pitchFamily="18" charset="0"/>
                </a:rPr>
                <a:t>P</a:t>
              </a:r>
              <a:r>
                <a:rPr lang="en-US" altLang="zh-CN" sz="2400" baseline="-25000">
                  <a:solidFill>
                    <a:srgbClr val="000000"/>
                  </a:solidFill>
                  <a:latin typeface="Times New Roman" panose="02020603050405020304" pitchFamily="18" charset="0"/>
                </a:rPr>
                <a:t>1</a:t>
              </a:r>
              <a:endParaRPr lang="zh-CN" altLang="en-US" sz="2400" baseline="-25000">
                <a:solidFill>
                  <a:srgbClr val="000000"/>
                </a:solidFill>
                <a:latin typeface="Times New Roman" panose="02020603050405020304" pitchFamily="18" charset="0"/>
              </a:endParaRPr>
            </a:p>
          </p:txBody>
        </p:sp>
        <p:sp>
          <p:nvSpPr>
            <p:cNvPr id="107555" name="Text Box 38">
              <a:extLst>
                <a:ext uri="{FF2B5EF4-FFF2-40B4-BE49-F238E27FC236}">
                  <a16:creationId xmlns:a16="http://schemas.microsoft.com/office/drawing/2014/main" id="{45B72F99-D5AA-410C-8AB6-0A03B1B4BE40}"/>
                </a:ext>
              </a:extLst>
            </p:cNvPr>
            <p:cNvSpPr txBox="1">
              <a:spLocks noChangeArrowheads="1"/>
            </p:cNvSpPr>
            <p:nvPr/>
          </p:nvSpPr>
          <p:spPr bwMode="auto">
            <a:xfrm>
              <a:off x="336" y="2592"/>
              <a:ext cx="2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rgbClr val="FF0000"/>
                  </a:solidFill>
                  <a:latin typeface="Times New Roman" panose="02020603050405020304" pitchFamily="18" charset="0"/>
                </a:rPr>
                <a:t>P</a:t>
              </a:r>
              <a:r>
                <a:rPr lang="en-US" altLang="zh-CN" sz="2400" baseline="-25000">
                  <a:solidFill>
                    <a:srgbClr val="FF0000"/>
                  </a:solidFill>
                  <a:latin typeface="Times New Roman" panose="02020603050405020304" pitchFamily="18" charset="0"/>
                </a:rPr>
                <a:t>3</a:t>
              </a:r>
              <a:endParaRPr lang="zh-CN" altLang="en-US" sz="2400" baseline="-25000">
                <a:solidFill>
                  <a:srgbClr val="FF0000"/>
                </a:solidFill>
                <a:latin typeface="Times New Roman" panose="02020603050405020304" pitchFamily="18" charset="0"/>
              </a:endParaRPr>
            </a:p>
          </p:txBody>
        </p:sp>
        <p:sp>
          <p:nvSpPr>
            <p:cNvPr id="107556" name="Text Box 39">
              <a:extLst>
                <a:ext uri="{FF2B5EF4-FFF2-40B4-BE49-F238E27FC236}">
                  <a16:creationId xmlns:a16="http://schemas.microsoft.com/office/drawing/2014/main" id="{D93DC827-F370-41E2-8485-6D4DDDC1147D}"/>
                </a:ext>
              </a:extLst>
            </p:cNvPr>
            <p:cNvSpPr txBox="1">
              <a:spLocks noChangeArrowheads="1"/>
            </p:cNvSpPr>
            <p:nvPr/>
          </p:nvSpPr>
          <p:spPr bwMode="auto">
            <a:xfrm>
              <a:off x="336" y="2929"/>
              <a:ext cx="2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rgbClr val="000000"/>
                  </a:solidFill>
                  <a:latin typeface="Times New Roman" panose="02020603050405020304" pitchFamily="18" charset="0"/>
                </a:rPr>
                <a:t>P</a:t>
              </a:r>
              <a:r>
                <a:rPr lang="en-US" altLang="zh-CN" sz="2400" baseline="-25000">
                  <a:solidFill>
                    <a:srgbClr val="000000"/>
                  </a:solidFill>
                  <a:latin typeface="Times New Roman" panose="02020603050405020304" pitchFamily="18" charset="0"/>
                </a:rPr>
                <a:t>4</a:t>
              </a:r>
              <a:endParaRPr lang="zh-CN" altLang="en-US" sz="2400" baseline="-25000">
                <a:solidFill>
                  <a:srgbClr val="000000"/>
                </a:solidFill>
                <a:latin typeface="Times New Roman" panose="02020603050405020304" pitchFamily="18" charset="0"/>
              </a:endParaRPr>
            </a:p>
          </p:txBody>
        </p:sp>
        <p:sp>
          <p:nvSpPr>
            <p:cNvPr id="107557" name="Text Box 40">
              <a:extLst>
                <a:ext uri="{FF2B5EF4-FFF2-40B4-BE49-F238E27FC236}">
                  <a16:creationId xmlns:a16="http://schemas.microsoft.com/office/drawing/2014/main" id="{A37BEEE1-1CA3-4DF7-9DDC-D961F066ADC5}"/>
                </a:ext>
              </a:extLst>
            </p:cNvPr>
            <p:cNvSpPr txBox="1">
              <a:spLocks noChangeArrowheads="1"/>
            </p:cNvSpPr>
            <p:nvPr/>
          </p:nvSpPr>
          <p:spPr bwMode="auto">
            <a:xfrm>
              <a:off x="336" y="3264"/>
              <a:ext cx="2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rgbClr val="FF0000"/>
                  </a:solidFill>
                  <a:latin typeface="Times New Roman" panose="02020603050405020304" pitchFamily="18" charset="0"/>
                </a:rPr>
                <a:t>P</a:t>
              </a:r>
              <a:r>
                <a:rPr lang="en-US" altLang="zh-CN" sz="2400" baseline="-25000">
                  <a:solidFill>
                    <a:srgbClr val="FF0000"/>
                  </a:solidFill>
                  <a:latin typeface="Times New Roman" panose="02020603050405020304" pitchFamily="18" charset="0"/>
                </a:rPr>
                <a:t>2</a:t>
              </a:r>
              <a:endParaRPr lang="zh-CN" altLang="en-US" sz="2400" baseline="-25000">
                <a:solidFill>
                  <a:srgbClr val="FF0000"/>
                </a:solidFill>
                <a:latin typeface="Times New Roman" panose="02020603050405020304" pitchFamily="18" charset="0"/>
              </a:endParaRPr>
            </a:p>
          </p:txBody>
        </p:sp>
        <p:sp>
          <p:nvSpPr>
            <p:cNvPr id="107558" name="Text Box 41">
              <a:extLst>
                <a:ext uri="{FF2B5EF4-FFF2-40B4-BE49-F238E27FC236}">
                  <a16:creationId xmlns:a16="http://schemas.microsoft.com/office/drawing/2014/main" id="{FCC3AE84-35FF-49CA-9F69-6EE3E109CB15}"/>
                </a:ext>
              </a:extLst>
            </p:cNvPr>
            <p:cNvSpPr txBox="1">
              <a:spLocks noChangeArrowheads="1"/>
            </p:cNvSpPr>
            <p:nvPr/>
          </p:nvSpPr>
          <p:spPr bwMode="auto">
            <a:xfrm>
              <a:off x="336" y="3619"/>
              <a:ext cx="2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rgbClr val="000000"/>
                  </a:solidFill>
                  <a:latin typeface="Times New Roman" panose="02020603050405020304" pitchFamily="18" charset="0"/>
                </a:rPr>
                <a:t>P</a:t>
              </a:r>
              <a:r>
                <a:rPr lang="en-US" altLang="zh-CN" sz="2400" baseline="-25000">
                  <a:solidFill>
                    <a:srgbClr val="000000"/>
                  </a:solidFill>
                  <a:latin typeface="Times New Roman" panose="02020603050405020304" pitchFamily="18" charset="0"/>
                </a:rPr>
                <a:t>0</a:t>
              </a:r>
              <a:endParaRPr lang="zh-CN" altLang="en-US" sz="2400" baseline="-25000">
                <a:solidFill>
                  <a:srgbClr val="000000"/>
                </a:solidFill>
                <a:latin typeface="Times New Roman" panose="02020603050405020304" pitchFamily="18" charset="0"/>
              </a:endParaRPr>
            </a:p>
          </p:txBody>
        </p:sp>
        <p:sp>
          <p:nvSpPr>
            <p:cNvPr id="107559" name="Line 42">
              <a:extLst>
                <a:ext uri="{FF2B5EF4-FFF2-40B4-BE49-F238E27FC236}">
                  <a16:creationId xmlns:a16="http://schemas.microsoft.com/office/drawing/2014/main" id="{28947152-29D1-4DE9-917C-5F54FB3C054F}"/>
                </a:ext>
              </a:extLst>
            </p:cNvPr>
            <p:cNvSpPr>
              <a:spLocks noChangeShapeType="1"/>
            </p:cNvSpPr>
            <p:nvPr/>
          </p:nvSpPr>
          <p:spPr bwMode="auto">
            <a:xfrm>
              <a:off x="4752" y="1536"/>
              <a:ext cx="0" cy="2352"/>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7560" name="Text Box 43">
              <a:extLst>
                <a:ext uri="{FF2B5EF4-FFF2-40B4-BE49-F238E27FC236}">
                  <a16:creationId xmlns:a16="http://schemas.microsoft.com/office/drawing/2014/main" id="{B5BB5AA7-9315-4B7E-B32B-F5F8C4E678B6}"/>
                </a:ext>
              </a:extLst>
            </p:cNvPr>
            <p:cNvSpPr txBox="1">
              <a:spLocks noChangeArrowheads="1"/>
            </p:cNvSpPr>
            <p:nvPr/>
          </p:nvSpPr>
          <p:spPr bwMode="auto">
            <a:xfrm>
              <a:off x="4845" y="1632"/>
              <a:ext cx="62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Finish</a:t>
              </a:r>
            </a:p>
          </p:txBody>
        </p:sp>
        <p:sp>
          <p:nvSpPr>
            <p:cNvPr id="107561" name="Text Box 44">
              <a:extLst>
                <a:ext uri="{FF2B5EF4-FFF2-40B4-BE49-F238E27FC236}">
                  <a16:creationId xmlns:a16="http://schemas.microsoft.com/office/drawing/2014/main" id="{C7F834EE-2394-4937-9A0C-B937068B6C95}"/>
                </a:ext>
              </a:extLst>
            </p:cNvPr>
            <p:cNvSpPr txBox="1">
              <a:spLocks noChangeArrowheads="1"/>
            </p:cNvSpPr>
            <p:nvPr/>
          </p:nvSpPr>
          <p:spPr bwMode="auto">
            <a:xfrm>
              <a:off x="3890" y="2592"/>
              <a:ext cx="7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FF0000"/>
                  </a:solidFill>
                  <a:latin typeface="Times New Roman" panose="02020603050405020304" pitchFamily="18" charset="0"/>
                </a:rPr>
                <a:t>7   4     3</a:t>
              </a:r>
            </a:p>
          </p:txBody>
        </p:sp>
        <p:sp>
          <p:nvSpPr>
            <p:cNvPr id="107562" name="Text Box 45">
              <a:extLst>
                <a:ext uri="{FF2B5EF4-FFF2-40B4-BE49-F238E27FC236}">
                  <a16:creationId xmlns:a16="http://schemas.microsoft.com/office/drawing/2014/main" id="{CCDE07F2-0E05-4820-9D57-30C7F3387B31}"/>
                </a:ext>
              </a:extLst>
            </p:cNvPr>
            <p:cNvSpPr txBox="1">
              <a:spLocks noChangeArrowheads="1"/>
            </p:cNvSpPr>
            <p:nvPr/>
          </p:nvSpPr>
          <p:spPr bwMode="auto">
            <a:xfrm>
              <a:off x="3870" y="2929"/>
              <a:ext cx="8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Times New Roman" panose="02020603050405020304" pitchFamily="18" charset="0"/>
                </a:rPr>
                <a:t>7    4     5</a:t>
              </a:r>
            </a:p>
          </p:txBody>
        </p:sp>
        <p:sp>
          <p:nvSpPr>
            <p:cNvPr id="107563" name="Text Box 46">
              <a:extLst>
                <a:ext uri="{FF2B5EF4-FFF2-40B4-BE49-F238E27FC236}">
                  <a16:creationId xmlns:a16="http://schemas.microsoft.com/office/drawing/2014/main" id="{53477418-483E-4651-850B-713818C068FD}"/>
                </a:ext>
              </a:extLst>
            </p:cNvPr>
            <p:cNvSpPr txBox="1">
              <a:spLocks noChangeArrowheads="1"/>
            </p:cNvSpPr>
            <p:nvPr/>
          </p:nvSpPr>
          <p:spPr bwMode="auto">
            <a:xfrm>
              <a:off x="3792" y="3264"/>
              <a:ext cx="9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FF0000"/>
                  </a:solidFill>
                  <a:latin typeface="Times New Roman" panose="02020603050405020304" pitchFamily="18" charset="0"/>
                </a:rPr>
                <a:t>10     4    7</a:t>
              </a:r>
            </a:p>
          </p:txBody>
        </p:sp>
        <p:sp>
          <p:nvSpPr>
            <p:cNvPr id="107564" name="Text Box 47">
              <a:extLst>
                <a:ext uri="{FF2B5EF4-FFF2-40B4-BE49-F238E27FC236}">
                  <a16:creationId xmlns:a16="http://schemas.microsoft.com/office/drawing/2014/main" id="{927C5045-ED75-4815-B4C1-EAADD3F238F3}"/>
                </a:ext>
              </a:extLst>
            </p:cNvPr>
            <p:cNvSpPr txBox="1">
              <a:spLocks noChangeArrowheads="1"/>
            </p:cNvSpPr>
            <p:nvPr/>
          </p:nvSpPr>
          <p:spPr bwMode="auto">
            <a:xfrm>
              <a:off x="3792" y="3619"/>
              <a:ext cx="9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Times New Roman" panose="02020603050405020304" pitchFamily="18" charset="0"/>
                </a:rPr>
                <a:t>10     5    7</a:t>
              </a:r>
            </a:p>
          </p:txBody>
        </p:sp>
        <p:sp>
          <p:nvSpPr>
            <p:cNvPr id="107565" name="Text Box 52">
              <a:extLst>
                <a:ext uri="{FF2B5EF4-FFF2-40B4-BE49-F238E27FC236}">
                  <a16:creationId xmlns:a16="http://schemas.microsoft.com/office/drawing/2014/main" id="{20306C74-52AA-4B46-94D6-DBC2FA4215AE}"/>
                </a:ext>
              </a:extLst>
            </p:cNvPr>
            <p:cNvSpPr txBox="1">
              <a:spLocks noChangeArrowheads="1"/>
            </p:cNvSpPr>
            <p:nvPr/>
          </p:nvSpPr>
          <p:spPr bwMode="auto">
            <a:xfrm>
              <a:off x="4896" y="2256"/>
              <a:ext cx="4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marL="457200" indent="-457200">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000000"/>
                  </a:solidFill>
                  <a:latin typeface="Times New Roman" panose="02020603050405020304" pitchFamily="18" charset="0"/>
                </a:rPr>
                <a:t>true</a:t>
              </a:r>
            </a:p>
          </p:txBody>
        </p:sp>
        <p:sp>
          <p:nvSpPr>
            <p:cNvPr id="107566" name="Text Box 53">
              <a:extLst>
                <a:ext uri="{FF2B5EF4-FFF2-40B4-BE49-F238E27FC236}">
                  <a16:creationId xmlns:a16="http://schemas.microsoft.com/office/drawing/2014/main" id="{DBFEDDC4-AD2B-43B0-916E-92BBB78C64E2}"/>
                </a:ext>
              </a:extLst>
            </p:cNvPr>
            <p:cNvSpPr txBox="1">
              <a:spLocks noChangeArrowheads="1"/>
            </p:cNvSpPr>
            <p:nvPr/>
          </p:nvSpPr>
          <p:spPr bwMode="auto">
            <a:xfrm>
              <a:off x="4896" y="2592"/>
              <a:ext cx="4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marL="457200" indent="-457200">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latin typeface="Times New Roman" panose="02020603050405020304" pitchFamily="18" charset="0"/>
                </a:rPr>
                <a:t>true</a:t>
              </a:r>
            </a:p>
          </p:txBody>
        </p:sp>
        <p:sp>
          <p:nvSpPr>
            <p:cNvPr id="107567" name="Text Box 54">
              <a:extLst>
                <a:ext uri="{FF2B5EF4-FFF2-40B4-BE49-F238E27FC236}">
                  <a16:creationId xmlns:a16="http://schemas.microsoft.com/office/drawing/2014/main" id="{0667101B-75CC-4B9A-AED0-482E80D4CE5D}"/>
                </a:ext>
              </a:extLst>
            </p:cNvPr>
            <p:cNvSpPr txBox="1">
              <a:spLocks noChangeArrowheads="1"/>
            </p:cNvSpPr>
            <p:nvPr/>
          </p:nvSpPr>
          <p:spPr bwMode="auto">
            <a:xfrm>
              <a:off x="4896" y="3264"/>
              <a:ext cx="4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marL="457200" indent="-457200">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latin typeface="Times New Roman" panose="02020603050405020304" pitchFamily="18" charset="0"/>
                </a:rPr>
                <a:t>true</a:t>
              </a:r>
            </a:p>
          </p:txBody>
        </p:sp>
        <p:sp>
          <p:nvSpPr>
            <p:cNvPr id="107568" name="Text Box 55">
              <a:extLst>
                <a:ext uri="{FF2B5EF4-FFF2-40B4-BE49-F238E27FC236}">
                  <a16:creationId xmlns:a16="http://schemas.microsoft.com/office/drawing/2014/main" id="{1C743BC7-50E4-487A-B415-D231BA89C1F6}"/>
                </a:ext>
              </a:extLst>
            </p:cNvPr>
            <p:cNvSpPr txBox="1">
              <a:spLocks noChangeArrowheads="1"/>
            </p:cNvSpPr>
            <p:nvPr/>
          </p:nvSpPr>
          <p:spPr bwMode="auto">
            <a:xfrm>
              <a:off x="4896" y="2928"/>
              <a:ext cx="4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marL="457200" indent="-457200">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000000"/>
                  </a:solidFill>
                  <a:latin typeface="Times New Roman" panose="02020603050405020304" pitchFamily="18" charset="0"/>
                </a:rPr>
                <a:t>true</a:t>
              </a:r>
            </a:p>
          </p:txBody>
        </p:sp>
        <p:sp>
          <p:nvSpPr>
            <p:cNvPr id="107569" name="Text Box 56">
              <a:extLst>
                <a:ext uri="{FF2B5EF4-FFF2-40B4-BE49-F238E27FC236}">
                  <a16:creationId xmlns:a16="http://schemas.microsoft.com/office/drawing/2014/main" id="{00CAC5DB-5823-4722-93EE-99457C49535F}"/>
                </a:ext>
              </a:extLst>
            </p:cNvPr>
            <p:cNvSpPr txBox="1">
              <a:spLocks noChangeArrowheads="1"/>
            </p:cNvSpPr>
            <p:nvPr/>
          </p:nvSpPr>
          <p:spPr bwMode="auto">
            <a:xfrm>
              <a:off x="4896" y="3600"/>
              <a:ext cx="4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marL="457200" indent="-457200">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000000"/>
                  </a:solidFill>
                  <a:latin typeface="Times New Roman" panose="02020603050405020304" pitchFamily="18" charset="0"/>
                </a:rPr>
                <a:t>true</a:t>
              </a:r>
            </a:p>
          </p:txBody>
        </p:sp>
      </p:gr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B72E4306-6287-4316-8B9F-A764B0AE56CE}"/>
              </a:ext>
            </a:extLst>
          </p:cNvPr>
          <p:cNvSpPr>
            <a:spLocks noChangeArrowheads="1"/>
          </p:cNvSpPr>
          <p:nvPr/>
        </p:nvSpPr>
        <p:spPr bwMode="auto">
          <a:xfrm>
            <a:off x="294928" y="616744"/>
            <a:ext cx="80772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10000"/>
              </a:lnSpc>
              <a:buFont typeface="Wingdings" panose="05000000000000000000" pitchFamily="2" charset="2"/>
              <a:buNone/>
            </a:pPr>
            <a:r>
              <a:rPr lang="zh-CN" altLang="en-US" sz="2400" dirty="0">
                <a:solidFill>
                  <a:srgbClr val="000000"/>
                </a:solidFill>
                <a:latin typeface="宋体" panose="02010600030101010101" pitchFamily="2" charset="-122"/>
              </a:rPr>
              <a:t>    </a:t>
            </a:r>
            <a:r>
              <a:rPr lang="en-US" altLang="zh-CN" sz="2400" dirty="0">
                <a:solidFill>
                  <a:srgbClr val="FF0000"/>
                </a:solidFill>
                <a:latin typeface="Times New Roman" panose="02020603050405020304" pitchFamily="18" charset="0"/>
              </a:rPr>
              <a:t>P</a:t>
            </a:r>
            <a:r>
              <a:rPr lang="en-US" altLang="zh-CN" sz="2400" baseline="-25000" dirty="0">
                <a:solidFill>
                  <a:srgbClr val="FF0000"/>
                </a:solidFill>
                <a:latin typeface="Times New Roman" panose="02020603050405020304" pitchFamily="18" charset="0"/>
              </a:rPr>
              <a:t>1</a:t>
            </a:r>
            <a:r>
              <a:rPr lang="zh-CN" altLang="en-US" sz="2400" dirty="0">
                <a:solidFill>
                  <a:srgbClr val="FF0000"/>
                </a:solidFill>
                <a:latin typeface="Times New Roman" panose="02020603050405020304" pitchFamily="18" charset="0"/>
              </a:rPr>
              <a:t>发出</a:t>
            </a:r>
            <a:r>
              <a:rPr lang="en-US" altLang="zh-CN" sz="2400" dirty="0">
                <a:solidFill>
                  <a:srgbClr val="FF0000"/>
                </a:solidFill>
                <a:latin typeface="Times New Roman" panose="02020603050405020304" pitchFamily="18" charset="0"/>
              </a:rPr>
              <a:t>Request</a:t>
            </a:r>
            <a:r>
              <a:rPr lang="en-US" altLang="zh-CN" sz="2400" baseline="-25000" dirty="0">
                <a:solidFill>
                  <a:srgbClr val="FF0000"/>
                </a:solidFill>
                <a:latin typeface="Times New Roman" panose="02020603050405020304" pitchFamily="18" charset="0"/>
              </a:rPr>
              <a:t>1</a:t>
            </a:r>
            <a:r>
              <a:rPr lang="en-US" altLang="zh-CN" sz="2400" dirty="0">
                <a:solidFill>
                  <a:srgbClr val="FF0000"/>
                </a:solidFill>
                <a:latin typeface="Times New Roman" panose="02020603050405020304" pitchFamily="18" charset="0"/>
              </a:rPr>
              <a:t>(1，0，2)</a:t>
            </a:r>
            <a:r>
              <a:rPr lang="zh-CN" altLang="en-US" sz="2400" dirty="0">
                <a:solidFill>
                  <a:srgbClr val="FF0000"/>
                </a:solidFill>
                <a:latin typeface="Times New Roman" panose="02020603050405020304" pitchFamily="18" charset="0"/>
              </a:rPr>
              <a:t>（举例）</a:t>
            </a:r>
            <a:r>
              <a:rPr lang="en-US" altLang="zh-CN" sz="2400" dirty="0">
                <a:solidFill>
                  <a:srgbClr val="FF0000"/>
                </a:solidFill>
                <a:latin typeface="Times New Roman" panose="02020603050405020304" pitchFamily="18" charset="0"/>
              </a:rPr>
              <a:t>，</a:t>
            </a:r>
            <a:r>
              <a:rPr lang="zh-CN" altLang="en-US" sz="2400" dirty="0">
                <a:solidFill>
                  <a:srgbClr val="000000"/>
                </a:solidFill>
                <a:latin typeface="Times New Roman" panose="02020603050405020304" pitchFamily="18" charset="0"/>
              </a:rPr>
              <a:t>系统检查：</a:t>
            </a:r>
          </a:p>
          <a:p>
            <a:pPr eaLnBrk="1" hangingPunct="1">
              <a:lnSpc>
                <a:spcPct val="110000"/>
              </a:lnSpc>
              <a:buFont typeface="Wingdings" panose="05000000000000000000" pitchFamily="2" charset="2"/>
              <a:buNone/>
            </a:pPr>
            <a:r>
              <a:rPr lang="en-US" altLang="zh-CN" sz="2400" dirty="0">
                <a:solidFill>
                  <a:srgbClr val="000000"/>
                </a:solidFill>
                <a:latin typeface="Times New Roman" panose="02020603050405020304" pitchFamily="18" charset="0"/>
              </a:rPr>
              <a:t>             Request</a:t>
            </a:r>
            <a:r>
              <a:rPr lang="en-US" altLang="zh-CN" sz="2400" baseline="-25000" dirty="0">
                <a:solidFill>
                  <a:srgbClr val="000000"/>
                </a:solidFill>
                <a:latin typeface="Times New Roman" panose="02020603050405020304" pitchFamily="18" charset="0"/>
              </a:rPr>
              <a:t>1</a:t>
            </a:r>
            <a:r>
              <a:rPr lang="en-US" altLang="zh-CN" sz="2400" dirty="0">
                <a:solidFill>
                  <a:srgbClr val="000000"/>
                </a:solidFill>
                <a:latin typeface="Times New Roman" panose="02020603050405020304" pitchFamily="18" charset="0"/>
              </a:rPr>
              <a:t>(1, 0, 2)≤Need</a:t>
            </a:r>
            <a:r>
              <a:rPr lang="en-US" altLang="zh-CN" sz="2400" baseline="-25000" dirty="0">
                <a:solidFill>
                  <a:srgbClr val="000000"/>
                </a:solidFill>
                <a:latin typeface="Times New Roman" panose="02020603050405020304" pitchFamily="18" charset="0"/>
              </a:rPr>
              <a:t>1</a:t>
            </a:r>
            <a:r>
              <a:rPr lang="en-US" altLang="zh-CN" sz="2400" dirty="0">
                <a:solidFill>
                  <a:srgbClr val="000000"/>
                </a:solidFill>
                <a:latin typeface="Times New Roman" panose="02020603050405020304" pitchFamily="18" charset="0"/>
              </a:rPr>
              <a:t>(1, 2, 2)；</a:t>
            </a:r>
          </a:p>
          <a:p>
            <a:pPr eaLnBrk="1" hangingPunct="1">
              <a:lnSpc>
                <a:spcPct val="110000"/>
              </a:lnSpc>
              <a:buFont typeface="Wingdings" panose="05000000000000000000" pitchFamily="2" charset="2"/>
              <a:buNone/>
            </a:pPr>
            <a:r>
              <a:rPr lang="en-US" altLang="zh-CN" sz="2400" dirty="0">
                <a:solidFill>
                  <a:srgbClr val="000000"/>
                </a:solidFill>
                <a:latin typeface="Times New Roman" panose="02020603050405020304" pitchFamily="18" charset="0"/>
              </a:rPr>
              <a:t>             Request</a:t>
            </a:r>
            <a:r>
              <a:rPr lang="en-US" altLang="zh-CN" sz="2400" baseline="-25000" dirty="0">
                <a:solidFill>
                  <a:srgbClr val="000000"/>
                </a:solidFill>
                <a:latin typeface="Times New Roman" panose="02020603050405020304" pitchFamily="18" charset="0"/>
              </a:rPr>
              <a:t>1</a:t>
            </a:r>
            <a:r>
              <a:rPr lang="en-US" altLang="zh-CN" sz="2400" dirty="0">
                <a:solidFill>
                  <a:srgbClr val="000000"/>
                </a:solidFill>
                <a:latin typeface="Times New Roman" panose="02020603050405020304" pitchFamily="18" charset="0"/>
              </a:rPr>
              <a:t>(1, 0, 2)≤Available</a:t>
            </a:r>
            <a:r>
              <a:rPr lang="en-US" altLang="zh-CN" sz="2400" baseline="-25000" dirty="0">
                <a:solidFill>
                  <a:srgbClr val="000000"/>
                </a:solidFill>
                <a:latin typeface="Times New Roman" panose="02020603050405020304" pitchFamily="18" charset="0"/>
              </a:rPr>
              <a:t>1</a:t>
            </a:r>
            <a:r>
              <a:rPr lang="en-US" altLang="zh-CN" sz="2400" dirty="0">
                <a:solidFill>
                  <a:srgbClr val="000000"/>
                </a:solidFill>
                <a:latin typeface="Times New Roman" panose="02020603050405020304" pitchFamily="18" charset="0"/>
              </a:rPr>
              <a:t>(3, 3, 2)。</a:t>
            </a:r>
          </a:p>
          <a:p>
            <a:pPr eaLnBrk="1" hangingPunct="1">
              <a:lnSpc>
                <a:spcPct val="110000"/>
              </a:lnSpc>
              <a:buFont typeface="Wingdings" panose="05000000000000000000" pitchFamily="2" charset="2"/>
              <a:buNone/>
            </a:pPr>
            <a:r>
              <a:rPr lang="zh-CN" altLang="en-US" sz="2400" dirty="0">
                <a:solidFill>
                  <a:srgbClr val="000000"/>
                </a:solidFill>
                <a:latin typeface="Times New Roman" panose="02020603050405020304" pitchFamily="18" charset="0"/>
              </a:rPr>
              <a:t>       </a:t>
            </a:r>
            <a:r>
              <a:rPr lang="zh-CN" altLang="en-US" sz="2400" dirty="0">
                <a:solidFill>
                  <a:srgbClr val="000000"/>
                </a:solidFill>
                <a:latin typeface="宋体" panose="02010600030101010101" pitchFamily="2" charset="-122"/>
              </a:rPr>
              <a:t>结果满足条件,</a:t>
            </a:r>
            <a:r>
              <a:rPr lang="zh-CN" altLang="en-US" sz="2400" dirty="0">
                <a:solidFill>
                  <a:srgbClr val="FF0000"/>
                </a:solidFill>
                <a:latin typeface="宋体" panose="02010600030101010101" pitchFamily="2" charset="-122"/>
              </a:rPr>
              <a:t>试分配</a:t>
            </a:r>
            <a:r>
              <a:rPr lang="zh-CN" altLang="en-US" sz="2400" dirty="0">
                <a:solidFill>
                  <a:srgbClr val="000000"/>
                </a:solidFill>
                <a:latin typeface="宋体" panose="02010600030101010101" pitchFamily="2" charset="-122"/>
              </a:rPr>
              <a:t>,得到新状态：</a:t>
            </a:r>
          </a:p>
        </p:txBody>
      </p:sp>
      <p:sp>
        <p:nvSpPr>
          <p:cNvPr id="109571" name="Text Box 3">
            <a:extLst>
              <a:ext uri="{FF2B5EF4-FFF2-40B4-BE49-F238E27FC236}">
                <a16:creationId xmlns:a16="http://schemas.microsoft.com/office/drawing/2014/main" id="{255B7ADC-0551-4C19-BED0-FB31AC9874ED}"/>
              </a:ext>
            </a:extLst>
          </p:cNvPr>
          <p:cNvSpPr txBox="1">
            <a:spLocks noChangeArrowheads="1"/>
          </p:cNvSpPr>
          <p:nvPr/>
        </p:nvSpPr>
        <p:spPr bwMode="auto">
          <a:xfrm>
            <a:off x="707677" y="97631"/>
            <a:ext cx="27733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a:latin typeface="Times New Roman" panose="02020603050405020304" pitchFamily="18" charset="0"/>
              </a:rPr>
              <a:t>银行家算法之例 </a:t>
            </a:r>
          </a:p>
        </p:txBody>
      </p:sp>
      <p:grpSp>
        <p:nvGrpSpPr>
          <p:cNvPr id="109572" name="Group 88">
            <a:extLst>
              <a:ext uri="{FF2B5EF4-FFF2-40B4-BE49-F238E27FC236}">
                <a16:creationId xmlns:a16="http://schemas.microsoft.com/office/drawing/2014/main" id="{39853A2F-63E4-40CC-B7DF-D785AF404CE8}"/>
              </a:ext>
            </a:extLst>
          </p:cNvPr>
          <p:cNvGrpSpPr>
            <a:grpSpLocks/>
          </p:cNvGrpSpPr>
          <p:nvPr/>
        </p:nvGrpSpPr>
        <p:grpSpPr bwMode="auto">
          <a:xfrm>
            <a:off x="707677" y="2530476"/>
            <a:ext cx="7664450" cy="3763962"/>
            <a:chOff x="749" y="1853"/>
            <a:chExt cx="4828" cy="2371"/>
          </a:xfrm>
        </p:grpSpPr>
        <p:sp>
          <p:nvSpPr>
            <p:cNvPr id="109573" name="Rectangle 51">
              <a:extLst>
                <a:ext uri="{FF2B5EF4-FFF2-40B4-BE49-F238E27FC236}">
                  <a16:creationId xmlns:a16="http://schemas.microsoft.com/office/drawing/2014/main" id="{F2BBAF70-12F0-48C0-B2A8-79235BAEC585}"/>
                </a:ext>
              </a:extLst>
            </p:cNvPr>
            <p:cNvSpPr>
              <a:spLocks noChangeArrowheads="1"/>
            </p:cNvSpPr>
            <p:nvPr/>
          </p:nvSpPr>
          <p:spPr bwMode="auto">
            <a:xfrm>
              <a:off x="749" y="1853"/>
              <a:ext cx="4747" cy="235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09574" name="Line 52">
              <a:extLst>
                <a:ext uri="{FF2B5EF4-FFF2-40B4-BE49-F238E27FC236}">
                  <a16:creationId xmlns:a16="http://schemas.microsoft.com/office/drawing/2014/main" id="{F36C419E-0DF6-49B3-87CB-47182BE4ADF0}"/>
                </a:ext>
              </a:extLst>
            </p:cNvPr>
            <p:cNvSpPr>
              <a:spLocks noChangeShapeType="1"/>
            </p:cNvSpPr>
            <p:nvPr/>
          </p:nvSpPr>
          <p:spPr bwMode="auto">
            <a:xfrm>
              <a:off x="749" y="2504"/>
              <a:ext cx="4747"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9575" name="Line 53">
              <a:extLst>
                <a:ext uri="{FF2B5EF4-FFF2-40B4-BE49-F238E27FC236}">
                  <a16:creationId xmlns:a16="http://schemas.microsoft.com/office/drawing/2014/main" id="{EA99D4E3-498C-440F-AA71-78606F7B878B}"/>
                </a:ext>
              </a:extLst>
            </p:cNvPr>
            <p:cNvSpPr>
              <a:spLocks noChangeShapeType="1"/>
            </p:cNvSpPr>
            <p:nvPr/>
          </p:nvSpPr>
          <p:spPr bwMode="auto">
            <a:xfrm>
              <a:off x="1738" y="1853"/>
              <a:ext cx="0" cy="2352"/>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9576" name="Line 54">
              <a:extLst>
                <a:ext uri="{FF2B5EF4-FFF2-40B4-BE49-F238E27FC236}">
                  <a16:creationId xmlns:a16="http://schemas.microsoft.com/office/drawing/2014/main" id="{DD9E883D-152F-496C-892C-3265EB86BBDB}"/>
                </a:ext>
              </a:extLst>
            </p:cNvPr>
            <p:cNvSpPr>
              <a:spLocks noChangeShapeType="1"/>
            </p:cNvSpPr>
            <p:nvPr/>
          </p:nvSpPr>
          <p:spPr bwMode="auto">
            <a:xfrm>
              <a:off x="3666" y="1853"/>
              <a:ext cx="0" cy="2352"/>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9577" name="Line 55">
              <a:extLst>
                <a:ext uri="{FF2B5EF4-FFF2-40B4-BE49-F238E27FC236}">
                  <a16:creationId xmlns:a16="http://schemas.microsoft.com/office/drawing/2014/main" id="{859123B3-B235-4000-8484-B6AA88CBC70D}"/>
                </a:ext>
              </a:extLst>
            </p:cNvPr>
            <p:cNvSpPr>
              <a:spLocks noChangeShapeType="1"/>
            </p:cNvSpPr>
            <p:nvPr/>
          </p:nvSpPr>
          <p:spPr bwMode="auto">
            <a:xfrm>
              <a:off x="2727" y="1853"/>
              <a:ext cx="0" cy="2352"/>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9578" name="Line 56">
              <a:extLst>
                <a:ext uri="{FF2B5EF4-FFF2-40B4-BE49-F238E27FC236}">
                  <a16:creationId xmlns:a16="http://schemas.microsoft.com/office/drawing/2014/main" id="{CE8CC502-9E8D-4626-B9B3-AE9E99AC8E65}"/>
                </a:ext>
              </a:extLst>
            </p:cNvPr>
            <p:cNvSpPr>
              <a:spLocks noChangeShapeType="1"/>
            </p:cNvSpPr>
            <p:nvPr/>
          </p:nvSpPr>
          <p:spPr bwMode="auto">
            <a:xfrm>
              <a:off x="4606" y="1853"/>
              <a:ext cx="0" cy="2352"/>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9579" name="Line 57">
              <a:extLst>
                <a:ext uri="{FF2B5EF4-FFF2-40B4-BE49-F238E27FC236}">
                  <a16:creationId xmlns:a16="http://schemas.microsoft.com/office/drawing/2014/main" id="{F6837D30-8B76-479D-AADD-9F6A999893B8}"/>
                </a:ext>
              </a:extLst>
            </p:cNvPr>
            <p:cNvSpPr>
              <a:spLocks noChangeShapeType="1"/>
            </p:cNvSpPr>
            <p:nvPr/>
          </p:nvSpPr>
          <p:spPr bwMode="auto">
            <a:xfrm>
              <a:off x="749" y="1853"/>
              <a:ext cx="989" cy="651"/>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9580" name="Text Box 58">
              <a:extLst>
                <a:ext uri="{FF2B5EF4-FFF2-40B4-BE49-F238E27FC236}">
                  <a16:creationId xmlns:a16="http://schemas.microsoft.com/office/drawing/2014/main" id="{B5AD7C8E-77F8-4C6F-BC22-B9282E00688F}"/>
                </a:ext>
              </a:extLst>
            </p:cNvPr>
            <p:cNvSpPr txBox="1">
              <a:spLocks noChangeArrowheads="1"/>
            </p:cNvSpPr>
            <p:nvPr/>
          </p:nvSpPr>
          <p:spPr bwMode="auto">
            <a:xfrm>
              <a:off x="1036" y="1866"/>
              <a:ext cx="69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a:latin typeface="Times New Roman" panose="02020603050405020304" pitchFamily="18" charset="0"/>
                </a:rPr>
                <a:t>资源情况</a:t>
              </a:r>
            </a:p>
          </p:txBody>
        </p:sp>
        <p:sp>
          <p:nvSpPr>
            <p:cNvPr id="109581" name="Text Box 59">
              <a:extLst>
                <a:ext uri="{FF2B5EF4-FFF2-40B4-BE49-F238E27FC236}">
                  <a16:creationId xmlns:a16="http://schemas.microsoft.com/office/drawing/2014/main" id="{6A24CE09-912B-47B9-86C4-BC3D662439BB}"/>
                </a:ext>
              </a:extLst>
            </p:cNvPr>
            <p:cNvSpPr txBox="1">
              <a:spLocks noChangeArrowheads="1"/>
            </p:cNvSpPr>
            <p:nvPr/>
          </p:nvSpPr>
          <p:spPr bwMode="auto">
            <a:xfrm>
              <a:off x="789" y="2273"/>
              <a:ext cx="4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a:latin typeface="Times New Roman" panose="02020603050405020304" pitchFamily="18" charset="0"/>
                </a:rPr>
                <a:t>进程</a:t>
              </a:r>
            </a:p>
          </p:txBody>
        </p:sp>
        <p:sp>
          <p:nvSpPr>
            <p:cNvPr id="109582" name="Text Box 60">
              <a:extLst>
                <a:ext uri="{FF2B5EF4-FFF2-40B4-BE49-F238E27FC236}">
                  <a16:creationId xmlns:a16="http://schemas.microsoft.com/office/drawing/2014/main" id="{29AC4498-4E14-4D0B-8225-CCB549BED4F1}"/>
                </a:ext>
              </a:extLst>
            </p:cNvPr>
            <p:cNvSpPr txBox="1">
              <a:spLocks noChangeArrowheads="1"/>
            </p:cNvSpPr>
            <p:nvPr/>
          </p:nvSpPr>
          <p:spPr bwMode="auto">
            <a:xfrm>
              <a:off x="2709" y="1968"/>
              <a:ext cx="95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Allocation</a:t>
              </a:r>
            </a:p>
            <a:p>
              <a:pPr algn="ctr" eaLnBrk="1" hangingPunct="1">
                <a:spcBef>
                  <a:spcPct val="0"/>
                </a:spcBef>
                <a:buClrTx/>
                <a:buSzTx/>
                <a:buFontTx/>
                <a:buNone/>
              </a:pPr>
              <a:r>
                <a:rPr lang="en-US" altLang="zh-CN" sz="2400">
                  <a:latin typeface="Times New Roman" panose="02020603050405020304" pitchFamily="18" charset="0"/>
                </a:rPr>
                <a:t>A   B   C</a:t>
              </a:r>
            </a:p>
          </p:txBody>
        </p:sp>
        <p:sp>
          <p:nvSpPr>
            <p:cNvPr id="109583" name="Text Box 61">
              <a:extLst>
                <a:ext uri="{FF2B5EF4-FFF2-40B4-BE49-F238E27FC236}">
                  <a16:creationId xmlns:a16="http://schemas.microsoft.com/office/drawing/2014/main" id="{21F7B50F-08FB-44B1-BF20-17AF3B4E8355}"/>
                </a:ext>
              </a:extLst>
            </p:cNvPr>
            <p:cNvSpPr txBox="1">
              <a:spLocks noChangeArrowheads="1"/>
            </p:cNvSpPr>
            <p:nvPr/>
          </p:nvSpPr>
          <p:spPr bwMode="auto">
            <a:xfrm>
              <a:off x="1844" y="1943"/>
              <a:ext cx="80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Max</a:t>
              </a:r>
            </a:p>
            <a:p>
              <a:pPr algn="ctr" eaLnBrk="1" hangingPunct="1">
                <a:spcBef>
                  <a:spcPct val="0"/>
                </a:spcBef>
                <a:buClrTx/>
                <a:buSzTx/>
                <a:buFontTx/>
                <a:buNone/>
              </a:pPr>
              <a:r>
                <a:rPr lang="en-US" altLang="zh-CN" sz="2400">
                  <a:latin typeface="Times New Roman" panose="02020603050405020304" pitchFamily="18" charset="0"/>
                </a:rPr>
                <a:t>A   B   C</a:t>
              </a:r>
            </a:p>
          </p:txBody>
        </p:sp>
        <p:sp>
          <p:nvSpPr>
            <p:cNvPr id="109584" name="Text Box 62">
              <a:extLst>
                <a:ext uri="{FF2B5EF4-FFF2-40B4-BE49-F238E27FC236}">
                  <a16:creationId xmlns:a16="http://schemas.microsoft.com/office/drawing/2014/main" id="{A46E3A17-1C7A-46CA-A318-B003A6D127FD}"/>
                </a:ext>
              </a:extLst>
            </p:cNvPr>
            <p:cNvSpPr txBox="1">
              <a:spLocks noChangeArrowheads="1"/>
            </p:cNvSpPr>
            <p:nvPr/>
          </p:nvSpPr>
          <p:spPr bwMode="auto">
            <a:xfrm>
              <a:off x="3738" y="1943"/>
              <a:ext cx="80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Need</a:t>
              </a:r>
            </a:p>
            <a:p>
              <a:pPr algn="ctr" eaLnBrk="1" hangingPunct="1">
                <a:spcBef>
                  <a:spcPct val="0"/>
                </a:spcBef>
                <a:buClrTx/>
                <a:buSzTx/>
                <a:buFontTx/>
                <a:buNone/>
              </a:pPr>
              <a:r>
                <a:rPr lang="en-US" altLang="zh-CN" sz="2400">
                  <a:latin typeface="Times New Roman" panose="02020603050405020304" pitchFamily="18" charset="0"/>
                </a:rPr>
                <a:t>A   B   C</a:t>
              </a:r>
            </a:p>
          </p:txBody>
        </p:sp>
        <p:sp>
          <p:nvSpPr>
            <p:cNvPr id="109585" name="Text Box 63">
              <a:extLst>
                <a:ext uri="{FF2B5EF4-FFF2-40B4-BE49-F238E27FC236}">
                  <a16:creationId xmlns:a16="http://schemas.microsoft.com/office/drawing/2014/main" id="{2B9296E9-72BD-4E1B-9878-7C76F8848936}"/>
                </a:ext>
              </a:extLst>
            </p:cNvPr>
            <p:cNvSpPr txBox="1">
              <a:spLocks noChangeArrowheads="1"/>
            </p:cNvSpPr>
            <p:nvPr/>
          </p:nvSpPr>
          <p:spPr bwMode="auto">
            <a:xfrm>
              <a:off x="4636" y="1943"/>
              <a:ext cx="89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Available</a:t>
              </a:r>
            </a:p>
            <a:p>
              <a:pPr algn="ctr" eaLnBrk="1" hangingPunct="1">
                <a:spcBef>
                  <a:spcPct val="0"/>
                </a:spcBef>
                <a:buClrTx/>
                <a:buSzTx/>
                <a:buFontTx/>
                <a:buNone/>
              </a:pPr>
              <a:r>
                <a:rPr lang="en-US" altLang="zh-CN" sz="2400">
                  <a:latin typeface="Times New Roman" panose="02020603050405020304" pitchFamily="18" charset="0"/>
                </a:rPr>
                <a:t>A   B   C</a:t>
              </a:r>
            </a:p>
          </p:txBody>
        </p:sp>
        <p:sp>
          <p:nvSpPr>
            <p:cNvPr id="109586" name="Text Box 64">
              <a:extLst>
                <a:ext uri="{FF2B5EF4-FFF2-40B4-BE49-F238E27FC236}">
                  <a16:creationId xmlns:a16="http://schemas.microsoft.com/office/drawing/2014/main" id="{7ABAF189-A6C4-41A7-A251-8E93771052F4}"/>
                </a:ext>
              </a:extLst>
            </p:cNvPr>
            <p:cNvSpPr txBox="1">
              <a:spLocks noChangeArrowheads="1"/>
            </p:cNvSpPr>
            <p:nvPr/>
          </p:nvSpPr>
          <p:spPr bwMode="auto">
            <a:xfrm>
              <a:off x="2776" y="2577"/>
              <a:ext cx="7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Times New Roman" panose="02020603050405020304" pitchFamily="18" charset="0"/>
                </a:rPr>
                <a:t>0   1     0</a:t>
              </a:r>
            </a:p>
          </p:txBody>
        </p:sp>
        <p:sp>
          <p:nvSpPr>
            <p:cNvPr id="109587" name="Text Box 65">
              <a:extLst>
                <a:ext uri="{FF2B5EF4-FFF2-40B4-BE49-F238E27FC236}">
                  <a16:creationId xmlns:a16="http://schemas.microsoft.com/office/drawing/2014/main" id="{E5EE17A0-52F1-4451-8783-405B62A7D077}"/>
                </a:ext>
              </a:extLst>
            </p:cNvPr>
            <p:cNvSpPr txBox="1">
              <a:spLocks noChangeArrowheads="1"/>
            </p:cNvSpPr>
            <p:nvPr/>
          </p:nvSpPr>
          <p:spPr bwMode="auto">
            <a:xfrm>
              <a:off x="1738" y="2976"/>
              <a:ext cx="8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FF0000"/>
                  </a:solidFill>
                  <a:latin typeface="Times New Roman" panose="02020603050405020304" pitchFamily="18" charset="0"/>
                </a:rPr>
                <a:t>3     2     2</a:t>
              </a:r>
            </a:p>
          </p:txBody>
        </p:sp>
        <p:sp>
          <p:nvSpPr>
            <p:cNvPr id="109588" name="Text Box 66">
              <a:extLst>
                <a:ext uri="{FF2B5EF4-FFF2-40B4-BE49-F238E27FC236}">
                  <a16:creationId xmlns:a16="http://schemas.microsoft.com/office/drawing/2014/main" id="{D2F78168-0449-4F2E-B696-197FCF7E417B}"/>
                </a:ext>
              </a:extLst>
            </p:cNvPr>
            <p:cNvSpPr txBox="1">
              <a:spLocks noChangeArrowheads="1"/>
            </p:cNvSpPr>
            <p:nvPr/>
          </p:nvSpPr>
          <p:spPr bwMode="auto">
            <a:xfrm>
              <a:off x="1738" y="3455"/>
              <a:ext cx="882"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Times New Roman" panose="02020603050405020304" pitchFamily="18" charset="0"/>
                </a:rPr>
                <a:t>9     0     2</a:t>
              </a:r>
            </a:p>
          </p:txBody>
        </p:sp>
        <p:sp>
          <p:nvSpPr>
            <p:cNvPr id="109589" name="Text Box 67">
              <a:extLst>
                <a:ext uri="{FF2B5EF4-FFF2-40B4-BE49-F238E27FC236}">
                  <a16:creationId xmlns:a16="http://schemas.microsoft.com/office/drawing/2014/main" id="{328D4566-A4D1-45ED-9E37-5406937B0FAD}"/>
                </a:ext>
              </a:extLst>
            </p:cNvPr>
            <p:cNvSpPr txBox="1">
              <a:spLocks noChangeArrowheads="1"/>
            </p:cNvSpPr>
            <p:nvPr/>
          </p:nvSpPr>
          <p:spPr bwMode="auto">
            <a:xfrm>
              <a:off x="1729" y="3696"/>
              <a:ext cx="8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FF0000"/>
                  </a:solidFill>
                  <a:latin typeface="Times New Roman" panose="02020603050405020304" pitchFamily="18" charset="0"/>
                </a:rPr>
                <a:t>2     2     2</a:t>
              </a:r>
            </a:p>
          </p:txBody>
        </p:sp>
        <p:sp>
          <p:nvSpPr>
            <p:cNvPr id="109590" name="Text Box 68">
              <a:extLst>
                <a:ext uri="{FF2B5EF4-FFF2-40B4-BE49-F238E27FC236}">
                  <a16:creationId xmlns:a16="http://schemas.microsoft.com/office/drawing/2014/main" id="{5B2F6ADC-8743-4797-951B-FB9F2997AB4B}"/>
                </a:ext>
              </a:extLst>
            </p:cNvPr>
            <p:cNvSpPr txBox="1">
              <a:spLocks noChangeArrowheads="1"/>
            </p:cNvSpPr>
            <p:nvPr/>
          </p:nvSpPr>
          <p:spPr bwMode="auto">
            <a:xfrm>
              <a:off x="1738" y="3937"/>
              <a:ext cx="882"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Times New Roman" panose="02020603050405020304" pitchFamily="18" charset="0"/>
                </a:rPr>
                <a:t>4     3     3</a:t>
              </a:r>
            </a:p>
          </p:txBody>
        </p:sp>
        <p:sp>
          <p:nvSpPr>
            <p:cNvPr id="109591" name="Text Box 69">
              <a:extLst>
                <a:ext uri="{FF2B5EF4-FFF2-40B4-BE49-F238E27FC236}">
                  <a16:creationId xmlns:a16="http://schemas.microsoft.com/office/drawing/2014/main" id="{4593D507-E648-4184-AA95-A390E7B39A23}"/>
                </a:ext>
              </a:extLst>
            </p:cNvPr>
            <p:cNvSpPr txBox="1">
              <a:spLocks noChangeArrowheads="1"/>
            </p:cNvSpPr>
            <p:nvPr/>
          </p:nvSpPr>
          <p:spPr bwMode="auto">
            <a:xfrm>
              <a:off x="2767" y="2976"/>
              <a:ext cx="7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FF0000"/>
                  </a:solidFill>
                  <a:latin typeface="Times New Roman" panose="02020603050405020304" pitchFamily="18" charset="0"/>
                </a:rPr>
                <a:t>2   0     0</a:t>
              </a:r>
            </a:p>
          </p:txBody>
        </p:sp>
        <p:sp>
          <p:nvSpPr>
            <p:cNvPr id="109592" name="Text Box 70">
              <a:extLst>
                <a:ext uri="{FF2B5EF4-FFF2-40B4-BE49-F238E27FC236}">
                  <a16:creationId xmlns:a16="http://schemas.microsoft.com/office/drawing/2014/main" id="{7DD3E9A5-1E1E-4E53-A331-3C105C1F6260}"/>
                </a:ext>
              </a:extLst>
            </p:cNvPr>
            <p:cNvSpPr txBox="1">
              <a:spLocks noChangeArrowheads="1"/>
            </p:cNvSpPr>
            <p:nvPr/>
          </p:nvSpPr>
          <p:spPr bwMode="auto">
            <a:xfrm>
              <a:off x="2669" y="3210"/>
              <a:ext cx="10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CC"/>
                  </a:solidFill>
                  <a:latin typeface="Times New Roman" panose="02020603050405020304" pitchFamily="18" charset="0"/>
                </a:rPr>
                <a:t>( 3   0     2 )</a:t>
              </a:r>
            </a:p>
          </p:txBody>
        </p:sp>
        <p:sp>
          <p:nvSpPr>
            <p:cNvPr id="109593" name="Text Box 71">
              <a:extLst>
                <a:ext uri="{FF2B5EF4-FFF2-40B4-BE49-F238E27FC236}">
                  <a16:creationId xmlns:a16="http://schemas.microsoft.com/office/drawing/2014/main" id="{37FD9FF7-4E16-4327-AEAB-067BFEC88227}"/>
                </a:ext>
              </a:extLst>
            </p:cNvPr>
            <p:cNvSpPr txBox="1">
              <a:spLocks noChangeArrowheads="1"/>
            </p:cNvSpPr>
            <p:nvPr/>
          </p:nvSpPr>
          <p:spPr bwMode="auto">
            <a:xfrm>
              <a:off x="2747" y="3456"/>
              <a:ext cx="8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Times New Roman" panose="02020603050405020304" pitchFamily="18" charset="0"/>
                </a:rPr>
                <a:t>3    0     2</a:t>
              </a:r>
            </a:p>
          </p:txBody>
        </p:sp>
        <p:sp>
          <p:nvSpPr>
            <p:cNvPr id="109594" name="Text Box 72">
              <a:extLst>
                <a:ext uri="{FF2B5EF4-FFF2-40B4-BE49-F238E27FC236}">
                  <a16:creationId xmlns:a16="http://schemas.microsoft.com/office/drawing/2014/main" id="{6519B0C5-C53F-4BDF-86CE-C3DA1E78C85A}"/>
                </a:ext>
              </a:extLst>
            </p:cNvPr>
            <p:cNvSpPr txBox="1">
              <a:spLocks noChangeArrowheads="1"/>
            </p:cNvSpPr>
            <p:nvPr/>
          </p:nvSpPr>
          <p:spPr bwMode="auto">
            <a:xfrm>
              <a:off x="2747" y="3696"/>
              <a:ext cx="8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FF0000"/>
                  </a:solidFill>
                  <a:latin typeface="Times New Roman" panose="02020603050405020304" pitchFamily="18" charset="0"/>
                </a:rPr>
                <a:t>2     1    1</a:t>
              </a:r>
            </a:p>
          </p:txBody>
        </p:sp>
        <p:sp>
          <p:nvSpPr>
            <p:cNvPr id="109595" name="Text Box 73">
              <a:extLst>
                <a:ext uri="{FF2B5EF4-FFF2-40B4-BE49-F238E27FC236}">
                  <a16:creationId xmlns:a16="http://schemas.microsoft.com/office/drawing/2014/main" id="{B628E00A-91D9-4202-85B8-06BC678879CB}"/>
                </a:ext>
              </a:extLst>
            </p:cNvPr>
            <p:cNvSpPr txBox="1">
              <a:spLocks noChangeArrowheads="1"/>
            </p:cNvSpPr>
            <p:nvPr/>
          </p:nvSpPr>
          <p:spPr bwMode="auto">
            <a:xfrm>
              <a:off x="2747" y="3936"/>
              <a:ext cx="8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Times New Roman" panose="02020603050405020304" pitchFamily="18" charset="0"/>
                </a:rPr>
                <a:t>0     0    2</a:t>
              </a:r>
            </a:p>
          </p:txBody>
        </p:sp>
        <p:sp>
          <p:nvSpPr>
            <p:cNvPr id="109596" name="Text Box 74">
              <a:extLst>
                <a:ext uri="{FF2B5EF4-FFF2-40B4-BE49-F238E27FC236}">
                  <a16:creationId xmlns:a16="http://schemas.microsoft.com/office/drawing/2014/main" id="{CCA8690B-976D-4854-9761-A6CC1EBE256E}"/>
                </a:ext>
              </a:extLst>
            </p:cNvPr>
            <p:cNvSpPr txBox="1">
              <a:spLocks noChangeArrowheads="1"/>
            </p:cNvSpPr>
            <p:nvPr/>
          </p:nvSpPr>
          <p:spPr bwMode="auto">
            <a:xfrm>
              <a:off x="3765" y="2577"/>
              <a:ext cx="7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Times New Roman" panose="02020603050405020304" pitchFamily="18" charset="0"/>
                </a:rPr>
                <a:t>7   4     3</a:t>
              </a:r>
            </a:p>
          </p:txBody>
        </p:sp>
        <p:sp>
          <p:nvSpPr>
            <p:cNvPr id="109597" name="Text Box 75">
              <a:extLst>
                <a:ext uri="{FF2B5EF4-FFF2-40B4-BE49-F238E27FC236}">
                  <a16:creationId xmlns:a16="http://schemas.microsoft.com/office/drawing/2014/main" id="{B03EED2E-3272-4525-90CE-B4194C9E72E4}"/>
                </a:ext>
              </a:extLst>
            </p:cNvPr>
            <p:cNvSpPr txBox="1">
              <a:spLocks noChangeArrowheads="1"/>
            </p:cNvSpPr>
            <p:nvPr/>
          </p:nvSpPr>
          <p:spPr bwMode="auto">
            <a:xfrm>
              <a:off x="3765" y="2976"/>
              <a:ext cx="7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FF0000"/>
                  </a:solidFill>
                  <a:latin typeface="Times New Roman" panose="02020603050405020304" pitchFamily="18" charset="0"/>
                </a:rPr>
                <a:t>1   2     2</a:t>
              </a:r>
            </a:p>
          </p:txBody>
        </p:sp>
        <p:sp>
          <p:nvSpPr>
            <p:cNvPr id="109598" name="Text Box 76">
              <a:extLst>
                <a:ext uri="{FF2B5EF4-FFF2-40B4-BE49-F238E27FC236}">
                  <a16:creationId xmlns:a16="http://schemas.microsoft.com/office/drawing/2014/main" id="{15D25942-BF75-4CE5-B38E-AAC80DB8AFCA}"/>
                </a:ext>
              </a:extLst>
            </p:cNvPr>
            <p:cNvSpPr txBox="1">
              <a:spLocks noChangeArrowheads="1"/>
            </p:cNvSpPr>
            <p:nvPr/>
          </p:nvSpPr>
          <p:spPr bwMode="auto">
            <a:xfrm>
              <a:off x="3664" y="3210"/>
              <a:ext cx="96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CC"/>
                  </a:solidFill>
                  <a:latin typeface="Times New Roman" panose="02020603050405020304" pitchFamily="18" charset="0"/>
                </a:rPr>
                <a:t>( 0   2    0 )</a:t>
              </a:r>
            </a:p>
          </p:txBody>
        </p:sp>
        <p:sp>
          <p:nvSpPr>
            <p:cNvPr id="109599" name="Text Box 77">
              <a:extLst>
                <a:ext uri="{FF2B5EF4-FFF2-40B4-BE49-F238E27FC236}">
                  <a16:creationId xmlns:a16="http://schemas.microsoft.com/office/drawing/2014/main" id="{9D831626-B1DE-4F17-B522-5CA077731E27}"/>
                </a:ext>
              </a:extLst>
            </p:cNvPr>
            <p:cNvSpPr txBox="1">
              <a:spLocks noChangeArrowheads="1"/>
            </p:cNvSpPr>
            <p:nvPr/>
          </p:nvSpPr>
          <p:spPr bwMode="auto">
            <a:xfrm>
              <a:off x="3765" y="3455"/>
              <a:ext cx="834"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marL="457200" indent="-457200">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AutoNum type="arabicPlain" startAt="6"/>
              </a:pPr>
              <a:r>
                <a:rPr lang="zh-CN" altLang="en-US" sz="2400">
                  <a:solidFill>
                    <a:srgbClr val="000000"/>
                  </a:solidFill>
                  <a:latin typeface="Times New Roman" panose="02020603050405020304" pitchFamily="18" charset="0"/>
                </a:rPr>
                <a:t>0     0</a:t>
              </a:r>
            </a:p>
          </p:txBody>
        </p:sp>
        <p:sp>
          <p:nvSpPr>
            <p:cNvPr id="109600" name="Text Box 78">
              <a:extLst>
                <a:ext uri="{FF2B5EF4-FFF2-40B4-BE49-F238E27FC236}">
                  <a16:creationId xmlns:a16="http://schemas.microsoft.com/office/drawing/2014/main" id="{D27CA524-C97A-4967-AD20-38047AEC415B}"/>
                </a:ext>
              </a:extLst>
            </p:cNvPr>
            <p:cNvSpPr txBox="1">
              <a:spLocks noChangeArrowheads="1"/>
            </p:cNvSpPr>
            <p:nvPr/>
          </p:nvSpPr>
          <p:spPr bwMode="auto">
            <a:xfrm>
              <a:off x="3765" y="3696"/>
              <a:ext cx="8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marL="457200" indent="-457200">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FF0000"/>
                  </a:solidFill>
                  <a:latin typeface="Times New Roman" panose="02020603050405020304" pitchFamily="18" charset="0"/>
                </a:rPr>
                <a:t>0    1     1</a:t>
              </a:r>
            </a:p>
          </p:txBody>
        </p:sp>
        <p:sp>
          <p:nvSpPr>
            <p:cNvPr id="109601" name="Text Box 79">
              <a:extLst>
                <a:ext uri="{FF2B5EF4-FFF2-40B4-BE49-F238E27FC236}">
                  <a16:creationId xmlns:a16="http://schemas.microsoft.com/office/drawing/2014/main" id="{86F5CAC2-209E-4EFB-B6E6-8E65881BFE2F}"/>
                </a:ext>
              </a:extLst>
            </p:cNvPr>
            <p:cNvSpPr txBox="1">
              <a:spLocks noChangeArrowheads="1"/>
            </p:cNvSpPr>
            <p:nvPr/>
          </p:nvSpPr>
          <p:spPr bwMode="auto">
            <a:xfrm>
              <a:off x="3765" y="3936"/>
              <a:ext cx="8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marL="457200" indent="-457200">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Times New Roman" panose="02020603050405020304" pitchFamily="18" charset="0"/>
                </a:rPr>
                <a:t>4    3     1</a:t>
              </a:r>
            </a:p>
          </p:txBody>
        </p:sp>
        <p:sp>
          <p:nvSpPr>
            <p:cNvPr id="109602" name="Text Box 80">
              <a:extLst>
                <a:ext uri="{FF2B5EF4-FFF2-40B4-BE49-F238E27FC236}">
                  <a16:creationId xmlns:a16="http://schemas.microsoft.com/office/drawing/2014/main" id="{AECC8590-8BEF-4A75-999E-15C25D7F65C6}"/>
                </a:ext>
              </a:extLst>
            </p:cNvPr>
            <p:cNvSpPr txBox="1">
              <a:spLocks noChangeArrowheads="1"/>
            </p:cNvSpPr>
            <p:nvPr/>
          </p:nvSpPr>
          <p:spPr bwMode="auto">
            <a:xfrm>
              <a:off x="4606" y="2577"/>
              <a:ext cx="8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marL="457200" indent="-457200">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Times New Roman" panose="02020603050405020304" pitchFamily="18" charset="0"/>
                </a:rPr>
                <a:t>3    3      2</a:t>
              </a:r>
            </a:p>
          </p:txBody>
        </p:sp>
        <p:sp>
          <p:nvSpPr>
            <p:cNvPr id="109603" name="Text Box 81">
              <a:extLst>
                <a:ext uri="{FF2B5EF4-FFF2-40B4-BE49-F238E27FC236}">
                  <a16:creationId xmlns:a16="http://schemas.microsoft.com/office/drawing/2014/main" id="{0D997E54-9AC9-4A64-A0A0-A2C2C2CC2C47}"/>
                </a:ext>
              </a:extLst>
            </p:cNvPr>
            <p:cNvSpPr txBox="1">
              <a:spLocks noChangeArrowheads="1"/>
            </p:cNvSpPr>
            <p:nvPr/>
          </p:nvSpPr>
          <p:spPr bwMode="auto">
            <a:xfrm>
              <a:off x="4606" y="2848"/>
              <a:ext cx="971" cy="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CC"/>
                  </a:solidFill>
                  <a:latin typeface="Times New Roman" panose="02020603050405020304" pitchFamily="18" charset="0"/>
                </a:rPr>
                <a:t>( 2   3    0 )</a:t>
              </a:r>
              <a:endParaRPr lang="en-US" altLang="zh-CN" sz="2400">
                <a:solidFill>
                  <a:srgbClr val="0000CC"/>
                </a:solidFill>
                <a:latin typeface="Times New Roman" panose="02020603050405020304" pitchFamily="18" charset="0"/>
              </a:endParaRPr>
            </a:p>
            <a:p>
              <a:pPr eaLnBrk="1" hangingPunct="1">
                <a:spcBef>
                  <a:spcPct val="0"/>
                </a:spcBef>
                <a:buClrTx/>
                <a:buSzTx/>
                <a:buFont typeface="Wingdings" panose="05000000000000000000" pitchFamily="2" charset="2"/>
                <a:buNone/>
              </a:pPr>
              <a:r>
                <a:rPr lang="en-US" altLang="zh-CN" sz="2400">
                  <a:solidFill>
                    <a:srgbClr val="0000CC"/>
                  </a:solidFill>
                  <a:latin typeface="Times New Roman" panose="02020603050405020304" pitchFamily="18" charset="0"/>
                </a:rPr>
                <a:t>=</a:t>
              </a:r>
              <a:r>
                <a:rPr lang="en-US" altLang="zh-CN" sz="2400">
                  <a:latin typeface="Times New Roman" panose="02020603050405020304" pitchFamily="18" charset="0"/>
                </a:rPr>
                <a:t>Work</a:t>
              </a:r>
            </a:p>
            <a:p>
              <a:pPr eaLnBrk="1" hangingPunct="1">
                <a:spcBef>
                  <a:spcPct val="0"/>
                </a:spcBef>
                <a:buClrTx/>
                <a:buSzTx/>
                <a:buFontTx/>
                <a:buNone/>
              </a:pPr>
              <a:endParaRPr lang="zh-CN" altLang="en-US" sz="2400">
                <a:solidFill>
                  <a:srgbClr val="0000CC"/>
                </a:solidFill>
                <a:latin typeface="Times New Roman" panose="02020603050405020304" pitchFamily="18" charset="0"/>
              </a:endParaRPr>
            </a:p>
          </p:txBody>
        </p:sp>
        <p:sp>
          <p:nvSpPr>
            <p:cNvPr id="109604" name="Text Box 82">
              <a:extLst>
                <a:ext uri="{FF2B5EF4-FFF2-40B4-BE49-F238E27FC236}">
                  <a16:creationId xmlns:a16="http://schemas.microsoft.com/office/drawing/2014/main" id="{DF277FF6-36CC-4189-9C72-3047021CB6C3}"/>
                </a:ext>
              </a:extLst>
            </p:cNvPr>
            <p:cNvSpPr txBox="1">
              <a:spLocks noChangeArrowheads="1"/>
            </p:cNvSpPr>
            <p:nvPr/>
          </p:nvSpPr>
          <p:spPr bwMode="auto">
            <a:xfrm>
              <a:off x="1757" y="2576"/>
              <a:ext cx="8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Times New Roman" panose="02020603050405020304" pitchFamily="18" charset="0"/>
                </a:rPr>
                <a:t>7     5     3</a:t>
              </a:r>
            </a:p>
          </p:txBody>
        </p:sp>
        <p:sp>
          <p:nvSpPr>
            <p:cNvPr id="109605" name="Text Box 83">
              <a:extLst>
                <a:ext uri="{FF2B5EF4-FFF2-40B4-BE49-F238E27FC236}">
                  <a16:creationId xmlns:a16="http://schemas.microsoft.com/office/drawing/2014/main" id="{A0E894AF-805D-481F-A624-B8E2F0054761}"/>
                </a:ext>
              </a:extLst>
            </p:cNvPr>
            <p:cNvSpPr txBox="1">
              <a:spLocks noChangeArrowheads="1"/>
            </p:cNvSpPr>
            <p:nvPr/>
          </p:nvSpPr>
          <p:spPr bwMode="auto">
            <a:xfrm>
              <a:off x="1090" y="2544"/>
              <a:ext cx="2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rgbClr val="000000"/>
                  </a:solidFill>
                  <a:latin typeface="Times New Roman" panose="02020603050405020304" pitchFamily="18" charset="0"/>
                </a:rPr>
                <a:t>P</a:t>
              </a:r>
              <a:r>
                <a:rPr lang="en-US" altLang="zh-CN" sz="2400" baseline="-25000">
                  <a:solidFill>
                    <a:srgbClr val="000000"/>
                  </a:solidFill>
                  <a:latin typeface="Times New Roman" panose="02020603050405020304" pitchFamily="18" charset="0"/>
                </a:rPr>
                <a:t>0</a:t>
              </a:r>
              <a:endParaRPr lang="zh-CN" altLang="en-US" sz="2400" baseline="-25000">
                <a:solidFill>
                  <a:srgbClr val="000000"/>
                </a:solidFill>
                <a:latin typeface="Times New Roman" panose="02020603050405020304" pitchFamily="18" charset="0"/>
              </a:endParaRPr>
            </a:p>
          </p:txBody>
        </p:sp>
        <p:sp>
          <p:nvSpPr>
            <p:cNvPr id="109606" name="Text Box 84">
              <a:extLst>
                <a:ext uri="{FF2B5EF4-FFF2-40B4-BE49-F238E27FC236}">
                  <a16:creationId xmlns:a16="http://schemas.microsoft.com/office/drawing/2014/main" id="{4196E687-385A-4984-B54F-2886EAC6805C}"/>
                </a:ext>
              </a:extLst>
            </p:cNvPr>
            <p:cNvSpPr txBox="1">
              <a:spLocks noChangeArrowheads="1"/>
            </p:cNvSpPr>
            <p:nvPr/>
          </p:nvSpPr>
          <p:spPr bwMode="auto">
            <a:xfrm>
              <a:off x="1085" y="2976"/>
              <a:ext cx="2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rgbClr val="FF0000"/>
                  </a:solidFill>
                  <a:latin typeface="Times New Roman" panose="02020603050405020304" pitchFamily="18" charset="0"/>
                </a:rPr>
                <a:t>P</a:t>
              </a:r>
              <a:r>
                <a:rPr lang="en-US" altLang="zh-CN" sz="2400" baseline="-25000">
                  <a:solidFill>
                    <a:srgbClr val="FF0000"/>
                  </a:solidFill>
                  <a:latin typeface="Times New Roman" panose="02020603050405020304" pitchFamily="18" charset="0"/>
                </a:rPr>
                <a:t>1</a:t>
              </a:r>
              <a:endParaRPr lang="zh-CN" altLang="en-US" sz="2400" baseline="-25000">
                <a:solidFill>
                  <a:srgbClr val="FF0000"/>
                </a:solidFill>
                <a:latin typeface="Times New Roman" panose="02020603050405020304" pitchFamily="18" charset="0"/>
              </a:endParaRPr>
            </a:p>
          </p:txBody>
        </p:sp>
        <p:sp>
          <p:nvSpPr>
            <p:cNvPr id="109607" name="Text Box 85">
              <a:extLst>
                <a:ext uri="{FF2B5EF4-FFF2-40B4-BE49-F238E27FC236}">
                  <a16:creationId xmlns:a16="http://schemas.microsoft.com/office/drawing/2014/main" id="{68E315AD-D1F0-480C-A5DB-D08CFA6BDAF4}"/>
                </a:ext>
              </a:extLst>
            </p:cNvPr>
            <p:cNvSpPr txBox="1">
              <a:spLocks noChangeArrowheads="1"/>
            </p:cNvSpPr>
            <p:nvPr/>
          </p:nvSpPr>
          <p:spPr bwMode="auto">
            <a:xfrm>
              <a:off x="1085" y="3456"/>
              <a:ext cx="2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rgbClr val="000000"/>
                  </a:solidFill>
                  <a:latin typeface="Times New Roman" panose="02020603050405020304" pitchFamily="18" charset="0"/>
                </a:rPr>
                <a:t>P</a:t>
              </a:r>
              <a:r>
                <a:rPr lang="en-US" altLang="zh-CN" sz="2400" baseline="-25000">
                  <a:solidFill>
                    <a:srgbClr val="000000"/>
                  </a:solidFill>
                  <a:latin typeface="Times New Roman" panose="02020603050405020304" pitchFamily="18" charset="0"/>
                </a:rPr>
                <a:t>2</a:t>
              </a:r>
              <a:endParaRPr lang="zh-CN" altLang="en-US" sz="2400" baseline="-25000">
                <a:solidFill>
                  <a:srgbClr val="000000"/>
                </a:solidFill>
                <a:latin typeface="Times New Roman" panose="02020603050405020304" pitchFamily="18" charset="0"/>
              </a:endParaRPr>
            </a:p>
          </p:txBody>
        </p:sp>
        <p:sp>
          <p:nvSpPr>
            <p:cNvPr id="109608" name="Text Box 86">
              <a:extLst>
                <a:ext uri="{FF2B5EF4-FFF2-40B4-BE49-F238E27FC236}">
                  <a16:creationId xmlns:a16="http://schemas.microsoft.com/office/drawing/2014/main" id="{44561095-6C1C-4FEB-8C7F-645D4AF88645}"/>
                </a:ext>
              </a:extLst>
            </p:cNvPr>
            <p:cNvSpPr txBox="1">
              <a:spLocks noChangeArrowheads="1"/>
            </p:cNvSpPr>
            <p:nvPr/>
          </p:nvSpPr>
          <p:spPr bwMode="auto">
            <a:xfrm>
              <a:off x="1085" y="3696"/>
              <a:ext cx="2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rgbClr val="FF0000"/>
                  </a:solidFill>
                  <a:latin typeface="Times New Roman" panose="02020603050405020304" pitchFamily="18" charset="0"/>
                </a:rPr>
                <a:t>P</a:t>
              </a:r>
              <a:r>
                <a:rPr lang="en-US" altLang="zh-CN" sz="2400" baseline="-25000">
                  <a:solidFill>
                    <a:srgbClr val="FF0000"/>
                  </a:solidFill>
                  <a:latin typeface="Times New Roman" panose="02020603050405020304" pitchFamily="18" charset="0"/>
                </a:rPr>
                <a:t>3</a:t>
              </a:r>
              <a:endParaRPr lang="zh-CN" altLang="en-US" sz="2400" baseline="-25000">
                <a:solidFill>
                  <a:srgbClr val="FF0000"/>
                </a:solidFill>
                <a:latin typeface="Times New Roman" panose="02020603050405020304" pitchFamily="18" charset="0"/>
              </a:endParaRPr>
            </a:p>
          </p:txBody>
        </p:sp>
        <p:sp>
          <p:nvSpPr>
            <p:cNvPr id="109609" name="Text Box 87">
              <a:extLst>
                <a:ext uri="{FF2B5EF4-FFF2-40B4-BE49-F238E27FC236}">
                  <a16:creationId xmlns:a16="http://schemas.microsoft.com/office/drawing/2014/main" id="{214C4145-E4ED-49BE-A6BD-FD372379AE67}"/>
                </a:ext>
              </a:extLst>
            </p:cNvPr>
            <p:cNvSpPr txBox="1">
              <a:spLocks noChangeArrowheads="1"/>
            </p:cNvSpPr>
            <p:nvPr/>
          </p:nvSpPr>
          <p:spPr bwMode="auto">
            <a:xfrm>
              <a:off x="1085" y="3936"/>
              <a:ext cx="2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rgbClr val="000000"/>
                  </a:solidFill>
                  <a:latin typeface="Times New Roman" panose="02020603050405020304" pitchFamily="18" charset="0"/>
                </a:rPr>
                <a:t>P</a:t>
              </a:r>
              <a:r>
                <a:rPr lang="en-US" altLang="zh-CN" sz="2400" baseline="-25000">
                  <a:solidFill>
                    <a:srgbClr val="000000"/>
                  </a:solidFill>
                  <a:latin typeface="Times New Roman" panose="02020603050405020304" pitchFamily="18" charset="0"/>
                </a:rPr>
                <a:t>4</a:t>
              </a:r>
              <a:endParaRPr lang="zh-CN" altLang="en-US" sz="2400" baseline="-25000">
                <a:solidFill>
                  <a:srgbClr val="000000"/>
                </a:solidFill>
                <a:latin typeface="Times New Roman" panose="02020603050405020304" pitchFamily="18" charset="0"/>
              </a:endParaRPr>
            </a:p>
          </p:txBody>
        </p:sp>
      </p:gr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B07446E7-B96A-423D-A8E6-B6108848EDDC}"/>
              </a:ext>
            </a:extLst>
          </p:cNvPr>
          <p:cNvSpPr>
            <a:spLocks noChangeArrowheads="1"/>
          </p:cNvSpPr>
          <p:nvPr/>
        </p:nvSpPr>
        <p:spPr bwMode="auto">
          <a:xfrm>
            <a:off x="762000" y="990600"/>
            <a:ext cx="762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zh-CN" altLang="en-US" sz="2400">
                <a:solidFill>
                  <a:srgbClr val="000000"/>
                </a:solidFill>
                <a:latin typeface="Times New Roman" panose="02020603050405020304" pitchFamily="18" charset="0"/>
              </a:rPr>
              <a:t>      利用安全性算法检查此时系统是否安全：</a:t>
            </a:r>
          </a:p>
        </p:txBody>
      </p:sp>
      <p:sp>
        <p:nvSpPr>
          <p:cNvPr id="111619" name="Text Box 3">
            <a:extLst>
              <a:ext uri="{FF2B5EF4-FFF2-40B4-BE49-F238E27FC236}">
                <a16:creationId xmlns:a16="http://schemas.microsoft.com/office/drawing/2014/main" id="{2F53C02F-CCD3-439D-BD0E-DD76C37ED53F}"/>
              </a:ext>
            </a:extLst>
          </p:cNvPr>
          <p:cNvSpPr txBox="1">
            <a:spLocks noChangeArrowheads="1"/>
          </p:cNvSpPr>
          <p:nvPr/>
        </p:nvSpPr>
        <p:spPr bwMode="auto">
          <a:xfrm>
            <a:off x="1066800" y="330200"/>
            <a:ext cx="27733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a:latin typeface="Times New Roman" panose="02020603050405020304" pitchFamily="18" charset="0"/>
              </a:rPr>
              <a:t>银行家算法之例 </a:t>
            </a:r>
          </a:p>
        </p:txBody>
      </p:sp>
      <p:grpSp>
        <p:nvGrpSpPr>
          <p:cNvPr id="111620" name="Group 42">
            <a:extLst>
              <a:ext uri="{FF2B5EF4-FFF2-40B4-BE49-F238E27FC236}">
                <a16:creationId xmlns:a16="http://schemas.microsoft.com/office/drawing/2014/main" id="{5EE07F6A-4AAD-4304-8947-F844F9B04F18}"/>
              </a:ext>
            </a:extLst>
          </p:cNvPr>
          <p:cNvGrpSpPr>
            <a:grpSpLocks/>
          </p:cNvGrpSpPr>
          <p:nvPr/>
        </p:nvGrpSpPr>
        <p:grpSpPr bwMode="auto">
          <a:xfrm>
            <a:off x="152400" y="1601788"/>
            <a:ext cx="8915400" cy="3840162"/>
            <a:chOff x="0" y="1489"/>
            <a:chExt cx="5616" cy="2419"/>
          </a:xfrm>
        </p:grpSpPr>
        <p:sp>
          <p:nvSpPr>
            <p:cNvPr id="111622" name="Rectangle 43">
              <a:extLst>
                <a:ext uri="{FF2B5EF4-FFF2-40B4-BE49-F238E27FC236}">
                  <a16:creationId xmlns:a16="http://schemas.microsoft.com/office/drawing/2014/main" id="{50B3C8D8-FC90-4889-822C-E74B0E879205}"/>
                </a:ext>
              </a:extLst>
            </p:cNvPr>
            <p:cNvSpPr>
              <a:spLocks noChangeArrowheads="1"/>
            </p:cNvSpPr>
            <p:nvPr/>
          </p:nvSpPr>
          <p:spPr bwMode="auto">
            <a:xfrm>
              <a:off x="0" y="1536"/>
              <a:ext cx="5616" cy="235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11623" name="Line 44">
              <a:extLst>
                <a:ext uri="{FF2B5EF4-FFF2-40B4-BE49-F238E27FC236}">
                  <a16:creationId xmlns:a16="http://schemas.microsoft.com/office/drawing/2014/main" id="{76AAC04F-F8D7-4E6A-A3B2-0702E7758D73}"/>
                </a:ext>
              </a:extLst>
            </p:cNvPr>
            <p:cNvSpPr>
              <a:spLocks noChangeShapeType="1"/>
            </p:cNvSpPr>
            <p:nvPr/>
          </p:nvSpPr>
          <p:spPr bwMode="auto">
            <a:xfrm>
              <a:off x="0" y="2208"/>
              <a:ext cx="5616"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1624" name="Line 45">
              <a:extLst>
                <a:ext uri="{FF2B5EF4-FFF2-40B4-BE49-F238E27FC236}">
                  <a16:creationId xmlns:a16="http://schemas.microsoft.com/office/drawing/2014/main" id="{F19C916D-1E1B-40FE-ADDB-F421193E543F}"/>
                </a:ext>
              </a:extLst>
            </p:cNvPr>
            <p:cNvSpPr>
              <a:spLocks noChangeShapeType="1"/>
            </p:cNvSpPr>
            <p:nvPr/>
          </p:nvSpPr>
          <p:spPr bwMode="auto">
            <a:xfrm>
              <a:off x="989" y="1536"/>
              <a:ext cx="0" cy="2352"/>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1625" name="Line 46">
              <a:extLst>
                <a:ext uri="{FF2B5EF4-FFF2-40B4-BE49-F238E27FC236}">
                  <a16:creationId xmlns:a16="http://schemas.microsoft.com/office/drawing/2014/main" id="{FD013142-7F97-47CE-9EA4-C517148C25F6}"/>
                </a:ext>
              </a:extLst>
            </p:cNvPr>
            <p:cNvSpPr>
              <a:spLocks noChangeShapeType="1"/>
            </p:cNvSpPr>
            <p:nvPr/>
          </p:nvSpPr>
          <p:spPr bwMode="auto">
            <a:xfrm>
              <a:off x="2917" y="1536"/>
              <a:ext cx="0" cy="2352"/>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1626" name="Line 47">
              <a:extLst>
                <a:ext uri="{FF2B5EF4-FFF2-40B4-BE49-F238E27FC236}">
                  <a16:creationId xmlns:a16="http://schemas.microsoft.com/office/drawing/2014/main" id="{092969DB-A454-4605-9469-18CE36227445}"/>
                </a:ext>
              </a:extLst>
            </p:cNvPr>
            <p:cNvSpPr>
              <a:spLocks noChangeShapeType="1"/>
            </p:cNvSpPr>
            <p:nvPr/>
          </p:nvSpPr>
          <p:spPr bwMode="auto">
            <a:xfrm>
              <a:off x="1978" y="1536"/>
              <a:ext cx="0" cy="2352"/>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1627" name="Line 48">
              <a:extLst>
                <a:ext uri="{FF2B5EF4-FFF2-40B4-BE49-F238E27FC236}">
                  <a16:creationId xmlns:a16="http://schemas.microsoft.com/office/drawing/2014/main" id="{F69D760C-436B-4B66-9ED4-756953A6342C}"/>
                </a:ext>
              </a:extLst>
            </p:cNvPr>
            <p:cNvSpPr>
              <a:spLocks noChangeShapeType="1"/>
            </p:cNvSpPr>
            <p:nvPr/>
          </p:nvSpPr>
          <p:spPr bwMode="auto">
            <a:xfrm>
              <a:off x="3857" y="1536"/>
              <a:ext cx="0" cy="2352"/>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1628" name="Line 49">
              <a:extLst>
                <a:ext uri="{FF2B5EF4-FFF2-40B4-BE49-F238E27FC236}">
                  <a16:creationId xmlns:a16="http://schemas.microsoft.com/office/drawing/2014/main" id="{1AF7B9B3-C030-4C66-9A19-D70585C630C9}"/>
                </a:ext>
              </a:extLst>
            </p:cNvPr>
            <p:cNvSpPr>
              <a:spLocks noChangeShapeType="1"/>
            </p:cNvSpPr>
            <p:nvPr/>
          </p:nvSpPr>
          <p:spPr bwMode="auto">
            <a:xfrm>
              <a:off x="0" y="1536"/>
              <a:ext cx="989" cy="651"/>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1629" name="Text Box 50">
              <a:extLst>
                <a:ext uri="{FF2B5EF4-FFF2-40B4-BE49-F238E27FC236}">
                  <a16:creationId xmlns:a16="http://schemas.microsoft.com/office/drawing/2014/main" id="{897B8058-EFA0-436B-8EE5-8976789B4402}"/>
                </a:ext>
              </a:extLst>
            </p:cNvPr>
            <p:cNvSpPr txBox="1">
              <a:spLocks noChangeArrowheads="1"/>
            </p:cNvSpPr>
            <p:nvPr/>
          </p:nvSpPr>
          <p:spPr bwMode="auto">
            <a:xfrm>
              <a:off x="287" y="1549"/>
              <a:ext cx="69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a:latin typeface="Times New Roman" panose="02020603050405020304" pitchFamily="18" charset="0"/>
                </a:rPr>
                <a:t>资源情况</a:t>
              </a:r>
            </a:p>
          </p:txBody>
        </p:sp>
        <p:sp>
          <p:nvSpPr>
            <p:cNvPr id="111630" name="Text Box 51">
              <a:extLst>
                <a:ext uri="{FF2B5EF4-FFF2-40B4-BE49-F238E27FC236}">
                  <a16:creationId xmlns:a16="http://schemas.microsoft.com/office/drawing/2014/main" id="{5B5A0DCB-34EA-4C3E-91F1-B84564429508}"/>
                </a:ext>
              </a:extLst>
            </p:cNvPr>
            <p:cNvSpPr txBox="1">
              <a:spLocks noChangeArrowheads="1"/>
            </p:cNvSpPr>
            <p:nvPr/>
          </p:nvSpPr>
          <p:spPr bwMode="auto">
            <a:xfrm>
              <a:off x="40" y="1956"/>
              <a:ext cx="4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a:latin typeface="Times New Roman" panose="02020603050405020304" pitchFamily="18" charset="0"/>
                </a:rPr>
                <a:t>进程</a:t>
              </a:r>
            </a:p>
          </p:txBody>
        </p:sp>
        <p:sp>
          <p:nvSpPr>
            <p:cNvPr id="111631" name="Text Box 52">
              <a:extLst>
                <a:ext uri="{FF2B5EF4-FFF2-40B4-BE49-F238E27FC236}">
                  <a16:creationId xmlns:a16="http://schemas.microsoft.com/office/drawing/2014/main" id="{15A75BC1-176D-4A31-A236-527779C68D2F}"/>
                </a:ext>
              </a:extLst>
            </p:cNvPr>
            <p:cNvSpPr txBox="1">
              <a:spLocks noChangeArrowheads="1"/>
            </p:cNvSpPr>
            <p:nvPr/>
          </p:nvSpPr>
          <p:spPr bwMode="auto">
            <a:xfrm>
              <a:off x="2034" y="1651"/>
              <a:ext cx="80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Need</a:t>
              </a:r>
            </a:p>
            <a:p>
              <a:pPr algn="ctr" eaLnBrk="1" hangingPunct="1">
                <a:spcBef>
                  <a:spcPct val="0"/>
                </a:spcBef>
                <a:buClrTx/>
                <a:buSzTx/>
                <a:buFontTx/>
                <a:buNone/>
              </a:pPr>
              <a:r>
                <a:rPr lang="en-US" altLang="zh-CN" sz="2400">
                  <a:latin typeface="Times New Roman" panose="02020603050405020304" pitchFamily="18" charset="0"/>
                </a:rPr>
                <a:t>A   B   C</a:t>
              </a:r>
            </a:p>
          </p:txBody>
        </p:sp>
        <p:sp>
          <p:nvSpPr>
            <p:cNvPr id="111632" name="Text Box 53">
              <a:extLst>
                <a:ext uri="{FF2B5EF4-FFF2-40B4-BE49-F238E27FC236}">
                  <a16:creationId xmlns:a16="http://schemas.microsoft.com/office/drawing/2014/main" id="{D4F856B6-068D-49B6-8799-5AD4E3D4FC81}"/>
                </a:ext>
              </a:extLst>
            </p:cNvPr>
            <p:cNvSpPr txBox="1">
              <a:spLocks noChangeArrowheads="1"/>
            </p:cNvSpPr>
            <p:nvPr/>
          </p:nvSpPr>
          <p:spPr bwMode="auto">
            <a:xfrm>
              <a:off x="1095" y="1626"/>
              <a:ext cx="80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Work</a:t>
              </a:r>
            </a:p>
            <a:p>
              <a:pPr algn="ctr" eaLnBrk="1" hangingPunct="1">
                <a:spcBef>
                  <a:spcPct val="0"/>
                </a:spcBef>
                <a:buClrTx/>
                <a:buSzTx/>
                <a:buFontTx/>
                <a:buNone/>
              </a:pPr>
              <a:r>
                <a:rPr lang="en-US" altLang="zh-CN" sz="2400">
                  <a:latin typeface="Times New Roman" panose="02020603050405020304" pitchFamily="18" charset="0"/>
                </a:rPr>
                <a:t>A   B   C</a:t>
              </a:r>
            </a:p>
          </p:txBody>
        </p:sp>
        <p:sp>
          <p:nvSpPr>
            <p:cNvPr id="111633" name="Text Box 54">
              <a:extLst>
                <a:ext uri="{FF2B5EF4-FFF2-40B4-BE49-F238E27FC236}">
                  <a16:creationId xmlns:a16="http://schemas.microsoft.com/office/drawing/2014/main" id="{84B4FB7D-B896-453D-A87C-33D3835D793A}"/>
                </a:ext>
              </a:extLst>
            </p:cNvPr>
            <p:cNvSpPr txBox="1">
              <a:spLocks noChangeArrowheads="1"/>
            </p:cNvSpPr>
            <p:nvPr/>
          </p:nvSpPr>
          <p:spPr bwMode="auto">
            <a:xfrm>
              <a:off x="2916" y="1626"/>
              <a:ext cx="95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Allocation</a:t>
              </a:r>
            </a:p>
            <a:p>
              <a:pPr algn="ctr" eaLnBrk="1" hangingPunct="1">
                <a:spcBef>
                  <a:spcPct val="0"/>
                </a:spcBef>
                <a:buClrTx/>
                <a:buSzTx/>
                <a:buFontTx/>
                <a:buNone/>
              </a:pPr>
              <a:r>
                <a:rPr lang="en-US" altLang="zh-CN" sz="2400">
                  <a:latin typeface="Times New Roman" panose="02020603050405020304" pitchFamily="18" charset="0"/>
                </a:rPr>
                <a:t>A   B   C</a:t>
              </a:r>
            </a:p>
          </p:txBody>
        </p:sp>
        <p:sp>
          <p:nvSpPr>
            <p:cNvPr id="111634" name="Text Box 55">
              <a:extLst>
                <a:ext uri="{FF2B5EF4-FFF2-40B4-BE49-F238E27FC236}">
                  <a16:creationId xmlns:a16="http://schemas.microsoft.com/office/drawing/2014/main" id="{85904822-73FF-4BEA-B1AE-597FE1804ACC}"/>
                </a:ext>
              </a:extLst>
            </p:cNvPr>
            <p:cNvSpPr txBox="1">
              <a:spLocks noChangeArrowheads="1"/>
            </p:cNvSpPr>
            <p:nvPr/>
          </p:nvSpPr>
          <p:spPr bwMode="auto">
            <a:xfrm>
              <a:off x="3758" y="1489"/>
              <a:ext cx="1045" cy="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a:latin typeface="Times New Roman" panose="02020603050405020304" pitchFamily="18" charset="0"/>
                </a:rPr>
                <a:t>更新</a:t>
              </a:r>
              <a:r>
                <a:rPr lang="en-US" altLang="zh-CN" sz="2400">
                  <a:latin typeface="Times New Roman" panose="02020603050405020304" pitchFamily="18" charset="0"/>
                </a:rPr>
                <a:t>work=</a:t>
              </a:r>
            </a:p>
            <a:p>
              <a:pPr algn="ctr" eaLnBrk="1" hangingPunct="1">
                <a:spcBef>
                  <a:spcPct val="0"/>
                </a:spcBef>
                <a:buClrTx/>
                <a:buSzTx/>
                <a:buFontTx/>
                <a:buNone/>
              </a:pPr>
              <a:r>
                <a:rPr lang="en-US" altLang="zh-CN" sz="2400">
                  <a:latin typeface="Times New Roman" panose="02020603050405020304" pitchFamily="18" charset="0"/>
                </a:rPr>
                <a:t>W+A</a:t>
              </a:r>
            </a:p>
            <a:p>
              <a:pPr algn="ctr" eaLnBrk="1" hangingPunct="1">
                <a:spcBef>
                  <a:spcPct val="0"/>
                </a:spcBef>
                <a:buClrTx/>
                <a:buSzTx/>
                <a:buFontTx/>
                <a:buNone/>
              </a:pPr>
              <a:r>
                <a:rPr lang="en-US" altLang="zh-CN" sz="2400">
                  <a:latin typeface="Times New Roman" panose="02020603050405020304" pitchFamily="18" charset="0"/>
                </a:rPr>
                <a:t>A   B   C</a:t>
              </a:r>
            </a:p>
          </p:txBody>
        </p:sp>
        <p:sp>
          <p:nvSpPr>
            <p:cNvPr id="111635" name="Text Box 56">
              <a:extLst>
                <a:ext uri="{FF2B5EF4-FFF2-40B4-BE49-F238E27FC236}">
                  <a16:creationId xmlns:a16="http://schemas.microsoft.com/office/drawing/2014/main" id="{A63B60E3-2D25-45C1-A2D6-30E6A5444E28}"/>
                </a:ext>
              </a:extLst>
            </p:cNvPr>
            <p:cNvSpPr txBox="1">
              <a:spLocks noChangeArrowheads="1"/>
            </p:cNvSpPr>
            <p:nvPr/>
          </p:nvSpPr>
          <p:spPr bwMode="auto">
            <a:xfrm>
              <a:off x="2027" y="2260"/>
              <a:ext cx="7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Times New Roman" panose="02020603050405020304" pitchFamily="18" charset="0"/>
                </a:rPr>
                <a:t>0   2     0</a:t>
              </a:r>
            </a:p>
          </p:txBody>
        </p:sp>
        <p:sp>
          <p:nvSpPr>
            <p:cNvPr id="111636" name="Text Box 57">
              <a:extLst>
                <a:ext uri="{FF2B5EF4-FFF2-40B4-BE49-F238E27FC236}">
                  <a16:creationId xmlns:a16="http://schemas.microsoft.com/office/drawing/2014/main" id="{67B9CEAC-EB8C-4160-8862-3A43BA04C37D}"/>
                </a:ext>
              </a:extLst>
            </p:cNvPr>
            <p:cNvSpPr txBox="1">
              <a:spLocks noChangeArrowheads="1"/>
            </p:cNvSpPr>
            <p:nvPr/>
          </p:nvSpPr>
          <p:spPr bwMode="auto">
            <a:xfrm>
              <a:off x="989" y="2592"/>
              <a:ext cx="8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FF0000"/>
                  </a:solidFill>
                  <a:latin typeface="Times New Roman" panose="02020603050405020304" pitchFamily="18" charset="0"/>
                </a:rPr>
                <a:t>5     3     2</a:t>
              </a:r>
            </a:p>
          </p:txBody>
        </p:sp>
        <p:sp>
          <p:nvSpPr>
            <p:cNvPr id="111637" name="Text Box 58">
              <a:extLst>
                <a:ext uri="{FF2B5EF4-FFF2-40B4-BE49-F238E27FC236}">
                  <a16:creationId xmlns:a16="http://schemas.microsoft.com/office/drawing/2014/main" id="{C19229BA-94CC-4521-ABAE-64AA4B34F695}"/>
                </a:ext>
              </a:extLst>
            </p:cNvPr>
            <p:cNvSpPr txBox="1">
              <a:spLocks noChangeArrowheads="1"/>
            </p:cNvSpPr>
            <p:nvPr/>
          </p:nvSpPr>
          <p:spPr bwMode="auto">
            <a:xfrm>
              <a:off x="989" y="2928"/>
              <a:ext cx="882"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Times New Roman" panose="02020603050405020304" pitchFamily="18" charset="0"/>
                </a:rPr>
                <a:t>7     4     3</a:t>
              </a:r>
            </a:p>
          </p:txBody>
        </p:sp>
        <p:sp>
          <p:nvSpPr>
            <p:cNvPr id="111638" name="Text Box 59">
              <a:extLst>
                <a:ext uri="{FF2B5EF4-FFF2-40B4-BE49-F238E27FC236}">
                  <a16:creationId xmlns:a16="http://schemas.microsoft.com/office/drawing/2014/main" id="{C3D287D5-F879-4093-A90A-48A0F203C243}"/>
                </a:ext>
              </a:extLst>
            </p:cNvPr>
            <p:cNvSpPr txBox="1">
              <a:spLocks noChangeArrowheads="1"/>
            </p:cNvSpPr>
            <p:nvPr/>
          </p:nvSpPr>
          <p:spPr bwMode="auto">
            <a:xfrm>
              <a:off x="980" y="3264"/>
              <a:ext cx="8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FF0000"/>
                  </a:solidFill>
                  <a:latin typeface="Times New Roman" panose="02020603050405020304" pitchFamily="18" charset="0"/>
                </a:rPr>
                <a:t>7     4     5</a:t>
              </a:r>
            </a:p>
          </p:txBody>
        </p:sp>
        <p:sp>
          <p:nvSpPr>
            <p:cNvPr id="111639" name="Text Box 60">
              <a:extLst>
                <a:ext uri="{FF2B5EF4-FFF2-40B4-BE49-F238E27FC236}">
                  <a16:creationId xmlns:a16="http://schemas.microsoft.com/office/drawing/2014/main" id="{781C5750-8C68-47D3-8C22-B2506522F414}"/>
                </a:ext>
              </a:extLst>
            </p:cNvPr>
            <p:cNvSpPr txBox="1">
              <a:spLocks noChangeArrowheads="1"/>
            </p:cNvSpPr>
            <p:nvPr/>
          </p:nvSpPr>
          <p:spPr bwMode="auto">
            <a:xfrm>
              <a:off x="912" y="3620"/>
              <a:ext cx="97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Times New Roman" panose="02020603050405020304" pitchFamily="18" charset="0"/>
                </a:rPr>
                <a:t>  7     5     5</a:t>
              </a:r>
            </a:p>
          </p:txBody>
        </p:sp>
        <p:sp>
          <p:nvSpPr>
            <p:cNvPr id="111640" name="Text Box 61">
              <a:extLst>
                <a:ext uri="{FF2B5EF4-FFF2-40B4-BE49-F238E27FC236}">
                  <a16:creationId xmlns:a16="http://schemas.microsoft.com/office/drawing/2014/main" id="{2B3A6B2A-CACC-4BF1-9466-43FA33F2ACC9}"/>
                </a:ext>
              </a:extLst>
            </p:cNvPr>
            <p:cNvSpPr txBox="1">
              <a:spLocks noChangeArrowheads="1"/>
            </p:cNvSpPr>
            <p:nvPr/>
          </p:nvSpPr>
          <p:spPr bwMode="auto">
            <a:xfrm>
              <a:off x="2018" y="2592"/>
              <a:ext cx="7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FF0000"/>
                  </a:solidFill>
                  <a:latin typeface="Times New Roman" panose="02020603050405020304" pitchFamily="18" charset="0"/>
                </a:rPr>
                <a:t>0   1     1</a:t>
              </a:r>
            </a:p>
          </p:txBody>
        </p:sp>
        <p:sp>
          <p:nvSpPr>
            <p:cNvPr id="111641" name="Text Box 62">
              <a:extLst>
                <a:ext uri="{FF2B5EF4-FFF2-40B4-BE49-F238E27FC236}">
                  <a16:creationId xmlns:a16="http://schemas.microsoft.com/office/drawing/2014/main" id="{BD13CEBE-88CC-41F1-AF0D-7A6106A02D13}"/>
                </a:ext>
              </a:extLst>
            </p:cNvPr>
            <p:cNvSpPr txBox="1">
              <a:spLocks noChangeArrowheads="1"/>
            </p:cNvSpPr>
            <p:nvPr/>
          </p:nvSpPr>
          <p:spPr bwMode="auto">
            <a:xfrm>
              <a:off x="1998" y="2929"/>
              <a:ext cx="8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Times New Roman" panose="02020603050405020304" pitchFamily="18" charset="0"/>
                </a:rPr>
                <a:t>4    3     1</a:t>
              </a:r>
            </a:p>
          </p:txBody>
        </p:sp>
        <p:sp>
          <p:nvSpPr>
            <p:cNvPr id="111642" name="Text Box 63">
              <a:extLst>
                <a:ext uri="{FF2B5EF4-FFF2-40B4-BE49-F238E27FC236}">
                  <a16:creationId xmlns:a16="http://schemas.microsoft.com/office/drawing/2014/main" id="{3C910D29-8BD4-4623-8423-AA91F31A63A5}"/>
                </a:ext>
              </a:extLst>
            </p:cNvPr>
            <p:cNvSpPr txBox="1">
              <a:spLocks noChangeArrowheads="1"/>
            </p:cNvSpPr>
            <p:nvPr/>
          </p:nvSpPr>
          <p:spPr bwMode="auto">
            <a:xfrm>
              <a:off x="1998" y="3264"/>
              <a:ext cx="8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FF0000"/>
                  </a:solidFill>
                  <a:latin typeface="Times New Roman" panose="02020603050405020304" pitchFamily="18" charset="0"/>
                </a:rPr>
                <a:t>7     4    3</a:t>
              </a:r>
            </a:p>
          </p:txBody>
        </p:sp>
        <p:sp>
          <p:nvSpPr>
            <p:cNvPr id="111643" name="Text Box 64">
              <a:extLst>
                <a:ext uri="{FF2B5EF4-FFF2-40B4-BE49-F238E27FC236}">
                  <a16:creationId xmlns:a16="http://schemas.microsoft.com/office/drawing/2014/main" id="{9D2BE71C-C9D2-4E47-8309-81E9D15439AA}"/>
                </a:ext>
              </a:extLst>
            </p:cNvPr>
            <p:cNvSpPr txBox="1">
              <a:spLocks noChangeArrowheads="1"/>
            </p:cNvSpPr>
            <p:nvPr/>
          </p:nvSpPr>
          <p:spPr bwMode="auto">
            <a:xfrm>
              <a:off x="1998" y="3619"/>
              <a:ext cx="8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Times New Roman" panose="02020603050405020304" pitchFamily="18" charset="0"/>
                </a:rPr>
                <a:t>6     0    0</a:t>
              </a:r>
            </a:p>
          </p:txBody>
        </p:sp>
        <p:sp>
          <p:nvSpPr>
            <p:cNvPr id="111644" name="Text Box 65">
              <a:extLst>
                <a:ext uri="{FF2B5EF4-FFF2-40B4-BE49-F238E27FC236}">
                  <a16:creationId xmlns:a16="http://schemas.microsoft.com/office/drawing/2014/main" id="{A074B243-91EA-4B94-8D77-45874E52516B}"/>
                </a:ext>
              </a:extLst>
            </p:cNvPr>
            <p:cNvSpPr txBox="1">
              <a:spLocks noChangeArrowheads="1"/>
            </p:cNvSpPr>
            <p:nvPr/>
          </p:nvSpPr>
          <p:spPr bwMode="auto">
            <a:xfrm>
              <a:off x="3016" y="2260"/>
              <a:ext cx="7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Times New Roman" panose="02020603050405020304" pitchFamily="18" charset="0"/>
                </a:rPr>
                <a:t>3   0     2</a:t>
              </a:r>
            </a:p>
          </p:txBody>
        </p:sp>
        <p:sp>
          <p:nvSpPr>
            <p:cNvPr id="111645" name="Text Box 66">
              <a:extLst>
                <a:ext uri="{FF2B5EF4-FFF2-40B4-BE49-F238E27FC236}">
                  <a16:creationId xmlns:a16="http://schemas.microsoft.com/office/drawing/2014/main" id="{016552F1-33BD-48E6-A5F9-046E32ECD2CC}"/>
                </a:ext>
              </a:extLst>
            </p:cNvPr>
            <p:cNvSpPr txBox="1">
              <a:spLocks noChangeArrowheads="1"/>
            </p:cNvSpPr>
            <p:nvPr/>
          </p:nvSpPr>
          <p:spPr bwMode="auto">
            <a:xfrm>
              <a:off x="3016" y="2592"/>
              <a:ext cx="7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FF0000"/>
                  </a:solidFill>
                  <a:latin typeface="Times New Roman" panose="02020603050405020304" pitchFamily="18" charset="0"/>
                </a:rPr>
                <a:t>2   1     1</a:t>
              </a:r>
            </a:p>
          </p:txBody>
        </p:sp>
        <p:sp>
          <p:nvSpPr>
            <p:cNvPr id="111646" name="Text Box 67">
              <a:extLst>
                <a:ext uri="{FF2B5EF4-FFF2-40B4-BE49-F238E27FC236}">
                  <a16:creationId xmlns:a16="http://schemas.microsoft.com/office/drawing/2014/main" id="{1472B9C6-7FCC-4A10-9391-779D52017FA7}"/>
                </a:ext>
              </a:extLst>
            </p:cNvPr>
            <p:cNvSpPr txBox="1">
              <a:spLocks noChangeArrowheads="1"/>
            </p:cNvSpPr>
            <p:nvPr/>
          </p:nvSpPr>
          <p:spPr bwMode="auto">
            <a:xfrm>
              <a:off x="3016" y="2928"/>
              <a:ext cx="7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marL="457200" indent="-457200">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Times New Roman" panose="02020603050405020304" pitchFamily="18" charset="0"/>
                </a:rPr>
                <a:t>0   0     2</a:t>
              </a:r>
            </a:p>
          </p:txBody>
        </p:sp>
        <p:sp>
          <p:nvSpPr>
            <p:cNvPr id="111647" name="Text Box 68">
              <a:extLst>
                <a:ext uri="{FF2B5EF4-FFF2-40B4-BE49-F238E27FC236}">
                  <a16:creationId xmlns:a16="http://schemas.microsoft.com/office/drawing/2014/main" id="{9612DDC3-5025-4B99-B38A-76513797B86B}"/>
                </a:ext>
              </a:extLst>
            </p:cNvPr>
            <p:cNvSpPr txBox="1">
              <a:spLocks noChangeArrowheads="1"/>
            </p:cNvSpPr>
            <p:nvPr/>
          </p:nvSpPr>
          <p:spPr bwMode="auto">
            <a:xfrm>
              <a:off x="2994" y="3264"/>
              <a:ext cx="8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marL="457200" indent="-457200">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FF0000"/>
                  </a:solidFill>
                  <a:latin typeface="Times New Roman" panose="02020603050405020304" pitchFamily="18" charset="0"/>
                </a:rPr>
                <a:t>0    1     0</a:t>
              </a:r>
            </a:p>
          </p:txBody>
        </p:sp>
        <p:sp>
          <p:nvSpPr>
            <p:cNvPr id="111648" name="Text Box 69">
              <a:extLst>
                <a:ext uri="{FF2B5EF4-FFF2-40B4-BE49-F238E27FC236}">
                  <a16:creationId xmlns:a16="http://schemas.microsoft.com/office/drawing/2014/main" id="{C7DC21FA-3567-4CD3-BA31-B2E22BD72A8E}"/>
                </a:ext>
              </a:extLst>
            </p:cNvPr>
            <p:cNvSpPr txBox="1">
              <a:spLocks noChangeArrowheads="1"/>
            </p:cNvSpPr>
            <p:nvPr/>
          </p:nvSpPr>
          <p:spPr bwMode="auto">
            <a:xfrm>
              <a:off x="3016" y="3619"/>
              <a:ext cx="8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marL="457200" indent="-457200">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Times New Roman" panose="02020603050405020304" pitchFamily="18" charset="0"/>
                </a:rPr>
                <a:t>3    0    2</a:t>
              </a:r>
            </a:p>
          </p:txBody>
        </p:sp>
        <p:sp>
          <p:nvSpPr>
            <p:cNvPr id="111649" name="Text Box 70">
              <a:extLst>
                <a:ext uri="{FF2B5EF4-FFF2-40B4-BE49-F238E27FC236}">
                  <a16:creationId xmlns:a16="http://schemas.microsoft.com/office/drawing/2014/main" id="{B6156818-5959-488C-B62C-0198C6F7D7B0}"/>
                </a:ext>
              </a:extLst>
            </p:cNvPr>
            <p:cNvSpPr txBox="1">
              <a:spLocks noChangeArrowheads="1"/>
            </p:cNvSpPr>
            <p:nvPr/>
          </p:nvSpPr>
          <p:spPr bwMode="auto">
            <a:xfrm>
              <a:off x="3857" y="2260"/>
              <a:ext cx="8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marL="457200" indent="-457200">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Times New Roman" panose="02020603050405020304" pitchFamily="18" charset="0"/>
                </a:rPr>
                <a:t>5    3      2</a:t>
              </a:r>
            </a:p>
          </p:txBody>
        </p:sp>
        <p:sp>
          <p:nvSpPr>
            <p:cNvPr id="111650" name="Text Box 71">
              <a:extLst>
                <a:ext uri="{FF2B5EF4-FFF2-40B4-BE49-F238E27FC236}">
                  <a16:creationId xmlns:a16="http://schemas.microsoft.com/office/drawing/2014/main" id="{AE79AD76-9403-4F48-8D77-B8BCDE106DEF}"/>
                </a:ext>
              </a:extLst>
            </p:cNvPr>
            <p:cNvSpPr txBox="1">
              <a:spLocks noChangeArrowheads="1"/>
            </p:cNvSpPr>
            <p:nvPr/>
          </p:nvSpPr>
          <p:spPr bwMode="auto">
            <a:xfrm>
              <a:off x="1008" y="2259"/>
              <a:ext cx="8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Times New Roman" panose="02020603050405020304" pitchFamily="18" charset="0"/>
                </a:rPr>
                <a:t>2     3     0</a:t>
              </a:r>
            </a:p>
          </p:txBody>
        </p:sp>
        <p:sp>
          <p:nvSpPr>
            <p:cNvPr id="111651" name="Text Box 72">
              <a:extLst>
                <a:ext uri="{FF2B5EF4-FFF2-40B4-BE49-F238E27FC236}">
                  <a16:creationId xmlns:a16="http://schemas.microsoft.com/office/drawing/2014/main" id="{09D43332-FCDB-4FA8-AABD-3695A02194A1}"/>
                </a:ext>
              </a:extLst>
            </p:cNvPr>
            <p:cNvSpPr txBox="1">
              <a:spLocks noChangeArrowheads="1"/>
            </p:cNvSpPr>
            <p:nvPr/>
          </p:nvSpPr>
          <p:spPr bwMode="auto">
            <a:xfrm>
              <a:off x="341" y="2256"/>
              <a:ext cx="2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rgbClr val="000000"/>
                  </a:solidFill>
                  <a:latin typeface="Times New Roman" panose="02020603050405020304" pitchFamily="18" charset="0"/>
                </a:rPr>
                <a:t>P</a:t>
              </a:r>
              <a:r>
                <a:rPr lang="en-US" altLang="zh-CN" sz="2400" baseline="-25000">
                  <a:solidFill>
                    <a:srgbClr val="000000"/>
                  </a:solidFill>
                  <a:latin typeface="Times New Roman" panose="02020603050405020304" pitchFamily="18" charset="0"/>
                </a:rPr>
                <a:t>1</a:t>
              </a:r>
              <a:endParaRPr lang="zh-CN" altLang="en-US" sz="2400" baseline="-25000">
                <a:solidFill>
                  <a:srgbClr val="000000"/>
                </a:solidFill>
                <a:latin typeface="Times New Roman" panose="02020603050405020304" pitchFamily="18" charset="0"/>
              </a:endParaRPr>
            </a:p>
          </p:txBody>
        </p:sp>
        <p:sp>
          <p:nvSpPr>
            <p:cNvPr id="111652" name="Text Box 73">
              <a:extLst>
                <a:ext uri="{FF2B5EF4-FFF2-40B4-BE49-F238E27FC236}">
                  <a16:creationId xmlns:a16="http://schemas.microsoft.com/office/drawing/2014/main" id="{8F19D83C-90B9-4254-930A-35CA72EB6D7B}"/>
                </a:ext>
              </a:extLst>
            </p:cNvPr>
            <p:cNvSpPr txBox="1">
              <a:spLocks noChangeArrowheads="1"/>
            </p:cNvSpPr>
            <p:nvPr/>
          </p:nvSpPr>
          <p:spPr bwMode="auto">
            <a:xfrm>
              <a:off x="336" y="2592"/>
              <a:ext cx="2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rgbClr val="FF0000"/>
                  </a:solidFill>
                  <a:latin typeface="Times New Roman" panose="02020603050405020304" pitchFamily="18" charset="0"/>
                </a:rPr>
                <a:t>P</a:t>
              </a:r>
              <a:r>
                <a:rPr lang="en-US" altLang="zh-CN" sz="2400" baseline="-25000">
                  <a:solidFill>
                    <a:srgbClr val="FF0000"/>
                  </a:solidFill>
                  <a:latin typeface="Times New Roman" panose="02020603050405020304" pitchFamily="18" charset="0"/>
                </a:rPr>
                <a:t>3</a:t>
              </a:r>
              <a:endParaRPr lang="zh-CN" altLang="en-US" sz="2400" baseline="-25000">
                <a:solidFill>
                  <a:srgbClr val="FF0000"/>
                </a:solidFill>
                <a:latin typeface="Times New Roman" panose="02020603050405020304" pitchFamily="18" charset="0"/>
              </a:endParaRPr>
            </a:p>
          </p:txBody>
        </p:sp>
        <p:sp>
          <p:nvSpPr>
            <p:cNvPr id="111653" name="Text Box 74">
              <a:extLst>
                <a:ext uri="{FF2B5EF4-FFF2-40B4-BE49-F238E27FC236}">
                  <a16:creationId xmlns:a16="http://schemas.microsoft.com/office/drawing/2014/main" id="{F748B497-AB69-4CD1-AFF0-FCFB6C93F3B8}"/>
                </a:ext>
              </a:extLst>
            </p:cNvPr>
            <p:cNvSpPr txBox="1">
              <a:spLocks noChangeArrowheads="1"/>
            </p:cNvSpPr>
            <p:nvPr/>
          </p:nvSpPr>
          <p:spPr bwMode="auto">
            <a:xfrm>
              <a:off x="336" y="2929"/>
              <a:ext cx="2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rgbClr val="000000"/>
                  </a:solidFill>
                  <a:latin typeface="Times New Roman" panose="02020603050405020304" pitchFamily="18" charset="0"/>
                </a:rPr>
                <a:t>P</a:t>
              </a:r>
              <a:r>
                <a:rPr lang="en-US" altLang="zh-CN" sz="2400" baseline="-25000">
                  <a:solidFill>
                    <a:srgbClr val="000000"/>
                  </a:solidFill>
                  <a:latin typeface="Times New Roman" panose="02020603050405020304" pitchFamily="18" charset="0"/>
                </a:rPr>
                <a:t>4</a:t>
              </a:r>
              <a:endParaRPr lang="zh-CN" altLang="en-US" sz="2400" baseline="-25000">
                <a:solidFill>
                  <a:srgbClr val="000000"/>
                </a:solidFill>
                <a:latin typeface="Times New Roman" panose="02020603050405020304" pitchFamily="18" charset="0"/>
              </a:endParaRPr>
            </a:p>
          </p:txBody>
        </p:sp>
        <p:sp>
          <p:nvSpPr>
            <p:cNvPr id="111654" name="Text Box 75">
              <a:extLst>
                <a:ext uri="{FF2B5EF4-FFF2-40B4-BE49-F238E27FC236}">
                  <a16:creationId xmlns:a16="http://schemas.microsoft.com/office/drawing/2014/main" id="{1EDB36B8-F1CC-4985-B80D-3EEBE193E2BD}"/>
                </a:ext>
              </a:extLst>
            </p:cNvPr>
            <p:cNvSpPr txBox="1">
              <a:spLocks noChangeArrowheads="1"/>
            </p:cNvSpPr>
            <p:nvPr/>
          </p:nvSpPr>
          <p:spPr bwMode="auto">
            <a:xfrm>
              <a:off x="336" y="3264"/>
              <a:ext cx="2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rgbClr val="FF0000"/>
                  </a:solidFill>
                  <a:latin typeface="Times New Roman" panose="02020603050405020304" pitchFamily="18" charset="0"/>
                </a:rPr>
                <a:t>P</a:t>
              </a:r>
              <a:r>
                <a:rPr lang="en-US" altLang="zh-CN" sz="2400" baseline="-25000">
                  <a:solidFill>
                    <a:srgbClr val="FF0000"/>
                  </a:solidFill>
                  <a:latin typeface="Times New Roman" panose="02020603050405020304" pitchFamily="18" charset="0"/>
                </a:rPr>
                <a:t>0</a:t>
              </a:r>
              <a:endParaRPr lang="zh-CN" altLang="en-US" sz="2400" baseline="-25000">
                <a:solidFill>
                  <a:srgbClr val="FF0000"/>
                </a:solidFill>
                <a:latin typeface="Times New Roman" panose="02020603050405020304" pitchFamily="18" charset="0"/>
              </a:endParaRPr>
            </a:p>
          </p:txBody>
        </p:sp>
        <p:sp>
          <p:nvSpPr>
            <p:cNvPr id="111655" name="Text Box 76">
              <a:extLst>
                <a:ext uri="{FF2B5EF4-FFF2-40B4-BE49-F238E27FC236}">
                  <a16:creationId xmlns:a16="http://schemas.microsoft.com/office/drawing/2014/main" id="{A6464D71-E8B2-4366-BBED-38E2862EC58D}"/>
                </a:ext>
              </a:extLst>
            </p:cNvPr>
            <p:cNvSpPr txBox="1">
              <a:spLocks noChangeArrowheads="1"/>
            </p:cNvSpPr>
            <p:nvPr/>
          </p:nvSpPr>
          <p:spPr bwMode="auto">
            <a:xfrm>
              <a:off x="336" y="3619"/>
              <a:ext cx="2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rgbClr val="000000"/>
                  </a:solidFill>
                  <a:latin typeface="Times New Roman" panose="02020603050405020304" pitchFamily="18" charset="0"/>
                </a:rPr>
                <a:t>P</a:t>
              </a:r>
              <a:r>
                <a:rPr lang="en-US" altLang="zh-CN" sz="2400" baseline="-25000">
                  <a:solidFill>
                    <a:srgbClr val="000000"/>
                  </a:solidFill>
                  <a:latin typeface="Times New Roman" panose="02020603050405020304" pitchFamily="18" charset="0"/>
                </a:rPr>
                <a:t>2</a:t>
              </a:r>
              <a:endParaRPr lang="zh-CN" altLang="en-US" sz="2400" baseline="-25000">
                <a:solidFill>
                  <a:srgbClr val="000000"/>
                </a:solidFill>
                <a:latin typeface="Times New Roman" panose="02020603050405020304" pitchFamily="18" charset="0"/>
              </a:endParaRPr>
            </a:p>
          </p:txBody>
        </p:sp>
        <p:sp>
          <p:nvSpPr>
            <p:cNvPr id="111656" name="Line 77">
              <a:extLst>
                <a:ext uri="{FF2B5EF4-FFF2-40B4-BE49-F238E27FC236}">
                  <a16:creationId xmlns:a16="http://schemas.microsoft.com/office/drawing/2014/main" id="{09AE82DF-7FA7-45C7-BB11-30456FF1E0CA}"/>
                </a:ext>
              </a:extLst>
            </p:cNvPr>
            <p:cNvSpPr>
              <a:spLocks noChangeShapeType="1"/>
            </p:cNvSpPr>
            <p:nvPr/>
          </p:nvSpPr>
          <p:spPr bwMode="auto">
            <a:xfrm>
              <a:off x="4752" y="1536"/>
              <a:ext cx="0" cy="2352"/>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1657" name="Text Box 78">
              <a:extLst>
                <a:ext uri="{FF2B5EF4-FFF2-40B4-BE49-F238E27FC236}">
                  <a16:creationId xmlns:a16="http://schemas.microsoft.com/office/drawing/2014/main" id="{8E261475-A781-42A5-9FE4-F87B39B8CB3F}"/>
                </a:ext>
              </a:extLst>
            </p:cNvPr>
            <p:cNvSpPr txBox="1">
              <a:spLocks noChangeArrowheads="1"/>
            </p:cNvSpPr>
            <p:nvPr/>
          </p:nvSpPr>
          <p:spPr bwMode="auto">
            <a:xfrm>
              <a:off x="4845" y="1632"/>
              <a:ext cx="62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Finish</a:t>
              </a:r>
            </a:p>
          </p:txBody>
        </p:sp>
        <p:sp>
          <p:nvSpPr>
            <p:cNvPr id="111658" name="Text Box 79">
              <a:extLst>
                <a:ext uri="{FF2B5EF4-FFF2-40B4-BE49-F238E27FC236}">
                  <a16:creationId xmlns:a16="http://schemas.microsoft.com/office/drawing/2014/main" id="{3BDB4304-C0E1-410C-B94D-D608E2E835B9}"/>
                </a:ext>
              </a:extLst>
            </p:cNvPr>
            <p:cNvSpPr txBox="1">
              <a:spLocks noChangeArrowheads="1"/>
            </p:cNvSpPr>
            <p:nvPr/>
          </p:nvSpPr>
          <p:spPr bwMode="auto">
            <a:xfrm>
              <a:off x="3890" y="2592"/>
              <a:ext cx="7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FF0000"/>
                  </a:solidFill>
                  <a:latin typeface="Times New Roman" panose="02020603050405020304" pitchFamily="18" charset="0"/>
                </a:rPr>
                <a:t>7   4     3</a:t>
              </a:r>
            </a:p>
          </p:txBody>
        </p:sp>
        <p:sp>
          <p:nvSpPr>
            <p:cNvPr id="111659" name="Text Box 80">
              <a:extLst>
                <a:ext uri="{FF2B5EF4-FFF2-40B4-BE49-F238E27FC236}">
                  <a16:creationId xmlns:a16="http://schemas.microsoft.com/office/drawing/2014/main" id="{090B287C-D1CF-47C2-97CA-AE6063F81A7A}"/>
                </a:ext>
              </a:extLst>
            </p:cNvPr>
            <p:cNvSpPr txBox="1">
              <a:spLocks noChangeArrowheads="1"/>
            </p:cNvSpPr>
            <p:nvPr/>
          </p:nvSpPr>
          <p:spPr bwMode="auto">
            <a:xfrm>
              <a:off x="3870" y="2929"/>
              <a:ext cx="8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Times New Roman" panose="02020603050405020304" pitchFamily="18" charset="0"/>
                </a:rPr>
                <a:t>7    4     5</a:t>
              </a:r>
            </a:p>
          </p:txBody>
        </p:sp>
        <p:sp>
          <p:nvSpPr>
            <p:cNvPr id="111660" name="Text Box 81">
              <a:extLst>
                <a:ext uri="{FF2B5EF4-FFF2-40B4-BE49-F238E27FC236}">
                  <a16:creationId xmlns:a16="http://schemas.microsoft.com/office/drawing/2014/main" id="{6DE3BF3D-F462-4694-A8FA-E81C2873071D}"/>
                </a:ext>
              </a:extLst>
            </p:cNvPr>
            <p:cNvSpPr txBox="1">
              <a:spLocks noChangeArrowheads="1"/>
            </p:cNvSpPr>
            <p:nvPr/>
          </p:nvSpPr>
          <p:spPr bwMode="auto">
            <a:xfrm>
              <a:off x="3792" y="3264"/>
              <a:ext cx="8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FF0000"/>
                  </a:solidFill>
                  <a:latin typeface="Times New Roman" panose="02020603050405020304" pitchFamily="18" charset="0"/>
                </a:rPr>
                <a:t> 7     5    5</a:t>
              </a:r>
            </a:p>
          </p:txBody>
        </p:sp>
        <p:sp>
          <p:nvSpPr>
            <p:cNvPr id="111661" name="Text Box 82">
              <a:extLst>
                <a:ext uri="{FF2B5EF4-FFF2-40B4-BE49-F238E27FC236}">
                  <a16:creationId xmlns:a16="http://schemas.microsoft.com/office/drawing/2014/main" id="{6FA4EC14-9621-4525-904F-C644D3A36C72}"/>
                </a:ext>
              </a:extLst>
            </p:cNvPr>
            <p:cNvSpPr txBox="1">
              <a:spLocks noChangeArrowheads="1"/>
            </p:cNvSpPr>
            <p:nvPr/>
          </p:nvSpPr>
          <p:spPr bwMode="auto">
            <a:xfrm>
              <a:off x="3792" y="3619"/>
              <a:ext cx="9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Times New Roman" panose="02020603050405020304" pitchFamily="18" charset="0"/>
                </a:rPr>
                <a:t>10     5    7</a:t>
              </a:r>
            </a:p>
          </p:txBody>
        </p:sp>
        <p:sp>
          <p:nvSpPr>
            <p:cNvPr id="111662" name="Text Box 83">
              <a:extLst>
                <a:ext uri="{FF2B5EF4-FFF2-40B4-BE49-F238E27FC236}">
                  <a16:creationId xmlns:a16="http://schemas.microsoft.com/office/drawing/2014/main" id="{9C6679AB-4A14-45B7-823E-5BF32DFBB459}"/>
                </a:ext>
              </a:extLst>
            </p:cNvPr>
            <p:cNvSpPr txBox="1">
              <a:spLocks noChangeArrowheads="1"/>
            </p:cNvSpPr>
            <p:nvPr/>
          </p:nvSpPr>
          <p:spPr bwMode="auto">
            <a:xfrm>
              <a:off x="4896" y="2256"/>
              <a:ext cx="4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marL="457200" indent="-457200">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000000"/>
                  </a:solidFill>
                  <a:latin typeface="Times New Roman" panose="02020603050405020304" pitchFamily="18" charset="0"/>
                </a:rPr>
                <a:t>true</a:t>
              </a:r>
            </a:p>
          </p:txBody>
        </p:sp>
        <p:sp>
          <p:nvSpPr>
            <p:cNvPr id="111663" name="Text Box 84">
              <a:extLst>
                <a:ext uri="{FF2B5EF4-FFF2-40B4-BE49-F238E27FC236}">
                  <a16:creationId xmlns:a16="http://schemas.microsoft.com/office/drawing/2014/main" id="{554EC358-7CE9-42A0-9B6B-729A1B419979}"/>
                </a:ext>
              </a:extLst>
            </p:cNvPr>
            <p:cNvSpPr txBox="1">
              <a:spLocks noChangeArrowheads="1"/>
            </p:cNvSpPr>
            <p:nvPr/>
          </p:nvSpPr>
          <p:spPr bwMode="auto">
            <a:xfrm>
              <a:off x="4896" y="2592"/>
              <a:ext cx="4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marL="457200" indent="-457200">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latin typeface="Times New Roman" panose="02020603050405020304" pitchFamily="18" charset="0"/>
                </a:rPr>
                <a:t>true</a:t>
              </a:r>
            </a:p>
          </p:txBody>
        </p:sp>
        <p:sp>
          <p:nvSpPr>
            <p:cNvPr id="111664" name="Text Box 85">
              <a:extLst>
                <a:ext uri="{FF2B5EF4-FFF2-40B4-BE49-F238E27FC236}">
                  <a16:creationId xmlns:a16="http://schemas.microsoft.com/office/drawing/2014/main" id="{B97CE9B2-EC72-441F-B00C-4FDCF11925DC}"/>
                </a:ext>
              </a:extLst>
            </p:cNvPr>
            <p:cNvSpPr txBox="1">
              <a:spLocks noChangeArrowheads="1"/>
            </p:cNvSpPr>
            <p:nvPr/>
          </p:nvSpPr>
          <p:spPr bwMode="auto">
            <a:xfrm>
              <a:off x="4896" y="3264"/>
              <a:ext cx="4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marL="457200" indent="-457200">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latin typeface="Times New Roman" panose="02020603050405020304" pitchFamily="18" charset="0"/>
                </a:rPr>
                <a:t>true</a:t>
              </a:r>
            </a:p>
          </p:txBody>
        </p:sp>
        <p:sp>
          <p:nvSpPr>
            <p:cNvPr id="111665" name="Text Box 86">
              <a:extLst>
                <a:ext uri="{FF2B5EF4-FFF2-40B4-BE49-F238E27FC236}">
                  <a16:creationId xmlns:a16="http://schemas.microsoft.com/office/drawing/2014/main" id="{DBC158C1-071A-422B-81C8-E4132F2CAE59}"/>
                </a:ext>
              </a:extLst>
            </p:cNvPr>
            <p:cNvSpPr txBox="1">
              <a:spLocks noChangeArrowheads="1"/>
            </p:cNvSpPr>
            <p:nvPr/>
          </p:nvSpPr>
          <p:spPr bwMode="auto">
            <a:xfrm>
              <a:off x="4896" y="2928"/>
              <a:ext cx="4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marL="457200" indent="-457200">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000000"/>
                  </a:solidFill>
                  <a:latin typeface="Times New Roman" panose="02020603050405020304" pitchFamily="18" charset="0"/>
                </a:rPr>
                <a:t>true</a:t>
              </a:r>
            </a:p>
          </p:txBody>
        </p:sp>
        <p:sp>
          <p:nvSpPr>
            <p:cNvPr id="111666" name="Text Box 87">
              <a:extLst>
                <a:ext uri="{FF2B5EF4-FFF2-40B4-BE49-F238E27FC236}">
                  <a16:creationId xmlns:a16="http://schemas.microsoft.com/office/drawing/2014/main" id="{E6B8EA2C-16E3-41F3-A678-B4535DCBA8D0}"/>
                </a:ext>
              </a:extLst>
            </p:cNvPr>
            <p:cNvSpPr txBox="1">
              <a:spLocks noChangeArrowheads="1"/>
            </p:cNvSpPr>
            <p:nvPr/>
          </p:nvSpPr>
          <p:spPr bwMode="auto">
            <a:xfrm>
              <a:off x="4896" y="3600"/>
              <a:ext cx="4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marL="457200" indent="-457200">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000000"/>
                  </a:solidFill>
                  <a:latin typeface="Times New Roman" panose="02020603050405020304" pitchFamily="18" charset="0"/>
                </a:rPr>
                <a:t>true</a:t>
              </a:r>
            </a:p>
          </p:txBody>
        </p:sp>
      </p:grpSp>
      <p:sp>
        <p:nvSpPr>
          <p:cNvPr id="111621" name="Text Box 88">
            <a:extLst>
              <a:ext uri="{FF2B5EF4-FFF2-40B4-BE49-F238E27FC236}">
                <a16:creationId xmlns:a16="http://schemas.microsoft.com/office/drawing/2014/main" id="{ED1704CE-3B3D-4026-AD77-73D574C333B3}"/>
              </a:ext>
            </a:extLst>
          </p:cNvPr>
          <p:cNvSpPr txBox="1">
            <a:spLocks noChangeArrowheads="1"/>
          </p:cNvSpPr>
          <p:nvPr/>
        </p:nvSpPr>
        <p:spPr bwMode="auto">
          <a:xfrm>
            <a:off x="609600" y="5638800"/>
            <a:ext cx="8229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buClrTx/>
              <a:buSzTx/>
              <a:buFontTx/>
              <a:buNone/>
            </a:pPr>
            <a:r>
              <a:rPr lang="zh-CN" altLang="en-US" sz="2800">
                <a:solidFill>
                  <a:srgbClr val="000000"/>
                </a:solidFill>
                <a:latin typeface="宋体" panose="02010600030101010101" pitchFamily="2" charset="-122"/>
              </a:rPr>
              <a:t>   找到了一个安全序列{</a:t>
            </a:r>
            <a:r>
              <a:rPr lang="en-US" altLang="zh-CN" sz="2800">
                <a:solidFill>
                  <a:srgbClr val="000000"/>
                </a:solidFill>
                <a:latin typeface="宋体" panose="02010600030101010101" pitchFamily="2" charset="-122"/>
              </a:rPr>
              <a:t>P</a:t>
            </a:r>
            <a:r>
              <a:rPr lang="en-US" altLang="zh-CN" sz="2800" baseline="-30000">
                <a:solidFill>
                  <a:srgbClr val="000000"/>
                </a:solidFill>
                <a:latin typeface="宋体" panose="02010600030101010101" pitchFamily="2" charset="-122"/>
              </a:rPr>
              <a:t>1</a:t>
            </a:r>
            <a:r>
              <a:rPr lang="en-US" altLang="zh-CN" sz="2800">
                <a:solidFill>
                  <a:srgbClr val="000000"/>
                </a:solidFill>
                <a:latin typeface="宋体" panose="02010600030101010101" pitchFamily="2" charset="-122"/>
              </a:rPr>
              <a:t>,P</a:t>
            </a:r>
            <a:r>
              <a:rPr lang="en-US" altLang="zh-CN" sz="2800" baseline="-30000">
                <a:solidFill>
                  <a:srgbClr val="000000"/>
                </a:solidFill>
                <a:latin typeface="宋体" panose="02010600030101010101" pitchFamily="2" charset="-122"/>
              </a:rPr>
              <a:t>3</a:t>
            </a:r>
            <a:r>
              <a:rPr lang="en-US" altLang="zh-CN" sz="2800">
                <a:solidFill>
                  <a:srgbClr val="000000"/>
                </a:solidFill>
                <a:latin typeface="宋体" panose="02010600030101010101" pitchFamily="2" charset="-122"/>
              </a:rPr>
              <a:t>,P</a:t>
            </a:r>
            <a:r>
              <a:rPr lang="en-US" altLang="zh-CN" sz="2800" baseline="-30000">
                <a:solidFill>
                  <a:srgbClr val="000000"/>
                </a:solidFill>
                <a:latin typeface="宋体" panose="02010600030101010101" pitchFamily="2" charset="-122"/>
              </a:rPr>
              <a:t>4</a:t>
            </a:r>
            <a:r>
              <a:rPr lang="en-US" altLang="zh-CN" sz="2800">
                <a:solidFill>
                  <a:srgbClr val="000000"/>
                </a:solidFill>
                <a:latin typeface="宋体" panose="02010600030101010101" pitchFamily="2" charset="-122"/>
              </a:rPr>
              <a:t>,P</a:t>
            </a:r>
            <a:r>
              <a:rPr lang="en-US" altLang="zh-CN" sz="2800" baseline="-30000">
                <a:solidFill>
                  <a:srgbClr val="000000"/>
                </a:solidFill>
                <a:latin typeface="宋体" panose="02010600030101010101" pitchFamily="2" charset="-122"/>
              </a:rPr>
              <a:t>0</a:t>
            </a:r>
            <a:r>
              <a:rPr lang="en-US" altLang="zh-CN" sz="2800">
                <a:solidFill>
                  <a:srgbClr val="000000"/>
                </a:solidFill>
                <a:latin typeface="宋体" panose="02010600030101010101" pitchFamily="2" charset="-122"/>
              </a:rPr>
              <a:t>,P</a:t>
            </a:r>
            <a:r>
              <a:rPr lang="en-US" altLang="zh-CN" sz="2800" baseline="-30000">
                <a:solidFill>
                  <a:srgbClr val="000000"/>
                </a:solidFill>
                <a:latin typeface="宋体" panose="02010600030101010101" pitchFamily="2" charset="-122"/>
              </a:rPr>
              <a:t>2</a:t>
            </a:r>
            <a:r>
              <a:rPr lang="en-US" altLang="zh-CN" sz="2800">
                <a:solidFill>
                  <a:srgbClr val="000000"/>
                </a:solidFill>
                <a:latin typeface="宋体" panose="02010600030101010101" pitchFamily="2" charset="-122"/>
              </a:rPr>
              <a:t>}，</a:t>
            </a:r>
            <a:r>
              <a:rPr lang="zh-CN" altLang="en-US" sz="2800">
                <a:solidFill>
                  <a:srgbClr val="000000"/>
                </a:solidFill>
                <a:latin typeface="宋体" panose="02010600030101010101" pitchFamily="2" charset="-122"/>
              </a:rPr>
              <a:t>故系统是安全的,可</a:t>
            </a:r>
            <a:r>
              <a:rPr lang="zh-CN" altLang="en-US" sz="2800">
                <a:solidFill>
                  <a:srgbClr val="FF0000"/>
                </a:solidFill>
                <a:latin typeface="宋体" panose="02010600030101010101" pitchFamily="2" charset="-122"/>
              </a:rPr>
              <a:t>正式</a:t>
            </a:r>
            <a:r>
              <a:rPr lang="zh-CN" altLang="en-US" sz="2800">
                <a:solidFill>
                  <a:srgbClr val="000000"/>
                </a:solidFill>
                <a:latin typeface="宋体" panose="02010600030101010101" pitchFamily="2" charset="-122"/>
              </a:rPr>
              <a:t>把资源分配给进程</a:t>
            </a:r>
            <a:r>
              <a:rPr lang="en-US" altLang="zh-CN" sz="2800">
                <a:solidFill>
                  <a:srgbClr val="000000"/>
                </a:solidFill>
                <a:latin typeface="宋体" panose="02010600030101010101" pitchFamily="2" charset="-122"/>
              </a:rPr>
              <a:t>P</a:t>
            </a:r>
            <a:r>
              <a:rPr lang="en-US" altLang="zh-CN" sz="2800" baseline="-25000">
                <a:solidFill>
                  <a:srgbClr val="000000"/>
                </a:solidFill>
                <a:latin typeface="宋体" panose="02010600030101010101" pitchFamily="2" charset="-122"/>
              </a:rPr>
              <a:t>1</a:t>
            </a:r>
            <a:r>
              <a:rPr lang="en-US" altLang="zh-CN" sz="2800">
                <a:solidFill>
                  <a:srgbClr val="000000"/>
                </a:solidFill>
                <a:latin typeface="宋体" panose="02010600030101010101" pitchFamily="2" charset="-122"/>
              </a:rPr>
              <a:t>。</a:t>
            </a:r>
            <a:endParaRPr lang="zh-CN" altLang="en-US" sz="2800">
              <a:solidFill>
                <a:srgbClr val="000000"/>
              </a:solidFill>
              <a:latin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a:extLst>
              <a:ext uri="{FF2B5EF4-FFF2-40B4-BE49-F238E27FC236}">
                <a16:creationId xmlns:a16="http://schemas.microsoft.com/office/drawing/2014/main" id="{0E461369-EEFF-4AEC-B718-9B8AAB333758}"/>
              </a:ext>
            </a:extLst>
          </p:cNvPr>
          <p:cNvSpPr>
            <a:spLocks noChangeArrowheads="1"/>
          </p:cNvSpPr>
          <p:nvPr/>
        </p:nvSpPr>
        <p:spPr bwMode="auto">
          <a:xfrm>
            <a:off x="533400" y="1524000"/>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447800" indent="-5334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buClr>
                <a:srgbClr val="0000CC"/>
              </a:buClr>
              <a:buSzTx/>
              <a:buFont typeface="Wingdings" panose="05000000000000000000" pitchFamily="2" charset="2"/>
              <a:buNone/>
            </a:pPr>
            <a:r>
              <a:rPr lang="en-US" altLang="zh-CN" dirty="0">
                <a:solidFill>
                  <a:srgbClr val="000000"/>
                </a:solidFill>
                <a:latin typeface="宋体" panose="02010600030101010101" pitchFamily="2" charset="-122"/>
              </a:rPr>
              <a:t>3.1.2 </a:t>
            </a:r>
            <a:r>
              <a:rPr lang="zh-CN" altLang="en-US" dirty="0">
                <a:solidFill>
                  <a:srgbClr val="000000"/>
                </a:solidFill>
                <a:latin typeface="宋体" panose="02010600030101010101" pitchFamily="2" charset="-122"/>
              </a:rPr>
              <a:t>处理机调度算法的目标</a:t>
            </a:r>
          </a:p>
          <a:p>
            <a:pPr lvl="1" eaLnBrk="1" hangingPunct="1">
              <a:buClr>
                <a:srgbClr val="0000CC"/>
              </a:buClr>
              <a:buSzTx/>
              <a:buFont typeface="Wingdings" panose="05000000000000000000" pitchFamily="2" charset="2"/>
              <a:buNone/>
            </a:pPr>
            <a:r>
              <a:rPr lang="en-US" altLang="zh-CN" dirty="0">
                <a:solidFill>
                  <a:srgbClr val="000000"/>
                </a:solidFill>
                <a:latin typeface="宋体" panose="02010600030101010101" pitchFamily="2" charset="-122"/>
              </a:rPr>
              <a:t>1.</a:t>
            </a:r>
            <a:r>
              <a:rPr lang="zh-CN" altLang="en-US" dirty="0">
                <a:solidFill>
                  <a:srgbClr val="000000"/>
                </a:solidFill>
                <a:latin typeface="宋体" panose="02010600030101010101" pitchFamily="2" charset="-122"/>
              </a:rPr>
              <a:t>共同目标</a:t>
            </a:r>
          </a:p>
          <a:p>
            <a:pPr lvl="2" algn="just" eaLnBrk="1" hangingPunct="1">
              <a:lnSpc>
                <a:spcPct val="120000"/>
              </a:lnSpc>
              <a:buClr>
                <a:srgbClr val="0000CC"/>
              </a:buClr>
              <a:buSzTx/>
              <a:buFont typeface="Wingdings" panose="05000000000000000000" pitchFamily="2" charset="2"/>
              <a:buChar char="Ø"/>
            </a:pPr>
            <a:r>
              <a:rPr lang="zh-CN" altLang="en-US" sz="2800" dirty="0">
                <a:solidFill>
                  <a:srgbClr val="000000"/>
                </a:solidFill>
                <a:latin typeface="宋体" panose="02010600030101010101" pitchFamily="2" charset="-122"/>
              </a:rPr>
              <a:t>资源利用率</a:t>
            </a:r>
            <a:endParaRPr lang="en-US" altLang="zh-CN" sz="2800" dirty="0">
              <a:solidFill>
                <a:srgbClr val="000000"/>
              </a:solidFill>
              <a:latin typeface="宋体" panose="02010600030101010101" pitchFamily="2" charset="-122"/>
            </a:endParaRPr>
          </a:p>
          <a:p>
            <a:pPr lvl="2" algn="just" eaLnBrk="1" hangingPunct="1">
              <a:lnSpc>
                <a:spcPct val="120000"/>
              </a:lnSpc>
              <a:buClr>
                <a:srgbClr val="0000CC"/>
              </a:buClr>
              <a:buSzTx/>
              <a:buFontTx/>
              <a:buNone/>
            </a:pPr>
            <a:r>
              <a:rPr lang="en-US" altLang="zh-CN" sz="2000" dirty="0">
                <a:solidFill>
                  <a:srgbClr val="000000"/>
                </a:solidFill>
                <a:latin typeface="宋体" panose="02010600030101010101" pitchFamily="2" charset="-122"/>
              </a:rPr>
              <a:t>CPU</a:t>
            </a:r>
            <a:r>
              <a:rPr lang="zh-CN" altLang="en-US" sz="2000" dirty="0">
                <a:solidFill>
                  <a:srgbClr val="000000"/>
                </a:solidFill>
                <a:latin typeface="宋体" panose="02010600030101010101" pitchFamily="2" charset="-122"/>
              </a:rPr>
              <a:t>的利用率</a:t>
            </a:r>
            <a:r>
              <a:rPr lang="en-US" altLang="zh-CN" sz="2000" dirty="0">
                <a:solidFill>
                  <a:srgbClr val="000000"/>
                </a:solidFill>
                <a:latin typeface="宋体" panose="02010600030101010101" pitchFamily="2" charset="-122"/>
              </a:rPr>
              <a:t>=</a:t>
            </a:r>
          </a:p>
          <a:p>
            <a:pPr lvl="2" algn="just" eaLnBrk="1" hangingPunct="1">
              <a:lnSpc>
                <a:spcPct val="120000"/>
              </a:lnSpc>
              <a:buClr>
                <a:srgbClr val="0000CC"/>
              </a:buClr>
              <a:buSzTx/>
              <a:buFontTx/>
              <a:buNone/>
            </a:pPr>
            <a:r>
              <a:rPr lang="en-US" altLang="zh-CN" sz="2000" dirty="0">
                <a:solidFill>
                  <a:srgbClr val="000000"/>
                </a:solidFill>
                <a:latin typeface="宋体" panose="02010600030101010101" pitchFamily="2" charset="-122"/>
              </a:rPr>
              <a:t>CPU</a:t>
            </a:r>
            <a:r>
              <a:rPr lang="zh-CN" altLang="en-US" sz="2000" dirty="0">
                <a:solidFill>
                  <a:srgbClr val="000000"/>
                </a:solidFill>
                <a:latin typeface="宋体" panose="02010600030101010101" pitchFamily="2" charset="-122"/>
              </a:rPr>
              <a:t>有效工作时间</a:t>
            </a:r>
            <a:r>
              <a:rPr lang="en-US" altLang="zh-CN" sz="2000" dirty="0">
                <a:solidFill>
                  <a:srgbClr val="000000"/>
                </a:solidFill>
                <a:latin typeface="宋体" panose="02010600030101010101" pitchFamily="2" charset="-122"/>
              </a:rPr>
              <a:t>/</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 CPU</a:t>
            </a:r>
            <a:r>
              <a:rPr lang="zh-CN" altLang="en-US" sz="2000" dirty="0">
                <a:solidFill>
                  <a:srgbClr val="000000"/>
                </a:solidFill>
                <a:latin typeface="宋体" panose="02010600030101010101" pitchFamily="2" charset="-122"/>
              </a:rPr>
              <a:t>有效工作时间</a:t>
            </a:r>
            <a:r>
              <a:rPr lang="en-US" altLang="zh-CN" sz="2000" dirty="0">
                <a:solidFill>
                  <a:srgbClr val="000000"/>
                </a:solidFill>
                <a:latin typeface="宋体" panose="02010600030101010101" pitchFamily="2" charset="-122"/>
              </a:rPr>
              <a:t>+CPU</a:t>
            </a:r>
            <a:r>
              <a:rPr lang="zh-CN" altLang="en-US" sz="2000" dirty="0">
                <a:solidFill>
                  <a:srgbClr val="000000"/>
                </a:solidFill>
                <a:latin typeface="宋体" panose="02010600030101010101" pitchFamily="2" charset="-122"/>
              </a:rPr>
              <a:t>空闲等待时间）</a:t>
            </a:r>
          </a:p>
          <a:p>
            <a:pPr lvl="2" algn="just" eaLnBrk="1" hangingPunct="1">
              <a:lnSpc>
                <a:spcPct val="120000"/>
              </a:lnSpc>
              <a:buClr>
                <a:srgbClr val="0000CC"/>
              </a:buClr>
              <a:buSzTx/>
              <a:buFont typeface="Wingdings" panose="05000000000000000000" pitchFamily="2" charset="2"/>
              <a:buChar char="Ø"/>
            </a:pPr>
            <a:r>
              <a:rPr lang="zh-CN" altLang="en-US" sz="2800" dirty="0">
                <a:solidFill>
                  <a:srgbClr val="000000"/>
                </a:solidFill>
                <a:latin typeface="Arial" panose="020B0604020202020204" pitchFamily="34" charset="0"/>
              </a:rPr>
              <a:t>公平性</a:t>
            </a:r>
            <a:r>
              <a:rPr lang="en-US" altLang="zh-CN" sz="2800" dirty="0">
                <a:solidFill>
                  <a:srgbClr val="000000"/>
                </a:solidFill>
                <a:latin typeface="Arial" panose="020B0604020202020204" pitchFamily="34" charset="0"/>
              </a:rPr>
              <a:t>:</a:t>
            </a:r>
            <a:r>
              <a:rPr lang="zh-CN" altLang="en-US" sz="2800" dirty="0">
                <a:solidFill>
                  <a:srgbClr val="000000"/>
                </a:solidFill>
                <a:latin typeface="Arial" panose="020B0604020202020204" pitchFamily="34" charset="0"/>
              </a:rPr>
              <a:t>进程获得的</a:t>
            </a:r>
            <a:r>
              <a:rPr lang="en-US" altLang="zh-CN" sz="2800" dirty="0">
                <a:solidFill>
                  <a:srgbClr val="000000"/>
                </a:solidFill>
                <a:latin typeface="Arial" panose="020B0604020202020204" pitchFamily="34" charset="0"/>
              </a:rPr>
              <a:t>CPU</a:t>
            </a:r>
            <a:r>
              <a:rPr lang="zh-CN" altLang="en-US" sz="2800" dirty="0">
                <a:solidFill>
                  <a:srgbClr val="000000"/>
                </a:solidFill>
                <a:latin typeface="Arial" panose="020B0604020202020204" pitchFamily="34" charset="0"/>
              </a:rPr>
              <a:t>时间合理</a:t>
            </a:r>
            <a:endParaRPr lang="zh-CN" altLang="en-US" sz="2800" dirty="0">
              <a:solidFill>
                <a:srgbClr val="000000"/>
              </a:solidFill>
              <a:latin typeface="宋体" panose="02010600030101010101" pitchFamily="2" charset="-122"/>
            </a:endParaRPr>
          </a:p>
          <a:p>
            <a:pPr lvl="2" algn="just" eaLnBrk="1" hangingPunct="1">
              <a:lnSpc>
                <a:spcPct val="120000"/>
              </a:lnSpc>
              <a:buClr>
                <a:srgbClr val="0000CC"/>
              </a:buClr>
              <a:buSzTx/>
              <a:buFont typeface="Wingdings" panose="05000000000000000000" pitchFamily="2" charset="2"/>
              <a:buChar char="Ø"/>
            </a:pPr>
            <a:r>
              <a:rPr lang="zh-CN" altLang="en-US" sz="2800" dirty="0">
                <a:solidFill>
                  <a:srgbClr val="000000"/>
                </a:solidFill>
                <a:latin typeface="宋体" panose="02010600030101010101" pitchFamily="2" charset="-122"/>
              </a:rPr>
              <a:t>平衡性</a:t>
            </a:r>
            <a:r>
              <a:rPr lang="en-US" altLang="zh-CN" sz="2800" dirty="0">
                <a:solidFill>
                  <a:srgbClr val="000000"/>
                </a:solidFill>
                <a:latin typeface="宋体" panose="02010600030101010101" pitchFamily="2" charset="-122"/>
              </a:rPr>
              <a:t>:</a:t>
            </a:r>
            <a:r>
              <a:rPr lang="zh-CN" altLang="en-US" sz="2800" dirty="0">
                <a:solidFill>
                  <a:srgbClr val="000000"/>
                </a:solidFill>
                <a:latin typeface="宋体" panose="02010600030101010101" pitchFamily="2" charset="-122"/>
              </a:rPr>
              <a:t>不同类型的进程资源对应、平衡</a:t>
            </a:r>
            <a:endParaRPr lang="en-US" altLang="zh-CN" sz="2800" dirty="0">
              <a:solidFill>
                <a:srgbClr val="000000"/>
              </a:solidFill>
              <a:latin typeface="宋体" panose="02010600030101010101" pitchFamily="2" charset="-122"/>
            </a:endParaRPr>
          </a:p>
          <a:p>
            <a:pPr lvl="2" algn="just" eaLnBrk="1" hangingPunct="1">
              <a:lnSpc>
                <a:spcPct val="120000"/>
              </a:lnSpc>
              <a:buClr>
                <a:srgbClr val="0000CC"/>
              </a:buClr>
              <a:buSzTx/>
              <a:buFont typeface="Wingdings" panose="05000000000000000000" pitchFamily="2" charset="2"/>
              <a:buChar char="Ø"/>
            </a:pPr>
            <a:r>
              <a:rPr lang="zh-CN" altLang="en-US" sz="2800" dirty="0">
                <a:solidFill>
                  <a:srgbClr val="000000"/>
                </a:solidFill>
                <a:latin typeface="宋体" panose="02010600030101010101" pitchFamily="2" charset="-122"/>
              </a:rPr>
              <a:t>策略强制执行：例如安全策略</a:t>
            </a:r>
            <a:endParaRPr lang="en-US" altLang="zh-CN" sz="2800" dirty="0">
              <a:solidFill>
                <a:srgbClr val="000000"/>
              </a:solidFill>
              <a:latin typeface="宋体" panose="02010600030101010101" pitchFamily="2" charset="-122"/>
            </a:endParaRPr>
          </a:p>
          <a:p>
            <a:pPr lvl="2" algn="just" eaLnBrk="1" hangingPunct="1">
              <a:lnSpc>
                <a:spcPct val="120000"/>
              </a:lnSpc>
              <a:buClr>
                <a:srgbClr val="0000CC"/>
              </a:buClr>
              <a:buSzTx/>
              <a:buFont typeface="Wingdings" panose="05000000000000000000" pitchFamily="2" charset="2"/>
              <a:buChar char="Ø"/>
            </a:pPr>
            <a:endParaRPr lang="zh-CN" altLang="en-US" sz="2800" dirty="0">
              <a:solidFill>
                <a:srgbClr val="000000"/>
              </a:solidFill>
              <a:latin typeface="宋体" panose="02010600030101010101" pitchFamily="2" charset="-122"/>
            </a:endParaRPr>
          </a:p>
        </p:txBody>
      </p:sp>
      <p:sp>
        <p:nvSpPr>
          <p:cNvPr id="14339" name="Text Box 2">
            <a:extLst>
              <a:ext uri="{FF2B5EF4-FFF2-40B4-BE49-F238E27FC236}">
                <a16:creationId xmlns:a16="http://schemas.microsoft.com/office/drawing/2014/main" id="{94567ABA-73F4-4941-B002-D64085292A24}"/>
              </a:ext>
            </a:extLst>
          </p:cNvPr>
          <p:cNvSpPr txBox="1">
            <a:spLocks noChangeArrowheads="1"/>
          </p:cNvSpPr>
          <p:nvPr/>
        </p:nvSpPr>
        <p:spPr bwMode="auto">
          <a:xfrm>
            <a:off x="1295400" y="609600"/>
            <a:ext cx="76692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a:solidFill>
                  <a:srgbClr val="000000"/>
                </a:solidFill>
                <a:latin typeface="华文新魏" panose="02010800040101010101" pitchFamily="2" charset="-122"/>
                <a:ea typeface="华文新魏" panose="02010800040101010101" pitchFamily="2" charset="-122"/>
              </a:rPr>
              <a:t>3.1  处理机调度的层次和调度算法的目标</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271ACDF5-C915-4629-AEDD-083CADCDA4CE}"/>
              </a:ext>
            </a:extLst>
          </p:cNvPr>
          <p:cNvSpPr>
            <a:spLocks noChangeArrowheads="1"/>
          </p:cNvSpPr>
          <p:nvPr/>
        </p:nvSpPr>
        <p:spPr bwMode="auto">
          <a:xfrm>
            <a:off x="762000" y="990600"/>
            <a:ext cx="762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zh-CN" altLang="en-US" sz="2400">
                <a:solidFill>
                  <a:srgbClr val="000000"/>
                </a:solidFill>
                <a:latin typeface="Times New Roman" panose="02020603050405020304" pitchFamily="18" charset="0"/>
              </a:rPr>
              <a:t>      利用安全性算法检查此时系统是否安全：</a:t>
            </a:r>
          </a:p>
        </p:txBody>
      </p:sp>
      <p:sp>
        <p:nvSpPr>
          <p:cNvPr id="113667" name="Text Box 3">
            <a:extLst>
              <a:ext uri="{FF2B5EF4-FFF2-40B4-BE49-F238E27FC236}">
                <a16:creationId xmlns:a16="http://schemas.microsoft.com/office/drawing/2014/main" id="{1C88F046-9DA6-403A-ACD4-1E841FFFAC64}"/>
              </a:ext>
            </a:extLst>
          </p:cNvPr>
          <p:cNvSpPr txBox="1">
            <a:spLocks noChangeArrowheads="1"/>
          </p:cNvSpPr>
          <p:nvPr/>
        </p:nvSpPr>
        <p:spPr bwMode="auto">
          <a:xfrm>
            <a:off x="1066800" y="330200"/>
            <a:ext cx="27733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a:latin typeface="Times New Roman" panose="02020603050405020304" pitchFamily="18" charset="0"/>
              </a:rPr>
              <a:t>银行家算法之例 </a:t>
            </a:r>
          </a:p>
        </p:txBody>
      </p:sp>
      <p:grpSp>
        <p:nvGrpSpPr>
          <p:cNvPr id="113668" name="Group 42">
            <a:extLst>
              <a:ext uri="{FF2B5EF4-FFF2-40B4-BE49-F238E27FC236}">
                <a16:creationId xmlns:a16="http://schemas.microsoft.com/office/drawing/2014/main" id="{7AE3FF5B-5762-416A-956D-37E71B7D95AF}"/>
              </a:ext>
            </a:extLst>
          </p:cNvPr>
          <p:cNvGrpSpPr>
            <a:grpSpLocks/>
          </p:cNvGrpSpPr>
          <p:nvPr/>
        </p:nvGrpSpPr>
        <p:grpSpPr bwMode="auto">
          <a:xfrm>
            <a:off x="152400" y="1676400"/>
            <a:ext cx="8915400" cy="3765550"/>
            <a:chOff x="0" y="1536"/>
            <a:chExt cx="5616" cy="2372"/>
          </a:xfrm>
        </p:grpSpPr>
        <p:sp>
          <p:nvSpPr>
            <p:cNvPr id="113670" name="Rectangle 43">
              <a:extLst>
                <a:ext uri="{FF2B5EF4-FFF2-40B4-BE49-F238E27FC236}">
                  <a16:creationId xmlns:a16="http://schemas.microsoft.com/office/drawing/2014/main" id="{BED71B02-6C25-4E49-87C5-C3B5F67291BD}"/>
                </a:ext>
              </a:extLst>
            </p:cNvPr>
            <p:cNvSpPr>
              <a:spLocks noChangeArrowheads="1"/>
            </p:cNvSpPr>
            <p:nvPr/>
          </p:nvSpPr>
          <p:spPr bwMode="auto">
            <a:xfrm>
              <a:off x="0" y="1536"/>
              <a:ext cx="5616" cy="235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13671" name="Line 44">
              <a:extLst>
                <a:ext uri="{FF2B5EF4-FFF2-40B4-BE49-F238E27FC236}">
                  <a16:creationId xmlns:a16="http://schemas.microsoft.com/office/drawing/2014/main" id="{5630690E-3880-40D7-829F-FE15E45A03C9}"/>
                </a:ext>
              </a:extLst>
            </p:cNvPr>
            <p:cNvSpPr>
              <a:spLocks noChangeShapeType="1"/>
            </p:cNvSpPr>
            <p:nvPr/>
          </p:nvSpPr>
          <p:spPr bwMode="auto">
            <a:xfrm>
              <a:off x="0" y="2208"/>
              <a:ext cx="5616"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3672" name="Line 45">
              <a:extLst>
                <a:ext uri="{FF2B5EF4-FFF2-40B4-BE49-F238E27FC236}">
                  <a16:creationId xmlns:a16="http://schemas.microsoft.com/office/drawing/2014/main" id="{94CD9CBA-8848-42EE-8818-F68468E80100}"/>
                </a:ext>
              </a:extLst>
            </p:cNvPr>
            <p:cNvSpPr>
              <a:spLocks noChangeShapeType="1"/>
            </p:cNvSpPr>
            <p:nvPr/>
          </p:nvSpPr>
          <p:spPr bwMode="auto">
            <a:xfrm>
              <a:off x="989" y="1536"/>
              <a:ext cx="0" cy="2352"/>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3673" name="Line 46">
              <a:extLst>
                <a:ext uri="{FF2B5EF4-FFF2-40B4-BE49-F238E27FC236}">
                  <a16:creationId xmlns:a16="http://schemas.microsoft.com/office/drawing/2014/main" id="{5F3D7948-9793-490C-9FDC-5EBA74E67D09}"/>
                </a:ext>
              </a:extLst>
            </p:cNvPr>
            <p:cNvSpPr>
              <a:spLocks noChangeShapeType="1"/>
            </p:cNvSpPr>
            <p:nvPr/>
          </p:nvSpPr>
          <p:spPr bwMode="auto">
            <a:xfrm>
              <a:off x="2917" y="1536"/>
              <a:ext cx="0" cy="2352"/>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3674" name="Line 47">
              <a:extLst>
                <a:ext uri="{FF2B5EF4-FFF2-40B4-BE49-F238E27FC236}">
                  <a16:creationId xmlns:a16="http://schemas.microsoft.com/office/drawing/2014/main" id="{F6251E7A-D830-485D-831F-E7EEE6F88C83}"/>
                </a:ext>
              </a:extLst>
            </p:cNvPr>
            <p:cNvSpPr>
              <a:spLocks noChangeShapeType="1"/>
            </p:cNvSpPr>
            <p:nvPr/>
          </p:nvSpPr>
          <p:spPr bwMode="auto">
            <a:xfrm>
              <a:off x="1978" y="1536"/>
              <a:ext cx="0" cy="2352"/>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3675" name="Line 48">
              <a:extLst>
                <a:ext uri="{FF2B5EF4-FFF2-40B4-BE49-F238E27FC236}">
                  <a16:creationId xmlns:a16="http://schemas.microsoft.com/office/drawing/2014/main" id="{59E6F63B-8F4F-480B-A9B1-79832569EBD6}"/>
                </a:ext>
              </a:extLst>
            </p:cNvPr>
            <p:cNvSpPr>
              <a:spLocks noChangeShapeType="1"/>
            </p:cNvSpPr>
            <p:nvPr/>
          </p:nvSpPr>
          <p:spPr bwMode="auto">
            <a:xfrm>
              <a:off x="3857" y="1536"/>
              <a:ext cx="0" cy="2352"/>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3676" name="Line 49">
              <a:extLst>
                <a:ext uri="{FF2B5EF4-FFF2-40B4-BE49-F238E27FC236}">
                  <a16:creationId xmlns:a16="http://schemas.microsoft.com/office/drawing/2014/main" id="{8B7CA811-1AD5-4817-848E-8E8DD46BE8E8}"/>
                </a:ext>
              </a:extLst>
            </p:cNvPr>
            <p:cNvSpPr>
              <a:spLocks noChangeShapeType="1"/>
            </p:cNvSpPr>
            <p:nvPr/>
          </p:nvSpPr>
          <p:spPr bwMode="auto">
            <a:xfrm>
              <a:off x="0" y="1536"/>
              <a:ext cx="989" cy="651"/>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3677" name="Text Box 50">
              <a:extLst>
                <a:ext uri="{FF2B5EF4-FFF2-40B4-BE49-F238E27FC236}">
                  <a16:creationId xmlns:a16="http://schemas.microsoft.com/office/drawing/2014/main" id="{7F241C6E-A976-456D-AF4F-D645FD328751}"/>
                </a:ext>
              </a:extLst>
            </p:cNvPr>
            <p:cNvSpPr txBox="1">
              <a:spLocks noChangeArrowheads="1"/>
            </p:cNvSpPr>
            <p:nvPr/>
          </p:nvSpPr>
          <p:spPr bwMode="auto">
            <a:xfrm>
              <a:off x="287" y="1549"/>
              <a:ext cx="69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a:latin typeface="Times New Roman" panose="02020603050405020304" pitchFamily="18" charset="0"/>
                </a:rPr>
                <a:t>资源情况</a:t>
              </a:r>
            </a:p>
          </p:txBody>
        </p:sp>
        <p:sp>
          <p:nvSpPr>
            <p:cNvPr id="113678" name="Text Box 51">
              <a:extLst>
                <a:ext uri="{FF2B5EF4-FFF2-40B4-BE49-F238E27FC236}">
                  <a16:creationId xmlns:a16="http://schemas.microsoft.com/office/drawing/2014/main" id="{B8F45E2B-F20B-4D1A-8732-03F18EE7C80F}"/>
                </a:ext>
              </a:extLst>
            </p:cNvPr>
            <p:cNvSpPr txBox="1">
              <a:spLocks noChangeArrowheads="1"/>
            </p:cNvSpPr>
            <p:nvPr/>
          </p:nvSpPr>
          <p:spPr bwMode="auto">
            <a:xfrm>
              <a:off x="40" y="1956"/>
              <a:ext cx="4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a:latin typeface="Times New Roman" panose="02020603050405020304" pitchFamily="18" charset="0"/>
                </a:rPr>
                <a:t>进程</a:t>
              </a:r>
            </a:p>
          </p:txBody>
        </p:sp>
        <p:sp>
          <p:nvSpPr>
            <p:cNvPr id="113679" name="Text Box 52">
              <a:extLst>
                <a:ext uri="{FF2B5EF4-FFF2-40B4-BE49-F238E27FC236}">
                  <a16:creationId xmlns:a16="http://schemas.microsoft.com/office/drawing/2014/main" id="{78079E89-4A41-4448-A8C9-2EFCE0D753CF}"/>
                </a:ext>
              </a:extLst>
            </p:cNvPr>
            <p:cNvSpPr txBox="1">
              <a:spLocks noChangeArrowheads="1"/>
            </p:cNvSpPr>
            <p:nvPr/>
          </p:nvSpPr>
          <p:spPr bwMode="auto">
            <a:xfrm>
              <a:off x="2034" y="1651"/>
              <a:ext cx="80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Need</a:t>
              </a:r>
            </a:p>
            <a:p>
              <a:pPr algn="ctr" eaLnBrk="1" hangingPunct="1">
                <a:spcBef>
                  <a:spcPct val="0"/>
                </a:spcBef>
                <a:buClrTx/>
                <a:buSzTx/>
                <a:buFontTx/>
                <a:buNone/>
              </a:pPr>
              <a:r>
                <a:rPr lang="en-US" altLang="zh-CN" sz="2400">
                  <a:latin typeface="Times New Roman" panose="02020603050405020304" pitchFamily="18" charset="0"/>
                </a:rPr>
                <a:t>A   B   C</a:t>
              </a:r>
            </a:p>
          </p:txBody>
        </p:sp>
        <p:sp>
          <p:nvSpPr>
            <p:cNvPr id="113680" name="Text Box 53">
              <a:extLst>
                <a:ext uri="{FF2B5EF4-FFF2-40B4-BE49-F238E27FC236}">
                  <a16:creationId xmlns:a16="http://schemas.microsoft.com/office/drawing/2014/main" id="{3E58C02A-D2D5-46C5-9364-F58DAFD58008}"/>
                </a:ext>
              </a:extLst>
            </p:cNvPr>
            <p:cNvSpPr txBox="1">
              <a:spLocks noChangeArrowheads="1"/>
            </p:cNvSpPr>
            <p:nvPr/>
          </p:nvSpPr>
          <p:spPr bwMode="auto">
            <a:xfrm>
              <a:off x="1095" y="1626"/>
              <a:ext cx="80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Work</a:t>
              </a:r>
            </a:p>
            <a:p>
              <a:pPr algn="ctr" eaLnBrk="1" hangingPunct="1">
                <a:spcBef>
                  <a:spcPct val="0"/>
                </a:spcBef>
                <a:buClrTx/>
                <a:buSzTx/>
                <a:buFontTx/>
                <a:buNone/>
              </a:pPr>
              <a:r>
                <a:rPr lang="en-US" altLang="zh-CN" sz="2400">
                  <a:latin typeface="Times New Roman" panose="02020603050405020304" pitchFamily="18" charset="0"/>
                </a:rPr>
                <a:t>A   B   C</a:t>
              </a:r>
            </a:p>
          </p:txBody>
        </p:sp>
        <p:sp>
          <p:nvSpPr>
            <p:cNvPr id="113681" name="Text Box 54">
              <a:extLst>
                <a:ext uri="{FF2B5EF4-FFF2-40B4-BE49-F238E27FC236}">
                  <a16:creationId xmlns:a16="http://schemas.microsoft.com/office/drawing/2014/main" id="{43D53D3F-A2E7-42A4-BDEC-967B089E9CE7}"/>
                </a:ext>
              </a:extLst>
            </p:cNvPr>
            <p:cNvSpPr txBox="1">
              <a:spLocks noChangeArrowheads="1"/>
            </p:cNvSpPr>
            <p:nvPr/>
          </p:nvSpPr>
          <p:spPr bwMode="auto">
            <a:xfrm>
              <a:off x="2916" y="1626"/>
              <a:ext cx="95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Allocation</a:t>
              </a:r>
            </a:p>
            <a:p>
              <a:pPr algn="ctr" eaLnBrk="1" hangingPunct="1">
                <a:spcBef>
                  <a:spcPct val="0"/>
                </a:spcBef>
                <a:buClrTx/>
                <a:buSzTx/>
                <a:buFontTx/>
                <a:buNone/>
              </a:pPr>
              <a:r>
                <a:rPr lang="en-US" altLang="zh-CN" sz="2400">
                  <a:latin typeface="Times New Roman" panose="02020603050405020304" pitchFamily="18" charset="0"/>
                </a:rPr>
                <a:t>A   B   C</a:t>
              </a:r>
            </a:p>
          </p:txBody>
        </p:sp>
        <p:sp>
          <p:nvSpPr>
            <p:cNvPr id="113682" name="Text Box 55">
              <a:extLst>
                <a:ext uri="{FF2B5EF4-FFF2-40B4-BE49-F238E27FC236}">
                  <a16:creationId xmlns:a16="http://schemas.microsoft.com/office/drawing/2014/main" id="{025235C0-975F-4FA9-BA83-532707C14DBD}"/>
                </a:ext>
              </a:extLst>
            </p:cNvPr>
            <p:cNvSpPr txBox="1">
              <a:spLocks noChangeArrowheads="1"/>
            </p:cNvSpPr>
            <p:nvPr/>
          </p:nvSpPr>
          <p:spPr bwMode="auto">
            <a:xfrm>
              <a:off x="3929" y="1626"/>
              <a:ext cx="80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W+A</a:t>
              </a:r>
            </a:p>
            <a:p>
              <a:pPr algn="ctr" eaLnBrk="1" hangingPunct="1">
                <a:spcBef>
                  <a:spcPct val="0"/>
                </a:spcBef>
                <a:buClrTx/>
                <a:buSzTx/>
                <a:buFontTx/>
                <a:buNone/>
              </a:pPr>
              <a:r>
                <a:rPr lang="en-US" altLang="zh-CN" sz="2400">
                  <a:latin typeface="Times New Roman" panose="02020603050405020304" pitchFamily="18" charset="0"/>
                </a:rPr>
                <a:t>A   B   C</a:t>
              </a:r>
            </a:p>
          </p:txBody>
        </p:sp>
        <p:sp>
          <p:nvSpPr>
            <p:cNvPr id="113683" name="Text Box 56">
              <a:extLst>
                <a:ext uri="{FF2B5EF4-FFF2-40B4-BE49-F238E27FC236}">
                  <a16:creationId xmlns:a16="http://schemas.microsoft.com/office/drawing/2014/main" id="{C1A196C1-EA5A-493A-93BC-90865C78278A}"/>
                </a:ext>
              </a:extLst>
            </p:cNvPr>
            <p:cNvSpPr txBox="1">
              <a:spLocks noChangeArrowheads="1"/>
            </p:cNvSpPr>
            <p:nvPr/>
          </p:nvSpPr>
          <p:spPr bwMode="auto">
            <a:xfrm>
              <a:off x="2027" y="2260"/>
              <a:ext cx="7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Times New Roman" panose="02020603050405020304" pitchFamily="18" charset="0"/>
                </a:rPr>
                <a:t>0   2     0</a:t>
              </a:r>
            </a:p>
          </p:txBody>
        </p:sp>
        <p:sp>
          <p:nvSpPr>
            <p:cNvPr id="113684" name="Text Box 57">
              <a:extLst>
                <a:ext uri="{FF2B5EF4-FFF2-40B4-BE49-F238E27FC236}">
                  <a16:creationId xmlns:a16="http://schemas.microsoft.com/office/drawing/2014/main" id="{DE1DE4C4-70EA-49EF-986C-408E96380EA5}"/>
                </a:ext>
              </a:extLst>
            </p:cNvPr>
            <p:cNvSpPr txBox="1">
              <a:spLocks noChangeArrowheads="1"/>
            </p:cNvSpPr>
            <p:nvPr/>
          </p:nvSpPr>
          <p:spPr bwMode="auto">
            <a:xfrm>
              <a:off x="989" y="2592"/>
              <a:ext cx="8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FF0000"/>
                  </a:solidFill>
                  <a:latin typeface="Times New Roman" panose="02020603050405020304" pitchFamily="18" charset="0"/>
                </a:rPr>
                <a:t>5     3     2</a:t>
              </a:r>
            </a:p>
          </p:txBody>
        </p:sp>
        <p:sp>
          <p:nvSpPr>
            <p:cNvPr id="113685" name="Text Box 58">
              <a:extLst>
                <a:ext uri="{FF2B5EF4-FFF2-40B4-BE49-F238E27FC236}">
                  <a16:creationId xmlns:a16="http://schemas.microsoft.com/office/drawing/2014/main" id="{D3E6E521-5443-4891-81FF-D0602BF89CDD}"/>
                </a:ext>
              </a:extLst>
            </p:cNvPr>
            <p:cNvSpPr txBox="1">
              <a:spLocks noChangeArrowheads="1"/>
            </p:cNvSpPr>
            <p:nvPr/>
          </p:nvSpPr>
          <p:spPr bwMode="auto">
            <a:xfrm>
              <a:off x="989" y="2928"/>
              <a:ext cx="882"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Times New Roman" panose="02020603050405020304" pitchFamily="18" charset="0"/>
                </a:rPr>
                <a:t>7     4     3</a:t>
              </a:r>
            </a:p>
          </p:txBody>
        </p:sp>
        <p:sp>
          <p:nvSpPr>
            <p:cNvPr id="113686" name="Text Box 59">
              <a:extLst>
                <a:ext uri="{FF2B5EF4-FFF2-40B4-BE49-F238E27FC236}">
                  <a16:creationId xmlns:a16="http://schemas.microsoft.com/office/drawing/2014/main" id="{5742DDFE-DD50-4CCE-9D47-1666C8141171}"/>
                </a:ext>
              </a:extLst>
            </p:cNvPr>
            <p:cNvSpPr txBox="1">
              <a:spLocks noChangeArrowheads="1"/>
            </p:cNvSpPr>
            <p:nvPr/>
          </p:nvSpPr>
          <p:spPr bwMode="auto">
            <a:xfrm>
              <a:off x="980" y="3264"/>
              <a:ext cx="8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FF0000"/>
                  </a:solidFill>
                  <a:latin typeface="Times New Roman" panose="02020603050405020304" pitchFamily="18" charset="0"/>
                </a:rPr>
                <a:t>7     4     5</a:t>
              </a:r>
            </a:p>
          </p:txBody>
        </p:sp>
        <p:sp>
          <p:nvSpPr>
            <p:cNvPr id="113687" name="Text Box 60">
              <a:extLst>
                <a:ext uri="{FF2B5EF4-FFF2-40B4-BE49-F238E27FC236}">
                  <a16:creationId xmlns:a16="http://schemas.microsoft.com/office/drawing/2014/main" id="{6E7DBFF7-3B7B-473D-A148-2B7BB3D71EE6}"/>
                </a:ext>
              </a:extLst>
            </p:cNvPr>
            <p:cNvSpPr txBox="1">
              <a:spLocks noChangeArrowheads="1"/>
            </p:cNvSpPr>
            <p:nvPr/>
          </p:nvSpPr>
          <p:spPr bwMode="auto">
            <a:xfrm>
              <a:off x="912" y="3620"/>
              <a:ext cx="97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Times New Roman" panose="02020603050405020304" pitchFamily="18" charset="0"/>
                </a:rPr>
                <a:t>  7     5     5</a:t>
              </a:r>
            </a:p>
          </p:txBody>
        </p:sp>
        <p:sp>
          <p:nvSpPr>
            <p:cNvPr id="113688" name="Text Box 61">
              <a:extLst>
                <a:ext uri="{FF2B5EF4-FFF2-40B4-BE49-F238E27FC236}">
                  <a16:creationId xmlns:a16="http://schemas.microsoft.com/office/drawing/2014/main" id="{77B7231A-4535-4E0C-8195-FCF7B2FE1628}"/>
                </a:ext>
              </a:extLst>
            </p:cNvPr>
            <p:cNvSpPr txBox="1">
              <a:spLocks noChangeArrowheads="1"/>
            </p:cNvSpPr>
            <p:nvPr/>
          </p:nvSpPr>
          <p:spPr bwMode="auto">
            <a:xfrm>
              <a:off x="2018" y="2592"/>
              <a:ext cx="7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FF0000"/>
                  </a:solidFill>
                  <a:latin typeface="Times New Roman" panose="02020603050405020304" pitchFamily="18" charset="0"/>
                </a:rPr>
                <a:t>0   1     1</a:t>
              </a:r>
            </a:p>
          </p:txBody>
        </p:sp>
        <p:sp>
          <p:nvSpPr>
            <p:cNvPr id="113689" name="Text Box 62">
              <a:extLst>
                <a:ext uri="{FF2B5EF4-FFF2-40B4-BE49-F238E27FC236}">
                  <a16:creationId xmlns:a16="http://schemas.microsoft.com/office/drawing/2014/main" id="{BCAC28FA-039C-431E-A89F-2BBF75E3FE19}"/>
                </a:ext>
              </a:extLst>
            </p:cNvPr>
            <p:cNvSpPr txBox="1">
              <a:spLocks noChangeArrowheads="1"/>
            </p:cNvSpPr>
            <p:nvPr/>
          </p:nvSpPr>
          <p:spPr bwMode="auto">
            <a:xfrm>
              <a:off x="1998" y="2929"/>
              <a:ext cx="8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Times New Roman" panose="02020603050405020304" pitchFamily="18" charset="0"/>
                </a:rPr>
                <a:t>4    3     1</a:t>
              </a:r>
            </a:p>
          </p:txBody>
        </p:sp>
        <p:sp>
          <p:nvSpPr>
            <p:cNvPr id="113690" name="Text Box 63">
              <a:extLst>
                <a:ext uri="{FF2B5EF4-FFF2-40B4-BE49-F238E27FC236}">
                  <a16:creationId xmlns:a16="http://schemas.microsoft.com/office/drawing/2014/main" id="{609C211C-46C1-43FA-A461-11B86682EF92}"/>
                </a:ext>
              </a:extLst>
            </p:cNvPr>
            <p:cNvSpPr txBox="1">
              <a:spLocks noChangeArrowheads="1"/>
            </p:cNvSpPr>
            <p:nvPr/>
          </p:nvSpPr>
          <p:spPr bwMode="auto">
            <a:xfrm>
              <a:off x="1998" y="3264"/>
              <a:ext cx="8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FF0000"/>
                  </a:solidFill>
                  <a:latin typeface="Times New Roman" panose="02020603050405020304" pitchFamily="18" charset="0"/>
                </a:rPr>
                <a:t>7     4    3</a:t>
              </a:r>
            </a:p>
          </p:txBody>
        </p:sp>
        <p:sp>
          <p:nvSpPr>
            <p:cNvPr id="113691" name="Text Box 64">
              <a:extLst>
                <a:ext uri="{FF2B5EF4-FFF2-40B4-BE49-F238E27FC236}">
                  <a16:creationId xmlns:a16="http://schemas.microsoft.com/office/drawing/2014/main" id="{2CA27EC1-3E63-4BF6-80A2-6024632557A7}"/>
                </a:ext>
              </a:extLst>
            </p:cNvPr>
            <p:cNvSpPr txBox="1">
              <a:spLocks noChangeArrowheads="1"/>
            </p:cNvSpPr>
            <p:nvPr/>
          </p:nvSpPr>
          <p:spPr bwMode="auto">
            <a:xfrm>
              <a:off x="1998" y="3619"/>
              <a:ext cx="8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Times New Roman" panose="02020603050405020304" pitchFamily="18" charset="0"/>
                </a:rPr>
                <a:t>6     0    0</a:t>
              </a:r>
            </a:p>
          </p:txBody>
        </p:sp>
        <p:sp>
          <p:nvSpPr>
            <p:cNvPr id="113692" name="Text Box 65">
              <a:extLst>
                <a:ext uri="{FF2B5EF4-FFF2-40B4-BE49-F238E27FC236}">
                  <a16:creationId xmlns:a16="http://schemas.microsoft.com/office/drawing/2014/main" id="{3082D584-0C6D-437D-813F-1310D7963779}"/>
                </a:ext>
              </a:extLst>
            </p:cNvPr>
            <p:cNvSpPr txBox="1">
              <a:spLocks noChangeArrowheads="1"/>
            </p:cNvSpPr>
            <p:nvPr/>
          </p:nvSpPr>
          <p:spPr bwMode="auto">
            <a:xfrm>
              <a:off x="3016" y="2260"/>
              <a:ext cx="7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Times New Roman" panose="02020603050405020304" pitchFamily="18" charset="0"/>
                </a:rPr>
                <a:t>3   0     2</a:t>
              </a:r>
            </a:p>
          </p:txBody>
        </p:sp>
        <p:sp>
          <p:nvSpPr>
            <p:cNvPr id="113693" name="Text Box 66">
              <a:extLst>
                <a:ext uri="{FF2B5EF4-FFF2-40B4-BE49-F238E27FC236}">
                  <a16:creationId xmlns:a16="http://schemas.microsoft.com/office/drawing/2014/main" id="{36772D0E-650A-4793-8438-0D82F8AD40D6}"/>
                </a:ext>
              </a:extLst>
            </p:cNvPr>
            <p:cNvSpPr txBox="1">
              <a:spLocks noChangeArrowheads="1"/>
            </p:cNvSpPr>
            <p:nvPr/>
          </p:nvSpPr>
          <p:spPr bwMode="auto">
            <a:xfrm>
              <a:off x="3016" y="2592"/>
              <a:ext cx="7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FF0000"/>
                  </a:solidFill>
                  <a:latin typeface="Times New Roman" panose="02020603050405020304" pitchFamily="18" charset="0"/>
                </a:rPr>
                <a:t>2   1     1</a:t>
              </a:r>
            </a:p>
          </p:txBody>
        </p:sp>
        <p:sp>
          <p:nvSpPr>
            <p:cNvPr id="113694" name="Text Box 67">
              <a:extLst>
                <a:ext uri="{FF2B5EF4-FFF2-40B4-BE49-F238E27FC236}">
                  <a16:creationId xmlns:a16="http://schemas.microsoft.com/office/drawing/2014/main" id="{FD4E129C-49AD-4368-B67D-B03D7D54F8CE}"/>
                </a:ext>
              </a:extLst>
            </p:cNvPr>
            <p:cNvSpPr txBox="1">
              <a:spLocks noChangeArrowheads="1"/>
            </p:cNvSpPr>
            <p:nvPr/>
          </p:nvSpPr>
          <p:spPr bwMode="auto">
            <a:xfrm>
              <a:off x="3016" y="2928"/>
              <a:ext cx="7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marL="457200" indent="-457200">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Times New Roman" panose="02020603050405020304" pitchFamily="18" charset="0"/>
                </a:rPr>
                <a:t>0   0     2</a:t>
              </a:r>
            </a:p>
          </p:txBody>
        </p:sp>
        <p:sp>
          <p:nvSpPr>
            <p:cNvPr id="113695" name="Text Box 68">
              <a:extLst>
                <a:ext uri="{FF2B5EF4-FFF2-40B4-BE49-F238E27FC236}">
                  <a16:creationId xmlns:a16="http://schemas.microsoft.com/office/drawing/2014/main" id="{92E9BAF3-15A6-41A5-856C-9B97EBD2B6E1}"/>
                </a:ext>
              </a:extLst>
            </p:cNvPr>
            <p:cNvSpPr txBox="1">
              <a:spLocks noChangeArrowheads="1"/>
            </p:cNvSpPr>
            <p:nvPr/>
          </p:nvSpPr>
          <p:spPr bwMode="auto">
            <a:xfrm>
              <a:off x="2994" y="3264"/>
              <a:ext cx="8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marL="457200" indent="-457200">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FF0000"/>
                  </a:solidFill>
                  <a:latin typeface="Times New Roman" panose="02020603050405020304" pitchFamily="18" charset="0"/>
                </a:rPr>
                <a:t>0    1     0</a:t>
              </a:r>
            </a:p>
          </p:txBody>
        </p:sp>
        <p:sp>
          <p:nvSpPr>
            <p:cNvPr id="113696" name="Text Box 69">
              <a:extLst>
                <a:ext uri="{FF2B5EF4-FFF2-40B4-BE49-F238E27FC236}">
                  <a16:creationId xmlns:a16="http://schemas.microsoft.com/office/drawing/2014/main" id="{01708EE1-3857-4A9F-81F1-AE5428C9E4C9}"/>
                </a:ext>
              </a:extLst>
            </p:cNvPr>
            <p:cNvSpPr txBox="1">
              <a:spLocks noChangeArrowheads="1"/>
            </p:cNvSpPr>
            <p:nvPr/>
          </p:nvSpPr>
          <p:spPr bwMode="auto">
            <a:xfrm>
              <a:off x="3016" y="3619"/>
              <a:ext cx="8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marL="457200" indent="-457200">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Times New Roman" panose="02020603050405020304" pitchFamily="18" charset="0"/>
                </a:rPr>
                <a:t>3    0    2</a:t>
              </a:r>
            </a:p>
          </p:txBody>
        </p:sp>
        <p:sp>
          <p:nvSpPr>
            <p:cNvPr id="113697" name="Text Box 70">
              <a:extLst>
                <a:ext uri="{FF2B5EF4-FFF2-40B4-BE49-F238E27FC236}">
                  <a16:creationId xmlns:a16="http://schemas.microsoft.com/office/drawing/2014/main" id="{CF6A77DF-049A-4518-9AE9-74996AEA935C}"/>
                </a:ext>
              </a:extLst>
            </p:cNvPr>
            <p:cNvSpPr txBox="1">
              <a:spLocks noChangeArrowheads="1"/>
            </p:cNvSpPr>
            <p:nvPr/>
          </p:nvSpPr>
          <p:spPr bwMode="auto">
            <a:xfrm>
              <a:off x="3857" y="2260"/>
              <a:ext cx="8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marL="457200" indent="-457200">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Times New Roman" panose="02020603050405020304" pitchFamily="18" charset="0"/>
                </a:rPr>
                <a:t>5    3      2</a:t>
              </a:r>
            </a:p>
          </p:txBody>
        </p:sp>
        <p:sp>
          <p:nvSpPr>
            <p:cNvPr id="113698" name="Text Box 71">
              <a:extLst>
                <a:ext uri="{FF2B5EF4-FFF2-40B4-BE49-F238E27FC236}">
                  <a16:creationId xmlns:a16="http://schemas.microsoft.com/office/drawing/2014/main" id="{C8844BAD-3694-476E-B01D-D4B08B8E6837}"/>
                </a:ext>
              </a:extLst>
            </p:cNvPr>
            <p:cNvSpPr txBox="1">
              <a:spLocks noChangeArrowheads="1"/>
            </p:cNvSpPr>
            <p:nvPr/>
          </p:nvSpPr>
          <p:spPr bwMode="auto">
            <a:xfrm>
              <a:off x="1008" y="2259"/>
              <a:ext cx="8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Times New Roman" panose="02020603050405020304" pitchFamily="18" charset="0"/>
                </a:rPr>
                <a:t>2     3     0</a:t>
              </a:r>
            </a:p>
          </p:txBody>
        </p:sp>
        <p:sp>
          <p:nvSpPr>
            <p:cNvPr id="113699" name="Text Box 72">
              <a:extLst>
                <a:ext uri="{FF2B5EF4-FFF2-40B4-BE49-F238E27FC236}">
                  <a16:creationId xmlns:a16="http://schemas.microsoft.com/office/drawing/2014/main" id="{E624954E-DF74-49CC-8FD5-5E88168DC247}"/>
                </a:ext>
              </a:extLst>
            </p:cNvPr>
            <p:cNvSpPr txBox="1">
              <a:spLocks noChangeArrowheads="1"/>
            </p:cNvSpPr>
            <p:nvPr/>
          </p:nvSpPr>
          <p:spPr bwMode="auto">
            <a:xfrm>
              <a:off x="341" y="2256"/>
              <a:ext cx="2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rgbClr val="000000"/>
                  </a:solidFill>
                  <a:latin typeface="Times New Roman" panose="02020603050405020304" pitchFamily="18" charset="0"/>
                </a:rPr>
                <a:t>P</a:t>
              </a:r>
              <a:r>
                <a:rPr lang="en-US" altLang="zh-CN" sz="2400" baseline="-25000">
                  <a:solidFill>
                    <a:srgbClr val="000000"/>
                  </a:solidFill>
                  <a:latin typeface="Times New Roman" panose="02020603050405020304" pitchFamily="18" charset="0"/>
                </a:rPr>
                <a:t>1</a:t>
              </a:r>
              <a:endParaRPr lang="zh-CN" altLang="en-US" sz="2400" baseline="-25000">
                <a:solidFill>
                  <a:srgbClr val="000000"/>
                </a:solidFill>
                <a:latin typeface="Times New Roman" panose="02020603050405020304" pitchFamily="18" charset="0"/>
              </a:endParaRPr>
            </a:p>
          </p:txBody>
        </p:sp>
        <p:sp>
          <p:nvSpPr>
            <p:cNvPr id="113700" name="Text Box 73">
              <a:extLst>
                <a:ext uri="{FF2B5EF4-FFF2-40B4-BE49-F238E27FC236}">
                  <a16:creationId xmlns:a16="http://schemas.microsoft.com/office/drawing/2014/main" id="{C3DFF798-6DF9-4690-A254-AD564D554A19}"/>
                </a:ext>
              </a:extLst>
            </p:cNvPr>
            <p:cNvSpPr txBox="1">
              <a:spLocks noChangeArrowheads="1"/>
            </p:cNvSpPr>
            <p:nvPr/>
          </p:nvSpPr>
          <p:spPr bwMode="auto">
            <a:xfrm>
              <a:off x="336" y="2592"/>
              <a:ext cx="2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rgbClr val="FF0000"/>
                  </a:solidFill>
                  <a:latin typeface="Times New Roman" panose="02020603050405020304" pitchFamily="18" charset="0"/>
                </a:rPr>
                <a:t>P</a:t>
              </a:r>
              <a:r>
                <a:rPr lang="en-US" altLang="zh-CN" sz="2400" baseline="-25000">
                  <a:solidFill>
                    <a:srgbClr val="FF0000"/>
                  </a:solidFill>
                  <a:latin typeface="Times New Roman" panose="02020603050405020304" pitchFamily="18" charset="0"/>
                </a:rPr>
                <a:t>3</a:t>
              </a:r>
              <a:endParaRPr lang="zh-CN" altLang="en-US" sz="2400" baseline="-25000">
                <a:solidFill>
                  <a:srgbClr val="FF0000"/>
                </a:solidFill>
                <a:latin typeface="Times New Roman" panose="02020603050405020304" pitchFamily="18" charset="0"/>
              </a:endParaRPr>
            </a:p>
          </p:txBody>
        </p:sp>
        <p:sp>
          <p:nvSpPr>
            <p:cNvPr id="113701" name="Text Box 74">
              <a:extLst>
                <a:ext uri="{FF2B5EF4-FFF2-40B4-BE49-F238E27FC236}">
                  <a16:creationId xmlns:a16="http://schemas.microsoft.com/office/drawing/2014/main" id="{06625B0E-3681-47CD-8C8B-DD86F368C9A2}"/>
                </a:ext>
              </a:extLst>
            </p:cNvPr>
            <p:cNvSpPr txBox="1">
              <a:spLocks noChangeArrowheads="1"/>
            </p:cNvSpPr>
            <p:nvPr/>
          </p:nvSpPr>
          <p:spPr bwMode="auto">
            <a:xfrm>
              <a:off x="336" y="2929"/>
              <a:ext cx="2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rgbClr val="000000"/>
                  </a:solidFill>
                  <a:latin typeface="Times New Roman" panose="02020603050405020304" pitchFamily="18" charset="0"/>
                </a:rPr>
                <a:t>P</a:t>
              </a:r>
              <a:r>
                <a:rPr lang="en-US" altLang="zh-CN" sz="2400" baseline="-25000">
                  <a:solidFill>
                    <a:srgbClr val="000000"/>
                  </a:solidFill>
                  <a:latin typeface="Times New Roman" panose="02020603050405020304" pitchFamily="18" charset="0"/>
                </a:rPr>
                <a:t>4</a:t>
              </a:r>
              <a:endParaRPr lang="zh-CN" altLang="en-US" sz="2400" baseline="-25000">
                <a:solidFill>
                  <a:srgbClr val="000000"/>
                </a:solidFill>
                <a:latin typeface="Times New Roman" panose="02020603050405020304" pitchFamily="18" charset="0"/>
              </a:endParaRPr>
            </a:p>
          </p:txBody>
        </p:sp>
        <p:sp>
          <p:nvSpPr>
            <p:cNvPr id="113702" name="Text Box 75">
              <a:extLst>
                <a:ext uri="{FF2B5EF4-FFF2-40B4-BE49-F238E27FC236}">
                  <a16:creationId xmlns:a16="http://schemas.microsoft.com/office/drawing/2014/main" id="{BEE0C66D-6CD8-4506-A15B-FCD3515A4B79}"/>
                </a:ext>
              </a:extLst>
            </p:cNvPr>
            <p:cNvSpPr txBox="1">
              <a:spLocks noChangeArrowheads="1"/>
            </p:cNvSpPr>
            <p:nvPr/>
          </p:nvSpPr>
          <p:spPr bwMode="auto">
            <a:xfrm>
              <a:off x="336" y="3264"/>
              <a:ext cx="2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rgbClr val="FF0000"/>
                  </a:solidFill>
                  <a:latin typeface="Times New Roman" panose="02020603050405020304" pitchFamily="18" charset="0"/>
                </a:rPr>
                <a:t>P</a:t>
              </a:r>
              <a:r>
                <a:rPr lang="en-US" altLang="zh-CN" sz="2400" baseline="-25000">
                  <a:solidFill>
                    <a:srgbClr val="FF0000"/>
                  </a:solidFill>
                  <a:latin typeface="Times New Roman" panose="02020603050405020304" pitchFamily="18" charset="0"/>
                </a:rPr>
                <a:t>0</a:t>
              </a:r>
              <a:endParaRPr lang="zh-CN" altLang="en-US" sz="2400" baseline="-25000">
                <a:solidFill>
                  <a:srgbClr val="FF0000"/>
                </a:solidFill>
                <a:latin typeface="Times New Roman" panose="02020603050405020304" pitchFamily="18" charset="0"/>
              </a:endParaRPr>
            </a:p>
          </p:txBody>
        </p:sp>
        <p:sp>
          <p:nvSpPr>
            <p:cNvPr id="113703" name="Text Box 76">
              <a:extLst>
                <a:ext uri="{FF2B5EF4-FFF2-40B4-BE49-F238E27FC236}">
                  <a16:creationId xmlns:a16="http://schemas.microsoft.com/office/drawing/2014/main" id="{824EF43C-59B3-4CFF-ABF6-4FE532B97169}"/>
                </a:ext>
              </a:extLst>
            </p:cNvPr>
            <p:cNvSpPr txBox="1">
              <a:spLocks noChangeArrowheads="1"/>
            </p:cNvSpPr>
            <p:nvPr/>
          </p:nvSpPr>
          <p:spPr bwMode="auto">
            <a:xfrm>
              <a:off x="336" y="3619"/>
              <a:ext cx="2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rgbClr val="000000"/>
                  </a:solidFill>
                  <a:latin typeface="Times New Roman" panose="02020603050405020304" pitchFamily="18" charset="0"/>
                </a:rPr>
                <a:t>P</a:t>
              </a:r>
              <a:r>
                <a:rPr lang="en-US" altLang="zh-CN" sz="2400" baseline="-25000">
                  <a:solidFill>
                    <a:srgbClr val="000000"/>
                  </a:solidFill>
                  <a:latin typeface="Times New Roman" panose="02020603050405020304" pitchFamily="18" charset="0"/>
                </a:rPr>
                <a:t>2</a:t>
              </a:r>
              <a:endParaRPr lang="zh-CN" altLang="en-US" sz="2400" baseline="-25000">
                <a:solidFill>
                  <a:srgbClr val="000000"/>
                </a:solidFill>
                <a:latin typeface="Times New Roman" panose="02020603050405020304" pitchFamily="18" charset="0"/>
              </a:endParaRPr>
            </a:p>
          </p:txBody>
        </p:sp>
        <p:sp>
          <p:nvSpPr>
            <p:cNvPr id="113704" name="Line 77">
              <a:extLst>
                <a:ext uri="{FF2B5EF4-FFF2-40B4-BE49-F238E27FC236}">
                  <a16:creationId xmlns:a16="http://schemas.microsoft.com/office/drawing/2014/main" id="{56A20222-CD12-4F10-8EA2-B0021AB351F4}"/>
                </a:ext>
              </a:extLst>
            </p:cNvPr>
            <p:cNvSpPr>
              <a:spLocks noChangeShapeType="1"/>
            </p:cNvSpPr>
            <p:nvPr/>
          </p:nvSpPr>
          <p:spPr bwMode="auto">
            <a:xfrm>
              <a:off x="4752" y="1536"/>
              <a:ext cx="0" cy="2352"/>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3705" name="Text Box 78">
              <a:extLst>
                <a:ext uri="{FF2B5EF4-FFF2-40B4-BE49-F238E27FC236}">
                  <a16:creationId xmlns:a16="http://schemas.microsoft.com/office/drawing/2014/main" id="{BEBC4175-22FC-4E67-B14B-A8F6CA5FF702}"/>
                </a:ext>
              </a:extLst>
            </p:cNvPr>
            <p:cNvSpPr txBox="1">
              <a:spLocks noChangeArrowheads="1"/>
            </p:cNvSpPr>
            <p:nvPr/>
          </p:nvSpPr>
          <p:spPr bwMode="auto">
            <a:xfrm>
              <a:off x="4845" y="1632"/>
              <a:ext cx="62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Finish</a:t>
              </a:r>
            </a:p>
          </p:txBody>
        </p:sp>
        <p:sp>
          <p:nvSpPr>
            <p:cNvPr id="113706" name="Text Box 79">
              <a:extLst>
                <a:ext uri="{FF2B5EF4-FFF2-40B4-BE49-F238E27FC236}">
                  <a16:creationId xmlns:a16="http://schemas.microsoft.com/office/drawing/2014/main" id="{9BB53552-2656-499C-81CC-C685D3F7660B}"/>
                </a:ext>
              </a:extLst>
            </p:cNvPr>
            <p:cNvSpPr txBox="1">
              <a:spLocks noChangeArrowheads="1"/>
            </p:cNvSpPr>
            <p:nvPr/>
          </p:nvSpPr>
          <p:spPr bwMode="auto">
            <a:xfrm>
              <a:off x="3890" y="2592"/>
              <a:ext cx="7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FF0000"/>
                  </a:solidFill>
                  <a:latin typeface="Times New Roman" panose="02020603050405020304" pitchFamily="18" charset="0"/>
                </a:rPr>
                <a:t>7   4     3</a:t>
              </a:r>
            </a:p>
          </p:txBody>
        </p:sp>
        <p:sp>
          <p:nvSpPr>
            <p:cNvPr id="113707" name="Text Box 80">
              <a:extLst>
                <a:ext uri="{FF2B5EF4-FFF2-40B4-BE49-F238E27FC236}">
                  <a16:creationId xmlns:a16="http://schemas.microsoft.com/office/drawing/2014/main" id="{8D2D1D2D-6309-407C-B76E-04F91D6E00F8}"/>
                </a:ext>
              </a:extLst>
            </p:cNvPr>
            <p:cNvSpPr txBox="1">
              <a:spLocks noChangeArrowheads="1"/>
            </p:cNvSpPr>
            <p:nvPr/>
          </p:nvSpPr>
          <p:spPr bwMode="auto">
            <a:xfrm>
              <a:off x="3870" y="2929"/>
              <a:ext cx="8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Times New Roman" panose="02020603050405020304" pitchFamily="18" charset="0"/>
                </a:rPr>
                <a:t>7    4     5</a:t>
              </a:r>
            </a:p>
          </p:txBody>
        </p:sp>
        <p:sp>
          <p:nvSpPr>
            <p:cNvPr id="113708" name="Text Box 81">
              <a:extLst>
                <a:ext uri="{FF2B5EF4-FFF2-40B4-BE49-F238E27FC236}">
                  <a16:creationId xmlns:a16="http://schemas.microsoft.com/office/drawing/2014/main" id="{6CB40F90-B00B-433A-B761-F01AC7D0AF19}"/>
                </a:ext>
              </a:extLst>
            </p:cNvPr>
            <p:cNvSpPr txBox="1">
              <a:spLocks noChangeArrowheads="1"/>
            </p:cNvSpPr>
            <p:nvPr/>
          </p:nvSpPr>
          <p:spPr bwMode="auto">
            <a:xfrm>
              <a:off x="3792" y="3264"/>
              <a:ext cx="8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FF0000"/>
                  </a:solidFill>
                  <a:latin typeface="Times New Roman" panose="02020603050405020304" pitchFamily="18" charset="0"/>
                </a:rPr>
                <a:t> 7     5    5</a:t>
              </a:r>
            </a:p>
          </p:txBody>
        </p:sp>
        <p:sp>
          <p:nvSpPr>
            <p:cNvPr id="113709" name="Text Box 82">
              <a:extLst>
                <a:ext uri="{FF2B5EF4-FFF2-40B4-BE49-F238E27FC236}">
                  <a16:creationId xmlns:a16="http://schemas.microsoft.com/office/drawing/2014/main" id="{425BC546-675F-4C1C-AF8E-D1A368973C83}"/>
                </a:ext>
              </a:extLst>
            </p:cNvPr>
            <p:cNvSpPr txBox="1">
              <a:spLocks noChangeArrowheads="1"/>
            </p:cNvSpPr>
            <p:nvPr/>
          </p:nvSpPr>
          <p:spPr bwMode="auto">
            <a:xfrm>
              <a:off x="3792" y="3619"/>
              <a:ext cx="9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Times New Roman" panose="02020603050405020304" pitchFamily="18" charset="0"/>
                </a:rPr>
                <a:t>10     5    7</a:t>
              </a:r>
            </a:p>
          </p:txBody>
        </p:sp>
        <p:sp>
          <p:nvSpPr>
            <p:cNvPr id="113710" name="Text Box 83">
              <a:extLst>
                <a:ext uri="{FF2B5EF4-FFF2-40B4-BE49-F238E27FC236}">
                  <a16:creationId xmlns:a16="http://schemas.microsoft.com/office/drawing/2014/main" id="{9C42D979-BA05-4571-846C-1A492E2974EB}"/>
                </a:ext>
              </a:extLst>
            </p:cNvPr>
            <p:cNvSpPr txBox="1">
              <a:spLocks noChangeArrowheads="1"/>
            </p:cNvSpPr>
            <p:nvPr/>
          </p:nvSpPr>
          <p:spPr bwMode="auto">
            <a:xfrm>
              <a:off x="4896" y="2256"/>
              <a:ext cx="4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marL="457200" indent="-457200">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000000"/>
                  </a:solidFill>
                  <a:latin typeface="Times New Roman" panose="02020603050405020304" pitchFamily="18" charset="0"/>
                </a:rPr>
                <a:t>true</a:t>
              </a:r>
            </a:p>
          </p:txBody>
        </p:sp>
        <p:sp>
          <p:nvSpPr>
            <p:cNvPr id="113711" name="Text Box 84">
              <a:extLst>
                <a:ext uri="{FF2B5EF4-FFF2-40B4-BE49-F238E27FC236}">
                  <a16:creationId xmlns:a16="http://schemas.microsoft.com/office/drawing/2014/main" id="{7060A0FC-E773-473B-8944-A06EC71E6B4F}"/>
                </a:ext>
              </a:extLst>
            </p:cNvPr>
            <p:cNvSpPr txBox="1">
              <a:spLocks noChangeArrowheads="1"/>
            </p:cNvSpPr>
            <p:nvPr/>
          </p:nvSpPr>
          <p:spPr bwMode="auto">
            <a:xfrm>
              <a:off x="4896" y="2592"/>
              <a:ext cx="4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marL="457200" indent="-457200">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latin typeface="Times New Roman" panose="02020603050405020304" pitchFamily="18" charset="0"/>
                </a:rPr>
                <a:t>true</a:t>
              </a:r>
            </a:p>
          </p:txBody>
        </p:sp>
        <p:sp>
          <p:nvSpPr>
            <p:cNvPr id="113712" name="Text Box 85">
              <a:extLst>
                <a:ext uri="{FF2B5EF4-FFF2-40B4-BE49-F238E27FC236}">
                  <a16:creationId xmlns:a16="http://schemas.microsoft.com/office/drawing/2014/main" id="{3B96478D-7C5B-4133-8B8C-3C7F5DB460B2}"/>
                </a:ext>
              </a:extLst>
            </p:cNvPr>
            <p:cNvSpPr txBox="1">
              <a:spLocks noChangeArrowheads="1"/>
            </p:cNvSpPr>
            <p:nvPr/>
          </p:nvSpPr>
          <p:spPr bwMode="auto">
            <a:xfrm>
              <a:off x="4896" y="3264"/>
              <a:ext cx="4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marL="457200" indent="-457200">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0000"/>
                  </a:solidFill>
                  <a:latin typeface="Times New Roman" panose="02020603050405020304" pitchFamily="18" charset="0"/>
                </a:rPr>
                <a:t>true</a:t>
              </a:r>
            </a:p>
          </p:txBody>
        </p:sp>
        <p:sp>
          <p:nvSpPr>
            <p:cNvPr id="113713" name="Text Box 86">
              <a:extLst>
                <a:ext uri="{FF2B5EF4-FFF2-40B4-BE49-F238E27FC236}">
                  <a16:creationId xmlns:a16="http://schemas.microsoft.com/office/drawing/2014/main" id="{CFDF5CD0-64A9-4651-A020-9CA838434FD7}"/>
                </a:ext>
              </a:extLst>
            </p:cNvPr>
            <p:cNvSpPr txBox="1">
              <a:spLocks noChangeArrowheads="1"/>
            </p:cNvSpPr>
            <p:nvPr/>
          </p:nvSpPr>
          <p:spPr bwMode="auto">
            <a:xfrm>
              <a:off x="4896" y="2928"/>
              <a:ext cx="4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marL="457200" indent="-457200">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000000"/>
                  </a:solidFill>
                  <a:latin typeface="Times New Roman" panose="02020603050405020304" pitchFamily="18" charset="0"/>
                </a:rPr>
                <a:t>true</a:t>
              </a:r>
            </a:p>
          </p:txBody>
        </p:sp>
        <p:sp>
          <p:nvSpPr>
            <p:cNvPr id="113714" name="Text Box 87">
              <a:extLst>
                <a:ext uri="{FF2B5EF4-FFF2-40B4-BE49-F238E27FC236}">
                  <a16:creationId xmlns:a16="http://schemas.microsoft.com/office/drawing/2014/main" id="{876F3EDC-6082-4A43-9A33-F4B4A140E7EF}"/>
                </a:ext>
              </a:extLst>
            </p:cNvPr>
            <p:cNvSpPr txBox="1">
              <a:spLocks noChangeArrowheads="1"/>
            </p:cNvSpPr>
            <p:nvPr/>
          </p:nvSpPr>
          <p:spPr bwMode="auto">
            <a:xfrm>
              <a:off x="4896" y="3600"/>
              <a:ext cx="4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marL="457200" indent="-457200">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000000"/>
                  </a:solidFill>
                  <a:latin typeface="Times New Roman" panose="02020603050405020304" pitchFamily="18" charset="0"/>
                </a:rPr>
                <a:t>true</a:t>
              </a:r>
            </a:p>
          </p:txBody>
        </p:sp>
      </p:grpSp>
      <p:sp>
        <p:nvSpPr>
          <p:cNvPr id="113669" name="Text Box 88">
            <a:extLst>
              <a:ext uri="{FF2B5EF4-FFF2-40B4-BE49-F238E27FC236}">
                <a16:creationId xmlns:a16="http://schemas.microsoft.com/office/drawing/2014/main" id="{8B65B9AC-2449-4721-8D47-9EFE0D043857}"/>
              </a:ext>
            </a:extLst>
          </p:cNvPr>
          <p:cNvSpPr txBox="1">
            <a:spLocks noChangeArrowheads="1"/>
          </p:cNvSpPr>
          <p:nvPr/>
        </p:nvSpPr>
        <p:spPr bwMode="auto">
          <a:xfrm>
            <a:off x="609600" y="5638800"/>
            <a:ext cx="8229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buClrTx/>
              <a:buSzTx/>
              <a:buFontTx/>
              <a:buNone/>
            </a:pPr>
            <a:r>
              <a:rPr lang="zh-CN" altLang="en-US" sz="2800">
                <a:solidFill>
                  <a:srgbClr val="000000"/>
                </a:solidFill>
                <a:latin typeface="宋体" panose="02010600030101010101" pitchFamily="2" charset="-122"/>
              </a:rPr>
              <a:t>   找到了一个安全序列{</a:t>
            </a:r>
            <a:r>
              <a:rPr lang="en-US" altLang="zh-CN" sz="2800">
                <a:solidFill>
                  <a:srgbClr val="000000"/>
                </a:solidFill>
                <a:latin typeface="宋体" panose="02010600030101010101" pitchFamily="2" charset="-122"/>
              </a:rPr>
              <a:t>P</a:t>
            </a:r>
            <a:r>
              <a:rPr lang="en-US" altLang="zh-CN" sz="2800" baseline="-30000">
                <a:solidFill>
                  <a:srgbClr val="000000"/>
                </a:solidFill>
                <a:latin typeface="宋体" panose="02010600030101010101" pitchFamily="2" charset="-122"/>
              </a:rPr>
              <a:t>1</a:t>
            </a:r>
            <a:r>
              <a:rPr lang="en-US" altLang="zh-CN" sz="2800">
                <a:solidFill>
                  <a:srgbClr val="000000"/>
                </a:solidFill>
                <a:latin typeface="宋体" panose="02010600030101010101" pitchFamily="2" charset="-122"/>
              </a:rPr>
              <a:t>,P</a:t>
            </a:r>
            <a:r>
              <a:rPr lang="en-US" altLang="zh-CN" sz="2800" baseline="-30000">
                <a:solidFill>
                  <a:srgbClr val="000000"/>
                </a:solidFill>
                <a:latin typeface="宋体" panose="02010600030101010101" pitchFamily="2" charset="-122"/>
              </a:rPr>
              <a:t>3</a:t>
            </a:r>
            <a:r>
              <a:rPr lang="en-US" altLang="zh-CN" sz="2800">
                <a:solidFill>
                  <a:srgbClr val="000000"/>
                </a:solidFill>
                <a:latin typeface="宋体" panose="02010600030101010101" pitchFamily="2" charset="-122"/>
              </a:rPr>
              <a:t>,P</a:t>
            </a:r>
            <a:r>
              <a:rPr lang="en-US" altLang="zh-CN" sz="2800" baseline="-30000">
                <a:solidFill>
                  <a:srgbClr val="000000"/>
                </a:solidFill>
                <a:latin typeface="宋体" panose="02010600030101010101" pitchFamily="2" charset="-122"/>
              </a:rPr>
              <a:t>4</a:t>
            </a:r>
            <a:r>
              <a:rPr lang="en-US" altLang="zh-CN" sz="2800">
                <a:solidFill>
                  <a:srgbClr val="000000"/>
                </a:solidFill>
                <a:latin typeface="宋体" panose="02010600030101010101" pitchFamily="2" charset="-122"/>
              </a:rPr>
              <a:t>,P</a:t>
            </a:r>
            <a:r>
              <a:rPr lang="en-US" altLang="zh-CN" sz="2800" baseline="-30000">
                <a:solidFill>
                  <a:srgbClr val="000000"/>
                </a:solidFill>
                <a:latin typeface="宋体" panose="02010600030101010101" pitchFamily="2" charset="-122"/>
              </a:rPr>
              <a:t>0</a:t>
            </a:r>
            <a:r>
              <a:rPr lang="en-US" altLang="zh-CN" sz="2800">
                <a:solidFill>
                  <a:srgbClr val="000000"/>
                </a:solidFill>
                <a:latin typeface="宋体" panose="02010600030101010101" pitchFamily="2" charset="-122"/>
              </a:rPr>
              <a:t>,P</a:t>
            </a:r>
            <a:r>
              <a:rPr lang="en-US" altLang="zh-CN" sz="2800" baseline="-30000">
                <a:solidFill>
                  <a:srgbClr val="000000"/>
                </a:solidFill>
                <a:latin typeface="宋体" panose="02010600030101010101" pitchFamily="2" charset="-122"/>
              </a:rPr>
              <a:t>2</a:t>
            </a:r>
            <a:r>
              <a:rPr lang="en-US" altLang="zh-CN" sz="2800">
                <a:solidFill>
                  <a:srgbClr val="000000"/>
                </a:solidFill>
                <a:latin typeface="宋体" panose="02010600030101010101" pitchFamily="2" charset="-122"/>
              </a:rPr>
              <a:t>}，</a:t>
            </a:r>
            <a:r>
              <a:rPr lang="zh-CN" altLang="en-US" sz="2800">
                <a:solidFill>
                  <a:srgbClr val="000000"/>
                </a:solidFill>
                <a:latin typeface="宋体" panose="02010600030101010101" pitchFamily="2" charset="-122"/>
              </a:rPr>
              <a:t>故系统是安全的,可</a:t>
            </a:r>
            <a:r>
              <a:rPr lang="zh-CN" altLang="en-US" sz="2800">
                <a:solidFill>
                  <a:srgbClr val="FF0000"/>
                </a:solidFill>
                <a:latin typeface="宋体" panose="02010600030101010101" pitchFamily="2" charset="-122"/>
              </a:rPr>
              <a:t>正式</a:t>
            </a:r>
            <a:r>
              <a:rPr lang="zh-CN" altLang="en-US" sz="2800">
                <a:solidFill>
                  <a:srgbClr val="000000"/>
                </a:solidFill>
                <a:latin typeface="宋体" panose="02010600030101010101" pitchFamily="2" charset="-122"/>
              </a:rPr>
              <a:t>把资源分配给进程</a:t>
            </a:r>
            <a:r>
              <a:rPr lang="en-US" altLang="zh-CN" sz="2800">
                <a:solidFill>
                  <a:srgbClr val="000000"/>
                </a:solidFill>
                <a:latin typeface="宋体" panose="02010600030101010101" pitchFamily="2" charset="-122"/>
              </a:rPr>
              <a:t>P</a:t>
            </a:r>
            <a:r>
              <a:rPr lang="en-US" altLang="zh-CN" sz="2800" baseline="-25000">
                <a:solidFill>
                  <a:srgbClr val="000000"/>
                </a:solidFill>
                <a:latin typeface="宋体" panose="02010600030101010101" pitchFamily="2" charset="-122"/>
              </a:rPr>
              <a:t>1</a:t>
            </a:r>
            <a:r>
              <a:rPr lang="en-US" altLang="zh-CN" sz="2800">
                <a:solidFill>
                  <a:srgbClr val="000000"/>
                </a:solidFill>
                <a:latin typeface="宋体" panose="02010600030101010101" pitchFamily="2" charset="-122"/>
              </a:rPr>
              <a:t>。</a:t>
            </a:r>
            <a:endParaRPr lang="zh-CN" altLang="en-US" sz="2800">
              <a:solidFill>
                <a:srgbClr val="000000"/>
              </a:solidFill>
              <a:latin typeface="宋体" panose="02010600030101010101" pitchFamily="2" charset="-122"/>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F71EDED4-1E4A-4A55-BC1A-3A1982AA7219}"/>
              </a:ext>
            </a:extLst>
          </p:cNvPr>
          <p:cNvSpPr>
            <a:spLocks noChangeArrowheads="1"/>
          </p:cNvSpPr>
          <p:nvPr/>
        </p:nvSpPr>
        <p:spPr bwMode="auto">
          <a:xfrm>
            <a:off x="762000" y="990600"/>
            <a:ext cx="762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zh-CN" altLang="en-US" sz="2400">
                <a:solidFill>
                  <a:srgbClr val="000000"/>
                </a:solidFill>
                <a:latin typeface="Times New Roman" panose="02020603050405020304" pitchFamily="18" charset="0"/>
              </a:rPr>
              <a:t>      给 满足</a:t>
            </a:r>
            <a:r>
              <a:rPr lang="en-US" altLang="zh-CN" sz="2400">
                <a:solidFill>
                  <a:srgbClr val="000000"/>
                </a:solidFill>
                <a:latin typeface="宋体" panose="02010600030101010101" pitchFamily="2" charset="-122"/>
              </a:rPr>
              <a:t>P</a:t>
            </a:r>
            <a:r>
              <a:rPr lang="en-US" altLang="zh-CN" sz="2400" baseline="-30000">
                <a:solidFill>
                  <a:srgbClr val="000000"/>
                </a:solidFill>
                <a:latin typeface="宋体" panose="02010600030101010101" pitchFamily="2" charset="-122"/>
              </a:rPr>
              <a:t>1</a:t>
            </a:r>
            <a:r>
              <a:rPr lang="zh-CN" altLang="en-US" sz="2400">
                <a:solidFill>
                  <a:srgbClr val="000000"/>
                </a:solidFill>
                <a:latin typeface="宋体" panose="02010600030101010101" pitchFamily="2" charset="-122"/>
              </a:rPr>
              <a:t>的申请后，资源分配情况：</a:t>
            </a:r>
          </a:p>
        </p:txBody>
      </p:sp>
      <p:sp>
        <p:nvSpPr>
          <p:cNvPr id="115715" name="Text Box 3">
            <a:extLst>
              <a:ext uri="{FF2B5EF4-FFF2-40B4-BE49-F238E27FC236}">
                <a16:creationId xmlns:a16="http://schemas.microsoft.com/office/drawing/2014/main" id="{043DDE32-AED3-42F7-B972-C1FEA42B2E54}"/>
              </a:ext>
            </a:extLst>
          </p:cNvPr>
          <p:cNvSpPr txBox="1">
            <a:spLocks noChangeArrowheads="1"/>
          </p:cNvSpPr>
          <p:nvPr/>
        </p:nvSpPr>
        <p:spPr bwMode="auto">
          <a:xfrm>
            <a:off x="1066800" y="330200"/>
            <a:ext cx="27733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a:latin typeface="Times New Roman" panose="02020603050405020304" pitchFamily="18" charset="0"/>
              </a:rPr>
              <a:t>银行家算法之例 </a:t>
            </a:r>
          </a:p>
        </p:txBody>
      </p:sp>
      <p:sp>
        <p:nvSpPr>
          <p:cNvPr id="115716" name="Text Box 50">
            <a:extLst>
              <a:ext uri="{FF2B5EF4-FFF2-40B4-BE49-F238E27FC236}">
                <a16:creationId xmlns:a16="http://schemas.microsoft.com/office/drawing/2014/main" id="{7DB2B97E-7F45-4E87-825E-A4BB6434956D}"/>
              </a:ext>
            </a:extLst>
          </p:cNvPr>
          <p:cNvSpPr txBox="1">
            <a:spLocks noChangeArrowheads="1"/>
          </p:cNvSpPr>
          <p:nvPr/>
        </p:nvSpPr>
        <p:spPr bwMode="auto">
          <a:xfrm>
            <a:off x="609600" y="5334000"/>
            <a:ext cx="82296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buClrTx/>
              <a:buSzTx/>
              <a:buFontTx/>
              <a:buNone/>
            </a:pPr>
            <a:r>
              <a:rPr lang="zh-CN" altLang="en-US" sz="2800" dirty="0">
                <a:solidFill>
                  <a:srgbClr val="000000"/>
                </a:solidFill>
                <a:latin typeface="宋体" panose="02010600030101010101" pitchFamily="2" charset="-122"/>
              </a:rPr>
              <a:t>   </a:t>
            </a:r>
            <a:r>
              <a:rPr lang="en-US" altLang="zh-CN" sz="2400" dirty="0">
                <a:solidFill>
                  <a:srgbClr val="000000"/>
                </a:solidFill>
                <a:latin typeface="Times New Roman" panose="02020603050405020304" pitchFamily="18" charset="0"/>
              </a:rPr>
              <a:t>P</a:t>
            </a:r>
            <a:r>
              <a:rPr lang="en-US" altLang="zh-CN" sz="2400" baseline="-25000" dirty="0">
                <a:solidFill>
                  <a:srgbClr val="000000"/>
                </a:solidFill>
                <a:latin typeface="Times New Roman" panose="02020603050405020304" pitchFamily="18" charset="0"/>
              </a:rPr>
              <a:t>4</a:t>
            </a:r>
            <a:r>
              <a:rPr lang="zh-CN" altLang="en-US" sz="2400" dirty="0">
                <a:solidFill>
                  <a:srgbClr val="000000"/>
                </a:solidFill>
                <a:latin typeface="Times New Roman" panose="02020603050405020304" pitchFamily="18" charset="0"/>
              </a:rPr>
              <a:t>发出请求向量</a:t>
            </a:r>
            <a:r>
              <a:rPr lang="en-US" altLang="zh-CN" sz="2400" dirty="0">
                <a:solidFill>
                  <a:srgbClr val="000000"/>
                </a:solidFill>
                <a:latin typeface="Times New Roman" panose="02020603050405020304" pitchFamily="18" charset="0"/>
              </a:rPr>
              <a:t>Request</a:t>
            </a:r>
            <a:r>
              <a:rPr lang="en-US" altLang="zh-CN" sz="2400" baseline="-25000" dirty="0">
                <a:solidFill>
                  <a:srgbClr val="000000"/>
                </a:solidFill>
                <a:latin typeface="Times New Roman" panose="02020603050405020304" pitchFamily="18" charset="0"/>
              </a:rPr>
              <a:t>4</a:t>
            </a:r>
            <a:r>
              <a:rPr lang="en-US" altLang="zh-CN" sz="2400" dirty="0">
                <a:solidFill>
                  <a:srgbClr val="000000"/>
                </a:solidFill>
                <a:latin typeface="Times New Roman" panose="02020603050405020304" pitchFamily="18" charset="0"/>
              </a:rPr>
              <a:t>(3，3，0)，</a:t>
            </a:r>
            <a:r>
              <a:rPr lang="zh-CN" altLang="en-US" sz="2400" dirty="0">
                <a:solidFill>
                  <a:srgbClr val="000000"/>
                </a:solidFill>
                <a:latin typeface="Times New Roman" panose="02020603050405020304" pitchFamily="18" charset="0"/>
              </a:rPr>
              <a:t>系统按银行家算法进行检查：</a:t>
            </a:r>
            <a:r>
              <a:rPr lang="en-US" altLang="zh-CN" sz="2400" dirty="0">
                <a:solidFill>
                  <a:srgbClr val="000000"/>
                </a:solidFill>
                <a:latin typeface="Times New Roman" panose="02020603050405020304" pitchFamily="18" charset="0"/>
              </a:rPr>
              <a:t>Request</a:t>
            </a:r>
            <a:r>
              <a:rPr lang="en-US" altLang="zh-CN" sz="2400" baseline="-25000" dirty="0">
                <a:solidFill>
                  <a:srgbClr val="000000"/>
                </a:solidFill>
                <a:latin typeface="Times New Roman" panose="02020603050405020304" pitchFamily="18" charset="0"/>
              </a:rPr>
              <a:t>4</a:t>
            </a:r>
            <a:r>
              <a:rPr lang="en-US" altLang="zh-CN" sz="2400" dirty="0">
                <a:solidFill>
                  <a:srgbClr val="000000"/>
                </a:solidFill>
                <a:latin typeface="Times New Roman" panose="02020603050405020304" pitchFamily="18" charset="0"/>
              </a:rPr>
              <a:t>(3, 3, 0)≤Need</a:t>
            </a:r>
            <a:r>
              <a:rPr lang="en-US" altLang="zh-CN" sz="2400" baseline="-25000" dirty="0">
                <a:solidFill>
                  <a:srgbClr val="000000"/>
                </a:solidFill>
                <a:latin typeface="Times New Roman" panose="02020603050405020304" pitchFamily="18" charset="0"/>
              </a:rPr>
              <a:t>4</a:t>
            </a:r>
            <a:r>
              <a:rPr lang="en-US" altLang="zh-CN" sz="2400" dirty="0">
                <a:solidFill>
                  <a:srgbClr val="000000"/>
                </a:solidFill>
                <a:latin typeface="Times New Roman" panose="02020603050405020304" pitchFamily="18" charset="0"/>
              </a:rPr>
              <a:t>(4, 3, 1); </a:t>
            </a:r>
          </a:p>
          <a:p>
            <a:pPr eaLnBrk="1" hangingPunct="1">
              <a:buClrTx/>
              <a:buSzTx/>
              <a:buFontTx/>
              <a:buNone/>
            </a:pPr>
            <a:r>
              <a:rPr lang="en-US" altLang="zh-CN" sz="2400" dirty="0">
                <a:solidFill>
                  <a:srgbClr val="000000"/>
                </a:solidFill>
                <a:latin typeface="Times New Roman" panose="02020603050405020304" pitchFamily="18" charset="0"/>
              </a:rPr>
              <a:t>         Request</a:t>
            </a:r>
            <a:r>
              <a:rPr lang="en-US" altLang="zh-CN" sz="2400" baseline="-25000" dirty="0">
                <a:solidFill>
                  <a:srgbClr val="000000"/>
                </a:solidFill>
                <a:latin typeface="Times New Roman" panose="02020603050405020304" pitchFamily="18" charset="0"/>
              </a:rPr>
              <a:t>4</a:t>
            </a:r>
            <a:r>
              <a:rPr lang="en-US" altLang="zh-CN" sz="2400" dirty="0">
                <a:solidFill>
                  <a:srgbClr val="000000"/>
                </a:solidFill>
                <a:latin typeface="Times New Roman" panose="02020603050405020304" pitchFamily="18" charset="0"/>
              </a:rPr>
              <a:t>(3, 3, 0)  </a:t>
            </a:r>
            <a:r>
              <a:rPr lang="en-US" altLang="zh-CN" sz="2400" dirty="0">
                <a:solidFill>
                  <a:srgbClr val="FF0000"/>
                </a:solidFill>
                <a:latin typeface="Times New Roman" panose="02020603050405020304" pitchFamily="18" charset="0"/>
              </a:rPr>
              <a:t>＞</a:t>
            </a:r>
            <a:r>
              <a:rPr lang="en-US" altLang="zh-CN" sz="2400" dirty="0">
                <a:solidFill>
                  <a:srgbClr val="000000"/>
                </a:solidFill>
                <a:latin typeface="Times New Roman" panose="02020603050405020304" pitchFamily="18" charset="0"/>
              </a:rPr>
              <a:t>Available(2, 3, 0)，</a:t>
            </a:r>
            <a:r>
              <a:rPr lang="zh-CN" altLang="en-US" sz="2400" dirty="0">
                <a:solidFill>
                  <a:srgbClr val="000000"/>
                </a:solidFill>
                <a:latin typeface="Times New Roman" panose="02020603050405020304" pitchFamily="18" charset="0"/>
              </a:rPr>
              <a:t>让</a:t>
            </a:r>
            <a:r>
              <a:rPr lang="en-US" altLang="zh-CN" sz="2400" dirty="0">
                <a:solidFill>
                  <a:srgbClr val="FF0000"/>
                </a:solidFill>
                <a:latin typeface="Times New Roman" panose="02020603050405020304" pitchFamily="18" charset="0"/>
              </a:rPr>
              <a:t>P</a:t>
            </a:r>
            <a:r>
              <a:rPr lang="en-US" altLang="zh-CN" sz="2400" baseline="-25000" dirty="0">
                <a:solidFill>
                  <a:srgbClr val="FF0000"/>
                </a:solidFill>
                <a:latin typeface="Times New Roman" panose="02020603050405020304" pitchFamily="18" charset="0"/>
              </a:rPr>
              <a:t>4</a:t>
            </a:r>
            <a:r>
              <a:rPr lang="zh-CN" altLang="en-US" sz="2400" dirty="0">
                <a:solidFill>
                  <a:srgbClr val="FF0000"/>
                </a:solidFill>
                <a:latin typeface="Times New Roman" panose="02020603050405020304" pitchFamily="18" charset="0"/>
              </a:rPr>
              <a:t>等待。</a:t>
            </a:r>
          </a:p>
        </p:txBody>
      </p:sp>
      <p:grpSp>
        <p:nvGrpSpPr>
          <p:cNvPr id="115717" name="Group 52">
            <a:extLst>
              <a:ext uri="{FF2B5EF4-FFF2-40B4-BE49-F238E27FC236}">
                <a16:creationId xmlns:a16="http://schemas.microsoft.com/office/drawing/2014/main" id="{127040C9-C035-41A3-BF64-D0AD2C02FAB8}"/>
              </a:ext>
            </a:extLst>
          </p:cNvPr>
          <p:cNvGrpSpPr>
            <a:grpSpLocks/>
          </p:cNvGrpSpPr>
          <p:nvPr/>
        </p:nvGrpSpPr>
        <p:grpSpPr bwMode="auto">
          <a:xfrm>
            <a:off x="762000" y="1524000"/>
            <a:ext cx="7586663" cy="3763963"/>
            <a:chOff x="480" y="1565"/>
            <a:chExt cx="4779" cy="2371"/>
          </a:xfrm>
        </p:grpSpPr>
        <p:sp>
          <p:nvSpPr>
            <p:cNvPr id="115718" name="Rectangle 53">
              <a:extLst>
                <a:ext uri="{FF2B5EF4-FFF2-40B4-BE49-F238E27FC236}">
                  <a16:creationId xmlns:a16="http://schemas.microsoft.com/office/drawing/2014/main" id="{B75CB2DD-36EF-4440-AEE1-18ECCBA736FF}"/>
                </a:ext>
              </a:extLst>
            </p:cNvPr>
            <p:cNvSpPr>
              <a:spLocks noChangeArrowheads="1"/>
            </p:cNvSpPr>
            <p:nvPr/>
          </p:nvSpPr>
          <p:spPr bwMode="auto">
            <a:xfrm>
              <a:off x="480" y="1565"/>
              <a:ext cx="4747" cy="235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15719" name="Line 54">
              <a:extLst>
                <a:ext uri="{FF2B5EF4-FFF2-40B4-BE49-F238E27FC236}">
                  <a16:creationId xmlns:a16="http://schemas.microsoft.com/office/drawing/2014/main" id="{D3DFF683-1788-48F6-AB0E-AF33EBC565F3}"/>
                </a:ext>
              </a:extLst>
            </p:cNvPr>
            <p:cNvSpPr>
              <a:spLocks noChangeShapeType="1"/>
            </p:cNvSpPr>
            <p:nvPr/>
          </p:nvSpPr>
          <p:spPr bwMode="auto">
            <a:xfrm>
              <a:off x="480" y="2216"/>
              <a:ext cx="4747"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5720" name="Line 55">
              <a:extLst>
                <a:ext uri="{FF2B5EF4-FFF2-40B4-BE49-F238E27FC236}">
                  <a16:creationId xmlns:a16="http://schemas.microsoft.com/office/drawing/2014/main" id="{2DEBDC7D-31A4-4001-955B-C53BB61D1FE7}"/>
                </a:ext>
              </a:extLst>
            </p:cNvPr>
            <p:cNvSpPr>
              <a:spLocks noChangeShapeType="1"/>
            </p:cNvSpPr>
            <p:nvPr/>
          </p:nvSpPr>
          <p:spPr bwMode="auto">
            <a:xfrm>
              <a:off x="1469" y="1565"/>
              <a:ext cx="0" cy="2352"/>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5721" name="Line 56">
              <a:extLst>
                <a:ext uri="{FF2B5EF4-FFF2-40B4-BE49-F238E27FC236}">
                  <a16:creationId xmlns:a16="http://schemas.microsoft.com/office/drawing/2014/main" id="{ACCFCB12-E889-4A2F-90EA-6497C34E3BD8}"/>
                </a:ext>
              </a:extLst>
            </p:cNvPr>
            <p:cNvSpPr>
              <a:spLocks noChangeShapeType="1"/>
            </p:cNvSpPr>
            <p:nvPr/>
          </p:nvSpPr>
          <p:spPr bwMode="auto">
            <a:xfrm>
              <a:off x="3397" y="1565"/>
              <a:ext cx="0" cy="2352"/>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5722" name="Line 57">
              <a:extLst>
                <a:ext uri="{FF2B5EF4-FFF2-40B4-BE49-F238E27FC236}">
                  <a16:creationId xmlns:a16="http://schemas.microsoft.com/office/drawing/2014/main" id="{15D5AD2A-1A19-48C3-B312-45E2555972BD}"/>
                </a:ext>
              </a:extLst>
            </p:cNvPr>
            <p:cNvSpPr>
              <a:spLocks noChangeShapeType="1"/>
            </p:cNvSpPr>
            <p:nvPr/>
          </p:nvSpPr>
          <p:spPr bwMode="auto">
            <a:xfrm>
              <a:off x="2458" y="1565"/>
              <a:ext cx="0" cy="2352"/>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5723" name="Line 58">
              <a:extLst>
                <a:ext uri="{FF2B5EF4-FFF2-40B4-BE49-F238E27FC236}">
                  <a16:creationId xmlns:a16="http://schemas.microsoft.com/office/drawing/2014/main" id="{F5439FE5-9F0A-46CB-BEE2-D1602202F981}"/>
                </a:ext>
              </a:extLst>
            </p:cNvPr>
            <p:cNvSpPr>
              <a:spLocks noChangeShapeType="1"/>
            </p:cNvSpPr>
            <p:nvPr/>
          </p:nvSpPr>
          <p:spPr bwMode="auto">
            <a:xfrm>
              <a:off x="4337" y="1565"/>
              <a:ext cx="0" cy="2352"/>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5724" name="Line 59">
              <a:extLst>
                <a:ext uri="{FF2B5EF4-FFF2-40B4-BE49-F238E27FC236}">
                  <a16:creationId xmlns:a16="http://schemas.microsoft.com/office/drawing/2014/main" id="{AD01E0A3-49B2-42A1-BB3D-178AAB3B1CDC}"/>
                </a:ext>
              </a:extLst>
            </p:cNvPr>
            <p:cNvSpPr>
              <a:spLocks noChangeShapeType="1"/>
            </p:cNvSpPr>
            <p:nvPr/>
          </p:nvSpPr>
          <p:spPr bwMode="auto">
            <a:xfrm>
              <a:off x="480" y="1565"/>
              <a:ext cx="989" cy="651"/>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5725" name="Text Box 60">
              <a:extLst>
                <a:ext uri="{FF2B5EF4-FFF2-40B4-BE49-F238E27FC236}">
                  <a16:creationId xmlns:a16="http://schemas.microsoft.com/office/drawing/2014/main" id="{05819632-DACC-4C82-AB51-D9A41ED23A32}"/>
                </a:ext>
              </a:extLst>
            </p:cNvPr>
            <p:cNvSpPr txBox="1">
              <a:spLocks noChangeArrowheads="1"/>
            </p:cNvSpPr>
            <p:nvPr/>
          </p:nvSpPr>
          <p:spPr bwMode="auto">
            <a:xfrm>
              <a:off x="767" y="1578"/>
              <a:ext cx="69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a:latin typeface="Times New Roman" panose="02020603050405020304" pitchFamily="18" charset="0"/>
                </a:rPr>
                <a:t>资源情况</a:t>
              </a:r>
            </a:p>
          </p:txBody>
        </p:sp>
        <p:sp>
          <p:nvSpPr>
            <p:cNvPr id="115726" name="Text Box 61">
              <a:extLst>
                <a:ext uri="{FF2B5EF4-FFF2-40B4-BE49-F238E27FC236}">
                  <a16:creationId xmlns:a16="http://schemas.microsoft.com/office/drawing/2014/main" id="{DA4423D7-4950-462E-BF5E-BA7EE9FE301E}"/>
                </a:ext>
              </a:extLst>
            </p:cNvPr>
            <p:cNvSpPr txBox="1">
              <a:spLocks noChangeArrowheads="1"/>
            </p:cNvSpPr>
            <p:nvPr/>
          </p:nvSpPr>
          <p:spPr bwMode="auto">
            <a:xfrm>
              <a:off x="520" y="1985"/>
              <a:ext cx="4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a:latin typeface="Times New Roman" panose="02020603050405020304" pitchFamily="18" charset="0"/>
                </a:rPr>
                <a:t>进程</a:t>
              </a:r>
            </a:p>
          </p:txBody>
        </p:sp>
        <p:sp>
          <p:nvSpPr>
            <p:cNvPr id="115727" name="Text Box 62">
              <a:extLst>
                <a:ext uri="{FF2B5EF4-FFF2-40B4-BE49-F238E27FC236}">
                  <a16:creationId xmlns:a16="http://schemas.microsoft.com/office/drawing/2014/main" id="{4642EE49-A8B9-41DD-894C-202473065B45}"/>
                </a:ext>
              </a:extLst>
            </p:cNvPr>
            <p:cNvSpPr txBox="1">
              <a:spLocks noChangeArrowheads="1"/>
            </p:cNvSpPr>
            <p:nvPr/>
          </p:nvSpPr>
          <p:spPr bwMode="auto">
            <a:xfrm>
              <a:off x="2440" y="1680"/>
              <a:ext cx="95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Allocation</a:t>
              </a:r>
            </a:p>
            <a:p>
              <a:pPr algn="ctr" eaLnBrk="1" hangingPunct="1">
                <a:spcBef>
                  <a:spcPct val="0"/>
                </a:spcBef>
                <a:buClrTx/>
                <a:buSzTx/>
                <a:buFontTx/>
                <a:buNone/>
              </a:pPr>
              <a:r>
                <a:rPr lang="en-US" altLang="zh-CN" sz="2400">
                  <a:latin typeface="Times New Roman" panose="02020603050405020304" pitchFamily="18" charset="0"/>
                </a:rPr>
                <a:t>A   B   C</a:t>
              </a:r>
            </a:p>
          </p:txBody>
        </p:sp>
        <p:sp>
          <p:nvSpPr>
            <p:cNvPr id="115728" name="Text Box 63">
              <a:extLst>
                <a:ext uri="{FF2B5EF4-FFF2-40B4-BE49-F238E27FC236}">
                  <a16:creationId xmlns:a16="http://schemas.microsoft.com/office/drawing/2014/main" id="{2F1655AC-1CCF-4503-ACE6-DC5B79A2CA6E}"/>
                </a:ext>
              </a:extLst>
            </p:cNvPr>
            <p:cNvSpPr txBox="1">
              <a:spLocks noChangeArrowheads="1"/>
            </p:cNvSpPr>
            <p:nvPr/>
          </p:nvSpPr>
          <p:spPr bwMode="auto">
            <a:xfrm>
              <a:off x="1575" y="1655"/>
              <a:ext cx="80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Max</a:t>
              </a:r>
            </a:p>
            <a:p>
              <a:pPr algn="ctr" eaLnBrk="1" hangingPunct="1">
                <a:spcBef>
                  <a:spcPct val="0"/>
                </a:spcBef>
                <a:buClrTx/>
                <a:buSzTx/>
                <a:buFontTx/>
                <a:buNone/>
              </a:pPr>
              <a:r>
                <a:rPr lang="en-US" altLang="zh-CN" sz="2400">
                  <a:latin typeface="Times New Roman" panose="02020603050405020304" pitchFamily="18" charset="0"/>
                </a:rPr>
                <a:t>A   B   C</a:t>
              </a:r>
            </a:p>
          </p:txBody>
        </p:sp>
        <p:sp>
          <p:nvSpPr>
            <p:cNvPr id="115729" name="Text Box 64">
              <a:extLst>
                <a:ext uri="{FF2B5EF4-FFF2-40B4-BE49-F238E27FC236}">
                  <a16:creationId xmlns:a16="http://schemas.microsoft.com/office/drawing/2014/main" id="{EE03B5B3-41DD-4E98-8F70-E2203B4C024E}"/>
                </a:ext>
              </a:extLst>
            </p:cNvPr>
            <p:cNvSpPr txBox="1">
              <a:spLocks noChangeArrowheads="1"/>
            </p:cNvSpPr>
            <p:nvPr/>
          </p:nvSpPr>
          <p:spPr bwMode="auto">
            <a:xfrm>
              <a:off x="3469" y="1655"/>
              <a:ext cx="80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Need</a:t>
              </a:r>
            </a:p>
            <a:p>
              <a:pPr algn="ctr" eaLnBrk="1" hangingPunct="1">
                <a:spcBef>
                  <a:spcPct val="0"/>
                </a:spcBef>
                <a:buClrTx/>
                <a:buSzTx/>
                <a:buFontTx/>
                <a:buNone/>
              </a:pPr>
              <a:r>
                <a:rPr lang="en-US" altLang="zh-CN" sz="2400">
                  <a:latin typeface="Times New Roman" panose="02020603050405020304" pitchFamily="18" charset="0"/>
                </a:rPr>
                <a:t>A   B   C</a:t>
              </a:r>
            </a:p>
          </p:txBody>
        </p:sp>
        <p:sp>
          <p:nvSpPr>
            <p:cNvPr id="115730" name="Text Box 65">
              <a:extLst>
                <a:ext uri="{FF2B5EF4-FFF2-40B4-BE49-F238E27FC236}">
                  <a16:creationId xmlns:a16="http://schemas.microsoft.com/office/drawing/2014/main" id="{2FE24CA8-9D44-4030-8909-96404FF7F07C}"/>
                </a:ext>
              </a:extLst>
            </p:cNvPr>
            <p:cNvSpPr txBox="1">
              <a:spLocks noChangeArrowheads="1"/>
            </p:cNvSpPr>
            <p:nvPr/>
          </p:nvSpPr>
          <p:spPr bwMode="auto">
            <a:xfrm>
              <a:off x="4367" y="1655"/>
              <a:ext cx="89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Available</a:t>
              </a:r>
            </a:p>
            <a:p>
              <a:pPr algn="ctr" eaLnBrk="1" hangingPunct="1">
                <a:spcBef>
                  <a:spcPct val="0"/>
                </a:spcBef>
                <a:buClrTx/>
                <a:buSzTx/>
                <a:buFontTx/>
                <a:buNone/>
              </a:pPr>
              <a:r>
                <a:rPr lang="en-US" altLang="zh-CN" sz="2400">
                  <a:latin typeface="Times New Roman" panose="02020603050405020304" pitchFamily="18" charset="0"/>
                </a:rPr>
                <a:t>A   B   C</a:t>
              </a:r>
            </a:p>
          </p:txBody>
        </p:sp>
        <p:sp>
          <p:nvSpPr>
            <p:cNvPr id="115731" name="Text Box 66">
              <a:extLst>
                <a:ext uri="{FF2B5EF4-FFF2-40B4-BE49-F238E27FC236}">
                  <a16:creationId xmlns:a16="http://schemas.microsoft.com/office/drawing/2014/main" id="{FAC6DD86-D541-4045-91D5-F3258EB06F4E}"/>
                </a:ext>
              </a:extLst>
            </p:cNvPr>
            <p:cNvSpPr txBox="1">
              <a:spLocks noChangeArrowheads="1"/>
            </p:cNvSpPr>
            <p:nvPr/>
          </p:nvSpPr>
          <p:spPr bwMode="auto">
            <a:xfrm>
              <a:off x="2507" y="2289"/>
              <a:ext cx="7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Times New Roman" panose="02020603050405020304" pitchFamily="18" charset="0"/>
                </a:rPr>
                <a:t>0   1     0</a:t>
              </a:r>
            </a:p>
          </p:txBody>
        </p:sp>
        <p:sp>
          <p:nvSpPr>
            <p:cNvPr id="115732" name="Text Box 67">
              <a:extLst>
                <a:ext uri="{FF2B5EF4-FFF2-40B4-BE49-F238E27FC236}">
                  <a16:creationId xmlns:a16="http://schemas.microsoft.com/office/drawing/2014/main" id="{099EF717-62DF-4A05-8CC3-35F7A803CC54}"/>
                </a:ext>
              </a:extLst>
            </p:cNvPr>
            <p:cNvSpPr txBox="1">
              <a:spLocks noChangeArrowheads="1"/>
            </p:cNvSpPr>
            <p:nvPr/>
          </p:nvSpPr>
          <p:spPr bwMode="auto">
            <a:xfrm>
              <a:off x="1469" y="2592"/>
              <a:ext cx="8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FF0000"/>
                  </a:solidFill>
                  <a:latin typeface="Times New Roman" panose="02020603050405020304" pitchFamily="18" charset="0"/>
                </a:rPr>
                <a:t>3     2     2</a:t>
              </a:r>
            </a:p>
          </p:txBody>
        </p:sp>
        <p:sp>
          <p:nvSpPr>
            <p:cNvPr id="115733" name="Text Box 68">
              <a:extLst>
                <a:ext uri="{FF2B5EF4-FFF2-40B4-BE49-F238E27FC236}">
                  <a16:creationId xmlns:a16="http://schemas.microsoft.com/office/drawing/2014/main" id="{57F77D8F-4980-4691-9107-20210FFECAF7}"/>
                </a:ext>
              </a:extLst>
            </p:cNvPr>
            <p:cNvSpPr txBox="1">
              <a:spLocks noChangeArrowheads="1"/>
            </p:cNvSpPr>
            <p:nvPr/>
          </p:nvSpPr>
          <p:spPr bwMode="auto">
            <a:xfrm>
              <a:off x="1469" y="2976"/>
              <a:ext cx="882"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Times New Roman" panose="02020603050405020304" pitchFamily="18" charset="0"/>
                </a:rPr>
                <a:t>9     0     2</a:t>
              </a:r>
            </a:p>
          </p:txBody>
        </p:sp>
        <p:sp>
          <p:nvSpPr>
            <p:cNvPr id="115734" name="Text Box 69">
              <a:extLst>
                <a:ext uri="{FF2B5EF4-FFF2-40B4-BE49-F238E27FC236}">
                  <a16:creationId xmlns:a16="http://schemas.microsoft.com/office/drawing/2014/main" id="{19911D25-4D24-4A1C-B09C-CB8B9F46AB6D}"/>
                </a:ext>
              </a:extLst>
            </p:cNvPr>
            <p:cNvSpPr txBox="1">
              <a:spLocks noChangeArrowheads="1"/>
            </p:cNvSpPr>
            <p:nvPr/>
          </p:nvSpPr>
          <p:spPr bwMode="auto">
            <a:xfrm>
              <a:off x="1460" y="3312"/>
              <a:ext cx="8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FF0000"/>
                  </a:solidFill>
                  <a:latin typeface="Times New Roman" panose="02020603050405020304" pitchFamily="18" charset="0"/>
                </a:rPr>
                <a:t>2     2     2</a:t>
              </a:r>
            </a:p>
          </p:txBody>
        </p:sp>
        <p:sp>
          <p:nvSpPr>
            <p:cNvPr id="115735" name="Text Box 70">
              <a:extLst>
                <a:ext uri="{FF2B5EF4-FFF2-40B4-BE49-F238E27FC236}">
                  <a16:creationId xmlns:a16="http://schemas.microsoft.com/office/drawing/2014/main" id="{CD7DFA3C-E6FE-4EE2-B504-62DBBC2BB7F9}"/>
                </a:ext>
              </a:extLst>
            </p:cNvPr>
            <p:cNvSpPr txBox="1">
              <a:spLocks noChangeArrowheads="1"/>
            </p:cNvSpPr>
            <p:nvPr/>
          </p:nvSpPr>
          <p:spPr bwMode="auto">
            <a:xfrm>
              <a:off x="1469" y="3649"/>
              <a:ext cx="882"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Times New Roman" panose="02020603050405020304" pitchFamily="18" charset="0"/>
                </a:rPr>
                <a:t>4     3     3</a:t>
              </a:r>
            </a:p>
          </p:txBody>
        </p:sp>
        <p:sp>
          <p:nvSpPr>
            <p:cNvPr id="115736" name="Text Box 71">
              <a:extLst>
                <a:ext uri="{FF2B5EF4-FFF2-40B4-BE49-F238E27FC236}">
                  <a16:creationId xmlns:a16="http://schemas.microsoft.com/office/drawing/2014/main" id="{15A0B349-3301-411A-AE12-B72F02FB1CAF}"/>
                </a:ext>
              </a:extLst>
            </p:cNvPr>
            <p:cNvSpPr txBox="1">
              <a:spLocks noChangeArrowheads="1"/>
            </p:cNvSpPr>
            <p:nvPr/>
          </p:nvSpPr>
          <p:spPr bwMode="auto">
            <a:xfrm>
              <a:off x="2498" y="2592"/>
              <a:ext cx="7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FF0000"/>
                  </a:solidFill>
                  <a:latin typeface="Times New Roman" panose="02020603050405020304" pitchFamily="18" charset="0"/>
                </a:rPr>
                <a:t>3   0     2</a:t>
              </a:r>
            </a:p>
          </p:txBody>
        </p:sp>
        <p:sp>
          <p:nvSpPr>
            <p:cNvPr id="115737" name="Text Box 72">
              <a:extLst>
                <a:ext uri="{FF2B5EF4-FFF2-40B4-BE49-F238E27FC236}">
                  <a16:creationId xmlns:a16="http://schemas.microsoft.com/office/drawing/2014/main" id="{A4F1DC2B-1CEB-44C0-9604-E7F6BC929763}"/>
                </a:ext>
              </a:extLst>
            </p:cNvPr>
            <p:cNvSpPr txBox="1">
              <a:spLocks noChangeArrowheads="1"/>
            </p:cNvSpPr>
            <p:nvPr/>
          </p:nvSpPr>
          <p:spPr bwMode="auto">
            <a:xfrm>
              <a:off x="2478" y="2977"/>
              <a:ext cx="8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Times New Roman" panose="02020603050405020304" pitchFamily="18" charset="0"/>
                </a:rPr>
                <a:t>3    0     2</a:t>
              </a:r>
            </a:p>
          </p:txBody>
        </p:sp>
        <p:sp>
          <p:nvSpPr>
            <p:cNvPr id="115738" name="Text Box 73">
              <a:extLst>
                <a:ext uri="{FF2B5EF4-FFF2-40B4-BE49-F238E27FC236}">
                  <a16:creationId xmlns:a16="http://schemas.microsoft.com/office/drawing/2014/main" id="{0EB2101F-3635-491E-AFEF-CC836D70E180}"/>
                </a:ext>
              </a:extLst>
            </p:cNvPr>
            <p:cNvSpPr txBox="1">
              <a:spLocks noChangeArrowheads="1"/>
            </p:cNvSpPr>
            <p:nvPr/>
          </p:nvSpPr>
          <p:spPr bwMode="auto">
            <a:xfrm>
              <a:off x="2478" y="3312"/>
              <a:ext cx="8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FF0000"/>
                  </a:solidFill>
                  <a:latin typeface="Times New Roman" panose="02020603050405020304" pitchFamily="18" charset="0"/>
                </a:rPr>
                <a:t>2     1    1</a:t>
              </a:r>
            </a:p>
          </p:txBody>
        </p:sp>
        <p:sp>
          <p:nvSpPr>
            <p:cNvPr id="115739" name="Text Box 74">
              <a:extLst>
                <a:ext uri="{FF2B5EF4-FFF2-40B4-BE49-F238E27FC236}">
                  <a16:creationId xmlns:a16="http://schemas.microsoft.com/office/drawing/2014/main" id="{892FCF23-8486-41E5-98FE-9D864C82A676}"/>
                </a:ext>
              </a:extLst>
            </p:cNvPr>
            <p:cNvSpPr txBox="1">
              <a:spLocks noChangeArrowheads="1"/>
            </p:cNvSpPr>
            <p:nvPr/>
          </p:nvSpPr>
          <p:spPr bwMode="auto">
            <a:xfrm>
              <a:off x="2478" y="3648"/>
              <a:ext cx="8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Times New Roman" panose="02020603050405020304" pitchFamily="18" charset="0"/>
                </a:rPr>
                <a:t>0     0    2</a:t>
              </a:r>
            </a:p>
          </p:txBody>
        </p:sp>
        <p:sp>
          <p:nvSpPr>
            <p:cNvPr id="115740" name="Text Box 75">
              <a:extLst>
                <a:ext uri="{FF2B5EF4-FFF2-40B4-BE49-F238E27FC236}">
                  <a16:creationId xmlns:a16="http://schemas.microsoft.com/office/drawing/2014/main" id="{14AB7F4F-9DA3-49CC-B69E-5ABB56DCAA1A}"/>
                </a:ext>
              </a:extLst>
            </p:cNvPr>
            <p:cNvSpPr txBox="1">
              <a:spLocks noChangeArrowheads="1"/>
            </p:cNvSpPr>
            <p:nvPr/>
          </p:nvSpPr>
          <p:spPr bwMode="auto">
            <a:xfrm>
              <a:off x="3496" y="2289"/>
              <a:ext cx="7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Times New Roman" panose="02020603050405020304" pitchFamily="18" charset="0"/>
                </a:rPr>
                <a:t>7   4     3</a:t>
              </a:r>
            </a:p>
          </p:txBody>
        </p:sp>
        <p:sp>
          <p:nvSpPr>
            <p:cNvPr id="115741" name="Text Box 76">
              <a:extLst>
                <a:ext uri="{FF2B5EF4-FFF2-40B4-BE49-F238E27FC236}">
                  <a16:creationId xmlns:a16="http://schemas.microsoft.com/office/drawing/2014/main" id="{4F5D8DB7-8BF8-46AB-870F-AE6FA954DFE0}"/>
                </a:ext>
              </a:extLst>
            </p:cNvPr>
            <p:cNvSpPr txBox="1">
              <a:spLocks noChangeArrowheads="1"/>
            </p:cNvSpPr>
            <p:nvPr/>
          </p:nvSpPr>
          <p:spPr bwMode="auto">
            <a:xfrm>
              <a:off x="3496" y="2592"/>
              <a:ext cx="7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FF0000"/>
                  </a:solidFill>
                  <a:latin typeface="Times New Roman" panose="02020603050405020304" pitchFamily="18" charset="0"/>
                </a:rPr>
                <a:t>0   2     0</a:t>
              </a:r>
            </a:p>
          </p:txBody>
        </p:sp>
        <p:sp>
          <p:nvSpPr>
            <p:cNvPr id="115742" name="Text Box 77">
              <a:extLst>
                <a:ext uri="{FF2B5EF4-FFF2-40B4-BE49-F238E27FC236}">
                  <a16:creationId xmlns:a16="http://schemas.microsoft.com/office/drawing/2014/main" id="{70811BA3-37F4-4C3E-B91A-4EC688FD7AF1}"/>
                </a:ext>
              </a:extLst>
            </p:cNvPr>
            <p:cNvSpPr txBox="1">
              <a:spLocks noChangeArrowheads="1"/>
            </p:cNvSpPr>
            <p:nvPr/>
          </p:nvSpPr>
          <p:spPr bwMode="auto">
            <a:xfrm>
              <a:off x="3496" y="2976"/>
              <a:ext cx="834"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marL="457200" indent="-457200">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AutoNum type="arabicPlain" startAt="6"/>
              </a:pPr>
              <a:r>
                <a:rPr lang="zh-CN" altLang="en-US" sz="2400">
                  <a:solidFill>
                    <a:srgbClr val="000000"/>
                  </a:solidFill>
                  <a:latin typeface="Times New Roman" panose="02020603050405020304" pitchFamily="18" charset="0"/>
                </a:rPr>
                <a:t>0     0</a:t>
              </a:r>
            </a:p>
          </p:txBody>
        </p:sp>
        <p:sp>
          <p:nvSpPr>
            <p:cNvPr id="115743" name="Text Box 78">
              <a:extLst>
                <a:ext uri="{FF2B5EF4-FFF2-40B4-BE49-F238E27FC236}">
                  <a16:creationId xmlns:a16="http://schemas.microsoft.com/office/drawing/2014/main" id="{C8EE8951-9DB5-4325-BD06-C185150EA42F}"/>
                </a:ext>
              </a:extLst>
            </p:cNvPr>
            <p:cNvSpPr txBox="1">
              <a:spLocks noChangeArrowheads="1"/>
            </p:cNvSpPr>
            <p:nvPr/>
          </p:nvSpPr>
          <p:spPr bwMode="auto">
            <a:xfrm>
              <a:off x="3496" y="3312"/>
              <a:ext cx="8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marL="457200" indent="-457200">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FF0000"/>
                  </a:solidFill>
                  <a:latin typeface="Times New Roman" panose="02020603050405020304" pitchFamily="18" charset="0"/>
                </a:rPr>
                <a:t>0    1     1</a:t>
              </a:r>
            </a:p>
          </p:txBody>
        </p:sp>
        <p:sp>
          <p:nvSpPr>
            <p:cNvPr id="115744" name="Text Box 79">
              <a:extLst>
                <a:ext uri="{FF2B5EF4-FFF2-40B4-BE49-F238E27FC236}">
                  <a16:creationId xmlns:a16="http://schemas.microsoft.com/office/drawing/2014/main" id="{BA28297D-C7F9-4A64-A256-DB64FF1149BA}"/>
                </a:ext>
              </a:extLst>
            </p:cNvPr>
            <p:cNvSpPr txBox="1">
              <a:spLocks noChangeArrowheads="1"/>
            </p:cNvSpPr>
            <p:nvPr/>
          </p:nvSpPr>
          <p:spPr bwMode="auto">
            <a:xfrm>
              <a:off x="3496" y="3648"/>
              <a:ext cx="8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marL="457200" indent="-457200">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Times New Roman" panose="02020603050405020304" pitchFamily="18" charset="0"/>
                </a:rPr>
                <a:t>4    3     1</a:t>
              </a:r>
            </a:p>
          </p:txBody>
        </p:sp>
        <p:sp>
          <p:nvSpPr>
            <p:cNvPr id="115745" name="Text Box 80">
              <a:extLst>
                <a:ext uri="{FF2B5EF4-FFF2-40B4-BE49-F238E27FC236}">
                  <a16:creationId xmlns:a16="http://schemas.microsoft.com/office/drawing/2014/main" id="{615B2655-0BA2-44E3-A35D-537BD7CD0D29}"/>
                </a:ext>
              </a:extLst>
            </p:cNvPr>
            <p:cNvSpPr txBox="1">
              <a:spLocks noChangeArrowheads="1"/>
            </p:cNvSpPr>
            <p:nvPr/>
          </p:nvSpPr>
          <p:spPr bwMode="auto">
            <a:xfrm>
              <a:off x="4337" y="2289"/>
              <a:ext cx="8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marL="457200" indent="-457200">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Times New Roman" panose="02020603050405020304" pitchFamily="18" charset="0"/>
                </a:rPr>
                <a:t>2    3      0</a:t>
              </a:r>
            </a:p>
          </p:txBody>
        </p:sp>
        <p:sp>
          <p:nvSpPr>
            <p:cNvPr id="115746" name="Text Box 81">
              <a:extLst>
                <a:ext uri="{FF2B5EF4-FFF2-40B4-BE49-F238E27FC236}">
                  <a16:creationId xmlns:a16="http://schemas.microsoft.com/office/drawing/2014/main" id="{0652B702-7D6E-42DA-B0F6-C1F0774DC131}"/>
                </a:ext>
              </a:extLst>
            </p:cNvPr>
            <p:cNvSpPr txBox="1">
              <a:spLocks noChangeArrowheads="1"/>
            </p:cNvSpPr>
            <p:nvPr/>
          </p:nvSpPr>
          <p:spPr bwMode="auto">
            <a:xfrm>
              <a:off x="1488" y="2288"/>
              <a:ext cx="8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Times New Roman" panose="02020603050405020304" pitchFamily="18" charset="0"/>
                </a:rPr>
                <a:t>7     5     3</a:t>
              </a:r>
            </a:p>
          </p:txBody>
        </p:sp>
        <p:sp>
          <p:nvSpPr>
            <p:cNvPr id="115747" name="Text Box 82">
              <a:extLst>
                <a:ext uri="{FF2B5EF4-FFF2-40B4-BE49-F238E27FC236}">
                  <a16:creationId xmlns:a16="http://schemas.microsoft.com/office/drawing/2014/main" id="{015C836A-8906-461B-A4A4-D26D34B865F2}"/>
                </a:ext>
              </a:extLst>
            </p:cNvPr>
            <p:cNvSpPr txBox="1">
              <a:spLocks noChangeArrowheads="1"/>
            </p:cNvSpPr>
            <p:nvPr/>
          </p:nvSpPr>
          <p:spPr bwMode="auto">
            <a:xfrm>
              <a:off x="821" y="2256"/>
              <a:ext cx="2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rgbClr val="000000"/>
                  </a:solidFill>
                  <a:latin typeface="Times New Roman" panose="02020603050405020304" pitchFamily="18" charset="0"/>
                </a:rPr>
                <a:t>P</a:t>
              </a:r>
              <a:r>
                <a:rPr lang="en-US" altLang="zh-CN" sz="2400" baseline="-25000">
                  <a:solidFill>
                    <a:srgbClr val="000000"/>
                  </a:solidFill>
                  <a:latin typeface="Times New Roman" panose="02020603050405020304" pitchFamily="18" charset="0"/>
                </a:rPr>
                <a:t>0</a:t>
              </a:r>
              <a:endParaRPr lang="zh-CN" altLang="en-US" sz="2400" baseline="-25000">
                <a:solidFill>
                  <a:srgbClr val="000000"/>
                </a:solidFill>
                <a:latin typeface="Times New Roman" panose="02020603050405020304" pitchFamily="18" charset="0"/>
              </a:endParaRPr>
            </a:p>
          </p:txBody>
        </p:sp>
        <p:sp>
          <p:nvSpPr>
            <p:cNvPr id="115748" name="Text Box 83">
              <a:extLst>
                <a:ext uri="{FF2B5EF4-FFF2-40B4-BE49-F238E27FC236}">
                  <a16:creationId xmlns:a16="http://schemas.microsoft.com/office/drawing/2014/main" id="{026C02E2-A609-49CE-9DF6-F616ADB9F8B6}"/>
                </a:ext>
              </a:extLst>
            </p:cNvPr>
            <p:cNvSpPr txBox="1">
              <a:spLocks noChangeArrowheads="1"/>
            </p:cNvSpPr>
            <p:nvPr/>
          </p:nvSpPr>
          <p:spPr bwMode="auto">
            <a:xfrm>
              <a:off x="816" y="2592"/>
              <a:ext cx="2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rgbClr val="FF0000"/>
                  </a:solidFill>
                  <a:latin typeface="Times New Roman" panose="02020603050405020304" pitchFamily="18" charset="0"/>
                </a:rPr>
                <a:t>P</a:t>
              </a:r>
              <a:r>
                <a:rPr lang="en-US" altLang="zh-CN" sz="2400" baseline="-25000">
                  <a:solidFill>
                    <a:srgbClr val="FF0000"/>
                  </a:solidFill>
                  <a:latin typeface="Times New Roman" panose="02020603050405020304" pitchFamily="18" charset="0"/>
                </a:rPr>
                <a:t>1</a:t>
              </a:r>
              <a:endParaRPr lang="zh-CN" altLang="en-US" sz="2400" baseline="-25000">
                <a:solidFill>
                  <a:srgbClr val="FF0000"/>
                </a:solidFill>
                <a:latin typeface="Times New Roman" panose="02020603050405020304" pitchFamily="18" charset="0"/>
              </a:endParaRPr>
            </a:p>
          </p:txBody>
        </p:sp>
        <p:sp>
          <p:nvSpPr>
            <p:cNvPr id="115749" name="Text Box 84">
              <a:extLst>
                <a:ext uri="{FF2B5EF4-FFF2-40B4-BE49-F238E27FC236}">
                  <a16:creationId xmlns:a16="http://schemas.microsoft.com/office/drawing/2014/main" id="{0D1906F6-F18C-44B4-AD6E-C26B08AE8803}"/>
                </a:ext>
              </a:extLst>
            </p:cNvPr>
            <p:cNvSpPr txBox="1">
              <a:spLocks noChangeArrowheads="1"/>
            </p:cNvSpPr>
            <p:nvPr/>
          </p:nvSpPr>
          <p:spPr bwMode="auto">
            <a:xfrm>
              <a:off x="816" y="2977"/>
              <a:ext cx="2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rgbClr val="000000"/>
                  </a:solidFill>
                  <a:latin typeface="Times New Roman" panose="02020603050405020304" pitchFamily="18" charset="0"/>
                </a:rPr>
                <a:t>P</a:t>
              </a:r>
              <a:r>
                <a:rPr lang="en-US" altLang="zh-CN" sz="2400" baseline="-25000">
                  <a:solidFill>
                    <a:srgbClr val="000000"/>
                  </a:solidFill>
                  <a:latin typeface="Times New Roman" panose="02020603050405020304" pitchFamily="18" charset="0"/>
                </a:rPr>
                <a:t>2</a:t>
              </a:r>
              <a:endParaRPr lang="zh-CN" altLang="en-US" sz="2400" baseline="-25000">
                <a:solidFill>
                  <a:srgbClr val="000000"/>
                </a:solidFill>
                <a:latin typeface="Times New Roman" panose="02020603050405020304" pitchFamily="18" charset="0"/>
              </a:endParaRPr>
            </a:p>
          </p:txBody>
        </p:sp>
        <p:sp>
          <p:nvSpPr>
            <p:cNvPr id="115750" name="Text Box 85">
              <a:extLst>
                <a:ext uri="{FF2B5EF4-FFF2-40B4-BE49-F238E27FC236}">
                  <a16:creationId xmlns:a16="http://schemas.microsoft.com/office/drawing/2014/main" id="{39F54316-50E3-4CF6-9C50-519BCB342366}"/>
                </a:ext>
              </a:extLst>
            </p:cNvPr>
            <p:cNvSpPr txBox="1">
              <a:spLocks noChangeArrowheads="1"/>
            </p:cNvSpPr>
            <p:nvPr/>
          </p:nvSpPr>
          <p:spPr bwMode="auto">
            <a:xfrm>
              <a:off x="816" y="3312"/>
              <a:ext cx="2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rgbClr val="FF0000"/>
                  </a:solidFill>
                  <a:latin typeface="Times New Roman" panose="02020603050405020304" pitchFamily="18" charset="0"/>
                </a:rPr>
                <a:t>P</a:t>
              </a:r>
              <a:r>
                <a:rPr lang="en-US" altLang="zh-CN" sz="2400" baseline="-25000">
                  <a:solidFill>
                    <a:srgbClr val="FF0000"/>
                  </a:solidFill>
                  <a:latin typeface="Times New Roman" panose="02020603050405020304" pitchFamily="18" charset="0"/>
                </a:rPr>
                <a:t>3</a:t>
              </a:r>
              <a:endParaRPr lang="zh-CN" altLang="en-US" sz="2400" baseline="-25000">
                <a:solidFill>
                  <a:srgbClr val="FF0000"/>
                </a:solidFill>
                <a:latin typeface="Times New Roman" panose="02020603050405020304" pitchFamily="18" charset="0"/>
              </a:endParaRPr>
            </a:p>
          </p:txBody>
        </p:sp>
        <p:sp>
          <p:nvSpPr>
            <p:cNvPr id="115751" name="Text Box 86">
              <a:extLst>
                <a:ext uri="{FF2B5EF4-FFF2-40B4-BE49-F238E27FC236}">
                  <a16:creationId xmlns:a16="http://schemas.microsoft.com/office/drawing/2014/main" id="{7E9BD0A2-D7E5-45C4-ACAD-206D6CBD8627}"/>
                </a:ext>
              </a:extLst>
            </p:cNvPr>
            <p:cNvSpPr txBox="1">
              <a:spLocks noChangeArrowheads="1"/>
            </p:cNvSpPr>
            <p:nvPr/>
          </p:nvSpPr>
          <p:spPr bwMode="auto">
            <a:xfrm>
              <a:off x="816" y="3648"/>
              <a:ext cx="2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rgbClr val="000000"/>
                  </a:solidFill>
                  <a:latin typeface="Times New Roman" panose="02020603050405020304" pitchFamily="18" charset="0"/>
                </a:rPr>
                <a:t>P</a:t>
              </a:r>
              <a:r>
                <a:rPr lang="en-US" altLang="zh-CN" sz="2400" baseline="-25000">
                  <a:solidFill>
                    <a:srgbClr val="000000"/>
                  </a:solidFill>
                  <a:latin typeface="Times New Roman" panose="02020603050405020304" pitchFamily="18" charset="0"/>
                </a:rPr>
                <a:t>4</a:t>
              </a:r>
              <a:endParaRPr lang="zh-CN" altLang="en-US" sz="2400" baseline="-25000">
                <a:solidFill>
                  <a:srgbClr val="000000"/>
                </a:solidFill>
                <a:latin typeface="Times New Roman" panose="02020603050405020304" pitchFamily="18" charset="0"/>
              </a:endParaRPr>
            </a:p>
          </p:txBody>
        </p:sp>
      </p:gr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ext Box 3">
            <a:extLst>
              <a:ext uri="{FF2B5EF4-FFF2-40B4-BE49-F238E27FC236}">
                <a16:creationId xmlns:a16="http://schemas.microsoft.com/office/drawing/2014/main" id="{1C787C63-ED04-4161-95EC-4EBE8CCF0947}"/>
              </a:ext>
            </a:extLst>
          </p:cNvPr>
          <p:cNvSpPr txBox="1">
            <a:spLocks noChangeArrowheads="1"/>
          </p:cNvSpPr>
          <p:nvPr/>
        </p:nvSpPr>
        <p:spPr bwMode="auto">
          <a:xfrm>
            <a:off x="1066800" y="330200"/>
            <a:ext cx="27733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a:latin typeface="Times New Roman" panose="02020603050405020304" pitchFamily="18" charset="0"/>
              </a:rPr>
              <a:t>银行家算法之例 </a:t>
            </a:r>
          </a:p>
        </p:txBody>
      </p:sp>
      <p:sp>
        <p:nvSpPr>
          <p:cNvPr id="116739" name="Text Box 4">
            <a:extLst>
              <a:ext uri="{FF2B5EF4-FFF2-40B4-BE49-F238E27FC236}">
                <a16:creationId xmlns:a16="http://schemas.microsoft.com/office/drawing/2014/main" id="{9CD0D991-F251-48AA-96F0-CF5674A6DB08}"/>
              </a:ext>
            </a:extLst>
          </p:cNvPr>
          <p:cNvSpPr txBox="1">
            <a:spLocks noChangeArrowheads="1"/>
          </p:cNvSpPr>
          <p:nvPr/>
        </p:nvSpPr>
        <p:spPr bwMode="auto">
          <a:xfrm>
            <a:off x="609600" y="4724400"/>
            <a:ext cx="8229600" cy="210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10000"/>
              </a:lnSpc>
              <a:spcBef>
                <a:spcPct val="0"/>
              </a:spcBef>
              <a:buClrTx/>
              <a:buSzTx/>
              <a:buFontTx/>
              <a:buNone/>
            </a:pPr>
            <a:r>
              <a:rPr lang="en-US" altLang="zh-CN" sz="2400" dirty="0">
                <a:solidFill>
                  <a:srgbClr val="000000"/>
                </a:solidFill>
                <a:latin typeface="Times New Roman" panose="02020603050405020304" pitchFamily="18" charset="0"/>
              </a:rPr>
              <a:t>   P</a:t>
            </a:r>
            <a:r>
              <a:rPr lang="en-US" altLang="zh-CN" sz="2400" baseline="-25000" dirty="0">
                <a:solidFill>
                  <a:srgbClr val="000000"/>
                </a:solidFill>
                <a:latin typeface="Times New Roman" panose="02020603050405020304" pitchFamily="18" charset="0"/>
              </a:rPr>
              <a:t>0</a:t>
            </a:r>
            <a:r>
              <a:rPr lang="zh-CN" altLang="en-US" sz="2400" dirty="0">
                <a:solidFill>
                  <a:srgbClr val="000000"/>
                </a:solidFill>
                <a:latin typeface="Times New Roman" panose="02020603050405020304" pitchFamily="18" charset="0"/>
              </a:rPr>
              <a:t>发出请求向量</a:t>
            </a:r>
            <a:r>
              <a:rPr lang="en-US" altLang="zh-CN" sz="2400" dirty="0">
                <a:solidFill>
                  <a:srgbClr val="000000"/>
                </a:solidFill>
                <a:latin typeface="Times New Roman" panose="02020603050405020304" pitchFamily="18" charset="0"/>
              </a:rPr>
              <a:t>Requst</a:t>
            </a:r>
            <a:r>
              <a:rPr lang="en-US" altLang="zh-CN" sz="2400" baseline="-25000" dirty="0">
                <a:solidFill>
                  <a:srgbClr val="000000"/>
                </a:solidFill>
                <a:latin typeface="Times New Roman" panose="02020603050405020304" pitchFamily="18" charset="0"/>
              </a:rPr>
              <a:t>0</a:t>
            </a:r>
            <a:r>
              <a:rPr lang="en-US" altLang="zh-CN" sz="2400" dirty="0">
                <a:solidFill>
                  <a:srgbClr val="000000"/>
                </a:solidFill>
                <a:latin typeface="Times New Roman" panose="02020603050405020304" pitchFamily="18" charset="0"/>
              </a:rPr>
              <a:t>(0，2，0)，</a:t>
            </a:r>
            <a:r>
              <a:rPr lang="zh-CN" altLang="en-US" sz="2400" dirty="0">
                <a:solidFill>
                  <a:srgbClr val="000000"/>
                </a:solidFill>
                <a:latin typeface="Times New Roman" panose="02020603050405020304" pitchFamily="18" charset="0"/>
              </a:rPr>
              <a:t>系统按银行家算法进行检查：</a:t>
            </a:r>
          </a:p>
          <a:p>
            <a:pPr eaLnBrk="1" hangingPunct="1">
              <a:lnSpc>
                <a:spcPct val="110000"/>
              </a:lnSpc>
              <a:spcBef>
                <a:spcPct val="0"/>
              </a:spcBef>
              <a:buClrTx/>
              <a:buSzTx/>
              <a:buFontTx/>
              <a:buNone/>
            </a:pPr>
            <a:r>
              <a:rPr lang="zh-CN" altLang="en-US" sz="2400" dirty="0">
                <a:solidFill>
                  <a:srgbClr val="000000"/>
                </a:solidFill>
                <a:latin typeface="Times New Roman" panose="02020603050405020304" pitchFamily="18" charset="0"/>
              </a:rPr>
              <a:t>        ① </a:t>
            </a:r>
            <a:r>
              <a:rPr lang="en-US" altLang="zh-CN" sz="2400" dirty="0">
                <a:solidFill>
                  <a:srgbClr val="000000"/>
                </a:solidFill>
                <a:latin typeface="Times New Roman" panose="02020603050405020304" pitchFamily="18" charset="0"/>
              </a:rPr>
              <a:t>Request</a:t>
            </a:r>
            <a:r>
              <a:rPr lang="en-US" altLang="zh-CN" sz="2400" baseline="-25000" dirty="0">
                <a:solidFill>
                  <a:srgbClr val="000000"/>
                </a:solidFill>
                <a:latin typeface="Times New Roman" panose="02020603050405020304" pitchFamily="18" charset="0"/>
              </a:rPr>
              <a:t>0</a:t>
            </a:r>
            <a:r>
              <a:rPr lang="en-US" altLang="zh-CN" sz="2400" dirty="0">
                <a:solidFill>
                  <a:srgbClr val="000000"/>
                </a:solidFill>
                <a:latin typeface="Times New Roman" panose="02020603050405020304" pitchFamily="18" charset="0"/>
              </a:rPr>
              <a:t>(0, 2, 0)≤Need</a:t>
            </a:r>
            <a:r>
              <a:rPr lang="en-US" altLang="zh-CN" sz="2400" baseline="-25000" dirty="0">
                <a:solidFill>
                  <a:srgbClr val="000000"/>
                </a:solidFill>
                <a:latin typeface="Times New Roman" panose="02020603050405020304" pitchFamily="18" charset="0"/>
              </a:rPr>
              <a:t>0</a:t>
            </a:r>
            <a:r>
              <a:rPr lang="en-US" altLang="zh-CN" sz="2400" dirty="0">
                <a:solidFill>
                  <a:srgbClr val="000000"/>
                </a:solidFill>
                <a:latin typeface="Times New Roman" panose="02020603050405020304" pitchFamily="18" charset="0"/>
              </a:rPr>
              <a:t>(7, 4, 3);</a:t>
            </a:r>
          </a:p>
          <a:p>
            <a:pPr algn="just" eaLnBrk="1" hangingPunct="1">
              <a:lnSpc>
                <a:spcPct val="110000"/>
              </a:lnSpc>
              <a:spcBef>
                <a:spcPct val="0"/>
              </a:spcBef>
              <a:buClrTx/>
              <a:buSzTx/>
              <a:buFontTx/>
              <a:buNone/>
            </a:pPr>
            <a:r>
              <a:rPr lang="en-US" altLang="zh-CN" sz="2400" dirty="0">
                <a:solidFill>
                  <a:srgbClr val="000000"/>
                </a:solidFill>
                <a:latin typeface="Times New Roman" panose="02020603050405020304" pitchFamily="18" charset="0"/>
              </a:rPr>
              <a:t>        ② Request</a:t>
            </a:r>
            <a:r>
              <a:rPr lang="en-US" altLang="zh-CN" sz="2400" baseline="-25000" dirty="0">
                <a:solidFill>
                  <a:srgbClr val="000000"/>
                </a:solidFill>
                <a:latin typeface="Times New Roman" panose="02020603050405020304" pitchFamily="18" charset="0"/>
              </a:rPr>
              <a:t>0</a:t>
            </a:r>
            <a:r>
              <a:rPr lang="en-US" altLang="zh-CN" sz="2400" dirty="0">
                <a:solidFill>
                  <a:srgbClr val="000000"/>
                </a:solidFill>
                <a:latin typeface="Times New Roman" panose="02020603050405020304" pitchFamily="18" charset="0"/>
              </a:rPr>
              <a:t>(0, 2, 0)≤Available(2, 3, 0);</a:t>
            </a:r>
          </a:p>
          <a:p>
            <a:pPr eaLnBrk="1" hangingPunct="1">
              <a:lnSpc>
                <a:spcPct val="110000"/>
              </a:lnSpc>
              <a:spcBef>
                <a:spcPct val="0"/>
              </a:spcBef>
              <a:buClrTx/>
              <a:buSzTx/>
              <a:buFontTx/>
              <a:buNone/>
            </a:pPr>
            <a:r>
              <a:rPr lang="en-US" altLang="zh-CN" sz="2400" dirty="0">
                <a:solidFill>
                  <a:srgbClr val="000000"/>
                </a:solidFill>
                <a:latin typeface="Times New Roman" panose="02020603050405020304" pitchFamily="18" charset="0"/>
              </a:rPr>
              <a:t>        ③ </a:t>
            </a:r>
            <a:r>
              <a:rPr lang="zh-CN" altLang="en-US" sz="2400" dirty="0">
                <a:solidFill>
                  <a:srgbClr val="000000"/>
                </a:solidFill>
                <a:latin typeface="Times New Roman" panose="02020603050405020304" pitchFamily="18" charset="0"/>
              </a:rPr>
              <a:t>系统暂时</a:t>
            </a:r>
            <a:r>
              <a:rPr lang="zh-CN" altLang="en-US" sz="2400" dirty="0">
                <a:solidFill>
                  <a:srgbClr val="FF0000"/>
                </a:solidFill>
                <a:latin typeface="Times New Roman" panose="02020603050405020304" pitchFamily="18" charset="0"/>
              </a:rPr>
              <a:t>先假定</a:t>
            </a:r>
            <a:r>
              <a:rPr lang="zh-CN" altLang="en-US" sz="2400" dirty="0">
                <a:solidFill>
                  <a:srgbClr val="000000"/>
                </a:solidFill>
                <a:latin typeface="Times New Roman" panose="02020603050405020304" pitchFamily="18" charset="0"/>
              </a:rPr>
              <a:t>可为</a:t>
            </a:r>
            <a:r>
              <a:rPr lang="en-US" altLang="zh-CN" sz="2400" dirty="0">
                <a:solidFill>
                  <a:srgbClr val="000000"/>
                </a:solidFill>
                <a:latin typeface="Times New Roman" panose="02020603050405020304" pitchFamily="18" charset="0"/>
              </a:rPr>
              <a:t>P</a:t>
            </a:r>
            <a:r>
              <a:rPr lang="en-US" altLang="zh-CN" sz="2400" baseline="-25000" dirty="0">
                <a:solidFill>
                  <a:srgbClr val="000000"/>
                </a:solidFill>
                <a:latin typeface="Times New Roman" panose="02020603050405020304" pitchFamily="18" charset="0"/>
              </a:rPr>
              <a:t>0</a:t>
            </a:r>
            <a:r>
              <a:rPr lang="zh-CN" altLang="en-US" sz="2400" dirty="0">
                <a:solidFill>
                  <a:srgbClr val="000000"/>
                </a:solidFill>
                <a:latin typeface="Times New Roman" panose="02020603050405020304" pitchFamily="18" charset="0"/>
              </a:rPr>
              <a:t>分配资源，并修改有关数据</a:t>
            </a:r>
          </a:p>
        </p:txBody>
      </p:sp>
      <p:grpSp>
        <p:nvGrpSpPr>
          <p:cNvPr id="116740" name="Group 5">
            <a:extLst>
              <a:ext uri="{FF2B5EF4-FFF2-40B4-BE49-F238E27FC236}">
                <a16:creationId xmlns:a16="http://schemas.microsoft.com/office/drawing/2014/main" id="{DB283D51-F5BA-437F-B340-3CD2DE752A33}"/>
              </a:ext>
            </a:extLst>
          </p:cNvPr>
          <p:cNvGrpSpPr>
            <a:grpSpLocks/>
          </p:cNvGrpSpPr>
          <p:nvPr/>
        </p:nvGrpSpPr>
        <p:grpSpPr bwMode="auto">
          <a:xfrm>
            <a:off x="1219200" y="914400"/>
            <a:ext cx="7586663" cy="3763963"/>
            <a:chOff x="480" y="1565"/>
            <a:chExt cx="4779" cy="2371"/>
          </a:xfrm>
        </p:grpSpPr>
        <p:sp>
          <p:nvSpPr>
            <p:cNvPr id="116741" name="Rectangle 6">
              <a:extLst>
                <a:ext uri="{FF2B5EF4-FFF2-40B4-BE49-F238E27FC236}">
                  <a16:creationId xmlns:a16="http://schemas.microsoft.com/office/drawing/2014/main" id="{D0C3EA47-8947-4251-91C0-B62831AE49E6}"/>
                </a:ext>
              </a:extLst>
            </p:cNvPr>
            <p:cNvSpPr>
              <a:spLocks noChangeArrowheads="1"/>
            </p:cNvSpPr>
            <p:nvPr/>
          </p:nvSpPr>
          <p:spPr bwMode="auto">
            <a:xfrm>
              <a:off x="480" y="1565"/>
              <a:ext cx="4747" cy="235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16742" name="Line 7">
              <a:extLst>
                <a:ext uri="{FF2B5EF4-FFF2-40B4-BE49-F238E27FC236}">
                  <a16:creationId xmlns:a16="http://schemas.microsoft.com/office/drawing/2014/main" id="{7D0F2437-BA54-4102-ABD5-0D4153D71F2D}"/>
                </a:ext>
              </a:extLst>
            </p:cNvPr>
            <p:cNvSpPr>
              <a:spLocks noChangeShapeType="1"/>
            </p:cNvSpPr>
            <p:nvPr/>
          </p:nvSpPr>
          <p:spPr bwMode="auto">
            <a:xfrm>
              <a:off x="480" y="2216"/>
              <a:ext cx="4747"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6743" name="Line 8">
              <a:extLst>
                <a:ext uri="{FF2B5EF4-FFF2-40B4-BE49-F238E27FC236}">
                  <a16:creationId xmlns:a16="http://schemas.microsoft.com/office/drawing/2014/main" id="{C4A416A0-21AD-4DD4-9605-50DE17E68BB0}"/>
                </a:ext>
              </a:extLst>
            </p:cNvPr>
            <p:cNvSpPr>
              <a:spLocks noChangeShapeType="1"/>
            </p:cNvSpPr>
            <p:nvPr/>
          </p:nvSpPr>
          <p:spPr bwMode="auto">
            <a:xfrm>
              <a:off x="1469" y="1565"/>
              <a:ext cx="0" cy="2352"/>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6744" name="Line 9">
              <a:extLst>
                <a:ext uri="{FF2B5EF4-FFF2-40B4-BE49-F238E27FC236}">
                  <a16:creationId xmlns:a16="http://schemas.microsoft.com/office/drawing/2014/main" id="{E6F74470-B644-4E65-A8F5-B63A05701374}"/>
                </a:ext>
              </a:extLst>
            </p:cNvPr>
            <p:cNvSpPr>
              <a:spLocks noChangeShapeType="1"/>
            </p:cNvSpPr>
            <p:nvPr/>
          </p:nvSpPr>
          <p:spPr bwMode="auto">
            <a:xfrm>
              <a:off x="3397" y="1565"/>
              <a:ext cx="0" cy="2352"/>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6745" name="Line 10">
              <a:extLst>
                <a:ext uri="{FF2B5EF4-FFF2-40B4-BE49-F238E27FC236}">
                  <a16:creationId xmlns:a16="http://schemas.microsoft.com/office/drawing/2014/main" id="{2E5BD421-D3A2-4867-93F3-28FBF8724A06}"/>
                </a:ext>
              </a:extLst>
            </p:cNvPr>
            <p:cNvSpPr>
              <a:spLocks noChangeShapeType="1"/>
            </p:cNvSpPr>
            <p:nvPr/>
          </p:nvSpPr>
          <p:spPr bwMode="auto">
            <a:xfrm>
              <a:off x="2458" y="1565"/>
              <a:ext cx="0" cy="2352"/>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6746" name="Line 11">
              <a:extLst>
                <a:ext uri="{FF2B5EF4-FFF2-40B4-BE49-F238E27FC236}">
                  <a16:creationId xmlns:a16="http://schemas.microsoft.com/office/drawing/2014/main" id="{9D10E601-AF35-4698-BC0C-5766A7FED77C}"/>
                </a:ext>
              </a:extLst>
            </p:cNvPr>
            <p:cNvSpPr>
              <a:spLocks noChangeShapeType="1"/>
            </p:cNvSpPr>
            <p:nvPr/>
          </p:nvSpPr>
          <p:spPr bwMode="auto">
            <a:xfrm>
              <a:off x="4337" y="1565"/>
              <a:ext cx="0" cy="2352"/>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6747" name="Line 12">
              <a:extLst>
                <a:ext uri="{FF2B5EF4-FFF2-40B4-BE49-F238E27FC236}">
                  <a16:creationId xmlns:a16="http://schemas.microsoft.com/office/drawing/2014/main" id="{F83982F5-707A-4076-BAA3-B96A3BA458F3}"/>
                </a:ext>
              </a:extLst>
            </p:cNvPr>
            <p:cNvSpPr>
              <a:spLocks noChangeShapeType="1"/>
            </p:cNvSpPr>
            <p:nvPr/>
          </p:nvSpPr>
          <p:spPr bwMode="auto">
            <a:xfrm>
              <a:off x="480" y="1565"/>
              <a:ext cx="989" cy="651"/>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6748" name="Text Box 13">
              <a:extLst>
                <a:ext uri="{FF2B5EF4-FFF2-40B4-BE49-F238E27FC236}">
                  <a16:creationId xmlns:a16="http://schemas.microsoft.com/office/drawing/2014/main" id="{1FC9FC04-08F4-4AC5-AAF3-A03C6EB964E2}"/>
                </a:ext>
              </a:extLst>
            </p:cNvPr>
            <p:cNvSpPr txBox="1">
              <a:spLocks noChangeArrowheads="1"/>
            </p:cNvSpPr>
            <p:nvPr/>
          </p:nvSpPr>
          <p:spPr bwMode="auto">
            <a:xfrm>
              <a:off x="767" y="1578"/>
              <a:ext cx="69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a:latin typeface="Times New Roman" panose="02020603050405020304" pitchFamily="18" charset="0"/>
                </a:rPr>
                <a:t>资源情况</a:t>
              </a:r>
            </a:p>
          </p:txBody>
        </p:sp>
        <p:sp>
          <p:nvSpPr>
            <p:cNvPr id="116749" name="Text Box 14">
              <a:extLst>
                <a:ext uri="{FF2B5EF4-FFF2-40B4-BE49-F238E27FC236}">
                  <a16:creationId xmlns:a16="http://schemas.microsoft.com/office/drawing/2014/main" id="{B06BB72E-ED9E-422C-BCD3-354580DB6778}"/>
                </a:ext>
              </a:extLst>
            </p:cNvPr>
            <p:cNvSpPr txBox="1">
              <a:spLocks noChangeArrowheads="1"/>
            </p:cNvSpPr>
            <p:nvPr/>
          </p:nvSpPr>
          <p:spPr bwMode="auto">
            <a:xfrm>
              <a:off x="520" y="1985"/>
              <a:ext cx="4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a:latin typeface="Times New Roman" panose="02020603050405020304" pitchFamily="18" charset="0"/>
                </a:rPr>
                <a:t>进程</a:t>
              </a:r>
            </a:p>
          </p:txBody>
        </p:sp>
        <p:sp>
          <p:nvSpPr>
            <p:cNvPr id="116750" name="Text Box 15">
              <a:extLst>
                <a:ext uri="{FF2B5EF4-FFF2-40B4-BE49-F238E27FC236}">
                  <a16:creationId xmlns:a16="http://schemas.microsoft.com/office/drawing/2014/main" id="{1649E399-9D75-4E4E-8400-B5797DF6FCEE}"/>
                </a:ext>
              </a:extLst>
            </p:cNvPr>
            <p:cNvSpPr txBox="1">
              <a:spLocks noChangeArrowheads="1"/>
            </p:cNvSpPr>
            <p:nvPr/>
          </p:nvSpPr>
          <p:spPr bwMode="auto">
            <a:xfrm>
              <a:off x="2440" y="1680"/>
              <a:ext cx="95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Allocation</a:t>
              </a:r>
            </a:p>
            <a:p>
              <a:pPr algn="ctr" eaLnBrk="1" hangingPunct="1">
                <a:spcBef>
                  <a:spcPct val="0"/>
                </a:spcBef>
                <a:buClrTx/>
                <a:buSzTx/>
                <a:buFontTx/>
                <a:buNone/>
              </a:pPr>
              <a:r>
                <a:rPr lang="en-US" altLang="zh-CN" sz="2400">
                  <a:latin typeface="Times New Roman" panose="02020603050405020304" pitchFamily="18" charset="0"/>
                </a:rPr>
                <a:t>A   B   C</a:t>
              </a:r>
            </a:p>
          </p:txBody>
        </p:sp>
        <p:sp>
          <p:nvSpPr>
            <p:cNvPr id="116751" name="Text Box 16">
              <a:extLst>
                <a:ext uri="{FF2B5EF4-FFF2-40B4-BE49-F238E27FC236}">
                  <a16:creationId xmlns:a16="http://schemas.microsoft.com/office/drawing/2014/main" id="{DA90E862-B676-4C1D-BCA9-B641313193C3}"/>
                </a:ext>
              </a:extLst>
            </p:cNvPr>
            <p:cNvSpPr txBox="1">
              <a:spLocks noChangeArrowheads="1"/>
            </p:cNvSpPr>
            <p:nvPr/>
          </p:nvSpPr>
          <p:spPr bwMode="auto">
            <a:xfrm>
              <a:off x="1575" y="1655"/>
              <a:ext cx="80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Max</a:t>
              </a:r>
            </a:p>
            <a:p>
              <a:pPr algn="ctr" eaLnBrk="1" hangingPunct="1">
                <a:spcBef>
                  <a:spcPct val="0"/>
                </a:spcBef>
                <a:buClrTx/>
                <a:buSzTx/>
                <a:buFontTx/>
                <a:buNone/>
              </a:pPr>
              <a:r>
                <a:rPr lang="en-US" altLang="zh-CN" sz="2400">
                  <a:latin typeface="Times New Roman" panose="02020603050405020304" pitchFamily="18" charset="0"/>
                </a:rPr>
                <a:t>A   B   C</a:t>
              </a:r>
            </a:p>
          </p:txBody>
        </p:sp>
        <p:sp>
          <p:nvSpPr>
            <p:cNvPr id="116752" name="Text Box 17">
              <a:extLst>
                <a:ext uri="{FF2B5EF4-FFF2-40B4-BE49-F238E27FC236}">
                  <a16:creationId xmlns:a16="http://schemas.microsoft.com/office/drawing/2014/main" id="{E9DD74CC-84C8-450D-AE65-E7378ECA2A94}"/>
                </a:ext>
              </a:extLst>
            </p:cNvPr>
            <p:cNvSpPr txBox="1">
              <a:spLocks noChangeArrowheads="1"/>
            </p:cNvSpPr>
            <p:nvPr/>
          </p:nvSpPr>
          <p:spPr bwMode="auto">
            <a:xfrm>
              <a:off x="3469" y="1655"/>
              <a:ext cx="80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Need</a:t>
              </a:r>
            </a:p>
            <a:p>
              <a:pPr algn="ctr" eaLnBrk="1" hangingPunct="1">
                <a:spcBef>
                  <a:spcPct val="0"/>
                </a:spcBef>
                <a:buClrTx/>
                <a:buSzTx/>
                <a:buFontTx/>
                <a:buNone/>
              </a:pPr>
              <a:r>
                <a:rPr lang="en-US" altLang="zh-CN" sz="2400">
                  <a:latin typeface="Times New Roman" panose="02020603050405020304" pitchFamily="18" charset="0"/>
                </a:rPr>
                <a:t>A   B   C</a:t>
              </a:r>
            </a:p>
          </p:txBody>
        </p:sp>
        <p:sp>
          <p:nvSpPr>
            <p:cNvPr id="116753" name="Text Box 18">
              <a:extLst>
                <a:ext uri="{FF2B5EF4-FFF2-40B4-BE49-F238E27FC236}">
                  <a16:creationId xmlns:a16="http://schemas.microsoft.com/office/drawing/2014/main" id="{E31C1058-0FD1-4E2E-8810-014267569528}"/>
                </a:ext>
              </a:extLst>
            </p:cNvPr>
            <p:cNvSpPr txBox="1">
              <a:spLocks noChangeArrowheads="1"/>
            </p:cNvSpPr>
            <p:nvPr/>
          </p:nvSpPr>
          <p:spPr bwMode="auto">
            <a:xfrm>
              <a:off x="4367" y="1655"/>
              <a:ext cx="89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Available</a:t>
              </a:r>
            </a:p>
            <a:p>
              <a:pPr algn="ctr" eaLnBrk="1" hangingPunct="1">
                <a:spcBef>
                  <a:spcPct val="0"/>
                </a:spcBef>
                <a:buClrTx/>
                <a:buSzTx/>
                <a:buFontTx/>
                <a:buNone/>
              </a:pPr>
              <a:r>
                <a:rPr lang="en-US" altLang="zh-CN" sz="2400">
                  <a:latin typeface="Times New Roman" panose="02020603050405020304" pitchFamily="18" charset="0"/>
                </a:rPr>
                <a:t>A   B   C</a:t>
              </a:r>
            </a:p>
          </p:txBody>
        </p:sp>
        <p:sp>
          <p:nvSpPr>
            <p:cNvPr id="116754" name="Text Box 19">
              <a:extLst>
                <a:ext uri="{FF2B5EF4-FFF2-40B4-BE49-F238E27FC236}">
                  <a16:creationId xmlns:a16="http://schemas.microsoft.com/office/drawing/2014/main" id="{1D0F5F42-E590-4EAE-9145-6C7796F60BDA}"/>
                </a:ext>
              </a:extLst>
            </p:cNvPr>
            <p:cNvSpPr txBox="1">
              <a:spLocks noChangeArrowheads="1"/>
            </p:cNvSpPr>
            <p:nvPr/>
          </p:nvSpPr>
          <p:spPr bwMode="auto">
            <a:xfrm>
              <a:off x="2507" y="2289"/>
              <a:ext cx="7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Times New Roman" panose="02020603050405020304" pitchFamily="18" charset="0"/>
                </a:rPr>
                <a:t>0   1     0</a:t>
              </a:r>
            </a:p>
          </p:txBody>
        </p:sp>
        <p:sp>
          <p:nvSpPr>
            <p:cNvPr id="116755" name="Text Box 20">
              <a:extLst>
                <a:ext uri="{FF2B5EF4-FFF2-40B4-BE49-F238E27FC236}">
                  <a16:creationId xmlns:a16="http://schemas.microsoft.com/office/drawing/2014/main" id="{089DC424-7E0A-4FDE-8A30-A54F45D5B3B6}"/>
                </a:ext>
              </a:extLst>
            </p:cNvPr>
            <p:cNvSpPr txBox="1">
              <a:spLocks noChangeArrowheads="1"/>
            </p:cNvSpPr>
            <p:nvPr/>
          </p:nvSpPr>
          <p:spPr bwMode="auto">
            <a:xfrm>
              <a:off x="1469" y="2592"/>
              <a:ext cx="8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FF0000"/>
                  </a:solidFill>
                  <a:latin typeface="Times New Roman" panose="02020603050405020304" pitchFamily="18" charset="0"/>
                </a:rPr>
                <a:t>3     2     2</a:t>
              </a:r>
            </a:p>
          </p:txBody>
        </p:sp>
        <p:sp>
          <p:nvSpPr>
            <p:cNvPr id="116756" name="Text Box 21">
              <a:extLst>
                <a:ext uri="{FF2B5EF4-FFF2-40B4-BE49-F238E27FC236}">
                  <a16:creationId xmlns:a16="http://schemas.microsoft.com/office/drawing/2014/main" id="{7C213880-D349-4356-BA54-A643224AD874}"/>
                </a:ext>
              </a:extLst>
            </p:cNvPr>
            <p:cNvSpPr txBox="1">
              <a:spLocks noChangeArrowheads="1"/>
            </p:cNvSpPr>
            <p:nvPr/>
          </p:nvSpPr>
          <p:spPr bwMode="auto">
            <a:xfrm>
              <a:off x="1469" y="2976"/>
              <a:ext cx="882"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Times New Roman" panose="02020603050405020304" pitchFamily="18" charset="0"/>
                </a:rPr>
                <a:t>9     0     2</a:t>
              </a:r>
            </a:p>
          </p:txBody>
        </p:sp>
        <p:sp>
          <p:nvSpPr>
            <p:cNvPr id="116757" name="Text Box 22">
              <a:extLst>
                <a:ext uri="{FF2B5EF4-FFF2-40B4-BE49-F238E27FC236}">
                  <a16:creationId xmlns:a16="http://schemas.microsoft.com/office/drawing/2014/main" id="{6B971B11-58E1-4D18-8DE4-C87BE221D3DE}"/>
                </a:ext>
              </a:extLst>
            </p:cNvPr>
            <p:cNvSpPr txBox="1">
              <a:spLocks noChangeArrowheads="1"/>
            </p:cNvSpPr>
            <p:nvPr/>
          </p:nvSpPr>
          <p:spPr bwMode="auto">
            <a:xfrm>
              <a:off x="1460" y="3312"/>
              <a:ext cx="8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FF0000"/>
                  </a:solidFill>
                  <a:latin typeface="Times New Roman" panose="02020603050405020304" pitchFamily="18" charset="0"/>
                </a:rPr>
                <a:t>2     2     2</a:t>
              </a:r>
            </a:p>
          </p:txBody>
        </p:sp>
        <p:sp>
          <p:nvSpPr>
            <p:cNvPr id="116758" name="Text Box 23">
              <a:extLst>
                <a:ext uri="{FF2B5EF4-FFF2-40B4-BE49-F238E27FC236}">
                  <a16:creationId xmlns:a16="http://schemas.microsoft.com/office/drawing/2014/main" id="{3FAF6CE8-4E2C-4C3C-9E61-2D620F829D00}"/>
                </a:ext>
              </a:extLst>
            </p:cNvPr>
            <p:cNvSpPr txBox="1">
              <a:spLocks noChangeArrowheads="1"/>
            </p:cNvSpPr>
            <p:nvPr/>
          </p:nvSpPr>
          <p:spPr bwMode="auto">
            <a:xfrm>
              <a:off x="1469" y="3649"/>
              <a:ext cx="882"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Times New Roman" panose="02020603050405020304" pitchFamily="18" charset="0"/>
                </a:rPr>
                <a:t>4     3     3</a:t>
              </a:r>
            </a:p>
          </p:txBody>
        </p:sp>
        <p:sp>
          <p:nvSpPr>
            <p:cNvPr id="116759" name="Text Box 24">
              <a:extLst>
                <a:ext uri="{FF2B5EF4-FFF2-40B4-BE49-F238E27FC236}">
                  <a16:creationId xmlns:a16="http://schemas.microsoft.com/office/drawing/2014/main" id="{6472E49A-90A4-4FE1-B57A-EF875C5F7DB1}"/>
                </a:ext>
              </a:extLst>
            </p:cNvPr>
            <p:cNvSpPr txBox="1">
              <a:spLocks noChangeArrowheads="1"/>
            </p:cNvSpPr>
            <p:nvPr/>
          </p:nvSpPr>
          <p:spPr bwMode="auto">
            <a:xfrm>
              <a:off x="2498" y="2592"/>
              <a:ext cx="7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FF0000"/>
                  </a:solidFill>
                  <a:latin typeface="Times New Roman" panose="02020603050405020304" pitchFamily="18" charset="0"/>
                </a:rPr>
                <a:t>3   0     2</a:t>
              </a:r>
            </a:p>
          </p:txBody>
        </p:sp>
        <p:sp>
          <p:nvSpPr>
            <p:cNvPr id="116760" name="Text Box 25">
              <a:extLst>
                <a:ext uri="{FF2B5EF4-FFF2-40B4-BE49-F238E27FC236}">
                  <a16:creationId xmlns:a16="http://schemas.microsoft.com/office/drawing/2014/main" id="{BA650322-D273-4454-A815-616022A13FCF}"/>
                </a:ext>
              </a:extLst>
            </p:cNvPr>
            <p:cNvSpPr txBox="1">
              <a:spLocks noChangeArrowheads="1"/>
            </p:cNvSpPr>
            <p:nvPr/>
          </p:nvSpPr>
          <p:spPr bwMode="auto">
            <a:xfrm>
              <a:off x="2478" y="2977"/>
              <a:ext cx="8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Times New Roman" panose="02020603050405020304" pitchFamily="18" charset="0"/>
                </a:rPr>
                <a:t>3    0     2</a:t>
              </a:r>
            </a:p>
          </p:txBody>
        </p:sp>
        <p:sp>
          <p:nvSpPr>
            <p:cNvPr id="116761" name="Text Box 26">
              <a:extLst>
                <a:ext uri="{FF2B5EF4-FFF2-40B4-BE49-F238E27FC236}">
                  <a16:creationId xmlns:a16="http://schemas.microsoft.com/office/drawing/2014/main" id="{7F815C94-FAB4-4F65-B9CD-AC0DDAEAB0F1}"/>
                </a:ext>
              </a:extLst>
            </p:cNvPr>
            <p:cNvSpPr txBox="1">
              <a:spLocks noChangeArrowheads="1"/>
            </p:cNvSpPr>
            <p:nvPr/>
          </p:nvSpPr>
          <p:spPr bwMode="auto">
            <a:xfrm>
              <a:off x="2478" y="3312"/>
              <a:ext cx="8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FF0000"/>
                  </a:solidFill>
                  <a:latin typeface="Times New Roman" panose="02020603050405020304" pitchFamily="18" charset="0"/>
                </a:rPr>
                <a:t>2     1    1</a:t>
              </a:r>
            </a:p>
          </p:txBody>
        </p:sp>
        <p:sp>
          <p:nvSpPr>
            <p:cNvPr id="116762" name="Text Box 27">
              <a:extLst>
                <a:ext uri="{FF2B5EF4-FFF2-40B4-BE49-F238E27FC236}">
                  <a16:creationId xmlns:a16="http://schemas.microsoft.com/office/drawing/2014/main" id="{B3199839-F81B-479B-BB1B-B30A1A4F5FD1}"/>
                </a:ext>
              </a:extLst>
            </p:cNvPr>
            <p:cNvSpPr txBox="1">
              <a:spLocks noChangeArrowheads="1"/>
            </p:cNvSpPr>
            <p:nvPr/>
          </p:nvSpPr>
          <p:spPr bwMode="auto">
            <a:xfrm>
              <a:off x="2478" y="3648"/>
              <a:ext cx="8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Times New Roman" panose="02020603050405020304" pitchFamily="18" charset="0"/>
                </a:rPr>
                <a:t>0     0    2</a:t>
              </a:r>
            </a:p>
          </p:txBody>
        </p:sp>
        <p:sp>
          <p:nvSpPr>
            <p:cNvPr id="116763" name="Text Box 28">
              <a:extLst>
                <a:ext uri="{FF2B5EF4-FFF2-40B4-BE49-F238E27FC236}">
                  <a16:creationId xmlns:a16="http://schemas.microsoft.com/office/drawing/2014/main" id="{93F943F0-ABD7-428D-9B37-E72E7CEDD813}"/>
                </a:ext>
              </a:extLst>
            </p:cNvPr>
            <p:cNvSpPr txBox="1">
              <a:spLocks noChangeArrowheads="1"/>
            </p:cNvSpPr>
            <p:nvPr/>
          </p:nvSpPr>
          <p:spPr bwMode="auto">
            <a:xfrm>
              <a:off x="3496" y="2289"/>
              <a:ext cx="7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Times New Roman" panose="02020603050405020304" pitchFamily="18" charset="0"/>
                </a:rPr>
                <a:t>7   4     3</a:t>
              </a:r>
            </a:p>
          </p:txBody>
        </p:sp>
        <p:sp>
          <p:nvSpPr>
            <p:cNvPr id="116764" name="Text Box 29">
              <a:extLst>
                <a:ext uri="{FF2B5EF4-FFF2-40B4-BE49-F238E27FC236}">
                  <a16:creationId xmlns:a16="http://schemas.microsoft.com/office/drawing/2014/main" id="{BBE7A69B-6980-44A2-B9B0-1CA77AC7823A}"/>
                </a:ext>
              </a:extLst>
            </p:cNvPr>
            <p:cNvSpPr txBox="1">
              <a:spLocks noChangeArrowheads="1"/>
            </p:cNvSpPr>
            <p:nvPr/>
          </p:nvSpPr>
          <p:spPr bwMode="auto">
            <a:xfrm>
              <a:off x="3496" y="2592"/>
              <a:ext cx="7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FF0000"/>
                  </a:solidFill>
                  <a:latin typeface="Times New Roman" panose="02020603050405020304" pitchFamily="18" charset="0"/>
                </a:rPr>
                <a:t>0   2     0</a:t>
              </a:r>
            </a:p>
          </p:txBody>
        </p:sp>
        <p:sp>
          <p:nvSpPr>
            <p:cNvPr id="116765" name="Text Box 30">
              <a:extLst>
                <a:ext uri="{FF2B5EF4-FFF2-40B4-BE49-F238E27FC236}">
                  <a16:creationId xmlns:a16="http://schemas.microsoft.com/office/drawing/2014/main" id="{5F631F82-8BAC-4F2D-A5F0-85F977623AC6}"/>
                </a:ext>
              </a:extLst>
            </p:cNvPr>
            <p:cNvSpPr txBox="1">
              <a:spLocks noChangeArrowheads="1"/>
            </p:cNvSpPr>
            <p:nvPr/>
          </p:nvSpPr>
          <p:spPr bwMode="auto">
            <a:xfrm>
              <a:off x="3496" y="2976"/>
              <a:ext cx="834"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marL="457200" indent="-457200">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AutoNum type="arabicPlain" startAt="6"/>
              </a:pPr>
              <a:r>
                <a:rPr lang="zh-CN" altLang="en-US" sz="2400">
                  <a:solidFill>
                    <a:srgbClr val="000000"/>
                  </a:solidFill>
                  <a:latin typeface="Times New Roman" panose="02020603050405020304" pitchFamily="18" charset="0"/>
                </a:rPr>
                <a:t>0     0</a:t>
              </a:r>
            </a:p>
          </p:txBody>
        </p:sp>
        <p:sp>
          <p:nvSpPr>
            <p:cNvPr id="116766" name="Text Box 31">
              <a:extLst>
                <a:ext uri="{FF2B5EF4-FFF2-40B4-BE49-F238E27FC236}">
                  <a16:creationId xmlns:a16="http://schemas.microsoft.com/office/drawing/2014/main" id="{54FB87F1-194E-4B8D-A65C-35B5498B4BE1}"/>
                </a:ext>
              </a:extLst>
            </p:cNvPr>
            <p:cNvSpPr txBox="1">
              <a:spLocks noChangeArrowheads="1"/>
            </p:cNvSpPr>
            <p:nvPr/>
          </p:nvSpPr>
          <p:spPr bwMode="auto">
            <a:xfrm>
              <a:off x="3496" y="3312"/>
              <a:ext cx="8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marL="457200" indent="-457200">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FF0000"/>
                  </a:solidFill>
                  <a:latin typeface="Times New Roman" panose="02020603050405020304" pitchFamily="18" charset="0"/>
                </a:rPr>
                <a:t>0    1     1</a:t>
              </a:r>
            </a:p>
          </p:txBody>
        </p:sp>
        <p:sp>
          <p:nvSpPr>
            <p:cNvPr id="116767" name="Text Box 32">
              <a:extLst>
                <a:ext uri="{FF2B5EF4-FFF2-40B4-BE49-F238E27FC236}">
                  <a16:creationId xmlns:a16="http://schemas.microsoft.com/office/drawing/2014/main" id="{03C684D6-B85B-4E1D-9C31-7CAC0D1ACC67}"/>
                </a:ext>
              </a:extLst>
            </p:cNvPr>
            <p:cNvSpPr txBox="1">
              <a:spLocks noChangeArrowheads="1"/>
            </p:cNvSpPr>
            <p:nvPr/>
          </p:nvSpPr>
          <p:spPr bwMode="auto">
            <a:xfrm>
              <a:off x="3496" y="3648"/>
              <a:ext cx="8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marL="457200" indent="-457200">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Times New Roman" panose="02020603050405020304" pitchFamily="18" charset="0"/>
                </a:rPr>
                <a:t>4    3     1</a:t>
              </a:r>
            </a:p>
          </p:txBody>
        </p:sp>
        <p:sp>
          <p:nvSpPr>
            <p:cNvPr id="116768" name="Text Box 33">
              <a:extLst>
                <a:ext uri="{FF2B5EF4-FFF2-40B4-BE49-F238E27FC236}">
                  <a16:creationId xmlns:a16="http://schemas.microsoft.com/office/drawing/2014/main" id="{39BAC79E-2E93-4D3F-9C5F-43B08E264693}"/>
                </a:ext>
              </a:extLst>
            </p:cNvPr>
            <p:cNvSpPr txBox="1">
              <a:spLocks noChangeArrowheads="1"/>
            </p:cNvSpPr>
            <p:nvPr/>
          </p:nvSpPr>
          <p:spPr bwMode="auto">
            <a:xfrm>
              <a:off x="4337" y="2289"/>
              <a:ext cx="8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marL="457200" indent="-457200">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Times New Roman" panose="02020603050405020304" pitchFamily="18" charset="0"/>
                </a:rPr>
                <a:t>2    3      0</a:t>
              </a:r>
            </a:p>
          </p:txBody>
        </p:sp>
        <p:sp>
          <p:nvSpPr>
            <p:cNvPr id="116769" name="Text Box 34">
              <a:extLst>
                <a:ext uri="{FF2B5EF4-FFF2-40B4-BE49-F238E27FC236}">
                  <a16:creationId xmlns:a16="http://schemas.microsoft.com/office/drawing/2014/main" id="{BD8DFE28-B00B-4977-A4D2-235425D0FFB5}"/>
                </a:ext>
              </a:extLst>
            </p:cNvPr>
            <p:cNvSpPr txBox="1">
              <a:spLocks noChangeArrowheads="1"/>
            </p:cNvSpPr>
            <p:nvPr/>
          </p:nvSpPr>
          <p:spPr bwMode="auto">
            <a:xfrm>
              <a:off x="1488" y="2288"/>
              <a:ext cx="8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Times New Roman" panose="02020603050405020304" pitchFamily="18" charset="0"/>
                </a:rPr>
                <a:t>7     5     3</a:t>
              </a:r>
            </a:p>
          </p:txBody>
        </p:sp>
        <p:sp>
          <p:nvSpPr>
            <p:cNvPr id="116770" name="Text Box 35">
              <a:extLst>
                <a:ext uri="{FF2B5EF4-FFF2-40B4-BE49-F238E27FC236}">
                  <a16:creationId xmlns:a16="http://schemas.microsoft.com/office/drawing/2014/main" id="{146D4636-DB22-49EB-8BA3-6CC33D1B9ED6}"/>
                </a:ext>
              </a:extLst>
            </p:cNvPr>
            <p:cNvSpPr txBox="1">
              <a:spLocks noChangeArrowheads="1"/>
            </p:cNvSpPr>
            <p:nvPr/>
          </p:nvSpPr>
          <p:spPr bwMode="auto">
            <a:xfrm>
              <a:off x="821" y="2256"/>
              <a:ext cx="2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rgbClr val="000000"/>
                  </a:solidFill>
                  <a:latin typeface="Times New Roman" panose="02020603050405020304" pitchFamily="18" charset="0"/>
                </a:rPr>
                <a:t>P</a:t>
              </a:r>
              <a:r>
                <a:rPr lang="en-US" altLang="zh-CN" sz="2400" baseline="-25000">
                  <a:solidFill>
                    <a:srgbClr val="000000"/>
                  </a:solidFill>
                  <a:latin typeface="Times New Roman" panose="02020603050405020304" pitchFamily="18" charset="0"/>
                </a:rPr>
                <a:t>0</a:t>
              </a:r>
              <a:endParaRPr lang="zh-CN" altLang="en-US" sz="2400" baseline="-25000">
                <a:solidFill>
                  <a:srgbClr val="000000"/>
                </a:solidFill>
                <a:latin typeface="Times New Roman" panose="02020603050405020304" pitchFamily="18" charset="0"/>
              </a:endParaRPr>
            </a:p>
          </p:txBody>
        </p:sp>
        <p:sp>
          <p:nvSpPr>
            <p:cNvPr id="116771" name="Text Box 36">
              <a:extLst>
                <a:ext uri="{FF2B5EF4-FFF2-40B4-BE49-F238E27FC236}">
                  <a16:creationId xmlns:a16="http://schemas.microsoft.com/office/drawing/2014/main" id="{04892433-1E9B-4008-BD27-B224BEE9BAB2}"/>
                </a:ext>
              </a:extLst>
            </p:cNvPr>
            <p:cNvSpPr txBox="1">
              <a:spLocks noChangeArrowheads="1"/>
            </p:cNvSpPr>
            <p:nvPr/>
          </p:nvSpPr>
          <p:spPr bwMode="auto">
            <a:xfrm>
              <a:off x="816" y="2592"/>
              <a:ext cx="2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rgbClr val="FF0000"/>
                  </a:solidFill>
                  <a:latin typeface="Times New Roman" panose="02020603050405020304" pitchFamily="18" charset="0"/>
                </a:rPr>
                <a:t>P</a:t>
              </a:r>
              <a:r>
                <a:rPr lang="en-US" altLang="zh-CN" sz="2400" baseline="-25000">
                  <a:solidFill>
                    <a:srgbClr val="FF0000"/>
                  </a:solidFill>
                  <a:latin typeface="Times New Roman" panose="02020603050405020304" pitchFamily="18" charset="0"/>
                </a:rPr>
                <a:t>1</a:t>
              </a:r>
              <a:endParaRPr lang="zh-CN" altLang="en-US" sz="2400" baseline="-25000">
                <a:solidFill>
                  <a:srgbClr val="FF0000"/>
                </a:solidFill>
                <a:latin typeface="Times New Roman" panose="02020603050405020304" pitchFamily="18" charset="0"/>
              </a:endParaRPr>
            </a:p>
          </p:txBody>
        </p:sp>
        <p:sp>
          <p:nvSpPr>
            <p:cNvPr id="116772" name="Text Box 37">
              <a:extLst>
                <a:ext uri="{FF2B5EF4-FFF2-40B4-BE49-F238E27FC236}">
                  <a16:creationId xmlns:a16="http://schemas.microsoft.com/office/drawing/2014/main" id="{16E0F74F-945C-45DE-9840-3BF5E194E02E}"/>
                </a:ext>
              </a:extLst>
            </p:cNvPr>
            <p:cNvSpPr txBox="1">
              <a:spLocks noChangeArrowheads="1"/>
            </p:cNvSpPr>
            <p:nvPr/>
          </p:nvSpPr>
          <p:spPr bwMode="auto">
            <a:xfrm>
              <a:off x="816" y="2977"/>
              <a:ext cx="2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rgbClr val="000000"/>
                  </a:solidFill>
                  <a:latin typeface="Times New Roman" panose="02020603050405020304" pitchFamily="18" charset="0"/>
                </a:rPr>
                <a:t>P</a:t>
              </a:r>
              <a:r>
                <a:rPr lang="en-US" altLang="zh-CN" sz="2400" baseline="-25000">
                  <a:solidFill>
                    <a:srgbClr val="000000"/>
                  </a:solidFill>
                  <a:latin typeface="Times New Roman" panose="02020603050405020304" pitchFamily="18" charset="0"/>
                </a:rPr>
                <a:t>2</a:t>
              </a:r>
              <a:endParaRPr lang="zh-CN" altLang="en-US" sz="2400" baseline="-25000">
                <a:solidFill>
                  <a:srgbClr val="000000"/>
                </a:solidFill>
                <a:latin typeface="Times New Roman" panose="02020603050405020304" pitchFamily="18" charset="0"/>
              </a:endParaRPr>
            </a:p>
          </p:txBody>
        </p:sp>
        <p:sp>
          <p:nvSpPr>
            <p:cNvPr id="116773" name="Text Box 38">
              <a:extLst>
                <a:ext uri="{FF2B5EF4-FFF2-40B4-BE49-F238E27FC236}">
                  <a16:creationId xmlns:a16="http://schemas.microsoft.com/office/drawing/2014/main" id="{B9445797-06D9-4D69-A419-592C1222AAF7}"/>
                </a:ext>
              </a:extLst>
            </p:cNvPr>
            <p:cNvSpPr txBox="1">
              <a:spLocks noChangeArrowheads="1"/>
            </p:cNvSpPr>
            <p:nvPr/>
          </p:nvSpPr>
          <p:spPr bwMode="auto">
            <a:xfrm>
              <a:off x="816" y="3312"/>
              <a:ext cx="2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rgbClr val="FF0000"/>
                  </a:solidFill>
                  <a:latin typeface="Times New Roman" panose="02020603050405020304" pitchFamily="18" charset="0"/>
                </a:rPr>
                <a:t>P</a:t>
              </a:r>
              <a:r>
                <a:rPr lang="en-US" altLang="zh-CN" sz="2400" baseline="-25000">
                  <a:solidFill>
                    <a:srgbClr val="FF0000"/>
                  </a:solidFill>
                  <a:latin typeface="Times New Roman" panose="02020603050405020304" pitchFamily="18" charset="0"/>
                </a:rPr>
                <a:t>3</a:t>
              </a:r>
              <a:endParaRPr lang="zh-CN" altLang="en-US" sz="2400" baseline="-25000">
                <a:solidFill>
                  <a:srgbClr val="FF0000"/>
                </a:solidFill>
                <a:latin typeface="Times New Roman" panose="02020603050405020304" pitchFamily="18" charset="0"/>
              </a:endParaRPr>
            </a:p>
          </p:txBody>
        </p:sp>
        <p:sp>
          <p:nvSpPr>
            <p:cNvPr id="116774" name="Text Box 39">
              <a:extLst>
                <a:ext uri="{FF2B5EF4-FFF2-40B4-BE49-F238E27FC236}">
                  <a16:creationId xmlns:a16="http://schemas.microsoft.com/office/drawing/2014/main" id="{69B276D8-A90B-41F8-B9FC-FA182520E2A7}"/>
                </a:ext>
              </a:extLst>
            </p:cNvPr>
            <p:cNvSpPr txBox="1">
              <a:spLocks noChangeArrowheads="1"/>
            </p:cNvSpPr>
            <p:nvPr/>
          </p:nvSpPr>
          <p:spPr bwMode="auto">
            <a:xfrm>
              <a:off x="816" y="3648"/>
              <a:ext cx="2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rgbClr val="000000"/>
                  </a:solidFill>
                  <a:latin typeface="Times New Roman" panose="02020603050405020304" pitchFamily="18" charset="0"/>
                </a:rPr>
                <a:t>P</a:t>
              </a:r>
              <a:r>
                <a:rPr lang="en-US" altLang="zh-CN" sz="2400" baseline="-25000">
                  <a:solidFill>
                    <a:srgbClr val="000000"/>
                  </a:solidFill>
                  <a:latin typeface="Times New Roman" panose="02020603050405020304" pitchFamily="18" charset="0"/>
                </a:rPr>
                <a:t>4</a:t>
              </a:r>
              <a:endParaRPr lang="zh-CN" altLang="en-US" sz="2400" baseline="-25000">
                <a:solidFill>
                  <a:srgbClr val="000000"/>
                </a:solidFill>
                <a:latin typeface="Times New Roman" panose="02020603050405020304" pitchFamily="18" charset="0"/>
              </a:endParaRPr>
            </a:p>
          </p:txBody>
        </p:sp>
      </p:gr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ext Box 2">
            <a:extLst>
              <a:ext uri="{FF2B5EF4-FFF2-40B4-BE49-F238E27FC236}">
                <a16:creationId xmlns:a16="http://schemas.microsoft.com/office/drawing/2014/main" id="{4C535217-7C64-43B4-ADFB-0844588EDC9F}"/>
              </a:ext>
            </a:extLst>
          </p:cNvPr>
          <p:cNvSpPr txBox="1">
            <a:spLocks noChangeArrowheads="1"/>
          </p:cNvSpPr>
          <p:nvPr/>
        </p:nvSpPr>
        <p:spPr bwMode="auto">
          <a:xfrm>
            <a:off x="1066800" y="330200"/>
            <a:ext cx="27733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a:latin typeface="Times New Roman" panose="02020603050405020304" pitchFamily="18" charset="0"/>
              </a:rPr>
              <a:t>银行家算法之例 </a:t>
            </a:r>
          </a:p>
        </p:txBody>
      </p:sp>
      <p:sp>
        <p:nvSpPr>
          <p:cNvPr id="117763" name="Text Box 3">
            <a:extLst>
              <a:ext uri="{FF2B5EF4-FFF2-40B4-BE49-F238E27FC236}">
                <a16:creationId xmlns:a16="http://schemas.microsoft.com/office/drawing/2014/main" id="{E42C4324-4DE3-46DA-A19A-80E6E6AA6F44}"/>
              </a:ext>
            </a:extLst>
          </p:cNvPr>
          <p:cNvSpPr txBox="1">
            <a:spLocks noChangeArrowheads="1"/>
          </p:cNvSpPr>
          <p:nvPr/>
        </p:nvSpPr>
        <p:spPr bwMode="auto">
          <a:xfrm>
            <a:off x="609600" y="4724400"/>
            <a:ext cx="8229600" cy="129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10000"/>
              </a:lnSpc>
              <a:spcBef>
                <a:spcPct val="0"/>
              </a:spcBef>
              <a:buClrTx/>
              <a:buSzTx/>
              <a:buFontTx/>
              <a:buNone/>
            </a:pPr>
            <a:r>
              <a:rPr lang="en-US" altLang="zh-CN" sz="2400" dirty="0">
                <a:solidFill>
                  <a:srgbClr val="000000"/>
                </a:solidFill>
                <a:latin typeface="Times New Roman" panose="02020603050405020304" pitchFamily="18" charset="0"/>
              </a:rPr>
              <a:t>      </a:t>
            </a:r>
            <a:r>
              <a:rPr lang="zh-CN" altLang="en-US" sz="2400" dirty="0">
                <a:solidFill>
                  <a:srgbClr val="000000"/>
                </a:solidFill>
                <a:latin typeface="Times New Roman" panose="02020603050405020304" pitchFamily="18" charset="0"/>
              </a:rPr>
              <a:t>进行安全性检查，可用资源</a:t>
            </a:r>
            <a:r>
              <a:rPr lang="zh-CN" altLang="en-US" sz="2400" dirty="0">
                <a:solidFill>
                  <a:srgbClr val="FF0000"/>
                </a:solidFill>
                <a:latin typeface="Times New Roman" panose="02020603050405020304" pitchFamily="18" charset="0"/>
              </a:rPr>
              <a:t>不能满足</a:t>
            </a:r>
            <a:r>
              <a:rPr lang="zh-CN" altLang="en-US" sz="2400" dirty="0">
                <a:solidFill>
                  <a:srgbClr val="000000"/>
                </a:solidFill>
                <a:latin typeface="Times New Roman" panose="02020603050405020304" pitchFamily="18" charset="0"/>
              </a:rPr>
              <a:t>任何进程，系统</a:t>
            </a:r>
            <a:r>
              <a:rPr lang="zh-CN" altLang="en-US" sz="2400" dirty="0">
                <a:solidFill>
                  <a:srgbClr val="FF0000"/>
                </a:solidFill>
                <a:latin typeface="Times New Roman" panose="02020603050405020304" pitchFamily="18" charset="0"/>
              </a:rPr>
              <a:t>不分配</a:t>
            </a:r>
            <a:r>
              <a:rPr lang="zh-CN" altLang="en-US" sz="2400" dirty="0">
                <a:solidFill>
                  <a:srgbClr val="000000"/>
                </a:solidFill>
                <a:latin typeface="Times New Roman" panose="02020603050405020304" pitchFamily="18" charset="0"/>
              </a:rPr>
              <a:t>资源给</a:t>
            </a:r>
            <a:r>
              <a:rPr lang="en-US" altLang="zh-CN" sz="2400" dirty="0">
                <a:solidFill>
                  <a:srgbClr val="000000"/>
                </a:solidFill>
                <a:latin typeface="Times New Roman" panose="02020603050405020304" pitchFamily="18" charset="0"/>
              </a:rPr>
              <a:t>P</a:t>
            </a:r>
            <a:r>
              <a:rPr lang="en-US" altLang="zh-CN" sz="2400" baseline="-25000" dirty="0">
                <a:solidFill>
                  <a:srgbClr val="000000"/>
                </a:solidFill>
                <a:latin typeface="Times New Roman" panose="02020603050405020304" pitchFamily="18" charset="0"/>
              </a:rPr>
              <a:t>0</a:t>
            </a:r>
            <a:r>
              <a:rPr lang="en-US" altLang="zh-CN" sz="2400" dirty="0">
                <a:solidFill>
                  <a:srgbClr val="000000"/>
                </a:solidFill>
                <a:latin typeface="Times New Roman" panose="02020603050405020304" pitchFamily="18" charset="0"/>
              </a:rPr>
              <a:t>。</a:t>
            </a:r>
          </a:p>
          <a:p>
            <a:pPr eaLnBrk="1" hangingPunct="1">
              <a:lnSpc>
                <a:spcPct val="110000"/>
              </a:lnSpc>
              <a:spcBef>
                <a:spcPct val="0"/>
              </a:spcBef>
              <a:buClrTx/>
              <a:buSzTx/>
              <a:buFontTx/>
              <a:buNone/>
            </a:pPr>
            <a:r>
              <a:rPr lang="zh-CN" altLang="en-US" sz="2400" dirty="0">
                <a:solidFill>
                  <a:srgbClr val="000000"/>
                </a:solidFill>
                <a:latin typeface="Times New Roman" panose="02020603050405020304" pitchFamily="18" charset="0"/>
              </a:rPr>
              <a:t>        </a:t>
            </a:r>
          </a:p>
        </p:txBody>
      </p:sp>
      <p:grpSp>
        <p:nvGrpSpPr>
          <p:cNvPr id="117764" name="Group 4">
            <a:extLst>
              <a:ext uri="{FF2B5EF4-FFF2-40B4-BE49-F238E27FC236}">
                <a16:creationId xmlns:a16="http://schemas.microsoft.com/office/drawing/2014/main" id="{BC38ECA0-9EB8-4446-BF8B-FF8EBF66EDD9}"/>
              </a:ext>
            </a:extLst>
          </p:cNvPr>
          <p:cNvGrpSpPr>
            <a:grpSpLocks/>
          </p:cNvGrpSpPr>
          <p:nvPr/>
        </p:nvGrpSpPr>
        <p:grpSpPr bwMode="auto">
          <a:xfrm>
            <a:off x="778668" y="960437"/>
            <a:ext cx="7586663" cy="3763963"/>
            <a:chOff x="480" y="1565"/>
            <a:chExt cx="4779" cy="2371"/>
          </a:xfrm>
        </p:grpSpPr>
        <p:sp>
          <p:nvSpPr>
            <p:cNvPr id="117765" name="Rectangle 5">
              <a:extLst>
                <a:ext uri="{FF2B5EF4-FFF2-40B4-BE49-F238E27FC236}">
                  <a16:creationId xmlns:a16="http://schemas.microsoft.com/office/drawing/2014/main" id="{4EC5DD7D-8AE8-4CB8-8939-C0B3B2C044C6}"/>
                </a:ext>
              </a:extLst>
            </p:cNvPr>
            <p:cNvSpPr>
              <a:spLocks noChangeArrowheads="1"/>
            </p:cNvSpPr>
            <p:nvPr/>
          </p:nvSpPr>
          <p:spPr bwMode="auto">
            <a:xfrm>
              <a:off x="480" y="1565"/>
              <a:ext cx="4747" cy="235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17766" name="Line 6">
              <a:extLst>
                <a:ext uri="{FF2B5EF4-FFF2-40B4-BE49-F238E27FC236}">
                  <a16:creationId xmlns:a16="http://schemas.microsoft.com/office/drawing/2014/main" id="{F52A9614-7399-4B79-8452-12AD3E373F61}"/>
                </a:ext>
              </a:extLst>
            </p:cNvPr>
            <p:cNvSpPr>
              <a:spLocks noChangeShapeType="1"/>
            </p:cNvSpPr>
            <p:nvPr/>
          </p:nvSpPr>
          <p:spPr bwMode="auto">
            <a:xfrm>
              <a:off x="480" y="2216"/>
              <a:ext cx="4747"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7767" name="Line 7">
              <a:extLst>
                <a:ext uri="{FF2B5EF4-FFF2-40B4-BE49-F238E27FC236}">
                  <a16:creationId xmlns:a16="http://schemas.microsoft.com/office/drawing/2014/main" id="{24C38D83-ECE1-4496-B517-A4F5983F2417}"/>
                </a:ext>
              </a:extLst>
            </p:cNvPr>
            <p:cNvSpPr>
              <a:spLocks noChangeShapeType="1"/>
            </p:cNvSpPr>
            <p:nvPr/>
          </p:nvSpPr>
          <p:spPr bwMode="auto">
            <a:xfrm>
              <a:off x="1469" y="1565"/>
              <a:ext cx="0" cy="2352"/>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7768" name="Line 8">
              <a:extLst>
                <a:ext uri="{FF2B5EF4-FFF2-40B4-BE49-F238E27FC236}">
                  <a16:creationId xmlns:a16="http://schemas.microsoft.com/office/drawing/2014/main" id="{69B7650C-62D0-4404-925D-3E2D4C585DFC}"/>
                </a:ext>
              </a:extLst>
            </p:cNvPr>
            <p:cNvSpPr>
              <a:spLocks noChangeShapeType="1"/>
            </p:cNvSpPr>
            <p:nvPr/>
          </p:nvSpPr>
          <p:spPr bwMode="auto">
            <a:xfrm>
              <a:off x="3397" y="1565"/>
              <a:ext cx="0" cy="2352"/>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7769" name="Line 9">
              <a:extLst>
                <a:ext uri="{FF2B5EF4-FFF2-40B4-BE49-F238E27FC236}">
                  <a16:creationId xmlns:a16="http://schemas.microsoft.com/office/drawing/2014/main" id="{75F64319-81EF-4A5B-80D5-F7791FF6EAD2}"/>
                </a:ext>
              </a:extLst>
            </p:cNvPr>
            <p:cNvSpPr>
              <a:spLocks noChangeShapeType="1"/>
            </p:cNvSpPr>
            <p:nvPr/>
          </p:nvSpPr>
          <p:spPr bwMode="auto">
            <a:xfrm>
              <a:off x="2458" y="1565"/>
              <a:ext cx="0" cy="2352"/>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7770" name="Line 10">
              <a:extLst>
                <a:ext uri="{FF2B5EF4-FFF2-40B4-BE49-F238E27FC236}">
                  <a16:creationId xmlns:a16="http://schemas.microsoft.com/office/drawing/2014/main" id="{E895EC8D-0204-429E-82C7-66753EB8E924}"/>
                </a:ext>
              </a:extLst>
            </p:cNvPr>
            <p:cNvSpPr>
              <a:spLocks noChangeShapeType="1"/>
            </p:cNvSpPr>
            <p:nvPr/>
          </p:nvSpPr>
          <p:spPr bwMode="auto">
            <a:xfrm>
              <a:off x="4337" y="1565"/>
              <a:ext cx="0" cy="2352"/>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7771" name="Line 11">
              <a:extLst>
                <a:ext uri="{FF2B5EF4-FFF2-40B4-BE49-F238E27FC236}">
                  <a16:creationId xmlns:a16="http://schemas.microsoft.com/office/drawing/2014/main" id="{5AFE59D9-FE4B-42C1-B49D-39773C41CE7C}"/>
                </a:ext>
              </a:extLst>
            </p:cNvPr>
            <p:cNvSpPr>
              <a:spLocks noChangeShapeType="1"/>
            </p:cNvSpPr>
            <p:nvPr/>
          </p:nvSpPr>
          <p:spPr bwMode="auto">
            <a:xfrm>
              <a:off x="480" y="1565"/>
              <a:ext cx="989" cy="651"/>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7772" name="Text Box 12">
              <a:extLst>
                <a:ext uri="{FF2B5EF4-FFF2-40B4-BE49-F238E27FC236}">
                  <a16:creationId xmlns:a16="http://schemas.microsoft.com/office/drawing/2014/main" id="{880DC5B4-387A-4E49-ABDC-B5C8D209906A}"/>
                </a:ext>
              </a:extLst>
            </p:cNvPr>
            <p:cNvSpPr txBox="1">
              <a:spLocks noChangeArrowheads="1"/>
            </p:cNvSpPr>
            <p:nvPr/>
          </p:nvSpPr>
          <p:spPr bwMode="auto">
            <a:xfrm>
              <a:off x="767" y="1578"/>
              <a:ext cx="69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a:latin typeface="Times New Roman" panose="02020603050405020304" pitchFamily="18" charset="0"/>
                </a:rPr>
                <a:t>资源情况</a:t>
              </a:r>
            </a:p>
          </p:txBody>
        </p:sp>
        <p:sp>
          <p:nvSpPr>
            <p:cNvPr id="117773" name="Text Box 13">
              <a:extLst>
                <a:ext uri="{FF2B5EF4-FFF2-40B4-BE49-F238E27FC236}">
                  <a16:creationId xmlns:a16="http://schemas.microsoft.com/office/drawing/2014/main" id="{6A2AD0B7-9BC9-4B80-A88C-FBBF9D9832B4}"/>
                </a:ext>
              </a:extLst>
            </p:cNvPr>
            <p:cNvSpPr txBox="1">
              <a:spLocks noChangeArrowheads="1"/>
            </p:cNvSpPr>
            <p:nvPr/>
          </p:nvSpPr>
          <p:spPr bwMode="auto">
            <a:xfrm>
              <a:off x="520" y="1985"/>
              <a:ext cx="4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a:latin typeface="Times New Roman" panose="02020603050405020304" pitchFamily="18" charset="0"/>
                </a:rPr>
                <a:t>进程</a:t>
              </a:r>
            </a:p>
          </p:txBody>
        </p:sp>
        <p:sp>
          <p:nvSpPr>
            <p:cNvPr id="117774" name="Text Box 14">
              <a:extLst>
                <a:ext uri="{FF2B5EF4-FFF2-40B4-BE49-F238E27FC236}">
                  <a16:creationId xmlns:a16="http://schemas.microsoft.com/office/drawing/2014/main" id="{B9DCA7B3-9B69-49E3-96AA-0C08006D5341}"/>
                </a:ext>
              </a:extLst>
            </p:cNvPr>
            <p:cNvSpPr txBox="1">
              <a:spLocks noChangeArrowheads="1"/>
            </p:cNvSpPr>
            <p:nvPr/>
          </p:nvSpPr>
          <p:spPr bwMode="auto">
            <a:xfrm>
              <a:off x="2440" y="1680"/>
              <a:ext cx="95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Allocation</a:t>
              </a:r>
            </a:p>
            <a:p>
              <a:pPr algn="ctr" eaLnBrk="1" hangingPunct="1">
                <a:spcBef>
                  <a:spcPct val="0"/>
                </a:spcBef>
                <a:buClrTx/>
                <a:buSzTx/>
                <a:buFontTx/>
                <a:buNone/>
              </a:pPr>
              <a:r>
                <a:rPr lang="en-US" altLang="zh-CN" sz="2400">
                  <a:latin typeface="Times New Roman" panose="02020603050405020304" pitchFamily="18" charset="0"/>
                </a:rPr>
                <a:t>A   B   C</a:t>
              </a:r>
            </a:p>
          </p:txBody>
        </p:sp>
        <p:sp>
          <p:nvSpPr>
            <p:cNvPr id="117775" name="Text Box 15">
              <a:extLst>
                <a:ext uri="{FF2B5EF4-FFF2-40B4-BE49-F238E27FC236}">
                  <a16:creationId xmlns:a16="http://schemas.microsoft.com/office/drawing/2014/main" id="{A3064CFA-F5E8-4B85-99B3-8885C084A41C}"/>
                </a:ext>
              </a:extLst>
            </p:cNvPr>
            <p:cNvSpPr txBox="1">
              <a:spLocks noChangeArrowheads="1"/>
            </p:cNvSpPr>
            <p:nvPr/>
          </p:nvSpPr>
          <p:spPr bwMode="auto">
            <a:xfrm>
              <a:off x="1575" y="1655"/>
              <a:ext cx="80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Max</a:t>
              </a:r>
            </a:p>
            <a:p>
              <a:pPr algn="ctr" eaLnBrk="1" hangingPunct="1">
                <a:spcBef>
                  <a:spcPct val="0"/>
                </a:spcBef>
                <a:buClrTx/>
                <a:buSzTx/>
                <a:buFontTx/>
                <a:buNone/>
              </a:pPr>
              <a:r>
                <a:rPr lang="en-US" altLang="zh-CN" sz="2400">
                  <a:latin typeface="Times New Roman" panose="02020603050405020304" pitchFamily="18" charset="0"/>
                </a:rPr>
                <a:t>A   B   C</a:t>
              </a:r>
            </a:p>
          </p:txBody>
        </p:sp>
        <p:sp>
          <p:nvSpPr>
            <p:cNvPr id="117776" name="Text Box 16">
              <a:extLst>
                <a:ext uri="{FF2B5EF4-FFF2-40B4-BE49-F238E27FC236}">
                  <a16:creationId xmlns:a16="http://schemas.microsoft.com/office/drawing/2014/main" id="{B3DCC246-5D99-4AAC-A679-E5FE09266607}"/>
                </a:ext>
              </a:extLst>
            </p:cNvPr>
            <p:cNvSpPr txBox="1">
              <a:spLocks noChangeArrowheads="1"/>
            </p:cNvSpPr>
            <p:nvPr/>
          </p:nvSpPr>
          <p:spPr bwMode="auto">
            <a:xfrm>
              <a:off x="3469" y="1655"/>
              <a:ext cx="80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Need</a:t>
              </a:r>
            </a:p>
            <a:p>
              <a:pPr algn="ctr" eaLnBrk="1" hangingPunct="1">
                <a:spcBef>
                  <a:spcPct val="0"/>
                </a:spcBef>
                <a:buClrTx/>
                <a:buSzTx/>
                <a:buFontTx/>
                <a:buNone/>
              </a:pPr>
              <a:r>
                <a:rPr lang="en-US" altLang="zh-CN" sz="2400">
                  <a:latin typeface="Times New Roman" panose="02020603050405020304" pitchFamily="18" charset="0"/>
                </a:rPr>
                <a:t>A   B   C</a:t>
              </a:r>
            </a:p>
          </p:txBody>
        </p:sp>
        <p:sp>
          <p:nvSpPr>
            <p:cNvPr id="117777" name="Text Box 17">
              <a:extLst>
                <a:ext uri="{FF2B5EF4-FFF2-40B4-BE49-F238E27FC236}">
                  <a16:creationId xmlns:a16="http://schemas.microsoft.com/office/drawing/2014/main" id="{B14B76FF-8E8C-4361-BCD8-84063AF5537A}"/>
                </a:ext>
              </a:extLst>
            </p:cNvPr>
            <p:cNvSpPr txBox="1">
              <a:spLocks noChangeArrowheads="1"/>
            </p:cNvSpPr>
            <p:nvPr/>
          </p:nvSpPr>
          <p:spPr bwMode="auto">
            <a:xfrm>
              <a:off x="4367" y="1655"/>
              <a:ext cx="89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Available</a:t>
              </a:r>
            </a:p>
            <a:p>
              <a:pPr algn="ctr" eaLnBrk="1" hangingPunct="1">
                <a:spcBef>
                  <a:spcPct val="0"/>
                </a:spcBef>
                <a:buClrTx/>
                <a:buSzTx/>
                <a:buFontTx/>
                <a:buNone/>
              </a:pPr>
              <a:r>
                <a:rPr lang="en-US" altLang="zh-CN" sz="2400">
                  <a:latin typeface="Times New Roman" panose="02020603050405020304" pitchFamily="18" charset="0"/>
                </a:rPr>
                <a:t>A   B   C</a:t>
              </a:r>
            </a:p>
          </p:txBody>
        </p:sp>
        <p:sp>
          <p:nvSpPr>
            <p:cNvPr id="117778" name="Text Box 18">
              <a:extLst>
                <a:ext uri="{FF2B5EF4-FFF2-40B4-BE49-F238E27FC236}">
                  <a16:creationId xmlns:a16="http://schemas.microsoft.com/office/drawing/2014/main" id="{3B359EA1-6CB7-4190-A9B5-1FE405DD51D0}"/>
                </a:ext>
              </a:extLst>
            </p:cNvPr>
            <p:cNvSpPr txBox="1">
              <a:spLocks noChangeArrowheads="1"/>
            </p:cNvSpPr>
            <p:nvPr/>
          </p:nvSpPr>
          <p:spPr bwMode="auto">
            <a:xfrm>
              <a:off x="2507" y="2289"/>
              <a:ext cx="7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CC"/>
                  </a:solidFill>
                  <a:latin typeface="Times New Roman" panose="02020603050405020304" pitchFamily="18" charset="0"/>
                </a:rPr>
                <a:t>0   3     0</a:t>
              </a:r>
            </a:p>
          </p:txBody>
        </p:sp>
        <p:sp>
          <p:nvSpPr>
            <p:cNvPr id="117779" name="Text Box 19">
              <a:extLst>
                <a:ext uri="{FF2B5EF4-FFF2-40B4-BE49-F238E27FC236}">
                  <a16:creationId xmlns:a16="http://schemas.microsoft.com/office/drawing/2014/main" id="{201E88EC-4013-484B-9852-C7CD4049ADF5}"/>
                </a:ext>
              </a:extLst>
            </p:cNvPr>
            <p:cNvSpPr txBox="1">
              <a:spLocks noChangeArrowheads="1"/>
            </p:cNvSpPr>
            <p:nvPr/>
          </p:nvSpPr>
          <p:spPr bwMode="auto">
            <a:xfrm>
              <a:off x="1469" y="2592"/>
              <a:ext cx="8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FF0000"/>
                  </a:solidFill>
                  <a:latin typeface="Times New Roman" panose="02020603050405020304" pitchFamily="18" charset="0"/>
                </a:rPr>
                <a:t>3     2     2</a:t>
              </a:r>
            </a:p>
          </p:txBody>
        </p:sp>
        <p:sp>
          <p:nvSpPr>
            <p:cNvPr id="117780" name="Text Box 20">
              <a:extLst>
                <a:ext uri="{FF2B5EF4-FFF2-40B4-BE49-F238E27FC236}">
                  <a16:creationId xmlns:a16="http://schemas.microsoft.com/office/drawing/2014/main" id="{380CA858-F360-4073-BE3E-F44B9A8775F1}"/>
                </a:ext>
              </a:extLst>
            </p:cNvPr>
            <p:cNvSpPr txBox="1">
              <a:spLocks noChangeArrowheads="1"/>
            </p:cNvSpPr>
            <p:nvPr/>
          </p:nvSpPr>
          <p:spPr bwMode="auto">
            <a:xfrm>
              <a:off x="1469" y="2976"/>
              <a:ext cx="882"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Times New Roman" panose="02020603050405020304" pitchFamily="18" charset="0"/>
                </a:rPr>
                <a:t>9     0     2</a:t>
              </a:r>
            </a:p>
          </p:txBody>
        </p:sp>
        <p:sp>
          <p:nvSpPr>
            <p:cNvPr id="117781" name="Text Box 21">
              <a:extLst>
                <a:ext uri="{FF2B5EF4-FFF2-40B4-BE49-F238E27FC236}">
                  <a16:creationId xmlns:a16="http://schemas.microsoft.com/office/drawing/2014/main" id="{30145418-A302-4028-A7AC-EDA63938658C}"/>
                </a:ext>
              </a:extLst>
            </p:cNvPr>
            <p:cNvSpPr txBox="1">
              <a:spLocks noChangeArrowheads="1"/>
            </p:cNvSpPr>
            <p:nvPr/>
          </p:nvSpPr>
          <p:spPr bwMode="auto">
            <a:xfrm>
              <a:off x="1460" y="3312"/>
              <a:ext cx="8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FF0000"/>
                  </a:solidFill>
                  <a:latin typeface="Times New Roman" panose="02020603050405020304" pitchFamily="18" charset="0"/>
                </a:rPr>
                <a:t>2     2     2</a:t>
              </a:r>
            </a:p>
          </p:txBody>
        </p:sp>
        <p:sp>
          <p:nvSpPr>
            <p:cNvPr id="117782" name="Text Box 22">
              <a:extLst>
                <a:ext uri="{FF2B5EF4-FFF2-40B4-BE49-F238E27FC236}">
                  <a16:creationId xmlns:a16="http://schemas.microsoft.com/office/drawing/2014/main" id="{D6720800-0C9C-4486-835D-05E3757C44E2}"/>
                </a:ext>
              </a:extLst>
            </p:cNvPr>
            <p:cNvSpPr txBox="1">
              <a:spLocks noChangeArrowheads="1"/>
            </p:cNvSpPr>
            <p:nvPr/>
          </p:nvSpPr>
          <p:spPr bwMode="auto">
            <a:xfrm>
              <a:off x="1469" y="3649"/>
              <a:ext cx="882"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Times New Roman" panose="02020603050405020304" pitchFamily="18" charset="0"/>
                </a:rPr>
                <a:t>4     3     3</a:t>
              </a:r>
            </a:p>
          </p:txBody>
        </p:sp>
        <p:sp>
          <p:nvSpPr>
            <p:cNvPr id="117783" name="Text Box 23">
              <a:extLst>
                <a:ext uri="{FF2B5EF4-FFF2-40B4-BE49-F238E27FC236}">
                  <a16:creationId xmlns:a16="http://schemas.microsoft.com/office/drawing/2014/main" id="{3F96BF9F-B786-49F0-AD17-FD10CA4646C3}"/>
                </a:ext>
              </a:extLst>
            </p:cNvPr>
            <p:cNvSpPr txBox="1">
              <a:spLocks noChangeArrowheads="1"/>
            </p:cNvSpPr>
            <p:nvPr/>
          </p:nvSpPr>
          <p:spPr bwMode="auto">
            <a:xfrm>
              <a:off x="2498" y="2592"/>
              <a:ext cx="7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FF0000"/>
                  </a:solidFill>
                  <a:latin typeface="Times New Roman" panose="02020603050405020304" pitchFamily="18" charset="0"/>
                </a:rPr>
                <a:t>3   0     2</a:t>
              </a:r>
            </a:p>
          </p:txBody>
        </p:sp>
        <p:sp>
          <p:nvSpPr>
            <p:cNvPr id="117784" name="Text Box 24">
              <a:extLst>
                <a:ext uri="{FF2B5EF4-FFF2-40B4-BE49-F238E27FC236}">
                  <a16:creationId xmlns:a16="http://schemas.microsoft.com/office/drawing/2014/main" id="{99A23BFE-3054-4428-B612-4DE0842BB392}"/>
                </a:ext>
              </a:extLst>
            </p:cNvPr>
            <p:cNvSpPr txBox="1">
              <a:spLocks noChangeArrowheads="1"/>
            </p:cNvSpPr>
            <p:nvPr/>
          </p:nvSpPr>
          <p:spPr bwMode="auto">
            <a:xfrm>
              <a:off x="2478" y="2977"/>
              <a:ext cx="8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Times New Roman" panose="02020603050405020304" pitchFamily="18" charset="0"/>
                </a:rPr>
                <a:t>3    0     2</a:t>
              </a:r>
            </a:p>
          </p:txBody>
        </p:sp>
        <p:sp>
          <p:nvSpPr>
            <p:cNvPr id="117785" name="Text Box 25">
              <a:extLst>
                <a:ext uri="{FF2B5EF4-FFF2-40B4-BE49-F238E27FC236}">
                  <a16:creationId xmlns:a16="http://schemas.microsoft.com/office/drawing/2014/main" id="{41E27DAF-881E-4A7C-8203-0859AC6A7E66}"/>
                </a:ext>
              </a:extLst>
            </p:cNvPr>
            <p:cNvSpPr txBox="1">
              <a:spLocks noChangeArrowheads="1"/>
            </p:cNvSpPr>
            <p:nvPr/>
          </p:nvSpPr>
          <p:spPr bwMode="auto">
            <a:xfrm>
              <a:off x="2478" y="3312"/>
              <a:ext cx="8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FF0000"/>
                  </a:solidFill>
                  <a:latin typeface="Times New Roman" panose="02020603050405020304" pitchFamily="18" charset="0"/>
                </a:rPr>
                <a:t>2     1    1</a:t>
              </a:r>
            </a:p>
          </p:txBody>
        </p:sp>
        <p:sp>
          <p:nvSpPr>
            <p:cNvPr id="117786" name="Text Box 26">
              <a:extLst>
                <a:ext uri="{FF2B5EF4-FFF2-40B4-BE49-F238E27FC236}">
                  <a16:creationId xmlns:a16="http://schemas.microsoft.com/office/drawing/2014/main" id="{BF53CF19-F56E-4BCE-AC6B-7A56E8E9A6FD}"/>
                </a:ext>
              </a:extLst>
            </p:cNvPr>
            <p:cNvSpPr txBox="1">
              <a:spLocks noChangeArrowheads="1"/>
            </p:cNvSpPr>
            <p:nvPr/>
          </p:nvSpPr>
          <p:spPr bwMode="auto">
            <a:xfrm>
              <a:off x="2478" y="3648"/>
              <a:ext cx="8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Times New Roman" panose="02020603050405020304" pitchFamily="18" charset="0"/>
                </a:rPr>
                <a:t>0     0    2</a:t>
              </a:r>
            </a:p>
          </p:txBody>
        </p:sp>
        <p:sp>
          <p:nvSpPr>
            <p:cNvPr id="117787" name="Text Box 27">
              <a:extLst>
                <a:ext uri="{FF2B5EF4-FFF2-40B4-BE49-F238E27FC236}">
                  <a16:creationId xmlns:a16="http://schemas.microsoft.com/office/drawing/2014/main" id="{5CD41014-64D9-4DFB-AF53-5F5DB6B01FE2}"/>
                </a:ext>
              </a:extLst>
            </p:cNvPr>
            <p:cNvSpPr txBox="1">
              <a:spLocks noChangeArrowheads="1"/>
            </p:cNvSpPr>
            <p:nvPr/>
          </p:nvSpPr>
          <p:spPr bwMode="auto">
            <a:xfrm>
              <a:off x="3496" y="2289"/>
              <a:ext cx="7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CC"/>
                  </a:solidFill>
                  <a:latin typeface="Times New Roman" panose="02020603050405020304" pitchFamily="18" charset="0"/>
                </a:rPr>
                <a:t>7   2     3</a:t>
              </a:r>
            </a:p>
          </p:txBody>
        </p:sp>
        <p:sp>
          <p:nvSpPr>
            <p:cNvPr id="117788" name="Text Box 28">
              <a:extLst>
                <a:ext uri="{FF2B5EF4-FFF2-40B4-BE49-F238E27FC236}">
                  <a16:creationId xmlns:a16="http://schemas.microsoft.com/office/drawing/2014/main" id="{89B02967-1518-4533-9F88-B8BBF37C3C69}"/>
                </a:ext>
              </a:extLst>
            </p:cNvPr>
            <p:cNvSpPr txBox="1">
              <a:spLocks noChangeArrowheads="1"/>
            </p:cNvSpPr>
            <p:nvPr/>
          </p:nvSpPr>
          <p:spPr bwMode="auto">
            <a:xfrm>
              <a:off x="3496" y="2592"/>
              <a:ext cx="7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FF0000"/>
                  </a:solidFill>
                  <a:latin typeface="Times New Roman" panose="02020603050405020304" pitchFamily="18" charset="0"/>
                </a:rPr>
                <a:t>0   2     0</a:t>
              </a:r>
            </a:p>
          </p:txBody>
        </p:sp>
        <p:sp>
          <p:nvSpPr>
            <p:cNvPr id="117789" name="Text Box 29">
              <a:extLst>
                <a:ext uri="{FF2B5EF4-FFF2-40B4-BE49-F238E27FC236}">
                  <a16:creationId xmlns:a16="http://schemas.microsoft.com/office/drawing/2014/main" id="{972DA75F-75B2-4EC1-83B6-FEBBEE76222D}"/>
                </a:ext>
              </a:extLst>
            </p:cNvPr>
            <p:cNvSpPr txBox="1">
              <a:spLocks noChangeArrowheads="1"/>
            </p:cNvSpPr>
            <p:nvPr/>
          </p:nvSpPr>
          <p:spPr bwMode="auto">
            <a:xfrm>
              <a:off x="3496" y="2976"/>
              <a:ext cx="834"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marL="457200" indent="-457200">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AutoNum type="arabicPlain" startAt="6"/>
              </a:pPr>
              <a:r>
                <a:rPr lang="zh-CN" altLang="en-US" sz="2400" dirty="0">
                  <a:solidFill>
                    <a:srgbClr val="000000"/>
                  </a:solidFill>
                  <a:latin typeface="Times New Roman" panose="02020603050405020304" pitchFamily="18" charset="0"/>
                </a:rPr>
                <a:t>0     0</a:t>
              </a:r>
            </a:p>
          </p:txBody>
        </p:sp>
        <p:sp>
          <p:nvSpPr>
            <p:cNvPr id="117790" name="Text Box 30">
              <a:extLst>
                <a:ext uri="{FF2B5EF4-FFF2-40B4-BE49-F238E27FC236}">
                  <a16:creationId xmlns:a16="http://schemas.microsoft.com/office/drawing/2014/main" id="{016705D3-FAAF-4165-A52C-D799BA06AE68}"/>
                </a:ext>
              </a:extLst>
            </p:cNvPr>
            <p:cNvSpPr txBox="1">
              <a:spLocks noChangeArrowheads="1"/>
            </p:cNvSpPr>
            <p:nvPr/>
          </p:nvSpPr>
          <p:spPr bwMode="auto">
            <a:xfrm>
              <a:off x="3496" y="3312"/>
              <a:ext cx="8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marL="457200" indent="-457200">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FF0000"/>
                  </a:solidFill>
                  <a:latin typeface="Times New Roman" panose="02020603050405020304" pitchFamily="18" charset="0"/>
                </a:rPr>
                <a:t>0    1     1</a:t>
              </a:r>
            </a:p>
          </p:txBody>
        </p:sp>
        <p:sp>
          <p:nvSpPr>
            <p:cNvPr id="117791" name="Text Box 31">
              <a:extLst>
                <a:ext uri="{FF2B5EF4-FFF2-40B4-BE49-F238E27FC236}">
                  <a16:creationId xmlns:a16="http://schemas.microsoft.com/office/drawing/2014/main" id="{20E5775B-A8E2-4C58-9905-AB28EE118419}"/>
                </a:ext>
              </a:extLst>
            </p:cNvPr>
            <p:cNvSpPr txBox="1">
              <a:spLocks noChangeArrowheads="1"/>
            </p:cNvSpPr>
            <p:nvPr/>
          </p:nvSpPr>
          <p:spPr bwMode="auto">
            <a:xfrm>
              <a:off x="3496" y="3648"/>
              <a:ext cx="8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marL="457200" indent="-457200">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000000"/>
                  </a:solidFill>
                  <a:latin typeface="Times New Roman" panose="02020603050405020304" pitchFamily="18" charset="0"/>
                </a:rPr>
                <a:t>4    3     1</a:t>
              </a:r>
            </a:p>
          </p:txBody>
        </p:sp>
        <p:sp>
          <p:nvSpPr>
            <p:cNvPr id="117792" name="Text Box 32">
              <a:extLst>
                <a:ext uri="{FF2B5EF4-FFF2-40B4-BE49-F238E27FC236}">
                  <a16:creationId xmlns:a16="http://schemas.microsoft.com/office/drawing/2014/main" id="{795781BB-535F-4875-B3A1-F57E6ACE3CA7}"/>
                </a:ext>
              </a:extLst>
            </p:cNvPr>
            <p:cNvSpPr txBox="1">
              <a:spLocks noChangeArrowheads="1"/>
            </p:cNvSpPr>
            <p:nvPr/>
          </p:nvSpPr>
          <p:spPr bwMode="auto">
            <a:xfrm>
              <a:off x="4337" y="2289"/>
              <a:ext cx="8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marL="457200" indent="-457200">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0000CC"/>
                  </a:solidFill>
                  <a:latin typeface="Times New Roman" panose="02020603050405020304" pitchFamily="18" charset="0"/>
                </a:rPr>
                <a:t>2    1      0</a:t>
              </a:r>
            </a:p>
          </p:txBody>
        </p:sp>
        <p:sp>
          <p:nvSpPr>
            <p:cNvPr id="117793" name="Text Box 33">
              <a:extLst>
                <a:ext uri="{FF2B5EF4-FFF2-40B4-BE49-F238E27FC236}">
                  <a16:creationId xmlns:a16="http://schemas.microsoft.com/office/drawing/2014/main" id="{44E09059-465A-4AD1-B216-430A3CE38720}"/>
                </a:ext>
              </a:extLst>
            </p:cNvPr>
            <p:cNvSpPr txBox="1">
              <a:spLocks noChangeArrowheads="1"/>
            </p:cNvSpPr>
            <p:nvPr/>
          </p:nvSpPr>
          <p:spPr bwMode="auto">
            <a:xfrm>
              <a:off x="1488" y="2288"/>
              <a:ext cx="8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Times New Roman" panose="02020603050405020304" pitchFamily="18" charset="0"/>
                </a:rPr>
                <a:t>7     5     3</a:t>
              </a:r>
            </a:p>
          </p:txBody>
        </p:sp>
        <p:sp>
          <p:nvSpPr>
            <p:cNvPr id="117794" name="Text Box 34">
              <a:extLst>
                <a:ext uri="{FF2B5EF4-FFF2-40B4-BE49-F238E27FC236}">
                  <a16:creationId xmlns:a16="http://schemas.microsoft.com/office/drawing/2014/main" id="{8115DE14-34A5-4BB8-AEBC-E8CA4D3EF367}"/>
                </a:ext>
              </a:extLst>
            </p:cNvPr>
            <p:cNvSpPr txBox="1">
              <a:spLocks noChangeArrowheads="1"/>
            </p:cNvSpPr>
            <p:nvPr/>
          </p:nvSpPr>
          <p:spPr bwMode="auto">
            <a:xfrm>
              <a:off x="821" y="2256"/>
              <a:ext cx="2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rgbClr val="000000"/>
                  </a:solidFill>
                  <a:latin typeface="Times New Roman" panose="02020603050405020304" pitchFamily="18" charset="0"/>
                </a:rPr>
                <a:t>P</a:t>
              </a:r>
              <a:r>
                <a:rPr lang="en-US" altLang="zh-CN" sz="2400" baseline="-25000">
                  <a:solidFill>
                    <a:srgbClr val="000000"/>
                  </a:solidFill>
                  <a:latin typeface="Times New Roman" panose="02020603050405020304" pitchFamily="18" charset="0"/>
                </a:rPr>
                <a:t>0</a:t>
              </a:r>
              <a:endParaRPr lang="zh-CN" altLang="en-US" sz="2400" baseline="-25000">
                <a:solidFill>
                  <a:srgbClr val="000000"/>
                </a:solidFill>
                <a:latin typeface="Times New Roman" panose="02020603050405020304" pitchFamily="18" charset="0"/>
              </a:endParaRPr>
            </a:p>
          </p:txBody>
        </p:sp>
        <p:sp>
          <p:nvSpPr>
            <p:cNvPr id="117795" name="Text Box 35">
              <a:extLst>
                <a:ext uri="{FF2B5EF4-FFF2-40B4-BE49-F238E27FC236}">
                  <a16:creationId xmlns:a16="http://schemas.microsoft.com/office/drawing/2014/main" id="{CC09D243-B1B7-437E-9746-CDD4733FBC8B}"/>
                </a:ext>
              </a:extLst>
            </p:cNvPr>
            <p:cNvSpPr txBox="1">
              <a:spLocks noChangeArrowheads="1"/>
            </p:cNvSpPr>
            <p:nvPr/>
          </p:nvSpPr>
          <p:spPr bwMode="auto">
            <a:xfrm>
              <a:off x="816" y="2592"/>
              <a:ext cx="2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rgbClr val="FF0000"/>
                  </a:solidFill>
                  <a:latin typeface="Times New Roman" panose="02020603050405020304" pitchFamily="18" charset="0"/>
                </a:rPr>
                <a:t>P</a:t>
              </a:r>
              <a:r>
                <a:rPr lang="en-US" altLang="zh-CN" sz="2400" baseline="-25000">
                  <a:solidFill>
                    <a:srgbClr val="FF0000"/>
                  </a:solidFill>
                  <a:latin typeface="Times New Roman" panose="02020603050405020304" pitchFamily="18" charset="0"/>
                </a:rPr>
                <a:t>1</a:t>
              </a:r>
              <a:endParaRPr lang="zh-CN" altLang="en-US" sz="2400" baseline="-25000">
                <a:solidFill>
                  <a:srgbClr val="FF0000"/>
                </a:solidFill>
                <a:latin typeface="Times New Roman" panose="02020603050405020304" pitchFamily="18" charset="0"/>
              </a:endParaRPr>
            </a:p>
          </p:txBody>
        </p:sp>
        <p:sp>
          <p:nvSpPr>
            <p:cNvPr id="117796" name="Text Box 36">
              <a:extLst>
                <a:ext uri="{FF2B5EF4-FFF2-40B4-BE49-F238E27FC236}">
                  <a16:creationId xmlns:a16="http://schemas.microsoft.com/office/drawing/2014/main" id="{F7E48767-BDCD-45F8-BB04-115BFE409884}"/>
                </a:ext>
              </a:extLst>
            </p:cNvPr>
            <p:cNvSpPr txBox="1">
              <a:spLocks noChangeArrowheads="1"/>
            </p:cNvSpPr>
            <p:nvPr/>
          </p:nvSpPr>
          <p:spPr bwMode="auto">
            <a:xfrm>
              <a:off x="816" y="2977"/>
              <a:ext cx="2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rgbClr val="000000"/>
                  </a:solidFill>
                  <a:latin typeface="Times New Roman" panose="02020603050405020304" pitchFamily="18" charset="0"/>
                </a:rPr>
                <a:t>P</a:t>
              </a:r>
              <a:r>
                <a:rPr lang="en-US" altLang="zh-CN" sz="2400" baseline="-25000">
                  <a:solidFill>
                    <a:srgbClr val="000000"/>
                  </a:solidFill>
                  <a:latin typeface="Times New Roman" panose="02020603050405020304" pitchFamily="18" charset="0"/>
                </a:rPr>
                <a:t>2</a:t>
              </a:r>
              <a:endParaRPr lang="zh-CN" altLang="en-US" sz="2400" baseline="-25000">
                <a:solidFill>
                  <a:srgbClr val="000000"/>
                </a:solidFill>
                <a:latin typeface="Times New Roman" panose="02020603050405020304" pitchFamily="18" charset="0"/>
              </a:endParaRPr>
            </a:p>
          </p:txBody>
        </p:sp>
        <p:sp>
          <p:nvSpPr>
            <p:cNvPr id="117797" name="Text Box 37">
              <a:extLst>
                <a:ext uri="{FF2B5EF4-FFF2-40B4-BE49-F238E27FC236}">
                  <a16:creationId xmlns:a16="http://schemas.microsoft.com/office/drawing/2014/main" id="{4D5A6CEA-7DE6-4505-BA00-56D2F752063B}"/>
                </a:ext>
              </a:extLst>
            </p:cNvPr>
            <p:cNvSpPr txBox="1">
              <a:spLocks noChangeArrowheads="1"/>
            </p:cNvSpPr>
            <p:nvPr/>
          </p:nvSpPr>
          <p:spPr bwMode="auto">
            <a:xfrm>
              <a:off x="816" y="3312"/>
              <a:ext cx="2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rgbClr val="FF0000"/>
                  </a:solidFill>
                  <a:latin typeface="Times New Roman" panose="02020603050405020304" pitchFamily="18" charset="0"/>
                </a:rPr>
                <a:t>P</a:t>
              </a:r>
              <a:r>
                <a:rPr lang="en-US" altLang="zh-CN" sz="2400" baseline="-25000">
                  <a:solidFill>
                    <a:srgbClr val="FF0000"/>
                  </a:solidFill>
                  <a:latin typeface="Times New Roman" panose="02020603050405020304" pitchFamily="18" charset="0"/>
                </a:rPr>
                <a:t>3</a:t>
              </a:r>
              <a:endParaRPr lang="zh-CN" altLang="en-US" sz="2400" baseline="-25000">
                <a:solidFill>
                  <a:srgbClr val="FF0000"/>
                </a:solidFill>
                <a:latin typeface="Times New Roman" panose="02020603050405020304" pitchFamily="18" charset="0"/>
              </a:endParaRPr>
            </a:p>
          </p:txBody>
        </p:sp>
        <p:sp>
          <p:nvSpPr>
            <p:cNvPr id="117798" name="Text Box 38">
              <a:extLst>
                <a:ext uri="{FF2B5EF4-FFF2-40B4-BE49-F238E27FC236}">
                  <a16:creationId xmlns:a16="http://schemas.microsoft.com/office/drawing/2014/main" id="{4F2B73A5-C05C-49ED-8691-5548BAA0748E}"/>
                </a:ext>
              </a:extLst>
            </p:cNvPr>
            <p:cNvSpPr txBox="1">
              <a:spLocks noChangeArrowheads="1"/>
            </p:cNvSpPr>
            <p:nvPr/>
          </p:nvSpPr>
          <p:spPr bwMode="auto">
            <a:xfrm>
              <a:off x="816" y="3648"/>
              <a:ext cx="2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rgbClr val="000000"/>
                  </a:solidFill>
                  <a:latin typeface="Times New Roman" panose="02020603050405020304" pitchFamily="18" charset="0"/>
                </a:rPr>
                <a:t>P</a:t>
              </a:r>
              <a:r>
                <a:rPr lang="en-US" altLang="zh-CN" sz="2400" baseline="-25000">
                  <a:solidFill>
                    <a:srgbClr val="000000"/>
                  </a:solidFill>
                  <a:latin typeface="Times New Roman" panose="02020603050405020304" pitchFamily="18" charset="0"/>
                </a:rPr>
                <a:t>4</a:t>
              </a:r>
              <a:endParaRPr lang="zh-CN" altLang="en-US" sz="2400" baseline="-25000">
                <a:solidFill>
                  <a:srgbClr val="000000"/>
                </a:solidFill>
                <a:latin typeface="Times New Roman" panose="02020603050405020304" pitchFamily="18" charset="0"/>
              </a:endParaRPr>
            </a:p>
          </p:txBody>
        </p:sp>
      </p:gr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ext Box 2">
            <a:extLst>
              <a:ext uri="{FF2B5EF4-FFF2-40B4-BE49-F238E27FC236}">
                <a16:creationId xmlns:a16="http://schemas.microsoft.com/office/drawing/2014/main" id="{745BD608-83B8-4C8C-A661-08C4125D1E5A}"/>
              </a:ext>
            </a:extLst>
          </p:cNvPr>
          <p:cNvSpPr txBox="1">
            <a:spLocks noChangeArrowheads="1"/>
          </p:cNvSpPr>
          <p:nvPr/>
        </p:nvSpPr>
        <p:spPr bwMode="auto">
          <a:xfrm>
            <a:off x="1066800" y="330200"/>
            <a:ext cx="27733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a:latin typeface="Times New Roman" panose="02020603050405020304" pitchFamily="18" charset="0"/>
              </a:rPr>
              <a:t>银行家算法之例 </a:t>
            </a:r>
          </a:p>
        </p:txBody>
      </p:sp>
      <p:sp>
        <p:nvSpPr>
          <p:cNvPr id="118787" name="Text Box 3">
            <a:extLst>
              <a:ext uri="{FF2B5EF4-FFF2-40B4-BE49-F238E27FC236}">
                <a16:creationId xmlns:a16="http://schemas.microsoft.com/office/drawing/2014/main" id="{2EAC9554-6B85-4955-B82A-274072B08533}"/>
              </a:ext>
            </a:extLst>
          </p:cNvPr>
          <p:cNvSpPr txBox="1">
            <a:spLocks noChangeArrowheads="1"/>
          </p:cNvSpPr>
          <p:nvPr/>
        </p:nvSpPr>
        <p:spPr bwMode="auto">
          <a:xfrm>
            <a:off x="609600" y="4724400"/>
            <a:ext cx="8229600" cy="129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10000"/>
              </a:lnSpc>
              <a:spcBef>
                <a:spcPct val="0"/>
              </a:spcBef>
              <a:buClrTx/>
              <a:buSzTx/>
              <a:buFontTx/>
              <a:buNone/>
            </a:pPr>
            <a:r>
              <a:rPr lang="en-US" altLang="zh-CN" sz="2400">
                <a:solidFill>
                  <a:srgbClr val="000000"/>
                </a:solidFill>
                <a:latin typeface="Times New Roman" panose="02020603050405020304" pitchFamily="18" charset="0"/>
              </a:rPr>
              <a:t>      </a:t>
            </a:r>
            <a:r>
              <a:rPr lang="zh-CN" altLang="en-US" sz="2400">
                <a:solidFill>
                  <a:srgbClr val="000000"/>
                </a:solidFill>
                <a:latin typeface="Times New Roman" panose="02020603050405020304" pitchFamily="18" charset="0"/>
              </a:rPr>
              <a:t>如果</a:t>
            </a:r>
            <a:r>
              <a:rPr lang="en-US" altLang="zh-CN" sz="2400">
                <a:solidFill>
                  <a:srgbClr val="000000"/>
                </a:solidFill>
                <a:latin typeface="Times New Roman" panose="02020603050405020304" pitchFamily="18" charset="0"/>
              </a:rPr>
              <a:t>P</a:t>
            </a:r>
            <a:r>
              <a:rPr lang="en-US" altLang="zh-CN" sz="2400" baseline="-25000">
                <a:solidFill>
                  <a:srgbClr val="000000"/>
                </a:solidFill>
                <a:latin typeface="Times New Roman" panose="02020603050405020304" pitchFamily="18" charset="0"/>
              </a:rPr>
              <a:t>0</a:t>
            </a:r>
            <a:r>
              <a:rPr lang="zh-CN" altLang="en-US" sz="2400">
                <a:solidFill>
                  <a:srgbClr val="000000"/>
                </a:solidFill>
                <a:latin typeface="Times New Roman" panose="02020603050405020304" pitchFamily="18" charset="0"/>
              </a:rPr>
              <a:t>发出请求向量为</a:t>
            </a:r>
            <a:r>
              <a:rPr lang="en-US" altLang="zh-CN" sz="2400">
                <a:solidFill>
                  <a:srgbClr val="000000"/>
                </a:solidFill>
                <a:latin typeface="Times New Roman" panose="02020603050405020304" pitchFamily="18" charset="0"/>
              </a:rPr>
              <a:t>Requst</a:t>
            </a:r>
            <a:r>
              <a:rPr lang="en-US" altLang="zh-CN" sz="2400" baseline="-25000">
                <a:solidFill>
                  <a:srgbClr val="000000"/>
                </a:solidFill>
                <a:latin typeface="Times New Roman" panose="02020603050405020304" pitchFamily="18" charset="0"/>
              </a:rPr>
              <a:t>0</a:t>
            </a:r>
            <a:r>
              <a:rPr lang="en-US" altLang="zh-CN" sz="2400">
                <a:solidFill>
                  <a:srgbClr val="000000"/>
                </a:solidFill>
                <a:latin typeface="Times New Roman" panose="02020603050405020304" pitchFamily="18" charset="0"/>
              </a:rPr>
              <a:t>(0，</a:t>
            </a:r>
            <a:r>
              <a:rPr lang="en-US" altLang="zh-CN" sz="2400">
                <a:solidFill>
                  <a:srgbClr val="FF0000"/>
                </a:solidFill>
                <a:latin typeface="Times New Roman" panose="02020603050405020304" pitchFamily="18" charset="0"/>
              </a:rPr>
              <a:t>1</a:t>
            </a:r>
            <a:r>
              <a:rPr lang="en-US" altLang="zh-CN" sz="2400">
                <a:solidFill>
                  <a:srgbClr val="000000"/>
                </a:solidFill>
                <a:latin typeface="Times New Roman" panose="02020603050405020304" pitchFamily="18" charset="0"/>
              </a:rPr>
              <a:t>，0)，</a:t>
            </a:r>
            <a:r>
              <a:rPr lang="zh-CN" altLang="en-US" sz="2400">
                <a:solidFill>
                  <a:srgbClr val="000000"/>
                </a:solidFill>
                <a:latin typeface="Times New Roman" panose="02020603050405020304" pitchFamily="18" charset="0"/>
              </a:rPr>
              <a:t>系统能否将资源分配给它，</a:t>
            </a:r>
            <a:r>
              <a:rPr lang="zh-CN" altLang="en-US" sz="2400">
                <a:solidFill>
                  <a:srgbClr val="0000CC"/>
                </a:solidFill>
                <a:latin typeface="Times New Roman" panose="02020603050405020304" pitchFamily="18" charset="0"/>
              </a:rPr>
              <a:t>课后思考</a:t>
            </a:r>
            <a:r>
              <a:rPr lang="zh-CN" altLang="en-US" sz="2400">
                <a:solidFill>
                  <a:srgbClr val="000000"/>
                </a:solidFill>
                <a:latin typeface="Times New Roman" panose="02020603050405020304" pitchFamily="18" charset="0"/>
              </a:rPr>
              <a:t>。</a:t>
            </a:r>
          </a:p>
          <a:p>
            <a:pPr eaLnBrk="1" hangingPunct="1">
              <a:lnSpc>
                <a:spcPct val="110000"/>
              </a:lnSpc>
              <a:spcBef>
                <a:spcPct val="0"/>
              </a:spcBef>
              <a:buClrTx/>
              <a:buSzTx/>
              <a:buFontTx/>
              <a:buNone/>
            </a:pPr>
            <a:r>
              <a:rPr lang="zh-CN" altLang="en-US" sz="2400">
                <a:solidFill>
                  <a:srgbClr val="000000"/>
                </a:solidFill>
                <a:latin typeface="Times New Roman" panose="02020603050405020304" pitchFamily="18" charset="0"/>
              </a:rPr>
              <a:t>        </a:t>
            </a:r>
          </a:p>
        </p:txBody>
      </p:sp>
      <p:grpSp>
        <p:nvGrpSpPr>
          <p:cNvPr id="118788" name="Group 39">
            <a:extLst>
              <a:ext uri="{FF2B5EF4-FFF2-40B4-BE49-F238E27FC236}">
                <a16:creationId xmlns:a16="http://schemas.microsoft.com/office/drawing/2014/main" id="{9C7B7D79-F740-459C-A0E9-5A4254FC1DE8}"/>
              </a:ext>
            </a:extLst>
          </p:cNvPr>
          <p:cNvGrpSpPr>
            <a:grpSpLocks/>
          </p:cNvGrpSpPr>
          <p:nvPr/>
        </p:nvGrpSpPr>
        <p:grpSpPr bwMode="auto">
          <a:xfrm>
            <a:off x="1219200" y="914400"/>
            <a:ext cx="7586663" cy="3763963"/>
            <a:chOff x="480" y="1565"/>
            <a:chExt cx="4779" cy="2371"/>
          </a:xfrm>
        </p:grpSpPr>
        <p:sp>
          <p:nvSpPr>
            <p:cNvPr id="118789" name="Rectangle 40">
              <a:extLst>
                <a:ext uri="{FF2B5EF4-FFF2-40B4-BE49-F238E27FC236}">
                  <a16:creationId xmlns:a16="http://schemas.microsoft.com/office/drawing/2014/main" id="{22B9AF94-4BCD-4E94-B78E-F12AB1FC240B}"/>
                </a:ext>
              </a:extLst>
            </p:cNvPr>
            <p:cNvSpPr>
              <a:spLocks noChangeArrowheads="1"/>
            </p:cNvSpPr>
            <p:nvPr/>
          </p:nvSpPr>
          <p:spPr bwMode="auto">
            <a:xfrm>
              <a:off x="480" y="1565"/>
              <a:ext cx="4747" cy="235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18790" name="Line 41">
              <a:extLst>
                <a:ext uri="{FF2B5EF4-FFF2-40B4-BE49-F238E27FC236}">
                  <a16:creationId xmlns:a16="http://schemas.microsoft.com/office/drawing/2014/main" id="{FE088AE2-95B2-42E8-A352-1986E05180F8}"/>
                </a:ext>
              </a:extLst>
            </p:cNvPr>
            <p:cNvSpPr>
              <a:spLocks noChangeShapeType="1"/>
            </p:cNvSpPr>
            <p:nvPr/>
          </p:nvSpPr>
          <p:spPr bwMode="auto">
            <a:xfrm>
              <a:off x="480" y="2216"/>
              <a:ext cx="4747"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8791" name="Line 42">
              <a:extLst>
                <a:ext uri="{FF2B5EF4-FFF2-40B4-BE49-F238E27FC236}">
                  <a16:creationId xmlns:a16="http://schemas.microsoft.com/office/drawing/2014/main" id="{3A73A8F0-DD22-4212-A366-7A809739C7CD}"/>
                </a:ext>
              </a:extLst>
            </p:cNvPr>
            <p:cNvSpPr>
              <a:spLocks noChangeShapeType="1"/>
            </p:cNvSpPr>
            <p:nvPr/>
          </p:nvSpPr>
          <p:spPr bwMode="auto">
            <a:xfrm>
              <a:off x="1469" y="1565"/>
              <a:ext cx="0" cy="2352"/>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8792" name="Line 43">
              <a:extLst>
                <a:ext uri="{FF2B5EF4-FFF2-40B4-BE49-F238E27FC236}">
                  <a16:creationId xmlns:a16="http://schemas.microsoft.com/office/drawing/2014/main" id="{CF666BF1-FC04-4CB3-AF9E-555101515B21}"/>
                </a:ext>
              </a:extLst>
            </p:cNvPr>
            <p:cNvSpPr>
              <a:spLocks noChangeShapeType="1"/>
            </p:cNvSpPr>
            <p:nvPr/>
          </p:nvSpPr>
          <p:spPr bwMode="auto">
            <a:xfrm>
              <a:off x="3397" y="1565"/>
              <a:ext cx="0" cy="2352"/>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8793" name="Line 44">
              <a:extLst>
                <a:ext uri="{FF2B5EF4-FFF2-40B4-BE49-F238E27FC236}">
                  <a16:creationId xmlns:a16="http://schemas.microsoft.com/office/drawing/2014/main" id="{D967008B-B058-427A-A772-E017D460EBD2}"/>
                </a:ext>
              </a:extLst>
            </p:cNvPr>
            <p:cNvSpPr>
              <a:spLocks noChangeShapeType="1"/>
            </p:cNvSpPr>
            <p:nvPr/>
          </p:nvSpPr>
          <p:spPr bwMode="auto">
            <a:xfrm>
              <a:off x="2458" y="1565"/>
              <a:ext cx="0" cy="2352"/>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8794" name="Line 45">
              <a:extLst>
                <a:ext uri="{FF2B5EF4-FFF2-40B4-BE49-F238E27FC236}">
                  <a16:creationId xmlns:a16="http://schemas.microsoft.com/office/drawing/2014/main" id="{BE8EDEF5-B821-418D-B445-A688966BBA2F}"/>
                </a:ext>
              </a:extLst>
            </p:cNvPr>
            <p:cNvSpPr>
              <a:spLocks noChangeShapeType="1"/>
            </p:cNvSpPr>
            <p:nvPr/>
          </p:nvSpPr>
          <p:spPr bwMode="auto">
            <a:xfrm>
              <a:off x="4337" y="1565"/>
              <a:ext cx="0" cy="2352"/>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8795" name="Line 46">
              <a:extLst>
                <a:ext uri="{FF2B5EF4-FFF2-40B4-BE49-F238E27FC236}">
                  <a16:creationId xmlns:a16="http://schemas.microsoft.com/office/drawing/2014/main" id="{33FDAB51-35A8-461F-905B-6D71C60DCDC7}"/>
                </a:ext>
              </a:extLst>
            </p:cNvPr>
            <p:cNvSpPr>
              <a:spLocks noChangeShapeType="1"/>
            </p:cNvSpPr>
            <p:nvPr/>
          </p:nvSpPr>
          <p:spPr bwMode="auto">
            <a:xfrm>
              <a:off x="480" y="1565"/>
              <a:ext cx="989" cy="651"/>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8796" name="Text Box 47">
              <a:extLst>
                <a:ext uri="{FF2B5EF4-FFF2-40B4-BE49-F238E27FC236}">
                  <a16:creationId xmlns:a16="http://schemas.microsoft.com/office/drawing/2014/main" id="{C7C98E51-C665-44BC-A977-2B138D22604A}"/>
                </a:ext>
              </a:extLst>
            </p:cNvPr>
            <p:cNvSpPr txBox="1">
              <a:spLocks noChangeArrowheads="1"/>
            </p:cNvSpPr>
            <p:nvPr/>
          </p:nvSpPr>
          <p:spPr bwMode="auto">
            <a:xfrm>
              <a:off x="767" y="1578"/>
              <a:ext cx="69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a:latin typeface="Times New Roman" panose="02020603050405020304" pitchFamily="18" charset="0"/>
                </a:rPr>
                <a:t>资源情况</a:t>
              </a:r>
            </a:p>
          </p:txBody>
        </p:sp>
        <p:sp>
          <p:nvSpPr>
            <p:cNvPr id="118797" name="Text Box 48">
              <a:extLst>
                <a:ext uri="{FF2B5EF4-FFF2-40B4-BE49-F238E27FC236}">
                  <a16:creationId xmlns:a16="http://schemas.microsoft.com/office/drawing/2014/main" id="{D1E77019-1B9F-4A8A-BDCE-EC3898A1347B}"/>
                </a:ext>
              </a:extLst>
            </p:cNvPr>
            <p:cNvSpPr txBox="1">
              <a:spLocks noChangeArrowheads="1"/>
            </p:cNvSpPr>
            <p:nvPr/>
          </p:nvSpPr>
          <p:spPr bwMode="auto">
            <a:xfrm>
              <a:off x="520" y="1985"/>
              <a:ext cx="4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a:latin typeface="Times New Roman" panose="02020603050405020304" pitchFamily="18" charset="0"/>
                </a:rPr>
                <a:t>进程</a:t>
              </a:r>
            </a:p>
          </p:txBody>
        </p:sp>
        <p:sp>
          <p:nvSpPr>
            <p:cNvPr id="118798" name="Text Box 49">
              <a:extLst>
                <a:ext uri="{FF2B5EF4-FFF2-40B4-BE49-F238E27FC236}">
                  <a16:creationId xmlns:a16="http://schemas.microsoft.com/office/drawing/2014/main" id="{6E9679AB-8B8F-47AD-9322-888096AF2242}"/>
                </a:ext>
              </a:extLst>
            </p:cNvPr>
            <p:cNvSpPr txBox="1">
              <a:spLocks noChangeArrowheads="1"/>
            </p:cNvSpPr>
            <p:nvPr/>
          </p:nvSpPr>
          <p:spPr bwMode="auto">
            <a:xfrm>
              <a:off x="2440" y="1680"/>
              <a:ext cx="95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Allocation</a:t>
              </a:r>
            </a:p>
            <a:p>
              <a:pPr algn="ctr" eaLnBrk="1" hangingPunct="1">
                <a:spcBef>
                  <a:spcPct val="0"/>
                </a:spcBef>
                <a:buClrTx/>
                <a:buSzTx/>
                <a:buFontTx/>
                <a:buNone/>
              </a:pPr>
              <a:r>
                <a:rPr lang="en-US" altLang="zh-CN" sz="2400">
                  <a:latin typeface="Times New Roman" panose="02020603050405020304" pitchFamily="18" charset="0"/>
                </a:rPr>
                <a:t>A   B   C</a:t>
              </a:r>
            </a:p>
          </p:txBody>
        </p:sp>
        <p:sp>
          <p:nvSpPr>
            <p:cNvPr id="118799" name="Text Box 50">
              <a:extLst>
                <a:ext uri="{FF2B5EF4-FFF2-40B4-BE49-F238E27FC236}">
                  <a16:creationId xmlns:a16="http://schemas.microsoft.com/office/drawing/2014/main" id="{ED6684E7-A947-4530-A68C-B6BFA6FCC611}"/>
                </a:ext>
              </a:extLst>
            </p:cNvPr>
            <p:cNvSpPr txBox="1">
              <a:spLocks noChangeArrowheads="1"/>
            </p:cNvSpPr>
            <p:nvPr/>
          </p:nvSpPr>
          <p:spPr bwMode="auto">
            <a:xfrm>
              <a:off x="1575" y="1655"/>
              <a:ext cx="80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Max</a:t>
              </a:r>
            </a:p>
            <a:p>
              <a:pPr algn="ctr" eaLnBrk="1" hangingPunct="1">
                <a:spcBef>
                  <a:spcPct val="0"/>
                </a:spcBef>
                <a:buClrTx/>
                <a:buSzTx/>
                <a:buFontTx/>
                <a:buNone/>
              </a:pPr>
              <a:r>
                <a:rPr lang="en-US" altLang="zh-CN" sz="2400">
                  <a:latin typeface="Times New Roman" panose="02020603050405020304" pitchFamily="18" charset="0"/>
                </a:rPr>
                <a:t>A   B   C</a:t>
              </a:r>
            </a:p>
          </p:txBody>
        </p:sp>
        <p:sp>
          <p:nvSpPr>
            <p:cNvPr id="118800" name="Text Box 51">
              <a:extLst>
                <a:ext uri="{FF2B5EF4-FFF2-40B4-BE49-F238E27FC236}">
                  <a16:creationId xmlns:a16="http://schemas.microsoft.com/office/drawing/2014/main" id="{35A37F99-D57F-4336-97F8-B49A54DC56F4}"/>
                </a:ext>
              </a:extLst>
            </p:cNvPr>
            <p:cNvSpPr txBox="1">
              <a:spLocks noChangeArrowheads="1"/>
            </p:cNvSpPr>
            <p:nvPr/>
          </p:nvSpPr>
          <p:spPr bwMode="auto">
            <a:xfrm>
              <a:off x="3469" y="1655"/>
              <a:ext cx="80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Need</a:t>
              </a:r>
            </a:p>
            <a:p>
              <a:pPr algn="ctr" eaLnBrk="1" hangingPunct="1">
                <a:spcBef>
                  <a:spcPct val="0"/>
                </a:spcBef>
                <a:buClrTx/>
                <a:buSzTx/>
                <a:buFontTx/>
                <a:buNone/>
              </a:pPr>
              <a:r>
                <a:rPr lang="en-US" altLang="zh-CN" sz="2400">
                  <a:latin typeface="Times New Roman" panose="02020603050405020304" pitchFamily="18" charset="0"/>
                </a:rPr>
                <a:t>A   B   C</a:t>
              </a:r>
            </a:p>
          </p:txBody>
        </p:sp>
        <p:sp>
          <p:nvSpPr>
            <p:cNvPr id="118801" name="Text Box 52">
              <a:extLst>
                <a:ext uri="{FF2B5EF4-FFF2-40B4-BE49-F238E27FC236}">
                  <a16:creationId xmlns:a16="http://schemas.microsoft.com/office/drawing/2014/main" id="{9B0595C1-3EAF-459E-9095-A1BEBE1547A2}"/>
                </a:ext>
              </a:extLst>
            </p:cNvPr>
            <p:cNvSpPr txBox="1">
              <a:spLocks noChangeArrowheads="1"/>
            </p:cNvSpPr>
            <p:nvPr/>
          </p:nvSpPr>
          <p:spPr bwMode="auto">
            <a:xfrm>
              <a:off x="4367" y="1655"/>
              <a:ext cx="89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Available</a:t>
              </a:r>
            </a:p>
            <a:p>
              <a:pPr algn="ctr" eaLnBrk="1" hangingPunct="1">
                <a:spcBef>
                  <a:spcPct val="0"/>
                </a:spcBef>
                <a:buClrTx/>
                <a:buSzTx/>
                <a:buFontTx/>
                <a:buNone/>
              </a:pPr>
              <a:r>
                <a:rPr lang="en-US" altLang="zh-CN" sz="2400">
                  <a:latin typeface="Times New Roman" panose="02020603050405020304" pitchFamily="18" charset="0"/>
                </a:rPr>
                <a:t>A   B   C</a:t>
              </a:r>
            </a:p>
          </p:txBody>
        </p:sp>
        <p:sp>
          <p:nvSpPr>
            <p:cNvPr id="118802" name="Text Box 53">
              <a:extLst>
                <a:ext uri="{FF2B5EF4-FFF2-40B4-BE49-F238E27FC236}">
                  <a16:creationId xmlns:a16="http://schemas.microsoft.com/office/drawing/2014/main" id="{7EC99C00-6E14-4001-9684-17F2203C8247}"/>
                </a:ext>
              </a:extLst>
            </p:cNvPr>
            <p:cNvSpPr txBox="1">
              <a:spLocks noChangeArrowheads="1"/>
            </p:cNvSpPr>
            <p:nvPr/>
          </p:nvSpPr>
          <p:spPr bwMode="auto">
            <a:xfrm>
              <a:off x="2507" y="2289"/>
              <a:ext cx="7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Times New Roman" panose="02020603050405020304" pitchFamily="18" charset="0"/>
                </a:rPr>
                <a:t>0   1     0</a:t>
              </a:r>
            </a:p>
          </p:txBody>
        </p:sp>
        <p:sp>
          <p:nvSpPr>
            <p:cNvPr id="118803" name="Text Box 54">
              <a:extLst>
                <a:ext uri="{FF2B5EF4-FFF2-40B4-BE49-F238E27FC236}">
                  <a16:creationId xmlns:a16="http://schemas.microsoft.com/office/drawing/2014/main" id="{3B22AD30-8E8D-4C8E-A19F-7FE879F203D8}"/>
                </a:ext>
              </a:extLst>
            </p:cNvPr>
            <p:cNvSpPr txBox="1">
              <a:spLocks noChangeArrowheads="1"/>
            </p:cNvSpPr>
            <p:nvPr/>
          </p:nvSpPr>
          <p:spPr bwMode="auto">
            <a:xfrm>
              <a:off x="1469" y="2592"/>
              <a:ext cx="8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FF0000"/>
                  </a:solidFill>
                  <a:latin typeface="Times New Roman" panose="02020603050405020304" pitchFamily="18" charset="0"/>
                </a:rPr>
                <a:t>3     2     2</a:t>
              </a:r>
            </a:p>
          </p:txBody>
        </p:sp>
        <p:sp>
          <p:nvSpPr>
            <p:cNvPr id="118804" name="Text Box 55">
              <a:extLst>
                <a:ext uri="{FF2B5EF4-FFF2-40B4-BE49-F238E27FC236}">
                  <a16:creationId xmlns:a16="http://schemas.microsoft.com/office/drawing/2014/main" id="{C3F81E10-3880-4E83-AB69-39CF12FDCB84}"/>
                </a:ext>
              </a:extLst>
            </p:cNvPr>
            <p:cNvSpPr txBox="1">
              <a:spLocks noChangeArrowheads="1"/>
            </p:cNvSpPr>
            <p:nvPr/>
          </p:nvSpPr>
          <p:spPr bwMode="auto">
            <a:xfrm>
              <a:off x="1469" y="2976"/>
              <a:ext cx="882"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Times New Roman" panose="02020603050405020304" pitchFamily="18" charset="0"/>
                </a:rPr>
                <a:t>9     0     2</a:t>
              </a:r>
            </a:p>
          </p:txBody>
        </p:sp>
        <p:sp>
          <p:nvSpPr>
            <p:cNvPr id="118805" name="Text Box 56">
              <a:extLst>
                <a:ext uri="{FF2B5EF4-FFF2-40B4-BE49-F238E27FC236}">
                  <a16:creationId xmlns:a16="http://schemas.microsoft.com/office/drawing/2014/main" id="{57C95638-3E3F-4C0F-AE5E-01422DE4B9AD}"/>
                </a:ext>
              </a:extLst>
            </p:cNvPr>
            <p:cNvSpPr txBox="1">
              <a:spLocks noChangeArrowheads="1"/>
            </p:cNvSpPr>
            <p:nvPr/>
          </p:nvSpPr>
          <p:spPr bwMode="auto">
            <a:xfrm>
              <a:off x="1460" y="3312"/>
              <a:ext cx="8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FF0000"/>
                  </a:solidFill>
                  <a:latin typeface="Times New Roman" panose="02020603050405020304" pitchFamily="18" charset="0"/>
                </a:rPr>
                <a:t>2     2     2</a:t>
              </a:r>
            </a:p>
          </p:txBody>
        </p:sp>
        <p:sp>
          <p:nvSpPr>
            <p:cNvPr id="118806" name="Text Box 57">
              <a:extLst>
                <a:ext uri="{FF2B5EF4-FFF2-40B4-BE49-F238E27FC236}">
                  <a16:creationId xmlns:a16="http://schemas.microsoft.com/office/drawing/2014/main" id="{A22697FF-09A4-4528-9FDF-36A668CAE328}"/>
                </a:ext>
              </a:extLst>
            </p:cNvPr>
            <p:cNvSpPr txBox="1">
              <a:spLocks noChangeArrowheads="1"/>
            </p:cNvSpPr>
            <p:nvPr/>
          </p:nvSpPr>
          <p:spPr bwMode="auto">
            <a:xfrm>
              <a:off x="1469" y="3649"/>
              <a:ext cx="882"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Times New Roman" panose="02020603050405020304" pitchFamily="18" charset="0"/>
                </a:rPr>
                <a:t>4     3     3</a:t>
              </a:r>
            </a:p>
          </p:txBody>
        </p:sp>
        <p:sp>
          <p:nvSpPr>
            <p:cNvPr id="118807" name="Text Box 58">
              <a:extLst>
                <a:ext uri="{FF2B5EF4-FFF2-40B4-BE49-F238E27FC236}">
                  <a16:creationId xmlns:a16="http://schemas.microsoft.com/office/drawing/2014/main" id="{254293F7-8B75-4DA3-B6A1-82EF0444DB55}"/>
                </a:ext>
              </a:extLst>
            </p:cNvPr>
            <p:cNvSpPr txBox="1">
              <a:spLocks noChangeArrowheads="1"/>
            </p:cNvSpPr>
            <p:nvPr/>
          </p:nvSpPr>
          <p:spPr bwMode="auto">
            <a:xfrm>
              <a:off x="2498" y="2592"/>
              <a:ext cx="7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FF0000"/>
                  </a:solidFill>
                  <a:latin typeface="Times New Roman" panose="02020603050405020304" pitchFamily="18" charset="0"/>
                </a:rPr>
                <a:t>3   0     2</a:t>
              </a:r>
            </a:p>
          </p:txBody>
        </p:sp>
        <p:sp>
          <p:nvSpPr>
            <p:cNvPr id="118808" name="Text Box 59">
              <a:extLst>
                <a:ext uri="{FF2B5EF4-FFF2-40B4-BE49-F238E27FC236}">
                  <a16:creationId xmlns:a16="http://schemas.microsoft.com/office/drawing/2014/main" id="{D9B085BA-B453-4CAA-914A-346B90465DDC}"/>
                </a:ext>
              </a:extLst>
            </p:cNvPr>
            <p:cNvSpPr txBox="1">
              <a:spLocks noChangeArrowheads="1"/>
            </p:cNvSpPr>
            <p:nvPr/>
          </p:nvSpPr>
          <p:spPr bwMode="auto">
            <a:xfrm>
              <a:off x="2478" y="2977"/>
              <a:ext cx="8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Times New Roman" panose="02020603050405020304" pitchFamily="18" charset="0"/>
                </a:rPr>
                <a:t>3    0     2</a:t>
              </a:r>
            </a:p>
          </p:txBody>
        </p:sp>
        <p:sp>
          <p:nvSpPr>
            <p:cNvPr id="118809" name="Text Box 60">
              <a:extLst>
                <a:ext uri="{FF2B5EF4-FFF2-40B4-BE49-F238E27FC236}">
                  <a16:creationId xmlns:a16="http://schemas.microsoft.com/office/drawing/2014/main" id="{81A6E5A4-3E76-4DC6-85D3-C65FEC7D050E}"/>
                </a:ext>
              </a:extLst>
            </p:cNvPr>
            <p:cNvSpPr txBox="1">
              <a:spLocks noChangeArrowheads="1"/>
            </p:cNvSpPr>
            <p:nvPr/>
          </p:nvSpPr>
          <p:spPr bwMode="auto">
            <a:xfrm>
              <a:off x="2478" y="3312"/>
              <a:ext cx="8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FF0000"/>
                  </a:solidFill>
                  <a:latin typeface="Times New Roman" panose="02020603050405020304" pitchFamily="18" charset="0"/>
                </a:rPr>
                <a:t>2     1    1</a:t>
              </a:r>
            </a:p>
          </p:txBody>
        </p:sp>
        <p:sp>
          <p:nvSpPr>
            <p:cNvPr id="118810" name="Text Box 61">
              <a:extLst>
                <a:ext uri="{FF2B5EF4-FFF2-40B4-BE49-F238E27FC236}">
                  <a16:creationId xmlns:a16="http://schemas.microsoft.com/office/drawing/2014/main" id="{5DB63420-A31F-4D09-A2E0-C8D95129C8CC}"/>
                </a:ext>
              </a:extLst>
            </p:cNvPr>
            <p:cNvSpPr txBox="1">
              <a:spLocks noChangeArrowheads="1"/>
            </p:cNvSpPr>
            <p:nvPr/>
          </p:nvSpPr>
          <p:spPr bwMode="auto">
            <a:xfrm>
              <a:off x="2478" y="3648"/>
              <a:ext cx="8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Times New Roman" panose="02020603050405020304" pitchFamily="18" charset="0"/>
                </a:rPr>
                <a:t>0     0    2</a:t>
              </a:r>
            </a:p>
          </p:txBody>
        </p:sp>
        <p:sp>
          <p:nvSpPr>
            <p:cNvPr id="118811" name="Text Box 62">
              <a:extLst>
                <a:ext uri="{FF2B5EF4-FFF2-40B4-BE49-F238E27FC236}">
                  <a16:creationId xmlns:a16="http://schemas.microsoft.com/office/drawing/2014/main" id="{B8F2E331-EE7D-4C2B-88CD-00C8F523DFDF}"/>
                </a:ext>
              </a:extLst>
            </p:cNvPr>
            <p:cNvSpPr txBox="1">
              <a:spLocks noChangeArrowheads="1"/>
            </p:cNvSpPr>
            <p:nvPr/>
          </p:nvSpPr>
          <p:spPr bwMode="auto">
            <a:xfrm>
              <a:off x="3496" y="2289"/>
              <a:ext cx="7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Times New Roman" panose="02020603050405020304" pitchFamily="18" charset="0"/>
                </a:rPr>
                <a:t>7   4     3</a:t>
              </a:r>
            </a:p>
          </p:txBody>
        </p:sp>
        <p:sp>
          <p:nvSpPr>
            <p:cNvPr id="118812" name="Text Box 63">
              <a:extLst>
                <a:ext uri="{FF2B5EF4-FFF2-40B4-BE49-F238E27FC236}">
                  <a16:creationId xmlns:a16="http://schemas.microsoft.com/office/drawing/2014/main" id="{DBB6801B-7D54-4B12-9DB7-B3CFAD57AC19}"/>
                </a:ext>
              </a:extLst>
            </p:cNvPr>
            <p:cNvSpPr txBox="1">
              <a:spLocks noChangeArrowheads="1"/>
            </p:cNvSpPr>
            <p:nvPr/>
          </p:nvSpPr>
          <p:spPr bwMode="auto">
            <a:xfrm>
              <a:off x="3496" y="2592"/>
              <a:ext cx="7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FF0000"/>
                  </a:solidFill>
                  <a:latin typeface="Times New Roman" panose="02020603050405020304" pitchFamily="18" charset="0"/>
                </a:rPr>
                <a:t>0   2     0</a:t>
              </a:r>
            </a:p>
          </p:txBody>
        </p:sp>
        <p:sp>
          <p:nvSpPr>
            <p:cNvPr id="118813" name="Text Box 64">
              <a:extLst>
                <a:ext uri="{FF2B5EF4-FFF2-40B4-BE49-F238E27FC236}">
                  <a16:creationId xmlns:a16="http://schemas.microsoft.com/office/drawing/2014/main" id="{ACD3F6F3-FBFC-4E9C-BC09-3DA39F33A367}"/>
                </a:ext>
              </a:extLst>
            </p:cNvPr>
            <p:cNvSpPr txBox="1">
              <a:spLocks noChangeArrowheads="1"/>
            </p:cNvSpPr>
            <p:nvPr/>
          </p:nvSpPr>
          <p:spPr bwMode="auto">
            <a:xfrm>
              <a:off x="3496" y="2976"/>
              <a:ext cx="834"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marL="457200" indent="-457200">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AutoNum type="arabicPlain" startAt="6"/>
              </a:pPr>
              <a:r>
                <a:rPr lang="zh-CN" altLang="en-US" sz="2400">
                  <a:solidFill>
                    <a:srgbClr val="000000"/>
                  </a:solidFill>
                  <a:latin typeface="Times New Roman" panose="02020603050405020304" pitchFamily="18" charset="0"/>
                </a:rPr>
                <a:t>0     0</a:t>
              </a:r>
            </a:p>
          </p:txBody>
        </p:sp>
        <p:sp>
          <p:nvSpPr>
            <p:cNvPr id="118814" name="Text Box 65">
              <a:extLst>
                <a:ext uri="{FF2B5EF4-FFF2-40B4-BE49-F238E27FC236}">
                  <a16:creationId xmlns:a16="http://schemas.microsoft.com/office/drawing/2014/main" id="{D6732B6E-F844-49A4-8BA8-956D4C2B77C0}"/>
                </a:ext>
              </a:extLst>
            </p:cNvPr>
            <p:cNvSpPr txBox="1">
              <a:spLocks noChangeArrowheads="1"/>
            </p:cNvSpPr>
            <p:nvPr/>
          </p:nvSpPr>
          <p:spPr bwMode="auto">
            <a:xfrm>
              <a:off x="3496" y="3312"/>
              <a:ext cx="8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marL="457200" indent="-457200">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FF0000"/>
                  </a:solidFill>
                  <a:latin typeface="Times New Roman" panose="02020603050405020304" pitchFamily="18" charset="0"/>
                </a:rPr>
                <a:t>0    1     1</a:t>
              </a:r>
            </a:p>
          </p:txBody>
        </p:sp>
        <p:sp>
          <p:nvSpPr>
            <p:cNvPr id="118815" name="Text Box 66">
              <a:extLst>
                <a:ext uri="{FF2B5EF4-FFF2-40B4-BE49-F238E27FC236}">
                  <a16:creationId xmlns:a16="http://schemas.microsoft.com/office/drawing/2014/main" id="{35323230-D5D0-4AE7-9EAF-0A83ECB8CD82}"/>
                </a:ext>
              </a:extLst>
            </p:cNvPr>
            <p:cNvSpPr txBox="1">
              <a:spLocks noChangeArrowheads="1"/>
            </p:cNvSpPr>
            <p:nvPr/>
          </p:nvSpPr>
          <p:spPr bwMode="auto">
            <a:xfrm>
              <a:off x="3496" y="3648"/>
              <a:ext cx="8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marL="457200" indent="-457200">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Times New Roman" panose="02020603050405020304" pitchFamily="18" charset="0"/>
                </a:rPr>
                <a:t>4    3     1</a:t>
              </a:r>
            </a:p>
          </p:txBody>
        </p:sp>
        <p:sp>
          <p:nvSpPr>
            <p:cNvPr id="118816" name="Text Box 67">
              <a:extLst>
                <a:ext uri="{FF2B5EF4-FFF2-40B4-BE49-F238E27FC236}">
                  <a16:creationId xmlns:a16="http://schemas.microsoft.com/office/drawing/2014/main" id="{77FF7D3A-A605-4724-B9CA-8AE28C0EC36C}"/>
                </a:ext>
              </a:extLst>
            </p:cNvPr>
            <p:cNvSpPr txBox="1">
              <a:spLocks noChangeArrowheads="1"/>
            </p:cNvSpPr>
            <p:nvPr/>
          </p:nvSpPr>
          <p:spPr bwMode="auto">
            <a:xfrm>
              <a:off x="4337" y="2289"/>
              <a:ext cx="8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marL="457200" indent="-457200">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Times New Roman" panose="02020603050405020304" pitchFamily="18" charset="0"/>
                </a:rPr>
                <a:t>2    3      0</a:t>
              </a:r>
            </a:p>
          </p:txBody>
        </p:sp>
        <p:sp>
          <p:nvSpPr>
            <p:cNvPr id="118817" name="Text Box 68">
              <a:extLst>
                <a:ext uri="{FF2B5EF4-FFF2-40B4-BE49-F238E27FC236}">
                  <a16:creationId xmlns:a16="http://schemas.microsoft.com/office/drawing/2014/main" id="{7A1F4665-BD2A-4A6D-9226-732E5CD20667}"/>
                </a:ext>
              </a:extLst>
            </p:cNvPr>
            <p:cNvSpPr txBox="1">
              <a:spLocks noChangeArrowheads="1"/>
            </p:cNvSpPr>
            <p:nvPr/>
          </p:nvSpPr>
          <p:spPr bwMode="auto">
            <a:xfrm>
              <a:off x="1488" y="2288"/>
              <a:ext cx="8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Times New Roman" panose="02020603050405020304" pitchFamily="18" charset="0"/>
                </a:rPr>
                <a:t>7     5     3</a:t>
              </a:r>
            </a:p>
          </p:txBody>
        </p:sp>
        <p:sp>
          <p:nvSpPr>
            <p:cNvPr id="118818" name="Text Box 69">
              <a:extLst>
                <a:ext uri="{FF2B5EF4-FFF2-40B4-BE49-F238E27FC236}">
                  <a16:creationId xmlns:a16="http://schemas.microsoft.com/office/drawing/2014/main" id="{B3380D2B-1B8C-447A-90C3-B994C8D87FD6}"/>
                </a:ext>
              </a:extLst>
            </p:cNvPr>
            <p:cNvSpPr txBox="1">
              <a:spLocks noChangeArrowheads="1"/>
            </p:cNvSpPr>
            <p:nvPr/>
          </p:nvSpPr>
          <p:spPr bwMode="auto">
            <a:xfrm>
              <a:off x="821" y="2256"/>
              <a:ext cx="2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rgbClr val="000000"/>
                  </a:solidFill>
                  <a:latin typeface="Times New Roman" panose="02020603050405020304" pitchFamily="18" charset="0"/>
                </a:rPr>
                <a:t>P</a:t>
              </a:r>
              <a:r>
                <a:rPr lang="en-US" altLang="zh-CN" sz="2400" baseline="-25000">
                  <a:solidFill>
                    <a:srgbClr val="000000"/>
                  </a:solidFill>
                  <a:latin typeface="Times New Roman" panose="02020603050405020304" pitchFamily="18" charset="0"/>
                </a:rPr>
                <a:t>0</a:t>
              </a:r>
              <a:endParaRPr lang="zh-CN" altLang="en-US" sz="2400" baseline="-25000">
                <a:solidFill>
                  <a:srgbClr val="000000"/>
                </a:solidFill>
                <a:latin typeface="Times New Roman" panose="02020603050405020304" pitchFamily="18" charset="0"/>
              </a:endParaRPr>
            </a:p>
          </p:txBody>
        </p:sp>
        <p:sp>
          <p:nvSpPr>
            <p:cNvPr id="118819" name="Text Box 70">
              <a:extLst>
                <a:ext uri="{FF2B5EF4-FFF2-40B4-BE49-F238E27FC236}">
                  <a16:creationId xmlns:a16="http://schemas.microsoft.com/office/drawing/2014/main" id="{5635C9AE-6F2D-43A7-8EF5-6C6292657F1B}"/>
                </a:ext>
              </a:extLst>
            </p:cNvPr>
            <p:cNvSpPr txBox="1">
              <a:spLocks noChangeArrowheads="1"/>
            </p:cNvSpPr>
            <p:nvPr/>
          </p:nvSpPr>
          <p:spPr bwMode="auto">
            <a:xfrm>
              <a:off x="816" y="2592"/>
              <a:ext cx="2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rgbClr val="FF0000"/>
                  </a:solidFill>
                  <a:latin typeface="Times New Roman" panose="02020603050405020304" pitchFamily="18" charset="0"/>
                </a:rPr>
                <a:t>P</a:t>
              </a:r>
              <a:r>
                <a:rPr lang="en-US" altLang="zh-CN" sz="2400" baseline="-25000">
                  <a:solidFill>
                    <a:srgbClr val="FF0000"/>
                  </a:solidFill>
                  <a:latin typeface="Times New Roman" panose="02020603050405020304" pitchFamily="18" charset="0"/>
                </a:rPr>
                <a:t>1</a:t>
              </a:r>
              <a:endParaRPr lang="zh-CN" altLang="en-US" sz="2400" baseline="-25000">
                <a:solidFill>
                  <a:srgbClr val="FF0000"/>
                </a:solidFill>
                <a:latin typeface="Times New Roman" panose="02020603050405020304" pitchFamily="18" charset="0"/>
              </a:endParaRPr>
            </a:p>
          </p:txBody>
        </p:sp>
        <p:sp>
          <p:nvSpPr>
            <p:cNvPr id="118820" name="Text Box 71">
              <a:extLst>
                <a:ext uri="{FF2B5EF4-FFF2-40B4-BE49-F238E27FC236}">
                  <a16:creationId xmlns:a16="http://schemas.microsoft.com/office/drawing/2014/main" id="{849263EC-23AB-47A2-A6D5-91F77158A054}"/>
                </a:ext>
              </a:extLst>
            </p:cNvPr>
            <p:cNvSpPr txBox="1">
              <a:spLocks noChangeArrowheads="1"/>
            </p:cNvSpPr>
            <p:nvPr/>
          </p:nvSpPr>
          <p:spPr bwMode="auto">
            <a:xfrm>
              <a:off x="816" y="2977"/>
              <a:ext cx="2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rgbClr val="000000"/>
                  </a:solidFill>
                  <a:latin typeface="Times New Roman" panose="02020603050405020304" pitchFamily="18" charset="0"/>
                </a:rPr>
                <a:t>P</a:t>
              </a:r>
              <a:r>
                <a:rPr lang="en-US" altLang="zh-CN" sz="2400" baseline="-25000">
                  <a:solidFill>
                    <a:srgbClr val="000000"/>
                  </a:solidFill>
                  <a:latin typeface="Times New Roman" panose="02020603050405020304" pitchFamily="18" charset="0"/>
                </a:rPr>
                <a:t>2</a:t>
              </a:r>
              <a:endParaRPr lang="zh-CN" altLang="en-US" sz="2400" baseline="-25000">
                <a:solidFill>
                  <a:srgbClr val="000000"/>
                </a:solidFill>
                <a:latin typeface="Times New Roman" panose="02020603050405020304" pitchFamily="18" charset="0"/>
              </a:endParaRPr>
            </a:p>
          </p:txBody>
        </p:sp>
        <p:sp>
          <p:nvSpPr>
            <p:cNvPr id="118821" name="Text Box 72">
              <a:extLst>
                <a:ext uri="{FF2B5EF4-FFF2-40B4-BE49-F238E27FC236}">
                  <a16:creationId xmlns:a16="http://schemas.microsoft.com/office/drawing/2014/main" id="{6E5FEA08-7471-4BBE-B694-628CCC596D53}"/>
                </a:ext>
              </a:extLst>
            </p:cNvPr>
            <p:cNvSpPr txBox="1">
              <a:spLocks noChangeArrowheads="1"/>
            </p:cNvSpPr>
            <p:nvPr/>
          </p:nvSpPr>
          <p:spPr bwMode="auto">
            <a:xfrm>
              <a:off x="816" y="3312"/>
              <a:ext cx="2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rgbClr val="FF0000"/>
                  </a:solidFill>
                  <a:latin typeface="Times New Roman" panose="02020603050405020304" pitchFamily="18" charset="0"/>
                </a:rPr>
                <a:t>P</a:t>
              </a:r>
              <a:r>
                <a:rPr lang="en-US" altLang="zh-CN" sz="2400" baseline="-25000">
                  <a:solidFill>
                    <a:srgbClr val="FF0000"/>
                  </a:solidFill>
                  <a:latin typeface="Times New Roman" panose="02020603050405020304" pitchFamily="18" charset="0"/>
                </a:rPr>
                <a:t>3</a:t>
              </a:r>
              <a:endParaRPr lang="zh-CN" altLang="en-US" sz="2400" baseline="-25000">
                <a:solidFill>
                  <a:srgbClr val="FF0000"/>
                </a:solidFill>
                <a:latin typeface="Times New Roman" panose="02020603050405020304" pitchFamily="18" charset="0"/>
              </a:endParaRPr>
            </a:p>
          </p:txBody>
        </p:sp>
        <p:sp>
          <p:nvSpPr>
            <p:cNvPr id="118822" name="Text Box 73">
              <a:extLst>
                <a:ext uri="{FF2B5EF4-FFF2-40B4-BE49-F238E27FC236}">
                  <a16:creationId xmlns:a16="http://schemas.microsoft.com/office/drawing/2014/main" id="{9FDE6EB0-078D-4B4D-9ABD-7B20E961194C}"/>
                </a:ext>
              </a:extLst>
            </p:cNvPr>
            <p:cNvSpPr txBox="1">
              <a:spLocks noChangeArrowheads="1"/>
            </p:cNvSpPr>
            <p:nvPr/>
          </p:nvSpPr>
          <p:spPr bwMode="auto">
            <a:xfrm>
              <a:off x="816" y="3648"/>
              <a:ext cx="2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rgbClr val="000000"/>
                  </a:solidFill>
                  <a:latin typeface="Times New Roman" panose="02020603050405020304" pitchFamily="18" charset="0"/>
                </a:rPr>
                <a:t>P</a:t>
              </a:r>
              <a:r>
                <a:rPr lang="en-US" altLang="zh-CN" sz="2400" baseline="-25000">
                  <a:solidFill>
                    <a:srgbClr val="000000"/>
                  </a:solidFill>
                  <a:latin typeface="Times New Roman" panose="02020603050405020304" pitchFamily="18" charset="0"/>
                </a:rPr>
                <a:t>4</a:t>
              </a:r>
              <a:endParaRPr lang="zh-CN" altLang="en-US" sz="2400" baseline="-25000">
                <a:solidFill>
                  <a:srgbClr val="000000"/>
                </a:solidFill>
                <a:latin typeface="Times New Roman" panose="02020603050405020304" pitchFamily="18" charset="0"/>
              </a:endParaRPr>
            </a:p>
          </p:txBody>
        </p:sp>
      </p:gr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ext Box 2">
            <a:extLst>
              <a:ext uri="{FF2B5EF4-FFF2-40B4-BE49-F238E27FC236}">
                <a16:creationId xmlns:a16="http://schemas.microsoft.com/office/drawing/2014/main" id="{745BD608-83B8-4C8C-A661-08C4125D1E5A}"/>
              </a:ext>
            </a:extLst>
          </p:cNvPr>
          <p:cNvSpPr txBox="1">
            <a:spLocks noChangeArrowheads="1"/>
          </p:cNvSpPr>
          <p:nvPr/>
        </p:nvSpPr>
        <p:spPr bwMode="auto">
          <a:xfrm>
            <a:off x="1066800" y="330200"/>
            <a:ext cx="27733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dirty="0">
                <a:latin typeface="Times New Roman" panose="02020603050405020304" pitchFamily="18" charset="0"/>
              </a:rPr>
              <a:t>银行家算法之例 </a:t>
            </a:r>
          </a:p>
        </p:txBody>
      </p:sp>
      <p:sp>
        <p:nvSpPr>
          <p:cNvPr id="118787" name="Text Box 3">
            <a:extLst>
              <a:ext uri="{FF2B5EF4-FFF2-40B4-BE49-F238E27FC236}">
                <a16:creationId xmlns:a16="http://schemas.microsoft.com/office/drawing/2014/main" id="{2EAC9554-6B85-4955-B82A-274072B08533}"/>
              </a:ext>
            </a:extLst>
          </p:cNvPr>
          <p:cNvSpPr txBox="1">
            <a:spLocks noChangeArrowheads="1"/>
          </p:cNvSpPr>
          <p:nvPr/>
        </p:nvSpPr>
        <p:spPr bwMode="auto">
          <a:xfrm>
            <a:off x="609600" y="4724400"/>
            <a:ext cx="8229600" cy="875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10000"/>
              </a:lnSpc>
              <a:spcBef>
                <a:spcPct val="0"/>
              </a:spcBef>
              <a:buClrTx/>
              <a:buSzTx/>
              <a:buFontTx/>
              <a:buNone/>
            </a:pPr>
            <a:r>
              <a:rPr lang="en-US" altLang="zh-CN" sz="2400" dirty="0">
                <a:solidFill>
                  <a:srgbClr val="000000"/>
                </a:solidFill>
                <a:latin typeface="Times New Roman" panose="02020603050405020304" pitchFamily="18" charset="0"/>
              </a:rPr>
              <a:t>      </a:t>
            </a:r>
            <a:r>
              <a:rPr lang="zh-CN" altLang="en-US" sz="2400" dirty="0">
                <a:solidFill>
                  <a:srgbClr val="000000"/>
                </a:solidFill>
                <a:latin typeface="Times New Roman" panose="02020603050405020304" pitchFamily="18" charset="0"/>
              </a:rPr>
              <a:t>试分配后。</a:t>
            </a:r>
          </a:p>
          <a:p>
            <a:pPr eaLnBrk="1" hangingPunct="1">
              <a:lnSpc>
                <a:spcPct val="110000"/>
              </a:lnSpc>
              <a:spcBef>
                <a:spcPct val="0"/>
              </a:spcBef>
              <a:buClrTx/>
              <a:buSzTx/>
              <a:buFontTx/>
              <a:buNone/>
            </a:pPr>
            <a:r>
              <a:rPr lang="zh-CN" altLang="en-US" sz="2400" dirty="0">
                <a:solidFill>
                  <a:srgbClr val="000000"/>
                </a:solidFill>
                <a:latin typeface="Times New Roman" panose="02020603050405020304" pitchFamily="18" charset="0"/>
              </a:rPr>
              <a:t>        </a:t>
            </a:r>
          </a:p>
        </p:txBody>
      </p:sp>
      <p:grpSp>
        <p:nvGrpSpPr>
          <p:cNvPr id="118788" name="Group 39">
            <a:extLst>
              <a:ext uri="{FF2B5EF4-FFF2-40B4-BE49-F238E27FC236}">
                <a16:creationId xmlns:a16="http://schemas.microsoft.com/office/drawing/2014/main" id="{9C7B7D79-F740-459C-A0E9-5A4254FC1DE8}"/>
              </a:ext>
            </a:extLst>
          </p:cNvPr>
          <p:cNvGrpSpPr>
            <a:grpSpLocks/>
          </p:cNvGrpSpPr>
          <p:nvPr/>
        </p:nvGrpSpPr>
        <p:grpSpPr bwMode="auto">
          <a:xfrm>
            <a:off x="1219200" y="914400"/>
            <a:ext cx="7586663" cy="3763963"/>
            <a:chOff x="480" y="1565"/>
            <a:chExt cx="4779" cy="2371"/>
          </a:xfrm>
        </p:grpSpPr>
        <p:sp>
          <p:nvSpPr>
            <p:cNvPr id="118789" name="Rectangle 40">
              <a:extLst>
                <a:ext uri="{FF2B5EF4-FFF2-40B4-BE49-F238E27FC236}">
                  <a16:creationId xmlns:a16="http://schemas.microsoft.com/office/drawing/2014/main" id="{22B9AF94-4BCD-4E94-B78E-F12AB1FC240B}"/>
                </a:ext>
              </a:extLst>
            </p:cNvPr>
            <p:cNvSpPr>
              <a:spLocks noChangeArrowheads="1"/>
            </p:cNvSpPr>
            <p:nvPr/>
          </p:nvSpPr>
          <p:spPr bwMode="auto">
            <a:xfrm>
              <a:off x="480" y="1565"/>
              <a:ext cx="4747" cy="235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18790" name="Line 41">
              <a:extLst>
                <a:ext uri="{FF2B5EF4-FFF2-40B4-BE49-F238E27FC236}">
                  <a16:creationId xmlns:a16="http://schemas.microsoft.com/office/drawing/2014/main" id="{FE088AE2-95B2-42E8-A352-1986E05180F8}"/>
                </a:ext>
              </a:extLst>
            </p:cNvPr>
            <p:cNvSpPr>
              <a:spLocks noChangeShapeType="1"/>
            </p:cNvSpPr>
            <p:nvPr/>
          </p:nvSpPr>
          <p:spPr bwMode="auto">
            <a:xfrm>
              <a:off x="480" y="2216"/>
              <a:ext cx="4747"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8791" name="Line 42">
              <a:extLst>
                <a:ext uri="{FF2B5EF4-FFF2-40B4-BE49-F238E27FC236}">
                  <a16:creationId xmlns:a16="http://schemas.microsoft.com/office/drawing/2014/main" id="{3A73A8F0-DD22-4212-A366-7A809739C7CD}"/>
                </a:ext>
              </a:extLst>
            </p:cNvPr>
            <p:cNvSpPr>
              <a:spLocks noChangeShapeType="1"/>
            </p:cNvSpPr>
            <p:nvPr/>
          </p:nvSpPr>
          <p:spPr bwMode="auto">
            <a:xfrm>
              <a:off x="1469" y="1565"/>
              <a:ext cx="0" cy="2352"/>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8792" name="Line 43">
              <a:extLst>
                <a:ext uri="{FF2B5EF4-FFF2-40B4-BE49-F238E27FC236}">
                  <a16:creationId xmlns:a16="http://schemas.microsoft.com/office/drawing/2014/main" id="{CF666BF1-FC04-4CB3-AF9E-555101515B21}"/>
                </a:ext>
              </a:extLst>
            </p:cNvPr>
            <p:cNvSpPr>
              <a:spLocks noChangeShapeType="1"/>
            </p:cNvSpPr>
            <p:nvPr/>
          </p:nvSpPr>
          <p:spPr bwMode="auto">
            <a:xfrm>
              <a:off x="3397" y="1565"/>
              <a:ext cx="0" cy="2352"/>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8793" name="Line 44">
              <a:extLst>
                <a:ext uri="{FF2B5EF4-FFF2-40B4-BE49-F238E27FC236}">
                  <a16:creationId xmlns:a16="http://schemas.microsoft.com/office/drawing/2014/main" id="{D967008B-B058-427A-A772-E017D460EBD2}"/>
                </a:ext>
              </a:extLst>
            </p:cNvPr>
            <p:cNvSpPr>
              <a:spLocks noChangeShapeType="1"/>
            </p:cNvSpPr>
            <p:nvPr/>
          </p:nvSpPr>
          <p:spPr bwMode="auto">
            <a:xfrm>
              <a:off x="2458" y="1565"/>
              <a:ext cx="0" cy="2352"/>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8794" name="Line 45">
              <a:extLst>
                <a:ext uri="{FF2B5EF4-FFF2-40B4-BE49-F238E27FC236}">
                  <a16:creationId xmlns:a16="http://schemas.microsoft.com/office/drawing/2014/main" id="{BE8EDEF5-B821-418D-B445-A688966BBA2F}"/>
                </a:ext>
              </a:extLst>
            </p:cNvPr>
            <p:cNvSpPr>
              <a:spLocks noChangeShapeType="1"/>
            </p:cNvSpPr>
            <p:nvPr/>
          </p:nvSpPr>
          <p:spPr bwMode="auto">
            <a:xfrm>
              <a:off x="4337" y="1565"/>
              <a:ext cx="0" cy="2352"/>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8795" name="Line 46">
              <a:extLst>
                <a:ext uri="{FF2B5EF4-FFF2-40B4-BE49-F238E27FC236}">
                  <a16:creationId xmlns:a16="http://schemas.microsoft.com/office/drawing/2014/main" id="{33FDAB51-35A8-461F-905B-6D71C60DCDC7}"/>
                </a:ext>
              </a:extLst>
            </p:cNvPr>
            <p:cNvSpPr>
              <a:spLocks noChangeShapeType="1"/>
            </p:cNvSpPr>
            <p:nvPr/>
          </p:nvSpPr>
          <p:spPr bwMode="auto">
            <a:xfrm>
              <a:off x="480" y="1565"/>
              <a:ext cx="989" cy="651"/>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8796" name="Text Box 47">
              <a:extLst>
                <a:ext uri="{FF2B5EF4-FFF2-40B4-BE49-F238E27FC236}">
                  <a16:creationId xmlns:a16="http://schemas.microsoft.com/office/drawing/2014/main" id="{C7C98E51-C665-44BC-A977-2B138D22604A}"/>
                </a:ext>
              </a:extLst>
            </p:cNvPr>
            <p:cNvSpPr txBox="1">
              <a:spLocks noChangeArrowheads="1"/>
            </p:cNvSpPr>
            <p:nvPr/>
          </p:nvSpPr>
          <p:spPr bwMode="auto">
            <a:xfrm>
              <a:off x="767" y="1578"/>
              <a:ext cx="69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a:latin typeface="Times New Roman" panose="02020603050405020304" pitchFamily="18" charset="0"/>
                </a:rPr>
                <a:t>资源情况</a:t>
              </a:r>
            </a:p>
          </p:txBody>
        </p:sp>
        <p:sp>
          <p:nvSpPr>
            <p:cNvPr id="118797" name="Text Box 48">
              <a:extLst>
                <a:ext uri="{FF2B5EF4-FFF2-40B4-BE49-F238E27FC236}">
                  <a16:creationId xmlns:a16="http://schemas.microsoft.com/office/drawing/2014/main" id="{D1E77019-1B9F-4A8A-BDCE-EC3898A1347B}"/>
                </a:ext>
              </a:extLst>
            </p:cNvPr>
            <p:cNvSpPr txBox="1">
              <a:spLocks noChangeArrowheads="1"/>
            </p:cNvSpPr>
            <p:nvPr/>
          </p:nvSpPr>
          <p:spPr bwMode="auto">
            <a:xfrm>
              <a:off x="520" y="1985"/>
              <a:ext cx="4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a:latin typeface="Times New Roman" panose="02020603050405020304" pitchFamily="18" charset="0"/>
                </a:rPr>
                <a:t>进程</a:t>
              </a:r>
            </a:p>
          </p:txBody>
        </p:sp>
        <p:sp>
          <p:nvSpPr>
            <p:cNvPr id="118798" name="Text Box 49">
              <a:extLst>
                <a:ext uri="{FF2B5EF4-FFF2-40B4-BE49-F238E27FC236}">
                  <a16:creationId xmlns:a16="http://schemas.microsoft.com/office/drawing/2014/main" id="{6E9679AB-8B8F-47AD-9322-888096AF2242}"/>
                </a:ext>
              </a:extLst>
            </p:cNvPr>
            <p:cNvSpPr txBox="1">
              <a:spLocks noChangeArrowheads="1"/>
            </p:cNvSpPr>
            <p:nvPr/>
          </p:nvSpPr>
          <p:spPr bwMode="auto">
            <a:xfrm>
              <a:off x="2440" y="1680"/>
              <a:ext cx="95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Allocation</a:t>
              </a:r>
            </a:p>
            <a:p>
              <a:pPr algn="ctr" eaLnBrk="1" hangingPunct="1">
                <a:spcBef>
                  <a:spcPct val="0"/>
                </a:spcBef>
                <a:buClrTx/>
                <a:buSzTx/>
                <a:buFontTx/>
                <a:buNone/>
              </a:pPr>
              <a:r>
                <a:rPr lang="en-US" altLang="zh-CN" sz="2400">
                  <a:latin typeface="Times New Roman" panose="02020603050405020304" pitchFamily="18" charset="0"/>
                </a:rPr>
                <a:t>A   B   C</a:t>
              </a:r>
            </a:p>
          </p:txBody>
        </p:sp>
        <p:sp>
          <p:nvSpPr>
            <p:cNvPr id="118799" name="Text Box 50">
              <a:extLst>
                <a:ext uri="{FF2B5EF4-FFF2-40B4-BE49-F238E27FC236}">
                  <a16:creationId xmlns:a16="http://schemas.microsoft.com/office/drawing/2014/main" id="{ED6684E7-A947-4530-A68C-B6BFA6FCC611}"/>
                </a:ext>
              </a:extLst>
            </p:cNvPr>
            <p:cNvSpPr txBox="1">
              <a:spLocks noChangeArrowheads="1"/>
            </p:cNvSpPr>
            <p:nvPr/>
          </p:nvSpPr>
          <p:spPr bwMode="auto">
            <a:xfrm>
              <a:off x="1575" y="1655"/>
              <a:ext cx="80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Max</a:t>
              </a:r>
            </a:p>
            <a:p>
              <a:pPr algn="ctr" eaLnBrk="1" hangingPunct="1">
                <a:spcBef>
                  <a:spcPct val="0"/>
                </a:spcBef>
                <a:buClrTx/>
                <a:buSzTx/>
                <a:buFontTx/>
                <a:buNone/>
              </a:pPr>
              <a:r>
                <a:rPr lang="en-US" altLang="zh-CN" sz="2400">
                  <a:latin typeface="Times New Roman" panose="02020603050405020304" pitchFamily="18" charset="0"/>
                </a:rPr>
                <a:t>A   B   C</a:t>
              </a:r>
            </a:p>
          </p:txBody>
        </p:sp>
        <p:sp>
          <p:nvSpPr>
            <p:cNvPr id="118800" name="Text Box 51">
              <a:extLst>
                <a:ext uri="{FF2B5EF4-FFF2-40B4-BE49-F238E27FC236}">
                  <a16:creationId xmlns:a16="http://schemas.microsoft.com/office/drawing/2014/main" id="{35A37F99-D57F-4336-97F8-B49A54DC56F4}"/>
                </a:ext>
              </a:extLst>
            </p:cNvPr>
            <p:cNvSpPr txBox="1">
              <a:spLocks noChangeArrowheads="1"/>
            </p:cNvSpPr>
            <p:nvPr/>
          </p:nvSpPr>
          <p:spPr bwMode="auto">
            <a:xfrm>
              <a:off x="3469" y="1655"/>
              <a:ext cx="80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Need</a:t>
              </a:r>
            </a:p>
            <a:p>
              <a:pPr algn="ctr" eaLnBrk="1" hangingPunct="1">
                <a:spcBef>
                  <a:spcPct val="0"/>
                </a:spcBef>
                <a:buClrTx/>
                <a:buSzTx/>
                <a:buFontTx/>
                <a:buNone/>
              </a:pPr>
              <a:r>
                <a:rPr lang="en-US" altLang="zh-CN" sz="2400">
                  <a:latin typeface="Times New Roman" panose="02020603050405020304" pitchFamily="18" charset="0"/>
                </a:rPr>
                <a:t>A   B   C</a:t>
              </a:r>
            </a:p>
          </p:txBody>
        </p:sp>
        <p:sp>
          <p:nvSpPr>
            <p:cNvPr id="118801" name="Text Box 52">
              <a:extLst>
                <a:ext uri="{FF2B5EF4-FFF2-40B4-BE49-F238E27FC236}">
                  <a16:creationId xmlns:a16="http://schemas.microsoft.com/office/drawing/2014/main" id="{9B0595C1-3EAF-459E-9095-A1BEBE1547A2}"/>
                </a:ext>
              </a:extLst>
            </p:cNvPr>
            <p:cNvSpPr txBox="1">
              <a:spLocks noChangeArrowheads="1"/>
            </p:cNvSpPr>
            <p:nvPr/>
          </p:nvSpPr>
          <p:spPr bwMode="auto">
            <a:xfrm>
              <a:off x="4367" y="1655"/>
              <a:ext cx="89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rPr>
                <a:t>Available</a:t>
              </a:r>
            </a:p>
            <a:p>
              <a:pPr algn="ctr" eaLnBrk="1" hangingPunct="1">
                <a:spcBef>
                  <a:spcPct val="0"/>
                </a:spcBef>
                <a:buClrTx/>
                <a:buSzTx/>
                <a:buFontTx/>
                <a:buNone/>
              </a:pPr>
              <a:r>
                <a:rPr lang="en-US" altLang="zh-CN" sz="2400">
                  <a:latin typeface="Times New Roman" panose="02020603050405020304" pitchFamily="18" charset="0"/>
                </a:rPr>
                <a:t>A   B   C</a:t>
              </a:r>
            </a:p>
          </p:txBody>
        </p:sp>
        <p:sp>
          <p:nvSpPr>
            <p:cNvPr id="118802" name="Text Box 53">
              <a:extLst>
                <a:ext uri="{FF2B5EF4-FFF2-40B4-BE49-F238E27FC236}">
                  <a16:creationId xmlns:a16="http://schemas.microsoft.com/office/drawing/2014/main" id="{7EC99C00-6E14-4001-9684-17F2203C8247}"/>
                </a:ext>
              </a:extLst>
            </p:cNvPr>
            <p:cNvSpPr txBox="1">
              <a:spLocks noChangeArrowheads="1"/>
            </p:cNvSpPr>
            <p:nvPr/>
          </p:nvSpPr>
          <p:spPr bwMode="auto">
            <a:xfrm>
              <a:off x="2507" y="2289"/>
              <a:ext cx="793"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000000"/>
                  </a:solidFill>
                  <a:latin typeface="Times New Roman" panose="02020603050405020304" pitchFamily="18" charset="0"/>
                </a:rPr>
                <a:t>0   </a:t>
              </a:r>
              <a:r>
                <a:rPr lang="en-US" altLang="zh-CN" sz="2400" dirty="0">
                  <a:solidFill>
                    <a:srgbClr val="000000"/>
                  </a:solidFill>
                  <a:latin typeface="Times New Roman" panose="02020603050405020304" pitchFamily="18" charset="0"/>
                </a:rPr>
                <a:t>2</a:t>
              </a:r>
              <a:r>
                <a:rPr lang="zh-CN" altLang="en-US" sz="2400" dirty="0">
                  <a:solidFill>
                    <a:srgbClr val="000000"/>
                  </a:solidFill>
                  <a:latin typeface="Times New Roman" panose="02020603050405020304" pitchFamily="18" charset="0"/>
                </a:rPr>
                <a:t>     0</a:t>
              </a:r>
            </a:p>
          </p:txBody>
        </p:sp>
        <p:sp>
          <p:nvSpPr>
            <p:cNvPr id="118803" name="Text Box 54">
              <a:extLst>
                <a:ext uri="{FF2B5EF4-FFF2-40B4-BE49-F238E27FC236}">
                  <a16:creationId xmlns:a16="http://schemas.microsoft.com/office/drawing/2014/main" id="{3B22AD30-8E8D-4C8E-A19F-7FE879F203D8}"/>
                </a:ext>
              </a:extLst>
            </p:cNvPr>
            <p:cNvSpPr txBox="1">
              <a:spLocks noChangeArrowheads="1"/>
            </p:cNvSpPr>
            <p:nvPr/>
          </p:nvSpPr>
          <p:spPr bwMode="auto">
            <a:xfrm>
              <a:off x="1469" y="2592"/>
              <a:ext cx="8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FF0000"/>
                  </a:solidFill>
                  <a:latin typeface="Times New Roman" panose="02020603050405020304" pitchFamily="18" charset="0"/>
                </a:rPr>
                <a:t>3     2     2</a:t>
              </a:r>
            </a:p>
          </p:txBody>
        </p:sp>
        <p:sp>
          <p:nvSpPr>
            <p:cNvPr id="118804" name="Text Box 55">
              <a:extLst>
                <a:ext uri="{FF2B5EF4-FFF2-40B4-BE49-F238E27FC236}">
                  <a16:creationId xmlns:a16="http://schemas.microsoft.com/office/drawing/2014/main" id="{C3F81E10-3880-4E83-AB69-39CF12FDCB84}"/>
                </a:ext>
              </a:extLst>
            </p:cNvPr>
            <p:cNvSpPr txBox="1">
              <a:spLocks noChangeArrowheads="1"/>
            </p:cNvSpPr>
            <p:nvPr/>
          </p:nvSpPr>
          <p:spPr bwMode="auto">
            <a:xfrm>
              <a:off x="1469" y="2976"/>
              <a:ext cx="882"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Times New Roman" panose="02020603050405020304" pitchFamily="18" charset="0"/>
                </a:rPr>
                <a:t>9     0     2</a:t>
              </a:r>
            </a:p>
          </p:txBody>
        </p:sp>
        <p:sp>
          <p:nvSpPr>
            <p:cNvPr id="118805" name="Text Box 56">
              <a:extLst>
                <a:ext uri="{FF2B5EF4-FFF2-40B4-BE49-F238E27FC236}">
                  <a16:creationId xmlns:a16="http://schemas.microsoft.com/office/drawing/2014/main" id="{57C95638-3E3F-4C0F-AE5E-01422DE4B9AD}"/>
                </a:ext>
              </a:extLst>
            </p:cNvPr>
            <p:cNvSpPr txBox="1">
              <a:spLocks noChangeArrowheads="1"/>
            </p:cNvSpPr>
            <p:nvPr/>
          </p:nvSpPr>
          <p:spPr bwMode="auto">
            <a:xfrm>
              <a:off x="1460" y="3312"/>
              <a:ext cx="8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FF0000"/>
                  </a:solidFill>
                  <a:latin typeface="Times New Roman" panose="02020603050405020304" pitchFamily="18" charset="0"/>
                </a:rPr>
                <a:t>2     2     2</a:t>
              </a:r>
            </a:p>
          </p:txBody>
        </p:sp>
        <p:sp>
          <p:nvSpPr>
            <p:cNvPr id="118806" name="Text Box 57">
              <a:extLst>
                <a:ext uri="{FF2B5EF4-FFF2-40B4-BE49-F238E27FC236}">
                  <a16:creationId xmlns:a16="http://schemas.microsoft.com/office/drawing/2014/main" id="{A22697FF-09A4-4528-9FDF-36A668CAE328}"/>
                </a:ext>
              </a:extLst>
            </p:cNvPr>
            <p:cNvSpPr txBox="1">
              <a:spLocks noChangeArrowheads="1"/>
            </p:cNvSpPr>
            <p:nvPr/>
          </p:nvSpPr>
          <p:spPr bwMode="auto">
            <a:xfrm>
              <a:off x="1469" y="3649"/>
              <a:ext cx="882"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Times New Roman" panose="02020603050405020304" pitchFamily="18" charset="0"/>
                </a:rPr>
                <a:t>4     3     3</a:t>
              </a:r>
            </a:p>
          </p:txBody>
        </p:sp>
        <p:sp>
          <p:nvSpPr>
            <p:cNvPr id="118807" name="Text Box 58">
              <a:extLst>
                <a:ext uri="{FF2B5EF4-FFF2-40B4-BE49-F238E27FC236}">
                  <a16:creationId xmlns:a16="http://schemas.microsoft.com/office/drawing/2014/main" id="{254293F7-8B75-4DA3-B6A1-82EF0444DB55}"/>
                </a:ext>
              </a:extLst>
            </p:cNvPr>
            <p:cNvSpPr txBox="1">
              <a:spLocks noChangeArrowheads="1"/>
            </p:cNvSpPr>
            <p:nvPr/>
          </p:nvSpPr>
          <p:spPr bwMode="auto">
            <a:xfrm>
              <a:off x="2498" y="2592"/>
              <a:ext cx="7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FF0000"/>
                  </a:solidFill>
                  <a:latin typeface="Times New Roman" panose="02020603050405020304" pitchFamily="18" charset="0"/>
                </a:rPr>
                <a:t>3   0     2</a:t>
              </a:r>
            </a:p>
          </p:txBody>
        </p:sp>
        <p:sp>
          <p:nvSpPr>
            <p:cNvPr id="118808" name="Text Box 59">
              <a:extLst>
                <a:ext uri="{FF2B5EF4-FFF2-40B4-BE49-F238E27FC236}">
                  <a16:creationId xmlns:a16="http://schemas.microsoft.com/office/drawing/2014/main" id="{D9B085BA-B453-4CAA-914A-346B90465DDC}"/>
                </a:ext>
              </a:extLst>
            </p:cNvPr>
            <p:cNvSpPr txBox="1">
              <a:spLocks noChangeArrowheads="1"/>
            </p:cNvSpPr>
            <p:nvPr/>
          </p:nvSpPr>
          <p:spPr bwMode="auto">
            <a:xfrm>
              <a:off x="2478" y="2977"/>
              <a:ext cx="8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Times New Roman" panose="02020603050405020304" pitchFamily="18" charset="0"/>
                </a:rPr>
                <a:t>3    0     2</a:t>
              </a:r>
            </a:p>
          </p:txBody>
        </p:sp>
        <p:sp>
          <p:nvSpPr>
            <p:cNvPr id="118809" name="Text Box 60">
              <a:extLst>
                <a:ext uri="{FF2B5EF4-FFF2-40B4-BE49-F238E27FC236}">
                  <a16:creationId xmlns:a16="http://schemas.microsoft.com/office/drawing/2014/main" id="{81A6E5A4-3E76-4DC6-85D3-C65FEC7D050E}"/>
                </a:ext>
              </a:extLst>
            </p:cNvPr>
            <p:cNvSpPr txBox="1">
              <a:spLocks noChangeArrowheads="1"/>
            </p:cNvSpPr>
            <p:nvPr/>
          </p:nvSpPr>
          <p:spPr bwMode="auto">
            <a:xfrm>
              <a:off x="2478" y="3312"/>
              <a:ext cx="8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FF0000"/>
                  </a:solidFill>
                  <a:latin typeface="Times New Roman" panose="02020603050405020304" pitchFamily="18" charset="0"/>
                </a:rPr>
                <a:t>2     1    1</a:t>
              </a:r>
            </a:p>
          </p:txBody>
        </p:sp>
        <p:sp>
          <p:nvSpPr>
            <p:cNvPr id="118810" name="Text Box 61">
              <a:extLst>
                <a:ext uri="{FF2B5EF4-FFF2-40B4-BE49-F238E27FC236}">
                  <a16:creationId xmlns:a16="http://schemas.microsoft.com/office/drawing/2014/main" id="{5DB63420-A31F-4D09-A2E0-C8D95129C8CC}"/>
                </a:ext>
              </a:extLst>
            </p:cNvPr>
            <p:cNvSpPr txBox="1">
              <a:spLocks noChangeArrowheads="1"/>
            </p:cNvSpPr>
            <p:nvPr/>
          </p:nvSpPr>
          <p:spPr bwMode="auto">
            <a:xfrm>
              <a:off x="2478" y="3648"/>
              <a:ext cx="8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Times New Roman" panose="02020603050405020304" pitchFamily="18" charset="0"/>
                </a:rPr>
                <a:t>0     0    2</a:t>
              </a:r>
            </a:p>
          </p:txBody>
        </p:sp>
        <p:sp>
          <p:nvSpPr>
            <p:cNvPr id="118811" name="Text Box 62">
              <a:extLst>
                <a:ext uri="{FF2B5EF4-FFF2-40B4-BE49-F238E27FC236}">
                  <a16:creationId xmlns:a16="http://schemas.microsoft.com/office/drawing/2014/main" id="{B8F2E331-EE7D-4C2B-88CD-00C8F523DFDF}"/>
                </a:ext>
              </a:extLst>
            </p:cNvPr>
            <p:cNvSpPr txBox="1">
              <a:spLocks noChangeArrowheads="1"/>
            </p:cNvSpPr>
            <p:nvPr/>
          </p:nvSpPr>
          <p:spPr bwMode="auto">
            <a:xfrm>
              <a:off x="3496" y="2289"/>
              <a:ext cx="793"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000000"/>
                  </a:solidFill>
                  <a:latin typeface="Times New Roman" panose="02020603050405020304" pitchFamily="18" charset="0"/>
                </a:rPr>
                <a:t>7   </a:t>
              </a:r>
              <a:r>
                <a:rPr lang="en-US" altLang="zh-CN" sz="2400" dirty="0">
                  <a:solidFill>
                    <a:srgbClr val="000000"/>
                  </a:solidFill>
                  <a:latin typeface="Times New Roman" panose="02020603050405020304" pitchFamily="18" charset="0"/>
                </a:rPr>
                <a:t>3</a:t>
              </a:r>
              <a:r>
                <a:rPr lang="zh-CN" altLang="en-US" sz="2400" dirty="0">
                  <a:solidFill>
                    <a:srgbClr val="000000"/>
                  </a:solidFill>
                  <a:latin typeface="Times New Roman" panose="02020603050405020304" pitchFamily="18" charset="0"/>
                </a:rPr>
                <a:t>     3</a:t>
              </a:r>
            </a:p>
          </p:txBody>
        </p:sp>
        <p:sp>
          <p:nvSpPr>
            <p:cNvPr id="118812" name="Text Box 63">
              <a:extLst>
                <a:ext uri="{FF2B5EF4-FFF2-40B4-BE49-F238E27FC236}">
                  <a16:creationId xmlns:a16="http://schemas.microsoft.com/office/drawing/2014/main" id="{DBB6801B-7D54-4B12-9DB7-B3CFAD57AC19}"/>
                </a:ext>
              </a:extLst>
            </p:cNvPr>
            <p:cNvSpPr txBox="1">
              <a:spLocks noChangeArrowheads="1"/>
            </p:cNvSpPr>
            <p:nvPr/>
          </p:nvSpPr>
          <p:spPr bwMode="auto">
            <a:xfrm>
              <a:off x="3496" y="2592"/>
              <a:ext cx="7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FF0000"/>
                  </a:solidFill>
                  <a:latin typeface="Times New Roman" panose="02020603050405020304" pitchFamily="18" charset="0"/>
                </a:rPr>
                <a:t>0   2     0</a:t>
              </a:r>
            </a:p>
          </p:txBody>
        </p:sp>
        <p:sp>
          <p:nvSpPr>
            <p:cNvPr id="118813" name="Text Box 64">
              <a:extLst>
                <a:ext uri="{FF2B5EF4-FFF2-40B4-BE49-F238E27FC236}">
                  <a16:creationId xmlns:a16="http://schemas.microsoft.com/office/drawing/2014/main" id="{ACD3F6F3-FBFC-4E9C-BC09-3DA39F33A367}"/>
                </a:ext>
              </a:extLst>
            </p:cNvPr>
            <p:cNvSpPr txBox="1">
              <a:spLocks noChangeArrowheads="1"/>
            </p:cNvSpPr>
            <p:nvPr/>
          </p:nvSpPr>
          <p:spPr bwMode="auto">
            <a:xfrm>
              <a:off x="3496" y="2976"/>
              <a:ext cx="834"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marL="457200" indent="-457200">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AutoNum type="arabicPlain" startAt="6"/>
              </a:pPr>
              <a:r>
                <a:rPr lang="zh-CN" altLang="en-US" sz="2400">
                  <a:solidFill>
                    <a:srgbClr val="000000"/>
                  </a:solidFill>
                  <a:latin typeface="Times New Roman" panose="02020603050405020304" pitchFamily="18" charset="0"/>
                </a:rPr>
                <a:t>0     0</a:t>
              </a:r>
            </a:p>
          </p:txBody>
        </p:sp>
        <p:sp>
          <p:nvSpPr>
            <p:cNvPr id="118814" name="Text Box 65">
              <a:extLst>
                <a:ext uri="{FF2B5EF4-FFF2-40B4-BE49-F238E27FC236}">
                  <a16:creationId xmlns:a16="http://schemas.microsoft.com/office/drawing/2014/main" id="{D6732B6E-F844-49A4-8BA8-956D4C2B77C0}"/>
                </a:ext>
              </a:extLst>
            </p:cNvPr>
            <p:cNvSpPr txBox="1">
              <a:spLocks noChangeArrowheads="1"/>
            </p:cNvSpPr>
            <p:nvPr/>
          </p:nvSpPr>
          <p:spPr bwMode="auto">
            <a:xfrm>
              <a:off x="3496" y="3312"/>
              <a:ext cx="8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marL="457200" indent="-457200">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FF0000"/>
                  </a:solidFill>
                  <a:latin typeface="Times New Roman" panose="02020603050405020304" pitchFamily="18" charset="0"/>
                </a:rPr>
                <a:t>0    1     1</a:t>
              </a:r>
            </a:p>
          </p:txBody>
        </p:sp>
        <p:sp>
          <p:nvSpPr>
            <p:cNvPr id="118815" name="Text Box 66">
              <a:extLst>
                <a:ext uri="{FF2B5EF4-FFF2-40B4-BE49-F238E27FC236}">
                  <a16:creationId xmlns:a16="http://schemas.microsoft.com/office/drawing/2014/main" id="{35323230-D5D0-4AE7-9EAF-0A83ECB8CD82}"/>
                </a:ext>
              </a:extLst>
            </p:cNvPr>
            <p:cNvSpPr txBox="1">
              <a:spLocks noChangeArrowheads="1"/>
            </p:cNvSpPr>
            <p:nvPr/>
          </p:nvSpPr>
          <p:spPr bwMode="auto">
            <a:xfrm>
              <a:off x="3496" y="3648"/>
              <a:ext cx="8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marL="457200" indent="-457200">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Times New Roman" panose="02020603050405020304" pitchFamily="18" charset="0"/>
                </a:rPr>
                <a:t>4    3     1</a:t>
              </a:r>
            </a:p>
          </p:txBody>
        </p:sp>
        <p:sp>
          <p:nvSpPr>
            <p:cNvPr id="118816" name="Text Box 67">
              <a:extLst>
                <a:ext uri="{FF2B5EF4-FFF2-40B4-BE49-F238E27FC236}">
                  <a16:creationId xmlns:a16="http://schemas.microsoft.com/office/drawing/2014/main" id="{77FF7D3A-A605-4724-B9CA-8AE28C0EC36C}"/>
                </a:ext>
              </a:extLst>
            </p:cNvPr>
            <p:cNvSpPr txBox="1">
              <a:spLocks noChangeArrowheads="1"/>
            </p:cNvSpPr>
            <p:nvPr/>
          </p:nvSpPr>
          <p:spPr bwMode="auto">
            <a:xfrm>
              <a:off x="4337" y="2289"/>
              <a:ext cx="696"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marL="457200" indent="-457200">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000000"/>
                  </a:solidFill>
                  <a:latin typeface="Times New Roman" panose="02020603050405020304" pitchFamily="18" charset="0"/>
                </a:rPr>
                <a:t>2   </a:t>
              </a:r>
              <a:r>
                <a:rPr lang="en-US" altLang="zh-CN" sz="2400" dirty="0">
                  <a:solidFill>
                    <a:srgbClr val="000000"/>
                  </a:solidFill>
                  <a:latin typeface="Times New Roman" panose="02020603050405020304" pitchFamily="18" charset="0"/>
                </a:rPr>
                <a:t>2   </a:t>
              </a:r>
              <a:r>
                <a:rPr lang="zh-CN" altLang="en-US" sz="2400" dirty="0">
                  <a:solidFill>
                    <a:srgbClr val="000000"/>
                  </a:solidFill>
                  <a:latin typeface="Times New Roman" panose="02020603050405020304" pitchFamily="18" charset="0"/>
                </a:rPr>
                <a:t>0</a:t>
              </a:r>
            </a:p>
          </p:txBody>
        </p:sp>
        <p:sp>
          <p:nvSpPr>
            <p:cNvPr id="118817" name="Text Box 68">
              <a:extLst>
                <a:ext uri="{FF2B5EF4-FFF2-40B4-BE49-F238E27FC236}">
                  <a16:creationId xmlns:a16="http://schemas.microsoft.com/office/drawing/2014/main" id="{7A1F4665-BD2A-4A6D-9226-732E5CD20667}"/>
                </a:ext>
              </a:extLst>
            </p:cNvPr>
            <p:cNvSpPr txBox="1">
              <a:spLocks noChangeArrowheads="1"/>
            </p:cNvSpPr>
            <p:nvPr/>
          </p:nvSpPr>
          <p:spPr bwMode="auto">
            <a:xfrm>
              <a:off x="1488" y="2288"/>
              <a:ext cx="8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Times New Roman" panose="02020603050405020304" pitchFamily="18" charset="0"/>
                </a:rPr>
                <a:t>7     5     3</a:t>
              </a:r>
            </a:p>
          </p:txBody>
        </p:sp>
        <p:sp>
          <p:nvSpPr>
            <p:cNvPr id="118818" name="Text Box 69">
              <a:extLst>
                <a:ext uri="{FF2B5EF4-FFF2-40B4-BE49-F238E27FC236}">
                  <a16:creationId xmlns:a16="http://schemas.microsoft.com/office/drawing/2014/main" id="{B3380D2B-1B8C-447A-90C3-B994C8D87FD6}"/>
                </a:ext>
              </a:extLst>
            </p:cNvPr>
            <p:cNvSpPr txBox="1">
              <a:spLocks noChangeArrowheads="1"/>
            </p:cNvSpPr>
            <p:nvPr/>
          </p:nvSpPr>
          <p:spPr bwMode="auto">
            <a:xfrm>
              <a:off x="821" y="2256"/>
              <a:ext cx="2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rgbClr val="000000"/>
                  </a:solidFill>
                  <a:latin typeface="Times New Roman" panose="02020603050405020304" pitchFamily="18" charset="0"/>
                </a:rPr>
                <a:t>P</a:t>
              </a:r>
              <a:r>
                <a:rPr lang="en-US" altLang="zh-CN" sz="2400" baseline="-25000">
                  <a:solidFill>
                    <a:srgbClr val="000000"/>
                  </a:solidFill>
                  <a:latin typeface="Times New Roman" panose="02020603050405020304" pitchFamily="18" charset="0"/>
                </a:rPr>
                <a:t>0</a:t>
              </a:r>
              <a:endParaRPr lang="zh-CN" altLang="en-US" sz="2400" baseline="-25000">
                <a:solidFill>
                  <a:srgbClr val="000000"/>
                </a:solidFill>
                <a:latin typeface="Times New Roman" panose="02020603050405020304" pitchFamily="18" charset="0"/>
              </a:endParaRPr>
            </a:p>
          </p:txBody>
        </p:sp>
        <p:sp>
          <p:nvSpPr>
            <p:cNvPr id="118819" name="Text Box 70">
              <a:extLst>
                <a:ext uri="{FF2B5EF4-FFF2-40B4-BE49-F238E27FC236}">
                  <a16:creationId xmlns:a16="http://schemas.microsoft.com/office/drawing/2014/main" id="{5635C9AE-6F2D-43A7-8EF5-6C6292657F1B}"/>
                </a:ext>
              </a:extLst>
            </p:cNvPr>
            <p:cNvSpPr txBox="1">
              <a:spLocks noChangeArrowheads="1"/>
            </p:cNvSpPr>
            <p:nvPr/>
          </p:nvSpPr>
          <p:spPr bwMode="auto">
            <a:xfrm>
              <a:off x="816" y="2592"/>
              <a:ext cx="2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rgbClr val="FF0000"/>
                  </a:solidFill>
                  <a:latin typeface="Times New Roman" panose="02020603050405020304" pitchFamily="18" charset="0"/>
                </a:rPr>
                <a:t>P</a:t>
              </a:r>
              <a:r>
                <a:rPr lang="en-US" altLang="zh-CN" sz="2400" baseline="-25000">
                  <a:solidFill>
                    <a:srgbClr val="FF0000"/>
                  </a:solidFill>
                  <a:latin typeface="Times New Roman" panose="02020603050405020304" pitchFamily="18" charset="0"/>
                </a:rPr>
                <a:t>1</a:t>
              </a:r>
              <a:endParaRPr lang="zh-CN" altLang="en-US" sz="2400" baseline="-25000">
                <a:solidFill>
                  <a:srgbClr val="FF0000"/>
                </a:solidFill>
                <a:latin typeface="Times New Roman" panose="02020603050405020304" pitchFamily="18" charset="0"/>
              </a:endParaRPr>
            </a:p>
          </p:txBody>
        </p:sp>
        <p:sp>
          <p:nvSpPr>
            <p:cNvPr id="118820" name="Text Box 71">
              <a:extLst>
                <a:ext uri="{FF2B5EF4-FFF2-40B4-BE49-F238E27FC236}">
                  <a16:creationId xmlns:a16="http://schemas.microsoft.com/office/drawing/2014/main" id="{849263EC-23AB-47A2-A6D5-91F77158A054}"/>
                </a:ext>
              </a:extLst>
            </p:cNvPr>
            <p:cNvSpPr txBox="1">
              <a:spLocks noChangeArrowheads="1"/>
            </p:cNvSpPr>
            <p:nvPr/>
          </p:nvSpPr>
          <p:spPr bwMode="auto">
            <a:xfrm>
              <a:off x="816" y="2977"/>
              <a:ext cx="2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rgbClr val="000000"/>
                  </a:solidFill>
                  <a:latin typeface="Times New Roman" panose="02020603050405020304" pitchFamily="18" charset="0"/>
                </a:rPr>
                <a:t>P</a:t>
              </a:r>
              <a:r>
                <a:rPr lang="en-US" altLang="zh-CN" sz="2400" baseline="-25000">
                  <a:solidFill>
                    <a:srgbClr val="000000"/>
                  </a:solidFill>
                  <a:latin typeface="Times New Roman" panose="02020603050405020304" pitchFamily="18" charset="0"/>
                </a:rPr>
                <a:t>2</a:t>
              </a:r>
              <a:endParaRPr lang="zh-CN" altLang="en-US" sz="2400" baseline="-25000">
                <a:solidFill>
                  <a:srgbClr val="000000"/>
                </a:solidFill>
                <a:latin typeface="Times New Roman" panose="02020603050405020304" pitchFamily="18" charset="0"/>
              </a:endParaRPr>
            </a:p>
          </p:txBody>
        </p:sp>
        <p:sp>
          <p:nvSpPr>
            <p:cNvPr id="118821" name="Text Box 72">
              <a:extLst>
                <a:ext uri="{FF2B5EF4-FFF2-40B4-BE49-F238E27FC236}">
                  <a16:creationId xmlns:a16="http://schemas.microsoft.com/office/drawing/2014/main" id="{6E5FEA08-7471-4BBE-B694-628CCC596D53}"/>
                </a:ext>
              </a:extLst>
            </p:cNvPr>
            <p:cNvSpPr txBox="1">
              <a:spLocks noChangeArrowheads="1"/>
            </p:cNvSpPr>
            <p:nvPr/>
          </p:nvSpPr>
          <p:spPr bwMode="auto">
            <a:xfrm>
              <a:off x="816" y="3312"/>
              <a:ext cx="2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rgbClr val="FF0000"/>
                  </a:solidFill>
                  <a:latin typeface="Times New Roman" panose="02020603050405020304" pitchFamily="18" charset="0"/>
                </a:rPr>
                <a:t>P</a:t>
              </a:r>
              <a:r>
                <a:rPr lang="en-US" altLang="zh-CN" sz="2400" baseline="-25000">
                  <a:solidFill>
                    <a:srgbClr val="FF0000"/>
                  </a:solidFill>
                  <a:latin typeface="Times New Roman" panose="02020603050405020304" pitchFamily="18" charset="0"/>
                </a:rPr>
                <a:t>3</a:t>
              </a:r>
              <a:endParaRPr lang="zh-CN" altLang="en-US" sz="2400" baseline="-25000">
                <a:solidFill>
                  <a:srgbClr val="FF0000"/>
                </a:solidFill>
                <a:latin typeface="Times New Roman" panose="02020603050405020304" pitchFamily="18" charset="0"/>
              </a:endParaRPr>
            </a:p>
          </p:txBody>
        </p:sp>
        <p:sp>
          <p:nvSpPr>
            <p:cNvPr id="118822" name="Text Box 73">
              <a:extLst>
                <a:ext uri="{FF2B5EF4-FFF2-40B4-BE49-F238E27FC236}">
                  <a16:creationId xmlns:a16="http://schemas.microsoft.com/office/drawing/2014/main" id="{9FDE6EB0-078D-4B4D-9ABD-7B20E961194C}"/>
                </a:ext>
              </a:extLst>
            </p:cNvPr>
            <p:cNvSpPr txBox="1">
              <a:spLocks noChangeArrowheads="1"/>
            </p:cNvSpPr>
            <p:nvPr/>
          </p:nvSpPr>
          <p:spPr bwMode="auto">
            <a:xfrm>
              <a:off x="816" y="3648"/>
              <a:ext cx="2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lr>
                  <a:schemeClr val="hlink"/>
                </a:buClr>
                <a:buSzPct val="110000"/>
                <a:buFont typeface="Wingdings" panose="05000000000000000000" pitchFamily="2" charset="2"/>
                <a:buBlip>
                  <a:blip r:embed="rId3"/>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a:solidFill>
                    <a:srgbClr val="000000"/>
                  </a:solidFill>
                  <a:latin typeface="Times New Roman" panose="02020603050405020304" pitchFamily="18" charset="0"/>
                </a:rPr>
                <a:t>P</a:t>
              </a:r>
              <a:r>
                <a:rPr lang="en-US" altLang="zh-CN" sz="2400" baseline="-25000">
                  <a:solidFill>
                    <a:srgbClr val="000000"/>
                  </a:solidFill>
                  <a:latin typeface="Times New Roman" panose="02020603050405020304" pitchFamily="18" charset="0"/>
                </a:rPr>
                <a:t>4</a:t>
              </a:r>
              <a:endParaRPr lang="zh-CN" altLang="en-US" sz="2400" baseline="-25000">
                <a:solidFill>
                  <a:srgbClr val="000000"/>
                </a:solidFill>
                <a:latin typeface="Times New Roman" panose="02020603050405020304" pitchFamily="18" charset="0"/>
              </a:endParaRPr>
            </a:p>
          </p:txBody>
        </p:sp>
      </p:grpSp>
    </p:spTree>
    <p:extLst>
      <p:ext uri="{BB962C8B-B14F-4D97-AF65-F5344CB8AC3E}">
        <p14:creationId xmlns:p14="http://schemas.microsoft.com/office/powerpoint/2010/main" val="103831486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3">
            <a:extLst>
              <a:ext uri="{FF2B5EF4-FFF2-40B4-BE49-F238E27FC236}">
                <a16:creationId xmlns:a16="http://schemas.microsoft.com/office/drawing/2014/main" id="{5AD8D765-1F04-4605-8509-CAD2D60C0686}"/>
              </a:ext>
            </a:extLst>
          </p:cNvPr>
          <p:cNvSpPr>
            <a:spLocks noChangeArrowheads="1"/>
          </p:cNvSpPr>
          <p:nvPr/>
        </p:nvSpPr>
        <p:spPr bwMode="auto">
          <a:xfrm>
            <a:off x="457200" y="1295400"/>
            <a:ext cx="8458200" cy="5334000"/>
          </a:xfrm>
          <a:prstGeom prst="rect">
            <a:avLst/>
          </a:prstGeom>
          <a:noFill/>
          <a:ln w="9525">
            <a:noFill/>
            <a:miter lim="800000"/>
            <a:headEnd/>
            <a:tailEnd/>
          </a:ln>
        </p:spPr>
        <p:txBody>
          <a:bodyPr/>
          <a:lstStyle/>
          <a:p>
            <a:pPr marL="533400" indent="-533400" eaLnBrk="1" hangingPunct="1">
              <a:spcBef>
                <a:spcPct val="20000"/>
              </a:spcBef>
              <a:buClr>
                <a:srgbClr val="0000CC"/>
              </a:buClr>
              <a:buFont typeface="Wingdings" pitchFamily="2" charset="2"/>
              <a:buChar char="Ø"/>
              <a:defRPr/>
            </a:pPr>
            <a:r>
              <a:rPr lang="zh-CN" altLang="en-US" sz="2800" dirty="0">
                <a:solidFill>
                  <a:srgbClr val="000000"/>
                </a:solidFill>
                <a:latin typeface="宋体" pitchFamily="2" charset="-122"/>
              </a:rPr>
              <a:t>银行家算法</a:t>
            </a:r>
          </a:p>
          <a:p>
            <a:pPr marL="1143000" lvl="1" indent="-685800" eaLnBrk="1" hangingPunct="1">
              <a:spcBef>
                <a:spcPct val="20000"/>
              </a:spcBef>
              <a:buClr>
                <a:srgbClr val="0000CC"/>
              </a:buClr>
              <a:buFont typeface="Wingdings" pitchFamily="2" charset="2"/>
              <a:buChar char="Ø"/>
              <a:defRPr/>
            </a:pPr>
            <a:r>
              <a:rPr lang="zh-CN" altLang="en-US" sz="3200" dirty="0">
                <a:solidFill>
                  <a:srgbClr val="FF0000"/>
                </a:solidFill>
                <a:latin typeface="Times New Roman" pitchFamily="18" charset="0"/>
              </a:rPr>
              <a:t>优点</a:t>
            </a:r>
            <a:r>
              <a:rPr lang="zh-CN" altLang="en-US" sz="3200" dirty="0">
                <a:latin typeface="Times New Roman" pitchFamily="18" charset="0"/>
              </a:rPr>
              <a:t>：</a:t>
            </a:r>
          </a:p>
          <a:p>
            <a:pPr marL="1143000" lvl="1" indent="-685800" eaLnBrk="1" hangingPunct="1">
              <a:spcBef>
                <a:spcPct val="20000"/>
              </a:spcBef>
              <a:buClr>
                <a:srgbClr val="0000CC"/>
              </a:buClr>
              <a:buFont typeface="Wingdings" pitchFamily="2" charset="2"/>
              <a:buNone/>
              <a:defRPr/>
            </a:pPr>
            <a:r>
              <a:rPr lang="zh-CN" altLang="en-US" sz="2800" dirty="0">
                <a:latin typeface="Times New Roman" pitchFamily="18" charset="0"/>
              </a:rPr>
              <a:t>               资源利用率比静态资源分配法高，又避免死锁。</a:t>
            </a:r>
          </a:p>
          <a:p>
            <a:pPr marL="1143000" lvl="1" indent="-685800" eaLnBrk="1" hangingPunct="1">
              <a:spcBef>
                <a:spcPct val="20000"/>
              </a:spcBef>
              <a:buClr>
                <a:srgbClr val="0000CC"/>
              </a:buClr>
              <a:buFont typeface="Wingdings" pitchFamily="2" charset="2"/>
              <a:buChar char="Ø"/>
              <a:defRPr/>
            </a:pPr>
            <a:r>
              <a:rPr lang="zh-CN" altLang="en-US" sz="3200" dirty="0">
                <a:solidFill>
                  <a:srgbClr val="FF0000"/>
                </a:solidFill>
                <a:latin typeface="Times New Roman" pitchFamily="18" charset="0"/>
              </a:rPr>
              <a:t>缺点</a:t>
            </a:r>
            <a:r>
              <a:rPr lang="zh-CN" altLang="en-US" sz="3200" dirty="0">
                <a:latin typeface="Times New Roman" pitchFamily="18" charset="0"/>
              </a:rPr>
              <a:t>：</a:t>
            </a:r>
          </a:p>
          <a:p>
            <a:pPr marL="1143000" lvl="1" indent="-685800" eaLnBrk="1" hangingPunct="1">
              <a:spcBef>
                <a:spcPct val="20000"/>
              </a:spcBef>
              <a:buClr>
                <a:srgbClr val="0000CC"/>
              </a:buClr>
              <a:buFont typeface="Wingdings" pitchFamily="2" charset="2"/>
              <a:buNone/>
              <a:defRPr/>
            </a:pPr>
            <a:r>
              <a:rPr lang="zh-CN" altLang="en-US" sz="2800" dirty="0">
                <a:latin typeface="Times New Roman" pitchFamily="18" charset="0"/>
              </a:rPr>
              <a:t>               对资源分配过于保守；计算太多，并且需知道对资源的最大需求量，不太实际。</a:t>
            </a:r>
          </a:p>
          <a:p>
            <a:pPr marL="1066800" lvl="1" indent="-609600" eaLnBrk="1" hangingPunct="1">
              <a:spcBef>
                <a:spcPct val="20000"/>
              </a:spcBef>
              <a:buClr>
                <a:schemeClr val="hlink"/>
              </a:buClr>
              <a:buFont typeface="Wingdings" pitchFamily="2" charset="2"/>
              <a:buNone/>
              <a:defRPr/>
            </a:pPr>
            <a:endParaRPr lang="zh-CN" altLang="en-US" sz="2800" dirty="0">
              <a:solidFill>
                <a:srgbClr val="000000"/>
              </a:solidFill>
              <a:latin typeface="宋体" pitchFamily="2" charset="-122"/>
            </a:endParaRPr>
          </a:p>
          <a:p>
            <a:pPr marL="685800" indent="-685800" algn="just" eaLnBrk="1" hangingPunct="1">
              <a:buFont typeface="Wingdings" pitchFamily="2" charset="2"/>
              <a:buNone/>
              <a:defRPr/>
            </a:pPr>
            <a:endParaRPr lang="zh-CN" altLang="en-US" dirty="0">
              <a:latin typeface="宋体" pitchFamily="2" charset="-122"/>
            </a:endParaRPr>
          </a:p>
        </p:txBody>
      </p:sp>
      <p:sp>
        <p:nvSpPr>
          <p:cNvPr id="119811" name="Text Box 2">
            <a:extLst>
              <a:ext uri="{FF2B5EF4-FFF2-40B4-BE49-F238E27FC236}">
                <a16:creationId xmlns:a16="http://schemas.microsoft.com/office/drawing/2014/main" id="{616D5625-F5AD-44A5-B51E-D433A089D8EE}"/>
              </a:ext>
            </a:extLst>
          </p:cNvPr>
          <p:cNvSpPr txBox="1">
            <a:spLocks noChangeArrowheads="1"/>
          </p:cNvSpPr>
          <p:nvPr/>
        </p:nvSpPr>
        <p:spPr bwMode="auto">
          <a:xfrm>
            <a:off x="1295400" y="609600"/>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sz="4000">
                <a:solidFill>
                  <a:srgbClr val="000000"/>
                </a:solidFill>
                <a:latin typeface="华文新魏" panose="02010800040101010101" pitchFamily="2" charset="-122"/>
                <a:ea typeface="华文新魏" panose="02010800040101010101" pitchFamily="2" charset="-122"/>
              </a:rPr>
              <a:t>3.</a:t>
            </a:r>
            <a:r>
              <a:rPr lang="en-US" altLang="zh-CN" sz="4000">
                <a:solidFill>
                  <a:srgbClr val="000000"/>
                </a:solidFill>
                <a:latin typeface="华文新魏" panose="02010800040101010101" pitchFamily="2" charset="-122"/>
                <a:ea typeface="华文新魏" panose="02010800040101010101" pitchFamily="2" charset="-122"/>
              </a:rPr>
              <a:t>7</a:t>
            </a:r>
            <a:r>
              <a:rPr lang="zh-CN" altLang="en-US" sz="4000">
                <a:solidFill>
                  <a:srgbClr val="000000"/>
                </a:solidFill>
                <a:latin typeface="华文新魏" panose="02010800040101010101" pitchFamily="2" charset="-122"/>
                <a:ea typeface="华文新魏" panose="02010800040101010101" pitchFamily="2" charset="-122"/>
              </a:rPr>
              <a:t> 避免</a:t>
            </a:r>
            <a:r>
              <a:rPr lang="zh-CN" altLang="en-US" sz="4000">
                <a:solidFill>
                  <a:srgbClr val="000000"/>
                </a:solidFill>
                <a:latin typeface="Times New Roman" panose="02020603050405020304" pitchFamily="18" charset="0"/>
                <a:ea typeface="华文新魏" panose="02010800040101010101" pitchFamily="2" charset="-122"/>
              </a:rPr>
              <a:t>死锁</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ext Box 2">
            <a:extLst>
              <a:ext uri="{FF2B5EF4-FFF2-40B4-BE49-F238E27FC236}">
                <a16:creationId xmlns:a16="http://schemas.microsoft.com/office/drawing/2014/main" id="{D5C0F954-7F8D-430F-BC8D-C681EA754951}"/>
              </a:ext>
            </a:extLst>
          </p:cNvPr>
          <p:cNvSpPr txBox="1">
            <a:spLocks noChangeArrowheads="1"/>
          </p:cNvSpPr>
          <p:nvPr/>
        </p:nvSpPr>
        <p:spPr bwMode="auto">
          <a:xfrm>
            <a:off x="1295400" y="609600"/>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sz="4000">
                <a:solidFill>
                  <a:srgbClr val="000000"/>
                </a:solidFill>
                <a:latin typeface="华文新魏" panose="02010800040101010101" pitchFamily="2" charset="-122"/>
                <a:ea typeface="华文新魏" panose="02010800040101010101" pitchFamily="2" charset="-122"/>
              </a:rPr>
              <a:t>3.</a:t>
            </a:r>
            <a:r>
              <a:rPr lang="en-US" altLang="zh-CN" sz="4000">
                <a:solidFill>
                  <a:srgbClr val="000000"/>
                </a:solidFill>
                <a:latin typeface="华文新魏" panose="02010800040101010101" pitchFamily="2" charset="-122"/>
                <a:ea typeface="华文新魏" panose="02010800040101010101" pitchFamily="2" charset="-122"/>
              </a:rPr>
              <a:t>8</a:t>
            </a:r>
            <a:r>
              <a:rPr lang="zh-CN" altLang="en-US" sz="4000">
                <a:solidFill>
                  <a:srgbClr val="000000"/>
                </a:solidFill>
                <a:latin typeface="华文新魏" panose="02010800040101010101" pitchFamily="2" charset="-122"/>
                <a:ea typeface="华文新魏" panose="02010800040101010101" pitchFamily="2" charset="-122"/>
              </a:rPr>
              <a:t> </a:t>
            </a:r>
            <a:r>
              <a:rPr lang="zh-CN" altLang="en-US" sz="4000">
                <a:solidFill>
                  <a:srgbClr val="000000"/>
                </a:solidFill>
                <a:latin typeface="Times New Roman" panose="02020603050405020304" pitchFamily="18" charset="0"/>
                <a:ea typeface="华文新魏" panose="02010800040101010101" pitchFamily="2" charset="-122"/>
              </a:rPr>
              <a:t>死锁的检测与解除</a:t>
            </a:r>
          </a:p>
        </p:txBody>
      </p:sp>
      <p:sp>
        <p:nvSpPr>
          <p:cNvPr id="120835" name="Rectangle 3">
            <a:extLst>
              <a:ext uri="{FF2B5EF4-FFF2-40B4-BE49-F238E27FC236}">
                <a16:creationId xmlns:a16="http://schemas.microsoft.com/office/drawing/2014/main" id="{BC470E7C-D91F-4DEB-BA2F-AD874F75E142}"/>
              </a:ext>
            </a:extLst>
          </p:cNvPr>
          <p:cNvSpPr>
            <a:spLocks noChangeArrowheads="1"/>
          </p:cNvSpPr>
          <p:nvPr/>
        </p:nvSpPr>
        <p:spPr bwMode="auto">
          <a:xfrm>
            <a:off x="457200" y="1295400"/>
            <a:ext cx="83820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685800">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nSpc>
                <a:spcPct val="120000"/>
              </a:lnSpc>
              <a:spcBef>
                <a:spcPct val="0"/>
              </a:spcBef>
              <a:buClrTx/>
              <a:buSzTx/>
              <a:buFontTx/>
              <a:buNone/>
            </a:pPr>
            <a:r>
              <a:rPr lang="zh-CN" altLang="en-US" sz="2800">
                <a:solidFill>
                  <a:srgbClr val="000000"/>
                </a:solidFill>
                <a:latin typeface="宋体" panose="02010600030101010101" pitchFamily="2" charset="-122"/>
              </a:rPr>
              <a:t>    解决死锁问题的一条途径是死锁检测和解除，这种方法对</a:t>
            </a:r>
            <a:r>
              <a:rPr lang="zh-CN" altLang="en-US" sz="2800" u="sng">
                <a:solidFill>
                  <a:srgbClr val="0000CC"/>
                </a:solidFill>
                <a:latin typeface="宋体" panose="02010600030101010101" pitchFamily="2" charset="-122"/>
              </a:rPr>
              <a:t>资源的分配不加任何限制</a:t>
            </a:r>
            <a:r>
              <a:rPr lang="zh-CN" altLang="en-US" sz="2800">
                <a:solidFill>
                  <a:srgbClr val="000000"/>
                </a:solidFill>
                <a:latin typeface="宋体" panose="02010600030101010101" pitchFamily="2" charset="-122"/>
              </a:rPr>
              <a:t>，也不采取死锁避免措施，但</a:t>
            </a:r>
            <a:r>
              <a:rPr lang="zh-CN" altLang="en-US" sz="2800">
                <a:solidFill>
                  <a:srgbClr val="0000CC"/>
                </a:solidFill>
                <a:latin typeface="宋体" panose="02010600030101010101" pitchFamily="2" charset="-122"/>
              </a:rPr>
              <a:t>系统定时地运行一个</a:t>
            </a:r>
            <a:r>
              <a:rPr lang="zh-CN" altLang="en-US" sz="2800">
                <a:solidFill>
                  <a:srgbClr val="0000CC"/>
                </a:solidFill>
                <a:latin typeface="Times New Roman" panose="02020603050405020304" pitchFamily="18" charset="0"/>
              </a:rPr>
              <a:t>“</a:t>
            </a:r>
            <a:r>
              <a:rPr lang="zh-CN" altLang="en-US" sz="2800">
                <a:solidFill>
                  <a:srgbClr val="0000CC"/>
                </a:solidFill>
                <a:latin typeface="宋体" panose="02010600030101010101" pitchFamily="2" charset="-122"/>
              </a:rPr>
              <a:t>死锁检测</a:t>
            </a:r>
            <a:r>
              <a:rPr lang="zh-CN" altLang="en-US" sz="2800">
                <a:solidFill>
                  <a:srgbClr val="0000CC"/>
                </a:solidFill>
                <a:latin typeface="Times New Roman" panose="02020603050405020304" pitchFamily="18" charset="0"/>
              </a:rPr>
              <a:t>”</a:t>
            </a:r>
            <a:r>
              <a:rPr lang="zh-CN" altLang="en-US" sz="2800">
                <a:solidFill>
                  <a:srgbClr val="0000CC"/>
                </a:solidFill>
                <a:latin typeface="宋体" panose="02010600030101010101" pitchFamily="2" charset="-122"/>
              </a:rPr>
              <a:t>程序</a:t>
            </a:r>
            <a:r>
              <a:rPr lang="zh-CN" altLang="en-US" sz="2800">
                <a:solidFill>
                  <a:srgbClr val="000000"/>
                </a:solidFill>
                <a:latin typeface="宋体" panose="02010600030101010101" pitchFamily="2" charset="-122"/>
              </a:rPr>
              <a:t>，判断系统内是否已出现死锁，如果检测到系统已发性了死锁，再</a:t>
            </a:r>
            <a:r>
              <a:rPr lang="zh-CN" altLang="en-US" sz="2800">
                <a:solidFill>
                  <a:srgbClr val="0000CC"/>
                </a:solidFill>
                <a:latin typeface="宋体" panose="02010600030101010101" pitchFamily="2" charset="-122"/>
              </a:rPr>
              <a:t>采取措施解除</a:t>
            </a:r>
            <a:r>
              <a:rPr lang="zh-CN" altLang="en-US" sz="2800">
                <a:solidFill>
                  <a:srgbClr val="000000"/>
                </a:solidFill>
                <a:latin typeface="宋体" panose="02010600030101010101" pitchFamily="2" charset="-122"/>
              </a:rPr>
              <a:t>它。</a:t>
            </a:r>
            <a:endParaRPr lang="en-US" altLang="zh-CN" sz="2800">
              <a:solidFill>
                <a:srgbClr val="000000"/>
              </a:solidFill>
              <a:latin typeface="宋体" panose="02010600030101010101" pitchFamily="2" charset="-122"/>
            </a:endParaRPr>
          </a:p>
          <a:p>
            <a:pPr>
              <a:lnSpc>
                <a:spcPct val="120000"/>
              </a:lnSpc>
              <a:spcBef>
                <a:spcPct val="0"/>
              </a:spcBef>
              <a:buClrTx/>
              <a:buSzTx/>
              <a:buFontTx/>
              <a:buNone/>
            </a:pPr>
            <a:r>
              <a:rPr lang="zh-CN" altLang="en-US" sz="2800">
                <a:solidFill>
                  <a:srgbClr val="000000"/>
                </a:solidFill>
                <a:latin typeface="宋体" panose="02010600030101010101" pitchFamily="2" charset="-122"/>
              </a:rPr>
              <a:t>系统应当具备两个算法</a:t>
            </a:r>
            <a:r>
              <a:rPr lang="en-US" altLang="zh-CN" sz="2800">
                <a:solidFill>
                  <a:srgbClr val="000000"/>
                </a:solidFill>
                <a:latin typeface="宋体" panose="02010600030101010101" pitchFamily="2" charset="-122"/>
              </a:rPr>
              <a:t>:</a:t>
            </a:r>
          </a:p>
          <a:p>
            <a:pPr>
              <a:lnSpc>
                <a:spcPct val="120000"/>
              </a:lnSpc>
              <a:spcBef>
                <a:spcPct val="0"/>
              </a:spcBef>
              <a:buClrTx/>
              <a:buSzTx/>
              <a:buFont typeface="宋体" panose="02010600030101010101" pitchFamily="2" charset="-122"/>
              <a:buAutoNum type="circleNumDbPlain"/>
            </a:pPr>
            <a:r>
              <a:rPr lang="zh-CN" altLang="en-US" sz="2800">
                <a:solidFill>
                  <a:srgbClr val="000000"/>
                </a:solidFill>
                <a:latin typeface="宋体" panose="02010600030101010101" pitchFamily="2" charset="-122"/>
              </a:rPr>
              <a:t>死锁检查算法</a:t>
            </a:r>
            <a:endParaRPr lang="en-US" altLang="zh-CN" sz="2800">
              <a:solidFill>
                <a:srgbClr val="000000"/>
              </a:solidFill>
              <a:latin typeface="宋体" panose="02010600030101010101" pitchFamily="2" charset="-122"/>
            </a:endParaRPr>
          </a:p>
          <a:p>
            <a:pPr>
              <a:lnSpc>
                <a:spcPct val="120000"/>
              </a:lnSpc>
              <a:spcBef>
                <a:spcPct val="0"/>
              </a:spcBef>
              <a:buClrTx/>
              <a:buSzTx/>
              <a:buFont typeface="宋体" panose="02010600030101010101" pitchFamily="2" charset="-122"/>
              <a:buAutoNum type="circleNumDbPlain"/>
            </a:pPr>
            <a:r>
              <a:rPr lang="zh-CN" altLang="en-US" sz="2800">
                <a:solidFill>
                  <a:srgbClr val="000000"/>
                </a:solidFill>
                <a:latin typeface="宋体" panose="02010600030101010101" pitchFamily="2" charset="-122"/>
              </a:rPr>
              <a:t>死锁解除算法 </a:t>
            </a:r>
            <a:r>
              <a:rPr lang="en-US" altLang="zh-CN" sz="2800">
                <a:solidFill>
                  <a:srgbClr val="000000"/>
                </a:solidFill>
                <a:latin typeface="宋体" panose="02010600030101010101" pitchFamily="2" charset="-122"/>
              </a:rPr>
              <a:t> </a:t>
            </a:r>
            <a:endParaRPr lang="zh-CN" altLang="en-US" sz="2800">
              <a:solidFill>
                <a:srgbClr val="000000"/>
              </a:solidFill>
              <a:latin typeface="宋体" panose="02010600030101010101" pitchFamily="2" charset="-122"/>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ext Box 2">
            <a:extLst>
              <a:ext uri="{FF2B5EF4-FFF2-40B4-BE49-F238E27FC236}">
                <a16:creationId xmlns:a16="http://schemas.microsoft.com/office/drawing/2014/main" id="{5E7DFB81-0C0F-41BF-9DA1-07FA08B9E3E7}"/>
              </a:ext>
            </a:extLst>
          </p:cNvPr>
          <p:cNvSpPr txBox="1">
            <a:spLocks noChangeArrowheads="1"/>
          </p:cNvSpPr>
          <p:nvPr/>
        </p:nvSpPr>
        <p:spPr bwMode="auto">
          <a:xfrm>
            <a:off x="358775" y="304800"/>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sz="4000">
                <a:solidFill>
                  <a:srgbClr val="000000"/>
                </a:solidFill>
                <a:latin typeface="华文新魏" panose="02010800040101010101" pitchFamily="2" charset="-122"/>
                <a:ea typeface="华文新魏" panose="02010800040101010101" pitchFamily="2" charset="-122"/>
              </a:rPr>
              <a:t>3.</a:t>
            </a:r>
            <a:r>
              <a:rPr lang="en-US" altLang="zh-CN" sz="4000">
                <a:solidFill>
                  <a:srgbClr val="000000"/>
                </a:solidFill>
                <a:latin typeface="华文新魏" panose="02010800040101010101" pitchFamily="2" charset="-122"/>
                <a:ea typeface="华文新魏" panose="02010800040101010101" pitchFamily="2" charset="-122"/>
              </a:rPr>
              <a:t>8</a:t>
            </a:r>
            <a:r>
              <a:rPr lang="zh-CN" altLang="en-US" sz="4000">
                <a:solidFill>
                  <a:srgbClr val="000000"/>
                </a:solidFill>
                <a:latin typeface="华文新魏" panose="02010800040101010101" pitchFamily="2" charset="-122"/>
                <a:ea typeface="华文新魏" panose="02010800040101010101" pitchFamily="2" charset="-122"/>
              </a:rPr>
              <a:t> </a:t>
            </a:r>
            <a:r>
              <a:rPr lang="zh-CN" altLang="en-US" sz="4000">
                <a:solidFill>
                  <a:srgbClr val="000000"/>
                </a:solidFill>
                <a:latin typeface="Times New Roman" panose="02020603050405020304" pitchFamily="18" charset="0"/>
                <a:ea typeface="华文新魏" panose="02010800040101010101" pitchFamily="2" charset="-122"/>
              </a:rPr>
              <a:t>死锁的检测与解除</a:t>
            </a:r>
          </a:p>
        </p:txBody>
      </p:sp>
      <p:sp>
        <p:nvSpPr>
          <p:cNvPr id="121859" name="Rectangle 3">
            <a:extLst>
              <a:ext uri="{FF2B5EF4-FFF2-40B4-BE49-F238E27FC236}">
                <a16:creationId xmlns:a16="http://schemas.microsoft.com/office/drawing/2014/main" id="{54F2063B-B362-4CC4-A625-377C16B49FF3}"/>
              </a:ext>
            </a:extLst>
          </p:cNvPr>
          <p:cNvSpPr>
            <a:spLocks noChangeArrowheads="1"/>
          </p:cNvSpPr>
          <p:nvPr/>
        </p:nvSpPr>
        <p:spPr bwMode="auto">
          <a:xfrm>
            <a:off x="517525" y="1011238"/>
            <a:ext cx="8458200" cy="1143000"/>
          </a:xfrm>
          <a:prstGeom prst="rect">
            <a:avLst/>
          </a:prstGeom>
          <a:noFill/>
          <a:ln>
            <a:noFill/>
          </a:ln>
        </p:spPr>
        <p:txBody>
          <a:bodyPr/>
          <a:lstStyle>
            <a:lvl1pPr marL="685800" indent="-685800">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447800" indent="-5334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indent="0" algn="just" eaLnBrk="1" hangingPunct="1">
              <a:buClr>
                <a:srgbClr val="0000CC"/>
              </a:buClr>
              <a:buSzTx/>
              <a:buFont typeface="Wingdings" panose="05000000000000000000" pitchFamily="2" charset="2"/>
              <a:buNone/>
              <a:defRPr/>
            </a:pPr>
            <a:r>
              <a:rPr lang="en-US" altLang="zh-CN" dirty="0">
                <a:solidFill>
                  <a:srgbClr val="0000CC"/>
                </a:solidFill>
                <a:latin typeface="宋体" panose="02010600030101010101" pitchFamily="2" charset="-122"/>
              </a:rPr>
              <a:t>3.8.1</a:t>
            </a:r>
            <a:r>
              <a:rPr lang="zh-CN" altLang="en-US" dirty="0">
                <a:solidFill>
                  <a:srgbClr val="0000CC"/>
                </a:solidFill>
                <a:latin typeface="宋体" panose="02010600030101010101" pitchFamily="2" charset="-122"/>
              </a:rPr>
              <a:t>死锁的检测</a:t>
            </a:r>
            <a:endParaRPr lang="en-US" altLang="zh-CN" dirty="0">
              <a:solidFill>
                <a:srgbClr val="0000CC"/>
              </a:solidFill>
              <a:latin typeface="宋体" panose="02010600030101010101" pitchFamily="2" charset="-122"/>
            </a:endParaRPr>
          </a:p>
          <a:p>
            <a:pPr marL="0" indent="0" algn="just" eaLnBrk="1" hangingPunct="1">
              <a:buClr>
                <a:srgbClr val="0000CC"/>
              </a:buClr>
              <a:buSzTx/>
              <a:buFont typeface="Wingdings" panose="05000000000000000000" pitchFamily="2" charset="2"/>
              <a:buNone/>
              <a:defRPr/>
            </a:pPr>
            <a:r>
              <a:rPr lang="zh-CN" altLang="en-US" sz="2800" dirty="0">
                <a:solidFill>
                  <a:srgbClr val="0000CC"/>
                </a:solidFill>
                <a:latin typeface="宋体" panose="02010600030101010101" pitchFamily="2" charset="-122"/>
              </a:rPr>
              <a:t>死锁检测系统需要</a:t>
            </a:r>
            <a:r>
              <a:rPr lang="en-US" altLang="zh-CN" sz="2800" dirty="0">
                <a:solidFill>
                  <a:srgbClr val="0000CC"/>
                </a:solidFill>
                <a:latin typeface="宋体" panose="02010600030101010101" pitchFamily="2" charset="-122"/>
              </a:rPr>
              <a:t>:1)</a:t>
            </a:r>
            <a:r>
              <a:rPr lang="zh-CN" altLang="en-US" sz="2800" dirty="0">
                <a:solidFill>
                  <a:srgbClr val="0000CC"/>
                </a:solidFill>
                <a:latin typeface="宋体" panose="02010600030101010101" pitchFamily="2" charset="-122"/>
              </a:rPr>
              <a:t>保存有关资源的请求和分配</a:t>
            </a:r>
            <a:r>
              <a:rPr lang="en-US" altLang="zh-CN" sz="2800" dirty="0">
                <a:solidFill>
                  <a:srgbClr val="0000CC"/>
                </a:solidFill>
                <a:latin typeface="宋体" panose="02010600030101010101" pitchFamily="2" charset="-122"/>
              </a:rPr>
              <a:t>;</a:t>
            </a:r>
          </a:p>
          <a:p>
            <a:pPr marL="0" indent="0" algn="just" eaLnBrk="1" hangingPunct="1">
              <a:buClr>
                <a:srgbClr val="0000CC"/>
              </a:buClr>
              <a:buSzTx/>
              <a:buFont typeface="Wingdings" panose="05000000000000000000" pitchFamily="2" charset="2"/>
              <a:buNone/>
              <a:defRPr/>
            </a:pPr>
            <a:r>
              <a:rPr lang="en-US" altLang="zh-CN" sz="2800" dirty="0">
                <a:solidFill>
                  <a:srgbClr val="0000CC"/>
                </a:solidFill>
                <a:latin typeface="宋体" panose="02010600030101010101" pitchFamily="2" charset="-122"/>
              </a:rPr>
              <a:t>2)</a:t>
            </a:r>
            <a:r>
              <a:rPr lang="zh-CN" altLang="en-US" sz="2800" dirty="0">
                <a:solidFill>
                  <a:srgbClr val="0000CC"/>
                </a:solidFill>
                <a:latin typeface="宋体" panose="02010600030101010101" pitchFamily="2" charset="-122"/>
              </a:rPr>
              <a:t>死锁检测算法</a:t>
            </a:r>
            <a:endParaRPr lang="en-US" altLang="zh-CN" sz="2800" dirty="0">
              <a:solidFill>
                <a:srgbClr val="0000CC"/>
              </a:solidFill>
              <a:latin typeface="宋体" panose="02010600030101010101" pitchFamily="2" charset="-122"/>
            </a:endParaRPr>
          </a:p>
          <a:p>
            <a:pPr eaLnBrk="1" hangingPunct="1">
              <a:lnSpc>
                <a:spcPct val="110000"/>
              </a:lnSpc>
              <a:spcBef>
                <a:spcPct val="10000"/>
              </a:spcBef>
              <a:buClr>
                <a:srgbClr val="0000CC"/>
              </a:buClr>
              <a:buSzTx/>
              <a:buFont typeface="Wingdings" panose="05000000000000000000" pitchFamily="2" charset="2"/>
              <a:buNone/>
              <a:defRPr/>
            </a:pPr>
            <a:r>
              <a:rPr lang="zh-CN" altLang="en-US" sz="2400" dirty="0">
                <a:latin typeface="Times New Roman" panose="02020603050405020304" pitchFamily="18" charset="0"/>
              </a:rPr>
              <a:t></a:t>
            </a:r>
            <a:r>
              <a:rPr lang="en-US" altLang="zh-CN" sz="2400" dirty="0">
                <a:latin typeface="Times New Roman" panose="02020603050405020304" pitchFamily="18" charset="0"/>
              </a:rPr>
              <a:t> </a:t>
            </a:r>
            <a:endParaRPr lang="zh-CN" altLang="en-US" sz="2400" dirty="0">
              <a:latin typeface="Times New Roman" panose="02020603050405020304" pitchFamily="18" charset="0"/>
            </a:endParaRPr>
          </a:p>
        </p:txBody>
      </p:sp>
      <p:grpSp>
        <p:nvGrpSpPr>
          <p:cNvPr id="121860" name="Group 32">
            <a:extLst>
              <a:ext uri="{FF2B5EF4-FFF2-40B4-BE49-F238E27FC236}">
                <a16:creationId xmlns:a16="http://schemas.microsoft.com/office/drawing/2014/main" id="{9D24B75E-2FEB-4A9A-B607-89FA2C5A378B}"/>
              </a:ext>
            </a:extLst>
          </p:cNvPr>
          <p:cNvGrpSpPr>
            <a:grpSpLocks/>
          </p:cNvGrpSpPr>
          <p:nvPr/>
        </p:nvGrpSpPr>
        <p:grpSpPr bwMode="auto">
          <a:xfrm>
            <a:off x="5413375" y="2673350"/>
            <a:ext cx="3562350" cy="3173413"/>
            <a:chOff x="1719" y="1711"/>
            <a:chExt cx="2017" cy="1841"/>
          </a:xfrm>
        </p:grpSpPr>
        <p:sp>
          <p:nvSpPr>
            <p:cNvPr id="121862" name="Freeform 5">
              <a:extLst>
                <a:ext uri="{FF2B5EF4-FFF2-40B4-BE49-F238E27FC236}">
                  <a16:creationId xmlns:a16="http://schemas.microsoft.com/office/drawing/2014/main" id="{67F22BCD-F7A4-4CA2-9732-6C78E99FAACB}"/>
                </a:ext>
              </a:extLst>
            </p:cNvPr>
            <p:cNvSpPr>
              <a:spLocks/>
            </p:cNvSpPr>
            <p:nvPr/>
          </p:nvSpPr>
          <p:spPr bwMode="auto">
            <a:xfrm>
              <a:off x="2046" y="1937"/>
              <a:ext cx="1352" cy="531"/>
            </a:xfrm>
            <a:custGeom>
              <a:avLst/>
              <a:gdLst>
                <a:gd name="T0" fmla="*/ 0 w 1352"/>
                <a:gd name="T1" fmla="*/ 531 h 531"/>
                <a:gd name="T2" fmla="*/ 56 w 1352"/>
                <a:gd name="T3" fmla="*/ 373 h 531"/>
                <a:gd name="T4" fmla="*/ 158 w 1352"/>
                <a:gd name="T5" fmla="*/ 237 h 531"/>
                <a:gd name="T6" fmla="*/ 282 w 1352"/>
                <a:gd name="T7" fmla="*/ 113 h 531"/>
                <a:gd name="T8" fmla="*/ 428 w 1352"/>
                <a:gd name="T9" fmla="*/ 34 h 531"/>
                <a:gd name="T10" fmla="*/ 597 w 1352"/>
                <a:gd name="T11" fmla="*/ 0 h 531"/>
                <a:gd name="T12" fmla="*/ 766 w 1352"/>
                <a:gd name="T13" fmla="*/ 0 h 531"/>
                <a:gd name="T14" fmla="*/ 924 w 1352"/>
                <a:gd name="T15" fmla="*/ 34 h 531"/>
                <a:gd name="T16" fmla="*/ 1081 w 1352"/>
                <a:gd name="T17" fmla="*/ 113 h 531"/>
                <a:gd name="T18" fmla="*/ 1205 w 1352"/>
                <a:gd name="T19" fmla="*/ 237 h 531"/>
                <a:gd name="T20" fmla="*/ 1295 w 1352"/>
                <a:gd name="T21" fmla="*/ 373 h 531"/>
                <a:gd name="T22" fmla="*/ 1352 w 1352"/>
                <a:gd name="T23" fmla="*/ 531 h 53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52"/>
                <a:gd name="T37" fmla="*/ 0 h 531"/>
                <a:gd name="T38" fmla="*/ 1352 w 1352"/>
                <a:gd name="T39" fmla="*/ 531 h 53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52" h="531">
                  <a:moveTo>
                    <a:pt x="0" y="531"/>
                  </a:moveTo>
                  <a:lnTo>
                    <a:pt x="56" y="373"/>
                  </a:lnTo>
                  <a:lnTo>
                    <a:pt x="158" y="237"/>
                  </a:lnTo>
                  <a:lnTo>
                    <a:pt x="282" y="113"/>
                  </a:lnTo>
                  <a:lnTo>
                    <a:pt x="428" y="34"/>
                  </a:lnTo>
                  <a:lnTo>
                    <a:pt x="597" y="0"/>
                  </a:lnTo>
                  <a:lnTo>
                    <a:pt x="766" y="0"/>
                  </a:lnTo>
                  <a:lnTo>
                    <a:pt x="924" y="34"/>
                  </a:lnTo>
                  <a:lnTo>
                    <a:pt x="1081" y="113"/>
                  </a:lnTo>
                  <a:lnTo>
                    <a:pt x="1205" y="237"/>
                  </a:lnTo>
                  <a:lnTo>
                    <a:pt x="1295" y="373"/>
                  </a:lnTo>
                  <a:lnTo>
                    <a:pt x="1352" y="531"/>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1863" name="Freeform 6">
              <a:extLst>
                <a:ext uri="{FF2B5EF4-FFF2-40B4-BE49-F238E27FC236}">
                  <a16:creationId xmlns:a16="http://schemas.microsoft.com/office/drawing/2014/main" id="{28841CF7-B834-4AFB-8E51-FB537B1D3F05}"/>
                </a:ext>
              </a:extLst>
            </p:cNvPr>
            <p:cNvSpPr>
              <a:spLocks/>
            </p:cNvSpPr>
            <p:nvPr/>
          </p:nvSpPr>
          <p:spPr bwMode="auto">
            <a:xfrm>
              <a:off x="2598" y="1711"/>
              <a:ext cx="259" cy="271"/>
            </a:xfrm>
            <a:custGeom>
              <a:avLst/>
              <a:gdLst>
                <a:gd name="T0" fmla="*/ 0 w 259"/>
                <a:gd name="T1" fmla="*/ 136 h 271"/>
                <a:gd name="T2" fmla="*/ 11 w 259"/>
                <a:gd name="T3" fmla="*/ 68 h 271"/>
                <a:gd name="T4" fmla="*/ 67 w 259"/>
                <a:gd name="T5" fmla="*/ 23 h 271"/>
                <a:gd name="T6" fmla="*/ 124 w 259"/>
                <a:gd name="T7" fmla="*/ 0 h 271"/>
                <a:gd name="T8" fmla="*/ 191 w 259"/>
                <a:gd name="T9" fmla="*/ 23 h 271"/>
                <a:gd name="T10" fmla="*/ 248 w 259"/>
                <a:gd name="T11" fmla="*/ 68 h 271"/>
                <a:gd name="T12" fmla="*/ 259 w 259"/>
                <a:gd name="T13" fmla="*/ 136 h 271"/>
                <a:gd name="T14" fmla="*/ 248 w 259"/>
                <a:gd name="T15" fmla="*/ 203 h 271"/>
                <a:gd name="T16" fmla="*/ 191 w 259"/>
                <a:gd name="T17" fmla="*/ 249 h 271"/>
                <a:gd name="T18" fmla="*/ 124 w 259"/>
                <a:gd name="T19" fmla="*/ 271 h 271"/>
                <a:gd name="T20" fmla="*/ 67 w 259"/>
                <a:gd name="T21" fmla="*/ 249 h 271"/>
                <a:gd name="T22" fmla="*/ 11 w 259"/>
                <a:gd name="T23" fmla="*/ 203 h 271"/>
                <a:gd name="T24" fmla="*/ 0 w 259"/>
                <a:gd name="T25" fmla="*/ 136 h 27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59"/>
                <a:gd name="T40" fmla="*/ 0 h 271"/>
                <a:gd name="T41" fmla="*/ 259 w 259"/>
                <a:gd name="T42" fmla="*/ 271 h 27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59" h="271">
                  <a:moveTo>
                    <a:pt x="0" y="136"/>
                  </a:moveTo>
                  <a:lnTo>
                    <a:pt x="11" y="68"/>
                  </a:lnTo>
                  <a:lnTo>
                    <a:pt x="67" y="23"/>
                  </a:lnTo>
                  <a:lnTo>
                    <a:pt x="124" y="0"/>
                  </a:lnTo>
                  <a:lnTo>
                    <a:pt x="191" y="23"/>
                  </a:lnTo>
                  <a:lnTo>
                    <a:pt x="248" y="68"/>
                  </a:lnTo>
                  <a:lnTo>
                    <a:pt x="259" y="136"/>
                  </a:lnTo>
                  <a:lnTo>
                    <a:pt x="248" y="203"/>
                  </a:lnTo>
                  <a:lnTo>
                    <a:pt x="191" y="249"/>
                  </a:lnTo>
                  <a:lnTo>
                    <a:pt x="124" y="271"/>
                  </a:lnTo>
                  <a:lnTo>
                    <a:pt x="67" y="249"/>
                  </a:lnTo>
                  <a:lnTo>
                    <a:pt x="11" y="203"/>
                  </a:lnTo>
                  <a:lnTo>
                    <a:pt x="0" y="136"/>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121864" name="Rectangle 7">
              <a:extLst>
                <a:ext uri="{FF2B5EF4-FFF2-40B4-BE49-F238E27FC236}">
                  <a16:creationId xmlns:a16="http://schemas.microsoft.com/office/drawing/2014/main" id="{409C9E3E-6BF1-4CC4-BA96-90376D0EEEC0}"/>
                </a:ext>
              </a:extLst>
            </p:cNvPr>
            <p:cNvSpPr>
              <a:spLocks noChangeArrowheads="1"/>
            </p:cNvSpPr>
            <p:nvPr/>
          </p:nvSpPr>
          <p:spPr bwMode="auto">
            <a:xfrm>
              <a:off x="2654" y="1756"/>
              <a:ext cx="66"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000000"/>
                  </a:solidFill>
                  <a:latin typeface="宋体" panose="02010600030101010101" pitchFamily="2" charset="-122"/>
                </a:rPr>
                <a:t>P</a:t>
              </a:r>
              <a:endParaRPr lang="en-US" altLang="zh-CN" sz="2400">
                <a:latin typeface="宋体" panose="02010600030101010101" pitchFamily="2" charset="-122"/>
              </a:endParaRPr>
            </a:p>
          </p:txBody>
        </p:sp>
        <p:sp>
          <p:nvSpPr>
            <p:cNvPr id="121865" name="Rectangle 8">
              <a:extLst>
                <a:ext uri="{FF2B5EF4-FFF2-40B4-BE49-F238E27FC236}">
                  <a16:creationId xmlns:a16="http://schemas.microsoft.com/office/drawing/2014/main" id="{AAEF05F5-1E48-4DAE-907C-CB6B671800EC}"/>
                </a:ext>
              </a:extLst>
            </p:cNvPr>
            <p:cNvSpPr>
              <a:spLocks noChangeArrowheads="1"/>
            </p:cNvSpPr>
            <p:nvPr/>
          </p:nvSpPr>
          <p:spPr bwMode="auto">
            <a:xfrm>
              <a:off x="2733" y="1835"/>
              <a:ext cx="66" cy="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宋体" panose="02010600030101010101" pitchFamily="2" charset="-122"/>
                </a:rPr>
                <a:t>1</a:t>
              </a:r>
              <a:endParaRPr lang="zh-CN" altLang="en-US" sz="2400">
                <a:latin typeface="宋体" panose="02010600030101010101" pitchFamily="2" charset="-122"/>
              </a:endParaRPr>
            </a:p>
          </p:txBody>
        </p:sp>
        <p:sp>
          <p:nvSpPr>
            <p:cNvPr id="121866" name="Rectangle 9">
              <a:extLst>
                <a:ext uri="{FF2B5EF4-FFF2-40B4-BE49-F238E27FC236}">
                  <a16:creationId xmlns:a16="http://schemas.microsoft.com/office/drawing/2014/main" id="{B30E7E57-F1D3-435F-BB1C-FECE71D2018F}"/>
                </a:ext>
              </a:extLst>
            </p:cNvPr>
            <p:cNvSpPr>
              <a:spLocks noChangeArrowheads="1"/>
            </p:cNvSpPr>
            <p:nvPr/>
          </p:nvSpPr>
          <p:spPr bwMode="auto">
            <a:xfrm>
              <a:off x="1719" y="2479"/>
              <a:ext cx="530" cy="294"/>
            </a:xfrm>
            <a:prstGeom prst="rect">
              <a:avLst/>
            </a:prstGeom>
            <a:solidFill>
              <a:srgbClr val="FFFFFF"/>
            </a:solidFill>
            <a:ln w="22225">
              <a:solidFill>
                <a:srgbClr val="000000"/>
              </a:solidFill>
              <a:miter lim="800000"/>
              <a:headEnd/>
              <a:tailEnd/>
            </a:ln>
          </p:spPr>
          <p:txBody>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21867" name="Freeform 10">
              <a:extLst>
                <a:ext uri="{FF2B5EF4-FFF2-40B4-BE49-F238E27FC236}">
                  <a16:creationId xmlns:a16="http://schemas.microsoft.com/office/drawing/2014/main" id="{4B6AF2FC-901D-4EC9-8B77-5759E2E665A7}"/>
                </a:ext>
              </a:extLst>
            </p:cNvPr>
            <p:cNvSpPr>
              <a:spLocks/>
            </p:cNvSpPr>
            <p:nvPr/>
          </p:nvSpPr>
          <p:spPr bwMode="auto">
            <a:xfrm>
              <a:off x="1821" y="2502"/>
              <a:ext cx="112" cy="101"/>
            </a:xfrm>
            <a:custGeom>
              <a:avLst/>
              <a:gdLst>
                <a:gd name="T0" fmla="*/ 0 w 112"/>
                <a:gd name="T1" fmla="*/ 56 h 101"/>
                <a:gd name="T2" fmla="*/ 22 w 112"/>
                <a:gd name="T3" fmla="*/ 11 h 101"/>
                <a:gd name="T4" fmla="*/ 56 w 112"/>
                <a:gd name="T5" fmla="*/ 0 h 101"/>
                <a:gd name="T6" fmla="*/ 90 w 112"/>
                <a:gd name="T7" fmla="*/ 11 h 101"/>
                <a:gd name="T8" fmla="*/ 112 w 112"/>
                <a:gd name="T9" fmla="*/ 56 h 101"/>
                <a:gd name="T10" fmla="*/ 90 w 112"/>
                <a:gd name="T11" fmla="*/ 90 h 101"/>
                <a:gd name="T12" fmla="*/ 56 w 112"/>
                <a:gd name="T13" fmla="*/ 101 h 101"/>
                <a:gd name="T14" fmla="*/ 22 w 112"/>
                <a:gd name="T15" fmla="*/ 90 h 101"/>
                <a:gd name="T16" fmla="*/ 0 w 112"/>
                <a:gd name="T17" fmla="*/ 56 h 10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2"/>
                <a:gd name="T28" fmla="*/ 0 h 101"/>
                <a:gd name="T29" fmla="*/ 112 w 112"/>
                <a:gd name="T30" fmla="*/ 101 h 10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2" h="101">
                  <a:moveTo>
                    <a:pt x="0" y="56"/>
                  </a:moveTo>
                  <a:lnTo>
                    <a:pt x="22" y="11"/>
                  </a:lnTo>
                  <a:lnTo>
                    <a:pt x="56" y="0"/>
                  </a:lnTo>
                  <a:lnTo>
                    <a:pt x="90" y="11"/>
                  </a:lnTo>
                  <a:lnTo>
                    <a:pt x="112" y="56"/>
                  </a:lnTo>
                  <a:lnTo>
                    <a:pt x="90" y="90"/>
                  </a:lnTo>
                  <a:lnTo>
                    <a:pt x="56" y="101"/>
                  </a:lnTo>
                  <a:lnTo>
                    <a:pt x="22" y="90"/>
                  </a:lnTo>
                  <a:lnTo>
                    <a:pt x="0" y="56"/>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1868" name="Freeform 11">
              <a:extLst>
                <a:ext uri="{FF2B5EF4-FFF2-40B4-BE49-F238E27FC236}">
                  <a16:creationId xmlns:a16="http://schemas.microsoft.com/office/drawing/2014/main" id="{9AA96D97-095F-4210-9701-6AB3B3E041BD}"/>
                </a:ext>
              </a:extLst>
            </p:cNvPr>
            <p:cNvSpPr>
              <a:spLocks/>
            </p:cNvSpPr>
            <p:nvPr/>
          </p:nvSpPr>
          <p:spPr bwMode="auto">
            <a:xfrm>
              <a:off x="2035" y="2502"/>
              <a:ext cx="112" cy="101"/>
            </a:xfrm>
            <a:custGeom>
              <a:avLst/>
              <a:gdLst>
                <a:gd name="T0" fmla="*/ 0 w 112"/>
                <a:gd name="T1" fmla="*/ 56 h 101"/>
                <a:gd name="T2" fmla="*/ 11 w 112"/>
                <a:gd name="T3" fmla="*/ 11 h 101"/>
                <a:gd name="T4" fmla="*/ 56 w 112"/>
                <a:gd name="T5" fmla="*/ 0 h 101"/>
                <a:gd name="T6" fmla="*/ 90 w 112"/>
                <a:gd name="T7" fmla="*/ 11 h 101"/>
                <a:gd name="T8" fmla="*/ 112 w 112"/>
                <a:gd name="T9" fmla="*/ 56 h 101"/>
                <a:gd name="T10" fmla="*/ 90 w 112"/>
                <a:gd name="T11" fmla="*/ 90 h 101"/>
                <a:gd name="T12" fmla="*/ 56 w 112"/>
                <a:gd name="T13" fmla="*/ 101 h 101"/>
                <a:gd name="T14" fmla="*/ 11 w 112"/>
                <a:gd name="T15" fmla="*/ 90 h 101"/>
                <a:gd name="T16" fmla="*/ 0 w 112"/>
                <a:gd name="T17" fmla="*/ 56 h 10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2"/>
                <a:gd name="T28" fmla="*/ 0 h 101"/>
                <a:gd name="T29" fmla="*/ 112 w 112"/>
                <a:gd name="T30" fmla="*/ 101 h 10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2" h="101">
                  <a:moveTo>
                    <a:pt x="0" y="56"/>
                  </a:moveTo>
                  <a:lnTo>
                    <a:pt x="11" y="11"/>
                  </a:lnTo>
                  <a:lnTo>
                    <a:pt x="56" y="0"/>
                  </a:lnTo>
                  <a:lnTo>
                    <a:pt x="90" y="11"/>
                  </a:lnTo>
                  <a:lnTo>
                    <a:pt x="112" y="56"/>
                  </a:lnTo>
                  <a:lnTo>
                    <a:pt x="90" y="90"/>
                  </a:lnTo>
                  <a:lnTo>
                    <a:pt x="56" y="101"/>
                  </a:lnTo>
                  <a:lnTo>
                    <a:pt x="11" y="90"/>
                  </a:lnTo>
                  <a:lnTo>
                    <a:pt x="0" y="56"/>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1869" name="Freeform 12">
              <a:extLst>
                <a:ext uri="{FF2B5EF4-FFF2-40B4-BE49-F238E27FC236}">
                  <a16:creationId xmlns:a16="http://schemas.microsoft.com/office/drawing/2014/main" id="{051B739E-3372-47B5-8997-74482271C139}"/>
                </a:ext>
              </a:extLst>
            </p:cNvPr>
            <p:cNvSpPr>
              <a:spLocks/>
            </p:cNvSpPr>
            <p:nvPr/>
          </p:nvSpPr>
          <p:spPr bwMode="auto">
            <a:xfrm>
              <a:off x="1933" y="2637"/>
              <a:ext cx="102" cy="102"/>
            </a:xfrm>
            <a:custGeom>
              <a:avLst/>
              <a:gdLst>
                <a:gd name="T0" fmla="*/ 0 w 102"/>
                <a:gd name="T1" fmla="*/ 57 h 102"/>
                <a:gd name="T2" fmla="*/ 11 w 102"/>
                <a:gd name="T3" fmla="*/ 11 h 102"/>
                <a:gd name="T4" fmla="*/ 45 w 102"/>
                <a:gd name="T5" fmla="*/ 0 h 102"/>
                <a:gd name="T6" fmla="*/ 90 w 102"/>
                <a:gd name="T7" fmla="*/ 11 h 102"/>
                <a:gd name="T8" fmla="*/ 102 w 102"/>
                <a:gd name="T9" fmla="*/ 57 h 102"/>
                <a:gd name="T10" fmla="*/ 90 w 102"/>
                <a:gd name="T11" fmla="*/ 90 h 102"/>
                <a:gd name="T12" fmla="*/ 45 w 102"/>
                <a:gd name="T13" fmla="*/ 102 h 102"/>
                <a:gd name="T14" fmla="*/ 11 w 102"/>
                <a:gd name="T15" fmla="*/ 90 h 102"/>
                <a:gd name="T16" fmla="*/ 0 w 102"/>
                <a:gd name="T17" fmla="*/ 57 h 1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2"/>
                <a:gd name="T28" fmla="*/ 0 h 102"/>
                <a:gd name="T29" fmla="*/ 102 w 102"/>
                <a:gd name="T30" fmla="*/ 102 h 10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2" h="102">
                  <a:moveTo>
                    <a:pt x="0" y="57"/>
                  </a:moveTo>
                  <a:lnTo>
                    <a:pt x="11" y="11"/>
                  </a:lnTo>
                  <a:lnTo>
                    <a:pt x="45" y="0"/>
                  </a:lnTo>
                  <a:lnTo>
                    <a:pt x="90" y="11"/>
                  </a:lnTo>
                  <a:lnTo>
                    <a:pt x="102" y="57"/>
                  </a:lnTo>
                  <a:lnTo>
                    <a:pt x="90" y="90"/>
                  </a:lnTo>
                  <a:lnTo>
                    <a:pt x="45" y="102"/>
                  </a:lnTo>
                  <a:lnTo>
                    <a:pt x="11" y="90"/>
                  </a:lnTo>
                  <a:lnTo>
                    <a:pt x="0" y="57"/>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1870" name="Rectangle 13">
              <a:extLst>
                <a:ext uri="{FF2B5EF4-FFF2-40B4-BE49-F238E27FC236}">
                  <a16:creationId xmlns:a16="http://schemas.microsoft.com/office/drawing/2014/main" id="{0B703583-DE33-4099-99EE-616F9694BB75}"/>
                </a:ext>
              </a:extLst>
            </p:cNvPr>
            <p:cNvSpPr>
              <a:spLocks noChangeArrowheads="1"/>
            </p:cNvSpPr>
            <p:nvPr/>
          </p:nvSpPr>
          <p:spPr bwMode="auto">
            <a:xfrm>
              <a:off x="3206" y="2479"/>
              <a:ext cx="530" cy="294"/>
            </a:xfrm>
            <a:prstGeom prst="rect">
              <a:avLst/>
            </a:prstGeom>
            <a:solidFill>
              <a:srgbClr val="FFFFFF"/>
            </a:solidFill>
            <a:ln w="22225">
              <a:solidFill>
                <a:srgbClr val="000000"/>
              </a:solidFill>
              <a:miter lim="800000"/>
              <a:headEnd/>
              <a:tailEnd/>
            </a:ln>
          </p:spPr>
          <p:txBody>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p>
          </p:txBody>
        </p:sp>
        <p:sp>
          <p:nvSpPr>
            <p:cNvPr id="121871" name="Freeform 14">
              <a:extLst>
                <a:ext uri="{FF2B5EF4-FFF2-40B4-BE49-F238E27FC236}">
                  <a16:creationId xmlns:a16="http://schemas.microsoft.com/office/drawing/2014/main" id="{A27A5AA8-E8AD-4137-8F8E-2CE29AE4EB26}"/>
                </a:ext>
              </a:extLst>
            </p:cNvPr>
            <p:cNvSpPr>
              <a:spLocks/>
            </p:cNvSpPr>
            <p:nvPr/>
          </p:nvSpPr>
          <p:spPr bwMode="auto">
            <a:xfrm>
              <a:off x="3308" y="2569"/>
              <a:ext cx="112" cy="102"/>
            </a:xfrm>
            <a:custGeom>
              <a:avLst/>
              <a:gdLst>
                <a:gd name="T0" fmla="*/ 0 w 112"/>
                <a:gd name="T1" fmla="*/ 57 h 102"/>
                <a:gd name="T2" fmla="*/ 22 w 112"/>
                <a:gd name="T3" fmla="*/ 12 h 102"/>
                <a:gd name="T4" fmla="*/ 56 w 112"/>
                <a:gd name="T5" fmla="*/ 0 h 102"/>
                <a:gd name="T6" fmla="*/ 101 w 112"/>
                <a:gd name="T7" fmla="*/ 12 h 102"/>
                <a:gd name="T8" fmla="*/ 112 w 112"/>
                <a:gd name="T9" fmla="*/ 57 h 102"/>
                <a:gd name="T10" fmla="*/ 101 w 112"/>
                <a:gd name="T11" fmla="*/ 91 h 102"/>
                <a:gd name="T12" fmla="*/ 56 w 112"/>
                <a:gd name="T13" fmla="*/ 102 h 102"/>
                <a:gd name="T14" fmla="*/ 22 w 112"/>
                <a:gd name="T15" fmla="*/ 91 h 102"/>
                <a:gd name="T16" fmla="*/ 0 w 112"/>
                <a:gd name="T17" fmla="*/ 57 h 1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2"/>
                <a:gd name="T28" fmla="*/ 0 h 102"/>
                <a:gd name="T29" fmla="*/ 112 w 112"/>
                <a:gd name="T30" fmla="*/ 102 h 10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2" h="102">
                  <a:moveTo>
                    <a:pt x="0" y="57"/>
                  </a:moveTo>
                  <a:lnTo>
                    <a:pt x="22" y="12"/>
                  </a:lnTo>
                  <a:lnTo>
                    <a:pt x="56" y="0"/>
                  </a:lnTo>
                  <a:lnTo>
                    <a:pt x="101" y="12"/>
                  </a:lnTo>
                  <a:lnTo>
                    <a:pt x="112" y="57"/>
                  </a:lnTo>
                  <a:lnTo>
                    <a:pt x="101" y="91"/>
                  </a:lnTo>
                  <a:lnTo>
                    <a:pt x="56" y="102"/>
                  </a:lnTo>
                  <a:lnTo>
                    <a:pt x="22" y="91"/>
                  </a:lnTo>
                  <a:lnTo>
                    <a:pt x="0" y="57"/>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1872" name="Freeform 15">
              <a:extLst>
                <a:ext uri="{FF2B5EF4-FFF2-40B4-BE49-F238E27FC236}">
                  <a16:creationId xmlns:a16="http://schemas.microsoft.com/office/drawing/2014/main" id="{98A581B4-40C7-4E32-9A9C-1D17BFBF9C99}"/>
                </a:ext>
              </a:extLst>
            </p:cNvPr>
            <p:cNvSpPr>
              <a:spLocks/>
            </p:cNvSpPr>
            <p:nvPr/>
          </p:nvSpPr>
          <p:spPr bwMode="auto">
            <a:xfrm>
              <a:off x="3522" y="2569"/>
              <a:ext cx="112" cy="102"/>
            </a:xfrm>
            <a:custGeom>
              <a:avLst/>
              <a:gdLst>
                <a:gd name="T0" fmla="*/ 0 w 112"/>
                <a:gd name="T1" fmla="*/ 57 h 102"/>
                <a:gd name="T2" fmla="*/ 22 w 112"/>
                <a:gd name="T3" fmla="*/ 12 h 102"/>
                <a:gd name="T4" fmla="*/ 56 w 112"/>
                <a:gd name="T5" fmla="*/ 0 h 102"/>
                <a:gd name="T6" fmla="*/ 90 w 112"/>
                <a:gd name="T7" fmla="*/ 12 h 102"/>
                <a:gd name="T8" fmla="*/ 112 w 112"/>
                <a:gd name="T9" fmla="*/ 57 h 102"/>
                <a:gd name="T10" fmla="*/ 90 w 112"/>
                <a:gd name="T11" fmla="*/ 91 h 102"/>
                <a:gd name="T12" fmla="*/ 56 w 112"/>
                <a:gd name="T13" fmla="*/ 102 h 102"/>
                <a:gd name="T14" fmla="*/ 22 w 112"/>
                <a:gd name="T15" fmla="*/ 91 h 102"/>
                <a:gd name="T16" fmla="*/ 0 w 112"/>
                <a:gd name="T17" fmla="*/ 57 h 1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2"/>
                <a:gd name="T28" fmla="*/ 0 h 102"/>
                <a:gd name="T29" fmla="*/ 112 w 112"/>
                <a:gd name="T30" fmla="*/ 102 h 10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2" h="102">
                  <a:moveTo>
                    <a:pt x="0" y="57"/>
                  </a:moveTo>
                  <a:lnTo>
                    <a:pt x="22" y="12"/>
                  </a:lnTo>
                  <a:lnTo>
                    <a:pt x="56" y="0"/>
                  </a:lnTo>
                  <a:lnTo>
                    <a:pt x="90" y="12"/>
                  </a:lnTo>
                  <a:lnTo>
                    <a:pt x="112" y="57"/>
                  </a:lnTo>
                  <a:lnTo>
                    <a:pt x="90" y="91"/>
                  </a:lnTo>
                  <a:lnTo>
                    <a:pt x="56" y="102"/>
                  </a:lnTo>
                  <a:lnTo>
                    <a:pt x="22" y="91"/>
                  </a:lnTo>
                  <a:lnTo>
                    <a:pt x="0" y="57"/>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1873" name="Freeform 16">
              <a:extLst>
                <a:ext uri="{FF2B5EF4-FFF2-40B4-BE49-F238E27FC236}">
                  <a16:creationId xmlns:a16="http://schemas.microsoft.com/office/drawing/2014/main" id="{73D19C80-14E1-4CB6-9005-D8A1452B04BC}"/>
                </a:ext>
              </a:extLst>
            </p:cNvPr>
            <p:cNvSpPr>
              <a:spLocks/>
            </p:cNvSpPr>
            <p:nvPr/>
          </p:nvSpPr>
          <p:spPr bwMode="auto">
            <a:xfrm>
              <a:off x="2046" y="2761"/>
              <a:ext cx="574" cy="554"/>
            </a:xfrm>
            <a:custGeom>
              <a:avLst/>
              <a:gdLst>
                <a:gd name="T0" fmla="*/ 0 w 574"/>
                <a:gd name="T1" fmla="*/ 0 h 554"/>
                <a:gd name="T2" fmla="*/ 56 w 574"/>
                <a:gd name="T3" fmla="*/ 158 h 554"/>
                <a:gd name="T4" fmla="*/ 146 w 574"/>
                <a:gd name="T5" fmla="*/ 305 h 554"/>
                <a:gd name="T6" fmla="*/ 270 w 574"/>
                <a:gd name="T7" fmla="*/ 418 h 554"/>
                <a:gd name="T8" fmla="*/ 417 w 574"/>
                <a:gd name="T9" fmla="*/ 509 h 554"/>
                <a:gd name="T10" fmla="*/ 574 w 574"/>
                <a:gd name="T11" fmla="*/ 554 h 554"/>
                <a:gd name="T12" fmla="*/ 0 60000 65536"/>
                <a:gd name="T13" fmla="*/ 0 60000 65536"/>
                <a:gd name="T14" fmla="*/ 0 60000 65536"/>
                <a:gd name="T15" fmla="*/ 0 60000 65536"/>
                <a:gd name="T16" fmla="*/ 0 60000 65536"/>
                <a:gd name="T17" fmla="*/ 0 60000 65536"/>
                <a:gd name="T18" fmla="*/ 0 w 574"/>
                <a:gd name="T19" fmla="*/ 0 h 554"/>
                <a:gd name="T20" fmla="*/ 574 w 574"/>
                <a:gd name="T21" fmla="*/ 554 h 554"/>
              </a:gdLst>
              <a:ahLst/>
              <a:cxnLst>
                <a:cxn ang="T12">
                  <a:pos x="T0" y="T1"/>
                </a:cxn>
                <a:cxn ang="T13">
                  <a:pos x="T2" y="T3"/>
                </a:cxn>
                <a:cxn ang="T14">
                  <a:pos x="T4" y="T5"/>
                </a:cxn>
                <a:cxn ang="T15">
                  <a:pos x="T6" y="T7"/>
                </a:cxn>
                <a:cxn ang="T16">
                  <a:pos x="T8" y="T9"/>
                </a:cxn>
                <a:cxn ang="T17">
                  <a:pos x="T10" y="T11"/>
                </a:cxn>
              </a:cxnLst>
              <a:rect l="T18" t="T19" r="T20" b="T21"/>
              <a:pathLst>
                <a:path w="574" h="554">
                  <a:moveTo>
                    <a:pt x="0" y="0"/>
                  </a:moveTo>
                  <a:lnTo>
                    <a:pt x="56" y="158"/>
                  </a:lnTo>
                  <a:lnTo>
                    <a:pt x="146" y="305"/>
                  </a:lnTo>
                  <a:lnTo>
                    <a:pt x="270" y="418"/>
                  </a:lnTo>
                  <a:lnTo>
                    <a:pt x="417" y="509"/>
                  </a:lnTo>
                  <a:lnTo>
                    <a:pt x="574" y="554"/>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1874" name="Freeform 17">
              <a:extLst>
                <a:ext uri="{FF2B5EF4-FFF2-40B4-BE49-F238E27FC236}">
                  <a16:creationId xmlns:a16="http://schemas.microsoft.com/office/drawing/2014/main" id="{8A655D50-A29A-4866-86A0-D1C61D45F6E5}"/>
                </a:ext>
              </a:extLst>
            </p:cNvPr>
            <p:cNvSpPr>
              <a:spLocks/>
            </p:cNvSpPr>
            <p:nvPr/>
          </p:nvSpPr>
          <p:spPr bwMode="auto">
            <a:xfrm>
              <a:off x="1888" y="2773"/>
              <a:ext cx="1679" cy="700"/>
            </a:xfrm>
            <a:custGeom>
              <a:avLst/>
              <a:gdLst>
                <a:gd name="T0" fmla="*/ 0 w 1679"/>
                <a:gd name="T1" fmla="*/ 0 h 700"/>
                <a:gd name="T2" fmla="*/ 45 w 1679"/>
                <a:gd name="T3" fmla="*/ 169 h 700"/>
                <a:gd name="T4" fmla="*/ 135 w 1679"/>
                <a:gd name="T5" fmla="*/ 338 h 700"/>
                <a:gd name="T6" fmla="*/ 259 w 1679"/>
                <a:gd name="T7" fmla="*/ 474 h 700"/>
                <a:gd name="T8" fmla="*/ 406 w 1679"/>
                <a:gd name="T9" fmla="*/ 587 h 700"/>
                <a:gd name="T10" fmla="*/ 575 w 1679"/>
                <a:gd name="T11" fmla="*/ 655 h 700"/>
                <a:gd name="T12" fmla="*/ 744 w 1679"/>
                <a:gd name="T13" fmla="*/ 700 h 700"/>
                <a:gd name="T14" fmla="*/ 935 w 1679"/>
                <a:gd name="T15" fmla="*/ 700 h 700"/>
                <a:gd name="T16" fmla="*/ 1104 w 1679"/>
                <a:gd name="T17" fmla="*/ 655 h 700"/>
                <a:gd name="T18" fmla="*/ 1273 w 1679"/>
                <a:gd name="T19" fmla="*/ 587 h 700"/>
                <a:gd name="T20" fmla="*/ 1420 w 1679"/>
                <a:gd name="T21" fmla="*/ 474 h 700"/>
                <a:gd name="T22" fmla="*/ 1544 w 1679"/>
                <a:gd name="T23" fmla="*/ 338 h 700"/>
                <a:gd name="T24" fmla="*/ 1634 w 1679"/>
                <a:gd name="T25" fmla="*/ 169 h 700"/>
                <a:gd name="T26" fmla="*/ 1679 w 1679"/>
                <a:gd name="T27" fmla="*/ 0 h 7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679"/>
                <a:gd name="T43" fmla="*/ 0 h 700"/>
                <a:gd name="T44" fmla="*/ 1679 w 1679"/>
                <a:gd name="T45" fmla="*/ 700 h 7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679" h="700">
                  <a:moveTo>
                    <a:pt x="0" y="0"/>
                  </a:moveTo>
                  <a:lnTo>
                    <a:pt x="45" y="169"/>
                  </a:lnTo>
                  <a:lnTo>
                    <a:pt x="135" y="338"/>
                  </a:lnTo>
                  <a:lnTo>
                    <a:pt x="259" y="474"/>
                  </a:lnTo>
                  <a:lnTo>
                    <a:pt x="406" y="587"/>
                  </a:lnTo>
                  <a:lnTo>
                    <a:pt x="575" y="655"/>
                  </a:lnTo>
                  <a:lnTo>
                    <a:pt x="744" y="700"/>
                  </a:lnTo>
                  <a:lnTo>
                    <a:pt x="935" y="700"/>
                  </a:lnTo>
                  <a:lnTo>
                    <a:pt x="1104" y="655"/>
                  </a:lnTo>
                  <a:lnTo>
                    <a:pt x="1273" y="587"/>
                  </a:lnTo>
                  <a:lnTo>
                    <a:pt x="1420" y="474"/>
                  </a:lnTo>
                  <a:lnTo>
                    <a:pt x="1544" y="338"/>
                  </a:lnTo>
                  <a:lnTo>
                    <a:pt x="1634" y="169"/>
                  </a:lnTo>
                  <a:lnTo>
                    <a:pt x="1679"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1875" name="Freeform 18">
              <a:extLst>
                <a:ext uri="{FF2B5EF4-FFF2-40B4-BE49-F238E27FC236}">
                  <a16:creationId xmlns:a16="http://schemas.microsoft.com/office/drawing/2014/main" id="{CF0F45FB-36F8-4F61-8A1A-B698718E2623}"/>
                </a:ext>
              </a:extLst>
            </p:cNvPr>
            <p:cNvSpPr>
              <a:spLocks/>
            </p:cNvSpPr>
            <p:nvPr/>
          </p:nvSpPr>
          <p:spPr bwMode="auto">
            <a:xfrm>
              <a:off x="1888" y="1768"/>
              <a:ext cx="732" cy="700"/>
            </a:xfrm>
            <a:custGeom>
              <a:avLst/>
              <a:gdLst>
                <a:gd name="T0" fmla="*/ 0 w 732"/>
                <a:gd name="T1" fmla="*/ 700 h 700"/>
                <a:gd name="T2" fmla="*/ 56 w 732"/>
                <a:gd name="T3" fmla="*/ 530 h 700"/>
                <a:gd name="T4" fmla="*/ 135 w 732"/>
                <a:gd name="T5" fmla="*/ 372 h 700"/>
                <a:gd name="T6" fmla="*/ 259 w 732"/>
                <a:gd name="T7" fmla="*/ 237 h 700"/>
                <a:gd name="T8" fmla="*/ 394 w 732"/>
                <a:gd name="T9" fmla="*/ 124 h 700"/>
                <a:gd name="T10" fmla="*/ 563 w 732"/>
                <a:gd name="T11" fmla="*/ 45 h 700"/>
                <a:gd name="T12" fmla="*/ 732 w 732"/>
                <a:gd name="T13" fmla="*/ 0 h 700"/>
                <a:gd name="T14" fmla="*/ 0 60000 65536"/>
                <a:gd name="T15" fmla="*/ 0 60000 65536"/>
                <a:gd name="T16" fmla="*/ 0 60000 65536"/>
                <a:gd name="T17" fmla="*/ 0 60000 65536"/>
                <a:gd name="T18" fmla="*/ 0 60000 65536"/>
                <a:gd name="T19" fmla="*/ 0 60000 65536"/>
                <a:gd name="T20" fmla="*/ 0 60000 65536"/>
                <a:gd name="T21" fmla="*/ 0 w 732"/>
                <a:gd name="T22" fmla="*/ 0 h 700"/>
                <a:gd name="T23" fmla="*/ 732 w 732"/>
                <a:gd name="T24" fmla="*/ 700 h 7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32" h="700">
                  <a:moveTo>
                    <a:pt x="0" y="700"/>
                  </a:moveTo>
                  <a:lnTo>
                    <a:pt x="56" y="530"/>
                  </a:lnTo>
                  <a:lnTo>
                    <a:pt x="135" y="372"/>
                  </a:lnTo>
                  <a:lnTo>
                    <a:pt x="259" y="237"/>
                  </a:lnTo>
                  <a:lnTo>
                    <a:pt x="394" y="124"/>
                  </a:lnTo>
                  <a:lnTo>
                    <a:pt x="563" y="45"/>
                  </a:lnTo>
                  <a:lnTo>
                    <a:pt x="732"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1876" name="Freeform 19">
              <a:extLst>
                <a:ext uri="{FF2B5EF4-FFF2-40B4-BE49-F238E27FC236}">
                  <a16:creationId xmlns:a16="http://schemas.microsoft.com/office/drawing/2014/main" id="{ABB6F0C8-FA15-4ED4-93EB-B033DC9F655C}"/>
                </a:ext>
              </a:extLst>
            </p:cNvPr>
            <p:cNvSpPr>
              <a:spLocks/>
            </p:cNvSpPr>
            <p:nvPr/>
          </p:nvSpPr>
          <p:spPr bwMode="auto">
            <a:xfrm>
              <a:off x="2598" y="3258"/>
              <a:ext cx="259" cy="271"/>
            </a:xfrm>
            <a:custGeom>
              <a:avLst/>
              <a:gdLst>
                <a:gd name="T0" fmla="*/ 0 w 259"/>
                <a:gd name="T1" fmla="*/ 136 h 271"/>
                <a:gd name="T2" fmla="*/ 11 w 259"/>
                <a:gd name="T3" fmla="*/ 68 h 271"/>
                <a:gd name="T4" fmla="*/ 67 w 259"/>
                <a:gd name="T5" fmla="*/ 23 h 271"/>
                <a:gd name="T6" fmla="*/ 124 w 259"/>
                <a:gd name="T7" fmla="*/ 0 h 271"/>
                <a:gd name="T8" fmla="*/ 191 w 259"/>
                <a:gd name="T9" fmla="*/ 23 h 271"/>
                <a:gd name="T10" fmla="*/ 248 w 259"/>
                <a:gd name="T11" fmla="*/ 68 h 271"/>
                <a:gd name="T12" fmla="*/ 259 w 259"/>
                <a:gd name="T13" fmla="*/ 136 h 271"/>
                <a:gd name="T14" fmla="*/ 248 w 259"/>
                <a:gd name="T15" fmla="*/ 204 h 271"/>
                <a:gd name="T16" fmla="*/ 191 w 259"/>
                <a:gd name="T17" fmla="*/ 249 h 271"/>
                <a:gd name="T18" fmla="*/ 124 w 259"/>
                <a:gd name="T19" fmla="*/ 271 h 271"/>
                <a:gd name="T20" fmla="*/ 67 w 259"/>
                <a:gd name="T21" fmla="*/ 249 h 271"/>
                <a:gd name="T22" fmla="*/ 11 w 259"/>
                <a:gd name="T23" fmla="*/ 204 h 271"/>
                <a:gd name="T24" fmla="*/ 0 w 259"/>
                <a:gd name="T25" fmla="*/ 136 h 27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59"/>
                <a:gd name="T40" fmla="*/ 0 h 271"/>
                <a:gd name="T41" fmla="*/ 259 w 259"/>
                <a:gd name="T42" fmla="*/ 271 h 27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59" h="271">
                  <a:moveTo>
                    <a:pt x="0" y="136"/>
                  </a:moveTo>
                  <a:lnTo>
                    <a:pt x="11" y="68"/>
                  </a:lnTo>
                  <a:lnTo>
                    <a:pt x="67" y="23"/>
                  </a:lnTo>
                  <a:lnTo>
                    <a:pt x="124" y="0"/>
                  </a:lnTo>
                  <a:lnTo>
                    <a:pt x="191" y="23"/>
                  </a:lnTo>
                  <a:lnTo>
                    <a:pt x="248" y="68"/>
                  </a:lnTo>
                  <a:lnTo>
                    <a:pt x="259" y="136"/>
                  </a:lnTo>
                  <a:lnTo>
                    <a:pt x="248" y="204"/>
                  </a:lnTo>
                  <a:lnTo>
                    <a:pt x="191" y="249"/>
                  </a:lnTo>
                  <a:lnTo>
                    <a:pt x="124" y="271"/>
                  </a:lnTo>
                  <a:lnTo>
                    <a:pt x="67" y="249"/>
                  </a:lnTo>
                  <a:lnTo>
                    <a:pt x="11" y="204"/>
                  </a:lnTo>
                  <a:lnTo>
                    <a:pt x="0" y="136"/>
                  </a:lnTo>
                  <a:close/>
                </a:path>
              </a:pathLst>
            </a:custGeom>
            <a:solidFill>
              <a:srgbClr val="FFFFFF"/>
            </a:solidFill>
            <a:ln w="22225">
              <a:solidFill>
                <a:srgbClr val="000000"/>
              </a:solidFill>
              <a:prstDash val="solid"/>
              <a:round/>
              <a:headEnd/>
              <a:tailEnd/>
            </a:ln>
          </p:spPr>
          <p:txBody>
            <a:bodyPr/>
            <a:lstStyle/>
            <a:p>
              <a:endParaRPr lang="zh-CN" altLang="en-US"/>
            </a:p>
          </p:txBody>
        </p:sp>
        <p:sp>
          <p:nvSpPr>
            <p:cNvPr id="121877" name="Rectangle 20">
              <a:extLst>
                <a:ext uri="{FF2B5EF4-FFF2-40B4-BE49-F238E27FC236}">
                  <a16:creationId xmlns:a16="http://schemas.microsoft.com/office/drawing/2014/main" id="{8A03253F-EB29-4756-AF35-98B93903C088}"/>
                </a:ext>
              </a:extLst>
            </p:cNvPr>
            <p:cNvSpPr>
              <a:spLocks noChangeArrowheads="1"/>
            </p:cNvSpPr>
            <p:nvPr/>
          </p:nvSpPr>
          <p:spPr bwMode="auto">
            <a:xfrm>
              <a:off x="2654" y="3303"/>
              <a:ext cx="66"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000000"/>
                  </a:solidFill>
                  <a:latin typeface="宋体" panose="02010600030101010101" pitchFamily="2" charset="-122"/>
                </a:rPr>
                <a:t>P</a:t>
              </a:r>
              <a:endParaRPr lang="en-US" altLang="zh-CN" sz="2400">
                <a:latin typeface="宋体" panose="02010600030101010101" pitchFamily="2" charset="-122"/>
              </a:endParaRPr>
            </a:p>
          </p:txBody>
        </p:sp>
        <p:sp>
          <p:nvSpPr>
            <p:cNvPr id="121878" name="Rectangle 21">
              <a:extLst>
                <a:ext uri="{FF2B5EF4-FFF2-40B4-BE49-F238E27FC236}">
                  <a16:creationId xmlns:a16="http://schemas.microsoft.com/office/drawing/2014/main" id="{A94FAEF1-D211-4CC4-925E-D8F39703BA24}"/>
                </a:ext>
              </a:extLst>
            </p:cNvPr>
            <p:cNvSpPr>
              <a:spLocks noChangeArrowheads="1"/>
            </p:cNvSpPr>
            <p:nvPr/>
          </p:nvSpPr>
          <p:spPr bwMode="auto">
            <a:xfrm>
              <a:off x="2733" y="3382"/>
              <a:ext cx="66"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宋体" panose="02010600030101010101" pitchFamily="2" charset="-122"/>
                </a:rPr>
                <a:t>2</a:t>
              </a:r>
              <a:endParaRPr lang="zh-CN" altLang="en-US" sz="2400">
                <a:latin typeface="宋体" panose="02010600030101010101" pitchFamily="2" charset="-122"/>
              </a:endParaRPr>
            </a:p>
          </p:txBody>
        </p:sp>
        <p:sp>
          <p:nvSpPr>
            <p:cNvPr id="121879" name="Freeform 22">
              <a:extLst>
                <a:ext uri="{FF2B5EF4-FFF2-40B4-BE49-F238E27FC236}">
                  <a16:creationId xmlns:a16="http://schemas.microsoft.com/office/drawing/2014/main" id="{A8044A85-08B6-453A-AB8B-9B154D35F922}"/>
                </a:ext>
              </a:extLst>
            </p:cNvPr>
            <p:cNvSpPr>
              <a:spLocks/>
            </p:cNvSpPr>
            <p:nvPr/>
          </p:nvSpPr>
          <p:spPr bwMode="auto">
            <a:xfrm>
              <a:off x="2474" y="1768"/>
              <a:ext cx="146" cy="56"/>
            </a:xfrm>
            <a:custGeom>
              <a:avLst/>
              <a:gdLst>
                <a:gd name="T0" fmla="*/ 0 w 146"/>
                <a:gd name="T1" fmla="*/ 11 h 56"/>
                <a:gd name="T2" fmla="*/ 34 w 146"/>
                <a:gd name="T3" fmla="*/ 22 h 56"/>
                <a:gd name="T4" fmla="*/ 22 w 146"/>
                <a:gd name="T5" fmla="*/ 56 h 56"/>
                <a:gd name="T6" fmla="*/ 146 w 146"/>
                <a:gd name="T7" fmla="*/ 0 h 56"/>
                <a:gd name="T8" fmla="*/ 0 w 146"/>
                <a:gd name="T9" fmla="*/ 11 h 56"/>
                <a:gd name="T10" fmla="*/ 0 60000 65536"/>
                <a:gd name="T11" fmla="*/ 0 60000 65536"/>
                <a:gd name="T12" fmla="*/ 0 60000 65536"/>
                <a:gd name="T13" fmla="*/ 0 60000 65536"/>
                <a:gd name="T14" fmla="*/ 0 60000 65536"/>
                <a:gd name="T15" fmla="*/ 0 w 146"/>
                <a:gd name="T16" fmla="*/ 0 h 56"/>
                <a:gd name="T17" fmla="*/ 146 w 146"/>
                <a:gd name="T18" fmla="*/ 56 h 56"/>
              </a:gdLst>
              <a:ahLst/>
              <a:cxnLst>
                <a:cxn ang="T10">
                  <a:pos x="T0" y="T1"/>
                </a:cxn>
                <a:cxn ang="T11">
                  <a:pos x="T2" y="T3"/>
                </a:cxn>
                <a:cxn ang="T12">
                  <a:pos x="T4" y="T5"/>
                </a:cxn>
                <a:cxn ang="T13">
                  <a:pos x="T6" y="T7"/>
                </a:cxn>
                <a:cxn ang="T14">
                  <a:pos x="T8" y="T9"/>
                </a:cxn>
              </a:cxnLst>
              <a:rect l="T15" t="T16" r="T17" b="T18"/>
              <a:pathLst>
                <a:path w="146" h="56">
                  <a:moveTo>
                    <a:pt x="0" y="11"/>
                  </a:moveTo>
                  <a:lnTo>
                    <a:pt x="34" y="22"/>
                  </a:lnTo>
                  <a:lnTo>
                    <a:pt x="22" y="56"/>
                  </a:lnTo>
                  <a:lnTo>
                    <a:pt x="146" y="0"/>
                  </a:lnTo>
                  <a:lnTo>
                    <a:pt x="0" y="11"/>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21880" name="Freeform 23">
              <a:extLst>
                <a:ext uri="{FF2B5EF4-FFF2-40B4-BE49-F238E27FC236}">
                  <a16:creationId xmlns:a16="http://schemas.microsoft.com/office/drawing/2014/main" id="{620425C7-5A76-45F8-B1A7-89790EF9B38E}"/>
                </a:ext>
              </a:extLst>
            </p:cNvPr>
            <p:cNvSpPr>
              <a:spLocks/>
            </p:cNvSpPr>
            <p:nvPr/>
          </p:nvSpPr>
          <p:spPr bwMode="auto">
            <a:xfrm>
              <a:off x="2485" y="1926"/>
              <a:ext cx="135" cy="67"/>
            </a:xfrm>
            <a:custGeom>
              <a:avLst/>
              <a:gdLst>
                <a:gd name="T0" fmla="*/ 0 w 135"/>
                <a:gd name="T1" fmla="*/ 11 h 67"/>
                <a:gd name="T2" fmla="*/ 34 w 135"/>
                <a:gd name="T3" fmla="*/ 34 h 67"/>
                <a:gd name="T4" fmla="*/ 11 w 135"/>
                <a:gd name="T5" fmla="*/ 67 h 67"/>
                <a:gd name="T6" fmla="*/ 135 w 135"/>
                <a:gd name="T7" fmla="*/ 0 h 67"/>
                <a:gd name="T8" fmla="*/ 0 w 135"/>
                <a:gd name="T9" fmla="*/ 11 h 67"/>
                <a:gd name="T10" fmla="*/ 0 60000 65536"/>
                <a:gd name="T11" fmla="*/ 0 60000 65536"/>
                <a:gd name="T12" fmla="*/ 0 60000 65536"/>
                <a:gd name="T13" fmla="*/ 0 60000 65536"/>
                <a:gd name="T14" fmla="*/ 0 60000 65536"/>
                <a:gd name="T15" fmla="*/ 0 w 135"/>
                <a:gd name="T16" fmla="*/ 0 h 67"/>
                <a:gd name="T17" fmla="*/ 135 w 135"/>
                <a:gd name="T18" fmla="*/ 67 h 67"/>
              </a:gdLst>
              <a:ahLst/>
              <a:cxnLst>
                <a:cxn ang="T10">
                  <a:pos x="T0" y="T1"/>
                </a:cxn>
                <a:cxn ang="T11">
                  <a:pos x="T2" y="T3"/>
                </a:cxn>
                <a:cxn ang="T12">
                  <a:pos x="T4" y="T5"/>
                </a:cxn>
                <a:cxn ang="T13">
                  <a:pos x="T6" y="T7"/>
                </a:cxn>
                <a:cxn ang="T14">
                  <a:pos x="T8" y="T9"/>
                </a:cxn>
              </a:cxnLst>
              <a:rect l="T15" t="T16" r="T17" b="T18"/>
              <a:pathLst>
                <a:path w="135" h="67">
                  <a:moveTo>
                    <a:pt x="0" y="11"/>
                  </a:moveTo>
                  <a:lnTo>
                    <a:pt x="34" y="34"/>
                  </a:lnTo>
                  <a:lnTo>
                    <a:pt x="11" y="67"/>
                  </a:lnTo>
                  <a:lnTo>
                    <a:pt x="135" y="0"/>
                  </a:lnTo>
                  <a:lnTo>
                    <a:pt x="0" y="11"/>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21881" name="Freeform 24">
              <a:extLst>
                <a:ext uri="{FF2B5EF4-FFF2-40B4-BE49-F238E27FC236}">
                  <a16:creationId xmlns:a16="http://schemas.microsoft.com/office/drawing/2014/main" id="{D209463F-1EA0-4B74-9C90-1263E2D4D821}"/>
                </a:ext>
              </a:extLst>
            </p:cNvPr>
            <p:cNvSpPr>
              <a:spLocks/>
            </p:cNvSpPr>
            <p:nvPr/>
          </p:nvSpPr>
          <p:spPr bwMode="auto">
            <a:xfrm>
              <a:off x="3330" y="2332"/>
              <a:ext cx="68" cy="136"/>
            </a:xfrm>
            <a:custGeom>
              <a:avLst/>
              <a:gdLst>
                <a:gd name="T0" fmla="*/ 56 w 68"/>
                <a:gd name="T1" fmla="*/ 0 h 136"/>
                <a:gd name="T2" fmla="*/ 34 w 68"/>
                <a:gd name="T3" fmla="*/ 23 h 136"/>
                <a:gd name="T4" fmla="*/ 0 w 68"/>
                <a:gd name="T5" fmla="*/ 12 h 136"/>
                <a:gd name="T6" fmla="*/ 68 w 68"/>
                <a:gd name="T7" fmla="*/ 136 h 136"/>
                <a:gd name="T8" fmla="*/ 56 w 68"/>
                <a:gd name="T9" fmla="*/ 0 h 136"/>
                <a:gd name="T10" fmla="*/ 0 60000 65536"/>
                <a:gd name="T11" fmla="*/ 0 60000 65536"/>
                <a:gd name="T12" fmla="*/ 0 60000 65536"/>
                <a:gd name="T13" fmla="*/ 0 60000 65536"/>
                <a:gd name="T14" fmla="*/ 0 60000 65536"/>
                <a:gd name="T15" fmla="*/ 0 w 68"/>
                <a:gd name="T16" fmla="*/ 0 h 136"/>
                <a:gd name="T17" fmla="*/ 68 w 68"/>
                <a:gd name="T18" fmla="*/ 136 h 136"/>
              </a:gdLst>
              <a:ahLst/>
              <a:cxnLst>
                <a:cxn ang="T10">
                  <a:pos x="T0" y="T1"/>
                </a:cxn>
                <a:cxn ang="T11">
                  <a:pos x="T2" y="T3"/>
                </a:cxn>
                <a:cxn ang="T12">
                  <a:pos x="T4" y="T5"/>
                </a:cxn>
                <a:cxn ang="T13">
                  <a:pos x="T6" y="T7"/>
                </a:cxn>
                <a:cxn ang="T14">
                  <a:pos x="T8" y="T9"/>
                </a:cxn>
              </a:cxnLst>
              <a:rect l="T15" t="T16" r="T17" b="T18"/>
              <a:pathLst>
                <a:path w="68" h="136">
                  <a:moveTo>
                    <a:pt x="56" y="0"/>
                  </a:moveTo>
                  <a:lnTo>
                    <a:pt x="34" y="23"/>
                  </a:lnTo>
                  <a:lnTo>
                    <a:pt x="0" y="12"/>
                  </a:lnTo>
                  <a:lnTo>
                    <a:pt x="68" y="136"/>
                  </a:lnTo>
                  <a:lnTo>
                    <a:pt x="56"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21882" name="Freeform 25">
              <a:extLst>
                <a:ext uri="{FF2B5EF4-FFF2-40B4-BE49-F238E27FC236}">
                  <a16:creationId xmlns:a16="http://schemas.microsoft.com/office/drawing/2014/main" id="{C11ADD4B-3682-456D-8A78-9EEA7D815066}"/>
                </a:ext>
              </a:extLst>
            </p:cNvPr>
            <p:cNvSpPr>
              <a:spLocks/>
            </p:cNvSpPr>
            <p:nvPr/>
          </p:nvSpPr>
          <p:spPr bwMode="auto">
            <a:xfrm>
              <a:off x="2046" y="2773"/>
              <a:ext cx="67" cy="135"/>
            </a:xfrm>
            <a:custGeom>
              <a:avLst/>
              <a:gdLst>
                <a:gd name="T0" fmla="*/ 22 w 67"/>
                <a:gd name="T1" fmla="*/ 135 h 135"/>
                <a:gd name="T2" fmla="*/ 34 w 67"/>
                <a:gd name="T3" fmla="*/ 101 h 135"/>
                <a:gd name="T4" fmla="*/ 67 w 67"/>
                <a:gd name="T5" fmla="*/ 124 h 135"/>
                <a:gd name="T6" fmla="*/ 0 w 67"/>
                <a:gd name="T7" fmla="*/ 0 h 135"/>
                <a:gd name="T8" fmla="*/ 22 w 67"/>
                <a:gd name="T9" fmla="*/ 135 h 135"/>
                <a:gd name="T10" fmla="*/ 0 60000 65536"/>
                <a:gd name="T11" fmla="*/ 0 60000 65536"/>
                <a:gd name="T12" fmla="*/ 0 60000 65536"/>
                <a:gd name="T13" fmla="*/ 0 60000 65536"/>
                <a:gd name="T14" fmla="*/ 0 60000 65536"/>
                <a:gd name="T15" fmla="*/ 0 w 67"/>
                <a:gd name="T16" fmla="*/ 0 h 135"/>
                <a:gd name="T17" fmla="*/ 67 w 67"/>
                <a:gd name="T18" fmla="*/ 135 h 135"/>
              </a:gdLst>
              <a:ahLst/>
              <a:cxnLst>
                <a:cxn ang="T10">
                  <a:pos x="T0" y="T1"/>
                </a:cxn>
                <a:cxn ang="T11">
                  <a:pos x="T2" y="T3"/>
                </a:cxn>
                <a:cxn ang="T12">
                  <a:pos x="T4" y="T5"/>
                </a:cxn>
                <a:cxn ang="T13">
                  <a:pos x="T6" y="T7"/>
                </a:cxn>
                <a:cxn ang="T14">
                  <a:pos x="T8" y="T9"/>
                </a:cxn>
              </a:cxnLst>
              <a:rect l="T15" t="T16" r="T17" b="T18"/>
              <a:pathLst>
                <a:path w="67" h="135">
                  <a:moveTo>
                    <a:pt x="22" y="135"/>
                  </a:moveTo>
                  <a:lnTo>
                    <a:pt x="34" y="101"/>
                  </a:lnTo>
                  <a:lnTo>
                    <a:pt x="67" y="124"/>
                  </a:lnTo>
                  <a:lnTo>
                    <a:pt x="0" y="0"/>
                  </a:lnTo>
                  <a:lnTo>
                    <a:pt x="22" y="135"/>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21883" name="Freeform 26">
              <a:extLst>
                <a:ext uri="{FF2B5EF4-FFF2-40B4-BE49-F238E27FC236}">
                  <a16:creationId xmlns:a16="http://schemas.microsoft.com/office/drawing/2014/main" id="{B816DEE6-9E0D-4C63-A6E7-B0B62BD52071}"/>
                </a:ext>
              </a:extLst>
            </p:cNvPr>
            <p:cNvSpPr>
              <a:spLocks/>
            </p:cNvSpPr>
            <p:nvPr/>
          </p:nvSpPr>
          <p:spPr bwMode="auto">
            <a:xfrm>
              <a:off x="2474" y="3416"/>
              <a:ext cx="146" cy="57"/>
            </a:xfrm>
            <a:custGeom>
              <a:avLst/>
              <a:gdLst>
                <a:gd name="T0" fmla="*/ 11 w 146"/>
                <a:gd name="T1" fmla="*/ 0 h 57"/>
                <a:gd name="T2" fmla="*/ 34 w 146"/>
                <a:gd name="T3" fmla="*/ 34 h 57"/>
                <a:gd name="T4" fmla="*/ 0 w 146"/>
                <a:gd name="T5" fmla="*/ 57 h 57"/>
                <a:gd name="T6" fmla="*/ 146 w 146"/>
                <a:gd name="T7" fmla="*/ 57 h 57"/>
                <a:gd name="T8" fmla="*/ 11 w 146"/>
                <a:gd name="T9" fmla="*/ 0 h 57"/>
                <a:gd name="T10" fmla="*/ 0 60000 65536"/>
                <a:gd name="T11" fmla="*/ 0 60000 65536"/>
                <a:gd name="T12" fmla="*/ 0 60000 65536"/>
                <a:gd name="T13" fmla="*/ 0 60000 65536"/>
                <a:gd name="T14" fmla="*/ 0 60000 65536"/>
                <a:gd name="T15" fmla="*/ 0 w 146"/>
                <a:gd name="T16" fmla="*/ 0 h 57"/>
                <a:gd name="T17" fmla="*/ 146 w 146"/>
                <a:gd name="T18" fmla="*/ 57 h 57"/>
              </a:gdLst>
              <a:ahLst/>
              <a:cxnLst>
                <a:cxn ang="T10">
                  <a:pos x="T0" y="T1"/>
                </a:cxn>
                <a:cxn ang="T11">
                  <a:pos x="T2" y="T3"/>
                </a:cxn>
                <a:cxn ang="T12">
                  <a:pos x="T4" y="T5"/>
                </a:cxn>
                <a:cxn ang="T13">
                  <a:pos x="T6" y="T7"/>
                </a:cxn>
                <a:cxn ang="T14">
                  <a:pos x="T8" y="T9"/>
                </a:cxn>
              </a:cxnLst>
              <a:rect l="T15" t="T16" r="T17" b="T18"/>
              <a:pathLst>
                <a:path w="146" h="57">
                  <a:moveTo>
                    <a:pt x="11" y="0"/>
                  </a:moveTo>
                  <a:lnTo>
                    <a:pt x="34" y="34"/>
                  </a:lnTo>
                  <a:lnTo>
                    <a:pt x="0" y="57"/>
                  </a:lnTo>
                  <a:lnTo>
                    <a:pt x="146" y="57"/>
                  </a:lnTo>
                  <a:lnTo>
                    <a:pt x="11" y="0"/>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21884" name="Freeform 27">
              <a:extLst>
                <a:ext uri="{FF2B5EF4-FFF2-40B4-BE49-F238E27FC236}">
                  <a16:creationId xmlns:a16="http://schemas.microsoft.com/office/drawing/2014/main" id="{B8CB0877-5B86-4A87-B64F-407F5F3A333D}"/>
                </a:ext>
              </a:extLst>
            </p:cNvPr>
            <p:cNvSpPr>
              <a:spLocks/>
            </p:cNvSpPr>
            <p:nvPr/>
          </p:nvSpPr>
          <p:spPr bwMode="auto">
            <a:xfrm>
              <a:off x="2846" y="3416"/>
              <a:ext cx="135" cy="57"/>
            </a:xfrm>
            <a:custGeom>
              <a:avLst/>
              <a:gdLst>
                <a:gd name="T0" fmla="*/ 135 w 135"/>
                <a:gd name="T1" fmla="*/ 46 h 57"/>
                <a:gd name="T2" fmla="*/ 101 w 135"/>
                <a:gd name="T3" fmla="*/ 23 h 57"/>
                <a:gd name="T4" fmla="*/ 124 w 135"/>
                <a:gd name="T5" fmla="*/ 0 h 57"/>
                <a:gd name="T6" fmla="*/ 0 w 135"/>
                <a:gd name="T7" fmla="*/ 57 h 57"/>
                <a:gd name="T8" fmla="*/ 135 w 135"/>
                <a:gd name="T9" fmla="*/ 46 h 57"/>
                <a:gd name="T10" fmla="*/ 0 60000 65536"/>
                <a:gd name="T11" fmla="*/ 0 60000 65536"/>
                <a:gd name="T12" fmla="*/ 0 60000 65536"/>
                <a:gd name="T13" fmla="*/ 0 60000 65536"/>
                <a:gd name="T14" fmla="*/ 0 60000 65536"/>
                <a:gd name="T15" fmla="*/ 0 w 135"/>
                <a:gd name="T16" fmla="*/ 0 h 57"/>
                <a:gd name="T17" fmla="*/ 135 w 135"/>
                <a:gd name="T18" fmla="*/ 57 h 57"/>
              </a:gdLst>
              <a:ahLst/>
              <a:cxnLst>
                <a:cxn ang="T10">
                  <a:pos x="T0" y="T1"/>
                </a:cxn>
                <a:cxn ang="T11">
                  <a:pos x="T2" y="T3"/>
                </a:cxn>
                <a:cxn ang="T12">
                  <a:pos x="T4" y="T5"/>
                </a:cxn>
                <a:cxn ang="T13">
                  <a:pos x="T6" y="T7"/>
                </a:cxn>
                <a:cxn ang="T14">
                  <a:pos x="T8" y="T9"/>
                </a:cxn>
              </a:cxnLst>
              <a:rect l="T15" t="T16" r="T17" b="T18"/>
              <a:pathLst>
                <a:path w="135" h="57">
                  <a:moveTo>
                    <a:pt x="135" y="46"/>
                  </a:moveTo>
                  <a:lnTo>
                    <a:pt x="101" y="23"/>
                  </a:lnTo>
                  <a:lnTo>
                    <a:pt x="124" y="0"/>
                  </a:lnTo>
                  <a:lnTo>
                    <a:pt x="0" y="57"/>
                  </a:lnTo>
                  <a:lnTo>
                    <a:pt x="135" y="46"/>
                  </a:lnTo>
                  <a:close/>
                </a:path>
              </a:pathLst>
            </a:custGeom>
            <a:solidFill>
              <a:srgbClr val="000000"/>
            </a:solidFill>
            <a:ln w="22225">
              <a:solidFill>
                <a:srgbClr val="000000"/>
              </a:solidFill>
              <a:prstDash val="solid"/>
              <a:round/>
              <a:headEnd/>
              <a:tailEnd/>
            </a:ln>
          </p:spPr>
          <p:txBody>
            <a:bodyPr/>
            <a:lstStyle/>
            <a:p>
              <a:endParaRPr lang="zh-CN" altLang="en-US"/>
            </a:p>
          </p:txBody>
        </p:sp>
        <p:sp>
          <p:nvSpPr>
            <p:cNvPr id="121885" name="Rectangle 28">
              <a:extLst>
                <a:ext uri="{FF2B5EF4-FFF2-40B4-BE49-F238E27FC236}">
                  <a16:creationId xmlns:a16="http://schemas.microsoft.com/office/drawing/2014/main" id="{BE0D089F-4F57-4CFF-B4BF-84FB225B9557}"/>
                </a:ext>
              </a:extLst>
            </p:cNvPr>
            <p:cNvSpPr>
              <a:spLocks noChangeArrowheads="1"/>
            </p:cNvSpPr>
            <p:nvPr/>
          </p:nvSpPr>
          <p:spPr bwMode="auto">
            <a:xfrm>
              <a:off x="2350" y="2535"/>
              <a:ext cx="66"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000000"/>
                  </a:solidFill>
                  <a:latin typeface="宋体" panose="02010600030101010101" pitchFamily="2" charset="-122"/>
                </a:rPr>
                <a:t>r</a:t>
              </a:r>
              <a:endParaRPr lang="en-US" altLang="zh-CN" sz="2400">
                <a:latin typeface="宋体" panose="02010600030101010101" pitchFamily="2" charset="-122"/>
              </a:endParaRPr>
            </a:p>
          </p:txBody>
        </p:sp>
        <p:sp>
          <p:nvSpPr>
            <p:cNvPr id="121886" name="Rectangle 29">
              <a:extLst>
                <a:ext uri="{FF2B5EF4-FFF2-40B4-BE49-F238E27FC236}">
                  <a16:creationId xmlns:a16="http://schemas.microsoft.com/office/drawing/2014/main" id="{94E3611A-3CC2-4F90-B51E-4333C9224782}"/>
                </a:ext>
              </a:extLst>
            </p:cNvPr>
            <p:cNvSpPr>
              <a:spLocks noChangeArrowheads="1"/>
            </p:cNvSpPr>
            <p:nvPr/>
          </p:nvSpPr>
          <p:spPr bwMode="auto">
            <a:xfrm>
              <a:off x="2395" y="2603"/>
              <a:ext cx="65"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宋体" panose="02010600030101010101" pitchFamily="2" charset="-122"/>
                </a:rPr>
                <a:t>1</a:t>
              </a:r>
              <a:endParaRPr lang="zh-CN" altLang="en-US" sz="2400">
                <a:latin typeface="宋体" panose="02010600030101010101" pitchFamily="2" charset="-122"/>
              </a:endParaRPr>
            </a:p>
          </p:txBody>
        </p:sp>
        <p:sp>
          <p:nvSpPr>
            <p:cNvPr id="121887" name="Rectangle 30">
              <a:extLst>
                <a:ext uri="{FF2B5EF4-FFF2-40B4-BE49-F238E27FC236}">
                  <a16:creationId xmlns:a16="http://schemas.microsoft.com/office/drawing/2014/main" id="{B3130574-A3D9-44E6-A75A-265C68B658A3}"/>
                </a:ext>
              </a:extLst>
            </p:cNvPr>
            <p:cNvSpPr>
              <a:spLocks noChangeArrowheads="1"/>
            </p:cNvSpPr>
            <p:nvPr/>
          </p:nvSpPr>
          <p:spPr bwMode="auto">
            <a:xfrm>
              <a:off x="2992" y="2535"/>
              <a:ext cx="66"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000000"/>
                  </a:solidFill>
                  <a:latin typeface="宋体" panose="02010600030101010101" pitchFamily="2" charset="-122"/>
                </a:rPr>
                <a:t>r</a:t>
              </a:r>
              <a:endParaRPr lang="en-US" altLang="zh-CN" sz="2400">
                <a:latin typeface="宋体" panose="02010600030101010101" pitchFamily="2" charset="-122"/>
              </a:endParaRPr>
            </a:p>
          </p:txBody>
        </p:sp>
        <p:sp>
          <p:nvSpPr>
            <p:cNvPr id="121888" name="Rectangle 31">
              <a:extLst>
                <a:ext uri="{FF2B5EF4-FFF2-40B4-BE49-F238E27FC236}">
                  <a16:creationId xmlns:a16="http://schemas.microsoft.com/office/drawing/2014/main" id="{B1BFF744-E40C-477F-85A5-80CAA87A810D}"/>
                </a:ext>
              </a:extLst>
            </p:cNvPr>
            <p:cNvSpPr>
              <a:spLocks noChangeArrowheads="1"/>
            </p:cNvSpPr>
            <p:nvPr/>
          </p:nvSpPr>
          <p:spPr bwMode="auto">
            <a:xfrm>
              <a:off x="3037" y="2603"/>
              <a:ext cx="66"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none" lIns="0" tIns="0" rIns="0" bIns="0">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000000"/>
                  </a:solidFill>
                  <a:latin typeface="宋体" panose="02010600030101010101" pitchFamily="2" charset="-122"/>
                </a:rPr>
                <a:t>2</a:t>
              </a:r>
              <a:endParaRPr lang="zh-CN" altLang="en-US" sz="2400">
                <a:latin typeface="宋体" panose="02010600030101010101" pitchFamily="2" charset="-122"/>
              </a:endParaRPr>
            </a:p>
          </p:txBody>
        </p:sp>
      </p:grpSp>
      <p:sp>
        <p:nvSpPr>
          <p:cNvPr id="121861" name="文本框 1">
            <a:extLst>
              <a:ext uri="{FF2B5EF4-FFF2-40B4-BE49-F238E27FC236}">
                <a16:creationId xmlns:a16="http://schemas.microsoft.com/office/drawing/2014/main" id="{599B4292-7C76-406A-9ECA-4DA80E025508}"/>
              </a:ext>
            </a:extLst>
          </p:cNvPr>
          <p:cNvSpPr txBox="1">
            <a:spLocks noChangeArrowheads="1"/>
          </p:cNvSpPr>
          <p:nvPr/>
        </p:nvSpPr>
        <p:spPr bwMode="auto">
          <a:xfrm>
            <a:off x="539750" y="2692400"/>
            <a:ext cx="4570413"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ahoma" panose="020B0604030504040204" pitchFamily="34" charset="0"/>
                <a:ea typeface="宋体" panose="02010600030101010101" pitchFamily="2" charset="-122"/>
              </a:defRPr>
            </a:lvl1pPr>
            <a:lvl2pPr marL="742950" indent="-285750">
              <a:defRPr kumimoji="1" sz="2400" b="1">
                <a:solidFill>
                  <a:schemeClr val="tx1"/>
                </a:solidFill>
                <a:latin typeface="Tahoma" panose="020B0604030504040204" pitchFamily="34" charset="0"/>
                <a:ea typeface="宋体" panose="02010600030101010101" pitchFamily="2" charset="-122"/>
              </a:defRPr>
            </a:lvl2pPr>
            <a:lvl3pPr marL="1143000" indent="-228600">
              <a:defRPr kumimoji="1" sz="2400" b="1">
                <a:solidFill>
                  <a:schemeClr val="tx1"/>
                </a:solidFill>
                <a:latin typeface="Tahoma" panose="020B0604030504040204" pitchFamily="34" charset="0"/>
                <a:ea typeface="宋体" panose="02010600030101010101" pitchFamily="2" charset="-122"/>
              </a:defRPr>
            </a:lvl3pPr>
            <a:lvl4pPr marL="1600200" indent="-228600">
              <a:defRPr kumimoji="1" sz="2400" b="1">
                <a:solidFill>
                  <a:schemeClr val="tx1"/>
                </a:solidFill>
                <a:latin typeface="Tahoma" panose="020B0604030504040204" pitchFamily="34" charset="0"/>
                <a:ea typeface="宋体" panose="02010600030101010101" pitchFamily="2" charset="-122"/>
              </a:defRPr>
            </a:lvl4pPr>
            <a:lvl5pPr marL="2057400" indent="-228600">
              <a:defRPr kumimoji="1" sz="2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宋体" panose="02010600030101010101" pitchFamily="2" charset="-122"/>
              </a:defRPr>
            </a:lvl9pPr>
          </a:lstStyle>
          <a:p>
            <a:r>
              <a:rPr lang="en-US" altLang="zh-CN">
                <a:solidFill>
                  <a:srgbClr val="000000"/>
                </a:solidFill>
                <a:latin typeface="宋体" panose="02010600030101010101" pitchFamily="2" charset="-122"/>
              </a:rPr>
              <a:t>1.</a:t>
            </a:r>
            <a:r>
              <a:rPr lang="zh-CN" altLang="en-US">
                <a:solidFill>
                  <a:srgbClr val="000000"/>
                </a:solidFill>
                <a:latin typeface="宋体" panose="02010600030101010101" pitchFamily="2" charset="-122"/>
              </a:rPr>
              <a:t>资源分配图</a:t>
            </a:r>
            <a:endParaRPr lang="en-US" altLang="zh-CN">
              <a:solidFill>
                <a:srgbClr val="000000"/>
              </a:solidFill>
              <a:latin typeface="宋体" panose="02010600030101010101" pitchFamily="2" charset="-122"/>
            </a:endParaRPr>
          </a:p>
          <a:p>
            <a:r>
              <a:rPr lang="zh-CN" altLang="en-US">
                <a:solidFill>
                  <a:srgbClr val="000000"/>
                </a:solidFill>
                <a:latin typeface="宋体" panose="02010600030101010101" pitchFamily="2" charset="-122"/>
              </a:rPr>
              <a:t>互斥的两组节点</a:t>
            </a:r>
            <a:r>
              <a:rPr lang="en-US" altLang="zh-CN">
                <a:solidFill>
                  <a:srgbClr val="000000"/>
                </a:solidFill>
                <a:latin typeface="宋体" panose="02010600030101010101" pitchFamily="2" charset="-122"/>
              </a:rPr>
              <a:t>:</a:t>
            </a:r>
            <a:r>
              <a:rPr lang="zh-CN" altLang="en-US">
                <a:solidFill>
                  <a:srgbClr val="000000"/>
                </a:solidFill>
                <a:latin typeface="宋体" panose="02010600030101010101" pitchFamily="2" charset="-122"/>
              </a:rPr>
              <a:t>一组结点</a:t>
            </a:r>
            <a:r>
              <a:rPr lang="en-US" altLang="zh-CN">
                <a:solidFill>
                  <a:srgbClr val="000000"/>
                </a:solidFill>
                <a:latin typeface="宋体" panose="02010600030101010101" pitchFamily="2" charset="-122"/>
              </a:rPr>
              <a:t>P(</a:t>
            </a:r>
            <a:r>
              <a:rPr lang="zh-CN" altLang="en-US">
                <a:solidFill>
                  <a:srgbClr val="000000"/>
                </a:solidFill>
                <a:latin typeface="宋体" panose="02010600030101010101" pitchFamily="2" charset="-122"/>
              </a:rPr>
              <a:t>进程</a:t>
            </a:r>
            <a:r>
              <a:rPr lang="en-US" altLang="zh-CN">
                <a:solidFill>
                  <a:srgbClr val="000000"/>
                </a:solidFill>
                <a:latin typeface="宋体" panose="02010600030101010101" pitchFamily="2" charset="-122"/>
              </a:rPr>
              <a:t>)</a:t>
            </a:r>
            <a:r>
              <a:rPr lang="zh-CN" altLang="en-US">
                <a:solidFill>
                  <a:srgbClr val="000000"/>
                </a:solidFill>
                <a:latin typeface="宋体" panose="02010600030101010101" pitchFamily="2" charset="-122"/>
              </a:rPr>
              <a:t>和一组结点</a:t>
            </a:r>
            <a:r>
              <a:rPr lang="en-US" altLang="zh-CN">
                <a:solidFill>
                  <a:srgbClr val="000000"/>
                </a:solidFill>
                <a:latin typeface="宋体" panose="02010600030101010101" pitchFamily="2" charset="-122"/>
              </a:rPr>
              <a:t>R(</a:t>
            </a:r>
            <a:r>
              <a:rPr lang="zh-CN" altLang="en-US">
                <a:solidFill>
                  <a:srgbClr val="000000"/>
                </a:solidFill>
                <a:latin typeface="宋体" panose="02010600030101010101" pitchFamily="2" charset="-122"/>
              </a:rPr>
              <a:t>资源</a:t>
            </a:r>
            <a:r>
              <a:rPr lang="en-US" altLang="zh-CN">
                <a:solidFill>
                  <a:srgbClr val="000000"/>
                </a:solidFill>
                <a:latin typeface="宋体" panose="02010600030101010101" pitchFamily="2" charset="-122"/>
              </a:rPr>
              <a:t>).</a:t>
            </a:r>
          </a:p>
          <a:p>
            <a:r>
              <a:rPr lang="zh-CN" altLang="en-US">
                <a:solidFill>
                  <a:srgbClr val="000000"/>
                </a:solidFill>
                <a:latin typeface="宋体" panose="02010600030101010101" pitchFamily="2" charset="-122"/>
              </a:rPr>
              <a:t>边连接资源结点</a:t>
            </a:r>
            <a:r>
              <a:rPr lang="en-US" altLang="zh-CN">
                <a:solidFill>
                  <a:srgbClr val="000000"/>
                </a:solidFill>
                <a:latin typeface="宋体" panose="02010600030101010101" pitchFamily="2" charset="-122"/>
              </a:rPr>
              <a:t>R</a:t>
            </a:r>
            <a:r>
              <a:rPr lang="zh-CN" altLang="en-US">
                <a:solidFill>
                  <a:srgbClr val="000000"/>
                </a:solidFill>
                <a:latin typeface="宋体" panose="02010600030101010101" pitchFamily="2" charset="-122"/>
              </a:rPr>
              <a:t>和进程结点</a:t>
            </a:r>
            <a:r>
              <a:rPr lang="en-US" altLang="zh-CN">
                <a:solidFill>
                  <a:srgbClr val="000000"/>
                </a:solidFill>
                <a:latin typeface="宋体" panose="02010600030101010101" pitchFamily="2" charset="-122"/>
              </a:rPr>
              <a:t>P</a:t>
            </a:r>
          </a:p>
          <a:p>
            <a:r>
              <a:rPr lang="en-US" altLang="zh-CN">
                <a:solidFill>
                  <a:srgbClr val="000000"/>
                </a:solidFill>
                <a:latin typeface="宋体" panose="02010600030101010101" pitchFamily="2" charset="-122"/>
              </a:rPr>
              <a:t>P-&gt;R:</a:t>
            </a:r>
            <a:r>
              <a:rPr lang="zh-CN" altLang="en-US">
                <a:solidFill>
                  <a:srgbClr val="000000"/>
                </a:solidFill>
                <a:latin typeface="宋体" panose="02010600030101010101" pitchFamily="2" charset="-122"/>
              </a:rPr>
              <a:t>该边代表</a:t>
            </a:r>
            <a:r>
              <a:rPr lang="en-US" altLang="zh-CN">
                <a:solidFill>
                  <a:srgbClr val="000000"/>
                </a:solidFill>
                <a:latin typeface="宋体" panose="02010600030101010101" pitchFamily="2" charset="-122"/>
              </a:rPr>
              <a:t>P</a:t>
            </a:r>
            <a:r>
              <a:rPr lang="zh-CN" altLang="en-US">
                <a:solidFill>
                  <a:srgbClr val="000000"/>
                </a:solidFill>
                <a:latin typeface="宋体" panose="02010600030101010101" pitchFamily="2" charset="-122"/>
              </a:rPr>
              <a:t>请求资源</a:t>
            </a:r>
            <a:r>
              <a:rPr lang="en-US" altLang="zh-CN">
                <a:solidFill>
                  <a:srgbClr val="000000"/>
                </a:solidFill>
                <a:latin typeface="宋体" panose="02010600030101010101" pitchFamily="2" charset="-122"/>
              </a:rPr>
              <a:t>R</a:t>
            </a:r>
          </a:p>
          <a:p>
            <a:r>
              <a:rPr lang="en-US" altLang="zh-CN">
                <a:solidFill>
                  <a:srgbClr val="000000"/>
                </a:solidFill>
                <a:latin typeface="宋体" panose="02010600030101010101" pitchFamily="2" charset="-122"/>
              </a:rPr>
              <a:t>R-&gt;P:</a:t>
            </a:r>
            <a:r>
              <a:rPr lang="zh-CN" altLang="en-US">
                <a:solidFill>
                  <a:srgbClr val="000000"/>
                </a:solidFill>
                <a:latin typeface="宋体" panose="02010600030101010101" pitchFamily="2" charset="-122"/>
              </a:rPr>
              <a:t>该边代表</a:t>
            </a:r>
            <a:r>
              <a:rPr lang="en-US" altLang="zh-CN">
                <a:solidFill>
                  <a:srgbClr val="000000"/>
                </a:solidFill>
                <a:latin typeface="宋体" panose="02010600030101010101" pitchFamily="2" charset="-122"/>
              </a:rPr>
              <a:t>R</a:t>
            </a:r>
            <a:r>
              <a:rPr lang="zh-CN" altLang="en-US">
                <a:solidFill>
                  <a:srgbClr val="000000"/>
                </a:solidFill>
                <a:latin typeface="宋体" panose="02010600030101010101" pitchFamily="2" charset="-122"/>
              </a:rPr>
              <a:t>被分配给</a:t>
            </a:r>
            <a:r>
              <a:rPr lang="en-US" altLang="zh-CN">
                <a:solidFill>
                  <a:srgbClr val="000000"/>
                </a:solidFill>
                <a:latin typeface="宋体" panose="02010600030101010101" pitchFamily="2" charset="-122"/>
              </a:rPr>
              <a:t>P</a:t>
            </a:r>
            <a:endParaRPr lang="zh-CN" altLang="en-US">
              <a:solidFill>
                <a:srgbClr val="000000"/>
              </a:solidFill>
              <a:latin typeface="宋体" panose="02010600030101010101" pitchFamily="2" charset="-122"/>
            </a:endParaRPr>
          </a:p>
          <a:p>
            <a:endParaRPr lang="zh-CN" alt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ext Box 2">
            <a:extLst>
              <a:ext uri="{FF2B5EF4-FFF2-40B4-BE49-F238E27FC236}">
                <a16:creationId xmlns:a16="http://schemas.microsoft.com/office/drawing/2014/main" id="{FB9C5138-DA02-4E0C-A7D7-FC87063E98D2}"/>
              </a:ext>
            </a:extLst>
          </p:cNvPr>
          <p:cNvSpPr txBox="1">
            <a:spLocks noChangeArrowheads="1"/>
          </p:cNvSpPr>
          <p:nvPr/>
        </p:nvSpPr>
        <p:spPr bwMode="auto">
          <a:xfrm>
            <a:off x="457200" y="260350"/>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zh-CN" altLang="en-US" sz="4000">
                <a:solidFill>
                  <a:srgbClr val="000000"/>
                </a:solidFill>
                <a:latin typeface="华文新魏" panose="02010800040101010101" pitchFamily="2" charset="-122"/>
                <a:ea typeface="华文新魏" panose="02010800040101010101" pitchFamily="2" charset="-122"/>
              </a:rPr>
              <a:t>3.</a:t>
            </a:r>
            <a:r>
              <a:rPr lang="en-US" altLang="zh-CN" sz="4000">
                <a:solidFill>
                  <a:srgbClr val="000000"/>
                </a:solidFill>
                <a:latin typeface="华文新魏" panose="02010800040101010101" pitchFamily="2" charset="-122"/>
                <a:ea typeface="华文新魏" panose="02010800040101010101" pitchFamily="2" charset="-122"/>
              </a:rPr>
              <a:t>8</a:t>
            </a:r>
            <a:r>
              <a:rPr lang="zh-CN" altLang="en-US" sz="4000">
                <a:solidFill>
                  <a:srgbClr val="000000"/>
                </a:solidFill>
                <a:latin typeface="华文新魏" panose="02010800040101010101" pitchFamily="2" charset="-122"/>
                <a:ea typeface="华文新魏" panose="02010800040101010101" pitchFamily="2" charset="-122"/>
              </a:rPr>
              <a:t> </a:t>
            </a:r>
            <a:r>
              <a:rPr lang="zh-CN" altLang="en-US" sz="4000">
                <a:solidFill>
                  <a:srgbClr val="000000"/>
                </a:solidFill>
                <a:latin typeface="Times New Roman" panose="02020603050405020304" pitchFamily="18" charset="0"/>
                <a:ea typeface="华文新魏" panose="02010800040101010101" pitchFamily="2" charset="-122"/>
              </a:rPr>
              <a:t>死锁的检测与解除</a:t>
            </a:r>
          </a:p>
        </p:txBody>
      </p:sp>
      <p:sp>
        <p:nvSpPr>
          <p:cNvPr id="124931" name="Rectangle 3">
            <a:extLst>
              <a:ext uri="{FF2B5EF4-FFF2-40B4-BE49-F238E27FC236}">
                <a16:creationId xmlns:a16="http://schemas.microsoft.com/office/drawing/2014/main" id="{5E0C80CE-A3AE-46F6-AB4D-2B100BA40872}"/>
              </a:ext>
            </a:extLst>
          </p:cNvPr>
          <p:cNvSpPr>
            <a:spLocks noChangeArrowheads="1"/>
          </p:cNvSpPr>
          <p:nvPr/>
        </p:nvSpPr>
        <p:spPr bwMode="auto">
          <a:xfrm>
            <a:off x="179388" y="836613"/>
            <a:ext cx="8686800" cy="4724400"/>
          </a:xfrm>
          <a:prstGeom prst="rect">
            <a:avLst/>
          </a:prstGeom>
          <a:noFill/>
          <a:ln>
            <a:noFill/>
          </a:ln>
        </p:spPr>
        <p:txBody>
          <a:bodyPr/>
          <a:lstStyle>
            <a:lvl1pPr marL="685800" indent="-685800">
              <a:spcBef>
                <a:spcPct val="20000"/>
              </a:spcBef>
              <a:buClr>
                <a:schemeClr val="hlink"/>
              </a:buClr>
              <a:buSzPct val="110000"/>
              <a:buFont typeface="Wingdings" panose="05000000000000000000" pitchFamily="2" charset="2"/>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447800" indent="-5334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indent="0" algn="just" eaLnBrk="1" hangingPunct="1">
              <a:lnSpc>
                <a:spcPct val="120000"/>
              </a:lnSpc>
              <a:buClr>
                <a:srgbClr val="0000CC"/>
              </a:buClr>
              <a:buSzTx/>
              <a:buFont typeface="Wingdings" panose="05000000000000000000" pitchFamily="2" charset="2"/>
              <a:buNone/>
              <a:defRPr/>
            </a:pPr>
            <a:r>
              <a:rPr lang="en-US" altLang="zh-CN" dirty="0">
                <a:solidFill>
                  <a:srgbClr val="0000CC"/>
                </a:solidFill>
                <a:latin typeface="宋体" panose="02010600030101010101" pitchFamily="2" charset="-122"/>
              </a:rPr>
              <a:t>3.8.1</a:t>
            </a:r>
            <a:r>
              <a:rPr lang="zh-CN" altLang="en-US" dirty="0">
                <a:solidFill>
                  <a:srgbClr val="0000CC"/>
                </a:solidFill>
                <a:latin typeface="宋体" panose="02010600030101010101" pitchFamily="2" charset="-122"/>
              </a:rPr>
              <a:t>死锁的检测</a:t>
            </a:r>
            <a:endParaRPr lang="en-US" altLang="zh-CN" dirty="0">
              <a:solidFill>
                <a:srgbClr val="0000CC"/>
              </a:solidFill>
              <a:latin typeface="宋体" panose="02010600030101010101" pitchFamily="2" charset="-122"/>
            </a:endParaRPr>
          </a:p>
          <a:p>
            <a:pPr marL="0" indent="0" algn="just" eaLnBrk="1" hangingPunct="1">
              <a:lnSpc>
                <a:spcPct val="120000"/>
              </a:lnSpc>
              <a:buClr>
                <a:srgbClr val="0000CC"/>
              </a:buClr>
              <a:buSzTx/>
              <a:buFont typeface="Wingdings" panose="05000000000000000000" pitchFamily="2" charset="2"/>
              <a:buNone/>
              <a:defRPr/>
            </a:pPr>
            <a:r>
              <a:rPr lang="en-US" altLang="zh-CN" sz="2800" dirty="0">
                <a:solidFill>
                  <a:srgbClr val="000000"/>
                </a:solidFill>
                <a:latin typeface="宋体" panose="02010600030101010101" pitchFamily="2" charset="-122"/>
              </a:rPr>
              <a:t>1.</a:t>
            </a:r>
            <a:r>
              <a:rPr lang="zh-CN" altLang="en-US" sz="2800" dirty="0">
                <a:solidFill>
                  <a:srgbClr val="000000"/>
                </a:solidFill>
                <a:latin typeface="宋体" panose="02010600030101010101" pitchFamily="2" charset="-122"/>
              </a:rPr>
              <a:t>资源分配图</a:t>
            </a:r>
          </a:p>
          <a:p>
            <a:pPr marL="0" eaLnBrk="1" hangingPunct="1">
              <a:lnSpc>
                <a:spcPct val="120000"/>
              </a:lnSpc>
              <a:buClrTx/>
              <a:buSzTx/>
              <a:buFontTx/>
              <a:buNone/>
              <a:defRPr/>
            </a:pPr>
            <a:r>
              <a:rPr lang="zh-CN" altLang="en-US" sz="2400" dirty="0">
                <a:latin typeface="宋体" panose="02010600030101010101" pitchFamily="2" charset="-122"/>
              </a:rPr>
              <a:t>(1)如果资源分配图中</a:t>
            </a:r>
            <a:r>
              <a:rPr lang="zh-CN" altLang="en-US" sz="2400" dirty="0">
                <a:solidFill>
                  <a:srgbClr val="FF0000"/>
                </a:solidFill>
                <a:latin typeface="宋体" panose="02010600030101010101" pitchFamily="2" charset="-122"/>
              </a:rPr>
              <a:t>无环路</a:t>
            </a:r>
            <a:r>
              <a:rPr lang="zh-CN" altLang="en-US" sz="2400" dirty="0">
                <a:latin typeface="宋体" panose="02010600030101010101" pitchFamily="2" charset="-122"/>
              </a:rPr>
              <a:t>，则此时系统</a:t>
            </a:r>
            <a:r>
              <a:rPr lang="zh-CN" altLang="en-US" sz="2400" dirty="0">
                <a:solidFill>
                  <a:srgbClr val="FF0000"/>
                </a:solidFill>
                <a:latin typeface="宋体" panose="02010600030101010101" pitchFamily="2" charset="-122"/>
              </a:rPr>
              <a:t>没有发生死锁</a:t>
            </a:r>
            <a:r>
              <a:rPr lang="zh-CN" altLang="en-US" sz="2400" dirty="0">
                <a:latin typeface="宋体" panose="02010600030101010101" pitchFamily="2" charset="-122"/>
              </a:rPr>
              <a:t>。</a:t>
            </a:r>
          </a:p>
          <a:p>
            <a:pPr marL="0" eaLnBrk="1" hangingPunct="1">
              <a:lnSpc>
                <a:spcPct val="120000"/>
              </a:lnSpc>
              <a:buClrTx/>
              <a:buSzTx/>
              <a:buFontTx/>
              <a:buNone/>
              <a:defRPr/>
            </a:pPr>
            <a:r>
              <a:rPr lang="zh-CN" altLang="en-US" sz="2400" dirty="0">
                <a:latin typeface="宋体" panose="02010600030101010101" pitchFamily="2" charset="-122"/>
              </a:rPr>
              <a:t>(2)如果资源分配图中</a:t>
            </a:r>
            <a:r>
              <a:rPr lang="zh-CN" altLang="en-US" sz="2400" dirty="0">
                <a:solidFill>
                  <a:srgbClr val="FF0000"/>
                </a:solidFill>
                <a:latin typeface="宋体" panose="02010600030101010101" pitchFamily="2" charset="-122"/>
              </a:rPr>
              <a:t>有环路</a:t>
            </a:r>
            <a:r>
              <a:rPr lang="zh-CN" altLang="en-US" sz="2400" dirty="0">
                <a:latin typeface="宋体" panose="02010600030101010101" pitchFamily="2" charset="-122"/>
              </a:rPr>
              <a:t>，且每个资源类中仅有</a:t>
            </a:r>
            <a:r>
              <a:rPr lang="zh-CN" altLang="en-US" sz="2400" dirty="0">
                <a:solidFill>
                  <a:srgbClr val="FF0000"/>
                </a:solidFill>
                <a:latin typeface="宋体" panose="02010600030101010101" pitchFamily="2" charset="-122"/>
              </a:rPr>
              <a:t>一个资源</a:t>
            </a:r>
            <a:r>
              <a:rPr lang="zh-CN" altLang="en-US" sz="2400" dirty="0">
                <a:latin typeface="宋体" panose="02010600030101010101" pitchFamily="2" charset="-122"/>
              </a:rPr>
              <a:t>，则</a:t>
            </a:r>
            <a:r>
              <a:rPr lang="zh-CN" altLang="en-US" sz="2400" u="sng" dirty="0">
                <a:latin typeface="宋体" panose="02010600030101010101" pitchFamily="2" charset="-122"/>
              </a:rPr>
              <a:t>系统中发生了死锁</a:t>
            </a:r>
            <a:r>
              <a:rPr lang="zh-CN" altLang="en-US" sz="2400" dirty="0">
                <a:latin typeface="宋体" panose="02010600030101010101" pitchFamily="2" charset="-122"/>
              </a:rPr>
              <a:t>，此时，环路是系统发生死锁的充要条件，环路中的进程便为</a:t>
            </a:r>
            <a:r>
              <a:rPr lang="zh-CN" altLang="en-US" sz="2400" dirty="0">
                <a:solidFill>
                  <a:srgbClr val="FF0000"/>
                </a:solidFill>
                <a:latin typeface="宋体" panose="02010600030101010101" pitchFamily="2" charset="-122"/>
              </a:rPr>
              <a:t>死锁</a:t>
            </a:r>
            <a:r>
              <a:rPr lang="zh-CN" altLang="en-US" sz="2400" dirty="0">
                <a:latin typeface="宋体" panose="02010600030101010101" pitchFamily="2" charset="-122"/>
              </a:rPr>
              <a:t>进程。</a:t>
            </a:r>
          </a:p>
          <a:p>
            <a:pPr marL="0" eaLnBrk="1" hangingPunct="1">
              <a:lnSpc>
                <a:spcPct val="120000"/>
              </a:lnSpc>
              <a:buClrTx/>
              <a:buSzTx/>
              <a:buFontTx/>
              <a:buNone/>
              <a:defRPr/>
            </a:pPr>
            <a:r>
              <a:rPr lang="zh-CN" altLang="en-US" sz="2400" dirty="0">
                <a:latin typeface="宋体" panose="02010600030101010101" pitchFamily="2" charset="-122"/>
              </a:rPr>
              <a:t>(3)如果资源分配图中</a:t>
            </a:r>
            <a:r>
              <a:rPr lang="zh-CN" altLang="en-US" sz="2400" dirty="0">
                <a:solidFill>
                  <a:srgbClr val="FF0000"/>
                </a:solidFill>
                <a:latin typeface="宋体" panose="02010600030101010101" pitchFamily="2" charset="-122"/>
              </a:rPr>
              <a:t>有环路</a:t>
            </a:r>
            <a:r>
              <a:rPr lang="zh-CN" altLang="en-US" sz="2400" dirty="0">
                <a:latin typeface="宋体" panose="02010600030101010101" pitchFamily="2" charset="-122"/>
              </a:rPr>
              <a:t>，且涉及的资源类中有</a:t>
            </a:r>
            <a:r>
              <a:rPr lang="zh-CN" altLang="en-US" sz="2400" dirty="0">
                <a:solidFill>
                  <a:srgbClr val="FF0000"/>
                </a:solidFill>
                <a:latin typeface="宋体" panose="02010600030101010101" pitchFamily="2" charset="-122"/>
              </a:rPr>
              <a:t>多个资源</a:t>
            </a:r>
            <a:r>
              <a:rPr lang="zh-CN" altLang="en-US" sz="2400" dirty="0">
                <a:latin typeface="宋体" panose="02010600030101010101" pitchFamily="2" charset="-122"/>
              </a:rPr>
              <a:t>，则环路的存在只是产生</a:t>
            </a:r>
            <a:r>
              <a:rPr lang="zh-CN" altLang="en-US" sz="2400" dirty="0">
                <a:solidFill>
                  <a:srgbClr val="FF0000"/>
                </a:solidFill>
                <a:latin typeface="宋体" panose="02010600030101010101" pitchFamily="2" charset="-122"/>
              </a:rPr>
              <a:t>死锁</a:t>
            </a:r>
            <a:r>
              <a:rPr lang="zh-CN" altLang="en-US" sz="2400" dirty="0">
                <a:latin typeface="宋体" panose="02010600030101010101" pitchFamily="2" charset="-122"/>
              </a:rPr>
              <a:t>的必要条件而</a:t>
            </a:r>
            <a:r>
              <a:rPr lang="zh-CN" altLang="en-US" sz="2400" dirty="0">
                <a:solidFill>
                  <a:srgbClr val="FF0000"/>
                </a:solidFill>
                <a:latin typeface="宋体" panose="02010600030101010101" pitchFamily="2" charset="-122"/>
              </a:rPr>
              <a:t>不是充分</a:t>
            </a:r>
            <a:r>
              <a:rPr lang="zh-CN" altLang="en-US" sz="2400" dirty="0">
                <a:latin typeface="宋体" panose="02010600030101010101" pitchFamily="2" charset="-122"/>
              </a:rPr>
              <a:t>条件。</a:t>
            </a:r>
            <a:endParaRPr lang="zh-CN" altLang="en-US" sz="2400" dirty="0">
              <a:solidFill>
                <a:srgbClr val="000000"/>
              </a:solidFill>
              <a:latin typeface="宋体" panose="02010600030101010101" pitchFamily="2" charset="-122"/>
            </a:endParaRPr>
          </a:p>
          <a:p>
            <a:pPr marL="0" eaLnBrk="1" hangingPunct="1">
              <a:lnSpc>
                <a:spcPct val="110000"/>
              </a:lnSpc>
              <a:spcBef>
                <a:spcPct val="10000"/>
              </a:spcBef>
              <a:buClr>
                <a:srgbClr val="0000CC"/>
              </a:buClr>
              <a:buSzTx/>
              <a:buFont typeface="Wingdings" panose="05000000000000000000" pitchFamily="2" charset="2"/>
              <a:buNone/>
              <a:defRPr/>
            </a:pPr>
            <a:r>
              <a:rPr lang="zh-CN" altLang="en-US" sz="2400" dirty="0">
                <a:latin typeface="Times New Roman" panose="02020603050405020304" pitchFamily="18" charset="0"/>
              </a:rPr>
              <a:t></a:t>
            </a:r>
            <a:r>
              <a:rPr lang="en-US" altLang="zh-CN" sz="2400" dirty="0">
                <a:latin typeface="Times New Roman" panose="02020603050405020304" pitchFamily="18" charset="0"/>
              </a:rPr>
              <a:t> </a:t>
            </a:r>
            <a:endParaRPr lang="zh-CN" altLang="en-US" sz="2400" dirty="0">
              <a:latin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CUIT2">
  <a:themeElements>
    <a:clrScheme name="CUIT2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fontScheme name="CUIT2">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CUIT2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CUIT2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CUIT2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CUIT2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CUIT2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CUIT2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CUIT2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CUIT2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D:\Program Files\CUIT2.pot</Template>
  <TotalTime>5490</TotalTime>
  <Words>8551</Words>
  <Application>Microsoft Office PowerPoint</Application>
  <PresentationFormat>全屏显示(4:3)</PresentationFormat>
  <Paragraphs>1276</Paragraphs>
  <Slides>103</Slides>
  <Notes>22</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6</vt:i4>
      </vt:variant>
      <vt:variant>
        <vt:lpstr>幻灯片标题</vt:lpstr>
      </vt:variant>
      <vt:variant>
        <vt:i4>103</vt:i4>
      </vt:variant>
    </vt:vector>
  </HeadingPairs>
  <TitlesOfParts>
    <vt:vector size="122" baseType="lpstr">
      <vt:lpstr>-apple-system</vt:lpstr>
      <vt:lpstr>等线</vt:lpstr>
      <vt:lpstr>华文新魏</vt:lpstr>
      <vt:lpstr>华文行楷</vt:lpstr>
      <vt:lpstr>隶书</vt:lpstr>
      <vt:lpstr>宋体</vt:lpstr>
      <vt:lpstr>Arial</vt:lpstr>
      <vt:lpstr>Arial Narrow</vt:lpstr>
      <vt:lpstr>Tahoma</vt:lpstr>
      <vt:lpstr>Times</vt:lpstr>
      <vt:lpstr>Times New Roman</vt:lpstr>
      <vt:lpstr>Wingdings</vt:lpstr>
      <vt:lpstr>CUIT2</vt:lpstr>
      <vt:lpstr>Equation</vt:lpstr>
      <vt:lpstr>Microsoft 公式 3.0</vt:lpstr>
      <vt:lpstr>位图图像</vt:lpstr>
      <vt:lpstr>BMP 图像</vt:lpstr>
      <vt:lpstr>Visio</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3.4.5 优先级倒置</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ZLM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Zng</dc:creator>
  <cp:lastModifiedBy>juan wang</cp:lastModifiedBy>
  <cp:revision>393</cp:revision>
  <dcterms:created xsi:type="dcterms:W3CDTF">2005-09-06T08:09:24Z</dcterms:created>
  <dcterms:modified xsi:type="dcterms:W3CDTF">2024-09-22T03:18:23Z</dcterms:modified>
</cp:coreProperties>
</file>