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0"/>
  </p:notesMasterIdLst>
  <p:sldIdLst>
    <p:sldId id="688" r:id="rId2"/>
    <p:sldId id="564" r:id="rId3"/>
    <p:sldId id="565" r:id="rId4"/>
    <p:sldId id="684" r:id="rId5"/>
    <p:sldId id="689" r:id="rId6"/>
    <p:sldId id="690" r:id="rId7"/>
    <p:sldId id="691" r:id="rId8"/>
    <p:sldId id="692" r:id="rId9"/>
    <p:sldId id="693" r:id="rId10"/>
    <p:sldId id="567" r:id="rId11"/>
    <p:sldId id="569" r:id="rId12"/>
    <p:sldId id="571" r:id="rId13"/>
    <p:sldId id="574" r:id="rId14"/>
    <p:sldId id="573" r:id="rId15"/>
    <p:sldId id="576" r:id="rId16"/>
    <p:sldId id="577" r:id="rId17"/>
    <p:sldId id="580" r:id="rId18"/>
    <p:sldId id="581" r:id="rId19"/>
    <p:sldId id="582" r:id="rId20"/>
    <p:sldId id="584" r:id="rId21"/>
    <p:sldId id="586" r:id="rId22"/>
    <p:sldId id="591" r:id="rId23"/>
    <p:sldId id="593" r:id="rId24"/>
    <p:sldId id="594" r:id="rId25"/>
    <p:sldId id="705" r:id="rId26"/>
    <p:sldId id="597" r:id="rId27"/>
    <p:sldId id="685" r:id="rId28"/>
    <p:sldId id="599" r:id="rId29"/>
    <p:sldId id="686" r:id="rId30"/>
    <p:sldId id="603" r:id="rId31"/>
    <p:sldId id="608" r:id="rId32"/>
    <p:sldId id="694" r:id="rId33"/>
    <p:sldId id="611" r:id="rId34"/>
    <p:sldId id="612" r:id="rId35"/>
    <p:sldId id="614" r:id="rId36"/>
    <p:sldId id="615" r:id="rId37"/>
    <p:sldId id="624" r:id="rId38"/>
    <p:sldId id="625" r:id="rId39"/>
    <p:sldId id="626" r:id="rId40"/>
    <p:sldId id="706" r:id="rId41"/>
    <p:sldId id="618" r:id="rId42"/>
    <p:sldId id="621" r:id="rId43"/>
    <p:sldId id="623" r:id="rId44"/>
    <p:sldId id="696" r:id="rId45"/>
    <p:sldId id="697" r:id="rId46"/>
    <p:sldId id="698" r:id="rId47"/>
    <p:sldId id="699" r:id="rId48"/>
    <p:sldId id="700" r:id="rId49"/>
    <p:sldId id="701" r:id="rId50"/>
    <p:sldId id="629" r:id="rId51"/>
    <p:sldId id="630" r:id="rId52"/>
    <p:sldId id="635" r:id="rId53"/>
    <p:sldId id="636" r:id="rId54"/>
    <p:sldId id="637" r:id="rId55"/>
    <p:sldId id="638" r:id="rId56"/>
    <p:sldId id="640" r:id="rId57"/>
    <p:sldId id="702" r:id="rId58"/>
    <p:sldId id="703" r:id="rId59"/>
    <p:sldId id="645" r:id="rId60"/>
    <p:sldId id="648" r:id="rId61"/>
    <p:sldId id="649" r:id="rId62"/>
    <p:sldId id="650" r:id="rId63"/>
    <p:sldId id="651" r:id="rId64"/>
    <p:sldId id="652" r:id="rId65"/>
    <p:sldId id="653" r:id="rId66"/>
    <p:sldId id="654" r:id="rId67"/>
    <p:sldId id="655" r:id="rId68"/>
    <p:sldId id="656" r:id="rId69"/>
    <p:sldId id="658" r:id="rId70"/>
    <p:sldId id="659" r:id="rId71"/>
    <p:sldId id="660" r:id="rId72"/>
    <p:sldId id="661" r:id="rId73"/>
    <p:sldId id="662" r:id="rId74"/>
    <p:sldId id="663" r:id="rId75"/>
    <p:sldId id="668" r:id="rId76"/>
    <p:sldId id="669" r:id="rId77"/>
    <p:sldId id="704" r:id="rId78"/>
    <p:sldId id="670" r:id="rId79"/>
    <p:sldId id="671" r:id="rId80"/>
    <p:sldId id="675" r:id="rId81"/>
    <p:sldId id="687" r:id="rId82"/>
    <p:sldId id="677" r:id="rId83"/>
    <p:sldId id="678" r:id="rId84"/>
    <p:sldId id="679" r:id="rId85"/>
    <p:sldId id="680" r:id="rId86"/>
    <p:sldId id="682" r:id="rId87"/>
    <p:sldId id="683" r:id="rId88"/>
    <p:sldId id="695" r:id="rId89"/>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uan" initials="wj" lastIdx="2" clrIdx="0">
    <p:extLst>
      <p:ext uri="{19B8F6BF-5375-455C-9EA6-DF929625EA0E}">
        <p15:presenceInfo xmlns:p15="http://schemas.microsoft.com/office/powerpoint/2012/main" userId="65997a81d3c3df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244" autoAdjust="0"/>
  </p:normalViewPr>
  <p:slideViewPr>
    <p:cSldViewPr>
      <p:cViewPr varScale="1">
        <p:scale>
          <a:sx n="124" d="100"/>
          <a:sy n="124" d="100"/>
        </p:scale>
        <p:origin x="12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2T22:45:03.849" idx="2">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2CD22-21BE-4D54-88A4-7D68B1FAF9E8}" type="datetimeFigureOut">
              <a:rPr lang="zh-CN" altLang="en-US" smtClean="0"/>
              <a:t>2024/10/8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E97C6-D172-4374-B8B8-69DDBB3A4B55}" type="slidenum">
              <a:rPr lang="zh-CN" altLang="en-US" smtClean="0"/>
              <a:t>‹#›</a:t>
            </a:fld>
            <a:endParaRPr lang="zh-CN" altLang="en-US"/>
          </a:p>
        </p:txBody>
      </p:sp>
    </p:spTree>
    <p:extLst>
      <p:ext uri="{BB962C8B-B14F-4D97-AF65-F5344CB8AC3E}">
        <p14:creationId xmlns:p14="http://schemas.microsoft.com/office/powerpoint/2010/main" val="60749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存储是一种紧俏资源</a:t>
            </a:r>
            <a:r>
              <a:rPr lang="en-US" altLang="zh-CN" dirty="0"/>
              <a:t>,</a:t>
            </a:r>
            <a:r>
              <a:rPr lang="zh-CN" altLang="en-US" dirty="0"/>
              <a:t>是进程运行的必备条件</a:t>
            </a:r>
            <a:r>
              <a:rPr lang="en-US" altLang="zh-CN" dirty="0"/>
              <a:t>,</a:t>
            </a:r>
            <a:r>
              <a:rPr lang="zh-CN" altLang="en-US" dirty="0"/>
              <a:t>也是进程死锁等问题产生的原因</a:t>
            </a:r>
            <a:r>
              <a:rPr lang="en-US" altLang="zh-CN" dirty="0"/>
              <a:t>,</a:t>
            </a:r>
            <a:r>
              <a:rPr lang="zh-CN" altLang="en-US" dirty="0"/>
              <a:t>本章探索其使用</a:t>
            </a:r>
            <a:r>
              <a:rPr lang="en-US" altLang="zh-CN" dirty="0"/>
              <a:t>\</a:t>
            </a:r>
            <a:r>
              <a:rPr lang="zh-CN" altLang="en-US" dirty="0"/>
              <a:t>管理方法</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2</a:t>
            </a:fld>
            <a:endParaRPr lang="zh-CN" altLang="en-US"/>
          </a:p>
        </p:txBody>
      </p:sp>
    </p:spTree>
    <p:extLst>
      <p:ext uri="{BB962C8B-B14F-4D97-AF65-F5344CB8AC3E}">
        <p14:creationId xmlns:p14="http://schemas.microsoft.com/office/powerpoint/2010/main" val="1333238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4.2</a:t>
            </a:r>
            <a:r>
              <a:rPr lang="zh-CN" altLang="en-US" dirty="0"/>
              <a:t>讨论的是程序如何进入内存运行</a:t>
            </a:r>
            <a:r>
              <a:rPr lang="en-US" altLang="zh-CN" dirty="0"/>
              <a:t>.</a:t>
            </a:r>
            <a:r>
              <a:rPr lang="zh-CN" altLang="en-US" dirty="0"/>
              <a:t>本节讨论内存究竟应该如何分配</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30</a:t>
            </a:fld>
            <a:endParaRPr lang="zh-CN" altLang="en-US"/>
          </a:p>
        </p:txBody>
      </p:sp>
    </p:spTree>
    <p:extLst>
      <p:ext uri="{BB962C8B-B14F-4D97-AF65-F5344CB8AC3E}">
        <p14:creationId xmlns:p14="http://schemas.microsoft.com/office/powerpoint/2010/main" val="3780748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38</a:t>
            </a:fld>
            <a:endParaRPr lang="zh-CN" altLang="en-US"/>
          </a:p>
        </p:txBody>
      </p:sp>
    </p:spTree>
    <p:extLst>
      <p:ext uri="{BB962C8B-B14F-4D97-AF65-F5344CB8AC3E}">
        <p14:creationId xmlns:p14="http://schemas.microsoft.com/office/powerpoint/2010/main" val="309757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上一节说内存分配</a:t>
            </a:r>
            <a:r>
              <a:rPr lang="en-US" altLang="zh-CN" dirty="0"/>
              <a:t>,</a:t>
            </a:r>
            <a:r>
              <a:rPr lang="zh-CN" altLang="en-US" dirty="0"/>
              <a:t>如果没有可供分配的空间</a:t>
            </a:r>
            <a:r>
              <a:rPr lang="en-US" altLang="zh-CN" dirty="0"/>
              <a:t>,</a:t>
            </a:r>
            <a:r>
              <a:rPr lang="zh-CN" altLang="en-US" dirty="0"/>
              <a:t>那就要考虑调出一些进程释放空间了</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56</a:t>
            </a:fld>
            <a:endParaRPr lang="zh-CN" altLang="en-US"/>
          </a:p>
        </p:txBody>
      </p:sp>
    </p:spTree>
    <p:extLst>
      <p:ext uri="{BB962C8B-B14F-4D97-AF65-F5344CB8AC3E}">
        <p14:creationId xmlns:p14="http://schemas.microsoft.com/office/powerpoint/2010/main" val="9302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2170 mod 1024   = 1024</a:t>
            </a:r>
            <a:r>
              <a:rPr lang="zh-CN" altLang="en-US" dirty="0"/>
              <a:t>*</a:t>
            </a:r>
            <a:r>
              <a:rPr lang="en-US" altLang="zh-CN" dirty="0"/>
              <a:t>2-2170</a:t>
            </a:r>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64</a:t>
            </a:fld>
            <a:endParaRPr lang="zh-CN" altLang="en-US"/>
          </a:p>
        </p:txBody>
      </p:sp>
    </p:spTree>
    <p:extLst>
      <p:ext uri="{BB962C8B-B14F-4D97-AF65-F5344CB8AC3E}">
        <p14:creationId xmlns:p14="http://schemas.microsoft.com/office/powerpoint/2010/main" val="919199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页号*页表长度</a:t>
            </a:r>
            <a:r>
              <a:rPr lang="en-US" altLang="zh-CN" dirty="0"/>
              <a:t>+</a:t>
            </a:r>
            <a:r>
              <a:rPr lang="zh-CN" altLang="en-US" dirty="0"/>
              <a:t>页表开始地址</a:t>
            </a:r>
            <a:r>
              <a:rPr lang="en-US" altLang="zh-CN" dirty="0"/>
              <a:t>,</a:t>
            </a:r>
            <a:r>
              <a:rPr lang="zh-CN" altLang="en-US" dirty="0"/>
              <a:t>定位到物理块</a:t>
            </a:r>
            <a:r>
              <a:rPr lang="en-US" altLang="zh-CN" dirty="0"/>
              <a:t>,</a:t>
            </a:r>
            <a:r>
              <a:rPr lang="zh-CN" altLang="en-US" dirty="0"/>
              <a:t>页内地址表明在该物理块的具体地址</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68</a:t>
            </a:fld>
            <a:endParaRPr lang="zh-CN" altLang="en-US"/>
          </a:p>
        </p:txBody>
      </p:sp>
    </p:spTree>
    <p:extLst>
      <p:ext uri="{BB962C8B-B14F-4D97-AF65-F5344CB8AC3E}">
        <p14:creationId xmlns:p14="http://schemas.microsoft.com/office/powerpoint/2010/main" val="1227678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4.5.3 </a:t>
            </a:r>
            <a:r>
              <a:rPr lang="zh-CN" altLang="en-US" dirty="0"/>
              <a:t>略</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70</a:t>
            </a:fld>
            <a:endParaRPr lang="zh-CN" altLang="en-US"/>
          </a:p>
        </p:txBody>
      </p:sp>
    </p:spTree>
    <p:extLst>
      <p:ext uri="{BB962C8B-B14F-4D97-AF65-F5344CB8AC3E}">
        <p14:creationId xmlns:p14="http://schemas.microsoft.com/office/powerpoint/2010/main" val="231870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4.5.5 </a:t>
            </a:r>
            <a:r>
              <a:rPr lang="zh-CN" altLang="en-US" dirty="0"/>
              <a:t>略</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74</a:t>
            </a:fld>
            <a:endParaRPr lang="zh-CN" altLang="en-US"/>
          </a:p>
        </p:txBody>
      </p:sp>
    </p:spTree>
    <p:extLst>
      <p:ext uri="{BB962C8B-B14F-4D97-AF65-F5344CB8AC3E}">
        <p14:creationId xmlns:p14="http://schemas.microsoft.com/office/powerpoint/2010/main" val="375234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4.5</a:t>
            </a:r>
            <a:r>
              <a:rPr lang="zh-CN" altLang="en-US" dirty="0"/>
              <a:t>的分页说的是内存的物理地址管理</a:t>
            </a:r>
            <a:r>
              <a:rPr lang="en-US" altLang="zh-CN" dirty="0"/>
              <a:t>.</a:t>
            </a:r>
            <a:r>
              <a:rPr lang="zh-CN" altLang="en-US" dirty="0"/>
              <a:t>这里的分段是程序里面的逻辑地址的管理</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75</a:t>
            </a:fld>
            <a:endParaRPr lang="zh-CN" altLang="en-US"/>
          </a:p>
        </p:txBody>
      </p:sp>
    </p:spTree>
    <p:extLst>
      <p:ext uri="{BB962C8B-B14F-4D97-AF65-F5344CB8AC3E}">
        <p14:creationId xmlns:p14="http://schemas.microsoft.com/office/powerpoint/2010/main" val="4290523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段表寄存器</a:t>
            </a:r>
            <a:r>
              <a:rPr lang="en-US" altLang="zh-CN" dirty="0"/>
              <a:t>:</a:t>
            </a:r>
            <a:r>
              <a:rPr lang="zh-CN" altLang="en-US" dirty="0"/>
              <a:t>段表开始地址</a:t>
            </a:r>
            <a:r>
              <a:rPr lang="en-US" altLang="zh-CN" dirty="0"/>
              <a:t>+</a:t>
            </a:r>
            <a:r>
              <a:rPr lang="zh-CN" altLang="en-US" dirty="0"/>
              <a:t>段表长度</a:t>
            </a:r>
            <a:r>
              <a:rPr lang="en-US" altLang="zh-CN" dirty="0"/>
              <a:t>. 1 </a:t>
            </a:r>
            <a:r>
              <a:rPr lang="zh-CN" altLang="en-US" dirty="0"/>
              <a:t>不越界  通过段号</a:t>
            </a:r>
            <a:r>
              <a:rPr lang="en-US" altLang="zh-CN" dirty="0"/>
              <a:t>+</a:t>
            </a:r>
            <a:r>
              <a:rPr lang="zh-CN" altLang="en-US" dirty="0"/>
              <a:t>段表开始地址定位到段表的该段位置</a:t>
            </a:r>
            <a:r>
              <a:rPr lang="en-US" altLang="zh-CN" dirty="0"/>
              <a:t>, </a:t>
            </a:r>
            <a:r>
              <a:rPr lang="zh-CN" altLang="en-US" dirty="0"/>
              <a:t>检测</a:t>
            </a:r>
            <a:r>
              <a:rPr lang="en-US" altLang="zh-CN" dirty="0"/>
              <a:t>2</a:t>
            </a:r>
            <a:r>
              <a:rPr lang="zh-CN" altLang="en-US" dirty="0"/>
              <a:t>是否越界</a:t>
            </a:r>
            <a:r>
              <a:rPr lang="en-US" altLang="zh-CN" dirty="0"/>
              <a:t>,</a:t>
            </a:r>
            <a:r>
              <a:rPr lang="zh-CN" altLang="en-US" dirty="0"/>
              <a:t>否的话</a:t>
            </a:r>
            <a:r>
              <a:rPr lang="en-US" altLang="zh-CN" dirty="0"/>
              <a:t>,</a:t>
            </a:r>
            <a:r>
              <a:rPr lang="zh-CN" altLang="en-US" dirty="0"/>
              <a:t>提取对应的内存开始地址</a:t>
            </a:r>
            <a:r>
              <a:rPr lang="en-US" altLang="zh-CN" dirty="0"/>
              <a:t>8K+100=8</a:t>
            </a:r>
            <a:r>
              <a:rPr lang="zh-CN" altLang="en-US" dirty="0"/>
              <a:t>*</a:t>
            </a:r>
            <a:r>
              <a:rPr lang="en-US" altLang="zh-CN" dirty="0"/>
              <a:t>1024+100=8292</a:t>
            </a:r>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79</a:t>
            </a:fld>
            <a:endParaRPr lang="zh-CN" altLang="en-US"/>
          </a:p>
        </p:txBody>
      </p:sp>
    </p:spTree>
    <p:extLst>
      <p:ext uri="{BB962C8B-B14F-4D97-AF65-F5344CB8AC3E}">
        <p14:creationId xmlns:p14="http://schemas.microsoft.com/office/powerpoint/2010/main" val="3286727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页表代码的物理块地址相同</a:t>
            </a:r>
            <a:r>
              <a:rPr lang="en-US" altLang="zh-CN" dirty="0"/>
              <a:t>,</a:t>
            </a:r>
            <a:r>
              <a:rPr lang="zh-CN" altLang="en-US" dirty="0"/>
              <a:t>即共享</a:t>
            </a:r>
            <a:r>
              <a:rPr lang="en-US" altLang="zh-CN" dirty="0"/>
              <a:t>;</a:t>
            </a:r>
            <a:r>
              <a:rPr lang="zh-CN" altLang="en-US" dirty="0"/>
              <a:t>数据部分不同   每个进程有自己的页表</a:t>
            </a:r>
          </a:p>
        </p:txBody>
      </p:sp>
      <p:sp>
        <p:nvSpPr>
          <p:cNvPr id="4" name="灯片编号占位符 3"/>
          <p:cNvSpPr>
            <a:spLocks noGrp="1"/>
          </p:cNvSpPr>
          <p:nvPr>
            <p:ph type="sldNum" sz="quarter" idx="5"/>
          </p:nvPr>
        </p:nvSpPr>
        <p:spPr/>
        <p:txBody>
          <a:bodyPr/>
          <a:lstStyle/>
          <a:p>
            <a:fld id="{BB9E97C6-D172-4374-B8B8-69DDBB3A4B55}" type="slidenum">
              <a:rPr lang="zh-CN" altLang="en-US" smtClean="0"/>
              <a:t>82</a:t>
            </a:fld>
            <a:endParaRPr lang="zh-CN" altLang="en-US"/>
          </a:p>
        </p:txBody>
      </p:sp>
    </p:spTree>
    <p:extLst>
      <p:ext uri="{BB962C8B-B14F-4D97-AF65-F5344CB8AC3E}">
        <p14:creationId xmlns:p14="http://schemas.microsoft.com/office/powerpoint/2010/main" val="7330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3</a:t>
            </a:fld>
            <a:endParaRPr lang="zh-CN" altLang="en-US"/>
          </a:p>
        </p:txBody>
      </p:sp>
    </p:spTree>
    <p:extLst>
      <p:ext uri="{BB962C8B-B14F-4D97-AF65-F5344CB8AC3E}">
        <p14:creationId xmlns:p14="http://schemas.microsoft.com/office/powerpoint/2010/main" val="364693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4</a:t>
            </a:fld>
            <a:endParaRPr lang="zh-CN" altLang="en-US"/>
          </a:p>
        </p:txBody>
      </p:sp>
    </p:spTree>
    <p:extLst>
      <p:ext uri="{BB962C8B-B14F-4D97-AF65-F5344CB8AC3E}">
        <p14:creationId xmlns:p14="http://schemas.microsoft.com/office/powerpoint/2010/main" val="208166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5</a:t>
            </a:fld>
            <a:endParaRPr lang="zh-CN" altLang="en-US"/>
          </a:p>
        </p:txBody>
      </p:sp>
    </p:spTree>
    <p:extLst>
      <p:ext uri="{BB962C8B-B14F-4D97-AF65-F5344CB8AC3E}">
        <p14:creationId xmlns:p14="http://schemas.microsoft.com/office/powerpoint/2010/main" val="414703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6</a:t>
            </a:fld>
            <a:endParaRPr lang="zh-CN" altLang="en-US"/>
          </a:p>
        </p:txBody>
      </p:sp>
    </p:spTree>
    <p:extLst>
      <p:ext uri="{BB962C8B-B14F-4D97-AF65-F5344CB8AC3E}">
        <p14:creationId xmlns:p14="http://schemas.microsoft.com/office/powerpoint/2010/main" val="323372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7</a:t>
            </a:fld>
            <a:endParaRPr lang="zh-CN" altLang="en-US"/>
          </a:p>
        </p:txBody>
      </p:sp>
    </p:spTree>
    <p:extLst>
      <p:ext uri="{BB962C8B-B14F-4D97-AF65-F5344CB8AC3E}">
        <p14:creationId xmlns:p14="http://schemas.microsoft.com/office/powerpoint/2010/main" val="426626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8</a:t>
            </a:fld>
            <a:endParaRPr lang="zh-CN" altLang="en-US"/>
          </a:p>
        </p:txBody>
      </p:sp>
    </p:spTree>
    <p:extLst>
      <p:ext uri="{BB962C8B-B14F-4D97-AF65-F5344CB8AC3E}">
        <p14:creationId xmlns:p14="http://schemas.microsoft.com/office/powerpoint/2010/main" val="65231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9</a:t>
            </a:fld>
            <a:endParaRPr lang="zh-CN" altLang="en-US"/>
          </a:p>
        </p:txBody>
      </p:sp>
    </p:spTree>
    <p:extLst>
      <p:ext uri="{BB962C8B-B14F-4D97-AF65-F5344CB8AC3E}">
        <p14:creationId xmlns:p14="http://schemas.microsoft.com/office/powerpoint/2010/main" val="148581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Verdana" panose="020B0604030504040204" pitchFamily="34" charset="0"/>
              </a:rPr>
              <a:t>CALL B</a:t>
            </a:r>
            <a:r>
              <a:rPr lang="zh-CN" altLang="en-US" b="0" i="0" dirty="0">
                <a:solidFill>
                  <a:srgbClr val="000000"/>
                </a:solidFill>
                <a:effectLst/>
                <a:latin typeface="Verdana" panose="020B0604030504040204" pitchFamily="34" charset="0"/>
              </a:rPr>
              <a:t>为调用</a:t>
            </a:r>
            <a:r>
              <a:rPr lang="en-US" altLang="zh-CN" b="0" i="0" dirty="0">
                <a:solidFill>
                  <a:srgbClr val="000000"/>
                </a:solidFill>
                <a:effectLst/>
                <a:latin typeface="Verdana" panose="020B0604030504040204" pitchFamily="34" charset="0"/>
              </a:rPr>
              <a:t>B</a:t>
            </a:r>
            <a:r>
              <a:rPr lang="zh-CN" altLang="en-US" b="0" i="0" dirty="0">
                <a:solidFill>
                  <a:srgbClr val="000000"/>
                </a:solidFill>
                <a:effectLst/>
                <a:latin typeface="Verdana" panose="020B0604030504040204" pitchFamily="34" charset="0"/>
              </a:rPr>
              <a:t>模块，</a:t>
            </a:r>
            <a:r>
              <a:rPr lang="en-US" altLang="zh-CN" b="0" i="0" dirty="0">
                <a:solidFill>
                  <a:srgbClr val="000000"/>
                </a:solidFill>
                <a:effectLst/>
                <a:latin typeface="Verdana" panose="020B0604030504040204" pitchFamily="34" charset="0"/>
              </a:rPr>
              <a:t>JSR“L”</a:t>
            </a:r>
            <a:r>
              <a:rPr lang="zh-CN" altLang="en-US" b="0" i="0" dirty="0">
                <a:solidFill>
                  <a:srgbClr val="000000"/>
                </a:solidFill>
                <a:effectLst/>
                <a:latin typeface="Verdana" panose="020B0604030504040204" pitchFamily="34" charset="0"/>
              </a:rPr>
              <a:t>为跳转到Ｌ行</a:t>
            </a:r>
            <a:endParaRPr lang="zh-CN" altLang="en-US" dirty="0"/>
          </a:p>
        </p:txBody>
      </p:sp>
      <p:sp>
        <p:nvSpPr>
          <p:cNvPr id="4" name="灯片编号占位符 3"/>
          <p:cNvSpPr>
            <a:spLocks noGrp="1"/>
          </p:cNvSpPr>
          <p:nvPr>
            <p:ph type="sldNum" sz="quarter" idx="5"/>
          </p:nvPr>
        </p:nvSpPr>
        <p:spPr/>
        <p:txBody>
          <a:bodyPr/>
          <a:lstStyle/>
          <a:p>
            <a:fld id="{BB9E97C6-D172-4374-B8B8-69DDBB3A4B55}" type="slidenum">
              <a:rPr lang="zh-CN" altLang="en-US" smtClean="0"/>
              <a:t>24</a:t>
            </a:fld>
            <a:endParaRPr lang="zh-CN" altLang="en-US"/>
          </a:p>
        </p:txBody>
      </p:sp>
    </p:spTree>
    <p:extLst>
      <p:ext uri="{BB962C8B-B14F-4D97-AF65-F5344CB8AC3E}">
        <p14:creationId xmlns:p14="http://schemas.microsoft.com/office/powerpoint/2010/main" val="143171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b="0"/>
            </a:lvl1pPr>
          </a:lstStyle>
          <a:p>
            <a:pPr>
              <a:defRPr/>
            </a:pPr>
            <a:endParaRPr lang="en-US" altLang="zh-CN"/>
          </a:p>
        </p:txBody>
      </p:sp>
      <p:sp>
        <p:nvSpPr>
          <p:cNvPr id="70" name="Rectangle 7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b="0"/>
            </a:lvl1pPr>
          </a:lstStyle>
          <a:p>
            <a:pPr>
              <a:defRPr/>
            </a:pPr>
            <a:endParaRPr lang="en-US" altLang="zh-CN"/>
          </a:p>
        </p:txBody>
      </p:sp>
      <p:sp>
        <p:nvSpPr>
          <p:cNvPr id="71" name="Rectangle 71"/>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b="0"/>
            </a:lvl1pPr>
          </a:lstStyle>
          <a:p>
            <a:pPr>
              <a:defRPr/>
            </a:pPr>
            <a:fld id="{4F585409-CDE8-40B1-9208-022FBF8410A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0"/>
            <a:ext cx="9144000" cy="6858000"/>
            <a:chOff x="0" y="0"/>
            <a:chExt cx="5760" cy="4320"/>
          </a:xfrm>
        </p:grpSpPr>
        <p:grpSp>
          <p:nvGrpSpPr>
            <p:cNvPr id="11272" name="Group 3"/>
            <p:cNvGrpSpPr>
              <a:grpSpLocks/>
            </p:cNvGrpSpPr>
            <p:nvPr/>
          </p:nvGrpSpPr>
          <p:grpSpPr bwMode="auto">
            <a:xfrm>
              <a:off x="0" y="192"/>
              <a:ext cx="5760" cy="4032"/>
              <a:chOff x="0" y="192"/>
              <a:chExt cx="5760" cy="4032"/>
            </a:xfrm>
          </p:grpSpPr>
          <p:sp>
            <p:nvSpPr>
              <p:cNvPr id="307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11273" name="Group 26"/>
            <p:cNvGrpSpPr>
              <a:grpSpLocks/>
            </p:cNvGrpSpPr>
            <p:nvPr/>
          </p:nvGrpSpPr>
          <p:grpSpPr bwMode="auto">
            <a:xfrm>
              <a:off x="192" y="0"/>
              <a:ext cx="5376" cy="4320"/>
              <a:chOff x="192" y="0"/>
              <a:chExt cx="5376" cy="4320"/>
            </a:xfrm>
          </p:grpSpPr>
          <p:sp>
            <p:nvSpPr>
              <p:cNvPr id="309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11267" name="Rectangle 56"/>
          <p:cNvSpPr>
            <a:spLocks noGrp="1" noChangeArrowheads="1"/>
          </p:cNvSpPr>
          <p:nvPr>
            <p:ph type="title"/>
          </p:nvPr>
        </p:nvSpPr>
        <p:spPr bwMode="auto">
          <a:xfrm>
            <a:off x="1447800" y="533400"/>
            <a:ext cx="67818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单击此辑母版标题样式</a:t>
            </a:r>
          </a:p>
        </p:txBody>
      </p:sp>
      <p:sp>
        <p:nvSpPr>
          <p:cNvPr id="11268" name="Rectangle 57"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1270" name="Picture 61"/>
          <p:cNvPicPr>
            <a:picLocks noChangeAspect="1" noChangeArrowheads="1"/>
          </p:cNvPicPr>
          <p:nvPr userDrawn="1"/>
        </p:nvPicPr>
        <p:blipFill>
          <a:blip r:embed="rId13" cstate="print"/>
          <a:srcRect/>
          <a:stretch>
            <a:fillRect/>
          </a:stretch>
        </p:blipFill>
        <p:spPr bwMode="auto">
          <a:xfrm>
            <a:off x="0" y="0"/>
            <a:ext cx="790575" cy="704850"/>
          </a:xfrm>
          <a:prstGeom prst="rect">
            <a:avLst/>
          </a:prstGeom>
          <a:noFill/>
          <a:ln w="9525">
            <a:noFill/>
            <a:miter lim="800000"/>
            <a:headEnd/>
            <a:tailEnd/>
          </a:ln>
        </p:spPr>
      </p:pic>
      <p:pic>
        <p:nvPicPr>
          <p:cNvPr id="11271" name="Picture 62"/>
          <p:cNvPicPr>
            <a:picLocks noChangeAspect="1" noChangeArrowheads="1"/>
          </p:cNvPicPr>
          <p:nvPr userDrawn="1"/>
        </p:nvPicPr>
        <p:blipFill>
          <a:blip r:embed="rId14" cstate="print"/>
          <a:srcRect/>
          <a:stretch>
            <a:fillRect/>
          </a:stretch>
        </p:blipFill>
        <p:spPr bwMode="auto">
          <a:xfrm>
            <a:off x="6229350" y="0"/>
            <a:ext cx="2914650"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A81F2221-5D03-4043-A81A-65BB254BF614}"/>
              </a:ext>
            </a:extLst>
          </p:cNvPr>
          <p:cNvSpPr>
            <a:spLocks noChangeArrowheads="1"/>
          </p:cNvSpPr>
          <p:nvPr/>
        </p:nvSpPr>
        <p:spPr bwMode="auto">
          <a:xfrm>
            <a:off x="468313" y="134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6000">
                <a:solidFill>
                  <a:srgbClr val="000000"/>
                </a:solidFill>
                <a:latin typeface="华文行楷" panose="02010800040101010101" pitchFamily="2" charset="-122"/>
                <a:ea typeface="华文行楷" panose="02010800040101010101" pitchFamily="2" charset="-122"/>
              </a:rPr>
              <a:t>操 作 系 统原理</a:t>
            </a:r>
          </a:p>
        </p:txBody>
      </p:sp>
      <p:sp>
        <p:nvSpPr>
          <p:cNvPr id="4099" name="Rectangle 4">
            <a:extLst>
              <a:ext uri="{FF2B5EF4-FFF2-40B4-BE49-F238E27FC236}">
                <a16:creationId xmlns:a16="http://schemas.microsoft.com/office/drawing/2014/main" id="{767C6631-8072-4BD0-A5F0-3D2BF2B9075F}"/>
              </a:ext>
            </a:extLst>
          </p:cNvPr>
          <p:cNvSpPr>
            <a:spLocks noChangeArrowheads="1"/>
          </p:cNvSpPr>
          <p:nvPr/>
        </p:nvSpPr>
        <p:spPr bwMode="auto">
          <a:xfrm>
            <a:off x="1104900" y="3429000"/>
            <a:ext cx="69342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主讲教师：王娟</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博士</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教授</a:t>
            </a:r>
            <a:r>
              <a:rPr kumimoji="0" lang="en-US" altLang="zh-CN" sz="4000" dirty="0">
                <a:solidFill>
                  <a:srgbClr val="000000"/>
                </a:solidFill>
                <a:latin typeface="华文行楷" panose="02010800040101010101" pitchFamily="2" charset="-122"/>
                <a:ea typeface="华文行楷" panose="02010800040101010101" pitchFamily="2" charset="-122"/>
              </a:rPr>
              <a:t>)</a:t>
            </a:r>
            <a:endParaRPr kumimoji="0" lang="zh-CN" altLang="en-US" sz="4000" dirty="0">
              <a:solidFill>
                <a:srgbClr val="000000"/>
              </a:solidFill>
              <a:latin typeface="华文行楷" panose="02010800040101010101" pitchFamily="2" charset="-122"/>
              <a:ea typeface="华文行楷" panose="02010800040101010101" pitchFamily="2" charset="-122"/>
            </a:endParaRPr>
          </a:p>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邮箱：</a:t>
            </a:r>
            <a:r>
              <a:rPr kumimoji="0" lang="en-US" altLang="zh-CN" sz="40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jjmao2009@163.com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382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存储器管理的目的</a:t>
            </a:r>
          </a:p>
        </p:txBody>
      </p:sp>
      <p:sp>
        <p:nvSpPr>
          <p:cNvPr id="11267" name="Rectangle 3"/>
          <p:cNvSpPr>
            <a:spLocks noChangeArrowheads="1"/>
          </p:cNvSpPr>
          <p:nvPr/>
        </p:nvSpPr>
        <p:spPr bwMode="auto">
          <a:xfrm>
            <a:off x="0" y="1311275"/>
            <a:ext cx="8744153"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dirty="0">
                <a:solidFill>
                  <a:srgbClr val="000000"/>
                </a:solidFill>
                <a:latin typeface="宋体" pitchFamily="2" charset="-122"/>
              </a:rPr>
              <a:t>主存（内存）的分配和管理：</a:t>
            </a:r>
            <a:r>
              <a:rPr kumimoji="0" lang="zh-CN" altLang="en-US" sz="2800" b="1" baseline="0" dirty="0">
                <a:latin typeface="宋体" pitchFamily="2" charset="-122"/>
              </a:rPr>
              <a:t>当用户需要内存时</a:t>
            </a:r>
            <a:r>
              <a:rPr kumimoji="0" lang="zh-CN" altLang="en-US" sz="2800" b="1" baseline="0" dirty="0">
                <a:latin typeface="Arial Unicode MS" pitchFamily="34" charset="-122"/>
                <a:ea typeface="Arial Unicode MS" pitchFamily="34" charset="-122"/>
                <a:cs typeface="Arial Unicode MS" pitchFamily="34" charset="-122"/>
              </a:rPr>
              <a:t>,</a:t>
            </a:r>
            <a:r>
              <a:rPr kumimoji="0" lang="zh-CN" altLang="en-US" sz="2800" b="1" baseline="0" dirty="0">
                <a:latin typeface="宋体" pitchFamily="2" charset="-122"/>
              </a:rPr>
              <a:t>系统为之分配相应的存储空间；不需要时，及时回收，以供其它用户使用。</a:t>
            </a:r>
            <a:endParaRPr kumimoji="0" lang="zh-CN" altLang="en-US" sz="2800" b="1" baseline="0" dirty="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rgbClr val="0000CC"/>
              </a:buClr>
              <a:buFont typeface="Wingdings" pitchFamily="2" charset="2"/>
              <a:buChar char="Ø"/>
            </a:pPr>
            <a:r>
              <a:rPr kumimoji="0" lang="zh-CN" altLang="en-US" sz="2800" b="1" baseline="0" dirty="0">
                <a:solidFill>
                  <a:srgbClr val="000000"/>
                </a:solidFill>
                <a:latin typeface="宋体" pitchFamily="2" charset="-122"/>
              </a:rPr>
              <a:t>提高主存储器的利用率</a:t>
            </a:r>
            <a:r>
              <a:rPr kumimoji="0" lang="zh-CN" altLang="en-US" sz="2800" b="1" baseline="0" dirty="0">
                <a:latin typeface="宋体" pitchFamily="2" charset="-122"/>
              </a:rPr>
              <a:t>：不仅能使多道程序动态地共享主存，提高主存利用率，最好还能共享主存中某个区域的信息。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2291" name="Rectangle 3"/>
          <p:cNvSpPr>
            <a:spLocks noChangeArrowheads="1"/>
          </p:cNvSpPr>
          <p:nvPr/>
        </p:nvSpPr>
        <p:spPr bwMode="auto">
          <a:xfrm>
            <a:off x="107504" y="1412776"/>
            <a:ext cx="8807896" cy="4988024"/>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dirty="0">
                <a:solidFill>
                  <a:srgbClr val="000000"/>
                </a:solidFill>
                <a:latin typeface="Times New Roman"/>
              </a:rPr>
              <a:t>“</a:t>
            </a:r>
            <a:r>
              <a:rPr kumimoji="0" lang="zh-CN" altLang="en-US" sz="2800" b="1" baseline="0" dirty="0">
                <a:solidFill>
                  <a:srgbClr val="000000"/>
                </a:solidFill>
                <a:latin typeface="宋体" pitchFamily="2" charset="-122"/>
              </a:rPr>
              <a:t>扩充</a:t>
            </a:r>
            <a:r>
              <a:rPr kumimoji="0" lang="zh-CN" altLang="en-US" sz="2800" b="1" baseline="0" dirty="0">
                <a:solidFill>
                  <a:srgbClr val="000000"/>
                </a:solidFill>
                <a:latin typeface="Times New Roman"/>
              </a:rPr>
              <a:t>”</a:t>
            </a:r>
            <a:r>
              <a:rPr kumimoji="0" lang="zh-CN" altLang="en-US" sz="2800" b="1" baseline="0" dirty="0">
                <a:solidFill>
                  <a:srgbClr val="000000"/>
                </a:solidFill>
                <a:latin typeface="宋体" pitchFamily="2" charset="-122"/>
              </a:rPr>
              <a:t>主存容量：</a:t>
            </a:r>
            <a:r>
              <a:rPr kumimoji="0" lang="zh-CN" altLang="en-US" sz="2800" b="1" baseline="0" dirty="0">
                <a:latin typeface="宋体" pitchFamily="2" charset="-122"/>
              </a:rPr>
              <a:t>为用户提供比主存物理空间大得多的地址空间，以至使用户感觉他的作业是在这样一个大的存储器中运行。</a:t>
            </a:r>
            <a:endParaRPr kumimoji="0" lang="zh-CN" altLang="en-US" sz="2800" b="1" baseline="0" dirty="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rgbClr val="0000CC"/>
              </a:buClr>
              <a:buFont typeface="Wingdings" pitchFamily="2" charset="2"/>
              <a:buChar char="Ø"/>
            </a:pPr>
            <a:r>
              <a:rPr kumimoji="0" lang="zh-CN" altLang="en-US" sz="2800" b="1" baseline="0" dirty="0">
                <a:solidFill>
                  <a:srgbClr val="000000"/>
                </a:solidFill>
                <a:latin typeface="宋体" pitchFamily="2" charset="-122"/>
              </a:rPr>
              <a:t>存储保护：</a:t>
            </a:r>
            <a:r>
              <a:rPr kumimoji="0" lang="zh-CN" altLang="en-US" sz="2800" b="1" baseline="0" dirty="0">
                <a:latin typeface="宋体" pitchFamily="2" charset="-122"/>
              </a:rPr>
              <a:t>确保多道程序都在各自分配到存储区域内操作，互不干扰，防止一道程序破坏其它作业或系统文件的信息。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144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dirty="0">
              <a:solidFill>
                <a:srgbClr val="0000CC"/>
              </a:solidFill>
              <a:latin typeface="黑体" pitchFamily="49"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dirty="0">
                <a:solidFill>
                  <a:srgbClr val="FF0000"/>
                </a:solidFill>
                <a:latin typeface="Times New Roman" pitchFamily="18" charset="0"/>
              </a:rPr>
              <a:t>逻辑地址</a:t>
            </a:r>
            <a:r>
              <a:rPr kumimoji="0" lang="zh-CN" altLang="en-US" sz="2800" b="1" baseline="0" dirty="0">
                <a:solidFill>
                  <a:srgbClr val="000000"/>
                </a:solidFill>
                <a:latin typeface="宋体" pitchFamily="2" charset="-122"/>
              </a:rPr>
              <a:t>（相对地址，虚地址）</a:t>
            </a:r>
            <a:r>
              <a:rPr kumimoji="0" lang="zh-CN" altLang="en-US" sz="2800" b="1" baseline="0" dirty="0">
                <a:latin typeface="Times New Roman" pitchFamily="18" charset="0"/>
              </a:rPr>
              <a:t> ：</a:t>
            </a:r>
            <a:r>
              <a:rPr kumimoji="0" lang="zh-CN" altLang="en-US" sz="2800" b="1" baseline="0" dirty="0">
                <a:latin typeface="宋体" pitchFamily="2" charset="-122"/>
              </a:rPr>
              <a:t>用户的程序经过汇编或编译后形成目标代码，目标代码通常采用相对地址的形式，其首地址为0，其余指令中的地址都相对于首地址而编址。不能用逻辑地址在内存中读取信息。</a:t>
            </a:r>
          </a:p>
          <a:p>
            <a:pPr marL="1066800" lvl="1" indent="-609600">
              <a:lnSpc>
                <a:spcPct val="90000"/>
              </a:lnSpc>
              <a:spcBef>
                <a:spcPct val="20000"/>
              </a:spcBef>
              <a:buClr>
                <a:srgbClr val="0000CC"/>
              </a:buClr>
              <a:buFont typeface="Wingdings" pitchFamily="2" charset="2"/>
              <a:buChar char="Ø"/>
            </a:pPr>
            <a:r>
              <a:rPr kumimoji="0" lang="zh-CN" altLang="en-US" sz="2800" b="1" baseline="0" dirty="0">
                <a:solidFill>
                  <a:srgbClr val="FF0000"/>
                </a:solidFill>
                <a:latin typeface="Times New Roman" pitchFamily="18" charset="0"/>
              </a:rPr>
              <a:t>物理地址</a:t>
            </a:r>
            <a:r>
              <a:rPr kumimoji="0" lang="zh-CN" altLang="en-US" sz="2800" b="1" baseline="0" dirty="0">
                <a:solidFill>
                  <a:srgbClr val="000000"/>
                </a:solidFill>
                <a:latin typeface="Times New Roman" pitchFamily="18" charset="0"/>
              </a:rPr>
              <a:t>（绝对地址，实地址）</a:t>
            </a:r>
            <a:r>
              <a:rPr kumimoji="0" lang="zh-CN" altLang="en-US" sz="2800" b="1" baseline="0" dirty="0">
                <a:latin typeface="Times New Roman" pitchFamily="18" charset="0"/>
              </a:rPr>
              <a:t>：内存中存储单元的地址，可直接寻址。</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486400" y="3527425"/>
            <a:ext cx="1409700" cy="457200"/>
          </a:xfrm>
          <a:prstGeom prst="rect">
            <a:avLst/>
          </a:prstGeom>
          <a:noFill/>
          <a:ln w="9525">
            <a:noFill/>
            <a:miter lim="800000"/>
            <a:headEnd/>
            <a:tailEnd/>
          </a:ln>
          <a:effectLst/>
        </p:spPr>
        <p:txBody>
          <a:bodyPr wrap="none">
            <a:spAutoFit/>
          </a:bodyPr>
          <a:lstStyle/>
          <a:p>
            <a:r>
              <a:rPr lang="zh-CN" altLang="zh-CN" b="1" baseline="0">
                <a:solidFill>
                  <a:schemeClr val="tx2"/>
                </a:solidFill>
                <a:latin typeface="Times New Roman" pitchFamily="18" charset="0"/>
                <a:ea typeface="楷体_GB2312" pitchFamily="49" charset="-122"/>
              </a:rPr>
              <a:t>地址映射</a:t>
            </a:r>
            <a:endParaRPr lang="zh-CN" altLang="en-US" b="1" baseline="0">
              <a:solidFill>
                <a:schemeClr val="tx2"/>
              </a:solidFill>
              <a:latin typeface="Times New Roman" pitchFamily="18" charset="0"/>
              <a:ea typeface="楷体_GB2312" pitchFamily="49" charset="-122"/>
            </a:endParaRPr>
          </a:p>
        </p:txBody>
      </p:sp>
      <p:sp>
        <p:nvSpPr>
          <p:cNvPr id="17411" name="Rectangle 3"/>
          <p:cNvSpPr>
            <a:spLocks noChangeArrowheads="1"/>
          </p:cNvSpPr>
          <p:nvPr/>
        </p:nvSpPr>
        <p:spPr bwMode="auto">
          <a:xfrm>
            <a:off x="69342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dirty="0">
              <a:solidFill>
                <a:srgbClr val="FFFF00"/>
              </a:solidFill>
              <a:latin typeface="Times New Roman" pitchFamily="18" charset="0"/>
              <a:ea typeface="楷体_GB2312" pitchFamily="49" charset="-122"/>
            </a:endParaRPr>
          </a:p>
          <a:p>
            <a:pPr algn="ctr"/>
            <a:endParaRPr lang="zh-CN" altLang="en-US" sz="2000" b="1" baseline="0" dirty="0">
              <a:solidFill>
                <a:srgbClr val="FFFF00"/>
              </a:solidFill>
              <a:latin typeface="Times New Roman" pitchFamily="18" charset="0"/>
              <a:ea typeface="楷体_GB2312" pitchFamily="49" charset="-122"/>
            </a:endParaRPr>
          </a:p>
          <a:p>
            <a:pPr algn="ctr"/>
            <a:endParaRPr lang="zh-CN" altLang="en-US" sz="2000" b="1" baseline="0" dirty="0">
              <a:solidFill>
                <a:srgbClr val="FFFF00"/>
              </a:solidFill>
              <a:latin typeface="Times New Roman" pitchFamily="18" charset="0"/>
              <a:ea typeface="楷体_GB2312" pitchFamily="49" charset="-122"/>
            </a:endParaRPr>
          </a:p>
          <a:p>
            <a:pPr algn="ctr"/>
            <a:endParaRPr lang="zh-CN" altLang="en-US" sz="2000" b="1" baseline="0" dirty="0">
              <a:solidFill>
                <a:srgbClr val="FFFF00"/>
              </a:solidFill>
              <a:latin typeface="Times New Roman" pitchFamily="18" charset="0"/>
              <a:ea typeface="楷体_GB2312" pitchFamily="49" charset="-122"/>
            </a:endParaRPr>
          </a:p>
          <a:p>
            <a:pPr algn="ctr"/>
            <a:r>
              <a:rPr lang="en-US" altLang="zh-CN" sz="2000" b="1" baseline="0" dirty="0">
                <a:solidFill>
                  <a:srgbClr val="FFFF00"/>
                </a:solidFill>
                <a:latin typeface="Times New Roman" pitchFamily="18" charset="0"/>
                <a:ea typeface="楷体_GB2312" pitchFamily="49" charset="-122"/>
              </a:rPr>
              <a:t>Load A 200</a:t>
            </a:r>
          </a:p>
          <a:p>
            <a:pPr algn="ctr"/>
            <a:endParaRPr lang="en-US" altLang="zh-CN" sz="2000" b="1" baseline="0" dirty="0">
              <a:solidFill>
                <a:srgbClr val="FFFF00"/>
              </a:solidFill>
              <a:latin typeface="Times New Roman" pitchFamily="18" charset="0"/>
              <a:ea typeface="楷体_GB2312" pitchFamily="49" charset="-122"/>
            </a:endParaRPr>
          </a:p>
          <a:p>
            <a:pPr algn="ctr"/>
            <a:endParaRPr lang="en-US" altLang="zh-CN" sz="2000" b="1" baseline="0" dirty="0">
              <a:solidFill>
                <a:srgbClr val="FFFF00"/>
              </a:solidFill>
              <a:latin typeface="Times New Roman" pitchFamily="18" charset="0"/>
              <a:ea typeface="楷体_GB2312" pitchFamily="49" charset="-122"/>
            </a:endParaRPr>
          </a:p>
          <a:p>
            <a:pPr algn="ctr"/>
            <a:endParaRPr lang="en-US" altLang="zh-CN" sz="2000" b="1" baseline="0" dirty="0">
              <a:solidFill>
                <a:srgbClr val="FFFF00"/>
              </a:solidFill>
              <a:latin typeface="Times New Roman" pitchFamily="18" charset="0"/>
              <a:ea typeface="楷体_GB2312" pitchFamily="49" charset="-122"/>
            </a:endParaRPr>
          </a:p>
          <a:p>
            <a:pPr algn="ctr"/>
            <a:r>
              <a:rPr lang="en-US" altLang="zh-CN" sz="2000" b="1" baseline="0" dirty="0">
                <a:solidFill>
                  <a:srgbClr val="FFFF00"/>
                </a:solidFill>
                <a:latin typeface="Times New Roman" pitchFamily="18" charset="0"/>
                <a:ea typeface="楷体_GB2312" pitchFamily="49" charset="-122"/>
              </a:rPr>
              <a:t> 3456</a:t>
            </a:r>
          </a:p>
          <a:p>
            <a:pPr algn="ctr"/>
            <a:r>
              <a:rPr lang="en-US" altLang="zh-CN" sz="2000" b="1" baseline="0" dirty="0">
                <a:solidFill>
                  <a:srgbClr val="FFFF00"/>
                </a:solidFill>
                <a:latin typeface="Times New Roman" pitchFamily="18" charset="0"/>
                <a:ea typeface="楷体_GB2312" pitchFamily="49" charset="-122"/>
              </a:rPr>
              <a:t>  。</a:t>
            </a:r>
          </a:p>
          <a:p>
            <a:pPr algn="ctr"/>
            <a:r>
              <a:rPr lang="en-US" altLang="zh-CN" sz="2000" b="1" baseline="0" dirty="0">
                <a:solidFill>
                  <a:srgbClr val="FFFF00"/>
                </a:solidFill>
                <a:latin typeface="Times New Roman" pitchFamily="18" charset="0"/>
                <a:ea typeface="楷体_GB2312" pitchFamily="49" charset="-122"/>
              </a:rPr>
              <a:t>  。</a:t>
            </a:r>
            <a:endParaRPr lang="en-US" altLang="zh-CN" b="1" baseline="0" dirty="0">
              <a:solidFill>
                <a:srgbClr val="FFFF00"/>
              </a:solidFill>
              <a:latin typeface="Times New Roman" pitchFamily="18" charset="0"/>
              <a:ea typeface="楷体_GB2312" pitchFamily="49" charset="-122"/>
            </a:endParaRPr>
          </a:p>
        </p:txBody>
      </p:sp>
      <p:sp>
        <p:nvSpPr>
          <p:cNvPr id="17412" name="Text Box 4"/>
          <p:cNvSpPr txBox="1">
            <a:spLocks noChangeArrowheads="1"/>
          </p:cNvSpPr>
          <p:nvPr/>
        </p:nvSpPr>
        <p:spPr bwMode="auto">
          <a:xfrm>
            <a:off x="6140450" y="4281488"/>
            <a:ext cx="692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1200</a:t>
            </a:r>
          </a:p>
        </p:txBody>
      </p:sp>
      <p:sp>
        <p:nvSpPr>
          <p:cNvPr id="17413" name="Rectangle 5"/>
          <p:cNvSpPr>
            <a:spLocks noChangeArrowheads="1"/>
          </p:cNvSpPr>
          <p:nvPr/>
        </p:nvSpPr>
        <p:spPr bwMode="auto">
          <a:xfrm>
            <a:off x="4572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data1</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data1 3456</a:t>
            </a:r>
            <a:endParaRPr lang="en-US" altLang="zh-CN" b="1" baseline="0">
              <a:solidFill>
                <a:srgbClr val="FFFF00"/>
              </a:solidFill>
              <a:latin typeface="Times New Roman" pitchFamily="18" charset="0"/>
              <a:ea typeface="楷体_GB2312" pitchFamily="49" charset="-122"/>
            </a:endParaRPr>
          </a:p>
        </p:txBody>
      </p:sp>
      <p:sp>
        <p:nvSpPr>
          <p:cNvPr id="17414" name="Text Box 6"/>
          <p:cNvSpPr txBox="1">
            <a:spLocks noChangeArrowheads="1"/>
          </p:cNvSpPr>
          <p:nvPr/>
        </p:nvSpPr>
        <p:spPr bwMode="auto">
          <a:xfrm>
            <a:off x="838200" y="1081088"/>
            <a:ext cx="1103313" cy="457200"/>
          </a:xfrm>
          <a:prstGeom prst="rect">
            <a:avLst/>
          </a:prstGeom>
          <a:noFill/>
          <a:ln w="9525">
            <a:noFill/>
            <a:miter lim="800000"/>
            <a:headEnd/>
            <a:tailEnd/>
          </a:ln>
          <a:effectLst/>
        </p:spPr>
        <p:txBody>
          <a:bodyPr wrap="none">
            <a:spAutoFit/>
          </a:bodyPr>
          <a:lstStyle/>
          <a:p>
            <a:r>
              <a:rPr lang="zh-CN" altLang="en-US" b="1" baseline="0">
                <a:solidFill>
                  <a:schemeClr val="tx2"/>
                </a:solidFill>
                <a:latin typeface="Times New Roman" pitchFamily="18" charset="0"/>
                <a:ea typeface="楷体_GB2312" pitchFamily="49" charset="-122"/>
              </a:rPr>
              <a:t>源程序</a:t>
            </a:r>
          </a:p>
        </p:txBody>
      </p:sp>
      <p:sp>
        <p:nvSpPr>
          <p:cNvPr id="17415" name="Line 7"/>
          <p:cNvSpPr>
            <a:spLocks noChangeShapeType="1"/>
          </p:cNvSpPr>
          <p:nvPr/>
        </p:nvSpPr>
        <p:spPr bwMode="auto">
          <a:xfrm>
            <a:off x="2247900" y="3519488"/>
            <a:ext cx="13716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416" name="Rectangle 8"/>
          <p:cNvSpPr>
            <a:spLocks noChangeArrowheads="1"/>
          </p:cNvSpPr>
          <p:nvPr/>
        </p:nvSpPr>
        <p:spPr bwMode="auto">
          <a:xfrm>
            <a:off x="36576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200</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 3456</a:t>
            </a:r>
            <a:endParaRPr lang="en-US" altLang="zh-CN" b="1" baseline="0">
              <a:solidFill>
                <a:srgbClr val="FFFF00"/>
              </a:solidFill>
              <a:latin typeface="Times New Roman" pitchFamily="18" charset="0"/>
              <a:ea typeface="楷体_GB2312" pitchFamily="49" charset="-122"/>
            </a:endParaRPr>
          </a:p>
        </p:txBody>
      </p:sp>
      <p:sp>
        <p:nvSpPr>
          <p:cNvPr id="17417" name="Text Box 9"/>
          <p:cNvSpPr txBox="1">
            <a:spLocks noChangeArrowheads="1"/>
          </p:cNvSpPr>
          <p:nvPr/>
        </p:nvSpPr>
        <p:spPr bwMode="auto">
          <a:xfrm>
            <a:off x="3184525" y="1614488"/>
            <a:ext cx="311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0</a:t>
            </a:r>
          </a:p>
        </p:txBody>
      </p:sp>
      <p:sp>
        <p:nvSpPr>
          <p:cNvPr id="17418" name="Text Box 10"/>
          <p:cNvSpPr txBox="1">
            <a:spLocks noChangeArrowheads="1"/>
          </p:cNvSpPr>
          <p:nvPr/>
        </p:nvSpPr>
        <p:spPr bwMode="auto">
          <a:xfrm>
            <a:off x="2895600" y="2909888"/>
            <a:ext cx="565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100</a:t>
            </a:r>
          </a:p>
        </p:txBody>
      </p:sp>
      <p:sp>
        <p:nvSpPr>
          <p:cNvPr id="17419" name="Text Box 11"/>
          <p:cNvSpPr txBox="1">
            <a:spLocks noChangeArrowheads="1"/>
          </p:cNvSpPr>
          <p:nvPr/>
        </p:nvSpPr>
        <p:spPr bwMode="auto">
          <a:xfrm>
            <a:off x="2895600" y="4708525"/>
            <a:ext cx="565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200</a:t>
            </a:r>
          </a:p>
        </p:txBody>
      </p:sp>
      <p:sp>
        <p:nvSpPr>
          <p:cNvPr id="17420" name="Text Box 12"/>
          <p:cNvSpPr txBox="1">
            <a:spLocks noChangeArrowheads="1"/>
          </p:cNvSpPr>
          <p:nvPr/>
        </p:nvSpPr>
        <p:spPr bwMode="auto">
          <a:xfrm>
            <a:off x="2362200" y="3579813"/>
            <a:ext cx="1206500" cy="822325"/>
          </a:xfrm>
          <a:prstGeom prst="rect">
            <a:avLst/>
          </a:prstGeom>
          <a:noFill/>
          <a:ln w="9525">
            <a:noFill/>
            <a:miter lim="800000"/>
            <a:headEnd/>
            <a:tailEnd/>
          </a:ln>
          <a:effectLst/>
        </p:spPr>
        <p:txBody>
          <a:bodyPr>
            <a:spAutoFit/>
          </a:bodyPr>
          <a:lstStyle/>
          <a:p>
            <a:r>
              <a:rPr lang="zh-CN" altLang="zh-CN" b="1" baseline="0">
                <a:solidFill>
                  <a:schemeClr val="tx2"/>
                </a:solidFill>
                <a:latin typeface="Times New Roman" pitchFamily="18" charset="0"/>
                <a:ea typeface="楷体_GB2312" pitchFamily="49" charset="-122"/>
              </a:rPr>
              <a:t>编译</a:t>
            </a:r>
            <a:endParaRPr lang="zh-CN" altLang="en-US" b="1" baseline="0">
              <a:solidFill>
                <a:schemeClr val="tx2"/>
              </a:solidFill>
              <a:latin typeface="Times New Roman" pitchFamily="18" charset="0"/>
              <a:ea typeface="楷体_GB2312" pitchFamily="49" charset="-122"/>
            </a:endParaRPr>
          </a:p>
          <a:p>
            <a:r>
              <a:rPr lang="zh-CN" altLang="zh-CN" b="1" baseline="0">
                <a:solidFill>
                  <a:schemeClr val="tx2"/>
                </a:solidFill>
                <a:latin typeface="Times New Roman" pitchFamily="18" charset="0"/>
                <a:ea typeface="楷体_GB2312" pitchFamily="49" charset="-122"/>
              </a:rPr>
              <a:t>连接</a:t>
            </a:r>
            <a:endParaRPr lang="zh-CN" altLang="en-US" b="1" baseline="0">
              <a:solidFill>
                <a:schemeClr val="tx2"/>
              </a:solidFill>
              <a:latin typeface="Times New Roman" pitchFamily="18" charset="0"/>
              <a:ea typeface="楷体_GB2312" pitchFamily="49" charset="-122"/>
            </a:endParaRPr>
          </a:p>
        </p:txBody>
      </p:sp>
      <p:sp>
        <p:nvSpPr>
          <p:cNvPr id="17421" name="Text Box 13"/>
          <p:cNvSpPr txBox="1">
            <a:spLocks noChangeArrowheads="1"/>
          </p:cNvSpPr>
          <p:nvPr/>
        </p:nvSpPr>
        <p:spPr bwMode="auto">
          <a:xfrm>
            <a:off x="3505200" y="1157288"/>
            <a:ext cx="2022475" cy="457200"/>
          </a:xfrm>
          <a:prstGeom prst="rect">
            <a:avLst/>
          </a:prstGeom>
          <a:noFill/>
          <a:ln w="9525">
            <a:noFill/>
            <a:miter lim="800000"/>
            <a:headEnd/>
            <a:tailEnd/>
          </a:ln>
          <a:effectLst/>
        </p:spPr>
        <p:txBody>
          <a:bodyPr wrap="none">
            <a:spAutoFit/>
          </a:bodyPr>
          <a:lstStyle/>
          <a:p>
            <a:r>
              <a:rPr lang="zh-CN" altLang="en-US" b="1" baseline="0">
                <a:solidFill>
                  <a:schemeClr val="tx2"/>
                </a:solidFill>
                <a:latin typeface="Times New Roman" pitchFamily="18" charset="0"/>
                <a:ea typeface="楷体_GB2312" pitchFamily="49" charset="-122"/>
              </a:rPr>
              <a:t>逻辑地址空间</a:t>
            </a:r>
          </a:p>
        </p:txBody>
      </p:sp>
      <p:sp>
        <p:nvSpPr>
          <p:cNvPr id="17422" name="Line 14"/>
          <p:cNvSpPr>
            <a:spLocks noChangeShapeType="1"/>
          </p:cNvSpPr>
          <p:nvPr/>
        </p:nvSpPr>
        <p:spPr bwMode="auto">
          <a:xfrm>
            <a:off x="3886200" y="2376488"/>
            <a:ext cx="1295400" cy="0"/>
          </a:xfrm>
          <a:prstGeom prst="line">
            <a:avLst/>
          </a:prstGeom>
          <a:noFill/>
          <a:ln w="38100">
            <a:solidFill>
              <a:srgbClr val="FFFF00"/>
            </a:solidFill>
            <a:round/>
            <a:headEnd/>
            <a:tailEnd/>
          </a:ln>
          <a:effectLst/>
        </p:spPr>
        <p:txBody>
          <a:bodyPr wrap="none" anchor="ctr"/>
          <a:lstStyle/>
          <a:p>
            <a:endParaRPr lang="zh-CN" altLang="en-US"/>
          </a:p>
        </p:txBody>
      </p:sp>
      <p:sp>
        <p:nvSpPr>
          <p:cNvPr id="17423" name="Line 15"/>
          <p:cNvSpPr>
            <a:spLocks noChangeShapeType="1"/>
          </p:cNvSpPr>
          <p:nvPr/>
        </p:nvSpPr>
        <p:spPr bwMode="auto">
          <a:xfrm>
            <a:off x="3886200" y="4433888"/>
            <a:ext cx="1295400" cy="0"/>
          </a:xfrm>
          <a:prstGeom prst="line">
            <a:avLst/>
          </a:prstGeom>
          <a:noFill/>
          <a:ln w="38100">
            <a:solidFill>
              <a:srgbClr val="FFFF00"/>
            </a:solidFill>
            <a:round/>
            <a:headEnd/>
            <a:tailEnd/>
          </a:ln>
          <a:effectLst/>
        </p:spPr>
        <p:txBody>
          <a:bodyPr wrap="none" anchor="ctr"/>
          <a:lstStyle/>
          <a:p>
            <a:endParaRPr lang="zh-CN" altLang="en-US"/>
          </a:p>
        </p:txBody>
      </p:sp>
      <p:sp>
        <p:nvSpPr>
          <p:cNvPr id="17424" name="Line 16"/>
          <p:cNvSpPr>
            <a:spLocks noChangeShapeType="1"/>
          </p:cNvSpPr>
          <p:nvPr/>
        </p:nvSpPr>
        <p:spPr bwMode="auto">
          <a:xfrm>
            <a:off x="5511800" y="3519488"/>
            <a:ext cx="13716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425" name="Text Box 17"/>
          <p:cNvSpPr txBox="1">
            <a:spLocks noChangeArrowheads="1"/>
          </p:cNvSpPr>
          <p:nvPr/>
        </p:nvSpPr>
        <p:spPr bwMode="auto">
          <a:xfrm>
            <a:off x="5638800" y="2300288"/>
            <a:ext cx="1190625" cy="396875"/>
          </a:xfrm>
          <a:prstGeom prst="rect">
            <a:avLst/>
          </a:prstGeom>
          <a:noFill/>
          <a:ln w="9525">
            <a:noFill/>
            <a:miter lim="800000"/>
            <a:headEnd/>
            <a:tailEnd/>
          </a:ln>
          <a:effectLst/>
        </p:spPr>
        <p:txBody>
          <a:bodyPr wrap="none">
            <a:spAutoFit/>
          </a:bodyPr>
          <a:lstStyle/>
          <a:p>
            <a:r>
              <a:rPr lang="en-US" altLang="zh-CN" sz="2000" b="1" baseline="0" dirty="0">
                <a:solidFill>
                  <a:srgbClr val="FF0000"/>
                </a:solidFill>
                <a:latin typeface="Times New Roman" pitchFamily="18" charset="0"/>
                <a:ea typeface="楷体_GB2312" pitchFamily="49" charset="-122"/>
              </a:rPr>
              <a:t>BA=1000</a:t>
            </a:r>
          </a:p>
        </p:txBody>
      </p:sp>
      <p:sp>
        <p:nvSpPr>
          <p:cNvPr id="17426" name="Rectangle 18"/>
          <p:cNvSpPr>
            <a:spLocks noChangeArrowheads="1"/>
          </p:cNvSpPr>
          <p:nvPr/>
        </p:nvSpPr>
        <p:spPr bwMode="auto">
          <a:xfrm>
            <a:off x="3505200" y="5729288"/>
            <a:ext cx="5162550" cy="519112"/>
          </a:xfrm>
          <a:prstGeom prst="rect">
            <a:avLst/>
          </a:prstGeom>
          <a:noFill/>
          <a:ln w="12700" cap="sq">
            <a:noFill/>
            <a:miter lim="800000"/>
            <a:headEnd type="none" w="sm" len="sm"/>
            <a:tailEnd type="none" w="sm" len="sm"/>
          </a:ln>
          <a:effectLst/>
        </p:spPr>
        <p:txBody>
          <a:bodyPr wrap="none">
            <a:spAutoFit/>
          </a:bodyPr>
          <a:lstStyle/>
          <a:p>
            <a:r>
              <a:rPr kumimoji="0" lang="zh-CN" altLang="en-US" sz="2800" baseline="0">
                <a:solidFill>
                  <a:schemeClr val="tx2"/>
                </a:solidFill>
                <a:latin typeface="黑体" pitchFamily="49" charset="-122"/>
                <a:ea typeface="黑体" pitchFamily="49" charset="-122"/>
              </a:rPr>
              <a:t>  地址空间          存储空间</a:t>
            </a:r>
          </a:p>
        </p:txBody>
      </p:sp>
    </p:spTree>
    <p:extLst>
      <p:ext uri="{BB962C8B-B14F-4D97-AF65-F5344CB8AC3E}">
        <p14:creationId xmlns:p14="http://schemas.microsoft.com/office/powerpoint/2010/main" val="313170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246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dirty="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dirty="0">
                <a:solidFill>
                  <a:srgbClr val="000000"/>
                </a:solidFill>
                <a:latin typeface="黑体" pitchFamily="49" charset="-122"/>
                <a:ea typeface="黑体" pitchFamily="49" charset="-122"/>
              </a:rPr>
              <a:t>地址空间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dirty="0">
                <a:latin typeface="宋体" pitchFamily="2" charset="-122"/>
              </a:rPr>
              <a:t>程序用来访问信息所用地址单元的集合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dirty="0">
                <a:latin typeface="宋体" pitchFamily="2" charset="-122"/>
              </a:rPr>
              <a:t>逻辑（相对）地址的集合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dirty="0">
                <a:latin typeface="宋体" pitchFamily="2" charset="-122"/>
              </a:rPr>
              <a:t>由编译程序生成</a:t>
            </a:r>
            <a:endParaRPr kumimoji="0" lang="zh-CN" altLang="en-US" sz="2800" b="1" baseline="0" dirty="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dirty="0">
                <a:solidFill>
                  <a:srgbClr val="000000"/>
                </a:solidFill>
                <a:latin typeface="黑体" pitchFamily="49" charset="-122"/>
                <a:ea typeface="黑体" pitchFamily="49" charset="-122"/>
              </a:rPr>
              <a:t>存储空间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dirty="0">
                <a:latin typeface="宋体" pitchFamily="2" charset="-122"/>
              </a:rPr>
              <a:t>主存中物理单元的集合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dirty="0">
                <a:latin typeface="宋体" pitchFamily="2" charset="-122"/>
              </a:rPr>
              <a:t>物理（绝对）地址的集合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dirty="0">
                <a:latin typeface="宋体" pitchFamily="2" charset="-122"/>
              </a:rPr>
              <a:t>由装配程序等生成</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3491"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定位（存储分配）：</a:t>
            </a:r>
            <a:r>
              <a:rPr kumimoji="0" lang="zh-CN" altLang="en-US" sz="2800" b="1" baseline="0">
                <a:latin typeface="宋体" pitchFamily="2" charset="-122"/>
              </a:rPr>
              <a:t>为具体的程序和数据等分配存储单元或存储区工作。</a:t>
            </a:r>
          </a:p>
          <a:p>
            <a:pPr marL="1066800" lvl="1" indent="-609600" algn="just">
              <a:lnSpc>
                <a:spcPct val="120000"/>
              </a:lnSpc>
              <a:spcBef>
                <a:spcPct val="20000"/>
              </a:spcBef>
              <a:buClr>
                <a:srgbClr val="0000CC"/>
              </a:buClr>
              <a:buFont typeface="Wingdings" pitchFamily="2" charset="2"/>
              <a:buChar char="Ø"/>
            </a:pP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映射：</a:t>
            </a:r>
            <a:r>
              <a:rPr kumimoji="0" lang="zh-CN" altLang="en-US" sz="2800" b="1" baseline="0">
                <a:latin typeface="宋体" pitchFamily="2" charset="-122"/>
              </a:rPr>
              <a:t>把逻辑地址转换为相应的物理地址的过程。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21038" y="36513"/>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 </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18435" name="Rectangle 3"/>
          <p:cNvSpPr>
            <a:spLocks noChangeArrowheads="1"/>
          </p:cNvSpPr>
          <p:nvPr/>
        </p:nvSpPr>
        <p:spPr bwMode="auto">
          <a:xfrm>
            <a:off x="304800" y="715214"/>
            <a:ext cx="8534400" cy="533400"/>
          </a:xfrm>
          <a:prstGeom prst="rect">
            <a:avLst/>
          </a:prstGeom>
          <a:noFill/>
          <a:ln w="9525">
            <a:noFill/>
            <a:miter lim="800000"/>
            <a:headEnd/>
            <a:tailEnd/>
          </a:ln>
          <a:effectLst/>
        </p:spPr>
        <p:txBody>
          <a:bodyPr/>
          <a:lstStyle/>
          <a:p>
            <a:pPr algn="just">
              <a:spcBef>
                <a:spcPct val="20000"/>
              </a:spcBef>
              <a:buClr>
                <a:srgbClr val="0000CC"/>
              </a:buClr>
            </a:pPr>
            <a:r>
              <a:rPr lang="zh-CN" altLang="en-US" sz="2800" b="1" baseline="0" dirty="0">
                <a:solidFill>
                  <a:srgbClr val="0000CC"/>
                </a:solidFill>
                <a:latin typeface="宋体" pitchFamily="2" charset="-122"/>
              </a:rPr>
              <a:t>对用户程序的处理步骤</a:t>
            </a:r>
            <a:r>
              <a:rPr lang="en-US" altLang="zh-CN" sz="2800" b="1" baseline="0" dirty="0">
                <a:solidFill>
                  <a:srgbClr val="0000CC"/>
                </a:solidFill>
                <a:latin typeface="宋体" pitchFamily="2" charset="-122"/>
              </a:rPr>
              <a:t>:</a:t>
            </a:r>
          </a:p>
          <a:p>
            <a:pPr algn="just">
              <a:spcBef>
                <a:spcPct val="20000"/>
              </a:spcBef>
              <a:buClr>
                <a:srgbClr val="0000CC"/>
              </a:buClr>
            </a:pPr>
            <a:r>
              <a:rPr lang="en-US" altLang="zh-CN" sz="2800" dirty="0">
                <a:latin typeface="宋体" pitchFamily="2" charset="-122"/>
              </a:rPr>
              <a:t>1)</a:t>
            </a:r>
            <a:r>
              <a:rPr lang="zh-CN" altLang="en-US" sz="2800" dirty="0">
                <a:latin typeface="宋体" pitchFamily="2" charset="-122"/>
              </a:rPr>
              <a:t>编译</a:t>
            </a:r>
            <a:r>
              <a:rPr lang="en-US" altLang="zh-CN" sz="2800" dirty="0">
                <a:latin typeface="宋体" pitchFamily="2" charset="-122"/>
              </a:rPr>
              <a:t>:</a:t>
            </a:r>
            <a:r>
              <a:rPr lang="zh-CN" altLang="en-US" sz="2800" dirty="0">
                <a:latin typeface="宋体" pitchFamily="2" charset="-122"/>
              </a:rPr>
              <a:t>形成若干目标模块</a:t>
            </a:r>
            <a:r>
              <a:rPr lang="en-US" altLang="zh-CN" sz="2800" dirty="0">
                <a:latin typeface="宋体" pitchFamily="2" charset="-122"/>
              </a:rPr>
              <a:t>obj</a:t>
            </a:r>
          </a:p>
          <a:p>
            <a:pPr algn="just">
              <a:spcBef>
                <a:spcPct val="20000"/>
              </a:spcBef>
              <a:buClr>
                <a:srgbClr val="0000CC"/>
              </a:buClr>
            </a:pPr>
            <a:r>
              <a:rPr kumimoji="0" lang="en-US" altLang="zh-CN" sz="2800" b="1" baseline="0" dirty="0">
                <a:latin typeface="黑体" pitchFamily="49" charset="-122"/>
              </a:rPr>
              <a:t>2)</a:t>
            </a:r>
            <a:r>
              <a:rPr kumimoji="0" lang="zh-CN" altLang="en-US" sz="2800" b="1" baseline="0" dirty="0">
                <a:latin typeface="黑体" pitchFamily="49" charset="-122"/>
              </a:rPr>
              <a:t>链接</a:t>
            </a:r>
            <a:r>
              <a:rPr kumimoji="0" lang="en-US" altLang="zh-CN" sz="2800" b="1" baseline="0" dirty="0">
                <a:latin typeface="黑体" pitchFamily="49" charset="-122"/>
              </a:rPr>
              <a:t>:</a:t>
            </a:r>
            <a:r>
              <a:rPr kumimoji="0" lang="zh-CN" altLang="en-US" sz="2800" b="1" baseline="0" dirty="0">
                <a:latin typeface="黑体" pitchFamily="49" charset="-122"/>
              </a:rPr>
              <a:t>把目标模块和所需要的库函数链接在一起</a:t>
            </a:r>
            <a:r>
              <a:rPr kumimoji="0" lang="en-US" altLang="zh-CN" sz="2800" b="1" baseline="0" dirty="0">
                <a:latin typeface="黑体" pitchFamily="49" charset="-122"/>
              </a:rPr>
              <a:t>,</a:t>
            </a:r>
            <a:r>
              <a:rPr kumimoji="0" lang="zh-CN" altLang="en-US" sz="2800" b="1" baseline="0" dirty="0">
                <a:latin typeface="黑体" pitchFamily="49" charset="-122"/>
              </a:rPr>
              <a:t>形成完整的装入模块</a:t>
            </a:r>
            <a:endParaRPr kumimoji="0" lang="en-US" altLang="zh-CN" sz="2800" b="1" baseline="0" dirty="0">
              <a:latin typeface="黑体" pitchFamily="49" charset="-122"/>
            </a:endParaRPr>
          </a:p>
          <a:p>
            <a:pPr algn="just">
              <a:spcBef>
                <a:spcPct val="20000"/>
              </a:spcBef>
              <a:buClr>
                <a:srgbClr val="0000CC"/>
              </a:buClr>
            </a:pPr>
            <a:r>
              <a:rPr kumimoji="0" lang="en-US" altLang="zh-CN" sz="2800" b="1" baseline="0" dirty="0">
                <a:latin typeface="黑体" pitchFamily="49" charset="-122"/>
              </a:rPr>
              <a:t>3)</a:t>
            </a:r>
            <a:r>
              <a:rPr kumimoji="0" lang="zh-CN" altLang="en-US" sz="2800" b="1" baseline="0" dirty="0">
                <a:latin typeface="黑体" pitchFamily="49" charset="-122"/>
              </a:rPr>
              <a:t>装入</a:t>
            </a:r>
            <a:r>
              <a:rPr kumimoji="0" lang="en-US" altLang="zh-CN" sz="2800" b="1" baseline="0" dirty="0">
                <a:latin typeface="黑体" pitchFamily="49" charset="-122"/>
              </a:rPr>
              <a:t>:</a:t>
            </a:r>
            <a:r>
              <a:rPr kumimoji="0" lang="zh-CN" altLang="en-US" sz="2800" b="1" baseline="0" dirty="0">
                <a:latin typeface="黑体" pitchFamily="49" charset="-122"/>
              </a:rPr>
              <a:t>将装入模块装入内存</a:t>
            </a:r>
            <a:r>
              <a:rPr kumimoji="0" lang="en-US" altLang="zh-CN" sz="2800" b="1" baseline="0" dirty="0">
                <a:solidFill>
                  <a:srgbClr val="0000CC"/>
                </a:solidFill>
                <a:latin typeface="黑体" pitchFamily="49" charset="-122"/>
              </a:rPr>
              <a:t>.</a:t>
            </a:r>
            <a:endParaRPr kumimoji="0" lang="zh-CN" altLang="en-US" sz="2800" b="1" baseline="0" dirty="0">
              <a:solidFill>
                <a:srgbClr val="0000CC"/>
              </a:solidFill>
              <a:latin typeface="黑体" pitchFamily="49" charset="-122"/>
            </a:endParaRPr>
          </a:p>
        </p:txBody>
      </p:sp>
      <p:grpSp>
        <p:nvGrpSpPr>
          <p:cNvPr id="2" name="Group 76"/>
          <p:cNvGrpSpPr>
            <a:grpSpLocks/>
          </p:cNvGrpSpPr>
          <p:nvPr/>
        </p:nvGrpSpPr>
        <p:grpSpPr bwMode="auto">
          <a:xfrm>
            <a:off x="266357" y="2780928"/>
            <a:ext cx="8470900" cy="3878263"/>
            <a:chOff x="240" y="1104"/>
            <a:chExt cx="5336" cy="2443"/>
          </a:xfrm>
        </p:grpSpPr>
        <p:sp>
          <p:nvSpPr>
            <p:cNvPr id="18437" name="Freeform 5"/>
            <p:cNvSpPr>
              <a:spLocks/>
            </p:cNvSpPr>
            <p:nvPr/>
          </p:nvSpPr>
          <p:spPr bwMode="auto">
            <a:xfrm>
              <a:off x="1136" y="1554"/>
              <a:ext cx="470" cy="240"/>
            </a:xfrm>
            <a:custGeom>
              <a:avLst/>
              <a:gdLst/>
              <a:ahLst/>
              <a:cxnLst>
                <a:cxn ang="0">
                  <a:pos x="20" y="0"/>
                </a:cxn>
                <a:cxn ang="0">
                  <a:pos x="470" y="0"/>
                </a:cxn>
                <a:cxn ang="0">
                  <a:pos x="440" y="80"/>
                </a:cxn>
                <a:cxn ang="0">
                  <a:pos x="440" y="160"/>
                </a:cxn>
                <a:cxn ang="0">
                  <a:pos x="470" y="240"/>
                </a:cxn>
                <a:cxn ang="0">
                  <a:pos x="20" y="240"/>
                </a:cxn>
                <a:cxn ang="0">
                  <a:pos x="0" y="160"/>
                </a:cxn>
                <a:cxn ang="0">
                  <a:pos x="0" y="80"/>
                </a:cxn>
                <a:cxn ang="0">
                  <a:pos x="20" y="0"/>
                </a:cxn>
              </a:cxnLst>
              <a:rect l="0" t="0" r="r" b="b"/>
              <a:pathLst>
                <a:path w="470" h="240">
                  <a:moveTo>
                    <a:pt x="20" y="0"/>
                  </a:moveTo>
                  <a:lnTo>
                    <a:pt x="470" y="0"/>
                  </a:lnTo>
                  <a:lnTo>
                    <a:pt x="440" y="80"/>
                  </a:lnTo>
                  <a:lnTo>
                    <a:pt x="440" y="160"/>
                  </a:lnTo>
                  <a:lnTo>
                    <a:pt x="470" y="240"/>
                  </a:lnTo>
                  <a:lnTo>
                    <a:pt x="20" y="240"/>
                  </a:lnTo>
                  <a:lnTo>
                    <a:pt x="0" y="160"/>
                  </a:lnTo>
                  <a:lnTo>
                    <a:pt x="0" y="80"/>
                  </a:lnTo>
                  <a:lnTo>
                    <a:pt x="2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38" name="Rectangle 6"/>
            <p:cNvSpPr>
              <a:spLocks noChangeArrowheads="1"/>
            </p:cNvSpPr>
            <p:nvPr/>
          </p:nvSpPr>
          <p:spPr bwMode="auto">
            <a:xfrm>
              <a:off x="1296" y="1604"/>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库</a:t>
              </a:r>
              <a:endParaRPr lang="zh-CN" altLang="en-US" sz="1800" b="1" baseline="0"/>
            </a:p>
          </p:txBody>
        </p:sp>
        <p:sp>
          <p:nvSpPr>
            <p:cNvPr id="18439" name="Line 7"/>
            <p:cNvSpPr>
              <a:spLocks noChangeShapeType="1"/>
            </p:cNvSpPr>
            <p:nvPr/>
          </p:nvSpPr>
          <p:spPr bwMode="auto">
            <a:xfrm>
              <a:off x="1576" y="1674"/>
              <a:ext cx="410" cy="1"/>
            </a:xfrm>
            <a:prstGeom prst="line">
              <a:avLst/>
            </a:prstGeom>
            <a:noFill/>
            <a:ln w="22225">
              <a:solidFill>
                <a:srgbClr val="000000"/>
              </a:solidFill>
              <a:round/>
              <a:headEnd/>
              <a:tailEnd/>
            </a:ln>
          </p:spPr>
          <p:txBody>
            <a:bodyPr/>
            <a:lstStyle/>
            <a:p>
              <a:endParaRPr lang="zh-CN" altLang="en-US"/>
            </a:p>
          </p:txBody>
        </p:sp>
        <p:sp>
          <p:nvSpPr>
            <p:cNvPr id="18440" name="Line 8"/>
            <p:cNvSpPr>
              <a:spLocks noChangeShapeType="1"/>
            </p:cNvSpPr>
            <p:nvPr/>
          </p:nvSpPr>
          <p:spPr bwMode="auto">
            <a:xfrm>
              <a:off x="1986" y="1674"/>
              <a:ext cx="1" cy="1230"/>
            </a:xfrm>
            <a:prstGeom prst="line">
              <a:avLst/>
            </a:prstGeom>
            <a:noFill/>
            <a:ln w="22225">
              <a:solidFill>
                <a:srgbClr val="000000"/>
              </a:solidFill>
              <a:round/>
              <a:headEnd/>
              <a:tailEnd/>
            </a:ln>
          </p:spPr>
          <p:txBody>
            <a:bodyPr/>
            <a:lstStyle/>
            <a:p>
              <a:endParaRPr lang="zh-CN" altLang="en-US"/>
            </a:p>
          </p:txBody>
        </p:sp>
        <p:sp>
          <p:nvSpPr>
            <p:cNvPr id="18441" name="Rectangle 9"/>
            <p:cNvSpPr>
              <a:spLocks noChangeArrowheads="1"/>
            </p:cNvSpPr>
            <p:nvPr/>
          </p:nvSpPr>
          <p:spPr bwMode="auto">
            <a:xfrm>
              <a:off x="1126" y="1984"/>
              <a:ext cx="480" cy="19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42" name="Line 10"/>
            <p:cNvSpPr>
              <a:spLocks noChangeShapeType="1"/>
            </p:cNvSpPr>
            <p:nvPr/>
          </p:nvSpPr>
          <p:spPr bwMode="auto">
            <a:xfrm>
              <a:off x="1606" y="2074"/>
              <a:ext cx="380" cy="1"/>
            </a:xfrm>
            <a:prstGeom prst="line">
              <a:avLst/>
            </a:prstGeom>
            <a:noFill/>
            <a:ln w="22225">
              <a:solidFill>
                <a:srgbClr val="000000"/>
              </a:solidFill>
              <a:round/>
              <a:headEnd/>
              <a:tailEnd/>
            </a:ln>
          </p:spPr>
          <p:txBody>
            <a:bodyPr/>
            <a:lstStyle/>
            <a:p>
              <a:endParaRPr lang="zh-CN" altLang="en-US"/>
            </a:p>
          </p:txBody>
        </p:sp>
        <p:sp>
          <p:nvSpPr>
            <p:cNvPr id="18443" name="Freeform 11"/>
            <p:cNvSpPr>
              <a:spLocks/>
            </p:cNvSpPr>
            <p:nvPr/>
          </p:nvSpPr>
          <p:spPr bwMode="auto">
            <a:xfrm>
              <a:off x="1956" y="205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44" name="Rectangle 12"/>
            <p:cNvSpPr>
              <a:spLocks noChangeArrowheads="1"/>
            </p:cNvSpPr>
            <p:nvPr/>
          </p:nvSpPr>
          <p:spPr bwMode="auto">
            <a:xfrm>
              <a:off x="1126" y="2364"/>
              <a:ext cx="480" cy="1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45" name="Line 13"/>
            <p:cNvSpPr>
              <a:spLocks noChangeShapeType="1"/>
            </p:cNvSpPr>
            <p:nvPr/>
          </p:nvSpPr>
          <p:spPr bwMode="auto">
            <a:xfrm>
              <a:off x="1606" y="2454"/>
              <a:ext cx="380" cy="1"/>
            </a:xfrm>
            <a:prstGeom prst="line">
              <a:avLst/>
            </a:prstGeom>
            <a:noFill/>
            <a:ln w="22225">
              <a:solidFill>
                <a:srgbClr val="000000"/>
              </a:solidFill>
              <a:round/>
              <a:headEnd/>
              <a:tailEnd/>
            </a:ln>
          </p:spPr>
          <p:txBody>
            <a:bodyPr/>
            <a:lstStyle/>
            <a:p>
              <a:endParaRPr lang="zh-CN" altLang="en-US"/>
            </a:p>
          </p:txBody>
        </p:sp>
        <p:sp>
          <p:nvSpPr>
            <p:cNvPr id="18446" name="Freeform 14"/>
            <p:cNvSpPr>
              <a:spLocks/>
            </p:cNvSpPr>
            <p:nvPr/>
          </p:nvSpPr>
          <p:spPr bwMode="auto">
            <a:xfrm>
              <a:off x="1956" y="243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47" name="Freeform 15"/>
            <p:cNvSpPr>
              <a:spLocks/>
            </p:cNvSpPr>
            <p:nvPr/>
          </p:nvSpPr>
          <p:spPr bwMode="auto">
            <a:xfrm>
              <a:off x="986" y="2024"/>
              <a:ext cx="100" cy="900"/>
            </a:xfrm>
            <a:custGeom>
              <a:avLst/>
              <a:gdLst/>
              <a:ahLst/>
              <a:cxnLst>
                <a:cxn ang="0">
                  <a:pos x="100" y="0"/>
                </a:cxn>
                <a:cxn ang="0">
                  <a:pos x="60" y="20"/>
                </a:cxn>
                <a:cxn ang="0">
                  <a:pos x="50" y="50"/>
                </a:cxn>
                <a:cxn ang="0">
                  <a:pos x="50" y="410"/>
                </a:cxn>
                <a:cxn ang="0">
                  <a:pos x="40" y="440"/>
                </a:cxn>
                <a:cxn ang="0">
                  <a:pos x="0" y="450"/>
                </a:cxn>
                <a:cxn ang="0">
                  <a:pos x="40" y="470"/>
                </a:cxn>
                <a:cxn ang="0">
                  <a:pos x="50" y="500"/>
                </a:cxn>
                <a:cxn ang="0">
                  <a:pos x="50" y="860"/>
                </a:cxn>
                <a:cxn ang="0">
                  <a:pos x="60" y="890"/>
                </a:cxn>
                <a:cxn ang="0">
                  <a:pos x="100" y="900"/>
                </a:cxn>
              </a:cxnLst>
              <a:rect l="0" t="0" r="r" b="b"/>
              <a:pathLst>
                <a:path w="100" h="900">
                  <a:moveTo>
                    <a:pt x="100" y="0"/>
                  </a:moveTo>
                  <a:lnTo>
                    <a:pt x="60" y="20"/>
                  </a:lnTo>
                  <a:lnTo>
                    <a:pt x="50" y="50"/>
                  </a:lnTo>
                  <a:lnTo>
                    <a:pt x="50" y="410"/>
                  </a:lnTo>
                  <a:lnTo>
                    <a:pt x="40" y="440"/>
                  </a:lnTo>
                  <a:lnTo>
                    <a:pt x="0" y="450"/>
                  </a:lnTo>
                  <a:lnTo>
                    <a:pt x="40" y="470"/>
                  </a:lnTo>
                  <a:lnTo>
                    <a:pt x="50" y="500"/>
                  </a:lnTo>
                  <a:lnTo>
                    <a:pt x="50" y="860"/>
                  </a:lnTo>
                  <a:lnTo>
                    <a:pt x="60" y="890"/>
                  </a:lnTo>
                  <a:lnTo>
                    <a:pt x="100" y="900"/>
                  </a:lnTo>
                </a:path>
              </a:pathLst>
            </a:custGeom>
            <a:noFill/>
            <a:ln w="22225">
              <a:solidFill>
                <a:srgbClr val="000000"/>
              </a:solidFill>
              <a:prstDash val="solid"/>
              <a:round/>
              <a:headEnd/>
              <a:tailEnd/>
            </a:ln>
          </p:spPr>
          <p:txBody>
            <a:bodyPr/>
            <a:lstStyle/>
            <a:p>
              <a:endParaRPr lang="zh-CN" altLang="en-US"/>
            </a:p>
          </p:txBody>
        </p:sp>
        <p:sp>
          <p:nvSpPr>
            <p:cNvPr id="18448" name="Line 16"/>
            <p:cNvSpPr>
              <a:spLocks noChangeShapeType="1"/>
            </p:cNvSpPr>
            <p:nvPr/>
          </p:nvSpPr>
          <p:spPr bwMode="auto">
            <a:xfrm>
              <a:off x="1986" y="2264"/>
              <a:ext cx="370" cy="1"/>
            </a:xfrm>
            <a:prstGeom prst="line">
              <a:avLst/>
            </a:prstGeom>
            <a:noFill/>
            <a:ln w="22225">
              <a:solidFill>
                <a:srgbClr val="000000"/>
              </a:solidFill>
              <a:round/>
              <a:headEnd/>
              <a:tailEnd/>
            </a:ln>
          </p:spPr>
          <p:txBody>
            <a:bodyPr/>
            <a:lstStyle/>
            <a:p>
              <a:endParaRPr lang="zh-CN" altLang="en-US"/>
            </a:p>
          </p:txBody>
        </p:sp>
        <p:sp>
          <p:nvSpPr>
            <p:cNvPr id="18449" name="Freeform 17"/>
            <p:cNvSpPr>
              <a:spLocks/>
            </p:cNvSpPr>
            <p:nvPr/>
          </p:nvSpPr>
          <p:spPr bwMode="auto">
            <a:xfrm>
              <a:off x="1956" y="224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0" name="Rectangle 18"/>
            <p:cNvSpPr>
              <a:spLocks noChangeArrowheads="1"/>
            </p:cNvSpPr>
            <p:nvPr/>
          </p:nvSpPr>
          <p:spPr bwMode="auto">
            <a:xfrm>
              <a:off x="2356" y="2074"/>
              <a:ext cx="480" cy="3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1" name="Rectangle 19"/>
            <p:cNvSpPr>
              <a:spLocks noChangeArrowheads="1"/>
            </p:cNvSpPr>
            <p:nvPr/>
          </p:nvSpPr>
          <p:spPr bwMode="auto">
            <a:xfrm>
              <a:off x="2466" y="211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链接</a:t>
              </a:r>
              <a:endParaRPr lang="zh-CN" altLang="en-US" sz="1800" b="1" baseline="0"/>
            </a:p>
          </p:txBody>
        </p:sp>
        <p:sp>
          <p:nvSpPr>
            <p:cNvPr id="18452" name="Rectangle 20"/>
            <p:cNvSpPr>
              <a:spLocks noChangeArrowheads="1"/>
            </p:cNvSpPr>
            <p:nvPr/>
          </p:nvSpPr>
          <p:spPr bwMode="auto">
            <a:xfrm>
              <a:off x="2466" y="227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程序</a:t>
              </a:r>
              <a:endParaRPr lang="zh-CN" altLang="en-US" sz="1800" b="1" baseline="0"/>
            </a:p>
          </p:txBody>
        </p:sp>
        <p:sp>
          <p:nvSpPr>
            <p:cNvPr id="18453" name="Freeform 21"/>
            <p:cNvSpPr>
              <a:spLocks/>
            </p:cNvSpPr>
            <p:nvPr/>
          </p:nvSpPr>
          <p:spPr bwMode="auto">
            <a:xfrm>
              <a:off x="223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4" name="Line 22"/>
            <p:cNvSpPr>
              <a:spLocks noChangeShapeType="1"/>
            </p:cNvSpPr>
            <p:nvPr/>
          </p:nvSpPr>
          <p:spPr bwMode="auto">
            <a:xfrm>
              <a:off x="2836" y="2264"/>
              <a:ext cx="370" cy="1"/>
            </a:xfrm>
            <a:prstGeom prst="line">
              <a:avLst/>
            </a:prstGeom>
            <a:noFill/>
            <a:ln w="22225">
              <a:solidFill>
                <a:srgbClr val="000000"/>
              </a:solidFill>
              <a:round/>
              <a:headEnd/>
              <a:tailEnd/>
            </a:ln>
          </p:spPr>
          <p:txBody>
            <a:bodyPr/>
            <a:lstStyle/>
            <a:p>
              <a:endParaRPr lang="zh-CN" altLang="en-US"/>
            </a:p>
          </p:txBody>
        </p:sp>
        <p:sp>
          <p:nvSpPr>
            <p:cNvPr id="18455" name="Freeform 23"/>
            <p:cNvSpPr>
              <a:spLocks/>
            </p:cNvSpPr>
            <p:nvPr/>
          </p:nvSpPr>
          <p:spPr bwMode="auto">
            <a:xfrm>
              <a:off x="308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6" name="Rectangle 24"/>
            <p:cNvSpPr>
              <a:spLocks noChangeArrowheads="1"/>
            </p:cNvSpPr>
            <p:nvPr/>
          </p:nvSpPr>
          <p:spPr bwMode="auto">
            <a:xfrm>
              <a:off x="3206" y="2144"/>
              <a:ext cx="660" cy="24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7" name="Rectangle 25"/>
            <p:cNvSpPr>
              <a:spLocks noChangeArrowheads="1"/>
            </p:cNvSpPr>
            <p:nvPr/>
          </p:nvSpPr>
          <p:spPr bwMode="auto">
            <a:xfrm>
              <a:off x="3276" y="2194"/>
              <a:ext cx="58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装入模块</a:t>
              </a:r>
              <a:endParaRPr lang="zh-CN" altLang="en-US" sz="1800" b="1" baseline="0"/>
            </a:p>
          </p:txBody>
        </p:sp>
        <p:sp>
          <p:nvSpPr>
            <p:cNvPr id="18458" name="Rectangle 26"/>
            <p:cNvSpPr>
              <a:spLocks noChangeArrowheads="1"/>
            </p:cNvSpPr>
            <p:nvPr/>
          </p:nvSpPr>
          <p:spPr bwMode="auto">
            <a:xfrm>
              <a:off x="4246" y="2074"/>
              <a:ext cx="480" cy="3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9" name="Rectangle 27"/>
            <p:cNvSpPr>
              <a:spLocks noChangeArrowheads="1"/>
            </p:cNvSpPr>
            <p:nvPr/>
          </p:nvSpPr>
          <p:spPr bwMode="auto">
            <a:xfrm>
              <a:off x="4356" y="211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装入</a:t>
              </a:r>
              <a:endParaRPr lang="zh-CN" altLang="en-US" sz="1800" b="1" baseline="0"/>
            </a:p>
          </p:txBody>
        </p:sp>
        <p:sp>
          <p:nvSpPr>
            <p:cNvPr id="18460" name="Rectangle 28"/>
            <p:cNvSpPr>
              <a:spLocks noChangeArrowheads="1"/>
            </p:cNvSpPr>
            <p:nvPr/>
          </p:nvSpPr>
          <p:spPr bwMode="auto">
            <a:xfrm>
              <a:off x="4356" y="227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程序</a:t>
              </a:r>
              <a:endParaRPr lang="zh-CN" altLang="en-US" sz="1800" b="1" baseline="0"/>
            </a:p>
          </p:txBody>
        </p:sp>
        <p:sp>
          <p:nvSpPr>
            <p:cNvPr id="18461" name="Line 29"/>
            <p:cNvSpPr>
              <a:spLocks noChangeShapeType="1"/>
            </p:cNvSpPr>
            <p:nvPr/>
          </p:nvSpPr>
          <p:spPr bwMode="auto">
            <a:xfrm>
              <a:off x="3866" y="2264"/>
              <a:ext cx="380" cy="1"/>
            </a:xfrm>
            <a:prstGeom prst="line">
              <a:avLst/>
            </a:prstGeom>
            <a:noFill/>
            <a:ln w="22225">
              <a:solidFill>
                <a:srgbClr val="000000"/>
              </a:solidFill>
              <a:round/>
              <a:headEnd/>
              <a:tailEnd/>
            </a:ln>
          </p:spPr>
          <p:txBody>
            <a:bodyPr/>
            <a:lstStyle/>
            <a:p>
              <a:endParaRPr lang="zh-CN" altLang="en-US"/>
            </a:p>
          </p:txBody>
        </p:sp>
        <p:sp>
          <p:nvSpPr>
            <p:cNvPr id="18462" name="Freeform 30"/>
            <p:cNvSpPr>
              <a:spLocks/>
            </p:cNvSpPr>
            <p:nvPr/>
          </p:nvSpPr>
          <p:spPr bwMode="auto">
            <a:xfrm>
              <a:off x="412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63" name="Freeform 31"/>
            <p:cNvSpPr>
              <a:spLocks/>
            </p:cNvSpPr>
            <p:nvPr/>
          </p:nvSpPr>
          <p:spPr bwMode="auto">
            <a:xfrm>
              <a:off x="4726" y="2174"/>
              <a:ext cx="370" cy="90"/>
            </a:xfrm>
            <a:custGeom>
              <a:avLst/>
              <a:gdLst/>
              <a:ahLst/>
              <a:cxnLst>
                <a:cxn ang="0">
                  <a:pos x="0" y="90"/>
                </a:cxn>
                <a:cxn ang="0">
                  <a:pos x="180" y="90"/>
                </a:cxn>
                <a:cxn ang="0">
                  <a:pos x="180" y="0"/>
                </a:cxn>
                <a:cxn ang="0">
                  <a:pos x="370" y="0"/>
                </a:cxn>
              </a:cxnLst>
              <a:rect l="0" t="0" r="r" b="b"/>
              <a:pathLst>
                <a:path w="370" h="90">
                  <a:moveTo>
                    <a:pt x="0" y="90"/>
                  </a:moveTo>
                  <a:lnTo>
                    <a:pt x="180" y="90"/>
                  </a:lnTo>
                  <a:lnTo>
                    <a:pt x="180" y="0"/>
                  </a:lnTo>
                  <a:lnTo>
                    <a:pt x="370" y="0"/>
                  </a:lnTo>
                </a:path>
              </a:pathLst>
            </a:custGeom>
            <a:noFill/>
            <a:ln w="22225">
              <a:solidFill>
                <a:srgbClr val="000000"/>
              </a:solidFill>
              <a:prstDash val="solid"/>
              <a:round/>
              <a:headEnd/>
              <a:tailEnd/>
            </a:ln>
          </p:spPr>
          <p:txBody>
            <a:bodyPr/>
            <a:lstStyle/>
            <a:p>
              <a:endParaRPr lang="zh-CN" altLang="en-US"/>
            </a:p>
          </p:txBody>
        </p:sp>
        <p:sp>
          <p:nvSpPr>
            <p:cNvPr id="18464" name="Freeform 32"/>
            <p:cNvSpPr>
              <a:spLocks/>
            </p:cNvSpPr>
            <p:nvPr/>
          </p:nvSpPr>
          <p:spPr bwMode="auto">
            <a:xfrm>
              <a:off x="5096" y="1794"/>
              <a:ext cx="100" cy="750"/>
            </a:xfrm>
            <a:custGeom>
              <a:avLst/>
              <a:gdLst/>
              <a:ahLst/>
              <a:cxnLst>
                <a:cxn ang="0">
                  <a:pos x="100" y="0"/>
                </a:cxn>
                <a:cxn ang="0">
                  <a:pos x="60" y="10"/>
                </a:cxn>
                <a:cxn ang="0">
                  <a:pos x="50" y="50"/>
                </a:cxn>
                <a:cxn ang="0">
                  <a:pos x="50" y="330"/>
                </a:cxn>
                <a:cxn ang="0">
                  <a:pos x="40" y="360"/>
                </a:cxn>
                <a:cxn ang="0">
                  <a:pos x="0" y="380"/>
                </a:cxn>
                <a:cxn ang="0">
                  <a:pos x="40" y="390"/>
                </a:cxn>
                <a:cxn ang="0">
                  <a:pos x="50" y="420"/>
                </a:cxn>
                <a:cxn ang="0">
                  <a:pos x="50" y="710"/>
                </a:cxn>
                <a:cxn ang="0">
                  <a:pos x="60" y="740"/>
                </a:cxn>
                <a:cxn ang="0">
                  <a:pos x="100" y="750"/>
                </a:cxn>
              </a:cxnLst>
              <a:rect l="0" t="0" r="r" b="b"/>
              <a:pathLst>
                <a:path w="100" h="750">
                  <a:moveTo>
                    <a:pt x="100" y="0"/>
                  </a:moveTo>
                  <a:lnTo>
                    <a:pt x="60" y="10"/>
                  </a:lnTo>
                  <a:lnTo>
                    <a:pt x="50" y="50"/>
                  </a:lnTo>
                  <a:lnTo>
                    <a:pt x="50" y="330"/>
                  </a:lnTo>
                  <a:lnTo>
                    <a:pt x="40" y="360"/>
                  </a:lnTo>
                  <a:lnTo>
                    <a:pt x="0" y="380"/>
                  </a:lnTo>
                  <a:lnTo>
                    <a:pt x="40" y="390"/>
                  </a:lnTo>
                  <a:lnTo>
                    <a:pt x="50" y="420"/>
                  </a:lnTo>
                  <a:lnTo>
                    <a:pt x="50" y="710"/>
                  </a:lnTo>
                  <a:lnTo>
                    <a:pt x="60" y="740"/>
                  </a:lnTo>
                  <a:lnTo>
                    <a:pt x="100" y="750"/>
                  </a:lnTo>
                </a:path>
              </a:pathLst>
            </a:custGeom>
            <a:noFill/>
            <a:ln w="22225">
              <a:solidFill>
                <a:srgbClr val="000000"/>
              </a:solidFill>
              <a:prstDash val="solid"/>
              <a:round/>
              <a:headEnd/>
              <a:tailEnd/>
            </a:ln>
          </p:spPr>
          <p:txBody>
            <a:bodyPr/>
            <a:lstStyle/>
            <a:p>
              <a:endParaRPr lang="zh-CN" altLang="en-US"/>
            </a:p>
          </p:txBody>
        </p:sp>
        <p:sp>
          <p:nvSpPr>
            <p:cNvPr id="18465" name="Freeform 33"/>
            <p:cNvSpPr>
              <a:spLocks/>
            </p:cNvSpPr>
            <p:nvPr/>
          </p:nvSpPr>
          <p:spPr bwMode="auto">
            <a:xfrm>
              <a:off x="4976" y="2144"/>
              <a:ext cx="120" cy="50"/>
            </a:xfrm>
            <a:custGeom>
              <a:avLst/>
              <a:gdLst/>
              <a:ahLst/>
              <a:cxnLst>
                <a:cxn ang="0">
                  <a:pos x="0" y="0"/>
                </a:cxn>
                <a:cxn ang="0">
                  <a:pos x="20" y="30"/>
                </a:cxn>
                <a:cxn ang="0">
                  <a:pos x="0" y="50"/>
                </a:cxn>
                <a:cxn ang="0">
                  <a:pos x="120" y="30"/>
                </a:cxn>
                <a:cxn ang="0">
                  <a:pos x="0" y="0"/>
                </a:cxn>
              </a:cxnLst>
              <a:rect l="0" t="0" r="r" b="b"/>
              <a:pathLst>
                <a:path w="120" h="50">
                  <a:moveTo>
                    <a:pt x="0" y="0"/>
                  </a:moveTo>
                  <a:lnTo>
                    <a:pt x="20" y="30"/>
                  </a:lnTo>
                  <a:lnTo>
                    <a:pt x="0" y="50"/>
                  </a:lnTo>
                  <a:lnTo>
                    <a:pt x="120" y="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66" name="Rectangle 34"/>
            <p:cNvSpPr>
              <a:spLocks noChangeArrowheads="1"/>
            </p:cNvSpPr>
            <p:nvPr/>
          </p:nvSpPr>
          <p:spPr bwMode="auto">
            <a:xfrm>
              <a:off x="5196" y="1794"/>
              <a:ext cx="380" cy="750"/>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8467" name="Freeform 35"/>
            <p:cNvSpPr>
              <a:spLocks/>
            </p:cNvSpPr>
            <p:nvPr/>
          </p:nvSpPr>
          <p:spPr bwMode="auto">
            <a:xfrm>
              <a:off x="5196" y="1324"/>
              <a:ext cx="380" cy="470"/>
            </a:xfrm>
            <a:custGeom>
              <a:avLst/>
              <a:gdLst/>
              <a:ahLst/>
              <a:cxnLst>
                <a:cxn ang="0">
                  <a:pos x="0" y="30"/>
                </a:cxn>
                <a:cxn ang="0">
                  <a:pos x="0" y="470"/>
                </a:cxn>
                <a:cxn ang="0">
                  <a:pos x="380" y="470"/>
                </a:cxn>
                <a:cxn ang="0">
                  <a:pos x="380" y="30"/>
                </a:cxn>
                <a:cxn ang="0">
                  <a:pos x="310" y="60"/>
                </a:cxn>
                <a:cxn ang="0">
                  <a:pos x="250" y="60"/>
                </a:cxn>
                <a:cxn ang="0">
                  <a:pos x="190" y="30"/>
                </a:cxn>
                <a:cxn ang="0">
                  <a:pos x="130" y="0"/>
                </a:cxn>
                <a:cxn ang="0">
                  <a:pos x="60" y="0"/>
                </a:cxn>
                <a:cxn ang="0">
                  <a:pos x="0" y="30"/>
                </a:cxn>
              </a:cxnLst>
              <a:rect l="0" t="0" r="r" b="b"/>
              <a:pathLst>
                <a:path w="380" h="470">
                  <a:moveTo>
                    <a:pt x="0" y="30"/>
                  </a:moveTo>
                  <a:lnTo>
                    <a:pt x="0" y="470"/>
                  </a:lnTo>
                  <a:lnTo>
                    <a:pt x="380" y="470"/>
                  </a:lnTo>
                  <a:lnTo>
                    <a:pt x="380" y="30"/>
                  </a:lnTo>
                  <a:lnTo>
                    <a:pt x="310" y="60"/>
                  </a:lnTo>
                  <a:lnTo>
                    <a:pt x="250" y="60"/>
                  </a:lnTo>
                  <a:lnTo>
                    <a:pt x="190" y="30"/>
                  </a:lnTo>
                  <a:lnTo>
                    <a:pt x="130" y="0"/>
                  </a:lnTo>
                  <a:lnTo>
                    <a:pt x="60" y="0"/>
                  </a:lnTo>
                  <a:lnTo>
                    <a:pt x="0" y="3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68" name="Freeform 36"/>
            <p:cNvSpPr>
              <a:spLocks/>
            </p:cNvSpPr>
            <p:nvPr/>
          </p:nvSpPr>
          <p:spPr bwMode="auto">
            <a:xfrm>
              <a:off x="5196" y="2544"/>
              <a:ext cx="380" cy="470"/>
            </a:xfrm>
            <a:custGeom>
              <a:avLst/>
              <a:gdLst/>
              <a:ahLst/>
              <a:cxnLst>
                <a:cxn ang="0">
                  <a:pos x="380" y="450"/>
                </a:cxn>
                <a:cxn ang="0">
                  <a:pos x="380" y="0"/>
                </a:cxn>
                <a:cxn ang="0">
                  <a:pos x="0" y="0"/>
                </a:cxn>
                <a:cxn ang="0">
                  <a:pos x="0" y="450"/>
                </a:cxn>
                <a:cxn ang="0">
                  <a:pos x="60" y="420"/>
                </a:cxn>
                <a:cxn ang="0">
                  <a:pos x="130" y="420"/>
                </a:cxn>
                <a:cxn ang="0">
                  <a:pos x="190" y="450"/>
                </a:cxn>
                <a:cxn ang="0">
                  <a:pos x="250" y="470"/>
                </a:cxn>
                <a:cxn ang="0">
                  <a:pos x="310" y="470"/>
                </a:cxn>
                <a:cxn ang="0">
                  <a:pos x="380" y="450"/>
                </a:cxn>
              </a:cxnLst>
              <a:rect l="0" t="0" r="r" b="b"/>
              <a:pathLst>
                <a:path w="380" h="470">
                  <a:moveTo>
                    <a:pt x="380" y="450"/>
                  </a:moveTo>
                  <a:lnTo>
                    <a:pt x="380" y="0"/>
                  </a:lnTo>
                  <a:lnTo>
                    <a:pt x="0" y="0"/>
                  </a:lnTo>
                  <a:lnTo>
                    <a:pt x="0" y="450"/>
                  </a:lnTo>
                  <a:lnTo>
                    <a:pt x="60" y="420"/>
                  </a:lnTo>
                  <a:lnTo>
                    <a:pt x="130" y="420"/>
                  </a:lnTo>
                  <a:lnTo>
                    <a:pt x="190" y="450"/>
                  </a:lnTo>
                  <a:lnTo>
                    <a:pt x="250" y="470"/>
                  </a:lnTo>
                  <a:lnTo>
                    <a:pt x="310" y="470"/>
                  </a:lnTo>
                  <a:lnTo>
                    <a:pt x="380" y="4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69" name="Line 37"/>
            <p:cNvSpPr>
              <a:spLocks noChangeShapeType="1"/>
            </p:cNvSpPr>
            <p:nvPr/>
          </p:nvSpPr>
          <p:spPr bwMode="auto">
            <a:xfrm>
              <a:off x="376" y="2734"/>
              <a:ext cx="1" cy="40"/>
            </a:xfrm>
            <a:prstGeom prst="line">
              <a:avLst/>
            </a:prstGeom>
            <a:noFill/>
            <a:ln w="22225">
              <a:solidFill>
                <a:srgbClr val="000000"/>
              </a:solidFill>
              <a:round/>
              <a:headEnd/>
              <a:tailEnd/>
            </a:ln>
          </p:spPr>
          <p:txBody>
            <a:bodyPr/>
            <a:lstStyle/>
            <a:p>
              <a:endParaRPr lang="zh-CN" altLang="en-US"/>
            </a:p>
          </p:txBody>
        </p:sp>
        <p:sp>
          <p:nvSpPr>
            <p:cNvPr id="18470" name="Line 38"/>
            <p:cNvSpPr>
              <a:spLocks noChangeShapeType="1"/>
            </p:cNvSpPr>
            <p:nvPr/>
          </p:nvSpPr>
          <p:spPr bwMode="auto">
            <a:xfrm>
              <a:off x="376" y="2814"/>
              <a:ext cx="1" cy="40"/>
            </a:xfrm>
            <a:prstGeom prst="line">
              <a:avLst/>
            </a:prstGeom>
            <a:noFill/>
            <a:ln w="22225">
              <a:solidFill>
                <a:srgbClr val="000000"/>
              </a:solidFill>
              <a:round/>
              <a:headEnd/>
              <a:tailEnd/>
            </a:ln>
          </p:spPr>
          <p:txBody>
            <a:bodyPr/>
            <a:lstStyle/>
            <a:p>
              <a:endParaRPr lang="zh-CN" altLang="en-US"/>
            </a:p>
          </p:txBody>
        </p:sp>
        <p:sp>
          <p:nvSpPr>
            <p:cNvPr id="18471" name="Line 39"/>
            <p:cNvSpPr>
              <a:spLocks noChangeShapeType="1"/>
            </p:cNvSpPr>
            <p:nvPr/>
          </p:nvSpPr>
          <p:spPr bwMode="auto">
            <a:xfrm>
              <a:off x="376" y="2894"/>
              <a:ext cx="1" cy="40"/>
            </a:xfrm>
            <a:prstGeom prst="line">
              <a:avLst/>
            </a:prstGeom>
            <a:noFill/>
            <a:ln w="22225">
              <a:solidFill>
                <a:srgbClr val="000000"/>
              </a:solidFill>
              <a:round/>
              <a:headEnd/>
              <a:tailEnd/>
            </a:ln>
          </p:spPr>
          <p:txBody>
            <a:bodyPr/>
            <a:lstStyle/>
            <a:p>
              <a:endParaRPr lang="zh-CN" altLang="en-US"/>
            </a:p>
          </p:txBody>
        </p:sp>
        <p:sp>
          <p:nvSpPr>
            <p:cNvPr id="18472" name="Line 40"/>
            <p:cNvSpPr>
              <a:spLocks noChangeShapeType="1"/>
            </p:cNvSpPr>
            <p:nvPr/>
          </p:nvSpPr>
          <p:spPr bwMode="auto">
            <a:xfrm>
              <a:off x="376" y="2974"/>
              <a:ext cx="1" cy="40"/>
            </a:xfrm>
            <a:prstGeom prst="line">
              <a:avLst/>
            </a:prstGeom>
            <a:noFill/>
            <a:ln w="22225">
              <a:solidFill>
                <a:srgbClr val="000000"/>
              </a:solidFill>
              <a:round/>
              <a:headEnd/>
              <a:tailEnd/>
            </a:ln>
          </p:spPr>
          <p:txBody>
            <a:bodyPr/>
            <a:lstStyle/>
            <a:p>
              <a:endParaRPr lang="zh-CN" altLang="en-US"/>
            </a:p>
          </p:txBody>
        </p:sp>
        <p:sp>
          <p:nvSpPr>
            <p:cNvPr id="18473" name="Line 41"/>
            <p:cNvSpPr>
              <a:spLocks noChangeShapeType="1"/>
            </p:cNvSpPr>
            <p:nvPr/>
          </p:nvSpPr>
          <p:spPr bwMode="auto">
            <a:xfrm>
              <a:off x="376" y="3054"/>
              <a:ext cx="1" cy="40"/>
            </a:xfrm>
            <a:prstGeom prst="line">
              <a:avLst/>
            </a:prstGeom>
            <a:noFill/>
            <a:ln w="22225">
              <a:solidFill>
                <a:srgbClr val="000000"/>
              </a:solidFill>
              <a:round/>
              <a:headEnd/>
              <a:tailEnd/>
            </a:ln>
          </p:spPr>
          <p:txBody>
            <a:bodyPr/>
            <a:lstStyle/>
            <a:p>
              <a:endParaRPr lang="zh-CN" altLang="en-US"/>
            </a:p>
          </p:txBody>
        </p:sp>
        <p:sp>
          <p:nvSpPr>
            <p:cNvPr id="18474" name="Line 42"/>
            <p:cNvSpPr>
              <a:spLocks noChangeShapeType="1"/>
            </p:cNvSpPr>
            <p:nvPr/>
          </p:nvSpPr>
          <p:spPr bwMode="auto">
            <a:xfrm>
              <a:off x="376" y="3134"/>
              <a:ext cx="1" cy="40"/>
            </a:xfrm>
            <a:prstGeom prst="line">
              <a:avLst/>
            </a:prstGeom>
            <a:noFill/>
            <a:ln w="22225">
              <a:solidFill>
                <a:srgbClr val="000000"/>
              </a:solidFill>
              <a:round/>
              <a:headEnd/>
              <a:tailEnd/>
            </a:ln>
          </p:spPr>
          <p:txBody>
            <a:bodyPr/>
            <a:lstStyle/>
            <a:p>
              <a:endParaRPr lang="zh-CN" altLang="en-US"/>
            </a:p>
          </p:txBody>
        </p:sp>
        <p:sp>
          <p:nvSpPr>
            <p:cNvPr id="18475" name="Rectangle 43"/>
            <p:cNvSpPr>
              <a:spLocks noChangeArrowheads="1"/>
            </p:cNvSpPr>
            <p:nvPr/>
          </p:nvSpPr>
          <p:spPr bwMode="auto">
            <a:xfrm>
              <a:off x="240" y="222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编译程序产</a:t>
              </a:r>
              <a:endParaRPr lang="zh-CN" altLang="en-US" sz="1800" b="1" baseline="0"/>
            </a:p>
          </p:txBody>
        </p:sp>
        <p:sp>
          <p:nvSpPr>
            <p:cNvPr id="18476" name="Rectangle 44"/>
            <p:cNvSpPr>
              <a:spLocks noChangeArrowheads="1"/>
            </p:cNvSpPr>
            <p:nvPr/>
          </p:nvSpPr>
          <p:spPr bwMode="auto">
            <a:xfrm>
              <a:off x="240" y="238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生的目标模</a:t>
              </a:r>
              <a:endParaRPr lang="zh-CN" altLang="en-US" sz="1800" b="1" baseline="0"/>
            </a:p>
          </p:txBody>
        </p:sp>
        <p:sp>
          <p:nvSpPr>
            <p:cNvPr id="18477" name="Rectangle 45"/>
            <p:cNvSpPr>
              <a:spLocks noChangeArrowheads="1"/>
            </p:cNvSpPr>
            <p:nvPr/>
          </p:nvSpPr>
          <p:spPr bwMode="auto">
            <a:xfrm>
              <a:off x="240" y="2544"/>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a:t>
              </a:r>
              <a:endParaRPr lang="zh-CN" altLang="en-US" sz="1800" b="1" baseline="0"/>
            </a:p>
          </p:txBody>
        </p:sp>
        <p:sp>
          <p:nvSpPr>
            <p:cNvPr id="18478" name="Line 46"/>
            <p:cNvSpPr>
              <a:spLocks noChangeShapeType="1"/>
            </p:cNvSpPr>
            <p:nvPr/>
          </p:nvSpPr>
          <p:spPr bwMode="auto">
            <a:xfrm>
              <a:off x="1986" y="2924"/>
              <a:ext cx="1" cy="40"/>
            </a:xfrm>
            <a:prstGeom prst="line">
              <a:avLst/>
            </a:prstGeom>
            <a:noFill/>
            <a:ln w="22225">
              <a:solidFill>
                <a:srgbClr val="000000"/>
              </a:solidFill>
              <a:round/>
              <a:headEnd/>
              <a:tailEnd/>
            </a:ln>
          </p:spPr>
          <p:txBody>
            <a:bodyPr/>
            <a:lstStyle/>
            <a:p>
              <a:endParaRPr lang="zh-CN" altLang="en-US"/>
            </a:p>
          </p:txBody>
        </p:sp>
        <p:sp>
          <p:nvSpPr>
            <p:cNvPr id="18479" name="Line 47"/>
            <p:cNvSpPr>
              <a:spLocks noChangeShapeType="1"/>
            </p:cNvSpPr>
            <p:nvPr/>
          </p:nvSpPr>
          <p:spPr bwMode="auto">
            <a:xfrm>
              <a:off x="1986" y="3004"/>
              <a:ext cx="1" cy="40"/>
            </a:xfrm>
            <a:prstGeom prst="line">
              <a:avLst/>
            </a:prstGeom>
            <a:noFill/>
            <a:ln w="22225">
              <a:solidFill>
                <a:srgbClr val="000000"/>
              </a:solidFill>
              <a:round/>
              <a:headEnd/>
              <a:tailEnd/>
            </a:ln>
          </p:spPr>
          <p:txBody>
            <a:bodyPr/>
            <a:lstStyle/>
            <a:p>
              <a:endParaRPr lang="zh-CN" altLang="en-US"/>
            </a:p>
          </p:txBody>
        </p:sp>
        <p:sp>
          <p:nvSpPr>
            <p:cNvPr id="18480" name="Line 48"/>
            <p:cNvSpPr>
              <a:spLocks noChangeShapeType="1"/>
            </p:cNvSpPr>
            <p:nvPr/>
          </p:nvSpPr>
          <p:spPr bwMode="auto">
            <a:xfrm>
              <a:off x="1986" y="3084"/>
              <a:ext cx="1" cy="40"/>
            </a:xfrm>
            <a:prstGeom prst="line">
              <a:avLst/>
            </a:prstGeom>
            <a:noFill/>
            <a:ln w="22225">
              <a:solidFill>
                <a:srgbClr val="000000"/>
              </a:solidFill>
              <a:round/>
              <a:headEnd/>
              <a:tailEnd/>
            </a:ln>
          </p:spPr>
          <p:txBody>
            <a:bodyPr/>
            <a:lstStyle/>
            <a:p>
              <a:endParaRPr lang="zh-CN" altLang="en-US"/>
            </a:p>
          </p:txBody>
        </p:sp>
        <p:sp>
          <p:nvSpPr>
            <p:cNvPr id="18481" name="Line 49"/>
            <p:cNvSpPr>
              <a:spLocks noChangeShapeType="1"/>
            </p:cNvSpPr>
            <p:nvPr/>
          </p:nvSpPr>
          <p:spPr bwMode="auto">
            <a:xfrm>
              <a:off x="1986" y="3164"/>
              <a:ext cx="1" cy="40"/>
            </a:xfrm>
            <a:prstGeom prst="line">
              <a:avLst/>
            </a:prstGeom>
            <a:noFill/>
            <a:ln w="22225">
              <a:solidFill>
                <a:srgbClr val="000000"/>
              </a:solidFill>
              <a:round/>
              <a:headEnd/>
              <a:tailEnd/>
            </a:ln>
          </p:spPr>
          <p:txBody>
            <a:bodyPr/>
            <a:lstStyle/>
            <a:p>
              <a:endParaRPr lang="zh-CN" altLang="en-US"/>
            </a:p>
          </p:txBody>
        </p:sp>
        <p:sp>
          <p:nvSpPr>
            <p:cNvPr id="18482" name="Line 50"/>
            <p:cNvSpPr>
              <a:spLocks noChangeShapeType="1"/>
            </p:cNvSpPr>
            <p:nvPr/>
          </p:nvSpPr>
          <p:spPr bwMode="auto">
            <a:xfrm>
              <a:off x="2266" y="2544"/>
              <a:ext cx="1" cy="40"/>
            </a:xfrm>
            <a:prstGeom prst="line">
              <a:avLst/>
            </a:prstGeom>
            <a:noFill/>
            <a:ln w="22225">
              <a:solidFill>
                <a:srgbClr val="000000"/>
              </a:solidFill>
              <a:round/>
              <a:headEnd/>
              <a:tailEnd/>
            </a:ln>
          </p:spPr>
          <p:txBody>
            <a:bodyPr/>
            <a:lstStyle/>
            <a:p>
              <a:endParaRPr lang="zh-CN" altLang="en-US"/>
            </a:p>
          </p:txBody>
        </p:sp>
        <p:sp>
          <p:nvSpPr>
            <p:cNvPr id="18483" name="Line 51"/>
            <p:cNvSpPr>
              <a:spLocks noChangeShapeType="1"/>
            </p:cNvSpPr>
            <p:nvPr/>
          </p:nvSpPr>
          <p:spPr bwMode="auto">
            <a:xfrm>
              <a:off x="2266" y="2624"/>
              <a:ext cx="1" cy="40"/>
            </a:xfrm>
            <a:prstGeom prst="line">
              <a:avLst/>
            </a:prstGeom>
            <a:noFill/>
            <a:ln w="22225">
              <a:solidFill>
                <a:srgbClr val="000000"/>
              </a:solidFill>
              <a:round/>
              <a:headEnd/>
              <a:tailEnd/>
            </a:ln>
          </p:spPr>
          <p:txBody>
            <a:bodyPr/>
            <a:lstStyle/>
            <a:p>
              <a:endParaRPr lang="zh-CN" altLang="en-US"/>
            </a:p>
          </p:txBody>
        </p:sp>
        <p:sp>
          <p:nvSpPr>
            <p:cNvPr id="18484" name="Line 52"/>
            <p:cNvSpPr>
              <a:spLocks noChangeShapeType="1"/>
            </p:cNvSpPr>
            <p:nvPr/>
          </p:nvSpPr>
          <p:spPr bwMode="auto">
            <a:xfrm>
              <a:off x="2266" y="2704"/>
              <a:ext cx="1" cy="40"/>
            </a:xfrm>
            <a:prstGeom prst="line">
              <a:avLst/>
            </a:prstGeom>
            <a:noFill/>
            <a:ln w="22225">
              <a:solidFill>
                <a:srgbClr val="000000"/>
              </a:solidFill>
              <a:round/>
              <a:headEnd/>
              <a:tailEnd/>
            </a:ln>
          </p:spPr>
          <p:txBody>
            <a:bodyPr/>
            <a:lstStyle/>
            <a:p>
              <a:endParaRPr lang="zh-CN" altLang="en-US"/>
            </a:p>
          </p:txBody>
        </p:sp>
        <p:sp>
          <p:nvSpPr>
            <p:cNvPr id="18485" name="Line 53"/>
            <p:cNvSpPr>
              <a:spLocks noChangeShapeType="1"/>
            </p:cNvSpPr>
            <p:nvPr/>
          </p:nvSpPr>
          <p:spPr bwMode="auto">
            <a:xfrm>
              <a:off x="2266" y="2784"/>
              <a:ext cx="1" cy="40"/>
            </a:xfrm>
            <a:prstGeom prst="line">
              <a:avLst/>
            </a:prstGeom>
            <a:noFill/>
            <a:ln w="22225">
              <a:solidFill>
                <a:srgbClr val="000000"/>
              </a:solidFill>
              <a:round/>
              <a:headEnd/>
              <a:tailEnd/>
            </a:ln>
          </p:spPr>
          <p:txBody>
            <a:bodyPr/>
            <a:lstStyle/>
            <a:p>
              <a:endParaRPr lang="zh-CN" altLang="en-US"/>
            </a:p>
          </p:txBody>
        </p:sp>
        <p:sp>
          <p:nvSpPr>
            <p:cNvPr id="18486" name="Line 54"/>
            <p:cNvSpPr>
              <a:spLocks noChangeShapeType="1"/>
            </p:cNvSpPr>
            <p:nvPr/>
          </p:nvSpPr>
          <p:spPr bwMode="auto">
            <a:xfrm>
              <a:off x="2266" y="2864"/>
              <a:ext cx="1" cy="40"/>
            </a:xfrm>
            <a:prstGeom prst="line">
              <a:avLst/>
            </a:prstGeom>
            <a:noFill/>
            <a:ln w="22225">
              <a:solidFill>
                <a:srgbClr val="000000"/>
              </a:solidFill>
              <a:round/>
              <a:headEnd/>
              <a:tailEnd/>
            </a:ln>
          </p:spPr>
          <p:txBody>
            <a:bodyPr/>
            <a:lstStyle/>
            <a:p>
              <a:endParaRPr lang="zh-CN" altLang="en-US"/>
            </a:p>
          </p:txBody>
        </p:sp>
        <p:sp>
          <p:nvSpPr>
            <p:cNvPr id="18487" name="Line 55"/>
            <p:cNvSpPr>
              <a:spLocks noChangeShapeType="1"/>
            </p:cNvSpPr>
            <p:nvPr/>
          </p:nvSpPr>
          <p:spPr bwMode="auto">
            <a:xfrm>
              <a:off x="2266" y="2944"/>
              <a:ext cx="1" cy="40"/>
            </a:xfrm>
            <a:prstGeom prst="line">
              <a:avLst/>
            </a:prstGeom>
            <a:noFill/>
            <a:ln w="22225">
              <a:solidFill>
                <a:srgbClr val="000000"/>
              </a:solidFill>
              <a:round/>
              <a:headEnd/>
              <a:tailEnd/>
            </a:ln>
          </p:spPr>
          <p:txBody>
            <a:bodyPr/>
            <a:lstStyle/>
            <a:p>
              <a:endParaRPr lang="zh-CN" altLang="en-US"/>
            </a:p>
          </p:txBody>
        </p:sp>
        <p:sp>
          <p:nvSpPr>
            <p:cNvPr id="18488" name="Line 56"/>
            <p:cNvSpPr>
              <a:spLocks noChangeShapeType="1"/>
            </p:cNvSpPr>
            <p:nvPr/>
          </p:nvSpPr>
          <p:spPr bwMode="auto">
            <a:xfrm>
              <a:off x="2266" y="3024"/>
              <a:ext cx="1" cy="40"/>
            </a:xfrm>
            <a:prstGeom prst="line">
              <a:avLst/>
            </a:prstGeom>
            <a:noFill/>
            <a:ln w="22225">
              <a:solidFill>
                <a:srgbClr val="000000"/>
              </a:solidFill>
              <a:round/>
              <a:headEnd/>
              <a:tailEnd/>
            </a:ln>
          </p:spPr>
          <p:txBody>
            <a:bodyPr/>
            <a:lstStyle/>
            <a:p>
              <a:endParaRPr lang="zh-CN" altLang="en-US"/>
            </a:p>
          </p:txBody>
        </p:sp>
        <p:sp>
          <p:nvSpPr>
            <p:cNvPr id="18489" name="Line 57"/>
            <p:cNvSpPr>
              <a:spLocks noChangeShapeType="1"/>
            </p:cNvSpPr>
            <p:nvPr/>
          </p:nvSpPr>
          <p:spPr bwMode="auto">
            <a:xfrm>
              <a:off x="2266" y="3104"/>
              <a:ext cx="1" cy="40"/>
            </a:xfrm>
            <a:prstGeom prst="line">
              <a:avLst/>
            </a:prstGeom>
            <a:noFill/>
            <a:ln w="22225">
              <a:solidFill>
                <a:srgbClr val="000000"/>
              </a:solidFill>
              <a:round/>
              <a:headEnd/>
              <a:tailEnd/>
            </a:ln>
          </p:spPr>
          <p:txBody>
            <a:bodyPr/>
            <a:lstStyle/>
            <a:p>
              <a:endParaRPr lang="zh-CN" altLang="en-US"/>
            </a:p>
          </p:txBody>
        </p:sp>
        <p:sp>
          <p:nvSpPr>
            <p:cNvPr id="18490" name="Line 58"/>
            <p:cNvSpPr>
              <a:spLocks noChangeShapeType="1"/>
            </p:cNvSpPr>
            <p:nvPr/>
          </p:nvSpPr>
          <p:spPr bwMode="auto">
            <a:xfrm>
              <a:off x="2266" y="3184"/>
              <a:ext cx="1" cy="30"/>
            </a:xfrm>
            <a:prstGeom prst="line">
              <a:avLst/>
            </a:prstGeom>
            <a:noFill/>
            <a:ln w="22225">
              <a:solidFill>
                <a:srgbClr val="000000"/>
              </a:solidFill>
              <a:round/>
              <a:headEnd/>
              <a:tailEnd/>
            </a:ln>
          </p:spPr>
          <p:txBody>
            <a:bodyPr/>
            <a:lstStyle/>
            <a:p>
              <a:endParaRPr lang="zh-CN" altLang="en-US"/>
            </a:p>
          </p:txBody>
        </p:sp>
        <p:sp>
          <p:nvSpPr>
            <p:cNvPr id="18491" name="Line 59"/>
            <p:cNvSpPr>
              <a:spLocks noChangeShapeType="1"/>
            </p:cNvSpPr>
            <p:nvPr/>
          </p:nvSpPr>
          <p:spPr bwMode="auto">
            <a:xfrm>
              <a:off x="4056" y="2544"/>
              <a:ext cx="1" cy="40"/>
            </a:xfrm>
            <a:prstGeom prst="line">
              <a:avLst/>
            </a:prstGeom>
            <a:noFill/>
            <a:ln w="22225">
              <a:solidFill>
                <a:srgbClr val="000000"/>
              </a:solidFill>
              <a:round/>
              <a:headEnd/>
              <a:tailEnd/>
            </a:ln>
          </p:spPr>
          <p:txBody>
            <a:bodyPr/>
            <a:lstStyle/>
            <a:p>
              <a:endParaRPr lang="zh-CN" altLang="en-US"/>
            </a:p>
          </p:txBody>
        </p:sp>
        <p:sp>
          <p:nvSpPr>
            <p:cNvPr id="18492" name="Line 60"/>
            <p:cNvSpPr>
              <a:spLocks noChangeShapeType="1"/>
            </p:cNvSpPr>
            <p:nvPr/>
          </p:nvSpPr>
          <p:spPr bwMode="auto">
            <a:xfrm>
              <a:off x="4056" y="2624"/>
              <a:ext cx="1" cy="40"/>
            </a:xfrm>
            <a:prstGeom prst="line">
              <a:avLst/>
            </a:prstGeom>
            <a:noFill/>
            <a:ln w="22225">
              <a:solidFill>
                <a:srgbClr val="000000"/>
              </a:solidFill>
              <a:round/>
              <a:headEnd/>
              <a:tailEnd/>
            </a:ln>
          </p:spPr>
          <p:txBody>
            <a:bodyPr/>
            <a:lstStyle/>
            <a:p>
              <a:endParaRPr lang="zh-CN" altLang="en-US"/>
            </a:p>
          </p:txBody>
        </p:sp>
        <p:sp>
          <p:nvSpPr>
            <p:cNvPr id="18493" name="Line 61"/>
            <p:cNvSpPr>
              <a:spLocks noChangeShapeType="1"/>
            </p:cNvSpPr>
            <p:nvPr/>
          </p:nvSpPr>
          <p:spPr bwMode="auto">
            <a:xfrm>
              <a:off x="4056" y="2704"/>
              <a:ext cx="1" cy="40"/>
            </a:xfrm>
            <a:prstGeom prst="line">
              <a:avLst/>
            </a:prstGeom>
            <a:noFill/>
            <a:ln w="22225">
              <a:solidFill>
                <a:srgbClr val="000000"/>
              </a:solidFill>
              <a:round/>
              <a:headEnd/>
              <a:tailEnd/>
            </a:ln>
          </p:spPr>
          <p:txBody>
            <a:bodyPr/>
            <a:lstStyle/>
            <a:p>
              <a:endParaRPr lang="zh-CN" altLang="en-US"/>
            </a:p>
          </p:txBody>
        </p:sp>
        <p:sp>
          <p:nvSpPr>
            <p:cNvPr id="18494" name="Line 62"/>
            <p:cNvSpPr>
              <a:spLocks noChangeShapeType="1"/>
            </p:cNvSpPr>
            <p:nvPr/>
          </p:nvSpPr>
          <p:spPr bwMode="auto">
            <a:xfrm>
              <a:off x="4056" y="2784"/>
              <a:ext cx="1" cy="40"/>
            </a:xfrm>
            <a:prstGeom prst="line">
              <a:avLst/>
            </a:prstGeom>
            <a:noFill/>
            <a:ln w="22225">
              <a:solidFill>
                <a:srgbClr val="000000"/>
              </a:solidFill>
              <a:round/>
              <a:headEnd/>
              <a:tailEnd/>
            </a:ln>
          </p:spPr>
          <p:txBody>
            <a:bodyPr/>
            <a:lstStyle/>
            <a:p>
              <a:endParaRPr lang="zh-CN" altLang="en-US"/>
            </a:p>
          </p:txBody>
        </p:sp>
        <p:sp>
          <p:nvSpPr>
            <p:cNvPr id="18495" name="Line 63"/>
            <p:cNvSpPr>
              <a:spLocks noChangeShapeType="1"/>
            </p:cNvSpPr>
            <p:nvPr/>
          </p:nvSpPr>
          <p:spPr bwMode="auto">
            <a:xfrm>
              <a:off x="4056" y="2864"/>
              <a:ext cx="1" cy="40"/>
            </a:xfrm>
            <a:prstGeom prst="line">
              <a:avLst/>
            </a:prstGeom>
            <a:noFill/>
            <a:ln w="22225">
              <a:solidFill>
                <a:srgbClr val="000000"/>
              </a:solidFill>
              <a:round/>
              <a:headEnd/>
              <a:tailEnd/>
            </a:ln>
          </p:spPr>
          <p:txBody>
            <a:bodyPr/>
            <a:lstStyle/>
            <a:p>
              <a:endParaRPr lang="zh-CN" altLang="en-US"/>
            </a:p>
          </p:txBody>
        </p:sp>
        <p:sp>
          <p:nvSpPr>
            <p:cNvPr id="18496" name="Line 64"/>
            <p:cNvSpPr>
              <a:spLocks noChangeShapeType="1"/>
            </p:cNvSpPr>
            <p:nvPr/>
          </p:nvSpPr>
          <p:spPr bwMode="auto">
            <a:xfrm>
              <a:off x="4056" y="2944"/>
              <a:ext cx="1" cy="40"/>
            </a:xfrm>
            <a:prstGeom prst="line">
              <a:avLst/>
            </a:prstGeom>
            <a:noFill/>
            <a:ln w="22225">
              <a:solidFill>
                <a:srgbClr val="000000"/>
              </a:solidFill>
              <a:round/>
              <a:headEnd/>
              <a:tailEnd/>
            </a:ln>
          </p:spPr>
          <p:txBody>
            <a:bodyPr/>
            <a:lstStyle/>
            <a:p>
              <a:endParaRPr lang="zh-CN" altLang="en-US"/>
            </a:p>
          </p:txBody>
        </p:sp>
        <p:sp>
          <p:nvSpPr>
            <p:cNvPr id="18497" name="Line 65"/>
            <p:cNvSpPr>
              <a:spLocks noChangeShapeType="1"/>
            </p:cNvSpPr>
            <p:nvPr/>
          </p:nvSpPr>
          <p:spPr bwMode="auto">
            <a:xfrm>
              <a:off x="4056" y="3024"/>
              <a:ext cx="1" cy="40"/>
            </a:xfrm>
            <a:prstGeom prst="line">
              <a:avLst/>
            </a:prstGeom>
            <a:noFill/>
            <a:ln w="22225">
              <a:solidFill>
                <a:srgbClr val="000000"/>
              </a:solidFill>
              <a:round/>
              <a:headEnd/>
              <a:tailEnd/>
            </a:ln>
          </p:spPr>
          <p:txBody>
            <a:bodyPr/>
            <a:lstStyle/>
            <a:p>
              <a:endParaRPr lang="zh-CN" altLang="en-US"/>
            </a:p>
          </p:txBody>
        </p:sp>
        <p:sp>
          <p:nvSpPr>
            <p:cNvPr id="18498" name="Line 66"/>
            <p:cNvSpPr>
              <a:spLocks noChangeShapeType="1"/>
            </p:cNvSpPr>
            <p:nvPr/>
          </p:nvSpPr>
          <p:spPr bwMode="auto">
            <a:xfrm>
              <a:off x="4056" y="3104"/>
              <a:ext cx="1" cy="40"/>
            </a:xfrm>
            <a:prstGeom prst="line">
              <a:avLst/>
            </a:prstGeom>
            <a:noFill/>
            <a:ln w="22225">
              <a:solidFill>
                <a:srgbClr val="000000"/>
              </a:solidFill>
              <a:round/>
              <a:headEnd/>
              <a:tailEnd/>
            </a:ln>
          </p:spPr>
          <p:txBody>
            <a:bodyPr/>
            <a:lstStyle/>
            <a:p>
              <a:endParaRPr lang="zh-CN" altLang="en-US"/>
            </a:p>
          </p:txBody>
        </p:sp>
        <p:sp>
          <p:nvSpPr>
            <p:cNvPr id="18499" name="Line 67"/>
            <p:cNvSpPr>
              <a:spLocks noChangeShapeType="1"/>
            </p:cNvSpPr>
            <p:nvPr/>
          </p:nvSpPr>
          <p:spPr bwMode="auto">
            <a:xfrm>
              <a:off x="4056" y="3184"/>
              <a:ext cx="1" cy="30"/>
            </a:xfrm>
            <a:prstGeom prst="line">
              <a:avLst/>
            </a:prstGeom>
            <a:noFill/>
            <a:ln w="22225">
              <a:solidFill>
                <a:srgbClr val="000000"/>
              </a:solidFill>
              <a:round/>
              <a:headEnd/>
              <a:tailEnd/>
            </a:ln>
          </p:spPr>
          <p:txBody>
            <a:bodyPr/>
            <a:lstStyle/>
            <a:p>
              <a:endParaRPr lang="zh-CN" altLang="en-US"/>
            </a:p>
          </p:txBody>
        </p:sp>
        <p:sp>
          <p:nvSpPr>
            <p:cNvPr id="18500" name="Freeform 68"/>
            <p:cNvSpPr>
              <a:spLocks/>
            </p:cNvSpPr>
            <p:nvPr/>
          </p:nvSpPr>
          <p:spPr bwMode="auto">
            <a:xfrm>
              <a:off x="376" y="3214"/>
              <a:ext cx="1610" cy="90"/>
            </a:xfrm>
            <a:custGeom>
              <a:avLst/>
              <a:gdLst/>
              <a:ahLst/>
              <a:cxnLst>
                <a:cxn ang="0">
                  <a:pos x="0" y="0"/>
                </a:cxn>
                <a:cxn ang="0">
                  <a:pos x="10" y="30"/>
                </a:cxn>
                <a:cxn ang="0">
                  <a:pos x="50" y="40"/>
                </a:cxn>
                <a:cxn ang="0">
                  <a:pos x="750" y="40"/>
                </a:cxn>
                <a:cxn ang="0">
                  <a:pos x="790" y="60"/>
                </a:cxn>
                <a:cxn ang="0">
                  <a:pos x="800" y="90"/>
                </a:cxn>
                <a:cxn ang="0">
                  <a:pos x="820" y="60"/>
                </a:cxn>
                <a:cxn ang="0">
                  <a:pos x="850" y="40"/>
                </a:cxn>
                <a:cxn ang="0">
                  <a:pos x="1560" y="40"/>
                </a:cxn>
                <a:cxn ang="0">
                  <a:pos x="1590" y="30"/>
                </a:cxn>
                <a:cxn ang="0">
                  <a:pos x="1610" y="0"/>
                </a:cxn>
              </a:cxnLst>
              <a:rect l="0" t="0" r="r" b="b"/>
              <a:pathLst>
                <a:path w="1610" h="90">
                  <a:moveTo>
                    <a:pt x="0" y="0"/>
                  </a:moveTo>
                  <a:lnTo>
                    <a:pt x="10" y="30"/>
                  </a:lnTo>
                  <a:lnTo>
                    <a:pt x="50" y="40"/>
                  </a:lnTo>
                  <a:lnTo>
                    <a:pt x="750" y="40"/>
                  </a:lnTo>
                  <a:lnTo>
                    <a:pt x="790" y="60"/>
                  </a:lnTo>
                  <a:lnTo>
                    <a:pt x="800" y="90"/>
                  </a:lnTo>
                  <a:lnTo>
                    <a:pt x="820" y="60"/>
                  </a:lnTo>
                  <a:lnTo>
                    <a:pt x="850" y="40"/>
                  </a:lnTo>
                  <a:lnTo>
                    <a:pt x="1560" y="40"/>
                  </a:lnTo>
                  <a:lnTo>
                    <a:pt x="1590" y="30"/>
                  </a:lnTo>
                  <a:lnTo>
                    <a:pt x="1610" y="0"/>
                  </a:lnTo>
                </a:path>
              </a:pathLst>
            </a:custGeom>
            <a:noFill/>
            <a:ln w="22225">
              <a:solidFill>
                <a:srgbClr val="000000"/>
              </a:solidFill>
              <a:prstDash val="solid"/>
              <a:round/>
              <a:headEnd/>
              <a:tailEnd/>
            </a:ln>
          </p:spPr>
          <p:txBody>
            <a:bodyPr/>
            <a:lstStyle/>
            <a:p>
              <a:endParaRPr lang="zh-CN" altLang="en-US"/>
            </a:p>
          </p:txBody>
        </p:sp>
        <p:sp>
          <p:nvSpPr>
            <p:cNvPr id="18501" name="Rectangle 69"/>
            <p:cNvSpPr>
              <a:spLocks noChangeArrowheads="1"/>
            </p:cNvSpPr>
            <p:nvPr/>
          </p:nvSpPr>
          <p:spPr bwMode="auto">
            <a:xfrm>
              <a:off x="100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第一步</a:t>
              </a:r>
              <a:endParaRPr lang="zh-CN" altLang="en-US" sz="1800" b="1" baseline="0"/>
            </a:p>
          </p:txBody>
        </p:sp>
        <p:sp>
          <p:nvSpPr>
            <p:cNvPr id="18502" name="Freeform 70"/>
            <p:cNvSpPr>
              <a:spLocks/>
            </p:cNvSpPr>
            <p:nvPr/>
          </p:nvSpPr>
          <p:spPr bwMode="auto">
            <a:xfrm>
              <a:off x="2266" y="3214"/>
              <a:ext cx="1790" cy="90"/>
            </a:xfrm>
            <a:custGeom>
              <a:avLst/>
              <a:gdLst/>
              <a:ahLst/>
              <a:cxnLst>
                <a:cxn ang="0">
                  <a:pos x="0" y="0"/>
                </a:cxn>
                <a:cxn ang="0">
                  <a:pos x="10" y="30"/>
                </a:cxn>
                <a:cxn ang="0">
                  <a:pos x="50" y="40"/>
                </a:cxn>
                <a:cxn ang="0">
                  <a:pos x="850" y="40"/>
                </a:cxn>
                <a:cxn ang="0">
                  <a:pos x="880" y="60"/>
                </a:cxn>
                <a:cxn ang="0">
                  <a:pos x="900" y="90"/>
                </a:cxn>
                <a:cxn ang="0">
                  <a:pos x="910" y="60"/>
                </a:cxn>
                <a:cxn ang="0">
                  <a:pos x="940" y="40"/>
                </a:cxn>
                <a:cxn ang="0">
                  <a:pos x="1750" y="40"/>
                </a:cxn>
                <a:cxn ang="0">
                  <a:pos x="1780" y="30"/>
                </a:cxn>
                <a:cxn ang="0">
                  <a:pos x="1790" y="0"/>
                </a:cxn>
              </a:cxnLst>
              <a:rect l="0" t="0" r="r" b="b"/>
              <a:pathLst>
                <a:path w="1790" h="90">
                  <a:moveTo>
                    <a:pt x="0" y="0"/>
                  </a:moveTo>
                  <a:lnTo>
                    <a:pt x="10" y="30"/>
                  </a:lnTo>
                  <a:lnTo>
                    <a:pt x="50" y="40"/>
                  </a:lnTo>
                  <a:lnTo>
                    <a:pt x="850" y="40"/>
                  </a:lnTo>
                  <a:lnTo>
                    <a:pt x="880" y="60"/>
                  </a:lnTo>
                  <a:lnTo>
                    <a:pt x="900" y="90"/>
                  </a:lnTo>
                  <a:lnTo>
                    <a:pt x="910" y="60"/>
                  </a:lnTo>
                  <a:lnTo>
                    <a:pt x="940" y="40"/>
                  </a:lnTo>
                  <a:lnTo>
                    <a:pt x="1750" y="40"/>
                  </a:lnTo>
                  <a:lnTo>
                    <a:pt x="1780" y="30"/>
                  </a:lnTo>
                  <a:lnTo>
                    <a:pt x="1790" y="0"/>
                  </a:lnTo>
                </a:path>
              </a:pathLst>
            </a:custGeom>
            <a:noFill/>
            <a:ln w="22225">
              <a:solidFill>
                <a:srgbClr val="000000"/>
              </a:solidFill>
              <a:prstDash val="solid"/>
              <a:round/>
              <a:headEnd/>
              <a:tailEnd/>
            </a:ln>
          </p:spPr>
          <p:txBody>
            <a:bodyPr/>
            <a:lstStyle/>
            <a:p>
              <a:endParaRPr lang="zh-CN" altLang="en-US"/>
            </a:p>
          </p:txBody>
        </p:sp>
        <p:sp>
          <p:nvSpPr>
            <p:cNvPr id="18503" name="Rectangle 71"/>
            <p:cNvSpPr>
              <a:spLocks noChangeArrowheads="1"/>
            </p:cNvSpPr>
            <p:nvPr/>
          </p:nvSpPr>
          <p:spPr bwMode="auto">
            <a:xfrm>
              <a:off x="294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第二步</a:t>
              </a:r>
              <a:endParaRPr lang="zh-CN" altLang="en-US" sz="1800" b="1" baseline="0"/>
            </a:p>
          </p:txBody>
        </p:sp>
        <p:sp>
          <p:nvSpPr>
            <p:cNvPr id="18504" name="Freeform 72"/>
            <p:cNvSpPr>
              <a:spLocks/>
            </p:cNvSpPr>
            <p:nvPr/>
          </p:nvSpPr>
          <p:spPr bwMode="auto">
            <a:xfrm>
              <a:off x="4106" y="3214"/>
              <a:ext cx="1090" cy="90"/>
            </a:xfrm>
            <a:custGeom>
              <a:avLst/>
              <a:gdLst/>
              <a:ahLst/>
              <a:cxnLst>
                <a:cxn ang="0">
                  <a:pos x="0" y="0"/>
                </a:cxn>
                <a:cxn ang="0">
                  <a:pos x="10" y="30"/>
                </a:cxn>
                <a:cxn ang="0">
                  <a:pos x="50" y="40"/>
                </a:cxn>
                <a:cxn ang="0">
                  <a:pos x="500" y="40"/>
                </a:cxn>
                <a:cxn ang="0">
                  <a:pos x="530" y="60"/>
                </a:cxn>
                <a:cxn ang="0">
                  <a:pos x="540" y="90"/>
                </a:cxn>
                <a:cxn ang="0">
                  <a:pos x="560" y="60"/>
                </a:cxn>
                <a:cxn ang="0">
                  <a:pos x="590" y="40"/>
                </a:cxn>
                <a:cxn ang="0">
                  <a:pos x="1040" y="40"/>
                </a:cxn>
                <a:cxn ang="0">
                  <a:pos x="1070" y="30"/>
                </a:cxn>
                <a:cxn ang="0">
                  <a:pos x="1090" y="0"/>
                </a:cxn>
              </a:cxnLst>
              <a:rect l="0" t="0" r="r" b="b"/>
              <a:pathLst>
                <a:path w="1090" h="90">
                  <a:moveTo>
                    <a:pt x="0" y="0"/>
                  </a:moveTo>
                  <a:lnTo>
                    <a:pt x="10" y="30"/>
                  </a:lnTo>
                  <a:lnTo>
                    <a:pt x="50" y="40"/>
                  </a:lnTo>
                  <a:lnTo>
                    <a:pt x="500" y="40"/>
                  </a:lnTo>
                  <a:lnTo>
                    <a:pt x="530" y="60"/>
                  </a:lnTo>
                  <a:lnTo>
                    <a:pt x="540" y="90"/>
                  </a:lnTo>
                  <a:lnTo>
                    <a:pt x="560" y="60"/>
                  </a:lnTo>
                  <a:lnTo>
                    <a:pt x="590" y="40"/>
                  </a:lnTo>
                  <a:lnTo>
                    <a:pt x="1040" y="40"/>
                  </a:lnTo>
                  <a:lnTo>
                    <a:pt x="1070" y="30"/>
                  </a:lnTo>
                  <a:lnTo>
                    <a:pt x="1090" y="0"/>
                  </a:lnTo>
                </a:path>
              </a:pathLst>
            </a:custGeom>
            <a:noFill/>
            <a:ln w="22225">
              <a:solidFill>
                <a:srgbClr val="000000"/>
              </a:solidFill>
              <a:prstDash val="solid"/>
              <a:round/>
              <a:headEnd/>
              <a:tailEnd/>
            </a:ln>
          </p:spPr>
          <p:txBody>
            <a:bodyPr/>
            <a:lstStyle/>
            <a:p>
              <a:endParaRPr lang="zh-CN" altLang="en-US"/>
            </a:p>
          </p:txBody>
        </p:sp>
        <p:sp>
          <p:nvSpPr>
            <p:cNvPr id="18505" name="Rectangle 73"/>
            <p:cNvSpPr>
              <a:spLocks noChangeArrowheads="1"/>
            </p:cNvSpPr>
            <p:nvPr/>
          </p:nvSpPr>
          <p:spPr bwMode="auto">
            <a:xfrm>
              <a:off x="440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第三步</a:t>
              </a:r>
              <a:endParaRPr lang="zh-CN" altLang="en-US" sz="1800" b="1" baseline="0"/>
            </a:p>
          </p:txBody>
        </p:sp>
        <p:sp>
          <p:nvSpPr>
            <p:cNvPr id="18506" name="Rectangle 74"/>
            <p:cNvSpPr>
              <a:spLocks noChangeArrowheads="1"/>
            </p:cNvSpPr>
            <p:nvPr/>
          </p:nvSpPr>
          <p:spPr bwMode="auto">
            <a:xfrm>
              <a:off x="5246" y="110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内存</a:t>
              </a:r>
              <a:endParaRPr lang="zh-CN" altLang="en-US" sz="1800" b="1" baseline="0"/>
            </a:p>
          </p:txBody>
        </p:sp>
        <p:sp>
          <p:nvSpPr>
            <p:cNvPr id="18507" name="Rectangle 75"/>
            <p:cNvSpPr>
              <a:spLocks noChangeArrowheads="1"/>
            </p:cNvSpPr>
            <p:nvPr/>
          </p:nvSpPr>
          <p:spPr bwMode="auto">
            <a:xfrm rot="16200000">
              <a:off x="1309" y="2783"/>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New Roman"/>
                </a:rPr>
                <a:t>…</a:t>
              </a:r>
              <a:endParaRPr lang="zh-CN" altLang="en-US" sz="1800" b="1" baseline="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53955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65539" name="Rectangle 3"/>
          <p:cNvSpPr>
            <a:spLocks noChangeArrowheads="1"/>
          </p:cNvSpPr>
          <p:nvPr/>
        </p:nvSpPr>
        <p:spPr bwMode="auto">
          <a:xfrm>
            <a:off x="179512" y="818307"/>
            <a:ext cx="8610600" cy="5181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4.2.1 </a:t>
            </a:r>
            <a:r>
              <a:rPr lang="zh-CN" altLang="en-US" sz="3200" b="1" baseline="0" dirty="0">
                <a:solidFill>
                  <a:srgbClr val="0000CC"/>
                </a:solidFill>
                <a:latin typeface="Times New Roman" pitchFamily="18" charset="0"/>
              </a:rPr>
              <a:t>程序的装入</a:t>
            </a:r>
          </a:p>
          <a:p>
            <a:pPr lvl="1" algn="just">
              <a:spcBef>
                <a:spcPct val="20000"/>
              </a:spcBef>
              <a:buClr>
                <a:srgbClr val="0000CC"/>
              </a:buClr>
            </a:pPr>
            <a:r>
              <a:rPr lang="en-US" altLang="zh-CN" sz="2800" b="1" baseline="0" dirty="0">
                <a:solidFill>
                  <a:srgbClr val="000000"/>
                </a:solidFill>
                <a:latin typeface="Times New Roman" pitchFamily="18" charset="0"/>
              </a:rPr>
              <a:t>1. </a:t>
            </a:r>
            <a:r>
              <a:rPr lang="zh-CN" altLang="en-US" sz="2800" b="1" baseline="0" dirty="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编译程序产生绝对地址的目标代码，即代码的逻辑地址和物理地址相同</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装入程序按照装入模块中的地址，将程序和数据装入内存，不进行地址的修改</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只适用于单道程序环境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2048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4.2.1 </a:t>
            </a:r>
            <a:r>
              <a:rPr lang="zh-CN" altLang="en-US" sz="3200" b="1" baseline="0" dirty="0">
                <a:solidFill>
                  <a:srgbClr val="0000CC"/>
                </a:solidFill>
                <a:latin typeface="Times New Roman" pitchFamily="18" charset="0"/>
              </a:rPr>
              <a:t>程序的装入</a:t>
            </a:r>
          </a:p>
          <a:p>
            <a:pPr lvl="1" algn="just">
              <a:spcBef>
                <a:spcPct val="20000"/>
              </a:spcBef>
              <a:buClr>
                <a:srgbClr val="0000CC"/>
              </a:buClr>
            </a:pPr>
            <a:r>
              <a:rPr lang="en-US" altLang="zh-CN" sz="2800" b="1" baseline="0" dirty="0">
                <a:solidFill>
                  <a:srgbClr val="000000"/>
                </a:solidFill>
                <a:latin typeface="Times New Roman" pitchFamily="18" charset="0"/>
              </a:rPr>
              <a:t>2.</a:t>
            </a:r>
            <a:r>
              <a:rPr lang="zh-CN" altLang="en-US" sz="2800" b="1" baseline="0" dirty="0">
                <a:solidFill>
                  <a:srgbClr val="000000"/>
                </a:solidFill>
                <a:latin typeface="Times New Roman" pitchFamily="18" charset="0"/>
              </a:rPr>
              <a:t>可重定位装入方式</a:t>
            </a:r>
          </a:p>
          <a:p>
            <a:pPr marL="0" lvl="2" indent="-457200" algn="just">
              <a:spcBef>
                <a:spcPct val="20000"/>
              </a:spcBef>
              <a:buClr>
                <a:srgbClr val="0000CC"/>
              </a:buClr>
              <a:buFont typeface="Wingdings" panose="05000000000000000000" pitchFamily="2" charset="2"/>
              <a:buChar char="Ø"/>
            </a:pPr>
            <a:r>
              <a:rPr lang="zh-CN" altLang="en-US" sz="2800" b="1" baseline="0" dirty="0">
                <a:latin typeface="Times New Roman" pitchFamily="18" charset="0"/>
              </a:rPr>
              <a:t>对多道程序环境来说</a:t>
            </a:r>
            <a:r>
              <a:rPr lang="en-US" altLang="zh-CN" sz="2800" b="1" baseline="0" dirty="0">
                <a:latin typeface="Times New Roman" pitchFamily="18" charset="0"/>
              </a:rPr>
              <a:t>,</a:t>
            </a:r>
            <a:r>
              <a:rPr lang="zh-CN" altLang="en-US" sz="2800" b="1" baseline="0" dirty="0">
                <a:latin typeface="Times New Roman" pitchFamily="18" charset="0"/>
              </a:rPr>
              <a:t>编译器无法提前获知目标模块的内存地址</a:t>
            </a:r>
            <a:r>
              <a:rPr lang="en-US" altLang="zh-CN" sz="2800" b="1" baseline="0" dirty="0">
                <a:latin typeface="Times New Roman" pitchFamily="18" charset="0"/>
              </a:rPr>
              <a:t>.</a:t>
            </a:r>
          </a:p>
          <a:p>
            <a:pPr marL="0" lvl="2" indent="-457200" algn="just">
              <a:spcBef>
                <a:spcPct val="20000"/>
              </a:spcBef>
              <a:buClr>
                <a:srgbClr val="0000CC"/>
              </a:buClr>
              <a:buFont typeface="Wingdings" panose="05000000000000000000" pitchFamily="2" charset="2"/>
              <a:buChar char="Ø"/>
            </a:pPr>
            <a:r>
              <a:rPr lang="zh-CN" altLang="en-US" sz="2800" b="1" baseline="0" dirty="0">
                <a:latin typeface="Times New Roman" pitchFamily="18" charset="0"/>
              </a:rPr>
              <a:t>因此</a:t>
            </a:r>
            <a:r>
              <a:rPr lang="en-US" altLang="zh-CN" sz="2800" b="1" baseline="0" dirty="0">
                <a:latin typeface="Times New Roman" pitchFamily="18" charset="0"/>
              </a:rPr>
              <a:t>,</a:t>
            </a:r>
            <a:r>
              <a:rPr lang="zh-CN" altLang="en-US" sz="2800" b="1" baseline="0" dirty="0">
                <a:solidFill>
                  <a:srgbClr val="FF0000"/>
                </a:solidFill>
                <a:latin typeface="Times New Roman" pitchFamily="18" charset="0"/>
              </a:rPr>
              <a:t>目标模块的起始地址都从0开始</a:t>
            </a:r>
            <a:r>
              <a:rPr lang="zh-CN" altLang="en-US" sz="2800" b="1" baseline="0" dirty="0">
                <a:latin typeface="Times New Roman" pitchFamily="18" charset="0"/>
              </a:rPr>
              <a:t>，程序中其他地址相对于起始地址计算</a:t>
            </a:r>
            <a:endParaRPr lang="en-US" altLang="zh-CN" sz="2800" b="1" baseline="0" dirty="0">
              <a:latin typeface="Times New Roman" pitchFamily="18" charset="0"/>
            </a:endParaRPr>
          </a:p>
          <a:p>
            <a:pPr marL="0" lvl="2" indent="-457200" algn="just">
              <a:spcBef>
                <a:spcPct val="20000"/>
              </a:spcBef>
              <a:buClr>
                <a:srgbClr val="0000CC"/>
              </a:buClr>
              <a:buFont typeface="Wingdings" panose="05000000000000000000" pitchFamily="2" charset="2"/>
              <a:buChar char="Ø"/>
            </a:pPr>
            <a:r>
              <a:rPr lang="zh-CN" altLang="en-US" sz="2800" b="1" baseline="0" dirty="0">
                <a:latin typeface="Times New Roman" pitchFamily="18" charset="0"/>
              </a:rPr>
              <a:t>装入程序根据内存的当前情况，将装入模块装入内存的适当位置</a:t>
            </a:r>
            <a:r>
              <a:rPr lang="en-US" altLang="zh-CN" sz="2800" b="1" baseline="0" dirty="0">
                <a:latin typeface="Times New Roman" pitchFamily="18" charset="0"/>
              </a:rPr>
              <a:t>,</a:t>
            </a:r>
            <a:r>
              <a:rPr lang="zh-CN" altLang="en-US" sz="2800" b="1" baseline="0" dirty="0">
                <a:latin typeface="Times New Roman" pitchFamily="18" charset="0"/>
              </a:rPr>
              <a:t>这就是可重定位装入方式</a:t>
            </a:r>
            <a:endParaRPr lang="en-US" altLang="zh-CN" sz="2800" b="1" baseline="0" dirty="0">
              <a:latin typeface="Times New Roman" pitchFamily="18" charset="0"/>
            </a:endParaRPr>
          </a:p>
          <a:p>
            <a:pPr marL="0" lvl="2" indent="-457200" algn="just">
              <a:spcBef>
                <a:spcPct val="20000"/>
              </a:spcBef>
              <a:buClr>
                <a:srgbClr val="0000CC"/>
              </a:buClr>
              <a:buFont typeface="Wingdings" panose="05000000000000000000" pitchFamily="2" charset="2"/>
              <a:buChar char="Ø"/>
            </a:pPr>
            <a:r>
              <a:rPr lang="zh-CN" altLang="en-US" sz="2800" dirty="0">
                <a:latin typeface="Times New Roman" pitchFamily="18" charset="0"/>
              </a:rPr>
              <a:t>特点</a:t>
            </a:r>
            <a:r>
              <a:rPr lang="en-US" altLang="zh-CN" sz="2800" dirty="0">
                <a:latin typeface="Times New Roman" pitchFamily="18" charset="0"/>
              </a:rPr>
              <a:t>:</a:t>
            </a:r>
            <a:r>
              <a:rPr lang="zh-CN" altLang="en-US" sz="2800" dirty="0">
                <a:latin typeface="Times New Roman" pitchFamily="18" charset="0"/>
              </a:rPr>
              <a:t>装入模块的逻辑地址与装入后的内存地址不同</a:t>
            </a:r>
            <a:endParaRPr lang="zh-CN" altLang="en-US" sz="2800" b="1" baseline="0" dirty="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6" name="Text Box 48"/>
          <p:cNvSpPr txBox="1">
            <a:spLocks noChangeArrowheads="1"/>
          </p:cNvSpPr>
          <p:nvPr/>
        </p:nvSpPr>
        <p:spPr bwMode="auto">
          <a:xfrm>
            <a:off x="3048000" y="6019800"/>
            <a:ext cx="3476625"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作业装入内存时的情况 </a:t>
            </a:r>
          </a:p>
        </p:txBody>
      </p:sp>
      <p:sp>
        <p:nvSpPr>
          <p:cNvPr id="55" name="Rectangle 2"/>
          <p:cNvSpPr txBox="1">
            <a:spLocks noChangeArrowheads="1"/>
          </p:cNvSpPr>
          <p:nvPr/>
        </p:nvSpPr>
        <p:spPr>
          <a:xfrm>
            <a:off x="900113" y="188913"/>
            <a:ext cx="7793037" cy="792162"/>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eaLnBrk="1" hangingPunct="1"/>
            <a:r>
              <a:rPr lang="zh-CN" altLang="en-US" sz="4000" b="0" kern="0">
                <a:latin typeface="Times New Roman" panose="02020603050405020304" pitchFamily="18" charset="0"/>
              </a:rPr>
              <a:t>可重定位装入方式</a:t>
            </a:r>
          </a:p>
        </p:txBody>
      </p:sp>
      <p:sp>
        <p:nvSpPr>
          <p:cNvPr id="56" name="Rectangle 90"/>
          <p:cNvSpPr>
            <a:spLocks noChangeArrowheads="1"/>
          </p:cNvSpPr>
          <p:nvPr/>
        </p:nvSpPr>
        <p:spPr bwMode="auto">
          <a:xfrm>
            <a:off x="1143000" y="1639888"/>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7" name="Rectangle 92"/>
          <p:cNvSpPr>
            <a:spLocks noChangeArrowheads="1"/>
          </p:cNvSpPr>
          <p:nvPr/>
        </p:nvSpPr>
        <p:spPr bwMode="auto">
          <a:xfrm>
            <a:off x="1143000" y="3087688"/>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8" name="Rectangle 93"/>
          <p:cNvSpPr>
            <a:spLocks noChangeArrowheads="1"/>
          </p:cNvSpPr>
          <p:nvPr/>
        </p:nvSpPr>
        <p:spPr bwMode="auto">
          <a:xfrm>
            <a:off x="1143000" y="3925888"/>
            <a:ext cx="2743200" cy="5334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365</a:t>
            </a:r>
          </a:p>
        </p:txBody>
      </p:sp>
      <p:sp>
        <p:nvSpPr>
          <p:cNvPr id="59" name="Rectangle 94"/>
          <p:cNvSpPr>
            <a:spLocks noChangeArrowheads="1"/>
          </p:cNvSpPr>
          <p:nvPr/>
        </p:nvSpPr>
        <p:spPr bwMode="auto">
          <a:xfrm>
            <a:off x="1143000" y="4459288"/>
            <a:ext cx="2743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0" name="Rectangle 95"/>
          <p:cNvSpPr>
            <a:spLocks noChangeArrowheads="1"/>
          </p:cNvSpPr>
          <p:nvPr/>
        </p:nvSpPr>
        <p:spPr bwMode="auto">
          <a:xfrm>
            <a:off x="6034088" y="846138"/>
            <a:ext cx="2743200" cy="5867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1" name="Rectangle 96"/>
          <p:cNvSpPr>
            <a:spLocks noChangeArrowheads="1"/>
          </p:cNvSpPr>
          <p:nvPr/>
        </p:nvSpPr>
        <p:spPr bwMode="auto">
          <a:xfrm>
            <a:off x="6034088" y="1989138"/>
            <a:ext cx="2743200" cy="838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2" name="Rectangle 97"/>
          <p:cNvSpPr>
            <a:spLocks noChangeArrowheads="1"/>
          </p:cNvSpPr>
          <p:nvPr/>
        </p:nvSpPr>
        <p:spPr bwMode="auto">
          <a:xfrm>
            <a:off x="6034088" y="2827338"/>
            <a:ext cx="2743200" cy="609600"/>
          </a:xfrm>
          <a:prstGeom prst="rect">
            <a:avLst/>
          </a:prstGeom>
          <a:solidFill>
            <a:schemeClr val="bg1"/>
          </a:solidFill>
          <a:ln w="9525">
            <a:solidFill>
              <a:schemeClr val="tx1"/>
            </a:solidFill>
            <a:miter lim="800000"/>
            <a:headEnd/>
            <a:tailEnd/>
          </a:ln>
          <a:effectLst/>
        </p:spPr>
        <p:txBody>
          <a:bodyPr wrap="none"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63" name="Rectangle 98"/>
          <p:cNvSpPr>
            <a:spLocks noChangeArrowheads="1"/>
          </p:cNvSpPr>
          <p:nvPr/>
        </p:nvSpPr>
        <p:spPr bwMode="auto">
          <a:xfrm>
            <a:off x="6034088" y="3436938"/>
            <a:ext cx="2743200" cy="838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4" name="Rectangle 99"/>
          <p:cNvSpPr>
            <a:spLocks noChangeArrowheads="1"/>
          </p:cNvSpPr>
          <p:nvPr/>
        </p:nvSpPr>
        <p:spPr bwMode="auto">
          <a:xfrm>
            <a:off x="6034088" y="4275138"/>
            <a:ext cx="2743200" cy="533400"/>
          </a:xfrm>
          <a:prstGeom prst="rect">
            <a:avLst/>
          </a:prstGeom>
          <a:solidFill>
            <a:schemeClr val="bg1"/>
          </a:solidFill>
          <a:ln w="9525">
            <a:solidFill>
              <a:schemeClr val="tx1"/>
            </a:solidFill>
            <a:miter lim="800000"/>
            <a:headEnd/>
            <a:tailEnd/>
          </a:ln>
          <a:effectLst/>
        </p:spPr>
        <p:txBody>
          <a:bodyPr wrap="none"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65" name="Rectangle 100"/>
          <p:cNvSpPr>
            <a:spLocks noChangeArrowheads="1"/>
          </p:cNvSpPr>
          <p:nvPr/>
        </p:nvSpPr>
        <p:spPr bwMode="auto">
          <a:xfrm>
            <a:off x="6034088" y="4808538"/>
            <a:ext cx="27432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6" name="Line 101"/>
          <p:cNvSpPr>
            <a:spLocks noChangeShapeType="1"/>
          </p:cNvSpPr>
          <p:nvPr/>
        </p:nvSpPr>
        <p:spPr bwMode="auto">
          <a:xfrm>
            <a:off x="3886200" y="1639888"/>
            <a:ext cx="2057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02"/>
          <p:cNvSpPr>
            <a:spLocks noChangeShapeType="1"/>
          </p:cNvSpPr>
          <p:nvPr/>
        </p:nvSpPr>
        <p:spPr bwMode="auto">
          <a:xfrm>
            <a:off x="3886200" y="5449888"/>
            <a:ext cx="2057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Text Box 103"/>
          <p:cNvSpPr txBox="1">
            <a:spLocks noChangeArrowheads="1"/>
          </p:cNvSpPr>
          <p:nvPr/>
        </p:nvSpPr>
        <p:spPr bwMode="auto">
          <a:xfrm>
            <a:off x="685800" y="1435100"/>
            <a:ext cx="382588" cy="519113"/>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69" name="Text Box 104"/>
          <p:cNvSpPr txBox="1">
            <a:spLocks noChangeArrowheads="1"/>
          </p:cNvSpPr>
          <p:nvPr/>
        </p:nvSpPr>
        <p:spPr bwMode="auto">
          <a:xfrm>
            <a:off x="107950" y="2425700"/>
            <a:ext cx="977900"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1000</a:t>
            </a:r>
          </a:p>
        </p:txBody>
      </p:sp>
      <p:sp>
        <p:nvSpPr>
          <p:cNvPr id="70" name="Text Box 105"/>
          <p:cNvSpPr txBox="1">
            <a:spLocks noChangeArrowheads="1"/>
          </p:cNvSpPr>
          <p:nvPr/>
        </p:nvSpPr>
        <p:spPr bwMode="auto">
          <a:xfrm>
            <a:off x="107950" y="3949700"/>
            <a:ext cx="977900"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2500</a:t>
            </a:r>
          </a:p>
        </p:txBody>
      </p:sp>
      <p:sp>
        <p:nvSpPr>
          <p:cNvPr id="71" name="Text Box 106"/>
          <p:cNvSpPr txBox="1">
            <a:spLocks noChangeArrowheads="1"/>
          </p:cNvSpPr>
          <p:nvPr/>
        </p:nvSpPr>
        <p:spPr bwMode="auto">
          <a:xfrm>
            <a:off x="4764088" y="1816100"/>
            <a:ext cx="1176337"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10000</a:t>
            </a:r>
          </a:p>
        </p:txBody>
      </p:sp>
      <p:sp>
        <p:nvSpPr>
          <p:cNvPr id="72" name="Text Box 107"/>
          <p:cNvSpPr txBox="1">
            <a:spLocks noChangeArrowheads="1"/>
          </p:cNvSpPr>
          <p:nvPr/>
        </p:nvSpPr>
        <p:spPr bwMode="auto">
          <a:xfrm>
            <a:off x="4787900" y="2852738"/>
            <a:ext cx="1176338" cy="519112"/>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11000</a:t>
            </a:r>
          </a:p>
        </p:txBody>
      </p:sp>
      <p:sp>
        <p:nvSpPr>
          <p:cNvPr id="73" name="Text Box 108"/>
          <p:cNvSpPr txBox="1">
            <a:spLocks noChangeArrowheads="1"/>
          </p:cNvSpPr>
          <p:nvPr/>
        </p:nvSpPr>
        <p:spPr bwMode="auto">
          <a:xfrm>
            <a:off x="4716463" y="4278313"/>
            <a:ext cx="1176337" cy="519112"/>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12500</a:t>
            </a:r>
          </a:p>
        </p:txBody>
      </p:sp>
      <p:sp>
        <p:nvSpPr>
          <p:cNvPr id="74" name="Rectangle 109"/>
          <p:cNvSpPr>
            <a:spLocks noChangeArrowheads="1"/>
          </p:cNvSpPr>
          <p:nvPr/>
        </p:nvSpPr>
        <p:spPr bwMode="auto">
          <a:xfrm>
            <a:off x="1144588" y="1628775"/>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5" name="Rectangle 110"/>
          <p:cNvSpPr>
            <a:spLocks noChangeArrowheads="1"/>
          </p:cNvSpPr>
          <p:nvPr/>
        </p:nvSpPr>
        <p:spPr bwMode="auto">
          <a:xfrm>
            <a:off x="1144588" y="2463800"/>
            <a:ext cx="2743200" cy="6096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LOAD 1 , [2500]</a:t>
            </a:r>
          </a:p>
        </p:txBody>
      </p:sp>
      <p:sp>
        <p:nvSpPr>
          <p:cNvPr id="76" name="Rectangle 111"/>
          <p:cNvSpPr>
            <a:spLocks noChangeArrowheads="1"/>
          </p:cNvSpPr>
          <p:nvPr/>
        </p:nvSpPr>
        <p:spPr bwMode="auto">
          <a:xfrm>
            <a:off x="1144588" y="3076575"/>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7" name="Rectangle 112"/>
          <p:cNvSpPr>
            <a:spLocks noChangeArrowheads="1"/>
          </p:cNvSpPr>
          <p:nvPr/>
        </p:nvSpPr>
        <p:spPr bwMode="auto">
          <a:xfrm>
            <a:off x="1144588" y="3914775"/>
            <a:ext cx="2743200" cy="5334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365</a:t>
            </a:r>
          </a:p>
        </p:txBody>
      </p:sp>
      <p:sp>
        <p:nvSpPr>
          <p:cNvPr id="78" name="Rectangle 113"/>
          <p:cNvSpPr>
            <a:spLocks noChangeArrowheads="1"/>
          </p:cNvSpPr>
          <p:nvPr/>
        </p:nvSpPr>
        <p:spPr bwMode="auto">
          <a:xfrm>
            <a:off x="1144588" y="4448175"/>
            <a:ext cx="2743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9" name="Text Box 114"/>
          <p:cNvSpPr txBox="1">
            <a:spLocks noChangeArrowheads="1"/>
          </p:cNvSpPr>
          <p:nvPr/>
        </p:nvSpPr>
        <p:spPr bwMode="auto">
          <a:xfrm>
            <a:off x="1619250" y="1052513"/>
            <a:ext cx="1816100" cy="579437"/>
          </a:xfrm>
          <a:prstGeom prst="rect">
            <a:avLst/>
          </a:prstGeom>
          <a:noFill/>
          <a:ln w="38100" algn="ctr">
            <a:noFill/>
            <a:miter lim="800000"/>
            <a:headEnd/>
            <a:tailEnd/>
          </a:ln>
          <a:effectLst/>
        </p:spPr>
        <p:txBody>
          <a:bodyPr wrap="none">
            <a:spAutoFit/>
          </a:bodyPr>
          <a:lstStyle/>
          <a:p>
            <a:pPr eaLnBrk="1" hangingPunct="1">
              <a:defRPr/>
            </a:pPr>
            <a:r>
              <a:rPr lang="zh-CN" altLang="en-US" sz="3200" b="1">
                <a:effectLst>
                  <a:outerShdw blurRad="38100" dist="38100" dir="2700000" algn="tl">
                    <a:srgbClr val="C0C0C0"/>
                  </a:outerShdw>
                </a:effectLst>
                <a:latin typeface="Arial" charset="0"/>
                <a:ea typeface="隶书" pitchFamily="49" charset="-122"/>
              </a:rPr>
              <a:t>程序空间</a:t>
            </a:r>
          </a:p>
        </p:txBody>
      </p:sp>
      <p:sp>
        <p:nvSpPr>
          <p:cNvPr id="80" name="Text Box 115"/>
          <p:cNvSpPr txBox="1">
            <a:spLocks noChangeArrowheads="1"/>
          </p:cNvSpPr>
          <p:nvPr/>
        </p:nvSpPr>
        <p:spPr bwMode="auto">
          <a:xfrm>
            <a:off x="5724525" y="568325"/>
            <a:ext cx="382588" cy="519113"/>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81" name="Text Box 116"/>
          <p:cNvSpPr txBox="1">
            <a:spLocks noChangeArrowheads="1"/>
          </p:cNvSpPr>
          <p:nvPr/>
        </p:nvSpPr>
        <p:spPr bwMode="auto">
          <a:xfrm>
            <a:off x="7621588" y="2847975"/>
            <a:ext cx="1414462" cy="519113"/>
          </a:xfrm>
          <a:prstGeom prst="rect">
            <a:avLst/>
          </a:prstGeom>
          <a:solidFill>
            <a:schemeClr val="bg1"/>
          </a:solidFill>
          <a:ln w="38100" algn="ctr">
            <a:noFill/>
            <a:miter lim="800000"/>
            <a:headEnd/>
            <a:tailEnd/>
          </a:ln>
          <a:effectLst/>
        </p:spPr>
        <p:txBody>
          <a:bodyPr wrap="none">
            <a:spAutoFit/>
          </a:bodyPr>
          <a:lstStyle/>
          <a:p>
            <a:pPr eaLnBrk="1" hangingPunct="1">
              <a:defRPr/>
            </a:pPr>
            <a:r>
              <a:rPr lang="en-US" altLang="zh-CN" sz="2800" b="1" dirty="0">
                <a:effectLst>
                  <a:outerShdw blurRad="38100" dist="38100" dir="2700000" algn="tl">
                    <a:srgbClr val="000000"/>
                  </a:outerShdw>
                </a:effectLst>
                <a:latin typeface="Arial" charset="0"/>
                <a:ea typeface="楷体_GB2312" pitchFamily="49" charset="-122"/>
              </a:rPr>
              <a:t>[12500]</a:t>
            </a:r>
          </a:p>
        </p:txBody>
      </p:sp>
      <p:sp>
        <p:nvSpPr>
          <p:cNvPr id="82" name="Text Box 117"/>
          <p:cNvSpPr txBox="1">
            <a:spLocks noChangeArrowheads="1"/>
          </p:cNvSpPr>
          <p:nvPr/>
        </p:nvSpPr>
        <p:spPr bwMode="auto">
          <a:xfrm>
            <a:off x="808038" y="5600700"/>
            <a:ext cx="3724275" cy="519113"/>
          </a:xfrm>
          <a:prstGeom prst="rect">
            <a:avLst/>
          </a:prstGeom>
          <a:noFill/>
          <a:ln w="9525">
            <a:noFill/>
            <a:miter lim="800000"/>
            <a:headEnd/>
            <a:tailEnd/>
          </a:ln>
          <a:effectLst/>
        </p:spPr>
        <p:txBody>
          <a:bodyPr wrap="none">
            <a:spAutoFit/>
          </a:bodyPr>
          <a:lstStyle/>
          <a:p>
            <a:pPr eaLnBrk="1" hangingPunct="1">
              <a:defRPr/>
            </a:pPr>
            <a:r>
              <a:rPr kumimoji="0" lang="en-US" altLang="zh-CN" sz="2800" b="1">
                <a:effectLst>
                  <a:outerShdw blurRad="38100" dist="38100" dir="2700000" algn="tl">
                    <a:srgbClr val="C0C0C0"/>
                  </a:outerShdw>
                </a:effectLst>
                <a:latin typeface="Arial" charset="0"/>
                <a:ea typeface="楷体_GB2312" pitchFamily="49" charset="-122"/>
              </a:rPr>
              <a:t>12500 </a:t>
            </a:r>
            <a:r>
              <a:rPr kumimoji="0" lang="zh-CN" altLang="en-US" sz="2800" b="1">
                <a:effectLst>
                  <a:outerShdw blurRad="38100" dist="38100" dir="2700000" algn="tl">
                    <a:srgbClr val="C0C0C0"/>
                  </a:outerShdw>
                </a:effectLst>
                <a:latin typeface="Arial" charset="0"/>
                <a:ea typeface="楷体_GB2312" pitchFamily="49" charset="-122"/>
              </a:rPr>
              <a:t>＝ </a:t>
            </a:r>
            <a:r>
              <a:rPr kumimoji="0" lang="en-US" altLang="zh-CN" sz="2800" b="1">
                <a:effectLst>
                  <a:outerShdw blurRad="38100" dist="38100" dir="2700000" algn="tl">
                    <a:srgbClr val="C0C0C0"/>
                  </a:outerShdw>
                </a:effectLst>
                <a:latin typeface="Arial" charset="0"/>
                <a:ea typeface="楷体_GB2312" pitchFamily="49" charset="-122"/>
              </a:rPr>
              <a:t>10000+2500</a:t>
            </a:r>
          </a:p>
        </p:txBody>
      </p:sp>
      <p:sp>
        <p:nvSpPr>
          <p:cNvPr id="83" name="AutoShape 118"/>
          <p:cNvSpPr>
            <a:spLocks noChangeArrowheads="1"/>
          </p:cNvSpPr>
          <p:nvPr/>
        </p:nvSpPr>
        <p:spPr bwMode="auto">
          <a:xfrm>
            <a:off x="466725" y="6192838"/>
            <a:ext cx="1657350" cy="476250"/>
          </a:xfrm>
          <a:prstGeom prst="wedgeRectCallout">
            <a:avLst>
              <a:gd name="adj1" fmla="val 2204"/>
              <a:gd name="adj2" fmla="val -83667"/>
            </a:avLst>
          </a:prstGeom>
          <a:solidFill>
            <a:schemeClr val="bg1"/>
          </a:solidFill>
          <a:ln w="9525">
            <a:solidFill>
              <a:schemeClr val="tx1"/>
            </a:solidFill>
            <a:miter lim="800000"/>
            <a:headEnd/>
            <a:tailEnd/>
          </a:ln>
          <a:effectLst/>
        </p:spPr>
        <p:txBody>
          <a:bodyPr/>
          <a:lstStyle/>
          <a:p>
            <a:pPr algn="ctr" eaLnBrk="1" hangingPunct="1">
              <a:defRPr/>
            </a:pPr>
            <a:r>
              <a:rPr kumimoji="0" lang="zh-CN" altLang="en-US" sz="2800" b="1">
                <a:effectLst>
                  <a:outerShdw blurRad="38100" dist="38100" dir="2700000" algn="tl">
                    <a:srgbClr val="FFFFFF"/>
                  </a:outerShdw>
                </a:effectLst>
                <a:latin typeface="Arial" charset="0"/>
                <a:ea typeface="楷体_GB2312" pitchFamily="49" charset="-122"/>
              </a:rPr>
              <a:t>物理地址</a:t>
            </a:r>
          </a:p>
        </p:txBody>
      </p:sp>
      <p:sp>
        <p:nvSpPr>
          <p:cNvPr id="84" name="AutoShape 119"/>
          <p:cNvSpPr>
            <a:spLocks noChangeArrowheads="1"/>
          </p:cNvSpPr>
          <p:nvPr/>
        </p:nvSpPr>
        <p:spPr bwMode="auto">
          <a:xfrm>
            <a:off x="2411413" y="6192838"/>
            <a:ext cx="1584325" cy="476250"/>
          </a:xfrm>
          <a:prstGeom prst="wedgeRectCallout">
            <a:avLst>
              <a:gd name="adj1" fmla="val -15731"/>
              <a:gd name="adj2" fmla="val -83333"/>
            </a:avLst>
          </a:prstGeom>
          <a:solidFill>
            <a:schemeClr val="bg1"/>
          </a:solidFill>
          <a:ln w="9525">
            <a:solidFill>
              <a:schemeClr val="tx1"/>
            </a:solidFill>
            <a:miter lim="800000"/>
            <a:headEnd/>
            <a:tailEnd/>
          </a:ln>
          <a:effectLst/>
        </p:spPr>
        <p:txBody>
          <a:bodyPr/>
          <a:lstStyle/>
          <a:p>
            <a:pPr algn="ctr" eaLnBrk="1" hangingPunct="1">
              <a:defRPr/>
            </a:pPr>
            <a:r>
              <a:rPr kumimoji="0" lang="zh-CN" altLang="en-US" sz="2800" b="1">
                <a:effectLst>
                  <a:outerShdw blurRad="38100" dist="38100" dir="2700000" algn="tl">
                    <a:srgbClr val="FFFFFF"/>
                  </a:outerShdw>
                </a:effectLst>
                <a:latin typeface="Arial" charset="0"/>
                <a:ea typeface="楷体_GB2312" pitchFamily="49" charset="-122"/>
              </a:rPr>
              <a:t>基地址</a:t>
            </a:r>
          </a:p>
        </p:txBody>
      </p:sp>
      <p:sp>
        <p:nvSpPr>
          <p:cNvPr id="85" name="AutoShape 120"/>
          <p:cNvSpPr>
            <a:spLocks noChangeArrowheads="1"/>
          </p:cNvSpPr>
          <p:nvPr/>
        </p:nvSpPr>
        <p:spPr bwMode="auto">
          <a:xfrm>
            <a:off x="4140200" y="6192838"/>
            <a:ext cx="1727200" cy="476250"/>
          </a:xfrm>
          <a:prstGeom prst="wedgeRectCallout">
            <a:avLst>
              <a:gd name="adj1" fmla="val -43292"/>
              <a:gd name="adj2" fmla="val -86333"/>
            </a:avLst>
          </a:prstGeom>
          <a:solidFill>
            <a:schemeClr val="bg1"/>
          </a:solidFill>
          <a:ln w="9525">
            <a:solidFill>
              <a:schemeClr val="tx1"/>
            </a:solidFill>
            <a:miter lim="800000"/>
            <a:headEnd/>
            <a:tailEnd/>
          </a:ln>
          <a:effectLst/>
        </p:spPr>
        <p:txBody>
          <a:bodyPr/>
          <a:lstStyle/>
          <a:p>
            <a:pPr algn="ctr" eaLnBrk="1" hangingPunct="1">
              <a:defRPr/>
            </a:pPr>
            <a:r>
              <a:rPr kumimoji="0" lang="zh-CN" altLang="en-US" sz="2800" b="1">
                <a:effectLst>
                  <a:outerShdw blurRad="38100" dist="38100" dir="2700000" algn="tl">
                    <a:srgbClr val="FFFFFF"/>
                  </a:outerShdw>
                </a:effectLst>
                <a:latin typeface="Arial" charset="0"/>
                <a:ea typeface="楷体_GB2312" pitchFamily="49" charset="-122"/>
              </a:rPr>
              <a:t>相对地址</a:t>
            </a:r>
          </a:p>
        </p:txBody>
      </p:sp>
      <p:sp>
        <p:nvSpPr>
          <p:cNvPr id="86" name="Rectangle 121"/>
          <p:cNvSpPr>
            <a:spLocks noChangeArrowheads="1"/>
          </p:cNvSpPr>
          <p:nvPr/>
        </p:nvSpPr>
        <p:spPr bwMode="auto">
          <a:xfrm>
            <a:off x="1138238" y="2459038"/>
            <a:ext cx="2743200" cy="6096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LOAD 1 , [2500]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 0.0 L 0.53542 0.05249 " pathEditMode="relative" ptsTypes="AA">
                                      <p:cBhvr>
                                        <p:cTn id="6" dur="2000" fill="hold"/>
                                        <p:tgtEl>
                                          <p:spTgt spid="7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 0.0 L 0.53542 0.05249 " pathEditMode="relative" ptsTypes="AA">
                                      <p:cBhvr>
                                        <p:cTn id="8" dur="2000" fill="hold"/>
                                        <p:tgtEl>
                                          <p:spTgt spid="7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 0.0 L 0.53542 0.05249 " pathEditMode="relative" ptsTypes="AA">
                                      <p:cBhvr>
                                        <p:cTn id="10" dur="2000" fill="hold"/>
                                        <p:tgtEl>
                                          <p:spTgt spid="7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 0.0 L 0.53542 0.05249 " pathEditMode="relative" ptsTypes="AA">
                                      <p:cBhvr>
                                        <p:cTn id="12" dur="2000" fill="hold"/>
                                        <p:tgtEl>
                                          <p:spTgt spid="77"/>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 0.0 L 0.53542 0.05249 " pathEditMode="relative" ptsTypes="AA">
                                      <p:cBhvr>
                                        <p:cTn id="14" dur="2000" fill="hold"/>
                                        <p:tgtEl>
                                          <p:spTgt spid="7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dissolve">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grpId="0" nodeType="clickEffect">
                                  <p:stCondLst>
                                    <p:cond delay="0"/>
                                  </p:stCondLst>
                                  <p:childTnLst>
                                    <p:animClr clrSpc="rgb" dir="cw">
                                      <p:cBhvr override="childStyle">
                                        <p:cTn id="23" dur="500" fill="hold"/>
                                        <p:tgtEl>
                                          <p:spTgt spid="71"/>
                                        </p:tgtEl>
                                        <p:attrNameLst>
                                          <p:attrName>style.color</p:attrName>
                                        </p:attrNameLst>
                                      </p:cBhvr>
                                      <p:to>
                                        <a:srgbClr val="66FFFF"/>
                                      </p:to>
                                    </p:animClr>
                                  </p:childTnLst>
                                </p:cTn>
                              </p:par>
                              <p:par>
                                <p:cTn id="24" presetID="3" presetClass="emph" presetSubtype="2" fill="hold" grpId="0" nodeType="withEffect">
                                  <p:stCondLst>
                                    <p:cond delay="0"/>
                                  </p:stCondLst>
                                  <p:childTnLst>
                                    <p:animClr clrSpc="rgb" dir="cw">
                                      <p:cBhvr override="childStyle">
                                        <p:cTn id="25" dur="500" fill="hold"/>
                                        <p:tgtEl>
                                          <p:spTgt spid="70"/>
                                        </p:tgtEl>
                                        <p:attrNameLst>
                                          <p:attrName>style.color</p:attrName>
                                        </p:attrNameLst>
                                      </p:cBhvr>
                                      <p:to>
                                        <a:srgbClr val="66FFFF"/>
                                      </p:to>
                                    </p:animClr>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blinds(horizontal)">
                                      <p:cBhvr>
                                        <p:cTn id="30" dur="500"/>
                                        <p:tgtEl>
                                          <p:spTgt spid="8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blinds(horizontal)">
                                      <p:cBhvr>
                                        <p:cTn id="33" dur="500"/>
                                        <p:tgtEl>
                                          <p:spTgt spid="8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blinds(horizontal)">
                                      <p:cBhvr>
                                        <p:cTn id="36" dur="500"/>
                                        <p:tgtEl>
                                          <p:spTgt spid="8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blinds(horizontal)">
                                      <p:cBhvr>
                                        <p:cTn id="3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4" grpId="0" animBg="1"/>
      <p:bldP spid="75" grpId="0" animBg="1"/>
      <p:bldP spid="76" grpId="0" animBg="1"/>
      <p:bldP spid="77" grpId="0" animBg="1"/>
      <p:bldP spid="78" grpId="0" animBg="1"/>
      <p:bldP spid="81" grpId="0" animBg="1"/>
      <p:bldP spid="82" grpId="0"/>
      <p:bldP spid="83" grpId="0" animBg="1"/>
      <p:bldP spid="84" grpId="0" animBg="1"/>
      <p:bldP spid="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第四章  存储器管理</a:t>
            </a:r>
          </a:p>
        </p:txBody>
      </p:sp>
      <p:sp>
        <p:nvSpPr>
          <p:cNvPr id="5124" name="Text Box 4"/>
          <p:cNvSpPr txBox="1">
            <a:spLocks noChangeArrowheads="1"/>
          </p:cNvSpPr>
          <p:nvPr/>
        </p:nvSpPr>
        <p:spPr bwMode="auto">
          <a:xfrm>
            <a:off x="1115616" y="1772816"/>
            <a:ext cx="6189515" cy="4482509"/>
          </a:xfrm>
          <a:prstGeom prst="rect">
            <a:avLst/>
          </a:prstGeom>
          <a:noFill/>
          <a:ln w="9525">
            <a:noFill/>
            <a:miter lim="800000"/>
            <a:headEnd/>
            <a:tailEnd/>
          </a:ln>
          <a:effectLst/>
        </p:spPr>
        <p:txBody>
          <a:bodyPr wrap="none">
            <a:spAutoFit/>
          </a:bodyPr>
          <a:lstStyle/>
          <a:p>
            <a:pPr marL="742950" indent="-742950">
              <a:lnSpc>
                <a:spcPct val="120000"/>
              </a:lnSpc>
              <a:buFont typeface="+mj-lt"/>
              <a:buAutoNum type="arabicPeriod"/>
            </a:pPr>
            <a:r>
              <a:rPr lang="zh-CN" altLang="en-US" sz="4000" b="1" baseline="0" dirty="0">
                <a:solidFill>
                  <a:srgbClr val="000000"/>
                </a:solidFill>
                <a:latin typeface="华文新魏" pitchFamily="2" charset="-122"/>
                <a:ea typeface="华文新魏" pitchFamily="2" charset="-122"/>
              </a:rPr>
              <a:t>存储器的层次结构</a:t>
            </a:r>
            <a:endParaRPr lang="en-US" altLang="zh-CN" sz="4000" b="1" baseline="0" dirty="0">
              <a:solidFill>
                <a:srgbClr val="000000"/>
              </a:solidFill>
              <a:latin typeface="华文新魏" pitchFamily="2" charset="-122"/>
              <a:ea typeface="华文新魏" pitchFamily="2" charset="-122"/>
            </a:endParaRPr>
          </a:p>
          <a:p>
            <a:pPr marL="742950" indent="-742950">
              <a:lnSpc>
                <a:spcPct val="120000"/>
              </a:lnSpc>
              <a:buFont typeface="+mj-lt"/>
              <a:buAutoNum type="arabicPeriod"/>
            </a:pPr>
            <a:r>
              <a:rPr lang="zh-CN" altLang="en-US" sz="4000" b="1" baseline="0" dirty="0">
                <a:solidFill>
                  <a:srgbClr val="000000"/>
                </a:solidFill>
                <a:latin typeface="华文新魏" pitchFamily="2" charset="-122"/>
                <a:ea typeface="华文新魏" pitchFamily="2" charset="-122"/>
              </a:rPr>
              <a:t>程序的装入和链接 </a:t>
            </a:r>
          </a:p>
          <a:p>
            <a:pPr marL="742950" indent="-742950">
              <a:lnSpc>
                <a:spcPct val="120000"/>
              </a:lnSpc>
              <a:buFont typeface="+mj-lt"/>
              <a:buAutoNum type="arabicPeriod"/>
            </a:pPr>
            <a:r>
              <a:rPr lang="zh-CN" altLang="en-US" sz="4000" b="1" baseline="0" dirty="0">
                <a:solidFill>
                  <a:srgbClr val="000000"/>
                </a:solidFill>
                <a:latin typeface="华文新魏" pitchFamily="2" charset="-122"/>
                <a:ea typeface="华文新魏" pitchFamily="2" charset="-122"/>
              </a:rPr>
              <a:t>连续分配方式 </a:t>
            </a:r>
            <a:endParaRPr lang="en-US" altLang="zh-CN" sz="4000" b="1" baseline="0" dirty="0">
              <a:solidFill>
                <a:srgbClr val="000000"/>
              </a:solidFill>
              <a:latin typeface="华文新魏" pitchFamily="2" charset="-122"/>
              <a:ea typeface="华文新魏" pitchFamily="2" charset="-122"/>
            </a:endParaRPr>
          </a:p>
          <a:p>
            <a:pPr marL="742950" indent="-742950">
              <a:lnSpc>
                <a:spcPct val="120000"/>
              </a:lnSpc>
              <a:buFont typeface="+mj-lt"/>
              <a:buAutoNum type="arabicPeriod"/>
            </a:pPr>
            <a:r>
              <a:rPr lang="zh-CN" altLang="en-US" sz="4000" dirty="0">
                <a:solidFill>
                  <a:srgbClr val="000000"/>
                </a:solidFill>
                <a:latin typeface="华文新魏" pitchFamily="2" charset="-122"/>
                <a:ea typeface="华文新魏" pitchFamily="2" charset="-122"/>
              </a:rPr>
              <a:t>对换</a:t>
            </a:r>
            <a:r>
              <a:rPr lang="en-US" altLang="zh-CN" sz="400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a:p>
            <a:pPr marL="742950" indent="-742950">
              <a:lnSpc>
                <a:spcPct val="120000"/>
              </a:lnSpc>
              <a:buFont typeface="+mj-lt"/>
              <a:buAutoNum type="arabicPeriod"/>
            </a:pPr>
            <a:r>
              <a:rPr lang="zh-CN" altLang="en-US" sz="4000" b="1" baseline="0" dirty="0">
                <a:solidFill>
                  <a:srgbClr val="000000"/>
                </a:solidFill>
                <a:latin typeface="华文新魏" pitchFamily="2" charset="-122"/>
                <a:ea typeface="华文新魏" pitchFamily="2" charset="-122"/>
              </a:rPr>
              <a:t>基本分页存储管理方式 </a:t>
            </a:r>
          </a:p>
          <a:p>
            <a:pPr marL="742950" indent="-742950">
              <a:lnSpc>
                <a:spcPct val="120000"/>
              </a:lnSpc>
              <a:buFont typeface="+mj-lt"/>
              <a:buAutoNum type="arabicPeriod"/>
            </a:pPr>
            <a:r>
              <a:rPr lang="zh-CN" altLang="en-US" sz="4000" b="1" baseline="0" dirty="0">
                <a:solidFill>
                  <a:srgbClr val="000000"/>
                </a:solidFill>
                <a:latin typeface="华文新魏" pitchFamily="2" charset="-122"/>
                <a:ea typeface="华文新魏" pitchFamily="2" charset="-122"/>
              </a:rPr>
              <a:t>基本分段存储管理方式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6656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4.2.1 </a:t>
            </a:r>
            <a:r>
              <a:rPr lang="zh-CN" altLang="en-US" sz="3200" b="1" baseline="0" dirty="0">
                <a:solidFill>
                  <a:srgbClr val="0000CC"/>
                </a:solidFill>
                <a:latin typeface="Times New Roman" pitchFamily="18" charset="0"/>
              </a:rPr>
              <a:t>程序的装入</a:t>
            </a:r>
          </a:p>
          <a:p>
            <a:pPr lvl="1" algn="just">
              <a:spcBef>
                <a:spcPct val="20000"/>
              </a:spcBef>
              <a:buClr>
                <a:srgbClr val="0000CC"/>
              </a:buClr>
            </a:pPr>
            <a:r>
              <a:rPr lang="en-US" altLang="zh-CN" sz="2800" b="1" baseline="0" dirty="0">
                <a:solidFill>
                  <a:srgbClr val="000000"/>
                </a:solidFill>
                <a:latin typeface="Times New Roman" pitchFamily="18" charset="0"/>
              </a:rPr>
              <a:t>2. </a:t>
            </a:r>
            <a:r>
              <a:rPr lang="zh-CN" altLang="en-US" sz="2800" b="1" baseline="0" dirty="0">
                <a:solidFill>
                  <a:srgbClr val="000000"/>
                </a:solidFill>
                <a:latin typeface="Times New Roman" pitchFamily="18" charset="0"/>
              </a:rPr>
              <a:t>可重定位装入方式</a:t>
            </a:r>
          </a:p>
          <a:p>
            <a:pPr marL="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重定位</a:t>
            </a:r>
            <a:r>
              <a:rPr lang="zh-CN" altLang="en-US" sz="2800" b="1" baseline="0" dirty="0">
                <a:latin typeface="Times New Roman" pitchFamily="18" charset="0"/>
              </a:rPr>
              <a:t>：在装入时对目标程序中指令和数据地址的修改过程称。或者说：</a:t>
            </a:r>
            <a:r>
              <a:rPr kumimoji="0" lang="zh-CN" altLang="en-US" sz="2800" b="1" baseline="0" dirty="0">
                <a:latin typeface="宋体" pitchFamily="2" charset="-122"/>
              </a:rPr>
              <a:t>把作业地址空间中使用的逻辑地址变换成内存空间中的物理地址的过程。又称</a:t>
            </a:r>
            <a:r>
              <a:rPr kumimoji="0" lang="zh-CN" altLang="en-US" sz="2800" b="1" baseline="0" dirty="0">
                <a:solidFill>
                  <a:srgbClr val="FF0000"/>
                </a:solidFill>
                <a:latin typeface="宋体" pitchFamily="2" charset="-122"/>
              </a:rPr>
              <a:t>地址映射。</a:t>
            </a:r>
            <a:endParaRPr lang="zh-CN" altLang="en-US" sz="2800" b="1" baseline="0" dirty="0">
              <a:solidFill>
                <a:srgbClr val="FF0000"/>
              </a:solidFill>
              <a:latin typeface="Times New Roman" pitchFamily="18" charset="0"/>
            </a:endParaRPr>
          </a:p>
          <a:p>
            <a:pPr marL="0" lvl="2" indent="-533400" algn="just">
              <a:lnSpc>
                <a:spcPct val="120000"/>
              </a:lnSpc>
              <a:spcBef>
                <a:spcPct val="20000"/>
              </a:spcBef>
              <a:buClr>
                <a:srgbClr val="0000CC"/>
              </a:buClr>
              <a:buFont typeface="Wingdings" pitchFamily="2" charset="2"/>
              <a:buChar char="Ø"/>
            </a:pPr>
            <a:r>
              <a:rPr lang="zh-CN" altLang="en-US" sz="2800" b="1" baseline="0" dirty="0">
                <a:latin typeface="黑体" pitchFamily="49" charset="-122"/>
              </a:rPr>
              <a:t>地址变换在装入时一次完成，以后不再改变，故称为</a:t>
            </a:r>
            <a:r>
              <a:rPr lang="zh-CN" altLang="en-US" sz="2800" b="1" baseline="0" dirty="0">
                <a:solidFill>
                  <a:srgbClr val="FF0000"/>
                </a:solidFill>
                <a:latin typeface="黑体" pitchFamily="49" charset="-122"/>
              </a:rPr>
              <a:t>静态重定位</a:t>
            </a:r>
            <a:r>
              <a:rPr lang="zh-CN" altLang="en-US" sz="2800" b="1" baseline="0" dirty="0">
                <a:latin typeface="黑体" pitchFamily="49" charset="-12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6758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4.2.1 </a:t>
            </a:r>
            <a:r>
              <a:rPr lang="zh-CN" altLang="en-US" sz="3200" b="1" baseline="0" dirty="0">
                <a:solidFill>
                  <a:srgbClr val="0000CC"/>
                </a:solidFill>
                <a:latin typeface="Times New Roman" pitchFamily="18" charset="0"/>
              </a:rPr>
              <a:t>程序的装入</a:t>
            </a:r>
          </a:p>
          <a:p>
            <a:pPr lvl="1" algn="just">
              <a:spcBef>
                <a:spcPct val="20000"/>
              </a:spcBef>
              <a:buClr>
                <a:srgbClr val="0000CC"/>
              </a:buClr>
            </a:pPr>
            <a:r>
              <a:rPr lang="en-US" altLang="zh-CN" sz="2800" b="1" baseline="0" dirty="0">
                <a:solidFill>
                  <a:srgbClr val="000000"/>
                </a:solidFill>
                <a:latin typeface="Times New Roman" pitchFamily="18" charset="0"/>
              </a:rPr>
              <a:t>2. </a:t>
            </a:r>
            <a:r>
              <a:rPr lang="zh-CN" altLang="en-US" sz="2800" b="1" baseline="0" dirty="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优点：</a:t>
            </a:r>
            <a:r>
              <a:rPr lang="zh-CN" altLang="en-US" sz="2800" b="1" baseline="0" dirty="0">
                <a:latin typeface="Times New Roman" pitchFamily="18" charset="0"/>
              </a:rPr>
              <a:t>无需增加硬件地址变换机构；实现简单；适用于多道程序环境。</a:t>
            </a:r>
          </a:p>
          <a:p>
            <a:pPr marL="1447800" lvl="2" indent="-533400">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缺点：不允许程序运行时在内存中移动位置</a:t>
            </a:r>
            <a:r>
              <a:rPr lang="zh-CN" altLang="en-US" sz="2800" b="1" baseline="0" dirty="0">
                <a:latin typeface="Times New Roman" pitchFamily="18" charset="0"/>
              </a:rPr>
              <a:t>；程序在存储空间中只能连续分配；多个用户难以共享存于内存中的同一程序。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59867"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72707" name="Rectangle 3"/>
          <p:cNvSpPr>
            <a:spLocks noChangeArrowheads="1"/>
          </p:cNvSpPr>
          <p:nvPr/>
        </p:nvSpPr>
        <p:spPr bwMode="auto">
          <a:xfrm>
            <a:off x="107504" y="980728"/>
            <a:ext cx="8610600" cy="5181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4.2.1 </a:t>
            </a:r>
            <a:r>
              <a:rPr lang="zh-CN" altLang="en-US" sz="3200" b="1" baseline="0" dirty="0">
                <a:solidFill>
                  <a:srgbClr val="0000CC"/>
                </a:solidFill>
                <a:latin typeface="Times New Roman" pitchFamily="18" charset="0"/>
              </a:rPr>
              <a:t>程序的装入</a:t>
            </a:r>
          </a:p>
          <a:p>
            <a:pPr lvl="1" algn="just">
              <a:spcBef>
                <a:spcPct val="20000"/>
              </a:spcBef>
              <a:buClr>
                <a:srgbClr val="0000CC"/>
              </a:buClr>
            </a:pPr>
            <a:r>
              <a:rPr lang="en-US" altLang="zh-CN" sz="2800" b="1" baseline="0" dirty="0">
                <a:solidFill>
                  <a:srgbClr val="000000"/>
                </a:solidFill>
                <a:latin typeface="Times New Roman" pitchFamily="18" charset="0"/>
              </a:rPr>
              <a:t>3. </a:t>
            </a:r>
            <a:r>
              <a:rPr lang="zh-CN" altLang="en-US" sz="2800" b="1" baseline="0" dirty="0">
                <a:solidFill>
                  <a:srgbClr val="000000"/>
                </a:solidFill>
                <a:latin typeface="Times New Roman" pitchFamily="18" charset="0"/>
              </a:rPr>
              <a:t>动态运行时装入方式</a:t>
            </a:r>
          </a:p>
          <a:p>
            <a:pPr marL="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装入程序把装入模块装入内存后，不立即把装入模块中的相对地址转换为绝对地址，而是把这种</a:t>
            </a:r>
            <a:r>
              <a:rPr lang="zh-CN" altLang="en-US" sz="2800" b="1" baseline="0" dirty="0">
                <a:solidFill>
                  <a:srgbClr val="FF0000"/>
                </a:solidFill>
                <a:latin typeface="Times New Roman" pitchFamily="18" charset="0"/>
              </a:rPr>
              <a:t>地址转换推迟到程序真正要执行时才进行</a:t>
            </a:r>
            <a:r>
              <a:rPr lang="zh-CN" altLang="en-US" sz="2800" b="1" baseline="0" dirty="0">
                <a:latin typeface="Times New Roman" pitchFamily="18" charset="0"/>
              </a:rPr>
              <a:t>。</a:t>
            </a:r>
          </a:p>
          <a:p>
            <a:pPr marL="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装入内存后的所有地址都</a:t>
            </a:r>
            <a:r>
              <a:rPr lang="zh-CN" altLang="en-US" sz="2800" b="1" baseline="0" dirty="0">
                <a:solidFill>
                  <a:srgbClr val="FF0000"/>
                </a:solidFill>
                <a:latin typeface="Times New Roman" pitchFamily="18" charset="0"/>
              </a:rPr>
              <a:t>仍是相对地址</a:t>
            </a:r>
            <a:r>
              <a:rPr lang="zh-CN" altLang="en-US" sz="2800" b="1" baseline="0" dirty="0">
                <a:latin typeface="Times New Roman" pitchFamily="18" charset="0"/>
              </a:rPr>
              <a:t>。</a:t>
            </a:r>
          </a:p>
          <a:p>
            <a:pPr marL="0" lvl="2" indent="-533400" algn="just">
              <a:spcBef>
                <a:spcPct val="20000"/>
              </a:spcBef>
              <a:buClr>
                <a:srgbClr val="0000CC"/>
              </a:buClr>
              <a:buFont typeface="Wingdings" pitchFamily="2" charset="2"/>
              <a:buChar char="Ø"/>
            </a:pPr>
            <a:r>
              <a:rPr lang="zh-CN" altLang="en-US" sz="2800" b="1" baseline="0" dirty="0">
                <a:latin typeface="隶书" pitchFamily="49" charset="-122"/>
              </a:rPr>
              <a:t>允许程序在内存中</a:t>
            </a:r>
            <a:r>
              <a:rPr lang="zh-CN" altLang="en-US" sz="2800" b="1" baseline="0" dirty="0">
                <a:solidFill>
                  <a:srgbClr val="FF0000"/>
                </a:solidFill>
                <a:latin typeface="隶书" pitchFamily="49" charset="-122"/>
              </a:rPr>
              <a:t>移动</a:t>
            </a:r>
            <a:r>
              <a:rPr lang="zh-CN" altLang="en-US" sz="2800" b="1" baseline="0" dirty="0">
                <a:latin typeface="隶书" pitchFamily="49" charset="-122"/>
              </a:rPr>
              <a:t>；</a:t>
            </a:r>
          </a:p>
          <a:p>
            <a:pPr marL="0" lvl="2" indent="-533400">
              <a:spcBef>
                <a:spcPct val="20000"/>
              </a:spcBef>
              <a:buClr>
                <a:srgbClr val="0000CC"/>
              </a:buClr>
              <a:buFont typeface="Wingdings" pitchFamily="2" charset="2"/>
              <a:buChar char="Ø"/>
            </a:pPr>
            <a:r>
              <a:rPr lang="zh-CN" altLang="en-US" sz="2800" b="1" baseline="0" dirty="0">
                <a:latin typeface="隶书" pitchFamily="49" charset="-122"/>
              </a:rPr>
              <a:t>需要</a:t>
            </a:r>
            <a:r>
              <a:rPr lang="zh-CN" altLang="en-US" sz="2800" b="1" baseline="0" dirty="0">
                <a:solidFill>
                  <a:srgbClr val="FF0000"/>
                </a:solidFill>
                <a:latin typeface="隶书" pitchFamily="49" charset="-122"/>
              </a:rPr>
              <a:t>重定位寄存器</a:t>
            </a:r>
            <a:r>
              <a:rPr lang="zh-CN" altLang="en-US" sz="2800" b="1" baseline="0" dirty="0">
                <a:latin typeface="隶书" pitchFamily="49" charset="-122"/>
              </a:rPr>
              <a:t>的支持</a:t>
            </a:r>
          </a:p>
          <a:p>
            <a:pPr marL="0" lvl="2" indent="-533400" algn="just">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优点：</a:t>
            </a:r>
            <a:r>
              <a:rPr lang="zh-CN" altLang="en-US" sz="2800" b="1" baseline="0" dirty="0">
                <a:latin typeface="Times New Roman" pitchFamily="18" charset="0"/>
              </a:rPr>
              <a:t>可对内存进行非连续分配；提供了实现虚存的基础；有利于程序段的共享。</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73731" name="Rectangle 3"/>
          <p:cNvSpPr>
            <a:spLocks noChangeArrowheads="1"/>
          </p:cNvSpPr>
          <p:nvPr/>
        </p:nvSpPr>
        <p:spPr bwMode="auto">
          <a:xfrm>
            <a:off x="304800" y="1295400"/>
            <a:ext cx="86868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4.2.2 </a:t>
            </a:r>
            <a:r>
              <a:rPr lang="zh-CN" altLang="en-US" sz="3200" b="1" baseline="0" dirty="0">
                <a:solidFill>
                  <a:srgbClr val="0000CC"/>
                </a:solidFill>
                <a:latin typeface="Times New Roman" pitchFamily="18" charset="0"/>
              </a:rPr>
              <a:t>程序的链接</a:t>
            </a:r>
            <a:endParaRPr lang="en-US" altLang="zh-CN" sz="3200" dirty="0">
              <a:solidFill>
                <a:srgbClr val="0000CC"/>
              </a:solidFill>
              <a:latin typeface="Times New Roman" pitchFamily="18" charset="0"/>
            </a:endParaRPr>
          </a:p>
          <a:p>
            <a:pPr algn="just">
              <a:spcBef>
                <a:spcPct val="20000"/>
              </a:spcBef>
              <a:buClr>
                <a:srgbClr val="0000CC"/>
              </a:buClr>
            </a:pPr>
            <a:r>
              <a:rPr lang="en-US" altLang="zh-CN" sz="2800" b="1" baseline="0" dirty="0">
                <a:solidFill>
                  <a:srgbClr val="000000"/>
                </a:solidFill>
                <a:latin typeface="宋体" pitchFamily="2" charset="-122"/>
              </a:rPr>
              <a:t>1. </a:t>
            </a:r>
            <a:r>
              <a:rPr lang="zh-CN" altLang="en-US" sz="2800" b="1" baseline="0" dirty="0">
                <a:solidFill>
                  <a:srgbClr val="000000"/>
                </a:solidFill>
                <a:latin typeface="宋体" pitchFamily="2" charset="-122"/>
              </a:rPr>
              <a:t>静态链接方式</a:t>
            </a:r>
          </a:p>
          <a:p>
            <a:pPr marL="0" lvl="2" indent="-533400" algn="just">
              <a:lnSpc>
                <a:spcPct val="120000"/>
              </a:lnSpc>
              <a:spcBef>
                <a:spcPct val="20000"/>
              </a:spcBef>
              <a:buClr>
                <a:srgbClr val="0000CC"/>
              </a:buClr>
              <a:buFont typeface="Wingdings" pitchFamily="2" charset="2"/>
              <a:buChar char="Ø"/>
            </a:pPr>
            <a:r>
              <a:rPr lang="zh-CN" altLang="en-US" sz="2800" b="1" baseline="0" dirty="0">
                <a:latin typeface="宋体" pitchFamily="2" charset="-122"/>
              </a:rPr>
              <a:t>在程序运行之前，先将各目标模块以及所需的库函数，链接成一个完整的</a:t>
            </a:r>
            <a:r>
              <a:rPr lang="zh-CN" altLang="en-US" sz="2800" b="1" baseline="0" dirty="0">
                <a:solidFill>
                  <a:srgbClr val="FF0000"/>
                </a:solidFill>
                <a:latin typeface="宋体" pitchFamily="2" charset="-122"/>
              </a:rPr>
              <a:t>装配模块</a:t>
            </a:r>
            <a:r>
              <a:rPr lang="zh-CN" altLang="en-US" sz="2800" b="1" baseline="0" dirty="0">
                <a:latin typeface="宋体" pitchFamily="2" charset="-122"/>
              </a:rPr>
              <a:t>。</a:t>
            </a:r>
          </a:p>
          <a:p>
            <a:pPr marL="0" lvl="2" indent="-533400" algn="just">
              <a:lnSpc>
                <a:spcPct val="120000"/>
              </a:lnSpc>
              <a:spcBef>
                <a:spcPct val="20000"/>
              </a:spcBef>
              <a:buClr>
                <a:srgbClr val="0000CC"/>
              </a:buClr>
              <a:buFont typeface="Wingdings" pitchFamily="2" charset="2"/>
              <a:buChar char="Ø"/>
            </a:pPr>
            <a:r>
              <a:rPr lang="zh-CN" altLang="en-US" sz="2800" b="1" baseline="0" dirty="0">
                <a:latin typeface="宋体" pitchFamily="2" charset="-122"/>
              </a:rPr>
              <a:t>在将这几个目标模块装配成一个装入模块时，须解决以下</a:t>
            </a:r>
            <a:r>
              <a:rPr lang="zh-CN" altLang="en-US" sz="2800" b="1" baseline="0" dirty="0">
                <a:solidFill>
                  <a:srgbClr val="FF0000"/>
                </a:solidFill>
                <a:latin typeface="宋体" pitchFamily="2" charset="-122"/>
              </a:rPr>
              <a:t>两个问题</a:t>
            </a:r>
            <a:r>
              <a:rPr lang="zh-CN" altLang="en-US" sz="2800" b="1" baseline="0" dirty="0">
                <a:latin typeface="宋体" pitchFamily="2" charset="-122"/>
              </a:rPr>
              <a:t>： </a:t>
            </a:r>
          </a:p>
          <a:p>
            <a:pPr marL="0" lvl="2" indent="-533400" algn="just">
              <a:lnSpc>
                <a:spcPct val="120000"/>
              </a:lnSpc>
              <a:spcBef>
                <a:spcPct val="20000"/>
              </a:spcBef>
            </a:pPr>
            <a:r>
              <a:rPr lang="zh-CN" altLang="en-US" sz="2800" b="1" baseline="0" dirty="0">
                <a:latin typeface="宋体" pitchFamily="2" charset="-122"/>
              </a:rPr>
              <a:t>   (1) 对相对地址进行修改。 </a:t>
            </a:r>
          </a:p>
          <a:p>
            <a:pPr marL="0" lvl="2" indent="-533400">
              <a:lnSpc>
                <a:spcPct val="120000"/>
              </a:lnSpc>
              <a:spcBef>
                <a:spcPct val="20000"/>
              </a:spcBef>
            </a:pPr>
            <a:r>
              <a:rPr lang="zh-CN" altLang="en-US" sz="2800" b="1" baseline="0" dirty="0">
                <a:latin typeface="宋体" pitchFamily="2" charset="-122"/>
              </a:rPr>
              <a:t>   (2) 变换外部调用符号。</a:t>
            </a:r>
            <a:r>
              <a:rPr lang="zh-CN" altLang="en-US" sz="2800" b="1" baseline="0" dirty="0">
                <a:latin typeface="Times New Roman"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38200" y="1039813"/>
            <a:ext cx="7696200" cy="5016500"/>
            <a:chOff x="528" y="655"/>
            <a:chExt cx="4848" cy="3160"/>
          </a:xfrm>
        </p:grpSpPr>
        <p:sp>
          <p:nvSpPr>
            <p:cNvPr id="26628" name="Rectangle 4"/>
            <p:cNvSpPr>
              <a:spLocks noChangeArrowheads="1"/>
            </p:cNvSpPr>
            <p:nvPr/>
          </p:nvSpPr>
          <p:spPr bwMode="auto">
            <a:xfrm>
              <a:off x="1014" y="758"/>
              <a:ext cx="1226" cy="730"/>
            </a:xfrm>
            <a:prstGeom prst="rect">
              <a:avLst/>
            </a:prstGeom>
            <a:noFill/>
            <a:ln w="22225">
              <a:solidFill>
                <a:srgbClr val="000000"/>
              </a:solidFill>
              <a:miter lim="800000"/>
              <a:headEnd/>
              <a:tailEnd/>
            </a:ln>
          </p:spPr>
          <p:txBody>
            <a:bodyPr/>
            <a:lstStyle/>
            <a:p>
              <a:endParaRPr lang="zh-CN" altLang="en-US"/>
            </a:p>
          </p:txBody>
        </p:sp>
        <p:sp>
          <p:nvSpPr>
            <p:cNvPr id="26629" name="Rectangle 5"/>
            <p:cNvSpPr>
              <a:spLocks noChangeArrowheads="1"/>
            </p:cNvSpPr>
            <p:nvPr/>
          </p:nvSpPr>
          <p:spPr bwMode="auto">
            <a:xfrm>
              <a:off x="1366" y="78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30" name="Rectangle 6"/>
            <p:cNvSpPr>
              <a:spLocks noChangeArrowheads="1"/>
            </p:cNvSpPr>
            <p:nvPr/>
          </p:nvSpPr>
          <p:spPr bwMode="auto">
            <a:xfrm>
              <a:off x="1705" y="772"/>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31" name="Rectangle 7"/>
            <p:cNvSpPr>
              <a:spLocks noChangeArrowheads="1"/>
            </p:cNvSpPr>
            <p:nvPr/>
          </p:nvSpPr>
          <p:spPr bwMode="auto">
            <a:xfrm>
              <a:off x="1744" y="772"/>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A</a:t>
              </a:r>
              <a:endParaRPr lang="en-US" altLang="zh-CN" b="1" baseline="0"/>
            </a:p>
          </p:txBody>
        </p:sp>
        <p:sp>
          <p:nvSpPr>
            <p:cNvPr id="26632" name="Rectangle 8"/>
            <p:cNvSpPr>
              <a:spLocks noChangeArrowheads="1"/>
            </p:cNvSpPr>
            <p:nvPr/>
          </p:nvSpPr>
          <p:spPr bwMode="auto">
            <a:xfrm>
              <a:off x="1288" y="1019"/>
              <a:ext cx="789"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CALL B；</a:t>
              </a:r>
              <a:endParaRPr lang="en-US" altLang="zh-CN" b="1" baseline="0"/>
            </a:p>
          </p:txBody>
        </p:sp>
        <p:sp>
          <p:nvSpPr>
            <p:cNvPr id="26633" name="Rectangle 9"/>
            <p:cNvSpPr>
              <a:spLocks noChangeArrowheads="1"/>
            </p:cNvSpPr>
            <p:nvPr/>
          </p:nvSpPr>
          <p:spPr bwMode="auto">
            <a:xfrm>
              <a:off x="1288" y="126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34" name="Rectangle 10"/>
            <p:cNvSpPr>
              <a:spLocks noChangeArrowheads="1"/>
            </p:cNvSpPr>
            <p:nvPr/>
          </p:nvSpPr>
          <p:spPr bwMode="auto">
            <a:xfrm>
              <a:off x="884" y="77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35" name="Rectangle 11"/>
            <p:cNvSpPr>
              <a:spLocks noChangeArrowheads="1"/>
            </p:cNvSpPr>
            <p:nvPr/>
          </p:nvSpPr>
          <p:spPr bwMode="auto">
            <a:xfrm>
              <a:off x="576" y="1267"/>
              <a:ext cx="365"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L－1</a:t>
              </a:r>
              <a:endParaRPr lang="en-US" altLang="zh-CN" b="1" baseline="0"/>
            </a:p>
          </p:txBody>
        </p:sp>
        <p:sp>
          <p:nvSpPr>
            <p:cNvPr id="26636" name="Rectangle 12"/>
            <p:cNvSpPr>
              <a:spLocks noChangeArrowheads="1"/>
            </p:cNvSpPr>
            <p:nvPr/>
          </p:nvSpPr>
          <p:spPr bwMode="auto">
            <a:xfrm>
              <a:off x="1014" y="1736"/>
              <a:ext cx="1226" cy="743"/>
            </a:xfrm>
            <a:prstGeom prst="rect">
              <a:avLst/>
            </a:prstGeom>
            <a:noFill/>
            <a:ln w="22225">
              <a:solidFill>
                <a:srgbClr val="000000"/>
              </a:solidFill>
              <a:miter lim="800000"/>
              <a:headEnd/>
              <a:tailEnd/>
            </a:ln>
          </p:spPr>
          <p:txBody>
            <a:bodyPr/>
            <a:lstStyle/>
            <a:p>
              <a:endParaRPr lang="zh-CN" altLang="en-US"/>
            </a:p>
          </p:txBody>
        </p:sp>
        <p:sp>
          <p:nvSpPr>
            <p:cNvPr id="26637" name="Rectangle 13"/>
            <p:cNvSpPr>
              <a:spLocks noChangeArrowheads="1"/>
            </p:cNvSpPr>
            <p:nvPr/>
          </p:nvSpPr>
          <p:spPr bwMode="auto">
            <a:xfrm>
              <a:off x="1379" y="177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38" name="Rectangle 14"/>
            <p:cNvSpPr>
              <a:spLocks noChangeArrowheads="1"/>
            </p:cNvSpPr>
            <p:nvPr/>
          </p:nvSpPr>
          <p:spPr bwMode="auto">
            <a:xfrm>
              <a:off x="1718" y="1762"/>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39" name="Rectangle 15"/>
            <p:cNvSpPr>
              <a:spLocks noChangeArrowheads="1"/>
            </p:cNvSpPr>
            <p:nvPr/>
          </p:nvSpPr>
          <p:spPr bwMode="auto">
            <a:xfrm>
              <a:off x="1757" y="1762"/>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B</a:t>
              </a:r>
              <a:endParaRPr lang="en-US" altLang="zh-CN" b="1" baseline="0"/>
            </a:p>
          </p:txBody>
        </p:sp>
        <p:sp>
          <p:nvSpPr>
            <p:cNvPr id="26640" name="Rectangle 16"/>
            <p:cNvSpPr>
              <a:spLocks noChangeArrowheads="1"/>
            </p:cNvSpPr>
            <p:nvPr/>
          </p:nvSpPr>
          <p:spPr bwMode="auto">
            <a:xfrm>
              <a:off x="1288" y="2010"/>
              <a:ext cx="79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CALL C；</a:t>
              </a:r>
              <a:endParaRPr lang="en-US" altLang="zh-CN" b="1" baseline="0"/>
            </a:p>
          </p:txBody>
        </p:sp>
        <p:sp>
          <p:nvSpPr>
            <p:cNvPr id="26641" name="Rectangle 17"/>
            <p:cNvSpPr>
              <a:spLocks noChangeArrowheads="1"/>
            </p:cNvSpPr>
            <p:nvPr/>
          </p:nvSpPr>
          <p:spPr bwMode="auto">
            <a:xfrm>
              <a:off x="1288" y="225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42" name="Rectangle 18"/>
            <p:cNvSpPr>
              <a:spLocks noChangeArrowheads="1"/>
            </p:cNvSpPr>
            <p:nvPr/>
          </p:nvSpPr>
          <p:spPr bwMode="auto">
            <a:xfrm>
              <a:off x="884" y="176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43" name="Rectangle 19"/>
            <p:cNvSpPr>
              <a:spLocks noChangeArrowheads="1"/>
            </p:cNvSpPr>
            <p:nvPr/>
          </p:nvSpPr>
          <p:spPr bwMode="auto">
            <a:xfrm>
              <a:off x="528" y="2257"/>
              <a:ext cx="4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M－1</a:t>
              </a:r>
              <a:endParaRPr lang="en-US" altLang="zh-CN" b="1" baseline="0"/>
            </a:p>
          </p:txBody>
        </p:sp>
        <p:sp>
          <p:nvSpPr>
            <p:cNvPr id="26644" name="Rectangle 20"/>
            <p:cNvSpPr>
              <a:spLocks noChangeArrowheads="1"/>
            </p:cNvSpPr>
            <p:nvPr/>
          </p:nvSpPr>
          <p:spPr bwMode="auto">
            <a:xfrm>
              <a:off x="1014" y="2726"/>
              <a:ext cx="1226" cy="743"/>
            </a:xfrm>
            <a:prstGeom prst="rect">
              <a:avLst/>
            </a:prstGeom>
            <a:noFill/>
            <a:ln w="22225">
              <a:solidFill>
                <a:srgbClr val="000000"/>
              </a:solidFill>
              <a:miter lim="800000"/>
              <a:headEnd/>
              <a:tailEnd/>
            </a:ln>
          </p:spPr>
          <p:txBody>
            <a:bodyPr/>
            <a:lstStyle/>
            <a:p>
              <a:endParaRPr lang="zh-CN" altLang="en-US"/>
            </a:p>
          </p:txBody>
        </p:sp>
        <p:sp>
          <p:nvSpPr>
            <p:cNvPr id="26645" name="Rectangle 21"/>
            <p:cNvSpPr>
              <a:spLocks noChangeArrowheads="1"/>
            </p:cNvSpPr>
            <p:nvPr/>
          </p:nvSpPr>
          <p:spPr bwMode="auto">
            <a:xfrm>
              <a:off x="1379" y="275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46" name="Rectangle 22"/>
            <p:cNvSpPr>
              <a:spLocks noChangeArrowheads="1"/>
            </p:cNvSpPr>
            <p:nvPr/>
          </p:nvSpPr>
          <p:spPr bwMode="auto">
            <a:xfrm>
              <a:off x="1718" y="2740"/>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47" name="Rectangle 23"/>
            <p:cNvSpPr>
              <a:spLocks noChangeArrowheads="1"/>
            </p:cNvSpPr>
            <p:nvPr/>
          </p:nvSpPr>
          <p:spPr bwMode="auto">
            <a:xfrm>
              <a:off x="1757" y="2740"/>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t>
              </a:r>
              <a:endParaRPr lang="en-US" altLang="zh-CN" b="1" baseline="0"/>
            </a:p>
          </p:txBody>
        </p:sp>
        <p:sp>
          <p:nvSpPr>
            <p:cNvPr id="26648" name="Rectangle 24"/>
            <p:cNvSpPr>
              <a:spLocks noChangeArrowheads="1"/>
            </p:cNvSpPr>
            <p:nvPr/>
          </p:nvSpPr>
          <p:spPr bwMode="auto">
            <a:xfrm>
              <a:off x="1288" y="3235"/>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49" name="Rectangle 25"/>
            <p:cNvSpPr>
              <a:spLocks noChangeArrowheads="1"/>
            </p:cNvSpPr>
            <p:nvPr/>
          </p:nvSpPr>
          <p:spPr bwMode="auto">
            <a:xfrm>
              <a:off x="884" y="2740"/>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50" name="Rectangle 26"/>
            <p:cNvSpPr>
              <a:spLocks noChangeArrowheads="1"/>
            </p:cNvSpPr>
            <p:nvPr/>
          </p:nvSpPr>
          <p:spPr bwMode="auto">
            <a:xfrm>
              <a:off x="576" y="3235"/>
              <a:ext cx="37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N－1</a:t>
              </a:r>
              <a:endParaRPr lang="en-US" altLang="zh-CN" b="1" baseline="0"/>
            </a:p>
          </p:txBody>
        </p:sp>
        <p:sp>
          <p:nvSpPr>
            <p:cNvPr id="26651" name="Rectangle 27"/>
            <p:cNvSpPr>
              <a:spLocks noChangeArrowheads="1"/>
            </p:cNvSpPr>
            <p:nvPr/>
          </p:nvSpPr>
          <p:spPr bwMode="auto">
            <a:xfrm>
              <a:off x="3935" y="758"/>
              <a:ext cx="1225" cy="861"/>
            </a:xfrm>
            <a:prstGeom prst="rect">
              <a:avLst/>
            </a:prstGeom>
            <a:noFill/>
            <a:ln w="22225">
              <a:solidFill>
                <a:srgbClr val="000000"/>
              </a:solidFill>
              <a:miter lim="800000"/>
              <a:headEnd/>
              <a:tailEnd/>
            </a:ln>
          </p:spPr>
          <p:txBody>
            <a:bodyPr/>
            <a:lstStyle/>
            <a:p>
              <a:endParaRPr lang="zh-CN" altLang="en-US"/>
            </a:p>
          </p:txBody>
        </p:sp>
        <p:sp>
          <p:nvSpPr>
            <p:cNvPr id="26652" name="Rectangle 28"/>
            <p:cNvSpPr>
              <a:spLocks noChangeArrowheads="1"/>
            </p:cNvSpPr>
            <p:nvPr/>
          </p:nvSpPr>
          <p:spPr bwMode="auto">
            <a:xfrm>
              <a:off x="3817" y="65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53" name="Rectangle 29"/>
            <p:cNvSpPr>
              <a:spLocks noChangeArrowheads="1"/>
            </p:cNvSpPr>
            <p:nvPr/>
          </p:nvSpPr>
          <p:spPr bwMode="auto">
            <a:xfrm>
              <a:off x="4300" y="85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54" name="Rectangle 30"/>
            <p:cNvSpPr>
              <a:spLocks noChangeArrowheads="1"/>
            </p:cNvSpPr>
            <p:nvPr/>
          </p:nvSpPr>
          <p:spPr bwMode="auto">
            <a:xfrm>
              <a:off x="4639" y="83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55" name="Rectangle 31"/>
            <p:cNvSpPr>
              <a:spLocks noChangeArrowheads="1"/>
            </p:cNvSpPr>
            <p:nvPr/>
          </p:nvSpPr>
          <p:spPr bwMode="auto">
            <a:xfrm>
              <a:off x="4678" y="837"/>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A</a:t>
              </a:r>
              <a:endParaRPr lang="en-US" altLang="zh-CN" b="1" baseline="0"/>
            </a:p>
          </p:txBody>
        </p:sp>
        <p:sp>
          <p:nvSpPr>
            <p:cNvPr id="26656" name="Rectangle 32"/>
            <p:cNvSpPr>
              <a:spLocks noChangeArrowheads="1"/>
            </p:cNvSpPr>
            <p:nvPr/>
          </p:nvSpPr>
          <p:spPr bwMode="auto">
            <a:xfrm>
              <a:off x="4261" y="1150"/>
              <a:ext cx="5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JSR“L”</a:t>
              </a:r>
              <a:endParaRPr lang="en-US" altLang="zh-CN" b="1" baseline="0"/>
            </a:p>
          </p:txBody>
        </p:sp>
        <p:sp>
          <p:nvSpPr>
            <p:cNvPr id="26657" name="Rectangle 33"/>
            <p:cNvSpPr>
              <a:spLocks noChangeArrowheads="1"/>
            </p:cNvSpPr>
            <p:nvPr/>
          </p:nvSpPr>
          <p:spPr bwMode="auto">
            <a:xfrm>
              <a:off x="4261" y="1384"/>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58" name="Rectangle 34"/>
            <p:cNvSpPr>
              <a:spLocks noChangeArrowheads="1"/>
            </p:cNvSpPr>
            <p:nvPr/>
          </p:nvSpPr>
          <p:spPr bwMode="auto">
            <a:xfrm>
              <a:off x="3504" y="1384"/>
              <a:ext cx="365"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L－1</a:t>
              </a:r>
              <a:endParaRPr lang="en-US" altLang="zh-CN" b="1" baseline="0"/>
            </a:p>
          </p:txBody>
        </p:sp>
        <p:sp>
          <p:nvSpPr>
            <p:cNvPr id="26659" name="Rectangle 35"/>
            <p:cNvSpPr>
              <a:spLocks noChangeArrowheads="1"/>
            </p:cNvSpPr>
            <p:nvPr/>
          </p:nvSpPr>
          <p:spPr bwMode="auto">
            <a:xfrm>
              <a:off x="3935" y="1619"/>
              <a:ext cx="1225" cy="860"/>
            </a:xfrm>
            <a:prstGeom prst="rect">
              <a:avLst/>
            </a:prstGeom>
            <a:noFill/>
            <a:ln w="22225">
              <a:solidFill>
                <a:srgbClr val="000000"/>
              </a:solidFill>
              <a:miter lim="800000"/>
              <a:headEnd/>
              <a:tailEnd/>
            </a:ln>
          </p:spPr>
          <p:txBody>
            <a:bodyPr/>
            <a:lstStyle/>
            <a:p>
              <a:endParaRPr lang="zh-CN" altLang="en-US"/>
            </a:p>
          </p:txBody>
        </p:sp>
        <p:sp>
          <p:nvSpPr>
            <p:cNvPr id="26660" name="Rectangle 36"/>
            <p:cNvSpPr>
              <a:spLocks noChangeArrowheads="1"/>
            </p:cNvSpPr>
            <p:nvPr/>
          </p:nvSpPr>
          <p:spPr bwMode="auto">
            <a:xfrm>
              <a:off x="4313" y="171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61" name="Rectangle 37"/>
            <p:cNvSpPr>
              <a:spLocks noChangeArrowheads="1"/>
            </p:cNvSpPr>
            <p:nvPr/>
          </p:nvSpPr>
          <p:spPr bwMode="auto">
            <a:xfrm>
              <a:off x="4652" y="169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62" name="Rectangle 38"/>
            <p:cNvSpPr>
              <a:spLocks noChangeArrowheads="1"/>
            </p:cNvSpPr>
            <p:nvPr/>
          </p:nvSpPr>
          <p:spPr bwMode="auto">
            <a:xfrm>
              <a:off x="4691" y="1697"/>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B</a:t>
              </a:r>
              <a:endParaRPr lang="en-US" altLang="zh-CN" b="1" baseline="0"/>
            </a:p>
          </p:txBody>
        </p:sp>
        <p:sp>
          <p:nvSpPr>
            <p:cNvPr id="26663" name="Rectangle 39"/>
            <p:cNvSpPr>
              <a:spLocks noChangeArrowheads="1"/>
            </p:cNvSpPr>
            <p:nvPr/>
          </p:nvSpPr>
          <p:spPr bwMode="auto">
            <a:xfrm>
              <a:off x="4117" y="2010"/>
              <a:ext cx="906"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JSR“L＋M”</a:t>
              </a:r>
              <a:endParaRPr lang="en-US" altLang="zh-CN" b="1" baseline="0"/>
            </a:p>
          </p:txBody>
        </p:sp>
        <p:sp>
          <p:nvSpPr>
            <p:cNvPr id="26664" name="Rectangle 40"/>
            <p:cNvSpPr>
              <a:spLocks noChangeArrowheads="1"/>
            </p:cNvSpPr>
            <p:nvPr/>
          </p:nvSpPr>
          <p:spPr bwMode="auto">
            <a:xfrm>
              <a:off x="4261" y="225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65" name="Rectangle 41"/>
            <p:cNvSpPr>
              <a:spLocks noChangeArrowheads="1"/>
            </p:cNvSpPr>
            <p:nvPr/>
          </p:nvSpPr>
          <p:spPr bwMode="auto">
            <a:xfrm>
              <a:off x="3804" y="1632"/>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a:t>
              </a:r>
              <a:endParaRPr lang="en-US" altLang="zh-CN" b="1" baseline="0"/>
            </a:p>
          </p:txBody>
        </p:sp>
        <p:sp>
          <p:nvSpPr>
            <p:cNvPr id="26666" name="Rectangle 42"/>
            <p:cNvSpPr>
              <a:spLocks noChangeArrowheads="1"/>
            </p:cNvSpPr>
            <p:nvPr/>
          </p:nvSpPr>
          <p:spPr bwMode="auto">
            <a:xfrm>
              <a:off x="3168" y="2256"/>
              <a:ext cx="69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L＋M－1</a:t>
              </a:r>
              <a:endParaRPr lang="en-US" altLang="zh-CN" b="1" baseline="0"/>
            </a:p>
          </p:txBody>
        </p:sp>
        <p:sp>
          <p:nvSpPr>
            <p:cNvPr id="26667" name="Rectangle 43"/>
            <p:cNvSpPr>
              <a:spLocks noChangeArrowheads="1"/>
            </p:cNvSpPr>
            <p:nvPr/>
          </p:nvSpPr>
          <p:spPr bwMode="auto">
            <a:xfrm>
              <a:off x="3935" y="2479"/>
              <a:ext cx="1225" cy="860"/>
            </a:xfrm>
            <a:prstGeom prst="rect">
              <a:avLst/>
            </a:prstGeom>
            <a:noFill/>
            <a:ln w="22225">
              <a:solidFill>
                <a:srgbClr val="000000"/>
              </a:solidFill>
              <a:miter lim="800000"/>
              <a:headEnd/>
              <a:tailEnd/>
            </a:ln>
          </p:spPr>
          <p:txBody>
            <a:bodyPr/>
            <a:lstStyle/>
            <a:p>
              <a:endParaRPr lang="zh-CN" altLang="en-US"/>
            </a:p>
          </p:txBody>
        </p:sp>
        <p:sp>
          <p:nvSpPr>
            <p:cNvPr id="26668" name="Rectangle 44"/>
            <p:cNvSpPr>
              <a:spLocks noChangeArrowheads="1"/>
            </p:cNvSpPr>
            <p:nvPr/>
          </p:nvSpPr>
          <p:spPr bwMode="auto">
            <a:xfrm>
              <a:off x="3408" y="2492"/>
              <a:ext cx="440"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a:t>
              </a:r>
              <a:endParaRPr lang="en-US" altLang="zh-CN" b="1" baseline="0"/>
            </a:p>
          </p:txBody>
        </p:sp>
        <p:sp>
          <p:nvSpPr>
            <p:cNvPr id="26669" name="Rectangle 45"/>
            <p:cNvSpPr>
              <a:spLocks noChangeArrowheads="1"/>
            </p:cNvSpPr>
            <p:nvPr/>
          </p:nvSpPr>
          <p:spPr bwMode="auto">
            <a:xfrm>
              <a:off x="2880" y="3118"/>
              <a:ext cx="98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L＋M＋N－1</a:t>
              </a:r>
              <a:endParaRPr lang="en-US" altLang="zh-CN" b="1" baseline="0"/>
            </a:p>
          </p:txBody>
        </p:sp>
        <p:sp>
          <p:nvSpPr>
            <p:cNvPr id="26670" name="Rectangle 46"/>
            <p:cNvSpPr>
              <a:spLocks noChangeArrowheads="1"/>
            </p:cNvSpPr>
            <p:nvPr/>
          </p:nvSpPr>
          <p:spPr bwMode="auto">
            <a:xfrm>
              <a:off x="4313" y="257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71" name="Rectangle 47"/>
            <p:cNvSpPr>
              <a:spLocks noChangeArrowheads="1"/>
            </p:cNvSpPr>
            <p:nvPr/>
          </p:nvSpPr>
          <p:spPr bwMode="auto">
            <a:xfrm>
              <a:off x="4652" y="255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72" name="Rectangle 48"/>
            <p:cNvSpPr>
              <a:spLocks noChangeArrowheads="1"/>
            </p:cNvSpPr>
            <p:nvPr/>
          </p:nvSpPr>
          <p:spPr bwMode="auto">
            <a:xfrm>
              <a:off x="4691" y="2557"/>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t>
              </a:r>
              <a:endParaRPr lang="en-US" altLang="zh-CN" b="1" baseline="0"/>
            </a:p>
          </p:txBody>
        </p:sp>
        <p:sp>
          <p:nvSpPr>
            <p:cNvPr id="26673" name="Rectangle 49"/>
            <p:cNvSpPr>
              <a:spLocks noChangeArrowheads="1"/>
            </p:cNvSpPr>
            <p:nvPr/>
          </p:nvSpPr>
          <p:spPr bwMode="auto">
            <a:xfrm>
              <a:off x="4261" y="3118"/>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78" name="Rectangle 54"/>
            <p:cNvSpPr>
              <a:spLocks noChangeArrowheads="1"/>
            </p:cNvSpPr>
            <p:nvPr/>
          </p:nvSpPr>
          <p:spPr bwMode="auto">
            <a:xfrm>
              <a:off x="1170" y="3600"/>
              <a:ext cx="5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baseline="0"/>
            </a:p>
          </p:txBody>
        </p:sp>
        <p:sp>
          <p:nvSpPr>
            <p:cNvPr id="26679" name="Rectangle 55"/>
            <p:cNvSpPr>
              <a:spLocks noChangeArrowheads="1"/>
            </p:cNvSpPr>
            <p:nvPr/>
          </p:nvSpPr>
          <p:spPr bwMode="auto">
            <a:xfrm>
              <a:off x="1223" y="3600"/>
              <a:ext cx="84" cy="202"/>
            </a:xfrm>
            <a:prstGeom prst="rect">
              <a:avLst/>
            </a:prstGeom>
            <a:noFill/>
            <a:ln w="22225">
              <a:noFill/>
              <a:miter lim="800000"/>
              <a:headEnd/>
              <a:tailEnd/>
            </a:ln>
          </p:spPr>
          <p:txBody>
            <a:bodyPr wrap="none" lIns="0" tIns="0" rIns="0" bIns="0">
              <a:spAutoFit/>
            </a:bodyPr>
            <a:lstStyle/>
            <a:p>
              <a:r>
                <a:rPr lang="en-US" altLang="zh-CN" sz="2100" b="1" i="1" baseline="0">
                  <a:solidFill>
                    <a:srgbClr val="000000"/>
                  </a:solidFill>
                  <a:latin typeface="Times" charset="0"/>
                </a:rPr>
                <a:t>a</a:t>
              </a:r>
              <a:endParaRPr lang="en-US" altLang="zh-CN" b="1" baseline="0"/>
            </a:p>
          </p:txBody>
        </p:sp>
        <p:sp>
          <p:nvSpPr>
            <p:cNvPr id="26680" name="Rectangle 56"/>
            <p:cNvSpPr>
              <a:spLocks noChangeArrowheads="1"/>
            </p:cNvSpPr>
            <p:nvPr/>
          </p:nvSpPr>
          <p:spPr bwMode="auto">
            <a:xfrm>
              <a:off x="1314" y="3600"/>
              <a:ext cx="9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81" name="Rectangle 57"/>
            <p:cNvSpPr>
              <a:spLocks noChangeArrowheads="1"/>
            </p:cNvSpPr>
            <p:nvPr/>
          </p:nvSpPr>
          <p:spPr bwMode="auto">
            <a:xfrm>
              <a:off x="1405" y="3613"/>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目标模块</a:t>
              </a:r>
              <a:endParaRPr lang="zh-CN" altLang="en-US" b="1" baseline="0"/>
            </a:p>
          </p:txBody>
        </p:sp>
        <p:sp>
          <p:nvSpPr>
            <p:cNvPr id="26682" name="Rectangle 58"/>
            <p:cNvSpPr>
              <a:spLocks noChangeArrowheads="1"/>
            </p:cNvSpPr>
            <p:nvPr/>
          </p:nvSpPr>
          <p:spPr bwMode="auto">
            <a:xfrm>
              <a:off x="4091" y="3600"/>
              <a:ext cx="5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baseline="0"/>
            </a:p>
          </p:txBody>
        </p:sp>
        <p:sp>
          <p:nvSpPr>
            <p:cNvPr id="26683" name="Rectangle 59"/>
            <p:cNvSpPr>
              <a:spLocks noChangeArrowheads="1"/>
            </p:cNvSpPr>
            <p:nvPr/>
          </p:nvSpPr>
          <p:spPr bwMode="auto">
            <a:xfrm>
              <a:off x="4143" y="3600"/>
              <a:ext cx="84" cy="202"/>
            </a:xfrm>
            <a:prstGeom prst="rect">
              <a:avLst/>
            </a:prstGeom>
            <a:noFill/>
            <a:ln w="22225">
              <a:noFill/>
              <a:miter lim="800000"/>
              <a:headEnd/>
              <a:tailEnd/>
            </a:ln>
          </p:spPr>
          <p:txBody>
            <a:bodyPr wrap="none" lIns="0" tIns="0" rIns="0" bIns="0">
              <a:spAutoFit/>
            </a:bodyPr>
            <a:lstStyle/>
            <a:p>
              <a:r>
                <a:rPr lang="en-US" altLang="zh-CN" sz="2100" b="1" i="1" baseline="0">
                  <a:solidFill>
                    <a:srgbClr val="000000"/>
                  </a:solidFill>
                  <a:latin typeface="Times" charset="0"/>
                </a:rPr>
                <a:t>b</a:t>
              </a:r>
              <a:endParaRPr lang="en-US" altLang="zh-CN" b="1" baseline="0"/>
            </a:p>
          </p:txBody>
        </p:sp>
        <p:sp>
          <p:nvSpPr>
            <p:cNvPr id="26684" name="Rectangle 60"/>
            <p:cNvSpPr>
              <a:spLocks noChangeArrowheads="1"/>
            </p:cNvSpPr>
            <p:nvPr/>
          </p:nvSpPr>
          <p:spPr bwMode="auto">
            <a:xfrm>
              <a:off x="4235" y="3600"/>
              <a:ext cx="9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85" name="Rectangle 61"/>
            <p:cNvSpPr>
              <a:spLocks noChangeArrowheads="1"/>
            </p:cNvSpPr>
            <p:nvPr/>
          </p:nvSpPr>
          <p:spPr bwMode="auto">
            <a:xfrm>
              <a:off x="4326" y="3613"/>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装入模块</a:t>
              </a:r>
              <a:endParaRPr lang="zh-CN" altLang="en-US" b="1" baseline="0"/>
            </a:p>
          </p:txBody>
        </p:sp>
        <p:sp>
          <p:nvSpPr>
            <p:cNvPr id="26687" name="Line 63"/>
            <p:cNvSpPr>
              <a:spLocks noChangeShapeType="1"/>
            </p:cNvSpPr>
            <p:nvPr/>
          </p:nvSpPr>
          <p:spPr bwMode="auto">
            <a:xfrm>
              <a:off x="4944" y="1248"/>
              <a:ext cx="432" cy="0"/>
            </a:xfrm>
            <a:prstGeom prst="line">
              <a:avLst/>
            </a:prstGeom>
            <a:noFill/>
            <a:ln w="22225">
              <a:solidFill>
                <a:srgbClr val="000000"/>
              </a:solidFill>
              <a:miter lim="800000"/>
              <a:headEnd/>
              <a:tailEnd/>
            </a:ln>
            <a:effectLst/>
          </p:spPr>
          <p:txBody>
            <a:bodyPr wrap="none"/>
            <a:lstStyle/>
            <a:p>
              <a:endParaRPr lang="zh-CN" altLang="en-US"/>
            </a:p>
          </p:txBody>
        </p:sp>
        <p:sp>
          <p:nvSpPr>
            <p:cNvPr id="26688" name="Line 64"/>
            <p:cNvSpPr>
              <a:spLocks noChangeShapeType="1"/>
            </p:cNvSpPr>
            <p:nvPr/>
          </p:nvSpPr>
          <p:spPr bwMode="auto">
            <a:xfrm>
              <a:off x="5376" y="1248"/>
              <a:ext cx="0" cy="576"/>
            </a:xfrm>
            <a:prstGeom prst="line">
              <a:avLst/>
            </a:prstGeom>
            <a:noFill/>
            <a:ln w="22225">
              <a:solidFill>
                <a:srgbClr val="000000"/>
              </a:solidFill>
              <a:miter lim="800000"/>
              <a:headEnd/>
              <a:tailEnd/>
            </a:ln>
            <a:effectLst/>
          </p:spPr>
          <p:txBody>
            <a:bodyPr wrap="none"/>
            <a:lstStyle/>
            <a:p>
              <a:endParaRPr lang="zh-CN" altLang="en-US"/>
            </a:p>
          </p:txBody>
        </p:sp>
        <p:sp>
          <p:nvSpPr>
            <p:cNvPr id="26689" name="Line 65"/>
            <p:cNvSpPr>
              <a:spLocks noChangeShapeType="1"/>
            </p:cNvSpPr>
            <p:nvPr/>
          </p:nvSpPr>
          <p:spPr bwMode="auto">
            <a:xfrm flipH="1">
              <a:off x="4896" y="1824"/>
              <a:ext cx="480" cy="0"/>
            </a:xfrm>
            <a:prstGeom prst="line">
              <a:avLst/>
            </a:prstGeom>
            <a:noFill/>
            <a:ln w="22225">
              <a:solidFill>
                <a:srgbClr val="000000"/>
              </a:solidFill>
              <a:miter lim="800000"/>
              <a:headEnd/>
              <a:tailEnd type="stealth" w="med" len="lg"/>
            </a:ln>
            <a:effectLst/>
          </p:spPr>
          <p:txBody>
            <a:bodyPr wrap="none"/>
            <a:lstStyle/>
            <a:p>
              <a:endParaRPr lang="zh-CN" altLang="en-US"/>
            </a:p>
          </p:txBody>
        </p:sp>
        <p:sp>
          <p:nvSpPr>
            <p:cNvPr id="26690" name="Line 66"/>
            <p:cNvSpPr>
              <a:spLocks noChangeShapeType="1"/>
            </p:cNvSpPr>
            <p:nvPr/>
          </p:nvSpPr>
          <p:spPr bwMode="auto">
            <a:xfrm>
              <a:off x="5040" y="2112"/>
              <a:ext cx="336" cy="0"/>
            </a:xfrm>
            <a:prstGeom prst="line">
              <a:avLst/>
            </a:prstGeom>
            <a:noFill/>
            <a:ln w="22225">
              <a:solidFill>
                <a:srgbClr val="000000"/>
              </a:solidFill>
              <a:miter lim="800000"/>
              <a:headEnd/>
              <a:tailEnd/>
            </a:ln>
            <a:effectLst/>
          </p:spPr>
          <p:txBody>
            <a:bodyPr wrap="none"/>
            <a:lstStyle/>
            <a:p>
              <a:endParaRPr lang="zh-CN" altLang="en-US"/>
            </a:p>
          </p:txBody>
        </p:sp>
        <p:sp>
          <p:nvSpPr>
            <p:cNvPr id="26691" name="Line 67"/>
            <p:cNvSpPr>
              <a:spLocks noChangeShapeType="1"/>
            </p:cNvSpPr>
            <p:nvPr/>
          </p:nvSpPr>
          <p:spPr bwMode="auto">
            <a:xfrm>
              <a:off x="5376" y="2112"/>
              <a:ext cx="0" cy="576"/>
            </a:xfrm>
            <a:prstGeom prst="line">
              <a:avLst/>
            </a:prstGeom>
            <a:noFill/>
            <a:ln w="22225">
              <a:solidFill>
                <a:srgbClr val="000000"/>
              </a:solidFill>
              <a:miter lim="800000"/>
              <a:headEnd/>
              <a:tailEnd/>
            </a:ln>
            <a:effectLst/>
          </p:spPr>
          <p:txBody>
            <a:bodyPr wrap="none"/>
            <a:lstStyle/>
            <a:p>
              <a:endParaRPr lang="zh-CN" altLang="en-US"/>
            </a:p>
          </p:txBody>
        </p:sp>
        <p:sp>
          <p:nvSpPr>
            <p:cNvPr id="26692" name="Line 68"/>
            <p:cNvSpPr>
              <a:spLocks noChangeShapeType="1"/>
            </p:cNvSpPr>
            <p:nvPr/>
          </p:nvSpPr>
          <p:spPr bwMode="auto">
            <a:xfrm flipH="1">
              <a:off x="4992" y="2688"/>
              <a:ext cx="384" cy="0"/>
            </a:xfrm>
            <a:prstGeom prst="line">
              <a:avLst/>
            </a:prstGeom>
            <a:noFill/>
            <a:ln w="22225">
              <a:solidFill>
                <a:srgbClr val="000000"/>
              </a:solidFill>
              <a:miter lim="800000"/>
              <a:headEnd/>
              <a:tailEnd type="stealth" w="med" len="lg"/>
            </a:ln>
            <a:effectLst/>
          </p:spPr>
          <p:txBody>
            <a:bodyPr wrap="none"/>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73731" name="Rectangle 3"/>
          <p:cNvSpPr>
            <a:spLocks noChangeArrowheads="1"/>
          </p:cNvSpPr>
          <p:nvPr/>
        </p:nvSpPr>
        <p:spPr bwMode="auto">
          <a:xfrm>
            <a:off x="304800" y="1295400"/>
            <a:ext cx="86868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4.2.2 </a:t>
            </a:r>
            <a:r>
              <a:rPr lang="zh-CN" altLang="en-US" sz="3200" b="1" baseline="0" dirty="0">
                <a:solidFill>
                  <a:srgbClr val="0000CC"/>
                </a:solidFill>
                <a:latin typeface="Times New Roman" pitchFamily="18" charset="0"/>
              </a:rPr>
              <a:t>程序的链接</a:t>
            </a:r>
            <a:endParaRPr lang="en-US" altLang="zh-CN" sz="3200" dirty="0">
              <a:solidFill>
                <a:srgbClr val="0000CC"/>
              </a:solidFill>
              <a:latin typeface="Times New Roman" pitchFamily="18" charset="0"/>
            </a:endParaRPr>
          </a:p>
          <a:p>
            <a:pPr algn="just">
              <a:spcBef>
                <a:spcPct val="20000"/>
              </a:spcBef>
              <a:buClr>
                <a:srgbClr val="0000CC"/>
              </a:buClr>
            </a:pPr>
            <a:r>
              <a:rPr lang="en-US" altLang="zh-CN" sz="2800" b="1" baseline="0" dirty="0">
                <a:solidFill>
                  <a:srgbClr val="000000"/>
                </a:solidFill>
                <a:latin typeface="宋体" pitchFamily="2" charset="-122"/>
              </a:rPr>
              <a:t>1. </a:t>
            </a:r>
            <a:r>
              <a:rPr lang="zh-CN" altLang="en-US" sz="2800" b="1" baseline="0" dirty="0">
                <a:solidFill>
                  <a:srgbClr val="000000"/>
                </a:solidFill>
                <a:latin typeface="宋体" pitchFamily="2" charset="-122"/>
              </a:rPr>
              <a:t>静态链接方式</a:t>
            </a:r>
          </a:p>
          <a:p>
            <a:pPr marL="0" lvl="2" algn="just">
              <a:lnSpc>
                <a:spcPct val="120000"/>
              </a:lnSpc>
              <a:spcBef>
                <a:spcPct val="20000"/>
              </a:spcBef>
              <a:buClr>
                <a:srgbClr val="0000CC"/>
              </a:buClr>
            </a:pPr>
            <a:r>
              <a:rPr lang="zh-CN" altLang="en-US" sz="2800" b="1" baseline="0" dirty="0">
                <a:latin typeface="宋体" pitchFamily="2" charset="-122"/>
              </a:rPr>
              <a:t>缺点：</a:t>
            </a:r>
            <a:endParaRPr lang="en-US" altLang="zh-CN" sz="2800" b="1" baseline="0" dirty="0">
              <a:latin typeface="宋体" pitchFamily="2" charset="-122"/>
            </a:endParaRPr>
          </a:p>
          <a:p>
            <a:pPr marL="457200" lvl="2" indent="-457200" algn="just">
              <a:lnSpc>
                <a:spcPct val="120000"/>
              </a:lnSpc>
              <a:spcBef>
                <a:spcPct val="20000"/>
              </a:spcBef>
              <a:buClr>
                <a:srgbClr val="0000CC"/>
              </a:buClr>
              <a:buFont typeface="Wingdings" panose="05000000000000000000" pitchFamily="2" charset="2"/>
              <a:buChar char="Ø"/>
            </a:pPr>
            <a:r>
              <a:rPr lang="zh-CN" altLang="en-US" sz="2800" b="1" baseline="0" dirty="0">
                <a:latin typeface="宋体" pitchFamily="2" charset="-122"/>
              </a:rPr>
              <a:t>不便于修改</a:t>
            </a:r>
            <a:r>
              <a:rPr lang="en-US" altLang="zh-CN" sz="2800" b="1" baseline="0" dirty="0">
                <a:latin typeface="宋体" pitchFamily="2" charset="-122"/>
              </a:rPr>
              <a:t>or</a:t>
            </a:r>
            <a:r>
              <a:rPr lang="zh-CN" altLang="en-US" sz="2800" b="1" baseline="0" dirty="0">
                <a:latin typeface="宋体" pitchFamily="2" charset="-122"/>
              </a:rPr>
              <a:t>更新目标模块（例如：库版本更新）</a:t>
            </a:r>
            <a:endParaRPr lang="en-US" altLang="zh-CN" sz="2800" b="1" baseline="0" dirty="0">
              <a:latin typeface="宋体" pitchFamily="2" charset="-122"/>
            </a:endParaRPr>
          </a:p>
          <a:p>
            <a:pPr marL="457200" lvl="2" indent="-457200" algn="just">
              <a:lnSpc>
                <a:spcPct val="120000"/>
              </a:lnSpc>
              <a:spcBef>
                <a:spcPct val="20000"/>
              </a:spcBef>
              <a:buClr>
                <a:srgbClr val="0000CC"/>
              </a:buClr>
              <a:buFont typeface="Wingdings" panose="05000000000000000000" pitchFamily="2" charset="2"/>
              <a:buChar char="Ø"/>
            </a:pPr>
            <a:r>
              <a:rPr lang="zh-CN" altLang="en-US" sz="2800" dirty="0">
                <a:latin typeface="宋体" pitchFamily="2" charset="-122"/>
              </a:rPr>
              <a:t>不支持目标模块的共享（内存空间不能重用造成浪费）</a:t>
            </a:r>
            <a:endParaRPr lang="zh-CN" altLang="en-US" sz="2800" b="1" baseline="0" dirty="0">
              <a:latin typeface="Times New Roman" pitchFamily="18" charset="0"/>
            </a:endParaRPr>
          </a:p>
        </p:txBody>
      </p:sp>
    </p:spTree>
    <p:extLst>
      <p:ext uri="{BB962C8B-B14F-4D97-AF65-F5344CB8AC3E}">
        <p14:creationId xmlns:p14="http://schemas.microsoft.com/office/powerpoint/2010/main" val="2636291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838200" y="33496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 </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75779" name="Rectangle 3"/>
          <p:cNvSpPr>
            <a:spLocks noChangeArrowheads="1"/>
          </p:cNvSpPr>
          <p:nvPr/>
        </p:nvSpPr>
        <p:spPr bwMode="auto">
          <a:xfrm>
            <a:off x="35496" y="1295400"/>
            <a:ext cx="9108504" cy="48768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4.2.2 </a:t>
            </a: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lvl="1" algn="just">
              <a:lnSpc>
                <a:spcPct val="120000"/>
              </a:lnSpc>
              <a:spcBef>
                <a:spcPct val="10000"/>
              </a:spcBef>
              <a:buClr>
                <a:srgbClr val="0000CC"/>
              </a:buClr>
            </a:pPr>
            <a:r>
              <a:rPr lang="en-US" altLang="zh-CN" sz="2800" b="1" baseline="0" dirty="0">
                <a:solidFill>
                  <a:srgbClr val="000000"/>
                </a:solidFill>
                <a:latin typeface="宋体" pitchFamily="2" charset="-122"/>
              </a:rPr>
              <a:t>2. </a:t>
            </a:r>
            <a:r>
              <a:rPr lang="zh-CN" altLang="en-US" sz="2800" b="1" baseline="0" dirty="0">
                <a:solidFill>
                  <a:srgbClr val="000000"/>
                </a:solidFill>
                <a:latin typeface="宋体" pitchFamily="2" charset="-122"/>
              </a:rPr>
              <a:t>装入时动态链接方式</a:t>
            </a:r>
          </a:p>
          <a:p>
            <a:pPr marL="720000" lvl="2" indent="-533400" algn="just">
              <a:lnSpc>
                <a:spcPct val="120000"/>
              </a:lnSpc>
              <a:spcBef>
                <a:spcPct val="10000"/>
              </a:spcBef>
              <a:buClr>
                <a:srgbClr val="0000CC"/>
              </a:buClr>
              <a:buFont typeface="Wingdings" pitchFamily="2" charset="2"/>
              <a:buChar char="Ø"/>
            </a:pPr>
            <a:r>
              <a:rPr lang="zh-CN" altLang="en-US" sz="2800" b="1" baseline="0" dirty="0">
                <a:latin typeface="宋体" pitchFamily="2" charset="-122"/>
              </a:rPr>
              <a:t>采用</a:t>
            </a:r>
            <a:r>
              <a:rPr lang="zh-CN" altLang="en-US" sz="2800" b="1" baseline="0" dirty="0">
                <a:solidFill>
                  <a:srgbClr val="FF0000"/>
                </a:solidFill>
                <a:latin typeface="宋体" pitchFamily="2" charset="-122"/>
              </a:rPr>
              <a:t>边装入边链接</a:t>
            </a:r>
            <a:r>
              <a:rPr lang="zh-CN" altLang="en-US" sz="2800" b="1" baseline="0" dirty="0">
                <a:latin typeface="宋体" pitchFamily="2" charset="-122"/>
              </a:rPr>
              <a:t>的方式</a:t>
            </a:r>
          </a:p>
          <a:p>
            <a:pPr marL="720000" lvl="2" indent="-533400" algn="just">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优点</a:t>
            </a:r>
            <a:r>
              <a:rPr lang="zh-CN" altLang="en-US" sz="2800" b="1" baseline="0" dirty="0">
                <a:latin typeface="宋体" pitchFamily="2" charset="-122"/>
              </a:rPr>
              <a:t>：便于修改和更新；便于实现对目标模块的共享。 </a:t>
            </a:r>
          </a:p>
          <a:p>
            <a:pPr marL="720000" lvl="2" indent="-533400">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缺点</a:t>
            </a:r>
            <a:r>
              <a:rPr lang="zh-CN" altLang="en-US" sz="2800" b="1" baseline="0" dirty="0">
                <a:latin typeface="宋体" pitchFamily="2" charset="-122"/>
              </a:rPr>
              <a:t>：程序每次要运行的模块可能不相同，但无法知道本次要运行哪些模块，故只能将所有可能要运行的模块都全部装入内存并链接。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27088" y="188913"/>
            <a:ext cx="7793037" cy="647700"/>
          </a:xfrm>
        </p:spPr>
        <p:txBody>
          <a:bodyPr/>
          <a:lstStyle/>
          <a:p>
            <a:pPr algn="ctr" eaLnBrk="1" hangingPunct="1"/>
            <a:r>
              <a:rPr lang="zh-CN" altLang="en-US" sz="4000"/>
              <a:t>装入时动态链接例</a:t>
            </a:r>
          </a:p>
        </p:txBody>
      </p:sp>
      <p:sp>
        <p:nvSpPr>
          <p:cNvPr id="229379" name="Rectangle 3"/>
          <p:cNvSpPr>
            <a:spLocks noChangeArrowheads="1"/>
          </p:cNvSpPr>
          <p:nvPr/>
        </p:nvSpPr>
        <p:spPr bwMode="auto">
          <a:xfrm>
            <a:off x="6732588" y="765175"/>
            <a:ext cx="2376487" cy="58324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zh-CN" altLang="en-US"/>
          </a:p>
        </p:txBody>
      </p:sp>
      <p:sp>
        <p:nvSpPr>
          <p:cNvPr id="229380" name="Text Box 4"/>
          <p:cNvSpPr txBox="1">
            <a:spLocks noChangeArrowheads="1"/>
          </p:cNvSpPr>
          <p:nvPr/>
        </p:nvSpPr>
        <p:spPr bwMode="auto">
          <a:xfrm>
            <a:off x="231775" y="588963"/>
            <a:ext cx="739775" cy="519112"/>
          </a:xfrm>
          <a:prstGeom prst="rect">
            <a:avLst/>
          </a:prstGeom>
          <a:noFill/>
          <a:ln w="38100" algn="ctr">
            <a:noFill/>
            <a:miter lim="800000"/>
            <a:headEnd/>
            <a:tailEnd/>
          </a:ln>
          <a:effectLst/>
        </p:spPr>
        <p:txBody>
          <a:bodyPr wrap="none">
            <a:spAutoFit/>
          </a:bodyPr>
          <a:lstStyle/>
          <a:p>
            <a:pPr eaLnBrk="1" hangingPunct="1">
              <a:defRPr/>
            </a:pPr>
            <a:r>
              <a:rPr lang="zh-CN" altLang="en-US" sz="2800" b="1">
                <a:effectLst>
                  <a:outerShdw blurRad="38100" dist="38100" dir="2700000" algn="tl">
                    <a:srgbClr val="C0C0C0"/>
                  </a:outerShdw>
                </a:effectLst>
                <a:latin typeface="Arial" charset="0"/>
                <a:ea typeface="楷体_GB2312" pitchFamily="49" charset="-122"/>
              </a:rPr>
              <a:t>例</a:t>
            </a:r>
            <a:r>
              <a:rPr lang="en-US" altLang="zh-CN" sz="2800" b="1">
                <a:effectLst>
                  <a:outerShdw blurRad="38100" dist="38100" dir="2700000" algn="tl">
                    <a:srgbClr val="C0C0C0"/>
                  </a:outerShdw>
                </a:effectLst>
                <a:latin typeface="Arial" charset="0"/>
                <a:ea typeface="楷体_GB2312" pitchFamily="49" charset="-122"/>
              </a:rPr>
              <a:t>2</a:t>
            </a:r>
          </a:p>
        </p:txBody>
      </p:sp>
      <p:sp>
        <p:nvSpPr>
          <p:cNvPr id="229381" name="Rectangle 5"/>
          <p:cNvSpPr>
            <a:spLocks noChangeArrowheads="1"/>
          </p:cNvSpPr>
          <p:nvPr/>
        </p:nvSpPr>
        <p:spPr bwMode="auto">
          <a:xfrm>
            <a:off x="468313"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p:spPr>
        <p:txBody>
          <a:bodyPr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229382" name="Rectangle 6"/>
          <p:cNvSpPr>
            <a:spLocks noChangeArrowheads="1"/>
          </p:cNvSpPr>
          <p:nvPr/>
        </p:nvSpPr>
        <p:spPr bwMode="auto">
          <a:xfrm>
            <a:off x="468313" y="2276475"/>
            <a:ext cx="2376487" cy="576263"/>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printf( “ OK” );</a:t>
            </a:r>
          </a:p>
        </p:txBody>
      </p:sp>
      <p:sp>
        <p:nvSpPr>
          <p:cNvPr id="229383" name="Rectangle 7"/>
          <p:cNvSpPr>
            <a:spLocks noChangeArrowheads="1"/>
          </p:cNvSpPr>
          <p:nvPr/>
        </p:nvSpPr>
        <p:spPr bwMode="auto">
          <a:xfrm>
            <a:off x="468313"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29384" name="Text Box 8"/>
          <p:cNvSpPr txBox="1">
            <a:spLocks noChangeArrowheads="1"/>
          </p:cNvSpPr>
          <p:nvPr/>
        </p:nvSpPr>
        <p:spPr bwMode="auto">
          <a:xfrm>
            <a:off x="788988" y="954088"/>
            <a:ext cx="1250950" cy="519112"/>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隶书" pitchFamily="49" charset="-122"/>
                <a:ea typeface="隶书" pitchFamily="49" charset="-122"/>
              </a:rPr>
              <a:t>主模块</a:t>
            </a:r>
          </a:p>
        </p:txBody>
      </p:sp>
      <p:sp>
        <p:nvSpPr>
          <p:cNvPr id="229385" name="Text Box 9"/>
          <p:cNvSpPr txBox="1">
            <a:spLocks noChangeArrowheads="1"/>
          </p:cNvSpPr>
          <p:nvPr/>
        </p:nvSpPr>
        <p:spPr bwMode="auto">
          <a:xfrm>
            <a:off x="538163" y="4168775"/>
            <a:ext cx="1250950" cy="519113"/>
          </a:xfrm>
          <a:prstGeom prst="rect">
            <a:avLst/>
          </a:prstGeom>
          <a:noFill/>
          <a:ln w="38100" algn="ctr">
            <a:noFill/>
            <a:miter lim="800000"/>
            <a:headEnd/>
            <a:tailEnd/>
          </a:ln>
          <a:effectLst>
            <a:outerShdw dist="35921" dir="2700000" algn="ctr" rotWithShape="0">
              <a:schemeClr val="bg2"/>
            </a:outerShdw>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隶书" pitchFamily="49" charset="-122"/>
                <a:ea typeface="隶书" pitchFamily="49" charset="-122"/>
              </a:rPr>
              <a:t>库模块</a:t>
            </a:r>
          </a:p>
        </p:txBody>
      </p:sp>
      <p:sp>
        <p:nvSpPr>
          <p:cNvPr id="229386" name="Rectangle 10"/>
          <p:cNvSpPr>
            <a:spLocks noChangeArrowheads="1"/>
          </p:cNvSpPr>
          <p:nvPr/>
        </p:nvSpPr>
        <p:spPr bwMode="auto">
          <a:xfrm>
            <a:off x="425450" y="47974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void printf(…){</a:t>
            </a: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r>
              <a:rPr lang="en-US" altLang="zh-CN" sz="2800" b="1">
                <a:effectLst>
                  <a:outerShdw blurRad="38100" dist="38100" dir="2700000" algn="tl">
                    <a:srgbClr val="C0C0C0"/>
                  </a:outerShdw>
                </a:effectLst>
                <a:latin typeface="Arial" charset="0"/>
                <a:ea typeface="楷体_GB2312" pitchFamily="49" charset="-122"/>
              </a:rPr>
              <a:t>}</a:t>
            </a:r>
          </a:p>
        </p:txBody>
      </p:sp>
      <p:sp>
        <p:nvSpPr>
          <p:cNvPr id="229387" name="Text Box 11"/>
          <p:cNvSpPr txBox="1">
            <a:spLocks noChangeArrowheads="1"/>
          </p:cNvSpPr>
          <p:nvPr/>
        </p:nvSpPr>
        <p:spPr bwMode="auto">
          <a:xfrm>
            <a:off x="15875" y="1236663"/>
            <a:ext cx="382588" cy="519112"/>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229388" name="Text Box 12"/>
          <p:cNvSpPr txBox="1">
            <a:spLocks noChangeArrowheads="1"/>
          </p:cNvSpPr>
          <p:nvPr/>
        </p:nvSpPr>
        <p:spPr bwMode="auto">
          <a:xfrm>
            <a:off x="50800" y="3952875"/>
            <a:ext cx="382588" cy="519113"/>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229389" name="Rectangle 13"/>
          <p:cNvSpPr>
            <a:spLocks noChangeArrowheads="1"/>
          </p:cNvSpPr>
          <p:nvPr/>
        </p:nvSpPr>
        <p:spPr bwMode="auto">
          <a:xfrm>
            <a:off x="425450" y="47974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eaLnBrk="1" hangingPunct="1">
              <a:defRPr/>
            </a:pPr>
            <a:r>
              <a:rPr lang="en-US" altLang="zh-CN" sz="2800" b="1" dirty="0">
                <a:effectLst>
                  <a:outerShdw blurRad="38100" dist="38100" dir="2700000" algn="tl">
                    <a:srgbClr val="C0C0C0"/>
                  </a:outerShdw>
                </a:effectLst>
                <a:latin typeface="Arial" charset="0"/>
                <a:ea typeface="楷体_GB2312" pitchFamily="49" charset="-122"/>
              </a:rPr>
              <a:t>void </a:t>
            </a:r>
            <a:r>
              <a:rPr lang="en-US" altLang="zh-CN" sz="2800" b="1" dirty="0" err="1">
                <a:effectLst>
                  <a:outerShdw blurRad="38100" dist="38100" dir="2700000" algn="tl">
                    <a:srgbClr val="C0C0C0"/>
                  </a:outerShdw>
                </a:effectLst>
                <a:latin typeface="Arial" charset="0"/>
                <a:ea typeface="楷体_GB2312" pitchFamily="49" charset="-122"/>
              </a:rPr>
              <a:t>printf</a:t>
            </a:r>
            <a:r>
              <a:rPr lang="en-US" altLang="zh-CN" sz="2800" b="1" dirty="0">
                <a:effectLst>
                  <a:outerShdw blurRad="38100" dist="38100" dir="2700000" algn="tl">
                    <a:srgbClr val="C0C0C0"/>
                  </a:outerShdw>
                </a:effectLst>
                <a:latin typeface="Arial" charset="0"/>
                <a:ea typeface="楷体_GB2312" pitchFamily="49" charset="-122"/>
              </a:rPr>
              <a:t>(…){</a:t>
            </a:r>
          </a:p>
          <a:p>
            <a:pPr eaLnBrk="1" hangingPunct="1">
              <a:defRPr/>
            </a:pPr>
            <a:endParaRPr lang="en-US" altLang="zh-CN" sz="2800" b="1" dirty="0">
              <a:effectLst>
                <a:outerShdw blurRad="38100" dist="38100" dir="2700000" algn="tl">
                  <a:srgbClr val="C0C0C0"/>
                </a:outerShdw>
              </a:effectLst>
              <a:latin typeface="Arial" charset="0"/>
              <a:ea typeface="楷体_GB2312" pitchFamily="49" charset="-122"/>
            </a:endParaRPr>
          </a:p>
          <a:p>
            <a:pPr eaLnBrk="1" hangingPunct="1">
              <a:defRPr/>
            </a:pPr>
            <a:endParaRPr lang="en-US" altLang="zh-CN" sz="2800" b="1" dirty="0">
              <a:effectLst>
                <a:outerShdw blurRad="38100" dist="38100" dir="2700000" algn="tl">
                  <a:srgbClr val="C0C0C0"/>
                </a:outerShdw>
              </a:effectLst>
              <a:latin typeface="Arial" charset="0"/>
              <a:ea typeface="楷体_GB2312" pitchFamily="49" charset="-122"/>
            </a:endParaRPr>
          </a:p>
          <a:p>
            <a:pPr eaLnBrk="1" hangingPunct="1">
              <a:defRPr/>
            </a:pPr>
            <a:r>
              <a:rPr lang="en-US" altLang="zh-CN" sz="2800" b="1" dirty="0">
                <a:effectLst>
                  <a:outerShdw blurRad="38100" dist="38100" dir="2700000" algn="tl">
                    <a:srgbClr val="C0C0C0"/>
                  </a:outerShdw>
                </a:effectLst>
                <a:latin typeface="Arial" charset="0"/>
                <a:ea typeface="楷体_GB2312" pitchFamily="49" charset="-122"/>
              </a:rPr>
              <a:t>}</a:t>
            </a:r>
          </a:p>
        </p:txBody>
      </p:sp>
      <p:sp>
        <p:nvSpPr>
          <p:cNvPr id="229390" name="Text Box 14"/>
          <p:cNvSpPr txBox="1">
            <a:spLocks noChangeArrowheads="1"/>
          </p:cNvSpPr>
          <p:nvPr/>
        </p:nvSpPr>
        <p:spPr bwMode="auto">
          <a:xfrm>
            <a:off x="3424238" y="908050"/>
            <a:ext cx="16065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隶书" pitchFamily="49" charset="-122"/>
              </a:rPr>
              <a:t>装入模块</a:t>
            </a:r>
          </a:p>
        </p:txBody>
      </p:sp>
      <p:sp>
        <p:nvSpPr>
          <p:cNvPr id="229391" name="Text Box 15"/>
          <p:cNvSpPr txBox="1">
            <a:spLocks noChangeArrowheads="1"/>
          </p:cNvSpPr>
          <p:nvPr/>
        </p:nvSpPr>
        <p:spPr bwMode="auto">
          <a:xfrm>
            <a:off x="2967038" y="1047750"/>
            <a:ext cx="382587" cy="519113"/>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229392" name="Text Box 16"/>
          <p:cNvSpPr txBox="1">
            <a:spLocks noChangeArrowheads="1"/>
          </p:cNvSpPr>
          <p:nvPr/>
        </p:nvSpPr>
        <p:spPr bwMode="auto">
          <a:xfrm>
            <a:off x="3570288" y="5876925"/>
            <a:ext cx="26733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楷体_GB2312" pitchFamily="49" charset="-122"/>
              </a:rPr>
              <a:t>装入时动态链接</a:t>
            </a:r>
          </a:p>
        </p:txBody>
      </p:sp>
      <p:sp>
        <p:nvSpPr>
          <p:cNvPr id="229393" name="Text Box 17"/>
          <p:cNvSpPr txBox="1">
            <a:spLocks noChangeArrowheads="1"/>
          </p:cNvSpPr>
          <p:nvPr/>
        </p:nvSpPr>
        <p:spPr bwMode="auto">
          <a:xfrm>
            <a:off x="2381250" y="3917950"/>
            <a:ext cx="8953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文鼎粗钢笔行楷" pitchFamily="33" charset="-122"/>
              </a:rPr>
              <a:t>编译</a:t>
            </a:r>
          </a:p>
        </p:txBody>
      </p:sp>
      <p:sp>
        <p:nvSpPr>
          <p:cNvPr id="229394" name="Rectangle 18"/>
          <p:cNvSpPr>
            <a:spLocks noChangeArrowheads="1"/>
          </p:cNvSpPr>
          <p:nvPr/>
        </p:nvSpPr>
        <p:spPr bwMode="auto">
          <a:xfrm>
            <a:off x="3060700" y="1484313"/>
            <a:ext cx="2376488" cy="787400"/>
          </a:xfrm>
          <a:prstGeom prst="rect">
            <a:avLst/>
          </a:prstGeom>
          <a:noFill/>
          <a:ln w="38100" algn="ctr">
            <a:solidFill>
              <a:schemeClr val="tx1"/>
            </a:solidFill>
            <a:miter lim="800000"/>
            <a:headEnd/>
            <a:tailEnd/>
          </a:ln>
          <a:effectLst>
            <a:outerShdw dist="35921" dir="2700000" algn="ctr" rotWithShape="0">
              <a:schemeClr val="bg2"/>
            </a:outerShdw>
          </a:effectLst>
        </p:spPr>
        <p:txBody>
          <a:bodyPr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229395" name="Rectangle 19"/>
          <p:cNvSpPr>
            <a:spLocks noChangeArrowheads="1"/>
          </p:cNvSpPr>
          <p:nvPr/>
        </p:nvSpPr>
        <p:spPr bwMode="auto">
          <a:xfrm>
            <a:off x="3060700" y="2276475"/>
            <a:ext cx="2376488" cy="576263"/>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call  1200H</a:t>
            </a:r>
          </a:p>
        </p:txBody>
      </p:sp>
      <p:sp>
        <p:nvSpPr>
          <p:cNvPr id="229396" name="Rectangle 20"/>
          <p:cNvSpPr>
            <a:spLocks noChangeArrowheads="1"/>
          </p:cNvSpPr>
          <p:nvPr/>
        </p:nvSpPr>
        <p:spPr bwMode="auto">
          <a:xfrm>
            <a:off x="3060700" y="2852738"/>
            <a:ext cx="2376488"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29397" name="Text Box 21"/>
          <p:cNvSpPr txBox="1">
            <a:spLocks noChangeArrowheads="1"/>
          </p:cNvSpPr>
          <p:nvPr/>
        </p:nvSpPr>
        <p:spPr bwMode="auto">
          <a:xfrm>
            <a:off x="5694363" y="4133850"/>
            <a:ext cx="8953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文鼎粗钢笔行楷" pitchFamily="33" charset="-122"/>
              </a:rPr>
              <a:t>装入</a:t>
            </a:r>
          </a:p>
        </p:txBody>
      </p:sp>
      <p:sp>
        <p:nvSpPr>
          <p:cNvPr id="229398" name="Rectangle 22"/>
          <p:cNvSpPr>
            <a:spLocks noChangeArrowheads="1"/>
          </p:cNvSpPr>
          <p:nvPr/>
        </p:nvSpPr>
        <p:spPr bwMode="auto">
          <a:xfrm>
            <a:off x="3060700" y="2276475"/>
            <a:ext cx="2376488" cy="576263"/>
          </a:xfrm>
          <a:prstGeom prst="rect">
            <a:avLst/>
          </a:prstGeom>
          <a:solidFill>
            <a:srgbClr val="FFC000"/>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800" b="1" dirty="0">
                <a:effectLst>
                  <a:outerShdw blurRad="38100" dist="38100" dir="2700000" algn="tl">
                    <a:srgbClr val="FFFFFF"/>
                  </a:outerShdw>
                </a:effectLst>
                <a:latin typeface="Arial" charset="0"/>
                <a:ea typeface="楷体_GB2312" pitchFamily="49" charset="-122"/>
              </a:rPr>
              <a:t>call  1200H</a:t>
            </a:r>
          </a:p>
        </p:txBody>
      </p:sp>
      <p:sp>
        <p:nvSpPr>
          <p:cNvPr id="229399" name="Rectangle 23"/>
          <p:cNvSpPr>
            <a:spLocks noChangeArrowheads="1"/>
          </p:cNvSpPr>
          <p:nvPr/>
        </p:nvSpPr>
        <p:spPr bwMode="auto">
          <a:xfrm>
            <a:off x="468313"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p:spPr>
        <p:txBody>
          <a:bodyPr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229400" name="Rectangle 24"/>
          <p:cNvSpPr>
            <a:spLocks noChangeArrowheads="1"/>
          </p:cNvSpPr>
          <p:nvPr/>
        </p:nvSpPr>
        <p:spPr bwMode="auto">
          <a:xfrm>
            <a:off x="468313" y="2276475"/>
            <a:ext cx="2376487" cy="576263"/>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algn="ctr" eaLnBrk="1" hangingPunct="1">
              <a:defRPr/>
            </a:pPr>
            <a:r>
              <a:rPr lang="en-US" altLang="zh-CN" sz="2800" b="1" dirty="0" err="1">
                <a:effectLst>
                  <a:outerShdw blurRad="38100" dist="38100" dir="2700000" algn="tl">
                    <a:srgbClr val="C0C0C0"/>
                  </a:outerShdw>
                </a:effectLst>
                <a:latin typeface="Arial" charset="0"/>
                <a:ea typeface="楷体_GB2312" pitchFamily="49" charset="-122"/>
              </a:rPr>
              <a:t>printf</a:t>
            </a:r>
            <a:r>
              <a:rPr lang="en-US" altLang="zh-CN" sz="2800" b="1" dirty="0">
                <a:effectLst>
                  <a:outerShdw blurRad="38100" dist="38100" dir="2700000" algn="tl">
                    <a:srgbClr val="C0C0C0"/>
                  </a:outerShdw>
                </a:effectLst>
                <a:latin typeface="Arial" charset="0"/>
                <a:ea typeface="楷体_GB2312" pitchFamily="49" charset="-122"/>
              </a:rPr>
              <a:t>( “ OK” );</a:t>
            </a:r>
          </a:p>
        </p:txBody>
      </p:sp>
      <p:sp>
        <p:nvSpPr>
          <p:cNvPr id="15387" name="Rectangle 25"/>
          <p:cNvSpPr>
            <a:spLocks noChangeArrowheads="1"/>
          </p:cNvSpPr>
          <p:nvPr/>
        </p:nvSpPr>
        <p:spPr bwMode="auto">
          <a:xfrm>
            <a:off x="468313"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29402" name="Rectangle 26"/>
          <p:cNvSpPr>
            <a:spLocks noChangeArrowheads="1"/>
          </p:cNvSpPr>
          <p:nvPr/>
        </p:nvSpPr>
        <p:spPr bwMode="auto">
          <a:xfrm>
            <a:off x="3060700" y="39338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void printf(…){</a:t>
            </a: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r>
              <a:rPr lang="en-US" altLang="zh-CN" sz="2800" b="1">
                <a:effectLst>
                  <a:outerShdw blurRad="38100" dist="38100" dir="2700000" algn="tl">
                    <a:srgbClr val="C0C0C0"/>
                  </a:outerShdw>
                </a:effectLst>
                <a:latin typeface="Arial" charset="0"/>
                <a:ea typeface="楷体_GB2312" pitchFamily="49" charset="-122"/>
              </a:rPr>
              <a:t>}</a:t>
            </a:r>
          </a:p>
        </p:txBody>
      </p:sp>
      <p:sp>
        <p:nvSpPr>
          <p:cNvPr id="229403" name="Text Box 27"/>
          <p:cNvSpPr txBox="1">
            <a:spLocks noChangeArrowheads="1"/>
          </p:cNvSpPr>
          <p:nvPr/>
        </p:nvSpPr>
        <p:spPr bwMode="auto">
          <a:xfrm>
            <a:off x="1951038" y="3856038"/>
            <a:ext cx="1235075" cy="519112"/>
          </a:xfrm>
          <a:prstGeom prst="rect">
            <a:avLst/>
          </a:prstGeom>
          <a:noFill/>
          <a:ln w="38100" algn="ctr">
            <a:noFill/>
            <a:miter lim="800000"/>
            <a:headEnd/>
            <a:tailEnd/>
          </a:ln>
          <a:effectLst>
            <a:outerShdw dist="35921" dir="2700000" algn="ctr" rotWithShape="0">
              <a:schemeClr val="bg2"/>
            </a:outerShdw>
          </a:effectLst>
        </p:spPr>
        <p:txBody>
          <a:bodyPr wrap="none">
            <a:spAutoFit/>
          </a:bodyP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1200H</a:t>
            </a:r>
          </a:p>
        </p:txBody>
      </p:sp>
      <p:sp>
        <p:nvSpPr>
          <p:cNvPr id="229404" name="Text Box 28"/>
          <p:cNvSpPr txBox="1">
            <a:spLocks noChangeArrowheads="1"/>
          </p:cNvSpPr>
          <p:nvPr/>
        </p:nvSpPr>
        <p:spPr bwMode="auto">
          <a:xfrm>
            <a:off x="5426075" y="3663950"/>
            <a:ext cx="1433513" cy="519113"/>
          </a:xfrm>
          <a:prstGeom prst="rect">
            <a:avLst/>
          </a:prstGeom>
          <a:noFill/>
          <a:ln w="38100" algn="ctr">
            <a:noFill/>
            <a:miter lim="800000"/>
            <a:headEnd/>
            <a:tailEnd/>
          </a:ln>
          <a:effectLst/>
        </p:spPr>
        <p:txBody>
          <a:bodyPr wrap="none">
            <a:spAutoFit/>
          </a:bodyP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21200H</a:t>
            </a:r>
          </a:p>
        </p:txBody>
      </p:sp>
      <p:sp>
        <p:nvSpPr>
          <p:cNvPr id="229405" name="Rectangle 29"/>
          <p:cNvSpPr>
            <a:spLocks noChangeArrowheads="1"/>
          </p:cNvSpPr>
          <p:nvPr/>
        </p:nvSpPr>
        <p:spPr bwMode="auto">
          <a:xfrm>
            <a:off x="6732588" y="2205038"/>
            <a:ext cx="2376487" cy="576262"/>
          </a:xfrm>
          <a:prstGeom prst="rect">
            <a:avLst/>
          </a:prstGeom>
          <a:solidFill>
            <a:srgbClr val="FFC000"/>
          </a:solidFill>
          <a:ln>
            <a:headEnd/>
            <a:tailEnd/>
          </a:ln>
        </p:spPr>
        <p:style>
          <a:lnRef idx="1">
            <a:schemeClr val="accent6"/>
          </a:lnRef>
          <a:fillRef idx="1002">
            <a:schemeClr val="dk2"/>
          </a:fillRef>
          <a:effectRef idx="1">
            <a:schemeClr val="accent6"/>
          </a:effectRef>
          <a:fontRef idx="minor">
            <a:schemeClr val="dk1"/>
          </a:fontRef>
        </p:style>
        <p:txBody>
          <a:bodyPr wrap="none" anchor="ctr"/>
          <a:lstStyle/>
          <a:p>
            <a:pPr algn="ctr" eaLnBrk="1" hangingPunct="1">
              <a:defRPr/>
            </a:pPr>
            <a:r>
              <a:rPr lang="en-US" altLang="zh-CN" sz="2800" b="1" dirty="0">
                <a:effectLst>
                  <a:outerShdw blurRad="38100" dist="38100" dir="2700000" algn="tl">
                    <a:srgbClr val="FFFFFF"/>
                  </a:outerShdw>
                </a:effectLst>
                <a:latin typeface="Arial" charset="0"/>
                <a:ea typeface="楷体_GB2312" pitchFamily="49" charset="-122"/>
              </a:rPr>
              <a:t>call  </a:t>
            </a:r>
            <a:r>
              <a:rPr lang="en-US" altLang="zh-CN" sz="2800" b="1" dirty="0">
                <a:solidFill>
                  <a:srgbClr val="CCFFCC"/>
                </a:solidFill>
                <a:effectLst>
                  <a:outerShdw blurRad="38100" dist="38100" dir="2700000" algn="tl">
                    <a:srgbClr val="000000"/>
                  </a:outerShdw>
                </a:effectLst>
                <a:latin typeface="Arial" charset="0"/>
                <a:ea typeface="楷体_GB2312" pitchFamily="49" charset="-122"/>
              </a:rPr>
              <a:t>21200</a:t>
            </a:r>
            <a:r>
              <a:rPr lang="en-US" altLang="zh-CN" sz="2800" b="1" dirty="0">
                <a:effectLst>
                  <a:outerShdw blurRad="38100" dist="38100" dir="2700000" algn="tl">
                    <a:srgbClr val="FFFFFF"/>
                  </a:outerShdw>
                </a:effectLst>
                <a:latin typeface="Arial" charset="0"/>
                <a:ea typeface="楷体_GB2312" pitchFamily="49" charset="-122"/>
              </a:rPr>
              <a:t>H</a:t>
            </a:r>
          </a:p>
        </p:txBody>
      </p:sp>
      <p:sp>
        <p:nvSpPr>
          <p:cNvPr id="229406" name="Text Box 30"/>
          <p:cNvSpPr txBox="1">
            <a:spLocks noChangeArrowheads="1"/>
          </p:cNvSpPr>
          <p:nvPr/>
        </p:nvSpPr>
        <p:spPr bwMode="auto">
          <a:xfrm>
            <a:off x="5365750" y="1325563"/>
            <a:ext cx="1433513" cy="519112"/>
          </a:xfrm>
          <a:prstGeom prst="rect">
            <a:avLst/>
          </a:prstGeom>
          <a:noFill/>
          <a:ln w="9525">
            <a:noFill/>
            <a:miter lim="800000"/>
            <a:headEnd/>
            <a:tailEnd/>
          </a:ln>
          <a:effectLst/>
        </p:spPr>
        <p:txBody>
          <a:bodyPr wrap="none">
            <a:spAutoFit/>
          </a:bodyPr>
          <a:lstStyle/>
          <a:p>
            <a:pPr eaLnBrk="1" hangingPunct="1">
              <a:defRPr/>
            </a:pPr>
            <a:r>
              <a:rPr kumimoji="0" lang="en-US" altLang="zh-CN" sz="2800" b="1">
                <a:effectLst>
                  <a:outerShdw blurRad="38100" dist="38100" dir="2700000" algn="tl">
                    <a:srgbClr val="C0C0C0"/>
                  </a:outerShdw>
                </a:effectLst>
                <a:latin typeface="Arial" charset="0"/>
                <a:ea typeface="楷体_GB2312" pitchFamily="49" charset="-122"/>
              </a:rPr>
              <a:t>20000H</a:t>
            </a:r>
          </a:p>
        </p:txBody>
      </p:sp>
    </p:spTree>
    <p:extLst>
      <p:ext uri="{BB962C8B-B14F-4D97-AF65-F5344CB8AC3E}">
        <p14:creationId xmlns:p14="http://schemas.microsoft.com/office/powerpoint/2010/main" val="17569033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93"/>
                                        </p:tgtEl>
                                        <p:attrNameLst>
                                          <p:attrName>style.visibility</p:attrName>
                                        </p:attrNameLst>
                                      </p:cBhvr>
                                      <p:to>
                                        <p:strVal val="visible"/>
                                      </p:to>
                                    </p:set>
                                    <p:anim calcmode="lin" valueType="num">
                                      <p:cBhvr additive="base">
                                        <p:cTn id="7" dur="500" fill="hold"/>
                                        <p:tgtEl>
                                          <p:spTgt spid="229393"/>
                                        </p:tgtEl>
                                        <p:attrNameLst>
                                          <p:attrName>ppt_x</p:attrName>
                                        </p:attrNameLst>
                                      </p:cBhvr>
                                      <p:tavLst>
                                        <p:tav tm="0">
                                          <p:val>
                                            <p:strVal val="0-#ppt_w/2"/>
                                          </p:val>
                                        </p:tav>
                                        <p:tav tm="100000">
                                          <p:val>
                                            <p:strVal val="#ppt_x"/>
                                          </p:val>
                                        </p:tav>
                                      </p:tavLst>
                                    </p:anim>
                                    <p:anim calcmode="lin" valueType="num">
                                      <p:cBhvr additive="base">
                                        <p:cTn id="8" dur="500" fill="hold"/>
                                        <p:tgtEl>
                                          <p:spTgt spid="2293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0.0 0.0 L 0.28351 0.0 " pathEditMode="relative" ptsTypes="AA">
                                      <p:cBhvr>
                                        <p:cTn id="12" dur="2000" fill="hold"/>
                                        <p:tgtEl>
                                          <p:spTgt spid="22938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 0.0 L 0.28351 0.0 " pathEditMode="relative" ptsTypes="AA">
                                      <p:cBhvr>
                                        <p:cTn id="14" dur="2000" fill="hold"/>
                                        <p:tgtEl>
                                          <p:spTgt spid="229382"/>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 0.0 L 0.28351 0.0 " pathEditMode="relative" ptsTypes="AA">
                                      <p:cBhvr>
                                        <p:cTn id="16" dur="2000" fill="hold"/>
                                        <p:tgtEl>
                                          <p:spTgt spid="229383"/>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9391"/>
                                        </p:tgtEl>
                                        <p:attrNameLst>
                                          <p:attrName>style.visibility</p:attrName>
                                        </p:attrNameLst>
                                      </p:cBhvr>
                                      <p:to>
                                        <p:strVal val="visible"/>
                                      </p:to>
                                    </p:set>
                                    <p:animEffect transition="in" filter="dissolve">
                                      <p:cBhvr>
                                        <p:cTn id="21" dur="500"/>
                                        <p:tgtEl>
                                          <p:spTgt spid="2293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29397"/>
                                        </p:tgtEl>
                                        <p:attrNameLst>
                                          <p:attrName>style.visibility</p:attrName>
                                        </p:attrNameLst>
                                      </p:cBhvr>
                                      <p:to>
                                        <p:strVal val="visible"/>
                                      </p:to>
                                    </p:set>
                                    <p:anim calcmode="lin" valueType="num">
                                      <p:cBhvr additive="base">
                                        <p:cTn id="26" dur="500" fill="hold"/>
                                        <p:tgtEl>
                                          <p:spTgt spid="229397"/>
                                        </p:tgtEl>
                                        <p:attrNameLst>
                                          <p:attrName>ppt_x</p:attrName>
                                        </p:attrNameLst>
                                      </p:cBhvr>
                                      <p:tavLst>
                                        <p:tav tm="0">
                                          <p:val>
                                            <p:strVal val="0-#ppt_w/2"/>
                                          </p:val>
                                        </p:tav>
                                        <p:tav tm="100000">
                                          <p:val>
                                            <p:strVal val="#ppt_x"/>
                                          </p:val>
                                        </p:tav>
                                      </p:tavLst>
                                    </p:anim>
                                    <p:anim calcmode="lin" valueType="num">
                                      <p:cBhvr additive="base">
                                        <p:cTn id="27" dur="500" fill="hold"/>
                                        <p:tgtEl>
                                          <p:spTgt spid="22939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grpId="0" nodeType="clickEffect">
                                  <p:stCondLst>
                                    <p:cond delay="0"/>
                                  </p:stCondLst>
                                  <p:childTnLst>
                                    <p:animMotion origin="layout" path="M -2.77778E-7 -4.97103E-6 L 0.2875 -0.12282 " pathEditMode="relative" rAng="0" ptsTypes="AA">
                                      <p:cBhvr>
                                        <p:cTn id="31" dur="2000" fill="hold"/>
                                        <p:tgtEl>
                                          <p:spTgt spid="229389"/>
                                        </p:tgtEl>
                                        <p:attrNameLst>
                                          <p:attrName>ppt_x</p:attrName>
                                          <p:attrName>ppt_y</p:attrName>
                                        </p:attrNameLst>
                                      </p:cBhvr>
                                      <p:rCtr x="14375" y="-6141"/>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29403"/>
                                        </p:tgtEl>
                                        <p:attrNameLst>
                                          <p:attrName>style.visibility</p:attrName>
                                        </p:attrNameLst>
                                      </p:cBhvr>
                                      <p:to>
                                        <p:strVal val="visible"/>
                                      </p:to>
                                    </p:set>
                                    <p:animEffect transition="in" filter="dissolve">
                                      <p:cBhvr>
                                        <p:cTn id="36" dur="500"/>
                                        <p:tgtEl>
                                          <p:spTgt spid="2294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29398"/>
                                        </p:tgtEl>
                                        <p:attrNameLst>
                                          <p:attrName>style.visibility</p:attrName>
                                        </p:attrNameLst>
                                      </p:cBhvr>
                                      <p:to>
                                        <p:strVal val="visible"/>
                                      </p:to>
                                    </p:set>
                                    <p:animEffect transition="in" filter="dissolve">
                                      <p:cBhvr>
                                        <p:cTn id="41" dur="500"/>
                                        <p:tgtEl>
                                          <p:spTgt spid="229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1" presetClass="entr" presetSubtype="0" fill="hold" grpId="0" nodeType="clickEffect">
                                  <p:stCondLst>
                                    <p:cond delay="0"/>
                                  </p:stCondLst>
                                  <p:childTnLst>
                                    <p:set>
                                      <p:cBhvr>
                                        <p:cTn id="45" dur="1" fill="hold">
                                          <p:stCondLst>
                                            <p:cond delay="0"/>
                                          </p:stCondLst>
                                        </p:cTn>
                                        <p:tgtEl>
                                          <p:spTgt spid="229392"/>
                                        </p:tgtEl>
                                        <p:attrNameLst>
                                          <p:attrName>style.visibility</p:attrName>
                                        </p:attrNameLst>
                                      </p:cBhvr>
                                      <p:to>
                                        <p:strVal val="visible"/>
                                      </p:to>
                                    </p:set>
                                    <p:animEffect transition="in" filter="fade">
                                      <p:cBhvr>
                                        <p:cTn id="46" dur="770" decel="100000"/>
                                        <p:tgtEl>
                                          <p:spTgt spid="229392"/>
                                        </p:tgtEl>
                                      </p:cBhvr>
                                    </p:animEffect>
                                    <p:animScale>
                                      <p:cBhvr>
                                        <p:cTn id="47" dur="770" decel="100000"/>
                                        <p:tgtEl>
                                          <p:spTgt spid="229392"/>
                                        </p:tgtEl>
                                      </p:cBhvr>
                                      <p:from x="10000" y="10000"/>
                                      <p:to x="200000" y="450000"/>
                                    </p:animScale>
                                    <p:animScale>
                                      <p:cBhvr>
                                        <p:cTn id="48" dur="1230" accel="100000" fill="hold">
                                          <p:stCondLst>
                                            <p:cond delay="770"/>
                                          </p:stCondLst>
                                        </p:cTn>
                                        <p:tgtEl>
                                          <p:spTgt spid="229392"/>
                                        </p:tgtEl>
                                      </p:cBhvr>
                                      <p:from x="200000" y="450000"/>
                                      <p:to x="100000" y="100000"/>
                                    </p:animScale>
                                    <p:set>
                                      <p:cBhvr>
                                        <p:cTn id="49" dur="770" fill="hold"/>
                                        <p:tgtEl>
                                          <p:spTgt spid="229392"/>
                                        </p:tgtEl>
                                        <p:attrNameLst>
                                          <p:attrName>ppt_x</p:attrName>
                                        </p:attrNameLst>
                                      </p:cBhvr>
                                      <p:to>
                                        <p:strVal val="(0.5)"/>
                                      </p:to>
                                    </p:set>
                                    <p:anim from="(0.5)" to="(#ppt_x)" calcmode="lin" valueType="num">
                                      <p:cBhvr>
                                        <p:cTn id="50" dur="1230" accel="100000" fill="hold">
                                          <p:stCondLst>
                                            <p:cond delay="770"/>
                                          </p:stCondLst>
                                        </p:cTn>
                                        <p:tgtEl>
                                          <p:spTgt spid="229392"/>
                                        </p:tgtEl>
                                        <p:attrNameLst>
                                          <p:attrName>ppt_x</p:attrName>
                                        </p:attrNameLst>
                                      </p:cBhvr>
                                    </p:anim>
                                    <p:set>
                                      <p:cBhvr>
                                        <p:cTn id="51" dur="770" fill="hold"/>
                                        <p:tgtEl>
                                          <p:spTgt spid="229392"/>
                                        </p:tgtEl>
                                        <p:attrNameLst>
                                          <p:attrName>ppt_y</p:attrName>
                                        </p:attrNameLst>
                                      </p:cBhvr>
                                      <p:to>
                                        <p:strVal val="(#ppt_y+0.4)"/>
                                      </p:to>
                                    </p:set>
                                    <p:anim from="(#ppt_y+0.4)" to="(#ppt_y)" calcmode="lin" valueType="num">
                                      <p:cBhvr>
                                        <p:cTn id="52" dur="1230" accel="100000" fill="hold">
                                          <p:stCondLst>
                                            <p:cond delay="770"/>
                                          </p:stCondLst>
                                        </p:cTn>
                                        <p:tgtEl>
                                          <p:spTgt spid="229392"/>
                                        </p:tgtEl>
                                        <p:attrNameLst>
                                          <p:attrName>ppt_y</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93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93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9396"/>
                                        </p:tgtEl>
                                        <p:attrNameLst>
                                          <p:attrName>style.visibility</p:attrName>
                                        </p:attrNameLst>
                                      </p:cBhvr>
                                      <p:to>
                                        <p:strVal val="visible"/>
                                      </p:to>
                                    </p:set>
                                  </p:childTnLst>
                                </p:cTn>
                              </p:par>
                              <p:par>
                                <p:cTn id="61" presetID="0" presetClass="path" presetSubtype="0" accel="50000" decel="50000" fill="hold" grpId="1" nodeType="withEffect">
                                  <p:stCondLst>
                                    <p:cond delay="0"/>
                                  </p:stCondLst>
                                  <p:childTnLst>
                                    <p:animMotion origin="layout" path="M 0.0 0.0 L 0.40156 -0.01066 " pathEditMode="relative" ptsTypes="AA">
                                      <p:cBhvr>
                                        <p:cTn id="62" dur="2000" fill="hold"/>
                                        <p:tgtEl>
                                          <p:spTgt spid="229394"/>
                                        </p:tgtEl>
                                        <p:attrNameLst>
                                          <p:attrName>ppt_x</p:attrName>
                                          <p:attrName>ppt_y</p:attrName>
                                        </p:attrNameLst>
                                      </p:cBhvr>
                                    </p:animMotion>
                                  </p:childTnLst>
                                </p:cTn>
                              </p:par>
                              <p:par>
                                <p:cTn id="63" presetID="0" presetClass="path" presetSubtype="0" accel="50000" decel="50000" fill="hold" grpId="1" nodeType="withEffect">
                                  <p:stCondLst>
                                    <p:cond delay="0"/>
                                  </p:stCondLst>
                                  <p:childTnLst>
                                    <p:animMotion origin="layout" path="M 0.0 0.0 L 0.40156 -0.01066 " pathEditMode="relative" ptsTypes="AA">
                                      <p:cBhvr>
                                        <p:cTn id="64" dur="2000" fill="hold"/>
                                        <p:tgtEl>
                                          <p:spTgt spid="229395"/>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0 0.0 L 0.40156 -0.01066 " pathEditMode="relative" ptsTypes="AA">
                                      <p:cBhvr>
                                        <p:cTn id="66" dur="2000" fill="hold"/>
                                        <p:tgtEl>
                                          <p:spTgt spid="229396"/>
                                        </p:tgtEl>
                                        <p:attrNameLst>
                                          <p:attrName>ppt_x</p:attrName>
                                          <p:attrName>ppt_y</p:attrName>
                                        </p:attrNameLst>
                                      </p:cBhvr>
                                    </p:animMotion>
                                  </p:childTnLst>
                                </p:cTn>
                              </p:par>
                              <p:par>
                                <p:cTn id="67" presetID="1" presetClass="entr" presetSubtype="0" fill="hold" grpId="0" nodeType="withEffect">
                                  <p:stCondLst>
                                    <p:cond delay="0"/>
                                  </p:stCondLst>
                                  <p:childTnLst>
                                    <p:set>
                                      <p:cBhvr>
                                        <p:cTn id="68" dur="1" fill="hold">
                                          <p:stCondLst>
                                            <p:cond delay="0"/>
                                          </p:stCondLst>
                                        </p:cTn>
                                        <p:tgtEl>
                                          <p:spTgt spid="229402"/>
                                        </p:tgtEl>
                                        <p:attrNameLst>
                                          <p:attrName>style.visibility</p:attrName>
                                        </p:attrNameLst>
                                      </p:cBhvr>
                                      <p:to>
                                        <p:strVal val="visible"/>
                                      </p:to>
                                    </p:set>
                                  </p:childTnLst>
                                </p:cTn>
                              </p:par>
                              <p:par>
                                <p:cTn id="69" presetID="0" presetClass="path" presetSubtype="0" accel="50000" decel="50000" fill="hold" grpId="1" nodeType="withEffect">
                                  <p:stCondLst>
                                    <p:cond delay="0"/>
                                  </p:stCondLst>
                                  <p:childTnLst>
                                    <p:animMotion origin="layout" path="M 0.2875 -0.12283 L 0.69063 -0.13511 " pathEditMode="relative" rAng="0" ptsTypes="AA">
                                      <p:cBhvr>
                                        <p:cTn id="70" dur="2000" fill="hold"/>
                                        <p:tgtEl>
                                          <p:spTgt spid="229389"/>
                                        </p:tgtEl>
                                        <p:attrNameLst>
                                          <p:attrName>ppt_x</p:attrName>
                                          <p:attrName>ppt_y</p:attrName>
                                        </p:attrNameLst>
                                      </p:cBhvr>
                                      <p:rCtr x="20156" y="-626"/>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29404"/>
                                        </p:tgtEl>
                                        <p:attrNameLst>
                                          <p:attrName>style.visibility</p:attrName>
                                        </p:attrNameLst>
                                      </p:cBhvr>
                                      <p:to>
                                        <p:strVal val="visible"/>
                                      </p:to>
                                    </p:set>
                                    <p:animEffect transition="in" filter="dissolve">
                                      <p:cBhvr>
                                        <p:cTn id="75" dur="500"/>
                                        <p:tgtEl>
                                          <p:spTgt spid="22940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229405"/>
                                        </p:tgtEl>
                                        <p:attrNameLst>
                                          <p:attrName>style.visibility</p:attrName>
                                        </p:attrNameLst>
                                      </p:cBhvr>
                                      <p:to>
                                        <p:strVal val="visible"/>
                                      </p:to>
                                    </p:set>
                                    <p:animEffect transition="in" filter="dissolve">
                                      <p:cBhvr>
                                        <p:cTn id="80" dur="500"/>
                                        <p:tgtEl>
                                          <p:spTgt spid="22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nimBg="1"/>
      <p:bldP spid="229382" grpId="0" animBg="1"/>
      <p:bldP spid="229383" grpId="0" animBg="1"/>
      <p:bldP spid="229389" grpId="0" animBg="1"/>
      <p:bldP spid="229389" grpId="1" animBg="1"/>
      <p:bldP spid="229391" grpId="0"/>
      <p:bldP spid="229392" grpId="0"/>
      <p:bldP spid="229393" grpId="0"/>
      <p:bldP spid="229394" grpId="0" animBg="1"/>
      <p:bldP spid="229394" grpId="1" animBg="1"/>
      <p:bldP spid="229395" grpId="0" animBg="1"/>
      <p:bldP spid="229395" grpId="1" animBg="1"/>
      <p:bldP spid="229396" grpId="0" animBg="1"/>
      <p:bldP spid="229396" grpId="1" animBg="1"/>
      <p:bldP spid="229397" grpId="0"/>
      <p:bldP spid="229398" grpId="0" animBg="1"/>
      <p:bldP spid="229402" grpId="0" animBg="1"/>
      <p:bldP spid="229403" grpId="0"/>
      <p:bldP spid="22940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51520"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Times New Roman" pitchFamily="18" charset="0"/>
                <a:ea typeface="华文新魏" pitchFamily="2" charset="-122"/>
              </a:rPr>
              <a:t>4.2</a:t>
            </a: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76803" name="Rectangle 3"/>
          <p:cNvSpPr>
            <a:spLocks noChangeArrowheads="1"/>
          </p:cNvSpPr>
          <p:nvPr/>
        </p:nvSpPr>
        <p:spPr bwMode="auto">
          <a:xfrm>
            <a:off x="251520" y="890315"/>
            <a:ext cx="8610600" cy="48768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4.2.2 </a:t>
            </a: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lvl="1" algn="just">
              <a:lnSpc>
                <a:spcPct val="120000"/>
              </a:lnSpc>
              <a:spcBef>
                <a:spcPct val="10000"/>
              </a:spcBef>
              <a:buClr>
                <a:srgbClr val="0000CC"/>
              </a:buClr>
            </a:pPr>
            <a:r>
              <a:rPr lang="en-US" altLang="zh-CN" sz="2800" b="1" baseline="0" dirty="0">
                <a:solidFill>
                  <a:srgbClr val="000000"/>
                </a:solidFill>
                <a:latin typeface="宋体" pitchFamily="2" charset="-122"/>
              </a:rPr>
              <a:t>3 </a:t>
            </a:r>
            <a:r>
              <a:rPr lang="zh-CN" altLang="en-US" sz="2800" b="1" baseline="0" dirty="0">
                <a:solidFill>
                  <a:srgbClr val="000000"/>
                </a:solidFill>
                <a:latin typeface="宋体" pitchFamily="2" charset="-122"/>
              </a:rPr>
              <a:t>运行时动态链接方式</a:t>
            </a:r>
          </a:p>
          <a:p>
            <a:pPr marL="0" lvl="2" indent="-533400" algn="just">
              <a:lnSpc>
                <a:spcPct val="120000"/>
              </a:lnSpc>
              <a:spcBef>
                <a:spcPct val="10000"/>
              </a:spcBef>
              <a:buClr>
                <a:srgbClr val="0000CC"/>
              </a:buClr>
              <a:buFont typeface="Wingdings" pitchFamily="2" charset="2"/>
              <a:buChar char="Ø"/>
            </a:pPr>
            <a:r>
              <a:rPr lang="zh-CN" altLang="en-US" sz="2800" b="1" baseline="0" dirty="0">
                <a:latin typeface="宋体" pitchFamily="2" charset="-122"/>
              </a:rPr>
              <a:t>对某些目标模块的链接，在程序</a:t>
            </a:r>
            <a:r>
              <a:rPr lang="zh-CN" altLang="en-US" sz="2800" b="1" baseline="0" dirty="0">
                <a:solidFill>
                  <a:srgbClr val="FF0000"/>
                </a:solidFill>
                <a:latin typeface="宋体" pitchFamily="2" charset="-122"/>
              </a:rPr>
              <a:t>执行中</a:t>
            </a:r>
            <a:r>
              <a:rPr lang="zh-CN" altLang="en-US" sz="2800" b="1" baseline="0" dirty="0">
                <a:latin typeface="宋体" pitchFamily="2" charset="-122"/>
              </a:rPr>
              <a:t>需要该模块时，</a:t>
            </a:r>
            <a:r>
              <a:rPr lang="zh-CN" altLang="en-US" sz="2800" b="1" baseline="0" dirty="0">
                <a:solidFill>
                  <a:srgbClr val="FF0000"/>
                </a:solidFill>
                <a:latin typeface="宋体" pitchFamily="2" charset="-122"/>
              </a:rPr>
              <a:t>才</a:t>
            </a:r>
            <a:r>
              <a:rPr lang="zh-CN" altLang="en-US" sz="2800" b="1" baseline="0" dirty="0">
                <a:latin typeface="宋体" pitchFamily="2" charset="-122"/>
              </a:rPr>
              <a:t>对它进行的</a:t>
            </a:r>
            <a:r>
              <a:rPr lang="zh-CN" altLang="en-US" sz="2800" b="1" baseline="0" dirty="0">
                <a:solidFill>
                  <a:srgbClr val="FF0000"/>
                </a:solidFill>
                <a:latin typeface="宋体" pitchFamily="2" charset="-122"/>
              </a:rPr>
              <a:t>链接</a:t>
            </a:r>
            <a:r>
              <a:rPr lang="zh-CN" altLang="en-US" sz="2800" b="1" baseline="0" dirty="0">
                <a:latin typeface="宋体" pitchFamily="2" charset="-122"/>
              </a:rPr>
              <a:t>。</a:t>
            </a:r>
          </a:p>
          <a:p>
            <a:pPr marL="0" lvl="2" indent="-533400" algn="just">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优点</a:t>
            </a:r>
            <a:r>
              <a:rPr lang="zh-CN" altLang="en-US" sz="2800" b="1" baseline="0" dirty="0">
                <a:latin typeface="宋体" pitchFamily="2" charset="-122"/>
              </a:rPr>
              <a:t>：凡在执行过程中未被用到的目标模块，都不会被调入内存和被链接到装入模块上，这样不仅可</a:t>
            </a:r>
            <a:r>
              <a:rPr lang="zh-CN" altLang="en-US" sz="2800" b="1" baseline="0" dirty="0">
                <a:solidFill>
                  <a:srgbClr val="FF0000"/>
                </a:solidFill>
                <a:latin typeface="宋体" pitchFamily="2" charset="-122"/>
              </a:rPr>
              <a:t>加快</a:t>
            </a:r>
            <a:r>
              <a:rPr lang="zh-CN" altLang="en-US" sz="2800" b="1" baseline="0" dirty="0">
                <a:latin typeface="宋体" pitchFamily="2" charset="-122"/>
              </a:rPr>
              <a:t>程序的装入过程，而且可</a:t>
            </a:r>
            <a:r>
              <a:rPr lang="zh-CN" altLang="en-US" sz="2800" b="1" baseline="0" dirty="0">
                <a:solidFill>
                  <a:srgbClr val="FF0000"/>
                </a:solidFill>
                <a:latin typeface="宋体" pitchFamily="2" charset="-122"/>
              </a:rPr>
              <a:t>节省</a:t>
            </a:r>
            <a:r>
              <a:rPr lang="zh-CN" altLang="en-US" sz="2800" b="1" baseline="0" dirty="0">
                <a:latin typeface="宋体" pitchFamily="2" charset="-122"/>
              </a:rPr>
              <a:t>大量的内存空间。</a:t>
            </a:r>
            <a:endParaRPr lang="en-US" altLang="zh-CN" sz="2800" b="1" baseline="0" dirty="0">
              <a:latin typeface="宋体" pitchFamily="2" charset="-122"/>
            </a:endParaRPr>
          </a:p>
          <a:p>
            <a:pPr marL="0" lvl="2" indent="-533400" algn="just">
              <a:lnSpc>
                <a:spcPct val="120000"/>
              </a:lnSpc>
              <a:spcBef>
                <a:spcPct val="10000"/>
              </a:spcBef>
              <a:buClr>
                <a:srgbClr val="0000CC"/>
              </a:buClr>
              <a:buFont typeface="Wingdings" pitchFamily="2" charset="2"/>
              <a:buChar char="Ø"/>
            </a:pPr>
            <a:r>
              <a:rPr lang="zh-CN" altLang="en-US" sz="2800" dirty="0">
                <a:latin typeface="宋体" pitchFamily="2" charset="-122"/>
              </a:rPr>
              <a:t>是装入时链接的改进版</a:t>
            </a:r>
            <a:r>
              <a:rPr lang="zh-CN" altLang="en-US" sz="2800" b="1" baseline="0" dirty="0">
                <a:latin typeface="宋体"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4294967295"/>
          </p:nvPr>
        </p:nvSpPr>
        <p:spPr>
          <a:xfrm>
            <a:off x="0" y="1828800"/>
            <a:ext cx="533400" cy="350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存储器管理</a:t>
            </a:r>
          </a:p>
          <a:p>
            <a:pPr>
              <a:spcBef>
                <a:spcPct val="0"/>
              </a:spcBef>
              <a:buClrTx/>
              <a:buFontTx/>
              <a:buNone/>
            </a:pPr>
            <a:endParaRPr kumimoji="0" lang="en-US" altLang="zh-CN" sz="2000" b="0">
              <a:solidFill>
                <a:srgbClr val="9900CC"/>
              </a:solidFill>
              <a:latin typeface="隶书" panose="02010509060101010101" pitchFamily="49" charset="-122"/>
              <a:ea typeface="隶书" panose="02010509060101010101" pitchFamily="49" charset="-122"/>
            </a:endParaRPr>
          </a:p>
        </p:txBody>
      </p:sp>
      <p:sp>
        <p:nvSpPr>
          <p:cNvPr id="16387" name="灯片编号占位符 5"/>
          <p:cNvSpPr>
            <a:spLocks noGrp="1"/>
          </p:cNvSpPr>
          <p:nvPr>
            <p:ph type="sldNum" sz="quarter" idx="4294967295"/>
          </p:nvPr>
        </p:nvSpPr>
        <p:spPr>
          <a:xfrm>
            <a:off x="0" y="5562600"/>
            <a:ext cx="533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fld id="{2B1D6615-7B85-422A-9F02-11E9BF114738}" type="slidenum">
              <a:rPr kumimoji="0" lang="en-US" altLang="zh-CN" sz="1600" smtClean="0">
                <a:solidFill>
                  <a:srgbClr val="9900CC"/>
                </a:solidFill>
              </a:rPr>
              <a:pPr>
                <a:spcBef>
                  <a:spcPct val="0"/>
                </a:spcBef>
                <a:buClrTx/>
                <a:buFontTx/>
                <a:buNone/>
              </a:pPr>
              <a:t>29</a:t>
            </a:fld>
            <a:endParaRPr kumimoji="0" lang="en-US" altLang="zh-CN" sz="1600">
              <a:solidFill>
                <a:srgbClr val="9900CC"/>
              </a:solidFill>
            </a:endParaRPr>
          </a:p>
        </p:txBody>
      </p:sp>
      <p:sp>
        <p:nvSpPr>
          <p:cNvPr id="16388" name="Rectangle 2"/>
          <p:cNvSpPr>
            <a:spLocks noGrp="1" noChangeArrowheads="1"/>
          </p:cNvSpPr>
          <p:nvPr>
            <p:ph type="title"/>
          </p:nvPr>
        </p:nvSpPr>
        <p:spPr>
          <a:xfrm>
            <a:off x="1116013" y="188913"/>
            <a:ext cx="7793037" cy="503237"/>
          </a:xfrm>
        </p:spPr>
        <p:txBody>
          <a:bodyPr/>
          <a:lstStyle/>
          <a:p>
            <a:pPr algn="ctr" eaLnBrk="1" hangingPunct="1"/>
            <a:r>
              <a:rPr lang="zh-CN" altLang="en-US" sz="4000"/>
              <a:t>运行时动态链接例</a:t>
            </a:r>
          </a:p>
        </p:txBody>
      </p:sp>
      <p:sp>
        <p:nvSpPr>
          <p:cNvPr id="16389" name="Rectangle 3"/>
          <p:cNvSpPr>
            <a:spLocks noChangeArrowheads="1"/>
          </p:cNvSpPr>
          <p:nvPr/>
        </p:nvSpPr>
        <p:spPr bwMode="auto">
          <a:xfrm>
            <a:off x="468313" y="1485900"/>
            <a:ext cx="2376487"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800">
              <a:latin typeface="Arial" panose="020B0604020202020204" pitchFamily="34" charset="0"/>
              <a:ea typeface="楷体_GB2312" pitchFamily="49" charset="-122"/>
            </a:endParaRPr>
          </a:p>
        </p:txBody>
      </p:sp>
      <p:sp>
        <p:nvSpPr>
          <p:cNvPr id="16390" name="Rectangle 4"/>
          <p:cNvSpPr>
            <a:spLocks noChangeArrowheads="1"/>
          </p:cNvSpPr>
          <p:nvPr/>
        </p:nvSpPr>
        <p:spPr bwMode="auto">
          <a:xfrm>
            <a:off x="468313" y="2278063"/>
            <a:ext cx="2376487" cy="576262"/>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printf( “ OK” );</a:t>
            </a:r>
          </a:p>
        </p:txBody>
      </p:sp>
      <p:sp>
        <p:nvSpPr>
          <p:cNvPr id="16391" name="Rectangle 5"/>
          <p:cNvSpPr>
            <a:spLocks noChangeArrowheads="1"/>
          </p:cNvSpPr>
          <p:nvPr/>
        </p:nvSpPr>
        <p:spPr bwMode="auto">
          <a:xfrm>
            <a:off x="468313" y="2854325"/>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30406" name="Rectangle 6"/>
          <p:cNvSpPr>
            <a:spLocks noChangeArrowheads="1"/>
          </p:cNvSpPr>
          <p:nvPr/>
        </p:nvSpPr>
        <p:spPr bwMode="auto">
          <a:xfrm>
            <a:off x="6732588" y="765175"/>
            <a:ext cx="2376487" cy="58324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zh-CN" altLang="en-US"/>
          </a:p>
        </p:txBody>
      </p:sp>
      <p:sp>
        <p:nvSpPr>
          <p:cNvPr id="230407" name="Rectangle 7"/>
          <p:cNvSpPr>
            <a:spLocks noChangeArrowheads="1"/>
          </p:cNvSpPr>
          <p:nvPr/>
        </p:nvSpPr>
        <p:spPr bwMode="auto">
          <a:xfrm>
            <a:off x="468313"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800">
              <a:latin typeface="Arial" panose="020B0604020202020204" pitchFamily="34" charset="0"/>
              <a:ea typeface="楷体_GB2312" pitchFamily="49" charset="-122"/>
            </a:endParaRPr>
          </a:p>
        </p:txBody>
      </p:sp>
      <p:sp>
        <p:nvSpPr>
          <p:cNvPr id="230408" name="Rectangle 8"/>
          <p:cNvSpPr>
            <a:spLocks noChangeArrowheads="1"/>
          </p:cNvSpPr>
          <p:nvPr/>
        </p:nvSpPr>
        <p:spPr bwMode="auto">
          <a:xfrm>
            <a:off x="468313" y="2276475"/>
            <a:ext cx="2376487" cy="576263"/>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printf( “ OK” );</a:t>
            </a:r>
          </a:p>
        </p:txBody>
      </p:sp>
      <p:sp>
        <p:nvSpPr>
          <p:cNvPr id="230409" name="Rectangle 9"/>
          <p:cNvSpPr>
            <a:spLocks noChangeArrowheads="1"/>
          </p:cNvSpPr>
          <p:nvPr/>
        </p:nvSpPr>
        <p:spPr bwMode="auto">
          <a:xfrm>
            <a:off x="468313"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6396" name="Text Box 10"/>
          <p:cNvSpPr txBox="1">
            <a:spLocks noChangeArrowheads="1"/>
          </p:cNvSpPr>
          <p:nvPr/>
        </p:nvSpPr>
        <p:spPr bwMode="auto">
          <a:xfrm>
            <a:off x="712788" y="901700"/>
            <a:ext cx="140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200">
                <a:latin typeface="隶书" panose="02010509060101010101" pitchFamily="49" charset="-122"/>
                <a:ea typeface="隶书" panose="02010509060101010101" pitchFamily="49" charset="-122"/>
              </a:rPr>
              <a:t>主模块</a:t>
            </a:r>
          </a:p>
        </p:txBody>
      </p:sp>
      <p:sp>
        <p:nvSpPr>
          <p:cNvPr id="16397" name="Text Box 11"/>
          <p:cNvSpPr txBox="1">
            <a:spLocks noChangeArrowheads="1"/>
          </p:cNvSpPr>
          <p:nvPr/>
        </p:nvSpPr>
        <p:spPr bwMode="auto">
          <a:xfrm>
            <a:off x="461963" y="4116388"/>
            <a:ext cx="1403350"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200">
                <a:latin typeface="隶书" panose="02010509060101010101" pitchFamily="49" charset="-122"/>
                <a:ea typeface="隶书" panose="02010509060101010101" pitchFamily="49" charset="-122"/>
              </a:rPr>
              <a:t>库模块</a:t>
            </a:r>
          </a:p>
        </p:txBody>
      </p:sp>
      <p:sp>
        <p:nvSpPr>
          <p:cNvPr id="16398" name="Rectangle 12"/>
          <p:cNvSpPr>
            <a:spLocks noChangeArrowheads="1"/>
          </p:cNvSpPr>
          <p:nvPr/>
        </p:nvSpPr>
        <p:spPr bwMode="auto">
          <a:xfrm>
            <a:off x="425450" y="47974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800">
                <a:latin typeface="Arial" panose="020B0604020202020204" pitchFamily="34" charset="0"/>
                <a:ea typeface="楷体_GB2312" pitchFamily="49" charset="-122"/>
              </a:rPr>
              <a:t>void printf(…){</a:t>
            </a: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r>
              <a:rPr lang="en-US" altLang="zh-CN" sz="2800">
                <a:latin typeface="Arial" panose="020B0604020202020204" pitchFamily="34" charset="0"/>
                <a:ea typeface="楷体_GB2312" pitchFamily="49" charset="-122"/>
              </a:rPr>
              <a:t>}</a:t>
            </a:r>
          </a:p>
        </p:txBody>
      </p:sp>
      <p:sp>
        <p:nvSpPr>
          <p:cNvPr id="16399" name="Text Box 13"/>
          <p:cNvSpPr txBox="1">
            <a:spLocks noChangeArrowheads="1"/>
          </p:cNvSpPr>
          <p:nvPr/>
        </p:nvSpPr>
        <p:spPr bwMode="auto">
          <a:xfrm>
            <a:off x="15875" y="12366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0</a:t>
            </a:r>
          </a:p>
        </p:txBody>
      </p:sp>
      <p:sp>
        <p:nvSpPr>
          <p:cNvPr id="16400" name="Text Box 14"/>
          <p:cNvSpPr txBox="1">
            <a:spLocks noChangeArrowheads="1"/>
          </p:cNvSpPr>
          <p:nvPr/>
        </p:nvSpPr>
        <p:spPr bwMode="auto">
          <a:xfrm>
            <a:off x="50800" y="39528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0</a:t>
            </a:r>
          </a:p>
        </p:txBody>
      </p:sp>
      <p:sp>
        <p:nvSpPr>
          <p:cNvPr id="16401" name="Text Box 15"/>
          <p:cNvSpPr txBox="1">
            <a:spLocks noChangeArrowheads="1"/>
          </p:cNvSpPr>
          <p:nvPr/>
        </p:nvSpPr>
        <p:spPr bwMode="auto">
          <a:xfrm>
            <a:off x="303213" y="5889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800">
                <a:latin typeface="Arial" panose="020B0604020202020204" pitchFamily="34" charset="0"/>
                <a:ea typeface="楷体_GB2312" pitchFamily="49" charset="-122"/>
              </a:rPr>
              <a:t>例</a:t>
            </a:r>
            <a:r>
              <a:rPr lang="en-US" altLang="zh-CN" sz="2800">
                <a:latin typeface="Arial" panose="020B0604020202020204" pitchFamily="34" charset="0"/>
                <a:ea typeface="楷体_GB2312" pitchFamily="49" charset="-122"/>
              </a:rPr>
              <a:t>3</a:t>
            </a:r>
          </a:p>
        </p:txBody>
      </p:sp>
      <p:sp>
        <p:nvSpPr>
          <p:cNvPr id="16402" name="Text Box 16"/>
          <p:cNvSpPr txBox="1">
            <a:spLocks noChangeArrowheads="1"/>
          </p:cNvSpPr>
          <p:nvPr/>
        </p:nvSpPr>
        <p:spPr bwMode="auto">
          <a:xfrm>
            <a:off x="3394075" y="855663"/>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隶书" panose="02010509060101010101" pitchFamily="49" charset="-122"/>
              </a:rPr>
              <a:t>装入模块</a:t>
            </a:r>
          </a:p>
        </p:txBody>
      </p:sp>
      <p:sp>
        <p:nvSpPr>
          <p:cNvPr id="230417" name="Rectangle 17"/>
          <p:cNvSpPr>
            <a:spLocks noChangeArrowheads="1"/>
          </p:cNvSpPr>
          <p:nvPr/>
        </p:nvSpPr>
        <p:spPr bwMode="auto">
          <a:xfrm>
            <a:off x="423863" y="4811713"/>
            <a:ext cx="2376487" cy="1800225"/>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800">
                <a:latin typeface="Arial" panose="020B0604020202020204" pitchFamily="34" charset="0"/>
                <a:ea typeface="楷体_GB2312" pitchFamily="49" charset="-122"/>
              </a:rPr>
              <a:t>void printf(…){</a:t>
            </a: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r>
              <a:rPr lang="en-US" altLang="zh-CN" sz="2800">
                <a:latin typeface="Arial" panose="020B0604020202020204" pitchFamily="34" charset="0"/>
                <a:ea typeface="楷体_GB2312" pitchFamily="49" charset="-122"/>
              </a:rPr>
              <a:t>}</a:t>
            </a:r>
          </a:p>
        </p:txBody>
      </p:sp>
      <p:sp>
        <p:nvSpPr>
          <p:cNvPr id="230418" name="Text Box 18"/>
          <p:cNvSpPr txBox="1">
            <a:spLocks noChangeArrowheads="1"/>
          </p:cNvSpPr>
          <p:nvPr/>
        </p:nvSpPr>
        <p:spPr bwMode="auto">
          <a:xfrm>
            <a:off x="2452688" y="391795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a:latin typeface="Arial" panose="020B0604020202020204" pitchFamily="34" charset="0"/>
                <a:ea typeface="文鼎粗钢笔行楷" pitchFamily="33" charset="-122"/>
              </a:rPr>
              <a:t>编译</a:t>
            </a:r>
          </a:p>
        </p:txBody>
      </p:sp>
      <p:sp>
        <p:nvSpPr>
          <p:cNvPr id="230419" name="Text Box 19"/>
          <p:cNvSpPr txBox="1">
            <a:spLocks noChangeArrowheads="1"/>
          </p:cNvSpPr>
          <p:nvPr/>
        </p:nvSpPr>
        <p:spPr bwMode="auto">
          <a:xfrm>
            <a:off x="5549900" y="39338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a:latin typeface="Arial" panose="020B0604020202020204" pitchFamily="34" charset="0"/>
                <a:ea typeface="文鼎粗钢笔行楷" pitchFamily="33" charset="-122"/>
              </a:rPr>
              <a:t>装入</a:t>
            </a:r>
          </a:p>
        </p:txBody>
      </p:sp>
      <p:sp>
        <p:nvSpPr>
          <p:cNvPr id="230420" name="Rectangle 20"/>
          <p:cNvSpPr>
            <a:spLocks noChangeArrowheads="1"/>
          </p:cNvSpPr>
          <p:nvPr/>
        </p:nvSpPr>
        <p:spPr bwMode="auto">
          <a:xfrm>
            <a:off x="3060700" y="1484313"/>
            <a:ext cx="2376488"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800">
              <a:latin typeface="Arial" panose="020B0604020202020204" pitchFamily="34" charset="0"/>
              <a:ea typeface="楷体_GB2312" pitchFamily="49" charset="-122"/>
            </a:endParaRPr>
          </a:p>
        </p:txBody>
      </p:sp>
      <p:sp>
        <p:nvSpPr>
          <p:cNvPr id="230421" name="Rectangle 21"/>
          <p:cNvSpPr>
            <a:spLocks noChangeArrowheads="1"/>
          </p:cNvSpPr>
          <p:nvPr/>
        </p:nvSpPr>
        <p:spPr bwMode="auto">
          <a:xfrm>
            <a:off x="3060700" y="2276475"/>
            <a:ext cx="2376488" cy="576263"/>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printf( “ OK” );</a:t>
            </a:r>
          </a:p>
        </p:txBody>
      </p:sp>
      <p:sp>
        <p:nvSpPr>
          <p:cNvPr id="230422" name="Rectangle 22"/>
          <p:cNvSpPr>
            <a:spLocks noChangeArrowheads="1"/>
          </p:cNvSpPr>
          <p:nvPr/>
        </p:nvSpPr>
        <p:spPr bwMode="auto">
          <a:xfrm>
            <a:off x="3060700" y="2852738"/>
            <a:ext cx="2376488"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30423" name="Text Box 23"/>
          <p:cNvSpPr txBox="1">
            <a:spLocks noChangeArrowheads="1"/>
          </p:cNvSpPr>
          <p:nvPr/>
        </p:nvSpPr>
        <p:spPr bwMode="auto">
          <a:xfrm>
            <a:off x="5549900" y="23495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a:latin typeface="Arial" panose="020B0604020202020204" pitchFamily="34" charset="0"/>
                <a:ea typeface="文鼎粗钢笔行楷" pitchFamily="33" charset="-122"/>
              </a:rPr>
              <a:t>执行</a:t>
            </a:r>
          </a:p>
        </p:txBody>
      </p:sp>
      <p:sp>
        <p:nvSpPr>
          <p:cNvPr id="230424" name="Text Box 24"/>
          <p:cNvSpPr txBox="1">
            <a:spLocks noChangeArrowheads="1"/>
          </p:cNvSpPr>
          <p:nvPr/>
        </p:nvSpPr>
        <p:spPr bwMode="auto">
          <a:xfrm>
            <a:off x="5354638" y="4456113"/>
            <a:ext cx="1433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33600H</a:t>
            </a:r>
          </a:p>
        </p:txBody>
      </p:sp>
      <p:sp>
        <p:nvSpPr>
          <p:cNvPr id="230425" name="Rectangle 25"/>
          <p:cNvSpPr>
            <a:spLocks noChangeArrowheads="1"/>
          </p:cNvSpPr>
          <p:nvPr/>
        </p:nvSpPr>
        <p:spPr bwMode="auto">
          <a:xfrm>
            <a:off x="6732588" y="2276475"/>
            <a:ext cx="2376487" cy="576263"/>
          </a:xfrm>
          <a:prstGeom prst="rect">
            <a:avLst/>
          </a:prstGeom>
          <a:solidFill>
            <a:srgbClr val="FFC000"/>
          </a:solidFill>
          <a:ln w="38100" algn="ctr">
            <a:solidFill>
              <a:schemeClr val="tx1"/>
            </a:solidFill>
            <a:miter lim="800000"/>
            <a:headEnd/>
            <a:tailEnd/>
          </a:ln>
          <a:effectLst/>
        </p:spPr>
        <p:style>
          <a:lnRef idx="0">
            <a:scrgbClr r="0" g="0" b="0"/>
          </a:lnRef>
          <a:fillRef idx="1002">
            <a:schemeClr val="dk2"/>
          </a:fillRef>
          <a:effectRef idx="0">
            <a:scrgbClr r="0" g="0" b="0"/>
          </a:effectRef>
          <a:fontRef idx="major"/>
        </p:style>
        <p:txBody>
          <a:bodyPr wrap="none" anchor="ctr"/>
          <a:lstStyle/>
          <a:p>
            <a:pPr algn="ctr" eaLnBrk="1" hangingPunct="1">
              <a:defRPr/>
            </a:pPr>
            <a:r>
              <a:rPr lang="en-US" altLang="zh-CN" sz="2800" b="1" dirty="0">
                <a:latin typeface="Arial" charset="0"/>
              </a:rPr>
              <a:t>call 33600H</a:t>
            </a:r>
          </a:p>
        </p:txBody>
      </p:sp>
      <p:sp>
        <p:nvSpPr>
          <p:cNvPr id="230426" name="Text Box 26"/>
          <p:cNvSpPr txBox="1">
            <a:spLocks noChangeArrowheads="1"/>
          </p:cNvSpPr>
          <p:nvPr/>
        </p:nvSpPr>
        <p:spPr bwMode="auto">
          <a:xfrm>
            <a:off x="3627438" y="5084763"/>
            <a:ext cx="2673350" cy="519112"/>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楷体_GB2312" pitchFamily="49" charset="-122"/>
              </a:rPr>
              <a:t>运行时动态链接</a:t>
            </a:r>
          </a:p>
        </p:txBody>
      </p:sp>
      <p:sp>
        <p:nvSpPr>
          <p:cNvPr id="16415" name="Text Box 27"/>
          <p:cNvSpPr txBox="1">
            <a:spLocks noChangeArrowheads="1"/>
          </p:cNvSpPr>
          <p:nvPr/>
        </p:nvSpPr>
        <p:spPr bwMode="auto">
          <a:xfrm>
            <a:off x="7634288" y="58054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kumimoji="0" lang="zh-CN" altLang="en-US" sz="2800">
                <a:latin typeface="Arial" panose="020B0604020202020204" pitchFamily="34" charset="0"/>
                <a:ea typeface="楷体_GB2312" pitchFamily="49" charset="-122"/>
              </a:rPr>
              <a:t>内存</a:t>
            </a:r>
          </a:p>
        </p:txBody>
      </p:sp>
    </p:spTree>
    <p:custDataLst>
      <p:tags r:id="rId1"/>
    </p:custDataLst>
    <p:extLst>
      <p:ext uri="{BB962C8B-B14F-4D97-AF65-F5344CB8AC3E}">
        <p14:creationId xmlns:p14="http://schemas.microsoft.com/office/powerpoint/2010/main" val="66704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18"/>
                                        </p:tgtEl>
                                        <p:attrNameLst>
                                          <p:attrName>style.visibility</p:attrName>
                                        </p:attrNameLst>
                                      </p:cBhvr>
                                      <p:to>
                                        <p:strVal val="visible"/>
                                      </p:to>
                                    </p:set>
                                    <p:anim calcmode="lin" valueType="num">
                                      <p:cBhvr additive="base">
                                        <p:cTn id="7" dur="500" fill="hold"/>
                                        <p:tgtEl>
                                          <p:spTgt spid="230418"/>
                                        </p:tgtEl>
                                        <p:attrNameLst>
                                          <p:attrName>ppt_x</p:attrName>
                                        </p:attrNameLst>
                                      </p:cBhvr>
                                      <p:tavLst>
                                        <p:tav tm="0">
                                          <p:val>
                                            <p:strVal val="0-#ppt_w/2"/>
                                          </p:val>
                                        </p:tav>
                                        <p:tav tm="100000">
                                          <p:val>
                                            <p:strVal val="#ppt_x"/>
                                          </p:val>
                                        </p:tav>
                                      </p:tavLst>
                                    </p:anim>
                                    <p:anim calcmode="lin" valueType="num">
                                      <p:cBhvr additive="base">
                                        <p:cTn id="8" dur="500" fill="hold"/>
                                        <p:tgtEl>
                                          <p:spTgt spid="23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0.0 0.0 L 0.28351 0.0 " pathEditMode="relative" ptsTypes="AA">
                                      <p:cBhvr>
                                        <p:cTn id="12" dur="2000" fill="hold"/>
                                        <p:tgtEl>
                                          <p:spTgt spid="230407"/>
                                        </p:tgtEl>
                                        <p:attrNameLst>
                                          <p:attrName>ppt_x</p:attrName>
                                          <p:attrName>ppt_y</p:attrName>
                                        </p:attrNameLst>
                                      </p:cBhvr>
                                    </p:animMotion>
                                  </p:childTnLst>
                                </p:cTn>
                              </p:par>
                              <p:par>
                                <p:cTn id="13" presetID="0" presetClass="path" presetSubtype="0" accel="50000" decel="50000" fill="hold" grpId="0" nodeType="withEffect">
                                  <p:stCondLst>
                                    <p:cond delay="0"/>
                                  </p:stCondLst>
                                  <p:iterate type="lt">
                                    <p:tmPct val="0"/>
                                  </p:iterate>
                                  <p:childTnLst>
                                    <p:animMotion origin="layout" path="M 0.0 0.0 L 0.28351 0.0 " pathEditMode="relative" ptsTypes="AA">
                                      <p:cBhvr>
                                        <p:cTn id="14" dur="2000" fill="hold"/>
                                        <p:tgtEl>
                                          <p:spTgt spid="23040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 0.0 L 0.28351 0.0 " pathEditMode="relative" ptsTypes="AA">
                                      <p:cBhvr>
                                        <p:cTn id="16" dur="2000" fill="hold"/>
                                        <p:tgtEl>
                                          <p:spTgt spid="230409"/>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30419"/>
                                        </p:tgtEl>
                                        <p:attrNameLst>
                                          <p:attrName>style.visibility</p:attrName>
                                        </p:attrNameLst>
                                      </p:cBhvr>
                                      <p:to>
                                        <p:strVal val="visible"/>
                                      </p:to>
                                    </p:set>
                                    <p:anim calcmode="lin" valueType="num">
                                      <p:cBhvr additive="base">
                                        <p:cTn id="21" dur="500" fill="hold"/>
                                        <p:tgtEl>
                                          <p:spTgt spid="230419"/>
                                        </p:tgtEl>
                                        <p:attrNameLst>
                                          <p:attrName>ppt_x</p:attrName>
                                        </p:attrNameLst>
                                      </p:cBhvr>
                                      <p:tavLst>
                                        <p:tav tm="0">
                                          <p:val>
                                            <p:strVal val="0-#ppt_w/2"/>
                                          </p:val>
                                        </p:tav>
                                        <p:tav tm="100000">
                                          <p:val>
                                            <p:strVal val="#ppt_x"/>
                                          </p:val>
                                        </p:tav>
                                      </p:tavLst>
                                    </p:anim>
                                    <p:anim calcmode="lin" valueType="num">
                                      <p:cBhvr additive="base">
                                        <p:cTn id="22" dur="500" fill="hold"/>
                                        <p:tgtEl>
                                          <p:spTgt spid="23041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04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04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0422"/>
                                        </p:tgtEl>
                                        <p:attrNameLst>
                                          <p:attrName>style.visibility</p:attrName>
                                        </p:attrNameLst>
                                      </p:cBhvr>
                                      <p:to>
                                        <p:strVal val="visible"/>
                                      </p:to>
                                    </p:set>
                                  </p:childTnLst>
                                </p:cTn>
                              </p:par>
                              <p:par>
                                <p:cTn id="31" presetID="0" presetClass="path" presetSubtype="0" accel="50000" decel="50000" fill="hold" grpId="1" nodeType="withEffect">
                                  <p:stCondLst>
                                    <p:cond delay="0"/>
                                  </p:stCondLst>
                                  <p:childTnLst>
                                    <p:animMotion origin="layout" path="M 0.2842 9.26999E-8 L 0.68594 9.26999E-8 " pathEditMode="relative" rAng="0" ptsTypes="AA">
                                      <p:cBhvr>
                                        <p:cTn id="32" dur="2000" fill="hold"/>
                                        <p:tgtEl>
                                          <p:spTgt spid="230407"/>
                                        </p:tgtEl>
                                        <p:attrNameLst>
                                          <p:attrName>ppt_x</p:attrName>
                                          <p:attrName>ppt_y</p:attrName>
                                        </p:attrNameLst>
                                      </p:cBhvr>
                                      <p:rCtr x="20087" y="0"/>
                                    </p:animMotion>
                                  </p:childTnLst>
                                </p:cTn>
                              </p:par>
                              <p:par>
                                <p:cTn id="33" presetID="0" presetClass="path" presetSubtype="0" accel="50000" decel="50000" fill="hold" grpId="1" nodeType="withEffect">
                                  <p:stCondLst>
                                    <p:cond delay="0"/>
                                  </p:stCondLst>
                                  <p:iterate type="lt">
                                    <p:tmPct val="0"/>
                                  </p:iterate>
                                  <p:childTnLst>
                                    <p:animMotion origin="layout" path="M 0.2842 4.21784E-6 L 0.68594 4.21784E-6 " pathEditMode="relative" rAng="0" ptsTypes="AA">
                                      <p:cBhvr>
                                        <p:cTn id="34" dur="2000" fill="hold"/>
                                        <p:tgtEl>
                                          <p:spTgt spid="230408"/>
                                        </p:tgtEl>
                                        <p:attrNameLst>
                                          <p:attrName>ppt_x</p:attrName>
                                          <p:attrName>ppt_y</p:attrName>
                                        </p:attrNameLst>
                                      </p:cBhvr>
                                      <p:rCtr x="20087" y="0"/>
                                    </p:animMotion>
                                  </p:childTnLst>
                                </p:cTn>
                              </p:par>
                              <p:par>
                                <p:cTn id="35" presetID="0" presetClass="path" presetSubtype="0" accel="50000" decel="50000" fill="hold" grpId="1" nodeType="withEffect">
                                  <p:stCondLst>
                                    <p:cond delay="0"/>
                                  </p:stCondLst>
                                  <p:childTnLst>
                                    <p:animMotion origin="layout" path="M 0.2842 8.69061E-7 L 0.68594 8.69061E-7 " pathEditMode="relative" rAng="0" ptsTypes="AA">
                                      <p:cBhvr>
                                        <p:cTn id="36" dur="2000" fill="hold"/>
                                        <p:tgtEl>
                                          <p:spTgt spid="230409"/>
                                        </p:tgtEl>
                                        <p:attrNameLst>
                                          <p:attrName>ppt_x</p:attrName>
                                          <p:attrName>ppt_y</p:attrName>
                                        </p:attrNameLst>
                                      </p:cBhvr>
                                      <p:rCtr x="20087"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30423"/>
                                        </p:tgtEl>
                                        <p:attrNameLst>
                                          <p:attrName>style.visibility</p:attrName>
                                        </p:attrNameLst>
                                      </p:cBhvr>
                                      <p:to>
                                        <p:strVal val="visible"/>
                                      </p:to>
                                    </p:set>
                                    <p:anim calcmode="lin" valueType="num">
                                      <p:cBhvr additive="base">
                                        <p:cTn id="41" dur="500" fill="hold"/>
                                        <p:tgtEl>
                                          <p:spTgt spid="230423"/>
                                        </p:tgtEl>
                                        <p:attrNameLst>
                                          <p:attrName>ppt_x</p:attrName>
                                        </p:attrNameLst>
                                      </p:cBhvr>
                                      <p:tavLst>
                                        <p:tav tm="0">
                                          <p:val>
                                            <p:strVal val="#ppt_x"/>
                                          </p:val>
                                        </p:tav>
                                        <p:tav tm="100000">
                                          <p:val>
                                            <p:strVal val="#ppt_x"/>
                                          </p:val>
                                        </p:tav>
                                      </p:tavLst>
                                    </p:anim>
                                    <p:anim calcmode="lin" valueType="num">
                                      <p:cBhvr additive="base">
                                        <p:cTn id="42" dur="500" fill="hold"/>
                                        <p:tgtEl>
                                          <p:spTgt spid="230423"/>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mph" presetSubtype="0" fill="hold" grpId="2" nodeType="clickEffect">
                                  <p:stCondLst>
                                    <p:cond delay="0"/>
                                  </p:stCondLst>
                                  <p:iterate type="lt">
                                    <p:tmPct val="4000"/>
                                  </p:iterate>
                                  <p:childTnLst>
                                    <p:set>
                                      <p:cBhvr override="childStyle">
                                        <p:cTn id="46" dur="500" fill="hold"/>
                                        <p:tgtEl>
                                          <p:spTgt spid="230408"/>
                                        </p:tgtEl>
                                        <p:attrNameLst>
                                          <p:attrName>style.color</p:attrName>
                                        </p:attrNameLst>
                                      </p:cBhvr>
                                      <p:to>
                                        <p:clrVal>
                                          <a:srgbClr val="CCFFCC"/>
                                        </p:clrVal>
                                      </p:to>
                                    </p:set>
                                    <p:set>
                                      <p:cBhvr>
                                        <p:cTn id="47" dur="500" fill="hold"/>
                                        <p:tgtEl>
                                          <p:spTgt spid="230408"/>
                                        </p:tgtEl>
                                        <p:attrNameLst>
                                          <p:attrName>fillcolor</p:attrName>
                                        </p:attrNameLst>
                                      </p:cBhvr>
                                      <p:to>
                                        <p:clrVal>
                                          <a:srgbClr val="CCFFCC"/>
                                        </p:clrVal>
                                      </p:to>
                                    </p:set>
                                    <p:set>
                                      <p:cBhvr>
                                        <p:cTn id="48" dur="500" fill="hold"/>
                                        <p:tgtEl>
                                          <p:spTgt spid="230408"/>
                                        </p:tgtEl>
                                        <p:attrNameLst>
                                          <p:attrName>fill.type</p:attrName>
                                        </p:attrNameLst>
                                      </p:cBhvr>
                                      <p:to>
                                        <p:strVal val="solid"/>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1" presetClass="entr" presetSubtype="0" fill="hold" grpId="0" nodeType="clickEffect">
                                  <p:stCondLst>
                                    <p:cond delay="0"/>
                                  </p:stCondLst>
                                  <p:childTnLst>
                                    <p:set>
                                      <p:cBhvr>
                                        <p:cTn id="52" dur="1" fill="hold">
                                          <p:stCondLst>
                                            <p:cond delay="0"/>
                                          </p:stCondLst>
                                        </p:cTn>
                                        <p:tgtEl>
                                          <p:spTgt spid="230426"/>
                                        </p:tgtEl>
                                        <p:attrNameLst>
                                          <p:attrName>style.visibility</p:attrName>
                                        </p:attrNameLst>
                                      </p:cBhvr>
                                      <p:to>
                                        <p:strVal val="visible"/>
                                      </p:to>
                                    </p:set>
                                    <p:animEffect transition="in" filter="fade">
                                      <p:cBhvr>
                                        <p:cTn id="53" dur="770" decel="100000"/>
                                        <p:tgtEl>
                                          <p:spTgt spid="230426"/>
                                        </p:tgtEl>
                                      </p:cBhvr>
                                    </p:animEffect>
                                    <p:animScale>
                                      <p:cBhvr>
                                        <p:cTn id="54" dur="770" decel="100000"/>
                                        <p:tgtEl>
                                          <p:spTgt spid="230426"/>
                                        </p:tgtEl>
                                      </p:cBhvr>
                                      <p:from x="10000" y="10000"/>
                                      <p:to x="200000" y="450000"/>
                                    </p:animScale>
                                    <p:animScale>
                                      <p:cBhvr>
                                        <p:cTn id="55" dur="1230" accel="100000" fill="hold">
                                          <p:stCondLst>
                                            <p:cond delay="770"/>
                                          </p:stCondLst>
                                        </p:cTn>
                                        <p:tgtEl>
                                          <p:spTgt spid="230426"/>
                                        </p:tgtEl>
                                      </p:cBhvr>
                                      <p:from x="200000" y="450000"/>
                                      <p:to x="100000" y="100000"/>
                                    </p:animScale>
                                    <p:set>
                                      <p:cBhvr>
                                        <p:cTn id="56" dur="770" fill="hold"/>
                                        <p:tgtEl>
                                          <p:spTgt spid="230426"/>
                                        </p:tgtEl>
                                        <p:attrNameLst>
                                          <p:attrName>ppt_x</p:attrName>
                                        </p:attrNameLst>
                                      </p:cBhvr>
                                      <p:to>
                                        <p:strVal val="(0.5)"/>
                                      </p:to>
                                    </p:set>
                                    <p:anim from="(0.5)" to="(#ppt_x)" calcmode="lin" valueType="num">
                                      <p:cBhvr>
                                        <p:cTn id="57" dur="1230" accel="100000" fill="hold">
                                          <p:stCondLst>
                                            <p:cond delay="770"/>
                                          </p:stCondLst>
                                        </p:cTn>
                                        <p:tgtEl>
                                          <p:spTgt spid="230426"/>
                                        </p:tgtEl>
                                        <p:attrNameLst>
                                          <p:attrName>ppt_x</p:attrName>
                                        </p:attrNameLst>
                                      </p:cBhvr>
                                    </p:anim>
                                    <p:set>
                                      <p:cBhvr>
                                        <p:cTn id="58" dur="770" fill="hold"/>
                                        <p:tgtEl>
                                          <p:spTgt spid="230426"/>
                                        </p:tgtEl>
                                        <p:attrNameLst>
                                          <p:attrName>ppt_y</p:attrName>
                                        </p:attrNameLst>
                                      </p:cBhvr>
                                      <p:to>
                                        <p:strVal val="(#ppt_y+0.4)"/>
                                      </p:to>
                                    </p:set>
                                    <p:anim from="(#ppt_y+0.4)" to="(#ppt_y)" calcmode="lin" valueType="num">
                                      <p:cBhvr>
                                        <p:cTn id="59" dur="1230" accel="100000" fill="hold">
                                          <p:stCondLst>
                                            <p:cond delay="770"/>
                                          </p:stCondLst>
                                        </p:cTn>
                                        <p:tgtEl>
                                          <p:spTgt spid="230426"/>
                                        </p:tgtEl>
                                        <p:attrNameLst>
                                          <p:attrName>ppt_y</p:attrName>
                                        </p:attrNameLst>
                                      </p:cBhvr>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0" presetClass="path" presetSubtype="0" accel="50000" decel="50000" fill="hold" grpId="0" nodeType="clickEffect">
                                  <p:stCondLst>
                                    <p:cond delay="0"/>
                                  </p:stCondLst>
                                  <p:childTnLst>
                                    <p:animMotion origin="layout" path="M -2.77778E-7 2.89687E-7 L 0.68993 -0.03384 " pathEditMode="relative" rAng="0" ptsTypes="AA">
                                      <p:cBhvr>
                                        <p:cTn id="63" dur="2000" fill="hold"/>
                                        <p:tgtEl>
                                          <p:spTgt spid="230417"/>
                                        </p:tgtEl>
                                        <p:attrNameLst>
                                          <p:attrName>ppt_x</p:attrName>
                                          <p:attrName>ppt_y</p:attrName>
                                        </p:attrNameLst>
                                      </p:cBhvr>
                                      <p:rCtr x="34497" y="-1692"/>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30424"/>
                                        </p:tgtEl>
                                        <p:attrNameLst>
                                          <p:attrName>style.visibility</p:attrName>
                                        </p:attrNameLst>
                                      </p:cBhvr>
                                      <p:to>
                                        <p:strVal val="visible"/>
                                      </p:to>
                                    </p:set>
                                    <p:animEffect transition="in" filter="dissolve">
                                      <p:cBhvr>
                                        <p:cTn id="68" dur="500"/>
                                        <p:tgtEl>
                                          <p:spTgt spid="23042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30425"/>
                                        </p:tgtEl>
                                        <p:attrNameLst>
                                          <p:attrName>style.visibility</p:attrName>
                                        </p:attrNameLst>
                                      </p:cBhvr>
                                      <p:to>
                                        <p:strVal val="visible"/>
                                      </p:to>
                                    </p:set>
                                    <p:animEffect transition="in" filter="dissolve">
                                      <p:cBhvr>
                                        <p:cTn id="73" dur="500"/>
                                        <p:tgtEl>
                                          <p:spTgt spid="23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animBg="1"/>
      <p:bldP spid="230407" grpId="1" animBg="1"/>
      <p:bldP spid="230408" grpId="0" animBg="1"/>
      <p:bldP spid="230408" grpId="1" animBg="1"/>
      <p:bldP spid="230408" grpId="2" animBg="1"/>
      <p:bldP spid="230409" grpId="0" animBg="1"/>
      <p:bldP spid="230409" grpId="1" animBg="1"/>
      <p:bldP spid="230417" grpId="0" animBg="1"/>
      <p:bldP spid="230418" grpId="0"/>
      <p:bldP spid="230419" grpId="0"/>
      <p:bldP spid="230420" grpId="0" animBg="1"/>
      <p:bldP spid="230421" grpId="0" animBg="1"/>
      <p:bldP spid="230422" grpId="0" animBg="1"/>
      <p:bldP spid="230423" grpId="0"/>
      <p:bldP spid="230424" grpId="0"/>
      <p:bldP spid="2304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4.1</a:t>
            </a:r>
            <a:r>
              <a:rPr lang="zh-CN" altLang="en-US" sz="4000" b="1" baseline="0" dirty="0">
                <a:solidFill>
                  <a:srgbClr val="000000"/>
                </a:solidFill>
                <a:latin typeface="华文新魏" pitchFamily="2" charset="-122"/>
                <a:ea typeface="华文新魏" pitchFamily="2" charset="-122"/>
              </a:rPr>
              <a:t>存储器的层次结构</a:t>
            </a:r>
          </a:p>
        </p:txBody>
      </p:sp>
      <p:grpSp>
        <p:nvGrpSpPr>
          <p:cNvPr id="2" name="Group 4"/>
          <p:cNvGrpSpPr>
            <a:grpSpLocks/>
          </p:cNvGrpSpPr>
          <p:nvPr/>
        </p:nvGrpSpPr>
        <p:grpSpPr bwMode="auto">
          <a:xfrm>
            <a:off x="1676400" y="2209800"/>
            <a:ext cx="5486400" cy="4114800"/>
            <a:chOff x="720" y="768"/>
            <a:chExt cx="3648" cy="2688"/>
          </a:xfrm>
        </p:grpSpPr>
        <p:sp>
          <p:nvSpPr>
            <p:cNvPr id="8197" name="AutoShape 5"/>
            <p:cNvSpPr>
              <a:spLocks noChangeArrowheads="1"/>
            </p:cNvSpPr>
            <p:nvPr/>
          </p:nvSpPr>
          <p:spPr bwMode="auto">
            <a:xfrm>
              <a:off x="720" y="768"/>
              <a:ext cx="3648" cy="2688"/>
            </a:xfrm>
            <a:prstGeom prst="triangle">
              <a:avLst>
                <a:gd name="adj" fmla="val 50009"/>
              </a:avLst>
            </a:prstGeom>
            <a:solidFill>
              <a:srgbClr val="FFFFFF"/>
            </a:solidFill>
            <a:ln w="38100">
              <a:solidFill>
                <a:srgbClr val="000000"/>
              </a:solidFill>
              <a:miter lim="800000"/>
              <a:headEnd/>
              <a:tailEnd/>
            </a:ln>
            <a:effectLst>
              <a:prstShdw prst="shdw13" dist="53882" dir="13500000">
                <a:srgbClr val="808080"/>
              </a:prstShdw>
            </a:effectLst>
          </p:spPr>
          <p:txBody>
            <a:bodyPr/>
            <a:lstStyle/>
            <a:p>
              <a:endParaRPr lang="zh-CN" altLang="en-US"/>
            </a:p>
          </p:txBody>
        </p:sp>
        <p:sp>
          <p:nvSpPr>
            <p:cNvPr id="8198" name="Text Box 6"/>
            <p:cNvSpPr txBox="1">
              <a:spLocks noChangeArrowheads="1"/>
            </p:cNvSpPr>
            <p:nvPr/>
          </p:nvSpPr>
          <p:spPr bwMode="auto">
            <a:xfrm>
              <a:off x="2256" y="970"/>
              <a:ext cx="589" cy="300"/>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寄存器</a:t>
              </a:r>
            </a:p>
          </p:txBody>
        </p:sp>
        <p:sp>
          <p:nvSpPr>
            <p:cNvPr id="8199" name="Line 7"/>
            <p:cNvSpPr>
              <a:spLocks noChangeShapeType="1"/>
            </p:cNvSpPr>
            <p:nvPr/>
          </p:nvSpPr>
          <p:spPr bwMode="auto">
            <a:xfrm>
              <a:off x="2191" y="1287"/>
              <a:ext cx="715"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0" name="Text Box 8"/>
            <p:cNvSpPr txBox="1">
              <a:spLocks noChangeArrowheads="1"/>
            </p:cNvSpPr>
            <p:nvPr/>
          </p:nvSpPr>
          <p:spPr bwMode="auto">
            <a:xfrm>
              <a:off x="2241" y="1365"/>
              <a:ext cx="647" cy="321"/>
            </a:xfrm>
            <a:prstGeom prst="rect">
              <a:avLst/>
            </a:prstGeom>
            <a:noFill/>
            <a:ln w="38100">
              <a:noFill/>
              <a:miter lim="800000"/>
              <a:headEnd/>
              <a:tailEnd/>
            </a:ln>
            <a:effectLst/>
          </p:spPr>
          <p:txBody>
            <a:bodyPr lIns="0" tIns="0" rIns="0" bIns="0"/>
            <a:lstStyle/>
            <a:p>
              <a:pPr algn="ctr" eaLnBrk="0" hangingPunct="0"/>
              <a:r>
                <a:rPr kumimoji="0" lang="zh-CN" altLang="en-US" sz="1600" b="1" baseline="0" dirty="0">
                  <a:solidFill>
                    <a:srgbClr val="0000CC"/>
                  </a:solidFill>
                  <a:latin typeface="宋体" pitchFamily="2" charset="-122"/>
                </a:rPr>
                <a:t>高速缓存</a:t>
              </a:r>
            </a:p>
          </p:txBody>
        </p:sp>
        <p:sp>
          <p:nvSpPr>
            <p:cNvPr id="8201" name="Line 9"/>
            <p:cNvSpPr>
              <a:spLocks noChangeShapeType="1"/>
            </p:cNvSpPr>
            <p:nvPr/>
          </p:nvSpPr>
          <p:spPr bwMode="auto">
            <a:xfrm>
              <a:off x="1905" y="1733"/>
              <a:ext cx="1295"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2" name="Text Box 10"/>
            <p:cNvSpPr txBox="1">
              <a:spLocks noChangeArrowheads="1"/>
            </p:cNvSpPr>
            <p:nvPr/>
          </p:nvSpPr>
          <p:spPr bwMode="auto">
            <a:xfrm>
              <a:off x="2250" y="1810"/>
              <a:ext cx="647" cy="322"/>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主存储器</a:t>
              </a:r>
            </a:p>
          </p:txBody>
        </p:sp>
        <p:sp>
          <p:nvSpPr>
            <p:cNvPr id="8203" name="Line 11"/>
            <p:cNvSpPr>
              <a:spLocks noChangeShapeType="1"/>
            </p:cNvSpPr>
            <p:nvPr/>
          </p:nvSpPr>
          <p:spPr bwMode="auto">
            <a:xfrm>
              <a:off x="1620" y="2153"/>
              <a:ext cx="1883"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4" name="Text Box 12"/>
            <p:cNvSpPr txBox="1">
              <a:spLocks noChangeArrowheads="1"/>
            </p:cNvSpPr>
            <p:nvPr/>
          </p:nvSpPr>
          <p:spPr bwMode="auto">
            <a:xfrm>
              <a:off x="2250" y="2215"/>
              <a:ext cx="647" cy="322"/>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磁盘缓存</a:t>
              </a:r>
            </a:p>
          </p:txBody>
        </p:sp>
        <p:sp>
          <p:nvSpPr>
            <p:cNvPr id="8205" name="Line 13"/>
            <p:cNvSpPr>
              <a:spLocks noChangeShapeType="1"/>
            </p:cNvSpPr>
            <p:nvPr/>
          </p:nvSpPr>
          <p:spPr bwMode="auto">
            <a:xfrm>
              <a:off x="1327" y="2583"/>
              <a:ext cx="2443"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6" name="Text Box 14"/>
            <p:cNvSpPr txBox="1">
              <a:spLocks noChangeArrowheads="1"/>
            </p:cNvSpPr>
            <p:nvPr/>
          </p:nvSpPr>
          <p:spPr bwMode="auto">
            <a:xfrm>
              <a:off x="2250" y="2651"/>
              <a:ext cx="647" cy="321"/>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固定磁盘</a:t>
              </a:r>
            </a:p>
          </p:txBody>
        </p:sp>
        <p:sp>
          <p:nvSpPr>
            <p:cNvPr id="8207" name="Line 15"/>
            <p:cNvSpPr>
              <a:spLocks noChangeShapeType="1"/>
            </p:cNvSpPr>
            <p:nvPr/>
          </p:nvSpPr>
          <p:spPr bwMode="auto">
            <a:xfrm>
              <a:off x="1031" y="3019"/>
              <a:ext cx="3050"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8" name="Text Box 16"/>
            <p:cNvSpPr txBox="1">
              <a:spLocks noChangeArrowheads="1"/>
            </p:cNvSpPr>
            <p:nvPr/>
          </p:nvSpPr>
          <p:spPr bwMode="auto">
            <a:xfrm>
              <a:off x="2023" y="3098"/>
              <a:ext cx="1107" cy="320"/>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可移动存储介质</a:t>
              </a:r>
            </a:p>
          </p:txBody>
        </p:sp>
      </p:grpSp>
      <p:sp>
        <p:nvSpPr>
          <p:cNvPr id="8209" name="Line 17"/>
          <p:cNvSpPr>
            <a:spLocks noChangeShapeType="1"/>
          </p:cNvSpPr>
          <p:nvPr/>
        </p:nvSpPr>
        <p:spPr bwMode="auto">
          <a:xfrm>
            <a:off x="7543800" y="2590800"/>
            <a:ext cx="0" cy="3505200"/>
          </a:xfrm>
          <a:prstGeom prst="line">
            <a:avLst/>
          </a:prstGeom>
          <a:noFill/>
          <a:ln w="38100">
            <a:solidFill>
              <a:schemeClr val="tx1"/>
            </a:solidFill>
            <a:round/>
            <a:headEnd/>
            <a:tailEnd type="triangle" w="med" len="med"/>
          </a:ln>
          <a:effectLst/>
        </p:spPr>
        <p:txBody>
          <a:bodyPr/>
          <a:lstStyle/>
          <a:p>
            <a:endParaRPr lang="zh-CN" altLang="en-US"/>
          </a:p>
        </p:txBody>
      </p:sp>
      <p:sp>
        <p:nvSpPr>
          <p:cNvPr id="8210" name="Line 18"/>
          <p:cNvSpPr>
            <a:spLocks noChangeShapeType="1"/>
          </p:cNvSpPr>
          <p:nvPr/>
        </p:nvSpPr>
        <p:spPr bwMode="auto">
          <a:xfrm flipV="1">
            <a:off x="1371600" y="2743200"/>
            <a:ext cx="0" cy="3429000"/>
          </a:xfrm>
          <a:prstGeom prst="line">
            <a:avLst/>
          </a:prstGeom>
          <a:noFill/>
          <a:ln w="38100">
            <a:solidFill>
              <a:schemeClr val="tx1"/>
            </a:solidFill>
            <a:round/>
            <a:headEnd/>
            <a:tailEnd type="triangle" w="med" len="med"/>
          </a:ln>
          <a:effectLst/>
        </p:spPr>
        <p:txBody>
          <a:bodyPr/>
          <a:lstStyle/>
          <a:p>
            <a:endParaRPr lang="zh-CN" altLang="en-US"/>
          </a:p>
        </p:txBody>
      </p:sp>
      <p:sp>
        <p:nvSpPr>
          <p:cNvPr id="8211" name="Text Box 19"/>
          <p:cNvSpPr txBox="1">
            <a:spLocks noChangeArrowheads="1"/>
          </p:cNvSpPr>
          <p:nvPr/>
        </p:nvSpPr>
        <p:spPr bwMode="auto">
          <a:xfrm>
            <a:off x="7696200" y="2971800"/>
            <a:ext cx="611188" cy="2057400"/>
          </a:xfrm>
          <a:prstGeom prst="rect">
            <a:avLst/>
          </a:prstGeom>
          <a:noFill/>
          <a:ln w="9525">
            <a:noFill/>
            <a:miter lim="800000"/>
            <a:headEnd/>
            <a:tailEnd/>
          </a:ln>
          <a:effectLst/>
        </p:spPr>
        <p:txBody>
          <a:bodyPr vert="eaVert">
            <a:spAutoFit/>
          </a:bodyPr>
          <a:lstStyle/>
          <a:p>
            <a:pPr algn="ctr">
              <a:spcBef>
                <a:spcPct val="50000"/>
              </a:spcBef>
            </a:pPr>
            <a:r>
              <a:rPr lang="zh-CN" altLang="en-US" sz="2800" b="1" baseline="0">
                <a:solidFill>
                  <a:srgbClr val="000000"/>
                </a:solidFill>
                <a:latin typeface="Arial" pitchFamily="34" charset="0"/>
              </a:rPr>
              <a:t>容量、价格</a:t>
            </a:r>
          </a:p>
        </p:txBody>
      </p:sp>
      <p:sp>
        <p:nvSpPr>
          <p:cNvPr id="8212" name="Text Box 20"/>
          <p:cNvSpPr txBox="1">
            <a:spLocks noChangeArrowheads="1"/>
          </p:cNvSpPr>
          <p:nvPr/>
        </p:nvSpPr>
        <p:spPr bwMode="auto">
          <a:xfrm>
            <a:off x="609600" y="2971800"/>
            <a:ext cx="611188" cy="2057400"/>
          </a:xfrm>
          <a:prstGeom prst="rect">
            <a:avLst/>
          </a:prstGeom>
          <a:noFill/>
          <a:ln w="9525">
            <a:noFill/>
            <a:miter lim="800000"/>
            <a:headEnd/>
            <a:tailEnd/>
          </a:ln>
          <a:effectLst/>
        </p:spPr>
        <p:txBody>
          <a:bodyPr vert="eaVert">
            <a:spAutoFit/>
          </a:bodyPr>
          <a:lstStyle/>
          <a:p>
            <a:pPr algn="ctr">
              <a:spcBef>
                <a:spcPct val="50000"/>
              </a:spcBef>
            </a:pPr>
            <a:r>
              <a:rPr lang="zh-CN" altLang="en-US" sz="2800" b="1" baseline="0">
                <a:solidFill>
                  <a:srgbClr val="000000"/>
                </a:solidFill>
                <a:latin typeface="Arial" pitchFamily="34" charset="0"/>
              </a:rPr>
              <a:t>速度、价格</a:t>
            </a:r>
          </a:p>
        </p:txBody>
      </p:sp>
      <p:sp>
        <p:nvSpPr>
          <p:cNvPr id="3" name="文本框 2">
            <a:extLst>
              <a:ext uri="{FF2B5EF4-FFF2-40B4-BE49-F238E27FC236}">
                <a16:creationId xmlns:a16="http://schemas.microsoft.com/office/drawing/2014/main" id="{B5759026-2B35-4AA2-B5B7-4260E0811A09}"/>
              </a:ext>
            </a:extLst>
          </p:cNvPr>
          <p:cNvSpPr txBox="1"/>
          <p:nvPr/>
        </p:nvSpPr>
        <p:spPr>
          <a:xfrm>
            <a:off x="491062" y="1416289"/>
            <a:ext cx="4915128" cy="892552"/>
          </a:xfrm>
          <a:prstGeom prst="rect">
            <a:avLst/>
          </a:prstGeom>
          <a:noFill/>
        </p:spPr>
        <p:txBody>
          <a:bodyPr wrap="none" rtlCol="0">
            <a:spAutoFit/>
          </a:bodyPr>
          <a:lstStyle/>
          <a:p>
            <a:r>
              <a:rPr lang="en-US" altLang="zh-CN" sz="2800" dirty="0"/>
              <a:t>4.1.1  </a:t>
            </a:r>
            <a:r>
              <a:rPr lang="zh-CN" altLang="en-US" sz="2800" dirty="0"/>
              <a:t>多层结构的存储器系统</a:t>
            </a:r>
            <a:endParaRPr lang="en-US" altLang="zh-CN" sz="2800" dirty="0"/>
          </a:p>
          <a:p>
            <a:r>
              <a:rPr lang="en-US" altLang="zh-CN" dirty="0"/>
              <a:t>1.</a:t>
            </a:r>
            <a:r>
              <a:rPr lang="zh-CN" altLang="en-US" dirty="0"/>
              <a:t>存储器的多层结构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79512" y="228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79875" name="Rectangle 3"/>
          <p:cNvSpPr>
            <a:spLocks noChangeArrowheads="1"/>
          </p:cNvSpPr>
          <p:nvPr/>
        </p:nvSpPr>
        <p:spPr bwMode="auto">
          <a:xfrm>
            <a:off x="304800" y="1052736"/>
            <a:ext cx="8534400" cy="5616624"/>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4.3.1 </a:t>
            </a:r>
            <a:r>
              <a:rPr lang="zh-CN" altLang="en-US" sz="3200" b="1" baseline="0" dirty="0">
                <a:solidFill>
                  <a:srgbClr val="0000CC"/>
                </a:solidFill>
                <a:latin typeface="Times New Roman" pitchFamily="18" charset="0"/>
              </a:rPr>
              <a:t>单一连续分配（单道</a:t>
            </a:r>
            <a:r>
              <a:rPr lang="en-US" altLang="zh-CN" sz="3200" b="1" baseline="0" dirty="0">
                <a:solidFill>
                  <a:srgbClr val="0000CC"/>
                </a:solidFill>
                <a:latin typeface="Times New Roman" pitchFamily="18" charset="0"/>
              </a:rPr>
              <a:t>OS</a:t>
            </a:r>
            <a:r>
              <a:rPr lang="zh-CN" altLang="en-US" sz="3200" b="1" baseline="0" dirty="0">
                <a:solidFill>
                  <a:srgbClr val="0000CC"/>
                </a:solidFill>
                <a:latin typeface="Times New Roman" pitchFamily="18" charset="0"/>
              </a:rPr>
              <a:t>）</a:t>
            </a:r>
            <a:endParaRPr lang="en-US" altLang="zh-CN" sz="3200" b="1" baseline="0" dirty="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最简单</a:t>
            </a:r>
            <a:r>
              <a:rPr lang="zh-CN" altLang="en-US" sz="2800" b="1" baseline="0" dirty="0">
                <a:latin typeface="Times New Roman" pitchFamily="18" charset="0"/>
              </a:rPr>
              <a:t>的一种存储管理方式，但只能用于单用户、</a:t>
            </a:r>
            <a:r>
              <a:rPr lang="zh-CN" altLang="en-US" sz="2800" b="1" baseline="0" dirty="0">
                <a:solidFill>
                  <a:srgbClr val="FF0000"/>
                </a:solidFill>
                <a:latin typeface="Times New Roman" pitchFamily="18" charset="0"/>
              </a:rPr>
              <a:t>单任务</a:t>
            </a:r>
            <a:r>
              <a:rPr lang="zh-CN" altLang="en-US" sz="2800" b="1" baseline="0" dirty="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dirty="0">
                <a:latin typeface="Times New Roman" pitchFamily="18" charset="0"/>
              </a:rPr>
              <a:t>内存分为</a:t>
            </a:r>
            <a:r>
              <a:rPr lang="zh-CN" altLang="en-US" sz="2800" b="1" baseline="0" dirty="0">
                <a:solidFill>
                  <a:srgbClr val="FF0000"/>
                </a:solidFill>
                <a:latin typeface="Times New Roman" pitchFamily="18" charset="0"/>
              </a:rPr>
              <a:t>系统区</a:t>
            </a:r>
            <a:r>
              <a:rPr lang="zh-CN" altLang="en-US" sz="2800" b="1" baseline="0" dirty="0">
                <a:latin typeface="Times New Roman" pitchFamily="18" charset="0"/>
              </a:rPr>
              <a:t>和</a:t>
            </a:r>
            <a:r>
              <a:rPr lang="zh-CN" altLang="en-US" sz="2800" b="1" baseline="0" dirty="0">
                <a:solidFill>
                  <a:srgbClr val="FF0000"/>
                </a:solidFill>
                <a:latin typeface="Times New Roman" pitchFamily="18" charset="0"/>
              </a:rPr>
              <a:t>用户区</a:t>
            </a:r>
            <a:r>
              <a:rPr lang="zh-CN" altLang="en-US" sz="2800" b="1" baseline="0" dirty="0">
                <a:latin typeface="Times New Roman" pitchFamily="18" charset="0"/>
              </a:rPr>
              <a:t>两部分，系统区仅提供给</a:t>
            </a:r>
            <a:r>
              <a:rPr lang="en-US" altLang="zh-CN" sz="2800" b="1" baseline="0" dirty="0">
                <a:latin typeface="Times New Roman" pitchFamily="18" charset="0"/>
              </a:rPr>
              <a:t>OS</a:t>
            </a:r>
            <a:r>
              <a:rPr lang="zh-CN" altLang="en-US" sz="2800" b="1" baseline="0" dirty="0">
                <a:latin typeface="Times New Roman" pitchFamily="18" charset="0"/>
              </a:rPr>
              <a:t>使用，通常是放在内存的低址部分；用户区是指除系统区以外的全部内存空间， 提供给用户使用。</a:t>
            </a:r>
            <a:endParaRPr lang="en-US" altLang="zh-CN" sz="2800" b="1" baseline="0" dirty="0">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dirty="0">
                <a:latin typeface="Times New Roman" pitchFamily="18" charset="0"/>
              </a:rPr>
              <a:t>原理：用户区内存由一道用户程序独占。</a:t>
            </a:r>
            <a:endParaRPr lang="zh-CN" altLang="en-US" sz="2800" b="1" baseline="0" dirty="0">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优点</a:t>
            </a:r>
            <a:r>
              <a:rPr lang="zh-CN" altLang="en-US" sz="2800" b="1" baseline="0" dirty="0">
                <a:latin typeface="Times New Roman" pitchFamily="18" charset="0"/>
              </a:rPr>
              <a:t>：管理简单，不要求专用的硬件支持；为防止破坏</a:t>
            </a:r>
            <a:r>
              <a:rPr lang="en-US" altLang="zh-CN" sz="2800" b="1" baseline="0" dirty="0"/>
              <a:t>OS </a:t>
            </a:r>
            <a:r>
              <a:rPr lang="en-US" altLang="zh-CN" sz="2800" b="1" baseline="0" dirty="0">
                <a:latin typeface="Times New Roman" pitchFamily="18" charset="0"/>
              </a:rPr>
              <a:t>，</a:t>
            </a:r>
            <a:r>
              <a:rPr lang="zh-CN" altLang="en-US" sz="2800" b="1" baseline="0" dirty="0">
                <a:latin typeface="Times New Roman" pitchFamily="18" charset="0"/>
              </a:rPr>
              <a:t>设置界限寄存器；易于实现。</a:t>
            </a:r>
          </a:p>
          <a:p>
            <a:pPr marL="1066800" lvl="1" indent="-609600">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缺点</a:t>
            </a:r>
            <a:r>
              <a:rPr lang="zh-CN" altLang="en-US" sz="2800" b="1" baseline="0" dirty="0">
                <a:latin typeface="Times New Roman" pitchFamily="18" charset="0"/>
              </a:rPr>
              <a:t>：存储器利用率低；信息不共享；</a:t>
            </a:r>
            <a:r>
              <a:rPr lang="en-US" altLang="zh-CN" sz="2800" b="1" baseline="0" dirty="0"/>
              <a:t>CPU </a:t>
            </a:r>
            <a:r>
              <a:rPr lang="zh-CN" altLang="en-US" sz="2800" b="1" baseline="0" dirty="0">
                <a:latin typeface="Times New Roman" pitchFamily="18" charset="0"/>
              </a:rPr>
              <a:t>利用率低，周转时间长。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80528"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84995" name="Rectangle 3"/>
          <p:cNvSpPr>
            <a:spLocks noChangeArrowheads="1"/>
          </p:cNvSpPr>
          <p:nvPr/>
        </p:nvSpPr>
        <p:spPr bwMode="auto">
          <a:xfrm>
            <a:off x="266700" y="990600"/>
            <a:ext cx="8610600" cy="48768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4.3.2 </a:t>
            </a:r>
            <a:r>
              <a:rPr lang="zh-CN" altLang="en-US" sz="3200" b="1" baseline="0" dirty="0">
                <a:solidFill>
                  <a:srgbClr val="0000CC"/>
                </a:solidFill>
                <a:latin typeface="Times New Roman" pitchFamily="18" charset="0"/>
              </a:rPr>
              <a:t>固定分区分配（多道</a:t>
            </a:r>
            <a:r>
              <a:rPr lang="en-US" altLang="zh-CN" sz="3200" b="1" baseline="0" dirty="0">
                <a:solidFill>
                  <a:srgbClr val="0000CC"/>
                </a:solidFill>
                <a:latin typeface="Times New Roman" pitchFamily="18" charset="0"/>
              </a:rPr>
              <a:t>OS</a:t>
            </a:r>
            <a:r>
              <a:rPr lang="zh-CN" altLang="en-US" sz="3200" b="1" baseline="0" dirty="0">
                <a:solidFill>
                  <a:srgbClr val="0000CC"/>
                </a:solidFill>
                <a:latin typeface="Times New Roman" pitchFamily="18" charset="0"/>
              </a:rPr>
              <a:t>）</a:t>
            </a:r>
            <a:endParaRPr lang="en-US" altLang="zh-CN" sz="3200" b="1" baseline="0" dirty="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dirty="0">
                <a:latin typeface="隶书" pitchFamily="49" charset="-122"/>
              </a:rPr>
              <a:t>运行</a:t>
            </a:r>
            <a:r>
              <a:rPr lang="zh-CN" altLang="en-US" sz="2800" b="1" baseline="0" dirty="0">
                <a:solidFill>
                  <a:srgbClr val="000000"/>
                </a:solidFill>
                <a:latin typeface="隶书" pitchFamily="49" charset="-122"/>
              </a:rPr>
              <a:t>多道程序</a:t>
            </a:r>
            <a:r>
              <a:rPr lang="zh-CN" altLang="en-US" sz="2800" b="1" baseline="0" dirty="0">
                <a:latin typeface="隶书" pitchFamily="49" charset="-122"/>
              </a:rPr>
              <a:t>的存储管理方式</a:t>
            </a:r>
            <a:r>
              <a:rPr lang="en-US" altLang="zh-CN" sz="2800" b="1" baseline="0" dirty="0">
                <a:latin typeface="隶书" pitchFamily="49" charset="-122"/>
              </a:rPr>
              <a:t>,</a:t>
            </a:r>
            <a:r>
              <a:rPr lang="zh-CN" altLang="en-US" sz="2800" b="1" baseline="0" dirty="0">
                <a:latin typeface="隶书" pitchFamily="49" charset="-122"/>
              </a:rPr>
              <a:t>保证程序之间不会相互干扰。</a:t>
            </a:r>
          </a:p>
          <a:p>
            <a:pPr marL="1066800" lvl="1" indent="-609600" algn="just">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内存用户被划分为若干个</a:t>
            </a:r>
            <a:r>
              <a:rPr lang="zh-CN" altLang="en-US" sz="2800" b="1" baseline="0" dirty="0">
                <a:solidFill>
                  <a:srgbClr val="FF0000"/>
                </a:solidFill>
                <a:latin typeface="Times New Roman" pitchFamily="18" charset="0"/>
              </a:rPr>
              <a:t>固定</a:t>
            </a:r>
            <a:r>
              <a:rPr lang="zh-CN" altLang="en-US" sz="2800" b="1" baseline="0" dirty="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内存利用率</a:t>
            </a:r>
            <a:r>
              <a:rPr lang="zh-CN" altLang="en-US" sz="2800" b="1" baseline="0" dirty="0">
                <a:solidFill>
                  <a:srgbClr val="FF0000"/>
                </a:solidFill>
                <a:latin typeface="Times New Roman" pitchFamily="18" charset="0"/>
              </a:rPr>
              <a:t>低</a:t>
            </a:r>
            <a:r>
              <a:rPr lang="zh-CN" altLang="en-US" sz="2800" b="1" baseline="0" dirty="0">
                <a:latin typeface="Times New Roman" pitchFamily="18" charset="0"/>
              </a:rPr>
              <a:t>。</a:t>
            </a:r>
          </a:p>
          <a:p>
            <a:pPr marL="1066800" lvl="1" indent="-609600">
              <a:lnSpc>
                <a:spcPct val="120000"/>
              </a:lnSpc>
              <a:spcBef>
                <a:spcPct val="10000"/>
              </a:spcBef>
              <a:buClr>
                <a:srgbClr val="0000CC"/>
              </a:buClr>
              <a:buFont typeface="Wingdings" pitchFamily="2" charset="2"/>
              <a:buChar char="Ø"/>
            </a:pPr>
            <a:r>
              <a:rPr lang="zh-CN" altLang="en-US" sz="2800" b="1" baseline="0" dirty="0">
                <a:latin typeface="隶书" pitchFamily="49" charset="-122"/>
              </a:rPr>
              <a:t>允许几道作业</a:t>
            </a:r>
            <a:r>
              <a:rPr lang="zh-CN" altLang="en-US" sz="2800" b="1" baseline="0" dirty="0">
                <a:solidFill>
                  <a:srgbClr val="FF0000"/>
                </a:solidFill>
                <a:latin typeface="隶书" pitchFamily="49" charset="-122"/>
              </a:rPr>
              <a:t>并发</a:t>
            </a:r>
            <a:r>
              <a:rPr lang="zh-CN" altLang="en-US" sz="2800" b="1" baseline="0" dirty="0">
                <a:latin typeface="隶书" pitchFamily="49" charset="-122"/>
              </a:rPr>
              <a:t>。</a:t>
            </a:r>
          </a:p>
          <a:p>
            <a:pPr marL="1066800" lvl="1" indent="-609600">
              <a:lnSpc>
                <a:spcPct val="120000"/>
              </a:lnSpc>
              <a:spcBef>
                <a:spcPct val="10000"/>
              </a:spcBef>
              <a:buClr>
                <a:srgbClr val="0000CC"/>
              </a:buClr>
              <a:buFont typeface="Wingdings" pitchFamily="2" charset="2"/>
              <a:buChar char="Ø"/>
            </a:pPr>
            <a:r>
              <a:rPr lang="zh-CN" altLang="en-US" sz="2800" b="1" baseline="0" dirty="0">
                <a:latin typeface="隶书" pitchFamily="49" charset="-122"/>
              </a:rPr>
              <a:t>划分分区的方法：</a:t>
            </a:r>
          </a:p>
          <a:p>
            <a:pPr marL="1447800" lvl="2" indent="-533400">
              <a:lnSpc>
                <a:spcPct val="120000"/>
              </a:lnSpc>
              <a:spcBef>
                <a:spcPct val="10000"/>
              </a:spcBef>
              <a:buClr>
                <a:srgbClr val="0000CC"/>
              </a:buClr>
              <a:buFont typeface="Wingdings" pitchFamily="2" charset="2"/>
              <a:buNone/>
            </a:pPr>
            <a:r>
              <a:rPr lang="zh-CN" altLang="en-US" sz="2800" b="1" baseline="0" dirty="0">
                <a:latin typeface="隶书" pitchFamily="49" charset="-122"/>
              </a:rPr>
              <a:t> 分区大小相等；分区大小不等。</a:t>
            </a:r>
            <a:endParaRPr lang="zh-CN" altLang="en-US" sz="2800" b="1" baseline="0" dirty="0">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80528"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84995" name="Rectangle 3"/>
          <p:cNvSpPr>
            <a:spLocks noChangeArrowheads="1"/>
          </p:cNvSpPr>
          <p:nvPr/>
        </p:nvSpPr>
        <p:spPr bwMode="auto">
          <a:xfrm>
            <a:off x="266700" y="990600"/>
            <a:ext cx="8610600" cy="48768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4.3.2 </a:t>
            </a:r>
            <a:r>
              <a:rPr lang="zh-CN" altLang="en-US" sz="3200" b="1" baseline="0" dirty="0">
                <a:solidFill>
                  <a:srgbClr val="0000CC"/>
                </a:solidFill>
                <a:latin typeface="Times New Roman" pitchFamily="18" charset="0"/>
              </a:rPr>
              <a:t>固定分区分配</a:t>
            </a:r>
            <a:endParaRPr lang="en-US" altLang="zh-CN" sz="3200" b="1" baseline="0" dirty="0">
              <a:solidFill>
                <a:srgbClr val="0000CC"/>
              </a:solidFill>
              <a:latin typeface="Times New Roman" pitchFamily="18" charset="0"/>
            </a:endParaRPr>
          </a:p>
          <a:p>
            <a:pPr lvl="1">
              <a:lnSpc>
                <a:spcPct val="120000"/>
              </a:lnSpc>
              <a:spcBef>
                <a:spcPct val="10000"/>
              </a:spcBef>
              <a:buClr>
                <a:srgbClr val="0000CC"/>
              </a:buClr>
            </a:pPr>
            <a:r>
              <a:rPr lang="en-US" altLang="zh-CN" sz="2800" b="1" baseline="0" dirty="0">
                <a:latin typeface="隶书" pitchFamily="49" charset="-122"/>
              </a:rPr>
              <a:t>1. </a:t>
            </a:r>
            <a:r>
              <a:rPr lang="zh-CN" altLang="en-US" sz="2800" b="1" baseline="0" dirty="0">
                <a:latin typeface="隶书" pitchFamily="49" charset="-122"/>
              </a:rPr>
              <a:t>划分分区的方法：</a:t>
            </a:r>
          </a:p>
          <a:p>
            <a:pPr marL="1447800" lvl="2" indent="-533400">
              <a:lnSpc>
                <a:spcPct val="120000"/>
              </a:lnSpc>
              <a:spcBef>
                <a:spcPct val="10000"/>
              </a:spcBef>
              <a:buClr>
                <a:srgbClr val="0000CC"/>
              </a:buClr>
              <a:buFont typeface="Wingdings" panose="05000000000000000000" pitchFamily="2" charset="2"/>
              <a:buChar char="Ø"/>
            </a:pPr>
            <a:r>
              <a:rPr lang="zh-CN" altLang="en-US" sz="2800" b="1" baseline="0" dirty="0">
                <a:latin typeface="隶书" pitchFamily="49" charset="-122"/>
              </a:rPr>
              <a:t>分区大小相等</a:t>
            </a:r>
            <a:r>
              <a:rPr lang="en-US" altLang="zh-CN" sz="2800" b="1" baseline="0" dirty="0">
                <a:latin typeface="隶书" pitchFamily="49" charset="-122"/>
              </a:rPr>
              <a:t>:</a:t>
            </a:r>
            <a:r>
              <a:rPr lang="zh-CN" altLang="en-US" sz="2800" b="1" baseline="0" dirty="0">
                <a:latin typeface="隶书" pitchFamily="49" charset="-122"/>
              </a:rPr>
              <a:t>缺乏灵活性</a:t>
            </a:r>
            <a:r>
              <a:rPr lang="en-US" altLang="zh-CN" sz="2800" b="1" baseline="0" dirty="0">
                <a:latin typeface="隶书" pitchFamily="49" charset="-122"/>
              </a:rPr>
              <a:t>,</a:t>
            </a:r>
            <a:r>
              <a:rPr lang="zh-CN" altLang="en-US" sz="2800" b="1" baseline="0" dirty="0">
                <a:latin typeface="隶书" pitchFamily="49" charset="-122"/>
              </a:rPr>
              <a:t>只适用于控制多个相同对象的场合</a:t>
            </a:r>
            <a:endParaRPr lang="en-US" altLang="zh-CN" sz="2800" b="1" baseline="0" dirty="0">
              <a:latin typeface="隶书" pitchFamily="49" charset="-122"/>
            </a:endParaRPr>
          </a:p>
          <a:p>
            <a:pPr marL="1447800" lvl="2" indent="-533400">
              <a:lnSpc>
                <a:spcPct val="120000"/>
              </a:lnSpc>
              <a:spcBef>
                <a:spcPct val="10000"/>
              </a:spcBef>
              <a:buClr>
                <a:srgbClr val="0000CC"/>
              </a:buClr>
              <a:buFont typeface="Wingdings" panose="05000000000000000000" pitchFamily="2" charset="2"/>
              <a:buChar char="Ø"/>
            </a:pPr>
            <a:r>
              <a:rPr lang="zh-CN" altLang="en-US" sz="2800" b="1" baseline="0" dirty="0">
                <a:latin typeface="隶书" pitchFamily="49" charset="-122"/>
              </a:rPr>
              <a:t>分区大小不等</a:t>
            </a:r>
            <a:r>
              <a:rPr lang="en-US" altLang="zh-CN" sz="2800" b="1" baseline="0" dirty="0">
                <a:latin typeface="隶书" pitchFamily="49" charset="-122"/>
              </a:rPr>
              <a:t>:</a:t>
            </a:r>
            <a:r>
              <a:rPr lang="zh-CN" altLang="en-US" sz="2800" b="1" baseline="0" dirty="0">
                <a:latin typeface="隶书" pitchFamily="49" charset="-122"/>
              </a:rPr>
              <a:t>提高了灵活性</a:t>
            </a:r>
            <a:r>
              <a:rPr lang="en-US" altLang="zh-CN" sz="2800" b="1" baseline="0" dirty="0">
                <a:latin typeface="隶书" pitchFamily="49" charset="-122"/>
              </a:rPr>
              <a:t>.</a:t>
            </a:r>
            <a:r>
              <a:rPr lang="zh-CN" altLang="en-US" sz="2800" b="1" baseline="0" dirty="0">
                <a:latin typeface="隶书" pitchFamily="49" charset="-122"/>
              </a:rPr>
              <a:t>最好根据需求划分</a:t>
            </a:r>
            <a:r>
              <a:rPr lang="en-US" altLang="zh-CN" sz="2800" b="1" baseline="0" dirty="0">
                <a:latin typeface="隶书" pitchFamily="49" charset="-122"/>
              </a:rPr>
              <a:t>.</a:t>
            </a:r>
            <a:r>
              <a:rPr lang="zh-CN" altLang="en-US" sz="2800" b="1" baseline="0" dirty="0">
                <a:latin typeface="隶书" pitchFamily="49" charset="-122"/>
              </a:rPr>
              <a:t>一般可分为多个小分区</a:t>
            </a:r>
            <a:r>
              <a:rPr lang="en-US" altLang="zh-CN" sz="2800" b="1" baseline="0" dirty="0">
                <a:latin typeface="隶书" pitchFamily="49" charset="-122"/>
              </a:rPr>
              <a:t>,</a:t>
            </a:r>
            <a:r>
              <a:rPr lang="zh-CN" altLang="en-US" sz="2800" b="1" baseline="0" dirty="0">
                <a:latin typeface="隶书" pitchFamily="49" charset="-122"/>
              </a:rPr>
              <a:t>适量中等分区及少量大分区</a:t>
            </a:r>
            <a:r>
              <a:rPr lang="en-US" altLang="zh-CN" sz="2800" b="1" baseline="0" dirty="0">
                <a:latin typeface="隶书" pitchFamily="49" charset="-122"/>
              </a:rPr>
              <a:t>.</a:t>
            </a:r>
            <a:r>
              <a:rPr lang="zh-CN" altLang="en-US" sz="2800" b="1" baseline="0" dirty="0">
                <a:latin typeface="隶书" pitchFamily="49" charset="-122"/>
              </a:rPr>
              <a:t>不同需求进程装入不同分区</a:t>
            </a:r>
            <a:endParaRPr lang="zh-CN" altLang="en-US" sz="2800" b="1" baseline="0" dirty="0">
              <a:latin typeface="Times New Roman" pitchFamily="18" charset="0"/>
            </a:endParaRPr>
          </a:p>
        </p:txBody>
      </p:sp>
    </p:spTree>
    <p:extLst>
      <p:ext uri="{BB962C8B-B14F-4D97-AF65-F5344CB8AC3E}">
        <p14:creationId xmlns:p14="http://schemas.microsoft.com/office/powerpoint/2010/main" val="2151623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81000"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87043" name="Rectangle 3"/>
          <p:cNvSpPr>
            <a:spLocks noChangeArrowheads="1"/>
          </p:cNvSpPr>
          <p:nvPr/>
        </p:nvSpPr>
        <p:spPr bwMode="auto">
          <a:xfrm>
            <a:off x="107504" y="990600"/>
            <a:ext cx="8610600" cy="48768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4.3.2 </a:t>
            </a:r>
            <a:r>
              <a:rPr lang="zh-CN" altLang="en-US" sz="3200" b="1" baseline="0" dirty="0">
                <a:solidFill>
                  <a:srgbClr val="0000CC"/>
                </a:solidFill>
                <a:latin typeface="Times New Roman" pitchFamily="18" charset="0"/>
              </a:rPr>
              <a:t>固定分区分配</a:t>
            </a:r>
            <a:endParaRPr lang="en-US" altLang="zh-CN" sz="3200" b="1" baseline="0" dirty="0">
              <a:solidFill>
                <a:srgbClr val="0000CC"/>
              </a:solidFill>
              <a:latin typeface="Times New Roman" pitchFamily="18" charset="0"/>
            </a:endParaRPr>
          </a:p>
          <a:p>
            <a:pPr lvl="1">
              <a:spcBef>
                <a:spcPct val="20000"/>
              </a:spcBef>
              <a:buClr>
                <a:srgbClr val="0000CC"/>
              </a:buClr>
            </a:pPr>
            <a:r>
              <a:rPr lang="en-US" altLang="zh-CN" sz="2800" b="1" baseline="0" dirty="0">
                <a:solidFill>
                  <a:srgbClr val="000000"/>
                </a:solidFill>
                <a:latin typeface="隶书" pitchFamily="49" charset="-122"/>
              </a:rPr>
              <a:t>2. </a:t>
            </a:r>
            <a:r>
              <a:rPr lang="zh-CN" altLang="en-US" sz="2800" b="1" baseline="0" dirty="0">
                <a:solidFill>
                  <a:srgbClr val="000000"/>
                </a:solidFill>
                <a:latin typeface="隶书" pitchFamily="49" charset="-122"/>
              </a:rPr>
              <a:t>内存分配</a:t>
            </a:r>
          </a:p>
          <a:p>
            <a:pPr marL="0" lvl="2" indent="-533400">
              <a:spcBef>
                <a:spcPct val="20000"/>
              </a:spcBef>
              <a:buClr>
                <a:srgbClr val="0000CC"/>
              </a:buClr>
              <a:buFont typeface="Wingdings" pitchFamily="2" charset="2"/>
              <a:buChar char="Ø"/>
            </a:pPr>
            <a:r>
              <a:rPr lang="zh-CN" altLang="en-US" sz="2800" b="1" baseline="0" dirty="0">
                <a:latin typeface="隶书" pitchFamily="49" charset="-122"/>
              </a:rPr>
              <a:t>通常分区按大小排序</a:t>
            </a:r>
            <a:r>
              <a:rPr lang="en-US" altLang="zh-CN" sz="2800" b="1" baseline="0" dirty="0">
                <a:latin typeface="隶书" pitchFamily="49" charset="-122"/>
              </a:rPr>
              <a:t>,</a:t>
            </a:r>
            <a:r>
              <a:rPr lang="zh-CN" altLang="en-US" sz="2800" b="1" baseline="0" dirty="0">
                <a:latin typeface="隶书" pitchFamily="49" charset="-122"/>
              </a:rPr>
              <a:t>并用分区使用表进行记录</a:t>
            </a:r>
            <a:endParaRPr lang="en-US" altLang="zh-CN" sz="2800" b="1" baseline="0" dirty="0">
              <a:latin typeface="隶书" pitchFamily="49" charset="-122"/>
            </a:endParaRPr>
          </a:p>
          <a:p>
            <a:pPr marL="0" lvl="2" indent="-533400">
              <a:spcBef>
                <a:spcPct val="20000"/>
              </a:spcBef>
              <a:buClr>
                <a:srgbClr val="0000CC"/>
              </a:buClr>
              <a:buFont typeface="Wingdings" pitchFamily="2" charset="2"/>
              <a:buChar char="Ø"/>
            </a:pPr>
            <a:r>
              <a:rPr lang="zh-CN" altLang="en-US" sz="2800" b="1" baseline="0" dirty="0">
                <a:solidFill>
                  <a:srgbClr val="FF0000"/>
                </a:solidFill>
                <a:latin typeface="隶书" pitchFamily="49" charset="-122"/>
              </a:rPr>
              <a:t>分区使用表</a:t>
            </a:r>
            <a:r>
              <a:rPr lang="zh-CN" altLang="en-US" sz="2800" b="1" baseline="0" dirty="0">
                <a:latin typeface="隶书" pitchFamily="49" charset="-122"/>
              </a:rPr>
              <a:t>：表项包括每个分区的起始地址，大小和状态</a:t>
            </a:r>
            <a:r>
              <a:rPr lang="en-US" altLang="zh-CN" sz="2800" b="1" baseline="0" dirty="0">
                <a:latin typeface="隶书" pitchFamily="49" charset="-122"/>
              </a:rPr>
              <a:t>(</a:t>
            </a:r>
            <a:r>
              <a:rPr lang="zh-CN" altLang="en-US" sz="2800" b="1" baseline="0" dirty="0">
                <a:latin typeface="隶书" pitchFamily="49" charset="-122"/>
              </a:rPr>
              <a:t>分配还是没有分配</a:t>
            </a:r>
            <a:r>
              <a:rPr lang="en-US" altLang="zh-CN" sz="2800" b="1" baseline="0" dirty="0">
                <a:latin typeface="隶书" pitchFamily="49" charset="-122"/>
              </a:rPr>
              <a:t>)</a:t>
            </a:r>
            <a:r>
              <a:rPr lang="zh-CN" altLang="en-US" sz="2800" b="1" baseline="0" dirty="0">
                <a:latin typeface="隶书" pitchFamily="49" charset="-122"/>
              </a:rPr>
              <a:t>。</a:t>
            </a:r>
          </a:p>
          <a:p>
            <a:pPr marL="0" lvl="2" indent="-533400">
              <a:spcBef>
                <a:spcPct val="20000"/>
              </a:spcBef>
              <a:buClr>
                <a:srgbClr val="0000CC"/>
              </a:buClr>
              <a:buFont typeface="Wingdings" pitchFamily="2" charset="2"/>
              <a:buChar char="Ø"/>
            </a:pPr>
            <a:r>
              <a:rPr lang="zh-CN" altLang="en-US" sz="2800" b="1" baseline="0" dirty="0">
                <a:latin typeface="隶书" pitchFamily="49" charset="-122"/>
              </a:rPr>
              <a:t>用户程序需要装入时，内存分配程序检索该表，找出一个能满足要求尚未分配的分区，分配给该程序，并将其表项中的状态置为</a:t>
            </a:r>
            <a:r>
              <a:rPr lang="zh-CN" altLang="en-US" sz="2800" b="1" baseline="0" dirty="0">
                <a:latin typeface="Times New Roman"/>
              </a:rPr>
              <a:t>“</a:t>
            </a:r>
            <a:r>
              <a:rPr lang="zh-CN" altLang="en-US" sz="2800" b="1" baseline="0" dirty="0">
                <a:latin typeface="隶书" pitchFamily="49" charset="-122"/>
              </a:rPr>
              <a:t>已分配</a:t>
            </a:r>
            <a:r>
              <a:rPr lang="zh-CN" altLang="en-US" sz="2800" b="1" baseline="0" dirty="0">
                <a:latin typeface="Times New Roman"/>
              </a:rPr>
              <a:t>”</a:t>
            </a:r>
            <a:r>
              <a:rPr lang="zh-CN" altLang="en-US" sz="2800" b="1" baseline="0" dirty="0">
                <a:latin typeface="隶书" pitchFamily="49" charset="-122"/>
              </a:rPr>
              <a:t>。</a:t>
            </a:r>
          </a:p>
          <a:p>
            <a:pPr marL="0" lvl="2" indent="-533400">
              <a:spcBef>
                <a:spcPct val="20000"/>
              </a:spcBef>
              <a:buClr>
                <a:srgbClr val="0000CC"/>
              </a:buClr>
              <a:buFont typeface="Wingdings" pitchFamily="2" charset="2"/>
              <a:buChar char="Ø"/>
            </a:pPr>
            <a:r>
              <a:rPr lang="zh-CN" altLang="en-US" sz="2800" b="1" baseline="0" dirty="0">
                <a:latin typeface="隶书" pitchFamily="49" charset="-122"/>
              </a:rPr>
              <a:t>若</a:t>
            </a:r>
            <a:r>
              <a:rPr lang="zh-CN" altLang="en-US" sz="2800" b="1" baseline="0" dirty="0">
                <a:solidFill>
                  <a:srgbClr val="FF0000"/>
                </a:solidFill>
                <a:latin typeface="隶书" pitchFamily="49" charset="-122"/>
              </a:rPr>
              <a:t>未找到</a:t>
            </a:r>
            <a:r>
              <a:rPr lang="zh-CN" altLang="en-US" sz="2800" b="1" baseline="0" dirty="0">
                <a:latin typeface="隶书" pitchFamily="49" charset="-122"/>
              </a:rPr>
              <a:t>大小足够的分区，则</a:t>
            </a:r>
            <a:r>
              <a:rPr lang="zh-CN" altLang="en-US" sz="2800" b="1" baseline="0" dirty="0">
                <a:solidFill>
                  <a:srgbClr val="FF0000"/>
                </a:solidFill>
                <a:latin typeface="隶书" pitchFamily="49" charset="-122"/>
              </a:rPr>
              <a:t>拒绝</a:t>
            </a:r>
            <a:r>
              <a:rPr lang="zh-CN" altLang="en-US" sz="2800" b="1" baseline="0" dirty="0">
                <a:latin typeface="隶书" pitchFamily="49" charset="-122"/>
              </a:rPr>
              <a:t>为用户程序分配内存。</a:t>
            </a:r>
            <a:endParaRPr lang="zh-CN" altLang="en-US" sz="2800" baseline="0" dirty="0">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未标题-1 拷贝"/>
          <p:cNvPicPr>
            <a:picLocks noChangeAspect="1" noChangeArrowheads="1"/>
          </p:cNvPicPr>
          <p:nvPr/>
        </p:nvPicPr>
        <p:blipFill>
          <a:blip r:embed="rId2" cstate="print"/>
          <a:srcRect/>
          <a:stretch>
            <a:fillRect/>
          </a:stretch>
        </p:blipFill>
        <p:spPr bwMode="auto">
          <a:xfrm>
            <a:off x="0" y="764704"/>
            <a:ext cx="9144000" cy="3346450"/>
          </a:xfrm>
          <a:prstGeom prst="rect">
            <a:avLst/>
          </a:prstGeom>
          <a:noFill/>
        </p:spPr>
      </p:pic>
      <p:sp>
        <p:nvSpPr>
          <p:cNvPr id="2" name="文本框 1">
            <a:extLst>
              <a:ext uri="{FF2B5EF4-FFF2-40B4-BE49-F238E27FC236}">
                <a16:creationId xmlns:a16="http://schemas.microsoft.com/office/drawing/2014/main" id="{0D0D39CF-10B6-457E-8008-D9C373482BA7}"/>
              </a:ext>
            </a:extLst>
          </p:cNvPr>
          <p:cNvSpPr txBox="1"/>
          <p:nvPr/>
        </p:nvSpPr>
        <p:spPr>
          <a:xfrm>
            <a:off x="467544" y="4869160"/>
            <a:ext cx="8223726" cy="830997"/>
          </a:xfrm>
          <a:prstGeom prst="rect">
            <a:avLst/>
          </a:prstGeom>
          <a:noFill/>
        </p:spPr>
        <p:txBody>
          <a:bodyPr wrap="none" rtlCol="0">
            <a:spAutoFit/>
          </a:bodyPr>
          <a:lstStyle/>
          <a:p>
            <a:r>
              <a:rPr lang="zh-CN" altLang="en-US" dirty="0"/>
              <a:t>固定分区的缺点</a:t>
            </a:r>
            <a:r>
              <a:rPr lang="en-US" altLang="zh-CN" dirty="0"/>
              <a:t>:</a:t>
            </a:r>
            <a:r>
              <a:rPr lang="zh-CN" altLang="en-US" dirty="0"/>
              <a:t>存储空间浪费</a:t>
            </a:r>
            <a:r>
              <a:rPr lang="en-US" altLang="zh-CN" dirty="0"/>
              <a:t>,</a:t>
            </a:r>
            <a:r>
              <a:rPr lang="zh-CN" altLang="en-US" dirty="0"/>
              <a:t>只适用于控制程序大小相同</a:t>
            </a:r>
            <a:r>
              <a:rPr lang="en-US" altLang="zh-CN" dirty="0"/>
              <a:t>,</a:t>
            </a:r>
          </a:p>
          <a:p>
            <a:r>
              <a:rPr lang="zh-CN" altLang="en-US" dirty="0"/>
              <a:t>数据固定的场合</a:t>
            </a:r>
            <a:r>
              <a:rPr lang="en-US" altLang="zh-CN" dirty="0"/>
              <a:t>,</a:t>
            </a:r>
            <a:r>
              <a:rPr lang="zh-CN" altLang="en-US" dirty="0"/>
              <a:t>一般</a:t>
            </a:r>
            <a:r>
              <a:rPr lang="en-US" altLang="zh-CN" dirty="0"/>
              <a:t>OS</a:t>
            </a:r>
            <a:r>
              <a:rPr lang="zh-CN" altLang="en-US" dirty="0"/>
              <a:t>都不使用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539552" y="33496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88067" name="Rectangle 3"/>
          <p:cNvSpPr>
            <a:spLocks noChangeArrowheads="1"/>
          </p:cNvSpPr>
          <p:nvPr/>
        </p:nvSpPr>
        <p:spPr bwMode="auto">
          <a:xfrm>
            <a:off x="35496" y="990600"/>
            <a:ext cx="8610600" cy="48768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4.3.3 </a:t>
            </a:r>
            <a:r>
              <a:rPr lang="zh-CN" altLang="en-US" sz="3200" b="1" baseline="0" dirty="0">
                <a:solidFill>
                  <a:srgbClr val="0000CC"/>
                </a:solidFill>
                <a:latin typeface="Times New Roman" pitchFamily="18" charset="0"/>
              </a:rPr>
              <a:t>动态分区分配（</a:t>
            </a:r>
            <a:r>
              <a:rPr lang="zh-CN" altLang="en-US" sz="3200" b="1" baseline="0" dirty="0">
                <a:solidFill>
                  <a:srgbClr val="0000CC"/>
                </a:solidFill>
                <a:latin typeface="黑体" pitchFamily="49" charset="-122"/>
              </a:rPr>
              <a:t>可变分区分配</a:t>
            </a:r>
            <a:r>
              <a:rPr lang="zh-CN" altLang="en-US" sz="3200" b="1" baseline="0" dirty="0">
                <a:solidFill>
                  <a:srgbClr val="0000CC"/>
                </a:solidFill>
                <a:latin typeface="Times New Roman" pitchFamily="18" charset="0"/>
              </a:rPr>
              <a:t>）</a:t>
            </a:r>
            <a:endParaRPr lang="en-US" altLang="zh-CN" sz="3200" b="1" baseline="0" dirty="0">
              <a:solidFill>
                <a:srgbClr val="0000CC"/>
              </a:solidFill>
              <a:latin typeface="Times New Roman" pitchFamily="18" charset="0"/>
            </a:endParaRPr>
          </a:p>
          <a:p>
            <a:pPr algn="just">
              <a:spcBef>
                <a:spcPct val="20000"/>
              </a:spcBef>
              <a:buClr>
                <a:srgbClr val="0000CC"/>
              </a:buClr>
            </a:pPr>
            <a:r>
              <a:rPr lang="en-US" altLang="zh-CN" sz="3200" dirty="0">
                <a:solidFill>
                  <a:srgbClr val="0000CC"/>
                </a:solidFill>
                <a:latin typeface="Times New Roman" pitchFamily="18" charset="0"/>
              </a:rPr>
              <a:t>      </a:t>
            </a:r>
            <a:r>
              <a:rPr lang="zh-CN" altLang="en-US" sz="2800" b="1" baseline="0" dirty="0">
                <a:latin typeface="宋体" pitchFamily="2" charset="-122"/>
              </a:rPr>
              <a:t>按作业的实际大小来划分分区，且</a:t>
            </a:r>
            <a:r>
              <a:rPr lang="zh-CN" altLang="en-US" sz="2800" b="1" baseline="0" dirty="0">
                <a:solidFill>
                  <a:srgbClr val="FF0000"/>
                </a:solidFill>
                <a:latin typeface="宋体" pitchFamily="2" charset="-122"/>
              </a:rPr>
              <a:t>分区个数</a:t>
            </a:r>
            <a:r>
              <a:rPr lang="zh-CN" altLang="en-US" sz="2800" dirty="0">
                <a:solidFill>
                  <a:srgbClr val="FF0000"/>
                </a:solidFill>
                <a:latin typeface="宋体" pitchFamily="2" charset="-122"/>
              </a:rPr>
              <a:t>不固定</a:t>
            </a:r>
            <a:r>
              <a:rPr lang="zh-CN" altLang="en-US" sz="2800" b="1" baseline="0" dirty="0">
                <a:latin typeface="宋体" pitchFamily="2" charset="-122"/>
              </a:rPr>
              <a:t>,实现多个作业对内存的共享，进一步提高内存资源利用率</a:t>
            </a:r>
            <a:r>
              <a:rPr lang="en-US" altLang="zh-CN" sz="2800" b="1" baseline="0" dirty="0">
                <a:latin typeface="宋体" pitchFamily="2" charset="-122"/>
              </a:rPr>
              <a:t>.</a:t>
            </a:r>
            <a:r>
              <a:rPr lang="zh-CN" altLang="en-US" sz="2800" b="1" baseline="0" dirty="0">
                <a:latin typeface="宋体" pitchFamily="2" charset="-122"/>
              </a:rPr>
              <a:t>涉及</a:t>
            </a:r>
            <a:r>
              <a:rPr lang="en-US" altLang="zh-CN" sz="2800" b="1" baseline="0" dirty="0">
                <a:latin typeface="宋体" pitchFamily="2" charset="-122"/>
              </a:rPr>
              <a:t>:</a:t>
            </a:r>
            <a:r>
              <a:rPr lang="zh-CN" altLang="en-US" sz="2800" b="1" baseline="0" dirty="0">
                <a:latin typeface="宋体" pitchFamily="2" charset="-122"/>
              </a:rPr>
              <a:t>数据结构</a:t>
            </a:r>
            <a:r>
              <a:rPr lang="en-US" altLang="zh-CN" sz="2800" b="1" baseline="0" dirty="0">
                <a:latin typeface="宋体" pitchFamily="2" charset="-122"/>
              </a:rPr>
              <a:t>,</a:t>
            </a:r>
            <a:r>
              <a:rPr lang="zh-CN" altLang="en-US" sz="2800" b="1" baseline="0" dirty="0">
                <a:latin typeface="宋体" pitchFamily="2" charset="-122"/>
              </a:rPr>
              <a:t>分配算法和分配与回收三方面问题</a:t>
            </a:r>
          </a:p>
          <a:p>
            <a:pPr lvl="1">
              <a:spcBef>
                <a:spcPct val="20000"/>
              </a:spcBef>
              <a:buClr>
                <a:srgbClr val="0000CC"/>
              </a:buClr>
            </a:pPr>
            <a:r>
              <a:rPr lang="en-US" altLang="zh-CN" sz="2800" b="1" baseline="0" dirty="0">
                <a:solidFill>
                  <a:srgbClr val="000000"/>
                </a:solidFill>
                <a:latin typeface="宋体" pitchFamily="2" charset="-122"/>
              </a:rPr>
              <a:t>1.</a:t>
            </a:r>
            <a:r>
              <a:rPr lang="zh-CN" altLang="en-US" sz="2800" b="1" baseline="0" dirty="0">
                <a:solidFill>
                  <a:srgbClr val="000000"/>
                </a:solidFill>
                <a:latin typeface="宋体" pitchFamily="2" charset="-122"/>
              </a:rPr>
              <a:t>动态分区分配中的数据结构</a:t>
            </a:r>
            <a:r>
              <a:rPr lang="en-US" altLang="zh-CN" sz="2800" b="1" baseline="0" dirty="0">
                <a:solidFill>
                  <a:srgbClr val="000000"/>
                </a:solidFill>
                <a:latin typeface="宋体" pitchFamily="2" charset="-122"/>
              </a:rPr>
              <a:t>P137</a:t>
            </a:r>
            <a:endParaRPr lang="zh-CN" altLang="en-US" sz="2800" b="1" baseline="0" dirty="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latin typeface="宋体" pitchFamily="2" charset="-122"/>
              </a:rPr>
              <a:t>空闲分区表，一个空闲分区占一个表目，表目包括：分区序号、分区始址、分区大小</a:t>
            </a:r>
            <a:r>
              <a:rPr lang="en-US" altLang="zh-CN" sz="2800" b="1" baseline="0" dirty="0">
                <a:latin typeface="宋体" pitchFamily="2" charset="-122"/>
              </a:rPr>
              <a:t>.</a:t>
            </a:r>
            <a:r>
              <a:rPr lang="zh-CN" altLang="en-US" sz="2800" b="1" baseline="0" dirty="0">
                <a:latin typeface="宋体" pitchFamily="2" charset="-122"/>
              </a:rPr>
              <a:t>图</a:t>
            </a:r>
            <a:r>
              <a:rPr lang="en-US" altLang="zh-CN" sz="2800" b="1" baseline="0" dirty="0">
                <a:latin typeface="宋体" pitchFamily="2" charset="-122"/>
              </a:rPr>
              <a:t>4-6</a:t>
            </a:r>
            <a:endParaRPr lang="zh-CN" altLang="en-US" sz="2800" b="1" baseline="0" dirty="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latin typeface="宋体" pitchFamily="2" charset="-122"/>
              </a:rPr>
              <a:t>空闲分区链。双向链式结构</a:t>
            </a:r>
            <a:r>
              <a:rPr lang="en-US" altLang="zh-CN" sz="2800" b="1" baseline="0" dirty="0">
                <a:latin typeface="宋体" pitchFamily="2" charset="-122"/>
              </a:rPr>
              <a:t>,</a:t>
            </a:r>
            <a:r>
              <a:rPr lang="zh-CN" altLang="en-US" sz="2800" b="1" baseline="0" dirty="0">
                <a:latin typeface="宋体" pitchFamily="2" charset="-122"/>
              </a:rPr>
              <a:t>实现对空闲分区的分配和链接，每个分区的起始部分设置控制分区分配的信息。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1447800" y="1066800"/>
            <a:ext cx="6629400" cy="5562600"/>
            <a:chOff x="1711" y="989"/>
            <a:chExt cx="2847" cy="2576"/>
          </a:xfrm>
        </p:grpSpPr>
        <p:sp>
          <p:nvSpPr>
            <p:cNvPr id="35843" name="Rectangle 3"/>
            <p:cNvSpPr>
              <a:spLocks noChangeArrowheads="1"/>
            </p:cNvSpPr>
            <p:nvPr/>
          </p:nvSpPr>
          <p:spPr bwMode="auto">
            <a:xfrm>
              <a:off x="1946" y="1807"/>
              <a:ext cx="359" cy="81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44" name="Rectangle 4"/>
            <p:cNvSpPr>
              <a:spLocks noChangeArrowheads="1"/>
            </p:cNvSpPr>
            <p:nvPr/>
          </p:nvSpPr>
          <p:spPr bwMode="auto">
            <a:xfrm>
              <a:off x="2045" y="183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前</a:t>
              </a:r>
              <a:endParaRPr lang="zh-CN" altLang="en-US" b="1" baseline="0"/>
            </a:p>
          </p:txBody>
        </p:sp>
        <p:sp>
          <p:nvSpPr>
            <p:cNvPr id="35845" name="Rectangle 5"/>
            <p:cNvSpPr>
              <a:spLocks noChangeArrowheads="1"/>
            </p:cNvSpPr>
            <p:nvPr/>
          </p:nvSpPr>
          <p:spPr bwMode="auto">
            <a:xfrm>
              <a:off x="2045" y="2030"/>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向</a:t>
              </a:r>
              <a:endParaRPr lang="zh-CN" altLang="en-US" b="1" baseline="0"/>
            </a:p>
          </p:txBody>
        </p:sp>
        <p:sp>
          <p:nvSpPr>
            <p:cNvPr id="35846" name="Rectangle 6"/>
            <p:cNvSpPr>
              <a:spLocks noChangeArrowheads="1"/>
            </p:cNvSpPr>
            <p:nvPr/>
          </p:nvSpPr>
          <p:spPr bwMode="auto">
            <a:xfrm>
              <a:off x="2045" y="2228"/>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指</a:t>
              </a:r>
              <a:endParaRPr lang="zh-CN" altLang="en-US" b="1" baseline="0"/>
            </a:p>
          </p:txBody>
        </p:sp>
        <p:sp>
          <p:nvSpPr>
            <p:cNvPr id="35847" name="Rectangle 7"/>
            <p:cNvSpPr>
              <a:spLocks noChangeArrowheads="1"/>
            </p:cNvSpPr>
            <p:nvPr/>
          </p:nvSpPr>
          <p:spPr bwMode="auto">
            <a:xfrm>
              <a:off x="2045" y="2426"/>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针</a:t>
              </a:r>
              <a:endParaRPr lang="zh-CN" altLang="en-US" b="1" baseline="0"/>
            </a:p>
          </p:txBody>
        </p:sp>
        <p:sp>
          <p:nvSpPr>
            <p:cNvPr id="35848" name="Rectangle 8"/>
            <p:cNvSpPr>
              <a:spLocks noChangeArrowheads="1"/>
            </p:cNvSpPr>
            <p:nvPr/>
          </p:nvSpPr>
          <p:spPr bwMode="auto">
            <a:xfrm>
              <a:off x="1946" y="2624"/>
              <a:ext cx="359" cy="5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49" name="Rectangle 9"/>
            <p:cNvSpPr>
              <a:spLocks noChangeArrowheads="1"/>
            </p:cNvSpPr>
            <p:nvPr/>
          </p:nvSpPr>
          <p:spPr bwMode="auto">
            <a:xfrm>
              <a:off x="2070" y="2624"/>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50" name="Rectangle 10"/>
            <p:cNvSpPr>
              <a:spLocks noChangeArrowheads="1"/>
            </p:cNvSpPr>
            <p:nvPr/>
          </p:nvSpPr>
          <p:spPr bwMode="auto">
            <a:xfrm>
              <a:off x="2070" y="282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a:t>
              </a:r>
              <a:endParaRPr lang="zh-CN" altLang="en-US" b="1" baseline="0"/>
            </a:p>
          </p:txBody>
        </p:sp>
        <p:sp>
          <p:nvSpPr>
            <p:cNvPr id="35851" name="Rectangle 11"/>
            <p:cNvSpPr>
              <a:spLocks noChangeArrowheads="1"/>
            </p:cNvSpPr>
            <p:nvPr/>
          </p:nvSpPr>
          <p:spPr bwMode="auto">
            <a:xfrm>
              <a:off x="2095" y="3020"/>
              <a:ext cx="65"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a:t>
              </a:r>
              <a:endParaRPr lang="zh-CN" altLang="en-US" b="1" baseline="0"/>
            </a:p>
          </p:txBody>
        </p:sp>
        <p:sp>
          <p:nvSpPr>
            <p:cNvPr id="35852" name="Rectangle 12"/>
            <p:cNvSpPr>
              <a:spLocks noChangeArrowheads="1"/>
            </p:cNvSpPr>
            <p:nvPr/>
          </p:nvSpPr>
          <p:spPr bwMode="auto">
            <a:xfrm>
              <a:off x="1946" y="3206"/>
              <a:ext cx="359"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3" name="Rectangle 13"/>
            <p:cNvSpPr>
              <a:spLocks noChangeArrowheads="1"/>
            </p:cNvSpPr>
            <p:nvPr/>
          </p:nvSpPr>
          <p:spPr bwMode="auto">
            <a:xfrm>
              <a:off x="2095" y="3293"/>
              <a:ext cx="65"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0</a:t>
              </a:r>
              <a:endParaRPr lang="zh-CN" altLang="en-US" b="1" baseline="0"/>
            </a:p>
          </p:txBody>
        </p:sp>
        <p:sp>
          <p:nvSpPr>
            <p:cNvPr id="35854" name="Rectangle 14"/>
            <p:cNvSpPr>
              <a:spLocks noChangeArrowheads="1"/>
            </p:cNvSpPr>
            <p:nvPr/>
          </p:nvSpPr>
          <p:spPr bwMode="auto">
            <a:xfrm>
              <a:off x="2305" y="1807"/>
              <a:ext cx="1523" cy="17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5" name="Rectangle 15"/>
            <p:cNvSpPr>
              <a:spLocks noChangeArrowheads="1"/>
            </p:cNvSpPr>
            <p:nvPr/>
          </p:nvSpPr>
          <p:spPr bwMode="auto">
            <a:xfrm>
              <a:off x="2602" y="2587"/>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56" name="Rectangle 16"/>
            <p:cNvSpPr>
              <a:spLocks noChangeArrowheads="1"/>
            </p:cNvSpPr>
            <p:nvPr/>
          </p:nvSpPr>
          <p:spPr bwMode="auto">
            <a:xfrm>
              <a:off x="2714" y="2600"/>
              <a:ext cx="658"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个字节可用</a:t>
              </a:r>
              <a:endParaRPr lang="zh-CN" altLang="en-US" b="1" baseline="0"/>
            </a:p>
          </p:txBody>
        </p:sp>
        <p:sp>
          <p:nvSpPr>
            <p:cNvPr id="35857" name="Rectangle 17"/>
            <p:cNvSpPr>
              <a:spLocks noChangeArrowheads="1"/>
            </p:cNvSpPr>
            <p:nvPr/>
          </p:nvSpPr>
          <p:spPr bwMode="auto">
            <a:xfrm>
              <a:off x="3828" y="1807"/>
              <a:ext cx="347" cy="81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8" name="Rectangle 18"/>
            <p:cNvSpPr>
              <a:spLocks noChangeArrowheads="1"/>
            </p:cNvSpPr>
            <p:nvPr/>
          </p:nvSpPr>
          <p:spPr bwMode="auto">
            <a:xfrm>
              <a:off x="3915" y="183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后</a:t>
              </a:r>
              <a:endParaRPr lang="zh-CN" altLang="en-US" b="1" baseline="0"/>
            </a:p>
          </p:txBody>
        </p:sp>
        <p:sp>
          <p:nvSpPr>
            <p:cNvPr id="35859" name="Rectangle 19"/>
            <p:cNvSpPr>
              <a:spLocks noChangeArrowheads="1"/>
            </p:cNvSpPr>
            <p:nvPr/>
          </p:nvSpPr>
          <p:spPr bwMode="auto">
            <a:xfrm>
              <a:off x="3915" y="2030"/>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向</a:t>
              </a:r>
              <a:endParaRPr lang="zh-CN" altLang="en-US" b="1" baseline="0"/>
            </a:p>
          </p:txBody>
        </p:sp>
        <p:sp>
          <p:nvSpPr>
            <p:cNvPr id="35860" name="Rectangle 20"/>
            <p:cNvSpPr>
              <a:spLocks noChangeArrowheads="1"/>
            </p:cNvSpPr>
            <p:nvPr/>
          </p:nvSpPr>
          <p:spPr bwMode="auto">
            <a:xfrm>
              <a:off x="3915" y="2228"/>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指</a:t>
              </a:r>
              <a:endParaRPr lang="zh-CN" altLang="en-US" b="1" baseline="0"/>
            </a:p>
          </p:txBody>
        </p:sp>
        <p:sp>
          <p:nvSpPr>
            <p:cNvPr id="35861" name="Rectangle 21"/>
            <p:cNvSpPr>
              <a:spLocks noChangeArrowheads="1"/>
            </p:cNvSpPr>
            <p:nvPr/>
          </p:nvSpPr>
          <p:spPr bwMode="auto">
            <a:xfrm>
              <a:off x="3915" y="2426"/>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针</a:t>
              </a:r>
              <a:endParaRPr lang="zh-CN" altLang="en-US" b="1" baseline="0"/>
            </a:p>
          </p:txBody>
        </p:sp>
        <p:sp>
          <p:nvSpPr>
            <p:cNvPr id="35862" name="Rectangle 22"/>
            <p:cNvSpPr>
              <a:spLocks noChangeArrowheads="1"/>
            </p:cNvSpPr>
            <p:nvPr/>
          </p:nvSpPr>
          <p:spPr bwMode="auto">
            <a:xfrm>
              <a:off x="3828" y="2624"/>
              <a:ext cx="347" cy="5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63" name="Rectangle 23"/>
            <p:cNvSpPr>
              <a:spLocks noChangeArrowheads="1"/>
            </p:cNvSpPr>
            <p:nvPr/>
          </p:nvSpPr>
          <p:spPr bwMode="auto">
            <a:xfrm>
              <a:off x="3939" y="2624"/>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64" name="Rectangle 24"/>
            <p:cNvSpPr>
              <a:spLocks noChangeArrowheads="1"/>
            </p:cNvSpPr>
            <p:nvPr/>
          </p:nvSpPr>
          <p:spPr bwMode="auto">
            <a:xfrm>
              <a:off x="3939" y="282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a:t>
              </a:r>
              <a:endParaRPr lang="zh-CN" altLang="en-US" b="1" baseline="0"/>
            </a:p>
          </p:txBody>
        </p:sp>
        <p:sp>
          <p:nvSpPr>
            <p:cNvPr id="35865" name="Rectangle 25"/>
            <p:cNvSpPr>
              <a:spLocks noChangeArrowheads="1"/>
            </p:cNvSpPr>
            <p:nvPr/>
          </p:nvSpPr>
          <p:spPr bwMode="auto">
            <a:xfrm>
              <a:off x="3964" y="3020"/>
              <a:ext cx="66"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a:t>
              </a:r>
              <a:endParaRPr lang="zh-CN" altLang="en-US" b="1" baseline="0"/>
            </a:p>
          </p:txBody>
        </p:sp>
        <p:sp>
          <p:nvSpPr>
            <p:cNvPr id="35866" name="Rectangle 26"/>
            <p:cNvSpPr>
              <a:spLocks noChangeArrowheads="1"/>
            </p:cNvSpPr>
            <p:nvPr/>
          </p:nvSpPr>
          <p:spPr bwMode="auto">
            <a:xfrm>
              <a:off x="3828" y="3206"/>
              <a:ext cx="347"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67" name="Rectangle 27"/>
            <p:cNvSpPr>
              <a:spLocks noChangeArrowheads="1"/>
            </p:cNvSpPr>
            <p:nvPr/>
          </p:nvSpPr>
          <p:spPr bwMode="auto">
            <a:xfrm>
              <a:off x="3964" y="3293"/>
              <a:ext cx="66"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0</a:t>
              </a:r>
              <a:endParaRPr lang="zh-CN" altLang="en-US" b="1" baseline="0"/>
            </a:p>
          </p:txBody>
        </p:sp>
        <p:sp>
          <p:nvSpPr>
            <p:cNvPr id="35869" name="Rectangle 29"/>
            <p:cNvSpPr>
              <a:spLocks noChangeArrowheads="1"/>
            </p:cNvSpPr>
            <p:nvPr/>
          </p:nvSpPr>
          <p:spPr bwMode="auto">
            <a:xfrm>
              <a:off x="1711" y="989"/>
              <a:ext cx="359"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0" name="Rectangle 30"/>
            <p:cNvSpPr>
              <a:spLocks noChangeArrowheads="1"/>
            </p:cNvSpPr>
            <p:nvPr/>
          </p:nvSpPr>
          <p:spPr bwMode="auto">
            <a:xfrm>
              <a:off x="2070"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1" name="Rectangle 31"/>
            <p:cNvSpPr>
              <a:spLocks noChangeArrowheads="1"/>
            </p:cNvSpPr>
            <p:nvPr/>
          </p:nvSpPr>
          <p:spPr bwMode="auto">
            <a:xfrm>
              <a:off x="2714"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2" name="Rectangle 32"/>
            <p:cNvSpPr>
              <a:spLocks noChangeArrowheads="1"/>
            </p:cNvSpPr>
            <p:nvPr/>
          </p:nvSpPr>
          <p:spPr bwMode="auto">
            <a:xfrm>
              <a:off x="2887" y="989"/>
              <a:ext cx="347"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3" name="Rectangle 33"/>
            <p:cNvSpPr>
              <a:spLocks noChangeArrowheads="1"/>
            </p:cNvSpPr>
            <p:nvPr/>
          </p:nvSpPr>
          <p:spPr bwMode="auto">
            <a:xfrm>
              <a:off x="3234"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4" name="Rectangle 34"/>
            <p:cNvSpPr>
              <a:spLocks noChangeArrowheads="1"/>
            </p:cNvSpPr>
            <p:nvPr/>
          </p:nvSpPr>
          <p:spPr bwMode="auto">
            <a:xfrm>
              <a:off x="3878"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5" name="Rectangle 35"/>
            <p:cNvSpPr>
              <a:spLocks noChangeArrowheads="1"/>
            </p:cNvSpPr>
            <p:nvPr/>
          </p:nvSpPr>
          <p:spPr bwMode="auto">
            <a:xfrm>
              <a:off x="4051" y="989"/>
              <a:ext cx="359"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6" name="Rectangle 36"/>
            <p:cNvSpPr>
              <a:spLocks noChangeArrowheads="1"/>
            </p:cNvSpPr>
            <p:nvPr/>
          </p:nvSpPr>
          <p:spPr bwMode="auto">
            <a:xfrm>
              <a:off x="4373" y="989"/>
              <a:ext cx="185"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7" name="Freeform 37"/>
            <p:cNvSpPr>
              <a:spLocks/>
            </p:cNvSpPr>
            <p:nvPr/>
          </p:nvSpPr>
          <p:spPr bwMode="auto">
            <a:xfrm>
              <a:off x="2181" y="989"/>
              <a:ext cx="582" cy="112"/>
            </a:xfrm>
            <a:custGeom>
              <a:avLst/>
              <a:gdLst/>
              <a:ahLst/>
              <a:cxnLst>
                <a:cxn ang="0">
                  <a:pos x="0" y="112"/>
                </a:cxn>
                <a:cxn ang="0">
                  <a:pos x="112" y="38"/>
                </a:cxn>
                <a:cxn ang="0">
                  <a:pos x="236" y="0"/>
                </a:cxn>
                <a:cxn ang="0">
                  <a:pos x="359" y="0"/>
                </a:cxn>
                <a:cxn ang="0">
                  <a:pos x="483" y="38"/>
                </a:cxn>
                <a:cxn ang="0">
                  <a:pos x="582" y="112"/>
                </a:cxn>
              </a:cxnLst>
              <a:rect l="0" t="0" r="r" b="b"/>
              <a:pathLst>
                <a:path w="582" h="112">
                  <a:moveTo>
                    <a:pt x="0" y="112"/>
                  </a:moveTo>
                  <a:lnTo>
                    <a:pt x="112" y="38"/>
                  </a:lnTo>
                  <a:lnTo>
                    <a:pt x="236" y="0"/>
                  </a:lnTo>
                  <a:lnTo>
                    <a:pt x="359" y="0"/>
                  </a:lnTo>
                  <a:lnTo>
                    <a:pt x="483" y="38"/>
                  </a:lnTo>
                  <a:lnTo>
                    <a:pt x="582" y="112"/>
                  </a:lnTo>
                </a:path>
              </a:pathLst>
            </a:custGeom>
            <a:noFill/>
            <a:ln w="22225">
              <a:solidFill>
                <a:srgbClr val="000000"/>
              </a:solidFill>
              <a:prstDash val="solid"/>
              <a:round/>
              <a:headEnd/>
              <a:tailEnd/>
            </a:ln>
          </p:spPr>
          <p:txBody>
            <a:bodyPr/>
            <a:lstStyle/>
            <a:p>
              <a:endParaRPr lang="zh-CN" altLang="en-US"/>
            </a:p>
          </p:txBody>
        </p:sp>
        <p:sp>
          <p:nvSpPr>
            <p:cNvPr id="35878" name="Freeform 38"/>
            <p:cNvSpPr>
              <a:spLocks/>
            </p:cNvSpPr>
            <p:nvPr/>
          </p:nvSpPr>
          <p:spPr bwMode="auto">
            <a:xfrm>
              <a:off x="2181" y="1225"/>
              <a:ext cx="582" cy="111"/>
            </a:xfrm>
            <a:custGeom>
              <a:avLst/>
              <a:gdLst/>
              <a:ahLst/>
              <a:cxnLst>
                <a:cxn ang="0">
                  <a:pos x="0" y="0"/>
                </a:cxn>
                <a:cxn ang="0">
                  <a:pos x="112" y="74"/>
                </a:cxn>
                <a:cxn ang="0">
                  <a:pos x="236" y="111"/>
                </a:cxn>
                <a:cxn ang="0">
                  <a:pos x="359" y="111"/>
                </a:cxn>
                <a:cxn ang="0">
                  <a:pos x="483" y="74"/>
                </a:cxn>
                <a:cxn ang="0">
                  <a:pos x="582" y="0"/>
                </a:cxn>
              </a:cxnLst>
              <a:rect l="0" t="0" r="r" b="b"/>
              <a:pathLst>
                <a:path w="582" h="111">
                  <a:moveTo>
                    <a:pt x="0" y="0"/>
                  </a:moveTo>
                  <a:lnTo>
                    <a:pt x="112" y="74"/>
                  </a:lnTo>
                  <a:lnTo>
                    <a:pt x="236" y="111"/>
                  </a:lnTo>
                  <a:lnTo>
                    <a:pt x="359" y="111"/>
                  </a:lnTo>
                  <a:lnTo>
                    <a:pt x="483" y="74"/>
                  </a:lnTo>
                  <a:lnTo>
                    <a:pt x="582" y="0"/>
                  </a:lnTo>
                </a:path>
              </a:pathLst>
            </a:custGeom>
            <a:noFill/>
            <a:ln w="22225">
              <a:solidFill>
                <a:srgbClr val="000000"/>
              </a:solidFill>
              <a:prstDash val="solid"/>
              <a:round/>
              <a:headEnd/>
              <a:tailEnd/>
            </a:ln>
          </p:spPr>
          <p:txBody>
            <a:bodyPr/>
            <a:lstStyle/>
            <a:p>
              <a:endParaRPr lang="zh-CN" altLang="en-US"/>
            </a:p>
          </p:txBody>
        </p:sp>
        <p:sp>
          <p:nvSpPr>
            <p:cNvPr id="35879" name="Freeform 39"/>
            <p:cNvSpPr>
              <a:spLocks/>
            </p:cNvSpPr>
            <p:nvPr/>
          </p:nvSpPr>
          <p:spPr bwMode="auto">
            <a:xfrm>
              <a:off x="3358" y="989"/>
              <a:ext cx="581" cy="112"/>
            </a:xfrm>
            <a:custGeom>
              <a:avLst/>
              <a:gdLst/>
              <a:ahLst/>
              <a:cxnLst>
                <a:cxn ang="0">
                  <a:pos x="0" y="112"/>
                </a:cxn>
                <a:cxn ang="0">
                  <a:pos x="99" y="38"/>
                </a:cxn>
                <a:cxn ang="0">
                  <a:pos x="222" y="0"/>
                </a:cxn>
                <a:cxn ang="0">
                  <a:pos x="359" y="0"/>
                </a:cxn>
                <a:cxn ang="0">
                  <a:pos x="470" y="38"/>
                </a:cxn>
                <a:cxn ang="0">
                  <a:pos x="581" y="112"/>
                </a:cxn>
              </a:cxnLst>
              <a:rect l="0" t="0" r="r" b="b"/>
              <a:pathLst>
                <a:path w="581" h="112">
                  <a:moveTo>
                    <a:pt x="0" y="112"/>
                  </a:moveTo>
                  <a:lnTo>
                    <a:pt x="99" y="38"/>
                  </a:lnTo>
                  <a:lnTo>
                    <a:pt x="222" y="0"/>
                  </a:lnTo>
                  <a:lnTo>
                    <a:pt x="359" y="0"/>
                  </a:lnTo>
                  <a:lnTo>
                    <a:pt x="470" y="38"/>
                  </a:lnTo>
                  <a:lnTo>
                    <a:pt x="581" y="112"/>
                  </a:lnTo>
                </a:path>
              </a:pathLst>
            </a:custGeom>
            <a:noFill/>
            <a:ln w="22225">
              <a:solidFill>
                <a:srgbClr val="000000"/>
              </a:solidFill>
              <a:prstDash val="solid"/>
              <a:round/>
              <a:headEnd/>
              <a:tailEnd/>
            </a:ln>
          </p:spPr>
          <p:txBody>
            <a:bodyPr/>
            <a:lstStyle/>
            <a:p>
              <a:endParaRPr lang="zh-CN" altLang="en-US"/>
            </a:p>
          </p:txBody>
        </p:sp>
        <p:sp>
          <p:nvSpPr>
            <p:cNvPr id="35880" name="Freeform 40"/>
            <p:cNvSpPr>
              <a:spLocks/>
            </p:cNvSpPr>
            <p:nvPr/>
          </p:nvSpPr>
          <p:spPr bwMode="auto">
            <a:xfrm>
              <a:off x="3358" y="1225"/>
              <a:ext cx="581" cy="111"/>
            </a:xfrm>
            <a:custGeom>
              <a:avLst/>
              <a:gdLst/>
              <a:ahLst/>
              <a:cxnLst>
                <a:cxn ang="0">
                  <a:pos x="0" y="0"/>
                </a:cxn>
                <a:cxn ang="0">
                  <a:pos x="99" y="74"/>
                </a:cxn>
                <a:cxn ang="0">
                  <a:pos x="222" y="111"/>
                </a:cxn>
                <a:cxn ang="0">
                  <a:pos x="359" y="111"/>
                </a:cxn>
                <a:cxn ang="0">
                  <a:pos x="470" y="74"/>
                </a:cxn>
                <a:cxn ang="0">
                  <a:pos x="581" y="0"/>
                </a:cxn>
              </a:cxnLst>
              <a:rect l="0" t="0" r="r" b="b"/>
              <a:pathLst>
                <a:path w="581" h="111">
                  <a:moveTo>
                    <a:pt x="0" y="0"/>
                  </a:moveTo>
                  <a:lnTo>
                    <a:pt x="99" y="74"/>
                  </a:lnTo>
                  <a:lnTo>
                    <a:pt x="222" y="111"/>
                  </a:lnTo>
                  <a:lnTo>
                    <a:pt x="359" y="111"/>
                  </a:lnTo>
                  <a:lnTo>
                    <a:pt x="470" y="74"/>
                  </a:lnTo>
                  <a:lnTo>
                    <a:pt x="581" y="0"/>
                  </a:lnTo>
                </a:path>
              </a:pathLst>
            </a:custGeom>
            <a:noFill/>
            <a:ln w="22225">
              <a:solidFill>
                <a:srgbClr val="000000"/>
              </a:solidFill>
              <a:prstDash val="solid"/>
              <a:round/>
              <a:headEnd/>
              <a:tailEnd/>
            </a:ln>
          </p:spPr>
          <p:txBody>
            <a:bodyPr/>
            <a:lstStyle/>
            <a:p>
              <a:endParaRPr lang="zh-CN" altLang="en-US"/>
            </a:p>
          </p:txBody>
        </p:sp>
        <p:sp>
          <p:nvSpPr>
            <p:cNvPr id="35881" name="Line 41"/>
            <p:cNvSpPr>
              <a:spLocks noChangeShapeType="1"/>
            </p:cNvSpPr>
            <p:nvPr/>
          </p:nvSpPr>
          <p:spPr bwMode="auto">
            <a:xfrm flipH="1">
              <a:off x="1946" y="1336"/>
              <a:ext cx="768" cy="471"/>
            </a:xfrm>
            <a:prstGeom prst="line">
              <a:avLst/>
            </a:prstGeom>
            <a:noFill/>
            <a:ln w="22225">
              <a:solidFill>
                <a:srgbClr val="000000"/>
              </a:solidFill>
              <a:round/>
              <a:headEnd/>
              <a:tailEnd/>
            </a:ln>
          </p:spPr>
          <p:txBody>
            <a:bodyPr/>
            <a:lstStyle/>
            <a:p>
              <a:endParaRPr lang="zh-CN" altLang="en-US"/>
            </a:p>
          </p:txBody>
        </p:sp>
        <p:sp>
          <p:nvSpPr>
            <p:cNvPr id="35882" name="Line 42"/>
            <p:cNvSpPr>
              <a:spLocks noChangeShapeType="1"/>
            </p:cNvSpPr>
            <p:nvPr/>
          </p:nvSpPr>
          <p:spPr bwMode="auto">
            <a:xfrm flipH="1" flipV="1">
              <a:off x="3407" y="1336"/>
              <a:ext cx="768" cy="471"/>
            </a:xfrm>
            <a:prstGeom prst="line">
              <a:avLst/>
            </a:prstGeom>
            <a:noFill/>
            <a:ln w="22225">
              <a:solidFill>
                <a:srgbClr val="000000"/>
              </a:solidFill>
              <a:round/>
              <a:headEnd/>
              <a:tailEnd/>
            </a:ln>
          </p:spPr>
          <p:txBody>
            <a:bodyPr/>
            <a:lstStyle/>
            <a:p>
              <a:endParaRPr lang="zh-CN" altLang="en-US"/>
            </a:p>
          </p:txBody>
        </p:sp>
        <p:sp>
          <p:nvSpPr>
            <p:cNvPr id="35883" name="Freeform 43"/>
            <p:cNvSpPr>
              <a:spLocks/>
            </p:cNvSpPr>
            <p:nvPr/>
          </p:nvSpPr>
          <p:spPr bwMode="auto">
            <a:xfrm>
              <a:off x="2677" y="1027"/>
              <a:ext cx="136" cy="111"/>
            </a:xfrm>
            <a:custGeom>
              <a:avLst/>
              <a:gdLst/>
              <a:ahLst/>
              <a:cxnLst>
                <a:cxn ang="0">
                  <a:pos x="37" y="0"/>
                </a:cxn>
                <a:cxn ang="0">
                  <a:pos x="37" y="37"/>
                </a:cxn>
                <a:cxn ang="0">
                  <a:pos x="0" y="49"/>
                </a:cxn>
                <a:cxn ang="0">
                  <a:pos x="136" y="111"/>
                </a:cxn>
                <a:cxn ang="0">
                  <a:pos x="37" y="0"/>
                </a:cxn>
              </a:cxnLst>
              <a:rect l="0" t="0" r="r" b="b"/>
              <a:pathLst>
                <a:path w="136" h="111">
                  <a:moveTo>
                    <a:pt x="37" y="0"/>
                  </a:moveTo>
                  <a:lnTo>
                    <a:pt x="37" y="37"/>
                  </a:lnTo>
                  <a:lnTo>
                    <a:pt x="0" y="49"/>
                  </a:lnTo>
                  <a:lnTo>
                    <a:pt x="136" y="111"/>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4" name="Freeform 44"/>
            <p:cNvSpPr>
              <a:spLocks/>
            </p:cNvSpPr>
            <p:nvPr/>
          </p:nvSpPr>
          <p:spPr bwMode="auto">
            <a:xfrm>
              <a:off x="2132" y="1188"/>
              <a:ext cx="148" cy="111"/>
            </a:xfrm>
            <a:custGeom>
              <a:avLst/>
              <a:gdLst/>
              <a:ahLst/>
              <a:cxnLst>
                <a:cxn ang="0">
                  <a:pos x="111" y="111"/>
                </a:cxn>
                <a:cxn ang="0">
                  <a:pos x="111" y="74"/>
                </a:cxn>
                <a:cxn ang="0">
                  <a:pos x="148" y="74"/>
                </a:cxn>
                <a:cxn ang="0">
                  <a:pos x="0" y="0"/>
                </a:cxn>
                <a:cxn ang="0">
                  <a:pos x="111" y="111"/>
                </a:cxn>
              </a:cxnLst>
              <a:rect l="0" t="0" r="r" b="b"/>
              <a:pathLst>
                <a:path w="148" h="111">
                  <a:moveTo>
                    <a:pt x="111" y="111"/>
                  </a:moveTo>
                  <a:lnTo>
                    <a:pt x="111" y="74"/>
                  </a:lnTo>
                  <a:lnTo>
                    <a:pt x="148" y="74"/>
                  </a:lnTo>
                  <a:lnTo>
                    <a:pt x="0" y="0"/>
                  </a:lnTo>
                  <a:lnTo>
                    <a:pt x="111" y="1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5" name="Freeform 45"/>
            <p:cNvSpPr>
              <a:spLocks/>
            </p:cNvSpPr>
            <p:nvPr/>
          </p:nvSpPr>
          <p:spPr bwMode="auto">
            <a:xfrm>
              <a:off x="3853" y="1014"/>
              <a:ext cx="136" cy="112"/>
            </a:xfrm>
            <a:custGeom>
              <a:avLst/>
              <a:gdLst/>
              <a:ahLst/>
              <a:cxnLst>
                <a:cxn ang="0">
                  <a:pos x="37" y="0"/>
                </a:cxn>
                <a:cxn ang="0">
                  <a:pos x="37" y="50"/>
                </a:cxn>
                <a:cxn ang="0">
                  <a:pos x="0" y="50"/>
                </a:cxn>
                <a:cxn ang="0">
                  <a:pos x="136" y="112"/>
                </a:cxn>
                <a:cxn ang="0">
                  <a:pos x="37" y="0"/>
                </a:cxn>
              </a:cxnLst>
              <a:rect l="0" t="0" r="r" b="b"/>
              <a:pathLst>
                <a:path w="136" h="112">
                  <a:moveTo>
                    <a:pt x="37" y="0"/>
                  </a:moveTo>
                  <a:lnTo>
                    <a:pt x="37" y="50"/>
                  </a:lnTo>
                  <a:lnTo>
                    <a:pt x="0" y="50"/>
                  </a:lnTo>
                  <a:lnTo>
                    <a:pt x="136" y="112"/>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6" name="Freeform 46"/>
            <p:cNvSpPr>
              <a:spLocks/>
            </p:cNvSpPr>
            <p:nvPr/>
          </p:nvSpPr>
          <p:spPr bwMode="auto">
            <a:xfrm>
              <a:off x="3296" y="1188"/>
              <a:ext cx="136" cy="111"/>
            </a:xfrm>
            <a:custGeom>
              <a:avLst/>
              <a:gdLst/>
              <a:ahLst/>
              <a:cxnLst>
                <a:cxn ang="0">
                  <a:pos x="111" y="111"/>
                </a:cxn>
                <a:cxn ang="0">
                  <a:pos x="99" y="74"/>
                </a:cxn>
                <a:cxn ang="0">
                  <a:pos x="136" y="61"/>
                </a:cxn>
                <a:cxn ang="0">
                  <a:pos x="0" y="0"/>
                </a:cxn>
                <a:cxn ang="0">
                  <a:pos x="111" y="111"/>
                </a:cxn>
              </a:cxnLst>
              <a:rect l="0" t="0" r="r" b="b"/>
              <a:pathLst>
                <a:path w="136" h="111">
                  <a:moveTo>
                    <a:pt x="111" y="111"/>
                  </a:moveTo>
                  <a:lnTo>
                    <a:pt x="99" y="74"/>
                  </a:lnTo>
                  <a:lnTo>
                    <a:pt x="136" y="61"/>
                  </a:lnTo>
                  <a:lnTo>
                    <a:pt x="0" y="0"/>
                  </a:lnTo>
                  <a:lnTo>
                    <a:pt x="111" y="1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7" name="Freeform 47"/>
            <p:cNvSpPr>
              <a:spLocks/>
            </p:cNvSpPr>
            <p:nvPr/>
          </p:nvSpPr>
          <p:spPr bwMode="auto">
            <a:xfrm>
              <a:off x="1946" y="1708"/>
              <a:ext cx="149" cy="111"/>
            </a:xfrm>
            <a:custGeom>
              <a:avLst/>
              <a:gdLst/>
              <a:ahLst/>
              <a:cxnLst>
                <a:cxn ang="0">
                  <a:pos x="149" y="49"/>
                </a:cxn>
                <a:cxn ang="0">
                  <a:pos x="112" y="37"/>
                </a:cxn>
                <a:cxn ang="0">
                  <a:pos x="112" y="0"/>
                </a:cxn>
                <a:cxn ang="0">
                  <a:pos x="0" y="111"/>
                </a:cxn>
                <a:cxn ang="0">
                  <a:pos x="149" y="49"/>
                </a:cxn>
              </a:cxnLst>
              <a:rect l="0" t="0" r="r" b="b"/>
              <a:pathLst>
                <a:path w="149" h="111">
                  <a:moveTo>
                    <a:pt x="149" y="49"/>
                  </a:moveTo>
                  <a:lnTo>
                    <a:pt x="112" y="37"/>
                  </a:lnTo>
                  <a:lnTo>
                    <a:pt x="112" y="0"/>
                  </a:lnTo>
                  <a:lnTo>
                    <a:pt x="0" y="111"/>
                  </a:lnTo>
                  <a:lnTo>
                    <a:pt x="149"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8" name="Freeform 48"/>
            <p:cNvSpPr>
              <a:spLocks/>
            </p:cNvSpPr>
            <p:nvPr/>
          </p:nvSpPr>
          <p:spPr bwMode="auto">
            <a:xfrm>
              <a:off x="4026" y="1695"/>
              <a:ext cx="136" cy="112"/>
            </a:xfrm>
            <a:custGeom>
              <a:avLst/>
              <a:gdLst/>
              <a:ahLst/>
              <a:cxnLst>
                <a:cxn ang="0">
                  <a:pos x="0" y="50"/>
                </a:cxn>
                <a:cxn ang="0">
                  <a:pos x="37" y="37"/>
                </a:cxn>
                <a:cxn ang="0">
                  <a:pos x="37" y="0"/>
                </a:cxn>
                <a:cxn ang="0">
                  <a:pos x="136" y="112"/>
                </a:cxn>
                <a:cxn ang="0">
                  <a:pos x="0" y="50"/>
                </a:cxn>
              </a:cxnLst>
              <a:rect l="0" t="0" r="r" b="b"/>
              <a:pathLst>
                <a:path w="136" h="112">
                  <a:moveTo>
                    <a:pt x="0" y="50"/>
                  </a:moveTo>
                  <a:lnTo>
                    <a:pt x="37" y="37"/>
                  </a:lnTo>
                  <a:lnTo>
                    <a:pt x="37" y="0"/>
                  </a:lnTo>
                  <a:lnTo>
                    <a:pt x="136" y="112"/>
                  </a:lnTo>
                  <a:lnTo>
                    <a:pt x="0" y="5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90600" y="236104"/>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38915" name="Rectangle 3"/>
          <p:cNvSpPr>
            <a:spLocks noChangeArrowheads="1"/>
          </p:cNvSpPr>
          <p:nvPr/>
        </p:nvSpPr>
        <p:spPr bwMode="auto">
          <a:xfrm>
            <a:off x="457200" y="836712"/>
            <a:ext cx="85344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4.3.3 </a:t>
            </a:r>
            <a:r>
              <a:rPr lang="zh-CN" altLang="en-US" sz="3200" b="1" baseline="0" dirty="0">
                <a:solidFill>
                  <a:srgbClr val="0000CC"/>
                </a:solidFill>
                <a:latin typeface="Times New Roman" pitchFamily="18" charset="0"/>
              </a:rPr>
              <a:t>动态分区分配（</a:t>
            </a:r>
            <a:r>
              <a:rPr lang="zh-CN" altLang="en-US" sz="3200" b="1" baseline="0" dirty="0">
                <a:solidFill>
                  <a:srgbClr val="0000CC"/>
                </a:solidFill>
                <a:latin typeface="黑体" pitchFamily="49" charset="-122"/>
              </a:rPr>
              <a:t>可变分区分配</a:t>
            </a:r>
            <a:r>
              <a:rPr lang="zh-CN" altLang="en-US" sz="3200" b="1" baseline="0" dirty="0">
                <a:solidFill>
                  <a:srgbClr val="0000CC"/>
                </a:solidFill>
                <a:latin typeface="Times New Roman" pitchFamily="18" charset="0"/>
              </a:rPr>
              <a:t>）</a:t>
            </a:r>
          </a:p>
          <a:p>
            <a:pPr lvl="1">
              <a:lnSpc>
                <a:spcPct val="110000"/>
              </a:lnSpc>
              <a:spcBef>
                <a:spcPct val="20000"/>
              </a:spcBef>
            </a:pPr>
            <a:r>
              <a:rPr lang="en-US" altLang="zh-CN" sz="2800" b="1" baseline="0" dirty="0">
                <a:solidFill>
                  <a:srgbClr val="000000"/>
                </a:solidFill>
                <a:latin typeface="Times New Roman" pitchFamily="18" charset="0"/>
              </a:rPr>
              <a:t>2.</a:t>
            </a:r>
            <a:r>
              <a:rPr lang="zh-CN" altLang="en-US" sz="2800" b="1" baseline="0" dirty="0">
                <a:solidFill>
                  <a:srgbClr val="000000"/>
                </a:solidFill>
                <a:latin typeface="Times New Roman" pitchFamily="18" charset="0"/>
              </a:rPr>
              <a:t>动态分区分配算法</a:t>
            </a:r>
            <a:endParaRPr lang="en-US" altLang="zh-CN" sz="2800" b="1" baseline="0" dirty="0">
              <a:solidFill>
                <a:srgbClr val="000000"/>
              </a:solidFill>
              <a:latin typeface="Times New Roman" pitchFamily="18" charset="0"/>
            </a:endParaRPr>
          </a:p>
          <a:p>
            <a:pPr lvl="1">
              <a:lnSpc>
                <a:spcPct val="110000"/>
              </a:lnSpc>
              <a:spcBef>
                <a:spcPct val="20000"/>
              </a:spcBef>
            </a:pPr>
            <a:r>
              <a:rPr lang="zh-CN" altLang="en-US" sz="2800" dirty="0">
                <a:solidFill>
                  <a:srgbClr val="000000"/>
                </a:solidFill>
                <a:latin typeface="Times New Roman" pitchFamily="18" charset="0"/>
              </a:rPr>
              <a:t>原理</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搜索到适合分区进行分配</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关键在于如何搜索到适合分区</a:t>
            </a:r>
            <a:endParaRPr lang="en-US" altLang="zh-CN" sz="2800" dirty="0">
              <a:solidFill>
                <a:srgbClr val="000000"/>
              </a:solidFill>
              <a:latin typeface="Times New Roman" pitchFamily="18" charset="0"/>
            </a:endParaRPr>
          </a:p>
          <a:p>
            <a:pPr marL="914400" lvl="1" indent="-457200">
              <a:lnSpc>
                <a:spcPct val="110000"/>
              </a:lnSpc>
              <a:spcBef>
                <a:spcPct val="20000"/>
              </a:spcBef>
              <a:buFont typeface="Wingdings" panose="05000000000000000000" pitchFamily="2" charset="2"/>
              <a:buChar char="Ø"/>
            </a:pPr>
            <a:r>
              <a:rPr lang="zh-CN" altLang="en-US" sz="2800" dirty="0">
                <a:solidFill>
                  <a:srgbClr val="000000"/>
                </a:solidFill>
                <a:latin typeface="Times New Roman" pitchFamily="18" charset="0"/>
              </a:rPr>
              <a:t>基于顺序搜索算法</a:t>
            </a:r>
            <a:r>
              <a:rPr lang="en-US" altLang="zh-CN" sz="2800" dirty="0">
                <a:solidFill>
                  <a:srgbClr val="000000"/>
                </a:solidFill>
                <a:latin typeface="Times New Roman" pitchFamily="18" charset="0"/>
              </a:rPr>
              <a:t>-4.3.4</a:t>
            </a:r>
          </a:p>
          <a:p>
            <a:pPr marL="914400" lvl="1" indent="-457200">
              <a:lnSpc>
                <a:spcPct val="110000"/>
              </a:lnSpc>
              <a:spcBef>
                <a:spcPct val="20000"/>
              </a:spcBef>
              <a:buFont typeface="Wingdings" panose="05000000000000000000" pitchFamily="2" charset="2"/>
              <a:buChar char="Ø"/>
            </a:pPr>
            <a:r>
              <a:rPr lang="zh-CN" altLang="en-US" sz="2800" dirty="0">
                <a:solidFill>
                  <a:srgbClr val="000000"/>
                </a:solidFill>
                <a:latin typeface="Times New Roman" pitchFamily="18" charset="0"/>
              </a:rPr>
              <a:t>基于索引的搜索算法</a:t>
            </a:r>
            <a:r>
              <a:rPr lang="en-US" altLang="zh-CN" sz="2800" dirty="0">
                <a:solidFill>
                  <a:srgbClr val="000000"/>
                </a:solidFill>
                <a:latin typeface="Times New Roman" pitchFamily="18" charset="0"/>
              </a:rPr>
              <a:t>—4.3.5</a:t>
            </a:r>
          </a:p>
          <a:p>
            <a:pPr lvl="1">
              <a:lnSpc>
                <a:spcPct val="110000"/>
              </a:lnSpc>
              <a:spcBef>
                <a:spcPct val="20000"/>
              </a:spcBef>
            </a:pPr>
            <a:r>
              <a:rPr lang="en-US" altLang="zh-CN" sz="2800" b="1" baseline="0" dirty="0">
                <a:solidFill>
                  <a:srgbClr val="000000"/>
                </a:solidFill>
                <a:latin typeface="Times New Roman" pitchFamily="18" charset="0"/>
              </a:rPr>
              <a:t>3. </a:t>
            </a:r>
            <a:r>
              <a:rPr lang="zh-CN" altLang="en-US" sz="2800" b="1" baseline="0" dirty="0">
                <a:solidFill>
                  <a:srgbClr val="000000"/>
                </a:solidFill>
                <a:latin typeface="Times New Roman" pitchFamily="18" charset="0"/>
              </a:rPr>
              <a:t>分区分配操作</a:t>
            </a:r>
            <a:endParaRPr lang="zh-CN" altLang="en-US" sz="2800" b="1" baseline="0" dirty="0">
              <a:solidFill>
                <a:srgbClr val="000000"/>
              </a:solidFill>
              <a:latin typeface="宋体" pitchFamily="2" charset="-122"/>
            </a:endParaRPr>
          </a:p>
          <a:p>
            <a:pPr lvl="2">
              <a:lnSpc>
                <a:spcPct val="110000"/>
              </a:lnSpc>
              <a:spcBef>
                <a:spcPct val="20000"/>
              </a:spcBef>
              <a:buClr>
                <a:srgbClr val="0000CC"/>
              </a:buClr>
            </a:pPr>
            <a:r>
              <a:rPr lang="en-US" altLang="zh-CN" sz="2800" b="1" baseline="0" dirty="0">
                <a:solidFill>
                  <a:srgbClr val="FF0000"/>
                </a:solidFill>
                <a:latin typeface="Times New Roman" pitchFamily="18" charset="0"/>
              </a:rPr>
              <a:t>1)</a:t>
            </a:r>
            <a:r>
              <a:rPr lang="zh-CN" altLang="en-US" sz="2800" b="1" baseline="0" dirty="0">
                <a:solidFill>
                  <a:srgbClr val="FF0000"/>
                </a:solidFill>
                <a:latin typeface="Times New Roman" pitchFamily="18" charset="0"/>
              </a:rPr>
              <a:t>分配内存</a:t>
            </a:r>
            <a:endParaRPr lang="zh-CN" altLang="en-US" sz="2800" b="1" baseline="0" dirty="0">
              <a:solidFill>
                <a:srgbClr val="FF0000"/>
              </a:solidFill>
              <a:latin typeface="宋体" pitchFamily="2" charset="-122"/>
            </a:endParaRPr>
          </a:p>
          <a:p>
            <a:pPr marL="0" lvl="2" indent="-533400">
              <a:lnSpc>
                <a:spcPct val="110000"/>
              </a:lnSpc>
              <a:spcBef>
                <a:spcPct val="20000"/>
              </a:spcBef>
              <a:buClr>
                <a:schemeClr val="tx1"/>
              </a:buClr>
              <a:buFont typeface="Wingdings" pitchFamily="2" charset="2"/>
              <a:buNone/>
            </a:pPr>
            <a:r>
              <a:rPr lang="zh-CN" altLang="en-US" sz="2800" b="1" baseline="0" dirty="0">
                <a:latin typeface="宋体" pitchFamily="2" charset="-122"/>
              </a:rPr>
              <a:t>   系统利用某种分配算法，从空闲分区表（链）中找到所需大小的分区。</a:t>
            </a:r>
          </a:p>
          <a:p>
            <a:pPr marL="0" lvl="2" indent="-533400">
              <a:lnSpc>
                <a:spcPct val="110000"/>
              </a:lnSpc>
              <a:spcBef>
                <a:spcPct val="20000"/>
              </a:spcBef>
              <a:buClr>
                <a:schemeClr val="tx1"/>
              </a:buClr>
              <a:buFont typeface="Wingdings" pitchFamily="2" charset="2"/>
              <a:buNone/>
            </a:pPr>
            <a:r>
              <a:rPr lang="zh-CN" altLang="en-US" sz="2800" b="1" baseline="0" dirty="0">
                <a:latin typeface="宋体" pitchFamily="2" charset="-122"/>
              </a:rPr>
              <a:t>   分配流程见下图。</a:t>
            </a:r>
          </a:p>
          <a:p>
            <a:pPr marL="685800" indent="-685800">
              <a:lnSpc>
                <a:spcPct val="90000"/>
              </a:lnSpc>
              <a:spcBef>
                <a:spcPct val="20000"/>
              </a:spcBef>
            </a:pPr>
            <a:endParaRPr lang="en-US" altLang="zh-CN" sz="2800" b="1" baseline="0" dirty="0">
              <a:latin typeface="宋体" pitchFamily="2" charset="-122"/>
            </a:endParaRPr>
          </a:p>
        </p:txBody>
      </p:sp>
    </p:spTree>
    <p:extLst>
      <p:ext uri="{BB962C8B-B14F-4D97-AF65-F5344CB8AC3E}">
        <p14:creationId xmlns:p14="http://schemas.microsoft.com/office/powerpoint/2010/main" val="1591618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2987824" y="476672"/>
            <a:ext cx="5781675" cy="6215062"/>
            <a:chOff x="1278" y="231"/>
            <a:chExt cx="3642" cy="3915"/>
          </a:xfrm>
        </p:grpSpPr>
        <p:sp>
          <p:nvSpPr>
            <p:cNvPr id="40963" name="Rectangle 3"/>
            <p:cNvSpPr>
              <a:spLocks noChangeArrowheads="1"/>
            </p:cNvSpPr>
            <p:nvPr/>
          </p:nvSpPr>
          <p:spPr bwMode="auto">
            <a:xfrm>
              <a:off x="1383" y="231"/>
              <a:ext cx="1564" cy="2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64" name="Rectangle 4"/>
            <p:cNvSpPr>
              <a:spLocks noChangeArrowheads="1"/>
            </p:cNvSpPr>
            <p:nvPr/>
          </p:nvSpPr>
          <p:spPr bwMode="auto">
            <a:xfrm>
              <a:off x="1781" y="299"/>
              <a:ext cx="87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从头开始查表</a:t>
              </a:r>
              <a:endParaRPr lang="zh-CN" altLang="en-US" sz="1800" b="1" baseline="0"/>
            </a:p>
          </p:txBody>
        </p:sp>
        <p:sp>
          <p:nvSpPr>
            <p:cNvPr id="40965" name="Freeform 5"/>
            <p:cNvSpPr>
              <a:spLocks/>
            </p:cNvSpPr>
            <p:nvPr/>
          </p:nvSpPr>
          <p:spPr bwMode="auto">
            <a:xfrm>
              <a:off x="1383" y="727"/>
              <a:ext cx="1564" cy="456"/>
            </a:xfrm>
            <a:custGeom>
              <a:avLst/>
              <a:gdLst/>
              <a:ahLst/>
              <a:cxnLst>
                <a:cxn ang="0">
                  <a:pos x="0" y="223"/>
                </a:cxn>
                <a:cxn ang="0">
                  <a:pos x="787" y="0"/>
                </a:cxn>
                <a:cxn ang="0">
                  <a:pos x="1564" y="223"/>
                </a:cxn>
                <a:cxn ang="0">
                  <a:pos x="787" y="456"/>
                </a:cxn>
                <a:cxn ang="0">
                  <a:pos x="0" y="223"/>
                </a:cxn>
              </a:cxnLst>
              <a:rect l="0" t="0" r="r" b="b"/>
              <a:pathLst>
                <a:path w="1564" h="456">
                  <a:moveTo>
                    <a:pt x="0" y="223"/>
                  </a:moveTo>
                  <a:lnTo>
                    <a:pt x="787" y="0"/>
                  </a:lnTo>
                  <a:lnTo>
                    <a:pt x="1564" y="223"/>
                  </a:lnTo>
                  <a:lnTo>
                    <a:pt x="787" y="456"/>
                  </a:lnTo>
                  <a:lnTo>
                    <a:pt x="0" y="22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66" name="Rectangle 6"/>
            <p:cNvSpPr>
              <a:spLocks noChangeArrowheads="1"/>
            </p:cNvSpPr>
            <p:nvPr/>
          </p:nvSpPr>
          <p:spPr bwMode="auto">
            <a:xfrm>
              <a:off x="1849" y="882"/>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检索完否？</a:t>
              </a:r>
              <a:endParaRPr lang="zh-CN" altLang="en-US" sz="1800" b="1" baseline="0"/>
            </a:p>
          </p:txBody>
        </p:sp>
        <p:sp>
          <p:nvSpPr>
            <p:cNvPr id="40967" name="Freeform 7"/>
            <p:cNvSpPr>
              <a:spLocks/>
            </p:cNvSpPr>
            <p:nvPr/>
          </p:nvSpPr>
          <p:spPr bwMode="auto">
            <a:xfrm>
              <a:off x="1383" y="1397"/>
              <a:ext cx="1564" cy="457"/>
            </a:xfrm>
            <a:custGeom>
              <a:avLst/>
              <a:gdLst/>
              <a:ahLst/>
              <a:cxnLst>
                <a:cxn ang="0">
                  <a:pos x="0" y="233"/>
                </a:cxn>
                <a:cxn ang="0">
                  <a:pos x="787" y="0"/>
                </a:cxn>
                <a:cxn ang="0">
                  <a:pos x="1564" y="233"/>
                </a:cxn>
                <a:cxn ang="0">
                  <a:pos x="787" y="457"/>
                </a:cxn>
                <a:cxn ang="0">
                  <a:pos x="0" y="233"/>
                </a:cxn>
              </a:cxnLst>
              <a:rect l="0" t="0" r="r" b="b"/>
              <a:pathLst>
                <a:path w="1564" h="457">
                  <a:moveTo>
                    <a:pt x="0" y="233"/>
                  </a:moveTo>
                  <a:lnTo>
                    <a:pt x="787" y="0"/>
                  </a:lnTo>
                  <a:lnTo>
                    <a:pt x="1564" y="233"/>
                  </a:lnTo>
                  <a:lnTo>
                    <a:pt x="787" y="457"/>
                  </a:lnTo>
                  <a:lnTo>
                    <a:pt x="0" y="23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68" name="Rectangle 8"/>
            <p:cNvSpPr>
              <a:spLocks noChangeArrowheads="1"/>
            </p:cNvSpPr>
            <p:nvPr/>
          </p:nvSpPr>
          <p:spPr bwMode="auto">
            <a:xfrm>
              <a:off x="1791" y="1552"/>
              <a:ext cx="937" cy="173"/>
            </a:xfrm>
            <a:prstGeom prst="rect">
              <a:avLst/>
            </a:prstGeom>
            <a:noFill/>
            <a:ln w="22225">
              <a:noFill/>
              <a:miter lim="800000"/>
              <a:headEnd/>
              <a:tailEnd/>
            </a:ln>
          </p:spPr>
          <p:txBody>
            <a:bodyPr wrap="none" lIns="0" tIns="0" rIns="0" bIns="0">
              <a:spAutoFit/>
            </a:bodyPr>
            <a:lstStyle/>
            <a:p>
              <a:r>
                <a:rPr lang="en-US" altLang="zh-CN" sz="1800" b="1" baseline="0" dirty="0" err="1">
                  <a:solidFill>
                    <a:srgbClr val="000000"/>
                  </a:solidFill>
                  <a:latin typeface="Times" charset="0"/>
                </a:rPr>
                <a:t>m.size＞u.size</a:t>
              </a:r>
              <a:r>
                <a:rPr lang="en-US" altLang="zh-CN" sz="1800" b="1" baseline="0" dirty="0">
                  <a:solidFill>
                    <a:srgbClr val="000000"/>
                  </a:solidFill>
                  <a:latin typeface="Times" charset="0"/>
                </a:rPr>
                <a:t>?</a:t>
              </a:r>
              <a:endParaRPr lang="en-US" altLang="zh-CN" sz="1800" b="1" baseline="0" dirty="0"/>
            </a:p>
          </p:txBody>
        </p:sp>
        <p:sp>
          <p:nvSpPr>
            <p:cNvPr id="40969" name="Freeform 9"/>
            <p:cNvSpPr>
              <a:spLocks/>
            </p:cNvSpPr>
            <p:nvPr/>
          </p:nvSpPr>
          <p:spPr bwMode="auto">
            <a:xfrm>
              <a:off x="1325" y="2050"/>
              <a:ext cx="1699" cy="524"/>
            </a:xfrm>
            <a:custGeom>
              <a:avLst/>
              <a:gdLst/>
              <a:ahLst/>
              <a:cxnLst>
                <a:cxn ang="0">
                  <a:pos x="0" y="233"/>
                </a:cxn>
                <a:cxn ang="0">
                  <a:pos x="787" y="0"/>
                </a:cxn>
                <a:cxn ang="0">
                  <a:pos x="1564" y="233"/>
                </a:cxn>
                <a:cxn ang="0">
                  <a:pos x="787" y="457"/>
                </a:cxn>
                <a:cxn ang="0">
                  <a:pos x="0" y="233"/>
                </a:cxn>
              </a:cxnLst>
              <a:rect l="0" t="0" r="r" b="b"/>
              <a:pathLst>
                <a:path w="1564" h="457">
                  <a:moveTo>
                    <a:pt x="0" y="233"/>
                  </a:moveTo>
                  <a:lnTo>
                    <a:pt x="787" y="0"/>
                  </a:lnTo>
                  <a:lnTo>
                    <a:pt x="1564" y="233"/>
                  </a:lnTo>
                  <a:lnTo>
                    <a:pt x="787" y="457"/>
                  </a:lnTo>
                  <a:lnTo>
                    <a:pt x="0" y="23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70" name="Rectangle 10"/>
            <p:cNvSpPr>
              <a:spLocks noChangeArrowheads="1"/>
            </p:cNvSpPr>
            <p:nvPr/>
          </p:nvSpPr>
          <p:spPr bwMode="auto">
            <a:xfrm>
              <a:off x="1566" y="2214"/>
              <a:ext cx="1306"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m.size－u.size≤size?</a:t>
              </a:r>
              <a:endParaRPr lang="en-US" altLang="zh-CN" sz="1800" b="1" baseline="0"/>
            </a:p>
          </p:txBody>
        </p:sp>
        <p:sp>
          <p:nvSpPr>
            <p:cNvPr id="40971" name="Rectangle 11"/>
            <p:cNvSpPr>
              <a:spLocks noChangeArrowheads="1"/>
            </p:cNvSpPr>
            <p:nvPr/>
          </p:nvSpPr>
          <p:spPr bwMode="auto">
            <a:xfrm>
              <a:off x="1383" y="2709"/>
              <a:ext cx="1564" cy="37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72" name="Rectangle 12"/>
            <p:cNvSpPr>
              <a:spLocks noChangeArrowheads="1"/>
            </p:cNvSpPr>
            <p:nvPr/>
          </p:nvSpPr>
          <p:spPr bwMode="auto">
            <a:xfrm>
              <a:off x="1723" y="2748"/>
              <a:ext cx="101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从该分区中划出</a:t>
              </a:r>
              <a:endParaRPr lang="zh-CN" altLang="en-US" sz="1800" b="1" baseline="0"/>
            </a:p>
          </p:txBody>
        </p:sp>
        <p:sp>
          <p:nvSpPr>
            <p:cNvPr id="40973" name="Rectangle 13"/>
            <p:cNvSpPr>
              <a:spLocks noChangeArrowheads="1"/>
            </p:cNvSpPr>
            <p:nvPr/>
          </p:nvSpPr>
          <p:spPr bwMode="auto">
            <a:xfrm>
              <a:off x="1703" y="2894"/>
              <a:ext cx="340"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u.size</a:t>
              </a:r>
              <a:endParaRPr lang="en-US" altLang="zh-CN" sz="1800" b="1" baseline="0"/>
            </a:p>
          </p:txBody>
        </p:sp>
        <p:sp>
          <p:nvSpPr>
            <p:cNvPr id="40974" name="Rectangle 14"/>
            <p:cNvSpPr>
              <a:spLocks noChangeArrowheads="1"/>
            </p:cNvSpPr>
            <p:nvPr/>
          </p:nvSpPr>
          <p:spPr bwMode="auto">
            <a:xfrm>
              <a:off x="1995" y="290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大小的分区</a:t>
              </a:r>
              <a:endParaRPr lang="zh-CN" altLang="en-US" sz="1800" b="1" baseline="0"/>
            </a:p>
          </p:txBody>
        </p:sp>
        <p:sp>
          <p:nvSpPr>
            <p:cNvPr id="40975" name="Rectangle 15"/>
            <p:cNvSpPr>
              <a:spLocks noChangeArrowheads="1"/>
            </p:cNvSpPr>
            <p:nvPr/>
          </p:nvSpPr>
          <p:spPr bwMode="auto">
            <a:xfrm>
              <a:off x="1278" y="3361"/>
              <a:ext cx="1785" cy="33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76" name="Rectangle 16"/>
            <p:cNvSpPr>
              <a:spLocks noChangeArrowheads="1"/>
            </p:cNvSpPr>
            <p:nvPr/>
          </p:nvSpPr>
          <p:spPr bwMode="auto">
            <a:xfrm>
              <a:off x="1392" y="3360"/>
              <a:ext cx="159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将该分区分配给请求者修</a:t>
              </a:r>
              <a:endParaRPr lang="zh-CN" altLang="en-US" sz="1800" b="1" baseline="0"/>
            </a:p>
          </p:txBody>
        </p:sp>
        <p:sp>
          <p:nvSpPr>
            <p:cNvPr id="40977" name="Rectangle 17"/>
            <p:cNvSpPr>
              <a:spLocks noChangeArrowheads="1"/>
            </p:cNvSpPr>
            <p:nvPr/>
          </p:nvSpPr>
          <p:spPr bwMode="auto">
            <a:xfrm>
              <a:off x="1645" y="3515"/>
              <a:ext cx="101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改有关数据结构</a:t>
              </a:r>
              <a:endParaRPr lang="zh-CN" altLang="en-US" sz="1800" b="1" baseline="0"/>
            </a:p>
          </p:txBody>
        </p:sp>
        <p:sp>
          <p:nvSpPr>
            <p:cNvPr id="40978" name="Freeform 18"/>
            <p:cNvSpPr>
              <a:spLocks/>
            </p:cNvSpPr>
            <p:nvPr/>
          </p:nvSpPr>
          <p:spPr bwMode="auto">
            <a:xfrm>
              <a:off x="1888" y="3953"/>
              <a:ext cx="554" cy="185"/>
            </a:xfrm>
            <a:custGeom>
              <a:avLst/>
              <a:gdLst/>
              <a:ahLst/>
              <a:cxnLst>
                <a:cxn ang="0">
                  <a:pos x="97" y="185"/>
                </a:cxn>
                <a:cxn ang="0">
                  <a:pos x="457" y="185"/>
                </a:cxn>
                <a:cxn ang="0">
                  <a:pos x="505" y="175"/>
                </a:cxn>
                <a:cxn ang="0">
                  <a:pos x="544" y="137"/>
                </a:cxn>
                <a:cxn ang="0">
                  <a:pos x="554" y="88"/>
                </a:cxn>
                <a:cxn ang="0">
                  <a:pos x="544" y="49"/>
                </a:cxn>
                <a:cxn ang="0">
                  <a:pos x="505" y="10"/>
                </a:cxn>
                <a:cxn ang="0">
                  <a:pos x="457" y="0"/>
                </a:cxn>
                <a:cxn ang="0">
                  <a:pos x="97" y="0"/>
                </a:cxn>
                <a:cxn ang="0">
                  <a:pos x="49" y="10"/>
                </a:cxn>
                <a:cxn ang="0">
                  <a:pos x="19" y="49"/>
                </a:cxn>
                <a:cxn ang="0">
                  <a:pos x="0" y="88"/>
                </a:cxn>
                <a:cxn ang="0">
                  <a:pos x="0" y="88"/>
                </a:cxn>
                <a:cxn ang="0">
                  <a:pos x="19" y="137"/>
                </a:cxn>
                <a:cxn ang="0">
                  <a:pos x="49" y="175"/>
                </a:cxn>
                <a:cxn ang="0">
                  <a:pos x="97" y="185"/>
                </a:cxn>
              </a:cxnLst>
              <a:rect l="0" t="0" r="r" b="b"/>
              <a:pathLst>
                <a:path w="554" h="185">
                  <a:moveTo>
                    <a:pt x="97" y="185"/>
                  </a:moveTo>
                  <a:lnTo>
                    <a:pt x="457" y="185"/>
                  </a:lnTo>
                  <a:lnTo>
                    <a:pt x="505" y="175"/>
                  </a:lnTo>
                  <a:lnTo>
                    <a:pt x="544" y="137"/>
                  </a:lnTo>
                  <a:lnTo>
                    <a:pt x="554" y="88"/>
                  </a:lnTo>
                  <a:lnTo>
                    <a:pt x="544" y="49"/>
                  </a:lnTo>
                  <a:lnTo>
                    <a:pt x="505" y="10"/>
                  </a:lnTo>
                  <a:lnTo>
                    <a:pt x="457" y="0"/>
                  </a:lnTo>
                  <a:lnTo>
                    <a:pt x="97" y="0"/>
                  </a:lnTo>
                  <a:lnTo>
                    <a:pt x="49" y="10"/>
                  </a:lnTo>
                  <a:lnTo>
                    <a:pt x="19" y="49"/>
                  </a:lnTo>
                  <a:lnTo>
                    <a:pt x="0" y="88"/>
                  </a:lnTo>
                  <a:lnTo>
                    <a:pt x="0" y="88"/>
                  </a:lnTo>
                  <a:lnTo>
                    <a:pt x="19" y="137"/>
                  </a:lnTo>
                  <a:lnTo>
                    <a:pt x="49" y="175"/>
                  </a:lnTo>
                  <a:lnTo>
                    <a:pt x="97" y="18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79" name="Rectangle 19"/>
            <p:cNvSpPr>
              <a:spLocks noChangeArrowheads="1"/>
            </p:cNvSpPr>
            <p:nvPr/>
          </p:nvSpPr>
          <p:spPr bwMode="auto">
            <a:xfrm>
              <a:off x="2034" y="3973"/>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返回</a:t>
              </a:r>
              <a:endParaRPr lang="zh-CN" altLang="en-US" sz="1800" b="1" baseline="0"/>
            </a:p>
          </p:txBody>
        </p:sp>
        <p:sp>
          <p:nvSpPr>
            <p:cNvPr id="40980" name="Freeform 20"/>
            <p:cNvSpPr>
              <a:spLocks/>
            </p:cNvSpPr>
            <p:nvPr/>
          </p:nvSpPr>
          <p:spPr bwMode="auto">
            <a:xfrm>
              <a:off x="2141" y="600"/>
              <a:ext cx="48" cy="117"/>
            </a:xfrm>
            <a:custGeom>
              <a:avLst/>
              <a:gdLst/>
              <a:ahLst/>
              <a:cxnLst>
                <a:cxn ang="0">
                  <a:pos x="48" y="0"/>
                </a:cxn>
                <a:cxn ang="0">
                  <a:pos x="29" y="20"/>
                </a:cxn>
                <a:cxn ang="0">
                  <a:pos x="0" y="0"/>
                </a:cxn>
                <a:cxn ang="0">
                  <a:pos x="29" y="117"/>
                </a:cxn>
                <a:cxn ang="0">
                  <a:pos x="48" y="0"/>
                </a:cxn>
              </a:cxnLst>
              <a:rect l="0" t="0" r="r" b="b"/>
              <a:pathLst>
                <a:path w="48" h="117">
                  <a:moveTo>
                    <a:pt x="48" y="0"/>
                  </a:moveTo>
                  <a:lnTo>
                    <a:pt x="29" y="20"/>
                  </a:lnTo>
                  <a:lnTo>
                    <a:pt x="0" y="0"/>
                  </a:lnTo>
                  <a:lnTo>
                    <a:pt x="29" y="11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1" name="Line 21"/>
            <p:cNvSpPr>
              <a:spLocks noChangeShapeType="1"/>
            </p:cNvSpPr>
            <p:nvPr/>
          </p:nvSpPr>
          <p:spPr bwMode="auto">
            <a:xfrm>
              <a:off x="2170" y="513"/>
              <a:ext cx="1" cy="214"/>
            </a:xfrm>
            <a:prstGeom prst="line">
              <a:avLst/>
            </a:prstGeom>
            <a:noFill/>
            <a:ln w="22225">
              <a:solidFill>
                <a:srgbClr val="000000"/>
              </a:solidFill>
              <a:round/>
              <a:headEnd/>
              <a:tailEnd/>
            </a:ln>
          </p:spPr>
          <p:txBody>
            <a:bodyPr/>
            <a:lstStyle/>
            <a:p>
              <a:endParaRPr lang="zh-CN" altLang="en-US"/>
            </a:p>
          </p:txBody>
        </p:sp>
        <p:sp>
          <p:nvSpPr>
            <p:cNvPr id="40982" name="Line 22"/>
            <p:cNvSpPr>
              <a:spLocks noChangeShapeType="1"/>
            </p:cNvSpPr>
            <p:nvPr/>
          </p:nvSpPr>
          <p:spPr bwMode="auto">
            <a:xfrm>
              <a:off x="2170" y="1183"/>
              <a:ext cx="1" cy="214"/>
            </a:xfrm>
            <a:prstGeom prst="line">
              <a:avLst/>
            </a:prstGeom>
            <a:noFill/>
            <a:ln w="22225">
              <a:solidFill>
                <a:srgbClr val="000000"/>
              </a:solidFill>
              <a:round/>
              <a:headEnd/>
              <a:tailEnd/>
            </a:ln>
          </p:spPr>
          <p:txBody>
            <a:bodyPr/>
            <a:lstStyle/>
            <a:p>
              <a:endParaRPr lang="zh-CN" altLang="en-US"/>
            </a:p>
          </p:txBody>
        </p:sp>
        <p:sp>
          <p:nvSpPr>
            <p:cNvPr id="40983" name="Line 23"/>
            <p:cNvSpPr>
              <a:spLocks noChangeShapeType="1"/>
            </p:cNvSpPr>
            <p:nvPr/>
          </p:nvSpPr>
          <p:spPr bwMode="auto">
            <a:xfrm>
              <a:off x="2170" y="1854"/>
              <a:ext cx="1" cy="214"/>
            </a:xfrm>
            <a:prstGeom prst="line">
              <a:avLst/>
            </a:prstGeom>
            <a:noFill/>
            <a:ln w="22225">
              <a:solidFill>
                <a:srgbClr val="000000"/>
              </a:solidFill>
              <a:round/>
              <a:headEnd/>
              <a:tailEnd/>
            </a:ln>
          </p:spPr>
          <p:txBody>
            <a:bodyPr/>
            <a:lstStyle/>
            <a:p>
              <a:endParaRPr lang="zh-CN" altLang="en-US"/>
            </a:p>
          </p:txBody>
        </p:sp>
        <p:sp>
          <p:nvSpPr>
            <p:cNvPr id="40984" name="Freeform 24"/>
            <p:cNvSpPr>
              <a:spLocks/>
            </p:cNvSpPr>
            <p:nvPr/>
          </p:nvSpPr>
          <p:spPr bwMode="auto">
            <a:xfrm>
              <a:off x="2141" y="1281"/>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5" name="Freeform 25"/>
            <p:cNvSpPr>
              <a:spLocks/>
            </p:cNvSpPr>
            <p:nvPr/>
          </p:nvSpPr>
          <p:spPr bwMode="auto">
            <a:xfrm>
              <a:off x="2141" y="1951"/>
              <a:ext cx="48" cy="117"/>
            </a:xfrm>
            <a:custGeom>
              <a:avLst/>
              <a:gdLst/>
              <a:ahLst/>
              <a:cxnLst>
                <a:cxn ang="0">
                  <a:pos x="48" y="0"/>
                </a:cxn>
                <a:cxn ang="0">
                  <a:pos x="29" y="20"/>
                </a:cxn>
                <a:cxn ang="0">
                  <a:pos x="0" y="0"/>
                </a:cxn>
                <a:cxn ang="0">
                  <a:pos x="29" y="117"/>
                </a:cxn>
                <a:cxn ang="0">
                  <a:pos x="48" y="0"/>
                </a:cxn>
              </a:cxnLst>
              <a:rect l="0" t="0" r="r" b="b"/>
              <a:pathLst>
                <a:path w="48" h="117">
                  <a:moveTo>
                    <a:pt x="48" y="0"/>
                  </a:moveTo>
                  <a:lnTo>
                    <a:pt x="29" y="20"/>
                  </a:lnTo>
                  <a:lnTo>
                    <a:pt x="0" y="0"/>
                  </a:lnTo>
                  <a:lnTo>
                    <a:pt x="29" y="11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6" name="Line 26"/>
            <p:cNvSpPr>
              <a:spLocks noChangeShapeType="1"/>
            </p:cNvSpPr>
            <p:nvPr/>
          </p:nvSpPr>
          <p:spPr bwMode="auto">
            <a:xfrm>
              <a:off x="2170" y="2525"/>
              <a:ext cx="1" cy="184"/>
            </a:xfrm>
            <a:prstGeom prst="line">
              <a:avLst/>
            </a:prstGeom>
            <a:noFill/>
            <a:ln w="22225">
              <a:solidFill>
                <a:srgbClr val="000000"/>
              </a:solidFill>
              <a:round/>
              <a:headEnd/>
              <a:tailEnd/>
            </a:ln>
          </p:spPr>
          <p:txBody>
            <a:bodyPr/>
            <a:lstStyle/>
            <a:p>
              <a:endParaRPr lang="zh-CN" altLang="en-US"/>
            </a:p>
          </p:txBody>
        </p:sp>
        <p:sp>
          <p:nvSpPr>
            <p:cNvPr id="40987" name="Freeform 27"/>
            <p:cNvSpPr>
              <a:spLocks/>
            </p:cNvSpPr>
            <p:nvPr/>
          </p:nvSpPr>
          <p:spPr bwMode="auto">
            <a:xfrm>
              <a:off x="2141" y="2593"/>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8" name="Line 28"/>
            <p:cNvSpPr>
              <a:spLocks noChangeShapeType="1"/>
            </p:cNvSpPr>
            <p:nvPr/>
          </p:nvSpPr>
          <p:spPr bwMode="auto">
            <a:xfrm>
              <a:off x="2170" y="3079"/>
              <a:ext cx="1" cy="282"/>
            </a:xfrm>
            <a:prstGeom prst="line">
              <a:avLst/>
            </a:prstGeom>
            <a:noFill/>
            <a:ln w="22225">
              <a:solidFill>
                <a:srgbClr val="000000"/>
              </a:solidFill>
              <a:round/>
              <a:headEnd/>
              <a:tailEnd/>
            </a:ln>
          </p:spPr>
          <p:txBody>
            <a:bodyPr/>
            <a:lstStyle/>
            <a:p>
              <a:endParaRPr lang="zh-CN" altLang="en-US"/>
            </a:p>
          </p:txBody>
        </p:sp>
        <p:sp>
          <p:nvSpPr>
            <p:cNvPr id="40989" name="Freeform 29"/>
            <p:cNvSpPr>
              <a:spLocks/>
            </p:cNvSpPr>
            <p:nvPr/>
          </p:nvSpPr>
          <p:spPr bwMode="auto">
            <a:xfrm>
              <a:off x="2141" y="3234"/>
              <a:ext cx="48" cy="127"/>
            </a:xfrm>
            <a:custGeom>
              <a:avLst/>
              <a:gdLst/>
              <a:ahLst/>
              <a:cxnLst>
                <a:cxn ang="0">
                  <a:pos x="48" y="0"/>
                </a:cxn>
                <a:cxn ang="0">
                  <a:pos x="29" y="20"/>
                </a:cxn>
                <a:cxn ang="0">
                  <a:pos x="0" y="0"/>
                </a:cxn>
                <a:cxn ang="0">
                  <a:pos x="29" y="127"/>
                </a:cxn>
                <a:cxn ang="0">
                  <a:pos x="48" y="0"/>
                </a:cxn>
              </a:cxnLst>
              <a:rect l="0" t="0" r="r" b="b"/>
              <a:pathLst>
                <a:path w="48" h="127">
                  <a:moveTo>
                    <a:pt x="48" y="0"/>
                  </a:moveTo>
                  <a:lnTo>
                    <a:pt x="29" y="20"/>
                  </a:lnTo>
                  <a:lnTo>
                    <a:pt x="0" y="0"/>
                  </a:lnTo>
                  <a:lnTo>
                    <a:pt x="29" y="12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90" name="Line 30"/>
            <p:cNvSpPr>
              <a:spLocks noChangeShapeType="1"/>
            </p:cNvSpPr>
            <p:nvPr/>
          </p:nvSpPr>
          <p:spPr bwMode="auto">
            <a:xfrm>
              <a:off x="2170" y="3720"/>
              <a:ext cx="1" cy="233"/>
            </a:xfrm>
            <a:prstGeom prst="line">
              <a:avLst/>
            </a:prstGeom>
            <a:noFill/>
            <a:ln w="22225">
              <a:solidFill>
                <a:srgbClr val="000000"/>
              </a:solidFill>
              <a:round/>
              <a:headEnd/>
              <a:tailEnd/>
            </a:ln>
          </p:spPr>
          <p:txBody>
            <a:bodyPr/>
            <a:lstStyle/>
            <a:p>
              <a:endParaRPr lang="zh-CN" altLang="en-US"/>
            </a:p>
          </p:txBody>
        </p:sp>
        <p:sp>
          <p:nvSpPr>
            <p:cNvPr id="40991" name="Freeform 31"/>
            <p:cNvSpPr>
              <a:spLocks/>
            </p:cNvSpPr>
            <p:nvPr/>
          </p:nvSpPr>
          <p:spPr bwMode="auto">
            <a:xfrm>
              <a:off x="2141" y="3837"/>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92" name="Line 32"/>
            <p:cNvSpPr>
              <a:spLocks noChangeShapeType="1"/>
            </p:cNvSpPr>
            <p:nvPr/>
          </p:nvSpPr>
          <p:spPr bwMode="auto">
            <a:xfrm>
              <a:off x="2947" y="950"/>
              <a:ext cx="408" cy="1"/>
            </a:xfrm>
            <a:prstGeom prst="line">
              <a:avLst/>
            </a:prstGeom>
            <a:noFill/>
            <a:ln w="22225">
              <a:solidFill>
                <a:srgbClr val="000000"/>
              </a:solidFill>
              <a:round/>
              <a:headEnd/>
              <a:tailEnd/>
            </a:ln>
          </p:spPr>
          <p:txBody>
            <a:bodyPr/>
            <a:lstStyle/>
            <a:p>
              <a:endParaRPr lang="zh-CN" altLang="en-US"/>
            </a:p>
          </p:txBody>
        </p:sp>
        <p:sp>
          <p:nvSpPr>
            <p:cNvPr id="40993" name="Freeform 33"/>
            <p:cNvSpPr>
              <a:spLocks/>
            </p:cNvSpPr>
            <p:nvPr/>
          </p:nvSpPr>
          <p:spPr bwMode="auto">
            <a:xfrm>
              <a:off x="3355" y="863"/>
              <a:ext cx="554" cy="184"/>
            </a:xfrm>
            <a:custGeom>
              <a:avLst/>
              <a:gdLst/>
              <a:ahLst/>
              <a:cxnLst>
                <a:cxn ang="0">
                  <a:pos x="97" y="184"/>
                </a:cxn>
                <a:cxn ang="0">
                  <a:pos x="466" y="184"/>
                </a:cxn>
                <a:cxn ang="0">
                  <a:pos x="505" y="165"/>
                </a:cxn>
                <a:cxn ang="0">
                  <a:pos x="544" y="136"/>
                </a:cxn>
                <a:cxn ang="0">
                  <a:pos x="554" y="87"/>
                </a:cxn>
                <a:cxn ang="0">
                  <a:pos x="544" y="48"/>
                </a:cxn>
                <a:cxn ang="0">
                  <a:pos x="505" y="9"/>
                </a:cxn>
                <a:cxn ang="0">
                  <a:pos x="466" y="0"/>
                </a:cxn>
                <a:cxn ang="0">
                  <a:pos x="97" y="0"/>
                </a:cxn>
                <a:cxn ang="0">
                  <a:pos x="48" y="9"/>
                </a:cxn>
                <a:cxn ang="0">
                  <a:pos x="19" y="48"/>
                </a:cxn>
                <a:cxn ang="0">
                  <a:pos x="0" y="87"/>
                </a:cxn>
                <a:cxn ang="0">
                  <a:pos x="0" y="87"/>
                </a:cxn>
                <a:cxn ang="0">
                  <a:pos x="19" y="136"/>
                </a:cxn>
                <a:cxn ang="0">
                  <a:pos x="48" y="165"/>
                </a:cxn>
                <a:cxn ang="0">
                  <a:pos x="97" y="184"/>
                </a:cxn>
              </a:cxnLst>
              <a:rect l="0" t="0" r="r" b="b"/>
              <a:pathLst>
                <a:path w="554" h="184">
                  <a:moveTo>
                    <a:pt x="97" y="184"/>
                  </a:moveTo>
                  <a:lnTo>
                    <a:pt x="466" y="184"/>
                  </a:lnTo>
                  <a:lnTo>
                    <a:pt x="505" y="165"/>
                  </a:lnTo>
                  <a:lnTo>
                    <a:pt x="544" y="136"/>
                  </a:lnTo>
                  <a:lnTo>
                    <a:pt x="554" y="87"/>
                  </a:lnTo>
                  <a:lnTo>
                    <a:pt x="544" y="48"/>
                  </a:lnTo>
                  <a:lnTo>
                    <a:pt x="505" y="9"/>
                  </a:lnTo>
                  <a:lnTo>
                    <a:pt x="466" y="0"/>
                  </a:lnTo>
                  <a:lnTo>
                    <a:pt x="97" y="0"/>
                  </a:lnTo>
                  <a:lnTo>
                    <a:pt x="48" y="9"/>
                  </a:lnTo>
                  <a:lnTo>
                    <a:pt x="19" y="48"/>
                  </a:lnTo>
                  <a:lnTo>
                    <a:pt x="0" y="87"/>
                  </a:lnTo>
                  <a:lnTo>
                    <a:pt x="0" y="87"/>
                  </a:lnTo>
                  <a:lnTo>
                    <a:pt x="19" y="136"/>
                  </a:lnTo>
                  <a:lnTo>
                    <a:pt x="48" y="165"/>
                  </a:lnTo>
                  <a:lnTo>
                    <a:pt x="97" y="18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94" name="Rectangle 34"/>
            <p:cNvSpPr>
              <a:spLocks noChangeArrowheads="1"/>
            </p:cNvSpPr>
            <p:nvPr/>
          </p:nvSpPr>
          <p:spPr bwMode="auto">
            <a:xfrm>
              <a:off x="3510" y="882"/>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返回</a:t>
              </a:r>
              <a:endParaRPr lang="zh-CN" altLang="en-US" sz="1800" b="1" baseline="0"/>
            </a:p>
          </p:txBody>
        </p:sp>
        <p:sp>
          <p:nvSpPr>
            <p:cNvPr id="40995" name="Rectangle 35"/>
            <p:cNvSpPr>
              <a:spLocks noChangeArrowheads="1"/>
            </p:cNvSpPr>
            <p:nvPr/>
          </p:nvSpPr>
          <p:spPr bwMode="auto">
            <a:xfrm>
              <a:off x="3219" y="1446"/>
              <a:ext cx="1467"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96" name="Rectangle 36"/>
            <p:cNvSpPr>
              <a:spLocks noChangeArrowheads="1"/>
            </p:cNvSpPr>
            <p:nvPr/>
          </p:nvSpPr>
          <p:spPr bwMode="auto">
            <a:xfrm>
              <a:off x="3303" y="1544"/>
              <a:ext cx="130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继续检索下一个表项</a:t>
              </a:r>
              <a:endParaRPr lang="zh-CN" altLang="en-US" sz="1800" b="1" baseline="0"/>
            </a:p>
          </p:txBody>
        </p:sp>
        <p:sp>
          <p:nvSpPr>
            <p:cNvPr id="40997" name="Line 37"/>
            <p:cNvSpPr>
              <a:spLocks noChangeShapeType="1"/>
            </p:cNvSpPr>
            <p:nvPr/>
          </p:nvSpPr>
          <p:spPr bwMode="auto">
            <a:xfrm>
              <a:off x="2947" y="1630"/>
              <a:ext cx="233" cy="1"/>
            </a:xfrm>
            <a:prstGeom prst="line">
              <a:avLst/>
            </a:prstGeom>
            <a:noFill/>
            <a:ln w="22225">
              <a:solidFill>
                <a:srgbClr val="000000"/>
              </a:solidFill>
              <a:round/>
              <a:headEnd/>
              <a:tailEnd/>
            </a:ln>
          </p:spPr>
          <p:txBody>
            <a:bodyPr/>
            <a:lstStyle/>
            <a:p>
              <a:endParaRPr lang="zh-CN" altLang="en-US"/>
            </a:p>
          </p:txBody>
        </p:sp>
        <p:sp>
          <p:nvSpPr>
            <p:cNvPr id="40998" name="Line 38"/>
            <p:cNvSpPr>
              <a:spLocks noChangeShapeType="1"/>
            </p:cNvSpPr>
            <p:nvPr/>
          </p:nvSpPr>
          <p:spPr bwMode="auto">
            <a:xfrm>
              <a:off x="4686" y="1630"/>
              <a:ext cx="233" cy="1"/>
            </a:xfrm>
            <a:prstGeom prst="line">
              <a:avLst/>
            </a:prstGeom>
            <a:noFill/>
            <a:ln w="22225">
              <a:solidFill>
                <a:srgbClr val="000000"/>
              </a:solidFill>
              <a:round/>
              <a:headEnd/>
              <a:tailEnd/>
            </a:ln>
          </p:spPr>
          <p:txBody>
            <a:bodyPr/>
            <a:lstStyle/>
            <a:p>
              <a:endParaRPr lang="zh-CN" altLang="en-US"/>
            </a:p>
          </p:txBody>
        </p:sp>
        <p:sp>
          <p:nvSpPr>
            <p:cNvPr id="40999" name="Line 39"/>
            <p:cNvSpPr>
              <a:spLocks noChangeShapeType="1"/>
            </p:cNvSpPr>
            <p:nvPr/>
          </p:nvSpPr>
          <p:spPr bwMode="auto">
            <a:xfrm>
              <a:off x="4919" y="552"/>
              <a:ext cx="1" cy="1078"/>
            </a:xfrm>
            <a:prstGeom prst="line">
              <a:avLst/>
            </a:prstGeom>
            <a:noFill/>
            <a:ln w="22225">
              <a:solidFill>
                <a:srgbClr val="000000"/>
              </a:solidFill>
              <a:round/>
              <a:headEnd/>
              <a:tailEnd/>
            </a:ln>
          </p:spPr>
          <p:txBody>
            <a:bodyPr/>
            <a:lstStyle/>
            <a:p>
              <a:endParaRPr lang="zh-CN" altLang="en-US"/>
            </a:p>
          </p:txBody>
        </p:sp>
        <p:sp>
          <p:nvSpPr>
            <p:cNvPr id="41000" name="Freeform 40"/>
            <p:cNvSpPr>
              <a:spLocks/>
            </p:cNvSpPr>
            <p:nvPr/>
          </p:nvSpPr>
          <p:spPr bwMode="auto">
            <a:xfrm>
              <a:off x="2170" y="532"/>
              <a:ext cx="116" cy="49"/>
            </a:xfrm>
            <a:custGeom>
              <a:avLst/>
              <a:gdLst/>
              <a:ahLst/>
              <a:cxnLst>
                <a:cxn ang="0">
                  <a:pos x="116" y="49"/>
                </a:cxn>
                <a:cxn ang="0">
                  <a:pos x="97" y="20"/>
                </a:cxn>
                <a:cxn ang="0">
                  <a:pos x="116" y="0"/>
                </a:cxn>
                <a:cxn ang="0">
                  <a:pos x="0" y="20"/>
                </a:cxn>
                <a:cxn ang="0">
                  <a:pos x="116" y="49"/>
                </a:cxn>
              </a:cxnLst>
              <a:rect l="0" t="0" r="r" b="b"/>
              <a:pathLst>
                <a:path w="116" h="49">
                  <a:moveTo>
                    <a:pt x="116" y="49"/>
                  </a:moveTo>
                  <a:lnTo>
                    <a:pt x="97" y="20"/>
                  </a:lnTo>
                  <a:lnTo>
                    <a:pt x="116" y="0"/>
                  </a:lnTo>
                  <a:lnTo>
                    <a:pt x="0" y="20"/>
                  </a:lnTo>
                  <a:lnTo>
                    <a:pt x="116"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1" name="Line 41"/>
            <p:cNvSpPr>
              <a:spLocks noChangeShapeType="1"/>
            </p:cNvSpPr>
            <p:nvPr/>
          </p:nvSpPr>
          <p:spPr bwMode="auto">
            <a:xfrm>
              <a:off x="2170" y="552"/>
              <a:ext cx="2749" cy="1"/>
            </a:xfrm>
            <a:prstGeom prst="line">
              <a:avLst/>
            </a:prstGeom>
            <a:noFill/>
            <a:ln w="22225">
              <a:solidFill>
                <a:srgbClr val="000000"/>
              </a:solidFill>
              <a:round/>
              <a:headEnd/>
              <a:tailEnd/>
            </a:ln>
          </p:spPr>
          <p:txBody>
            <a:bodyPr/>
            <a:lstStyle/>
            <a:p>
              <a:endParaRPr lang="zh-CN" altLang="en-US"/>
            </a:p>
          </p:txBody>
        </p:sp>
        <p:sp>
          <p:nvSpPr>
            <p:cNvPr id="41002" name="Freeform 42"/>
            <p:cNvSpPr>
              <a:spLocks/>
            </p:cNvSpPr>
            <p:nvPr/>
          </p:nvSpPr>
          <p:spPr bwMode="auto">
            <a:xfrm>
              <a:off x="3102" y="1601"/>
              <a:ext cx="117" cy="49"/>
            </a:xfrm>
            <a:custGeom>
              <a:avLst/>
              <a:gdLst/>
              <a:ahLst/>
              <a:cxnLst>
                <a:cxn ang="0">
                  <a:pos x="0" y="49"/>
                </a:cxn>
                <a:cxn ang="0">
                  <a:pos x="20" y="29"/>
                </a:cxn>
                <a:cxn ang="0">
                  <a:pos x="0" y="0"/>
                </a:cxn>
                <a:cxn ang="0">
                  <a:pos x="117" y="29"/>
                </a:cxn>
                <a:cxn ang="0">
                  <a:pos x="0" y="49"/>
                </a:cxn>
              </a:cxnLst>
              <a:rect l="0" t="0" r="r" b="b"/>
              <a:pathLst>
                <a:path w="117" h="49">
                  <a:moveTo>
                    <a:pt x="0" y="49"/>
                  </a:moveTo>
                  <a:lnTo>
                    <a:pt x="20" y="29"/>
                  </a:lnTo>
                  <a:lnTo>
                    <a:pt x="0" y="0"/>
                  </a:lnTo>
                  <a:lnTo>
                    <a:pt x="117" y="29"/>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3" name="Rectangle 43"/>
            <p:cNvSpPr>
              <a:spLocks noChangeArrowheads="1"/>
            </p:cNvSpPr>
            <p:nvPr/>
          </p:nvSpPr>
          <p:spPr bwMode="auto">
            <a:xfrm>
              <a:off x="3180" y="2719"/>
              <a:ext cx="1467" cy="3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1004" name="Rectangle 44"/>
            <p:cNvSpPr>
              <a:spLocks noChangeArrowheads="1"/>
            </p:cNvSpPr>
            <p:nvPr/>
          </p:nvSpPr>
          <p:spPr bwMode="auto">
            <a:xfrm>
              <a:off x="3264" y="2808"/>
              <a:ext cx="1305" cy="173"/>
            </a:xfrm>
            <a:prstGeom prst="rect">
              <a:avLst/>
            </a:prstGeom>
            <a:noFill/>
            <a:ln w="22225">
              <a:noFill/>
              <a:miter lim="800000"/>
              <a:headEnd/>
              <a:tailEnd/>
            </a:ln>
          </p:spPr>
          <p:txBody>
            <a:bodyPr wrap="none" lIns="0" tIns="0" rIns="0" bIns="0">
              <a:spAutoFit/>
            </a:bodyPr>
            <a:lstStyle/>
            <a:p>
              <a:r>
                <a:rPr lang="zh-CN" altLang="en-US" sz="1800" b="1" baseline="0" dirty="0">
                  <a:solidFill>
                    <a:srgbClr val="000000"/>
                  </a:solidFill>
                  <a:latin typeface="宋体" pitchFamily="2" charset="-122"/>
                </a:rPr>
                <a:t>将该分区从链中移出</a:t>
              </a:r>
              <a:endParaRPr lang="zh-CN" altLang="en-US" sz="1800" b="1" baseline="0" dirty="0"/>
            </a:p>
          </p:txBody>
        </p:sp>
        <p:sp>
          <p:nvSpPr>
            <p:cNvPr id="41005" name="Freeform 45"/>
            <p:cNvSpPr>
              <a:spLocks/>
            </p:cNvSpPr>
            <p:nvPr/>
          </p:nvSpPr>
          <p:spPr bwMode="auto">
            <a:xfrm>
              <a:off x="2947" y="2301"/>
              <a:ext cx="962" cy="418"/>
            </a:xfrm>
            <a:custGeom>
              <a:avLst/>
              <a:gdLst/>
              <a:ahLst/>
              <a:cxnLst>
                <a:cxn ang="0">
                  <a:pos x="0" y="0"/>
                </a:cxn>
                <a:cxn ang="0">
                  <a:pos x="962" y="0"/>
                </a:cxn>
                <a:cxn ang="0">
                  <a:pos x="962" y="418"/>
                </a:cxn>
              </a:cxnLst>
              <a:rect l="0" t="0" r="r" b="b"/>
              <a:pathLst>
                <a:path w="962" h="418">
                  <a:moveTo>
                    <a:pt x="0" y="0"/>
                  </a:moveTo>
                  <a:lnTo>
                    <a:pt x="962" y="0"/>
                  </a:lnTo>
                  <a:lnTo>
                    <a:pt x="962" y="418"/>
                  </a:lnTo>
                </a:path>
              </a:pathLst>
            </a:custGeom>
            <a:noFill/>
            <a:ln w="22225">
              <a:solidFill>
                <a:srgbClr val="000000"/>
              </a:solidFill>
              <a:prstDash val="solid"/>
              <a:round/>
              <a:headEnd/>
              <a:tailEnd/>
            </a:ln>
          </p:spPr>
          <p:txBody>
            <a:bodyPr/>
            <a:lstStyle/>
            <a:p>
              <a:endParaRPr lang="zh-CN" altLang="en-US"/>
            </a:p>
          </p:txBody>
        </p:sp>
        <p:sp>
          <p:nvSpPr>
            <p:cNvPr id="41006" name="Freeform 46"/>
            <p:cNvSpPr>
              <a:spLocks/>
            </p:cNvSpPr>
            <p:nvPr/>
          </p:nvSpPr>
          <p:spPr bwMode="auto">
            <a:xfrm>
              <a:off x="3889" y="2593"/>
              <a:ext cx="39" cy="116"/>
            </a:xfrm>
            <a:custGeom>
              <a:avLst/>
              <a:gdLst/>
              <a:ahLst/>
              <a:cxnLst>
                <a:cxn ang="0">
                  <a:pos x="39" y="0"/>
                </a:cxn>
                <a:cxn ang="0">
                  <a:pos x="20" y="19"/>
                </a:cxn>
                <a:cxn ang="0">
                  <a:pos x="0" y="0"/>
                </a:cxn>
                <a:cxn ang="0">
                  <a:pos x="20" y="116"/>
                </a:cxn>
                <a:cxn ang="0">
                  <a:pos x="39" y="0"/>
                </a:cxn>
              </a:cxnLst>
              <a:rect l="0" t="0" r="r" b="b"/>
              <a:pathLst>
                <a:path w="39" h="116">
                  <a:moveTo>
                    <a:pt x="39" y="0"/>
                  </a:moveTo>
                  <a:lnTo>
                    <a:pt x="20" y="19"/>
                  </a:lnTo>
                  <a:lnTo>
                    <a:pt x="0" y="0"/>
                  </a:lnTo>
                  <a:lnTo>
                    <a:pt x="20" y="116"/>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7" name="Freeform 47"/>
            <p:cNvSpPr>
              <a:spLocks/>
            </p:cNvSpPr>
            <p:nvPr/>
          </p:nvSpPr>
          <p:spPr bwMode="auto">
            <a:xfrm>
              <a:off x="2170" y="3069"/>
              <a:ext cx="1739" cy="107"/>
            </a:xfrm>
            <a:custGeom>
              <a:avLst/>
              <a:gdLst/>
              <a:ahLst/>
              <a:cxnLst>
                <a:cxn ang="0">
                  <a:pos x="1739" y="0"/>
                </a:cxn>
                <a:cxn ang="0">
                  <a:pos x="1739" y="107"/>
                </a:cxn>
                <a:cxn ang="0">
                  <a:pos x="0" y="107"/>
                </a:cxn>
              </a:cxnLst>
              <a:rect l="0" t="0" r="r" b="b"/>
              <a:pathLst>
                <a:path w="1739" h="107">
                  <a:moveTo>
                    <a:pt x="1739" y="0"/>
                  </a:moveTo>
                  <a:lnTo>
                    <a:pt x="1739" y="107"/>
                  </a:lnTo>
                  <a:lnTo>
                    <a:pt x="0" y="107"/>
                  </a:lnTo>
                </a:path>
              </a:pathLst>
            </a:custGeom>
            <a:noFill/>
            <a:ln w="22225">
              <a:solidFill>
                <a:srgbClr val="000000"/>
              </a:solidFill>
              <a:prstDash val="solid"/>
              <a:round/>
              <a:headEnd/>
              <a:tailEnd/>
            </a:ln>
          </p:spPr>
          <p:txBody>
            <a:bodyPr/>
            <a:lstStyle/>
            <a:p>
              <a:endParaRPr lang="zh-CN" altLang="en-US"/>
            </a:p>
          </p:txBody>
        </p:sp>
        <p:sp>
          <p:nvSpPr>
            <p:cNvPr id="41008" name="Freeform 48"/>
            <p:cNvSpPr>
              <a:spLocks/>
            </p:cNvSpPr>
            <p:nvPr/>
          </p:nvSpPr>
          <p:spPr bwMode="auto">
            <a:xfrm>
              <a:off x="2170" y="3147"/>
              <a:ext cx="116" cy="48"/>
            </a:xfrm>
            <a:custGeom>
              <a:avLst/>
              <a:gdLst/>
              <a:ahLst/>
              <a:cxnLst>
                <a:cxn ang="0">
                  <a:pos x="116" y="48"/>
                </a:cxn>
                <a:cxn ang="0">
                  <a:pos x="97" y="29"/>
                </a:cxn>
                <a:cxn ang="0">
                  <a:pos x="116" y="0"/>
                </a:cxn>
                <a:cxn ang="0">
                  <a:pos x="0" y="29"/>
                </a:cxn>
                <a:cxn ang="0">
                  <a:pos x="116" y="48"/>
                </a:cxn>
              </a:cxnLst>
              <a:rect l="0" t="0" r="r" b="b"/>
              <a:pathLst>
                <a:path w="116" h="48">
                  <a:moveTo>
                    <a:pt x="116" y="48"/>
                  </a:moveTo>
                  <a:lnTo>
                    <a:pt x="97" y="29"/>
                  </a:lnTo>
                  <a:lnTo>
                    <a:pt x="116" y="0"/>
                  </a:lnTo>
                  <a:lnTo>
                    <a:pt x="0" y="29"/>
                  </a:lnTo>
                  <a:lnTo>
                    <a:pt x="116" y="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9" name="Freeform 49"/>
            <p:cNvSpPr>
              <a:spLocks/>
            </p:cNvSpPr>
            <p:nvPr/>
          </p:nvSpPr>
          <p:spPr bwMode="auto">
            <a:xfrm>
              <a:off x="3238" y="921"/>
              <a:ext cx="117" cy="49"/>
            </a:xfrm>
            <a:custGeom>
              <a:avLst/>
              <a:gdLst/>
              <a:ahLst/>
              <a:cxnLst>
                <a:cxn ang="0">
                  <a:pos x="0" y="49"/>
                </a:cxn>
                <a:cxn ang="0">
                  <a:pos x="20" y="29"/>
                </a:cxn>
                <a:cxn ang="0">
                  <a:pos x="0" y="0"/>
                </a:cxn>
                <a:cxn ang="0">
                  <a:pos x="117" y="29"/>
                </a:cxn>
                <a:cxn ang="0">
                  <a:pos x="0" y="49"/>
                </a:cxn>
              </a:cxnLst>
              <a:rect l="0" t="0" r="r" b="b"/>
              <a:pathLst>
                <a:path w="117" h="49">
                  <a:moveTo>
                    <a:pt x="0" y="49"/>
                  </a:moveTo>
                  <a:lnTo>
                    <a:pt x="20" y="29"/>
                  </a:lnTo>
                  <a:lnTo>
                    <a:pt x="0" y="0"/>
                  </a:lnTo>
                  <a:lnTo>
                    <a:pt x="117" y="29"/>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10" name="Rectangle 50"/>
            <p:cNvSpPr>
              <a:spLocks noChangeArrowheads="1"/>
            </p:cNvSpPr>
            <p:nvPr/>
          </p:nvSpPr>
          <p:spPr bwMode="auto">
            <a:xfrm>
              <a:off x="3063" y="794"/>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1" name="Rectangle 51"/>
            <p:cNvSpPr>
              <a:spLocks noChangeArrowheads="1"/>
            </p:cNvSpPr>
            <p:nvPr/>
          </p:nvSpPr>
          <p:spPr bwMode="auto">
            <a:xfrm>
              <a:off x="2238" y="1222"/>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sp>
          <p:nvSpPr>
            <p:cNvPr id="41012" name="Rectangle 52"/>
            <p:cNvSpPr>
              <a:spLocks noChangeArrowheads="1"/>
            </p:cNvSpPr>
            <p:nvPr/>
          </p:nvSpPr>
          <p:spPr bwMode="auto">
            <a:xfrm>
              <a:off x="3015" y="1475"/>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sp>
          <p:nvSpPr>
            <p:cNvPr id="41013" name="Rectangle 53"/>
            <p:cNvSpPr>
              <a:spLocks noChangeArrowheads="1"/>
            </p:cNvSpPr>
            <p:nvPr/>
          </p:nvSpPr>
          <p:spPr bwMode="auto">
            <a:xfrm>
              <a:off x="2238" y="1912"/>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4" name="Rectangle 54"/>
            <p:cNvSpPr>
              <a:spLocks noChangeArrowheads="1"/>
            </p:cNvSpPr>
            <p:nvPr/>
          </p:nvSpPr>
          <p:spPr bwMode="auto">
            <a:xfrm>
              <a:off x="3297" y="2106"/>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5" name="Rectangle 55"/>
            <p:cNvSpPr>
              <a:spLocks noChangeArrowheads="1"/>
            </p:cNvSpPr>
            <p:nvPr/>
          </p:nvSpPr>
          <p:spPr bwMode="auto">
            <a:xfrm>
              <a:off x="2238" y="2534"/>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grpSp>
      <p:sp>
        <p:nvSpPr>
          <p:cNvPr id="3" name="文本框 2">
            <a:extLst>
              <a:ext uri="{FF2B5EF4-FFF2-40B4-BE49-F238E27FC236}">
                <a16:creationId xmlns:a16="http://schemas.microsoft.com/office/drawing/2014/main" id="{E5A90034-DB91-48AD-8A31-5BD1DE3346A3}"/>
              </a:ext>
            </a:extLst>
          </p:cNvPr>
          <p:cNvSpPr txBox="1"/>
          <p:nvPr/>
        </p:nvSpPr>
        <p:spPr>
          <a:xfrm>
            <a:off x="323528" y="1052736"/>
            <a:ext cx="2364258" cy="2677656"/>
          </a:xfrm>
          <a:prstGeom prst="rect">
            <a:avLst/>
          </a:prstGeom>
          <a:noFill/>
        </p:spPr>
        <p:txBody>
          <a:bodyPr wrap="square" rtlCol="0">
            <a:spAutoFit/>
          </a:bodyPr>
          <a:lstStyle/>
          <a:p>
            <a:r>
              <a:rPr lang="en-US" altLang="zh-CN" dirty="0" err="1"/>
              <a:t>m.Size</a:t>
            </a:r>
            <a:r>
              <a:rPr lang="zh-CN" altLang="en-US" dirty="0"/>
              <a:t>：空闲分区大小</a:t>
            </a:r>
            <a:endParaRPr lang="en-US" altLang="zh-CN" dirty="0"/>
          </a:p>
          <a:p>
            <a:r>
              <a:rPr lang="en-US" altLang="zh-CN" dirty="0" err="1"/>
              <a:t>u.Size</a:t>
            </a:r>
            <a:r>
              <a:rPr lang="zh-CN" altLang="en-US" dirty="0"/>
              <a:t>：请求分区大小</a:t>
            </a:r>
            <a:endParaRPr lang="en-US" altLang="zh-CN" dirty="0"/>
          </a:p>
          <a:p>
            <a:r>
              <a:rPr lang="en-US" altLang="zh-CN" dirty="0"/>
              <a:t>Size</a:t>
            </a:r>
            <a:r>
              <a:rPr lang="zh-CN" altLang="en-US" dirty="0"/>
              <a:t>：不可在分割的空闲分区大小</a:t>
            </a:r>
          </a:p>
        </p:txBody>
      </p:sp>
    </p:spTree>
    <p:extLst>
      <p:ext uri="{BB962C8B-B14F-4D97-AF65-F5344CB8AC3E}">
        <p14:creationId xmlns:p14="http://schemas.microsoft.com/office/powerpoint/2010/main" val="4122434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51520" y="228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39939" name="Rectangle 3"/>
          <p:cNvSpPr>
            <a:spLocks noChangeArrowheads="1"/>
          </p:cNvSpPr>
          <p:nvPr/>
        </p:nvSpPr>
        <p:spPr bwMode="auto">
          <a:xfrm>
            <a:off x="269572" y="930072"/>
            <a:ext cx="85344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4.3.3 </a:t>
            </a:r>
            <a:r>
              <a:rPr lang="zh-CN" altLang="en-US" sz="3200" b="1" baseline="0" dirty="0">
                <a:solidFill>
                  <a:srgbClr val="0000CC"/>
                </a:solidFill>
                <a:latin typeface="Times New Roman" pitchFamily="18" charset="0"/>
              </a:rPr>
              <a:t>动态分区分配（</a:t>
            </a:r>
            <a:r>
              <a:rPr lang="zh-CN" altLang="en-US" sz="3200" b="1" baseline="0" dirty="0">
                <a:solidFill>
                  <a:srgbClr val="0000CC"/>
                </a:solidFill>
                <a:latin typeface="黑体" pitchFamily="49" charset="-122"/>
              </a:rPr>
              <a:t>可变分区分配</a:t>
            </a:r>
            <a:r>
              <a:rPr lang="zh-CN" altLang="en-US" sz="3200" b="1" baseline="0" dirty="0">
                <a:solidFill>
                  <a:srgbClr val="0000CC"/>
                </a:solidFill>
                <a:latin typeface="Times New Roman" pitchFamily="18" charset="0"/>
              </a:rPr>
              <a:t>）</a:t>
            </a:r>
          </a:p>
          <a:p>
            <a:pPr lvl="1">
              <a:lnSpc>
                <a:spcPct val="110000"/>
              </a:lnSpc>
              <a:spcBef>
                <a:spcPct val="20000"/>
              </a:spcBef>
            </a:pPr>
            <a:r>
              <a:rPr lang="en-US" altLang="zh-CN" sz="2800" b="1" baseline="0" dirty="0">
                <a:solidFill>
                  <a:srgbClr val="000000"/>
                </a:solidFill>
                <a:latin typeface="Times New Roman" pitchFamily="18" charset="0"/>
              </a:rPr>
              <a:t>2.</a:t>
            </a:r>
            <a:r>
              <a:rPr lang="zh-CN" altLang="en-US" sz="2800" b="1" baseline="0" dirty="0">
                <a:solidFill>
                  <a:srgbClr val="000000"/>
                </a:solidFill>
                <a:latin typeface="Times New Roman" pitchFamily="18" charset="0"/>
              </a:rPr>
              <a:t>动态分区分配算法</a:t>
            </a:r>
            <a:endParaRPr lang="en-US" altLang="zh-CN" sz="2800" b="1" baseline="0" dirty="0">
              <a:solidFill>
                <a:srgbClr val="000000"/>
              </a:solidFill>
              <a:latin typeface="Times New Roman" pitchFamily="18" charset="0"/>
            </a:endParaRPr>
          </a:p>
          <a:p>
            <a:pPr marL="0" lvl="2">
              <a:lnSpc>
                <a:spcPct val="90000"/>
              </a:lnSpc>
              <a:spcBef>
                <a:spcPct val="20000"/>
              </a:spcBef>
              <a:buClr>
                <a:srgbClr val="0000CC"/>
              </a:buClr>
            </a:pPr>
            <a:r>
              <a:rPr lang="en-US" altLang="zh-CN" sz="2800" b="1" baseline="0" dirty="0">
                <a:solidFill>
                  <a:srgbClr val="FF0000"/>
                </a:solidFill>
                <a:latin typeface="宋体" pitchFamily="2" charset="-122"/>
              </a:rPr>
              <a:t>2</a:t>
            </a:r>
            <a:r>
              <a:rPr lang="zh-CN" altLang="en-US" sz="2800" b="1" baseline="0" dirty="0">
                <a:solidFill>
                  <a:srgbClr val="FF0000"/>
                </a:solidFill>
                <a:latin typeface="宋体" pitchFamily="2" charset="-122"/>
              </a:rPr>
              <a:t>）回收内存</a:t>
            </a:r>
          </a:p>
          <a:p>
            <a:pPr marL="0" lvl="2" indent="-533400">
              <a:spcBef>
                <a:spcPct val="20000"/>
              </a:spcBef>
              <a:buFont typeface="Wingdings" pitchFamily="2" charset="2"/>
              <a:buNone/>
            </a:pPr>
            <a:r>
              <a:rPr lang="zh-CN" altLang="en-US" sz="2800" b="1" baseline="0" dirty="0">
                <a:latin typeface="宋体" pitchFamily="2" charset="-122"/>
              </a:rPr>
              <a:t>   </a:t>
            </a:r>
            <a:r>
              <a:rPr lang="zh-CN" altLang="en-US" b="1" baseline="0" dirty="0">
                <a:latin typeface="宋体" pitchFamily="2" charset="-122"/>
              </a:rPr>
              <a:t>系统根据回收区的首地址，从空闲区链中找到插入点后，会有四种情况出现：</a:t>
            </a:r>
          </a:p>
          <a:p>
            <a:pPr marL="0" lvl="2" indent="-533400">
              <a:spcBef>
                <a:spcPct val="20000"/>
              </a:spcBef>
              <a:buFont typeface="Wingdings" pitchFamily="2" charset="2"/>
              <a:buNone/>
            </a:pPr>
            <a:r>
              <a:rPr lang="zh-CN" altLang="en-US" b="1" baseline="0" dirty="0">
                <a:latin typeface="宋体" pitchFamily="2" charset="-122"/>
              </a:rPr>
              <a:t>（1）回收区</a:t>
            </a:r>
            <a:r>
              <a:rPr lang="zh-CN" altLang="en-US" b="1" baseline="0" dirty="0">
                <a:solidFill>
                  <a:srgbClr val="FF0000"/>
                </a:solidFill>
                <a:latin typeface="宋体" pitchFamily="2" charset="-122"/>
              </a:rPr>
              <a:t>前</a:t>
            </a:r>
            <a:r>
              <a:rPr lang="zh-CN" altLang="en-US" b="1" baseline="0" dirty="0">
                <a:latin typeface="宋体" pitchFamily="2" charset="-122"/>
              </a:rPr>
              <a:t>是空闲分区：回收区与前面分区合并不分配新表项，修改前面分区大小即可</a:t>
            </a:r>
          </a:p>
          <a:p>
            <a:pPr marL="0" lvl="2" indent="-533400">
              <a:spcBef>
                <a:spcPct val="20000"/>
              </a:spcBef>
              <a:buFont typeface="Wingdings" pitchFamily="2" charset="2"/>
              <a:buNone/>
            </a:pPr>
            <a:r>
              <a:rPr lang="zh-CN" altLang="en-US" b="1" baseline="0" dirty="0">
                <a:latin typeface="宋体" pitchFamily="2" charset="-122"/>
              </a:rPr>
              <a:t>（2）回收区</a:t>
            </a:r>
            <a:r>
              <a:rPr lang="zh-CN" altLang="en-US" b="1" baseline="0" dirty="0">
                <a:solidFill>
                  <a:srgbClr val="FF0000"/>
                </a:solidFill>
                <a:latin typeface="宋体" pitchFamily="2" charset="-122"/>
              </a:rPr>
              <a:t>后</a:t>
            </a:r>
            <a:r>
              <a:rPr lang="zh-CN" altLang="en-US" b="1" baseline="0" dirty="0">
                <a:latin typeface="宋体" pitchFamily="2" charset="-122"/>
              </a:rPr>
              <a:t>是空闲分区：回收去与后面分区合并，形成新空闲分区，回收区首址作为新分区地址</a:t>
            </a:r>
          </a:p>
          <a:p>
            <a:pPr marL="0" lvl="2" indent="-533400">
              <a:spcBef>
                <a:spcPct val="20000"/>
              </a:spcBef>
              <a:buFont typeface="Wingdings" pitchFamily="2" charset="2"/>
              <a:buNone/>
            </a:pPr>
            <a:r>
              <a:rPr lang="zh-CN" altLang="en-US" b="1" baseline="0" dirty="0">
                <a:latin typeface="宋体" pitchFamily="2" charset="-122"/>
              </a:rPr>
              <a:t>（3）回收区</a:t>
            </a:r>
            <a:r>
              <a:rPr lang="zh-CN" altLang="en-US" b="1" baseline="0" dirty="0">
                <a:solidFill>
                  <a:srgbClr val="FF0000"/>
                </a:solidFill>
                <a:latin typeface="宋体" pitchFamily="2" charset="-122"/>
              </a:rPr>
              <a:t>前、后都是</a:t>
            </a:r>
            <a:r>
              <a:rPr lang="zh-CN" altLang="en-US" b="1" baseline="0" dirty="0">
                <a:latin typeface="宋体" pitchFamily="2" charset="-122"/>
              </a:rPr>
              <a:t>空闲分区：三个分区合并，最前面分区的地址为地址，取消后面分区地址</a:t>
            </a:r>
          </a:p>
          <a:p>
            <a:pPr marL="0" lvl="2" indent="-533400">
              <a:spcBef>
                <a:spcPct val="20000"/>
              </a:spcBef>
              <a:buFont typeface="Wingdings" pitchFamily="2" charset="2"/>
              <a:buNone/>
            </a:pPr>
            <a:r>
              <a:rPr lang="zh-CN" altLang="en-US" b="1" baseline="0" dirty="0">
                <a:latin typeface="宋体" pitchFamily="2" charset="-122"/>
              </a:rPr>
              <a:t>（4）回收区</a:t>
            </a:r>
            <a:r>
              <a:rPr lang="zh-CN" altLang="en-US" b="1" baseline="0" dirty="0">
                <a:solidFill>
                  <a:srgbClr val="FF0000"/>
                </a:solidFill>
                <a:latin typeface="宋体" pitchFamily="2" charset="-122"/>
              </a:rPr>
              <a:t>前、后都不是</a:t>
            </a:r>
            <a:r>
              <a:rPr lang="zh-CN" altLang="en-US" b="1" baseline="0" dirty="0">
                <a:latin typeface="宋体" pitchFamily="2" charset="-122"/>
              </a:rPr>
              <a:t>空闲分区：单独为回收区建立表项</a:t>
            </a:r>
          </a:p>
          <a:p>
            <a:pPr marL="1447800" lvl="2" indent="-533400">
              <a:spcBef>
                <a:spcPct val="20000"/>
              </a:spcBef>
              <a:buFont typeface="Wingdings" pitchFamily="2" charset="2"/>
              <a:buNone/>
            </a:pPr>
            <a:endParaRPr lang="zh-CN" altLang="en-US" sz="2800" b="1" baseline="0" dirty="0">
              <a:latin typeface="宋体" pitchFamily="2" charset="-122"/>
            </a:endParaRPr>
          </a:p>
        </p:txBody>
      </p:sp>
    </p:spTree>
    <p:extLst>
      <p:ext uri="{BB962C8B-B14F-4D97-AF65-F5344CB8AC3E}">
        <p14:creationId xmlns:p14="http://schemas.microsoft.com/office/powerpoint/2010/main" val="307269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09625" y="252045"/>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en-US" altLang="zh-CN" sz="4000" kern="0" dirty="0"/>
              <a:t>4.1</a:t>
            </a:r>
            <a:r>
              <a:rPr lang="zh-CN" altLang="en-US" sz="4000" kern="0" dirty="0"/>
              <a:t>存储器的层次结构</a:t>
            </a:r>
          </a:p>
        </p:txBody>
      </p:sp>
      <p:sp>
        <p:nvSpPr>
          <p:cNvPr id="3" name="内容占位符 2"/>
          <p:cNvSpPr txBox="1">
            <a:spLocks/>
          </p:cNvSpPr>
          <p:nvPr/>
        </p:nvSpPr>
        <p:spPr>
          <a:xfrm>
            <a:off x="107504" y="1052513"/>
            <a:ext cx="8122096"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0" indent="0">
              <a:buNone/>
            </a:pPr>
            <a:r>
              <a:rPr lang="en-US" altLang="zh-CN" kern="0" dirty="0"/>
              <a:t>4.1.1 </a:t>
            </a:r>
            <a:r>
              <a:rPr lang="zh-CN" altLang="en-US" kern="0" dirty="0"/>
              <a:t>多层结构的存储器系统</a:t>
            </a:r>
            <a:endParaRPr lang="en-US" altLang="zh-CN" kern="0" dirty="0"/>
          </a:p>
          <a:p>
            <a:pPr marL="0" indent="0">
              <a:buNone/>
            </a:pPr>
            <a:r>
              <a:rPr lang="zh-CN" altLang="en-US" kern="0" dirty="0"/>
              <a:t>最少应有三层划分</a:t>
            </a:r>
            <a:r>
              <a:rPr lang="en-US" altLang="zh-CN" kern="0" dirty="0"/>
              <a:t>:</a:t>
            </a:r>
            <a:endParaRPr lang="zh-CN" altLang="en-US" kern="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276872"/>
            <a:ext cx="8459787"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809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37B153-5AA2-588E-FAE6-0FC0CC3E52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4575"/>
            <a:ext cx="9144000" cy="4728850"/>
          </a:xfrm>
          <a:prstGeom prst="rect">
            <a:avLst/>
          </a:prstGeom>
        </p:spPr>
      </p:pic>
    </p:spTree>
    <p:extLst>
      <p:ext uri="{BB962C8B-B14F-4D97-AF65-F5344CB8AC3E}">
        <p14:creationId xmlns:p14="http://schemas.microsoft.com/office/powerpoint/2010/main" val="2068909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57200" y="332656"/>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0115" name="Rectangle 3"/>
          <p:cNvSpPr>
            <a:spLocks noChangeArrowheads="1"/>
          </p:cNvSpPr>
          <p:nvPr/>
        </p:nvSpPr>
        <p:spPr bwMode="auto">
          <a:xfrm>
            <a:off x="107504" y="1034331"/>
            <a:ext cx="8928992" cy="5334000"/>
          </a:xfrm>
          <a:prstGeom prst="rect">
            <a:avLst/>
          </a:prstGeom>
          <a:noFill/>
          <a:ln w="9525">
            <a:noFill/>
            <a:miter lim="800000"/>
            <a:headEnd/>
            <a:tailEnd/>
          </a:ln>
          <a:effectLst/>
        </p:spPr>
        <p:txBody>
          <a:bodyPr/>
          <a:lstStyle/>
          <a:p>
            <a:pPr lvl="1">
              <a:lnSpc>
                <a:spcPct val="110000"/>
              </a:lnSpc>
              <a:spcBef>
                <a:spcPct val="20000"/>
              </a:spcBef>
            </a:pPr>
            <a:r>
              <a:rPr lang="en-US" altLang="zh-CN" sz="2800" b="1" baseline="0" dirty="0">
                <a:solidFill>
                  <a:srgbClr val="000000"/>
                </a:solidFill>
                <a:latin typeface="宋体" pitchFamily="2" charset="-122"/>
              </a:rPr>
              <a:t>4.3.4 </a:t>
            </a:r>
            <a:r>
              <a:rPr lang="zh-CN" altLang="en-US" sz="2800" b="1" baseline="0" dirty="0">
                <a:solidFill>
                  <a:srgbClr val="000000"/>
                </a:solidFill>
                <a:latin typeface="宋体" pitchFamily="2" charset="-122"/>
              </a:rPr>
              <a:t>基于</a:t>
            </a:r>
            <a:r>
              <a:rPr lang="zh-CN" altLang="en-US" sz="2800" dirty="0">
                <a:solidFill>
                  <a:srgbClr val="000000"/>
                </a:solidFill>
                <a:latin typeface="宋体" pitchFamily="2" charset="-122"/>
              </a:rPr>
              <a:t>顺序搜索的动态</a:t>
            </a:r>
            <a:r>
              <a:rPr lang="zh-CN" altLang="en-US" sz="2800" b="1" baseline="0" dirty="0">
                <a:solidFill>
                  <a:srgbClr val="000000"/>
                </a:solidFill>
                <a:latin typeface="宋体" pitchFamily="2" charset="-122"/>
              </a:rPr>
              <a:t>分区分配算法</a:t>
            </a:r>
          </a:p>
          <a:p>
            <a:pPr lvl="2">
              <a:lnSpc>
                <a:spcPct val="110000"/>
              </a:lnSpc>
              <a:spcBef>
                <a:spcPct val="20000"/>
              </a:spcBef>
            </a:pPr>
            <a:r>
              <a:rPr lang="en-US" altLang="zh-CN" sz="2800" b="1" baseline="0" dirty="0">
                <a:solidFill>
                  <a:srgbClr val="FF0000"/>
                </a:solidFill>
                <a:latin typeface="宋体" pitchFamily="2" charset="-122"/>
              </a:rPr>
              <a:t>1. </a:t>
            </a:r>
            <a:r>
              <a:rPr lang="zh-CN" altLang="en-US" sz="2800" b="1" baseline="0" dirty="0">
                <a:solidFill>
                  <a:srgbClr val="FF0000"/>
                </a:solidFill>
                <a:latin typeface="宋体" pitchFamily="2" charset="-122"/>
              </a:rPr>
              <a:t>首次适应算法（</a:t>
            </a:r>
            <a:r>
              <a:rPr lang="en-US" altLang="zh-CN" sz="2800" b="1" baseline="0" dirty="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dirty="0">
                <a:latin typeface="宋体" pitchFamily="2" charset="-122"/>
              </a:rPr>
              <a:t>把主存中所有空闲区按其物理地址递增的次序排列。</a:t>
            </a:r>
          </a:p>
          <a:p>
            <a:pPr marL="1447800" lvl="2" indent="-533400">
              <a:lnSpc>
                <a:spcPct val="110000"/>
              </a:lnSpc>
              <a:spcBef>
                <a:spcPct val="20000"/>
              </a:spcBef>
              <a:buClr>
                <a:schemeClr val="tx1"/>
              </a:buClr>
              <a:buFont typeface="Wingdings" pitchFamily="2" charset="2"/>
              <a:buChar char="§"/>
            </a:pPr>
            <a:r>
              <a:rPr lang="zh-CN" altLang="en-US" b="1" baseline="0" dirty="0">
                <a:latin typeface="宋体" pitchFamily="2" charset="-122"/>
              </a:rPr>
              <a:t>在为作业分配存储空间时，从</a:t>
            </a:r>
            <a:r>
              <a:rPr lang="zh-CN" altLang="en-US" b="1" baseline="0" dirty="0">
                <a:solidFill>
                  <a:srgbClr val="FF0000"/>
                </a:solidFill>
                <a:latin typeface="宋体" pitchFamily="2" charset="-122"/>
              </a:rPr>
              <a:t>低址</a:t>
            </a:r>
            <a:r>
              <a:rPr lang="zh-CN" altLang="en-US" b="1" baseline="0" dirty="0">
                <a:latin typeface="宋体" pitchFamily="2" charset="-122"/>
              </a:rPr>
              <a:t>空闲区开始查找,直到找到</a:t>
            </a:r>
            <a:r>
              <a:rPr lang="zh-CN" altLang="en-US" b="1" baseline="0" dirty="0">
                <a:solidFill>
                  <a:srgbClr val="FF0000"/>
                </a:solidFill>
                <a:latin typeface="宋体" pitchFamily="2" charset="-122"/>
              </a:rPr>
              <a:t>第一个</a:t>
            </a:r>
            <a:r>
              <a:rPr lang="zh-CN" altLang="en-US" b="1" baseline="0" dirty="0">
                <a:latin typeface="宋体" pitchFamily="2" charset="-122"/>
              </a:rPr>
              <a:t>能满足要求的空闲区后，从中划出与请求的大小相等的存储空间分配给作业，余下的空闲区仍留在空闲链中；</a:t>
            </a:r>
          </a:p>
          <a:p>
            <a:pPr marL="1447800" lvl="2" indent="-533400">
              <a:lnSpc>
                <a:spcPct val="110000"/>
              </a:lnSpc>
              <a:spcBef>
                <a:spcPct val="20000"/>
              </a:spcBef>
              <a:buClr>
                <a:schemeClr val="tx1"/>
              </a:buClr>
              <a:buFont typeface="Wingdings" pitchFamily="2" charset="2"/>
              <a:buChar char="§"/>
            </a:pPr>
            <a:r>
              <a:rPr lang="zh-CN" altLang="en-US" b="1" baseline="0" dirty="0">
                <a:solidFill>
                  <a:srgbClr val="FF0000"/>
                </a:solidFill>
                <a:latin typeface="宋体" pitchFamily="2" charset="-122"/>
              </a:rPr>
              <a:t>优先</a:t>
            </a:r>
            <a:r>
              <a:rPr lang="zh-CN" altLang="en-US" b="1" baseline="0" dirty="0">
                <a:latin typeface="宋体" pitchFamily="2" charset="-122"/>
              </a:rPr>
              <a:t>利用内存中</a:t>
            </a:r>
            <a:r>
              <a:rPr lang="zh-CN" altLang="en-US" b="1" baseline="0" dirty="0">
                <a:solidFill>
                  <a:srgbClr val="FF0000"/>
                </a:solidFill>
                <a:latin typeface="宋体" pitchFamily="2" charset="-122"/>
              </a:rPr>
              <a:t>低址部分</a:t>
            </a:r>
            <a:r>
              <a:rPr lang="zh-CN" altLang="en-US" b="1" baseline="0" dirty="0">
                <a:latin typeface="宋体" pitchFamily="2" charset="-122"/>
              </a:rPr>
              <a:t>的空闲分区，保留了高址部分的大空闲区；</a:t>
            </a:r>
            <a:endParaRPr lang="en-US" altLang="zh-CN" b="1" baseline="0" dirty="0">
              <a:latin typeface="宋体" pitchFamily="2" charset="-122"/>
            </a:endParaRPr>
          </a:p>
          <a:p>
            <a:pPr marL="1447800" lvl="2" indent="-533400">
              <a:lnSpc>
                <a:spcPct val="110000"/>
              </a:lnSpc>
              <a:spcBef>
                <a:spcPct val="20000"/>
              </a:spcBef>
              <a:buClr>
                <a:schemeClr val="tx1"/>
              </a:buClr>
              <a:buFont typeface="Wingdings" pitchFamily="2" charset="2"/>
              <a:buChar char="§"/>
            </a:pPr>
            <a:r>
              <a:rPr lang="zh-CN" altLang="en-US" dirty="0">
                <a:latin typeface="宋体" pitchFamily="2" charset="-122"/>
              </a:rPr>
              <a:t>缺点</a:t>
            </a:r>
            <a:r>
              <a:rPr lang="en-US" altLang="zh-CN" dirty="0">
                <a:latin typeface="宋体" pitchFamily="2" charset="-122"/>
              </a:rPr>
              <a:t>:</a:t>
            </a:r>
            <a:r>
              <a:rPr lang="zh-CN" altLang="en-US" b="1" baseline="0" dirty="0">
                <a:latin typeface="宋体" pitchFamily="2" charset="-122"/>
              </a:rPr>
              <a:t>低址部分不断被分割，形成很多难以利用的碎片。</a:t>
            </a:r>
            <a:endParaRPr lang="en-US" altLang="zh-CN" b="1" baseline="0" dirty="0">
              <a:latin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88842" y="262488"/>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2163" name="Rectangle 3"/>
          <p:cNvSpPr>
            <a:spLocks noChangeArrowheads="1"/>
          </p:cNvSpPr>
          <p:nvPr/>
        </p:nvSpPr>
        <p:spPr bwMode="auto">
          <a:xfrm>
            <a:off x="107504" y="964757"/>
            <a:ext cx="8534400" cy="5334000"/>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4.3.4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顺序搜索的动态</a:t>
            </a:r>
            <a:r>
              <a:rPr lang="zh-CN" altLang="en-US" sz="3200" b="1" baseline="0" dirty="0">
                <a:solidFill>
                  <a:srgbClr val="000000"/>
                </a:solidFill>
                <a:latin typeface="宋体" pitchFamily="2" charset="-122"/>
              </a:rPr>
              <a:t>分区分配算法</a:t>
            </a:r>
          </a:p>
          <a:p>
            <a:pPr lvl="2">
              <a:lnSpc>
                <a:spcPct val="90000"/>
              </a:lnSpc>
              <a:spcBef>
                <a:spcPct val="20000"/>
              </a:spcBef>
              <a:buClr>
                <a:srgbClr val="0000CC"/>
              </a:buClr>
            </a:pPr>
            <a:r>
              <a:rPr lang="en-US" altLang="zh-CN" sz="2800" b="1" baseline="0" dirty="0">
                <a:solidFill>
                  <a:srgbClr val="FF0000"/>
                </a:solidFill>
                <a:latin typeface="宋体" pitchFamily="2" charset="-122"/>
              </a:rPr>
              <a:t>2. </a:t>
            </a:r>
            <a:r>
              <a:rPr lang="zh-CN" altLang="en-US" sz="2800" b="1" baseline="0" dirty="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dirty="0">
                <a:latin typeface="宋体" pitchFamily="2" charset="-122"/>
              </a:rPr>
              <a:t>该算法是首次适应算法的变形，在为作业分配存储空间时，是从</a:t>
            </a:r>
            <a:r>
              <a:rPr lang="zh-CN" altLang="en-US" sz="2800" b="1" baseline="0" dirty="0">
                <a:solidFill>
                  <a:srgbClr val="FF0000"/>
                </a:solidFill>
                <a:latin typeface="宋体" pitchFamily="2" charset="-122"/>
              </a:rPr>
              <a:t>上次</a:t>
            </a:r>
            <a:r>
              <a:rPr lang="zh-CN" altLang="en-US" sz="2800" b="1" baseline="0" dirty="0">
                <a:latin typeface="宋体" pitchFamily="2" charset="-122"/>
              </a:rPr>
              <a:t>所分配的空闲区的</a:t>
            </a:r>
            <a:r>
              <a:rPr lang="zh-CN" altLang="en-US" sz="2800" b="1" baseline="0" dirty="0">
                <a:solidFill>
                  <a:srgbClr val="FF0000"/>
                </a:solidFill>
                <a:latin typeface="宋体" pitchFamily="2" charset="-122"/>
              </a:rPr>
              <a:t>下一个空闲区</a:t>
            </a:r>
            <a:r>
              <a:rPr lang="zh-CN" altLang="en-US" sz="2800" b="1" baseline="0" dirty="0">
                <a:latin typeface="宋体" pitchFamily="2" charset="-122"/>
              </a:rPr>
              <a:t>开始查找，直到找到第一个能满足要求的空闲区，从中划出一块与请求的大小相等的分配给作业。若到最后一个空闲区的大小仍不能满足要求时，应再从第一个空闲区开始查找；</a:t>
            </a:r>
          </a:p>
          <a:p>
            <a:pPr marL="1447800" lvl="2" indent="-533400">
              <a:lnSpc>
                <a:spcPct val="90000"/>
              </a:lnSpc>
              <a:spcBef>
                <a:spcPct val="20000"/>
              </a:spcBef>
              <a:buClr>
                <a:schemeClr val="tx1"/>
              </a:buClr>
              <a:buFont typeface="Wingdings" pitchFamily="2" charset="2"/>
              <a:buChar char="§"/>
            </a:pPr>
            <a:r>
              <a:rPr lang="zh-CN" altLang="en-US" sz="2800" b="1" baseline="0" dirty="0">
                <a:latin typeface="宋体" pitchFamily="2" charset="-122"/>
              </a:rPr>
              <a:t>需设置查询指针；</a:t>
            </a:r>
          </a:p>
          <a:p>
            <a:pPr marL="1447800" lvl="2" indent="-533400">
              <a:lnSpc>
                <a:spcPct val="90000"/>
              </a:lnSpc>
              <a:spcBef>
                <a:spcPct val="20000"/>
              </a:spcBef>
              <a:buClr>
                <a:schemeClr val="tx1"/>
              </a:buClr>
              <a:buFont typeface="Wingdings" pitchFamily="2" charset="2"/>
              <a:buChar char="§"/>
            </a:pPr>
            <a:r>
              <a:rPr lang="zh-CN" altLang="en-US" sz="2800" b="1" baseline="0" dirty="0">
                <a:latin typeface="宋体" pitchFamily="2" charset="-122"/>
              </a:rPr>
              <a:t>使空闲分区分布均匀，但是缺乏大的空闲区；</a:t>
            </a:r>
            <a:endParaRPr lang="en-US" altLang="zh-CN" sz="2800" b="1" baseline="0" dirty="0">
              <a:latin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4.3.4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顺序搜索的动态</a:t>
            </a:r>
            <a:r>
              <a:rPr lang="zh-CN" altLang="en-US" sz="3200" b="1" baseline="0" dirty="0">
                <a:solidFill>
                  <a:srgbClr val="000000"/>
                </a:solidFill>
                <a:latin typeface="宋体" pitchFamily="2" charset="-122"/>
              </a:rPr>
              <a:t>分区分配算法</a:t>
            </a:r>
          </a:p>
          <a:p>
            <a:pPr lvl="2">
              <a:lnSpc>
                <a:spcPct val="90000"/>
              </a:lnSpc>
              <a:spcBef>
                <a:spcPct val="20000"/>
              </a:spcBef>
              <a:buClr>
                <a:srgbClr val="0000CC"/>
              </a:buClr>
            </a:pPr>
            <a:r>
              <a:rPr lang="en-US" altLang="zh-CN" sz="2800" b="1" baseline="0" dirty="0">
                <a:solidFill>
                  <a:srgbClr val="FF0000"/>
                </a:solidFill>
                <a:latin typeface="宋体" pitchFamily="2" charset="-122"/>
              </a:rPr>
              <a:t>3. </a:t>
            </a:r>
            <a:r>
              <a:rPr lang="zh-CN" altLang="en-US" sz="2800" b="1" baseline="0" dirty="0">
                <a:solidFill>
                  <a:srgbClr val="FF0000"/>
                </a:solidFill>
                <a:latin typeface="宋体" pitchFamily="2" charset="-122"/>
              </a:rPr>
              <a:t>最佳适应算法</a:t>
            </a:r>
          </a:p>
          <a:p>
            <a:pPr marL="1447800" lvl="2" indent="-533400">
              <a:spcBef>
                <a:spcPct val="20000"/>
              </a:spcBef>
              <a:buClr>
                <a:schemeClr val="tx1"/>
              </a:buClr>
              <a:buFont typeface="Wingdings" pitchFamily="2" charset="2"/>
              <a:buChar char="§"/>
            </a:pPr>
            <a:r>
              <a:rPr lang="zh-CN" altLang="en-US" sz="2800" b="1" baseline="0" dirty="0">
                <a:latin typeface="Times New Roman"/>
              </a:rPr>
              <a:t>“</a:t>
            </a:r>
            <a:r>
              <a:rPr lang="zh-CN" altLang="en-US" sz="2800" b="1" baseline="0" dirty="0">
                <a:latin typeface="宋体" pitchFamily="2" charset="-122"/>
              </a:rPr>
              <a:t>最佳</a:t>
            </a:r>
            <a:r>
              <a:rPr lang="zh-CN" altLang="en-US" sz="2800" b="1" baseline="0" dirty="0">
                <a:latin typeface="Times New Roman"/>
              </a:rPr>
              <a:t>”</a:t>
            </a:r>
            <a:r>
              <a:rPr lang="zh-CN" altLang="en-US" sz="2800" b="1" baseline="0" dirty="0">
                <a:latin typeface="宋体" pitchFamily="2" charset="-122"/>
              </a:rPr>
              <a:t>的含义是指每次为作业分配主存时，总是把既能满足要求，又是最小的空闲区分配给作业，以免由于</a:t>
            </a:r>
            <a:r>
              <a:rPr lang="zh-CN" altLang="en-US" sz="2800" b="1" baseline="0" dirty="0">
                <a:latin typeface="Times New Roman"/>
              </a:rPr>
              <a:t>“</a:t>
            </a:r>
            <a:r>
              <a:rPr lang="zh-CN" altLang="en-US" sz="2800" b="1" baseline="0" dirty="0">
                <a:latin typeface="宋体" pitchFamily="2" charset="-122"/>
              </a:rPr>
              <a:t>大材小用</a:t>
            </a:r>
            <a:r>
              <a:rPr lang="zh-CN" altLang="en-US" sz="2800" b="1" baseline="0" dirty="0">
                <a:latin typeface="Times New Roman"/>
              </a:rPr>
              <a:t>”</a:t>
            </a:r>
            <a:r>
              <a:rPr lang="zh-CN" altLang="en-US" sz="2800" b="1" baseline="0" dirty="0">
                <a:latin typeface="宋体" pitchFamily="2" charset="-122"/>
              </a:rPr>
              <a:t>而浪费主存。为了</a:t>
            </a:r>
            <a:r>
              <a:rPr lang="zh-CN" altLang="en-US" sz="2800" b="1" baseline="0" dirty="0">
                <a:solidFill>
                  <a:srgbClr val="FF0000"/>
                </a:solidFill>
                <a:latin typeface="宋体" pitchFamily="2" charset="-122"/>
              </a:rPr>
              <a:t>加速查找，该算法要求将所有的空闲区按其大小递增次序排列</a:t>
            </a:r>
            <a:r>
              <a:rPr lang="zh-CN" altLang="en-US" sz="2800" b="1" baseline="0" dirty="0">
                <a:latin typeface="宋体" pitchFamily="2" charset="-122"/>
              </a:rPr>
              <a:t>；</a:t>
            </a:r>
          </a:p>
          <a:p>
            <a:pPr marL="1447800" lvl="2" indent="-533400">
              <a:spcBef>
                <a:spcPct val="20000"/>
              </a:spcBef>
              <a:buClr>
                <a:schemeClr val="tx1"/>
              </a:buClr>
              <a:buFont typeface="Wingdings" pitchFamily="2" charset="2"/>
              <a:buChar char="§"/>
            </a:pPr>
            <a:r>
              <a:rPr lang="zh-CN" altLang="en-US" sz="2800" b="1" baseline="0" dirty="0">
                <a:latin typeface="宋体" pitchFamily="2" charset="-122"/>
              </a:rPr>
              <a:t>第一个找到能满足要求的空闲区一定使最佳的；每次分割的剩余部分都是最小的，</a:t>
            </a:r>
            <a:r>
              <a:rPr lang="zh-CN" altLang="en-US" sz="2800" b="1" baseline="0" dirty="0">
                <a:solidFill>
                  <a:srgbClr val="FF0000"/>
                </a:solidFill>
                <a:latin typeface="宋体" pitchFamily="2" charset="-122"/>
              </a:rPr>
              <a:t>因此在存储器中会留下很多难以利用的小碎片</a:t>
            </a:r>
            <a:endParaRPr lang="en-US" altLang="zh-CN" sz="2800" b="1" baseline="0" dirty="0">
              <a:solidFill>
                <a:srgbClr val="FF0000"/>
              </a:solidFill>
              <a:latin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4.3.4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顺序搜索的动态</a:t>
            </a:r>
            <a:r>
              <a:rPr lang="zh-CN" altLang="en-US" sz="3200" b="1" baseline="0" dirty="0">
                <a:solidFill>
                  <a:srgbClr val="000000"/>
                </a:solidFill>
                <a:latin typeface="宋体" pitchFamily="2" charset="-122"/>
              </a:rPr>
              <a:t>分区分配算法</a:t>
            </a:r>
            <a:endParaRPr lang="en-US" altLang="zh-CN" sz="3200" b="1" baseline="0" dirty="0">
              <a:solidFill>
                <a:srgbClr val="000000"/>
              </a:solidFill>
              <a:latin typeface="宋体" pitchFamily="2" charset="-122"/>
            </a:endParaRPr>
          </a:p>
          <a:p>
            <a:pPr lvl="1">
              <a:lnSpc>
                <a:spcPct val="110000"/>
              </a:lnSpc>
              <a:spcBef>
                <a:spcPct val="20000"/>
              </a:spcBef>
            </a:pPr>
            <a:r>
              <a:rPr lang="en-US" altLang="zh-CN" sz="3200" b="1" baseline="0" dirty="0">
                <a:solidFill>
                  <a:srgbClr val="000000"/>
                </a:solidFill>
                <a:latin typeface="宋体" pitchFamily="2" charset="-122"/>
              </a:rPr>
              <a:t>4.</a:t>
            </a:r>
            <a:r>
              <a:rPr lang="zh-CN" altLang="en-US" sz="3200" b="1" baseline="0" dirty="0">
                <a:solidFill>
                  <a:srgbClr val="000000"/>
                </a:solidFill>
                <a:latin typeface="宋体" pitchFamily="2" charset="-122"/>
              </a:rPr>
              <a:t>最坏适应算法</a:t>
            </a:r>
            <a:endParaRPr lang="en-US" altLang="zh-CN" sz="3200" b="1" baseline="0" dirty="0">
              <a:solidFill>
                <a:srgbClr val="000000"/>
              </a:solidFill>
              <a:latin typeface="宋体" pitchFamily="2" charset="-122"/>
            </a:endParaRPr>
          </a:p>
          <a:p>
            <a:pPr marL="914400" lvl="1" indent="-457200">
              <a:lnSpc>
                <a:spcPct val="110000"/>
              </a:lnSpc>
              <a:spcBef>
                <a:spcPct val="20000"/>
              </a:spcBef>
              <a:buFont typeface="Wingdings" panose="05000000000000000000" pitchFamily="2" charset="2"/>
              <a:buChar char="Ø"/>
            </a:pPr>
            <a:r>
              <a:rPr lang="zh-CN" altLang="en-US" sz="3200" dirty="0">
                <a:solidFill>
                  <a:srgbClr val="000000"/>
                </a:solidFill>
                <a:latin typeface="宋体" pitchFamily="2" charset="-122"/>
              </a:rPr>
              <a:t>扫描整个空闲分区表时，选择最大的空闲分区，从中分割一份不给作业</a:t>
            </a:r>
            <a:endParaRPr lang="en-US" altLang="zh-CN" sz="3200" dirty="0">
              <a:solidFill>
                <a:srgbClr val="000000"/>
              </a:solidFill>
              <a:latin typeface="宋体" pitchFamily="2" charset="-122"/>
            </a:endParaRPr>
          </a:p>
          <a:p>
            <a:pPr marL="914400" lvl="1" indent="-457200">
              <a:lnSpc>
                <a:spcPct val="110000"/>
              </a:lnSpc>
              <a:spcBef>
                <a:spcPct val="20000"/>
              </a:spcBef>
              <a:buFont typeface="Wingdings" panose="05000000000000000000" pitchFamily="2" charset="2"/>
              <a:buChar char="Ø"/>
            </a:pPr>
            <a:r>
              <a:rPr lang="zh-CN" altLang="en-US" sz="3200" b="1" baseline="0" dirty="0">
                <a:solidFill>
                  <a:srgbClr val="000000"/>
                </a:solidFill>
                <a:latin typeface="宋体" pitchFamily="2" charset="-122"/>
              </a:rPr>
              <a:t>缺点：导致存储器中缺乏大的空闲分区</a:t>
            </a:r>
            <a:endParaRPr lang="en-US" altLang="zh-CN" sz="3200" b="1" baseline="0" dirty="0">
              <a:solidFill>
                <a:srgbClr val="000000"/>
              </a:solidFill>
              <a:latin typeface="宋体" pitchFamily="2" charset="-122"/>
            </a:endParaRPr>
          </a:p>
          <a:p>
            <a:pPr marL="914400" lvl="1" indent="-457200">
              <a:lnSpc>
                <a:spcPct val="110000"/>
              </a:lnSpc>
              <a:spcBef>
                <a:spcPct val="20000"/>
              </a:spcBef>
              <a:buFont typeface="Wingdings" panose="05000000000000000000" pitchFamily="2" charset="2"/>
              <a:buChar char="Ø"/>
            </a:pPr>
            <a:r>
              <a:rPr lang="zh-CN" altLang="en-US" sz="3200" dirty="0">
                <a:solidFill>
                  <a:srgbClr val="000000"/>
                </a:solidFill>
                <a:latin typeface="宋体" pitchFamily="2" charset="-122"/>
              </a:rPr>
              <a:t>优点：内存碎片少，查找效率高</a:t>
            </a:r>
            <a:endParaRPr lang="zh-CN" altLang="en-US" sz="3200" b="1" baseline="0" dirty="0">
              <a:solidFill>
                <a:srgbClr val="000000"/>
              </a:solidFill>
              <a:latin typeface="宋体" pitchFamily="2" charset="-122"/>
            </a:endParaRPr>
          </a:p>
        </p:txBody>
      </p:sp>
    </p:spTree>
    <p:extLst>
      <p:ext uri="{BB962C8B-B14F-4D97-AF65-F5344CB8AC3E}">
        <p14:creationId xmlns:p14="http://schemas.microsoft.com/office/powerpoint/2010/main" val="1491882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4.3.5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索引搜索的动态</a:t>
            </a:r>
            <a:r>
              <a:rPr lang="zh-CN" altLang="en-US" sz="3200" b="1" baseline="0" dirty="0">
                <a:solidFill>
                  <a:srgbClr val="000000"/>
                </a:solidFill>
                <a:latin typeface="宋体" pitchFamily="2" charset="-122"/>
              </a:rPr>
              <a:t>分区分配算法</a:t>
            </a:r>
            <a:endParaRPr lang="en-US" altLang="zh-CN" sz="3200" b="1" baseline="0" dirty="0">
              <a:solidFill>
                <a:srgbClr val="000000"/>
              </a:solidFill>
              <a:latin typeface="宋体" pitchFamily="2" charset="-122"/>
            </a:endParaRPr>
          </a:p>
          <a:p>
            <a:pPr lvl="1">
              <a:lnSpc>
                <a:spcPct val="110000"/>
              </a:lnSpc>
              <a:spcBef>
                <a:spcPct val="20000"/>
              </a:spcBef>
            </a:pPr>
            <a:r>
              <a:rPr lang="en-US" altLang="zh-CN" sz="3200" b="1" baseline="0" dirty="0">
                <a:solidFill>
                  <a:srgbClr val="000000"/>
                </a:solidFill>
                <a:latin typeface="宋体" pitchFamily="2" charset="-122"/>
              </a:rPr>
              <a:t>1.</a:t>
            </a:r>
            <a:r>
              <a:rPr lang="zh-CN" altLang="en-US" sz="3200" b="1" baseline="0" dirty="0">
                <a:solidFill>
                  <a:srgbClr val="000000"/>
                </a:solidFill>
                <a:latin typeface="宋体" pitchFamily="2" charset="-122"/>
              </a:rPr>
              <a:t>快速适应算法</a:t>
            </a:r>
            <a:r>
              <a:rPr lang="en-US" altLang="zh-CN" sz="3200" b="1" baseline="0" dirty="0">
                <a:solidFill>
                  <a:srgbClr val="000000"/>
                </a:solidFill>
                <a:latin typeface="宋体" pitchFamily="2" charset="-122"/>
              </a:rPr>
              <a:t>(</a:t>
            </a:r>
            <a:r>
              <a:rPr lang="zh-CN" altLang="en-US" sz="3200" b="1" baseline="0" dirty="0">
                <a:solidFill>
                  <a:srgbClr val="000000"/>
                </a:solidFill>
                <a:latin typeface="宋体" pitchFamily="2" charset="-122"/>
              </a:rPr>
              <a:t>多级表</a:t>
            </a:r>
            <a:r>
              <a:rPr lang="en-US" altLang="zh-CN" sz="3200" b="1" baseline="0" dirty="0">
                <a:solidFill>
                  <a:srgbClr val="000000"/>
                </a:solidFill>
                <a:latin typeface="宋体" pitchFamily="2" charset="-122"/>
              </a:rPr>
              <a:t>)</a:t>
            </a:r>
          </a:p>
          <a:p>
            <a:pPr marL="914400" lvl="1" indent="-457200">
              <a:lnSpc>
                <a:spcPct val="110000"/>
              </a:lnSpc>
              <a:spcBef>
                <a:spcPct val="20000"/>
              </a:spcBef>
              <a:buFont typeface="Wingdings" panose="05000000000000000000" pitchFamily="2" charset="2"/>
              <a:buChar char="Ø"/>
            </a:pPr>
            <a:r>
              <a:rPr lang="zh-CN" altLang="en-US" sz="3200" dirty="0">
                <a:solidFill>
                  <a:srgbClr val="000000"/>
                </a:solidFill>
                <a:latin typeface="宋体" pitchFamily="2" charset="-122"/>
              </a:rPr>
              <a:t>将空闲分区根据大小分类，每一类具有相同容量，用一个链表表示</a:t>
            </a:r>
            <a:endParaRPr lang="en-US" altLang="zh-CN" sz="3200" dirty="0">
              <a:solidFill>
                <a:srgbClr val="000000"/>
              </a:solidFill>
              <a:latin typeface="宋体" pitchFamily="2" charset="-122"/>
            </a:endParaRPr>
          </a:p>
          <a:p>
            <a:pPr marL="914400" lvl="1" indent="-457200">
              <a:lnSpc>
                <a:spcPct val="110000"/>
              </a:lnSpc>
              <a:spcBef>
                <a:spcPct val="20000"/>
              </a:spcBef>
              <a:buFont typeface="Wingdings" panose="05000000000000000000" pitchFamily="2" charset="2"/>
              <a:buChar char="Ø"/>
            </a:pPr>
            <a:r>
              <a:rPr lang="zh-CN" altLang="en-US" sz="3200" b="1" baseline="0" dirty="0">
                <a:solidFill>
                  <a:srgbClr val="000000"/>
                </a:solidFill>
                <a:latin typeface="宋体" pitchFamily="2" charset="-122"/>
              </a:rPr>
              <a:t>另有一张管理索引表，记录每类的类型和链表表头指针。</a:t>
            </a:r>
            <a:endParaRPr lang="en-US" altLang="zh-CN" sz="3200" b="1" baseline="0" dirty="0">
              <a:solidFill>
                <a:srgbClr val="000000"/>
              </a:solidFill>
              <a:latin typeface="宋体" pitchFamily="2" charset="-122"/>
            </a:endParaRPr>
          </a:p>
          <a:p>
            <a:pPr marL="914400" lvl="1" indent="-457200">
              <a:lnSpc>
                <a:spcPct val="110000"/>
              </a:lnSpc>
              <a:spcBef>
                <a:spcPct val="20000"/>
              </a:spcBef>
              <a:buFont typeface="Wingdings" panose="05000000000000000000" pitchFamily="2" charset="2"/>
              <a:buChar char="Ø"/>
            </a:pPr>
            <a:r>
              <a:rPr lang="zh-CN" altLang="en-US" sz="3200" dirty="0">
                <a:solidFill>
                  <a:srgbClr val="000000"/>
                </a:solidFill>
                <a:latin typeface="宋体" pitchFamily="2" charset="-122"/>
              </a:rPr>
              <a:t>查找效率很高。</a:t>
            </a:r>
            <a:endParaRPr lang="en-US" altLang="zh-CN" sz="3200" dirty="0">
              <a:solidFill>
                <a:srgbClr val="000000"/>
              </a:solidFill>
              <a:latin typeface="宋体" pitchFamily="2" charset="-122"/>
            </a:endParaRPr>
          </a:p>
          <a:p>
            <a:pPr marL="914400" lvl="1" indent="-457200">
              <a:lnSpc>
                <a:spcPct val="110000"/>
              </a:lnSpc>
              <a:spcBef>
                <a:spcPct val="20000"/>
              </a:spcBef>
              <a:buFont typeface="Wingdings" panose="05000000000000000000" pitchFamily="2" charset="2"/>
              <a:buChar char="Ø"/>
            </a:pPr>
            <a:r>
              <a:rPr lang="zh-CN" altLang="en-US" sz="3200" b="1" baseline="0" dirty="0">
                <a:solidFill>
                  <a:srgbClr val="000000"/>
                </a:solidFill>
                <a:latin typeface="宋体" pitchFamily="2" charset="-122"/>
              </a:rPr>
              <a:t>内存回收时开销较大</a:t>
            </a:r>
            <a:endParaRPr lang="en-US" altLang="zh-CN" sz="3200" b="1" baseline="0" dirty="0">
              <a:solidFill>
                <a:srgbClr val="000000"/>
              </a:solidFill>
              <a:latin typeface="宋体" pitchFamily="2" charset="-122"/>
            </a:endParaRPr>
          </a:p>
        </p:txBody>
      </p:sp>
    </p:spTree>
    <p:extLst>
      <p:ext uri="{BB962C8B-B14F-4D97-AF65-F5344CB8AC3E}">
        <p14:creationId xmlns:p14="http://schemas.microsoft.com/office/powerpoint/2010/main" val="251212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4.3.5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索引搜索的动态</a:t>
            </a:r>
            <a:r>
              <a:rPr lang="zh-CN" altLang="en-US" sz="3200" b="1" baseline="0" dirty="0">
                <a:solidFill>
                  <a:srgbClr val="000000"/>
                </a:solidFill>
                <a:latin typeface="宋体" pitchFamily="2" charset="-122"/>
              </a:rPr>
              <a:t>分区分配算法</a:t>
            </a:r>
            <a:endParaRPr lang="en-US" altLang="zh-CN" sz="3200" b="1" baseline="0" dirty="0">
              <a:solidFill>
                <a:srgbClr val="000000"/>
              </a:solidFill>
              <a:latin typeface="宋体" pitchFamily="2" charset="-122"/>
            </a:endParaRPr>
          </a:p>
          <a:p>
            <a:pPr lvl="1">
              <a:lnSpc>
                <a:spcPct val="110000"/>
              </a:lnSpc>
              <a:spcBef>
                <a:spcPct val="20000"/>
              </a:spcBef>
            </a:pPr>
            <a:r>
              <a:rPr lang="en-US" altLang="zh-CN" sz="3200" b="1" baseline="0" dirty="0">
                <a:solidFill>
                  <a:srgbClr val="000000"/>
                </a:solidFill>
                <a:latin typeface="宋体" pitchFamily="2" charset="-122"/>
              </a:rPr>
              <a:t>2.</a:t>
            </a:r>
            <a:r>
              <a:rPr lang="zh-CN" altLang="en-US" sz="3200" b="1" baseline="0" dirty="0">
                <a:solidFill>
                  <a:srgbClr val="000000"/>
                </a:solidFill>
                <a:latin typeface="宋体" pitchFamily="2" charset="-122"/>
              </a:rPr>
              <a:t>伙伴系统</a:t>
            </a:r>
            <a:endParaRPr lang="en-US" altLang="zh-CN" sz="3200" b="1" baseline="0" dirty="0">
              <a:solidFill>
                <a:srgbClr val="000000"/>
              </a:solidFill>
              <a:latin typeface="宋体" pitchFamily="2" charset="-122"/>
            </a:endParaRPr>
          </a:p>
          <a:p>
            <a:pPr marL="342900" indent="-342900">
              <a:buFont typeface="Wingdings" panose="05000000000000000000" pitchFamily="2" charset="2"/>
              <a:buChar char="Ø"/>
            </a:pPr>
            <a:r>
              <a:rPr lang="zh-CN" altLang="en-US" sz="2400" dirty="0"/>
              <a:t>无论是空闲块还是占用块，大小都是 </a:t>
            </a:r>
            <a:r>
              <a:rPr lang="en-US" altLang="zh-CN" sz="2400" dirty="0"/>
              <a:t>2 </a:t>
            </a:r>
            <a:r>
              <a:rPr lang="zh-CN" altLang="en-US" sz="2400" dirty="0"/>
              <a:t>的 </a:t>
            </a:r>
            <a:r>
              <a:rPr lang="en-US" altLang="zh-CN" sz="2400" dirty="0"/>
              <a:t>n </a:t>
            </a:r>
            <a:r>
              <a:rPr lang="zh-CN" altLang="en-US" sz="2400" dirty="0"/>
              <a:t>次幂（</a:t>
            </a:r>
            <a:r>
              <a:rPr lang="en-US" altLang="zh-CN" sz="2400" dirty="0"/>
              <a:t>n </a:t>
            </a:r>
            <a:r>
              <a:rPr lang="zh-CN" altLang="en-US" sz="2400" dirty="0"/>
              <a:t>为正整数）。</a:t>
            </a:r>
          </a:p>
          <a:p>
            <a:r>
              <a:rPr lang="zh-CN" altLang="en-US" sz="2400" dirty="0"/>
              <a:t>     例如，系统中整个存储空间为 </a:t>
            </a:r>
            <a:r>
              <a:rPr lang="en-US" altLang="zh-CN" sz="2400" dirty="0"/>
              <a:t>2</a:t>
            </a:r>
            <a:r>
              <a:rPr lang="en-US" altLang="zh-CN" sz="2400" baseline="30000" dirty="0"/>
              <a:t>m</a:t>
            </a:r>
            <a:r>
              <a:rPr lang="zh-CN" altLang="en-US" sz="2400" dirty="0"/>
              <a:t> 个字。那么在进行若干次分配与回收后，可利用空间表中只可能包含空间大小为：</a:t>
            </a:r>
            <a:r>
              <a:rPr lang="en-US" altLang="zh-CN" sz="2400" dirty="0"/>
              <a:t>2</a:t>
            </a:r>
            <a:r>
              <a:rPr lang="en-US" altLang="zh-CN" sz="2400" baseline="30000" dirty="0"/>
              <a:t>0</a:t>
            </a:r>
            <a:r>
              <a:rPr lang="zh-CN" altLang="en-US" sz="2400" dirty="0"/>
              <a:t>、</a:t>
            </a:r>
            <a:r>
              <a:rPr lang="en-US" altLang="zh-CN" sz="2400" dirty="0"/>
              <a:t>2</a:t>
            </a:r>
            <a:r>
              <a:rPr lang="en-US" altLang="zh-CN" sz="2400" baseline="30000" dirty="0"/>
              <a:t>1</a:t>
            </a:r>
            <a:r>
              <a:rPr lang="zh-CN" altLang="en-US" sz="2400" dirty="0"/>
              <a:t>、</a:t>
            </a:r>
            <a:r>
              <a:rPr lang="en-US" altLang="zh-CN" sz="2400" dirty="0"/>
              <a:t>2</a:t>
            </a:r>
            <a:r>
              <a:rPr lang="en-US" altLang="zh-CN" sz="2400" baseline="30000" dirty="0"/>
              <a:t>2</a:t>
            </a:r>
            <a:r>
              <a:rPr lang="zh-CN" altLang="en-US" sz="2400" dirty="0"/>
              <a:t>、</a:t>
            </a:r>
            <a:r>
              <a:rPr lang="en-US" altLang="zh-CN" sz="2400" dirty="0"/>
              <a:t>…</a:t>
            </a:r>
            <a:r>
              <a:rPr lang="zh-CN" altLang="en-US" sz="2400" dirty="0"/>
              <a:t>、</a:t>
            </a:r>
            <a:r>
              <a:rPr lang="en-US" altLang="zh-CN" sz="2400" dirty="0"/>
              <a:t>2</a:t>
            </a:r>
            <a:r>
              <a:rPr lang="en-US" altLang="zh-CN" sz="2400" baseline="30000" dirty="0"/>
              <a:t>m</a:t>
            </a:r>
            <a:r>
              <a:rPr lang="zh-CN" altLang="en-US" sz="2400" dirty="0"/>
              <a:t> 的空闲块。</a:t>
            </a:r>
            <a:endParaRPr lang="en-US" altLang="zh-CN" sz="2400" dirty="0"/>
          </a:p>
          <a:p>
            <a:pPr marL="342900" indent="-342900">
              <a:buFont typeface="Wingdings" panose="05000000000000000000" pitchFamily="2" charset="2"/>
              <a:buChar char="Ø"/>
            </a:pPr>
            <a:r>
              <a:rPr lang="zh-CN" altLang="en-US" dirty="0"/>
              <a:t>由于系统会不断地接受用户的内存申请的请求，所以会产生很多大小不同但是都是容量为 </a:t>
            </a:r>
            <a:r>
              <a:rPr lang="en-US" altLang="zh-CN" dirty="0"/>
              <a:t>2m</a:t>
            </a:r>
            <a:r>
              <a:rPr lang="zh-CN" altLang="en-US" dirty="0"/>
              <a:t>的内存块，所以为了在分配的时候查找方便，系统采用将大小相同的各自建立一个链表。</a:t>
            </a:r>
            <a:endParaRPr lang="en-US" altLang="zh-CN" dirty="0"/>
          </a:p>
          <a:p>
            <a:pPr lvl="1">
              <a:lnSpc>
                <a:spcPct val="110000"/>
              </a:lnSpc>
              <a:spcBef>
                <a:spcPct val="20000"/>
              </a:spcBef>
            </a:pPr>
            <a:endParaRPr lang="en-US" altLang="zh-CN" sz="3200" b="1" baseline="0" dirty="0">
              <a:solidFill>
                <a:srgbClr val="000000"/>
              </a:solidFill>
              <a:latin typeface="宋体" pitchFamily="2" charset="-122"/>
            </a:endParaRPr>
          </a:p>
        </p:txBody>
      </p:sp>
    </p:spTree>
    <p:extLst>
      <p:ext uri="{BB962C8B-B14F-4D97-AF65-F5344CB8AC3E}">
        <p14:creationId xmlns:p14="http://schemas.microsoft.com/office/powerpoint/2010/main" val="4271397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4.3.5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索引搜索的动态</a:t>
            </a:r>
            <a:r>
              <a:rPr lang="zh-CN" altLang="en-US" sz="3200" b="1" baseline="0" dirty="0">
                <a:solidFill>
                  <a:srgbClr val="000000"/>
                </a:solidFill>
                <a:latin typeface="宋体" pitchFamily="2" charset="-122"/>
              </a:rPr>
              <a:t>分区分配算法</a:t>
            </a:r>
            <a:endParaRPr lang="en-US" altLang="zh-CN" sz="3200" b="1" baseline="0" dirty="0">
              <a:solidFill>
                <a:srgbClr val="000000"/>
              </a:solidFill>
              <a:latin typeface="宋体" pitchFamily="2" charset="-122"/>
            </a:endParaRPr>
          </a:p>
          <a:p>
            <a:pPr lvl="1">
              <a:lnSpc>
                <a:spcPct val="110000"/>
              </a:lnSpc>
              <a:spcBef>
                <a:spcPct val="20000"/>
              </a:spcBef>
            </a:pPr>
            <a:r>
              <a:rPr lang="en-US" altLang="zh-CN" sz="3200" b="1" baseline="0" dirty="0">
                <a:solidFill>
                  <a:srgbClr val="000000"/>
                </a:solidFill>
                <a:latin typeface="宋体" pitchFamily="2" charset="-122"/>
              </a:rPr>
              <a:t>2.</a:t>
            </a:r>
            <a:r>
              <a:rPr lang="zh-CN" altLang="en-US" sz="3200" b="1" baseline="0" dirty="0">
                <a:solidFill>
                  <a:srgbClr val="000000"/>
                </a:solidFill>
                <a:latin typeface="宋体" pitchFamily="2" charset="-122"/>
              </a:rPr>
              <a:t>伙伴系统</a:t>
            </a:r>
            <a:endParaRPr lang="en-US" altLang="zh-CN" sz="3200" b="1" baseline="0" dirty="0">
              <a:solidFill>
                <a:srgbClr val="000000"/>
              </a:solidFill>
              <a:latin typeface="宋体" pitchFamily="2" charset="-122"/>
            </a:endParaRPr>
          </a:p>
          <a:p>
            <a:pPr marL="342900" indent="-342900">
              <a:buFont typeface="Wingdings" panose="05000000000000000000" pitchFamily="2" charset="2"/>
              <a:buChar char="Ø"/>
            </a:pPr>
            <a:r>
              <a:rPr lang="zh-CN" altLang="en-US" sz="2400" dirty="0"/>
              <a:t>无论是空闲块还是占用块，大小都是 </a:t>
            </a:r>
            <a:r>
              <a:rPr lang="en-US" altLang="zh-CN" sz="2400" dirty="0"/>
              <a:t>2 </a:t>
            </a:r>
            <a:r>
              <a:rPr lang="zh-CN" altLang="en-US" sz="2400" dirty="0"/>
              <a:t>的 </a:t>
            </a:r>
            <a:r>
              <a:rPr lang="en-US" altLang="zh-CN" sz="2400" dirty="0"/>
              <a:t>n </a:t>
            </a:r>
            <a:r>
              <a:rPr lang="zh-CN" altLang="en-US" sz="2400" dirty="0"/>
              <a:t>次幂（</a:t>
            </a:r>
            <a:r>
              <a:rPr lang="en-US" altLang="zh-CN" sz="2400" dirty="0"/>
              <a:t>n </a:t>
            </a:r>
            <a:r>
              <a:rPr lang="zh-CN" altLang="en-US" sz="2400" dirty="0"/>
              <a:t>为正整数）。</a:t>
            </a:r>
          </a:p>
          <a:p>
            <a:r>
              <a:rPr lang="zh-CN" altLang="en-US" sz="2400" dirty="0"/>
              <a:t>     例如，系统中整个存储空间为 </a:t>
            </a:r>
            <a:r>
              <a:rPr lang="en-US" altLang="zh-CN" sz="2400" dirty="0"/>
              <a:t>2</a:t>
            </a:r>
            <a:r>
              <a:rPr lang="en-US" altLang="zh-CN" sz="2400" baseline="30000" dirty="0"/>
              <a:t>m</a:t>
            </a:r>
            <a:r>
              <a:rPr lang="zh-CN" altLang="en-US" sz="2400" dirty="0"/>
              <a:t> 个字。那么在进行若干次分配与回收后，可利用空间表中只可能包含空间大小为：</a:t>
            </a:r>
            <a:r>
              <a:rPr lang="en-US" altLang="zh-CN" sz="2400" dirty="0"/>
              <a:t>2</a:t>
            </a:r>
            <a:r>
              <a:rPr lang="en-US" altLang="zh-CN" sz="2400" baseline="30000" dirty="0"/>
              <a:t>0</a:t>
            </a:r>
            <a:r>
              <a:rPr lang="zh-CN" altLang="en-US" sz="2400" dirty="0"/>
              <a:t>、</a:t>
            </a:r>
            <a:r>
              <a:rPr lang="en-US" altLang="zh-CN" sz="2400" dirty="0"/>
              <a:t>2</a:t>
            </a:r>
            <a:r>
              <a:rPr lang="en-US" altLang="zh-CN" sz="2400" baseline="30000" dirty="0"/>
              <a:t>1</a:t>
            </a:r>
            <a:r>
              <a:rPr lang="zh-CN" altLang="en-US" sz="2400" dirty="0"/>
              <a:t>、</a:t>
            </a:r>
            <a:r>
              <a:rPr lang="en-US" altLang="zh-CN" sz="2400" dirty="0"/>
              <a:t>2</a:t>
            </a:r>
            <a:r>
              <a:rPr lang="en-US" altLang="zh-CN" sz="2400" baseline="30000" dirty="0"/>
              <a:t>2</a:t>
            </a:r>
            <a:r>
              <a:rPr lang="zh-CN" altLang="en-US" sz="2400" dirty="0"/>
              <a:t>、</a:t>
            </a:r>
            <a:r>
              <a:rPr lang="en-US" altLang="zh-CN" sz="2400" dirty="0"/>
              <a:t>…</a:t>
            </a:r>
            <a:r>
              <a:rPr lang="zh-CN" altLang="en-US" sz="2400" dirty="0"/>
              <a:t>、</a:t>
            </a:r>
            <a:r>
              <a:rPr lang="en-US" altLang="zh-CN" sz="2400" dirty="0"/>
              <a:t>2</a:t>
            </a:r>
            <a:r>
              <a:rPr lang="en-US" altLang="zh-CN" sz="2400" baseline="30000" dirty="0"/>
              <a:t>m</a:t>
            </a:r>
            <a:r>
              <a:rPr lang="zh-CN" altLang="en-US" sz="2400" dirty="0"/>
              <a:t> 的空闲块。</a:t>
            </a:r>
            <a:endParaRPr lang="en-US" altLang="zh-CN" sz="2400" dirty="0"/>
          </a:p>
          <a:p>
            <a:pPr marL="342900" indent="-342900">
              <a:buFont typeface="Wingdings" panose="05000000000000000000" pitchFamily="2" charset="2"/>
              <a:buChar char="Ø"/>
            </a:pPr>
            <a:r>
              <a:rPr lang="zh-CN" altLang="en-US" dirty="0"/>
              <a:t>由于系统会不断地接受用户的内存申请的请求，所以会产生很多大小不同但是都是容量为 </a:t>
            </a:r>
            <a:r>
              <a:rPr lang="en-US" altLang="zh-CN" dirty="0"/>
              <a:t>2m</a:t>
            </a:r>
            <a:r>
              <a:rPr lang="zh-CN" altLang="en-US" dirty="0"/>
              <a:t>的内存块，所以为了在分配的时候查找方便，系统采用</a:t>
            </a:r>
            <a:r>
              <a:rPr lang="zh-CN" altLang="en-US" dirty="0">
                <a:solidFill>
                  <a:srgbClr val="FF0000"/>
                </a:solidFill>
              </a:rPr>
              <a:t>将大小相同的各自建立一个链表</a:t>
            </a:r>
            <a:r>
              <a:rPr lang="zh-CN" altLang="en-US" dirty="0"/>
              <a:t>。</a:t>
            </a:r>
            <a:endParaRPr lang="en-US" altLang="zh-CN" dirty="0"/>
          </a:p>
          <a:p>
            <a:pPr lvl="1">
              <a:lnSpc>
                <a:spcPct val="110000"/>
              </a:lnSpc>
              <a:spcBef>
                <a:spcPct val="20000"/>
              </a:spcBef>
            </a:pPr>
            <a:endParaRPr lang="en-US" altLang="zh-CN" sz="3200" b="1" baseline="0" dirty="0">
              <a:solidFill>
                <a:srgbClr val="000000"/>
              </a:solidFill>
              <a:latin typeface="宋体" pitchFamily="2" charset="-122"/>
            </a:endParaRPr>
          </a:p>
        </p:txBody>
      </p:sp>
    </p:spTree>
    <p:extLst>
      <p:ext uri="{BB962C8B-B14F-4D97-AF65-F5344CB8AC3E}">
        <p14:creationId xmlns:p14="http://schemas.microsoft.com/office/powerpoint/2010/main" val="2067245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lvl="1">
              <a:lnSpc>
                <a:spcPct val="110000"/>
              </a:lnSpc>
              <a:spcBef>
                <a:spcPct val="20000"/>
              </a:spcBef>
            </a:pPr>
            <a:r>
              <a:rPr lang="en-US" altLang="zh-CN" sz="3200" b="1" baseline="0" dirty="0">
                <a:solidFill>
                  <a:srgbClr val="000000"/>
                </a:solidFill>
                <a:latin typeface="宋体" pitchFamily="2" charset="-122"/>
              </a:rPr>
              <a:t>4.3.5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索引搜索的动态</a:t>
            </a:r>
            <a:r>
              <a:rPr lang="zh-CN" altLang="en-US" sz="3200" b="1" baseline="0" dirty="0">
                <a:solidFill>
                  <a:srgbClr val="000000"/>
                </a:solidFill>
                <a:latin typeface="宋体" pitchFamily="2" charset="-122"/>
              </a:rPr>
              <a:t>分区分配算法</a:t>
            </a:r>
            <a:endParaRPr lang="en-US" altLang="zh-CN" sz="3200" b="1" baseline="0" dirty="0">
              <a:solidFill>
                <a:srgbClr val="000000"/>
              </a:solidFill>
              <a:latin typeface="宋体" pitchFamily="2" charset="-122"/>
            </a:endParaRPr>
          </a:p>
          <a:p>
            <a:pPr lvl="1">
              <a:lnSpc>
                <a:spcPct val="110000"/>
              </a:lnSpc>
              <a:spcBef>
                <a:spcPct val="20000"/>
              </a:spcBef>
            </a:pPr>
            <a:r>
              <a:rPr lang="en-US" altLang="zh-CN" sz="3200" b="1" baseline="0" dirty="0">
                <a:solidFill>
                  <a:srgbClr val="000000"/>
                </a:solidFill>
                <a:latin typeface="宋体" pitchFamily="2" charset="-122"/>
              </a:rPr>
              <a:t>2.</a:t>
            </a:r>
            <a:r>
              <a:rPr lang="zh-CN" altLang="en-US" sz="3200" b="1" baseline="0" dirty="0">
                <a:solidFill>
                  <a:srgbClr val="000000"/>
                </a:solidFill>
                <a:latin typeface="宋体" pitchFamily="2" charset="-122"/>
              </a:rPr>
              <a:t>伙伴系统</a:t>
            </a:r>
            <a:endParaRPr lang="en-US" altLang="zh-CN" sz="3200" b="1" baseline="0" dirty="0">
              <a:solidFill>
                <a:srgbClr val="000000"/>
              </a:solidFill>
              <a:latin typeface="宋体" pitchFamily="2" charset="-122"/>
            </a:endParaRPr>
          </a:p>
          <a:p>
            <a:pPr marL="342900" indent="-342900">
              <a:buFont typeface="Wingdings" panose="05000000000000000000" pitchFamily="2" charset="2"/>
              <a:buChar char="Ø"/>
            </a:pPr>
            <a:r>
              <a:rPr lang="zh-CN" altLang="en-US" dirty="0"/>
              <a:t>假设用户向系统申请大小为 </a:t>
            </a:r>
            <a:r>
              <a:rPr lang="en-US" altLang="zh-CN" dirty="0"/>
              <a:t>n </a:t>
            </a:r>
            <a:r>
              <a:rPr lang="zh-CN" altLang="en-US" dirty="0"/>
              <a:t>的存储空间，若 </a:t>
            </a:r>
            <a:r>
              <a:rPr lang="en-US" altLang="zh-CN" dirty="0"/>
              <a:t>2</a:t>
            </a:r>
            <a:r>
              <a:rPr lang="en-US" altLang="zh-CN" baseline="30000" dirty="0"/>
              <a:t>k-1</a:t>
            </a:r>
            <a:r>
              <a:rPr lang="zh-CN" altLang="en-US" dirty="0"/>
              <a:t> </a:t>
            </a:r>
            <a:r>
              <a:rPr lang="en-US" altLang="zh-CN" dirty="0"/>
              <a:t>&lt; n &lt;= 2</a:t>
            </a:r>
            <a:r>
              <a:rPr lang="en-US" altLang="zh-CN" baseline="30000" dirty="0"/>
              <a:t>k</a:t>
            </a:r>
            <a:r>
              <a:rPr lang="zh-CN" altLang="en-US" dirty="0"/>
              <a:t>，此时就需要查看可利用空间表中大小为 </a:t>
            </a:r>
            <a:r>
              <a:rPr lang="en-US" altLang="zh-CN" dirty="0"/>
              <a:t>2</a:t>
            </a:r>
            <a:r>
              <a:rPr lang="en-US" altLang="zh-CN" baseline="30000" dirty="0"/>
              <a:t>k</a:t>
            </a:r>
            <a:r>
              <a:rPr lang="zh-CN" altLang="en-US" dirty="0"/>
              <a:t>的链表中有没有可利用的空间结点：</a:t>
            </a:r>
          </a:p>
          <a:p>
            <a:pPr marL="800100" lvl="1" indent="-342900">
              <a:buFont typeface="Wingdings" panose="05000000000000000000" pitchFamily="2" charset="2"/>
              <a:buChar char="Ø"/>
            </a:pPr>
            <a:r>
              <a:rPr lang="zh-CN" altLang="en-US" dirty="0"/>
              <a:t>如果该链表不为 </a:t>
            </a:r>
            <a:r>
              <a:rPr lang="en-US" altLang="zh-CN" dirty="0"/>
              <a:t>NULL</a:t>
            </a:r>
            <a:r>
              <a:rPr lang="zh-CN" altLang="en-US" dirty="0"/>
              <a:t>，可以直接采用头插法从头部取出一个结点，提供给用户使用；</a:t>
            </a:r>
          </a:p>
          <a:p>
            <a:pPr marL="800100" lvl="1" indent="-342900">
              <a:buFont typeface="Wingdings" panose="05000000000000000000" pitchFamily="2" charset="2"/>
              <a:buChar char="Ø"/>
            </a:pPr>
            <a:r>
              <a:rPr lang="zh-CN" altLang="en-US" dirty="0"/>
              <a:t>如果大小为 </a:t>
            </a:r>
            <a:r>
              <a:rPr lang="en-US" altLang="zh-CN" dirty="0"/>
              <a:t>2</a:t>
            </a:r>
            <a:r>
              <a:rPr lang="en-US" altLang="zh-CN" baseline="30000" dirty="0"/>
              <a:t>k</a:t>
            </a:r>
            <a:r>
              <a:rPr lang="zh-CN" altLang="en-US" dirty="0"/>
              <a:t>的链表为 </a:t>
            </a:r>
            <a:r>
              <a:rPr lang="en-US" altLang="zh-CN" dirty="0"/>
              <a:t>NULL</a:t>
            </a:r>
            <a:r>
              <a:rPr lang="zh-CN" altLang="en-US" dirty="0"/>
              <a:t>，就需要依次查看比</a:t>
            </a:r>
            <a:r>
              <a:rPr lang="en-US" altLang="zh-CN" dirty="0"/>
              <a:t>2</a:t>
            </a:r>
            <a:r>
              <a:rPr lang="en-US" altLang="zh-CN" baseline="30000" dirty="0"/>
              <a:t>k</a:t>
            </a:r>
            <a:r>
              <a:rPr lang="zh-CN" altLang="en-US" dirty="0"/>
              <a:t>大的链表，找到后从链表中删除，截取相应大小的空间给用户使用，剩余的空间，根据大小插入到相应的链表中。</a:t>
            </a:r>
            <a:endParaRPr lang="en-US" altLang="zh-CN" dirty="0"/>
          </a:p>
          <a:p>
            <a:pPr marL="342900" indent="-342900">
              <a:buFont typeface="Wingdings" panose="05000000000000000000" pitchFamily="2" charset="2"/>
              <a:buChar char="Ø"/>
            </a:pPr>
            <a:r>
              <a:rPr lang="zh-CN" altLang="en-US" dirty="0"/>
              <a:t>类比二叉树结构；查找效率很高</a:t>
            </a:r>
          </a:p>
          <a:p>
            <a:br>
              <a:rPr lang="zh-CN" altLang="en-US" dirty="0"/>
            </a:br>
            <a:endParaRPr lang="en-US" altLang="zh-CN" sz="3200" b="1" baseline="0" dirty="0">
              <a:solidFill>
                <a:srgbClr val="000000"/>
              </a:solidFill>
              <a:latin typeface="宋体" pitchFamily="2" charset="-122"/>
            </a:endParaRPr>
          </a:p>
        </p:txBody>
      </p:sp>
    </p:spTree>
    <p:extLst>
      <p:ext uri="{BB962C8B-B14F-4D97-AF65-F5344CB8AC3E}">
        <p14:creationId xmlns:p14="http://schemas.microsoft.com/office/powerpoint/2010/main" val="184008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9512" y="11663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3187" name="Rectangle 3"/>
          <p:cNvSpPr>
            <a:spLocks noChangeArrowheads="1"/>
          </p:cNvSpPr>
          <p:nvPr/>
        </p:nvSpPr>
        <p:spPr bwMode="auto">
          <a:xfrm>
            <a:off x="179512" y="818306"/>
            <a:ext cx="8964488" cy="5346997"/>
          </a:xfrm>
          <a:prstGeom prst="rect">
            <a:avLst/>
          </a:prstGeom>
          <a:noFill/>
          <a:ln w="9525">
            <a:noFill/>
            <a:miter lim="800000"/>
            <a:headEnd/>
            <a:tailEnd/>
          </a:ln>
          <a:effectLst/>
        </p:spPr>
        <p:txBody>
          <a:bodyPr/>
          <a:lstStyle/>
          <a:p>
            <a:pPr marL="0" lvl="1">
              <a:lnSpc>
                <a:spcPct val="110000"/>
              </a:lnSpc>
              <a:spcBef>
                <a:spcPct val="20000"/>
              </a:spcBef>
            </a:pPr>
            <a:r>
              <a:rPr lang="en-US" altLang="zh-CN" sz="3200" b="1" baseline="0" dirty="0">
                <a:solidFill>
                  <a:srgbClr val="000000"/>
                </a:solidFill>
                <a:latin typeface="宋体" pitchFamily="2" charset="-122"/>
              </a:rPr>
              <a:t>4.3.5 </a:t>
            </a:r>
            <a:r>
              <a:rPr lang="zh-CN" altLang="en-US" sz="3200" b="1" baseline="0" dirty="0">
                <a:solidFill>
                  <a:srgbClr val="000000"/>
                </a:solidFill>
                <a:latin typeface="宋体" pitchFamily="2" charset="-122"/>
              </a:rPr>
              <a:t>基于</a:t>
            </a:r>
            <a:r>
              <a:rPr lang="zh-CN" altLang="en-US" sz="3200" dirty="0">
                <a:solidFill>
                  <a:srgbClr val="000000"/>
                </a:solidFill>
                <a:latin typeface="宋体" pitchFamily="2" charset="-122"/>
              </a:rPr>
              <a:t>索引搜索的动态</a:t>
            </a:r>
            <a:r>
              <a:rPr lang="zh-CN" altLang="en-US" sz="3200" b="1" baseline="0" dirty="0">
                <a:solidFill>
                  <a:srgbClr val="000000"/>
                </a:solidFill>
                <a:latin typeface="宋体" pitchFamily="2" charset="-122"/>
              </a:rPr>
              <a:t>分区分配算法</a:t>
            </a:r>
            <a:endParaRPr lang="en-US" altLang="zh-CN" sz="3200" b="1" baseline="0" dirty="0">
              <a:solidFill>
                <a:srgbClr val="000000"/>
              </a:solidFill>
              <a:latin typeface="宋体" pitchFamily="2" charset="-122"/>
            </a:endParaRPr>
          </a:p>
          <a:p>
            <a:r>
              <a:rPr lang="en-US" altLang="zh-CN" sz="2800" dirty="0"/>
              <a:t>3.</a:t>
            </a:r>
            <a:r>
              <a:rPr lang="zh-CN" altLang="en-US" sz="2800" dirty="0"/>
              <a:t>哈希算法</a:t>
            </a:r>
            <a:endParaRPr lang="en-US" altLang="zh-CN" sz="2800" dirty="0"/>
          </a:p>
          <a:p>
            <a:pPr marL="457200" indent="-457200">
              <a:buFont typeface="Wingdings" panose="05000000000000000000" pitchFamily="2" charset="2"/>
              <a:buChar char="Ø"/>
            </a:pPr>
            <a:r>
              <a:rPr lang="zh-CN" altLang="en-US" sz="2800" b="1" baseline="0" dirty="0">
                <a:solidFill>
                  <a:srgbClr val="000000"/>
                </a:solidFill>
                <a:latin typeface="宋体" pitchFamily="2" charset="-122"/>
              </a:rPr>
              <a:t>构造一张以空闲分区大小为关键字的哈希表</a:t>
            </a:r>
            <a:endParaRPr lang="en-US" altLang="zh-CN" sz="2800" b="1" baseline="0" dirty="0">
              <a:solidFill>
                <a:srgbClr val="000000"/>
              </a:solidFill>
              <a:latin typeface="宋体" pitchFamily="2" charset="-122"/>
            </a:endParaRPr>
          </a:p>
          <a:p>
            <a:pPr marL="457200" indent="-457200">
              <a:buFont typeface="Wingdings" panose="05000000000000000000" pitchFamily="2" charset="2"/>
              <a:buChar char="Ø"/>
            </a:pPr>
            <a:r>
              <a:rPr lang="zh-CN" altLang="en-US" sz="2800" dirty="0">
                <a:solidFill>
                  <a:srgbClr val="000000"/>
                </a:solidFill>
                <a:latin typeface="宋体" pitchFamily="2" charset="-122"/>
              </a:rPr>
              <a:t>表项记录对应的空闲链表表头指针</a:t>
            </a:r>
            <a:endParaRPr lang="en-US" altLang="zh-CN" sz="2800" dirty="0">
              <a:solidFill>
                <a:srgbClr val="000000"/>
              </a:solidFill>
              <a:latin typeface="宋体" pitchFamily="2" charset="-122"/>
            </a:endParaRPr>
          </a:p>
          <a:p>
            <a:pPr marL="457200" indent="-457200">
              <a:buFont typeface="Wingdings" panose="05000000000000000000" pitchFamily="2" charset="2"/>
              <a:buChar char="Ø"/>
            </a:pPr>
            <a:r>
              <a:rPr lang="zh-CN" altLang="en-US" sz="2800" b="1" baseline="0" dirty="0">
                <a:solidFill>
                  <a:srgbClr val="000000"/>
                </a:solidFill>
                <a:latin typeface="宋体" pitchFamily="2" charset="-122"/>
              </a:rPr>
              <a:t>利用哈希快速查找的特定，快速定位适合的空闲链表</a:t>
            </a:r>
            <a:endParaRPr lang="en-US" altLang="zh-CN" sz="3200" b="1" baseline="0" dirty="0">
              <a:solidFill>
                <a:srgbClr val="000000"/>
              </a:solidFill>
              <a:latin typeface="宋体" pitchFamily="2" charset="-122"/>
            </a:endParaRPr>
          </a:p>
        </p:txBody>
      </p:sp>
    </p:spTree>
    <p:extLst>
      <p:ext uri="{BB962C8B-B14F-4D97-AF65-F5344CB8AC3E}">
        <p14:creationId xmlns:p14="http://schemas.microsoft.com/office/powerpoint/2010/main" val="70419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09625" y="252045"/>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en-US" altLang="zh-CN" sz="4000" kern="0" dirty="0"/>
              <a:t>4.1</a:t>
            </a:r>
            <a:r>
              <a:rPr lang="zh-CN" altLang="en-US" sz="4000" kern="0" dirty="0"/>
              <a:t>存储器的层次结构</a:t>
            </a:r>
          </a:p>
        </p:txBody>
      </p:sp>
      <p:sp>
        <p:nvSpPr>
          <p:cNvPr id="3" name="内容占位符 2"/>
          <p:cNvSpPr txBox="1">
            <a:spLocks/>
          </p:cNvSpPr>
          <p:nvPr/>
        </p:nvSpPr>
        <p:spPr>
          <a:xfrm>
            <a:off x="107504" y="1052513"/>
            <a:ext cx="8122096"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0" indent="0">
              <a:buNone/>
            </a:pPr>
            <a:r>
              <a:rPr lang="en-US" altLang="zh-CN" kern="0" dirty="0"/>
              <a:t>4.1.1 </a:t>
            </a:r>
            <a:r>
              <a:rPr lang="zh-CN" altLang="en-US" kern="0" dirty="0"/>
              <a:t>多层结构的存储器系统</a:t>
            </a:r>
            <a:endParaRPr lang="en-US" altLang="zh-CN" kern="0" dirty="0"/>
          </a:p>
          <a:p>
            <a:pPr marL="0" indent="0">
              <a:buNone/>
            </a:pPr>
            <a:r>
              <a:rPr lang="en-US" altLang="zh-CN" kern="0" dirty="0"/>
              <a:t>2. </a:t>
            </a:r>
            <a:r>
              <a:rPr lang="zh-CN" altLang="en-US" kern="0" dirty="0"/>
              <a:t>可执行存储器</a:t>
            </a:r>
            <a:endParaRPr lang="en-US" altLang="zh-CN" kern="0" dirty="0"/>
          </a:p>
          <a:p>
            <a:pPr marL="0" indent="0">
              <a:buNone/>
            </a:pPr>
            <a:r>
              <a:rPr lang="zh-CN" altLang="en-US" kern="0" dirty="0"/>
              <a:t>寄存器</a:t>
            </a:r>
            <a:r>
              <a:rPr lang="en-US" altLang="zh-CN" kern="0" dirty="0"/>
              <a:t>+</a:t>
            </a:r>
            <a:r>
              <a:rPr lang="zh-CN" altLang="en-US" kern="0" dirty="0"/>
              <a:t>主存储器</a:t>
            </a:r>
            <a:r>
              <a:rPr lang="en-US" altLang="zh-CN" kern="0" dirty="0"/>
              <a:t>=</a:t>
            </a:r>
            <a:r>
              <a:rPr lang="zh-CN" altLang="en-US" kern="0" dirty="0"/>
              <a:t>程序可以直接访问</a:t>
            </a:r>
            <a:endParaRPr lang="en-US" altLang="zh-CN" kern="0" dirty="0"/>
          </a:p>
          <a:p>
            <a:pPr marL="0" indent="0">
              <a:buNone/>
            </a:pPr>
            <a:r>
              <a:rPr lang="zh-CN" altLang="en-US" kern="0" dirty="0"/>
              <a:t>辅存</a:t>
            </a:r>
            <a:r>
              <a:rPr lang="en-US" altLang="zh-CN" kern="0" dirty="0"/>
              <a:t>:</a:t>
            </a:r>
            <a:r>
              <a:rPr lang="zh-CN" altLang="en-US" kern="0" dirty="0"/>
              <a:t>需要</a:t>
            </a:r>
            <a:r>
              <a:rPr lang="en-US" altLang="zh-CN" kern="0" dirty="0"/>
              <a:t>IO,</a:t>
            </a:r>
            <a:r>
              <a:rPr lang="zh-CN" altLang="en-US" kern="0" dirty="0"/>
              <a:t>涉及到中断</a:t>
            </a:r>
            <a:r>
              <a:rPr lang="en-US" altLang="zh-CN" kern="0" dirty="0"/>
              <a:t>,</a:t>
            </a:r>
            <a:r>
              <a:rPr lang="zh-CN" altLang="en-US" kern="0" dirty="0"/>
              <a:t>把辅存数据调入主存</a:t>
            </a:r>
            <a:endParaRPr lang="en-US" altLang="zh-CN" kern="0" dirty="0"/>
          </a:p>
          <a:p>
            <a:pPr marL="0" indent="0">
              <a:buNone/>
            </a:pPr>
            <a:r>
              <a:rPr lang="zh-CN" altLang="en-US" kern="0" dirty="0"/>
              <a:t>由操作系统统一管理</a:t>
            </a:r>
            <a:r>
              <a:rPr lang="en-US" altLang="zh-CN" kern="0" dirty="0"/>
              <a:t>:</a:t>
            </a:r>
            <a:r>
              <a:rPr lang="zh-CN" altLang="en-US" kern="0" dirty="0"/>
              <a:t>存储管理器</a:t>
            </a:r>
            <a:endParaRPr lang="en-US" altLang="zh-CN" kern="0" dirty="0"/>
          </a:p>
        </p:txBody>
      </p:sp>
    </p:spTree>
    <p:extLst>
      <p:ext uri="{BB962C8B-B14F-4D97-AF65-F5344CB8AC3E}">
        <p14:creationId xmlns:p14="http://schemas.microsoft.com/office/powerpoint/2010/main" val="2960775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0" y="228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
        <p:nvSpPr>
          <p:cNvPr id="94211" name="Rectangle 3"/>
          <p:cNvSpPr>
            <a:spLocks noChangeArrowheads="1"/>
          </p:cNvSpPr>
          <p:nvPr/>
        </p:nvSpPr>
        <p:spPr bwMode="auto">
          <a:xfrm>
            <a:off x="467544" y="1052736"/>
            <a:ext cx="85344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4.3.6 </a:t>
            </a:r>
            <a:r>
              <a:rPr lang="zh-CN" altLang="en-US" sz="3200" b="1" baseline="0" dirty="0">
                <a:solidFill>
                  <a:srgbClr val="0000CC"/>
                </a:solidFill>
                <a:latin typeface="Times New Roman" pitchFamily="18" charset="0"/>
              </a:rPr>
              <a:t>可重定位分区分配</a:t>
            </a:r>
            <a:endParaRPr lang="en-US" altLang="zh-CN" sz="3200" b="1" baseline="0" dirty="0">
              <a:solidFill>
                <a:srgbClr val="0000CC"/>
              </a:solidFill>
              <a:latin typeface="Times New Roman" pitchFamily="18" charset="0"/>
            </a:endParaRPr>
          </a:p>
          <a:p>
            <a:pPr algn="just">
              <a:spcBef>
                <a:spcPct val="20000"/>
              </a:spcBef>
              <a:buClr>
                <a:srgbClr val="0000CC"/>
              </a:buClr>
            </a:pPr>
            <a:r>
              <a:rPr lang="en-US" altLang="zh-CN" sz="3200" b="1" baseline="0" dirty="0">
                <a:solidFill>
                  <a:srgbClr val="0000CC"/>
                </a:solidFill>
                <a:latin typeface="Times New Roman" pitchFamily="18" charset="0"/>
              </a:rPr>
              <a:t>1.</a:t>
            </a:r>
            <a:r>
              <a:rPr lang="zh-CN" altLang="en-US" sz="3200" b="1" baseline="0" dirty="0">
                <a:solidFill>
                  <a:srgbClr val="0000CC"/>
                </a:solidFill>
                <a:latin typeface="Times New Roman" pitchFamily="18" charset="0"/>
              </a:rPr>
              <a:t>紧凑（就是碎片整理）</a:t>
            </a:r>
          </a:p>
          <a:p>
            <a:pPr marL="0" lvl="2" indent="-533400">
              <a:lnSpc>
                <a:spcPct val="110000"/>
              </a:lnSpc>
              <a:spcBef>
                <a:spcPct val="20000"/>
              </a:spcBef>
              <a:buClr>
                <a:srgbClr val="0000CC"/>
              </a:buClr>
              <a:buFont typeface="Wingdings" pitchFamily="2" charset="2"/>
              <a:buChar char="Ø"/>
            </a:pPr>
            <a:r>
              <a:rPr kumimoji="0" lang="zh-CN" altLang="en-US" sz="2800" b="1" baseline="0" dirty="0">
                <a:solidFill>
                  <a:srgbClr val="FF0000"/>
                </a:solidFill>
                <a:latin typeface="宋体" pitchFamily="2" charset="-122"/>
              </a:rPr>
              <a:t>碎片问题</a:t>
            </a:r>
          </a:p>
          <a:p>
            <a:pPr marL="0" lvl="2" indent="-533400">
              <a:lnSpc>
                <a:spcPct val="110000"/>
              </a:lnSpc>
              <a:spcBef>
                <a:spcPct val="20000"/>
              </a:spcBef>
              <a:buClr>
                <a:srgbClr val="0000CC"/>
              </a:buClr>
              <a:buFont typeface="Wingdings" pitchFamily="2" charset="2"/>
              <a:buNone/>
            </a:pPr>
            <a:r>
              <a:rPr kumimoji="0" lang="zh-CN" altLang="en-US" sz="2800" baseline="0" dirty="0">
                <a:latin typeface="宋体" pitchFamily="2" charset="-122"/>
              </a:rPr>
              <a:t>   </a:t>
            </a:r>
            <a:r>
              <a:rPr kumimoji="0" lang="zh-CN" altLang="en-US" sz="2800" b="1" baseline="0" dirty="0">
                <a:latin typeface="宋体" pitchFamily="2" charset="-122"/>
              </a:rPr>
              <a:t>经过一段时间的分配回收后，内存中存在很多很小的空闲块。它们每一个都很小，不足以满足分配要求；但其总和满足分配要求。这些空闲块被称为</a:t>
            </a:r>
            <a:r>
              <a:rPr kumimoji="0" lang="zh-CN" altLang="en-US" sz="2800" b="1" baseline="0" dirty="0">
                <a:latin typeface="Times New Roman"/>
              </a:rPr>
              <a:t>“</a:t>
            </a:r>
            <a:r>
              <a:rPr kumimoji="0" lang="zh-CN" altLang="en-US" sz="2800" b="1" baseline="0" dirty="0">
                <a:latin typeface="宋体" pitchFamily="2" charset="-122"/>
              </a:rPr>
              <a:t>碎片</a:t>
            </a:r>
            <a:r>
              <a:rPr kumimoji="0" lang="zh-CN" altLang="en-US" sz="2800" b="1" baseline="0" dirty="0">
                <a:latin typeface="Times New Roman"/>
              </a:rPr>
              <a:t>”</a:t>
            </a:r>
            <a:r>
              <a:rPr kumimoji="0" lang="zh-CN" altLang="en-US" sz="2800" b="1" baseline="0" dirty="0">
                <a:latin typeface="宋体" pitchFamily="2" charset="-122"/>
              </a:rPr>
              <a:t>或</a:t>
            </a:r>
            <a:r>
              <a:rPr kumimoji="0" lang="zh-CN" altLang="en-US" sz="2800" b="1" baseline="0" dirty="0">
                <a:latin typeface="Times New Roman"/>
              </a:rPr>
              <a:t>“</a:t>
            </a:r>
            <a:r>
              <a:rPr kumimoji="0" lang="zh-CN" altLang="en-US" sz="2800" b="1" baseline="0" dirty="0">
                <a:latin typeface="宋体" pitchFamily="2" charset="-122"/>
              </a:rPr>
              <a:t>零头</a:t>
            </a:r>
            <a:r>
              <a:rPr kumimoji="0" lang="zh-CN" altLang="en-US" sz="2800" b="1" baseline="0" dirty="0">
                <a:latin typeface="Times New Roman"/>
              </a:rPr>
              <a:t>”</a:t>
            </a:r>
            <a:r>
              <a:rPr kumimoji="0" lang="zh-CN" altLang="en-US" sz="2800" b="1" baseline="0" dirty="0">
                <a:latin typeface="宋体" pitchFamily="2" charset="-122"/>
              </a:rPr>
              <a:t>。</a:t>
            </a:r>
          </a:p>
          <a:p>
            <a:pPr marL="0" lvl="2" indent="-533400">
              <a:lnSpc>
                <a:spcPct val="110000"/>
              </a:lnSpc>
              <a:spcBef>
                <a:spcPct val="20000"/>
              </a:spcBef>
              <a:buClr>
                <a:srgbClr val="0000CC"/>
              </a:buClr>
              <a:buFont typeface="Wingdings" pitchFamily="2" charset="2"/>
              <a:buChar char="Ø"/>
            </a:pPr>
            <a:r>
              <a:rPr kumimoji="0" lang="zh-CN" altLang="en-US" sz="2800" b="1" baseline="0" dirty="0">
                <a:solidFill>
                  <a:srgbClr val="FF0000"/>
                </a:solidFill>
                <a:latin typeface="宋体" pitchFamily="2" charset="-122"/>
              </a:rPr>
              <a:t>碎片问题的解决</a:t>
            </a:r>
            <a:r>
              <a:rPr kumimoji="0" lang="zh-CN" altLang="en-US" sz="2800" b="1" baseline="0" dirty="0">
                <a:solidFill>
                  <a:srgbClr val="FF0000"/>
                </a:solidFill>
                <a:latin typeface="Times New Roman"/>
              </a:rPr>
              <a:t>——“</a:t>
            </a:r>
            <a:r>
              <a:rPr kumimoji="0" lang="zh-CN" altLang="en-US" sz="2800" b="1" baseline="0" dirty="0">
                <a:solidFill>
                  <a:srgbClr val="FF0000"/>
                </a:solidFill>
                <a:latin typeface="宋体" pitchFamily="2" charset="-122"/>
              </a:rPr>
              <a:t>拼接</a:t>
            </a:r>
            <a:r>
              <a:rPr kumimoji="0" lang="zh-CN" altLang="en-US" sz="2800" b="1" baseline="0" dirty="0">
                <a:solidFill>
                  <a:srgbClr val="FF0000"/>
                </a:solidFill>
                <a:latin typeface="Times New Roman"/>
              </a:rPr>
              <a:t>”</a:t>
            </a:r>
            <a:r>
              <a:rPr kumimoji="0" lang="zh-CN" altLang="en-US" sz="2800" b="1" baseline="0" dirty="0">
                <a:solidFill>
                  <a:srgbClr val="FF0000"/>
                </a:solidFill>
                <a:latin typeface="宋体" pitchFamily="2" charset="-122"/>
              </a:rPr>
              <a:t>或</a:t>
            </a:r>
            <a:r>
              <a:rPr kumimoji="0" lang="zh-CN" altLang="en-US" sz="2800" b="1" baseline="0" dirty="0">
                <a:solidFill>
                  <a:srgbClr val="FF0000"/>
                </a:solidFill>
                <a:latin typeface="Times New Roman"/>
              </a:rPr>
              <a:t>“</a:t>
            </a:r>
            <a:r>
              <a:rPr kumimoji="0" lang="zh-CN" altLang="en-US" sz="2800" b="1" baseline="0" dirty="0">
                <a:solidFill>
                  <a:srgbClr val="FF0000"/>
                </a:solidFill>
                <a:latin typeface="宋体" pitchFamily="2" charset="-122"/>
              </a:rPr>
              <a:t>紧凑</a:t>
            </a:r>
            <a:r>
              <a:rPr kumimoji="0" lang="zh-CN" altLang="en-US" sz="2800" b="1" baseline="0" dirty="0">
                <a:solidFill>
                  <a:srgbClr val="FF0000"/>
                </a:solidFill>
                <a:latin typeface="Times New Roman"/>
              </a:rPr>
              <a:t>”</a:t>
            </a:r>
            <a:endParaRPr kumimoji="0" lang="zh-CN" altLang="en-US" sz="2800" b="1" baseline="0" dirty="0">
              <a:solidFill>
                <a:srgbClr val="FF0000"/>
              </a:solidFill>
              <a:latin typeface="宋体" pitchFamily="2" charset="-122"/>
            </a:endParaRPr>
          </a:p>
          <a:p>
            <a:pPr marL="0" lvl="2" indent="-533400">
              <a:lnSpc>
                <a:spcPct val="110000"/>
              </a:lnSpc>
              <a:spcBef>
                <a:spcPct val="20000"/>
              </a:spcBef>
              <a:buClr>
                <a:srgbClr val="0000CC"/>
              </a:buClr>
              <a:buFont typeface="Wingdings" pitchFamily="2" charset="2"/>
              <a:buNone/>
            </a:pPr>
            <a:r>
              <a:rPr lang="zh-CN" altLang="en-US" sz="2800" b="1" baseline="0" dirty="0">
                <a:latin typeface="宋体" pitchFamily="2" charset="-122"/>
              </a:rPr>
              <a:t>   移动内存中作业的位置，以把原来多个分散的小分区拼接成一个大分区。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600200" y="762000"/>
          <a:ext cx="6096000" cy="5734050"/>
        </p:xfrm>
        <a:graphic>
          <a:graphicData uri="http://schemas.openxmlformats.org/presentationml/2006/ole">
            <mc:AlternateContent xmlns:mc="http://schemas.openxmlformats.org/markup-compatibility/2006">
              <mc:Choice xmlns:v="urn:schemas-microsoft-com:vml" Requires="v">
                <p:oleObj name="VISIO" r:id="rId2" imgW="2059560" imgH="1937160" progId="">
                  <p:embed/>
                </p:oleObj>
              </mc:Choice>
              <mc:Fallback>
                <p:oleObj name="VISIO" r:id="rId2" imgW="2059560" imgH="19371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0"/>
                        <a:ext cx="609600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ChangeArrowheads="1"/>
          </p:cNvSpPr>
          <p:nvPr/>
        </p:nvSpPr>
        <p:spPr bwMode="auto">
          <a:xfrm>
            <a:off x="107504" y="1052736"/>
            <a:ext cx="8534400" cy="5334000"/>
          </a:xfrm>
          <a:prstGeom prst="rect">
            <a:avLst/>
          </a:prstGeom>
          <a:noFill/>
          <a:ln w="9525">
            <a:noFill/>
            <a:miter lim="800000"/>
            <a:headEnd/>
            <a:tailEnd/>
          </a:ln>
          <a:effectLst/>
        </p:spPr>
        <p:txBody>
          <a:bodyPr/>
          <a:lstStyle/>
          <a:p>
            <a:pPr lvl="1">
              <a:spcBef>
                <a:spcPct val="20000"/>
              </a:spcBef>
              <a:buClr>
                <a:srgbClr val="0000CC"/>
              </a:buClr>
            </a:pPr>
            <a:r>
              <a:rPr lang="en-US" altLang="zh-CN" sz="2800" b="1" baseline="0" dirty="0">
                <a:solidFill>
                  <a:srgbClr val="000000"/>
                </a:solidFill>
                <a:latin typeface="Times New Roman" pitchFamily="18" charset="0"/>
              </a:rPr>
              <a:t>2 .</a:t>
            </a:r>
            <a:r>
              <a:rPr lang="zh-CN" altLang="en-US" sz="2800" b="1" baseline="0" dirty="0">
                <a:solidFill>
                  <a:srgbClr val="000000"/>
                </a:solidFill>
                <a:latin typeface="Times New Roman" pitchFamily="18" charset="0"/>
              </a:rPr>
              <a:t>动态重定位</a:t>
            </a:r>
            <a:endParaRPr lang="zh-CN" altLang="en-US" sz="2800" b="1" baseline="0" dirty="0">
              <a:solidFill>
                <a:srgbClr val="000000"/>
              </a:solidFill>
              <a:latin typeface="宋体" pitchFamily="2" charset="-122"/>
            </a:endParaRPr>
          </a:p>
          <a:p>
            <a:pPr marL="360000" lvl="2" indent="-533400">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每次</a:t>
            </a:r>
            <a:r>
              <a:rPr lang="zh-CN" altLang="en-US" sz="2800" b="1" baseline="0" dirty="0">
                <a:solidFill>
                  <a:srgbClr val="FF0000"/>
                </a:solidFill>
                <a:latin typeface="Times New Roman"/>
              </a:rPr>
              <a:t>“</a:t>
            </a:r>
            <a:r>
              <a:rPr lang="zh-CN" altLang="en-US" sz="2800" b="1" baseline="0" dirty="0">
                <a:solidFill>
                  <a:srgbClr val="FF0000"/>
                </a:solidFill>
                <a:latin typeface="宋体" pitchFamily="2" charset="-122"/>
              </a:rPr>
              <a:t>紧凑</a:t>
            </a:r>
            <a:r>
              <a:rPr lang="zh-CN" altLang="en-US" sz="2800" b="1" baseline="0" dirty="0">
                <a:solidFill>
                  <a:srgbClr val="FF0000"/>
                </a:solidFill>
                <a:latin typeface="Times New Roman"/>
              </a:rPr>
              <a:t>”</a:t>
            </a:r>
            <a:r>
              <a:rPr lang="zh-CN" altLang="en-US" sz="2800" b="1" baseline="0" dirty="0">
                <a:solidFill>
                  <a:srgbClr val="FF0000"/>
                </a:solidFill>
                <a:latin typeface="宋体" pitchFamily="2" charset="-122"/>
              </a:rPr>
              <a:t>后</a:t>
            </a:r>
            <a:r>
              <a:rPr lang="zh-CN" altLang="en-US" sz="2800" b="1" baseline="0" dirty="0">
                <a:latin typeface="宋体" pitchFamily="2" charset="-122"/>
              </a:rPr>
              <a:t>必须对移动了的程序或数据进行</a:t>
            </a:r>
            <a:r>
              <a:rPr lang="zh-CN" altLang="en-US" sz="2800" b="1" baseline="0" dirty="0">
                <a:solidFill>
                  <a:srgbClr val="FF0000"/>
                </a:solidFill>
                <a:latin typeface="宋体" pitchFamily="2" charset="-122"/>
              </a:rPr>
              <a:t>重定位</a:t>
            </a:r>
          </a:p>
          <a:p>
            <a:pPr marL="360000" lvl="2" indent="-533400">
              <a:spcBef>
                <a:spcPct val="20000"/>
              </a:spcBef>
              <a:buClr>
                <a:srgbClr val="0000CC"/>
              </a:buClr>
              <a:buFont typeface="Wingdings" pitchFamily="2" charset="2"/>
              <a:buChar char="Ø"/>
            </a:pPr>
            <a:r>
              <a:rPr lang="zh-CN" altLang="en-US" sz="2800" b="1" baseline="0" dirty="0">
                <a:latin typeface="宋体" pitchFamily="2" charset="-122"/>
              </a:rPr>
              <a:t>地址变换过程是在程序执行期间，随着对每条指令或数据的访问自动进行的，称为</a:t>
            </a:r>
            <a:r>
              <a:rPr lang="zh-CN" altLang="en-US" sz="2800" b="1" baseline="0" dirty="0">
                <a:solidFill>
                  <a:srgbClr val="FF0000"/>
                </a:solidFill>
                <a:latin typeface="宋体" pitchFamily="2" charset="-122"/>
              </a:rPr>
              <a:t>动态重定位</a:t>
            </a:r>
            <a:r>
              <a:rPr lang="zh-CN" altLang="en-US" sz="2800" b="1" baseline="0" dirty="0">
                <a:latin typeface="宋体" pitchFamily="2" charset="-122"/>
              </a:rPr>
              <a:t>。</a:t>
            </a:r>
          </a:p>
          <a:p>
            <a:pPr marL="360000" lvl="2" indent="-533400">
              <a:spcBef>
                <a:spcPct val="20000"/>
              </a:spcBef>
              <a:buClr>
                <a:srgbClr val="0000CC"/>
              </a:buClr>
              <a:buFont typeface="Wingdings" pitchFamily="2" charset="2"/>
              <a:buChar char="Ø"/>
            </a:pPr>
            <a:r>
              <a:rPr lang="zh-CN" altLang="en-US" sz="2800" b="1" baseline="0" dirty="0">
                <a:latin typeface="隶书" pitchFamily="49" charset="-122"/>
              </a:rPr>
              <a:t>硬件地址变换机构的支持</a:t>
            </a:r>
            <a:r>
              <a:rPr lang="zh-CN" altLang="en-US" sz="2800" b="1" baseline="0" dirty="0">
                <a:latin typeface="Times New Roman"/>
              </a:rPr>
              <a:t>——</a:t>
            </a:r>
            <a:r>
              <a:rPr lang="zh-CN" altLang="en-US" sz="2800" b="1" baseline="0" dirty="0">
                <a:solidFill>
                  <a:srgbClr val="FF0000"/>
                </a:solidFill>
                <a:latin typeface="隶书" pitchFamily="49" charset="-122"/>
              </a:rPr>
              <a:t>重定位寄存器</a:t>
            </a:r>
          </a:p>
          <a:p>
            <a:pPr marL="360000" lvl="2" indent="-533400">
              <a:spcBef>
                <a:spcPct val="20000"/>
              </a:spcBef>
              <a:buClr>
                <a:srgbClr val="0000CC"/>
              </a:buClr>
              <a:buFont typeface="Wingdings" pitchFamily="2" charset="2"/>
              <a:buChar char="Ø"/>
            </a:pPr>
            <a:r>
              <a:rPr lang="zh-CN" altLang="en-US" sz="2800" b="1" baseline="0" dirty="0">
                <a:latin typeface="隶书" pitchFamily="49" charset="-122"/>
              </a:rPr>
              <a:t>内存地址＝</a:t>
            </a:r>
            <a:r>
              <a:rPr lang="zh-CN" altLang="en-US" sz="2800" b="1" baseline="0" dirty="0">
                <a:solidFill>
                  <a:srgbClr val="FF0000"/>
                </a:solidFill>
                <a:latin typeface="隶书" pitchFamily="49" charset="-122"/>
              </a:rPr>
              <a:t>相对地址＋重定位寄存器中的地址</a:t>
            </a:r>
          </a:p>
          <a:p>
            <a:pPr marL="360000" lvl="2" indent="-533400">
              <a:spcBef>
                <a:spcPct val="20000"/>
              </a:spcBef>
              <a:buClr>
                <a:srgbClr val="0000CC"/>
              </a:buClr>
              <a:buFont typeface="Wingdings" pitchFamily="2" charset="2"/>
              <a:buChar char="Ø"/>
            </a:pPr>
            <a:r>
              <a:rPr lang="zh-CN" altLang="en-US" sz="2800" b="1" baseline="0" dirty="0">
                <a:latin typeface="隶书" pitchFamily="49" charset="-122"/>
              </a:rPr>
              <a:t>移动程序时只需</a:t>
            </a:r>
            <a:r>
              <a:rPr lang="zh-CN" altLang="en-US" sz="2800" b="1" baseline="0" dirty="0">
                <a:solidFill>
                  <a:srgbClr val="FF0000"/>
                </a:solidFill>
                <a:latin typeface="隶书" pitchFamily="49" charset="-122"/>
              </a:rPr>
              <a:t>修改重定位寄存器中的地址</a:t>
            </a:r>
            <a:endParaRPr lang="zh-CN" altLang="en-US" sz="2800" b="1" baseline="0" dirty="0">
              <a:solidFill>
                <a:srgbClr val="FF0000"/>
              </a:solidFill>
              <a:latin typeface="宋体" pitchFamily="2" charset="-122"/>
            </a:endParaRPr>
          </a:p>
        </p:txBody>
      </p:sp>
      <p:sp>
        <p:nvSpPr>
          <p:cNvPr id="2" name="Text Box 2">
            <a:extLst>
              <a:ext uri="{FF2B5EF4-FFF2-40B4-BE49-F238E27FC236}">
                <a16:creationId xmlns:a16="http://schemas.microsoft.com/office/drawing/2014/main" id="{D481EA08-A746-4EEC-B2B4-2CE837C9D6DF}"/>
              </a:ext>
            </a:extLst>
          </p:cNvPr>
          <p:cNvSpPr txBox="1">
            <a:spLocks noChangeArrowheads="1"/>
          </p:cNvSpPr>
          <p:nvPr/>
        </p:nvSpPr>
        <p:spPr bwMode="auto">
          <a:xfrm>
            <a:off x="0" y="228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3"/>
          <p:cNvGrpSpPr>
            <a:grpSpLocks/>
          </p:cNvGrpSpPr>
          <p:nvPr/>
        </p:nvGrpSpPr>
        <p:grpSpPr bwMode="auto">
          <a:xfrm>
            <a:off x="273050" y="1425575"/>
            <a:ext cx="8415338" cy="4483100"/>
            <a:chOff x="172" y="898"/>
            <a:chExt cx="5301" cy="2824"/>
          </a:xfrm>
        </p:grpSpPr>
        <p:sp>
          <p:nvSpPr>
            <p:cNvPr id="47107" name="Rectangle 3"/>
            <p:cNvSpPr>
              <a:spLocks noChangeArrowheads="1"/>
            </p:cNvSpPr>
            <p:nvPr/>
          </p:nvSpPr>
          <p:spPr bwMode="auto">
            <a:xfrm>
              <a:off x="482" y="1553"/>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08" name="Rectangle 4"/>
            <p:cNvSpPr>
              <a:spLocks noChangeArrowheads="1"/>
            </p:cNvSpPr>
            <p:nvPr/>
          </p:nvSpPr>
          <p:spPr bwMode="auto">
            <a:xfrm>
              <a:off x="631" y="1564"/>
              <a:ext cx="903"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LOAD1,2500</a:t>
              </a:r>
              <a:endParaRPr lang="en-US" altLang="zh-CN" sz="2000" b="1" baseline="0"/>
            </a:p>
          </p:txBody>
        </p:sp>
        <p:sp>
          <p:nvSpPr>
            <p:cNvPr id="47109" name="Rectangle 5"/>
            <p:cNvSpPr>
              <a:spLocks noChangeArrowheads="1"/>
            </p:cNvSpPr>
            <p:nvPr/>
          </p:nvSpPr>
          <p:spPr bwMode="auto">
            <a:xfrm>
              <a:off x="482" y="1335"/>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0" name="Rectangle 6"/>
            <p:cNvSpPr>
              <a:spLocks noChangeArrowheads="1"/>
            </p:cNvSpPr>
            <p:nvPr/>
          </p:nvSpPr>
          <p:spPr bwMode="auto">
            <a:xfrm>
              <a:off x="482" y="1771"/>
              <a:ext cx="1090" cy="32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1" name="Rectangle 7"/>
            <p:cNvSpPr>
              <a:spLocks noChangeArrowheads="1"/>
            </p:cNvSpPr>
            <p:nvPr/>
          </p:nvSpPr>
          <p:spPr bwMode="auto">
            <a:xfrm>
              <a:off x="459" y="1885"/>
              <a:ext cx="46" cy="92"/>
            </a:xfrm>
            <a:prstGeom prst="rect">
              <a:avLst/>
            </a:prstGeom>
            <a:solidFill>
              <a:srgbClr val="FFFFFF"/>
            </a:solidFill>
            <a:ln w="22225">
              <a:noFill/>
              <a:miter lim="800000"/>
              <a:headEnd/>
              <a:tailEnd/>
            </a:ln>
          </p:spPr>
          <p:txBody>
            <a:bodyPr/>
            <a:lstStyle/>
            <a:p>
              <a:endParaRPr lang="zh-CN" altLang="en-US"/>
            </a:p>
          </p:txBody>
        </p:sp>
        <p:sp>
          <p:nvSpPr>
            <p:cNvPr id="47112" name="Freeform 8"/>
            <p:cNvSpPr>
              <a:spLocks/>
            </p:cNvSpPr>
            <p:nvPr/>
          </p:nvSpPr>
          <p:spPr bwMode="auto">
            <a:xfrm>
              <a:off x="379" y="1943"/>
              <a:ext cx="218" cy="57"/>
            </a:xfrm>
            <a:custGeom>
              <a:avLst/>
              <a:gdLst/>
              <a:ahLst/>
              <a:cxnLst>
                <a:cxn ang="0">
                  <a:pos x="218" y="34"/>
                </a:cxn>
                <a:cxn ang="0">
                  <a:pos x="195" y="46"/>
                </a:cxn>
                <a:cxn ang="0">
                  <a:pos x="183" y="57"/>
                </a:cxn>
                <a:cxn ang="0">
                  <a:pos x="160" y="57"/>
                </a:cxn>
                <a:cxn ang="0">
                  <a:pos x="149" y="57"/>
                </a:cxn>
                <a:cxn ang="0">
                  <a:pos x="126" y="46"/>
                </a:cxn>
                <a:cxn ang="0">
                  <a:pos x="103" y="34"/>
                </a:cxn>
                <a:cxn ang="0">
                  <a:pos x="80" y="11"/>
                </a:cxn>
                <a:cxn ang="0">
                  <a:pos x="68" y="0"/>
                </a:cxn>
                <a:cxn ang="0">
                  <a:pos x="46" y="0"/>
                </a:cxn>
                <a:cxn ang="0">
                  <a:pos x="23" y="0"/>
                </a:cxn>
                <a:cxn ang="0">
                  <a:pos x="11" y="11"/>
                </a:cxn>
                <a:cxn ang="0">
                  <a:pos x="0" y="34"/>
                </a:cxn>
              </a:cxnLst>
              <a:rect l="0" t="0" r="r" b="b"/>
              <a:pathLst>
                <a:path w="218" h="57">
                  <a:moveTo>
                    <a:pt x="218" y="34"/>
                  </a:moveTo>
                  <a:lnTo>
                    <a:pt x="195" y="46"/>
                  </a:lnTo>
                  <a:lnTo>
                    <a:pt x="183" y="57"/>
                  </a:lnTo>
                  <a:lnTo>
                    <a:pt x="160" y="57"/>
                  </a:lnTo>
                  <a:lnTo>
                    <a:pt x="149" y="57"/>
                  </a:lnTo>
                  <a:lnTo>
                    <a:pt x="126" y="46"/>
                  </a:lnTo>
                  <a:lnTo>
                    <a:pt x="103" y="34"/>
                  </a:lnTo>
                  <a:lnTo>
                    <a:pt x="80" y="11"/>
                  </a:lnTo>
                  <a:lnTo>
                    <a:pt x="68" y="0"/>
                  </a:lnTo>
                  <a:lnTo>
                    <a:pt x="46" y="0"/>
                  </a:lnTo>
                  <a:lnTo>
                    <a:pt x="23" y="0"/>
                  </a:lnTo>
                  <a:lnTo>
                    <a:pt x="11" y="11"/>
                  </a:lnTo>
                  <a:lnTo>
                    <a:pt x="0" y="34"/>
                  </a:lnTo>
                </a:path>
              </a:pathLst>
            </a:custGeom>
            <a:noFill/>
            <a:ln w="22225">
              <a:solidFill>
                <a:srgbClr val="000000"/>
              </a:solidFill>
              <a:prstDash val="solid"/>
              <a:round/>
              <a:headEnd/>
              <a:tailEnd/>
            </a:ln>
          </p:spPr>
          <p:txBody>
            <a:bodyPr/>
            <a:lstStyle/>
            <a:p>
              <a:endParaRPr lang="zh-CN" altLang="en-US"/>
            </a:p>
          </p:txBody>
        </p:sp>
        <p:sp>
          <p:nvSpPr>
            <p:cNvPr id="47113" name="Freeform 9"/>
            <p:cNvSpPr>
              <a:spLocks/>
            </p:cNvSpPr>
            <p:nvPr/>
          </p:nvSpPr>
          <p:spPr bwMode="auto">
            <a:xfrm>
              <a:off x="379" y="1862"/>
              <a:ext cx="218" cy="58"/>
            </a:xfrm>
            <a:custGeom>
              <a:avLst/>
              <a:gdLst/>
              <a:ahLst/>
              <a:cxnLst>
                <a:cxn ang="0">
                  <a:pos x="218" y="23"/>
                </a:cxn>
                <a:cxn ang="0">
                  <a:pos x="195" y="46"/>
                </a:cxn>
                <a:cxn ang="0">
                  <a:pos x="183" y="58"/>
                </a:cxn>
                <a:cxn ang="0">
                  <a:pos x="160" y="58"/>
                </a:cxn>
                <a:cxn ang="0">
                  <a:pos x="149" y="58"/>
                </a:cxn>
                <a:cxn ang="0">
                  <a:pos x="126" y="46"/>
                </a:cxn>
                <a:cxn ang="0">
                  <a:pos x="103" y="23"/>
                </a:cxn>
                <a:cxn ang="0">
                  <a:pos x="80" y="12"/>
                </a:cxn>
                <a:cxn ang="0">
                  <a:pos x="68" y="0"/>
                </a:cxn>
                <a:cxn ang="0">
                  <a:pos x="46" y="0"/>
                </a:cxn>
                <a:cxn ang="0">
                  <a:pos x="23" y="0"/>
                </a:cxn>
                <a:cxn ang="0">
                  <a:pos x="11" y="12"/>
                </a:cxn>
                <a:cxn ang="0">
                  <a:pos x="0" y="23"/>
                </a:cxn>
              </a:cxnLst>
              <a:rect l="0" t="0" r="r" b="b"/>
              <a:pathLst>
                <a:path w="218" h="58">
                  <a:moveTo>
                    <a:pt x="218" y="23"/>
                  </a:moveTo>
                  <a:lnTo>
                    <a:pt x="195" y="46"/>
                  </a:lnTo>
                  <a:lnTo>
                    <a:pt x="183" y="58"/>
                  </a:lnTo>
                  <a:lnTo>
                    <a:pt x="160" y="58"/>
                  </a:lnTo>
                  <a:lnTo>
                    <a:pt x="149" y="58"/>
                  </a:lnTo>
                  <a:lnTo>
                    <a:pt x="126" y="46"/>
                  </a:lnTo>
                  <a:lnTo>
                    <a:pt x="103" y="23"/>
                  </a:lnTo>
                  <a:lnTo>
                    <a:pt x="80" y="12"/>
                  </a:lnTo>
                  <a:lnTo>
                    <a:pt x="68" y="0"/>
                  </a:lnTo>
                  <a:lnTo>
                    <a:pt x="46" y="0"/>
                  </a:lnTo>
                  <a:lnTo>
                    <a:pt x="23" y="0"/>
                  </a:lnTo>
                  <a:lnTo>
                    <a:pt x="11" y="12"/>
                  </a:lnTo>
                  <a:lnTo>
                    <a:pt x="0" y="23"/>
                  </a:lnTo>
                </a:path>
              </a:pathLst>
            </a:custGeom>
            <a:noFill/>
            <a:ln w="22225">
              <a:solidFill>
                <a:srgbClr val="000000"/>
              </a:solidFill>
              <a:prstDash val="solid"/>
              <a:round/>
              <a:headEnd/>
              <a:tailEnd/>
            </a:ln>
          </p:spPr>
          <p:txBody>
            <a:bodyPr/>
            <a:lstStyle/>
            <a:p>
              <a:endParaRPr lang="zh-CN" altLang="en-US"/>
            </a:p>
          </p:txBody>
        </p:sp>
        <p:sp>
          <p:nvSpPr>
            <p:cNvPr id="47114" name="Rectangle 10"/>
            <p:cNvSpPr>
              <a:spLocks noChangeArrowheads="1"/>
            </p:cNvSpPr>
            <p:nvPr/>
          </p:nvSpPr>
          <p:spPr bwMode="auto">
            <a:xfrm>
              <a:off x="1538" y="1885"/>
              <a:ext cx="57" cy="92"/>
            </a:xfrm>
            <a:prstGeom prst="rect">
              <a:avLst/>
            </a:prstGeom>
            <a:solidFill>
              <a:srgbClr val="FFFFFF"/>
            </a:solidFill>
            <a:ln w="22225">
              <a:noFill/>
              <a:miter lim="800000"/>
              <a:headEnd/>
              <a:tailEnd/>
            </a:ln>
          </p:spPr>
          <p:txBody>
            <a:bodyPr/>
            <a:lstStyle/>
            <a:p>
              <a:endParaRPr lang="zh-CN" altLang="en-US"/>
            </a:p>
          </p:txBody>
        </p:sp>
        <p:sp>
          <p:nvSpPr>
            <p:cNvPr id="47115" name="Freeform 11"/>
            <p:cNvSpPr>
              <a:spLocks/>
            </p:cNvSpPr>
            <p:nvPr/>
          </p:nvSpPr>
          <p:spPr bwMode="auto">
            <a:xfrm>
              <a:off x="1457" y="1943"/>
              <a:ext cx="218" cy="57"/>
            </a:xfrm>
            <a:custGeom>
              <a:avLst/>
              <a:gdLst/>
              <a:ahLst/>
              <a:cxnLst>
                <a:cxn ang="0">
                  <a:pos x="218" y="34"/>
                </a:cxn>
                <a:cxn ang="0">
                  <a:pos x="207" y="46"/>
                </a:cxn>
                <a:cxn ang="0">
                  <a:pos x="184" y="57"/>
                </a:cxn>
                <a:cxn ang="0">
                  <a:pos x="172" y="57"/>
                </a:cxn>
                <a:cxn ang="0">
                  <a:pos x="149" y="57"/>
                </a:cxn>
                <a:cxn ang="0">
                  <a:pos x="126" y="46"/>
                </a:cxn>
                <a:cxn ang="0">
                  <a:pos x="115" y="34"/>
                </a:cxn>
                <a:cxn ang="0">
                  <a:pos x="92" y="11"/>
                </a:cxn>
                <a:cxn ang="0">
                  <a:pos x="69" y="0"/>
                </a:cxn>
                <a:cxn ang="0">
                  <a:pos x="46" y="0"/>
                </a:cxn>
                <a:cxn ang="0">
                  <a:pos x="35" y="0"/>
                </a:cxn>
                <a:cxn ang="0">
                  <a:pos x="12" y="11"/>
                </a:cxn>
                <a:cxn ang="0">
                  <a:pos x="0" y="34"/>
                </a:cxn>
              </a:cxnLst>
              <a:rect l="0" t="0" r="r" b="b"/>
              <a:pathLst>
                <a:path w="218" h="57">
                  <a:moveTo>
                    <a:pt x="218" y="34"/>
                  </a:moveTo>
                  <a:lnTo>
                    <a:pt x="207" y="46"/>
                  </a:lnTo>
                  <a:lnTo>
                    <a:pt x="184" y="57"/>
                  </a:lnTo>
                  <a:lnTo>
                    <a:pt x="172" y="57"/>
                  </a:lnTo>
                  <a:lnTo>
                    <a:pt x="149" y="57"/>
                  </a:lnTo>
                  <a:lnTo>
                    <a:pt x="126" y="46"/>
                  </a:lnTo>
                  <a:lnTo>
                    <a:pt x="115" y="34"/>
                  </a:lnTo>
                  <a:lnTo>
                    <a:pt x="92" y="11"/>
                  </a:lnTo>
                  <a:lnTo>
                    <a:pt x="69" y="0"/>
                  </a:lnTo>
                  <a:lnTo>
                    <a:pt x="46" y="0"/>
                  </a:lnTo>
                  <a:lnTo>
                    <a:pt x="35" y="0"/>
                  </a:lnTo>
                  <a:lnTo>
                    <a:pt x="12" y="11"/>
                  </a:lnTo>
                  <a:lnTo>
                    <a:pt x="0" y="34"/>
                  </a:lnTo>
                </a:path>
              </a:pathLst>
            </a:custGeom>
            <a:noFill/>
            <a:ln w="22225">
              <a:solidFill>
                <a:srgbClr val="000000"/>
              </a:solidFill>
              <a:prstDash val="solid"/>
              <a:round/>
              <a:headEnd/>
              <a:tailEnd/>
            </a:ln>
          </p:spPr>
          <p:txBody>
            <a:bodyPr/>
            <a:lstStyle/>
            <a:p>
              <a:endParaRPr lang="zh-CN" altLang="en-US"/>
            </a:p>
          </p:txBody>
        </p:sp>
        <p:sp>
          <p:nvSpPr>
            <p:cNvPr id="47116" name="Freeform 12"/>
            <p:cNvSpPr>
              <a:spLocks/>
            </p:cNvSpPr>
            <p:nvPr/>
          </p:nvSpPr>
          <p:spPr bwMode="auto">
            <a:xfrm>
              <a:off x="1457" y="1862"/>
              <a:ext cx="218" cy="58"/>
            </a:xfrm>
            <a:custGeom>
              <a:avLst/>
              <a:gdLst/>
              <a:ahLst/>
              <a:cxnLst>
                <a:cxn ang="0">
                  <a:pos x="218" y="23"/>
                </a:cxn>
                <a:cxn ang="0">
                  <a:pos x="207" y="46"/>
                </a:cxn>
                <a:cxn ang="0">
                  <a:pos x="184" y="58"/>
                </a:cxn>
                <a:cxn ang="0">
                  <a:pos x="172" y="58"/>
                </a:cxn>
                <a:cxn ang="0">
                  <a:pos x="149" y="58"/>
                </a:cxn>
                <a:cxn ang="0">
                  <a:pos x="126" y="46"/>
                </a:cxn>
                <a:cxn ang="0">
                  <a:pos x="115" y="23"/>
                </a:cxn>
                <a:cxn ang="0">
                  <a:pos x="92" y="12"/>
                </a:cxn>
                <a:cxn ang="0">
                  <a:pos x="69" y="0"/>
                </a:cxn>
                <a:cxn ang="0">
                  <a:pos x="46" y="0"/>
                </a:cxn>
                <a:cxn ang="0">
                  <a:pos x="35" y="0"/>
                </a:cxn>
                <a:cxn ang="0">
                  <a:pos x="12" y="12"/>
                </a:cxn>
                <a:cxn ang="0">
                  <a:pos x="0" y="23"/>
                </a:cxn>
              </a:cxnLst>
              <a:rect l="0" t="0" r="r" b="b"/>
              <a:pathLst>
                <a:path w="218" h="58">
                  <a:moveTo>
                    <a:pt x="218" y="23"/>
                  </a:moveTo>
                  <a:lnTo>
                    <a:pt x="207" y="46"/>
                  </a:lnTo>
                  <a:lnTo>
                    <a:pt x="184" y="58"/>
                  </a:lnTo>
                  <a:lnTo>
                    <a:pt x="172" y="58"/>
                  </a:lnTo>
                  <a:lnTo>
                    <a:pt x="149" y="58"/>
                  </a:lnTo>
                  <a:lnTo>
                    <a:pt x="126" y="46"/>
                  </a:lnTo>
                  <a:lnTo>
                    <a:pt x="115" y="23"/>
                  </a:lnTo>
                  <a:lnTo>
                    <a:pt x="92" y="12"/>
                  </a:lnTo>
                  <a:lnTo>
                    <a:pt x="69" y="0"/>
                  </a:lnTo>
                  <a:lnTo>
                    <a:pt x="46" y="0"/>
                  </a:lnTo>
                  <a:lnTo>
                    <a:pt x="35"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47117" name="Rectangle 13"/>
            <p:cNvSpPr>
              <a:spLocks noChangeArrowheads="1"/>
            </p:cNvSpPr>
            <p:nvPr/>
          </p:nvSpPr>
          <p:spPr bwMode="auto">
            <a:xfrm>
              <a:off x="482" y="2092"/>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8" name="Rectangle 14"/>
            <p:cNvSpPr>
              <a:spLocks noChangeArrowheads="1"/>
            </p:cNvSpPr>
            <p:nvPr/>
          </p:nvSpPr>
          <p:spPr bwMode="auto">
            <a:xfrm>
              <a:off x="918" y="2115"/>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365</a:t>
              </a:r>
              <a:endParaRPr lang="zh-CN" altLang="en-US" sz="2000" b="1" baseline="0"/>
            </a:p>
          </p:txBody>
        </p:sp>
        <p:sp>
          <p:nvSpPr>
            <p:cNvPr id="47119" name="Rectangle 15"/>
            <p:cNvSpPr>
              <a:spLocks noChangeArrowheads="1"/>
            </p:cNvSpPr>
            <p:nvPr/>
          </p:nvSpPr>
          <p:spPr bwMode="auto">
            <a:xfrm>
              <a:off x="482" y="2310"/>
              <a:ext cx="1090" cy="49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0" name="Rectangle 16"/>
            <p:cNvSpPr>
              <a:spLocks noChangeArrowheads="1"/>
            </p:cNvSpPr>
            <p:nvPr/>
          </p:nvSpPr>
          <p:spPr bwMode="auto">
            <a:xfrm>
              <a:off x="379" y="1242"/>
              <a:ext cx="8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sz="2000" b="1" baseline="0"/>
            </a:p>
          </p:txBody>
        </p:sp>
        <p:sp>
          <p:nvSpPr>
            <p:cNvPr id="47121" name="Rectangle 17"/>
            <p:cNvSpPr>
              <a:spLocks noChangeArrowheads="1"/>
            </p:cNvSpPr>
            <p:nvPr/>
          </p:nvSpPr>
          <p:spPr bwMode="auto">
            <a:xfrm>
              <a:off x="241" y="1460"/>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a:t>
              </a:r>
              <a:endParaRPr lang="zh-CN" altLang="en-US" sz="2000" b="1" baseline="0"/>
            </a:p>
          </p:txBody>
        </p:sp>
        <p:sp>
          <p:nvSpPr>
            <p:cNvPr id="47122" name="Rectangle 18"/>
            <p:cNvSpPr>
              <a:spLocks noChangeArrowheads="1"/>
            </p:cNvSpPr>
            <p:nvPr/>
          </p:nvSpPr>
          <p:spPr bwMode="auto">
            <a:xfrm>
              <a:off x="172" y="2000"/>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2500</a:t>
              </a:r>
              <a:endParaRPr lang="zh-CN" altLang="en-US" sz="2000" b="1" baseline="0"/>
            </a:p>
          </p:txBody>
        </p:sp>
        <p:sp>
          <p:nvSpPr>
            <p:cNvPr id="47123" name="Rectangle 19"/>
            <p:cNvSpPr>
              <a:spLocks noChangeArrowheads="1"/>
            </p:cNvSpPr>
            <p:nvPr/>
          </p:nvSpPr>
          <p:spPr bwMode="auto">
            <a:xfrm>
              <a:off x="172" y="2711"/>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5000</a:t>
              </a:r>
              <a:endParaRPr lang="zh-CN" altLang="en-US" sz="2000" b="1" baseline="0"/>
            </a:p>
          </p:txBody>
        </p:sp>
        <p:sp>
          <p:nvSpPr>
            <p:cNvPr id="47124" name="Line 20"/>
            <p:cNvSpPr>
              <a:spLocks noChangeShapeType="1"/>
            </p:cNvSpPr>
            <p:nvPr/>
          </p:nvSpPr>
          <p:spPr bwMode="auto">
            <a:xfrm>
              <a:off x="1733" y="1449"/>
              <a:ext cx="45" cy="1"/>
            </a:xfrm>
            <a:prstGeom prst="line">
              <a:avLst/>
            </a:prstGeom>
            <a:noFill/>
            <a:ln w="22225">
              <a:solidFill>
                <a:srgbClr val="000000"/>
              </a:solidFill>
              <a:round/>
              <a:headEnd/>
              <a:tailEnd/>
            </a:ln>
          </p:spPr>
          <p:txBody>
            <a:bodyPr/>
            <a:lstStyle/>
            <a:p>
              <a:endParaRPr lang="zh-CN" altLang="en-US"/>
            </a:p>
          </p:txBody>
        </p:sp>
        <p:sp>
          <p:nvSpPr>
            <p:cNvPr id="47125" name="Line 21"/>
            <p:cNvSpPr>
              <a:spLocks noChangeShapeType="1"/>
            </p:cNvSpPr>
            <p:nvPr/>
          </p:nvSpPr>
          <p:spPr bwMode="auto">
            <a:xfrm>
              <a:off x="1824" y="1449"/>
              <a:ext cx="46" cy="1"/>
            </a:xfrm>
            <a:prstGeom prst="line">
              <a:avLst/>
            </a:prstGeom>
            <a:noFill/>
            <a:ln w="22225">
              <a:solidFill>
                <a:srgbClr val="000000"/>
              </a:solidFill>
              <a:round/>
              <a:headEnd/>
              <a:tailEnd/>
            </a:ln>
          </p:spPr>
          <p:txBody>
            <a:bodyPr/>
            <a:lstStyle/>
            <a:p>
              <a:endParaRPr lang="zh-CN" altLang="en-US"/>
            </a:p>
          </p:txBody>
        </p:sp>
        <p:sp>
          <p:nvSpPr>
            <p:cNvPr id="47126" name="Line 22"/>
            <p:cNvSpPr>
              <a:spLocks noChangeShapeType="1"/>
            </p:cNvSpPr>
            <p:nvPr/>
          </p:nvSpPr>
          <p:spPr bwMode="auto">
            <a:xfrm>
              <a:off x="1916" y="1449"/>
              <a:ext cx="35" cy="1"/>
            </a:xfrm>
            <a:prstGeom prst="line">
              <a:avLst/>
            </a:prstGeom>
            <a:noFill/>
            <a:ln w="22225">
              <a:solidFill>
                <a:srgbClr val="000000"/>
              </a:solidFill>
              <a:round/>
              <a:headEnd/>
              <a:tailEnd/>
            </a:ln>
          </p:spPr>
          <p:txBody>
            <a:bodyPr/>
            <a:lstStyle/>
            <a:p>
              <a:endParaRPr lang="zh-CN" altLang="en-US"/>
            </a:p>
          </p:txBody>
        </p:sp>
        <p:sp>
          <p:nvSpPr>
            <p:cNvPr id="47127" name="Rectangle 23"/>
            <p:cNvSpPr>
              <a:spLocks noChangeArrowheads="1"/>
            </p:cNvSpPr>
            <p:nvPr/>
          </p:nvSpPr>
          <p:spPr bwMode="auto">
            <a:xfrm>
              <a:off x="1951" y="1335"/>
              <a:ext cx="70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8" name="Rectangle 24"/>
            <p:cNvSpPr>
              <a:spLocks noChangeArrowheads="1"/>
            </p:cNvSpPr>
            <p:nvPr/>
          </p:nvSpPr>
          <p:spPr bwMode="auto">
            <a:xfrm>
              <a:off x="2157" y="1357"/>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2500</a:t>
              </a:r>
              <a:endParaRPr lang="zh-CN" altLang="en-US" sz="2000" b="1" baseline="0"/>
            </a:p>
          </p:txBody>
        </p:sp>
        <p:sp>
          <p:nvSpPr>
            <p:cNvPr id="47129" name="Rectangle 25"/>
            <p:cNvSpPr>
              <a:spLocks noChangeArrowheads="1"/>
            </p:cNvSpPr>
            <p:nvPr/>
          </p:nvSpPr>
          <p:spPr bwMode="auto">
            <a:xfrm>
              <a:off x="1996" y="1151"/>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相对地址</a:t>
              </a:r>
              <a:endParaRPr lang="zh-CN" altLang="en-US" sz="2000" b="1" baseline="0"/>
            </a:p>
          </p:txBody>
        </p:sp>
        <p:sp>
          <p:nvSpPr>
            <p:cNvPr id="47130" name="Line 26"/>
            <p:cNvSpPr>
              <a:spLocks noChangeShapeType="1"/>
            </p:cNvSpPr>
            <p:nvPr/>
          </p:nvSpPr>
          <p:spPr bwMode="auto">
            <a:xfrm>
              <a:off x="2811" y="898"/>
              <a:ext cx="1" cy="2824"/>
            </a:xfrm>
            <a:prstGeom prst="line">
              <a:avLst/>
            </a:prstGeom>
            <a:noFill/>
            <a:ln w="22225">
              <a:solidFill>
                <a:srgbClr val="000000"/>
              </a:solidFill>
              <a:round/>
              <a:headEnd/>
              <a:tailEnd/>
            </a:ln>
          </p:spPr>
          <p:txBody>
            <a:bodyPr/>
            <a:lstStyle/>
            <a:p>
              <a:endParaRPr lang="zh-CN" altLang="en-US"/>
            </a:p>
          </p:txBody>
        </p:sp>
        <p:sp>
          <p:nvSpPr>
            <p:cNvPr id="47131" name="Rectangle 27"/>
            <p:cNvSpPr>
              <a:spLocks noChangeArrowheads="1"/>
            </p:cNvSpPr>
            <p:nvPr/>
          </p:nvSpPr>
          <p:spPr bwMode="auto">
            <a:xfrm>
              <a:off x="2972" y="1335"/>
              <a:ext cx="711"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2" name="Rectangle 28"/>
            <p:cNvSpPr>
              <a:spLocks noChangeArrowheads="1"/>
            </p:cNvSpPr>
            <p:nvPr/>
          </p:nvSpPr>
          <p:spPr bwMode="auto">
            <a:xfrm>
              <a:off x="3155" y="1357"/>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10000</a:t>
              </a:r>
              <a:endParaRPr lang="zh-CN" altLang="en-US" sz="2000" b="1" baseline="0"/>
            </a:p>
          </p:txBody>
        </p:sp>
        <p:sp>
          <p:nvSpPr>
            <p:cNvPr id="47133" name="Rectangle 29"/>
            <p:cNvSpPr>
              <a:spLocks noChangeArrowheads="1"/>
            </p:cNvSpPr>
            <p:nvPr/>
          </p:nvSpPr>
          <p:spPr bwMode="auto">
            <a:xfrm>
              <a:off x="2880" y="1151"/>
              <a:ext cx="96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重定位寄存器</a:t>
              </a:r>
              <a:endParaRPr lang="zh-CN" altLang="en-US" sz="2000" b="1" baseline="0"/>
            </a:p>
          </p:txBody>
        </p:sp>
        <p:sp>
          <p:nvSpPr>
            <p:cNvPr id="47134" name="Line 30"/>
            <p:cNvSpPr>
              <a:spLocks noChangeShapeType="1"/>
            </p:cNvSpPr>
            <p:nvPr/>
          </p:nvSpPr>
          <p:spPr bwMode="auto">
            <a:xfrm>
              <a:off x="2295" y="1553"/>
              <a:ext cx="1" cy="45"/>
            </a:xfrm>
            <a:prstGeom prst="line">
              <a:avLst/>
            </a:prstGeom>
            <a:noFill/>
            <a:ln w="22225">
              <a:solidFill>
                <a:srgbClr val="000000"/>
              </a:solidFill>
              <a:round/>
              <a:headEnd/>
              <a:tailEnd/>
            </a:ln>
          </p:spPr>
          <p:txBody>
            <a:bodyPr/>
            <a:lstStyle/>
            <a:p>
              <a:endParaRPr lang="zh-CN" altLang="en-US"/>
            </a:p>
          </p:txBody>
        </p:sp>
        <p:sp>
          <p:nvSpPr>
            <p:cNvPr id="47135" name="Line 31"/>
            <p:cNvSpPr>
              <a:spLocks noChangeShapeType="1"/>
            </p:cNvSpPr>
            <p:nvPr/>
          </p:nvSpPr>
          <p:spPr bwMode="auto">
            <a:xfrm>
              <a:off x="2295" y="1644"/>
              <a:ext cx="1" cy="46"/>
            </a:xfrm>
            <a:prstGeom prst="line">
              <a:avLst/>
            </a:prstGeom>
            <a:noFill/>
            <a:ln w="22225">
              <a:solidFill>
                <a:srgbClr val="000000"/>
              </a:solidFill>
              <a:round/>
              <a:headEnd/>
              <a:tailEnd/>
            </a:ln>
          </p:spPr>
          <p:txBody>
            <a:bodyPr/>
            <a:lstStyle/>
            <a:p>
              <a:endParaRPr lang="zh-CN" altLang="en-US"/>
            </a:p>
          </p:txBody>
        </p:sp>
        <p:sp>
          <p:nvSpPr>
            <p:cNvPr id="47136" name="Line 32"/>
            <p:cNvSpPr>
              <a:spLocks noChangeShapeType="1"/>
            </p:cNvSpPr>
            <p:nvPr/>
          </p:nvSpPr>
          <p:spPr bwMode="auto">
            <a:xfrm>
              <a:off x="2295" y="1736"/>
              <a:ext cx="1" cy="46"/>
            </a:xfrm>
            <a:prstGeom prst="line">
              <a:avLst/>
            </a:prstGeom>
            <a:noFill/>
            <a:ln w="22225">
              <a:solidFill>
                <a:srgbClr val="000000"/>
              </a:solidFill>
              <a:round/>
              <a:headEnd/>
              <a:tailEnd/>
            </a:ln>
          </p:spPr>
          <p:txBody>
            <a:bodyPr/>
            <a:lstStyle/>
            <a:p>
              <a:endParaRPr lang="zh-CN" altLang="en-US"/>
            </a:p>
          </p:txBody>
        </p:sp>
        <p:sp>
          <p:nvSpPr>
            <p:cNvPr id="47137" name="Line 33"/>
            <p:cNvSpPr>
              <a:spLocks noChangeShapeType="1"/>
            </p:cNvSpPr>
            <p:nvPr/>
          </p:nvSpPr>
          <p:spPr bwMode="auto">
            <a:xfrm>
              <a:off x="2295" y="1828"/>
              <a:ext cx="1" cy="46"/>
            </a:xfrm>
            <a:prstGeom prst="line">
              <a:avLst/>
            </a:prstGeom>
            <a:noFill/>
            <a:ln w="22225">
              <a:solidFill>
                <a:srgbClr val="000000"/>
              </a:solidFill>
              <a:round/>
              <a:headEnd/>
              <a:tailEnd/>
            </a:ln>
          </p:spPr>
          <p:txBody>
            <a:bodyPr/>
            <a:lstStyle/>
            <a:p>
              <a:endParaRPr lang="zh-CN" altLang="en-US"/>
            </a:p>
          </p:txBody>
        </p:sp>
        <p:sp>
          <p:nvSpPr>
            <p:cNvPr id="47138" name="Line 34"/>
            <p:cNvSpPr>
              <a:spLocks noChangeShapeType="1"/>
            </p:cNvSpPr>
            <p:nvPr/>
          </p:nvSpPr>
          <p:spPr bwMode="auto">
            <a:xfrm>
              <a:off x="2295" y="1920"/>
              <a:ext cx="1" cy="46"/>
            </a:xfrm>
            <a:prstGeom prst="line">
              <a:avLst/>
            </a:prstGeom>
            <a:noFill/>
            <a:ln w="22225">
              <a:solidFill>
                <a:srgbClr val="000000"/>
              </a:solidFill>
              <a:round/>
              <a:headEnd/>
              <a:tailEnd/>
            </a:ln>
          </p:spPr>
          <p:txBody>
            <a:bodyPr/>
            <a:lstStyle/>
            <a:p>
              <a:endParaRPr lang="zh-CN" altLang="en-US"/>
            </a:p>
          </p:txBody>
        </p:sp>
        <p:sp>
          <p:nvSpPr>
            <p:cNvPr id="47139" name="Line 35"/>
            <p:cNvSpPr>
              <a:spLocks noChangeShapeType="1"/>
            </p:cNvSpPr>
            <p:nvPr/>
          </p:nvSpPr>
          <p:spPr bwMode="auto">
            <a:xfrm>
              <a:off x="2295" y="2012"/>
              <a:ext cx="1" cy="46"/>
            </a:xfrm>
            <a:prstGeom prst="line">
              <a:avLst/>
            </a:prstGeom>
            <a:noFill/>
            <a:ln w="22225">
              <a:solidFill>
                <a:srgbClr val="000000"/>
              </a:solidFill>
              <a:round/>
              <a:headEnd/>
              <a:tailEnd/>
            </a:ln>
          </p:spPr>
          <p:txBody>
            <a:bodyPr/>
            <a:lstStyle/>
            <a:p>
              <a:endParaRPr lang="zh-CN" altLang="en-US"/>
            </a:p>
          </p:txBody>
        </p:sp>
        <p:sp>
          <p:nvSpPr>
            <p:cNvPr id="47140" name="Line 36"/>
            <p:cNvSpPr>
              <a:spLocks noChangeShapeType="1"/>
            </p:cNvSpPr>
            <p:nvPr/>
          </p:nvSpPr>
          <p:spPr bwMode="auto">
            <a:xfrm>
              <a:off x="2295" y="2103"/>
              <a:ext cx="1" cy="46"/>
            </a:xfrm>
            <a:prstGeom prst="line">
              <a:avLst/>
            </a:prstGeom>
            <a:noFill/>
            <a:ln w="22225">
              <a:solidFill>
                <a:srgbClr val="000000"/>
              </a:solidFill>
              <a:round/>
              <a:headEnd/>
              <a:tailEnd/>
            </a:ln>
          </p:spPr>
          <p:txBody>
            <a:bodyPr/>
            <a:lstStyle/>
            <a:p>
              <a:endParaRPr lang="zh-CN" altLang="en-US"/>
            </a:p>
          </p:txBody>
        </p:sp>
        <p:sp>
          <p:nvSpPr>
            <p:cNvPr id="47141" name="Freeform 37"/>
            <p:cNvSpPr>
              <a:spLocks/>
            </p:cNvSpPr>
            <p:nvPr/>
          </p:nvSpPr>
          <p:spPr bwMode="auto">
            <a:xfrm>
              <a:off x="2295" y="2195"/>
              <a:ext cx="34" cy="12"/>
            </a:xfrm>
            <a:custGeom>
              <a:avLst/>
              <a:gdLst/>
              <a:ahLst/>
              <a:cxnLst>
                <a:cxn ang="0">
                  <a:pos x="0" y="0"/>
                </a:cxn>
                <a:cxn ang="0">
                  <a:pos x="0" y="1"/>
                </a:cxn>
                <a:cxn ang="0">
                  <a:pos x="3" y="1"/>
                </a:cxn>
              </a:cxnLst>
              <a:rect l="0" t="0" r="r" b="b"/>
              <a:pathLst>
                <a:path w="3" h="1">
                  <a:moveTo>
                    <a:pt x="0" y="0"/>
                  </a:moveTo>
                  <a:lnTo>
                    <a:pt x="0" y="1"/>
                  </a:lnTo>
                  <a:lnTo>
                    <a:pt x="3" y="1"/>
                  </a:lnTo>
                </a:path>
              </a:pathLst>
            </a:custGeom>
            <a:noFill/>
            <a:ln w="22225">
              <a:solidFill>
                <a:srgbClr val="000000"/>
              </a:solidFill>
              <a:prstDash val="solid"/>
              <a:round/>
              <a:headEnd/>
              <a:tailEnd/>
            </a:ln>
          </p:spPr>
          <p:txBody>
            <a:bodyPr/>
            <a:lstStyle/>
            <a:p>
              <a:endParaRPr lang="zh-CN" altLang="en-US"/>
            </a:p>
          </p:txBody>
        </p:sp>
        <p:sp>
          <p:nvSpPr>
            <p:cNvPr id="47142" name="Line 38"/>
            <p:cNvSpPr>
              <a:spLocks noChangeShapeType="1"/>
            </p:cNvSpPr>
            <p:nvPr/>
          </p:nvSpPr>
          <p:spPr bwMode="auto">
            <a:xfrm>
              <a:off x="2375" y="2207"/>
              <a:ext cx="46" cy="1"/>
            </a:xfrm>
            <a:prstGeom prst="line">
              <a:avLst/>
            </a:prstGeom>
            <a:noFill/>
            <a:ln w="22225">
              <a:solidFill>
                <a:srgbClr val="000000"/>
              </a:solidFill>
              <a:round/>
              <a:headEnd/>
              <a:tailEnd/>
            </a:ln>
          </p:spPr>
          <p:txBody>
            <a:bodyPr/>
            <a:lstStyle/>
            <a:p>
              <a:endParaRPr lang="zh-CN" altLang="en-US"/>
            </a:p>
          </p:txBody>
        </p:sp>
        <p:sp>
          <p:nvSpPr>
            <p:cNvPr id="47143" name="Line 39"/>
            <p:cNvSpPr>
              <a:spLocks noChangeShapeType="1"/>
            </p:cNvSpPr>
            <p:nvPr/>
          </p:nvSpPr>
          <p:spPr bwMode="auto">
            <a:xfrm>
              <a:off x="2467" y="2207"/>
              <a:ext cx="46" cy="1"/>
            </a:xfrm>
            <a:prstGeom prst="line">
              <a:avLst/>
            </a:prstGeom>
            <a:noFill/>
            <a:ln w="22225">
              <a:solidFill>
                <a:srgbClr val="000000"/>
              </a:solidFill>
              <a:round/>
              <a:headEnd/>
              <a:tailEnd/>
            </a:ln>
          </p:spPr>
          <p:txBody>
            <a:bodyPr/>
            <a:lstStyle/>
            <a:p>
              <a:endParaRPr lang="zh-CN" altLang="en-US"/>
            </a:p>
          </p:txBody>
        </p:sp>
        <p:sp>
          <p:nvSpPr>
            <p:cNvPr id="47144" name="Line 40"/>
            <p:cNvSpPr>
              <a:spLocks noChangeShapeType="1"/>
            </p:cNvSpPr>
            <p:nvPr/>
          </p:nvSpPr>
          <p:spPr bwMode="auto">
            <a:xfrm>
              <a:off x="2559" y="2207"/>
              <a:ext cx="46" cy="1"/>
            </a:xfrm>
            <a:prstGeom prst="line">
              <a:avLst/>
            </a:prstGeom>
            <a:noFill/>
            <a:ln w="22225">
              <a:solidFill>
                <a:srgbClr val="000000"/>
              </a:solidFill>
              <a:round/>
              <a:headEnd/>
              <a:tailEnd/>
            </a:ln>
          </p:spPr>
          <p:txBody>
            <a:bodyPr/>
            <a:lstStyle/>
            <a:p>
              <a:endParaRPr lang="zh-CN" altLang="en-US"/>
            </a:p>
          </p:txBody>
        </p:sp>
        <p:sp>
          <p:nvSpPr>
            <p:cNvPr id="47145" name="Line 41"/>
            <p:cNvSpPr>
              <a:spLocks noChangeShapeType="1"/>
            </p:cNvSpPr>
            <p:nvPr/>
          </p:nvSpPr>
          <p:spPr bwMode="auto">
            <a:xfrm>
              <a:off x="2651" y="2207"/>
              <a:ext cx="45" cy="1"/>
            </a:xfrm>
            <a:prstGeom prst="line">
              <a:avLst/>
            </a:prstGeom>
            <a:noFill/>
            <a:ln w="22225">
              <a:solidFill>
                <a:srgbClr val="000000"/>
              </a:solidFill>
              <a:round/>
              <a:headEnd/>
              <a:tailEnd/>
            </a:ln>
          </p:spPr>
          <p:txBody>
            <a:bodyPr/>
            <a:lstStyle/>
            <a:p>
              <a:endParaRPr lang="zh-CN" altLang="en-US"/>
            </a:p>
          </p:txBody>
        </p:sp>
        <p:sp>
          <p:nvSpPr>
            <p:cNvPr id="47146" name="Line 42"/>
            <p:cNvSpPr>
              <a:spLocks noChangeShapeType="1"/>
            </p:cNvSpPr>
            <p:nvPr/>
          </p:nvSpPr>
          <p:spPr bwMode="auto">
            <a:xfrm>
              <a:off x="2742" y="2207"/>
              <a:ext cx="46" cy="1"/>
            </a:xfrm>
            <a:prstGeom prst="line">
              <a:avLst/>
            </a:prstGeom>
            <a:noFill/>
            <a:ln w="22225">
              <a:solidFill>
                <a:srgbClr val="000000"/>
              </a:solidFill>
              <a:round/>
              <a:headEnd/>
              <a:tailEnd/>
            </a:ln>
          </p:spPr>
          <p:txBody>
            <a:bodyPr/>
            <a:lstStyle/>
            <a:p>
              <a:endParaRPr lang="zh-CN" altLang="en-US"/>
            </a:p>
          </p:txBody>
        </p:sp>
        <p:sp>
          <p:nvSpPr>
            <p:cNvPr id="47147" name="Line 43"/>
            <p:cNvSpPr>
              <a:spLocks noChangeShapeType="1"/>
            </p:cNvSpPr>
            <p:nvPr/>
          </p:nvSpPr>
          <p:spPr bwMode="auto">
            <a:xfrm>
              <a:off x="2834" y="2207"/>
              <a:ext cx="46" cy="1"/>
            </a:xfrm>
            <a:prstGeom prst="line">
              <a:avLst/>
            </a:prstGeom>
            <a:noFill/>
            <a:ln w="22225">
              <a:solidFill>
                <a:srgbClr val="000000"/>
              </a:solidFill>
              <a:round/>
              <a:headEnd/>
              <a:tailEnd/>
            </a:ln>
          </p:spPr>
          <p:txBody>
            <a:bodyPr/>
            <a:lstStyle/>
            <a:p>
              <a:endParaRPr lang="zh-CN" altLang="en-US"/>
            </a:p>
          </p:txBody>
        </p:sp>
        <p:sp>
          <p:nvSpPr>
            <p:cNvPr id="47148" name="Line 44"/>
            <p:cNvSpPr>
              <a:spLocks noChangeShapeType="1"/>
            </p:cNvSpPr>
            <p:nvPr/>
          </p:nvSpPr>
          <p:spPr bwMode="auto">
            <a:xfrm>
              <a:off x="2926" y="2207"/>
              <a:ext cx="46" cy="1"/>
            </a:xfrm>
            <a:prstGeom prst="line">
              <a:avLst/>
            </a:prstGeom>
            <a:noFill/>
            <a:ln w="22225">
              <a:solidFill>
                <a:srgbClr val="000000"/>
              </a:solidFill>
              <a:round/>
              <a:headEnd/>
              <a:tailEnd/>
            </a:ln>
          </p:spPr>
          <p:txBody>
            <a:bodyPr/>
            <a:lstStyle/>
            <a:p>
              <a:endParaRPr lang="zh-CN" altLang="en-US"/>
            </a:p>
          </p:txBody>
        </p:sp>
        <p:sp>
          <p:nvSpPr>
            <p:cNvPr id="47149" name="Line 45"/>
            <p:cNvSpPr>
              <a:spLocks noChangeShapeType="1"/>
            </p:cNvSpPr>
            <p:nvPr/>
          </p:nvSpPr>
          <p:spPr bwMode="auto">
            <a:xfrm>
              <a:off x="3018" y="2207"/>
              <a:ext cx="46" cy="1"/>
            </a:xfrm>
            <a:prstGeom prst="line">
              <a:avLst/>
            </a:prstGeom>
            <a:noFill/>
            <a:ln w="22225">
              <a:solidFill>
                <a:srgbClr val="000000"/>
              </a:solidFill>
              <a:round/>
              <a:headEnd/>
              <a:tailEnd/>
            </a:ln>
          </p:spPr>
          <p:txBody>
            <a:bodyPr/>
            <a:lstStyle/>
            <a:p>
              <a:endParaRPr lang="zh-CN" altLang="en-US"/>
            </a:p>
          </p:txBody>
        </p:sp>
        <p:sp>
          <p:nvSpPr>
            <p:cNvPr id="47150" name="Line 46"/>
            <p:cNvSpPr>
              <a:spLocks noChangeShapeType="1"/>
            </p:cNvSpPr>
            <p:nvPr/>
          </p:nvSpPr>
          <p:spPr bwMode="auto">
            <a:xfrm>
              <a:off x="3109" y="2207"/>
              <a:ext cx="46" cy="1"/>
            </a:xfrm>
            <a:prstGeom prst="line">
              <a:avLst/>
            </a:prstGeom>
            <a:noFill/>
            <a:ln w="22225">
              <a:solidFill>
                <a:srgbClr val="000000"/>
              </a:solidFill>
              <a:round/>
              <a:headEnd/>
              <a:tailEnd/>
            </a:ln>
          </p:spPr>
          <p:txBody>
            <a:bodyPr/>
            <a:lstStyle/>
            <a:p>
              <a:endParaRPr lang="zh-CN" altLang="en-US"/>
            </a:p>
          </p:txBody>
        </p:sp>
        <p:sp>
          <p:nvSpPr>
            <p:cNvPr id="47151" name="Line 47"/>
            <p:cNvSpPr>
              <a:spLocks noChangeShapeType="1"/>
            </p:cNvSpPr>
            <p:nvPr/>
          </p:nvSpPr>
          <p:spPr bwMode="auto">
            <a:xfrm>
              <a:off x="3201" y="2207"/>
              <a:ext cx="23" cy="1"/>
            </a:xfrm>
            <a:prstGeom prst="line">
              <a:avLst/>
            </a:prstGeom>
            <a:noFill/>
            <a:ln w="22225">
              <a:solidFill>
                <a:srgbClr val="000000"/>
              </a:solidFill>
              <a:round/>
              <a:headEnd/>
              <a:tailEnd/>
            </a:ln>
          </p:spPr>
          <p:txBody>
            <a:bodyPr/>
            <a:lstStyle/>
            <a:p>
              <a:endParaRPr lang="zh-CN" altLang="en-US"/>
            </a:p>
          </p:txBody>
        </p:sp>
        <p:sp>
          <p:nvSpPr>
            <p:cNvPr id="47152" name="Freeform 48"/>
            <p:cNvSpPr>
              <a:spLocks/>
            </p:cNvSpPr>
            <p:nvPr/>
          </p:nvSpPr>
          <p:spPr bwMode="auto">
            <a:xfrm>
              <a:off x="3224" y="2103"/>
              <a:ext cx="218" cy="207"/>
            </a:xfrm>
            <a:custGeom>
              <a:avLst/>
              <a:gdLst/>
              <a:ahLst/>
              <a:cxnLst>
                <a:cxn ang="0">
                  <a:pos x="0" y="104"/>
                </a:cxn>
                <a:cxn ang="0">
                  <a:pos x="12" y="35"/>
                </a:cxn>
                <a:cxn ang="0">
                  <a:pos x="69" y="0"/>
                </a:cxn>
                <a:cxn ang="0">
                  <a:pos x="138" y="0"/>
                </a:cxn>
                <a:cxn ang="0">
                  <a:pos x="195" y="35"/>
                </a:cxn>
                <a:cxn ang="0">
                  <a:pos x="218" y="104"/>
                </a:cxn>
                <a:cxn ang="0">
                  <a:pos x="195" y="161"/>
                </a:cxn>
                <a:cxn ang="0">
                  <a:pos x="138" y="207"/>
                </a:cxn>
                <a:cxn ang="0">
                  <a:pos x="69" y="207"/>
                </a:cxn>
                <a:cxn ang="0">
                  <a:pos x="12" y="161"/>
                </a:cxn>
                <a:cxn ang="0">
                  <a:pos x="0" y="104"/>
                </a:cxn>
              </a:cxnLst>
              <a:rect l="0" t="0" r="r" b="b"/>
              <a:pathLst>
                <a:path w="218" h="207">
                  <a:moveTo>
                    <a:pt x="0" y="104"/>
                  </a:moveTo>
                  <a:lnTo>
                    <a:pt x="12" y="35"/>
                  </a:lnTo>
                  <a:lnTo>
                    <a:pt x="69" y="0"/>
                  </a:lnTo>
                  <a:lnTo>
                    <a:pt x="138" y="0"/>
                  </a:lnTo>
                  <a:lnTo>
                    <a:pt x="195" y="35"/>
                  </a:lnTo>
                  <a:lnTo>
                    <a:pt x="218" y="104"/>
                  </a:lnTo>
                  <a:lnTo>
                    <a:pt x="195" y="161"/>
                  </a:lnTo>
                  <a:lnTo>
                    <a:pt x="138" y="207"/>
                  </a:lnTo>
                  <a:lnTo>
                    <a:pt x="69" y="207"/>
                  </a:lnTo>
                  <a:lnTo>
                    <a:pt x="12" y="161"/>
                  </a:lnTo>
                  <a:lnTo>
                    <a:pt x="0" y="10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7153" name="Rectangle 49"/>
            <p:cNvSpPr>
              <a:spLocks noChangeArrowheads="1"/>
            </p:cNvSpPr>
            <p:nvPr/>
          </p:nvSpPr>
          <p:spPr bwMode="auto">
            <a:xfrm>
              <a:off x="3247" y="2127"/>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sz="2000" b="1" baseline="0"/>
            </a:p>
          </p:txBody>
        </p:sp>
        <p:sp>
          <p:nvSpPr>
            <p:cNvPr id="47154" name="Line 50"/>
            <p:cNvSpPr>
              <a:spLocks noChangeShapeType="1"/>
            </p:cNvSpPr>
            <p:nvPr/>
          </p:nvSpPr>
          <p:spPr bwMode="auto">
            <a:xfrm>
              <a:off x="3327" y="1553"/>
              <a:ext cx="1" cy="539"/>
            </a:xfrm>
            <a:prstGeom prst="line">
              <a:avLst/>
            </a:prstGeom>
            <a:noFill/>
            <a:ln w="22225">
              <a:solidFill>
                <a:srgbClr val="000000"/>
              </a:solidFill>
              <a:round/>
              <a:headEnd/>
              <a:tailEnd/>
            </a:ln>
          </p:spPr>
          <p:txBody>
            <a:bodyPr/>
            <a:lstStyle/>
            <a:p>
              <a:endParaRPr lang="zh-CN" altLang="en-US"/>
            </a:p>
          </p:txBody>
        </p:sp>
        <p:sp>
          <p:nvSpPr>
            <p:cNvPr id="47155" name="Rectangle 51"/>
            <p:cNvSpPr>
              <a:spLocks noChangeArrowheads="1"/>
            </p:cNvSpPr>
            <p:nvPr/>
          </p:nvSpPr>
          <p:spPr bwMode="auto">
            <a:xfrm>
              <a:off x="4280" y="1553"/>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6" name="Rectangle 52"/>
            <p:cNvSpPr>
              <a:spLocks noChangeArrowheads="1"/>
            </p:cNvSpPr>
            <p:nvPr/>
          </p:nvSpPr>
          <p:spPr bwMode="auto">
            <a:xfrm>
              <a:off x="4429" y="1564"/>
              <a:ext cx="903"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LOAD1,2500</a:t>
              </a:r>
              <a:endParaRPr lang="en-US" altLang="zh-CN" sz="2000" b="1" baseline="0"/>
            </a:p>
          </p:txBody>
        </p:sp>
        <p:sp>
          <p:nvSpPr>
            <p:cNvPr id="47157" name="Rectangle 53"/>
            <p:cNvSpPr>
              <a:spLocks noChangeArrowheads="1"/>
            </p:cNvSpPr>
            <p:nvPr/>
          </p:nvSpPr>
          <p:spPr bwMode="auto">
            <a:xfrm>
              <a:off x="4280" y="1335"/>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8" name="Rectangle 54"/>
            <p:cNvSpPr>
              <a:spLocks noChangeArrowheads="1"/>
            </p:cNvSpPr>
            <p:nvPr/>
          </p:nvSpPr>
          <p:spPr bwMode="auto">
            <a:xfrm>
              <a:off x="4280" y="1771"/>
              <a:ext cx="1078" cy="32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9" name="Rectangle 55"/>
            <p:cNvSpPr>
              <a:spLocks noChangeArrowheads="1"/>
            </p:cNvSpPr>
            <p:nvPr/>
          </p:nvSpPr>
          <p:spPr bwMode="auto">
            <a:xfrm>
              <a:off x="4280" y="2092"/>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0" name="Rectangle 56"/>
            <p:cNvSpPr>
              <a:spLocks noChangeArrowheads="1"/>
            </p:cNvSpPr>
            <p:nvPr/>
          </p:nvSpPr>
          <p:spPr bwMode="auto">
            <a:xfrm>
              <a:off x="4716" y="2115"/>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365</a:t>
              </a:r>
              <a:endParaRPr lang="zh-CN" altLang="en-US" sz="2000" b="1" baseline="0"/>
            </a:p>
          </p:txBody>
        </p:sp>
        <p:sp>
          <p:nvSpPr>
            <p:cNvPr id="47161" name="Rectangle 57"/>
            <p:cNvSpPr>
              <a:spLocks noChangeArrowheads="1"/>
            </p:cNvSpPr>
            <p:nvPr/>
          </p:nvSpPr>
          <p:spPr bwMode="auto">
            <a:xfrm>
              <a:off x="4280" y="2310"/>
              <a:ext cx="1078" cy="49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2" name="Rectangle 58"/>
            <p:cNvSpPr>
              <a:spLocks noChangeArrowheads="1"/>
            </p:cNvSpPr>
            <p:nvPr/>
          </p:nvSpPr>
          <p:spPr bwMode="auto">
            <a:xfrm>
              <a:off x="3890" y="1242"/>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10000</a:t>
              </a:r>
              <a:endParaRPr lang="zh-CN" altLang="en-US" sz="2000" b="1" baseline="0"/>
            </a:p>
          </p:txBody>
        </p:sp>
        <p:sp>
          <p:nvSpPr>
            <p:cNvPr id="47163" name="Rectangle 59"/>
            <p:cNvSpPr>
              <a:spLocks noChangeArrowheads="1"/>
            </p:cNvSpPr>
            <p:nvPr/>
          </p:nvSpPr>
          <p:spPr bwMode="auto">
            <a:xfrm>
              <a:off x="4280" y="1013"/>
              <a:ext cx="1078" cy="32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4" name="Rectangle 60"/>
            <p:cNvSpPr>
              <a:spLocks noChangeArrowheads="1"/>
            </p:cNvSpPr>
            <p:nvPr/>
          </p:nvSpPr>
          <p:spPr bwMode="auto">
            <a:xfrm>
              <a:off x="4245" y="1885"/>
              <a:ext cx="58" cy="92"/>
            </a:xfrm>
            <a:prstGeom prst="rect">
              <a:avLst/>
            </a:prstGeom>
            <a:solidFill>
              <a:srgbClr val="FFFFFF"/>
            </a:solidFill>
            <a:ln w="22225">
              <a:noFill/>
              <a:miter lim="800000"/>
              <a:headEnd/>
              <a:tailEnd/>
            </a:ln>
          </p:spPr>
          <p:txBody>
            <a:bodyPr/>
            <a:lstStyle/>
            <a:p>
              <a:endParaRPr lang="zh-CN" altLang="en-US"/>
            </a:p>
          </p:txBody>
        </p:sp>
        <p:sp>
          <p:nvSpPr>
            <p:cNvPr id="47165" name="Freeform 61"/>
            <p:cNvSpPr>
              <a:spLocks/>
            </p:cNvSpPr>
            <p:nvPr/>
          </p:nvSpPr>
          <p:spPr bwMode="auto">
            <a:xfrm>
              <a:off x="4165" y="1943"/>
              <a:ext cx="218" cy="57"/>
            </a:xfrm>
            <a:custGeom>
              <a:avLst/>
              <a:gdLst/>
              <a:ahLst/>
              <a:cxnLst>
                <a:cxn ang="0">
                  <a:pos x="218" y="34"/>
                </a:cxn>
                <a:cxn ang="0">
                  <a:pos x="207" y="46"/>
                </a:cxn>
                <a:cxn ang="0">
                  <a:pos x="184" y="57"/>
                </a:cxn>
                <a:cxn ang="0">
                  <a:pos x="172" y="57"/>
                </a:cxn>
                <a:cxn ang="0">
                  <a:pos x="149" y="57"/>
                </a:cxn>
                <a:cxn ang="0">
                  <a:pos x="138" y="46"/>
                </a:cxn>
                <a:cxn ang="0">
                  <a:pos x="115" y="34"/>
                </a:cxn>
                <a:cxn ang="0">
                  <a:pos x="92" y="11"/>
                </a:cxn>
                <a:cxn ang="0">
                  <a:pos x="69" y="0"/>
                </a:cxn>
                <a:cxn ang="0">
                  <a:pos x="57" y="0"/>
                </a:cxn>
                <a:cxn ang="0">
                  <a:pos x="35" y="0"/>
                </a:cxn>
                <a:cxn ang="0">
                  <a:pos x="23" y="11"/>
                </a:cxn>
                <a:cxn ang="0">
                  <a:pos x="0" y="34"/>
                </a:cxn>
              </a:cxnLst>
              <a:rect l="0" t="0" r="r" b="b"/>
              <a:pathLst>
                <a:path w="218" h="57">
                  <a:moveTo>
                    <a:pt x="218" y="34"/>
                  </a:moveTo>
                  <a:lnTo>
                    <a:pt x="207" y="46"/>
                  </a:lnTo>
                  <a:lnTo>
                    <a:pt x="184" y="57"/>
                  </a:lnTo>
                  <a:lnTo>
                    <a:pt x="172" y="57"/>
                  </a:lnTo>
                  <a:lnTo>
                    <a:pt x="149" y="57"/>
                  </a:lnTo>
                  <a:lnTo>
                    <a:pt x="138" y="46"/>
                  </a:lnTo>
                  <a:lnTo>
                    <a:pt x="115" y="34"/>
                  </a:lnTo>
                  <a:lnTo>
                    <a:pt x="92" y="11"/>
                  </a:lnTo>
                  <a:lnTo>
                    <a:pt x="69" y="0"/>
                  </a:lnTo>
                  <a:lnTo>
                    <a:pt x="57" y="0"/>
                  </a:lnTo>
                  <a:lnTo>
                    <a:pt x="35" y="0"/>
                  </a:lnTo>
                  <a:lnTo>
                    <a:pt x="23" y="11"/>
                  </a:lnTo>
                  <a:lnTo>
                    <a:pt x="0" y="34"/>
                  </a:lnTo>
                </a:path>
              </a:pathLst>
            </a:custGeom>
            <a:noFill/>
            <a:ln w="22225">
              <a:solidFill>
                <a:srgbClr val="000000"/>
              </a:solidFill>
              <a:prstDash val="solid"/>
              <a:round/>
              <a:headEnd/>
              <a:tailEnd/>
            </a:ln>
          </p:spPr>
          <p:txBody>
            <a:bodyPr/>
            <a:lstStyle/>
            <a:p>
              <a:endParaRPr lang="zh-CN" altLang="en-US"/>
            </a:p>
          </p:txBody>
        </p:sp>
        <p:sp>
          <p:nvSpPr>
            <p:cNvPr id="47166" name="Freeform 62"/>
            <p:cNvSpPr>
              <a:spLocks/>
            </p:cNvSpPr>
            <p:nvPr/>
          </p:nvSpPr>
          <p:spPr bwMode="auto">
            <a:xfrm>
              <a:off x="4165" y="1862"/>
              <a:ext cx="218" cy="58"/>
            </a:xfrm>
            <a:custGeom>
              <a:avLst/>
              <a:gdLst/>
              <a:ahLst/>
              <a:cxnLst>
                <a:cxn ang="0">
                  <a:pos x="218" y="23"/>
                </a:cxn>
                <a:cxn ang="0">
                  <a:pos x="207" y="46"/>
                </a:cxn>
                <a:cxn ang="0">
                  <a:pos x="184" y="58"/>
                </a:cxn>
                <a:cxn ang="0">
                  <a:pos x="172" y="58"/>
                </a:cxn>
                <a:cxn ang="0">
                  <a:pos x="149" y="58"/>
                </a:cxn>
                <a:cxn ang="0">
                  <a:pos x="138" y="46"/>
                </a:cxn>
                <a:cxn ang="0">
                  <a:pos x="115" y="23"/>
                </a:cxn>
                <a:cxn ang="0">
                  <a:pos x="92" y="12"/>
                </a:cxn>
                <a:cxn ang="0">
                  <a:pos x="69" y="0"/>
                </a:cxn>
                <a:cxn ang="0">
                  <a:pos x="57" y="0"/>
                </a:cxn>
                <a:cxn ang="0">
                  <a:pos x="35" y="0"/>
                </a:cxn>
                <a:cxn ang="0">
                  <a:pos x="23" y="12"/>
                </a:cxn>
                <a:cxn ang="0">
                  <a:pos x="0" y="23"/>
                </a:cxn>
              </a:cxnLst>
              <a:rect l="0" t="0" r="r" b="b"/>
              <a:pathLst>
                <a:path w="218" h="58">
                  <a:moveTo>
                    <a:pt x="218" y="23"/>
                  </a:moveTo>
                  <a:lnTo>
                    <a:pt x="207" y="46"/>
                  </a:lnTo>
                  <a:lnTo>
                    <a:pt x="184" y="58"/>
                  </a:lnTo>
                  <a:lnTo>
                    <a:pt x="172" y="58"/>
                  </a:lnTo>
                  <a:lnTo>
                    <a:pt x="149" y="58"/>
                  </a:lnTo>
                  <a:lnTo>
                    <a:pt x="138" y="46"/>
                  </a:lnTo>
                  <a:lnTo>
                    <a:pt x="115" y="23"/>
                  </a:lnTo>
                  <a:lnTo>
                    <a:pt x="92" y="12"/>
                  </a:lnTo>
                  <a:lnTo>
                    <a:pt x="69" y="0"/>
                  </a:lnTo>
                  <a:lnTo>
                    <a:pt x="57" y="0"/>
                  </a:lnTo>
                  <a:lnTo>
                    <a:pt x="35" y="0"/>
                  </a:lnTo>
                  <a:lnTo>
                    <a:pt x="23" y="12"/>
                  </a:lnTo>
                  <a:lnTo>
                    <a:pt x="0" y="23"/>
                  </a:lnTo>
                </a:path>
              </a:pathLst>
            </a:custGeom>
            <a:noFill/>
            <a:ln w="22225">
              <a:solidFill>
                <a:srgbClr val="000000"/>
              </a:solidFill>
              <a:prstDash val="solid"/>
              <a:round/>
              <a:headEnd/>
              <a:tailEnd/>
            </a:ln>
          </p:spPr>
          <p:txBody>
            <a:bodyPr/>
            <a:lstStyle/>
            <a:p>
              <a:endParaRPr lang="zh-CN" altLang="en-US"/>
            </a:p>
          </p:txBody>
        </p:sp>
        <p:sp>
          <p:nvSpPr>
            <p:cNvPr id="47167" name="Rectangle 63"/>
            <p:cNvSpPr>
              <a:spLocks noChangeArrowheads="1"/>
            </p:cNvSpPr>
            <p:nvPr/>
          </p:nvSpPr>
          <p:spPr bwMode="auto">
            <a:xfrm>
              <a:off x="5335" y="1885"/>
              <a:ext cx="58" cy="92"/>
            </a:xfrm>
            <a:prstGeom prst="rect">
              <a:avLst/>
            </a:prstGeom>
            <a:solidFill>
              <a:srgbClr val="FFFFFF"/>
            </a:solidFill>
            <a:ln w="22225">
              <a:noFill/>
              <a:miter lim="800000"/>
              <a:headEnd/>
              <a:tailEnd/>
            </a:ln>
          </p:spPr>
          <p:txBody>
            <a:bodyPr/>
            <a:lstStyle/>
            <a:p>
              <a:endParaRPr lang="zh-CN" altLang="en-US"/>
            </a:p>
          </p:txBody>
        </p:sp>
        <p:sp>
          <p:nvSpPr>
            <p:cNvPr id="47168" name="Freeform 64"/>
            <p:cNvSpPr>
              <a:spLocks/>
            </p:cNvSpPr>
            <p:nvPr/>
          </p:nvSpPr>
          <p:spPr bwMode="auto">
            <a:xfrm>
              <a:off x="5255" y="1943"/>
              <a:ext cx="218" cy="57"/>
            </a:xfrm>
            <a:custGeom>
              <a:avLst/>
              <a:gdLst/>
              <a:ahLst/>
              <a:cxnLst>
                <a:cxn ang="0">
                  <a:pos x="218" y="34"/>
                </a:cxn>
                <a:cxn ang="0">
                  <a:pos x="195" y="46"/>
                </a:cxn>
                <a:cxn ang="0">
                  <a:pos x="184" y="57"/>
                </a:cxn>
                <a:cxn ang="0">
                  <a:pos x="161" y="57"/>
                </a:cxn>
                <a:cxn ang="0">
                  <a:pos x="149" y="57"/>
                </a:cxn>
                <a:cxn ang="0">
                  <a:pos x="126" y="46"/>
                </a:cxn>
                <a:cxn ang="0">
                  <a:pos x="103" y="34"/>
                </a:cxn>
                <a:cxn ang="0">
                  <a:pos x="80" y="11"/>
                </a:cxn>
                <a:cxn ang="0">
                  <a:pos x="69" y="0"/>
                </a:cxn>
                <a:cxn ang="0">
                  <a:pos x="46" y="0"/>
                </a:cxn>
                <a:cxn ang="0">
                  <a:pos x="35" y="0"/>
                </a:cxn>
                <a:cxn ang="0">
                  <a:pos x="12" y="11"/>
                </a:cxn>
                <a:cxn ang="0">
                  <a:pos x="0" y="34"/>
                </a:cxn>
              </a:cxnLst>
              <a:rect l="0" t="0" r="r" b="b"/>
              <a:pathLst>
                <a:path w="218" h="57">
                  <a:moveTo>
                    <a:pt x="218" y="34"/>
                  </a:moveTo>
                  <a:lnTo>
                    <a:pt x="195" y="46"/>
                  </a:lnTo>
                  <a:lnTo>
                    <a:pt x="184" y="57"/>
                  </a:lnTo>
                  <a:lnTo>
                    <a:pt x="161" y="57"/>
                  </a:lnTo>
                  <a:lnTo>
                    <a:pt x="149" y="57"/>
                  </a:lnTo>
                  <a:lnTo>
                    <a:pt x="126" y="46"/>
                  </a:lnTo>
                  <a:lnTo>
                    <a:pt x="103" y="34"/>
                  </a:lnTo>
                  <a:lnTo>
                    <a:pt x="80" y="11"/>
                  </a:lnTo>
                  <a:lnTo>
                    <a:pt x="69" y="0"/>
                  </a:lnTo>
                  <a:lnTo>
                    <a:pt x="46" y="0"/>
                  </a:lnTo>
                  <a:lnTo>
                    <a:pt x="35" y="0"/>
                  </a:lnTo>
                  <a:lnTo>
                    <a:pt x="12" y="11"/>
                  </a:lnTo>
                  <a:lnTo>
                    <a:pt x="0" y="34"/>
                  </a:lnTo>
                </a:path>
              </a:pathLst>
            </a:custGeom>
            <a:noFill/>
            <a:ln w="22225">
              <a:solidFill>
                <a:srgbClr val="000000"/>
              </a:solidFill>
              <a:prstDash val="solid"/>
              <a:round/>
              <a:headEnd/>
              <a:tailEnd/>
            </a:ln>
          </p:spPr>
          <p:txBody>
            <a:bodyPr/>
            <a:lstStyle/>
            <a:p>
              <a:endParaRPr lang="zh-CN" altLang="en-US"/>
            </a:p>
          </p:txBody>
        </p:sp>
        <p:sp>
          <p:nvSpPr>
            <p:cNvPr id="47169" name="Freeform 65"/>
            <p:cNvSpPr>
              <a:spLocks/>
            </p:cNvSpPr>
            <p:nvPr/>
          </p:nvSpPr>
          <p:spPr bwMode="auto">
            <a:xfrm>
              <a:off x="5255" y="1862"/>
              <a:ext cx="218" cy="58"/>
            </a:xfrm>
            <a:custGeom>
              <a:avLst/>
              <a:gdLst/>
              <a:ahLst/>
              <a:cxnLst>
                <a:cxn ang="0">
                  <a:pos x="218" y="23"/>
                </a:cxn>
                <a:cxn ang="0">
                  <a:pos x="195" y="46"/>
                </a:cxn>
                <a:cxn ang="0">
                  <a:pos x="184" y="58"/>
                </a:cxn>
                <a:cxn ang="0">
                  <a:pos x="161" y="58"/>
                </a:cxn>
                <a:cxn ang="0">
                  <a:pos x="149" y="58"/>
                </a:cxn>
                <a:cxn ang="0">
                  <a:pos x="126" y="46"/>
                </a:cxn>
                <a:cxn ang="0">
                  <a:pos x="103" y="23"/>
                </a:cxn>
                <a:cxn ang="0">
                  <a:pos x="80" y="12"/>
                </a:cxn>
                <a:cxn ang="0">
                  <a:pos x="69" y="0"/>
                </a:cxn>
                <a:cxn ang="0">
                  <a:pos x="46" y="0"/>
                </a:cxn>
                <a:cxn ang="0">
                  <a:pos x="35" y="0"/>
                </a:cxn>
                <a:cxn ang="0">
                  <a:pos x="12" y="12"/>
                </a:cxn>
                <a:cxn ang="0">
                  <a:pos x="0" y="23"/>
                </a:cxn>
              </a:cxnLst>
              <a:rect l="0" t="0" r="r" b="b"/>
              <a:pathLst>
                <a:path w="218" h="58">
                  <a:moveTo>
                    <a:pt x="218" y="23"/>
                  </a:moveTo>
                  <a:lnTo>
                    <a:pt x="195" y="46"/>
                  </a:lnTo>
                  <a:lnTo>
                    <a:pt x="184" y="58"/>
                  </a:lnTo>
                  <a:lnTo>
                    <a:pt x="161" y="58"/>
                  </a:lnTo>
                  <a:lnTo>
                    <a:pt x="149" y="58"/>
                  </a:lnTo>
                  <a:lnTo>
                    <a:pt x="126" y="46"/>
                  </a:lnTo>
                  <a:lnTo>
                    <a:pt x="103" y="23"/>
                  </a:lnTo>
                  <a:lnTo>
                    <a:pt x="80" y="12"/>
                  </a:lnTo>
                  <a:lnTo>
                    <a:pt x="69" y="0"/>
                  </a:lnTo>
                  <a:lnTo>
                    <a:pt x="46" y="0"/>
                  </a:lnTo>
                  <a:lnTo>
                    <a:pt x="35"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47170" name="Rectangle 66"/>
            <p:cNvSpPr>
              <a:spLocks noChangeArrowheads="1"/>
            </p:cNvSpPr>
            <p:nvPr/>
          </p:nvSpPr>
          <p:spPr bwMode="auto">
            <a:xfrm>
              <a:off x="3890" y="1460"/>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10100</a:t>
              </a:r>
              <a:endParaRPr lang="zh-CN" altLang="en-US" sz="2000" b="1" baseline="0"/>
            </a:p>
          </p:txBody>
        </p:sp>
        <p:sp>
          <p:nvSpPr>
            <p:cNvPr id="47171" name="Rectangle 67"/>
            <p:cNvSpPr>
              <a:spLocks noChangeArrowheads="1"/>
            </p:cNvSpPr>
            <p:nvPr/>
          </p:nvSpPr>
          <p:spPr bwMode="auto">
            <a:xfrm>
              <a:off x="3890" y="2000"/>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12500</a:t>
              </a:r>
              <a:endParaRPr lang="zh-CN" altLang="en-US" sz="2000" b="1" baseline="0"/>
            </a:p>
          </p:txBody>
        </p:sp>
        <p:sp>
          <p:nvSpPr>
            <p:cNvPr id="47172" name="Rectangle 68"/>
            <p:cNvSpPr>
              <a:spLocks noChangeArrowheads="1"/>
            </p:cNvSpPr>
            <p:nvPr/>
          </p:nvSpPr>
          <p:spPr bwMode="auto">
            <a:xfrm>
              <a:off x="3890" y="2757"/>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15000</a:t>
              </a:r>
              <a:endParaRPr lang="zh-CN" altLang="en-US" sz="2000" b="1" baseline="0"/>
            </a:p>
          </p:txBody>
        </p:sp>
        <p:sp>
          <p:nvSpPr>
            <p:cNvPr id="47173" name="Rectangle 69"/>
            <p:cNvSpPr>
              <a:spLocks noChangeArrowheads="1"/>
            </p:cNvSpPr>
            <p:nvPr/>
          </p:nvSpPr>
          <p:spPr bwMode="auto">
            <a:xfrm>
              <a:off x="4280" y="2803"/>
              <a:ext cx="1078" cy="4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4" name="Rectangle 70"/>
            <p:cNvSpPr>
              <a:spLocks noChangeArrowheads="1"/>
            </p:cNvSpPr>
            <p:nvPr/>
          </p:nvSpPr>
          <p:spPr bwMode="auto">
            <a:xfrm>
              <a:off x="849" y="2884"/>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作业</a:t>
              </a:r>
              <a:endParaRPr lang="zh-CN" altLang="en-US" sz="2000" b="1" baseline="0"/>
            </a:p>
          </p:txBody>
        </p:sp>
        <p:sp>
          <p:nvSpPr>
            <p:cNvPr id="47175" name="Rectangle 71"/>
            <p:cNvSpPr>
              <a:spLocks noChangeArrowheads="1"/>
            </p:cNvSpPr>
            <p:nvPr/>
          </p:nvSpPr>
          <p:spPr bwMode="auto">
            <a:xfrm>
              <a:off x="1168" y="2880"/>
              <a:ext cx="80"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J</a:t>
              </a:r>
              <a:endParaRPr lang="en-US" altLang="zh-CN" sz="2000" b="1" baseline="0"/>
            </a:p>
          </p:txBody>
        </p:sp>
        <p:sp>
          <p:nvSpPr>
            <p:cNvPr id="47176" name="Rectangle 72"/>
            <p:cNvSpPr>
              <a:spLocks noChangeArrowheads="1"/>
            </p:cNvSpPr>
            <p:nvPr/>
          </p:nvSpPr>
          <p:spPr bwMode="auto">
            <a:xfrm>
              <a:off x="1920" y="336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处理机一侧</a:t>
              </a:r>
              <a:endParaRPr lang="zh-CN" altLang="en-US" sz="2000" b="1" baseline="0"/>
            </a:p>
          </p:txBody>
        </p:sp>
        <p:sp>
          <p:nvSpPr>
            <p:cNvPr id="47177" name="Rectangle 73"/>
            <p:cNvSpPr>
              <a:spLocks noChangeArrowheads="1"/>
            </p:cNvSpPr>
            <p:nvPr/>
          </p:nvSpPr>
          <p:spPr bwMode="auto">
            <a:xfrm>
              <a:off x="2869" y="336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存储器一侧</a:t>
              </a:r>
              <a:endParaRPr lang="zh-CN" altLang="en-US" sz="2000" b="1" baseline="0"/>
            </a:p>
          </p:txBody>
        </p:sp>
        <p:sp>
          <p:nvSpPr>
            <p:cNvPr id="47178" name="Rectangle 74"/>
            <p:cNvSpPr>
              <a:spLocks noChangeArrowheads="1"/>
            </p:cNvSpPr>
            <p:nvPr/>
          </p:nvSpPr>
          <p:spPr bwMode="auto">
            <a:xfrm>
              <a:off x="4670" y="3320"/>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主存</a:t>
              </a:r>
              <a:endParaRPr lang="zh-CN" altLang="en-US" sz="2000" b="1" baseline="0"/>
            </a:p>
          </p:txBody>
        </p:sp>
        <p:sp>
          <p:nvSpPr>
            <p:cNvPr id="47179" name="Line 75"/>
            <p:cNvSpPr>
              <a:spLocks noChangeShapeType="1"/>
            </p:cNvSpPr>
            <p:nvPr/>
          </p:nvSpPr>
          <p:spPr bwMode="auto">
            <a:xfrm>
              <a:off x="3442" y="2207"/>
              <a:ext cx="46" cy="1"/>
            </a:xfrm>
            <a:prstGeom prst="line">
              <a:avLst/>
            </a:prstGeom>
            <a:noFill/>
            <a:ln w="22225">
              <a:solidFill>
                <a:srgbClr val="000000"/>
              </a:solidFill>
              <a:round/>
              <a:headEnd/>
              <a:tailEnd/>
            </a:ln>
          </p:spPr>
          <p:txBody>
            <a:bodyPr/>
            <a:lstStyle/>
            <a:p>
              <a:endParaRPr lang="zh-CN" altLang="en-US"/>
            </a:p>
          </p:txBody>
        </p:sp>
        <p:sp>
          <p:nvSpPr>
            <p:cNvPr id="47180" name="Line 76"/>
            <p:cNvSpPr>
              <a:spLocks noChangeShapeType="1"/>
            </p:cNvSpPr>
            <p:nvPr/>
          </p:nvSpPr>
          <p:spPr bwMode="auto">
            <a:xfrm>
              <a:off x="3534" y="2207"/>
              <a:ext cx="46" cy="1"/>
            </a:xfrm>
            <a:prstGeom prst="line">
              <a:avLst/>
            </a:prstGeom>
            <a:noFill/>
            <a:ln w="22225">
              <a:solidFill>
                <a:srgbClr val="000000"/>
              </a:solidFill>
              <a:round/>
              <a:headEnd/>
              <a:tailEnd/>
            </a:ln>
          </p:spPr>
          <p:txBody>
            <a:bodyPr/>
            <a:lstStyle/>
            <a:p>
              <a:endParaRPr lang="zh-CN" altLang="en-US"/>
            </a:p>
          </p:txBody>
        </p:sp>
        <p:sp>
          <p:nvSpPr>
            <p:cNvPr id="47181" name="Line 77"/>
            <p:cNvSpPr>
              <a:spLocks noChangeShapeType="1"/>
            </p:cNvSpPr>
            <p:nvPr/>
          </p:nvSpPr>
          <p:spPr bwMode="auto">
            <a:xfrm>
              <a:off x="3626" y="2207"/>
              <a:ext cx="46" cy="1"/>
            </a:xfrm>
            <a:prstGeom prst="line">
              <a:avLst/>
            </a:prstGeom>
            <a:noFill/>
            <a:ln w="22225">
              <a:solidFill>
                <a:srgbClr val="000000"/>
              </a:solidFill>
              <a:round/>
              <a:headEnd/>
              <a:tailEnd/>
            </a:ln>
          </p:spPr>
          <p:txBody>
            <a:bodyPr/>
            <a:lstStyle/>
            <a:p>
              <a:endParaRPr lang="zh-CN" altLang="en-US"/>
            </a:p>
          </p:txBody>
        </p:sp>
        <p:sp>
          <p:nvSpPr>
            <p:cNvPr id="47182" name="Line 78"/>
            <p:cNvSpPr>
              <a:spLocks noChangeShapeType="1"/>
            </p:cNvSpPr>
            <p:nvPr/>
          </p:nvSpPr>
          <p:spPr bwMode="auto">
            <a:xfrm>
              <a:off x="3718" y="2207"/>
              <a:ext cx="46" cy="1"/>
            </a:xfrm>
            <a:prstGeom prst="line">
              <a:avLst/>
            </a:prstGeom>
            <a:noFill/>
            <a:ln w="22225">
              <a:solidFill>
                <a:srgbClr val="000000"/>
              </a:solidFill>
              <a:round/>
              <a:headEnd/>
              <a:tailEnd/>
            </a:ln>
          </p:spPr>
          <p:txBody>
            <a:bodyPr/>
            <a:lstStyle/>
            <a:p>
              <a:endParaRPr lang="zh-CN" altLang="en-US"/>
            </a:p>
          </p:txBody>
        </p:sp>
        <p:sp>
          <p:nvSpPr>
            <p:cNvPr id="47183" name="Line 79"/>
            <p:cNvSpPr>
              <a:spLocks noChangeShapeType="1"/>
            </p:cNvSpPr>
            <p:nvPr/>
          </p:nvSpPr>
          <p:spPr bwMode="auto">
            <a:xfrm>
              <a:off x="3809" y="2207"/>
              <a:ext cx="46" cy="1"/>
            </a:xfrm>
            <a:prstGeom prst="line">
              <a:avLst/>
            </a:prstGeom>
            <a:noFill/>
            <a:ln w="22225">
              <a:solidFill>
                <a:srgbClr val="000000"/>
              </a:solidFill>
              <a:round/>
              <a:headEnd/>
              <a:tailEnd/>
            </a:ln>
          </p:spPr>
          <p:txBody>
            <a:bodyPr/>
            <a:lstStyle/>
            <a:p>
              <a:endParaRPr lang="zh-CN" altLang="en-US"/>
            </a:p>
          </p:txBody>
        </p:sp>
        <p:sp>
          <p:nvSpPr>
            <p:cNvPr id="47184" name="Line 80"/>
            <p:cNvSpPr>
              <a:spLocks noChangeShapeType="1"/>
            </p:cNvSpPr>
            <p:nvPr/>
          </p:nvSpPr>
          <p:spPr bwMode="auto">
            <a:xfrm>
              <a:off x="3901" y="2207"/>
              <a:ext cx="46" cy="1"/>
            </a:xfrm>
            <a:prstGeom prst="line">
              <a:avLst/>
            </a:prstGeom>
            <a:noFill/>
            <a:ln w="22225">
              <a:solidFill>
                <a:srgbClr val="000000"/>
              </a:solidFill>
              <a:round/>
              <a:headEnd/>
              <a:tailEnd/>
            </a:ln>
          </p:spPr>
          <p:txBody>
            <a:bodyPr/>
            <a:lstStyle/>
            <a:p>
              <a:endParaRPr lang="zh-CN" altLang="en-US"/>
            </a:p>
          </p:txBody>
        </p:sp>
        <p:sp>
          <p:nvSpPr>
            <p:cNvPr id="47185" name="Line 81"/>
            <p:cNvSpPr>
              <a:spLocks noChangeShapeType="1"/>
            </p:cNvSpPr>
            <p:nvPr/>
          </p:nvSpPr>
          <p:spPr bwMode="auto">
            <a:xfrm>
              <a:off x="3993" y="2207"/>
              <a:ext cx="46" cy="1"/>
            </a:xfrm>
            <a:prstGeom prst="line">
              <a:avLst/>
            </a:prstGeom>
            <a:noFill/>
            <a:ln w="22225">
              <a:solidFill>
                <a:srgbClr val="000000"/>
              </a:solidFill>
              <a:round/>
              <a:headEnd/>
              <a:tailEnd/>
            </a:ln>
          </p:spPr>
          <p:txBody>
            <a:bodyPr/>
            <a:lstStyle/>
            <a:p>
              <a:endParaRPr lang="zh-CN" altLang="en-US"/>
            </a:p>
          </p:txBody>
        </p:sp>
        <p:sp>
          <p:nvSpPr>
            <p:cNvPr id="47186" name="Line 82"/>
            <p:cNvSpPr>
              <a:spLocks noChangeShapeType="1"/>
            </p:cNvSpPr>
            <p:nvPr/>
          </p:nvSpPr>
          <p:spPr bwMode="auto">
            <a:xfrm>
              <a:off x="4085" y="2207"/>
              <a:ext cx="46" cy="1"/>
            </a:xfrm>
            <a:prstGeom prst="line">
              <a:avLst/>
            </a:prstGeom>
            <a:noFill/>
            <a:ln w="22225">
              <a:solidFill>
                <a:srgbClr val="000000"/>
              </a:solidFill>
              <a:round/>
              <a:headEnd/>
              <a:tailEnd/>
            </a:ln>
          </p:spPr>
          <p:txBody>
            <a:bodyPr/>
            <a:lstStyle/>
            <a:p>
              <a:endParaRPr lang="zh-CN" altLang="en-US"/>
            </a:p>
          </p:txBody>
        </p:sp>
        <p:sp>
          <p:nvSpPr>
            <p:cNvPr id="47187" name="Line 83"/>
            <p:cNvSpPr>
              <a:spLocks noChangeShapeType="1"/>
            </p:cNvSpPr>
            <p:nvPr/>
          </p:nvSpPr>
          <p:spPr bwMode="auto">
            <a:xfrm>
              <a:off x="4177" y="2207"/>
              <a:ext cx="45" cy="1"/>
            </a:xfrm>
            <a:prstGeom prst="line">
              <a:avLst/>
            </a:prstGeom>
            <a:noFill/>
            <a:ln w="22225">
              <a:solidFill>
                <a:srgbClr val="000000"/>
              </a:solidFill>
              <a:round/>
              <a:headEnd/>
              <a:tailEnd/>
            </a:ln>
          </p:spPr>
          <p:txBody>
            <a:bodyPr/>
            <a:lstStyle/>
            <a:p>
              <a:endParaRPr lang="zh-CN" altLang="en-US"/>
            </a:p>
          </p:txBody>
        </p:sp>
        <p:sp>
          <p:nvSpPr>
            <p:cNvPr id="47188" name="Line 84"/>
            <p:cNvSpPr>
              <a:spLocks noChangeShapeType="1"/>
            </p:cNvSpPr>
            <p:nvPr/>
          </p:nvSpPr>
          <p:spPr bwMode="auto">
            <a:xfrm>
              <a:off x="4268" y="2207"/>
              <a:ext cx="12" cy="1"/>
            </a:xfrm>
            <a:prstGeom prst="line">
              <a:avLst/>
            </a:prstGeom>
            <a:noFill/>
            <a:ln w="22225">
              <a:solidFill>
                <a:srgbClr val="000000"/>
              </a:solidFill>
              <a:round/>
              <a:headEnd/>
              <a:tailEnd/>
            </a:ln>
          </p:spPr>
          <p:txBody>
            <a:bodyPr/>
            <a:lstStyle/>
            <a:p>
              <a:endParaRPr lang="zh-CN" altLang="en-US"/>
            </a:p>
          </p:txBody>
        </p:sp>
        <p:sp>
          <p:nvSpPr>
            <p:cNvPr id="47189" name="Line 85"/>
            <p:cNvSpPr>
              <a:spLocks noChangeShapeType="1"/>
            </p:cNvSpPr>
            <p:nvPr/>
          </p:nvSpPr>
          <p:spPr bwMode="auto">
            <a:xfrm>
              <a:off x="1572" y="1656"/>
              <a:ext cx="46" cy="1"/>
            </a:xfrm>
            <a:prstGeom prst="line">
              <a:avLst/>
            </a:prstGeom>
            <a:noFill/>
            <a:ln w="22225">
              <a:solidFill>
                <a:srgbClr val="000000"/>
              </a:solidFill>
              <a:round/>
              <a:headEnd/>
              <a:tailEnd/>
            </a:ln>
          </p:spPr>
          <p:txBody>
            <a:bodyPr/>
            <a:lstStyle/>
            <a:p>
              <a:endParaRPr lang="zh-CN" altLang="en-US"/>
            </a:p>
          </p:txBody>
        </p:sp>
        <p:sp>
          <p:nvSpPr>
            <p:cNvPr id="47190" name="Line 86"/>
            <p:cNvSpPr>
              <a:spLocks noChangeShapeType="1"/>
            </p:cNvSpPr>
            <p:nvPr/>
          </p:nvSpPr>
          <p:spPr bwMode="auto">
            <a:xfrm>
              <a:off x="1664" y="1656"/>
              <a:ext cx="46" cy="1"/>
            </a:xfrm>
            <a:prstGeom prst="line">
              <a:avLst/>
            </a:prstGeom>
            <a:noFill/>
            <a:ln w="22225">
              <a:solidFill>
                <a:srgbClr val="000000"/>
              </a:solidFill>
              <a:round/>
              <a:headEnd/>
              <a:tailEnd/>
            </a:ln>
          </p:spPr>
          <p:txBody>
            <a:bodyPr/>
            <a:lstStyle/>
            <a:p>
              <a:endParaRPr lang="zh-CN" altLang="en-US"/>
            </a:p>
          </p:txBody>
        </p:sp>
        <p:sp>
          <p:nvSpPr>
            <p:cNvPr id="47191" name="Line 87"/>
            <p:cNvSpPr>
              <a:spLocks noChangeShapeType="1"/>
            </p:cNvSpPr>
            <p:nvPr/>
          </p:nvSpPr>
          <p:spPr bwMode="auto">
            <a:xfrm flipV="1">
              <a:off x="1733" y="1610"/>
              <a:ext cx="1" cy="46"/>
            </a:xfrm>
            <a:prstGeom prst="line">
              <a:avLst/>
            </a:prstGeom>
            <a:noFill/>
            <a:ln w="22225">
              <a:solidFill>
                <a:srgbClr val="000000"/>
              </a:solidFill>
              <a:round/>
              <a:headEnd/>
              <a:tailEnd/>
            </a:ln>
          </p:spPr>
          <p:txBody>
            <a:bodyPr/>
            <a:lstStyle/>
            <a:p>
              <a:endParaRPr lang="zh-CN" altLang="en-US"/>
            </a:p>
          </p:txBody>
        </p:sp>
        <p:sp>
          <p:nvSpPr>
            <p:cNvPr id="47192" name="Line 88"/>
            <p:cNvSpPr>
              <a:spLocks noChangeShapeType="1"/>
            </p:cNvSpPr>
            <p:nvPr/>
          </p:nvSpPr>
          <p:spPr bwMode="auto">
            <a:xfrm flipV="1">
              <a:off x="1733" y="1518"/>
              <a:ext cx="1" cy="46"/>
            </a:xfrm>
            <a:prstGeom prst="line">
              <a:avLst/>
            </a:prstGeom>
            <a:noFill/>
            <a:ln w="22225">
              <a:solidFill>
                <a:srgbClr val="000000"/>
              </a:solidFill>
              <a:round/>
              <a:headEnd/>
              <a:tailEnd/>
            </a:ln>
          </p:spPr>
          <p:txBody>
            <a:bodyPr/>
            <a:lstStyle/>
            <a:p>
              <a:endParaRPr lang="zh-CN" altLang="en-US"/>
            </a:p>
          </p:txBody>
        </p:sp>
        <p:sp>
          <p:nvSpPr>
            <p:cNvPr id="47193" name="Line 89"/>
            <p:cNvSpPr>
              <a:spLocks noChangeShapeType="1"/>
            </p:cNvSpPr>
            <p:nvPr/>
          </p:nvSpPr>
          <p:spPr bwMode="auto">
            <a:xfrm flipV="1">
              <a:off x="1733" y="1449"/>
              <a:ext cx="1" cy="23"/>
            </a:xfrm>
            <a:prstGeom prst="line">
              <a:avLst/>
            </a:prstGeom>
            <a:noFill/>
            <a:ln w="22225">
              <a:solidFill>
                <a:srgbClr val="000000"/>
              </a:solidFill>
              <a:round/>
              <a:headEnd/>
              <a:tailEnd/>
            </a:ln>
          </p:spPr>
          <p:txBody>
            <a:bodyPr/>
            <a:lstStyle/>
            <a:p>
              <a:endParaRPr lang="zh-CN" altLang="en-US"/>
            </a:p>
          </p:txBody>
        </p:sp>
        <p:sp>
          <p:nvSpPr>
            <p:cNvPr id="47194" name="Freeform 90"/>
            <p:cNvSpPr>
              <a:spLocks/>
            </p:cNvSpPr>
            <p:nvPr/>
          </p:nvSpPr>
          <p:spPr bwMode="auto">
            <a:xfrm>
              <a:off x="1801" y="1415"/>
              <a:ext cx="150" cy="57"/>
            </a:xfrm>
            <a:custGeom>
              <a:avLst/>
              <a:gdLst/>
              <a:ahLst/>
              <a:cxnLst>
                <a:cxn ang="0">
                  <a:pos x="0" y="0"/>
                </a:cxn>
                <a:cxn ang="0">
                  <a:pos x="35" y="34"/>
                </a:cxn>
                <a:cxn ang="0">
                  <a:pos x="0" y="57"/>
                </a:cxn>
                <a:cxn ang="0">
                  <a:pos x="150" y="34"/>
                </a:cxn>
                <a:cxn ang="0">
                  <a:pos x="0" y="0"/>
                </a:cxn>
              </a:cxnLst>
              <a:rect l="0" t="0" r="r" b="b"/>
              <a:pathLst>
                <a:path w="150" h="57">
                  <a:moveTo>
                    <a:pt x="0" y="0"/>
                  </a:moveTo>
                  <a:lnTo>
                    <a:pt x="35" y="34"/>
                  </a:lnTo>
                  <a:lnTo>
                    <a:pt x="0" y="57"/>
                  </a:lnTo>
                  <a:lnTo>
                    <a:pt x="150" y="34"/>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95" name="Freeform 91"/>
            <p:cNvSpPr>
              <a:spLocks/>
            </p:cNvSpPr>
            <p:nvPr/>
          </p:nvSpPr>
          <p:spPr bwMode="auto">
            <a:xfrm>
              <a:off x="3305" y="1954"/>
              <a:ext cx="45" cy="138"/>
            </a:xfrm>
            <a:custGeom>
              <a:avLst/>
              <a:gdLst/>
              <a:ahLst/>
              <a:cxnLst>
                <a:cxn ang="0">
                  <a:pos x="45" y="0"/>
                </a:cxn>
                <a:cxn ang="0">
                  <a:pos x="22" y="23"/>
                </a:cxn>
                <a:cxn ang="0">
                  <a:pos x="0" y="0"/>
                </a:cxn>
                <a:cxn ang="0">
                  <a:pos x="22" y="138"/>
                </a:cxn>
                <a:cxn ang="0">
                  <a:pos x="45" y="0"/>
                </a:cxn>
              </a:cxnLst>
              <a:rect l="0" t="0" r="r" b="b"/>
              <a:pathLst>
                <a:path w="45" h="138">
                  <a:moveTo>
                    <a:pt x="45" y="0"/>
                  </a:moveTo>
                  <a:lnTo>
                    <a:pt x="22" y="23"/>
                  </a:lnTo>
                  <a:lnTo>
                    <a:pt x="0" y="0"/>
                  </a:lnTo>
                  <a:lnTo>
                    <a:pt x="22" y="138"/>
                  </a:lnTo>
                  <a:lnTo>
                    <a:pt x="4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96" name="Freeform 92"/>
            <p:cNvSpPr>
              <a:spLocks/>
            </p:cNvSpPr>
            <p:nvPr/>
          </p:nvSpPr>
          <p:spPr bwMode="auto">
            <a:xfrm>
              <a:off x="4131" y="2172"/>
              <a:ext cx="149" cy="58"/>
            </a:xfrm>
            <a:custGeom>
              <a:avLst/>
              <a:gdLst/>
              <a:ahLst/>
              <a:cxnLst>
                <a:cxn ang="0">
                  <a:pos x="0" y="0"/>
                </a:cxn>
                <a:cxn ang="0">
                  <a:pos x="34" y="35"/>
                </a:cxn>
                <a:cxn ang="0">
                  <a:pos x="0" y="58"/>
                </a:cxn>
                <a:cxn ang="0">
                  <a:pos x="149" y="35"/>
                </a:cxn>
                <a:cxn ang="0">
                  <a:pos x="0" y="0"/>
                </a:cxn>
              </a:cxnLst>
              <a:rect l="0" t="0" r="r" b="b"/>
              <a:pathLst>
                <a:path w="149" h="58">
                  <a:moveTo>
                    <a:pt x="0" y="0"/>
                  </a:moveTo>
                  <a:lnTo>
                    <a:pt x="34" y="35"/>
                  </a:lnTo>
                  <a:lnTo>
                    <a:pt x="0" y="58"/>
                  </a:lnTo>
                  <a:lnTo>
                    <a:pt x="149" y="35"/>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3" name="Text Box 2">
            <a:extLst>
              <a:ext uri="{FF2B5EF4-FFF2-40B4-BE49-F238E27FC236}">
                <a16:creationId xmlns:a16="http://schemas.microsoft.com/office/drawing/2014/main" id="{48D833A3-437D-4F7E-970B-F551F9FBE0A9}"/>
              </a:ext>
            </a:extLst>
          </p:cNvPr>
          <p:cNvSpPr txBox="1">
            <a:spLocks noChangeArrowheads="1"/>
          </p:cNvSpPr>
          <p:nvPr/>
        </p:nvSpPr>
        <p:spPr bwMode="auto">
          <a:xfrm>
            <a:off x="0" y="228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189706" y="762000"/>
            <a:ext cx="8414742" cy="5334000"/>
          </a:xfrm>
          <a:prstGeom prst="rect">
            <a:avLst/>
          </a:prstGeom>
          <a:noFill/>
          <a:ln w="9525">
            <a:noFill/>
            <a:miter lim="800000"/>
            <a:headEnd/>
            <a:tailEnd/>
          </a:ln>
          <a:effectLst/>
        </p:spPr>
        <p:txBody>
          <a:bodyPr/>
          <a:lstStyle/>
          <a:p>
            <a:pPr marL="0" lvl="1">
              <a:spcBef>
                <a:spcPct val="20000"/>
              </a:spcBef>
            </a:pPr>
            <a:r>
              <a:rPr lang="en-US" altLang="zh-CN" sz="2800" b="1" baseline="0" dirty="0">
                <a:solidFill>
                  <a:srgbClr val="0000CC"/>
                </a:solidFill>
                <a:latin typeface="Times New Roman" pitchFamily="18" charset="0"/>
              </a:rPr>
              <a:t>4.3.6 </a:t>
            </a:r>
            <a:r>
              <a:rPr lang="zh-CN" altLang="en-US" sz="2800" b="1" baseline="0" dirty="0">
                <a:solidFill>
                  <a:srgbClr val="0000CC"/>
                </a:solidFill>
                <a:latin typeface="Times New Roman" pitchFamily="18" charset="0"/>
              </a:rPr>
              <a:t>可重定位分区分配</a:t>
            </a:r>
            <a:endParaRPr lang="en-US" altLang="zh-CN" sz="2800" b="1" baseline="0" dirty="0">
              <a:solidFill>
                <a:srgbClr val="0000CC"/>
              </a:solidFill>
              <a:latin typeface="Times New Roman" pitchFamily="18" charset="0"/>
            </a:endParaRPr>
          </a:p>
          <a:p>
            <a:pPr marL="0" lvl="1">
              <a:spcBef>
                <a:spcPct val="20000"/>
              </a:spcBef>
            </a:pPr>
            <a:r>
              <a:rPr lang="en-US" altLang="zh-CN" sz="2800" b="1" baseline="0" dirty="0">
                <a:solidFill>
                  <a:srgbClr val="000000"/>
                </a:solidFill>
                <a:latin typeface="宋体" pitchFamily="2" charset="-122"/>
              </a:rPr>
              <a:t>3. </a:t>
            </a:r>
            <a:r>
              <a:rPr lang="zh-CN" altLang="en-US" sz="2800" b="1" baseline="0" dirty="0">
                <a:solidFill>
                  <a:srgbClr val="000000"/>
                </a:solidFill>
                <a:latin typeface="宋体" pitchFamily="2" charset="-122"/>
              </a:rPr>
              <a:t>动态重定位分区分配算法：</a:t>
            </a:r>
            <a:r>
              <a:rPr kumimoji="0" lang="zh-CN" altLang="en-US" sz="2800" b="1" baseline="0" dirty="0">
                <a:latin typeface="宋体" pitchFamily="2" charset="-122"/>
              </a:rPr>
              <a:t>与动态分区分配算法基本相同，增加了紧凑的功能。</a:t>
            </a:r>
            <a:endParaRPr kumimoji="0" lang="en-US" altLang="zh-CN" sz="2800" dirty="0">
              <a:latin typeface="宋体" pitchFamily="2" charset="-122"/>
            </a:endParaRPr>
          </a:p>
          <a:p>
            <a:pPr lvl="1" indent="-457200">
              <a:spcBef>
                <a:spcPct val="20000"/>
              </a:spcBef>
              <a:buFont typeface="Wingdings" panose="05000000000000000000" pitchFamily="2" charset="2"/>
              <a:buChar char="Ø"/>
            </a:pPr>
            <a:r>
              <a:rPr kumimoji="0" lang="zh-CN" altLang="en-US" sz="2800" b="1" baseline="0" dirty="0">
                <a:latin typeface="宋体" pitchFamily="2" charset="-122"/>
              </a:rPr>
              <a:t>当算法找不到一个足够大的空闲分区分配时，计算所有小空闲分区的和是否满足条件：</a:t>
            </a:r>
            <a:endParaRPr kumimoji="0" lang="en-US" altLang="zh-CN" sz="2800" b="1" baseline="0" dirty="0">
              <a:latin typeface="宋体" pitchFamily="2" charset="-122"/>
            </a:endParaRPr>
          </a:p>
          <a:p>
            <a:pPr lvl="2" indent="-457200">
              <a:spcBef>
                <a:spcPct val="20000"/>
              </a:spcBef>
              <a:buFont typeface="Wingdings" panose="05000000000000000000" pitchFamily="2" charset="2"/>
              <a:buChar char="Ø"/>
            </a:pPr>
            <a:r>
              <a:rPr kumimoji="0" lang="zh-CN" altLang="en-US" sz="2800" dirty="0">
                <a:latin typeface="宋体" pitchFamily="2" charset="-122"/>
              </a:rPr>
              <a:t>满足：</a:t>
            </a:r>
            <a:r>
              <a:rPr kumimoji="0" lang="zh-CN" altLang="en-US" sz="2800" dirty="0">
                <a:solidFill>
                  <a:srgbClr val="FF0000"/>
                </a:solidFill>
                <a:latin typeface="宋体" pitchFamily="2" charset="-122"/>
              </a:rPr>
              <a:t>启动紧凑功能，合并小分区给进程</a:t>
            </a:r>
            <a:endParaRPr kumimoji="0" lang="en-US" altLang="zh-CN" sz="2800" dirty="0">
              <a:solidFill>
                <a:srgbClr val="FF0000"/>
              </a:solidFill>
              <a:latin typeface="宋体" pitchFamily="2" charset="-122"/>
            </a:endParaRPr>
          </a:p>
          <a:p>
            <a:pPr lvl="2" indent="-457200">
              <a:spcBef>
                <a:spcPct val="20000"/>
              </a:spcBef>
              <a:buFont typeface="Wingdings" panose="05000000000000000000" pitchFamily="2" charset="2"/>
              <a:buChar char="Ø"/>
            </a:pPr>
            <a:r>
              <a:rPr kumimoji="0" lang="zh-CN" altLang="en-US" sz="2800" b="1" baseline="0" dirty="0">
                <a:latin typeface="宋体" pitchFamily="2" charset="-122"/>
              </a:rPr>
              <a:t>不满足：分配失败，返回。</a:t>
            </a:r>
            <a:endParaRPr lang="zh-CN" altLang="en-US" sz="2800" b="1" baseline="0" dirty="0">
              <a:latin typeface="宋体" pitchFamily="2" charset="-122"/>
            </a:endParaRPr>
          </a:p>
          <a:p>
            <a:pPr lvl="2">
              <a:spcBef>
                <a:spcPct val="20000"/>
              </a:spcBef>
            </a:pPr>
            <a:endParaRPr lang="zh-CN" altLang="en-US" sz="2800" b="1" baseline="0" dirty="0">
              <a:latin typeface="宋体" pitchFamily="2" charset="-122"/>
            </a:endParaRPr>
          </a:p>
          <a:p>
            <a:pPr lvl="2">
              <a:lnSpc>
                <a:spcPct val="90000"/>
              </a:lnSpc>
              <a:spcBef>
                <a:spcPct val="20000"/>
              </a:spcBef>
              <a:buClr>
                <a:srgbClr val="0000CC"/>
              </a:buClr>
            </a:pPr>
            <a:endParaRPr lang="zh-CN" altLang="en-US" sz="2800" b="1" baseline="0" dirty="0">
              <a:latin typeface="宋体" pitchFamily="2" charset="-122"/>
            </a:endParaRPr>
          </a:p>
          <a:p>
            <a:pPr lvl="2">
              <a:spcBef>
                <a:spcPct val="20000"/>
              </a:spcBef>
            </a:pPr>
            <a:endParaRPr lang="zh-CN" altLang="en-US" sz="2800" b="1" baseline="0" dirty="0">
              <a:latin typeface="宋体" pitchFamily="2" charset="-122"/>
            </a:endParaRPr>
          </a:p>
        </p:txBody>
      </p:sp>
      <p:sp>
        <p:nvSpPr>
          <p:cNvPr id="3" name="Text Box 2">
            <a:extLst>
              <a:ext uri="{FF2B5EF4-FFF2-40B4-BE49-F238E27FC236}">
                <a16:creationId xmlns:a16="http://schemas.microsoft.com/office/drawing/2014/main" id="{A900ADB8-6A17-45C0-8E03-2637E8023FDE}"/>
              </a:ext>
            </a:extLst>
          </p:cNvPr>
          <p:cNvSpPr txBox="1">
            <a:spLocks noChangeArrowheads="1"/>
          </p:cNvSpPr>
          <p:nvPr/>
        </p:nvSpPr>
        <p:spPr bwMode="auto">
          <a:xfrm>
            <a:off x="0" y="228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4.3</a:t>
            </a:r>
            <a:r>
              <a:rPr lang="zh-CN" altLang="en-US" sz="4000" b="1" baseline="0" dirty="0">
                <a:solidFill>
                  <a:srgbClr val="000000"/>
                </a:solidFill>
                <a:latin typeface="华文新魏" pitchFamily="2" charset="-122"/>
                <a:ea typeface="华文新魏" pitchFamily="2" charset="-122"/>
              </a:rPr>
              <a:t>连续分配存储管理方式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1">
            <a:extLst>
              <a:ext uri="{FF2B5EF4-FFF2-40B4-BE49-F238E27FC236}">
                <a16:creationId xmlns:a16="http://schemas.microsoft.com/office/drawing/2014/main" id="{AEF4EAA1-6B9D-4776-836E-95437ECF7F89}"/>
              </a:ext>
            </a:extLst>
          </p:cNvPr>
          <p:cNvGrpSpPr>
            <a:grpSpLocks/>
          </p:cNvGrpSpPr>
          <p:nvPr/>
        </p:nvGrpSpPr>
        <p:grpSpPr bwMode="auto">
          <a:xfrm>
            <a:off x="60325" y="764704"/>
            <a:ext cx="9023350" cy="4902200"/>
            <a:chOff x="38" y="566"/>
            <a:chExt cx="5684" cy="3088"/>
          </a:xfrm>
        </p:grpSpPr>
        <p:sp>
          <p:nvSpPr>
            <p:cNvPr id="62" name="Freeform 3">
              <a:extLst>
                <a:ext uri="{FF2B5EF4-FFF2-40B4-BE49-F238E27FC236}">
                  <a16:creationId xmlns:a16="http://schemas.microsoft.com/office/drawing/2014/main" id="{81EB048C-8F92-453A-987F-975FE0652F00}"/>
                </a:ext>
              </a:extLst>
            </p:cNvPr>
            <p:cNvSpPr>
              <a:spLocks/>
            </p:cNvSpPr>
            <p:nvPr/>
          </p:nvSpPr>
          <p:spPr bwMode="auto">
            <a:xfrm>
              <a:off x="3211" y="566"/>
              <a:ext cx="1178" cy="451"/>
            </a:xfrm>
            <a:custGeom>
              <a:avLst/>
              <a:gdLst/>
              <a:ahLst/>
              <a:cxnLst>
                <a:cxn ang="0">
                  <a:pos x="0" y="230"/>
                </a:cxn>
                <a:cxn ang="0">
                  <a:pos x="19" y="173"/>
                </a:cxn>
                <a:cxn ang="0">
                  <a:pos x="67" y="125"/>
                </a:cxn>
                <a:cxn ang="0">
                  <a:pos x="143" y="77"/>
                </a:cxn>
                <a:cxn ang="0">
                  <a:pos x="258" y="39"/>
                </a:cxn>
                <a:cxn ang="0">
                  <a:pos x="383" y="20"/>
                </a:cxn>
                <a:cxn ang="0">
                  <a:pos x="517" y="0"/>
                </a:cxn>
                <a:cxn ang="0">
                  <a:pos x="661" y="0"/>
                </a:cxn>
                <a:cxn ang="0">
                  <a:pos x="795" y="20"/>
                </a:cxn>
                <a:cxn ang="0">
                  <a:pos x="920" y="39"/>
                </a:cxn>
                <a:cxn ang="0">
                  <a:pos x="1025" y="77"/>
                </a:cxn>
                <a:cxn ang="0">
                  <a:pos x="1111" y="125"/>
                </a:cxn>
                <a:cxn ang="0">
                  <a:pos x="1159" y="173"/>
                </a:cxn>
                <a:cxn ang="0">
                  <a:pos x="1178" y="230"/>
                </a:cxn>
                <a:cxn ang="0">
                  <a:pos x="1159" y="288"/>
                </a:cxn>
                <a:cxn ang="0">
                  <a:pos x="1111" y="336"/>
                </a:cxn>
                <a:cxn ang="0">
                  <a:pos x="1025" y="384"/>
                </a:cxn>
                <a:cxn ang="0">
                  <a:pos x="920" y="413"/>
                </a:cxn>
                <a:cxn ang="0">
                  <a:pos x="795" y="441"/>
                </a:cxn>
                <a:cxn ang="0">
                  <a:pos x="661" y="451"/>
                </a:cxn>
                <a:cxn ang="0">
                  <a:pos x="517" y="451"/>
                </a:cxn>
                <a:cxn ang="0">
                  <a:pos x="383" y="441"/>
                </a:cxn>
                <a:cxn ang="0">
                  <a:pos x="258" y="413"/>
                </a:cxn>
                <a:cxn ang="0">
                  <a:pos x="143" y="384"/>
                </a:cxn>
                <a:cxn ang="0">
                  <a:pos x="67" y="336"/>
                </a:cxn>
                <a:cxn ang="0">
                  <a:pos x="19" y="288"/>
                </a:cxn>
                <a:cxn ang="0">
                  <a:pos x="0" y="230"/>
                </a:cxn>
              </a:cxnLst>
              <a:rect l="0" t="0" r="r" b="b"/>
              <a:pathLst>
                <a:path w="1178" h="451">
                  <a:moveTo>
                    <a:pt x="0" y="230"/>
                  </a:moveTo>
                  <a:lnTo>
                    <a:pt x="19" y="173"/>
                  </a:lnTo>
                  <a:lnTo>
                    <a:pt x="67" y="125"/>
                  </a:lnTo>
                  <a:lnTo>
                    <a:pt x="143" y="77"/>
                  </a:lnTo>
                  <a:lnTo>
                    <a:pt x="258" y="39"/>
                  </a:lnTo>
                  <a:lnTo>
                    <a:pt x="383" y="20"/>
                  </a:lnTo>
                  <a:lnTo>
                    <a:pt x="517" y="0"/>
                  </a:lnTo>
                  <a:lnTo>
                    <a:pt x="661" y="0"/>
                  </a:lnTo>
                  <a:lnTo>
                    <a:pt x="795" y="20"/>
                  </a:lnTo>
                  <a:lnTo>
                    <a:pt x="920" y="39"/>
                  </a:lnTo>
                  <a:lnTo>
                    <a:pt x="1025" y="77"/>
                  </a:lnTo>
                  <a:lnTo>
                    <a:pt x="1111" y="125"/>
                  </a:lnTo>
                  <a:lnTo>
                    <a:pt x="1159" y="173"/>
                  </a:lnTo>
                  <a:lnTo>
                    <a:pt x="1178" y="230"/>
                  </a:lnTo>
                  <a:lnTo>
                    <a:pt x="1159" y="288"/>
                  </a:lnTo>
                  <a:lnTo>
                    <a:pt x="1111" y="336"/>
                  </a:lnTo>
                  <a:lnTo>
                    <a:pt x="1025" y="384"/>
                  </a:lnTo>
                  <a:lnTo>
                    <a:pt x="920" y="413"/>
                  </a:lnTo>
                  <a:lnTo>
                    <a:pt x="795" y="441"/>
                  </a:lnTo>
                  <a:lnTo>
                    <a:pt x="661" y="451"/>
                  </a:lnTo>
                  <a:lnTo>
                    <a:pt x="517" y="451"/>
                  </a:lnTo>
                  <a:lnTo>
                    <a:pt x="383" y="441"/>
                  </a:lnTo>
                  <a:lnTo>
                    <a:pt x="258" y="413"/>
                  </a:lnTo>
                  <a:lnTo>
                    <a:pt x="143" y="384"/>
                  </a:lnTo>
                  <a:lnTo>
                    <a:pt x="67" y="336"/>
                  </a:lnTo>
                  <a:lnTo>
                    <a:pt x="19" y="288"/>
                  </a:lnTo>
                  <a:lnTo>
                    <a:pt x="0" y="23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3" name="Rectangle 4">
              <a:extLst>
                <a:ext uri="{FF2B5EF4-FFF2-40B4-BE49-F238E27FC236}">
                  <a16:creationId xmlns:a16="http://schemas.microsoft.com/office/drawing/2014/main" id="{D286C72C-FA3C-4FB9-83DA-572EEC3A72C5}"/>
                </a:ext>
              </a:extLst>
            </p:cNvPr>
            <p:cNvSpPr>
              <a:spLocks noChangeArrowheads="1"/>
            </p:cNvSpPr>
            <p:nvPr/>
          </p:nvSpPr>
          <p:spPr bwMode="auto">
            <a:xfrm>
              <a:off x="3459" y="653"/>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请求分配</a:t>
              </a:r>
              <a:endParaRPr lang="zh-CN" altLang="en-US" sz="2000" b="1" baseline="0"/>
            </a:p>
          </p:txBody>
        </p:sp>
        <p:sp>
          <p:nvSpPr>
            <p:cNvPr id="64" name="Rectangle 5">
              <a:extLst>
                <a:ext uri="{FF2B5EF4-FFF2-40B4-BE49-F238E27FC236}">
                  <a16:creationId xmlns:a16="http://schemas.microsoft.com/office/drawing/2014/main" id="{5E2F754F-50AC-4CDF-A9BB-FA45A9039D25}"/>
                </a:ext>
              </a:extLst>
            </p:cNvPr>
            <p:cNvSpPr>
              <a:spLocks noChangeArrowheads="1"/>
            </p:cNvSpPr>
            <p:nvPr/>
          </p:nvSpPr>
          <p:spPr bwMode="auto">
            <a:xfrm>
              <a:off x="3456" y="796"/>
              <a:ext cx="37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65" name="Rectangle 6">
              <a:extLst>
                <a:ext uri="{FF2B5EF4-FFF2-40B4-BE49-F238E27FC236}">
                  <a16:creationId xmlns:a16="http://schemas.microsoft.com/office/drawing/2014/main" id="{96B43743-C9A7-4F5E-B326-D99DEE1966E4}"/>
                </a:ext>
              </a:extLst>
            </p:cNvPr>
            <p:cNvSpPr>
              <a:spLocks noChangeArrowheads="1"/>
            </p:cNvSpPr>
            <p:nvPr/>
          </p:nvSpPr>
          <p:spPr bwMode="auto">
            <a:xfrm>
              <a:off x="3824" y="806"/>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分区</a:t>
              </a:r>
              <a:endParaRPr lang="zh-CN" altLang="en-US" sz="2000" b="1" baseline="0"/>
            </a:p>
          </p:txBody>
        </p:sp>
        <p:sp>
          <p:nvSpPr>
            <p:cNvPr id="66" name="Rectangle 7">
              <a:extLst>
                <a:ext uri="{FF2B5EF4-FFF2-40B4-BE49-F238E27FC236}">
                  <a16:creationId xmlns:a16="http://schemas.microsoft.com/office/drawing/2014/main" id="{82D493BD-3381-4323-B701-667B6EB4DE97}"/>
                </a:ext>
              </a:extLst>
            </p:cNvPr>
            <p:cNvSpPr>
              <a:spLocks noChangeArrowheads="1"/>
            </p:cNvSpPr>
            <p:nvPr/>
          </p:nvSpPr>
          <p:spPr bwMode="auto">
            <a:xfrm>
              <a:off x="3016" y="1199"/>
              <a:ext cx="1580" cy="24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67" name="Rectangle 8">
              <a:extLst>
                <a:ext uri="{FF2B5EF4-FFF2-40B4-BE49-F238E27FC236}">
                  <a16:creationId xmlns:a16="http://schemas.microsoft.com/office/drawing/2014/main" id="{E193E6AF-7D1B-4E2B-9D1D-ABE3D3B27059}"/>
                </a:ext>
              </a:extLst>
            </p:cNvPr>
            <p:cNvSpPr>
              <a:spLocks noChangeArrowheads="1"/>
            </p:cNvSpPr>
            <p:nvPr/>
          </p:nvSpPr>
          <p:spPr bwMode="auto">
            <a:xfrm>
              <a:off x="3072" y="1247"/>
              <a:ext cx="145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检索空闲分区链(表)</a:t>
              </a:r>
              <a:endParaRPr lang="zh-CN" altLang="en-US" sz="2000" b="1" baseline="0"/>
            </a:p>
          </p:txBody>
        </p:sp>
        <p:sp>
          <p:nvSpPr>
            <p:cNvPr id="68" name="Freeform 9">
              <a:extLst>
                <a:ext uri="{FF2B5EF4-FFF2-40B4-BE49-F238E27FC236}">
                  <a16:creationId xmlns:a16="http://schemas.microsoft.com/office/drawing/2014/main" id="{7C6904A5-CC05-46FE-A8D3-742BE7A7C587}"/>
                </a:ext>
              </a:extLst>
            </p:cNvPr>
            <p:cNvSpPr>
              <a:spLocks/>
            </p:cNvSpPr>
            <p:nvPr/>
          </p:nvSpPr>
          <p:spPr bwMode="auto">
            <a:xfrm>
              <a:off x="3076" y="1611"/>
              <a:ext cx="1448" cy="633"/>
            </a:xfrm>
            <a:custGeom>
              <a:avLst/>
              <a:gdLst/>
              <a:ahLst/>
              <a:cxnLst>
                <a:cxn ang="0">
                  <a:pos x="0" y="317"/>
                </a:cxn>
                <a:cxn ang="0">
                  <a:pos x="719" y="0"/>
                </a:cxn>
                <a:cxn ang="0">
                  <a:pos x="1448" y="317"/>
                </a:cxn>
                <a:cxn ang="0">
                  <a:pos x="719" y="633"/>
                </a:cxn>
                <a:cxn ang="0">
                  <a:pos x="0" y="317"/>
                </a:cxn>
              </a:cxnLst>
              <a:rect l="0" t="0" r="r" b="b"/>
              <a:pathLst>
                <a:path w="1448" h="633">
                  <a:moveTo>
                    <a:pt x="0" y="317"/>
                  </a:moveTo>
                  <a:lnTo>
                    <a:pt x="719" y="0"/>
                  </a:lnTo>
                  <a:lnTo>
                    <a:pt x="1448" y="317"/>
                  </a:lnTo>
                  <a:lnTo>
                    <a:pt x="719" y="633"/>
                  </a:lnTo>
                  <a:lnTo>
                    <a:pt x="0" y="31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69" name="Rectangle 10">
              <a:extLst>
                <a:ext uri="{FF2B5EF4-FFF2-40B4-BE49-F238E27FC236}">
                  <a16:creationId xmlns:a16="http://schemas.microsoft.com/office/drawing/2014/main" id="{C6C6A2FD-7401-41B4-A4B7-B2DFC3A578A1}"/>
                </a:ext>
              </a:extLst>
            </p:cNvPr>
            <p:cNvSpPr>
              <a:spLocks noChangeArrowheads="1"/>
            </p:cNvSpPr>
            <p:nvPr/>
          </p:nvSpPr>
          <p:spPr bwMode="auto">
            <a:xfrm>
              <a:off x="3312" y="1784"/>
              <a:ext cx="644" cy="192"/>
            </a:xfrm>
            <a:prstGeom prst="rect">
              <a:avLst/>
            </a:prstGeom>
            <a:noFill/>
            <a:ln w="22225">
              <a:noFill/>
              <a:miter lim="800000"/>
              <a:headEnd/>
              <a:tailEnd/>
            </a:ln>
          </p:spPr>
          <p:txBody>
            <a:bodyPr wrap="none" lIns="0" tIns="0" rIns="0" bIns="0">
              <a:spAutoFit/>
            </a:bodyPr>
            <a:lstStyle/>
            <a:p>
              <a:r>
                <a:rPr lang="zh-CN" altLang="en-US" sz="2000" b="1" baseline="0" dirty="0">
                  <a:solidFill>
                    <a:srgbClr val="000000"/>
                  </a:solidFill>
                  <a:latin typeface="宋体" pitchFamily="2" charset="-122"/>
                </a:rPr>
                <a:t>找到大于</a:t>
              </a:r>
              <a:endParaRPr lang="zh-CN" altLang="en-US" sz="2000" b="1" baseline="0" dirty="0"/>
            </a:p>
          </p:txBody>
        </p:sp>
        <p:sp>
          <p:nvSpPr>
            <p:cNvPr id="70" name="Rectangle 11">
              <a:extLst>
                <a:ext uri="{FF2B5EF4-FFF2-40B4-BE49-F238E27FC236}">
                  <a16:creationId xmlns:a16="http://schemas.microsoft.com/office/drawing/2014/main" id="{2D5CB7D0-8729-405C-922B-B7FECCF89FD9}"/>
                </a:ext>
              </a:extLst>
            </p:cNvPr>
            <p:cNvSpPr>
              <a:spLocks noChangeArrowheads="1"/>
            </p:cNvSpPr>
            <p:nvPr/>
          </p:nvSpPr>
          <p:spPr bwMode="auto">
            <a:xfrm>
              <a:off x="3943" y="1774"/>
              <a:ext cx="37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71" name="Rectangle 12">
              <a:extLst>
                <a:ext uri="{FF2B5EF4-FFF2-40B4-BE49-F238E27FC236}">
                  <a16:creationId xmlns:a16="http://schemas.microsoft.com/office/drawing/2014/main" id="{7F33DA99-4C48-4521-BB9D-AE71DA061632}"/>
                </a:ext>
              </a:extLst>
            </p:cNvPr>
            <p:cNvSpPr>
              <a:spLocks noChangeArrowheads="1"/>
            </p:cNvSpPr>
            <p:nvPr/>
          </p:nvSpPr>
          <p:spPr bwMode="auto">
            <a:xfrm>
              <a:off x="3450" y="1938"/>
              <a:ext cx="88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的可用区否?</a:t>
              </a:r>
              <a:endParaRPr lang="zh-CN" altLang="en-US" sz="2000" b="1" baseline="0"/>
            </a:p>
          </p:txBody>
        </p:sp>
        <p:sp>
          <p:nvSpPr>
            <p:cNvPr id="72" name="Rectangle 13">
              <a:extLst>
                <a:ext uri="{FF2B5EF4-FFF2-40B4-BE49-F238E27FC236}">
                  <a16:creationId xmlns:a16="http://schemas.microsoft.com/office/drawing/2014/main" id="{6443514F-2D09-4FC3-961B-1FBD96864EA3}"/>
                </a:ext>
              </a:extLst>
            </p:cNvPr>
            <p:cNvSpPr>
              <a:spLocks noChangeArrowheads="1"/>
            </p:cNvSpPr>
            <p:nvPr/>
          </p:nvSpPr>
          <p:spPr bwMode="auto">
            <a:xfrm>
              <a:off x="3124" y="2513"/>
              <a:ext cx="1352"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3" name="Rectangle 14">
              <a:extLst>
                <a:ext uri="{FF2B5EF4-FFF2-40B4-BE49-F238E27FC236}">
                  <a16:creationId xmlns:a16="http://schemas.microsoft.com/office/drawing/2014/main" id="{E9AD77A7-5384-49B4-B15C-E83B978C45F7}"/>
                </a:ext>
              </a:extLst>
            </p:cNvPr>
            <p:cNvSpPr>
              <a:spLocks noChangeArrowheads="1"/>
            </p:cNvSpPr>
            <p:nvPr/>
          </p:nvSpPr>
          <p:spPr bwMode="auto">
            <a:xfrm>
              <a:off x="3264" y="2534"/>
              <a:ext cx="1127"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按动态分区方式</a:t>
              </a:r>
              <a:endParaRPr lang="zh-CN" altLang="en-US" sz="2000" b="1" baseline="0"/>
            </a:p>
          </p:txBody>
        </p:sp>
        <p:sp>
          <p:nvSpPr>
            <p:cNvPr id="74" name="Rectangle 15">
              <a:extLst>
                <a:ext uri="{FF2B5EF4-FFF2-40B4-BE49-F238E27FC236}">
                  <a16:creationId xmlns:a16="http://schemas.microsoft.com/office/drawing/2014/main" id="{9BA5EFCF-9144-44DD-BC7D-FD4C898327B7}"/>
                </a:ext>
              </a:extLst>
            </p:cNvPr>
            <p:cNvSpPr>
              <a:spLocks noChangeArrowheads="1"/>
            </p:cNvSpPr>
            <p:nvPr/>
          </p:nvSpPr>
          <p:spPr bwMode="auto">
            <a:xfrm>
              <a:off x="3446" y="2688"/>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进行分配</a:t>
              </a:r>
              <a:endParaRPr lang="zh-CN" altLang="en-US" sz="2000" b="1" baseline="0"/>
            </a:p>
          </p:txBody>
        </p:sp>
        <p:sp>
          <p:nvSpPr>
            <p:cNvPr id="75" name="Rectangle 16">
              <a:extLst>
                <a:ext uri="{FF2B5EF4-FFF2-40B4-BE49-F238E27FC236}">
                  <a16:creationId xmlns:a16="http://schemas.microsoft.com/office/drawing/2014/main" id="{16C5CDE4-E90C-4540-9EA8-38CAF1166359}"/>
                </a:ext>
              </a:extLst>
            </p:cNvPr>
            <p:cNvSpPr>
              <a:spLocks noChangeArrowheads="1"/>
            </p:cNvSpPr>
            <p:nvPr/>
          </p:nvSpPr>
          <p:spPr bwMode="auto">
            <a:xfrm>
              <a:off x="3124" y="3107"/>
              <a:ext cx="1352"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6" name="Rectangle 17">
              <a:extLst>
                <a:ext uri="{FF2B5EF4-FFF2-40B4-BE49-F238E27FC236}">
                  <a16:creationId xmlns:a16="http://schemas.microsoft.com/office/drawing/2014/main" id="{D37BF1D1-5A83-4565-8B44-E1DE450B3256}"/>
                </a:ext>
              </a:extLst>
            </p:cNvPr>
            <p:cNvSpPr>
              <a:spLocks noChangeArrowheads="1"/>
            </p:cNvSpPr>
            <p:nvPr/>
          </p:nvSpPr>
          <p:spPr bwMode="auto">
            <a:xfrm>
              <a:off x="3399" y="3119"/>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修改有关的</a:t>
              </a:r>
              <a:endParaRPr lang="zh-CN" altLang="en-US" sz="2000" b="1" baseline="0"/>
            </a:p>
          </p:txBody>
        </p:sp>
        <p:sp>
          <p:nvSpPr>
            <p:cNvPr id="77" name="Rectangle 18">
              <a:extLst>
                <a:ext uri="{FF2B5EF4-FFF2-40B4-BE49-F238E27FC236}">
                  <a16:creationId xmlns:a16="http://schemas.microsoft.com/office/drawing/2014/main" id="{192B9229-3315-42A4-B497-863929DBA529}"/>
                </a:ext>
              </a:extLst>
            </p:cNvPr>
            <p:cNvSpPr>
              <a:spLocks noChangeArrowheads="1"/>
            </p:cNvSpPr>
            <p:nvPr/>
          </p:nvSpPr>
          <p:spPr bwMode="auto">
            <a:xfrm>
              <a:off x="3456" y="3272"/>
              <a:ext cx="644" cy="192"/>
            </a:xfrm>
            <a:prstGeom prst="rect">
              <a:avLst/>
            </a:prstGeom>
            <a:noFill/>
            <a:ln w="22225">
              <a:noFill/>
              <a:miter lim="800000"/>
              <a:headEnd/>
              <a:tailEnd/>
            </a:ln>
          </p:spPr>
          <p:txBody>
            <a:bodyPr wrap="none" lIns="0" tIns="0" rIns="0" bIns="0">
              <a:spAutoFit/>
            </a:bodyPr>
            <a:lstStyle/>
            <a:p>
              <a:r>
                <a:rPr lang="zh-CN" altLang="en-US" sz="2000" b="1" baseline="0" dirty="0">
                  <a:solidFill>
                    <a:srgbClr val="000000"/>
                  </a:solidFill>
                  <a:latin typeface="宋体" pitchFamily="2" charset="-122"/>
                </a:rPr>
                <a:t>数据结构</a:t>
              </a:r>
              <a:endParaRPr lang="zh-CN" altLang="en-US" sz="2000" b="1" baseline="0" dirty="0"/>
            </a:p>
          </p:txBody>
        </p:sp>
        <p:sp>
          <p:nvSpPr>
            <p:cNvPr id="78" name="Line 19">
              <a:extLst>
                <a:ext uri="{FF2B5EF4-FFF2-40B4-BE49-F238E27FC236}">
                  <a16:creationId xmlns:a16="http://schemas.microsoft.com/office/drawing/2014/main" id="{F685862F-FFA3-4712-9B63-9669CBD23822}"/>
                </a:ext>
              </a:extLst>
            </p:cNvPr>
            <p:cNvSpPr>
              <a:spLocks noChangeShapeType="1"/>
            </p:cNvSpPr>
            <p:nvPr/>
          </p:nvSpPr>
          <p:spPr bwMode="auto">
            <a:xfrm>
              <a:off x="3795" y="1027"/>
              <a:ext cx="1" cy="172"/>
            </a:xfrm>
            <a:prstGeom prst="line">
              <a:avLst/>
            </a:prstGeom>
            <a:noFill/>
            <a:ln w="22225">
              <a:solidFill>
                <a:srgbClr val="000000"/>
              </a:solidFill>
              <a:round/>
              <a:headEnd/>
              <a:tailEnd/>
            </a:ln>
          </p:spPr>
          <p:txBody>
            <a:bodyPr/>
            <a:lstStyle/>
            <a:p>
              <a:endParaRPr lang="zh-CN" altLang="en-US"/>
            </a:p>
          </p:txBody>
        </p:sp>
        <p:sp>
          <p:nvSpPr>
            <p:cNvPr id="79" name="Line 20">
              <a:extLst>
                <a:ext uri="{FF2B5EF4-FFF2-40B4-BE49-F238E27FC236}">
                  <a16:creationId xmlns:a16="http://schemas.microsoft.com/office/drawing/2014/main" id="{E2C0EE6E-9FA9-4474-A9E9-B149B5AE43AC}"/>
                </a:ext>
              </a:extLst>
            </p:cNvPr>
            <p:cNvSpPr>
              <a:spLocks noChangeShapeType="1"/>
            </p:cNvSpPr>
            <p:nvPr/>
          </p:nvSpPr>
          <p:spPr bwMode="auto">
            <a:xfrm>
              <a:off x="3795" y="1429"/>
              <a:ext cx="1" cy="182"/>
            </a:xfrm>
            <a:prstGeom prst="line">
              <a:avLst/>
            </a:prstGeom>
            <a:noFill/>
            <a:ln w="22225">
              <a:solidFill>
                <a:srgbClr val="000000"/>
              </a:solidFill>
              <a:round/>
              <a:headEnd/>
              <a:tailEnd/>
            </a:ln>
          </p:spPr>
          <p:txBody>
            <a:bodyPr/>
            <a:lstStyle/>
            <a:p>
              <a:endParaRPr lang="zh-CN" altLang="en-US"/>
            </a:p>
          </p:txBody>
        </p:sp>
        <p:sp>
          <p:nvSpPr>
            <p:cNvPr id="80" name="Line 21">
              <a:extLst>
                <a:ext uri="{FF2B5EF4-FFF2-40B4-BE49-F238E27FC236}">
                  <a16:creationId xmlns:a16="http://schemas.microsoft.com/office/drawing/2014/main" id="{F95CDF4F-46B7-49E3-A5B2-24011BF2012C}"/>
                </a:ext>
              </a:extLst>
            </p:cNvPr>
            <p:cNvSpPr>
              <a:spLocks noChangeShapeType="1"/>
            </p:cNvSpPr>
            <p:nvPr/>
          </p:nvSpPr>
          <p:spPr bwMode="auto">
            <a:xfrm>
              <a:off x="3795" y="2244"/>
              <a:ext cx="1" cy="182"/>
            </a:xfrm>
            <a:prstGeom prst="line">
              <a:avLst/>
            </a:prstGeom>
            <a:noFill/>
            <a:ln w="22225">
              <a:solidFill>
                <a:srgbClr val="000000"/>
              </a:solidFill>
              <a:round/>
              <a:headEnd/>
              <a:tailEnd/>
            </a:ln>
          </p:spPr>
          <p:txBody>
            <a:bodyPr/>
            <a:lstStyle/>
            <a:p>
              <a:endParaRPr lang="zh-CN" altLang="en-US"/>
            </a:p>
          </p:txBody>
        </p:sp>
        <p:sp>
          <p:nvSpPr>
            <p:cNvPr id="81" name="Line 22">
              <a:extLst>
                <a:ext uri="{FF2B5EF4-FFF2-40B4-BE49-F238E27FC236}">
                  <a16:creationId xmlns:a16="http://schemas.microsoft.com/office/drawing/2014/main" id="{778645C7-1587-435E-A3C7-4996B057F202}"/>
                </a:ext>
              </a:extLst>
            </p:cNvPr>
            <p:cNvSpPr>
              <a:spLocks noChangeShapeType="1"/>
            </p:cNvSpPr>
            <p:nvPr/>
          </p:nvSpPr>
          <p:spPr bwMode="auto">
            <a:xfrm>
              <a:off x="3795" y="2877"/>
              <a:ext cx="1" cy="230"/>
            </a:xfrm>
            <a:prstGeom prst="line">
              <a:avLst/>
            </a:prstGeom>
            <a:noFill/>
            <a:ln w="22225">
              <a:solidFill>
                <a:srgbClr val="000000"/>
              </a:solidFill>
              <a:round/>
              <a:headEnd/>
              <a:tailEnd/>
            </a:ln>
          </p:spPr>
          <p:txBody>
            <a:bodyPr/>
            <a:lstStyle/>
            <a:p>
              <a:endParaRPr lang="zh-CN" altLang="en-US"/>
            </a:p>
          </p:txBody>
        </p:sp>
        <p:sp>
          <p:nvSpPr>
            <p:cNvPr id="82" name="Freeform 23">
              <a:extLst>
                <a:ext uri="{FF2B5EF4-FFF2-40B4-BE49-F238E27FC236}">
                  <a16:creationId xmlns:a16="http://schemas.microsoft.com/office/drawing/2014/main" id="{2BDB0427-3FAF-4DF1-81DD-3FF43D9561CD}"/>
                </a:ext>
              </a:extLst>
            </p:cNvPr>
            <p:cNvSpPr>
              <a:spLocks/>
            </p:cNvSpPr>
            <p:nvPr/>
          </p:nvSpPr>
          <p:spPr bwMode="auto">
            <a:xfrm>
              <a:off x="3776" y="1084"/>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83" name="Freeform 24">
              <a:extLst>
                <a:ext uri="{FF2B5EF4-FFF2-40B4-BE49-F238E27FC236}">
                  <a16:creationId xmlns:a16="http://schemas.microsoft.com/office/drawing/2014/main" id="{557C9BE8-8682-4F1C-927C-A42FFDC648D5}"/>
                </a:ext>
              </a:extLst>
            </p:cNvPr>
            <p:cNvSpPr>
              <a:spLocks/>
            </p:cNvSpPr>
            <p:nvPr/>
          </p:nvSpPr>
          <p:spPr bwMode="auto">
            <a:xfrm>
              <a:off x="3776" y="1496"/>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84" name="Freeform 25">
              <a:extLst>
                <a:ext uri="{FF2B5EF4-FFF2-40B4-BE49-F238E27FC236}">
                  <a16:creationId xmlns:a16="http://schemas.microsoft.com/office/drawing/2014/main" id="{10C84355-F9AC-4F94-B17C-D34F2CBBACFB}"/>
                </a:ext>
              </a:extLst>
            </p:cNvPr>
            <p:cNvSpPr>
              <a:spLocks/>
            </p:cNvSpPr>
            <p:nvPr/>
          </p:nvSpPr>
          <p:spPr bwMode="auto">
            <a:xfrm>
              <a:off x="3776" y="2397"/>
              <a:ext cx="48" cy="116"/>
            </a:xfrm>
            <a:custGeom>
              <a:avLst/>
              <a:gdLst/>
              <a:ahLst/>
              <a:cxnLst>
                <a:cxn ang="0">
                  <a:pos x="48" y="0"/>
                </a:cxn>
                <a:cxn ang="0">
                  <a:pos x="19" y="20"/>
                </a:cxn>
                <a:cxn ang="0">
                  <a:pos x="0" y="0"/>
                </a:cxn>
                <a:cxn ang="0">
                  <a:pos x="19" y="116"/>
                </a:cxn>
                <a:cxn ang="0">
                  <a:pos x="48" y="0"/>
                </a:cxn>
              </a:cxnLst>
              <a:rect l="0" t="0" r="r" b="b"/>
              <a:pathLst>
                <a:path w="48" h="116">
                  <a:moveTo>
                    <a:pt x="48" y="0"/>
                  </a:moveTo>
                  <a:lnTo>
                    <a:pt x="19" y="20"/>
                  </a:lnTo>
                  <a:lnTo>
                    <a:pt x="0" y="0"/>
                  </a:lnTo>
                  <a:lnTo>
                    <a:pt x="1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85" name="Freeform 26">
              <a:extLst>
                <a:ext uri="{FF2B5EF4-FFF2-40B4-BE49-F238E27FC236}">
                  <a16:creationId xmlns:a16="http://schemas.microsoft.com/office/drawing/2014/main" id="{77BD1691-E300-49A3-9A26-642C85AD53D0}"/>
                </a:ext>
              </a:extLst>
            </p:cNvPr>
            <p:cNvSpPr>
              <a:spLocks/>
            </p:cNvSpPr>
            <p:nvPr/>
          </p:nvSpPr>
          <p:spPr bwMode="auto">
            <a:xfrm>
              <a:off x="3680" y="2311"/>
              <a:ext cx="115" cy="48"/>
            </a:xfrm>
            <a:custGeom>
              <a:avLst/>
              <a:gdLst/>
              <a:ahLst/>
              <a:cxnLst>
                <a:cxn ang="0">
                  <a:pos x="0" y="0"/>
                </a:cxn>
                <a:cxn ang="0">
                  <a:pos x="19" y="29"/>
                </a:cxn>
                <a:cxn ang="0">
                  <a:pos x="0" y="48"/>
                </a:cxn>
                <a:cxn ang="0">
                  <a:pos x="115" y="29"/>
                </a:cxn>
                <a:cxn ang="0">
                  <a:pos x="0" y="0"/>
                </a:cxn>
              </a:cxnLst>
              <a:rect l="0" t="0" r="r" b="b"/>
              <a:pathLst>
                <a:path w="115" h="48">
                  <a:moveTo>
                    <a:pt x="0" y="0"/>
                  </a:moveTo>
                  <a:lnTo>
                    <a:pt x="19" y="29"/>
                  </a:lnTo>
                  <a:lnTo>
                    <a:pt x="0" y="48"/>
                  </a:lnTo>
                  <a:lnTo>
                    <a:pt x="115" y="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86" name="Freeform 27">
              <a:extLst>
                <a:ext uri="{FF2B5EF4-FFF2-40B4-BE49-F238E27FC236}">
                  <a16:creationId xmlns:a16="http://schemas.microsoft.com/office/drawing/2014/main" id="{16CDA983-1723-442F-B9E2-99855EDCAFB1}"/>
                </a:ext>
              </a:extLst>
            </p:cNvPr>
            <p:cNvSpPr>
              <a:spLocks/>
            </p:cNvSpPr>
            <p:nvPr/>
          </p:nvSpPr>
          <p:spPr bwMode="auto">
            <a:xfrm>
              <a:off x="3776" y="2992"/>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87" name="Line 28">
              <a:extLst>
                <a:ext uri="{FF2B5EF4-FFF2-40B4-BE49-F238E27FC236}">
                  <a16:creationId xmlns:a16="http://schemas.microsoft.com/office/drawing/2014/main" id="{1AC586D1-AC5B-4C48-9AB8-D5072B8508EF}"/>
                </a:ext>
              </a:extLst>
            </p:cNvPr>
            <p:cNvSpPr>
              <a:spLocks noChangeShapeType="1"/>
            </p:cNvSpPr>
            <p:nvPr/>
          </p:nvSpPr>
          <p:spPr bwMode="auto">
            <a:xfrm>
              <a:off x="4476" y="3289"/>
              <a:ext cx="278" cy="1"/>
            </a:xfrm>
            <a:prstGeom prst="line">
              <a:avLst/>
            </a:prstGeom>
            <a:noFill/>
            <a:ln w="22225">
              <a:solidFill>
                <a:srgbClr val="000000"/>
              </a:solidFill>
              <a:round/>
              <a:headEnd/>
              <a:tailEnd/>
            </a:ln>
          </p:spPr>
          <p:txBody>
            <a:bodyPr/>
            <a:lstStyle/>
            <a:p>
              <a:endParaRPr lang="zh-CN" altLang="en-US"/>
            </a:p>
          </p:txBody>
        </p:sp>
        <p:sp>
          <p:nvSpPr>
            <p:cNvPr id="88" name="Freeform 29">
              <a:extLst>
                <a:ext uri="{FF2B5EF4-FFF2-40B4-BE49-F238E27FC236}">
                  <a16:creationId xmlns:a16="http://schemas.microsoft.com/office/drawing/2014/main" id="{48A3EE7A-E63A-433F-809E-7A35261BBFB8}"/>
                </a:ext>
              </a:extLst>
            </p:cNvPr>
            <p:cNvSpPr>
              <a:spLocks/>
            </p:cNvSpPr>
            <p:nvPr/>
          </p:nvSpPr>
          <p:spPr bwMode="auto">
            <a:xfrm>
              <a:off x="4754" y="3116"/>
              <a:ext cx="968" cy="336"/>
            </a:xfrm>
            <a:custGeom>
              <a:avLst/>
              <a:gdLst/>
              <a:ahLst/>
              <a:cxnLst>
                <a:cxn ang="0">
                  <a:pos x="105" y="336"/>
                </a:cxn>
                <a:cxn ang="0">
                  <a:pos x="853" y="336"/>
                </a:cxn>
                <a:cxn ang="0">
                  <a:pos x="910" y="326"/>
                </a:cxn>
                <a:cxn ang="0">
                  <a:pos x="958" y="288"/>
                </a:cxn>
                <a:cxn ang="0">
                  <a:pos x="968" y="231"/>
                </a:cxn>
                <a:cxn ang="0">
                  <a:pos x="968" y="116"/>
                </a:cxn>
                <a:cxn ang="0">
                  <a:pos x="958" y="58"/>
                </a:cxn>
                <a:cxn ang="0">
                  <a:pos x="910" y="20"/>
                </a:cxn>
                <a:cxn ang="0">
                  <a:pos x="853" y="0"/>
                </a:cxn>
                <a:cxn ang="0">
                  <a:pos x="105" y="0"/>
                </a:cxn>
                <a:cxn ang="0">
                  <a:pos x="57" y="20"/>
                </a:cxn>
                <a:cxn ang="0">
                  <a:pos x="9" y="58"/>
                </a:cxn>
                <a:cxn ang="0">
                  <a:pos x="0" y="116"/>
                </a:cxn>
                <a:cxn ang="0">
                  <a:pos x="0" y="231"/>
                </a:cxn>
                <a:cxn ang="0">
                  <a:pos x="9" y="288"/>
                </a:cxn>
                <a:cxn ang="0">
                  <a:pos x="57" y="326"/>
                </a:cxn>
                <a:cxn ang="0">
                  <a:pos x="105" y="336"/>
                </a:cxn>
              </a:cxnLst>
              <a:rect l="0" t="0" r="r" b="b"/>
              <a:pathLst>
                <a:path w="968" h="336">
                  <a:moveTo>
                    <a:pt x="105" y="336"/>
                  </a:moveTo>
                  <a:lnTo>
                    <a:pt x="853" y="336"/>
                  </a:lnTo>
                  <a:lnTo>
                    <a:pt x="910" y="326"/>
                  </a:lnTo>
                  <a:lnTo>
                    <a:pt x="958" y="288"/>
                  </a:lnTo>
                  <a:lnTo>
                    <a:pt x="968" y="231"/>
                  </a:lnTo>
                  <a:lnTo>
                    <a:pt x="968" y="116"/>
                  </a:lnTo>
                  <a:lnTo>
                    <a:pt x="958" y="58"/>
                  </a:lnTo>
                  <a:lnTo>
                    <a:pt x="910" y="20"/>
                  </a:lnTo>
                  <a:lnTo>
                    <a:pt x="853" y="0"/>
                  </a:lnTo>
                  <a:lnTo>
                    <a:pt x="105" y="0"/>
                  </a:lnTo>
                  <a:lnTo>
                    <a:pt x="57" y="20"/>
                  </a:lnTo>
                  <a:lnTo>
                    <a:pt x="9" y="58"/>
                  </a:lnTo>
                  <a:lnTo>
                    <a:pt x="0" y="116"/>
                  </a:lnTo>
                  <a:lnTo>
                    <a:pt x="0" y="231"/>
                  </a:lnTo>
                  <a:lnTo>
                    <a:pt x="9" y="288"/>
                  </a:lnTo>
                  <a:lnTo>
                    <a:pt x="57" y="326"/>
                  </a:lnTo>
                  <a:lnTo>
                    <a:pt x="105" y="3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89" name="Rectangle 30">
              <a:extLst>
                <a:ext uri="{FF2B5EF4-FFF2-40B4-BE49-F238E27FC236}">
                  <a16:creationId xmlns:a16="http://schemas.microsoft.com/office/drawing/2014/main" id="{71B946A1-D642-4435-A606-53012D9E436B}"/>
                </a:ext>
              </a:extLst>
            </p:cNvPr>
            <p:cNvSpPr>
              <a:spLocks noChangeArrowheads="1"/>
            </p:cNvSpPr>
            <p:nvPr/>
          </p:nvSpPr>
          <p:spPr bwMode="auto">
            <a:xfrm>
              <a:off x="4881" y="3110"/>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返回分区号</a:t>
              </a:r>
              <a:endParaRPr lang="zh-CN" altLang="en-US" sz="2000" b="1" baseline="0"/>
            </a:p>
          </p:txBody>
        </p:sp>
        <p:sp>
          <p:nvSpPr>
            <p:cNvPr id="90" name="Rectangle 31">
              <a:extLst>
                <a:ext uri="{FF2B5EF4-FFF2-40B4-BE49-F238E27FC236}">
                  <a16:creationId xmlns:a16="http://schemas.microsoft.com/office/drawing/2014/main" id="{9B9D14E6-5A7E-4F1E-A247-7E73B2BF8CBF}"/>
                </a:ext>
              </a:extLst>
            </p:cNvPr>
            <p:cNvSpPr>
              <a:spLocks noChangeArrowheads="1"/>
            </p:cNvSpPr>
            <p:nvPr/>
          </p:nvSpPr>
          <p:spPr bwMode="auto">
            <a:xfrm>
              <a:off x="5006" y="3263"/>
              <a:ext cx="483" cy="192"/>
            </a:xfrm>
            <a:prstGeom prst="rect">
              <a:avLst/>
            </a:prstGeom>
            <a:noFill/>
            <a:ln w="22225">
              <a:noFill/>
              <a:miter lim="800000"/>
              <a:headEnd/>
              <a:tailEnd/>
            </a:ln>
          </p:spPr>
          <p:txBody>
            <a:bodyPr wrap="none" lIns="0" tIns="0" rIns="0" bIns="0">
              <a:spAutoFit/>
            </a:bodyPr>
            <a:lstStyle/>
            <a:p>
              <a:r>
                <a:rPr lang="zh-CN" altLang="en-US" sz="2000" b="1" baseline="0" dirty="0">
                  <a:solidFill>
                    <a:srgbClr val="000000"/>
                  </a:solidFill>
                  <a:latin typeface="宋体" pitchFamily="2" charset="-122"/>
                </a:rPr>
                <a:t>及首批</a:t>
              </a:r>
              <a:endParaRPr lang="zh-CN" altLang="en-US" sz="2000" b="1" baseline="0" dirty="0"/>
            </a:p>
          </p:txBody>
        </p:sp>
        <p:sp>
          <p:nvSpPr>
            <p:cNvPr id="91" name="Freeform 32">
              <a:extLst>
                <a:ext uri="{FF2B5EF4-FFF2-40B4-BE49-F238E27FC236}">
                  <a16:creationId xmlns:a16="http://schemas.microsoft.com/office/drawing/2014/main" id="{71714921-EED5-4C16-9E28-3A67D1A31C3E}"/>
                </a:ext>
              </a:extLst>
            </p:cNvPr>
            <p:cNvSpPr>
              <a:spLocks/>
            </p:cNvSpPr>
            <p:nvPr/>
          </p:nvSpPr>
          <p:spPr bwMode="auto">
            <a:xfrm>
              <a:off x="1313" y="1611"/>
              <a:ext cx="1447" cy="633"/>
            </a:xfrm>
            <a:custGeom>
              <a:avLst/>
              <a:gdLst/>
              <a:ahLst/>
              <a:cxnLst>
                <a:cxn ang="0">
                  <a:pos x="0" y="317"/>
                </a:cxn>
                <a:cxn ang="0">
                  <a:pos x="719" y="0"/>
                </a:cxn>
                <a:cxn ang="0">
                  <a:pos x="1447" y="317"/>
                </a:cxn>
                <a:cxn ang="0">
                  <a:pos x="719" y="633"/>
                </a:cxn>
                <a:cxn ang="0">
                  <a:pos x="0" y="317"/>
                </a:cxn>
              </a:cxnLst>
              <a:rect l="0" t="0" r="r" b="b"/>
              <a:pathLst>
                <a:path w="1447" h="633">
                  <a:moveTo>
                    <a:pt x="0" y="317"/>
                  </a:moveTo>
                  <a:lnTo>
                    <a:pt x="719" y="0"/>
                  </a:lnTo>
                  <a:lnTo>
                    <a:pt x="1447" y="317"/>
                  </a:lnTo>
                  <a:lnTo>
                    <a:pt x="719" y="633"/>
                  </a:lnTo>
                  <a:lnTo>
                    <a:pt x="0" y="31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92" name="Rectangle 33">
              <a:extLst>
                <a:ext uri="{FF2B5EF4-FFF2-40B4-BE49-F238E27FC236}">
                  <a16:creationId xmlns:a16="http://schemas.microsoft.com/office/drawing/2014/main" id="{76A912B8-681E-41BD-8C26-DB5B0AF9C769}"/>
                </a:ext>
              </a:extLst>
            </p:cNvPr>
            <p:cNvSpPr>
              <a:spLocks noChangeArrowheads="1"/>
            </p:cNvSpPr>
            <p:nvPr/>
          </p:nvSpPr>
          <p:spPr bwMode="auto">
            <a:xfrm>
              <a:off x="1728" y="1728"/>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空闲分区</a:t>
              </a:r>
              <a:endParaRPr lang="zh-CN" altLang="en-US" sz="2000" b="1" baseline="0"/>
            </a:p>
          </p:txBody>
        </p:sp>
        <p:sp>
          <p:nvSpPr>
            <p:cNvPr id="93" name="Rectangle 34">
              <a:extLst>
                <a:ext uri="{FF2B5EF4-FFF2-40B4-BE49-F238E27FC236}">
                  <a16:creationId xmlns:a16="http://schemas.microsoft.com/office/drawing/2014/main" id="{C8D36183-F93B-4E2F-9208-EA53D0FEBB20}"/>
                </a:ext>
              </a:extLst>
            </p:cNvPr>
            <p:cNvSpPr>
              <a:spLocks noChangeArrowheads="1"/>
            </p:cNvSpPr>
            <p:nvPr/>
          </p:nvSpPr>
          <p:spPr bwMode="auto">
            <a:xfrm>
              <a:off x="1584" y="1882"/>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总和≥</a:t>
              </a:r>
              <a:endParaRPr lang="zh-CN" altLang="en-US" sz="2000" b="1" baseline="0"/>
            </a:p>
          </p:txBody>
        </p:sp>
        <p:sp>
          <p:nvSpPr>
            <p:cNvPr id="94" name="Rectangle 35">
              <a:extLst>
                <a:ext uri="{FF2B5EF4-FFF2-40B4-BE49-F238E27FC236}">
                  <a16:creationId xmlns:a16="http://schemas.microsoft.com/office/drawing/2014/main" id="{8EBE4B23-1D8A-4DE7-8472-838E440213F6}"/>
                </a:ext>
              </a:extLst>
            </p:cNvPr>
            <p:cNvSpPr>
              <a:spLocks noChangeArrowheads="1"/>
            </p:cNvSpPr>
            <p:nvPr/>
          </p:nvSpPr>
          <p:spPr bwMode="auto">
            <a:xfrm>
              <a:off x="2087" y="1872"/>
              <a:ext cx="45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95" name="Rectangle 36">
              <a:extLst>
                <a:ext uri="{FF2B5EF4-FFF2-40B4-BE49-F238E27FC236}">
                  <a16:creationId xmlns:a16="http://schemas.microsoft.com/office/drawing/2014/main" id="{83545400-B289-4F93-A6F8-C75588B10824}"/>
                </a:ext>
              </a:extLst>
            </p:cNvPr>
            <p:cNvSpPr>
              <a:spLocks noChangeArrowheads="1"/>
            </p:cNvSpPr>
            <p:nvPr/>
          </p:nvSpPr>
          <p:spPr bwMode="auto">
            <a:xfrm>
              <a:off x="1351" y="2513"/>
              <a:ext cx="1361"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96" name="Rectangle 37">
              <a:extLst>
                <a:ext uri="{FF2B5EF4-FFF2-40B4-BE49-F238E27FC236}">
                  <a16:creationId xmlns:a16="http://schemas.microsoft.com/office/drawing/2014/main" id="{00BA8D30-26D3-4DCF-AB60-84FE7E7EBB47}"/>
                </a:ext>
              </a:extLst>
            </p:cNvPr>
            <p:cNvSpPr>
              <a:spLocks noChangeArrowheads="1"/>
            </p:cNvSpPr>
            <p:nvPr/>
          </p:nvSpPr>
          <p:spPr bwMode="auto">
            <a:xfrm>
              <a:off x="1617" y="2514"/>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进行紧凑形</a:t>
              </a:r>
              <a:endParaRPr lang="zh-CN" altLang="en-US" sz="2000" b="1" baseline="0"/>
            </a:p>
          </p:txBody>
        </p:sp>
        <p:sp>
          <p:nvSpPr>
            <p:cNvPr id="97" name="Rectangle 38">
              <a:extLst>
                <a:ext uri="{FF2B5EF4-FFF2-40B4-BE49-F238E27FC236}">
                  <a16:creationId xmlns:a16="http://schemas.microsoft.com/office/drawing/2014/main" id="{89B87864-ED50-4669-AF9A-7AA61C20795D}"/>
                </a:ext>
              </a:extLst>
            </p:cNvPr>
            <p:cNvSpPr>
              <a:spLocks noChangeArrowheads="1"/>
            </p:cNvSpPr>
            <p:nvPr/>
          </p:nvSpPr>
          <p:spPr bwMode="auto">
            <a:xfrm>
              <a:off x="1559" y="2668"/>
              <a:ext cx="96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成连续空闲区</a:t>
              </a:r>
              <a:endParaRPr lang="zh-CN" altLang="en-US" sz="2000" b="1" baseline="0"/>
            </a:p>
          </p:txBody>
        </p:sp>
        <p:sp>
          <p:nvSpPr>
            <p:cNvPr id="98" name="Rectangle 39">
              <a:extLst>
                <a:ext uri="{FF2B5EF4-FFF2-40B4-BE49-F238E27FC236}">
                  <a16:creationId xmlns:a16="http://schemas.microsoft.com/office/drawing/2014/main" id="{B1FB5623-C12F-4B5C-984A-716659E79771}"/>
                </a:ext>
              </a:extLst>
            </p:cNvPr>
            <p:cNvSpPr>
              <a:spLocks noChangeArrowheads="1"/>
            </p:cNvSpPr>
            <p:nvPr/>
          </p:nvSpPr>
          <p:spPr bwMode="auto">
            <a:xfrm>
              <a:off x="1351" y="3107"/>
              <a:ext cx="1361"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99" name="Rectangle 40">
              <a:extLst>
                <a:ext uri="{FF2B5EF4-FFF2-40B4-BE49-F238E27FC236}">
                  <a16:creationId xmlns:a16="http://schemas.microsoft.com/office/drawing/2014/main" id="{CACA7BF6-92A1-4A48-96E1-153C669627FF}"/>
                </a:ext>
              </a:extLst>
            </p:cNvPr>
            <p:cNvSpPr>
              <a:spLocks noChangeArrowheads="1"/>
            </p:cNvSpPr>
            <p:nvPr/>
          </p:nvSpPr>
          <p:spPr bwMode="auto">
            <a:xfrm>
              <a:off x="1635" y="3119"/>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修改有关的</a:t>
              </a:r>
              <a:endParaRPr lang="zh-CN" altLang="en-US" sz="2000" b="1" baseline="0"/>
            </a:p>
          </p:txBody>
        </p:sp>
        <p:sp>
          <p:nvSpPr>
            <p:cNvPr id="100" name="Rectangle 41">
              <a:extLst>
                <a:ext uri="{FF2B5EF4-FFF2-40B4-BE49-F238E27FC236}">
                  <a16:creationId xmlns:a16="http://schemas.microsoft.com/office/drawing/2014/main" id="{83633573-8690-403B-93B5-D6D4239CAF49}"/>
                </a:ext>
              </a:extLst>
            </p:cNvPr>
            <p:cNvSpPr>
              <a:spLocks noChangeArrowheads="1"/>
            </p:cNvSpPr>
            <p:nvPr/>
          </p:nvSpPr>
          <p:spPr bwMode="auto">
            <a:xfrm>
              <a:off x="1702" y="327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数据结构</a:t>
              </a:r>
              <a:endParaRPr lang="zh-CN" altLang="en-US" sz="2000" b="1" baseline="0"/>
            </a:p>
          </p:txBody>
        </p:sp>
        <p:sp>
          <p:nvSpPr>
            <p:cNvPr id="101" name="Line 42">
              <a:extLst>
                <a:ext uri="{FF2B5EF4-FFF2-40B4-BE49-F238E27FC236}">
                  <a16:creationId xmlns:a16="http://schemas.microsoft.com/office/drawing/2014/main" id="{92116FDC-5437-48FD-9B7E-E161BE3ED2F0}"/>
                </a:ext>
              </a:extLst>
            </p:cNvPr>
            <p:cNvSpPr>
              <a:spLocks noChangeShapeType="1"/>
            </p:cNvSpPr>
            <p:nvPr/>
          </p:nvSpPr>
          <p:spPr bwMode="auto">
            <a:xfrm>
              <a:off x="2032" y="2244"/>
              <a:ext cx="1" cy="182"/>
            </a:xfrm>
            <a:prstGeom prst="line">
              <a:avLst/>
            </a:prstGeom>
            <a:noFill/>
            <a:ln w="22225">
              <a:solidFill>
                <a:srgbClr val="000000"/>
              </a:solidFill>
              <a:round/>
              <a:headEnd/>
              <a:tailEnd/>
            </a:ln>
          </p:spPr>
          <p:txBody>
            <a:bodyPr/>
            <a:lstStyle/>
            <a:p>
              <a:endParaRPr lang="zh-CN" altLang="en-US"/>
            </a:p>
          </p:txBody>
        </p:sp>
        <p:sp>
          <p:nvSpPr>
            <p:cNvPr id="102" name="Line 43">
              <a:extLst>
                <a:ext uri="{FF2B5EF4-FFF2-40B4-BE49-F238E27FC236}">
                  <a16:creationId xmlns:a16="http://schemas.microsoft.com/office/drawing/2014/main" id="{960830A7-B5D2-43E0-B477-25AD328A598B}"/>
                </a:ext>
              </a:extLst>
            </p:cNvPr>
            <p:cNvSpPr>
              <a:spLocks noChangeShapeType="1"/>
            </p:cNvSpPr>
            <p:nvPr/>
          </p:nvSpPr>
          <p:spPr bwMode="auto">
            <a:xfrm>
              <a:off x="2032" y="2877"/>
              <a:ext cx="1" cy="230"/>
            </a:xfrm>
            <a:prstGeom prst="line">
              <a:avLst/>
            </a:prstGeom>
            <a:noFill/>
            <a:ln w="22225">
              <a:solidFill>
                <a:srgbClr val="000000"/>
              </a:solidFill>
              <a:round/>
              <a:headEnd/>
              <a:tailEnd/>
            </a:ln>
          </p:spPr>
          <p:txBody>
            <a:bodyPr/>
            <a:lstStyle/>
            <a:p>
              <a:endParaRPr lang="zh-CN" altLang="en-US"/>
            </a:p>
          </p:txBody>
        </p:sp>
        <p:sp>
          <p:nvSpPr>
            <p:cNvPr id="103" name="Freeform 44">
              <a:extLst>
                <a:ext uri="{FF2B5EF4-FFF2-40B4-BE49-F238E27FC236}">
                  <a16:creationId xmlns:a16="http://schemas.microsoft.com/office/drawing/2014/main" id="{8DE0E429-7F00-4CD6-9280-739B373F8178}"/>
                </a:ext>
              </a:extLst>
            </p:cNvPr>
            <p:cNvSpPr>
              <a:spLocks/>
            </p:cNvSpPr>
            <p:nvPr/>
          </p:nvSpPr>
          <p:spPr bwMode="auto">
            <a:xfrm>
              <a:off x="2013" y="2397"/>
              <a:ext cx="48" cy="116"/>
            </a:xfrm>
            <a:custGeom>
              <a:avLst/>
              <a:gdLst/>
              <a:ahLst/>
              <a:cxnLst>
                <a:cxn ang="0">
                  <a:pos x="48" y="0"/>
                </a:cxn>
                <a:cxn ang="0">
                  <a:pos x="19" y="20"/>
                </a:cxn>
                <a:cxn ang="0">
                  <a:pos x="0" y="0"/>
                </a:cxn>
                <a:cxn ang="0">
                  <a:pos x="19" y="116"/>
                </a:cxn>
                <a:cxn ang="0">
                  <a:pos x="48" y="0"/>
                </a:cxn>
              </a:cxnLst>
              <a:rect l="0" t="0" r="r" b="b"/>
              <a:pathLst>
                <a:path w="48" h="116">
                  <a:moveTo>
                    <a:pt x="48" y="0"/>
                  </a:moveTo>
                  <a:lnTo>
                    <a:pt x="19" y="20"/>
                  </a:lnTo>
                  <a:lnTo>
                    <a:pt x="0" y="0"/>
                  </a:lnTo>
                  <a:lnTo>
                    <a:pt x="1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04" name="Freeform 45">
              <a:extLst>
                <a:ext uri="{FF2B5EF4-FFF2-40B4-BE49-F238E27FC236}">
                  <a16:creationId xmlns:a16="http://schemas.microsoft.com/office/drawing/2014/main" id="{7473E403-C308-4FDD-9703-6A418139F726}"/>
                </a:ext>
              </a:extLst>
            </p:cNvPr>
            <p:cNvSpPr>
              <a:spLocks/>
            </p:cNvSpPr>
            <p:nvPr/>
          </p:nvSpPr>
          <p:spPr bwMode="auto">
            <a:xfrm>
              <a:off x="2013" y="2992"/>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05" name="Line 46">
              <a:extLst>
                <a:ext uri="{FF2B5EF4-FFF2-40B4-BE49-F238E27FC236}">
                  <a16:creationId xmlns:a16="http://schemas.microsoft.com/office/drawing/2014/main" id="{F75CDF9B-72E2-42D7-9CBB-0B3E4C1E795E}"/>
                </a:ext>
              </a:extLst>
            </p:cNvPr>
            <p:cNvSpPr>
              <a:spLocks noChangeShapeType="1"/>
            </p:cNvSpPr>
            <p:nvPr/>
          </p:nvSpPr>
          <p:spPr bwMode="auto">
            <a:xfrm flipH="1">
              <a:off x="2760" y="1928"/>
              <a:ext cx="316" cy="1"/>
            </a:xfrm>
            <a:prstGeom prst="line">
              <a:avLst/>
            </a:prstGeom>
            <a:noFill/>
            <a:ln w="22225">
              <a:solidFill>
                <a:srgbClr val="000000"/>
              </a:solidFill>
              <a:round/>
              <a:headEnd/>
              <a:tailEnd/>
            </a:ln>
          </p:spPr>
          <p:txBody>
            <a:bodyPr/>
            <a:lstStyle/>
            <a:p>
              <a:endParaRPr lang="zh-CN" altLang="en-US"/>
            </a:p>
          </p:txBody>
        </p:sp>
        <p:sp>
          <p:nvSpPr>
            <p:cNvPr id="106" name="Freeform 47">
              <a:extLst>
                <a:ext uri="{FF2B5EF4-FFF2-40B4-BE49-F238E27FC236}">
                  <a16:creationId xmlns:a16="http://schemas.microsoft.com/office/drawing/2014/main" id="{EC9DEA97-8334-4012-B675-7A147A084076}"/>
                </a:ext>
              </a:extLst>
            </p:cNvPr>
            <p:cNvSpPr>
              <a:spLocks/>
            </p:cNvSpPr>
            <p:nvPr/>
          </p:nvSpPr>
          <p:spPr bwMode="auto">
            <a:xfrm>
              <a:off x="2760" y="1909"/>
              <a:ext cx="115" cy="38"/>
            </a:xfrm>
            <a:custGeom>
              <a:avLst/>
              <a:gdLst/>
              <a:ahLst/>
              <a:cxnLst>
                <a:cxn ang="0">
                  <a:pos x="115" y="0"/>
                </a:cxn>
                <a:cxn ang="0">
                  <a:pos x="96" y="19"/>
                </a:cxn>
                <a:cxn ang="0">
                  <a:pos x="115" y="38"/>
                </a:cxn>
                <a:cxn ang="0">
                  <a:pos x="0" y="19"/>
                </a:cxn>
                <a:cxn ang="0">
                  <a:pos x="115" y="0"/>
                </a:cxn>
              </a:cxnLst>
              <a:rect l="0" t="0" r="r" b="b"/>
              <a:pathLst>
                <a:path w="115" h="38">
                  <a:moveTo>
                    <a:pt x="115" y="0"/>
                  </a:moveTo>
                  <a:lnTo>
                    <a:pt x="96" y="19"/>
                  </a:lnTo>
                  <a:lnTo>
                    <a:pt x="115" y="38"/>
                  </a:lnTo>
                  <a:lnTo>
                    <a:pt x="0" y="19"/>
                  </a:lnTo>
                  <a:lnTo>
                    <a:pt x="11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07" name="Rectangle 48">
              <a:extLst>
                <a:ext uri="{FF2B5EF4-FFF2-40B4-BE49-F238E27FC236}">
                  <a16:creationId xmlns:a16="http://schemas.microsoft.com/office/drawing/2014/main" id="{501D2D52-6E68-4917-BE0E-58F16E913BAF}"/>
                </a:ext>
              </a:extLst>
            </p:cNvPr>
            <p:cNvSpPr>
              <a:spLocks noChangeArrowheads="1"/>
            </p:cNvSpPr>
            <p:nvPr/>
          </p:nvSpPr>
          <p:spPr bwMode="auto">
            <a:xfrm>
              <a:off x="2923" y="1775"/>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否</a:t>
              </a:r>
              <a:endParaRPr lang="zh-CN" altLang="en-US" sz="2000" b="1" baseline="0"/>
            </a:p>
          </p:txBody>
        </p:sp>
        <p:sp>
          <p:nvSpPr>
            <p:cNvPr id="108" name="Line 49">
              <a:extLst>
                <a:ext uri="{FF2B5EF4-FFF2-40B4-BE49-F238E27FC236}">
                  <a16:creationId xmlns:a16="http://schemas.microsoft.com/office/drawing/2014/main" id="{7C2EAE31-3EFC-4E89-8132-67161FED523A}"/>
                </a:ext>
              </a:extLst>
            </p:cNvPr>
            <p:cNvSpPr>
              <a:spLocks noChangeShapeType="1"/>
            </p:cNvSpPr>
            <p:nvPr/>
          </p:nvSpPr>
          <p:spPr bwMode="auto">
            <a:xfrm flipH="1">
              <a:off x="2942" y="2340"/>
              <a:ext cx="853" cy="1"/>
            </a:xfrm>
            <a:prstGeom prst="line">
              <a:avLst/>
            </a:prstGeom>
            <a:noFill/>
            <a:ln w="22225">
              <a:solidFill>
                <a:srgbClr val="000000"/>
              </a:solidFill>
              <a:round/>
              <a:headEnd/>
              <a:tailEnd/>
            </a:ln>
          </p:spPr>
          <p:txBody>
            <a:bodyPr/>
            <a:lstStyle/>
            <a:p>
              <a:endParaRPr lang="zh-CN" altLang="en-US"/>
            </a:p>
          </p:txBody>
        </p:sp>
        <p:sp>
          <p:nvSpPr>
            <p:cNvPr id="109" name="Line 50">
              <a:extLst>
                <a:ext uri="{FF2B5EF4-FFF2-40B4-BE49-F238E27FC236}">
                  <a16:creationId xmlns:a16="http://schemas.microsoft.com/office/drawing/2014/main" id="{FC916A66-7FC8-4CB0-9E9D-E0A4FB762BF1}"/>
                </a:ext>
              </a:extLst>
            </p:cNvPr>
            <p:cNvSpPr>
              <a:spLocks noChangeShapeType="1"/>
            </p:cNvSpPr>
            <p:nvPr/>
          </p:nvSpPr>
          <p:spPr bwMode="auto">
            <a:xfrm>
              <a:off x="2942" y="2340"/>
              <a:ext cx="1" cy="1313"/>
            </a:xfrm>
            <a:prstGeom prst="line">
              <a:avLst/>
            </a:prstGeom>
            <a:noFill/>
            <a:ln w="22225">
              <a:solidFill>
                <a:srgbClr val="000000"/>
              </a:solidFill>
              <a:round/>
              <a:headEnd/>
              <a:tailEnd/>
            </a:ln>
          </p:spPr>
          <p:txBody>
            <a:bodyPr/>
            <a:lstStyle/>
            <a:p>
              <a:endParaRPr lang="zh-CN" altLang="en-US"/>
            </a:p>
          </p:txBody>
        </p:sp>
        <p:sp>
          <p:nvSpPr>
            <p:cNvPr id="110" name="Line 51">
              <a:extLst>
                <a:ext uri="{FF2B5EF4-FFF2-40B4-BE49-F238E27FC236}">
                  <a16:creationId xmlns:a16="http://schemas.microsoft.com/office/drawing/2014/main" id="{6BCE61AB-0CDD-4763-B20C-6AC2978630E1}"/>
                </a:ext>
              </a:extLst>
            </p:cNvPr>
            <p:cNvSpPr>
              <a:spLocks noChangeShapeType="1"/>
            </p:cNvSpPr>
            <p:nvPr/>
          </p:nvSpPr>
          <p:spPr bwMode="auto">
            <a:xfrm>
              <a:off x="2032" y="3471"/>
              <a:ext cx="1" cy="182"/>
            </a:xfrm>
            <a:prstGeom prst="line">
              <a:avLst/>
            </a:prstGeom>
            <a:noFill/>
            <a:ln w="22225">
              <a:solidFill>
                <a:srgbClr val="000000"/>
              </a:solidFill>
              <a:round/>
              <a:headEnd/>
              <a:tailEnd/>
            </a:ln>
          </p:spPr>
          <p:txBody>
            <a:bodyPr/>
            <a:lstStyle/>
            <a:p>
              <a:endParaRPr lang="zh-CN" altLang="en-US"/>
            </a:p>
          </p:txBody>
        </p:sp>
        <p:sp>
          <p:nvSpPr>
            <p:cNvPr id="111" name="Line 52">
              <a:extLst>
                <a:ext uri="{FF2B5EF4-FFF2-40B4-BE49-F238E27FC236}">
                  <a16:creationId xmlns:a16="http://schemas.microsoft.com/office/drawing/2014/main" id="{73637D1F-013D-4AD5-A33F-8CD11A66FD78}"/>
                </a:ext>
              </a:extLst>
            </p:cNvPr>
            <p:cNvSpPr>
              <a:spLocks noChangeShapeType="1"/>
            </p:cNvSpPr>
            <p:nvPr/>
          </p:nvSpPr>
          <p:spPr bwMode="auto">
            <a:xfrm flipH="1">
              <a:off x="2032" y="3653"/>
              <a:ext cx="910" cy="1"/>
            </a:xfrm>
            <a:prstGeom prst="line">
              <a:avLst/>
            </a:prstGeom>
            <a:noFill/>
            <a:ln w="22225">
              <a:solidFill>
                <a:srgbClr val="000000"/>
              </a:solidFill>
              <a:round/>
              <a:headEnd/>
              <a:tailEnd/>
            </a:ln>
          </p:spPr>
          <p:txBody>
            <a:bodyPr/>
            <a:lstStyle/>
            <a:p>
              <a:endParaRPr lang="zh-CN" altLang="en-US"/>
            </a:p>
          </p:txBody>
        </p:sp>
        <p:sp>
          <p:nvSpPr>
            <p:cNvPr id="112" name="Rectangle 53">
              <a:extLst>
                <a:ext uri="{FF2B5EF4-FFF2-40B4-BE49-F238E27FC236}">
                  <a16:creationId xmlns:a16="http://schemas.microsoft.com/office/drawing/2014/main" id="{627E6D9C-82E6-48F4-BB2D-2F4C49E0EC5D}"/>
                </a:ext>
              </a:extLst>
            </p:cNvPr>
            <p:cNvSpPr>
              <a:spLocks noChangeArrowheads="1"/>
            </p:cNvSpPr>
            <p:nvPr/>
          </p:nvSpPr>
          <p:spPr bwMode="auto">
            <a:xfrm>
              <a:off x="2147" y="2312"/>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是</a:t>
              </a:r>
              <a:endParaRPr lang="zh-CN" altLang="en-US" sz="2000" b="1" baseline="0"/>
            </a:p>
          </p:txBody>
        </p:sp>
        <p:sp>
          <p:nvSpPr>
            <p:cNvPr id="113" name="Line 54">
              <a:extLst>
                <a:ext uri="{FF2B5EF4-FFF2-40B4-BE49-F238E27FC236}">
                  <a16:creationId xmlns:a16="http://schemas.microsoft.com/office/drawing/2014/main" id="{92BB2DA0-49BA-4277-BE59-4EC551698619}"/>
                </a:ext>
              </a:extLst>
            </p:cNvPr>
            <p:cNvSpPr>
              <a:spLocks noChangeShapeType="1"/>
            </p:cNvSpPr>
            <p:nvPr/>
          </p:nvSpPr>
          <p:spPr bwMode="auto">
            <a:xfrm flipH="1">
              <a:off x="949" y="1928"/>
              <a:ext cx="364" cy="1"/>
            </a:xfrm>
            <a:prstGeom prst="line">
              <a:avLst/>
            </a:prstGeom>
            <a:noFill/>
            <a:ln w="22225">
              <a:solidFill>
                <a:srgbClr val="000000"/>
              </a:solidFill>
              <a:round/>
              <a:headEnd/>
              <a:tailEnd/>
            </a:ln>
          </p:spPr>
          <p:txBody>
            <a:bodyPr/>
            <a:lstStyle/>
            <a:p>
              <a:endParaRPr lang="zh-CN" altLang="en-US"/>
            </a:p>
          </p:txBody>
        </p:sp>
        <p:sp>
          <p:nvSpPr>
            <p:cNvPr id="114" name="Freeform 55">
              <a:extLst>
                <a:ext uri="{FF2B5EF4-FFF2-40B4-BE49-F238E27FC236}">
                  <a16:creationId xmlns:a16="http://schemas.microsoft.com/office/drawing/2014/main" id="{5F5AFD2C-413A-44F4-A936-D44292FDF097}"/>
                </a:ext>
              </a:extLst>
            </p:cNvPr>
            <p:cNvSpPr>
              <a:spLocks/>
            </p:cNvSpPr>
            <p:nvPr/>
          </p:nvSpPr>
          <p:spPr bwMode="auto">
            <a:xfrm>
              <a:off x="949" y="1909"/>
              <a:ext cx="115" cy="38"/>
            </a:xfrm>
            <a:custGeom>
              <a:avLst/>
              <a:gdLst/>
              <a:ahLst/>
              <a:cxnLst>
                <a:cxn ang="0">
                  <a:pos x="115" y="0"/>
                </a:cxn>
                <a:cxn ang="0">
                  <a:pos x="96" y="19"/>
                </a:cxn>
                <a:cxn ang="0">
                  <a:pos x="115" y="38"/>
                </a:cxn>
                <a:cxn ang="0">
                  <a:pos x="0" y="19"/>
                </a:cxn>
                <a:cxn ang="0">
                  <a:pos x="115" y="0"/>
                </a:cxn>
              </a:cxnLst>
              <a:rect l="0" t="0" r="r" b="b"/>
              <a:pathLst>
                <a:path w="115" h="38">
                  <a:moveTo>
                    <a:pt x="115" y="0"/>
                  </a:moveTo>
                  <a:lnTo>
                    <a:pt x="96" y="19"/>
                  </a:lnTo>
                  <a:lnTo>
                    <a:pt x="115" y="38"/>
                  </a:lnTo>
                  <a:lnTo>
                    <a:pt x="0" y="19"/>
                  </a:lnTo>
                  <a:lnTo>
                    <a:pt x="11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 name="Freeform 56">
              <a:extLst>
                <a:ext uri="{FF2B5EF4-FFF2-40B4-BE49-F238E27FC236}">
                  <a16:creationId xmlns:a16="http://schemas.microsoft.com/office/drawing/2014/main" id="{0FC4DE3E-916E-4059-AE26-81B7A712406E}"/>
                </a:ext>
              </a:extLst>
            </p:cNvPr>
            <p:cNvSpPr>
              <a:spLocks/>
            </p:cNvSpPr>
            <p:nvPr/>
          </p:nvSpPr>
          <p:spPr bwMode="auto">
            <a:xfrm>
              <a:off x="38" y="1716"/>
              <a:ext cx="922" cy="430"/>
            </a:xfrm>
            <a:custGeom>
              <a:avLst/>
              <a:gdLst/>
              <a:ahLst/>
              <a:cxnLst>
                <a:cxn ang="0">
                  <a:pos x="0" y="182"/>
                </a:cxn>
                <a:cxn ang="0">
                  <a:pos x="20" y="134"/>
                </a:cxn>
                <a:cxn ang="0">
                  <a:pos x="77" y="86"/>
                </a:cxn>
                <a:cxn ang="0">
                  <a:pos x="163" y="47"/>
                </a:cxn>
                <a:cxn ang="0">
                  <a:pos x="269" y="19"/>
                </a:cxn>
                <a:cxn ang="0">
                  <a:pos x="393" y="0"/>
                </a:cxn>
                <a:cxn ang="0">
                  <a:pos x="518" y="0"/>
                </a:cxn>
                <a:cxn ang="0">
                  <a:pos x="642" y="19"/>
                </a:cxn>
                <a:cxn ang="0">
                  <a:pos x="748" y="47"/>
                </a:cxn>
                <a:cxn ang="0">
                  <a:pos x="834" y="86"/>
                </a:cxn>
                <a:cxn ang="0">
                  <a:pos x="892" y="134"/>
                </a:cxn>
                <a:cxn ang="0">
                  <a:pos x="911" y="182"/>
                </a:cxn>
                <a:cxn ang="0">
                  <a:pos x="892" y="230"/>
                </a:cxn>
                <a:cxn ang="0">
                  <a:pos x="834" y="278"/>
                </a:cxn>
                <a:cxn ang="0">
                  <a:pos x="748" y="316"/>
                </a:cxn>
                <a:cxn ang="0">
                  <a:pos x="642" y="345"/>
                </a:cxn>
                <a:cxn ang="0">
                  <a:pos x="518" y="364"/>
                </a:cxn>
                <a:cxn ang="0">
                  <a:pos x="393" y="364"/>
                </a:cxn>
                <a:cxn ang="0">
                  <a:pos x="269" y="345"/>
                </a:cxn>
                <a:cxn ang="0">
                  <a:pos x="163" y="316"/>
                </a:cxn>
                <a:cxn ang="0">
                  <a:pos x="77" y="278"/>
                </a:cxn>
                <a:cxn ang="0">
                  <a:pos x="20" y="230"/>
                </a:cxn>
                <a:cxn ang="0">
                  <a:pos x="0" y="182"/>
                </a:cxn>
              </a:cxnLst>
              <a:rect l="0" t="0" r="r" b="b"/>
              <a:pathLst>
                <a:path w="911" h="364">
                  <a:moveTo>
                    <a:pt x="0" y="182"/>
                  </a:moveTo>
                  <a:lnTo>
                    <a:pt x="20" y="134"/>
                  </a:lnTo>
                  <a:lnTo>
                    <a:pt x="77" y="86"/>
                  </a:lnTo>
                  <a:lnTo>
                    <a:pt x="163" y="47"/>
                  </a:lnTo>
                  <a:lnTo>
                    <a:pt x="269" y="19"/>
                  </a:lnTo>
                  <a:lnTo>
                    <a:pt x="393" y="0"/>
                  </a:lnTo>
                  <a:lnTo>
                    <a:pt x="518" y="0"/>
                  </a:lnTo>
                  <a:lnTo>
                    <a:pt x="642" y="19"/>
                  </a:lnTo>
                  <a:lnTo>
                    <a:pt x="748" y="47"/>
                  </a:lnTo>
                  <a:lnTo>
                    <a:pt x="834" y="86"/>
                  </a:lnTo>
                  <a:lnTo>
                    <a:pt x="892" y="134"/>
                  </a:lnTo>
                  <a:lnTo>
                    <a:pt x="911" y="182"/>
                  </a:lnTo>
                  <a:lnTo>
                    <a:pt x="892" y="230"/>
                  </a:lnTo>
                  <a:lnTo>
                    <a:pt x="834" y="278"/>
                  </a:lnTo>
                  <a:lnTo>
                    <a:pt x="748" y="316"/>
                  </a:lnTo>
                  <a:lnTo>
                    <a:pt x="642" y="345"/>
                  </a:lnTo>
                  <a:lnTo>
                    <a:pt x="518" y="364"/>
                  </a:lnTo>
                  <a:lnTo>
                    <a:pt x="393" y="364"/>
                  </a:lnTo>
                  <a:lnTo>
                    <a:pt x="269" y="345"/>
                  </a:lnTo>
                  <a:lnTo>
                    <a:pt x="163" y="316"/>
                  </a:lnTo>
                  <a:lnTo>
                    <a:pt x="77" y="278"/>
                  </a:lnTo>
                  <a:lnTo>
                    <a:pt x="20" y="230"/>
                  </a:lnTo>
                  <a:lnTo>
                    <a:pt x="0" y="18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6" name="Rectangle 57">
              <a:extLst>
                <a:ext uri="{FF2B5EF4-FFF2-40B4-BE49-F238E27FC236}">
                  <a16:creationId xmlns:a16="http://schemas.microsoft.com/office/drawing/2014/main" id="{F0FE82F2-6032-4B45-ABD9-71413921F352}"/>
                </a:ext>
              </a:extLst>
            </p:cNvPr>
            <p:cNvSpPr>
              <a:spLocks noChangeArrowheads="1"/>
            </p:cNvSpPr>
            <p:nvPr/>
          </p:nvSpPr>
          <p:spPr bwMode="auto">
            <a:xfrm>
              <a:off x="249" y="1784"/>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无法分配</a:t>
              </a:r>
              <a:endParaRPr lang="zh-CN" altLang="en-US" sz="2000" b="1" baseline="0"/>
            </a:p>
          </p:txBody>
        </p:sp>
        <p:sp>
          <p:nvSpPr>
            <p:cNvPr id="117" name="Rectangle 58">
              <a:extLst>
                <a:ext uri="{FF2B5EF4-FFF2-40B4-BE49-F238E27FC236}">
                  <a16:creationId xmlns:a16="http://schemas.microsoft.com/office/drawing/2014/main" id="{A94A9443-FDC3-49D4-A4F2-5DF682DBEC98}"/>
                </a:ext>
              </a:extLst>
            </p:cNvPr>
            <p:cNvSpPr>
              <a:spLocks noChangeArrowheads="1"/>
            </p:cNvSpPr>
            <p:nvPr/>
          </p:nvSpPr>
          <p:spPr bwMode="auto">
            <a:xfrm>
              <a:off x="374" y="1938"/>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返回</a:t>
              </a:r>
              <a:endParaRPr lang="zh-CN" altLang="en-US" sz="2000" b="1" baseline="0"/>
            </a:p>
          </p:txBody>
        </p:sp>
        <p:sp>
          <p:nvSpPr>
            <p:cNvPr id="118" name="Rectangle 59">
              <a:extLst>
                <a:ext uri="{FF2B5EF4-FFF2-40B4-BE49-F238E27FC236}">
                  <a16:creationId xmlns:a16="http://schemas.microsoft.com/office/drawing/2014/main" id="{4EAFEE1C-DDC8-41A8-B5DE-BCAAF4D2B1E7}"/>
                </a:ext>
              </a:extLst>
            </p:cNvPr>
            <p:cNvSpPr>
              <a:spLocks noChangeArrowheads="1"/>
            </p:cNvSpPr>
            <p:nvPr/>
          </p:nvSpPr>
          <p:spPr bwMode="auto">
            <a:xfrm>
              <a:off x="1112" y="1775"/>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否</a:t>
              </a:r>
              <a:endParaRPr lang="zh-CN" altLang="en-US" sz="2000" b="1" baseline="0"/>
            </a:p>
          </p:txBody>
        </p:sp>
        <p:sp>
          <p:nvSpPr>
            <p:cNvPr id="119" name="Freeform 60">
              <a:extLst>
                <a:ext uri="{FF2B5EF4-FFF2-40B4-BE49-F238E27FC236}">
                  <a16:creationId xmlns:a16="http://schemas.microsoft.com/office/drawing/2014/main" id="{A30DE7D1-19AF-48F5-8CB8-D96622613728}"/>
                </a:ext>
              </a:extLst>
            </p:cNvPr>
            <p:cNvSpPr>
              <a:spLocks/>
            </p:cNvSpPr>
            <p:nvPr/>
          </p:nvSpPr>
          <p:spPr bwMode="auto">
            <a:xfrm>
              <a:off x="4629" y="3260"/>
              <a:ext cx="125" cy="48"/>
            </a:xfrm>
            <a:custGeom>
              <a:avLst/>
              <a:gdLst/>
              <a:ahLst/>
              <a:cxnLst>
                <a:cxn ang="0">
                  <a:pos x="0" y="0"/>
                </a:cxn>
                <a:cxn ang="0">
                  <a:pos x="29" y="29"/>
                </a:cxn>
                <a:cxn ang="0">
                  <a:pos x="0" y="48"/>
                </a:cxn>
                <a:cxn ang="0">
                  <a:pos x="125" y="29"/>
                </a:cxn>
                <a:cxn ang="0">
                  <a:pos x="0" y="0"/>
                </a:cxn>
              </a:cxnLst>
              <a:rect l="0" t="0" r="r" b="b"/>
              <a:pathLst>
                <a:path w="125" h="48">
                  <a:moveTo>
                    <a:pt x="0" y="0"/>
                  </a:moveTo>
                  <a:lnTo>
                    <a:pt x="29" y="29"/>
                  </a:lnTo>
                  <a:lnTo>
                    <a:pt x="0" y="48"/>
                  </a:lnTo>
                  <a:lnTo>
                    <a:pt x="125" y="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95536" y="252129"/>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4.4 </a:t>
            </a: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
        <p:nvSpPr>
          <p:cNvPr id="100355" name="Rectangle 3"/>
          <p:cNvSpPr>
            <a:spLocks noChangeArrowheads="1"/>
          </p:cNvSpPr>
          <p:nvPr/>
        </p:nvSpPr>
        <p:spPr bwMode="auto">
          <a:xfrm>
            <a:off x="304800" y="1052736"/>
            <a:ext cx="85344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2800" b="1" baseline="0" dirty="0">
                <a:solidFill>
                  <a:srgbClr val="000000"/>
                </a:solidFill>
                <a:latin typeface="Times New Roman" pitchFamily="18" charset="0"/>
              </a:rPr>
              <a:t>4.4.1  </a:t>
            </a:r>
            <a:r>
              <a:rPr lang="zh-CN" altLang="en-US" sz="2800" b="1" baseline="0" dirty="0">
                <a:solidFill>
                  <a:srgbClr val="000000"/>
                </a:solidFill>
                <a:latin typeface="Times New Roman" pitchFamily="18" charset="0"/>
              </a:rPr>
              <a:t>多道程序环境下的对换技术</a:t>
            </a:r>
            <a:endParaRPr lang="en-US" altLang="zh-CN" sz="2800" b="1" baseline="0" dirty="0">
              <a:solidFill>
                <a:srgbClr val="000000"/>
              </a:solidFill>
              <a:latin typeface="Times New Roman" pitchFamily="18" charset="0"/>
            </a:endParaRPr>
          </a:p>
          <a:p>
            <a:pPr algn="just">
              <a:spcBef>
                <a:spcPct val="20000"/>
              </a:spcBef>
              <a:buClr>
                <a:srgbClr val="0000CC"/>
              </a:buClr>
            </a:pPr>
            <a:r>
              <a:rPr lang="en-US" altLang="zh-CN" sz="2800" b="1" baseline="0" dirty="0">
                <a:solidFill>
                  <a:srgbClr val="000000"/>
                </a:solidFill>
                <a:latin typeface="Times New Roman" pitchFamily="18" charset="0"/>
              </a:rPr>
              <a:t>1.</a:t>
            </a:r>
            <a:r>
              <a:rPr lang="zh-CN" altLang="en-US" sz="2800" b="1" baseline="0" dirty="0">
                <a:solidFill>
                  <a:srgbClr val="000000"/>
                </a:solidFill>
                <a:latin typeface="Times New Roman" pitchFamily="18" charset="0"/>
              </a:rPr>
              <a:t>对换的引入</a:t>
            </a:r>
            <a:endParaRPr lang="zh-CN" altLang="en-US" sz="2800" b="1" baseline="0" dirty="0">
              <a:solidFill>
                <a:srgbClr val="000000"/>
              </a:solidFill>
              <a:latin typeface="宋体" pitchFamily="2" charset="-122"/>
            </a:endParaRPr>
          </a:p>
          <a:p>
            <a:pPr marL="0" lvl="2" indent="-533400" eaLnBrk="0" hangingPunct="0">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所谓</a:t>
            </a:r>
            <a:r>
              <a:rPr lang="zh-CN" altLang="en-US" sz="2800" b="1" baseline="0" dirty="0">
                <a:latin typeface="Courier New"/>
              </a:rPr>
              <a:t>“</a:t>
            </a:r>
            <a:r>
              <a:rPr lang="zh-CN" altLang="en-US" sz="2800" b="1" baseline="0" dirty="0">
                <a:solidFill>
                  <a:srgbClr val="FF0000"/>
                </a:solidFill>
                <a:latin typeface="Times New Roman" pitchFamily="18" charset="0"/>
              </a:rPr>
              <a:t>对换（交换）</a:t>
            </a:r>
            <a:r>
              <a:rPr lang="zh-CN" altLang="en-US" sz="2800" b="1" baseline="0" dirty="0">
                <a:latin typeface="Courier New"/>
              </a:rPr>
              <a:t>”</a:t>
            </a:r>
            <a:r>
              <a:rPr lang="zh-CN" altLang="en-US" sz="2800" b="1" baseline="0" dirty="0">
                <a:latin typeface="Times New Roman" pitchFamily="18" charset="0"/>
              </a:rPr>
              <a:t>， 是指把内存中暂时不能运行的进程或者暂时不用的程序和数据，调出到外存上，以便腾出足够的内存空间，再把已具备运行条件的进程或进程所需要的程序和数据</a:t>
            </a:r>
            <a:r>
              <a:rPr lang="zh-CN" altLang="en-US" sz="2800" dirty="0">
                <a:latin typeface="Times New Roman" pitchFamily="18" charset="0"/>
              </a:rPr>
              <a:t>换</a:t>
            </a:r>
            <a:r>
              <a:rPr lang="zh-CN" altLang="en-US" sz="2800" b="1" baseline="0" dirty="0">
                <a:latin typeface="Times New Roman" pitchFamily="18" charset="0"/>
              </a:rPr>
              <a:t>入内存。</a:t>
            </a:r>
            <a:endParaRPr lang="zh-CN" altLang="en-US" sz="2800" b="1" baseline="0" dirty="0">
              <a:latin typeface="宋体" pitchFamily="2" charset="-122"/>
            </a:endParaRPr>
          </a:p>
          <a:p>
            <a:pPr marL="0" lvl="2">
              <a:lnSpc>
                <a:spcPct val="120000"/>
              </a:lnSpc>
              <a:spcBef>
                <a:spcPct val="10000"/>
              </a:spcBef>
              <a:buClr>
                <a:srgbClr val="0000CC"/>
              </a:buClr>
            </a:pPr>
            <a:r>
              <a:rPr lang="en-US" altLang="zh-CN" sz="2800" b="1" baseline="0" dirty="0">
                <a:solidFill>
                  <a:srgbClr val="FF0000"/>
                </a:solidFill>
                <a:latin typeface="宋体" pitchFamily="2" charset="-122"/>
              </a:rPr>
              <a:t>2. </a:t>
            </a:r>
            <a:r>
              <a:rPr lang="zh-CN" altLang="en-US" sz="2800" b="1" baseline="0" dirty="0">
                <a:solidFill>
                  <a:srgbClr val="FF0000"/>
                </a:solidFill>
                <a:latin typeface="宋体" pitchFamily="2" charset="-122"/>
              </a:rPr>
              <a:t>对换的类型</a:t>
            </a:r>
          </a:p>
          <a:p>
            <a:pPr marL="1274400" lvl="5" indent="-685800">
              <a:lnSpc>
                <a:spcPct val="120000"/>
              </a:lnSpc>
              <a:spcBef>
                <a:spcPct val="10000"/>
              </a:spcBef>
              <a:buClr>
                <a:srgbClr val="0000CC"/>
              </a:buClr>
              <a:buFont typeface="Wingdings" pitchFamily="2" charset="2"/>
              <a:buChar char="Ø"/>
            </a:pPr>
            <a:r>
              <a:rPr lang="zh-CN" altLang="en-US" sz="2800" b="1" baseline="0" dirty="0">
                <a:latin typeface="宋体" pitchFamily="2" charset="-122"/>
              </a:rPr>
              <a:t>整体对换：进程对换（中级调度）</a:t>
            </a:r>
          </a:p>
          <a:p>
            <a:pPr marL="1274400" lvl="5" indent="-685800">
              <a:lnSpc>
                <a:spcPct val="120000"/>
              </a:lnSpc>
              <a:spcBef>
                <a:spcPct val="10000"/>
              </a:spcBef>
              <a:buClr>
                <a:srgbClr val="0000CC"/>
              </a:buClr>
              <a:buFont typeface="Wingdings" pitchFamily="2" charset="2"/>
              <a:buChar char="Ø"/>
            </a:pPr>
            <a:r>
              <a:rPr lang="zh-CN" altLang="en-US" sz="2800" b="1" baseline="0" dirty="0">
                <a:latin typeface="宋体" pitchFamily="2" charset="-122"/>
              </a:rPr>
              <a:t>部分对换：页面对换、分段对换</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395536" y="1034331"/>
            <a:ext cx="8534400" cy="5334000"/>
          </a:xfrm>
          <a:prstGeom prst="rect">
            <a:avLst/>
          </a:prstGeom>
          <a:noFill/>
          <a:ln w="9525">
            <a:noFill/>
            <a:miter lim="800000"/>
            <a:headEnd/>
            <a:tailEnd/>
          </a:ln>
          <a:effectLst/>
        </p:spPr>
        <p:txBody>
          <a:bodyPr/>
          <a:lstStyle/>
          <a:p>
            <a:pPr>
              <a:lnSpc>
                <a:spcPct val="120000"/>
              </a:lnSpc>
              <a:spcBef>
                <a:spcPct val="10000"/>
              </a:spcBef>
              <a:buClr>
                <a:srgbClr val="0000CC"/>
              </a:buClr>
            </a:pPr>
            <a:r>
              <a:rPr lang="en-US" altLang="zh-CN" sz="3200" b="1" baseline="0" dirty="0">
                <a:solidFill>
                  <a:srgbClr val="000000"/>
                </a:solidFill>
                <a:latin typeface="黑体" panose="02010609060101010101" pitchFamily="49" charset="-122"/>
                <a:ea typeface="黑体" panose="02010609060101010101" pitchFamily="49" charset="-122"/>
              </a:rPr>
              <a:t>4.4.2</a:t>
            </a:r>
            <a:r>
              <a:rPr lang="zh-CN" altLang="en-US" sz="3200" b="1" baseline="0" dirty="0">
                <a:solidFill>
                  <a:srgbClr val="000000"/>
                </a:solidFill>
                <a:latin typeface="黑体" panose="02010609060101010101" pitchFamily="49" charset="-122"/>
                <a:ea typeface="黑体" panose="02010609060101010101" pitchFamily="49" charset="-122"/>
              </a:rPr>
              <a:t>对换空间的管理</a:t>
            </a:r>
            <a:endParaRPr lang="en-US" altLang="zh-CN" sz="3200" b="1" baseline="0" dirty="0">
              <a:solidFill>
                <a:srgbClr val="000000"/>
              </a:solidFill>
              <a:latin typeface="黑体" panose="02010609060101010101" pitchFamily="49" charset="-122"/>
              <a:ea typeface="黑体" panose="02010609060101010101" pitchFamily="49" charset="-122"/>
            </a:endParaRPr>
          </a:p>
          <a:p>
            <a:pPr>
              <a:lnSpc>
                <a:spcPct val="120000"/>
              </a:lnSpc>
              <a:spcBef>
                <a:spcPct val="10000"/>
              </a:spcBef>
              <a:buClr>
                <a:srgbClr val="0000CC"/>
              </a:buClr>
            </a:pPr>
            <a:r>
              <a:rPr lang="zh-CN" altLang="en-US" sz="3200" dirty="0">
                <a:solidFill>
                  <a:srgbClr val="000000"/>
                </a:solidFill>
                <a:latin typeface="黑体" panose="02010609060101010101" pitchFamily="49" charset="-122"/>
                <a:ea typeface="黑体" panose="02010609060101010101" pitchFamily="49" charset="-122"/>
              </a:rPr>
              <a:t>磁盘：文件区，对换区</a:t>
            </a:r>
            <a:endParaRPr lang="en-US" altLang="zh-CN" sz="3200" b="1" baseline="0" dirty="0">
              <a:solidFill>
                <a:srgbClr val="000000"/>
              </a:solidFill>
              <a:latin typeface="黑体" panose="02010609060101010101" pitchFamily="49" charset="-122"/>
              <a:ea typeface="黑体" panose="02010609060101010101" pitchFamily="49" charset="-122"/>
            </a:endParaRPr>
          </a:p>
          <a:p>
            <a:pPr>
              <a:lnSpc>
                <a:spcPct val="120000"/>
              </a:lnSpc>
              <a:spcBef>
                <a:spcPct val="10000"/>
              </a:spcBef>
              <a:buClr>
                <a:srgbClr val="0000CC"/>
              </a:buClr>
            </a:pPr>
            <a:r>
              <a:rPr lang="en-US" altLang="zh-CN" sz="3200" b="1" baseline="0" dirty="0">
                <a:solidFill>
                  <a:srgbClr val="000000"/>
                </a:solidFill>
                <a:latin typeface="宋体" pitchFamily="2" charset="-122"/>
              </a:rPr>
              <a:t>1.</a:t>
            </a:r>
            <a:r>
              <a:rPr lang="zh-CN" altLang="en-US" sz="3200" b="1" baseline="0" dirty="0">
                <a:solidFill>
                  <a:srgbClr val="000000"/>
                </a:solidFill>
                <a:latin typeface="宋体" pitchFamily="2" charset="-122"/>
              </a:rPr>
              <a:t>对换空间的主要目标</a:t>
            </a:r>
            <a:endParaRPr lang="en-US" altLang="zh-CN" sz="3200" b="1" baseline="0" dirty="0">
              <a:solidFill>
                <a:srgbClr val="000000"/>
              </a:solidFill>
              <a:latin typeface="宋体" pitchFamily="2" charset="-122"/>
            </a:endParaRPr>
          </a:p>
          <a:p>
            <a:pPr marL="457200" indent="-457200">
              <a:lnSpc>
                <a:spcPct val="120000"/>
              </a:lnSpc>
              <a:spcBef>
                <a:spcPct val="10000"/>
              </a:spcBef>
              <a:buClr>
                <a:srgbClr val="0000CC"/>
              </a:buClr>
              <a:buFont typeface="Wingdings" panose="05000000000000000000" pitchFamily="2" charset="2"/>
              <a:buChar char="Ø"/>
            </a:pPr>
            <a:r>
              <a:rPr lang="zh-CN" altLang="en-US" sz="2800" dirty="0">
                <a:solidFill>
                  <a:srgbClr val="000000"/>
                </a:solidFill>
                <a:latin typeface="宋体" pitchFamily="2" charset="-122"/>
              </a:rPr>
              <a:t>提高文件存储空间利用率，离散分配</a:t>
            </a:r>
            <a:endParaRPr lang="en-US" altLang="zh-CN" sz="2800" dirty="0">
              <a:solidFill>
                <a:srgbClr val="000000"/>
              </a:solidFill>
              <a:latin typeface="宋体" pitchFamily="2" charset="-122"/>
            </a:endParaRPr>
          </a:p>
          <a:p>
            <a:pPr marL="457200" indent="-457200">
              <a:lnSpc>
                <a:spcPct val="120000"/>
              </a:lnSpc>
              <a:spcBef>
                <a:spcPct val="10000"/>
              </a:spcBef>
              <a:buClr>
                <a:srgbClr val="0000CC"/>
              </a:buClr>
              <a:buFont typeface="Wingdings" panose="05000000000000000000" pitchFamily="2" charset="2"/>
              <a:buChar char="Ø"/>
            </a:pPr>
            <a:r>
              <a:rPr lang="zh-CN" altLang="en-US" sz="2800" b="1" baseline="0" dirty="0">
                <a:solidFill>
                  <a:srgbClr val="000000"/>
                </a:solidFill>
                <a:latin typeface="宋体" pitchFamily="2" charset="-122"/>
              </a:rPr>
              <a:t>提高进程换入换出速度，连续分配</a:t>
            </a:r>
            <a:endParaRPr lang="en-US" altLang="zh-CN" sz="2800" b="1" baseline="0" dirty="0">
              <a:solidFill>
                <a:srgbClr val="000000"/>
              </a:solidFill>
              <a:latin typeface="宋体" pitchFamily="2" charset="-122"/>
            </a:endParaRPr>
          </a:p>
          <a:p>
            <a:pPr marL="457200" indent="-457200">
              <a:lnSpc>
                <a:spcPct val="120000"/>
              </a:lnSpc>
              <a:spcBef>
                <a:spcPct val="10000"/>
              </a:spcBef>
              <a:buClr>
                <a:srgbClr val="0000CC"/>
              </a:buClr>
              <a:buFont typeface="Wingdings" panose="05000000000000000000" pitchFamily="2" charset="2"/>
              <a:buChar char="Ø"/>
            </a:pPr>
            <a:endParaRPr lang="en-US" altLang="zh-CN" sz="3200" dirty="0">
              <a:solidFill>
                <a:srgbClr val="000000"/>
              </a:solidFill>
              <a:latin typeface="宋体" pitchFamily="2" charset="-122"/>
            </a:endParaRPr>
          </a:p>
          <a:p>
            <a:pPr>
              <a:lnSpc>
                <a:spcPct val="120000"/>
              </a:lnSpc>
              <a:spcBef>
                <a:spcPct val="10000"/>
              </a:spcBef>
              <a:buClr>
                <a:srgbClr val="0000CC"/>
              </a:buClr>
            </a:pPr>
            <a:r>
              <a:rPr lang="en-US" altLang="zh-CN" sz="3200" b="1" baseline="0" dirty="0">
                <a:solidFill>
                  <a:srgbClr val="000000"/>
                </a:solidFill>
                <a:latin typeface="宋体" pitchFamily="2" charset="-122"/>
              </a:rPr>
              <a:t>2</a:t>
            </a:r>
            <a:r>
              <a:rPr lang="en-US" altLang="zh-CN" sz="3200" dirty="0">
                <a:solidFill>
                  <a:srgbClr val="000000"/>
                </a:solidFill>
                <a:latin typeface="宋体" pitchFamily="2" charset="-122"/>
              </a:rPr>
              <a:t>.</a:t>
            </a:r>
            <a:r>
              <a:rPr lang="zh-CN" altLang="en-US" sz="3200" dirty="0">
                <a:solidFill>
                  <a:srgbClr val="000000"/>
                </a:solidFill>
                <a:latin typeface="宋体" pitchFamily="2" charset="-122"/>
              </a:rPr>
              <a:t>对换空闲盘块管理的数据结构</a:t>
            </a:r>
            <a:endParaRPr lang="en-US" altLang="zh-CN" sz="3200" dirty="0">
              <a:solidFill>
                <a:srgbClr val="000000"/>
              </a:solidFill>
              <a:latin typeface="宋体" pitchFamily="2" charset="-122"/>
            </a:endParaRPr>
          </a:p>
          <a:p>
            <a:pPr marL="457200" indent="-457200">
              <a:lnSpc>
                <a:spcPct val="120000"/>
              </a:lnSpc>
              <a:spcBef>
                <a:spcPct val="10000"/>
              </a:spcBef>
              <a:buClr>
                <a:srgbClr val="0000CC"/>
              </a:buClr>
              <a:buFont typeface="Wingdings" panose="05000000000000000000" pitchFamily="2" charset="2"/>
              <a:buChar char="Ø"/>
            </a:pPr>
            <a:r>
              <a:rPr lang="zh-CN" altLang="en-US" sz="2800" dirty="0">
                <a:solidFill>
                  <a:srgbClr val="000000"/>
                </a:solidFill>
                <a:latin typeface="宋体" pitchFamily="2" charset="-122"/>
              </a:rPr>
              <a:t>与内存动态分配类似（略）</a:t>
            </a:r>
          </a:p>
          <a:p>
            <a:pPr marL="1143000" lvl="1" indent="-685800">
              <a:spcBef>
                <a:spcPct val="20000"/>
              </a:spcBef>
            </a:pPr>
            <a:endParaRPr lang="zh-CN" altLang="en-US" sz="2800" b="1" baseline="0" dirty="0">
              <a:latin typeface="宋体" pitchFamily="2" charset="-122"/>
            </a:endParaRPr>
          </a:p>
        </p:txBody>
      </p:sp>
      <p:sp>
        <p:nvSpPr>
          <p:cNvPr id="4" name="Text Box 2"/>
          <p:cNvSpPr txBox="1">
            <a:spLocks noChangeArrowheads="1"/>
          </p:cNvSpPr>
          <p:nvPr/>
        </p:nvSpPr>
        <p:spPr bwMode="auto">
          <a:xfrm>
            <a:off x="0" y="332656"/>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4.4 </a:t>
            </a: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1441450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304800" y="1172480"/>
            <a:ext cx="8534400" cy="5334000"/>
          </a:xfrm>
          <a:prstGeom prst="rect">
            <a:avLst/>
          </a:prstGeom>
          <a:noFill/>
          <a:ln w="9525">
            <a:noFill/>
            <a:miter lim="800000"/>
            <a:headEnd/>
            <a:tailEnd/>
          </a:ln>
          <a:effectLst/>
        </p:spPr>
        <p:txBody>
          <a:bodyPr/>
          <a:lstStyle/>
          <a:p>
            <a:pPr lvl="1" eaLnBrk="0" hangingPunct="0">
              <a:lnSpc>
                <a:spcPct val="120000"/>
              </a:lnSpc>
              <a:spcBef>
                <a:spcPct val="10000"/>
              </a:spcBef>
              <a:buClr>
                <a:srgbClr val="0000CC"/>
              </a:buClr>
            </a:pPr>
            <a:r>
              <a:rPr lang="en-US" altLang="zh-CN" sz="2800" b="1" baseline="0" dirty="0">
                <a:solidFill>
                  <a:srgbClr val="000000"/>
                </a:solidFill>
                <a:latin typeface="黑体" panose="02010609060101010101" pitchFamily="49" charset="-122"/>
                <a:ea typeface="黑体" panose="02010609060101010101" pitchFamily="49" charset="-122"/>
              </a:rPr>
              <a:t>4.4.2</a:t>
            </a:r>
            <a:r>
              <a:rPr lang="zh-CN" altLang="en-US" sz="2800" b="1" baseline="0" dirty="0">
                <a:solidFill>
                  <a:srgbClr val="000000"/>
                </a:solidFill>
                <a:latin typeface="黑体" panose="02010609060101010101" pitchFamily="49" charset="-122"/>
                <a:ea typeface="黑体" panose="02010609060101010101" pitchFamily="49" charset="-122"/>
              </a:rPr>
              <a:t>对换空间的管理</a:t>
            </a:r>
            <a:endParaRPr lang="en-US" altLang="zh-CN" sz="2800" b="1" baseline="0" dirty="0">
              <a:solidFill>
                <a:srgbClr val="000000"/>
              </a:solidFill>
              <a:latin typeface="黑体" panose="02010609060101010101" pitchFamily="49" charset="-122"/>
              <a:ea typeface="黑体" panose="02010609060101010101" pitchFamily="49" charset="-122"/>
            </a:endParaRPr>
          </a:p>
          <a:p>
            <a:pPr lvl="1" eaLnBrk="0" hangingPunct="0">
              <a:lnSpc>
                <a:spcPct val="120000"/>
              </a:lnSpc>
              <a:spcBef>
                <a:spcPct val="10000"/>
              </a:spcBef>
              <a:buClr>
                <a:srgbClr val="0000CC"/>
              </a:buClr>
            </a:pPr>
            <a:r>
              <a:rPr lang="en-US" altLang="zh-CN" sz="2800" b="1" baseline="0" dirty="0">
                <a:latin typeface="隶书" pitchFamily="49" charset="-122"/>
              </a:rPr>
              <a:t>3.</a:t>
            </a:r>
            <a:r>
              <a:rPr lang="zh-CN" altLang="en-US" sz="2800" b="1" baseline="0" dirty="0">
                <a:latin typeface="隶书" pitchFamily="49" charset="-122"/>
              </a:rPr>
              <a:t>对换空间的分配与回收</a:t>
            </a:r>
            <a:r>
              <a:rPr lang="en-US" altLang="zh-CN" sz="2800" b="1" baseline="0" dirty="0">
                <a:latin typeface="隶书" pitchFamily="49" charset="-122"/>
              </a:rPr>
              <a:t>(</a:t>
            </a:r>
            <a:r>
              <a:rPr lang="zh-CN" altLang="en-US" sz="2800" b="1" baseline="0" dirty="0">
                <a:latin typeface="隶书" pitchFamily="49" charset="-122"/>
              </a:rPr>
              <a:t>略</a:t>
            </a:r>
            <a:r>
              <a:rPr lang="en-US" altLang="zh-CN" sz="2800" b="1" baseline="0" dirty="0">
                <a:latin typeface="隶书" pitchFamily="49" charset="-122"/>
              </a:rPr>
              <a:t>)</a:t>
            </a:r>
          </a:p>
          <a:p>
            <a:pPr marL="914400" lvl="1" indent="-457200" eaLnBrk="0" hangingPunct="0">
              <a:lnSpc>
                <a:spcPct val="120000"/>
              </a:lnSpc>
              <a:spcBef>
                <a:spcPct val="10000"/>
              </a:spcBef>
              <a:buClr>
                <a:srgbClr val="0000CC"/>
              </a:buClr>
              <a:buFont typeface="Wingdings" panose="05000000000000000000" pitchFamily="2" charset="2"/>
              <a:buChar char="Ø"/>
            </a:pPr>
            <a:r>
              <a:rPr lang="zh-CN" altLang="en-US" sz="2800" b="1" baseline="0" dirty="0">
                <a:latin typeface="隶书" pitchFamily="49" charset="-122"/>
              </a:rPr>
              <a:t>连续分配方式</a:t>
            </a:r>
          </a:p>
          <a:p>
            <a:pPr marL="1143000" lvl="1" indent="-685800" eaLnBrk="0" hangingPunct="0">
              <a:lnSpc>
                <a:spcPct val="120000"/>
              </a:lnSpc>
              <a:spcBef>
                <a:spcPct val="10000"/>
              </a:spcBef>
              <a:buClr>
                <a:srgbClr val="0000CC"/>
              </a:buClr>
              <a:buFont typeface="Wingdings" pitchFamily="2" charset="2"/>
              <a:buChar char="Ø"/>
            </a:pPr>
            <a:r>
              <a:rPr lang="zh-CN" altLang="en-US" sz="2800" b="1" baseline="0" dirty="0">
                <a:latin typeface="隶书" pitchFamily="49" charset="-122"/>
              </a:rPr>
              <a:t>空闲分区表或空闲分区链</a:t>
            </a:r>
          </a:p>
          <a:p>
            <a:pPr marL="1143000" lvl="1" indent="-685800" eaLnBrk="0" hangingPunct="0">
              <a:lnSpc>
                <a:spcPct val="120000"/>
              </a:lnSpc>
              <a:spcBef>
                <a:spcPct val="10000"/>
              </a:spcBef>
              <a:buClr>
                <a:srgbClr val="0000CC"/>
              </a:buClr>
              <a:buFont typeface="Wingdings" pitchFamily="2" charset="2"/>
              <a:buChar char="Ø"/>
            </a:pPr>
            <a:r>
              <a:rPr lang="zh-CN" altLang="en-US" sz="2800" b="1" baseline="0" dirty="0">
                <a:latin typeface="隶书" pitchFamily="49" charset="-122"/>
              </a:rPr>
              <a:t>对换空间的分配与回收，与动态分区方式时的内存分配与回收方法雷同</a:t>
            </a:r>
            <a:endParaRPr lang="zh-CN" altLang="en-US" sz="2800" b="1" baseline="0" dirty="0">
              <a:latin typeface="宋体" pitchFamily="2" charset="-122"/>
            </a:endParaRPr>
          </a:p>
          <a:p>
            <a:pPr marL="1143000" lvl="1" indent="-685800">
              <a:spcBef>
                <a:spcPct val="20000"/>
              </a:spcBef>
            </a:pPr>
            <a:endParaRPr lang="zh-CN" altLang="en-US" sz="2800" b="1" baseline="0" dirty="0">
              <a:latin typeface="宋体" pitchFamily="2" charset="-122"/>
            </a:endParaRPr>
          </a:p>
        </p:txBody>
      </p:sp>
      <p:sp>
        <p:nvSpPr>
          <p:cNvPr id="4" name="Text Box 2"/>
          <p:cNvSpPr txBox="1">
            <a:spLocks noChangeArrowheads="1"/>
          </p:cNvSpPr>
          <p:nvPr/>
        </p:nvSpPr>
        <p:spPr bwMode="auto">
          <a:xfrm>
            <a:off x="0" y="332656"/>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4.4 </a:t>
            </a: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3819646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395536" y="1062120"/>
            <a:ext cx="8534400" cy="5334000"/>
          </a:xfrm>
          <a:prstGeom prst="rect">
            <a:avLst/>
          </a:prstGeom>
          <a:noFill/>
          <a:ln w="9525">
            <a:noFill/>
            <a:miter lim="800000"/>
            <a:headEnd/>
            <a:tailEnd/>
          </a:ln>
          <a:effectLst/>
        </p:spPr>
        <p:txBody>
          <a:bodyPr/>
          <a:lstStyle/>
          <a:p>
            <a:pPr marL="0" lvl="1">
              <a:spcBef>
                <a:spcPct val="20000"/>
              </a:spcBef>
              <a:buClr>
                <a:srgbClr val="0000CC"/>
              </a:buClr>
            </a:pPr>
            <a:r>
              <a:rPr lang="en-US" altLang="zh-CN" sz="3200" b="1" baseline="0" dirty="0">
                <a:solidFill>
                  <a:srgbClr val="000000"/>
                </a:solidFill>
                <a:latin typeface="宋体" pitchFamily="2" charset="-122"/>
              </a:rPr>
              <a:t>4.4.3</a:t>
            </a:r>
            <a:r>
              <a:rPr lang="zh-CN" altLang="en-US" sz="3200" b="1" baseline="0" dirty="0">
                <a:solidFill>
                  <a:srgbClr val="000000"/>
                </a:solidFill>
                <a:latin typeface="宋体" pitchFamily="2" charset="-122"/>
              </a:rPr>
              <a:t>进程的换出与换入</a:t>
            </a:r>
          </a:p>
          <a:p>
            <a:pPr marL="360000" lvl="2">
              <a:lnSpc>
                <a:spcPct val="90000"/>
              </a:lnSpc>
              <a:spcBef>
                <a:spcPct val="20000"/>
              </a:spcBef>
              <a:buClr>
                <a:srgbClr val="0000CC"/>
              </a:buClr>
            </a:pPr>
            <a:r>
              <a:rPr lang="en-US" altLang="zh-CN" sz="2800" b="1" baseline="0" dirty="0">
                <a:solidFill>
                  <a:srgbClr val="FF0000"/>
                </a:solidFill>
                <a:latin typeface="宋体" pitchFamily="2" charset="-122"/>
              </a:rPr>
              <a:t>1. </a:t>
            </a:r>
            <a:r>
              <a:rPr lang="zh-CN" altLang="en-US" sz="2800" b="1" baseline="0" dirty="0">
                <a:solidFill>
                  <a:srgbClr val="FF0000"/>
                </a:solidFill>
                <a:latin typeface="宋体" pitchFamily="2" charset="-122"/>
              </a:rPr>
              <a:t>换出过程</a:t>
            </a:r>
          </a:p>
          <a:p>
            <a:pPr marL="360000" lvl="2" indent="-533400">
              <a:lnSpc>
                <a:spcPct val="90000"/>
              </a:lnSpc>
              <a:spcBef>
                <a:spcPct val="20000"/>
              </a:spcBef>
              <a:buClr>
                <a:srgbClr val="0000CC"/>
              </a:buClr>
              <a:buFont typeface="Wingdings" pitchFamily="2" charset="2"/>
              <a:buNone/>
            </a:pPr>
            <a:r>
              <a:rPr lang="zh-CN" altLang="en-US" sz="2800" b="1" baseline="0" dirty="0">
                <a:latin typeface="宋体" pitchFamily="2" charset="-122"/>
              </a:rPr>
              <a:t>	选择处于阻塞状态且优先级最低的进程作为换出进程，换出后收回内存空间，修改进程的</a:t>
            </a:r>
            <a:r>
              <a:rPr lang="en-US" altLang="zh-CN" sz="2800" b="1" baseline="0" dirty="0">
                <a:latin typeface="宋体" pitchFamily="2" charset="-122"/>
              </a:rPr>
              <a:t>PCB</a:t>
            </a:r>
            <a:r>
              <a:rPr lang="zh-CN" altLang="en-US" sz="2800" b="1" baseline="0" dirty="0">
                <a:latin typeface="宋体" pitchFamily="2" charset="-122"/>
              </a:rPr>
              <a:t>相关信息</a:t>
            </a:r>
          </a:p>
          <a:p>
            <a:pPr marL="360000" lvl="2">
              <a:lnSpc>
                <a:spcPct val="90000"/>
              </a:lnSpc>
              <a:spcBef>
                <a:spcPct val="20000"/>
              </a:spcBef>
              <a:buClr>
                <a:srgbClr val="0000CC"/>
              </a:buClr>
            </a:pPr>
            <a:r>
              <a:rPr lang="en-US" altLang="zh-CN" sz="2800" b="1" baseline="0" dirty="0">
                <a:solidFill>
                  <a:srgbClr val="FF0000"/>
                </a:solidFill>
                <a:latin typeface="宋体" pitchFamily="2" charset="-122"/>
              </a:rPr>
              <a:t>2. </a:t>
            </a:r>
            <a:r>
              <a:rPr lang="zh-CN" altLang="en-US" sz="2800" b="1" baseline="0" dirty="0">
                <a:solidFill>
                  <a:srgbClr val="FF0000"/>
                </a:solidFill>
                <a:latin typeface="宋体" pitchFamily="2" charset="-122"/>
              </a:rPr>
              <a:t>换入过程</a:t>
            </a:r>
          </a:p>
          <a:p>
            <a:pPr marL="360000" lvl="2" indent="-533400">
              <a:lnSpc>
                <a:spcPct val="90000"/>
              </a:lnSpc>
              <a:spcBef>
                <a:spcPct val="20000"/>
              </a:spcBef>
              <a:buClr>
                <a:srgbClr val="0000CC"/>
              </a:buClr>
              <a:buFont typeface="Wingdings" pitchFamily="2" charset="2"/>
              <a:buNone/>
            </a:pPr>
            <a:r>
              <a:rPr lang="zh-CN" altLang="en-US" sz="2800" b="1" baseline="0" dirty="0">
                <a:latin typeface="宋体" pitchFamily="2" charset="-122"/>
              </a:rPr>
              <a:t>定时换入</a:t>
            </a:r>
            <a:r>
              <a:rPr lang="en-US" altLang="zh-CN" sz="2800" b="1" baseline="0" dirty="0">
                <a:latin typeface="宋体" pitchFamily="2" charset="-122"/>
              </a:rPr>
              <a:t>:</a:t>
            </a:r>
            <a:r>
              <a:rPr lang="zh-CN" altLang="en-US" sz="2800" b="1" baseline="0" dirty="0">
                <a:latin typeface="宋体" pitchFamily="2" charset="-122"/>
              </a:rPr>
              <a:t>找出</a:t>
            </a:r>
            <a:r>
              <a:rPr lang="zh-CN" altLang="en-US" sz="2800" b="1" baseline="0" dirty="0">
                <a:solidFill>
                  <a:srgbClr val="FF0000"/>
                </a:solidFill>
                <a:latin typeface="Times New Roman"/>
              </a:rPr>
              <a:t>“</a:t>
            </a:r>
            <a:r>
              <a:rPr lang="zh-CN" altLang="en-US" sz="2800" b="1" baseline="0" dirty="0">
                <a:solidFill>
                  <a:srgbClr val="FF0000"/>
                </a:solidFill>
                <a:latin typeface="宋体" pitchFamily="2" charset="-122"/>
              </a:rPr>
              <a:t>就绪</a:t>
            </a:r>
            <a:r>
              <a:rPr lang="zh-CN" altLang="en-US" sz="2800" b="1" baseline="0" dirty="0">
                <a:solidFill>
                  <a:srgbClr val="FF0000"/>
                </a:solidFill>
                <a:latin typeface="Times New Roman"/>
              </a:rPr>
              <a:t>”</a:t>
            </a:r>
            <a:r>
              <a:rPr lang="zh-CN" altLang="en-US" sz="2800" b="1" baseline="0" dirty="0">
                <a:solidFill>
                  <a:srgbClr val="FF0000"/>
                </a:solidFill>
                <a:latin typeface="宋体" pitchFamily="2" charset="-122"/>
              </a:rPr>
              <a:t>状态</a:t>
            </a:r>
            <a:r>
              <a:rPr lang="zh-CN" altLang="en-US" sz="2800" b="1" baseline="0" dirty="0">
                <a:latin typeface="宋体" pitchFamily="2" charset="-122"/>
              </a:rPr>
              <a:t>并已经换出的进程，将其中换出时间最久的进程作为换入进程，将其换入</a:t>
            </a:r>
          </a:p>
          <a:p>
            <a:pPr marL="360000" lvl="2" indent="-533400">
              <a:lnSpc>
                <a:spcPct val="90000"/>
              </a:lnSpc>
              <a:spcBef>
                <a:spcPct val="20000"/>
              </a:spcBef>
              <a:buClr>
                <a:srgbClr val="0000CC"/>
              </a:buClr>
              <a:buFont typeface="Wingdings" pitchFamily="2" charset="2"/>
              <a:buChar char="Ø"/>
            </a:pPr>
            <a:r>
              <a:rPr lang="zh-CN" altLang="en-US" sz="2800" b="1" baseline="0" dirty="0">
                <a:latin typeface="宋体" pitchFamily="2" charset="-122"/>
              </a:rPr>
              <a:t>直到已无可换入的进程和无可换出的进程</a:t>
            </a:r>
          </a:p>
        </p:txBody>
      </p:sp>
      <p:sp>
        <p:nvSpPr>
          <p:cNvPr id="2" name="Text Box 2">
            <a:extLst>
              <a:ext uri="{FF2B5EF4-FFF2-40B4-BE49-F238E27FC236}">
                <a16:creationId xmlns:a16="http://schemas.microsoft.com/office/drawing/2014/main" id="{7EDF4D59-52DC-4FEB-B386-35D86F24390B}"/>
              </a:ext>
            </a:extLst>
          </p:cNvPr>
          <p:cNvSpPr txBox="1">
            <a:spLocks noChangeArrowheads="1"/>
          </p:cNvSpPr>
          <p:nvPr/>
        </p:nvSpPr>
        <p:spPr bwMode="auto">
          <a:xfrm>
            <a:off x="0" y="332656"/>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4.4 </a:t>
            </a: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09625" y="252045"/>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en-US" altLang="zh-CN" sz="4000" kern="0" dirty="0"/>
              <a:t>4.1</a:t>
            </a:r>
            <a:r>
              <a:rPr lang="zh-CN" altLang="en-US" sz="4000" kern="0" dirty="0"/>
              <a:t>存储器的层次结构</a:t>
            </a:r>
          </a:p>
        </p:txBody>
      </p:sp>
      <p:sp>
        <p:nvSpPr>
          <p:cNvPr id="3" name="内容占位符 2"/>
          <p:cNvSpPr txBox="1">
            <a:spLocks/>
          </p:cNvSpPr>
          <p:nvPr/>
        </p:nvSpPr>
        <p:spPr>
          <a:xfrm>
            <a:off x="107504" y="1052513"/>
            <a:ext cx="8122096"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0" indent="0">
              <a:buNone/>
            </a:pPr>
            <a:r>
              <a:rPr lang="en-US" altLang="zh-CN" kern="0" dirty="0"/>
              <a:t>4.1.2 </a:t>
            </a:r>
            <a:r>
              <a:rPr lang="zh-CN" altLang="en-US" kern="0" dirty="0"/>
              <a:t>主存储器与寄存器</a:t>
            </a:r>
            <a:endParaRPr lang="en-US" altLang="zh-CN" kern="0" dirty="0"/>
          </a:p>
          <a:p>
            <a:pPr marL="0" indent="0">
              <a:buNone/>
            </a:pPr>
            <a:r>
              <a:rPr lang="en-US" altLang="zh-CN" kern="0" dirty="0"/>
              <a:t>1.</a:t>
            </a:r>
            <a:r>
              <a:rPr lang="zh-CN" altLang="en-US" kern="0" dirty="0"/>
              <a:t>主存储器</a:t>
            </a:r>
            <a:endParaRPr lang="en-US" altLang="zh-CN" kern="0" dirty="0"/>
          </a:p>
          <a:p>
            <a:pPr>
              <a:buFont typeface="Wingdings" panose="05000000000000000000" pitchFamily="2" charset="2"/>
              <a:buChar char="Ø"/>
            </a:pPr>
            <a:r>
              <a:rPr lang="zh-CN" altLang="en-US" kern="0" dirty="0"/>
              <a:t>主存或内存</a:t>
            </a:r>
            <a:r>
              <a:rPr lang="en-US" altLang="zh-CN" kern="0" dirty="0"/>
              <a:t>,</a:t>
            </a:r>
            <a:r>
              <a:rPr lang="zh-CN" altLang="en-US" kern="0" dirty="0"/>
              <a:t>处理机都是从主存储器中取得指令和数据的</a:t>
            </a:r>
            <a:endParaRPr lang="en-US" altLang="zh-CN" kern="0" dirty="0"/>
          </a:p>
          <a:p>
            <a:pPr>
              <a:buFont typeface="Wingdings" panose="05000000000000000000" pitchFamily="2" charset="2"/>
              <a:buChar char="Ø"/>
            </a:pPr>
            <a:r>
              <a:rPr lang="zh-CN" altLang="en-US" kern="0" dirty="0"/>
              <a:t>并将指令放入指令寄存器</a:t>
            </a:r>
            <a:r>
              <a:rPr lang="en-US" altLang="zh-CN" kern="0" dirty="0"/>
              <a:t>,</a:t>
            </a:r>
            <a:r>
              <a:rPr lang="zh-CN" altLang="en-US" kern="0" dirty="0"/>
              <a:t>数据放入数据寄存器</a:t>
            </a:r>
            <a:endParaRPr lang="en-US" altLang="zh-CN" kern="0" dirty="0"/>
          </a:p>
          <a:p>
            <a:pPr>
              <a:buFont typeface="Wingdings" panose="05000000000000000000" pitchFamily="2" charset="2"/>
              <a:buChar char="Ø"/>
            </a:pPr>
            <a:r>
              <a:rPr lang="zh-CN" altLang="en-US" kern="0" dirty="0"/>
              <a:t>反之</a:t>
            </a:r>
            <a:r>
              <a:rPr lang="en-US" altLang="zh-CN" kern="0" dirty="0"/>
              <a:t>,</a:t>
            </a:r>
            <a:r>
              <a:rPr lang="zh-CN" altLang="en-US" kern="0" dirty="0"/>
              <a:t>将结果从数据寄存器放入主存</a:t>
            </a:r>
            <a:endParaRPr lang="en-US" altLang="zh-CN" kern="0" dirty="0"/>
          </a:p>
          <a:p>
            <a:pPr>
              <a:buFont typeface="Wingdings" panose="05000000000000000000" pitchFamily="2" charset="2"/>
              <a:buChar char="Ø"/>
            </a:pPr>
            <a:r>
              <a:rPr lang="zh-CN" altLang="en-US" kern="0" dirty="0"/>
              <a:t>主存访问速度远远低于</a:t>
            </a:r>
            <a:r>
              <a:rPr lang="en-US" altLang="zh-CN" kern="0" dirty="0"/>
              <a:t>CPU</a:t>
            </a:r>
            <a:r>
              <a:rPr lang="zh-CN" altLang="en-US" kern="0" dirty="0"/>
              <a:t>执行速度</a:t>
            </a:r>
            <a:r>
              <a:rPr lang="en-US" altLang="zh-CN" kern="0" dirty="0"/>
              <a:t>,</a:t>
            </a:r>
            <a:r>
              <a:rPr lang="zh-CN" altLang="en-US" kern="0" dirty="0"/>
              <a:t>因此才引入了寄存器和高速缓存</a:t>
            </a:r>
            <a:endParaRPr lang="en-US" altLang="zh-CN" kern="0" dirty="0"/>
          </a:p>
        </p:txBody>
      </p:sp>
    </p:spTree>
    <p:extLst>
      <p:ext uri="{BB962C8B-B14F-4D97-AF65-F5344CB8AC3E}">
        <p14:creationId xmlns:p14="http://schemas.microsoft.com/office/powerpoint/2010/main" val="3629372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57200" y="260648"/>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 </a:t>
            </a:r>
            <a:r>
              <a:rPr lang="zh-CN" altLang="en-US" sz="4000" b="1" baseline="0" dirty="0">
                <a:solidFill>
                  <a:srgbClr val="000000"/>
                </a:solidFill>
                <a:latin typeface="华文新魏" pitchFamily="2" charset="-122"/>
                <a:ea typeface="华文新魏" pitchFamily="2" charset="-122"/>
              </a:rPr>
              <a:t>分页存储管理方式</a:t>
            </a:r>
          </a:p>
        </p:txBody>
      </p:sp>
      <p:sp>
        <p:nvSpPr>
          <p:cNvPr id="105475" name="Rectangle 3"/>
          <p:cNvSpPr>
            <a:spLocks noChangeArrowheads="1"/>
          </p:cNvSpPr>
          <p:nvPr/>
        </p:nvSpPr>
        <p:spPr bwMode="auto">
          <a:xfrm>
            <a:off x="-381000" y="972924"/>
            <a:ext cx="9144000" cy="5346997"/>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连续分配方式</a:t>
            </a:r>
            <a:r>
              <a:rPr lang="zh-CN" altLang="en-US" sz="2800" b="1" baseline="0" dirty="0">
                <a:latin typeface="宋体" pitchFamily="2" charset="-122"/>
              </a:rPr>
              <a:t>的</a:t>
            </a:r>
            <a:r>
              <a:rPr lang="zh-CN" altLang="en-US" sz="2800" b="1" baseline="0" dirty="0">
                <a:solidFill>
                  <a:srgbClr val="FF0000"/>
                </a:solidFill>
                <a:latin typeface="宋体" pitchFamily="2" charset="-122"/>
              </a:rPr>
              <a:t>缺点</a:t>
            </a:r>
            <a:r>
              <a:rPr lang="zh-CN" altLang="en-US" sz="2800" b="1" baseline="0" dirty="0">
                <a:latin typeface="宋体" pitchFamily="2" charset="-122"/>
              </a:rPr>
              <a:t>：形成许多</a:t>
            </a:r>
            <a:r>
              <a:rPr lang="zh-CN" altLang="en-US" sz="2800" b="1" baseline="0" dirty="0">
                <a:latin typeface="Times New Roman"/>
              </a:rPr>
              <a:t>“</a:t>
            </a:r>
            <a:r>
              <a:rPr lang="zh-CN" altLang="en-US" sz="2800" b="1" baseline="0" dirty="0">
                <a:solidFill>
                  <a:srgbClr val="FF0000"/>
                </a:solidFill>
                <a:latin typeface="宋体" pitchFamily="2" charset="-122"/>
              </a:rPr>
              <a:t>碎片</a:t>
            </a:r>
            <a:r>
              <a:rPr lang="zh-CN" altLang="en-US" sz="2800" b="1" baseline="0" dirty="0">
                <a:latin typeface="Times New Roman"/>
              </a:rPr>
              <a:t>”</a:t>
            </a:r>
            <a:r>
              <a:rPr lang="zh-CN" altLang="en-US" sz="2800" b="1" baseline="0" dirty="0">
                <a:latin typeface="宋体" pitchFamily="2" charset="-122"/>
              </a:rPr>
              <a:t>；</a:t>
            </a:r>
            <a:r>
              <a:rPr lang="zh-CN" altLang="en-US" sz="2800" b="1" baseline="0" dirty="0">
                <a:latin typeface="Times New Roman"/>
              </a:rPr>
              <a:t>“</a:t>
            </a:r>
            <a:r>
              <a:rPr lang="zh-CN" altLang="en-US" sz="2800" b="1" baseline="0" dirty="0">
                <a:latin typeface="宋体" pitchFamily="2" charset="-122"/>
              </a:rPr>
              <a:t>紧凑</a:t>
            </a:r>
            <a:r>
              <a:rPr lang="zh-CN" altLang="en-US" sz="2800" b="1" baseline="0" dirty="0">
                <a:latin typeface="Times New Roman"/>
              </a:rPr>
              <a:t>”</a:t>
            </a:r>
            <a:r>
              <a:rPr lang="zh-CN" altLang="en-US" sz="2800" b="1" baseline="0" dirty="0">
                <a:solidFill>
                  <a:srgbClr val="FF0000"/>
                </a:solidFill>
                <a:latin typeface="宋体" pitchFamily="2" charset="-122"/>
              </a:rPr>
              <a:t>开销大</a:t>
            </a:r>
            <a:r>
              <a:rPr lang="zh-CN" altLang="en-US" sz="2800" b="1" baseline="0" dirty="0">
                <a:latin typeface="宋体" pitchFamily="2" charset="-122"/>
              </a:rPr>
              <a:t>。</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离散分配方式</a:t>
            </a:r>
            <a:r>
              <a:rPr lang="zh-CN" altLang="en-US" sz="2800" b="1" baseline="0" dirty="0">
                <a:latin typeface="宋体" pitchFamily="2" charset="-122"/>
              </a:rPr>
              <a:t>：无须</a:t>
            </a:r>
            <a:r>
              <a:rPr lang="zh-CN" altLang="en-US" sz="2800" b="1" baseline="0" dirty="0">
                <a:latin typeface="Times New Roman"/>
              </a:rPr>
              <a:t>“</a:t>
            </a:r>
            <a:r>
              <a:rPr lang="zh-CN" altLang="en-US" sz="2800" b="1" baseline="0" dirty="0">
                <a:latin typeface="宋体" pitchFamily="2" charset="-122"/>
              </a:rPr>
              <a:t>紧凑</a:t>
            </a:r>
            <a:r>
              <a:rPr lang="zh-CN" altLang="en-US" sz="2800" b="1" baseline="0" dirty="0">
                <a:latin typeface="Times New Roman"/>
              </a:rPr>
              <a:t>”</a:t>
            </a:r>
            <a:r>
              <a:rPr lang="zh-CN" altLang="en-US" sz="2800" b="1" baseline="0" dirty="0">
                <a:latin typeface="宋体" pitchFamily="2" charset="-122"/>
              </a:rPr>
              <a:t>，将一个用户程序离散地分配到内存中的多个不相连接的区域中。</a:t>
            </a:r>
          </a:p>
          <a:p>
            <a:pPr marL="1447800" lvl="2" indent="-533400">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分页存储管理方式－离散的基本单位是</a:t>
            </a:r>
            <a:r>
              <a:rPr lang="zh-CN" altLang="en-US" sz="2800" b="1" baseline="0" dirty="0">
                <a:solidFill>
                  <a:srgbClr val="FF0000"/>
                </a:solidFill>
                <a:latin typeface="Times New Roman"/>
              </a:rPr>
              <a:t>“</a:t>
            </a:r>
            <a:r>
              <a:rPr lang="zh-CN" altLang="en-US" sz="2800" b="1" baseline="0" dirty="0">
                <a:solidFill>
                  <a:srgbClr val="FF0000"/>
                </a:solidFill>
                <a:latin typeface="宋体" pitchFamily="2" charset="-122"/>
              </a:rPr>
              <a:t>页</a:t>
            </a:r>
            <a:r>
              <a:rPr lang="zh-CN" altLang="en-US" sz="2800" b="1" baseline="0" dirty="0">
                <a:solidFill>
                  <a:srgbClr val="FF0000"/>
                </a:solidFill>
                <a:latin typeface="Times New Roman"/>
              </a:rPr>
              <a:t>”</a:t>
            </a:r>
            <a:endParaRPr lang="zh-CN" altLang="en-US" sz="2800" b="1" baseline="0" dirty="0">
              <a:solidFill>
                <a:srgbClr val="FF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分段存储管理方式－离散的基本单位是</a:t>
            </a:r>
            <a:r>
              <a:rPr lang="zh-CN" altLang="en-US" sz="2800" b="1" baseline="0" dirty="0">
                <a:solidFill>
                  <a:srgbClr val="FF0000"/>
                </a:solidFill>
                <a:latin typeface="Times New Roman"/>
              </a:rPr>
              <a:t>“</a:t>
            </a:r>
            <a:r>
              <a:rPr lang="zh-CN" altLang="en-US" sz="2800" b="1" baseline="0" dirty="0">
                <a:solidFill>
                  <a:srgbClr val="FF0000"/>
                </a:solidFill>
                <a:latin typeface="宋体" pitchFamily="2" charset="-122"/>
              </a:rPr>
              <a:t>段</a:t>
            </a:r>
            <a:r>
              <a:rPr lang="zh-CN" altLang="en-US" sz="2800" b="1" baseline="0" dirty="0">
                <a:solidFill>
                  <a:srgbClr val="FF0000"/>
                </a:solidFill>
                <a:latin typeface="Times New Roman"/>
              </a:rPr>
              <a:t>”</a:t>
            </a:r>
            <a:endParaRPr lang="zh-CN" altLang="en-US" sz="2800" b="1" baseline="0" dirty="0">
              <a:solidFill>
                <a:srgbClr val="FF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段页式存储管理方式</a:t>
            </a:r>
            <a:r>
              <a:rPr lang="en-US" altLang="zh-CN" sz="2800" b="1" baseline="0" dirty="0">
                <a:solidFill>
                  <a:srgbClr val="FF0000"/>
                </a:solidFill>
                <a:latin typeface="宋体" pitchFamily="2" charset="-122"/>
              </a:rPr>
              <a:t>-</a:t>
            </a:r>
            <a:r>
              <a:rPr lang="zh-CN" altLang="en-US" sz="2800" b="1" baseline="0" dirty="0">
                <a:solidFill>
                  <a:srgbClr val="FF0000"/>
                </a:solidFill>
                <a:latin typeface="宋体" pitchFamily="2" charset="-122"/>
              </a:rPr>
              <a:t>两种方法的综合</a:t>
            </a:r>
          </a:p>
          <a:p>
            <a:pPr marL="1066800" lvl="1" indent="-609600">
              <a:spcBef>
                <a:spcPct val="20000"/>
              </a:spcBef>
              <a:buClr>
                <a:srgbClr val="0000CC"/>
              </a:buClr>
              <a:buFont typeface="Wingdings" pitchFamily="2" charset="2"/>
              <a:buChar char="Ø"/>
            </a:pPr>
            <a:r>
              <a:rPr lang="zh-CN" altLang="en-US" sz="2800" b="1" baseline="0" dirty="0">
                <a:latin typeface="隶书" pitchFamily="49" charset="-122"/>
              </a:rPr>
              <a:t>在分页存储管理方式中，如果不具备页面对换功能，就是基本分页存储管理方式，即不支持</a:t>
            </a:r>
            <a:r>
              <a:rPr lang="zh-CN" altLang="en-US" sz="2800" b="1" baseline="0" dirty="0">
                <a:solidFill>
                  <a:srgbClr val="000000"/>
                </a:solidFill>
                <a:latin typeface="隶书" pitchFamily="49" charset="-122"/>
              </a:rPr>
              <a:t>虚拟存储器</a:t>
            </a:r>
            <a:r>
              <a:rPr lang="zh-CN" altLang="en-US" sz="2800" b="1" baseline="0" dirty="0">
                <a:latin typeface="隶书" pitchFamily="49" charset="-122"/>
              </a:rPr>
              <a:t>的功能</a:t>
            </a:r>
            <a:endParaRPr lang="zh-CN" altLang="en-US" sz="2800" b="1" baseline="0" dirty="0">
              <a:latin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3568" y="476672"/>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4.5.1</a:t>
            </a:r>
            <a:r>
              <a:rPr lang="zh-CN" altLang="en-US" sz="4000" b="1" baseline="0" dirty="0">
                <a:solidFill>
                  <a:srgbClr val="000000"/>
                </a:solidFill>
                <a:latin typeface="华文新魏" pitchFamily="2" charset="-122"/>
                <a:ea typeface="华文新魏" pitchFamily="2" charset="-122"/>
              </a:rPr>
              <a:t>分页存储管理</a:t>
            </a:r>
          </a:p>
        </p:txBody>
      </p:sp>
      <p:sp>
        <p:nvSpPr>
          <p:cNvPr id="532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2800" b="1" baseline="0" dirty="0">
                <a:latin typeface="Times New Roman" pitchFamily="18" charset="0"/>
              </a:rPr>
              <a:t>1</a:t>
            </a:r>
            <a:r>
              <a:rPr lang="en-US" altLang="zh-CN" sz="2800" dirty="0">
                <a:latin typeface="Times New Roman" pitchFamily="18" charset="0"/>
              </a:rPr>
              <a:t>.</a:t>
            </a:r>
            <a:r>
              <a:rPr lang="zh-CN" altLang="en-US" sz="2800" b="1" baseline="0" dirty="0">
                <a:latin typeface="宋体" pitchFamily="2" charset="-122"/>
              </a:rPr>
              <a:t>页面和物理块</a:t>
            </a:r>
          </a:p>
          <a:p>
            <a:pPr marL="0" lvl="2" indent="-533400">
              <a:lnSpc>
                <a:spcPct val="90000"/>
              </a:lnSpc>
              <a:spcBef>
                <a:spcPct val="20000"/>
              </a:spcBef>
              <a:buFont typeface="Wingdings" pitchFamily="2" charset="2"/>
              <a:buNone/>
            </a:pPr>
            <a:r>
              <a:rPr lang="zh-CN" altLang="en-US" sz="2800" b="1" baseline="0" dirty="0">
                <a:latin typeface="宋体" pitchFamily="2" charset="-122"/>
              </a:rPr>
              <a:t>	</a:t>
            </a:r>
            <a:r>
              <a:rPr lang="zh-CN" altLang="en-US" sz="2800" b="1" baseline="0" dirty="0">
                <a:solidFill>
                  <a:srgbClr val="FF0000"/>
                </a:solidFill>
                <a:latin typeface="宋体" pitchFamily="2" charset="-122"/>
              </a:rPr>
              <a:t>页</a:t>
            </a:r>
            <a:r>
              <a:rPr lang="zh-CN" altLang="en-US" sz="2800" b="1" baseline="0" dirty="0">
                <a:solidFill>
                  <a:srgbClr val="000000"/>
                </a:solidFill>
                <a:latin typeface="宋体" pitchFamily="2" charset="-122"/>
              </a:rPr>
              <a:t>（页面）</a:t>
            </a:r>
            <a:r>
              <a:rPr lang="zh-CN" altLang="en-US" sz="2800" b="1" baseline="0" dirty="0">
                <a:latin typeface="Times New Roman"/>
              </a:rPr>
              <a:t>——</a:t>
            </a:r>
            <a:r>
              <a:rPr lang="zh-CN" altLang="en-US" sz="2800" b="1" baseline="0" dirty="0">
                <a:latin typeface="宋体" pitchFamily="2" charset="-122"/>
              </a:rPr>
              <a:t>把每个作业(进程)</a:t>
            </a:r>
            <a:r>
              <a:rPr lang="zh-CN" altLang="en-US" sz="2800" b="1" baseline="0" dirty="0">
                <a:solidFill>
                  <a:srgbClr val="FF0000"/>
                </a:solidFill>
                <a:latin typeface="宋体" pitchFamily="2" charset="-122"/>
              </a:rPr>
              <a:t>逻辑地址</a:t>
            </a:r>
            <a:r>
              <a:rPr lang="zh-CN" altLang="en-US" sz="2800" b="1" baseline="0" dirty="0">
                <a:latin typeface="宋体" pitchFamily="2" charset="-122"/>
              </a:rPr>
              <a:t>空间划分成若干大小相等的片.第0页、第1页</a:t>
            </a:r>
          </a:p>
          <a:p>
            <a:pPr marL="0" lvl="2" indent="-533400">
              <a:lnSpc>
                <a:spcPct val="90000"/>
              </a:lnSpc>
              <a:spcBef>
                <a:spcPct val="20000"/>
              </a:spcBef>
              <a:buFont typeface="Wingdings" pitchFamily="2" charset="2"/>
              <a:buNone/>
            </a:pPr>
            <a:r>
              <a:rPr lang="zh-CN" altLang="en-US" sz="2800" b="1" baseline="0" dirty="0">
                <a:solidFill>
                  <a:srgbClr val="000000"/>
                </a:solidFill>
                <a:latin typeface="宋体" pitchFamily="2" charset="-122"/>
              </a:rPr>
              <a:t>   </a:t>
            </a:r>
            <a:r>
              <a:rPr lang="zh-CN" altLang="en-US" sz="2800" b="1" baseline="0" dirty="0">
                <a:solidFill>
                  <a:srgbClr val="FF0000"/>
                </a:solidFill>
                <a:latin typeface="宋体" pitchFamily="2" charset="-122"/>
              </a:rPr>
              <a:t>(物理)块</a:t>
            </a:r>
            <a:r>
              <a:rPr lang="zh-CN" altLang="en-US" sz="2800" b="1" baseline="0" dirty="0">
                <a:solidFill>
                  <a:srgbClr val="000000"/>
                </a:solidFill>
                <a:latin typeface="宋体" pitchFamily="2" charset="-122"/>
              </a:rPr>
              <a:t>或页框(</a:t>
            </a:r>
            <a:r>
              <a:rPr lang="en-US" altLang="zh-CN" sz="2800" b="1" baseline="0" dirty="0">
                <a:solidFill>
                  <a:srgbClr val="000000"/>
                </a:solidFill>
                <a:latin typeface="宋体" pitchFamily="2" charset="-122"/>
              </a:rPr>
              <a:t>frame)</a:t>
            </a:r>
            <a:r>
              <a:rPr lang="en-US" altLang="zh-CN" sz="2800" b="1" baseline="0" dirty="0">
                <a:solidFill>
                  <a:srgbClr val="000000"/>
                </a:solidFill>
                <a:latin typeface="Courier New"/>
              </a:rPr>
              <a:t>——</a:t>
            </a:r>
            <a:r>
              <a:rPr lang="zh-CN" altLang="en-US" sz="2800" b="1" baseline="0" dirty="0">
                <a:latin typeface="宋体" pitchFamily="2" charset="-122"/>
              </a:rPr>
              <a:t>把</a:t>
            </a:r>
            <a:r>
              <a:rPr lang="zh-CN" altLang="en-US" sz="2800" b="1" baseline="0" dirty="0">
                <a:solidFill>
                  <a:srgbClr val="FF0000"/>
                </a:solidFill>
                <a:latin typeface="宋体" pitchFamily="2" charset="-122"/>
              </a:rPr>
              <a:t>内存空间</a:t>
            </a:r>
            <a:r>
              <a:rPr lang="zh-CN" altLang="en-US" sz="2800" b="1" baseline="0" dirty="0">
                <a:latin typeface="宋体" pitchFamily="2" charset="-122"/>
              </a:rPr>
              <a:t>分成与页面相同大小的若干个存储块。 0</a:t>
            </a:r>
            <a:r>
              <a:rPr lang="zh-CN" altLang="en-US" sz="2800" b="1" baseline="30000" dirty="0">
                <a:latin typeface="宋体" pitchFamily="2" charset="-122"/>
              </a:rPr>
              <a:t>＃</a:t>
            </a:r>
            <a:r>
              <a:rPr lang="zh-CN" altLang="en-US" sz="2800" b="1" baseline="0" dirty="0">
                <a:latin typeface="宋体" pitchFamily="2" charset="-122"/>
              </a:rPr>
              <a:t>块、1</a:t>
            </a:r>
            <a:r>
              <a:rPr lang="zh-CN" altLang="en-US" sz="2800" b="1" baseline="30000" dirty="0">
                <a:latin typeface="宋体" pitchFamily="2" charset="-122"/>
              </a:rPr>
              <a:t>＃</a:t>
            </a:r>
            <a:r>
              <a:rPr lang="zh-CN" altLang="en-US" sz="2800" b="1" baseline="0" dirty="0">
                <a:latin typeface="宋体" pitchFamily="2" charset="-122"/>
              </a:rPr>
              <a:t>块</a:t>
            </a:r>
          </a:p>
          <a:p>
            <a:pPr marL="0" lvl="2" indent="-533400">
              <a:lnSpc>
                <a:spcPct val="90000"/>
              </a:lnSpc>
              <a:spcBef>
                <a:spcPct val="20000"/>
              </a:spcBef>
              <a:buFont typeface="Wingdings" pitchFamily="2" charset="2"/>
              <a:buNone/>
            </a:pPr>
            <a:r>
              <a:rPr lang="zh-CN" altLang="en-US" sz="2800" b="1" baseline="0" dirty="0">
                <a:latin typeface="宋体" pitchFamily="2" charset="-122"/>
              </a:rPr>
              <a:t>   </a:t>
            </a:r>
            <a:r>
              <a:rPr lang="zh-CN" altLang="en-US" sz="2800" b="1" baseline="0" dirty="0">
                <a:solidFill>
                  <a:srgbClr val="000000"/>
                </a:solidFill>
                <a:latin typeface="宋体" pitchFamily="2" charset="-122"/>
              </a:rPr>
              <a:t>页内碎片</a:t>
            </a:r>
            <a:r>
              <a:rPr lang="zh-CN" altLang="en-US" sz="2800" b="1" baseline="0" dirty="0">
                <a:latin typeface="Times New Roman"/>
              </a:rPr>
              <a:t>——</a:t>
            </a:r>
            <a:r>
              <a:rPr lang="zh-CN" altLang="en-US" sz="2800" b="1" baseline="0" dirty="0">
                <a:latin typeface="宋体" pitchFamily="2" charset="-122"/>
              </a:rPr>
              <a:t>由于进程的最后一页经常装不满一块而形成了不可利用的碎片。</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467544" y="1073073"/>
            <a:ext cx="8534400" cy="5334000"/>
          </a:xfrm>
          <a:prstGeom prst="rect">
            <a:avLst/>
          </a:prstGeom>
          <a:noFill/>
          <a:ln w="9525">
            <a:noFill/>
            <a:miter lim="800000"/>
            <a:headEnd/>
            <a:tailEnd/>
          </a:ln>
          <a:effectLst/>
        </p:spPr>
        <p:txBody>
          <a:bodyPr/>
          <a:lstStyle/>
          <a:p>
            <a:pPr lvl="1">
              <a:spcBef>
                <a:spcPct val="20000"/>
              </a:spcBef>
            </a:pPr>
            <a:r>
              <a:rPr lang="en-US" altLang="zh-CN" sz="2800" b="1" baseline="0" dirty="0">
                <a:latin typeface="Times New Roman" pitchFamily="18" charset="0"/>
              </a:rPr>
              <a:t>1</a:t>
            </a:r>
            <a:r>
              <a:rPr lang="en-US" altLang="zh-CN" sz="2800" dirty="0">
                <a:latin typeface="Times New Roman" pitchFamily="18" charset="0"/>
              </a:rPr>
              <a:t>.</a:t>
            </a:r>
            <a:r>
              <a:rPr lang="zh-CN" altLang="en-US" sz="2800" b="1" baseline="0" dirty="0">
                <a:latin typeface="宋体" pitchFamily="2" charset="-122"/>
              </a:rPr>
              <a:t>页面和物理块</a:t>
            </a:r>
          </a:p>
          <a:p>
            <a:pPr lvl="2">
              <a:lnSpc>
                <a:spcPct val="90000"/>
              </a:lnSpc>
              <a:spcBef>
                <a:spcPct val="20000"/>
              </a:spcBef>
              <a:buClr>
                <a:srgbClr val="0000CC"/>
              </a:buClr>
            </a:pPr>
            <a:r>
              <a:rPr lang="en-US" altLang="zh-CN" sz="2800" b="1" baseline="0" dirty="0">
                <a:solidFill>
                  <a:srgbClr val="FF0000"/>
                </a:solidFill>
                <a:latin typeface="Times New Roman" pitchFamily="18" charset="0"/>
              </a:rPr>
              <a:t>(2)</a:t>
            </a:r>
            <a:r>
              <a:rPr lang="zh-CN" altLang="en-US" sz="2800" b="1" baseline="0" dirty="0">
                <a:solidFill>
                  <a:srgbClr val="FF0000"/>
                </a:solidFill>
                <a:latin typeface="Times New Roman" pitchFamily="18" charset="0"/>
              </a:rPr>
              <a:t>页面大小</a:t>
            </a:r>
            <a:endParaRPr lang="zh-CN" altLang="en-US" sz="2800" b="1" baseline="0" dirty="0">
              <a:solidFill>
                <a:srgbClr val="FF0000"/>
              </a:solidFill>
              <a:latin typeface="宋体" pitchFamily="2" charset="-122"/>
            </a:endParaRPr>
          </a:p>
          <a:p>
            <a:pPr marL="0" lvl="3" indent="-685800">
              <a:lnSpc>
                <a:spcPct val="90000"/>
              </a:lnSpc>
              <a:spcBef>
                <a:spcPct val="20000"/>
              </a:spcBef>
              <a:buClr>
                <a:srgbClr val="0000CC"/>
              </a:buClr>
              <a:buFont typeface="Wingdings" pitchFamily="2" charset="2"/>
              <a:buChar char="Ø"/>
            </a:pPr>
            <a:r>
              <a:rPr lang="zh-CN" altLang="en-US" sz="2800" b="1" baseline="0" dirty="0">
                <a:latin typeface="Times New Roman" pitchFamily="18" charset="0"/>
              </a:rPr>
              <a:t>太小，可使内存碎片减小，有利于提高内存利用率；会使每个进程占用较多的页面，从而导致进程的页表过长，占用大量内存； 此外，还会降低页面换进换出的效率。</a:t>
            </a:r>
          </a:p>
          <a:p>
            <a:pPr marL="0" lvl="3" indent="-685800">
              <a:lnSpc>
                <a:spcPct val="90000"/>
              </a:lnSpc>
              <a:spcBef>
                <a:spcPct val="20000"/>
              </a:spcBef>
              <a:buClr>
                <a:srgbClr val="0000CC"/>
              </a:buClr>
              <a:buFont typeface="Wingdings" pitchFamily="2" charset="2"/>
              <a:buChar char="Ø"/>
            </a:pPr>
            <a:r>
              <a:rPr lang="zh-CN" altLang="en-US" sz="2800" b="1" baseline="0" dirty="0">
                <a:latin typeface="Times New Roman" pitchFamily="18" charset="0"/>
              </a:rPr>
              <a:t>较大，可以减少页表的长度，提高页面换进换出的速度，但却又会使页内碎片增大。</a:t>
            </a:r>
          </a:p>
          <a:p>
            <a:pPr marL="0" lvl="3" indent="-685800">
              <a:lnSpc>
                <a:spcPct val="90000"/>
              </a:lnSpc>
              <a:spcBef>
                <a:spcPct val="20000"/>
              </a:spcBef>
              <a:buClr>
                <a:srgbClr val="0000CC"/>
              </a:buClr>
              <a:buFont typeface="Wingdings" pitchFamily="2" charset="2"/>
              <a:buChar char="Ø"/>
            </a:pPr>
            <a:r>
              <a:rPr lang="zh-CN" altLang="en-US" sz="2800" b="1" baseline="0" dirty="0">
                <a:latin typeface="Times New Roman" pitchFamily="18" charset="0"/>
              </a:rPr>
              <a:t>页面的大小应选择得适中，且页面大小应是2的幂，通常为512 </a:t>
            </a:r>
            <a:r>
              <a:rPr lang="en-US" altLang="zh-CN" sz="2800" b="1" baseline="0" dirty="0">
                <a:latin typeface="Times New Roman" pitchFamily="18" charset="0"/>
              </a:rPr>
              <a:t>B~8 KB。 </a:t>
            </a:r>
            <a:endParaRPr lang="zh-CN" altLang="en-US" sz="2800" b="1" baseline="0" dirty="0">
              <a:latin typeface="Times New Roman" pitchFamily="18" charset="0"/>
            </a:endParaRPr>
          </a:p>
        </p:txBody>
      </p:sp>
      <p:sp>
        <p:nvSpPr>
          <p:cNvPr id="2" name="Text Box 2">
            <a:extLst>
              <a:ext uri="{FF2B5EF4-FFF2-40B4-BE49-F238E27FC236}">
                <a16:creationId xmlns:a16="http://schemas.microsoft.com/office/drawing/2014/main" id="{0259C13E-C80E-4839-A5E6-92A0DEAC8D74}"/>
              </a:ext>
            </a:extLst>
          </p:cNvPr>
          <p:cNvSpPr txBox="1">
            <a:spLocks noChangeArrowheads="1"/>
          </p:cNvSpPr>
          <p:nvPr/>
        </p:nvSpPr>
        <p:spPr bwMode="auto">
          <a:xfrm>
            <a:off x="0"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4.5.1</a:t>
            </a:r>
            <a:r>
              <a:rPr lang="zh-CN" altLang="en-US" sz="4000" b="1" baseline="0" dirty="0">
                <a:solidFill>
                  <a:srgbClr val="000000"/>
                </a:solidFill>
                <a:latin typeface="华文新魏" pitchFamily="2" charset="-122"/>
                <a:ea typeface="华文新魏" pitchFamily="2" charset="-122"/>
              </a:rPr>
              <a:t>分页存储管理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473075" y="922445"/>
            <a:ext cx="8534400" cy="990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00"/>
                </a:solidFill>
                <a:latin typeface="Times New Roman" pitchFamily="18" charset="0"/>
              </a:rPr>
              <a:t>2.</a:t>
            </a:r>
            <a:r>
              <a:rPr lang="zh-CN" altLang="en-US" sz="3200" b="1" baseline="0" dirty="0">
                <a:solidFill>
                  <a:srgbClr val="000000"/>
                </a:solidFill>
                <a:latin typeface="Times New Roman" pitchFamily="18" charset="0"/>
              </a:rPr>
              <a:t>地址结构</a:t>
            </a:r>
            <a:endParaRPr lang="zh-CN" altLang="en-US" sz="3200" b="1" baseline="0" dirty="0">
              <a:solidFill>
                <a:srgbClr val="000000"/>
              </a:solidFill>
              <a:latin typeface="宋体" pitchFamily="2" charset="-122"/>
            </a:endParaRPr>
          </a:p>
        </p:txBody>
      </p:sp>
      <p:graphicFrame>
        <p:nvGraphicFramePr>
          <p:cNvPr id="56340" name="Group 20"/>
          <p:cNvGraphicFramePr>
            <a:graphicFrameLocks noGrp="1"/>
          </p:cNvGraphicFramePr>
          <p:nvPr/>
        </p:nvGraphicFramePr>
        <p:xfrm>
          <a:off x="1905000" y="3124200"/>
          <a:ext cx="6096000" cy="6858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宋体" pitchFamily="2" charset="-122"/>
                          <a:ea typeface="宋体" pitchFamily="2" charset="-122"/>
                        </a:rPr>
                        <a:t>页号</a:t>
                      </a:r>
                      <a:r>
                        <a:rPr kumimoji="1" lang="en-US" altLang="zh-CN" sz="2400" b="1" i="0" u="none" strike="noStrike" cap="none" normalizeH="0" baseline="0">
                          <a:ln>
                            <a:noFill/>
                          </a:ln>
                          <a:solidFill>
                            <a:srgbClr val="000000"/>
                          </a:solidFill>
                          <a:effectLst/>
                          <a:latin typeface="宋体" pitchFamily="2" charset="-122"/>
                          <a:ea typeface="宋体" pitchFamily="2" charset="-122"/>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宋体" pitchFamily="2" charset="-122"/>
                          <a:ea typeface="宋体" pitchFamily="2" charset="-122"/>
                        </a:rPr>
                        <a:t>位移量</a:t>
                      </a:r>
                      <a:r>
                        <a:rPr kumimoji="1" lang="en-US" altLang="zh-CN" sz="2400" b="1" i="0" u="none" strike="noStrike" cap="none" normalizeH="0" baseline="0">
                          <a:ln>
                            <a:noFill/>
                          </a:ln>
                          <a:solidFill>
                            <a:srgbClr val="000000"/>
                          </a:solidFill>
                          <a:effectLst/>
                          <a:latin typeface="宋体" pitchFamily="2" charset="-122"/>
                          <a:ea typeface="宋体" pitchFamily="2" charset="-122"/>
                        </a:rPr>
                        <a:t>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33" name="Text Box 13"/>
          <p:cNvSpPr txBox="1">
            <a:spLocks noChangeArrowheads="1"/>
          </p:cNvSpPr>
          <p:nvPr/>
        </p:nvSpPr>
        <p:spPr bwMode="auto">
          <a:xfrm>
            <a:off x="2057400" y="2606675"/>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31</a:t>
            </a:r>
          </a:p>
        </p:txBody>
      </p:sp>
      <p:sp>
        <p:nvSpPr>
          <p:cNvPr id="56334" name="Text Box 14"/>
          <p:cNvSpPr txBox="1">
            <a:spLocks noChangeArrowheads="1"/>
          </p:cNvSpPr>
          <p:nvPr/>
        </p:nvSpPr>
        <p:spPr bwMode="auto">
          <a:xfrm>
            <a:off x="4251325" y="2571750"/>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12</a:t>
            </a:r>
          </a:p>
        </p:txBody>
      </p:sp>
      <p:sp>
        <p:nvSpPr>
          <p:cNvPr id="56335" name="Text Box 15"/>
          <p:cNvSpPr txBox="1">
            <a:spLocks noChangeArrowheads="1"/>
          </p:cNvSpPr>
          <p:nvPr/>
        </p:nvSpPr>
        <p:spPr bwMode="auto">
          <a:xfrm>
            <a:off x="5181600" y="2573338"/>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11</a:t>
            </a:r>
          </a:p>
        </p:txBody>
      </p:sp>
      <p:sp>
        <p:nvSpPr>
          <p:cNvPr id="56336" name="Text Box 16"/>
          <p:cNvSpPr txBox="1">
            <a:spLocks noChangeArrowheads="1"/>
          </p:cNvSpPr>
          <p:nvPr/>
        </p:nvSpPr>
        <p:spPr bwMode="auto">
          <a:xfrm>
            <a:off x="7527925" y="2571750"/>
            <a:ext cx="3365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0</a:t>
            </a:r>
          </a:p>
        </p:txBody>
      </p:sp>
      <p:sp>
        <p:nvSpPr>
          <p:cNvPr id="56339" name="Text Box 19"/>
          <p:cNvSpPr txBox="1">
            <a:spLocks noChangeArrowheads="1"/>
          </p:cNvSpPr>
          <p:nvPr/>
        </p:nvSpPr>
        <p:spPr bwMode="auto">
          <a:xfrm>
            <a:off x="1752600" y="4114800"/>
            <a:ext cx="6096000" cy="1031875"/>
          </a:xfrm>
          <a:prstGeom prst="rect">
            <a:avLst/>
          </a:prstGeom>
          <a:noFill/>
          <a:ln w="9525">
            <a:noFill/>
            <a:miter lim="800000"/>
            <a:headEnd/>
            <a:tailEnd/>
          </a:ln>
          <a:effectLst/>
        </p:spPr>
        <p:txBody>
          <a:bodyPr>
            <a:spAutoFit/>
          </a:bodyPr>
          <a:lstStyle/>
          <a:p>
            <a:pPr lvl="1">
              <a:spcBef>
                <a:spcPct val="20000"/>
              </a:spcBef>
            </a:pPr>
            <a:r>
              <a:rPr lang="zh-CN" altLang="en-US" sz="2800" b="1" baseline="0">
                <a:latin typeface="宋体" pitchFamily="2" charset="-122"/>
              </a:rPr>
              <a:t>2</a:t>
            </a:r>
            <a:r>
              <a:rPr lang="zh-CN" altLang="en-US" sz="2800" b="1" baseline="30000">
                <a:latin typeface="宋体" pitchFamily="2" charset="-122"/>
              </a:rPr>
              <a:t>20</a:t>
            </a:r>
            <a:r>
              <a:rPr lang="zh-CN" altLang="en-US" sz="2800" b="1" baseline="0">
                <a:latin typeface="宋体" pitchFamily="2" charset="-122"/>
              </a:rPr>
              <a:t>＝1</a:t>
            </a:r>
            <a:r>
              <a:rPr lang="en-US" altLang="zh-CN" sz="2800" b="1" baseline="0">
                <a:latin typeface="宋体" pitchFamily="2" charset="-122"/>
              </a:rPr>
              <a:t>M(</a:t>
            </a:r>
            <a:r>
              <a:rPr lang="zh-CN" altLang="en-US" sz="2800" b="1" baseline="0">
                <a:latin typeface="宋体" pitchFamily="2" charset="-122"/>
              </a:rPr>
              <a:t>页)</a:t>
            </a:r>
          </a:p>
          <a:p>
            <a:pPr lvl="1">
              <a:spcBef>
                <a:spcPct val="20000"/>
              </a:spcBef>
            </a:pPr>
            <a:r>
              <a:rPr lang="zh-CN" altLang="en-US" sz="2800" b="1" baseline="0">
                <a:latin typeface="宋体" pitchFamily="2" charset="-122"/>
              </a:rPr>
              <a:t>每页大小为：2</a:t>
            </a:r>
            <a:r>
              <a:rPr lang="zh-CN" altLang="en-US" sz="2800" b="1" baseline="30000">
                <a:latin typeface="宋体" pitchFamily="2" charset="-122"/>
              </a:rPr>
              <a:t>12</a:t>
            </a:r>
            <a:r>
              <a:rPr lang="zh-CN" altLang="en-US" sz="2800" b="1" baseline="0">
                <a:latin typeface="宋体" pitchFamily="2" charset="-122"/>
              </a:rPr>
              <a:t>＝4</a:t>
            </a:r>
            <a:r>
              <a:rPr lang="en-US" altLang="zh-CN" sz="2800" b="1" baseline="0">
                <a:latin typeface="宋体" pitchFamily="2" charset="-122"/>
              </a:rPr>
              <a:t>KB</a:t>
            </a:r>
            <a:endParaRPr lang="zh-CN" altLang="en-US" sz="2800" b="1" baseline="0">
              <a:latin typeface="宋体" pitchFamily="2" charset="-122"/>
            </a:endParaRPr>
          </a:p>
        </p:txBody>
      </p:sp>
      <p:sp>
        <p:nvSpPr>
          <p:cNvPr id="2" name="Text Box 2">
            <a:extLst>
              <a:ext uri="{FF2B5EF4-FFF2-40B4-BE49-F238E27FC236}">
                <a16:creationId xmlns:a16="http://schemas.microsoft.com/office/drawing/2014/main" id="{1A2DF741-AB5B-466F-AF48-4AEBA29BF09A}"/>
              </a:ext>
            </a:extLst>
          </p:cNvPr>
          <p:cNvSpPr txBox="1">
            <a:spLocks noChangeArrowheads="1"/>
          </p:cNvSpPr>
          <p:nvPr/>
        </p:nvSpPr>
        <p:spPr bwMode="auto">
          <a:xfrm>
            <a:off x="0"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4.5.1</a:t>
            </a:r>
            <a:r>
              <a:rPr lang="zh-CN" altLang="en-US" sz="4000" b="1" baseline="0" dirty="0">
                <a:solidFill>
                  <a:srgbClr val="000000"/>
                </a:solidFill>
                <a:latin typeface="华文新魏" pitchFamily="2" charset="-122"/>
                <a:ea typeface="华文新魏" pitchFamily="2" charset="-122"/>
              </a:rPr>
              <a:t>分页存储管理</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369641" y="1076052"/>
            <a:ext cx="8534400" cy="990600"/>
          </a:xfrm>
          <a:prstGeom prst="rect">
            <a:avLst/>
          </a:prstGeom>
          <a:noFill/>
          <a:ln w="9525">
            <a:noFill/>
            <a:miter lim="800000"/>
            <a:headEnd/>
            <a:tailEnd/>
          </a:ln>
          <a:effectLst/>
        </p:spPr>
        <p:txBody>
          <a:bodyPr/>
          <a:lstStyle/>
          <a:p>
            <a:pPr lvl="1">
              <a:spcBef>
                <a:spcPct val="20000"/>
              </a:spcBef>
            </a:pPr>
            <a:r>
              <a:rPr lang="en-US" altLang="zh-CN" sz="2800" b="1" baseline="0" dirty="0">
                <a:solidFill>
                  <a:srgbClr val="000000"/>
                </a:solidFill>
                <a:latin typeface="Times New Roman" pitchFamily="18" charset="0"/>
              </a:rPr>
              <a:t>2</a:t>
            </a:r>
            <a:r>
              <a:rPr lang="zh-CN" altLang="en-US" sz="2800" b="1" baseline="0" dirty="0">
                <a:solidFill>
                  <a:srgbClr val="000000"/>
                </a:solidFill>
                <a:latin typeface="Times New Roman" pitchFamily="18" charset="0"/>
              </a:rPr>
              <a:t>地址结构</a:t>
            </a:r>
            <a:endParaRPr lang="zh-CN" altLang="en-US" sz="2800" b="1" baseline="0" dirty="0">
              <a:solidFill>
                <a:srgbClr val="000000"/>
              </a:solidFill>
              <a:latin typeface="宋体" pitchFamily="2" charset="-122"/>
            </a:endParaRPr>
          </a:p>
        </p:txBody>
      </p:sp>
      <p:sp>
        <p:nvSpPr>
          <p:cNvPr id="57360" name="Text Box 16"/>
          <p:cNvSpPr txBox="1">
            <a:spLocks noChangeArrowheads="1"/>
          </p:cNvSpPr>
          <p:nvPr/>
        </p:nvSpPr>
        <p:spPr bwMode="auto">
          <a:xfrm>
            <a:off x="485155" y="1901882"/>
            <a:ext cx="8001000" cy="1820863"/>
          </a:xfrm>
          <a:prstGeom prst="rect">
            <a:avLst/>
          </a:prstGeom>
          <a:noFill/>
          <a:ln w="9525">
            <a:noFill/>
            <a:miter lim="800000"/>
            <a:headEnd/>
            <a:tailEnd/>
          </a:ln>
          <a:effectLst/>
        </p:spPr>
        <p:txBody>
          <a:bodyPr>
            <a:spAutoFit/>
          </a:bodyPr>
          <a:lstStyle/>
          <a:p>
            <a:pPr algn="just">
              <a:lnSpc>
                <a:spcPct val="135000"/>
              </a:lnSpc>
              <a:spcBef>
                <a:spcPct val="50000"/>
              </a:spcBef>
            </a:pPr>
            <a:r>
              <a:rPr lang="zh-CN" altLang="en-US" sz="2800" b="1" baseline="0" dirty="0">
                <a:latin typeface="Times New Roman" pitchFamily="18" charset="0"/>
              </a:rPr>
              <a:t>        对某特定机器，其地址结构是一定的。地址为</a:t>
            </a:r>
            <a:r>
              <a:rPr lang="en-US" altLang="zh-CN" sz="2800" b="1" baseline="0" dirty="0">
                <a:latin typeface="Times New Roman" pitchFamily="18" charset="0"/>
              </a:rPr>
              <a:t>A，</a:t>
            </a:r>
            <a:r>
              <a:rPr lang="zh-CN" altLang="en-US" sz="2800" b="1" baseline="0" dirty="0">
                <a:latin typeface="Times New Roman" pitchFamily="18" charset="0"/>
              </a:rPr>
              <a:t>页面的大小为</a:t>
            </a:r>
            <a:r>
              <a:rPr lang="en-US" altLang="zh-CN" sz="2800" b="1" baseline="0" dirty="0">
                <a:latin typeface="Times New Roman" pitchFamily="18" charset="0"/>
              </a:rPr>
              <a:t>L，</a:t>
            </a:r>
            <a:r>
              <a:rPr lang="zh-CN" altLang="en-US" sz="2800" b="1" baseline="0" dirty="0">
                <a:latin typeface="Times New Roman" pitchFamily="18" charset="0"/>
              </a:rPr>
              <a:t>则页号</a:t>
            </a:r>
            <a:r>
              <a:rPr lang="en-US" altLang="zh-CN" sz="2800" b="1" baseline="0" dirty="0">
                <a:latin typeface="Times New Roman" pitchFamily="18" charset="0"/>
              </a:rPr>
              <a:t>P</a:t>
            </a:r>
            <a:r>
              <a:rPr lang="zh-CN" altLang="en-US" sz="2800" b="1" baseline="0" dirty="0">
                <a:latin typeface="Times New Roman" pitchFamily="18" charset="0"/>
              </a:rPr>
              <a:t>和页内地址</a:t>
            </a:r>
            <a:r>
              <a:rPr lang="en-US" altLang="zh-CN" sz="2800" b="1" baseline="0" dirty="0">
                <a:latin typeface="Times New Roman" pitchFamily="18" charset="0"/>
              </a:rPr>
              <a:t>d</a:t>
            </a:r>
            <a:r>
              <a:rPr lang="zh-CN" altLang="en-US" sz="2800" b="1" baseline="0" dirty="0">
                <a:latin typeface="Times New Roman" pitchFamily="18" charset="0"/>
              </a:rPr>
              <a:t>可按下式求得</a:t>
            </a:r>
            <a:r>
              <a:rPr lang="en-US" altLang="zh-CN" sz="2800" b="1" baseline="0" dirty="0">
                <a:latin typeface="Times New Roman" pitchFamily="18" charset="0"/>
              </a:rPr>
              <a:t>(INT</a:t>
            </a:r>
            <a:r>
              <a:rPr lang="zh-CN" altLang="en-US" sz="2800" b="1" baseline="0" dirty="0">
                <a:latin typeface="Times New Roman" pitchFamily="18" charset="0"/>
              </a:rPr>
              <a:t>整除</a:t>
            </a:r>
            <a:r>
              <a:rPr lang="en-US" altLang="zh-CN" sz="2800" b="1" baseline="0" dirty="0">
                <a:latin typeface="Times New Roman" pitchFamily="18" charset="0"/>
              </a:rPr>
              <a:t>,MOD</a:t>
            </a:r>
            <a:r>
              <a:rPr lang="zh-CN" altLang="en-US" sz="2800" b="1" baseline="0" dirty="0">
                <a:latin typeface="Times New Roman" pitchFamily="18" charset="0"/>
              </a:rPr>
              <a:t>取余数</a:t>
            </a:r>
            <a:r>
              <a:rPr lang="en-US" altLang="zh-CN" sz="2800" b="1" baseline="0" dirty="0">
                <a:latin typeface="Times New Roman" pitchFamily="18" charset="0"/>
              </a:rPr>
              <a:t>)</a:t>
            </a:r>
            <a:r>
              <a:rPr lang="zh-CN" altLang="en-US" sz="2800" b="1" baseline="0" dirty="0">
                <a:latin typeface="Times New Roman" pitchFamily="18" charset="0"/>
              </a:rPr>
              <a:t>： </a:t>
            </a:r>
          </a:p>
        </p:txBody>
      </p:sp>
      <p:graphicFrame>
        <p:nvGraphicFramePr>
          <p:cNvPr id="57361" name="Object 17"/>
          <p:cNvGraphicFramePr>
            <a:graphicFrameLocks noChangeAspect="1"/>
          </p:cNvGraphicFramePr>
          <p:nvPr>
            <p:extLst>
              <p:ext uri="{D42A27DB-BD31-4B8C-83A1-F6EECF244321}">
                <p14:modId xmlns:p14="http://schemas.microsoft.com/office/powerpoint/2010/main" val="1199139724"/>
              </p:ext>
            </p:extLst>
          </p:nvPr>
        </p:nvGraphicFramePr>
        <p:xfrm>
          <a:off x="3438525" y="3795713"/>
          <a:ext cx="2095500" cy="1471612"/>
        </p:xfrm>
        <a:graphic>
          <a:graphicData uri="http://schemas.openxmlformats.org/presentationml/2006/ole">
            <mc:AlternateContent xmlns:mc="http://schemas.openxmlformats.org/markup-compatibility/2006">
              <mc:Choice xmlns:v="urn:schemas-microsoft-com:vml" Requires="v">
                <p:oleObj name="Equation" r:id="rId3" imgW="977760" imgH="685800" progId="Equation.DSMT4">
                  <p:embed/>
                </p:oleObj>
              </mc:Choice>
              <mc:Fallback>
                <p:oleObj name="Equation" r:id="rId3" imgW="977760" imgH="685800" progId="Equation.DSMT4">
                  <p:embed/>
                  <p:pic>
                    <p:nvPicPr>
                      <p:cNvPr id="0" name="Picture 2"/>
                      <p:cNvPicPr>
                        <a:picLocks noChangeAspect="1" noChangeArrowheads="1"/>
                      </p:cNvPicPr>
                      <p:nvPr/>
                    </p:nvPicPr>
                    <p:blipFill>
                      <a:blip r:embed="rId4"/>
                      <a:srcRect/>
                      <a:stretch>
                        <a:fillRect/>
                      </a:stretch>
                    </p:blipFill>
                    <p:spPr bwMode="auto">
                      <a:xfrm>
                        <a:off x="3438525" y="3795713"/>
                        <a:ext cx="2095500" cy="147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2" name="Text Box 18"/>
          <p:cNvSpPr txBox="1">
            <a:spLocks noChangeArrowheads="1"/>
          </p:cNvSpPr>
          <p:nvPr/>
        </p:nvSpPr>
        <p:spPr bwMode="auto">
          <a:xfrm>
            <a:off x="876300" y="5378839"/>
            <a:ext cx="7696200" cy="946150"/>
          </a:xfrm>
          <a:prstGeom prst="rect">
            <a:avLst/>
          </a:prstGeom>
          <a:noFill/>
          <a:ln w="9525">
            <a:noFill/>
            <a:miter lim="800000"/>
            <a:headEnd/>
            <a:tailEnd/>
          </a:ln>
          <a:effectLst/>
        </p:spPr>
        <p:txBody>
          <a:bodyPr>
            <a:spAutoFit/>
          </a:bodyPr>
          <a:lstStyle/>
          <a:p>
            <a:pPr>
              <a:spcBef>
                <a:spcPct val="20000"/>
              </a:spcBef>
            </a:pPr>
            <a:r>
              <a:rPr lang="zh-CN" altLang="en-US" sz="2800" b="1" baseline="0" dirty="0">
                <a:latin typeface="隶书" pitchFamily="49" charset="-122"/>
                <a:ea typeface="隶书" pitchFamily="49" charset="-122"/>
              </a:rPr>
              <a:t>例：系统页面大小为１</a:t>
            </a:r>
            <a:r>
              <a:rPr lang="en-US" altLang="zh-CN" sz="2800" b="1" baseline="0" dirty="0">
                <a:latin typeface="隶书" pitchFamily="49" charset="-122"/>
                <a:ea typeface="隶书" pitchFamily="49" charset="-122"/>
              </a:rPr>
              <a:t>KB，</a:t>
            </a:r>
            <a:r>
              <a:rPr lang="zh-CN" altLang="en-US" sz="2800" b="1" baseline="0" dirty="0">
                <a:latin typeface="隶书" pitchFamily="49" charset="-122"/>
                <a:ea typeface="隶书" pitchFamily="49" charset="-122"/>
              </a:rPr>
              <a:t>设</a:t>
            </a:r>
            <a:r>
              <a:rPr lang="en-US" altLang="zh-CN" sz="2800" b="1" baseline="0" dirty="0">
                <a:latin typeface="隶书" pitchFamily="49" charset="-122"/>
                <a:ea typeface="隶书" pitchFamily="49" charset="-122"/>
              </a:rPr>
              <a:t>A＝2170B，</a:t>
            </a:r>
            <a:r>
              <a:rPr lang="zh-CN" altLang="en-US" sz="2800" b="1" baseline="0" dirty="0">
                <a:latin typeface="隶书" pitchFamily="49" charset="-122"/>
                <a:ea typeface="隶书" pitchFamily="49" charset="-122"/>
              </a:rPr>
              <a:t>则</a:t>
            </a:r>
            <a:r>
              <a:rPr lang="en-US" altLang="zh-CN" sz="2800" b="1" baseline="0" dirty="0">
                <a:latin typeface="隶书" pitchFamily="49" charset="-122"/>
                <a:ea typeface="隶书" pitchFamily="49" charset="-122"/>
              </a:rPr>
              <a:t>P=2,d=122</a:t>
            </a:r>
            <a:r>
              <a:rPr lang="zh-CN" altLang="en-US" sz="2800" b="1" baseline="0" dirty="0">
                <a:latin typeface="隶书" pitchFamily="49" charset="-122"/>
                <a:ea typeface="隶书" pitchFamily="49" charset="-122"/>
              </a:rPr>
              <a:t>（</a:t>
            </a:r>
            <a:r>
              <a:rPr lang="en-US" altLang="zh-CN" sz="2800" b="1" baseline="0">
                <a:latin typeface="隶书" pitchFamily="49" charset="-122"/>
                <a:ea typeface="隶书" pitchFamily="49" charset="-122"/>
              </a:rPr>
              <a:t>2170-2×1024</a:t>
            </a:r>
            <a:r>
              <a:rPr lang="zh-CN" altLang="en-US" sz="2800" b="1" baseline="0">
                <a:latin typeface="隶书" pitchFamily="49" charset="-122"/>
                <a:ea typeface="隶书" pitchFamily="49" charset="-122"/>
              </a:rPr>
              <a:t>）</a:t>
            </a:r>
            <a:endParaRPr lang="zh-CN" altLang="en-US" baseline="0" dirty="0"/>
          </a:p>
        </p:txBody>
      </p:sp>
      <p:sp>
        <p:nvSpPr>
          <p:cNvPr id="2" name="Text Box 2">
            <a:extLst>
              <a:ext uri="{FF2B5EF4-FFF2-40B4-BE49-F238E27FC236}">
                <a16:creationId xmlns:a16="http://schemas.microsoft.com/office/drawing/2014/main" id="{FEE1A9C8-88F8-418B-A4BE-ABB0BE1517B3}"/>
              </a:ext>
            </a:extLst>
          </p:cNvPr>
          <p:cNvSpPr txBox="1">
            <a:spLocks noChangeArrowheads="1"/>
          </p:cNvSpPr>
          <p:nvPr/>
        </p:nvSpPr>
        <p:spPr bwMode="auto">
          <a:xfrm>
            <a:off x="0"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4.5.1</a:t>
            </a:r>
            <a:r>
              <a:rPr lang="zh-CN" altLang="en-US" sz="4000" b="1" baseline="0" dirty="0">
                <a:solidFill>
                  <a:srgbClr val="000000"/>
                </a:solidFill>
                <a:latin typeface="华文新魏" pitchFamily="2" charset="-122"/>
                <a:ea typeface="华文新魏" pitchFamily="2" charset="-122"/>
              </a:rPr>
              <a:t>分页存储管理</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228600" y="1124744"/>
            <a:ext cx="8458200" cy="5257800"/>
          </a:xfrm>
          <a:prstGeom prst="rect">
            <a:avLst/>
          </a:prstGeom>
          <a:noFill/>
          <a:ln w="9525">
            <a:noFill/>
            <a:miter lim="800000"/>
            <a:headEnd/>
            <a:tailEnd/>
          </a:ln>
          <a:effectLst/>
        </p:spPr>
        <p:txBody>
          <a:bodyPr/>
          <a:lstStyle/>
          <a:p>
            <a:pPr lvl="1">
              <a:spcBef>
                <a:spcPct val="20000"/>
              </a:spcBef>
            </a:pPr>
            <a:r>
              <a:rPr lang="en-US" altLang="zh-CN" sz="2800" b="1" baseline="0" dirty="0">
                <a:solidFill>
                  <a:srgbClr val="000000"/>
                </a:solidFill>
                <a:latin typeface="宋体" pitchFamily="2" charset="-122"/>
              </a:rPr>
              <a:t>3 </a:t>
            </a:r>
            <a:r>
              <a:rPr lang="zh-CN" altLang="en-US" sz="2800" b="1" baseline="0" dirty="0">
                <a:solidFill>
                  <a:srgbClr val="000000"/>
                </a:solidFill>
                <a:latin typeface="宋体" pitchFamily="2" charset="-122"/>
              </a:rPr>
              <a:t>页表（页面映象表）</a:t>
            </a:r>
          </a:p>
          <a:p>
            <a:pPr marL="0" lvl="2" indent="-533400">
              <a:spcBef>
                <a:spcPct val="20000"/>
              </a:spcBef>
              <a:buFont typeface="Wingdings" pitchFamily="2" charset="2"/>
              <a:buChar char="Ø"/>
            </a:pPr>
            <a:r>
              <a:rPr lang="zh-CN" altLang="en-US" sz="2800" b="1" baseline="0" dirty="0">
                <a:latin typeface="宋体" pitchFamily="2" charset="-122"/>
              </a:rPr>
              <a:t>页表的作用是实现</a:t>
            </a:r>
            <a:r>
              <a:rPr lang="zh-CN" altLang="en-US" sz="2800" b="1" u="sng" baseline="0" dirty="0">
                <a:latin typeface="宋体" pitchFamily="2" charset="-122"/>
              </a:rPr>
              <a:t>从页号到物理块号的</a:t>
            </a:r>
            <a:r>
              <a:rPr lang="zh-CN" altLang="en-US" sz="2800" b="1" u="sng" baseline="0" dirty="0">
                <a:solidFill>
                  <a:srgbClr val="FF0000"/>
                </a:solidFill>
                <a:latin typeface="宋体" pitchFamily="2" charset="-122"/>
              </a:rPr>
              <a:t>地址映射</a:t>
            </a:r>
          </a:p>
          <a:p>
            <a:pPr marL="0" lvl="2" indent="-533400" algn="just">
              <a:spcBef>
                <a:spcPct val="50000"/>
              </a:spcBef>
              <a:buFont typeface="Wingdings" pitchFamily="2" charset="2"/>
              <a:buChar char="Ø"/>
            </a:pPr>
            <a:r>
              <a:rPr lang="zh-CN" altLang="en-US" sz="2800" b="1" baseline="0" dirty="0">
                <a:latin typeface="宋体" pitchFamily="2" charset="-122"/>
              </a:rPr>
              <a:t>由</a:t>
            </a:r>
            <a:r>
              <a:rPr lang="zh-CN" altLang="en-US" sz="2800" b="1" baseline="0" dirty="0">
                <a:solidFill>
                  <a:srgbClr val="FF0000"/>
                </a:solidFill>
                <a:latin typeface="宋体" pitchFamily="2" charset="-122"/>
              </a:rPr>
              <a:t>页号</a:t>
            </a:r>
            <a:r>
              <a:rPr lang="zh-CN" altLang="en-US" sz="2800" b="1" baseline="0" dirty="0">
                <a:latin typeface="宋体" pitchFamily="2" charset="-122"/>
              </a:rPr>
              <a:t>和</a:t>
            </a:r>
            <a:r>
              <a:rPr lang="zh-CN" altLang="en-US" sz="2800" b="1" baseline="0" dirty="0">
                <a:solidFill>
                  <a:srgbClr val="FF0000"/>
                </a:solidFill>
                <a:latin typeface="宋体" pitchFamily="2" charset="-122"/>
              </a:rPr>
              <a:t>块号</a:t>
            </a:r>
            <a:r>
              <a:rPr lang="zh-CN" altLang="en-US" sz="2800" b="1" baseline="0" dirty="0">
                <a:latin typeface="宋体" pitchFamily="2" charset="-122"/>
              </a:rPr>
              <a:t>组成，指出逻辑地址中页号与主存中物理块号的对应关系</a:t>
            </a:r>
          </a:p>
          <a:p>
            <a:pPr marL="685800" indent="-685800" algn="just">
              <a:spcBef>
                <a:spcPct val="50000"/>
              </a:spcBef>
            </a:pPr>
            <a:r>
              <a:rPr lang="zh-CN" altLang="en-US" sz="2800" b="1" baseline="0" dirty="0">
                <a:latin typeface="宋体" pitchFamily="2" charset="-122"/>
              </a:rPr>
              <a:t> 		</a:t>
            </a:r>
            <a:r>
              <a:rPr lang="zh-CN" altLang="en-US" sz="2800" b="1" baseline="0" dirty="0">
                <a:solidFill>
                  <a:srgbClr val="FF0000"/>
                </a:solidFill>
                <a:latin typeface="宋体" pitchFamily="2" charset="-122"/>
              </a:rPr>
              <a:t>页号</a:t>
            </a:r>
            <a:r>
              <a:rPr lang="zh-CN" altLang="en-US" sz="2800" b="1" baseline="0" dirty="0">
                <a:latin typeface="宋体" pitchFamily="2" charset="-122"/>
              </a:rPr>
              <a:t>---作业地址空间的页序号      </a:t>
            </a:r>
          </a:p>
          <a:p>
            <a:pPr marL="685800" indent="-685800">
              <a:spcBef>
                <a:spcPct val="50000"/>
              </a:spcBef>
            </a:pPr>
            <a:r>
              <a:rPr lang="zh-CN" altLang="en-US" sz="2800" b="1" baseline="0" dirty="0">
                <a:latin typeface="宋体" pitchFamily="2" charset="-122"/>
              </a:rPr>
              <a:t> 		</a:t>
            </a:r>
            <a:r>
              <a:rPr lang="zh-CN" altLang="en-US" sz="2800" b="1" baseline="0" dirty="0">
                <a:solidFill>
                  <a:srgbClr val="FF0000"/>
                </a:solidFill>
                <a:latin typeface="宋体" pitchFamily="2" charset="-122"/>
              </a:rPr>
              <a:t>块号</a:t>
            </a:r>
            <a:r>
              <a:rPr lang="zh-CN" altLang="en-US" sz="2800" b="1" baseline="0" dirty="0">
                <a:latin typeface="宋体" pitchFamily="2" charset="-122"/>
              </a:rPr>
              <a:t>---内存空间的页面序号</a:t>
            </a:r>
          </a:p>
        </p:txBody>
      </p:sp>
      <p:graphicFrame>
        <p:nvGraphicFramePr>
          <p:cNvPr id="58375" name="Group 7"/>
          <p:cNvGraphicFramePr>
            <a:graphicFrameLocks noGrp="1"/>
          </p:cNvGraphicFramePr>
          <p:nvPr/>
        </p:nvGraphicFramePr>
        <p:xfrm>
          <a:off x="6948488" y="4419600"/>
          <a:ext cx="1738312" cy="2178051"/>
        </p:xfrm>
        <a:graphic>
          <a:graphicData uri="http://schemas.openxmlformats.org/drawingml/2006/table">
            <a:tbl>
              <a:tblPr/>
              <a:tblGrid>
                <a:gridCol w="927100">
                  <a:extLst>
                    <a:ext uri="{9D8B030D-6E8A-4147-A177-3AD203B41FA5}">
                      <a16:colId xmlns:a16="http://schemas.microsoft.com/office/drawing/2014/main" val="20000"/>
                    </a:ext>
                  </a:extLst>
                </a:gridCol>
                <a:gridCol w="811212">
                  <a:extLst>
                    <a:ext uri="{9D8B030D-6E8A-4147-A177-3AD203B41FA5}">
                      <a16:colId xmlns:a16="http://schemas.microsoft.com/office/drawing/2014/main" val="20001"/>
                    </a:ext>
                  </a:extLst>
                </a:gridCol>
              </a:tblGrid>
              <a:tr h="56515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页号</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块号</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0</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2</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1</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3</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2"/>
                  </a:ext>
                </a:extLst>
              </a:tr>
              <a:tr h="538163">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2</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6</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3"/>
                  </a:ext>
                </a:extLst>
              </a:tr>
            </a:tbl>
          </a:graphicData>
        </a:graphic>
      </p:graphicFrame>
      <p:sp>
        <p:nvSpPr>
          <p:cNvPr id="2" name="Text Box 2">
            <a:extLst>
              <a:ext uri="{FF2B5EF4-FFF2-40B4-BE49-F238E27FC236}">
                <a16:creationId xmlns:a16="http://schemas.microsoft.com/office/drawing/2014/main" id="{7F0D49FD-E584-4786-A6DE-AE6637DFBF51}"/>
              </a:ext>
            </a:extLst>
          </p:cNvPr>
          <p:cNvSpPr txBox="1">
            <a:spLocks noChangeArrowheads="1"/>
          </p:cNvSpPr>
          <p:nvPr/>
        </p:nvSpPr>
        <p:spPr bwMode="auto">
          <a:xfrm>
            <a:off x="0" y="18864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4.5.1</a:t>
            </a:r>
            <a:r>
              <a:rPr lang="zh-CN" altLang="en-US" sz="4000" b="1" baseline="0" dirty="0">
                <a:solidFill>
                  <a:srgbClr val="000000"/>
                </a:solidFill>
                <a:latin typeface="华文新魏" pitchFamily="2" charset="-122"/>
                <a:ea typeface="华文新魏" pitchFamily="2" charset="-122"/>
              </a:rPr>
              <a:t>分页存储管理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375"/>
                                        </p:tgtEl>
                                        <p:attrNameLst>
                                          <p:attrName>style.visibility</p:attrName>
                                        </p:attrNameLst>
                                      </p:cBhvr>
                                      <p:to>
                                        <p:strVal val="visible"/>
                                      </p:to>
                                    </p:set>
                                    <p:anim calcmode="lin" valueType="num">
                                      <p:cBhvr additive="base">
                                        <p:cTn id="7" dur="500" fill="hold"/>
                                        <p:tgtEl>
                                          <p:spTgt spid="58375"/>
                                        </p:tgtEl>
                                        <p:attrNameLst>
                                          <p:attrName>ppt_x</p:attrName>
                                        </p:attrNameLst>
                                      </p:cBhvr>
                                      <p:tavLst>
                                        <p:tav tm="0">
                                          <p:val>
                                            <p:strVal val="0-#ppt_w/2"/>
                                          </p:val>
                                        </p:tav>
                                        <p:tav tm="100000">
                                          <p:val>
                                            <p:strVal val="#ppt_x"/>
                                          </p:val>
                                        </p:tav>
                                      </p:tavLst>
                                    </p:anim>
                                    <p:anim calcmode="lin" valueType="num">
                                      <p:cBhvr additive="base">
                                        <p:cTn id="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6" name="Text Box 20"/>
          <p:cNvSpPr txBox="1">
            <a:spLocks noChangeArrowheads="1"/>
          </p:cNvSpPr>
          <p:nvPr/>
        </p:nvSpPr>
        <p:spPr bwMode="auto">
          <a:xfrm>
            <a:off x="3625850" y="5867400"/>
            <a:ext cx="18684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页表的作用 </a:t>
            </a:r>
          </a:p>
        </p:txBody>
      </p:sp>
      <p:grpSp>
        <p:nvGrpSpPr>
          <p:cNvPr id="2" name="Group 22"/>
          <p:cNvGrpSpPr>
            <a:grpSpLocks noChangeAspect="1"/>
          </p:cNvGrpSpPr>
          <p:nvPr/>
        </p:nvGrpSpPr>
        <p:grpSpPr bwMode="auto">
          <a:xfrm>
            <a:off x="1066800" y="381000"/>
            <a:ext cx="7467600" cy="5738813"/>
            <a:chOff x="672" y="240"/>
            <a:chExt cx="4704" cy="3615"/>
          </a:xfrm>
        </p:grpSpPr>
        <p:sp>
          <p:nvSpPr>
            <p:cNvPr id="60437" name="AutoShape 21"/>
            <p:cNvSpPr>
              <a:spLocks noChangeAspect="1" noChangeArrowheads="1" noTextEdit="1"/>
            </p:cNvSpPr>
            <p:nvPr/>
          </p:nvSpPr>
          <p:spPr bwMode="auto">
            <a:xfrm>
              <a:off x="672" y="240"/>
              <a:ext cx="4704" cy="3615"/>
            </a:xfrm>
            <a:prstGeom prst="rect">
              <a:avLst/>
            </a:prstGeom>
            <a:noFill/>
            <a:ln w="22225">
              <a:noFill/>
              <a:miter lim="800000"/>
              <a:headEnd/>
              <a:tailEnd/>
            </a:ln>
          </p:spPr>
          <p:txBody>
            <a:bodyPr/>
            <a:lstStyle/>
            <a:p>
              <a:endParaRPr lang="zh-CN" altLang="en-US"/>
            </a:p>
          </p:txBody>
        </p:sp>
        <p:sp>
          <p:nvSpPr>
            <p:cNvPr id="60439" name="Rectangle 23"/>
            <p:cNvSpPr>
              <a:spLocks noChangeArrowheads="1"/>
            </p:cNvSpPr>
            <p:nvPr/>
          </p:nvSpPr>
          <p:spPr bwMode="auto">
            <a:xfrm>
              <a:off x="957" y="336"/>
              <a:ext cx="708"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用户程序</a:t>
              </a:r>
              <a:endParaRPr lang="zh-CN" altLang="en-US" b="1" baseline="0"/>
            </a:p>
          </p:txBody>
        </p:sp>
        <p:sp>
          <p:nvSpPr>
            <p:cNvPr id="60440" name="Rectangle 24"/>
            <p:cNvSpPr>
              <a:spLocks noChangeArrowheads="1"/>
            </p:cNvSpPr>
            <p:nvPr/>
          </p:nvSpPr>
          <p:spPr bwMode="auto">
            <a:xfrm>
              <a:off x="916" y="553"/>
              <a:ext cx="773" cy="258"/>
            </a:xfrm>
            <a:prstGeom prst="rect">
              <a:avLst/>
            </a:prstGeom>
            <a:noFill/>
            <a:ln w="22225">
              <a:solidFill>
                <a:srgbClr val="000000"/>
              </a:solidFill>
              <a:miter lim="800000"/>
              <a:headEnd/>
              <a:tailEnd/>
            </a:ln>
          </p:spPr>
          <p:txBody>
            <a:bodyPr/>
            <a:lstStyle/>
            <a:p>
              <a:endParaRPr lang="zh-CN" altLang="en-US"/>
            </a:p>
          </p:txBody>
        </p:sp>
        <p:sp>
          <p:nvSpPr>
            <p:cNvPr id="60441" name="Rectangle 25"/>
            <p:cNvSpPr>
              <a:spLocks noChangeArrowheads="1"/>
            </p:cNvSpPr>
            <p:nvPr/>
          </p:nvSpPr>
          <p:spPr bwMode="auto">
            <a:xfrm>
              <a:off x="1160" y="580"/>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 </a:t>
              </a:r>
              <a:endParaRPr lang="en-US" altLang="zh-CN" b="1" baseline="0"/>
            </a:p>
          </p:txBody>
        </p:sp>
        <p:sp>
          <p:nvSpPr>
            <p:cNvPr id="60442" name="Rectangle 26"/>
            <p:cNvSpPr>
              <a:spLocks noChangeArrowheads="1"/>
            </p:cNvSpPr>
            <p:nvPr/>
          </p:nvSpPr>
          <p:spPr bwMode="auto">
            <a:xfrm>
              <a:off x="1282" y="594"/>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3" name="Rectangle 27"/>
            <p:cNvSpPr>
              <a:spLocks noChangeArrowheads="1"/>
            </p:cNvSpPr>
            <p:nvPr/>
          </p:nvSpPr>
          <p:spPr bwMode="auto">
            <a:xfrm>
              <a:off x="916" y="811"/>
              <a:ext cx="773" cy="258"/>
            </a:xfrm>
            <a:prstGeom prst="rect">
              <a:avLst/>
            </a:prstGeom>
            <a:noFill/>
            <a:ln w="22225">
              <a:solidFill>
                <a:srgbClr val="000000"/>
              </a:solidFill>
              <a:miter lim="800000"/>
              <a:headEnd/>
              <a:tailEnd/>
            </a:ln>
          </p:spPr>
          <p:txBody>
            <a:bodyPr/>
            <a:lstStyle/>
            <a:p>
              <a:endParaRPr lang="zh-CN" altLang="en-US"/>
            </a:p>
          </p:txBody>
        </p:sp>
        <p:sp>
          <p:nvSpPr>
            <p:cNvPr id="60444" name="Rectangle 28"/>
            <p:cNvSpPr>
              <a:spLocks noChangeArrowheads="1"/>
            </p:cNvSpPr>
            <p:nvPr/>
          </p:nvSpPr>
          <p:spPr bwMode="auto">
            <a:xfrm>
              <a:off x="1160" y="838"/>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 </a:t>
              </a:r>
              <a:endParaRPr lang="en-US" altLang="zh-CN" b="1" baseline="0"/>
            </a:p>
          </p:txBody>
        </p:sp>
        <p:sp>
          <p:nvSpPr>
            <p:cNvPr id="60445" name="Rectangle 29"/>
            <p:cNvSpPr>
              <a:spLocks noChangeArrowheads="1"/>
            </p:cNvSpPr>
            <p:nvPr/>
          </p:nvSpPr>
          <p:spPr bwMode="auto">
            <a:xfrm>
              <a:off x="1282" y="852"/>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6" name="Rectangle 30"/>
            <p:cNvSpPr>
              <a:spLocks noChangeArrowheads="1"/>
            </p:cNvSpPr>
            <p:nvPr/>
          </p:nvSpPr>
          <p:spPr bwMode="auto">
            <a:xfrm>
              <a:off x="916" y="1069"/>
              <a:ext cx="773" cy="258"/>
            </a:xfrm>
            <a:prstGeom prst="rect">
              <a:avLst/>
            </a:prstGeom>
            <a:noFill/>
            <a:ln w="22225">
              <a:solidFill>
                <a:srgbClr val="000000"/>
              </a:solidFill>
              <a:miter lim="800000"/>
              <a:headEnd/>
              <a:tailEnd/>
            </a:ln>
          </p:spPr>
          <p:txBody>
            <a:bodyPr/>
            <a:lstStyle/>
            <a:p>
              <a:endParaRPr lang="zh-CN" altLang="en-US"/>
            </a:p>
          </p:txBody>
        </p:sp>
        <p:sp>
          <p:nvSpPr>
            <p:cNvPr id="60447" name="Rectangle 31"/>
            <p:cNvSpPr>
              <a:spLocks noChangeArrowheads="1"/>
            </p:cNvSpPr>
            <p:nvPr/>
          </p:nvSpPr>
          <p:spPr bwMode="auto">
            <a:xfrm>
              <a:off x="1160" y="1083"/>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 </a:t>
              </a:r>
              <a:endParaRPr lang="en-US" altLang="zh-CN" b="1" baseline="0"/>
            </a:p>
          </p:txBody>
        </p:sp>
        <p:sp>
          <p:nvSpPr>
            <p:cNvPr id="60448" name="Rectangle 32"/>
            <p:cNvSpPr>
              <a:spLocks noChangeArrowheads="1"/>
            </p:cNvSpPr>
            <p:nvPr/>
          </p:nvSpPr>
          <p:spPr bwMode="auto">
            <a:xfrm>
              <a:off x="1282" y="1097"/>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9" name="Rectangle 33"/>
            <p:cNvSpPr>
              <a:spLocks noChangeArrowheads="1"/>
            </p:cNvSpPr>
            <p:nvPr/>
          </p:nvSpPr>
          <p:spPr bwMode="auto">
            <a:xfrm>
              <a:off x="916" y="1327"/>
              <a:ext cx="773" cy="258"/>
            </a:xfrm>
            <a:prstGeom prst="rect">
              <a:avLst/>
            </a:prstGeom>
            <a:noFill/>
            <a:ln w="22225">
              <a:solidFill>
                <a:srgbClr val="000000"/>
              </a:solidFill>
              <a:miter lim="800000"/>
              <a:headEnd/>
              <a:tailEnd/>
            </a:ln>
          </p:spPr>
          <p:txBody>
            <a:bodyPr/>
            <a:lstStyle/>
            <a:p>
              <a:endParaRPr lang="zh-CN" altLang="en-US"/>
            </a:p>
          </p:txBody>
        </p:sp>
        <p:sp>
          <p:nvSpPr>
            <p:cNvPr id="60450" name="Rectangle 34"/>
            <p:cNvSpPr>
              <a:spLocks noChangeArrowheads="1"/>
            </p:cNvSpPr>
            <p:nvPr/>
          </p:nvSpPr>
          <p:spPr bwMode="auto">
            <a:xfrm>
              <a:off x="1160" y="1341"/>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 </a:t>
              </a:r>
              <a:endParaRPr lang="en-US" altLang="zh-CN" b="1" baseline="0"/>
            </a:p>
          </p:txBody>
        </p:sp>
        <p:sp>
          <p:nvSpPr>
            <p:cNvPr id="60451" name="Rectangle 35"/>
            <p:cNvSpPr>
              <a:spLocks noChangeArrowheads="1"/>
            </p:cNvSpPr>
            <p:nvPr/>
          </p:nvSpPr>
          <p:spPr bwMode="auto">
            <a:xfrm>
              <a:off x="1282" y="1355"/>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2" name="Rectangle 36"/>
            <p:cNvSpPr>
              <a:spLocks noChangeArrowheads="1"/>
            </p:cNvSpPr>
            <p:nvPr/>
          </p:nvSpPr>
          <p:spPr bwMode="auto">
            <a:xfrm>
              <a:off x="916" y="1585"/>
              <a:ext cx="773" cy="259"/>
            </a:xfrm>
            <a:prstGeom prst="rect">
              <a:avLst/>
            </a:prstGeom>
            <a:noFill/>
            <a:ln w="22225">
              <a:solidFill>
                <a:srgbClr val="000000"/>
              </a:solidFill>
              <a:miter lim="800000"/>
              <a:headEnd/>
              <a:tailEnd/>
            </a:ln>
          </p:spPr>
          <p:txBody>
            <a:bodyPr/>
            <a:lstStyle/>
            <a:p>
              <a:endParaRPr lang="zh-CN" altLang="en-US"/>
            </a:p>
          </p:txBody>
        </p:sp>
        <p:sp>
          <p:nvSpPr>
            <p:cNvPr id="60453" name="Rectangle 37"/>
            <p:cNvSpPr>
              <a:spLocks noChangeArrowheads="1"/>
            </p:cNvSpPr>
            <p:nvPr/>
          </p:nvSpPr>
          <p:spPr bwMode="auto">
            <a:xfrm>
              <a:off x="1160" y="1599"/>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 </a:t>
              </a:r>
              <a:endParaRPr lang="en-US" altLang="zh-CN" b="1" baseline="0"/>
            </a:p>
          </p:txBody>
        </p:sp>
        <p:sp>
          <p:nvSpPr>
            <p:cNvPr id="60454" name="Rectangle 38"/>
            <p:cNvSpPr>
              <a:spLocks noChangeArrowheads="1"/>
            </p:cNvSpPr>
            <p:nvPr/>
          </p:nvSpPr>
          <p:spPr bwMode="auto">
            <a:xfrm>
              <a:off x="1282" y="1613"/>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5" name="Rectangle 39"/>
            <p:cNvSpPr>
              <a:spLocks noChangeArrowheads="1"/>
            </p:cNvSpPr>
            <p:nvPr/>
          </p:nvSpPr>
          <p:spPr bwMode="auto">
            <a:xfrm>
              <a:off x="916" y="1844"/>
              <a:ext cx="773" cy="258"/>
            </a:xfrm>
            <a:prstGeom prst="rect">
              <a:avLst/>
            </a:prstGeom>
            <a:noFill/>
            <a:ln w="22225">
              <a:solidFill>
                <a:srgbClr val="000000"/>
              </a:solidFill>
              <a:miter lim="800000"/>
              <a:headEnd/>
              <a:tailEnd/>
            </a:ln>
          </p:spPr>
          <p:txBody>
            <a:bodyPr/>
            <a:lstStyle/>
            <a:p>
              <a:endParaRPr lang="zh-CN" altLang="en-US"/>
            </a:p>
          </p:txBody>
        </p:sp>
        <p:sp>
          <p:nvSpPr>
            <p:cNvPr id="60456" name="Rectangle 40"/>
            <p:cNvSpPr>
              <a:spLocks noChangeArrowheads="1"/>
            </p:cNvSpPr>
            <p:nvPr/>
          </p:nvSpPr>
          <p:spPr bwMode="auto">
            <a:xfrm>
              <a:off x="1160" y="1857"/>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 </a:t>
              </a:r>
              <a:endParaRPr lang="en-US" altLang="zh-CN" b="1" baseline="0"/>
            </a:p>
          </p:txBody>
        </p:sp>
        <p:sp>
          <p:nvSpPr>
            <p:cNvPr id="60457" name="Rectangle 41"/>
            <p:cNvSpPr>
              <a:spLocks noChangeArrowheads="1"/>
            </p:cNvSpPr>
            <p:nvPr/>
          </p:nvSpPr>
          <p:spPr bwMode="auto">
            <a:xfrm>
              <a:off x="1282" y="1871"/>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8" name="Rectangle 42"/>
            <p:cNvSpPr>
              <a:spLocks noChangeArrowheads="1"/>
            </p:cNvSpPr>
            <p:nvPr/>
          </p:nvSpPr>
          <p:spPr bwMode="auto">
            <a:xfrm>
              <a:off x="916" y="2102"/>
              <a:ext cx="773" cy="503"/>
            </a:xfrm>
            <a:prstGeom prst="rect">
              <a:avLst/>
            </a:prstGeom>
            <a:noFill/>
            <a:ln w="22225">
              <a:solidFill>
                <a:srgbClr val="000000"/>
              </a:solidFill>
              <a:miter lim="800000"/>
              <a:headEnd/>
              <a:tailEnd/>
            </a:ln>
          </p:spPr>
          <p:txBody>
            <a:bodyPr/>
            <a:lstStyle/>
            <a:p>
              <a:endParaRPr lang="zh-CN" altLang="en-US"/>
            </a:p>
          </p:txBody>
        </p:sp>
        <p:sp>
          <p:nvSpPr>
            <p:cNvPr id="60459" name="Rectangle 43"/>
            <p:cNvSpPr>
              <a:spLocks noChangeArrowheads="1"/>
            </p:cNvSpPr>
            <p:nvPr/>
          </p:nvSpPr>
          <p:spPr bwMode="auto">
            <a:xfrm rot="5400000">
              <a:off x="1225" y="2274"/>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60" name="Rectangle 44"/>
            <p:cNvSpPr>
              <a:spLocks noChangeArrowheads="1"/>
            </p:cNvSpPr>
            <p:nvPr/>
          </p:nvSpPr>
          <p:spPr bwMode="auto">
            <a:xfrm>
              <a:off x="916" y="2605"/>
              <a:ext cx="773" cy="258"/>
            </a:xfrm>
            <a:prstGeom prst="rect">
              <a:avLst/>
            </a:prstGeom>
            <a:noFill/>
            <a:ln w="22225">
              <a:solidFill>
                <a:srgbClr val="000000"/>
              </a:solidFill>
              <a:miter lim="800000"/>
              <a:headEnd/>
              <a:tailEnd/>
            </a:ln>
          </p:spPr>
          <p:txBody>
            <a:bodyPr/>
            <a:lstStyle/>
            <a:p>
              <a:endParaRPr lang="zh-CN" altLang="en-US"/>
            </a:p>
          </p:txBody>
        </p:sp>
        <p:sp>
          <p:nvSpPr>
            <p:cNvPr id="60461" name="Rectangle 45"/>
            <p:cNvSpPr>
              <a:spLocks noChangeArrowheads="1"/>
            </p:cNvSpPr>
            <p:nvPr/>
          </p:nvSpPr>
          <p:spPr bwMode="auto">
            <a:xfrm>
              <a:off x="1146" y="2632"/>
              <a:ext cx="15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n </a:t>
              </a:r>
              <a:endParaRPr lang="en-US" altLang="zh-CN" b="1" baseline="0"/>
            </a:p>
          </p:txBody>
        </p:sp>
        <p:sp>
          <p:nvSpPr>
            <p:cNvPr id="60462" name="Rectangle 46"/>
            <p:cNvSpPr>
              <a:spLocks noChangeArrowheads="1"/>
            </p:cNvSpPr>
            <p:nvPr/>
          </p:nvSpPr>
          <p:spPr bwMode="auto">
            <a:xfrm>
              <a:off x="1282" y="2646"/>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63" name="Rectangle 47"/>
            <p:cNvSpPr>
              <a:spLocks noChangeArrowheads="1"/>
            </p:cNvSpPr>
            <p:nvPr/>
          </p:nvSpPr>
          <p:spPr bwMode="auto">
            <a:xfrm>
              <a:off x="2407" y="336"/>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a:t>
              </a:r>
              <a:endParaRPr lang="zh-CN" altLang="en-US" b="1" baseline="0"/>
            </a:p>
          </p:txBody>
        </p:sp>
        <p:sp>
          <p:nvSpPr>
            <p:cNvPr id="60464" name="Rectangle 48"/>
            <p:cNvSpPr>
              <a:spLocks noChangeArrowheads="1"/>
            </p:cNvSpPr>
            <p:nvPr/>
          </p:nvSpPr>
          <p:spPr bwMode="auto">
            <a:xfrm>
              <a:off x="2150" y="594"/>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60465" name="Rectangle 49"/>
            <p:cNvSpPr>
              <a:spLocks noChangeArrowheads="1"/>
            </p:cNvSpPr>
            <p:nvPr/>
          </p:nvSpPr>
          <p:spPr bwMode="auto">
            <a:xfrm>
              <a:off x="2665" y="594"/>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块号</a:t>
              </a:r>
              <a:endParaRPr lang="zh-CN" altLang="en-US" b="1" baseline="0"/>
            </a:p>
          </p:txBody>
        </p:sp>
        <p:sp>
          <p:nvSpPr>
            <p:cNvPr id="60466" name="Rectangle 50"/>
            <p:cNvSpPr>
              <a:spLocks noChangeArrowheads="1"/>
            </p:cNvSpPr>
            <p:nvPr/>
          </p:nvSpPr>
          <p:spPr bwMode="auto">
            <a:xfrm>
              <a:off x="2068" y="811"/>
              <a:ext cx="515" cy="258"/>
            </a:xfrm>
            <a:prstGeom prst="rect">
              <a:avLst/>
            </a:prstGeom>
            <a:noFill/>
            <a:ln w="22225">
              <a:solidFill>
                <a:srgbClr val="000000"/>
              </a:solidFill>
              <a:miter lim="800000"/>
              <a:headEnd/>
              <a:tailEnd/>
            </a:ln>
          </p:spPr>
          <p:txBody>
            <a:bodyPr/>
            <a:lstStyle/>
            <a:p>
              <a:endParaRPr lang="zh-CN" altLang="en-US"/>
            </a:p>
          </p:txBody>
        </p:sp>
        <p:sp>
          <p:nvSpPr>
            <p:cNvPr id="60467" name="Rectangle 51"/>
            <p:cNvSpPr>
              <a:spLocks noChangeArrowheads="1"/>
            </p:cNvSpPr>
            <p:nvPr/>
          </p:nvSpPr>
          <p:spPr bwMode="auto">
            <a:xfrm>
              <a:off x="2285" y="8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a:t>
              </a:r>
              <a:endParaRPr lang="en-US" altLang="zh-CN" b="1" baseline="0"/>
            </a:p>
          </p:txBody>
        </p:sp>
        <p:sp>
          <p:nvSpPr>
            <p:cNvPr id="60468" name="Rectangle 52"/>
            <p:cNvSpPr>
              <a:spLocks noChangeArrowheads="1"/>
            </p:cNvSpPr>
            <p:nvPr/>
          </p:nvSpPr>
          <p:spPr bwMode="auto">
            <a:xfrm>
              <a:off x="2583" y="811"/>
              <a:ext cx="516" cy="258"/>
            </a:xfrm>
            <a:prstGeom prst="rect">
              <a:avLst/>
            </a:prstGeom>
            <a:noFill/>
            <a:ln w="22225">
              <a:solidFill>
                <a:srgbClr val="000000"/>
              </a:solidFill>
              <a:miter lim="800000"/>
              <a:headEnd/>
              <a:tailEnd/>
            </a:ln>
          </p:spPr>
          <p:txBody>
            <a:bodyPr/>
            <a:lstStyle/>
            <a:p>
              <a:endParaRPr lang="zh-CN" altLang="en-US"/>
            </a:p>
          </p:txBody>
        </p:sp>
        <p:sp>
          <p:nvSpPr>
            <p:cNvPr id="60469" name="Rectangle 53"/>
            <p:cNvSpPr>
              <a:spLocks noChangeArrowheads="1"/>
            </p:cNvSpPr>
            <p:nvPr/>
          </p:nvSpPr>
          <p:spPr bwMode="auto">
            <a:xfrm>
              <a:off x="2800" y="8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470" name="Rectangle 54"/>
            <p:cNvSpPr>
              <a:spLocks noChangeArrowheads="1"/>
            </p:cNvSpPr>
            <p:nvPr/>
          </p:nvSpPr>
          <p:spPr bwMode="auto">
            <a:xfrm>
              <a:off x="2068" y="1069"/>
              <a:ext cx="515" cy="258"/>
            </a:xfrm>
            <a:prstGeom prst="rect">
              <a:avLst/>
            </a:prstGeom>
            <a:noFill/>
            <a:ln w="22225">
              <a:solidFill>
                <a:srgbClr val="000000"/>
              </a:solidFill>
              <a:miter lim="800000"/>
              <a:headEnd/>
              <a:tailEnd/>
            </a:ln>
          </p:spPr>
          <p:txBody>
            <a:bodyPr/>
            <a:lstStyle/>
            <a:p>
              <a:endParaRPr lang="zh-CN" altLang="en-US"/>
            </a:p>
          </p:txBody>
        </p:sp>
        <p:sp>
          <p:nvSpPr>
            <p:cNvPr id="60471" name="Rectangle 55"/>
            <p:cNvSpPr>
              <a:spLocks noChangeArrowheads="1"/>
            </p:cNvSpPr>
            <p:nvPr/>
          </p:nvSpPr>
          <p:spPr bwMode="auto">
            <a:xfrm>
              <a:off x="2285" y="108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a:t>
              </a:r>
              <a:endParaRPr lang="en-US" altLang="zh-CN" b="1" baseline="0"/>
            </a:p>
          </p:txBody>
        </p:sp>
        <p:sp>
          <p:nvSpPr>
            <p:cNvPr id="60472" name="Rectangle 56"/>
            <p:cNvSpPr>
              <a:spLocks noChangeArrowheads="1"/>
            </p:cNvSpPr>
            <p:nvPr/>
          </p:nvSpPr>
          <p:spPr bwMode="auto">
            <a:xfrm>
              <a:off x="2583" y="1069"/>
              <a:ext cx="516" cy="258"/>
            </a:xfrm>
            <a:prstGeom prst="rect">
              <a:avLst/>
            </a:prstGeom>
            <a:noFill/>
            <a:ln w="22225">
              <a:solidFill>
                <a:srgbClr val="000000"/>
              </a:solidFill>
              <a:miter lim="800000"/>
              <a:headEnd/>
              <a:tailEnd/>
            </a:ln>
          </p:spPr>
          <p:txBody>
            <a:bodyPr/>
            <a:lstStyle/>
            <a:p>
              <a:endParaRPr lang="zh-CN" altLang="en-US"/>
            </a:p>
          </p:txBody>
        </p:sp>
        <p:sp>
          <p:nvSpPr>
            <p:cNvPr id="60473" name="Rectangle 57"/>
            <p:cNvSpPr>
              <a:spLocks noChangeArrowheads="1"/>
            </p:cNvSpPr>
            <p:nvPr/>
          </p:nvSpPr>
          <p:spPr bwMode="auto">
            <a:xfrm>
              <a:off x="2800" y="108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474" name="Rectangle 58"/>
            <p:cNvSpPr>
              <a:spLocks noChangeArrowheads="1"/>
            </p:cNvSpPr>
            <p:nvPr/>
          </p:nvSpPr>
          <p:spPr bwMode="auto">
            <a:xfrm>
              <a:off x="2068" y="1327"/>
              <a:ext cx="515" cy="258"/>
            </a:xfrm>
            <a:prstGeom prst="rect">
              <a:avLst/>
            </a:prstGeom>
            <a:noFill/>
            <a:ln w="22225">
              <a:solidFill>
                <a:srgbClr val="000000"/>
              </a:solidFill>
              <a:miter lim="800000"/>
              <a:headEnd/>
              <a:tailEnd/>
            </a:ln>
          </p:spPr>
          <p:txBody>
            <a:bodyPr/>
            <a:lstStyle/>
            <a:p>
              <a:endParaRPr lang="zh-CN" altLang="en-US"/>
            </a:p>
          </p:txBody>
        </p:sp>
        <p:sp>
          <p:nvSpPr>
            <p:cNvPr id="60475" name="Rectangle 59"/>
            <p:cNvSpPr>
              <a:spLocks noChangeArrowheads="1"/>
            </p:cNvSpPr>
            <p:nvPr/>
          </p:nvSpPr>
          <p:spPr bwMode="auto">
            <a:xfrm>
              <a:off x="2285" y="1341"/>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476" name="Rectangle 60"/>
            <p:cNvSpPr>
              <a:spLocks noChangeArrowheads="1"/>
            </p:cNvSpPr>
            <p:nvPr/>
          </p:nvSpPr>
          <p:spPr bwMode="auto">
            <a:xfrm>
              <a:off x="2583" y="1327"/>
              <a:ext cx="516" cy="258"/>
            </a:xfrm>
            <a:prstGeom prst="rect">
              <a:avLst/>
            </a:prstGeom>
            <a:noFill/>
            <a:ln w="22225">
              <a:solidFill>
                <a:srgbClr val="000000"/>
              </a:solidFill>
              <a:miter lim="800000"/>
              <a:headEnd/>
              <a:tailEnd/>
            </a:ln>
          </p:spPr>
          <p:txBody>
            <a:bodyPr/>
            <a:lstStyle/>
            <a:p>
              <a:endParaRPr lang="zh-CN" altLang="en-US"/>
            </a:p>
          </p:txBody>
        </p:sp>
        <p:sp>
          <p:nvSpPr>
            <p:cNvPr id="60477" name="Rectangle 61"/>
            <p:cNvSpPr>
              <a:spLocks noChangeArrowheads="1"/>
            </p:cNvSpPr>
            <p:nvPr/>
          </p:nvSpPr>
          <p:spPr bwMode="auto">
            <a:xfrm>
              <a:off x="2800" y="1341"/>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6</a:t>
              </a:r>
              <a:endParaRPr lang="en-US" altLang="zh-CN" b="1" baseline="0"/>
            </a:p>
          </p:txBody>
        </p:sp>
        <p:sp>
          <p:nvSpPr>
            <p:cNvPr id="60478" name="Rectangle 62"/>
            <p:cNvSpPr>
              <a:spLocks noChangeArrowheads="1"/>
            </p:cNvSpPr>
            <p:nvPr/>
          </p:nvSpPr>
          <p:spPr bwMode="auto">
            <a:xfrm>
              <a:off x="2068" y="1585"/>
              <a:ext cx="515" cy="259"/>
            </a:xfrm>
            <a:prstGeom prst="rect">
              <a:avLst/>
            </a:prstGeom>
            <a:noFill/>
            <a:ln w="22225">
              <a:solidFill>
                <a:srgbClr val="000000"/>
              </a:solidFill>
              <a:miter lim="800000"/>
              <a:headEnd/>
              <a:tailEnd/>
            </a:ln>
          </p:spPr>
          <p:txBody>
            <a:bodyPr/>
            <a:lstStyle/>
            <a:p>
              <a:endParaRPr lang="zh-CN" altLang="en-US"/>
            </a:p>
          </p:txBody>
        </p:sp>
        <p:sp>
          <p:nvSpPr>
            <p:cNvPr id="60479" name="Rectangle 63"/>
            <p:cNvSpPr>
              <a:spLocks noChangeArrowheads="1"/>
            </p:cNvSpPr>
            <p:nvPr/>
          </p:nvSpPr>
          <p:spPr bwMode="auto">
            <a:xfrm>
              <a:off x="2285" y="159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480" name="Rectangle 64"/>
            <p:cNvSpPr>
              <a:spLocks noChangeArrowheads="1"/>
            </p:cNvSpPr>
            <p:nvPr/>
          </p:nvSpPr>
          <p:spPr bwMode="auto">
            <a:xfrm>
              <a:off x="2583" y="1585"/>
              <a:ext cx="516" cy="259"/>
            </a:xfrm>
            <a:prstGeom prst="rect">
              <a:avLst/>
            </a:prstGeom>
            <a:noFill/>
            <a:ln w="22225">
              <a:solidFill>
                <a:srgbClr val="000000"/>
              </a:solidFill>
              <a:miter lim="800000"/>
              <a:headEnd/>
              <a:tailEnd/>
            </a:ln>
          </p:spPr>
          <p:txBody>
            <a:bodyPr/>
            <a:lstStyle/>
            <a:p>
              <a:endParaRPr lang="zh-CN" altLang="en-US"/>
            </a:p>
          </p:txBody>
        </p:sp>
        <p:sp>
          <p:nvSpPr>
            <p:cNvPr id="60481" name="Rectangle 65"/>
            <p:cNvSpPr>
              <a:spLocks noChangeArrowheads="1"/>
            </p:cNvSpPr>
            <p:nvPr/>
          </p:nvSpPr>
          <p:spPr bwMode="auto">
            <a:xfrm>
              <a:off x="2800" y="159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8</a:t>
              </a:r>
              <a:endParaRPr lang="en-US" altLang="zh-CN" b="1" baseline="0"/>
            </a:p>
          </p:txBody>
        </p:sp>
        <p:sp>
          <p:nvSpPr>
            <p:cNvPr id="60482" name="Rectangle 66"/>
            <p:cNvSpPr>
              <a:spLocks noChangeArrowheads="1"/>
            </p:cNvSpPr>
            <p:nvPr/>
          </p:nvSpPr>
          <p:spPr bwMode="auto">
            <a:xfrm>
              <a:off x="2068" y="1844"/>
              <a:ext cx="515" cy="258"/>
            </a:xfrm>
            <a:prstGeom prst="rect">
              <a:avLst/>
            </a:prstGeom>
            <a:noFill/>
            <a:ln w="22225">
              <a:solidFill>
                <a:srgbClr val="000000"/>
              </a:solidFill>
              <a:miter lim="800000"/>
              <a:headEnd/>
              <a:tailEnd/>
            </a:ln>
          </p:spPr>
          <p:txBody>
            <a:bodyPr/>
            <a:lstStyle/>
            <a:p>
              <a:endParaRPr lang="zh-CN" altLang="en-US"/>
            </a:p>
          </p:txBody>
        </p:sp>
        <p:sp>
          <p:nvSpPr>
            <p:cNvPr id="60483" name="Rectangle 67"/>
            <p:cNvSpPr>
              <a:spLocks noChangeArrowheads="1"/>
            </p:cNvSpPr>
            <p:nvPr/>
          </p:nvSpPr>
          <p:spPr bwMode="auto">
            <a:xfrm>
              <a:off x="2285" y="185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a:t>
              </a:r>
              <a:endParaRPr lang="en-US" altLang="zh-CN" b="1" baseline="0"/>
            </a:p>
          </p:txBody>
        </p:sp>
        <p:sp>
          <p:nvSpPr>
            <p:cNvPr id="60484" name="Rectangle 68"/>
            <p:cNvSpPr>
              <a:spLocks noChangeArrowheads="1"/>
            </p:cNvSpPr>
            <p:nvPr/>
          </p:nvSpPr>
          <p:spPr bwMode="auto">
            <a:xfrm>
              <a:off x="2583" y="1844"/>
              <a:ext cx="516" cy="258"/>
            </a:xfrm>
            <a:prstGeom prst="rect">
              <a:avLst/>
            </a:prstGeom>
            <a:noFill/>
            <a:ln w="22225">
              <a:solidFill>
                <a:srgbClr val="000000"/>
              </a:solidFill>
              <a:miter lim="800000"/>
              <a:headEnd/>
              <a:tailEnd/>
            </a:ln>
          </p:spPr>
          <p:txBody>
            <a:bodyPr/>
            <a:lstStyle/>
            <a:p>
              <a:endParaRPr lang="zh-CN" altLang="en-US"/>
            </a:p>
          </p:txBody>
        </p:sp>
        <p:sp>
          <p:nvSpPr>
            <p:cNvPr id="60485" name="Rectangle 69"/>
            <p:cNvSpPr>
              <a:spLocks noChangeArrowheads="1"/>
            </p:cNvSpPr>
            <p:nvPr/>
          </p:nvSpPr>
          <p:spPr bwMode="auto">
            <a:xfrm>
              <a:off x="2800" y="185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9</a:t>
              </a:r>
              <a:endParaRPr lang="en-US" altLang="zh-CN" b="1" baseline="0"/>
            </a:p>
          </p:txBody>
        </p:sp>
        <p:sp>
          <p:nvSpPr>
            <p:cNvPr id="60486" name="Rectangle 70"/>
            <p:cNvSpPr>
              <a:spLocks noChangeArrowheads="1"/>
            </p:cNvSpPr>
            <p:nvPr/>
          </p:nvSpPr>
          <p:spPr bwMode="auto">
            <a:xfrm>
              <a:off x="2068" y="2102"/>
              <a:ext cx="515" cy="244"/>
            </a:xfrm>
            <a:prstGeom prst="rect">
              <a:avLst/>
            </a:prstGeom>
            <a:noFill/>
            <a:ln w="22225">
              <a:solidFill>
                <a:srgbClr val="000000"/>
              </a:solidFill>
              <a:miter lim="800000"/>
              <a:headEnd/>
              <a:tailEnd/>
            </a:ln>
          </p:spPr>
          <p:txBody>
            <a:bodyPr/>
            <a:lstStyle/>
            <a:p>
              <a:endParaRPr lang="zh-CN" altLang="en-US"/>
            </a:p>
          </p:txBody>
        </p:sp>
        <p:sp>
          <p:nvSpPr>
            <p:cNvPr id="60487" name="Rectangle 71"/>
            <p:cNvSpPr>
              <a:spLocks noChangeArrowheads="1"/>
            </p:cNvSpPr>
            <p:nvPr/>
          </p:nvSpPr>
          <p:spPr bwMode="auto">
            <a:xfrm>
              <a:off x="2285" y="2116"/>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a:t>
              </a:r>
              <a:endParaRPr lang="en-US" altLang="zh-CN" b="1" baseline="0"/>
            </a:p>
          </p:txBody>
        </p:sp>
        <p:sp>
          <p:nvSpPr>
            <p:cNvPr id="60488" name="Rectangle 72"/>
            <p:cNvSpPr>
              <a:spLocks noChangeArrowheads="1"/>
            </p:cNvSpPr>
            <p:nvPr/>
          </p:nvSpPr>
          <p:spPr bwMode="auto">
            <a:xfrm>
              <a:off x="2583" y="2102"/>
              <a:ext cx="516" cy="244"/>
            </a:xfrm>
            <a:prstGeom prst="rect">
              <a:avLst/>
            </a:prstGeom>
            <a:noFill/>
            <a:ln w="22225">
              <a:solidFill>
                <a:srgbClr val="000000"/>
              </a:solidFill>
              <a:miter lim="800000"/>
              <a:headEnd/>
              <a:tailEnd/>
            </a:ln>
          </p:spPr>
          <p:txBody>
            <a:bodyPr/>
            <a:lstStyle/>
            <a:p>
              <a:endParaRPr lang="zh-CN" altLang="en-US"/>
            </a:p>
          </p:txBody>
        </p:sp>
        <p:sp>
          <p:nvSpPr>
            <p:cNvPr id="60489" name="Rectangle 73"/>
            <p:cNvSpPr>
              <a:spLocks noChangeArrowheads="1"/>
            </p:cNvSpPr>
            <p:nvPr/>
          </p:nvSpPr>
          <p:spPr bwMode="auto">
            <a:xfrm>
              <a:off x="2068" y="2346"/>
              <a:ext cx="515" cy="517"/>
            </a:xfrm>
            <a:prstGeom prst="rect">
              <a:avLst/>
            </a:prstGeom>
            <a:noFill/>
            <a:ln w="22225">
              <a:solidFill>
                <a:srgbClr val="000000"/>
              </a:solidFill>
              <a:miter lim="800000"/>
              <a:headEnd/>
              <a:tailEnd/>
            </a:ln>
          </p:spPr>
          <p:txBody>
            <a:bodyPr/>
            <a:lstStyle/>
            <a:p>
              <a:endParaRPr lang="zh-CN" altLang="en-US"/>
            </a:p>
          </p:txBody>
        </p:sp>
        <p:sp>
          <p:nvSpPr>
            <p:cNvPr id="60490" name="Rectangle 74"/>
            <p:cNvSpPr>
              <a:spLocks noChangeArrowheads="1"/>
            </p:cNvSpPr>
            <p:nvPr/>
          </p:nvSpPr>
          <p:spPr bwMode="auto">
            <a:xfrm>
              <a:off x="2583" y="2346"/>
              <a:ext cx="516" cy="517"/>
            </a:xfrm>
            <a:prstGeom prst="rect">
              <a:avLst/>
            </a:prstGeom>
            <a:noFill/>
            <a:ln w="22225">
              <a:solidFill>
                <a:srgbClr val="000000"/>
              </a:solidFill>
              <a:miter lim="800000"/>
              <a:headEnd/>
              <a:tailEnd/>
            </a:ln>
          </p:spPr>
          <p:txBody>
            <a:bodyPr/>
            <a:lstStyle/>
            <a:p>
              <a:endParaRPr lang="zh-CN" altLang="en-US"/>
            </a:p>
          </p:txBody>
        </p:sp>
        <p:sp>
          <p:nvSpPr>
            <p:cNvPr id="60491" name="Rectangle 75"/>
            <p:cNvSpPr>
              <a:spLocks noChangeArrowheads="1"/>
            </p:cNvSpPr>
            <p:nvPr/>
          </p:nvSpPr>
          <p:spPr bwMode="auto">
            <a:xfrm rot="5400000">
              <a:off x="2242" y="2532"/>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92" name="Rectangle 76"/>
            <p:cNvSpPr>
              <a:spLocks noChangeArrowheads="1"/>
            </p:cNvSpPr>
            <p:nvPr/>
          </p:nvSpPr>
          <p:spPr bwMode="auto">
            <a:xfrm rot="5400000">
              <a:off x="2757" y="2532"/>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93" name="Rectangle 77"/>
            <p:cNvSpPr>
              <a:spLocks noChangeArrowheads="1"/>
            </p:cNvSpPr>
            <p:nvPr/>
          </p:nvSpPr>
          <p:spPr bwMode="auto">
            <a:xfrm>
              <a:off x="4332" y="336"/>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内存</a:t>
              </a:r>
              <a:endParaRPr lang="zh-CN" altLang="en-US" b="1" baseline="0"/>
            </a:p>
          </p:txBody>
        </p:sp>
        <p:sp>
          <p:nvSpPr>
            <p:cNvPr id="60494" name="Rectangle 78"/>
            <p:cNvSpPr>
              <a:spLocks noChangeArrowheads="1"/>
            </p:cNvSpPr>
            <p:nvPr/>
          </p:nvSpPr>
          <p:spPr bwMode="auto">
            <a:xfrm>
              <a:off x="3993" y="688"/>
              <a:ext cx="895" cy="259"/>
            </a:xfrm>
            <a:prstGeom prst="rect">
              <a:avLst/>
            </a:prstGeom>
            <a:noFill/>
            <a:ln w="22225">
              <a:solidFill>
                <a:srgbClr val="000000"/>
              </a:solidFill>
              <a:miter lim="800000"/>
              <a:headEnd/>
              <a:tailEnd/>
            </a:ln>
          </p:spPr>
          <p:txBody>
            <a:bodyPr/>
            <a:lstStyle/>
            <a:p>
              <a:endParaRPr lang="zh-CN" altLang="en-US"/>
            </a:p>
          </p:txBody>
        </p:sp>
        <p:sp>
          <p:nvSpPr>
            <p:cNvPr id="60495" name="Rectangle 79"/>
            <p:cNvSpPr>
              <a:spLocks noChangeArrowheads="1"/>
            </p:cNvSpPr>
            <p:nvPr/>
          </p:nvSpPr>
          <p:spPr bwMode="auto">
            <a:xfrm>
              <a:off x="4929" y="702"/>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a:t>
              </a:r>
              <a:endParaRPr lang="en-US" altLang="zh-CN" b="1" baseline="0"/>
            </a:p>
          </p:txBody>
        </p:sp>
        <p:sp>
          <p:nvSpPr>
            <p:cNvPr id="60496" name="Rectangle 80"/>
            <p:cNvSpPr>
              <a:spLocks noChangeArrowheads="1"/>
            </p:cNvSpPr>
            <p:nvPr/>
          </p:nvSpPr>
          <p:spPr bwMode="auto">
            <a:xfrm>
              <a:off x="3993" y="947"/>
              <a:ext cx="895" cy="244"/>
            </a:xfrm>
            <a:prstGeom prst="rect">
              <a:avLst/>
            </a:prstGeom>
            <a:noFill/>
            <a:ln w="22225">
              <a:solidFill>
                <a:srgbClr val="000000"/>
              </a:solidFill>
              <a:miter lim="800000"/>
              <a:headEnd/>
              <a:tailEnd/>
            </a:ln>
          </p:spPr>
          <p:txBody>
            <a:bodyPr/>
            <a:lstStyle/>
            <a:p>
              <a:endParaRPr lang="zh-CN" altLang="en-US"/>
            </a:p>
          </p:txBody>
        </p:sp>
        <p:sp>
          <p:nvSpPr>
            <p:cNvPr id="60497" name="Rectangle 81"/>
            <p:cNvSpPr>
              <a:spLocks noChangeArrowheads="1"/>
            </p:cNvSpPr>
            <p:nvPr/>
          </p:nvSpPr>
          <p:spPr bwMode="auto">
            <a:xfrm>
              <a:off x="3993" y="1191"/>
              <a:ext cx="895" cy="259"/>
            </a:xfrm>
            <a:prstGeom prst="rect">
              <a:avLst/>
            </a:prstGeom>
            <a:noFill/>
            <a:ln w="22225">
              <a:solidFill>
                <a:srgbClr val="000000"/>
              </a:solidFill>
              <a:miter lim="800000"/>
              <a:headEnd/>
              <a:tailEnd/>
            </a:ln>
          </p:spPr>
          <p:txBody>
            <a:bodyPr/>
            <a:lstStyle/>
            <a:p>
              <a:endParaRPr lang="zh-CN" altLang="en-US"/>
            </a:p>
          </p:txBody>
        </p:sp>
        <p:sp>
          <p:nvSpPr>
            <p:cNvPr id="60498" name="Rectangle 82"/>
            <p:cNvSpPr>
              <a:spLocks noChangeArrowheads="1"/>
            </p:cNvSpPr>
            <p:nvPr/>
          </p:nvSpPr>
          <p:spPr bwMode="auto">
            <a:xfrm>
              <a:off x="3993" y="1450"/>
              <a:ext cx="895" cy="258"/>
            </a:xfrm>
            <a:prstGeom prst="rect">
              <a:avLst/>
            </a:prstGeom>
            <a:noFill/>
            <a:ln w="22225">
              <a:solidFill>
                <a:srgbClr val="000000"/>
              </a:solidFill>
              <a:miter lim="800000"/>
              <a:headEnd/>
              <a:tailEnd/>
            </a:ln>
          </p:spPr>
          <p:txBody>
            <a:bodyPr/>
            <a:lstStyle/>
            <a:p>
              <a:endParaRPr lang="zh-CN" altLang="en-US"/>
            </a:p>
          </p:txBody>
        </p:sp>
        <p:sp>
          <p:nvSpPr>
            <p:cNvPr id="60499" name="Rectangle 83"/>
            <p:cNvSpPr>
              <a:spLocks noChangeArrowheads="1"/>
            </p:cNvSpPr>
            <p:nvPr/>
          </p:nvSpPr>
          <p:spPr bwMode="auto">
            <a:xfrm>
              <a:off x="3993" y="1708"/>
              <a:ext cx="895" cy="258"/>
            </a:xfrm>
            <a:prstGeom prst="rect">
              <a:avLst/>
            </a:prstGeom>
            <a:noFill/>
            <a:ln w="22225">
              <a:solidFill>
                <a:srgbClr val="000000"/>
              </a:solidFill>
              <a:miter lim="800000"/>
              <a:headEnd/>
              <a:tailEnd/>
            </a:ln>
          </p:spPr>
          <p:txBody>
            <a:bodyPr/>
            <a:lstStyle/>
            <a:p>
              <a:endParaRPr lang="zh-CN" altLang="en-US"/>
            </a:p>
          </p:txBody>
        </p:sp>
        <p:sp>
          <p:nvSpPr>
            <p:cNvPr id="60500" name="Rectangle 84"/>
            <p:cNvSpPr>
              <a:spLocks noChangeArrowheads="1"/>
            </p:cNvSpPr>
            <p:nvPr/>
          </p:nvSpPr>
          <p:spPr bwMode="auto">
            <a:xfrm>
              <a:off x="3993" y="1966"/>
              <a:ext cx="895" cy="258"/>
            </a:xfrm>
            <a:prstGeom prst="rect">
              <a:avLst/>
            </a:prstGeom>
            <a:noFill/>
            <a:ln w="22225">
              <a:solidFill>
                <a:srgbClr val="000000"/>
              </a:solidFill>
              <a:miter lim="800000"/>
              <a:headEnd/>
              <a:tailEnd/>
            </a:ln>
          </p:spPr>
          <p:txBody>
            <a:bodyPr/>
            <a:lstStyle/>
            <a:p>
              <a:endParaRPr lang="zh-CN" altLang="en-US"/>
            </a:p>
          </p:txBody>
        </p:sp>
        <p:sp>
          <p:nvSpPr>
            <p:cNvPr id="60501" name="Rectangle 85"/>
            <p:cNvSpPr>
              <a:spLocks noChangeArrowheads="1"/>
            </p:cNvSpPr>
            <p:nvPr/>
          </p:nvSpPr>
          <p:spPr bwMode="auto">
            <a:xfrm>
              <a:off x="3993" y="2224"/>
              <a:ext cx="895" cy="258"/>
            </a:xfrm>
            <a:prstGeom prst="rect">
              <a:avLst/>
            </a:prstGeom>
            <a:noFill/>
            <a:ln w="22225">
              <a:solidFill>
                <a:srgbClr val="000000"/>
              </a:solidFill>
              <a:miter lim="800000"/>
              <a:headEnd/>
              <a:tailEnd/>
            </a:ln>
          </p:spPr>
          <p:txBody>
            <a:bodyPr/>
            <a:lstStyle/>
            <a:p>
              <a:endParaRPr lang="zh-CN" altLang="en-US"/>
            </a:p>
          </p:txBody>
        </p:sp>
        <p:sp>
          <p:nvSpPr>
            <p:cNvPr id="60502" name="Rectangle 86"/>
            <p:cNvSpPr>
              <a:spLocks noChangeArrowheads="1"/>
            </p:cNvSpPr>
            <p:nvPr/>
          </p:nvSpPr>
          <p:spPr bwMode="auto">
            <a:xfrm>
              <a:off x="3993" y="2482"/>
              <a:ext cx="895" cy="259"/>
            </a:xfrm>
            <a:prstGeom prst="rect">
              <a:avLst/>
            </a:prstGeom>
            <a:noFill/>
            <a:ln w="22225">
              <a:solidFill>
                <a:srgbClr val="000000"/>
              </a:solidFill>
              <a:miter lim="800000"/>
              <a:headEnd/>
              <a:tailEnd/>
            </a:ln>
          </p:spPr>
          <p:txBody>
            <a:bodyPr/>
            <a:lstStyle/>
            <a:p>
              <a:endParaRPr lang="zh-CN" altLang="en-US"/>
            </a:p>
          </p:txBody>
        </p:sp>
        <p:sp>
          <p:nvSpPr>
            <p:cNvPr id="60503" name="Rectangle 87"/>
            <p:cNvSpPr>
              <a:spLocks noChangeArrowheads="1"/>
            </p:cNvSpPr>
            <p:nvPr/>
          </p:nvSpPr>
          <p:spPr bwMode="auto">
            <a:xfrm>
              <a:off x="3993" y="2741"/>
              <a:ext cx="895" cy="258"/>
            </a:xfrm>
            <a:prstGeom prst="rect">
              <a:avLst/>
            </a:prstGeom>
            <a:noFill/>
            <a:ln w="22225">
              <a:solidFill>
                <a:srgbClr val="000000"/>
              </a:solidFill>
              <a:miter lim="800000"/>
              <a:headEnd/>
              <a:tailEnd/>
            </a:ln>
          </p:spPr>
          <p:txBody>
            <a:bodyPr/>
            <a:lstStyle/>
            <a:p>
              <a:endParaRPr lang="zh-CN" altLang="en-US"/>
            </a:p>
          </p:txBody>
        </p:sp>
        <p:sp>
          <p:nvSpPr>
            <p:cNvPr id="60504" name="Rectangle 88"/>
            <p:cNvSpPr>
              <a:spLocks noChangeArrowheads="1"/>
            </p:cNvSpPr>
            <p:nvPr/>
          </p:nvSpPr>
          <p:spPr bwMode="auto">
            <a:xfrm>
              <a:off x="3993" y="2999"/>
              <a:ext cx="895" cy="258"/>
            </a:xfrm>
            <a:prstGeom prst="rect">
              <a:avLst/>
            </a:prstGeom>
            <a:noFill/>
            <a:ln w="22225">
              <a:solidFill>
                <a:srgbClr val="000000"/>
              </a:solidFill>
              <a:miter lim="800000"/>
              <a:headEnd/>
              <a:tailEnd/>
            </a:ln>
          </p:spPr>
          <p:txBody>
            <a:bodyPr/>
            <a:lstStyle/>
            <a:p>
              <a:endParaRPr lang="zh-CN" altLang="en-US"/>
            </a:p>
          </p:txBody>
        </p:sp>
        <p:sp>
          <p:nvSpPr>
            <p:cNvPr id="60505" name="Rectangle 89"/>
            <p:cNvSpPr>
              <a:spLocks noChangeArrowheads="1"/>
            </p:cNvSpPr>
            <p:nvPr/>
          </p:nvSpPr>
          <p:spPr bwMode="auto">
            <a:xfrm>
              <a:off x="4929" y="960"/>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a:t>
              </a:r>
              <a:endParaRPr lang="en-US" altLang="zh-CN" b="1" baseline="0"/>
            </a:p>
          </p:txBody>
        </p:sp>
        <p:sp>
          <p:nvSpPr>
            <p:cNvPr id="60506" name="Rectangle 90"/>
            <p:cNvSpPr>
              <a:spLocks noChangeArrowheads="1"/>
            </p:cNvSpPr>
            <p:nvPr/>
          </p:nvSpPr>
          <p:spPr bwMode="auto">
            <a:xfrm>
              <a:off x="4929" y="121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507" name="Rectangle 91"/>
            <p:cNvSpPr>
              <a:spLocks noChangeArrowheads="1"/>
            </p:cNvSpPr>
            <p:nvPr/>
          </p:nvSpPr>
          <p:spPr bwMode="auto">
            <a:xfrm>
              <a:off x="4929" y="147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508" name="Rectangle 92"/>
            <p:cNvSpPr>
              <a:spLocks noChangeArrowheads="1"/>
            </p:cNvSpPr>
            <p:nvPr/>
          </p:nvSpPr>
          <p:spPr bwMode="auto">
            <a:xfrm>
              <a:off x="4929" y="1735"/>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a:t>
              </a:r>
              <a:endParaRPr lang="en-US" altLang="zh-CN" b="1" baseline="0"/>
            </a:p>
          </p:txBody>
        </p:sp>
        <p:sp>
          <p:nvSpPr>
            <p:cNvPr id="60509" name="Rectangle 93"/>
            <p:cNvSpPr>
              <a:spLocks noChangeArrowheads="1"/>
            </p:cNvSpPr>
            <p:nvPr/>
          </p:nvSpPr>
          <p:spPr bwMode="auto">
            <a:xfrm>
              <a:off x="4929" y="199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a:t>
              </a:r>
              <a:endParaRPr lang="en-US" altLang="zh-CN" b="1" baseline="0"/>
            </a:p>
          </p:txBody>
        </p:sp>
        <p:sp>
          <p:nvSpPr>
            <p:cNvPr id="60510" name="Rectangle 94"/>
            <p:cNvSpPr>
              <a:spLocks noChangeArrowheads="1"/>
            </p:cNvSpPr>
            <p:nvPr/>
          </p:nvSpPr>
          <p:spPr bwMode="auto">
            <a:xfrm>
              <a:off x="4929" y="22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6</a:t>
              </a:r>
              <a:endParaRPr lang="en-US" altLang="zh-CN" b="1" baseline="0"/>
            </a:p>
          </p:txBody>
        </p:sp>
        <p:sp>
          <p:nvSpPr>
            <p:cNvPr id="60511" name="Rectangle 95"/>
            <p:cNvSpPr>
              <a:spLocks noChangeArrowheads="1"/>
            </p:cNvSpPr>
            <p:nvPr/>
          </p:nvSpPr>
          <p:spPr bwMode="auto">
            <a:xfrm>
              <a:off x="4929" y="2496"/>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7</a:t>
              </a:r>
              <a:endParaRPr lang="en-US" altLang="zh-CN" b="1" baseline="0"/>
            </a:p>
          </p:txBody>
        </p:sp>
        <p:sp>
          <p:nvSpPr>
            <p:cNvPr id="60512" name="Rectangle 96"/>
            <p:cNvSpPr>
              <a:spLocks noChangeArrowheads="1"/>
            </p:cNvSpPr>
            <p:nvPr/>
          </p:nvSpPr>
          <p:spPr bwMode="auto">
            <a:xfrm>
              <a:off x="4929" y="2754"/>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8</a:t>
              </a:r>
              <a:endParaRPr lang="en-US" altLang="zh-CN" b="1" baseline="0"/>
            </a:p>
          </p:txBody>
        </p:sp>
        <p:sp>
          <p:nvSpPr>
            <p:cNvPr id="60513" name="Rectangle 97"/>
            <p:cNvSpPr>
              <a:spLocks noChangeArrowheads="1"/>
            </p:cNvSpPr>
            <p:nvPr/>
          </p:nvSpPr>
          <p:spPr bwMode="auto">
            <a:xfrm>
              <a:off x="4929" y="3012"/>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9</a:t>
              </a:r>
              <a:endParaRPr lang="en-US" altLang="zh-CN" b="1" baseline="0"/>
            </a:p>
          </p:txBody>
        </p:sp>
        <p:sp>
          <p:nvSpPr>
            <p:cNvPr id="60514" name="Rectangle 98"/>
            <p:cNvSpPr>
              <a:spLocks noChangeArrowheads="1"/>
            </p:cNvSpPr>
            <p:nvPr/>
          </p:nvSpPr>
          <p:spPr bwMode="auto">
            <a:xfrm>
              <a:off x="4929" y="3271"/>
              <a:ext cx="19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10</a:t>
              </a:r>
              <a:endParaRPr lang="en-US" altLang="zh-CN" b="1" baseline="0"/>
            </a:p>
          </p:txBody>
        </p:sp>
        <p:sp>
          <p:nvSpPr>
            <p:cNvPr id="60515" name="Rectangle 99"/>
            <p:cNvSpPr>
              <a:spLocks noChangeArrowheads="1"/>
            </p:cNvSpPr>
            <p:nvPr/>
          </p:nvSpPr>
          <p:spPr bwMode="auto">
            <a:xfrm>
              <a:off x="3993" y="3257"/>
              <a:ext cx="895" cy="245"/>
            </a:xfrm>
            <a:prstGeom prst="rect">
              <a:avLst/>
            </a:prstGeom>
            <a:noFill/>
            <a:ln w="22225">
              <a:solidFill>
                <a:srgbClr val="000000"/>
              </a:solidFill>
              <a:miter lim="800000"/>
              <a:headEnd/>
              <a:tailEnd/>
            </a:ln>
          </p:spPr>
          <p:txBody>
            <a:bodyPr/>
            <a:lstStyle/>
            <a:p>
              <a:endParaRPr lang="zh-CN" altLang="en-US"/>
            </a:p>
          </p:txBody>
        </p:sp>
        <p:sp>
          <p:nvSpPr>
            <p:cNvPr id="60516" name="Line 100"/>
            <p:cNvSpPr>
              <a:spLocks noChangeShapeType="1"/>
            </p:cNvSpPr>
            <p:nvPr/>
          </p:nvSpPr>
          <p:spPr bwMode="auto">
            <a:xfrm>
              <a:off x="3993" y="3502"/>
              <a:ext cx="1" cy="258"/>
            </a:xfrm>
            <a:prstGeom prst="line">
              <a:avLst/>
            </a:prstGeom>
            <a:noFill/>
            <a:ln w="22225">
              <a:solidFill>
                <a:srgbClr val="000000"/>
              </a:solidFill>
              <a:round/>
              <a:headEnd/>
              <a:tailEnd/>
            </a:ln>
          </p:spPr>
          <p:txBody>
            <a:bodyPr/>
            <a:lstStyle/>
            <a:p>
              <a:endParaRPr lang="zh-CN" altLang="en-US"/>
            </a:p>
          </p:txBody>
        </p:sp>
        <p:sp>
          <p:nvSpPr>
            <p:cNvPr id="60517" name="Line 101"/>
            <p:cNvSpPr>
              <a:spLocks noChangeShapeType="1"/>
            </p:cNvSpPr>
            <p:nvPr/>
          </p:nvSpPr>
          <p:spPr bwMode="auto">
            <a:xfrm>
              <a:off x="4888" y="3502"/>
              <a:ext cx="1" cy="258"/>
            </a:xfrm>
            <a:prstGeom prst="line">
              <a:avLst/>
            </a:prstGeom>
            <a:noFill/>
            <a:ln w="22225">
              <a:solidFill>
                <a:srgbClr val="000000"/>
              </a:solidFill>
              <a:round/>
              <a:headEnd/>
              <a:tailEnd/>
            </a:ln>
          </p:spPr>
          <p:txBody>
            <a:bodyPr/>
            <a:lstStyle/>
            <a:p>
              <a:endParaRPr lang="zh-CN" altLang="en-US"/>
            </a:p>
          </p:txBody>
        </p:sp>
        <p:sp>
          <p:nvSpPr>
            <p:cNvPr id="60518" name="Line 102"/>
            <p:cNvSpPr>
              <a:spLocks noChangeShapeType="1"/>
            </p:cNvSpPr>
            <p:nvPr/>
          </p:nvSpPr>
          <p:spPr bwMode="auto">
            <a:xfrm>
              <a:off x="3099" y="947"/>
              <a:ext cx="894" cy="380"/>
            </a:xfrm>
            <a:prstGeom prst="line">
              <a:avLst/>
            </a:prstGeom>
            <a:noFill/>
            <a:ln w="22225">
              <a:solidFill>
                <a:srgbClr val="000000"/>
              </a:solidFill>
              <a:round/>
              <a:headEnd/>
              <a:tailEnd/>
            </a:ln>
          </p:spPr>
          <p:txBody>
            <a:bodyPr/>
            <a:lstStyle/>
            <a:p>
              <a:endParaRPr lang="zh-CN" altLang="en-US"/>
            </a:p>
          </p:txBody>
        </p:sp>
        <p:sp>
          <p:nvSpPr>
            <p:cNvPr id="60519" name="Line 103"/>
            <p:cNvSpPr>
              <a:spLocks noChangeShapeType="1"/>
            </p:cNvSpPr>
            <p:nvPr/>
          </p:nvSpPr>
          <p:spPr bwMode="auto">
            <a:xfrm>
              <a:off x="3099" y="1191"/>
              <a:ext cx="894" cy="394"/>
            </a:xfrm>
            <a:prstGeom prst="line">
              <a:avLst/>
            </a:prstGeom>
            <a:noFill/>
            <a:ln w="22225">
              <a:solidFill>
                <a:srgbClr val="000000"/>
              </a:solidFill>
              <a:round/>
              <a:headEnd/>
              <a:tailEnd/>
            </a:ln>
          </p:spPr>
          <p:txBody>
            <a:bodyPr/>
            <a:lstStyle/>
            <a:p>
              <a:endParaRPr lang="zh-CN" altLang="en-US"/>
            </a:p>
          </p:txBody>
        </p:sp>
        <p:sp>
          <p:nvSpPr>
            <p:cNvPr id="60520" name="Line 104"/>
            <p:cNvSpPr>
              <a:spLocks noChangeShapeType="1"/>
            </p:cNvSpPr>
            <p:nvPr/>
          </p:nvSpPr>
          <p:spPr bwMode="auto">
            <a:xfrm>
              <a:off x="3099" y="1450"/>
              <a:ext cx="894" cy="896"/>
            </a:xfrm>
            <a:prstGeom prst="line">
              <a:avLst/>
            </a:prstGeom>
            <a:noFill/>
            <a:ln w="22225">
              <a:solidFill>
                <a:srgbClr val="000000"/>
              </a:solidFill>
              <a:round/>
              <a:headEnd/>
              <a:tailEnd/>
            </a:ln>
          </p:spPr>
          <p:txBody>
            <a:bodyPr/>
            <a:lstStyle/>
            <a:p>
              <a:endParaRPr lang="zh-CN" altLang="en-US"/>
            </a:p>
          </p:txBody>
        </p:sp>
        <p:sp>
          <p:nvSpPr>
            <p:cNvPr id="60521" name="Line 105"/>
            <p:cNvSpPr>
              <a:spLocks noChangeShapeType="1"/>
            </p:cNvSpPr>
            <p:nvPr/>
          </p:nvSpPr>
          <p:spPr bwMode="auto">
            <a:xfrm>
              <a:off x="3099" y="1708"/>
              <a:ext cx="894" cy="1155"/>
            </a:xfrm>
            <a:prstGeom prst="line">
              <a:avLst/>
            </a:prstGeom>
            <a:noFill/>
            <a:ln w="22225">
              <a:solidFill>
                <a:srgbClr val="000000"/>
              </a:solidFill>
              <a:round/>
              <a:headEnd/>
              <a:tailEnd/>
            </a:ln>
          </p:spPr>
          <p:txBody>
            <a:bodyPr/>
            <a:lstStyle/>
            <a:p>
              <a:endParaRPr lang="zh-CN" altLang="en-US"/>
            </a:p>
          </p:txBody>
        </p:sp>
        <p:sp>
          <p:nvSpPr>
            <p:cNvPr id="60522" name="Line 106"/>
            <p:cNvSpPr>
              <a:spLocks noChangeShapeType="1"/>
            </p:cNvSpPr>
            <p:nvPr/>
          </p:nvSpPr>
          <p:spPr bwMode="auto">
            <a:xfrm>
              <a:off x="3099" y="1966"/>
              <a:ext cx="894" cy="1155"/>
            </a:xfrm>
            <a:prstGeom prst="line">
              <a:avLst/>
            </a:prstGeom>
            <a:noFill/>
            <a:ln w="22225">
              <a:solidFill>
                <a:srgbClr val="000000"/>
              </a:solidFill>
              <a:round/>
              <a:headEnd/>
              <a:tailEnd/>
            </a:ln>
          </p:spPr>
          <p:txBody>
            <a:bodyPr/>
            <a:lstStyle/>
            <a:p>
              <a:endParaRPr lang="zh-CN" altLang="en-US"/>
            </a:p>
          </p:txBody>
        </p:sp>
        <p:sp>
          <p:nvSpPr>
            <p:cNvPr id="60523" name="Freeform 107"/>
            <p:cNvSpPr>
              <a:spLocks/>
            </p:cNvSpPr>
            <p:nvPr/>
          </p:nvSpPr>
          <p:spPr bwMode="auto">
            <a:xfrm>
              <a:off x="3831" y="1232"/>
              <a:ext cx="176" cy="109"/>
            </a:xfrm>
            <a:custGeom>
              <a:avLst/>
              <a:gdLst/>
              <a:ahLst/>
              <a:cxnLst>
                <a:cxn ang="0">
                  <a:pos x="27" y="0"/>
                </a:cxn>
                <a:cxn ang="0">
                  <a:pos x="54" y="41"/>
                </a:cxn>
                <a:cxn ang="0">
                  <a:pos x="0" y="68"/>
                </a:cxn>
                <a:cxn ang="0">
                  <a:pos x="176" y="109"/>
                </a:cxn>
                <a:cxn ang="0">
                  <a:pos x="27" y="0"/>
                </a:cxn>
              </a:cxnLst>
              <a:rect l="0" t="0" r="r" b="b"/>
              <a:pathLst>
                <a:path w="176" h="109">
                  <a:moveTo>
                    <a:pt x="27" y="0"/>
                  </a:moveTo>
                  <a:lnTo>
                    <a:pt x="54" y="41"/>
                  </a:lnTo>
                  <a:lnTo>
                    <a:pt x="0" y="68"/>
                  </a:lnTo>
                  <a:lnTo>
                    <a:pt x="176" y="109"/>
                  </a:lnTo>
                  <a:lnTo>
                    <a:pt x="2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4" name="Freeform 108"/>
            <p:cNvSpPr>
              <a:spLocks/>
            </p:cNvSpPr>
            <p:nvPr/>
          </p:nvSpPr>
          <p:spPr bwMode="auto">
            <a:xfrm>
              <a:off x="3831" y="1477"/>
              <a:ext cx="162" cy="108"/>
            </a:xfrm>
            <a:custGeom>
              <a:avLst/>
              <a:gdLst/>
              <a:ahLst/>
              <a:cxnLst>
                <a:cxn ang="0">
                  <a:pos x="27" y="0"/>
                </a:cxn>
                <a:cxn ang="0">
                  <a:pos x="40" y="54"/>
                </a:cxn>
                <a:cxn ang="0">
                  <a:pos x="0" y="68"/>
                </a:cxn>
                <a:cxn ang="0">
                  <a:pos x="162" y="108"/>
                </a:cxn>
                <a:cxn ang="0">
                  <a:pos x="27" y="0"/>
                </a:cxn>
              </a:cxnLst>
              <a:rect l="0" t="0" r="r" b="b"/>
              <a:pathLst>
                <a:path w="162" h="108">
                  <a:moveTo>
                    <a:pt x="27" y="0"/>
                  </a:moveTo>
                  <a:lnTo>
                    <a:pt x="40" y="54"/>
                  </a:lnTo>
                  <a:lnTo>
                    <a:pt x="0" y="68"/>
                  </a:lnTo>
                  <a:lnTo>
                    <a:pt x="162" y="108"/>
                  </a:lnTo>
                  <a:lnTo>
                    <a:pt x="2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5" name="Freeform 109"/>
            <p:cNvSpPr>
              <a:spLocks/>
            </p:cNvSpPr>
            <p:nvPr/>
          </p:nvSpPr>
          <p:spPr bwMode="auto">
            <a:xfrm>
              <a:off x="3871" y="2713"/>
              <a:ext cx="122" cy="150"/>
            </a:xfrm>
            <a:custGeom>
              <a:avLst/>
              <a:gdLst/>
              <a:ahLst/>
              <a:cxnLst>
                <a:cxn ang="0">
                  <a:pos x="41" y="0"/>
                </a:cxn>
                <a:cxn ang="0">
                  <a:pos x="41" y="41"/>
                </a:cxn>
                <a:cxn ang="0">
                  <a:pos x="0" y="41"/>
                </a:cxn>
                <a:cxn ang="0">
                  <a:pos x="122" y="150"/>
                </a:cxn>
                <a:cxn ang="0">
                  <a:pos x="41" y="0"/>
                </a:cxn>
              </a:cxnLst>
              <a:rect l="0" t="0" r="r" b="b"/>
              <a:pathLst>
                <a:path w="122" h="150">
                  <a:moveTo>
                    <a:pt x="41" y="0"/>
                  </a:moveTo>
                  <a:lnTo>
                    <a:pt x="41" y="41"/>
                  </a:lnTo>
                  <a:lnTo>
                    <a:pt x="0" y="41"/>
                  </a:lnTo>
                  <a:lnTo>
                    <a:pt x="122" y="150"/>
                  </a:lnTo>
                  <a:lnTo>
                    <a:pt x="4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6" name="Freeform 110"/>
            <p:cNvSpPr>
              <a:spLocks/>
            </p:cNvSpPr>
            <p:nvPr/>
          </p:nvSpPr>
          <p:spPr bwMode="auto">
            <a:xfrm>
              <a:off x="3858" y="2224"/>
              <a:ext cx="149" cy="136"/>
            </a:xfrm>
            <a:custGeom>
              <a:avLst/>
              <a:gdLst/>
              <a:ahLst/>
              <a:cxnLst>
                <a:cxn ang="0">
                  <a:pos x="54" y="0"/>
                </a:cxn>
                <a:cxn ang="0">
                  <a:pos x="54" y="41"/>
                </a:cxn>
                <a:cxn ang="0">
                  <a:pos x="0" y="41"/>
                </a:cxn>
                <a:cxn ang="0">
                  <a:pos x="149" y="136"/>
                </a:cxn>
                <a:cxn ang="0">
                  <a:pos x="54" y="0"/>
                </a:cxn>
              </a:cxnLst>
              <a:rect l="0" t="0" r="r" b="b"/>
              <a:pathLst>
                <a:path w="149" h="136">
                  <a:moveTo>
                    <a:pt x="54" y="0"/>
                  </a:moveTo>
                  <a:lnTo>
                    <a:pt x="54" y="41"/>
                  </a:lnTo>
                  <a:lnTo>
                    <a:pt x="0" y="41"/>
                  </a:lnTo>
                  <a:lnTo>
                    <a:pt x="149" y="136"/>
                  </a:lnTo>
                  <a:lnTo>
                    <a:pt x="54"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7" name="Freeform 111"/>
            <p:cNvSpPr>
              <a:spLocks/>
            </p:cNvSpPr>
            <p:nvPr/>
          </p:nvSpPr>
          <p:spPr bwMode="auto">
            <a:xfrm>
              <a:off x="3871" y="2972"/>
              <a:ext cx="122" cy="149"/>
            </a:xfrm>
            <a:custGeom>
              <a:avLst/>
              <a:gdLst/>
              <a:ahLst/>
              <a:cxnLst>
                <a:cxn ang="0">
                  <a:pos x="41" y="0"/>
                </a:cxn>
                <a:cxn ang="0">
                  <a:pos x="41" y="40"/>
                </a:cxn>
                <a:cxn ang="0">
                  <a:pos x="0" y="40"/>
                </a:cxn>
                <a:cxn ang="0">
                  <a:pos x="122" y="149"/>
                </a:cxn>
                <a:cxn ang="0">
                  <a:pos x="41" y="0"/>
                </a:cxn>
              </a:cxnLst>
              <a:rect l="0" t="0" r="r" b="b"/>
              <a:pathLst>
                <a:path w="122" h="149">
                  <a:moveTo>
                    <a:pt x="41" y="0"/>
                  </a:moveTo>
                  <a:lnTo>
                    <a:pt x="41" y="40"/>
                  </a:lnTo>
                  <a:lnTo>
                    <a:pt x="0" y="40"/>
                  </a:lnTo>
                  <a:lnTo>
                    <a:pt x="122" y="149"/>
                  </a:lnTo>
                  <a:lnTo>
                    <a:pt x="41"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952500" y="304800"/>
            <a:ext cx="7467600" cy="707886"/>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4.5.2  </a:t>
            </a:r>
            <a:r>
              <a:rPr lang="zh-CN" altLang="en-US" sz="4000" b="1" baseline="0" dirty="0">
                <a:latin typeface="Times New Roman" pitchFamily="18" charset="0"/>
              </a:rPr>
              <a:t>地址变换机构</a:t>
            </a:r>
            <a:endParaRPr lang="zh-CN" altLang="en-US" sz="4000" b="1" baseline="0" dirty="0">
              <a:solidFill>
                <a:srgbClr val="000000"/>
              </a:solidFill>
              <a:latin typeface="华文新魏" pitchFamily="2" charset="-122"/>
              <a:ea typeface="华文新魏" pitchFamily="2" charset="-122"/>
            </a:endParaRPr>
          </a:p>
        </p:txBody>
      </p:sp>
      <p:sp>
        <p:nvSpPr>
          <p:cNvPr id="59395" name="Rectangle 3"/>
          <p:cNvSpPr>
            <a:spLocks noChangeArrowheads="1"/>
          </p:cNvSpPr>
          <p:nvPr/>
        </p:nvSpPr>
        <p:spPr bwMode="auto">
          <a:xfrm>
            <a:off x="179512" y="1196752"/>
            <a:ext cx="8458200" cy="5257800"/>
          </a:xfrm>
          <a:prstGeom prst="rect">
            <a:avLst/>
          </a:prstGeom>
          <a:noFill/>
          <a:ln w="9525">
            <a:noFill/>
            <a:miter lim="800000"/>
            <a:headEnd/>
            <a:tailEnd/>
          </a:ln>
          <a:effectLst/>
        </p:spPr>
        <p:txBody>
          <a:bodyPr/>
          <a:lstStyle/>
          <a:p>
            <a:pPr marL="0" lvl="1" algn="just">
              <a:spcBef>
                <a:spcPct val="20000"/>
              </a:spcBef>
              <a:buClr>
                <a:srgbClr val="0000CC"/>
              </a:buClr>
            </a:pPr>
            <a:r>
              <a:rPr lang="zh-CN" altLang="en-US" sz="3200" b="1" baseline="0" dirty="0">
                <a:solidFill>
                  <a:srgbClr val="0000CC"/>
                </a:solidFill>
                <a:latin typeface="Times New Roman" pitchFamily="18" charset="0"/>
              </a:rPr>
              <a:t>      借助于</a:t>
            </a:r>
            <a:r>
              <a:rPr lang="zh-CN" altLang="en-US" sz="3200" b="1" baseline="0" dirty="0">
                <a:solidFill>
                  <a:srgbClr val="FF0000"/>
                </a:solidFill>
                <a:latin typeface="Times New Roman" pitchFamily="18" charset="0"/>
              </a:rPr>
              <a:t>页表</a:t>
            </a:r>
            <a:r>
              <a:rPr lang="zh-CN" altLang="en-US" sz="3200" b="1" baseline="0" dirty="0">
                <a:solidFill>
                  <a:srgbClr val="0000CC"/>
                </a:solidFill>
                <a:latin typeface="Times New Roman" pitchFamily="18" charset="0"/>
              </a:rPr>
              <a:t>，实现从逻辑地址到物理地址的转换</a:t>
            </a:r>
            <a:r>
              <a:rPr lang="en-US" altLang="zh-CN" sz="3200" b="1" baseline="0" dirty="0">
                <a:solidFill>
                  <a:srgbClr val="0000CC"/>
                </a:solidFill>
                <a:latin typeface="Times New Roman" pitchFamily="18" charset="0"/>
              </a:rPr>
              <a:t>.</a:t>
            </a:r>
            <a:r>
              <a:rPr lang="zh-CN" altLang="en-US" sz="3200" b="1" baseline="0" dirty="0">
                <a:solidFill>
                  <a:srgbClr val="0000CC"/>
                </a:solidFill>
                <a:latin typeface="Times New Roman" pitchFamily="18" charset="0"/>
              </a:rPr>
              <a:t>执行频率非常高</a:t>
            </a:r>
            <a:r>
              <a:rPr lang="en-US" altLang="zh-CN" sz="3200" b="1" baseline="0" dirty="0">
                <a:solidFill>
                  <a:srgbClr val="0000CC"/>
                </a:solidFill>
                <a:latin typeface="Times New Roman" pitchFamily="18" charset="0"/>
              </a:rPr>
              <a:t>,</a:t>
            </a:r>
            <a:r>
              <a:rPr lang="zh-CN" altLang="en-US" sz="3200" b="1" baseline="0" dirty="0">
                <a:solidFill>
                  <a:srgbClr val="0000CC"/>
                </a:solidFill>
                <a:latin typeface="Times New Roman" pitchFamily="18" charset="0"/>
              </a:rPr>
              <a:t>因此借助硬件实现</a:t>
            </a:r>
            <a:r>
              <a:rPr lang="en-US" altLang="zh-CN" sz="3200" b="1" baseline="0" dirty="0">
                <a:solidFill>
                  <a:srgbClr val="0000CC"/>
                </a:solidFill>
                <a:latin typeface="Times New Roman" pitchFamily="18" charset="0"/>
              </a:rPr>
              <a:t>.</a:t>
            </a:r>
            <a:endParaRPr lang="zh-CN" altLang="en-US" sz="3200" b="1" baseline="0" dirty="0">
              <a:solidFill>
                <a:srgbClr val="0000CC"/>
              </a:solidFill>
              <a:latin typeface="Times New Roman" pitchFamily="18" charset="0"/>
            </a:endParaRPr>
          </a:p>
          <a:p>
            <a:pPr marL="0" lvl="1">
              <a:spcBef>
                <a:spcPct val="20000"/>
              </a:spcBef>
            </a:pPr>
            <a:r>
              <a:rPr lang="en-US" altLang="zh-CN" sz="2800" b="1" baseline="0" dirty="0">
                <a:solidFill>
                  <a:srgbClr val="000000"/>
                </a:solidFill>
                <a:latin typeface="Times New Roman" pitchFamily="18" charset="0"/>
              </a:rPr>
              <a:t>1. </a:t>
            </a:r>
            <a:r>
              <a:rPr lang="zh-CN" altLang="en-US" sz="2800" b="1" baseline="0" dirty="0">
                <a:solidFill>
                  <a:srgbClr val="000000"/>
                </a:solidFill>
                <a:latin typeface="Times New Roman" pitchFamily="18" charset="0"/>
              </a:rPr>
              <a:t>基本的</a:t>
            </a:r>
            <a:r>
              <a:rPr lang="zh-CN" altLang="en-US" sz="2800" b="1" baseline="0" dirty="0">
                <a:latin typeface="Times New Roman" pitchFamily="18" charset="0"/>
              </a:rPr>
              <a:t>地址变换机构</a:t>
            </a:r>
            <a:endParaRPr lang="zh-CN" altLang="en-US" sz="2800" b="1" baseline="0" dirty="0">
              <a:solidFill>
                <a:srgbClr val="000000"/>
              </a:solidFill>
              <a:latin typeface="隶书" pitchFamily="49" charset="-122"/>
            </a:endParaRPr>
          </a:p>
          <a:p>
            <a:pPr marL="817200" lvl="3" indent="-533400">
              <a:spcBef>
                <a:spcPct val="20000"/>
              </a:spcBef>
              <a:buFont typeface="Wingdings" pitchFamily="2" charset="2"/>
              <a:buChar char="Ø"/>
            </a:pPr>
            <a:r>
              <a:rPr lang="zh-CN" altLang="en-US" sz="2800" b="1" baseline="0" dirty="0">
                <a:latin typeface="宋体" pitchFamily="2" charset="-122"/>
              </a:rPr>
              <a:t>硬件</a:t>
            </a:r>
            <a:r>
              <a:rPr lang="en-US" altLang="zh-CN" sz="2800" b="1" baseline="0" dirty="0">
                <a:latin typeface="宋体" pitchFamily="2" charset="-122"/>
              </a:rPr>
              <a:t>:</a:t>
            </a:r>
            <a:r>
              <a:rPr lang="zh-CN" altLang="en-US" sz="2800" b="1" baseline="0" dirty="0">
                <a:latin typeface="宋体" pitchFamily="2" charset="-122"/>
              </a:rPr>
              <a:t>一组专门的寄存器实现</a:t>
            </a:r>
            <a:r>
              <a:rPr lang="en-US" altLang="zh-CN" sz="2800" b="1" baseline="0" dirty="0">
                <a:latin typeface="宋体" pitchFamily="2" charset="-122"/>
              </a:rPr>
              <a:t>,</a:t>
            </a:r>
            <a:r>
              <a:rPr lang="zh-CN" altLang="en-US" sz="2800" b="1" baseline="0" dirty="0">
                <a:latin typeface="宋体" pitchFamily="2" charset="-122"/>
              </a:rPr>
              <a:t>代价高</a:t>
            </a:r>
            <a:endParaRPr lang="en-US" altLang="zh-CN" sz="2800" b="1" baseline="0" dirty="0">
              <a:latin typeface="宋体" pitchFamily="2" charset="-122"/>
            </a:endParaRPr>
          </a:p>
          <a:p>
            <a:pPr marL="817200" lvl="3" indent="-533400">
              <a:spcBef>
                <a:spcPct val="20000"/>
              </a:spcBef>
              <a:buFont typeface="Wingdings" pitchFamily="2" charset="2"/>
              <a:buChar char="Ø"/>
            </a:pPr>
            <a:r>
              <a:rPr lang="zh-CN" altLang="en-US" sz="2800" b="1" baseline="0" dirty="0">
                <a:latin typeface="宋体" pitchFamily="2" charset="-122"/>
              </a:rPr>
              <a:t>页表驻留在</a:t>
            </a:r>
            <a:r>
              <a:rPr lang="zh-CN" altLang="en-US" sz="2800" b="1" baseline="0" dirty="0">
                <a:solidFill>
                  <a:srgbClr val="FF0000"/>
                </a:solidFill>
                <a:latin typeface="宋体" pitchFamily="2" charset="-122"/>
              </a:rPr>
              <a:t>内存</a:t>
            </a:r>
            <a:r>
              <a:rPr lang="zh-CN" altLang="en-US" sz="2800" b="1" baseline="0" dirty="0">
                <a:latin typeface="宋体" pitchFamily="2" charset="-122"/>
              </a:rPr>
              <a:t>中</a:t>
            </a:r>
            <a:r>
              <a:rPr lang="en-US" altLang="zh-CN" sz="2800" b="1" baseline="0" dirty="0">
                <a:latin typeface="宋体" pitchFamily="2" charset="-122"/>
              </a:rPr>
              <a:t>,</a:t>
            </a:r>
            <a:r>
              <a:rPr lang="zh-CN" altLang="en-US" sz="2800" b="1" baseline="0" dirty="0">
                <a:latin typeface="宋体" pitchFamily="2" charset="-122"/>
              </a:rPr>
              <a:t>系统只设置一个页表寄存器</a:t>
            </a:r>
            <a:r>
              <a:rPr lang="en-US" altLang="zh-CN" sz="2800" b="1" baseline="0" dirty="0">
                <a:latin typeface="宋体" pitchFamily="2" charset="-122"/>
              </a:rPr>
              <a:t>,</a:t>
            </a:r>
            <a:r>
              <a:rPr lang="zh-CN" altLang="en-US" sz="2800" b="1" baseline="0" dirty="0">
                <a:latin typeface="宋体" pitchFamily="2" charset="-122"/>
              </a:rPr>
              <a:t>存放页表在内存的开始地址和页面的长度</a:t>
            </a:r>
            <a:endParaRPr lang="en-US" altLang="zh-CN" sz="2800" b="1" baseline="0" dirty="0">
              <a:latin typeface="宋体" pitchFamily="2" charset="-122"/>
            </a:endParaRPr>
          </a:p>
          <a:p>
            <a:pPr marL="817200" lvl="3" indent="-533400">
              <a:spcBef>
                <a:spcPct val="20000"/>
              </a:spcBef>
              <a:buFont typeface="Wingdings" pitchFamily="2" charset="2"/>
              <a:buChar char="Ø"/>
            </a:pPr>
            <a:r>
              <a:rPr lang="zh-CN" altLang="en-US" sz="2800" b="1" baseline="0" dirty="0">
                <a:latin typeface="宋体" pitchFamily="2" charset="-122"/>
              </a:rPr>
              <a:t>进程未执行时，页表的始址和页表长度存放在</a:t>
            </a:r>
            <a:r>
              <a:rPr lang="en-US" altLang="zh-CN" sz="2800" b="1" baseline="0" dirty="0">
                <a:solidFill>
                  <a:srgbClr val="FF0000"/>
                </a:solidFill>
                <a:latin typeface="宋体" pitchFamily="2" charset="-122"/>
              </a:rPr>
              <a:t>PCB</a:t>
            </a:r>
            <a:r>
              <a:rPr lang="zh-CN" altLang="en-US" sz="2800" b="1" baseline="0" dirty="0">
                <a:solidFill>
                  <a:srgbClr val="FF0000"/>
                </a:solidFill>
                <a:latin typeface="宋体" pitchFamily="2" charset="-122"/>
              </a:rPr>
              <a:t>中</a:t>
            </a:r>
          </a:p>
          <a:p>
            <a:pPr marL="817200" lvl="3" indent="-533400">
              <a:spcBef>
                <a:spcPct val="20000"/>
              </a:spcBef>
              <a:buFont typeface="Wingdings" pitchFamily="2" charset="2"/>
              <a:buChar char="Ø"/>
            </a:pPr>
            <a:r>
              <a:rPr lang="zh-CN" altLang="en-US" sz="2800" b="1" baseline="0" dirty="0">
                <a:latin typeface="宋体" pitchFamily="2" charset="-122"/>
              </a:rPr>
              <a:t>进程执行时，页表的始址和页表长度装入页表寄存器</a:t>
            </a:r>
            <a:endParaRPr lang="zh-CN" altLang="en-US" sz="2800" b="1" u="sng" baseline="0" dirty="0">
              <a:solidFill>
                <a:schemeClr val="accent2"/>
              </a:solidFill>
              <a:latin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301625" y="876300"/>
            <a:ext cx="8432800" cy="4914900"/>
            <a:chOff x="190" y="917"/>
            <a:chExt cx="5312" cy="3096"/>
          </a:xfrm>
        </p:grpSpPr>
        <p:sp>
          <p:nvSpPr>
            <p:cNvPr id="108547" name="Rectangle 3"/>
            <p:cNvSpPr>
              <a:spLocks noChangeArrowheads="1"/>
            </p:cNvSpPr>
            <p:nvPr/>
          </p:nvSpPr>
          <p:spPr bwMode="auto">
            <a:xfrm>
              <a:off x="773" y="1310"/>
              <a:ext cx="885"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页表寄存器</a:t>
              </a:r>
              <a:endParaRPr lang="zh-CN" altLang="en-US" b="1" baseline="0"/>
            </a:p>
          </p:txBody>
        </p:sp>
        <p:sp>
          <p:nvSpPr>
            <p:cNvPr id="108548" name="Rectangle 4"/>
            <p:cNvSpPr>
              <a:spLocks noChangeArrowheads="1"/>
            </p:cNvSpPr>
            <p:nvPr/>
          </p:nvSpPr>
          <p:spPr bwMode="auto">
            <a:xfrm>
              <a:off x="190" y="1594"/>
              <a:ext cx="1030" cy="257"/>
            </a:xfrm>
            <a:prstGeom prst="rect">
              <a:avLst/>
            </a:prstGeom>
            <a:noFill/>
            <a:ln w="25400">
              <a:solidFill>
                <a:srgbClr val="000000"/>
              </a:solidFill>
              <a:miter lim="800000"/>
              <a:headEnd/>
              <a:tailEnd/>
            </a:ln>
          </p:spPr>
          <p:txBody>
            <a:bodyPr/>
            <a:lstStyle/>
            <a:p>
              <a:endParaRPr lang="zh-CN" altLang="en-US"/>
            </a:p>
          </p:txBody>
        </p:sp>
        <p:sp>
          <p:nvSpPr>
            <p:cNvPr id="108549" name="Rectangle 5"/>
            <p:cNvSpPr>
              <a:spLocks noChangeArrowheads="1"/>
            </p:cNvSpPr>
            <p:nvPr/>
          </p:nvSpPr>
          <p:spPr bwMode="auto">
            <a:xfrm>
              <a:off x="352" y="1621"/>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页表始址</a:t>
              </a:r>
              <a:endParaRPr lang="zh-CN" altLang="en-US" b="1" baseline="0"/>
            </a:p>
          </p:txBody>
        </p:sp>
        <p:sp>
          <p:nvSpPr>
            <p:cNvPr id="108550" name="Rectangle 6"/>
            <p:cNvSpPr>
              <a:spLocks noChangeArrowheads="1"/>
            </p:cNvSpPr>
            <p:nvPr/>
          </p:nvSpPr>
          <p:spPr bwMode="auto">
            <a:xfrm>
              <a:off x="1220" y="1594"/>
              <a:ext cx="1016" cy="257"/>
            </a:xfrm>
            <a:prstGeom prst="rect">
              <a:avLst/>
            </a:prstGeom>
            <a:noFill/>
            <a:ln w="25400">
              <a:solidFill>
                <a:srgbClr val="000000"/>
              </a:solidFill>
              <a:miter lim="800000"/>
              <a:headEnd/>
              <a:tailEnd/>
            </a:ln>
          </p:spPr>
          <p:txBody>
            <a:bodyPr/>
            <a:lstStyle/>
            <a:p>
              <a:endParaRPr lang="zh-CN" altLang="en-US"/>
            </a:p>
          </p:txBody>
        </p:sp>
        <p:sp>
          <p:nvSpPr>
            <p:cNvPr id="108551" name="Rectangle 7"/>
            <p:cNvSpPr>
              <a:spLocks noChangeArrowheads="1"/>
            </p:cNvSpPr>
            <p:nvPr/>
          </p:nvSpPr>
          <p:spPr bwMode="auto">
            <a:xfrm>
              <a:off x="1369" y="1621"/>
              <a:ext cx="708" cy="211"/>
            </a:xfrm>
            <a:prstGeom prst="rect">
              <a:avLst/>
            </a:prstGeom>
            <a:noFill/>
            <a:ln w="25400">
              <a:noFill/>
              <a:miter lim="800000"/>
              <a:headEnd/>
              <a:tailEnd/>
            </a:ln>
          </p:spPr>
          <p:txBody>
            <a:bodyPr wrap="none" lIns="0" tIns="0" rIns="0" bIns="0">
              <a:spAutoFit/>
            </a:bodyPr>
            <a:lstStyle/>
            <a:p>
              <a:r>
                <a:rPr lang="zh-CN" altLang="en-US" sz="2200" b="1" baseline="0" dirty="0">
                  <a:solidFill>
                    <a:srgbClr val="000000"/>
                  </a:solidFill>
                  <a:latin typeface="宋体" pitchFamily="2" charset="-122"/>
                </a:rPr>
                <a:t>页表长度</a:t>
              </a:r>
              <a:endParaRPr lang="zh-CN" altLang="en-US" b="1" baseline="0" dirty="0"/>
            </a:p>
          </p:txBody>
        </p:sp>
        <p:sp>
          <p:nvSpPr>
            <p:cNvPr id="108552" name="Freeform 8"/>
            <p:cNvSpPr>
              <a:spLocks/>
            </p:cNvSpPr>
            <p:nvPr/>
          </p:nvSpPr>
          <p:spPr bwMode="auto">
            <a:xfrm>
              <a:off x="3077" y="1594"/>
              <a:ext cx="257" cy="244"/>
            </a:xfrm>
            <a:custGeom>
              <a:avLst/>
              <a:gdLst/>
              <a:ahLst/>
              <a:cxnLst>
                <a:cxn ang="0">
                  <a:pos x="0" y="122"/>
                </a:cxn>
                <a:cxn ang="0">
                  <a:pos x="13" y="54"/>
                </a:cxn>
                <a:cxn ang="0">
                  <a:pos x="81" y="0"/>
                </a:cxn>
                <a:cxn ang="0">
                  <a:pos x="162" y="0"/>
                </a:cxn>
                <a:cxn ang="0">
                  <a:pos x="230" y="54"/>
                </a:cxn>
                <a:cxn ang="0">
                  <a:pos x="257" y="122"/>
                </a:cxn>
                <a:cxn ang="0">
                  <a:pos x="230" y="203"/>
                </a:cxn>
                <a:cxn ang="0">
                  <a:pos x="162" y="244"/>
                </a:cxn>
                <a:cxn ang="0">
                  <a:pos x="81" y="244"/>
                </a:cxn>
                <a:cxn ang="0">
                  <a:pos x="13" y="203"/>
                </a:cxn>
                <a:cxn ang="0">
                  <a:pos x="0" y="122"/>
                </a:cxn>
              </a:cxnLst>
              <a:rect l="0" t="0" r="r" b="b"/>
              <a:pathLst>
                <a:path w="257" h="244">
                  <a:moveTo>
                    <a:pt x="0" y="122"/>
                  </a:moveTo>
                  <a:lnTo>
                    <a:pt x="13" y="54"/>
                  </a:lnTo>
                  <a:lnTo>
                    <a:pt x="81" y="0"/>
                  </a:lnTo>
                  <a:lnTo>
                    <a:pt x="162" y="0"/>
                  </a:lnTo>
                  <a:lnTo>
                    <a:pt x="230" y="54"/>
                  </a:lnTo>
                  <a:lnTo>
                    <a:pt x="257" y="122"/>
                  </a:lnTo>
                  <a:lnTo>
                    <a:pt x="230" y="203"/>
                  </a:lnTo>
                  <a:lnTo>
                    <a:pt x="162" y="244"/>
                  </a:lnTo>
                  <a:lnTo>
                    <a:pt x="81" y="244"/>
                  </a:lnTo>
                  <a:lnTo>
                    <a:pt x="13" y="203"/>
                  </a:lnTo>
                  <a:lnTo>
                    <a:pt x="0" y="122"/>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08553" name="Rectangle 9"/>
            <p:cNvSpPr>
              <a:spLocks noChangeArrowheads="1"/>
            </p:cNvSpPr>
            <p:nvPr/>
          </p:nvSpPr>
          <p:spPr bwMode="auto">
            <a:xfrm>
              <a:off x="3104" y="1621"/>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a:t>
              </a:r>
              <a:endParaRPr lang="zh-CN" altLang="en-US" b="1" baseline="0"/>
            </a:p>
          </p:txBody>
        </p:sp>
        <p:sp>
          <p:nvSpPr>
            <p:cNvPr id="108554" name="Rectangle 10"/>
            <p:cNvSpPr>
              <a:spLocks noChangeArrowheads="1"/>
            </p:cNvSpPr>
            <p:nvPr/>
          </p:nvSpPr>
          <p:spPr bwMode="auto">
            <a:xfrm>
              <a:off x="3714" y="1594"/>
              <a:ext cx="894" cy="257"/>
            </a:xfrm>
            <a:prstGeom prst="rect">
              <a:avLst/>
            </a:prstGeom>
            <a:noFill/>
            <a:ln w="25400">
              <a:solidFill>
                <a:srgbClr val="000000"/>
              </a:solidFill>
              <a:miter lim="800000"/>
              <a:headEnd/>
              <a:tailEnd/>
            </a:ln>
          </p:spPr>
          <p:txBody>
            <a:bodyPr/>
            <a:lstStyle/>
            <a:p>
              <a:endParaRPr lang="zh-CN" altLang="en-US"/>
            </a:p>
          </p:txBody>
        </p:sp>
        <p:sp>
          <p:nvSpPr>
            <p:cNvPr id="108555" name="Rectangle 11"/>
            <p:cNvSpPr>
              <a:spLocks noChangeArrowheads="1"/>
            </p:cNvSpPr>
            <p:nvPr/>
          </p:nvSpPr>
          <p:spPr bwMode="auto">
            <a:xfrm>
              <a:off x="3890" y="162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108556" name="Rectangle 12"/>
            <p:cNvSpPr>
              <a:spLocks noChangeArrowheads="1"/>
            </p:cNvSpPr>
            <p:nvPr/>
          </p:nvSpPr>
          <p:spPr bwMode="auto">
            <a:xfrm>
              <a:off x="4242" y="1607"/>
              <a:ext cx="206"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(3)</a:t>
              </a:r>
              <a:endParaRPr lang="zh-CN" altLang="en-US" b="1" baseline="0"/>
            </a:p>
          </p:txBody>
        </p:sp>
        <p:sp>
          <p:nvSpPr>
            <p:cNvPr id="108557" name="Rectangle 13"/>
            <p:cNvSpPr>
              <a:spLocks noChangeArrowheads="1"/>
            </p:cNvSpPr>
            <p:nvPr/>
          </p:nvSpPr>
          <p:spPr bwMode="auto">
            <a:xfrm>
              <a:off x="4608" y="1594"/>
              <a:ext cx="894" cy="257"/>
            </a:xfrm>
            <a:prstGeom prst="rect">
              <a:avLst/>
            </a:prstGeom>
            <a:noFill/>
            <a:ln w="25400">
              <a:solidFill>
                <a:srgbClr val="000000"/>
              </a:solidFill>
              <a:miter lim="800000"/>
              <a:headEnd/>
              <a:tailEnd/>
            </a:ln>
          </p:spPr>
          <p:txBody>
            <a:bodyPr/>
            <a:lstStyle/>
            <a:p>
              <a:endParaRPr lang="zh-CN" altLang="en-US"/>
            </a:p>
          </p:txBody>
        </p:sp>
        <p:sp>
          <p:nvSpPr>
            <p:cNvPr id="108558" name="Rectangle 14"/>
            <p:cNvSpPr>
              <a:spLocks noChangeArrowheads="1"/>
            </p:cNvSpPr>
            <p:nvPr/>
          </p:nvSpPr>
          <p:spPr bwMode="auto">
            <a:xfrm>
              <a:off x="4784" y="1621"/>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108559" name="Rectangle 15"/>
            <p:cNvSpPr>
              <a:spLocks noChangeArrowheads="1"/>
            </p:cNvSpPr>
            <p:nvPr/>
          </p:nvSpPr>
          <p:spPr bwMode="auto">
            <a:xfrm>
              <a:off x="4960" y="1607"/>
              <a:ext cx="531"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内地址</a:t>
              </a:r>
              <a:endParaRPr lang="zh-CN" altLang="en-US" b="1" baseline="0"/>
            </a:p>
          </p:txBody>
        </p:sp>
        <p:sp>
          <p:nvSpPr>
            <p:cNvPr id="108560" name="Freeform 16"/>
            <p:cNvSpPr>
              <a:spLocks/>
            </p:cNvSpPr>
            <p:nvPr/>
          </p:nvSpPr>
          <p:spPr bwMode="auto">
            <a:xfrm>
              <a:off x="569" y="2109"/>
              <a:ext cx="258" cy="244"/>
            </a:xfrm>
            <a:custGeom>
              <a:avLst/>
              <a:gdLst/>
              <a:ahLst/>
              <a:cxnLst>
                <a:cxn ang="0">
                  <a:pos x="0" y="122"/>
                </a:cxn>
                <a:cxn ang="0">
                  <a:pos x="27" y="54"/>
                </a:cxn>
                <a:cxn ang="0">
                  <a:pos x="95" y="0"/>
                </a:cxn>
                <a:cxn ang="0">
                  <a:pos x="176" y="0"/>
                </a:cxn>
                <a:cxn ang="0">
                  <a:pos x="244" y="54"/>
                </a:cxn>
                <a:cxn ang="0">
                  <a:pos x="258" y="122"/>
                </a:cxn>
                <a:cxn ang="0">
                  <a:pos x="244" y="203"/>
                </a:cxn>
                <a:cxn ang="0">
                  <a:pos x="176" y="244"/>
                </a:cxn>
                <a:cxn ang="0">
                  <a:pos x="95" y="244"/>
                </a:cxn>
                <a:cxn ang="0">
                  <a:pos x="27" y="203"/>
                </a:cxn>
                <a:cxn ang="0">
                  <a:pos x="0" y="122"/>
                </a:cxn>
              </a:cxnLst>
              <a:rect l="0" t="0" r="r" b="b"/>
              <a:pathLst>
                <a:path w="258" h="244">
                  <a:moveTo>
                    <a:pt x="0" y="122"/>
                  </a:moveTo>
                  <a:lnTo>
                    <a:pt x="27" y="54"/>
                  </a:lnTo>
                  <a:lnTo>
                    <a:pt x="95" y="0"/>
                  </a:lnTo>
                  <a:lnTo>
                    <a:pt x="176" y="0"/>
                  </a:lnTo>
                  <a:lnTo>
                    <a:pt x="244" y="54"/>
                  </a:lnTo>
                  <a:lnTo>
                    <a:pt x="258" y="122"/>
                  </a:lnTo>
                  <a:lnTo>
                    <a:pt x="244" y="203"/>
                  </a:lnTo>
                  <a:lnTo>
                    <a:pt x="176" y="244"/>
                  </a:lnTo>
                  <a:lnTo>
                    <a:pt x="95" y="244"/>
                  </a:lnTo>
                  <a:lnTo>
                    <a:pt x="27" y="203"/>
                  </a:lnTo>
                  <a:lnTo>
                    <a:pt x="0" y="122"/>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08561" name="Rectangle 17"/>
            <p:cNvSpPr>
              <a:spLocks noChangeArrowheads="1"/>
            </p:cNvSpPr>
            <p:nvPr/>
          </p:nvSpPr>
          <p:spPr bwMode="auto">
            <a:xfrm>
              <a:off x="610" y="2136"/>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a:t>
              </a:r>
              <a:endParaRPr lang="zh-CN" altLang="en-US" b="1" baseline="0"/>
            </a:p>
          </p:txBody>
        </p:sp>
        <p:sp>
          <p:nvSpPr>
            <p:cNvPr id="108562" name="Line 18"/>
            <p:cNvSpPr>
              <a:spLocks noChangeShapeType="1"/>
            </p:cNvSpPr>
            <p:nvPr/>
          </p:nvSpPr>
          <p:spPr bwMode="auto">
            <a:xfrm>
              <a:off x="705" y="1851"/>
              <a:ext cx="1" cy="258"/>
            </a:xfrm>
            <a:prstGeom prst="line">
              <a:avLst/>
            </a:prstGeom>
            <a:noFill/>
            <a:ln w="25400">
              <a:solidFill>
                <a:srgbClr val="000000"/>
              </a:solidFill>
              <a:round/>
              <a:headEnd/>
              <a:tailEnd/>
            </a:ln>
          </p:spPr>
          <p:txBody>
            <a:bodyPr/>
            <a:lstStyle/>
            <a:p>
              <a:endParaRPr lang="zh-CN" altLang="en-US"/>
            </a:p>
          </p:txBody>
        </p:sp>
        <p:sp>
          <p:nvSpPr>
            <p:cNvPr id="108563" name="Freeform 19"/>
            <p:cNvSpPr>
              <a:spLocks/>
            </p:cNvSpPr>
            <p:nvPr/>
          </p:nvSpPr>
          <p:spPr bwMode="auto">
            <a:xfrm>
              <a:off x="678" y="1933"/>
              <a:ext cx="54" cy="176"/>
            </a:xfrm>
            <a:custGeom>
              <a:avLst/>
              <a:gdLst/>
              <a:ahLst/>
              <a:cxnLst>
                <a:cxn ang="0">
                  <a:pos x="54" y="0"/>
                </a:cxn>
                <a:cxn ang="0">
                  <a:pos x="27" y="40"/>
                </a:cxn>
                <a:cxn ang="0">
                  <a:pos x="0" y="0"/>
                </a:cxn>
                <a:cxn ang="0">
                  <a:pos x="27" y="176"/>
                </a:cxn>
                <a:cxn ang="0">
                  <a:pos x="54" y="0"/>
                </a:cxn>
              </a:cxnLst>
              <a:rect l="0" t="0" r="r" b="b"/>
              <a:pathLst>
                <a:path w="54" h="176">
                  <a:moveTo>
                    <a:pt x="54" y="0"/>
                  </a:moveTo>
                  <a:lnTo>
                    <a:pt x="27" y="40"/>
                  </a:lnTo>
                  <a:lnTo>
                    <a:pt x="0" y="0"/>
                  </a:lnTo>
                  <a:lnTo>
                    <a:pt x="27" y="176"/>
                  </a:lnTo>
                  <a:lnTo>
                    <a:pt x="54" y="0"/>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4" name="Freeform 20"/>
            <p:cNvSpPr>
              <a:spLocks/>
            </p:cNvSpPr>
            <p:nvPr/>
          </p:nvSpPr>
          <p:spPr bwMode="auto">
            <a:xfrm>
              <a:off x="827" y="1851"/>
              <a:ext cx="3334" cy="380"/>
            </a:xfrm>
            <a:custGeom>
              <a:avLst/>
              <a:gdLst/>
              <a:ahLst/>
              <a:cxnLst>
                <a:cxn ang="0">
                  <a:pos x="3334" y="0"/>
                </a:cxn>
                <a:cxn ang="0">
                  <a:pos x="3334" y="380"/>
                </a:cxn>
                <a:cxn ang="0">
                  <a:pos x="0" y="380"/>
                </a:cxn>
              </a:cxnLst>
              <a:rect l="0" t="0" r="r" b="b"/>
              <a:pathLst>
                <a:path w="3334" h="380">
                  <a:moveTo>
                    <a:pt x="3334" y="0"/>
                  </a:moveTo>
                  <a:lnTo>
                    <a:pt x="3334" y="380"/>
                  </a:lnTo>
                  <a:lnTo>
                    <a:pt x="0" y="380"/>
                  </a:lnTo>
                </a:path>
              </a:pathLst>
            </a:custGeom>
            <a:noFill/>
            <a:ln w="25400">
              <a:solidFill>
                <a:srgbClr val="000000"/>
              </a:solidFill>
              <a:prstDash val="solid"/>
              <a:round/>
              <a:headEnd/>
              <a:tailEnd/>
            </a:ln>
          </p:spPr>
          <p:txBody>
            <a:bodyPr/>
            <a:lstStyle/>
            <a:p>
              <a:endParaRPr lang="zh-CN" altLang="en-US"/>
            </a:p>
          </p:txBody>
        </p:sp>
        <p:sp>
          <p:nvSpPr>
            <p:cNvPr id="108565" name="Freeform 21"/>
            <p:cNvSpPr>
              <a:spLocks/>
            </p:cNvSpPr>
            <p:nvPr/>
          </p:nvSpPr>
          <p:spPr bwMode="auto">
            <a:xfrm>
              <a:off x="827" y="2204"/>
              <a:ext cx="176" cy="67"/>
            </a:xfrm>
            <a:custGeom>
              <a:avLst/>
              <a:gdLst/>
              <a:ahLst/>
              <a:cxnLst>
                <a:cxn ang="0">
                  <a:pos x="176" y="67"/>
                </a:cxn>
                <a:cxn ang="0">
                  <a:pos x="135" y="27"/>
                </a:cxn>
                <a:cxn ang="0">
                  <a:pos x="176" y="0"/>
                </a:cxn>
                <a:cxn ang="0">
                  <a:pos x="0" y="27"/>
                </a:cxn>
                <a:cxn ang="0">
                  <a:pos x="176" y="67"/>
                </a:cxn>
              </a:cxnLst>
              <a:rect l="0" t="0" r="r" b="b"/>
              <a:pathLst>
                <a:path w="176" h="67">
                  <a:moveTo>
                    <a:pt x="176" y="67"/>
                  </a:moveTo>
                  <a:lnTo>
                    <a:pt x="135" y="27"/>
                  </a:lnTo>
                  <a:lnTo>
                    <a:pt x="176" y="0"/>
                  </a:lnTo>
                  <a:lnTo>
                    <a:pt x="0" y="27"/>
                  </a:lnTo>
                  <a:lnTo>
                    <a:pt x="176"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6" name="Line 22"/>
            <p:cNvSpPr>
              <a:spLocks noChangeShapeType="1"/>
            </p:cNvSpPr>
            <p:nvPr/>
          </p:nvSpPr>
          <p:spPr bwMode="auto">
            <a:xfrm>
              <a:off x="3198" y="1851"/>
              <a:ext cx="1" cy="380"/>
            </a:xfrm>
            <a:prstGeom prst="line">
              <a:avLst/>
            </a:prstGeom>
            <a:noFill/>
            <a:ln w="25400">
              <a:solidFill>
                <a:srgbClr val="000000"/>
              </a:solidFill>
              <a:round/>
              <a:headEnd/>
              <a:tailEnd/>
            </a:ln>
          </p:spPr>
          <p:txBody>
            <a:bodyPr/>
            <a:lstStyle/>
            <a:p>
              <a:endParaRPr lang="zh-CN" altLang="en-US"/>
            </a:p>
          </p:txBody>
        </p:sp>
        <p:sp>
          <p:nvSpPr>
            <p:cNvPr id="108567" name="Freeform 23"/>
            <p:cNvSpPr>
              <a:spLocks/>
            </p:cNvSpPr>
            <p:nvPr/>
          </p:nvSpPr>
          <p:spPr bwMode="auto">
            <a:xfrm>
              <a:off x="3171" y="2204"/>
              <a:ext cx="55" cy="54"/>
            </a:xfrm>
            <a:custGeom>
              <a:avLst/>
              <a:gdLst/>
              <a:ahLst/>
              <a:cxnLst>
                <a:cxn ang="0">
                  <a:pos x="0" y="27"/>
                </a:cxn>
                <a:cxn ang="0">
                  <a:pos x="14" y="0"/>
                </a:cxn>
                <a:cxn ang="0">
                  <a:pos x="41" y="0"/>
                </a:cxn>
                <a:cxn ang="0">
                  <a:pos x="55" y="27"/>
                </a:cxn>
                <a:cxn ang="0">
                  <a:pos x="41" y="54"/>
                </a:cxn>
                <a:cxn ang="0">
                  <a:pos x="14" y="54"/>
                </a:cxn>
                <a:cxn ang="0">
                  <a:pos x="0" y="27"/>
                </a:cxn>
              </a:cxnLst>
              <a:rect l="0" t="0" r="r" b="b"/>
              <a:pathLst>
                <a:path w="55" h="54">
                  <a:moveTo>
                    <a:pt x="0" y="27"/>
                  </a:moveTo>
                  <a:lnTo>
                    <a:pt x="14" y="0"/>
                  </a:lnTo>
                  <a:lnTo>
                    <a:pt x="41" y="0"/>
                  </a:lnTo>
                  <a:lnTo>
                    <a:pt x="55" y="27"/>
                  </a:lnTo>
                  <a:lnTo>
                    <a:pt x="41" y="54"/>
                  </a:lnTo>
                  <a:lnTo>
                    <a:pt x="14" y="54"/>
                  </a:lnTo>
                  <a:lnTo>
                    <a:pt x="0" y="2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8" name="Freeform 24"/>
            <p:cNvSpPr>
              <a:spLocks/>
            </p:cNvSpPr>
            <p:nvPr/>
          </p:nvSpPr>
          <p:spPr bwMode="auto">
            <a:xfrm>
              <a:off x="3171" y="1851"/>
              <a:ext cx="55" cy="163"/>
            </a:xfrm>
            <a:custGeom>
              <a:avLst/>
              <a:gdLst/>
              <a:ahLst/>
              <a:cxnLst>
                <a:cxn ang="0">
                  <a:pos x="0" y="163"/>
                </a:cxn>
                <a:cxn ang="0">
                  <a:pos x="27" y="136"/>
                </a:cxn>
                <a:cxn ang="0">
                  <a:pos x="55" y="163"/>
                </a:cxn>
                <a:cxn ang="0">
                  <a:pos x="27" y="0"/>
                </a:cxn>
                <a:cxn ang="0">
                  <a:pos x="0" y="163"/>
                </a:cxn>
              </a:cxnLst>
              <a:rect l="0" t="0" r="r" b="b"/>
              <a:pathLst>
                <a:path w="55" h="163">
                  <a:moveTo>
                    <a:pt x="0" y="163"/>
                  </a:moveTo>
                  <a:lnTo>
                    <a:pt x="27" y="136"/>
                  </a:lnTo>
                  <a:lnTo>
                    <a:pt x="55" y="163"/>
                  </a:lnTo>
                  <a:lnTo>
                    <a:pt x="27" y="0"/>
                  </a:lnTo>
                  <a:lnTo>
                    <a:pt x="0" y="163"/>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9" name="Line 25"/>
            <p:cNvSpPr>
              <a:spLocks noChangeShapeType="1"/>
            </p:cNvSpPr>
            <p:nvPr/>
          </p:nvSpPr>
          <p:spPr bwMode="auto">
            <a:xfrm>
              <a:off x="3198" y="1215"/>
              <a:ext cx="1" cy="379"/>
            </a:xfrm>
            <a:prstGeom prst="line">
              <a:avLst/>
            </a:prstGeom>
            <a:noFill/>
            <a:ln w="25400">
              <a:solidFill>
                <a:srgbClr val="000000"/>
              </a:solidFill>
              <a:round/>
              <a:headEnd/>
              <a:tailEnd/>
            </a:ln>
          </p:spPr>
          <p:txBody>
            <a:bodyPr/>
            <a:lstStyle/>
            <a:p>
              <a:endParaRPr lang="zh-CN" altLang="en-US"/>
            </a:p>
          </p:txBody>
        </p:sp>
        <p:sp>
          <p:nvSpPr>
            <p:cNvPr id="108570" name="Freeform 26"/>
            <p:cNvSpPr>
              <a:spLocks/>
            </p:cNvSpPr>
            <p:nvPr/>
          </p:nvSpPr>
          <p:spPr bwMode="auto">
            <a:xfrm>
              <a:off x="3171" y="1215"/>
              <a:ext cx="55" cy="162"/>
            </a:xfrm>
            <a:custGeom>
              <a:avLst/>
              <a:gdLst/>
              <a:ahLst/>
              <a:cxnLst>
                <a:cxn ang="0">
                  <a:pos x="0" y="162"/>
                </a:cxn>
                <a:cxn ang="0">
                  <a:pos x="27" y="135"/>
                </a:cxn>
                <a:cxn ang="0">
                  <a:pos x="55" y="162"/>
                </a:cxn>
                <a:cxn ang="0">
                  <a:pos x="27" y="0"/>
                </a:cxn>
                <a:cxn ang="0">
                  <a:pos x="0" y="162"/>
                </a:cxn>
              </a:cxnLst>
              <a:rect l="0" t="0" r="r" b="b"/>
              <a:pathLst>
                <a:path w="55" h="162">
                  <a:moveTo>
                    <a:pt x="0" y="162"/>
                  </a:moveTo>
                  <a:lnTo>
                    <a:pt x="27" y="135"/>
                  </a:lnTo>
                  <a:lnTo>
                    <a:pt x="55" y="162"/>
                  </a:lnTo>
                  <a:lnTo>
                    <a:pt x="27" y="0"/>
                  </a:lnTo>
                  <a:lnTo>
                    <a:pt x="0" y="162"/>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71" name="Rectangle 27"/>
            <p:cNvSpPr>
              <a:spLocks noChangeArrowheads="1"/>
            </p:cNvSpPr>
            <p:nvPr/>
          </p:nvSpPr>
          <p:spPr bwMode="auto">
            <a:xfrm>
              <a:off x="4269" y="1310"/>
              <a:ext cx="79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逻辑地址</a:t>
              </a:r>
              <a:r>
                <a:rPr lang="en-US" altLang="zh-CN" sz="2200" b="1" baseline="0">
                  <a:solidFill>
                    <a:srgbClr val="000000"/>
                  </a:solidFill>
                  <a:latin typeface="宋体" pitchFamily="2" charset="-122"/>
                </a:rPr>
                <a:t>L</a:t>
              </a:r>
              <a:endParaRPr lang="en-US" altLang="zh-CN" b="1" baseline="0"/>
            </a:p>
          </p:txBody>
        </p:sp>
        <p:sp>
          <p:nvSpPr>
            <p:cNvPr id="108572" name="Rectangle 28"/>
            <p:cNvSpPr>
              <a:spLocks noChangeArrowheads="1"/>
            </p:cNvSpPr>
            <p:nvPr/>
          </p:nvSpPr>
          <p:spPr bwMode="auto">
            <a:xfrm>
              <a:off x="2846" y="917"/>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越界中断</a:t>
              </a:r>
              <a:endParaRPr lang="zh-CN" altLang="en-US" b="1" baseline="0"/>
            </a:p>
          </p:txBody>
        </p:sp>
        <p:sp>
          <p:nvSpPr>
            <p:cNvPr id="108573" name="Rectangle 29"/>
            <p:cNvSpPr>
              <a:spLocks noChangeArrowheads="1"/>
            </p:cNvSpPr>
            <p:nvPr/>
          </p:nvSpPr>
          <p:spPr bwMode="auto">
            <a:xfrm>
              <a:off x="2562" y="2488"/>
              <a:ext cx="1152" cy="257"/>
            </a:xfrm>
            <a:prstGeom prst="rect">
              <a:avLst/>
            </a:prstGeom>
            <a:noFill/>
            <a:ln w="25400">
              <a:solidFill>
                <a:srgbClr val="000000"/>
              </a:solidFill>
              <a:miter lim="800000"/>
              <a:headEnd/>
              <a:tailEnd/>
            </a:ln>
          </p:spPr>
          <p:txBody>
            <a:bodyPr/>
            <a:lstStyle/>
            <a:p>
              <a:endParaRPr lang="zh-CN" altLang="en-US"/>
            </a:p>
          </p:txBody>
        </p:sp>
        <p:sp>
          <p:nvSpPr>
            <p:cNvPr id="108574" name="Rectangle 30"/>
            <p:cNvSpPr>
              <a:spLocks noChangeArrowheads="1"/>
            </p:cNvSpPr>
            <p:nvPr/>
          </p:nvSpPr>
          <p:spPr bwMode="auto">
            <a:xfrm>
              <a:off x="3090" y="2515"/>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1</a:t>
              </a:r>
              <a:endParaRPr lang="zh-CN" altLang="en-US" b="1" baseline="0"/>
            </a:p>
          </p:txBody>
        </p:sp>
        <p:sp>
          <p:nvSpPr>
            <p:cNvPr id="108575" name="Rectangle 31"/>
            <p:cNvSpPr>
              <a:spLocks noChangeArrowheads="1"/>
            </p:cNvSpPr>
            <p:nvPr/>
          </p:nvSpPr>
          <p:spPr bwMode="auto">
            <a:xfrm>
              <a:off x="3022" y="227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块号</a:t>
              </a:r>
              <a:endParaRPr lang="zh-CN" altLang="en-US" b="1" baseline="0"/>
            </a:p>
          </p:txBody>
        </p:sp>
        <p:sp>
          <p:nvSpPr>
            <p:cNvPr id="108576" name="Rectangle 32"/>
            <p:cNvSpPr>
              <a:spLocks noChangeArrowheads="1"/>
            </p:cNvSpPr>
            <p:nvPr/>
          </p:nvSpPr>
          <p:spPr bwMode="auto">
            <a:xfrm>
              <a:off x="2562" y="2745"/>
              <a:ext cx="1152" cy="258"/>
            </a:xfrm>
            <a:prstGeom prst="rect">
              <a:avLst/>
            </a:prstGeom>
            <a:noFill/>
            <a:ln w="25400">
              <a:solidFill>
                <a:srgbClr val="000000"/>
              </a:solidFill>
              <a:miter lim="800000"/>
              <a:headEnd/>
              <a:tailEnd/>
            </a:ln>
          </p:spPr>
          <p:txBody>
            <a:bodyPr/>
            <a:lstStyle/>
            <a:p>
              <a:endParaRPr lang="zh-CN" altLang="en-US"/>
            </a:p>
          </p:txBody>
        </p:sp>
        <p:sp>
          <p:nvSpPr>
            <p:cNvPr id="108577" name="Rectangle 33"/>
            <p:cNvSpPr>
              <a:spLocks noChangeArrowheads="1"/>
            </p:cNvSpPr>
            <p:nvPr/>
          </p:nvSpPr>
          <p:spPr bwMode="auto">
            <a:xfrm>
              <a:off x="2562" y="3003"/>
              <a:ext cx="1152" cy="257"/>
            </a:xfrm>
            <a:prstGeom prst="rect">
              <a:avLst/>
            </a:prstGeom>
            <a:noFill/>
            <a:ln w="25400">
              <a:solidFill>
                <a:srgbClr val="000000"/>
              </a:solidFill>
              <a:miter lim="800000"/>
              <a:headEnd/>
              <a:tailEnd/>
            </a:ln>
          </p:spPr>
          <p:txBody>
            <a:bodyPr/>
            <a:lstStyle/>
            <a:p>
              <a:endParaRPr lang="zh-CN" altLang="en-US"/>
            </a:p>
          </p:txBody>
        </p:sp>
        <p:sp>
          <p:nvSpPr>
            <p:cNvPr id="108578" name="Rectangle 34"/>
            <p:cNvSpPr>
              <a:spLocks noChangeArrowheads="1"/>
            </p:cNvSpPr>
            <p:nvPr/>
          </p:nvSpPr>
          <p:spPr bwMode="auto">
            <a:xfrm>
              <a:off x="2562" y="3260"/>
              <a:ext cx="1152" cy="257"/>
            </a:xfrm>
            <a:prstGeom prst="rect">
              <a:avLst/>
            </a:prstGeom>
            <a:noFill/>
            <a:ln w="25400">
              <a:solidFill>
                <a:srgbClr val="000000"/>
              </a:solidFill>
              <a:miter lim="800000"/>
              <a:headEnd/>
              <a:tailEnd/>
            </a:ln>
          </p:spPr>
          <p:txBody>
            <a:bodyPr/>
            <a:lstStyle/>
            <a:p>
              <a:endParaRPr lang="zh-CN" altLang="en-US"/>
            </a:p>
          </p:txBody>
        </p:sp>
        <p:sp>
          <p:nvSpPr>
            <p:cNvPr id="108579" name="Rectangle 35"/>
            <p:cNvSpPr>
              <a:spLocks noChangeArrowheads="1"/>
            </p:cNvSpPr>
            <p:nvPr/>
          </p:nvSpPr>
          <p:spPr bwMode="auto">
            <a:xfrm>
              <a:off x="3090" y="3273"/>
              <a:ext cx="98" cy="211"/>
            </a:xfrm>
            <a:prstGeom prst="rect">
              <a:avLst/>
            </a:prstGeom>
            <a:noFill/>
            <a:ln w="25400">
              <a:noFill/>
              <a:miter lim="800000"/>
              <a:headEnd/>
              <a:tailEnd/>
            </a:ln>
          </p:spPr>
          <p:txBody>
            <a:bodyPr wrap="none" lIns="0" tIns="0" rIns="0" bIns="0">
              <a:spAutoFit/>
            </a:bodyPr>
            <a:lstStyle/>
            <a:p>
              <a:r>
                <a:rPr lang="en-US" altLang="zh-CN" sz="2200" b="1" baseline="0">
                  <a:solidFill>
                    <a:srgbClr val="000000"/>
                  </a:solidFill>
                  <a:latin typeface="Times" charset="0"/>
                </a:rPr>
                <a:t>b</a:t>
              </a:r>
              <a:endParaRPr lang="en-US" altLang="zh-CN" b="1" baseline="0"/>
            </a:p>
          </p:txBody>
        </p:sp>
        <p:sp>
          <p:nvSpPr>
            <p:cNvPr id="108580" name="Rectangle 36"/>
            <p:cNvSpPr>
              <a:spLocks noChangeArrowheads="1"/>
            </p:cNvSpPr>
            <p:nvPr/>
          </p:nvSpPr>
          <p:spPr bwMode="auto">
            <a:xfrm>
              <a:off x="2562" y="3517"/>
              <a:ext cx="1152" cy="258"/>
            </a:xfrm>
            <a:prstGeom prst="rect">
              <a:avLst/>
            </a:prstGeom>
            <a:noFill/>
            <a:ln w="25400">
              <a:solidFill>
                <a:srgbClr val="000000"/>
              </a:solidFill>
              <a:miter lim="800000"/>
              <a:headEnd/>
              <a:tailEnd/>
            </a:ln>
          </p:spPr>
          <p:txBody>
            <a:bodyPr/>
            <a:lstStyle/>
            <a:p>
              <a:endParaRPr lang="zh-CN" altLang="en-US"/>
            </a:p>
          </p:txBody>
        </p:sp>
        <p:sp>
          <p:nvSpPr>
            <p:cNvPr id="108581" name="Rectangle 37"/>
            <p:cNvSpPr>
              <a:spLocks noChangeArrowheads="1"/>
            </p:cNvSpPr>
            <p:nvPr/>
          </p:nvSpPr>
          <p:spPr bwMode="auto">
            <a:xfrm>
              <a:off x="2955" y="3802"/>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a:t>
              </a:r>
              <a:endParaRPr lang="zh-CN" altLang="en-US" b="1" baseline="0"/>
            </a:p>
          </p:txBody>
        </p:sp>
        <p:sp>
          <p:nvSpPr>
            <p:cNvPr id="108582" name="Line 38"/>
            <p:cNvSpPr>
              <a:spLocks noChangeShapeType="1"/>
            </p:cNvSpPr>
            <p:nvPr/>
          </p:nvSpPr>
          <p:spPr bwMode="auto">
            <a:xfrm>
              <a:off x="2562" y="2366"/>
              <a:ext cx="1" cy="122"/>
            </a:xfrm>
            <a:prstGeom prst="line">
              <a:avLst/>
            </a:prstGeom>
            <a:noFill/>
            <a:ln w="25400">
              <a:solidFill>
                <a:srgbClr val="000000"/>
              </a:solidFill>
              <a:round/>
              <a:headEnd/>
              <a:tailEnd/>
            </a:ln>
          </p:spPr>
          <p:txBody>
            <a:bodyPr/>
            <a:lstStyle/>
            <a:p>
              <a:endParaRPr lang="zh-CN" altLang="en-US"/>
            </a:p>
          </p:txBody>
        </p:sp>
        <p:sp>
          <p:nvSpPr>
            <p:cNvPr id="108583" name="Line 39"/>
            <p:cNvSpPr>
              <a:spLocks noChangeShapeType="1"/>
            </p:cNvSpPr>
            <p:nvPr/>
          </p:nvSpPr>
          <p:spPr bwMode="auto">
            <a:xfrm>
              <a:off x="2182" y="2488"/>
              <a:ext cx="54" cy="1"/>
            </a:xfrm>
            <a:prstGeom prst="line">
              <a:avLst/>
            </a:prstGeom>
            <a:noFill/>
            <a:ln w="25400">
              <a:solidFill>
                <a:srgbClr val="000000"/>
              </a:solidFill>
              <a:round/>
              <a:headEnd/>
              <a:tailEnd/>
            </a:ln>
          </p:spPr>
          <p:txBody>
            <a:bodyPr/>
            <a:lstStyle/>
            <a:p>
              <a:endParaRPr lang="zh-CN" altLang="en-US"/>
            </a:p>
          </p:txBody>
        </p:sp>
        <p:sp>
          <p:nvSpPr>
            <p:cNvPr id="108584" name="Line 40"/>
            <p:cNvSpPr>
              <a:spLocks noChangeShapeType="1"/>
            </p:cNvSpPr>
            <p:nvPr/>
          </p:nvSpPr>
          <p:spPr bwMode="auto">
            <a:xfrm>
              <a:off x="2290" y="2488"/>
              <a:ext cx="55" cy="1"/>
            </a:xfrm>
            <a:prstGeom prst="line">
              <a:avLst/>
            </a:prstGeom>
            <a:noFill/>
            <a:ln w="25400">
              <a:solidFill>
                <a:srgbClr val="000000"/>
              </a:solidFill>
              <a:round/>
              <a:headEnd/>
              <a:tailEnd/>
            </a:ln>
          </p:spPr>
          <p:txBody>
            <a:bodyPr/>
            <a:lstStyle/>
            <a:p>
              <a:endParaRPr lang="zh-CN" altLang="en-US"/>
            </a:p>
          </p:txBody>
        </p:sp>
        <p:sp>
          <p:nvSpPr>
            <p:cNvPr id="108585" name="Line 41"/>
            <p:cNvSpPr>
              <a:spLocks noChangeShapeType="1"/>
            </p:cNvSpPr>
            <p:nvPr/>
          </p:nvSpPr>
          <p:spPr bwMode="auto">
            <a:xfrm>
              <a:off x="2399" y="2488"/>
              <a:ext cx="54" cy="1"/>
            </a:xfrm>
            <a:prstGeom prst="line">
              <a:avLst/>
            </a:prstGeom>
            <a:noFill/>
            <a:ln w="25400">
              <a:solidFill>
                <a:srgbClr val="000000"/>
              </a:solidFill>
              <a:round/>
              <a:headEnd/>
              <a:tailEnd/>
            </a:ln>
          </p:spPr>
          <p:txBody>
            <a:bodyPr/>
            <a:lstStyle/>
            <a:p>
              <a:endParaRPr lang="zh-CN" altLang="en-US"/>
            </a:p>
          </p:txBody>
        </p:sp>
        <p:sp>
          <p:nvSpPr>
            <p:cNvPr id="108586" name="Line 42"/>
            <p:cNvSpPr>
              <a:spLocks noChangeShapeType="1"/>
            </p:cNvSpPr>
            <p:nvPr/>
          </p:nvSpPr>
          <p:spPr bwMode="auto">
            <a:xfrm>
              <a:off x="2507" y="2488"/>
              <a:ext cx="55" cy="1"/>
            </a:xfrm>
            <a:prstGeom prst="line">
              <a:avLst/>
            </a:prstGeom>
            <a:noFill/>
            <a:ln w="25400">
              <a:solidFill>
                <a:srgbClr val="000000"/>
              </a:solidFill>
              <a:round/>
              <a:headEnd/>
              <a:tailEnd/>
            </a:ln>
          </p:spPr>
          <p:txBody>
            <a:bodyPr/>
            <a:lstStyle/>
            <a:p>
              <a:endParaRPr lang="zh-CN" altLang="en-US"/>
            </a:p>
          </p:txBody>
        </p:sp>
        <p:sp>
          <p:nvSpPr>
            <p:cNvPr id="108587" name="Rectangle 43"/>
            <p:cNvSpPr>
              <a:spLocks noChangeArrowheads="1"/>
            </p:cNvSpPr>
            <p:nvPr/>
          </p:nvSpPr>
          <p:spPr bwMode="auto">
            <a:xfrm>
              <a:off x="2060" y="227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108588" name="Rectangle 44"/>
            <p:cNvSpPr>
              <a:spLocks noChangeArrowheads="1"/>
            </p:cNvSpPr>
            <p:nvPr/>
          </p:nvSpPr>
          <p:spPr bwMode="auto">
            <a:xfrm>
              <a:off x="2196" y="2515"/>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0</a:t>
              </a:r>
              <a:endParaRPr lang="zh-CN" altLang="en-US" b="1" baseline="0"/>
            </a:p>
          </p:txBody>
        </p:sp>
        <p:sp>
          <p:nvSpPr>
            <p:cNvPr id="108589" name="Rectangle 45"/>
            <p:cNvSpPr>
              <a:spLocks noChangeArrowheads="1"/>
            </p:cNvSpPr>
            <p:nvPr/>
          </p:nvSpPr>
          <p:spPr bwMode="auto">
            <a:xfrm>
              <a:off x="2196" y="2758"/>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1</a:t>
              </a:r>
              <a:endParaRPr lang="zh-CN" altLang="en-US" b="1" baseline="0"/>
            </a:p>
          </p:txBody>
        </p:sp>
        <p:sp>
          <p:nvSpPr>
            <p:cNvPr id="108590" name="Rectangle 46"/>
            <p:cNvSpPr>
              <a:spLocks noChangeArrowheads="1"/>
            </p:cNvSpPr>
            <p:nvPr/>
          </p:nvSpPr>
          <p:spPr bwMode="auto">
            <a:xfrm>
              <a:off x="2196" y="3016"/>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2</a:t>
              </a:r>
              <a:endParaRPr lang="zh-CN" altLang="en-US" b="1" baseline="0"/>
            </a:p>
          </p:txBody>
        </p:sp>
        <p:sp>
          <p:nvSpPr>
            <p:cNvPr id="108591" name="Line 47"/>
            <p:cNvSpPr>
              <a:spLocks noChangeShapeType="1"/>
            </p:cNvSpPr>
            <p:nvPr/>
          </p:nvSpPr>
          <p:spPr bwMode="auto">
            <a:xfrm>
              <a:off x="705" y="3382"/>
              <a:ext cx="1857" cy="1"/>
            </a:xfrm>
            <a:prstGeom prst="line">
              <a:avLst/>
            </a:prstGeom>
            <a:noFill/>
            <a:ln w="25400">
              <a:solidFill>
                <a:srgbClr val="000000"/>
              </a:solidFill>
              <a:round/>
              <a:headEnd/>
              <a:tailEnd/>
            </a:ln>
          </p:spPr>
          <p:txBody>
            <a:bodyPr/>
            <a:lstStyle/>
            <a:p>
              <a:endParaRPr lang="zh-CN" altLang="en-US"/>
            </a:p>
          </p:txBody>
        </p:sp>
        <p:sp>
          <p:nvSpPr>
            <p:cNvPr id="108592" name="Line 48"/>
            <p:cNvSpPr>
              <a:spLocks noChangeShapeType="1"/>
            </p:cNvSpPr>
            <p:nvPr/>
          </p:nvSpPr>
          <p:spPr bwMode="auto">
            <a:xfrm>
              <a:off x="705" y="2366"/>
              <a:ext cx="1" cy="1016"/>
            </a:xfrm>
            <a:prstGeom prst="line">
              <a:avLst/>
            </a:prstGeom>
            <a:noFill/>
            <a:ln w="25400">
              <a:solidFill>
                <a:srgbClr val="000000"/>
              </a:solidFill>
              <a:round/>
              <a:headEnd/>
              <a:tailEnd/>
            </a:ln>
          </p:spPr>
          <p:txBody>
            <a:bodyPr/>
            <a:lstStyle/>
            <a:p>
              <a:endParaRPr lang="zh-CN" altLang="en-US"/>
            </a:p>
          </p:txBody>
        </p:sp>
        <p:sp>
          <p:nvSpPr>
            <p:cNvPr id="108593" name="Freeform 49"/>
            <p:cNvSpPr>
              <a:spLocks/>
            </p:cNvSpPr>
            <p:nvPr/>
          </p:nvSpPr>
          <p:spPr bwMode="auto">
            <a:xfrm>
              <a:off x="2399" y="3355"/>
              <a:ext cx="163" cy="67"/>
            </a:xfrm>
            <a:custGeom>
              <a:avLst/>
              <a:gdLst/>
              <a:ahLst/>
              <a:cxnLst>
                <a:cxn ang="0">
                  <a:pos x="0" y="67"/>
                </a:cxn>
                <a:cxn ang="0">
                  <a:pos x="27" y="27"/>
                </a:cxn>
                <a:cxn ang="0">
                  <a:pos x="0" y="0"/>
                </a:cxn>
                <a:cxn ang="0">
                  <a:pos x="163" y="27"/>
                </a:cxn>
                <a:cxn ang="0">
                  <a:pos x="0" y="67"/>
                </a:cxn>
              </a:cxnLst>
              <a:rect l="0" t="0" r="r" b="b"/>
              <a:pathLst>
                <a:path w="163" h="67">
                  <a:moveTo>
                    <a:pt x="0" y="67"/>
                  </a:moveTo>
                  <a:lnTo>
                    <a:pt x="27" y="27"/>
                  </a:lnTo>
                  <a:lnTo>
                    <a:pt x="0" y="0"/>
                  </a:lnTo>
                  <a:lnTo>
                    <a:pt x="163" y="27"/>
                  </a:lnTo>
                  <a:lnTo>
                    <a:pt x="0"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94" name="Line 50"/>
            <p:cNvSpPr>
              <a:spLocks noChangeShapeType="1"/>
            </p:cNvSpPr>
            <p:nvPr/>
          </p:nvSpPr>
          <p:spPr bwMode="auto">
            <a:xfrm>
              <a:off x="3714" y="3382"/>
              <a:ext cx="636" cy="1"/>
            </a:xfrm>
            <a:prstGeom prst="line">
              <a:avLst/>
            </a:prstGeom>
            <a:noFill/>
            <a:ln w="25400">
              <a:solidFill>
                <a:srgbClr val="000000"/>
              </a:solidFill>
              <a:round/>
              <a:headEnd/>
              <a:tailEnd/>
            </a:ln>
          </p:spPr>
          <p:txBody>
            <a:bodyPr/>
            <a:lstStyle/>
            <a:p>
              <a:endParaRPr lang="zh-CN" altLang="en-US"/>
            </a:p>
          </p:txBody>
        </p:sp>
        <p:sp>
          <p:nvSpPr>
            <p:cNvPr id="108595" name="Rectangle 51"/>
            <p:cNvSpPr>
              <a:spLocks noChangeArrowheads="1"/>
            </p:cNvSpPr>
            <p:nvPr/>
          </p:nvSpPr>
          <p:spPr bwMode="auto">
            <a:xfrm>
              <a:off x="4608" y="3260"/>
              <a:ext cx="894" cy="257"/>
            </a:xfrm>
            <a:prstGeom prst="rect">
              <a:avLst/>
            </a:prstGeom>
            <a:noFill/>
            <a:ln w="25400">
              <a:solidFill>
                <a:srgbClr val="000000"/>
              </a:solidFill>
              <a:miter lim="800000"/>
              <a:headEnd/>
              <a:tailEnd/>
            </a:ln>
          </p:spPr>
          <p:txBody>
            <a:bodyPr/>
            <a:lstStyle/>
            <a:p>
              <a:endParaRPr lang="zh-CN" altLang="en-US"/>
            </a:p>
          </p:txBody>
        </p:sp>
        <p:sp>
          <p:nvSpPr>
            <p:cNvPr id="108596" name="Rectangle 52"/>
            <p:cNvSpPr>
              <a:spLocks noChangeArrowheads="1"/>
            </p:cNvSpPr>
            <p:nvPr/>
          </p:nvSpPr>
          <p:spPr bwMode="auto">
            <a:xfrm>
              <a:off x="4350" y="3260"/>
              <a:ext cx="258" cy="257"/>
            </a:xfrm>
            <a:prstGeom prst="rect">
              <a:avLst/>
            </a:prstGeom>
            <a:noFill/>
            <a:ln w="25400">
              <a:solidFill>
                <a:srgbClr val="000000"/>
              </a:solidFill>
              <a:miter lim="800000"/>
              <a:headEnd/>
              <a:tailEnd/>
            </a:ln>
          </p:spPr>
          <p:txBody>
            <a:bodyPr/>
            <a:lstStyle/>
            <a:p>
              <a:endParaRPr lang="zh-CN" altLang="en-US"/>
            </a:p>
          </p:txBody>
        </p:sp>
        <p:sp>
          <p:nvSpPr>
            <p:cNvPr id="108597" name="Freeform 53"/>
            <p:cNvSpPr>
              <a:spLocks/>
            </p:cNvSpPr>
            <p:nvPr/>
          </p:nvSpPr>
          <p:spPr bwMode="auto">
            <a:xfrm>
              <a:off x="4188" y="3355"/>
              <a:ext cx="162" cy="67"/>
            </a:xfrm>
            <a:custGeom>
              <a:avLst/>
              <a:gdLst/>
              <a:ahLst/>
              <a:cxnLst>
                <a:cxn ang="0">
                  <a:pos x="0" y="67"/>
                </a:cxn>
                <a:cxn ang="0">
                  <a:pos x="27" y="27"/>
                </a:cxn>
                <a:cxn ang="0">
                  <a:pos x="0" y="0"/>
                </a:cxn>
                <a:cxn ang="0">
                  <a:pos x="162" y="27"/>
                </a:cxn>
                <a:cxn ang="0">
                  <a:pos x="0" y="67"/>
                </a:cxn>
              </a:cxnLst>
              <a:rect l="0" t="0" r="r" b="b"/>
              <a:pathLst>
                <a:path w="162" h="67">
                  <a:moveTo>
                    <a:pt x="0" y="67"/>
                  </a:moveTo>
                  <a:lnTo>
                    <a:pt x="27" y="27"/>
                  </a:lnTo>
                  <a:lnTo>
                    <a:pt x="0" y="0"/>
                  </a:lnTo>
                  <a:lnTo>
                    <a:pt x="162" y="27"/>
                  </a:lnTo>
                  <a:lnTo>
                    <a:pt x="0"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98" name="Rectangle 54"/>
            <p:cNvSpPr>
              <a:spLocks noChangeArrowheads="1"/>
            </p:cNvSpPr>
            <p:nvPr/>
          </p:nvSpPr>
          <p:spPr bwMode="auto">
            <a:xfrm>
              <a:off x="4581" y="3544"/>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物理地址</a:t>
              </a:r>
              <a:endParaRPr lang="zh-CN" altLang="en-US" b="1" baseline="0"/>
            </a:p>
          </p:txBody>
        </p:sp>
        <p:sp>
          <p:nvSpPr>
            <p:cNvPr id="108599" name="Line 55"/>
            <p:cNvSpPr>
              <a:spLocks noChangeShapeType="1"/>
            </p:cNvSpPr>
            <p:nvPr/>
          </p:nvSpPr>
          <p:spPr bwMode="auto">
            <a:xfrm>
              <a:off x="5055" y="1851"/>
              <a:ext cx="1" cy="1409"/>
            </a:xfrm>
            <a:prstGeom prst="line">
              <a:avLst/>
            </a:prstGeom>
            <a:noFill/>
            <a:ln w="25400">
              <a:solidFill>
                <a:srgbClr val="000000"/>
              </a:solidFill>
              <a:round/>
              <a:headEnd/>
              <a:tailEnd/>
            </a:ln>
          </p:spPr>
          <p:txBody>
            <a:bodyPr/>
            <a:lstStyle/>
            <a:p>
              <a:endParaRPr lang="zh-CN" altLang="en-US"/>
            </a:p>
          </p:txBody>
        </p:sp>
        <p:sp>
          <p:nvSpPr>
            <p:cNvPr id="108600" name="Rectangle 56"/>
            <p:cNvSpPr>
              <a:spLocks noChangeArrowheads="1"/>
            </p:cNvSpPr>
            <p:nvPr/>
          </p:nvSpPr>
          <p:spPr bwMode="auto">
            <a:xfrm>
              <a:off x="2114" y="3260"/>
              <a:ext cx="258" cy="257"/>
            </a:xfrm>
            <a:prstGeom prst="rect">
              <a:avLst/>
            </a:prstGeom>
            <a:solidFill>
              <a:srgbClr val="FFFFFF"/>
            </a:solidFill>
            <a:ln w="25400">
              <a:noFill/>
              <a:miter lim="800000"/>
              <a:headEnd/>
              <a:tailEnd/>
            </a:ln>
          </p:spPr>
          <p:txBody>
            <a:bodyPr/>
            <a:lstStyle/>
            <a:p>
              <a:endParaRPr lang="zh-CN" altLang="en-US"/>
            </a:p>
          </p:txBody>
        </p:sp>
        <p:sp>
          <p:nvSpPr>
            <p:cNvPr id="108601" name="Rectangle 57"/>
            <p:cNvSpPr>
              <a:spLocks noChangeArrowheads="1"/>
            </p:cNvSpPr>
            <p:nvPr/>
          </p:nvSpPr>
          <p:spPr bwMode="auto">
            <a:xfrm>
              <a:off x="2196" y="3273"/>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3</a:t>
              </a:r>
              <a:endParaRPr lang="zh-CN" altLang="en-US" b="1" baseline="0"/>
            </a:p>
          </p:txBody>
        </p:sp>
        <p:sp>
          <p:nvSpPr>
            <p:cNvPr id="108602" name="Freeform 58"/>
            <p:cNvSpPr>
              <a:spLocks/>
            </p:cNvSpPr>
            <p:nvPr/>
          </p:nvSpPr>
          <p:spPr bwMode="auto">
            <a:xfrm>
              <a:off x="5028" y="3097"/>
              <a:ext cx="54" cy="163"/>
            </a:xfrm>
            <a:custGeom>
              <a:avLst/>
              <a:gdLst/>
              <a:ahLst/>
              <a:cxnLst>
                <a:cxn ang="0">
                  <a:pos x="54" y="0"/>
                </a:cxn>
                <a:cxn ang="0">
                  <a:pos x="27" y="27"/>
                </a:cxn>
                <a:cxn ang="0">
                  <a:pos x="0" y="0"/>
                </a:cxn>
                <a:cxn ang="0">
                  <a:pos x="27" y="163"/>
                </a:cxn>
                <a:cxn ang="0">
                  <a:pos x="54" y="0"/>
                </a:cxn>
              </a:cxnLst>
              <a:rect l="0" t="0" r="r" b="b"/>
              <a:pathLst>
                <a:path w="54" h="163">
                  <a:moveTo>
                    <a:pt x="54" y="0"/>
                  </a:moveTo>
                  <a:lnTo>
                    <a:pt x="27" y="27"/>
                  </a:lnTo>
                  <a:lnTo>
                    <a:pt x="0" y="0"/>
                  </a:lnTo>
                  <a:lnTo>
                    <a:pt x="27" y="163"/>
                  </a:lnTo>
                  <a:lnTo>
                    <a:pt x="54" y="0"/>
                  </a:lnTo>
                  <a:close/>
                </a:path>
              </a:pathLst>
            </a:custGeom>
            <a:solidFill>
              <a:srgbClr val="000000"/>
            </a:solidFill>
            <a:ln w="25400">
              <a:solidFill>
                <a:srgbClr val="000000"/>
              </a:solidFill>
              <a:prstDash val="solid"/>
              <a:round/>
              <a:headEnd/>
              <a:tailEnd/>
            </a:ln>
          </p:spPr>
          <p:txBody>
            <a:bodyPr/>
            <a:lstStyle/>
            <a:p>
              <a:endParaRPr lang="zh-CN" altLang="en-US"/>
            </a:p>
          </p:txBody>
        </p:sp>
      </p:grpSp>
      <p:sp>
        <p:nvSpPr>
          <p:cNvPr id="108607" name="Text Box 63"/>
          <p:cNvSpPr txBox="1">
            <a:spLocks noChangeArrowheads="1"/>
          </p:cNvSpPr>
          <p:nvPr/>
        </p:nvSpPr>
        <p:spPr bwMode="auto">
          <a:xfrm>
            <a:off x="2686050" y="6019800"/>
            <a:ext cx="3630613"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分页系统的地址变换机构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755576" y="3048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4.5.2  </a:t>
            </a:r>
            <a:r>
              <a:rPr lang="zh-CN" altLang="en-US" sz="4000" b="1" baseline="0" dirty="0">
                <a:latin typeface="Times New Roman" pitchFamily="18" charset="0"/>
              </a:rPr>
              <a:t>地址变换机构</a:t>
            </a:r>
            <a:endParaRPr lang="zh-CN" altLang="en-US" sz="4000" b="1" baseline="0" dirty="0">
              <a:solidFill>
                <a:srgbClr val="000000"/>
              </a:solidFill>
              <a:latin typeface="华文新魏" pitchFamily="2" charset="-122"/>
              <a:ea typeface="华文新魏" pitchFamily="2" charset="-122"/>
            </a:endParaRPr>
          </a:p>
        </p:txBody>
      </p:sp>
      <p:sp>
        <p:nvSpPr>
          <p:cNvPr id="107523" name="Rectangle 3"/>
          <p:cNvSpPr>
            <a:spLocks noChangeArrowheads="1"/>
          </p:cNvSpPr>
          <p:nvPr/>
        </p:nvSpPr>
        <p:spPr bwMode="auto">
          <a:xfrm>
            <a:off x="260276" y="1295400"/>
            <a:ext cx="8458200" cy="5257800"/>
          </a:xfrm>
          <a:prstGeom prst="rect">
            <a:avLst/>
          </a:prstGeom>
          <a:noFill/>
          <a:ln w="9525">
            <a:noFill/>
            <a:miter lim="800000"/>
            <a:headEnd/>
            <a:tailEnd/>
          </a:ln>
          <a:effectLst/>
        </p:spPr>
        <p:txBody>
          <a:bodyPr/>
          <a:lstStyle/>
          <a:p>
            <a:pPr lvl="1">
              <a:spcBef>
                <a:spcPct val="20000"/>
              </a:spcBef>
              <a:buClr>
                <a:srgbClr val="0000CC"/>
              </a:buClr>
            </a:pPr>
            <a:r>
              <a:rPr lang="en-US" altLang="zh-CN" sz="2800" b="1" baseline="0" dirty="0">
                <a:solidFill>
                  <a:srgbClr val="000000"/>
                </a:solidFill>
                <a:latin typeface="宋体" pitchFamily="2" charset="-122"/>
              </a:rPr>
              <a:t>2. </a:t>
            </a:r>
            <a:r>
              <a:rPr lang="zh-CN" altLang="en-US" sz="2800" b="1" baseline="0" dirty="0">
                <a:solidFill>
                  <a:srgbClr val="000000"/>
                </a:solidFill>
                <a:latin typeface="宋体" pitchFamily="2" charset="-122"/>
              </a:rPr>
              <a:t>具有快表的地址变换机构</a:t>
            </a:r>
          </a:p>
          <a:p>
            <a:pPr marL="0" lvl="2" indent="-533400">
              <a:spcBef>
                <a:spcPct val="20000"/>
              </a:spcBef>
              <a:buClr>
                <a:srgbClr val="0000CC"/>
              </a:buClr>
              <a:buFont typeface="Wingdings" pitchFamily="2" charset="2"/>
              <a:buChar char="Ø"/>
            </a:pPr>
            <a:r>
              <a:rPr lang="zh-CN" altLang="en-US" sz="2800" b="1" baseline="0" dirty="0">
                <a:latin typeface="宋体" pitchFamily="2" charset="-122"/>
              </a:rPr>
              <a:t>页表驻留在内存中的缺点：每存取一个数据都要</a:t>
            </a:r>
            <a:r>
              <a:rPr lang="zh-CN" altLang="en-US" sz="2800" b="1" baseline="0" dirty="0">
                <a:solidFill>
                  <a:srgbClr val="FF0000"/>
                </a:solidFill>
                <a:latin typeface="宋体" pitchFamily="2" charset="-122"/>
              </a:rPr>
              <a:t>两次访问内存</a:t>
            </a:r>
            <a:r>
              <a:rPr lang="en-US" altLang="zh-CN" sz="2800" b="1" baseline="0" dirty="0">
                <a:solidFill>
                  <a:srgbClr val="FF0000"/>
                </a:solidFill>
                <a:latin typeface="宋体" pitchFamily="2" charset="-122"/>
              </a:rPr>
              <a:t>:</a:t>
            </a:r>
            <a:r>
              <a:rPr lang="zh-CN" altLang="en-US" sz="2800" b="1" baseline="0" dirty="0">
                <a:latin typeface="宋体" pitchFamily="2" charset="-122"/>
              </a:rPr>
              <a:t>访问内存页表一次</a:t>
            </a:r>
            <a:r>
              <a:rPr lang="en-US" altLang="zh-CN" sz="2800" b="1" baseline="0" dirty="0">
                <a:latin typeface="宋体" pitchFamily="2" charset="-122"/>
              </a:rPr>
              <a:t>,</a:t>
            </a:r>
            <a:r>
              <a:rPr lang="zh-CN" altLang="en-US" sz="2800" b="1" baseline="0" dirty="0">
                <a:latin typeface="宋体" pitchFamily="2" charset="-122"/>
              </a:rPr>
              <a:t>根据计算的物理地址取数据一次</a:t>
            </a:r>
            <a:endParaRPr lang="en-US" altLang="zh-CN" sz="2800" b="1" baseline="0" dirty="0">
              <a:latin typeface="宋体" pitchFamily="2" charset="-122"/>
            </a:endParaRPr>
          </a:p>
          <a:p>
            <a:pPr marL="0" lvl="2" indent="-533400">
              <a:spcBef>
                <a:spcPct val="20000"/>
              </a:spcBef>
              <a:buClr>
                <a:srgbClr val="0000CC"/>
              </a:buClr>
              <a:buFont typeface="Wingdings" pitchFamily="2" charset="2"/>
              <a:buChar char="Ø"/>
            </a:pPr>
            <a:r>
              <a:rPr lang="zh-CN" altLang="en-US" sz="2800" b="1" baseline="0" dirty="0">
                <a:latin typeface="宋体" pitchFamily="2" charset="-122"/>
              </a:rPr>
              <a:t>联想</a:t>
            </a:r>
            <a:r>
              <a:rPr lang="zh-CN" altLang="en-US" sz="2800" b="1" baseline="0" dirty="0">
                <a:solidFill>
                  <a:srgbClr val="FF0000"/>
                </a:solidFill>
                <a:latin typeface="宋体" pitchFamily="2" charset="-122"/>
              </a:rPr>
              <a:t>寄存器（快表</a:t>
            </a:r>
            <a:r>
              <a:rPr lang="zh-CN" altLang="en-US" sz="2800" b="1" baseline="0" dirty="0">
                <a:latin typeface="宋体" pitchFamily="2" charset="-122"/>
              </a:rPr>
              <a:t>）：存放当前访问的若干个页表项</a:t>
            </a:r>
          </a:p>
          <a:p>
            <a:pPr marL="0" lvl="2" indent="-533400">
              <a:spcBef>
                <a:spcPct val="20000"/>
              </a:spcBef>
              <a:buClr>
                <a:srgbClr val="0000CC"/>
              </a:buClr>
              <a:buFont typeface="Wingdings" pitchFamily="2" charset="2"/>
              <a:buChar char="Ø"/>
            </a:pPr>
            <a:r>
              <a:rPr lang="zh-CN" altLang="en-US" sz="2800" b="1" baseline="0" dirty="0">
                <a:latin typeface="宋体" pitchFamily="2" charset="-122"/>
              </a:rPr>
              <a:t>具有快表的地址变换机构见下图。</a:t>
            </a:r>
          </a:p>
          <a:p>
            <a:pPr marL="1447800" lvl="2" indent="-533400">
              <a:spcBef>
                <a:spcPct val="20000"/>
              </a:spcBef>
              <a:buFont typeface="Wingdings" pitchFamily="2" charset="2"/>
              <a:buChar char="Ø"/>
            </a:pPr>
            <a:endParaRPr lang="zh-CN" altLang="en-US" sz="2800" b="1" u="sng" baseline="0" dirty="0">
              <a:latin typeface="隶书" pitchFamily="49" charset="-122"/>
              <a:ea typeface="隶书"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09625" y="252045"/>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en-US" altLang="zh-CN" sz="4000" kern="0" dirty="0"/>
              <a:t>4.1</a:t>
            </a:r>
            <a:r>
              <a:rPr lang="zh-CN" altLang="en-US" sz="4000" kern="0" dirty="0"/>
              <a:t>存储器的层次结构</a:t>
            </a:r>
          </a:p>
        </p:txBody>
      </p:sp>
      <p:sp>
        <p:nvSpPr>
          <p:cNvPr id="3" name="内容占位符 2"/>
          <p:cNvSpPr txBox="1">
            <a:spLocks/>
          </p:cNvSpPr>
          <p:nvPr/>
        </p:nvSpPr>
        <p:spPr>
          <a:xfrm>
            <a:off x="107504" y="1052513"/>
            <a:ext cx="8122096"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0" indent="0">
              <a:buNone/>
            </a:pPr>
            <a:r>
              <a:rPr lang="en-US" altLang="zh-CN" kern="0" dirty="0"/>
              <a:t>4.1.2 </a:t>
            </a:r>
            <a:r>
              <a:rPr lang="zh-CN" altLang="en-US" kern="0" dirty="0"/>
              <a:t>主存储器与寄存器</a:t>
            </a:r>
            <a:endParaRPr lang="en-US" altLang="zh-CN" kern="0" dirty="0"/>
          </a:p>
          <a:p>
            <a:pPr marL="0" indent="0">
              <a:buNone/>
            </a:pPr>
            <a:r>
              <a:rPr lang="en-US" altLang="zh-CN" kern="0" dirty="0"/>
              <a:t>2.</a:t>
            </a:r>
            <a:r>
              <a:rPr lang="zh-CN" altLang="en-US" kern="0" dirty="0"/>
              <a:t>寄存器</a:t>
            </a:r>
            <a:endParaRPr lang="en-US" altLang="zh-CN" kern="0" dirty="0"/>
          </a:p>
          <a:p>
            <a:pPr>
              <a:buFont typeface="Wingdings" panose="05000000000000000000" pitchFamily="2" charset="2"/>
              <a:buChar char="Ø"/>
            </a:pPr>
            <a:r>
              <a:rPr lang="zh-CN" altLang="en-US" kern="0" dirty="0"/>
              <a:t>与处理机具有相同的速度</a:t>
            </a:r>
            <a:r>
              <a:rPr lang="en-US" altLang="zh-CN" kern="0" dirty="0"/>
              <a:t>,</a:t>
            </a:r>
            <a:r>
              <a:rPr lang="zh-CN" altLang="en-US" kern="0" dirty="0"/>
              <a:t>价格昂贵</a:t>
            </a:r>
            <a:r>
              <a:rPr lang="en-US" altLang="zh-CN" kern="0" dirty="0"/>
              <a:t>,</a:t>
            </a:r>
            <a:r>
              <a:rPr lang="zh-CN" altLang="en-US" kern="0" dirty="0"/>
              <a:t>容量一般较小</a:t>
            </a:r>
            <a:r>
              <a:rPr lang="en-US" altLang="zh-CN" kern="0" dirty="0"/>
              <a:t>,</a:t>
            </a:r>
            <a:r>
              <a:rPr lang="zh-CN" altLang="en-US" kern="0" dirty="0"/>
              <a:t>单位</a:t>
            </a:r>
            <a:r>
              <a:rPr lang="en-US" altLang="zh-CN" kern="0" dirty="0"/>
              <a:t>:</a:t>
            </a:r>
            <a:r>
              <a:rPr lang="en-US" altLang="zh-CN" kern="0" dirty="0" err="1"/>
              <a:t>byte,KB</a:t>
            </a:r>
            <a:endParaRPr lang="en-US" altLang="zh-CN" kern="0" dirty="0"/>
          </a:p>
          <a:p>
            <a:pPr>
              <a:buFont typeface="Wingdings" panose="05000000000000000000" pitchFamily="2" charset="2"/>
              <a:buChar char="Ø"/>
            </a:pPr>
            <a:r>
              <a:rPr lang="zh-CN" altLang="en-US" kern="0" dirty="0"/>
              <a:t>主要用于存储处理机运行时的数据</a:t>
            </a:r>
            <a:r>
              <a:rPr lang="en-US" altLang="zh-CN" kern="0" dirty="0"/>
              <a:t>;</a:t>
            </a:r>
            <a:r>
              <a:rPr lang="zh-CN" altLang="en-US" kern="0" dirty="0"/>
              <a:t>或者加快地址转换速度</a:t>
            </a:r>
            <a:endParaRPr lang="en-US" altLang="zh-CN" kern="0" dirty="0"/>
          </a:p>
          <a:p>
            <a:pPr>
              <a:buFont typeface="Wingdings" panose="05000000000000000000" pitchFamily="2" charset="2"/>
              <a:buChar char="Ø"/>
            </a:pPr>
            <a:r>
              <a:rPr lang="zh-CN" altLang="en-US" kern="0" dirty="0"/>
              <a:t>一般计算机中</a:t>
            </a:r>
            <a:r>
              <a:rPr lang="en-US" altLang="zh-CN" kern="0" dirty="0"/>
              <a:t>,</a:t>
            </a:r>
            <a:r>
              <a:rPr lang="zh-CN" altLang="en-US" kern="0" dirty="0"/>
              <a:t>寄存器数据只有几到十几个</a:t>
            </a:r>
            <a:r>
              <a:rPr lang="en-US" altLang="zh-CN" kern="0" dirty="0"/>
              <a:t>,</a:t>
            </a:r>
            <a:r>
              <a:rPr lang="zh-CN" altLang="en-US" kern="0" dirty="0"/>
              <a:t>字长</a:t>
            </a:r>
            <a:r>
              <a:rPr lang="en-US" altLang="zh-CN" kern="0" dirty="0"/>
              <a:t>8</a:t>
            </a:r>
            <a:r>
              <a:rPr lang="zh-CN" altLang="en-US" kern="0" dirty="0"/>
              <a:t>位</a:t>
            </a:r>
            <a:r>
              <a:rPr lang="en-US" altLang="zh-CN" kern="0" dirty="0"/>
              <a:t>(</a:t>
            </a:r>
            <a:r>
              <a:rPr lang="zh-CN" altLang="en-US" kern="0" dirty="0"/>
              <a:t>很多编程语言定义变量最小值的依据</a:t>
            </a:r>
            <a:r>
              <a:rPr lang="en-US" altLang="zh-CN" kern="0" dirty="0"/>
              <a:t>).</a:t>
            </a:r>
          </a:p>
        </p:txBody>
      </p:sp>
    </p:spTree>
    <p:extLst>
      <p:ext uri="{BB962C8B-B14F-4D97-AF65-F5344CB8AC3E}">
        <p14:creationId xmlns:p14="http://schemas.microsoft.com/office/powerpoint/2010/main" val="17081844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273050" y="1358900"/>
            <a:ext cx="8499475" cy="5313363"/>
            <a:chOff x="172" y="856"/>
            <a:chExt cx="5354" cy="3347"/>
          </a:xfrm>
        </p:grpSpPr>
        <p:sp>
          <p:nvSpPr>
            <p:cNvPr id="110595" name="Rectangle 3"/>
            <p:cNvSpPr>
              <a:spLocks noChangeArrowheads="1"/>
            </p:cNvSpPr>
            <p:nvPr/>
          </p:nvSpPr>
          <p:spPr bwMode="auto">
            <a:xfrm>
              <a:off x="702" y="85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页表寄存器</a:t>
              </a:r>
              <a:endParaRPr lang="zh-CN" altLang="en-US" b="1" baseline="0"/>
            </a:p>
          </p:txBody>
        </p:sp>
        <p:sp>
          <p:nvSpPr>
            <p:cNvPr id="110596" name="Rectangle 4"/>
            <p:cNvSpPr>
              <a:spLocks noChangeArrowheads="1"/>
            </p:cNvSpPr>
            <p:nvPr/>
          </p:nvSpPr>
          <p:spPr bwMode="auto">
            <a:xfrm>
              <a:off x="172" y="1128"/>
              <a:ext cx="936" cy="234"/>
            </a:xfrm>
            <a:prstGeom prst="rect">
              <a:avLst/>
            </a:prstGeom>
            <a:noFill/>
            <a:ln w="22225">
              <a:solidFill>
                <a:srgbClr val="000000"/>
              </a:solidFill>
              <a:miter lim="800000"/>
              <a:headEnd/>
              <a:tailEnd/>
            </a:ln>
          </p:spPr>
          <p:txBody>
            <a:bodyPr/>
            <a:lstStyle/>
            <a:p>
              <a:endParaRPr lang="zh-CN" altLang="en-US"/>
            </a:p>
          </p:txBody>
        </p:sp>
        <p:sp>
          <p:nvSpPr>
            <p:cNvPr id="110597" name="Rectangle 5"/>
            <p:cNvSpPr>
              <a:spLocks noChangeArrowheads="1"/>
            </p:cNvSpPr>
            <p:nvPr/>
          </p:nvSpPr>
          <p:spPr bwMode="auto">
            <a:xfrm>
              <a:off x="320"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页表始址</a:t>
              </a:r>
              <a:endParaRPr lang="zh-CN" altLang="en-US" b="1" baseline="0"/>
            </a:p>
          </p:txBody>
        </p:sp>
        <p:sp>
          <p:nvSpPr>
            <p:cNvPr id="110598" name="Rectangle 6"/>
            <p:cNvSpPr>
              <a:spLocks noChangeArrowheads="1"/>
            </p:cNvSpPr>
            <p:nvPr/>
          </p:nvSpPr>
          <p:spPr bwMode="auto">
            <a:xfrm>
              <a:off x="1108" y="1128"/>
              <a:ext cx="923" cy="234"/>
            </a:xfrm>
            <a:prstGeom prst="rect">
              <a:avLst/>
            </a:prstGeom>
            <a:noFill/>
            <a:ln w="22225">
              <a:solidFill>
                <a:srgbClr val="000000"/>
              </a:solidFill>
              <a:miter lim="800000"/>
              <a:headEnd/>
              <a:tailEnd/>
            </a:ln>
          </p:spPr>
          <p:txBody>
            <a:bodyPr/>
            <a:lstStyle/>
            <a:p>
              <a:endParaRPr lang="zh-CN" altLang="en-US"/>
            </a:p>
          </p:txBody>
        </p:sp>
        <p:sp>
          <p:nvSpPr>
            <p:cNvPr id="110599" name="Rectangle 7"/>
            <p:cNvSpPr>
              <a:spLocks noChangeArrowheads="1"/>
            </p:cNvSpPr>
            <p:nvPr/>
          </p:nvSpPr>
          <p:spPr bwMode="auto">
            <a:xfrm>
              <a:off x="1243"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页表长度</a:t>
              </a:r>
              <a:endParaRPr lang="zh-CN" altLang="en-US" b="1" baseline="0"/>
            </a:p>
          </p:txBody>
        </p:sp>
        <p:sp>
          <p:nvSpPr>
            <p:cNvPr id="110600" name="Freeform 8"/>
            <p:cNvSpPr>
              <a:spLocks/>
            </p:cNvSpPr>
            <p:nvPr/>
          </p:nvSpPr>
          <p:spPr bwMode="auto">
            <a:xfrm>
              <a:off x="2388" y="1128"/>
              <a:ext cx="234" cy="222"/>
            </a:xfrm>
            <a:custGeom>
              <a:avLst/>
              <a:gdLst/>
              <a:ahLst/>
              <a:cxnLst>
                <a:cxn ang="0">
                  <a:pos x="0" y="111"/>
                </a:cxn>
                <a:cxn ang="0">
                  <a:pos x="12" y="49"/>
                </a:cxn>
                <a:cxn ang="0">
                  <a:pos x="74" y="0"/>
                </a:cxn>
                <a:cxn ang="0">
                  <a:pos x="147" y="0"/>
                </a:cxn>
                <a:cxn ang="0">
                  <a:pos x="209" y="49"/>
                </a:cxn>
                <a:cxn ang="0">
                  <a:pos x="234" y="111"/>
                </a:cxn>
                <a:cxn ang="0">
                  <a:pos x="209" y="185"/>
                </a:cxn>
                <a:cxn ang="0">
                  <a:pos x="147" y="222"/>
                </a:cxn>
                <a:cxn ang="0">
                  <a:pos x="74" y="222"/>
                </a:cxn>
                <a:cxn ang="0">
                  <a:pos x="12" y="185"/>
                </a:cxn>
                <a:cxn ang="0">
                  <a:pos x="0" y="111"/>
                </a:cxn>
              </a:cxnLst>
              <a:rect l="0" t="0" r="r" b="b"/>
              <a:pathLst>
                <a:path w="234" h="222">
                  <a:moveTo>
                    <a:pt x="0" y="111"/>
                  </a:moveTo>
                  <a:lnTo>
                    <a:pt x="12" y="49"/>
                  </a:lnTo>
                  <a:lnTo>
                    <a:pt x="74" y="0"/>
                  </a:lnTo>
                  <a:lnTo>
                    <a:pt x="147" y="0"/>
                  </a:lnTo>
                  <a:lnTo>
                    <a:pt x="209" y="49"/>
                  </a:lnTo>
                  <a:lnTo>
                    <a:pt x="234" y="111"/>
                  </a:lnTo>
                  <a:lnTo>
                    <a:pt x="209" y="185"/>
                  </a:lnTo>
                  <a:lnTo>
                    <a:pt x="147" y="222"/>
                  </a:lnTo>
                  <a:lnTo>
                    <a:pt x="74" y="222"/>
                  </a:lnTo>
                  <a:lnTo>
                    <a:pt x="12" y="185"/>
                  </a:lnTo>
                  <a:lnTo>
                    <a:pt x="0" y="11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0601" name="Rectangle 9"/>
            <p:cNvSpPr>
              <a:spLocks noChangeArrowheads="1"/>
            </p:cNvSpPr>
            <p:nvPr/>
          </p:nvSpPr>
          <p:spPr bwMode="auto">
            <a:xfrm>
              <a:off x="2412" y="115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b="1" baseline="0"/>
            </a:p>
          </p:txBody>
        </p:sp>
        <p:sp>
          <p:nvSpPr>
            <p:cNvPr id="110602" name="Rectangle 10"/>
            <p:cNvSpPr>
              <a:spLocks noChangeArrowheads="1"/>
            </p:cNvSpPr>
            <p:nvPr/>
          </p:nvSpPr>
          <p:spPr bwMode="auto">
            <a:xfrm>
              <a:off x="3889" y="1128"/>
              <a:ext cx="825" cy="234"/>
            </a:xfrm>
            <a:prstGeom prst="rect">
              <a:avLst/>
            </a:prstGeom>
            <a:noFill/>
            <a:ln w="22225">
              <a:solidFill>
                <a:srgbClr val="000000"/>
              </a:solidFill>
              <a:miter lim="800000"/>
              <a:headEnd/>
              <a:tailEnd/>
            </a:ln>
          </p:spPr>
          <p:txBody>
            <a:bodyPr/>
            <a:lstStyle/>
            <a:p>
              <a:endParaRPr lang="zh-CN" altLang="en-US"/>
            </a:p>
          </p:txBody>
        </p:sp>
        <p:sp>
          <p:nvSpPr>
            <p:cNvPr id="110603" name="Rectangle 11"/>
            <p:cNvSpPr>
              <a:spLocks noChangeArrowheads="1"/>
            </p:cNvSpPr>
            <p:nvPr/>
          </p:nvSpPr>
          <p:spPr bwMode="auto">
            <a:xfrm>
              <a:off x="4135" y="1152"/>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04" name="Rectangle 12"/>
            <p:cNvSpPr>
              <a:spLocks noChangeArrowheads="1"/>
            </p:cNvSpPr>
            <p:nvPr/>
          </p:nvSpPr>
          <p:spPr bwMode="auto">
            <a:xfrm>
              <a:off x="4714" y="1128"/>
              <a:ext cx="812" cy="234"/>
            </a:xfrm>
            <a:prstGeom prst="rect">
              <a:avLst/>
            </a:prstGeom>
            <a:noFill/>
            <a:ln w="22225">
              <a:solidFill>
                <a:srgbClr val="000000"/>
              </a:solidFill>
              <a:miter lim="800000"/>
              <a:headEnd/>
              <a:tailEnd/>
            </a:ln>
          </p:spPr>
          <p:txBody>
            <a:bodyPr/>
            <a:lstStyle/>
            <a:p>
              <a:endParaRPr lang="zh-CN" altLang="en-US"/>
            </a:p>
          </p:txBody>
        </p:sp>
        <p:sp>
          <p:nvSpPr>
            <p:cNvPr id="110605" name="Rectangle 13"/>
            <p:cNvSpPr>
              <a:spLocks noChangeArrowheads="1"/>
            </p:cNvSpPr>
            <p:nvPr/>
          </p:nvSpPr>
          <p:spPr bwMode="auto">
            <a:xfrm>
              <a:off x="4862" y="115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a:t>
              </a:r>
              <a:endParaRPr lang="zh-CN" altLang="en-US" b="1" baseline="0"/>
            </a:p>
          </p:txBody>
        </p:sp>
        <p:sp>
          <p:nvSpPr>
            <p:cNvPr id="110606" name="Rectangle 14"/>
            <p:cNvSpPr>
              <a:spLocks noChangeArrowheads="1"/>
            </p:cNvSpPr>
            <p:nvPr/>
          </p:nvSpPr>
          <p:spPr bwMode="auto">
            <a:xfrm>
              <a:off x="5022" y="1140"/>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内地址</a:t>
              </a:r>
              <a:endParaRPr lang="zh-CN" altLang="en-US" b="1" baseline="0"/>
            </a:p>
          </p:txBody>
        </p:sp>
        <p:sp>
          <p:nvSpPr>
            <p:cNvPr id="110607" name="Freeform 15"/>
            <p:cNvSpPr>
              <a:spLocks/>
            </p:cNvSpPr>
            <p:nvPr/>
          </p:nvSpPr>
          <p:spPr bwMode="auto">
            <a:xfrm>
              <a:off x="517" y="1596"/>
              <a:ext cx="234" cy="222"/>
            </a:xfrm>
            <a:custGeom>
              <a:avLst/>
              <a:gdLst/>
              <a:ahLst/>
              <a:cxnLst>
                <a:cxn ang="0">
                  <a:pos x="0" y="111"/>
                </a:cxn>
                <a:cxn ang="0">
                  <a:pos x="25" y="37"/>
                </a:cxn>
                <a:cxn ang="0">
                  <a:pos x="86" y="0"/>
                </a:cxn>
                <a:cxn ang="0">
                  <a:pos x="160" y="0"/>
                </a:cxn>
                <a:cxn ang="0">
                  <a:pos x="221" y="37"/>
                </a:cxn>
                <a:cxn ang="0">
                  <a:pos x="234" y="111"/>
                </a:cxn>
                <a:cxn ang="0">
                  <a:pos x="221" y="173"/>
                </a:cxn>
                <a:cxn ang="0">
                  <a:pos x="160" y="222"/>
                </a:cxn>
                <a:cxn ang="0">
                  <a:pos x="86" y="222"/>
                </a:cxn>
                <a:cxn ang="0">
                  <a:pos x="25" y="173"/>
                </a:cxn>
                <a:cxn ang="0">
                  <a:pos x="0" y="111"/>
                </a:cxn>
              </a:cxnLst>
              <a:rect l="0" t="0" r="r" b="b"/>
              <a:pathLst>
                <a:path w="234" h="222">
                  <a:moveTo>
                    <a:pt x="0" y="111"/>
                  </a:moveTo>
                  <a:lnTo>
                    <a:pt x="25" y="37"/>
                  </a:lnTo>
                  <a:lnTo>
                    <a:pt x="86" y="0"/>
                  </a:lnTo>
                  <a:lnTo>
                    <a:pt x="160" y="0"/>
                  </a:lnTo>
                  <a:lnTo>
                    <a:pt x="221" y="37"/>
                  </a:lnTo>
                  <a:lnTo>
                    <a:pt x="234" y="111"/>
                  </a:lnTo>
                  <a:lnTo>
                    <a:pt x="221" y="173"/>
                  </a:lnTo>
                  <a:lnTo>
                    <a:pt x="160" y="222"/>
                  </a:lnTo>
                  <a:lnTo>
                    <a:pt x="86" y="222"/>
                  </a:lnTo>
                  <a:lnTo>
                    <a:pt x="25" y="173"/>
                  </a:lnTo>
                  <a:lnTo>
                    <a:pt x="0" y="11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0608" name="Rectangle 16"/>
            <p:cNvSpPr>
              <a:spLocks noChangeArrowheads="1"/>
            </p:cNvSpPr>
            <p:nvPr/>
          </p:nvSpPr>
          <p:spPr bwMode="auto">
            <a:xfrm>
              <a:off x="554" y="1620"/>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b="1" baseline="0"/>
            </a:p>
          </p:txBody>
        </p:sp>
        <p:sp>
          <p:nvSpPr>
            <p:cNvPr id="110609" name="Line 17"/>
            <p:cNvSpPr>
              <a:spLocks noChangeShapeType="1"/>
            </p:cNvSpPr>
            <p:nvPr/>
          </p:nvSpPr>
          <p:spPr bwMode="auto">
            <a:xfrm>
              <a:off x="640" y="1362"/>
              <a:ext cx="1" cy="222"/>
            </a:xfrm>
            <a:prstGeom prst="line">
              <a:avLst/>
            </a:prstGeom>
            <a:noFill/>
            <a:ln w="22225">
              <a:solidFill>
                <a:srgbClr val="000000"/>
              </a:solidFill>
              <a:round/>
              <a:headEnd/>
              <a:tailEnd/>
            </a:ln>
          </p:spPr>
          <p:txBody>
            <a:bodyPr/>
            <a:lstStyle/>
            <a:p>
              <a:endParaRPr lang="zh-CN" altLang="en-US"/>
            </a:p>
          </p:txBody>
        </p:sp>
        <p:sp>
          <p:nvSpPr>
            <p:cNvPr id="110610" name="Freeform 18"/>
            <p:cNvSpPr>
              <a:spLocks/>
            </p:cNvSpPr>
            <p:nvPr/>
          </p:nvSpPr>
          <p:spPr bwMode="auto">
            <a:xfrm>
              <a:off x="615" y="1436"/>
              <a:ext cx="50" cy="148"/>
            </a:xfrm>
            <a:custGeom>
              <a:avLst/>
              <a:gdLst/>
              <a:ahLst/>
              <a:cxnLst>
                <a:cxn ang="0">
                  <a:pos x="50" y="0"/>
                </a:cxn>
                <a:cxn ang="0">
                  <a:pos x="25" y="25"/>
                </a:cxn>
                <a:cxn ang="0">
                  <a:pos x="0" y="0"/>
                </a:cxn>
                <a:cxn ang="0">
                  <a:pos x="25" y="148"/>
                </a:cxn>
                <a:cxn ang="0">
                  <a:pos x="50" y="0"/>
                </a:cxn>
              </a:cxnLst>
              <a:rect l="0" t="0" r="r" b="b"/>
              <a:pathLst>
                <a:path w="50" h="148">
                  <a:moveTo>
                    <a:pt x="50" y="0"/>
                  </a:moveTo>
                  <a:lnTo>
                    <a:pt x="25" y="25"/>
                  </a:lnTo>
                  <a:lnTo>
                    <a:pt x="0" y="0"/>
                  </a:lnTo>
                  <a:lnTo>
                    <a:pt x="25" y="148"/>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1" name="Freeform 19"/>
            <p:cNvSpPr>
              <a:spLocks/>
            </p:cNvSpPr>
            <p:nvPr/>
          </p:nvSpPr>
          <p:spPr bwMode="auto">
            <a:xfrm>
              <a:off x="751" y="1362"/>
              <a:ext cx="3557" cy="345"/>
            </a:xfrm>
            <a:custGeom>
              <a:avLst/>
              <a:gdLst/>
              <a:ahLst/>
              <a:cxnLst>
                <a:cxn ang="0">
                  <a:pos x="3557" y="0"/>
                </a:cxn>
                <a:cxn ang="0">
                  <a:pos x="3557" y="345"/>
                </a:cxn>
                <a:cxn ang="0">
                  <a:pos x="0" y="345"/>
                </a:cxn>
              </a:cxnLst>
              <a:rect l="0" t="0" r="r" b="b"/>
              <a:pathLst>
                <a:path w="3557" h="345">
                  <a:moveTo>
                    <a:pt x="3557" y="0"/>
                  </a:moveTo>
                  <a:lnTo>
                    <a:pt x="3557" y="345"/>
                  </a:lnTo>
                  <a:lnTo>
                    <a:pt x="0" y="345"/>
                  </a:lnTo>
                </a:path>
              </a:pathLst>
            </a:custGeom>
            <a:noFill/>
            <a:ln w="22225">
              <a:solidFill>
                <a:srgbClr val="000000"/>
              </a:solidFill>
              <a:prstDash val="solid"/>
              <a:round/>
              <a:headEnd/>
              <a:tailEnd/>
            </a:ln>
          </p:spPr>
          <p:txBody>
            <a:bodyPr/>
            <a:lstStyle/>
            <a:p>
              <a:endParaRPr lang="zh-CN" altLang="en-US"/>
            </a:p>
          </p:txBody>
        </p:sp>
        <p:sp>
          <p:nvSpPr>
            <p:cNvPr id="110612" name="Freeform 20"/>
            <p:cNvSpPr>
              <a:spLocks/>
            </p:cNvSpPr>
            <p:nvPr/>
          </p:nvSpPr>
          <p:spPr bwMode="auto">
            <a:xfrm>
              <a:off x="751" y="1682"/>
              <a:ext cx="160" cy="50"/>
            </a:xfrm>
            <a:custGeom>
              <a:avLst/>
              <a:gdLst/>
              <a:ahLst/>
              <a:cxnLst>
                <a:cxn ang="0">
                  <a:pos x="160" y="50"/>
                </a:cxn>
                <a:cxn ang="0">
                  <a:pos x="123" y="25"/>
                </a:cxn>
                <a:cxn ang="0">
                  <a:pos x="160" y="0"/>
                </a:cxn>
                <a:cxn ang="0">
                  <a:pos x="0" y="25"/>
                </a:cxn>
                <a:cxn ang="0">
                  <a:pos x="160" y="50"/>
                </a:cxn>
              </a:cxnLst>
              <a:rect l="0" t="0" r="r" b="b"/>
              <a:pathLst>
                <a:path w="160" h="50">
                  <a:moveTo>
                    <a:pt x="160" y="50"/>
                  </a:moveTo>
                  <a:lnTo>
                    <a:pt x="123" y="25"/>
                  </a:lnTo>
                  <a:lnTo>
                    <a:pt x="160" y="0"/>
                  </a:lnTo>
                  <a:lnTo>
                    <a:pt x="0" y="25"/>
                  </a:lnTo>
                  <a:lnTo>
                    <a:pt x="160" y="5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3" name="Line 21"/>
            <p:cNvSpPr>
              <a:spLocks noChangeShapeType="1"/>
            </p:cNvSpPr>
            <p:nvPr/>
          </p:nvSpPr>
          <p:spPr bwMode="auto">
            <a:xfrm>
              <a:off x="2498" y="1362"/>
              <a:ext cx="1" cy="345"/>
            </a:xfrm>
            <a:prstGeom prst="line">
              <a:avLst/>
            </a:prstGeom>
            <a:noFill/>
            <a:ln w="22225">
              <a:solidFill>
                <a:srgbClr val="000000"/>
              </a:solidFill>
              <a:round/>
              <a:headEnd/>
              <a:tailEnd/>
            </a:ln>
          </p:spPr>
          <p:txBody>
            <a:bodyPr/>
            <a:lstStyle/>
            <a:p>
              <a:endParaRPr lang="zh-CN" altLang="en-US"/>
            </a:p>
          </p:txBody>
        </p:sp>
        <p:sp>
          <p:nvSpPr>
            <p:cNvPr id="110614" name="Freeform 22"/>
            <p:cNvSpPr>
              <a:spLocks/>
            </p:cNvSpPr>
            <p:nvPr/>
          </p:nvSpPr>
          <p:spPr bwMode="auto">
            <a:xfrm>
              <a:off x="2474" y="1682"/>
              <a:ext cx="49" cy="50"/>
            </a:xfrm>
            <a:custGeom>
              <a:avLst/>
              <a:gdLst/>
              <a:ahLst/>
              <a:cxnLst>
                <a:cxn ang="0">
                  <a:pos x="0" y="25"/>
                </a:cxn>
                <a:cxn ang="0">
                  <a:pos x="12" y="0"/>
                </a:cxn>
                <a:cxn ang="0">
                  <a:pos x="37" y="0"/>
                </a:cxn>
                <a:cxn ang="0">
                  <a:pos x="49" y="25"/>
                </a:cxn>
                <a:cxn ang="0">
                  <a:pos x="37" y="50"/>
                </a:cxn>
                <a:cxn ang="0">
                  <a:pos x="12" y="50"/>
                </a:cxn>
                <a:cxn ang="0">
                  <a:pos x="0" y="25"/>
                </a:cxn>
              </a:cxnLst>
              <a:rect l="0" t="0" r="r" b="b"/>
              <a:pathLst>
                <a:path w="49" h="50">
                  <a:moveTo>
                    <a:pt x="0" y="25"/>
                  </a:moveTo>
                  <a:lnTo>
                    <a:pt x="12" y="0"/>
                  </a:lnTo>
                  <a:lnTo>
                    <a:pt x="37" y="0"/>
                  </a:lnTo>
                  <a:lnTo>
                    <a:pt x="49" y="25"/>
                  </a:lnTo>
                  <a:lnTo>
                    <a:pt x="37" y="50"/>
                  </a:lnTo>
                  <a:lnTo>
                    <a:pt x="12" y="50"/>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5" name="Freeform 23"/>
            <p:cNvSpPr>
              <a:spLocks/>
            </p:cNvSpPr>
            <p:nvPr/>
          </p:nvSpPr>
          <p:spPr bwMode="auto">
            <a:xfrm>
              <a:off x="2474" y="1362"/>
              <a:ext cx="49" cy="148"/>
            </a:xfrm>
            <a:custGeom>
              <a:avLst/>
              <a:gdLst/>
              <a:ahLst/>
              <a:cxnLst>
                <a:cxn ang="0">
                  <a:pos x="0" y="148"/>
                </a:cxn>
                <a:cxn ang="0">
                  <a:pos x="24" y="123"/>
                </a:cxn>
                <a:cxn ang="0">
                  <a:pos x="49" y="148"/>
                </a:cxn>
                <a:cxn ang="0">
                  <a:pos x="24" y="0"/>
                </a:cxn>
                <a:cxn ang="0">
                  <a:pos x="0" y="148"/>
                </a:cxn>
              </a:cxnLst>
              <a:rect l="0" t="0" r="r" b="b"/>
              <a:pathLst>
                <a:path w="49" h="148">
                  <a:moveTo>
                    <a:pt x="0" y="148"/>
                  </a:moveTo>
                  <a:lnTo>
                    <a:pt x="24" y="123"/>
                  </a:lnTo>
                  <a:lnTo>
                    <a:pt x="49" y="148"/>
                  </a:lnTo>
                  <a:lnTo>
                    <a:pt x="24" y="0"/>
                  </a:lnTo>
                  <a:lnTo>
                    <a:pt x="0" y="1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6" name="Freeform 24"/>
            <p:cNvSpPr>
              <a:spLocks/>
            </p:cNvSpPr>
            <p:nvPr/>
          </p:nvSpPr>
          <p:spPr bwMode="auto">
            <a:xfrm>
              <a:off x="2818" y="1214"/>
              <a:ext cx="148" cy="49"/>
            </a:xfrm>
            <a:custGeom>
              <a:avLst/>
              <a:gdLst/>
              <a:ahLst/>
              <a:cxnLst>
                <a:cxn ang="0">
                  <a:pos x="0" y="49"/>
                </a:cxn>
                <a:cxn ang="0">
                  <a:pos x="25" y="25"/>
                </a:cxn>
                <a:cxn ang="0">
                  <a:pos x="0" y="0"/>
                </a:cxn>
                <a:cxn ang="0">
                  <a:pos x="148" y="25"/>
                </a:cxn>
                <a:cxn ang="0">
                  <a:pos x="0" y="49"/>
                </a:cxn>
              </a:cxnLst>
              <a:rect l="0" t="0" r="r" b="b"/>
              <a:pathLst>
                <a:path w="148" h="49">
                  <a:moveTo>
                    <a:pt x="0" y="49"/>
                  </a:moveTo>
                  <a:lnTo>
                    <a:pt x="25" y="25"/>
                  </a:lnTo>
                  <a:lnTo>
                    <a:pt x="0" y="0"/>
                  </a:lnTo>
                  <a:lnTo>
                    <a:pt x="148" y="25"/>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7" name="Rectangle 25"/>
            <p:cNvSpPr>
              <a:spLocks noChangeArrowheads="1"/>
            </p:cNvSpPr>
            <p:nvPr/>
          </p:nvSpPr>
          <p:spPr bwMode="auto">
            <a:xfrm>
              <a:off x="4406" y="856"/>
              <a:ext cx="72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逻辑地址</a:t>
              </a:r>
              <a:r>
                <a:rPr lang="en-US" altLang="zh-CN" sz="2000" b="1" baseline="0">
                  <a:solidFill>
                    <a:srgbClr val="000000"/>
                  </a:solidFill>
                  <a:latin typeface="宋体" pitchFamily="2" charset="-122"/>
                </a:rPr>
                <a:t>L</a:t>
              </a:r>
              <a:endParaRPr lang="en-US" altLang="zh-CN" b="1" baseline="0"/>
            </a:p>
          </p:txBody>
        </p:sp>
        <p:sp>
          <p:nvSpPr>
            <p:cNvPr id="110618" name="Rectangle 26"/>
            <p:cNvSpPr>
              <a:spLocks noChangeArrowheads="1"/>
            </p:cNvSpPr>
            <p:nvPr/>
          </p:nvSpPr>
          <p:spPr bwMode="auto">
            <a:xfrm>
              <a:off x="2991"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越界中断</a:t>
              </a:r>
              <a:endParaRPr lang="zh-CN" altLang="en-US" b="1" baseline="0"/>
            </a:p>
          </p:txBody>
        </p:sp>
        <p:sp>
          <p:nvSpPr>
            <p:cNvPr id="110619" name="Rectangle 27"/>
            <p:cNvSpPr>
              <a:spLocks noChangeArrowheads="1"/>
            </p:cNvSpPr>
            <p:nvPr/>
          </p:nvSpPr>
          <p:spPr bwMode="auto">
            <a:xfrm>
              <a:off x="1452" y="2052"/>
              <a:ext cx="813" cy="234"/>
            </a:xfrm>
            <a:prstGeom prst="rect">
              <a:avLst/>
            </a:prstGeom>
            <a:noFill/>
            <a:ln w="22225">
              <a:solidFill>
                <a:srgbClr val="000000"/>
              </a:solidFill>
              <a:miter lim="800000"/>
              <a:headEnd/>
              <a:tailEnd/>
            </a:ln>
          </p:spPr>
          <p:txBody>
            <a:bodyPr/>
            <a:lstStyle/>
            <a:p>
              <a:endParaRPr lang="zh-CN" altLang="en-US"/>
            </a:p>
          </p:txBody>
        </p:sp>
        <p:sp>
          <p:nvSpPr>
            <p:cNvPr id="110620" name="Rectangle 28"/>
            <p:cNvSpPr>
              <a:spLocks noChangeArrowheads="1"/>
            </p:cNvSpPr>
            <p:nvPr/>
          </p:nvSpPr>
          <p:spPr bwMode="auto">
            <a:xfrm>
              <a:off x="1698"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块号</a:t>
              </a:r>
              <a:endParaRPr lang="zh-CN" altLang="en-US" b="1" baseline="0"/>
            </a:p>
          </p:txBody>
        </p:sp>
        <p:sp>
          <p:nvSpPr>
            <p:cNvPr id="110621" name="Rectangle 29"/>
            <p:cNvSpPr>
              <a:spLocks noChangeArrowheads="1"/>
            </p:cNvSpPr>
            <p:nvPr/>
          </p:nvSpPr>
          <p:spPr bwMode="auto">
            <a:xfrm>
              <a:off x="1452" y="2286"/>
              <a:ext cx="813" cy="235"/>
            </a:xfrm>
            <a:prstGeom prst="rect">
              <a:avLst/>
            </a:prstGeom>
            <a:noFill/>
            <a:ln w="22225">
              <a:solidFill>
                <a:srgbClr val="000000"/>
              </a:solidFill>
              <a:miter lim="800000"/>
              <a:headEnd/>
              <a:tailEnd/>
            </a:ln>
          </p:spPr>
          <p:txBody>
            <a:bodyPr/>
            <a:lstStyle/>
            <a:p>
              <a:endParaRPr lang="zh-CN" altLang="en-US"/>
            </a:p>
          </p:txBody>
        </p:sp>
        <p:sp>
          <p:nvSpPr>
            <p:cNvPr id="110622" name="Rectangle 30"/>
            <p:cNvSpPr>
              <a:spLocks noChangeArrowheads="1"/>
            </p:cNvSpPr>
            <p:nvPr/>
          </p:nvSpPr>
          <p:spPr bwMode="auto">
            <a:xfrm>
              <a:off x="1809" y="2311"/>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23" name="Rectangle 31"/>
            <p:cNvSpPr>
              <a:spLocks noChangeArrowheads="1"/>
            </p:cNvSpPr>
            <p:nvPr/>
          </p:nvSpPr>
          <p:spPr bwMode="auto">
            <a:xfrm>
              <a:off x="1452" y="2521"/>
              <a:ext cx="813" cy="234"/>
            </a:xfrm>
            <a:prstGeom prst="rect">
              <a:avLst/>
            </a:prstGeom>
            <a:noFill/>
            <a:ln w="22225">
              <a:solidFill>
                <a:srgbClr val="000000"/>
              </a:solidFill>
              <a:miter lim="800000"/>
              <a:headEnd/>
              <a:tailEnd/>
            </a:ln>
          </p:spPr>
          <p:txBody>
            <a:bodyPr/>
            <a:lstStyle/>
            <a:p>
              <a:endParaRPr lang="zh-CN" altLang="en-US"/>
            </a:p>
          </p:txBody>
        </p:sp>
        <p:sp>
          <p:nvSpPr>
            <p:cNvPr id="110624" name="Rectangle 32"/>
            <p:cNvSpPr>
              <a:spLocks noChangeArrowheads="1"/>
            </p:cNvSpPr>
            <p:nvPr/>
          </p:nvSpPr>
          <p:spPr bwMode="auto">
            <a:xfrm>
              <a:off x="1452" y="2755"/>
              <a:ext cx="813" cy="234"/>
            </a:xfrm>
            <a:prstGeom prst="rect">
              <a:avLst/>
            </a:prstGeom>
            <a:noFill/>
            <a:ln w="22225">
              <a:solidFill>
                <a:srgbClr val="000000"/>
              </a:solidFill>
              <a:miter lim="800000"/>
              <a:headEnd/>
              <a:tailEnd/>
            </a:ln>
          </p:spPr>
          <p:txBody>
            <a:bodyPr/>
            <a:lstStyle/>
            <a:p>
              <a:endParaRPr lang="zh-CN" altLang="en-US"/>
            </a:p>
          </p:txBody>
        </p:sp>
        <p:sp>
          <p:nvSpPr>
            <p:cNvPr id="110625" name="Rectangle 33"/>
            <p:cNvSpPr>
              <a:spLocks noChangeArrowheads="1"/>
            </p:cNvSpPr>
            <p:nvPr/>
          </p:nvSpPr>
          <p:spPr bwMode="auto">
            <a:xfrm>
              <a:off x="1452" y="2989"/>
              <a:ext cx="813" cy="234"/>
            </a:xfrm>
            <a:prstGeom prst="rect">
              <a:avLst/>
            </a:prstGeom>
            <a:noFill/>
            <a:ln w="22225">
              <a:solidFill>
                <a:srgbClr val="000000"/>
              </a:solidFill>
              <a:miter lim="800000"/>
              <a:headEnd/>
              <a:tailEnd/>
            </a:ln>
          </p:spPr>
          <p:txBody>
            <a:bodyPr/>
            <a:lstStyle/>
            <a:p>
              <a:endParaRPr lang="zh-CN" altLang="en-US"/>
            </a:p>
          </p:txBody>
        </p:sp>
        <p:sp>
          <p:nvSpPr>
            <p:cNvPr id="110626" name="Rectangle 34"/>
            <p:cNvSpPr>
              <a:spLocks noChangeArrowheads="1"/>
            </p:cNvSpPr>
            <p:nvPr/>
          </p:nvSpPr>
          <p:spPr bwMode="auto">
            <a:xfrm>
              <a:off x="1698" y="3247"/>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baseline="0"/>
            </a:p>
          </p:txBody>
        </p:sp>
        <p:sp>
          <p:nvSpPr>
            <p:cNvPr id="110627" name="Line 35"/>
            <p:cNvSpPr>
              <a:spLocks noChangeShapeType="1"/>
            </p:cNvSpPr>
            <p:nvPr/>
          </p:nvSpPr>
          <p:spPr bwMode="auto">
            <a:xfrm>
              <a:off x="1452" y="1941"/>
              <a:ext cx="1" cy="111"/>
            </a:xfrm>
            <a:prstGeom prst="line">
              <a:avLst/>
            </a:prstGeom>
            <a:noFill/>
            <a:ln w="22225">
              <a:solidFill>
                <a:srgbClr val="000000"/>
              </a:solidFill>
              <a:round/>
              <a:headEnd/>
              <a:tailEnd/>
            </a:ln>
          </p:spPr>
          <p:txBody>
            <a:bodyPr/>
            <a:lstStyle/>
            <a:p>
              <a:endParaRPr lang="zh-CN" altLang="en-US"/>
            </a:p>
          </p:txBody>
        </p:sp>
        <p:sp>
          <p:nvSpPr>
            <p:cNvPr id="110628" name="Line 36"/>
            <p:cNvSpPr>
              <a:spLocks noChangeShapeType="1"/>
            </p:cNvSpPr>
            <p:nvPr/>
          </p:nvSpPr>
          <p:spPr bwMode="auto">
            <a:xfrm>
              <a:off x="874" y="2052"/>
              <a:ext cx="49" cy="1"/>
            </a:xfrm>
            <a:prstGeom prst="line">
              <a:avLst/>
            </a:prstGeom>
            <a:noFill/>
            <a:ln w="22225">
              <a:solidFill>
                <a:srgbClr val="000000"/>
              </a:solidFill>
              <a:round/>
              <a:headEnd/>
              <a:tailEnd/>
            </a:ln>
          </p:spPr>
          <p:txBody>
            <a:bodyPr/>
            <a:lstStyle/>
            <a:p>
              <a:endParaRPr lang="zh-CN" altLang="en-US"/>
            </a:p>
          </p:txBody>
        </p:sp>
        <p:sp>
          <p:nvSpPr>
            <p:cNvPr id="110629" name="Line 37"/>
            <p:cNvSpPr>
              <a:spLocks noChangeShapeType="1"/>
            </p:cNvSpPr>
            <p:nvPr/>
          </p:nvSpPr>
          <p:spPr bwMode="auto">
            <a:xfrm>
              <a:off x="972" y="2052"/>
              <a:ext cx="50" cy="1"/>
            </a:xfrm>
            <a:prstGeom prst="line">
              <a:avLst/>
            </a:prstGeom>
            <a:noFill/>
            <a:ln w="22225">
              <a:solidFill>
                <a:srgbClr val="000000"/>
              </a:solidFill>
              <a:round/>
              <a:headEnd/>
              <a:tailEnd/>
            </a:ln>
          </p:spPr>
          <p:txBody>
            <a:bodyPr/>
            <a:lstStyle/>
            <a:p>
              <a:endParaRPr lang="zh-CN" altLang="en-US"/>
            </a:p>
          </p:txBody>
        </p:sp>
        <p:sp>
          <p:nvSpPr>
            <p:cNvPr id="110630" name="Line 38"/>
            <p:cNvSpPr>
              <a:spLocks noChangeShapeType="1"/>
            </p:cNvSpPr>
            <p:nvPr/>
          </p:nvSpPr>
          <p:spPr bwMode="auto">
            <a:xfrm>
              <a:off x="1071" y="2052"/>
              <a:ext cx="49" cy="1"/>
            </a:xfrm>
            <a:prstGeom prst="line">
              <a:avLst/>
            </a:prstGeom>
            <a:noFill/>
            <a:ln w="22225">
              <a:solidFill>
                <a:srgbClr val="000000"/>
              </a:solidFill>
              <a:round/>
              <a:headEnd/>
              <a:tailEnd/>
            </a:ln>
          </p:spPr>
          <p:txBody>
            <a:bodyPr/>
            <a:lstStyle/>
            <a:p>
              <a:endParaRPr lang="zh-CN" altLang="en-US"/>
            </a:p>
          </p:txBody>
        </p:sp>
        <p:sp>
          <p:nvSpPr>
            <p:cNvPr id="110631" name="Line 39"/>
            <p:cNvSpPr>
              <a:spLocks noChangeShapeType="1"/>
            </p:cNvSpPr>
            <p:nvPr/>
          </p:nvSpPr>
          <p:spPr bwMode="auto">
            <a:xfrm>
              <a:off x="1169" y="2052"/>
              <a:ext cx="49" cy="1"/>
            </a:xfrm>
            <a:prstGeom prst="line">
              <a:avLst/>
            </a:prstGeom>
            <a:noFill/>
            <a:ln w="22225">
              <a:solidFill>
                <a:srgbClr val="000000"/>
              </a:solidFill>
              <a:round/>
              <a:headEnd/>
              <a:tailEnd/>
            </a:ln>
          </p:spPr>
          <p:txBody>
            <a:bodyPr/>
            <a:lstStyle/>
            <a:p>
              <a:endParaRPr lang="zh-CN" altLang="en-US"/>
            </a:p>
          </p:txBody>
        </p:sp>
        <p:sp>
          <p:nvSpPr>
            <p:cNvPr id="110632" name="Line 40"/>
            <p:cNvSpPr>
              <a:spLocks noChangeShapeType="1"/>
            </p:cNvSpPr>
            <p:nvPr/>
          </p:nvSpPr>
          <p:spPr bwMode="auto">
            <a:xfrm>
              <a:off x="1268" y="2052"/>
              <a:ext cx="49" cy="1"/>
            </a:xfrm>
            <a:prstGeom prst="line">
              <a:avLst/>
            </a:prstGeom>
            <a:noFill/>
            <a:ln w="22225">
              <a:solidFill>
                <a:srgbClr val="000000"/>
              </a:solidFill>
              <a:round/>
              <a:headEnd/>
              <a:tailEnd/>
            </a:ln>
          </p:spPr>
          <p:txBody>
            <a:bodyPr/>
            <a:lstStyle/>
            <a:p>
              <a:endParaRPr lang="zh-CN" altLang="en-US"/>
            </a:p>
          </p:txBody>
        </p:sp>
        <p:sp>
          <p:nvSpPr>
            <p:cNvPr id="110633" name="Line 41"/>
            <p:cNvSpPr>
              <a:spLocks noChangeShapeType="1"/>
            </p:cNvSpPr>
            <p:nvPr/>
          </p:nvSpPr>
          <p:spPr bwMode="auto">
            <a:xfrm>
              <a:off x="1366" y="2052"/>
              <a:ext cx="49" cy="1"/>
            </a:xfrm>
            <a:prstGeom prst="line">
              <a:avLst/>
            </a:prstGeom>
            <a:noFill/>
            <a:ln w="22225">
              <a:solidFill>
                <a:srgbClr val="000000"/>
              </a:solidFill>
              <a:round/>
              <a:headEnd/>
              <a:tailEnd/>
            </a:ln>
          </p:spPr>
          <p:txBody>
            <a:bodyPr/>
            <a:lstStyle/>
            <a:p>
              <a:endParaRPr lang="zh-CN" altLang="en-US"/>
            </a:p>
          </p:txBody>
        </p:sp>
        <p:sp>
          <p:nvSpPr>
            <p:cNvPr id="110634" name="Rectangle 42"/>
            <p:cNvSpPr>
              <a:spLocks noChangeArrowheads="1"/>
            </p:cNvSpPr>
            <p:nvPr/>
          </p:nvSpPr>
          <p:spPr bwMode="auto">
            <a:xfrm>
              <a:off x="997"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35" name="Line 43"/>
            <p:cNvSpPr>
              <a:spLocks noChangeShapeType="1"/>
            </p:cNvSpPr>
            <p:nvPr/>
          </p:nvSpPr>
          <p:spPr bwMode="auto">
            <a:xfrm>
              <a:off x="640" y="2410"/>
              <a:ext cx="812" cy="1"/>
            </a:xfrm>
            <a:prstGeom prst="line">
              <a:avLst/>
            </a:prstGeom>
            <a:noFill/>
            <a:ln w="22225">
              <a:solidFill>
                <a:srgbClr val="000000"/>
              </a:solidFill>
              <a:round/>
              <a:headEnd/>
              <a:tailEnd/>
            </a:ln>
          </p:spPr>
          <p:txBody>
            <a:bodyPr/>
            <a:lstStyle/>
            <a:p>
              <a:endParaRPr lang="zh-CN" altLang="en-US"/>
            </a:p>
          </p:txBody>
        </p:sp>
        <p:sp>
          <p:nvSpPr>
            <p:cNvPr id="110636" name="Line 44"/>
            <p:cNvSpPr>
              <a:spLocks noChangeShapeType="1"/>
            </p:cNvSpPr>
            <p:nvPr/>
          </p:nvSpPr>
          <p:spPr bwMode="auto">
            <a:xfrm>
              <a:off x="640" y="1818"/>
              <a:ext cx="1" cy="592"/>
            </a:xfrm>
            <a:prstGeom prst="line">
              <a:avLst/>
            </a:prstGeom>
            <a:noFill/>
            <a:ln w="22225">
              <a:solidFill>
                <a:srgbClr val="000000"/>
              </a:solidFill>
              <a:round/>
              <a:headEnd/>
              <a:tailEnd/>
            </a:ln>
          </p:spPr>
          <p:txBody>
            <a:bodyPr/>
            <a:lstStyle/>
            <a:p>
              <a:endParaRPr lang="zh-CN" altLang="en-US"/>
            </a:p>
          </p:txBody>
        </p:sp>
        <p:sp>
          <p:nvSpPr>
            <p:cNvPr id="110637" name="Freeform 45"/>
            <p:cNvSpPr>
              <a:spLocks/>
            </p:cNvSpPr>
            <p:nvPr/>
          </p:nvSpPr>
          <p:spPr bwMode="auto">
            <a:xfrm>
              <a:off x="1305" y="2373"/>
              <a:ext cx="147" cy="61"/>
            </a:xfrm>
            <a:custGeom>
              <a:avLst/>
              <a:gdLst/>
              <a:ahLst/>
              <a:cxnLst>
                <a:cxn ang="0">
                  <a:pos x="0" y="61"/>
                </a:cxn>
                <a:cxn ang="0">
                  <a:pos x="24" y="37"/>
                </a:cxn>
                <a:cxn ang="0">
                  <a:pos x="0" y="0"/>
                </a:cxn>
                <a:cxn ang="0">
                  <a:pos x="147" y="37"/>
                </a:cxn>
                <a:cxn ang="0">
                  <a:pos x="0" y="61"/>
                </a:cxn>
              </a:cxnLst>
              <a:rect l="0" t="0" r="r" b="b"/>
              <a:pathLst>
                <a:path w="147" h="61">
                  <a:moveTo>
                    <a:pt x="0" y="61"/>
                  </a:moveTo>
                  <a:lnTo>
                    <a:pt x="24" y="37"/>
                  </a:lnTo>
                  <a:lnTo>
                    <a:pt x="0" y="0"/>
                  </a:lnTo>
                  <a:lnTo>
                    <a:pt x="147" y="37"/>
                  </a:lnTo>
                  <a:lnTo>
                    <a:pt x="0" y="6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38" name="Line 46"/>
            <p:cNvSpPr>
              <a:spLocks noChangeShapeType="1"/>
            </p:cNvSpPr>
            <p:nvPr/>
          </p:nvSpPr>
          <p:spPr bwMode="auto">
            <a:xfrm>
              <a:off x="2265" y="2410"/>
              <a:ext cx="172" cy="1"/>
            </a:xfrm>
            <a:prstGeom prst="line">
              <a:avLst/>
            </a:prstGeom>
            <a:noFill/>
            <a:ln w="22225">
              <a:solidFill>
                <a:srgbClr val="000000"/>
              </a:solidFill>
              <a:round/>
              <a:headEnd/>
              <a:tailEnd/>
            </a:ln>
          </p:spPr>
          <p:txBody>
            <a:bodyPr/>
            <a:lstStyle/>
            <a:p>
              <a:endParaRPr lang="zh-CN" altLang="en-US"/>
            </a:p>
          </p:txBody>
        </p:sp>
        <p:sp>
          <p:nvSpPr>
            <p:cNvPr id="110639" name="Rectangle 47"/>
            <p:cNvSpPr>
              <a:spLocks noChangeArrowheads="1"/>
            </p:cNvSpPr>
            <p:nvPr/>
          </p:nvSpPr>
          <p:spPr bwMode="auto">
            <a:xfrm>
              <a:off x="3778" y="2052"/>
              <a:ext cx="468" cy="234"/>
            </a:xfrm>
            <a:prstGeom prst="rect">
              <a:avLst/>
            </a:prstGeom>
            <a:noFill/>
            <a:ln w="22225">
              <a:solidFill>
                <a:srgbClr val="000000"/>
              </a:solidFill>
              <a:miter lim="800000"/>
              <a:headEnd/>
              <a:tailEnd/>
            </a:ln>
          </p:spPr>
          <p:txBody>
            <a:bodyPr/>
            <a:lstStyle/>
            <a:p>
              <a:endParaRPr lang="zh-CN" altLang="en-US"/>
            </a:p>
          </p:txBody>
        </p:sp>
        <p:sp>
          <p:nvSpPr>
            <p:cNvPr id="110640" name="Rectangle 48"/>
            <p:cNvSpPr>
              <a:spLocks noChangeArrowheads="1"/>
            </p:cNvSpPr>
            <p:nvPr/>
          </p:nvSpPr>
          <p:spPr bwMode="auto">
            <a:xfrm>
              <a:off x="3311" y="2052"/>
              <a:ext cx="467" cy="234"/>
            </a:xfrm>
            <a:prstGeom prst="rect">
              <a:avLst/>
            </a:prstGeom>
            <a:noFill/>
            <a:ln w="22225">
              <a:solidFill>
                <a:srgbClr val="000000"/>
              </a:solidFill>
              <a:miter lim="800000"/>
              <a:headEnd/>
              <a:tailEnd/>
            </a:ln>
          </p:spPr>
          <p:txBody>
            <a:bodyPr/>
            <a:lstStyle/>
            <a:p>
              <a:endParaRPr lang="zh-CN" altLang="en-US"/>
            </a:p>
          </p:txBody>
        </p:sp>
        <p:sp>
          <p:nvSpPr>
            <p:cNvPr id="110641" name="Freeform 49"/>
            <p:cNvSpPr>
              <a:spLocks/>
            </p:cNvSpPr>
            <p:nvPr/>
          </p:nvSpPr>
          <p:spPr bwMode="auto">
            <a:xfrm>
              <a:off x="4505" y="3420"/>
              <a:ext cx="147" cy="62"/>
            </a:xfrm>
            <a:custGeom>
              <a:avLst/>
              <a:gdLst/>
              <a:ahLst/>
              <a:cxnLst>
                <a:cxn ang="0">
                  <a:pos x="0" y="62"/>
                </a:cxn>
                <a:cxn ang="0">
                  <a:pos x="24" y="37"/>
                </a:cxn>
                <a:cxn ang="0">
                  <a:pos x="0" y="0"/>
                </a:cxn>
                <a:cxn ang="0">
                  <a:pos x="147" y="37"/>
                </a:cxn>
                <a:cxn ang="0">
                  <a:pos x="0" y="62"/>
                </a:cxn>
              </a:cxnLst>
              <a:rect l="0" t="0" r="r" b="b"/>
              <a:pathLst>
                <a:path w="147" h="62">
                  <a:moveTo>
                    <a:pt x="0" y="62"/>
                  </a:moveTo>
                  <a:lnTo>
                    <a:pt x="24" y="37"/>
                  </a:lnTo>
                  <a:lnTo>
                    <a:pt x="0" y="0"/>
                  </a:lnTo>
                  <a:lnTo>
                    <a:pt x="147" y="37"/>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42" name="Rectangle 50"/>
            <p:cNvSpPr>
              <a:spLocks noChangeArrowheads="1"/>
            </p:cNvSpPr>
            <p:nvPr/>
          </p:nvSpPr>
          <p:spPr bwMode="auto">
            <a:xfrm>
              <a:off x="3385"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43" name="Rectangle 51"/>
            <p:cNvSpPr>
              <a:spLocks noChangeArrowheads="1"/>
            </p:cNvSpPr>
            <p:nvPr/>
          </p:nvSpPr>
          <p:spPr bwMode="auto">
            <a:xfrm>
              <a:off x="2622" y="2052"/>
              <a:ext cx="221" cy="1171"/>
            </a:xfrm>
            <a:prstGeom prst="rect">
              <a:avLst/>
            </a:prstGeom>
            <a:noFill/>
            <a:ln w="22225">
              <a:solidFill>
                <a:srgbClr val="000000"/>
              </a:solidFill>
              <a:miter lim="800000"/>
              <a:headEnd/>
              <a:tailEnd/>
            </a:ln>
          </p:spPr>
          <p:txBody>
            <a:bodyPr/>
            <a:lstStyle/>
            <a:p>
              <a:endParaRPr lang="zh-CN" altLang="en-US"/>
            </a:p>
          </p:txBody>
        </p:sp>
        <p:sp>
          <p:nvSpPr>
            <p:cNvPr id="110644" name="Rectangle 52"/>
            <p:cNvSpPr>
              <a:spLocks noChangeArrowheads="1"/>
            </p:cNvSpPr>
            <p:nvPr/>
          </p:nvSpPr>
          <p:spPr bwMode="auto">
            <a:xfrm>
              <a:off x="2646" y="2150"/>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输</a:t>
              </a:r>
              <a:endParaRPr lang="zh-CN" altLang="en-US" b="1" baseline="0"/>
            </a:p>
          </p:txBody>
        </p:sp>
        <p:sp>
          <p:nvSpPr>
            <p:cNvPr id="110645" name="Rectangle 53"/>
            <p:cNvSpPr>
              <a:spLocks noChangeArrowheads="1"/>
            </p:cNvSpPr>
            <p:nvPr/>
          </p:nvSpPr>
          <p:spPr bwMode="auto">
            <a:xfrm>
              <a:off x="2646" y="2348"/>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入</a:t>
              </a:r>
              <a:endParaRPr lang="zh-CN" altLang="en-US" b="1" baseline="0"/>
            </a:p>
          </p:txBody>
        </p:sp>
        <p:sp>
          <p:nvSpPr>
            <p:cNvPr id="110646" name="Rectangle 54"/>
            <p:cNvSpPr>
              <a:spLocks noChangeArrowheads="1"/>
            </p:cNvSpPr>
            <p:nvPr/>
          </p:nvSpPr>
          <p:spPr bwMode="auto">
            <a:xfrm>
              <a:off x="2646" y="2545"/>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寄</a:t>
              </a:r>
              <a:endParaRPr lang="zh-CN" altLang="en-US" b="1" baseline="0"/>
            </a:p>
          </p:txBody>
        </p:sp>
        <p:sp>
          <p:nvSpPr>
            <p:cNvPr id="110647" name="Rectangle 55"/>
            <p:cNvSpPr>
              <a:spLocks noChangeArrowheads="1"/>
            </p:cNvSpPr>
            <p:nvPr/>
          </p:nvSpPr>
          <p:spPr bwMode="auto">
            <a:xfrm>
              <a:off x="2646" y="274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存</a:t>
              </a:r>
              <a:endParaRPr lang="zh-CN" altLang="en-US" b="1" baseline="0"/>
            </a:p>
          </p:txBody>
        </p:sp>
        <p:sp>
          <p:nvSpPr>
            <p:cNvPr id="110648" name="Rectangle 56"/>
            <p:cNvSpPr>
              <a:spLocks noChangeArrowheads="1"/>
            </p:cNvSpPr>
            <p:nvPr/>
          </p:nvSpPr>
          <p:spPr bwMode="auto">
            <a:xfrm>
              <a:off x="2646" y="2939"/>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器</a:t>
              </a:r>
              <a:endParaRPr lang="zh-CN" altLang="en-US" b="1" baseline="0"/>
            </a:p>
          </p:txBody>
        </p:sp>
        <p:sp>
          <p:nvSpPr>
            <p:cNvPr id="110649" name="Line 57"/>
            <p:cNvSpPr>
              <a:spLocks noChangeShapeType="1"/>
            </p:cNvSpPr>
            <p:nvPr/>
          </p:nvSpPr>
          <p:spPr bwMode="auto">
            <a:xfrm>
              <a:off x="2437" y="2410"/>
              <a:ext cx="1" cy="1047"/>
            </a:xfrm>
            <a:prstGeom prst="line">
              <a:avLst/>
            </a:prstGeom>
            <a:noFill/>
            <a:ln w="22225">
              <a:solidFill>
                <a:srgbClr val="000000"/>
              </a:solidFill>
              <a:round/>
              <a:headEnd/>
              <a:tailEnd/>
            </a:ln>
          </p:spPr>
          <p:txBody>
            <a:bodyPr/>
            <a:lstStyle/>
            <a:p>
              <a:endParaRPr lang="zh-CN" altLang="en-US"/>
            </a:p>
          </p:txBody>
        </p:sp>
        <p:sp>
          <p:nvSpPr>
            <p:cNvPr id="110650" name="Line 58"/>
            <p:cNvSpPr>
              <a:spLocks noChangeShapeType="1"/>
            </p:cNvSpPr>
            <p:nvPr/>
          </p:nvSpPr>
          <p:spPr bwMode="auto">
            <a:xfrm>
              <a:off x="2437" y="3457"/>
              <a:ext cx="2092" cy="1"/>
            </a:xfrm>
            <a:prstGeom prst="line">
              <a:avLst/>
            </a:prstGeom>
            <a:noFill/>
            <a:ln w="22225">
              <a:solidFill>
                <a:srgbClr val="000000"/>
              </a:solidFill>
              <a:round/>
              <a:headEnd/>
              <a:tailEnd/>
            </a:ln>
          </p:spPr>
          <p:txBody>
            <a:bodyPr/>
            <a:lstStyle/>
            <a:p>
              <a:endParaRPr lang="zh-CN" altLang="en-US"/>
            </a:p>
          </p:txBody>
        </p:sp>
        <p:sp>
          <p:nvSpPr>
            <p:cNvPr id="110651" name="Rectangle 59"/>
            <p:cNvSpPr>
              <a:spLocks noChangeArrowheads="1"/>
            </p:cNvSpPr>
            <p:nvPr/>
          </p:nvSpPr>
          <p:spPr bwMode="auto">
            <a:xfrm>
              <a:off x="3852"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块号</a:t>
              </a:r>
              <a:endParaRPr lang="zh-CN" altLang="en-US" b="1" baseline="0"/>
            </a:p>
          </p:txBody>
        </p:sp>
        <p:sp>
          <p:nvSpPr>
            <p:cNvPr id="110652" name="Rectangle 60"/>
            <p:cNvSpPr>
              <a:spLocks noChangeArrowheads="1"/>
            </p:cNvSpPr>
            <p:nvPr/>
          </p:nvSpPr>
          <p:spPr bwMode="auto">
            <a:xfrm>
              <a:off x="3778" y="2286"/>
              <a:ext cx="468" cy="235"/>
            </a:xfrm>
            <a:prstGeom prst="rect">
              <a:avLst/>
            </a:prstGeom>
            <a:noFill/>
            <a:ln w="22225">
              <a:solidFill>
                <a:srgbClr val="000000"/>
              </a:solidFill>
              <a:miter lim="800000"/>
              <a:headEnd/>
              <a:tailEnd/>
            </a:ln>
          </p:spPr>
          <p:txBody>
            <a:bodyPr/>
            <a:lstStyle/>
            <a:p>
              <a:endParaRPr lang="zh-CN" altLang="en-US"/>
            </a:p>
          </p:txBody>
        </p:sp>
        <p:sp>
          <p:nvSpPr>
            <p:cNvPr id="110653" name="Rectangle 61"/>
            <p:cNvSpPr>
              <a:spLocks noChangeArrowheads="1"/>
            </p:cNvSpPr>
            <p:nvPr/>
          </p:nvSpPr>
          <p:spPr bwMode="auto">
            <a:xfrm>
              <a:off x="3963" y="2311"/>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54" name="Rectangle 62"/>
            <p:cNvSpPr>
              <a:spLocks noChangeArrowheads="1"/>
            </p:cNvSpPr>
            <p:nvPr/>
          </p:nvSpPr>
          <p:spPr bwMode="auto">
            <a:xfrm>
              <a:off x="3311" y="2286"/>
              <a:ext cx="467" cy="235"/>
            </a:xfrm>
            <a:prstGeom prst="rect">
              <a:avLst/>
            </a:prstGeom>
            <a:noFill/>
            <a:ln w="22225">
              <a:solidFill>
                <a:srgbClr val="000000"/>
              </a:solidFill>
              <a:miter lim="800000"/>
              <a:headEnd/>
              <a:tailEnd/>
            </a:ln>
          </p:spPr>
          <p:txBody>
            <a:bodyPr/>
            <a:lstStyle/>
            <a:p>
              <a:endParaRPr lang="zh-CN" altLang="en-US"/>
            </a:p>
          </p:txBody>
        </p:sp>
        <p:sp>
          <p:nvSpPr>
            <p:cNvPr id="110655" name="Rectangle 63"/>
            <p:cNvSpPr>
              <a:spLocks noChangeArrowheads="1"/>
            </p:cNvSpPr>
            <p:nvPr/>
          </p:nvSpPr>
          <p:spPr bwMode="auto">
            <a:xfrm>
              <a:off x="3778" y="2521"/>
              <a:ext cx="468" cy="234"/>
            </a:xfrm>
            <a:prstGeom prst="rect">
              <a:avLst/>
            </a:prstGeom>
            <a:noFill/>
            <a:ln w="22225">
              <a:solidFill>
                <a:srgbClr val="000000"/>
              </a:solidFill>
              <a:miter lim="800000"/>
              <a:headEnd/>
              <a:tailEnd/>
            </a:ln>
          </p:spPr>
          <p:txBody>
            <a:bodyPr/>
            <a:lstStyle/>
            <a:p>
              <a:endParaRPr lang="zh-CN" altLang="en-US"/>
            </a:p>
          </p:txBody>
        </p:sp>
        <p:sp>
          <p:nvSpPr>
            <p:cNvPr id="110656" name="Rectangle 64"/>
            <p:cNvSpPr>
              <a:spLocks noChangeArrowheads="1"/>
            </p:cNvSpPr>
            <p:nvPr/>
          </p:nvSpPr>
          <p:spPr bwMode="auto">
            <a:xfrm>
              <a:off x="3311" y="2521"/>
              <a:ext cx="467" cy="234"/>
            </a:xfrm>
            <a:prstGeom prst="rect">
              <a:avLst/>
            </a:prstGeom>
            <a:noFill/>
            <a:ln w="22225">
              <a:solidFill>
                <a:srgbClr val="000000"/>
              </a:solidFill>
              <a:miter lim="800000"/>
              <a:headEnd/>
              <a:tailEnd/>
            </a:ln>
          </p:spPr>
          <p:txBody>
            <a:bodyPr/>
            <a:lstStyle/>
            <a:p>
              <a:endParaRPr lang="zh-CN" altLang="en-US"/>
            </a:p>
          </p:txBody>
        </p:sp>
        <p:sp>
          <p:nvSpPr>
            <p:cNvPr id="110657" name="Rectangle 65"/>
            <p:cNvSpPr>
              <a:spLocks noChangeArrowheads="1"/>
            </p:cNvSpPr>
            <p:nvPr/>
          </p:nvSpPr>
          <p:spPr bwMode="auto">
            <a:xfrm>
              <a:off x="3778" y="2755"/>
              <a:ext cx="468" cy="234"/>
            </a:xfrm>
            <a:prstGeom prst="rect">
              <a:avLst/>
            </a:prstGeom>
            <a:noFill/>
            <a:ln w="22225">
              <a:solidFill>
                <a:srgbClr val="000000"/>
              </a:solidFill>
              <a:miter lim="800000"/>
              <a:headEnd/>
              <a:tailEnd/>
            </a:ln>
          </p:spPr>
          <p:txBody>
            <a:bodyPr/>
            <a:lstStyle/>
            <a:p>
              <a:endParaRPr lang="zh-CN" altLang="en-US"/>
            </a:p>
          </p:txBody>
        </p:sp>
        <p:sp>
          <p:nvSpPr>
            <p:cNvPr id="110658" name="Rectangle 66"/>
            <p:cNvSpPr>
              <a:spLocks noChangeArrowheads="1"/>
            </p:cNvSpPr>
            <p:nvPr/>
          </p:nvSpPr>
          <p:spPr bwMode="auto">
            <a:xfrm>
              <a:off x="3311" y="2755"/>
              <a:ext cx="467" cy="234"/>
            </a:xfrm>
            <a:prstGeom prst="rect">
              <a:avLst/>
            </a:prstGeom>
            <a:noFill/>
            <a:ln w="22225">
              <a:solidFill>
                <a:srgbClr val="000000"/>
              </a:solidFill>
              <a:miter lim="800000"/>
              <a:headEnd/>
              <a:tailEnd/>
            </a:ln>
          </p:spPr>
          <p:txBody>
            <a:bodyPr/>
            <a:lstStyle/>
            <a:p>
              <a:endParaRPr lang="zh-CN" altLang="en-US"/>
            </a:p>
          </p:txBody>
        </p:sp>
        <p:sp>
          <p:nvSpPr>
            <p:cNvPr id="110659" name="Rectangle 67"/>
            <p:cNvSpPr>
              <a:spLocks noChangeArrowheads="1"/>
            </p:cNvSpPr>
            <p:nvPr/>
          </p:nvSpPr>
          <p:spPr bwMode="auto">
            <a:xfrm>
              <a:off x="3778" y="2989"/>
              <a:ext cx="468" cy="234"/>
            </a:xfrm>
            <a:prstGeom prst="rect">
              <a:avLst/>
            </a:prstGeom>
            <a:noFill/>
            <a:ln w="22225">
              <a:solidFill>
                <a:srgbClr val="000000"/>
              </a:solidFill>
              <a:miter lim="800000"/>
              <a:headEnd/>
              <a:tailEnd/>
            </a:ln>
          </p:spPr>
          <p:txBody>
            <a:bodyPr/>
            <a:lstStyle/>
            <a:p>
              <a:endParaRPr lang="zh-CN" altLang="en-US"/>
            </a:p>
          </p:txBody>
        </p:sp>
        <p:sp>
          <p:nvSpPr>
            <p:cNvPr id="110660" name="Rectangle 68"/>
            <p:cNvSpPr>
              <a:spLocks noChangeArrowheads="1"/>
            </p:cNvSpPr>
            <p:nvPr/>
          </p:nvSpPr>
          <p:spPr bwMode="auto">
            <a:xfrm>
              <a:off x="3311" y="2989"/>
              <a:ext cx="467" cy="234"/>
            </a:xfrm>
            <a:prstGeom prst="rect">
              <a:avLst/>
            </a:prstGeom>
            <a:noFill/>
            <a:ln w="22225">
              <a:solidFill>
                <a:srgbClr val="000000"/>
              </a:solidFill>
              <a:miter lim="800000"/>
              <a:headEnd/>
              <a:tailEnd/>
            </a:ln>
          </p:spPr>
          <p:txBody>
            <a:bodyPr/>
            <a:lstStyle/>
            <a:p>
              <a:endParaRPr lang="zh-CN" altLang="en-US"/>
            </a:p>
          </p:txBody>
        </p:sp>
        <p:sp>
          <p:nvSpPr>
            <p:cNvPr id="110661" name="Rectangle 69"/>
            <p:cNvSpPr>
              <a:spLocks noChangeArrowheads="1"/>
            </p:cNvSpPr>
            <p:nvPr/>
          </p:nvSpPr>
          <p:spPr bwMode="auto">
            <a:xfrm>
              <a:off x="4418" y="3679"/>
              <a:ext cx="468" cy="234"/>
            </a:xfrm>
            <a:prstGeom prst="rect">
              <a:avLst/>
            </a:prstGeom>
            <a:noFill/>
            <a:ln w="22225">
              <a:solidFill>
                <a:srgbClr val="000000"/>
              </a:solidFill>
              <a:miter lim="800000"/>
              <a:headEnd/>
              <a:tailEnd/>
            </a:ln>
          </p:spPr>
          <p:txBody>
            <a:bodyPr/>
            <a:lstStyle/>
            <a:p>
              <a:endParaRPr lang="zh-CN" altLang="en-US"/>
            </a:p>
          </p:txBody>
        </p:sp>
        <p:sp>
          <p:nvSpPr>
            <p:cNvPr id="110662" name="Rectangle 70"/>
            <p:cNvSpPr>
              <a:spLocks noChangeArrowheads="1"/>
            </p:cNvSpPr>
            <p:nvPr/>
          </p:nvSpPr>
          <p:spPr bwMode="auto">
            <a:xfrm>
              <a:off x="4603" y="3704"/>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63" name="Rectangle 71"/>
            <p:cNvSpPr>
              <a:spLocks noChangeArrowheads="1"/>
            </p:cNvSpPr>
            <p:nvPr/>
          </p:nvSpPr>
          <p:spPr bwMode="auto">
            <a:xfrm>
              <a:off x="3618" y="3247"/>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快表</a:t>
              </a:r>
              <a:endParaRPr lang="zh-CN" altLang="en-US" b="1" baseline="0"/>
            </a:p>
          </p:txBody>
        </p:sp>
        <p:sp>
          <p:nvSpPr>
            <p:cNvPr id="110664" name="Rectangle 72"/>
            <p:cNvSpPr>
              <a:spLocks noChangeArrowheads="1"/>
            </p:cNvSpPr>
            <p:nvPr/>
          </p:nvSpPr>
          <p:spPr bwMode="auto">
            <a:xfrm>
              <a:off x="4886" y="3679"/>
              <a:ext cx="468" cy="234"/>
            </a:xfrm>
            <a:prstGeom prst="rect">
              <a:avLst/>
            </a:prstGeom>
            <a:noFill/>
            <a:ln w="22225">
              <a:solidFill>
                <a:srgbClr val="000000"/>
              </a:solidFill>
              <a:miter lim="800000"/>
              <a:headEnd/>
              <a:tailEnd/>
            </a:ln>
          </p:spPr>
          <p:txBody>
            <a:bodyPr/>
            <a:lstStyle/>
            <a:p>
              <a:endParaRPr lang="zh-CN" altLang="en-US"/>
            </a:p>
          </p:txBody>
        </p:sp>
        <p:sp>
          <p:nvSpPr>
            <p:cNvPr id="110665" name="Rectangle 73"/>
            <p:cNvSpPr>
              <a:spLocks noChangeArrowheads="1"/>
            </p:cNvSpPr>
            <p:nvPr/>
          </p:nvSpPr>
          <p:spPr bwMode="auto">
            <a:xfrm>
              <a:off x="5071" y="3704"/>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baseline="0"/>
            </a:p>
          </p:txBody>
        </p:sp>
        <p:sp>
          <p:nvSpPr>
            <p:cNvPr id="110666" name="Line 74"/>
            <p:cNvSpPr>
              <a:spLocks noChangeShapeType="1"/>
            </p:cNvSpPr>
            <p:nvPr/>
          </p:nvSpPr>
          <p:spPr bwMode="auto">
            <a:xfrm>
              <a:off x="4246" y="2410"/>
              <a:ext cx="406" cy="1"/>
            </a:xfrm>
            <a:prstGeom prst="line">
              <a:avLst/>
            </a:prstGeom>
            <a:noFill/>
            <a:ln w="22225">
              <a:solidFill>
                <a:srgbClr val="000000"/>
              </a:solidFill>
              <a:round/>
              <a:headEnd/>
              <a:tailEnd/>
            </a:ln>
          </p:spPr>
          <p:txBody>
            <a:bodyPr/>
            <a:lstStyle/>
            <a:p>
              <a:endParaRPr lang="zh-CN" altLang="en-US"/>
            </a:p>
          </p:txBody>
        </p:sp>
        <p:sp>
          <p:nvSpPr>
            <p:cNvPr id="110667" name="Line 75"/>
            <p:cNvSpPr>
              <a:spLocks noChangeShapeType="1"/>
            </p:cNvSpPr>
            <p:nvPr/>
          </p:nvSpPr>
          <p:spPr bwMode="auto">
            <a:xfrm>
              <a:off x="4652" y="2410"/>
              <a:ext cx="1" cy="1269"/>
            </a:xfrm>
            <a:prstGeom prst="line">
              <a:avLst/>
            </a:prstGeom>
            <a:noFill/>
            <a:ln w="22225">
              <a:solidFill>
                <a:srgbClr val="000000"/>
              </a:solidFill>
              <a:round/>
              <a:headEnd/>
              <a:tailEnd/>
            </a:ln>
          </p:spPr>
          <p:txBody>
            <a:bodyPr/>
            <a:lstStyle/>
            <a:p>
              <a:endParaRPr lang="zh-CN" altLang="en-US"/>
            </a:p>
          </p:txBody>
        </p:sp>
        <p:sp>
          <p:nvSpPr>
            <p:cNvPr id="110668" name="Freeform 76"/>
            <p:cNvSpPr>
              <a:spLocks/>
            </p:cNvSpPr>
            <p:nvPr/>
          </p:nvSpPr>
          <p:spPr bwMode="auto">
            <a:xfrm>
              <a:off x="4615" y="3531"/>
              <a:ext cx="62" cy="148"/>
            </a:xfrm>
            <a:custGeom>
              <a:avLst/>
              <a:gdLst/>
              <a:ahLst/>
              <a:cxnLst>
                <a:cxn ang="0">
                  <a:pos x="0" y="0"/>
                </a:cxn>
                <a:cxn ang="0">
                  <a:pos x="37" y="25"/>
                </a:cxn>
                <a:cxn ang="0">
                  <a:pos x="62" y="0"/>
                </a:cxn>
                <a:cxn ang="0">
                  <a:pos x="37" y="148"/>
                </a:cxn>
                <a:cxn ang="0">
                  <a:pos x="0" y="0"/>
                </a:cxn>
              </a:cxnLst>
              <a:rect l="0" t="0" r="r" b="b"/>
              <a:pathLst>
                <a:path w="62" h="148">
                  <a:moveTo>
                    <a:pt x="0" y="0"/>
                  </a:moveTo>
                  <a:lnTo>
                    <a:pt x="37" y="25"/>
                  </a:lnTo>
                  <a:lnTo>
                    <a:pt x="62" y="0"/>
                  </a:lnTo>
                  <a:lnTo>
                    <a:pt x="37" y="14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69" name="Line 77"/>
            <p:cNvSpPr>
              <a:spLocks noChangeShapeType="1"/>
            </p:cNvSpPr>
            <p:nvPr/>
          </p:nvSpPr>
          <p:spPr bwMode="auto">
            <a:xfrm>
              <a:off x="5120" y="1362"/>
              <a:ext cx="1" cy="2317"/>
            </a:xfrm>
            <a:prstGeom prst="line">
              <a:avLst/>
            </a:prstGeom>
            <a:noFill/>
            <a:ln w="22225">
              <a:solidFill>
                <a:srgbClr val="000000"/>
              </a:solidFill>
              <a:round/>
              <a:headEnd/>
              <a:tailEnd/>
            </a:ln>
          </p:spPr>
          <p:txBody>
            <a:bodyPr/>
            <a:lstStyle/>
            <a:p>
              <a:endParaRPr lang="zh-CN" altLang="en-US"/>
            </a:p>
          </p:txBody>
        </p:sp>
        <p:sp>
          <p:nvSpPr>
            <p:cNvPr id="110670" name="Line 78"/>
            <p:cNvSpPr>
              <a:spLocks noChangeShapeType="1"/>
            </p:cNvSpPr>
            <p:nvPr/>
          </p:nvSpPr>
          <p:spPr bwMode="auto">
            <a:xfrm flipH="1">
              <a:off x="2031" y="1239"/>
              <a:ext cx="357" cy="1"/>
            </a:xfrm>
            <a:prstGeom prst="line">
              <a:avLst/>
            </a:prstGeom>
            <a:noFill/>
            <a:ln w="22225">
              <a:solidFill>
                <a:srgbClr val="000000"/>
              </a:solidFill>
              <a:round/>
              <a:headEnd/>
              <a:tailEnd/>
            </a:ln>
          </p:spPr>
          <p:txBody>
            <a:bodyPr/>
            <a:lstStyle/>
            <a:p>
              <a:endParaRPr lang="zh-CN" altLang="en-US"/>
            </a:p>
          </p:txBody>
        </p:sp>
        <p:sp>
          <p:nvSpPr>
            <p:cNvPr id="110671" name="Line 79"/>
            <p:cNvSpPr>
              <a:spLocks noChangeShapeType="1"/>
            </p:cNvSpPr>
            <p:nvPr/>
          </p:nvSpPr>
          <p:spPr bwMode="auto">
            <a:xfrm flipH="1">
              <a:off x="2622" y="1239"/>
              <a:ext cx="344" cy="1"/>
            </a:xfrm>
            <a:prstGeom prst="line">
              <a:avLst/>
            </a:prstGeom>
            <a:noFill/>
            <a:ln w="22225">
              <a:solidFill>
                <a:srgbClr val="000000"/>
              </a:solidFill>
              <a:round/>
              <a:headEnd/>
              <a:tailEnd/>
            </a:ln>
          </p:spPr>
          <p:txBody>
            <a:bodyPr/>
            <a:lstStyle/>
            <a:p>
              <a:endParaRPr lang="zh-CN" altLang="en-US"/>
            </a:p>
          </p:txBody>
        </p:sp>
        <p:sp>
          <p:nvSpPr>
            <p:cNvPr id="110672" name="Rectangle 80"/>
            <p:cNvSpPr>
              <a:spLocks noChangeArrowheads="1"/>
            </p:cNvSpPr>
            <p:nvPr/>
          </p:nvSpPr>
          <p:spPr bwMode="auto">
            <a:xfrm>
              <a:off x="4566" y="4011"/>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物理地址</a:t>
              </a:r>
              <a:endParaRPr lang="zh-CN" altLang="en-US" b="1" baseline="0"/>
            </a:p>
          </p:txBody>
        </p:sp>
        <p:sp>
          <p:nvSpPr>
            <p:cNvPr id="110673" name="Line 81"/>
            <p:cNvSpPr>
              <a:spLocks noChangeShapeType="1"/>
            </p:cNvSpPr>
            <p:nvPr/>
          </p:nvSpPr>
          <p:spPr bwMode="auto">
            <a:xfrm flipV="1">
              <a:off x="2843" y="2052"/>
              <a:ext cx="468" cy="234"/>
            </a:xfrm>
            <a:prstGeom prst="line">
              <a:avLst/>
            </a:prstGeom>
            <a:noFill/>
            <a:ln w="22225">
              <a:solidFill>
                <a:srgbClr val="000000"/>
              </a:solidFill>
              <a:round/>
              <a:headEnd/>
              <a:tailEnd/>
            </a:ln>
          </p:spPr>
          <p:txBody>
            <a:bodyPr/>
            <a:lstStyle/>
            <a:p>
              <a:endParaRPr lang="zh-CN" altLang="en-US"/>
            </a:p>
          </p:txBody>
        </p:sp>
        <p:sp>
          <p:nvSpPr>
            <p:cNvPr id="110674" name="Line 82"/>
            <p:cNvSpPr>
              <a:spLocks noChangeShapeType="1"/>
            </p:cNvSpPr>
            <p:nvPr/>
          </p:nvSpPr>
          <p:spPr bwMode="auto">
            <a:xfrm flipV="1">
              <a:off x="2843" y="2286"/>
              <a:ext cx="468" cy="173"/>
            </a:xfrm>
            <a:prstGeom prst="line">
              <a:avLst/>
            </a:prstGeom>
            <a:noFill/>
            <a:ln w="22225">
              <a:solidFill>
                <a:srgbClr val="000000"/>
              </a:solidFill>
              <a:round/>
              <a:headEnd/>
              <a:tailEnd/>
            </a:ln>
          </p:spPr>
          <p:txBody>
            <a:bodyPr/>
            <a:lstStyle/>
            <a:p>
              <a:endParaRPr lang="zh-CN" altLang="en-US"/>
            </a:p>
          </p:txBody>
        </p:sp>
        <p:sp>
          <p:nvSpPr>
            <p:cNvPr id="110675" name="Line 83"/>
            <p:cNvSpPr>
              <a:spLocks noChangeShapeType="1"/>
            </p:cNvSpPr>
            <p:nvPr/>
          </p:nvSpPr>
          <p:spPr bwMode="auto">
            <a:xfrm flipV="1">
              <a:off x="2843" y="2521"/>
              <a:ext cx="468" cy="110"/>
            </a:xfrm>
            <a:prstGeom prst="line">
              <a:avLst/>
            </a:prstGeom>
            <a:noFill/>
            <a:ln w="22225">
              <a:solidFill>
                <a:srgbClr val="000000"/>
              </a:solidFill>
              <a:round/>
              <a:headEnd/>
              <a:tailEnd/>
            </a:ln>
          </p:spPr>
          <p:txBody>
            <a:bodyPr/>
            <a:lstStyle/>
            <a:p>
              <a:endParaRPr lang="zh-CN" altLang="en-US"/>
            </a:p>
          </p:txBody>
        </p:sp>
        <p:sp>
          <p:nvSpPr>
            <p:cNvPr id="110676" name="Line 84"/>
            <p:cNvSpPr>
              <a:spLocks noChangeShapeType="1"/>
            </p:cNvSpPr>
            <p:nvPr/>
          </p:nvSpPr>
          <p:spPr bwMode="auto">
            <a:xfrm flipV="1">
              <a:off x="2843" y="2755"/>
              <a:ext cx="468" cy="61"/>
            </a:xfrm>
            <a:prstGeom prst="line">
              <a:avLst/>
            </a:prstGeom>
            <a:noFill/>
            <a:ln w="22225">
              <a:solidFill>
                <a:srgbClr val="000000"/>
              </a:solidFill>
              <a:round/>
              <a:headEnd/>
              <a:tailEnd/>
            </a:ln>
          </p:spPr>
          <p:txBody>
            <a:bodyPr/>
            <a:lstStyle/>
            <a:p>
              <a:endParaRPr lang="zh-CN" altLang="en-US"/>
            </a:p>
          </p:txBody>
        </p:sp>
        <p:sp>
          <p:nvSpPr>
            <p:cNvPr id="110677" name="Line 85"/>
            <p:cNvSpPr>
              <a:spLocks noChangeShapeType="1"/>
            </p:cNvSpPr>
            <p:nvPr/>
          </p:nvSpPr>
          <p:spPr bwMode="auto">
            <a:xfrm>
              <a:off x="2843" y="2989"/>
              <a:ext cx="468" cy="1"/>
            </a:xfrm>
            <a:prstGeom prst="line">
              <a:avLst/>
            </a:prstGeom>
            <a:noFill/>
            <a:ln w="22225">
              <a:solidFill>
                <a:srgbClr val="000000"/>
              </a:solidFill>
              <a:round/>
              <a:headEnd/>
              <a:tailEnd/>
            </a:ln>
          </p:spPr>
          <p:txBody>
            <a:bodyPr/>
            <a:lstStyle/>
            <a:p>
              <a:endParaRPr lang="zh-CN" altLang="en-US"/>
            </a:p>
          </p:txBody>
        </p:sp>
        <p:sp>
          <p:nvSpPr>
            <p:cNvPr id="110678" name="Line 86"/>
            <p:cNvSpPr>
              <a:spLocks noChangeShapeType="1"/>
            </p:cNvSpPr>
            <p:nvPr/>
          </p:nvSpPr>
          <p:spPr bwMode="auto">
            <a:xfrm flipV="1">
              <a:off x="2732" y="1707"/>
              <a:ext cx="1" cy="345"/>
            </a:xfrm>
            <a:prstGeom prst="line">
              <a:avLst/>
            </a:prstGeom>
            <a:noFill/>
            <a:ln w="22225">
              <a:solidFill>
                <a:srgbClr val="000000"/>
              </a:solidFill>
              <a:round/>
              <a:headEnd/>
              <a:tailEnd/>
            </a:ln>
          </p:spPr>
          <p:txBody>
            <a:bodyPr/>
            <a:lstStyle/>
            <a:p>
              <a:endParaRPr lang="zh-CN" altLang="en-US"/>
            </a:p>
          </p:txBody>
        </p:sp>
        <p:sp>
          <p:nvSpPr>
            <p:cNvPr id="110679" name="Freeform 87"/>
            <p:cNvSpPr>
              <a:spLocks/>
            </p:cNvSpPr>
            <p:nvPr/>
          </p:nvSpPr>
          <p:spPr bwMode="auto">
            <a:xfrm>
              <a:off x="3163" y="2521"/>
              <a:ext cx="148" cy="73"/>
            </a:xfrm>
            <a:custGeom>
              <a:avLst/>
              <a:gdLst/>
              <a:ahLst/>
              <a:cxnLst>
                <a:cxn ang="0">
                  <a:pos x="12" y="73"/>
                </a:cxn>
                <a:cxn ang="0">
                  <a:pos x="37" y="36"/>
                </a:cxn>
                <a:cxn ang="0">
                  <a:pos x="0" y="12"/>
                </a:cxn>
                <a:cxn ang="0">
                  <a:pos x="148" y="0"/>
                </a:cxn>
                <a:cxn ang="0">
                  <a:pos x="12" y="73"/>
                </a:cxn>
              </a:cxnLst>
              <a:rect l="0" t="0" r="r" b="b"/>
              <a:pathLst>
                <a:path w="148" h="73">
                  <a:moveTo>
                    <a:pt x="12" y="73"/>
                  </a:moveTo>
                  <a:lnTo>
                    <a:pt x="37" y="36"/>
                  </a:lnTo>
                  <a:lnTo>
                    <a:pt x="0" y="12"/>
                  </a:lnTo>
                  <a:lnTo>
                    <a:pt x="148" y="0"/>
                  </a:lnTo>
                  <a:lnTo>
                    <a:pt x="12" y="7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0" name="Freeform 88"/>
            <p:cNvSpPr>
              <a:spLocks/>
            </p:cNvSpPr>
            <p:nvPr/>
          </p:nvSpPr>
          <p:spPr bwMode="auto">
            <a:xfrm>
              <a:off x="3163" y="2742"/>
              <a:ext cx="148" cy="62"/>
            </a:xfrm>
            <a:custGeom>
              <a:avLst/>
              <a:gdLst/>
              <a:ahLst/>
              <a:cxnLst>
                <a:cxn ang="0">
                  <a:pos x="0" y="62"/>
                </a:cxn>
                <a:cxn ang="0">
                  <a:pos x="25" y="25"/>
                </a:cxn>
                <a:cxn ang="0">
                  <a:pos x="0" y="0"/>
                </a:cxn>
                <a:cxn ang="0">
                  <a:pos x="148" y="0"/>
                </a:cxn>
                <a:cxn ang="0">
                  <a:pos x="0" y="62"/>
                </a:cxn>
              </a:cxnLst>
              <a:rect l="0" t="0" r="r" b="b"/>
              <a:pathLst>
                <a:path w="148" h="62">
                  <a:moveTo>
                    <a:pt x="0" y="62"/>
                  </a:moveTo>
                  <a:lnTo>
                    <a:pt x="25" y="25"/>
                  </a:lnTo>
                  <a:lnTo>
                    <a:pt x="0" y="0"/>
                  </a:lnTo>
                  <a:lnTo>
                    <a:pt x="148" y="0"/>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1" name="Freeform 89"/>
            <p:cNvSpPr>
              <a:spLocks/>
            </p:cNvSpPr>
            <p:nvPr/>
          </p:nvSpPr>
          <p:spPr bwMode="auto">
            <a:xfrm>
              <a:off x="3163" y="2286"/>
              <a:ext cx="160" cy="74"/>
            </a:xfrm>
            <a:custGeom>
              <a:avLst/>
              <a:gdLst/>
              <a:ahLst/>
              <a:cxnLst>
                <a:cxn ang="0">
                  <a:pos x="25" y="74"/>
                </a:cxn>
                <a:cxn ang="0">
                  <a:pos x="37" y="37"/>
                </a:cxn>
                <a:cxn ang="0">
                  <a:pos x="0" y="25"/>
                </a:cxn>
                <a:cxn ang="0">
                  <a:pos x="160" y="0"/>
                </a:cxn>
                <a:cxn ang="0">
                  <a:pos x="25" y="74"/>
                </a:cxn>
              </a:cxnLst>
              <a:rect l="0" t="0" r="r" b="b"/>
              <a:pathLst>
                <a:path w="160" h="74">
                  <a:moveTo>
                    <a:pt x="25" y="74"/>
                  </a:moveTo>
                  <a:lnTo>
                    <a:pt x="37" y="37"/>
                  </a:lnTo>
                  <a:lnTo>
                    <a:pt x="0" y="25"/>
                  </a:lnTo>
                  <a:lnTo>
                    <a:pt x="160" y="0"/>
                  </a:lnTo>
                  <a:lnTo>
                    <a:pt x="25" y="7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2" name="Freeform 90"/>
            <p:cNvSpPr>
              <a:spLocks/>
            </p:cNvSpPr>
            <p:nvPr/>
          </p:nvSpPr>
          <p:spPr bwMode="auto">
            <a:xfrm>
              <a:off x="3163" y="2052"/>
              <a:ext cx="160" cy="86"/>
            </a:xfrm>
            <a:custGeom>
              <a:avLst/>
              <a:gdLst/>
              <a:ahLst/>
              <a:cxnLst>
                <a:cxn ang="0">
                  <a:pos x="25" y="86"/>
                </a:cxn>
                <a:cxn ang="0">
                  <a:pos x="37" y="49"/>
                </a:cxn>
                <a:cxn ang="0">
                  <a:pos x="0" y="37"/>
                </a:cxn>
                <a:cxn ang="0">
                  <a:pos x="160" y="0"/>
                </a:cxn>
                <a:cxn ang="0">
                  <a:pos x="25" y="86"/>
                </a:cxn>
              </a:cxnLst>
              <a:rect l="0" t="0" r="r" b="b"/>
              <a:pathLst>
                <a:path w="160" h="86">
                  <a:moveTo>
                    <a:pt x="25" y="86"/>
                  </a:moveTo>
                  <a:lnTo>
                    <a:pt x="37" y="49"/>
                  </a:lnTo>
                  <a:lnTo>
                    <a:pt x="0" y="37"/>
                  </a:lnTo>
                  <a:lnTo>
                    <a:pt x="160" y="0"/>
                  </a:lnTo>
                  <a:lnTo>
                    <a:pt x="25" y="8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3" name="Freeform 91"/>
            <p:cNvSpPr>
              <a:spLocks/>
            </p:cNvSpPr>
            <p:nvPr/>
          </p:nvSpPr>
          <p:spPr bwMode="auto">
            <a:xfrm>
              <a:off x="3163" y="2952"/>
              <a:ext cx="160" cy="62"/>
            </a:xfrm>
            <a:custGeom>
              <a:avLst/>
              <a:gdLst/>
              <a:ahLst/>
              <a:cxnLst>
                <a:cxn ang="0">
                  <a:pos x="0" y="62"/>
                </a:cxn>
                <a:cxn ang="0">
                  <a:pos x="37" y="37"/>
                </a:cxn>
                <a:cxn ang="0">
                  <a:pos x="0" y="0"/>
                </a:cxn>
                <a:cxn ang="0">
                  <a:pos x="160" y="37"/>
                </a:cxn>
                <a:cxn ang="0">
                  <a:pos x="0" y="62"/>
                </a:cxn>
              </a:cxnLst>
              <a:rect l="0" t="0" r="r" b="b"/>
              <a:pathLst>
                <a:path w="160" h="62">
                  <a:moveTo>
                    <a:pt x="0" y="62"/>
                  </a:moveTo>
                  <a:lnTo>
                    <a:pt x="37" y="37"/>
                  </a:lnTo>
                  <a:lnTo>
                    <a:pt x="0" y="0"/>
                  </a:lnTo>
                  <a:lnTo>
                    <a:pt x="160" y="37"/>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4" name="Freeform 92"/>
            <p:cNvSpPr>
              <a:spLocks/>
            </p:cNvSpPr>
            <p:nvPr/>
          </p:nvSpPr>
          <p:spPr bwMode="auto">
            <a:xfrm>
              <a:off x="2708" y="1682"/>
              <a:ext cx="49" cy="50"/>
            </a:xfrm>
            <a:custGeom>
              <a:avLst/>
              <a:gdLst/>
              <a:ahLst/>
              <a:cxnLst>
                <a:cxn ang="0">
                  <a:pos x="0" y="25"/>
                </a:cxn>
                <a:cxn ang="0">
                  <a:pos x="12" y="0"/>
                </a:cxn>
                <a:cxn ang="0">
                  <a:pos x="37" y="0"/>
                </a:cxn>
                <a:cxn ang="0">
                  <a:pos x="49" y="25"/>
                </a:cxn>
                <a:cxn ang="0">
                  <a:pos x="37" y="50"/>
                </a:cxn>
                <a:cxn ang="0">
                  <a:pos x="12" y="50"/>
                </a:cxn>
                <a:cxn ang="0">
                  <a:pos x="0" y="25"/>
                </a:cxn>
              </a:cxnLst>
              <a:rect l="0" t="0" r="r" b="b"/>
              <a:pathLst>
                <a:path w="49" h="50">
                  <a:moveTo>
                    <a:pt x="0" y="25"/>
                  </a:moveTo>
                  <a:lnTo>
                    <a:pt x="12" y="0"/>
                  </a:lnTo>
                  <a:lnTo>
                    <a:pt x="37" y="0"/>
                  </a:lnTo>
                  <a:lnTo>
                    <a:pt x="49" y="25"/>
                  </a:lnTo>
                  <a:lnTo>
                    <a:pt x="37" y="50"/>
                  </a:lnTo>
                  <a:lnTo>
                    <a:pt x="12" y="50"/>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5" name="Freeform 93"/>
            <p:cNvSpPr>
              <a:spLocks/>
            </p:cNvSpPr>
            <p:nvPr/>
          </p:nvSpPr>
          <p:spPr bwMode="auto">
            <a:xfrm>
              <a:off x="5083" y="3531"/>
              <a:ext cx="62" cy="148"/>
            </a:xfrm>
            <a:custGeom>
              <a:avLst/>
              <a:gdLst/>
              <a:ahLst/>
              <a:cxnLst>
                <a:cxn ang="0">
                  <a:pos x="0" y="0"/>
                </a:cxn>
                <a:cxn ang="0">
                  <a:pos x="37" y="25"/>
                </a:cxn>
                <a:cxn ang="0">
                  <a:pos x="62" y="0"/>
                </a:cxn>
                <a:cxn ang="0">
                  <a:pos x="37" y="148"/>
                </a:cxn>
                <a:cxn ang="0">
                  <a:pos x="0" y="0"/>
                </a:cxn>
              </a:cxnLst>
              <a:rect l="0" t="0" r="r" b="b"/>
              <a:pathLst>
                <a:path w="62" h="148">
                  <a:moveTo>
                    <a:pt x="0" y="0"/>
                  </a:moveTo>
                  <a:lnTo>
                    <a:pt x="37" y="25"/>
                  </a:lnTo>
                  <a:lnTo>
                    <a:pt x="62" y="0"/>
                  </a:lnTo>
                  <a:lnTo>
                    <a:pt x="37" y="14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3" name="文本框 2">
            <a:extLst>
              <a:ext uri="{FF2B5EF4-FFF2-40B4-BE49-F238E27FC236}">
                <a16:creationId xmlns:a16="http://schemas.microsoft.com/office/drawing/2014/main" id="{B1ADC459-1E70-4759-8829-EE41726E099F}"/>
              </a:ext>
            </a:extLst>
          </p:cNvPr>
          <p:cNvSpPr txBox="1"/>
          <p:nvPr/>
        </p:nvSpPr>
        <p:spPr>
          <a:xfrm>
            <a:off x="113498" y="5737233"/>
            <a:ext cx="6062878" cy="830997"/>
          </a:xfrm>
          <a:prstGeom prst="rect">
            <a:avLst/>
          </a:prstGeom>
          <a:noFill/>
        </p:spPr>
        <p:txBody>
          <a:bodyPr wrap="none" rtlCol="0">
            <a:spAutoFit/>
          </a:bodyPr>
          <a:lstStyle/>
          <a:p>
            <a:r>
              <a:rPr lang="zh-CN" altLang="en-US" dirty="0"/>
              <a:t>如果快表有对应的映射关系就不用去读内存</a:t>
            </a:r>
            <a:endParaRPr lang="en-US" altLang="zh-CN" dirty="0"/>
          </a:p>
          <a:p>
            <a:r>
              <a:rPr lang="zh-CN" altLang="en-US" dirty="0"/>
              <a:t>里的页表了</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971600" y="392088"/>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4.5.4 </a:t>
            </a:r>
            <a:r>
              <a:rPr lang="zh-CN" altLang="en-US" sz="4000" b="1" baseline="0" dirty="0">
                <a:solidFill>
                  <a:srgbClr val="000000"/>
                </a:solidFill>
                <a:latin typeface="华文新魏" pitchFamily="2" charset="-122"/>
                <a:ea typeface="华文新魏" pitchFamily="2" charset="-122"/>
              </a:rPr>
              <a:t>两级和多级页表</a:t>
            </a:r>
          </a:p>
        </p:txBody>
      </p:sp>
      <p:sp>
        <p:nvSpPr>
          <p:cNvPr id="112643" name="Rectangle 3"/>
          <p:cNvSpPr>
            <a:spLocks noChangeArrowheads="1"/>
          </p:cNvSpPr>
          <p:nvPr/>
        </p:nvSpPr>
        <p:spPr bwMode="auto">
          <a:xfrm>
            <a:off x="107504" y="1103994"/>
            <a:ext cx="8686800" cy="5181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宋体" pitchFamily="2" charset="-122"/>
              </a:rPr>
              <a:t>1.</a:t>
            </a:r>
            <a:r>
              <a:rPr lang="zh-CN" altLang="en-US" sz="3200" b="1" baseline="0" dirty="0">
                <a:solidFill>
                  <a:srgbClr val="0000CC"/>
                </a:solidFill>
                <a:latin typeface="宋体" pitchFamily="2" charset="-122"/>
              </a:rPr>
              <a:t>二级页表</a:t>
            </a:r>
          </a:p>
          <a:p>
            <a:pPr marL="1066800" lvl="1" indent="-609600" algn="just">
              <a:spcBef>
                <a:spcPct val="20000"/>
              </a:spcBef>
              <a:buClr>
                <a:srgbClr val="0000CC"/>
              </a:buClr>
              <a:buFont typeface="Wingdings" pitchFamily="2" charset="2"/>
              <a:buChar char="Ø"/>
            </a:pPr>
            <a:r>
              <a:rPr lang="en-US" altLang="zh-CN" sz="2800" b="1" baseline="0" dirty="0">
                <a:latin typeface="宋体" pitchFamily="2" charset="-122"/>
              </a:rPr>
              <a:t>CPU</a:t>
            </a:r>
            <a:r>
              <a:rPr lang="zh-CN" altLang="en-US" sz="2800" b="1" baseline="0" dirty="0">
                <a:latin typeface="宋体" pitchFamily="2" charset="-122"/>
              </a:rPr>
              <a:t>具有32位地址时 ,使用2</a:t>
            </a:r>
            <a:r>
              <a:rPr lang="zh-CN" altLang="en-US" sz="2800" b="1" baseline="30000" dirty="0">
                <a:latin typeface="宋体" pitchFamily="2" charset="-122"/>
              </a:rPr>
              <a:t>32</a:t>
            </a:r>
            <a:r>
              <a:rPr lang="zh-CN" altLang="en-US" sz="2800" b="1" baseline="0" dirty="0">
                <a:latin typeface="宋体" pitchFamily="2" charset="-122"/>
              </a:rPr>
              <a:t>逻辑地址空间的分页系统,规定页面4</a:t>
            </a:r>
            <a:r>
              <a:rPr lang="en-US" altLang="zh-CN" sz="2800" b="1" baseline="0" dirty="0">
                <a:latin typeface="宋体" pitchFamily="2" charset="-122"/>
              </a:rPr>
              <a:t>KB</a:t>
            </a:r>
            <a:r>
              <a:rPr lang="zh-CN" altLang="en-US" sz="2800" b="1" baseline="0" dirty="0">
                <a:latin typeface="宋体" pitchFamily="2" charset="-122"/>
              </a:rPr>
              <a:t>时,每个进程页表的表项有1</a:t>
            </a:r>
            <a:r>
              <a:rPr lang="en-US" altLang="zh-CN" sz="2800" b="1" baseline="0" dirty="0">
                <a:latin typeface="宋体" pitchFamily="2" charset="-122"/>
              </a:rPr>
              <a:t>M(2</a:t>
            </a:r>
            <a:r>
              <a:rPr lang="en-US" altLang="zh-CN" sz="2800" b="1" baseline="30000" dirty="0">
                <a:latin typeface="宋体" pitchFamily="2" charset="-122"/>
              </a:rPr>
              <a:t>20</a:t>
            </a:r>
            <a:r>
              <a:rPr lang="en-US" altLang="zh-CN" sz="2800" b="1" baseline="0" dirty="0">
                <a:latin typeface="宋体" pitchFamily="2" charset="-122"/>
              </a:rPr>
              <a:t>)</a:t>
            </a:r>
            <a:r>
              <a:rPr lang="zh-CN" altLang="en-US" sz="2800" b="1" baseline="0" dirty="0">
                <a:latin typeface="宋体" pitchFamily="2" charset="-122"/>
              </a:rPr>
              <a:t>个,若表项占用1个字节,则每个进程需要占用1</a:t>
            </a:r>
            <a:r>
              <a:rPr lang="en-US" altLang="zh-CN" sz="2800" b="1" baseline="0" dirty="0">
                <a:latin typeface="宋体" pitchFamily="2" charset="-122"/>
              </a:rPr>
              <a:t>MB</a:t>
            </a:r>
            <a:r>
              <a:rPr lang="zh-CN" altLang="en-US" sz="2800" b="1" baseline="0" dirty="0">
                <a:latin typeface="宋体" pitchFamily="2" charset="-122"/>
              </a:rPr>
              <a:t>连续内存空间存放页表</a:t>
            </a:r>
            <a:r>
              <a:rPr lang="en-US" altLang="zh-CN" sz="2800" b="1" baseline="0" dirty="0">
                <a:latin typeface="宋体" pitchFamily="2" charset="-122"/>
              </a:rPr>
              <a:t>.</a:t>
            </a:r>
            <a:endParaRPr lang="zh-CN" altLang="en-US" sz="2800" b="1" baseline="0" dirty="0">
              <a:latin typeface="宋体" pitchFamily="2" charset="-122"/>
            </a:endParaRPr>
          </a:p>
          <a:p>
            <a:pPr marL="1066800" lvl="1" indent="-609600" algn="just">
              <a:spcBef>
                <a:spcPct val="20000"/>
              </a:spcBef>
              <a:buClr>
                <a:srgbClr val="0000CC"/>
              </a:buClr>
              <a:buFont typeface="Wingdings" pitchFamily="2" charset="2"/>
              <a:buChar char="Ø"/>
            </a:pPr>
            <a:r>
              <a:rPr lang="zh-CN" altLang="en-US" sz="2800" b="1" baseline="0" dirty="0">
                <a:latin typeface="宋体" pitchFamily="2" charset="-122"/>
              </a:rPr>
              <a:t>解决办法：</a:t>
            </a:r>
            <a:r>
              <a:rPr lang="en-US" altLang="zh-CN" sz="2800" b="1" baseline="0" dirty="0">
                <a:solidFill>
                  <a:srgbClr val="FF0000"/>
                </a:solidFill>
                <a:latin typeface="宋体" pitchFamily="2" charset="-122"/>
              </a:rPr>
              <a:t>1)</a:t>
            </a:r>
            <a:r>
              <a:rPr lang="zh-CN" altLang="en-US" sz="2800" dirty="0">
                <a:solidFill>
                  <a:srgbClr val="FF0000"/>
                </a:solidFill>
                <a:latin typeface="宋体" pitchFamily="2" charset="-122"/>
              </a:rPr>
              <a:t>离散</a:t>
            </a:r>
            <a:r>
              <a:rPr lang="zh-CN" altLang="en-US" sz="2800" b="1" baseline="0" dirty="0">
                <a:solidFill>
                  <a:srgbClr val="FF0000"/>
                </a:solidFill>
                <a:latin typeface="宋体" pitchFamily="2" charset="-122"/>
              </a:rPr>
              <a:t>分配</a:t>
            </a:r>
            <a:r>
              <a:rPr lang="en-US" altLang="zh-CN" sz="2800" b="1" baseline="0" dirty="0">
                <a:solidFill>
                  <a:srgbClr val="FF0000"/>
                </a:solidFill>
                <a:latin typeface="宋体" pitchFamily="2" charset="-122"/>
              </a:rPr>
              <a:t>;2)</a:t>
            </a:r>
            <a:r>
              <a:rPr lang="zh-CN" altLang="en-US" sz="2800" b="1" baseline="0" dirty="0">
                <a:solidFill>
                  <a:srgbClr val="FF0000"/>
                </a:solidFill>
                <a:latin typeface="宋体" pitchFamily="2" charset="-122"/>
              </a:rPr>
              <a:t>需要部分页表调入内存</a:t>
            </a:r>
            <a:r>
              <a:rPr lang="en-US" altLang="zh-CN" sz="2800" b="1" baseline="0" dirty="0">
                <a:solidFill>
                  <a:srgbClr val="FF0000"/>
                </a:solidFill>
                <a:latin typeface="宋体" pitchFamily="2" charset="-122"/>
              </a:rPr>
              <a:t>.</a:t>
            </a:r>
          </a:p>
          <a:p>
            <a:pPr marL="1066800" lvl="1" indent="-609600" algn="just">
              <a:spcBef>
                <a:spcPct val="20000"/>
              </a:spcBef>
              <a:buClr>
                <a:srgbClr val="0000CC"/>
              </a:buClr>
              <a:buFont typeface="Wingdings" pitchFamily="2" charset="2"/>
              <a:buChar char="Ø"/>
            </a:pPr>
            <a:r>
              <a:rPr lang="zh-CN" altLang="en-US" sz="2800" b="1" baseline="0" dirty="0">
                <a:latin typeface="宋体" pitchFamily="2" charset="-122"/>
              </a:rPr>
              <a:t>方案</a:t>
            </a:r>
            <a:r>
              <a:rPr lang="en-US" altLang="zh-CN" sz="2800" b="1" baseline="0" dirty="0">
                <a:latin typeface="宋体" pitchFamily="2" charset="-122"/>
              </a:rPr>
              <a:t>:</a:t>
            </a:r>
            <a:r>
              <a:rPr lang="zh-CN" altLang="en-US" sz="2800" b="1" baseline="0" dirty="0">
                <a:latin typeface="宋体" pitchFamily="2" charset="-122"/>
              </a:rPr>
              <a:t>把将页表进行</a:t>
            </a:r>
            <a:r>
              <a:rPr lang="zh-CN" altLang="en-US" sz="2800" b="1" baseline="0" dirty="0">
                <a:solidFill>
                  <a:srgbClr val="FF0000"/>
                </a:solidFill>
                <a:latin typeface="宋体" pitchFamily="2" charset="-122"/>
              </a:rPr>
              <a:t>分页</a:t>
            </a:r>
            <a:r>
              <a:rPr lang="zh-CN" altLang="en-US" sz="2800" b="1" baseline="0" dirty="0">
                <a:latin typeface="宋体" pitchFamily="2" charset="-122"/>
              </a:rPr>
              <a:t>,分成一张张小页表(称为</a:t>
            </a:r>
            <a:r>
              <a:rPr lang="zh-CN" altLang="en-US" sz="2800" baseline="0" dirty="0">
                <a:latin typeface="宋体" pitchFamily="2" charset="-122"/>
              </a:rPr>
              <a:t>页表页)</a:t>
            </a:r>
            <a:r>
              <a:rPr lang="zh-CN" altLang="en-US" sz="2800" b="1" baseline="0" dirty="0">
                <a:latin typeface="宋体" pitchFamily="2" charset="-122"/>
              </a:rPr>
              <a:t> , 页目录表记录</a:t>
            </a:r>
            <a:r>
              <a:rPr lang="en-US" altLang="zh-CN" sz="2800" b="1" baseline="0" dirty="0">
                <a:latin typeface="宋体" pitchFamily="2" charset="-122"/>
              </a:rPr>
              <a:t>;</a:t>
            </a:r>
            <a:r>
              <a:rPr lang="zh-CN" altLang="en-US" sz="2800" b="1" baseline="0" dirty="0">
                <a:latin typeface="宋体" pitchFamily="2" charset="-122"/>
              </a:rPr>
              <a:t>为离散分配的页表再建一张页表，称为：外层页表或页目录表</a:t>
            </a:r>
            <a:r>
              <a:rPr lang="en-US" altLang="zh-CN" sz="2800" b="1" baseline="0" dirty="0">
                <a:latin typeface="宋体" pitchFamily="2" charset="-122"/>
              </a:rPr>
              <a:t>,</a:t>
            </a:r>
            <a:r>
              <a:rPr lang="zh-CN" altLang="en-US" sz="2800" b="1" baseline="0" dirty="0">
                <a:latin typeface="宋体" pitchFamily="2" charset="-122"/>
              </a:rPr>
              <a:t>即两级页表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07504" y="283369"/>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4.5.4 </a:t>
            </a:r>
            <a:r>
              <a:rPr lang="zh-CN" altLang="en-US" sz="4000" b="1" baseline="0" dirty="0">
                <a:solidFill>
                  <a:srgbClr val="000000"/>
                </a:solidFill>
                <a:latin typeface="华文新魏" pitchFamily="2" charset="-122"/>
                <a:ea typeface="华文新魏" pitchFamily="2" charset="-122"/>
              </a:rPr>
              <a:t>两级和多级页表</a:t>
            </a:r>
          </a:p>
        </p:txBody>
      </p:sp>
      <p:sp>
        <p:nvSpPr>
          <p:cNvPr id="113667" name="Rectangle 3"/>
          <p:cNvSpPr>
            <a:spLocks noChangeArrowheads="1"/>
          </p:cNvSpPr>
          <p:nvPr/>
        </p:nvSpPr>
        <p:spPr bwMode="auto">
          <a:xfrm>
            <a:off x="609600" y="1066800"/>
            <a:ext cx="8534400" cy="1524000"/>
          </a:xfrm>
          <a:prstGeom prst="rect">
            <a:avLst/>
          </a:prstGeom>
          <a:noFill/>
          <a:ln w="9525">
            <a:noFill/>
            <a:miter lim="800000"/>
            <a:headEnd/>
            <a:tailEnd/>
          </a:ln>
          <a:effectLst/>
        </p:spPr>
        <p:txBody>
          <a:bodyPr/>
          <a:lstStyle/>
          <a:p>
            <a:pPr marL="514350" indent="-514350" algn="just">
              <a:spcBef>
                <a:spcPct val="20000"/>
              </a:spcBef>
              <a:buClr>
                <a:srgbClr val="0000CC"/>
              </a:buClr>
              <a:buAutoNum type="arabicPeriod"/>
            </a:pPr>
            <a:r>
              <a:rPr lang="zh-CN" altLang="en-US" sz="3200" b="1" baseline="0" dirty="0">
                <a:solidFill>
                  <a:srgbClr val="0000CC"/>
                </a:solidFill>
                <a:latin typeface="宋体" pitchFamily="2" charset="-122"/>
              </a:rPr>
              <a:t>二级页表</a:t>
            </a:r>
            <a:endParaRPr lang="en-US" altLang="zh-CN" sz="3200" b="1" baseline="0" dirty="0">
              <a:solidFill>
                <a:srgbClr val="0000CC"/>
              </a:solidFill>
              <a:latin typeface="宋体" pitchFamily="2" charset="-122"/>
            </a:endParaRPr>
          </a:p>
          <a:p>
            <a:pPr algn="just">
              <a:spcBef>
                <a:spcPct val="20000"/>
              </a:spcBef>
              <a:buClr>
                <a:srgbClr val="0000CC"/>
              </a:buClr>
            </a:pPr>
            <a:r>
              <a:rPr lang="zh-CN" altLang="en-US" sz="2800" dirty="0">
                <a:latin typeface="宋体" pitchFamily="2" charset="-122"/>
              </a:rPr>
              <a:t>外层页表的表项存放的是某个页表</a:t>
            </a:r>
            <a:r>
              <a:rPr lang="zh-CN" altLang="en-US" sz="2800" dirty="0">
                <a:solidFill>
                  <a:srgbClr val="FF0000"/>
                </a:solidFill>
                <a:latin typeface="宋体" pitchFamily="2" charset="-122"/>
              </a:rPr>
              <a:t>分页的首地址</a:t>
            </a:r>
            <a:r>
              <a:rPr lang="en-US" altLang="zh-CN" sz="2800" dirty="0">
                <a:solidFill>
                  <a:srgbClr val="FF0000"/>
                </a:solidFill>
                <a:latin typeface="宋体" pitchFamily="2" charset="-122"/>
              </a:rPr>
              <a:t>,</a:t>
            </a:r>
            <a:r>
              <a:rPr lang="zh-CN" altLang="en-US" sz="2800" dirty="0">
                <a:solidFill>
                  <a:srgbClr val="FF0000"/>
                </a:solidFill>
                <a:latin typeface="宋体" pitchFamily="2" charset="-122"/>
              </a:rPr>
              <a:t>因为分页是离散存放的</a:t>
            </a:r>
            <a:r>
              <a:rPr lang="en-US" altLang="zh-CN" sz="2800" dirty="0">
                <a:solidFill>
                  <a:srgbClr val="FF0000"/>
                </a:solidFill>
                <a:latin typeface="宋体" pitchFamily="2" charset="-122"/>
              </a:rPr>
              <a:t>;</a:t>
            </a:r>
          </a:p>
          <a:p>
            <a:pPr algn="just">
              <a:spcBef>
                <a:spcPct val="20000"/>
              </a:spcBef>
              <a:buClr>
                <a:srgbClr val="0000CC"/>
              </a:buClr>
            </a:pPr>
            <a:r>
              <a:rPr lang="zh-CN" altLang="en-US" sz="2800" b="1" baseline="0" dirty="0">
                <a:latin typeface="宋体" pitchFamily="2" charset="-122"/>
              </a:rPr>
              <a:t>页表的表项存放的是某页中</a:t>
            </a:r>
            <a:r>
              <a:rPr lang="zh-CN" altLang="en-US" sz="2800" b="1" baseline="0" dirty="0">
                <a:solidFill>
                  <a:srgbClr val="FF0000"/>
                </a:solidFill>
                <a:latin typeface="宋体" pitchFamily="2" charset="-122"/>
              </a:rPr>
              <a:t>内存中的物理块号</a:t>
            </a:r>
            <a:endParaRPr lang="zh-CN" altLang="en-US" b="1" baseline="0" dirty="0">
              <a:solidFill>
                <a:srgbClr val="FF0000"/>
              </a:solidFill>
              <a:latin typeface="宋体" pitchFamily="2" charset="-122"/>
            </a:endParaRPr>
          </a:p>
        </p:txBody>
      </p:sp>
      <p:sp>
        <p:nvSpPr>
          <p:cNvPr id="113668" name="Text Box 4"/>
          <p:cNvSpPr txBox="1">
            <a:spLocks noChangeArrowheads="1"/>
          </p:cNvSpPr>
          <p:nvPr/>
        </p:nvSpPr>
        <p:spPr bwMode="auto">
          <a:xfrm>
            <a:off x="827584" y="3169443"/>
            <a:ext cx="4559300" cy="519113"/>
          </a:xfrm>
          <a:prstGeom prst="rect">
            <a:avLst/>
          </a:prstGeom>
          <a:noFill/>
          <a:ln w="9525">
            <a:noFill/>
            <a:miter lim="800000"/>
            <a:headEnd/>
            <a:tailEnd/>
          </a:ln>
          <a:effectLst/>
        </p:spPr>
        <p:txBody>
          <a:bodyPr wrap="none">
            <a:spAutoFit/>
          </a:bodyPr>
          <a:lstStyle/>
          <a:p>
            <a:r>
              <a:rPr lang="zh-CN" altLang="en-US" sz="2800" b="1" baseline="0" dirty="0">
                <a:latin typeface="Times New Roman" pitchFamily="18" charset="0"/>
              </a:rPr>
              <a:t>逻辑地址结构可描述如下： </a:t>
            </a:r>
          </a:p>
        </p:txBody>
      </p:sp>
      <p:pic>
        <p:nvPicPr>
          <p:cNvPr id="113669" name="Picture 5" descr="未标题-1 拷贝"/>
          <p:cNvPicPr>
            <a:picLocks noChangeAspect="1" noChangeArrowheads="1"/>
          </p:cNvPicPr>
          <p:nvPr/>
        </p:nvPicPr>
        <p:blipFill>
          <a:blip r:embed="rId2" cstate="print"/>
          <a:srcRect/>
          <a:stretch>
            <a:fillRect/>
          </a:stretch>
        </p:blipFill>
        <p:spPr bwMode="auto">
          <a:xfrm>
            <a:off x="609600" y="4005064"/>
            <a:ext cx="8296275" cy="161925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457200" y="936625"/>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3" name="Rectangle 5"/>
          <p:cNvSpPr>
            <a:spLocks noChangeArrowheads="1"/>
          </p:cNvSpPr>
          <p:nvPr/>
        </p:nvSpPr>
        <p:spPr bwMode="auto">
          <a:xfrm>
            <a:off x="974725" y="915988"/>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1011</a:t>
            </a:r>
            <a:endParaRPr lang="zh-CN" altLang="en-US" b="1"/>
          </a:p>
        </p:txBody>
      </p:sp>
      <p:sp>
        <p:nvSpPr>
          <p:cNvPr id="114694" name="Rectangle 6"/>
          <p:cNvSpPr>
            <a:spLocks noChangeArrowheads="1"/>
          </p:cNvSpPr>
          <p:nvPr/>
        </p:nvSpPr>
        <p:spPr bwMode="auto">
          <a:xfrm>
            <a:off x="457200" y="1214438"/>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5" name="Rectangle 7"/>
          <p:cNvSpPr>
            <a:spLocks noChangeArrowheads="1"/>
          </p:cNvSpPr>
          <p:nvPr/>
        </p:nvSpPr>
        <p:spPr bwMode="auto">
          <a:xfrm>
            <a:off x="974725" y="119380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1078</a:t>
            </a:r>
            <a:endParaRPr lang="zh-CN" altLang="en-US" b="1"/>
          </a:p>
        </p:txBody>
      </p:sp>
      <p:sp>
        <p:nvSpPr>
          <p:cNvPr id="114696" name="Rectangle 8"/>
          <p:cNvSpPr>
            <a:spLocks noChangeArrowheads="1"/>
          </p:cNvSpPr>
          <p:nvPr/>
        </p:nvSpPr>
        <p:spPr bwMode="auto">
          <a:xfrm>
            <a:off x="457200" y="1512888"/>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7" name="Rectangle 9"/>
          <p:cNvSpPr>
            <a:spLocks noChangeArrowheads="1"/>
          </p:cNvSpPr>
          <p:nvPr/>
        </p:nvSpPr>
        <p:spPr bwMode="auto">
          <a:xfrm>
            <a:off x="219075" y="915988"/>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698" name="Rectangle 10"/>
          <p:cNvSpPr>
            <a:spLocks noChangeArrowheads="1"/>
          </p:cNvSpPr>
          <p:nvPr/>
        </p:nvSpPr>
        <p:spPr bwMode="auto">
          <a:xfrm>
            <a:off x="219075"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699" name="Rectangle 11"/>
          <p:cNvSpPr>
            <a:spLocks noChangeArrowheads="1"/>
          </p:cNvSpPr>
          <p:nvPr/>
        </p:nvSpPr>
        <p:spPr bwMode="auto">
          <a:xfrm>
            <a:off x="219075"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00" name="Rectangle 12"/>
          <p:cNvSpPr>
            <a:spLocks noChangeArrowheads="1"/>
          </p:cNvSpPr>
          <p:nvPr/>
        </p:nvSpPr>
        <p:spPr bwMode="auto">
          <a:xfrm>
            <a:off x="457200" y="1792288"/>
            <a:ext cx="1511300" cy="18732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1" name="Rectangle 13"/>
          <p:cNvSpPr>
            <a:spLocks noChangeArrowheads="1"/>
          </p:cNvSpPr>
          <p:nvPr/>
        </p:nvSpPr>
        <p:spPr bwMode="auto">
          <a:xfrm>
            <a:off x="457200" y="3665538"/>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2" name="Rectangle 14"/>
          <p:cNvSpPr>
            <a:spLocks noChangeArrowheads="1"/>
          </p:cNvSpPr>
          <p:nvPr/>
        </p:nvSpPr>
        <p:spPr bwMode="auto">
          <a:xfrm>
            <a:off x="974725" y="364490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1742</a:t>
            </a:r>
            <a:endParaRPr lang="zh-CN" altLang="en-US" b="1"/>
          </a:p>
        </p:txBody>
      </p:sp>
      <p:sp>
        <p:nvSpPr>
          <p:cNvPr id="114703" name="Rectangle 15"/>
          <p:cNvSpPr>
            <a:spLocks noChangeArrowheads="1"/>
          </p:cNvSpPr>
          <p:nvPr/>
        </p:nvSpPr>
        <p:spPr bwMode="auto">
          <a:xfrm>
            <a:off x="198438" y="3644900"/>
            <a:ext cx="141287"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n</a:t>
            </a:r>
            <a:endParaRPr lang="en-US" altLang="zh-CN" b="1"/>
          </a:p>
        </p:txBody>
      </p:sp>
      <p:sp>
        <p:nvSpPr>
          <p:cNvPr id="114704" name="Rectangle 16"/>
          <p:cNvSpPr>
            <a:spLocks noChangeArrowheads="1"/>
          </p:cNvSpPr>
          <p:nvPr/>
        </p:nvSpPr>
        <p:spPr bwMode="auto">
          <a:xfrm>
            <a:off x="3736975" y="617538"/>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05" name="Rectangle 17"/>
          <p:cNvSpPr>
            <a:spLocks noChangeArrowheads="1"/>
          </p:cNvSpPr>
          <p:nvPr/>
        </p:nvSpPr>
        <p:spPr bwMode="auto">
          <a:xfrm>
            <a:off x="3995738" y="5969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06" name="Rectangle 18"/>
          <p:cNvSpPr>
            <a:spLocks noChangeArrowheads="1"/>
          </p:cNvSpPr>
          <p:nvPr/>
        </p:nvSpPr>
        <p:spPr bwMode="auto">
          <a:xfrm>
            <a:off x="4114800" y="617538"/>
            <a:ext cx="766763"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07" name="Rectangle 19"/>
          <p:cNvSpPr>
            <a:spLocks noChangeArrowheads="1"/>
          </p:cNvSpPr>
          <p:nvPr/>
        </p:nvSpPr>
        <p:spPr bwMode="auto">
          <a:xfrm>
            <a:off x="3657600" y="936625"/>
            <a:ext cx="1490663"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8" name="Rectangle 20"/>
          <p:cNvSpPr>
            <a:spLocks noChangeArrowheads="1"/>
          </p:cNvSpPr>
          <p:nvPr/>
        </p:nvSpPr>
        <p:spPr bwMode="auto">
          <a:xfrm>
            <a:off x="4333875" y="915988"/>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09" name="Rectangle 21"/>
          <p:cNvSpPr>
            <a:spLocks noChangeArrowheads="1"/>
          </p:cNvSpPr>
          <p:nvPr/>
        </p:nvSpPr>
        <p:spPr bwMode="auto">
          <a:xfrm>
            <a:off x="3657600" y="1214438"/>
            <a:ext cx="1490663"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0" name="Rectangle 22"/>
          <p:cNvSpPr>
            <a:spLocks noChangeArrowheads="1"/>
          </p:cNvSpPr>
          <p:nvPr/>
        </p:nvSpPr>
        <p:spPr bwMode="auto">
          <a:xfrm>
            <a:off x="4333875"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4</a:t>
            </a:r>
            <a:endParaRPr lang="zh-CN" altLang="en-US" b="1"/>
          </a:p>
        </p:txBody>
      </p:sp>
      <p:sp>
        <p:nvSpPr>
          <p:cNvPr id="114711" name="Rectangle 23"/>
          <p:cNvSpPr>
            <a:spLocks noChangeArrowheads="1"/>
          </p:cNvSpPr>
          <p:nvPr/>
        </p:nvSpPr>
        <p:spPr bwMode="auto">
          <a:xfrm>
            <a:off x="3657600" y="1512888"/>
            <a:ext cx="1490663"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2" name="Rectangle 24"/>
          <p:cNvSpPr>
            <a:spLocks noChangeArrowheads="1"/>
          </p:cNvSpPr>
          <p:nvPr/>
        </p:nvSpPr>
        <p:spPr bwMode="auto">
          <a:xfrm>
            <a:off x="4333875"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6</a:t>
            </a:r>
            <a:endParaRPr lang="zh-CN" altLang="en-US" b="1"/>
          </a:p>
        </p:txBody>
      </p:sp>
      <p:sp>
        <p:nvSpPr>
          <p:cNvPr id="114713" name="Rectangle 25"/>
          <p:cNvSpPr>
            <a:spLocks noChangeArrowheads="1"/>
          </p:cNvSpPr>
          <p:nvPr/>
        </p:nvSpPr>
        <p:spPr bwMode="auto">
          <a:xfrm>
            <a:off x="3657600" y="1792288"/>
            <a:ext cx="1490663" cy="5572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4" name="Rectangle 26"/>
          <p:cNvSpPr>
            <a:spLocks noChangeArrowheads="1"/>
          </p:cNvSpPr>
          <p:nvPr/>
        </p:nvSpPr>
        <p:spPr bwMode="auto">
          <a:xfrm rot="5400000">
            <a:off x="4291013" y="19446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15" name="Rectangle 27"/>
          <p:cNvSpPr>
            <a:spLocks noChangeArrowheads="1"/>
          </p:cNvSpPr>
          <p:nvPr/>
        </p:nvSpPr>
        <p:spPr bwMode="auto">
          <a:xfrm>
            <a:off x="3657600" y="2349500"/>
            <a:ext cx="1490663"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6" name="Rectangle 28"/>
          <p:cNvSpPr>
            <a:spLocks noChangeArrowheads="1"/>
          </p:cNvSpPr>
          <p:nvPr/>
        </p:nvSpPr>
        <p:spPr bwMode="auto">
          <a:xfrm>
            <a:off x="3398838" y="97472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17" name="Rectangle 29"/>
          <p:cNvSpPr>
            <a:spLocks noChangeArrowheads="1"/>
          </p:cNvSpPr>
          <p:nvPr/>
        </p:nvSpPr>
        <p:spPr bwMode="auto">
          <a:xfrm>
            <a:off x="3398838"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18" name="Rectangle 30"/>
          <p:cNvSpPr>
            <a:spLocks noChangeArrowheads="1"/>
          </p:cNvSpPr>
          <p:nvPr/>
        </p:nvSpPr>
        <p:spPr bwMode="auto">
          <a:xfrm>
            <a:off x="3398838"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19" name="Rectangle 31"/>
          <p:cNvSpPr>
            <a:spLocks noChangeArrowheads="1"/>
          </p:cNvSpPr>
          <p:nvPr/>
        </p:nvSpPr>
        <p:spPr bwMode="auto">
          <a:xfrm rot="5400000">
            <a:off x="3336925" y="19446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20" name="Rectangle 32"/>
          <p:cNvSpPr>
            <a:spLocks noChangeArrowheads="1"/>
          </p:cNvSpPr>
          <p:nvPr/>
        </p:nvSpPr>
        <p:spPr bwMode="auto">
          <a:xfrm>
            <a:off x="3041650" y="2328863"/>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21" name="Rectangle 33"/>
          <p:cNvSpPr>
            <a:spLocks noChangeArrowheads="1"/>
          </p:cNvSpPr>
          <p:nvPr/>
        </p:nvSpPr>
        <p:spPr bwMode="auto">
          <a:xfrm>
            <a:off x="3816350" y="2768600"/>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22" name="Rectangle 34"/>
          <p:cNvSpPr>
            <a:spLocks noChangeArrowheads="1"/>
          </p:cNvSpPr>
          <p:nvPr/>
        </p:nvSpPr>
        <p:spPr bwMode="auto">
          <a:xfrm>
            <a:off x="4075113" y="27479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23" name="Rectangle 35"/>
          <p:cNvSpPr>
            <a:spLocks noChangeArrowheads="1"/>
          </p:cNvSpPr>
          <p:nvPr/>
        </p:nvSpPr>
        <p:spPr bwMode="auto">
          <a:xfrm>
            <a:off x="4194175" y="2768600"/>
            <a:ext cx="766763"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24" name="Rectangle 36"/>
          <p:cNvSpPr>
            <a:spLocks noChangeArrowheads="1"/>
          </p:cNvSpPr>
          <p:nvPr/>
        </p:nvSpPr>
        <p:spPr bwMode="auto">
          <a:xfrm>
            <a:off x="3757613" y="3106738"/>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5" name="Rectangle 37"/>
          <p:cNvSpPr>
            <a:spLocks noChangeArrowheads="1"/>
          </p:cNvSpPr>
          <p:nvPr/>
        </p:nvSpPr>
        <p:spPr bwMode="auto">
          <a:xfrm>
            <a:off x="4313238" y="3086100"/>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114</a:t>
            </a:r>
            <a:endParaRPr lang="zh-CN" altLang="en-US" b="1"/>
          </a:p>
        </p:txBody>
      </p:sp>
      <p:sp>
        <p:nvSpPr>
          <p:cNvPr id="114726" name="Rectangle 38"/>
          <p:cNvSpPr>
            <a:spLocks noChangeArrowheads="1"/>
          </p:cNvSpPr>
          <p:nvPr/>
        </p:nvSpPr>
        <p:spPr bwMode="auto">
          <a:xfrm>
            <a:off x="3757613" y="3386138"/>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7" name="Rectangle 39"/>
          <p:cNvSpPr>
            <a:spLocks noChangeArrowheads="1"/>
          </p:cNvSpPr>
          <p:nvPr/>
        </p:nvSpPr>
        <p:spPr bwMode="auto">
          <a:xfrm>
            <a:off x="4313238" y="3365500"/>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115</a:t>
            </a:r>
            <a:endParaRPr lang="zh-CN" altLang="en-US" b="1"/>
          </a:p>
        </p:txBody>
      </p:sp>
      <p:sp>
        <p:nvSpPr>
          <p:cNvPr id="114728" name="Rectangle 40"/>
          <p:cNvSpPr>
            <a:spLocks noChangeArrowheads="1"/>
          </p:cNvSpPr>
          <p:nvPr/>
        </p:nvSpPr>
        <p:spPr bwMode="auto">
          <a:xfrm>
            <a:off x="3757613" y="3665538"/>
            <a:ext cx="1490662" cy="57626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9" name="Rectangle 41"/>
          <p:cNvSpPr>
            <a:spLocks noChangeArrowheads="1"/>
          </p:cNvSpPr>
          <p:nvPr/>
        </p:nvSpPr>
        <p:spPr bwMode="auto">
          <a:xfrm>
            <a:off x="3757613" y="4241800"/>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0" name="Rectangle 42"/>
          <p:cNvSpPr>
            <a:spLocks noChangeArrowheads="1"/>
          </p:cNvSpPr>
          <p:nvPr/>
        </p:nvSpPr>
        <p:spPr bwMode="auto">
          <a:xfrm>
            <a:off x="3498850" y="30670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31" name="Rectangle 43"/>
          <p:cNvSpPr>
            <a:spLocks noChangeArrowheads="1"/>
          </p:cNvSpPr>
          <p:nvPr/>
        </p:nvSpPr>
        <p:spPr bwMode="auto">
          <a:xfrm>
            <a:off x="3498850" y="33655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32" name="Rectangle 44"/>
          <p:cNvSpPr>
            <a:spLocks noChangeArrowheads="1"/>
          </p:cNvSpPr>
          <p:nvPr/>
        </p:nvSpPr>
        <p:spPr bwMode="auto">
          <a:xfrm rot="5400000">
            <a:off x="3435350" y="38369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33" name="Rectangle 45"/>
          <p:cNvSpPr>
            <a:spLocks noChangeArrowheads="1"/>
          </p:cNvSpPr>
          <p:nvPr/>
        </p:nvSpPr>
        <p:spPr bwMode="auto">
          <a:xfrm>
            <a:off x="3121025" y="4221163"/>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34" name="Rectangle 46"/>
          <p:cNvSpPr>
            <a:spLocks noChangeArrowheads="1"/>
          </p:cNvSpPr>
          <p:nvPr/>
        </p:nvSpPr>
        <p:spPr bwMode="auto">
          <a:xfrm>
            <a:off x="695325" y="4003675"/>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a:t>
            </a:r>
            <a:endParaRPr lang="zh-CN" altLang="en-US" b="1"/>
          </a:p>
        </p:txBody>
      </p:sp>
      <p:sp>
        <p:nvSpPr>
          <p:cNvPr id="114735" name="Rectangle 47"/>
          <p:cNvSpPr>
            <a:spLocks noChangeArrowheads="1"/>
          </p:cNvSpPr>
          <p:nvPr/>
        </p:nvSpPr>
        <p:spPr bwMode="auto">
          <a:xfrm>
            <a:off x="6837363" y="757238"/>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6" name="Rectangle 48"/>
          <p:cNvSpPr>
            <a:spLocks noChangeArrowheads="1"/>
          </p:cNvSpPr>
          <p:nvPr/>
        </p:nvSpPr>
        <p:spPr bwMode="auto">
          <a:xfrm>
            <a:off x="6837363" y="103505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7" name="Rectangle 49"/>
          <p:cNvSpPr>
            <a:spLocks noChangeArrowheads="1"/>
          </p:cNvSpPr>
          <p:nvPr/>
        </p:nvSpPr>
        <p:spPr bwMode="auto">
          <a:xfrm>
            <a:off x="6837363" y="131445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8" name="Rectangle 50"/>
          <p:cNvSpPr>
            <a:spLocks noChangeArrowheads="1"/>
          </p:cNvSpPr>
          <p:nvPr/>
        </p:nvSpPr>
        <p:spPr bwMode="auto">
          <a:xfrm>
            <a:off x="6837363" y="1593850"/>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9" name="Rectangle 51"/>
          <p:cNvSpPr>
            <a:spLocks noChangeArrowheads="1"/>
          </p:cNvSpPr>
          <p:nvPr/>
        </p:nvSpPr>
        <p:spPr bwMode="auto">
          <a:xfrm>
            <a:off x="6837363" y="1871663"/>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0" name="Rectangle 52"/>
          <p:cNvSpPr>
            <a:spLocks noChangeArrowheads="1"/>
          </p:cNvSpPr>
          <p:nvPr/>
        </p:nvSpPr>
        <p:spPr bwMode="auto">
          <a:xfrm>
            <a:off x="6837363" y="2170113"/>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1" name="Rectangle 53"/>
          <p:cNvSpPr>
            <a:spLocks noChangeArrowheads="1"/>
          </p:cNvSpPr>
          <p:nvPr/>
        </p:nvSpPr>
        <p:spPr bwMode="auto">
          <a:xfrm>
            <a:off x="6837363" y="2449513"/>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2" name="Rectangle 54"/>
          <p:cNvSpPr>
            <a:spLocks noChangeArrowheads="1"/>
          </p:cNvSpPr>
          <p:nvPr/>
        </p:nvSpPr>
        <p:spPr bwMode="auto">
          <a:xfrm>
            <a:off x="6837363" y="2728913"/>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3" name="Rectangle 55"/>
          <p:cNvSpPr>
            <a:spLocks noChangeArrowheads="1"/>
          </p:cNvSpPr>
          <p:nvPr/>
        </p:nvSpPr>
        <p:spPr bwMode="auto">
          <a:xfrm>
            <a:off x="8467725" y="7366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44" name="Rectangle 56"/>
          <p:cNvSpPr>
            <a:spLocks noChangeArrowheads="1"/>
          </p:cNvSpPr>
          <p:nvPr/>
        </p:nvSpPr>
        <p:spPr bwMode="auto">
          <a:xfrm>
            <a:off x="8467725" y="10144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45" name="Rectangle 57"/>
          <p:cNvSpPr>
            <a:spLocks noChangeArrowheads="1"/>
          </p:cNvSpPr>
          <p:nvPr/>
        </p:nvSpPr>
        <p:spPr bwMode="auto">
          <a:xfrm>
            <a:off x="8467725" y="12938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46" name="Rectangle 58"/>
          <p:cNvSpPr>
            <a:spLocks noChangeArrowheads="1"/>
          </p:cNvSpPr>
          <p:nvPr/>
        </p:nvSpPr>
        <p:spPr bwMode="auto">
          <a:xfrm>
            <a:off x="8467725" y="15732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a:t>
            </a:r>
            <a:endParaRPr lang="zh-CN" altLang="en-US" b="1"/>
          </a:p>
        </p:txBody>
      </p:sp>
      <p:sp>
        <p:nvSpPr>
          <p:cNvPr id="114747" name="Rectangle 59"/>
          <p:cNvSpPr>
            <a:spLocks noChangeArrowheads="1"/>
          </p:cNvSpPr>
          <p:nvPr/>
        </p:nvSpPr>
        <p:spPr bwMode="auto">
          <a:xfrm>
            <a:off x="8467725" y="18716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4</a:t>
            </a:r>
            <a:endParaRPr lang="zh-CN" altLang="en-US" b="1"/>
          </a:p>
        </p:txBody>
      </p:sp>
      <p:sp>
        <p:nvSpPr>
          <p:cNvPr id="114748" name="Rectangle 60"/>
          <p:cNvSpPr>
            <a:spLocks noChangeArrowheads="1"/>
          </p:cNvSpPr>
          <p:nvPr/>
        </p:nvSpPr>
        <p:spPr bwMode="auto">
          <a:xfrm>
            <a:off x="8467725" y="21510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5</a:t>
            </a:r>
            <a:endParaRPr lang="zh-CN" altLang="en-US" b="1"/>
          </a:p>
        </p:txBody>
      </p:sp>
      <p:sp>
        <p:nvSpPr>
          <p:cNvPr id="114749" name="Rectangle 61"/>
          <p:cNvSpPr>
            <a:spLocks noChangeArrowheads="1"/>
          </p:cNvSpPr>
          <p:nvPr/>
        </p:nvSpPr>
        <p:spPr bwMode="auto">
          <a:xfrm>
            <a:off x="8467725" y="242887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6</a:t>
            </a:r>
            <a:endParaRPr lang="zh-CN" altLang="en-US" b="1"/>
          </a:p>
        </p:txBody>
      </p:sp>
      <p:sp>
        <p:nvSpPr>
          <p:cNvPr id="114750" name="Rectangle 62"/>
          <p:cNvSpPr>
            <a:spLocks noChangeArrowheads="1"/>
          </p:cNvSpPr>
          <p:nvPr/>
        </p:nvSpPr>
        <p:spPr bwMode="auto">
          <a:xfrm>
            <a:off x="8467725" y="270827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7</a:t>
            </a:r>
            <a:endParaRPr lang="zh-CN" altLang="en-US" b="1"/>
          </a:p>
        </p:txBody>
      </p:sp>
      <p:sp>
        <p:nvSpPr>
          <p:cNvPr id="114751" name="Rectangle 63"/>
          <p:cNvSpPr>
            <a:spLocks noChangeArrowheads="1"/>
          </p:cNvSpPr>
          <p:nvPr/>
        </p:nvSpPr>
        <p:spPr bwMode="auto">
          <a:xfrm>
            <a:off x="6837363" y="3006725"/>
            <a:ext cx="1511300" cy="9366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2" name="Rectangle 64"/>
          <p:cNvSpPr>
            <a:spLocks noChangeArrowheads="1"/>
          </p:cNvSpPr>
          <p:nvPr/>
        </p:nvSpPr>
        <p:spPr bwMode="auto">
          <a:xfrm rot="5400000">
            <a:off x="7470775" y="33591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53" name="Rectangle 65"/>
          <p:cNvSpPr>
            <a:spLocks noChangeArrowheads="1"/>
          </p:cNvSpPr>
          <p:nvPr/>
        </p:nvSpPr>
        <p:spPr bwMode="auto">
          <a:xfrm>
            <a:off x="6837363" y="3943350"/>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4" name="Rectangle 66"/>
          <p:cNvSpPr>
            <a:spLocks noChangeArrowheads="1"/>
          </p:cNvSpPr>
          <p:nvPr/>
        </p:nvSpPr>
        <p:spPr bwMode="auto">
          <a:xfrm>
            <a:off x="6837363" y="424180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5" name="Rectangle 67"/>
          <p:cNvSpPr>
            <a:spLocks noChangeArrowheads="1"/>
          </p:cNvSpPr>
          <p:nvPr/>
        </p:nvSpPr>
        <p:spPr bwMode="auto">
          <a:xfrm>
            <a:off x="6837363" y="4521200"/>
            <a:ext cx="1511300" cy="9366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6" name="Rectangle 68"/>
          <p:cNvSpPr>
            <a:spLocks noChangeArrowheads="1"/>
          </p:cNvSpPr>
          <p:nvPr/>
        </p:nvSpPr>
        <p:spPr bwMode="auto">
          <a:xfrm>
            <a:off x="6837363" y="5457825"/>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7" name="Rectangle 69"/>
          <p:cNvSpPr>
            <a:spLocks noChangeArrowheads="1"/>
          </p:cNvSpPr>
          <p:nvPr/>
        </p:nvSpPr>
        <p:spPr bwMode="auto">
          <a:xfrm>
            <a:off x="6837363" y="5735638"/>
            <a:ext cx="1511300" cy="4794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8" name="Rectangle 70"/>
          <p:cNvSpPr>
            <a:spLocks noChangeArrowheads="1"/>
          </p:cNvSpPr>
          <p:nvPr/>
        </p:nvSpPr>
        <p:spPr bwMode="auto">
          <a:xfrm rot="5400000">
            <a:off x="7470775" y="58483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59" name="Rectangle 71"/>
          <p:cNvSpPr>
            <a:spLocks noChangeArrowheads="1"/>
          </p:cNvSpPr>
          <p:nvPr/>
        </p:nvSpPr>
        <p:spPr bwMode="auto">
          <a:xfrm>
            <a:off x="8448675" y="3922713"/>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114</a:t>
            </a:r>
            <a:endParaRPr lang="zh-CN" altLang="en-US" b="1"/>
          </a:p>
        </p:txBody>
      </p:sp>
      <p:sp>
        <p:nvSpPr>
          <p:cNvPr id="114760" name="Rectangle 72"/>
          <p:cNvSpPr>
            <a:spLocks noChangeArrowheads="1"/>
          </p:cNvSpPr>
          <p:nvPr/>
        </p:nvSpPr>
        <p:spPr bwMode="auto">
          <a:xfrm>
            <a:off x="8448675" y="4221163"/>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115</a:t>
            </a:r>
            <a:endParaRPr lang="zh-CN" altLang="en-US" b="1"/>
          </a:p>
        </p:txBody>
      </p:sp>
      <p:sp>
        <p:nvSpPr>
          <p:cNvPr id="114761" name="Rectangle 73"/>
          <p:cNvSpPr>
            <a:spLocks noChangeArrowheads="1"/>
          </p:cNvSpPr>
          <p:nvPr/>
        </p:nvSpPr>
        <p:spPr bwMode="auto">
          <a:xfrm>
            <a:off x="8428038" y="5437188"/>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1468</a:t>
            </a:r>
            <a:endParaRPr lang="zh-CN" altLang="en-US" b="1"/>
          </a:p>
        </p:txBody>
      </p:sp>
      <p:sp>
        <p:nvSpPr>
          <p:cNvPr id="114762" name="Line 74"/>
          <p:cNvSpPr>
            <a:spLocks noChangeShapeType="1"/>
          </p:cNvSpPr>
          <p:nvPr/>
        </p:nvSpPr>
        <p:spPr bwMode="auto">
          <a:xfrm flipV="1">
            <a:off x="1768475" y="936625"/>
            <a:ext cx="1889125" cy="198438"/>
          </a:xfrm>
          <a:prstGeom prst="line">
            <a:avLst/>
          </a:prstGeom>
          <a:noFill/>
          <a:ln w="22225">
            <a:solidFill>
              <a:srgbClr val="000000"/>
            </a:solidFill>
            <a:round/>
            <a:headEnd/>
            <a:tailEnd/>
          </a:ln>
        </p:spPr>
        <p:txBody>
          <a:bodyPr/>
          <a:lstStyle/>
          <a:p>
            <a:endParaRPr lang="zh-CN" altLang="en-US"/>
          </a:p>
        </p:txBody>
      </p:sp>
      <p:sp>
        <p:nvSpPr>
          <p:cNvPr id="114763" name="Freeform 75"/>
          <p:cNvSpPr>
            <a:spLocks/>
          </p:cNvSpPr>
          <p:nvPr/>
        </p:nvSpPr>
        <p:spPr bwMode="auto">
          <a:xfrm>
            <a:off x="3398838" y="915988"/>
            <a:ext cx="238125" cy="79375"/>
          </a:xfrm>
          <a:custGeom>
            <a:avLst/>
            <a:gdLst/>
            <a:ahLst/>
            <a:cxnLst>
              <a:cxn ang="0">
                <a:pos x="0" y="0"/>
              </a:cxn>
              <a:cxn ang="0">
                <a:pos x="25" y="25"/>
              </a:cxn>
              <a:cxn ang="0">
                <a:pos x="0" y="50"/>
              </a:cxn>
              <a:cxn ang="0">
                <a:pos x="150" y="13"/>
              </a:cxn>
              <a:cxn ang="0">
                <a:pos x="0" y="0"/>
              </a:cxn>
            </a:cxnLst>
            <a:rect l="0" t="0" r="r" b="b"/>
            <a:pathLst>
              <a:path w="150" h="50">
                <a:moveTo>
                  <a:pt x="0" y="0"/>
                </a:moveTo>
                <a:lnTo>
                  <a:pt x="25" y="25"/>
                </a:lnTo>
                <a:lnTo>
                  <a:pt x="0" y="50"/>
                </a:lnTo>
                <a:lnTo>
                  <a:pt x="150" y="1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64" name="Line 76"/>
          <p:cNvSpPr>
            <a:spLocks noChangeShapeType="1"/>
          </p:cNvSpPr>
          <p:nvPr/>
        </p:nvSpPr>
        <p:spPr bwMode="auto">
          <a:xfrm>
            <a:off x="1768475" y="1314450"/>
            <a:ext cx="1989138" cy="1792288"/>
          </a:xfrm>
          <a:prstGeom prst="line">
            <a:avLst/>
          </a:prstGeom>
          <a:noFill/>
          <a:ln w="22225">
            <a:solidFill>
              <a:srgbClr val="000000"/>
            </a:solidFill>
            <a:round/>
            <a:headEnd/>
            <a:tailEnd/>
          </a:ln>
        </p:spPr>
        <p:txBody>
          <a:bodyPr/>
          <a:lstStyle/>
          <a:p>
            <a:endParaRPr lang="zh-CN" altLang="en-US"/>
          </a:p>
        </p:txBody>
      </p:sp>
      <p:sp>
        <p:nvSpPr>
          <p:cNvPr id="114765" name="Freeform 77"/>
          <p:cNvSpPr>
            <a:spLocks/>
          </p:cNvSpPr>
          <p:nvPr/>
        </p:nvSpPr>
        <p:spPr bwMode="auto">
          <a:xfrm>
            <a:off x="3538538" y="2887663"/>
            <a:ext cx="219075" cy="219075"/>
          </a:xfrm>
          <a:custGeom>
            <a:avLst/>
            <a:gdLst/>
            <a:ahLst/>
            <a:cxnLst>
              <a:cxn ang="0">
                <a:pos x="50" y="0"/>
              </a:cxn>
              <a:cxn ang="0">
                <a:pos x="37" y="50"/>
              </a:cxn>
              <a:cxn ang="0">
                <a:pos x="0" y="50"/>
              </a:cxn>
              <a:cxn ang="0">
                <a:pos x="138" y="138"/>
              </a:cxn>
              <a:cxn ang="0">
                <a:pos x="50" y="0"/>
              </a:cxn>
            </a:cxnLst>
            <a:rect l="0" t="0" r="r" b="b"/>
            <a:pathLst>
              <a:path w="138" h="138">
                <a:moveTo>
                  <a:pt x="50" y="0"/>
                </a:moveTo>
                <a:lnTo>
                  <a:pt x="37" y="50"/>
                </a:lnTo>
                <a:lnTo>
                  <a:pt x="0" y="50"/>
                </a:lnTo>
                <a:lnTo>
                  <a:pt x="138" y="138"/>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66" name="Line 78"/>
          <p:cNvSpPr>
            <a:spLocks noChangeShapeType="1"/>
          </p:cNvSpPr>
          <p:nvPr/>
        </p:nvSpPr>
        <p:spPr bwMode="auto">
          <a:xfrm>
            <a:off x="1768475" y="3803650"/>
            <a:ext cx="1989138" cy="1176338"/>
          </a:xfrm>
          <a:prstGeom prst="line">
            <a:avLst/>
          </a:prstGeom>
          <a:noFill/>
          <a:ln w="22225">
            <a:solidFill>
              <a:srgbClr val="000000"/>
            </a:solidFill>
            <a:round/>
            <a:headEnd/>
            <a:tailEnd/>
          </a:ln>
        </p:spPr>
        <p:txBody>
          <a:bodyPr/>
          <a:lstStyle/>
          <a:p>
            <a:endParaRPr lang="zh-CN" altLang="en-US"/>
          </a:p>
        </p:txBody>
      </p:sp>
      <p:sp>
        <p:nvSpPr>
          <p:cNvPr id="114767" name="Rectangle 79"/>
          <p:cNvSpPr>
            <a:spLocks noChangeArrowheads="1"/>
          </p:cNvSpPr>
          <p:nvPr/>
        </p:nvSpPr>
        <p:spPr bwMode="auto">
          <a:xfrm>
            <a:off x="3916363" y="4660900"/>
            <a:ext cx="255587"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68" name="Rectangle 80"/>
          <p:cNvSpPr>
            <a:spLocks noChangeArrowheads="1"/>
          </p:cNvSpPr>
          <p:nvPr/>
        </p:nvSpPr>
        <p:spPr bwMode="auto">
          <a:xfrm>
            <a:off x="4175125" y="4640263"/>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n</a:t>
            </a:r>
            <a:endParaRPr lang="en-US" altLang="zh-CN" b="1"/>
          </a:p>
        </p:txBody>
      </p:sp>
      <p:sp>
        <p:nvSpPr>
          <p:cNvPr id="114769" name="Rectangle 81"/>
          <p:cNvSpPr>
            <a:spLocks noChangeArrowheads="1"/>
          </p:cNvSpPr>
          <p:nvPr/>
        </p:nvSpPr>
        <p:spPr bwMode="auto">
          <a:xfrm>
            <a:off x="4313238" y="4660900"/>
            <a:ext cx="766762"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70" name="Rectangle 82"/>
          <p:cNvSpPr>
            <a:spLocks noChangeArrowheads="1"/>
          </p:cNvSpPr>
          <p:nvPr/>
        </p:nvSpPr>
        <p:spPr bwMode="auto">
          <a:xfrm>
            <a:off x="3757613" y="4979988"/>
            <a:ext cx="1490662"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1" name="Rectangle 83"/>
          <p:cNvSpPr>
            <a:spLocks noChangeArrowheads="1"/>
          </p:cNvSpPr>
          <p:nvPr/>
        </p:nvSpPr>
        <p:spPr bwMode="auto">
          <a:xfrm>
            <a:off x="4254500" y="495935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1468</a:t>
            </a:r>
            <a:endParaRPr lang="zh-CN" altLang="en-US" b="1"/>
          </a:p>
        </p:txBody>
      </p:sp>
      <p:sp>
        <p:nvSpPr>
          <p:cNvPr id="114772" name="Rectangle 84"/>
          <p:cNvSpPr>
            <a:spLocks noChangeArrowheads="1"/>
          </p:cNvSpPr>
          <p:nvPr/>
        </p:nvSpPr>
        <p:spPr bwMode="auto">
          <a:xfrm>
            <a:off x="3757613" y="5257800"/>
            <a:ext cx="1490662"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3" name="Rectangle 85"/>
          <p:cNvSpPr>
            <a:spLocks noChangeArrowheads="1"/>
          </p:cNvSpPr>
          <p:nvPr/>
        </p:nvSpPr>
        <p:spPr bwMode="auto">
          <a:xfrm>
            <a:off x="3757613" y="5556250"/>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4" name="Rectangle 86"/>
          <p:cNvSpPr>
            <a:spLocks noChangeArrowheads="1"/>
          </p:cNvSpPr>
          <p:nvPr/>
        </p:nvSpPr>
        <p:spPr bwMode="auto">
          <a:xfrm>
            <a:off x="3757613" y="5835650"/>
            <a:ext cx="1490662" cy="5572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5" name="Rectangle 87"/>
          <p:cNvSpPr>
            <a:spLocks noChangeArrowheads="1"/>
          </p:cNvSpPr>
          <p:nvPr/>
        </p:nvSpPr>
        <p:spPr bwMode="auto">
          <a:xfrm>
            <a:off x="3757613" y="6392863"/>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6" name="Rectangle 88"/>
          <p:cNvSpPr>
            <a:spLocks noChangeArrowheads="1"/>
          </p:cNvSpPr>
          <p:nvPr/>
        </p:nvSpPr>
        <p:spPr bwMode="auto">
          <a:xfrm>
            <a:off x="3498850" y="49196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77" name="Rectangle 89"/>
          <p:cNvSpPr>
            <a:spLocks noChangeArrowheads="1"/>
          </p:cNvSpPr>
          <p:nvPr/>
        </p:nvSpPr>
        <p:spPr bwMode="auto">
          <a:xfrm>
            <a:off x="3498850" y="5257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78" name="Rectangle 90"/>
          <p:cNvSpPr>
            <a:spLocks noChangeArrowheads="1"/>
          </p:cNvSpPr>
          <p:nvPr/>
        </p:nvSpPr>
        <p:spPr bwMode="auto">
          <a:xfrm>
            <a:off x="3498850" y="55356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79" name="Rectangle 91"/>
          <p:cNvSpPr>
            <a:spLocks noChangeArrowheads="1"/>
          </p:cNvSpPr>
          <p:nvPr/>
        </p:nvSpPr>
        <p:spPr bwMode="auto">
          <a:xfrm rot="5400000">
            <a:off x="3435350" y="59880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80" name="Rectangle 92"/>
          <p:cNvSpPr>
            <a:spLocks noChangeArrowheads="1"/>
          </p:cNvSpPr>
          <p:nvPr/>
        </p:nvSpPr>
        <p:spPr bwMode="auto">
          <a:xfrm>
            <a:off x="3121025" y="6372225"/>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81" name="Freeform 93"/>
          <p:cNvSpPr>
            <a:spLocks/>
          </p:cNvSpPr>
          <p:nvPr/>
        </p:nvSpPr>
        <p:spPr bwMode="auto">
          <a:xfrm>
            <a:off x="3517900" y="4819650"/>
            <a:ext cx="239713" cy="160338"/>
          </a:xfrm>
          <a:custGeom>
            <a:avLst/>
            <a:gdLst/>
            <a:ahLst/>
            <a:cxnLst>
              <a:cxn ang="0">
                <a:pos x="38" y="0"/>
              </a:cxn>
              <a:cxn ang="0">
                <a:pos x="38" y="38"/>
              </a:cxn>
              <a:cxn ang="0">
                <a:pos x="0" y="50"/>
              </a:cxn>
              <a:cxn ang="0">
                <a:pos x="151" y="101"/>
              </a:cxn>
              <a:cxn ang="0">
                <a:pos x="38" y="0"/>
              </a:cxn>
            </a:cxnLst>
            <a:rect l="0" t="0" r="r" b="b"/>
            <a:pathLst>
              <a:path w="151" h="101">
                <a:moveTo>
                  <a:pt x="38" y="0"/>
                </a:moveTo>
                <a:lnTo>
                  <a:pt x="38" y="38"/>
                </a:lnTo>
                <a:lnTo>
                  <a:pt x="0" y="50"/>
                </a:lnTo>
                <a:lnTo>
                  <a:pt x="151" y="101"/>
                </a:lnTo>
                <a:lnTo>
                  <a:pt x="3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82" name="Line 94"/>
          <p:cNvSpPr>
            <a:spLocks noChangeShapeType="1"/>
          </p:cNvSpPr>
          <p:nvPr/>
        </p:nvSpPr>
        <p:spPr bwMode="auto">
          <a:xfrm>
            <a:off x="4968875" y="1035050"/>
            <a:ext cx="1868488" cy="139700"/>
          </a:xfrm>
          <a:prstGeom prst="line">
            <a:avLst/>
          </a:prstGeom>
          <a:noFill/>
          <a:ln w="22225">
            <a:solidFill>
              <a:srgbClr val="000000"/>
            </a:solidFill>
            <a:round/>
            <a:headEnd/>
            <a:tailEnd/>
          </a:ln>
        </p:spPr>
        <p:txBody>
          <a:bodyPr/>
          <a:lstStyle/>
          <a:p>
            <a:endParaRPr lang="zh-CN" altLang="en-US"/>
          </a:p>
        </p:txBody>
      </p:sp>
      <p:sp>
        <p:nvSpPr>
          <p:cNvPr id="114783" name="Line 95"/>
          <p:cNvSpPr>
            <a:spLocks noChangeShapeType="1"/>
          </p:cNvSpPr>
          <p:nvPr/>
        </p:nvSpPr>
        <p:spPr bwMode="auto">
          <a:xfrm>
            <a:off x="4968875" y="1314450"/>
            <a:ext cx="1868488" cy="717550"/>
          </a:xfrm>
          <a:prstGeom prst="line">
            <a:avLst/>
          </a:prstGeom>
          <a:noFill/>
          <a:ln w="22225">
            <a:solidFill>
              <a:srgbClr val="000000"/>
            </a:solidFill>
            <a:round/>
            <a:headEnd/>
            <a:tailEnd/>
          </a:ln>
        </p:spPr>
        <p:txBody>
          <a:bodyPr/>
          <a:lstStyle/>
          <a:p>
            <a:endParaRPr lang="zh-CN" altLang="en-US"/>
          </a:p>
        </p:txBody>
      </p:sp>
      <p:sp>
        <p:nvSpPr>
          <p:cNvPr id="114784" name="Line 96"/>
          <p:cNvSpPr>
            <a:spLocks noChangeShapeType="1"/>
          </p:cNvSpPr>
          <p:nvPr/>
        </p:nvSpPr>
        <p:spPr bwMode="auto">
          <a:xfrm>
            <a:off x="4968875" y="1593850"/>
            <a:ext cx="1868488" cy="995363"/>
          </a:xfrm>
          <a:prstGeom prst="line">
            <a:avLst/>
          </a:prstGeom>
          <a:noFill/>
          <a:ln w="22225">
            <a:solidFill>
              <a:srgbClr val="000000"/>
            </a:solidFill>
            <a:round/>
            <a:headEnd/>
            <a:tailEnd/>
          </a:ln>
        </p:spPr>
        <p:txBody>
          <a:bodyPr/>
          <a:lstStyle/>
          <a:p>
            <a:endParaRPr lang="zh-CN" altLang="en-US"/>
          </a:p>
        </p:txBody>
      </p:sp>
      <p:sp>
        <p:nvSpPr>
          <p:cNvPr id="114785" name="Line 97"/>
          <p:cNvSpPr>
            <a:spLocks noChangeShapeType="1"/>
          </p:cNvSpPr>
          <p:nvPr/>
        </p:nvSpPr>
        <p:spPr bwMode="auto">
          <a:xfrm>
            <a:off x="5148263" y="3246438"/>
            <a:ext cx="1689100" cy="836612"/>
          </a:xfrm>
          <a:prstGeom prst="line">
            <a:avLst/>
          </a:prstGeom>
          <a:noFill/>
          <a:ln w="22225">
            <a:solidFill>
              <a:srgbClr val="000000"/>
            </a:solidFill>
            <a:round/>
            <a:headEnd/>
            <a:tailEnd/>
          </a:ln>
        </p:spPr>
        <p:txBody>
          <a:bodyPr/>
          <a:lstStyle/>
          <a:p>
            <a:endParaRPr lang="zh-CN" altLang="en-US"/>
          </a:p>
        </p:txBody>
      </p:sp>
      <p:sp>
        <p:nvSpPr>
          <p:cNvPr id="114786" name="Line 98"/>
          <p:cNvSpPr>
            <a:spLocks noChangeShapeType="1"/>
          </p:cNvSpPr>
          <p:nvPr/>
        </p:nvSpPr>
        <p:spPr bwMode="auto">
          <a:xfrm>
            <a:off x="5148263" y="3525838"/>
            <a:ext cx="1689100" cy="855662"/>
          </a:xfrm>
          <a:prstGeom prst="line">
            <a:avLst/>
          </a:prstGeom>
          <a:noFill/>
          <a:ln w="22225">
            <a:solidFill>
              <a:srgbClr val="000000"/>
            </a:solidFill>
            <a:round/>
            <a:headEnd/>
            <a:tailEnd/>
          </a:ln>
        </p:spPr>
        <p:txBody>
          <a:bodyPr/>
          <a:lstStyle/>
          <a:p>
            <a:endParaRPr lang="zh-CN" altLang="en-US"/>
          </a:p>
        </p:txBody>
      </p:sp>
      <p:sp>
        <p:nvSpPr>
          <p:cNvPr id="114787" name="Line 99"/>
          <p:cNvSpPr>
            <a:spLocks noChangeShapeType="1"/>
          </p:cNvSpPr>
          <p:nvPr/>
        </p:nvSpPr>
        <p:spPr bwMode="auto">
          <a:xfrm>
            <a:off x="5148263" y="5118100"/>
            <a:ext cx="1689100" cy="479425"/>
          </a:xfrm>
          <a:prstGeom prst="line">
            <a:avLst/>
          </a:prstGeom>
          <a:noFill/>
          <a:ln w="22225">
            <a:solidFill>
              <a:srgbClr val="000000"/>
            </a:solidFill>
            <a:round/>
            <a:headEnd/>
            <a:tailEnd/>
          </a:ln>
        </p:spPr>
        <p:txBody>
          <a:bodyPr/>
          <a:lstStyle/>
          <a:p>
            <a:endParaRPr lang="zh-CN" altLang="en-US"/>
          </a:p>
        </p:txBody>
      </p:sp>
      <p:sp>
        <p:nvSpPr>
          <p:cNvPr id="114788" name="Freeform 100"/>
          <p:cNvSpPr>
            <a:spLocks/>
          </p:cNvSpPr>
          <p:nvPr/>
        </p:nvSpPr>
        <p:spPr bwMode="auto">
          <a:xfrm>
            <a:off x="6599238" y="5497513"/>
            <a:ext cx="258762" cy="100012"/>
          </a:xfrm>
          <a:custGeom>
            <a:avLst/>
            <a:gdLst/>
            <a:ahLst/>
            <a:cxnLst>
              <a:cxn ang="0">
                <a:pos x="13" y="0"/>
              </a:cxn>
              <a:cxn ang="0">
                <a:pos x="38" y="25"/>
              </a:cxn>
              <a:cxn ang="0">
                <a:pos x="0" y="50"/>
              </a:cxn>
              <a:cxn ang="0">
                <a:pos x="163" y="63"/>
              </a:cxn>
              <a:cxn ang="0">
                <a:pos x="13" y="0"/>
              </a:cxn>
            </a:cxnLst>
            <a:rect l="0" t="0" r="r" b="b"/>
            <a:pathLst>
              <a:path w="163" h="63">
                <a:moveTo>
                  <a:pt x="13" y="0"/>
                </a:moveTo>
                <a:lnTo>
                  <a:pt x="38" y="25"/>
                </a:lnTo>
                <a:lnTo>
                  <a:pt x="0" y="50"/>
                </a:lnTo>
                <a:lnTo>
                  <a:pt x="163" y="63"/>
                </a:lnTo>
                <a:lnTo>
                  <a:pt x="1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89" name="Freeform 101"/>
          <p:cNvSpPr>
            <a:spLocks/>
          </p:cNvSpPr>
          <p:nvPr/>
        </p:nvSpPr>
        <p:spPr bwMode="auto">
          <a:xfrm>
            <a:off x="6599238" y="4222750"/>
            <a:ext cx="238125" cy="139700"/>
          </a:xfrm>
          <a:custGeom>
            <a:avLst/>
            <a:gdLst/>
            <a:ahLst/>
            <a:cxnLst>
              <a:cxn ang="0">
                <a:pos x="25" y="0"/>
              </a:cxn>
              <a:cxn ang="0">
                <a:pos x="38" y="37"/>
              </a:cxn>
              <a:cxn ang="0">
                <a:pos x="0" y="50"/>
              </a:cxn>
              <a:cxn ang="0">
                <a:pos x="150" y="88"/>
              </a:cxn>
              <a:cxn ang="0">
                <a:pos x="25" y="0"/>
              </a:cxn>
            </a:cxnLst>
            <a:rect l="0" t="0" r="r" b="b"/>
            <a:pathLst>
              <a:path w="150" h="88">
                <a:moveTo>
                  <a:pt x="25" y="0"/>
                </a:moveTo>
                <a:lnTo>
                  <a:pt x="38" y="37"/>
                </a:lnTo>
                <a:lnTo>
                  <a:pt x="0" y="50"/>
                </a:lnTo>
                <a:lnTo>
                  <a:pt x="150" y="88"/>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0" name="Freeform 102"/>
          <p:cNvSpPr>
            <a:spLocks/>
          </p:cNvSpPr>
          <p:nvPr/>
        </p:nvSpPr>
        <p:spPr bwMode="auto">
          <a:xfrm>
            <a:off x="6619875" y="3943350"/>
            <a:ext cx="238125" cy="160338"/>
          </a:xfrm>
          <a:custGeom>
            <a:avLst/>
            <a:gdLst/>
            <a:ahLst/>
            <a:cxnLst>
              <a:cxn ang="0">
                <a:pos x="25" y="0"/>
              </a:cxn>
              <a:cxn ang="0">
                <a:pos x="37" y="38"/>
              </a:cxn>
              <a:cxn ang="0">
                <a:pos x="0" y="63"/>
              </a:cxn>
              <a:cxn ang="0">
                <a:pos x="150" y="101"/>
              </a:cxn>
              <a:cxn ang="0">
                <a:pos x="25" y="0"/>
              </a:cxn>
            </a:cxnLst>
            <a:rect l="0" t="0" r="r" b="b"/>
            <a:pathLst>
              <a:path w="150" h="101">
                <a:moveTo>
                  <a:pt x="25" y="0"/>
                </a:moveTo>
                <a:lnTo>
                  <a:pt x="37" y="38"/>
                </a:lnTo>
                <a:lnTo>
                  <a:pt x="0" y="63"/>
                </a:lnTo>
                <a:lnTo>
                  <a:pt x="150" y="101"/>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1" name="Freeform 103"/>
          <p:cNvSpPr>
            <a:spLocks/>
          </p:cNvSpPr>
          <p:nvPr/>
        </p:nvSpPr>
        <p:spPr bwMode="auto">
          <a:xfrm>
            <a:off x="6599238" y="1116013"/>
            <a:ext cx="238125" cy="79375"/>
          </a:xfrm>
          <a:custGeom>
            <a:avLst/>
            <a:gdLst/>
            <a:ahLst/>
            <a:cxnLst>
              <a:cxn ang="0">
                <a:pos x="0" y="0"/>
              </a:cxn>
              <a:cxn ang="0">
                <a:pos x="25" y="25"/>
              </a:cxn>
              <a:cxn ang="0">
                <a:pos x="0" y="50"/>
              </a:cxn>
              <a:cxn ang="0">
                <a:pos x="150" y="37"/>
              </a:cxn>
              <a:cxn ang="0">
                <a:pos x="0" y="0"/>
              </a:cxn>
            </a:cxnLst>
            <a:rect l="0" t="0" r="r" b="b"/>
            <a:pathLst>
              <a:path w="150" h="50">
                <a:moveTo>
                  <a:pt x="0" y="0"/>
                </a:moveTo>
                <a:lnTo>
                  <a:pt x="25" y="25"/>
                </a:lnTo>
                <a:lnTo>
                  <a:pt x="0" y="50"/>
                </a:lnTo>
                <a:lnTo>
                  <a:pt x="150" y="37"/>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2" name="Freeform 104"/>
          <p:cNvSpPr>
            <a:spLocks/>
          </p:cNvSpPr>
          <p:nvPr/>
        </p:nvSpPr>
        <p:spPr bwMode="auto">
          <a:xfrm>
            <a:off x="6599238" y="1892300"/>
            <a:ext cx="238125" cy="139700"/>
          </a:xfrm>
          <a:custGeom>
            <a:avLst/>
            <a:gdLst/>
            <a:ahLst/>
            <a:cxnLst>
              <a:cxn ang="0">
                <a:pos x="25" y="0"/>
              </a:cxn>
              <a:cxn ang="0">
                <a:pos x="38" y="37"/>
              </a:cxn>
              <a:cxn ang="0">
                <a:pos x="0" y="50"/>
              </a:cxn>
              <a:cxn ang="0">
                <a:pos x="150" y="88"/>
              </a:cxn>
              <a:cxn ang="0">
                <a:pos x="25" y="0"/>
              </a:cxn>
            </a:cxnLst>
            <a:rect l="0" t="0" r="r" b="b"/>
            <a:pathLst>
              <a:path w="150" h="88">
                <a:moveTo>
                  <a:pt x="25" y="0"/>
                </a:moveTo>
                <a:lnTo>
                  <a:pt x="38" y="37"/>
                </a:lnTo>
                <a:lnTo>
                  <a:pt x="0" y="50"/>
                </a:lnTo>
                <a:lnTo>
                  <a:pt x="150" y="88"/>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3" name="Freeform 105"/>
          <p:cNvSpPr>
            <a:spLocks/>
          </p:cNvSpPr>
          <p:nvPr/>
        </p:nvSpPr>
        <p:spPr bwMode="auto">
          <a:xfrm>
            <a:off x="6619875" y="2430463"/>
            <a:ext cx="217488" cy="158750"/>
          </a:xfrm>
          <a:custGeom>
            <a:avLst/>
            <a:gdLst/>
            <a:ahLst/>
            <a:cxnLst>
              <a:cxn ang="0">
                <a:pos x="25" y="0"/>
              </a:cxn>
              <a:cxn ang="0">
                <a:pos x="37" y="37"/>
              </a:cxn>
              <a:cxn ang="0">
                <a:pos x="0" y="50"/>
              </a:cxn>
              <a:cxn ang="0">
                <a:pos x="137" y="100"/>
              </a:cxn>
              <a:cxn ang="0">
                <a:pos x="25" y="0"/>
              </a:cxn>
            </a:cxnLst>
            <a:rect l="0" t="0" r="r" b="b"/>
            <a:pathLst>
              <a:path w="137" h="100">
                <a:moveTo>
                  <a:pt x="25" y="0"/>
                </a:moveTo>
                <a:lnTo>
                  <a:pt x="37" y="37"/>
                </a:lnTo>
                <a:lnTo>
                  <a:pt x="0" y="50"/>
                </a:lnTo>
                <a:lnTo>
                  <a:pt x="137" y="100"/>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4" name="Rectangle 106"/>
          <p:cNvSpPr>
            <a:spLocks noChangeArrowheads="1"/>
          </p:cNvSpPr>
          <p:nvPr/>
        </p:nvSpPr>
        <p:spPr bwMode="auto">
          <a:xfrm>
            <a:off x="7077075" y="6453188"/>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内存空间</a:t>
            </a:r>
            <a:endParaRPr lang="zh-CN" altLang="en-US" b="1"/>
          </a:p>
        </p:txBody>
      </p:sp>
      <p:sp>
        <p:nvSpPr>
          <p:cNvPr id="114691" name="Text Box 3"/>
          <p:cNvSpPr txBox="1">
            <a:spLocks noChangeArrowheads="1"/>
          </p:cNvSpPr>
          <p:nvPr/>
        </p:nvSpPr>
        <p:spPr bwMode="auto">
          <a:xfrm>
            <a:off x="838200" y="101600"/>
            <a:ext cx="2593975"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  两级页表结构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85006" y="357751"/>
            <a:ext cx="7037504" cy="1384995"/>
          </a:xfrm>
          <a:prstGeom prst="rect">
            <a:avLst/>
          </a:prstGeom>
          <a:noFill/>
          <a:ln w="9525">
            <a:noFill/>
            <a:miter lim="800000"/>
            <a:headEnd/>
            <a:tailEnd/>
          </a:ln>
          <a:effectLst/>
        </p:spPr>
        <p:txBody>
          <a:bodyPr wrap="none">
            <a:spAutoFit/>
          </a:bodyPr>
          <a:lstStyle/>
          <a:p>
            <a:r>
              <a:rPr lang="zh-CN" altLang="en-US" sz="2800" b="1" baseline="0" dirty="0">
                <a:latin typeface="Times New Roman" pitchFamily="18" charset="0"/>
              </a:rPr>
              <a:t>具有两级页表的地址变换机构</a:t>
            </a:r>
            <a:endParaRPr lang="en-US" altLang="zh-CN" sz="2800" b="1" baseline="0" dirty="0">
              <a:latin typeface="Times New Roman" pitchFamily="18" charset="0"/>
            </a:endParaRPr>
          </a:p>
          <a:p>
            <a:r>
              <a:rPr lang="zh-CN" altLang="en-US" sz="2800" b="1" baseline="0" dirty="0">
                <a:latin typeface="Times New Roman" pitchFamily="18" charset="0"/>
              </a:rPr>
              <a:t>一个外层页表寄存器存放外层页表的首地址</a:t>
            </a:r>
            <a:endParaRPr lang="en-US" altLang="zh-CN" sz="2800" b="1" baseline="0" dirty="0">
              <a:latin typeface="Times New Roman" pitchFamily="18" charset="0"/>
            </a:endParaRPr>
          </a:p>
          <a:p>
            <a:endParaRPr lang="zh-CN" altLang="en-US" sz="2800" b="1" baseline="0" dirty="0">
              <a:latin typeface="Times New Roman" pitchFamily="18" charset="0"/>
            </a:endParaRPr>
          </a:p>
        </p:txBody>
      </p:sp>
      <p:sp>
        <p:nvSpPr>
          <p:cNvPr id="115717" name="Rectangle 5"/>
          <p:cNvSpPr>
            <a:spLocks noChangeArrowheads="1"/>
          </p:cNvSpPr>
          <p:nvPr/>
        </p:nvSpPr>
        <p:spPr bwMode="auto">
          <a:xfrm>
            <a:off x="2552700" y="181451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外部页号</a:t>
            </a:r>
            <a:endParaRPr lang="zh-CN" altLang="en-US" b="1"/>
          </a:p>
        </p:txBody>
      </p:sp>
      <p:sp>
        <p:nvSpPr>
          <p:cNvPr id="115718" name="Rectangle 6"/>
          <p:cNvSpPr>
            <a:spLocks noChangeArrowheads="1"/>
          </p:cNvSpPr>
          <p:nvPr/>
        </p:nvSpPr>
        <p:spPr bwMode="auto">
          <a:xfrm>
            <a:off x="1762125" y="2130425"/>
            <a:ext cx="2255838" cy="376238"/>
          </a:xfrm>
          <a:prstGeom prst="rect">
            <a:avLst/>
          </a:prstGeom>
          <a:noFill/>
          <a:ln w="22225">
            <a:solidFill>
              <a:srgbClr val="000000"/>
            </a:solidFill>
            <a:miter lim="800000"/>
            <a:headEnd/>
            <a:tailEnd/>
          </a:ln>
        </p:spPr>
        <p:txBody>
          <a:bodyPr/>
          <a:lstStyle/>
          <a:p>
            <a:endParaRPr lang="zh-CN" altLang="en-US"/>
          </a:p>
        </p:txBody>
      </p:sp>
      <p:sp>
        <p:nvSpPr>
          <p:cNvPr id="115719" name="Rectangle 7"/>
          <p:cNvSpPr>
            <a:spLocks noChangeArrowheads="1"/>
          </p:cNvSpPr>
          <p:nvPr/>
        </p:nvSpPr>
        <p:spPr bwMode="auto">
          <a:xfrm>
            <a:off x="2770188" y="2171700"/>
            <a:ext cx="155575"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P</a:t>
            </a:r>
            <a:endParaRPr lang="en-US" altLang="zh-CN" b="1"/>
          </a:p>
        </p:txBody>
      </p:sp>
      <p:sp>
        <p:nvSpPr>
          <p:cNvPr id="115720" name="Rectangle 8"/>
          <p:cNvSpPr>
            <a:spLocks noChangeArrowheads="1"/>
          </p:cNvSpPr>
          <p:nvPr/>
        </p:nvSpPr>
        <p:spPr bwMode="auto">
          <a:xfrm>
            <a:off x="2909888" y="2287588"/>
            <a:ext cx="88900" cy="212725"/>
          </a:xfrm>
          <a:prstGeom prst="rect">
            <a:avLst/>
          </a:prstGeom>
          <a:noFill/>
          <a:ln w="22225">
            <a:noFill/>
            <a:miter lim="800000"/>
            <a:headEnd/>
            <a:tailEnd/>
          </a:ln>
        </p:spPr>
        <p:txBody>
          <a:bodyPr wrap="none" lIns="0" tIns="0" rIns="0" bIns="0">
            <a:spAutoFit/>
          </a:bodyPr>
          <a:lstStyle/>
          <a:p>
            <a:r>
              <a:rPr lang="zh-CN" altLang="en-US" sz="1400" b="1" baseline="0">
                <a:solidFill>
                  <a:srgbClr val="000000"/>
                </a:solidFill>
                <a:latin typeface="Times" charset="0"/>
              </a:rPr>
              <a:t>1</a:t>
            </a:r>
            <a:endParaRPr lang="zh-CN" altLang="en-US" b="1"/>
          </a:p>
        </p:txBody>
      </p:sp>
      <p:sp>
        <p:nvSpPr>
          <p:cNvPr id="115721" name="Rectangle 9"/>
          <p:cNvSpPr>
            <a:spLocks noChangeArrowheads="1"/>
          </p:cNvSpPr>
          <p:nvPr/>
        </p:nvSpPr>
        <p:spPr bwMode="auto">
          <a:xfrm>
            <a:off x="4017963" y="2130425"/>
            <a:ext cx="1682750" cy="376238"/>
          </a:xfrm>
          <a:prstGeom prst="rect">
            <a:avLst/>
          </a:prstGeom>
          <a:noFill/>
          <a:ln w="22225">
            <a:solidFill>
              <a:srgbClr val="000000"/>
            </a:solidFill>
            <a:miter lim="800000"/>
            <a:headEnd/>
            <a:tailEnd/>
          </a:ln>
        </p:spPr>
        <p:txBody>
          <a:bodyPr/>
          <a:lstStyle/>
          <a:p>
            <a:endParaRPr lang="zh-CN" altLang="en-US"/>
          </a:p>
        </p:txBody>
      </p:sp>
      <p:sp>
        <p:nvSpPr>
          <p:cNvPr id="115722" name="Rectangle 10"/>
          <p:cNvSpPr>
            <a:spLocks noChangeArrowheads="1"/>
          </p:cNvSpPr>
          <p:nvPr/>
        </p:nvSpPr>
        <p:spPr bwMode="auto">
          <a:xfrm>
            <a:off x="4730750" y="2171700"/>
            <a:ext cx="155575"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P</a:t>
            </a:r>
            <a:endParaRPr lang="en-US" altLang="zh-CN" b="1"/>
          </a:p>
        </p:txBody>
      </p:sp>
      <p:sp>
        <p:nvSpPr>
          <p:cNvPr id="115723" name="Rectangle 11"/>
          <p:cNvSpPr>
            <a:spLocks noChangeArrowheads="1"/>
          </p:cNvSpPr>
          <p:nvPr/>
        </p:nvSpPr>
        <p:spPr bwMode="auto">
          <a:xfrm>
            <a:off x="4868863" y="2287588"/>
            <a:ext cx="88900" cy="212725"/>
          </a:xfrm>
          <a:prstGeom prst="rect">
            <a:avLst/>
          </a:prstGeom>
          <a:noFill/>
          <a:ln w="22225">
            <a:noFill/>
            <a:miter lim="800000"/>
            <a:headEnd/>
            <a:tailEnd/>
          </a:ln>
        </p:spPr>
        <p:txBody>
          <a:bodyPr wrap="none" lIns="0" tIns="0" rIns="0" bIns="0">
            <a:spAutoFit/>
          </a:bodyPr>
          <a:lstStyle/>
          <a:p>
            <a:r>
              <a:rPr lang="zh-CN" altLang="en-US" sz="1400" b="1" baseline="0">
                <a:solidFill>
                  <a:srgbClr val="000000"/>
                </a:solidFill>
                <a:latin typeface="Times" charset="0"/>
              </a:rPr>
              <a:t>2</a:t>
            </a:r>
            <a:endParaRPr lang="zh-CN" altLang="en-US" b="1"/>
          </a:p>
        </p:txBody>
      </p:sp>
      <p:sp>
        <p:nvSpPr>
          <p:cNvPr id="115724" name="Rectangle 12"/>
          <p:cNvSpPr>
            <a:spLocks noChangeArrowheads="1"/>
          </p:cNvSpPr>
          <p:nvPr/>
        </p:nvSpPr>
        <p:spPr bwMode="auto">
          <a:xfrm>
            <a:off x="3978275" y="1814513"/>
            <a:ext cx="153352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外部页内地址</a:t>
            </a:r>
            <a:endParaRPr lang="zh-CN" altLang="en-US" b="1"/>
          </a:p>
        </p:txBody>
      </p:sp>
      <p:sp>
        <p:nvSpPr>
          <p:cNvPr id="115725" name="Rectangle 13"/>
          <p:cNvSpPr>
            <a:spLocks noChangeArrowheads="1"/>
          </p:cNvSpPr>
          <p:nvPr/>
        </p:nvSpPr>
        <p:spPr bwMode="auto">
          <a:xfrm>
            <a:off x="5740400" y="181451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页内地址</a:t>
            </a:r>
            <a:endParaRPr lang="zh-CN" altLang="en-US" b="1"/>
          </a:p>
        </p:txBody>
      </p:sp>
      <p:sp>
        <p:nvSpPr>
          <p:cNvPr id="115726" name="Rectangle 14"/>
          <p:cNvSpPr>
            <a:spLocks noChangeArrowheads="1"/>
          </p:cNvSpPr>
          <p:nvPr/>
        </p:nvSpPr>
        <p:spPr bwMode="auto">
          <a:xfrm>
            <a:off x="5700713" y="2130425"/>
            <a:ext cx="1108075" cy="376238"/>
          </a:xfrm>
          <a:prstGeom prst="rect">
            <a:avLst/>
          </a:prstGeom>
          <a:noFill/>
          <a:ln w="22225">
            <a:solidFill>
              <a:srgbClr val="000000"/>
            </a:solidFill>
            <a:miter lim="800000"/>
            <a:headEnd/>
            <a:tailEnd/>
          </a:ln>
        </p:spPr>
        <p:txBody>
          <a:bodyPr/>
          <a:lstStyle/>
          <a:p>
            <a:endParaRPr lang="zh-CN" altLang="en-US"/>
          </a:p>
        </p:txBody>
      </p:sp>
      <p:sp>
        <p:nvSpPr>
          <p:cNvPr id="115727" name="Rectangle 15"/>
          <p:cNvSpPr>
            <a:spLocks noChangeArrowheads="1"/>
          </p:cNvSpPr>
          <p:nvPr/>
        </p:nvSpPr>
        <p:spPr bwMode="auto">
          <a:xfrm>
            <a:off x="6175375" y="2171700"/>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a:p>
        </p:txBody>
      </p:sp>
      <p:sp>
        <p:nvSpPr>
          <p:cNvPr id="115728" name="Rectangle 16"/>
          <p:cNvSpPr>
            <a:spLocks noChangeArrowheads="1"/>
          </p:cNvSpPr>
          <p:nvPr/>
        </p:nvSpPr>
        <p:spPr bwMode="auto">
          <a:xfrm>
            <a:off x="593725" y="2190750"/>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逻辑地址</a:t>
            </a:r>
            <a:endParaRPr lang="zh-CN" altLang="en-US" b="1"/>
          </a:p>
        </p:txBody>
      </p:sp>
      <p:sp>
        <p:nvSpPr>
          <p:cNvPr id="115729" name="Freeform 17"/>
          <p:cNvSpPr>
            <a:spLocks/>
          </p:cNvSpPr>
          <p:nvPr/>
        </p:nvSpPr>
        <p:spPr bwMode="auto">
          <a:xfrm>
            <a:off x="2711450" y="3455988"/>
            <a:ext cx="355600" cy="355600"/>
          </a:xfrm>
          <a:custGeom>
            <a:avLst/>
            <a:gdLst/>
            <a:ahLst/>
            <a:cxnLst>
              <a:cxn ang="0">
                <a:pos x="0" y="112"/>
              </a:cxn>
              <a:cxn ang="0">
                <a:pos x="13" y="37"/>
              </a:cxn>
              <a:cxn ang="0">
                <a:pos x="75" y="0"/>
              </a:cxn>
              <a:cxn ang="0">
                <a:pos x="150" y="0"/>
              </a:cxn>
              <a:cxn ang="0">
                <a:pos x="212" y="37"/>
              </a:cxn>
              <a:cxn ang="0">
                <a:pos x="224" y="112"/>
              </a:cxn>
              <a:cxn ang="0">
                <a:pos x="212" y="174"/>
              </a:cxn>
              <a:cxn ang="0">
                <a:pos x="150" y="224"/>
              </a:cxn>
              <a:cxn ang="0">
                <a:pos x="75" y="224"/>
              </a:cxn>
              <a:cxn ang="0">
                <a:pos x="13" y="174"/>
              </a:cxn>
              <a:cxn ang="0">
                <a:pos x="0" y="112"/>
              </a:cxn>
            </a:cxnLst>
            <a:rect l="0" t="0" r="r" b="b"/>
            <a:pathLst>
              <a:path w="224" h="224">
                <a:moveTo>
                  <a:pt x="0" y="112"/>
                </a:moveTo>
                <a:lnTo>
                  <a:pt x="13" y="37"/>
                </a:lnTo>
                <a:lnTo>
                  <a:pt x="75" y="0"/>
                </a:lnTo>
                <a:lnTo>
                  <a:pt x="150" y="0"/>
                </a:lnTo>
                <a:lnTo>
                  <a:pt x="212" y="37"/>
                </a:lnTo>
                <a:lnTo>
                  <a:pt x="224" y="112"/>
                </a:lnTo>
                <a:lnTo>
                  <a:pt x="212" y="174"/>
                </a:lnTo>
                <a:lnTo>
                  <a:pt x="150" y="224"/>
                </a:lnTo>
                <a:lnTo>
                  <a:pt x="75" y="224"/>
                </a:lnTo>
                <a:lnTo>
                  <a:pt x="13" y="174"/>
                </a:lnTo>
                <a:lnTo>
                  <a:pt x="0" y="11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5730" name="Rectangle 18"/>
          <p:cNvSpPr>
            <a:spLocks noChangeArrowheads="1"/>
          </p:cNvSpPr>
          <p:nvPr/>
        </p:nvSpPr>
        <p:spPr bwMode="auto">
          <a:xfrm>
            <a:off x="2790825" y="3475038"/>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5731" name="Line 19"/>
          <p:cNvSpPr>
            <a:spLocks noChangeShapeType="1"/>
          </p:cNvSpPr>
          <p:nvPr/>
        </p:nvSpPr>
        <p:spPr bwMode="auto">
          <a:xfrm>
            <a:off x="2889250" y="2506663"/>
            <a:ext cx="1588" cy="750887"/>
          </a:xfrm>
          <a:prstGeom prst="line">
            <a:avLst/>
          </a:prstGeom>
          <a:noFill/>
          <a:ln w="22225">
            <a:solidFill>
              <a:srgbClr val="000000"/>
            </a:solidFill>
            <a:round/>
            <a:headEnd/>
            <a:tailEnd/>
          </a:ln>
        </p:spPr>
        <p:txBody>
          <a:bodyPr/>
          <a:lstStyle/>
          <a:p>
            <a:endParaRPr lang="zh-CN" altLang="en-US"/>
          </a:p>
        </p:txBody>
      </p:sp>
      <p:sp>
        <p:nvSpPr>
          <p:cNvPr id="115732" name="Freeform 20"/>
          <p:cNvSpPr>
            <a:spLocks/>
          </p:cNvSpPr>
          <p:nvPr/>
        </p:nvSpPr>
        <p:spPr bwMode="auto">
          <a:xfrm>
            <a:off x="2849563" y="3217863"/>
            <a:ext cx="79375" cy="238125"/>
          </a:xfrm>
          <a:custGeom>
            <a:avLst/>
            <a:gdLst/>
            <a:ahLst/>
            <a:cxnLst>
              <a:cxn ang="0">
                <a:pos x="50" y="0"/>
              </a:cxn>
              <a:cxn ang="0">
                <a:pos x="25" y="25"/>
              </a:cxn>
              <a:cxn ang="0">
                <a:pos x="0" y="0"/>
              </a:cxn>
              <a:cxn ang="0">
                <a:pos x="25" y="150"/>
              </a:cxn>
              <a:cxn ang="0">
                <a:pos x="50" y="0"/>
              </a:cxn>
            </a:cxnLst>
            <a:rect l="0" t="0" r="r" b="b"/>
            <a:pathLst>
              <a:path w="50" h="150">
                <a:moveTo>
                  <a:pt x="50" y="0"/>
                </a:moveTo>
                <a:lnTo>
                  <a:pt x="25" y="25"/>
                </a:lnTo>
                <a:lnTo>
                  <a:pt x="0" y="0"/>
                </a:lnTo>
                <a:lnTo>
                  <a:pt x="25" y="150"/>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33" name="Rectangle 21"/>
          <p:cNvSpPr>
            <a:spLocks noChangeArrowheads="1"/>
          </p:cNvSpPr>
          <p:nvPr/>
        </p:nvSpPr>
        <p:spPr bwMode="auto">
          <a:xfrm>
            <a:off x="79375" y="3435350"/>
            <a:ext cx="2057400" cy="376238"/>
          </a:xfrm>
          <a:prstGeom prst="rect">
            <a:avLst/>
          </a:prstGeom>
          <a:noFill/>
          <a:ln w="22225">
            <a:solidFill>
              <a:srgbClr val="000000"/>
            </a:solidFill>
            <a:miter lim="800000"/>
            <a:headEnd/>
            <a:tailEnd/>
          </a:ln>
        </p:spPr>
        <p:txBody>
          <a:bodyPr/>
          <a:lstStyle/>
          <a:p>
            <a:endParaRPr lang="zh-CN" altLang="en-US"/>
          </a:p>
        </p:txBody>
      </p:sp>
      <p:sp>
        <p:nvSpPr>
          <p:cNvPr id="115734" name="Rectangle 22"/>
          <p:cNvSpPr>
            <a:spLocks noChangeArrowheads="1"/>
          </p:cNvSpPr>
          <p:nvPr/>
        </p:nvSpPr>
        <p:spPr bwMode="auto">
          <a:xfrm>
            <a:off x="217488" y="3494088"/>
            <a:ext cx="1789112"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外部页表寄存器</a:t>
            </a:r>
            <a:endParaRPr lang="zh-CN" altLang="en-US" b="1"/>
          </a:p>
        </p:txBody>
      </p:sp>
      <p:sp>
        <p:nvSpPr>
          <p:cNvPr id="115735" name="Line 23"/>
          <p:cNvSpPr>
            <a:spLocks noChangeShapeType="1"/>
          </p:cNvSpPr>
          <p:nvPr/>
        </p:nvSpPr>
        <p:spPr bwMode="auto">
          <a:xfrm flipH="1">
            <a:off x="2136775" y="3633788"/>
            <a:ext cx="574675" cy="1587"/>
          </a:xfrm>
          <a:prstGeom prst="line">
            <a:avLst/>
          </a:prstGeom>
          <a:noFill/>
          <a:ln w="22225">
            <a:solidFill>
              <a:srgbClr val="000000"/>
            </a:solidFill>
            <a:round/>
            <a:headEnd/>
            <a:tailEnd/>
          </a:ln>
        </p:spPr>
        <p:txBody>
          <a:bodyPr/>
          <a:lstStyle/>
          <a:p>
            <a:endParaRPr lang="zh-CN" altLang="en-US"/>
          </a:p>
        </p:txBody>
      </p:sp>
      <p:sp>
        <p:nvSpPr>
          <p:cNvPr id="115736" name="Line 24"/>
          <p:cNvSpPr>
            <a:spLocks noChangeShapeType="1"/>
          </p:cNvSpPr>
          <p:nvPr/>
        </p:nvSpPr>
        <p:spPr bwMode="auto">
          <a:xfrm flipH="1">
            <a:off x="3067050" y="3633788"/>
            <a:ext cx="574675" cy="1587"/>
          </a:xfrm>
          <a:prstGeom prst="line">
            <a:avLst/>
          </a:prstGeom>
          <a:noFill/>
          <a:ln w="22225">
            <a:solidFill>
              <a:srgbClr val="000000"/>
            </a:solidFill>
            <a:round/>
            <a:headEnd/>
            <a:tailEnd/>
          </a:ln>
        </p:spPr>
        <p:txBody>
          <a:bodyPr/>
          <a:lstStyle/>
          <a:p>
            <a:endParaRPr lang="zh-CN" altLang="en-US"/>
          </a:p>
        </p:txBody>
      </p:sp>
      <p:sp>
        <p:nvSpPr>
          <p:cNvPr id="115737" name="Freeform 25"/>
          <p:cNvSpPr>
            <a:spLocks/>
          </p:cNvSpPr>
          <p:nvPr/>
        </p:nvSpPr>
        <p:spPr bwMode="auto">
          <a:xfrm>
            <a:off x="3403600"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38" name="Rectangle 26"/>
          <p:cNvSpPr>
            <a:spLocks noChangeArrowheads="1"/>
          </p:cNvSpPr>
          <p:nvPr/>
        </p:nvSpPr>
        <p:spPr bwMode="auto">
          <a:xfrm>
            <a:off x="3641725" y="2881313"/>
            <a:ext cx="752475" cy="1503362"/>
          </a:xfrm>
          <a:prstGeom prst="rect">
            <a:avLst/>
          </a:prstGeom>
          <a:noFill/>
          <a:ln w="22225">
            <a:solidFill>
              <a:srgbClr val="000000"/>
            </a:solidFill>
            <a:miter lim="800000"/>
            <a:headEnd/>
            <a:tailEnd/>
          </a:ln>
        </p:spPr>
        <p:txBody>
          <a:bodyPr/>
          <a:lstStyle/>
          <a:p>
            <a:endParaRPr lang="zh-CN" altLang="en-US"/>
          </a:p>
        </p:txBody>
      </p:sp>
      <p:sp>
        <p:nvSpPr>
          <p:cNvPr id="115739" name="Rectangle 27"/>
          <p:cNvSpPr>
            <a:spLocks noChangeArrowheads="1"/>
          </p:cNvSpPr>
          <p:nvPr/>
        </p:nvSpPr>
        <p:spPr bwMode="auto">
          <a:xfrm>
            <a:off x="3503613" y="442436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a:t>
            </a:r>
            <a:endParaRPr lang="zh-CN" altLang="en-US" b="1"/>
          </a:p>
        </p:txBody>
      </p:sp>
      <p:sp>
        <p:nvSpPr>
          <p:cNvPr id="115740" name="Freeform 28"/>
          <p:cNvSpPr>
            <a:spLocks/>
          </p:cNvSpPr>
          <p:nvPr/>
        </p:nvSpPr>
        <p:spPr bwMode="auto">
          <a:xfrm>
            <a:off x="4948238" y="3455988"/>
            <a:ext cx="376237" cy="355600"/>
          </a:xfrm>
          <a:custGeom>
            <a:avLst/>
            <a:gdLst/>
            <a:ahLst/>
            <a:cxnLst>
              <a:cxn ang="0">
                <a:pos x="0" y="112"/>
              </a:cxn>
              <a:cxn ang="0">
                <a:pos x="25" y="37"/>
              </a:cxn>
              <a:cxn ang="0">
                <a:pos x="75" y="0"/>
              </a:cxn>
              <a:cxn ang="0">
                <a:pos x="149" y="0"/>
              </a:cxn>
              <a:cxn ang="0">
                <a:pos x="212" y="37"/>
              </a:cxn>
              <a:cxn ang="0">
                <a:pos x="237" y="112"/>
              </a:cxn>
              <a:cxn ang="0">
                <a:pos x="212" y="174"/>
              </a:cxn>
              <a:cxn ang="0">
                <a:pos x="149" y="224"/>
              </a:cxn>
              <a:cxn ang="0">
                <a:pos x="75" y="224"/>
              </a:cxn>
              <a:cxn ang="0">
                <a:pos x="25" y="174"/>
              </a:cxn>
              <a:cxn ang="0">
                <a:pos x="0" y="112"/>
              </a:cxn>
            </a:cxnLst>
            <a:rect l="0" t="0" r="r" b="b"/>
            <a:pathLst>
              <a:path w="237" h="224">
                <a:moveTo>
                  <a:pt x="0" y="112"/>
                </a:moveTo>
                <a:lnTo>
                  <a:pt x="25" y="37"/>
                </a:lnTo>
                <a:lnTo>
                  <a:pt x="75" y="0"/>
                </a:lnTo>
                <a:lnTo>
                  <a:pt x="149" y="0"/>
                </a:lnTo>
                <a:lnTo>
                  <a:pt x="212" y="37"/>
                </a:lnTo>
                <a:lnTo>
                  <a:pt x="237" y="112"/>
                </a:lnTo>
                <a:lnTo>
                  <a:pt x="212" y="174"/>
                </a:lnTo>
                <a:lnTo>
                  <a:pt x="149" y="224"/>
                </a:lnTo>
                <a:lnTo>
                  <a:pt x="75" y="224"/>
                </a:lnTo>
                <a:lnTo>
                  <a:pt x="25" y="174"/>
                </a:lnTo>
                <a:lnTo>
                  <a:pt x="0" y="11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5741" name="Rectangle 29"/>
          <p:cNvSpPr>
            <a:spLocks noChangeArrowheads="1"/>
          </p:cNvSpPr>
          <p:nvPr/>
        </p:nvSpPr>
        <p:spPr bwMode="auto">
          <a:xfrm>
            <a:off x="5046663" y="3475038"/>
            <a:ext cx="255587"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5742" name="Line 30"/>
          <p:cNvSpPr>
            <a:spLocks noChangeShapeType="1"/>
          </p:cNvSpPr>
          <p:nvPr/>
        </p:nvSpPr>
        <p:spPr bwMode="auto">
          <a:xfrm>
            <a:off x="5126038" y="2506663"/>
            <a:ext cx="1587" cy="750887"/>
          </a:xfrm>
          <a:prstGeom prst="line">
            <a:avLst/>
          </a:prstGeom>
          <a:noFill/>
          <a:ln w="22225">
            <a:solidFill>
              <a:srgbClr val="000000"/>
            </a:solidFill>
            <a:round/>
            <a:headEnd/>
            <a:tailEnd/>
          </a:ln>
        </p:spPr>
        <p:txBody>
          <a:bodyPr/>
          <a:lstStyle/>
          <a:p>
            <a:endParaRPr lang="zh-CN" altLang="en-US"/>
          </a:p>
        </p:txBody>
      </p:sp>
      <p:sp>
        <p:nvSpPr>
          <p:cNvPr id="115743" name="Freeform 31"/>
          <p:cNvSpPr>
            <a:spLocks/>
          </p:cNvSpPr>
          <p:nvPr/>
        </p:nvSpPr>
        <p:spPr bwMode="auto">
          <a:xfrm>
            <a:off x="5086350" y="3217863"/>
            <a:ext cx="98425" cy="238125"/>
          </a:xfrm>
          <a:custGeom>
            <a:avLst/>
            <a:gdLst/>
            <a:ahLst/>
            <a:cxnLst>
              <a:cxn ang="0">
                <a:pos x="62" y="0"/>
              </a:cxn>
              <a:cxn ang="0">
                <a:pos x="25" y="25"/>
              </a:cxn>
              <a:cxn ang="0">
                <a:pos x="0" y="0"/>
              </a:cxn>
              <a:cxn ang="0">
                <a:pos x="25" y="150"/>
              </a:cxn>
              <a:cxn ang="0">
                <a:pos x="62" y="0"/>
              </a:cxn>
            </a:cxnLst>
            <a:rect l="0" t="0" r="r" b="b"/>
            <a:pathLst>
              <a:path w="62" h="150">
                <a:moveTo>
                  <a:pt x="62" y="0"/>
                </a:moveTo>
                <a:lnTo>
                  <a:pt x="25" y="25"/>
                </a:lnTo>
                <a:lnTo>
                  <a:pt x="0" y="0"/>
                </a:lnTo>
                <a:lnTo>
                  <a:pt x="25" y="150"/>
                </a:lnTo>
                <a:lnTo>
                  <a:pt x="6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4" name="Line 32"/>
          <p:cNvSpPr>
            <a:spLocks noChangeShapeType="1"/>
          </p:cNvSpPr>
          <p:nvPr/>
        </p:nvSpPr>
        <p:spPr bwMode="auto">
          <a:xfrm flipH="1">
            <a:off x="4394200" y="3633788"/>
            <a:ext cx="554038" cy="1587"/>
          </a:xfrm>
          <a:prstGeom prst="line">
            <a:avLst/>
          </a:prstGeom>
          <a:noFill/>
          <a:ln w="22225">
            <a:solidFill>
              <a:srgbClr val="000000"/>
            </a:solidFill>
            <a:round/>
            <a:headEnd/>
            <a:tailEnd/>
          </a:ln>
        </p:spPr>
        <p:txBody>
          <a:bodyPr/>
          <a:lstStyle/>
          <a:p>
            <a:endParaRPr lang="zh-CN" altLang="en-US"/>
          </a:p>
        </p:txBody>
      </p:sp>
      <p:sp>
        <p:nvSpPr>
          <p:cNvPr id="115745" name="Line 33"/>
          <p:cNvSpPr>
            <a:spLocks noChangeShapeType="1"/>
          </p:cNvSpPr>
          <p:nvPr/>
        </p:nvSpPr>
        <p:spPr bwMode="auto">
          <a:xfrm flipH="1">
            <a:off x="5324475" y="3633788"/>
            <a:ext cx="554038" cy="1587"/>
          </a:xfrm>
          <a:prstGeom prst="line">
            <a:avLst/>
          </a:prstGeom>
          <a:noFill/>
          <a:ln w="22225">
            <a:solidFill>
              <a:srgbClr val="000000"/>
            </a:solidFill>
            <a:round/>
            <a:headEnd/>
            <a:tailEnd/>
          </a:ln>
        </p:spPr>
        <p:txBody>
          <a:bodyPr/>
          <a:lstStyle/>
          <a:p>
            <a:endParaRPr lang="zh-CN" altLang="en-US"/>
          </a:p>
        </p:txBody>
      </p:sp>
      <p:sp>
        <p:nvSpPr>
          <p:cNvPr id="115746" name="Freeform 34"/>
          <p:cNvSpPr>
            <a:spLocks/>
          </p:cNvSpPr>
          <p:nvPr/>
        </p:nvSpPr>
        <p:spPr bwMode="auto">
          <a:xfrm>
            <a:off x="5640388"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7" name="Rectangle 35"/>
          <p:cNvSpPr>
            <a:spLocks noChangeArrowheads="1"/>
          </p:cNvSpPr>
          <p:nvPr/>
        </p:nvSpPr>
        <p:spPr bwMode="auto">
          <a:xfrm>
            <a:off x="5878513" y="2881313"/>
            <a:ext cx="752475" cy="1503362"/>
          </a:xfrm>
          <a:prstGeom prst="rect">
            <a:avLst/>
          </a:prstGeom>
          <a:noFill/>
          <a:ln w="22225">
            <a:solidFill>
              <a:srgbClr val="000000"/>
            </a:solidFill>
            <a:miter lim="800000"/>
            <a:headEnd/>
            <a:tailEnd/>
          </a:ln>
        </p:spPr>
        <p:txBody>
          <a:bodyPr/>
          <a:lstStyle/>
          <a:p>
            <a:endParaRPr lang="zh-CN" altLang="en-US"/>
          </a:p>
        </p:txBody>
      </p:sp>
      <p:sp>
        <p:nvSpPr>
          <p:cNvPr id="115748" name="Freeform 36"/>
          <p:cNvSpPr>
            <a:spLocks/>
          </p:cNvSpPr>
          <p:nvPr/>
        </p:nvSpPr>
        <p:spPr bwMode="auto">
          <a:xfrm>
            <a:off x="4710113"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9" name="Line 37"/>
          <p:cNvSpPr>
            <a:spLocks noChangeShapeType="1"/>
          </p:cNvSpPr>
          <p:nvPr/>
        </p:nvSpPr>
        <p:spPr bwMode="auto">
          <a:xfrm flipH="1">
            <a:off x="6630988" y="3633788"/>
            <a:ext cx="554037" cy="1587"/>
          </a:xfrm>
          <a:prstGeom prst="line">
            <a:avLst/>
          </a:prstGeom>
          <a:noFill/>
          <a:ln w="22225">
            <a:solidFill>
              <a:srgbClr val="000000"/>
            </a:solidFill>
            <a:round/>
            <a:headEnd/>
            <a:tailEnd/>
          </a:ln>
        </p:spPr>
        <p:txBody>
          <a:bodyPr/>
          <a:lstStyle/>
          <a:p>
            <a:endParaRPr lang="zh-CN" altLang="en-US"/>
          </a:p>
        </p:txBody>
      </p:sp>
      <p:sp>
        <p:nvSpPr>
          <p:cNvPr id="115750" name="Freeform 38"/>
          <p:cNvSpPr>
            <a:spLocks/>
          </p:cNvSpPr>
          <p:nvPr/>
        </p:nvSpPr>
        <p:spPr bwMode="auto">
          <a:xfrm>
            <a:off x="6946900"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51" name="Rectangle 39"/>
          <p:cNvSpPr>
            <a:spLocks noChangeArrowheads="1"/>
          </p:cNvSpPr>
          <p:nvPr/>
        </p:nvSpPr>
        <p:spPr bwMode="auto">
          <a:xfrm>
            <a:off x="8134350" y="3435350"/>
            <a:ext cx="930275" cy="376238"/>
          </a:xfrm>
          <a:prstGeom prst="rect">
            <a:avLst/>
          </a:prstGeom>
          <a:noFill/>
          <a:ln w="22225">
            <a:solidFill>
              <a:srgbClr val="000000"/>
            </a:solidFill>
            <a:miter lim="800000"/>
            <a:headEnd/>
            <a:tailEnd/>
          </a:ln>
        </p:spPr>
        <p:txBody>
          <a:bodyPr/>
          <a:lstStyle/>
          <a:p>
            <a:endParaRPr lang="zh-CN" altLang="en-US"/>
          </a:p>
        </p:txBody>
      </p:sp>
      <p:sp>
        <p:nvSpPr>
          <p:cNvPr id="115752" name="Rectangle 40"/>
          <p:cNvSpPr>
            <a:spLocks noChangeArrowheads="1"/>
          </p:cNvSpPr>
          <p:nvPr/>
        </p:nvSpPr>
        <p:spPr bwMode="auto">
          <a:xfrm>
            <a:off x="8531225" y="3475038"/>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a:p>
        </p:txBody>
      </p:sp>
      <p:sp>
        <p:nvSpPr>
          <p:cNvPr id="115753" name="Rectangle 41"/>
          <p:cNvSpPr>
            <a:spLocks noChangeArrowheads="1"/>
          </p:cNvSpPr>
          <p:nvPr/>
        </p:nvSpPr>
        <p:spPr bwMode="auto">
          <a:xfrm>
            <a:off x="7185025" y="3435350"/>
            <a:ext cx="949325" cy="376238"/>
          </a:xfrm>
          <a:prstGeom prst="rect">
            <a:avLst/>
          </a:prstGeom>
          <a:noFill/>
          <a:ln w="22225">
            <a:solidFill>
              <a:srgbClr val="000000"/>
            </a:solidFill>
            <a:miter lim="800000"/>
            <a:headEnd/>
            <a:tailEnd/>
          </a:ln>
        </p:spPr>
        <p:txBody>
          <a:bodyPr/>
          <a:lstStyle/>
          <a:p>
            <a:endParaRPr lang="zh-CN" altLang="en-US"/>
          </a:p>
        </p:txBody>
      </p:sp>
      <p:sp>
        <p:nvSpPr>
          <p:cNvPr id="115754" name="Rectangle 42"/>
          <p:cNvSpPr>
            <a:spLocks noChangeArrowheads="1"/>
          </p:cNvSpPr>
          <p:nvPr/>
        </p:nvSpPr>
        <p:spPr bwMode="auto">
          <a:xfrm>
            <a:off x="7580313" y="3475038"/>
            <a:ext cx="141287"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a:p>
        </p:txBody>
      </p:sp>
      <p:sp>
        <p:nvSpPr>
          <p:cNvPr id="115755" name="Rectangle 43"/>
          <p:cNvSpPr>
            <a:spLocks noChangeArrowheads="1"/>
          </p:cNvSpPr>
          <p:nvPr/>
        </p:nvSpPr>
        <p:spPr bwMode="auto">
          <a:xfrm>
            <a:off x="5997575" y="4424363"/>
            <a:ext cx="51117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a:p>
        </p:txBody>
      </p:sp>
      <p:sp>
        <p:nvSpPr>
          <p:cNvPr id="115756" name="Rectangle 44"/>
          <p:cNvSpPr>
            <a:spLocks noChangeArrowheads="1"/>
          </p:cNvSpPr>
          <p:nvPr/>
        </p:nvSpPr>
        <p:spPr bwMode="auto">
          <a:xfrm>
            <a:off x="5997575" y="4424363"/>
            <a:ext cx="51117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a:p>
        </p:txBody>
      </p:sp>
      <p:sp>
        <p:nvSpPr>
          <p:cNvPr id="115757" name="Rectangle 45"/>
          <p:cNvSpPr>
            <a:spLocks noChangeArrowheads="1"/>
          </p:cNvSpPr>
          <p:nvPr/>
        </p:nvSpPr>
        <p:spPr bwMode="auto">
          <a:xfrm>
            <a:off x="7521575" y="3870325"/>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物理地址</a:t>
            </a:r>
            <a:endParaRPr lang="zh-CN" altLang="en-US" b="1"/>
          </a:p>
        </p:txBody>
      </p:sp>
      <p:sp>
        <p:nvSpPr>
          <p:cNvPr id="115758" name="Line 46"/>
          <p:cNvSpPr>
            <a:spLocks noChangeShapeType="1"/>
          </p:cNvSpPr>
          <p:nvPr/>
        </p:nvSpPr>
        <p:spPr bwMode="auto">
          <a:xfrm flipH="1">
            <a:off x="3641725" y="3060700"/>
            <a:ext cx="752475" cy="1588"/>
          </a:xfrm>
          <a:prstGeom prst="line">
            <a:avLst/>
          </a:prstGeom>
          <a:noFill/>
          <a:ln w="22225">
            <a:solidFill>
              <a:srgbClr val="000000"/>
            </a:solidFill>
            <a:round/>
            <a:headEnd/>
            <a:tailEnd/>
          </a:ln>
        </p:spPr>
        <p:txBody>
          <a:bodyPr/>
          <a:lstStyle/>
          <a:p>
            <a:endParaRPr lang="zh-CN" altLang="en-US"/>
          </a:p>
        </p:txBody>
      </p:sp>
      <p:sp>
        <p:nvSpPr>
          <p:cNvPr id="115759" name="Line 47"/>
          <p:cNvSpPr>
            <a:spLocks noChangeShapeType="1"/>
          </p:cNvSpPr>
          <p:nvPr/>
        </p:nvSpPr>
        <p:spPr bwMode="auto">
          <a:xfrm flipH="1">
            <a:off x="3641725" y="3257550"/>
            <a:ext cx="752475" cy="1588"/>
          </a:xfrm>
          <a:prstGeom prst="line">
            <a:avLst/>
          </a:prstGeom>
          <a:noFill/>
          <a:ln w="22225">
            <a:solidFill>
              <a:srgbClr val="000000"/>
            </a:solidFill>
            <a:round/>
            <a:headEnd/>
            <a:tailEnd/>
          </a:ln>
        </p:spPr>
        <p:txBody>
          <a:bodyPr/>
          <a:lstStyle/>
          <a:p>
            <a:endParaRPr lang="zh-CN" altLang="en-US"/>
          </a:p>
        </p:txBody>
      </p:sp>
      <p:sp>
        <p:nvSpPr>
          <p:cNvPr id="115760" name="Line 48"/>
          <p:cNvSpPr>
            <a:spLocks noChangeShapeType="1"/>
          </p:cNvSpPr>
          <p:nvPr/>
        </p:nvSpPr>
        <p:spPr bwMode="auto">
          <a:xfrm flipH="1">
            <a:off x="3641725" y="3435350"/>
            <a:ext cx="752475" cy="1588"/>
          </a:xfrm>
          <a:prstGeom prst="line">
            <a:avLst/>
          </a:prstGeom>
          <a:noFill/>
          <a:ln w="22225">
            <a:solidFill>
              <a:srgbClr val="000000"/>
            </a:solidFill>
            <a:round/>
            <a:headEnd/>
            <a:tailEnd/>
          </a:ln>
        </p:spPr>
        <p:txBody>
          <a:bodyPr/>
          <a:lstStyle/>
          <a:p>
            <a:endParaRPr lang="zh-CN" altLang="en-US"/>
          </a:p>
        </p:txBody>
      </p:sp>
      <p:sp>
        <p:nvSpPr>
          <p:cNvPr id="115761" name="Line 49"/>
          <p:cNvSpPr>
            <a:spLocks noChangeShapeType="1"/>
          </p:cNvSpPr>
          <p:nvPr/>
        </p:nvSpPr>
        <p:spPr bwMode="auto">
          <a:xfrm flipH="1">
            <a:off x="3641725" y="3633788"/>
            <a:ext cx="752475" cy="1587"/>
          </a:xfrm>
          <a:prstGeom prst="line">
            <a:avLst/>
          </a:prstGeom>
          <a:noFill/>
          <a:ln w="22225">
            <a:solidFill>
              <a:srgbClr val="000000"/>
            </a:solidFill>
            <a:round/>
            <a:headEnd/>
            <a:tailEnd/>
          </a:ln>
        </p:spPr>
        <p:txBody>
          <a:bodyPr/>
          <a:lstStyle/>
          <a:p>
            <a:endParaRPr lang="zh-CN" altLang="en-US"/>
          </a:p>
        </p:txBody>
      </p:sp>
      <p:sp>
        <p:nvSpPr>
          <p:cNvPr id="115762" name="Line 50"/>
          <p:cNvSpPr>
            <a:spLocks noChangeShapeType="1"/>
          </p:cNvSpPr>
          <p:nvPr/>
        </p:nvSpPr>
        <p:spPr bwMode="auto">
          <a:xfrm flipH="1">
            <a:off x="3641725" y="3811588"/>
            <a:ext cx="752475" cy="1587"/>
          </a:xfrm>
          <a:prstGeom prst="line">
            <a:avLst/>
          </a:prstGeom>
          <a:noFill/>
          <a:ln w="22225">
            <a:solidFill>
              <a:srgbClr val="000000"/>
            </a:solidFill>
            <a:round/>
            <a:headEnd/>
            <a:tailEnd/>
          </a:ln>
        </p:spPr>
        <p:txBody>
          <a:bodyPr/>
          <a:lstStyle/>
          <a:p>
            <a:endParaRPr lang="zh-CN" altLang="en-US"/>
          </a:p>
        </p:txBody>
      </p:sp>
      <p:sp>
        <p:nvSpPr>
          <p:cNvPr id="115763" name="Rectangle 51"/>
          <p:cNvSpPr>
            <a:spLocks noChangeArrowheads="1"/>
          </p:cNvSpPr>
          <p:nvPr/>
        </p:nvSpPr>
        <p:spPr bwMode="auto">
          <a:xfrm rot="5400000">
            <a:off x="3890963" y="40195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New Roman"/>
              </a:rPr>
              <a:t>…</a:t>
            </a:r>
            <a:endParaRPr lang="zh-CN" altLang="en-US" b="1"/>
          </a:p>
        </p:txBody>
      </p:sp>
      <p:sp>
        <p:nvSpPr>
          <p:cNvPr id="115764" name="Line 52"/>
          <p:cNvSpPr>
            <a:spLocks noChangeShapeType="1"/>
          </p:cNvSpPr>
          <p:nvPr/>
        </p:nvSpPr>
        <p:spPr bwMode="auto">
          <a:xfrm flipH="1">
            <a:off x="3641725" y="4008438"/>
            <a:ext cx="752475" cy="1587"/>
          </a:xfrm>
          <a:prstGeom prst="line">
            <a:avLst/>
          </a:prstGeom>
          <a:noFill/>
          <a:ln w="22225">
            <a:solidFill>
              <a:srgbClr val="000000"/>
            </a:solidFill>
            <a:round/>
            <a:headEnd/>
            <a:tailEnd/>
          </a:ln>
        </p:spPr>
        <p:txBody>
          <a:bodyPr/>
          <a:lstStyle/>
          <a:p>
            <a:endParaRPr lang="zh-CN" altLang="en-US"/>
          </a:p>
        </p:txBody>
      </p:sp>
      <p:sp>
        <p:nvSpPr>
          <p:cNvPr id="115765" name="Line 53"/>
          <p:cNvSpPr>
            <a:spLocks noChangeShapeType="1"/>
          </p:cNvSpPr>
          <p:nvPr/>
        </p:nvSpPr>
        <p:spPr bwMode="auto">
          <a:xfrm flipH="1">
            <a:off x="5878513" y="3060700"/>
            <a:ext cx="752475" cy="1588"/>
          </a:xfrm>
          <a:prstGeom prst="line">
            <a:avLst/>
          </a:prstGeom>
          <a:noFill/>
          <a:ln w="22225">
            <a:solidFill>
              <a:srgbClr val="000000"/>
            </a:solidFill>
            <a:round/>
            <a:headEnd/>
            <a:tailEnd/>
          </a:ln>
        </p:spPr>
        <p:txBody>
          <a:bodyPr/>
          <a:lstStyle/>
          <a:p>
            <a:endParaRPr lang="zh-CN" altLang="en-US"/>
          </a:p>
        </p:txBody>
      </p:sp>
      <p:sp>
        <p:nvSpPr>
          <p:cNvPr id="115766" name="Line 54"/>
          <p:cNvSpPr>
            <a:spLocks noChangeShapeType="1"/>
          </p:cNvSpPr>
          <p:nvPr/>
        </p:nvSpPr>
        <p:spPr bwMode="auto">
          <a:xfrm flipH="1">
            <a:off x="5878513" y="3257550"/>
            <a:ext cx="752475" cy="1588"/>
          </a:xfrm>
          <a:prstGeom prst="line">
            <a:avLst/>
          </a:prstGeom>
          <a:noFill/>
          <a:ln w="22225">
            <a:solidFill>
              <a:srgbClr val="000000"/>
            </a:solidFill>
            <a:round/>
            <a:headEnd/>
            <a:tailEnd/>
          </a:ln>
        </p:spPr>
        <p:txBody>
          <a:bodyPr/>
          <a:lstStyle/>
          <a:p>
            <a:endParaRPr lang="zh-CN" altLang="en-US"/>
          </a:p>
        </p:txBody>
      </p:sp>
      <p:sp>
        <p:nvSpPr>
          <p:cNvPr id="115767" name="Line 55"/>
          <p:cNvSpPr>
            <a:spLocks noChangeShapeType="1"/>
          </p:cNvSpPr>
          <p:nvPr/>
        </p:nvSpPr>
        <p:spPr bwMode="auto">
          <a:xfrm flipH="1">
            <a:off x="5878513" y="3435350"/>
            <a:ext cx="752475" cy="1588"/>
          </a:xfrm>
          <a:prstGeom prst="line">
            <a:avLst/>
          </a:prstGeom>
          <a:noFill/>
          <a:ln w="22225">
            <a:solidFill>
              <a:srgbClr val="000000"/>
            </a:solidFill>
            <a:round/>
            <a:headEnd/>
            <a:tailEnd/>
          </a:ln>
        </p:spPr>
        <p:txBody>
          <a:bodyPr/>
          <a:lstStyle/>
          <a:p>
            <a:endParaRPr lang="zh-CN" altLang="en-US"/>
          </a:p>
        </p:txBody>
      </p:sp>
      <p:sp>
        <p:nvSpPr>
          <p:cNvPr id="115768" name="Line 56"/>
          <p:cNvSpPr>
            <a:spLocks noChangeShapeType="1"/>
          </p:cNvSpPr>
          <p:nvPr/>
        </p:nvSpPr>
        <p:spPr bwMode="auto">
          <a:xfrm flipH="1">
            <a:off x="5878513" y="3633788"/>
            <a:ext cx="752475" cy="1587"/>
          </a:xfrm>
          <a:prstGeom prst="line">
            <a:avLst/>
          </a:prstGeom>
          <a:noFill/>
          <a:ln w="22225">
            <a:solidFill>
              <a:srgbClr val="000000"/>
            </a:solidFill>
            <a:round/>
            <a:headEnd/>
            <a:tailEnd/>
          </a:ln>
        </p:spPr>
        <p:txBody>
          <a:bodyPr/>
          <a:lstStyle/>
          <a:p>
            <a:endParaRPr lang="zh-CN" altLang="en-US"/>
          </a:p>
        </p:txBody>
      </p:sp>
      <p:sp>
        <p:nvSpPr>
          <p:cNvPr id="115769" name="Line 57"/>
          <p:cNvSpPr>
            <a:spLocks noChangeShapeType="1"/>
          </p:cNvSpPr>
          <p:nvPr/>
        </p:nvSpPr>
        <p:spPr bwMode="auto">
          <a:xfrm flipH="1">
            <a:off x="5878513" y="3811588"/>
            <a:ext cx="752475" cy="1587"/>
          </a:xfrm>
          <a:prstGeom prst="line">
            <a:avLst/>
          </a:prstGeom>
          <a:noFill/>
          <a:ln w="22225">
            <a:solidFill>
              <a:srgbClr val="000000"/>
            </a:solidFill>
            <a:round/>
            <a:headEnd/>
            <a:tailEnd/>
          </a:ln>
        </p:spPr>
        <p:txBody>
          <a:bodyPr/>
          <a:lstStyle/>
          <a:p>
            <a:endParaRPr lang="zh-CN" altLang="en-US"/>
          </a:p>
        </p:txBody>
      </p:sp>
      <p:sp>
        <p:nvSpPr>
          <p:cNvPr id="115770" name="Line 58"/>
          <p:cNvSpPr>
            <a:spLocks noChangeShapeType="1"/>
          </p:cNvSpPr>
          <p:nvPr/>
        </p:nvSpPr>
        <p:spPr bwMode="auto">
          <a:xfrm flipH="1">
            <a:off x="5878513" y="4008438"/>
            <a:ext cx="752475" cy="1587"/>
          </a:xfrm>
          <a:prstGeom prst="line">
            <a:avLst/>
          </a:prstGeom>
          <a:noFill/>
          <a:ln w="22225">
            <a:solidFill>
              <a:srgbClr val="000000"/>
            </a:solidFill>
            <a:round/>
            <a:headEnd/>
            <a:tailEnd/>
          </a:ln>
        </p:spPr>
        <p:txBody>
          <a:bodyPr/>
          <a:lstStyle/>
          <a:p>
            <a:endParaRPr lang="zh-CN" altLang="en-US"/>
          </a:p>
        </p:txBody>
      </p:sp>
      <p:sp>
        <p:nvSpPr>
          <p:cNvPr id="115771" name="Rectangle 59"/>
          <p:cNvSpPr>
            <a:spLocks noChangeArrowheads="1"/>
          </p:cNvSpPr>
          <p:nvPr/>
        </p:nvSpPr>
        <p:spPr bwMode="auto">
          <a:xfrm rot="5400000">
            <a:off x="6127750" y="40195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New Roman"/>
              </a:rPr>
              <a:t>…</a:t>
            </a:r>
            <a:endParaRPr lang="zh-CN" altLang="en-US" b="1"/>
          </a:p>
        </p:txBody>
      </p:sp>
      <p:sp>
        <p:nvSpPr>
          <p:cNvPr id="115772" name="Freeform 60"/>
          <p:cNvSpPr>
            <a:spLocks/>
          </p:cNvSpPr>
          <p:nvPr/>
        </p:nvSpPr>
        <p:spPr bwMode="auto">
          <a:xfrm>
            <a:off x="2454275" y="3573463"/>
            <a:ext cx="257175" cy="98425"/>
          </a:xfrm>
          <a:custGeom>
            <a:avLst/>
            <a:gdLst/>
            <a:ahLst/>
            <a:cxnLst>
              <a:cxn ang="0">
                <a:pos x="0" y="0"/>
              </a:cxn>
              <a:cxn ang="0">
                <a:pos x="37" y="38"/>
              </a:cxn>
              <a:cxn ang="0">
                <a:pos x="0" y="62"/>
              </a:cxn>
              <a:cxn ang="0">
                <a:pos x="162" y="38"/>
              </a:cxn>
              <a:cxn ang="0">
                <a:pos x="0" y="0"/>
              </a:cxn>
            </a:cxnLst>
            <a:rect l="0" t="0" r="r" b="b"/>
            <a:pathLst>
              <a:path w="162" h="62">
                <a:moveTo>
                  <a:pt x="0" y="0"/>
                </a:moveTo>
                <a:lnTo>
                  <a:pt x="37" y="38"/>
                </a:lnTo>
                <a:lnTo>
                  <a:pt x="0" y="62"/>
                </a:lnTo>
                <a:lnTo>
                  <a:pt x="162"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16" name="Text Box 4"/>
          <p:cNvSpPr txBox="1">
            <a:spLocks noChangeArrowheads="1"/>
          </p:cNvSpPr>
          <p:nvPr/>
        </p:nvSpPr>
        <p:spPr bwMode="auto">
          <a:xfrm>
            <a:off x="838200" y="4953000"/>
            <a:ext cx="7543800" cy="1373188"/>
          </a:xfrm>
          <a:prstGeom prst="rect">
            <a:avLst/>
          </a:prstGeom>
          <a:noFill/>
          <a:ln w="9525">
            <a:noFill/>
            <a:miter lim="800000"/>
            <a:headEnd/>
            <a:tailEnd/>
          </a:ln>
          <a:effectLst/>
        </p:spPr>
        <p:txBody>
          <a:bodyPr>
            <a:spAutoFit/>
          </a:bodyPr>
          <a:lstStyle/>
          <a:p>
            <a:pPr>
              <a:spcBef>
                <a:spcPct val="50000"/>
              </a:spcBef>
            </a:pPr>
            <a:r>
              <a:rPr lang="zh-CN" altLang="en-US" sz="2800" b="1" baseline="0">
                <a:latin typeface="隶书" pitchFamily="49" charset="-122"/>
                <a:ea typeface="隶书" pitchFamily="49" charset="-122"/>
              </a:rPr>
              <a:t>二级页表地址变换需三次访问主存：一次访问页目录、一次访问页表页、一次访问指令或数据，访问时间加了两倍</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4.6 </a:t>
            </a:r>
            <a:r>
              <a:rPr lang="zh-CN" altLang="en-US" sz="4000" b="1" baseline="0" dirty="0">
                <a:solidFill>
                  <a:srgbClr val="000000"/>
                </a:solidFill>
                <a:latin typeface="华文新魏" pitchFamily="2" charset="-122"/>
                <a:ea typeface="华文新魏" pitchFamily="2" charset="-122"/>
              </a:rPr>
              <a:t>分段存储管理方式</a:t>
            </a:r>
          </a:p>
        </p:txBody>
      </p:sp>
      <p:sp>
        <p:nvSpPr>
          <p:cNvPr id="176131" name="Rectangle 3"/>
          <p:cNvSpPr>
            <a:spLocks noChangeArrowheads="1"/>
          </p:cNvSpPr>
          <p:nvPr/>
        </p:nvSpPr>
        <p:spPr bwMode="auto">
          <a:xfrm>
            <a:off x="228600" y="1311275"/>
            <a:ext cx="8534400" cy="53340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4.6.1</a:t>
            </a:r>
            <a:r>
              <a:rPr lang="zh-CN" altLang="en-US" sz="3200" b="1" baseline="0" dirty="0">
                <a:solidFill>
                  <a:srgbClr val="0000CC"/>
                </a:solidFill>
                <a:latin typeface="Times New Roman" pitchFamily="18" charset="0"/>
              </a:rPr>
              <a:t>分段存储管理方式的引入</a:t>
            </a:r>
            <a:endParaRPr lang="zh-CN" altLang="en-US" sz="32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sz="2800"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sz="2800" b="1" baseline="0" dirty="0">
                <a:latin typeface="Times New Roman" pitchFamily="18" charset="0"/>
              </a:rPr>
              <a:t>              1) 方便编程</a:t>
            </a:r>
          </a:p>
          <a:p>
            <a:pPr marL="685800" indent="-685800">
              <a:lnSpc>
                <a:spcPct val="110000"/>
              </a:lnSpc>
              <a:spcBef>
                <a:spcPct val="50000"/>
              </a:spcBef>
            </a:pPr>
            <a:r>
              <a:rPr lang="zh-CN" altLang="en-US" sz="2800" b="1" baseline="0" dirty="0">
                <a:latin typeface="Times New Roman" pitchFamily="18" charset="0"/>
              </a:rPr>
              <a:t>              2) 信息共享 </a:t>
            </a:r>
          </a:p>
          <a:p>
            <a:pPr marL="685800" indent="-685800">
              <a:lnSpc>
                <a:spcPct val="110000"/>
              </a:lnSpc>
              <a:spcBef>
                <a:spcPct val="50000"/>
              </a:spcBef>
            </a:pPr>
            <a:r>
              <a:rPr lang="zh-CN" altLang="en-US" sz="2800" b="1" baseline="0" dirty="0">
                <a:latin typeface="Times New Roman" pitchFamily="18" charset="0"/>
              </a:rPr>
              <a:t>              3) 信息保护 </a:t>
            </a:r>
          </a:p>
          <a:p>
            <a:pPr marL="685800" indent="-685800">
              <a:lnSpc>
                <a:spcPct val="110000"/>
              </a:lnSpc>
              <a:spcBef>
                <a:spcPct val="50000"/>
              </a:spcBef>
            </a:pPr>
            <a:r>
              <a:rPr lang="zh-CN" altLang="en-US" sz="2800" b="1" baseline="0" dirty="0">
                <a:latin typeface="Times New Roman" pitchFamily="18" charset="0"/>
              </a:rPr>
              <a:t>              4) 动态增长 </a:t>
            </a:r>
          </a:p>
          <a:p>
            <a:pPr marL="685800" indent="-685800">
              <a:lnSpc>
                <a:spcPct val="110000"/>
              </a:lnSpc>
              <a:spcBef>
                <a:spcPct val="50000"/>
              </a:spcBef>
            </a:pPr>
            <a:r>
              <a:rPr lang="zh-CN" altLang="en-US" sz="2800" b="1" baseline="0" dirty="0">
                <a:latin typeface="Times New Roman" pitchFamily="18" charset="0"/>
              </a:rPr>
              <a:t>              5) 动态链接</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437821" y="342106"/>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4.6</a:t>
            </a:r>
            <a:r>
              <a:rPr lang="zh-CN" altLang="en-US" sz="4000" b="1" baseline="0" dirty="0">
                <a:solidFill>
                  <a:srgbClr val="000000"/>
                </a:solidFill>
                <a:latin typeface="华文新魏" pitchFamily="2" charset="-122"/>
                <a:ea typeface="华文新魏" pitchFamily="2" charset="-122"/>
              </a:rPr>
              <a:t>分段存储管理方式</a:t>
            </a:r>
          </a:p>
        </p:txBody>
      </p:sp>
      <p:sp>
        <p:nvSpPr>
          <p:cNvPr id="177155" name="Rectangle 3"/>
          <p:cNvSpPr>
            <a:spLocks noChangeArrowheads="1"/>
          </p:cNvSpPr>
          <p:nvPr/>
        </p:nvSpPr>
        <p:spPr bwMode="auto">
          <a:xfrm>
            <a:off x="179512" y="1067026"/>
            <a:ext cx="8534400" cy="3657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4.6.2</a:t>
            </a:r>
            <a:r>
              <a:rPr lang="zh-CN" altLang="en-US" sz="3200" b="1" baseline="0" dirty="0">
                <a:solidFill>
                  <a:srgbClr val="0000CC"/>
                </a:solidFill>
                <a:latin typeface="Times New Roman" pitchFamily="18" charset="0"/>
              </a:rPr>
              <a:t>分段系统的基本原理</a:t>
            </a:r>
            <a:endParaRPr lang="en-US" altLang="zh-CN" sz="3200" b="1" baseline="0" dirty="0">
              <a:solidFill>
                <a:srgbClr val="0000CC"/>
              </a:solidFill>
              <a:latin typeface="Times New Roman" pitchFamily="18" charset="0"/>
            </a:endParaRPr>
          </a:p>
          <a:p>
            <a:pPr algn="just">
              <a:spcBef>
                <a:spcPct val="20000"/>
              </a:spcBef>
              <a:buClr>
                <a:srgbClr val="0000CC"/>
              </a:buClr>
            </a:pPr>
            <a:r>
              <a:rPr lang="en-US" altLang="zh-CN" sz="3200" b="1" baseline="0" dirty="0">
                <a:solidFill>
                  <a:srgbClr val="0000CC"/>
                </a:solidFill>
                <a:latin typeface="宋体" pitchFamily="2" charset="-122"/>
              </a:rPr>
              <a:t>1.</a:t>
            </a:r>
            <a:r>
              <a:rPr lang="zh-CN" altLang="en-US" sz="3200" b="1" baseline="0" dirty="0">
                <a:solidFill>
                  <a:srgbClr val="0000CC"/>
                </a:solidFill>
                <a:latin typeface="宋体" pitchFamily="2" charset="-122"/>
              </a:rPr>
              <a:t>分段</a:t>
            </a: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每个段定义了一组逻辑信息，主程序段，子程序段，数据段等</a:t>
            </a: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用段号代替段名</a:t>
            </a: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两维逻辑地址：段号＋段内地址</a:t>
            </a: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许多编译程序支持分段方式，自动根据源程序的情况产生若干个段</a:t>
            </a:r>
          </a:p>
        </p:txBody>
      </p:sp>
      <p:graphicFrame>
        <p:nvGraphicFramePr>
          <p:cNvPr id="177156" name="Group 4"/>
          <p:cNvGraphicFramePr>
            <a:graphicFrameLocks noGrp="1"/>
          </p:cNvGraphicFramePr>
          <p:nvPr/>
        </p:nvGraphicFramePr>
        <p:xfrm>
          <a:off x="3203575" y="5456238"/>
          <a:ext cx="4248150" cy="517525"/>
        </p:xfrm>
        <a:graphic>
          <a:graphicData uri="http://schemas.openxmlformats.org/drawingml/2006/table">
            <a:tbl>
              <a:tblPr/>
              <a:tblGrid>
                <a:gridCol w="180022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段号</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段内地址</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bl>
          </a:graphicData>
        </a:graphic>
      </p:graphicFrame>
      <p:sp>
        <p:nvSpPr>
          <p:cNvPr id="177164" name="Text Box 12"/>
          <p:cNvSpPr txBox="1">
            <a:spLocks noChangeArrowheads="1"/>
          </p:cNvSpPr>
          <p:nvPr/>
        </p:nvSpPr>
        <p:spPr bwMode="auto">
          <a:xfrm>
            <a:off x="1533525" y="5456238"/>
            <a:ext cx="1525588" cy="519112"/>
          </a:xfrm>
          <a:prstGeom prst="rect">
            <a:avLst/>
          </a:prstGeom>
          <a:noFill/>
          <a:ln w="9525">
            <a:noFill/>
            <a:miter lim="800000"/>
            <a:headEnd/>
            <a:tailEnd/>
          </a:ln>
          <a:effectLst/>
        </p:spPr>
        <p:txBody>
          <a:bodyPr>
            <a:spAutoFit/>
          </a:bodyPr>
          <a:lstStyle/>
          <a:p>
            <a:pPr>
              <a:spcBef>
                <a:spcPct val="50000"/>
              </a:spcBef>
            </a:pPr>
            <a:r>
              <a:rPr lang="en-US" altLang="zh-CN" sz="2800" b="1" baseline="0">
                <a:latin typeface="隶书" pitchFamily="49" charset="-122"/>
                <a:ea typeface="隶书" pitchFamily="49" charset="-122"/>
              </a:rPr>
              <a:t>a:</a:t>
            </a:r>
            <a:r>
              <a:rPr lang="zh-CN" altLang="en-US" sz="2800" b="1" baseline="0">
                <a:latin typeface="隶书" pitchFamily="49" charset="-122"/>
                <a:ea typeface="隶书" pitchFamily="49" charset="-122"/>
              </a:rPr>
              <a:t>分段</a:t>
            </a:r>
          </a:p>
        </p:txBody>
      </p:sp>
      <p:sp>
        <p:nvSpPr>
          <p:cNvPr id="177165" name="Rectangle 13"/>
          <p:cNvSpPr>
            <a:spLocks noChangeArrowheads="1"/>
          </p:cNvSpPr>
          <p:nvPr/>
        </p:nvSpPr>
        <p:spPr bwMode="auto">
          <a:xfrm>
            <a:off x="2987675" y="6032500"/>
            <a:ext cx="4608513" cy="215900"/>
          </a:xfrm>
          <a:prstGeom prst="rect">
            <a:avLst/>
          </a:prstGeom>
          <a:noFill/>
          <a:ln w="9525">
            <a:noFill/>
            <a:miter lim="800000"/>
            <a:headEnd/>
            <a:tailEnd/>
          </a:ln>
          <a:effectLst/>
        </p:spPr>
        <p:txBody>
          <a:bodyPr wrap="none" anchor="ctr"/>
          <a:lstStyle/>
          <a:p>
            <a:r>
              <a:rPr lang="zh-CN" altLang="en-US" sz="1800" b="1" baseline="0">
                <a:latin typeface="Arial" pitchFamily="34" charset="0"/>
                <a:ea typeface="隶书" pitchFamily="49" charset="-122"/>
              </a:rPr>
              <a:t>31                    16    15                                0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horizontal)">
                                      <p:cBhvr>
                                        <p:cTn id="7" dur="500"/>
                                        <p:tgtEl>
                                          <p:spTgt spid="1771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7164"/>
                                        </p:tgtEl>
                                        <p:attrNameLst>
                                          <p:attrName>style.visibility</p:attrName>
                                        </p:attrNameLst>
                                      </p:cBhvr>
                                      <p:to>
                                        <p:strVal val="visible"/>
                                      </p:to>
                                    </p:set>
                                    <p:animEffect transition="in" filter="blinds(horizontal)">
                                      <p:cBhvr>
                                        <p:cTn id="11" dur="500"/>
                                        <p:tgtEl>
                                          <p:spTgt spid="17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437821" y="342106"/>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4000" b="1" baseline="0" dirty="0">
                <a:solidFill>
                  <a:srgbClr val="000000"/>
                </a:solidFill>
                <a:latin typeface="华文新魏" pitchFamily="2" charset="-122"/>
                <a:ea typeface="华文新魏" pitchFamily="2" charset="-122"/>
              </a:rPr>
              <a:t>4.6</a:t>
            </a:r>
            <a:r>
              <a:rPr lang="zh-CN" altLang="en-US" sz="4000" b="1" baseline="0" dirty="0">
                <a:solidFill>
                  <a:srgbClr val="000000"/>
                </a:solidFill>
                <a:latin typeface="华文新魏" pitchFamily="2" charset="-122"/>
                <a:ea typeface="华文新魏" pitchFamily="2" charset="-122"/>
              </a:rPr>
              <a:t>分段存储管理方式</a:t>
            </a:r>
          </a:p>
        </p:txBody>
      </p:sp>
      <p:sp>
        <p:nvSpPr>
          <p:cNvPr id="177155" name="Rectangle 3"/>
          <p:cNvSpPr>
            <a:spLocks noChangeArrowheads="1"/>
          </p:cNvSpPr>
          <p:nvPr/>
        </p:nvSpPr>
        <p:spPr bwMode="auto">
          <a:xfrm>
            <a:off x="179512" y="1067026"/>
            <a:ext cx="8534400" cy="3657600"/>
          </a:xfrm>
          <a:prstGeom prst="rect">
            <a:avLst/>
          </a:prstGeom>
          <a:noFill/>
          <a:ln w="9525">
            <a:noFill/>
            <a:miter lim="800000"/>
            <a:headEnd/>
            <a:tailEnd/>
          </a:ln>
          <a:effectLst/>
        </p:spPr>
        <p:txBody>
          <a:bodyPr/>
          <a:lstStyle/>
          <a:p>
            <a:pPr algn="just">
              <a:spcBef>
                <a:spcPct val="20000"/>
              </a:spcBef>
              <a:buClr>
                <a:srgbClr val="0000CC"/>
              </a:buClr>
            </a:pPr>
            <a:r>
              <a:rPr lang="en-US" altLang="zh-CN" sz="3200" b="1" baseline="0" dirty="0">
                <a:solidFill>
                  <a:srgbClr val="0000CC"/>
                </a:solidFill>
                <a:latin typeface="Times New Roman" pitchFamily="18" charset="0"/>
              </a:rPr>
              <a:t>4.6.2</a:t>
            </a:r>
            <a:r>
              <a:rPr lang="zh-CN" altLang="en-US" sz="3200" b="1" baseline="0" dirty="0">
                <a:solidFill>
                  <a:srgbClr val="0000CC"/>
                </a:solidFill>
                <a:latin typeface="Times New Roman" pitchFamily="18" charset="0"/>
              </a:rPr>
              <a:t>分段系统的基本原理</a:t>
            </a:r>
            <a:endParaRPr lang="en-US" altLang="zh-CN" sz="3200" b="1" baseline="0" dirty="0">
              <a:solidFill>
                <a:srgbClr val="0000CC"/>
              </a:solidFill>
              <a:latin typeface="Times New Roman" pitchFamily="18" charset="0"/>
            </a:endParaRPr>
          </a:p>
          <a:p>
            <a:pPr algn="just">
              <a:spcBef>
                <a:spcPct val="20000"/>
              </a:spcBef>
              <a:buClr>
                <a:srgbClr val="0000CC"/>
              </a:buClr>
            </a:pPr>
            <a:r>
              <a:rPr lang="en-US" altLang="zh-CN" sz="3200" b="1" baseline="0" dirty="0">
                <a:solidFill>
                  <a:srgbClr val="0000CC"/>
                </a:solidFill>
                <a:latin typeface="宋体" pitchFamily="2" charset="-122"/>
              </a:rPr>
              <a:t>1.</a:t>
            </a:r>
            <a:r>
              <a:rPr lang="zh-CN" altLang="en-US" sz="3200" dirty="0">
                <a:solidFill>
                  <a:srgbClr val="0000CC"/>
                </a:solidFill>
                <a:latin typeface="宋体" pitchFamily="2" charset="-122"/>
              </a:rPr>
              <a:t>段表</a:t>
            </a:r>
            <a:endParaRPr lang="en-US" altLang="zh-CN" sz="3200" dirty="0">
              <a:solidFill>
                <a:srgbClr val="0000CC"/>
              </a:solidFill>
              <a:latin typeface="宋体" pitchFamily="2" charset="-122"/>
            </a:endParaRPr>
          </a:p>
          <a:p>
            <a:pPr marL="457200" indent="-457200" algn="just">
              <a:spcBef>
                <a:spcPct val="20000"/>
              </a:spcBef>
              <a:buClr>
                <a:srgbClr val="0000CC"/>
              </a:buClr>
              <a:buFont typeface="Wingdings" panose="05000000000000000000" pitchFamily="2" charset="2"/>
              <a:buChar char="Ø"/>
            </a:pPr>
            <a:r>
              <a:rPr lang="zh-CN" altLang="en-US" sz="2800" dirty="0">
                <a:latin typeface="宋体" pitchFamily="2" charset="-122"/>
              </a:rPr>
              <a:t>为每个分段分配一个连续的分区</a:t>
            </a:r>
            <a:endParaRPr lang="en-US" altLang="zh-CN" sz="2800" dirty="0">
              <a:latin typeface="宋体" pitchFamily="2" charset="-122"/>
            </a:endParaRPr>
          </a:p>
          <a:p>
            <a:pPr marL="457200" indent="-457200" algn="just">
              <a:spcBef>
                <a:spcPct val="20000"/>
              </a:spcBef>
              <a:buClr>
                <a:srgbClr val="0000CC"/>
              </a:buClr>
              <a:buFont typeface="Wingdings" panose="05000000000000000000" pitchFamily="2" charset="2"/>
              <a:buChar char="Ø"/>
            </a:pPr>
            <a:r>
              <a:rPr lang="zh-CN" altLang="en-US" sz="2800" b="1" baseline="0" dirty="0">
                <a:latin typeface="宋体" pitchFamily="2" charset="-122"/>
              </a:rPr>
              <a:t>进程的各段</a:t>
            </a:r>
            <a:r>
              <a:rPr lang="en-US" altLang="zh-CN" sz="2800" b="1" baseline="0" dirty="0">
                <a:latin typeface="宋体" pitchFamily="2" charset="-122"/>
              </a:rPr>
              <a:t>,</a:t>
            </a:r>
            <a:r>
              <a:rPr lang="zh-CN" altLang="en-US" sz="2800" b="1" baseline="0" dirty="0">
                <a:latin typeface="宋体" pitchFamily="2" charset="-122"/>
              </a:rPr>
              <a:t>离散地装入内存中的不同</a:t>
            </a:r>
            <a:r>
              <a:rPr lang="zh-CN" altLang="en-US" sz="2800" dirty="0">
                <a:latin typeface="宋体" pitchFamily="2" charset="-122"/>
              </a:rPr>
              <a:t>分区</a:t>
            </a:r>
            <a:endParaRPr lang="en-US" altLang="zh-CN" sz="2800" dirty="0">
              <a:latin typeface="宋体" pitchFamily="2" charset="-122"/>
            </a:endParaRPr>
          </a:p>
          <a:p>
            <a:pPr marL="457200" indent="-457200" algn="just">
              <a:spcBef>
                <a:spcPct val="20000"/>
              </a:spcBef>
              <a:buClr>
                <a:srgbClr val="0000CC"/>
              </a:buClr>
              <a:buFont typeface="Wingdings" panose="05000000000000000000" pitchFamily="2" charset="2"/>
              <a:buChar char="Ø"/>
            </a:pPr>
            <a:r>
              <a:rPr lang="zh-CN" altLang="en-US" sz="2800" b="1" baseline="0" dirty="0">
                <a:latin typeface="宋体" pitchFamily="2" charset="-122"/>
              </a:rPr>
              <a:t>为了定位这些段</a:t>
            </a:r>
            <a:r>
              <a:rPr lang="en-US" altLang="zh-CN" sz="2800" b="1" baseline="0" dirty="0">
                <a:latin typeface="宋体" pitchFamily="2" charset="-122"/>
              </a:rPr>
              <a:t>,</a:t>
            </a:r>
            <a:r>
              <a:rPr lang="zh-CN" altLang="en-US" sz="2800" b="1" baseline="0" dirty="0">
                <a:latin typeface="宋体" pitchFamily="2" charset="-122"/>
              </a:rPr>
              <a:t>就需要一张段表</a:t>
            </a:r>
            <a:r>
              <a:rPr lang="en-US" altLang="zh-CN" sz="2800" b="1" baseline="0" dirty="0">
                <a:latin typeface="宋体" pitchFamily="2" charset="-122"/>
              </a:rPr>
              <a:t>:</a:t>
            </a:r>
            <a:r>
              <a:rPr lang="zh-CN" altLang="en-US" sz="2800" b="1" baseline="0" dirty="0">
                <a:latin typeface="宋体" pitchFamily="2" charset="-122"/>
              </a:rPr>
              <a:t>表项记录该段振内存中的起始地址和长度</a:t>
            </a:r>
            <a:r>
              <a:rPr lang="en-US" altLang="zh-CN" sz="2800" b="1" baseline="0" dirty="0">
                <a:latin typeface="宋体" pitchFamily="2" charset="-122"/>
              </a:rPr>
              <a:t>.</a:t>
            </a:r>
          </a:p>
          <a:p>
            <a:pPr marL="457200" indent="-457200" algn="just">
              <a:spcBef>
                <a:spcPct val="20000"/>
              </a:spcBef>
              <a:buClr>
                <a:srgbClr val="0000CC"/>
              </a:buClr>
              <a:buFont typeface="Wingdings" panose="05000000000000000000" pitchFamily="2" charset="2"/>
              <a:buChar char="Ø"/>
            </a:pPr>
            <a:r>
              <a:rPr lang="zh-CN" altLang="en-US" sz="2800" dirty="0">
                <a:solidFill>
                  <a:srgbClr val="FF0000"/>
                </a:solidFill>
                <a:latin typeface="宋体" pitchFamily="2" charset="-122"/>
              </a:rPr>
              <a:t>段表放在内存中</a:t>
            </a:r>
            <a:r>
              <a:rPr lang="en-US" altLang="zh-CN" sz="2800" dirty="0">
                <a:latin typeface="宋体" pitchFamily="2" charset="-122"/>
              </a:rPr>
              <a:t>,</a:t>
            </a:r>
            <a:r>
              <a:rPr lang="zh-CN" altLang="en-US" sz="2800" dirty="0">
                <a:latin typeface="宋体" pitchFamily="2" charset="-122"/>
              </a:rPr>
              <a:t>用于实现</a:t>
            </a:r>
            <a:r>
              <a:rPr lang="zh-CN" altLang="en-US" sz="2800" dirty="0">
                <a:solidFill>
                  <a:srgbClr val="FF0000"/>
                </a:solidFill>
                <a:latin typeface="宋体" pitchFamily="2" charset="-122"/>
              </a:rPr>
              <a:t>逻辑段到物理内存</a:t>
            </a:r>
            <a:r>
              <a:rPr lang="zh-CN" altLang="en-US" sz="2800" dirty="0">
                <a:latin typeface="宋体" pitchFamily="2" charset="-122"/>
              </a:rPr>
              <a:t>的映射</a:t>
            </a:r>
            <a:r>
              <a:rPr lang="en-US" altLang="zh-CN" sz="2800">
                <a:latin typeface="宋体" pitchFamily="2" charset="-122"/>
              </a:rPr>
              <a:t>.</a:t>
            </a:r>
            <a:endParaRPr lang="zh-CN" altLang="en-US" sz="2800" b="1" baseline="0" dirty="0">
              <a:latin typeface="宋体" pitchFamily="2" charset="-122"/>
            </a:endParaRPr>
          </a:p>
        </p:txBody>
      </p:sp>
    </p:spTree>
    <p:extLst>
      <p:ext uri="{BB962C8B-B14F-4D97-AF65-F5344CB8AC3E}">
        <p14:creationId xmlns:p14="http://schemas.microsoft.com/office/powerpoint/2010/main" val="38165316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762000" y="101600"/>
            <a:ext cx="4022725"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  利用段表实现地址映射 </a:t>
            </a:r>
          </a:p>
        </p:txBody>
      </p:sp>
      <p:grpSp>
        <p:nvGrpSpPr>
          <p:cNvPr id="2" name="Group 3"/>
          <p:cNvGrpSpPr>
            <a:grpSpLocks/>
          </p:cNvGrpSpPr>
          <p:nvPr/>
        </p:nvGrpSpPr>
        <p:grpSpPr bwMode="auto">
          <a:xfrm>
            <a:off x="363538" y="1054100"/>
            <a:ext cx="8399462" cy="5422900"/>
            <a:chOff x="229" y="485"/>
            <a:chExt cx="5291" cy="3416"/>
          </a:xfrm>
        </p:grpSpPr>
        <p:sp>
          <p:nvSpPr>
            <p:cNvPr id="178180" name="Rectangle 4"/>
            <p:cNvSpPr>
              <a:spLocks noChangeArrowheads="1"/>
            </p:cNvSpPr>
            <p:nvPr/>
          </p:nvSpPr>
          <p:spPr bwMode="auto">
            <a:xfrm>
              <a:off x="534" y="917"/>
              <a:ext cx="1081" cy="5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81" name="Rectangle 5"/>
            <p:cNvSpPr>
              <a:spLocks noChangeArrowheads="1"/>
            </p:cNvSpPr>
            <p:nvPr/>
          </p:nvSpPr>
          <p:spPr bwMode="auto">
            <a:xfrm>
              <a:off x="737" y="48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作业空间</a:t>
              </a:r>
              <a:endParaRPr lang="zh-CN" altLang="en-US" b="1"/>
            </a:p>
          </p:txBody>
        </p:sp>
        <p:sp>
          <p:nvSpPr>
            <p:cNvPr id="178182" name="Rectangle 6"/>
            <p:cNvSpPr>
              <a:spLocks noChangeArrowheads="1"/>
            </p:cNvSpPr>
            <p:nvPr/>
          </p:nvSpPr>
          <p:spPr bwMode="auto">
            <a:xfrm>
              <a:off x="699" y="676"/>
              <a:ext cx="831"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MAIN)＝0</a:t>
              </a:r>
              <a:endParaRPr lang="en-US" altLang="zh-CN" b="1"/>
            </a:p>
          </p:txBody>
        </p:sp>
        <p:sp>
          <p:nvSpPr>
            <p:cNvPr id="178183" name="Rectangle 7"/>
            <p:cNvSpPr>
              <a:spLocks noChangeArrowheads="1"/>
            </p:cNvSpPr>
            <p:nvPr/>
          </p:nvSpPr>
          <p:spPr bwMode="auto">
            <a:xfrm>
              <a:off x="420" y="816"/>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84" name="Rectangle 8"/>
            <p:cNvSpPr>
              <a:spLocks noChangeArrowheads="1"/>
            </p:cNvSpPr>
            <p:nvPr/>
          </p:nvSpPr>
          <p:spPr bwMode="auto">
            <a:xfrm>
              <a:off x="229" y="141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185" name="Rectangle 9"/>
            <p:cNvSpPr>
              <a:spLocks noChangeArrowheads="1"/>
            </p:cNvSpPr>
            <p:nvPr/>
          </p:nvSpPr>
          <p:spPr bwMode="auto">
            <a:xfrm>
              <a:off x="865" y="1540"/>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X)＝1</a:t>
              </a:r>
              <a:endParaRPr lang="en-US" altLang="zh-CN" b="1"/>
            </a:p>
          </p:txBody>
        </p:sp>
        <p:sp>
          <p:nvSpPr>
            <p:cNvPr id="178186" name="Rectangle 10"/>
            <p:cNvSpPr>
              <a:spLocks noChangeArrowheads="1"/>
            </p:cNvSpPr>
            <p:nvPr/>
          </p:nvSpPr>
          <p:spPr bwMode="auto">
            <a:xfrm>
              <a:off x="534" y="1756"/>
              <a:ext cx="1081" cy="4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87" name="Rectangle 11"/>
            <p:cNvSpPr>
              <a:spLocks noChangeArrowheads="1"/>
            </p:cNvSpPr>
            <p:nvPr/>
          </p:nvSpPr>
          <p:spPr bwMode="auto">
            <a:xfrm>
              <a:off x="420" y="165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88" name="Rectangle 12"/>
            <p:cNvSpPr>
              <a:spLocks noChangeArrowheads="1"/>
            </p:cNvSpPr>
            <p:nvPr/>
          </p:nvSpPr>
          <p:spPr bwMode="auto">
            <a:xfrm>
              <a:off x="229" y="202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189" name="Rectangle 13"/>
            <p:cNvSpPr>
              <a:spLocks noChangeArrowheads="1"/>
            </p:cNvSpPr>
            <p:nvPr/>
          </p:nvSpPr>
          <p:spPr bwMode="auto">
            <a:xfrm>
              <a:off x="534" y="2479"/>
              <a:ext cx="1081" cy="4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0" name="Rectangle 14"/>
            <p:cNvSpPr>
              <a:spLocks noChangeArrowheads="1"/>
            </p:cNvSpPr>
            <p:nvPr/>
          </p:nvSpPr>
          <p:spPr bwMode="auto">
            <a:xfrm>
              <a:off x="865" y="225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D)＝2</a:t>
              </a:r>
              <a:endParaRPr lang="en-US" altLang="zh-CN" b="1"/>
            </a:p>
          </p:txBody>
        </p:sp>
        <p:sp>
          <p:nvSpPr>
            <p:cNvPr id="178191" name="Rectangle 15"/>
            <p:cNvSpPr>
              <a:spLocks noChangeArrowheads="1"/>
            </p:cNvSpPr>
            <p:nvPr/>
          </p:nvSpPr>
          <p:spPr bwMode="auto">
            <a:xfrm>
              <a:off x="420" y="237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92" name="Rectangle 16"/>
            <p:cNvSpPr>
              <a:spLocks noChangeArrowheads="1"/>
            </p:cNvSpPr>
            <p:nvPr/>
          </p:nvSpPr>
          <p:spPr bwMode="auto">
            <a:xfrm>
              <a:off x="229" y="2861"/>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193" name="Rectangle 17"/>
            <p:cNvSpPr>
              <a:spLocks noChangeArrowheads="1"/>
            </p:cNvSpPr>
            <p:nvPr/>
          </p:nvSpPr>
          <p:spPr bwMode="auto">
            <a:xfrm>
              <a:off x="877" y="2975"/>
              <a:ext cx="45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S)＝3</a:t>
              </a:r>
              <a:endParaRPr lang="en-US" altLang="zh-CN" b="1"/>
            </a:p>
          </p:txBody>
        </p:sp>
        <p:sp>
          <p:nvSpPr>
            <p:cNvPr id="178194" name="Rectangle 18"/>
            <p:cNvSpPr>
              <a:spLocks noChangeArrowheads="1"/>
            </p:cNvSpPr>
            <p:nvPr/>
          </p:nvSpPr>
          <p:spPr bwMode="auto">
            <a:xfrm>
              <a:off x="534" y="3203"/>
              <a:ext cx="1081" cy="5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5" name="Rectangle 19"/>
            <p:cNvSpPr>
              <a:spLocks noChangeArrowheads="1"/>
            </p:cNvSpPr>
            <p:nvPr/>
          </p:nvSpPr>
          <p:spPr bwMode="auto">
            <a:xfrm>
              <a:off x="420" y="310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96" name="Rectangle 20"/>
            <p:cNvSpPr>
              <a:spLocks noChangeArrowheads="1"/>
            </p:cNvSpPr>
            <p:nvPr/>
          </p:nvSpPr>
          <p:spPr bwMode="auto">
            <a:xfrm>
              <a:off x="229" y="369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197" name="Rectangle 21"/>
            <p:cNvSpPr>
              <a:spLocks noChangeArrowheads="1"/>
            </p:cNvSpPr>
            <p:nvPr/>
          </p:nvSpPr>
          <p:spPr bwMode="auto">
            <a:xfrm>
              <a:off x="2340" y="1641"/>
              <a:ext cx="483" cy="35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8" name="Rectangle 22"/>
            <p:cNvSpPr>
              <a:spLocks noChangeArrowheads="1"/>
            </p:cNvSpPr>
            <p:nvPr/>
          </p:nvSpPr>
          <p:spPr bwMode="auto">
            <a:xfrm>
              <a:off x="2441" y="1718"/>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199" name="Rectangle 23"/>
            <p:cNvSpPr>
              <a:spLocks noChangeArrowheads="1"/>
            </p:cNvSpPr>
            <p:nvPr/>
          </p:nvSpPr>
          <p:spPr bwMode="auto">
            <a:xfrm>
              <a:off x="2340" y="1997"/>
              <a:ext cx="483"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0" name="Rectangle 24"/>
            <p:cNvSpPr>
              <a:spLocks noChangeArrowheads="1"/>
            </p:cNvSpPr>
            <p:nvPr/>
          </p:nvSpPr>
          <p:spPr bwMode="auto">
            <a:xfrm>
              <a:off x="2441" y="207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201" name="Rectangle 25"/>
            <p:cNvSpPr>
              <a:spLocks noChangeArrowheads="1"/>
            </p:cNvSpPr>
            <p:nvPr/>
          </p:nvSpPr>
          <p:spPr bwMode="auto">
            <a:xfrm>
              <a:off x="2340" y="2352"/>
              <a:ext cx="483" cy="3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2" name="Rectangle 26"/>
            <p:cNvSpPr>
              <a:spLocks noChangeArrowheads="1"/>
            </p:cNvSpPr>
            <p:nvPr/>
          </p:nvSpPr>
          <p:spPr bwMode="auto">
            <a:xfrm>
              <a:off x="2441" y="2442"/>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203" name="Rectangle 27"/>
            <p:cNvSpPr>
              <a:spLocks noChangeArrowheads="1"/>
            </p:cNvSpPr>
            <p:nvPr/>
          </p:nvSpPr>
          <p:spPr bwMode="auto">
            <a:xfrm>
              <a:off x="2340" y="2721"/>
              <a:ext cx="483"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4" name="Rectangle 28"/>
            <p:cNvSpPr>
              <a:spLocks noChangeArrowheads="1"/>
            </p:cNvSpPr>
            <p:nvPr/>
          </p:nvSpPr>
          <p:spPr bwMode="auto">
            <a:xfrm>
              <a:off x="2441" y="2797"/>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205" name="Rectangle 29"/>
            <p:cNvSpPr>
              <a:spLocks noChangeArrowheads="1"/>
            </p:cNvSpPr>
            <p:nvPr/>
          </p:nvSpPr>
          <p:spPr bwMode="auto">
            <a:xfrm>
              <a:off x="2823" y="1641"/>
              <a:ext cx="470" cy="35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6" name="Rectangle 30"/>
            <p:cNvSpPr>
              <a:spLocks noChangeArrowheads="1"/>
            </p:cNvSpPr>
            <p:nvPr/>
          </p:nvSpPr>
          <p:spPr bwMode="auto">
            <a:xfrm>
              <a:off x="2925" y="1718"/>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40</a:t>
              </a:r>
              <a:r>
                <a:rPr lang="en-US" altLang="zh-CN" sz="2100" b="1" baseline="0">
                  <a:solidFill>
                    <a:srgbClr val="000000"/>
                  </a:solidFill>
                  <a:latin typeface="Times" charset="0"/>
                </a:rPr>
                <a:t>K</a:t>
              </a:r>
              <a:endParaRPr lang="en-US" altLang="zh-CN" b="1"/>
            </a:p>
          </p:txBody>
        </p:sp>
        <p:sp>
          <p:nvSpPr>
            <p:cNvPr id="178207" name="Rectangle 31"/>
            <p:cNvSpPr>
              <a:spLocks noChangeArrowheads="1"/>
            </p:cNvSpPr>
            <p:nvPr/>
          </p:nvSpPr>
          <p:spPr bwMode="auto">
            <a:xfrm>
              <a:off x="2823" y="1997"/>
              <a:ext cx="470"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8" name="Rectangle 32"/>
            <p:cNvSpPr>
              <a:spLocks noChangeArrowheads="1"/>
            </p:cNvSpPr>
            <p:nvPr/>
          </p:nvSpPr>
          <p:spPr bwMode="auto">
            <a:xfrm>
              <a:off x="2925" y="207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r>
                <a:rPr lang="en-US" altLang="zh-CN" sz="2100" b="1" baseline="0">
                  <a:solidFill>
                    <a:srgbClr val="000000"/>
                  </a:solidFill>
                  <a:latin typeface="Times" charset="0"/>
                </a:rPr>
                <a:t>K</a:t>
              </a:r>
              <a:endParaRPr lang="en-US" altLang="zh-CN" b="1"/>
            </a:p>
          </p:txBody>
        </p:sp>
        <p:sp>
          <p:nvSpPr>
            <p:cNvPr id="178209" name="Rectangle 33"/>
            <p:cNvSpPr>
              <a:spLocks noChangeArrowheads="1"/>
            </p:cNvSpPr>
            <p:nvPr/>
          </p:nvSpPr>
          <p:spPr bwMode="auto">
            <a:xfrm>
              <a:off x="2823" y="2352"/>
              <a:ext cx="470" cy="3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10" name="Rectangle 34"/>
            <p:cNvSpPr>
              <a:spLocks noChangeArrowheads="1"/>
            </p:cNvSpPr>
            <p:nvPr/>
          </p:nvSpPr>
          <p:spPr bwMode="auto">
            <a:xfrm>
              <a:off x="2886" y="2442"/>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120</a:t>
              </a:r>
              <a:r>
                <a:rPr lang="en-US" altLang="zh-CN" sz="2100" b="1" baseline="0">
                  <a:solidFill>
                    <a:srgbClr val="000000"/>
                  </a:solidFill>
                  <a:latin typeface="Times" charset="0"/>
                </a:rPr>
                <a:t>K</a:t>
              </a:r>
              <a:endParaRPr lang="en-US" altLang="zh-CN" b="1"/>
            </a:p>
          </p:txBody>
        </p:sp>
        <p:sp>
          <p:nvSpPr>
            <p:cNvPr id="178211" name="Rectangle 35"/>
            <p:cNvSpPr>
              <a:spLocks noChangeArrowheads="1"/>
            </p:cNvSpPr>
            <p:nvPr/>
          </p:nvSpPr>
          <p:spPr bwMode="auto">
            <a:xfrm>
              <a:off x="2823" y="2721"/>
              <a:ext cx="470"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12" name="Rectangle 36"/>
            <p:cNvSpPr>
              <a:spLocks noChangeArrowheads="1"/>
            </p:cNvSpPr>
            <p:nvPr/>
          </p:nvSpPr>
          <p:spPr bwMode="auto">
            <a:xfrm>
              <a:off x="2886" y="2797"/>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150</a:t>
              </a:r>
              <a:r>
                <a:rPr lang="en-US" altLang="zh-CN" sz="2100" b="1" baseline="0">
                  <a:solidFill>
                    <a:srgbClr val="000000"/>
                  </a:solidFill>
                  <a:latin typeface="Times" charset="0"/>
                </a:rPr>
                <a:t>K</a:t>
              </a:r>
              <a:endParaRPr lang="en-US" altLang="zh-CN" b="1"/>
            </a:p>
          </p:txBody>
        </p:sp>
        <p:sp>
          <p:nvSpPr>
            <p:cNvPr id="178213" name="Rectangle 37"/>
            <p:cNvSpPr>
              <a:spLocks noChangeArrowheads="1"/>
            </p:cNvSpPr>
            <p:nvPr/>
          </p:nvSpPr>
          <p:spPr bwMode="auto">
            <a:xfrm>
              <a:off x="2416"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段长</a:t>
              </a:r>
              <a:endParaRPr lang="zh-CN" altLang="en-US" b="1"/>
            </a:p>
          </p:txBody>
        </p:sp>
        <p:sp>
          <p:nvSpPr>
            <p:cNvPr id="178214" name="Rectangle 38"/>
            <p:cNvSpPr>
              <a:spLocks noChangeArrowheads="1"/>
            </p:cNvSpPr>
            <p:nvPr/>
          </p:nvSpPr>
          <p:spPr bwMode="auto">
            <a:xfrm>
              <a:off x="2886"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基址</a:t>
              </a:r>
              <a:endParaRPr lang="zh-CN" altLang="en-US" b="1"/>
            </a:p>
          </p:txBody>
        </p:sp>
        <p:sp>
          <p:nvSpPr>
            <p:cNvPr id="178215" name="Rectangle 39"/>
            <p:cNvSpPr>
              <a:spLocks noChangeArrowheads="1"/>
            </p:cNvSpPr>
            <p:nvPr/>
          </p:nvSpPr>
          <p:spPr bwMode="auto">
            <a:xfrm>
              <a:off x="1933"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8216" name="Line 40"/>
            <p:cNvSpPr>
              <a:spLocks noChangeShapeType="1"/>
            </p:cNvSpPr>
            <p:nvPr/>
          </p:nvSpPr>
          <p:spPr bwMode="auto">
            <a:xfrm>
              <a:off x="1856" y="1641"/>
              <a:ext cx="484" cy="1"/>
            </a:xfrm>
            <a:prstGeom prst="line">
              <a:avLst/>
            </a:prstGeom>
            <a:noFill/>
            <a:ln w="22225">
              <a:solidFill>
                <a:srgbClr val="000000"/>
              </a:solidFill>
              <a:round/>
              <a:headEnd/>
              <a:tailEnd/>
            </a:ln>
          </p:spPr>
          <p:txBody>
            <a:bodyPr/>
            <a:lstStyle/>
            <a:p>
              <a:endParaRPr lang="zh-CN" altLang="en-US"/>
            </a:p>
          </p:txBody>
        </p:sp>
        <p:sp>
          <p:nvSpPr>
            <p:cNvPr id="178217" name="Rectangle 41"/>
            <p:cNvSpPr>
              <a:spLocks noChangeArrowheads="1"/>
            </p:cNvSpPr>
            <p:nvPr/>
          </p:nvSpPr>
          <p:spPr bwMode="auto">
            <a:xfrm>
              <a:off x="4018" y="803"/>
              <a:ext cx="1081" cy="597"/>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18" name="Rectangle 42"/>
            <p:cNvSpPr>
              <a:spLocks noChangeArrowheads="1"/>
            </p:cNvSpPr>
            <p:nvPr/>
          </p:nvSpPr>
          <p:spPr bwMode="auto">
            <a:xfrm>
              <a:off x="4018" y="1400"/>
              <a:ext cx="1081" cy="419"/>
            </a:xfrm>
            <a:prstGeom prst="rect">
              <a:avLst/>
            </a:prstGeom>
            <a:noFill/>
            <a:ln w="22225">
              <a:solidFill>
                <a:srgbClr val="000000"/>
              </a:solidFill>
              <a:miter lim="800000"/>
              <a:headEnd/>
              <a:tailEnd/>
            </a:ln>
          </p:spPr>
          <p:txBody>
            <a:bodyPr/>
            <a:lstStyle/>
            <a:p>
              <a:endParaRPr lang="zh-CN" altLang="en-US"/>
            </a:p>
          </p:txBody>
        </p:sp>
        <p:sp>
          <p:nvSpPr>
            <p:cNvPr id="178219" name="Rectangle 43"/>
            <p:cNvSpPr>
              <a:spLocks noChangeArrowheads="1"/>
            </p:cNvSpPr>
            <p:nvPr/>
          </p:nvSpPr>
          <p:spPr bwMode="auto">
            <a:xfrm>
              <a:off x="4183" y="1400"/>
              <a:ext cx="831"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MAIN)＝0</a:t>
              </a:r>
              <a:endParaRPr lang="en-US" altLang="zh-CN" b="1"/>
            </a:p>
          </p:txBody>
        </p:sp>
        <p:sp>
          <p:nvSpPr>
            <p:cNvPr id="178220" name="Rectangle 44"/>
            <p:cNvSpPr>
              <a:spLocks noChangeArrowheads="1"/>
            </p:cNvSpPr>
            <p:nvPr/>
          </p:nvSpPr>
          <p:spPr bwMode="auto">
            <a:xfrm>
              <a:off x="4425" y="160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221" name="Rectangle 45"/>
            <p:cNvSpPr>
              <a:spLocks noChangeArrowheads="1"/>
            </p:cNvSpPr>
            <p:nvPr/>
          </p:nvSpPr>
          <p:spPr bwMode="auto">
            <a:xfrm>
              <a:off x="4018" y="1819"/>
              <a:ext cx="1081" cy="241"/>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22" name="Rectangle 46"/>
            <p:cNvSpPr>
              <a:spLocks noChangeArrowheads="1"/>
            </p:cNvSpPr>
            <p:nvPr/>
          </p:nvSpPr>
          <p:spPr bwMode="auto">
            <a:xfrm>
              <a:off x="4018" y="2060"/>
              <a:ext cx="1081" cy="419"/>
            </a:xfrm>
            <a:prstGeom prst="rect">
              <a:avLst/>
            </a:prstGeom>
            <a:noFill/>
            <a:ln w="22225">
              <a:solidFill>
                <a:srgbClr val="000000"/>
              </a:solidFill>
              <a:miter lim="800000"/>
              <a:headEnd/>
              <a:tailEnd/>
            </a:ln>
          </p:spPr>
          <p:txBody>
            <a:bodyPr/>
            <a:lstStyle/>
            <a:p>
              <a:endParaRPr lang="zh-CN" altLang="en-US"/>
            </a:p>
          </p:txBody>
        </p:sp>
        <p:sp>
          <p:nvSpPr>
            <p:cNvPr id="178223" name="Rectangle 47"/>
            <p:cNvSpPr>
              <a:spLocks noChangeArrowheads="1"/>
            </p:cNvSpPr>
            <p:nvPr/>
          </p:nvSpPr>
          <p:spPr bwMode="auto">
            <a:xfrm>
              <a:off x="4349" y="206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X)＝1</a:t>
              </a:r>
              <a:endParaRPr lang="en-US" altLang="zh-CN" b="1"/>
            </a:p>
          </p:txBody>
        </p:sp>
        <p:sp>
          <p:nvSpPr>
            <p:cNvPr id="178224" name="Rectangle 48"/>
            <p:cNvSpPr>
              <a:spLocks noChangeArrowheads="1"/>
            </p:cNvSpPr>
            <p:nvPr/>
          </p:nvSpPr>
          <p:spPr bwMode="auto">
            <a:xfrm>
              <a:off x="4425" y="226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225" name="Rectangle 49"/>
            <p:cNvSpPr>
              <a:spLocks noChangeArrowheads="1"/>
            </p:cNvSpPr>
            <p:nvPr/>
          </p:nvSpPr>
          <p:spPr bwMode="auto">
            <a:xfrm>
              <a:off x="4018" y="2479"/>
              <a:ext cx="1081" cy="242"/>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26" name="Rectangle 50"/>
            <p:cNvSpPr>
              <a:spLocks noChangeArrowheads="1"/>
            </p:cNvSpPr>
            <p:nvPr/>
          </p:nvSpPr>
          <p:spPr bwMode="auto">
            <a:xfrm>
              <a:off x="4018" y="2721"/>
              <a:ext cx="1081" cy="419"/>
            </a:xfrm>
            <a:prstGeom prst="rect">
              <a:avLst/>
            </a:prstGeom>
            <a:noFill/>
            <a:ln w="22225">
              <a:solidFill>
                <a:srgbClr val="000000"/>
              </a:solidFill>
              <a:miter lim="800000"/>
              <a:headEnd/>
              <a:tailEnd/>
            </a:ln>
          </p:spPr>
          <p:txBody>
            <a:bodyPr/>
            <a:lstStyle/>
            <a:p>
              <a:endParaRPr lang="zh-CN" altLang="en-US"/>
            </a:p>
          </p:txBody>
        </p:sp>
        <p:sp>
          <p:nvSpPr>
            <p:cNvPr id="178227" name="Rectangle 51"/>
            <p:cNvSpPr>
              <a:spLocks noChangeArrowheads="1"/>
            </p:cNvSpPr>
            <p:nvPr/>
          </p:nvSpPr>
          <p:spPr bwMode="auto">
            <a:xfrm>
              <a:off x="4349" y="272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D)＝2</a:t>
              </a:r>
              <a:endParaRPr lang="en-US" altLang="zh-CN" b="1"/>
            </a:p>
          </p:txBody>
        </p:sp>
        <p:sp>
          <p:nvSpPr>
            <p:cNvPr id="178228" name="Rectangle 52"/>
            <p:cNvSpPr>
              <a:spLocks noChangeArrowheads="1"/>
            </p:cNvSpPr>
            <p:nvPr/>
          </p:nvSpPr>
          <p:spPr bwMode="auto">
            <a:xfrm>
              <a:off x="4425" y="292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229" name="Rectangle 53"/>
            <p:cNvSpPr>
              <a:spLocks noChangeArrowheads="1"/>
            </p:cNvSpPr>
            <p:nvPr/>
          </p:nvSpPr>
          <p:spPr bwMode="auto">
            <a:xfrm>
              <a:off x="4018" y="3140"/>
              <a:ext cx="1081" cy="241"/>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30" name="Rectangle 54"/>
            <p:cNvSpPr>
              <a:spLocks noChangeArrowheads="1"/>
            </p:cNvSpPr>
            <p:nvPr/>
          </p:nvSpPr>
          <p:spPr bwMode="auto">
            <a:xfrm>
              <a:off x="4018" y="3381"/>
              <a:ext cx="1081" cy="419"/>
            </a:xfrm>
            <a:prstGeom prst="rect">
              <a:avLst/>
            </a:prstGeom>
            <a:noFill/>
            <a:ln w="22225">
              <a:solidFill>
                <a:srgbClr val="000000"/>
              </a:solidFill>
              <a:miter lim="800000"/>
              <a:headEnd/>
              <a:tailEnd/>
            </a:ln>
          </p:spPr>
          <p:txBody>
            <a:bodyPr/>
            <a:lstStyle/>
            <a:p>
              <a:endParaRPr lang="zh-CN" altLang="en-US"/>
            </a:p>
          </p:txBody>
        </p:sp>
        <p:sp>
          <p:nvSpPr>
            <p:cNvPr id="178231" name="Rectangle 55"/>
            <p:cNvSpPr>
              <a:spLocks noChangeArrowheads="1"/>
            </p:cNvSpPr>
            <p:nvPr/>
          </p:nvSpPr>
          <p:spPr bwMode="auto">
            <a:xfrm>
              <a:off x="4361" y="3382"/>
              <a:ext cx="45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S)＝3</a:t>
              </a:r>
              <a:endParaRPr lang="en-US" altLang="zh-CN" b="1"/>
            </a:p>
          </p:txBody>
        </p:sp>
        <p:sp>
          <p:nvSpPr>
            <p:cNvPr id="178232" name="Rectangle 56"/>
            <p:cNvSpPr>
              <a:spLocks noChangeArrowheads="1"/>
            </p:cNvSpPr>
            <p:nvPr/>
          </p:nvSpPr>
          <p:spPr bwMode="auto">
            <a:xfrm>
              <a:off x="4425" y="3585"/>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233" name="Line 57"/>
            <p:cNvSpPr>
              <a:spLocks noChangeShapeType="1"/>
            </p:cNvSpPr>
            <p:nvPr/>
          </p:nvSpPr>
          <p:spPr bwMode="auto">
            <a:xfrm>
              <a:off x="1615" y="1222"/>
              <a:ext cx="38" cy="38"/>
            </a:xfrm>
            <a:prstGeom prst="line">
              <a:avLst/>
            </a:prstGeom>
            <a:noFill/>
            <a:ln w="22225">
              <a:solidFill>
                <a:srgbClr val="000000"/>
              </a:solidFill>
              <a:round/>
              <a:headEnd/>
              <a:tailEnd/>
            </a:ln>
          </p:spPr>
          <p:txBody>
            <a:bodyPr/>
            <a:lstStyle/>
            <a:p>
              <a:endParaRPr lang="zh-CN" altLang="en-US"/>
            </a:p>
          </p:txBody>
        </p:sp>
        <p:sp>
          <p:nvSpPr>
            <p:cNvPr id="178234" name="Line 58"/>
            <p:cNvSpPr>
              <a:spLocks noChangeShapeType="1"/>
            </p:cNvSpPr>
            <p:nvPr/>
          </p:nvSpPr>
          <p:spPr bwMode="auto">
            <a:xfrm>
              <a:off x="1691" y="1286"/>
              <a:ext cx="38" cy="38"/>
            </a:xfrm>
            <a:prstGeom prst="line">
              <a:avLst/>
            </a:prstGeom>
            <a:noFill/>
            <a:ln w="22225">
              <a:solidFill>
                <a:srgbClr val="000000"/>
              </a:solidFill>
              <a:round/>
              <a:headEnd/>
              <a:tailEnd/>
            </a:ln>
          </p:spPr>
          <p:txBody>
            <a:bodyPr/>
            <a:lstStyle/>
            <a:p>
              <a:endParaRPr lang="zh-CN" altLang="en-US"/>
            </a:p>
          </p:txBody>
        </p:sp>
        <p:sp>
          <p:nvSpPr>
            <p:cNvPr id="178235" name="Line 59"/>
            <p:cNvSpPr>
              <a:spLocks noChangeShapeType="1"/>
            </p:cNvSpPr>
            <p:nvPr/>
          </p:nvSpPr>
          <p:spPr bwMode="auto">
            <a:xfrm>
              <a:off x="1767" y="1349"/>
              <a:ext cx="39" cy="26"/>
            </a:xfrm>
            <a:prstGeom prst="line">
              <a:avLst/>
            </a:prstGeom>
            <a:noFill/>
            <a:ln w="22225">
              <a:solidFill>
                <a:srgbClr val="000000"/>
              </a:solidFill>
              <a:round/>
              <a:headEnd/>
              <a:tailEnd/>
            </a:ln>
          </p:spPr>
          <p:txBody>
            <a:bodyPr/>
            <a:lstStyle/>
            <a:p>
              <a:endParaRPr lang="zh-CN" altLang="en-US"/>
            </a:p>
          </p:txBody>
        </p:sp>
        <p:sp>
          <p:nvSpPr>
            <p:cNvPr id="178236" name="Line 60"/>
            <p:cNvSpPr>
              <a:spLocks noChangeShapeType="1"/>
            </p:cNvSpPr>
            <p:nvPr/>
          </p:nvSpPr>
          <p:spPr bwMode="auto">
            <a:xfrm>
              <a:off x="1844" y="1413"/>
              <a:ext cx="38" cy="25"/>
            </a:xfrm>
            <a:prstGeom prst="line">
              <a:avLst/>
            </a:prstGeom>
            <a:noFill/>
            <a:ln w="22225">
              <a:solidFill>
                <a:srgbClr val="000000"/>
              </a:solidFill>
              <a:round/>
              <a:headEnd/>
              <a:tailEnd/>
            </a:ln>
          </p:spPr>
          <p:txBody>
            <a:bodyPr/>
            <a:lstStyle/>
            <a:p>
              <a:endParaRPr lang="zh-CN" altLang="en-US"/>
            </a:p>
          </p:txBody>
        </p:sp>
        <p:sp>
          <p:nvSpPr>
            <p:cNvPr id="178237" name="Line 61"/>
            <p:cNvSpPr>
              <a:spLocks noChangeShapeType="1"/>
            </p:cNvSpPr>
            <p:nvPr/>
          </p:nvSpPr>
          <p:spPr bwMode="auto">
            <a:xfrm>
              <a:off x="1920" y="1476"/>
              <a:ext cx="38" cy="26"/>
            </a:xfrm>
            <a:prstGeom prst="line">
              <a:avLst/>
            </a:prstGeom>
            <a:noFill/>
            <a:ln w="22225">
              <a:solidFill>
                <a:srgbClr val="000000"/>
              </a:solidFill>
              <a:round/>
              <a:headEnd/>
              <a:tailEnd/>
            </a:ln>
          </p:spPr>
          <p:txBody>
            <a:bodyPr/>
            <a:lstStyle/>
            <a:p>
              <a:endParaRPr lang="zh-CN" altLang="en-US"/>
            </a:p>
          </p:txBody>
        </p:sp>
        <p:sp>
          <p:nvSpPr>
            <p:cNvPr id="178238" name="Line 62"/>
            <p:cNvSpPr>
              <a:spLocks noChangeShapeType="1"/>
            </p:cNvSpPr>
            <p:nvPr/>
          </p:nvSpPr>
          <p:spPr bwMode="auto">
            <a:xfrm>
              <a:off x="1996" y="1540"/>
              <a:ext cx="38" cy="25"/>
            </a:xfrm>
            <a:prstGeom prst="line">
              <a:avLst/>
            </a:prstGeom>
            <a:noFill/>
            <a:ln w="22225">
              <a:solidFill>
                <a:srgbClr val="000000"/>
              </a:solidFill>
              <a:round/>
              <a:headEnd/>
              <a:tailEnd/>
            </a:ln>
          </p:spPr>
          <p:txBody>
            <a:bodyPr/>
            <a:lstStyle/>
            <a:p>
              <a:endParaRPr lang="zh-CN" altLang="en-US"/>
            </a:p>
          </p:txBody>
        </p:sp>
        <p:sp>
          <p:nvSpPr>
            <p:cNvPr id="178239" name="Line 63"/>
            <p:cNvSpPr>
              <a:spLocks noChangeShapeType="1"/>
            </p:cNvSpPr>
            <p:nvPr/>
          </p:nvSpPr>
          <p:spPr bwMode="auto">
            <a:xfrm>
              <a:off x="2073" y="1603"/>
              <a:ext cx="38" cy="26"/>
            </a:xfrm>
            <a:prstGeom prst="line">
              <a:avLst/>
            </a:prstGeom>
            <a:noFill/>
            <a:ln w="22225">
              <a:solidFill>
                <a:srgbClr val="000000"/>
              </a:solidFill>
              <a:round/>
              <a:headEnd/>
              <a:tailEnd/>
            </a:ln>
          </p:spPr>
          <p:txBody>
            <a:bodyPr/>
            <a:lstStyle/>
            <a:p>
              <a:endParaRPr lang="zh-CN" altLang="en-US"/>
            </a:p>
          </p:txBody>
        </p:sp>
        <p:sp>
          <p:nvSpPr>
            <p:cNvPr id="178240" name="Line 64"/>
            <p:cNvSpPr>
              <a:spLocks noChangeShapeType="1"/>
            </p:cNvSpPr>
            <p:nvPr/>
          </p:nvSpPr>
          <p:spPr bwMode="auto">
            <a:xfrm>
              <a:off x="2149" y="1667"/>
              <a:ext cx="38" cy="25"/>
            </a:xfrm>
            <a:prstGeom prst="line">
              <a:avLst/>
            </a:prstGeom>
            <a:noFill/>
            <a:ln w="22225">
              <a:solidFill>
                <a:srgbClr val="000000"/>
              </a:solidFill>
              <a:round/>
              <a:headEnd/>
              <a:tailEnd/>
            </a:ln>
          </p:spPr>
          <p:txBody>
            <a:bodyPr/>
            <a:lstStyle/>
            <a:p>
              <a:endParaRPr lang="zh-CN" altLang="en-US"/>
            </a:p>
          </p:txBody>
        </p:sp>
        <p:sp>
          <p:nvSpPr>
            <p:cNvPr id="178241" name="Line 65"/>
            <p:cNvSpPr>
              <a:spLocks noChangeShapeType="1"/>
            </p:cNvSpPr>
            <p:nvPr/>
          </p:nvSpPr>
          <p:spPr bwMode="auto">
            <a:xfrm>
              <a:off x="2225" y="1730"/>
              <a:ext cx="38" cy="26"/>
            </a:xfrm>
            <a:prstGeom prst="line">
              <a:avLst/>
            </a:prstGeom>
            <a:noFill/>
            <a:ln w="22225">
              <a:solidFill>
                <a:srgbClr val="000000"/>
              </a:solidFill>
              <a:round/>
              <a:headEnd/>
              <a:tailEnd/>
            </a:ln>
          </p:spPr>
          <p:txBody>
            <a:bodyPr/>
            <a:lstStyle/>
            <a:p>
              <a:endParaRPr lang="zh-CN" altLang="en-US"/>
            </a:p>
          </p:txBody>
        </p:sp>
        <p:sp>
          <p:nvSpPr>
            <p:cNvPr id="178242" name="Line 66"/>
            <p:cNvSpPr>
              <a:spLocks noChangeShapeType="1"/>
            </p:cNvSpPr>
            <p:nvPr/>
          </p:nvSpPr>
          <p:spPr bwMode="auto">
            <a:xfrm>
              <a:off x="2301" y="1794"/>
              <a:ext cx="39" cy="25"/>
            </a:xfrm>
            <a:prstGeom prst="line">
              <a:avLst/>
            </a:prstGeom>
            <a:noFill/>
            <a:ln w="22225">
              <a:solidFill>
                <a:srgbClr val="000000"/>
              </a:solidFill>
              <a:round/>
              <a:headEnd/>
              <a:tailEnd/>
            </a:ln>
          </p:spPr>
          <p:txBody>
            <a:bodyPr/>
            <a:lstStyle/>
            <a:p>
              <a:endParaRPr lang="zh-CN" altLang="en-US"/>
            </a:p>
          </p:txBody>
        </p:sp>
        <p:sp>
          <p:nvSpPr>
            <p:cNvPr id="178243" name="Line 67"/>
            <p:cNvSpPr>
              <a:spLocks noChangeShapeType="1"/>
            </p:cNvSpPr>
            <p:nvPr/>
          </p:nvSpPr>
          <p:spPr bwMode="auto">
            <a:xfrm>
              <a:off x="1615" y="1997"/>
              <a:ext cx="51" cy="1"/>
            </a:xfrm>
            <a:prstGeom prst="line">
              <a:avLst/>
            </a:prstGeom>
            <a:noFill/>
            <a:ln w="22225">
              <a:solidFill>
                <a:srgbClr val="000000"/>
              </a:solidFill>
              <a:round/>
              <a:headEnd/>
              <a:tailEnd/>
            </a:ln>
          </p:spPr>
          <p:txBody>
            <a:bodyPr/>
            <a:lstStyle/>
            <a:p>
              <a:endParaRPr lang="zh-CN" altLang="en-US"/>
            </a:p>
          </p:txBody>
        </p:sp>
        <p:sp>
          <p:nvSpPr>
            <p:cNvPr id="178244" name="Line 68"/>
            <p:cNvSpPr>
              <a:spLocks noChangeShapeType="1"/>
            </p:cNvSpPr>
            <p:nvPr/>
          </p:nvSpPr>
          <p:spPr bwMode="auto">
            <a:xfrm>
              <a:off x="1717" y="1997"/>
              <a:ext cx="50" cy="1"/>
            </a:xfrm>
            <a:prstGeom prst="line">
              <a:avLst/>
            </a:prstGeom>
            <a:noFill/>
            <a:ln w="22225">
              <a:solidFill>
                <a:srgbClr val="000000"/>
              </a:solidFill>
              <a:round/>
              <a:headEnd/>
              <a:tailEnd/>
            </a:ln>
          </p:spPr>
          <p:txBody>
            <a:bodyPr/>
            <a:lstStyle/>
            <a:p>
              <a:endParaRPr lang="zh-CN" altLang="en-US"/>
            </a:p>
          </p:txBody>
        </p:sp>
        <p:sp>
          <p:nvSpPr>
            <p:cNvPr id="178245" name="Line 69"/>
            <p:cNvSpPr>
              <a:spLocks noChangeShapeType="1"/>
            </p:cNvSpPr>
            <p:nvPr/>
          </p:nvSpPr>
          <p:spPr bwMode="auto">
            <a:xfrm>
              <a:off x="1818" y="1997"/>
              <a:ext cx="51" cy="1"/>
            </a:xfrm>
            <a:prstGeom prst="line">
              <a:avLst/>
            </a:prstGeom>
            <a:noFill/>
            <a:ln w="22225">
              <a:solidFill>
                <a:srgbClr val="000000"/>
              </a:solidFill>
              <a:round/>
              <a:headEnd/>
              <a:tailEnd/>
            </a:ln>
          </p:spPr>
          <p:txBody>
            <a:bodyPr/>
            <a:lstStyle/>
            <a:p>
              <a:endParaRPr lang="zh-CN" altLang="en-US"/>
            </a:p>
          </p:txBody>
        </p:sp>
        <p:sp>
          <p:nvSpPr>
            <p:cNvPr id="178246" name="Line 70"/>
            <p:cNvSpPr>
              <a:spLocks noChangeShapeType="1"/>
            </p:cNvSpPr>
            <p:nvPr/>
          </p:nvSpPr>
          <p:spPr bwMode="auto">
            <a:xfrm>
              <a:off x="1920" y="1997"/>
              <a:ext cx="51" cy="1"/>
            </a:xfrm>
            <a:prstGeom prst="line">
              <a:avLst/>
            </a:prstGeom>
            <a:noFill/>
            <a:ln w="22225">
              <a:solidFill>
                <a:srgbClr val="000000"/>
              </a:solidFill>
              <a:round/>
              <a:headEnd/>
              <a:tailEnd/>
            </a:ln>
          </p:spPr>
          <p:txBody>
            <a:bodyPr/>
            <a:lstStyle/>
            <a:p>
              <a:endParaRPr lang="zh-CN" altLang="en-US"/>
            </a:p>
          </p:txBody>
        </p:sp>
        <p:sp>
          <p:nvSpPr>
            <p:cNvPr id="178247" name="Line 71"/>
            <p:cNvSpPr>
              <a:spLocks noChangeShapeType="1"/>
            </p:cNvSpPr>
            <p:nvPr/>
          </p:nvSpPr>
          <p:spPr bwMode="auto">
            <a:xfrm>
              <a:off x="2022" y="1997"/>
              <a:ext cx="51" cy="1"/>
            </a:xfrm>
            <a:prstGeom prst="line">
              <a:avLst/>
            </a:prstGeom>
            <a:noFill/>
            <a:ln w="22225">
              <a:solidFill>
                <a:srgbClr val="000000"/>
              </a:solidFill>
              <a:round/>
              <a:headEnd/>
              <a:tailEnd/>
            </a:ln>
          </p:spPr>
          <p:txBody>
            <a:bodyPr/>
            <a:lstStyle/>
            <a:p>
              <a:endParaRPr lang="zh-CN" altLang="en-US"/>
            </a:p>
          </p:txBody>
        </p:sp>
        <p:sp>
          <p:nvSpPr>
            <p:cNvPr id="178248" name="Line 72"/>
            <p:cNvSpPr>
              <a:spLocks noChangeShapeType="1"/>
            </p:cNvSpPr>
            <p:nvPr/>
          </p:nvSpPr>
          <p:spPr bwMode="auto">
            <a:xfrm>
              <a:off x="2123" y="1997"/>
              <a:ext cx="51" cy="1"/>
            </a:xfrm>
            <a:prstGeom prst="line">
              <a:avLst/>
            </a:prstGeom>
            <a:noFill/>
            <a:ln w="22225">
              <a:solidFill>
                <a:srgbClr val="000000"/>
              </a:solidFill>
              <a:round/>
              <a:headEnd/>
              <a:tailEnd/>
            </a:ln>
          </p:spPr>
          <p:txBody>
            <a:bodyPr/>
            <a:lstStyle/>
            <a:p>
              <a:endParaRPr lang="zh-CN" altLang="en-US"/>
            </a:p>
          </p:txBody>
        </p:sp>
        <p:sp>
          <p:nvSpPr>
            <p:cNvPr id="178249" name="Line 73"/>
            <p:cNvSpPr>
              <a:spLocks noChangeShapeType="1"/>
            </p:cNvSpPr>
            <p:nvPr/>
          </p:nvSpPr>
          <p:spPr bwMode="auto">
            <a:xfrm>
              <a:off x="2225" y="1997"/>
              <a:ext cx="51" cy="1"/>
            </a:xfrm>
            <a:prstGeom prst="line">
              <a:avLst/>
            </a:prstGeom>
            <a:noFill/>
            <a:ln w="22225">
              <a:solidFill>
                <a:srgbClr val="000000"/>
              </a:solidFill>
              <a:round/>
              <a:headEnd/>
              <a:tailEnd/>
            </a:ln>
          </p:spPr>
          <p:txBody>
            <a:bodyPr/>
            <a:lstStyle/>
            <a:p>
              <a:endParaRPr lang="zh-CN" altLang="en-US"/>
            </a:p>
          </p:txBody>
        </p:sp>
        <p:sp>
          <p:nvSpPr>
            <p:cNvPr id="178250" name="Line 74"/>
            <p:cNvSpPr>
              <a:spLocks noChangeShapeType="1"/>
            </p:cNvSpPr>
            <p:nvPr/>
          </p:nvSpPr>
          <p:spPr bwMode="auto">
            <a:xfrm>
              <a:off x="2327" y="1997"/>
              <a:ext cx="13" cy="1"/>
            </a:xfrm>
            <a:prstGeom prst="line">
              <a:avLst/>
            </a:prstGeom>
            <a:noFill/>
            <a:ln w="22225">
              <a:solidFill>
                <a:srgbClr val="000000"/>
              </a:solidFill>
              <a:round/>
              <a:headEnd/>
              <a:tailEnd/>
            </a:ln>
          </p:spPr>
          <p:txBody>
            <a:bodyPr/>
            <a:lstStyle/>
            <a:p>
              <a:endParaRPr lang="zh-CN" altLang="en-US"/>
            </a:p>
          </p:txBody>
        </p:sp>
        <p:sp>
          <p:nvSpPr>
            <p:cNvPr id="178251" name="Line 75"/>
            <p:cNvSpPr>
              <a:spLocks noChangeShapeType="1"/>
            </p:cNvSpPr>
            <p:nvPr/>
          </p:nvSpPr>
          <p:spPr bwMode="auto">
            <a:xfrm flipV="1">
              <a:off x="1615" y="2695"/>
              <a:ext cx="51" cy="26"/>
            </a:xfrm>
            <a:prstGeom prst="line">
              <a:avLst/>
            </a:prstGeom>
            <a:noFill/>
            <a:ln w="22225">
              <a:solidFill>
                <a:srgbClr val="000000"/>
              </a:solidFill>
              <a:round/>
              <a:headEnd/>
              <a:tailEnd/>
            </a:ln>
          </p:spPr>
          <p:txBody>
            <a:bodyPr/>
            <a:lstStyle/>
            <a:p>
              <a:endParaRPr lang="zh-CN" altLang="en-US"/>
            </a:p>
          </p:txBody>
        </p:sp>
        <p:sp>
          <p:nvSpPr>
            <p:cNvPr id="178252" name="Line 76"/>
            <p:cNvSpPr>
              <a:spLocks noChangeShapeType="1"/>
            </p:cNvSpPr>
            <p:nvPr/>
          </p:nvSpPr>
          <p:spPr bwMode="auto">
            <a:xfrm flipV="1">
              <a:off x="1717" y="2645"/>
              <a:ext cx="50" cy="25"/>
            </a:xfrm>
            <a:prstGeom prst="line">
              <a:avLst/>
            </a:prstGeom>
            <a:noFill/>
            <a:ln w="22225">
              <a:solidFill>
                <a:srgbClr val="000000"/>
              </a:solidFill>
              <a:round/>
              <a:headEnd/>
              <a:tailEnd/>
            </a:ln>
          </p:spPr>
          <p:txBody>
            <a:bodyPr/>
            <a:lstStyle/>
            <a:p>
              <a:endParaRPr lang="zh-CN" altLang="en-US"/>
            </a:p>
          </p:txBody>
        </p:sp>
        <p:sp>
          <p:nvSpPr>
            <p:cNvPr id="178253" name="Line 77"/>
            <p:cNvSpPr>
              <a:spLocks noChangeShapeType="1"/>
            </p:cNvSpPr>
            <p:nvPr/>
          </p:nvSpPr>
          <p:spPr bwMode="auto">
            <a:xfrm flipV="1">
              <a:off x="1818" y="2594"/>
              <a:ext cx="51" cy="25"/>
            </a:xfrm>
            <a:prstGeom prst="line">
              <a:avLst/>
            </a:prstGeom>
            <a:noFill/>
            <a:ln w="22225">
              <a:solidFill>
                <a:srgbClr val="000000"/>
              </a:solidFill>
              <a:round/>
              <a:headEnd/>
              <a:tailEnd/>
            </a:ln>
          </p:spPr>
          <p:txBody>
            <a:bodyPr/>
            <a:lstStyle/>
            <a:p>
              <a:endParaRPr lang="zh-CN" altLang="en-US"/>
            </a:p>
          </p:txBody>
        </p:sp>
        <p:sp>
          <p:nvSpPr>
            <p:cNvPr id="178254" name="Line 78"/>
            <p:cNvSpPr>
              <a:spLocks noChangeShapeType="1"/>
            </p:cNvSpPr>
            <p:nvPr/>
          </p:nvSpPr>
          <p:spPr bwMode="auto">
            <a:xfrm flipV="1">
              <a:off x="1907" y="2543"/>
              <a:ext cx="51" cy="25"/>
            </a:xfrm>
            <a:prstGeom prst="line">
              <a:avLst/>
            </a:prstGeom>
            <a:noFill/>
            <a:ln w="22225">
              <a:solidFill>
                <a:srgbClr val="000000"/>
              </a:solidFill>
              <a:round/>
              <a:headEnd/>
              <a:tailEnd/>
            </a:ln>
          </p:spPr>
          <p:txBody>
            <a:bodyPr/>
            <a:lstStyle/>
            <a:p>
              <a:endParaRPr lang="zh-CN" altLang="en-US"/>
            </a:p>
          </p:txBody>
        </p:sp>
        <p:sp>
          <p:nvSpPr>
            <p:cNvPr id="178255" name="Line 79"/>
            <p:cNvSpPr>
              <a:spLocks noChangeShapeType="1"/>
            </p:cNvSpPr>
            <p:nvPr/>
          </p:nvSpPr>
          <p:spPr bwMode="auto">
            <a:xfrm flipV="1">
              <a:off x="2009" y="2492"/>
              <a:ext cx="51" cy="26"/>
            </a:xfrm>
            <a:prstGeom prst="line">
              <a:avLst/>
            </a:prstGeom>
            <a:noFill/>
            <a:ln w="22225">
              <a:solidFill>
                <a:srgbClr val="000000"/>
              </a:solidFill>
              <a:round/>
              <a:headEnd/>
              <a:tailEnd/>
            </a:ln>
          </p:spPr>
          <p:txBody>
            <a:bodyPr/>
            <a:lstStyle/>
            <a:p>
              <a:endParaRPr lang="zh-CN" altLang="en-US"/>
            </a:p>
          </p:txBody>
        </p:sp>
        <p:sp>
          <p:nvSpPr>
            <p:cNvPr id="178256" name="Line 80"/>
            <p:cNvSpPr>
              <a:spLocks noChangeShapeType="1"/>
            </p:cNvSpPr>
            <p:nvPr/>
          </p:nvSpPr>
          <p:spPr bwMode="auto">
            <a:xfrm flipV="1">
              <a:off x="2111" y="2441"/>
              <a:ext cx="51" cy="26"/>
            </a:xfrm>
            <a:prstGeom prst="line">
              <a:avLst/>
            </a:prstGeom>
            <a:noFill/>
            <a:ln w="22225">
              <a:solidFill>
                <a:srgbClr val="000000"/>
              </a:solidFill>
              <a:round/>
              <a:headEnd/>
              <a:tailEnd/>
            </a:ln>
          </p:spPr>
          <p:txBody>
            <a:bodyPr/>
            <a:lstStyle/>
            <a:p>
              <a:endParaRPr lang="zh-CN" altLang="en-US"/>
            </a:p>
          </p:txBody>
        </p:sp>
        <p:sp>
          <p:nvSpPr>
            <p:cNvPr id="178257" name="Line 81"/>
            <p:cNvSpPr>
              <a:spLocks noChangeShapeType="1"/>
            </p:cNvSpPr>
            <p:nvPr/>
          </p:nvSpPr>
          <p:spPr bwMode="auto">
            <a:xfrm flipV="1">
              <a:off x="2212" y="2391"/>
              <a:ext cx="51" cy="25"/>
            </a:xfrm>
            <a:prstGeom prst="line">
              <a:avLst/>
            </a:prstGeom>
            <a:noFill/>
            <a:ln w="22225">
              <a:solidFill>
                <a:srgbClr val="000000"/>
              </a:solidFill>
              <a:round/>
              <a:headEnd/>
              <a:tailEnd/>
            </a:ln>
          </p:spPr>
          <p:txBody>
            <a:bodyPr/>
            <a:lstStyle/>
            <a:p>
              <a:endParaRPr lang="zh-CN" altLang="en-US"/>
            </a:p>
          </p:txBody>
        </p:sp>
        <p:sp>
          <p:nvSpPr>
            <p:cNvPr id="178258" name="Line 82"/>
            <p:cNvSpPr>
              <a:spLocks noChangeShapeType="1"/>
            </p:cNvSpPr>
            <p:nvPr/>
          </p:nvSpPr>
          <p:spPr bwMode="auto">
            <a:xfrm flipV="1">
              <a:off x="2314" y="2352"/>
              <a:ext cx="26" cy="13"/>
            </a:xfrm>
            <a:prstGeom prst="line">
              <a:avLst/>
            </a:prstGeom>
            <a:noFill/>
            <a:ln w="22225">
              <a:solidFill>
                <a:srgbClr val="000000"/>
              </a:solidFill>
              <a:round/>
              <a:headEnd/>
              <a:tailEnd/>
            </a:ln>
          </p:spPr>
          <p:txBody>
            <a:bodyPr/>
            <a:lstStyle/>
            <a:p>
              <a:endParaRPr lang="zh-CN" altLang="en-US"/>
            </a:p>
          </p:txBody>
        </p:sp>
        <p:sp>
          <p:nvSpPr>
            <p:cNvPr id="178259" name="Line 83"/>
            <p:cNvSpPr>
              <a:spLocks noChangeShapeType="1"/>
            </p:cNvSpPr>
            <p:nvPr/>
          </p:nvSpPr>
          <p:spPr bwMode="auto">
            <a:xfrm flipV="1">
              <a:off x="1615" y="3457"/>
              <a:ext cx="38" cy="38"/>
            </a:xfrm>
            <a:prstGeom prst="line">
              <a:avLst/>
            </a:prstGeom>
            <a:noFill/>
            <a:ln w="22225">
              <a:solidFill>
                <a:srgbClr val="000000"/>
              </a:solidFill>
              <a:round/>
              <a:headEnd/>
              <a:tailEnd/>
            </a:ln>
          </p:spPr>
          <p:txBody>
            <a:bodyPr/>
            <a:lstStyle/>
            <a:p>
              <a:endParaRPr lang="zh-CN" altLang="en-US"/>
            </a:p>
          </p:txBody>
        </p:sp>
        <p:sp>
          <p:nvSpPr>
            <p:cNvPr id="178260" name="Line 84"/>
            <p:cNvSpPr>
              <a:spLocks noChangeShapeType="1"/>
            </p:cNvSpPr>
            <p:nvPr/>
          </p:nvSpPr>
          <p:spPr bwMode="auto">
            <a:xfrm flipV="1">
              <a:off x="1691" y="3381"/>
              <a:ext cx="38" cy="38"/>
            </a:xfrm>
            <a:prstGeom prst="line">
              <a:avLst/>
            </a:prstGeom>
            <a:noFill/>
            <a:ln w="22225">
              <a:solidFill>
                <a:srgbClr val="000000"/>
              </a:solidFill>
              <a:round/>
              <a:headEnd/>
              <a:tailEnd/>
            </a:ln>
          </p:spPr>
          <p:txBody>
            <a:bodyPr/>
            <a:lstStyle/>
            <a:p>
              <a:endParaRPr lang="zh-CN" altLang="en-US"/>
            </a:p>
          </p:txBody>
        </p:sp>
        <p:sp>
          <p:nvSpPr>
            <p:cNvPr id="178261" name="Line 85"/>
            <p:cNvSpPr>
              <a:spLocks noChangeShapeType="1"/>
            </p:cNvSpPr>
            <p:nvPr/>
          </p:nvSpPr>
          <p:spPr bwMode="auto">
            <a:xfrm flipV="1">
              <a:off x="1755" y="3305"/>
              <a:ext cx="38" cy="38"/>
            </a:xfrm>
            <a:prstGeom prst="line">
              <a:avLst/>
            </a:prstGeom>
            <a:noFill/>
            <a:ln w="22225">
              <a:solidFill>
                <a:srgbClr val="000000"/>
              </a:solidFill>
              <a:round/>
              <a:headEnd/>
              <a:tailEnd/>
            </a:ln>
          </p:spPr>
          <p:txBody>
            <a:bodyPr/>
            <a:lstStyle/>
            <a:p>
              <a:endParaRPr lang="zh-CN" altLang="en-US"/>
            </a:p>
          </p:txBody>
        </p:sp>
        <p:sp>
          <p:nvSpPr>
            <p:cNvPr id="178262" name="Line 86"/>
            <p:cNvSpPr>
              <a:spLocks noChangeShapeType="1"/>
            </p:cNvSpPr>
            <p:nvPr/>
          </p:nvSpPr>
          <p:spPr bwMode="auto">
            <a:xfrm flipV="1">
              <a:off x="1831" y="3229"/>
              <a:ext cx="38" cy="38"/>
            </a:xfrm>
            <a:prstGeom prst="line">
              <a:avLst/>
            </a:prstGeom>
            <a:noFill/>
            <a:ln w="22225">
              <a:solidFill>
                <a:srgbClr val="000000"/>
              </a:solidFill>
              <a:round/>
              <a:headEnd/>
              <a:tailEnd/>
            </a:ln>
          </p:spPr>
          <p:txBody>
            <a:bodyPr/>
            <a:lstStyle/>
            <a:p>
              <a:endParaRPr lang="zh-CN" altLang="en-US"/>
            </a:p>
          </p:txBody>
        </p:sp>
        <p:sp>
          <p:nvSpPr>
            <p:cNvPr id="178263" name="Line 87"/>
            <p:cNvSpPr>
              <a:spLocks noChangeShapeType="1"/>
            </p:cNvSpPr>
            <p:nvPr/>
          </p:nvSpPr>
          <p:spPr bwMode="auto">
            <a:xfrm flipV="1">
              <a:off x="1907" y="3153"/>
              <a:ext cx="26" cy="38"/>
            </a:xfrm>
            <a:prstGeom prst="line">
              <a:avLst/>
            </a:prstGeom>
            <a:noFill/>
            <a:ln w="22225">
              <a:solidFill>
                <a:srgbClr val="000000"/>
              </a:solidFill>
              <a:round/>
              <a:headEnd/>
              <a:tailEnd/>
            </a:ln>
          </p:spPr>
          <p:txBody>
            <a:bodyPr/>
            <a:lstStyle/>
            <a:p>
              <a:endParaRPr lang="zh-CN" altLang="en-US"/>
            </a:p>
          </p:txBody>
        </p:sp>
        <p:sp>
          <p:nvSpPr>
            <p:cNvPr id="178264" name="Line 88"/>
            <p:cNvSpPr>
              <a:spLocks noChangeShapeType="1"/>
            </p:cNvSpPr>
            <p:nvPr/>
          </p:nvSpPr>
          <p:spPr bwMode="auto">
            <a:xfrm flipV="1">
              <a:off x="1971" y="3076"/>
              <a:ext cx="38" cy="38"/>
            </a:xfrm>
            <a:prstGeom prst="line">
              <a:avLst/>
            </a:prstGeom>
            <a:noFill/>
            <a:ln w="22225">
              <a:solidFill>
                <a:srgbClr val="000000"/>
              </a:solidFill>
              <a:round/>
              <a:headEnd/>
              <a:tailEnd/>
            </a:ln>
          </p:spPr>
          <p:txBody>
            <a:bodyPr/>
            <a:lstStyle/>
            <a:p>
              <a:endParaRPr lang="zh-CN" altLang="en-US"/>
            </a:p>
          </p:txBody>
        </p:sp>
        <p:sp>
          <p:nvSpPr>
            <p:cNvPr id="178265" name="Line 89"/>
            <p:cNvSpPr>
              <a:spLocks noChangeShapeType="1"/>
            </p:cNvSpPr>
            <p:nvPr/>
          </p:nvSpPr>
          <p:spPr bwMode="auto">
            <a:xfrm flipV="1">
              <a:off x="2047" y="3000"/>
              <a:ext cx="38" cy="38"/>
            </a:xfrm>
            <a:prstGeom prst="line">
              <a:avLst/>
            </a:prstGeom>
            <a:noFill/>
            <a:ln w="22225">
              <a:solidFill>
                <a:srgbClr val="000000"/>
              </a:solidFill>
              <a:round/>
              <a:headEnd/>
              <a:tailEnd/>
            </a:ln>
          </p:spPr>
          <p:txBody>
            <a:bodyPr/>
            <a:lstStyle/>
            <a:p>
              <a:endParaRPr lang="zh-CN" altLang="en-US"/>
            </a:p>
          </p:txBody>
        </p:sp>
        <p:sp>
          <p:nvSpPr>
            <p:cNvPr id="178266" name="Line 90"/>
            <p:cNvSpPr>
              <a:spLocks noChangeShapeType="1"/>
            </p:cNvSpPr>
            <p:nvPr/>
          </p:nvSpPr>
          <p:spPr bwMode="auto">
            <a:xfrm flipV="1">
              <a:off x="2111" y="2924"/>
              <a:ext cx="38" cy="38"/>
            </a:xfrm>
            <a:prstGeom prst="line">
              <a:avLst/>
            </a:prstGeom>
            <a:noFill/>
            <a:ln w="22225">
              <a:solidFill>
                <a:srgbClr val="000000"/>
              </a:solidFill>
              <a:round/>
              <a:headEnd/>
              <a:tailEnd/>
            </a:ln>
          </p:spPr>
          <p:txBody>
            <a:bodyPr/>
            <a:lstStyle/>
            <a:p>
              <a:endParaRPr lang="zh-CN" altLang="en-US"/>
            </a:p>
          </p:txBody>
        </p:sp>
        <p:sp>
          <p:nvSpPr>
            <p:cNvPr id="178267" name="Line 91"/>
            <p:cNvSpPr>
              <a:spLocks noChangeShapeType="1"/>
            </p:cNvSpPr>
            <p:nvPr/>
          </p:nvSpPr>
          <p:spPr bwMode="auto">
            <a:xfrm flipV="1">
              <a:off x="2187" y="2848"/>
              <a:ext cx="38" cy="38"/>
            </a:xfrm>
            <a:prstGeom prst="line">
              <a:avLst/>
            </a:prstGeom>
            <a:noFill/>
            <a:ln w="22225">
              <a:solidFill>
                <a:srgbClr val="000000"/>
              </a:solidFill>
              <a:round/>
              <a:headEnd/>
              <a:tailEnd/>
            </a:ln>
          </p:spPr>
          <p:txBody>
            <a:bodyPr/>
            <a:lstStyle/>
            <a:p>
              <a:endParaRPr lang="zh-CN" altLang="en-US"/>
            </a:p>
          </p:txBody>
        </p:sp>
        <p:sp>
          <p:nvSpPr>
            <p:cNvPr id="178268" name="Line 92"/>
            <p:cNvSpPr>
              <a:spLocks noChangeShapeType="1"/>
            </p:cNvSpPr>
            <p:nvPr/>
          </p:nvSpPr>
          <p:spPr bwMode="auto">
            <a:xfrm flipV="1">
              <a:off x="2263" y="2772"/>
              <a:ext cx="26" cy="38"/>
            </a:xfrm>
            <a:prstGeom prst="line">
              <a:avLst/>
            </a:prstGeom>
            <a:noFill/>
            <a:ln w="22225">
              <a:solidFill>
                <a:srgbClr val="000000"/>
              </a:solidFill>
              <a:round/>
              <a:headEnd/>
              <a:tailEnd/>
            </a:ln>
          </p:spPr>
          <p:txBody>
            <a:bodyPr/>
            <a:lstStyle/>
            <a:p>
              <a:endParaRPr lang="zh-CN" altLang="en-US"/>
            </a:p>
          </p:txBody>
        </p:sp>
        <p:sp>
          <p:nvSpPr>
            <p:cNvPr id="178269" name="Line 93"/>
            <p:cNvSpPr>
              <a:spLocks noChangeShapeType="1"/>
            </p:cNvSpPr>
            <p:nvPr/>
          </p:nvSpPr>
          <p:spPr bwMode="auto">
            <a:xfrm flipV="1">
              <a:off x="2327" y="2721"/>
              <a:ext cx="13" cy="12"/>
            </a:xfrm>
            <a:prstGeom prst="line">
              <a:avLst/>
            </a:prstGeom>
            <a:noFill/>
            <a:ln w="22225">
              <a:solidFill>
                <a:srgbClr val="000000"/>
              </a:solidFill>
              <a:round/>
              <a:headEnd/>
              <a:tailEnd/>
            </a:ln>
          </p:spPr>
          <p:txBody>
            <a:bodyPr/>
            <a:lstStyle/>
            <a:p>
              <a:endParaRPr lang="zh-CN" altLang="en-US"/>
            </a:p>
          </p:txBody>
        </p:sp>
        <p:sp>
          <p:nvSpPr>
            <p:cNvPr id="178270" name="Line 94"/>
            <p:cNvSpPr>
              <a:spLocks noChangeShapeType="1"/>
            </p:cNvSpPr>
            <p:nvPr/>
          </p:nvSpPr>
          <p:spPr bwMode="auto">
            <a:xfrm flipV="1">
              <a:off x="3293" y="1400"/>
              <a:ext cx="725" cy="419"/>
            </a:xfrm>
            <a:prstGeom prst="line">
              <a:avLst/>
            </a:prstGeom>
            <a:noFill/>
            <a:ln w="22225">
              <a:solidFill>
                <a:srgbClr val="000000"/>
              </a:solidFill>
              <a:round/>
              <a:headEnd/>
              <a:tailEnd/>
            </a:ln>
          </p:spPr>
          <p:txBody>
            <a:bodyPr/>
            <a:lstStyle/>
            <a:p>
              <a:endParaRPr lang="zh-CN" altLang="en-US"/>
            </a:p>
          </p:txBody>
        </p:sp>
        <p:sp>
          <p:nvSpPr>
            <p:cNvPr id="178271" name="Line 95"/>
            <p:cNvSpPr>
              <a:spLocks noChangeShapeType="1"/>
            </p:cNvSpPr>
            <p:nvPr/>
          </p:nvSpPr>
          <p:spPr bwMode="auto">
            <a:xfrm flipV="1">
              <a:off x="3293" y="2060"/>
              <a:ext cx="725" cy="115"/>
            </a:xfrm>
            <a:prstGeom prst="line">
              <a:avLst/>
            </a:prstGeom>
            <a:noFill/>
            <a:ln w="22225">
              <a:solidFill>
                <a:srgbClr val="000000"/>
              </a:solidFill>
              <a:round/>
              <a:headEnd/>
              <a:tailEnd/>
            </a:ln>
          </p:spPr>
          <p:txBody>
            <a:bodyPr/>
            <a:lstStyle/>
            <a:p>
              <a:endParaRPr lang="zh-CN" altLang="en-US"/>
            </a:p>
          </p:txBody>
        </p:sp>
        <p:sp>
          <p:nvSpPr>
            <p:cNvPr id="178272" name="Line 96"/>
            <p:cNvSpPr>
              <a:spLocks noChangeShapeType="1"/>
            </p:cNvSpPr>
            <p:nvPr/>
          </p:nvSpPr>
          <p:spPr bwMode="auto">
            <a:xfrm>
              <a:off x="3293" y="2543"/>
              <a:ext cx="725" cy="178"/>
            </a:xfrm>
            <a:prstGeom prst="line">
              <a:avLst/>
            </a:prstGeom>
            <a:noFill/>
            <a:ln w="22225">
              <a:solidFill>
                <a:srgbClr val="000000"/>
              </a:solidFill>
              <a:round/>
              <a:headEnd/>
              <a:tailEnd/>
            </a:ln>
          </p:spPr>
          <p:txBody>
            <a:bodyPr/>
            <a:lstStyle/>
            <a:p>
              <a:endParaRPr lang="zh-CN" altLang="en-US"/>
            </a:p>
          </p:txBody>
        </p:sp>
        <p:sp>
          <p:nvSpPr>
            <p:cNvPr id="178273" name="Line 97"/>
            <p:cNvSpPr>
              <a:spLocks noChangeShapeType="1"/>
            </p:cNvSpPr>
            <p:nvPr/>
          </p:nvSpPr>
          <p:spPr bwMode="auto">
            <a:xfrm>
              <a:off x="3293" y="2899"/>
              <a:ext cx="725" cy="482"/>
            </a:xfrm>
            <a:prstGeom prst="line">
              <a:avLst/>
            </a:prstGeom>
            <a:noFill/>
            <a:ln w="22225">
              <a:solidFill>
                <a:srgbClr val="000000"/>
              </a:solidFill>
              <a:round/>
              <a:headEnd/>
              <a:tailEnd/>
            </a:ln>
          </p:spPr>
          <p:txBody>
            <a:bodyPr/>
            <a:lstStyle/>
            <a:p>
              <a:endParaRPr lang="zh-CN" altLang="en-US"/>
            </a:p>
          </p:txBody>
        </p:sp>
        <p:sp>
          <p:nvSpPr>
            <p:cNvPr id="178274" name="Freeform 98"/>
            <p:cNvSpPr>
              <a:spLocks/>
            </p:cNvSpPr>
            <p:nvPr/>
          </p:nvSpPr>
          <p:spPr bwMode="auto">
            <a:xfrm>
              <a:off x="3878" y="3267"/>
              <a:ext cx="140" cy="114"/>
            </a:xfrm>
            <a:custGeom>
              <a:avLst/>
              <a:gdLst/>
              <a:ahLst/>
              <a:cxnLst>
                <a:cxn ang="0">
                  <a:pos x="26" y="0"/>
                </a:cxn>
                <a:cxn ang="0">
                  <a:pos x="38" y="38"/>
                </a:cxn>
                <a:cxn ang="0">
                  <a:pos x="0" y="51"/>
                </a:cxn>
                <a:cxn ang="0">
                  <a:pos x="140" y="114"/>
                </a:cxn>
                <a:cxn ang="0">
                  <a:pos x="26" y="0"/>
                </a:cxn>
              </a:cxnLst>
              <a:rect l="0" t="0" r="r" b="b"/>
              <a:pathLst>
                <a:path w="140" h="114">
                  <a:moveTo>
                    <a:pt x="26" y="0"/>
                  </a:moveTo>
                  <a:lnTo>
                    <a:pt x="38" y="38"/>
                  </a:lnTo>
                  <a:lnTo>
                    <a:pt x="0" y="51"/>
                  </a:lnTo>
                  <a:lnTo>
                    <a:pt x="140" y="114"/>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5" name="Freeform 99"/>
            <p:cNvSpPr>
              <a:spLocks/>
            </p:cNvSpPr>
            <p:nvPr/>
          </p:nvSpPr>
          <p:spPr bwMode="auto">
            <a:xfrm>
              <a:off x="3865" y="2657"/>
              <a:ext cx="166" cy="64"/>
            </a:xfrm>
            <a:custGeom>
              <a:avLst/>
              <a:gdLst/>
              <a:ahLst/>
              <a:cxnLst>
                <a:cxn ang="0">
                  <a:pos x="13" y="0"/>
                </a:cxn>
                <a:cxn ang="0">
                  <a:pos x="39" y="38"/>
                </a:cxn>
                <a:cxn ang="0">
                  <a:pos x="0" y="51"/>
                </a:cxn>
                <a:cxn ang="0">
                  <a:pos x="166" y="64"/>
                </a:cxn>
                <a:cxn ang="0">
                  <a:pos x="13" y="0"/>
                </a:cxn>
              </a:cxnLst>
              <a:rect l="0" t="0" r="r" b="b"/>
              <a:pathLst>
                <a:path w="166" h="64">
                  <a:moveTo>
                    <a:pt x="13" y="0"/>
                  </a:moveTo>
                  <a:lnTo>
                    <a:pt x="39" y="38"/>
                  </a:lnTo>
                  <a:lnTo>
                    <a:pt x="0" y="51"/>
                  </a:lnTo>
                  <a:lnTo>
                    <a:pt x="166" y="64"/>
                  </a:lnTo>
                  <a:lnTo>
                    <a:pt x="1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6" name="Freeform 100"/>
            <p:cNvSpPr>
              <a:spLocks/>
            </p:cNvSpPr>
            <p:nvPr/>
          </p:nvSpPr>
          <p:spPr bwMode="auto">
            <a:xfrm>
              <a:off x="3865" y="2048"/>
              <a:ext cx="166" cy="63"/>
            </a:xfrm>
            <a:custGeom>
              <a:avLst/>
              <a:gdLst/>
              <a:ahLst/>
              <a:cxnLst>
                <a:cxn ang="0">
                  <a:pos x="0" y="0"/>
                </a:cxn>
                <a:cxn ang="0">
                  <a:pos x="39" y="25"/>
                </a:cxn>
                <a:cxn ang="0">
                  <a:pos x="13" y="63"/>
                </a:cxn>
                <a:cxn ang="0">
                  <a:pos x="166" y="12"/>
                </a:cxn>
                <a:cxn ang="0">
                  <a:pos x="0" y="0"/>
                </a:cxn>
              </a:cxnLst>
              <a:rect l="0" t="0" r="r" b="b"/>
              <a:pathLst>
                <a:path w="166" h="63">
                  <a:moveTo>
                    <a:pt x="0" y="0"/>
                  </a:moveTo>
                  <a:lnTo>
                    <a:pt x="39" y="25"/>
                  </a:lnTo>
                  <a:lnTo>
                    <a:pt x="13" y="63"/>
                  </a:lnTo>
                  <a:lnTo>
                    <a:pt x="166" y="1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7" name="Freeform 101"/>
            <p:cNvSpPr>
              <a:spLocks/>
            </p:cNvSpPr>
            <p:nvPr/>
          </p:nvSpPr>
          <p:spPr bwMode="auto">
            <a:xfrm>
              <a:off x="3878" y="1400"/>
              <a:ext cx="153" cy="102"/>
            </a:xfrm>
            <a:custGeom>
              <a:avLst/>
              <a:gdLst/>
              <a:ahLst/>
              <a:cxnLst>
                <a:cxn ang="0">
                  <a:pos x="0" y="51"/>
                </a:cxn>
                <a:cxn ang="0">
                  <a:pos x="38" y="63"/>
                </a:cxn>
                <a:cxn ang="0">
                  <a:pos x="26" y="102"/>
                </a:cxn>
                <a:cxn ang="0">
                  <a:pos x="153" y="0"/>
                </a:cxn>
                <a:cxn ang="0">
                  <a:pos x="0" y="51"/>
                </a:cxn>
              </a:cxnLst>
              <a:rect l="0" t="0" r="r" b="b"/>
              <a:pathLst>
                <a:path w="153" h="102">
                  <a:moveTo>
                    <a:pt x="0" y="51"/>
                  </a:moveTo>
                  <a:lnTo>
                    <a:pt x="38" y="63"/>
                  </a:lnTo>
                  <a:lnTo>
                    <a:pt x="26" y="102"/>
                  </a:lnTo>
                  <a:lnTo>
                    <a:pt x="153" y="0"/>
                  </a:lnTo>
                  <a:lnTo>
                    <a:pt x="0" y="5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8" name="Rectangle 102"/>
            <p:cNvSpPr>
              <a:spLocks noChangeArrowheads="1"/>
            </p:cNvSpPr>
            <p:nvPr/>
          </p:nvSpPr>
          <p:spPr bwMode="auto">
            <a:xfrm>
              <a:off x="5137" y="70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279" name="Rectangle 103"/>
            <p:cNvSpPr>
              <a:spLocks noChangeArrowheads="1"/>
            </p:cNvSpPr>
            <p:nvPr/>
          </p:nvSpPr>
          <p:spPr bwMode="auto">
            <a:xfrm>
              <a:off x="5137" y="129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40</a:t>
              </a:r>
              <a:r>
                <a:rPr lang="en-US" altLang="zh-CN" sz="2100" b="1" baseline="0">
                  <a:solidFill>
                    <a:srgbClr val="000000"/>
                  </a:solidFill>
                  <a:latin typeface="Times" charset="0"/>
                </a:rPr>
                <a:t>K</a:t>
              </a:r>
              <a:endParaRPr lang="en-US" altLang="zh-CN" b="1"/>
            </a:p>
          </p:txBody>
        </p:sp>
        <p:sp>
          <p:nvSpPr>
            <p:cNvPr id="178280" name="Rectangle 104"/>
            <p:cNvSpPr>
              <a:spLocks noChangeArrowheads="1"/>
            </p:cNvSpPr>
            <p:nvPr/>
          </p:nvSpPr>
          <p:spPr bwMode="auto">
            <a:xfrm>
              <a:off x="5137" y="195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r>
                <a:rPr lang="en-US" altLang="zh-CN" sz="2100" b="1" baseline="0">
                  <a:solidFill>
                    <a:srgbClr val="000000"/>
                  </a:solidFill>
                  <a:latin typeface="Times" charset="0"/>
                </a:rPr>
                <a:t>K</a:t>
              </a:r>
              <a:endParaRPr lang="en-US" altLang="zh-CN" b="1"/>
            </a:p>
          </p:txBody>
        </p:sp>
        <p:sp>
          <p:nvSpPr>
            <p:cNvPr id="178281" name="Rectangle 105"/>
            <p:cNvSpPr>
              <a:spLocks noChangeArrowheads="1"/>
            </p:cNvSpPr>
            <p:nvPr/>
          </p:nvSpPr>
          <p:spPr bwMode="auto">
            <a:xfrm>
              <a:off x="5137" y="2620"/>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120</a:t>
              </a:r>
              <a:r>
                <a:rPr lang="en-US" altLang="zh-CN" sz="2100" b="1" baseline="0">
                  <a:solidFill>
                    <a:srgbClr val="000000"/>
                  </a:solidFill>
                  <a:latin typeface="Times" charset="0"/>
                </a:rPr>
                <a:t>K</a:t>
              </a:r>
              <a:endParaRPr lang="en-US" altLang="zh-CN" b="1"/>
            </a:p>
          </p:txBody>
        </p:sp>
        <p:sp>
          <p:nvSpPr>
            <p:cNvPr id="178282" name="Rectangle 106"/>
            <p:cNvSpPr>
              <a:spLocks noChangeArrowheads="1"/>
            </p:cNvSpPr>
            <p:nvPr/>
          </p:nvSpPr>
          <p:spPr bwMode="auto">
            <a:xfrm>
              <a:off x="5137" y="3280"/>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150</a:t>
              </a:r>
              <a:r>
                <a:rPr lang="en-US" altLang="zh-CN" sz="2100" b="1" baseline="0">
                  <a:solidFill>
                    <a:srgbClr val="000000"/>
                  </a:solidFill>
                  <a:latin typeface="Times" charset="0"/>
                </a:rPr>
                <a:t>K</a:t>
              </a:r>
              <a:endParaRPr lang="en-US" altLang="zh-CN" b="1"/>
            </a:p>
          </p:txBody>
        </p:sp>
        <p:sp>
          <p:nvSpPr>
            <p:cNvPr id="178283" name="Rectangle 107"/>
            <p:cNvSpPr>
              <a:spLocks noChangeArrowheads="1"/>
            </p:cNvSpPr>
            <p:nvPr/>
          </p:nvSpPr>
          <p:spPr bwMode="auto">
            <a:xfrm>
              <a:off x="2645" y="1069"/>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a:t>
              </a:r>
              <a:endParaRPr lang="zh-CN" altLang="en-US" b="1"/>
            </a:p>
          </p:txBody>
        </p:sp>
        <p:sp>
          <p:nvSpPr>
            <p:cNvPr id="178284" name="Rectangle 108"/>
            <p:cNvSpPr>
              <a:spLocks noChangeArrowheads="1"/>
            </p:cNvSpPr>
            <p:nvPr/>
          </p:nvSpPr>
          <p:spPr bwMode="auto">
            <a:xfrm>
              <a:off x="4221" y="587"/>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内存空间</a:t>
              </a:r>
              <a:endParaRPr lang="zh-CN" altLang="en-US" b="1"/>
            </a:p>
          </p:txBody>
        </p:sp>
        <p:sp>
          <p:nvSpPr>
            <p:cNvPr id="178285" name="Rectangle 109"/>
            <p:cNvSpPr>
              <a:spLocks noChangeArrowheads="1"/>
            </p:cNvSpPr>
            <p:nvPr/>
          </p:nvSpPr>
          <p:spPr bwMode="auto">
            <a:xfrm>
              <a:off x="2149" y="171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286" name="Rectangle 110"/>
            <p:cNvSpPr>
              <a:spLocks noChangeArrowheads="1"/>
            </p:cNvSpPr>
            <p:nvPr/>
          </p:nvSpPr>
          <p:spPr bwMode="auto">
            <a:xfrm>
              <a:off x="2149" y="2073"/>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78287" name="Rectangle 111"/>
            <p:cNvSpPr>
              <a:spLocks noChangeArrowheads="1"/>
            </p:cNvSpPr>
            <p:nvPr/>
          </p:nvSpPr>
          <p:spPr bwMode="auto">
            <a:xfrm>
              <a:off x="2149" y="244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8288" name="Rectangle 112"/>
            <p:cNvSpPr>
              <a:spLocks noChangeArrowheads="1"/>
            </p:cNvSpPr>
            <p:nvPr/>
          </p:nvSpPr>
          <p:spPr bwMode="auto">
            <a:xfrm>
              <a:off x="2149" y="2797"/>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a:t>
              </a:r>
              <a:endParaRPr lang="zh-CN" altLang="en-US" b="1"/>
            </a:p>
          </p:txBody>
        </p:sp>
        <p:sp>
          <p:nvSpPr>
            <p:cNvPr id="178289" name="Freeform 113"/>
            <p:cNvSpPr>
              <a:spLocks/>
            </p:cNvSpPr>
            <p:nvPr/>
          </p:nvSpPr>
          <p:spPr bwMode="auto">
            <a:xfrm>
              <a:off x="2200" y="1692"/>
              <a:ext cx="140" cy="127"/>
            </a:xfrm>
            <a:custGeom>
              <a:avLst/>
              <a:gdLst/>
              <a:ahLst/>
              <a:cxnLst>
                <a:cxn ang="0">
                  <a:pos x="38" y="0"/>
                </a:cxn>
                <a:cxn ang="0">
                  <a:pos x="38" y="51"/>
                </a:cxn>
                <a:cxn ang="0">
                  <a:pos x="0" y="51"/>
                </a:cxn>
                <a:cxn ang="0">
                  <a:pos x="140" y="127"/>
                </a:cxn>
                <a:cxn ang="0">
                  <a:pos x="38" y="0"/>
                </a:cxn>
              </a:cxnLst>
              <a:rect l="0" t="0" r="r" b="b"/>
              <a:pathLst>
                <a:path w="140" h="127">
                  <a:moveTo>
                    <a:pt x="38" y="0"/>
                  </a:moveTo>
                  <a:lnTo>
                    <a:pt x="38" y="51"/>
                  </a:lnTo>
                  <a:lnTo>
                    <a:pt x="0" y="51"/>
                  </a:lnTo>
                  <a:lnTo>
                    <a:pt x="140" y="127"/>
                  </a:lnTo>
                  <a:lnTo>
                    <a:pt x="3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0" name="Freeform 114"/>
            <p:cNvSpPr>
              <a:spLocks/>
            </p:cNvSpPr>
            <p:nvPr/>
          </p:nvSpPr>
          <p:spPr bwMode="auto">
            <a:xfrm>
              <a:off x="2162" y="1971"/>
              <a:ext cx="152" cy="51"/>
            </a:xfrm>
            <a:custGeom>
              <a:avLst/>
              <a:gdLst/>
              <a:ahLst/>
              <a:cxnLst>
                <a:cxn ang="0">
                  <a:pos x="0" y="0"/>
                </a:cxn>
                <a:cxn ang="0">
                  <a:pos x="25" y="26"/>
                </a:cxn>
                <a:cxn ang="0">
                  <a:pos x="0" y="51"/>
                </a:cxn>
                <a:cxn ang="0">
                  <a:pos x="152" y="26"/>
                </a:cxn>
                <a:cxn ang="0">
                  <a:pos x="0" y="0"/>
                </a:cxn>
              </a:cxnLst>
              <a:rect l="0" t="0" r="r" b="b"/>
              <a:pathLst>
                <a:path w="152" h="51">
                  <a:moveTo>
                    <a:pt x="0" y="0"/>
                  </a:moveTo>
                  <a:lnTo>
                    <a:pt x="25" y="26"/>
                  </a:lnTo>
                  <a:lnTo>
                    <a:pt x="0" y="51"/>
                  </a:lnTo>
                  <a:lnTo>
                    <a:pt x="152" y="26"/>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1" name="Freeform 115"/>
            <p:cNvSpPr>
              <a:spLocks/>
            </p:cNvSpPr>
            <p:nvPr/>
          </p:nvSpPr>
          <p:spPr bwMode="auto">
            <a:xfrm>
              <a:off x="2187" y="2352"/>
              <a:ext cx="153" cy="89"/>
            </a:xfrm>
            <a:custGeom>
              <a:avLst/>
              <a:gdLst/>
              <a:ahLst/>
              <a:cxnLst>
                <a:cxn ang="0">
                  <a:pos x="0" y="39"/>
                </a:cxn>
                <a:cxn ang="0">
                  <a:pos x="38" y="51"/>
                </a:cxn>
                <a:cxn ang="0">
                  <a:pos x="25" y="89"/>
                </a:cxn>
                <a:cxn ang="0">
                  <a:pos x="153" y="0"/>
                </a:cxn>
                <a:cxn ang="0">
                  <a:pos x="0" y="39"/>
                </a:cxn>
              </a:cxnLst>
              <a:rect l="0" t="0" r="r" b="b"/>
              <a:pathLst>
                <a:path w="153" h="89">
                  <a:moveTo>
                    <a:pt x="0" y="39"/>
                  </a:moveTo>
                  <a:lnTo>
                    <a:pt x="38" y="51"/>
                  </a:lnTo>
                  <a:lnTo>
                    <a:pt x="25" y="89"/>
                  </a:lnTo>
                  <a:lnTo>
                    <a:pt x="153"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2" name="Freeform 116"/>
            <p:cNvSpPr>
              <a:spLocks/>
            </p:cNvSpPr>
            <p:nvPr/>
          </p:nvSpPr>
          <p:spPr bwMode="auto">
            <a:xfrm>
              <a:off x="2200" y="2721"/>
              <a:ext cx="127" cy="139"/>
            </a:xfrm>
            <a:custGeom>
              <a:avLst/>
              <a:gdLst/>
              <a:ahLst/>
              <a:cxnLst>
                <a:cxn ang="0">
                  <a:pos x="0" y="89"/>
                </a:cxn>
                <a:cxn ang="0">
                  <a:pos x="38" y="89"/>
                </a:cxn>
                <a:cxn ang="0">
                  <a:pos x="38" y="139"/>
                </a:cxn>
                <a:cxn ang="0">
                  <a:pos x="127" y="0"/>
                </a:cxn>
                <a:cxn ang="0">
                  <a:pos x="0" y="89"/>
                </a:cxn>
              </a:cxnLst>
              <a:rect l="0" t="0" r="r" b="b"/>
              <a:pathLst>
                <a:path w="127" h="139">
                  <a:moveTo>
                    <a:pt x="0" y="89"/>
                  </a:moveTo>
                  <a:lnTo>
                    <a:pt x="38" y="89"/>
                  </a:lnTo>
                  <a:lnTo>
                    <a:pt x="38" y="139"/>
                  </a:lnTo>
                  <a:lnTo>
                    <a:pt x="127" y="0"/>
                  </a:lnTo>
                  <a:lnTo>
                    <a:pt x="0" y="89"/>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8" y="660400"/>
            <a:ext cx="8818562" cy="6157913"/>
            <a:chOff x="53" y="416"/>
            <a:chExt cx="5555" cy="3879"/>
          </a:xfrm>
        </p:grpSpPr>
        <p:sp>
          <p:nvSpPr>
            <p:cNvPr id="179203" name="Rectangle 3"/>
            <p:cNvSpPr>
              <a:spLocks noChangeArrowheads="1"/>
            </p:cNvSpPr>
            <p:nvPr/>
          </p:nvSpPr>
          <p:spPr bwMode="auto">
            <a:xfrm>
              <a:off x="684" y="430"/>
              <a:ext cx="845"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控制寄存器</a:t>
              </a:r>
              <a:endParaRPr lang="zh-CN" altLang="en-US" b="1"/>
            </a:p>
          </p:txBody>
        </p:sp>
        <p:sp>
          <p:nvSpPr>
            <p:cNvPr id="179204" name="Rectangle 4"/>
            <p:cNvSpPr>
              <a:spLocks noChangeArrowheads="1"/>
            </p:cNvSpPr>
            <p:nvPr/>
          </p:nvSpPr>
          <p:spPr bwMode="auto">
            <a:xfrm>
              <a:off x="53" y="718"/>
              <a:ext cx="1065" cy="250"/>
            </a:xfrm>
            <a:prstGeom prst="rect">
              <a:avLst/>
            </a:prstGeom>
            <a:noFill/>
            <a:ln w="22225">
              <a:solidFill>
                <a:srgbClr val="000000"/>
              </a:solidFill>
              <a:miter lim="800000"/>
              <a:headEnd/>
              <a:tailEnd/>
            </a:ln>
          </p:spPr>
          <p:txBody>
            <a:bodyPr/>
            <a:lstStyle/>
            <a:p>
              <a:endParaRPr lang="zh-CN" altLang="en-US"/>
            </a:p>
          </p:txBody>
        </p:sp>
        <p:sp>
          <p:nvSpPr>
            <p:cNvPr id="179205" name="Rectangle 5"/>
            <p:cNvSpPr>
              <a:spLocks noChangeArrowheads="1"/>
            </p:cNvSpPr>
            <p:nvPr/>
          </p:nvSpPr>
          <p:spPr bwMode="auto">
            <a:xfrm>
              <a:off x="237"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段表始址</a:t>
              </a:r>
              <a:endParaRPr lang="zh-CN" altLang="en-US" b="1"/>
            </a:p>
          </p:txBody>
        </p:sp>
        <p:sp>
          <p:nvSpPr>
            <p:cNvPr id="179206" name="Rectangle 6"/>
            <p:cNvSpPr>
              <a:spLocks noChangeArrowheads="1"/>
            </p:cNvSpPr>
            <p:nvPr/>
          </p:nvSpPr>
          <p:spPr bwMode="auto">
            <a:xfrm>
              <a:off x="1118" y="718"/>
              <a:ext cx="986" cy="250"/>
            </a:xfrm>
            <a:prstGeom prst="rect">
              <a:avLst/>
            </a:prstGeom>
            <a:noFill/>
            <a:ln w="22225">
              <a:solidFill>
                <a:srgbClr val="000000"/>
              </a:solidFill>
              <a:miter lim="800000"/>
              <a:headEnd/>
              <a:tailEnd/>
            </a:ln>
          </p:spPr>
          <p:txBody>
            <a:bodyPr/>
            <a:lstStyle/>
            <a:p>
              <a:endParaRPr lang="zh-CN" altLang="en-US"/>
            </a:p>
          </p:txBody>
        </p:sp>
        <p:sp>
          <p:nvSpPr>
            <p:cNvPr id="179207" name="Rectangle 7"/>
            <p:cNvSpPr>
              <a:spLocks noChangeArrowheads="1"/>
            </p:cNvSpPr>
            <p:nvPr/>
          </p:nvSpPr>
          <p:spPr bwMode="auto">
            <a:xfrm>
              <a:off x="1262"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段表长度</a:t>
              </a:r>
              <a:endParaRPr lang="zh-CN" altLang="en-US" b="1"/>
            </a:p>
          </p:txBody>
        </p:sp>
        <p:sp>
          <p:nvSpPr>
            <p:cNvPr id="179208" name="Freeform 8"/>
            <p:cNvSpPr>
              <a:spLocks/>
            </p:cNvSpPr>
            <p:nvPr/>
          </p:nvSpPr>
          <p:spPr bwMode="auto">
            <a:xfrm>
              <a:off x="2485" y="718"/>
              <a:ext cx="237" cy="237"/>
            </a:xfrm>
            <a:custGeom>
              <a:avLst/>
              <a:gdLst/>
              <a:ahLst/>
              <a:cxnLst>
                <a:cxn ang="0">
                  <a:pos x="0" y="118"/>
                </a:cxn>
                <a:cxn ang="0">
                  <a:pos x="14" y="53"/>
                </a:cxn>
                <a:cxn ang="0">
                  <a:pos x="79" y="0"/>
                </a:cxn>
                <a:cxn ang="0">
                  <a:pos x="158" y="0"/>
                </a:cxn>
                <a:cxn ang="0">
                  <a:pos x="224" y="53"/>
                </a:cxn>
                <a:cxn ang="0">
                  <a:pos x="237" y="118"/>
                </a:cxn>
                <a:cxn ang="0">
                  <a:pos x="224" y="197"/>
                </a:cxn>
                <a:cxn ang="0">
                  <a:pos x="158" y="237"/>
                </a:cxn>
                <a:cxn ang="0">
                  <a:pos x="79" y="237"/>
                </a:cxn>
                <a:cxn ang="0">
                  <a:pos x="14" y="197"/>
                </a:cxn>
                <a:cxn ang="0">
                  <a:pos x="0" y="118"/>
                </a:cxn>
              </a:cxnLst>
              <a:rect l="0" t="0" r="r" b="b"/>
              <a:pathLst>
                <a:path w="237" h="237">
                  <a:moveTo>
                    <a:pt x="0" y="118"/>
                  </a:moveTo>
                  <a:lnTo>
                    <a:pt x="14" y="53"/>
                  </a:lnTo>
                  <a:lnTo>
                    <a:pt x="79" y="0"/>
                  </a:lnTo>
                  <a:lnTo>
                    <a:pt x="158" y="0"/>
                  </a:lnTo>
                  <a:lnTo>
                    <a:pt x="224" y="53"/>
                  </a:lnTo>
                  <a:lnTo>
                    <a:pt x="237" y="118"/>
                  </a:lnTo>
                  <a:lnTo>
                    <a:pt x="224" y="197"/>
                  </a:lnTo>
                  <a:lnTo>
                    <a:pt x="158" y="237"/>
                  </a:lnTo>
                  <a:lnTo>
                    <a:pt x="79" y="237"/>
                  </a:lnTo>
                  <a:lnTo>
                    <a:pt x="14" y="197"/>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09" name="Rectangle 9"/>
            <p:cNvSpPr>
              <a:spLocks noChangeArrowheads="1"/>
            </p:cNvSpPr>
            <p:nvPr/>
          </p:nvSpPr>
          <p:spPr bwMode="auto">
            <a:xfrm>
              <a:off x="2512" y="745"/>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10" name="Rectangle 10"/>
            <p:cNvSpPr>
              <a:spLocks noChangeArrowheads="1"/>
            </p:cNvSpPr>
            <p:nvPr/>
          </p:nvSpPr>
          <p:spPr bwMode="auto">
            <a:xfrm>
              <a:off x="3353" y="718"/>
              <a:ext cx="619" cy="250"/>
            </a:xfrm>
            <a:prstGeom prst="rect">
              <a:avLst/>
            </a:prstGeom>
            <a:noFill/>
            <a:ln w="22225">
              <a:solidFill>
                <a:srgbClr val="000000"/>
              </a:solidFill>
              <a:miter lim="800000"/>
              <a:headEnd/>
              <a:tailEnd/>
            </a:ln>
          </p:spPr>
          <p:txBody>
            <a:bodyPr/>
            <a:lstStyle/>
            <a:p>
              <a:endParaRPr lang="zh-CN" altLang="en-US"/>
            </a:p>
          </p:txBody>
        </p:sp>
        <p:sp>
          <p:nvSpPr>
            <p:cNvPr id="179211" name="Rectangle 11"/>
            <p:cNvSpPr>
              <a:spLocks noChangeArrowheads="1"/>
            </p:cNvSpPr>
            <p:nvPr/>
          </p:nvSpPr>
          <p:spPr bwMode="auto">
            <a:xfrm>
              <a:off x="3616" y="731"/>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9212" name="Rectangle 12"/>
            <p:cNvSpPr>
              <a:spLocks noChangeArrowheads="1"/>
            </p:cNvSpPr>
            <p:nvPr/>
          </p:nvSpPr>
          <p:spPr bwMode="auto">
            <a:xfrm>
              <a:off x="3972" y="718"/>
              <a:ext cx="867" cy="250"/>
            </a:xfrm>
            <a:prstGeom prst="rect">
              <a:avLst/>
            </a:prstGeom>
            <a:noFill/>
            <a:ln w="22225">
              <a:solidFill>
                <a:srgbClr val="000000"/>
              </a:solidFill>
              <a:miter lim="800000"/>
              <a:headEnd/>
              <a:tailEnd/>
            </a:ln>
          </p:spPr>
          <p:txBody>
            <a:bodyPr/>
            <a:lstStyle/>
            <a:p>
              <a:endParaRPr lang="zh-CN" altLang="en-US"/>
            </a:p>
          </p:txBody>
        </p:sp>
        <p:sp>
          <p:nvSpPr>
            <p:cNvPr id="179213" name="Rectangle 13"/>
            <p:cNvSpPr>
              <a:spLocks noChangeArrowheads="1"/>
            </p:cNvSpPr>
            <p:nvPr/>
          </p:nvSpPr>
          <p:spPr bwMode="auto">
            <a:xfrm>
              <a:off x="4287" y="731"/>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100</a:t>
              </a:r>
              <a:endParaRPr lang="zh-CN" altLang="en-US" b="1"/>
            </a:p>
          </p:txBody>
        </p:sp>
        <p:sp>
          <p:nvSpPr>
            <p:cNvPr id="179214" name="Freeform 14"/>
            <p:cNvSpPr>
              <a:spLocks/>
            </p:cNvSpPr>
            <p:nvPr/>
          </p:nvSpPr>
          <p:spPr bwMode="auto">
            <a:xfrm>
              <a:off x="868" y="1217"/>
              <a:ext cx="250" cy="236"/>
            </a:xfrm>
            <a:custGeom>
              <a:avLst/>
              <a:gdLst/>
              <a:ahLst/>
              <a:cxnLst>
                <a:cxn ang="0">
                  <a:pos x="0" y="118"/>
                </a:cxn>
                <a:cxn ang="0">
                  <a:pos x="13" y="40"/>
                </a:cxn>
                <a:cxn ang="0">
                  <a:pos x="79" y="0"/>
                </a:cxn>
                <a:cxn ang="0">
                  <a:pos x="158" y="0"/>
                </a:cxn>
                <a:cxn ang="0">
                  <a:pos x="224" y="40"/>
                </a:cxn>
                <a:cxn ang="0">
                  <a:pos x="250" y="118"/>
                </a:cxn>
                <a:cxn ang="0">
                  <a:pos x="224" y="184"/>
                </a:cxn>
                <a:cxn ang="0">
                  <a:pos x="158" y="236"/>
                </a:cxn>
                <a:cxn ang="0">
                  <a:pos x="79" y="236"/>
                </a:cxn>
                <a:cxn ang="0">
                  <a:pos x="13" y="184"/>
                </a:cxn>
                <a:cxn ang="0">
                  <a:pos x="0" y="118"/>
                </a:cxn>
              </a:cxnLst>
              <a:rect l="0" t="0" r="r" b="b"/>
              <a:pathLst>
                <a:path w="250" h="236">
                  <a:moveTo>
                    <a:pt x="0" y="118"/>
                  </a:moveTo>
                  <a:lnTo>
                    <a:pt x="13" y="40"/>
                  </a:lnTo>
                  <a:lnTo>
                    <a:pt x="79" y="0"/>
                  </a:lnTo>
                  <a:lnTo>
                    <a:pt x="158" y="0"/>
                  </a:lnTo>
                  <a:lnTo>
                    <a:pt x="224" y="40"/>
                  </a:lnTo>
                  <a:lnTo>
                    <a:pt x="250" y="118"/>
                  </a:lnTo>
                  <a:lnTo>
                    <a:pt x="224" y="184"/>
                  </a:lnTo>
                  <a:lnTo>
                    <a:pt x="158" y="236"/>
                  </a:lnTo>
                  <a:lnTo>
                    <a:pt x="79" y="236"/>
                  </a:lnTo>
                  <a:lnTo>
                    <a:pt x="13" y="184"/>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15" name="Rectangle 15"/>
            <p:cNvSpPr>
              <a:spLocks noChangeArrowheads="1"/>
            </p:cNvSpPr>
            <p:nvPr/>
          </p:nvSpPr>
          <p:spPr bwMode="auto">
            <a:xfrm>
              <a:off x="894" y="1244"/>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16" name="Line 16"/>
            <p:cNvSpPr>
              <a:spLocks noChangeShapeType="1"/>
            </p:cNvSpPr>
            <p:nvPr/>
          </p:nvSpPr>
          <p:spPr bwMode="auto">
            <a:xfrm>
              <a:off x="986" y="902"/>
              <a:ext cx="1" cy="302"/>
            </a:xfrm>
            <a:prstGeom prst="line">
              <a:avLst/>
            </a:prstGeom>
            <a:noFill/>
            <a:ln w="22225">
              <a:solidFill>
                <a:srgbClr val="000000"/>
              </a:solidFill>
              <a:round/>
              <a:headEnd/>
              <a:tailEnd/>
            </a:ln>
          </p:spPr>
          <p:txBody>
            <a:bodyPr/>
            <a:lstStyle/>
            <a:p>
              <a:endParaRPr lang="zh-CN" altLang="en-US"/>
            </a:p>
          </p:txBody>
        </p:sp>
        <p:sp>
          <p:nvSpPr>
            <p:cNvPr id="179217" name="Freeform 17"/>
            <p:cNvSpPr>
              <a:spLocks/>
            </p:cNvSpPr>
            <p:nvPr/>
          </p:nvSpPr>
          <p:spPr bwMode="auto">
            <a:xfrm>
              <a:off x="960" y="1046"/>
              <a:ext cx="66" cy="158"/>
            </a:xfrm>
            <a:custGeom>
              <a:avLst/>
              <a:gdLst/>
              <a:ahLst/>
              <a:cxnLst>
                <a:cxn ang="0">
                  <a:pos x="66" y="0"/>
                </a:cxn>
                <a:cxn ang="0">
                  <a:pos x="26" y="27"/>
                </a:cxn>
                <a:cxn ang="0">
                  <a:pos x="0" y="0"/>
                </a:cxn>
                <a:cxn ang="0">
                  <a:pos x="26" y="158"/>
                </a:cxn>
                <a:cxn ang="0">
                  <a:pos x="66" y="0"/>
                </a:cxn>
              </a:cxnLst>
              <a:rect l="0" t="0" r="r" b="b"/>
              <a:pathLst>
                <a:path w="66" h="158">
                  <a:moveTo>
                    <a:pt x="66" y="0"/>
                  </a:moveTo>
                  <a:lnTo>
                    <a:pt x="26" y="27"/>
                  </a:lnTo>
                  <a:lnTo>
                    <a:pt x="0" y="0"/>
                  </a:lnTo>
                  <a:lnTo>
                    <a:pt x="26" y="158"/>
                  </a:lnTo>
                  <a:lnTo>
                    <a:pt x="6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18" name="Freeform 18"/>
            <p:cNvSpPr>
              <a:spLocks/>
            </p:cNvSpPr>
            <p:nvPr/>
          </p:nvSpPr>
          <p:spPr bwMode="auto">
            <a:xfrm>
              <a:off x="1118" y="1151"/>
              <a:ext cx="2538" cy="184"/>
            </a:xfrm>
            <a:custGeom>
              <a:avLst/>
              <a:gdLst/>
              <a:ahLst/>
              <a:cxnLst>
                <a:cxn ang="0">
                  <a:pos x="2538" y="0"/>
                </a:cxn>
                <a:cxn ang="0">
                  <a:pos x="2538" y="184"/>
                </a:cxn>
                <a:cxn ang="0">
                  <a:pos x="0" y="184"/>
                </a:cxn>
              </a:cxnLst>
              <a:rect l="0" t="0" r="r" b="b"/>
              <a:pathLst>
                <a:path w="2538" h="184">
                  <a:moveTo>
                    <a:pt x="2538" y="0"/>
                  </a:moveTo>
                  <a:lnTo>
                    <a:pt x="2538" y="184"/>
                  </a:lnTo>
                  <a:lnTo>
                    <a:pt x="0" y="184"/>
                  </a:lnTo>
                </a:path>
              </a:pathLst>
            </a:custGeom>
            <a:noFill/>
            <a:ln w="22225">
              <a:solidFill>
                <a:srgbClr val="000000"/>
              </a:solidFill>
              <a:prstDash val="solid"/>
              <a:round/>
              <a:headEnd/>
              <a:tailEnd/>
            </a:ln>
          </p:spPr>
          <p:txBody>
            <a:bodyPr/>
            <a:lstStyle/>
            <a:p>
              <a:endParaRPr lang="zh-CN" altLang="en-US"/>
            </a:p>
          </p:txBody>
        </p:sp>
        <p:sp>
          <p:nvSpPr>
            <p:cNvPr id="179219" name="Freeform 19"/>
            <p:cNvSpPr>
              <a:spLocks/>
            </p:cNvSpPr>
            <p:nvPr/>
          </p:nvSpPr>
          <p:spPr bwMode="auto">
            <a:xfrm>
              <a:off x="1118" y="1309"/>
              <a:ext cx="158" cy="53"/>
            </a:xfrm>
            <a:custGeom>
              <a:avLst/>
              <a:gdLst/>
              <a:ahLst/>
              <a:cxnLst>
                <a:cxn ang="0">
                  <a:pos x="158" y="53"/>
                </a:cxn>
                <a:cxn ang="0">
                  <a:pos x="131" y="26"/>
                </a:cxn>
                <a:cxn ang="0">
                  <a:pos x="158" y="0"/>
                </a:cxn>
                <a:cxn ang="0">
                  <a:pos x="0" y="26"/>
                </a:cxn>
                <a:cxn ang="0">
                  <a:pos x="158" y="53"/>
                </a:cxn>
              </a:cxnLst>
              <a:rect l="0" t="0" r="r" b="b"/>
              <a:pathLst>
                <a:path w="158" h="53">
                  <a:moveTo>
                    <a:pt x="158" y="53"/>
                  </a:moveTo>
                  <a:lnTo>
                    <a:pt x="131" y="26"/>
                  </a:lnTo>
                  <a:lnTo>
                    <a:pt x="158" y="0"/>
                  </a:lnTo>
                  <a:lnTo>
                    <a:pt x="0" y="26"/>
                  </a:lnTo>
                  <a:lnTo>
                    <a:pt x="158"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0" name="Line 20"/>
            <p:cNvSpPr>
              <a:spLocks noChangeShapeType="1"/>
            </p:cNvSpPr>
            <p:nvPr/>
          </p:nvSpPr>
          <p:spPr bwMode="auto">
            <a:xfrm>
              <a:off x="2604" y="968"/>
              <a:ext cx="1" cy="367"/>
            </a:xfrm>
            <a:prstGeom prst="line">
              <a:avLst/>
            </a:prstGeom>
            <a:noFill/>
            <a:ln w="22225">
              <a:solidFill>
                <a:srgbClr val="000000"/>
              </a:solidFill>
              <a:round/>
              <a:headEnd/>
              <a:tailEnd/>
            </a:ln>
          </p:spPr>
          <p:txBody>
            <a:bodyPr/>
            <a:lstStyle/>
            <a:p>
              <a:endParaRPr lang="zh-CN" altLang="en-US"/>
            </a:p>
          </p:txBody>
        </p:sp>
        <p:sp>
          <p:nvSpPr>
            <p:cNvPr id="179221" name="Freeform 21"/>
            <p:cNvSpPr>
              <a:spLocks/>
            </p:cNvSpPr>
            <p:nvPr/>
          </p:nvSpPr>
          <p:spPr bwMode="auto">
            <a:xfrm>
              <a:off x="2578" y="1309"/>
              <a:ext cx="52" cy="53"/>
            </a:xfrm>
            <a:custGeom>
              <a:avLst/>
              <a:gdLst/>
              <a:ahLst/>
              <a:cxnLst>
                <a:cxn ang="0">
                  <a:pos x="0" y="26"/>
                </a:cxn>
                <a:cxn ang="0">
                  <a:pos x="13" y="0"/>
                </a:cxn>
                <a:cxn ang="0">
                  <a:pos x="39" y="0"/>
                </a:cxn>
                <a:cxn ang="0">
                  <a:pos x="52" y="26"/>
                </a:cxn>
                <a:cxn ang="0">
                  <a:pos x="39" y="53"/>
                </a:cxn>
                <a:cxn ang="0">
                  <a:pos x="13" y="53"/>
                </a:cxn>
                <a:cxn ang="0">
                  <a:pos x="0" y="26"/>
                </a:cxn>
              </a:cxnLst>
              <a:rect l="0" t="0" r="r" b="b"/>
              <a:pathLst>
                <a:path w="52" h="53">
                  <a:moveTo>
                    <a:pt x="0" y="26"/>
                  </a:moveTo>
                  <a:lnTo>
                    <a:pt x="13" y="0"/>
                  </a:lnTo>
                  <a:lnTo>
                    <a:pt x="39" y="0"/>
                  </a:lnTo>
                  <a:lnTo>
                    <a:pt x="52" y="26"/>
                  </a:lnTo>
                  <a:lnTo>
                    <a:pt x="39" y="53"/>
                  </a:lnTo>
                  <a:lnTo>
                    <a:pt x="13" y="53"/>
                  </a:lnTo>
                  <a:lnTo>
                    <a:pt x="0" y="2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2" name="Freeform 22"/>
            <p:cNvSpPr>
              <a:spLocks/>
            </p:cNvSpPr>
            <p:nvPr/>
          </p:nvSpPr>
          <p:spPr bwMode="auto">
            <a:xfrm>
              <a:off x="2578" y="968"/>
              <a:ext cx="52" cy="157"/>
            </a:xfrm>
            <a:custGeom>
              <a:avLst/>
              <a:gdLst/>
              <a:ahLst/>
              <a:cxnLst>
                <a:cxn ang="0">
                  <a:pos x="0" y="157"/>
                </a:cxn>
                <a:cxn ang="0">
                  <a:pos x="26" y="131"/>
                </a:cxn>
                <a:cxn ang="0">
                  <a:pos x="52" y="157"/>
                </a:cxn>
                <a:cxn ang="0">
                  <a:pos x="26" y="0"/>
                </a:cxn>
                <a:cxn ang="0">
                  <a:pos x="0" y="157"/>
                </a:cxn>
              </a:cxnLst>
              <a:rect l="0" t="0" r="r" b="b"/>
              <a:pathLst>
                <a:path w="52" h="157">
                  <a:moveTo>
                    <a:pt x="0" y="157"/>
                  </a:moveTo>
                  <a:lnTo>
                    <a:pt x="26" y="131"/>
                  </a:lnTo>
                  <a:lnTo>
                    <a:pt x="52" y="157"/>
                  </a:lnTo>
                  <a:lnTo>
                    <a:pt x="26" y="0"/>
                  </a:lnTo>
                  <a:lnTo>
                    <a:pt x="0" y="15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3" name="Freeform 23"/>
            <p:cNvSpPr>
              <a:spLocks/>
            </p:cNvSpPr>
            <p:nvPr/>
          </p:nvSpPr>
          <p:spPr bwMode="auto">
            <a:xfrm>
              <a:off x="2933" y="810"/>
              <a:ext cx="171" cy="53"/>
            </a:xfrm>
            <a:custGeom>
              <a:avLst/>
              <a:gdLst/>
              <a:ahLst/>
              <a:cxnLst>
                <a:cxn ang="0">
                  <a:pos x="0" y="53"/>
                </a:cxn>
                <a:cxn ang="0">
                  <a:pos x="39" y="26"/>
                </a:cxn>
                <a:cxn ang="0">
                  <a:pos x="0" y="0"/>
                </a:cxn>
                <a:cxn ang="0">
                  <a:pos x="171" y="26"/>
                </a:cxn>
                <a:cxn ang="0">
                  <a:pos x="0" y="53"/>
                </a:cxn>
              </a:cxnLst>
              <a:rect l="0" t="0" r="r" b="b"/>
              <a:pathLst>
                <a:path w="171" h="53">
                  <a:moveTo>
                    <a:pt x="0" y="53"/>
                  </a:moveTo>
                  <a:lnTo>
                    <a:pt x="39" y="26"/>
                  </a:lnTo>
                  <a:lnTo>
                    <a:pt x="0" y="0"/>
                  </a:lnTo>
                  <a:lnTo>
                    <a:pt x="171" y="26"/>
                  </a:lnTo>
                  <a:lnTo>
                    <a:pt x="0"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4" name="Rectangle 24"/>
            <p:cNvSpPr>
              <a:spLocks noChangeArrowheads="1"/>
            </p:cNvSpPr>
            <p:nvPr/>
          </p:nvSpPr>
          <p:spPr bwMode="auto">
            <a:xfrm>
              <a:off x="3445" y="43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9225" name="Rectangle 25"/>
            <p:cNvSpPr>
              <a:spLocks noChangeArrowheads="1"/>
            </p:cNvSpPr>
            <p:nvPr/>
          </p:nvSpPr>
          <p:spPr bwMode="auto">
            <a:xfrm>
              <a:off x="3787" y="416"/>
              <a:ext cx="9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S</a:t>
              </a:r>
              <a:endParaRPr lang="en-US" altLang="zh-CN" b="1"/>
            </a:p>
          </p:txBody>
        </p:sp>
        <p:sp>
          <p:nvSpPr>
            <p:cNvPr id="179226" name="Rectangle 26"/>
            <p:cNvSpPr>
              <a:spLocks noChangeArrowheads="1"/>
            </p:cNvSpPr>
            <p:nvPr/>
          </p:nvSpPr>
          <p:spPr bwMode="auto">
            <a:xfrm>
              <a:off x="2985" y="561"/>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越界</a:t>
              </a:r>
              <a:endParaRPr lang="zh-CN" altLang="en-US" b="1"/>
            </a:p>
          </p:txBody>
        </p:sp>
        <p:sp>
          <p:nvSpPr>
            <p:cNvPr id="179227" name="Rectangle 27"/>
            <p:cNvSpPr>
              <a:spLocks noChangeArrowheads="1"/>
            </p:cNvSpPr>
            <p:nvPr/>
          </p:nvSpPr>
          <p:spPr bwMode="auto">
            <a:xfrm>
              <a:off x="2104" y="1703"/>
              <a:ext cx="500" cy="249"/>
            </a:xfrm>
            <a:prstGeom prst="rect">
              <a:avLst/>
            </a:prstGeom>
            <a:noFill/>
            <a:ln w="22225">
              <a:solidFill>
                <a:srgbClr val="000000"/>
              </a:solidFill>
              <a:miter lim="800000"/>
              <a:headEnd/>
              <a:tailEnd/>
            </a:ln>
          </p:spPr>
          <p:txBody>
            <a:bodyPr/>
            <a:lstStyle/>
            <a:p>
              <a:endParaRPr lang="zh-CN" altLang="en-US"/>
            </a:p>
          </p:txBody>
        </p:sp>
        <p:sp>
          <p:nvSpPr>
            <p:cNvPr id="179228" name="Rectangle 28"/>
            <p:cNvSpPr>
              <a:spLocks noChangeArrowheads="1"/>
            </p:cNvSpPr>
            <p:nvPr/>
          </p:nvSpPr>
          <p:spPr bwMode="auto">
            <a:xfrm>
              <a:off x="2236" y="1729"/>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 </a:t>
              </a:r>
              <a:r>
                <a:rPr lang="en-US" altLang="zh-CN" sz="2100" b="1" baseline="0">
                  <a:solidFill>
                    <a:srgbClr val="000000"/>
                  </a:solidFill>
                  <a:latin typeface="Times" charset="0"/>
                </a:rPr>
                <a:t>K</a:t>
              </a:r>
              <a:endParaRPr lang="en-US" altLang="zh-CN" b="1"/>
            </a:p>
          </p:txBody>
        </p:sp>
        <p:sp>
          <p:nvSpPr>
            <p:cNvPr id="179229" name="Rectangle 29"/>
            <p:cNvSpPr>
              <a:spLocks noChangeArrowheads="1"/>
            </p:cNvSpPr>
            <p:nvPr/>
          </p:nvSpPr>
          <p:spPr bwMode="auto">
            <a:xfrm>
              <a:off x="21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段长</a:t>
              </a:r>
              <a:endParaRPr lang="zh-CN" altLang="en-US" b="1"/>
            </a:p>
          </p:txBody>
        </p:sp>
        <p:sp>
          <p:nvSpPr>
            <p:cNvPr id="179230" name="Rectangle 30"/>
            <p:cNvSpPr>
              <a:spLocks noChangeArrowheads="1"/>
            </p:cNvSpPr>
            <p:nvPr/>
          </p:nvSpPr>
          <p:spPr bwMode="auto">
            <a:xfrm>
              <a:off x="2104" y="1952"/>
              <a:ext cx="500" cy="250"/>
            </a:xfrm>
            <a:prstGeom prst="rect">
              <a:avLst/>
            </a:prstGeom>
            <a:noFill/>
            <a:ln w="22225">
              <a:solidFill>
                <a:srgbClr val="000000"/>
              </a:solidFill>
              <a:miter lim="800000"/>
              <a:headEnd/>
              <a:tailEnd/>
            </a:ln>
          </p:spPr>
          <p:txBody>
            <a:bodyPr/>
            <a:lstStyle/>
            <a:p>
              <a:endParaRPr lang="zh-CN" altLang="en-US"/>
            </a:p>
          </p:txBody>
        </p:sp>
        <p:sp>
          <p:nvSpPr>
            <p:cNvPr id="179231" name="Rectangle 31"/>
            <p:cNvSpPr>
              <a:spLocks noChangeArrowheads="1"/>
            </p:cNvSpPr>
            <p:nvPr/>
          </p:nvSpPr>
          <p:spPr bwMode="auto">
            <a:xfrm>
              <a:off x="2236" y="1978"/>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600</a:t>
              </a:r>
              <a:endParaRPr lang="zh-CN" altLang="en-US" b="1"/>
            </a:p>
          </p:txBody>
        </p:sp>
        <p:sp>
          <p:nvSpPr>
            <p:cNvPr id="179232" name="Line 32"/>
            <p:cNvSpPr>
              <a:spLocks noChangeShapeType="1"/>
            </p:cNvSpPr>
            <p:nvPr/>
          </p:nvSpPr>
          <p:spPr bwMode="auto">
            <a:xfrm>
              <a:off x="2104" y="1585"/>
              <a:ext cx="1" cy="118"/>
            </a:xfrm>
            <a:prstGeom prst="line">
              <a:avLst/>
            </a:prstGeom>
            <a:noFill/>
            <a:ln w="22225">
              <a:solidFill>
                <a:srgbClr val="000000"/>
              </a:solidFill>
              <a:round/>
              <a:headEnd/>
              <a:tailEnd/>
            </a:ln>
          </p:spPr>
          <p:txBody>
            <a:bodyPr/>
            <a:lstStyle/>
            <a:p>
              <a:endParaRPr lang="zh-CN" altLang="en-US"/>
            </a:p>
          </p:txBody>
        </p:sp>
        <p:sp>
          <p:nvSpPr>
            <p:cNvPr id="179233" name="Line 33"/>
            <p:cNvSpPr>
              <a:spLocks noChangeShapeType="1"/>
            </p:cNvSpPr>
            <p:nvPr/>
          </p:nvSpPr>
          <p:spPr bwMode="auto">
            <a:xfrm>
              <a:off x="1670" y="1703"/>
              <a:ext cx="434" cy="1"/>
            </a:xfrm>
            <a:prstGeom prst="line">
              <a:avLst/>
            </a:prstGeom>
            <a:noFill/>
            <a:ln w="22225">
              <a:solidFill>
                <a:srgbClr val="000000"/>
              </a:solidFill>
              <a:round/>
              <a:headEnd/>
              <a:tailEnd/>
            </a:ln>
          </p:spPr>
          <p:txBody>
            <a:bodyPr/>
            <a:lstStyle/>
            <a:p>
              <a:endParaRPr lang="zh-CN" altLang="en-US"/>
            </a:p>
          </p:txBody>
        </p:sp>
        <p:sp>
          <p:nvSpPr>
            <p:cNvPr id="179234" name="Rectangle 34"/>
            <p:cNvSpPr>
              <a:spLocks noChangeArrowheads="1"/>
            </p:cNvSpPr>
            <p:nvPr/>
          </p:nvSpPr>
          <p:spPr bwMode="auto">
            <a:xfrm>
              <a:off x="16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9235" name="Rectangle 35"/>
            <p:cNvSpPr>
              <a:spLocks noChangeArrowheads="1"/>
            </p:cNvSpPr>
            <p:nvPr/>
          </p:nvSpPr>
          <p:spPr bwMode="auto">
            <a:xfrm>
              <a:off x="1881" y="1729"/>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9236" name="Rectangle 36"/>
            <p:cNvSpPr>
              <a:spLocks noChangeArrowheads="1"/>
            </p:cNvSpPr>
            <p:nvPr/>
          </p:nvSpPr>
          <p:spPr bwMode="auto">
            <a:xfrm>
              <a:off x="1881" y="197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79237" name="Rectangle 37"/>
            <p:cNvSpPr>
              <a:spLocks noChangeArrowheads="1"/>
            </p:cNvSpPr>
            <p:nvPr/>
          </p:nvSpPr>
          <p:spPr bwMode="auto">
            <a:xfrm>
              <a:off x="1881" y="221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9238" name="Rectangle 38"/>
            <p:cNvSpPr>
              <a:spLocks noChangeArrowheads="1"/>
            </p:cNvSpPr>
            <p:nvPr/>
          </p:nvSpPr>
          <p:spPr bwMode="auto">
            <a:xfrm>
              <a:off x="1881" y="246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a:t>
              </a:r>
              <a:endParaRPr lang="zh-CN" altLang="en-US" b="1"/>
            </a:p>
          </p:txBody>
        </p:sp>
        <p:sp>
          <p:nvSpPr>
            <p:cNvPr id="179239" name="Line 39"/>
            <p:cNvSpPr>
              <a:spLocks noChangeShapeType="1"/>
            </p:cNvSpPr>
            <p:nvPr/>
          </p:nvSpPr>
          <p:spPr bwMode="auto">
            <a:xfrm>
              <a:off x="986" y="2202"/>
              <a:ext cx="1118" cy="1"/>
            </a:xfrm>
            <a:prstGeom prst="line">
              <a:avLst/>
            </a:prstGeom>
            <a:noFill/>
            <a:ln w="22225">
              <a:solidFill>
                <a:srgbClr val="000000"/>
              </a:solidFill>
              <a:round/>
              <a:headEnd/>
              <a:tailEnd/>
            </a:ln>
          </p:spPr>
          <p:txBody>
            <a:bodyPr/>
            <a:lstStyle/>
            <a:p>
              <a:endParaRPr lang="zh-CN" altLang="en-US"/>
            </a:p>
          </p:txBody>
        </p:sp>
        <p:sp>
          <p:nvSpPr>
            <p:cNvPr id="179240" name="Line 40"/>
            <p:cNvSpPr>
              <a:spLocks noChangeShapeType="1"/>
            </p:cNvSpPr>
            <p:nvPr/>
          </p:nvSpPr>
          <p:spPr bwMode="auto">
            <a:xfrm>
              <a:off x="986" y="1453"/>
              <a:ext cx="1" cy="749"/>
            </a:xfrm>
            <a:prstGeom prst="line">
              <a:avLst/>
            </a:prstGeom>
            <a:noFill/>
            <a:ln w="22225">
              <a:solidFill>
                <a:srgbClr val="000000"/>
              </a:solidFill>
              <a:round/>
              <a:headEnd/>
              <a:tailEnd/>
            </a:ln>
          </p:spPr>
          <p:txBody>
            <a:bodyPr/>
            <a:lstStyle/>
            <a:p>
              <a:endParaRPr lang="zh-CN" altLang="en-US"/>
            </a:p>
          </p:txBody>
        </p:sp>
        <p:sp>
          <p:nvSpPr>
            <p:cNvPr id="179241" name="Freeform 41"/>
            <p:cNvSpPr>
              <a:spLocks/>
            </p:cNvSpPr>
            <p:nvPr/>
          </p:nvSpPr>
          <p:spPr bwMode="auto">
            <a:xfrm>
              <a:off x="1946" y="2176"/>
              <a:ext cx="158" cy="52"/>
            </a:xfrm>
            <a:custGeom>
              <a:avLst/>
              <a:gdLst/>
              <a:ahLst/>
              <a:cxnLst>
                <a:cxn ang="0">
                  <a:pos x="0" y="52"/>
                </a:cxn>
                <a:cxn ang="0">
                  <a:pos x="27" y="26"/>
                </a:cxn>
                <a:cxn ang="0">
                  <a:pos x="0" y="0"/>
                </a:cxn>
                <a:cxn ang="0">
                  <a:pos x="158" y="26"/>
                </a:cxn>
                <a:cxn ang="0">
                  <a:pos x="0" y="52"/>
                </a:cxn>
              </a:cxnLst>
              <a:rect l="0" t="0" r="r" b="b"/>
              <a:pathLst>
                <a:path w="158" h="52">
                  <a:moveTo>
                    <a:pt x="0" y="52"/>
                  </a:moveTo>
                  <a:lnTo>
                    <a:pt x="27" y="26"/>
                  </a:lnTo>
                  <a:lnTo>
                    <a:pt x="0" y="0"/>
                  </a:lnTo>
                  <a:lnTo>
                    <a:pt x="158" y="26"/>
                  </a:lnTo>
                  <a:lnTo>
                    <a:pt x="0" y="5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42" name="Line 42"/>
            <p:cNvSpPr>
              <a:spLocks noChangeShapeType="1"/>
            </p:cNvSpPr>
            <p:nvPr/>
          </p:nvSpPr>
          <p:spPr bwMode="auto">
            <a:xfrm>
              <a:off x="4405" y="1151"/>
              <a:ext cx="1" cy="552"/>
            </a:xfrm>
            <a:prstGeom prst="line">
              <a:avLst/>
            </a:prstGeom>
            <a:noFill/>
            <a:ln w="22225">
              <a:solidFill>
                <a:srgbClr val="000000"/>
              </a:solidFill>
              <a:round/>
              <a:headEnd/>
              <a:tailEnd/>
            </a:ln>
          </p:spPr>
          <p:txBody>
            <a:bodyPr/>
            <a:lstStyle/>
            <a:p>
              <a:endParaRPr lang="zh-CN" altLang="en-US"/>
            </a:p>
          </p:txBody>
        </p:sp>
        <p:sp>
          <p:nvSpPr>
            <p:cNvPr id="179243" name="Line 43"/>
            <p:cNvSpPr>
              <a:spLocks noChangeShapeType="1"/>
            </p:cNvSpPr>
            <p:nvPr/>
          </p:nvSpPr>
          <p:spPr bwMode="auto">
            <a:xfrm flipH="1">
              <a:off x="2104" y="836"/>
              <a:ext cx="381" cy="1"/>
            </a:xfrm>
            <a:prstGeom prst="line">
              <a:avLst/>
            </a:prstGeom>
            <a:noFill/>
            <a:ln w="22225">
              <a:solidFill>
                <a:srgbClr val="000000"/>
              </a:solidFill>
              <a:round/>
              <a:headEnd/>
              <a:tailEnd/>
            </a:ln>
          </p:spPr>
          <p:txBody>
            <a:bodyPr/>
            <a:lstStyle/>
            <a:p>
              <a:endParaRPr lang="zh-CN" altLang="en-US"/>
            </a:p>
          </p:txBody>
        </p:sp>
        <p:sp>
          <p:nvSpPr>
            <p:cNvPr id="179244" name="Line 44"/>
            <p:cNvSpPr>
              <a:spLocks noChangeShapeType="1"/>
            </p:cNvSpPr>
            <p:nvPr/>
          </p:nvSpPr>
          <p:spPr bwMode="auto">
            <a:xfrm flipH="1">
              <a:off x="2722" y="836"/>
              <a:ext cx="382" cy="1"/>
            </a:xfrm>
            <a:prstGeom prst="line">
              <a:avLst/>
            </a:prstGeom>
            <a:noFill/>
            <a:ln w="22225">
              <a:solidFill>
                <a:srgbClr val="000000"/>
              </a:solidFill>
              <a:round/>
              <a:headEnd/>
              <a:tailEnd/>
            </a:ln>
          </p:spPr>
          <p:txBody>
            <a:bodyPr/>
            <a:lstStyle/>
            <a:p>
              <a:endParaRPr lang="zh-CN" altLang="en-US"/>
            </a:p>
          </p:txBody>
        </p:sp>
        <p:sp>
          <p:nvSpPr>
            <p:cNvPr id="179245" name="Rectangle 45"/>
            <p:cNvSpPr>
              <a:spLocks noChangeArrowheads="1"/>
            </p:cNvSpPr>
            <p:nvPr/>
          </p:nvSpPr>
          <p:spPr bwMode="auto">
            <a:xfrm>
              <a:off x="2604" y="1703"/>
              <a:ext cx="500" cy="249"/>
            </a:xfrm>
            <a:prstGeom prst="rect">
              <a:avLst/>
            </a:prstGeom>
            <a:noFill/>
            <a:ln w="22225">
              <a:solidFill>
                <a:srgbClr val="000000"/>
              </a:solidFill>
              <a:miter lim="800000"/>
              <a:headEnd/>
              <a:tailEnd/>
            </a:ln>
          </p:spPr>
          <p:txBody>
            <a:bodyPr/>
            <a:lstStyle/>
            <a:p>
              <a:endParaRPr lang="zh-CN" altLang="en-US"/>
            </a:p>
          </p:txBody>
        </p:sp>
        <p:sp>
          <p:nvSpPr>
            <p:cNvPr id="179246" name="Rectangle 46"/>
            <p:cNvSpPr>
              <a:spLocks noChangeArrowheads="1"/>
            </p:cNvSpPr>
            <p:nvPr/>
          </p:nvSpPr>
          <p:spPr bwMode="auto">
            <a:xfrm>
              <a:off x="2735" y="1729"/>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 </a:t>
              </a:r>
              <a:r>
                <a:rPr lang="en-US" altLang="zh-CN" sz="2100" b="1" baseline="0">
                  <a:solidFill>
                    <a:srgbClr val="000000"/>
                  </a:solidFill>
                  <a:latin typeface="Times" charset="0"/>
                </a:rPr>
                <a:t>K</a:t>
              </a:r>
              <a:endParaRPr lang="en-US" altLang="zh-CN" b="1"/>
            </a:p>
          </p:txBody>
        </p:sp>
        <p:sp>
          <p:nvSpPr>
            <p:cNvPr id="179247" name="Rectangle 47"/>
            <p:cNvSpPr>
              <a:spLocks noChangeArrowheads="1"/>
            </p:cNvSpPr>
            <p:nvPr/>
          </p:nvSpPr>
          <p:spPr bwMode="auto">
            <a:xfrm>
              <a:off x="2604" y="1952"/>
              <a:ext cx="500" cy="250"/>
            </a:xfrm>
            <a:prstGeom prst="rect">
              <a:avLst/>
            </a:prstGeom>
            <a:noFill/>
            <a:ln w="22225">
              <a:solidFill>
                <a:srgbClr val="000000"/>
              </a:solidFill>
              <a:miter lim="800000"/>
              <a:headEnd/>
              <a:tailEnd/>
            </a:ln>
          </p:spPr>
          <p:txBody>
            <a:bodyPr/>
            <a:lstStyle/>
            <a:p>
              <a:endParaRPr lang="zh-CN" altLang="en-US"/>
            </a:p>
          </p:txBody>
        </p:sp>
        <p:sp>
          <p:nvSpPr>
            <p:cNvPr id="179248" name="Rectangle 48"/>
            <p:cNvSpPr>
              <a:spLocks noChangeArrowheads="1"/>
            </p:cNvSpPr>
            <p:nvPr/>
          </p:nvSpPr>
          <p:spPr bwMode="auto">
            <a:xfrm>
              <a:off x="2735" y="1978"/>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 </a:t>
              </a:r>
              <a:r>
                <a:rPr lang="en-US" altLang="zh-CN" sz="2100" b="1" baseline="0">
                  <a:solidFill>
                    <a:srgbClr val="000000"/>
                  </a:solidFill>
                  <a:latin typeface="Times" charset="0"/>
                </a:rPr>
                <a:t>K</a:t>
              </a:r>
              <a:endParaRPr lang="en-US" altLang="zh-CN" b="1"/>
            </a:p>
          </p:txBody>
        </p:sp>
        <p:sp>
          <p:nvSpPr>
            <p:cNvPr id="179249" name="Rectangle 49"/>
            <p:cNvSpPr>
              <a:spLocks noChangeArrowheads="1"/>
            </p:cNvSpPr>
            <p:nvPr/>
          </p:nvSpPr>
          <p:spPr bwMode="auto">
            <a:xfrm>
              <a:off x="2104" y="2202"/>
              <a:ext cx="500" cy="249"/>
            </a:xfrm>
            <a:prstGeom prst="rect">
              <a:avLst/>
            </a:prstGeom>
            <a:noFill/>
            <a:ln w="22225">
              <a:solidFill>
                <a:srgbClr val="000000"/>
              </a:solidFill>
              <a:miter lim="800000"/>
              <a:headEnd/>
              <a:tailEnd/>
            </a:ln>
          </p:spPr>
          <p:txBody>
            <a:bodyPr/>
            <a:lstStyle/>
            <a:p>
              <a:endParaRPr lang="zh-CN" altLang="en-US"/>
            </a:p>
          </p:txBody>
        </p:sp>
        <p:sp>
          <p:nvSpPr>
            <p:cNvPr id="179250" name="Rectangle 50"/>
            <p:cNvSpPr>
              <a:spLocks noChangeArrowheads="1"/>
            </p:cNvSpPr>
            <p:nvPr/>
          </p:nvSpPr>
          <p:spPr bwMode="auto">
            <a:xfrm>
              <a:off x="2236" y="2214"/>
              <a:ext cx="252" cy="202"/>
            </a:xfrm>
            <a:prstGeom prst="rect">
              <a:avLst/>
            </a:prstGeom>
            <a:noFill/>
            <a:ln w="22225">
              <a:noFill/>
              <a:miter lim="800000"/>
              <a:headEnd/>
              <a:tailEnd/>
            </a:ln>
          </p:spPr>
          <p:txBody>
            <a:bodyPr wrap="none" lIns="0" tIns="0" rIns="0" bIns="0">
              <a:spAutoFit/>
            </a:bodyPr>
            <a:lstStyle/>
            <a:p>
              <a:r>
                <a:rPr lang="zh-CN" altLang="en-US" sz="2100" b="1" baseline="0" dirty="0">
                  <a:solidFill>
                    <a:srgbClr val="000000"/>
                  </a:solidFill>
                  <a:latin typeface="Times" charset="0"/>
                </a:rPr>
                <a:t>500</a:t>
              </a:r>
              <a:endParaRPr lang="zh-CN" altLang="en-US" b="1" dirty="0"/>
            </a:p>
          </p:txBody>
        </p:sp>
        <p:sp>
          <p:nvSpPr>
            <p:cNvPr id="179251" name="Rectangle 51"/>
            <p:cNvSpPr>
              <a:spLocks noChangeArrowheads="1"/>
            </p:cNvSpPr>
            <p:nvPr/>
          </p:nvSpPr>
          <p:spPr bwMode="auto">
            <a:xfrm>
              <a:off x="2104" y="2451"/>
              <a:ext cx="500" cy="250"/>
            </a:xfrm>
            <a:prstGeom prst="rect">
              <a:avLst/>
            </a:prstGeom>
            <a:noFill/>
            <a:ln w="22225">
              <a:solidFill>
                <a:srgbClr val="000000"/>
              </a:solidFill>
              <a:miter lim="800000"/>
              <a:headEnd/>
              <a:tailEnd/>
            </a:ln>
          </p:spPr>
          <p:txBody>
            <a:bodyPr/>
            <a:lstStyle/>
            <a:p>
              <a:endParaRPr lang="zh-CN" altLang="en-US"/>
            </a:p>
          </p:txBody>
        </p:sp>
        <p:sp>
          <p:nvSpPr>
            <p:cNvPr id="179252" name="Rectangle 52"/>
            <p:cNvSpPr>
              <a:spLocks noChangeArrowheads="1"/>
            </p:cNvSpPr>
            <p:nvPr/>
          </p:nvSpPr>
          <p:spPr bwMode="auto">
            <a:xfrm>
              <a:off x="2236" y="2464"/>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200</a:t>
              </a:r>
              <a:endParaRPr lang="zh-CN" altLang="en-US" b="1"/>
            </a:p>
          </p:txBody>
        </p:sp>
        <p:sp>
          <p:nvSpPr>
            <p:cNvPr id="179253" name="Rectangle 53"/>
            <p:cNvSpPr>
              <a:spLocks noChangeArrowheads="1"/>
            </p:cNvSpPr>
            <p:nvPr/>
          </p:nvSpPr>
          <p:spPr bwMode="auto">
            <a:xfrm>
              <a:off x="2604" y="2202"/>
              <a:ext cx="500" cy="249"/>
            </a:xfrm>
            <a:prstGeom prst="rect">
              <a:avLst/>
            </a:prstGeom>
            <a:noFill/>
            <a:ln w="22225">
              <a:solidFill>
                <a:srgbClr val="000000"/>
              </a:solidFill>
              <a:miter lim="800000"/>
              <a:headEnd/>
              <a:tailEnd/>
            </a:ln>
          </p:spPr>
          <p:txBody>
            <a:bodyPr/>
            <a:lstStyle/>
            <a:p>
              <a:endParaRPr lang="zh-CN" altLang="en-US"/>
            </a:p>
          </p:txBody>
        </p:sp>
        <p:sp>
          <p:nvSpPr>
            <p:cNvPr id="179254" name="Rectangle 54"/>
            <p:cNvSpPr>
              <a:spLocks noChangeArrowheads="1"/>
            </p:cNvSpPr>
            <p:nvPr/>
          </p:nvSpPr>
          <p:spPr bwMode="auto">
            <a:xfrm>
              <a:off x="2735" y="2214"/>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 </a:t>
              </a:r>
              <a:r>
                <a:rPr lang="en-US" altLang="zh-CN" sz="2100" b="1" baseline="0">
                  <a:solidFill>
                    <a:srgbClr val="000000"/>
                  </a:solidFill>
                  <a:latin typeface="Times" charset="0"/>
                </a:rPr>
                <a:t>K</a:t>
              </a:r>
              <a:endParaRPr lang="en-US" altLang="zh-CN" b="1"/>
            </a:p>
          </p:txBody>
        </p:sp>
        <p:sp>
          <p:nvSpPr>
            <p:cNvPr id="179255" name="Rectangle 55"/>
            <p:cNvSpPr>
              <a:spLocks noChangeArrowheads="1"/>
            </p:cNvSpPr>
            <p:nvPr/>
          </p:nvSpPr>
          <p:spPr bwMode="auto">
            <a:xfrm>
              <a:off x="2604" y="2451"/>
              <a:ext cx="500" cy="250"/>
            </a:xfrm>
            <a:prstGeom prst="rect">
              <a:avLst/>
            </a:prstGeom>
            <a:noFill/>
            <a:ln w="22225">
              <a:solidFill>
                <a:srgbClr val="000000"/>
              </a:solidFill>
              <a:miter lim="800000"/>
              <a:headEnd/>
              <a:tailEnd/>
            </a:ln>
          </p:spPr>
          <p:txBody>
            <a:bodyPr/>
            <a:lstStyle/>
            <a:p>
              <a:endParaRPr lang="zh-CN" altLang="en-US"/>
            </a:p>
          </p:txBody>
        </p:sp>
        <p:sp>
          <p:nvSpPr>
            <p:cNvPr id="179256" name="Rectangle 56"/>
            <p:cNvSpPr>
              <a:spLocks noChangeArrowheads="1"/>
            </p:cNvSpPr>
            <p:nvPr/>
          </p:nvSpPr>
          <p:spPr bwMode="auto">
            <a:xfrm>
              <a:off x="2696" y="2464"/>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9200</a:t>
              </a:r>
              <a:endParaRPr lang="zh-CN" altLang="en-US" b="1"/>
            </a:p>
          </p:txBody>
        </p:sp>
        <p:sp>
          <p:nvSpPr>
            <p:cNvPr id="179257" name="Rectangle 57"/>
            <p:cNvSpPr>
              <a:spLocks noChangeArrowheads="1"/>
            </p:cNvSpPr>
            <p:nvPr/>
          </p:nvSpPr>
          <p:spPr bwMode="auto">
            <a:xfrm>
              <a:off x="26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基址</a:t>
              </a:r>
              <a:endParaRPr lang="zh-CN" altLang="en-US" b="1"/>
            </a:p>
          </p:txBody>
        </p:sp>
        <p:sp>
          <p:nvSpPr>
            <p:cNvPr id="179258" name="Rectangle 58"/>
            <p:cNvSpPr>
              <a:spLocks noChangeArrowheads="1"/>
            </p:cNvSpPr>
            <p:nvPr/>
          </p:nvSpPr>
          <p:spPr bwMode="auto">
            <a:xfrm>
              <a:off x="4064" y="430"/>
              <a:ext cx="50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位移量</a:t>
              </a:r>
              <a:endParaRPr lang="zh-CN" altLang="en-US" b="1"/>
            </a:p>
          </p:txBody>
        </p:sp>
        <p:sp>
          <p:nvSpPr>
            <p:cNvPr id="179259" name="Rectangle 59"/>
            <p:cNvSpPr>
              <a:spLocks noChangeArrowheads="1"/>
            </p:cNvSpPr>
            <p:nvPr/>
          </p:nvSpPr>
          <p:spPr bwMode="auto">
            <a:xfrm>
              <a:off x="4576" y="416"/>
              <a:ext cx="16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W</a:t>
              </a:r>
              <a:endParaRPr lang="en-US" altLang="zh-CN" b="1"/>
            </a:p>
          </p:txBody>
        </p:sp>
        <p:sp>
          <p:nvSpPr>
            <p:cNvPr id="179260" name="Freeform 60"/>
            <p:cNvSpPr>
              <a:spLocks/>
            </p:cNvSpPr>
            <p:nvPr/>
          </p:nvSpPr>
          <p:spPr bwMode="auto">
            <a:xfrm>
              <a:off x="3353" y="968"/>
              <a:ext cx="619" cy="118"/>
            </a:xfrm>
            <a:custGeom>
              <a:avLst/>
              <a:gdLst/>
              <a:ahLst/>
              <a:cxnLst>
                <a:cxn ang="0">
                  <a:pos x="619" y="0"/>
                </a:cxn>
                <a:cxn ang="0">
                  <a:pos x="605" y="39"/>
                </a:cxn>
                <a:cxn ang="0">
                  <a:pos x="553" y="52"/>
                </a:cxn>
                <a:cxn ang="0">
                  <a:pos x="369" y="52"/>
                </a:cxn>
                <a:cxn ang="0">
                  <a:pos x="329" y="78"/>
                </a:cxn>
                <a:cxn ang="0">
                  <a:pos x="303" y="118"/>
                </a:cxn>
                <a:cxn ang="0">
                  <a:pos x="290" y="78"/>
                </a:cxn>
                <a:cxn ang="0">
                  <a:pos x="250" y="52"/>
                </a:cxn>
                <a:cxn ang="0">
                  <a:pos x="53" y="52"/>
                </a:cxn>
                <a:cxn ang="0">
                  <a:pos x="14" y="39"/>
                </a:cxn>
                <a:cxn ang="0">
                  <a:pos x="0" y="0"/>
                </a:cxn>
              </a:cxnLst>
              <a:rect l="0" t="0" r="r" b="b"/>
              <a:pathLst>
                <a:path w="619" h="118">
                  <a:moveTo>
                    <a:pt x="619" y="0"/>
                  </a:moveTo>
                  <a:lnTo>
                    <a:pt x="605" y="39"/>
                  </a:lnTo>
                  <a:lnTo>
                    <a:pt x="553" y="52"/>
                  </a:lnTo>
                  <a:lnTo>
                    <a:pt x="369" y="52"/>
                  </a:lnTo>
                  <a:lnTo>
                    <a:pt x="329" y="78"/>
                  </a:lnTo>
                  <a:lnTo>
                    <a:pt x="303" y="118"/>
                  </a:lnTo>
                  <a:lnTo>
                    <a:pt x="290" y="78"/>
                  </a:lnTo>
                  <a:lnTo>
                    <a:pt x="250" y="52"/>
                  </a:lnTo>
                  <a:lnTo>
                    <a:pt x="53" y="52"/>
                  </a:lnTo>
                  <a:lnTo>
                    <a:pt x="14" y="39"/>
                  </a:lnTo>
                  <a:lnTo>
                    <a:pt x="0" y="0"/>
                  </a:lnTo>
                </a:path>
              </a:pathLst>
            </a:custGeom>
            <a:noFill/>
            <a:ln w="22225">
              <a:solidFill>
                <a:srgbClr val="000000"/>
              </a:solidFill>
              <a:prstDash val="solid"/>
              <a:round/>
              <a:headEnd/>
              <a:tailEnd/>
            </a:ln>
          </p:spPr>
          <p:txBody>
            <a:bodyPr/>
            <a:lstStyle/>
            <a:p>
              <a:endParaRPr lang="zh-CN" altLang="en-US"/>
            </a:p>
          </p:txBody>
        </p:sp>
        <p:sp>
          <p:nvSpPr>
            <p:cNvPr id="179261" name="Freeform 61"/>
            <p:cNvSpPr>
              <a:spLocks/>
            </p:cNvSpPr>
            <p:nvPr/>
          </p:nvSpPr>
          <p:spPr bwMode="auto">
            <a:xfrm>
              <a:off x="3972" y="968"/>
              <a:ext cx="867" cy="118"/>
            </a:xfrm>
            <a:custGeom>
              <a:avLst/>
              <a:gdLst/>
              <a:ahLst/>
              <a:cxnLst>
                <a:cxn ang="0">
                  <a:pos x="867" y="0"/>
                </a:cxn>
                <a:cxn ang="0">
                  <a:pos x="854" y="39"/>
                </a:cxn>
                <a:cxn ang="0">
                  <a:pos x="802" y="52"/>
                </a:cxn>
                <a:cxn ang="0">
                  <a:pos x="499" y="52"/>
                </a:cxn>
                <a:cxn ang="0">
                  <a:pos x="447" y="78"/>
                </a:cxn>
                <a:cxn ang="0">
                  <a:pos x="433" y="118"/>
                </a:cxn>
                <a:cxn ang="0">
                  <a:pos x="420" y="78"/>
                </a:cxn>
                <a:cxn ang="0">
                  <a:pos x="368" y="52"/>
                </a:cxn>
                <a:cxn ang="0">
                  <a:pos x="65" y="52"/>
                </a:cxn>
                <a:cxn ang="0">
                  <a:pos x="13" y="39"/>
                </a:cxn>
                <a:cxn ang="0">
                  <a:pos x="0" y="0"/>
                </a:cxn>
              </a:cxnLst>
              <a:rect l="0" t="0" r="r" b="b"/>
              <a:pathLst>
                <a:path w="867" h="118">
                  <a:moveTo>
                    <a:pt x="867" y="0"/>
                  </a:moveTo>
                  <a:lnTo>
                    <a:pt x="854" y="39"/>
                  </a:lnTo>
                  <a:lnTo>
                    <a:pt x="802" y="52"/>
                  </a:lnTo>
                  <a:lnTo>
                    <a:pt x="499" y="52"/>
                  </a:lnTo>
                  <a:lnTo>
                    <a:pt x="447" y="78"/>
                  </a:lnTo>
                  <a:lnTo>
                    <a:pt x="433" y="118"/>
                  </a:lnTo>
                  <a:lnTo>
                    <a:pt x="420" y="78"/>
                  </a:lnTo>
                  <a:lnTo>
                    <a:pt x="368" y="52"/>
                  </a:lnTo>
                  <a:lnTo>
                    <a:pt x="65" y="52"/>
                  </a:lnTo>
                  <a:lnTo>
                    <a:pt x="13" y="39"/>
                  </a:lnTo>
                  <a:lnTo>
                    <a:pt x="0" y="0"/>
                  </a:lnTo>
                </a:path>
              </a:pathLst>
            </a:custGeom>
            <a:noFill/>
            <a:ln w="22225">
              <a:solidFill>
                <a:srgbClr val="000000"/>
              </a:solidFill>
              <a:prstDash val="solid"/>
              <a:round/>
              <a:headEnd/>
              <a:tailEnd/>
            </a:ln>
          </p:spPr>
          <p:txBody>
            <a:bodyPr/>
            <a:lstStyle/>
            <a:p>
              <a:endParaRPr lang="zh-CN" altLang="en-US"/>
            </a:p>
          </p:txBody>
        </p:sp>
        <p:sp>
          <p:nvSpPr>
            <p:cNvPr id="179262" name="Freeform 62"/>
            <p:cNvSpPr>
              <a:spLocks/>
            </p:cNvSpPr>
            <p:nvPr/>
          </p:nvSpPr>
          <p:spPr bwMode="auto">
            <a:xfrm>
              <a:off x="4287" y="1716"/>
              <a:ext cx="237" cy="236"/>
            </a:xfrm>
            <a:custGeom>
              <a:avLst/>
              <a:gdLst/>
              <a:ahLst/>
              <a:cxnLst>
                <a:cxn ang="0">
                  <a:pos x="0" y="118"/>
                </a:cxn>
                <a:cxn ang="0">
                  <a:pos x="13" y="39"/>
                </a:cxn>
                <a:cxn ang="0">
                  <a:pos x="79" y="0"/>
                </a:cxn>
                <a:cxn ang="0">
                  <a:pos x="158" y="0"/>
                </a:cxn>
                <a:cxn ang="0">
                  <a:pos x="224" y="39"/>
                </a:cxn>
                <a:cxn ang="0">
                  <a:pos x="237" y="118"/>
                </a:cxn>
                <a:cxn ang="0">
                  <a:pos x="224" y="184"/>
                </a:cxn>
                <a:cxn ang="0">
                  <a:pos x="158" y="236"/>
                </a:cxn>
                <a:cxn ang="0">
                  <a:pos x="79" y="236"/>
                </a:cxn>
                <a:cxn ang="0">
                  <a:pos x="13" y="184"/>
                </a:cxn>
                <a:cxn ang="0">
                  <a:pos x="0" y="118"/>
                </a:cxn>
              </a:cxnLst>
              <a:rect l="0" t="0" r="r" b="b"/>
              <a:pathLst>
                <a:path w="237" h="236">
                  <a:moveTo>
                    <a:pt x="0" y="118"/>
                  </a:moveTo>
                  <a:lnTo>
                    <a:pt x="13" y="39"/>
                  </a:lnTo>
                  <a:lnTo>
                    <a:pt x="79" y="0"/>
                  </a:lnTo>
                  <a:lnTo>
                    <a:pt x="158" y="0"/>
                  </a:lnTo>
                  <a:lnTo>
                    <a:pt x="224" y="39"/>
                  </a:lnTo>
                  <a:lnTo>
                    <a:pt x="237" y="118"/>
                  </a:lnTo>
                  <a:lnTo>
                    <a:pt x="224" y="184"/>
                  </a:lnTo>
                  <a:lnTo>
                    <a:pt x="158" y="236"/>
                  </a:lnTo>
                  <a:lnTo>
                    <a:pt x="79" y="236"/>
                  </a:lnTo>
                  <a:lnTo>
                    <a:pt x="13" y="184"/>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63" name="Rectangle 63"/>
            <p:cNvSpPr>
              <a:spLocks noChangeArrowheads="1"/>
            </p:cNvSpPr>
            <p:nvPr/>
          </p:nvSpPr>
          <p:spPr bwMode="auto">
            <a:xfrm>
              <a:off x="4313" y="1743"/>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64" name="Freeform 64"/>
            <p:cNvSpPr>
              <a:spLocks/>
            </p:cNvSpPr>
            <p:nvPr/>
          </p:nvSpPr>
          <p:spPr bwMode="auto">
            <a:xfrm>
              <a:off x="3104" y="1834"/>
              <a:ext cx="1183" cy="486"/>
            </a:xfrm>
            <a:custGeom>
              <a:avLst/>
              <a:gdLst/>
              <a:ahLst/>
              <a:cxnLst>
                <a:cxn ang="0">
                  <a:pos x="0" y="486"/>
                </a:cxn>
                <a:cxn ang="0">
                  <a:pos x="552" y="486"/>
                </a:cxn>
                <a:cxn ang="0">
                  <a:pos x="552" y="0"/>
                </a:cxn>
                <a:cxn ang="0">
                  <a:pos x="1183" y="0"/>
                </a:cxn>
              </a:cxnLst>
              <a:rect l="0" t="0" r="r" b="b"/>
              <a:pathLst>
                <a:path w="1183" h="486">
                  <a:moveTo>
                    <a:pt x="0" y="486"/>
                  </a:moveTo>
                  <a:lnTo>
                    <a:pt x="552" y="486"/>
                  </a:lnTo>
                  <a:lnTo>
                    <a:pt x="552" y="0"/>
                  </a:lnTo>
                  <a:lnTo>
                    <a:pt x="1183" y="0"/>
                  </a:lnTo>
                </a:path>
              </a:pathLst>
            </a:custGeom>
            <a:noFill/>
            <a:ln w="22225">
              <a:solidFill>
                <a:srgbClr val="000000"/>
              </a:solidFill>
              <a:prstDash val="solid"/>
              <a:round/>
              <a:headEnd/>
              <a:tailEnd/>
            </a:ln>
          </p:spPr>
          <p:txBody>
            <a:bodyPr/>
            <a:lstStyle/>
            <a:p>
              <a:endParaRPr lang="zh-CN" altLang="en-US"/>
            </a:p>
          </p:txBody>
        </p:sp>
        <p:sp>
          <p:nvSpPr>
            <p:cNvPr id="179265" name="Line 65"/>
            <p:cNvSpPr>
              <a:spLocks noChangeShapeType="1"/>
            </p:cNvSpPr>
            <p:nvPr/>
          </p:nvSpPr>
          <p:spPr bwMode="auto">
            <a:xfrm>
              <a:off x="4405" y="1952"/>
              <a:ext cx="1" cy="368"/>
            </a:xfrm>
            <a:prstGeom prst="line">
              <a:avLst/>
            </a:prstGeom>
            <a:noFill/>
            <a:ln w="22225">
              <a:solidFill>
                <a:srgbClr val="000000"/>
              </a:solidFill>
              <a:round/>
              <a:headEnd/>
              <a:tailEnd/>
            </a:ln>
          </p:spPr>
          <p:txBody>
            <a:bodyPr/>
            <a:lstStyle/>
            <a:p>
              <a:endParaRPr lang="zh-CN" altLang="en-US"/>
            </a:p>
          </p:txBody>
        </p:sp>
        <p:sp>
          <p:nvSpPr>
            <p:cNvPr id="179266" name="Rectangle 66"/>
            <p:cNvSpPr>
              <a:spLocks noChangeArrowheads="1"/>
            </p:cNvSpPr>
            <p:nvPr/>
          </p:nvSpPr>
          <p:spPr bwMode="auto">
            <a:xfrm>
              <a:off x="4090" y="2320"/>
              <a:ext cx="631" cy="249"/>
            </a:xfrm>
            <a:prstGeom prst="rect">
              <a:avLst/>
            </a:prstGeom>
            <a:noFill/>
            <a:ln w="22225">
              <a:solidFill>
                <a:srgbClr val="000000"/>
              </a:solidFill>
              <a:miter lim="800000"/>
              <a:headEnd/>
              <a:tailEnd/>
            </a:ln>
          </p:spPr>
          <p:txBody>
            <a:bodyPr/>
            <a:lstStyle/>
            <a:p>
              <a:endParaRPr lang="zh-CN" altLang="en-US"/>
            </a:p>
          </p:txBody>
        </p:sp>
        <p:sp>
          <p:nvSpPr>
            <p:cNvPr id="179267" name="Rectangle 67"/>
            <p:cNvSpPr>
              <a:spLocks noChangeArrowheads="1"/>
            </p:cNvSpPr>
            <p:nvPr/>
          </p:nvSpPr>
          <p:spPr bwMode="auto">
            <a:xfrm>
              <a:off x="4248" y="2346"/>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8292</a:t>
              </a:r>
              <a:endParaRPr lang="zh-CN" altLang="en-US" b="1"/>
            </a:p>
          </p:txBody>
        </p:sp>
        <p:sp>
          <p:nvSpPr>
            <p:cNvPr id="179268" name="Freeform 68"/>
            <p:cNvSpPr>
              <a:spLocks/>
            </p:cNvSpPr>
            <p:nvPr/>
          </p:nvSpPr>
          <p:spPr bwMode="auto">
            <a:xfrm>
              <a:off x="4090" y="2569"/>
              <a:ext cx="631" cy="132"/>
            </a:xfrm>
            <a:custGeom>
              <a:avLst/>
              <a:gdLst/>
              <a:ahLst/>
              <a:cxnLst>
                <a:cxn ang="0">
                  <a:pos x="631" y="0"/>
                </a:cxn>
                <a:cxn ang="0">
                  <a:pos x="605" y="53"/>
                </a:cxn>
                <a:cxn ang="0">
                  <a:pos x="565" y="66"/>
                </a:cxn>
                <a:cxn ang="0">
                  <a:pos x="381" y="66"/>
                </a:cxn>
                <a:cxn ang="0">
                  <a:pos x="329" y="79"/>
                </a:cxn>
                <a:cxn ang="0">
                  <a:pos x="315" y="132"/>
                </a:cxn>
                <a:cxn ang="0">
                  <a:pos x="302" y="79"/>
                </a:cxn>
                <a:cxn ang="0">
                  <a:pos x="250" y="66"/>
                </a:cxn>
                <a:cxn ang="0">
                  <a:pos x="66" y="66"/>
                </a:cxn>
                <a:cxn ang="0">
                  <a:pos x="26" y="53"/>
                </a:cxn>
                <a:cxn ang="0">
                  <a:pos x="0" y="0"/>
                </a:cxn>
              </a:cxnLst>
              <a:rect l="0" t="0" r="r" b="b"/>
              <a:pathLst>
                <a:path w="631" h="132">
                  <a:moveTo>
                    <a:pt x="631" y="0"/>
                  </a:moveTo>
                  <a:lnTo>
                    <a:pt x="605" y="53"/>
                  </a:lnTo>
                  <a:lnTo>
                    <a:pt x="565" y="66"/>
                  </a:lnTo>
                  <a:lnTo>
                    <a:pt x="381" y="66"/>
                  </a:lnTo>
                  <a:lnTo>
                    <a:pt x="329" y="79"/>
                  </a:lnTo>
                  <a:lnTo>
                    <a:pt x="315" y="132"/>
                  </a:lnTo>
                  <a:lnTo>
                    <a:pt x="302" y="79"/>
                  </a:lnTo>
                  <a:lnTo>
                    <a:pt x="250" y="66"/>
                  </a:lnTo>
                  <a:lnTo>
                    <a:pt x="66" y="66"/>
                  </a:lnTo>
                  <a:lnTo>
                    <a:pt x="26" y="53"/>
                  </a:lnTo>
                  <a:lnTo>
                    <a:pt x="0" y="0"/>
                  </a:lnTo>
                </a:path>
              </a:pathLst>
            </a:custGeom>
            <a:noFill/>
            <a:ln w="22225">
              <a:solidFill>
                <a:srgbClr val="000000"/>
              </a:solidFill>
              <a:prstDash val="solid"/>
              <a:round/>
              <a:headEnd/>
              <a:tailEnd/>
            </a:ln>
          </p:spPr>
          <p:txBody>
            <a:bodyPr/>
            <a:lstStyle/>
            <a:p>
              <a:endParaRPr lang="zh-CN" altLang="en-US"/>
            </a:p>
          </p:txBody>
        </p:sp>
        <p:sp>
          <p:nvSpPr>
            <p:cNvPr id="179269" name="Line 69"/>
            <p:cNvSpPr>
              <a:spLocks noChangeShapeType="1"/>
            </p:cNvSpPr>
            <p:nvPr/>
          </p:nvSpPr>
          <p:spPr bwMode="auto">
            <a:xfrm>
              <a:off x="4405" y="2766"/>
              <a:ext cx="1" cy="118"/>
            </a:xfrm>
            <a:prstGeom prst="line">
              <a:avLst/>
            </a:prstGeom>
            <a:noFill/>
            <a:ln w="22225">
              <a:solidFill>
                <a:srgbClr val="000000"/>
              </a:solidFill>
              <a:round/>
              <a:headEnd/>
              <a:tailEnd/>
            </a:ln>
          </p:spPr>
          <p:txBody>
            <a:bodyPr/>
            <a:lstStyle/>
            <a:p>
              <a:endParaRPr lang="zh-CN" altLang="en-US"/>
            </a:p>
          </p:txBody>
        </p:sp>
        <p:sp>
          <p:nvSpPr>
            <p:cNvPr id="179270" name="Line 70"/>
            <p:cNvSpPr>
              <a:spLocks noChangeShapeType="1"/>
            </p:cNvSpPr>
            <p:nvPr/>
          </p:nvSpPr>
          <p:spPr bwMode="auto">
            <a:xfrm>
              <a:off x="3787" y="2884"/>
              <a:ext cx="618" cy="1"/>
            </a:xfrm>
            <a:prstGeom prst="line">
              <a:avLst/>
            </a:prstGeom>
            <a:noFill/>
            <a:ln w="22225">
              <a:solidFill>
                <a:srgbClr val="000000"/>
              </a:solidFill>
              <a:round/>
              <a:headEnd/>
              <a:tailEnd/>
            </a:ln>
          </p:spPr>
          <p:txBody>
            <a:bodyPr/>
            <a:lstStyle/>
            <a:p>
              <a:endParaRPr lang="zh-CN" altLang="en-US"/>
            </a:p>
          </p:txBody>
        </p:sp>
        <p:sp>
          <p:nvSpPr>
            <p:cNvPr id="179271" name="Line 71"/>
            <p:cNvSpPr>
              <a:spLocks noChangeShapeType="1"/>
            </p:cNvSpPr>
            <p:nvPr/>
          </p:nvSpPr>
          <p:spPr bwMode="auto">
            <a:xfrm>
              <a:off x="3787" y="2884"/>
              <a:ext cx="1" cy="552"/>
            </a:xfrm>
            <a:prstGeom prst="line">
              <a:avLst/>
            </a:prstGeom>
            <a:noFill/>
            <a:ln w="22225">
              <a:solidFill>
                <a:srgbClr val="000000"/>
              </a:solidFill>
              <a:round/>
              <a:headEnd/>
              <a:tailEnd/>
            </a:ln>
          </p:spPr>
          <p:txBody>
            <a:bodyPr/>
            <a:lstStyle/>
            <a:p>
              <a:endParaRPr lang="zh-CN" altLang="en-US"/>
            </a:p>
          </p:txBody>
        </p:sp>
        <p:sp>
          <p:nvSpPr>
            <p:cNvPr id="179272" name="Rectangle 72"/>
            <p:cNvSpPr>
              <a:spLocks noChangeArrowheads="1"/>
            </p:cNvSpPr>
            <p:nvPr/>
          </p:nvSpPr>
          <p:spPr bwMode="auto">
            <a:xfrm>
              <a:off x="4090" y="3003"/>
              <a:ext cx="631" cy="249"/>
            </a:xfrm>
            <a:prstGeom prst="rect">
              <a:avLst/>
            </a:prstGeom>
            <a:noFill/>
            <a:ln w="22225">
              <a:solidFill>
                <a:srgbClr val="000000"/>
              </a:solidFill>
              <a:miter lim="800000"/>
              <a:headEnd/>
              <a:tailEnd/>
            </a:ln>
          </p:spPr>
          <p:txBody>
            <a:bodyPr/>
            <a:lstStyle/>
            <a:p>
              <a:endParaRPr lang="zh-CN" altLang="en-US"/>
            </a:p>
          </p:txBody>
        </p:sp>
        <p:sp>
          <p:nvSpPr>
            <p:cNvPr id="179273" name="Rectangle 73"/>
            <p:cNvSpPr>
              <a:spLocks noChangeArrowheads="1"/>
            </p:cNvSpPr>
            <p:nvPr/>
          </p:nvSpPr>
          <p:spPr bwMode="auto">
            <a:xfrm>
              <a:off x="4090" y="3252"/>
              <a:ext cx="631" cy="565"/>
            </a:xfrm>
            <a:prstGeom prst="rect">
              <a:avLst/>
            </a:prstGeom>
            <a:noFill/>
            <a:ln w="22225">
              <a:solidFill>
                <a:srgbClr val="000000"/>
              </a:solidFill>
              <a:miter lim="800000"/>
              <a:headEnd/>
              <a:tailEnd/>
            </a:ln>
          </p:spPr>
          <p:txBody>
            <a:bodyPr/>
            <a:lstStyle/>
            <a:p>
              <a:endParaRPr lang="zh-CN" altLang="en-US"/>
            </a:p>
          </p:txBody>
        </p:sp>
        <p:sp>
          <p:nvSpPr>
            <p:cNvPr id="179274" name="Line 74"/>
            <p:cNvSpPr>
              <a:spLocks noChangeShapeType="1"/>
            </p:cNvSpPr>
            <p:nvPr/>
          </p:nvSpPr>
          <p:spPr bwMode="auto">
            <a:xfrm>
              <a:off x="4090" y="3436"/>
              <a:ext cx="66" cy="1"/>
            </a:xfrm>
            <a:prstGeom prst="line">
              <a:avLst/>
            </a:prstGeom>
            <a:noFill/>
            <a:ln w="22225">
              <a:solidFill>
                <a:srgbClr val="000000"/>
              </a:solidFill>
              <a:round/>
              <a:headEnd/>
              <a:tailEnd/>
            </a:ln>
          </p:spPr>
          <p:txBody>
            <a:bodyPr/>
            <a:lstStyle/>
            <a:p>
              <a:endParaRPr lang="zh-CN" altLang="en-US"/>
            </a:p>
          </p:txBody>
        </p:sp>
        <p:sp>
          <p:nvSpPr>
            <p:cNvPr id="179275" name="Line 75"/>
            <p:cNvSpPr>
              <a:spLocks noChangeShapeType="1"/>
            </p:cNvSpPr>
            <p:nvPr/>
          </p:nvSpPr>
          <p:spPr bwMode="auto">
            <a:xfrm>
              <a:off x="4221" y="3436"/>
              <a:ext cx="66" cy="1"/>
            </a:xfrm>
            <a:prstGeom prst="line">
              <a:avLst/>
            </a:prstGeom>
            <a:noFill/>
            <a:ln w="22225">
              <a:solidFill>
                <a:srgbClr val="000000"/>
              </a:solidFill>
              <a:round/>
              <a:headEnd/>
              <a:tailEnd/>
            </a:ln>
          </p:spPr>
          <p:txBody>
            <a:bodyPr/>
            <a:lstStyle/>
            <a:p>
              <a:endParaRPr lang="zh-CN" altLang="en-US"/>
            </a:p>
          </p:txBody>
        </p:sp>
        <p:sp>
          <p:nvSpPr>
            <p:cNvPr id="179276" name="Line 76"/>
            <p:cNvSpPr>
              <a:spLocks noChangeShapeType="1"/>
            </p:cNvSpPr>
            <p:nvPr/>
          </p:nvSpPr>
          <p:spPr bwMode="auto">
            <a:xfrm>
              <a:off x="4353" y="3436"/>
              <a:ext cx="66" cy="1"/>
            </a:xfrm>
            <a:prstGeom prst="line">
              <a:avLst/>
            </a:prstGeom>
            <a:noFill/>
            <a:ln w="22225">
              <a:solidFill>
                <a:srgbClr val="000000"/>
              </a:solidFill>
              <a:round/>
              <a:headEnd/>
              <a:tailEnd/>
            </a:ln>
          </p:spPr>
          <p:txBody>
            <a:bodyPr/>
            <a:lstStyle/>
            <a:p>
              <a:endParaRPr lang="zh-CN" altLang="en-US"/>
            </a:p>
          </p:txBody>
        </p:sp>
        <p:sp>
          <p:nvSpPr>
            <p:cNvPr id="179277" name="Line 77"/>
            <p:cNvSpPr>
              <a:spLocks noChangeShapeType="1"/>
            </p:cNvSpPr>
            <p:nvPr/>
          </p:nvSpPr>
          <p:spPr bwMode="auto">
            <a:xfrm>
              <a:off x="4484" y="3436"/>
              <a:ext cx="66" cy="1"/>
            </a:xfrm>
            <a:prstGeom prst="line">
              <a:avLst/>
            </a:prstGeom>
            <a:noFill/>
            <a:ln w="22225">
              <a:solidFill>
                <a:srgbClr val="000000"/>
              </a:solidFill>
              <a:round/>
              <a:headEnd/>
              <a:tailEnd/>
            </a:ln>
          </p:spPr>
          <p:txBody>
            <a:bodyPr/>
            <a:lstStyle/>
            <a:p>
              <a:endParaRPr lang="zh-CN" altLang="en-US"/>
            </a:p>
          </p:txBody>
        </p:sp>
        <p:sp>
          <p:nvSpPr>
            <p:cNvPr id="179278" name="Line 78"/>
            <p:cNvSpPr>
              <a:spLocks noChangeShapeType="1"/>
            </p:cNvSpPr>
            <p:nvPr/>
          </p:nvSpPr>
          <p:spPr bwMode="auto">
            <a:xfrm>
              <a:off x="4616" y="3436"/>
              <a:ext cx="66" cy="1"/>
            </a:xfrm>
            <a:prstGeom prst="line">
              <a:avLst/>
            </a:prstGeom>
            <a:noFill/>
            <a:ln w="22225">
              <a:solidFill>
                <a:srgbClr val="000000"/>
              </a:solidFill>
              <a:round/>
              <a:headEnd/>
              <a:tailEnd/>
            </a:ln>
          </p:spPr>
          <p:txBody>
            <a:bodyPr/>
            <a:lstStyle/>
            <a:p>
              <a:endParaRPr lang="zh-CN" altLang="en-US"/>
            </a:p>
          </p:txBody>
        </p:sp>
        <p:sp>
          <p:nvSpPr>
            <p:cNvPr id="179279" name="Line 79"/>
            <p:cNvSpPr>
              <a:spLocks noChangeShapeType="1"/>
            </p:cNvSpPr>
            <p:nvPr/>
          </p:nvSpPr>
          <p:spPr bwMode="auto">
            <a:xfrm>
              <a:off x="4090" y="3633"/>
              <a:ext cx="66" cy="1"/>
            </a:xfrm>
            <a:prstGeom prst="line">
              <a:avLst/>
            </a:prstGeom>
            <a:noFill/>
            <a:ln w="22225">
              <a:solidFill>
                <a:srgbClr val="000000"/>
              </a:solidFill>
              <a:round/>
              <a:headEnd/>
              <a:tailEnd/>
            </a:ln>
          </p:spPr>
          <p:txBody>
            <a:bodyPr/>
            <a:lstStyle/>
            <a:p>
              <a:endParaRPr lang="zh-CN" altLang="en-US"/>
            </a:p>
          </p:txBody>
        </p:sp>
        <p:sp>
          <p:nvSpPr>
            <p:cNvPr id="179280" name="Line 80"/>
            <p:cNvSpPr>
              <a:spLocks noChangeShapeType="1"/>
            </p:cNvSpPr>
            <p:nvPr/>
          </p:nvSpPr>
          <p:spPr bwMode="auto">
            <a:xfrm>
              <a:off x="4221" y="3633"/>
              <a:ext cx="66" cy="1"/>
            </a:xfrm>
            <a:prstGeom prst="line">
              <a:avLst/>
            </a:prstGeom>
            <a:noFill/>
            <a:ln w="22225">
              <a:solidFill>
                <a:srgbClr val="000000"/>
              </a:solidFill>
              <a:round/>
              <a:headEnd/>
              <a:tailEnd/>
            </a:ln>
          </p:spPr>
          <p:txBody>
            <a:bodyPr/>
            <a:lstStyle/>
            <a:p>
              <a:endParaRPr lang="zh-CN" altLang="en-US"/>
            </a:p>
          </p:txBody>
        </p:sp>
        <p:sp>
          <p:nvSpPr>
            <p:cNvPr id="179281" name="Line 81"/>
            <p:cNvSpPr>
              <a:spLocks noChangeShapeType="1"/>
            </p:cNvSpPr>
            <p:nvPr/>
          </p:nvSpPr>
          <p:spPr bwMode="auto">
            <a:xfrm>
              <a:off x="4353" y="3633"/>
              <a:ext cx="66" cy="1"/>
            </a:xfrm>
            <a:prstGeom prst="line">
              <a:avLst/>
            </a:prstGeom>
            <a:noFill/>
            <a:ln w="22225">
              <a:solidFill>
                <a:srgbClr val="000000"/>
              </a:solidFill>
              <a:round/>
              <a:headEnd/>
              <a:tailEnd/>
            </a:ln>
          </p:spPr>
          <p:txBody>
            <a:bodyPr/>
            <a:lstStyle/>
            <a:p>
              <a:endParaRPr lang="zh-CN" altLang="en-US"/>
            </a:p>
          </p:txBody>
        </p:sp>
        <p:sp>
          <p:nvSpPr>
            <p:cNvPr id="179282" name="Line 82"/>
            <p:cNvSpPr>
              <a:spLocks noChangeShapeType="1"/>
            </p:cNvSpPr>
            <p:nvPr/>
          </p:nvSpPr>
          <p:spPr bwMode="auto">
            <a:xfrm>
              <a:off x="4484" y="3633"/>
              <a:ext cx="66" cy="1"/>
            </a:xfrm>
            <a:prstGeom prst="line">
              <a:avLst/>
            </a:prstGeom>
            <a:noFill/>
            <a:ln w="22225">
              <a:solidFill>
                <a:srgbClr val="000000"/>
              </a:solidFill>
              <a:round/>
              <a:headEnd/>
              <a:tailEnd/>
            </a:ln>
          </p:spPr>
          <p:txBody>
            <a:bodyPr/>
            <a:lstStyle/>
            <a:p>
              <a:endParaRPr lang="zh-CN" altLang="en-US"/>
            </a:p>
          </p:txBody>
        </p:sp>
        <p:sp>
          <p:nvSpPr>
            <p:cNvPr id="179283" name="Line 83"/>
            <p:cNvSpPr>
              <a:spLocks noChangeShapeType="1"/>
            </p:cNvSpPr>
            <p:nvPr/>
          </p:nvSpPr>
          <p:spPr bwMode="auto">
            <a:xfrm>
              <a:off x="4616" y="3633"/>
              <a:ext cx="66" cy="1"/>
            </a:xfrm>
            <a:prstGeom prst="line">
              <a:avLst/>
            </a:prstGeom>
            <a:noFill/>
            <a:ln w="22225">
              <a:solidFill>
                <a:srgbClr val="000000"/>
              </a:solidFill>
              <a:round/>
              <a:headEnd/>
              <a:tailEnd/>
            </a:ln>
          </p:spPr>
          <p:txBody>
            <a:bodyPr/>
            <a:lstStyle/>
            <a:p>
              <a:endParaRPr lang="zh-CN" altLang="en-US"/>
            </a:p>
          </p:txBody>
        </p:sp>
        <p:sp>
          <p:nvSpPr>
            <p:cNvPr id="179284" name="Rectangle 84"/>
            <p:cNvSpPr>
              <a:spLocks noChangeArrowheads="1"/>
            </p:cNvSpPr>
            <p:nvPr/>
          </p:nvSpPr>
          <p:spPr bwMode="auto">
            <a:xfrm>
              <a:off x="4090" y="3817"/>
              <a:ext cx="631" cy="249"/>
            </a:xfrm>
            <a:prstGeom prst="rect">
              <a:avLst/>
            </a:prstGeom>
            <a:noFill/>
            <a:ln w="22225">
              <a:solidFill>
                <a:srgbClr val="000000"/>
              </a:solidFill>
              <a:miter lim="800000"/>
              <a:headEnd/>
              <a:tailEnd/>
            </a:ln>
          </p:spPr>
          <p:txBody>
            <a:bodyPr/>
            <a:lstStyle/>
            <a:p>
              <a:endParaRPr lang="zh-CN" altLang="en-US"/>
            </a:p>
          </p:txBody>
        </p:sp>
        <p:sp>
          <p:nvSpPr>
            <p:cNvPr id="179285" name="Line 85"/>
            <p:cNvSpPr>
              <a:spLocks noChangeShapeType="1"/>
            </p:cNvSpPr>
            <p:nvPr/>
          </p:nvSpPr>
          <p:spPr bwMode="auto">
            <a:xfrm>
              <a:off x="3787" y="3436"/>
              <a:ext cx="303" cy="1"/>
            </a:xfrm>
            <a:prstGeom prst="line">
              <a:avLst/>
            </a:prstGeom>
            <a:noFill/>
            <a:ln w="22225">
              <a:solidFill>
                <a:srgbClr val="000000"/>
              </a:solidFill>
              <a:round/>
              <a:headEnd/>
              <a:tailEnd/>
            </a:ln>
          </p:spPr>
          <p:txBody>
            <a:bodyPr/>
            <a:lstStyle/>
            <a:p>
              <a:endParaRPr lang="zh-CN" altLang="en-US"/>
            </a:p>
          </p:txBody>
        </p:sp>
        <p:sp>
          <p:nvSpPr>
            <p:cNvPr id="179286" name="Freeform 86"/>
            <p:cNvSpPr>
              <a:spLocks/>
            </p:cNvSpPr>
            <p:nvPr/>
          </p:nvSpPr>
          <p:spPr bwMode="auto">
            <a:xfrm>
              <a:off x="3932" y="3410"/>
              <a:ext cx="158" cy="65"/>
            </a:xfrm>
            <a:custGeom>
              <a:avLst/>
              <a:gdLst/>
              <a:ahLst/>
              <a:cxnLst>
                <a:cxn ang="0">
                  <a:pos x="0" y="65"/>
                </a:cxn>
                <a:cxn ang="0">
                  <a:pos x="26" y="26"/>
                </a:cxn>
                <a:cxn ang="0">
                  <a:pos x="0" y="0"/>
                </a:cxn>
                <a:cxn ang="0">
                  <a:pos x="158" y="26"/>
                </a:cxn>
                <a:cxn ang="0">
                  <a:pos x="0" y="65"/>
                </a:cxn>
              </a:cxnLst>
              <a:rect l="0" t="0" r="r" b="b"/>
              <a:pathLst>
                <a:path w="158" h="65">
                  <a:moveTo>
                    <a:pt x="0" y="65"/>
                  </a:moveTo>
                  <a:lnTo>
                    <a:pt x="26" y="26"/>
                  </a:lnTo>
                  <a:lnTo>
                    <a:pt x="0" y="0"/>
                  </a:lnTo>
                  <a:lnTo>
                    <a:pt x="158" y="26"/>
                  </a:lnTo>
                  <a:lnTo>
                    <a:pt x="0" y="6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87" name="Rectangle 87"/>
            <p:cNvSpPr>
              <a:spLocks noChangeArrowheads="1"/>
            </p:cNvSpPr>
            <p:nvPr/>
          </p:nvSpPr>
          <p:spPr bwMode="auto">
            <a:xfrm>
              <a:off x="3840" y="3212"/>
              <a:ext cx="215"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a:t>
              </a:r>
              <a:r>
                <a:rPr lang="en-US" altLang="zh-CN" sz="2100" b="1" baseline="0">
                  <a:solidFill>
                    <a:srgbClr val="000000"/>
                  </a:solidFill>
                  <a:latin typeface="Times" charset="0"/>
                </a:rPr>
                <a:t>K</a:t>
              </a:r>
              <a:endParaRPr lang="en-US" altLang="zh-CN" b="1"/>
            </a:p>
          </p:txBody>
        </p:sp>
        <p:sp>
          <p:nvSpPr>
            <p:cNvPr id="179288" name="Rectangle 88"/>
            <p:cNvSpPr>
              <a:spLocks noChangeArrowheads="1"/>
            </p:cNvSpPr>
            <p:nvPr/>
          </p:nvSpPr>
          <p:spPr bwMode="auto">
            <a:xfrm>
              <a:off x="3669" y="3527"/>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8292</a:t>
              </a:r>
              <a:endParaRPr lang="zh-CN" altLang="en-US" b="1"/>
            </a:p>
          </p:txBody>
        </p:sp>
        <p:sp>
          <p:nvSpPr>
            <p:cNvPr id="179289" name="Rectangle 89"/>
            <p:cNvSpPr>
              <a:spLocks noChangeArrowheads="1"/>
            </p:cNvSpPr>
            <p:nvPr/>
          </p:nvSpPr>
          <p:spPr bwMode="auto">
            <a:xfrm>
              <a:off x="3669" y="3711"/>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8692</a:t>
              </a:r>
              <a:endParaRPr lang="zh-CN" altLang="en-US" b="1"/>
            </a:p>
          </p:txBody>
        </p:sp>
        <p:sp>
          <p:nvSpPr>
            <p:cNvPr id="179290" name="Rectangle 90"/>
            <p:cNvSpPr>
              <a:spLocks noChangeArrowheads="1"/>
            </p:cNvSpPr>
            <p:nvPr/>
          </p:nvSpPr>
          <p:spPr bwMode="auto">
            <a:xfrm>
              <a:off x="4235" y="40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主存</a:t>
              </a:r>
              <a:endParaRPr lang="zh-CN" altLang="en-US" b="1"/>
            </a:p>
          </p:txBody>
        </p:sp>
        <p:sp>
          <p:nvSpPr>
            <p:cNvPr id="179291" name="Rectangle 91"/>
            <p:cNvSpPr>
              <a:spLocks noChangeArrowheads="1"/>
            </p:cNvSpPr>
            <p:nvPr/>
          </p:nvSpPr>
          <p:spPr bwMode="auto">
            <a:xfrm>
              <a:off x="4813" y="2360"/>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物理地址</a:t>
              </a:r>
              <a:endParaRPr lang="zh-CN" altLang="en-US" b="1"/>
            </a:p>
          </p:txBody>
        </p:sp>
        <p:sp>
          <p:nvSpPr>
            <p:cNvPr id="179292" name="Rectangle 92"/>
            <p:cNvSpPr>
              <a:spLocks noChangeArrowheads="1"/>
            </p:cNvSpPr>
            <p:nvPr/>
          </p:nvSpPr>
          <p:spPr bwMode="auto">
            <a:xfrm>
              <a:off x="4932"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有效地址</a:t>
              </a:r>
              <a:endParaRPr lang="zh-CN" altLang="en-US" b="1"/>
            </a:p>
          </p:txBody>
        </p:sp>
        <p:sp>
          <p:nvSpPr>
            <p:cNvPr id="179293" name="Freeform 93"/>
            <p:cNvSpPr>
              <a:spLocks/>
            </p:cNvSpPr>
            <p:nvPr/>
          </p:nvSpPr>
          <p:spPr bwMode="auto">
            <a:xfrm>
              <a:off x="2315" y="810"/>
              <a:ext cx="170" cy="53"/>
            </a:xfrm>
            <a:custGeom>
              <a:avLst/>
              <a:gdLst/>
              <a:ahLst/>
              <a:cxnLst>
                <a:cxn ang="0">
                  <a:pos x="0" y="53"/>
                </a:cxn>
                <a:cxn ang="0">
                  <a:pos x="26" y="26"/>
                </a:cxn>
                <a:cxn ang="0">
                  <a:pos x="0" y="0"/>
                </a:cxn>
                <a:cxn ang="0">
                  <a:pos x="170" y="26"/>
                </a:cxn>
                <a:cxn ang="0">
                  <a:pos x="0" y="53"/>
                </a:cxn>
              </a:cxnLst>
              <a:rect l="0" t="0" r="r" b="b"/>
              <a:pathLst>
                <a:path w="170" h="53">
                  <a:moveTo>
                    <a:pt x="0" y="53"/>
                  </a:moveTo>
                  <a:lnTo>
                    <a:pt x="26" y="26"/>
                  </a:lnTo>
                  <a:lnTo>
                    <a:pt x="0" y="0"/>
                  </a:lnTo>
                  <a:lnTo>
                    <a:pt x="170" y="26"/>
                  </a:lnTo>
                  <a:lnTo>
                    <a:pt x="0"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4" name="Freeform 94"/>
            <p:cNvSpPr>
              <a:spLocks/>
            </p:cNvSpPr>
            <p:nvPr/>
          </p:nvSpPr>
          <p:spPr bwMode="auto">
            <a:xfrm>
              <a:off x="4116" y="1795"/>
              <a:ext cx="171" cy="65"/>
            </a:xfrm>
            <a:custGeom>
              <a:avLst/>
              <a:gdLst/>
              <a:ahLst/>
              <a:cxnLst>
                <a:cxn ang="0">
                  <a:pos x="0" y="65"/>
                </a:cxn>
                <a:cxn ang="0">
                  <a:pos x="26" y="39"/>
                </a:cxn>
                <a:cxn ang="0">
                  <a:pos x="0" y="0"/>
                </a:cxn>
                <a:cxn ang="0">
                  <a:pos x="171" y="39"/>
                </a:cxn>
                <a:cxn ang="0">
                  <a:pos x="0" y="65"/>
                </a:cxn>
              </a:cxnLst>
              <a:rect l="0" t="0" r="r" b="b"/>
              <a:pathLst>
                <a:path w="171" h="65">
                  <a:moveTo>
                    <a:pt x="0" y="65"/>
                  </a:moveTo>
                  <a:lnTo>
                    <a:pt x="26" y="39"/>
                  </a:lnTo>
                  <a:lnTo>
                    <a:pt x="0" y="0"/>
                  </a:lnTo>
                  <a:lnTo>
                    <a:pt x="171" y="39"/>
                  </a:lnTo>
                  <a:lnTo>
                    <a:pt x="0" y="6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5" name="Freeform 95"/>
            <p:cNvSpPr>
              <a:spLocks/>
            </p:cNvSpPr>
            <p:nvPr/>
          </p:nvSpPr>
          <p:spPr bwMode="auto">
            <a:xfrm>
              <a:off x="4379" y="1545"/>
              <a:ext cx="53" cy="158"/>
            </a:xfrm>
            <a:custGeom>
              <a:avLst/>
              <a:gdLst/>
              <a:ahLst/>
              <a:cxnLst>
                <a:cxn ang="0">
                  <a:pos x="0" y="0"/>
                </a:cxn>
                <a:cxn ang="0">
                  <a:pos x="26" y="27"/>
                </a:cxn>
                <a:cxn ang="0">
                  <a:pos x="53" y="0"/>
                </a:cxn>
                <a:cxn ang="0">
                  <a:pos x="26" y="158"/>
                </a:cxn>
                <a:cxn ang="0">
                  <a:pos x="0" y="0"/>
                </a:cxn>
              </a:cxnLst>
              <a:rect l="0" t="0" r="r" b="b"/>
              <a:pathLst>
                <a:path w="53" h="158">
                  <a:moveTo>
                    <a:pt x="0" y="0"/>
                  </a:moveTo>
                  <a:lnTo>
                    <a:pt x="26" y="27"/>
                  </a:lnTo>
                  <a:lnTo>
                    <a:pt x="53" y="0"/>
                  </a:lnTo>
                  <a:lnTo>
                    <a:pt x="26" y="15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6" name="Freeform 96"/>
            <p:cNvSpPr>
              <a:spLocks/>
            </p:cNvSpPr>
            <p:nvPr/>
          </p:nvSpPr>
          <p:spPr bwMode="auto">
            <a:xfrm>
              <a:off x="4379" y="2162"/>
              <a:ext cx="53" cy="158"/>
            </a:xfrm>
            <a:custGeom>
              <a:avLst/>
              <a:gdLst/>
              <a:ahLst/>
              <a:cxnLst>
                <a:cxn ang="0">
                  <a:pos x="0" y="0"/>
                </a:cxn>
                <a:cxn ang="0">
                  <a:pos x="26" y="27"/>
                </a:cxn>
                <a:cxn ang="0">
                  <a:pos x="53" y="0"/>
                </a:cxn>
                <a:cxn ang="0">
                  <a:pos x="26" y="158"/>
                </a:cxn>
                <a:cxn ang="0">
                  <a:pos x="0" y="0"/>
                </a:cxn>
              </a:cxnLst>
              <a:rect l="0" t="0" r="r" b="b"/>
              <a:pathLst>
                <a:path w="53" h="158">
                  <a:moveTo>
                    <a:pt x="0" y="0"/>
                  </a:moveTo>
                  <a:lnTo>
                    <a:pt x="26" y="27"/>
                  </a:lnTo>
                  <a:lnTo>
                    <a:pt x="53" y="0"/>
                  </a:lnTo>
                  <a:lnTo>
                    <a:pt x="26" y="15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179297" name="Text Box 97"/>
          <p:cNvSpPr txBox="1">
            <a:spLocks noChangeArrowheads="1"/>
          </p:cNvSpPr>
          <p:nvPr/>
        </p:nvSpPr>
        <p:spPr bwMode="auto">
          <a:xfrm>
            <a:off x="990600" y="90488"/>
            <a:ext cx="2618024" cy="523220"/>
          </a:xfrm>
          <a:prstGeom prst="rect">
            <a:avLst/>
          </a:prstGeom>
          <a:noFill/>
          <a:ln w="9525">
            <a:noFill/>
            <a:miter lim="800000"/>
            <a:headEnd/>
            <a:tailEnd/>
          </a:ln>
          <a:effectLst/>
        </p:spPr>
        <p:txBody>
          <a:bodyPr wrap="none">
            <a:spAutoFit/>
          </a:bodyPr>
          <a:lstStyle/>
          <a:p>
            <a:r>
              <a:rPr lang="en-US" altLang="zh-CN" sz="2800" b="1" baseline="0" dirty="0">
                <a:latin typeface="Times New Roman" pitchFamily="18" charset="0"/>
              </a:rPr>
              <a:t>3.</a:t>
            </a:r>
            <a:r>
              <a:rPr lang="zh-CN" altLang="en-US" sz="2800" b="1" baseline="0" dirty="0">
                <a:latin typeface="Times New Roman" pitchFamily="18" charset="0"/>
              </a:rPr>
              <a:t>地址变换结构</a:t>
            </a:r>
          </a:p>
        </p:txBody>
      </p:sp>
      <p:sp>
        <p:nvSpPr>
          <p:cNvPr id="3" name="文本框 2">
            <a:extLst>
              <a:ext uri="{FF2B5EF4-FFF2-40B4-BE49-F238E27FC236}">
                <a16:creationId xmlns:a16="http://schemas.microsoft.com/office/drawing/2014/main" id="{DF32E580-D25C-4323-AC02-7089897E7016}"/>
              </a:ext>
            </a:extLst>
          </p:cNvPr>
          <p:cNvSpPr txBox="1"/>
          <p:nvPr/>
        </p:nvSpPr>
        <p:spPr>
          <a:xfrm>
            <a:off x="312377" y="4391025"/>
            <a:ext cx="4099695" cy="1200329"/>
          </a:xfrm>
          <a:prstGeom prst="rect">
            <a:avLst/>
          </a:prstGeom>
          <a:noFill/>
        </p:spPr>
        <p:txBody>
          <a:bodyPr wrap="square" rtlCol="0">
            <a:spAutoFit/>
          </a:bodyPr>
          <a:lstStyle/>
          <a:p>
            <a:r>
              <a:rPr lang="en-US" altLang="zh-CN" dirty="0"/>
              <a:t>1.</a:t>
            </a:r>
            <a:r>
              <a:rPr lang="zh-CN" altLang="en-US" dirty="0"/>
              <a:t>段号</a:t>
            </a:r>
            <a:r>
              <a:rPr lang="en-US" altLang="zh-CN" dirty="0"/>
              <a:t>S&gt;</a:t>
            </a:r>
            <a:r>
              <a:rPr lang="zh-CN" altLang="en-US" dirty="0"/>
              <a:t>段表长度</a:t>
            </a:r>
            <a:r>
              <a:rPr lang="en-US" altLang="zh-CN" dirty="0"/>
              <a:t>TL</a:t>
            </a:r>
          </a:p>
          <a:p>
            <a:r>
              <a:rPr lang="en-US" altLang="zh-CN" baseline="0" dirty="0"/>
              <a:t>2.</a:t>
            </a:r>
            <a:r>
              <a:rPr lang="zh-CN" altLang="en-US" baseline="0" dirty="0"/>
              <a:t>段内</a:t>
            </a:r>
            <a:r>
              <a:rPr lang="zh-CN" altLang="en-US" b="0" baseline="0" dirty="0"/>
              <a:t>地址</a:t>
            </a:r>
            <a:r>
              <a:rPr lang="en-US" altLang="zh-CN" baseline="0" dirty="0"/>
              <a:t>d&gt;</a:t>
            </a:r>
            <a:r>
              <a:rPr lang="zh-CN" altLang="en-US" baseline="0" dirty="0"/>
              <a:t>段长</a:t>
            </a:r>
            <a:r>
              <a:rPr lang="en-US" altLang="zh-CN" baseline="0" dirty="0"/>
              <a:t>SL</a:t>
            </a:r>
          </a:p>
          <a:p>
            <a:r>
              <a:rPr lang="zh-CN" altLang="en-US" baseline="0" dirty="0"/>
              <a:t>则越界</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09625" y="252045"/>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en-US" altLang="zh-CN" sz="4000" kern="0" dirty="0"/>
              <a:t>4.1</a:t>
            </a:r>
            <a:r>
              <a:rPr lang="zh-CN" altLang="en-US" sz="4000" kern="0" dirty="0"/>
              <a:t>存储器的层次结构</a:t>
            </a:r>
          </a:p>
        </p:txBody>
      </p:sp>
      <p:sp>
        <p:nvSpPr>
          <p:cNvPr id="3" name="内容占位符 2"/>
          <p:cNvSpPr txBox="1">
            <a:spLocks/>
          </p:cNvSpPr>
          <p:nvPr/>
        </p:nvSpPr>
        <p:spPr>
          <a:xfrm>
            <a:off x="107504" y="1052513"/>
            <a:ext cx="8122096"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0" indent="0">
              <a:buNone/>
            </a:pPr>
            <a:r>
              <a:rPr lang="en-US" altLang="zh-CN" kern="0" dirty="0"/>
              <a:t>4.1.3 </a:t>
            </a:r>
            <a:r>
              <a:rPr lang="zh-CN" altLang="en-US" kern="0" dirty="0"/>
              <a:t>高速缓存和磁盘缓存</a:t>
            </a:r>
            <a:endParaRPr lang="en-US" altLang="zh-CN" kern="0" dirty="0"/>
          </a:p>
          <a:p>
            <a:pPr marL="0" indent="0">
              <a:buNone/>
            </a:pPr>
            <a:r>
              <a:rPr lang="en-US" altLang="zh-CN" kern="0" dirty="0"/>
              <a:t>1.</a:t>
            </a:r>
            <a:r>
              <a:rPr lang="zh-CN" altLang="en-US" kern="0" dirty="0"/>
              <a:t>高速缓存</a:t>
            </a:r>
            <a:endParaRPr lang="en-US" altLang="zh-CN" kern="0" dirty="0"/>
          </a:p>
          <a:p>
            <a:pPr>
              <a:buFont typeface="Wingdings" panose="05000000000000000000" pitchFamily="2" charset="2"/>
              <a:buChar char="Ø"/>
            </a:pPr>
            <a:r>
              <a:rPr lang="zh-CN" altLang="en-US" kern="0" dirty="0"/>
              <a:t>介于寄存器和存储器之间</a:t>
            </a:r>
            <a:endParaRPr lang="en-US" altLang="zh-CN" kern="0" dirty="0"/>
          </a:p>
          <a:p>
            <a:pPr>
              <a:buFont typeface="Wingdings" panose="05000000000000000000" pitchFamily="2" charset="2"/>
              <a:buChar char="Ø"/>
            </a:pPr>
            <a:r>
              <a:rPr lang="zh-CN" altLang="en-US" kern="0" dirty="0"/>
              <a:t>主要用于备份主存中的常用数据</a:t>
            </a:r>
            <a:r>
              <a:rPr lang="en-US" altLang="zh-CN" kern="0" dirty="0"/>
              <a:t>,</a:t>
            </a:r>
            <a:r>
              <a:rPr lang="zh-CN" altLang="en-US" kern="0" dirty="0"/>
              <a:t>减少处理机对主存的访问次数</a:t>
            </a:r>
            <a:endParaRPr lang="en-US" altLang="zh-CN" kern="0" dirty="0"/>
          </a:p>
          <a:p>
            <a:pPr>
              <a:buFont typeface="Wingdings" panose="05000000000000000000" pitchFamily="2" charset="2"/>
              <a:buChar char="Ø"/>
            </a:pPr>
            <a:r>
              <a:rPr lang="zh-CN" altLang="en-US" kern="0" dirty="0"/>
              <a:t>容量远远大于寄存器</a:t>
            </a:r>
            <a:r>
              <a:rPr lang="en-US" altLang="zh-CN" kern="0" dirty="0"/>
              <a:t>,</a:t>
            </a:r>
            <a:r>
              <a:rPr lang="zh-CN" altLang="en-US" kern="0" dirty="0"/>
              <a:t>比主存小两三个数量级</a:t>
            </a:r>
            <a:r>
              <a:rPr lang="en-US" altLang="zh-CN" kern="0" dirty="0"/>
              <a:t>,</a:t>
            </a:r>
            <a:r>
              <a:rPr lang="zh-CN" altLang="en-US" kern="0" dirty="0"/>
              <a:t>一般几十</a:t>
            </a:r>
            <a:r>
              <a:rPr lang="en-US" altLang="zh-CN" kern="0" dirty="0"/>
              <a:t>KB</a:t>
            </a:r>
            <a:r>
              <a:rPr lang="zh-CN" altLang="en-US" kern="0" dirty="0"/>
              <a:t>到几十</a:t>
            </a:r>
            <a:r>
              <a:rPr lang="en-US" altLang="zh-CN" kern="0" dirty="0"/>
              <a:t>MB</a:t>
            </a:r>
          </a:p>
          <a:p>
            <a:pPr>
              <a:buFont typeface="Wingdings" panose="05000000000000000000" pitchFamily="2" charset="2"/>
              <a:buChar char="Ø"/>
            </a:pPr>
            <a:r>
              <a:rPr lang="zh-CN" altLang="en-US" kern="0" dirty="0"/>
              <a:t>程序执行的局部性原理</a:t>
            </a:r>
            <a:endParaRPr lang="en-US" altLang="zh-CN" kern="0" dirty="0"/>
          </a:p>
          <a:p>
            <a:pPr>
              <a:buFont typeface="Wingdings" panose="05000000000000000000" pitchFamily="2" charset="2"/>
              <a:buChar char="Ø"/>
            </a:pPr>
            <a:endParaRPr lang="en-US" altLang="zh-CN" kern="0" dirty="0"/>
          </a:p>
          <a:p>
            <a:pPr marL="0" indent="0">
              <a:buNone/>
            </a:pPr>
            <a:endParaRPr lang="en-US" altLang="zh-CN" kern="0" dirty="0"/>
          </a:p>
        </p:txBody>
      </p:sp>
    </p:spTree>
    <p:extLst>
      <p:ext uri="{BB962C8B-B14F-4D97-AF65-F5344CB8AC3E}">
        <p14:creationId xmlns:p14="http://schemas.microsoft.com/office/powerpoint/2010/main" val="2274481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just">
              <a:spcBef>
                <a:spcPct val="20000"/>
              </a:spcBef>
              <a:buClr>
                <a:srgbClr val="0000CC"/>
              </a:buClr>
            </a:pPr>
            <a:r>
              <a:rPr lang="en-US" altLang="zh-CN" sz="4000" b="1" baseline="0" dirty="0">
                <a:solidFill>
                  <a:srgbClr val="0000CC"/>
                </a:solidFill>
                <a:latin typeface="Times New Roman" pitchFamily="18" charset="0"/>
              </a:rPr>
              <a:t>4. </a:t>
            </a:r>
            <a:r>
              <a:rPr lang="zh-CN" altLang="en-US" sz="4000" b="1" baseline="0" dirty="0">
                <a:solidFill>
                  <a:srgbClr val="0000CC"/>
                </a:solidFill>
                <a:latin typeface="Times New Roman" pitchFamily="18" charset="0"/>
              </a:rPr>
              <a:t>分页和分段的主要区别</a:t>
            </a:r>
            <a:endParaRPr lang="zh-CN" altLang="en-US" sz="4000" b="1" baseline="0" dirty="0">
              <a:solidFill>
                <a:srgbClr val="0000CC"/>
              </a:solidFill>
              <a:latin typeface="宋体" pitchFamily="2" charset="-122"/>
            </a:endParaRPr>
          </a:p>
        </p:txBody>
      </p:sp>
      <p:sp>
        <p:nvSpPr>
          <p:cNvPr id="183299" name="Rectangle 3"/>
          <p:cNvSpPr>
            <a:spLocks noChangeArrowheads="1"/>
          </p:cNvSpPr>
          <p:nvPr/>
        </p:nvSpPr>
        <p:spPr bwMode="auto">
          <a:xfrm>
            <a:off x="378034" y="1311275"/>
            <a:ext cx="86868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None/>
            </a:pPr>
            <a:r>
              <a:rPr lang="zh-CN" altLang="en-US" sz="2800" b="1" baseline="0" dirty="0">
                <a:latin typeface="宋体" pitchFamily="2" charset="-122"/>
              </a:rPr>
              <a:t>(1)</a:t>
            </a:r>
            <a:r>
              <a:rPr lang="zh-CN" altLang="en-US" sz="2800" baseline="0" dirty="0">
                <a:latin typeface="宋体" pitchFamily="2" charset="-122"/>
              </a:rPr>
              <a:t> </a:t>
            </a:r>
            <a:r>
              <a:rPr lang="zh-CN" altLang="en-US" sz="2800" b="1" baseline="0" dirty="0">
                <a:solidFill>
                  <a:srgbClr val="FF0000"/>
                </a:solidFill>
                <a:latin typeface="宋体" pitchFamily="2" charset="-122"/>
              </a:rPr>
              <a:t>页</a:t>
            </a:r>
            <a:r>
              <a:rPr lang="zh-CN" altLang="en-US" sz="2800" b="1" baseline="0" dirty="0">
                <a:latin typeface="宋体" pitchFamily="2" charset="-122"/>
              </a:rPr>
              <a:t>是信息的物理单位，由于</a:t>
            </a:r>
            <a:r>
              <a:rPr lang="zh-CN" altLang="en-US" sz="2800" b="1" baseline="0" dirty="0">
                <a:solidFill>
                  <a:srgbClr val="FF0000"/>
                </a:solidFill>
                <a:latin typeface="宋体" pitchFamily="2" charset="-122"/>
              </a:rPr>
              <a:t>系统</a:t>
            </a:r>
            <a:r>
              <a:rPr lang="zh-CN" altLang="en-US" sz="2800" b="1" baseline="0" dirty="0">
                <a:latin typeface="宋体" pitchFamily="2" charset="-122"/>
              </a:rPr>
              <a:t>管理的需要。段则是信息的逻辑单位，它含有一组其意义相对完整的信息。</a:t>
            </a:r>
            <a:r>
              <a:rPr lang="zh-CN" altLang="en-US" sz="2800" b="1" baseline="0" dirty="0">
                <a:solidFill>
                  <a:srgbClr val="FF0000"/>
                </a:solidFill>
                <a:latin typeface="宋体" pitchFamily="2" charset="-122"/>
              </a:rPr>
              <a:t>分段</a:t>
            </a:r>
            <a:r>
              <a:rPr lang="zh-CN" altLang="en-US" sz="2800" b="1" baseline="0" dirty="0">
                <a:latin typeface="宋体" pitchFamily="2" charset="-122"/>
              </a:rPr>
              <a:t>的目的是为了能更好地满足</a:t>
            </a:r>
            <a:r>
              <a:rPr lang="zh-CN" altLang="en-US" sz="2800" b="1" baseline="0" dirty="0">
                <a:solidFill>
                  <a:srgbClr val="FF0000"/>
                </a:solidFill>
                <a:latin typeface="宋体" pitchFamily="2" charset="-122"/>
              </a:rPr>
              <a:t>用户</a:t>
            </a:r>
            <a:r>
              <a:rPr lang="zh-CN" altLang="en-US" sz="2800" b="1" baseline="0" dirty="0">
                <a:latin typeface="宋体" pitchFamily="2" charset="-122"/>
              </a:rPr>
              <a:t>的需要。</a:t>
            </a:r>
          </a:p>
          <a:p>
            <a:pPr marL="685800" indent="-685800" eaLnBrk="0" hangingPunct="0">
              <a:spcBef>
                <a:spcPct val="5000"/>
              </a:spcBef>
            </a:pPr>
            <a:r>
              <a:rPr lang="zh-CN" altLang="en-US" sz="2800" b="1" baseline="0" dirty="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dirty="0">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dirty="0">
                <a:latin typeface="宋体" pitchFamily="2" charset="-122"/>
              </a:rPr>
              <a:t>(4)由于段是信息的逻辑单位，因此便于存贮保护和信息的共享，页的保护和共享受到限制。</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179512" y="39329"/>
            <a:ext cx="7793037" cy="692150"/>
          </a:xfrm>
        </p:spPr>
        <p:txBody>
          <a:bodyPr/>
          <a:lstStyle/>
          <a:p>
            <a:pPr algn="ctr" eaLnBrk="1" hangingPunct="1"/>
            <a:r>
              <a:rPr lang="en-US" altLang="zh-CN" sz="4000" b="1" dirty="0"/>
              <a:t>4.6.3 </a:t>
            </a:r>
            <a:r>
              <a:rPr lang="zh-CN" altLang="en-US" sz="4000" b="1" dirty="0"/>
              <a:t>信息共享</a:t>
            </a:r>
          </a:p>
        </p:txBody>
      </p:sp>
      <p:sp>
        <p:nvSpPr>
          <p:cNvPr id="252931" name="Rectangle 3"/>
          <p:cNvSpPr>
            <a:spLocks noGrp="1" noChangeArrowheads="1"/>
          </p:cNvSpPr>
          <p:nvPr>
            <p:ph type="body" idx="1"/>
          </p:nvPr>
        </p:nvSpPr>
        <p:spPr>
          <a:xfrm>
            <a:off x="342106" y="748646"/>
            <a:ext cx="8478366" cy="5704690"/>
          </a:xfrm>
        </p:spPr>
        <p:txBody>
          <a:bodyPr/>
          <a:lstStyle/>
          <a:p>
            <a:pPr marL="0" indent="0" eaLnBrk="1" hangingPunct="1">
              <a:lnSpc>
                <a:spcPct val="90000"/>
              </a:lnSpc>
              <a:buNone/>
            </a:pPr>
            <a:r>
              <a:rPr lang="en-US" altLang="zh-CN" sz="2800" b="1" dirty="0"/>
              <a:t>1.</a:t>
            </a:r>
            <a:r>
              <a:rPr lang="zh-CN" altLang="en-US" sz="2800" b="1" dirty="0"/>
              <a:t>分页系统中对程序和数据的共享</a:t>
            </a:r>
            <a:endParaRPr lang="en-US" altLang="zh-CN" sz="2800" b="1" dirty="0"/>
          </a:p>
          <a:p>
            <a:pPr eaLnBrk="1" hangingPunct="1">
              <a:lnSpc>
                <a:spcPct val="90000"/>
              </a:lnSpc>
              <a:buFont typeface="Wingdings" panose="05000000000000000000" pitchFamily="2" charset="2"/>
              <a:buChar char="Ø"/>
            </a:pPr>
            <a:r>
              <a:rPr lang="zh-CN" altLang="en-US" sz="2400" dirty="0"/>
              <a:t>由于段是信息的逻辑单位，因而分段系统易于实现共享和保护，这也是分段系统的突出优点之一。</a:t>
            </a:r>
          </a:p>
          <a:p>
            <a:pPr marL="0" indent="0" eaLnBrk="1" hangingPunct="1">
              <a:lnSpc>
                <a:spcPct val="90000"/>
              </a:lnSpc>
              <a:buNone/>
            </a:pPr>
            <a:r>
              <a:rPr lang="zh-CN" altLang="en-US" sz="2400" dirty="0"/>
              <a:t>假定一个多用户系统可容纳</a:t>
            </a:r>
            <a:r>
              <a:rPr lang="en-US" altLang="zh-CN" sz="2400" dirty="0"/>
              <a:t>40</a:t>
            </a:r>
            <a:r>
              <a:rPr lang="zh-CN" altLang="en-US" sz="2400" dirty="0"/>
              <a:t>个用户，某应用程序包括</a:t>
            </a:r>
            <a:r>
              <a:rPr lang="en-US" altLang="zh-CN" sz="2400" dirty="0"/>
              <a:t>160KB</a:t>
            </a:r>
            <a:r>
              <a:rPr lang="zh-CN" altLang="en-US" sz="2400" dirty="0"/>
              <a:t>的</a:t>
            </a:r>
            <a:r>
              <a:rPr lang="en-US" altLang="zh-CN" sz="2400" dirty="0"/>
              <a:t>Text Editor</a:t>
            </a:r>
            <a:r>
              <a:rPr lang="zh-CN" altLang="en-US" sz="2400" dirty="0"/>
              <a:t>代码区和</a:t>
            </a:r>
            <a:r>
              <a:rPr lang="en-US" altLang="zh-CN" sz="2400" dirty="0"/>
              <a:t>40KB</a:t>
            </a:r>
            <a:r>
              <a:rPr lang="zh-CN" altLang="en-US" sz="2400" dirty="0"/>
              <a:t>的数据区</a:t>
            </a:r>
            <a:r>
              <a:rPr lang="en-US" altLang="zh-CN" sz="2400" dirty="0"/>
              <a:t>(</a:t>
            </a:r>
            <a:r>
              <a:rPr lang="zh-CN" altLang="en-US" sz="2400" dirty="0"/>
              <a:t>共</a:t>
            </a:r>
            <a:r>
              <a:rPr lang="en-US" altLang="zh-CN" sz="2400" dirty="0"/>
              <a:t>200K)</a:t>
            </a:r>
            <a:r>
              <a:rPr lang="zh-CN" altLang="en-US" sz="2400" dirty="0"/>
              <a:t>，则需多少内存支持？</a:t>
            </a:r>
          </a:p>
          <a:p>
            <a:pPr eaLnBrk="1" hangingPunct="1">
              <a:lnSpc>
                <a:spcPct val="90000"/>
              </a:lnSpc>
              <a:buFont typeface="Wingdings" panose="05000000000000000000" pitchFamily="2" charset="2"/>
              <a:buChar char="Ø"/>
            </a:pPr>
            <a:r>
              <a:rPr lang="zh-CN" altLang="en-US" sz="2400" dirty="0"/>
              <a:t>  则需</a:t>
            </a:r>
            <a:r>
              <a:rPr lang="en-US" altLang="zh-CN" sz="2400" dirty="0"/>
              <a:t>200K*40=8000K</a:t>
            </a:r>
            <a:r>
              <a:rPr lang="zh-CN" altLang="en-US" sz="2400" dirty="0"/>
              <a:t>约</a:t>
            </a:r>
            <a:r>
              <a:rPr lang="en-US" altLang="zh-CN" sz="2400" dirty="0"/>
              <a:t>8M</a:t>
            </a:r>
            <a:r>
              <a:rPr lang="zh-CN" altLang="en-US" sz="2400" dirty="0"/>
              <a:t>内存支持；</a:t>
            </a:r>
          </a:p>
          <a:p>
            <a:pPr eaLnBrk="1" hangingPunct="1">
              <a:lnSpc>
                <a:spcPct val="90000"/>
              </a:lnSpc>
              <a:buFont typeface="Wingdings" panose="05000000000000000000" pitchFamily="2" charset="2"/>
              <a:buChar char="Ø"/>
            </a:pPr>
            <a:r>
              <a:rPr lang="zh-CN" altLang="en-US" sz="2400" dirty="0"/>
              <a:t>若代码是可重入的</a:t>
            </a:r>
            <a:r>
              <a:rPr lang="en-US" altLang="zh-CN" sz="2400" dirty="0"/>
              <a:t>(Reentrant)</a:t>
            </a:r>
            <a:r>
              <a:rPr lang="zh-CN" altLang="en-US" sz="2400" dirty="0"/>
              <a:t>，则代码可共享，因而其所需内存空间为</a:t>
            </a:r>
            <a:r>
              <a:rPr lang="en-US" altLang="zh-CN" sz="2400" dirty="0"/>
              <a:t>1760KB (=160+40x40)</a:t>
            </a:r>
            <a:r>
              <a:rPr lang="zh-CN" altLang="en-US" sz="2400" dirty="0"/>
              <a:t>。</a:t>
            </a:r>
          </a:p>
          <a:p>
            <a:pPr marL="0" indent="0" eaLnBrk="1" hangingPunct="1">
              <a:lnSpc>
                <a:spcPct val="90000"/>
              </a:lnSpc>
              <a:buNone/>
            </a:pPr>
            <a:r>
              <a:rPr lang="zh-CN" altLang="en-US" sz="2400" b="1" dirty="0"/>
              <a:t>在分页系统中，假定每个页面大小</a:t>
            </a:r>
            <a:r>
              <a:rPr lang="en-US" altLang="zh-CN" sz="2400" b="1" dirty="0"/>
              <a:t>4K</a:t>
            </a:r>
            <a:r>
              <a:rPr lang="zh-CN" altLang="en-US" sz="2400" b="1" dirty="0"/>
              <a:t>，该如何实现？</a:t>
            </a:r>
          </a:p>
          <a:p>
            <a:pPr eaLnBrk="1" hangingPunct="1">
              <a:lnSpc>
                <a:spcPct val="90000"/>
              </a:lnSpc>
              <a:buFont typeface="Wingdings" panose="05000000000000000000" pitchFamily="2" charset="2"/>
              <a:buChar char="Ø"/>
            </a:pPr>
            <a:r>
              <a:rPr lang="zh-CN" altLang="en-US" sz="2400" dirty="0"/>
              <a:t> 一个用户代码区占</a:t>
            </a:r>
            <a:r>
              <a:rPr lang="en-US" altLang="zh-CN" sz="2400" dirty="0"/>
              <a:t>40</a:t>
            </a:r>
            <a:r>
              <a:rPr lang="zh-CN" altLang="en-US" sz="2400" dirty="0"/>
              <a:t>个页面，数据区占</a:t>
            </a:r>
            <a:r>
              <a:rPr lang="en-US" altLang="zh-CN" sz="2400" dirty="0"/>
              <a:t>10</a:t>
            </a:r>
            <a:r>
              <a:rPr lang="zh-CN" altLang="en-US" sz="2400" dirty="0"/>
              <a:t>个页面。为了实现与其他用户信息共享，每个进程的页表中都建立</a:t>
            </a:r>
            <a:r>
              <a:rPr lang="en-US" altLang="zh-CN" sz="2400" dirty="0"/>
              <a:t>40</a:t>
            </a:r>
            <a:r>
              <a:rPr lang="zh-CN" altLang="en-US" sz="2400" dirty="0"/>
              <a:t>个页表项使用相同的物理块号</a:t>
            </a:r>
            <a:r>
              <a:rPr lang="en-US" altLang="zh-CN" sz="2400" dirty="0"/>
              <a:t>(</a:t>
            </a:r>
            <a:r>
              <a:rPr lang="zh-CN" altLang="en-US" sz="2400" dirty="0"/>
              <a:t>代码区</a:t>
            </a:r>
            <a:r>
              <a:rPr lang="en-US" altLang="zh-CN" sz="2400" dirty="0"/>
              <a:t>)</a:t>
            </a:r>
            <a:r>
              <a:rPr lang="zh-CN" altLang="en-US" sz="2400" dirty="0"/>
              <a:t>，另外建立</a:t>
            </a:r>
            <a:r>
              <a:rPr lang="en-US" altLang="zh-CN" sz="2400" dirty="0"/>
              <a:t>10</a:t>
            </a:r>
            <a:r>
              <a:rPr lang="zh-CN" altLang="en-US" sz="2400" dirty="0"/>
              <a:t>个数据区的页表项</a:t>
            </a:r>
            <a:r>
              <a:rPr lang="en-US" altLang="zh-CN" sz="2400" dirty="0"/>
              <a:t>,</a:t>
            </a:r>
            <a:r>
              <a:rPr lang="zh-CN" altLang="en-US" sz="2400" dirty="0"/>
              <a:t>如图所示。</a:t>
            </a:r>
          </a:p>
        </p:txBody>
      </p:sp>
    </p:spTree>
    <p:extLst>
      <p:ext uri="{BB962C8B-B14F-4D97-AF65-F5344CB8AC3E}">
        <p14:creationId xmlns:p14="http://schemas.microsoft.com/office/powerpoint/2010/main" val="4172799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3" end="3"/>
                                            </p:txEl>
                                          </p:spTgt>
                                        </p:tgtEl>
                                        <p:attrNameLst>
                                          <p:attrName>style.visibility</p:attrName>
                                        </p:attrNameLst>
                                      </p:cBhvr>
                                      <p:to>
                                        <p:strVal val="visible"/>
                                      </p:to>
                                    </p:set>
                                    <p:animEffect transition="in" filter="blinds(horizontal)">
                                      <p:cBhvr>
                                        <p:cTn id="7" dur="500"/>
                                        <p:tgtEl>
                                          <p:spTgt spid="25293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2931">
                                            <p:txEl>
                                              <p:pRg st="4" end="4"/>
                                            </p:txEl>
                                          </p:spTgt>
                                        </p:tgtEl>
                                        <p:attrNameLst>
                                          <p:attrName>style.visibility</p:attrName>
                                        </p:attrNameLst>
                                      </p:cBhvr>
                                      <p:to>
                                        <p:strVal val="visible"/>
                                      </p:to>
                                    </p:set>
                                    <p:animEffect transition="in" filter="blinds(horizontal)">
                                      <p:cBhvr>
                                        <p:cTn id="12" dur="500"/>
                                        <p:tgtEl>
                                          <p:spTgt spid="25293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1">
                                            <p:txEl>
                                              <p:pRg st="5" end="5"/>
                                            </p:txEl>
                                          </p:spTgt>
                                        </p:tgtEl>
                                        <p:attrNameLst>
                                          <p:attrName>style.visibility</p:attrName>
                                        </p:attrNameLst>
                                      </p:cBhvr>
                                      <p:to>
                                        <p:strVal val="visible"/>
                                      </p:to>
                                    </p:set>
                                    <p:animEffect transition="in" filter="blinds(horizontal)">
                                      <p:cBhvr>
                                        <p:cTn id="17" dur="500"/>
                                        <p:tgtEl>
                                          <p:spTgt spid="25293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2931">
                                            <p:txEl>
                                              <p:pRg st="6" end="6"/>
                                            </p:txEl>
                                          </p:spTgt>
                                        </p:tgtEl>
                                        <p:attrNameLst>
                                          <p:attrName>style.visibility</p:attrName>
                                        </p:attrNameLst>
                                      </p:cBhvr>
                                      <p:to>
                                        <p:strVal val="visible"/>
                                      </p:to>
                                    </p:set>
                                    <p:animEffect transition="in" filter="blinds(horizontal)">
                                      <p:cBhvr>
                                        <p:cTn id="22" dur="500"/>
                                        <p:tgtEl>
                                          <p:spTgt spid="252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60538" y="722313"/>
            <a:ext cx="7045325" cy="5964237"/>
            <a:chOff x="1109" y="455"/>
            <a:chExt cx="4438" cy="3757"/>
          </a:xfrm>
        </p:grpSpPr>
        <p:sp>
          <p:nvSpPr>
            <p:cNvPr id="185347" name="Rectangle 3"/>
            <p:cNvSpPr>
              <a:spLocks noChangeArrowheads="1"/>
            </p:cNvSpPr>
            <p:nvPr/>
          </p:nvSpPr>
          <p:spPr bwMode="auto">
            <a:xfrm>
              <a:off x="1109" y="678"/>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48" name="Rectangle 4"/>
            <p:cNvSpPr>
              <a:spLocks noChangeArrowheads="1"/>
            </p:cNvSpPr>
            <p:nvPr/>
          </p:nvSpPr>
          <p:spPr bwMode="auto">
            <a:xfrm>
              <a:off x="1332" y="665"/>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1</a:t>
              </a:r>
              <a:endParaRPr lang="en-US" altLang="zh-CN" b="1"/>
            </a:p>
          </p:txBody>
        </p:sp>
        <p:sp>
          <p:nvSpPr>
            <p:cNvPr id="185349" name="Rectangle 5"/>
            <p:cNvSpPr>
              <a:spLocks noChangeArrowheads="1"/>
            </p:cNvSpPr>
            <p:nvPr/>
          </p:nvSpPr>
          <p:spPr bwMode="auto">
            <a:xfrm>
              <a:off x="1109" y="861"/>
              <a:ext cx="7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0" name="Rectangle 6"/>
            <p:cNvSpPr>
              <a:spLocks noChangeArrowheads="1"/>
            </p:cNvSpPr>
            <p:nvPr/>
          </p:nvSpPr>
          <p:spPr bwMode="auto">
            <a:xfrm>
              <a:off x="1332" y="849"/>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2</a:t>
              </a:r>
              <a:endParaRPr lang="en-US" altLang="zh-CN" b="1"/>
            </a:p>
          </p:txBody>
        </p:sp>
        <p:sp>
          <p:nvSpPr>
            <p:cNvPr id="185351" name="Rectangle 7"/>
            <p:cNvSpPr>
              <a:spLocks noChangeArrowheads="1"/>
            </p:cNvSpPr>
            <p:nvPr/>
          </p:nvSpPr>
          <p:spPr bwMode="auto">
            <a:xfrm>
              <a:off x="1109" y="1058"/>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2" name="Rectangle 8"/>
            <p:cNvSpPr>
              <a:spLocks noChangeArrowheads="1"/>
            </p:cNvSpPr>
            <p:nvPr/>
          </p:nvSpPr>
          <p:spPr bwMode="auto">
            <a:xfrm rot="5400000">
              <a:off x="1407" y="113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53" name="Rectangle 9"/>
            <p:cNvSpPr>
              <a:spLocks noChangeArrowheads="1"/>
            </p:cNvSpPr>
            <p:nvPr/>
          </p:nvSpPr>
          <p:spPr bwMode="auto">
            <a:xfrm>
              <a:off x="1109" y="1360"/>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4" name="Rectangle 10"/>
            <p:cNvSpPr>
              <a:spLocks noChangeArrowheads="1"/>
            </p:cNvSpPr>
            <p:nvPr/>
          </p:nvSpPr>
          <p:spPr bwMode="auto">
            <a:xfrm>
              <a:off x="1293" y="1347"/>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40</a:t>
              </a:r>
              <a:endParaRPr lang="en-US" altLang="zh-CN" b="1"/>
            </a:p>
          </p:txBody>
        </p:sp>
        <p:sp>
          <p:nvSpPr>
            <p:cNvPr id="185355" name="Rectangle 11"/>
            <p:cNvSpPr>
              <a:spLocks noChangeArrowheads="1"/>
            </p:cNvSpPr>
            <p:nvPr/>
          </p:nvSpPr>
          <p:spPr bwMode="auto">
            <a:xfrm>
              <a:off x="1109" y="1543"/>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6" name="Rectangle 12"/>
            <p:cNvSpPr>
              <a:spLocks noChangeArrowheads="1"/>
            </p:cNvSpPr>
            <p:nvPr/>
          </p:nvSpPr>
          <p:spPr bwMode="auto">
            <a:xfrm>
              <a:off x="1266" y="1531"/>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357" name="Rectangle 13"/>
            <p:cNvSpPr>
              <a:spLocks noChangeArrowheads="1"/>
            </p:cNvSpPr>
            <p:nvPr/>
          </p:nvSpPr>
          <p:spPr bwMode="auto">
            <a:xfrm>
              <a:off x="1109" y="1727"/>
              <a:ext cx="749" cy="31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8" name="Rectangle 14"/>
            <p:cNvSpPr>
              <a:spLocks noChangeArrowheads="1"/>
            </p:cNvSpPr>
            <p:nvPr/>
          </p:nvSpPr>
          <p:spPr bwMode="auto">
            <a:xfrm rot="5400000">
              <a:off x="1407" y="1814"/>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59" name="Rectangle 15"/>
            <p:cNvSpPr>
              <a:spLocks noChangeArrowheads="1"/>
            </p:cNvSpPr>
            <p:nvPr/>
          </p:nvSpPr>
          <p:spPr bwMode="auto">
            <a:xfrm>
              <a:off x="1109" y="2042"/>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0" name="Rectangle 16"/>
            <p:cNvSpPr>
              <a:spLocks noChangeArrowheads="1"/>
            </p:cNvSpPr>
            <p:nvPr/>
          </p:nvSpPr>
          <p:spPr bwMode="auto">
            <a:xfrm>
              <a:off x="1227" y="2029"/>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361" name="Rectangle 17"/>
            <p:cNvSpPr>
              <a:spLocks noChangeArrowheads="1"/>
            </p:cNvSpPr>
            <p:nvPr/>
          </p:nvSpPr>
          <p:spPr bwMode="auto">
            <a:xfrm>
              <a:off x="1266" y="468"/>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进程</a:t>
              </a:r>
              <a:endParaRPr lang="zh-CN" altLang="en-US" b="1"/>
            </a:p>
          </p:txBody>
        </p:sp>
        <p:sp>
          <p:nvSpPr>
            <p:cNvPr id="185362" name="Rectangle 18"/>
            <p:cNvSpPr>
              <a:spLocks noChangeArrowheads="1"/>
            </p:cNvSpPr>
            <p:nvPr/>
          </p:nvSpPr>
          <p:spPr bwMode="auto">
            <a:xfrm>
              <a:off x="1608" y="45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85363" name="Rectangle 19"/>
            <p:cNvSpPr>
              <a:spLocks noChangeArrowheads="1"/>
            </p:cNvSpPr>
            <p:nvPr/>
          </p:nvSpPr>
          <p:spPr bwMode="auto">
            <a:xfrm>
              <a:off x="2357" y="678"/>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4" name="Rectangle 20"/>
            <p:cNvSpPr>
              <a:spLocks noChangeArrowheads="1"/>
            </p:cNvSpPr>
            <p:nvPr/>
          </p:nvSpPr>
          <p:spPr bwMode="auto">
            <a:xfrm>
              <a:off x="2646" y="66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365" name="Rectangle 21"/>
            <p:cNvSpPr>
              <a:spLocks noChangeArrowheads="1"/>
            </p:cNvSpPr>
            <p:nvPr/>
          </p:nvSpPr>
          <p:spPr bwMode="auto">
            <a:xfrm>
              <a:off x="2357" y="861"/>
              <a:ext cx="736"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6" name="Rectangle 22"/>
            <p:cNvSpPr>
              <a:spLocks noChangeArrowheads="1"/>
            </p:cNvSpPr>
            <p:nvPr/>
          </p:nvSpPr>
          <p:spPr bwMode="auto">
            <a:xfrm>
              <a:off x="2646" y="849"/>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367" name="Rectangle 23"/>
            <p:cNvSpPr>
              <a:spLocks noChangeArrowheads="1"/>
            </p:cNvSpPr>
            <p:nvPr/>
          </p:nvSpPr>
          <p:spPr bwMode="auto">
            <a:xfrm>
              <a:off x="2357" y="1058"/>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8" name="Rectangle 24"/>
            <p:cNvSpPr>
              <a:spLocks noChangeArrowheads="1"/>
            </p:cNvSpPr>
            <p:nvPr/>
          </p:nvSpPr>
          <p:spPr bwMode="auto">
            <a:xfrm rot="5400000">
              <a:off x="2642" y="113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69" name="Rectangle 25"/>
            <p:cNvSpPr>
              <a:spLocks noChangeArrowheads="1"/>
            </p:cNvSpPr>
            <p:nvPr/>
          </p:nvSpPr>
          <p:spPr bwMode="auto">
            <a:xfrm>
              <a:off x="2357" y="1360"/>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0" name="Rectangle 26"/>
            <p:cNvSpPr>
              <a:spLocks noChangeArrowheads="1"/>
            </p:cNvSpPr>
            <p:nvPr/>
          </p:nvSpPr>
          <p:spPr bwMode="auto">
            <a:xfrm>
              <a:off x="2646" y="1347"/>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371" name="Rectangle 27"/>
            <p:cNvSpPr>
              <a:spLocks noChangeArrowheads="1"/>
            </p:cNvSpPr>
            <p:nvPr/>
          </p:nvSpPr>
          <p:spPr bwMode="auto">
            <a:xfrm>
              <a:off x="2357" y="1543"/>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2" name="Rectangle 28"/>
            <p:cNvSpPr>
              <a:spLocks noChangeArrowheads="1"/>
            </p:cNvSpPr>
            <p:nvPr/>
          </p:nvSpPr>
          <p:spPr bwMode="auto">
            <a:xfrm>
              <a:off x="2646" y="1531"/>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61</a:t>
              </a:r>
              <a:endParaRPr lang="zh-CN" altLang="en-US" b="1"/>
            </a:p>
          </p:txBody>
        </p:sp>
        <p:sp>
          <p:nvSpPr>
            <p:cNvPr id="185373" name="Rectangle 29"/>
            <p:cNvSpPr>
              <a:spLocks noChangeArrowheads="1"/>
            </p:cNvSpPr>
            <p:nvPr/>
          </p:nvSpPr>
          <p:spPr bwMode="auto">
            <a:xfrm>
              <a:off x="2357" y="1727"/>
              <a:ext cx="736" cy="31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4" name="Rectangle 30"/>
            <p:cNvSpPr>
              <a:spLocks noChangeArrowheads="1"/>
            </p:cNvSpPr>
            <p:nvPr/>
          </p:nvSpPr>
          <p:spPr bwMode="auto">
            <a:xfrm rot="5400000">
              <a:off x="2642" y="1814"/>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75" name="Rectangle 31"/>
            <p:cNvSpPr>
              <a:spLocks noChangeArrowheads="1"/>
            </p:cNvSpPr>
            <p:nvPr/>
          </p:nvSpPr>
          <p:spPr bwMode="auto">
            <a:xfrm>
              <a:off x="2357" y="2042"/>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6" name="Rectangle 32"/>
            <p:cNvSpPr>
              <a:spLocks noChangeArrowheads="1"/>
            </p:cNvSpPr>
            <p:nvPr/>
          </p:nvSpPr>
          <p:spPr bwMode="auto">
            <a:xfrm>
              <a:off x="2646" y="2029"/>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70</a:t>
              </a:r>
              <a:endParaRPr lang="zh-CN" altLang="en-US" b="1"/>
            </a:p>
          </p:txBody>
        </p:sp>
        <p:sp>
          <p:nvSpPr>
            <p:cNvPr id="185377" name="Rectangle 33"/>
            <p:cNvSpPr>
              <a:spLocks noChangeArrowheads="1"/>
            </p:cNvSpPr>
            <p:nvPr/>
          </p:nvSpPr>
          <p:spPr bwMode="auto">
            <a:xfrm>
              <a:off x="2554" y="468"/>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页表</a:t>
              </a:r>
              <a:endParaRPr lang="zh-CN" altLang="en-US" b="1"/>
            </a:p>
          </p:txBody>
        </p:sp>
        <p:sp>
          <p:nvSpPr>
            <p:cNvPr id="185378" name="Rectangle 34"/>
            <p:cNvSpPr>
              <a:spLocks noChangeArrowheads="1"/>
            </p:cNvSpPr>
            <p:nvPr/>
          </p:nvSpPr>
          <p:spPr bwMode="auto">
            <a:xfrm>
              <a:off x="1109" y="2659"/>
              <a:ext cx="749" cy="19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9" name="Rectangle 35"/>
            <p:cNvSpPr>
              <a:spLocks noChangeArrowheads="1"/>
            </p:cNvSpPr>
            <p:nvPr/>
          </p:nvSpPr>
          <p:spPr bwMode="auto">
            <a:xfrm>
              <a:off x="1332" y="2646"/>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1</a:t>
              </a:r>
              <a:endParaRPr lang="en-US" altLang="zh-CN" b="1"/>
            </a:p>
          </p:txBody>
        </p:sp>
        <p:sp>
          <p:nvSpPr>
            <p:cNvPr id="185380" name="Rectangle 36"/>
            <p:cNvSpPr>
              <a:spLocks noChangeArrowheads="1"/>
            </p:cNvSpPr>
            <p:nvPr/>
          </p:nvSpPr>
          <p:spPr bwMode="auto">
            <a:xfrm>
              <a:off x="1109" y="2855"/>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1" name="Rectangle 37"/>
            <p:cNvSpPr>
              <a:spLocks noChangeArrowheads="1"/>
            </p:cNvSpPr>
            <p:nvPr/>
          </p:nvSpPr>
          <p:spPr bwMode="auto">
            <a:xfrm>
              <a:off x="1332" y="2843"/>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2</a:t>
              </a:r>
              <a:endParaRPr lang="en-US" altLang="zh-CN" b="1"/>
            </a:p>
          </p:txBody>
        </p:sp>
        <p:sp>
          <p:nvSpPr>
            <p:cNvPr id="185382" name="Rectangle 38"/>
            <p:cNvSpPr>
              <a:spLocks noChangeArrowheads="1"/>
            </p:cNvSpPr>
            <p:nvPr/>
          </p:nvSpPr>
          <p:spPr bwMode="auto">
            <a:xfrm>
              <a:off x="1109" y="3039"/>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3" name="Rectangle 39"/>
            <p:cNvSpPr>
              <a:spLocks noChangeArrowheads="1"/>
            </p:cNvSpPr>
            <p:nvPr/>
          </p:nvSpPr>
          <p:spPr bwMode="auto">
            <a:xfrm rot="5400000">
              <a:off x="1407" y="31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84" name="Rectangle 40"/>
            <p:cNvSpPr>
              <a:spLocks noChangeArrowheads="1"/>
            </p:cNvSpPr>
            <p:nvPr/>
          </p:nvSpPr>
          <p:spPr bwMode="auto">
            <a:xfrm>
              <a:off x="1109" y="3341"/>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5" name="Rectangle 41"/>
            <p:cNvSpPr>
              <a:spLocks noChangeArrowheads="1"/>
            </p:cNvSpPr>
            <p:nvPr/>
          </p:nvSpPr>
          <p:spPr bwMode="auto">
            <a:xfrm>
              <a:off x="1293" y="3328"/>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40</a:t>
              </a:r>
              <a:endParaRPr lang="en-US" altLang="zh-CN" b="1"/>
            </a:p>
          </p:txBody>
        </p:sp>
        <p:sp>
          <p:nvSpPr>
            <p:cNvPr id="185386" name="Rectangle 42"/>
            <p:cNvSpPr>
              <a:spLocks noChangeArrowheads="1"/>
            </p:cNvSpPr>
            <p:nvPr/>
          </p:nvSpPr>
          <p:spPr bwMode="auto">
            <a:xfrm>
              <a:off x="1109" y="3524"/>
              <a:ext cx="7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7" name="Rectangle 43"/>
            <p:cNvSpPr>
              <a:spLocks noChangeArrowheads="1"/>
            </p:cNvSpPr>
            <p:nvPr/>
          </p:nvSpPr>
          <p:spPr bwMode="auto">
            <a:xfrm>
              <a:off x="1266" y="3525"/>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388" name="Rectangle 44"/>
            <p:cNvSpPr>
              <a:spLocks noChangeArrowheads="1"/>
            </p:cNvSpPr>
            <p:nvPr/>
          </p:nvSpPr>
          <p:spPr bwMode="auto">
            <a:xfrm>
              <a:off x="1109" y="3721"/>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9" name="Rectangle 45"/>
            <p:cNvSpPr>
              <a:spLocks noChangeArrowheads="1"/>
            </p:cNvSpPr>
            <p:nvPr/>
          </p:nvSpPr>
          <p:spPr bwMode="auto">
            <a:xfrm rot="5400000">
              <a:off x="1407" y="37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90" name="Rectangle 46"/>
            <p:cNvSpPr>
              <a:spLocks noChangeArrowheads="1"/>
            </p:cNvSpPr>
            <p:nvPr/>
          </p:nvSpPr>
          <p:spPr bwMode="auto">
            <a:xfrm>
              <a:off x="1109" y="4023"/>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1" name="Rectangle 47"/>
            <p:cNvSpPr>
              <a:spLocks noChangeArrowheads="1"/>
            </p:cNvSpPr>
            <p:nvPr/>
          </p:nvSpPr>
          <p:spPr bwMode="auto">
            <a:xfrm>
              <a:off x="1227" y="4010"/>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392" name="Rectangle 48"/>
            <p:cNvSpPr>
              <a:spLocks noChangeArrowheads="1"/>
            </p:cNvSpPr>
            <p:nvPr/>
          </p:nvSpPr>
          <p:spPr bwMode="auto">
            <a:xfrm>
              <a:off x="1319" y="2436"/>
              <a:ext cx="42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进程2</a:t>
              </a:r>
              <a:endParaRPr lang="zh-CN" altLang="en-US" b="1"/>
            </a:p>
          </p:txBody>
        </p:sp>
        <p:sp>
          <p:nvSpPr>
            <p:cNvPr id="185393" name="Rectangle 49"/>
            <p:cNvSpPr>
              <a:spLocks noChangeArrowheads="1"/>
            </p:cNvSpPr>
            <p:nvPr/>
          </p:nvSpPr>
          <p:spPr bwMode="auto">
            <a:xfrm>
              <a:off x="2357" y="2659"/>
              <a:ext cx="736" cy="19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4" name="Rectangle 50"/>
            <p:cNvSpPr>
              <a:spLocks noChangeArrowheads="1"/>
            </p:cNvSpPr>
            <p:nvPr/>
          </p:nvSpPr>
          <p:spPr bwMode="auto">
            <a:xfrm>
              <a:off x="2646" y="2646"/>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395" name="Rectangle 51"/>
            <p:cNvSpPr>
              <a:spLocks noChangeArrowheads="1"/>
            </p:cNvSpPr>
            <p:nvPr/>
          </p:nvSpPr>
          <p:spPr bwMode="auto">
            <a:xfrm>
              <a:off x="2357" y="2855"/>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6" name="Rectangle 52"/>
            <p:cNvSpPr>
              <a:spLocks noChangeArrowheads="1"/>
            </p:cNvSpPr>
            <p:nvPr/>
          </p:nvSpPr>
          <p:spPr bwMode="auto">
            <a:xfrm>
              <a:off x="2646" y="284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397" name="Rectangle 53"/>
            <p:cNvSpPr>
              <a:spLocks noChangeArrowheads="1"/>
            </p:cNvSpPr>
            <p:nvPr/>
          </p:nvSpPr>
          <p:spPr bwMode="auto">
            <a:xfrm>
              <a:off x="2357" y="3039"/>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8" name="Rectangle 54"/>
            <p:cNvSpPr>
              <a:spLocks noChangeArrowheads="1"/>
            </p:cNvSpPr>
            <p:nvPr/>
          </p:nvSpPr>
          <p:spPr bwMode="auto">
            <a:xfrm rot="5400000">
              <a:off x="2642" y="31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99" name="Rectangle 55"/>
            <p:cNvSpPr>
              <a:spLocks noChangeArrowheads="1"/>
            </p:cNvSpPr>
            <p:nvPr/>
          </p:nvSpPr>
          <p:spPr bwMode="auto">
            <a:xfrm>
              <a:off x="2357" y="3341"/>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0" name="Rectangle 56"/>
            <p:cNvSpPr>
              <a:spLocks noChangeArrowheads="1"/>
            </p:cNvSpPr>
            <p:nvPr/>
          </p:nvSpPr>
          <p:spPr bwMode="auto">
            <a:xfrm>
              <a:off x="2646" y="332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401" name="Rectangle 57"/>
            <p:cNvSpPr>
              <a:spLocks noChangeArrowheads="1"/>
            </p:cNvSpPr>
            <p:nvPr/>
          </p:nvSpPr>
          <p:spPr bwMode="auto">
            <a:xfrm>
              <a:off x="2357" y="3524"/>
              <a:ext cx="736"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2" name="Rectangle 58"/>
            <p:cNvSpPr>
              <a:spLocks noChangeArrowheads="1"/>
            </p:cNvSpPr>
            <p:nvPr/>
          </p:nvSpPr>
          <p:spPr bwMode="auto">
            <a:xfrm>
              <a:off x="2646" y="352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71</a:t>
              </a:r>
              <a:endParaRPr lang="zh-CN" altLang="en-US" b="1"/>
            </a:p>
          </p:txBody>
        </p:sp>
        <p:sp>
          <p:nvSpPr>
            <p:cNvPr id="185403" name="Rectangle 59"/>
            <p:cNvSpPr>
              <a:spLocks noChangeArrowheads="1"/>
            </p:cNvSpPr>
            <p:nvPr/>
          </p:nvSpPr>
          <p:spPr bwMode="auto">
            <a:xfrm>
              <a:off x="2357" y="3721"/>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4" name="Rectangle 60"/>
            <p:cNvSpPr>
              <a:spLocks noChangeArrowheads="1"/>
            </p:cNvSpPr>
            <p:nvPr/>
          </p:nvSpPr>
          <p:spPr bwMode="auto">
            <a:xfrm rot="5400000">
              <a:off x="2642" y="37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05" name="Rectangle 61"/>
            <p:cNvSpPr>
              <a:spLocks noChangeArrowheads="1"/>
            </p:cNvSpPr>
            <p:nvPr/>
          </p:nvSpPr>
          <p:spPr bwMode="auto">
            <a:xfrm>
              <a:off x="2357" y="4023"/>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6" name="Rectangle 62"/>
            <p:cNvSpPr>
              <a:spLocks noChangeArrowheads="1"/>
            </p:cNvSpPr>
            <p:nvPr/>
          </p:nvSpPr>
          <p:spPr bwMode="auto">
            <a:xfrm>
              <a:off x="2646" y="401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endParaRPr lang="zh-CN" altLang="en-US" b="1"/>
            </a:p>
          </p:txBody>
        </p:sp>
        <p:sp>
          <p:nvSpPr>
            <p:cNvPr id="185407" name="Rectangle 63"/>
            <p:cNvSpPr>
              <a:spLocks noChangeArrowheads="1"/>
            </p:cNvSpPr>
            <p:nvPr/>
          </p:nvSpPr>
          <p:spPr bwMode="auto">
            <a:xfrm>
              <a:off x="4091" y="1058"/>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8" name="Rectangle 64"/>
            <p:cNvSpPr>
              <a:spLocks noChangeArrowheads="1"/>
            </p:cNvSpPr>
            <p:nvPr/>
          </p:nvSpPr>
          <p:spPr bwMode="auto">
            <a:xfrm>
              <a:off x="4091" y="1242"/>
              <a:ext cx="1249" cy="30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9" name="Rectangle 65"/>
            <p:cNvSpPr>
              <a:spLocks noChangeArrowheads="1"/>
            </p:cNvSpPr>
            <p:nvPr/>
          </p:nvSpPr>
          <p:spPr bwMode="auto">
            <a:xfrm rot="5400000">
              <a:off x="4626" y="1316"/>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10" name="Rectangle 66"/>
            <p:cNvSpPr>
              <a:spLocks noChangeArrowheads="1"/>
            </p:cNvSpPr>
            <p:nvPr/>
          </p:nvSpPr>
          <p:spPr bwMode="auto">
            <a:xfrm>
              <a:off x="4091" y="1543"/>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1" name="Rectangle 67"/>
            <p:cNvSpPr>
              <a:spLocks noChangeArrowheads="1"/>
            </p:cNvSpPr>
            <p:nvPr/>
          </p:nvSpPr>
          <p:spPr bwMode="auto">
            <a:xfrm>
              <a:off x="4564" y="1531"/>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1</a:t>
              </a:r>
              <a:endParaRPr lang="en-US" altLang="zh-CN" b="1">
                <a:solidFill>
                  <a:srgbClr val="0000CC"/>
                </a:solidFill>
              </a:endParaRPr>
            </a:p>
          </p:txBody>
        </p:sp>
        <p:sp>
          <p:nvSpPr>
            <p:cNvPr id="185412" name="Rectangle 68"/>
            <p:cNvSpPr>
              <a:spLocks noChangeArrowheads="1"/>
            </p:cNvSpPr>
            <p:nvPr/>
          </p:nvSpPr>
          <p:spPr bwMode="auto">
            <a:xfrm>
              <a:off x="4091" y="1727"/>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3" name="Rectangle 69"/>
            <p:cNvSpPr>
              <a:spLocks noChangeArrowheads="1"/>
            </p:cNvSpPr>
            <p:nvPr/>
          </p:nvSpPr>
          <p:spPr bwMode="auto">
            <a:xfrm>
              <a:off x="4564" y="1728"/>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2</a:t>
              </a:r>
              <a:endParaRPr lang="en-US" altLang="zh-CN" b="1">
                <a:solidFill>
                  <a:srgbClr val="0000CC"/>
                </a:solidFill>
              </a:endParaRPr>
            </a:p>
          </p:txBody>
        </p:sp>
        <p:sp>
          <p:nvSpPr>
            <p:cNvPr id="185414" name="Rectangle 70"/>
            <p:cNvSpPr>
              <a:spLocks noChangeArrowheads="1"/>
            </p:cNvSpPr>
            <p:nvPr/>
          </p:nvSpPr>
          <p:spPr bwMode="auto">
            <a:xfrm>
              <a:off x="4091" y="1924"/>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5" name="Rectangle 71"/>
            <p:cNvSpPr>
              <a:spLocks noChangeArrowheads="1"/>
            </p:cNvSpPr>
            <p:nvPr/>
          </p:nvSpPr>
          <p:spPr bwMode="auto">
            <a:xfrm rot="5400000">
              <a:off x="4626" y="199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16" name="Rectangle 72"/>
            <p:cNvSpPr>
              <a:spLocks noChangeArrowheads="1"/>
            </p:cNvSpPr>
            <p:nvPr/>
          </p:nvSpPr>
          <p:spPr bwMode="auto">
            <a:xfrm>
              <a:off x="4091" y="2226"/>
              <a:ext cx="12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7" name="Rectangle 73"/>
            <p:cNvSpPr>
              <a:spLocks noChangeArrowheads="1"/>
            </p:cNvSpPr>
            <p:nvPr/>
          </p:nvSpPr>
          <p:spPr bwMode="auto">
            <a:xfrm>
              <a:off x="4525" y="2213"/>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40</a:t>
              </a:r>
              <a:endParaRPr lang="en-US" altLang="zh-CN" b="1">
                <a:solidFill>
                  <a:srgbClr val="0000CC"/>
                </a:solidFill>
              </a:endParaRPr>
            </a:p>
          </p:txBody>
        </p:sp>
        <p:sp>
          <p:nvSpPr>
            <p:cNvPr id="185418" name="Rectangle 74"/>
            <p:cNvSpPr>
              <a:spLocks noChangeArrowheads="1"/>
            </p:cNvSpPr>
            <p:nvPr/>
          </p:nvSpPr>
          <p:spPr bwMode="auto">
            <a:xfrm>
              <a:off x="4091" y="2409"/>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9" name="Rectangle 75"/>
            <p:cNvSpPr>
              <a:spLocks noChangeArrowheads="1"/>
            </p:cNvSpPr>
            <p:nvPr/>
          </p:nvSpPr>
          <p:spPr bwMode="auto">
            <a:xfrm>
              <a:off x="4499" y="2410"/>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420" name="Rectangle 76"/>
            <p:cNvSpPr>
              <a:spLocks noChangeArrowheads="1"/>
            </p:cNvSpPr>
            <p:nvPr/>
          </p:nvSpPr>
          <p:spPr bwMode="auto">
            <a:xfrm>
              <a:off x="4091" y="2606"/>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1" name="Rectangle 77"/>
            <p:cNvSpPr>
              <a:spLocks noChangeArrowheads="1"/>
            </p:cNvSpPr>
            <p:nvPr/>
          </p:nvSpPr>
          <p:spPr bwMode="auto">
            <a:xfrm rot="5400000">
              <a:off x="4626" y="268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22" name="Rectangle 78"/>
            <p:cNvSpPr>
              <a:spLocks noChangeArrowheads="1"/>
            </p:cNvSpPr>
            <p:nvPr/>
          </p:nvSpPr>
          <p:spPr bwMode="auto">
            <a:xfrm>
              <a:off x="4091" y="2908"/>
              <a:ext cx="12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3" name="Rectangle 79"/>
            <p:cNvSpPr>
              <a:spLocks noChangeArrowheads="1"/>
            </p:cNvSpPr>
            <p:nvPr/>
          </p:nvSpPr>
          <p:spPr bwMode="auto">
            <a:xfrm>
              <a:off x="4459" y="2895"/>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424" name="Rectangle 80"/>
            <p:cNvSpPr>
              <a:spLocks noChangeArrowheads="1"/>
            </p:cNvSpPr>
            <p:nvPr/>
          </p:nvSpPr>
          <p:spPr bwMode="auto">
            <a:xfrm>
              <a:off x="4091" y="3091"/>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5" name="Rectangle 81"/>
            <p:cNvSpPr>
              <a:spLocks noChangeArrowheads="1"/>
            </p:cNvSpPr>
            <p:nvPr/>
          </p:nvSpPr>
          <p:spPr bwMode="auto">
            <a:xfrm>
              <a:off x="4499" y="3092"/>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data 1</a:t>
              </a:r>
              <a:endParaRPr lang="en-US" altLang="zh-CN" b="1">
                <a:solidFill>
                  <a:srgbClr val="0000CC"/>
                </a:solidFill>
              </a:endParaRPr>
            </a:p>
          </p:txBody>
        </p:sp>
        <p:sp>
          <p:nvSpPr>
            <p:cNvPr id="185426" name="Rectangle 82"/>
            <p:cNvSpPr>
              <a:spLocks noChangeArrowheads="1"/>
            </p:cNvSpPr>
            <p:nvPr/>
          </p:nvSpPr>
          <p:spPr bwMode="auto">
            <a:xfrm>
              <a:off x="4091" y="3288"/>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7" name="Rectangle 83"/>
            <p:cNvSpPr>
              <a:spLocks noChangeArrowheads="1"/>
            </p:cNvSpPr>
            <p:nvPr/>
          </p:nvSpPr>
          <p:spPr bwMode="auto">
            <a:xfrm rot="5400000">
              <a:off x="4626" y="336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28" name="Rectangle 84"/>
            <p:cNvSpPr>
              <a:spLocks noChangeArrowheads="1"/>
            </p:cNvSpPr>
            <p:nvPr/>
          </p:nvSpPr>
          <p:spPr bwMode="auto">
            <a:xfrm>
              <a:off x="4091" y="3590"/>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9" name="Rectangle 85"/>
            <p:cNvSpPr>
              <a:spLocks noChangeArrowheads="1"/>
            </p:cNvSpPr>
            <p:nvPr/>
          </p:nvSpPr>
          <p:spPr bwMode="auto">
            <a:xfrm>
              <a:off x="4459" y="3577"/>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data 10</a:t>
              </a:r>
              <a:endParaRPr lang="en-US" altLang="zh-CN" b="1">
                <a:solidFill>
                  <a:srgbClr val="0000CC"/>
                </a:solidFill>
              </a:endParaRPr>
            </a:p>
          </p:txBody>
        </p:sp>
        <p:sp>
          <p:nvSpPr>
            <p:cNvPr id="185430" name="Rectangle 86"/>
            <p:cNvSpPr>
              <a:spLocks noChangeArrowheads="1"/>
            </p:cNvSpPr>
            <p:nvPr/>
          </p:nvSpPr>
          <p:spPr bwMode="auto">
            <a:xfrm>
              <a:off x="4538" y="83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主存</a:t>
              </a:r>
              <a:endParaRPr lang="zh-CN" altLang="en-US" b="1"/>
            </a:p>
          </p:txBody>
        </p:sp>
        <p:sp>
          <p:nvSpPr>
            <p:cNvPr id="185431" name="Rectangle 87"/>
            <p:cNvSpPr>
              <a:spLocks noChangeArrowheads="1"/>
            </p:cNvSpPr>
            <p:nvPr/>
          </p:nvSpPr>
          <p:spPr bwMode="auto">
            <a:xfrm>
              <a:off x="5379" y="104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85432" name="Rectangle 88"/>
            <p:cNvSpPr>
              <a:spLocks noChangeArrowheads="1"/>
            </p:cNvSpPr>
            <p:nvPr/>
          </p:nvSpPr>
          <p:spPr bwMode="auto">
            <a:xfrm>
              <a:off x="5379" y="1531"/>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433" name="Rectangle 89"/>
            <p:cNvSpPr>
              <a:spLocks noChangeArrowheads="1"/>
            </p:cNvSpPr>
            <p:nvPr/>
          </p:nvSpPr>
          <p:spPr bwMode="auto">
            <a:xfrm>
              <a:off x="5379" y="172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434" name="Rectangle 90"/>
            <p:cNvSpPr>
              <a:spLocks noChangeArrowheads="1"/>
            </p:cNvSpPr>
            <p:nvPr/>
          </p:nvSpPr>
          <p:spPr bwMode="auto">
            <a:xfrm>
              <a:off x="5379" y="22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435" name="Rectangle 91"/>
            <p:cNvSpPr>
              <a:spLocks noChangeArrowheads="1"/>
            </p:cNvSpPr>
            <p:nvPr/>
          </p:nvSpPr>
          <p:spPr bwMode="auto">
            <a:xfrm>
              <a:off x="5379" y="241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61</a:t>
              </a:r>
              <a:endParaRPr lang="zh-CN" altLang="en-US" b="1"/>
            </a:p>
          </p:txBody>
        </p:sp>
        <p:sp>
          <p:nvSpPr>
            <p:cNvPr id="185436" name="Rectangle 92"/>
            <p:cNvSpPr>
              <a:spLocks noChangeArrowheads="1"/>
            </p:cNvSpPr>
            <p:nvPr/>
          </p:nvSpPr>
          <p:spPr bwMode="auto">
            <a:xfrm>
              <a:off x="5379" y="28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70</a:t>
              </a:r>
              <a:endParaRPr lang="zh-CN" altLang="en-US" b="1"/>
            </a:p>
          </p:txBody>
        </p:sp>
        <p:sp>
          <p:nvSpPr>
            <p:cNvPr id="185437" name="Rectangle 93"/>
            <p:cNvSpPr>
              <a:spLocks noChangeArrowheads="1"/>
            </p:cNvSpPr>
            <p:nvPr/>
          </p:nvSpPr>
          <p:spPr bwMode="auto">
            <a:xfrm>
              <a:off x="5379" y="309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71</a:t>
              </a:r>
              <a:endParaRPr lang="zh-CN" altLang="en-US" b="1"/>
            </a:p>
          </p:txBody>
        </p:sp>
        <p:sp>
          <p:nvSpPr>
            <p:cNvPr id="185438" name="Rectangle 94"/>
            <p:cNvSpPr>
              <a:spLocks noChangeArrowheads="1"/>
            </p:cNvSpPr>
            <p:nvPr/>
          </p:nvSpPr>
          <p:spPr bwMode="auto">
            <a:xfrm>
              <a:off x="5379" y="3577"/>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endParaRPr lang="zh-CN" altLang="en-US" b="1"/>
            </a:p>
          </p:txBody>
        </p:sp>
        <p:sp>
          <p:nvSpPr>
            <p:cNvPr id="185439" name="Line 95"/>
            <p:cNvSpPr>
              <a:spLocks noChangeShapeType="1"/>
            </p:cNvSpPr>
            <p:nvPr/>
          </p:nvSpPr>
          <p:spPr bwMode="auto">
            <a:xfrm>
              <a:off x="3093" y="770"/>
              <a:ext cx="998" cy="773"/>
            </a:xfrm>
            <a:prstGeom prst="line">
              <a:avLst/>
            </a:prstGeom>
            <a:noFill/>
            <a:ln w="22225">
              <a:solidFill>
                <a:srgbClr val="000000"/>
              </a:solidFill>
              <a:round/>
              <a:headEnd/>
              <a:tailEnd/>
            </a:ln>
          </p:spPr>
          <p:txBody>
            <a:bodyPr/>
            <a:lstStyle/>
            <a:p>
              <a:endParaRPr lang="zh-CN" altLang="en-US"/>
            </a:p>
          </p:txBody>
        </p:sp>
        <p:sp>
          <p:nvSpPr>
            <p:cNvPr id="185440" name="Line 96"/>
            <p:cNvSpPr>
              <a:spLocks noChangeShapeType="1"/>
            </p:cNvSpPr>
            <p:nvPr/>
          </p:nvSpPr>
          <p:spPr bwMode="auto">
            <a:xfrm>
              <a:off x="3093" y="953"/>
              <a:ext cx="998" cy="774"/>
            </a:xfrm>
            <a:prstGeom prst="line">
              <a:avLst/>
            </a:prstGeom>
            <a:noFill/>
            <a:ln w="22225">
              <a:solidFill>
                <a:srgbClr val="000000"/>
              </a:solidFill>
              <a:round/>
              <a:headEnd/>
              <a:tailEnd/>
            </a:ln>
          </p:spPr>
          <p:txBody>
            <a:bodyPr/>
            <a:lstStyle/>
            <a:p>
              <a:endParaRPr lang="zh-CN" altLang="en-US"/>
            </a:p>
          </p:txBody>
        </p:sp>
        <p:sp>
          <p:nvSpPr>
            <p:cNvPr id="185441" name="Line 97"/>
            <p:cNvSpPr>
              <a:spLocks noChangeShapeType="1"/>
            </p:cNvSpPr>
            <p:nvPr/>
          </p:nvSpPr>
          <p:spPr bwMode="auto">
            <a:xfrm>
              <a:off x="3093" y="1452"/>
              <a:ext cx="998" cy="774"/>
            </a:xfrm>
            <a:prstGeom prst="line">
              <a:avLst/>
            </a:prstGeom>
            <a:noFill/>
            <a:ln w="22225">
              <a:solidFill>
                <a:srgbClr val="000000"/>
              </a:solidFill>
              <a:round/>
              <a:headEnd/>
              <a:tailEnd/>
            </a:ln>
          </p:spPr>
          <p:txBody>
            <a:bodyPr/>
            <a:lstStyle/>
            <a:p>
              <a:endParaRPr lang="zh-CN" altLang="en-US"/>
            </a:p>
          </p:txBody>
        </p:sp>
        <p:sp>
          <p:nvSpPr>
            <p:cNvPr id="185442" name="Line 98"/>
            <p:cNvSpPr>
              <a:spLocks noChangeShapeType="1"/>
            </p:cNvSpPr>
            <p:nvPr/>
          </p:nvSpPr>
          <p:spPr bwMode="auto">
            <a:xfrm>
              <a:off x="3093" y="1635"/>
              <a:ext cx="998" cy="774"/>
            </a:xfrm>
            <a:prstGeom prst="line">
              <a:avLst/>
            </a:prstGeom>
            <a:noFill/>
            <a:ln w="22225">
              <a:solidFill>
                <a:srgbClr val="000000"/>
              </a:solidFill>
              <a:round/>
              <a:headEnd/>
              <a:tailEnd/>
            </a:ln>
          </p:spPr>
          <p:txBody>
            <a:bodyPr/>
            <a:lstStyle/>
            <a:p>
              <a:endParaRPr lang="zh-CN" altLang="en-US"/>
            </a:p>
          </p:txBody>
        </p:sp>
        <p:sp>
          <p:nvSpPr>
            <p:cNvPr id="185443" name="Line 99"/>
            <p:cNvSpPr>
              <a:spLocks noChangeShapeType="1"/>
            </p:cNvSpPr>
            <p:nvPr/>
          </p:nvSpPr>
          <p:spPr bwMode="auto">
            <a:xfrm flipV="1">
              <a:off x="3093" y="1543"/>
              <a:ext cx="998" cy="1207"/>
            </a:xfrm>
            <a:prstGeom prst="line">
              <a:avLst/>
            </a:prstGeom>
            <a:noFill/>
            <a:ln w="22225">
              <a:solidFill>
                <a:srgbClr val="000000"/>
              </a:solidFill>
              <a:round/>
              <a:headEnd/>
              <a:tailEnd/>
            </a:ln>
          </p:spPr>
          <p:txBody>
            <a:bodyPr/>
            <a:lstStyle/>
            <a:p>
              <a:endParaRPr lang="zh-CN" altLang="en-US"/>
            </a:p>
          </p:txBody>
        </p:sp>
        <p:sp>
          <p:nvSpPr>
            <p:cNvPr id="185444" name="Line 100"/>
            <p:cNvSpPr>
              <a:spLocks noChangeShapeType="1"/>
            </p:cNvSpPr>
            <p:nvPr/>
          </p:nvSpPr>
          <p:spPr bwMode="auto">
            <a:xfrm flipV="1">
              <a:off x="3093" y="1727"/>
              <a:ext cx="998" cy="1220"/>
            </a:xfrm>
            <a:prstGeom prst="line">
              <a:avLst/>
            </a:prstGeom>
            <a:noFill/>
            <a:ln w="22225">
              <a:solidFill>
                <a:srgbClr val="000000"/>
              </a:solidFill>
              <a:round/>
              <a:headEnd/>
              <a:tailEnd/>
            </a:ln>
          </p:spPr>
          <p:txBody>
            <a:bodyPr/>
            <a:lstStyle/>
            <a:p>
              <a:endParaRPr lang="zh-CN" altLang="en-US"/>
            </a:p>
          </p:txBody>
        </p:sp>
        <p:sp>
          <p:nvSpPr>
            <p:cNvPr id="185445" name="Line 101"/>
            <p:cNvSpPr>
              <a:spLocks noChangeShapeType="1"/>
            </p:cNvSpPr>
            <p:nvPr/>
          </p:nvSpPr>
          <p:spPr bwMode="auto">
            <a:xfrm flipV="1">
              <a:off x="3093" y="2409"/>
              <a:ext cx="998" cy="1023"/>
            </a:xfrm>
            <a:prstGeom prst="line">
              <a:avLst/>
            </a:prstGeom>
            <a:noFill/>
            <a:ln w="22225">
              <a:solidFill>
                <a:srgbClr val="000000"/>
              </a:solidFill>
              <a:round/>
              <a:headEnd/>
              <a:tailEnd/>
            </a:ln>
          </p:spPr>
          <p:txBody>
            <a:bodyPr/>
            <a:lstStyle/>
            <a:p>
              <a:endParaRPr lang="zh-CN" altLang="en-US"/>
            </a:p>
          </p:txBody>
        </p:sp>
        <p:sp>
          <p:nvSpPr>
            <p:cNvPr id="185446" name="Line 102"/>
            <p:cNvSpPr>
              <a:spLocks noChangeShapeType="1"/>
            </p:cNvSpPr>
            <p:nvPr/>
          </p:nvSpPr>
          <p:spPr bwMode="auto">
            <a:xfrm>
              <a:off x="3093" y="2134"/>
              <a:ext cx="998" cy="774"/>
            </a:xfrm>
            <a:prstGeom prst="line">
              <a:avLst/>
            </a:prstGeom>
            <a:noFill/>
            <a:ln w="22225">
              <a:solidFill>
                <a:srgbClr val="000000"/>
              </a:solidFill>
              <a:round/>
              <a:headEnd/>
              <a:tailEnd/>
            </a:ln>
          </p:spPr>
          <p:txBody>
            <a:bodyPr/>
            <a:lstStyle/>
            <a:p>
              <a:endParaRPr lang="zh-CN" altLang="en-US"/>
            </a:p>
          </p:txBody>
        </p:sp>
        <p:sp>
          <p:nvSpPr>
            <p:cNvPr id="185447" name="Line 103"/>
            <p:cNvSpPr>
              <a:spLocks noChangeShapeType="1"/>
            </p:cNvSpPr>
            <p:nvPr/>
          </p:nvSpPr>
          <p:spPr bwMode="auto">
            <a:xfrm flipV="1">
              <a:off x="3093" y="3091"/>
              <a:ext cx="998" cy="538"/>
            </a:xfrm>
            <a:prstGeom prst="line">
              <a:avLst/>
            </a:prstGeom>
            <a:noFill/>
            <a:ln w="22225">
              <a:solidFill>
                <a:srgbClr val="000000"/>
              </a:solidFill>
              <a:round/>
              <a:headEnd/>
              <a:tailEnd/>
            </a:ln>
          </p:spPr>
          <p:txBody>
            <a:bodyPr/>
            <a:lstStyle/>
            <a:p>
              <a:endParaRPr lang="zh-CN" altLang="en-US"/>
            </a:p>
          </p:txBody>
        </p:sp>
        <p:sp>
          <p:nvSpPr>
            <p:cNvPr id="185448" name="Line 104"/>
            <p:cNvSpPr>
              <a:spLocks noChangeShapeType="1"/>
            </p:cNvSpPr>
            <p:nvPr/>
          </p:nvSpPr>
          <p:spPr bwMode="auto">
            <a:xfrm flipV="1">
              <a:off x="3093" y="3590"/>
              <a:ext cx="998" cy="525"/>
            </a:xfrm>
            <a:prstGeom prst="line">
              <a:avLst/>
            </a:prstGeom>
            <a:noFill/>
            <a:ln w="22225">
              <a:solidFill>
                <a:srgbClr val="000000"/>
              </a:solidFill>
              <a:round/>
              <a:headEnd/>
              <a:tailEnd/>
            </a:ln>
          </p:spPr>
          <p:txBody>
            <a:bodyPr/>
            <a:lstStyle/>
            <a:p>
              <a:endParaRPr lang="zh-CN" altLang="en-US"/>
            </a:p>
          </p:txBody>
        </p:sp>
        <p:sp>
          <p:nvSpPr>
            <p:cNvPr id="185449" name="Freeform 105"/>
            <p:cNvSpPr>
              <a:spLocks/>
            </p:cNvSpPr>
            <p:nvPr/>
          </p:nvSpPr>
          <p:spPr bwMode="auto">
            <a:xfrm>
              <a:off x="3960" y="1439"/>
              <a:ext cx="144" cy="118"/>
            </a:xfrm>
            <a:custGeom>
              <a:avLst/>
              <a:gdLst/>
              <a:ahLst/>
              <a:cxnLst>
                <a:cxn ang="0">
                  <a:pos x="39" y="0"/>
                </a:cxn>
                <a:cxn ang="0">
                  <a:pos x="39" y="39"/>
                </a:cxn>
                <a:cxn ang="0">
                  <a:pos x="0" y="39"/>
                </a:cxn>
                <a:cxn ang="0">
                  <a:pos x="144" y="118"/>
                </a:cxn>
                <a:cxn ang="0">
                  <a:pos x="39" y="0"/>
                </a:cxn>
              </a:cxnLst>
              <a:rect l="0" t="0" r="r" b="b"/>
              <a:pathLst>
                <a:path w="144" h="118">
                  <a:moveTo>
                    <a:pt x="39" y="0"/>
                  </a:moveTo>
                  <a:lnTo>
                    <a:pt x="39" y="39"/>
                  </a:lnTo>
                  <a:lnTo>
                    <a:pt x="0" y="39"/>
                  </a:lnTo>
                  <a:lnTo>
                    <a:pt x="144" y="118"/>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0" name="Freeform 106"/>
            <p:cNvSpPr>
              <a:spLocks/>
            </p:cNvSpPr>
            <p:nvPr/>
          </p:nvSpPr>
          <p:spPr bwMode="auto">
            <a:xfrm>
              <a:off x="3947" y="1609"/>
              <a:ext cx="144" cy="131"/>
            </a:xfrm>
            <a:custGeom>
              <a:avLst/>
              <a:gdLst/>
              <a:ahLst/>
              <a:cxnLst>
                <a:cxn ang="0">
                  <a:pos x="39" y="0"/>
                </a:cxn>
                <a:cxn ang="0">
                  <a:pos x="39" y="39"/>
                </a:cxn>
                <a:cxn ang="0">
                  <a:pos x="0" y="53"/>
                </a:cxn>
                <a:cxn ang="0">
                  <a:pos x="144" y="131"/>
                </a:cxn>
                <a:cxn ang="0">
                  <a:pos x="39" y="0"/>
                </a:cxn>
              </a:cxnLst>
              <a:rect l="0" t="0" r="r" b="b"/>
              <a:pathLst>
                <a:path w="144" h="131">
                  <a:moveTo>
                    <a:pt x="39" y="0"/>
                  </a:moveTo>
                  <a:lnTo>
                    <a:pt x="39" y="39"/>
                  </a:lnTo>
                  <a:lnTo>
                    <a:pt x="0" y="53"/>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1" name="Freeform 107"/>
            <p:cNvSpPr>
              <a:spLocks/>
            </p:cNvSpPr>
            <p:nvPr/>
          </p:nvSpPr>
          <p:spPr bwMode="auto">
            <a:xfrm>
              <a:off x="3960" y="1727"/>
              <a:ext cx="131" cy="144"/>
            </a:xfrm>
            <a:custGeom>
              <a:avLst/>
              <a:gdLst/>
              <a:ahLst/>
              <a:cxnLst>
                <a:cxn ang="0">
                  <a:pos x="0" y="105"/>
                </a:cxn>
                <a:cxn ang="0">
                  <a:pos x="52" y="105"/>
                </a:cxn>
                <a:cxn ang="0">
                  <a:pos x="52" y="144"/>
                </a:cxn>
                <a:cxn ang="0">
                  <a:pos x="131" y="0"/>
                </a:cxn>
                <a:cxn ang="0">
                  <a:pos x="0" y="105"/>
                </a:cxn>
              </a:cxnLst>
              <a:rect l="0" t="0" r="r" b="b"/>
              <a:pathLst>
                <a:path w="131" h="144">
                  <a:moveTo>
                    <a:pt x="0" y="105"/>
                  </a:moveTo>
                  <a:lnTo>
                    <a:pt x="52" y="105"/>
                  </a:lnTo>
                  <a:lnTo>
                    <a:pt x="52" y="144"/>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2" name="Freeform 108"/>
            <p:cNvSpPr>
              <a:spLocks/>
            </p:cNvSpPr>
            <p:nvPr/>
          </p:nvSpPr>
          <p:spPr bwMode="auto">
            <a:xfrm>
              <a:off x="3947" y="2108"/>
              <a:ext cx="144" cy="131"/>
            </a:xfrm>
            <a:custGeom>
              <a:avLst/>
              <a:gdLst/>
              <a:ahLst/>
              <a:cxnLst>
                <a:cxn ang="0">
                  <a:pos x="39" y="0"/>
                </a:cxn>
                <a:cxn ang="0">
                  <a:pos x="39" y="39"/>
                </a:cxn>
                <a:cxn ang="0">
                  <a:pos x="0" y="39"/>
                </a:cxn>
                <a:cxn ang="0">
                  <a:pos x="144" y="131"/>
                </a:cxn>
                <a:cxn ang="0">
                  <a:pos x="39" y="0"/>
                </a:cxn>
              </a:cxnLst>
              <a:rect l="0" t="0" r="r" b="b"/>
              <a:pathLst>
                <a:path w="144" h="131">
                  <a:moveTo>
                    <a:pt x="39" y="0"/>
                  </a:moveTo>
                  <a:lnTo>
                    <a:pt x="39" y="39"/>
                  </a:lnTo>
                  <a:lnTo>
                    <a:pt x="0" y="39"/>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3" name="Freeform 109"/>
            <p:cNvSpPr>
              <a:spLocks/>
            </p:cNvSpPr>
            <p:nvPr/>
          </p:nvSpPr>
          <p:spPr bwMode="auto">
            <a:xfrm>
              <a:off x="3947" y="2291"/>
              <a:ext cx="144" cy="131"/>
            </a:xfrm>
            <a:custGeom>
              <a:avLst/>
              <a:gdLst/>
              <a:ahLst/>
              <a:cxnLst>
                <a:cxn ang="0">
                  <a:pos x="39" y="0"/>
                </a:cxn>
                <a:cxn ang="0">
                  <a:pos x="39" y="40"/>
                </a:cxn>
                <a:cxn ang="0">
                  <a:pos x="0" y="40"/>
                </a:cxn>
                <a:cxn ang="0">
                  <a:pos x="144" y="131"/>
                </a:cxn>
                <a:cxn ang="0">
                  <a:pos x="39" y="0"/>
                </a:cxn>
              </a:cxnLst>
              <a:rect l="0" t="0" r="r" b="b"/>
              <a:pathLst>
                <a:path w="144" h="131">
                  <a:moveTo>
                    <a:pt x="39" y="0"/>
                  </a:moveTo>
                  <a:lnTo>
                    <a:pt x="39" y="40"/>
                  </a:lnTo>
                  <a:lnTo>
                    <a:pt x="0" y="40"/>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4" name="Freeform 110"/>
            <p:cNvSpPr>
              <a:spLocks/>
            </p:cNvSpPr>
            <p:nvPr/>
          </p:nvSpPr>
          <p:spPr bwMode="auto">
            <a:xfrm>
              <a:off x="3960" y="2409"/>
              <a:ext cx="131" cy="145"/>
            </a:xfrm>
            <a:custGeom>
              <a:avLst/>
              <a:gdLst/>
              <a:ahLst/>
              <a:cxnLst>
                <a:cxn ang="0">
                  <a:pos x="0" y="105"/>
                </a:cxn>
                <a:cxn ang="0">
                  <a:pos x="52" y="105"/>
                </a:cxn>
                <a:cxn ang="0">
                  <a:pos x="52" y="145"/>
                </a:cxn>
                <a:cxn ang="0">
                  <a:pos x="131" y="0"/>
                </a:cxn>
                <a:cxn ang="0">
                  <a:pos x="0" y="105"/>
                </a:cxn>
              </a:cxnLst>
              <a:rect l="0" t="0" r="r" b="b"/>
              <a:pathLst>
                <a:path w="131" h="145">
                  <a:moveTo>
                    <a:pt x="0" y="105"/>
                  </a:moveTo>
                  <a:lnTo>
                    <a:pt x="52" y="105"/>
                  </a:lnTo>
                  <a:lnTo>
                    <a:pt x="52" y="145"/>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5" name="Freeform 111"/>
            <p:cNvSpPr>
              <a:spLocks/>
            </p:cNvSpPr>
            <p:nvPr/>
          </p:nvSpPr>
          <p:spPr bwMode="auto">
            <a:xfrm>
              <a:off x="3947" y="2790"/>
              <a:ext cx="144" cy="118"/>
            </a:xfrm>
            <a:custGeom>
              <a:avLst/>
              <a:gdLst/>
              <a:ahLst/>
              <a:cxnLst>
                <a:cxn ang="0">
                  <a:pos x="39" y="0"/>
                </a:cxn>
                <a:cxn ang="0">
                  <a:pos x="39" y="39"/>
                </a:cxn>
                <a:cxn ang="0">
                  <a:pos x="0" y="39"/>
                </a:cxn>
                <a:cxn ang="0">
                  <a:pos x="144" y="118"/>
                </a:cxn>
                <a:cxn ang="0">
                  <a:pos x="39" y="0"/>
                </a:cxn>
              </a:cxnLst>
              <a:rect l="0" t="0" r="r" b="b"/>
              <a:pathLst>
                <a:path w="144" h="118">
                  <a:moveTo>
                    <a:pt x="39" y="0"/>
                  </a:moveTo>
                  <a:lnTo>
                    <a:pt x="39" y="39"/>
                  </a:lnTo>
                  <a:lnTo>
                    <a:pt x="0" y="39"/>
                  </a:lnTo>
                  <a:lnTo>
                    <a:pt x="144" y="118"/>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6" name="Freeform 112"/>
            <p:cNvSpPr>
              <a:spLocks/>
            </p:cNvSpPr>
            <p:nvPr/>
          </p:nvSpPr>
          <p:spPr bwMode="auto">
            <a:xfrm>
              <a:off x="3934" y="3105"/>
              <a:ext cx="157" cy="91"/>
            </a:xfrm>
            <a:custGeom>
              <a:avLst/>
              <a:gdLst/>
              <a:ahLst/>
              <a:cxnLst>
                <a:cxn ang="0">
                  <a:pos x="0" y="39"/>
                </a:cxn>
                <a:cxn ang="0">
                  <a:pos x="39" y="52"/>
                </a:cxn>
                <a:cxn ang="0">
                  <a:pos x="26" y="91"/>
                </a:cxn>
                <a:cxn ang="0">
                  <a:pos x="157" y="0"/>
                </a:cxn>
                <a:cxn ang="0">
                  <a:pos x="0" y="39"/>
                </a:cxn>
              </a:cxnLst>
              <a:rect l="0" t="0" r="r" b="b"/>
              <a:pathLst>
                <a:path w="157" h="91">
                  <a:moveTo>
                    <a:pt x="0" y="39"/>
                  </a:moveTo>
                  <a:lnTo>
                    <a:pt x="39" y="52"/>
                  </a:lnTo>
                  <a:lnTo>
                    <a:pt x="26" y="91"/>
                  </a:lnTo>
                  <a:lnTo>
                    <a:pt x="157"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7" name="Freeform 113"/>
            <p:cNvSpPr>
              <a:spLocks/>
            </p:cNvSpPr>
            <p:nvPr/>
          </p:nvSpPr>
          <p:spPr bwMode="auto">
            <a:xfrm>
              <a:off x="3934" y="3590"/>
              <a:ext cx="157" cy="105"/>
            </a:xfrm>
            <a:custGeom>
              <a:avLst/>
              <a:gdLst/>
              <a:ahLst/>
              <a:cxnLst>
                <a:cxn ang="0">
                  <a:pos x="0" y="39"/>
                </a:cxn>
                <a:cxn ang="0">
                  <a:pos x="39" y="65"/>
                </a:cxn>
                <a:cxn ang="0">
                  <a:pos x="26" y="105"/>
                </a:cxn>
                <a:cxn ang="0">
                  <a:pos x="157" y="0"/>
                </a:cxn>
                <a:cxn ang="0">
                  <a:pos x="0" y="39"/>
                </a:cxn>
              </a:cxnLst>
              <a:rect l="0" t="0" r="r" b="b"/>
              <a:pathLst>
                <a:path w="157" h="105">
                  <a:moveTo>
                    <a:pt x="0" y="39"/>
                  </a:moveTo>
                  <a:lnTo>
                    <a:pt x="39" y="65"/>
                  </a:lnTo>
                  <a:lnTo>
                    <a:pt x="26" y="105"/>
                  </a:lnTo>
                  <a:lnTo>
                    <a:pt x="157"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8" name="Freeform 114"/>
            <p:cNvSpPr>
              <a:spLocks/>
            </p:cNvSpPr>
            <p:nvPr/>
          </p:nvSpPr>
          <p:spPr bwMode="auto">
            <a:xfrm>
              <a:off x="3960" y="1557"/>
              <a:ext cx="131" cy="144"/>
            </a:xfrm>
            <a:custGeom>
              <a:avLst/>
              <a:gdLst/>
              <a:ahLst/>
              <a:cxnLst>
                <a:cxn ang="0">
                  <a:pos x="0" y="105"/>
                </a:cxn>
                <a:cxn ang="0">
                  <a:pos x="52" y="105"/>
                </a:cxn>
                <a:cxn ang="0">
                  <a:pos x="52" y="144"/>
                </a:cxn>
                <a:cxn ang="0">
                  <a:pos x="131" y="0"/>
                </a:cxn>
                <a:cxn ang="0">
                  <a:pos x="0" y="105"/>
                </a:cxn>
              </a:cxnLst>
              <a:rect l="0" t="0" r="r" b="b"/>
              <a:pathLst>
                <a:path w="131" h="144">
                  <a:moveTo>
                    <a:pt x="0" y="105"/>
                  </a:moveTo>
                  <a:lnTo>
                    <a:pt x="52" y="105"/>
                  </a:lnTo>
                  <a:lnTo>
                    <a:pt x="52" y="144"/>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9" name="Rectangle 115"/>
            <p:cNvSpPr>
              <a:spLocks noChangeArrowheads="1"/>
            </p:cNvSpPr>
            <p:nvPr/>
          </p:nvSpPr>
          <p:spPr bwMode="auto">
            <a:xfrm>
              <a:off x="2554" y="2449"/>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页表</a:t>
              </a:r>
              <a:endParaRPr lang="zh-CN" altLang="en-US" b="1"/>
            </a:p>
          </p:txBody>
        </p:sp>
      </p:grpSp>
      <p:sp>
        <p:nvSpPr>
          <p:cNvPr id="185460" name="Text Box 116"/>
          <p:cNvSpPr txBox="1">
            <a:spLocks noChangeArrowheads="1"/>
          </p:cNvSpPr>
          <p:nvPr/>
        </p:nvSpPr>
        <p:spPr bwMode="auto">
          <a:xfrm>
            <a:off x="1066800" y="152400"/>
            <a:ext cx="4724400" cy="457200"/>
          </a:xfrm>
          <a:prstGeom prst="rect">
            <a:avLst/>
          </a:prstGeom>
          <a:noFill/>
          <a:ln w="9525">
            <a:noFill/>
            <a:miter lim="800000"/>
            <a:headEnd/>
            <a:tailEnd/>
          </a:ln>
          <a:effectLst/>
        </p:spPr>
        <p:txBody>
          <a:bodyPr>
            <a:spAutoFit/>
          </a:bodyPr>
          <a:lstStyle/>
          <a:p>
            <a:r>
              <a:rPr lang="zh-CN" altLang="en-US" b="1" baseline="0">
                <a:latin typeface="Times New Roman" pitchFamily="18" charset="0"/>
              </a:rPr>
              <a:t>分页系统中共享</a:t>
            </a:r>
            <a:r>
              <a:rPr lang="en-US" altLang="zh-CN" b="1" baseline="0">
                <a:latin typeface="Times New Roman" pitchFamily="18" charset="0"/>
              </a:rPr>
              <a:t>editor</a:t>
            </a:r>
            <a:r>
              <a:rPr lang="zh-CN" altLang="en-US" b="1" baseline="0">
                <a:latin typeface="Times New Roman" pitchFamily="18" charset="0"/>
              </a:rPr>
              <a:t>的示意图</a:t>
            </a:r>
            <a:endParaRPr lang="zh-CN" altLang="en-US" b="1" baseline="0"/>
          </a:p>
        </p:txBody>
      </p:sp>
      <p:sp>
        <p:nvSpPr>
          <p:cNvPr id="3" name="左大括号 2">
            <a:extLst>
              <a:ext uri="{FF2B5EF4-FFF2-40B4-BE49-F238E27FC236}">
                <a16:creationId xmlns:a16="http://schemas.microsoft.com/office/drawing/2014/main" id="{32D8CED7-CA8E-4A7D-A43D-0C55C71570A4}"/>
              </a:ext>
            </a:extLst>
          </p:cNvPr>
          <p:cNvSpPr/>
          <p:nvPr/>
        </p:nvSpPr>
        <p:spPr bwMode="auto">
          <a:xfrm>
            <a:off x="920751" y="1076325"/>
            <a:ext cx="763587" cy="1373187"/>
          </a:xfrm>
          <a:prstGeom prst="leftBrac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 name="文本框 3">
            <a:extLst>
              <a:ext uri="{FF2B5EF4-FFF2-40B4-BE49-F238E27FC236}">
                <a16:creationId xmlns:a16="http://schemas.microsoft.com/office/drawing/2014/main" id="{F58B599C-77BA-4789-8080-FC7662FCE2AF}"/>
              </a:ext>
            </a:extLst>
          </p:cNvPr>
          <p:cNvSpPr txBox="1"/>
          <p:nvPr/>
        </p:nvSpPr>
        <p:spPr>
          <a:xfrm>
            <a:off x="117251" y="1485900"/>
            <a:ext cx="803425" cy="461665"/>
          </a:xfrm>
          <a:prstGeom prst="rect">
            <a:avLst/>
          </a:prstGeom>
          <a:noFill/>
        </p:spPr>
        <p:txBody>
          <a:bodyPr wrap="none" rtlCol="0">
            <a:spAutoFit/>
          </a:bodyPr>
          <a:lstStyle/>
          <a:p>
            <a:r>
              <a:rPr lang="zh-CN" altLang="en-US" dirty="0"/>
              <a:t>代码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5250" y="1936725"/>
            <a:ext cx="8796338" cy="3292475"/>
            <a:chOff x="60" y="1017"/>
            <a:chExt cx="5541" cy="2074"/>
          </a:xfrm>
        </p:grpSpPr>
        <p:sp>
          <p:nvSpPr>
            <p:cNvPr id="186371" name="Rectangle 3"/>
            <p:cNvSpPr>
              <a:spLocks noChangeArrowheads="1"/>
            </p:cNvSpPr>
            <p:nvPr/>
          </p:nvSpPr>
          <p:spPr bwMode="auto">
            <a:xfrm>
              <a:off x="60" y="1255"/>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2" name="Rectangle 4"/>
            <p:cNvSpPr>
              <a:spLocks noChangeArrowheads="1"/>
            </p:cNvSpPr>
            <p:nvPr/>
          </p:nvSpPr>
          <p:spPr bwMode="auto">
            <a:xfrm>
              <a:off x="327" y="1285"/>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373" name="Rectangle 5"/>
            <p:cNvSpPr>
              <a:spLocks noChangeArrowheads="1"/>
            </p:cNvSpPr>
            <p:nvPr/>
          </p:nvSpPr>
          <p:spPr bwMode="auto">
            <a:xfrm>
              <a:off x="313" y="1017"/>
              <a:ext cx="483"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进程1</a:t>
              </a:r>
              <a:endParaRPr lang="zh-CN" altLang="en-US" b="1"/>
            </a:p>
          </p:txBody>
        </p:sp>
        <p:sp>
          <p:nvSpPr>
            <p:cNvPr id="186374" name="Rectangle 6"/>
            <p:cNvSpPr>
              <a:spLocks noChangeArrowheads="1"/>
            </p:cNvSpPr>
            <p:nvPr/>
          </p:nvSpPr>
          <p:spPr bwMode="auto">
            <a:xfrm>
              <a:off x="60" y="1539"/>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5" name="Rectangle 7"/>
            <p:cNvSpPr>
              <a:spLocks noChangeArrowheads="1"/>
            </p:cNvSpPr>
            <p:nvPr/>
          </p:nvSpPr>
          <p:spPr bwMode="auto">
            <a:xfrm>
              <a:off x="313" y="1569"/>
              <a:ext cx="507" cy="230"/>
            </a:xfrm>
            <a:prstGeom prst="rect">
              <a:avLst/>
            </a:prstGeom>
            <a:noFill/>
            <a:ln w="22225">
              <a:noFill/>
              <a:miter lim="800000"/>
              <a:headEnd/>
              <a:tailEnd/>
            </a:ln>
          </p:spPr>
          <p:txBody>
            <a:bodyPr wrap="none" lIns="0" tIns="0" rIns="0" bIns="0">
              <a:spAutoFit/>
            </a:bodyPr>
            <a:lstStyle/>
            <a:p>
              <a:r>
                <a:rPr lang="en-US" altLang="zh-CN" b="1" baseline="0" dirty="0">
                  <a:solidFill>
                    <a:srgbClr val="000000"/>
                  </a:solidFill>
                  <a:latin typeface="Times" charset="0"/>
                </a:rPr>
                <a:t>data 1</a:t>
              </a:r>
              <a:endParaRPr lang="en-US" altLang="zh-CN" b="1" dirty="0"/>
            </a:p>
          </p:txBody>
        </p:sp>
        <p:sp>
          <p:nvSpPr>
            <p:cNvPr id="186376" name="Rectangle 8"/>
            <p:cNvSpPr>
              <a:spLocks noChangeArrowheads="1"/>
            </p:cNvSpPr>
            <p:nvPr/>
          </p:nvSpPr>
          <p:spPr bwMode="auto">
            <a:xfrm>
              <a:off x="313" y="2002"/>
              <a:ext cx="483"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进程2</a:t>
              </a:r>
              <a:endParaRPr lang="zh-CN" altLang="en-US" b="1"/>
            </a:p>
          </p:txBody>
        </p:sp>
        <p:sp>
          <p:nvSpPr>
            <p:cNvPr id="186377" name="Rectangle 9"/>
            <p:cNvSpPr>
              <a:spLocks noChangeArrowheads="1"/>
            </p:cNvSpPr>
            <p:nvPr/>
          </p:nvSpPr>
          <p:spPr bwMode="auto">
            <a:xfrm>
              <a:off x="60" y="2240"/>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8" name="Rectangle 10"/>
            <p:cNvSpPr>
              <a:spLocks noChangeArrowheads="1"/>
            </p:cNvSpPr>
            <p:nvPr/>
          </p:nvSpPr>
          <p:spPr bwMode="auto">
            <a:xfrm>
              <a:off x="327" y="2270"/>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379" name="Rectangle 11"/>
            <p:cNvSpPr>
              <a:spLocks noChangeArrowheads="1"/>
            </p:cNvSpPr>
            <p:nvPr/>
          </p:nvSpPr>
          <p:spPr bwMode="auto">
            <a:xfrm>
              <a:off x="60" y="2524"/>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0" name="Rectangle 12"/>
            <p:cNvSpPr>
              <a:spLocks noChangeArrowheads="1"/>
            </p:cNvSpPr>
            <p:nvPr/>
          </p:nvSpPr>
          <p:spPr bwMode="auto">
            <a:xfrm>
              <a:off x="313" y="2554"/>
              <a:ext cx="507" cy="230"/>
            </a:xfrm>
            <a:prstGeom prst="rect">
              <a:avLst/>
            </a:prstGeom>
            <a:noFill/>
            <a:ln w="22225">
              <a:noFill/>
              <a:miter lim="800000"/>
              <a:headEnd/>
              <a:tailEnd/>
            </a:ln>
          </p:spPr>
          <p:txBody>
            <a:bodyPr wrap="none" lIns="0" tIns="0" rIns="0" bIns="0">
              <a:spAutoFit/>
            </a:bodyPr>
            <a:lstStyle/>
            <a:p>
              <a:r>
                <a:rPr lang="en-US" altLang="zh-CN" b="1" baseline="0" dirty="0">
                  <a:solidFill>
                    <a:srgbClr val="000000"/>
                  </a:solidFill>
                  <a:latin typeface="Times" charset="0"/>
                </a:rPr>
                <a:t>data 2</a:t>
              </a:r>
              <a:endParaRPr lang="en-US" altLang="zh-CN" b="1" dirty="0"/>
            </a:p>
          </p:txBody>
        </p:sp>
        <p:sp>
          <p:nvSpPr>
            <p:cNvPr id="186381" name="Rectangle 13"/>
            <p:cNvSpPr>
              <a:spLocks noChangeArrowheads="1"/>
            </p:cNvSpPr>
            <p:nvPr/>
          </p:nvSpPr>
          <p:spPr bwMode="auto">
            <a:xfrm>
              <a:off x="2262" y="1017"/>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段表</a:t>
              </a:r>
              <a:endParaRPr lang="zh-CN" altLang="en-US" b="1"/>
            </a:p>
          </p:txBody>
        </p:sp>
        <p:sp>
          <p:nvSpPr>
            <p:cNvPr id="186382" name="Rectangle 14"/>
            <p:cNvSpPr>
              <a:spLocks noChangeArrowheads="1"/>
            </p:cNvSpPr>
            <p:nvPr/>
          </p:nvSpPr>
          <p:spPr bwMode="auto">
            <a:xfrm>
              <a:off x="1890" y="1255"/>
              <a:ext cx="566" cy="284"/>
            </a:xfrm>
            <a:prstGeom prst="rect">
              <a:avLst/>
            </a:prstGeom>
            <a:noFill/>
            <a:ln w="22225">
              <a:solidFill>
                <a:srgbClr val="000000"/>
              </a:solidFill>
              <a:miter lim="800000"/>
              <a:headEnd/>
              <a:tailEnd/>
            </a:ln>
          </p:spPr>
          <p:txBody>
            <a:bodyPr/>
            <a:lstStyle/>
            <a:p>
              <a:endParaRPr lang="zh-CN" altLang="en-US"/>
            </a:p>
          </p:txBody>
        </p:sp>
        <p:sp>
          <p:nvSpPr>
            <p:cNvPr id="186383" name="Rectangle 15"/>
            <p:cNvSpPr>
              <a:spLocks noChangeArrowheads="1"/>
            </p:cNvSpPr>
            <p:nvPr/>
          </p:nvSpPr>
          <p:spPr bwMode="auto">
            <a:xfrm>
              <a:off x="1980" y="1300"/>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段长</a:t>
              </a:r>
              <a:endParaRPr lang="zh-CN" altLang="en-US" b="1"/>
            </a:p>
          </p:txBody>
        </p:sp>
        <p:sp>
          <p:nvSpPr>
            <p:cNvPr id="186384" name="Rectangle 16"/>
            <p:cNvSpPr>
              <a:spLocks noChangeArrowheads="1"/>
            </p:cNvSpPr>
            <p:nvPr/>
          </p:nvSpPr>
          <p:spPr bwMode="auto">
            <a:xfrm>
              <a:off x="2456" y="1255"/>
              <a:ext cx="565" cy="284"/>
            </a:xfrm>
            <a:prstGeom prst="rect">
              <a:avLst/>
            </a:prstGeom>
            <a:noFill/>
            <a:ln w="22225">
              <a:solidFill>
                <a:srgbClr val="000000"/>
              </a:solidFill>
              <a:miter lim="800000"/>
              <a:headEnd/>
              <a:tailEnd/>
            </a:ln>
          </p:spPr>
          <p:txBody>
            <a:bodyPr/>
            <a:lstStyle/>
            <a:p>
              <a:endParaRPr lang="zh-CN" altLang="en-US"/>
            </a:p>
          </p:txBody>
        </p:sp>
        <p:sp>
          <p:nvSpPr>
            <p:cNvPr id="186385" name="Rectangle 17"/>
            <p:cNvSpPr>
              <a:spLocks noChangeArrowheads="1"/>
            </p:cNvSpPr>
            <p:nvPr/>
          </p:nvSpPr>
          <p:spPr bwMode="auto">
            <a:xfrm>
              <a:off x="2545" y="1300"/>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基址</a:t>
              </a:r>
              <a:endParaRPr lang="zh-CN" altLang="en-US" b="1"/>
            </a:p>
          </p:txBody>
        </p:sp>
        <p:sp>
          <p:nvSpPr>
            <p:cNvPr id="186386" name="Rectangle 18"/>
            <p:cNvSpPr>
              <a:spLocks noChangeArrowheads="1"/>
            </p:cNvSpPr>
            <p:nvPr/>
          </p:nvSpPr>
          <p:spPr bwMode="auto">
            <a:xfrm>
              <a:off x="1890" y="1539"/>
              <a:ext cx="566"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7" name="Rectangle 19"/>
            <p:cNvSpPr>
              <a:spLocks noChangeArrowheads="1"/>
            </p:cNvSpPr>
            <p:nvPr/>
          </p:nvSpPr>
          <p:spPr bwMode="auto">
            <a:xfrm>
              <a:off x="2039" y="1569"/>
              <a:ext cx="288" cy="230"/>
            </a:xfrm>
            <a:prstGeom prst="rect">
              <a:avLst/>
            </a:prstGeom>
            <a:noFill/>
            <a:ln w="22225">
              <a:noFill/>
              <a:miter lim="800000"/>
              <a:headEnd/>
              <a:tailEnd/>
            </a:ln>
          </p:spPr>
          <p:txBody>
            <a:bodyPr wrap="none" lIns="0" tIns="0" rIns="0" bIns="0">
              <a:spAutoFit/>
            </a:bodyPr>
            <a:lstStyle/>
            <a:p>
              <a:r>
                <a:rPr lang="zh-CN" altLang="en-US" b="1" baseline="0" dirty="0">
                  <a:solidFill>
                    <a:srgbClr val="000000"/>
                  </a:solidFill>
                  <a:latin typeface="Times" charset="0"/>
                </a:rPr>
                <a:t>160</a:t>
              </a:r>
              <a:endParaRPr lang="zh-CN" altLang="en-US" b="1" dirty="0"/>
            </a:p>
          </p:txBody>
        </p:sp>
        <p:sp>
          <p:nvSpPr>
            <p:cNvPr id="186388" name="Rectangle 20"/>
            <p:cNvSpPr>
              <a:spLocks noChangeArrowheads="1"/>
            </p:cNvSpPr>
            <p:nvPr/>
          </p:nvSpPr>
          <p:spPr bwMode="auto">
            <a:xfrm>
              <a:off x="2456" y="1539"/>
              <a:ext cx="5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9" name="Rectangle 21"/>
            <p:cNvSpPr>
              <a:spLocks noChangeArrowheads="1"/>
            </p:cNvSpPr>
            <p:nvPr/>
          </p:nvSpPr>
          <p:spPr bwMode="auto">
            <a:xfrm>
              <a:off x="2649" y="1569"/>
              <a:ext cx="192" cy="230"/>
            </a:xfrm>
            <a:prstGeom prst="rect">
              <a:avLst/>
            </a:prstGeom>
            <a:noFill/>
            <a:ln w="22225">
              <a:noFill/>
              <a:miter lim="800000"/>
              <a:headEnd/>
              <a:tailEnd/>
            </a:ln>
          </p:spPr>
          <p:txBody>
            <a:bodyPr wrap="none" lIns="0" tIns="0" rIns="0" bIns="0">
              <a:spAutoFit/>
            </a:bodyPr>
            <a:lstStyle/>
            <a:p>
              <a:r>
                <a:rPr lang="zh-CN" altLang="en-US" b="1" baseline="0" dirty="0">
                  <a:solidFill>
                    <a:srgbClr val="000000"/>
                  </a:solidFill>
                  <a:latin typeface="Times" charset="0"/>
                </a:rPr>
                <a:t>80</a:t>
              </a:r>
              <a:endParaRPr lang="zh-CN" altLang="en-US" b="1" dirty="0"/>
            </a:p>
          </p:txBody>
        </p:sp>
        <p:sp>
          <p:nvSpPr>
            <p:cNvPr id="186390" name="Rectangle 22"/>
            <p:cNvSpPr>
              <a:spLocks noChangeArrowheads="1"/>
            </p:cNvSpPr>
            <p:nvPr/>
          </p:nvSpPr>
          <p:spPr bwMode="auto">
            <a:xfrm>
              <a:off x="1890" y="1823"/>
              <a:ext cx="566"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1" name="Rectangle 23"/>
            <p:cNvSpPr>
              <a:spLocks noChangeArrowheads="1"/>
            </p:cNvSpPr>
            <p:nvPr/>
          </p:nvSpPr>
          <p:spPr bwMode="auto">
            <a:xfrm>
              <a:off x="2084" y="1838"/>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40</a:t>
              </a:r>
              <a:endParaRPr lang="zh-CN" altLang="en-US" b="1"/>
            </a:p>
          </p:txBody>
        </p:sp>
        <p:sp>
          <p:nvSpPr>
            <p:cNvPr id="186392" name="Rectangle 24"/>
            <p:cNvSpPr>
              <a:spLocks noChangeArrowheads="1"/>
            </p:cNvSpPr>
            <p:nvPr/>
          </p:nvSpPr>
          <p:spPr bwMode="auto">
            <a:xfrm>
              <a:off x="2456" y="1823"/>
              <a:ext cx="5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3" name="Rectangle 25"/>
            <p:cNvSpPr>
              <a:spLocks noChangeArrowheads="1"/>
            </p:cNvSpPr>
            <p:nvPr/>
          </p:nvSpPr>
          <p:spPr bwMode="auto">
            <a:xfrm>
              <a:off x="2605" y="183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240</a:t>
              </a:r>
              <a:endParaRPr lang="zh-CN" altLang="en-US" b="1"/>
            </a:p>
          </p:txBody>
        </p:sp>
        <p:sp>
          <p:nvSpPr>
            <p:cNvPr id="186394" name="Rectangle 26"/>
            <p:cNvSpPr>
              <a:spLocks noChangeArrowheads="1"/>
            </p:cNvSpPr>
            <p:nvPr/>
          </p:nvSpPr>
          <p:spPr bwMode="auto">
            <a:xfrm>
              <a:off x="1890" y="2390"/>
              <a:ext cx="566"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5" name="Rectangle 27"/>
            <p:cNvSpPr>
              <a:spLocks noChangeArrowheads="1"/>
            </p:cNvSpPr>
            <p:nvPr/>
          </p:nvSpPr>
          <p:spPr bwMode="auto">
            <a:xfrm>
              <a:off x="2039" y="2405"/>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160</a:t>
              </a:r>
              <a:endParaRPr lang="zh-CN" altLang="en-US" b="1"/>
            </a:p>
          </p:txBody>
        </p:sp>
        <p:sp>
          <p:nvSpPr>
            <p:cNvPr id="186396" name="Rectangle 28"/>
            <p:cNvSpPr>
              <a:spLocks noChangeArrowheads="1"/>
            </p:cNvSpPr>
            <p:nvPr/>
          </p:nvSpPr>
          <p:spPr bwMode="auto">
            <a:xfrm>
              <a:off x="2456" y="2390"/>
              <a:ext cx="5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7" name="Rectangle 29"/>
            <p:cNvSpPr>
              <a:spLocks noChangeArrowheads="1"/>
            </p:cNvSpPr>
            <p:nvPr/>
          </p:nvSpPr>
          <p:spPr bwMode="auto">
            <a:xfrm>
              <a:off x="2649" y="2405"/>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398" name="Rectangle 30"/>
            <p:cNvSpPr>
              <a:spLocks noChangeArrowheads="1"/>
            </p:cNvSpPr>
            <p:nvPr/>
          </p:nvSpPr>
          <p:spPr bwMode="auto">
            <a:xfrm>
              <a:off x="1890" y="2673"/>
              <a:ext cx="566"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9" name="Rectangle 31"/>
            <p:cNvSpPr>
              <a:spLocks noChangeArrowheads="1"/>
            </p:cNvSpPr>
            <p:nvPr/>
          </p:nvSpPr>
          <p:spPr bwMode="auto">
            <a:xfrm>
              <a:off x="2084" y="2688"/>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40</a:t>
              </a:r>
              <a:endParaRPr lang="zh-CN" altLang="en-US" b="1"/>
            </a:p>
          </p:txBody>
        </p:sp>
        <p:sp>
          <p:nvSpPr>
            <p:cNvPr id="186400" name="Rectangle 32"/>
            <p:cNvSpPr>
              <a:spLocks noChangeArrowheads="1"/>
            </p:cNvSpPr>
            <p:nvPr/>
          </p:nvSpPr>
          <p:spPr bwMode="auto">
            <a:xfrm>
              <a:off x="2456" y="2673"/>
              <a:ext cx="5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1" name="Rectangle 33"/>
            <p:cNvSpPr>
              <a:spLocks noChangeArrowheads="1"/>
            </p:cNvSpPr>
            <p:nvPr/>
          </p:nvSpPr>
          <p:spPr bwMode="auto">
            <a:xfrm>
              <a:off x="2605" y="268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380</a:t>
              </a:r>
              <a:endParaRPr lang="zh-CN" altLang="en-US" b="1"/>
            </a:p>
          </p:txBody>
        </p:sp>
        <p:sp>
          <p:nvSpPr>
            <p:cNvPr id="186402" name="Rectangle 34"/>
            <p:cNvSpPr>
              <a:spLocks noChangeArrowheads="1"/>
            </p:cNvSpPr>
            <p:nvPr/>
          </p:nvSpPr>
          <p:spPr bwMode="auto">
            <a:xfrm>
              <a:off x="4004" y="1121"/>
              <a:ext cx="12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3" name="Rectangle 35"/>
            <p:cNvSpPr>
              <a:spLocks noChangeArrowheads="1"/>
            </p:cNvSpPr>
            <p:nvPr/>
          </p:nvSpPr>
          <p:spPr bwMode="auto">
            <a:xfrm>
              <a:off x="4004" y="1405"/>
              <a:ext cx="12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4" name="Rectangle 36"/>
            <p:cNvSpPr>
              <a:spLocks noChangeArrowheads="1"/>
            </p:cNvSpPr>
            <p:nvPr/>
          </p:nvSpPr>
          <p:spPr bwMode="auto">
            <a:xfrm>
              <a:off x="4406" y="1420"/>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405" name="Rectangle 37"/>
            <p:cNvSpPr>
              <a:spLocks noChangeArrowheads="1"/>
            </p:cNvSpPr>
            <p:nvPr/>
          </p:nvSpPr>
          <p:spPr bwMode="auto">
            <a:xfrm>
              <a:off x="4004" y="1688"/>
              <a:ext cx="1265" cy="2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6" name="Rectangle 38"/>
            <p:cNvSpPr>
              <a:spLocks noChangeArrowheads="1"/>
            </p:cNvSpPr>
            <p:nvPr/>
          </p:nvSpPr>
          <p:spPr bwMode="auto">
            <a:xfrm>
              <a:off x="4391" y="1703"/>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1</a:t>
              </a:r>
              <a:endParaRPr lang="en-US" altLang="zh-CN" b="1"/>
            </a:p>
          </p:txBody>
        </p:sp>
        <p:sp>
          <p:nvSpPr>
            <p:cNvPr id="186407" name="Rectangle 39"/>
            <p:cNvSpPr>
              <a:spLocks noChangeArrowheads="1"/>
            </p:cNvSpPr>
            <p:nvPr/>
          </p:nvSpPr>
          <p:spPr bwMode="auto">
            <a:xfrm>
              <a:off x="4004" y="1957"/>
              <a:ext cx="1265" cy="43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8" name="Rectangle 40"/>
            <p:cNvSpPr>
              <a:spLocks noChangeArrowheads="1"/>
            </p:cNvSpPr>
            <p:nvPr/>
          </p:nvSpPr>
          <p:spPr bwMode="auto">
            <a:xfrm rot="5400000">
              <a:off x="4535" y="2056"/>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New Roman"/>
                </a:rPr>
                <a:t>…</a:t>
              </a:r>
              <a:endParaRPr lang="zh-CN" altLang="en-US" b="1"/>
            </a:p>
          </p:txBody>
        </p:sp>
        <p:sp>
          <p:nvSpPr>
            <p:cNvPr id="186409" name="Rectangle 41"/>
            <p:cNvSpPr>
              <a:spLocks noChangeArrowheads="1"/>
            </p:cNvSpPr>
            <p:nvPr/>
          </p:nvSpPr>
          <p:spPr bwMode="auto">
            <a:xfrm>
              <a:off x="4004" y="2390"/>
              <a:ext cx="12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10" name="Rectangle 42"/>
            <p:cNvSpPr>
              <a:spLocks noChangeArrowheads="1"/>
            </p:cNvSpPr>
            <p:nvPr/>
          </p:nvSpPr>
          <p:spPr bwMode="auto">
            <a:xfrm>
              <a:off x="4391" y="2405"/>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2</a:t>
              </a:r>
              <a:endParaRPr lang="en-US" altLang="zh-CN" b="1"/>
            </a:p>
          </p:txBody>
        </p:sp>
        <p:sp>
          <p:nvSpPr>
            <p:cNvPr id="186411" name="Rectangle 43"/>
            <p:cNvSpPr>
              <a:spLocks noChangeArrowheads="1"/>
            </p:cNvSpPr>
            <p:nvPr/>
          </p:nvSpPr>
          <p:spPr bwMode="auto">
            <a:xfrm>
              <a:off x="4004" y="2673"/>
              <a:ext cx="1265" cy="4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12" name="Rectangle 44"/>
            <p:cNvSpPr>
              <a:spLocks noChangeArrowheads="1"/>
            </p:cNvSpPr>
            <p:nvPr/>
          </p:nvSpPr>
          <p:spPr bwMode="auto">
            <a:xfrm>
              <a:off x="5313" y="1285"/>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413" name="Rectangle 45"/>
            <p:cNvSpPr>
              <a:spLocks noChangeArrowheads="1"/>
            </p:cNvSpPr>
            <p:nvPr/>
          </p:nvSpPr>
          <p:spPr bwMode="auto">
            <a:xfrm>
              <a:off x="5313" y="1569"/>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240</a:t>
              </a:r>
              <a:endParaRPr lang="zh-CN" altLang="en-US" b="1"/>
            </a:p>
          </p:txBody>
        </p:sp>
        <p:sp>
          <p:nvSpPr>
            <p:cNvPr id="186414" name="Rectangle 46"/>
            <p:cNvSpPr>
              <a:spLocks noChangeArrowheads="1"/>
            </p:cNvSpPr>
            <p:nvPr/>
          </p:nvSpPr>
          <p:spPr bwMode="auto">
            <a:xfrm>
              <a:off x="5313" y="183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280</a:t>
              </a:r>
              <a:endParaRPr lang="zh-CN" altLang="en-US" b="1"/>
            </a:p>
          </p:txBody>
        </p:sp>
        <p:sp>
          <p:nvSpPr>
            <p:cNvPr id="186415" name="Rectangle 47"/>
            <p:cNvSpPr>
              <a:spLocks noChangeArrowheads="1"/>
            </p:cNvSpPr>
            <p:nvPr/>
          </p:nvSpPr>
          <p:spPr bwMode="auto">
            <a:xfrm>
              <a:off x="5313" y="2270"/>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380</a:t>
              </a:r>
              <a:endParaRPr lang="zh-CN" altLang="en-US" b="1"/>
            </a:p>
          </p:txBody>
        </p:sp>
        <p:sp>
          <p:nvSpPr>
            <p:cNvPr id="186416" name="Rectangle 48"/>
            <p:cNvSpPr>
              <a:spLocks noChangeArrowheads="1"/>
            </p:cNvSpPr>
            <p:nvPr/>
          </p:nvSpPr>
          <p:spPr bwMode="auto">
            <a:xfrm>
              <a:off x="5313" y="2554"/>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420</a:t>
              </a:r>
              <a:endParaRPr lang="zh-CN" altLang="en-US" b="1"/>
            </a:p>
          </p:txBody>
        </p:sp>
        <p:sp>
          <p:nvSpPr>
            <p:cNvPr id="186417" name="Line 49"/>
            <p:cNvSpPr>
              <a:spLocks noChangeShapeType="1"/>
            </p:cNvSpPr>
            <p:nvPr/>
          </p:nvSpPr>
          <p:spPr bwMode="auto">
            <a:xfrm flipH="1">
              <a:off x="3021" y="1405"/>
              <a:ext cx="983" cy="283"/>
            </a:xfrm>
            <a:prstGeom prst="line">
              <a:avLst/>
            </a:prstGeom>
            <a:noFill/>
            <a:ln w="22225">
              <a:solidFill>
                <a:srgbClr val="000000"/>
              </a:solidFill>
              <a:round/>
              <a:headEnd/>
              <a:tailEnd/>
            </a:ln>
          </p:spPr>
          <p:txBody>
            <a:bodyPr/>
            <a:lstStyle/>
            <a:p>
              <a:endParaRPr lang="zh-CN" altLang="en-US"/>
            </a:p>
          </p:txBody>
        </p:sp>
        <p:sp>
          <p:nvSpPr>
            <p:cNvPr id="186418" name="Line 50"/>
            <p:cNvSpPr>
              <a:spLocks noChangeShapeType="1"/>
            </p:cNvSpPr>
            <p:nvPr/>
          </p:nvSpPr>
          <p:spPr bwMode="auto">
            <a:xfrm flipH="1">
              <a:off x="3021" y="1688"/>
              <a:ext cx="983" cy="269"/>
            </a:xfrm>
            <a:prstGeom prst="line">
              <a:avLst/>
            </a:prstGeom>
            <a:noFill/>
            <a:ln w="22225">
              <a:solidFill>
                <a:srgbClr val="000000"/>
              </a:solidFill>
              <a:round/>
              <a:headEnd/>
              <a:tailEnd/>
            </a:ln>
          </p:spPr>
          <p:txBody>
            <a:bodyPr/>
            <a:lstStyle/>
            <a:p>
              <a:endParaRPr lang="zh-CN" altLang="en-US"/>
            </a:p>
          </p:txBody>
        </p:sp>
        <p:sp>
          <p:nvSpPr>
            <p:cNvPr id="186419" name="Line 51"/>
            <p:cNvSpPr>
              <a:spLocks noChangeShapeType="1"/>
            </p:cNvSpPr>
            <p:nvPr/>
          </p:nvSpPr>
          <p:spPr bwMode="auto">
            <a:xfrm flipH="1">
              <a:off x="3021" y="1405"/>
              <a:ext cx="983" cy="1119"/>
            </a:xfrm>
            <a:prstGeom prst="line">
              <a:avLst/>
            </a:prstGeom>
            <a:noFill/>
            <a:ln w="22225">
              <a:solidFill>
                <a:srgbClr val="000000"/>
              </a:solidFill>
              <a:round/>
              <a:headEnd/>
              <a:tailEnd/>
            </a:ln>
          </p:spPr>
          <p:txBody>
            <a:bodyPr/>
            <a:lstStyle/>
            <a:p>
              <a:endParaRPr lang="zh-CN" altLang="en-US"/>
            </a:p>
          </p:txBody>
        </p:sp>
        <p:sp>
          <p:nvSpPr>
            <p:cNvPr id="186420" name="Line 52"/>
            <p:cNvSpPr>
              <a:spLocks noChangeShapeType="1"/>
            </p:cNvSpPr>
            <p:nvPr/>
          </p:nvSpPr>
          <p:spPr bwMode="auto">
            <a:xfrm flipH="1">
              <a:off x="3021" y="2390"/>
              <a:ext cx="983" cy="418"/>
            </a:xfrm>
            <a:prstGeom prst="line">
              <a:avLst/>
            </a:prstGeom>
            <a:noFill/>
            <a:ln w="22225">
              <a:solidFill>
                <a:srgbClr val="000000"/>
              </a:solidFill>
              <a:round/>
              <a:headEnd/>
              <a:tailEnd/>
            </a:ln>
          </p:spPr>
          <p:txBody>
            <a:bodyPr/>
            <a:lstStyle/>
            <a:p>
              <a:endParaRPr lang="zh-CN" altLang="en-US"/>
            </a:p>
          </p:txBody>
        </p:sp>
        <p:sp>
          <p:nvSpPr>
            <p:cNvPr id="186421" name="Freeform 53"/>
            <p:cNvSpPr>
              <a:spLocks/>
            </p:cNvSpPr>
            <p:nvPr/>
          </p:nvSpPr>
          <p:spPr bwMode="auto">
            <a:xfrm>
              <a:off x="3810" y="1390"/>
              <a:ext cx="194" cy="89"/>
            </a:xfrm>
            <a:custGeom>
              <a:avLst/>
              <a:gdLst/>
              <a:ahLst/>
              <a:cxnLst>
                <a:cxn ang="0">
                  <a:pos x="0" y="30"/>
                </a:cxn>
                <a:cxn ang="0">
                  <a:pos x="45" y="44"/>
                </a:cxn>
                <a:cxn ang="0">
                  <a:pos x="30" y="89"/>
                </a:cxn>
                <a:cxn ang="0">
                  <a:pos x="194" y="0"/>
                </a:cxn>
                <a:cxn ang="0">
                  <a:pos x="0" y="30"/>
                </a:cxn>
              </a:cxnLst>
              <a:rect l="0" t="0" r="r" b="b"/>
              <a:pathLst>
                <a:path w="194" h="89">
                  <a:moveTo>
                    <a:pt x="0" y="30"/>
                  </a:moveTo>
                  <a:lnTo>
                    <a:pt x="45" y="44"/>
                  </a:lnTo>
                  <a:lnTo>
                    <a:pt x="30" y="89"/>
                  </a:lnTo>
                  <a:lnTo>
                    <a:pt x="194"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2" name="Freeform 54"/>
            <p:cNvSpPr>
              <a:spLocks/>
            </p:cNvSpPr>
            <p:nvPr/>
          </p:nvSpPr>
          <p:spPr bwMode="auto">
            <a:xfrm>
              <a:off x="3855" y="1405"/>
              <a:ext cx="149" cy="164"/>
            </a:xfrm>
            <a:custGeom>
              <a:avLst/>
              <a:gdLst/>
              <a:ahLst/>
              <a:cxnLst>
                <a:cxn ang="0">
                  <a:pos x="0" y="119"/>
                </a:cxn>
                <a:cxn ang="0">
                  <a:pos x="45" y="104"/>
                </a:cxn>
                <a:cxn ang="0">
                  <a:pos x="59" y="164"/>
                </a:cxn>
                <a:cxn ang="0">
                  <a:pos x="149" y="0"/>
                </a:cxn>
                <a:cxn ang="0">
                  <a:pos x="0" y="119"/>
                </a:cxn>
              </a:cxnLst>
              <a:rect l="0" t="0" r="r" b="b"/>
              <a:pathLst>
                <a:path w="149" h="164">
                  <a:moveTo>
                    <a:pt x="0" y="119"/>
                  </a:moveTo>
                  <a:lnTo>
                    <a:pt x="45" y="104"/>
                  </a:lnTo>
                  <a:lnTo>
                    <a:pt x="59" y="164"/>
                  </a:lnTo>
                  <a:lnTo>
                    <a:pt x="149" y="0"/>
                  </a:lnTo>
                  <a:lnTo>
                    <a:pt x="0" y="1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3" name="Freeform 55"/>
            <p:cNvSpPr>
              <a:spLocks/>
            </p:cNvSpPr>
            <p:nvPr/>
          </p:nvSpPr>
          <p:spPr bwMode="auto">
            <a:xfrm>
              <a:off x="3825" y="1688"/>
              <a:ext cx="179" cy="75"/>
            </a:xfrm>
            <a:custGeom>
              <a:avLst/>
              <a:gdLst/>
              <a:ahLst/>
              <a:cxnLst>
                <a:cxn ang="0">
                  <a:pos x="0" y="0"/>
                </a:cxn>
                <a:cxn ang="0">
                  <a:pos x="45" y="30"/>
                </a:cxn>
                <a:cxn ang="0">
                  <a:pos x="15" y="75"/>
                </a:cxn>
                <a:cxn ang="0">
                  <a:pos x="179" y="0"/>
                </a:cxn>
                <a:cxn ang="0">
                  <a:pos x="0" y="0"/>
                </a:cxn>
              </a:cxnLst>
              <a:rect l="0" t="0" r="r" b="b"/>
              <a:pathLst>
                <a:path w="179" h="75">
                  <a:moveTo>
                    <a:pt x="0" y="0"/>
                  </a:moveTo>
                  <a:lnTo>
                    <a:pt x="45" y="30"/>
                  </a:lnTo>
                  <a:lnTo>
                    <a:pt x="15" y="75"/>
                  </a:lnTo>
                  <a:lnTo>
                    <a:pt x="179" y="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4" name="Freeform 56"/>
            <p:cNvSpPr>
              <a:spLocks/>
            </p:cNvSpPr>
            <p:nvPr/>
          </p:nvSpPr>
          <p:spPr bwMode="auto">
            <a:xfrm>
              <a:off x="3825" y="2390"/>
              <a:ext cx="179" cy="89"/>
            </a:xfrm>
            <a:custGeom>
              <a:avLst/>
              <a:gdLst/>
              <a:ahLst/>
              <a:cxnLst>
                <a:cxn ang="0">
                  <a:pos x="0" y="30"/>
                </a:cxn>
                <a:cxn ang="0">
                  <a:pos x="45" y="45"/>
                </a:cxn>
                <a:cxn ang="0">
                  <a:pos x="30" y="89"/>
                </a:cxn>
                <a:cxn ang="0">
                  <a:pos x="179" y="0"/>
                </a:cxn>
                <a:cxn ang="0">
                  <a:pos x="0" y="30"/>
                </a:cxn>
              </a:cxnLst>
              <a:rect l="0" t="0" r="r" b="b"/>
              <a:pathLst>
                <a:path w="179" h="89">
                  <a:moveTo>
                    <a:pt x="0" y="30"/>
                  </a:moveTo>
                  <a:lnTo>
                    <a:pt x="45" y="45"/>
                  </a:lnTo>
                  <a:lnTo>
                    <a:pt x="30" y="89"/>
                  </a:lnTo>
                  <a:lnTo>
                    <a:pt x="179"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186425" name="Text Box 57"/>
          <p:cNvSpPr txBox="1">
            <a:spLocks noChangeArrowheads="1"/>
          </p:cNvSpPr>
          <p:nvPr/>
        </p:nvSpPr>
        <p:spPr bwMode="auto">
          <a:xfrm>
            <a:off x="990600" y="228600"/>
            <a:ext cx="4758034" cy="461665"/>
          </a:xfrm>
          <a:prstGeom prst="rect">
            <a:avLst/>
          </a:prstGeom>
          <a:noFill/>
          <a:ln w="9525">
            <a:noFill/>
            <a:miter lim="800000"/>
            <a:headEnd/>
            <a:tailEnd/>
          </a:ln>
          <a:effectLst/>
        </p:spPr>
        <p:txBody>
          <a:bodyPr wrap="none">
            <a:spAutoFit/>
          </a:bodyPr>
          <a:lstStyle/>
          <a:p>
            <a:r>
              <a:rPr lang="en-US" altLang="zh-CN" b="1" baseline="0" dirty="0">
                <a:latin typeface="Times New Roman" pitchFamily="18" charset="0"/>
              </a:rPr>
              <a:t>2 .</a:t>
            </a:r>
            <a:r>
              <a:rPr lang="zh-CN" altLang="en-US" b="1" baseline="0" dirty="0">
                <a:latin typeface="Times New Roman" pitchFamily="18" charset="0"/>
              </a:rPr>
              <a:t>分段系统中共享</a:t>
            </a:r>
            <a:r>
              <a:rPr lang="en-US" altLang="zh-CN" b="1" baseline="0" dirty="0">
                <a:latin typeface="Times New Roman" pitchFamily="18" charset="0"/>
              </a:rPr>
              <a:t>editor</a:t>
            </a:r>
            <a:r>
              <a:rPr lang="zh-CN" altLang="en-US" b="1" baseline="0" dirty="0">
                <a:latin typeface="Times New Roman" pitchFamily="18" charset="0"/>
              </a:rPr>
              <a:t>的示意图 </a:t>
            </a:r>
          </a:p>
        </p:txBody>
      </p:sp>
      <p:sp>
        <p:nvSpPr>
          <p:cNvPr id="3" name="文本框 2">
            <a:extLst>
              <a:ext uri="{FF2B5EF4-FFF2-40B4-BE49-F238E27FC236}">
                <a16:creationId xmlns:a16="http://schemas.microsoft.com/office/drawing/2014/main" id="{A905415E-765E-42A5-9C0B-DCA47F4AF41F}"/>
              </a:ext>
            </a:extLst>
          </p:cNvPr>
          <p:cNvSpPr txBox="1"/>
          <p:nvPr/>
        </p:nvSpPr>
        <p:spPr>
          <a:xfrm>
            <a:off x="44294" y="941899"/>
            <a:ext cx="7818166" cy="830997"/>
          </a:xfrm>
          <a:prstGeom prst="rect">
            <a:avLst/>
          </a:prstGeom>
          <a:noFill/>
        </p:spPr>
        <p:txBody>
          <a:bodyPr wrap="none" rtlCol="0">
            <a:spAutoFit/>
          </a:bodyPr>
          <a:lstStyle/>
          <a:p>
            <a:r>
              <a:rPr lang="zh-CN" altLang="en-US" dirty="0"/>
              <a:t>分段系统则进一步将抽象的地址数字</a:t>
            </a:r>
            <a:r>
              <a:rPr lang="en-US" altLang="zh-CN" dirty="0"/>
              <a:t>,</a:t>
            </a:r>
            <a:r>
              <a:rPr lang="zh-CN" altLang="en-US" dirty="0"/>
              <a:t>用不同类型段表示</a:t>
            </a:r>
            <a:r>
              <a:rPr lang="en-US" altLang="zh-CN" dirty="0"/>
              <a:t>:</a:t>
            </a:r>
          </a:p>
          <a:p>
            <a:r>
              <a:rPr lang="zh-CN" altLang="en-US" dirty="0"/>
              <a:t>程序段与数据段</a:t>
            </a:r>
          </a:p>
        </p:txBody>
      </p:sp>
      <p:sp>
        <p:nvSpPr>
          <p:cNvPr id="4" name="文本框 3">
            <a:extLst>
              <a:ext uri="{FF2B5EF4-FFF2-40B4-BE49-F238E27FC236}">
                <a16:creationId xmlns:a16="http://schemas.microsoft.com/office/drawing/2014/main" id="{E0443B5E-F4F2-4F7A-B3A9-0A2A1069BFFE}"/>
              </a:ext>
            </a:extLst>
          </p:cNvPr>
          <p:cNvSpPr txBox="1"/>
          <p:nvPr/>
        </p:nvSpPr>
        <p:spPr>
          <a:xfrm>
            <a:off x="395536" y="5517232"/>
            <a:ext cx="8324715" cy="830997"/>
          </a:xfrm>
          <a:prstGeom prst="rect">
            <a:avLst/>
          </a:prstGeom>
          <a:noFill/>
        </p:spPr>
        <p:txBody>
          <a:bodyPr wrap="none" rtlCol="0">
            <a:spAutoFit/>
          </a:bodyPr>
          <a:lstStyle/>
          <a:p>
            <a:r>
              <a:rPr lang="zh-CN" altLang="en-US" dirty="0"/>
              <a:t>可重入代码</a:t>
            </a:r>
            <a:r>
              <a:rPr lang="en-US" altLang="zh-CN" dirty="0"/>
              <a:t>:</a:t>
            </a:r>
            <a:r>
              <a:rPr lang="zh-CN" altLang="en-US" dirty="0"/>
              <a:t>为了满足多进程同时访问</a:t>
            </a:r>
            <a:r>
              <a:rPr lang="en-US" altLang="zh-CN" dirty="0"/>
              <a:t>,</a:t>
            </a:r>
            <a:r>
              <a:rPr lang="zh-CN" altLang="en-US" dirty="0"/>
              <a:t>要求不能有任何改动</a:t>
            </a:r>
            <a:r>
              <a:rPr lang="en-US" altLang="zh-CN" dirty="0"/>
              <a:t>.</a:t>
            </a:r>
          </a:p>
          <a:p>
            <a:r>
              <a:rPr lang="zh-CN" altLang="en-US" dirty="0"/>
              <a:t>每个进程维护自己的局部数据区</a:t>
            </a:r>
            <a:r>
              <a:rPr lang="en-US" altLang="zh-CN" dirty="0"/>
              <a:t>,</a:t>
            </a:r>
            <a:r>
              <a:rPr lang="zh-CN" altLang="en-US" dirty="0"/>
              <a:t>剩余功能代码就可以共享</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838200" y="476672"/>
            <a:ext cx="7467600" cy="701675"/>
          </a:xfrm>
          <a:prstGeom prst="rect">
            <a:avLst/>
          </a:prstGeom>
          <a:noFill/>
          <a:ln w="9525">
            <a:noFill/>
            <a:miter lim="800000"/>
            <a:headEnd/>
            <a:tailEnd/>
          </a:ln>
          <a:effectLst/>
        </p:spPr>
        <p:txBody>
          <a:bodyPr>
            <a:spAutoFit/>
          </a:bodyPr>
          <a:lstStyle/>
          <a:p>
            <a:pPr algn="just">
              <a:spcBef>
                <a:spcPct val="20000"/>
              </a:spcBef>
              <a:buClr>
                <a:srgbClr val="0000CC"/>
              </a:buClr>
            </a:pPr>
            <a:r>
              <a:rPr lang="en-US" altLang="zh-CN" sz="4000" b="1" baseline="0" dirty="0">
                <a:latin typeface="Times New Roman" pitchFamily="18" charset="0"/>
              </a:rPr>
              <a:t>4.6.4 </a:t>
            </a:r>
            <a:r>
              <a:rPr lang="zh-CN" altLang="en-US" sz="4000" b="1" baseline="0" dirty="0">
                <a:latin typeface="Times New Roman" pitchFamily="18" charset="0"/>
              </a:rPr>
              <a:t>段页式存储管理方式</a:t>
            </a:r>
          </a:p>
        </p:txBody>
      </p:sp>
      <p:sp>
        <p:nvSpPr>
          <p:cNvPr id="187395" name="Rectangle 3"/>
          <p:cNvSpPr>
            <a:spLocks noChangeArrowheads="1"/>
          </p:cNvSpPr>
          <p:nvPr/>
        </p:nvSpPr>
        <p:spPr bwMode="auto">
          <a:xfrm>
            <a:off x="395536" y="1340768"/>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引入</a:t>
            </a:r>
          </a:p>
          <a:p>
            <a:pPr marL="0" lvl="1" indent="-609600">
              <a:lnSpc>
                <a:spcPct val="120000"/>
              </a:lnSpc>
              <a:spcBef>
                <a:spcPct val="20000"/>
              </a:spcBef>
            </a:pPr>
            <a:r>
              <a:rPr lang="zh-CN" altLang="en-US" sz="3200" b="1" baseline="0" dirty="0">
                <a:latin typeface="隶书" pitchFamily="49" charset="-122"/>
                <a:ea typeface="隶书" pitchFamily="49" charset="-122"/>
              </a:rPr>
              <a:t>   </a:t>
            </a:r>
            <a:r>
              <a:rPr lang="zh-CN" altLang="en-US" sz="2800" b="1" baseline="0" dirty="0">
                <a:latin typeface="宋体" pitchFamily="2" charset="-122"/>
              </a:rPr>
              <a:t>分页和分段管理方式各有其优缺点，分页系统能有效提高内存的利用率，而分段则能更好地满足用户的需要，因此可以将两者结合成一种新的存储管理方式系统称为</a:t>
            </a:r>
            <a:r>
              <a:rPr lang="zh-CN" altLang="en-US" sz="2800" b="1" baseline="0" dirty="0">
                <a:latin typeface="Times New Roman"/>
              </a:rPr>
              <a:t>“</a:t>
            </a:r>
            <a:r>
              <a:rPr lang="zh-CN" altLang="en-US" sz="2800" b="1" baseline="0" dirty="0">
                <a:solidFill>
                  <a:srgbClr val="FF0000"/>
                </a:solidFill>
                <a:latin typeface="宋体" pitchFamily="2" charset="-122"/>
              </a:rPr>
              <a:t>段页式系统</a:t>
            </a:r>
            <a:r>
              <a:rPr lang="zh-CN" altLang="en-US" sz="2800" b="1" baseline="0" dirty="0">
                <a:latin typeface="Times New Roman"/>
              </a:rPr>
              <a:t>”</a:t>
            </a:r>
            <a:r>
              <a:rPr lang="zh-CN" altLang="en-US" sz="2800" b="1" baseline="0" dirty="0">
                <a:latin typeface="宋体" pitchFamily="2" charset="-122"/>
              </a:rPr>
              <a:t>。</a:t>
            </a:r>
          </a:p>
          <a:p>
            <a:pPr marL="685800" indent="-685800" algn="just">
              <a:spcBef>
                <a:spcPct val="20000"/>
              </a:spcBef>
              <a:buClr>
                <a:srgbClr val="0000CC"/>
              </a:buClr>
              <a:buFont typeface="Wingdings" pitchFamily="2" charset="2"/>
              <a:buChar char="Ø"/>
            </a:pPr>
            <a:endParaRPr lang="zh-CN" altLang="en-US" sz="3200" b="1" baseline="0" dirty="0">
              <a:solidFill>
                <a:srgbClr val="0000CC"/>
              </a:solidFill>
              <a:latin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ChangeArrowheads="1"/>
          </p:cNvSpPr>
          <p:nvPr/>
        </p:nvSpPr>
        <p:spPr bwMode="auto">
          <a:xfrm>
            <a:off x="179512" y="962323"/>
            <a:ext cx="8534400" cy="2819400"/>
          </a:xfrm>
          <a:prstGeom prst="rect">
            <a:avLst/>
          </a:prstGeom>
          <a:noFill/>
          <a:ln w="9525">
            <a:noFill/>
            <a:miter lim="800000"/>
            <a:headEnd/>
            <a:tailEnd/>
          </a:ln>
          <a:effectLst/>
        </p:spPr>
        <p:txBody>
          <a:bodyPr/>
          <a:lstStyle/>
          <a:p>
            <a:pPr lvl="1" algn="just">
              <a:spcBef>
                <a:spcPct val="20000"/>
              </a:spcBef>
              <a:buClr>
                <a:srgbClr val="0000CC"/>
              </a:buClr>
            </a:pPr>
            <a:r>
              <a:rPr lang="en-US" altLang="zh-CN" sz="2800" b="1" baseline="0" dirty="0">
                <a:solidFill>
                  <a:srgbClr val="0000CC"/>
                </a:solidFill>
                <a:latin typeface="Times New Roman" pitchFamily="18" charset="0"/>
              </a:rPr>
              <a:t>1 . </a:t>
            </a:r>
            <a:r>
              <a:rPr lang="zh-CN" altLang="en-US" sz="2800" b="1" baseline="0" dirty="0">
                <a:solidFill>
                  <a:srgbClr val="0000CC"/>
                </a:solidFill>
                <a:latin typeface="Times New Roman" pitchFamily="18" charset="0"/>
              </a:rPr>
              <a:t>基本原理</a:t>
            </a:r>
          </a:p>
          <a:p>
            <a:pPr marL="0" lvl="1" indent="-609600">
              <a:lnSpc>
                <a:spcPct val="120000"/>
              </a:lnSpc>
              <a:spcBef>
                <a:spcPct val="20000"/>
              </a:spcBef>
            </a:pPr>
            <a:r>
              <a:rPr lang="zh-CN" altLang="en-US" sz="2800" b="1" baseline="0" dirty="0">
                <a:latin typeface="隶书" pitchFamily="49" charset="-122"/>
                <a:ea typeface="隶书" pitchFamily="49" charset="-122"/>
              </a:rPr>
              <a:t>   </a:t>
            </a:r>
            <a:r>
              <a:rPr lang="zh-CN" altLang="en-US" sz="2800" b="1" baseline="0" dirty="0">
                <a:latin typeface="隶书" pitchFamily="49" charset="-122"/>
              </a:rPr>
              <a:t>先将程序分成若干个段，再把</a:t>
            </a:r>
            <a:r>
              <a:rPr lang="zh-CN" altLang="en-US" sz="2800" b="1" baseline="0" dirty="0">
                <a:solidFill>
                  <a:srgbClr val="FF0000"/>
                </a:solidFill>
                <a:latin typeface="隶书" pitchFamily="49" charset="-122"/>
              </a:rPr>
              <a:t>每个段分成若干个页</a:t>
            </a:r>
            <a:r>
              <a:rPr lang="zh-CN" altLang="en-US" sz="2800" b="1" baseline="0" dirty="0">
                <a:latin typeface="隶书" pitchFamily="49" charset="-122"/>
              </a:rPr>
              <a:t>，并为每一个段赋予一个段名。</a:t>
            </a:r>
            <a:endParaRPr lang="zh-CN" altLang="en-US" sz="2800" b="1" baseline="0" dirty="0">
              <a:solidFill>
                <a:srgbClr val="0000CC"/>
              </a:solidFill>
              <a:latin typeface="宋体" pitchFamily="2" charset="-122"/>
            </a:endParaRPr>
          </a:p>
        </p:txBody>
      </p:sp>
      <p:sp>
        <p:nvSpPr>
          <p:cNvPr id="2" name="Text Box 2">
            <a:extLst>
              <a:ext uri="{FF2B5EF4-FFF2-40B4-BE49-F238E27FC236}">
                <a16:creationId xmlns:a16="http://schemas.microsoft.com/office/drawing/2014/main" id="{406C9F08-D1AF-4E53-9CF6-8C51BDCF10BD}"/>
              </a:ext>
            </a:extLst>
          </p:cNvPr>
          <p:cNvSpPr txBox="1">
            <a:spLocks noChangeArrowheads="1"/>
          </p:cNvSpPr>
          <p:nvPr/>
        </p:nvSpPr>
        <p:spPr bwMode="auto">
          <a:xfrm>
            <a:off x="838200" y="260648"/>
            <a:ext cx="7467600" cy="701675"/>
          </a:xfrm>
          <a:prstGeom prst="rect">
            <a:avLst/>
          </a:prstGeom>
          <a:noFill/>
          <a:ln w="9525">
            <a:noFill/>
            <a:miter lim="800000"/>
            <a:headEnd/>
            <a:tailEnd/>
          </a:ln>
          <a:effectLst/>
        </p:spPr>
        <p:txBody>
          <a:bodyPr>
            <a:spAutoFit/>
          </a:bodyPr>
          <a:lstStyle/>
          <a:p>
            <a:pPr algn="just">
              <a:spcBef>
                <a:spcPct val="20000"/>
              </a:spcBef>
              <a:buClr>
                <a:srgbClr val="0000CC"/>
              </a:buClr>
            </a:pPr>
            <a:r>
              <a:rPr lang="en-US" altLang="zh-CN" sz="4000" b="1" baseline="0" dirty="0">
                <a:latin typeface="Times New Roman" pitchFamily="18" charset="0"/>
              </a:rPr>
              <a:t>4.6.4 </a:t>
            </a:r>
            <a:r>
              <a:rPr lang="zh-CN" altLang="en-US" sz="4000" b="1" baseline="0" dirty="0">
                <a:latin typeface="Times New Roman" pitchFamily="18" charset="0"/>
              </a:rPr>
              <a:t>段页式存储管理方式</a:t>
            </a:r>
          </a:p>
        </p:txBody>
      </p:sp>
      <p:grpSp>
        <p:nvGrpSpPr>
          <p:cNvPr id="6" name="组合 5">
            <a:extLst>
              <a:ext uri="{FF2B5EF4-FFF2-40B4-BE49-F238E27FC236}">
                <a16:creationId xmlns:a16="http://schemas.microsoft.com/office/drawing/2014/main" id="{C62B0208-E726-424B-938C-C8F8D6D3E1DD}"/>
              </a:ext>
            </a:extLst>
          </p:cNvPr>
          <p:cNvGrpSpPr/>
          <p:nvPr/>
        </p:nvGrpSpPr>
        <p:grpSpPr>
          <a:xfrm>
            <a:off x="1835696" y="2539182"/>
            <a:ext cx="6768752" cy="3888432"/>
            <a:chOff x="411163" y="1509713"/>
            <a:chExt cx="7548562" cy="4458195"/>
          </a:xfrm>
        </p:grpSpPr>
        <p:sp>
          <p:nvSpPr>
            <p:cNvPr id="7" name="Rectangle 2">
              <a:extLst>
                <a:ext uri="{FF2B5EF4-FFF2-40B4-BE49-F238E27FC236}">
                  <a16:creationId xmlns:a16="http://schemas.microsoft.com/office/drawing/2014/main" id="{B99D8D21-2B8B-43FF-BE39-923D932EFAAD}"/>
                </a:ext>
              </a:extLst>
            </p:cNvPr>
            <p:cNvSpPr>
              <a:spLocks noChangeArrowheads="1"/>
            </p:cNvSpPr>
            <p:nvPr/>
          </p:nvSpPr>
          <p:spPr bwMode="auto">
            <a:xfrm>
              <a:off x="957263" y="1897063"/>
              <a:ext cx="1938337"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8" name="Rectangle 3">
              <a:extLst>
                <a:ext uri="{FF2B5EF4-FFF2-40B4-BE49-F238E27FC236}">
                  <a16:creationId xmlns:a16="http://schemas.microsoft.com/office/drawing/2014/main" id="{8EAE1185-26A1-4FA8-8A74-1FFBDD33ECBC}"/>
                </a:ext>
              </a:extLst>
            </p:cNvPr>
            <p:cNvSpPr>
              <a:spLocks noChangeArrowheads="1"/>
            </p:cNvSpPr>
            <p:nvPr/>
          </p:nvSpPr>
          <p:spPr bwMode="auto">
            <a:xfrm>
              <a:off x="957263" y="2330450"/>
              <a:ext cx="1938337"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9" name="Rectangle 4">
              <a:extLst>
                <a:ext uri="{FF2B5EF4-FFF2-40B4-BE49-F238E27FC236}">
                  <a16:creationId xmlns:a16="http://schemas.microsoft.com/office/drawing/2014/main" id="{34D7AC46-16D7-44F7-BC91-8E12DAC66502}"/>
                </a:ext>
              </a:extLst>
            </p:cNvPr>
            <p:cNvSpPr>
              <a:spLocks noChangeArrowheads="1"/>
            </p:cNvSpPr>
            <p:nvPr/>
          </p:nvSpPr>
          <p:spPr bwMode="auto">
            <a:xfrm>
              <a:off x="957263" y="2763838"/>
              <a:ext cx="1938337"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0" name="Rectangle 5">
              <a:extLst>
                <a:ext uri="{FF2B5EF4-FFF2-40B4-BE49-F238E27FC236}">
                  <a16:creationId xmlns:a16="http://schemas.microsoft.com/office/drawing/2014/main" id="{9272BB3C-9EE5-4273-BED4-789F6E8497C7}"/>
                </a:ext>
              </a:extLst>
            </p:cNvPr>
            <p:cNvSpPr>
              <a:spLocks noChangeArrowheads="1"/>
            </p:cNvSpPr>
            <p:nvPr/>
          </p:nvSpPr>
          <p:spPr bwMode="auto">
            <a:xfrm>
              <a:off x="752475"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1" name="Rectangle 6">
              <a:extLst>
                <a:ext uri="{FF2B5EF4-FFF2-40B4-BE49-F238E27FC236}">
                  <a16:creationId xmlns:a16="http://schemas.microsoft.com/office/drawing/2014/main" id="{908868C5-6D17-4A96-AFC2-C85B3DA8D36D}"/>
                </a:ext>
              </a:extLst>
            </p:cNvPr>
            <p:cNvSpPr>
              <a:spLocks noChangeArrowheads="1"/>
            </p:cNvSpPr>
            <p:nvPr/>
          </p:nvSpPr>
          <p:spPr bwMode="auto">
            <a:xfrm>
              <a:off x="547688" y="2147888"/>
              <a:ext cx="37306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2" name="Rectangle 7">
              <a:extLst>
                <a:ext uri="{FF2B5EF4-FFF2-40B4-BE49-F238E27FC236}">
                  <a16:creationId xmlns:a16="http://schemas.microsoft.com/office/drawing/2014/main" id="{86AC96C0-86E3-4C8A-AAB7-E3852A9CB67B}"/>
                </a:ext>
              </a:extLst>
            </p:cNvPr>
            <p:cNvSpPr>
              <a:spLocks noChangeArrowheads="1"/>
            </p:cNvSpPr>
            <p:nvPr/>
          </p:nvSpPr>
          <p:spPr bwMode="auto">
            <a:xfrm>
              <a:off x="547688" y="2581275"/>
              <a:ext cx="37306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3" name="Rectangle 8">
              <a:extLst>
                <a:ext uri="{FF2B5EF4-FFF2-40B4-BE49-F238E27FC236}">
                  <a16:creationId xmlns:a16="http://schemas.microsoft.com/office/drawing/2014/main" id="{B91DE118-DE84-4EC6-A97E-5C8AEB8ABD93}"/>
                </a:ext>
              </a:extLst>
            </p:cNvPr>
            <p:cNvSpPr>
              <a:spLocks noChangeArrowheads="1"/>
            </p:cNvSpPr>
            <p:nvPr/>
          </p:nvSpPr>
          <p:spPr bwMode="auto">
            <a:xfrm>
              <a:off x="411163" y="3014663"/>
              <a:ext cx="51911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12</a:t>
              </a:r>
              <a:r>
                <a:rPr lang="en-US" altLang="zh-CN" sz="2300" b="1" baseline="0">
                  <a:solidFill>
                    <a:srgbClr val="000000"/>
                  </a:solidFill>
                  <a:latin typeface="Times" charset="0"/>
                </a:rPr>
                <a:t>K</a:t>
              </a:r>
              <a:endParaRPr lang="en-US" altLang="zh-CN" b="1"/>
            </a:p>
          </p:txBody>
        </p:sp>
        <p:sp>
          <p:nvSpPr>
            <p:cNvPr id="14" name="Rectangle 9">
              <a:extLst>
                <a:ext uri="{FF2B5EF4-FFF2-40B4-BE49-F238E27FC236}">
                  <a16:creationId xmlns:a16="http://schemas.microsoft.com/office/drawing/2014/main" id="{AE4BD758-C1DA-4140-83EA-43F8E5A3BBED}"/>
                </a:ext>
              </a:extLst>
            </p:cNvPr>
            <p:cNvSpPr>
              <a:spLocks noChangeArrowheads="1"/>
            </p:cNvSpPr>
            <p:nvPr/>
          </p:nvSpPr>
          <p:spPr bwMode="auto">
            <a:xfrm>
              <a:off x="957263" y="3197225"/>
              <a:ext cx="1938337" cy="52387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5" name="Line 10">
              <a:extLst>
                <a:ext uri="{FF2B5EF4-FFF2-40B4-BE49-F238E27FC236}">
                  <a16:creationId xmlns:a16="http://schemas.microsoft.com/office/drawing/2014/main" id="{CDE1F4D9-66F2-4F8B-B305-2C2B82B5BF7E}"/>
                </a:ext>
              </a:extLst>
            </p:cNvPr>
            <p:cNvSpPr>
              <a:spLocks noChangeShapeType="1"/>
            </p:cNvSpPr>
            <p:nvPr/>
          </p:nvSpPr>
          <p:spPr bwMode="auto">
            <a:xfrm>
              <a:off x="957263" y="3630613"/>
              <a:ext cx="114300" cy="1587"/>
            </a:xfrm>
            <a:prstGeom prst="line">
              <a:avLst/>
            </a:prstGeom>
            <a:noFill/>
            <a:ln w="22225">
              <a:solidFill>
                <a:srgbClr val="000000"/>
              </a:solidFill>
              <a:round/>
              <a:headEnd/>
              <a:tailEnd/>
            </a:ln>
          </p:spPr>
          <p:txBody>
            <a:bodyPr/>
            <a:lstStyle/>
            <a:p>
              <a:endParaRPr lang="zh-CN" altLang="en-US"/>
            </a:p>
          </p:txBody>
        </p:sp>
        <p:sp>
          <p:nvSpPr>
            <p:cNvPr id="16" name="Line 11">
              <a:extLst>
                <a:ext uri="{FF2B5EF4-FFF2-40B4-BE49-F238E27FC236}">
                  <a16:creationId xmlns:a16="http://schemas.microsoft.com/office/drawing/2014/main" id="{6255E274-80F4-48BB-802A-67647C24883C}"/>
                </a:ext>
              </a:extLst>
            </p:cNvPr>
            <p:cNvSpPr>
              <a:spLocks noChangeShapeType="1"/>
            </p:cNvSpPr>
            <p:nvPr/>
          </p:nvSpPr>
          <p:spPr bwMode="auto">
            <a:xfrm>
              <a:off x="1185863" y="3630613"/>
              <a:ext cx="114300" cy="1587"/>
            </a:xfrm>
            <a:prstGeom prst="line">
              <a:avLst/>
            </a:prstGeom>
            <a:noFill/>
            <a:ln w="22225">
              <a:solidFill>
                <a:srgbClr val="000000"/>
              </a:solidFill>
              <a:round/>
              <a:headEnd/>
              <a:tailEnd/>
            </a:ln>
          </p:spPr>
          <p:txBody>
            <a:bodyPr/>
            <a:lstStyle/>
            <a:p>
              <a:endParaRPr lang="zh-CN" altLang="en-US"/>
            </a:p>
          </p:txBody>
        </p:sp>
        <p:sp>
          <p:nvSpPr>
            <p:cNvPr id="17" name="Line 12">
              <a:extLst>
                <a:ext uri="{FF2B5EF4-FFF2-40B4-BE49-F238E27FC236}">
                  <a16:creationId xmlns:a16="http://schemas.microsoft.com/office/drawing/2014/main" id="{D47E3B74-793F-4DDB-B05E-17B5374CB27A}"/>
                </a:ext>
              </a:extLst>
            </p:cNvPr>
            <p:cNvSpPr>
              <a:spLocks noChangeShapeType="1"/>
            </p:cNvSpPr>
            <p:nvPr/>
          </p:nvSpPr>
          <p:spPr bwMode="auto">
            <a:xfrm>
              <a:off x="1414463" y="3630613"/>
              <a:ext cx="112712" cy="1587"/>
            </a:xfrm>
            <a:prstGeom prst="line">
              <a:avLst/>
            </a:prstGeom>
            <a:noFill/>
            <a:ln w="22225">
              <a:solidFill>
                <a:srgbClr val="000000"/>
              </a:solidFill>
              <a:round/>
              <a:headEnd/>
              <a:tailEnd/>
            </a:ln>
          </p:spPr>
          <p:txBody>
            <a:bodyPr/>
            <a:lstStyle/>
            <a:p>
              <a:endParaRPr lang="zh-CN" altLang="en-US"/>
            </a:p>
          </p:txBody>
        </p:sp>
        <p:sp>
          <p:nvSpPr>
            <p:cNvPr id="18" name="Line 13">
              <a:extLst>
                <a:ext uri="{FF2B5EF4-FFF2-40B4-BE49-F238E27FC236}">
                  <a16:creationId xmlns:a16="http://schemas.microsoft.com/office/drawing/2014/main" id="{A60C91CE-76AE-4980-8761-8831A4266110}"/>
                </a:ext>
              </a:extLst>
            </p:cNvPr>
            <p:cNvSpPr>
              <a:spLocks noChangeShapeType="1"/>
            </p:cNvSpPr>
            <p:nvPr/>
          </p:nvSpPr>
          <p:spPr bwMode="auto">
            <a:xfrm>
              <a:off x="1641475" y="3630613"/>
              <a:ext cx="114300" cy="1587"/>
            </a:xfrm>
            <a:prstGeom prst="line">
              <a:avLst/>
            </a:prstGeom>
            <a:noFill/>
            <a:ln w="22225">
              <a:solidFill>
                <a:srgbClr val="000000"/>
              </a:solidFill>
              <a:round/>
              <a:headEnd/>
              <a:tailEnd/>
            </a:ln>
          </p:spPr>
          <p:txBody>
            <a:bodyPr/>
            <a:lstStyle/>
            <a:p>
              <a:endParaRPr lang="zh-CN" altLang="en-US"/>
            </a:p>
          </p:txBody>
        </p:sp>
        <p:sp>
          <p:nvSpPr>
            <p:cNvPr id="19" name="Line 14">
              <a:extLst>
                <a:ext uri="{FF2B5EF4-FFF2-40B4-BE49-F238E27FC236}">
                  <a16:creationId xmlns:a16="http://schemas.microsoft.com/office/drawing/2014/main" id="{492A5D43-57FA-4D65-82A8-AF11EFFD928E}"/>
                </a:ext>
              </a:extLst>
            </p:cNvPr>
            <p:cNvSpPr>
              <a:spLocks noChangeShapeType="1"/>
            </p:cNvSpPr>
            <p:nvPr/>
          </p:nvSpPr>
          <p:spPr bwMode="auto">
            <a:xfrm>
              <a:off x="1870075" y="3630613"/>
              <a:ext cx="114300" cy="1587"/>
            </a:xfrm>
            <a:prstGeom prst="line">
              <a:avLst/>
            </a:prstGeom>
            <a:noFill/>
            <a:ln w="22225">
              <a:solidFill>
                <a:srgbClr val="000000"/>
              </a:solidFill>
              <a:round/>
              <a:headEnd/>
              <a:tailEnd/>
            </a:ln>
          </p:spPr>
          <p:txBody>
            <a:bodyPr/>
            <a:lstStyle/>
            <a:p>
              <a:endParaRPr lang="zh-CN" altLang="en-US"/>
            </a:p>
          </p:txBody>
        </p:sp>
        <p:sp>
          <p:nvSpPr>
            <p:cNvPr id="20" name="Line 15">
              <a:extLst>
                <a:ext uri="{FF2B5EF4-FFF2-40B4-BE49-F238E27FC236}">
                  <a16:creationId xmlns:a16="http://schemas.microsoft.com/office/drawing/2014/main" id="{574B9521-03B0-4F2F-AB51-7D08E4D5C828}"/>
                </a:ext>
              </a:extLst>
            </p:cNvPr>
            <p:cNvSpPr>
              <a:spLocks noChangeShapeType="1"/>
            </p:cNvSpPr>
            <p:nvPr/>
          </p:nvSpPr>
          <p:spPr bwMode="auto">
            <a:xfrm>
              <a:off x="2097088" y="3630613"/>
              <a:ext cx="114300" cy="1587"/>
            </a:xfrm>
            <a:prstGeom prst="line">
              <a:avLst/>
            </a:prstGeom>
            <a:noFill/>
            <a:ln w="22225">
              <a:solidFill>
                <a:srgbClr val="000000"/>
              </a:solidFill>
              <a:round/>
              <a:headEnd/>
              <a:tailEnd/>
            </a:ln>
          </p:spPr>
          <p:txBody>
            <a:bodyPr/>
            <a:lstStyle/>
            <a:p>
              <a:endParaRPr lang="zh-CN" altLang="en-US"/>
            </a:p>
          </p:txBody>
        </p:sp>
        <p:sp>
          <p:nvSpPr>
            <p:cNvPr id="21" name="Line 16">
              <a:extLst>
                <a:ext uri="{FF2B5EF4-FFF2-40B4-BE49-F238E27FC236}">
                  <a16:creationId xmlns:a16="http://schemas.microsoft.com/office/drawing/2014/main" id="{4591F668-1D9B-435B-BB44-F13F44A52D7B}"/>
                </a:ext>
              </a:extLst>
            </p:cNvPr>
            <p:cNvSpPr>
              <a:spLocks noChangeShapeType="1"/>
            </p:cNvSpPr>
            <p:nvPr/>
          </p:nvSpPr>
          <p:spPr bwMode="auto">
            <a:xfrm>
              <a:off x="2325688" y="3630613"/>
              <a:ext cx="114300" cy="1587"/>
            </a:xfrm>
            <a:prstGeom prst="line">
              <a:avLst/>
            </a:prstGeom>
            <a:noFill/>
            <a:ln w="22225">
              <a:solidFill>
                <a:srgbClr val="000000"/>
              </a:solidFill>
              <a:round/>
              <a:headEnd/>
              <a:tailEnd/>
            </a:ln>
          </p:spPr>
          <p:txBody>
            <a:bodyPr/>
            <a:lstStyle/>
            <a:p>
              <a:endParaRPr lang="zh-CN" altLang="en-US"/>
            </a:p>
          </p:txBody>
        </p:sp>
        <p:sp>
          <p:nvSpPr>
            <p:cNvPr id="22" name="Line 17">
              <a:extLst>
                <a:ext uri="{FF2B5EF4-FFF2-40B4-BE49-F238E27FC236}">
                  <a16:creationId xmlns:a16="http://schemas.microsoft.com/office/drawing/2014/main" id="{B9EAAEDE-D127-4382-BC15-8BB1A90681CF}"/>
                </a:ext>
              </a:extLst>
            </p:cNvPr>
            <p:cNvSpPr>
              <a:spLocks noChangeShapeType="1"/>
            </p:cNvSpPr>
            <p:nvPr/>
          </p:nvSpPr>
          <p:spPr bwMode="auto">
            <a:xfrm>
              <a:off x="2554288" y="3630613"/>
              <a:ext cx="114300" cy="1587"/>
            </a:xfrm>
            <a:prstGeom prst="line">
              <a:avLst/>
            </a:prstGeom>
            <a:noFill/>
            <a:ln w="22225">
              <a:solidFill>
                <a:srgbClr val="000000"/>
              </a:solidFill>
              <a:round/>
              <a:headEnd/>
              <a:tailEnd/>
            </a:ln>
          </p:spPr>
          <p:txBody>
            <a:bodyPr/>
            <a:lstStyle/>
            <a:p>
              <a:endParaRPr lang="zh-CN" altLang="en-US"/>
            </a:p>
          </p:txBody>
        </p:sp>
        <p:sp>
          <p:nvSpPr>
            <p:cNvPr id="23" name="Line 18">
              <a:extLst>
                <a:ext uri="{FF2B5EF4-FFF2-40B4-BE49-F238E27FC236}">
                  <a16:creationId xmlns:a16="http://schemas.microsoft.com/office/drawing/2014/main" id="{AB16C2D1-7E8A-4E98-9821-357F28102721}"/>
                </a:ext>
              </a:extLst>
            </p:cNvPr>
            <p:cNvSpPr>
              <a:spLocks noChangeShapeType="1"/>
            </p:cNvSpPr>
            <p:nvPr/>
          </p:nvSpPr>
          <p:spPr bwMode="auto">
            <a:xfrm>
              <a:off x="2781300" y="3630613"/>
              <a:ext cx="114300" cy="1587"/>
            </a:xfrm>
            <a:prstGeom prst="line">
              <a:avLst/>
            </a:prstGeom>
            <a:noFill/>
            <a:ln w="22225">
              <a:solidFill>
                <a:srgbClr val="000000"/>
              </a:solidFill>
              <a:round/>
              <a:headEnd/>
              <a:tailEnd/>
            </a:ln>
          </p:spPr>
          <p:txBody>
            <a:bodyPr/>
            <a:lstStyle/>
            <a:p>
              <a:endParaRPr lang="zh-CN" altLang="en-US"/>
            </a:p>
          </p:txBody>
        </p:sp>
        <p:sp>
          <p:nvSpPr>
            <p:cNvPr id="24" name="Line 19">
              <a:extLst>
                <a:ext uri="{FF2B5EF4-FFF2-40B4-BE49-F238E27FC236}">
                  <a16:creationId xmlns:a16="http://schemas.microsoft.com/office/drawing/2014/main" id="{9E181CE1-D835-4C67-8AF5-6C9BF618E37C}"/>
                </a:ext>
              </a:extLst>
            </p:cNvPr>
            <p:cNvSpPr>
              <a:spLocks noChangeShapeType="1"/>
            </p:cNvSpPr>
            <p:nvPr/>
          </p:nvSpPr>
          <p:spPr bwMode="auto">
            <a:xfrm>
              <a:off x="2781300" y="3630613"/>
              <a:ext cx="114300" cy="1587"/>
            </a:xfrm>
            <a:prstGeom prst="line">
              <a:avLst/>
            </a:prstGeom>
            <a:noFill/>
            <a:ln w="22225">
              <a:solidFill>
                <a:srgbClr val="000000"/>
              </a:solidFill>
              <a:round/>
              <a:headEnd/>
              <a:tailEnd/>
            </a:ln>
          </p:spPr>
          <p:txBody>
            <a:bodyPr/>
            <a:lstStyle/>
            <a:p>
              <a:endParaRPr lang="zh-CN" altLang="en-US"/>
            </a:p>
          </p:txBody>
        </p:sp>
        <p:sp>
          <p:nvSpPr>
            <p:cNvPr id="25" name="Rectangle 20">
              <a:extLst>
                <a:ext uri="{FF2B5EF4-FFF2-40B4-BE49-F238E27FC236}">
                  <a16:creationId xmlns:a16="http://schemas.microsoft.com/office/drawing/2014/main" id="{D3DC592E-C060-4F37-AB69-5755E981B4C6}"/>
                </a:ext>
              </a:extLst>
            </p:cNvPr>
            <p:cNvSpPr>
              <a:spLocks noChangeArrowheads="1"/>
            </p:cNvSpPr>
            <p:nvPr/>
          </p:nvSpPr>
          <p:spPr bwMode="auto">
            <a:xfrm>
              <a:off x="411163" y="3333750"/>
              <a:ext cx="51911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15</a:t>
              </a:r>
              <a:r>
                <a:rPr lang="en-US" altLang="zh-CN" sz="2300" b="1" baseline="0">
                  <a:solidFill>
                    <a:srgbClr val="000000"/>
                  </a:solidFill>
                  <a:latin typeface="Times" charset="0"/>
                </a:rPr>
                <a:t>K</a:t>
              </a:r>
              <a:endParaRPr lang="en-US" altLang="zh-CN" b="1"/>
            </a:p>
          </p:txBody>
        </p:sp>
        <p:sp>
          <p:nvSpPr>
            <p:cNvPr id="26" name="Rectangle 21">
              <a:extLst>
                <a:ext uri="{FF2B5EF4-FFF2-40B4-BE49-F238E27FC236}">
                  <a16:creationId xmlns:a16="http://schemas.microsoft.com/office/drawing/2014/main" id="{5F9A3933-8AEC-4CA3-9A92-B0E71B1E1E35}"/>
                </a:ext>
              </a:extLst>
            </p:cNvPr>
            <p:cNvSpPr>
              <a:spLocks noChangeArrowheads="1"/>
            </p:cNvSpPr>
            <p:nvPr/>
          </p:nvSpPr>
          <p:spPr bwMode="auto">
            <a:xfrm>
              <a:off x="411163" y="3654425"/>
              <a:ext cx="51911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16</a:t>
              </a:r>
              <a:r>
                <a:rPr lang="en-US" altLang="zh-CN" sz="2300" b="1" baseline="0">
                  <a:solidFill>
                    <a:srgbClr val="000000"/>
                  </a:solidFill>
                  <a:latin typeface="Times" charset="0"/>
                </a:rPr>
                <a:t>K</a:t>
              </a:r>
              <a:endParaRPr lang="en-US" altLang="zh-CN" b="1"/>
            </a:p>
          </p:txBody>
        </p:sp>
        <p:sp>
          <p:nvSpPr>
            <p:cNvPr id="27" name="Rectangle 22">
              <a:extLst>
                <a:ext uri="{FF2B5EF4-FFF2-40B4-BE49-F238E27FC236}">
                  <a16:creationId xmlns:a16="http://schemas.microsoft.com/office/drawing/2014/main" id="{9CDCCAD3-C830-46DC-BFDA-E784BA3CC9B1}"/>
                </a:ext>
              </a:extLst>
            </p:cNvPr>
            <p:cNvSpPr>
              <a:spLocks noChangeArrowheads="1"/>
            </p:cNvSpPr>
            <p:nvPr/>
          </p:nvSpPr>
          <p:spPr bwMode="auto">
            <a:xfrm>
              <a:off x="3967163" y="1897063"/>
              <a:ext cx="1504950"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28" name="Rectangle 23">
              <a:extLst>
                <a:ext uri="{FF2B5EF4-FFF2-40B4-BE49-F238E27FC236}">
                  <a16:creationId xmlns:a16="http://schemas.microsoft.com/office/drawing/2014/main" id="{52F42323-463E-4072-8061-10FE5705DAD8}"/>
                </a:ext>
              </a:extLst>
            </p:cNvPr>
            <p:cNvSpPr>
              <a:spLocks noChangeArrowheads="1"/>
            </p:cNvSpPr>
            <p:nvPr/>
          </p:nvSpPr>
          <p:spPr bwMode="auto">
            <a:xfrm>
              <a:off x="4100513" y="1509713"/>
              <a:ext cx="1174750"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子程序段</a:t>
              </a:r>
              <a:endParaRPr lang="zh-CN" altLang="en-US" b="1"/>
            </a:p>
          </p:txBody>
        </p:sp>
        <p:sp>
          <p:nvSpPr>
            <p:cNvPr id="29" name="Rectangle 24">
              <a:extLst>
                <a:ext uri="{FF2B5EF4-FFF2-40B4-BE49-F238E27FC236}">
                  <a16:creationId xmlns:a16="http://schemas.microsoft.com/office/drawing/2014/main" id="{BE94987C-C4B3-43E7-AE58-86CEEB3F1A7C}"/>
                </a:ext>
              </a:extLst>
            </p:cNvPr>
            <p:cNvSpPr>
              <a:spLocks noChangeArrowheads="1"/>
            </p:cNvSpPr>
            <p:nvPr/>
          </p:nvSpPr>
          <p:spPr bwMode="auto">
            <a:xfrm>
              <a:off x="3762375"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30" name="Rectangle 25">
              <a:extLst>
                <a:ext uri="{FF2B5EF4-FFF2-40B4-BE49-F238E27FC236}">
                  <a16:creationId xmlns:a16="http://schemas.microsoft.com/office/drawing/2014/main" id="{7DBF8026-CB52-4B8D-86DF-4CA61643F3D7}"/>
                </a:ext>
              </a:extLst>
            </p:cNvPr>
            <p:cNvSpPr>
              <a:spLocks noChangeArrowheads="1"/>
            </p:cNvSpPr>
            <p:nvPr/>
          </p:nvSpPr>
          <p:spPr bwMode="auto">
            <a:xfrm>
              <a:off x="3557588" y="2147888"/>
              <a:ext cx="37306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31" name="Rectangle 26">
              <a:extLst>
                <a:ext uri="{FF2B5EF4-FFF2-40B4-BE49-F238E27FC236}">
                  <a16:creationId xmlns:a16="http://schemas.microsoft.com/office/drawing/2014/main" id="{4147360D-B464-4F4E-BE4B-2192C393640D}"/>
                </a:ext>
              </a:extLst>
            </p:cNvPr>
            <p:cNvSpPr>
              <a:spLocks noChangeArrowheads="1"/>
            </p:cNvSpPr>
            <p:nvPr/>
          </p:nvSpPr>
          <p:spPr bwMode="auto">
            <a:xfrm>
              <a:off x="3967163" y="2330450"/>
              <a:ext cx="1504950"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2" name="Rectangle 27">
              <a:extLst>
                <a:ext uri="{FF2B5EF4-FFF2-40B4-BE49-F238E27FC236}">
                  <a16:creationId xmlns:a16="http://schemas.microsoft.com/office/drawing/2014/main" id="{9F99B859-B5F1-43AD-929A-D188FD9FA864}"/>
                </a:ext>
              </a:extLst>
            </p:cNvPr>
            <p:cNvSpPr>
              <a:spLocks noChangeArrowheads="1"/>
            </p:cNvSpPr>
            <p:nvPr/>
          </p:nvSpPr>
          <p:spPr bwMode="auto">
            <a:xfrm>
              <a:off x="3557588" y="2581275"/>
              <a:ext cx="37306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33" name="Rectangle 28">
              <a:extLst>
                <a:ext uri="{FF2B5EF4-FFF2-40B4-BE49-F238E27FC236}">
                  <a16:creationId xmlns:a16="http://schemas.microsoft.com/office/drawing/2014/main" id="{2AD3C458-76FF-4F7D-83C0-E258E0534F09}"/>
                </a:ext>
              </a:extLst>
            </p:cNvPr>
            <p:cNvSpPr>
              <a:spLocks noChangeArrowheads="1"/>
            </p:cNvSpPr>
            <p:nvPr/>
          </p:nvSpPr>
          <p:spPr bwMode="auto">
            <a:xfrm>
              <a:off x="6677025" y="1509713"/>
              <a:ext cx="88106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数据段</a:t>
              </a:r>
              <a:endParaRPr lang="zh-CN" altLang="en-US" b="1"/>
            </a:p>
          </p:txBody>
        </p:sp>
        <p:sp>
          <p:nvSpPr>
            <p:cNvPr id="34" name="Rectangle 29">
              <a:extLst>
                <a:ext uri="{FF2B5EF4-FFF2-40B4-BE49-F238E27FC236}">
                  <a16:creationId xmlns:a16="http://schemas.microsoft.com/office/drawing/2014/main" id="{08F6D229-8144-4186-951F-F0F59B6B9523}"/>
                </a:ext>
              </a:extLst>
            </p:cNvPr>
            <p:cNvSpPr>
              <a:spLocks noChangeArrowheads="1"/>
            </p:cNvSpPr>
            <p:nvPr/>
          </p:nvSpPr>
          <p:spPr bwMode="auto">
            <a:xfrm>
              <a:off x="6453188" y="1897063"/>
              <a:ext cx="1504950"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 name="Rectangle 30">
              <a:extLst>
                <a:ext uri="{FF2B5EF4-FFF2-40B4-BE49-F238E27FC236}">
                  <a16:creationId xmlns:a16="http://schemas.microsoft.com/office/drawing/2014/main" id="{9A44CA8F-EA84-4A4D-80C6-92360A7D77C2}"/>
                </a:ext>
              </a:extLst>
            </p:cNvPr>
            <p:cNvSpPr>
              <a:spLocks noChangeArrowheads="1"/>
            </p:cNvSpPr>
            <p:nvPr/>
          </p:nvSpPr>
          <p:spPr bwMode="auto">
            <a:xfrm>
              <a:off x="6453188" y="2330450"/>
              <a:ext cx="1504950"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6" name="Rectangle 31">
              <a:extLst>
                <a:ext uri="{FF2B5EF4-FFF2-40B4-BE49-F238E27FC236}">
                  <a16:creationId xmlns:a16="http://schemas.microsoft.com/office/drawing/2014/main" id="{0CC5CD8B-CE22-4CE3-ADA3-ED3F60B0C2AB}"/>
                </a:ext>
              </a:extLst>
            </p:cNvPr>
            <p:cNvSpPr>
              <a:spLocks noChangeArrowheads="1"/>
            </p:cNvSpPr>
            <p:nvPr/>
          </p:nvSpPr>
          <p:spPr bwMode="auto">
            <a:xfrm>
              <a:off x="6248400"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37" name="Rectangle 32">
              <a:extLst>
                <a:ext uri="{FF2B5EF4-FFF2-40B4-BE49-F238E27FC236}">
                  <a16:creationId xmlns:a16="http://schemas.microsoft.com/office/drawing/2014/main" id="{F7C62661-6BF0-4A41-BE8D-3154F6C624AD}"/>
                </a:ext>
              </a:extLst>
            </p:cNvPr>
            <p:cNvSpPr>
              <a:spLocks noChangeArrowheads="1"/>
            </p:cNvSpPr>
            <p:nvPr/>
          </p:nvSpPr>
          <p:spPr bwMode="auto">
            <a:xfrm>
              <a:off x="6042025" y="2147888"/>
              <a:ext cx="37306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38" name="Line 33">
              <a:extLst>
                <a:ext uri="{FF2B5EF4-FFF2-40B4-BE49-F238E27FC236}">
                  <a16:creationId xmlns:a16="http://schemas.microsoft.com/office/drawing/2014/main" id="{65BEECE6-1FB4-4428-A16C-A773816ADD46}"/>
                </a:ext>
              </a:extLst>
            </p:cNvPr>
            <p:cNvSpPr>
              <a:spLocks noChangeShapeType="1"/>
            </p:cNvSpPr>
            <p:nvPr/>
          </p:nvSpPr>
          <p:spPr bwMode="auto">
            <a:xfrm>
              <a:off x="6453188" y="3197225"/>
              <a:ext cx="114300" cy="1588"/>
            </a:xfrm>
            <a:prstGeom prst="line">
              <a:avLst/>
            </a:prstGeom>
            <a:noFill/>
            <a:ln w="22225">
              <a:solidFill>
                <a:srgbClr val="000000"/>
              </a:solidFill>
              <a:round/>
              <a:headEnd/>
              <a:tailEnd/>
            </a:ln>
          </p:spPr>
          <p:txBody>
            <a:bodyPr/>
            <a:lstStyle/>
            <a:p>
              <a:endParaRPr lang="zh-CN" altLang="en-US"/>
            </a:p>
          </p:txBody>
        </p:sp>
        <p:sp>
          <p:nvSpPr>
            <p:cNvPr id="39" name="Line 34">
              <a:extLst>
                <a:ext uri="{FF2B5EF4-FFF2-40B4-BE49-F238E27FC236}">
                  <a16:creationId xmlns:a16="http://schemas.microsoft.com/office/drawing/2014/main" id="{D3D433EB-BE50-40C1-B738-9D4A6AC89A2B}"/>
                </a:ext>
              </a:extLst>
            </p:cNvPr>
            <p:cNvSpPr>
              <a:spLocks noChangeShapeType="1"/>
            </p:cNvSpPr>
            <p:nvPr/>
          </p:nvSpPr>
          <p:spPr bwMode="auto">
            <a:xfrm>
              <a:off x="6681788" y="3197225"/>
              <a:ext cx="112712" cy="1588"/>
            </a:xfrm>
            <a:prstGeom prst="line">
              <a:avLst/>
            </a:prstGeom>
            <a:noFill/>
            <a:ln w="22225">
              <a:solidFill>
                <a:srgbClr val="000000"/>
              </a:solidFill>
              <a:round/>
              <a:headEnd/>
              <a:tailEnd/>
            </a:ln>
          </p:spPr>
          <p:txBody>
            <a:bodyPr/>
            <a:lstStyle/>
            <a:p>
              <a:endParaRPr lang="zh-CN" altLang="en-US"/>
            </a:p>
          </p:txBody>
        </p:sp>
        <p:sp>
          <p:nvSpPr>
            <p:cNvPr id="40" name="Line 35">
              <a:extLst>
                <a:ext uri="{FF2B5EF4-FFF2-40B4-BE49-F238E27FC236}">
                  <a16:creationId xmlns:a16="http://schemas.microsoft.com/office/drawing/2014/main" id="{AD340C98-DF1D-4C99-82FA-5897401E04AA}"/>
                </a:ext>
              </a:extLst>
            </p:cNvPr>
            <p:cNvSpPr>
              <a:spLocks noChangeShapeType="1"/>
            </p:cNvSpPr>
            <p:nvPr/>
          </p:nvSpPr>
          <p:spPr bwMode="auto">
            <a:xfrm>
              <a:off x="6908800" y="3197225"/>
              <a:ext cx="114300" cy="1588"/>
            </a:xfrm>
            <a:prstGeom prst="line">
              <a:avLst/>
            </a:prstGeom>
            <a:noFill/>
            <a:ln w="22225">
              <a:solidFill>
                <a:srgbClr val="000000"/>
              </a:solidFill>
              <a:round/>
              <a:headEnd/>
              <a:tailEnd/>
            </a:ln>
          </p:spPr>
          <p:txBody>
            <a:bodyPr/>
            <a:lstStyle/>
            <a:p>
              <a:endParaRPr lang="zh-CN" altLang="en-US"/>
            </a:p>
          </p:txBody>
        </p:sp>
        <p:sp>
          <p:nvSpPr>
            <p:cNvPr id="41" name="Line 36">
              <a:extLst>
                <a:ext uri="{FF2B5EF4-FFF2-40B4-BE49-F238E27FC236}">
                  <a16:creationId xmlns:a16="http://schemas.microsoft.com/office/drawing/2014/main" id="{30D39B88-31C3-4CD6-A344-555D939AF72D}"/>
                </a:ext>
              </a:extLst>
            </p:cNvPr>
            <p:cNvSpPr>
              <a:spLocks noChangeShapeType="1"/>
            </p:cNvSpPr>
            <p:nvPr/>
          </p:nvSpPr>
          <p:spPr bwMode="auto">
            <a:xfrm>
              <a:off x="7137400" y="3197225"/>
              <a:ext cx="114300" cy="1588"/>
            </a:xfrm>
            <a:prstGeom prst="line">
              <a:avLst/>
            </a:prstGeom>
            <a:noFill/>
            <a:ln w="22225">
              <a:solidFill>
                <a:srgbClr val="000000"/>
              </a:solidFill>
              <a:round/>
              <a:headEnd/>
              <a:tailEnd/>
            </a:ln>
          </p:spPr>
          <p:txBody>
            <a:bodyPr/>
            <a:lstStyle/>
            <a:p>
              <a:endParaRPr lang="zh-CN" altLang="en-US"/>
            </a:p>
          </p:txBody>
        </p:sp>
        <p:sp>
          <p:nvSpPr>
            <p:cNvPr id="42" name="Line 37">
              <a:extLst>
                <a:ext uri="{FF2B5EF4-FFF2-40B4-BE49-F238E27FC236}">
                  <a16:creationId xmlns:a16="http://schemas.microsoft.com/office/drawing/2014/main" id="{C4171206-7834-439B-AA2C-A5412D84133C}"/>
                </a:ext>
              </a:extLst>
            </p:cNvPr>
            <p:cNvSpPr>
              <a:spLocks noChangeShapeType="1"/>
            </p:cNvSpPr>
            <p:nvPr/>
          </p:nvSpPr>
          <p:spPr bwMode="auto">
            <a:xfrm>
              <a:off x="7366000" y="3197225"/>
              <a:ext cx="112713" cy="1588"/>
            </a:xfrm>
            <a:prstGeom prst="line">
              <a:avLst/>
            </a:prstGeom>
            <a:noFill/>
            <a:ln w="22225">
              <a:solidFill>
                <a:srgbClr val="000000"/>
              </a:solidFill>
              <a:round/>
              <a:headEnd/>
              <a:tailEnd/>
            </a:ln>
          </p:spPr>
          <p:txBody>
            <a:bodyPr/>
            <a:lstStyle/>
            <a:p>
              <a:endParaRPr lang="zh-CN" altLang="en-US"/>
            </a:p>
          </p:txBody>
        </p:sp>
        <p:sp>
          <p:nvSpPr>
            <p:cNvPr id="43" name="Line 38">
              <a:extLst>
                <a:ext uri="{FF2B5EF4-FFF2-40B4-BE49-F238E27FC236}">
                  <a16:creationId xmlns:a16="http://schemas.microsoft.com/office/drawing/2014/main" id="{01800656-B9E7-44CA-8C64-01982A4C9151}"/>
                </a:ext>
              </a:extLst>
            </p:cNvPr>
            <p:cNvSpPr>
              <a:spLocks noChangeShapeType="1"/>
            </p:cNvSpPr>
            <p:nvPr/>
          </p:nvSpPr>
          <p:spPr bwMode="auto">
            <a:xfrm>
              <a:off x="7593013" y="3197225"/>
              <a:ext cx="114300" cy="1588"/>
            </a:xfrm>
            <a:prstGeom prst="line">
              <a:avLst/>
            </a:prstGeom>
            <a:noFill/>
            <a:ln w="22225">
              <a:solidFill>
                <a:srgbClr val="000000"/>
              </a:solidFill>
              <a:round/>
              <a:headEnd/>
              <a:tailEnd/>
            </a:ln>
          </p:spPr>
          <p:txBody>
            <a:bodyPr/>
            <a:lstStyle/>
            <a:p>
              <a:endParaRPr lang="zh-CN" altLang="en-US"/>
            </a:p>
          </p:txBody>
        </p:sp>
        <p:sp>
          <p:nvSpPr>
            <p:cNvPr id="44" name="Line 39">
              <a:extLst>
                <a:ext uri="{FF2B5EF4-FFF2-40B4-BE49-F238E27FC236}">
                  <a16:creationId xmlns:a16="http://schemas.microsoft.com/office/drawing/2014/main" id="{8AF55C6E-1F65-49DC-BA73-48AFB625A27F}"/>
                </a:ext>
              </a:extLst>
            </p:cNvPr>
            <p:cNvSpPr>
              <a:spLocks noChangeShapeType="1"/>
            </p:cNvSpPr>
            <p:nvPr/>
          </p:nvSpPr>
          <p:spPr bwMode="auto">
            <a:xfrm>
              <a:off x="7821613" y="3197225"/>
              <a:ext cx="114300" cy="1588"/>
            </a:xfrm>
            <a:prstGeom prst="line">
              <a:avLst/>
            </a:prstGeom>
            <a:noFill/>
            <a:ln w="22225">
              <a:solidFill>
                <a:srgbClr val="000000"/>
              </a:solidFill>
              <a:round/>
              <a:headEnd/>
              <a:tailEnd/>
            </a:ln>
          </p:spPr>
          <p:txBody>
            <a:bodyPr/>
            <a:lstStyle/>
            <a:p>
              <a:endParaRPr lang="zh-CN" altLang="en-US"/>
            </a:p>
          </p:txBody>
        </p:sp>
        <p:sp>
          <p:nvSpPr>
            <p:cNvPr id="45" name="Line 40">
              <a:extLst>
                <a:ext uri="{FF2B5EF4-FFF2-40B4-BE49-F238E27FC236}">
                  <a16:creationId xmlns:a16="http://schemas.microsoft.com/office/drawing/2014/main" id="{73D498A0-7256-402C-9D0C-95AED54AA90C}"/>
                </a:ext>
              </a:extLst>
            </p:cNvPr>
            <p:cNvSpPr>
              <a:spLocks noChangeShapeType="1"/>
            </p:cNvSpPr>
            <p:nvPr/>
          </p:nvSpPr>
          <p:spPr bwMode="auto">
            <a:xfrm>
              <a:off x="6453188" y="2968625"/>
              <a:ext cx="1587" cy="228600"/>
            </a:xfrm>
            <a:prstGeom prst="line">
              <a:avLst/>
            </a:prstGeom>
            <a:noFill/>
            <a:ln w="22225">
              <a:solidFill>
                <a:srgbClr val="000000"/>
              </a:solidFill>
              <a:round/>
              <a:headEnd/>
              <a:tailEnd/>
            </a:ln>
          </p:spPr>
          <p:txBody>
            <a:bodyPr/>
            <a:lstStyle/>
            <a:p>
              <a:endParaRPr lang="zh-CN" altLang="en-US"/>
            </a:p>
          </p:txBody>
        </p:sp>
        <p:sp>
          <p:nvSpPr>
            <p:cNvPr id="46" name="Rectangle 41">
              <a:extLst>
                <a:ext uri="{FF2B5EF4-FFF2-40B4-BE49-F238E27FC236}">
                  <a16:creationId xmlns:a16="http://schemas.microsoft.com/office/drawing/2014/main" id="{4B7C370C-4D37-44A4-B808-4E26F760C2C0}"/>
                </a:ext>
              </a:extLst>
            </p:cNvPr>
            <p:cNvSpPr>
              <a:spLocks noChangeArrowheads="1"/>
            </p:cNvSpPr>
            <p:nvPr/>
          </p:nvSpPr>
          <p:spPr bwMode="auto">
            <a:xfrm>
              <a:off x="6453188" y="2763838"/>
              <a:ext cx="1504950" cy="2047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 name="Line 42">
              <a:extLst>
                <a:ext uri="{FF2B5EF4-FFF2-40B4-BE49-F238E27FC236}">
                  <a16:creationId xmlns:a16="http://schemas.microsoft.com/office/drawing/2014/main" id="{88F9CA44-A1FA-4F42-8808-1184CEE14DF4}"/>
                </a:ext>
              </a:extLst>
            </p:cNvPr>
            <p:cNvSpPr>
              <a:spLocks noChangeShapeType="1"/>
            </p:cNvSpPr>
            <p:nvPr/>
          </p:nvSpPr>
          <p:spPr bwMode="auto">
            <a:xfrm>
              <a:off x="7958138" y="2968625"/>
              <a:ext cx="1587" cy="228600"/>
            </a:xfrm>
            <a:prstGeom prst="line">
              <a:avLst/>
            </a:prstGeom>
            <a:noFill/>
            <a:ln w="22225">
              <a:solidFill>
                <a:srgbClr val="000000"/>
              </a:solidFill>
              <a:round/>
              <a:headEnd/>
              <a:tailEnd/>
            </a:ln>
          </p:spPr>
          <p:txBody>
            <a:bodyPr/>
            <a:lstStyle/>
            <a:p>
              <a:endParaRPr lang="zh-CN" altLang="en-US"/>
            </a:p>
          </p:txBody>
        </p:sp>
        <p:sp>
          <p:nvSpPr>
            <p:cNvPr id="48" name="Rectangle 43">
              <a:extLst>
                <a:ext uri="{FF2B5EF4-FFF2-40B4-BE49-F238E27FC236}">
                  <a16:creationId xmlns:a16="http://schemas.microsoft.com/office/drawing/2014/main" id="{C26B4C83-FBCF-4AE4-9DDD-2488D91CC12B}"/>
                </a:ext>
              </a:extLst>
            </p:cNvPr>
            <p:cNvSpPr>
              <a:spLocks noChangeArrowheads="1"/>
            </p:cNvSpPr>
            <p:nvPr/>
          </p:nvSpPr>
          <p:spPr bwMode="auto">
            <a:xfrm>
              <a:off x="6042025" y="2581275"/>
              <a:ext cx="373063"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49" name="Rectangle 44">
              <a:extLst>
                <a:ext uri="{FF2B5EF4-FFF2-40B4-BE49-F238E27FC236}">
                  <a16:creationId xmlns:a16="http://schemas.microsoft.com/office/drawing/2014/main" id="{B887D997-4666-4920-89F7-A929A0816AFC}"/>
                </a:ext>
              </a:extLst>
            </p:cNvPr>
            <p:cNvSpPr>
              <a:spLocks noChangeArrowheads="1"/>
            </p:cNvSpPr>
            <p:nvPr/>
          </p:nvSpPr>
          <p:spPr bwMode="auto">
            <a:xfrm>
              <a:off x="5905500" y="2855913"/>
              <a:ext cx="51911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10</a:t>
              </a:r>
              <a:r>
                <a:rPr lang="en-US" altLang="zh-CN" sz="2300" b="1" baseline="0">
                  <a:solidFill>
                    <a:srgbClr val="000000"/>
                  </a:solidFill>
                  <a:latin typeface="Times" charset="0"/>
                </a:rPr>
                <a:t>K</a:t>
              </a:r>
              <a:endParaRPr lang="en-US" altLang="zh-CN" b="1"/>
            </a:p>
          </p:txBody>
        </p:sp>
        <p:sp>
          <p:nvSpPr>
            <p:cNvPr id="50" name="Rectangle 45">
              <a:extLst>
                <a:ext uri="{FF2B5EF4-FFF2-40B4-BE49-F238E27FC236}">
                  <a16:creationId xmlns:a16="http://schemas.microsoft.com/office/drawing/2014/main" id="{D9835293-0C66-4FF9-A2BA-0D5BC41A9463}"/>
                </a:ext>
              </a:extLst>
            </p:cNvPr>
            <p:cNvSpPr>
              <a:spLocks noChangeArrowheads="1"/>
            </p:cNvSpPr>
            <p:nvPr/>
          </p:nvSpPr>
          <p:spPr bwMode="auto">
            <a:xfrm>
              <a:off x="5905500" y="3128963"/>
              <a:ext cx="51911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12</a:t>
              </a:r>
              <a:r>
                <a:rPr lang="en-US" altLang="zh-CN" sz="2300" b="1" baseline="0">
                  <a:solidFill>
                    <a:srgbClr val="000000"/>
                  </a:solidFill>
                  <a:latin typeface="Times" charset="0"/>
                </a:rPr>
                <a:t>K</a:t>
              </a:r>
              <a:endParaRPr lang="en-US" altLang="zh-CN" b="1"/>
            </a:p>
          </p:txBody>
        </p:sp>
        <p:sp>
          <p:nvSpPr>
            <p:cNvPr id="51" name="Rectangle 46">
              <a:extLst>
                <a:ext uri="{FF2B5EF4-FFF2-40B4-BE49-F238E27FC236}">
                  <a16:creationId xmlns:a16="http://schemas.microsoft.com/office/drawing/2014/main" id="{6F15B49E-3D08-4D83-B37F-A0D439416DAF}"/>
                </a:ext>
              </a:extLst>
            </p:cNvPr>
            <p:cNvSpPr>
              <a:spLocks noChangeArrowheads="1"/>
            </p:cNvSpPr>
            <p:nvPr/>
          </p:nvSpPr>
          <p:spPr bwMode="auto">
            <a:xfrm>
              <a:off x="4332288" y="3881438"/>
              <a:ext cx="96837"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52" name="Rectangle 47">
              <a:extLst>
                <a:ext uri="{FF2B5EF4-FFF2-40B4-BE49-F238E27FC236}">
                  <a16:creationId xmlns:a16="http://schemas.microsoft.com/office/drawing/2014/main" id="{4F7A647A-8AC2-44C0-9C87-372909A13C17}"/>
                </a:ext>
              </a:extLst>
            </p:cNvPr>
            <p:cNvSpPr>
              <a:spLocks noChangeArrowheads="1"/>
            </p:cNvSpPr>
            <p:nvPr/>
          </p:nvSpPr>
          <p:spPr bwMode="auto">
            <a:xfrm>
              <a:off x="4424363" y="3881438"/>
              <a:ext cx="146050" cy="350837"/>
            </a:xfrm>
            <a:prstGeom prst="rect">
              <a:avLst/>
            </a:prstGeom>
            <a:noFill/>
            <a:ln w="22225">
              <a:noFill/>
              <a:miter lim="800000"/>
              <a:headEnd/>
              <a:tailEnd/>
            </a:ln>
          </p:spPr>
          <p:txBody>
            <a:bodyPr wrap="none" lIns="0" tIns="0" rIns="0" bIns="0">
              <a:spAutoFit/>
            </a:bodyPr>
            <a:lstStyle/>
            <a:p>
              <a:r>
                <a:rPr lang="en-US" altLang="zh-CN" sz="2300" b="1" i="1" baseline="0">
                  <a:solidFill>
                    <a:srgbClr val="000000"/>
                  </a:solidFill>
                  <a:latin typeface="Times" charset="0"/>
                </a:rPr>
                <a:t>a</a:t>
              </a:r>
              <a:endParaRPr lang="en-US" altLang="zh-CN" b="1"/>
            </a:p>
          </p:txBody>
        </p:sp>
        <p:sp>
          <p:nvSpPr>
            <p:cNvPr id="53" name="Rectangle 48">
              <a:extLst>
                <a:ext uri="{FF2B5EF4-FFF2-40B4-BE49-F238E27FC236}">
                  <a16:creationId xmlns:a16="http://schemas.microsoft.com/office/drawing/2014/main" id="{721EF579-BBD2-4699-86A8-C7AED0BA9043}"/>
                </a:ext>
              </a:extLst>
            </p:cNvPr>
            <p:cNvSpPr>
              <a:spLocks noChangeArrowheads="1"/>
            </p:cNvSpPr>
            <p:nvPr/>
          </p:nvSpPr>
          <p:spPr bwMode="auto">
            <a:xfrm>
              <a:off x="4583113" y="3881438"/>
              <a:ext cx="96837"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54" name="Rectangle 49">
              <a:extLst>
                <a:ext uri="{FF2B5EF4-FFF2-40B4-BE49-F238E27FC236}">
                  <a16:creationId xmlns:a16="http://schemas.microsoft.com/office/drawing/2014/main" id="{363179E0-5FD4-4F75-BC32-F0D1E0BE361C}"/>
                </a:ext>
              </a:extLst>
            </p:cNvPr>
            <p:cNvSpPr>
              <a:spLocks noChangeArrowheads="1"/>
            </p:cNvSpPr>
            <p:nvPr/>
          </p:nvSpPr>
          <p:spPr bwMode="auto">
            <a:xfrm>
              <a:off x="1824038" y="4293096"/>
              <a:ext cx="1938337" cy="411162"/>
            </a:xfrm>
            <a:prstGeom prst="rect">
              <a:avLst/>
            </a:prstGeom>
            <a:noFill/>
            <a:ln w="22225">
              <a:solidFill>
                <a:srgbClr val="000000"/>
              </a:solidFill>
              <a:miter lim="800000"/>
              <a:headEnd/>
              <a:tailEnd/>
            </a:ln>
          </p:spPr>
          <p:txBody>
            <a:bodyPr/>
            <a:lstStyle/>
            <a:p>
              <a:endParaRPr lang="zh-CN" altLang="en-US"/>
            </a:p>
          </p:txBody>
        </p:sp>
        <p:sp>
          <p:nvSpPr>
            <p:cNvPr id="55" name="Rectangle 50">
              <a:extLst>
                <a:ext uri="{FF2B5EF4-FFF2-40B4-BE49-F238E27FC236}">
                  <a16:creationId xmlns:a16="http://schemas.microsoft.com/office/drawing/2014/main" id="{CA0907EB-7457-4169-832F-5E0E62C66361}"/>
                </a:ext>
              </a:extLst>
            </p:cNvPr>
            <p:cNvSpPr>
              <a:spLocks noChangeArrowheads="1"/>
            </p:cNvSpPr>
            <p:nvPr/>
          </p:nvSpPr>
          <p:spPr bwMode="auto">
            <a:xfrm>
              <a:off x="2417763" y="4316908"/>
              <a:ext cx="94297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段号(</a:t>
              </a:r>
              <a:r>
                <a:rPr lang="en-US" altLang="zh-CN" sz="2300" b="1" baseline="0">
                  <a:solidFill>
                    <a:srgbClr val="000000"/>
                  </a:solidFill>
                  <a:latin typeface="Times" charset="0"/>
                </a:rPr>
                <a:t>S)</a:t>
              </a:r>
              <a:endParaRPr lang="en-US" altLang="zh-CN" b="1"/>
            </a:p>
          </p:txBody>
        </p:sp>
        <p:sp>
          <p:nvSpPr>
            <p:cNvPr id="56" name="Rectangle 51">
              <a:extLst>
                <a:ext uri="{FF2B5EF4-FFF2-40B4-BE49-F238E27FC236}">
                  <a16:creationId xmlns:a16="http://schemas.microsoft.com/office/drawing/2014/main" id="{FA197A98-3123-4BF0-9312-573CA4C6E827}"/>
                </a:ext>
              </a:extLst>
            </p:cNvPr>
            <p:cNvSpPr>
              <a:spLocks noChangeArrowheads="1"/>
            </p:cNvSpPr>
            <p:nvPr/>
          </p:nvSpPr>
          <p:spPr bwMode="auto">
            <a:xfrm>
              <a:off x="3762375" y="4293096"/>
              <a:ext cx="1938338" cy="411162"/>
            </a:xfrm>
            <a:prstGeom prst="rect">
              <a:avLst/>
            </a:prstGeom>
            <a:noFill/>
            <a:ln w="22225">
              <a:solidFill>
                <a:srgbClr val="000000"/>
              </a:solidFill>
              <a:miter lim="800000"/>
              <a:headEnd/>
              <a:tailEnd/>
            </a:ln>
          </p:spPr>
          <p:txBody>
            <a:bodyPr/>
            <a:lstStyle/>
            <a:p>
              <a:endParaRPr lang="zh-CN" altLang="en-US"/>
            </a:p>
          </p:txBody>
        </p:sp>
        <p:sp>
          <p:nvSpPr>
            <p:cNvPr id="57" name="Rectangle 52">
              <a:extLst>
                <a:ext uri="{FF2B5EF4-FFF2-40B4-BE49-F238E27FC236}">
                  <a16:creationId xmlns:a16="http://schemas.microsoft.com/office/drawing/2014/main" id="{13CAA565-0902-4C80-8F4B-71A709778D7C}"/>
                </a:ext>
              </a:extLst>
            </p:cNvPr>
            <p:cNvSpPr>
              <a:spLocks noChangeArrowheads="1"/>
            </p:cNvSpPr>
            <p:nvPr/>
          </p:nvSpPr>
          <p:spPr bwMode="auto">
            <a:xfrm>
              <a:off x="3962400" y="4316908"/>
              <a:ext cx="154622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段内页号(</a:t>
              </a:r>
              <a:r>
                <a:rPr lang="en-US" altLang="zh-CN" sz="2300" b="1" baseline="0">
                  <a:solidFill>
                    <a:srgbClr val="000000"/>
                  </a:solidFill>
                  <a:latin typeface="Times" charset="0"/>
                </a:rPr>
                <a:t>P)</a:t>
              </a:r>
              <a:endParaRPr lang="en-US" altLang="zh-CN" b="1"/>
            </a:p>
          </p:txBody>
        </p:sp>
        <p:sp>
          <p:nvSpPr>
            <p:cNvPr id="58" name="Rectangle 53">
              <a:extLst>
                <a:ext uri="{FF2B5EF4-FFF2-40B4-BE49-F238E27FC236}">
                  <a16:creationId xmlns:a16="http://schemas.microsoft.com/office/drawing/2014/main" id="{61912A34-6BBB-4F84-999B-1EFC00C29BD2}"/>
                </a:ext>
              </a:extLst>
            </p:cNvPr>
            <p:cNvSpPr>
              <a:spLocks noChangeArrowheads="1"/>
            </p:cNvSpPr>
            <p:nvPr/>
          </p:nvSpPr>
          <p:spPr bwMode="auto">
            <a:xfrm>
              <a:off x="5700713" y="4293096"/>
              <a:ext cx="1938337" cy="411162"/>
            </a:xfrm>
            <a:prstGeom prst="rect">
              <a:avLst/>
            </a:prstGeom>
            <a:noFill/>
            <a:ln w="22225">
              <a:solidFill>
                <a:srgbClr val="000000"/>
              </a:solidFill>
              <a:miter lim="800000"/>
              <a:headEnd/>
              <a:tailEnd/>
            </a:ln>
          </p:spPr>
          <p:txBody>
            <a:bodyPr/>
            <a:lstStyle/>
            <a:p>
              <a:endParaRPr lang="zh-CN" altLang="en-US"/>
            </a:p>
          </p:txBody>
        </p:sp>
        <p:sp>
          <p:nvSpPr>
            <p:cNvPr id="59" name="Rectangle 54">
              <a:extLst>
                <a:ext uri="{FF2B5EF4-FFF2-40B4-BE49-F238E27FC236}">
                  <a16:creationId xmlns:a16="http://schemas.microsoft.com/office/drawing/2014/main" id="{D63F45FD-6611-4C24-A920-4209B6DC19E3}"/>
                </a:ext>
              </a:extLst>
            </p:cNvPr>
            <p:cNvSpPr>
              <a:spLocks noChangeArrowheads="1"/>
            </p:cNvSpPr>
            <p:nvPr/>
          </p:nvSpPr>
          <p:spPr bwMode="auto">
            <a:xfrm>
              <a:off x="5832475" y="4316908"/>
              <a:ext cx="166052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段内地址(</a:t>
              </a:r>
              <a:r>
                <a:rPr lang="en-US" altLang="zh-CN" sz="2300" b="1" baseline="0">
                  <a:solidFill>
                    <a:srgbClr val="000000"/>
                  </a:solidFill>
                  <a:latin typeface="Times" charset="0"/>
                </a:rPr>
                <a:t>W)</a:t>
              </a:r>
              <a:endParaRPr lang="en-US" altLang="zh-CN" b="1"/>
            </a:p>
          </p:txBody>
        </p:sp>
        <p:sp>
          <p:nvSpPr>
            <p:cNvPr id="60" name="Rectangle 55">
              <a:extLst>
                <a:ext uri="{FF2B5EF4-FFF2-40B4-BE49-F238E27FC236}">
                  <a16:creationId xmlns:a16="http://schemas.microsoft.com/office/drawing/2014/main" id="{84FC6776-DDDA-4BCB-8109-C866D2A1681F}"/>
                </a:ext>
              </a:extLst>
            </p:cNvPr>
            <p:cNvSpPr>
              <a:spLocks noChangeArrowheads="1"/>
            </p:cNvSpPr>
            <p:nvPr/>
          </p:nvSpPr>
          <p:spPr bwMode="auto">
            <a:xfrm>
              <a:off x="4332288" y="4955083"/>
              <a:ext cx="96837"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61" name="Rectangle 56">
              <a:extLst>
                <a:ext uri="{FF2B5EF4-FFF2-40B4-BE49-F238E27FC236}">
                  <a16:creationId xmlns:a16="http://schemas.microsoft.com/office/drawing/2014/main" id="{A34B38E9-F3EC-4C0D-903F-EAD686F7BA6E}"/>
                </a:ext>
              </a:extLst>
            </p:cNvPr>
            <p:cNvSpPr>
              <a:spLocks noChangeArrowheads="1"/>
            </p:cNvSpPr>
            <p:nvPr/>
          </p:nvSpPr>
          <p:spPr bwMode="auto">
            <a:xfrm>
              <a:off x="4424363" y="4955083"/>
              <a:ext cx="146050" cy="350838"/>
            </a:xfrm>
            <a:prstGeom prst="rect">
              <a:avLst/>
            </a:prstGeom>
            <a:noFill/>
            <a:ln w="22225">
              <a:noFill/>
              <a:miter lim="800000"/>
              <a:headEnd/>
              <a:tailEnd/>
            </a:ln>
          </p:spPr>
          <p:txBody>
            <a:bodyPr wrap="none" lIns="0" tIns="0" rIns="0" bIns="0">
              <a:spAutoFit/>
            </a:bodyPr>
            <a:lstStyle/>
            <a:p>
              <a:r>
                <a:rPr lang="en-US" altLang="zh-CN" sz="2300" b="1" i="1" baseline="0">
                  <a:solidFill>
                    <a:srgbClr val="000000"/>
                  </a:solidFill>
                  <a:latin typeface="Times" charset="0"/>
                </a:rPr>
                <a:t>b</a:t>
              </a:r>
              <a:endParaRPr lang="en-US" altLang="zh-CN" b="1"/>
            </a:p>
          </p:txBody>
        </p:sp>
        <p:sp>
          <p:nvSpPr>
            <p:cNvPr id="62" name="Rectangle 57">
              <a:extLst>
                <a:ext uri="{FF2B5EF4-FFF2-40B4-BE49-F238E27FC236}">
                  <a16:creationId xmlns:a16="http://schemas.microsoft.com/office/drawing/2014/main" id="{13C64E9B-1EDC-4B79-8032-41509AC7D97B}"/>
                </a:ext>
              </a:extLst>
            </p:cNvPr>
            <p:cNvSpPr>
              <a:spLocks noChangeArrowheads="1"/>
            </p:cNvSpPr>
            <p:nvPr/>
          </p:nvSpPr>
          <p:spPr bwMode="auto">
            <a:xfrm>
              <a:off x="4583113" y="4955083"/>
              <a:ext cx="96837"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63" name="Rectangle 58">
              <a:extLst>
                <a:ext uri="{FF2B5EF4-FFF2-40B4-BE49-F238E27FC236}">
                  <a16:creationId xmlns:a16="http://schemas.microsoft.com/office/drawing/2014/main" id="{4BF1117F-DC8A-4A3A-80B2-0F628A4999FC}"/>
                </a:ext>
              </a:extLst>
            </p:cNvPr>
            <p:cNvSpPr>
              <a:spLocks noChangeArrowheads="1"/>
            </p:cNvSpPr>
            <p:nvPr/>
          </p:nvSpPr>
          <p:spPr bwMode="auto">
            <a:xfrm>
              <a:off x="1295400" y="1509713"/>
              <a:ext cx="1174750"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主程序段</a:t>
              </a:r>
              <a:endParaRPr lang="zh-CN" altLang="en-US" b="1"/>
            </a:p>
          </p:txBody>
        </p:sp>
        <p:sp>
          <p:nvSpPr>
            <p:cNvPr id="64" name="Text Box 59">
              <a:extLst>
                <a:ext uri="{FF2B5EF4-FFF2-40B4-BE49-F238E27FC236}">
                  <a16:creationId xmlns:a16="http://schemas.microsoft.com/office/drawing/2014/main" id="{AE14029C-3B48-4EFB-96B0-34A37CD62154}"/>
                </a:ext>
              </a:extLst>
            </p:cNvPr>
            <p:cNvSpPr txBox="1">
              <a:spLocks noChangeArrowheads="1"/>
            </p:cNvSpPr>
            <p:nvPr/>
          </p:nvSpPr>
          <p:spPr bwMode="auto">
            <a:xfrm>
              <a:off x="2743200" y="5510708"/>
              <a:ext cx="3630613"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作业地址空间和地址结构 </a:t>
              </a:r>
            </a:p>
          </p:txBody>
        </p:sp>
      </p:grpSp>
      <p:sp>
        <p:nvSpPr>
          <p:cNvPr id="3" name="文本框 2">
            <a:extLst>
              <a:ext uri="{FF2B5EF4-FFF2-40B4-BE49-F238E27FC236}">
                <a16:creationId xmlns:a16="http://schemas.microsoft.com/office/drawing/2014/main" id="{E64AC274-ED45-46F4-97D7-BE4AD14CB89C}"/>
              </a:ext>
            </a:extLst>
          </p:cNvPr>
          <p:cNvSpPr txBox="1"/>
          <p:nvPr/>
        </p:nvSpPr>
        <p:spPr>
          <a:xfrm>
            <a:off x="316629" y="5119772"/>
            <a:ext cx="1803699" cy="830997"/>
          </a:xfrm>
          <a:prstGeom prst="rect">
            <a:avLst/>
          </a:prstGeom>
          <a:noFill/>
        </p:spPr>
        <p:txBody>
          <a:bodyPr wrap="none" rtlCol="0">
            <a:spAutoFit/>
          </a:bodyPr>
          <a:lstStyle/>
          <a:p>
            <a:r>
              <a:rPr lang="zh-CN" altLang="en-US" dirty="0">
                <a:solidFill>
                  <a:srgbClr val="FF0000"/>
                </a:solidFill>
              </a:rPr>
              <a:t>三个段</a:t>
            </a:r>
            <a:endParaRPr lang="en-US" altLang="zh-CN" dirty="0">
              <a:solidFill>
                <a:srgbClr val="FF0000"/>
              </a:solidFill>
            </a:endParaRPr>
          </a:p>
          <a:p>
            <a:r>
              <a:rPr lang="zh-CN" altLang="en-US" dirty="0">
                <a:solidFill>
                  <a:srgbClr val="FF0000"/>
                </a:solidFill>
              </a:rPr>
              <a:t>页面大小</a:t>
            </a:r>
            <a:r>
              <a:rPr lang="en-US" altLang="zh-CN" dirty="0">
                <a:solidFill>
                  <a:srgbClr val="FF0000"/>
                </a:solidFill>
              </a:rPr>
              <a:t>4k</a:t>
            </a:r>
            <a:endParaRPr lang="zh-CN" altLang="en-US"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AA770C5-D8A7-43F7-A8EF-4771D96E1951}"/>
              </a:ext>
            </a:extLst>
          </p:cNvPr>
          <p:cNvGrpSpPr/>
          <p:nvPr/>
        </p:nvGrpSpPr>
        <p:grpSpPr>
          <a:xfrm>
            <a:off x="421481" y="2276872"/>
            <a:ext cx="8301038" cy="4410075"/>
            <a:chOff x="323850" y="1281113"/>
            <a:chExt cx="8301038" cy="4410075"/>
          </a:xfrm>
        </p:grpSpPr>
        <p:grpSp>
          <p:nvGrpSpPr>
            <p:cNvPr id="2" name="Group 2"/>
            <p:cNvGrpSpPr>
              <a:grpSpLocks/>
            </p:cNvGrpSpPr>
            <p:nvPr/>
          </p:nvGrpSpPr>
          <p:grpSpPr bwMode="auto">
            <a:xfrm>
              <a:off x="323850" y="1281113"/>
              <a:ext cx="8301038" cy="3902075"/>
              <a:chOff x="204" y="807"/>
              <a:chExt cx="5229" cy="2458"/>
            </a:xfrm>
          </p:grpSpPr>
          <p:sp>
            <p:nvSpPr>
              <p:cNvPr id="190467" name="Rectangle 3"/>
              <p:cNvSpPr>
                <a:spLocks noChangeArrowheads="1"/>
              </p:cNvSpPr>
              <p:nvPr/>
            </p:nvSpPr>
            <p:spPr bwMode="auto">
              <a:xfrm>
                <a:off x="224" y="1605"/>
                <a:ext cx="374"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68" name="Rectangle 4"/>
              <p:cNvSpPr>
                <a:spLocks noChangeArrowheads="1"/>
              </p:cNvSpPr>
              <p:nvPr/>
            </p:nvSpPr>
            <p:spPr bwMode="auto">
              <a:xfrm>
                <a:off x="283" y="16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段号</a:t>
                </a:r>
                <a:endParaRPr lang="zh-CN" altLang="en-US" b="1"/>
              </a:p>
            </p:txBody>
          </p:sp>
          <p:sp>
            <p:nvSpPr>
              <p:cNvPr id="190469" name="Rectangle 5"/>
              <p:cNvSpPr>
                <a:spLocks noChangeArrowheads="1"/>
              </p:cNvSpPr>
              <p:nvPr/>
            </p:nvSpPr>
            <p:spPr bwMode="auto">
              <a:xfrm>
                <a:off x="598" y="1605"/>
                <a:ext cx="364"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0" name="Rectangle 6"/>
              <p:cNvSpPr>
                <a:spLocks noChangeArrowheads="1"/>
              </p:cNvSpPr>
              <p:nvPr/>
            </p:nvSpPr>
            <p:spPr bwMode="auto">
              <a:xfrm>
                <a:off x="647" y="16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状态</a:t>
                </a:r>
                <a:endParaRPr lang="zh-CN" altLang="en-US" b="1"/>
              </a:p>
            </p:txBody>
          </p:sp>
          <p:sp>
            <p:nvSpPr>
              <p:cNvPr id="190471" name="Rectangle 7"/>
              <p:cNvSpPr>
                <a:spLocks noChangeArrowheads="1"/>
              </p:cNvSpPr>
              <p:nvPr/>
            </p:nvSpPr>
            <p:spPr bwMode="auto">
              <a:xfrm>
                <a:off x="962" y="1605"/>
                <a:ext cx="660"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2" name="Rectangle 8"/>
              <p:cNvSpPr>
                <a:spLocks noChangeArrowheads="1"/>
              </p:cNvSpPr>
              <p:nvPr/>
            </p:nvSpPr>
            <p:spPr bwMode="auto">
              <a:xfrm>
                <a:off x="1031" y="162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页表大小</a:t>
                </a:r>
                <a:endParaRPr lang="zh-CN" altLang="en-US" b="1"/>
              </a:p>
            </p:txBody>
          </p:sp>
          <p:sp>
            <p:nvSpPr>
              <p:cNvPr id="190473" name="Rectangle 9"/>
              <p:cNvSpPr>
                <a:spLocks noChangeArrowheads="1"/>
              </p:cNvSpPr>
              <p:nvPr/>
            </p:nvSpPr>
            <p:spPr bwMode="auto">
              <a:xfrm>
                <a:off x="1622" y="1605"/>
                <a:ext cx="650"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4" name="Rectangle 10"/>
              <p:cNvSpPr>
                <a:spLocks noChangeArrowheads="1"/>
              </p:cNvSpPr>
              <p:nvPr/>
            </p:nvSpPr>
            <p:spPr bwMode="auto">
              <a:xfrm>
                <a:off x="1691" y="162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页表始址</a:t>
                </a:r>
                <a:endParaRPr lang="zh-CN" altLang="en-US" b="1"/>
              </a:p>
            </p:txBody>
          </p:sp>
          <p:sp>
            <p:nvSpPr>
              <p:cNvPr id="190475" name="Rectangle 11"/>
              <p:cNvSpPr>
                <a:spLocks noChangeArrowheads="1"/>
              </p:cNvSpPr>
              <p:nvPr/>
            </p:nvSpPr>
            <p:spPr bwMode="auto">
              <a:xfrm>
                <a:off x="224" y="1782"/>
                <a:ext cx="374"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6" name="Rectangle 12"/>
              <p:cNvSpPr>
                <a:spLocks noChangeArrowheads="1"/>
              </p:cNvSpPr>
              <p:nvPr/>
            </p:nvSpPr>
            <p:spPr bwMode="auto">
              <a:xfrm>
                <a:off x="382" y="178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477" name="Rectangle 13"/>
              <p:cNvSpPr>
                <a:spLocks noChangeArrowheads="1"/>
              </p:cNvSpPr>
              <p:nvPr/>
            </p:nvSpPr>
            <p:spPr bwMode="auto">
              <a:xfrm>
                <a:off x="598" y="1782"/>
                <a:ext cx="364"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8" name="Rectangle 14"/>
              <p:cNvSpPr>
                <a:spLocks noChangeArrowheads="1"/>
              </p:cNvSpPr>
              <p:nvPr/>
            </p:nvSpPr>
            <p:spPr bwMode="auto">
              <a:xfrm>
                <a:off x="746" y="178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79" name="Rectangle 15"/>
              <p:cNvSpPr>
                <a:spLocks noChangeArrowheads="1"/>
              </p:cNvSpPr>
              <p:nvPr/>
            </p:nvSpPr>
            <p:spPr bwMode="auto">
              <a:xfrm>
                <a:off x="962" y="1782"/>
                <a:ext cx="66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0" name="Rectangle 16"/>
              <p:cNvSpPr>
                <a:spLocks noChangeArrowheads="1"/>
              </p:cNvSpPr>
              <p:nvPr/>
            </p:nvSpPr>
            <p:spPr bwMode="auto">
              <a:xfrm>
                <a:off x="1622" y="1782"/>
                <a:ext cx="65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1" name="Rectangle 17"/>
              <p:cNvSpPr>
                <a:spLocks noChangeArrowheads="1"/>
              </p:cNvSpPr>
              <p:nvPr/>
            </p:nvSpPr>
            <p:spPr bwMode="auto">
              <a:xfrm>
                <a:off x="224" y="1929"/>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2" name="Rectangle 18"/>
              <p:cNvSpPr>
                <a:spLocks noChangeArrowheads="1"/>
              </p:cNvSpPr>
              <p:nvPr/>
            </p:nvSpPr>
            <p:spPr bwMode="auto">
              <a:xfrm>
                <a:off x="382" y="1920"/>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83" name="Rectangle 19"/>
              <p:cNvSpPr>
                <a:spLocks noChangeArrowheads="1"/>
              </p:cNvSpPr>
              <p:nvPr/>
            </p:nvSpPr>
            <p:spPr bwMode="auto">
              <a:xfrm>
                <a:off x="598" y="1929"/>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4" name="Rectangle 20"/>
              <p:cNvSpPr>
                <a:spLocks noChangeArrowheads="1"/>
              </p:cNvSpPr>
              <p:nvPr/>
            </p:nvSpPr>
            <p:spPr bwMode="auto">
              <a:xfrm>
                <a:off x="746" y="1920"/>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85" name="Rectangle 21"/>
              <p:cNvSpPr>
                <a:spLocks noChangeArrowheads="1"/>
              </p:cNvSpPr>
              <p:nvPr/>
            </p:nvSpPr>
            <p:spPr bwMode="auto">
              <a:xfrm>
                <a:off x="962" y="1929"/>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6" name="Rectangle 22"/>
              <p:cNvSpPr>
                <a:spLocks noChangeArrowheads="1"/>
              </p:cNvSpPr>
              <p:nvPr/>
            </p:nvSpPr>
            <p:spPr bwMode="auto">
              <a:xfrm>
                <a:off x="1622" y="1929"/>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7" name="Rectangle 23"/>
              <p:cNvSpPr>
                <a:spLocks noChangeArrowheads="1"/>
              </p:cNvSpPr>
              <p:nvPr/>
            </p:nvSpPr>
            <p:spPr bwMode="auto">
              <a:xfrm>
                <a:off x="224" y="2067"/>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8" name="Rectangle 24"/>
              <p:cNvSpPr>
                <a:spLocks noChangeArrowheads="1"/>
              </p:cNvSpPr>
              <p:nvPr/>
            </p:nvSpPr>
            <p:spPr bwMode="auto">
              <a:xfrm>
                <a:off x="382" y="20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2</a:t>
                </a:r>
                <a:endParaRPr lang="zh-CN" altLang="en-US" b="1"/>
              </a:p>
            </p:txBody>
          </p:sp>
          <p:sp>
            <p:nvSpPr>
              <p:cNvPr id="190489" name="Rectangle 25"/>
              <p:cNvSpPr>
                <a:spLocks noChangeArrowheads="1"/>
              </p:cNvSpPr>
              <p:nvPr/>
            </p:nvSpPr>
            <p:spPr bwMode="auto">
              <a:xfrm>
                <a:off x="598" y="2067"/>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0" name="Rectangle 26"/>
              <p:cNvSpPr>
                <a:spLocks noChangeArrowheads="1"/>
              </p:cNvSpPr>
              <p:nvPr/>
            </p:nvSpPr>
            <p:spPr bwMode="auto">
              <a:xfrm>
                <a:off x="746" y="20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91" name="Rectangle 27"/>
              <p:cNvSpPr>
                <a:spLocks noChangeArrowheads="1"/>
              </p:cNvSpPr>
              <p:nvPr/>
            </p:nvSpPr>
            <p:spPr bwMode="auto">
              <a:xfrm>
                <a:off x="962" y="2067"/>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2" name="Rectangle 28"/>
              <p:cNvSpPr>
                <a:spLocks noChangeArrowheads="1"/>
              </p:cNvSpPr>
              <p:nvPr/>
            </p:nvSpPr>
            <p:spPr bwMode="auto">
              <a:xfrm>
                <a:off x="1622" y="20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3" name="Rectangle 29"/>
              <p:cNvSpPr>
                <a:spLocks noChangeArrowheads="1"/>
              </p:cNvSpPr>
              <p:nvPr/>
            </p:nvSpPr>
            <p:spPr bwMode="auto">
              <a:xfrm>
                <a:off x="224" y="2205"/>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4" name="Rectangle 30"/>
              <p:cNvSpPr>
                <a:spLocks noChangeArrowheads="1"/>
              </p:cNvSpPr>
              <p:nvPr/>
            </p:nvSpPr>
            <p:spPr bwMode="auto">
              <a:xfrm>
                <a:off x="382" y="21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3</a:t>
                </a:r>
                <a:endParaRPr lang="zh-CN" altLang="en-US" b="1"/>
              </a:p>
            </p:txBody>
          </p:sp>
          <p:sp>
            <p:nvSpPr>
              <p:cNvPr id="190495" name="Rectangle 31"/>
              <p:cNvSpPr>
                <a:spLocks noChangeArrowheads="1"/>
              </p:cNvSpPr>
              <p:nvPr/>
            </p:nvSpPr>
            <p:spPr bwMode="auto">
              <a:xfrm>
                <a:off x="598" y="2205"/>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6" name="Rectangle 32"/>
              <p:cNvSpPr>
                <a:spLocks noChangeArrowheads="1"/>
              </p:cNvSpPr>
              <p:nvPr/>
            </p:nvSpPr>
            <p:spPr bwMode="auto">
              <a:xfrm>
                <a:off x="746" y="21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497" name="Rectangle 33"/>
              <p:cNvSpPr>
                <a:spLocks noChangeArrowheads="1"/>
              </p:cNvSpPr>
              <p:nvPr/>
            </p:nvSpPr>
            <p:spPr bwMode="auto">
              <a:xfrm>
                <a:off x="962" y="2205"/>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8" name="Rectangle 34"/>
              <p:cNvSpPr>
                <a:spLocks noChangeArrowheads="1"/>
              </p:cNvSpPr>
              <p:nvPr/>
            </p:nvSpPr>
            <p:spPr bwMode="auto">
              <a:xfrm>
                <a:off x="1622" y="2205"/>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9" name="Rectangle 35"/>
              <p:cNvSpPr>
                <a:spLocks noChangeArrowheads="1"/>
              </p:cNvSpPr>
              <p:nvPr/>
            </p:nvSpPr>
            <p:spPr bwMode="auto">
              <a:xfrm>
                <a:off x="224" y="2343"/>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0" name="Rectangle 36"/>
              <p:cNvSpPr>
                <a:spLocks noChangeArrowheads="1"/>
              </p:cNvSpPr>
              <p:nvPr/>
            </p:nvSpPr>
            <p:spPr bwMode="auto">
              <a:xfrm>
                <a:off x="382" y="23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4</a:t>
                </a:r>
                <a:endParaRPr lang="zh-CN" altLang="en-US" b="1"/>
              </a:p>
            </p:txBody>
          </p:sp>
          <p:sp>
            <p:nvSpPr>
              <p:cNvPr id="190501" name="Rectangle 37"/>
              <p:cNvSpPr>
                <a:spLocks noChangeArrowheads="1"/>
              </p:cNvSpPr>
              <p:nvPr/>
            </p:nvSpPr>
            <p:spPr bwMode="auto">
              <a:xfrm>
                <a:off x="598" y="2343"/>
                <a:ext cx="36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2" name="Rectangle 38"/>
              <p:cNvSpPr>
                <a:spLocks noChangeArrowheads="1"/>
              </p:cNvSpPr>
              <p:nvPr/>
            </p:nvSpPr>
            <p:spPr bwMode="auto">
              <a:xfrm>
                <a:off x="746" y="23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03" name="Rectangle 39"/>
              <p:cNvSpPr>
                <a:spLocks noChangeArrowheads="1"/>
              </p:cNvSpPr>
              <p:nvPr/>
            </p:nvSpPr>
            <p:spPr bwMode="auto">
              <a:xfrm>
                <a:off x="962" y="2343"/>
                <a:ext cx="66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4" name="Rectangle 40"/>
              <p:cNvSpPr>
                <a:spLocks noChangeArrowheads="1"/>
              </p:cNvSpPr>
              <p:nvPr/>
            </p:nvSpPr>
            <p:spPr bwMode="auto">
              <a:xfrm>
                <a:off x="1622" y="2343"/>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5" name="Rectangle 41"/>
              <p:cNvSpPr>
                <a:spLocks noChangeArrowheads="1"/>
              </p:cNvSpPr>
              <p:nvPr/>
            </p:nvSpPr>
            <p:spPr bwMode="auto">
              <a:xfrm>
                <a:off x="2823" y="994"/>
                <a:ext cx="375"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6" name="Rectangle 42"/>
              <p:cNvSpPr>
                <a:spLocks noChangeArrowheads="1"/>
              </p:cNvSpPr>
              <p:nvPr/>
            </p:nvSpPr>
            <p:spPr bwMode="auto">
              <a:xfrm>
                <a:off x="2882" y="10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页号</a:t>
                </a:r>
                <a:endParaRPr lang="zh-CN" altLang="en-US" b="1"/>
              </a:p>
            </p:txBody>
          </p:sp>
          <p:sp>
            <p:nvSpPr>
              <p:cNvPr id="190507" name="Rectangle 43"/>
              <p:cNvSpPr>
                <a:spLocks noChangeArrowheads="1"/>
              </p:cNvSpPr>
              <p:nvPr/>
            </p:nvSpPr>
            <p:spPr bwMode="auto">
              <a:xfrm>
                <a:off x="3198" y="994"/>
                <a:ext cx="374"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8" name="Rectangle 44"/>
              <p:cNvSpPr>
                <a:spLocks noChangeArrowheads="1"/>
              </p:cNvSpPr>
              <p:nvPr/>
            </p:nvSpPr>
            <p:spPr bwMode="auto">
              <a:xfrm>
                <a:off x="3257" y="10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状态</a:t>
                </a:r>
                <a:endParaRPr lang="zh-CN" altLang="en-US" b="1"/>
              </a:p>
            </p:txBody>
          </p:sp>
          <p:sp>
            <p:nvSpPr>
              <p:cNvPr id="190509" name="Rectangle 45"/>
              <p:cNvSpPr>
                <a:spLocks noChangeArrowheads="1"/>
              </p:cNvSpPr>
              <p:nvPr/>
            </p:nvSpPr>
            <p:spPr bwMode="auto">
              <a:xfrm>
                <a:off x="3572" y="99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0" name="Rectangle 46"/>
              <p:cNvSpPr>
                <a:spLocks noChangeArrowheads="1"/>
              </p:cNvSpPr>
              <p:nvPr/>
            </p:nvSpPr>
            <p:spPr bwMode="auto">
              <a:xfrm>
                <a:off x="3670" y="1024"/>
                <a:ext cx="452"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存储块#</a:t>
                </a:r>
                <a:endParaRPr lang="zh-CN" altLang="en-US" b="1"/>
              </a:p>
            </p:txBody>
          </p:sp>
          <p:sp>
            <p:nvSpPr>
              <p:cNvPr id="190511" name="Rectangle 47"/>
              <p:cNvSpPr>
                <a:spLocks noChangeArrowheads="1"/>
              </p:cNvSpPr>
              <p:nvPr/>
            </p:nvSpPr>
            <p:spPr bwMode="auto">
              <a:xfrm>
                <a:off x="2823" y="1181"/>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2" name="Rectangle 48"/>
              <p:cNvSpPr>
                <a:spLocks noChangeArrowheads="1"/>
              </p:cNvSpPr>
              <p:nvPr/>
            </p:nvSpPr>
            <p:spPr bwMode="auto">
              <a:xfrm>
                <a:off x="2981" y="117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513" name="Rectangle 49"/>
              <p:cNvSpPr>
                <a:spLocks noChangeArrowheads="1"/>
              </p:cNvSpPr>
              <p:nvPr/>
            </p:nvSpPr>
            <p:spPr bwMode="auto">
              <a:xfrm>
                <a:off x="3198" y="1181"/>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4" name="Rectangle 50"/>
              <p:cNvSpPr>
                <a:spLocks noChangeArrowheads="1"/>
              </p:cNvSpPr>
              <p:nvPr/>
            </p:nvSpPr>
            <p:spPr bwMode="auto">
              <a:xfrm>
                <a:off x="3355" y="117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15" name="Rectangle 51"/>
              <p:cNvSpPr>
                <a:spLocks noChangeArrowheads="1"/>
              </p:cNvSpPr>
              <p:nvPr/>
            </p:nvSpPr>
            <p:spPr bwMode="auto">
              <a:xfrm>
                <a:off x="3572" y="1181"/>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6" name="Rectangle 52"/>
              <p:cNvSpPr>
                <a:spLocks noChangeArrowheads="1"/>
              </p:cNvSpPr>
              <p:nvPr/>
            </p:nvSpPr>
            <p:spPr bwMode="auto">
              <a:xfrm>
                <a:off x="2823" y="1319"/>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7" name="Rectangle 53"/>
              <p:cNvSpPr>
                <a:spLocks noChangeArrowheads="1"/>
              </p:cNvSpPr>
              <p:nvPr/>
            </p:nvSpPr>
            <p:spPr bwMode="auto">
              <a:xfrm>
                <a:off x="2981" y="1309"/>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18" name="Rectangle 54"/>
              <p:cNvSpPr>
                <a:spLocks noChangeArrowheads="1"/>
              </p:cNvSpPr>
              <p:nvPr/>
            </p:nvSpPr>
            <p:spPr bwMode="auto">
              <a:xfrm>
                <a:off x="3198" y="1319"/>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9" name="Rectangle 55"/>
              <p:cNvSpPr>
                <a:spLocks noChangeArrowheads="1"/>
              </p:cNvSpPr>
              <p:nvPr/>
            </p:nvSpPr>
            <p:spPr bwMode="auto">
              <a:xfrm>
                <a:off x="3355" y="1309"/>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20" name="Rectangle 56"/>
              <p:cNvSpPr>
                <a:spLocks noChangeArrowheads="1"/>
              </p:cNvSpPr>
              <p:nvPr/>
            </p:nvSpPr>
            <p:spPr bwMode="auto">
              <a:xfrm>
                <a:off x="3572" y="1319"/>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1" name="Rectangle 57"/>
              <p:cNvSpPr>
                <a:spLocks noChangeArrowheads="1"/>
              </p:cNvSpPr>
              <p:nvPr/>
            </p:nvSpPr>
            <p:spPr bwMode="auto">
              <a:xfrm>
                <a:off x="2823" y="1457"/>
                <a:ext cx="375"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2" name="Rectangle 58"/>
              <p:cNvSpPr>
                <a:spLocks noChangeArrowheads="1"/>
              </p:cNvSpPr>
              <p:nvPr/>
            </p:nvSpPr>
            <p:spPr bwMode="auto">
              <a:xfrm>
                <a:off x="2981" y="14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2</a:t>
                </a:r>
                <a:endParaRPr lang="zh-CN" altLang="en-US" b="1"/>
              </a:p>
            </p:txBody>
          </p:sp>
          <p:sp>
            <p:nvSpPr>
              <p:cNvPr id="190523" name="Rectangle 59"/>
              <p:cNvSpPr>
                <a:spLocks noChangeArrowheads="1"/>
              </p:cNvSpPr>
              <p:nvPr/>
            </p:nvSpPr>
            <p:spPr bwMode="auto">
              <a:xfrm>
                <a:off x="3198" y="1457"/>
                <a:ext cx="374"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4" name="Rectangle 60"/>
              <p:cNvSpPr>
                <a:spLocks noChangeArrowheads="1"/>
              </p:cNvSpPr>
              <p:nvPr/>
            </p:nvSpPr>
            <p:spPr bwMode="auto">
              <a:xfrm>
                <a:off x="3355" y="14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25" name="Rectangle 61"/>
              <p:cNvSpPr>
                <a:spLocks noChangeArrowheads="1"/>
              </p:cNvSpPr>
              <p:nvPr/>
            </p:nvSpPr>
            <p:spPr bwMode="auto">
              <a:xfrm>
                <a:off x="3572" y="1457"/>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6" name="Rectangle 62"/>
              <p:cNvSpPr>
                <a:spLocks noChangeArrowheads="1"/>
              </p:cNvSpPr>
              <p:nvPr/>
            </p:nvSpPr>
            <p:spPr bwMode="auto">
              <a:xfrm>
                <a:off x="2823" y="1605"/>
                <a:ext cx="375"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7" name="Rectangle 63"/>
              <p:cNvSpPr>
                <a:spLocks noChangeArrowheads="1"/>
              </p:cNvSpPr>
              <p:nvPr/>
            </p:nvSpPr>
            <p:spPr bwMode="auto">
              <a:xfrm>
                <a:off x="2981" y="15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3</a:t>
                </a:r>
                <a:endParaRPr lang="zh-CN" altLang="en-US" b="1"/>
              </a:p>
            </p:txBody>
          </p:sp>
          <p:sp>
            <p:nvSpPr>
              <p:cNvPr id="190528" name="Rectangle 64"/>
              <p:cNvSpPr>
                <a:spLocks noChangeArrowheads="1"/>
              </p:cNvSpPr>
              <p:nvPr/>
            </p:nvSpPr>
            <p:spPr bwMode="auto">
              <a:xfrm>
                <a:off x="3198" y="1605"/>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9" name="Rectangle 65"/>
              <p:cNvSpPr>
                <a:spLocks noChangeArrowheads="1"/>
              </p:cNvSpPr>
              <p:nvPr/>
            </p:nvSpPr>
            <p:spPr bwMode="auto">
              <a:xfrm>
                <a:off x="3355" y="15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530" name="Rectangle 66"/>
              <p:cNvSpPr>
                <a:spLocks noChangeArrowheads="1"/>
              </p:cNvSpPr>
              <p:nvPr/>
            </p:nvSpPr>
            <p:spPr bwMode="auto">
              <a:xfrm>
                <a:off x="3572" y="1605"/>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1" name="Rectangle 67"/>
              <p:cNvSpPr>
                <a:spLocks noChangeArrowheads="1"/>
              </p:cNvSpPr>
              <p:nvPr/>
            </p:nvSpPr>
            <p:spPr bwMode="auto">
              <a:xfrm>
                <a:off x="2823" y="1742"/>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2" name="Rectangle 68"/>
              <p:cNvSpPr>
                <a:spLocks noChangeArrowheads="1"/>
              </p:cNvSpPr>
              <p:nvPr/>
            </p:nvSpPr>
            <p:spPr bwMode="auto">
              <a:xfrm>
                <a:off x="2981" y="17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4</a:t>
                </a:r>
                <a:endParaRPr lang="zh-CN" altLang="en-US" b="1"/>
              </a:p>
            </p:txBody>
          </p:sp>
          <p:sp>
            <p:nvSpPr>
              <p:cNvPr id="190533" name="Rectangle 69"/>
              <p:cNvSpPr>
                <a:spLocks noChangeArrowheads="1"/>
              </p:cNvSpPr>
              <p:nvPr/>
            </p:nvSpPr>
            <p:spPr bwMode="auto">
              <a:xfrm>
                <a:off x="3198" y="1742"/>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4" name="Rectangle 70"/>
              <p:cNvSpPr>
                <a:spLocks noChangeArrowheads="1"/>
              </p:cNvSpPr>
              <p:nvPr/>
            </p:nvSpPr>
            <p:spPr bwMode="auto">
              <a:xfrm>
                <a:off x="3355" y="17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35" name="Rectangle 71"/>
              <p:cNvSpPr>
                <a:spLocks noChangeArrowheads="1"/>
              </p:cNvSpPr>
              <p:nvPr/>
            </p:nvSpPr>
            <p:spPr bwMode="auto">
              <a:xfrm>
                <a:off x="3572" y="174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6" name="Rectangle 72"/>
              <p:cNvSpPr>
                <a:spLocks noChangeArrowheads="1"/>
              </p:cNvSpPr>
              <p:nvPr/>
            </p:nvSpPr>
            <p:spPr bwMode="auto">
              <a:xfrm>
                <a:off x="2823" y="2254"/>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7" name="Rectangle 73"/>
              <p:cNvSpPr>
                <a:spLocks noChangeArrowheads="1"/>
              </p:cNvSpPr>
              <p:nvPr/>
            </p:nvSpPr>
            <p:spPr bwMode="auto">
              <a:xfrm>
                <a:off x="3198" y="2254"/>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8" name="Rectangle 74"/>
              <p:cNvSpPr>
                <a:spLocks noChangeArrowheads="1"/>
              </p:cNvSpPr>
              <p:nvPr/>
            </p:nvSpPr>
            <p:spPr bwMode="auto">
              <a:xfrm>
                <a:off x="3572" y="225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9" name="Rectangle 75"/>
              <p:cNvSpPr>
                <a:spLocks noChangeArrowheads="1"/>
              </p:cNvSpPr>
              <p:nvPr/>
            </p:nvSpPr>
            <p:spPr bwMode="auto">
              <a:xfrm>
                <a:off x="4783" y="807"/>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0" name="Rectangle 76"/>
              <p:cNvSpPr>
                <a:spLocks noChangeArrowheads="1"/>
              </p:cNvSpPr>
              <p:nvPr/>
            </p:nvSpPr>
            <p:spPr bwMode="auto">
              <a:xfrm>
                <a:off x="4852" y="837"/>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操作系统</a:t>
                </a:r>
                <a:endParaRPr lang="zh-CN" altLang="en-US" b="1"/>
              </a:p>
            </p:txBody>
          </p:sp>
          <p:sp>
            <p:nvSpPr>
              <p:cNvPr id="190541" name="Rectangle 77"/>
              <p:cNvSpPr>
                <a:spLocks noChangeArrowheads="1"/>
              </p:cNvSpPr>
              <p:nvPr/>
            </p:nvSpPr>
            <p:spPr bwMode="auto">
              <a:xfrm>
                <a:off x="4783" y="99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2" name="Rectangle 78"/>
              <p:cNvSpPr>
                <a:spLocks noChangeArrowheads="1"/>
              </p:cNvSpPr>
              <p:nvPr/>
            </p:nvSpPr>
            <p:spPr bwMode="auto">
              <a:xfrm>
                <a:off x="4783" y="1132"/>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3" name="Rectangle 79"/>
              <p:cNvSpPr>
                <a:spLocks noChangeArrowheads="1"/>
              </p:cNvSpPr>
              <p:nvPr/>
            </p:nvSpPr>
            <p:spPr bwMode="auto">
              <a:xfrm>
                <a:off x="4783" y="1280"/>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4" name="Rectangle 80"/>
              <p:cNvSpPr>
                <a:spLocks noChangeArrowheads="1"/>
              </p:cNvSpPr>
              <p:nvPr/>
            </p:nvSpPr>
            <p:spPr bwMode="auto">
              <a:xfrm>
                <a:off x="4783" y="1418"/>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5" name="Rectangle 81"/>
              <p:cNvSpPr>
                <a:spLocks noChangeArrowheads="1"/>
              </p:cNvSpPr>
              <p:nvPr/>
            </p:nvSpPr>
            <p:spPr bwMode="auto">
              <a:xfrm>
                <a:off x="4783" y="1555"/>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6" name="Rectangle 82"/>
              <p:cNvSpPr>
                <a:spLocks noChangeArrowheads="1"/>
              </p:cNvSpPr>
              <p:nvPr/>
            </p:nvSpPr>
            <p:spPr bwMode="auto">
              <a:xfrm>
                <a:off x="4783" y="1693"/>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7" name="Rectangle 83"/>
              <p:cNvSpPr>
                <a:spLocks noChangeArrowheads="1"/>
              </p:cNvSpPr>
              <p:nvPr/>
            </p:nvSpPr>
            <p:spPr bwMode="auto">
              <a:xfrm>
                <a:off x="4783" y="1831"/>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8" name="Rectangle 84"/>
              <p:cNvSpPr>
                <a:spLocks noChangeArrowheads="1"/>
              </p:cNvSpPr>
              <p:nvPr/>
            </p:nvSpPr>
            <p:spPr bwMode="auto">
              <a:xfrm>
                <a:off x="4783" y="1969"/>
                <a:ext cx="65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9" name="Rectangle 85"/>
              <p:cNvSpPr>
                <a:spLocks noChangeArrowheads="1"/>
              </p:cNvSpPr>
              <p:nvPr/>
            </p:nvSpPr>
            <p:spPr bwMode="auto">
              <a:xfrm>
                <a:off x="4783" y="2116"/>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0" name="Rectangle 86"/>
              <p:cNvSpPr>
                <a:spLocks noChangeArrowheads="1"/>
              </p:cNvSpPr>
              <p:nvPr/>
            </p:nvSpPr>
            <p:spPr bwMode="auto">
              <a:xfrm>
                <a:off x="4783" y="225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1" name="Rectangle 87"/>
              <p:cNvSpPr>
                <a:spLocks noChangeArrowheads="1"/>
              </p:cNvSpPr>
              <p:nvPr/>
            </p:nvSpPr>
            <p:spPr bwMode="auto">
              <a:xfrm>
                <a:off x="4783" y="239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2" name="Rectangle 88"/>
              <p:cNvSpPr>
                <a:spLocks noChangeArrowheads="1"/>
              </p:cNvSpPr>
              <p:nvPr/>
            </p:nvSpPr>
            <p:spPr bwMode="auto">
              <a:xfrm>
                <a:off x="4783" y="2530"/>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3" name="Rectangle 89"/>
              <p:cNvSpPr>
                <a:spLocks noChangeArrowheads="1"/>
              </p:cNvSpPr>
              <p:nvPr/>
            </p:nvSpPr>
            <p:spPr bwMode="auto">
              <a:xfrm>
                <a:off x="4783" y="26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4" name="Rectangle 90"/>
              <p:cNvSpPr>
                <a:spLocks noChangeArrowheads="1"/>
              </p:cNvSpPr>
              <p:nvPr/>
            </p:nvSpPr>
            <p:spPr bwMode="auto">
              <a:xfrm>
                <a:off x="4783" y="2805"/>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5" name="Rectangle 91"/>
              <p:cNvSpPr>
                <a:spLocks noChangeArrowheads="1"/>
              </p:cNvSpPr>
              <p:nvPr/>
            </p:nvSpPr>
            <p:spPr bwMode="auto">
              <a:xfrm>
                <a:off x="4783" y="2953"/>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6" name="Rectangle 92"/>
              <p:cNvSpPr>
                <a:spLocks noChangeArrowheads="1"/>
              </p:cNvSpPr>
              <p:nvPr/>
            </p:nvSpPr>
            <p:spPr bwMode="auto">
              <a:xfrm>
                <a:off x="2823" y="2392"/>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7" name="Rectangle 93"/>
              <p:cNvSpPr>
                <a:spLocks noChangeArrowheads="1"/>
              </p:cNvSpPr>
              <p:nvPr/>
            </p:nvSpPr>
            <p:spPr bwMode="auto">
              <a:xfrm>
                <a:off x="2823" y="2530"/>
                <a:ext cx="375"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8" name="Rectangle 94"/>
              <p:cNvSpPr>
                <a:spLocks noChangeArrowheads="1"/>
              </p:cNvSpPr>
              <p:nvPr/>
            </p:nvSpPr>
            <p:spPr bwMode="auto">
              <a:xfrm>
                <a:off x="2823" y="2667"/>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9" name="Rectangle 95"/>
              <p:cNvSpPr>
                <a:spLocks noChangeArrowheads="1"/>
              </p:cNvSpPr>
              <p:nvPr/>
            </p:nvSpPr>
            <p:spPr bwMode="auto">
              <a:xfrm>
                <a:off x="2823" y="2805"/>
                <a:ext cx="375"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0" name="Rectangle 96"/>
              <p:cNvSpPr>
                <a:spLocks noChangeArrowheads="1"/>
              </p:cNvSpPr>
              <p:nvPr/>
            </p:nvSpPr>
            <p:spPr bwMode="auto">
              <a:xfrm>
                <a:off x="3198" y="2392"/>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1" name="Rectangle 97"/>
              <p:cNvSpPr>
                <a:spLocks noChangeArrowheads="1"/>
              </p:cNvSpPr>
              <p:nvPr/>
            </p:nvSpPr>
            <p:spPr bwMode="auto">
              <a:xfrm>
                <a:off x="3198" y="2530"/>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2" name="Rectangle 98"/>
              <p:cNvSpPr>
                <a:spLocks noChangeArrowheads="1"/>
              </p:cNvSpPr>
              <p:nvPr/>
            </p:nvSpPr>
            <p:spPr bwMode="auto">
              <a:xfrm>
                <a:off x="3198" y="2667"/>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3" name="Rectangle 99"/>
              <p:cNvSpPr>
                <a:spLocks noChangeArrowheads="1"/>
              </p:cNvSpPr>
              <p:nvPr/>
            </p:nvSpPr>
            <p:spPr bwMode="auto">
              <a:xfrm>
                <a:off x="3198" y="2805"/>
                <a:ext cx="374"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4" name="Rectangle 100"/>
              <p:cNvSpPr>
                <a:spLocks noChangeArrowheads="1"/>
              </p:cNvSpPr>
              <p:nvPr/>
            </p:nvSpPr>
            <p:spPr bwMode="auto">
              <a:xfrm>
                <a:off x="3572" y="239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5" name="Rectangle 101"/>
              <p:cNvSpPr>
                <a:spLocks noChangeArrowheads="1"/>
              </p:cNvSpPr>
              <p:nvPr/>
            </p:nvSpPr>
            <p:spPr bwMode="auto">
              <a:xfrm>
                <a:off x="3572" y="2530"/>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6" name="Rectangle 102"/>
              <p:cNvSpPr>
                <a:spLocks noChangeArrowheads="1"/>
              </p:cNvSpPr>
              <p:nvPr/>
            </p:nvSpPr>
            <p:spPr bwMode="auto">
              <a:xfrm>
                <a:off x="3572" y="26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7" name="Rectangle 103"/>
              <p:cNvSpPr>
                <a:spLocks noChangeArrowheads="1"/>
              </p:cNvSpPr>
              <p:nvPr/>
            </p:nvSpPr>
            <p:spPr bwMode="auto">
              <a:xfrm>
                <a:off x="3572" y="2805"/>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8" name="Line 104"/>
              <p:cNvSpPr>
                <a:spLocks noChangeShapeType="1"/>
              </p:cNvSpPr>
              <p:nvPr/>
            </p:nvSpPr>
            <p:spPr bwMode="auto">
              <a:xfrm flipH="1">
                <a:off x="2203" y="994"/>
                <a:ext cx="620" cy="866"/>
              </a:xfrm>
              <a:prstGeom prst="line">
                <a:avLst/>
              </a:prstGeom>
              <a:noFill/>
              <a:ln w="22225">
                <a:solidFill>
                  <a:srgbClr val="000000"/>
                </a:solidFill>
                <a:round/>
                <a:headEnd/>
                <a:tailEnd/>
              </a:ln>
            </p:spPr>
            <p:txBody>
              <a:bodyPr/>
              <a:lstStyle/>
              <a:p>
                <a:endParaRPr lang="zh-CN" altLang="en-US"/>
              </a:p>
            </p:txBody>
          </p:sp>
          <p:sp>
            <p:nvSpPr>
              <p:cNvPr id="190569" name="Line 105"/>
              <p:cNvSpPr>
                <a:spLocks noChangeShapeType="1"/>
              </p:cNvSpPr>
              <p:nvPr/>
            </p:nvSpPr>
            <p:spPr bwMode="auto">
              <a:xfrm flipH="1" flipV="1">
                <a:off x="2203" y="1969"/>
                <a:ext cx="620" cy="285"/>
              </a:xfrm>
              <a:prstGeom prst="line">
                <a:avLst/>
              </a:prstGeom>
              <a:noFill/>
              <a:ln w="22225">
                <a:solidFill>
                  <a:srgbClr val="000000"/>
                </a:solidFill>
                <a:round/>
                <a:headEnd/>
                <a:tailEnd/>
              </a:ln>
            </p:spPr>
            <p:txBody>
              <a:bodyPr/>
              <a:lstStyle/>
              <a:p>
                <a:endParaRPr lang="zh-CN" altLang="en-US"/>
              </a:p>
            </p:txBody>
          </p:sp>
          <p:sp>
            <p:nvSpPr>
              <p:cNvPr id="190570" name="Freeform 106"/>
              <p:cNvSpPr>
                <a:spLocks/>
              </p:cNvSpPr>
              <p:nvPr/>
            </p:nvSpPr>
            <p:spPr bwMode="auto">
              <a:xfrm>
                <a:off x="2735" y="994"/>
                <a:ext cx="88" cy="118"/>
              </a:xfrm>
              <a:custGeom>
                <a:avLst/>
                <a:gdLst/>
                <a:ahLst/>
                <a:cxnLst>
                  <a:cxn ang="0">
                    <a:pos x="0" y="89"/>
                  </a:cxn>
                  <a:cxn ang="0">
                    <a:pos x="39" y="79"/>
                  </a:cxn>
                  <a:cxn ang="0">
                    <a:pos x="39" y="118"/>
                  </a:cxn>
                  <a:cxn ang="0">
                    <a:pos x="88" y="0"/>
                  </a:cxn>
                  <a:cxn ang="0">
                    <a:pos x="0" y="89"/>
                  </a:cxn>
                </a:cxnLst>
                <a:rect l="0" t="0" r="r" b="b"/>
                <a:pathLst>
                  <a:path w="88" h="118">
                    <a:moveTo>
                      <a:pt x="0" y="89"/>
                    </a:moveTo>
                    <a:lnTo>
                      <a:pt x="39" y="79"/>
                    </a:lnTo>
                    <a:lnTo>
                      <a:pt x="39" y="118"/>
                    </a:lnTo>
                    <a:lnTo>
                      <a:pt x="88" y="0"/>
                    </a:lnTo>
                    <a:lnTo>
                      <a:pt x="0" y="8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71" name="Freeform 107"/>
              <p:cNvSpPr>
                <a:spLocks/>
              </p:cNvSpPr>
              <p:nvPr/>
            </p:nvSpPr>
            <p:spPr bwMode="auto">
              <a:xfrm>
                <a:off x="2705" y="2175"/>
                <a:ext cx="118" cy="79"/>
              </a:xfrm>
              <a:custGeom>
                <a:avLst/>
                <a:gdLst/>
                <a:ahLst/>
                <a:cxnLst>
                  <a:cxn ang="0">
                    <a:pos x="20" y="0"/>
                  </a:cxn>
                  <a:cxn ang="0">
                    <a:pos x="30" y="30"/>
                  </a:cxn>
                  <a:cxn ang="0">
                    <a:pos x="0" y="50"/>
                  </a:cxn>
                  <a:cxn ang="0">
                    <a:pos x="118" y="79"/>
                  </a:cxn>
                  <a:cxn ang="0">
                    <a:pos x="20" y="0"/>
                  </a:cxn>
                </a:cxnLst>
                <a:rect l="0" t="0" r="r" b="b"/>
                <a:pathLst>
                  <a:path w="118" h="79">
                    <a:moveTo>
                      <a:pt x="20" y="0"/>
                    </a:moveTo>
                    <a:lnTo>
                      <a:pt x="30" y="30"/>
                    </a:lnTo>
                    <a:lnTo>
                      <a:pt x="0" y="50"/>
                    </a:lnTo>
                    <a:lnTo>
                      <a:pt x="118" y="79"/>
                    </a:lnTo>
                    <a:lnTo>
                      <a:pt x="2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72" name="Line 108"/>
              <p:cNvSpPr>
                <a:spLocks noChangeShapeType="1"/>
              </p:cNvSpPr>
              <p:nvPr/>
            </p:nvSpPr>
            <p:spPr bwMode="auto">
              <a:xfrm flipH="1">
                <a:off x="4743" y="1063"/>
                <a:ext cx="40" cy="10"/>
              </a:xfrm>
              <a:prstGeom prst="line">
                <a:avLst/>
              </a:prstGeom>
              <a:noFill/>
              <a:ln w="22225">
                <a:solidFill>
                  <a:srgbClr val="000000"/>
                </a:solidFill>
                <a:round/>
                <a:headEnd/>
                <a:tailEnd/>
              </a:ln>
            </p:spPr>
            <p:txBody>
              <a:bodyPr/>
              <a:lstStyle/>
              <a:p>
                <a:endParaRPr lang="zh-CN" altLang="en-US"/>
              </a:p>
            </p:txBody>
          </p:sp>
          <p:sp>
            <p:nvSpPr>
              <p:cNvPr id="190573" name="Line 109"/>
              <p:cNvSpPr>
                <a:spLocks noChangeShapeType="1"/>
              </p:cNvSpPr>
              <p:nvPr/>
            </p:nvSpPr>
            <p:spPr bwMode="auto">
              <a:xfrm flipH="1">
                <a:off x="4665" y="1083"/>
                <a:ext cx="39" cy="10"/>
              </a:xfrm>
              <a:prstGeom prst="line">
                <a:avLst/>
              </a:prstGeom>
              <a:noFill/>
              <a:ln w="22225">
                <a:solidFill>
                  <a:srgbClr val="000000"/>
                </a:solidFill>
                <a:round/>
                <a:headEnd/>
                <a:tailEnd/>
              </a:ln>
            </p:spPr>
            <p:txBody>
              <a:bodyPr/>
              <a:lstStyle/>
              <a:p>
                <a:endParaRPr lang="zh-CN" altLang="en-US"/>
              </a:p>
            </p:txBody>
          </p:sp>
          <p:sp>
            <p:nvSpPr>
              <p:cNvPr id="190574" name="Line 110"/>
              <p:cNvSpPr>
                <a:spLocks noChangeShapeType="1"/>
              </p:cNvSpPr>
              <p:nvPr/>
            </p:nvSpPr>
            <p:spPr bwMode="auto">
              <a:xfrm flipH="1">
                <a:off x="4586" y="1112"/>
                <a:ext cx="39" cy="10"/>
              </a:xfrm>
              <a:prstGeom prst="line">
                <a:avLst/>
              </a:prstGeom>
              <a:noFill/>
              <a:ln w="22225">
                <a:solidFill>
                  <a:srgbClr val="000000"/>
                </a:solidFill>
                <a:round/>
                <a:headEnd/>
                <a:tailEnd/>
              </a:ln>
            </p:spPr>
            <p:txBody>
              <a:bodyPr/>
              <a:lstStyle/>
              <a:p>
                <a:endParaRPr lang="zh-CN" altLang="en-US"/>
              </a:p>
            </p:txBody>
          </p:sp>
          <p:sp>
            <p:nvSpPr>
              <p:cNvPr id="190575" name="Line 111"/>
              <p:cNvSpPr>
                <a:spLocks noChangeShapeType="1"/>
              </p:cNvSpPr>
              <p:nvPr/>
            </p:nvSpPr>
            <p:spPr bwMode="auto">
              <a:xfrm flipH="1">
                <a:off x="4507" y="1132"/>
                <a:ext cx="39" cy="10"/>
              </a:xfrm>
              <a:prstGeom prst="line">
                <a:avLst/>
              </a:prstGeom>
              <a:noFill/>
              <a:ln w="22225">
                <a:solidFill>
                  <a:srgbClr val="000000"/>
                </a:solidFill>
                <a:round/>
                <a:headEnd/>
                <a:tailEnd/>
              </a:ln>
            </p:spPr>
            <p:txBody>
              <a:bodyPr/>
              <a:lstStyle/>
              <a:p>
                <a:endParaRPr lang="zh-CN" altLang="en-US"/>
              </a:p>
            </p:txBody>
          </p:sp>
          <p:sp>
            <p:nvSpPr>
              <p:cNvPr id="190576" name="Line 112"/>
              <p:cNvSpPr>
                <a:spLocks noChangeShapeType="1"/>
              </p:cNvSpPr>
              <p:nvPr/>
            </p:nvSpPr>
            <p:spPr bwMode="auto">
              <a:xfrm flipH="1">
                <a:off x="4428" y="1152"/>
                <a:ext cx="40" cy="20"/>
              </a:xfrm>
              <a:prstGeom prst="line">
                <a:avLst/>
              </a:prstGeom>
              <a:noFill/>
              <a:ln w="22225">
                <a:solidFill>
                  <a:srgbClr val="000000"/>
                </a:solidFill>
                <a:round/>
                <a:headEnd/>
                <a:tailEnd/>
              </a:ln>
            </p:spPr>
            <p:txBody>
              <a:bodyPr/>
              <a:lstStyle/>
              <a:p>
                <a:endParaRPr lang="zh-CN" altLang="en-US"/>
              </a:p>
            </p:txBody>
          </p:sp>
          <p:sp>
            <p:nvSpPr>
              <p:cNvPr id="190577" name="Line 113"/>
              <p:cNvSpPr>
                <a:spLocks noChangeShapeType="1"/>
              </p:cNvSpPr>
              <p:nvPr/>
            </p:nvSpPr>
            <p:spPr bwMode="auto">
              <a:xfrm flipH="1">
                <a:off x="4350" y="1181"/>
                <a:ext cx="39" cy="10"/>
              </a:xfrm>
              <a:prstGeom prst="line">
                <a:avLst/>
              </a:prstGeom>
              <a:noFill/>
              <a:ln w="22225">
                <a:solidFill>
                  <a:srgbClr val="000000"/>
                </a:solidFill>
                <a:round/>
                <a:headEnd/>
                <a:tailEnd/>
              </a:ln>
            </p:spPr>
            <p:txBody>
              <a:bodyPr/>
              <a:lstStyle/>
              <a:p>
                <a:endParaRPr lang="zh-CN" altLang="en-US"/>
              </a:p>
            </p:txBody>
          </p:sp>
          <p:sp>
            <p:nvSpPr>
              <p:cNvPr id="190578" name="Line 114"/>
              <p:cNvSpPr>
                <a:spLocks noChangeShapeType="1"/>
              </p:cNvSpPr>
              <p:nvPr/>
            </p:nvSpPr>
            <p:spPr bwMode="auto">
              <a:xfrm flipH="1">
                <a:off x="4271" y="1201"/>
                <a:ext cx="39" cy="10"/>
              </a:xfrm>
              <a:prstGeom prst="line">
                <a:avLst/>
              </a:prstGeom>
              <a:noFill/>
              <a:ln w="22225">
                <a:solidFill>
                  <a:srgbClr val="000000"/>
                </a:solidFill>
                <a:round/>
                <a:headEnd/>
                <a:tailEnd/>
              </a:ln>
            </p:spPr>
            <p:txBody>
              <a:bodyPr/>
              <a:lstStyle/>
              <a:p>
                <a:endParaRPr lang="zh-CN" altLang="en-US"/>
              </a:p>
            </p:txBody>
          </p:sp>
          <p:sp>
            <p:nvSpPr>
              <p:cNvPr id="190579" name="Line 115"/>
              <p:cNvSpPr>
                <a:spLocks noChangeShapeType="1"/>
              </p:cNvSpPr>
              <p:nvPr/>
            </p:nvSpPr>
            <p:spPr bwMode="auto">
              <a:xfrm flipH="1">
                <a:off x="4192" y="1231"/>
                <a:ext cx="39" cy="9"/>
              </a:xfrm>
              <a:prstGeom prst="line">
                <a:avLst/>
              </a:prstGeom>
              <a:noFill/>
              <a:ln w="22225">
                <a:solidFill>
                  <a:srgbClr val="000000"/>
                </a:solidFill>
                <a:round/>
                <a:headEnd/>
                <a:tailEnd/>
              </a:ln>
            </p:spPr>
            <p:txBody>
              <a:bodyPr/>
              <a:lstStyle/>
              <a:p>
                <a:endParaRPr lang="zh-CN" altLang="en-US"/>
              </a:p>
            </p:txBody>
          </p:sp>
          <p:sp>
            <p:nvSpPr>
              <p:cNvPr id="190580" name="Freeform 116"/>
              <p:cNvSpPr>
                <a:spLocks/>
              </p:cNvSpPr>
              <p:nvPr/>
            </p:nvSpPr>
            <p:spPr bwMode="auto">
              <a:xfrm>
                <a:off x="4133" y="1231"/>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1" name="Freeform 117"/>
              <p:cNvSpPr>
                <a:spLocks/>
              </p:cNvSpPr>
              <p:nvPr/>
            </p:nvSpPr>
            <p:spPr bwMode="auto">
              <a:xfrm>
                <a:off x="4133" y="1368"/>
                <a:ext cx="39" cy="40"/>
              </a:xfrm>
              <a:custGeom>
                <a:avLst/>
                <a:gdLst/>
                <a:ahLst/>
                <a:cxnLst>
                  <a:cxn ang="0">
                    <a:pos x="0" y="20"/>
                  </a:cxn>
                  <a:cxn ang="0">
                    <a:pos x="10" y="0"/>
                  </a:cxn>
                  <a:cxn ang="0">
                    <a:pos x="29" y="0"/>
                  </a:cxn>
                  <a:cxn ang="0">
                    <a:pos x="39" y="20"/>
                  </a:cxn>
                  <a:cxn ang="0">
                    <a:pos x="29" y="40"/>
                  </a:cxn>
                  <a:cxn ang="0">
                    <a:pos x="10" y="40"/>
                  </a:cxn>
                  <a:cxn ang="0">
                    <a:pos x="0" y="20"/>
                  </a:cxn>
                </a:cxnLst>
                <a:rect l="0" t="0" r="r" b="b"/>
                <a:pathLst>
                  <a:path w="39" h="40">
                    <a:moveTo>
                      <a:pt x="0" y="20"/>
                    </a:moveTo>
                    <a:lnTo>
                      <a:pt x="10" y="0"/>
                    </a:lnTo>
                    <a:lnTo>
                      <a:pt x="29" y="0"/>
                    </a:lnTo>
                    <a:lnTo>
                      <a:pt x="39" y="20"/>
                    </a:lnTo>
                    <a:lnTo>
                      <a:pt x="29"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2" name="Freeform 118"/>
              <p:cNvSpPr>
                <a:spLocks/>
              </p:cNvSpPr>
              <p:nvPr/>
            </p:nvSpPr>
            <p:spPr bwMode="auto">
              <a:xfrm>
                <a:off x="4133" y="1506"/>
                <a:ext cx="39" cy="49"/>
              </a:xfrm>
              <a:custGeom>
                <a:avLst/>
                <a:gdLst/>
                <a:ahLst/>
                <a:cxnLst>
                  <a:cxn ang="0">
                    <a:pos x="0" y="30"/>
                  </a:cxn>
                  <a:cxn ang="0">
                    <a:pos x="10" y="0"/>
                  </a:cxn>
                  <a:cxn ang="0">
                    <a:pos x="29" y="0"/>
                  </a:cxn>
                  <a:cxn ang="0">
                    <a:pos x="39" y="30"/>
                  </a:cxn>
                  <a:cxn ang="0">
                    <a:pos x="29" y="49"/>
                  </a:cxn>
                  <a:cxn ang="0">
                    <a:pos x="10" y="49"/>
                  </a:cxn>
                  <a:cxn ang="0">
                    <a:pos x="0" y="30"/>
                  </a:cxn>
                </a:cxnLst>
                <a:rect l="0" t="0" r="r" b="b"/>
                <a:pathLst>
                  <a:path w="39" h="49">
                    <a:moveTo>
                      <a:pt x="0" y="30"/>
                    </a:moveTo>
                    <a:lnTo>
                      <a:pt x="10" y="0"/>
                    </a:lnTo>
                    <a:lnTo>
                      <a:pt x="29" y="0"/>
                    </a:lnTo>
                    <a:lnTo>
                      <a:pt x="39" y="30"/>
                    </a:lnTo>
                    <a:lnTo>
                      <a:pt x="29" y="49"/>
                    </a:lnTo>
                    <a:lnTo>
                      <a:pt x="10" y="49"/>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3" name="Freeform 119"/>
              <p:cNvSpPr>
                <a:spLocks/>
              </p:cNvSpPr>
              <p:nvPr/>
            </p:nvSpPr>
            <p:spPr bwMode="auto">
              <a:xfrm>
                <a:off x="4133" y="1792"/>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4" name="Line 120"/>
              <p:cNvSpPr>
                <a:spLocks noChangeShapeType="1"/>
              </p:cNvSpPr>
              <p:nvPr/>
            </p:nvSpPr>
            <p:spPr bwMode="auto">
              <a:xfrm flipH="1">
                <a:off x="4743" y="1349"/>
                <a:ext cx="40" cy="1"/>
              </a:xfrm>
              <a:prstGeom prst="line">
                <a:avLst/>
              </a:prstGeom>
              <a:noFill/>
              <a:ln w="22225">
                <a:solidFill>
                  <a:srgbClr val="000000"/>
                </a:solidFill>
                <a:round/>
                <a:headEnd/>
                <a:tailEnd/>
              </a:ln>
            </p:spPr>
            <p:txBody>
              <a:bodyPr/>
              <a:lstStyle/>
              <a:p>
                <a:endParaRPr lang="zh-CN" altLang="en-US"/>
              </a:p>
            </p:txBody>
          </p:sp>
          <p:sp>
            <p:nvSpPr>
              <p:cNvPr id="190585" name="Line 121"/>
              <p:cNvSpPr>
                <a:spLocks noChangeShapeType="1"/>
              </p:cNvSpPr>
              <p:nvPr/>
            </p:nvSpPr>
            <p:spPr bwMode="auto">
              <a:xfrm flipH="1">
                <a:off x="4665" y="1349"/>
                <a:ext cx="39" cy="10"/>
              </a:xfrm>
              <a:prstGeom prst="line">
                <a:avLst/>
              </a:prstGeom>
              <a:noFill/>
              <a:ln w="22225">
                <a:solidFill>
                  <a:srgbClr val="000000"/>
                </a:solidFill>
                <a:round/>
                <a:headEnd/>
                <a:tailEnd/>
              </a:ln>
            </p:spPr>
            <p:txBody>
              <a:bodyPr/>
              <a:lstStyle/>
              <a:p>
                <a:endParaRPr lang="zh-CN" altLang="en-US"/>
              </a:p>
            </p:txBody>
          </p:sp>
          <p:sp>
            <p:nvSpPr>
              <p:cNvPr id="190586" name="Line 122"/>
              <p:cNvSpPr>
                <a:spLocks noChangeShapeType="1"/>
              </p:cNvSpPr>
              <p:nvPr/>
            </p:nvSpPr>
            <p:spPr bwMode="auto">
              <a:xfrm flipH="1">
                <a:off x="4586" y="1359"/>
                <a:ext cx="39" cy="1"/>
              </a:xfrm>
              <a:prstGeom prst="line">
                <a:avLst/>
              </a:prstGeom>
              <a:noFill/>
              <a:ln w="22225">
                <a:solidFill>
                  <a:srgbClr val="000000"/>
                </a:solidFill>
                <a:round/>
                <a:headEnd/>
                <a:tailEnd/>
              </a:ln>
            </p:spPr>
            <p:txBody>
              <a:bodyPr/>
              <a:lstStyle/>
              <a:p>
                <a:endParaRPr lang="zh-CN" altLang="en-US"/>
              </a:p>
            </p:txBody>
          </p:sp>
          <p:sp>
            <p:nvSpPr>
              <p:cNvPr id="190587" name="Line 123"/>
              <p:cNvSpPr>
                <a:spLocks noChangeShapeType="1"/>
              </p:cNvSpPr>
              <p:nvPr/>
            </p:nvSpPr>
            <p:spPr bwMode="auto">
              <a:xfrm flipH="1">
                <a:off x="4507" y="1359"/>
                <a:ext cx="39" cy="9"/>
              </a:xfrm>
              <a:prstGeom prst="line">
                <a:avLst/>
              </a:prstGeom>
              <a:noFill/>
              <a:ln w="22225">
                <a:solidFill>
                  <a:srgbClr val="000000"/>
                </a:solidFill>
                <a:round/>
                <a:headEnd/>
                <a:tailEnd/>
              </a:ln>
            </p:spPr>
            <p:txBody>
              <a:bodyPr/>
              <a:lstStyle/>
              <a:p>
                <a:endParaRPr lang="zh-CN" altLang="en-US"/>
              </a:p>
            </p:txBody>
          </p:sp>
          <p:sp>
            <p:nvSpPr>
              <p:cNvPr id="190588" name="Line 124"/>
              <p:cNvSpPr>
                <a:spLocks noChangeShapeType="1"/>
              </p:cNvSpPr>
              <p:nvPr/>
            </p:nvSpPr>
            <p:spPr bwMode="auto">
              <a:xfrm flipH="1">
                <a:off x="4428" y="1368"/>
                <a:ext cx="40" cy="1"/>
              </a:xfrm>
              <a:prstGeom prst="line">
                <a:avLst/>
              </a:prstGeom>
              <a:noFill/>
              <a:ln w="22225">
                <a:solidFill>
                  <a:srgbClr val="000000"/>
                </a:solidFill>
                <a:round/>
                <a:headEnd/>
                <a:tailEnd/>
              </a:ln>
            </p:spPr>
            <p:txBody>
              <a:bodyPr/>
              <a:lstStyle/>
              <a:p>
                <a:endParaRPr lang="zh-CN" altLang="en-US"/>
              </a:p>
            </p:txBody>
          </p:sp>
          <p:sp>
            <p:nvSpPr>
              <p:cNvPr id="190589" name="Line 125"/>
              <p:cNvSpPr>
                <a:spLocks noChangeShapeType="1"/>
              </p:cNvSpPr>
              <p:nvPr/>
            </p:nvSpPr>
            <p:spPr bwMode="auto">
              <a:xfrm flipH="1">
                <a:off x="4350" y="1368"/>
                <a:ext cx="39" cy="10"/>
              </a:xfrm>
              <a:prstGeom prst="line">
                <a:avLst/>
              </a:prstGeom>
              <a:noFill/>
              <a:ln w="22225">
                <a:solidFill>
                  <a:srgbClr val="000000"/>
                </a:solidFill>
                <a:round/>
                <a:headEnd/>
                <a:tailEnd/>
              </a:ln>
            </p:spPr>
            <p:txBody>
              <a:bodyPr/>
              <a:lstStyle/>
              <a:p>
                <a:endParaRPr lang="zh-CN" altLang="en-US"/>
              </a:p>
            </p:txBody>
          </p:sp>
          <p:sp>
            <p:nvSpPr>
              <p:cNvPr id="190590" name="Line 126"/>
              <p:cNvSpPr>
                <a:spLocks noChangeShapeType="1"/>
              </p:cNvSpPr>
              <p:nvPr/>
            </p:nvSpPr>
            <p:spPr bwMode="auto">
              <a:xfrm flipH="1">
                <a:off x="4271" y="1378"/>
                <a:ext cx="39" cy="1"/>
              </a:xfrm>
              <a:prstGeom prst="line">
                <a:avLst/>
              </a:prstGeom>
              <a:noFill/>
              <a:ln w="22225">
                <a:solidFill>
                  <a:srgbClr val="000000"/>
                </a:solidFill>
                <a:round/>
                <a:headEnd/>
                <a:tailEnd/>
              </a:ln>
            </p:spPr>
            <p:txBody>
              <a:bodyPr/>
              <a:lstStyle/>
              <a:p>
                <a:endParaRPr lang="zh-CN" altLang="en-US"/>
              </a:p>
            </p:txBody>
          </p:sp>
          <p:sp>
            <p:nvSpPr>
              <p:cNvPr id="190591" name="Line 127"/>
              <p:cNvSpPr>
                <a:spLocks noChangeShapeType="1"/>
              </p:cNvSpPr>
              <p:nvPr/>
            </p:nvSpPr>
            <p:spPr bwMode="auto">
              <a:xfrm flipH="1">
                <a:off x="4192" y="1378"/>
                <a:ext cx="39" cy="10"/>
              </a:xfrm>
              <a:prstGeom prst="line">
                <a:avLst/>
              </a:prstGeom>
              <a:noFill/>
              <a:ln w="22225">
                <a:solidFill>
                  <a:srgbClr val="000000"/>
                </a:solidFill>
                <a:round/>
                <a:headEnd/>
                <a:tailEnd/>
              </a:ln>
            </p:spPr>
            <p:txBody>
              <a:bodyPr/>
              <a:lstStyle/>
              <a:p>
                <a:endParaRPr lang="zh-CN" altLang="en-US"/>
              </a:p>
            </p:txBody>
          </p:sp>
          <p:sp>
            <p:nvSpPr>
              <p:cNvPr id="190592" name="Line 128"/>
              <p:cNvSpPr>
                <a:spLocks noChangeShapeType="1"/>
              </p:cNvSpPr>
              <p:nvPr/>
            </p:nvSpPr>
            <p:spPr bwMode="auto">
              <a:xfrm flipH="1">
                <a:off x="4743" y="1486"/>
                <a:ext cx="40" cy="1"/>
              </a:xfrm>
              <a:prstGeom prst="line">
                <a:avLst/>
              </a:prstGeom>
              <a:noFill/>
              <a:ln w="22225">
                <a:solidFill>
                  <a:srgbClr val="000000"/>
                </a:solidFill>
                <a:round/>
                <a:headEnd/>
                <a:tailEnd/>
              </a:ln>
            </p:spPr>
            <p:txBody>
              <a:bodyPr/>
              <a:lstStyle/>
              <a:p>
                <a:endParaRPr lang="zh-CN" altLang="en-US"/>
              </a:p>
            </p:txBody>
          </p:sp>
          <p:sp>
            <p:nvSpPr>
              <p:cNvPr id="190593" name="Line 129"/>
              <p:cNvSpPr>
                <a:spLocks noChangeShapeType="1"/>
              </p:cNvSpPr>
              <p:nvPr/>
            </p:nvSpPr>
            <p:spPr bwMode="auto">
              <a:xfrm flipH="1">
                <a:off x="4665" y="1496"/>
                <a:ext cx="39" cy="1"/>
              </a:xfrm>
              <a:prstGeom prst="line">
                <a:avLst/>
              </a:prstGeom>
              <a:noFill/>
              <a:ln w="22225">
                <a:solidFill>
                  <a:srgbClr val="000000"/>
                </a:solidFill>
                <a:round/>
                <a:headEnd/>
                <a:tailEnd/>
              </a:ln>
            </p:spPr>
            <p:txBody>
              <a:bodyPr/>
              <a:lstStyle/>
              <a:p>
                <a:endParaRPr lang="zh-CN" altLang="en-US"/>
              </a:p>
            </p:txBody>
          </p:sp>
          <p:sp>
            <p:nvSpPr>
              <p:cNvPr id="190594" name="Line 130"/>
              <p:cNvSpPr>
                <a:spLocks noChangeShapeType="1"/>
              </p:cNvSpPr>
              <p:nvPr/>
            </p:nvSpPr>
            <p:spPr bwMode="auto">
              <a:xfrm flipH="1">
                <a:off x="4586" y="1496"/>
                <a:ext cx="39" cy="10"/>
              </a:xfrm>
              <a:prstGeom prst="line">
                <a:avLst/>
              </a:prstGeom>
              <a:noFill/>
              <a:ln w="22225">
                <a:solidFill>
                  <a:srgbClr val="000000"/>
                </a:solidFill>
                <a:round/>
                <a:headEnd/>
                <a:tailEnd/>
              </a:ln>
            </p:spPr>
            <p:txBody>
              <a:bodyPr/>
              <a:lstStyle/>
              <a:p>
                <a:endParaRPr lang="zh-CN" altLang="en-US"/>
              </a:p>
            </p:txBody>
          </p:sp>
          <p:sp>
            <p:nvSpPr>
              <p:cNvPr id="190595" name="Line 131"/>
              <p:cNvSpPr>
                <a:spLocks noChangeShapeType="1"/>
              </p:cNvSpPr>
              <p:nvPr/>
            </p:nvSpPr>
            <p:spPr bwMode="auto">
              <a:xfrm flipH="1">
                <a:off x="4507" y="1506"/>
                <a:ext cx="39" cy="1"/>
              </a:xfrm>
              <a:prstGeom prst="line">
                <a:avLst/>
              </a:prstGeom>
              <a:noFill/>
              <a:ln w="22225">
                <a:solidFill>
                  <a:srgbClr val="000000"/>
                </a:solidFill>
                <a:round/>
                <a:headEnd/>
                <a:tailEnd/>
              </a:ln>
            </p:spPr>
            <p:txBody>
              <a:bodyPr/>
              <a:lstStyle/>
              <a:p>
                <a:endParaRPr lang="zh-CN" altLang="en-US"/>
              </a:p>
            </p:txBody>
          </p:sp>
          <p:sp>
            <p:nvSpPr>
              <p:cNvPr id="190596" name="Line 132"/>
              <p:cNvSpPr>
                <a:spLocks noChangeShapeType="1"/>
              </p:cNvSpPr>
              <p:nvPr/>
            </p:nvSpPr>
            <p:spPr bwMode="auto">
              <a:xfrm flipH="1">
                <a:off x="4428" y="1506"/>
                <a:ext cx="40" cy="10"/>
              </a:xfrm>
              <a:prstGeom prst="line">
                <a:avLst/>
              </a:prstGeom>
              <a:noFill/>
              <a:ln w="22225">
                <a:solidFill>
                  <a:srgbClr val="000000"/>
                </a:solidFill>
                <a:round/>
                <a:headEnd/>
                <a:tailEnd/>
              </a:ln>
            </p:spPr>
            <p:txBody>
              <a:bodyPr/>
              <a:lstStyle/>
              <a:p>
                <a:endParaRPr lang="zh-CN" altLang="en-US"/>
              </a:p>
            </p:txBody>
          </p:sp>
          <p:sp>
            <p:nvSpPr>
              <p:cNvPr id="190597" name="Line 133"/>
              <p:cNvSpPr>
                <a:spLocks noChangeShapeType="1"/>
              </p:cNvSpPr>
              <p:nvPr/>
            </p:nvSpPr>
            <p:spPr bwMode="auto">
              <a:xfrm flipH="1">
                <a:off x="4350" y="1516"/>
                <a:ext cx="39" cy="1"/>
              </a:xfrm>
              <a:prstGeom prst="line">
                <a:avLst/>
              </a:prstGeom>
              <a:noFill/>
              <a:ln w="22225">
                <a:solidFill>
                  <a:srgbClr val="000000"/>
                </a:solidFill>
                <a:round/>
                <a:headEnd/>
                <a:tailEnd/>
              </a:ln>
            </p:spPr>
            <p:txBody>
              <a:bodyPr/>
              <a:lstStyle/>
              <a:p>
                <a:endParaRPr lang="zh-CN" altLang="en-US"/>
              </a:p>
            </p:txBody>
          </p:sp>
          <p:sp>
            <p:nvSpPr>
              <p:cNvPr id="190598" name="Line 134"/>
              <p:cNvSpPr>
                <a:spLocks noChangeShapeType="1"/>
              </p:cNvSpPr>
              <p:nvPr/>
            </p:nvSpPr>
            <p:spPr bwMode="auto">
              <a:xfrm flipH="1">
                <a:off x="4271" y="1526"/>
                <a:ext cx="39" cy="1"/>
              </a:xfrm>
              <a:prstGeom prst="line">
                <a:avLst/>
              </a:prstGeom>
              <a:noFill/>
              <a:ln w="22225">
                <a:solidFill>
                  <a:srgbClr val="000000"/>
                </a:solidFill>
                <a:round/>
                <a:headEnd/>
                <a:tailEnd/>
              </a:ln>
            </p:spPr>
            <p:txBody>
              <a:bodyPr/>
              <a:lstStyle/>
              <a:p>
                <a:endParaRPr lang="zh-CN" altLang="en-US"/>
              </a:p>
            </p:txBody>
          </p:sp>
          <p:sp>
            <p:nvSpPr>
              <p:cNvPr id="190599" name="Line 135"/>
              <p:cNvSpPr>
                <a:spLocks noChangeShapeType="1"/>
              </p:cNvSpPr>
              <p:nvPr/>
            </p:nvSpPr>
            <p:spPr bwMode="auto">
              <a:xfrm flipH="1">
                <a:off x="4192" y="1526"/>
                <a:ext cx="39" cy="10"/>
              </a:xfrm>
              <a:prstGeom prst="line">
                <a:avLst/>
              </a:prstGeom>
              <a:noFill/>
              <a:ln w="22225">
                <a:solidFill>
                  <a:srgbClr val="000000"/>
                </a:solidFill>
                <a:round/>
                <a:headEnd/>
                <a:tailEnd/>
              </a:ln>
            </p:spPr>
            <p:txBody>
              <a:bodyPr/>
              <a:lstStyle/>
              <a:p>
                <a:endParaRPr lang="zh-CN" altLang="en-US"/>
              </a:p>
            </p:txBody>
          </p:sp>
          <p:sp>
            <p:nvSpPr>
              <p:cNvPr id="190600" name="Freeform 136"/>
              <p:cNvSpPr>
                <a:spLocks/>
              </p:cNvSpPr>
              <p:nvPr/>
            </p:nvSpPr>
            <p:spPr bwMode="auto">
              <a:xfrm>
                <a:off x="4665" y="1063"/>
                <a:ext cx="118" cy="49"/>
              </a:xfrm>
              <a:custGeom>
                <a:avLst/>
                <a:gdLst/>
                <a:ahLst/>
                <a:cxnLst>
                  <a:cxn ang="0">
                    <a:pos x="0" y="10"/>
                  </a:cxn>
                  <a:cxn ang="0">
                    <a:pos x="19" y="30"/>
                  </a:cxn>
                  <a:cxn ang="0">
                    <a:pos x="9" y="49"/>
                  </a:cxn>
                  <a:cxn ang="0">
                    <a:pos x="118" y="0"/>
                  </a:cxn>
                  <a:cxn ang="0">
                    <a:pos x="0" y="10"/>
                  </a:cxn>
                </a:cxnLst>
                <a:rect l="0" t="0" r="r" b="b"/>
                <a:pathLst>
                  <a:path w="118" h="49">
                    <a:moveTo>
                      <a:pt x="0" y="10"/>
                    </a:moveTo>
                    <a:lnTo>
                      <a:pt x="19" y="30"/>
                    </a:lnTo>
                    <a:lnTo>
                      <a:pt x="9" y="49"/>
                    </a:lnTo>
                    <a:lnTo>
                      <a:pt x="118" y="0"/>
                    </a:lnTo>
                    <a:lnTo>
                      <a:pt x="0" y="1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1" name="Freeform 137"/>
              <p:cNvSpPr>
                <a:spLocks/>
              </p:cNvSpPr>
              <p:nvPr/>
            </p:nvSpPr>
            <p:spPr bwMode="auto">
              <a:xfrm>
                <a:off x="4655" y="1329"/>
                <a:ext cx="128" cy="49"/>
              </a:xfrm>
              <a:custGeom>
                <a:avLst/>
                <a:gdLst/>
                <a:ahLst/>
                <a:cxnLst>
                  <a:cxn ang="0">
                    <a:pos x="0" y="0"/>
                  </a:cxn>
                  <a:cxn ang="0">
                    <a:pos x="29" y="20"/>
                  </a:cxn>
                  <a:cxn ang="0">
                    <a:pos x="10" y="49"/>
                  </a:cxn>
                  <a:cxn ang="0">
                    <a:pos x="128" y="10"/>
                  </a:cxn>
                  <a:cxn ang="0">
                    <a:pos x="0" y="0"/>
                  </a:cxn>
                </a:cxnLst>
                <a:rect l="0" t="0" r="r" b="b"/>
                <a:pathLst>
                  <a:path w="128" h="49">
                    <a:moveTo>
                      <a:pt x="0" y="0"/>
                    </a:moveTo>
                    <a:lnTo>
                      <a:pt x="29" y="20"/>
                    </a:lnTo>
                    <a:lnTo>
                      <a:pt x="10" y="49"/>
                    </a:lnTo>
                    <a:lnTo>
                      <a:pt x="128" y="1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2" name="Freeform 138"/>
              <p:cNvSpPr>
                <a:spLocks/>
              </p:cNvSpPr>
              <p:nvPr/>
            </p:nvSpPr>
            <p:spPr bwMode="auto">
              <a:xfrm>
                <a:off x="4655" y="1467"/>
                <a:ext cx="118" cy="49"/>
              </a:xfrm>
              <a:custGeom>
                <a:avLst/>
                <a:gdLst/>
                <a:ahLst/>
                <a:cxnLst>
                  <a:cxn ang="0">
                    <a:pos x="0" y="0"/>
                  </a:cxn>
                  <a:cxn ang="0">
                    <a:pos x="19" y="29"/>
                  </a:cxn>
                  <a:cxn ang="0">
                    <a:pos x="0" y="49"/>
                  </a:cxn>
                  <a:cxn ang="0">
                    <a:pos x="118" y="19"/>
                  </a:cxn>
                  <a:cxn ang="0">
                    <a:pos x="0" y="0"/>
                  </a:cxn>
                </a:cxnLst>
                <a:rect l="0" t="0" r="r" b="b"/>
                <a:pathLst>
                  <a:path w="118" h="49">
                    <a:moveTo>
                      <a:pt x="0" y="0"/>
                    </a:moveTo>
                    <a:lnTo>
                      <a:pt x="19" y="29"/>
                    </a:lnTo>
                    <a:lnTo>
                      <a:pt x="0" y="49"/>
                    </a:lnTo>
                    <a:lnTo>
                      <a:pt x="118"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3" name="Line 139"/>
              <p:cNvSpPr>
                <a:spLocks noChangeShapeType="1"/>
              </p:cNvSpPr>
              <p:nvPr/>
            </p:nvSpPr>
            <p:spPr bwMode="auto">
              <a:xfrm flipH="1">
                <a:off x="4743" y="1762"/>
                <a:ext cx="40" cy="1"/>
              </a:xfrm>
              <a:prstGeom prst="line">
                <a:avLst/>
              </a:prstGeom>
              <a:noFill/>
              <a:ln w="22225">
                <a:solidFill>
                  <a:srgbClr val="000000"/>
                </a:solidFill>
                <a:round/>
                <a:headEnd/>
                <a:tailEnd/>
              </a:ln>
            </p:spPr>
            <p:txBody>
              <a:bodyPr/>
              <a:lstStyle/>
              <a:p>
                <a:endParaRPr lang="zh-CN" altLang="en-US"/>
              </a:p>
            </p:txBody>
          </p:sp>
          <p:sp>
            <p:nvSpPr>
              <p:cNvPr id="190604" name="Line 140"/>
              <p:cNvSpPr>
                <a:spLocks noChangeShapeType="1"/>
              </p:cNvSpPr>
              <p:nvPr/>
            </p:nvSpPr>
            <p:spPr bwMode="auto">
              <a:xfrm flipH="1">
                <a:off x="4665" y="1772"/>
                <a:ext cx="39" cy="1"/>
              </a:xfrm>
              <a:prstGeom prst="line">
                <a:avLst/>
              </a:prstGeom>
              <a:noFill/>
              <a:ln w="22225">
                <a:solidFill>
                  <a:srgbClr val="000000"/>
                </a:solidFill>
                <a:round/>
                <a:headEnd/>
                <a:tailEnd/>
              </a:ln>
            </p:spPr>
            <p:txBody>
              <a:bodyPr/>
              <a:lstStyle/>
              <a:p>
                <a:endParaRPr lang="zh-CN" altLang="en-US"/>
              </a:p>
            </p:txBody>
          </p:sp>
          <p:sp>
            <p:nvSpPr>
              <p:cNvPr id="190605" name="Line 141"/>
              <p:cNvSpPr>
                <a:spLocks noChangeShapeType="1"/>
              </p:cNvSpPr>
              <p:nvPr/>
            </p:nvSpPr>
            <p:spPr bwMode="auto">
              <a:xfrm flipH="1">
                <a:off x="4586" y="1772"/>
                <a:ext cx="39" cy="10"/>
              </a:xfrm>
              <a:prstGeom prst="line">
                <a:avLst/>
              </a:prstGeom>
              <a:noFill/>
              <a:ln w="22225">
                <a:solidFill>
                  <a:srgbClr val="000000"/>
                </a:solidFill>
                <a:round/>
                <a:headEnd/>
                <a:tailEnd/>
              </a:ln>
            </p:spPr>
            <p:txBody>
              <a:bodyPr/>
              <a:lstStyle/>
              <a:p>
                <a:endParaRPr lang="zh-CN" altLang="en-US"/>
              </a:p>
            </p:txBody>
          </p:sp>
          <p:sp>
            <p:nvSpPr>
              <p:cNvPr id="190606" name="Line 142"/>
              <p:cNvSpPr>
                <a:spLocks noChangeShapeType="1"/>
              </p:cNvSpPr>
              <p:nvPr/>
            </p:nvSpPr>
            <p:spPr bwMode="auto">
              <a:xfrm flipH="1">
                <a:off x="4507" y="1782"/>
                <a:ext cx="39" cy="1"/>
              </a:xfrm>
              <a:prstGeom prst="line">
                <a:avLst/>
              </a:prstGeom>
              <a:noFill/>
              <a:ln w="22225">
                <a:solidFill>
                  <a:srgbClr val="000000"/>
                </a:solidFill>
                <a:round/>
                <a:headEnd/>
                <a:tailEnd/>
              </a:ln>
            </p:spPr>
            <p:txBody>
              <a:bodyPr/>
              <a:lstStyle/>
              <a:p>
                <a:endParaRPr lang="zh-CN" altLang="en-US"/>
              </a:p>
            </p:txBody>
          </p:sp>
          <p:sp>
            <p:nvSpPr>
              <p:cNvPr id="190607" name="Line 143"/>
              <p:cNvSpPr>
                <a:spLocks noChangeShapeType="1"/>
              </p:cNvSpPr>
              <p:nvPr/>
            </p:nvSpPr>
            <p:spPr bwMode="auto">
              <a:xfrm flipH="1">
                <a:off x="4428" y="1782"/>
                <a:ext cx="40" cy="10"/>
              </a:xfrm>
              <a:prstGeom prst="line">
                <a:avLst/>
              </a:prstGeom>
              <a:noFill/>
              <a:ln w="22225">
                <a:solidFill>
                  <a:srgbClr val="000000"/>
                </a:solidFill>
                <a:round/>
                <a:headEnd/>
                <a:tailEnd/>
              </a:ln>
            </p:spPr>
            <p:txBody>
              <a:bodyPr/>
              <a:lstStyle/>
              <a:p>
                <a:endParaRPr lang="zh-CN" altLang="en-US"/>
              </a:p>
            </p:txBody>
          </p:sp>
          <p:sp>
            <p:nvSpPr>
              <p:cNvPr id="190608" name="Line 144"/>
              <p:cNvSpPr>
                <a:spLocks noChangeShapeType="1"/>
              </p:cNvSpPr>
              <p:nvPr/>
            </p:nvSpPr>
            <p:spPr bwMode="auto">
              <a:xfrm flipH="1">
                <a:off x="4350" y="1792"/>
                <a:ext cx="39" cy="1"/>
              </a:xfrm>
              <a:prstGeom prst="line">
                <a:avLst/>
              </a:prstGeom>
              <a:noFill/>
              <a:ln w="22225">
                <a:solidFill>
                  <a:srgbClr val="000000"/>
                </a:solidFill>
                <a:round/>
                <a:headEnd/>
                <a:tailEnd/>
              </a:ln>
            </p:spPr>
            <p:txBody>
              <a:bodyPr/>
              <a:lstStyle/>
              <a:p>
                <a:endParaRPr lang="zh-CN" altLang="en-US"/>
              </a:p>
            </p:txBody>
          </p:sp>
          <p:sp>
            <p:nvSpPr>
              <p:cNvPr id="190609" name="Line 145"/>
              <p:cNvSpPr>
                <a:spLocks noChangeShapeType="1"/>
              </p:cNvSpPr>
              <p:nvPr/>
            </p:nvSpPr>
            <p:spPr bwMode="auto">
              <a:xfrm flipH="1">
                <a:off x="4271" y="1801"/>
                <a:ext cx="39" cy="1"/>
              </a:xfrm>
              <a:prstGeom prst="line">
                <a:avLst/>
              </a:prstGeom>
              <a:noFill/>
              <a:ln w="22225">
                <a:solidFill>
                  <a:srgbClr val="000000"/>
                </a:solidFill>
                <a:round/>
                <a:headEnd/>
                <a:tailEnd/>
              </a:ln>
            </p:spPr>
            <p:txBody>
              <a:bodyPr/>
              <a:lstStyle/>
              <a:p>
                <a:endParaRPr lang="zh-CN" altLang="en-US"/>
              </a:p>
            </p:txBody>
          </p:sp>
          <p:sp>
            <p:nvSpPr>
              <p:cNvPr id="190610" name="Line 146"/>
              <p:cNvSpPr>
                <a:spLocks noChangeShapeType="1"/>
              </p:cNvSpPr>
              <p:nvPr/>
            </p:nvSpPr>
            <p:spPr bwMode="auto">
              <a:xfrm flipH="1">
                <a:off x="4192" y="1801"/>
                <a:ext cx="39" cy="10"/>
              </a:xfrm>
              <a:prstGeom prst="line">
                <a:avLst/>
              </a:prstGeom>
              <a:noFill/>
              <a:ln w="22225">
                <a:solidFill>
                  <a:srgbClr val="000000"/>
                </a:solidFill>
                <a:round/>
                <a:headEnd/>
                <a:tailEnd/>
              </a:ln>
            </p:spPr>
            <p:txBody>
              <a:bodyPr/>
              <a:lstStyle/>
              <a:p>
                <a:endParaRPr lang="zh-CN" altLang="en-US"/>
              </a:p>
            </p:txBody>
          </p:sp>
          <p:sp>
            <p:nvSpPr>
              <p:cNvPr id="190611" name="Freeform 147"/>
              <p:cNvSpPr>
                <a:spLocks/>
              </p:cNvSpPr>
              <p:nvPr/>
            </p:nvSpPr>
            <p:spPr bwMode="auto">
              <a:xfrm>
                <a:off x="4655" y="1752"/>
                <a:ext cx="128" cy="40"/>
              </a:xfrm>
              <a:custGeom>
                <a:avLst/>
                <a:gdLst/>
                <a:ahLst/>
                <a:cxnLst>
                  <a:cxn ang="0">
                    <a:pos x="0" y="0"/>
                  </a:cxn>
                  <a:cxn ang="0">
                    <a:pos x="29" y="20"/>
                  </a:cxn>
                  <a:cxn ang="0">
                    <a:pos x="10" y="40"/>
                  </a:cxn>
                  <a:cxn ang="0">
                    <a:pos x="128" y="10"/>
                  </a:cxn>
                  <a:cxn ang="0">
                    <a:pos x="0" y="0"/>
                  </a:cxn>
                </a:cxnLst>
                <a:rect l="0" t="0" r="r" b="b"/>
                <a:pathLst>
                  <a:path w="128" h="40">
                    <a:moveTo>
                      <a:pt x="0" y="0"/>
                    </a:moveTo>
                    <a:lnTo>
                      <a:pt x="29" y="20"/>
                    </a:lnTo>
                    <a:lnTo>
                      <a:pt x="10" y="40"/>
                    </a:lnTo>
                    <a:lnTo>
                      <a:pt x="128" y="1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2" name="Freeform 148"/>
              <p:cNvSpPr>
                <a:spLocks/>
              </p:cNvSpPr>
              <p:nvPr/>
            </p:nvSpPr>
            <p:spPr bwMode="auto">
              <a:xfrm>
                <a:off x="4133" y="2441"/>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3" name="Freeform 149"/>
              <p:cNvSpPr>
                <a:spLocks/>
              </p:cNvSpPr>
              <p:nvPr/>
            </p:nvSpPr>
            <p:spPr bwMode="auto">
              <a:xfrm>
                <a:off x="4133" y="2579"/>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4" name="Freeform 150"/>
              <p:cNvSpPr>
                <a:spLocks/>
              </p:cNvSpPr>
              <p:nvPr/>
            </p:nvSpPr>
            <p:spPr bwMode="auto">
              <a:xfrm>
                <a:off x="4133" y="2717"/>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5" name="Freeform 151"/>
              <p:cNvSpPr>
                <a:spLocks/>
              </p:cNvSpPr>
              <p:nvPr/>
            </p:nvSpPr>
            <p:spPr bwMode="auto">
              <a:xfrm>
                <a:off x="4133" y="2854"/>
                <a:ext cx="39" cy="50"/>
              </a:xfrm>
              <a:custGeom>
                <a:avLst/>
                <a:gdLst/>
                <a:ahLst/>
                <a:cxnLst>
                  <a:cxn ang="0">
                    <a:pos x="0" y="30"/>
                  </a:cxn>
                  <a:cxn ang="0">
                    <a:pos x="10" y="0"/>
                  </a:cxn>
                  <a:cxn ang="0">
                    <a:pos x="29" y="0"/>
                  </a:cxn>
                  <a:cxn ang="0">
                    <a:pos x="39" y="30"/>
                  </a:cxn>
                  <a:cxn ang="0">
                    <a:pos x="29" y="50"/>
                  </a:cxn>
                  <a:cxn ang="0">
                    <a:pos x="10" y="50"/>
                  </a:cxn>
                  <a:cxn ang="0">
                    <a:pos x="0" y="30"/>
                  </a:cxn>
                </a:cxnLst>
                <a:rect l="0" t="0" r="r" b="b"/>
                <a:pathLst>
                  <a:path w="39" h="50">
                    <a:moveTo>
                      <a:pt x="0" y="30"/>
                    </a:moveTo>
                    <a:lnTo>
                      <a:pt x="10" y="0"/>
                    </a:lnTo>
                    <a:lnTo>
                      <a:pt x="29" y="0"/>
                    </a:lnTo>
                    <a:lnTo>
                      <a:pt x="39" y="30"/>
                    </a:lnTo>
                    <a:lnTo>
                      <a:pt x="29" y="50"/>
                    </a:lnTo>
                    <a:lnTo>
                      <a:pt x="10" y="5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6" name="Line 152"/>
              <p:cNvSpPr>
                <a:spLocks noChangeShapeType="1"/>
              </p:cNvSpPr>
              <p:nvPr/>
            </p:nvSpPr>
            <p:spPr bwMode="auto">
              <a:xfrm flipH="1" flipV="1">
                <a:off x="4743" y="2589"/>
                <a:ext cx="40" cy="10"/>
              </a:xfrm>
              <a:prstGeom prst="line">
                <a:avLst/>
              </a:prstGeom>
              <a:noFill/>
              <a:ln w="22225">
                <a:solidFill>
                  <a:srgbClr val="000000"/>
                </a:solidFill>
                <a:round/>
                <a:headEnd/>
                <a:tailEnd/>
              </a:ln>
            </p:spPr>
            <p:txBody>
              <a:bodyPr/>
              <a:lstStyle/>
              <a:p>
                <a:endParaRPr lang="zh-CN" altLang="en-US"/>
              </a:p>
            </p:txBody>
          </p:sp>
          <p:sp>
            <p:nvSpPr>
              <p:cNvPr id="190617" name="Line 153"/>
              <p:cNvSpPr>
                <a:spLocks noChangeShapeType="1"/>
              </p:cNvSpPr>
              <p:nvPr/>
            </p:nvSpPr>
            <p:spPr bwMode="auto">
              <a:xfrm flipH="1" flipV="1">
                <a:off x="4665" y="2569"/>
                <a:ext cx="39" cy="10"/>
              </a:xfrm>
              <a:prstGeom prst="line">
                <a:avLst/>
              </a:prstGeom>
              <a:noFill/>
              <a:ln w="22225">
                <a:solidFill>
                  <a:srgbClr val="000000"/>
                </a:solidFill>
                <a:round/>
                <a:headEnd/>
                <a:tailEnd/>
              </a:ln>
            </p:spPr>
            <p:txBody>
              <a:bodyPr/>
              <a:lstStyle/>
              <a:p>
                <a:endParaRPr lang="zh-CN" altLang="en-US"/>
              </a:p>
            </p:txBody>
          </p:sp>
          <p:sp>
            <p:nvSpPr>
              <p:cNvPr id="190618" name="Line 154"/>
              <p:cNvSpPr>
                <a:spLocks noChangeShapeType="1"/>
              </p:cNvSpPr>
              <p:nvPr/>
            </p:nvSpPr>
            <p:spPr bwMode="auto">
              <a:xfrm flipH="1" flipV="1">
                <a:off x="4586" y="2559"/>
                <a:ext cx="39" cy="10"/>
              </a:xfrm>
              <a:prstGeom prst="line">
                <a:avLst/>
              </a:prstGeom>
              <a:noFill/>
              <a:ln w="22225">
                <a:solidFill>
                  <a:srgbClr val="000000"/>
                </a:solidFill>
                <a:round/>
                <a:headEnd/>
                <a:tailEnd/>
              </a:ln>
            </p:spPr>
            <p:txBody>
              <a:bodyPr/>
              <a:lstStyle/>
              <a:p>
                <a:endParaRPr lang="zh-CN" altLang="en-US"/>
              </a:p>
            </p:txBody>
          </p:sp>
          <p:sp>
            <p:nvSpPr>
              <p:cNvPr id="190619" name="Line 155"/>
              <p:cNvSpPr>
                <a:spLocks noChangeShapeType="1"/>
              </p:cNvSpPr>
              <p:nvPr/>
            </p:nvSpPr>
            <p:spPr bwMode="auto">
              <a:xfrm flipH="1" flipV="1">
                <a:off x="4507" y="2540"/>
                <a:ext cx="39" cy="9"/>
              </a:xfrm>
              <a:prstGeom prst="line">
                <a:avLst/>
              </a:prstGeom>
              <a:noFill/>
              <a:ln w="22225">
                <a:solidFill>
                  <a:srgbClr val="000000"/>
                </a:solidFill>
                <a:round/>
                <a:headEnd/>
                <a:tailEnd/>
              </a:ln>
            </p:spPr>
            <p:txBody>
              <a:bodyPr/>
              <a:lstStyle/>
              <a:p>
                <a:endParaRPr lang="zh-CN" altLang="en-US"/>
              </a:p>
            </p:txBody>
          </p:sp>
          <p:sp>
            <p:nvSpPr>
              <p:cNvPr id="190620" name="Line 156"/>
              <p:cNvSpPr>
                <a:spLocks noChangeShapeType="1"/>
              </p:cNvSpPr>
              <p:nvPr/>
            </p:nvSpPr>
            <p:spPr bwMode="auto">
              <a:xfrm flipH="1" flipV="1">
                <a:off x="4428" y="2520"/>
                <a:ext cx="40" cy="10"/>
              </a:xfrm>
              <a:prstGeom prst="line">
                <a:avLst/>
              </a:prstGeom>
              <a:noFill/>
              <a:ln w="22225">
                <a:solidFill>
                  <a:srgbClr val="000000"/>
                </a:solidFill>
                <a:round/>
                <a:headEnd/>
                <a:tailEnd/>
              </a:ln>
            </p:spPr>
            <p:txBody>
              <a:bodyPr/>
              <a:lstStyle/>
              <a:p>
                <a:endParaRPr lang="zh-CN" altLang="en-US"/>
              </a:p>
            </p:txBody>
          </p:sp>
          <p:sp>
            <p:nvSpPr>
              <p:cNvPr id="190621" name="Line 157"/>
              <p:cNvSpPr>
                <a:spLocks noChangeShapeType="1"/>
              </p:cNvSpPr>
              <p:nvPr/>
            </p:nvSpPr>
            <p:spPr bwMode="auto">
              <a:xfrm flipH="1" flipV="1">
                <a:off x="4350" y="2500"/>
                <a:ext cx="39" cy="10"/>
              </a:xfrm>
              <a:prstGeom prst="line">
                <a:avLst/>
              </a:prstGeom>
              <a:noFill/>
              <a:ln w="22225">
                <a:solidFill>
                  <a:srgbClr val="000000"/>
                </a:solidFill>
                <a:round/>
                <a:headEnd/>
                <a:tailEnd/>
              </a:ln>
            </p:spPr>
            <p:txBody>
              <a:bodyPr/>
              <a:lstStyle/>
              <a:p>
                <a:endParaRPr lang="zh-CN" altLang="en-US"/>
              </a:p>
            </p:txBody>
          </p:sp>
          <p:sp>
            <p:nvSpPr>
              <p:cNvPr id="190622" name="Line 158"/>
              <p:cNvSpPr>
                <a:spLocks noChangeShapeType="1"/>
              </p:cNvSpPr>
              <p:nvPr/>
            </p:nvSpPr>
            <p:spPr bwMode="auto">
              <a:xfrm flipH="1" flipV="1">
                <a:off x="4271" y="2490"/>
                <a:ext cx="39" cy="10"/>
              </a:xfrm>
              <a:prstGeom prst="line">
                <a:avLst/>
              </a:prstGeom>
              <a:noFill/>
              <a:ln w="22225">
                <a:solidFill>
                  <a:srgbClr val="000000"/>
                </a:solidFill>
                <a:round/>
                <a:headEnd/>
                <a:tailEnd/>
              </a:ln>
            </p:spPr>
            <p:txBody>
              <a:bodyPr/>
              <a:lstStyle/>
              <a:p>
                <a:endParaRPr lang="zh-CN" altLang="en-US"/>
              </a:p>
            </p:txBody>
          </p:sp>
          <p:sp>
            <p:nvSpPr>
              <p:cNvPr id="190623" name="Line 159"/>
              <p:cNvSpPr>
                <a:spLocks noChangeShapeType="1"/>
              </p:cNvSpPr>
              <p:nvPr/>
            </p:nvSpPr>
            <p:spPr bwMode="auto">
              <a:xfrm flipH="1" flipV="1">
                <a:off x="4192" y="2471"/>
                <a:ext cx="39" cy="9"/>
              </a:xfrm>
              <a:prstGeom prst="line">
                <a:avLst/>
              </a:prstGeom>
              <a:noFill/>
              <a:ln w="22225">
                <a:solidFill>
                  <a:srgbClr val="000000"/>
                </a:solidFill>
                <a:round/>
                <a:headEnd/>
                <a:tailEnd/>
              </a:ln>
            </p:spPr>
            <p:txBody>
              <a:bodyPr/>
              <a:lstStyle/>
              <a:p>
                <a:endParaRPr lang="zh-CN" altLang="en-US"/>
              </a:p>
            </p:txBody>
          </p:sp>
          <p:sp>
            <p:nvSpPr>
              <p:cNvPr id="190624" name="Line 160"/>
              <p:cNvSpPr>
                <a:spLocks noChangeShapeType="1"/>
              </p:cNvSpPr>
              <p:nvPr/>
            </p:nvSpPr>
            <p:spPr bwMode="auto">
              <a:xfrm flipH="1">
                <a:off x="4743" y="2736"/>
                <a:ext cx="40" cy="1"/>
              </a:xfrm>
              <a:prstGeom prst="line">
                <a:avLst/>
              </a:prstGeom>
              <a:noFill/>
              <a:ln w="22225">
                <a:solidFill>
                  <a:srgbClr val="000000"/>
                </a:solidFill>
                <a:round/>
                <a:headEnd/>
                <a:tailEnd/>
              </a:ln>
            </p:spPr>
            <p:txBody>
              <a:bodyPr/>
              <a:lstStyle/>
              <a:p>
                <a:endParaRPr lang="zh-CN" altLang="en-US"/>
              </a:p>
            </p:txBody>
          </p:sp>
          <p:sp>
            <p:nvSpPr>
              <p:cNvPr id="190625" name="Line 161"/>
              <p:cNvSpPr>
                <a:spLocks noChangeShapeType="1"/>
              </p:cNvSpPr>
              <p:nvPr/>
            </p:nvSpPr>
            <p:spPr bwMode="auto">
              <a:xfrm flipH="1">
                <a:off x="4665" y="2736"/>
                <a:ext cx="39" cy="1"/>
              </a:xfrm>
              <a:prstGeom prst="line">
                <a:avLst/>
              </a:prstGeom>
              <a:noFill/>
              <a:ln w="22225">
                <a:solidFill>
                  <a:srgbClr val="000000"/>
                </a:solidFill>
                <a:round/>
                <a:headEnd/>
                <a:tailEnd/>
              </a:ln>
            </p:spPr>
            <p:txBody>
              <a:bodyPr/>
              <a:lstStyle/>
              <a:p>
                <a:endParaRPr lang="zh-CN" altLang="en-US"/>
              </a:p>
            </p:txBody>
          </p:sp>
          <p:sp>
            <p:nvSpPr>
              <p:cNvPr id="190626" name="Line 162"/>
              <p:cNvSpPr>
                <a:spLocks noChangeShapeType="1"/>
              </p:cNvSpPr>
              <p:nvPr/>
            </p:nvSpPr>
            <p:spPr bwMode="auto">
              <a:xfrm flipH="1">
                <a:off x="4586" y="2736"/>
                <a:ext cx="39" cy="1"/>
              </a:xfrm>
              <a:prstGeom prst="line">
                <a:avLst/>
              </a:prstGeom>
              <a:noFill/>
              <a:ln w="22225">
                <a:solidFill>
                  <a:srgbClr val="000000"/>
                </a:solidFill>
                <a:round/>
                <a:headEnd/>
                <a:tailEnd/>
              </a:ln>
            </p:spPr>
            <p:txBody>
              <a:bodyPr/>
              <a:lstStyle/>
              <a:p>
                <a:endParaRPr lang="zh-CN" altLang="en-US"/>
              </a:p>
            </p:txBody>
          </p:sp>
          <p:sp>
            <p:nvSpPr>
              <p:cNvPr id="190627" name="Line 163"/>
              <p:cNvSpPr>
                <a:spLocks noChangeShapeType="1"/>
              </p:cNvSpPr>
              <p:nvPr/>
            </p:nvSpPr>
            <p:spPr bwMode="auto">
              <a:xfrm flipH="1">
                <a:off x="4507" y="2736"/>
                <a:ext cx="39" cy="1"/>
              </a:xfrm>
              <a:prstGeom prst="line">
                <a:avLst/>
              </a:prstGeom>
              <a:noFill/>
              <a:ln w="22225">
                <a:solidFill>
                  <a:srgbClr val="000000"/>
                </a:solidFill>
                <a:round/>
                <a:headEnd/>
                <a:tailEnd/>
              </a:ln>
            </p:spPr>
            <p:txBody>
              <a:bodyPr/>
              <a:lstStyle/>
              <a:p>
                <a:endParaRPr lang="zh-CN" altLang="en-US"/>
              </a:p>
            </p:txBody>
          </p:sp>
          <p:sp>
            <p:nvSpPr>
              <p:cNvPr id="190628" name="Line 164"/>
              <p:cNvSpPr>
                <a:spLocks noChangeShapeType="1"/>
              </p:cNvSpPr>
              <p:nvPr/>
            </p:nvSpPr>
            <p:spPr bwMode="auto">
              <a:xfrm flipH="1">
                <a:off x="4428" y="2736"/>
                <a:ext cx="40" cy="1"/>
              </a:xfrm>
              <a:prstGeom prst="line">
                <a:avLst/>
              </a:prstGeom>
              <a:noFill/>
              <a:ln w="22225">
                <a:solidFill>
                  <a:srgbClr val="000000"/>
                </a:solidFill>
                <a:round/>
                <a:headEnd/>
                <a:tailEnd/>
              </a:ln>
            </p:spPr>
            <p:txBody>
              <a:bodyPr/>
              <a:lstStyle/>
              <a:p>
                <a:endParaRPr lang="zh-CN" altLang="en-US"/>
              </a:p>
            </p:txBody>
          </p:sp>
          <p:sp>
            <p:nvSpPr>
              <p:cNvPr id="190629" name="Line 165"/>
              <p:cNvSpPr>
                <a:spLocks noChangeShapeType="1"/>
              </p:cNvSpPr>
              <p:nvPr/>
            </p:nvSpPr>
            <p:spPr bwMode="auto">
              <a:xfrm flipH="1">
                <a:off x="4350" y="2736"/>
                <a:ext cx="39" cy="1"/>
              </a:xfrm>
              <a:prstGeom prst="line">
                <a:avLst/>
              </a:prstGeom>
              <a:noFill/>
              <a:ln w="22225">
                <a:solidFill>
                  <a:srgbClr val="000000"/>
                </a:solidFill>
                <a:round/>
                <a:headEnd/>
                <a:tailEnd/>
              </a:ln>
            </p:spPr>
            <p:txBody>
              <a:bodyPr/>
              <a:lstStyle/>
              <a:p>
                <a:endParaRPr lang="zh-CN" altLang="en-US"/>
              </a:p>
            </p:txBody>
          </p:sp>
          <p:sp>
            <p:nvSpPr>
              <p:cNvPr id="190630" name="Line 166"/>
              <p:cNvSpPr>
                <a:spLocks noChangeShapeType="1"/>
              </p:cNvSpPr>
              <p:nvPr/>
            </p:nvSpPr>
            <p:spPr bwMode="auto">
              <a:xfrm flipH="1">
                <a:off x="4271" y="2736"/>
                <a:ext cx="39" cy="1"/>
              </a:xfrm>
              <a:prstGeom prst="line">
                <a:avLst/>
              </a:prstGeom>
              <a:noFill/>
              <a:ln w="22225">
                <a:solidFill>
                  <a:srgbClr val="000000"/>
                </a:solidFill>
                <a:round/>
                <a:headEnd/>
                <a:tailEnd/>
              </a:ln>
            </p:spPr>
            <p:txBody>
              <a:bodyPr/>
              <a:lstStyle/>
              <a:p>
                <a:endParaRPr lang="zh-CN" altLang="en-US"/>
              </a:p>
            </p:txBody>
          </p:sp>
          <p:sp>
            <p:nvSpPr>
              <p:cNvPr id="190631" name="Line 167"/>
              <p:cNvSpPr>
                <a:spLocks noChangeShapeType="1"/>
              </p:cNvSpPr>
              <p:nvPr/>
            </p:nvSpPr>
            <p:spPr bwMode="auto">
              <a:xfrm flipH="1">
                <a:off x="4192" y="2736"/>
                <a:ext cx="39" cy="1"/>
              </a:xfrm>
              <a:prstGeom prst="line">
                <a:avLst/>
              </a:prstGeom>
              <a:noFill/>
              <a:ln w="22225">
                <a:solidFill>
                  <a:srgbClr val="000000"/>
                </a:solidFill>
                <a:round/>
                <a:headEnd/>
                <a:tailEnd/>
              </a:ln>
            </p:spPr>
            <p:txBody>
              <a:bodyPr/>
              <a:lstStyle/>
              <a:p>
                <a:endParaRPr lang="zh-CN" altLang="en-US"/>
              </a:p>
            </p:txBody>
          </p:sp>
          <p:sp>
            <p:nvSpPr>
              <p:cNvPr id="190632" name="Line 168"/>
              <p:cNvSpPr>
                <a:spLocks noChangeShapeType="1"/>
              </p:cNvSpPr>
              <p:nvPr/>
            </p:nvSpPr>
            <p:spPr bwMode="auto">
              <a:xfrm flipH="1">
                <a:off x="4743" y="2323"/>
                <a:ext cx="40" cy="20"/>
              </a:xfrm>
              <a:prstGeom prst="line">
                <a:avLst/>
              </a:prstGeom>
              <a:noFill/>
              <a:ln w="22225">
                <a:solidFill>
                  <a:srgbClr val="000000"/>
                </a:solidFill>
                <a:round/>
                <a:headEnd/>
                <a:tailEnd/>
              </a:ln>
            </p:spPr>
            <p:txBody>
              <a:bodyPr/>
              <a:lstStyle/>
              <a:p>
                <a:endParaRPr lang="zh-CN" altLang="en-US"/>
              </a:p>
            </p:txBody>
          </p:sp>
          <p:sp>
            <p:nvSpPr>
              <p:cNvPr id="190633" name="Line 169"/>
              <p:cNvSpPr>
                <a:spLocks noChangeShapeType="1"/>
              </p:cNvSpPr>
              <p:nvPr/>
            </p:nvSpPr>
            <p:spPr bwMode="auto">
              <a:xfrm flipH="1">
                <a:off x="4674" y="2353"/>
                <a:ext cx="30" cy="19"/>
              </a:xfrm>
              <a:prstGeom prst="line">
                <a:avLst/>
              </a:prstGeom>
              <a:noFill/>
              <a:ln w="22225">
                <a:solidFill>
                  <a:srgbClr val="000000"/>
                </a:solidFill>
                <a:round/>
                <a:headEnd/>
                <a:tailEnd/>
              </a:ln>
            </p:spPr>
            <p:txBody>
              <a:bodyPr/>
              <a:lstStyle/>
              <a:p>
                <a:endParaRPr lang="zh-CN" altLang="en-US"/>
              </a:p>
            </p:txBody>
          </p:sp>
          <p:sp>
            <p:nvSpPr>
              <p:cNvPr id="190634" name="Line 170"/>
              <p:cNvSpPr>
                <a:spLocks noChangeShapeType="1"/>
              </p:cNvSpPr>
              <p:nvPr/>
            </p:nvSpPr>
            <p:spPr bwMode="auto">
              <a:xfrm flipH="1">
                <a:off x="4606" y="2382"/>
                <a:ext cx="29" cy="20"/>
              </a:xfrm>
              <a:prstGeom prst="line">
                <a:avLst/>
              </a:prstGeom>
              <a:noFill/>
              <a:ln w="22225">
                <a:solidFill>
                  <a:srgbClr val="000000"/>
                </a:solidFill>
                <a:round/>
                <a:headEnd/>
                <a:tailEnd/>
              </a:ln>
            </p:spPr>
            <p:txBody>
              <a:bodyPr/>
              <a:lstStyle/>
              <a:p>
                <a:endParaRPr lang="zh-CN" altLang="en-US"/>
              </a:p>
            </p:txBody>
          </p:sp>
          <p:sp>
            <p:nvSpPr>
              <p:cNvPr id="190635" name="Line 171"/>
              <p:cNvSpPr>
                <a:spLocks noChangeShapeType="1"/>
              </p:cNvSpPr>
              <p:nvPr/>
            </p:nvSpPr>
            <p:spPr bwMode="auto">
              <a:xfrm flipH="1">
                <a:off x="4537" y="2412"/>
                <a:ext cx="29" cy="19"/>
              </a:xfrm>
              <a:prstGeom prst="line">
                <a:avLst/>
              </a:prstGeom>
              <a:noFill/>
              <a:ln w="22225">
                <a:solidFill>
                  <a:srgbClr val="000000"/>
                </a:solidFill>
                <a:round/>
                <a:headEnd/>
                <a:tailEnd/>
              </a:ln>
            </p:spPr>
            <p:txBody>
              <a:bodyPr/>
              <a:lstStyle/>
              <a:p>
                <a:endParaRPr lang="zh-CN" altLang="en-US"/>
              </a:p>
            </p:txBody>
          </p:sp>
          <p:sp>
            <p:nvSpPr>
              <p:cNvPr id="190636" name="Line 172"/>
              <p:cNvSpPr>
                <a:spLocks noChangeShapeType="1"/>
              </p:cNvSpPr>
              <p:nvPr/>
            </p:nvSpPr>
            <p:spPr bwMode="auto">
              <a:xfrm flipH="1">
                <a:off x="4458" y="2451"/>
                <a:ext cx="39" cy="10"/>
              </a:xfrm>
              <a:prstGeom prst="line">
                <a:avLst/>
              </a:prstGeom>
              <a:noFill/>
              <a:ln w="22225">
                <a:solidFill>
                  <a:srgbClr val="000000"/>
                </a:solidFill>
                <a:round/>
                <a:headEnd/>
                <a:tailEnd/>
              </a:ln>
            </p:spPr>
            <p:txBody>
              <a:bodyPr/>
              <a:lstStyle/>
              <a:p>
                <a:endParaRPr lang="zh-CN" altLang="en-US"/>
              </a:p>
            </p:txBody>
          </p:sp>
          <p:sp>
            <p:nvSpPr>
              <p:cNvPr id="190637" name="Line 173"/>
              <p:cNvSpPr>
                <a:spLocks noChangeShapeType="1"/>
              </p:cNvSpPr>
              <p:nvPr/>
            </p:nvSpPr>
            <p:spPr bwMode="auto">
              <a:xfrm flipH="1">
                <a:off x="4379" y="2480"/>
                <a:ext cx="39" cy="20"/>
              </a:xfrm>
              <a:prstGeom prst="line">
                <a:avLst/>
              </a:prstGeom>
              <a:noFill/>
              <a:ln w="22225">
                <a:solidFill>
                  <a:srgbClr val="000000"/>
                </a:solidFill>
                <a:round/>
                <a:headEnd/>
                <a:tailEnd/>
              </a:ln>
            </p:spPr>
            <p:txBody>
              <a:bodyPr/>
              <a:lstStyle/>
              <a:p>
                <a:endParaRPr lang="zh-CN" altLang="en-US"/>
              </a:p>
            </p:txBody>
          </p:sp>
          <p:sp>
            <p:nvSpPr>
              <p:cNvPr id="190638" name="Line 174"/>
              <p:cNvSpPr>
                <a:spLocks noChangeShapeType="1"/>
              </p:cNvSpPr>
              <p:nvPr/>
            </p:nvSpPr>
            <p:spPr bwMode="auto">
              <a:xfrm flipH="1">
                <a:off x="4300" y="2520"/>
                <a:ext cx="40" cy="10"/>
              </a:xfrm>
              <a:prstGeom prst="line">
                <a:avLst/>
              </a:prstGeom>
              <a:noFill/>
              <a:ln w="22225">
                <a:solidFill>
                  <a:srgbClr val="000000"/>
                </a:solidFill>
                <a:round/>
                <a:headEnd/>
                <a:tailEnd/>
              </a:ln>
            </p:spPr>
            <p:txBody>
              <a:bodyPr/>
              <a:lstStyle/>
              <a:p>
                <a:endParaRPr lang="zh-CN" altLang="en-US"/>
              </a:p>
            </p:txBody>
          </p:sp>
          <p:sp>
            <p:nvSpPr>
              <p:cNvPr id="190639" name="Line 175"/>
              <p:cNvSpPr>
                <a:spLocks noChangeShapeType="1"/>
              </p:cNvSpPr>
              <p:nvPr/>
            </p:nvSpPr>
            <p:spPr bwMode="auto">
              <a:xfrm flipH="1">
                <a:off x="4231" y="2549"/>
                <a:ext cx="40" cy="10"/>
              </a:xfrm>
              <a:prstGeom prst="line">
                <a:avLst/>
              </a:prstGeom>
              <a:noFill/>
              <a:ln w="22225">
                <a:solidFill>
                  <a:srgbClr val="000000"/>
                </a:solidFill>
                <a:round/>
                <a:headEnd/>
                <a:tailEnd/>
              </a:ln>
            </p:spPr>
            <p:txBody>
              <a:bodyPr/>
              <a:lstStyle/>
              <a:p>
                <a:endParaRPr lang="zh-CN" altLang="en-US"/>
              </a:p>
            </p:txBody>
          </p:sp>
          <p:sp>
            <p:nvSpPr>
              <p:cNvPr id="190640" name="Line 176"/>
              <p:cNvSpPr>
                <a:spLocks noChangeShapeType="1"/>
              </p:cNvSpPr>
              <p:nvPr/>
            </p:nvSpPr>
            <p:spPr bwMode="auto">
              <a:xfrm flipH="1">
                <a:off x="4162" y="2579"/>
                <a:ext cx="40" cy="10"/>
              </a:xfrm>
              <a:prstGeom prst="line">
                <a:avLst/>
              </a:prstGeom>
              <a:noFill/>
              <a:ln w="22225">
                <a:solidFill>
                  <a:srgbClr val="000000"/>
                </a:solidFill>
                <a:round/>
                <a:headEnd/>
                <a:tailEnd/>
              </a:ln>
            </p:spPr>
            <p:txBody>
              <a:bodyPr/>
              <a:lstStyle/>
              <a:p>
                <a:endParaRPr lang="zh-CN" altLang="en-US"/>
              </a:p>
            </p:txBody>
          </p:sp>
          <p:sp>
            <p:nvSpPr>
              <p:cNvPr id="190641" name="Line 177"/>
              <p:cNvSpPr>
                <a:spLocks noChangeShapeType="1"/>
              </p:cNvSpPr>
              <p:nvPr/>
            </p:nvSpPr>
            <p:spPr bwMode="auto">
              <a:xfrm flipH="1">
                <a:off x="4753" y="2185"/>
                <a:ext cx="30" cy="30"/>
              </a:xfrm>
              <a:prstGeom prst="line">
                <a:avLst/>
              </a:prstGeom>
              <a:noFill/>
              <a:ln w="22225">
                <a:solidFill>
                  <a:srgbClr val="000000"/>
                </a:solidFill>
                <a:round/>
                <a:headEnd/>
                <a:tailEnd/>
              </a:ln>
            </p:spPr>
            <p:txBody>
              <a:bodyPr/>
              <a:lstStyle/>
              <a:p>
                <a:endParaRPr lang="zh-CN" altLang="en-US"/>
              </a:p>
            </p:txBody>
          </p:sp>
          <p:sp>
            <p:nvSpPr>
              <p:cNvPr id="190642" name="Line 178"/>
              <p:cNvSpPr>
                <a:spLocks noChangeShapeType="1"/>
              </p:cNvSpPr>
              <p:nvPr/>
            </p:nvSpPr>
            <p:spPr bwMode="auto">
              <a:xfrm flipH="1">
                <a:off x="4704" y="2244"/>
                <a:ext cx="20" cy="30"/>
              </a:xfrm>
              <a:prstGeom prst="line">
                <a:avLst/>
              </a:prstGeom>
              <a:noFill/>
              <a:ln w="22225">
                <a:solidFill>
                  <a:srgbClr val="000000"/>
                </a:solidFill>
                <a:round/>
                <a:headEnd/>
                <a:tailEnd/>
              </a:ln>
            </p:spPr>
            <p:txBody>
              <a:bodyPr/>
              <a:lstStyle/>
              <a:p>
                <a:endParaRPr lang="zh-CN" altLang="en-US"/>
              </a:p>
            </p:txBody>
          </p:sp>
          <p:sp>
            <p:nvSpPr>
              <p:cNvPr id="190643" name="Line 179"/>
              <p:cNvSpPr>
                <a:spLocks noChangeShapeType="1"/>
              </p:cNvSpPr>
              <p:nvPr/>
            </p:nvSpPr>
            <p:spPr bwMode="auto">
              <a:xfrm flipH="1">
                <a:off x="4645" y="2303"/>
                <a:ext cx="29" cy="30"/>
              </a:xfrm>
              <a:prstGeom prst="line">
                <a:avLst/>
              </a:prstGeom>
              <a:noFill/>
              <a:ln w="22225">
                <a:solidFill>
                  <a:srgbClr val="000000"/>
                </a:solidFill>
                <a:round/>
                <a:headEnd/>
                <a:tailEnd/>
              </a:ln>
            </p:spPr>
            <p:txBody>
              <a:bodyPr/>
              <a:lstStyle/>
              <a:p>
                <a:endParaRPr lang="zh-CN" altLang="en-US"/>
              </a:p>
            </p:txBody>
          </p:sp>
          <p:sp>
            <p:nvSpPr>
              <p:cNvPr id="190644" name="Line 180"/>
              <p:cNvSpPr>
                <a:spLocks noChangeShapeType="1"/>
              </p:cNvSpPr>
              <p:nvPr/>
            </p:nvSpPr>
            <p:spPr bwMode="auto">
              <a:xfrm flipH="1">
                <a:off x="4596" y="2362"/>
                <a:ext cx="29" cy="30"/>
              </a:xfrm>
              <a:prstGeom prst="line">
                <a:avLst/>
              </a:prstGeom>
              <a:noFill/>
              <a:ln w="22225">
                <a:solidFill>
                  <a:srgbClr val="000000"/>
                </a:solidFill>
                <a:round/>
                <a:headEnd/>
                <a:tailEnd/>
              </a:ln>
            </p:spPr>
            <p:txBody>
              <a:bodyPr/>
              <a:lstStyle/>
              <a:p>
                <a:endParaRPr lang="zh-CN" altLang="en-US"/>
              </a:p>
            </p:txBody>
          </p:sp>
          <p:sp>
            <p:nvSpPr>
              <p:cNvPr id="190645" name="Line 181"/>
              <p:cNvSpPr>
                <a:spLocks noChangeShapeType="1"/>
              </p:cNvSpPr>
              <p:nvPr/>
            </p:nvSpPr>
            <p:spPr bwMode="auto">
              <a:xfrm flipH="1">
                <a:off x="4546" y="2421"/>
                <a:ext cx="20" cy="30"/>
              </a:xfrm>
              <a:prstGeom prst="line">
                <a:avLst/>
              </a:prstGeom>
              <a:noFill/>
              <a:ln w="22225">
                <a:solidFill>
                  <a:srgbClr val="000000"/>
                </a:solidFill>
                <a:round/>
                <a:headEnd/>
                <a:tailEnd/>
              </a:ln>
            </p:spPr>
            <p:txBody>
              <a:bodyPr/>
              <a:lstStyle/>
              <a:p>
                <a:endParaRPr lang="zh-CN" altLang="en-US"/>
              </a:p>
            </p:txBody>
          </p:sp>
          <p:sp>
            <p:nvSpPr>
              <p:cNvPr id="190646" name="Line 182"/>
              <p:cNvSpPr>
                <a:spLocks noChangeShapeType="1"/>
              </p:cNvSpPr>
              <p:nvPr/>
            </p:nvSpPr>
            <p:spPr bwMode="auto">
              <a:xfrm flipH="1">
                <a:off x="4487" y="2480"/>
                <a:ext cx="30" cy="30"/>
              </a:xfrm>
              <a:prstGeom prst="line">
                <a:avLst/>
              </a:prstGeom>
              <a:noFill/>
              <a:ln w="22225">
                <a:solidFill>
                  <a:srgbClr val="000000"/>
                </a:solidFill>
                <a:round/>
                <a:headEnd/>
                <a:tailEnd/>
              </a:ln>
            </p:spPr>
            <p:txBody>
              <a:bodyPr/>
              <a:lstStyle/>
              <a:p>
                <a:endParaRPr lang="zh-CN" altLang="en-US"/>
              </a:p>
            </p:txBody>
          </p:sp>
          <p:sp>
            <p:nvSpPr>
              <p:cNvPr id="190647" name="Line 183"/>
              <p:cNvSpPr>
                <a:spLocks noChangeShapeType="1"/>
              </p:cNvSpPr>
              <p:nvPr/>
            </p:nvSpPr>
            <p:spPr bwMode="auto">
              <a:xfrm flipH="1">
                <a:off x="4438" y="2540"/>
                <a:ext cx="20" cy="29"/>
              </a:xfrm>
              <a:prstGeom prst="line">
                <a:avLst/>
              </a:prstGeom>
              <a:noFill/>
              <a:ln w="22225">
                <a:solidFill>
                  <a:srgbClr val="000000"/>
                </a:solidFill>
                <a:round/>
                <a:headEnd/>
                <a:tailEnd/>
              </a:ln>
            </p:spPr>
            <p:txBody>
              <a:bodyPr/>
              <a:lstStyle/>
              <a:p>
                <a:endParaRPr lang="zh-CN" altLang="en-US"/>
              </a:p>
            </p:txBody>
          </p:sp>
          <p:sp>
            <p:nvSpPr>
              <p:cNvPr id="190648" name="Line 184"/>
              <p:cNvSpPr>
                <a:spLocks noChangeShapeType="1"/>
              </p:cNvSpPr>
              <p:nvPr/>
            </p:nvSpPr>
            <p:spPr bwMode="auto">
              <a:xfrm flipH="1">
                <a:off x="4379" y="2599"/>
                <a:ext cx="30" cy="29"/>
              </a:xfrm>
              <a:prstGeom prst="line">
                <a:avLst/>
              </a:prstGeom>
              <a:noFill/>
              <a:ln w="22225">
                <a:solidFill>
                  <a:srgbClr val="000000"/>
                </a:solidFill>
                <a:round/>
                <a:headEnd/>
                <a:tailEnd/>
              </a:ln>
            </p:spPr>
            <p:txBody>
              <a:bodyPr/>
              <a:lstStyle/>
              <a:p>
                <a:endParaRPr lang="zh-CN" altLang="en-US"/>
              </a:p>
            </p:txBody>
          </p:sp>
          <p:sp>
            <p:nvSpPr>
              <p:cNvPr id="190649" name="Line 185"/>
              <p:cNvSpPr>
                <a:spLocks noChangeShapeType="1"/>
              </p:cNvSpPr>
              <p:nvPr/>
            </p:nvSpPr>
            <p:spPr bwMode="auto">
              <a:xfrm flipH="1">
                <a:off x="4330" y="2658"/>
                <a:ext cx="29" cy="29"/>
              </a:xfrm>
              <a:prstGeom prst="line">
                <a:avLst/>
              </a:prstGeom>
              <a:noFill/>
              <a:ln w="22225">
                <a:solidFill>
                  <a:srgbClr val="000000"/>
                </a:solidFill>
                <a:round/>
                <a:headEnd/>
                <a:tailEnd/>
              </a:ln>
            </p:spPr>
            <p:txBody>
              <a:bodyPr/>
              <a:lstStyle/>
              <a:p>
                <a:endParaRPr lang="zh-CN" altLang="en-US"/>
              </a:p>
            </p:txBody>
          </p:sp>
          <p:sp>
            <p:nvSpPr>
              <p:cNvPr id="190650" name="Line 186"/>
              <p:cNvSpPr>
                <a:spLocks noChangeShapeType="1"/>
              </p:cNvSpPr>
              <p:nvPr/>
            </p:nvSpPr>
            <p:spPr bwMode="auto">
              <a:xfrm flipH="1">
                <a:off x="4281" y="2717"/>
                <a:ext cx="19" cy="29"/>
              </a:xfrm>
              <a:prstGeom prst="line">
                <a:avLst/>
              </a:prstGeom>
              <a:noFill/>
              <a:ln w="22225">
                <a:solidFill>
                  <a:srgbClr val="000000"/>
                </a:solidFill>
                <a:round/>
                <a:headEnd/>
                <a:tailEnd/>
              </a:ln>
            </p:spPr>
            <p:txBody>
              <a:bodyPr/>
              <a:lstStyle/>
              <a:p>
                <a:endParaRPr lang="zh-CN" altLang="en-US"/>
              </a:p>
            </p:txBody>
          </p:sp>
          <p:sp>
            <p:nvSpPr>
              <p:cNvPr id="190651" name="Line 187"/>
              <p:cNvSpPr>
                <a:spLocks noChangeShapeType="1"/>
              </p:cNvSpPr>
              <p:nvPr/>
            </p:nvSpPr>
            <p:spPr bwMode="auto">
              <a:xfrm flipH="1">
                <a:off x="4222" y="2776"/>
                <a:ext cx="29" cy="29"/>
              </a:xfrm>
              <a:prstGeom prst="line">
                <a:avLst/>
              </a:prstGeom>
              <a:noFill/>
              <a:ln w="22225">
                <a:solidFill>
                  <a:srgbClr val="000000"/>
                </a:solidFill>
                <a:round/>
                <a:headEnd/>
                <a:tailEnd/>
              </a:ln>
            </p:spPr>
            <p:txBody>
              <a:bodyPr/>
              <a:lstStyle/>
              <a:p>
                <a:endParaRPr lang="zh-CN" altLang="en-US"/>
              </a:p>
            </p:txBody>
          </p:sp>
          <p:sp>
            <p:nvSpPr>
              <p:cNvPr id="190652" name="Line 188"/>
              <p:cNvSpPr>
                <a:spLocks noChangeShapeType="1"/>
              </p:cNvSpPr>
              <p:nvPr/>
            </p:nvSpPr>
            <p:spPr bwMode="auto">
              <a:xfrm flipH="1">
                <a:off x="4172" y="2835"/>
                <a:ext cx="20" cy="29"/>
              </a:xfrm>
              <a:prstGeom prst="line">
                <a:avLst/>
              </a:prstGeom>
              <a:noFill/>
              <a:ln w="22225">
                <a:solidFill>
                  <a:srgbClr val="000000"/>
                </a:solidFill>
                <a:round/>
                <a:headEnd/>
                <a:tailEnd/>
              </a:ln>
            </p:spPr>
            <p:txBody>
              <a:bodyPr/>
              <a:lstStyle/>
              <a:p>
                <a:endParaRPr lang="zh-CN" altLang="en-US"/>
              </a:p>
            </p:txBody>
          </p:sp>
          <p:sp>
            <p:nvSpPr>
              <p:cNvPr id="190653" name="Freeform 189"/>
              <p:cNvSpPr>
                <a:spLocks/>
              </p:cNvSpPr>
              <p:nvPr/>
            </p:nvSpPr>
            <p:spPr bwMode="auto">
              <a:xfrm>
                <a:off x="4674" y="2185"/>
                <a:ext cx="99" cy="108"/>
              </a:xfrm>
              <a:custGeom>
                <a:avLst/>
                <a:gdLst/>
                <a:ahLst/>
                <a:cxnLst>
                  <a:cxn ang="0">
                    <a:pos x="0" y="69"/>
                  </a:cxn>
                  <a:cxn ang="0">
                    <a:pos x="30" y="69"/>
                  </a:cxn>
                  <a:cxn ang="0">
                    <a:pos x="30" y="108"/>
                  </a:cxn>
                  <a:cxn ang="0">
                    <a:pos x="99" y="0"/>
                  </a:cxn>
                  <a:cxn ang="0">
                    <a:pos x="0" y="69"/>
                  </a:cxn>
                </a:cxnLst>
                <a:rect l="0" t="0" r="r" b="b"/>
                <a:pathLst>
                  <a:path w="99" h="108">
                    <a:moveTo>
                      <a:pt x="0" y="69"/>
                    </a:moveTo>
                    <a:lnTo>
                      <a:pt x="30" y="69"/>
                    </a:lnTo>
                    <a:lnTo>
                      <a:pt x="30" y="108"/>
                    </a:lnTo>
                    <a:lnTo>
                      <a:pt x="99" y="0"/>
                    </a:lnTo>
                    <a:lnTo>
                      <a:pt x="0" y="6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4" name="Freeform 190"/>
              <p:cNvSpPr>
                <a:spLocks/>
              </p:cNvSpPr>
              <p:nvPr/>
            </p:nvSpPr>
            <p:spPr bwMode="auto">
              <a:xfrm>
                <a:off x="4665" y="2323"/>
                <a:ext cx="118" cy="79"/>
              </a:xfrm>
              <a:custGeom>
                <a:avLst/>
                <a:gdLst/>
                <a:ahLst/>
                <a:cxnLst>
                  <a:cxn ang="0">
                    <a:pos x="0" y="30"/>
                  </a:cxn>
                  <a:cxn ang="0">
                    <a:pos x="29" y="49"/>
                  </a:cxn>
                  <a:cxn ang="0">
                    <a:pos x="19" y="79"/>
                  </a:cxn>
                  <a:cxn ang="0">
                    <a:pos x="118" y="0"/>
                  </a:cxn>
                  <a:cxn ang="0">
                    <a:pos x="0" y="30"/>
                  </a:cxn>
                </a:cxnLst>
                <a:rect l="0" t="0" r="r" b="b"/>
                <a:pathLst>
                  <a:path w="118" h="79">
                    <a:moveTo>
                      <a:pt x="0" y="30"/>
                    </a:moveTo>
                    <a:lnTo>
                      <a:pt x="29" y="49"/>
                    </a:lnTo>
                    <a:lnTo>
                      <a:pt x="19" y="79"/>
                    </a:lnTo>
                    <a:lnTo>
                      <a:pt x="118"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5" name="Freeform 191"/>
              <p:cNvSpPr>
                <a:spLocks/>
              </p:cNvSpPr>
              <p:nvPr/>
            </p:nvSpPr>
            <p:spPr bwMode="auto">
              <a:xfrm>
                <a:off x="4665" y="2549"/>
                <a:ext cx="118" cy="59"/>
              </a:xfrm>
              <a:custGeom>
                <a:avLst/>
                <a:gdLst/>
                <a:ahLst/>
                <a:cxnLst>
                  <a:cxn ang="0">
                    <a:pos x="9" y="0"/>
                  </a:cxn>
                  <a:cxn ang="0">
                    <a:pos x="29" y="30"/>
                  </a:cxn>
                  <a:cxn ang="0">
                    <a:pos x="0" y="50"/>
                  </a:cxn>
                  <a:cxn ang="0">
                    <a:pos x="118" y="59"/>
                  </a:cxn>
                  <a:cxn ang="0">
                    <a:pos x="9" y="0"/>
                  </a:cxn>
                </a:cxnLst>
                <a:rect l="0" t="0" r="r" b="b"/>
                <a:pathLst>
                  <a:path w="118" h="59">
                    <a:moveTo>
                      <a:pt x="9" y="0"/>
                    </a:moveTo>
                    <a:lnTo>
                      <a:pt x="29" y="30"/>
                    </a:lnTo>
                    <a:lnTo>
                      <a:pt x="0" y="50"/>
                    </a:lnTo>
                    <a:lnTo>
                      <a:pt x="118" y="59"/>
                    </a:lnTo>
                    <a:lnTo>
                      <a:pt x="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6" name="Freeform 192"/>
              <p:cNvSpPr>
                <a:spLocks/>
              </p:cNvSpPr>
              <p:nvPr/>
            </p:nvSpPr>
            <p:spPr bwMode="auto">
              <a:xfrm>
                <a:off x="4655" y="2717"/>
                <a:ext cx="118" cy="49"/>
              </a:xfrm>
              <a:custGeom>
                <a:avLst/>
                <a:gdLst/>
                <a:ahLst/>
                <a:cxnLst>
                  <a:cxn ang="0">
                    <a:pos x="0" y="0"/>
                  </a:cxn>
                  <a:cxn ang="0">
                    <a:pos x="19" y="19"/>
                  </a:cxn>
                  <a:cxn ang="0">
                    <a:pos x="0" y="49"/>
                  </a:cxn>
                  <a:cxn ang="0">
                    <a:pos x="118" y="19"/>
                  </a:cxn>
                  <a:cxn ang="0">
                    <a:pos x="0" y="0"/>
                  </a:cxn>
                </a:cxnLst>
                <a:rect l="0" t="0" r="r" b="b"/>
                <a:pathLst>
                  <a:path w="118" h="49">
                    <a:moveTo>
                      <a:pt x="0" y="0"/>
                    </a:moveTo>
                    <a:lnTo>
                      <a:pt x="19" y="19"/>
                    </a:lnTo>
                    <a:lnTo>
                      <a:pt x="0" y="49"/>
                    </a:lnTo>
                    <a:lnTo>
                      <a:pt x="118"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7" name="Rectangle 193"/>
              <p:cNvSpPr>
                <a:spLocks noChangeArrowheads="1"/>
              </p:cNvSpPr>
              <p:nvPr/>
            </p:nvSpPr>
            <p:spPr bwMode="auto">
              <a:xfrm>
                <a:off x="4980" y="3111"/>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主存</a:t>
                </a:r>
                <a:endParaRPr lang="zh-CN" altLang="en-US" b="1"/>
              </a:p>
            </p:txBody>
          </p:sp>
          <p:sp>
            <p:nvSpPr>
              <p:cNvPr id="190658" name="Rectangle 194"/>
              <p:cNvSpPr>
                <a:spLocks noChangeArrowheads="1"/>
              </p:cNvSpPr>
              <p:nvPr/>
            </p:nvSpPr>
            <p:spPr bwMode="auto">
              <a:xfrm>
                <a:off x="3306" y="2973"/>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a:t>
                </a:r>
                <a:endParaRPr lang="zh-CN" altLang="en-US" b="1"/>
              </a:p>
            </p:txBody>
          </p:sp>
          <p:sp>
            <p:nvSpPr>
              <p:cNvPr id="190659" name="Rectangle 195"/>
              <p:cNvSpPr>
                <a:spLocks noChangeArrowheads="1"/>
              </p:cNvSpPr>
              <p:nvPr/>
            </p:nvSpPr>
            <p:spPr bwMode="auto">
              <a:xfrm>
                <a:off x="1071" y="2697"/>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a:t>
                </a:r>
                <a:endParaRPr lang="zh-CN" altLang="en-US" b="1"/>
              </a:p>
            </p:txBody>
          </p:sp>
          <p:sp>
            <p:nvSpPr>
              <p:cNvPr id="190660" name="Rectangle 196"/>
              <p:cNvSpPr>
                <a:spLocks noChangeArrowheads="1"/>
              </p:cNvSpPr>
              <p:nvPr/>
            </p:nvSpPr>
            <p:spPr bwMode="auto">
              <a:xfrm>
                <a:off x="224" y="104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61" name="Rectangle 197"/>
              <p:cNvSpPr>
                <a:spLocks noChangeArrowheads="1"/>
              </p:cNvSpPr>
              <p:nvPr/>
            </p:nvSpPr>
            <p:spPr bwMode="auto">
              <a:xfrm>
                <a:off x="293" y="106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段表大小</a:t>
                </a:r>
                <a:endParaRPr lang="zh-CN" altLang="en-US" b="1"/>
              </a:p>
            </p:txBody>
          </p:sp>
          <p:sp>
            <p:nvSpPr>
              <p:cNvPr id="190662" name="Line 198"/>
              <p:cNvSpPr>
                <a:spLocks noChangeShapeType="1"/>
              </p:cNvSpPr>
              <p:nvPr/>
            </p:nvSpPr>
            <p:spPr bwMode="auto">
              <a:xfrm>
                <a:off x="224" y="1418"/>
                <a:ext cx="1" cy="187"/>
              </a:xfrm>
              <a:prstGeom prst="line">
                <a:avLst/>
              </a:prstGeom>
              <a:noFill/>
              <a:ln w="22225">
                <a:solidFill>
                  <a:srgbClr val="000000"/>
                </a:solidFill>
                <a:round/>
                <a:headEnd/>
                <a:tailEnd/>
              </a:ln>
            </p:spPr>
            <p:txBody>
              <a:bodyPr/>
              <a:lstStyle/>
              <a:p>
                <a:endParaRPr lang="zh-CN" altLang="en-US"/>
              </a:p>
            </p:txBody>
          </p:sp>
          <p:sp>
            <p:nvSpPr>
              <p:cNvPr id="190663" name="Freeform 199"/>
              <p:cNvSpPr>
                <a:spLocks/>
              </p:cNvSpPr>
              <p:nvPr/>
            </p:nvSpPr>
            <p:spPr bwMode="auto">
              <a:xfrm>
                <a:off x="204" y="1477"/>
                <a:ext cx="40" cy="128"/>
              </a:xfrm>
              <a:custGeom>
                <a:avLst/>
                <a:gdLst/>
                <a:ahLst/>
                <a:cxnLst>
                  <a:cxn ang="0">
                    <a:pos x="40" y="0"/>
                  </a:cxn>
                  <a:cxn ang="0">
                    <a:pos x="20" y="29"/>
                  </a:cxn>
                  <a:cxn ang="0">
                    <a:pos x="0" y="0"/>
                  </a:cxn>
                  <a:cxn ang="0">
                    <a:pos x="20" y="128"/>
                  </a:cxn>
                  <a:cxn ang="0">
                    <a:pos x="40" y="0"/>
                  </a:cxn>
                </a:cxnLst>
                <a:rect l="0" t="0" r="r" b="b"/>
                <a:pathLst>
                  <a:path w="40" h="128">
                    <a:moveTo>
                      <a:pt x="40" y="0"/>
                    </a:moveTo>
                    <a:lnTo>
                      <a:pt x="20" y="29"/>
                    </a:lnTo>
                    <a:lnTo>
                      <a:pt x="0" y="0"/>
                    </a:lnTo>
                    <a:lnTo>
                      <a:pt x="20" y="128"/>
                    </a:lnTo>
                    <a:lnTo>
                      <a:pt x="4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64" name="Line 200"/>
              <p:cNvSpPr>
                <a:spLocks noChangeShapeType="1"/>
              </p:cNvSpPr>
              <p:nvPr/>
            </p:nvSpPr>
            <p:spPr bwMode="auto">
              <a:xfrm flipH="1">
                <a:off x="224" y="1418"/>
                <a:ext cx="1487" cy="1"/>
              </a:xfrm>
              <a:prstGeom prst="line">
                <a:avLst/>
              </a:prstGeom>
              <a:noFill/>
              <a:ln w="22225">
                <a:solidFill>
                  <a:srgbClr val="000000"/>
                </a:solidFill>
                <a:round/>
                <a:headEnd/>
                <a:tailEnd/>
              </a:ln>
            </p:spPr>
            <p:txBody>
              <a:bodyPr/>
              <a:lstStyle/>
              <a:p>
                <a:endParaRPr lang="zh-CN" altLang="en-US"/>
              </a:p>
            </p:txBody>
          </p:sp>
          <p:sp>
            <p:nvSpPr>
              <p:cNvPr id="190665" name="Rectangle 201"/>
              <p:cNvSpPr>
                <a:spLocks noChangeArrowheads="1"/>
              </p:cNvSpPr>
              <p:nvPr/>
            </p:nvSpPr>
            <p:spPr bwMode="auto">
              <a:xfrm>
                <a:off x="874" y="104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66" name="Rectangle 202"/>
              <p:cNvSpPr>
                <a:spLocks noChangeArrowheads="1"/>
              </p:cNvSpPr>
              <p:nvPr/>
            </p:nvSpPr>
            <p:spPr bwMode="auto">
              <a:xfrm>
                <a:off x="943" y="1064"/>
                <a:ext cx="516" cy="154"/>
              </a:xfrm>
              <a:prstGeom prst="rect">
                <a:avLst/>
              </a:prstGeom>
              <a:noFill/>
              <a:ln w="22225">
                <a:noFill/>
                <a:miter lim="800000"/>
                <a:headEnd/>
                <a:tailEnd/>
              </a:ln>
            </p:spPr>
            <p:txBody>
              <a:bodyPr wrap="none" lIns="0" tIns="0" rIns="0" bIns="0">
                <a:spAutoFit/>
              </a:bodyPr>
              <a:lstStyle/>
              <a:p>
                <a:r>
                  <a:rPr lang="zh-CN" altLang="en-US" sz="1600" b="1" baseline="0" dirty="0">
                    <a:solidFill>
                      <a:srgbClr val="000000"/>
                    </a:solidFill>
                    <a:latin typeface="宋体" pitchFamily="2" charset="-122"/>
                  </a:rPr>
                  <a:t>段表始址</a:t>
                </a:r>
                <a:endParaRPr lang="zh-CN" altLang="en-US" b="1" dirty="0"/>
              </a:p>
            </p:txBody>
          </p:sp>
        </p:grpSp>
        <p:sp>
          <p:nvSpPr>
            <p:cNvPr id="190667" name="Line 203"/>
            <p:cNvSpPr>
              <a:spLocks noChangeShapeType="1"/>
            </p:cNvSpPr>
            <p:nvPr/>
          </p:nvSpPr>
          <p:spPr bwMode="auto">
            <a:xfrm>
              <a:off x="2716213" y="1797050"/>
              <a:ext cx="1587" cy="454025"/>
            </a:xfrm>
            <a:prstGeom prst="line">
              <a:avLst/>
            </a:prstGeom>
            <a:noFill/>
            <a:ln w="22225">
              <a:solidFill>
                <a:srgbClr val="000000"/>
              </a:solidFill>
              <a:round/>
              <a:headEnd/>
              <a:tailEnd/>
            </a:ln>
          </p:spPr>
          <p:txBody>
            <a:bodyPr/>
            <a:lstStyle/>
            <a:p>
              <a:endParaRPr lang="zh-CN" altLang="en-US"/>
            </a:p>
          </p:txBody>
        </p:sp>
        <p:sp>
          <p:nvSpPr>
            <p:cNvPr id="190668" name="Line 204"/>
            <p:cNvSpPr>
              <a:spLocks noChangeShapeType="1"/>
            </p:cNvSpPr>
            <p:nvPr/>
          </p:nvSpPr>
          <p:spPr bwMode="auto">
            <a:xfrm flipH="1">
              <a:off x="2419350" y="1797050"/>
              <a:ext cx="296863" cy="1588"/>
            </a:xfrm>
            <a:prstGeom prst="line">
              <a:avLst/>
            </a:prstGeom>
            <a:noFill/>
            <a:ln w="22225">
              <a:solidFill>
                <a:srgbClr val="000000"/>
              </a:solidFill>
              <a:round/>
              <a:headEnd/>
              <a:tailEnd/>
            </a:ln>
          </p:spPr>
          <p:txBody>
            <a:bodyPr/>
            <a:lstStyle/>
            <a:p>
              <a:endParaRPr lang="zh-CN" altLang="en-US"/>
            </a:p>
          </p:txBody>
        </p:sp>
        <p:sp>
          <p:nvSpPr>
            <p:cNvPr id="190669" name="Freeform 205"/>
            <p:cNvSpPr>
              <a:spLocks/>
            </p:cNvSpPr>
            <p:nvPr/>
          </p:nvSpPr>
          <p:spPr bwMode="auto">
            <a:xfrm>
              <a:off x="2419350" y="1765300"/>
              <a:ext cx="187325" cy="79375"/>
            </a:xfrm>
            <a:custGeom>
              <a:avLst/>
              <a:gdLst/>
              <a:ahLst/>
              <a:cxnLst>
                <a:cxn ang="0">
                  <a:pos x="118" y="50"/>
                </a:cxn>
                <a:cxn ang="0">
                  <a:pos x="98" y="20"/>
                </a:cxn>
                <a:cxn ang="0">
                  <a:pos x="118" y="0"/>
                </a:cxn>
                <a:cxn ang="0">
                  <a:pos x="0" y="20"/>
                </a:cxn>
                <a:cxn ang="0">
                  <a:pos x="118" y="50"/>
                </a:cxn>
              </a:cxnLst>
              <a:rect l="0" t="0" r="r" b="b"/>
              <a:pathLst>
                <a:path w="118" h="50">
                  <a:moveTo>
                    <a:pt x="118" y="50"/>
                  </a:moveTo>
                  <a:lnTo>
                    <a:pt x="98" y="20"/>
                  </a:lnTo>
                  <a:lnTo>
                    <a:pt x="118" y="0"/>
                  </a:lnTo>
                  <a:lnTo>
                    <a:pt x="0" y="20"/>
                  </a:lnTo>
                  <a:lnTo>
                    <a:pt x="118" y="5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70" name="Rectangle 206"/>
            <p:cNvSpPr>
              <a:spLocks noChangeArrowheads="1"/>
            </p:cNvSpPr>
            <p:nvPr/>
          </p:nvSpPr>
          <p:spPr bwMode="auto">
            <a:xfrm>
              <a:off x="871538" y="1392238"/>
              <a:ext cx="1023937" cy="244475"/>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段表寄存器</a:t>
              </a:r>
              <a:endParaRPr lang="zh-CN" altLang="en-US" b="1"/>
            </a:p>
          </p:txBody>
        </p:sp>
        <p:sp>
          <p:nvSpPr>
            <p:cNvPr id="190671" name="Rectangle 207"/>
            <p:cNvSpPr>
              <a:spLocks noChangeArrowheads="1"/>
            </p:cNvSpPr>
            <p:nvPr/>
          </p:nvSpPr>
          <p:spPr bwMode="auto">
            <a:xfrm>
              <a:off x="355600" y="3937000"/>
              <a:ext cx="593725"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2" name="Rectangle 208"/>
            <p:cNvSpPr>
              <a:spLocks noChangeArrowheads="1"/>
            </p:cNvSpPr>
            <p:nvPr/>
          </p:nvSpPr>
          <p:spPr bwMode="auto">
            <a:xfrm>
              <a:off x="949325" y="3937000"/>
              <a:ext cx="577850"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3" name="Rectangle 209"/>
            <p:cNvSpPr>
              <a:spLocks noChangeArrowheads="1"/>
            </p:cNvSpPr>
            <p:nvPr/>
          </p:nvSpPr>
          <p:spPr bwMode="auto">
            <a:xfrm>
              <a:off x="1527175" y="3937000"/>
              <a:ext cx="1047750"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4" name="Rectangle 210"/>
            <p:cNvSpPr>
              <a:spLocks noChangeArrowheads="1"/>
            </p:cNvSpPr>
            <p:nvPr/>
          </p:nvSpPr>
          <p:spPr bwMode="auto">
            <a:xfrm>
              <a:off x="2574925" y="3937000"/>
              <a:ext cx="1031875"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5" name="Text Box 211"/>
            <p:cNvSpPr txBox="1">
              <a:spLocks noChangeArrowheads="1"/>
            </p:cNvSpPr>
            <p:nvPr/>
          </p:nvSpPr>
          <p:spPr bwMode="auto">
            <a:xfrm>
              <a:off x="2522628" y="5233988"/>
              <a:ext cx="4243388" cy="457200"/>
            </a:xfrm>
            <a:prstGeom prst="rect">
              <a:avLst/>
            </a:prstGeom>
            <a:noFill/>
            <a:ln w="9525">
              <a:noFill/>
              <a:miter lim="800000"/>
              <a:headEnd/>
              <a:tailEnd/>
            </a:ln>
            <a:effectLst/>
          </p:spPr>
          <p:txBody>
            <a:bodyPr wrap="none">
              <a:spAutoFit/>
            </a:bodyPr>
            <a:lstStyle/>
            <a:p>
              <a:r>
                <a:rPr lang="zh-CN" altLang="en-US" b="1" baseline="0" dirty="0">
                  <a:latin typeface="Times New Roman" pitchFamily="18" charset="0"/>
                </a:rPr>
                <a:t>利用段表和页表实现地址映射 </a:t>
              </a:r>
            </a:p>
          </p:txBody>
        </p:sp>
      </p:grpSp>
      <p:sp>
        <p:nvSpPr>
          <p:cNvPr id="4" name="文本框 3">
            <a:extLst>
              <a:ext uri="{FF2B5EF4-FFF2-40B4-BE49-F238E27FC236}">
                <a16:creationId xmlns:a16="http://schemas.microsoft.com/office/drawing/2014/main" id="{CFDF6EC0-11BA-4745-8B8F-3AC7767FC1FD}"/>
              </a:ext>
            </a:extLst>
          </p:cNvPr>
          <p:cNvSpPr txBox="1"/>
          <p:nvPr/>
        </p:nvSpPr>
        <p:spPr>
          <a:xfrm>
            <a:off x="467544" y="908720"/>
            <a:ext cx="4261103" cy="830997"/>
          </a:xfrm>
          <a:prstGeom prst="rect">
            <a:avLst/>
          </a:prstGeom>
          <a:noFill/>
        </p:spPr>
        <p:txBody>
          <a:bodyPr wrap="none" rtlCol="0">
            <a:spAutoFit/>
          </a:bodyPr>
          <a:lstStyle/>
          <a:p>
            <a:r>
              <a:rPr lang="zh-CN" altLang="en-US" dirty="0"/>
              <a:t>系统同时</a:t>
            </a:r>
            <a:r>
              <a:rPr lang="zh-CN" altLang="en-US" dirty="0">
                <a:solidFill>
                  <a:srgbClr val="FF0000"/>
                </a:solidFill>
              </a:rPr>
              <a:t>配置段表和页表</a:t>
            </a:r>
            <a:endParaRPr lang="en-US" altLang="zh-CN" dirty="0">
              <a:solidFill>
                <a:srgbClr val="FF0000"/>
              </a:solidFill>
            </a:endParaRPr>
          </a:p>
          <a:p>
            <a:r>
              <a:rPr lang="zh-CN" altLang="en-US" dirty="0"/>
              <a:t>段表</a:t>
            </a:r>
            <a:r>
              <a:rPr lang="en-US" altLang="zh-CN" dirty="0"/>
              <a:t>:</a:t>
            </a:r>
            <a:r>
              <a:rPr lang="zh-CN" altLang="en-US" dirty="0"/>
              <a:t>页表开始地址</a:t>
            </a:r>
            <a:r>
              <a:rPr lang="en-US" altLang="zh-CN" dirty="0"/>
              <a:t>+</a:t>
            </a:r>
            <a:r>
              <a:rPr lang="zh-CN" altLang="en-US" dirty="0"/>
              <a:t>页表长度</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281A4E-3FFC-416C-A076-DA9EBE4C1503}"/>
              </a:ext>
            </a:extLst>
          </p:cNvPr>
          <p:cNvGrpSpPr/>
          <p:nvPr/>
        </p:nvGrpSpPr>
        <p:grpSpPr>
          <a:xfrm>
            <a:off x="277561" y="652700"/>
            <a:ext cx="8750622" cy="4831432"/>
            <a:chOff x="69850" y="1257300"/>
            <a:chExt cx="9004300" cy="4914900"/>
          </a:xfrm>
        </p:grpSpPr>
        <p:sp>
          <p:nvSpPr>
            <p:cNvPr id="191490" name="Text Box 2"/>
            <p:cNvSpPr txBox="1">
              <a:spLocks noChangeArrowheads="1"/>
            </p:cNvSpPr>
            <p:nvPr/>
          </p:nvSpPr>
          <p:spPr bwMode="auto">
            <a:xfrm>
              <a:off x="2209800" y="5715000"/>
              <a:ext cx="43195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段页式系统中的地址变换机构 </a:t>
              </a:r>
            </a:p>
          </p:txBody>
        </p:sp>
        <p:sp>
          <p:nvSpPr>
            <p:cNvPr id="191491" name="Rectangle 3"/>
            <p:cNvSpPr>
              <a:spLocks noChangeArrowheads="1"/>
            </p:cNvSpPr>
            <p:nvPr/>
          </p:nvSpPr>
          <p:spPr bwMode="auto">
            <a:xfrm>
              <a:off x="900113" y="1257300"/>
              <a:ext cx="1150937"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段表寄存器</a:t>
              </a:r>
              <a:endParaRPr lang="zh-CN" altLang="en-US" b="1"/>
            </a:p>
          </p:txBody>
        </p:sp>
        <p:sp>
          <p:nvSpPr>
            <p:cNvPr id="191492" name="Rectangle 4"/>
            <p:cNvSpPr>
              <a:spLocks noChangeArrowheads="1"/>
            </p:cNvSpPr>
            <p:nvPr/>
          </p:nvSpPr>
          <p:spPr bwMode="auto">
            <a:xfrm>
              <a:off x="69850" y="1638300"/>
              <a:ext cx="1401763" cy="328613"/>
            </a:xfrm>
            <a:prstGeom prst="rect">
              <a:avLst/>
            </a:prstGeom>
            <a:noFill/>
            <a:ln w="22225">
              <a:solidFill>
                <a:srgbClr val="000000"/>
              </a:solidFill>
              <a:miter lim="800000"/>
              <a:headEnd/>
              <a:tailEnd/>
            </a:ln>
          </p:spPr>
          <p:txBody>
            <a:bodyPr/>
            <a:lstStyle/>
            <a:p>
              <a:endParaRPr lang="zh-CN" altLang="en-US"/>
            </a:p>
          </p:txBody>
        </p:sp>
        <p:sp>
          <p:nvSpPr>
            <p:cNvPr id="191493" name="Rectangle 5"/>
            <p:cNvSpPr>
              <a:spLocks noChangeArrowheads="1"/>
            </p:cNvSpPr>
            <p:nvPr/>
          </p:nvSpPr>
          <p:spPr bwMode="auto">
            <a:xfrm>
              <a:off x="311150"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段表始址</a:t>
              </a:r>
              <a:endParaRPr lang="zh-CN" altLang="en-US" b="1"/>
            </a:p>
          </p:txBody>
        </p:sp>
        <p:sp>
          <p:nvSpPr>
            <p:cNvPr id="191494" name="Rectangle 6"/>
            <p:cNvSpPr>
              <a:spLocks noChangeArrowheads="1"/>
            </p:cNvSpPr>
            <p:nvPr/>
          </p:nvSpPr>
          <p:spPr bwMode="auto">
            <a:xfrm>
              <a:off x="1471613" y="1638300"/>
              <a:ext cx="1298575" cy="328613"/>
            </a:xfrm>
            <a:prstGeom prst="rect">
              <a:avLst/>
            </a:prstGeom>
            <a:noFill/>
            <a:ln w="22225">
              <a:solidFill>
                <a:srgbClr val="000000"/>
              </a:solidFill>
              <a:miter lim="800000"/>
              <a:headEnd/>
              <a:tailEnd/>
            </a:ln>
          </p:spPr>
          <p:txBody>
            <a:bodyPr/>
            <a:lstStyle/>
            <a:p>
              <a:endParaRPr lang="zh-CN" altLang="en-US"/>
            </a:p>
          </p:txBody>
        </p:sp>
        <p:sp>
          <p:nvSpPr>
            <p:cNvPr id="191495" name="Rectangle 7"/>
            <p:cNvSpPr>
              <a:spLocks noChangeArrowheads="1"/>
            </p:cNvSpPr>
            <p:nvPr/>
          </p:nvSpPr>
          <p:spPr bwMode="auto">
            <a:xfrm>
              <a:off x="1662113"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段表长度</a:t>
              </a:r>
              <a:endParaRPr lang="zh-CN" altLang="en-US" b="1"/>
            </a:p>
          </p:txBody>
        </p:sp>
        <p:sp>
          <p:nvSpPr>
            <p:cNvPr id="191496" name="Freeform 8"/>
            <p:cNvSpPr>
              <a:spLocks/>
            </p:cNvSpPr>
            <p:nvPr/>
          </p:nvSpPr>
          <p:spPr bwMode="auto">
            <a:xfrm>
              <a:off x="3273425" y="1638300"/>
              <a:ext cx="311150" cy="311150"/>
            </a:xfrm>
            <a:custGeom>
              <a:avLst/>
              <a:gdLst/>
              <a:ahLst/>
              <a:cxnLst>
                <a:cxn ang="0">
                  <a:pos x="0" y="98"/>
                </a:cxn>
                <a:cxn ang="0">
                  <a:pos x="11" y="44"/>
                </a:cxn>
                <a:cxn ang="0">
                  <a:pos x="65" y="0"/>
                </a:cxn>
                <a:cxn ang="0">
                  <a:pos x="131" y="0"/>
                </a:cxn>
                <a:cxn ang="0">
                  <a:pos x="185" y="44"/>
                </a:cxn>
                <a:cxn ang="0">
                  <a:pos x="196" y="98"/>
                </a:cxn>
                <a:cxn ang="0">
                  <a:pos x="185" y="164"/>
                </a:cxn>
                <a:cxn ang="0">
                  <a:pos x="131" y="196"/>
                </a:cxn>
                <a:cxn ang="0">
                  <a:pos x="65" y="196"/>
                </a:cxn>
                <a:cxn ang="0">
                  <a:pos x="11" y="164"/>
                </a:cxn>
                <a:cxn ang="0">
                  <a:pos x="0" y="98"/>
                </a:cxn>
              </a:cxnLst>
              <a:rect l="0" t="0" r="r" b="b"/>
              <a:pathLst>
                <a:path w="196" h="196">
                  <a:moveTo>
                    <a:pt x="0" y="98"/>
                  </a:moveTo>
                  <a:lnTo>
                    <a:pt x="11" y="44"/>
                  </a:lnTo>
                  <a:lnTo>
                    <a:pt x="65" y="0"/>
                  </a:lnTo>
                  <a:lnTo>
                    <a:pt x="131" y="0"/>
                  </a:lnTo>
                  <a:lnTo>
                    <a:pt x="185" y="44"/>
                  </a:lnTo>
                  <a:lnTo>
                    <a:pt x="196" y="98"/>
                  </a:lnTo>
                  <a:lnTo>
                    <a:pt x="185" y="164"/>
                  </a:lnTo>
                  <a:lnTo>
                    <a:pt x="131" y="196"/>
                  </a:lnTo>
                  <a:lnTo>
                    <a:pt x="65" y="196"/>
                  </a:lnTo>
                  <a:lnTo>
                    <a:pt x="11" y="164"/>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497" name="Rectangle 9"/>
            <p:cNvSpPr>
              <a:spLocks noChangeArrowheads="1"/>
            </p:cNvSpPr>
            <p:nvPr/>
          </p:nvSpPr>
          <p:spPr bwMode="auto">
            <a:xfrm>
              <a:off x="3308350" y="1673225"/>
              <a:ext cx="230188"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498" name="Rectangle 10"/>
            <p:cNvSpPr>
              <a:spLocks noChangeArrowheads="1"/>
            </p:cNvSpPr>
            <p:nvPr/>
          </p:nvSpPr>
          <p:spPr bwMode="auto">
            <a:xfrm>
              <a:off x="5143500" y="1638300"/>
              <a:ext cx="814388" cy="328613"/>
            </a:xfrm>
            <a:prstGeom prst="rect">
              <a:avLst/>
            </a:prstGeom>
            <a:noFill/>
            <a:ln w="22225">
              <a:solidFill>
                <a:srgbClr val="000000"/>
              </a:solidFill>
              <a:miter lim="800000"/>
              <a:headEnd/>
              <a:tailEnd/>
            </a:ln>
          </p:spPr>
          <p:txBody>
            <a:bodyPr/>
            <a:lstStyle/>
            <a:p>
              <a:endParaRPr lang="zh-CN" altLang="en-US"/>
            </a:p>
          </p:txBody>
        </p:sp>
        <p:sp>
          <p:nvSpPr>
            <p:cNvPr id="191499" name="Rectangle 11"/>
            <p:cNvSpPr>
              <a:spLocks noChangeArrowheads="1"/>
            </p:cNvSpPr>
            <p:nvPr/>
          </p:nvSpPr>
          <p:spPr bwMode="auto">
            <a:xfrm>
              <a:off x="5264150" y="1673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段号</a:t>
              </a:r>
              <a:endParaRPr lang="zh-CN" altLang="en-US" b="1"/>
            </a:p>
          </p:txBody>
        </p:sp>
        <p:sp>
          <p:nvSpPr>
            <p:cNvPr id="191500" name="Rectangle 12"/>
            <p:cNvSpPr>
              <a:spLocks noChangeArrowheads="1"/>
            </p:cNvSpPr>
            <p:nvPr/>
          </p:nvSpPr>
          <p:spPr bwMode="auto">
            <a:xfrm>
              <a:off x="5715000" y="1655763"/>
              <a:ext cx="127000"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S</a:t>
              </a:r>
              <a:endParaRPr lang="en-US" altLang="zh-CN" b="1"/>
            </a:p>
          </p:txBody>
        </p:sp>
        <p:sp>
          <p:nvSpPr>
            <p:cNvPr id="191501" name="Rectangle 13"/>
            <p:cNvSpPr>
              <a:spLocks noChangeArrowheads="1"/>
            </p:cNvSpPr>
            <p:nvPr/>
          </p:nvSpPr>
          <p:spPr bwMode="auto">
            <a:xfrm>
              <a:off x="5957888" y="1638300"/>
              <a:ext cx="830262" cy="328613"/>
            </a:xfrm>
            <a:prstGeom prst="rect">
              <a:avLst/>
            </a:prstGeom>
            <a:noFill/>
            <a:ln w="22225">
              <a:solidFill>
                <a:srgbClr val="000000"/>
              </a:solidFill>
              <a:miter lim="800000"/>
              <a:headEnd/>
              <a:tailEnd/>
            </a:ln>
          </p:spPr>
          <p:txBody>
            <a:bodyPr/>
            <a:lstStyle/>
            <a:p>
              <a:endParaRPr lang="zh-CN" altLang="en-US"/>
            </a:p>
          </p:txBody>
        </p:sp>
        <p:sp>
          <p:nvSpPr>
            <p:cNvPr id="191502" name="Rectangle 14"/>
            <p:cNvSpPr>
              <a:spLocks noChangeArrowheads="1"/>
            </p:cNvSpPr>
            <p:nvPr/>
          </p:nvSpPr>
          <p:spPr bwMode="auto">
            <a:xfrm>
              <a:off x="6078538" y="1673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页号</a:t>
              </a:r>
              <a:endParaRPr lang="zh-CN" altLang="en-US" b="1"/>
            </a:p>
          </p:txBody>
        </p:sp>
        <p:sp>
          <p:nvSpPr>
            <p:cNvPr id="191503" name="Rectangle 15"/>
            <p:cNvSpPr>
              <a:spLocks noChangeArrowheads="1"/>
            </p:cNvSpPr>
            <p:nvPr/>
          </p:nvSpPr>
          <p:spPr bwMode="auto">
            <a:xfrm>
              <a:off x="6529388" y="1655763"/>
              <a:ext cx="139700"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P</a:t>
              </a:r>
              <a:endParaRPr lang="en-US" altLang="zh-CN" b="1"/>
            </a:p>
          </p:txBody>
        </p:sp>
        <p:sp>
          <p:nvSpPr>
            <p:cNvPr id="191504" name="Freeform 16"/>
            <p:cNvSpPr>
              <a:spLocks/>
            </p:cNvSpPr>
            <p:nvPr/>
          </p:nvSpPr>
          <p:spPr bwMode="auto">
            <a:xfrm>
              <a:off x="1143000" y="2297113"/>
              <a:ext cx="328613" cy="311150"/>
            </a:xfrm>
            <a:custGeom>
              <a:avLst/>
              <a:gdLst/>
              <a:ahLst/>
              <a:cxnLst>
                <a:cxn ang="0">
                  <a:pos x="0" y="98"/>
                </a:cxn>
                <a:cxn ang="0">
                  <a:pos x="11" y="32"/>
                </a:cxn>
                <a:cxn ang="0">
                  <a:pos x="65" y="0"/>
                </a:cxn>
                <a:cxn ang="0">
                  <a:pos x="131" y="0"/>
                </a:cxn>
                <a:cxn ang="0">
                  <a:pos x="185" y="32"/>
                </a:cxn>
                <a:cxn ang="0">
                  <a:pos x="207" y="98"/>
                </a:cxn>
                <a:cxn ang="0">
                  <a:pos x="185" y="152"/>
                </a:cxn>
                <a:cxn ang="0">
                  <a:pos x="131" y="196"/>
                </a:cxn>
                <a:cxn ang="0">
                  <a:pos x="65" y="196"/>
                </a:cxn>
                <a:cxn ang="0">
                  <a:pos x="11" y="152"/>
                </a:cxn>
                <a:cxn ang="0">
                  <a:pos x="0" y="98"/>
                </a:cxn>
              </a:cxnLst>
              <a:rect l="0" t="0" r="r" b="b"/>
              <a:pathLst>
                <a:path w="207" h="196">
                  <a:moveTo>
                    <a:pt x="0" y="98"/>
                  </a:moveTo>
                  <a:lnTo>
                    <a:pt x="11" y="32"/>
                  </a:lnTo>
                  <a:lnTo>
                    <a:pt x="65" y="0"/>
                  </a:lnTo>
                  <a:lnTo>
                    <a:pt x="131" y="0"/>
                  </a:lnTo>
                  <a:lnTo>
                    <a:pt x="185" y="32"/>
                  </a:lnTo>
                  <a:lnTo>
                    <a:pt x="207" y="98"/>
                  </a:lnTo>
                  <a:lnTo>
                    <a:pt x="185" y="152"/>
                  </a:lnTo>
                  <a:lnTo>
                    <a:pt x="131" y="196"/>
                  </a:lnTo>
                  <a:lnTo>
                    <a:pt x="65" y="196"/>
                  </a:lnTo>
                  <a:lnTo>
                    <a:pt x="11" y="152"/>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505" name="Rectangle 17"/>
            <p:cNvSpPr>
              <a:spLocks noChangeArrowheads="1"/>
            </p:cNvSpPr>
            <p:nvPr/>
          </p:nvSpPr>
          <p:spPr bwMode="auto">
            <a:xfrm>
              <a:off x="1177925" y="2330450"/>
              <a:ext cx="230188"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506" name="Line 18"/>
            <p:cNvSpPr>
              <a:spLocks noChangeShapeType="1"/>
            </p:cNvSpPr>
            <p:nvPr/>
          </p:nvSpPr>
          <p:spPr bwMode="auto">
            <a:xfrm>
              <a:off x="1298575" y="1966913"/>
              <a:ext cx="1588" cy="312737"/>
            </a:xfrm>
            <a:prstGeom prst="line">
              <a:avLst/>
            </a:prstGeom>
            <a:noFill/>
            <a:ln w="22225">
              <a:solidFill>
                <a:srgbClr val="000000"/>
              </a:solidFill>
              <a:round/>
              <a:headEnd/>
              <a:tailEnd/>
            </a:ln>
          </p:spPr>
          <p:txBody>
            <a:bodyPr/>
            <a:lstStyle/>
            <a:p>
              <a:endParaRPr lang="zh-CN" altLang="en-US"/>
            </a:p>
          </p:txBody>
        </p:sp>
        <p:sp>
          <p:nvSpPr>
            <p:cNvPr id="191507" name="Freeform 19"/>
            <p:cNvSpPr>
              <a:spLocks/>
            </p:cNvSpPr>
            <p:nvPr/>
          </p:nvSpPr>
          <p:spPr bwMode="auto">
            <a:xfrm>
              <a:off x="1263650" y="2071688"/>
              <a:ext cx="87313" cy="207962"/>
            </a:xfrm>
            <a:custGeom>
              <a:avLst/>
              <a:gdLst/>
              <a:ahLst/>
              <a:cxnLst>
                <a:cxn ang="0">
                  <a:pos x="55" y="0"/>
                </a:cxn>
                <a:cxn ang="0">
                  <a:pos x="22" y="22"/>
                </a:cxn>
                <a:cxn ang="0">
                  <a:pos x="0" y="0"/>
                </a:cxn>
                <a:cxn ang="0">
                  <a:pos x="22" y="131"/>
                </a:cxn>
                <a:cxn ang="0">
                  <a:pos x="55" y="0"/>
                </a:cxn>
              </a:cxnLst>
              <a:rect l="0" t="0" r="r" b="b"/>
              <a:pathLst>
                <a:path w="55" h="131">
                  <a:moveTo>
                    <a:pt x="55" y="0"/>
                  </a:moveTo>
                  <a:lnTo>
                    <a:pt x="22" y="22"/>
                  </a:lnTo>
                  <a:lnTo>
                    <a:pt x="0" y="0"/>
                  </a:lnTo>
                  <a:lnTo>
                    <a:pt x="22" y="131"/>
                  </a:lnTo>
                  <a:lnTo>
                    <a:pt x="5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08" name="Freeform 20"/>
            <p:cNvSpPr>
              <a:spLocks/>
            </p:cNvSpPr>
            <p:nvPr/>
          </p:nvSpPr>
          <p:spPr bwMode="auto">
            <a:xfrm>
              <a:off x="1471613" y="1966913"/>
              <a:ext cx="4087812" cy="485775"/>
            </a:xfrm>
            <a:custGeom>
              <a:avLst/>
              <a:gdLst/>
              <a:ahLst/>
              <a:cxnLst>
                <a:cxn ang="0">
                  <a:pos x="2575" y="0"/>
                </a:cxn>
                <a:cxn ang="0">
                  <a:pos x="2575" y="306"/>
                </a:cxn>
                <a:cxn ang="0">
                  <a:pos x="0" y="306"/>
                </a:cxn>
              </a:cxnLst>
              <a:rect l="0" t="0" r="r" b="b"/>
              <a:pathLst>
                <a:path w="2575" h="306">
                  <a:moveTo>
                    <a:pt x="2575" y="0"/>
                  </a:moveTo>
                  <a:lnTo>
                    <a:pt x="2575" y="306"/>
                  </a:lnTo>
                  <a:lnTo>
                    <a:pt x="0" y="306"/>
                  </a:lnTo>
                </a:path>
              </a:pathLst>
            </a:custGeom>
            <a:noFill/>
            <a:ln w="22225">
              <a:solidFill>
                <a:srgbClr val="000000"/>
              </a:solidFill>
              <a:prstDash val="solid"/>
              <a:round/>
              <a:headEnd/>
              <a:tailEnd/>
            </a:ln>
          </p:spPr>
          <p:txBody>
            <a:bodyPr/>
            <a:lstStyle/>
            <a:p>
              <a:endParaRPr lang="zh-CN" altLang="en-US"/>
            </a:p>
          </p:txBody>
        </p:sp>
        <p:sp>
          <p:nvSpPr>
            <p:cNvPr id="191509" name="Freeform 21"/>
            <p:cNvSpPr>
              <a:spLocks/>
            </p:cNvSpPr>
            <p:nvPr/>
          </p:nvSpPr>
          <p:spPr bwMode="auto">
            <a:xfrm>
              <a:off x="1471613" y="2417763"/>
              <a:ext cx="207962" cy="69850"/>
            </a:xfrm>
            <a:custGeom>
              <a:avLst/>
              <a:gdLst/>
              <a:ahLst/>
              <a:cxnLst>
                <a:cxn ang="0">
                  <a:pos x="131" y="44"/>
                </a:cxn>
                <a:cxn ang="0">
                  <a:pos x="109" y="22"/>
                </a:cxn>
                <a:cxn ang="0">
                  <a:pos x="131" y="0"/>
                </a:cxn>
                <a:cxn ang="0">
                  <a:pos x="0" y="22"/>
                </a:cxn>
                <a:cxn ang="0">
                  <a:pos x="131" y="44"/>
                </a:cxn>
              </a:cxnLst>
              <a:rect l="0" t="0" r="r" b="b"/>
              <a:pathLst>
                <a:path w="131" h="44">
                  <a:moveTo>
                    <a:pt x="131" y="44"/>
                  </a:moveTo>
                  <a:lnTo>
                    <a:pt x="109" y="22"/>
                  </a:lnTo>
                  <a:lnTo>
                    <a:pt x="131" y="0"/>
                  </a:lnTo>
                  <a:lnTo>
                    <a:pt x="0" y="22"/>
                  </a:lnTo>
                  <a:lnTo>
                    <a:pt x="131"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0" name="Line 22"/>
            <p:cNvSpPr>
              <a:spLocks noChangeShapeType="1"/>
            </p:cNvSpPr>
            <p:nvPr/>
          </p:nvSpPr>
          <p:spPr bwMode="auto">
            <a:xfrm>
              <a:off x="3429000" y="1966913"/>
              <a:ext cx="1588" cy="485775"/>
            </a:xfrm>
            <a:prstGeom prst="line">
              <a:avLst/>
            </a:prstGeom>
            <a:noFill/>
            <a:ln w="22225">
              <a:solidFill>
                <a:srgbClr val="000000"/>
              </a:solidFill>
              <a:round/>
              <a:headEnd/>
              <a:tailEnd/>
            </a:ln>
          </p:spPr>
          <p:txBody>
            <a:bodyPr/>
            <a:lstStyle/>
            <a:p>
              <a:endParaRPr lang="zh-CN" altLang="en-US"/>
            </a:p>
          </p:txBody>
        </p:sp>
        <p:sp>
          <p:nvSpPr>
            <p:cNvPr id="191511" name="Freeform 23"/>
            <p:cNvSpPr>
              <a:spLocks/>
            </p:cNvSpPr>
            <p:nvPr/>
          </p:nvSpPr>
          <p:spPr bwMode="auto">
            <a:xfrm>
              <a:off x="3394075" y="2417763"/>
              <a:ext cx="69850" cy="69850"/>
            </a:xfrm>
            <a:custGeom>
              <a:avLst/>
              <a:gdLst/>
              <a:ahLst/>
              <a:cxnLst>
                <a:cxn ang="0">
                  <a:pos x="0" y="22"/>
                </a:cxn>
                <a:cxn ang="0">
                  <a:pos x="11" y="0"/>
                </a:cxn>
                <a:cxn ang="0">
                  <a:pos x="33" y="0"/>
                </a:cxn>
                <a:cxn ang="0">
                  <a:pos x="44" y="22"/>
                </a:cxn>
                <a:cxn ang="0">
                  <a:pos x="33" y="44"/>
                </a:cxn>
                <a:cxn ang="0">
                  <a:pos x="11" y="44"/>
                </a:cxn>
                <a:cxn ang="0">
                  <a:pos x="0" y="22"/>
                </a:cxn>
              </a:cxnLst>
              <a:rect l="0" t="0" r="r" b="b"/>
              <a:pathLst>
                <a:path w="44" h="44">
                  <a:moveTo>
                    <a:pt x="0" y="22"/>
                  </a:moveTo>
                  <a:lnTo>
                    <a:pt x="11" y="0"/>
                  </a:lnTo>
                  <a:lnTo>
                    <a:pt x="33" y="0"/>
                  </a:lnTo>
                  <a:lnTo>
                    <a:pt x="44" y="22"/>
                  </a:lnTo>
                  <a:lnTo>
                    <a:pt x="33" y="44"/>
                  </a:lnTo>
                  <a:lnTo>
                    <a:pt x="11" y="44"/>
                  </a:lnTo>
                  <a:lnTo>
                    <a:pt x="0" y="2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2" name="Freeform 24"/>
            <p:cNvSpPr>
              <a:spLocks/>
            </p:cNvSpPr>
            <p:nvPr/>
          </p:nvSpPr>
          <p:spPr bwMode="auto">
            <a:xfrm>
              <a:off x="3394075" y="1966913"/>
              <a:ext cx="69850" cy="207962"/>
            </a:xfrm>
            <a:custGeom>
              <a:avLst/>
              <a:gdLst/>
              <a:ahLst/>
              <a:cxnLst>
                <a:cxn ang="0">
                  <a:pos x="0" y="131"/>
                </a:cxn>
                <a:cxn ang="0">
                  <a:pos x="22" y="109"/>
                </a:cxn>
                <a:cxn ang="0">
                  <a:pos x="44" y="131"/>
                </a:cxn>
                <a:cxn ang="0">
                  <a:pos x="22" y="0"/>
                </a:cxn>
                <a:cxn ang="0">
                  <a:pos x="0" y="131"/>
                </a:cxn>
              </a:cxnLst>
              <a:rect l="0" t="0" r="r" b="b"/>
              <a:pathLst>
                <a:path w="44" h="131">
                  <a:moveTo>
                    <a:pt x="0" y="131"/>
                  </a:moveTo>
                  <a:lnTo>
                    <a:pt x="22" y="109"/>
                  </a:lnTo>
                  <a:lnTo>
                    <a:pt x="44" y="131"/>
                  </a:lnTo>
                  <a:lnTo>
                    <a:pt x="22" y="0"/>
                  </a:lnTo>
                  <a:lnTo>
                    <a:pt x="0" y="13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3" name="Freeform 25"/>
            <p:cNvSpPr>
              <a:spLocks/>
            </p:cNvSpPr>
            <p:nvPr/>
          </p:nvSpPr>
          <p:spPr bwMode="auto">
            <a:xfrm>
              <a:off x="3862388" y="1758950"/>
              <a:ext cx="225425" cy="69850"/>
            </a:xfrm>
            <a:custGeom>
              <a:avLst/>
              <a:gdLst/>
              <a:ahLst/>
              <a:cxnLst>
                <a:cxn ang="0">
                  <a:pos x="0" y="44"/>
                </a:cxn>
                <a:cxn ang="0">
                  <a:pos x="32" y="22"/>
                </a:cxn>
                <a:cxn ang="0">
                  <a:pos x="0" y="0"/>
                </a:cxn>
                <a:cxn ang="0">
                  <a:pos x="142" y="22"/>
                </a:cxn>
                <a:cxn ang="0">
                  <a:pos x="0" y="44"/>
                </a:cxn>
              </a:cxnLst>
              <a:rect l="0" t="0" r="r" b="b"/>
              <a:pathLst>
                <a:path w="142" h="44">
                  <a:moveTo>
                    <a:pt x="0" y="44"/>
                  </a:moveTo>
                  <a:lnTo>
                    <a:pt x="32" y="22"/>
                  </a:lnTo>
                  <a:lnTo>
                    <a:pt x="0" y="0"/>
                  </a:lnTo>
                  <a:lnTo>
                    <a:pt x="142" y="22"/>
                  </a:lnTo>
                  <a:lnTo>
                    <a:pt x="0"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4" name="Rectangle 26"/>
            <p:cNvSpPr>
              <a:spLocks noChangeArrowheads="1"/>
            </p:cNvSpPr>
            <p:nvPr/>
          </p:nvSpPr>
          <p:spPr bwMode="auto">
            <a:xfrm>
              <a:off x="4225925" y="1673225"/>
              <a:ext cx="690563"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段超长</a:t>
              </a:r>
              <a:endParaRPr lang="zh-CN" altLang="en-US" b="1"/>
            </a:p>
          </p:txBody>
        </p:sp>
        <p:sp>
          <p:nvSpPr>
            <p:cNvPr id="191515" name="Rectangle 27"/>
            <p:cNvSpPr>
              <a:spLocks noChangeArrowheads="1"/>
            </p:cNvSpPr>
            <p:nvPr/>
          </p:nvSpPr>
          <p:spPr bwMode="auto">
            <a:xfrm>
              <a:off x="2770188" y="3109913"/>
              <a:ext cx="1317625" cy="330200"/>
            </a:xfrm>
            <a:prstGeom prst="rect">
              <a:avLst/>
            </a:prstGeom>
            <a:noFill/>
            <a:ln w="22225">
              <a:solidFill>
                <a:srgbClr val="000000"/>
              </a:solidFill>
              <a:miter lim="800000"/>
              <a:headEnd/>
              <a:tailEnd/>
            </a:ln>
          </p:spPr>
          <p:txBody>
            <a:bodyPr/>
            <a:lstStyle/>
            <a:p>
              <a:endParaRPr lang="zh-CN" altLang="en-US"/>
            </a:p>
          </p:txBody>
        </p:sp>
        <p:sp>
          <p:nvSpPr>
            <p:cNvPr id="191516" name="Rectangle 28"/>
            <p:cNvSpPr>
              <a:spLocks noChangeArrowheads="1"/>
            </p:cNvSpPr>
            <p:nvPr/>
          </p:nvSpPr>
          <p:spPr bwMode="auto">
            <a:xfrm>
              <a:off x="2770188" y="3440113"/>
              <a:ext cx="1317625" cy="311150"/>
            </a:xfrm>
            <a:prstGeom prst="rect">
              <a:avLst/>
            </a:prstGeom>
            <a:noFill/>
            <a:ln w="22225">
              <a:solidFill>
                <a:srgbClr val="000000"/>
              </a:solidFill>
              <a:miter lim="800000"/>
              <a:headEnd/>
              <a:tailEnd/>
            </a:ln>
          </p:spPr>
          <p:txBody>
            <a:bodyPr/>
            <a:lstStyle/>
            <a:p>
              <a:endParaRPr lang="zh-CN" altLang="en-US"/>
            </a:p>
          </p:txBody>
        </p:sp>
        <p:sp>
          <p:nvSpPr>
            <p:cNvPr id="191517" name="Rectangle 29"/>
            <p:cNvSpPr>
              <a:spLocks noChangeArrowheads="1"/>
            </p:cNvSpPr>
            <p:nvPr/>
          </p:nvSpPr>
          <p:spPr bwMode="auto">
            <a:xfrm>
              <a:off x="3117850" y="2816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a:t>
              </a:r>
              <a:endParaRPr lang="zh-CN" altLang="en-US" b="1"/>
            </a:p>
          </p:txBody>
        </p:sp>
        <p:sp>
          <p:nvSpPr>
            <p:cNvPr id="191518" name="Rectangle 30"/>
            <p:cNvSpPr>
              <a:spLocks noChangeArrowheads="1"/>
            </p:cNvSpPr>
            <p:nvPr/>
          </p:nvSpPr>
          <p:spPr bwMode="auto">
            <a:xfrm>
              <a:off x="2476500" y="3127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0</a:t>
              </a:r>
              <a:endParaRPr lang="zh-CN" altLang="en-US" b="1"/>
            </a:p>
          </p:txBody>
        </p:sp>
        <p:sp>
          <p:nvSpPr>
            <p:cNvPr id="191519" name="Rectangle 31"/>
            <p:cNvSpPr>
              <a:spLocks noChangeArrowheads="1"/>
            </p:cNvSpPr>
            <p:nvPr/>
          </p:nvSpPr>
          <p:spPr bwMode="auto">
            <a:xfrm>
              <a:off x="2476500" y="34559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1</a:t>
              </a:r>
              <a:endParaRPr lang="zh-CN" altLang="en-US" b="1"/>
            </a:p>
          </p:txBody>
        </p:sp>
        <p:sp>
          <p:nvSpPr>
            <p:cNvPr id="191520" name="Rectangle 32"/>
            <p:cNvSpPr>
              <a:spLocks noChangeArrowheads="1"/>
            </p:cNvSpPr>
            <p:nvPr/>
          </p:nvSpPr>
          <p:spPr bwMode="auto">
            <a:xfrm>
              <a:off x="2476500" y="37861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2</a:t>
              </a:r>
              <a:endParaRPr lang="zh-CN" altLang="en-US" b="1"/>
            </a:p>
          </p:txBody>
        </p:sp>
        <p:sp>
          <p:nvSpPr>
            <p:cNvPr id="191521" name="Rectangle 33"/>
            <p:cNvSpPr>
              <a:spLocks noChangeArrowheads="1"/>
            </p:cNvSpPr>
            <p:nvPr/>
          </p:nvSpPr>
          <p:spPr bwMode="auto">
            <a:xfrm>
              <a:off x="2476500" y="4270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3</a:t>
              </a:r>
              <a:endParaRPr lang="zh-CN" altLang="en-US" b="1"/>
            </a:p>
          </p:txBody>
        </p:sp>
        <p:sp>
          <p:nvSpPr>
            <p:cNvPr id="191522" name="Line 34"/>
            <p:cNvSpPr>
              <a:spLocks noChangeShapeType="1"/>
            </p:cNvSpPr>
            <p:nvPr/>
          </p:nvSpPr>
          <p:spPr bwMode="auto">
            <a:xfrm>
              <a:off x="1298575" y="4252913"/>
              <a:ext cx="1471613" cy="1587"/>
            </a:xfrm>
            <a:prstGeom prst="line">
              <a:avLst/>
            </a:prstGeom>
            <a:noFill/>
            <a:ln w="22225">
              <a:solidFill>
                <a:srgbClr val="000000"/>
              </a:solidFill>
              <a:round/>
              <a:headEnd/>
              <a:tailEnd/>
            </a:ln>
          </p:spPr>
          <p:txBody>
            <a:bodyPr/>
            <a:lstStyle/>
            <a:p>
              <a:endParaRPr lang="zh-CN" altLang="en-US"/>
            </a:p>
          </p:txBody>
        </p:sp>
        <p:sp>
          <p:nvSpPr>
            <p:cNvPr id="191523" name="Line 35"/>
            <p:cNvSpPr>
              <a:spLocks noChangeShapeType="1"/>
            </p:cNvSpPr>
            <p:nvPr/>
          </p:nvSpPr>
          <p:spPr bwMode="auto">
            <a:xfrm>
              <a:off x="1298575" y="2608263"/>
              <a:ext cx="1588" cy="1644650"/>
            </a:xfrm>
            <a:prstGeom prst="line">
              <a:avLst/>
            </a:prstGeom>
            <a:noFill/>
            <a:ln w="22225">
              <a:solidFill>
                <a:srgbClr val="000000"/>
              </a:solidFill>
              <a:round/>
              <a:headEnd/>
              <a:tailEnd/>
            </a:ln>
          </p:spPr>
          <p:txBody>
            <a:bodyPr/>
            <a:lstStyle/>
            <a:p>
              <a:endParaRPr lang="zh-CN" altLang="en-US"/>
            </a:p>
          </p:txBody>
        </p:sp>
        <p:sp>
          <p:nvSpPr>
            <p:cNvPr id="191524" name="Freeform 36"/>
            <p:cNvSpPr>
              <a:spLocks/>
            </p:cNvSpPr>
            <p:nvPr/>
          </p:nvSpPr>
          <p:spPr bwMode="auto">
            <a:xfrm>
              <a:off x="2563813" y="4202113"/>
              <a:ext cx="206375" cy="85725"/>
            </a:xfrm>
            <a:custGeom>
              <a:avLst/>
              <a:gdLst/>
              <a:ahLst/>
              <a:cxnLst>
                <a:cxn ang="0">
                  <a:pos x="0" y="54"/>
                </a:cxn>
                <a:cxn ang="0">
                  <a:pos x="21" y="32"/>
                </a:cxn>
                <a:cxn ang="0">
                  <a:pos x="0" y="0"/>
                </a:cxn>
                <a:cxn ang="0">
                  <a:pos x="130" y="32"/>
                </a:cxn>
                <a:cxn ang="0">
                  <a:pos x="0" y="54"/>
                </a:cxn>
              </a:cxnLst>
              <a:rect l="0" t="0" r="r" b="b"/>
              <a:pathLst>
                <a:path w="130" h="54">
                  <a:moveTo>
                    <a:pt x="0" y="54"/>
                  </a:moveTo>
                  <a:lnTo>
                    <a:pt x="21" y="32"/>
                  </a:lnTo>
                  <a:lnTo>
                    <a:pt x="0" y="0"/>
                  </a:lnTo>
                  <a:lnTo>
                    <a:pt x="130"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25" name="Line 37"/>
            <p:cNvSpPr>
              <a:spLocks noChangeShapeType="1"/>
            </p:cNvSpPr>
            <p:nvPr/>
          </p:nvSpPr>
          <p:spPr bwMode="auto">
            <a:xfrm>
              <a:off x="6373813" y="1966913"/>
              <a:ext cx="1587" cy="641350"/>
            </a:xfrm>
            <a:prstGeom prst="line">
              <a:avLst/>
            </a:prstGeom>
            <a:noFill/>
            <a:ln w="22225">
              <a:solidFill>
                <a:srgbClr val="000000"/>
              </a:solidFill>
              <a:round/>
              <a:headEnd/>
              <a:tailEnd/>
            </a:ln>
          </p:spPr>
          <p:txBody>
            <a:bodyPr/>
            <a:lstStyle/>
            <a:p>
              <a:endParaRPr lang="zh-CN" altLang="en-US"/>
            </a:p>
          </p:txBody>
        </p:sp>
        <p:sp>
          <p:nvSpPr>
            <p:cNvPr id="191526" name="Line 38"/>
            <p:cNvSpPr>
              <a:spLocks noChangeShapeType="1"/>
            </p:cNvSpPr>
            <p:nvPr/>
          </p:nvSpPr>
          <p:spPr bwMode="auto">
            <a:xfrm flipH="1">
              <a:off x="2770188" y="1793875"/>
              <a:ext cx="503237" cy="1588"/>
            </a:xfrm>
            <a:prstGeom prst="line">
              <a:avLst/>
            </a:prstGeom>
            <a:noFill/>
            <a:ln w="22225">
              <a:solidFill>
                <a:srgbClr val="000000"/>
              </a:solidFill>
              <a:round/>
              <a:headEnd/>
              <a:tailEnd/>
            </a:ln>
          </p:spPr>
          <p:txBody>
            <a:bodyPr/>
            <a:lstStyle/>
            <a:p>
              <a:endParaRPr lang="zh-CN" altLang="en-US"/>
            </a:p>
          </p:txBody>
        </p:sp>
        <p:sp>
          <p:nvSpPr>
            <p:cNvPr id="191527" name="Line 39"/>
            <p:cNvSpPr>
              <a:spLocks noChangeShapeType="1"/>
            </p:cNvSpPr>
            <p:nvPr/>
          </p:nvSpPr>
          <p:spPr bwMode="auto">
            <a:xfrm flipH="1">
              <a:off x="3584575" y="1793875"/>
              <a:ext cx="503238" cy="1588"/>
            </a:xfrm>
            <a:prstGeom prst="line">
              <a:avLst/>
            </a:prstGeom>
            <a:noFill/>
            <a:ln w="22225">
              <a:solidFill>
                <a:srgbClr val="000000"/>
              </a:solidFill>
              <a:round/>
              <a:headEnd/>
              <a:tailEnd/>
            </a:ln>
          </p:spPr>
          <p:txBody>
            <a:bodyPr/>
            <a:lstStyle/>
            <a:p>
              <a:endParaRPr lang="zh-CN" altLang="en-US"/>
            </a:p>
          </p:txBody>
        </p:sp>
        <p:sp>
          <p:nvSpPr>
            <p:cNvPr id="191528" name="Rectangle 40"/>
            <p:cNvSpPr>
              <a:spLocks noChangeArrowheads="1"/>
            </p:cNvSpPr>
            <p:nvPr/>
          </p:nvSpPr>
          <p:spPr bwMode="auto">
            <a:xfrm>
              <a:off x="2770188" y="3751263"/>
              <a:ext cx="1317625" cy="328612"/>
            </a:xfrm>
            <a:prstGeom prst="rect">
              <a:avLst/>
            </a:prstGeom>
            <a:noFill/>
            <a:ln w="22225">
              <a:solidFill>
                <a:srgbClr val="000000"/>
              </a:solidFill>
              <a:miter lim="800000"/>
              <a:headEnd/>
              <a:tailEnd/>
            </a:ln>
          </p:spPr>
          <p:txBody>
            <a:bodyPr/>
            <a:lstStyle/>
            <a:p>
              <a:endParaRPr lang="zh-CN" altLang="en-US"/>
            </a:p>
          </p:txBody>
        </p:sp>
        <p:sp>
          <p:nvSpPr>
            <p:cNvPr id="191529" name="Rectangle 41"/>
            <p:cNvSpPr>
              <a:spLocks noChangeArrowheads="1"/>
            </p:cNvSpPr>
            <p:nvPr/>
          </p:nvSpPr>
          <p:spPr bwMode="auto">
            <a:xfrm>
              <a:off x="2770188" y="4079875"/>
              <a:ext cx="415925" cy="330200"/>
            </a:xfrm>
            <a:prstGeom prst="rect">
              <a:avLst/>
            </a:prstGeom>
            <a:noFill/>
            <a:ln w="22225">
              <a:solidFill>
                <a:srgbClr val="000000"/>
              </a:solidFill>
              <a:miter lim="800000"/>
              <a:headEnd/>
              <a:tailEnd/>
            </a:ln>
          </p:spPr>
          <p:txBody>
            <a:bodyPr/>
            <a:lstStyle/>
            <a:p>
              <a:endParaRPr lang="zh-CN" altLang="en-US"/>
            </a:p>
          </p:txBody>
        </p:sp>
        <p:sp>
          <p:nvSpPr>
            <p:cNvPr id="191530" name="Rectangle 42"/>
            <p:cNvSpPr>
              <a:spLocks noChangeArrowheads="1"/>
            </p:cNvSpPr>
            <p:nvPr/>
          </p:nvSpPr>
          <p:spPr bwMode="auto">
            <a:xfrm>
              <a:off x="3186113" y="4079875"/>
              <a:ext cx="398462" cy="330200"/>
            </a:xfrm>
            <a:prstGeom prst="rect">
              <a:avLst/>
            </a:prstGeom>
            <a:noFill/>
            <a:ln w="22225">
              <a:solidFill>
                <a:srgbClr val="000000"/>
              </a:solidFill>
              <a:miter lim="800000"/>
              <a:headEnd/>
              <a:tailEnd/>
            </a:ln>
          </p:spPr>
          <p:txBody>
            <a:bodyPr/>
            <a:lstStyle/>
            <a:p>
              <a:endParaRPr lang="zh-CN" altLang="en-US"/>
            </a:p>
          </p:txBody>
        </p:sp>
        <p:sp>
          <p:nvSpPr>
            <p:cNvPr id="191531" name="Freeform 43"/>
            <p:cNvSpPr>
              <a:spLocks/>
            </p:cNvSpPr>
            <p:nvPr/>
          </p:nvSpPr>
          <p:spPr bwMode="auto">
            <a:xfrm>
              <a:off x="4659313" y="4097338"/>
              <a:ext cx="328612" cy="312737"/>
            </a:xfrm>
            <a:custGeom>
              <a:avLst/>
              <a:gdLst/>
              <a:ahLst/>
              <a:cxnLst>
                <a:cxn ang="0">
                  <a:pos x="0" y="98"/>
                </a:cxn>
                <a:cxn ang="0">
                  <a:pos x="21" y="33"/>
                </a:cxn>
                <a:cxn ang="0">
                  <a:pos x="65" y="0"/>
                </a:cxn>
                <a:cxn ang="0">
                  <a:pos x="130" y="0"/>
                </a:cxn>
                <a:cxn ang="0">
                  <a:pos x="185" y="33"/>
                </a:cxn>
                <a:cxn ang="0">
                  <a:pos x="207" y="98"/>
                </a:cxn>
                <a:cxn ang="0">
                  <a:pos x="185" y="153"/>
                </a:cxn>
                <a:cxn ang="0">
                  <a:pos x="130" y="197"/>
                </a:cxn>
                <a:cxn ang="0">
                  <a:pos x="65" y="197"/>
                </a:cxn>
                <a:cxn ang="0">
                  <a:pos x="21" y="153"/>
                </a:cxn>
                <a:cxn ang="0">
                  <a:pos x="0" y="98"/>
                </a:cxn>
              </a:cxnLst>
              <a:rect l="0" t="0" r="r" b="b"/>
              <a:pathLst>
                <a:path w="207" h="197">
                  <a:moveTo>
                    <a:pt x="0" y="98"/>
                  </a:moveTo>
                  <a:lnTo>
                    <a:pt x="21" y="33"/>
                  </a:lnTo>
                  <a:lnTo>
                    <a:pt x="65" y="0"/>
                  </a:lnTo>
                  <a:lnTo>
                    <a:pt x="130" y="0"/>
                  </a:lnTo>
                  <a:lnTo>
                    <a:pt x="185" y="33"/>
                  </a:lnTo>
                  <a:lnTo>
                    <a:pt x="207" y="98"/>
                  </a:lnTo>
                  <a:lnTo>
                    <a:pt x="185" y="153"/>
                  </a:lnTo>
                  <a:lnTo>
                    <a:pt x="130" y="197"/>
                  </a:lnTo>
                  <a:lnTo>
                    <a:pt x="65" y="197"/>
                  </a:lnTo>
                  <a:lnTo>
                    <a:pt x="21" y="153"/>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532" name="Rectangle 44"/>
            <p:cNvSpPr>
              <a:spLocks noChangeArrowheads="1"/>
            </p:cNvSpPr>
            <p:nvPr/>
          </p:nvSpPr>
          <p:spPr bwMode="auto">
            <a:xfrm>
              <a:off x="4710113" y="4132263"/>
              <a:ext cx="230187"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533" name="Rectangle 45"/>
            <p:cNvSpPr>
              <a:spLocks noChangeArrowheads="1"/>
            </p:cNvSpPr>
            <p:nvPr/>
          </p:nvSpPr>
          <p:spPr bwMode="auto">
            <a:xfrm>
              <a:off x="6788150" y="1638300"/>
              <a:ext cx="1143000" cy="328613"/>
            </a:xfrm>
            <a:prstGeom prst="rect">
              <a:avLst/>
            </a:prstGeom>
            <a:noFill/>
            <a:ln w="22225">
              <a:solidFill>
                <a:srgbClr val="000000"/>
              </a:solidFill>
              <a:miter lim="800000"/>
              <a:headEnd/>
              <a:tailEnd/>
            </a:ln>
          </p:spPr>
          <p:txBody>
            <a:bodyPr/>
            <a:lstStyle/>
            <a:p>
              <a:endParaRPr lang="zh-CN" altLang="en-US"/>
            </a:p>
          </p:txBody>
        </p:sp>
        <p:sp>
          <p:nvSpPr>
            <p:cNvPr id="191534" name="Rectangle 46"/>
            <p:cNvSpPr>
              <a:spLocks noChangeArrowheads="1"/>
            </p:cNvSpPr>
            <p:nvPr/>
          </p:nvSpPr>
          <p:spPr bwMode="auto">
            <a:xfrm>
              <a:off x="6910388"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页内地址</a:t>
              </a:r>
              <a:endParaRPr lang="zh-CN" altLang="en-US" b="1"/>
            </a:p>
          </p:txBody>
        </p:sp>
        <p:sp>
          <p:nvSpPr>
            <p:cNvPr id="191535" name="Rectangle 47"/>
            <p:cNvSpPr>
              <a:spLocks noChangeArrowheads="1"/>
            </p:cNvSpPr>
            <p:nvPr/>
          </p:nvSpPr>
          <p:spPr bwMode="auto">
            <a:xfrm>
              <a:off x="3584575" y="4079875"/>
              <a:ext cx="503238" cy="330200"/>
            </a:xfrm>
            <a:prstGeom prst="rect">
              <a:avLst/>
            </a:prstGeom>
            <a:noFill/>
            <a:ln w="22225">
              <a:solidFill>
                <a:srgbClr val="000000"/>
              </a:solidFill>
              <a:miter lim="800000"/>
              <a:headEnd/>
              <a:tailEnd/>
            </a:ln>
          </p:spPr>
          <p:txBody>
            <a:bodyPr/>
            <a:lstStyle/>
            <a:p>
              <a:endParaRPr lang="zh-CN" altLang="en-US"/>
            </a:p>
          </p:txBody>
        </p:sp>
        <p:sp>
          <p:nvSpPr>
            <p:cNvPr id="191536" name="Rectangle 48"/>
            <p:cNvSpPr>
              <a:spLocks noChangeArrowheads="1"/>
            </p:cNvSpPr>
            <p:nvPr/>
          </p:nvSpPr>
          <p:spPr bwMode="auto">
            <a:xfrm>
              <a:off x="2770188" y="4410075"/>
              <a:ext cx="1317625" cy="501650"/>
            </a:xfrm>
            <a:prstGeom prst="rect">
              <a:avLst/>
            </a:prstGeom>
            <a:noFill/>
            <a:ln w="22225">
              <a:solidFill>
                <a:srgbClr val="000000"/>
              </a:solidFill>
              <a:miter lim="800000"/>
              <a:headEnd/>
              <a:tailEnd/>
            </a:ln>
          </p:spPr>
          <p:txBody>
            <a:bodyPr/>
            <a:lstStyle/>
            <a:p>
              <a:endParaRPr lang="zh-CN" altLang="en-US"/>
            </a:p>
          </p:txBody>
        </p:sp>
        <p:sp>
          <p:nvSpPr>
            <p:cNvPr id="191537" name="Line 49"/>
            <p:cNvSpPr>
              <a:spLocks noChangeShapeType="1"/>
            </p:cNvSpPr>
            <p:nvPr/>
          </p:nvSpPr>
          <p:spPr bwMode="auto">
            <a:xfrm>
              <a:off x="4087813" y="4252913"/>
              <a:ext cx="571500" cy="1587"/>
            </a:xfrm>
            <a:prstGeom prst="line">
              <a:avLst/>
            </a:prstGeom>
            <a:noFill/>
            <a:ln w="22225">
              <a:solidFill>
                <a:srgbClr val="000000"/>
              </a:solidFill>
              <a:round/>
              <a:headEnd/>
              <a:tailEnd/>
            </a:ln>
          </p:spPr>
          <p:txBody>
            <a:bodyPr/>
            <a:lstStyle/>
            <a:p>
              <a:endParaRPr lang="zh-CN" altLang="en-US"/>
            </a:p>
          </p:txBody>
        </p:sp>
        <p:sp>
          <p:nvSpPr>
            <p:cNvPr id="191538" name="Freeform 50"/>
            <p:cNvSpPr>
              <a:spLocks/>
            </p:cNvSpPr>
            <p:nvPr/>
          </p:nvSpPr>
          <p:spPr bwMode="auto">
            <a:xfrm>
              <a:off x="4451350" y="4202113"/>
              <a:ext cx="207963" cy="85725"/>
            </a:xfrm>
            <a:custGeom>
              <a:avLst/>
              <a:gdLst/>
              <a:ahLst/>
              <a:cxnLst>
                <a:cxn ang="0">
                  <a:pos x="0" y="54"/>
                </a:cxn>
                <a:cxn ang="0">
                  <a:pos x="21" y="32"/>
                </a:cxn>
                <a:cxn ang="0">
                  <a:pos x="0" y="0"/>
                </a:cxn>
                <a:cxn ang="0">
                  <a:pos x="131" y="32"/>
                </a:cxn>
                <a:cxn ang="0">
                  <a:pos x="0" y="54"/>
                </a:cxn>
              </a:cxnLst>
              <a:rect l="0" t="0" r="r" b="b"/>
              <a:pathLst>
                <a:path w="131" h="54">
                  <a:moveTo>
                    <a:pt x="0" y="54"/>
                  </a:moveTo>
                  <a:lnTo>
                    <a:pt x="21" y="32"/>
                  </a:lnTo>
                  <a:lnTo>
                    <a:pt x="0" y="0"/>
                  </a:lnTo>
                  <a:lnTo>
                    <a:pt x="131"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39" name="Line 51"/>
            <p:cNvSpPr>
              <a:spLocks noChangeShapeType="1"/>
            </p:cNvSpPr>
            <p:nvPr/>
          </p:nvSpPr>
          <p:spPr bwMode="auto">
            <a:xfrm>
              <a:off x="4987925" y="4252913"/>
              <a:ext cx="484188" cy="1587"/>
            </a:xfrm>
            <a:prstGeom prst="line">
              <a:avLst/>
            </a:prstGeom>
            <a:noFill/>
            <a:ln w="22225">
              <a:solidFill>
                <a:srgbClr val="000000"/>
              </a:solidFill>
              <a:round/>
              <a:headEnd/>
              <a:tailEnd/>
            </a:ln>
          </p:spPr>
          <p:txBody>
            <a:bodyPr/>
            <a:lstStyle/>
            <a:p>
              <a:endParaRPr lang="zh-CN" altLang="en-US"/>
            </a:p>
          </p:txBody>
        </p:sp>
        <p:sp>
          <p:nvSpPr>
            <p:cNvPr id="191540" name="Freeform 52"/>
            <p:cNvSpPr>
              <a:spLocks/>
            </p:cNvSpPr>
            <p:nvPr/>
          </p:nvSpPr>
          <p:spPr bwMode="auto">
            <a:xfrm>
              <a:off x="5264150" y="4202113"/>
              <a:ext cx="207963" cy="85725"/>
            </a:xfrm>
            <a:custGeom>
              <a:avLst/>
              <a:gdLst/>
              <a:ahLst/>
              <a:cxnLst>
                <a:cxn ang="0">
                  <a:pos x="0" y="54"/>
                </a:cxn>
                <a:cxn ang="0">
                  <a:pos x="22" y="32"/>
                </a:cxn>
                <a:cxn ang="0">
                  <a:pos x="0" y="0"/>
                </a:cxn>
                <a:cxn ang="0">
                  <a:pos x="131" y="32"/>
                </a:cxn>
                <a:cxn ang="0">
                  <a:pos x="0" y="54"/>
                </a:cxn>
              </a:cxnLst>
              <a:rect l="0" t="0" r="r" b="b"/>
              <a:pathLst>
                <a:path w="131" h="54">
                  <a:moveTo>
                    <a:pt x="0" y="54"/>
                  </a:moveTo>
                  <a:lnTo>
                    <a:pt x="22" y="32"/>
                  </a:lnTo>
                  <a:lnTo>
                    <a:pt x="0" y="0"/>
                  </a:lnTo>
                  <a:lnTo>
                    <a:pt x="131"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41" name="Rectangle 53"/>
            <p:cNvSpPr>
              <a:spLocks noChangeArrowheads="1"/>
            </p:cNvSpPr>
            <p:nvPr/>
          </p:nvSpPr>
          <p:spPr bwMode="auto">
            <a:xfrm>
              <a:off x="5472113" y="3109913"/>
              <a:ext cx="1316037" cy="330200"/>
            </a:xfrm>
            <a:prstGeom prst="rect">
              <a:avLst/>
            </a:prstGeom>
            <a:noFill/>
            <a:ln w="22225">
              <a:solidFill>
                <a:srgbClr val="000000"/>
              </a:solidFill>
              <a:miter lim="800000"/>
              <a:headEnd/>
              <a:tailEnd/>
            </a:ln>
          </p:spPr>
          <p:txBody>
            <a:bodyPr/>
            <a:lstStyle/>
            <a:p>
              <a:endParaRPr lang="zh-CN" altLang="en-US"/>
            </a:p>
          </p:txBody>
        </p:sp>
        <p:sp>
          <p:nvSpPr>
            <p:cNvPr id="191542" name="Rectangle 54"/>
            <p:cNvSpPr>
              <a:spLocks noChangeArrowheads="1"/>
            </p:cNvSpPr>
            <p:nvPr/>
          </p:nvSpPr>
          <p:spPr bwMode="auto">
            <a:xfrm>
              <a:off x="5472113" y="3440113"/>
              <a:ext cx="1316037" cy="311150"/>
            </a:xfrm>
            <a:prstGeom prst="rect">
              <a:avLst/>
            </a:prstGeom>
            <a:noFill/>
            <a:ln w="22225">
              <a:solidFill>
                <a:srgbClr val="000000"/>
              </a:solidFill>
              <a:miter lim="800000"/>
              <a:headEnd/>
              <a:tailEnd/>
            </a:ln>
          </p:spPr>
          <p:txBody>
            <a:bodyPr/>
            <a:lstStyle/>
            <a:p>
              <a:endParaRPr lang="zh-CN" altLang="en-US"/>
            </a:p>
          </p:txBody>
        </p:sp>
        <p:sp>
          <p:nvSpPr>
            <p:cNvPr id="191543" name="Rectangle 55"/>
            <p:cNvSpPr>
              <a:spLocks noChangeArrowheads="1"/>
            </p:cNvSpPr>
            <p:nvPr/>
          </p:nvSpPr>
          <p:spPr bwMode="auto">
            <a:xfrm>
              <a:off x="5818188" y="2816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a:t>
              </a:r>
              <a:endParaRPr lang="zh-CN" altLang="en-US" b="1"/>
            </a:p>
          </p:txBody>
        </p:sp>
        <p:sp>
          <p:nvSpPr>
            <p:cNvPr id="191544" name="Rectangle 56"/>
            <p:cNvSpPr>
              <a:spLocks noChangeArrowheads="1"/>
            </p:cNvSpPr>
            <p:nvPr/>
          </p:nvSpPr>
          <p:spPr bwMode="auto">
            <a:xfrm>
              <a:off x="5178425" y="3127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0</a:t>
              </a:r>
              <a:endParaRPr lang="zh-CN" altLang="en-US" b="1"/>
            </a:p>
          </p:txBody>
        </p:sp>
        <p:sp>
          <p:nvSpPr>
            <p:cNvPr id="191545" name="Rectangle 57"/>
            <p:cNvSpPr>
              <a:spLocks noChangeArrowheads="1"/>
            </p:cNvSpPr>
            <p:nvPr/>
          </p:nvSpPr>
          <p:spPr bwMode="auto">
            <a:xfrm>
              <a:off x="5178425" y="34559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1</a:t>
              </a:r>
              <a:endParaRPr lang="zh-CN" altLang="en-US" b="1"/>
            </a:p>
          </p:txBody>
        </p:sp>
        <p:sp>
          <p:nvSpPr>
            <p:cNvPr id="191546" name="Rectangle 58"/>
            <p:cNvSpPr>
              <a:spLocks noChangeArrowheads="1"/>
            </p:cNvSpPr>
            <p:nvPr/>
          </p:nvSpPr>
          <p:spPr bwMode="auto">
            <a:xfrm>
              <a:off x="5178425" y="37861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2</a:t>
              </a:r>
              <a:endParaRPr lang="zh-CN" altLang="en-US" b="1"/>
            </a:p>
          </p:txBody>
        </p:sp>
        <p:sp>
          <p:nvSpPr>
            <p:cNvPr id="191547" name="Rectangle 59"/>
            <p:cNvSpPr>
              <a:spLocks noChangeArrowheads="1"/>
            </p:cNvSpPr>
            <p:nvPr/>
          </p:nvSpPr>
          <p:spPr bwMode="auto">
            <a:xfrm>
              <a:off x="5178425" y="4270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3</a:t>
              </a:r>
              <a:endParaRPr lang="zh-CN" altLang="en-US" b="1"/>
            </a:p>
          </p:txBody>
        </p:sp>
        <p:sp>
          <p:nvSpPr>
            <p:cNvPr id="191548" name="Rectangle 60"/>
            <p:cNvSpPr>
              <a:spLocks noChangeArrowheads="1"/>
            </p:cNvSpPr>
            <p:nvPr/>
          </p:nvSpPr>
          <p:spPr bwMode="auto">
            <a:xfrm>
              <a:off x="5472113" y="3751263"/>
              <a:ext cx="1316037" cy="328612"/>
            </a:xfrm>
            <a:prstGeom prst="rect">
              <a:avLst/>
            </a:prstGeom>
            <a:noFill/>
            <a:ln w="22225">
              <a:solidFill>
                <a:srgbClr val="000000"/>
              </a:solidFill>
              <a:miter lim="800000"/>
              <a:headEnd/>
              <a:tailEnd/>
            </a:ln>
          </p:spPr>
          <p:txBody>
            <a:bodyPr/>
            <a:lstStyle/>
            <a:p>
              <a:endParaRPr lang="zh-CN" altLang="en-US"/>
            </a:p>
          </p:txBody>
        </p:sp>
        <p:sp>
          <p:nvSpPr>
            <p:cNvPr id="191549" name="Rectangle 61"/>
            <p:cNvSpPr>
              <a:spLocks noChangeArrowheads="1"/>
            </p:cNvSpPr>
            <p:nvPr/>
          </p:nvSpPr>
          <p:spPr bwMode="auto">
            <a:xfrm>
              <a:off x="5472113" y="4079875"/>
              <a:ext cx="1316037" cy="330200"/>
            </a:xfrm>
            <a:prstGeom prst="rect">
              <a:avLst/>
            </a:prstGeom>
            <a:noFill/>
            <a:ln w="22225">
              <a:solidFill>
                <a:srgbClr val="000000"/>
              </a:solidFill>
              <a:miter lim="800000"/>
              <a:headEnd/>
              <a:tailEnd/>
            </a:ln>
          </p:spPr>
          <p:txBody>
            <a:bodyPr/>
            <a:lstStyle/>
            <a:p>
              <a:endParaRPr lang="zh-CN" altLang="en-US"/>
            </a:p>
          </p:txBody>
        </p:sp>
        <p:sp>
          <p:nvSpPr>
            <p:cNvPr id="191550" name="Rectangle 62"/>
            <p:cNvSpPr>
              <a:spLocks noChangeArrowheads="1"/>
            </p:cNvSpPr>
            <p:nvPr/>
          </p:nvSpPr>
          <p:spPr bwMode="auto">
            <a:xfrm>
              <a:off x="6061075" y="4114800"/>
              <a:ext cx="127000" cy="274638"/>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b</a:t>
              </a:r>
              <a:endParaRPr lang="en-US" altLang="zh-CN" b="1"/>
            </a:p>
          </p:txBody>
        </p:sp>
        <p:sp>
          <p:nvSpPr>
            <p:cNvPr id="191551" name="Rectangle 63"/>
            <p:cNvSpPr>
              <a:spLocks noChangeArrowheads="1"/>
            </p:cNvSpPr>
            <p:nvPr/>
          </p:nvSpPr>
          <p:spPr bwMode="auto">
            <a:xfrm>
              <a:off x="5472113" y="4410075"/>
              <a:ext cx="1316037" cy="501650"/>
            </a:xfrm>
            <a:prstGeom prst="rect">
              <a:avLst/>
            </a:prstGeom>
            <a:noFill/>
            <a:ln w="22225">
              <a:solidFill>
                <a:srgbClr val="000000"/>
              </a:solidFill>
              <a:miter lim="800000"/>
              <a:headEnd/>
              <a:tailEnd/>
            </a:ln>
          </p:spPr>
          <p:txBody>
            <a:bodyPr/>
            <a:lstStyle/>
            <a:p>
              <a:endParaRPr lang="zh-CN" altLang="en-US"/>
            </a:p>
          </p:txBody>
        </p:sp>
        <p:sp>
          <p:nvSpPr>
            <p:cNvPr id="191552" name="Line 64"/>
            <p:cNvSpPr>
              <a:spLocks noChangeShapeType="1"/>
            </p:cNvSpPr>
            <p:nvPr/>
          </p:nvSpPr>
          <p:spPr bwMode="auto">
            <a:xfrm>
              <a:off x="4814888" y="2608263"/>
              <a:ext cx="1587" cy="1471612"/>
            </a:xfrm>
            <a:prstGeom prst="line">
              <a:avLst/>
            </a:prstGeom>
            <a:noFill/>
            <a:ln w="22225">
              <a:solidFill>
                <a:srgbClr val="000000"/>
              </a:solidFill>
              <a:round/>
              <a:headEnd/>
              <a:tailEnd/>
            </a:ln>
          </p:spPr>
          <p:txBody>
            <a:bodyPr/>
            <a:lstStyle/>
            <a:p>
              <a:endParaRPr lang="zh-CN" altLang="en-US"/>
            </a:p>
          </p:txBody>
        </p:sp>
        <p:sp>
          <p:nvSpPr>
            <p:cNvPr id="191553" name="Line 65"/>
            <p:cNvSpPr>
              <a:spLocks noChangeShapeType="1"/>
            </p:cNvSpPr>
            <p:nvPr/>
          </p:nvSpPr>
          <p:spPr bwMode="auto">
            <a:xfrm>
              <a:off x="4814888" y="2608263"/>
              <a:ext cx="1558925" cy="1587"/>
            </a:xfrm>
            <a:prstGeom prst="line">
              <a:avLst/>
            </a:prstGeom>
            <a:noFill/>
            <a:ln w="22225">
              <a:solidFill>
                <a:srgbClr val="000000"/>
              </a:solidFill>
              <a:round/>
              <a:headEnd/>
              <a:tailEnd/>
            </a:ln>
          </p:spPr>
          <p:txBody>
            <a:bodyPr/>
            <a:lstStyle/>
            <a:p>
              <a:endParaRPr lang="zh-CN" altLang="en-US"/>
            </a:p>
          </p:txBody>
        </p:sp>
        <p:sp>
          <p:nvSpPr>
            <p:cNvPr id="191554" name="Freeform 66"/>
            <p:cNvSpPr>
              <a:spLocks/>
            </p:cNvSpPr>
            <p:nvPr/>
          </p:nvSpPr>
          <p:spPr bwMode="auto">
            <a:xfrm>
              <a:off x="4779963" y="3838575"/>
              <a:ext cx="85725" cy="206375"/>
            </a:xfrm>
            <a:custGeom>
              <a:avLst/>
              <a:gdLst/>
              <a:ahLst/>
              <a:cxnLst>
                <a:cxn ang="0">
                  <a:pos x="0" y="0"/>
                </a:cxn>
                <a:cxn ang="0">
                  <a:pos x="22" y="21"/>
                </a:cxn>
                <a:cxn ang="0">
                  <a:pos x="54" y="0"/>
                </a:cxn>
                <a:cxn ang="0">
                  <a:pos x="22" y="130"/>
                </a:cxn>
                <a:cxn ang="0">
                  <a:pos x="0" y="0"/>
                </a:cxn>
              </a:cxnLst>
              <a:rect l="0" t="0" r="r" b="b"/>
              <a:pathLst>
                <a:path w="54" h="130">
                  <a:moveTo>
                    <a:pt x="0" y="0"/>
                  </a:moveTo>
                  <a:lnTo>
                    <a:pt x="22" y="21"/>
                  </a:lnTo>
                  <a:lnTo>
                    <a:pt x="54" y="0"/>
                  </a:lnTo>
                  <a:lnTo>
                    <a:pt x="22" y="1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5" name="Line 67"/>
            <p:cNvSpPr>
              <a:spLocks noChangeShapeType="1"/>
            </p:cNvSpPr>
            <p:nvPr/>
          </p:nvSpPr>
          <p:spPr bwMode="auto">
            <a:xfrm>
              <a:off x="6615113" y="4252913"/>
              <a:ext cx="503237" cy="1587"/>
            </a:xfrm>
            <a:prstGeom prst="line">
              <a:avLst/>
            </a:prstGeom>
            <a:noFill/>
            <a:ln w="22225">
              <a:solidFill>
                <a:srgbClr val="000000"/>
              </a:solidFill>
              <a:round/>
              <a:headEnd/>
              <a:tailEnd/>
            </a:ln>
          </p:spPr>
          <p:txBody>
            <a:bodyPr/>
            <a:lstStyle/>
            <a:p>
              <a:endParaRPr lang="zh-CN" altLang="en-US"/>
            </a:p>
          </p:txBody>
        </p:sp>
        <p:sp>
          <p:nvSpPr>
            <p:cNvPr id="191556" name="Freeform 68"/>
            <p:cNvSpPr>
              <a:spLocks/>
            </p:cNvSpPr>
            <p:nvPr/>
          </p:nvSpPr>
          <p:spPr bwMode="auto">
            <a:xfrm>
              <a:off x="6892925" y="4202113"/>
              <a:ext cx="225425" cy="85725"/>
            </a:xfrm>
            <a:custGeom>
              <a:avLst/>
              <a:gdLst/>
              <a:ahLst/>
              <a:cxnLst>
                <a:cxn ang="0">
                  <a:pos x="0" y="54"/>
                </a:cxn>
                <a:cxn ang="0">
                  <a:pos x="33" y="32"/>
                </a:cxn>
                <a:cxn ang="0">
                  <a:pos x="0" y="0"/>
                </a:cxn>
                <a:cxn ang="0">
                  <a:pos x="142" y="32"/>
                </a:cxn>
                <a:cxn ang="0">
                  <a:pos x="0" y="54"/>
                </a:cxn>
              </a:cxnLst>
              <a:rect l="0" t="0" r="r" b="b"/>
              <a:pathLst>
                <a:path w="142" h="54">
                  <a:moveTo>
                    <a:pt x="0" y="54"/>
                  </a:moveTo>
                  <a:lnTo>
                    <a:pt x="33" y="32"/>
                  </a:lnTo>
                  <a:lnTo>
                    <a:pt x="0" y="0"/>
                  </a:lnTo>
                  <a:lnTo>
                    <a:pt x="142"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7" name="Freeform 69"/>
            <p:cNvSpPr>
              <a:spLocks/>
            </p:cNvSpPr>
            <p:nvPr/>
          </p:nvSpPr>
          <p:spPr bwMode="auto">
            <a:xfrm>
              <a:off x="6580188" y="4219575"/>
              <a:ext cx="87312" cy="68263"/>
            </a:xfrm>
            <a:custGeom>
              <a:avLst/>
              <a:gdLst/>
              <a:ahLst/>
              <a:cxnLst>
                <a:cxn ang="0">
                  <a:pos x="0" y="21"/>
                </a:cxn>
                <a:cxn ang="0">
                  <a:pos x="11" y="0"/>
                </a:cxn>
                <a:cxn ang="0">
                  <a:pos x="33" y="0"/>
                </a:cxn>
                <a:cxn ang="0">
                  <a:pos x="55" y="21"/>
                </a:cxn>
                <a:cxn ang="0">
                  <a:pos x="33" y="43"/>
                </a:cxn>
                <a:cxn ang="0">
                  <a:pos x="11" y="43"/>
                </a:cxn>
                <a:cxn ang="0">
                  <a:pos x="0" y="21"/>
                </a:cxn>
              </a:cxnLst>
              <a:rect l="0" t="0" r="r" b="b"/>
              <a:pathLst>
                <a:path w="55" h="43">
                  <a:moveTo>
                    <a:pt x="0" y="21"/>
                  </a:moveTo>
                  <a:lnTo>
                    <a:pt x="11" y="0"/>
                  </a:lnTo>
                  <a:lnTo>
                    <a:pt x="33" y="0"/>
                  </a:lnTo>
                  <a:lnTo>
                    <a:pt x="55" y="21"/>
                  </a:lnTo>
                  <a:lnTo>
                    <a:pt x="33" y="43"/>
                  </a:lnTo>
                  <a:lnTo>
                    <a:pt x="11" y="43"/>
                  </a:lnTo>
                  <a:lnTo>
                    <a:pt x="0" y="2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8" name="Rectangle 70"/>
            <p:cNvSpPr>
              <a:spLocks noChangeArrowheads="1"/>
            </p:cNvSpPr>
            <p:nvPr/>
          </p:nvSpPr>
          <p:spPr bwMode="auto">
            <a:xfrm>
              <a:off x="7118350" y="4079875"/>
              <a:ext cx="812800" cy="330200"/>
            </a:xfrm>
            <a:prstGeom prst="rect">
              <a:avLst/>
            </a:prstGeom>
            <a:noFill/>
            <a:ln w="22225">
              <a:solidFill>
                <a:srgbClr val="000000"/>
              </a:solidFill>
              <a:miter lim="800000"/>
              <a:headEnd/>
              <a:tailEnd/>
            </a:ln>
          </p:spPr>
          <p:txBody>
            <a:bodyPr/>
            <a:lstStyle/>
            <a:p>
              <a:endParaRPr lang="zh-CN" altLang="en-US"/>
            </a:p>
          </p:txBody>
        </p:sp>
        <p:sp>
          <p:nvSpPr>
            <p:cNvPr id="191559" name="Rectangle 71"/>
            <p:cNvSpPr>
              <a:spLocks noChangeArrowheads="1"/>
            </p:cNvSpPr>
            <p:nvPr/>
          </p:nvSpPr>
          <p:spPr bwMode="auto">
            <a:xfrm>
              <a:off x="7204075" y="4132263"/>
              <a:ext cx="460375"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块号</a:t>
              </a:r>
              <a:endParaRPr lang="zh-CN" altLang="en-US" b="1"/>
            </a:p>
          </p:txBody>
        </p:sp>
        <p:sp>
          <p:nvSpPr>
            <p:cNvPr id="191560" name="Rectangle 72"/>
            <p:cNvSpPr>
              <a:spLocks noChangeArrowheads="1"/>
            </p:cNvSpPr>
            <p:nvPr/>
          </p:nvSpPr>
          <p:spPr bwMode="auto">
            <a:xfrm>
              <a:off x="7654925" y="4114800"/>
              <a:ext cx="571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 </a:t>
              </a:r>
              <a:endParaRPr lang="zh-CN" altLang="en-US" b="1"/>
            </a:p>
          </p:txBody>
        </p:sp>
        <p:sp>
          <p:nvSpPr>
            <p:cNvPr id="191561" name="Rectangle 73"/>
            <p:cNvSpPr>
              <a:spLocks noChangeArrowheads="1"/>
            </p:cNvSpPr>
            <p:nvPr/>
          </p:nvSpPr>
          <p:spPr bwMode="auto">
            <a:xfrm>
              <a:off x="7707313" y="4132263"/>
              <a:ext cx="115887"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宋体" pitchFamily="2" charset="-122"/>
                </a:rPr>
                <a:t>b</a:t>
              </a:r>
              <a:endParaRPr lang="en-US" altLang="zh-CN" b="1"/>
            </a:p>
          </p:txBody>
        </p:sp>
        <p:sp>
          <p:nvSpPr>
            <p:cNvPr id="191562" name="Rectangle 74"/>
            <p:cNvSpPr>
              <a:spLocks noChangeArrowheads="1"/>
            </p:cNvSpPr>
            <p:nvPr/>
          </p:nvSpPr>
          <p:spPr bwMode="auto">
            <a:xfrm>
              <a:off x="7931150" y="4079875"/>
              <a:ext cx="1143000" cy="330200"/>
            </a:xfrm>
            <a:prstGeom prst="rect">
              <a:avLst/>
            </a:prstGeom>
            <a:noFill/>
            <a:ln w="22225">
              <a:solidFill>
                <a:srgbClr val="000000"/>
              </a:solidFill>
              <a:miter lim="800000"/>
              <a:headEnd/>
              <a:tailEnd/>
            </a:ln>
          </p:spPr>
          <p:txBody>
            <a:bodyPr/>
            <a:lstStyle/>
            <a:p>
              <a:endParaRPr lang="zh-CN" altLang="en-US"/>
            </a:p>
          </p:txBody>
        </p:sp>
        <p:sp>
          <p:nvSpPr>
            <p:cNvPr id="191563" name="Rectangle 75"/>
            <p:cNvSpPr>
              <a:spLocks noChangeArrowheads="1"/>
            </p:cNvSpPr>
            <p:nvPr/>
          </p:nvSpPr>
          <p:spPr bwMode="auto">
            <a:xfrm>
              <a:off x="8053388" y="4132263"/>
              <a:ext cx="92075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块内地址</a:t>
              </a:r>
              <a:endParaRPr lang="zh-CN" altLang="en-US" b="1"/>
            </a:p>
          </p:txBody>
        </p:sp>
        <p:sp>
          <p:nvSpPr>
            <p:cNvPr id="191564" name="Freeform 76"/>
            <p:cNvSpPr>
              <a:spLocks/>
            </p:cNvSpPr>
            <p:nvPr/>
          </p:nvSpPr>
          <p:spPr bwMode="auto">
            <a:xfrm>
              <a:off x="7931150" y="1793875"/>
              <a:ext cx="571500" cy="2286000"/>
            </a:xfrm>
            <a:custGeom>
              <a:avLst/>
              <a:gdLst/>
              <a:ahLst/>
              <a:cxnLst>
                <a:cxn ang="0">
                  <a:pos x="0" y="0"/>
                </a:cxn>
                <a:cxn ang="0">
                  <a:pos x="360" y="0"/>
                </a:cxn>
                <a:cxn ang="0">
                  <a:pos x="360" y="1440"/>
                </a:cxn>
              </a:cxnLst>
              <a:rect l="0" t="0" r="r" b="b"/>
              <a:pathLst>
                <a:path w="360" h="1440">
                  <a:moveTo>
                    <a:pt x="0" y="0"/>
                  </a:moveTo>
                  <a:lnTo>
                    <a:pt x="360" y="0"/>
                  </a:lnTo>
                  <a:lnTo>
                    <a:pt x="360" y="1440"/>
                  </a:lnTo>
                </a:path>
              </a:pathLst>
            </a:custGeom>
            <a:noFill/>
            <a:ln w="22225">
              <a:solidFill>
                <a:srgbClr val="000000"/>
              </a:solidFill>
              <a:prstDash val="solid"/>
              <a:round/>
              <a:headEnd/>
              <a:tailEnd/>
            </a:ln>
          </p:spPr>
          <p:txBody>
            <a:bodyPr/>
            <a:lstStyle/>
            <a:p>
              <a:endParaRPr lang="zh-CN" altLang="en-US"/>
            </a:p>
          </p:txBody>
        </p:sp>
        <p:sp>
          <p:nvSpPr>
            <p:cNvPr id="191565" name="Freeform 77"/>
            <p:cNvSpPr>
              <a:spLocks/>
            </p:cNvSpPr>
            <p:nvPr/>
          </p:nvSpPr>
          <p:spPr bwMode="auto">
            <a:xfrm>
              <a:off x="8469313" y="3871913"/>
              <a:ext cx="68262" cy="207962"/>
            </a:xfrm>
            <a:custGeom>
              <a:avLst/>
              <a:gdLst/>
              <a:ahLst/>
              <a:cxnLst>
                <a:cxn ang="0">
                  <a:pos x="0" y="0"/>
                </a:cxn>
                <a:cxn ang="0">
                  <a:pos x="21" y="22"/>
                </a:cxn>
                <a:cxn ang="0">
                  <a:pos x="43" y="0"/>
                </a:cxn>
                <a:cxn ang="0">
                  <a:pos x="21" y="131"/>
                </a:cxn>
                <a:cxn ang="0">
                  <a:pos x="0" y="0"/>
                </a:cxn>
              </a:cxnLst>
              <a:rect l="0" t="0" r="r" b="b"/>
              <a:pathLst>
                <a:path w="43" h="131">
                  <a:moveTo>
                    <a:pt x="0" y="0"/>
                  </a:moveTo>
                  <a:lnTo>
                    <a:pt x="21" y="22"/>
                  </a:lnTo>
                  <a:lnTo>
                    <a:pt x="43" y="0"/>
                  </a:lnTo>
                  <a:lnTo>
                    <a:pt x="21" y="131"/>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66" name="Line 78"/>
            <p:cNvSpPr>
              <a:spLocks noChangeShapeType="1"/>
            </p:cNvSpPr>
            <p:nvPr/>
          </p:nvSpPr>
          <p:spPr bwMode="auto">
            <a:xfrm flipH="1" flipV="1">
              <a:off x="3844925" y="4252913"/>
              <a:ext cx="484188" cy="814387"/>
            </a:xfrm>
            <a:prstGeom prst="line">
              <a:avLst/>
            </a:prstGeom>
            <a:noFill/>
            <a:ln w="22225">
              <a:solidFill>
                <a:srgbClr val="000000"/>
              </a:solidFill>
              <a:round/>
              <a:headEnd/>
              <a:tailEnd/>
            </a:ln>
          </p:spPr>
          <p:txBody>
            <a:bodyPr/>
            <a:lstStyle/>
            <a:p>
              <a:endParaRPr lang="zh-CN" altLang="en-US"/>
            </a:p>
          </p:txBody>
        </p:sp>
        <p:sp>
          <p:nvSpPr>
            <p:cNvPr id="191567" name="Line 79"/>
            <p:cNvSpPr>
              <a:spLocks noChangeShapeType="1"/>
            </p:cNvSpPr>
            <p:nvPr/>
          </p:nvSpPr>
          <p:spPr bwMode="auto">
            <a:xfrm flipV="1">
              <a:off x="2441575" y="4252913"/>
              <a:ext cx="900113" cy="814387"/>
            </a:xfrm>
            <a:prstGeom prst="line">
              <a:avLst/>
            </a:prstGeom>
            <a:noFill/>
            <a:ln w="22225">
              <a:solidFill>
                <a:srgbClr val="000000"/>
              </a:solidFill>
              <a:round/>
              <a:headEnd/>
              <a:tailEnd/>
            </a:ln>
          </p:spPr>
          <p:txBody>
            <a:bodyPr/>
            <a:lstStyle/>
            <a:p>
              <a:endParaRPr lang="zh-CN" altLang="en-US"/>
            </a:p>
          </p:txBody>
        </p:sp>
        <p:sp>
          <p:nvSpPr>
            <p:cNvPr id="191568" name="Rectangle 80"/>
            <p:cNvSpPr>
              <a:spLocks noChangeArrowheads="1"/>
            </p:cNvSpPr>
            <p:nvPr/>
          </p:nvSpPr>
          <p:spPr bwMode="auto">
            <a:xfrm>
              <a:off x="3913188" y="5102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页表始址</a:t>
              </a:r>
              <a:endParaRPr lang="zh-CN" altLang="en-US" b="1"/>
            </a:p>
          </p:txBody>
        </p:sp>
        <p:sp>
          <p:nvSpPr>
            <p:cNvPr id="191569" name="Rectangle 81"/>
            <p:cNvSpPr>
              <a:spLocks noChangeArrowheads="1"/>
            </p:cNvSpPr>
            <p:nvPr/>
          </p:nvSpPr>
          <p:spPr bwMode="auto">
            <a:xfrm>
              <a:off x="2112963" y="5102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页表长度</a:t>
              </a:r>
              <a:endParaRPr lang="zh-CN" altLang="en-US" b="1"/>
            </a:p>
          </p:txBody>
        </p:sp>
        <p:sp>
          <p:nvSpPr>
            <p:cNvPr id="191570" name="Freeform 82"/>
            <p:cNvSpPr>
              <a:spLocks/>
            </p:cNvSpPr>
            <p:nvPr/>
          </p:nvSpPr>
          <p:spPr bwMode="auto">
            <a:xfrm>
              <a:off x="3048000" y="1758950"/>
              <a:ext cx="225425" cy="69850"/>
            </a:xfrm>
            <a:custGeom>
              <a:avLst/>
              <a:gdLst/>
              <a:ahLst/>
              <a:cxnLst>
                <a:cxn ang="0">
                  <a:pos x="0" y="44"/>
                </a:cxn>
                <a:cxn ang="0">
                  <a:pos x="22" y="22"/>
                </a:cxn>
                <a:cxn ang="0">
                  <a:pos x="0" y="0"/>
                </a:cxn>
                <a:cxn ang="0">
                  <a:pos x="142" y="22"/>
                </a:cxn>
                <a:cxn ang="0">
                  <a:pos x="0" y="44"/>
                </a:cxn>
              </a:cxnLst>
              <a:rect l="0" t="0" r="r" b="b"/>
              <a:pathLst>
                <a:path w="142" h="44">
                  <a:moveTo>
                    <a:pt x="0" y="44"/>
                  </a:moveTo>
                  <a:lnTo>
                    <a:pt x="22" y="22"/>
                  </a:lnTo>
                  <a:lnTo>
                    <a:pt x="0" y="0"/>
                  </a:lnTo>
                  <a:lnTo>
                    <a:pt x="142" y="22"/>
                  </a:lnTo>
                  <a:lnTo>
                    <a:pt x="0" y="44"/>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2" name="文本框 1">
            <a:extLst>
              <a:ext uri="{FF2B5EF4-FFF2-40B4-BE49-F238E27FC236}">
                <a16:creationId xmlns:a16="http://schemas.microsoft.com/office/drawing/2014/main" id="{37CC12DF-0574-49C3-8642-3D3BD4AF2DF8}"/>
              </a:ext>
            </a:extLst>
          </p:cNvPr>
          <p:cNvSpPr txBox="1"/>
          <p:nvPr/>
        </p:nvSpPr>
        <p:spPr>
          <a:xfrm>
            <a:off x="900113" y="194617"/>
            <a:ext cx="2332690" cy="461665"/>
          </a:xfrm>
          <a:prstGeom prst="rect">
            <a:avLst/>
          </a:prstGeom>
          <a:noFill/>
        </p:spPr>
        <p:txBody>
          <a:bodyPr wrap="none" rtlCol="0">
            <a:spAutoFit/>
          </a:bodyPr>
          <a:lstStyle/>
          <a:p>
            <a:r>
              <a:rPr lang="en-US" altLang="zh-CN" dirty="0"/>
              <a:t>2.</a:t>
            </a:r>
            <a:r>
              <a:rPr lang="zh-CN" altLang="en-US" dirty="0"/>
              <a:t>地址变换过程</a:t>
            </a:r>
          </a:p>
        </p:txBody>
      </p:sp>
      <p:sp>
        <p:nvSpPr>
          <p:cNvPr id="4" name="文本框 3">
            <a:extLst>
              <a:ext uri="{FF2B5EF4-FFF2-40B4-BE49-F238E27FC236}">
                <a16:creationId xmlns:a16="http://schemas.microsoft.com/office/drawing/2014/main" id="{C5856EF1-D21B-4DB6-BA0C-38D3978C82E0}"/>
              </a:ext>
            </a:extLst>
          </p:cNvPr>
          <p:cNvSpPr txBox="1"/>
          <p:nvPr/>
        </p:nvSpPr>
        <p:spPr>
          <a:xfrm>
            <a:off x="186036" y="2274107"/>
            <a:ext cx="2747868" cy="400110"/>
          </a:xfrm>
          <a:prstGeom prst="rect">
            <a:avLst/>
          </a:prstGeom>
          <a:noFill/>
        </p:spPr>
        <p:txBody>
          <a:bodyPr wrap="none" rtlCol="0">
            <a:spAutoFit/>
          </a:bodyPr>
          <a:lstStyle/>
          <a:p>
            <a:r>
              <a:rPr lang="zh-CN" altLang="en-US" sz="2000" dirty="0">
                <a:solidFill>
                  <a:srgbClr val="FF0000"/>
                </a:solidFill>
              </a:rPr>
              <a:t>段号</a:t>
            </a:r>
            <a:r>
              <a:rPr lang="en-US" altLang="zh-CN" sz="2000" dirty="0">
                <a:solidFill>
                  <a:srgbClr val="FF0000"/>
                </a:solidFill>
              </a:rPr>
              <a:t>S&gt;</a:t>
            </a:r>
            <a:r>
              <a:rPr lang="zh-CN" altLang="en-US" sz="2000" dirty="0">
                <a:solidFill>
                  <a:srgbClr val="FF0000"/>
                </a:solidFill>
              </a:rPr>
              <a:t>段长</a:t>
            </a:r>
            <a:r>
              <a:rPr lang="en-US" altLang="zh-CN" sz="2000" dirty="0">
                <a:solidFill>
                  <a:srgbClr val="FF0000"/>
                </a:solidFill>
              </a:rPr>
              <a:t>TL,</a:t>
            </a:r>
            <a:r>
              <a:rPr lang="zh-CN" altLang="en-US" sz="2000" dirty="0">
                <a:solidFill>
                  <a:srgbClr val="FF0000"/>
                </a:solidFill>
              </a:rPr>
              <a:t>则越界</a:t>
            </a:r>
          </a:p>
        </p:txBody>
      </p:sp>
      <p:sp>
        <p:nvSpPr>
          <p:cNvPr id="5" name="文本框 4">
            <a:extLst>
              <a:ext uri="{FF2B5EF4-FFF2-40B4-BE49-F238E27FC236}">
                <a16:creationId xmlns:a16="http://schemas.microsoft.com/office/drawing/2014/main" id="{75568F87-4D85-4F41-99BF-AF1A23DA2D4C}"/>
              </a:ext>
            </a:extLst>
          </p:cNvPr>
          <p:cNvSpPr txBox="1"/>
          <p:nvPr/>
        </p:nvSpPr>
        <p:spPr>
          <a:xfrm>
            <a:off x="186036" y="5548114"/>
            <a:ext cx="7899920" cy="1569660"/>
          </a:xfrm>
          <a:prstGeom prst="rect">
            <a:avLst/>
          </a:prstGeom>
          <a:noFill/>
        </p:spPr>
        <p:txBody>
          <a:bodyPr wrap="none" rtlCol="0">
            <a:spAutoFit/>
          </a:bodyPr>
          <a:lstStyle/>
          <a:p>
            <a:r>
              <a:rPr lang="zh-CN" altLang="en-US" dirty="0"/>
              <a:t>段表开始地址</a:t>
            </a:r>
            <a:r>
              <a:rPr lang="en-US" altLang="zh-CN" dirty="0"/>
              <a:t>+</a:t>
            </a:r>
            <a:r>
              <a:rPr lang="zh-CN" altLang="en-US" dirty="0"/>
              <a:t>段号</a:t>
            </a:r>
            <a:r>
              <a:rPr lang="en-US" altLang="zh-CN" dirty="0"/>
              <a:t>=</a:t>
            </a:r>
            <a:r>
              <a:rPr lang="zh-CN" altLang="en-US" dirty="0"/>
              <a:t>段表项地址</a:t>
            </a:r>
            <a:r>
              <a:rPr lang="en-US" altLang="zh-CN" dirty="0"/>
              <a:t>,</a:t>
            </a:r>
            <a:r>
              <a:rPr lang="zh-CN" altLang="en-US" dirty="0"/>
              <a:t>得到该段页表开始地址</a:t>
            </a:r>
            <a:endParaRPr lang="en-US" altLang="zh-CN" dirty="0"/>
          </a:p>
          <a:p>
            <a:r>
              <a:rPr lang="zh-CN" altLang="en-US" dirty="0"/>
              <a:t>页表开始地址</a:t>
            </a:r>
            <a:r>
              <a:rPr lang="en-US" altLang="zh-CN" dirty="0"/>
              <a:t>+</a:t>
            </a:r>
            <a:r>
              <a:rPr lang="zh-CN" altLang="en-US" dirty="0"/>
              <a:t>页号</a:t>
            </a:r>
            <a:r>
              <a:rPr lang="en-US" altLang="zh-CN" dirty="0"/>
              <a:t>=</a:t>
            </a:r>
            <a:r>
              <a:rPr lang="zh-CN" altLang="en-US" dirty="0"/>
              <a:t>页表项地址</a:t>
            </a:r>
            <a:r>
              <a:rPr lang="en-US" altLang="zh-CN" dirty="0"/>
              <a:t>,</a:t>
            </a:r>
            <a:r>
              <a:rPr lang="zh-CN" altLang="en-US" dirty="0"/>
              <a:t>得到物理块号</a:t>
            </a:r>
            <a:r>
              <a:rPr lang="en-US" altLang="zh-CN" dirty="0"/>
              <a:t>b</a:t>
            </a:r>
          </a:p>
          <a:p>
            <a:r>
              <a:rPr lang="zh-CN" altLang="en-US" dirty="0"/>
              <a:t>块号</a:t>
            </a:r>
            <a:r>
              <a:rPr lang="en-US" altLang="zh-CN" dirty="0"/>
              <a:t>b+</a:t>
            </a:r>
            <a:r>
              <a:rPr lang="zh-CN" altLang="en-US" dirty="0"/>
              <a:t>页内地址</a:t>
            </a:r>
            <a:r>
              <a:rPr lang="en-US" altLang="zh-CN" dirty="0"/>
              <a:t>=</a:t>
            </a:r>
            <a:r>
              <a:rPr lang="zh-CN" altLang="en-US"/>
              <a:t>物理地址</a:t>
            </a:r>
            <a:endParaRPr lang="en-US" altLang="zh-CN" dirty="0"/>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68B428-160D-4B90-BF86-CF712D2B31A2}"/>
              </a:ext>
            </a:extLst>
          </p:cNvPr>
          <p:cNvSpPr/>
          <p:nvPr/>
        </p:nvSpPr>
        <p:spPr>
          <a:xfrm>
            <a:off x="3088259" y="2967335"/>
            <a:ext cx="2967479" cy="923330"/>
          </a:xfrm>
          <a:prstGeom prst="rect">
            <a:avLst/>
          </a:prstGeom>
          <a:noFill/>
        </p:spPr>
        <p:txBody>
          <a:bodyPr wrap="none" lIns="91440" tIns="45720" rIns="91440" bIns="45720">
            <a:spAutoFit/>
          </a:bodyPr>
          <a:lstStyle/>
          <a:p>
            <a:pPr algn="ctr"/>
            <a:r>
              <a:rPr lang="zh-CN" altLang="en-US" sz="5400" dirty="0">
                <a:ln w="9525">
                  <a:solidFill>
                    <a:schemeClr val="bg1"/>
                  </a:solidFill>
                  <a:prstDash val="solid"/>
                </a:ln>
                <a:effectLst>
                  <a:outerShdw blurRad="12700" dist="38100" dir="2700000" algn="tl" rotWithShape="0">
                    <a:schemeClr val="bg1">
                      <a:lumMod val="50000"/>
                    </a:schemeClr>
                  </a:outerShdw>
                </a:effectLst>
              </a:rPr>
              <a:t>本章结束</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1590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809625" y="252045"/>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en-US" altLang="zh-CN" sz="4000" kern="0" dirty="0"/>
              <a:t>4.1</a:t>
            </a:r>
            <a:r>
              <a:rPr lang="zh-CN" altLang="en-US" sz="4000" kern="0" dirty="0"/>
              <a:t>存储器的层次结构</a:t>
            </a:r>
          </a:p>
        </p:txBody>
      </p:sp>
      <p:sp>
        <p:nvSpPr>
          <p:cNvPr id="3" name="内容占位符 2"/>
          <p:cNvSpPr txBox="1">
            <a:spLocks/>
          </p:cNvSpPr>
          <p:nvPr/>
        </p:nvSpPr>
        <p:spPr>
          <a:xfrm>
            <a:off x="107504" y="1052513"/>
            <a:ext cx="8122096"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pPr marL="0" indent="0">
              <a:buNone/>
            </a:pPr>
            <a:r>
              <a:rPr lang="en-US" altLang="zh-CN" kern="0" dirty="0"/>
              <a:t>4.1.3 </a:t>
            </a:r>
            <a:r>
              <a:rPr lang="zh-CN" altLang="en-US" kern="0" dirty="0"/>
              <a:t>高速缓存和磁盘缓存</a:t>
            </a:r>
            <a:endParaRPr lang="en-US" altLang="zh-CN" kern="0" dirty="0"/>
          </a:p>
          <a:p>
            <a:pPr marL="0" indent="0">
              <a:buNone/>
            </a:pPr>
            <a:r>
              <a:rPr lang="en-US" altLang="zh-CN" kern="0" dirty="0"/>
              <a:t>1.</a:t>
            </a:r>
            <a:r>
              <a:rPr lang="zh-CN" altLang="en-US" kern="0" dirty="0"/>
              <a:t>磁盘缓存</a:t>
            </a:r>
            <a:endParaRPr lang="en-US" altLang="zh-CN" kern="0" dirty="0"/>
          </a:p>
          <a:p>
            <a:pPr>
              <a:buFont typeface="Wingdings" panose="05000000000000000000" pitchFamily="2" charset="2"/>
              <a:buChar char="Ø"/>
            </a:pPr>
            <a:r>
              <a:rPr lang="zh-CN" altLang="en-US" kern="0" dirty="0"/>
              <a:t>引入原因</a:t>
            </a:r>
            <a:r>
              <a:rPr lang="en-US" altLang="zh-CN" kern="0" dirty="0"/>
              <a:t>:</a:t>
            </a:r>
            <a:r>
              <a:rPr lang="zh-CN" altLang="en-US" kern="0" dirty="0"/>
              <a:t>磁盘</a:t>
            </a:r>
            <a:r>
              <a:rPr lang="en-US" altLang="zh-CN" kern="0" dirty="0"/>
              <a:t>IO</a:t>
            </a:r>
            <a:r>
              <a:rPr lang="zh-CN" altLang="en-US" kern="0" dirty="0"/>
              <a:t>速度远低于对主存的访问速度</a:t>
            </a:r>
            <a:endParaRPr lang="en-US" altLang="zh-CN" kern="0" dirty="0"/>
          </a:p>
          <a:p>
            <a:pPr>
              <a:buFont typeface="Wingdings" panose="05000000000000000000" pitchFamily="2" charset="2"/>
              <a:buChar char="Ø"/>
            </a:pPr>
            <a:r>
              <a:rPr lang="zh-CN" altLang="en-US" kern="0" dirty="0"/>
              <a:t>作用</a:t>
            </a:r>
            <a:r>
              <a:rPr lang="en-US" altLang="zh-CN" kern="0" dirty="0"/>
              <a:t>:</a:t>
            </a:r>
            <a:r>
              <a:rPr lang="zh-CN" altLang="en-US" kern="0" dirty="0"/>
              <a:t>暂时存放频繁使用的磁盘数据</a:t>
            </a:r>
            <a:r>
              <a:rPr lang="en-US" altLang="zh-CN" kern="0" dirty="0"/>
              <a:t>,</a:t>
            </a:r>
            <a:r>
              <a:rPr lang="zh-CN" altLang="en-US" kern="0" dirty="0"/>
              <a:t>减少</a:t>
            </a:r>
            <a:r>
              <a:rPr lang="en-US" altLang="zh-CN" kern="0" dirty="0"/>
              <a:t>IO</a:t>
            </a:r>
            <a:r>
              <a:rPr lang="zh-CN" altLang="en-US" kern="0" dirty="0"/>
              <a:t>次数</a:t>
            </a:r>
            <a:endParaRPr lang="en-US" altLang="zh-CN" kern="0" dirty="0"/>
          </a:p>
          <a:p>
            <a:pPr>
              <a:buFont typeface="Wingdings" panose="05000000000000000000" pitchFamily="2" charset="2"/>
              <a:buChar char="Ø"/>
            </a:pPr>
            <a:r>
              <a:rPr lang="zh-CN" altLang="en-US" kern="0" dirty="0"/>
              <a:t>原理</a:t>
            </a:r>
            <a:r>
              <a:rPr lang="en-US" altLang="zh-CN" kern="0" dirty="0"/>
              <a:t>:</a:t>
            </a:r>
            <a:r>
              <a:rPr lang="zh-CN" altLang="en-US" kern="0" dirty="0"/>
              <a:t>不是单独实体</a:t>
            </a:r>
            <a:r>
              <a:rPr lang="en-US" altLang="zh-CN" kern="0" dirty="0"/>
              <a:t>,</a:t>
            </a:r>
            <a:r>
              <a:rPr lang="zh-CN" altLang="en-US" kern="0" dirty="0"/>
              <a:t>是从主存借用一块使用</a:t>
            </a:r>
            <a:endParaRPr lang="en-US" altLang="zh-CN" kern="0" dirty="0"/>
          </a:p>
          <a:p>
            <a:pPr marL="0" indent="0">
              <a:buNone/>
            </a:pPr>
            <a:r>
              <a:rPr lang="zh-CN" altLang="en-US" kern="0" dirty="0"/>
              <a:t>以上各级存储都有系统存储管理器进行统一管理</a:t>
            </a:r>
            <a:endParaRPr lang="en-US" altLang="zh-CN" kern="0" dirty="0"/>
          </a:p>
          <a:p>
            <a:pPr marL="0" indent="0">
              <a:buNone/>
            </a:pPr>
            <a:endParaRPr lang="en-US" altLang="zh-CN" kern="0" dirty="0"/>
          </a:p>
        </p:txBody>
      </p:sp>
    </p:spTree>
    <p:extLst>
      <p:ext uri="{BB962C8B-B14F-4D97-AF65-F5344CB8AC3E}">
        <p14:creationId xmlns:p14="http://schemas.microsoft.com/office/powerpoint/2010/main" val="2342185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6|2.4|2.1|0.8|3.1|2.6|2.6|1.5|2.6|1.4"/>
</p:tagLst>
</file>

<file path=ppt/theme/theme1.xml><?xml version="1.0" encoding="utf-8"?>
<a:theme xmlns:a="http://schemas.openxmlformats.org/drawingml/2006/main" name="CUIT2">
  <a:themeElements>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4409</TotalTime>
  <Words>6776</Words>
  <Application>Microsoft Office PowerPoint</Application>
  <PresentationFormat>全屏显示(4:3)</PresentationFormat>
  <Paragraphs>1158</Paragraphs>
  <Slides>88</Slides>
  <Notes>19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5" baseType="lpstr">
      <vt:lpstr>Arial Unicode MS</vt:lpstr>
      <vt:lpstr>等线</vt:lpstr>
      <vt:lpstr>黑体</vt:lpstr>
      <vt:lpstr>华文新魏</vt:lpstr>
      <vt:lpstr>华文行楷</vt:lpstr>
      <vt:lpstr>隶书</vt:lpstr>
      <vt:lpstr>宋体</vt:lpstr>
      <vt:lpstr>Arial</vt:lpstr>
      <vt:lpstr>Courier New</vt:lpstr>
      <vt:lpstr>Tahoma</vt:lpstr>
      <vt:lpstr>Times</vt:lpstr>
      <vt:lpstr>Times New Roman</vt:lpstr>
      <vt:lpstr>Verdana</vt:lpstr>
      <vt:lpstr>Wingdings</vt:lpstr>
      <vt:lpstr>CUIT2</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装入时动态链接例</vt:lpstr>
      <vt:lpstr>PowerPoint 演示文稿</vt:lpstr>
      <vt:lpstr>运行时动态链接例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4.6.3 信息共享</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ZLM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Zng</dc:creator>
  <cp:lastModifiedBy>juan wang</cp:lastModifiedBy>
  <cp:revision>296</cp:revision>
  <dcterms:created xsi:type="dcterms:W3CDTF">2005-09-06T08:09:24Z</dcterms:created>
  <dcterms:modified xsi:type="dcterms:W3CDTF">2024-10-08T06:11:11Z</dcterms:modified>
</cp:coreProperties>
</file>