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A3772B-DBBE-4F11-8A5F-5FA628FD43EC}">
  <a:tblStyle styleId="{15A3772B-DBBE-4F11-8A5F-5FA628FD43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e42a96c72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3e42a96c72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e42a96c72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3e42a96c72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6ee7dff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6ee7dff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e22ecb5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3e22ecb5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e42a96c7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3e42a96c7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e42a96c72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3e42a96c72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e22ecb58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3e22ecb58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42a96c7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e42a96c7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9c67055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9c67055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1d23597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1d23597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e42a96c7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e42a96c7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1d9112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1d9112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e42a96c7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e42a96c7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e42a96c7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e42a96c7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e42a96c72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3e42a96c72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clanthology.org/P11-1052.pdf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82800" y="1428025"/>
            <a:ext cx="8978400" cy="28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Document Summarization using 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Submodular Functions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36" name="Google Shape;136;p17"/>
          <p:cNvSpPr txBox="1"/>
          <p:nvPr>
            <p:ph idx="1" type="subTitle"/>
          </p:nvPr>
        </p:nvSpPr>
        <p:spPr>
          <a:xfrm>
            <a:off x="729600" y="2921750"/>
            <a:ext cx="3787800" cy="14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Alok Panigrahi (200100019)​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Annie D'souza (20D070028)​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5767875" y="2998575"/>
            <a:ext cx="28056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Course Instructor:​</a:t>
            </a:r>
            <a:endParaRPr sz="1600">
              <a:solidFill>
                <a:srgbClr val="434343"/>
              </a:solidFill>
              <a:highlight>
                <a:srgbClr val="EDEBE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Prof. Ganesh Ramakrishnan</a:t>
            </a:r>
            <a:endParaRPr sz="1600">
              <a:solidFill>
                <a:srgbClr val="434343"/>
              </a:solidFill>
              <a:highlight>
                <a:srgbClr val="EDEBE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729450" y="692350"/>
            <a:ext cx="76887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3) Greedy Algorithm for generating Summary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729450" y="1424025"/>
            <a:ext cx="7688700" cy="33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424025"/>
            <a:ext cx="7497999" cy="29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729450" y="1369550"/>
            <a:ext cx="76884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Dataset Used: DUC 2004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ROGUE scores used to check performance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P</a:t>
            </a:r>
            <a:r>
              <a:rPr lang="en" sz="2600"/>
              <a:t>artition function - sklearn k-means clustering package 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729450" y="2078875"/>
            <a:ext cx="7688700" cy="25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Number of partitions - 0.2 X Number of sentences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Alpha = 0.8</a:t>
            </a:r>
            <a:endParaRPr/>
          </a:p>
        </p:txBody>
      </p:sp>
      <p:sp>
        <p:nvSpPr>
          <p:cNvPr id="218" name="Google Shape;218;p28"/>
          <p:cNvSpPr txBox="1"/>
          <p:nvPr>
            <p:ph type="title"/>
          </p:nvPr>
        </p:nvSpPr>
        <p:spPr>
          <a:xfrm>
            <a:off x="729450" y="1172850"/>
            <a:ext cx="76887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 sz="3000"/>
          </a:p>
        </p:txBody>
      </p:sp>
      <p:graphicFrame>
        <p:nvGraphicFramePr>
          <p:cNvPr id="219" name="Google Shape;219;p28"/>
          <p:cNvGraphicFramePr/>
          <p:nvPr/>
        </p:nvGraphicFramePr>
        <p:xfrm>
          <a:off x="1027900" y="18140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{15A3772B-DBBE-4F11-8A5F-5FA628FD43EC}</a:tableStyleId>
              </a:tblPr>
              <a:tblGrid>
                <a:gridCol w="2413000"/>
                <a:gridCol w="2413000"/>
                <a:gridCol w="2413000"/>
              </a:tblGrid>
              <a:tr h="45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Lambda 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 score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Recall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42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38.42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37.9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33.73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34.05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49.04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47.06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ctrTitle"/>
          </p:nvPr>
        </p:nvSpPr>
        <p:spPr>
          <a:xfrm>
            <a:off x="729600" y="658150"/>
            <a:ext cx="70590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Challenges Faced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225" name="Google Shape;225;p29"/>
          <p:cNvSpPr txBox="1"/>
          <p:nvPr>
            <p:ph idx="1" type="subTitle"/>
          </p:nvPr>
        </p:nvSpPr>
        <p:spPr>
          <a:xfrm>
            <a:off x="729600" y="1151050"/>
            <a:ext cx="6753000" cy="3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To solve this submodular function we are using a greedy algorithm,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Time complexity of this algorithm is O(n^2). (n no. of sentences)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Thus, running it on all the 10 documents, was taking a lot of time and was giving runtime error.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The hyperlinks referring to the clustering algorithm mentioned in the CLUTO paper are no longer functioning.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Reference summary in DUC dataset was not available for all the task in required format</a:t>
            </a:r>
            <a:endParaRPr sz="1500"/>
          </a:p>
        </p:txBody>
      </p:sp>
      <p:sp>
        <p:nvSpPr>
          <p:cNvPr id="226" name="Google Shape;226;p29"/>
          <p:cNvSpPr txBox="1"/>
          <p:nvPr/>
        </p:nvSpPr>
        <p:spPr>
          <a:xfrm>
            <a:off x="679250" y="3071525"/>
            <a:ext cx="281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Solutions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733850" y="3564425"/>
            <a:ext cx="7141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AutoNum type="arabicParenR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Instead of summarizing all documents at once, we summarized 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documents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 pair of two, got their individual ROGUE score and did this iteratively across all documents.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AutoNum type="arabicParenR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used sklearn 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k-means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clustering package for making the partition function.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AutoNum type="arabicParenR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generated our own custom extractive summary using gensim packages.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262375" y="626825"/>
            <a:ext cx="81558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Future Works</a:t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66275" y="1354475"/>
            <a:ext cx="86883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Calculation of the cosine similarity between pairs of sentences is very slow 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Summaries of individual documents can be generated and multi-document summarization can be applied on these generated summaries to </a:t>
            </a:r>
            <a:r>
              <a:rPr lang="en" sz="1400"/>
              <a:t>obtain</a:t>
            </a:r>
            <a:r>
              <a:rPr lang="en" sz="1400"/>
              <a:t> a final summary.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 Pros: Speedup     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-Cons:Frequency of a sentence across documents may not be captured ( which is being done using the idf    term).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case of  a </a:t>
            </a:r>
            <a:r>
              <a:rPr lang="en" sz="1400"/>
              <a:t>large number of documents, summaries can be generated in batches (randomly chosen) and combined (would capture the inverse document frequency to some extent).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Instead of using traditional greedy algorithm we can use lazy algorithm for generating the summary.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quality of the summaries can be improved using ensemble learning.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729450" y="473950"/>
            <a:ext cx="76887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548200" y="1271125"/>
            <a:ext cx="8113800" cy="3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AF9F8"/>
                </a:highlight>
                <a:latin typeface="Courier New"/>
                <a:ea typeface="Courier New"/>
                <a:cs typeface="Courier New"/>
                <a:sym typeface="Courier New"/>
              </a:rPr>
              <a:t>1.'</a:t>
            </a:r>
            <a:r>
              <a:rPr lang="en" sz="1800" u="sng">
                <a:solidFill>
                  <a:schemeClr val="hlink"/>
                </a:solidFill>
                <a:highlight>
                  <a:srgbClr val="FAF9F8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 Class of Submodular Functions for Document Summarization</a:t>
            </a:r>
            <a:r>
              <a:rPr lang="en" sz="1800">
                <a:solidFill>
                  <a:srgbClr val="000000"/>
                </a:solidFill>
                <a:highlight>
                  <a:srgbClr val="FAF9F8"/>
                </a:highlight>
                <a:latin typeface="Courier New"/>
                <a:ea typeface="Courier New"/>
                <a:cs typeface="Courier New"/>
                <a:sym typeface="Courier New"/>
              </a:rPr>
              <a:t>' paper by Hui Lin and Jeff Blimes</a:t>
            </a:r>
            <a:endParaRPr sz="1800">
              <a:solidFill>
                <a:srgbClr val="000000"/>
              </a:solidFill>
              <a:highlight>
                <a:srgbClr val="FAF9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/>
        </p:nvSpPr>
        <p:spPr>
          <a:xfrm>
            <a:off x="2875525" y="1938900"/>
            <a:ext cx="4803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Lato"/>
                <a:ea typeface="Lato"/>
                <a:cs typeface="Lato"/>
                <a:sym typeface="Lato"/>
              </a:rPr>
              <a:t>Thank You!</a:t>
            </a:r>
            <a:endParaRPr b="1" sz="4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GLISTER</a:t>
            </a:r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 problem </a:t>
            </a:r>
            <a:r>
              <a:rPr lang="en"/>
              <a:t>statement</a:t>
            </a:r>
            <a:r>
              <a:rPr lang="en"/>
              <a:t> was to work on GLISTER, to modify and improve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literature review and </a:t>
            </a:r>
            <a:r>
              <a:rPr lang="en"/>
              <a:t>initial</a:t>
            </a:r>
            <a:r>
              <a:rPr lang="en"/>
              <a:t> code setup has been completed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trained the model on CIFAR dataset and observed the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whatever improvement (in terms of extensions or speed ups) we thought to implement had already been implemented in the current codebase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improvements suggested were: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Since the bottleneck of the code is greedyDSS, we thought of the following: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Applying greedy algorithms to batches of subsets and taking an average of the weights </a:t>
            </a:r>
            <a:r>
              <a:rPr lang="en"/>
              <a:t>encountered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Parallelizing the above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Since the current algorithms by itself gave promising results, minor improvements in the accuracy wouldn’t matter much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 we decided to shift to alternative topics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49" name="Google Shape;149;p19"/>
          <p:cNvSpPr txBox="1"/>
          <p:nvPr>
            <p:ph type="title"/>
          </p:nvPr>
        </p:nvSpPr>
        <p:spPr>
          <a:xfrm>
            <a:off x="730000" y="1352625"/>
            <a:ext cx="3300900" cy="21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Multi-</a:t>
            </a:r>
            <a:r>
              <a:rPr lang="en" sz="2800"/>
              <a:t>Document Summarization using Submodular Functions</a:t>
            </a:r>
            <a:endParaRPr b="0" sz="2800"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300" y="889029"/>
            <a:ext cx="3992250" cy="348909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4998600" y="4506925"/>
            <a:ext cx="26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B4B4B"/>
                </a:solidFill>
                <a:latin typeface="Lato"/>
                <a:ea typeface="Lato"/>
                <a:cs typeface="Lato"/>
                <a:sym typeface="Lato"/>
              </a:rPr>
              <a:t>Source: http://mogren.one/lic/</a:t>
            </a:r>
            <a:endParaRPr>
              <a:solidFill>
                <a:srgbClr val="4B4B4B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7" name="Google Shape;157;p20"/>
          <p:cNvSpPr txBox="1"/>
          <p:nvPr>
            <p:ph idx="2" type="body"/>
          </p:nvPr>
        </p:nvSpPr>
        <p:spPr>
          <a:xfrm>
            <a:off x="5174225" y="705875"/>
            <a:ext cx="3374400" cy="3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Multi-document summarization​: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Representing a set of documents by a single short representation/ summary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3445000" y="343975"/>
            <a:ext cx="1809900" cy="75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Multi-document summarization</a:t>
            </a:r>
            <a:endParaRPr b="1"/>
          </a:p>
        </p:txBody>
      </p:sp>
      <p:sp>
        <p:nvSpPr>
          <p:cNvPr id="163" name="Google Shape;163;p21"/>
          <p:cNvSpPr/>
          <p:nvPr/>
        </p:nvSpPr>
        <p:spPr>
          <a:xfrm>
            <a:off x="1167375" y="1656200"/>
            <a:ext cx="2865900" cy="103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DEBE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Extractive </a:t>
            </a:r>
            <a:endParaRPr b="1">
              <a:highlight>
                <a:srgbClr val="EDEBE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Generate summaries using sentences and phrases only present in the text.</a:t>
            </a:r>
            <a:endParaRPr>
              <a:highlight>
                <a:srgbClr val="EDEBE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4879500" y="1656200"/>
            <a:ext cx="2865900" cy="103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DEBE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Abstractive </a:t>
            </a:r>
            <a:endParaRPr b="1">
              <a:highlight>
                <a:srgbClr val="EDEBE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Summaries contain potentially new phrases and sentences not present in the source text</a:t>
            </a:r>
            <a:endParaRPr>
              <a:highlight>
                <a:srgbClr val="EDEBE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247275" y="2908075"/>
            <a:ext cx="8688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Methods used for summarization: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Pretrained encoders​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Unsupervised multi-task learners​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CNNs​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Fine-tuning LLMs​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submodularity</a:t>
            </a:r>
            <a:endParaRPr sz="1600">
              <a:solidFill>
                <a:schemeClr val="lt1"/>
              </a:solidFill>
              <a:highlight>
                <a:srgbClr val="EDEBE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4259500" y="1128200"/>
            <a:ext cx="120600" cy="18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21"/>
          <p:cNvCxnSpPr/>
          <p:nvPr/>
        </p:nvCxnSpPr>
        <p:spPr>
          <a:xfrm flipH="1" rot="10800000">
            <a:off x="2524900" y="1309300"/>
            <a:ext cx="3801000" cy="15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1"/>
          <p:cNvSpPr/>
          <p:nvPr/>
        </p:nvSpPr>
        <p:spPr>
          <a:xfrm>
            <a:off x="2404300" y="1309300"/>
            <a:ext cx="120600" cy="316800"/>
          </a:xfrm>
          <a:prstGeom prst="downArrow">
            <a:avLst>
              <a:gd fmla="val 50000" name="adj1"/>
              <a:gd fmla="val 5014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6252150" y="1309300"/>
            <a:ext cx="120600" cy="316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21"/>
          <p:cNvCxnSpPr>
            <a:stCxn id="168" idx="0"/>
            <a:endCxn id="168" idx="0"/>
          </p:cNvCxnSpPr>
          <p:nvPr/>
        </p:nvCxnSpPr>
        <p:spPr>
          <a:xfrm>
            <a:off x="2464600" y="13093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1"/>
          <p:cNvCxnSpPr/>
          <p:nvPr/>
        </p:nvCxnSpPr>
        <p:spPr>
          <a:xfrm>
            <a:off x="2464600" y="1316800"/>
            <a:ext cx="935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</a:t>
            </a:r>
            <a:endParaRPr sz="3000"/>
          </a:p>
        </p:txBody>
      </p:sp>
      <p:sp>
        <p:nvSpPr>
          <p:cNvPr id="177" name="Google Shape;177;p22"/>
          <p:cNvSpPr txBox="1"/>
          <p:nvPr>
            <p:ph idx="2" type="body"/>
          </p:nvPr>
        </p:nvSpPr>
        <p:spPr>
          <a:xfrm>
            <a:off x="4696925" y="660625"/>
            <a:ext cx="4223400" cy="4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Perform Multi-document Summarization by modelling it as a monotone submodular function maximization task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- </a:t>
            </a:r>
            <a:r>
              <a:rPr b="1" lang="en" sz="2000">
                <a:solidFill>
                  <a:schemeClr val="dk1"/>
                </a:solidFill>
              </a:rPr>
              <a:t>Find a low-cost subset of the document under the constraint that the summary covers all or sufficient amount of information across all documents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729450" y="550375"/>
            <a:ext cx="7688700" cy="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Methodology</a:t>
            </a:r>
            <a:endParaRPr/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727650" y="1369425"/>
            <a:ext cx="7688700" cy="29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b="1" lang="en" sz="2000"/>
              <a:t>Preprocessing of the documents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b="1" lang="en" sz="2000"/>
              <a:t>Defining the o</a:t>
            </a:r>
            <a:r>
              <a:rPr b="1" lang="en" sz="2000"/>
              <a:t>bjective Function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L(S) - Coverage function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R(S) - Diversity reward function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λ - trade-off coefficient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250" y="2311937"/>
            <a:ext cx="3021100" cy="6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729450" y="790625"/>
            <a:ext cx="7688700" cy="3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Coverage Function: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Diversity Reward Function: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P_k - Partition/ cluster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W_ij- Cosine Similarity between Sentences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888" y="1299475"/>
            <a:ext cx="36290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7163" y="3222763"/>
            <a:ext cx="323850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729450" y="1248875"/>
            <a:ext cx="7688700" cy="3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- Number of times w appears in sentence 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Xxc     - Inverse document frequency of term w (log of the number of documents appeared in over total   number of documents)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838" y="2264463"/>
            <a:ext cx="40862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674" y="3423553"/>
            <a:ext cx="459700" cy="303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894" y="3849850"/>
            <a:ext cx="483272" cy="3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/>
          <p:nvPr/>
        </p:nvSpPr>
        <p:spPr>
          <a:xfrm>
            <a:off x="722925" y="1347575"/>
            <a:ext cx="667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Cosine Similarity Function (between two sentences)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