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746" r:id="rId2"/>
    <p:sldId id="688" r:id="rId3"/>
    <p:sldId id="1256" r:id="rId4"/>
    <p:sldId id="1184" r:id="rId5"/>
    <p:sldId id="1212" r:id="rId6"/>
    <p:sldId id="1089" r:id="rId7"/>
    <p:sldId id="1215" r:id="rId8"/>
    <p:sldId id="1275" r:id="rId9"/>
    <p:sldId id="1259" r:id="rId10"/>
    <p:sldId id="1261" r:id="rId11"/>
    <p:sldId id="1260" r:id="rId12"/>
    <p:sldId id="1185" r:id="rId13"/>
    <p:sldId id="1277" r:id="rId14"/>
    <p:sldId id="1276" r:id="rId15"/>
    <p:sldId id="1186" r:id="rId16"/>
    <p:sldId id="1187" r:id="rId17"/>
    <p:sldId id="1262" r:id="rId18"/>
    <p:sldId id="1238" r:id="rId19"/>
    <p:sldId id="1278" r:id="rId20"/>
    <p:sldId id="1190" r:id="rId21"/>
    <p:sldId id="1265" r:id="rId22"/>
    <p:sldId id="1279" r:id="rId23"/>
    <p:sldId id="1268" r:id="rId24"/>
    <p:sldId id="1270" r:id="rId25"/>
    <p:sldId id="1220" r:id="rId26"/>
    <p:sldId id="1271" r:id="rId27"/>
    <p:sldId id="1272" r:id="rId28"/>
    <p:sldId id="1281" r:id="rId29"/>
    <p:sldId id="1284" r:id="rId30"/>
    <p:sldId id="1285" r:id="rId31"/>
    <p:sldId id="1286" r:id="rId32"/>
    <p:sldId id="747" r:id="rId3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F6011"/>
    <a:srgbClr val="F6910A"/>
    <a:srgbClr val="10CF9B"/>
    <a:srgbClr val="D1140F"/>
    <a:srgbClr val="990033"/>
    <a:srgbClr val="000000"/>
    <a:srgbClr val="FFFFCC"/>
    <a:srgbClr val="20A31D"/>
    <a:srgbClr val="125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6230" autoAdjust="0"/>
  </p:normalViewPr>
  <p:slideViewPr>
    <p:cSldViewPr>
      <p:cViewPr varScale="1">
        <p:scale>
          <a:sx n="140" d="100"/>
          <a:sy n="140" d="100"/>
        </p:scale>
        <p:origin x="228"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862" y="-96"/>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1A637-D743-4E77-A977-E2DE48C84AD8}" type="doc">
      <dgm:prSet loTypeId="urn:microsoft.com/office/officeart/2005/8/layout/hProcess9" loCatId="process" qsTypeId="urn:microsoft.com/office/officeart/2005/8/quickstyle/simple1" qsCatId="simple" csTypeId="urn:microsoft.com/office/officeart/2005/8/colors/accent1_2" csCatId="accent1" phldr="1"/>
      <dgm:spPr/>
    </dgm:pt>
    <dgm:pt modelId="{6DB45526-7CBF-4DB2-AE34-AC51D9A997AB}">
      <dgm:prSet phldrT="[文本]">
        <dgm:style>
          <a:lnRef idx="3">
            <a:schemeClr val="lt1"/>
          </a:lnRef>
          <a:fillRef idx="1">
            <a:schemeClr val="accent5"/>
          </a:fillRef>
          <a:effectRef idx="1">
            <a:schemeClr val="accent5"/>
          </a:effectRef>
          <a:fontRef idx="minor">
            <a:schemeClr val="lt1"/>
          </a:fontRef>
        </dgm:style>
      </dgm:prSet>
      <dgm:spPr/>
      <dgm:t>
        <a:bodyPr/>
        <a:lstStyle/>
        <a:p>
          <a:r>
            <a:rPr lang="zh-CN" dirty="0" smtClean="0"/>
            <a:t>定义子类</a:t>
          </a:r>
          <a:endParaRPr lang="zh-CN" altLang="en-US" dirty="0"/>
        </a:p>
      </dgm:t>
    </dgm:pt>
    <dgm:pt modelId="{AEC268BF-6F70-42FB-AC61-061B6F1D062C}" type="parTrans" cxnId="{F3DD8AF1-CE71-4AC8-842C-5245F7ED389D}">
      <dgm:prSet/>
      <dgm:spPr/>
      <dgm:t>
        <a:bodyPr/>
        <a:lstStyle/>
        <a:p>
          <a:endParaRPr lang="zh-CN" altLang="en-US"/>
        </a:p>
      </dgm:t>
    </dgm:pt>
    <dgm:pt modelId="{EF06B993-6440-48AB-97C0-5A22C0D5C0E6}" type="sibTrans" cxnId="{F3DD8AF1-CE71-4AC8-842C-5245F7ED389D}">
      <dgm:prSet/>
      <dgm:spPr/>
      <dgm:t>
        <a:bodyPr/>
        <a:lstStyle/>
        <a:p>
          <a:endParaRPr lang="zh-CN" altLang="en-US"/>
        </a:p>
      </dgm:t>
    </dgm:pt>
    <dgm:pt modelId="{851A554B-226D-40ED-AC25-E17A39FF5562}">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定义</a:t>
          </a:r>
          <a:r>
            <a:rPr lang="en-US" dirty="0" err="1" smtClean="0"/>
            <a:t>OnInit</a:t>
          </a:r>
          <a:r>
            <a:rPr lang="en-US" dirty="0" smtClean="0"/>
            <a:t>()</a:t>
          </a:r>
        </a:p>
        <a:p>
          <a:r>
            <a:rPr lang="zh-CN" dirty="0" smtClean="0"/>
            <a:t>初识化方法</a:t>
          </a:r>
          <a:endParaRPr lang="zh-CN" altLang="en-US" dirty="0"/>
        </a:p>
      </dgm:t>
    </dgm:pt>
    <dgm:pt modelId="{4A8713EF-A57E-4AC1-B53C-9E6E4283717E}" type="parTrans" cxnId="{94436778-3C50-4B44-8B5F-10A19BCFCE26}">
      <dgm:prSet/>
      <dgm:spPr/>
      <dgm:t>
        <a:bodyPr/>
        <a:lstStyle/>
        <a:p>
          <a:endParaRPr lang="zh-CN" altLang="en-US"/>
        </a:p>
      </dgm:t>
    </dgm:pt>
    <dgm:pt modelId="{01B8D735-33D5-4B4A-B91D-2112CC27AAF9}" type="sibTrans" cxnId="{94436778-3C50-4B44-8B5F-10A19BCFCE26}">
      <dgm:prSet/>
      <dgm:spPr/>
      <dgm:t>
        <a:bodyPr/>
        <a:lstStyle/>
        <a:p>
          <a:endParaRPr lang="zh-CN" altLang="en-US"/>
        </a:p>
      </dgm:t>
    </dgm:pt>
    <dgm:pt modelId="{CFFFFFC4-CD3D-4E01-A3B1-CC1AE891C69F}">
      <dgm:prSet phldrT="[文本]">
        <dgm:style>
          <a:lnRef idx="3">
            <a:schemeClr val="lt1"/>
          </a:lnRef>
          <a:fillRef idx="1">
            <a:schemeClr val="accent5"/>
          </a:fillRef>
          <a:effectRef idx="1">
            <a:schemeClr val="accent5"/>
          </a:effectRef>
          <a:fontRef idx="minor">
            <a:schemeClr val="lt1"/>
          </a:fontRef>
        </dgm:style>
      </dgm:prSet>
      <dgm:spPr/>
      <dgm:t>
        <a:bodyPr/>
        <a:lstStyle/>
        <a:p>
          <a:r>
            <a:rPr lang="zh-CN" dirty="0" smtClean="0"/>
            <a:t>创建实例</a:t>
          </a:r>
          <a:endParaRPr lang="zh-CN" altLang="en-US" dirty="0"/>
        </a:p>
      </dgm:t>
    </dgm:pt>
    <dgm:pt modelId="{317041E6-C0B7-4FED-97FC-E9ED9096029F}" type="parTrans" cxnId="{A947CDE7-3136-44F5-994C-7402F84FCE91}">
      <dgm:prSet/>
      <dgm:spPr/>
      <dgm:t>
        <a:bodyPr/>
        <a:lstStyle/>
        <a:p>
          <a:endParaRPr lang="zh-CN" altLang="en-US"/>
        </a:p>
      </dgm:t>
    </dgm:pt>
    <dgm:pt modelId="{3E9EDB3B-3C85-49B4-9854-4B30146C5E62}" type="sibTrans" cxnId="{A947CDE7-3136-44F5-994C-7402F84FCE91}">
      <dgm:prSet/>
      <dgm:spPr/>
      <dgm:t>
        <a:bodyPr/>
        <a:lstStyle/>
        <a:p>
          <a:endParaRPr lang="zh-CN" altLang="en-US"/>
        </a:p>
      </dgm:t>
    </dgm:pt>
    <dgm:pt modelId="{DB3D7AE9-1CC9-4939-B2E8-0ED88F8682B0}">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调用</a:t>
          </a:r>
          <a:r>
            <a:rPr lang="zh-CN" dirty="0" smtClean="0"/>
            <a:t>实例的</a:t>
          </a:r>
          <a:r>
            <a:rPr lang="en-US" dirty="0" err="1" smtClean="0"/>
            <a:t>MainLoop</a:t>
          </a:r>
          <a:r>
            <a:rPr lang="en-US" dirty="0" smtClean="0"/>
            <a:t>()</a:t>
          </a:r>
          <a:r>
            <a:rPr lang="zh-CN" dirty="0" smtClean="0"/>
            <a:t>方法</a:t>
          </a:r>
          <a:endParaRPr lang="zh-CN" altLang="en-US" dirty="0"/>
        </a:p>
      </dgm:t>
    </dgm:pt>
    <dgm:pt modelId="{FFAB8A32-786C-4F9F-B388-E7B108C91D08}" type="parTrans" cxnId="{A214A392-AFE1-4840-BDFB-AD25C90F2D4C}">
      <dgm:prSet/>
      <dgm:spPr/>
      <dgm:t>
        <a:bodyPr/>
        <a:lstStyle/>
        <a:p>
          <a:endParaRPr lang="zh-CN" altLang="en-US"/>
        </a:p>
      </dgm:t>
    </dgm:pt>
    <dgm:pt modelId="{83034A70-C0A7-4960-BBF2-67878812E8B8}" type="sibTrans" cxnId="{A214A392-AFE1-4840-BDFB-AD25C90F2D4C}">
      <dgm:prSet/>
      <dgm:spPr/>
      <dgm:t>
        <a:bodyPr/>
        <a:lstStyle/>
        <a:p>
          <a:endParaRPr lang="zh-CN" altLang="en-US"/>
        </a:p>
      </dgm:t>
    </dgm:pt>
    <dgm:pt modelId="{B9469E67-2CD4-4AFD-881B-A3177DEB95FB}" type="pres">
      <dgm:prSet presAssocID="{6491A637-D743-4E77-A977-E2DE48C84AD8}" presName="CompostProcess" presStyleCnt="0">
        <dgm:presLayoutVars>
          <dgm:dir/>
          <dgm:resizeHandles val="exact"/>
        </dgm:presLayoutVars>
      </dgm:prSet>
      <dgm:spPr/>
    </dgm:pt>
    <dgm:pt modelId="{791EA3B5-0C9B-4BC8-8205-B6A37E92FC7A}" type="pres">
      <dgm:prSet presAssocID="{6491A637-D743-4E77-A977-E2DE48C84AD8}" presName="arrow" presStyleLbl="bgShp" presStyleIdx="0" presStyleCnt="1"/>
      <dgm:spPr/>
    </dgm:pt>
    <dgm:pt modelId="{9C658862-A028-4F2A-BBF4-758389394B5E}" type="pres">
      <dgm:prSet presAssocID="{6491A637-D743-4E77-A977-E2DE48C84AD8}" presName="linearProcess" presStyleCnt="0"/>
      <dgm:spPr/>
    </dgm:pt>
    <dgm:pt modelId="{A2C2B707-C519-4B17-9929-2FA4D9AB5C2F}" type="pres">
      <dgm:prSet presAssocID="{6DB45526-7CBF-4DB2-AE34-AC51D9A997AB}" presName="textNode" presStyleLbl="node1" presStyleIdx="0" presStyleCnt="4">
        <dgm:presLayoutVars>
          <dgm:bulletEnabled val="1"/>
        </dgm:presLayoutVars>
      </dgm:prSet>
      <dgm:spPr/>
      <dgm:t>
        <a:bodyPr/>
        <a:lstStyle/>
        <a:p>
          <a:endParaRPr lang="zh-CN" altLang="en-US"/>
        </a:p>
      </dgm:t>
    </dgm:pt>
    <dgm:pt modelId="{D4D16D0B-A4AB-489E-8D5C-07DE03F27467}" type="pres">
      <dgm:prSet presAssocID="{EF06B993-6440-48AB-97C0-5A22C0D5C0E6}" presName="sibTrans" presStyleCnt="0"/>
      <dgm:spPr/>
    </dgm:pt>
    <dgm:pt modelId="{7299C861-12D0-48CE-8EE4-1A3219B4B527}" type="pres">
      <dgm:prSet presAssocID="{851A554B-226D-40ED-AC25-E17A39FF5562}" presName="textNode" presStyleLbl="node1" presStyleIdx="1" presStyleCnt="4">
        <dgm:presLayoutVars>
          <dgm:bulletEnabled val="1"/>
        </dgm:presLayoutVars>
      </dgm:prSet>
      <dgm:spPr/>
      <dgm:t>
        <a:bodyPr/>
        <a:lstStyle/>
        <a:p>
          <a:endParaRPr lang="zh-CN" altLang="en-US"/>
        </a:p>
      </dgm:t>
    </dgm:pt>
    <dgm:pt modelId="{8EC4C54F-A1DE-4D46-BE1F-2795AF73E03A}" type="pres">
      <dgm:prSet presAssocID="{01B8D735-33D5-4B4A-B91D-2112CC27AAF9}" presName="sibTrans" presStyleCnt="0"/>
      <dgm:spPr/>
    </dgm:pt>
    <dgm:pt modelId="{A6C4E6F2-F2A0-4140-8DB0-6E375347DE7C}" type="pres">
      <dgm:prSet presAssocID="{CFFFFFC4-CD3D-4E01-A3B1-CC1AE891C69F}" presName="textNode" presStyleLbl="node1" presStyleIdx="2" presStyleCnt="4">
        <dgm:presLayoutVars>
          <dgm:bulletEnabled val="1"/>
        </dgm:presLayoutVars>
      </dgm:prSet>
      <dgm:spPr/>
      <dgm:t>
        <a:bodyPr/>
        <a:lstStyle/>
        <a:p>
          <a:endParaRPr lang="zh-CN" altLang="en-US"/>
        </a:p>
      </dgm:t>
    </dgm:pt>
    <dgm:pt modelId="{09B1AB47-0884-41B1-BCD9-56AA9EF946FA}" type="pres">
      <dgm:prSet presAssocID="{3E9EDB3B-3C85-49B4-9854-4B30146C5E62}" presName="sibTrans" presStyleCnt="0"/>
      <dgm:spPr/>
    </dgm:pt>
    <dgm:pt modelId="{1302DE68-EEBC-4CC6-8B1E-8D351169EA10}" type="pres">
      <dgm:prSet presAssocID="{DB3D7AE9-1CC9-4939-B2E8-0ED88F8682B0}" presName="textNode" presStyleLbl="node1" presStyleIdx="3" presStyleCnt="4">
        <dgm:presLayoutVars>
          <dgm:bulletEnabled val="1"/>
        </dgm:presLayoutVars>
      </dgm:prSet>
      <dgm:spPr/>
      <dgm:t>
        <a:bodyPr/>
        <a:lstStyle/>
        <a:p>
          <a:endParaRPr lang="zh-CN" altLang="en-US"/>
        </a:p>
      </dgm:t>
    </dgm:pt>
  </dgm:ptLst>
  <dgm:cxnLst>
    <dgm:cxn modelId="{A947CDE7-3136-44F5-994C-7402F84FCE91}" srcId="{6491A637-D743-4E77-A977-E2DE48C84AD8}" destId="{CFFFFFC4-CD3D-4E01-A3B1-CC1AE891C69F}" srcOrd="2" destOrd="0" parTransId="{317041E6-C0B7-4FED-97FC-E9ED9096029F}" sibTransId="{3E9EDB3B-3C85-49B4-9854-4B30146C5E62}"/>
    <dgm:cxn modelId="{CC8ED4C7-AD64-4945-9FF3-86367B327A96}" type="presOf" srcId="{6DB45526-7CBF-4DB2-AE34-AC51D9A997AB}" destId="{A2C2B707-C519-4B17-9929-2FA4D9AB5C2F}" srcOrd="0" destOrd="0" presId="urn:microsoft.com/office/officeart/2005/8/layout/hProcess9"/>
    <dgm:cxn modelId="{B8F21D91-B3A4-4244-9781-0DE66907CE8F}" type="presOf" srcId="{851A554B-226D-40ED-AC25-E17A39FF5562}" destId="{7299C861-12D0-48CE-8EE4-1A3219B4B527}" srcOrd="0" destOrd="0" presId="urn:microsoft.com/office/officeart/2005/8/layout/hProcess9"/>
    <dgm:cxn modelId="{C761B420-3D28-4F9C-9E45-EE69973A13B9}" type="presOf" srcId="{DB3D7AE9-1CC9-4939-B2E8-0ED88F8682B0}" destId="{1302DE68-EEBC-4CC6-8B1E-8D351169EA10}" srcOrd="0" destOrd="0" presId="urn:microsoft.com/office/officeart/2005/8/layout/hProcess9"/>
    <dgm:cxn modelId="{F3DD8AF1-CE71-4AC8-842C-5245F7ED389D}" srcId="{6491A637-D743-4E77-A977-E2DE48C84AD8}" destId="{6DB45526-7CBF-4DB2-AE34-AC51D9A997AB}" srcOrd="0" destOrd="0" parTransId="{AEC268BF-6F70-42FB-AC61-061B6F1D062C}" sibTransId="{EF06B993-6440-48AB-97C0-5A22C0D5C0E6}"/>
    <dgm:cxn modelId="{A214A392-AFE1-4840-BDFB-AD25C90F2D4C}" srcId="{6491A637-D743-4E77-A977-E2DE48C84AD8}" destId="{DB3D7AE9-1CC9-4939-B2E8-0ED88F8682B0}" srcOrd="3" destOrd="0" parTransId="{FFAB8A32-786C-4F9F-B388-E7B108C91D08}" sibTransId="{83034A70-C0A7-4960-BBF2-67878812E8B8}"/>
    <dgm:cxn modelId="{94436778-3C50-4B44-8B5F-10A19BCFCE26}" srcId="{6491A637-D743-4E77-A977-E2DE48C84AD8}" destId="{851A554B-226D-40ED-AC25-E17A39FF5562}" srcOrd="1" destOrd="0" parTransId="{4A8713EF-A57E-4AC1-B53C-9E6E4283717E}" sibTransId="{01B8D735-33D5-4B4A-B91D-2112CC27AAF9}"/>
    <dgm:cxn modelId="{F6E20176-8801-4B59-8FA4-6A6EFCF89919}" type="presOf" srcId="{6491A637-D743-4E77-A977-E2DE48C84AD8}" destId="{B9469E67-2CD4-4AFD-881B-A3177DEB95FB}" srcOrd="0" destOrd="0" presId="urn:microsoft.com/office/officeart/2005/8/layout/hProcess9"/>
    <dgm:cxn modelId="{1EBD776C-D92E-486B-94DE-E2D52351986A}" type="presOf" srcId="{CFFFFFC4-CD3D-4E01-A3B1-CC1AE891C69F}" destId="{A6C4E6F2-F2A0-4140-8DB0-6E375347DE7C}" srcOrd="0" destOrd="0" presId="urn:microsoft.com/office/officeart/2005/8/layout/hProcess9"/>
    <dgm:cxn modelId="{DD1485B6-B83D-4733-ACA1-37A712990C5D}" type="presParOf" srcId="{B9469E67-2CD4-4AFD-881B-A3177DEB95FB}" destId="{791EA3B5-0C9B-4BC8-8205-B6A37E92FC7A}" srcOrd="0" destOrd="0" presId="urn:microsoft.com/office/officeart/2005/8/layout/hProcess9"/>
    <dgm:cxn modelId="{F91E5E6E-9D1B-41D5-A932-DFCE7AB9502C}" type="presParOf" srcId="{B9469E67-2CD4-4AFD-881B-A3177DEB95FB}" destId="{9C658862-A028-4F2A-BBF4-758389394B5E}" srcOrd="1" destOrd="0" presId="urn:microsoft.com/office/officeart/2005/8/layout/hProcess9"/>
    <dgm:cxn modelId="{3562FB7D-17EB-4286-B214-3F19D81E80E2}" type="presParOf" srcId="{9C658862-A028-4F2A-BBF4-758389394B5E}" destId="{A2C2B707-C519-4B17-9929-2FA4D9AB5C2F}" srcOrd="0" destOrd="0" presId="urn:microsoft.com/office/officeart/2005/8/layout/hProcess9"/>
    <dgm:cxn modelId="{91B8E7B1-9F04-4903-81BC-7D551D166146}" type="presParOf" srcId="{9C658862-A028-4F2A-BBF4-758389394B5E}" destId="{D4D16D0B-A4AB-489E-8D5C-07DE03F27467}" srcOrd="1" destOrd="0" presId="urn:microsoft.com/office/officeart/2005/8/layout/hProcess9"/>
    <dgm:cxn modelId="{D9DD1745-FB22-441B-9415-37F7B8065211}" type="presParOf" srcId="{9C658862-A028-4F2A-BBF4-758389394B5E}" destId="{7299C861-12D0-48CE-8EE4-1A3219B4B527}" srcOrd="2" destOrd="0" presId="urn:microsoft.com/office/officeart/2005/8/layout/hProcess9"/>
    <dgm:cxn modelId="{B2FCC9DC-5561-411E-B398-AB23CD46597F}" type="presParOf" srcId="{9C658862-A028-4F2A-BBF4-758389394B5E}" destId="{8EC4C54F-A1DE-4D46-BE1F-2795AF73E03A}" srcOrd="3" destOrd="0" presId="urn:microsoft.com/office/officeart/2005/8/layout/hProcess9"/>
    <dgm:cxn modelId="{347A585C-1181-46D5-85FD-3E7115CE3472}" type="presParOf" srcId="{9C658862-A028-4F2A-BBF4-758389394B5E}" destId="{A6C4E6F2-F2A0-4140-8DB0-6E375347DE7C}" srcOrd="4" destOrd="0" presId="urn:microsoft.com/office/officeart/2005/8/layout/hProcess9"/>
    <dgm:cxn modelId="{C0474AA7-9733-4821-85CC-0E2409EA4B3F}" type="presParOf" srcId="{9C658862-A028-4F2A-BBF4-758389394B5E}" destId="{09B1AB47-0884-41B1-BCD9-56AA9EF946FA}" srcOrd="5" destOrd="0" presId="urn:microsoft.com/office/officeart/2005/8/layout/hProcess9"/>
    <dgm:cxn modelId="{6ADDFC73-C675-4BC3-979D-EBEE27A7B519}" type="presParOf" srcId="{9C658862-A028-4F2A-BBF4-758389394B5E}" destId="{1302DE68-EEBC-4CC6-8B1E-8D351169EA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91A637-D743-4E77-A977-E2DE48C84AD8}" type="doc">
      <dgm:prSet loTypeId="urn:microsoft.com/office/officeart/2005/8/layout/hProcess9" loCatId="process" qsTypeId="urn:microsoft.com/office/officeart/2005/8/quickstyle/simple1" qsCatId="simple" csTypeId="urn:microsoft.com/office/officeart/2005/8/colors/accent1_2" csCatId="accent1" phldr="1"/>
      <dgm:spPr/>
    </dgm:pt>
    <dgm:pt modelId="{6DB45526-7CBF-4DB2-AE34-AC51D9A997AB}">
      <dgm:prSet phldrT="[文本]">
        <dgm:style>
          <a:lnRef idx="3">
            <a:schemeClr val="lt1"/>
          </a:lnRef>
          <a:fillRef idx="1">
            <a:schemeClr val="accent5"/>
          </a:fillRef>
          <a:effectRef idx="1">
            <a:schemeClr val="accent5"/>
          </a:effectRef>
          <a:fontRef idx="minor">
            <a:schemeClr val="lt1"/>
          </a:fontRef>
        </dgm:style>
      </dgm:prSet>
      <dgm:spPr/>
      <dgm:t>
        <a:bodyPr/>
        <a:lstStyle/>
        <a:p>
          <a:r>
            <a:rPr lang="zh-CN" dirty="0" smtClean="0"/>
            <a:t>定义子类</a:t>
          </a:r>
          <a:endParaRPr lang="zh-CN" altLang="en-US" dirty="0"/>
        </a:p>
      </dgm:t>
    </dgm:pt>
    <dgm:pt modelId="{AEC268BF-6F70-42FB-AC61-061B6F1D062C}" type="parTrans" cxnId="{F3DD8AF1-CE71-4AC8-842C-5245F7ED389D}">
      <dgm:prSet/>
      <dgm:spPr/>
      <dgm:t>
        <a:bodyPr/>
        <a:lstStyle/>
        <a:p>
          <a:endParaRPr lang="zh-CN" altLang="en-US"/>
        </a:p>
      </dgm:t>
    </dgm:pt>
    <dgm:pt modelId="{EF06B993-6440-48AB-97C0-5A22C0D5C0E6}" type="sibTrans" cxnId="{F3DD8AF1-CE71-4AC8-842C-5245F7ED389D}">
      <dgm:prSet/>
      <dgm:spPr/>
      <dgm:t>
        <a:bodyPr/>
        <a:lstStyle/>
        <a:p>
          <a:endParaRPr lang="zh-CN" altLang="en-US"/>
        </a:p>
      </dgm:t>
    </dgm:pt>
    <dgm:pt modelId="{851A554B-226D-40ED-AC25-E17A39FF5562}">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定义</a:t>
          </a:r>
          <a:r>
            <a:rPr lang="en-US" dirty="0" err="1" smtClean="0"/>
            <a:t>OnInit</a:t>
          </a:r>
          <a:r>
            <a:rPr lang="en-US" dirty="0" smtClean="0"/>
            <a:t>()</a:t>
          </a:r>
        </a:p>
        <a:p>
          <a:r>
            <a:rPr lang="zh-CN" dirty="0" smtClean="0"/>
            <a:t>初识化方法</a:t>
          </a:r>
          <a:endParaRPr lang="zh-CN" altLang="en-US" dirty="0"/>
        </a:p>
      </dgm:t>
    </dgm:pt>
    <dgm:pt modelId="{4A8713EF-A57E-4AC1-B53C-9E6E4283717E}" type="parTrans" cxnId="{94436778-3C50-4B44-8B5F-10A19BCFCE26}">
      <dgm:prSet/>
      <dgm:spPr/>
      <dgm:t>
        <a:bodyPr/>
        <a:lstStyle/>
        <a:p>
          <a:endParaRPr lang="zh-CN" altLang="en-US"/>
        </a:p>
      </dgm:t>
    </dgm:pt>
    <dgm:pt modelId="{01B8D735-33D5-4B4A-B91D-2112CC27AAF9}" type="sibTrans" cxnId="{94436778-3C50-4B44-8B5F-10A19BCFCE26}">
      <dgm:prSet/>
      <dgm:spPr/>
      <dgm:t>
        <a:bodyPr/>
        <a:lstStyle/>
        <a:p>
          <a:endParaRPr lang="zh-CN" altLang="en-US"/>
        </a:p>
      </dgm:t>
    </dgm:pt>
    <dgm:pt modelId="{CFFFFFC4-CD3D-4E01-A3B1-CC1AE891C69F}">
      <dgm:prSet phldrT="[文本]">
        <dgm:style>
          <a:lnRef idx="3">
            <a:schemeClr val="lt1"/>
          </a:lnRef>
          <a:fillRef idx="1">
            <a:schemeClr val="accent5"/>
          </a:fillRef>
          <a:effectRef idx="1">
            <a:schemeClr val="accent5"/>
          </a:effectRef>
          <a:fontRef idx="minor">
            <a:schemeClr val="lt1"/>
          </a:fontRef>
        </dgm:style>
      </dgm:prSet>
      <dgm:spPr/>
      <dgm:t>
        <a:bodyPr/>
        <a:lstStyle/>
        <a:p>
          <a:r>
            <a:rPr lang="zh-CN" dirty="0" smtClean="0"/>
            <a:t>创建实例</a:t>
          </a:r>
          <a:endParaRPr lang="zh-CN" altLang="en-US" dirty="0"/>
        </a:p>
      </dgm:t>
    </dgm:pt>
    <dgm:pt modelId="{317041E6-C0B7-4FED-97FC-E9ED9096029F}" type="parTrans" cxnId="{A947CDE7-3136-44F5-994C-7402F84FCE91}">
      <dgm:prSet/>
      <dgm:spPr/>
      <dgm:t>
        <a:bodyPr/>
        <a:lstStyle/>
        <a:p>
          <a:endParaRPr lang="zh-CN" altLang="en-US"/>
        </a:p>
      </dgm:t>
    </dgm:pt>
    <dgm:pt modelId="{3E9EDB3B-3C85-49B4-9854-4B30146C5E62}" type="sibTrans" cxnId="{A947CDE7-3136-44F5-994C-7402F84FCE91}">
      <dgm:prSet/>
      <dgm:spPr/>
      <dgm:t>
        <a:bodyPr/>
        <a:lstStyle/>
        <a:p>
          <a:endParaRPr lang="zh-CN" altLang="en-US"/>
        </a:p>
      </dgm:t>
    </dgm:pt>
    <dgm:pt modelId="{DB3D7AE9-1CC9-4939-B2E8-0ED88F8682B0}">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调用</a:t>
          </a:r>
          <a:r>
            <a:rPr lang="zh-CN" dirty="0" smtClean="0"/>
            <a:t>实例的</a:t>
          </a:r>
          <a:r>
            <a:rPr lang="en-US" dirty="0" err="1" smtClean="0"/>
            <a:t>MainLoop</a:t>
          </a:r>
          <a:r>
            <a:rPr lang="en-US" dirty="0" smtClean="0"/>
            <a:t>()</a:t>
          </a:r>
          <a:r>
            <a:rPr lang="zh-CN" dirty="0" smtClean="0"/>
            <a:t>方法</a:t>
          </a:r>
          <a:endParaRPr lang="zh-CN" altLang="en-US" dirty="0"/>
        </a:p>
      </dgm:t>
    </dgm:pt>
    <dgm:pt modelId="{FFAB8A32-786C-4F9F-B388-E7B108C91D08}" type="parTrans" cxnId="{A214A392-AFE1-4840-BDFB-AD25C90F2D4C}">
      <dgm:prSet/>
      <dgm:spPr/>
      <dgm:t>
        <a:bodyPr/>
        <a:lstStyle/>
        <a:p>
          <a:endParaRPr lang="zh-CN" altLang="en-US"/>
        </a:p>
      </dgm:t>
    </dgm:pt>
    <dgm:pt modelId="{83034A70-C0A7-4960-BBF2-67878812E8B8}" type="sibTrans" cxnId="{A214A392-AFE1-4840-BDFB-AD25C90F2D4C}">
      <dgm:prSet/>
      <dgm:spPr/>
      <dgm:t>
        <a:bodyPr/>
        <a:lstStyle/>
        <a:p>
          <a:endParaRPr lang="zh-CN" altLang="en-US"/>
        </a:p>
      </dgm:t>
    </dgm:pt>
    <dgm:pt modelId="{B9469E67-2CD4-4AFD-881B-A3177DEB95FB}" type="pres">
      <dgm:prSet presAssocID="{6491A637-D743-4E77-A977-E2DE48C84AD8}" presName="CompostProcess" presStyleCnt="0">
        <dgm:presLayoutVars>
          <dgm:dir/>
          <dgm:resizeHandles val="exact"/>
        </dgm:presLayoutVars>
      </dgm:prSet>
      <dgm:spPr/>
    </dgm:pt>
    <dgm:pt modelId="{791EA3B5-0C9B-4BC8-8205-B6A37E92FC7A}" type="pres">
      <dgm:prSet presAssocID="{6491A637-D743-4E77-A977-E2DE48C84AD8}" presName="arrow" presStyleLbl="bgShp" presStyleIdx="0" presStyleCnt="1"/>
      <dgm:spPr/>
    </dgm:pt>
    <dgm:pt modelId="{9C658862-A028-4F2A-BBF4-758389394B5E}" type="pres">
      <dgm:prSet presAssocID="{6491A637-D743-4E77-A977-E2DE48C84AD8}" presName="linearProcess" presStyleCnt="0"/>
      <dgm:spPr/>
    </dgm:pt>
    <dgm:pt modelId="{A2C2B707-C519-4B17-9929-2FA4D9AB5C2F}" type="pres">
      <dgm:prSet presAssocID="{6DB45526-7CBF-4DB2-AE34-AC51D9A997AB}" presName="textNode" presStyleLbl="node1" presStyleIdx="0" presStyleCnt="4">
        <dgm:presLayoutVars>
          <dgm:bulletEnabled val="1"/>
        </dgm:presLayoutVars>
      </dgm:prSet>
      <dgm:spPr/>
      <dgm:t>
        <a:bodyPr/>
        <a:lstStyle/>
        <a:p>
          <a:endParaRPr lang="zh-CN" altLang="en-US"/>
        </a:p>
      </dgm:t>
    </dgm:pt>
    <dgm:pt modelId="{D4D16D0B-A4AB-489E-8D5C-07DE03F27467}" type="pres">
      <dgm:prSet presAssocID="{EF06B993-6440-48AB-97C0-5A22C0D5C0E6}" presName="sibTrans" presStyleCnt="0"/>
      <dgm:spPr/>
    </dgm:pt>
    <dgm:pt modelId="{7299C861-12D0-48CE-8EE4-1A3219B4B527}" type="pres">
      <dgm:prSet presAssocID="{851A554B-226D-40ED-AC25-E17A39FF5562}" presName="textNode" presStyleLbl="node1" presStyleIdx="1" presStyleCnt="4">
        <dgm:presLayoutVars>
          <dgm:bulletEnabled val="1"/>
        </dgm:presLayoutVars>
      </dgm:prSet>
      <dgm:spPr/>
      <dgm:t>
        <a:bodyPr/>
        <a:lstStyle/>
        <a:p>
          <a:endParaRPr lang="zh-CN" altLang="en-US"/>
        </a:p>
      </dgm:t>
    </dgm:pt>
    <dgm:pt modelId="{8EC4C54F-A1DE-4D46-BE1F-2795AF73E03A}" type="pres">
      <dgm:prSet presAssocID="{01B8D735-33D5-4B4A-B91D-2112CC27AAF9}" presName="sibTrans" presStyleCnt="0"/>
      <dgm:spPr/>
    </dgm:pt>
    <dgm:pt modelId="{A6C4E6F2-F2A0-4140-8DB0-6E375347DE7C}" type="pres">
      <dgm:prSet presAssocID="{CFFFFFC4-CD3D-4E01-A3B1-CC1AE891C69F}" presName="textNode" presStyleLbl="node1" presStyleIdx="2" presStyleCnt="4">
        <dgm:presLayoutVars>
          <dgm:bulletEnabled val="1"/>
        </dgm:presLayoutVars>
      </dgm:prSet>
      <dgm:spPr/>
      <dgm:t>
        <a:bodyPr/>
        <a:lstStyle/>
        <a:p>
          <a:endParaRPr lang="zh-CN" altLang="en-US"/>
        </a:p>
      </dgm:t>
    </dgm:pt>
    <dgm:pt modelId="{09B1AB47-0884-41B1-BCD9-56AA9EF946FA}" type="pres">
      <dgm:prSet presAssocID="{3E9EDB3B-3C85-49B4-9854-4B30146C5E62}" presName="sibTrans" presStyleCnt="0"/>
      <dgm:spPr/>
    </dgm:pt>
    <dgm:pt modelId="{1302DE68-EEBC-4CC6-8B1E-8D351169EA10}" type="pres">
      <dgm:prSet presAssocID="{DB3D7AE9-1CC9-4939-B2E8-0ED88F8682B0}" presName="textNode" presStyleLbl="node1" presStyleIdx="3" presStyleCnt="4">
        <dgm:presLayoutVars>
          <dgm:bulletEnabled val="1"/>
        </dgm:presLayoutVars>
      </dgm:prSet>
      <dgm:spPr/>
      <dgm:t>
        <a:bodyPr/>
        <a:lstStyle/>
        <a:p>
          <a:endParaRPr lang="zh-CN" altLang="en-US"/>
        </a:p>
      </dgm:t>
    </dgm:pt>
  </dgm:ptLst>
  <dgm:cxnLst>
    <dgm:cxn modelId="{A947CDE7-3136-44F5-994C-7402F84FCE91}" srcId="{6491A637-D743-4E77-A977-E2DE48C84AD8}" destId="{CFFFFFC4-CD3D-4E01-A3B1-CC1AE891C69F}" srcOrd="2" destOrd="0" parTransId="{317041E6-C0B7-4FED-97FC-E9ED9096029F}" sibTransId="{3E9EDB3B-3C85-49B4-9854-4B30146C5E62}"/>
    <dgm:cxn modelId="{6A349BDE-9B7A-4E39-A9D5-423DDE7BCABB}" type="presOf" srcId="{CFFFFFC4-CD3D-4E01-A3B1-CC1AE891C69F}" destId="{A6C4E6F2-F2A0-4140-8DB0-6E375347DE7C}" srcOrd="0" destOrd="0" presId="urn:microsoft.com/office/officeart/2005/8/layout/hProcess9"/>
    <dgm:cxn modelId="{327D3D4D-3454-41DA-A4F5-A38D72DB28AA}" type="presOf" srcId="{DB3D7AE9-1CC9-4939-B2E8-0ED88F8682B0}" destId="{1302DE68-EEBC-4CC6-8B1E-8D351169EA10}" srcOrd="0" destOrd="0" presId="urn:microsoft.com/office/officeart/2005/8/layout/hProcess9"/>
    <dgm:cxn modelId="{F3DD8AF1-CE71-4AC8-842C-5245F7ED389D}" srcId="{6491A637-D743-4E77-A977-E2DE48C84AD8}" destId="{6DB45526-7CBF-4DB2-AE34-AC51D9A997AB}" srcOrd="0" destOrd="0" parTransId="{AEC268BF-6F70-42FB-AC61-061B6F1D062C}" sibTransId="{EF06B993-6440-48AB-97C0-5A22C0D5C0E6}"/>
    <dgm:cxn modelId="{A214A392-AFE1-4840-BDFB-AD25C90F2D4C}" srcId="{6491A637-D743-4E77-A977-E2DE48C84AD8}" destId="{DB3D7AE9-1CC9-4939-B2E8-0ED88F8682B0}" srcOrd="3" destOrd="0" parTransId="{FFAB8A32-786C-4F9F-B388-E7B108C91D08}" sibTransId="{83034A70-C0A7-4960-BBF2-67878812E8B8}"/>
    <dgm:cxn modelId="{E59D1DA8-076B-46F8-B29A-CDD6E85EA3D4}" type="presOf" srcId="{6491A637-D743-4E77-A977-E2DE48C84AD8}" destId="{B9469E67-2CD4-4AFD-881B-A3177DEB95FB}" srcOrd="0" destOrd="0" presId="urn:microsoft.com/office/officeart/2005/8/layout/hProcess9"/>
    <dgm:cxn modelId="{94436778-3C50-4B44-8B5F-10A19BCFCE26}" srcId="{6491A637-D743-4E77-A977-E2DE48C84AD8}" destId="{851A554B-226D-40ED-AC25-E17A39FF5562}" srcOrd="1" destOrd="0" parTransId="{4A8713EF-A57E-4AC1-B53C-9E6E4283717E}" sibTransId="{01B8D735-33D5-4B4A-B91D-2112CC27AAF9}"/>
    <dgm:cxn modelId="{57FEA6DD-2DA8-493F-9F30-B7A43A5F47C0}" type="presOf" srcId="{851A554B-226D-40ED-AC25-E17A39FF5562}" destId="{7299C861-12D0-48CE-8EE4-1A3219B4B527}" srcOrd="0" destOrd="0" presId="urn:microsoft.com/office/officeart/2005/8/layout/hProcess9"/>
    <dgm:cxn modelId="{47477D3C-60D0-4A7A-9B52-F5A5FA00EC09}" type="presOf" srcId="{6DB45526-7CBF-4DB2-AE34-AC51D9A997AB}" destId="{A2C2B707-C519-4B17-9929-2FA4D9AB5C2F}" srcOrd="0" destOrd="0" presId="urn:microsoft.com/office/officeart/2005/8/layout/hProcess9"/>
    <dgm:cxn modelId="{EFE8723D-0433-4670-B6A8-3C01F6030C62}" type="presParOf" srcId="{B9469E67-2CD4-4AFD-881B-A3177DEB95FB}" destId="{791EA3B5-0C9B-4BC8-8205-B6A37E92FC7A}" srcOrd="0" destOrd="0" presId="urn:microsoft.com/office/officeart/2005/8/layout/hProcess9"/>
    <dgm:cxn modelId="{ABF72116-91B6-4717-B0E4-88C3D929C8E1}" type="presParOf" srcId="{B9469E67-2CD4-4AFD-881B-A3177DEB95FB}" destId="{9C658862-A028-4F2A-BBF4-758389394B5E}" srcOrd="1" destOrd="0" presId="urn:microsoft.com/office/officeart/2005/8/layout/hProcess9"/>
    <dgm:cxn modelId="{1FAC1549-7CF2-44B2-BF37-B17BF4411ECB}" type="presParOf" srcId="{9C658862-A028-4F2A-BBF4-758389394B5E}" destId="{A2C2B707-C519-4B17-9929-2FA4D9AB5C2F}" srcOrd="0" destOrd="0" presId="urn:microsoft.com/office/officeart/2005/8/layout/hProcess9"/>
    <dgm:cxn modelId="{855EF640-7EB8-4BC2-BC39-5CF9FE5B1770}" type="presParOf" srcId="{9C658862-A028-4F2A-BBF4-758389394B5E}" destId="{D4D16D0B-A4AB-489E-8D5C-07DE03F27467}" srcOrd="1" destOrd="0" presId="urn:microsoft.com/office/officeart/2005/8/layout/hProcess9"/>
    <dgm:cxn modelId="{B7C29B65-48F4-442E-B0F3-1A0A08D9FD27}" type="presParOf" srcId="{9C658862-A028-4F2A-BBF4-758389394B5E}" destId="{7299C861-12D0-48CE-8EE4-1A3219B4B527}" srcOrd="2" destOrd="0" presId="urn:microsoft.com/office/officeart/2005/8/layout/hProcess9"/>
    <dgm:cxn modelId="{77037AC5-3783-4F87-86DF-82F4A9BB1A63}" type="presParOf" srcId="{9C658862-A028-4F2A-BBF4-758389394B5E}" destId="{8EC4C54F-A1DE-4D46-BE1F-2795AF73E03A}" srcOrd="3" destOrd="0" presId="urn:microsoft.com/office/officeart/2005/8/layout/hProcess9"/>
    <dgm:cxn modelId="{A405B5A4-541F-4219-84A4-B3F93523FFEA}" type="presParOf" srcId="{9C658862-A028-4F2A-BBF4-758389394B5E}" destId="{A6C4E6F2-F2A0-4140-8DB0-6E375347DE7C}" srcOrd="4" destOrd="0" presId="urn:microsoft.com/office/officeart/2005/8/layout/hProcess9"/>
    <dgm:cxn modelId="{DC533507-CB61-4B13-A311-019401F550A6}" type="presParOf" srcId="{9C658862-A028-4F2A-BBF4-758389394B5E}" destId="{09B1AB47-0884-41B1-BCD9-56AA9EF946FA}" srcOrd="5" destOrd="0" presId="urn:microsoft.com/office/officeart/2005/8/layout/hProcess9"/>
    <dgm:cxn modelId="{1DBD0AB3-0261-40E4-B661-0D63EFD37FE4}" type="presParOf" srcId="{9C658862-A028-4F2A-BBF4-758389394B5E}" destId="{1302DE68-EEBC-4CC6-8B1E-8D351169EA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EA3B5-0C9B-4BC8-8205-B6A37E92FC7A}">
      <dsp:nvSpPr>
        <dsp:cNvPr id="0" name=""/>
        <dsp:cNvSpPr/>
      </dsp:nvSpPr>
      <dsp:spPr>
        <a:xfrm>
          <a:off x="610267" y="0"/>
          <a:ext cx="6916368" cy="225764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2B707-C519-4B17-9929-2FA4D9AB5C2F}">
      <dsp:nvSpPr>
        <dsp:cNvPr id="0" name=""/>
        <dsp:cNvSpPr/>
      </dsp:nvSpPr>
      <dsp:spPr>
        <a:xfrm>
          <a:off x="546"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定义子类</a:t>
          </a:r>
          <a:endParaRPr lang="zh-CN" altLang="en-US" sz="1800" kern="1200" dirty="0"/>
        </a:p>
      </dsp:txBody>
      <dsp:txXfrm>
        <a:off x="44630" y="721376"/>
        <a:ext cx="1803051" cy="814888"/>
      </dsp:txXfrm>
    </dsp:sp>
    <dsp:sp modelId="{7299C861-12D0-48CE-8EE4-1A3219B4B527}">
      <dsp:nvSpPr>
        <dsp:cNvPr id="0" name=""/>
        <dsp:cNvSpPr/>
      </dsp:nvSpPr>
      <dsp:spPr>
        <a:xfrm>
          <a:off x="2082076"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定义</a:t>
          </a:r>
          <a:r>
            <a:rPr lang="en-US" sz="1800" kern="1200" dirty="0" err="1" smtClean="0"/>
            <a:t>OnInit</a:t>
          </a:r>
          <a:r>
            <a:rPr lang="en-US" sz="1800" kern="1200" dirty="0" smtClean="0"/>
            <a:t>()</a:t>
          </a:r>
        </a:p>
        <a:p>
          <a:pPr lvl="0" algn="ctr" defTabSz="800100">
            <a:lnSpc>
              <a:spcPct val="90000"/>
            </a:lnSpc>
            <a:spcBef>
              <a:spcPct val="0"/>
            </a:spcBef>
            <a:spcAft>
              <a:spcPct val="35000"/>
            </a:spcAft>
          </a:pPr>
          <a:r>
            <a:rPr lang="zh-CN" sz="1800" kern="1200" dirty="0" smtClean="0"/>
            <a:t>初识化方法</a:t>
          </a:r>
          <a:endParaRPr lang="zh-CN" altLang="en-US" sz="1800" kern="1200" dirty="0"/>
        </a:p>
      </dsp:txBody>
      <dsp:txXfrm>
        <a:off x="2126160" y="721376"/>
        <a:ext cx="1803051" cy="814888"/>
      </dsp:txXfrm>
    </dsp:sp>
    <dsp:sp modelId="{A6C4E6F2-F2A0-4140-8DB0-6E375347DE7C}">
      <dsp:nvSpPr>
        <dsp:cNvPr id="0" name=""/>
        <dsp:cNvSpPr/>
      </dsp:nvSpPr>
      <dsp:spPr>
        <a:xfrm>
          <a:off x="4163607"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创建实例</a:t>
          </a:r>
          <a:endParaRPr lang="zh-CN" altLang="en-US" sz="1800" kern="1200" dirty="0"/>
        </a:p>
      </dsp:txBody>
      <dsp:txXfrm>
        <a:off x="4207691" y="721376"/>
        <a:ext cx="1803051" cy="814888"/>
      </dsp:txXfrm>
    </dsp:sp>
    <dsp:sp modelId="{1302DE68-EEBC-4CC6-8B1E-8D351169EA10}">
      <dsp:nvSpPr>
        <dsp:cNvPr id="0" name=""/>
        <dsp:cNvSpPr/>
      </dsp:nvSpPr>
      <dsp:spPr>
        <a:xfrm>
          <a:off x="6245138"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调用</a:t>
          </a:r>
          <a:r>
            <a:rPr lang="zh-CN" sz="1800" kern="1200" dirty="0" smtClean="0"/>
            <a:t>实例的</a:t>
          </a:r>
          <a:r>
            <a:rPr lang="en-US" sz="1800" kern="1200" dirty="0" err="1" smtClean="0"/>
            <a:t>MainLoop</a:t>
          </a:r>
          <a:r>
            <a:rPr lang="en-US" sz="1800" kern="1200" dirty="0" smtClean="0"/>
            <a:t>()</a:t>
          </a:r>
          <a:r>
            <a:rPr lang="zh-CN" sz="1800" kern="1200" dirty="0" smtClean="0"/>
            <a:t>方法</a:t>
          </a:r>
          <a:endParaRPr lang="zh-CN" altLang="en-US" sz="1800" kern="1200" dirty="0"/>
        </a:p>
      </dsp:txBody>
      <dsp:txXfrm>
        <a:off x="6289222" y="721376"/>
        <a:ext cx="1803051" cy="814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EA3B5-0C9B-4BC8-8205-B6A37E92FC7A}">
      <dsp:nvSpPr>
        <dsp:cNvPr id="0" name=""/>
        <dsp:cNvSpPr/>
      </dsp:nvSpPr>
      <dsp:spPr>
        <a:xfrm>
          <a:off x="610267" y="0"/>
          <a:ext cx="6916368" cy="225764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2B707-C519-4B17-9929-2FA4D9AB5C2F}">
      <dsp:nvSpPr>
        <dsp:cNvPr id="0" name=""/>
        <dsp:cNvSpPr/>
      </dsp:nvSpPr>
      <dsp:spPr>
        <a:xfrm>
          <a:off x="546"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定义子类</a:t>
          </a:r>
          <a:endParaRPr lang="zh-CN" altLang="en-US" sz="1800" kern="1200" dirty="0"/>
        </a:p>
      </dsp:txBody>
      <dsp:txXfrm>
        <a:off x="44630" y="721376"/>
        <a:ext cx="1803051" cy="814888"/>
      </dsp:txXfrm>
    </dsp:sp>
    <dsp:sp modelId="{7299C861-12D0-48CE-8EE4-1A3219B4B527}">
      <dsp:nvSpPr>
        <dsp:cNvPr id="0" name=""/>
        <dsp:cNvSpPr/>
      </dsp:nvSpPr>
      <dsp:spPr>
        <a:xfrm>
          <a:off x="2082076"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定义</a:t>
          </a:r>
          <a:r>
            <a:rPr lang="en-US" sz="1800" kern="1200" dirty="0" err="1" smtClean="0"/>
            <a:t>OnInit</a:t>
          </a:r>
          <a:r>
            <a:rPr lang="en-US" sz="1800" kern="1200" dirty="0" smtClean="0"/>
            <a:t>()</a:t>
          </a:r>
        </a:p>
        <a:p>
          <a:pPr lvl="0" algn="ctr" defTabSz="800100">
            <a:lnSpc>
              <a:spcPct val="90000"/>
            </a:lnSpc>
            <a:spcBef>
              <a:spcPct val="0"/>
            </a:spcBef>
            <a:spcAft>
              <a:spcPct val="35000"/>
            </a:spcAft>
          </a:pPr>
          <a:r>
            <a:rPr lang="zh-CN" sz="1800" kern="1200" dirty="0" smtClean="0"/>
            <a:t>初识化方法</a:t>
          </a:r>
          <a:endParaRPr lang="zh-CN" altLang="en-US" sz="1800" kern="1200" dirty="0"/>
        </a:p>
      </dsp:txBody>
      <dsp:txXfrm>
        <a:off x="2126160" y="721376"/>
        <a:ext cx="1803051" cy="814888"/>
      </dsp:txXfrm>
    </dsp:sp>
    <dsp:sp modelId="{A6C4E6F2-F2A0-4140-8DB0-6E375347DE7C}">
      <dsp:nvSpPr>
        <dsp:cNvPr id="0" name=""/>
        <dsp:cNvSpPr/>
      </dsp:nvSpPr>
      <dsp:spPr>
        <a:xfrm>
          <a:off x="4163607"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创建实例</a:t>
          </a:r>
          <a:endParaRPr lang="zh-CN" altLang="en-US" sz="1800" kern="1200" dirty="0"/>
        </a:p>
      </dsp:txBody>
      <dsp:txXfrm>
        <a:off x="4207691" y="721376"/>
        <a:ext cx="1803051" cy="814888"/>
      </dsp:txXfrm>
    </dsp:sp>
    <dsp:sp modelId="{1302DE68-EEBC-4CC6-8B1E-8D351169EA10}">
      <dsp:nvSpPr>
        <dsp:cNvPr id="0" name=""/>
        <dsp:cNvSpPr/>
      </dsp:nvSpPr>
      <dsp:spPr>
        <a:xfrm>
          <a:off x="6245138" y="677292"/>
          <a:ext cx="1891219" cy="903056"/>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调用</a:t>
          </a:r>
          <a:r>
            <a:rPr lang="zh-CN" sz="1800" kern="1200" dirty="0" smtClean="0"/>
            <a:t>实例的</a:t>
          </a:r>
          <a:r>
            <a:rPr lang="en-US" sz="1800" kern="1200" dirty="0" err="1" smtClean="0"/>
            <a:t>MainLoop</a:t>
          </a:r>
          <a:r>
            <a:rPr lang="en-US" sz="1800" kern="1200" dirty="0" smtClean="0"/>
            <a:t>()</a:t>
          </a:r>
          <a:r>
            <a:rPr lang="zh-CN" sz="1800" kern="1200" dirty="0" smtClean="0"/>
            <a:t>方法</a:t>
          </a:r>
          <a:endParaRPr lang="zh-CN" altLang="en-US" sz="1800" kern="1200" dirty="0"/>
        </a:p>
      </dsp:txBody>
      <dsp:txXfrm>
        <a:off x="6289222" y="721376"/>
        <a:ext cx="1803051" cy="8148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135E7B8C-6494-44A5-8D1C-A56E7EA14E4E}" type="datetimeFigureOut">
              <a:rPr lang="zh-CN" altLang="en-US">
                <a:ea typeface="微软雅黑" panose="020B0503020204020204" pitchFamily="34" charset="-122"/>
              </a:rPr>
              <a:t>2018/10/17</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5603E0E3-A6A5-4248-A7BB-3D0531AB223D}" type="slidenum">
              <a:rPr lang="zh-CN" altLang="en-US">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225993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pPr>
              <a:defRPr/>
            </a:pPr>
            <a:fld id="{81DAF6D0-16B2-4DFB-B9CD-777FC0C30284}" type="datetimeFigureOut">
              <a:rPr lang="zh-CN" altLang="en-US" smtClean="0"/>
              <a:pPr>
                <a:defRPr/>
              </a:pPr>
              <a:t>2018/10/17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dirty="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pPr>
              <a:defRPr/>
            </a:pPr>
            <a:fld id="{D57F44F4-ED3E-41D0-994F-61CD2CD6D714}" type="slidenum">
              <a:rPr lang="zh-CN" altLang="en-US" smtClean="0"/>
              <a:pPr>
                <a:defRPr/>
              </a:pPr>
              <a:t>‹#›</a:t>
            </a:fld>
            <a:endParaRPr lang="zh-CN" altLang="en-US" dirty="0"/>
          </a:p>
        </p:txBody>
      </p:sp>
    </p:spTree>
    <p:extLst>
      <p:ext uri="{BB962C8B-B14F-4D97-AF65-F5344CB8AC3E}">
        <p14:creationId xmlns:p14="http://schemas.microsoft.com/office/powerpoint/2010/main" val="4233775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a:t>
            </a: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5</a:t>
            </a:fld>
            <a:endParaRPr lang="zh-CN" altLang="en-US" dirty="0"/>
          </a:p>
        </p:txBody>
      </p:sp>
    </p:spTree>
    <p:extLst>
      <p:ext uri="{BB962C8B-B14F-4D97-AF65-F5344CB8AC3E}">
        <p14:creationId xmlns:p14="http://schemas.microsoft.com/office/powerpoint/2010/main" val="126611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DE49297-E2A2-40AF-9E1B-A3EECB6CC53B}"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0A0215E-09DE-49F6-A899-D0B752F4D8BE}"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42B94C7-BE1E-41CC-9671-10E084529305}"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BA18E83-50D3-4055-A07C-61C0679FC42E}"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328C413-D41F-41F4-BA82-338FAF84B154}"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BDFE9A0-C1A2-46AB-87DF-2AF345B96BFA}"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569FE6A-1826-4FCA-B15C-9DB81D71F42C}"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74CF735-0401-4A13-BB22-EE0E128B2C6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BE65DAF0-E06D-4F00-8449-3922B9447994}"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1894D9A-770F-4F32-8BC2-E5D497E06161}"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66BAA97-851D-4C9E-AFB0-614FC9910A69}"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p>
        </p:txBody>
      </p:sp>
      <p:sp>
        <p:nvSpPr>
          <p:cNvPr id="2051" name="文本占位符 2"/>
          <p:cNvSpPr>
            <a:spLocks noGrp="1"/>
          </p:cNvSpPr>
          <p:nvPr>
            <p:ph type="body" idx="1"/>
          </p:nvPr>
        </p:nvSpPr>
        <p:spPr bwMode="auto">
          <a:xfrm>
            <a:off x="457200" y="1200150"/>
            <a:ext cx="8229600" cy="33940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a:defRPr/>
            </a:pPr>
            <a:endParaRPr lang="en-US" altLang="zh-CN" dirty="0"/>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a:defRPr/>
            </a:pPr>
            <a:endParaRPr lang="en-US" altLang="zh-CN" dirty="0"/>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a:defRPr/>
            </a:pPr>
            <a:fld id="{1C0C3990-52CD-4777-978F-F80E115A0248}"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ink.juejin.im/?target=http://www.oschina.net/p/q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267744" y="2326109"/>
            <a:ext cx="3786214" cy="461665"/>
          </a:xfrm>
          <a:prstGeom prst="rect">
            <a:avLst/>
          </a:prstGeom>
          <a:noFill/>
        </p:spPr>
        <p:txBody>
          <a:bodyPr wrap="square" rtlCol="0">
            <a:spAutoFit/>
          </a:bodyPr>
          <a:lstStyle/>
          <a:p>
            <a:pPr lvl="0" algn="ctr"/>
            <a:r>
              <a:rPr lang="zh-CN" altLang="en-US" sz="2400" dirty="0">
                <a:solidFill>
                  <a:schemeClr val="bg1"/>
                </a:solidFill>
                <a:latin typeface="微软雅黑" panose="020B0503020204020204" pitchFamily="34" charset="-122"/>
                <a:ea typeface="微软雅黑" panose="020B0503020204020204" pitchFamily="34" charset="-122"/>
              </a:rPr>
              <a:t>创建一个</a:t>
            </a:r>
            <a:r>
              <a:rPr lang="en-US" altLang="zh-CN" sz="2400" dirty="0" err="1">
                <a:solidFill>
                  <a:schemeClr val="bg1"/>
                </a:solidFill>
                <a:latin typeface="微软雅黑" panose="020B0503020204020204" pitchFamily="34" charset="-122"/>
                <a:ea typeface="微软雅黑" panose="020B0503020204020204" pitchFamily="34" charset="-122"/>
              </a:rPr>
              <a:t>wx.App</a:t>
            </a:r>
            <a:r>
              <a:rPr lang="zh-CN" altLang="en-US" sz="2400" dirty="0">
                <a:solidFill>
                  <a:schemeClr val="bg1"/>
                </a:solidFill>
                <a:latin typeface="微软雅黑" panose="020B0503020204020204" pitchFamily="34" charset="-122"/>
                <a:ea typeface="微软雅黑" panose="020B0503020204020204" pitchFamily="34" charset="-122"/>
              </a:rPr>
              <a:t>的子类</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0866202"/>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6200" y="819150"/>
            <a:ext cx="4678932" cy="609600"/>
            <a:chOff x="76200" y="819150"/>
            <a:chExt cx="4678932" cy="609600"/>
          </a:xfrm>
        </p:grpSpPr>
        <p:sp>
          <p:nvSpPr>
            <p:cNvPr id="7"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实现步骤</a:t>
              </a:r>
            </a:p>
          </p:txBody>
        </p:sp>
        <p:pic>
          <p:nvPicPr>
            <p:cNvPr id="8"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1"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204960945"/>
              </p:ext>
            </p:extLst>
          </p:nvPr>
        </p:nvGraphicFramePr>
        <p:xfrm>
          <a:off x="467544" y="1754269"/>
          <a:ext cx="8136904" cy="225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2617018" y="1626354"/>
            <a:ext cx="2243014"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smtClean="0">
                <a:ea typeface="微软雅黑" pitchFamily="34" charset="-122"/>
              </a:rPr>
              <a:t>创建</a:t>
            </a:r>
            <a:r>
              <a:rPr lang="en-US" altLang="zh-CN" dirty="0" smtClean="0">
                <a:ea typeface="微软雅黑" pitchFamily="34" charset="-122"/>
              </a:rPr>
              <a:t>Frame</a:t>
            </a:r>
            <a:r>
              <a:rPr lang="zh-CN" altLang="en-US" dirty="0" smtClean="0">
                <a:ea typeface="微软雅黑" pitchFamily="34" charset="-122"/>
              </a:rPr>
              <a:t>顶级窗口</a:t>
            </a:r>
          </a:p>
        </p:txBody>
      </p:sp>
      <p:sp>
        <p:nvSpPr>
          <p:cNvPr id="13" name="右箭头 12"/>
          <p:cNvSpPr/>
          <p:nvPr/>
        </p:nvSpPr>
        <p:spPr>
          <a:xfrm rot="16200000">
            <a:off x="3322156" y="2089517"/>
            <a:ext cx="457108" cy="28803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ea typeface="微软雅黑" pitchFamily="34" charset="-122"/>
            </a:endParaRPr>
          </a:p>
        </p:txBody>
      </p:sp>
      <p:sp>
        <p:nvSpPr>
          <p:cNvPr id="14" name="右箭头 13"/>
          <p:cNvSpPr/>
          <p:nvPr/>
        </p:nvSpPr>
        <p:spPr>
          <a:xfrm rot="16200000" flipH="1">
            <a:off x="1102744" y="3423317"/>
            <a:ext cx="406988" cy="28803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ea typeface="微软雅黑" pitchFamily="34" charset="-122"/>
            </a:endParaRPr>
          </a:p>
        </p:txBody>
      </p:sp>
      <p:sp>
        <p:nvSpPr>
          <p:cNvPr id="15" name="TextBox 14"/>
          <p:cNvSpPr txBox="1"/>
          <p:nvPr/>
        </p:nvSpPr>
        <p:spPr>
          <a:xfrm>
            <a:off x="539552" y="3867894"/>
            <a:ext cx="1594942"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smtClean="0">
                <a:ea typeface="微软雅黑" pitchFamily="34" charset="-122"/>
              </a:rPr>
              <a:t>继承 </a:t>
            </a:r>
            <a:r>
              <a:rPr lang="en-US" altLang="zh-CN" dirty="0" err="1" smtClean="0">
                <a:ea typeface="微软雅黑" pitchFamily="34" charset="-122"/>
              </a:rPr>
              <a:t>wx.App</a:t>
            </a:r>
            <a:r>
              <a:rPr lang="en-US" altLang="zh-CN" dirty="0" smtClean="0">
                <a:ea typeface="微软雅黑" pitchFamily="34" charset="-122"/>
              </a:rPr>
              <a:t>()</a:t>
            </a:r>
            <a:endParaRPr lang="zh-CN" altLang="en-US" dirty="0" smtClean="0">
              <a:ea typeface="微软雅黑" pitchFamily="34" charset="-122"/>
            </a:endParaRPr>
          </a:p>
        </p:txBody>
      </p:sp>
    </p:spTree>
    <p:extLst>
      <p:ext uri="{BB962C8B-B14F-4D97-AF65-F5344CB8AC3E}">
        <p14:creationId xmlns:p14="http://schemas.microsoft.com/office/powerpoint/2010/main" val="28660937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267744" y="2249271"/>
            <a:ext cx="3786214" cy="584775"/>
          </a:xfrm>
          <a:prstGeom prst="rect">
            <a:avLst/>
          </a:prstGeom>
          <a:noFill/>
        </p:spPr>
        <p:txBody>
          <a:bodyPr wrap="square" rtlCol="0">
            <a:spAutoFit/>
          </a:bodyPr>
          <a:lstStyle/>
          <a:p>
            <a:pPr lvl="0" algn="ctr"/>
            <a:r>
              <a:rPr lang="zh-CN" altLang="en-US" sz="3200" dirty="0" smtClean="0">
                <a:solidFill>
                  <a:schemeClr val="bg1"/>
                </a:solidFill>
                <a:latin typeface="微软雅黑" panose="020B0503020204020204" pitchFamily="34" charset="-122"/>
                <a:ea typeface="微软雅黑" panose="020B0503020204020204" pitchFamily="34" charset="-122"/>
              </a:rPr>
              <a:t>直接使用</a:t>
            </a:r>
            <a:r>
              <a:rPr lang="en-US" altLang="zh-CN" sz="3200" dirty="0" err="1" smtClean="0">
                <a:solidFill>
                  <a:schemeClr val="bg1"/>
                </a:solidFill>
                <a:latin typeface="微软雅黑" panose="020B0503020204020204" pitchFamily="34" charset="-122"/>
                <a:ea typeface="微软雅黑" panose="020B0503020204020204" pitchFamily="34" charset="-122"/>
              </a:rPr>
              <a:t>wx.App</a:t>
            </a:r>
            <a:r>
              <a:rPr lang="zh-CN" altLang="en-US" sz="3200" dirty="0">
                <a:solidFill>
                  <a:schemeClr val="bg1"/>
                </a:solidFill>
                <a:latin typeface="微软雅黑" panose="020B0503020204020204" pitchFamily="34" charset="-122"/>
                <a:ea typeface="微软雅黑" panose="020B0503020204020204" pitchFamily="34" charset="-122"/>
              </a:rPr>
              <a:t>类</a:t>
            </a:r>
          </a:p>
        </p:txBody>
      </p:sp>
    </p:spTree>
    <p:extLst>
      <p:ext uri="{BB962C8B-B14F-4D97-AF65-F5344CB8AC3E}">
        <p14:creationId xmlns:p14="http://schemas.microsoft.com/office/powerpoint/2010/main" val="295821999"/>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6200" y="819150"/>
            <a:ext cx="4678932" cy="609600"/>
            <a:chOff x="76200" y="819150"/>
            <a:chExt cx="4678932" cy="609600"/>
          </a:xfrm>
        </p:grpSpPr>
        <p:sp>
          <p:nvSpPr>
            <p:cNvPr id="7"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实现步骤</a:t>
              </a:r>
            </a:p>
          </p:txBody>
        </p:sp>
        <p:pic>
          <p:nvPicPr>
            <p:cNvPr id="8"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1"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3909090099"/>
              </p:ext>
            </p:extLst>
          </p:nvPr>
        </p:nvGraphicFramePr>
        <p:xfrm>
          <a:off x="467544" y="1754269"/>
          <a:ext cx="8136904" cy="2257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2617018" y="1626354"/>
            <a:ext cx="2243014"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smtClean="0">
                <a:ea typeface="微软雅黑" pitchFamily="34" charset="-122"/>
              </a:rPr>
              <a:t>创建</a:t>
            </a:r>
            <a:r>
              <a:rPr lang="en-US" altLang="zh-CN" dirty="0" smtClean="0">
                <a:ea typeface="微软雅黑" pitchFamily="34" charset="-122"/>
              </a:rPr>
              <a:t>Frame</a:t>
            </a:r>
            <a:r>
              <a:rPr lang="zh-CN" altLang="en-US" dirty="0" smtClean="0">
                <a:ea typeface="微软雅黑" pitchFamily="34" charset="-122"/>
              </a:rPr>
              <a:t>顶级窗口</a:t>
            </a:r>
          </a:p>
        </p:txBody>
      </p:sp>
      <p:sp>
        <p:nvSpPr>
          <p:cNvPr id="13" name="右箭头 12"/>
          <p:cNvSpPr/>
          <p:nvPr/>
        </p:nvSpPr>
        <p:spPr>
          <a:xfrm rot="16200000">
            <a:off x="3322156" y="2089517"/>
            <a:ext cx="457108" cy="28803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ea typeface="微软雅黑" pitchFamily="34" charset="-122"/>
            </a:endParaRPr>
          </a:p>
        </p:txBody>
      </p:sp>
      <p:sp>
        <p:nvSpPr>
          <p:cNvPr id="14" name="右箭头 13"/>
          <p:cNvSpPr/>
          <p:nvPr/>
        </p:nvSpPr>
        <p:spPr>
          <a:xfrm rot="16200000" flipH="1">
            <a:off x="1102744" y="3423317"/>
            <a:ext cx="406988" cy="28803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ea typeface="微软雅黑" pitchFamily="34" charset="-122"/>
            </a:endParaRPr>
          </a:p>
        </p:txBody>
      </p:sp>
      <p:sp>
        <p:nvSpPr>
          <p:cNvPr id="15" name="TextBox 14"/>
          <p:cNvSpPr txBox="1"/>
          <p:nvPr/>
        </p:nvSpPr>
        <p:spPr>
          <a:xfrm>
            <a:off x="539552" y="3867894"/>
            <a:ext cx="1594942"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smtClean="0">
                <a:ea typeface="微软雅黑" pitchFamily="34" charset="-122"/>
              </a:rPr>
              <a:t>继承 </a:t>
            </a:r>
            <a:r>
              <a:rPr lang="en-US" altLang="zh-CN" dirty="0" err="1" smtClean="0">
                <a:ea typeface="微软雅黑" pitchFamily="34" charset="-122"/>
              </a:rPr>
              <a:t>wx.App</a:t>
            </a:r>
            <a:r>
              <a:rPr lang="en-US" altLang="zh-CN" dirty="0" smtClean="0">
                <a:ea typeface="微软雅黑" pitchFamily="34" charset="-122"/>
              </a:rPr>
              <a:t>()</a:t>
            </a:r>
            <a:endParaRPr lang="zh-CN" altLang="en-US" dirty="0" smtClean="0">
              <a:ea typeface="微软雅黑" pitchFamily="34" charset="-122"/>
            </a:endParaRPr>
          </a:p>
        </p:txBody>
      </p:sp>
    </p:spTree>
    <p:extLst>
      <p:ext uri="{BB962C8B-B14F-4D97-AF65-F5344CB8AC3E}">
        <p14:creationId xmlns:p14="http://schemas.microsoft.com/office/powerpoint/2010/main" val="334278588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267744" y="2249271"/>
            <a:ext cx="3786214" cy="584775"/>
          </a:xfrm>
          <a:prstGeom prst="rect">
            <a:avLst/>
          </a:prstGeom>
          <a:noFill/>
        </p:spPr>
        <p:txBody>
          <a:bodyPr wrap="square" rtlCol="0">
            <a:spAutoFit/>
          </a:bodyPr>
          <a:lstStyle/>
          <a:p>
            <a:pPr lvl="0" algn="ctr"/>
            <a:r>
              <a:rPr lang="zh-CN" altLang="en-US" sz="3200" dirty="0">
                <a:solidFill>
                  <a:schemeClr val="bg1"/>
                </a:solidFill>
                <a:latin typeface="微软雅黑" panose="020B0503020204020204" pitchFamily="34" charset="-122"/>
                <a:ea typeface="微软雅黑" panose="020B0503020204020204" pitchFamily="34" charset="-122"/>
              </a:rPr>
              <a:t>使用</a:t>
            </a:r>
            <a:r>
              <a:rPr lang="en-US" altLang="zh-CN" sz="3200" dirty="0" err="1">
                <a:solidFill>
                  <a:schemeClr val="bg1"/>
                </a:solidFill>
                <a:latin typeface="微软雅黑" panose="020B0503020204020204" pitchFamily="34" charset="-122"/>
                <a:ea typeface="微软雅黑" panose="020B0503020204020204" pitchFamily="34" charset="-122"/>
              </a:rPr>
              <a:t>wx.Frame</a:t>
            </a:r>
            <a:r>
              <a:rPr lang="zh-CN" altLang="en-US" sz="3200" dirty="0" smtClean="0">
                <a:solidFill>
                  <a:schemeClr val="bg1"/>
                </a:solidFill>
                <a:latin typeface="微软雅黑" panose="020B0503020204020204" pitchFamily="34" charset="-122"/>
                <a:ea typeface="微软雅黑" panose="020B0503020204020204" pitchFamily="34" charset="-122"/>
              </a:rPr>
              <a:t>框架</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620379"/>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1560" y="1203598"/>
            <a:ext cx="8208912" cy="97210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 name="矩形 2"/>
          <p:cNvSpPr/>
          <p:nvPr/>
        </p:nvSpPr>
        <p:spPr>
          <a:xfrm>
            <a:off x="611560" y="1329030"/>
            <a:ext cx="8208912" cy="646331"/>
          </a:xfrm>
          <a:prstGeom prst="rect">
            <a:avLst/>
          </a:prstGeom>
        </p:spPr>
        <p:txBody>
          <a:bodyPr wrap="square">
            <a:spAutoFit/>
          </a:bodyPr>
          <a:lstStyle/>
          <a:p>
            <a:r>
              <a:rPr lang="en-US" altLang="zh-CN" dirty="0" err="1">
                <a:solidFill>
                  <a:schemeClr val="bg1"/>
                </a:solidFill>
              </a:rPr>
              <a:t>wx.Frame</a:t>
            </a:r>
            <a:r>
              <a:rPr lang="en-US" altLang="zh-CN" dirty="0">
                <a:solidFill>
                  <a:schemeClr val="bg1"/>
                </a:solidFill>
              </a:rPr>
              <a:t>(parent, id=-1, title="", </a:t>
            </a:r>
            <a:r>
              <a:rPr lang="en-US" altLang="zh-CN" dirty="0" err="1">
                <a:solidFill>
                  <a:schemeClr val="bg1"/>
                </a:solidFill>
              </a:rPr>
              <a:t>pos</a:t>
            </a:r>
            <a:r>
              <a:rPr lang="en-US" altLang="zh-CN" dirty="0">
                <a:solidFill>
                  <a:schemeClr val="bg1"/>
                </a:solidFill>
              </a:rPr>
              <a:t>=</a:t>
            </a:r>
            <a:r>
              <a:rPr lang="en-US" altLang="zh-CN" dirty="0" err="1">
                <a:solidFill>
                  <a:schemeClr val="bg1"/>
                </a:solidFill>
              </a:rPr>
              <a:t>wx.DefaultPosition</a:t>
            </a:r>
            <a:r>
              <a:rPr lang="en-US" altLang="zh-CN" dirty="0">
                <a:solidFill>
                  <a:schemeClr val="bg1"/>
                </a:solidFill>
              </a:rPr>
              <a:t>, size=</a:t>
            </a:r>
            <a:r>
              <a:rPr lang="en-US" altLang="zh-CN" dirty="0" err="1">
                <a:solidFill>
                  <a:schemeClr val="bg1"/>
                </a:solidFill>
              </a:rPr>
              <a:t>wx.DefaultSize</a:t>
            </a:r>
            <a:r>
              <a:rPr lang="en-US" altLang="zh-CN" dirty="0">
                <a:solidFill>
                  <a:schemeClr val="bg1"/>
                </a:solidFill>
              </a:rPr>
              <a:t>,</a:t>
            </a:r>
            <a:endParaRPr lang="zh-CN" altLang="zh-CN" dirty="0">
              <a:solidFill>
                <a:schemeClr val="bg1"/>
              </a:solidFill>
            </a:endParaRPr>
          </a:p>
          <a:p>
            <a:r>
              <a:rPr lang="en-US" altLang="zh-CN" dirty="0">
                <a:solidFill>
                  <a:schemeClr val="bg1"/>
                </a:solidFill>
              </a:rPr>
              <a:t>         style=</a:t>
            </a:r>
            <a:r>
              <a:rPr lang="en-US" altLang="zh-CN" dirty="0" err="1">
                <a:solidFill>
                  <a:schemeClr val="bg1"/>
                </a:solidFill>
              </a:rPr>
              <a:t>wx.DEFAULT_FRAME_STYLE</a:t>
            </a:r>
            <a:r>
              <a:rPr lang="en-US" altLang="zh-CN" dirty="0">
                <a:solidFill>
                  <a:schemeClr val="bg1"/>
                </a:solidFill>
              </a:rPr>
              <a:t>, name="frame")</a:t>
            </a:r>
            <a:endParaRPr lang="zh-CN" altLang="zh-CN" dirty="0">
              <a:solidFill>
                <a:schemeClr val="bg1"/>
              </a:solidFill>
            </a:endParaRPr>
          </a:p>
        </p:txBody>
      </p:sp>
      <p:sp>
        <p:nvSpPr>
          <p:cNvPr id="8" name="矩形 7"/>
          <p:cNvSpPr/>
          <p:nvPr/>
        </p:nvSpPr>
        <p:spPr>
          <a:xfrm>
            <a:off x="467544" y="2495674"/>
            <a:ext cx="8676456" cy="2308324"/>
          </a:xfrm>
          <a:prstGeom prst="rect">
            <a:avLst/>
          </a:prstGeom>
        </p:spPr>
        <p:txBody>
          <a:bodyPr wrap="square">
            <a:spAutoFit/>
          </a:bodyPr>
          <a:lstStyle/>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parent</a:t>
            </a:r>
            <a:r>
              <a:rPr lang="zh-CN" altLang="zh-CN" sz="1600" dirty="0">
                <a:latin typeface="微软雅黑" pitchFamily="34" charset="-122"/>
                <a:ea typeface="微软雅黑" pitchFamily="34" charset="-122"/>
              </a:rPr>
              <a:t>：框架的父窗口。如果是顶级窗口，这个值是</a:t>
            </a:r>
            <a:r>
              <a:rPr lang="en-US" altLang="zh-CN" sz="1600" dirty="0">
                <a:latin typeface="微软雅黑" pitchFamily="34" charset="-122"/>
                <a:ea typeface="微软雅黑" pitchFamily="34" charset="-122"/>
              </a:rPr>
              <a:t>None</a:t>
            </a:r>
            <a:r>
              <a:rPr lang="zh-CN" altLang="zh-CN" sz="1600" dirty="0">
                <a:latin typeface="微软雅黑" pitchFamily="34" charset="-122"/>
                <a:ea typeface="微软雅黑" pitchFamily="34" charset="-122"/>
              </a:rPr>
              <a:t>。</a:t>
            </a:r>
          </a:p>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id</a:t>
            </a:r>
            <a:r>
              <a:rPr lang="zh-CN" altLang="zh-CN" sz="1600" dirty="0">
                <a:latin typeface="微软雅黑" pitchFamily="34" charset="-122"/>
                <a:ea typeface="微软雅黑" pitchFamily="34" charset="-122"/>
              </a:rPr>
              <a:t>：关于新窗口的</a:t>
            </a:r>
            <a:r>
              <a:rPr lang="en-US" altLang="zh-CN" sz="1600" dirty="0" err="1">
                <a:latin typeface="微软雅黑" pitchFamily="34" charset="-122"/>
                <a:ea typeface="微软雅黑" pitchFamily="34" charset="-122"/>
              </a:rPr>
              <a:t>wxPython</a:t>
            </a:r>
            <a:r>
              <a:rPr lang="en-US" altLang="zh-CN" sz="1600" dirty="0">
                <a:latin typeface="微软雅黑" pitchFamily="34" charset="-122"/>
                <a:ea typeface="微软雅黑" pitchFamily="34" charset="-122"/>
              </a:rPr>
              <a:t> ID</a:t>
            </a:r>
            <a:r>
              <a:rPr lang="zh-CN" altLang="zh-CN" sz="1600" dirty="0">
                <a:latin typeface="微软雅黑" pitchFamily="34" charset="-122"/>
                <a:ea typeface="微软雅黑" pitchFamily="34" charset="-122"/>
              </a:rPr>
              <a:t>号。通常设为</a:t>
            </a:r>
            <a:r>
              <a:rPr lang="en-US" altLang="zh-CN" sz="1600" dirty="0">
                <a:latin typeface="微软雅黑" pitchFamily="34" charset="-122"/>
                <a:ea typeface="微软雅黑" pitchFamily="34" charset="-122"/>
              </a:rPr>
              <a:t>-1</a:t>
            </a:r>
            <a:r>
              <a:rPr lang="zh-CN" altLang="zh-CN" sz="1600" dirty="0">
                <a:latin typeface="微软雅黑" pitchFamily="34" charset="-122"/>
                <a:ea typeface="微软雅黑" pitchFamily="34" charset="-122"/>
              </a:rPr>
              <a:t>，让</a:t>
            </a:r>
            <a:r>
              <a:rPr lang="en-US" altLang="zh-CN" sz="1600" dirty="0" err="1">
                <a:latin typeface="微软雅黑" pitchFamily="34" charset="-122"/>
                <a:ea typeface="微软雅黑" pitchFamily="34" charset="-122"/>
              </a:rPr>
              <a:t>wxPython</a:t>
            </a:r>
            <a:r>
              <a:rPr lang="zh-CN" altLang="zh-CN" sz="1600" dirty="0">
                <a:latin typeface="微软雅黑" pitchFamily="34" charset="-122"/>
                <a:ea typeface="微软雅黑" pitchFamily="34" charset="-122"/>
              </a:rPr>
              <a:t>自动生成一个新的</a:t>
            </a:r>
            <a:r>
              <a:rPr lang="en-US" altLang="zh-CN" sz="1600" dirty="0">
                <a:latin typeface="微软雅黑" pitchFamily="34" charset="-122"/>
                <a:ea typeface="微软雅黑" pitchFamily="34" charset="-122"/>
              </a:rPr>
              <a:t>ID</a:t>
            </a:r>
            <a:r>
              <a:rPr lang="zh-CN" altLang="zh-CN" sz="1600" dirty="0">
                <a:latin typeface="微软雅黑" pitchFamily="34" charset="-122"/>
                <a:ea typeface="微软雅黑" pitchFamily="34" charset="-122"/>
              </a:rPr>
              <a:t>。</a:t>
            </a:r>
          </a:p>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title</a:t>
            </a:r>
            <a:r>
              <a:rPr lang="zh-CN" altLang="zh-CN" sz="1600" dirty="0">
                <a:latin typeface="微软雅黑" pitchFamily="34" charset="-122"/>
                <a:ea typeface="微软雅黑" pitchFamily="34" charset="-122"/>
              </a:rPr>
              <a:t>：窗口的标题。</a:t>
            </a:r>
          </a:p>
          <a:p>
            <a:pPr marL="285750" lvl="0" indent="-285750">
              <a:buClr>
                <a:srgbClr val="10CF9B"/>
              </a:buClr>
              <a:buFont typeface="Wingdings" pitchFamily="2" charset="2"/>
              <a:buChar char="u"/>
            </a:pPr>
            <a:r>
              <a:rPr lang="en-US" altLang="zh-CN" sz="1600" dirty="0" err="1">
                <a:latin typeface="微软雅黑" pitchFamily="34" charset="-122"/>
                <a:ea typeface="微软雅黑" pitchFamily="34" charset="-122"/>
              </a:rPr>
              <a:t>pos</a:t>
            </a:r>
            <a:r>
              <a:rPr lang="zh-CN" altLang="zh-CN" sz="1600" dirty="0">
                <a:latin typeface="微软雅黑" pitchFamily="34" charset="-122"/>
                <a:ea typeface="微软雅黑" pitchFamily="34" charset="-122"/>
              </a:rPr>
              <a:t>：一个</a:t>
            </a:r>
            <a:r>
              <a:rPr lang="en-US" altLang="zh-CN" sz="1600" dirty="0" err="1">
                <a:latin typeface="微软雅黑" pitchFamily="34" charset="-122"/>
                <a:ea typeface="微软雅黑" pitchFamily="34" charset="-122"/>
              </a:rPr>
              <a:t>wx.Point</a:t>
            </a:r>
            <a:r>
              <a:rPr lang="zh-CN" altLang="zh-CN" sz="1600" dirty="0">
                <a:latin typeface="微软雅黑" pitchFamily="34" charset="-122"/>
                <a:ea typeface="微软雅黑" pitchFamily="34" charset="-122"/>
              </a:rPr>
              <a:t>对象，它指定这个新窗口的左上角在屏幕中的位置。在图形用户界面程序中，通常</a:t>
            </a:r>
            <a:r>
              <a:rPr lang="en-US" altLang="zh-CN" sz="1600" dirty="0">
                <a:latin typeface="微软雅黑" pitchFamily="34" charset="-122"/>
                <a:ea typeface="微软雅黑" pitchFamily="34" charset="-122"/>
              </a:rPr>
              <a:t>(0,0)</a:t>
            </a:r>
            <a:r>
              <a:rPr lang="zh-CN" altLang="zh-CN" sz="1600" dirty="0">
                <a:latin typeface="微软雅黑" pitchFamily="34" charset="-122"/>
                <a:ea typeface="微软雅黑" pitchFamily="34" charset="-122"/>
              </a:rPr>
              <a:t>是显示器的左上角。这个默认的</a:t>
            </a:r>
            <a:r>
              <a:rPr lang="en-US" altLang="zh-CN" sz="1600" dirty="0">
                <a:latin typeface="微软雅黑" pitchFamily="34" charset="-122"/>
                <a:ea typeface="微软雅黑" pitchFamily="34" charset="-122"/>
              </a:rPr>
              <a:t>(-1,-1)</a:t>
            </a:r>
            <a:r>
              <a:rPr lang="zh-CN" altLang="zh-CN" sz="1600" dirty="0">
                <a:latin typeface="微软雅黑" pitchFamily="34" charset="-122"/>
                <a:ea typeface="微软雅黑" pitchFamily="34" charset="-122"/>
              </a:rPr>
              <a:t>将让系统决定窗口的位置。</a:t>
            </a:r>
          </a:p>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size</a:t>
            </a:r>
            <a:r>
              <a:rPr lang="zh-CN" altLang="zh-CN" sz="1600" dirty="0">
                <a:latin typeface="微软雅黑" pitchFamily="34" charset="-122"/>
                <a:ea typeface="微软雅黑" pitchFamily="34" charset="-122"/>
              </a:rPr>
              <a:t>：一个</a:t>
            </a:r>
            <a:r>
              <a:rPr lang="en-US" altLang="zh-CN" sz="1600" dirty="0" err="1">
                <a:latin typeface="微软雅黑" pitchFamily="34" charset="-122"/>
                <a:ea typeface="微软雅黑" pitchFamily="34" charset="-122"/>
              </a:rPr>
              <a:t>wx.Size</a:t>
            </a:r>
            <a:r>
              <a:rPr lang="zh-CN" altLang="zh-CN" sz="1600" dirty="0">
                <a:latin typeface="微软雅黑" pitchFamily="34" charset="-122"/>
                <a:ea typeface="微软雅黑" pitchFamily="34" charset="-122"/>
              </a:rPr>
              <a:t>对象，它指定这个窗口的初始尺寸。这个默认的</a:t>
            </a:r>
            <a:r>
              <a:rPr lang="en-US" altLang="zh-CN" sz="1600" dirty="0">
                <a:latin typeface="微软雅黑" pitchFamily="34" charset="-122"/>
                <a:ea typeface="微软雅黑" pitchFamily="34" charset="-122"/>
              </a:rPr>
              <a:t>(-1,-1)</a:t>
            </a:r>
            <a:r>
              <a:rPr lang="zh-CN" altLang="zh-CN" sz="1600" dirty="0">
                <a:latin typeface="微软雅黑" pitchFamily="34" charset="-122"/>
                <a:ea typeface="微软雅黑" pitchFamily="34" charset="-122"/>
              </a:rPr>
              <a:t>将让系统决定窗口的初始尺寸。</a:t>
            </a:r>
          </a:p>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style</a:t>
            </a:r>
            <a:r>
              <a:rPr lang="zh-CN" altLang="zh-CN" sz="1600" dirty="0">
                <a:latin typeface="微软雅黑" pitchFamily="34" charset="-122"/>
                <a:ea typeface="微软雅黑" pitchFamily="34" charset="-122"/>
              </a:rPr>
              <a:t>：指定窗口的类型的常量。可以使用或运算来组合它们。</a:t>
            </a:r>
          </a:p>
          <a:p>
            <a:pPr marL="285750" lvl="0" indent="-285750">
              <a:buClr>
                <a:srgbClr val="10CF9B"/>
              </a:buClr>
              <a:buFont typeface="Wingdings" pitchFamily="2" charset="2"/>
              <a:buChar char="u"/>
            </a:pPr>
            <a:r>
              <a:rPr lang="en-US" altLang="zh-CN" sz="1600" dirty="0">
                <a:latin typeface="微软雅黑" pitchFamily="34" charset="-122"/>
                <a:ea typeface="微软雅黑" pitchFamily="34" charset="-122"/>
              </a:rPr>
              <a:t>name</a:t>
            </a:r>
            <a:r>
              <a:rPr lang="zh-CN" altLang="zh-CN" sz="1600" dirty="0">
                <a:latin typeface="微软雅黑" pitchFamily="34" charset="-122"/>
                <a:ea typeface="微软雅黑" pitchFamily="34" charset="-122"/>
              </a:rPr>
              <a:t>：框架的内在的名字。可以使用它来寻找这个窗口。</a:t>
            </a:r>
          </a:p>
        </p:txBody>
      </p:sp>
    </p:spTree>
    <p:extLst>
      <p:ext uri="{BB962C8B-B14F-4D97-AF65-F5344CB8AC3E}">
        <p14:creationId xmlns:p14="http://schemas.microsoft.com/office/powerpoint/2010/main" val="3352595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500298" y="2249271"/>
            <a:ext cx="3786214" cy="646331"/>
          </a:xfrm>
          <a:prstGeom prst="rect">
            <a:avLst/>
          </a:prstGeom>
          <a:noFill/>
        </p:spPr>
        <p:txBody>
          <a:bodyPr wrap="square" rtlCol="0">
            <a:spAutoFit/>
          </a:bodyPr>
          <a:lstStyle/>
          <a:p>
            <a:pPr lvl="0" algn="ctr"/>
            <a:r>
              <a:rPr lang="zh-CN" altLang="en-US" sz="3600" dirty="0">
                <a:solidFill>
                  <a:schemeClr val="bg1"/>
                </a:solidFill>
                <a:latin typeface="微软雅黑" panose="020B0503020204020204" pitchFamily="34" charset="-122"/>
                <a:ea typeface="微软雅黑" panose="020B0503020204020204" pitchFamily="34" charset="-122"/>
              </a:rPr>
              <a:t>常用控件</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2590715"/>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267744" y="2249271"/>
            <a:ext cx="3786214" cy="646331"/>
          </a:xfrm>
          <a:prstGeom prst="rect">
            <a:avLst/>
          </a:prstGeom>
          <a:noFill/>
        </p:spPr>
        <p:txBody>
          <a:bodyPr wrap="square" rtlCol="0">
            <a:spAutoFit/>
          </a:bodyPr>
          <a:lstStyle/>
          <a:p>
            <a:pPr lvl="0" algn="ctr"/>
            <a:r>
              <a:rPr lang="en-US" altLang="zh-CN" sz="3600" dirty="0" err="1">
                <a:solidFill>
                  <a:schemeClr val="bg1"/>
                </a:solidFill>
                <a:latin typeface="微软雅黑" panose="020B0503020204020204" pitchFamily="34" charset="-122"/>
                <a:ea typeface="微软雅黑" panose="020B0503020204020204" pitchFamily="34" charset="-122"/>
              </a:rPr>
              <a:t>StaticText</a:t>
            </a:r>
            <a:r>
              <a:rPr lang="zh-CN" altLang="en-US" sz="3600" dirty="0">
                <a:solidFill>
                  <a:schemeClr val="bg1"/>
                </a:solidFill>
                <a:latin typeface="微软雅黑" panose="020B0503020204020204" pitchFamily="34" charset="-122"/>
                <a:ea typeface="微软雅黑" panose="020B0503020204020204" pitchFamily="34" charset="-122"/>
              </a:rPr>
              <a:t>文本类</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101817"/>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200" y="819150"/>
            <a:ext cx="4317205" cy="609600"/>
            <a:chOff x="76200" y="819150"/>
            <a:chExt cx="4678932" cy="609600"/>
          </a:xfrm>
        </p:grpSpPr>
        <p:sp>
          <p:nvSpPr>
            <p:cNvPr id="5"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语法格式</a:t>
              </a:r>
            </a:p>
          </p:txBody>
        </p:sp>
        <p:pic>
          <p:nvPicPr>
            <p:cNvPr id="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3" name="矩形 12"/>
          <p:cNvSpPr/>
          <p:nvPr/>
        </p:nvSpPr>
        <p:spPr>
          <a:xfrm>
            <a:off x="611560" y="1527634"/>
            <a:ext cx="8208912" cy="82809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p:nvSpPr>
        <p:spPr>
          <a:xfrm>
            <a:off x="611560" y="1617062"/>
            <a:ext cx="8208912" cy="646331"/>
          </a:xfrm>
          <a:prstGeom prst="rect">
            <a:avLst/>
          </a:prstGeom>
        </p:spPr>
        <p:txBody>
          <a:bodyPr wrap="square">
            <a:spAutoFit/>
          </a:bodyPr>
          <a:lstStyle/>
          <a:p>
            <a:r>
              <a:rPr lang="en-US" altLang="zh-CN" dirty="0" err="1">
                <a:solidFill>
                  <a:schemeClr val="bg1"/>
                </a:solidFill>
              </a:rPr>
              <a:t>wx.StaticText</a:t>
            </a:r>
            <a:r>
              <a:rPr lang="en-US" altLang="zh-CN" dirty="0">
                <a:solidFill>
                  <a:schemeClr val="bg1"/>
                </a:solidFill>
              </a:rPr>
              <a:t>(parent, id, label, </a:t>
            </a:r>
            <a:r>
              <a:rPr lang="en-US" altLang="zh-CN" dirty="0" err="1">
                <a:solidFill>
                  <a:schemeClr val="bg1"/>
                </a:solidFill>
              </a:rPr>
              <a:t>pos</a:t>
            </a:r>
            <a:r>
              <a:rPr lang="en-US" altLang="zh-CN" dirty="0">
                <a:solidFill>
                  <a:schemeClr val="bg1"/>
                </a:solidFill>
              </a:rPr>
              <a:t>=</a:t>
            </a:r>
            <a:r>
              <a:rPr lang="en-US" altLang="zh-CN" dirty="0" err="1">
                <a:solidFill>
                  <a:schemeClr val="bg1"/>
                </a:solidFill>
              </a:rPr>
              <a:t>wx.DefaultPosition,size</a:t>
            </a:r>
            <a:r>
              <a:rPr lang="en-US" altLang="zh-CN" dirty="0">
                <a:solidFill>
                  <a:schemeClr val="bg1"/>
                </a:solidFill>
              </a:rPr>
              <a:t>=</a:t>
            </a:r>
            <a:r>
              <a:rPr lang="en-US" altLang="zh-CN" dirty="0" err="1">
                <a:solidFill>
                  <a:schemeClr val="bg1"/>
                </a:solidFill>
              </a:rPr>
              <a:t>wx.DefaultSize</a:t>
            </a:r>
            <a:r>
              <a:rPr lang="en-US" altLang="zh-CN" dirty="0">
                <a:solidFill>
                  <a:schemeClr val="bg1"/>
                </a:solidFill>
              </a:rPr>
              <a:t>, </a:t>
            </a:r>
            <a:endParaRPr lang="zh-CN" altLang="zh-CN" dirty="0">
              <a:solidFill>
                <a:schemeClr val="bg1"/>
              </a:solidFill>
            </a:endParaRPr>
          </a:p>
          <a:p>
            <a:r>
              <a:rPr lang="en-US" altLang="zh-CN" dirty="0">
                <a:solidFill>
                  <a:schemeClr val="bg1"/>
                </a:solidFill>
              </a:rPr>
              <a:t>style=0, name="</a:t>
            </a:r>
            <a:r>
              <a:rPr lang="en-US" altLang="zh-CN" dirty="0" err="1">
                <a:solidFill>
                  <a:schemeClr val="bg1"/>
                </a:solidFill>
              </a:rPr>
              <a:t>staticText</a:t>
            </a:r>
            <a:r>
              <a:rPr lang="en-US" altLang="zh-CN" dirty="0">
                <a:solidFill>
                  <a:schemeClr val="bg1"/>
                </a:solidFill>
              </a:rPr>
              <a:t>")</a:t>
            </a:r>
            <a:endParaRPr lang="zh-CN" altLang="zh-CN" dirty="0">
              <a:solidFill>
                <a:schemeClr val="bg1"/>
              </a:solidFill>
            </a:endParaRPr>
          </a:p>
        </p:txBody>
      </p:sp>
      <p:sp>
        <p:nvSpPr>
          <p:cNvPr id="2" name="矩形 1"/>
          <p:cNvSpPr/>
          <p:nvPr/>
        </p:nvSpPr>
        <p:spPr>
          <a:xfrm>
            <a:off x="539552" y="2643758"/>
            <a:ext cx="7812360" cy="2031325"/>
          </a:xfrm>
          <a:prstGeom prst="rect">
            <a:avLst/>
          </a:prstGeom>
        </p:spPr>
        <p:txBody>
          <a:bodyPr wrap="square">
            <a:spAutoFit/>
          </a:bodyPr>
          <a:lstStyle/>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parent</a:t>
            </a:r>
            <a:r>
              <a:rPr lang="zh-CN" altLang="zh-CN" dirty="0">
                <a:latin typeface="微软雅黑" pitchFamily="34" charset="-122"/>
                <a:ea typeface="微软雅黑" pitchFamily="34" charset="-122"/>
              </a:rPr>
              <a:t>：父窗口部件。</a:t>
            </a:r>
          </a:p>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id</a:t>
            </a:r>
            <a:r>
              <a:rPr lang="zh-CN" altLang="zh-CN" dirty="0">
                <a:latin typeface="微软雅黑" pitchFamily="34" charset="-122"/>
                <a:ea typeface="微软雅黑" pitchFamily="34" charset="-122"/>
              </a:rPr>
              <a:t>：标识符。使用</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可以自动创建一个唯一的标识。</a:t>
            </a:r>
          </a:p>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label</a:t>
            </a:r>
            <a:r>
              <a:rPr lang="zh-CN" altLang="zh-CN" dirty="0">
                <a:latin typeface="微软雅黑" pitchFamily="34" charset="-122"/>
                <a:ea typeface="微软雅黑" pitchFamily="34" charset="-122"/>
              </a:rPr>
              <a:t>：显示在静态控件中的文本内容。</a:t>
            </a:r>
          </a:p>
          <a:p>
            <a:pPr marL="285750" lvl="0" indent="-285750">
              <a:buClr>
                <a:srgbClr val="10CF9B"/>
              </a:buClr>
              <a:buFont typeface="Wingdings" pitchFamily="2" charset="2"/>
              <a:buChar char="u"/>
            </a:pPr>
            <a:r>
              <a:rPr lang="en-US" altLang="zh-CN" dirty="0" err="1">
                <a:latin typeface="微软雅黑" pitchFamily="34" charset="-122"/>
                <a:ea typeface="微软雅黑" pitchFamily="34" charset="-122"/>
              </a:rPr>
              <a:t>pos</a:t>
            </a:r>
            <a:r>
              <a:rPr lang="zh-CN" altLang="zh-CN" dirty="0">
                <a:latin typeface="微软雅黑" pitchFamily="34" charset="-122"/>
                <a:ea typeface="微软雅黑" pitchFamily="34" charset="-122"/>
              </a:rPr>
              <a:t>：一个</a:t>
            </a:r>
            <a:r>
              <a:rPr lang="en-US" altLang="zh-CN" dirty="0" err="1">
                <a:latin typeface="微软雅黑" pitchFamily="34" charset="-122"/>
                <a:ea typeface="微软雅黑" pitchFamily="34" charset="-122"/>
              </a:rPr>
              <a:t>wx.Point</a:t>
            </a:r>
            <a:r>
              <a:rPr lang="zh-CN" altLang="zh-CN" dirty="0">
                <a:latin typeface="微软雅黑" pitchFamily="34" charset="-122"/>
                <a:ea typeface="微软雅黑" pitchFamily="34" charset="-122"/>
              </a:rPr>
              <a:t>或一个</a:t>
            </a:r>
            <a:r>
              <a:rPr lang="en-US" altLang="zh-CN" dirty="0">
                <a:latin typeface="微软雅黑" pitchFamily="34" charset="-122"/>
                <a:ea typeface="微软雅黑" pitchFamily="34" charset="-122"/>
              </a:rPr>
              <a:t>Python</a:t>
            </a:r>
            <a:r>
              <a:rPr lang="zh-CN" altLang="zh-CN" dirty="0">
                <a:latin typeface="微软雅黑" pitchFamily="34" charset="-122"/>
                <a:ea typeface="微软雅黑" pitchFamily="34" charset="-122"/>
              </a:rPr>
              <a:t>元组，它是窗口部件的位置。</a:t>
            </a:r>
          </a:p>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size</a:t>
            </a:r>
            <a:r>
              <a:rPr lang="zh-CN" altLang="zh-CN" dirty="0">
                <a:latin typeface="微软雅黑" pitchFamily="34" charset="-122"/>
                <a:ea typeface="微软雅黑" pitchFamily="34" charset="-122"/>
              </a:rPr>
              <a:t>：一个</a:t>
            </a:r>
            <a:r>
              <a:rPr lang="en-US" altLang="zh-CN" dirty="0" err="1">
                <a:latin typeface="微软雅黑" pitchFamily="34" charset="-122"/>
                <a:ea typeface="微软雅黑" pitchFamily="34" charset="-122"/>
              </a:rPr>
              <a:t>wx.Size</a:t>
            </a:r>
            <a:r>
              <a:rPr lang="zh-CN" altLang="zh-CN" dirty="0">
                <a:latin typeface="微软雅黑" pitchFamily="34" charset="-122"/>
                <a:ea typeface="微软雅黑" pitchFamily="34" charset="-122"/>
              </a:rPr>
              <a:t>或一个</a:t>
            </a:r>
            <a:r>
              <a:rPr lang="en-US" altLang="zh-CN" dirty="0">
                <a:latin typeface="微软雅黑" pitchFamily="34" charset="-122"/>
                <a:ea typeface="微软雅黑" pitchFamily="34" charset="-122"/>
              </a:rPr>
              <a:t>Python</a:t>
            </a:r>
            <a:r>
              <a:rPr lang="zh-CN" altLang="zh-CN" dirty="0">
                <a:latin typeface="微软雅黑" pitchFamily="34" charset="-122"/>
                <a:ea typeface="微软雅黑" pitchFamily="34" charset="-122"/>
              </a:rPr>
              <a:t>元组，它是窗口部件的尺寸。</a:t>
            </a:r>
          </a:p>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style</a:t>
            </a:r>
            <a:r>
              <a:rPr lang="zh-CN" altLang="zh-CN" dirty="0">
                <a:latin typeface="微软雅黑" pitchFamily="34" charset="-122"/>
                <a:ea typeface="微软雅黑" pitchFamily="34" charset="-122"/>
              </a:rPr>
              <a:t>：样式标记。</a:t>
            </a:r>
          </a:p>
          <a:p>
            <a:pPr marL="285750" lvl="0" indent="-285750">
              <a:buClr>
                <a:srgbClr val="10CF9B"/>
              </a:buClr>
              <a:buFont typeface="Wingdings" pitchFamily="2" charset="2"/>
              <a:buChar char="u"/>
            </a:pPr>
            <a:r>
              <a:rPr lang="en-US" altLang="zh-CN" dirty="0">
                <a:latin typeface="微软雅黑" pitchFamily="34" charset="-122"/>
                <a:ea typeface="微软雅黑" pitchFamily="34" charset="-122"/>
              </a:rPr>
              <a:t>name</a:t>
            </a:r>
            <a:r>
              <a:rPr lang="zh-CN" altLang="zh-CN" dirty="0">
                <a:latin typeface="微软雅黑" pitchFamily="34" charset="-122"/>
                <a:ea typeface="微软雅黑" pitchFamily="34" charset="-122"/>
              </a:rPr>
              <a:t>：对象的名字。</a:t>
            </a:r>
          </a:p>
        </p:txBody>
      </p:sp>
    </p:spTree>
    <p:extLst>
      <p:ext uri="{BB962C8B-B14F-4D97-AF65-F5344CB8AC3E}">
        <p14:creationId xmlns:p14="http://schemas.microsoft.com/office/powerpoint/2010/main" val="598300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200" y="819150"/>
            <a:ext cx="4317205" cy="609600"/>
            <a:chOff x="76200" y="819150"/>
            <a:chExt cx="4678932" cy="609600"/>
          </a:xfrm>
        </p:grpSpPr>
        <p:sp>
          <p:nvSpPr>
            <p:cNvPr id="5"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语法格式</a:t>
              </a:r>
            </a:p>
          </p:txBody>
        </p:sp>
        <p:pic>
          <p:nvPicPr>
            <p:cNvPr id="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3" name="矩形 12"/>
          <p:cNvSpPr/>
          <p:nvPr/>
        </p:nvSpPr>
        <p:spPr>
          <a:xfrm>
            <a:off x="611560" y="1527634"/>
            <a:ext cx="8208912" cy="82809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p:nvSpPr>
        <p:spPr>
          <a:xfrm>
            <a:off x="611560" y="1617062"/>
            <a:ext cx="8208912" cy="646331"/>
          </a:xfrm>
          <a:prstGeom prst="rect">
            <a:avLst/>
          </a:prstGeom>
        </p:spPr>
        <p:txBody>
          <a:bodyPr wrap="square">
            <a:spAutoFit/>
          </a:bodyPr>
          <a:lstStyle/>
          <a:p>
            <a:r>
              <a:rPr lang="en-US" altLang="zh-CN" dirty="0" err="1">
                <a:solidFill>
                  <a:schemeClr val="bg1"/>
                </a:solidFill>
              </a:rPr>
              <a:t>wx.Font</a:t>
            </a:r>
            <a:r>
              <a:rPr lang="en-US" altLang="zh-CN" dirty="0">
                <a:solidFill>
                  <a:schemeClr val="bg1"/>
                </a:solidFill>
              </a:rPr>
              <a:t>(</a:t>
            </a:r>
            <a:r>
              <a:rPr lang="en-US" altLang="zh-CN" dirty="0" err="1">
                <a:solidFill>
                  <a:schemeClr val="bg1"/>
                </a:solidFill>
              </a:rPr>
              <a:t>pointSize</a:t>
            </a:r>
            <a:r>
              <a:rPr lang="en-US" altLang="zh-CN" dirty="0">
                <a:solidFill>
                  <a:schemeClr val="bg1"/>
                </a:solidFill>
              </a:rPr>
              <a:t>, family, style, weight, underline=False, </a:t>
            </a:r>
            <a:r>
              <a:rPr lang="en-US" altLang="zh-CN" dirty="0" err="1">
                <a:solidFill>
                  <a:schemeClr val="bg1"/>
                </a:solidFill>
              </a:rPr>
              <a:t>faceName</a:t>
            </a:r>
            <a:r>
              <a:rPr lang="en-US" altLang="zh-CN" dirty="0">
                <a:solidFill>
                  <a:schemeClr val="bg1"/>
                </a:solidFill>
              </a:rPr>
              <a:t>="",</a:t>
            </a:r>
          </a:p>
          <a:p>
            <a:r>
              <a:rPr lang="en-US" altLang="zh-CN" dirty="0">
                <a:solidFill>
                  <a:schemeClr val="bg1"/>
                </a:solidFill>
              </a:rPr>
              <a:t>       encoding=</a:t>
            </a:r>
            <a:r>
              <a:rPr lang="en-US" altLang="zh-CN" dirty="0" err="1">
                <a:solidFill>
                  <a:schemeClr val="bg1"/>
                </a:solidFill>
              </a:rPr>
              <a:t>wx.FONTENCODING_DEFAULT</a:t>
            </a:r>
            <a:r>
              <a:rPr lang="en-US" altLang="zh-CN" dirty="0">
                <a:solidFill>
                  <a:schemeClr val="bg1"/>
                </a:solidFill>
              </a:rPr>
              <a:t>)</a:t>
            </a:r>
            <a:endParaRPr lang="zh-CN" altLang="zh-CN" dirty="0">
              <a:solidFill>
                <a:schemeClr val="bg1"/>
              </a:solidFill>
            </a:endParaRPr>
          </a:p>
        </p:txBody>
      </p:sp>
      <p:sp>
        <p:nvSpPr>
          <p:cNvPr id="2" name="矩形 1"/>
          <p:cNvSpPr/>
          <p:nvPr/>
        </p:nvSpPr>
        <p:spPr>
          <a:xfrm>
            <a:off x="539552" y="2643758"/>
            <a:ext cx="7812360" cy="2308324"/>
          </a:xfrm>
          <a:prstGeom prst="rect">
            <a:avLst/>
          </a:prstGeom>
        </p:spPr>
        <p:txBody>
          <a:bodyPr wrap="square">
            <a:spAutoFit/>
          </a:bodyPr>
          <a:lstStyle/>
          <a:p>
            <a:pPr marL="285750" lvl="0" indent="-285750">
              <a:buClr>
                <a:srgbClr val="10CF9B"/>
              </a:buClr>
              <a:buFont typeface="Wingdings" pitchFamily="2" charset="2"/>
              <a:buChar char="u"/>
            </a:pPr>
            <a:r>
              <a:rPr lang="en-US" altLang="zh-CN" dirty="0" err="1"/>
              <a:t>pointSize</a:t>
            </a:r>
            <a:r>
              <a:rPr lang="zh-CN" altLang="zh-CN" dirty="0"/>
              <a:t>：字体的整数尺寸，单位为磅。</a:t>
            </a:r>
          </a:p>
          <a:p>
            <a:pPr marL="285750" lvl="0" indent="-285750">
              <a:buClr>
                <a:srgbClr val="10CF9B"/>
              </a:buClr>
              <a:buFont typeface="Wingdings" pitchFamily="2" charset="2"/>
              <a:buChar char="u"/>
            </a:pPr>
            <a:r>
              <a:rPr lang="en-US" altLang="zh-CN" dirty="0"/>
              <a:t>family</a:t>
            </a:r>
            <a:r>
              <a:rPr lang="zh-CN" altLang="zh-CN" dirty="0"/>
              <a:t>：用于快速指定一个字体而无需知道该字体的实际的名字。</a:t>
            </a:r>
          </a:p>
          <a:p>
            <a:pPr marL="285750" lvl="0" indent="-285750">
              <a:buClr>
                <a:srgbClr val="10CF9B"/>
              </a:buClr>
              <a:buFont typeface="Wingdings" pitchFamily="2" charset="2"/>
              <a:buChar char="u"/>
            </a:pPr>
            <a:r>
              <a:rPr lang="en-US" altLang="zh-CN" dirty="0"/>
              <a:t>style</a:t>
            </a:r>
            <a:r>
              <a:rPr lang="zh-CN" altLang="zh-CN" dirty="0"/>
              <a:t>：指明字体的是否倾斜。</a:t>
            </a:r>
          </a:p>
          <a:p>
            <a:pPr marL="285750" lvl="0" indent="-285750">
              <a:buClr>
                <a:srgbClr val="10CF9B"/>
              </a:buClr>
              <a:buFont typeface="Wingdings" pitchFamily="2" charset="2"/>
              <a:buChar char="u"/>
            </a:pPr>
            <a:r>
              <a:rPr lang="en-US" altLang="zh-CN" dirty="0"/>
              <a:t>weight</a:t>
            </a:r>
            <a:r>
              <a:rPr lang="zh-CN" altLang="zh-CN" dirty="0"/>
              <a:t>：指明字体的醒目程度。</a:t>
            </a:r>
          </a:p>
          <a:p>
            <a:pPr marL="285750" lvl="0" indent="-285750">
              <a:buClr>
                <a:srgbClr val="10CF9B"/>
              </a:buClr>
              <a:buFont typeface="Wingdings" pitchFamily="2" charset="2"/>
              <a:buChar char="u"/>
            </a:pPr>
            <a:r>
              <a:rPr lang="en-US" altLang="zh-CN" dirty="0"/>
              <a:t>underline</a:t>
            </a:r>
            <a:r>
              <a:rPr lang="zh-CN" altLang="zh-CN" dirty="0"/>
              <a:t>：仅在</a:t>
            </a:r>
            <a:r>
              <a:rPr lang="en-US" altLang="zh-CN" dirty="0"/>
              <a:t>Windows</a:t>
            </a:r>
            <a:r>
              <a:rPr lang="zh-CN" altLang="zh-CN" dirty="0"/>
              <a:t>系统下有效，如果取值为</a:t>
            </a:r>
            <a:r>
              <a:rPr lang="en-US" altLang="zh-CN" dirty="0"/>
              <a:t>True</a:t>
            </a:r>
            <a:r>
              <a:rPr lang="zh-CN" altLang="zh-CN" dirty="0"/>
              <a:t>，则加下划线，</a:t>
            </a:r>
            <a:r>
              <a:rPr lang="en-US" altLang="zh-CN" dirty="0"/>
              <a:t>False</a:t>
            </a:r>
            <a:r>
              <a:rPr lang="zh-CN" altLang="zh-CN" dirty="0"/>
              <a:t>为无下划线。</a:t>
            </a:r>
          </a:p>
          <a:p>
            <a:pPr marL="285750" lvl="0" indent="-285750">
              <a:buClr>
                <a:srgbClr val="10CF9B"/>
              </a:buClr>
              <a:buFont typeface="Wingdings" pitchFamily="2" charset="2"/>
              <a:buChar char="u"/>
            </a:pPr>
            <a:r>
              <a:rPr lang="en-US" altLang="zh-CN" dirty="0" err="1"/>
              <a:t>faceName</a:t>
            </a:r>
            <a:r>
              <a:rPr lang="zh-CN" altLang="zh-CN" dirty="0"/>
              <a:t>：指定字体名。</a:t>
            </a:r>
          </a:p>
          <a:p>
            <a:pPr marL="285750" lvl="0" indent="-285750">
              <a:buClr>
                <a:srgbClr val="10CF9B"/>
              </a:buClr>
              <a:buFont typeface="Wingdings" pitchFamily="2" charset="2"/>
              <a:buChar char="u"/>
            </a:pPr>
            <a:r>
              <a:rPr lang="en-US" altLang="zh-CN" dirty="0"/>
              <a:t>encoding</a:t>
            </a:r>
            <a:r>
              <a:rPr lang="zh-CN" altLang="zh-CN" dirty="0"/>
              <a:t>：允许在几个编码中选择一个，大多数情况可以使用默认编码。</a:t>
            </a:r>
          </a:p>
        </p:txBody>
      </p:sp>
    </p:spTree>
    <p:extLst>
      <p:ext uri="{BB962C8B-B14F-4D97-AF65-F5344CB8AC3E}">
        <p14:creationId xmlns:p14="http://schemas.microsoft.com/office/powerpoint/2010/main" val="1418116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大标题-14.png"/>
          <p:cNvPicPr>
            <a:picLocks noChangeAspect="1"/>
          </p:cNvPicPr>
          <p:nvPr/>
        </p:nvPicPr>
        <p:blipFill>
          <a:blip r:embed="rId3" cstate="print"/>
          <a:stretch>
            <a:fillRect/>
          </a:stretch>
        </p:blipFill>
        <p:spPr>
          <a:xfrm>
            <a:off x="857224" y="2074845"/>
            <a:ext cx="7786742" cy="1068409"/>
          </a:xfrm>
          <a:prstGeom prst="rect">
            <a:avLst/>
          </a:prstGeom>
        </p:spPr>
      </p:pic>
      <p:sp>
        <p:nvSpPr>
          <p:cNvPr id="6" name="TextBox 5"/>
          <p:cNvSpPr txBox="1"/>
          <p:nvPr/>
        </p:nvSpPr>
        <p:spPr>
          <a:xfrm>
            <a:off x="1981200" y="2285459"/>
            <a:ext cx="5257800" cy="646331"/>
          </a:xfrm>
          <a:prstGeom prst="rect">
            <a:avLst/>
          </a:prstGeom>
          <a:noFill/>
        </p:spPr>
        <p:txBody>
          <a:bodyPr wrap="square" rtlCol="0">
            <a:spAutoFit/>
          </a:bodyPr>
          <a:lstStyle/>
          <a:p>
            <a:pPr algn="ctr"/>
            <a:r>
              <a:rPr lang="en-US" altLang="zh-CN" sz="3600" b="1" dirty="0" smtClean="0">
                <a:solidFill>
                  <a:schemeClr val="bg1"/>
                </a:solidFill>
                <a:ea typeface="微软雅黑" panose="020B0503020204020204" pitchFamily="34" charset="-122"/>
              </a:rPr>
              <a:t>GUI</a:t>
            </a:r>
            <a:r>
              <a:rPr lang="zh-CN" altLang="en-US" sz="3600" b="1" dirty="0">
                <a:solidFill>
                  <a:schemeClr val="bg1"/>
                </a:solidFill>
                <a:ea typeface="微软雅黑" panose="020B0503020204020204" pitchFamily="34" charset="-122"/>
              </a:rPr>
              <a:t>编程</a:t>
            </a:r>
            <a:endParaRPr lang="en-US" altLang="zh-CN" sz="3600" b="1" dirty="0">
              <a:solidFill>
                <a:schemeClr val="bg1"/>
              </a:solidFill>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051720" y="2249271"/>
            <a:ext cx="4234792" cy="646331"/>
          </a:xfrm>
          <a:prstGeom prst="rect">
            <a:avLst/>
          </a:prstGeom>
          <a:noFill/>
        </p:spPr>
        <p:txBody>
          <a:bodyPr wrap="square" rtlCol="0">
            <a:spAutoFit/>
          </a:bodyPr>
          <a:lstStyle/>
          <a:p>
            <a:pPr lvl="0" algn="ctr"/>
            <a:r>
              <a:rPr lang="en-US" altLang="zh-CN" sz="3600" dirty="0" err="1">
                <a:solidFill>
                  <a:schemeClr val="bg1"/>
                </a:solidFill>
                <a:latin typeface="微软雅黑" panose="020B0503020204020204" pitchFamily="34" charset="-122"/>
                <a:ea typeface="微软雅黑" panose="020B0503020204020204" pitchFamily="34" charset="-122"/>
              </a:rPr>
              <a:t>TextCtrl</a:t>
            </a:r>
            <a:r>
              <a:rPr lang="zh-CN" altLang="en-US" sz="3600" dirty="0">
                <a:solidFill>
                  <a:schemeClr val="bg1"/>
                </a:solidFill>
                <a:latin typeface="微软雅黑" panose="020B0503020204020204" pitchFamily="34" charset="-122"/>
                <a:ea typeface="微软雅黑" panose="020B0503020204020204" pitchFamily="34" charset="-122"/>
              </a:rPr>
              <a:t>输入文本类</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663436"/>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200" y="819150"/>
            <a:ext cx="4317205" cy="609600"/>
            <a:chOff x="76200" y="819150"/>
            <a:chExt cx="4678932" cy="609600"/>
          </a:xfrm>
        </p:grpSpPr>
        <p:sp>
          <p:nvSpPr>
            <p:cNvPr id="5"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语法格式</a:t>
              </a:r>
            </a:p>
          </p:txBody>
        </p:sp>
        <p:pic>
          <p:nvPicPr>
            <p:cNvPr id="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3" name="矩形 12"/>
          <p:cNvSpPr/>
          <p:nvPr/>
        </p:nvSpPr>
        <p:spPr>
          <a:xfrm>
            <a:off x="611560" y="1527634"/>
            <a:ext cx="8208912" cy="82809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p:nvSpPr>
        <p:spPr>
          <a:xfrm>
            <a:off x="611560" y="1617062"/>
            <a:ext cx="8208912" cy="646331"/>
          </a:xfrm>
          <a:prstGeom prst="rect">
            <a:avLst/>
          </a:prstGeom>
        </p:spPr>
        <p:txBody>
          <a:bodyPr wrap="square">
            <a:spAutoFit/>
          </a:bodyPr>
          <a:lstStyle/>
          <a:p>
            <a:r>
              <a:rPr lang="en-US" altLang="zh-CN" dirty="0" err="1">
                <a:solidFill>
                  <a:schemeClr val="bg1"/>
                </a:solidFill>
              </a:rPr>
              <a:t>wx.TextCtrl</a:t>
            </a:r>
            <a:r>
              <a:rPr lang="en-US" altLang="zh-CN" dirty="0">
                <a:solidFill>
                  <a:schemeClr val="bg1"/>
                </a:solidFill>
              </a:rPr>
              <a:t>(parent, id, value = "", </a:t>
            </a:r>
            <a:r>
              <a:rPr lang="en-US" altLang="zh-CN" dirty="0" err="1">
                <a:solidFill>
                  <a:schemeClr val="bg1"/>
                </a:solidFill>
              </a:rPr>
              <a:t>pos</a:t>
            </a:r>
            <a:r>
              <a:rPr lang="en-US" altLang="zh-CN" dirty="0">
                <a:solidFill>
                  <a:schemeClr val="bg1"/>
                </a:solidFill>
              </a:rPr>
              <a:t>=</a:t>
            </a:r>
            <a:r>
              <a:rPr lang="en-US" altLang="zh-CN" dirty="0" err="1">
                <a:solidFill>
                  <a:schemeClr val="bg1"/>
                </a:solidFill>
              </a:rPr>
              <a:t>wx.DefaultPosition</a:t>
            </a:r>
            <a:r>
              <a:rPr lang="en-US" altLang="zh-CN" dirty="0">
                <a:solidFill>
                  <a:schemeClr val="bg1"/>
                </a:solidFill>
              </a:rPr>
              <a:t>, size=</a:t>
            </a:r>
            <a:r>
              <a:rPr lang="en-US" altLang="zh-CN" dirty="0" err="1">
                <a:solidFill>
                  <a:schemeClr val="bg1"/>
                </a:solidFill>
              </a:rPr>
              <a:t>wx.DefaultSize</a:t>
            </a:r>
            <a:r>
              <a:rPr lang="en-US" altLang="zh-CN" dirty="0">
                <a:solidFill>
                  <a:schemeClr val="bg1"/>
                </a:solidFill>
              </a:rPr>
              <a:t>, style=0, validator=</a:t>
            </a:r>
            <a:r>
              <a:rPr lang="en-US" altLang="zh-CN" dirty="0" err="1">
                <a:solidFill>
                  <a:schemeClr val="bg1"/>
                </a:solidFill>
              </a:rPr>
              <a:t>wx.DefaultValidator</a:t>
            </a:r>
            <a:r>
              <a:rPr lang="en-US" altLang="zh-CN" dirty="0">
                <a:solidFill>
                  <a:schemeClr val="bg1"/>
                </a:solidFill>
              </a:rPr>
              <a:t> name=</a:t>
            </a:r>
            <a:r>
              <a:rPr lang="en-US" altLang="zh-CN" dirty="0" err="1">
                <a:solidFill>
                  <a:schemeClr val="bg1"/>
                </a:solidFill>
              </a:rPr>
              <a:t>wx.TextCtrlNameStr</a:t>
            </a:r>
            <a:r>
              <a:rPr lang="en-US" altLang="zh-CN" dirty="0">
                <a:solidFill>
                  <a:schemeClr val="bg1"/>
                </a:solidFill>
              </a:rPr>
              <a:t>)</a:t>
            </a:r>
            <a:endParaRPr lang="zh-CN" altLang="zh-CN" dirty="0">
              <a:solidFill>
                <a:schemeClr val="bg1"/>
              </a:solidFill>
            </a:endParaRPr>
          </a:p>
        </p:txBody>
      </p:sp>
      <p:sp>
        <p:nvSpPr>
          <p:cNvPr id="2" name="矩形 1"/>
          <p:cNvSpPr/>
          <p:nvPr/>
        </p:nvSpPr>
        <p:spPr>
          <a:xfrm>
            <a:off x="539552" y="2643758"/>
            <a:ext cx="8064896" cy="2031325"/>
          </a:xfrm>
          <a:prstGeom prst="rect">
            <a:avLst/>
          </a:prstGeom>
        </p:spPr>
        <p:txBody>
          <a:bodyPr wrap="square">
            <a:spAutoFit/>
          </a:bodyPr>
          <a:lstStyle/>
          <a:p>
            <a:pPr marL="285750" lvl="0" indent="-285750">
              <a:buClr>
                <a:srgbClr val="10CF9B"/>
              </a:buClr>
              <a:buFont typeface="Wingdings" pitchFamily="2" charset="2"/>
              <a:buChar char="u"/>
            </a:pPr>
            <a:r>
              <a:rPr lang="en-US" altLang="zh-CN" dirty="0"/>
              <a:t>style</a:t>
            </a:r>
            <a:r>
              <a:rPr lang="zh-CN" altLang="zh-CN" dirty="0"/>
              <a:t>：单行</a:t>
            </a:r>
            <a:r>
              <a:rPr lang="en-US" altLang="zh-CN" dirty="0" err="1"/>
              <a:t>wx.TextCtrl</a:t>
            </a:r>
            <a:r>
              <a:rPr lang="zh-CN" altLang="zh-CN" dirty="0"/>
              <a:t>的样式，取值及说明如下：</a:t>
            </a:r>
          </a:p>
          <a:p>
            <a:pPr marL="742950" lvl="1" indent="-285750">
              <a:buClr>
                <a:srgbClr val="10CF9B"/>
              </a:buClr>
              <a:buFont typeface="Wingdings" pitchFamily="2" charset="2"/>
              <a:buChar char="l"/>
            </a:pPr>
            <a:r>
              <a:rPr lang="en-US" altLang="zh-CN" dirty="0" err="1"/>
              <a:t>wx.TE_CENTER</a:t>
            </a:r>
            <a:r>
              <a:rPr lang="zh-CN" altLang="zh-CN" dirty="0"/>
              <a:t>：控件中的文本居中。</a:t>
            </a:r>
          </a:p>
          <a:p>
            <a:pPr marL="742950" lvl="1" indent="-285750">
              <a:buClr>
                <a:srgbClr val="10CF9B"/>
              </a:buClr>
              <a:buFont typeface="Wingdings" pitchFamily="2" charset="2"/>
              <a:buChar char="l"/>
            </a:pPr>
            <a:r>
              <a:rPr lang="en-US" altLang="zh-CN" dirty="0" err="1"/>
              <a:t>wx.TE_LEFT</a:t>
            </a:r>
            <a:r>
              <a:rPr lang="zh-CN" altLang="zh-CN" dirty="0"/>
              <a:t>：控件中的文本左对齐。默认行为。</a:t>
            </a:r>
          </a:p>
          <a:p>
            <a:pPr marL="742950" lvl="1" indent="-285750">
              <a:buClr>
                <a:srgbClr val="10CF9B"/>
              </a:buClr>
              <a:buFont typeface="Wingdings" pitchFamily="2" charset="2"/>
              <a:buChar char="l"/>
            </a:pPr>
            <a:r>
              <a:rPr lang="en-US" altLang="zh-CN" dirty="0" err="1" smtClean="0"/>
              <a:t>wx.TE_PASSWORD</a:t>
            </a:r>
            <a:r>
              <a:rPr lang="zh-CN" altLang="zh-CN" dirty="0"/>
              <a:t>：不显示所键入的文本，以星号（</a:t>
            </a:r>
            <a:r>
              <a:rPr lang="en-US" altLang="zh-CN" dirty="0"/>
              <a:t>*</a:t>
            </a:r>
            <a:r>
              <a:rPr lang="zh-CN" altLang="zh-CN" dirty="0"/>
              <a:t>）代替显示。</a:t>
            </a:r>
          </a:p>
          <a:p>
            <a:pPr marL="742950" lvl="1" indent="-285750">
              <a:buClr>
                <a:srgbClr val="10CF9B"/>
              </a:buClr>
              <a:buFont typeface="Wingdings" pitchFamily="2" charset="2"/>
              <a:buChar char="l"/>
            </a:pPr>
            <a:r>
              <a:rPr lang="en-US" altLang="zh-CN" dirty="0" err="1" smtClean="0"/>
              <a:t>wx.TE_READONLY</a:t>
            </a:r>
            <a:r>
              <a:rPr lang="zh-CN" altLang="zh-CN" dirty="0"/>
              <a:t>：文本控件为只读，用户不能修改其中的文本。</a:t>
            </a:r>
          </a:p>
          <a:p>
            <a:pPr marL="285750" lvl="0" indent="-285750">
              <a:buClr>
                <a:srgbClr val="10CF9B"/>
              </a:buClr>
              <a:buFont typeface="Wingdings" pitchFamily="2" charset="2"/>
              <a:buChar char="u"/>
            </a:pPr>
            <a:r>
              <a:rPr lang="en-US" altLang="zh-CN" dirty="0" smtClean="0"/>
              <a:t>value</a:t>
            </a:r>
            <a:r>
              <a:rPr lang="zh-CN" altLang="zh-CN" dirty="0"/>
              <a:t>：显示在该控件中的初始文本。</a:t>
            </a:r>
          </a:p>
          <a:p>
            <a:pPr marL="285750" lvl="0" indent="-285750">
              <a:buClr>
                <a:srgbClr val="10CF9B"/>
              </a:buClr>
              <a:buFont typeface="Wingdings" pitchFamily="2" charset="2"/>
              <a:buChar char="u"/>
            </a:pPr>
            <a:r>
              <a:rPr lang="en-US" altLang="zh-CN" dirty="0"/>
              <a:t>validator</a:t>
            </a:r>
            <a:r>
              <a:rPr lang="zh-CN" altLang="zh-CN" dirty="0"/>
              <a:t>：常用于过虑数据以确保只能键入要接受的数据。</a:t>
            </a:r>
          </a:p>
        </p:txBody>
      </p:sp>
    </p:spTree>
    <p:extLst>
      <p:ext uri="{BB962C8B-B14F-4D97-AF65-F5344CB8AC3E}">
        <p14:creationId xmlns:p14="http://schemas.microsoft.com/office/powerpoint/2010/main" val="2561566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051720" y="2249271"/>
            <a:ext cx="4234792" cy="646331"/>
          </a:xfrm>
          <a:prstGeom prst="rect">
            <a:avLst/>
          </a:prstGeom>
          <a:noFill/>
        </p:spPr>
        <p:txBody>
          <a:bodyPr wrap="square" rtlCol="0">
            <a:spAutoFit/>
          </a:bodyPr>
          <a:lstStyle/>
          <a:p>
            <a:pPr lvl="0" algn="ctr"/>
            <a:r>
              <a:rPr lang="en-US" altLang="zh-CN" sz="3600" dirty="0" smtClean="0">
                <a:solidFill>
                  <a:schemeClr val="bg1"/>
                </a:solidFill>
                <a:latin typeface="微软雅黑" panose="020B0503020204020204" pitchFamily="34" charset="-122"/>
                <a:ea typeface="微软雅黑" panose="020B0503020204020204" pitchFamily="34" charset="-122"/>
              </a:rPr>
              <a:t>Button</a:t>
            </a:r>
            <a:r>
              <a:rPr lang="zh-CN" altLang="en-US" sz="3600" dirty="0" smtClean="0">
                <a:solidFill>
                  <a:schemeClr val="bg1"/>
                </a:solidFill>
                <a:latin typeface="微软雅黑" panose="020B0503020204020204" pitchFamily="34" charset="-122"/>
                <a:ea typeface="微软雅黑" panose="020B0503020204020204" pitchFamily="34" charset="-122"/>
              </a:rPr>
              <a:t>按钮类</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374868"/>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200" y="819150"/>
            <a:ext cx="4317205" cy="609600"/>
            <a:chOff x="76200" y="819150"/>
            <a:chExt cx="4678932" cy="609600"/>
          </a:xfrm>
        </p:grpSpPr>
        <p:sp>
          <p:nvSpPr>
            <p:cNvPr id="5"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语法格式</a:t>
              </a:r>
            </a:p>
          </p:txBody>
        </p:sp>
        <p:pic>
          <p:nvPicPr>
            <p:cNvPr id="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3" name="矩形 12"/>
          <p:cNvSpPr/>
          <p:nvPr/>
        </p:nvSpPr>
        <p:spPr>
          <a:xfrm>
            <a:off x="611560" y="2393471"/>
            <a:ext cx="8208912" cy="68233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p:nvSpPr>
        <p:spPr>
          <a:xfrm>
            <a:off x="611560" y="2429475"/>
            <a:ext cx="8208912" cy="646331"/>
          </a:xfrm>
          <a:prstGeom prst="rect">
            <a:avLst/>
          </a:prstGeom>
        </p:spPr>
        <p:txBody>
          <a:bodyPr wrap="square">
            <a:spAutoFit/>
          </a:bodyPr>
          <a:lstStyle/>
          <a:p>
            <a:r>
              <a:rPr lang="en-US" altLang="zh-CN" dirty="0" err="1">
                <a:solidFill>
                  <a:schemeClr val="bg1"/>
                </a:solidFill>
              </a:rPr>
              <a:t>wx.Button</a:t>
            </a:r>
            <a:r>
              <a:rPr lang="en-US" altLang="zh-CN" dirty="0">
                <a:solidFill>
                  <a:schemeClr val="bg1"/>
                </a:solidFill>
              </a:rPr>
              <a:t>(parent, id, label, </a:t>
            </a:r>
            <a:r>
              <a:rPr lang="en-US" altLang="zh-CN" dirty="0" err="1">
                <a:solidFill>
                  <a:schemeClr val="bg1"/>
                </a:solidFill>
              </a:rPr>
              <a:t>pos</a:t>
            </a:r>
            <a:r>
              <a:rPr lang="en-US" altLang="zh-CN" dirty="0">
                <a:solidFill>
                  <a:schemeClr val="bg1"/>
                </a:solidFill>
              </a:rPr>
              <a:t>, size=</a:t>
            </a:r>
            <a:r>
              <a:rPr lang="en-US" altLang="zh-CN" dirty="0" err="1">
                <a:solidFill>
                  <a:schemeClr val="bg1"/>
                </a:solidFill>
              </a:rPr>
              <a:t>wxDefaultSize</a:t>
            </a:r>
            <a:r>
              <a:rPr lang="en-US" altLang="zh-CN" dirty="0">
                <a:solidFill>
                  <a:schemeClr val="bg1"/>
                </a:solidFill>
              </a:rPr>
              <a:t>, style=0, validator</a:t>
            </a:r>
            <a:r>
              <a:rPr lang="en-US" altLang="zh-CN" dirty="0" smtClean="0">
                <a:solidFill>
                  <a:schemeClr val="bg1"/>
                </a:solidFill>
              </a:rPr>
              <a:t>,</a:t>
            </a:r>
          </a:p>
          <a:p>
            <a:r>
              <a:rPr lang="en-US" altLang="zh-CN" dirty="0">
                <a:solidFill>
                  <a:schemeClr val="bg1"/>
                </a:solidFill>
              </a:rPr>
              <a:t> </a:t>
            </a:r>
            <a:r>
              <a:rPr lang="en-US" altLang="zh-CN" dirty="0" smtClean="0">
                <a:solidFill>
                  <a:schemeClr val="bg1"/>
                </a:solidFill>
              </a:rPr>
              <a:t>               name</a:t>
            </a:r>
            <a:r>
              <a:rPr lang="en-US" altLang="zh-CN" dirty="0">
                <a:solidFill>
                  <a:schemeClr val="bg1"/>
                </a:solidFill>
              </a:rPr>
              <a:t>="button")</a:t>
            </a:r>
            <a:endParaRPr lang="zh-CN" altLang="zh-CN" dirty="0">
              <a:solidFill>
                <a:schemeClr val="bg1"/>
              </a:solidFill>
            </a:endParaRPr>
          </a:p>
        </p:txBody>
      </p:sp>
    </p:spTree>
    <p:extLst>
      <p:ext uri="{BB962C8B-B14F-4D97-AF65-F5344CB8AC3E}">
        <p14:creationId xmlns:p14="http://schemas.microsoft.com/office/powerpoint/2010/main" val="393994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051720" y="2249271"/>
            <a:ext cx="4234792" cy="646331"/>
          </a:xfrm>
          <a:prstGeom prst="rect">
            <a:avLst/>
          </a:prstGeom>
          <a:noFill/>
        </p:spPr>
        <p:txBody>
          <a:bodyPr wrap="square" rtlCol="0">
            <a:spAutoFit/>
          </a:bodyPr>
          <a:lstStyle/>
          <a:p>
            <a:pPr lvl="0" algn="ctr"/>
            <a:r>
              <a:rPr lang="en-US" altLang="zh-CN" sz="3600" dirty="0" err="1" smtClean="0">
                <a:solidFill>
                  <a:schemeClr val="bg1"/>
                </a:solidFill>
                <a:latin typeface="微软雅黑" panose="020B0503020204020204" pitchFamily="34" charset="-122"/>
                <a:ea typeface="微软雅黑" panose="020B0503020204020204" pitchFamily="34" charset="-122"/>
              </a:rPr>
              <a:t>Sizer</a:t>
            </a:r>
            <a:r>
              <a:rPr lang="zh-CN" altLang="en-US" sz="3600" dirty="0">
                <a:solidFill>
                  <a:schemeClr val="bg1"/>
                </a:solidFill>
                <a:latin typeface="微软雅黑" panose="020B0503020204020204" pitchFamily="34" charset="-122"/>
                <a:ea typeface="微软雅黑" panose="020B0503020204020204" pitchFamily="34" charset="-122"/>
              </a:rPr>
              <a:t>布局</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684997"/>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26298261"/>
              </p:ext>
            </p:extLst>
          </p:nvPr>
        </p:nvGraphicFramePr>
        <p:xfrm>
          <a:off x="251520" y="1555191"/>
          <a:ext cx="8424936" cy="3176799"/>
        </p:xfrm>
        <a:graphic>
          <a:graphicData uri="http://schemas.openxmlformats.org/drawingml/2006/table">
            <a:tbl>
              <a:tblPr firstRow="1" firstCol="1" bandRow="1">
                <a:tableStyleId>{5C22544A-7EE6-4342-B048-85BDC9FD1C3A}</a:tableStyleId>
              </a:tblPr>
              <a:tblGrid>
                <a:gridCol w="1671062">
                  <a:extLst>
                    <a:ext uri="{9D8B030D-6E8A-4147-A177-3AD203B41FA5}">
                      <a16:colId xmlns:a16="http://schemas.microsoft.com/office/drawing/2014/main" val="20000"/>
                    </a:ext>
                  </a:extLst>
                </a:gridCol>
                <a:gridCol w="6753874">
                  <a:extLst>
                    <a:ext uri="{9D8B030D-6E8A-4147-A177-3AD203B41FA5}">
                      <a16:colId xmlns:a16="http://schemas.microsoft.com/office/drawing/2014/main" val="20001"/>
                    </a:ext>
                  </a:extLst>
                </a:gridCol>
              </a:tblGrid>
              <a:tr h="321948">
                <a:tc>
                  <a:txBody>
                    <a:bodyPr/>
                    <a:lstStyle/>
                    <a:p>
                      <a:pPr algn="ctr">
                        <a:lnSpc>
                          <a:spcPts val="1400"/>
                        </a:lnSpc>
                        <a:spcAft>
                          <a:spcPts val="0"/>
                        </a:spcAft>
                      </a:pPr>
                      <a:r>
                        <a:rPr lang="en-US" sz="2000" kern="100" dirty="0" err="1">
                          <a:effectLst/>
                        </a:rPr>
                        <a:t>sizer</a:t>
                      </a:r>
                      <a:r>
                        <a:rPr lang="zh-CN" sz="2000" kern="100" dirty="0">
                          <a:effectLst/>
                        </a:rPr>
                        <a:t>名称</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Aft>
                          <a:spcPts val="0"/>
                        </a:spcAft>
                      </a:pPr>
                      <a:r>
                        <a:rPr lang="zh-CN" sz="2000" kern="100" dirty="0">
                          <a:effectLst/>
                        </a:rPr>
                        <a:t>描述</a:t>
                      </a:r>
                      <a:endParaRPr lang="zh-CN" sz="2000" kern="100" dirty="0">
                        <a:effectLst/>
                        <a:latin typeface="Arial"/>
                        <a:ea typeface="黑体"/>
                        <a:cs typeface="Times New Roman"/>
                      </a:endParaRPr>
                    </a:p>
                  </a:txBody>
                  <a:tcPr marL="68580" marR="68580" marT="0" marB="0" anchor="ctr"/>
                </a:tc>
                <a:extLst>
                  <a:ext uri="{0D108BD9-81ED-4DB2-BD59-A6C34878D82A}">
                    <a16:rowId xmlns:a16="http://schemas.microsoft.com/office/drawing/2014/main" val="10000"/>
                  </a:ext>
                </a:extLst>
              </a:tr>
              <a:tr h="724134">
                <a:tc>
                  <a:txBody>
                    <a:bodyPr/>
                    <a:lstStyle/>
                    <a:p>
                      <a:pPr algn="just">
                        <a:lnSpc>
                          <a:spcPct val="100000"/>
                        </a:lnSpc>
                        <a:spcAft>
                          <a:spcPts val="0"/>
                        </a:spcAft>
                      </a:pPr>
                      <a:r>
                        <a:rPr lang="en-US" sz="1800" dirty="0" err="1">
                          <a:effectLst/>
                        </a:rPr>
                        <a:t>BoxSizer</a:t>
                      </a:r>
                      <a:endParaRPr lang="zh-CN" sz="1800" dirty="0">
                        <a:effectLst/>
                        <a:latin typeface="Times New Roman"/>
                        <a:ea typeface="宋体"/>
                      </a:endParaRPr>
                    </a:p>
                  </a:txBody>
                  <a:tcPr marL="68580" marR="68580" marT="0" marB="0" anchor="ctr"/>
                </a:tc>
                <a:tc>
                  <a:txBody>
                    <a:bodyPr/>
                    <a:lstStyle/>
                    <a:p>
                      <a:pPr algn="just">
                        <a:lnSpc>
                          <a:spcPct val="100000"/>
                        </a:lnSpc>
                        <a:spcAft>
                          <a:spcPts val="0"/>
                        </a:spcAft>
                      </a:pPr>
                      <a:r>
                        <a:rPr lang="zh-CN" sz="1800">
                          <a:effectLst/>
                        </a:rPr>
                        <a:t>在一条水平或垂直线上的窗口部件的布局。当尺寸改变时，控制窗口部件的行为上很灵活。通常用于嵌套的样式。可用于几乎任何类型的布局</a:t>
                      </a:r>
                      <a:endParaRPr lang="zh-CN" sz="18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82756">
                <a:tc>
                  <a:txBody>
                    <a:bodyPr/>
                    <a:lstStyle/>
                    <a:p>
                      <a:pPr algn="just">
                        <a:lnSpc>
                          <a:spcPct val="100000"/>
                        </a:lnSpc>
                        <a:spcAft>
                          <a:spcPts val="0"/>
                        </a:spcAft>
                      </a:pPr>
                      <a:r>
                        <a:rPr lang="en-US" sz="1800" dirty="0" err="1">
                          <a:effectLst/>
                        </a:rPr>
                        <a:t>GridSizer</a:t>
                      </a:r>
                      <a:endParaRPr lang="zh-CN" sz="1800" dirty="0">
                        <a:effectLst/>
                        <a:latin typeface="Times New Roman"/>
                        <a:ea typeface="宋体"/>
                      </a:endParaRPr>
                    </a:p>
                  </a:txBody>
                  <a:tcPr marL="68580" marR="68580" marT="0" marB="0" anchor="ctr"/>
                </a:tc>
                <a:tc>
                  <a:txBody>
                    <a:bodyPr/>
                    <a:lstStyle/>
                    <a:p>
                      <a:pPr algn="just">
                        <a:lnSpc>
                          <a:spcPct val="100000"/>
                        </a:lnSpc>
                        <a:spcAft>
                          <a:spcPts val="0"/>
                        </a:spcAft>
                      </a:pPr>
                      <a:r>
                        <a:rPr lang="zh-CN" sz="1800">
                          <a:effectLst/>
                        </a:rPr>
                        <a:t>一个十分基础的网格布局。当你要放置的窗口部件都是同样的尺寸且整齐地放入一个规则的网格中可以使用它</a:t>
                      </a:r>
                      <a:endParaRPr lang="zh-CN" sz="18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82756">
                <a:tc>
                  <a:txBody>
                    <a:bodyPr/>
                    <a:lstStyle/>
                    <a:p>
                      <a:pPr algn="just">
                        <a:lnSpc>
                          <a:spcPct val="100000"/>
                        </a:lnSpc>
                        <a:spcAft>
                          <a:spcPts val="0"/>
                        </a:spcAft>
                      </a:pPr>
                      <a:r>
                        <a:rPr lang="en-US" sz="1800">
                          <a:effectLst/>
                        </a:rPr>
                        <a:t>FlexGridSizer</a:t>
                      </a:r>
                      <a:endParaRPr lang="zh-CN" sz="1800">
                        <a:effectLst/>
                        <a:latin typeface="Times New Roman"/>
                        <a:ea typeface="宋体"/>
                      </a:endParaRPr>
                    </a:p>
                  </a:txBody>
                  <a:tcPr marL="68580" marR="68580" marT="0" marB="0" anchor="ctr"/>
                </a:tc>
                <a:tc>
                  <a:txBody>
                    <a:bodyPr/>
                    <a:lstStyle/>
                    <a:p>
                      <a:pPr algn="just">
                        <a:lnSpc>
                          <a:spcPct val="100000"/>
                        </a:lnSpc>
                        <a:spcAft>
                          <a:spcPts val="0"/>
                        </a:spcAft>
                      </a:pPr>
                      <a:r>
                        <a:rPr lang="zh-CN" sz="1800">
                          <a:effectLst/>
                        </a:rPr>
                        <a:t>对</a:t>
                      </a:r>
                      <a:r>
                        <a:rPr lang="en-US" sz="1800">
                          <a:effectLst/>
                        </a:rPr>
                        <a:t>GridSizer</a:t>
                      </a:r>
                      <a:r>
                        <a:rPr lang="zh-CN" sz="1800">
                          <a:effectLst/>
                        </a:rPr>
                        <a:t>稍微做了些改变，当窗口部件有不同的尺寸时，可以有更好的结果</a:t>
                      </a:r>
                      <a:endParaRPr lang="zh-CN" sz="18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82756">
                <a:tc>
                  <a:txBody>
                    <a:bodyPr/>
                    <a:lstStyle/>
                    <a:p>
                      <a:pPr algn="just">
                        <a:lnSpc>
                          <a:spcPct val="100000"/>
                        </a:lnSpc>
                        <a:spcAft>
                          <a:spcPts val="0"/>
                        </a:spcAft>
                      </a:pPr>
                      <a:r>
                        <a:rPr lang="en-US" sz="1800">
                          <a:effectLst/>
                        </a:rPr>
                        <a:t>GridBagSizer</a:t>
                      </a:r>
                      <a:endParaRPr lang="zh-CN" sz="1800">
                        <a:effectLst/>
                        <a:latin typeface="Times New Roman"/>
                        <a:ea typeface="宋体"/>
                      </a:endParaRPr>
                    </a:p>
                  </a:txBody>
                  <a:tcPr marL="68580" marR="68580" marT="0" marB="0" anchor="ctr"/>
                </a:tc>
                <a:tc>
                  <a:txBody>
                    <a:bodyPr/>
                    <a:lstStyle/>
                    <a:p>
                      <a:pPr algn="just">
                        <a:lnSpc>
                          <a:spcPct val="100000"/>
                        </a:lnSpc>
                        <a:spcAft>
                          <a:spcPts val="0"/>
                        </a:spcAft>
                      </a:pPr>
                      <a:r>
                        <a:rPr lang="en-US" sz="1800">
                          <a:effectLst/>
                        </a:rPr>
                        <a:t>GridSizer</a:t>
                      </a:r>
                      <a:r>
                        <a:rPr lang="zh-CN" sz="1800">
                          <a:effectLst/>
                        </a:rPr>
                        <a:t>系列中最灵活的成员。使得网格中的窗口部件可以更随意的放置</a:t>
                      </a:r>
                      <a:endParaRPr lang="zh-CN" sz="18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85971">
                <a:tc>
                  <a:txBody>
                    <a:bodyPr/>
                    <a:lstStyle/>
                    <a:p>
                      <a:pPr algn="just">
                        <a:lnSpc>
                          <a:spcPct val="100000"/>
                        </a:lnSpc>
                        <a:spcAft>
                          <a:spcPts val="0"/>
                        </a:spcAft>
                      </a:pPr>
                      <a:r>
                        <a:rPr lang="en-US" sz="1800">
                          <a:effectLst/>
                        </a:rPr>
                        <a:t>StaticBoxSizer</a:t>
                      </a:r>
                      <a:endParaRPr lang="zh-CN" sz="1800">
                        <a:effectLst/>
                        <a:latin typeface="Times New Roman"/>
                        <a:ea typeface="宋体"/>
                      </a:endParaRPr>
                    </a:p>
                  </a:txBody>
                  <a:tcPr marL="68580" marR="68580" marT="0" marB="0" anchor="ctr"/>
                </a:tc>
                <a:tc>
                  <a:txBody>
                    <a:bodyPr/>
                    <a:lstStyle/>
                    <a:p>
                      <a:pPr algn="just">
                        <a:lnSpc>
                          <a:spcPct val="100000"/>
                        </a:lnSpc>
                        <a:spcAft>
                          <a:spcPts val="0"/>
                        </a:spcAft>
                      </a:pPr>
                      <a:r>
                        <a:rPr lang="zh-CN" sz="1800" dirty="0">
                          <a:effectLst/>
                        </a:rPr>
                        <a:t>一个标准的</a:t>
                      </a:r>
                      <a:r>
                        <a:rPr lang="en-US" sz="1800" dirty="0">
                          <a:effectLst/>
                        </a:rPr>
                        <a:t>Box </a:t>
                      </a:r>
                      <a:r>
                        <a:rPr lang="en-US" sz="1800" dirty="0" err="1">
                          <a:effectLst/>
                        </a:rPr>
                        <a:t>Sizer</a:t>
                      </a:r>
                      <a:r>
                        <a:rPr lang="zh-CN" sz="1800" dirty="0">
                          <a:effectLst/>
                        </a:rPr>
                        <a:t>。带有标题和环线</a:t>
                      </a:r>
                      <a:endParaRPr lang="zh-CN" sz="18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grpSp>
        <p:nvGrpSpPr>
          <p:cNvPr id="15" name="组合 14"/>
          <p:cNvGrpSpPr/>
          <p:nvPr/>
        </p:nvGrpSpPr>
        <p:grpSpPr>
          <a:xfrm>
            <a:off x="76200" y="819150"/>
            <a:ext cx="5791944" cy="609600"/>
            <a:chOff x="76200" y="819150"/>
            <a:chExt cx="4927848" cy="609600"/>
          </a:xfrm>
        </p:grpSpPr>
        <p:sp>
          <p:nvSpPr>
            <p:cNvPr id="16" name="标题 8"/>
            <p:cNvSpPr txBox="1">
              <a:spLocks/>
            </p:cNvSpPr>
            <p:nvPr/>
          </p:nvSpPr>
          <p:spPr>
            <a:xfrm>
              <a:off x="1143000" y="819150"/>
              <a:ext cx="3861048" cy="609600"/>
            </a:xfrm>
            <a:prstGeom prst="rect">
              <a:avLst/>
            </a:prstGeom>
          </p:spPr>
          <p:txBody>
            <a:bodyPr/>
            <a:lstStyle/>
            <a:p>
              <a:pPr lvl="0">
                <a:defRPr/>
              </a:pPr>
              <a:r>
                <a:rPr lang="en-US" altLang="zh-CN" sz="3200" dirty="0" err="1">
                  <a:latin typeface="+mj-lt"/>
                  <a:ea typeface="微软雅黑" panose="020B0503020204020204" pitchFamily="34" charset="-122"/>
                  <a:cs typeface="+mj-cs"/>
                </a:rPr>
                <a:t>wxPython</a:t>
              </a:r>
              <a:r>
                <a:rPr lang="zh-CN" altLang="en-US" sz="3200" dirty="0">
                  <a:latin typeface="+mj-lt"/>
                  <a:ea typeface="微软雅黑" panose="020B0503020204020204" pitchFamily="34" charset="-122"/>
                  <a:cs typeface="+mj-cs"/>
                </a:rPr>
                <a:t>的</a:t>
              </a:r>
              <a:r>
                <a:rPr lang="en-US" altLang="zh-CN" sz="3200" dirty="0" err="1">
                  <a:latin typeface="+mj-lt"/>
                  <a:ea typeface="微软雅黑" panose="020B0503020204020204" pitchFamily="34" charset="-122"/>
                  <a:cs typeface="+mj-cs"/>
                </a:rPr>
                <a:t>sizer</a:t>
              </a:r>
              <a:endPar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endParaRPr>
            </a:p>
          </p:txBody>
        </p:sp>
        <p:pic>
          <p:nvPicPr>
            <p:cNvPr id="17"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Tree>
    <p:extLst>
      <p:ext uri="{BB962C8B-B14F-4D97-AF65-F5344CB8AC3E}">
        <p14:creationId xmlns:p14="http://schemas.microsoft.com/office/powerpoint/2010/main" val="3249881711"/>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051720" y="2249271"/>
            <a:ext cx="4234792" cy="646331"/>
          </a:xfrm>
          <a:prstGeom prst="rect">
            <a:avLst/>
          </a:prstGeom>
          <a:noFill/>
        </p:spPr>
        <p:txBody>
          <a:bodyPr wrap="square" rtlCol="0">
            <a:spAutoFit/>
          </a:bodyPr>
          <a:lstStyle/>
          <a:p>
            <a:pPr lvl="0" algn="ctr"/>
            <a:r>
              <a:rPr lang="zh-CN" altLang="en-US" sz="3600" dirty="0">
                <a:solidFill>
                  <a:schemeClr val="bg1"/>
                </a:solidFill>
                <a:latin typeface="微软雅黑" panose="020B0503020204020204" pitchFamily="34" charset="-122"/>
                <a:ea typeface="微软雅黑" panose="020B0503020204020204" pitchFamily="34" charset="-122"/>
              </a:rPr>
              <a:t>什么是</a:t>
            </a:r>
            <a:r>
              <a:rPr lang="en-US" altLang="zh-CN" sz="3600" dirty="0" err="1">
                <a:solidFill>
                  <a:schemeClr val="bg1"/>
                </a:solidFill>
                <a:latin typeface="微软雅黑" panose="020B0503020204020204" pitchFamily="34" charset="-122"/>
                <a:ea typeface="微软雅黑" panose="020B0503020204020204" pitchFamily="34" charset="-122"/>
              </a:rPr>
              <a:t>BoxSizer</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217566"/>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051720" y="2249271"/>
            <a:ext cx="4234792" cy="646331"/>
          </a:xfrm>
          <a:prstGeom prst="rect">
            <a:avLst/>
          </a:prstGeom>
          <a:noFill/>
        </p:spPr>
        <p:txBody>
          <a:bodyPr wrap="square" rtlCol="0">
            <a:spAutoFit/>
          </a:bodyPr>
          <a:lstStyle/>
          <a:p>
            <a:pPr lvl="0" algn="ctr"/>
            <a:r>
              <a:rPr lang="zh-CN" altLang="en-US" sz="3600" dirty="0">
                <a:solidFill>
                  <a:schemeClr val="bg1"/>
                </a:solidFill>
                <a:latin typeface="微软雅黑" panose="020B0503020204020204" pitchFamily="34" charset="-122"/>
                <a:ea typeface="微软雅黑" panose="020B0503020204020204" pitchFamily="34" charset="-122"/>
              </a:rPr>
              <a:t>使用</a:t>
            </a:r>
            <a:r>
              <a:rPr lang="en-US" altLang="zh-CN" sz="3600" dirty="0" err="1">
                <a:solidFill>
                  <a:schemeClr val="bg1"/>
                </a:solidFill>
                <a:latin typeface="微软雅黑" panose="020B0503020204020204" pitchFamily="34" charset="-122"/>
                <a:ea typeface="微软雅黑" panose="020B0503020204020204" pitchFamily="34" charset="-122"/>
              </a:rPr>
              <a:t>BoxSizer</a:t>
            </a:r>
            <a:r>
              <a:rPr lang="zh-CN" altLang="en-US" sz="3600" dirty="0">
                <a:solidFill>
                  <a:schemeClr val="bg1"/>
                </a:solidFill>
                <a:latin typeface="微软雅黑" panose="020B0503020204020204" pitchFamily="34" charset="-122"/>
                <a:ea typeface="微软雅黑" panose="020B0503020204020204" pitchFamily="34" charset="-122"/>
              </a:rPr>
              <a:t>布局</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164879"/>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6200" y="819150"/>
            <a:ext cx="4317205" cy="609600"/>
            <a:chOff x="76200" y="819150"/>
            <a:chExt cx="4678932" cy="609600"/>
          </a:xfrm>
        </p:grpSpPr>
        <p:sp>
          <p:nvSpPr>
            <p:cNvPr id="5"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语法格式</a:t>
              </a:r>
            </a:p>
          </p:txBody>
        </p:sp>
        <p:pic>
          <p:nvPicPr>
            <p:cNvPr id="6"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
        <p:nvSpPr>
          <p:cNvPr id="13" name="矩形 12"/>
          <p:cNvSpPr/>
          <p:nvPr/>
        </p:nvSpPr>
        <p:spPr>
          <a:xfrm>
            <a:off x="611560" y="1824958"/>
            <a:ext cx="8208912" cy="45876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4" name="矩形 13"/>
          <p:cNvSpPr/>
          <p:nvPr/>
        </p:nvSpPr>
        <p:spPr>
          <a:xfrm>
            <a:off x="611560" y="1878382"/>
            <a:ext cx="8208912" cy="369332"/>
          </a:xfrm>
          <a:prstGeom prst="rect">
            <a:avLst/>
          </a:prstGeom>
        </p:spPr>
        <p:txBody>
          <a:bodyPr wrap="square">
            <a:spAutoFit/>
          </a:bodyPr>
          <a:lstStyle/>
          <a:p>
            <a:r>
              <a:rPr lang="en-US" altLang="zh-CN" dirty="0" err="1">
                <a:solidFill>
                  <a:schemeClr val="bg1"/>
                </a:solidFill>
              </a:rPr>
              <a:t>Box.Add</a:t>
            </a:r>
            <a:r>
              <a:rPr lang="en-US" altLang="zh-CN" dirty="0">
                <a:solidFill>
                  <a:schemeClr val="bg1"/>
                </a:solidFill>
              </a:rPr>
              <a:t>(control, proportion, flag, border)</a:t>
            </a:r>
            <a:endParaRPr lang="zh-CN" altLang="zh-CN" dirty="0">
              <a:solidFill>
                <a:schemeClr val="bg1"/>
              </a:solidFill>
            </a:endParaRPr>
          </a:p>
        </p:txBody>
      </p:sp>
      <p:sp>
        <p:nvSpPr>
          <p:cNvPr id="2" name="矩形 1"/>
          <p:cNvSpPr/>
          <p:nvPr/>
        </p:nvSpPr>
        <p:spPr>
          <a:xfrm>
            <a:off x="539552" y="2571750"/>
            <a:ext cx="8064896" cy="1700530"/>
          </a:xfrm>
          <a:prstGeom prst="rect">
            <a:avLst/>
          </a:prstGeom>
        </p:spPr>
        <p:txBody>
          <a:bodyPr wrap="square">
            <a:spAutoFit/>
          </a:bodyPr>
          <a:lstStyle/>
          <a:p>
            <a:pPr marL="285750" lvl="0" indent="-285750">
              <a:lnSpc>
                <a:spcPct val="150000"/>
              </a:lnSpc>
              <a:buClr>
                <a:srgbClr val="10CF9B"/>
              </a:buClr>
              <a:buFont typeface="Wingdings" pitchFamily="2" charset="2"/>
              <a:buChar char="u"/>
            </a:pPr>
            <a:r>
              <a:rPr lang="en-US" altLang="zh-CN" dirty="0"/>
              <a:t>control</a:t>
            </a:r>
            <a:r>
              <a:rPr lang="zh-CN" altLang="zh-CN" dirty="0"/>
              <a:t>：要添加的</a:t>
            </a:r>
            <a:r>
              <a:rPr lang="zh-CN" altLang="zh-CN" dirty="0" smtClean="0"/>
              <a:t>控件。</a:t>
            </a:r>
          </a:p>
          <a:p>
            <a:pPr marL="285750" lvl="0" indent="-285750">
              <a:lnSpc>
                <a:spcPct val="150000"/>
              </a:lnSpc>
              <a:buClr>
                <a:srgbClr val="10CF9B"/>
              </a:buClr>
              <a:buFont typeface="Wingdings" pitchFamily="2" charset="2"/>
              <a:buChar char="u"/>
            </a:pPr>
            <a:r>
              <a:rPr lang="en-US" altLang="zh-CN" dirty="0"/>
              <a:t>proportion</a:t>
            </a:r>
            <a:r>
              <a:rPr lang="zh-CN" altLang="zh-CN" dirty="0"/>
              <a:t>：所添加控件在定义的定位方式所代表方向上，占据的空间</a:t>
            </a:r>
            <a:r>
              <a:rPr lang="zh-CN" altLang="zh-CN" dirty="0" smtClean="0"/>
              <a:t>比例</a:t>
            </a:r>
            <a:r>
              <a:rPr lang="zh-CN" altLang="en-US" dirty="0" smtClean="0"/>
              <a:t>。</a:t>
            </a:r>
            <a:endParaRPr lang="en-US" altLang="zh-CN" dirty="0"/>
          </a:p>
          <a:p>
            <a:pPr marL="285750" lvl="0" indent="-285750">
              <a:lnSpc>
                <a:spcPct val="150000"/>
              </a:lnSpc>
              <a:buClr>
                <a:srgbClr val="10CF9B"/>
              </a:buClr>
              <a:buFont typeface="Wingdings" pitchFamily="2" charset="2"/>
              <a:buChar char="u"/>
            </a:pPr>
            <a:r>
              <a:rPr lang="en-US" altLang="zh-CN" dirty="0"/>
              <a:t>flag</a:t>
            </a:r>
            <a:r>
              <a:rPr lang="zh-CN" altLang="zh-CN" dirty="0"/>
              <a:t>：</a:t>
            </a:r>
            <a:r>
              <a:rPr lang="en-US" altLang="zh-CN" dirty="0"/>
              <a:t>flag</a:t>
            </a:r>
            <a:r>
              <a:rPr lang="zh-CN" altLang="zh-CN" dirty="0"/>
              <a:t>参数与</a:t>
            </a:r>
            <a:r>
              <a:rPr lang="en-US" altLang="zh-CN" dirty="0"/>
              <a:t>border</a:t>
            </a:r>
            <a:r>
              <a:rPr lang="zh-CN" altLang="zh-CN" dirty="0"/>
              <a:t>参数结合使用可以指定边距</a:t>
            </a:r>
            <a:r>
              <a:rPr lang="zh-CN" altLang="zh-CN" dirty="0" smtClean="0"/>
              <a:t>宽度</a:t>
            </a:r>
            <a:r>
              <a:rPr lang="zh-CN" altLang="en-US" dirty="0" smtClean="0"/>
              <a:t>。</a:t>
            </a:r>
            <a:endParaRPr lang="en-US" altLang="zh-CN" dirty="0" smtClean="0"/>
          </a:p>
          <a:p>
            <a:pPr marL="285750" lvl="0" indent="-285750">
              <a:lnSpc>
                <a:spcPct val="150000"/>
              </a:lnSpc>
              <a:buClr>
                <a:srgbClr val="10CF9B"/>
              </a:buClr>
              <a:buFont typeface="Wingdings" pitchFamily="2" charset="2"/>
              <a:buChar char="u"/>
            </a:pPr>
            <a:r>
              <a:rPr lang="en-US" altLang="zh-CN" dirty="0" err="1"/>
              <a:t>boder</a:t>
            </a:r>
            <a:r>
              <a:rPr lang="zh-CN" altLang="zh-CN" dirty="0"/>
              <a:t>：控制所添加控件的边距，就是在部件之间添加一些像素的空白。</a:t>
            </a:r>
          </a:p>
        </p:txBody>
      </p:sp>
    </p:spTree>
    <p:extLst>
      <p:ext uri="{BB962C8B-B14F-4D97-AF65-F5344CB8AC3E}">
        <p14:creationId xmlns:p14="http://schemas.microsoft.com/office/powerpoint/2010/main" val="1425986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281424" y="2249271"/>
            <a:ext cx="4234792" cy="646331"/>
          </a:xfrm>
          <a:prstGeom prst="rect">
            <a:avLst/>
          </a:prstGeom>
          <a:noFill/>
        </p:spPr>
        <p:txBody>
          <a:bodyPr wrap="square" rtlCol="0">
            <a:spAutoFit/>
          </a:bodyPr>
          <a:lstStyle/>
          <a:p>
            <a:pPr lvl="0" algn="ctr"/>
            <a:r>
              <a:rPr lang="zh-CN" altLang="en-US" sz="3600" dirty="0" smtClean="0">
                <a:solidFill>
                  <a:schemeClr val="bg1"/>
                </a:solidFill>
                <a:latin typeface="微软雅黑" panose="020B0503020204020204" pitchFamily="34" charset="-122"/>
                <a:ea typeface="微软雅黑" panose="020B0503020204020204" pitchFamily="34" charset="-122"/>
              </a:rPr>
              <a:t>事件处理</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6669970"/>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500298" y="2249271"/>
            <a:ext cx="3786214" cy="523220"/>
          </a:xfrm>
          <a:prstGeom prst="rect">
            <a:avLst/>
          </a:prstGeom>
          <a:noFill/>
        </p:spPr>
        <p:txBody>
          <a:bodyPr wrap="square" rtlCol="0">
            <a:spAutoFit/>
          </a:bodyPr>
          <a:lstStyle/>
          <a:p>
            <a:pPr lvl="0" algn="ctr"/>
            <a:r>
              <a:rPr lang="zh-CN" altLang="en-US" sz="2800" dirty="0" smtClean="0">
                <a:solidFill>
                  <a:schemeClr val="bg1"/>
                </a:solidFill>
                <a:latin typeface="微软雅黑" panose="020B0503020204020204" pitchFamily="34" charset="-122"/>
                <a:ea typeface="微软雅黑" panose="020B0503020204020204" pitchFamily="34" charset="-122"/>
              </a:rPr>
              <a:t>什么是</a:t>
            </a:r>
            <a:r>
              <a:rPr lang="en-US" altLang="zh-CN" sz="2800" dirty="0" smtClean="0">
                <a:solidFill>
                  <a:schemeClr val="bg1"/>
                </a:solidFill>
                <a:latin typeface="微软雅黑" panose="020B0503020204020204" pitchFamily="34" charset="-122"/>
                <a:ea typeface="微软雅黑" panose="020B0503020204020204" pitchFamily="34" charset="-122"/>
              </a:rPr>
              <a:t>GUI</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058628"/>
      </p:ext>
    </p:extLst>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281424" y="2249271"/>
            <a:ext cx="4234792" cy="646331"/>
          </a:xfrm>
          <a:prstGeom prst="rect">
            <a:avLst/>
          </a:prstGeom>
          <a:noFill/>
        </p:spPr>
        <p:txBody>
          <a:bodyPr wrap="square" rtlCol="0">
            <a:spAutoFit/>
          </a:bodyPr>
          <a:lstStyle/>
          <a:p>
            <a:pPr lvl="0" algn="ctr"/>
            <a:r>
              <a:rPr lang="zh-CN" altLang="en-US" sz="3600" dirty="0" smtClean="0">
                <a:solidFill>
                  <a:schemeClr val="bg1"/>
                </a:solidFill>
                <a:latin typeface="微软雅黑" panose="020B0503020204020204" pitchFamily="34" charset="-122"/>
                <a:ea typeface="微软雅黑" panose="020B0503020204020204" pitchFamily="34" charset="-122"/>
              </a:rPr>
              <a:t>什么事件</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117735"/>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470476" cy="1647856"/>
          </a:xfrm>
          <a:prstGeom prst="rect">
            <a:avLst/>
          </a:prstGeom>
        </p:spPr>
      </p:pic>
      <p:sp>
        <p:nvSpPr>
          <p:cNvPr id="10" name="TextBox 9"/>
          <p:cNvSpPr txBox="1"/>
          <p:nvPr/>
        </p:nvSpPr>
        <p:spPr>
          <a:xfrm>
            <a:off x="2281424" y="2249271"/>
            <a:ext cx="4234792" cy="646331"/>
          </a:xfrm>
          <a:prstGeom prst="rect">
            <a:avLst/>
          </a:prstGeom>
          <a:noFill/>
        </p:spPr>
        <p:txBody>
          <a:bodyPr wrap="square" rtlCol="0">
            <a:spAutoFit/>
          </a:bodyPr>
          <a:lstStyle/>
          <a:p>
            <a:pPr lvl="0" algn="ctr"/>
            <a:r>
              <a:rPr lang="zh-CN" altLang="en-US" sz="3600" dirty="0" smtClean="0">
                <a:solidFill>
                  <a:schemeClr val="bg1"/>
                </a:solidFill>
                <a:latin typeface="微软雅黑" panose="020B0503020204020204" pitchFamily="34" charset="-122"/>
                <a:ea typeface="微软雅黑" panose="020B0503020204020204" pitchFamily="34" charset="-122"/>
              </a:rPr>
              <a:t>绑定</a:t>
            </a:r>
            <a:r>
              <a:rPr lang="zh-CN" altLang="en-US" sz="3600" dirty="0">
                <a:solidFill>
                  <a:schemeClr val="bg1"/>
                </a:solidFill>
                <a:latin typeface="微软雅黑" panose="020B0503020204020204" pitchFamily="34" charset="-122"/>
                <a:ea typeface="微软雅黑" panose="020B0503020204020204" pitchFamily="34" charset="-122"/>
              </a:rPr>
              <a:t>事件</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609844"/>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500298" y="2249271"/>
            <a:ext cx="3786214" cy="523220"/>
          </a:xfrm>
          <a:prstGeom prst="rect">
            <a:avLst/>
          </a:prstGeom>
          <a:noFill/>
        </p:spPr>
        <p:txBody>
          <a:bodyPr wrap="square" rtlCol="0">
            <a:spAutoFit/>
          </a:bodyPr>
          <a:lstStyle/>
          <a:p>
            <a:pPr lvl="0" algn="ctr"/>
            <a:r>
              <a:rPr lang="zh-CN" altLang="zh-CN" sz="2800" dirty="0">
                <a:solidFill>
                  <a:srgbClr val="FFFFFF"/>
                </a:solidFill>
                <a:latin typeface="微软雅黑" pitchFamily="34" charset="-122"/>
                <a:ea typeface="微软雅黑" pitchFamily="34" charset="-122"/>
              </a:rPr>
              <a:t>常用的</a:t>
            </a:r>
            <a:r>
              <a:rPr lang="en-US" altLang="zh-CN" sz="2800" dirty="0">
                <a:solidFill>
                  <a:srgbClr val="FFFFFF"/>
                </a:solidFill>
                <a:latin typeface="微软雅黑" pitchFamily="34" charset="-122"/>
                <a:ea typeface="微软雅黑" pitchFamily="34" charset="-122"/>
              </a:rPr>
              <a:t>GUI</a:t>
            </a:r>
            <a:r>
              <a:rPr lang="zh-CN" altLang="zh-CN" sz="2800" dirty="0">
                <a:solidFill>
                  <a:srgbClr val="FFFFFF"/>
                </a:solidFill>
                <a:latin typeface="微软雅黑" pitchFamily="34" charset="-122"/>
                <a:ea typeface="微软雅黑" pitchFamily="34" charset="-122"/>
              </a:rPr>
              <a:t>框架</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4599350"/>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4012674553"/>
              </p:ext>
            </p:extLst>
          </p:nvPr>
        </p:nvGraphicFramePr>
        <p:xfrm>
          <a:off x="683568" y="1767405"/>
          <a:ext cx="8208912" cy="2964585"/>
        </p:xfrm>
        <a:graphic>
          <a:graphicData uri="http://schemas.openxmlformats.org/drawingml/2006/table">
            <a:tbl>
              <a:tblPr firstRow="1" firstCol="1" bandRow="1">
                <a:tableStyleId>{5C22544A-7EE6-4342-B048-85BDC9FD1C3A}</a:tableStyleId>
              </a:tblPr>
              <a:tblGrid>
                <a:gridCol w="1375098">
                  <a:extLst>
                    <a:ext uri="{9D8B030D-6E8A-4147-A177-3AD203B41FA5}">
                      <a16:colId xmlns:a16="http://schemas.microsoft.com/office/drawing/2014/main" val="20000"/>
                    </a:ext>
                  </a:extLst>
                </a:gridCol>
                <a:gridCol w="6833814">
                  <a:extLst>
                    <a:ext uri="{9D8B030D-6E8A-4147-A177-3AD203B41FA5}">
                      <a16:colId xmlns:a16="http://schemas.microsoft.com/office/drawing/2014/main" val="20001"/>
                    </a:ext>
                  </a:extLst>
                </a:gridCol>
              </a:tblGrid>
              <a:tr h="360041">
                <a:tc>
                  <a:txBody>
                    <a:bodyPr/>
                    <a:lstStyle/>
                    <a:p>
                      <a:pPr algn="ctr">
                        <a:lnSpc>
                          <a:spcPts val="1400"/>
                        </a:lnSpc>
                        <a:spcAft>
                          <a:spcPts val="0"/>
                        </a:spcAft>
                      </a:pPr>
                      <a:r>
                        <a:rPr lang="zh-CN" sz="1600" kern="100" dirty="0" smtClean="0">
                          <a:effectLst/>
                          <a:latin typeface="微软雅黑" pitchFamily="34" charset="-122"/>
                          <a:ea typeface="微软雅黑" pitchFamily="34" charset="-122"/>
                        </a:rPr>
                        <a:t>工具包</a:t>
                      </a:r>
                      <a:endParaRPr lang="zh-CN" sz="16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400"/>
                        </a:lnSpc>
                        <a:spcAft>
                          <a:spcPts val="0"/>
                        </a:spcAft>
                      </a:pPr>
                      <a:r>
                        <a:rPr lang="zh-CN" sz="1600" kern="100" dirty="0">
                          <a:effectLst/>
                          <a:latin typeface="微软雅黑" pitchFamily="34" charset="-122"/>
                          <a:ea typeface="微软雅黑" pitchFamily="34" charset="-122"/>
                        </a:rPr>
                        <a:t>描述</a:t>
                      </a:r>
                      <a:endParaRPr lang="zh-CN" sz="1600" kern="100" dirty="0">
                        <a:effectLst/>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0"/>
                  </a:ext>
                </a:extLst>
              </a:tr>
              <a:tr h="588320">
                <a:tc>
                  <a:txBody>
                    <a:bodyPr/>
                    <a:lstStyle/>
                    <a:p>
                      <a:pPr algn="just">
                        <a:lnSpc>
                          <a:spcPts val="1400"/>
                        </a:lnSpc>
                        <a:spcAft>
                          <a:spcPts val="0"/>
                        </a:spcAft>
                      </a:pPr>
                      <a:r>
                        <a:rPr lang="en-US" sz="1400" dirty="0" err="1">
                          <a:effectLst/>
                          <a:latin typeface="微软雅黑" pitchFamily="34" charset="-122"/>
                          <a:ea typeface="微软雅黑" pitchFamily="34" charset="-122"/>
                        </a:rPr>
                        <a:t>wxPython</a:t>
                      </a:r>
                      <a:endParaRPr lang="zh-CN" sz="1400" dirty="0">
                        <a:effectLst/>
                        <a:latin typeface="微软雅黑" pitchFamily="34" charset="-122"/>
                        <a:ea typeface="微软雅黑" pitchFamily="34" charset="-122"/>
                      </a:endParaRPr>
                    </a:p>
                  </a:txBody>
                  <a:tcPr marL="68580" marR="68580" marT="0" marB="0" anchor="ctr"/>
                </a:tc>
                <a:tc>
                  <a:txBody>
                    <a:bodyPr/>
                    <a:lstStyle/>
                    <a:p>
                      <a:pPr algn="just">
                        <a:lnSpc>
                          <a:spcPct val="100000"/>
                        </a:lnSpc>
                        <a:spcAft>
                          <a:spcPts val="0"/>
                        </a:spcAft>
                      </a:pPr>
                      <a:r>
                        <a:rPr lang="en-US" sz="1400" dirty="0" err="1">
                          <a:effectLst/>
                          <a:latin typeface="微软雅黑" pitchFamily="34" charset="-122"/>
                          <a:ea typeface="微软雅黑" pitchFamily="34" charset="-122"/>
                        </a:rPr>
                        <a:t>wxPython</a:t>
                      </a:r>
                      <a:r>
                        <a:rPr lang="en-US" sz="1400" dirty="0">
                          <a:effectLst/>
                          <a:latin typeface="微软雅黑" pitchFamily="34" charset="-122"/>
                          <a:ea typeface="微软雅黑" pitchFamily="34" charset="-122"/>
                        </a:rPr>
                        <a:t> </a:t>
                      </a:r>
                      <a:r>
                        <a:rPr lang="zh-CN" sz="1400" dirty="0">
                          <a:effectLst/>
                          <a:latin typeface="微软雅黑" pitchFamily="34" charset="-122"/>
                          <a:ea typeface="微软雅黑" pitchFamily="34" charset="-122"/>
                        </a:rPr>
                        <a:t>是</a:t>
                      </a:r>
                      <a:r>
                        <a:rPr lang="en-US" sz="1400" dirty="0">
                          <a:effectLst/>
                          <a:latin typeface="微软雅黑" pitchFamily="34" charset="-122"/>
                          <a:ea typeface="微软雅黑" pitchFamily="34" charset="-122"/>
                        </a:rPr>
                        <a:t> Python </a:t>
                      </a:r>
                      <a:r>
                        <a:rPr lang="zh-CN" sz="1400" dirty="0">
                          <a:effectLst/>
                          <a:latin typeface="微软雅黑" pitchFamily="34" charset="-122"/>
                          <a:ea typeface="微软雅黑" pitchFamily="34" charset="-122"/>
                        </a:rPr>
                        <a:t>语言的一套优秀的</a:t>
                      </a:r>
                      <a:r>
                        <a:rPr lang="en-US" sz="1400" dirty="0">
                          <a:effectLst/>
                          <a:latin typeface="微软雅黑" pitchFamily="34" charset="-122"/>
                          <a:ea typeface="微软雅黑" pitchFamily="34" charset="-122"/>
                        </a:rPr>
                        <a:t> GUI </a:t>
                      </a:r>
                      <a:r>
                        <a:rPr lang="zh-CN" sz="1400" dirty="0">
                          <a:effectLst/>
                          <a:latin typeface="微软雅黑" pitchFamily="34" charset="-122"/>
                          <a:ea typeface="微软雅黑" pitchFamily="34" charset="-122"/>
                        </a:rPr>
                        <a:t>图形库，允许</a:t>
                      </a:r>
                      <a:r>
                        <a:rPr lang="en-US" sz="1400" dirty="0">
                          <a:effectLst/>
                          <a:latin typeface="微软雅黑" pitchFamily="34" charset="-122"/>
                          <a:ea typeface="微软雅黑" pitchFamily="34" charset="-122"/>
                        </a:rPr>
                        <a:t> Python </a:t>
                      </a:r>
                      <a:r>
                        <a:rPr lang="zh-CN" sz="1400" dirty="0">
                          <a:effectLst/>
                          <a:latin typeface="微软雅黑" pitchFamily="34" charset="-122"/>
                          <a:ea typeface="微软雅黑" pitchFamily="34" charset="-122"/>
                        </a:rPr>
                        <a:t>程序员很方便的创建完整的、功能键全的</a:t>
                      </a:r>
                      <a:r>
                        <a:rPr lang="en-US" sz="1400" dirty="0">
                          <a:effectLst/>
                          <a:latin typeface="微软雅黑" pitchFamily="34" charset="-122"/>
                          <a:ea typeface="微软雅黑" pitchFamily="34" charset="-122"/>
                        </a:rPr>
                        <a:t>  GUI </a:t>
                      </a:r>
                      <a:r>
                        <a:rPr lang="zh-CN" sz="1400" dirty="0">
                          <a:effectLst/>
                          <a:latin typeface="微软雅黑" pitchFamily="34" charset="-122"/>
                          <a:ea typeface="微软雅黑" pitchFamily="34" charset="-122"/>
                        </a:rPr>
                        <a:t>用户界面。</a:t>
                      </a:r>
                    </a:p>
                  </a:txBody>
                  <a:tcPr marL="68580" marR="68580" marT="0" marB="0" anchor="ctr"/>
                </a:tc>
                <a:extLst>
                  <a:ext uri="{0D108BD9-81ED-4DB2-BD59-A6C34878D82A}">
                    <a16:rowId xmlns:a16="http://schemas.microsoft.com/office/drawing/2014/main" val="10001"/>
                  </a:ext>
                </a:extLst>
              </a:tr>
              <a:tr h="588320">
                <a:tc>
                  <a:txBody>
                    <a:bodyPr/>
                    <a:lstStyle/>
                    <a:p>
                      <a:pPr algn="just">
                        <a:lnSpc>
                          <a:spcPts val="1400"/>
                        </a:lnSpc>
                        <a:spcAft>
                          <a:spcPts val="0"/>
                        </a:spcAft>
                      </a:pPr>
                      <a:r>
                        <a:rPr lang="en-US" sz="1400" dirty="0" err="1">
                          <a:effectLst/>
                          <a:latin typeface="微软雅黑" pitchFamily="34" charset="-122"/>
                          <a:ea typeface="微软雅黑" pitchFamily="34" charset="-122"/>
                        </a:rPr>
                        <a:t>Kivy</a:t>
                      </a:r>
                      <a:endParaRPr lang="zh-CN" sz="1400" dirty="0">
                        <a:effectLst/>
                        <a:latin typeface="微软雅黑" pitchFamily="34" charset="-122"/>
                        <a:ea typeface="微软雅黑" pitchFamily="34" charset="-122"/>
                      </a:endParaRPr>
                    </a:p>
                  </a:txBody>
                  <a:tcPr marL="68580" marR="68580" marT="0" marB="0" anchor="ctr"/>
                </a:tc>
                <a:tc>
                  <a:txBody>
                    <a:bodyPr/>
                    <a:lstStyle/>
                    <a:p>
                      <a:pPr algn="just">
                        <a:lnSpc>
                          <a:spcPct val="100000"/>
                        </a:lnSpc>
                        <a:spcAft>
                          <a:spcPts val="0"/>
                        </a:spcAft>
                      </a:pPr>
                      <a:r>
                        <a:rPr lang="en-US" sz="1400" dirty="0" err="1">
                          <a:effectLst/>
                          <a:latin typeface="微软雅黑" pitchFamily="34" charset="-122"/>
                          <a:ea typeface="微软雅黑" pitchFamily="34" charset="-122"/>
                        </a:rPr>
                        <a:t>Kivy</a:t>
                      </a:r>
                      <a:r>
                        <a:rPr lang="zh-CN" sz="1400" dirty="0">
                          <a:effectLst/>
                          <a:latin typeface="微软雅黑" pitchFamily="34" charset="-122"/>
                          <a:ea typeface="微软雅黑" pitchFamily="34" charset="-122"/>
                        </a:rPr>
                        <a:t>是一个开源工具包能够让使用相同源代码创建的程序能跨平台运行。它主要关注创新型用户界面开发，如：多点触摸应用程序。</a:t>
                      </a:r>
                    </a:p>
                  </a:txBody>
                  <a:tcPr marL="68580" marR="68580" marT="0" marB="0" anchor="ctr"/>
                </a:tc>
                <a:extLst>
                  <a:ext uri="{0D108BD9-81ED-4DB2-BD59-A6C34878D82A}">
                    <a16:rowId xmlns:a16="http://schemas.microsoft.com/office/drawing/2014/main" val="10002"/>
                  </a:ext>
                </a:extLst>
              </a:tr>
              <a:tr h="507589">
                <a:tc>
                  <a:txBody>
                    <a:bodyPr/>
                    <a:lstStyle/>
                    <a:p>
                      <a:pPr algn="just">
                        <a:lnSpc>
                          <a:spcPts val="1400"/>
                        </a:lnSpc>
                        <a:spcAft>
                          <a:spcPts val="0"/>
                        </a:spcAft>
                      </a:pPr>
                      <a:r>
                        <a:rPr lang="en-US" sz="1400" dirty="0" err="1">
                          <a:effectLst/>
                          <a:latin typeface="微软雅黑" pitchFamily="34" charset="-122"/>
                          <a:ea typeface="微软雅黑" pitchFamily="34" charset="-122"/>
                        </a:rPr>
                        <a:t>Flexx</a:t>
                      </a:r>
                      <a:endParaRPr lang="zh-CN" sz="1400" dirty="0">
                        <a:effectLst/>
                        <a:latin typeface="微软雅黑" pitchFamily="34" charset="-122"/>
                        <a:ea typeface="微软雅黑" pitchFamily="34" charset="-122"/>
                      </a:endParaRPr>
                    </a:p>
                  </a:txBody>
                  <a:tcPr marL="68580" marR="68580" marT="0" marB="0" anchor="ctr"/>
                </a:tc>
                <a:tc>
                  <a:txBody>
                    <a:bodyPr/>
                    <a:lstStyle/>
                    <a:p>
                      <a:pPr algn="just">
                        <a:lnSpc>
                          <a:spcPct val="100000"/>
                        </a:lnSpc>
                        <a:spcAft>
                          <a:spcPts val="0"/>
                        </a:spcAft>
                      </a:pPr>
                      <a:r>
                        <a:rPr lang="en-US" sz="1400" dirty="0" err="1">
                          <a:effectLst/>
                          <a:latin typeface="微软雅黑" pitchFamily="34" charset="-122"/>
                          <a:ea typeface="微软雅黑" pitchFamily="34" charset="-122"/>
                        </a:rPr>
                        <a:t>Flexx</a:t>
                      </a:r>
                      <a:r>
                        <a:rPr lang="en-US" sz="1400" dirty="0">
                          <a:effectLst/>
                          <a:latin typeface="微软雅黑" pitchFamily="34" charset="-122"/>
                          <a:ea typeface="微软雅黑" pitchFamily="34" charset="-122"/>
                        </a:rPr>
                        <a:t> </a:t>
                      </a:r>
                      <a:r>
                        <a:rPr lang="zh-CN" sz="1400" dirty="0">
                          <a:effectLst/>
                          <a:latin typeface="微软雅黑" pitchFamily="34" charset="-122"/>
                          <a:ea typeface="微软雅黑" pitchFamily="34" charset="-122"/>
                        </a:rPr>
                        <a:t>是一个纯</a:t>
                      </a:r>
                      <a:r>
                        <a:rPr lang="en-US" sz="1400" dirty="0">
                          <a:effectLst/>
                          <a:latin typeface="微软雅黑" pitchFamily="34" charset="-122"/>
                          <a:ea typeface="微软雅黑" pitchFamily="34" charset="-122"/>
                        </a:rPr>
                        <a:t> Python </a:t>
                      </a:r>
                      <a:r>
                        <a:rPr lang="zh-CN" sz="1400" dirty="0">
                          <a:effectLst/>
                          <a:latin typeface="微软雅黑" pitchFamily="34" charset="-122"/>
                          <a:ea typeface="微软雅黑" pitchFamily="34" charset="-122"/>
                        </a:rPr>
                        <a:t>工具包，用来创建图形化界面应用程序。其使用</a:t>
                      </a:r>
                      <a:r>
                        <a:rPr lang="en-US" sz="1400" dirty="0">
                          <a:effectLst/>
                          <a:latin typeface="微软雅黑" pitchFamily="34" charset="-122"/>
                          <a:ea typeface="微软雅黑" pitchFamily="34" charset="-122"/>
                        </a:rPr>
                        <a:t> Web </a:t>
                      </a:r>
                      <a:r>
                        <a:rPr lang="zh-CN" sz="1400" dirty="0">
                          <a:effectLst/>
                          <a:latin typeface="微软雅黑" pitchFamily="34" charset="-122"/>
                          <a:ea typeface="微软雅黑" pitchFamily="34" charset="-122"/>
                        </a:rPr>
                        <a:t>技术进行界面的渲染。</a:t>
                      </a:r>
                    </a:p>
                  </a:txBody>
                  <a:tcPr marL="68580" marR="68580" marT="0" marB="0" anchor="ctr"/>
                </a:tc>
                <a:extLst>
                  <a:ext uri="{0D108BD9-81ED-4DB2-BD59-A6C34878D82A}">
                    <a16:rowId xmlns:a16="http://schemas.microsoft.com/office/drawing/2014/main" val="10003"/>
                  </a:ext>
                </a:extLst>
              </a:tr>
              <a:tr h="331995">
                <a:tc>
                  <a:txBody>
                    <a:bodyPr/>
                    <a:lstStyle/>
                    <a:p>
                      <a:pPr algn="just">
                        <a:lnSpc>
                          <a:spcPts val="1400"/>
                        </a:lnSpc>
                        <a:spcAft>
                          <a:spcPts val="0"/>
                        </a:spcAft>
                      </a:pPr>
                      <a:r>
                        <a:rPr lang="en-US" sz="1400" dirty="0" err="1">
                          <a:effectLst/>
                          <a:latin typeface="微软雅黑" pitchFamily="34" charset="-122"/>
                          <a:ea typeface="微软雅黑" pitchFamily="34" charset="-122"/>
                        </a:rPr>
                        <a:t>PyQt</a:t>
                      </a:r>
                      <a:endParaRPr lang="zh-CN" sz="1400" dirty="0">
                        <a:effectLst/>
                        <a:latin typeface="微软雅黑" pitchFamily="34" charset="-122"/>
                        <a:ea typeface="微软雅黑" pitchFamily="34" charset="-122"/>
                      </a:endParaRPr>
                    </a:p>
                  </a:txBody>
                  <a:tcPr marL="68580" marR="68580" marT="0" marB="0" anchor="ctr"/>
                </a:tc>
                <a:tc>
                  <a:txBody>
                    <a:bodyPr/>
                    <a:lstStyle/>
                    <a:p>
                      <a:pPr algn="just">
                        <a:lnSpc>
                          <a:spcPct val="100000"/>
                        </a:lnSpc>
                        <a:spcAft>
                          <a:spcPts val="0"/>
                        </a:spcAft>
                      </a:pPr>
                      <a:r>
                        <a:rPr lang="en-US" sz="1400" dirty="0" err="1">
                          <a:effectLst/>
                          <a:latin typeface="微软雅黑" pitchFamily="34" charset="-122"/>
                          <a:ea typeface="微软雅黑" pitchFamily="34" charset="-122"/>
                        </a:rPr>
                        <a:t>PyQt</a:t>
                      </a:r>
                      <a:r>
                        <a:rPr lang="zh-CN" sz="1400" kern="1200" dirty="0">
                          <a:solidFill>
                            <a:schemeClr val="dk1"/>
                          </a:solidFill>
                          <a:effectLst/>
                          <a:latin typeface="微软雅黑" pitchFamily="34" charset="-122"/>
                          <a:ea typeface="微软雅黑" pitchFamily="34" charset="-122"/>
                          <a:cs typeface="+mn-cs"/>
                        </a:rPr>
                        <a:t>是</a:t>
                      </a:r>
                      <a:r>
                        <a:rPr lang="en-US" sz="1400" kern="1200" dirty="0" err="1">
                          <a:solidFill>
                            <a:schemeClr val="dk1"/>
                          </a:solidFill>
                          <a:effectLst/>
                          <a:latin typeface="微软雅黑" pitchFamily="34" charset="-122"/>
                          <a:ea typeface="微软雅黑" pitchFamily="34" charset="-122"/>
                          <a:cs typeface="+mn-cs"/>
                          <a:hlinkClick r:id="rId3"/>
                        </a:rPr>
                        <a:t>Qt</a:t>
                      </a:r>
                      <a:r>
                        <a:rPr lang="zh-CN" sz="1400" kern="1200" dirty="0">
                          <a:solidFill>
                            <a:schemeClr val="dk1"/>
                          </a:solidFill>
                          <a:effectLst/>
                          <a:latin typeface="微软雅黑" pitchFamily="34" charset="-122"/>
                          <a:ea typeface="微软雅黑" pitchFamily="34" charset="-122"/>
                          <a:cs typeface="+mn-cs"/>
                        </a:rPr>
                        <a:t>库的</a:t>
                      </a:r>
                      <a:r>
                        <a:rPr lang="en-US" sz="1400" dirty="0">
                          <a:effectLst/>
                          <a:latin typeface="微软雅黑" pitchFamily="34" charset="-122"/>
                          <a:ea typeface="微软雅黑" pitchFamily="34" charset="-122"/>
                        </a:rPr>
                        <a:t>Python</a:t>
                      </a:r>
                      <a:r>
                        <a:rPr lang="zh-CN" sz="1400" dirty="0">
                          <a:effectLst/>
                          <a:latin typeface="微软雅黑" pitchFamily="34" charset="-122"/>
                          <a:ea typeface="微软雅黑" pitchFamily="34" charset="-122"/>
                        </a:rPr>
                        <a:t>版本</a:t>
                      </a:r>
                      <a:r>
                        <a:rPr lang="en-US" sz="1400" dirty="0">
                          <a:effectLst/>
                          <a:latin typeface="微软雅黑" pitchFamily="34" charset="-122"/>
                          <a:ea typeface="微软雅黑" pitchFamily="34" charset="-122"/>
                        </a:rPr>
                        <a:t>,</a:t>
                      </a:r>
                      <a:r>
                        <a:rPr lang="zh-CN" sz="1400" dirty="0">
                          <a:effectLst/>
                          <a:latin typeface="微软雅黑" pitchFamily="34" charset="-122"/>
                          <a:ea typeface="微软雅黑" pitchFamily="34" charset="-122"/>
                        </a:rPr>
                        <a:t>支持跨平台。</a:t>
                      </a:r>
                    </a:p>
                  </a:txBody>
                  <a:tcPr marL="68580" marR="68580" marT="0" marB="0" anchor="ctr"/>
                </a:tc>
                <a:extLst>
                  <a:ext uri="{0D108BD9-81ED-4DB2-BD59-A6C34878D82A}">
                    <a16:rowId xmlns:a16="http://schemas.microsoft.com/office/drawing/2014/main" val="10004"/>
                  </a:ext>
                </a:extLst>
              </a:tr>
              <a:tr h="588320">
                <a:tc>
                  <a:txBody>
                    <a:bodyPr/>
                    <a:lstStyle/>
                    <a:p>
                      <a:pPr algn="just">
                        <a:lnSpc>
                          <a:spcPts val="1400"/>
                        </a:lnSpc>
                        <a:spcAft>
                          <a:spcPts val="0"/>
                        </a:spcAft>
                      </a:pPr>
                      <a:r>
                        <a:rPr lang="en-US" sz="1400" dirty="0" err="1">
                          <a:effectLst/>
                          <a:latin typeface="微软雅黑" pitchFamily="34" charset="-122"/>
                          <a:ea typeface="微软雅黑" pitchFamily="34" charset="-122"/>
                        </a:rPr>
                        <a:t>Tkinter</a:t>
                      </a:r>
                      <a:endParaRPr lang="zh-CN" sz="1400" dirty="0">
                        <a:effectLst/>
                        <a:latin typeface="微软雅黑" pitchFamily="34" charset="-122"/>
                        <a:ea typeface="微软雅黑" pitchFamily="34" charset="-122"/>
                      </a:endParaRPr>
                    </a:p>
                  </a:txBody>
                  <a:tcPr marL="68580" marR="68580" marT="0" marB="0" anchor="ctr"/>
                </a:tc>
                <a:tc>
                  <a:txBody>
                    <a:bodyPr/>
                    <a:lstStyle/>
                    <a:p>
                      <a:pPr algn="just">
                        <a:lnSpc>
                          <a:spcPct val="100000"/>
                        </a:lnSpc>
                        <a:spcAft>
                          <a:spcPts val="0"/>
                        </a:spcAft>
                      </a:pPr>
                      <a:r>
                        <a:rPr lang="en-US" sz="1400" dirty="0" err="1">
                          <a:effectLst/>
                          <a:latin typeface="微软雅黑" pitchFamily="34" charset="-122"/>
                          <a:ea typeface="微软雅黑" pitchFamily="34" charset="-122"/>
                        </a:rPr>
                        <a:t>Tkinter</a:t>
                      </a:r>
                      <a:r>
                        <a:rPr lang="zh-CN" sz="1400" dirty="0">
                          <a:effectLst/>
                          <a:latin typeface="微软雅黑" pitchFamily="34" charset="-122"/>
                          <a:ea typeface="微软雅黑" pitchFamily="34" charset="-122"/>
                        </a:rPr>
                        <a:t>（也叫</a:t>
                      </a:r>
                      <a:r>
                        <a:rPr lang="en-US" sz="1400" dirty="0" err="1">
                          <a:effectLst/>
                          <a:latin typeface="微软雅黑" pitchFamily="34" charset="-122"/>
                          <a:ea typeface="微软雅黑" pitchFamily="34" charset="-122"/>
                        </a:rPr>
                        <a:t>Tk</a:t>
                      </a:r>
                      <a:r>
                        <a:rPr lang="zh-CN" sz="1400" dirty="0">
                          <a:effectLst/>
                          <a:latin typeface="微软雅黑" pitchFamily="34" charset="-122"/>
                          <a:ea typeface="微软雅黑" pitchFamily="34" charset="-122"/>
                        </a:rPr>
                        <a:t>接口）是</a:t>
                      </a:r>
                      <a:r>
                        <a:rPr lang="en-US" sz="1400" dirty="0" err="1">
                          <a:effectLst/>
                          <a:latin typeface="微软雅黑" pitchFamily="34" charset="-122"/>
                          <a:ea typeface="微软雅黑" pitchFamily="34" charset="-122"/>
                        </a:rPr>
                        <a:t>Tk</a:t>
                      </a:r>
                      <a:r>
                        <a:rPr lang="zh-CN" sz="1400" dirty="0">
                          <a:effectLst/>
                          <a:latin typeface="微软雅黑" pitchFamily="34" charset="-122"/>
                          <a:ea typeface="微软雅黑" pitchFamily="34" charset="-122"/>
                        </a:rPr>
                        <a:t>图形用户界面工具包标准的</a:t>
                      </a:r>
                      <a:r>
                        <a:rPr lang="en-US" sz="1400" dirty="0">
                          <a:effectLst/>
                          <a:latin typeface="微软雅黑" pitchFamily="34" charset="-122"/>
                          <a:ea typeface="微软雅黑" pitchFamily="34" charset="-122"/>
                        </a:rPr>
                        <a:t>Python</a:t>
                      </a:r>
                      <a:r>
                        <a:rPr lang="zh-CN" sz="1400" dirty="0">
                          <a:effectLst/>
                          <a:latin typeface="微软雅黑" pitchFamily="34" charset="-122"/>
                          <a:ea typeface="微软雅黑" pitchFamily="34" charset="-122"/>
                        </a:rPr>
                        <a:t>接口。</a:t>
                      </a:r>
                      <a:r>
                        <a:rPr lang="en-US" sz="1400" dirty="0" err="1">
                          <a:effectLst/>
                          <a:latin typeface="微软雅黑" pitchFamily="34" charset="-122"/>
                          <a:ea typeface="微软雅黑" pitchFamily="34" charset="-122"/>
                        </a:rPr>
                        <a:t>Tk</a:t>
                      </a:r>
                      <a:r>
                        <a:rPr lang="zh-CN" sz="1400" dirty="0">
                          <a:effectLst/>
                          <a:latin typeface="微软雅黑" pitchFamily="34" charset="-122"/>
                          <a:ea typeface="微软雅黑" pitchFamily="34" charset="-122"/>
                        </a:rPr>
                        <a:t>是一个轻量级的跨平台图形用户界面（</a:t>
                      </a:r>
                      <a:r>
                        <a:rPr lang="en-US" sz="1400" dirty="0">
                          <a:effectLst/>
                          <a:latin typeface="微软雅黑" pitchFamily="34" charset="-122"/>
                          <a:ea typeface="微软雅黑" pitchFamily="34" charset="-122"/>
                        </a:rPr>
                        <a:t>GUI</a:t>
                      </a:r>
                      <a:r>
                        <a:rPr lang="zh-CN" sz="1400" dirty="0">
                          <a:effectLst/>
                          <a:latin typeface="微软雅黑" pitchFamily="34" charset="-122"/>
                          <a:ea typeface="微软雅黑" pitchFamily="34" charset="-122"/>
                        </a:rPr>
                        <a:t>）开发工具。</a:t>
                      </a:r>
                    </a:p>
                  </a:txBody>
                  <a:tcPr marL="68580" marR="68580" marT="0" marB="0" anchor="ctr"/>
                </a:tc>
                <a:extLst>
                  <a:ext uri="{0D108BD9-81ED-4DB2-BD59-A6C34878D82A}">
                    <a16:rowId xmlns:a16="http://schemas.microsoft.com/office/drawing/2014/main" val="10005"/>
                  </a:ext>
                </a:extLst>
              </a:tr>
            </a:tbl>
          </a:graphicData>
        </a:graphic>
      </p:graphicFrame>
      <p:grpSp>
        <p:nvGrpSpPr>
          <p:cNvPr id="3" name="组合 2"/>
          <p:cNvGrpSpPr/>
          <p:nvPr/>
        </p:nvGrpSpPr>
        <p:grpSpPr>
          <a:xfrm>
            <a:off x="76200" y="819150"/>
            <a:ext cx="4678932" cy="609600"/>
            <a:chOff x="76200" y="819150"/>
            <a:chExt cx="4678932" cy="609600"/>
          </a:xfrm>
        </p:grpSpPr>
        <p:sp>
          <p:nvSpPr>
            <p:cNvPr id="4"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常用</a:t>
              </a:r>
              <a:r>
                <a:rPr kumimoji="0" lang="en-US" altLang="zh-CN"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GUI</a:t>
              </a: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框架</a:t>
              </a:r>
            </a:p>
          </p:txBody>
        </p:sp>
        <p:pic>
          <p:nvPicPr>
            <p:cNvPr id="5" name="Picture 4" descr="按扭1-56"/>
            <p:cNvPicPr>
              <a:picLocks noChangeAspect="1" noChangeArrowheads="1"/>
            </p:cNvPicPr>
            <p:nvPr/>
          </p:nvPicPr>
          <p:blipFill>
            <a:blip r:embed="rId4" cstate="print"/>
            <a:srcRect/>
            <a:stretch>
              <a:fillRect/>
            </a:stretch>
          </p:blipFill>
          <p:spPr bwMode="auto">
            <a:xfrm>
              <a:off x="76200" y="895350"/>
              <a:ext cx="1066800" cy="455613"/>
            </a:xfrm>
            <a:prstGeom prst="rect">
              <a:avLst/>
            </a:prstGeom>
            <a:noFill/>
            <a:ln w="9525">
              <a:noFill/>
              <a:miter lim="800000"/>
              <a:headEnd/>
              <a:tailEnd/>
            </a:ln>
          </p:spPr>
        </p:pic>
      </p:grpSp>
    </p:spTree>
    <p:extLst>
      <p:ext uri="{BB962C8B-B14F-4D97-AF65-F5344CB8AC3E}">
        <p14:creationId xmlns:p14="http://schemas.microsoft.com/office/powerpoint/2010/main" val="202835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500298" y="2249271"/>
            <a:ext cx="3786214" cy="523220"/>
          </a:xfrm>
          <a:prstGeom prst="rect">
            <a:avLst/>
          </a:prstGeom>
          <a:noFill/>
        </p:spPr>
        <p:txBody>
          <a:bodyPr wrap="square" rtlCol="0">
            <a:spAutoFit/>
          </a:bodyPr>
          <a:lstStyle/>
          <a:p>
            <a:pPr lvl="0" algn="ctr"/>
            <a:r>
              <a:rPr lang="zh-CN" altLang="en-US" sz="2800" dirty="0" smtClean="0">
                <a:solidFill>
                  <a:schemeClr val="bg1"/>
                </a:solidFill>
                <a:latin typeface="微软雅黑" panose="020B0503020204020204" pitchFamily="34" charset="-122"/>
                <a:ea typeface="微软雅黑" panose="020B0503020204020204" pitchFamily="34" charset="-122"/>
              </a:rPr>
              <a:t>安装</a:t>
            </a:r>
            <a:r>
              <a:rPr lang="en-US" altLang="zh-CN" sz="2800" dirty="0" err="1" smtClean="0">
                <a:solidFill>
                  <a:schemeClr val="bg1"/>
                </a:solidFill>
                <a:latin typeface="微软雅黑" panose="020B0503020204020204" pitchFamily="34" charset="-122"/>
                <a:ea typeface="微软雅黑" panose="020B0503020204020204" pitchFamily="34" charset="-122"/>
              </a:rPr>
              <a:t>wxPython</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6396598"/>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83768" y="2499742"/>
            <a:ext cx="4464496" cy="792088"/>
            <a:chOff x="2268844" y="2565524"/>
            <a:chExt cx="4464496" cy="792088"/>
          </a:xfrm>
        </p:grpSpPr>
        <p:sp>
          <p:nvSpPr>
            <p:cNvPr id="6" name="矩形 5"/>
            <p:cNvSpPr/>
            <p:nvPr/>
          </p:nvSpPr>
          <p:spPr>
            <a:xfrm>
              <a:off x="2268844" y="2565524"/>
              <a:ext cx="4464496"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 name="矩形 1"/>
            <p:cNvSpPr/>
            <p:nvPr/>
          </p:nvSpPr>
          <p:spPr>
            <a:xfrm>
              <a:off x="3111128" y="2767739"/>
              <a:ext cx="2779928" cy="400110"/>
            </a:xfrm>
            <a:prstGeom prst="rect">
              <a:avLst/>
            </a:prstGeom>
          </p:spPr>
          <p:txBody>
            <a:bodyPr wrap="none">
              <a:spAutoFit/>
            </a:bodyPr>
            <a:lstStyle/>
            <a:p>
              <a:r>
                <a:rPr lang="en-US" altLang="zh-CN" sz="2000" dirty="0">
                  <a:solidFill>
                    <a:srgbClr val="FFFFFF"/>
                  </a:solidFill>
                </a:rPr>
                <a:t>pip install -U </a:t>
              </a:r>
              <a:r>
                <a:rPr lang="en-US" altLang="zh-CN" sz="2000" dirty="0" err="1">
                  <a:solidFill>
                    <a:srgbClr val="FFFFFF"/>
                  </a:solidFill>
                </a:rPr>
                <a:t>wxPython</a:t>
              </a:r>
              <a:endParaRPr lang="zh-CN" altLang="zh-CN" sz="2000" dirty="0">
                <a:solidFill>
                  <a:srgbClr val="FFFFFF"/>
                </a:solidFill>
              </a:endParaRPr>
            </a:p>
          </p:txBody>
        </p:sp>
      </p:grpSp>
    </p:spTree>
    <p:extLst>
      <p:ext uri="{BB962C8B-B14F-4D97-AF65-F5344CB8AC3E}">
        <p14:creationId xmlns:p14="http://schemas.microsoft.com/office/powerpoint/2010/main" val="1010196174"/>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67544" y="2499742"/>
            <a:ext cx="8352928" cy="1008112"/>
            <a:chOff x="1836796" y="2565524"/>
            <a:chExt cx="8352928" cy="1008112"/>
          </a:xfrm>
        </p:grpSpPr>
        <p:sp>
          <p:nvSpPr>
            <p:cNvPr id="6" name="矩形 5"/>
            <p:cNvSpPr/>
            <p:nvPr/>
          </p:nvSpPr>
          <p:spPr>
            <a:xfrm>
              <a:off x="1836796" y="2565524"/>
              <a:ext cx="8352928" cy="10081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 name="矩形 1"/>
            <p:cNvSpPr/>
            <p:nvPr/>
          </p:nvSpPr>
          <p:spPr>
            <a:xfrm>
              <a:off x="3111128" y="2767739"/>
              <a:ext cx="6353021" cy="707886"/>
            </a:xfrm>
            <a:prstGeom prst="rect">
              <a:avLst/>
            </a:prstGeom>
          </p:spPr>
          <p:txBody>
            <a:bodyPr wrap="none">
              <a:spAutoFit/>
            </a:bodyPr>
            <a:lstStyle/>
            <a:p>
              <a:r>
                <a:rPr lang="en-US" altLang="zh-CN" sz="2000" dirty="0">
                  <a:solidFill>
                    <a:srgbClr val="FFFFFF"/>
                  </a:solidFill>
                </a:rPr>
                <a:t>pip  install  -i  https://pypi.doubanio.com/simple/  </a:t>
              </a:r>
              <a:endParaRPr lang="en-US" altLang="zh-CN" sz="2000" dirty="0" smtClean="0">
                <a:solidFill>
                  <a:srgbClr val="FFFFFF"/>
                </a:solidFill>
              </a:endParaRPr>
            </a:p>
            <a:p>
              <a:r>
                <a:rPr lang="en-US" altLang="zh-CN" sz="2000" dirty="0" smtClean="0">
                  <a:solidFill>
                    <a:srgbClr val="FFFFFF"/>
                  </a:solidFill>
                </a:rPr>
                <a:t>                  --</a:t>
              </a:r>
              <a:r>
                <a:rPr lang="en-US" altLang="zh-CN" sz="2000" dirty="0">
                  <a:solidFill>
                    <a:srgbClr val="FFFFFF"/>
                  </a:solidFill>
                </a:rPr>
                <a:t>trusted-host pypi.doubanio.com </a:t>
              </a:r>
              <a:r>
                <a:rPr lang="en-US" altLang="zh-CN" sz="2000" dirty="0" err="1">
                  <a:solidFill>
                    <a:srgbClr val="FFFFFF"/>
                  </a:solidFill>
                </a:rPr>
                <a:t>wxpython</a:t>
              </a:r>
              <a:endParaRPr lang="zh-CN" altLang="zh-CN" sz="2000" dirty="0">
                <a:solidFill>
                  <a:srgbClr val="FFFFFF"/>
                </a:solidFill>
              </a:endParaRPr>
            </a:p>
          </p:txBody>
        </p:sp>
      </p:grpSp>
      <p:grpSp>
        <p:nvGrpSpPr>
          <p:cNvPr id="5" name="组合 4"/>
          <p:cNvGrpSpPr/>
          <p:nvPr/>
        </p:nvGrpSpPr>
        <p:grpSpPr>
          <a:xfrm>
            <a:off x="76200" y="819150"/>
            <a:ext cx="4678932" cy="609600"/>
            <a:chOff x="76200" y="819150"/>
            <a:chExt cx="4678932" cy="609600"/>
          </a:xfrm>
        </p:grpSpPr>
        <p:sp>
          <p:nvSpPr>
            <p:cNvPr id="7" name="标题 8"/>
            <p:cNvSpPr txBox="1">
              <a:spLocks/>
            </p:cNvSpPr>
            <p:nvPr/>
          </p:nvSpPr>
          <p:spPr>
            <a:xfrm>
              <a:off x="1143000" y="819150"/>
              <a:ext cx="361213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mj-lt"/>
                  <a:ea typeface="微软雅黑" panose="020B0503020204020204" pitchFamily="34" charset="-122"/>
                  <a:cs typeface="+mj-cs"/>
                </a:rPr>
                <a:t>安装超时</a:t>
              </a:r>
            </a:p>
          </p:txBody>
        </p:sp>
        <p:pic>
          <p:nvPicPr>
            <p:cNvPr id="9"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spTree>
    <p:extLst>
      <p:ext uri="{BB962C8B-B14F-4D97-AF65-F5344CB8AC3E}">
        <p14:creationId xmlns:p14="http://schemas.microsoft.com/office/powerpoint/2010/main" val="17573394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大标题-03.png"/>
          <p:cNvPicPr>
            <a:picLocks noChangeAspect="1"/>
          </p:cNvPicPr>
          <p:nvPr/>
        </p:nvPicPr>
        <p:blipFill>
          <a:blip r:embed="rId2" cstate="print"/>
          <a:stretch>
            <a:fillRect/>
          </a:stretch>
        </p:blipFill>
        <p:spPr>
          <a:xfrm>
            <a:off x="1485900" y="1747822"/>
            <a:ext cx="6172200" cy="1647856"/>
          </a:xfrm>
          <a:prstGeom prst="rect">
            <a:avLst/>
          </a:prstGeom>
        </p:spPr>
      </p:pic>
      <p:sp>
        <p:nvSpPr>
          <p:cNvPr id="10" name="TextBox 9"/>
          <p:cNvSpPr txBox="1"/>
          <p:nvPr/>
        </p:nvSpPr>
        <p:spPr>
          <a:xfrm>
            <a:off x="2500298" y="2249271"/>
            <a:ext cx="3786214" cy="523220"/>
          </a:xfrm>
          <a:prstGeom prst="rect">
            <a:avLst/>
          </a:prstGeom>
          <a:noFill/>
        </p:spPr>
        <p:txBody>
          <a:bodyPr wrap="square" rtlCol="0">
            <a:spAutoFit/>
          </a:bodyPr>
          <a:lstStyle/>
          <a:p>
            <a:pPr lvl="0" algn="ctr"/>
            <a:r>
              <a:rPr lang="zh-CN" altLang="en-US" sz="2800" dirty="0">
                <a:solidFill>
                  <a:schemeClr val="bg1"/>
                </a:solidFill>
                <a:latin typeface="微软雅黑" panose="020B0503020204020204" pitchFamily="34" charset="-122"/>
                <a:ea typeface="微软雅黑" panose="020B0503020204020204" pitchFamily="34" charset="-122"/>
              </a:rPr>
              <a:t>创建应用程序</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780303"/>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8192</TotalTime>
  <Words>999</Words>
  <Application>Microsoft Office PowerPoint</Application>
  <PresentationFormat>全屏显示(16:9)</PresentationFormat>
  <Paragraphs>115</Paragraphs>
  <Slides>32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申小琦</dc:creator>
  <cp:lastModifiedBy>China</cp:lastModifiedBy>
  <cp:revision>2054</cp:revision>
  <cp:lastPrinted>2113-01-01T00:00:00Z</cp:lastPrinted>
  <dcterms:created xsi:type="dcterms:W3CDTF">2014-11-20T08:27:00Z</dcterms:created>
  <dcterms:modified xsi:type="dcterms:W3CDTF">2018-10-17T05:59:27Z</dcterms:modified>
  <cp:category>21天学课程</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2052-10.1.0.6489</vt:lpwstr>
  </property>
</Properties>
</file>