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613" r:id="rId3"/>
    <p:sldId id="926" r:id="rId4"/>
    <p:sldId id="923" r:id="rId5"/>
    <p:sldId id="932" r:id="rId6"/>
    <p:sldId id="933" r:id="rId7"/>
    <p:sldId id="958" r:id="rId8"/>
    <p:sldId id="942" r:id="rId9"/>
    <p:sldId id="943" r:id="rId10"/>
    <p:sldId id="946" r:id="rId11"/>
    <p:sldId id="964" r:id="rId12"/>
    <p:sldId id="931" r:id="rId13"/>
    <p:sldId id="965" r:id="rId14"/>
    <p:sldId id="861" r:id="rId15"/>
    <p:sldId id="882" r:id="rId16"/>
    <p:sldId id="903" r:id="rId17"/>
    <p:sldId id="967" r:id="rId18"/>
    <p:sldId id="969" r:id="rId19"/>
    <p:sldId id="438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25"/>
    <a:srgbClr val="031F35"/>
    <a:srgbClr val="125810"/>
    <a:srgbClr val="F6910A"/>
    <a:srgbClr val="FF3737"/>
    <a:srgbClr val="4F81BD"/>
    <a:srgbClr val="990033"/>
    <a:srgbClr val="EF6011"/>
    <a:srgbClr val="20A31D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4620" autoAdjust="0"/>
  </p:normalViewPr>
  <p:slideViewPr>
    <p:cSldViewPr>
      <p:cViewPr varScale="1">
        <p:scale>
          <a:sx n="138" d="100"/>
          <a:sy n="138" d="100"/>
        </p:scale>
        <p:origin x="21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12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61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zh-CN" sz="3200" dirty="0"/>
              <a:t>多进程队列的使用</a:t>
            </a:r>
            <a:endParaRPr lang="zh-CN" altLang="en-US" sz="3200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5" descr="âæé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7" descr="âæé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1" descr="http://gifs.51gif.com/20161025/webp/e490f7b93ca4432a87dc4f3833f8eadf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17812" y="2320826"/>
            <a:ext cx="78261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sz="1600" dirty="0" err="1" smtClean="0"/>
              <a:t>Queue.qsize</a:t>
            </a:r>
            <a:r>
              <a:rPr lang="en-US" altLang="zh-CN" sz="1600" dirty="0" smtClean="0"/>
              <a:t>()</a:t>
            </a:r>
            <a:r>
              <a:rPr lang="zh-CN" altLang="zh-CN" sz="1600" dirty="0" smtClean="0"/>
              <a:t>：返回当前队列包含的消息数量。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sz="1600" dirty="0" err="1" smtClean="0"/>
              <a:t>Queue.empty</a:t>
            </a:r>
            <a:r>
              <a:rPr lang="en-US" altLang="zh-CN" sz="1600" dirty="0" smtClean="0"/>
              <a:t>()</a:t>
            </a:r>
            <a:r>
              <a:rPr lang="zh-CN" altLang="zh-CN" sz="1600" dirty="0" smtClean="0"/>
              <a:t>：如果队列为空，返回</a:t>
            </a:r>
            <a:r>
              <a:rPr lang="en-US" altLang="zh-CN" sz="1600" dirty="0" smtClean="0"/>
              <a:t>True</a:t>
            </a:r>
            <a:r>
              <a:rPr lang="zh-CN" altLang="zh-CN" sz="1600" dirty="0" smtClean="0"/>
              <a:t>，反之返回</a:t>
            </a:r>
            <a:r>
              <a:rPr lang="en-US" altLang="zh-CN" sz="1600" dirty="0" smtClean="0"/>
              <a:t>False </a:t>
            </a:r>
            <a:r>
              <a:rPr lang="zh-CN" altLang="zh-CN" sz="1600" dirty="0" smtClean="0"/>
              <a:t>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sz="1600" dirty="0" err="1" smtClean="0"/>
              <a:t>Queue.full</a:t>
            </a:r>
            <a:r>
              <a:rPr lang="en-US" altLang="zh-CN" sz="1600" dirty="0" smtClean="0"/>
              <a:t>()</a:t>
            </a:r>
            <a:r>
              <a:rPr lang="zh-CN" altLang="zh-CN" sz="1600" dirty="0" smtClean="0"/>
              <a:t>：如果队列满了，返回</a:t>
            </a:r>
            <a:r>
              <a:rPr lang="en-US" altLang="zh-CN" sz="1600" dirty="0" smtClean="0"/>
              <a:t>True</a:t>
            </a:r>
            <a:r>
              <a:rPr lang="zh-CN" altLang="zh-CN" sz="1600" dirty="0" smtClean="0"/>
              <a:t>，反之返回</a:t>
            </a:r>
            <a:r>
              <a:rPr lang="en-US" altLang="zh-CN" sz="1600" dirty="0" smtClean="0"/>
              <a:t>False</a:t>
            </a:r>
            <a:r>
              <a:rPr lang="zh-CN" altLang="zh-CN" sz="1600" dirty="0" smtClean="0"/>
              <a:t>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sz="1600" dirty="0" err="1" smtClean="0"/>
              <a:t>Queue.get</a:t>
            </a:r>
            <a:r>
              <a:rPr lang="en-US" altLang="zh-CN" sz="1600" dirty="0" smtClean="0"/>
              <a:t>([block[, timeout]])</a:t>
            </a:r>
            <a:r>
              <a:rPr lang="zh-CN" altLang="zh-CN" sz="1600" dirty="0" smtClean="0"/>
              <a:t>：获取队列中的一条消息，然后将其从列队中移除，</a:t>
            </a:r>
            <a:r>
              <a:rPr lang="en-US" altLang="zh-CN" sz="1600" dirty="0" smtClean="0"/>
              <a:t>block</a:t>
            </a:r>
            <a:r>
              <a:rPr lang="zh-CN" altLang="zh-CN" sz="1600" dirty="0" smtClean="0"/>
              <a:t>默认值为</a:t>
            </a:r>
            <a:r>
              <a:rPr lang="en-US" altLang="zh-CN" sz="1600" dirty="0" smtClean="0"/>
              <a:t>True</a:t>
            </a:r>
            <a:r>
              <a:rPr lang="zh-CN" altLang="zh-CN" sz="1600" dirty="0" smtClean="0"/>
              <a:t>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sz="1600" dirty="0" err="1" smtClean="0"/>
              <a:t>Queue.get_nowait</a:t>
            </a:r>
            <a:r>
              <a:rPr lang="en-US" altLang="zh-CN" sz="1600" dirty="0" smtClean="0"/>
              <a:t>()</a:t>
            </a:r>
            <a:r>
              <a:rPr lang="zh-CN" altLang="zh-CN" sz="1600" dirty="0" smtClean="0"/>
              <a:t>：相当</a:t>
            </a:r>
            <a:r>
              <a:rPr lang="en-US" altLang="zh-CN" sz="1600" dirty="0" err="1" smtClean="0"/>
              <a:t>Queue.get</a:t>
            </a:r>
            <a:r>
              <a:rPr lang="en-US" altLang="zh-CN" sz="1600" dirty="0" smtClean="0"/>
              <a:t>(False)</a:t>
            </a:r>
            <a:r>
              <a:rPr lang="zh-CN" altLang="zh-CN" sz="1600" dirty="0" smtClean="0"/>
              <a:t>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sz="1600" dirty="0" err="1" smtClean="0"/>
              <a:t>Queue.put</a:t>
            </a:r>
            <a:r>
              <a:rPr lang="en-US" altLang="zh-CN" sz="1600" dirty="0" smtClean="0"/>
              <a:t>(item,[block[, timeout]])</a:t>
            </a:r>
            <a:r>
              <a:rPr lang="zh-CN" altLang="zh-CN" sz="1600" dirty="0" smtClean="0"/>
              <a:t>：将</a:t>
            </a:r>
            <a:r>
              <a:rPr lang="en-US" altLang="zh-CN" sz="1600" dirty="0" smtClean="0"/>
              <a:t>item</a:t>
            </a:r>
            <a:r>
              <a:rPr lang="zh-CN" altLang="zh-CN" sz="1600" dirty="0" smtClean="0"/>
              <a:t>消息写入队列，</a:t>
            </a:r>
            <a:r>
              <a:rPr lang="en-US" altLang="zh-CN" sz="1600" dirty="0" smtClean="0"/>
              <a:t>block</a:t>
            </a:r>
            <a:r>
              <a:rPr lang="zh-CN" altLang="zh-CN" sz="1600" dirty="0" smtClean="0"/>
              <a:t>默认值为</a:t>
            </a:r>
            <a:r>
              <a:rPr lang="en-US" altLang="zh-CN" sz="1600" dirty="0" smtClean="0"/>
              <a:t>True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sz="1600" dirty="0" err="1" smtClean="0"/>
              <a:t>Queue.put_nowait</a:t>
            </a:r>
            <a:r>
              <a:rPr lang="en-US" altLang="zh-CN" sz="1600" dirty="0" smtClean="0"/>
              <a:t>(item</a:t>
            </a:r>
            <a:r>
              <a:rPr lang="en-US" altLang="zh-CN" sz="1600" dirty="0"/>
              <a:t>)</a:t>
            </a:r>
            <a:r>
              <a:rPr lang="zh-CN" altLang="zh-CN" sz="1600" dirty="0"/>
              <a:t>：相当</a:t>
            </a:r>
            <a:r>
              <a:rPr lang="en-US" altLang="zh-CN" sz="1600" dirty="0" err="1"/>
              <a:t>Queue.put</a:t>
            </a:r>
            <a:r>
              <a:rPr lang="en-US" altLang="zh-CN" sz="1600" dirty="0"/>
              <a:t>(item, False)</a:t>
            </a:r>
            <a:r>
              <a:rPr lang="zh-CN" altLang="zh-CN" sz="1600" dirty="0"/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371599" y="1711226"/>
            <a:ext cx="2604567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Queue</a:t>
            </a:r>
            <a:r>
              <a:rPr lang="zh-CN" altLang="zh-CN" dirty="0" smtClean="0"/>
              <a:t>类</a:t>
            </a:r>
            <a:r>
              <a:rPr lang="zh-CN" altLang="en-US" dirty="0" smtClean="0"/>
              <a:t>的常用方法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12130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4600" y="204853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使用队列在进程间通信</a:t>
            </a:r>
          </a:p>
        </p:txBody>
      </p:sp>
    </p:spTree>
    <p:extLst>
      <p:ext uri="{BB962C8B-B14F-4D97-AF65-F5344CB8AC3E}">
        <p14:creationId xmlns:p14="http://schemas.microsoft.com/office/powerpoint/2010/main" val="24081087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7035" y="1925421"/>
            <a:ext cx="2501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什么是线程</a:t>
            </a:r>
          </a:p>
        </p:txBody>
      </p:sp>
    </p:spTree>
    <p:extLst>
      <p:ext uri="{BB962C8B-B14F-4D97-AF65-F5344CB8AC3E}">
        <p14:creationId xmlns:p14="http://schemas.microsoft.com/office/powerpoint/2010/main" val="343057571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线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程的定义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061012" y="2143951"/>
            <a:ext cx="6463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线程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447800" y="2647950"/>
            <a:ext cx="6248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72816" y="2839819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/>
              <a:t>操作系统能够进行运算调度的最小</a:t>
            </a:r>
            <a:r>
              <a:rPr lang="zh-CN" altLang="zh-CN" dirty="0" smtClean="0"/>
              <a:t>单位</a:t>
            </a:r>
            <a:endParaRPr lang="en-US" altLang="zh-CN" dirty="0" smtClean="0"/>
          </a:p>
          <a:p>
            <a:pPr algn="ctr"/>
            <a:r>
              <a:rPr lang="zh-CN" altLang="zh-CN" dirty="0" smtClean="0"/>
              <a:t>它</a:t>
            </a:r>
            <a:r>
              <a:rPr lang="zh-CN" altLang="zh-CN" dirty="0"/>
              <a:t>被包含在进程之中，是进程中的实际运作</a:t>
            </a:r>
            <a:r>
              <a:rPr lang="zh-CN" altLang="zh-CN" dirty="0" smtClean="0"/>
              <a:t>单位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5313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685894"/>
            <a:ext cx="53340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3123" y="218256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创建线程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zh-CN" sz="3200" dirty="0"/>
              <a:t>使用</a:t>
            </a:r>
            <a:r>
              <a:rPr lang="en-US" altLang="zh-CN" sz="3200" dirty="0"/>
              <a:t>threading</a:t>
            </a:r>
            <a:r>
              <a:rPr lang="zh-CN" altLang="zh-CN" sz="3200" dirty="0"/>
              <a:t>模块创建线程</a:t>
            </a:r>
            <a:endParaRPr lang="zh-CN" altLang="en-US" sz="3200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1219200" y="1857527"/>
            <a:ext cx="70104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Thread([group [, target [, name [,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 [, </a:t>
            </a:r>
            <a:r>
              <a:rPr lang="en-US" altLang="zh-CN" sz="2400" dirty="0" err="1"/>
              <a:t>kwargs</a:t>
            </a:r>
            <a:r>
              <a:rPr lang="en-US" altLang="zh-CN" sz="2400" dirty="0"/>
              <a:t>]]]]])</a:t>
            </a:r>
            <a:endParaRPr lang="zh-CN" altLang="zh-CN" sz="2400" dirty="0"/>
          </a:p>
        </p:txBody>
      </p:sp>
      <p:sp>
        <p:nvSpPr>
          <p:cNvPr id="23" name="矩形 22"/>
          <p:cNvSpPr/>
          <p:nvPr/>
        </p:nvSpPr>
        <p:spPr>
          <a:xfrm>
            <a:off x="1143000" y="2419350"/>
            <a:ext cx="579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dirty="0"/>
              <a:t>group</a:t>
            </a:r>
            <a:r>
              <a:rPr lang="zh-CN" altLang="zh-CN" dirty="0"/>
              <a:t>：参数未使用，值始终为</a:t>
            </a:r>
            <a:r>
              <a:rPr lang="en-US" altLang="zh-CN" dirty="0"/>
              <a:t>None</a:t>
            </a:r>
            <a:r>
              <a:rPr lang="zh-CN" altLang="zh-CN" dirty="0"/>
              <a:t>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dirty="0"/>
              <a:t>target</a:t>
            </a:r>
            <a:r>
              <a:rPr lang="zh-CN" altLang="zh-CN" dirty="0"/>
              <a:t>：表示</a:t>
            </a:r>
            <a:r>
              <a:rPr lang="zh-CN" altLang="zh-CN" dirty="0" smtClean="0"/>
              <a:t>当前</a:t>
            </a:r>
            <a:r>
              <a:rPr lang="zh-CN" altLang="en-US" dirty="0" smtClean="0"/>
              <a:t>线</a:t>
            </a:r>
            <a:r>
              <a:rPr lang="zh-CN" altLang="zh-CN" dirty="0" smtClean="0"/>
              <a:t>程</a:t>
            </a:r>
            <a:r>
              <a:rPr lang="zh-CN" altLang="zh-CN" dirty="0"/>
              <a:t>启动时执行的可调用对象。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dirty="0"/>
              <a:t>name</a:t>
            </a:r>
            <a:r>
              <a:rPr lang="zh-CN" altLang="zh-CN" dirty="0"/>
              <a:t>：为</a:t>
            </a:r>
            <a:r>
              <a:rPr lang="zh-CN" altLang="zh-CN" dirty="0" smtClean="0"/>
              <a:t>当前</a:t>
            </a:r>
            <a:r>
              <a:rPr lang="zh-CN" altLang="en-US" dirty="0" smtClean="0"/>
              <a:t>线</a:t>
            </a:r>
            <a:r>
              <a:rPr lang="zh-CN" altLang="zh-CN" dirty="0" smtClean="0"/>
              <a:t>程</a:t>
            </a:r>
            <a:r>
              <a:rPr lang="zh-CN" altLang="zh-CN" dirty="0"/>
              <a:t>实例的别名。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dirty="0" err="1"/>
              <a:t>args</a:t>
            </a:r>
            <a:r>
              <a:rPr lang="zh-CN" altLang="zh-CN" dirty="0"/>
              <a:t>：表示传递给</a:t>
            </a:r>
            <a:r>
              <a:rPr lang="en-US" altLang="zh-CN" dirty="0"/>
              <a:t>target</a:t>
            </a:r>
            <a:r>
              <a:rPr lang="zh-CN" altLang="zh-CN" dirty="0"/>
              <a:t>函数的参数元组。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dirty="0" err="1"/>
              <a:t>kwargs</a:t>
            </a:r>
            <a:r>
              <a:rPr lang="zh-CN" altLang="zh-CN" dirty="0"/>
              <a:t>：表示传递给</a:t>
            </a:r>
            <a:r>
              <a:rPr lang="en-US" altLang="zh-CN" dirty="0"/>
              <a:t>target</a:t>
            </a:r>
            <a:r>
              <a:rPr lang="zh-CN" altLang="zh-CN" dirty="0"/>
              <a:t>函数的参数字典。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685894"/>
            <a:ext cx="53340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8867" y="2182565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线程间通信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685894"/>
            <a:ext cx="53340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135" y="2182565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互斥锁</a:t>
            </a:r>
          </a:p>
        </p:txBody>
      </p:sp>
    </p:spTree>
    <p:extLst>
      <p:ext uri="{BB962C8B-B14F-4D97-AF65-F5344CB8AC3E}">
        <p14:creationId xmlns:p14="http://schemas.microsoft.com/office/powerpoint/2010/main" val="14364884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685894"/>
            <a:ext cx="53340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140" y="226695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使用队列在线程间通信</a:t>
            </a:r>
          </a:p>
        </p:txBody>
      </p:sp>
    </p:spTree>
    <p:extLst>
      <p:ext uri="{BB962C8B-B14F-4D97-AF65-F5344CB8AC3E}">
        <p14:creationId xmlns:p14="http://schemas.microsoft.com/office/powerpoint/2010/main" val="30480499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7034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什么是进程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0600" y="2812018"/>
            <a:ext cx="457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进程的定义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061012" y="2143951"/>
            <a:ext cx="64633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447800" y="2647950"/>
            <a:ext cx="6248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85706" y="281201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70C0"/>
                </a:solidFill>
              </a:rPr>
              <a:t>计算机中已运行程序的实体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2486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2923" y="1925421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创建进程的常用方式</a:t>
            </a:r>
          </a:p>
        </p:txBody>
      </p:sp>
    </p:spTree>
    <p:extLst>
      <p:ext uri="{BB962C8B-B14F-4D97-AF65-F5344CB8AC3E}">
        <p14:creationId xmlns:p14="http://schemas.microsoft.com/office/powerpoint/2010/main" val="105478430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创建进程的方式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>
          <a:xfrm>
            <a:off x="1447800" y="2647950"/>
            <a:ext cx="13716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创建进程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2971800" y="2038350"/>
            <a:ext cx="533400" cy="1981200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33800" y="1809750"/>
            <a:ext cx="14927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os.fork</a:t>
            </a:r>
            <a:r>
              <a:rPr lang="en-US" altLang="zh-CN" dirty="0"/>
              <a:t>()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33800" y="2431018"/>
            <a:ext cx="30722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multiprocessing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33800" y="3105150"/>
            <a:ext cx="18176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Process</a:t>
            </a:r>
            <a:r>
              <a:rPr lang="zh-CN" altLang="en-US" dirty="0" smtClean="0"/>
              <a:t>类的子类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60694" y="3834884"/>
            <a:ext cx="13388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Pool</a:t>
            </a:r>
            <a:r>
              <a:rPr lang="zh-CN" altLang="zh-CN" dirty="0"/>
              <a:t>进程池</a:t>
            </a:r>
            <a:endParaRPr lang="zh-CN" altLang="en-US" dirty="0"/>
          </a:p>
        </p:txBody>
      </p:sp>
      <p:sp>
        <p:nvSpPr>
          <p:cNvPr id="14" name="椭圆形标注 13"/>
          <p:cNvSpPr/>
          <p:nvPr/>
        </p:nvSpPr>
        <p:spPr>
          <a:xfrm>
            <a:off x="5039029" y="1044639"/>
            <a:ext cx="1325912" cy="612648"/>
          </a:xfrm>
          <a:prstGeom prst="wedgeEllipseCallout">
            <a:avLst>
              <a:gd name="adj1" fmla="val -43382"/>
              <a:gd name="adj2" fmla="val 71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不支持</a:t>
            </a:r>
            <a:r>
              <a:rPr lang="en-US" altLang="zh-CN" sz="1200" dirty="0" smtClean="0"/>
              <a:t>windows</a:t>
            </a:r>
            <a:r>
              <a:rPr lang="zh-CN" altLang="en-US" sz="1200" dirty="0" smtClean="0"/>
              <a:t>系统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929720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smtClean="0"/>
              <a:t>multiprocessing</a:t>
            </a:r>
            <a:r>
              <a:rPr lang="zh-CN" altLang="zh-CN" sz="3200" dirty="0"/>
              <a:t>模块创建进程</a:t>
            </a:r>
            <a:endParaRPr lang="zh-CN" altLang="en-US" sz="3200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219200" y="1857527"/>
            <a:ext cx="70104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Process([group [, target [, name [,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 [, </a:t>
            </a:r>
            <a:r>
              <a:rPr lang="en-US" altLang="zh-CN" sz="2400" dirty="0" err="1"/>
              <a:t>kwargs</a:t>
            </a:r>
            <a:r>
              <a:rPr lang="en-US" altLang="zh-CN" sz="2400" dirty="0"/>
              <a:t>]]]]])</a:t>
            </a:r>
            <a:endParaRPr lang="zh-CN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1143000" y="2419350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dirty="0"/>
              <a:t>group</a:t>
            </a:r>
            <a:r>
              <a:rPr lang="zh-CN" altLang="zh-CN" dirty="0"/>
              <a:t>：参数未使用，值始终为</a:t>
            </a:r>
            <a:r>
              <a:rPr lang="en-US" altLang="zh-CN" dirty="0"/>
              <a:t>None</a:t>
            </a:r>
            <a:r>
              <a:rPr lang="zh-CN" altLang="zh-CN" dirty="0"/>
              <a:t>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dirty="0"/>
              <a:t>target</a:t>
            </a:r>
            <a:r>
              <a:rPr lang="zh-CN" altLang="zh-CN" dirty="0"/>
              <a:t>：表示当前进程启动时执行的可调用对象。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dirty="0"/>
              <a:t>name</a:t>
            </a:r>
            <a:r>
              <a:rPr lang="zh-CN" altLang="zh-CN" dirty="0"/>
              <a:t>：为当前进程实例的别名。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dirty="0" err="1"/>
              <a:t>args</a:t>
            </a:r>
            <a:r>
              <a:rPr lang="zh-CN" altLang="zh-CN" dirty="0"/>
              <a:t>：表示传递给</a:t>
            </a:r>
            <a:r>
              <a:rPr lang="en-US" altLang="zh-CN" dirty="0"/>
              <a:t>target</a:t>
            </a:r>
            <a:r>
              <a:rPr lang="zh-CN" altLang="zh-CN" dirty="0"/>
              <a:t>函数的参数元组。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dirty="0" err="1"/>
              <a:t>kwargs</a:t>
            </a:r>
            <a:r>
              <a:rPr lang="zh-CN" altLang="zh-CN" dirty="0"/>
              <a:t>：表示传递给</a:t>
            </a:r>
            <a:r>
              <a:rPr lang="en-US" altLang="zh-CN" dirty="0"/>
              <a:t>target</a:t>
            </a:r>
            <a:r>
              <a:rPr lang="zh-CN" altLang="zh-CN" dirty="0"/>
              <a:t>函数的参数字典。</a:t>
            </a:r>
          </a:p>
        </p:txBody>
      </p:sp>
    </p:spTree>
    <p:extLst>
      <p:ext uri="{BB962C8B-B14F-4D97-AF65-F5344CB8AC3E}">
        <p14:creationId xmlns:p14="http://schemas.microsoft.com/office/powerpoint/2010/main" val="191824738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smtClean="0"/>
              <a:t>Process</a:t>
            </a:r>
            <a:r>
              <a:rPr lang="zh-CN" altLang="en-US" sz="3200" dirty="0" smtClean="0"/>
              <a:t>类的常用方法和属性</a:t>
            </a:r>
            <a:endParaRPr lang="zh-CN" altLang="en-US" sz="3200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609600" y="1962150"/>
            <a:ext cx="11430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71500" y="3714750"/>
            <a:ext cx="11430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81200" y="1581150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CN" dirty="0" err="1"/>
              <a:t>is_alive</a:t>
            </a:r>
            <a:r>
              <a:rPr lang="en-US" altLang="zh-CN" dirty="0"/>
              <a:t>()</a:t>
            </a:r>
            <a:r>
              <a:rPr lang="zh-CN" altLang="zh-CN" dirty="0"/>
              <a:t>：判断进程实例是否还在执行；</a:t>
            </a:r>
          </a:p>
          <a:p>
            <a:pPr marL="285750" lvl="0" indent="-285750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CN" dirty="0"/>
              <a:t>join([timeout])</a:t>
            </a:r>
            <a:r>
              <a:rPr lang="zh-CN" altLang="zh-CN" dirty="0"/>
              <a:t>：是否等待进程实例执行结束，或等待多少秒；</a:t>
            </a:r>
          </a:p>
          <a:p>
            <a:pPr marL="285750" lvl="0" indent="-285750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CN" dirty="0"/>
              <a:t>start()</a:t>
            </a:r>
            <a:r>
              <a:rPr lang="zh-CN" altLang="zh-CN" dirty="0"/>
              <a:t>：启动进程实例（创建子进程）；</a:t>
            </a:r>
          </a:p>
          <a:p>
            <a:pPr marL="285750" lvl="0" indent="-285750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CN" dirty="0"/>
              <a:t>run()</a:t>
            </a:r>
            <a:r>
              <a:rPr lang="zh-CN" altLang="zh-CN" dirty="0"/>
              <a:t>：如果没有给定</a:t>
            </a:r>
            <a:r>
              <a:rPr lang="en-US" altLang="zh-CN" dirty="0"/>
              <a:t>target</a:t>
            </a:r>
            <a:r>
              <a:rPr lang="zh-CN" altLang="zh-CN" dirty="0"/>
              <a:t>参数，对这个对象调用</a:t>
            </a:r>
            <a:r>
              <a:rPr lang="en-US" altLang="zh-CN" dirty="0"/>
              <a:t>start()</a:t>
            </a:r>
            <a:r>
              <a:rPr lang="zh-CN" altLang="zh-CN" dirty="0"/>
              <a:t>方法时，就将执行对象中的</a:t>
            </a:r>
            <a:r>
              <a:rPr lang="en-US" altLang="zh-CN" dirty="0"/>
              <a:t>run()</a:t>
            </a:r>
            <a:r>
              <a:rPr lang="zh-CN" altLang="zh-CN" dirty="0"/>
              <a:t>方法；</a:t>
            </a:r>
          </a:p>
          <a:p>
            <a:pPr marL="285750" lvl="0" indent="-285750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CN" dirty="0"/>
              <a:t>terminate()</a:t>
            </a:r>
            <a:r>
              <a:rPr lang="zh-CN" altLang="zh-CN" dirty="0"/>
              <a:t>：不管任务是否完成，立即终止；</a:t>
            </a:r>
          </a:p>
        </p:txBody>
      </p:sp>
      <p:sp>
        <p:nvSpPr>
          <p:cNvPr id="9" name="矩形 8"/>
          <p:cNvSpPr/>
          <p:nvPr/>
        </p:nvSpPr>
        <p:spPr>
          <a:xfrm>
            <a:off x="1981200" y="355342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CN" dirty="0"/>
              <a:t>name</a:t>
            </a:r>
            <a:r>
              <a:rPr lang="zh-CN" altLang="zh-CN" dirty="0"/>
              <a:t>：当前进程实例别名，默认为</a:t>
            </a:r>
            <a:r>
              <a:rPr lang="en-US" altLang="zh-CN" dirty="0"/>
              <a:t>Process-N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为从</a:t>
            </a:r>
            <a:r>
              <a:rPr lang="en-US" altLang="zh-CN" dirty="0"/>
              <a:t>1</a:t>
            </a:r>
            <a:r>
              <a:rPr lang="zh-CN" altLang="zh-CN" dirty="0"/>
              <a:t>开始递增的整数；</a:t>
            </a:r>
          </a:p>
          <a:p>
            <a:pPr marL="285750" lvl="0" indent="-285750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CN" dirty="0" err="1"/>
              <a:t>pid</a:t>
            </a:r>
            <a:r>
              <a:rPr lang="zh-CN" altLang="zh-CN" dirty="0"/>
              <a:t>：当前进程实例的</a:t>
            </a:r>
            <a:r>
              <a:rPr lang="en-US" altLang="zh-CN" dirty="0"/>
              <a:t>PID</a:t>
            </a:r>
            <a:r>
              <a:rPr lang="zh-CN" altLang="zh-CN" dirty="0"/>
              <a:t>值。</a:t>
            </a: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609600" y="3409950"/>
            <a:ext cx="8229600" cy="381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73757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47800" y="2495550"/>
            <a:ext cx="6934200" cy="914400"/>
          </a:xfrm>
          <a:prstGeom prst="rect">
            <a:avLst/>
          </a:prstGeom>
          <a:solidFill>
            <a:schemeClr val="bg1"/>
          </a:solidFill>
          <a:ln>
            <a:solidFill>
              <a:srgbClr val="FF2525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zh-CN" sz="3200" dirty="0"/>
              <a:t>使用进程池</a:t>
            </a:r>
            <a:r>
              <a:rPr lang="en-US" altLang="zh-CN" sz="3200" dirty="0"/>
              <a:t>Pool</a:t>
            </a:r>
            <a:r>
              <a:rPr lang="zh-CN" altLang="zh-CN" sz="3200" dirty="0"/>
              <a:t>创建进程</a:t>
            </a:r>
            <a:endParaRPr lang="zh-CN" altLang="en-US" sz="3200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143000" y="2419350"/>
            <a:ext cx="7315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sz="1600" dirty="0" err="1"/>
              <a:t>apply_async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[,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[, </a:t>
            </a:r>
            <a:r>
              <a:rPr lang="en-US" altLang="zh-CN" sz="1600" dirty="0" err="1"/>
              <a:t>kwds</a:t>
            </a:r>
            <a:r>
              <a:rPr lang="en-US" altLang="zh-CN" sz="1600" dirty="0"/>
              <a:t>]]) </a:t>
            </a:r>
            <a:r>
              <a:rPr lang="zh-CN" altLang="zh-CN" sz="1600" dirty="0"/>
              <a:t>：使用非阻塞方式调用</a:t>
            </a:r>
            <a:r>
              <a:rPr lang="en-US" altLang="zh-CN" sz="1600" dirty="0" err="1"/>
              <a:t>func</a:t>
            </a:r>
            <a:r>
              <a:rPr lang="zh-CN" altLang="zh-CN" sz="1600" dirty="0"/>
              <a:t>函数（并行执行，堵塞方式必须等待上一个进程退出才能执行下一个进程），</a:t>
            </a:r>
            <a:r>
              <a:rPr lang="en-US" altLang="zh-CN" sz="1600" dirty="0" err="1"/>
              <a:t>args</a:t>
            </a:r>
            <a:r>
              <a:rPr lang="zh-CN" altLang="zh-CN" sz="1600" dirty="0"/>
              <a:t>为传递给</a:t>
            </a:r>
            <a:r>
              <a:rPr lang="en-US" altLang="zh-CN" sz="1600" dirty="0" err="1"/>
              <a:t>func</a:t>
            </a:r>
            <a:r>
              <a:rPr lang="zh-CN" altLang="zh-CN" sz="1600" dirty="0"/>
              <a:t>的参数列表，</a:t>
            </a:r>
            <a:r>
              <a:rPr lang="en-US" altLang="zh-CN" sz="1600" dirty="0" err="1"/>
              <a:t>kwds</a:t>
            </a:r>
            <a:r>
              <a:rPr lang="zh-CN" altLang="zh-CN" sz="1600" dirty="0"/>
              <a:t>为传递给</a:t>
            </a:r>
            <a:r>
              <a:rPr lang="en-US" altLang="zh-CN" sz="1600" dirty="0" err="1"/>
              <a:t>func</a:t>
            </a:r>
            <a:r>
              <a:rPr lang="zh-CN" altLang="zh-CN" sz="1600" dirty="0"/>
              <a:t>的关键字参数列表。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sz="1600" dirty="0"/>
              <a:t>apply(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[,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[, </a:t>
            </a:r>
            <a:r>
              <a:rPr lang="en-US" altLang="zh-CN" sz="1600" dirty="0" err="1"/>
              <a:t>kwds</a:t>
            </a:r>
            <a:r>
              <a:rPr lang="en-US" altLang="zh-CN" sz="1600" dirty="0"/>
              <a:t>]])</a:t>
            </a:r>
            <a:r>
              <a:rPr lang="zh-CN" altLang="zh-CN" sz="1600" dirty="0"/>
              <a:t>：使用阻塞方式调用</a:t>
            </a:r>
            <a:r>
              <a:rPr lang="en-US" altLang="zh-CN" sz="1600" dirty="0" err="1"/>
              <a:t>func</a:t>
            </a:r>
            <a:r>
              <a:rPr lang="zh-CN" altLang="zh-CN" sz="1600" dirty="0"/>
              <a:t>函数。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sz="1600" dirty="0"/>
              <a:t>close()</a:t>
            </a:r>
            <a:r>
              <a:rPr lang="zh-CN" altLang="zh-CN" sz="1600" dirty="0"/>
              <a:t>：关闭</a:t>
            </a:r>
            <a:r>
              <a:rPr lang="en-US" altLang="zh-CN" sz="1600" dirty="0"/>
              <a:t>Pool</a:t>
            </a:r>
            <a:r>
              <a:rPr lang="zh-CN" altLang="zh-CN" sz="1600" dirty="0"/>
              <a:t>，使其不再接受新的任务。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sz="1600" dirty="0"/>
              <a:t>terminate()</a:t>
            </a:r>
            <a:r>
              <a:rPr lang="zh-CN" altLang="zh-CN" sz="1600" dirty="0"/>
              <a:t>：不管任务是否完成，立即终止。</a:t>
            </a: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sz="1600" dirty="0"/>
              <a:t>join()</a:t>
            </a:r>
            <a:r>
              <a:rPr lang="zh-CN" altLang="zh-CN" sz="1600" dirty="0"/>
              <a:t>：主进程阻塞，等待子进程的退出， 必须在</a:t>
            </a:r>
            <a:r>
              <a:rPr lang="en-US" altLang="zh-CN" sz="1600" dirty="0"/>
              <a:t>close</a:t>
            </a:r>
            <a:r>
              <a:rPr lang="zh-CN" altLang="zh-CN" sz="1600" dirty="0"/>
              <a:t>或</a:t>
            </a:r>
            <a:r>
              <a:rPr lang="en-US" altLang="zh-CN" sz="1600" dirty="0"/>
              <a:t>terminate</a:t>
            </a:r>
            <a:r>
              <a:rPr lang="zh-CN" altLang="zh-CN" sz="1600" dirty="0"/>
              <a:t>之后使用。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1295400" y="1733550"/>
            <a:ext cx="2057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Pool</a:t>
            </a:r>
            <a:r>
              <a:rPr lang="zh-CN" altLang="zh-CN" dirty="0" smtClean="0"/>
              <a:t>类</a:t>
            </a:r>
            <a:r>
              <a:rPr lang="zh-CN" altLang="en-US" dirty="0" smtClean="0"/>
              <a:t>的常用方法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8576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7033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进程间通信</a:t>
            </a:r>
          </a:p>
        </p:txBody>
      </p:sp>
    </p:spTree>
    <p:extLst>
      <p:ext uri="{BB962C8B-B14F-4D97-AF65-F5344CB8AC3E}">
        <p14:creationId xmlns:p14="http://schemas.microsoft.com/office/powerpoint/2010/main" val="41504052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26473</TotalTime>
  <Words>591</Words>
  <Application>Microsoft Office PowerPoint</Application>
  <PresentationFormat>全屏显示(16:9)</PresentationFormat>
  <Paragraphs>63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China</cp:lastModifiedBy>
  <cp:revision>2558</cp:revision>
  <cp:lastPrinted>1601-01-01T00:00:00Z</cp:lastPrinted>
  <dcterms:created xsi:type="dcterms:W3CDTF">2014-11-20T08:27:06Z</dcterms:created>
  <dcterms:modified xsi:type="dcterms:W3CDTF">2018-10-17T05:52:32Z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