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613" r:id="rId3"/>
    <p:sldId id="976" r:id="rId4"/>
    <p:sldId id="964" r:id="rId5"/>
    <p:sldId id="933" r:id="rId6"/>
    <p:sldId id="932" r:id="rId7"/>
    <p:sldId id="980" r:id="rId8"/>
    <p:sldId id="984" r:id="rId9"/>
    <p:sldId id="942" r:id="rId10"/>
    <p:sldId id="937" r:id="rId11"/>
    <p:sldId id="987" r:id="rId12"/>
    <p:sldId id="438" r:id="rId1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737"/>
    <a:srgbClr val="FF2525"/>
    <a:srgbClr val="031F35"/>
    <a:srgbClr val="125810"/>
    <a:srgbClr val="F6910A"/>
    <a:srgbClr val="4F81BD"/>
    <a:srgbClr val="990033"/>
    <a:srgbClr val="EF6011"/>
    <a:srgbClr val="20A31D"/>
    <a:srgbClr val="FF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9" autoAdjust="0"/>
    <p:restoredTop sz="94620" autoAdjust="0"/>
  </p:normalViewPr>
  <p:slideViewPr>
    <p:cSldViewPr>
      <p:cViewPr varScale="1">
        <p:scale>
          <a:sx n="138" d="100"/>
          <a:sy n="138" d="100"/>
        </p:scale>
        <p:origin x="210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D5B2FB-CF90-47BE-80AC-A23F3CECE14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E6CDFFF-E9BE-466C-ADB2-BEA503B14A3E}">
      <dgm:prSet phldrT="[文本]"/>
      <dgm:spPr/>
      <dgm:t>
        <a:bodyPr/>
        <a:lstStyle/>
        <a:p>
          <a:r>
            <a:rPr lang="zh-CN" altLang="en-US" dirty="0" smtClean="0"/>
            <a:t>创建客户端套接字</a:t>
          </a:r>
          <a:endParaRPr lang="zh-CN" altLang="en-US" dirty="0"/>
        </a:p>
      </dgm:t>
    </dgm:pt>
    <dgm:pt modelId="{2BA1B5E8-F004-46C5-9A77-DBD9D816EB89}" type="parTrans" cxnId="{A52F62D2-7976-4925-9A19-7B2F9BB92E9F}">
      <dgm:prSet/>
      <dgm:spPr/>
      <dgm:t>
        <a:bodyPr/>
        <a:lstStyle/>
        <a:p>
          <a:endParaRPr lang="zh-CN" altLang="en-US"/>
        </a:p>
      </dgm:t>
    </dgm:pt>
    <dgm:pt modelId="{245FFA2F-EC63-4311-B246-9C28C70490DE}" type="sibTrans" cxnId="{A52F62D2-7976-4925-9A19-7B2F9BB92E9F}">
      <dgm:prSet/>
      <dgm:spPr/>
      <dgm:t>
        <a:bodyPr/>
        <a:lstStyle/>
        <a:p>
          <a:endParaRPr lang="zh-CN" altLang="en-US"/>
        </a:p>
      </dgm:t>
    </dgm:pt>
    <dgm:pt modelId="{E909FCB2-8110-43A7-9928-C157474776E2}">
      <dgm:prSet phldrT="[文本]"/>
      <dgm:spPr/>
      <dgm:t>
        <a:bodyPr/>
        <a:lstStyle/>
        <a:p>
          <a:r>
            <a:rPr lang="zh-CN" altLang="en-US" dirty="0" smtClean="0"/>
            <a:t>发送</a:t>
          </a:r>
          <a:r>
            <a:rPr lang="en-US" altLang="zh-CN" dirty="0" smtClean="0"/>
            <a:t>/</a:t>
          </a:r>
          <a:r>
            <a:rPr lang="zh-CN" altLang="en-US" dirty="0" smtClean="0"/>
            <a:t>接受数据</a:t>
          </a:r>
          <a:endParaRPr lang="zh-CN" altLang="en-US" dirty="0"/>
        </a:p>
      </dgm:t>
    </dgm:pt>
    <dgm:pt modelId="{1B685644-FBE6-4BCB-98D1-9421E6A7394E}" type="parTrans" cxnId="{09F4197D-66C4-44CD-AF36-F3BAA0F564F2}">
      <dgm:prSet/>
      <dgm:spPr/>
      <dgm:t>
        <a:bodyPr/>
        <a:lstStyle/>
        <a:p>
          <a:endParaRPr lang="zh-CN" altLang="en-US"/>
        </a:p>
      </dgm:t>
    </dgm:pt>
    <dgm:pt modelId="{665EC32A-71BD-42FF-8AA6-3056D2A2B18F}" type="sibTrans" cxnId="{09F4197D-66C4-44CD-AF36-F3BAA0F564F2}">
      <dgm:prSet/>
      <dgm:spPr/>
      <dgm:t>
        <a:bodyPr/>
        <a:lstStyle/>
        <a:p>
          <a:endParaRPr lang="zh-CN" altLang="en-US"/>
        </a:p>
      </dgm:t>
    </dgm:pt>
    <dgm:pt modelId="{ACA6163F-CBDA-4F65-9831-4AEC08FDC1BB}">
      <dgm:prSet phldrT="[文本]"/>
      <dgm:spPr/>
      <dgm:t>
        <a:bodyPr/>
        <a:lstStyle/>
        <a:p>
          <a:r>
            <a:rPr lang="zh-CN" altLang="en-US" dirty="0" smtClean="0"/>
            <a:t>关闭套接字</a:t>
          </a:r>
          <a:endParaRPr lang="zh-CN" altLang="en-US" dirty="0"/>
        </a:p>
      </dgm:t>
    </dgm:pt>
    <dgm:pt modelId="{B785FA08-DE14-4314-8549-3EFD80C5E5E6}" type="parTrans" cxnId="{44A08D1D-BA60-401F-BEAE-446F6A90A057}">
      <dgm:prSet/>
      <dgm:spPr/>
      <dgm:t>
        <a:bodyPr/>
        <a:lstStyle/>
        <a:p>
          <a:endParaRPr lang="zh-CN" altLang="en-US"/>
        </a:p>
      </dgm:t>
    </dgm:pt>
    <dgm:pt modelId="{249F4BA0-E1B1-44D4-8C8C-D41DAB6B17FF}" type="sibTrans" cxnId="{44A08D1D-BA60-401F-BEAE-446F6A90A057}">
      <dgm:prSet/>
      <dgm:spPr/>
      <dgm:t>
        <a:bodyPr/>
        <a:lstStyle/>
        <a:p>
          <a:endParaRPr lang="zh-CN" altLang="en-US"/>
        </a:p>
      </dgm:t>
    </dgm:pt>
    <dgm:pt modelId="{20ABD949-84C9-4874-9EF1-D5C9B2D0728C}" type="pres">
      <dgm:prSet presAssocID="{08D5B2FB-CF90-47BE-80AC-A23F3CECE149}" presName="Name0" presStyleCnt="0">
        <dgm:presLayoutVars>
          <dgm:dir/>
          <dgm:resizeHandles val="exact"/>
        </dgm:presLayoutVars>
      </dgm:prSet>
      <dgm:spPr/>
    </dgm:pt>
    <dgm:pt modelId="{9C70CB89-6A6B-42B2-80CD-D18691648535}" type="pres">
      <dgm:prSet presAssocID="{2E6CDFFF-E9BE-466C-ADB2-BEA503B14A3E}" presName="node" presStyleLbl="node1" presStyleIdx="0" presStyleCnt="3" custScaleX="1142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05714F-3F94-4A78-8D39-8CC841B66F7D}" type="pres">
      <dgm:prSet presAssocID="{245FFA2F-EC63-4311-B246-9C28C70490DE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F00DDA44-2E34-413E-867E-F1F1A86F8F75}" type="pres">
      <dgm:prSet presAssocID="{245FFA2F-EC63-4311-B246-9C28C70490DE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F87BA550-0FB0-40EE-BB75-145452393C9A}" type="pres">
      <dgm:prSet presAssocID="{E909FCB2-8110-43A7-9928-C157474776E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88CD4A-2E08-4FED-A4FD-705A35E23CAB}" type="pres">
      <dgm:prSet presAssocID="{665EC32A-71BD-42FF-8AA6-3056D2A2B18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652685E0-BA7F-4577-9DFF-D01F2886D9E1}" type="pres">
      <dgm:prSet presAssocID="{665EC32A-71BD-42FF-8AA6-3056D2A2B18F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CD09CCD8-B83D-4701-A591-144E56ADC1F9}" type="pres">
      <dgm:prSet presAssocID="{ACA6163F-CBDA-4F65-9831-4AEC08FDC1B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581B776-5DD0-4195-9000-7E143AA8A989}" type="presOf" srcId="{08D5B2FB-CF90-47BE-80AC-A23F3CECE149}" destId="{20ABD949-84C9-4874-9EF1-D5C9B2D0728C}" srcOrd="0" destOrd="0" presId="urn:microsoft.com/office/officeart/2005/8/layout/process1"/>
    <dgm:cxn modelId="{101F2C3A-52CB-41FA-ADB6-EFA6A43DEF4A}" type="presOf" srcId="{ACA6163F-CBDA-4F65-9831-4AEC08FDC1BB}" destId="{CD09CCD8-B83D-4701-A591-144E56ADC1F9}" srcOrd="0" destOrd="0" presId="urn:microsoft.com/office/officeart/2005/8/layout/process1"/>
    <dgm:cxn modelId="{13DB3907-AB8A-4216-A15A-D798A98612A7}" type="presOf" srcId="{E909FCB2-8110-43A7-9928-C157474776E2}" destId="{F87BA550-0FB0-40EE-BB75-145452393C9A}" srcOrd="0" destOrd="0" presId="urn:microsoft.com/office/officeart/2005/8/layout/process1"/>
    <dgm:cxn modelId="{44A08D1D-BA60-401F-BEAE-446F6A90A057}" srcId="{08D5B2FB-CF90-47BE-80AC-A23F3CECE149}" destId="{ACA6163F-CBDA-4F65-9831-4AEC08FDC1BB}" srcOrd="2" destOrd="0" parTransId="{B785FA08-DE14-4314-8549-3EFD80C5E5E6}" sibTransId="{249F4BA0-E1B1-44D4-8C8C-D41DAB6B17FF}"/>
    <dgm:cxn modelId="{09F4197D-66C4-44CD-AF36-F3BAA0F564F2}" srcId="{08D5B2FB-CF90-47BE-80AC-A23F3CECE149}" destId="{E909FCB2-8110-43A7-9928-C157474776E2}" srcOrd="1" destOrd="0" parTransId="{1B685644-FBE6-4BCB-98D1-9421E6A7394E}" sibTransId="{665EC32A-71BD-42FF-8AA6-3056D2A2B18F}"/>
    <dgm:cxn modelId="{A52F62D2-7976-4925-9A19-7B2F9BB92E9F}" srcId="{08D5B2FB-CF90-47BE-80AC-A23F3CECE149}" destId="{2E6CDFFF-E9BE-466C-ADB2-BEA503B14A3E}" srcOrd="0" destOrd="0" parTransId="{2BA1B5E8-F004-46C5-9A77-DBD9D816EB89}" sibTransId="{245FFA2F-EC63-4311-B246-9C28C70490DE}"/>
    <dgm:cxn modelId="{4C2FDE75-5E55-4C20-844C-C2761B8221E0}" type="presOf" srcId="{245FFA2F-EC63-4311-B246-9C28C70490DE}" destId="{F705714F-3F94-4A78-8D39-8CC841B66F7D}" srcOrd="0" destOrd="0" presId="urn:microsoft.com/office/officeart/2005/8/layout/process1"/>
    <dgm:cxn modelId="{6CB180FD-893A-435E-B8A3-18DE2CEF3009}" type="presOf" srcId="{2E6CDFFF-E9BE-466C-ADB2-BEA503B14A3E}" destId="{9C70CB89-6A6B-42B2-80CD-D18691648535}" srcOrd="0" destOrd="0" presId="urn:microsoft.com/office/officeart/2005/8/layout/process1"/>
    <dgm:cxn modelId="{CB31F807-CC76-4A7E-8829-AADD3AB3F523}" type="presOf" srcId="{665EC32A-71BD-42FF-8AA6-3056D2A2B18F}" destId="{2B88CD4A-2E08-4FED-A4FD-705A35E23CAB}" srcOrd="0" destOrd="0" presId="urn:microsoft.com/office/officeart/2005/8/layout/process1"/>
    <dgm:cxn modelId="{0A8E7517-BABF-467C-8FD2-95C3CF046833}" type="presOf" srcId="{245FFA2F-EC63-4311-B246-9C28C70490DE}" destId="{F00DDA44-2E34-413E-867E-F1F1A86F8F75}" srcOrd="1" destOrd="0" presId="urn:microsoft.com/office/officeart/2005/8/layout/process1"/>
    <dgm:cxn modelId="{14757CA4-225F-4B2A-9816-C1276DD04253}" type="presOf" srcId="{665EC32A-71BD-42FF-8AA6-3056D2A2B18F}" destId="{652685E0-BA7F-4577-9DFF-D01F2886D9E1}" srcOrd="1" destOrd="0" presId="urn:microsoft.com/office/officeart/2005/8/layout/process1"/>
    <dgm:cxn modelId="{2F9F8171-2354-4A41-8B34-1B132513374A}" type="presParOf" srcId="{20ABD949-84C9-4874-9EF1-D5C9B2D0728C}" destId="{9C70CB89-6A6B-42B2-80CD-D18691648535}" srcOrd="0" destOrd="0" presId="urn:microsoft.com/office/officeart/2005/8/layout/process1"/>
    <dgm:cxn modelId="{02E70E29-1F7F-4694-B06A-284A595CE056}" type="presParOf" srcId="{20ABD949-84C9-4874-9EF1-D5C9B2D0728C}" destId="{F705714F-3F94-4A78-8D39-8CC841B66F7D}" srcOrd="1" destOrd="0" presId="urn:microsoft.com/office/officeart/2005/8/layout/process1"/>
    <dgm:cxn modelId="{8F5CEE9D-7F36-4A8D-9EA9-03444BDB1193}" type="presParOf" srcId="{F705714F-3F94-4A78-8D39-8CC841B66F7D}" destId="{F00DDA44-2E34-413E-867E-F1F1A86F8F75}" srcOrd="0" destOrd="0" presId="urn:microsoft.com/office/officeart/2005/8/layout/process1"/>
    <dgm:cxn modelId="{DAEE9E85-BA7E-4C4C-83A9-63F86E061CE6}" type="presParOf" srcId="{20ABD949-84C9-4874-9EF1-D5C9B2D0728C}" destId="{F87BA550-0FB0-40EE-BB75-145452393C9A}" srcOrd="2" destOrd="0" presId="urn:microsoft.com/office/officeart/2005/8/layout/process1"/>
    <dgm:cxn modelId="{AC01B589-D7DB-4139-A35C-5A243C6E541B}" type="presParOf" srcId="{20ABD949-84C9-4874-9EF1-D5C9B2D0728C}" destId="{2B88CD4A-2E08-4FED-A4FD-705A35E23CAB}" srcOrd="3" destOrd="0" presId="urn:microsoft.com/office/officeart/2005/8/layout/process1"/>
    <dgm:cxn modelId="{AF4378C1-4D71-486E-AFE9-1E3D4FC0F4F6}" type="presParOf" srcId="{2B88CD4A-2E08-4FED-A4FD-705A35E23CAB}" destId="{652685E0-BA7F-4577-9DFF-D01F2886D9E1}" srcOrd="0" destOrd="0" presId="urn:microsoft.com/office/officeart/2005/8/layout/process1"/>
    <dgm:cxn modelId="{D8881893-358A-482B-9289-A41A6DC0AA11}" type="presParOf" srcId="{20ABD949-84C9-4874-9EF1-D5C9B2D0728C}" destId="{CD09CCD8-B83D-4701-A591-144E56ADC1F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0CB89-6A6B-42B2-80CD-D18691648535}">
      <dsp:nvSpPr>
        <dsp:cNvPr id="0" name=""/>
        <dsp:cNvSpPr/>
      </dsp:nvSpPr>
      <dsp:spPr>
        <a:xfrm>
          <a:off x="2973" y="1568549"/>
          <a:ext cx="1764511" cy="926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创建客户端套接字</a:t>
          </a:r>
          <a:endParaRPr lang="zh-CN" altLang="en-US" sz="2300" kern="1200" dirty="0"/>
        </a:p>
      </dsp:txBody>
      <dsp:txXfrm>
        <a:off x="30121" y="1595697"/>
        <a:ext cx="1710215" cy="872605"/>
      </dsp:txXfrm>
    </dsp:sp>
    <dsp:sp modelId="{F705714F-3F94-4A78-8D39-8CC841B66F7D}">
      <dsp:nvSpPr>
        <dsp:cNvPr id="0" name=""/>
        <dsp:cNvSpPr/>
      </dsp:nvSpPr>
      <dsp:spPr>
        <a:xfrm>
          <a:off x="1921969" y="1840440"/>
          <a:ext cx="327505" cy="383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921969" y="1917064"/>
        <a:ext cx="229254" cy="229871"/>
      </dsp:txXfrm>
    </dsp:sp>
    <dsp:sp modelId="{F87BA550-0FB0-40EE-BB75-145452393C9A}">
      <dsp:nvSpPr>
        <dsp:cNvPr id="0" name=""/>
        <dsp:cNvSpPr/>
      </dsp:nvSpPr>
      <dsp:spPr>
        <a:xfrm>
          <a:off x="2385419" y="1568549"/>
          <a:ext cx="1544835" cy="926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发送</a:t>
          </a:r>
          <a:r>
            <a:rPr lang="en-US" altLang="zh-CN" sz="2300" kern="1200" dirty="0" smtClean="0"/>
            <a:t>/</a:t>
          </a:r>
          <a:r>
            <a:rPr lang="zh-CN" altLang="en-US" sz="2300" kern="1200" dirty="0" smtClean="0"/>
            <a:t>接受数据</a:t>
          </a:r>
          <a:endParaRPr lang="zh-CN" altLang="en-US" sz="2300" kern="1200" dirty="0"/>
        </a:p>
      </dsp:txBody>
      <dsp:txXfrm>
        <a:off x="2412567" y="1595697"/>
        <a:ext cx="1490539" cy="872605"/>
      </dsp:txXfrm>
    </dsp:sp>
    <dsp:sp modelId="{2B88CD4A-2E08-4FED-A4FD-705A35E23CAB}">
      <dsp:nvSpPr>
        <dsp:cNvPr id="0" name=""/>
        <dsp:cNvSpPr/>
      </dsp:nvSpPr>
      <dsp:spPr>
        <a:xfrm>
          <a:off x="4084739" y="1840440"/>
          <a:ext cx="327505" cy="383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4084739" y="1917064"/>
        <a:ext cx="229254" cy="229871"/>
      </dsp:txXfrm>
    </dsp:sp>
    <dsp:sp modelId="{CD09CCD8-B83D-4701-A591-144E56ADC1F9}">
      <dsp:nvSpPr>
        <dsp:cNvPr id="0" name=""/>
        <dsp:cNvSpPr/>
      </dsp:nvSpPr>
      <dsp:spPr>
        <a:xfrm>
          <a:off x="4548190" y="1568549"/>
          <a:ext cx="1544835" cy="926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关闭套接字</a:t>
          </a:r>
          <a:endParaRPr lang="zh-CN" altLang="en-US" sz="2300" kern="1200" dirty="0"/>
        </a:p>
      </dsp:txBody>
      <dsp:txXfrm>
        <a:off x="4575338" y="1595697"/>
        <a:ext cx="1490539" cy="872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2018/10/17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112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2018/10/17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161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 smtClean="0">
                <a:latin typeface="+mj-lt"/>
                <a:ea typeface="+mj-ea"/>
                <a:cs typeface="+mj-cs"/>
              </a:rPr>
              <a:t>创建</a:t>
            </a:r>
            <a:r>
              <a:rPr lang="en-US" altLang="zh-CN" sz="3200" dirty="0" smtClean="0">
                <a:latin typeface="+mj-lt"/>
                <a:ea typeface="+mj-ea"/>
                <a:cs typeface="+mj-cs"/>
              </a:rPr>
              <a:t>UDP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客户端</a:t>
            </a:r>
            <a:endParaRPr lang="zh-CN" altLang="en-US" sz="3200" dirty="0" smtClean="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147693795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3217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352550"/>
            <a:ext cx="31051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zh-CN" sz="3200" dirty="0"/>
              <a:t>执行</a:t>
            </a:r>
            <a:r>
              <a:rPr lang="en-US" altLang="zh-CN" sz="3200" dirty="0"/>
              <a:t>UDP </a:t>
            </a:r>
            <a:r>
              <a:rPr lang="zh-CN" altLang="zh-CN" sz="3200" dirty="0"/>
              <a:t>服务器和客户端</a:t>
            </a:r>
            <a:r>
              <a:rPr lang="en-US" altLang="zh-CN" sz="3200" dirty="0"/>
              <a:t>	</a:t>
            </a:r>
            <a:endParaRPr lang="zh-CN" altLang="en-US" sz="3200" dirty="0" smtClean="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501430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8669" y="192542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网络编程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68144" y="1925421"/>
            <a:ext cx="25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</a:rPr>
              <a:t>TCP/IP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75411309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 smtClean="0">
                <a:latin typeface="+mj-lt"/>
                <a:ea typeface="+mj-ea"/>
                <a:cs typeface="+mj-cs"/>
              </a:rPr>
              <a:t>UDP</a:t>
            </a:r>
            <a:r>
              <a:rPr lang="zh-CN" altLang="en-US" sz="3200" dirty="0" smtClean="0">
                <a:latin typeface="+mj-lt"/>
                <a:ea typeface="+mj-ea"/>
                <a:cs typeface="+mj-cs"/>
              </a:rPr>
              <a:t>简介</a:t>
            </a:r>
          </a:p>
        </p:txBody>
      </p:sp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981200" y="2800350"/>
            <a:ext cx="5943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UDP</a:t>
            </a:r>
            <a:r>
              <a:rPr lang="zh-CN" altLang="zh-CN" dirty="0" smtClean="0"/>
              <a:t>协议是面向无连接的协议。</a:t>
            </a:r>
            <a:endParaRPr lang="en-US" altLang="zh-CN" dirty="0" smtClean="0"/>
          </a:p>
          <a:p>
            <a:pPr algn="ctr"/>
            <a:r>
              <a:rPr lang="zh-CN" altLang="zh-CN" dirty="0" smtClean="0"/>
              <a:t>使用</a:t>
            </a:r>
            <a:r>
              <a:rPr lang="en-US" altLang="zh-CN" dirty="0" smtClean="0"/>
              <a:t>UDP</a:t>
            </a:r>
            <a:r>
              <a:rPr lang="zh-CN" altLang="zh-CN" dirty="0" smtClean="0"/>
              <a:t>协议时，不需要建立链接，只需要知道对方的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IP</a:t>
            </a:r>
            <a:r>
              <a:rPr lang="zh-CN" altLang="zh-CN" dirty="0" smtClean="0"/>
              <a:t>地址和端口号，就可以直接发数据包。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61012" y="2143951"/>
            <a:ext cx="105509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UDP</a:t>
            </a:r>
            <a:r>
              <a:rPr lang="zh-CN" altLang="en-US" dirty="0" smtClean="0"/>
              <a:t>协议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447800" y="2647950"/>
            <a:ext cx="62484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59467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 smtClean="0">
                <a:latin typeface="+mj-lt"/>
                <a:ea typeface="+mj-ea"/>
                <a:cs typeface="+mj-cs"/>
              </a:rPr>
              <a:t>创建</a:t>
            </a:r>
            <a:r>
              <a:rPr lang="en-US" altLang="zh-CN" sz="3200" dirty="0" smtClean="0">
                <a:latin typeface="+mj-lt"/>
                <a:ea typeface="+mj-ea"/>
                <a:cs typeface="+mj-cs"/>
              </a:rPr>
              <a:t>Socket</a:t>
            </a:r>
            <a:endParaRPr lang="zh-CN" altLang="en-US" sz="3200" dirty="0" smtClean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219200" y="1857527"/>
            <a:ext cx="701040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s = </a:t>
            </a:r>
            <a:r>
              <a:rPr lang="en-US" altLang="zh-CN" sz="2400" dirty="0" err="1"/>
              <a:t>socket.socket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AddressFamily</a:t>
            </a:r>
            <a:r>
              <a:rPr lang="en-US" altLang="zh-CN" sz="2400" dirty="0"/>
              <a:t>, Type)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143000" y="2495550"/>
            <a:ext cx="716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rgbClr val="92D050"/>
              </a:buClr>
              <a:buFont typeface="Wingdings" pitchFamily="2" charset="2"/>
              <a:buChar char="u"/>
            </a:pPr>
            <a:r>
              <a:rPr lang="en-US" altLang="zh-CN" dirty="0"/>
              <a:t>Address Family</a:t>
            </a:r>
            <a:r>
              <a:rPr lang="zh-CN" altLang="zh-CN" dirty="0"/>
              <a:t>：可以选择</a:t>
            </a:r>
            <a:r>
              <a:rPr lang="en-US" altLang="zh-CN" dirty="0"/>
              <a:t>AF_INET</a:t>
            </a:r>
            <a:r>
              <a:rPr lang="zh-CN" altLang="zh-CN" dirty="0"/>
              <a:t>（用于</a:t>
            </a:r>
            <a:r>
              <a:rPr lang="en-US" altLang="zh-CN" dirty="0"/>
              <a:t> Internet </a:t>
            </a:r>
            <a:r>
              <a:rPr lang="zh-CN" altLang="zh-CN" dirty="0"/>
              <a:t>进程间通信）或者</a:t>
            </a:r>
            <a:r>
              <a:rPr lang="en-US" altLang="zh-CN" dirty="0"/>
              <a:t>AF_UNIX</a:t>
            </a:r>
            <a:r>
              <a:rPr lang="zh-CN" altLang="zh-CN" dirty="0"/>
              <a:t>（用于同一台机器进程间通信），实际工作中常用</a:t>
            </a:r>
            <a:r>
              <a:rPr lang="en-US" altLang="zh-CN" dirty="0"/>
              <a:t>AF_INET</a:t>
            </a:r>
            <a:r>
              <a:rPr lang="zh-CN" altLang="zh-CN" dirty="0"/>
              <a:t>。</a:t>
            </a:r>
          </a:p>
          <a:p>
            <a:pPr marL="285750" lvl="0" indent="-285750">
              <a:buClr>
                <a:srgbClr val="92D050"/>
              </a:buClr>
              <a:buFont typeface="Wingdings" pitchFamily="2" charset="2"/>
              <a:buChar char="u"/>
            </a:pPr>
            <a:r>
              <a:rPr lang="en-US" altLang="zh-CN" dirty="0"/>
              <a:t>Type</a:t>
            </a:r>
            <a:r>
              <a:rPr lang="zh-CN" altLang="zh-CN" dirty="0"/>
              <a:t>：套接字类型，可以是</a:t>
            </a:r>
            <a:r>
              <a:rPr lang="en-US" altLang="zh-CN" dirty="0"/>
              <a:t>SOCK_STREAM</a:t>
            </a:r>
            <a:r>
              <a:rPr lang="zh-CN" altLang="zh-CN" dirty="0"/>
              <a:t>（流式套接字，主要用于</a:t>
            </a:r>
            <a:r>
              <a:rPr lang="en-US" altLang="zh-CN" dirty="0"/>
              <a:t>TCP</a:t>
            </a:r>
            <a:r>
              <a:rPr lang="zh-CN" altLang="zh-CN" dirty="0"/>
              <a:t>协议）或者</a:t>
            </a:r>
            <a:r>
              <a:rPr lang="en-US" altLang="zh-CN" dirty="0"/>
              <a:t>SOCK_DGRAM</a:t>
            </a:r>
            <a:r>
              <a:rPr lang="zh-CN" altLang="zh-CN" dirty="0"/>
              <a:t>（数据报套接字，主要用于</a:t>
            </a:r>
            <a:r>
              <a:rPr lang="en-US" altLang="zh-CN" dirty="0"/>
              <a:t>UDP</a:t>
            </a:r>
            <a:r>
              <a:rPr lang="zh-CN" altLang="zh-CN" dirty="0"/>
              <a:t>协议）</a:t>
            </a:r>
          </a:p>
        </p:txBody>
      </p:sp>
    </p:spTree>
    <p:extLst>
      <p:ext uri="{BB962C8B-B14F-4D97-AF65-F5344CB8AC3E}">
        <p14:creationId xmlns:p14="http://schemas.microsoft.com/office/powerpoint/2010/main" val="191824738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 smtClean="0">
                <a:latin typeface="+mj-lt"/>
                <a:ea typeface="+mj-ea"/>
                <a:cs typeface="+mj-cs"/>
              </a:rPr>
              <a:t>Socket</a:t>
            </a:r>
            <a:r>
              <a:rPr lang="zh-CN" altLang="en-US" sz="3200" dirty="0" smtClean="0">
                <a:latin typeface="+mj-lt"/>
                <a:ea typeface="+mj-ea"/>
                <a:cs typeface="+mj-cs"/>
              </a:rPr>
              <a:t>常用方法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577182"/>
              </p:ext>
            </p:extLst>
          </p:nvPr>
        </p:nvGraphicFramePr>
        <p:xfrm>
          <a:off x="228600" y="1428750"/>
          <a:ext cx="8686800" cy="35532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43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Arial"/>
                          <a:ea typeface="黑体"/>
                          <a:cs typeface="Times New Roman"/>
                        </a:rPr>
                        <a:t>方法名</a:t>
                      </a:r>
                      <a:endParaRPr lang="zh-CN" sz="1400" kern="100" dirty="0"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65213" marR="652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描述</a:t>
                      </a:r>
                      <a:endParaRPr lang="zh-CN" sz="1400" kern="100" dirty="0"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65213" marR="65213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965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s.bind</a:t>
                      </a:r>
                      <a:r>
                        <a:rPr lang="en-US" sz="1400" dirty="0">
                          <a:effectLst/>
                        </a:rPr>
                        <a:t>()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213" marR="6521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绑定地址（</a:t>
                      </a:r>
                      <a:r>
                        <a:rPr lang="en-US" sz="1200" dirty="0" err="1">
                          <a:effectLst/>
                        </a:rPr>
                        <a:t>host,port</a:t>
                      </a:r>
                      <a:r>
                        <a:rPr lang="zh-CN" sz="1200" dirty="0">
                          <a:effectLst/>
                        </a:rPr>
                        <a:t>）到套接字， 在</a:t>
                      </a:r>
                      <a:r>
                        <a:rPr lang="en-US" sz="1200" dirty="0">
                          <a:effectLst/>
                        </a:rPr>
                        <a:t>AF_INET</a:t>
                      </a:r>
                      <a:r>
                        <a:rPr lang="zh-CN" sz="1200" dirty="0">
                          <a:effectLst/>
                        </a:rPr>
                        <a:t>下</a:t>
                      </a:r>
                      <a:r>
                        <a:rPr lang="en-US" sz="1200" dirty="0">
                          <a:effectLst/>
                        </a:rPr>
                        <a:t>,</a:t>
                      </a:r>
                      <a:r>
                        <a:rPr lang="zh-CN" sz="1200" dirty="0">
                          <a:effectLst/>
                        </a:rPr>
                        <a:t>以元组（</a:t>
                      </a:r>
                      <a:r>
                        <a:rPr lang="en-US" sz="1200" dirty="0" err="1">
                          <a:effectLst/>
                        </a:rPr>
                        <a:t>host,port</a:t>
                      </a:r>
                      <a:r>
                        <a:rPr lang="zh-CN" sz="1200" dirty="0">
                          <a:effectLst/>
                        </a:rPr>
                        <a:t>）的形式表示地址。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213" marR="6521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s.listen</a:t>
                      </a:r>
                      <a:r>
                        <a:rPr lang="en-US" sz="1400" dirty="0">
                          <a:effectLst/>
                        </a:rPr>
                        <a:t>()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213" marR="6521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开始</a:t>
                      </a:r>
                      <a:r>
                        <a:rPr lang="en-US" sz="1200" dirty="0">
                          <a:effectLst/>
                        </a:rPr>
                        <a:t>TCP</a:t>
                      </a:r>
                      <a:r>
                        <a:rPr lang="zh-CN" sz="1200" dirty="0">
                          <a:effectLst/>
                        </a:rPr>
                        <a:t>监听。</a:t>
                      </a:r>
                      <a:r>
                        <a:rPr lang="en-US" sz="1200" dirty="0">
                          <a:effectLst/>
                        </a:rPr>
                        <a:t>backlog</a:t>
                      </a:r>
                      <a:r>
                        <a:rPr lang="zh-CN" sz="1200" dirty="0">
                          <a:effectLst/>
                        </a:rPr>
                        <a:t>指定在拒绝连接之前，操作系统可以挂起的最大连接数量。该值至少为</a:t>
                      </a:r>
                      <a:r>
                        <a:rPr lang="en-US" sz="1200" dirty="0">
                          <a:effectLst/>
                        </a:rPr>
                        <a:t>1</a:t>
                      </a:r>
                      <a:r>
                        <a:rPr lang="zh-CN" sz="1200" dirty="0">
                          <a:effectLst/>
                        </a:rPr>
                        <a:t>，大部分应用程序设为</a:t>
                      </a:r>
                      <a:r>
                        <a:rPr lang="en-US" sz="1200" dirty="0">
                          <a:effectLst/>
                        </a:rPr>
                        <a:t>5</a:t>
                      </a:r>
                      <a:r>
                        <a:rPr lang="zh-CN" sz="1200" dirty="0">
                          <a:effectLst/>
                        </a:rPr>
                        <a:t>就可以了。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213" marR="6521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454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s.accept()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213" marR="6521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被动接受</a:t>
                      </a:r>
                      <a:r>
                        <a:rPr lang="en-US" sz="1200" dirty="0">
                          <a:effectLst/>
                        </a:rPr>
                        <a:t>TCP</a:t>
                      </a:r>
                      <a:r>
                        <a:rPr lang="zh-CN" sz="1200" dirty="0">
                          <a:effectLst/>
                        </a:rPr>
                        <a:t>客户端连接</a:t>
                      </a:r>
                      <a:r>
                        <a:rPr lang="en-US" sz="1200" dirty="0">
                          <a:effectLst/>
                        </a:rPr>
                        <a:t>,(</a:t>
                      </a:r>
                      <a:r>
                        <a:rPr lang="zh-CN" sz="1200" dirty="0">
                          <a:effectLst/>
                        </a:rPr>
                        <a:t>阻塞式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r>
                        <a:rPr lang="zh-CN" sz="1200" dirty="0">
                          <a:effectLst/>
                        </a:rPr>
                        <a:t>等待连接的到来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213" marR="6521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9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s.connect()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213" marR="6521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主动初始化</a:t>
                      </a:r>
                      <a:r>
                        <a:rPr lang="en-US" sz="1200" dirty="0">
                          <a:effectLst/>
                        </a:rPr>
                        <a:t>TCP</a:t>
                      </a:r>
                      <a:r>
                        <a:rPr lang="zh-CN" sz="1200" dirty="0">
                          <a:effectLst/>
                        </a:rPr>
                        <a:t>服务器连接，一般</a:t>
                      </a:r>
                      <a:r>
                        <a:rPr lang="en-US" sz="1200" dirty="0">
                          <a:effectLst/>
                        </a:rPr>
                        <a:t>address</a:t>
                      </a:r>
                      <a:r>
                        <a:rPr lang="zh-CN" sz="1200" dirty="0">
                          <a:effectLst/>
                        </a:rPr>
                        <a:t>的格式为元组（</a:t>
                      </a:r>
                      <a:r>
                        <a:rPr lang="en-US" sz="1200" dirty="0" err="1">
                          <a:effectLst/>
                        </a:rPr>
                        <a:t>hostname,port</a:t>
                      </a:r>
                      <a:r>
                        <a:rPr lang="zh-CN" sz="1200" dirty="0">
                          <a:effectLst/>
                        </a:rPr>
                        <a:t>），如果连接出错，返回</a:t>
                      </a:r>
                      <a:r>
                        <a:rPr lang="en-US" sz="1200" dirty="0" err="1">
                          <a:effectLst/>
                        </a:rPr>
                        <a:t>socket.error</a:t>
                      </a:r>
                      <a:r>
                        <a:rPr lang="zh-CN" sz="1200" dirty="0">
                          <a:effectLst/>
                        </a:rPr>
                        <a:t>错误。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213" marR="65213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9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s.recv()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213" marR="6521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接收</a:t>
                      </a:r>
                      <a:r>
                        <a:rPr lang="en-US" sz="1200" dirty="0">
                          <a:effectLst/>
                        </a:rPr>
                        <a:t>TCP</a:t>
                      </a:r>
                      <a:r>
                        <a:rPr lang="zh-CN" sz="1200" dirty="0">
                          <a:effectLst/>
                        </a:rPr>
                        <a:t>数据，数据以字符串形式返回，</a:t>
                      </a:r>
                      <a:r>
                        <a:rPr lang="en-US" sz="1200" dirty="0" err="1">
                          <a:effectLst/>
                        </a:rPr>
                        <a:t>bufsize</a:t>
                      </a:r>
                      <a:r>
                        <a:rPr lang="zh-CN" sz="1200" dirty="0">
                          <a:effectLst/>
                        </a:rPr>
                        <a:t>指定要接收的最大数据量。</a:t>
                      </a:r>
                      <a:r>
                        <a:rPr lang="en-US" sz="1200" dirty="0">
                          <a:effectLst/>
                        </a:rPr>
                        <a:t>flag</a:t>
                      </a:r>
                      <a:r>
                        <a:rPr lang="zh-CN" sz="1200" dirty="0">
                          <a:effectLst/>
                        </a:rPr>
                        <a:t>提供有关消息的其他信息，通常可以忽略。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213" marR="65213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9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s.send()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213" marR="6521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发送</a:t>
                      </a:r>
                      <a:r>
                        <a:rPr lang="en-US" sz="1200" dirty="0">
                          <a:effectLst/>
                        </a:rPr>
                        <a:t>TCP</a:t>
                      </a:r>
                      <a:r>
                        <a:rPr lang="zh-CN" sz="1200" dirty="0">
                          <a:effectLst/>
                        </a:rPr>
                        <a:t>数据，将</a:t>
                      </a:r>
                      <a:r>
                        <a:rPr lang="en-US" sz="1200" dirty="0">
                          <a:effectLst/>
                        </a:rPr>
                        <a:t>string</a:t>
                      </a:r>
                      <a:r>
                        <a:rPr lang="zh-CN" sz="1200" dirty="0">
                          <a:effectLst/>
                        </a:rPr>
                        <a:t>中的数据发送到连接的套接字。返回值是要发送的字节数量，该数量可能小于</a:t>
                      </a:r>
                      <a:r>
                        <a:rPr lang="en-US" sz="1200" dirty="0">
                          <a:effectLst/>
                        </a:rPr>
                        <a:t>string</a:t>
                      </a:r>
                      <a:r>
                        <a:rPr lang="zh-CN" sz="1200" dirty="0">
                          <a:effectLst/>
                        </a:rPr>
                        <a:t>的字节大小。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213" marR="65213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9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s.sendall()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213" marR="6521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 smtClean="0">
                          <a:effectLst/>
                        </a:rPr>
                        <a:t>完整</a:t>
                      </a:r>
                      <a:r>
                        <a:rPr lang="zh-CN" sz="1200" dirty="0">
                          <a:effectLst/>
                        </a:rPr>
                        <a:t>发送</a:t>
                      </a:r>
                      <a:r>
                        <a:rPr lang="en-US" sz="1200" dirty="0">
                          <a:effectLst/>
                        </a:rPr>
                        <a:t>TCP</a:t>
                      </a:r>
                      <a:r>
                        <a:rPr lang="zh-CN" sz="1200" dirty="0">
                          <a:effectLst/>
                        </a:rPr>
                        <a:t>数据。将</a:t>
                      </a:r>
                      <a:r>
                        <a:rPr lang="en-US" sz="1200" dirty="0">
                          <a:effectLst/>
                        </a:rPr>
                        <a:t>string</a:t>
                      </a:r>
                      <a:r>
                        <a:rPr lang="zh-CN" sz="1200" dirty="0">
                          <a:effectLst/>
                        </a:rPr>
                        <a:t>中的数据发送到连接的套接字，但在返回之前会尝试发送所有数据。成功返回</a:t>
                      </a:r>
                      <a:r>
                        <a:rPr lang="en-US" sz="1200" dirty="0">
                          <a:effectLst/>
                        </a:rPr>
                        <a:t>None</a:t>
                      </a:r>
                      <a:r>
                        <a:rPr lang="zh-CN" sz="1200" dirty="0">
                          <a:effectLst/>
                        </a:rPr>
                        <a:t>，失败则抛出异常。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213" marR="65213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9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s.recvfrom()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213" marR="6521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接收</a:t>
                      </a:r>
                      <a:r>
                        <a:rPr lang="en-US" sz="1200" dirty="0">
                          <a:effectLst/>
                        </a:rPr>
                        <a:t>UDP</a:t>
                      </a:r>
                      <a:r>
                        <a:rPr lang="zh-CN" sz="1200" dirty="0">
                          <a:effectLst/>
                        </a:rPr>
                        <a:t>数据，与</a:t>
                      </a:r>
                      <a:r>
                        <a:rPr lang="en-US" sz="1200" dirty="0" err="1">
                          <a:effectLst/>
                        </a:rPr>
                        <a:t>recv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  <a:r>
                        <a:rPr lang="zh-CN" sz="1200" dirty="0">
                          <a:effectLst/>
                        </a:rPr>
                        <a:t>类似，但返回值是（</a:t>
                      </a:r>
                      <a:r>
                        <a:rPr lang="en-US" sz="1200" dirty="0" err="1">
                          <a:effectLst/>
                        </a:rPr>
                        <a:t>data,address</a:t>
                      </a:r>
                      <a:r>
                        <a:rPr lang="zh-CN" sz="1200" dirty="0">
                          <a:effectLst/>
                        </a:rPr>
                        <a:t>）。其中</a:t>
                      </a:r>
                      <a:r>
                        <a:rPr lang="en-US" sz="1200" dirty="0">
                          <a:effectLst/>
                        </a:rPr>
                        <a:t>data</a:t>
                      </a:r>
                      <a:r>
                        <a:rPr lang="zh-CN" sz="1200" dirty="0">
                          <a:effectLst/>
                        </a:rPr>
                        <a:t>是包含接收数据的字符串，</a:t>
                      </a:r>
                      <a:r>
                        <a:rPr lang="en-US" sz="1200" dirty="0">
                          <a:effectLst/>
                        </a:rPr>
                        <a:t>address</a:t>
                      </a:r>
                      <a:r>
                        <a:rPr lang="zh-CN" sz="1200" dirty="0">
                          <a:effectLst/>
                        </a:rPr>
                        <a:t>是发送数据的套接字地址。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213" marR="65213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11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s.sendto()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213" marR="6521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发送</a:t>
                      </a:r>
                      <a:r>
                        <a:rPr lang="en-US" sz="1200" dirty="0">
                          <a:effectLst/>
                        </a:rPr>
                        <a:t>UDP</a:t>
                      </a:r>
                      <a:r>
                        <a:rPr lang="zh-CN" sz="1200" dirty="0">
                          <a:effectLst/>
                        </a:rPr>
                        <a:t>数据，将数据发送到套接字，</a:t>
                      </a:r>
                      <a:r>
                        <a:rPr lang="en-US" sz="1200" dirty="0">
                          <a:effectLst/>
                        </a:rPr>
                        <a:t>address</a:t>
                      </a:r>
                      <a:r>
                        <a:rPr lang="zh-CN" sz="1200" dirty="0">
                          <a:effectLst/>
                        </a:rPr>
                        <a:t>是形式为（</a:t>
                      </a:r>
                      <a:r>
                        <a:rPr lang="en-US" sz="1200" dirty="0" err="1">
                          <a:effectLst/>
                        </a:rPr>
                        <a:t>ipaddr</a:t>
                      </a:r>
                      <a:r>
                        <a:rPr lang="zh-CN" sz="1200" dirty="0">
                          <a:effectLst/>
                        </a:rPr>
                        <a:t>，</a:t>
                      </a:r>
                      <a:r>
                        <a:rPr lang="en-US" sz="1200" dirty="0">
                          <a:effectLst/>
                        </a:rPr>
                        <a:t>port</a:t>
                      </a:r>
                      <a:r>
                        <a:rPr lang="zh-CN" sz="1200" dirty="0">
                          <a:effectLst/>
                        </a:rPr>
                        <a:t>）的元组，指定远程地址。返回值是发送的字节数。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213" marR="65213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907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s.close()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213" marR="6521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关闭套接字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213" marR="65213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29720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0273" y="1925421"/>
            <a:ext cx="2034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</a:rPr>
              <a:t>TCP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编程</a:t>
            </a:r>
          </a:p>
        </p:txBody>
      </p:sp>
    </p:spTree>
    <p:extLst>
      <p:ext uri="{BB962C8B-B14F-4D97-AF65-F5344CB8AC3E}">
        <p14:creationId xmlns:p14="http://schemas.microsoft.com/office/powerpoint/2010/main" val="395523248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4626" y="1925421"/>
            <a:ext cx="2085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</a:rPr>
              <a:t>UDP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编程</a:t>
            </a:r>
          </a:p>
        </p:txBody>
      </p:sp>
    </p:spTree>
    <p:extLst>
      <p:ext uri="{BB962C8B-B14F-4D97-AF65-F5344CB8AC3E}">
        <p14:creationId xmlns:p14="http://schemas.microsoft.com/office/powerpoint/2010/main" val="176105446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 smtClean="0">
                <a:latin typeface="+mj-lt"/>
                <a:ea typeface="+mj-ea"/>
                <a:cs typeface="+mj-cs"/>
              </a:rPr>
              <a:t>UDP</a:t>
            </a:r>
            <a:r>
              <a:rPr lang="zh-CN" altLang="en-US" sz="3200" dirty="0" smtClean="0">
                <a:latin typeface="+mj-lt"/>
                <a:ea typeface="+mj-ea"/>
                <a:cs typeface="+mj-cs"/>
              </a:rPr>
              <a:t>应用场景</a:t>
            </a:r>
          </a:p>
        </p:txBody>
      </p:sp>
      <p:pic>
        <p:nvPicPr>
          <p:cNvPr id="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1219200" y="2038350"/>
            <a:ext cx="6400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rgbClr val="00B050"/>
              </a:buClr>
              <a:buFont typeface="Wingdings" pitchFamily="2" charset="2"/>
              <a:buChar char="u"/>
            </a:pPr>
            <a:r>
              <a:rPr lang="zh-CN" altLang="zh-CN" dirty="0"/>
              <a:t>语音广播</a:t>
            </a:r>
          </a:p>
          <a:p>
            <a:pPr marL="285750" lvl="0" indent="-285750">
              <a:buClr>
                <a:srgbClr val="00B050"/>
              </a:buClr>
              <a:buFont typeface="Wingdings" pitchFamily="2" charset="2"/>
              <a:buChar char="u"/>
            </a:pPr>
            <a:r>
              <a:rPr lang="zh-CN" altLang="zh-CN" dirty="0"/>
              <a:t>视频</a:t>
            </a:r>
          </a:p>
          <a:p>
            <a:pPr marL="285750" lvl="0" indent="-285750">
              <a:buClr>
                <a:srgbClr val="00B050"/>
              </a:buClr>
              <a:buFont typeface="Wingdings" pitchFamily="2" charset="2"/>
              <a:buChar char="u"/>
            </a:pPr>
            <a:r>
              <a:rPr lang="zh-CN" altLang="zh-CN" dirty="0"/>
              <a:t>聊天软件</a:t>
            </a:r>
          </a:p>
          <a:p>
            <a:pPr marL="285750" lvl="0" indent="-285750">
              <a:buClr>
                <a:srgbClr val="00B050"/>
              </a:buClr>
              <a:buFont typeface="Wingdings" pitchFamily="2" charset="2"/>
              <a:buChar char="u"/>
            </a:pPr>
            <a:r>
              <a:rPr lang="en-US" altLang="zh-CN" dirty="0"/>
              <a:t>TFTP</a:t>
            </a:r>
            <a:r>
              <a:rPr lang="zh-CN" altLang="zh-CN" dirty="0"/>
              <a:t>（简单文件传送）</a:t>
            </a:r>
          </a:p>
          <a:p>
            <a:pPr marL="285750" lvl="0" indent="-285750">
              <a:buClr>
                <a:srgbClr val="00B050"/>
              </a:buClr>
              <a:buFont typeface="Wingdings" pitchFamily="2" charset="2"/>
              <a:buChar char="u"/>
            </a:pPr>
            <a:r>
              <a:rPr lang="en-US" altLang="zh-CN" dirty="0"/>
              <a:t>SNMP</a:t>
            </a:r>
            <a:r>
              <a:rPr lang="zh-CN" altLang="zh-CN" dirty="0"/>
              <a:t>（简单网络管理协议）</a:t>
            </a:r>
          </a:p>
          <a:p>
            <a:pPr marL="285750" lvl="0" indent="-285750">
              <a:buClr>
                <a:srgbClr val="00B050"/>
              </a:buClr>
              <a:buFont typeface="Wingdings" pitchFamily="2" charset="2"/>
              <a:buChar char="u"/>
            </a:pPr>
            <a:r>
              <a:rPr lang="en-US" altLang="zh-CN" dirty="0"/>
              <a:t>RIP</a:t>
            </a:r>
            <a:r>
              <a:rPr lang="zh-CN" altLang="zh-CN" dirty="0"/>
              <a:t>（路由信息协议，如报告股票市场、航空信息）</a:t>
            </a:r>
          </a:p>
          <a:p>
            <a:pPr marL="285750" lvl="0" indent="-285750">
              <a:buClr>
                <a:srgbClr val="00B050"/>
              </a:buClr>
              <a:buFont typeface="Wingdings" pitchFamily="2" charset="2"/>
              <a:buChar char="u"/>
            </a:pPr>
            <a:r>
              <a:rPr lang="en-US" altLang="zh-CN" dirty="0"/>
              <a:t>DNS(</a:t>
            </a:r>
            <a:r>
              <a:rPr lang="zh-CN" altLang="zh-CN" dirty="0"/>
              <a:t>域名解释）</a:t>
            </a:r>
          </a:p>
        </p:txBody>
      </p:sp>
    </p:spTree>
    <p:extLst>
      <p:ext uri="{BB962C8B-B14F-4D97-AF65-F5344CB8AC3E}">
        <p14:creationId xmlns:p14="http://schemas.microsoft.com/office/powerpoint/2010/main" val="15058576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26865</TotalTime>
  <Words>475</Words>
  <Application>Microsoft Office PowerPoint</Application>
  <PresentationFormat>全屏显示(16:9)</PresentationFormat>
  <Paragraphs>49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黑体</vt:lpstr>
      <vt:lpstr>宋体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申小琦</dc:creator>
  <cp:lastModifiedBy>China</cp:lastModifiedBy>
  <cp:revision>2575</cp:revision>
  <cp:lastPrinted>1601-01-01T00:00:00Z</cp:lastPrinted>
  <dcterms:created xsi:type="dcterms:W3CDTF">2014-11-20T08:27:06Z</dcterms:created>
  <dcterms:modified xsi:type="dcterms:W3CDTF">2018-10-17T05:50:39Z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