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46" r:id="rId2"/>
    <p:sldId id="688" r:id="rId3"/>
    <p:sldId id="1371" r:id="rId4"/>
    <p:sldId id="1372" r:id="rId5"/>
    <p:sldId id="1374" r:id="rId6"/>
    <p:sldId id="1375" r:id="rId7"/>
    <p:sldId id="1379" r:id="rId8"/>
    <p:sldId id="1380" r:id="rId9"/>
    <p:sldId id="1381" r:id="rId10"/>
    <p:sldId id="747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F9B"/>
    <a:srgbClr val="F6910A"/>
    <a:srgbClr val="FFFFFF"/>
    <a:srgbClr val="000000"/>
    <a:srgbClr val="EF6011"/>
    <a:srgbClr val="D1140F"/>
    <a:srgbClr val="990033"/>
    <a:srgbClr val="FFFFCC"/>
    <a:srgbClr val="20A31D"/>
    <a:srgbClr val="125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6230" autoAdjust="0"/>
  </p:normalViewPr>
  <p:slideViewPr>
    <p:cSldViewPr>
      <p:cViewPr varScale="1">
        <p:scale>
          <a:sx n="148" d="100"/>
          <a:sy n="148" d="100"/>
        </p:scale>
        <p:origin x="60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62" y="-96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>
                <a:ea typeface="微软雅黑" panose="020B0503020204020204" pitchFamily="34" charset="-122"/>
              </a:rPr>
              <a:t>2018/11/19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99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 smtClean="0"/>
              <a:pPr>
                <a:defRPr/>
              </a:pPr>
              <a:t>2018/11/19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5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0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2151413"/>
            <a:ext cx="7786742" cy="1068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285459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Flask</a:t>
            </a:r>
            <a:r>
              <a: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</a:rPr>
              <a:t>框架</a:t>
            </a:r>
            <a:endParaRPr lang="en-US" altLang="zh-CN" sz="3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1050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4027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开启调试模式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75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20703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38100" y="880972"/>
            <a:ext cx="4678932" cy="609600"/>
            <a:chOff x="76200" y="819150"/>
            <a:chExt cx="4678932" cy="609600"/>
          </a:xfrm>
        </p:grpSpPr>
        <p:sp>
          <p:nvSpPr>
            <p:cNvPr id="7" name="标题 8"/>
            <p:cNvSpPr txBox="1">
              <a:spLocks/>
            </p:cNvSpPr>
            <p:nvPr/>
          </p:nvSpPr>
          <p:spPr>
            <a:xfrm>
              <a:off x="1143000" y="819150"/>
              <a:ext cx="3612132" cy="609600"/>
            </a:xfrm>
            <a:prstGeom prst="rect">
              <a:avLst/>
            </a:prstGeom>
          </p:spPr>
          <p:txBody>
            <a:bodyPr/>
            <a:lstStyle/>
            <a:p>
              <a:r>
                <a:rPr lang="en-US" altLang="zh-CN" sz="3200" dirty="0" smtClean="0">
                  <a:ea typeface="微软雅黑" pitchFamily="34" charset="-122"/>
                </a:rPr>
                <a:t>HTTP</a:t>
              </a:r>
              <a:r>
                <a:rPr lang="zh-CN" altLang="en-US" sz="3200" dirty="0" smtClean="0">
                  <a:ea typeface="微软雅黑" pitchFamily="34" charset="-122"/>
                </a:rPr>
                <a:t>方法</a:t>
              </a:r>
              <a:endParaRPr lang="zh-CN" altLang="en-US" sz="3200" dirty="0">
                <a:ea typeface="微软雅黑" pitchFamily="34" charset="-122"/>
              </a:endParaRPr>
            </a:p>
          </p:txBody>
        </p:sp>
        <p:pic>
          <p:nvPicPr>
            <p:cNvPr id="8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56318"/>
              </p:ext>
            </p:extLst>
          </p:nvPr>
        </p:nvGraphicFramePr>
        <p:xfrm>
          <a:off x="1007208" y="1563638"/>
          <a:ext cx="7525232" cy="3313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2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80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方法名</a:t>
                      </a:r>
                      <a:endParaRPr lang="zh-CN" sz="1200" kern="100" dirty="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</a:t>
                      </a:r>
                      <a:endParaRPr lang="zh-CN" sz="1200" kern="100"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16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GET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浏览器告知服务器：只获取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页面上的信息并发给我。这是最常用的方法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63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HEAD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浏览器告诉服务器：欲获取信息，但是只关心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消息头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。应用应像处理</a:t>
                      </a:r>
                      <a:r>
                        <a:rPr lang="en-US" sz="1200" kern="100" dirty="0">
                          <a:effectLst/>
                        </a:rPr>
                        <a:t> GET </a:t>
                      </a:r>
                      <a:r>
                        <a:rPr lang="zh-CN" sz="1200" kern="100" dirty="0">
                          <a:effectLst/>
                        </a:rPr>
                        <a:t>请求一样来处理它，但是不分发实际内容。在</a:t>
                      </a:r>
                      <a:r>
                        <a:rPr lang="en-US" sz="1200" kern="100" dirty="0">
                          <a:effectLst/>
                        </a:rPr>
                        <a:t>Flask</a:t>
                      </a:r>
                      <a:r>
                        <a:rPr lang="zh-CN" sz="1200" kern="100" dirty="0">
                          <a:effectLst/>
                        </a:rPr>
                        <a:t>中你完全无需人工干预，底层的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Werkzeug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zh-CN" sz="1200" kern="100" dirty="0">
                          <a:effectLst/>
                        </a:rPr>
                        <a:t>库已经替你处理好了。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POST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浏览器告诉服务器：想在</a:t>
                      </a:r>
                      <a:r>
                        <a:rPr lang="en-US" sz="1200" kern="100" dirty="0">
                          <a:effectLst/>
                        </a:rPr>
                        <a:t> URL </a:t>
                      </a:r>
                      <a:r>
                        <a:rPr lang="zh-CN" sz="1200" kern="100" dirty="0">
                          <a:effectLst/>
                        </a:rPr>
                        <a:t>上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发布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sz="1200" kern="100" dirty="0">
                          <a:effectLst/>
                        </a:rPr>
                        <a:t>新信息。并且，服务器必须确保 数据已存储且仅存储一次。这是</a:t>
                      </a:r>
                      <a:r>
                        <a:rPr lang="en-US" sz="1200" kern="100" dirty="0">
                          <a:effectLst/>
                        </a:rPr>
                        <a:t> HTML </a:t>
                      </a:r>
                      <a:r>
                        <a:rPr lang="zh-CN" sz="1200" kern="100" dirty="0">
                          <a:effectLst/>
                        </a:rPr>
                        <a:t>表单通常发送数据到服务器的方法。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040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PUT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类似</a:t>
                      </a:r>
                      <a:r>
                        <a:rPr lang="en-US" sz="1200" kern="100" dirty="0">
                          <a:effectLst/>
                        </a:rPr>
                        <a:t> POST </a:t>
                      </a:r>
                      <a:r>
                        <a:rPr lang="zh-CN" sz="1200" kern="100" dirty="0">
                          <a:effectLst/>
                        </a:rPr>
                        <a:t>但是服务器可能触发了存储过程多次，多次覆盖掉旧值。你可 能会问这有什么用，当然这是有原因的。考虑到传输中连接可能会丢失，在这种 情况下浏览器和服务器之间的系统可能安全地第二次接收请求，而 不破坏其它东西。因为</a:t>
                      </a:r>
                      <a:r>
                        <a:rPr lang="en-US" sz="1200" kern="100" dirty="0">
                          <a:effectLst/>
                        </a:rPr>
                        <a:t> POST</a:t>
                      </a:r>
                      <a:r>
                        <a:rPr lang="zh-CN" sz="1200" kern="100" dirty="0">
                          <a:effectLst/>
                        </a:rPr>
                        <a:t>它只触发一次，所以用</a:t>
                      </a:r>
                      <a:r>
                        <a:rPr lang="en-US" sz="1200" kern="100" dirty="0">
                          <a:effectLst/>
                        </a:rPr>
                        <a:t> POST </a:t>
                      </a:r>
                      <a:r>
                        <a:rPr lang="zh-CN" sz="1200" kern="100" dirty="0">
                          <a:effectLst/>
                        </a:rPr>
                        <a:t>是不可能的。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45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DELETE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删除给定位置的信息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348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OPTIONS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给客户端提供一个敏捷的途径来弄清这个</a:t>
                      </a:r>
                      <a:r>
                        <a:rPr lang="en-US" sz="1200" kern="100" dirty="0">
                          <a:effectLst/>
                        </a:rPr>
                        <a:t> URL </a:t>
                      </a:r>
                      <a:r>
                        <a:rPr lang="zh-CN" sz="1200" kern="100" dirty="0">
                          <a:effectLst/>
                        </a:rPr>
                        <a:t>支持哪些</a:t>
                      </a:r>
                      <a:r>
                        <a:rPr lang="en-US" sz="1200" kern="100" dirty="0">
                          <a:effectLst/>
                        </a:rPr>
                        <a:t> HTTP </a:t>
                      </a:r>
                      <a:r>
                        <a:rPr lang="zh-CN" sz="1200" kern="100" dirty="0">
                          <a:effectLst/>
                        </a:rPr>
                        <a:t>方法。 从</a:t>
                      </a:r>
                      <a:r>
                        <a:rPr lang="en-US" sz="1200" kern="100" dirty="0">
                          <a:effectLst/>
                        </a:rPr>
                        <a:t> Flask 0.6 </a:t>
                      </a:r>
                      <a:r>
                        <a:rPr lang="zh-CN" sz="1200" kern="100" dirty="0">
                          <a:effectLst/>
                        </a:rPr>
                        <a:t>开始，实现了自动处理。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0443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900" y="1747822"/>
            <a:ext cx="6172200" cy="16478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28371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9454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14236</TotalTime>
  <Words>87</Words>
  <Application>Microsoft Office PowerPoint</Application>
  <PresentationFormat>全屏显示(16:9)</PresentationFormat>
  <Paragraphs>25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微软用户</cp:lastModifiedBy>
  <cp:revision>2189</cp:revision>
  <cp:lastPrinted>2113-01-01T00:00:00Z</cp:lastPrinted>
  <dcterms:created xsi:type="dcterms:W3CDTF">2014-11-20T08:27:00Z</dcterms:created>
  <dcterms:modified xsi:type="dcterms:W3CDTF">2018-11-19T05:30:53Z</dcterms:modified>
  <cp:category>21天学课程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2052-10.1.0.6489</vt:lpwstr>
  </property>
</Properties>
</file>