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746" r:id="rId2"/>
    <p:sldId id="688" r:id="rId3"/>
    <p:sldId id="1399" r:id="rId4"/>
    <p:sldId id="1416" r:id="rId5"/>
    <p:sldId id="1417" r:id="rId6"/>
    <p:sldId id="1418" r:id="rId7"/>
    <p:sldId id="1419" r:id="rId8"/>
    <p:sldId id="1415" r:id="rId9"/>
    <p:sldId id="1367" r:id="rId10"/>
    <p:sldId id="1400" r:id="rId11"/>
    <p:sldId id="1368" r:id="rId12"/>
    <p:sldId id="1396" r:id="rId13"/>
    <p:sldId id="1397" r:id="rId14"/>
    <p:sldId id="1398" r:id="rId15"/>
    <p:sldId id="1420" r:id="rId16"/>
    <p:sldId id="1320" r:id="rId17"/>
    <p:sldId id="1364" r:id="rId18"/>
    <p:sldId id="1421" r:id="rId19"/>
    <p:sldId id="1401" r:id="rId20"/>
    <p:sldId id="1422" r:id="rId21"/>
    <p:sldId id="1423" r:id="rId22"/>
    <p:sldId id="1402" r:id="rId23"/>
    <p:sldId id="1424" r:id="rId24"/>
    <p:sldId id="1321" r:id="rId25"/>
    <p:sldId id="1425" r:id="rId26"/>
    <p:sldId id="1426" r:id="rId27"/>
    <p:sldId id="1370" r:id="rId28"/>
    <p:sldId id="1427" r:id="rId29"/>
    <p:sldId id="1428" r:id="rId30"/>
    <p:sldId id="1429" r:id="rId31"/>
    <p:sldId id="1430" r:id="rId32"/>
    <p:sldId id="1431" r:id="rId33"/>
    <p:sldId id="1432" r:id="rId34"/>
    <p:sldId id="1433" r:id="rId35"/>
    <p:sldId id="1434" r:id="rId36"/>
    <p:sldId id="1438" r:id="rId37"/>
    <p:sldId id="1435" r:id="rId38"/>
    <p:sldId id="1436" r:id="rId39"/>
    <p:sldId id="1437" r:id="rId40"/>
    <p:sldId id="1439" r:id="rId41"/>
    <p:sldId id="1440" r:id="rId42"/>
    <p:sldId id="1441" r:id="rId43"/>
    <p:sldId id="1442" r:id="rId44"/>
    <p:sldId id="1443" r:id="rId45"/>
    <p:sldId id="1444" r:id="rId46"/>
    <p:sldId id="747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C54B39-F12A-4011-8259-FB3E39BD8BBC}">
          <p14:sldIdLst>
            <p14:sldId id="746"/>
            <p14:sldId id="688"/>
            <p14:sldId id="1399"/>
            <p14:sldId id="1416"/>
            <p14:sldId id="1417"/>
            <p14:sldId id="1418"/>
            <p14:sldId id="1419"/>
            <p14:sldId id="1415"/>
            <p14:sldId id="1367"/>
            <p14:sldId id="1400"/>
            <p14:sldId id="1368"/>
            <p14:sldId id="1396"/>
            <p14:sldId id="1397"/>
            <p14:sldId id="1398"/>
            <p14:sldId id="1420"/>
          </p14:sldIdLst>
        </p14:section>
        <p14:section name="无标题节" id="{DA186AA5-04CD-44C9-B6CC-C2D7DF1E5D88}">
          <p14:sldIdLst>
            <p14:sldId id="1320"/>
            <p14:sldId id="1364"/>
            <p14:sldId id="1421"/>
            <p14:sldId id="1401"/>
            <p14:sldId id="1422"/>
            <p14:sldId id="1423"/>
            <p14:sldId id="1402"/>
            <p14:sldId id="1424"/>
            <p14:sldId id="1321"/>
            <p14:sldId id="1425"/>
            <p14:sldId id="1426"/>
            <p14:sldId id="1370"/>
            <p14:sldId id="1427"/>
            <p14:sldId id="1428"/>
            <p14:sldId id="1429"/>
            <p14:sldId id="1430"/>
            <p14:sldId id="1431"/>
            <p14:sldId id="1432"/>
            <p14:sldId id="1433"/>
            <p14:sldId id="1434"/>
            <p14:sldId id="1438"/>
            <p14:sldId id="1435"/>
            <p14:sldId id="1436"/>
            <p14:sldId id="1437"/>
            <p14:sldId id="1439"/>
            <p14:sldId id="1440"/>
            <p14:sldId id="1441"/>
            <p14:sldId id="1442"/>
            <p14:sldId id="1443"/>
            <p14:sldId id="1444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CF9B"/>
    <a:srgbClr val="F6910A"/>
    <a:srgbClr val="000000"/>
    <a:srgbClr val="EF6011"/>
    <a:srgbClr val="D1140F"/>
    <a:srgbClr val="990033"/>
    <a:srgbClr val="FFFFCC"/>
    <a:srgbClr val="20A31D"/>
    <a:srgbClr val="125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6230" autoAdjust="0"/>
  </p:normalViewPr>
  <p:slideViewPr>
    <p:cSldViewPr>
      <p:cViewPr varScale="1">
        <p:scale>
          <a:sx n="148" d="100"/>
          <a:sy n="148" d="100"/>
        </p:scale>
        <p:origin x="60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6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>
                <a:ea typeface="微软雅黑" panose="020B0503020204020204" pitchFamily="34" charset="-122"/>
              </a:rPr>
              <a:t>2018/11/19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9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 smtClean="0"/>
              <a:pPr>
                <a:defRPr/>
              </a:pPr>
              <a:t>2018/11/19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4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dia\imag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50963"/>
            <a:ext cx="4104456" cy="36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文件夹组织结构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203826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7749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配置文件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/>
          <p:nvPr/>
        </p:nvSpPr>
        <p:spPr>
          <a:xfrm>
            <a:off x="1412742" y="1995686"/>
            <a:ext cx="5751512" cy="875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/>
              <a:t>MySQL</a:t>
            </a:r>
            <a:r>
              <a:rPr lang="zh-CN" altLang="zh-CN" b="1" dirty="0" smtClean="0"/>
              <a:t>配置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文件上传配置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4697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安装虚拟环境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/>
          <p:nvPr/>
        </p:nvSpPr>
        <p:spPr>
          <a:xfrm>
            <a:off x="1403648" y="2097018"/>
            <a:ext cx="5751512" cy="1338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1" dirty="0" smtClean="0"/>
              <a:t>安装虚拟环境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启动虚拟环境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安装依赖包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461975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创建数据库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/>
          <p:nvPr/>
        </p:nvSpPr>
        <p:spPr>
          <a:xfrm>
            <a:off x="1268760" y="1980585"/>
            <a:ext cx="639958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生成</a:t>
            </a:r>
            <a:r>
              <a:rPr lang="zh-CN" altLang="zh-CN" b="1" dirty="0" smtClean="0"/>
              <a:t>数据库</a:t>
            </a:r>
          </a:p>
          <a:p>
            <a:r>
              <a:rPr lang="en-US" altLang="zh-CN" b="1" dirty="0" smtClean="0"/>
              <a:t>python  manage.py  </a:t>
            </a:r>
            <a:r>
              <a:rPr lang="en-US" altLang="zh-CN" b="1" dirty="0" err="1" smtClean="0"/>
              <a:t>db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init</a:t>
            </a:r>
            <a:r>
              <a:rPr lang="en-US" altLang="zh-CN" b="1" dirty="0" smtClean="0"/>
              <a:t>        # </a:t>
            </a:r>
            <a:r>
              <a:rPr lang="zh-CN" altLang="en-US" b="1" dirty="0" smtClean="0"/>
              <a:t>创建迁移仓库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首次使用  </a:t>
            </a:r>
          </a:p>
          <a:p>
            <a:r>
              <a:rPr lang="en-US" altLang="zh-CN" b="1" dirty="0" smtClean="0"/>
              <a:t>python  manage.py  </a:t>
            </a:r>
            <a:r>
              <a:rPr lang="en-US" altLang="zh-CN" b="1" dirty="0" err="1" smtClean="0"/>
              <a:t>db</a:t>
            </a:r>
            <a:r>
              <a:rPr lang="en-US" altLang="zh-CN" b="1" dirty="0" smtClean="0"/>
              <a:t>  migrate     # </a:t>
            </a:r>
            <a:r>
              <a:rPr lang="zh-CN" altLang="en-US" b="1" dirty="0" smtClean="0"/>
              <a:t>创建迁移脚本</a:t>
            </a:r>
          </a:p>
          <a:p>
            <a:r>
              <a:rPr lang="en-US" altLang="zh-CN" b="1" dirty="0" smtClean="0"/>
              <a:t>python  manage.py  </a:t>
            </a:r>
            <a:r>
              <a:rPr lang="en-US" altLang="zh-CN" b="1" dirty="0" err="1" smtClean="0"/>
              <a:t>db</a:t>
            </a:r>
            <a:r>
              <a:rPr lang="en-US" altLang="zh-CN" b="1" dirty="0" smtClean="0"/>
              <a:t>  upgrade     # </a:t>
            </a:r>
            <a:r>
              <a:rPr lang="zh-CN" altLang="en-US" b="1" dirty="0" smtClean="0"/>
              <a:t>把迁移应用到数据库中</a:t>
            </a:r>
            <a:endParaRPr lang="en-US" altLang="zh-CN" b="1" dirty="0" smtClean="0"/>
          </a:p>
          <a:p>
            <a:endParaRPr lang="zh-CN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启动服务</a:t>
            </a:r>
            <a:r>
              <a:rPr lang="zh-CN" altLang="zh-CN" b="1" dirty="0" smtClean="0"/>
              <a:t>：</a:t>
            </a:r>
          </a:p>
          <a:p>
            <a:r>
              <a:rPr lang="en-US" altLang="zh-CN" b="1" dirty="0" smtClean="0"/>
              <a:t>python  manage.py  </a:t>
            </a:r>
            <a:r>
              <a:rPr lang="en-US" altLang="zh-CN" b="1" dirty="0" err="1" smtClean="0"/>
              <a:t>runserver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50722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5363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4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数据库概要说明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5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6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18235"/>
              </p:ext>
            </p:extLst>
          </p:nvPr>
        </p:nvGraphicFramePr>
        <p:xfrm>
          <a:off x="1403648" y="1635646"/>
          <a:ext cx="6840760" cy="302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03"/>
                <a:gridCol w="1778450"/>
                <a:gridCol w="3712607"/>
              </a:tblGrid>
              <a:tr h="2717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表名</a:t>
                      </a:r>
                      <a:endParaRPr lang="zh-CN" altLang="en-US" sz="1600" kern="100" dirty="0">
                        <a:effectLst/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</a:rPr>
                        <a:t>含义</a:t>
                      </a:r>
                      <a:endParaRPr lang="zh-CN" altLang="en-US" sz="1600" kern="100">
                        <a:effectLst/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</a:rPr>
                        <a:t>作用</a:t>
                      </a:r>
                      <a:endParaRPr lang="zh-CN" altLang="en-US" sz="1600" kern="100">
                        <a:effectLst/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admin</a:t>
                      </a:r>
                      <a:endParaRPr 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管理员表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用于存储管理员用户信息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adminlog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管理员登录日志表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用于存储管理员登录后台的日志信息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用户表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用于存储用户的信息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user_log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用户登录日志表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用于存储用户登录后台的日志信息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oplog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操作日志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用于后台操作信息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area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地区表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用于存储地区信息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scenic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景区表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用于存储景区信息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collect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收藏表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用于存储收藏的景区信息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travels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游记表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用于存储景区游记信息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749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suggestion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>
                          <a:effectLst/>
                        </a:rPr>
                        <a:t>意见建议表</a:t>
                      </a:r>
                      <a:endParaRPr lang="zh-CN" altLang="en-US" sz="16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用于存储用户的意见建议信息</a:t>
                      </a:r>
                      <a:endParaRPr lang="zh-CN" altLang="en-US" sz="16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842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4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数据表模型</a:t>
              </a:r>
            </a:p>
          </p:txBody>
        </p:sp>
        <p:pic>
          <p:nvPicPr>
            <p:cNvPr id="5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矩形 7"/>
          <p:cNvSpPr/>
          <p:nvPr/>
        </p:nvSpPr>
        <p:spPr>
          <a:xfrm>
            <a:off x="3491880" y="2856190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SQLAlchemy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932860"/>
            <a:ext cx="76732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Area</a:t>
            </a:r>
            <a:endParaRPr lang="zh-CN" altLang="en-US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043608" y="2917745"/>
            <a:ext cx="97174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Scenic</a:t>
            </a:r>
          </a:p>
        </p:txBody>
      </p:sp>
      <p:sp>
        <p:nvSpPr>
          <p:cNvPr id="13" name="矩形 12"/>
          <p:cNvSpPr/>
          <p:nvPr/>
        </p:nvSpPr>
        <p:spPr>
          <a:xfrm>
            <a:off x="1045201" y="3867894"/>
            <a:ext cx="104079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Travels</a:t>
            </a:r>
          </a:p>
        </p:txBody>
      </p:sp>
      <p:cxnSp>
        <p:nvCxnSpPr>
          <p:cNvPr id="15" name="直接箭头连接符 14"/>
          <p:cNvCxnSpPr>
            <a:stCxn id="10" idx="3"/>
            <a:endCxn id="8" idx="1"/>
          </p:cNvCxnSpPr>
          <p:nvPr/>
        </p:nvCxnSpPr>
        <p:spPr>
          <a:xfrm>
            <a:off x="1810934" y="2163693"/>
            <a:ext cx="1680946" cy="954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  <a:endCxn id="8" idx="1"/>
          </p:cNvCxnSpPr>
          <p:nvPr/>
        </p:nvCxnSpPr>
        <p:spPr>
          <a:xfrm flipV="1">
            <a:off x="2015349" y="3117800"/>
            <a:ext cx="1476531" cy="3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</p:cNvCxnSpPr>
          <p:nvPr/>
        </p:nvCxnSpPr>
        <p:spPr>
          <a:xfrm flipV="1">
            <a:off x="2085999" y="3104536"/>
            <a:ext cx="1405880" cy="994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</p:cNvCxnSpPr>
          <p:nvPr/>
        </p:nvCxnSpPr>
        <p:spPr>
          <a:xfrm flipV="1">
            <a:off x="5912736" y="3104536"/>
            <a:ext cx="747496" cy="1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60232" y="2842926"/>
            <a:ext cx="21707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Models</a:t>
            </a:r>
            <a:r>
              <a:rPr lang="zh-CN" altLang="en-US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模块</a:t>
            </a:r>
            <a:endParaRPr lang="zh-CN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55913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4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数据表关系</a:t>
              </a:r>
            </a:p>
          </p:txBody>
        </p:sp>
        <p:pic>
          <p:nvPicPr>
            <p:cNvPr id="5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8" name="Picture 2" descr="C:\Users\Administrator\Desktop\media\imag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60" y="1563638"/>
            <a:ext cx="5191099" cy="33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4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前台用户模块设计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698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074845"/>
            <a:ext cx="7786742" cy="1068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35572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e</a:t>
            </a:r>
            <a:r>
              <a:rPr lang="zh-CN" altLang="es-E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起去旅行网站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923678"/>
            <a:ext cx="5534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前台用户模块功能</a:t>
              </a: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958417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会员注册功能实现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8417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16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显示注册页面</a:t>
              </a:r>
            </a:p>
          </p:txBody>
        </p:sp>
        <p:pic>
          <p:nvPicPr>
            <p:cNvPr id="17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0724883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ç¨æ·å¾æ  çå¾å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16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提交注册信息</a:t>
              </a:r>
            </a:p>
          </p:txBody>
        </p:sp>
        <p:pic>
          <p:nvPicPr>
            <p:cNvPr id="17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955913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会员登录功能实现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0000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会员退出功能实现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13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前台首页模块设计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522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ea typeface="微软雅黑" panose="020B0503020204020204" pitchFamily="34" charset="-122"/>
                </a:rPr>
                <a:t>前台首页模块功能</a:t>
              </a:r>
              <a:endParaRPr lang="zh-CN" altLang="en-US" sz="3200" dirty="0">
                <a:ea typeface="微软雅黑" panose="020B0503020204020204" pitchFamily="34" charset="-122"/>
              </a:endParaRPr>
            </a:p>
          </p:txBody>
        </p:sp>
        <p:pic>
          <p:nvPicPr>
            <p:cNvPr id="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9662"/>
            <a:ext cx="5657820" cy="2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0381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1459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推荐地区功能实现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6518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717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5476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景区模块设计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7845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1669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92305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查看游记功能实现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6995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90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15566"/>
            <a:ext cx="4158778" cy="409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1262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查看收藏景区功能实现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5764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关于我们模块设计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1640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后台模块设计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212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系统功能结构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 descr="C:\Users\Administrator\Desktop\media\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66003"/>
            <a:ext cx="5760640" cy="35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721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57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景区管理功能实现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98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地区管理功能实现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111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游记管理功能实现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8320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07654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会员管理功能实现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222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管理功能实现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341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系统功能结构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4" name="Picture 2" descr="C:\Users\Administrator\Desktop\media\imag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" y="1428750"/>
            <a:ext cx="8871201" cy="34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542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系统业务流程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87" y="1995686"/>
            <a:ext cx="74374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474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系统业务流程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6885"/>
            <a:ext cx="675163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75303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系统开发必备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168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851670"/>
            <a:ext cx="67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10CF9B"/>
              </a:buClr>
              <a:buFont typeface="Wingdings" pitchFamily="2" charset="2"/>
              <a:buChar char="u"/>
            </a:pPr>
            <a:r>
              <a:rPr lang="zh-CN" altLang="en-US" sz="2400" dirty="0" smtClean="0"/>
              <a:t>操作系统：</a:t>
            </a:r>
            <a:r>
              <a:rPr lang="en-US" altLang="zh-CN" sz="2400" dirty="0" smtClean="0"/>
              <a:t>Windows7</a:t>
            </a:r>
            <a:r>
              <a:rPr lang="zh-CN" altLang="en-US" sz="2400" dirty="0" smtClean="0"/>
              <a:t>及以上或</a:t>
            </a:r>
            <a:r>
              <a:rPr lang="en-US" altLang="zh-CN" sz="2400" dirty="0" smtClean="0"/>
              <a:t>Linux</a:t>
            </a:r>
          </a:p>
          <a:p>
            <a:pPr marL="285750" lvl="0" indent="-285750">
              <a:lnSpc>
                <a:spcPct val="150000"/>
              </a:lnSpc>
              <a:buClr>
                <a:srgbClr val="10CF9B"/>
              </a:buClr>
              <a:buFont typeface="Wingdings" pitchFamily="2" charset="2"/>
              <a:buChar char="u"/>
            </a:pPr>
            <a:r>
              <a:rPr lang="zh-CN" altLang="en-US" sz="2400" dirty="0" smtClean="0"/>
              <a:t>虚拟环境：</a:t>
            </a:r>
            <a:r>
              <a:rPr lang="en-US" altLang="zh-CN" sz="2400" dirty="0" err="1" smtClean="0"/>
              <a:t>virtualenv</a:t>
            </a:r>
            <a:endParaRPr lang="zh-CN" altLang="zh-CN" sz="2400" dirty="0" smtClean="0"/>
          </a:p>
          <a:p>
            <a:pPr marL="285750" lvl="0" indent="-285750">
              <a:lnSpc>
                <a:spcPct val="150000"/>
              </a:lnSpc>
              <a:buClr>
                <a:srgbClr val="10CF9B"/>
              </a:buClr>
              <a:buFont typeface="Wingdings" pitchFamily="2" charset="2"/>
              <a:buChar char="u"/>
            </a:pPr>
            <a:r>
              <a:rPr lang="zh-CN" altLang="en-US" sz="2400" dirty="0" smtClean="0"/>
              <a:t>数据库和驱动：</a:t>
            </a:r>
            <a:r>
              <a:rPr lang="en-US" altLang="zh-CN" sz="2400" dirty="0" err="1" smtClean="0"/>
              <a:t>MySQL+PyMySQL</a:t>
            </a:r>
            <a:endParaRPr lang="zh-CN" altLang="zh-CN" sz="2400" dirty="0" smtClean="0"/>
          </a:p>
          <a:p>
            <a:pPr marL="285750" lvl="0" indent="-285750">
              <a:lnSpc>
                <a:spcPct val="150000"/>
              </a:lnSpc>
              <a:buClr>
                <a:srgbClr val="10CF9B"/>
              </a:buClr>
              <a:buFont typeface="Wingdings" pitchFamily="2" charset="2"/>
              <a:buChar char="u"/>
            </a:pPr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Sublime</a:t>
            </a:r>
            <a:r>
              <a:rPr lang="zh-CN" altLang="en-US" sz="2400" dirty="0" smtClean="0"/>
              <a:t>等</a:t>
            </a:r>
            <a:endParaRPr lang="zh-CN" altLang="zh-CN" sz="2400" dirty="0"/>
          </a:p>
          <a:p>
            <a:pPr marL="285750" lvl="0" indent="-285750">
              <a:lnSpc>
                <a:spcPct val="150000"/>
              </a:lnSpc>
              <a:buClr>
                <a:srgbClr val="10CF9B"/>
              </a:buClr>
              <a:buFont typeface="Wingdings" pitchFamily="2" charset="2"/>
              <a:buChar char="u"/>
            </a:pPr>
            <a:r>
              <a:rPr lang="zh-CN" altLang="en-US" sz="2400" dirty="0" smtClean="0"/>
              <a:t>浏览器：</a:t>
            </a:r>
            <a:r>
              <a:rPr lang="en-US" altLang="zh-CN" sz="2400" dirty="0" smtClean="0"/>
              <a:t>Chrome</a:t>
            </a:r>
            <a:r>
              <a:rPr lang="zh-CN" altLang="en-US" sz="2400" dirty="0" smtClean="0"/>
              <a:t>浏览器</a:t>
            </a:r>
            <a:endParaRPr lang="zh-CN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6200" y="819150"/>
            <a:ext cx="5071864" cy="609600"/>
            <a:chOff x="76200" y="819150"/>
            <a:chExt cx="4678932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系统开发环境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89246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6012928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17725</TotalTime>
  <Words>328</Words>
  <Application>Microsoft Office PowerPoint</Application>
  <PresentationFormat>全屏显示(16:9)</PresentationFormat>
  <Paragraphs>101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微软用户</cp:lastModifiedBy>
  <cp:revision>2248</cp:revision>
  <cp:lastPrinted>2113-01-01T00:00:00Z</cp:lastPrinted>
  <dcterms:created xsi:type="dcterms:W3CDTF">2014-11-20T08:27:00Z</dcterms:created>
  <dcterms:modified xsi:type="dcterms:W3CDTF">2018-11-19T05:30:35Z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2052-10.1.0.6489</vt:lpwstr>
  </property>
</Properties>
</file>