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98" r:id="rId3"/>
    <p:sldId id="289" r:id="rId4"/>
    <p:sldId id="259" r:id="rId5"/>
    <p:sldId id="260" r:id="rId6"/>
    <p:sldId id="286" r:id="rId7"/>
    <p:sldId id="261" r:id="rId8"/>
    <p:sldId id="262" r:id="rId9"/>
    <p:sldId id="263" r:id="rId10"/>
    <p:sldId id="264" r:id="rId11"/>
    <p:sldId id="297" r:id="rId12"/>
    <p:sldId id="266" r:id="rId13"/>
    <p:sldId id="290" r:id="rId14"/>
    <p:sldId id="278" r:id="rId15"/>
    <p:sldId id="267" r:id="rId16"/>
    <p:sldId id="268" r:id="rId17"/>
    <p:sldId id="277" r:id="rId18"/>
    <p:sldId id="279" r:id="rId19"/>
    <p:sldId id="296" r:id="rId20"/>
    <p:sldId id="280" r:id="rId21"/>
    <p:sldId id="281" r:id="rId22"/>
    <p:sldId id="282" r:id="rId23"/>
    <p:sldId id="295"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5" autoAdjust="0"/>
    <p:restoredTop sz="94660"/>
  </p:normalViewPr>
  <p:slideViewPr>
    <p:cSldViewPr snapToGrid="0">
      <p:cViewPr varScale="1">
        <p:scale>
          <a:sx n="69" d="100"/>
          <a:sy n="69" d="100"/>
        </p:scale>
        <p:origin x="5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8378A-3AD8-4139-A00D-8B9C367F0416}" type="datetimeFigureOut">
              <a:rPr lang="en-GB" smtClean="0"/>
              <a:t>24/09/2021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C10EC-03FD-4025-BFA8-A94B0D5FCD77}" type="slidenum">
              <a:rPr lang="en-GB" smtClean="0"/>
              <a:t>‹#›</a:t>
            </a:fld>
            <a:endParaRPr lang="en-GB"/>
          </a:p>
        </p:txBody>
      </p:sp>
    </p:spTree>
    <p:extLst>
      <p:ext uri="{BB962C8B-B14F-4D97-AF65-F5344CB8AC3E}">
        <p14:creationId xmlns:p14="http://schemas.microsoft.com/office/powerpoint/2010/main" val="130061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69909EF-72F1-4695-8238-B951D03ABC4D}" type="slidenum">
              <a:rPr lang="en-GB"/>
              <a:pPr/>
              <a:t>4</a:t>
            </a:fld>
            <a:endParaRPr lang="en-GB" dirty="0"/>
          </a:p>
        </p:txBody>
      </p:sp>
      <p:sp>
        <p:nvSpPr>
          <p:cNvPr id="10242" name="Rectangle 7"/>
          <p:cNvSpPr txBox="1">
            <a:spLocks noGrp="1" noChangeArrowheads="1"/>
          </p:cNvSpPr>
          <p:nvPr/>
        </p:nvSpPr>
        <p:spPr bwMode="auto">
          <a:xfrm>
            <a:off x="3850443" y="9428583"/>
            <a:ext cx="2945659" cy="496332"/>
          </a:xfrm>
          <a:prstGeom prst="rect">
            <a:avLst/>
          </a:prstGeom>
          <a:noFill/>
          <a:ln w="9525">
            <a:noFill/>
            <a:miter lim="800000"/>
            <a:headEnd/>
            <a:tailEnd/>
          </a:ln>
        </p:spPr>
        <p:txBody>
          <a:bodyPr anchor="b"/>
          <a:lstStyle/>
          <a:p>
            <a:pPr algn="r"/>
            <a:fld id="{7C5AB1DD-81E7-4749-81BD-516575D191F0}" type="slidenum">
              <a:rPr lang="en-US" sz="1200"/>
              <a:pPr algn="r"/>
              <a:t>4</a:t>
            </a:fld>
            <a:endParaRPr lang="en-US" sz="1200"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p:txBody>
          <a:bodyPr/>
          <a:lstStyle/>
          <a:p>
            <a:r>
              <a:rPr lang="en-GB" dirty="0"/>
              <a:t>Motivate Sessions are on Monday and Tuesday afternoons. Please ensure your child comes with a complete kit both days. </a:t>
            </a:r>
          </a:p>
          <a:p>
            <a:endParaRPr lang="en-GB" dirty="0"/>
          </a:p>
          <a:p>
            <a:r>
              <a:rPr lang="en-GB" dirty="0"/>
              <a:t>Science will be taught by our deputy-head, Sonia. Our first topic is “Earth, Sun and Moon.”</a:t>
            </a:r>
          </a:p>
          <a:p>
            <a:endParaRPr lang="en-GB" dirty="0"/>
          </a:p>
          <a:p>
            <a:r>
              <a:rPr lang="en-GB" dirty="0"/>
              <a:t>Music will be taught by </a:t>
            </a:r>
            <a:r>
              <a:rPr lang="en-GB" dirty="0" err="1"/>
              <a:t>Marinus</a:t>
            </a:r>
            <a:r>
              <a:rPr lang="en-GB"/>
              <a:t> on Thursday afternoons. </a:t>
            </a:r>
          </a:p>
          <a:p>
            <a:endParaRPr lang="en-GB"/>
          </a:p>
          <a:p>
            <a:r>
              <a:rPr lang="en-GB"/>
              <a:t>Children will be given some class time to work on Heads Awards, but will also need to work on them outside of school as well. Options follow on Friday Afternoon. </a:t>
            </a:r>
            <a:endParaRPr lang="en-US"/>
          </a:p>
        </p:txBody>
      </p:sp>
    </p:spTree>
    <p:extLst>
      <p:ext uri="{BB962C8B-B14F-4D97-AF65-F5344CB8AC3E}">
        <p14:creationId xmlns:p14="http://schemas.microsoft.com/office/powerpoint/2010/main" val="3958266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133170-0D87-4140-8465-B6AEB8E920C2}" type="datetimeFigureOut">
              <a:rPr lang="en-GB" smtClean="0"/>
              <a:t>24/09/2021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62AB7-305D-4D0F-BC86-65B0F14C07C0}"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2200" y="4706762"/>
            <a:ext cx="1931753" cy="1948037"/>
          </a:xfrm>
          <a:prstGeom prst="rect">
            <a:avLst/>
          </a:prstGeom>
        </p:spPr>
      </p:pic>
    </p:spTree>
    <p:extLst>
      <p:ext uri="{BB962C8B-B14F-4D97-AF65-F5344CB8AC3E}">
        <p14:creationId xmlns:p14="http://schemas.microsoft.com/office/powerpoint/2010/main" val="14983557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133170-0D87-4140-8465-B6AEB8E920C2}" type="datetimeFigureOut">
              <a:rPr lang="en-GB" smtClean="0"/>
              <a:t>24/09/2021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239805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133170-0D87-4140-8465-B6AEB8E920C2}" type="datetimeFigureOut">
              <a:rPr lang="en-GB" smtClean="0"/>
              <a:t>24/09/2021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249305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09600" y="1600201"/>
            <a:ext cx="10972800" cy="4525963"/>
          </a:xfrm>
        </p:spPr>
        <p:txBody>
          <a:bodyPr/>
          <a:lstStyle/>
          <a:p>
            <a:endParaRPr lang="en-GB"/>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GB"/>
          </a:p>
        </p:txBody>
      </p:sp>
      <p:sp>
        <p:nvSpPr>
          <p:cNvPr id="5" name="Footer Placeholder 4"/>
          <p:cNvSpPr>
            <a:spLocks noGrp="1"/>
          </p:cNvSpPr>
          <p:nvPr>
            <p:ph type="ftr" sz="quarter" idx="11"/>
          </p:nvPr>
        </p:nvSpPr>
        <p:spPr>
          <a:xfrm>
            <a:off x="4176184" y="6237288"/>
            <a:ext cx="3860800" cy="476250"/>
          </a:xfrm>
        </p:spPr>
        <p:txBody>
          <a:bodyPr/>
          <a:lstStyle>
            <a:lvl1pPr>
              <a:defRPr/>
            </a:lvl1pPr>
          </a:lstStyle>
          <a:p>
            <a:r>
              <a:rPr lang="en-GB"/>
              <a:t>Meet the teacher </a:t>
            </a:r>
          </a:p>
          <a:p>
            <a:r>
              <a:rPr lang="en-GB"/>
              <a:t>September 2013</a:t>
            </a:r>
          </a:p>
        </p:txBody>
      </p:sp>
      <p:sp>
        <p:nvSpPr>
          <p:cNvPr id="6" name="Slide Number Placeholder 5"/>
          <p:cNvSpPr>
            <a:spLocks noGrp="1"/>
          </p:cNvSpPr>
          <p:nvPr>
            <p:ph type="sldNum" sz="quarter" idx="12"/>
          </p:nvPr>
        </p:nvSpPr>
        <p:spPr>
          <a:xfrm>
            <a:off x="8784167" y="6381750"/>
            <a:ext cx="2844800" cy="476250"/>
          </a:xfrm>
        </p:spPr>
        <p:txBody>
          <a:bodyPr/>
          <a:lstStyle>
            <a:lvl1pPr>
              <a:defRPr/>
            </a:lvl1pPr>
          </a:lstStyle>
          <a:p>
            <a:fld id="{7F12B0A8-C065-42AD-A86F-42CF232B20CF}" type="slidenum">
              <a:rPr lang="en-GB"/>
              <a:pPr/>
              <a:t>‹#›</a:t>
            </a:fld>
            <a:endParaRPr lang="en-GB"/>
          </a:p>
        </p:txBody>
      </p:sp>
    </p:spTree>
    <p:extLst>
      <p:ext uri="{BB962C8B-B14F-4D97-AF65-F5344CB8AC3E}">
        <p14:creationId xmlns:p14="http://schemas.microsoft.com/office/powerpoint/2010/main" val="31483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26133170-0D87-4140-8465-B6AEB8E920C2}" type="datetimeFigureOut">
              <a:rPr lang="en-GB" smtClean="0"/>
              <a:t>24/09/2021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62AB7-305D-4D0F-BC86-65B0F14C07C0}"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2200" y="4706762"/>
            <a:ext cx="1931753" cy="1948037"/>
          </a:xfrm>
          <a:prstGeom prst="rect">
            <a:avLst/>
          </a:prstGeom>
        </p:spPr>
      </p:pic>
    </p:spTree>
    <p:extLst>
      <p:ext uri="{BB962C8B-B14F-4D97-AF65-F5344CB8AC3E}">
        <p14:creationId xmlns:p14="http://schemas.microsoft.com/office/powerpoint/2010/main" val="17953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133170-0D87-4140-8465-B6AEB8E920C2}" type="datetimeFigureOut">
              <a:rPr lang="en-GB" smtClean="0"/>
              <a:t>24/09/2021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269555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6133170-0D87-4140-8465-B6AEB8E920C2}" type="datetimeFigureOut">
              <a:rPr lang="en-GB" smtClean="0"/>
              <a:t>24/09/2021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45754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6133170-0D87-4140-8465-B6AEB8E920C2}" type="datetimeFigureOut">
              <a:rPr lang="en-GB" smtClean="0"/>
              <a:t>24/09/2021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42535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6133170-0D87-4140-8465-B6AEB8E920C2}" type="datetimeFigureOut">
              <a:rPr lang="en-GB" smtClean="0"/>
              <a:t>24/09/2021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136159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33170-0D87-4140-8465-B6AEB8E920C2}" type="datetimeFigureOut">
              <a:rPr lang="en-GB" smtClean="0"/>
              <a:t>24/09/2021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325659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33170-0D87-4140-8465-B6AEB8E920C2}" type="datetimeFigureOut">
              <a:rPr lang="en-GB" smtClean="0"/>
              <a:t>24/09/2021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29860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33170-0D87-4140-8465-B6AEB8E920C2}" type="datetimeFigureOut">
              <a:rPr lang="en-GB" smtClean="0"/>
              <a:t>24/09/2021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62AB7-305D-4D0F-BC86-65B0F14C07C0}" type="slidenum">
              <a:rPr lang="en-GB" smtClean="0"/>
              <a:t>‹#›</a:t>
            </a:fld>
            <a:endParaRPr lang="en-GB"/>
          </a:p>
        </p:txBody>
      </p:sp>
    </p:spTree>
    <p:extLst>
      <p:ext uri="{BB962C8B-B14F-4D97-AF65-F5344CB8AC3E}">
        <p14:creationId xmlns:p14="http://schemas.microsoft.com/office/powerpoint/2010/main" val="2673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3170-0D87-4140-8465-B6AEB8E920C2}" type="datetimeFigureOut">
              <a:rPr lang="en-GB" smtClean="0"/>
              <a:t>24/09/2021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62AB7-305D-4D0F-BC86-65B0F14C07C0}" type="slidenum">
              <a:rPr lang="en-GB" smtClean="0"/>
              <a:t>‹#›</a:t>
            </a:fld>
            <a:endParaRPr lang="en-GB"/>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982200" y="4706762"/>
            <a:ext cx="1931753" cy="1948037"/>
          </a:xfrm>
          <a:prstGeom prst="rect">
            <a:avLst/>
          </a:prstGeom>
        </p:spPr>
      </p:pic>
    </p:spTree>
    <p:extLst>
      <p:ext uri="{BB962C8B-B14F-4D97-AF65-F5344CB8AC3E}">
        <p14:creationId xmlns:p14="http://schemas.microsoft.com/office/powerpoint/2010/main" val="83213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home.oxfordowl.co.uk/at-school/year-6-at-primary-school/" TargetMode="External"/><Relationship Id="rId3" Type="http://schemas.openxmlformats.org/officeDocument/2006/relationships/hyperlink" Target="http://www.bbc.co.uk/bitesize/ks2/" TargetMode="External"/><Relationship Id="rId7" Type="http://schemas.openxmlformats.org/officeDocument/2006/relationships/hyperlink" Target="https://uk.ixl.com/"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spellzone.com/word_lists/games-10609.htm" TargetMode="External"/><Relationship Id="rId5" Type="http://schemas.openxmlformats.org/officeDocument/2006/relationships/hyperlink" Target="http://www.primaryhomeworkhelp.co.uk/maths/" TargetMode="External"/><Relationship Id="rId4" Type="http://schemas.openxmlformats.org/officeDocument/2006/relationships/hyperlink" Target="https://www.topmarks.co.uk/"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975757" y="332656"/>
            <a:ext cx="7682593" cy="1752600"/>
          </a:xfrm>
        </p:spPr>
        <p:txBody>
          <a:bodyPr>
            <a:normAutofit/>
          </a:bodyPr>
          <a:lstStyle/>
          <a:p>
            <a:r>
              <a:rPr lang="en-GB" sz="5200" b="1" dirty="0">
                <a:latin typeface="Calibri" panose="020F0502020204030204" pitchFamily="34" charset="0"/>
                <a:cs typeface="Calibri" panose="020F0502020204030204" pitchFamily="34" charset="0"/>
              </a:rPr>
              <a:t>Welcome to </a:t>
            </a:r>
            <a:r>
              <a:rPr lang="en-GB" sz="5200" b="1" dirty="0" smtClean="0">
                <a:latin typeface="Calibri" panose="020F0502020204030204" pitchFamily="34" charset="0"/>
                <a:cs typeface="Calibri" panose="020F0502020204030204" pitchFamily="34" charset="0"/>
              </a:rPr>
              <a:t>Rhino Class</a:t>
            </a:r>
          </a:p>
          <a:p>
            <a:r>
              <a:rPr lang="en-GB" sz="5200" b="1" dirty="0" smtClean="0">
                <a:latin typeface="Calibri" panose="020F0502020204030204" pitchFamily="34" charset="0"/>
                <a:cs typeface="Calibri" panose="020F0502020204030204" pitchFamily="34" charset="0"/>
              </a:rPr>
              <a:t>Meet the Teacher  </a:t>
            </a:r>
            <a:endParaRPr lang="en-GB" sz="5200" b="1" dirty="0">
              <a:latin typeface="Calibri" panose="020F0502020204030204" pitchFamily="34" charset="0"/>
              <a:cs typeface="Calibri" panose="020F0502020204030204" pitchFamily="34" charset="0"/>
            </a:endParaRPr>
          </a:p>
          <a:p>
            <a:pPr algn="l"/>
            <a:endParaRPr lang="en-GB" dirty="0">
              <a:latin typeface="Calibri" panose="020F0502020204030204" pitchFamily="34" charset="0"/>
              <a:cs typeface="Calibri" panose="020F0502020204030204" pitchFamily="34" charset="0"/>
            </a:endParaRPr>
          </a:p>
        </p:txBody>
      </p:sp>
      <p:sp>
        <p:nvSpPr>
          <p:cNvPr id="3" name="AutoShape 4" descr="https://mail.lgflmail.org/owa/service.svc/s/GetFileAttachment?id=AAMkADJiYzM1NGJlLTljYWQtNDQwMi04YjYxLTFiNGM4NTg4NWZkNwBGAAAAAAAu%2B56wKUSUTI2pDhYFlxccBwCDMmoBpbrmRaZoxCA3SXV8AAAAAAEMAACDMmoBpbrmRaZoxCA3SXV8AADsmA21AAABEgAQAM0WSAkOk5FPgXlcZcU59YQ%3D&amp;X-OWA-CANARY=lRfWEgbP5EOLxBfigijF_CGzKaUIfdkI6rRu9QaI1frcyYghJeBPkyW2h96zIYzID1Srb9QSOk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692" y="2085256"/>
            <a:ext cx="2971800" cy="3962400"/>
          </a:xfrm>
          <a:prstGeom prst="rect">
            <a:avLst/>
          </a:prstGeom>
        </p:spPr>
      </p:pic>
      <p:sp>
        <p:nvSpPr>
          <p:cNvPr id="5" name="TextBox 4"/>
          <p:cNvSpPr txBox="1"/>
          <p:nvPr/>
        </p:nvSpPr>
        <p:spPr>
          <a:xfrm>
            <a:off x="5412827" y="6211614"/>
            <a:ext cx="2259725" cy="369332"/>
          </a:xfrm>
          <a:prstGeom prst="rect">
            <a:avLst/>
          </a:prstGeom>
          <a:noFill/>
        </p:spPr>
        <p:txBody>
          <a:bodyPr wrap="square" rtlCol="0">
            <a:spAutoFit/>
          </a:bodyPr>
          <a:lstStyle/>
          <a:p>
            <a:r>
              <a:rPr lang="en-GB" dirty="0" smtClean="0"/>
              <a:t>Jaydon</a:t>
            </a:r>
            <a:endParaRPr lang="en-GB" dirty="0"/>
          </a:p>
        </p:txBody>
      </p:sp>
    </p:spTree>
    <p:custDataLst>
      <p:tags r:id="rId1"/>
    </p:custDataLst>
    <p:extLst>
      <p:ext uri="{BB962C8B-B14F-4D97-AF65-F5344CB8AC3E}">
        <p14:creationId xmlns:p14="http://schemas.microsoft.com/office/powerpoint/2010/main" val="2238816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Home Leaning- Reading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470025"/>
            <a:ext cx="10782300" cy="1704975"/>
          </a:xfrm>
        </p:spPr>
        <p:txBody>
          <a:bodyPr>
            <a:noAutofit/>
          </a:bodyPr>
          <a:lstStyle/>
          <a:p>
            <a:pPr lvl="0">
              <a:lnSpc>
                <a:spcPct val="80000"/>
              </a:lnSpc>
              <a:defRPr/>
            </a:pPr>
            <a:r>
              <a:rPr lang="en-GB" sz="2400" dirty="0">
                <a:solidFill>
                  <a:srgbClr val="000000"/>
                </a:solidFill>
                <a:latin typeface="Calibri" panose="020F0502020204030204" pitchFamily="34" charset="0"/>
                <a:cs typeface="Calibri" panose="020F0502020204030204" pitchFamily="34" charset="0"/>
              </a:rPr>
              <a:t>It is very important that  children continue to read at home on a daily basis for a minimum of 10 minutes. Reading Records must be completed each day and given in on </a:t>
            </a:r>
            <a:r>
              <a:rPr lang="en-GB" sz="2400" dirty="0" smtClean="0">
                <a:solidFill>
                  <a:srgbClr val="000000"/>
                </a:solidFill>
                <a:latin typeface="Calibri" panose="020F0502020204030204" pitchFamily="34" charset="0"/>
                <a:cs typeface="Calibri" panose="020F0502020204030204" pitchFamily="34" charset="0"/>
              </a:rPr>
              <a:t>Wednesday.</a:t>
            </a:r>
            <a:endParaRPr lang="en-GB" sz="2400" dirty="0">
              <a:solidFill>
                <a:srgbClr val="000000"/>
              </a:solidFill>
              <a:latin typeface="Calibri" panose="020F0502020204030204" pitchFamily="34" charset="0"/>
              <a:cs typeface="Calibri" panose="020F0502020204030204" pitchFamily="34" charset="0"/>
            </a:endParaRPr>
          </a:p>
          <a:p>
            <a:pPr lvl="0">
              <a:lnSpc>
                <a:spcPct val="80000"/>
              </a:lnSpc>
              <a:defRPr/>
            </a:pPr>
            <a:r>
              <a:rPr lang="en-GB" sz="2400" dirty="0">
                <a:solidFill>
                  <a:srgbClr val="000000"/>
                </a:solidFill>
                <a:latin typeface="Calibri" panose="020F0502020204030204" pitchFamily="34" charset="0"/>
                <a:cs typeface="Calibri" panose="020F0502020204030204" pitchFamily="34" charset="0"/>
              </a:rPr>
              <a:t>Your children’s books will be changed </a:t>
            </a:r>
            <a:r>
              <a:rPr lang="en-GB" sz="2400" dirty="0" smtClean="0">
                <a:solidFill>
                  <a:srgbClr val="000000"/>
                </a:solidFill>
                <a:latin typeface="Calibri" panose="020F0502020204030204" pitchFamily="34" charset="0"/>
                <a:cs typeface="Calibri" panose="020F0502020204030204" pitchFamily="34" charset="0"/>
              </a:rPr>
              <a:t>on Friday.</a:t>
            </a:r>
            <a:endParaRPr lang="en-GB" sz="2400" dirty="0">
              <a:latin typeface="Calibri" panose="020F0502020204030204" pitchFamily="34" charset="0"/>
              <a:cs typeface="Calibri" panose="020F0502020204030204" pitchFamily="34" charset="0"/>
            </a:endParaRPr>
          </a:p>
          <a:p>
            <a:r>
              <a:rPr lang="en-GB" sz="2400" dirty="0" smtClean="0">
                <a:latin typeface="Calibri" panose="020F0502020204030204" pitchFamily="34" charset="0"/>
                <a:cs typeface="Calibri" panose="020F0502020204030204" pitchFamily="34" charset="0"/>
              </a:rPr>
              <a:t>We </a:t>
            </a:r>
            <a:r>
              <a:rPr lang="en-GB" sz="2400" dirty="0">
                <a:latin typeface="Calibri" panose="020F0502020204030204" pitchFamily="34" charset="0"/>
                <a:cs typeface="Calibri" panose="020F0502020204030204" pitchFamily="34" charset="0"/>
              </a:rPr>
              <a:t>want all children to develop a love of reading. Reading underpins the whole curriculum and there is much evidence to support our belief that reading is the key to success not just in school but in all aspects of life. One of the most important ways in which you can support your child in school is to encourage them to read to you and for you to read to them. </a:t>
            </a:r>
          </a:p>
        </p:txBody>
      </p:sp>
      <p:sp>
        <p:nvSpPr>
          <p:cNvPr id="4" name="Rectangle 3"/>
          <p:cNvSpPr/>
          <p:nvPr/>
        </p:nvSpPr>
        <p:spPr>
          <a:xfrm>
            <a:off x="838200" y="4976091"/>
            <a:ext cx="8991600" cy="1200329"/>
          </a:xfrm>
          <a:prstGeom prst="rect">
            <a:avLst/>
          </a:prstGeom>
        </p:spPr>
        <p:txBody>
          <a:bodyPr wrap="square">
            <a:spAutoFit/>
          </a:bodyPr>
          <a:lstStyle/>
          <a:p>
            <a:pPr marL="285750" indent="-285750">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Children </a:t>
            </a:r>
            <a:r>
              <a:rPr lang="en-GB" sz="2400" dirty="0">
                <a:latin typeface="Calibri" panose="020F0502020204030204" pitchFamily="34" charset="0"/>
                <a:cs typeface="Calibri" panose="020F0502020204030204" pitchFamily="34" charset="0"/>
              </a:rPr>
              <a:t>in Key Stage 2 take home:</a:t>
            </a:r>
          </a:p>
          <a:p>
            <a:pPr marL="742950" lvl="1"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1x Big Cat banded book</a:t>
            </a:r>
          </a:p>
          <a:p>
            <a:pPr marL="742950" lvl="1"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1x free reader (changed as needed</a:t>
            </a:r>
            <a:r>
              <a:rPr lang="en-GB" sz="2400" dirty="0" smtClean="0">
                <a:latin typeface="Calibri" panose="020F0502020204030204" pitchFamily="34" charset="0"/>
                <a:cs typeface="Calibri" panose="020F0502020204030204" pitchFamily="34" charset="0"/>
              </a:rPr>
              <a:t>)</a:t>
            </a:r>
            <a:endParaRPr lang="en-GB"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54786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31" y="-116458"/>
            <a:ext cx="10515600" cy="1325563"/>
          </a:xfrm>
        </p:spPr>
        <p:txBody>
          <a:bodyPr/>
          <a:lstStyle/>
          <a:p>
            <a:r>
              <a:rPr lang="en-GB" dirty="0" smtClean="0"/>
              <a:t>Book Bands</a:t>
            </a:r>
            <a:endParaRPr lang="en-GB" dirty="0"/>
          </a:p>
        </p:txBody>
      </p:sp>
      <p:pic>
        <p:nvPicPr>
          <p:cNvPr id="7" name="Picture 6"/>
          <p:cNvPicPr>
            <a:picLocks noChangeAspect="1"/>
          </p:cNvPicPr>
          <p:nvPr/>
        </p:nvPicPr>
        <p:blipFill>
          <a:blip r:embed="rId2"/>
          <a:stretch>
            <a:fillRect/>
          </a:stretch>
        </p:blipFill>
        <p:spPr>
          <a:xfrm>
            <a:off x="353931" y="1393771"/>
            <a:ext cx="11480962" cy="1979975"/>
          </a:xfrm>
          <a:prstGeom prst="rect">
            <a:avLst/>
          </a:prstGeom>
        </p:spPr>
      </p:pic>
      <p:pic>
        <p:nvPicPr>
          <p:cNvPr id="8" name="Picture 7"/>
          <p:cNvPicPr>
            <a:picLocks noChangeAspect="1"/>
          </p:cNvPicPr>
          <p:nvPr/>
        </p:nvPicPr>
        <p:blipFill>
          <a:blip r:embed="rId3"/>
          <a:stretch>
            <a:fillRect/>
          </a:stretch>
        </p:blipFill>
        <p:spPr>
          <a:xfrm>
            <a:off x="353931" y="4152246"/>
            <a:ext cx="7248652" cy="1382714"/>
          </a:xfrm>
          <a:prstGeom prst="rect">
            <a:avLst/>
          </a:prstGeom>
        </p:spPr>
      </p:pic>
      <p:sp>
        <p:nvSpPr>
          <p:cNvPr id="9" name="TextBox 8"/>
          <p:cNvSpPr txBox="1"/>
          <p:nvPr/>
        </p:nvSpPr>
        <p:spPr>
          <a:xfrm>
            <a:off x="288616" y="1024439"/>
            <a:ext cx="3592285" cy="369332"/>
          </a:xfrm>
          <a:prstGeom prst="rect">
            <a:avLst/>
          </a:prstGeom>
          <a:noFill/>
        </p:spPr>
        <p:txBody>
          <a:bodyPr wrap="square" rtlCol="0">
            <a:spAutoFit/>
          </a:bodyPr>
          <a:lstStyle/>
          <a:p>
            <a:r>
              <a:rPr lang="en-GB" b="1" dirty="0" smtClean="0"/>
              <a:t>EYFS/Key Stage 1:</a:t>
            </a:r>
            <a:endParaRPr lang="en-GB" b="1" dirty="0"/>
          </a:p>
        </p:txBody>
      </p:sp>
      <p:sp>
        <p:nvSpPr>
          <p:cNvPr id="10" name="TextBox 9"/>
          <p:cNvSpPr txBox="1"/>
          <p:nvPr/>
        </p:nvSpPr>
        <p:spPr>
          <a:xfrm>
            <a:off x="245074" y="3782914"/>
            <a:ext cx="3592285" cy="369332"/>
          </a:xfrm>
          <a:prstGeom prst="rect">
            <a:avLst/>
          </a:prstGeom>
          <a:noFill/>
        </p:spPr>
        <p:txBody>
          <a:bodyPr wrap="square" rtlCol="0">
            <a:spAutoFit/>
          </a:bodyPr>
          <a:lstStyle/>
          <a:p>
            <a:r>
              <a:rPr lang="en-GB" b="1" dirty="0" smtClean="0"/>
              <a:t>Key Stage 2:</a:t>
            </a:r>
            <a:endParaRPr lang="en-GB" b="1" dirty="0"/>
          </a:p>
        </p:txBody>
      </p:sp>
      <p:sp>
        <p:nvSpPr>
          <p:cNvPr id="11" name="TextBox 10"/>
          <p:cNvSpPr txBox="1"/>
          <p:nvPr/>
        </p:nvSpPr>
        <p:spPr>
          <a:xfrm>
            <a:off x="245074" y="5719626"/>
            <a:ext cx="9787200" cy="338554"/>
          </a:xfrm>
          <a:prstGeom prst="rect">
            <a:avLst/>
          </a:prstGeom>
          <a:noFill/>
        </p:spPr>
        <p:txBody>
          <a:bodyPr wrap="square" rtlCol="0">
            <a:spAutoFit/>
          </a:bodyPr>
          <a:lstStyle/>
          <a:p>
            <a:r>
              <a:rPr lang="en-GB" sz="1600" b="1" dirty="0" smtClean="0"/>
              <a:t>NB: In Key Stage 2 their is progression within the content of the books within each band</a:t>
            </a:r>
            <a:endParaRPr lang="en-GB" sz="1600" b="1" dirty="0"/>
          </a:p>
        </p:txBody>
      </p:sp>
    </p:spTree>
    <p:extLst>
      <p:ext uri="{BB962C8B-B14F-4D97-AF65-F5344CB8AC3E}">
        <p14:creationId xmlns:p14="http://schemas.microsoft.com/office/powerpoint/2010/main" val="331820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Some reading recommendations for Year 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lvl="0"/>
            <a:r>
              <a:rPr lang="en-GB" sz="2000" b="1" dirty="0">
                <a:solidFill>
                  <a:schemeClr val="accent2"/>
                </a:solidFill>
              </a:rPr>
              <a:t>Books for Topics:</a:t>
            </a:r>
          </a:p>
          <a:p>
            <a:pPr lvl="0"/>
            <a:r>
              <a:rPr lang="en-GB" sz="2000" dirty="0" smtClean="0">
                <a:solidFill>
                  <a:schemeClr val="accent2"/>
                </a:solidFill>
              </a:rPr>
              <a:t>https</a:t>
            </a:r>
            <a:r>
              <a:rPr lang="en-GB" sz="2000" dirty="0">
                <a:solidFill>
                  <a:schemeClr val="accent2"/>
                </a:solidFill>
              </a:rPr>
              <a:t>://www.booksfortopics.com/year-5</a:t>
            </a:r>
          </a:p>
          <a:p>
            <a:pPr lvl="0"/>
            <a:r>
              <a:rPr lang="en-GB" sz="2000" b="1" dirty="0" smtClean="0">
                <a:solidFill>
                  <a:schemeClr val="accent2"/>
                </a:solidFill>
              </a:rPr>
              <a:t>Book </a:t>
            </a:r>
            <a:r>
              <a:rPr lang="en-GB" sz="2000" b="1" dirty="0">
                <a:solidFill>
                  <a:schemeClr val="accent2"/>
                </a:solidFill>
              </a:rPr>
              <a:t>Trust: </a:t>
            </a:r>
            <a:r>
              <a:rPr lang="en-GB" sz="2000" dirty="0">
                <a:solidFill>
                  <a:schemeClr val="accent2"/>
                </a:solidFill>
              </a:rPr>
              <a:t>https://www.booktrust.org.uk/</a:t>
            </a:r>
          </a:p>
          <a:p>
            <a:pPr lvl="0"/>
            <a:r>
              <a:rPr lang="en-GB" sz="2000" b="1" dirty="0">
                <a:solidFill>
                  <a:schemeClr val="accent2"/>
                </a:solidFill>
              </a:rPr>
              <a:t>A Mighty Girl: </a:t>
            </a:r>
            <a:r>
              <a:rPr lang="en-GB" sz="2000" dirty="0">
                <a:solidFill>
                  <a:schemeClr val="accent2"/>
                </a:solidFill>
              </a:rPr>
              <a:t>https://www.amightygirl.com/books</a:t>
            </a:r>
          </a:p>
          <a:p>
            <a:pPr lvl="0"/>
            <a:r>
              <a:rPr lang="en-GB" sz="2000" b="1" dirty="0">
                <a:solidFill>
                  <a:schemeClr val="accent2"/>
                </a:solidFill>
              </a:rPr>
              <a:t>Love Reading for Kids: </a:t>
            </a:r>
            <a:r>
              <a:rPr lang="en-GB" sz="2000" dirty="0">
                <a:solidFill>
                  <a:schemeClr val="accent2"/>
                </a:solidFill>
              </a:rPr>
              <a:t>https://www.lovereading4kids.co.uk/genre/bom/Books-of-the-Month.html</a:t>
            </a:r>
          </a:p>
          <a:p>
            <a:pPr lvl="0"/>
            <a:r>
              <a:rPr lang="en-GB" sz="2000" b="1" dirty="0">
                <a:solidFill>
                  <a:schemeClr val="accent2"/>
                </a:solidFill>
              </a:rPr>
              <a:t>The Alligators Mouth Bookshop: </a:t>
            </a:r>
            <a:r>
              <a:rPr lang="en-GB" sz="2000" dirty="0">
                <a:solidFill>
                  <a:schemeClr val="accent2"/>
                </a:solidFill>
              </a:rPr>
              <a:t>https://www.thealligatorsmouth.co.uk/</a:t>
            </a:r>
          </a:p>
          <a:p>
            <a:pPr lvl="0"/>
            <a:endParaRPr lang="en-GB" sz="1200" dirty="0">
              <a:solidFill>
                <a:schemeClr val="accent2"/>
              </a:solidFill>
            </a:endParaRPr>
          </a:p>
        </p:txBody>
      </p:sp>
    </p:spTree>
    <p:custDataLst>
      <p:tags r:id="rId1"/>
    </p:custDataLst>
    <p:extLst>
      <p:ext uri="{BB962C8B-B14F-4D97-AF65-F5344CB8AC3E}">
        <p14:creationId xmlns:p14="http://schemas.microsoft.com/office/powerpoint/2010/main" val="12168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t/>
            </a:r>
            <a:br>
              <a:rPr lang="en-GB" sz="2800" dirty="0" smtClean="0"/>
            </a:br>
            <a:r>
              <a:rPr lang="en-GB" sz="2800" dirty="0" smtClean="0">
                <a:latin typeface="Calibri" panose="020F0502020204030204" pitchFamily="34" charset="0"/>
                <a:cs typeface="Calibri" panose="020F0502020204030204" pitchFamily="34" charset="0"/>
              </a:rPr>
              <a:t>Moments of Triumph</a:t>
            </a:r>
            <a:br>
              <a:rPr lang="en-GB" sz="2800" dirty="0" smtClean="0">
                <a:latin typeface="Calibri" panose="020F0502020204030204" pitchFamily="34" charset="0"/>
                <a:cs typeface="Calibri" panose="020F0502020204030204" pitchFamily="34" charset="0"/>
              </a:rPr>
            </a:br>
            <a:r>
              <a:rPr lang="en-GB" sz="2800" dirty="0">
                <a:latin typeface="Calibri" panose="020F0502020204030204" pitchFamily="34" charset="0"/>
                <a:cs typeface="Calibri" panose="020F0502020204030204" pitchFamily="34" charset="0"/>
              </a:rPr>
              <a:t>Designed to develop individuals ready for the challenges that lay ahead.</a:t>
            </a:r>
            <a:br>
              <a:rPr lang="en-GB" sz="2800" dirty="0">
                <a:latin typeface="Calibri" panose="020F0502020204030204" pitchFamily="34" charset="0"/>
                <a:cs typeface="Calibri" panose="020F0502020204030204" pitchFamily="34" charset="0"/>
              </a:rPr>
            </a:br>
            <a:endParaRPr lang="en-GB" sz="2800"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GB" dirty="0" smtClean="0">
                <a:latin typeface="Calibri" panose="020F0502020204030204" pitchFamily="34" charset="0"/>
                <a:cs typeface="Calibri" panose="020F0502020204030204" pitchFamily="34" charset="0"/>
              </a:rPr>
              <a:t>In </a:t>
            </a:r>
            <a:r>
              <a:rPr lang="en-GB" dirty="0">
                <a:latin typeface="Calibri" panose="020F0502020204030204" pitchFamily="34" charset="0"/>
                <a:cs typeface="Calibri" panose="020F0502020204030204" pitchFamily="34" charset="0"/>
              </a:rPr>
              <a:t>recent years, educationalists have been debating how school can explore traits (such as resilience and respect) which develop character.</a:t>
            </a:r>
          </a:p>
          <a:p>
            <a:r>
              <a:rPr lang="en-GB" dirty="0">
                <a:latin typeface="Calibri" panose="020F0502020204030204" pitchFamily="34" charset="0"/>
                <a:cs typeface="Calibri" panose="020F0502020204030204" pitchFamily="34" charset="0"/>
              </a:rPr>
              <a:t>Children and families minister Edward Timpson remarked, “Instilling positive character traits and academic excellence are two sides of the same coin – children that develop resilience are far more likely to succeed, not only in school but in later life, too.”</a:t>
            </a:r>
          </a:p>
          <a:p>
            <a:r>
              <a:rPr lang="en-GB" dirty="0">
                <a:latin typeface="Calibri" panose="020F0502020204030204" pitchFamily="34" charset="0"/>
                <a:cs typeface="Calibri" panose="020F0502020204030204" pitchFamily="34" charset="0"/>
              </a:rPr>
              <a:t>This initiative is designed to develop the emotional intelligence of the pupils at </a:t>
            </a:r>
            <a:r>
              <a:rPr lang="en-GB" dirty="0" smtClean="0">
                <a:latin typeface="Calibri" panose="020F0502020204030204" pitchFamily="34" charset="0"/>
                <a:cs typeface="Calibri" panose="020F0502020204030204" pitchFamily="34" charset="0"/>
              </a:rPr>
              <a:t>Kew Riverside Primary School.</a:t>
            </a:r>
            <a:r>
              <a:rPr lang="en-GB" dirty="0">
                <a:latin typeface="Calibri" panose="020F0502020204030204" pitchFamily="34" charset="0"/>
                <a:cs typeface="Calibri" panose="020F0502020204030204" pitchFamily="34" charset="0"/>
              </a:rPr>
              <a:t>  The project will be tracked over the course of the </a:t>
            </a:r>
            <a:r>
              <a:rPr lang="en-GB" dirty="0" smtClean="0">
                <a:latin typeface="Calibri" panose="020F0502020204030204" pitchFamily="34" charset="0"/>
                <a:cs typeface="Calibri" panose="020F0502020204030204" pitchFamily="34" charset="0"/>
              </a:rPr>
              <a:t>2021 – 2022 academic year </a:t>
            </a:r>
            <a:r>
              <a:rPr lang="en-GB" dirty="0">
                <a:latin typeface="Calibri" panose="020F0502020204030204" pitchFamily="34" charset="0"/>
                <a:cs typeface="Calibri" panose="020F0502020204030204" pitchFamily="34" charset="0"/>
              </a:rPr>
              <a:t>and impact will be </a:t>
            </a:r>
            <a:r>
              <a:rPr lang="en-GB" dirty="0" smtClean="0">
                <a:latin typeface="Calibri" panose="020F0502020204030204" pitchFamily="34" charset="0"/>
                <a:cs typeface="Calibri" panose="020F0502020204030204" pitchFamily="34" charset="0"/>
              </a:rPr>
              <a:t>measured.</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021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Relationships and Sex Education (RSE)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3473" y="1576243"/>
            <a:ext cx="10515600" cy="4351338"/>
          </a:xfrm>
        </p:spPr>
        <p:txBody>
          <a:bodyPr/>
          <a:lstStyle/>
          <a:p>
            <a:pPr>
              <a:buFont typeface="Arial" panose="020B0604020202020204" pitchFamily="34" charset="0"/>
              <a:buChar char="•"/>
            </a:pPr>
            <a:r>
              <a:rPr lang="en-GB" sz="2400" dirty="0">
                <a:latin typeface="Calibri" panose="020F0502020204030204" pitchFamily="34" charset="0"/>
                <a:cs typeface="Calibri" panose="020F0502020204030204" pitchFamily="34" charset="0"/>
              </a:rPr>
              <a:t>In September 2020 the </a:t>
            </a:r>
            <a:r>
              <a:rPr lang="en-GB" sz="2400" b="1" dirty="0">
                <a:latin typeface="Calibri" panose="020F0502020204030204" pitchFamily="34" charset="0"/>
                <a:cs typeface="Calibri" panose="020F0502020204030204" pitchFamily="34" charset="0"/>
              </a:rPr>
              <a:t>Health Education </a:t>
            </a:r>
            <a:r>
              <a:rPr lang="en-GB" sz="2400" dirty="0">
                <a:latin typeface="Calibri" panose="020F0502020204030204" pitchFamily="34" charset="0"/>
                <a:cs typeface="Calibri" panose="020F0502020204030204" pitchFamily="34" charset="0"/>
              </a:rPr>
              <a:t>and </a:t>
            </a:r>
            <a:r>
              <a:rPr lang="en-GB" sz="2400" b="1" dirty="0">
                <a:latin typeface="Calibri" panose="020F0502020204030204" pitchFamily="34" charset="0"/>
                <a:cs typeface="Calibri" panose="020F0502020204030204" pitchFamily="34" charset="0"/>
              </a:rPr>
              <a:t>Relationships Education </a:t>
            </a:r>
            <a:r>
              <a:rPr lang="en-GB" sz="2400" dirty="0">
                <a:latin typeface="Calibri" panose="020F0502020204030204" pitchFamily="34" charset="0"/>
                <a:cs typeface="Calibri" panose="020F0502020204030204" pitchFamily="34" charset="0"/>
              </a:rPr>
              <a:t>aspects of PSHE (personal, social, health and economic) education became compulsory.</a:t>
            </a:r>
          </a:p>
          <a:p>
            <a:pPr>
              <a:buFont typeface="Arial" panose="020B0604020202020204" pitchFamily="34" charset="0"/>
              <a:buChar char="•"/>
            </a:pPr>
            <a:endParaRPr lang="en-GB" sz="1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The Department for Education </a:t>
            </a:r>
            <a:r>
              <a:rPr lang="en-GB" sz="2000" i="1" dirty="0">
                <a:latin typeface="Calibri" panose="020F0502020204030204" pitchFamily="34" charset="0"/>
                <a:cs typeface="Calibri" panose="020F0502020204030204" pitchFamily="34" charset="0"/>
              </a:rPr>
              <a:t>‘continues to recommend that all primary schools should have a sex education programme tailored to the age and the physical and emotional maturity of the pupils’ </a:t>
            </a:r>
          </a:p>
          <a:p>
            <a:pPr>
              <a:buFont typeface="Arial" panose="020B0604020202020204" pitchFamily="34" charset="0"/>
              <a:buChar char="•"/>
            </a:pPr>
            <a:endParaRPr lang="en-GB" sz="2000" i="1" dirty="0">
              <a:latin typeface="Calibri" panose="020F0502020204030204" pitchFamily="34" charset="0"/>
              <a:cs typeface="Calibri" panose="020F0502020204030204" pitchFamily="34" charset="0"/>
            </a:endParaRP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Where schools provide sex education at key stages 1 and 2, parents will have the right to withdraw their child from sex education but not from statutory Relationships Education or Health Education. Parents will also now </a:t>
            </a:r>
            <a:r>
              <a:rPr lang="en-GB" sz="2000" b="1" u="sng" dirty="0">
                <a:latin typeface="Calibri" panose="020F0502020204030204" pitchFamily="34" charset="0"/>
                <a:cs typeface="Calibri" panose="020F0502020204030204" pitchFamily="34" charset="0"/>
              </a:rPr>
              <a:t>not</a:t>
            </a:r>
            <a:r>
              <a:rPr lang="en-GB" sz="2000" dirty="0">
                <a:latin typeface="Calibri" panose="020F0502020204030204" pitchFamily="34" charset="0"/>
                <a:cs typeface="Calibri" panose="020F0502020204030204" pitchFamily="34" charset="0"/>
              </a:rPr>
              <a:t> be able to withdraw their children from the biological/reproductive aspects covered in science).</a:t>
            </a:r>
          </a:p>
          <a:p>
            <a:pPr>
              <a:buFont typeface="Arial" panose="020B0604020202020204" pitchFamily="34" charset="0"/>
              <a:buChar char="•"/>
            </a:pPr>
            <a:endParaRPr lang="en-GB" sz="1800" dirty="0"/>
          </a:p>
          <a:p>
            <a:endParaRPr lang="en-GB" dirty="0"/>
          </a:p>
        </p:txBody>
      </p:sp>
    </p:spTree>
    <p:custDataLst>
      <p:tags r:id="rId1"/>
    </p:custDataLst>
    <p:extLst>
      <p:ext uri="{BB962C8B-B14F-4D97-AF65-F5344CB8AC3E}">
        <p14:creationId xmlns:p14="http://schemas.microsoft.com/office/powerpoint/2010/main" val="369849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29062" t="19219" r="27525" b="10685"/>
          <a:stretch/>
        </p:blipFill>
        <p:spPr>
          <a:xfrm>
            <a:off x="169625" y="0"/>
            <a:ext cx="5220522" cy="6743173"/>
          </a:xfrm>
          <a:prstGeom prst="rect">
            <a:avLst/>
          </a:prstGeom>
        </p:spPr>
      </p:pic>
      <p:pic>
        <p:nvPicPr>
          <p:cNvPr id="8" name="Picture 7"/>
          <p:cNvPicPr>
            <a:picLocks noChangeAspect="1"/>
          </p:cNvPicPr>
          <p:nvPr/>
        </p:nvPicPr>
        <p:blipFill>
          <a:blip r:embed="rId4"/>
          <a:stretch>
            <a:fillRect/>
          </a:stretch>
        </p:blipFill>
        <p:spPr>
          <a:xfrm>
            <a:off x="6482002" y="372239"/>
            <a:ext cx="5472575" cy="6370934"/>
          </a:xfrm>
          <a:prstGeom prst="rect">
            <a:avLst/>
          </a:prstGeom>
        </p:spPr>
      </p:pic>
      <p:sp>
        <p:nvSpPr>
          <p:cNvPr id="2" name="Title 1"/>
          <p:cNvSpPr>
            <a:spLocks noGrp="1"/>
          </p:cNvSpPr>
          <p:nvPr>
            <p:ph type="title"/>
          </p:nvPr>
        </p:nvSpPr>
        <p:spPr>
          <a:xfrm>
            <a:off x="5129791" y="-290543"/>
            <a:ext cx="10515600" cy="1325563"/>
          </a:xfrm>
        </p:spPr>
        <p:txBody>
          <a:bodyPr/>
          <a:lstStyle/>
          <a:p>
            <a:r>
              <a:rPr lang="en-GB" dirty="0" smtClean="0">
                <a:latin typeface="Calibri" panose="020F0502020204030204" pitchFamily="34" charset="0"/>
                <a:cs typeface="Calibri" panose="020F0502020204030204" pitchFamily="34" charset="0"/>
              </a:rPr>
              <a:t>Writing</a:t>
            </a:r>
            <a:endParaRPr lang="en-GB"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79539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18" y="0"/>
            <a:ext cx="10515600" cy="1325563"/>
          </a:xfrm>
        </p:spPr>
        <p:txBody>
          <a:bodyPr/>
          <a:lstStyle/>
          <a:p>
            <a:r>
              <a:rPr lang="en-US" dirty="0" smtClean="0">
                <a:latin typeface="Calibri" panose="020F0502020204030204" pitchFamily="34" charset="0"/>
                <a:cs typeface="Calibri" panose="020F0502020204030204" pitchFamily="34" charset="0"/>
              </a:rPr>
              <a:t>Year </a:t>
            </a:r>
            <a:r>
              <a:rPr lang="en-US" dirty="0" smtClean="0">
                <a:latin typeface="Calibri" panose="020F0502020204030204" pitchFamily="34" charset="0"/>
                <a:cs typeface="Calibri" panose="020F0502020204030204" pitchFamily="34" charset="0"/>
              </a:rPr>
              <a:t>5 </a:t>
            </a:r>
            <a:r>
              <a:rPr lang="en-US" dirty="0" smtClean="0">
                <a:latin typeface="Calibri" panose="020F0502020204030204" pitchFamily="34" charset="0"/>
                <a:cs typeface="Calibri" panose="020F0502020204030204" pitchFamily="34" charset="0"/>
              </a:rPr>
              <a:t>spelling list</a:t>
            </a: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52300" y="1197551"/>
            <a:ext cx="7510172" cy="5310742"/>
          </a:xfrm>
        </p:spPr>
      </p:pic>
    </p:spTree>
    <p:custDataLst>
      <p:tags r:id="rId1"/>
    </p:custDataLst>
    <p:extLst>
      <p:ext uri="{BB962C8B-B14F-4D97-AF65-F5344CB8AC3E}">
        <p14:creationId xmlns:p14="http://schemas.microsoft.com/office/powerpoint/2010/main" val="249219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328" y="1540238"/>
            <a:ext cx="10515600" cy="4351338"/>
          </a:xfrm>
        </p:spPr>
        <p:txBody>
          <a:bodyPr>
            <a:normAutofit/>
          </a:bodyPr>
          <a:lstStyle/>
          <a:p>
            <a:pPr marL="0" indent="0">
              <a:buNone/>
            </a:pPr>
            <a:r>
              <a:rPr lang="en-US" sz="2000" dirty="0" smtClean="0">
                <a:latin typeface="Calibri" panose="020F0502020204030204" pitchFamily="34" charset="0"/>
                <a:cs typeface="Calibri" panose="020F0502020204030204" pitchFamily="34" charset="0"/>
              </a:rPr>
              <a:t>We </a:t>
            </a:r>
            <a:r>
              <a:rPr lang="en-US" sz="2000" dirty="0">
                <a:latin typeface="Calibri" panose="020F0502020204030204" pitchFamily="34" charset="0"/>
                <a:cs typeface="Calibri" panose="020F0502020204030204" pitchFamily="34" charset="0"/>
              </a:rPr>
              <a:t>encourage children to speak to a trusted adult in school if they have any worries or concerns</a:t>
            </a:r>
          </a:p>
          <a:p>
            <a:r>
              <a:rPr lang="en-US" sz="2000" dirty="0">
                <a:latin typeface="Calibri" panose="020F0502020204030204" pitchFamily="34" charset="0"/>
                <a:cs typeface="Calibri" panose="020F0502020204030204" pitchFamily="34" charset="0"/>
              </a:rPr>
              <a:t>In each class there is also an ‘Ask it basket’ in which children can ‘post’ their worries in note form. These baskets are checked regularly by the teacher.</a:t>
            </a:r>
          </a:p>
          <a:p>
            <a:r>
              <a:rPr lang="en-US" sz="2000" dirty="0">
                <a:latin typeface="Calibri" panose="020F0502020204030204" pitchFamily="34" charset="0"/>
                <a:cs typeface="Calibri" panose="020F0502020204030204" pitchFamily="34" charset="0"/>
              </a:rPr>
              <a:t>Children can  sign up for weekly ‘Time to Talk’ sessions with </a:t>
            </a:r>
            <a:r>
              <a:rPr lang="en-US" sz="2000" dirty="0" smtClean="0">
                <a:latin typeface="Calibri" panose="020F0502020204030204" pitchFamily="34" charset="0"/>
                <a:cs typeface="Calibri" panose="020F0502020204030204" pitchFamily="34" charset="0"/>
              </a:rPr>
              <a:t>Lauren (Zebra LSP and ELSA </a:t>
            </a:r>
          </a:p>
          <a:p>
            <a:pPr marL="0" indent="0">
              <a:buNone/>
            </a:pPr>
            <a:r>
              <a:rPr lang="en-US" sz="2000" dirty="0" smtClean="0">
                <a:latin typeface="Calibri" panose="020F0502020204030204" pitchFamily="34" charset="0"/>
                <a:cs typeface="Calibri" panose="020F0502020204030204" pitchFamily="34" charset="0"/>
              </a:rPr>
              <a:t>trained) </a:t>
            </a:r>
            <a:r>
              <a:rPr lang="en-US" sz="2000" dirty="0">
                <a:latin typeface="Calibri" panose="020F0502020204030204" pitchFamily="34" charset="0"/>
                <a:cs typeface="Calibri" panose="020F0502020204030204" pitchFamily="34" charset="0"/>
              </a:rPr>
              <a:t>or Rachel (Lion class teacher and Samaritan trained). </a:t>
            </a:r>
          </a:p>
          <a:p>
            <a:r>
              <a:rPr lang="en-US" sz="2000" dirty="0" err="1">
                <a:latin typeface="Calibri" panose="020F0502020204030204" pitchFamily="34" charset="0"/>
                <a:cs typeface="Calibri" panose="020F0502020204030204" pitchFamily="34" charset="0"/>
              </a:rPr>
              <a:t>Childline</a:t>
            </a:r>
            <a:r>
              <a:rPr lang="en-US" sz="2000" dirty="0">
                <a:latin typeface="Calibri" panose="020F0502020204030204" pitchFamily="34" charset="0"/>
                <a:cs typeface="Calibri" panose="020F0502020204030204" pitchFamily="34" charset="0"/>
              </a:rPr>
              <a:t> 0800 1111</a:t>
            </a:r>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389" y="5035219"/>
            <a:ext cx="2812740" cy="18227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6406" y="531613"/>
            <a:ext cx="9560015" cy="646331"/>
          </a:xfrm>
          <a:prstGeom prst="rect">
            <a:avLst/>
          </a:prstGeom>
        </p:spPr>
        <p:txBody>
          <a:bodyPr wrap="square">
            <a:spAutoFit/>
          </a:bodyPr>
          <a:lstStyle/>
          <a:p>
            <a:r>
              <a:rPr lang="en-US" sz="3600" b="1" dirty="0" smtClean="0"/>
              <a:t>Safeguarding - </a:t>
            </a:r>
            <a:r>
              <a:rPr lang="en-US" sz="3600" b="1" dirty="0" smtClean="0">
                <a:latin typeface="Calibri" panose="020F0502020204030204" pitchFamily="34" charset="0"/>
                <a:cs typeface="Calibri" panose="020F0502020204030204" pitchFamily="34" charset="0"/>
              </a:rPr>
              <a:t>Who </a:t>
            </a:r>
            <a:r>
              <a:rPr lang="en-US" sz="3600" b="1" dirty="0">
                <a:latin typeface="Calibri" panose="020F0502020204030204" pitchFamily="34" charset="0"/>
                <a:cs typeface="Calibri" panose="020F0502020204030204" pitchFamily="34" charset="0"/>
              </a:rPr>
              <a:t>can children talk to?</a:t>
            </a:r>
            <a:endParaRPr lang="en-GB" sz="3600" b="1" dirty="0"/>
          </a:p>
        </p:txBody>
      </p:sp>
      <p:pic>
        <p:nvPicPr>
          <p:cNvPr id="5" name="Picture 4"/>
          <p:cNvPicPr>
            <a:picLocks noChangeAspect="1"/>
          </p:cNvPicPr>
          <p:nvPr/>
        </p:nvPicPr>
        <p:blipFill>
          <a:blip r:embed="rId4"/>
          <a:stretch>
            <a:fillRect/>
          </a:stretch>
        </p:blipFill>
        <p:spPr>
          <a:xfrm>
            <a:off x="786067" y="4048362"/>
            <a:ext cx="4692169" cy="2639345"/>
          </a:xfrm>
          <a:prstGeom prst="rect">
            <a:avLst/>
          </a:prstGeom>
        </p:spPr>
      </p:pic>
    </p:spTree>
    <p:custDataLst>
      <p:tags r:id="rId1"/>
    </p:custDataLst>
    <p:extLst>
      <p:ext uri="{BB962C8B-B14F-4D97-AF65-F5344CB8AC3E}">
        <p14:creationId xmlns:p14="http://schemas.microsoft.com/office/powerpoint/2010/main" val="420169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Safeguarding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sz="1600" dirty="0">
                <a:latin typeface="Calibri" panose="020F0502020204030204" pitchFamily="34" charset="0"/>
                <a:cs typeface="Calibri" panose="020F0502020204030204" pitchFamily="34" charset="0"/>
              </a:rPr>
              <a:t>We have a duty to record and report safeguarding concerns and work alongside local agencies to ensure children are adequately safeguarded from harm. Please refer to our Child Protection and Safeguarding policy on the school website. </a:t>
            </a:r>
          </a:p>
          <a:p>
            <a:r>
              <a:rPr lang="en-GB" sz="1600" dirty="0">
                <a:latin typeface="Calibri" panose="020F0502020204030204" pitchFamily="34" charset="0"/>
                <a:cs typeface="Calibri" panose="020F0502020204030204" pitchFamily="34" charset="0"/>
              </a:rPr>
              <a:t>The Designated Safeguarding Lead (DSL) </a:t>
            </a:r>
            <a:r>
              <a:rPr lang="en-GB" sz="1600" dirty="0" smtClean="0">
                <a:latin typeface="Calibri" panose="020F0502020204030204" pitchFamily="34" charset="0"/>
                <a:cs typeface="Calibri" panose="020F0502020204030204" pitchFamily="34" charset="0"/>
              </a:rPr>
              <a:t>is Liz Strong</a:t>
            </a:r>
          </a:p>
          <a:p>
            <a:r>
              <a:rPr lang="en-GB" sz="1600" dirty="0" smtClean="0">
                <a:latin typeface="Calibri" panose="020F0502020204030204" pitchFamily="34" charset="0"/>
                <a:cs typeface="Calibri" panose="020F0502020204030204" pitchFamily="34" charset="0"/>
              </a:rPr>
              <a:t>The Deputy Safeguarding leads (DDSL) are Rachel Chambers</a:t>
            </a:r>
            <a:r>
              <a:rPr lang="en-GB" sz="1600" dirty="0">
                <a:latin typeface="Calibri" panose="020F0502020204030204" pitchFamily="34" charset="0"/>
                <a:cs typeface="Calibri" panose="020F0502020204030204" pitchFamily="34" charset="0"/>
              </a:rPr>
              <a:t> </a:t>
            </a:r>
            <a:r>
              <a:rPr lang="en-GB" sz="1600" dirty="0" smtClean="0">
                <a:latin typeface="Calibri" panose="020F0502020204030204" pitchFamily="34" charset="0"/>
                <a:cs typeface="Calibri" panose="020F0502020204030204" pitchFamily="34" charset="0"/>
              </a:rPr>
              <a:t>and Laura Wrigglesworth</a:t>
            </a:r>
          </a:p>
          <a:p>
            <a:r>
              <a:rPr lang="en-GB" sz="1600" dirty="0" smtClean="0">
                <a:latin typeface="Calibri" panose="020F0502020204030204" pitchFamily="34" charset="0"/>
                <a:cs typeface="Calibri" panose="020F0502020204030204" pitchFamily="34" charset="0"/>
              </a:rPr>
              <a:t>Designated </a:t>
            </a:r>
            <a:r>
              <a:rPr lang="en-GB" sz="1600" dirty="0">
                <a:latin typeface="Calibri" panose="020F0502020204030204" pitchFamily="34" charset="0"/>
                <a:cs typeface="Calibri" panose="020F0502020204030204" pitchFamily="34" charset="0"/>
              </a:rPr>
              <a:t>Teacher for Looked After Children (LAC) and post LAC </a:t>
            </a:r>
            <a:r>
              <a:rPr lang="en-GB" sz="1600" dirty="0" smtClean="0">
                <a:latin typeface="Calibri" panose="020F0502020204030204" pitchFamily="34" charset="0"/>
                <a:cs typeface="Calibri" panose="020F0502020204030204" pitchFamily="34" charset="0"/>
              </a:rPr>
              <a:t>is Laura Wrigglesworth</a:t>
            </a:r>
          </a:p>
          <a:p>
            <a:r>
              <a:rPr lang="en-GB" sz="1600" dirty="0">
                <a:latin typeface="Calibri" panose="020F0502020204030204" pitchFamily="34" charset="0"/>
                <a:cs typeface="Calibri" panose="020F0502020204030204" pitchFamily="34" charset="0"/>
              </a:rPr>
              <a:t>The Governor Designated Safeguarding Leads are Denise Long and Peter King - </a:t>
            </a:r>
            <a:r>
              <a:rPr lang="en-US" sz="1600" dirty="0">
                <a:latin typeface="Calibri" panose="020F0502020204030204" pitchFamily="34" charset="0"/>
                <a:cs typeface="Calibri" panose="020F0502020204030204" pitchFamily="34" charset="0"/>
              </a:rPr>
              <a:t>governors@kewriverside.richmond.sch.uk </a:t>
            </a:r>
          </a:p>
          <a:p>
            <a:pPr marL="0" indent="0">
              <a:buNone/>
            </a:pPr>
            <a:endParaRPr lang="en-GB" sz="1600" dirty="0">
              <a:latin typeface="Calibri" panose="020F0502020204030204" pitchFamily="34" charset="0"/>
              <a:cs typeface="Calibri" panose="020F0502020204030204" pitchFamily="34" charset="0"/>
            </a:endParaRPr>
          </a:p>
          <a:p>
            <a:pPr marL="0" indent="0">
              <a:buNone/>
            </a:pPr>
            <a:r>
              <a:rPr lang="en-GB" sz="1600" dirty="0">
                <a:latin typeface="Calibri" panose="020F0502020204030204" pitchFamily="34" charset="0"/>
                <a:cs typeface="Calibri" panose="020F0502020204030204" pitchFamily="34" charset="0"/>
              </a:rPr>
              <a:t>If you have a concern about a child, you should contact the DSLs above. You can also contact the Single Point of Access (SPA):</a:t>
            </a:r>
          </a:p>
          <a:p>
            <a:pPr>
              <a:buFontTx/>
              <a:buChar char="-"/>
            </a:pPr>
            <a:r>
              <a:rPr lang="en-GB" sz="1600" dirty="0">
                <a:latin typeface="Calibri" panose="020F0502020204030204" pitchFamily="34" charset="0"/>
                <a:cs typeface="Calibri" panose="020F0502020204030204" pitchFamily="34" charset="0"/>
              </a:rPr>
              <a:t>Call 020 88547 5008 during office hours or 0208 770 5000 on evenings and weekends</a:t>
            </a:r>
          </a:p>
          <a:p>
            <a:pPr>
              <a:buFontTx/>
              <a:buChar char="-"/>
            </a:pPr>
            <a:r>
              <a:rPr lang="en-GB" sz="1600" dirty="0">
                <a:latin typeface="Calibri" panose="020F0502020204030204" pitchFamily="34" charset="0"/>
                <a:cs typeface="Calibri" panose="020F0502020204030204" pitchFamily="34" charset="0"/>
              </a:rPr>
              <a:t>Report your concerns online</a:t>
            </a:r>
          </a:p>
          <a:p>
            <a:pPr>
              <a:buFontTx/>
              <a:buChar char="-"/>
            </a:pPr>
            <a:r>
              <a:rPr lang="en-GB" sz="1600" dirty="0">
                <a:latin typeface="Calibri" panose="020F0502020204030204" pitchFamily="34" charset="0"/>
                <a:cs typeface="Calibri" panose="020F0502020204030204" pitchFamily="34" charset="0"/>
              </a:rPr>
              <a:t>If you think a child is in immediate danger call 999</a:t>
            </a:r>
          </a:p>
          <a:p>
            <a:pPr>
              <a:buFontTx/>
              <a:buChar char="-"/>
            </a:pPr>
            <a:endParaRPr lang="en-GB" sz="1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03659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8240" y="506741"/>
            <a:ext cx="415684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4000" dirty="0">
                <a:latin typeface="Calibri" panose="020F0502020204030204" pitchFamily="34" charset="0"/>
                <a:cs typeface="Calibri" panose="020F0502020204030204" pitchFamily="34" charset="0"/>
              </a:rPr>
              <a:t>Bike Helmets</a:t>
            </a:r>
          </a:p>
        </p:txBody>
      </p:sp>
      <p:sp>
        <p:nvSpPr>
          <p:cNvPr id="7" name="Rectangle 6"/>
          <p:cNvSpPr/>
          <p:nvPr/>
        </p:nvSpPr>
        <p:spPr>
          <a:xfrm>
            <a:off x="628240" y="1792382"/>
            <a:ext cx="10039760" cy="2554545"/>
          </a:xfrm>
          <a:prstGeom prst="rect">
            <a:avLst/>
          </a:prstGeom>
          <a:noFill/>
        </p:spPr>
        <p:style>
          <a:lnRef idx="1">
            <a:schemeClr val="accent2"/>
          </a:lnRef>
          <a:fillRef idx="2">
            <a:schemeClr val="accent2"/>
          </a:fillRef>
          <a:effectRef idx="1">
            <a:schemeClr val="accent2"/>
          </a:effectRef>
          <a:fontRef idx="minor">
            <a:schemeClr val="dk1"/>
          </a:fontRef>
        </p:style>
        <p:txBody>
          <a:bodyPr wrap="square">
            <a:spAutoFit/>
          </a:bodyPr>
          <a:lstStyle/>
          <a:p>
            <a:r>
              <a:rPr lang="en-GB" sz="3200" dirty="0" smtClean="0">
                <a:latin typeface="Calibri" panose="020F0502020204030204" pitchFamily="34" charset="0"/>
                <a:cs typeface="Calibri" panose="020F0502020204030204" pitchFamily="34" charset="0"/>
              </a:rPr>
              <a:t>We </a:t>
            </a:r>
            <a:r>
              <a:rPr lang="en-GB" sz="3200" dirty="0">
                <a:latin typeface="Calibri" panose="020F0502020204030204" pitchFamily="34" charset="0"/>
                <a:cs typeface="Calibri" panose="020F0502020204030204" pitchFamily="34" charset="0"/>
              </a:rPr>
              <a:t>ask that all parents/ carers ensure that </a:t>
            </a:r>
            <a:r>
              <a:rPr lang="en-GB" sz="3200" dirty="0" smtClean="0">
                <a:latin typeface="Calibri" panose="020F0502020204030204" pitchFamily="34" charset="0"/>
                <a:cs typeface="Calibri" panose="020F0502020204030204" pitchFamily="34" charset="0"/>
              </a:rPr>
              <a:t>their children </a:t>
            </a:r>
            <a:r>
              <a:rPr lang="en-GB" sz="3200" dirty="0">
                <a:latin typeface="Calibri" panose="020F0502020204030204" pitchFamily="34" charset="0"/>
                <a:cs typeface="Calibri" panose="020F0502020204030204" pitchFamily="34" charset="0"/>
              </a:rPr>
              <a:t>are wearing their </a:t>
            </a:r>
            <a:r>
              <a:rPr lang="en-GB" sz="3200" dirty="0" smtClean="0">
                <a:latin typeface="Calibri" panose="020F0502020204030204" pitchFamily="34" charset="0"/>
                <a:cs typeface="Calibri" panose="020F0502020204030204" pitchFamily="34" charset="0"/>
              </a:rPr>
              <a:t>helmets while travelling to school.</a:t>
            </a:r>
            <a:endParaRPr lang="en-GB" sz="32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r>
              <a:rPr lang="en-GB" sz="3200" dirty="0" smtClean="0">
                <a:latin typeface="Calibri" panose="020F0502020204030204" pitchFamily="34" charset="0"/>
                <a:cs typeface="Calibri" panose="020F0502020204030204" pitchFamily="34" charset="0"/>
              </a:rPr>
              <a:t>A gentle reminder that children are not permitted to ride their bikes and scooters on the school grounds. </a:t>
            </a:r>
            <a:endParaRPr lang="en-GB" sz="3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8560" y="506741"/>
            <a:ext cx="1248554" cy="1178635"/>
          </a:xfrm>
          <a:prstGeom prst="rect">
            <a:avLst/>
          </a:prstGeom>
        </p:spPr>
      </p:pic>
    </p:spTree>
    <p:custDataLst>
      <p:tags r:id="rId1"/>
    </p:custDataLst>
    <p:extLst>
      <p:ext uri="{BB962C8B-B14F-4D97-AF65-F5344CB8AC3E}">
        <p14:creationId xmlns:p14="http://schemas.microsoft.com/office/powerpoint/2010/main" val="301056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532" y="638449"/>
            <a:ext cx="8547537" cy="519223"/>
          </a:xfrm>
        </p:spPr>
        <p:txBody>
          <a:bodyPr>
            <a:normAutofit fontScale="90000"/>
          </a:bodyPr>
          <a:lstStyle/>
          <a:p>
            <a:r>
              <a:rPr lang="en-GB" dirty="0" smtClean="0"/>
              <a:t>Ways we celebrate </a:t>
            </a:r>
            <a:r>
              <a:rPr lang="en-GB" dirty="0" smtClean="0"/>
              <a:t>success </a:t>
            </a:r>
            <a:r>
              <a:rPr lang="en-GB" dirty="0" smtClean="0"/>
              <a:t>in Rhino Class!</a:t>
            </a:r>
            <a:endParaRPr lang="en-GB" dirty="0"/>
          </a:p>
        </p:txBody>
      </p:sp>
      <p:sp>
        <p:nvSpPr>
          <p:cNvPr id="3" name="Content Placeholder 2"/>
          <p:cNvSpPr>
            <a:spLocks noGrp="1"/>
          </p:cNvSpPr>
          <p:nvPr>
            <p:ph idx="1"/>
          </p:nvPr>
        </p:nvSpPr>
        <p:spPr>
          <a:xfrm>
            <a:off x="1027386" y="1773074"/>
            <a:ext cx="10515600" cy="2252388"/>
          </a:xfrm>
        </p:spPr>
        <p:txBody>
          <a:bodyPr/>
          <a:lstStyle/>
          <a:p>
            <a:r>
              <a:rPr lang="en-GB" dirty="0" smtClean="0"/>
              <a:t>Golden certificate on Fridays</a:t>
            </a:r>
          </a:p>
          <a:p>
            <a:r>
              <a:rPr lang="en-GB" dirty="0" smtClean="0"/>
              <a:t>A WOW! Postcard home</a:t>
            </a:r>
          </a:p>
          <a:p>
            <a:r>
              <a:rPr lang="en-GB" dirty="0" smtClean="0"/>
              <a:t>A phone call/conversation to mention success</a:t>
            </a:r>
          </a:p>
          <a:p>
            <a:r>
              <a:rPr lang="en-GB" dirty="0" smtClean="0"/>
              <a:t>Hot chocolate with Liz on a Friday!</a:t>
            </a:r>
            <a:endParaRPr lang="en-GB" dirty="0"/>
          </a:p>
        </p:txBody>
      </p:sp>
      <p:pic>
        <p:nvPicPr>
          <p:cNvPr id="5" name="Picture 2" descr="Certificate Diploma Golden Design Template Colorful Background With Regard  To Certificate Scroll Template - 10+ … | Design template, Scroll templates,  Golden de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49" y="4250066"/>
            <a:ext cx="2545582" cy="17971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20,984 BEST Wow IMAGES, STOCK PHOTOS &amp;amp; VECTORS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476" y="4205677"/>
            <a:ext cx="2629350" cy="18415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egan Hot Chocolate Recipe | Vegan Recipes | Tesco Real Foo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8325" y="4176449"/>
            <a:ext cx="2849962" cy="187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09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E-Safety </a:t>
            </a:r>
            <a:r>
              <a:rPr lang="mr-IN" dirty="0" smtClean="0">
                <a:latin typeface="Calibri" panose="020F0502020204030204" pitchFamily="34" charset="0"/>
              </a:rPr>
              <a:t>–</a:t>
            </a:r>
            <a:r>
              <a:rPr lang="en-US" dirty="0" smtClean="0">
                <a:latin typeface="Calibri" panose="020F0502020204030204" pitchFamily="34" charset="0"/>
                <a:cs typeface="Calibri" panose="020F0502020204030204" pitchFamily="34" charset="0"/>
              </a:rPr>
              <a:t> Keeping Safe Online</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608365"/>
            <a:ext cx="8507288" cy="4525963"/>
          </a:xfrm>
        </p:spPr>
        <p:txBody>
          <a:bodyPr/>
          <a:lstStyle/>
          <a:p>
            <a:pPr marL="0" indent="0">
              <a:buNone/>
            </a:pPr>
            <a:r>
              <a:rPr lang="en-US" sz="1600" dirty="0">
                <a:latin typeface="Calibri" panose="020F0502020204030204" pitchFamily="34" charset="0"/>
                <a:cs typeface="Calibri" panose="020F0502020204030204" pitchFamily="34" charset="0"/>
              </a:rPr>
              <a:t>We encourage all parents/</a:t>
            </a:r>
            <a:r>
              <a:rPr lang="en-US" sz="1600" dirty="0" err="1">
                <a:latin typeface="Calibri" panose="020F0502020204030204" pitchFamily="34" charset="0"/>
                <a:cs typeface="Calibri" panose="020F0502020204030204" pitchFamily="34" charset="0"/>
              </a:rPr>
              <a:t>carers</a:t>
            </a:r>
            <a:r>
              <a:rPr lang="en-US" sz="1600" dirty="0">
                <a:latin typeface="Calibri" panose="020F0502020204030204" pitchFamily="34" charset="0"/>
                <a:cs typeface="Calibri" panose="020F0502020204030204" pitchFamily="34" charset="0"/>
              </a:rPr>
              <a:t> to follow these guidelines/principles for keeping their children safe online:</a:t>
            </a:r>
          </a:p>
          <a:p>
            <a:r>
              <a:rPr lang="en-US" sz="1600" dirty="0">
                <a:latin typeface="Calibri" panose="020F0502020204030204" pitchFamily="34" charset="0"/>
                <a:cs typeface="Calibri" panose="020F0502020204030204" pitchFamily="34" charset="0"/>
              </a:rPr>
              <a:t>Initiate (and continue) conversations with your child about online safety</a:t>
            </a:r>
          </a:p>
          <a:p>
            <a:r>
              <a:rPr lang="en-US" sz="1600" dirty="0">
                <a:latin typeface="Calibri" panose="020F0502020204030204" pitchFamily="34" charset="0"/>
                <a:cs typeface="Calibri" panose="020F0502020204030204" pitchFamily="34" charset="0"/>
              </a:rPr>
              <a:t>Keep devices your child uses in communal areas of the house (</a:t>
            </a:r>
            <a:r>
              <a:rPr lang="en-US" sz="1600" dirty="0" err="1">
                <a:latin typeface="Calibri" panose="020F0502020204030204" pitchFamily="34" charset="0"/>
                <a:cs typeface="Calibri" panose="020F0502020204030204" pitchFamily="34" charset="0"/>
              </a:rPr>
              <a:t>eg</a:t>
            </a:r>
            <a:r>
              <a:rPr lang="en-US" sz="1600" dirty="0">
                <a:latin typeface="Calibri" panose="020F0502020204030204" pitchFamily="34" charset="0"/>
                <a:cs typeface="Calibri" panose="020F0502020204030204" pitchFamily="34" charset="0"/>
              </a:rPr>
              <a:t> living room or kitchen) where there are adults to supervise. It is not safe for 4-7 year olds to access the internet unsupervised in private spaces such as their bedrooms or bathrooms</a:t>
            </a:r>
          </a:p>
          <a:p>
            <a:r>
              <a:rPr lang="en-US" sz="1600" dirty="0">
                <a:latin typeface="Calibri" panose="020F0502020204030204" pitchFamily="34" charset="0"/>
                <a:cs typeface="Calibri" panose="020F0502020204030204" pitchFamily="34" charset="0"/>
              </a:rPr>
              <a:t>Ensure parental locks are in place on all devices that your child may have access to </a:t>
            </a:r>
          </a:p>
          <a:p>
            <a:r>
              <a:rPr lang="en-US" sz="1600" dirty="0">
                <a:latin typeface="Calibri" panose="020F0502020204030204" pitchFamily="34" charset="0"/>
                <a:cs typeface="Calibri" panose="020F0502020204030204" pitchFamily="34" charset="0"/>
              </a:rPr>
              <a:t>Make sure you are aware of the age restrictions of games, apps and movies that your child is accessing </a:t>
            </a:r>
          </a:p>
          <a:p>
            <a:r>
              <a:rPr lang="en-US" sz="1600" dirty="0">
                <a:latin typeface="Calibri" panose="020F0502020204030204" pitchFamily="34" charset="0"/>
                <a:cs typeface="Calibri" panose="020F0502020204030204" pitchFamily="34" charset="0"/>
              </a:rPr>
              <a:t>Encourage your child to tell you if they see or hear anything that makes them uncomfortable. Be </a:t>
            </a:r>
            <a:r>
              <a:rPr lang="en-US" sz="1600" dirty="0" err="1">
                <a:latin typeface="Calibri" panose="020F0502020204030204" pitchFamily="34" charset="0"/>
                <a:cs typeface="Calibri" panose="020F0502020204030204" pitchFamily="34" charset="0"/>
              </a:rPr>
              <a:t>non-judgemental</a:t>
            </a:r>
            <a:r>
              <a:rPr lang="en-US" sz="1600" dirty="0">
                <a:latin typeface="Calibri" panose="020F0502020204030204" pitchFamily="34" charset="0"/>
                <a:cs typeface="Calibri" panose="020F0502020204030204" pitchFamily="34" charset="0"/>
              </a:rPr>
              <a:t> and offer support.</a:t>
            </a:r>
          </a:p>
          <a:p>
            <a:pPr>
              <a:buFontTx/>
              <a:buChar char="-"/>
            </a:pPr>
            <a:endParaRPr lang="en-US" sz="1800" dirty="0">
              <a:latin typeface="Calibri" panose="020F0502020204030204" pitchFamily="34" charset="0"/>
              <a:cs typeface="Calibri" panose="020F0502020204030204" pitchFamily="34" charset="0"/>
            </a:endParaRPr>
          </a:p>
          <a:p>
            <a:pPr marL="0" indent="0" algn="ctr">
              <a:buNone/>
            </a:pPr>
            <a:r>
              <a:rPr lang="en-US" sz="1600" dirty="0">
                <a:latin typeface="Calibri" panose="020F0502020204030204" pitchFamily="34" charset="0"/>
                <a:cs typeface="Calibri" panose="020F0502020204030204" pitchFamily="34" charset="0"/>
              </a:rPr>
              <a:t>Please refer to the E-Safety section of the school website for resources and advice on all of the above. </a:t>
            </a:r>
          </a:p>
        </p:txBody>
      </p:sp>
    </p:spTree>
    <p:custDataLst>
      <p:tags r:id="rId1"/>
    </p:custDataLst>
    <p:extLst>
      <p:ext uri="{BB962C8B-B14F-4D97-AF65-F5344CB8AC3E}">
        <p14:creationId xmlns:p14="http://schemas.microsoft.com/office/powerpoint/2010/main" val="144571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6627" y="404152"/>
            <a:ext cx="324036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3200" dirty="0">
                <a:latin typeface="Calibri" panose="020F0502020204030204" pitchFamily="34" charset="0"/>
                <a:cs typeface="Calibri" panose="020F0502020204030204" pitchFamily="34" charset="0"/>
              </a:rPr>
              <a:t>Mobile Phones</a:t>
            </a:r>
          </a:p>
        </p:txBody>
      </p:sp>
      <p:sp>
        <p:nvSpPr>
          <p:cNvPr id="4" name="TextBox 3"/>
          <p:cNvSpPr txBox="1"/>
          <p:nvPr/>
        </p:nvSpPr>
        <p:spPr>
          <a:xfrm>
            <a:off x="1236627" y="1150210"/>
            <a:ext cx="8280920" cy="2308324"/>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b="1" dirty="0">
                <a:solidFill>
                  <a:srgbClr val="FF0000"/>
                </a:solidFill>
                <a:latin typeface="Calibri" panose="020F0502020204030204" pitchFamily="34" charset="0"/>
                <a:cs typeface="Calibri" panose="020F0502020204030204" pitchFamily="34" charset="0"/>
              </a:rPr>
              <a:t>In year 5 and 6 </a:t>
            </a:r>
            <a:r>
              <a:rPr lang="en-GB" sz="2400" dirty="0">
                <a:solidFill>
                  <a:srgbClr val="FF0000"/>
                </a:solidFill>
                <a:latin typeface="Calibri" panose="020F0502020204030204" pitchFamily="34" charset="0"/>
                <a:cs typeface="Calibri" panose="020F0502020204030204" pitchFamily="34" charset="0"/>
              </a:rPr>
              <a:t>children are allowed to bring their mobile phones in at their own risk</a:t>
            </a:r>
            <a:r>
              <a:rPr lang="en-GB" sz="2400" dirty="0" smtClean="0">
                <a:solidFill>
                  <a:srgbClr val="FF0000"/>
                </a:solidFill>
                <a:latin typeface="Calibri" panose="020F0502020204030204" pitchFamily="34" charset="0"/>
                <a:cs typeface="Calibri" panose="020F0502020204030204" pitchFamily="34" charset="0"/>
              </a:rPr>
              <a:t>.</a:t>
            </a:r>
            <a:endParaRPr lang="en-GB" sz="2400" dirty="0">
              <a:solidFill>
                <a:srgbClr val="FF0000"/>
              </a:solidFill>
              <a:latin typeface="Calibri" panose="020F0502020204030204" pitchFamily="34" charset="0"/>
              <a:cs typeface="Calibri" panose="020F0502020204030204" pitchFamily="34" charset="0"/>
            </a:endParaRPr>
          </a:p>
          <a:p>
            <a:r>
              <a:rPr lang="en-GB" sz="2400" dirty="0">
                <a:solidFill>
                  <a:schemeClr val="tx1"/>
                </a:solidFill>
                <a:latin typeface="Calibri" panose="020F0502020204030204" pitchFamily="34" charset="0"/>
                <a:cs typeface="Calibri" panose="020F0502020204030204" pitchFamily="34" charset="0"/>
              </a:rPr>
              <a:t>Phones are to be locked away at 9am and returned at </a:t>
            </a:r>
            <a:r>
              <a:rPr lang="en-GB" sz="2400" dirty="0" smtClean="0">
                <a:solidFill>
                  <a:schemeClr val="tx1"/>
                </a:solidFill>
                <a:latin typeface="Calibri" panose="020F0502020204030204" pitchFamily="34" charset="0"/>
                <a:cs typeface="Calibri" panose="020F0502020204030204" pitchFamily="34" charset="0"/>
              </a:rPr>
              <a:t>3.00pm</a:t>
            </a:r>
            <a:endParaRPr lang="en-GB" sz="2400" dirty="0">
              <a:solidFill>
                <a:schemeClr val="tx1"/>
              </a:solidFill>
              <a:latin typeface="Calibri" panose="020F0502020204030204" pitchFamily="34" charset="0"/>
              <a:cs typeface="Calibri" panose="020F0502020204030204" pitchFamily="34" charset="0"/>
            </a:endParaRPr>
          </a:p>
          <a:p>
            <a:r>
              <a:rPr lang="en-GB" sz="2400" dirty="0" smtClean="0">
                <a:solidFill>
                  <a:schemeClr val="tx1"/>
                </a:solidFill>
                <a:latin typeface="Calibri" panose="020F0502020204030204" pitchFamily="34" charset="0"/>
                <a:cs typeface="Calibri" panose="020F0502020204030204" pitchFamily="34" charset="0"/>
              </a:rPr>
              <a:t>Please do not allow children to bring in expensive headphones to school.  We cannot be held responsible for damage or loss of these items</a:t>
            </a:r>
            <a:endParaRPr lang="en-GB" sz="24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1236627" y="3535670"/>
            <a:ext cx="2952328"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3200" dirty="0">
                <a:latin typeface="Calibri" panose="020F0502020204030204" pitchFamily="34" charset="0"/>
                <a:cs typeface="Calibri" panose="020F0502020204030204" pitchFamily="34" charset="0"/>
              </a:rPr>
              <a:t>Bike Helmets</a:t>
            </a:r>
          </a:p>
        </p:txBody>
      </p:sp>
      <p:sp>
        <p:nvSpPr>
          <p:cNvPr id="7" name="Rectangle 6"/>
          <p:cNvSpPr/>
          <p:nvPr/>
        </p:nvSpPr>
        <p:spPr>
          <a:xfrm>
            <a:off x="1236627" y="4197581"/>
            <a:ext cx="8428234" cy="2308324"/>
          </a:xfrm>
          <a:prstGeom prst="rect">
            <a:avLst/>
          </a:prstGeom>
          <a:noFill/>
        </p:spPr>
        <p:style>
          <a:lnRef idx="1">
            <a:schemeClr val="accent2"/>
          </a:lnRef>
          <a:fillRef idx="2">
            <a:schemeClr val="accent2"/>
          </a:fillRef>
          <a:effectRef idx="1">
            <a:schemeClr val="accent2"/>
          </a:effectRef>
          <a:fontRef idx="minor">
            <a:schemeClr val="dk1"/>
          </a:fontRef>
        </p:style>
        <p:txBody>
          <a:bodyPr wrap="square">
            <a:spAutoFit/>
          </a:bodyPr>
          <a:lstStyle/>
          <a:p>
            <a:r>
              <a:rPr lang="en-GB" sz="2400" dirty="0">
                <a:latin typeface="Calibri" panose="020F0502020204030204" pitchFamily="34" charset="0"/>
                <a:cs typeface="Calibri" panose="020F0502020204030204" pitchFamily="34" charset="0"/>
              </a:rPr>
              <a:t>As the children are permitted to cycle to school unaccompanied, we ask that all parents/ carers ensure that they are wearing their helmets.</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Children will not be permitted to leave school with their bikes if they do not have adequate headwear.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3136347"/>
            <a:ext cx="1248554" cy="117863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5162" y="167445"/>
            <a:ext cx="1574304" cy="1574304"/>
          </a:xfrm>
          <a:prstGeom prst="rect">
            <a:avLst/>
          </a:prstGeom>
        </p:spPr>
      </p:pic>
    </p:spTree>
    <p:custDataLst>
      <p:tags r:id="rId1"/>
    </p:custDataLst>
    <p:extLst>
      <p:ext uri="{BB962C8B-B14F-4D97-AF65-F5344CB8AC3E}">
        <p14:creationId xmlns:p14="http://schemas.microsoft.com/office/powerpoint/2010/main" val="329961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1734201"/>
            <a:ext cx="5400600" cy="283154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3200" b="1" u="sng" dirty="0">
                <a:latin typeface="Calibri" panose="020F0502020204030204" pitchFamily="34" charset="0"/>
                <a:cs typeface="Calibri" panose="020F0502020204030204" pitchFamily="34" charset="0"/>
              </a:rPr>
              <a:t>Birthdays</a:t>
            </a:r>
          </a:p>
          <a:p>
            <a:endParaRPr lang="en-GB" sz="3200" dirty="0">
              <a:latin typeface="Calibri" panose="020F0502020204030204" pitchFamily="34" charset="0"/>
              <a:cs typeface="Calibri" panose="020F0502020204030204" pitchFamily="34" charset="0"/>
            </a:endParaRPr>
          </a:p>
          <a:p>
            <a:r>
              <a:rPr lang="en-GB" sz="3200" dirty="0">
                <a:latin typeface="Calibri" panose="020F0502020204030204" pitchFamily="34" charset="0"/>
                <a:cs typeface="Calibri" panose="020F0502020204030204" pitchFamily="34" charset="0"/>
              </a:rPr>
              <a:t>At the moment, birthday gifts for class can only be given out outside the school </a:t>
            </a:r>
            <a:r>
              <a:rPr lang="en-GB" sz="3200" dirty="0" smtClean="0">
                <a:latin typeface="Calibri" panose="020F0502020204030204" pitchFamily="34" charset="0"/>
                <a:cs typeface="Calibri" panose="020F0502020204030204" pitchFamily="34" charset="0"/>
              </a:rPr>
              <a:t>gate.</a:t>
            </a:r>
            <a:endParaRPr lang="en-GB" sz="3200" dirty="0">
              <a:latin typeface="Calibri" panose="020F0502020204030204" pitchFamily="34" charset="0"/>
              <a:cs typeface="Calibri" panose="020F0502020204030204" pitchFamily="34" charset="0"/>
            </a:endParaRPr>
          </a:p>
          <a:p>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69055">
            <a:off x="6559177" y="1600943"/>
            <a:ext cx="4058736" cy="2939164"/>
          </a:xfrm>
          <a:prstGeom prst="rect">
            <a:avLst/>
          </a:prstGeom>
        </p:spPr>
      </p:pic>
    </p:spTree>
    <p:custDataLst>
      <p:tags r:id="rId1"/>
    </p:custDataLst>
    <p:extLst>
      <p:ext uri="{BB962C8B-B14F-4D97-AF65-F5344CB8AC3E}">
        <p14:creationId xmlns:p14="http://schemas.microsoft.com/office/powerpoint/2010/main" val="56055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271" y="285207"/>
            <a:ext cx="8910320" cy="1384995"/>
          </a:xfrm>
          <a:prstGeom prst="rect">
            <a:avLst/>
          </a:prstGeom>
        </p:spPr>
        <p:txBody>
          <a:bodyPr wrap="square">
            <a:spAutoFit/>
          </a:bodyPr>
          <a:lstStyle/>
          <a:p>
            <a:r>
              <a:rPr lang="en-GB" sz="4800" b="1" u="sng" dirty="0" smtClean="0">
                <a:latin typeface="Calibri" panose="020F0502020204030204" pitchFamily="34" charset="0"/>
                <a:cs typeface="Calibri" panose="020F0502020204030204" pitchFamily="34" charset="0"/>
              </a:rPr>
              <a:t>Home School Agreement</a:t>
            </a:r>
          </a:p>
          <a:p>
            <a:endParaRPr lang="en-GB" b="1" u="sng" dirty="0">
              <a:latin typeface="Calibri" panose="020F0502020204030204" pitchFamily="34" charset="0"/>
              <a:cs typeface="Calibri" panose="020F0502020204030204" pitchFamily="34" charset="0"/>
            </a:endParaRPr>
          </a:p>
          <a:p>
            <a:endParaRPr lang="en-GB" dirty="0"/>
          </a:p>
        </p:txBody>
      </p:sp>
      <p:pic>
        <p:nvPicPr>
          <p:cNvPr id="3" name="Picture 2"/>
          <p:cNvPicPr>
            <a:picLocks noChangeAspect="1"/>
          </p:cNvPicPr>
          <p:nvPr/>
        </p:nvPicPr>
        <p:blipFill>
          <a:blip r:embed="rId2"/>
          <a:stretch>
            <a:fillRect/>
          </a:stretch>
        </p:blipFill>
        <p:spPr>
          <a:xfrm>
            <a:off x="892627" y="1238250"/>
            <a:ext cx="7843157" cy="5490210"/>
          </a:xfrm>
          <a:prstGeom prst="rect">
            <a:avLst/>
          </a:prstGeom>
        </p:spPr>
      </p:pic>
    </p:spTree>
    <p:extLst>
      <p:ext uri="{BB962C8B-B14F-4D97-AF65-F5344CB8AC3E}">
        <p14:creationId xmlns:p14="http://schemas.microsoft.com/office/powerpoint/2010/main" val="1408336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p:txBody>
          <a:bodyPr/>
          <a:lstStyle/>
          <a:p>
            <a:r>
              <a:rPr lang="en-GB" dirty="0">
                <a:latin typeface="Calibri" panose="020F0502020204030204" pitchFamily="34" charset="0"/>
                <a:cs typeface="Calibri" panose="020F0502020204030204" pitchFamily="34" charset="0"/>
                <a:hlinkClick r:id="rId3"/>
              </a:rPr>
              <a:t>http://www.bbc.co.uk/bitesize/ks2/</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hlinkClick r:id="rId4"/>
              </a:rPr>
              <a:t>https://www.topmarks.co.uk/</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hlinkClick r:id="rId5"/>
              </a:rPr>
              <a:t>http://www.primaryhomeworkhelp.co.uk/maths/</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hlinkClick r:id="rId6"/>
              </a:rPr>
              <a:t>https://www.spellzone.com/word_lists/games-10609.htm</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hlinkClick r:id="rId7"/>
              </a:rPr>
              <a:t>https://uk.ixl.com/</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hlinkClick r:id="rId8"/>
              </a:rPr>
              <a:t>https://home.oxfordowl.co.uk/at-school/year-6-at-primary-school/</a:t>
            </a:r>
            <a:endParaRPr lang="en-GB" dirty="0">
              <a:latin typeface="Calibri" panose="020F0502020204030204" pitchFamily="34" charset="0"/>
              <a:cs typeface="Calibri" panose="020F0502020204030204" pitchFamily="34" charset="0"/>
            </a:endParaRPr>
          </a:p>
          <a:p>
            <a:endParaRPr lang="en-GB" dirty="0"/>
          </a:p>
          <a:p>
            <a:endParaRPr lang="en-GB" dirty="0"/>
          </a:p>
          <a:p>
            <a:endParaRPr lang="en-GB" dirty="0"/>
          </a:p>
          <a:p>
            <a:endParaRPr lang="en-GB" dirty="0" smtClean="0"/>
          </a:p>
          <a:p>
            <a:endParaRPr lang="en-GB" dirty="0"/>
          </a:p>
        </p:txBody>
      </p:sp>
      <p:sp>
        <p:nvSpPr>
          <p:cNvPr id="5" name="Rectangle 2"/>
          <p:cNvSpPr txBox="1">
            <a:spLocks noChangeArrowheads="1"/>
          </p:cNvSpPr>
          <p:nvPr/>
        </p:nvSpPr>
        <p:spPr bwMode="auto">
          <a:xfrm>
            <a:off x="1919536" y="26064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GB" sz="4400" kern="0" dirty="0">
                <a:solidFill>
                  <a:schemeClr val="tx2"/>
                </a:solidFill>
                <a:latin typeface="Calibri" panose="020F0502020204030204" pitchFamily="34" charset="0"/>
                <a:ea typeface="+mj-ea"/>
                <a:cs typeface="Calibri" panose="020F0502020204030204" pitchFamily="34" charset="0"/>
              </a:rPr>
              <a:t>Useful websites and information</a:t>
            </a:r>
          </a:p>
        </p:txBody>
      </p:sp>
    </p:spTree>
    <p:custDataLst>
      <p:tags r:id="rId1"/>
    </p:custDataLst>
    <p:extLst>
      <p:ext uri="{BB962C8B-B14F-4D97-AF65-F5344CB8AC3E}">
        <p14:creationId xmlns:p14="http://schemas.microsoft.com/office/powerpoint/2010/main" val="333132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35205" y="2666233"/>
            <a:ext cx="9421374" cy="1143000"/>
          </a:xfrm>
        </p:spPr>
        <p:txBody>
          <a:bodyPr>
            <a:normAutofit fontScale="90000"/>
          </a:bodyPr>
          <a:lstStyle/>
          <a:p>
            <a:r>
              <a:rPr lang="en-GB" sz="8000" dirty="0">
                <a:latin typeface="Calibri" panose="020F0502020204030204" pitchFamily="34" charset="0"/>
                <a:cs typeface="Calibri" panose="020F0502020204030204" pitchFamily="34" charset="0"/>
              </a:rPr>
              <a:t>Any Questions</a:t>
            </a:r>
            <a:r>
              <a:rPr lang="en-GB" sz="8000" dirty="0" smtClean="0">
                <a:latin typeface="Calibri" panose="020F0502020204030204" pitchFamily="34" charset="0"/>
                <a:cs typeface="Calibri" panose="020F0502020204030204" pitchFamily="34" charset="0"/>
              </a:rPr>
              <a:t>?</a:t>
            </a:r>
            <a:br>
              <a:rPr lang="en-GB" sz="8000" dirty="0" smtClean="0">
                <a:latin typeface="Calibri" panose="020F0502020204030204" pitchFamily="34" charset="0"/>
                <a:cs typeface="Calibri" panose="020F0502020204030204" pitchFamily="34" charset="0"/>
              </a:rPr>
            </a:br>
            <a:r>
              <a:rPr lang="en-GB" sz="4000" dirty="0" smtClean="0">
                <a:latin typeface="Calibri" panose="020F0502020204030204" pitchFamily="34" charset="0"/>
                <a:cs typeface="Calibri" panose="020F0502020204030204" pitchFamily="34" charset="0"/>
              </a:rPr>
              <a:t/>
            </a:r>
            <a:br>
              <a:rPr lang="en-GB" sz="4000" dirty="0" smtClean="0">
                <a:latin typeface="Calibri" panose="020F0502020204030204" pitchFamily="34" charset="0"/>
                <a:cs typeface="Calibri" panose="020F0502020204030204" pitchFamily="34" charset="0"/>
              </a:rPr>
            </a:br>
            <a:r>
              <a:rPr lang="en-GB" b="0" dirty="0" smtClean="0">
                <a:latin typeface="Calibri" panose="020F0502020204030204" pitchFamily="34" charset="0"/>
                <a:cs typeface="Calibri" panose="020F0502020204030204" pitchFamily="34" charset="0"/>
              </a:rPr>
              <a:t>Please send any questions to your class rep.</a:t>
            </a:r>
            <a:br>
              <a:rPr lang="en-GB" b="0" dirty="0" smtClean="0">
                <a:latin typeface="Calibri" panose="020F0502020204030204" pitchFamily="34" charset="0"/>
                <a:cs typeface="Calibri" panose="020F0502020204030204" pitchFamily="34" charset="0"/>
              </a:rPr>
            </a:br>
            <a:r>
              <a:rPr lang="en-GB" b="0" dirty="0" smtClean="0">
                <a:latin typeface="Calibri" panose="020F0502020204030204" pitchFamily="34" charset="0"/>
                <a:cs typeface="Calibri" panose="020F0502020204030204" pitchFamily="34" charset="0"/>
              </a:rPr>
              <a:t>Your class rep is Emilie</a:t>
            </a:r>
            <a:br>
              <a:rPr lang="en-GB" b="0" dirty="0" smtClean="0">
                <a:latin typeface="Calibri" panose="020F0502020204030204" pitchFamily="34" charset="0"/>
                <a:cs typeface="Calibri" panose="020F0502020204030204" pitchFamily="34" charset="0"/>
              </a:rPr>
            </a:br>
            <a:r>
              <a:rPr lang="en-GB" b="0" dirty="0" smtClean="0">
                <a:latin typeface="Calibri" panose="020F0502020204030204" pitchFamily="34" charset="0"/>
                <a:cs typeface="Calibri" panose="020F0502020204030204" pitchFamily="34" charset="0"/>
              </a:rPr>
              <a:t>Email </a:t>
            </a:r>
            <a:r>
              <a:rPr lang="en-GB" b="0" u="sng" dirty="0">
                <a:latin typeface="Calibri" panose="020F0502020204030204" pitchFamily="34" charset="0"/>
                <a:cs typeface="Calibri" panose="020F0502020204030204" pitchFamily="34" charset="0"/>
              </a:rPr>
              <a:t>ebalande@yahoo.fr</a:t>
            </a:r>
          </a:p>
        </p:txBody>
      </p:sp>
    </p:spTree>
    <p:custDataLst>
      <p:tags r:id="rId1"/>
    </p:custDataLst>
    <p:extLst>
      <p:ext uri="{BB962C8B-B14F-4D97-AF65-F5344CB8AC3E}">
        <p14:creationId xmlns:p14="http://schemas.microsoft.com/office/powerpoint/2010/main" val="3483875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Behaviour at Kew</a:t>
            </a:r>
            <a:endParaRPr lang="en-GB"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7388056"/>
              </p:ext>
            </p:extLst>
          </p:nvPr>
        </p:nvGraphicFramePr>
        <p:xfrm>
          <a:off x="675821" y="1690688"/>
          <a:ext cx="3606800" cy="4163695"/>
        </p:xfrm>
        <a:graphic>
          <a:graphicData uri="http://schemas.openxmlformats.org/drawingml/2006/table">
            <a:tbl>
              <a:tblPr firstRow="1" firstCol="1" bandRow="1"/>
              <a:tblGrid>
                <a:gridCol w="217170">
                  <a:extLst>
                    <a:ext uri="{9D8B030D-6E8A-4147-A177-3AD203B41FA5}">
                      <a16:colId xmlns:a16="http://schemas.microsoft.com/office/drawing/2014/main" val="3400636899"/>
                    </a:ext>
                  </a:extLst>
                </a:gridCol>
                <a:gridCol w="751840">
                  <a:extLst>
                    <a:ext uri="{9D8B030D-6E8A-4147-A177-3AD203B41FA5}">
                      <a16:colId xmlns:a16="http://schemas.microsoft.com/office/drawing/2014/main" val="2391744952"/>
                    </a:ext>
                  </a:extLst>
                </a:gridCol>
                <a:gridCol w="2637790">
                  <a:extLst>
                    <a:ext uri="{9D8B030D-6E8A-4147-A177-3AD203B41FA5}">
                      <a16:colId xmlns:a16="http://schemas.microsoft.com/office/drawing/2014/main" val="4026909515"/>
                    </a:ext>
                  </a:extLst>
                </a:gridCol>
              </a:tblGrid>
              <a:tr h="214630">
                <a:tc>
                  <a:txBody>
                    <a:bodyPr/>
                    <a:lstStyle/>
                    <a:p>
                      <a:pPr algn="ct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Steps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Actions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770629428"/>
                  </a:ext>
                </a:extLst>
              </a:tr>
              <a:tr h="673100">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Reminder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A reminder of the three simple rules (ready, respectful, safe)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504615"/>
                  </a:ext>
                </a:extLst>
              </a:tr>
              <a:tr h="721995">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Caution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A clear verbal caution outlining behaviour and consequence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47602"/>
                  </a:ext>
                </a:extLst>
              </a:tr>
              <a:tr h="673100">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Last chance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Speak to the student privately and give them a final opportunity to engage.  Use the 30 second scripted intervention.  (2 minutes after 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098487"/>
                  </a:ext>
                </a:extLst>
              </a:tr>
              <a:tr h="721995">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Time 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Thinking seat or equivalent – 5 minutes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9341874"/>
                  </a:ext>
                </a:extLst>
              </a:tr>
              <a:tr h="721995">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Linked 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Further cool off time 10 – 20 minutes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743957"/>
                  </a:ext>
                </a:extLst>
              </a:tr>
              <a:tr h="378460">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Repair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might be a quick chat at break time or a more formal meeting.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197125"/>
                  </a:ext>
                </a:extLst>
              </a:tr>
            </a:tbl>
          </a:graphicData>
        </a:graphic>
      </p:graphicFrame>
      <p:pic>
        <p:nvPicPr>
          <p:cNvPr id="5" name="Picture 4"/>
          <p:cNvPicPr>
            <a:picLocks noChangeAspect="1"/>
          </p:cNvPicPr>
          <p:nvPr/>
        </p:nvPicPr>
        <p:blipFill>
          <a:blip r:embed="rId2"/>
          <a:stretch>
            <a:fillRect/>
          </a:stretch>
        </p:blipFill>
        <p:spPr>
          <a:xfrm>
            <a:off x="8620906" y="117443"/>
            <a:ext cx="3310415" cy="2834886"/>
          </a:xfrm>
          <a:prstGeom prst="rect">
            <a:avLst/>
          </a:prstGeom>
        </p:spPr>
      </p:pic>
      <p:pic>
        <p:nvPicPr>
          <p:cNvPr id="6" name="Picture 5"/>
          <p:cNvPicPr>
            <a:picLocks noChangeAspect="1"/>
          </p:cNvPicPr>
          <p:nvPr/>
        </p:nvPicPr>
        <p:blipFill>
          <a:blip r:embed="rId3"/>
          <a:stretch>
            <a:fillRect/>
          </a:stretch>
        </p:blipFill>
        <p:spPr>
          <a:xfrm>
            <a:off x="5779924" y="59526"/>
            <a:ext cx="2840982" cy="2950720"/>
          </a:xfrm>
          <a:prstGeom prst="rect">
            <a:avLst/>
          </a:prstGeom>
        </p:spPr>
      </p:pic>
      <p:pic>
        <p:nvPicPr>
          <p:cNvPr id="7" name="Picture 6"/>
          <p:cNvPicPr>
            <a:picLocks noChangeAspect="1"/>
          </p:cNvPicPr>
          <p:nvPr/>
        </p:nvPicPr>
        <p:blipFill>
          <a:blip r:embed="rId4"/>
          <a:stretch>
            <a:fillRect/>
          </a:stretch>
        </p:blipFill>
        <p:spPr>
          <a:xfrm>
            <a:off x="5218648" y="-4924550"/>
            <a:ext cx="6804515" cy="9604171"/>
          </a:xfrm>
          <a:prstGeom prst="rect">
            <a:avLst/>
          </a:prstGeom>
        </p:spPr>
      </p:pic>
      <p:sp>
        <p:nvSpPr>
          <p:cNvPr id="8" name="TextBox 7"/>
          <p:cNvSpPr txBox="1"/>
          <p:nvPr/>
        </p:nvSpPr>
        <p:spPr>
          <a:xfrm>
            <a:off x="4661807" y="4882243"/>
            <a:ext cx="4963886" cy="923330"/>
          </a:xfrm>
          <a:prstGeom prst="rect">
            <a:avLst/>
          </a:prstGeom>
          <a:noFill/>
        </p:spPr>
        <p:txBody>
          <a:bodyPr wrap="square" rtlCol="0">
            <a:spAutoFit/>
          </a:bodyPr>
          <a:lstStyle/>
          <a:p>
            <a:pPr algn="ctr"/>
            <a:r>
              <a:rPr lang="en-GB" b="1" dirty="0" smtClean="0"/>
              <a:t>You will be notified if your child has been sent to a linked class or has had to speak to a member of the leadership team</a:t>
            </a:r>
            <a:r>
              <a:rPr lang="en-GB" dirty="0" smtClean="0"/>
              <a:t>. </a:t>
            </a:r>
            <a:endParaRPr lang="en-GB" dirty="0"/>
          </a:p>
        </p:txBody>
      </p:sp>
    </p:spTree>
    <p:extLst>
      <p:ext uri="{BB962C8B-B14F-4D97-AF65-F5344CB8AC3E}">
        <p14:creationId xmlns:p14="http://schemas.microsoft.com/office/powerpoint/2010/main" val="379108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11"/>
          <p:cNvSpPr>
            <a:spLocks noChangeShapeType="1"/>
          </p:cNvSpPr>
          <p:nvPr/>
        </p:nvSpPr>
        <p:spPr bwMode="auto">
          <a:xfrm>
            <a:off x="8588375" y="2771775"/>
            <a:ext cx="0" cy="0"/>
          </a:xfrm>
          <a:prstGeom prst="line">
            <a:avLst/>
          </a:prstGeom>
          <a:noFill/>
          <a:ln w="12700" cap="rnd">
            <a:solidFill>
              <a:srgbClr val="000000"/>
            </a:solidFill>
            <a:round/>
            <a:headEnd/>
            <a:tailEnd/>
          </a:ln>
        </p:spPr>
        <p:txBody>
          <a:bodyPr/>
          <a:lstStyle/>
          <a:p>
            <a:endParaRPr lang="en-GB" dirty="0"/>
          </a:p>
        </p:txBody>
      </p:sp>
      <p:sp>
        <p:nvSpPr>
          <p:cNvPr id="8195" name="Line 212"/>
          <p:cNvSpPr>
            <a:spLocks noChangeShapeType="1"/>
          </p:cNvSpPr>
          <p:nvPr/>
        </p:nvSpPr>
        <p:spPr bwMode="auto">
          <a:xfrm>
            <a:off x="8588375" y="3168650"/>
            <a:ext cx="0" cy="0"/>
          </a:xfrm>
          <a:prstGeom prst="line">
            <a:avLst/>
          </a:prstGeom>
          <a:noFill/>
          <a:ln w="12700" cap="rnd">
            <a:solidFill>
              <a:srgbClr val="000000"/>
            </a:solidFill>
            <a:round/>
            <a:headEnd/>
            <a:tailEnd/>
          </a:ln>
        </p:spPr>
        <p:txBody>
          <a:bodyPr/>
          <a:lstStyle/>
          <a:p>
            <a:endParaRPr lang="en-GB" dirty="0"/>
          </a:p>
        </p:txBody>
      </p:sp>
      <p:sp>
        <p:nvSpPr>
          <p:cNvPr id="8196" name="Line 229"/>
          <p:cNvSpPr>
            <a:spLocks noChangeShapeType="1"/>
          </p:cNvSpPr>
          <p:nvPr/>
        </p:nvSpPr>
        <p:spPr bwMode="auto">
          <a:xfrm>
            <a:off x="8588375" y="2527300"/>
            <a:ext cx="0" cy="0"/>
          </a:xfrm>
          <a:prstGeom prst="line">
            <a:avLst/>
          </a:prstGeom>
          <a:noFill/>
          <a:ln w="12700" cap="rnd">
            <a:solidFill>
              <a:srgbClr val="000000"/>
            </a:solidFill>
            <a:round/>
            <a:headEnd/>
            <a:tailEnd/>
          </a:ln>
        </p:spPr>
        <p:txBody>
          <a:bodyPr/>
          <a:lstStyle/>
          <a:p>
            <a:endParaRPr lang="en-GB" dirty="0"/>
          </a:p>
        </p:txBody>
      </p:sp>
      <p:sp>
        <p:nvSpPr>
          <p:cNvPr id="8197" name="Line 230"/>
          <p:cNvSpPr>
            <a:spLocks noChangeShapeType="1"/>
          </p:cNvSpPr>
          <p:nvPr/>
        </p:nvSpPr>
        <p:spPr bwMode="auto">
          <a:xfrm>
            <a:off x="8604250" y="2527300"/>
            <a:ext cx="0" cy="0"/>
          </a:xfrm>
          <a:prstGeom prst="line">
            <a:avLst/>
          </a:prstGeom>
          <a:noFill/>
          <a:ln w="12700" cap="rnd">
            <a:solidFill>
              <a:srgbClr val="000000"/>
            </a:solidFill>
            <a:round/>
            <a:headEnd/>
            <a:tailEnd/>
          </a:ln>
        </p:spPr>
        <p:txBody>
          <a:bodyPr/>
          <a:lstStyle/>
          <a:p>
            <a:endParaRPr lang="en-GB" dirty="0"/>
          </a:p>
        </p:txBody>
      </p:sp>
      <p:sp>
        <p:nvSpPr>
          <p:cNvPr id="8198" name="Line 231"/>
          <p:cNvSpPr>
            <a:spLocks noChangeShapeType="1"/>
          </p:cNvSpPr>
          <p:nvPr/>
        </p:nvSpPr>
        <p:spPr bwMode="auto">
          <a:xfrm>
            <a:off x="8604250" y="2771775"/>
            <a:ext cx="0" cy="0"/>
          </a:xfrm>
          <a:prstGeom prst="line">
            <a:avLst/>
          </a:prstGeom>
          <a:noFill/>
          <a:ln w="12700" cap="rnd">
            <a:solidFill>
              <a:srgbClr val="000000"/>
            </a:solidFill>
            <a:round/>
            <a:headEnd/>
            <a:tailEnd/>
          </a:ln>
        </p:spPr>
        <p:txBody>
          <a:bodyPr/>
          <a:lstStyle/>
          <a:p>
            <a:endParaRPr lang="en-GB" dirty="0"/>
          </a:p>
        </p:txBody>
      </p:sp>
      <p:sp>
        <p:nvSpPr>
          <p:cNvPr id="8199" name="Line 233"/>
          <p:cNvSpPr>
            <a:spLocks noChangeShapeType="1"/>
          </p:cNvSpPr>
          <p:nvPr/>
        </p:nvSpPr>
        <p:spPr bwMode="auto">
          <a:xfrm>
            <a:off x="8620125" y="3168650"/>
            <a:ext cx="0" cy="0"/>
          </a:xfrm>
          <a:prstGeom prst="line">
            <a:avLst/>
          </a:prstGeom>
          <a:noFill/>
          <a:ln w="12700" cap="rnd">
            <a:solidFill>
              <a:srgbClr val="000000"/>
            </a:solidFill>
            <a:round/>
            <a:headEnd/>
            <a:tailEnd/>
          </a:ln>
        </p:spPr>
        <p:txBody>
          <a:bodyPr/>
          <a:lstStyle/>
          <a:p>
            <a:endParaRPr lang="en-GB" dirty="0"/>
          </a:p>
        </p:txBody>
      </p:sp>
      <p:pic>
        <p:nvPicPr>
          <p:cNvPr id="5" name="Picture 4"/>
          <p:cNvPicPr>
            <a:picLocks noChangeAspect="1"/>
          </p:cNvPicPr>
          <p:nvPr/>
        </p:nvPicPr>
        <p:blipFill>
          <a:blip r:embed="rId4"/>
          <a:stretch>
            <a:fillRect/>
          </a:stretch>
        </p:blipFill>
        <p:spPr>
          <a:xfrm>
            <a:off x="532008" y="358519"/>
            <a:ext cx="9408040" cy="5642888"/>
          </a:xfrm>
          <a:prstGeom prst="rect">
            <a:avLst/>
          </a:prstGeom>
        </p:spPr>
      </p:pic>
    </p:spTree>
    <p:custDataLst>
      <p:tags r:id="rId1"/>
    </p:custDataLst>
    <p:extLst>
      <p:ext uri="{BB962C8B-B14F-4D97-AF65-F5344CB8AC3E}">
        <p14:creationId xmlns:p14="http://schemas.microsoft.com/office/powerpoint/2010/main" val="207625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smtClean="0">
                <a:latin typeface="Calibri" panose="020F0502020204030204" pitchFamily="34" charset="0"/>
                <a:cs typeface="Calibri" panose="020F0502020204030204" pitchFamily="34" charset="0"/>
              </a:rPr>
              <a:t>Curriculum Map (blocking)</a:t>
            </a:r>
            <a:endParaRPr lang="en-GB"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133545" y="1417638"/>
            <a:ext cx="11000000" cy="3238095"/>
          </a:xfrm>
          <a:prstGeom prst="rect">
            <a:avLst/>
          </a:prstGeom>
        </p:spPr>
      </p:pic>
    </p:spTree>
    <p:custDataLst>
      <p:tags r:id="rId1"/>
    </p:custDataLst>
    <p:extLst>
      <p:ext uri="{BB962C8B-B14F-4D97-AF65-F5344CB8AC3E}">
        <p14:creationId xmlns:p14="http://schemas.microsoft.com/office/powerpoint/2010/main" val="232162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1710" y="301130"/>
            <a:ext cx="11000000" cy="4342857"/>
          </a:xfrm>
          <a:prstGeom prst="rect">
            <a:avLst/>
          </a:prstGeom>
        </p:spPr>
      </p:pic>
    </p:spTree>
    <p:extLst>
      <p:ext uri="{BB962C8B-B14F-4D97-AF65-F5344CB8AC3E}">
        <p14:creationId xmlns:p14="http://schemas.microsoft.com/office/powerpoint/2010/main" val="133721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Uniform reminders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sz="2400" dirty="0">
                <a:latin typeface="Calibri" panose="020F0502020204030204" pitchFamily="34" charset="0"/>
                <a:cs typeface="Calibri" panose="020F0502020204030204" pitchFamily="34" charset="0"/>
              </a:rPr>
              <a:t>Navy blue or black sturdy shoes or all-black (no logo) trainers</a:t>
            </a:r>
          </a:p>
          <a:p>
            <a:r>
              <a:rPr lang="en-GB" sz="2400" dirty="0">
                <a:latin typeface="Calibri" panose="020F0502020204030204" pitchFamily="34" charset="0"/>
                <a:cs typeface="Calibri" panose="020F0502020204030204" pitchFamily="34" charset="0"/>
              </a:rPr>
              <a:t>Hair ties/accessories should be plain and dark </a:t>
            </a:r>
            <a:r>
              <a:rPr lang="mr-IN" sz="2400" dirty="0">
                <a:latin typeface="Calibri" panose="020F0502020204030204" pitchFamily="34" charset="0"/>
              </a:rPr>
              <a:t>–</a:t>
            </a:r>
            <a:r>
              <a:rPr lang="en-GB" sz="2400" dirty="0">
                <a:latin typeface="Calibri" panose="020F0502020204030204" pitchFamily="34" charset="0"/>
                <a:cs typeface="Calibri" panose="020F0502020204030204" pitchFamily="34" charset="0"/>
              </a:rPr>
              <a:t> preferably black</a:t>
            </a:r>
          </a:p>
          <a:p>
            <a:r>
              <a:rPr lang="en-GB" sz="2400" dirty="0">
                <a:latin typeface="Calibri" panose="020F0502020204030204" pitchFamily="34" charset="0"/>
                <a:cs typeface="Calibri" panose="020F0502020204030204" pitchFamily="34" charset="0"/>
              </a:rPr>
              <a:t>Watches should be small and plain </a:t>
            </a:r>
            <a:r>
              <a:rPr lang="mr-IN" sz="2400" dirty="0">
                <a:latin typeface="Calibri" panose="020F0502020204030204" pitchFamily="34" charset="0"/>
              </a:rPr>
              <a:t>–</a:t>
            </a:r>
            <a:r>
              <a:rPr lang="en-GB" sz="2400" dirty="0">
                <a:latin typeface="Calibri" panose="020F0502020204030204" pitchFamily="34" charset="0"/>
                <a:cs typeface="Calibri" panose="020F0502020204030204" pitchFamily="34" charset="0"/>
              </a:rPr>
              <a:t> no Smart watches with internet access</a:t>
            </a:r>
          </a:p>
          <a:p>
            <a:r>
              <a:rPr lang="en-GB" sz="2400" dirty="0">
                <a:latin typeface="Calibri" panose="020F0502020204030204" pitchFamily="34" charset="0"/>
                <a:cs typeface="Calibri" panose="020F0502020204030204" pitchFamily="34" charset="0"/>
              </a:rPr>
              <a:t>It is more important that ever that uniform is clearly labelled with your child’s name</a:t>
            </a:r>
          </a:p>
          <a:p>
            <a:r>
              <a:rPr lang="en-GB" sz="2400" dirty="0">
                <a:latin typeface="Calibri" panose="020F0502020204030204" pitchFamily="34" charset="0"/>
                <a:cs typeface="Calibri" panose="020F0502020204030204" pitchFamily="34" charset="0"/>
              </a:rPr>
              <a:t>For more details about school uniform, please refer to the School Website under Policies and Guidelines</a:t>
            </a:r>
          </a:p>
        </p:txBody>
      </p:sp>
    </p:spTree>
    <p:custDataLst>
      <p:tags r:id="rId1"/>
    </p:custDataLst>
    <p:extLst>
      <p:ext uri="{BB962C8B-B14F-4D97-AF65-F5344CB8AC3E}">
        <p14:creationId xmlns:p14="http://schemas.microsoft.com/office/powerpoint/2010/main" val="3680521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PE days and kit</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sz="1800" dirty="0">
                <a:latin typeface="Calibri" panose="020F0502020204030204" pitchFamily="34" charset="0"/>
                <a:cs typeface="Calibri" panose="020F0502020204030204" pitchFamily="34" charset="0"/>
              </a:rPr>
              <a:t>A reminder that for the foreseeable future, children should come to school in their PE kit on their PE days.</a:t>
            </a:r>
          </a:p>
          <a:p>
            <a:r>
              <a:rPr lang="en-GB" sz="1800" dirty="0">
                <a:latin typeface="Calibri" panose="020F0502020204030204" pitchFamily="34" charset="0"/>
                <a:cs typeface="Calibri" panose="020F0502020204030204" pitchFamily="34" charset="0"/>
              </a:rPr>
              <a:t>PE days in </a:t>
            </a:r>
            <a:r>
              <a:rPr lang="en-GB" sz="1800" dirty="0" smtClean="0">
                <a:latin typeface="Calibri" panose="020F0502020204030204" pitchFamily="34" charset="0"/>
                <a:cs typeface="Calibri" panose="020F0502020204030204" pitchFamily="34" charset="0"/>
              </a:rPr>
              <a:t>Rhino Class </a:t>
            </a:r>
            <a:r>
              <a:rPr lang="en-GB" sz="1800" dirty="0">
                <a:latin typeface="Calibri" panose="020F0502020204030204" pitchFamily="34" charset="0"/>
                <a:cs typeface="Calibri" panose="020F0502020204030204" pitchFamily="34" charset="0"/>
              </a:rPr>
              <a:t>class are </a:t>
            </a:r>
            <a:r>
              <a:rPr lang="en-GB" sz="1800" dirty="0" smtClean="0">
                <a:latin typeface="Calibri" panose="020F0502020204030204" pitchFamily="34" charset="0"/>
              </a:rPr>
              <a:t>Tuesday and Friday</a:t>
            </a:r>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There are currently no swimming lessons taking place. </a:t>
            </a:r>
          </a:p>
          <a:p>
            <a:pPr marL="0" indent="0">
              <a:buNone/>
            </a:pPr>
            <a:endParaRPr lang="en-GB"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2907" y="4653653"/>
            <a:ext cx="2366186" cy="1577457"/>
          </a:xfrm>
          <a:prstGeom prst="rect">
            <a:avLst/>
          </a:prstGeom>
        </p:spPr>
      </p:pic>
      <p:pic>
        <p:nvPicPr>
          <p:cNvPr id="5" name="Picture 4"/>
          <p:cNvPicPr>
            <a:picLocks noChangeAspect="1"/>
          </p:cNvPicPr>
          <p:nvPr/>
        </p:nvPicPr>
        <p:blipFill>
          <a:blip r:embed="rId4"/>
          <a:stretch>
            <a:fillRect/>
          </a:stretch>
        </p:blipFill>
        <p:spPr>
          <a:xfrm>
            <a:off x="2466486" y="4034147"/>
            <a:ext cx="1541845" cy="2835005"/>
          </a:xfrm>
          <a:prstGeom prst="rect">
            <a:avLst/>
          </a:prstGeom>
        </p:spPr>
      </p:pic>
      <p:pic>
        <p:nvPicPr>
          <p:cNvPr id="7" name="Picture 2"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8200" y="4259289"/>
            <a:ext cx="658416" cy="6584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6969" y="4588497"/>
            <a:ext cx="658416" cy="6584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646969" y="3000030"/>
            <a:ext cx="10400000" cy="904762"/>
          </a:xfrm>
          <a:prstGeom prst="rect">
            <a:avLst/>
          </a:prstGeom>
        </p:spPr>
      </p:pic>
    </p:spTree>
    <p:custDataLst>
      <p:tags r:id="rId1"/>
    </p:custDataLst>
    <p:extLst>
      <p:ext uri="{BB962C8B-B14F-4D97-AF65-F5344CB8AC3E}">
        <p14:creationId xmlns:p14="http://schemas.microsoft.com/office/powerpoint/2010/main" val="4195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17721" y="118545"/>
            <a:ext cx="10515600" cy="1325563"/>
          </a:xfrm>
        </p:spPr>
        <p:txBody>
          <a:bodyPr/>
          <a:lstStyle/>
          <a:p>
            <a:r>
              <a:rPr lang="en-GB" dirty="0">
                <a:latin typeface="Calibri" panose="020F0502020204030204" pitchFamily="34" charset="0"/>
                <a:cs typeface="Calibri" panose="020F0502020204030204" pitchFamily="34" charset="0"/>
              </a:rPr>
              <a:t>Home Learning </a:t>
            </a:r>
            <a:r>
              <a:rPr lang="en-GB" dirty="0"/>
              <a:t>	</a:t>
            </a:r>
          </a:p>
        </p:txBody>
      </p:sp>
      <p:sp>
        <p:nvSpPr>
          <p:cNvPr id="6" name="Content Placeholder 5"/>
          <p:cNvSpPr>
            <a:spLocks noGrp="1"/>
          </p:cNvSpPr>
          <p:nvPr>
            <p:ph idx="1"/>
          </p:nvPr>
        </p:nvSpPr>
        <p:spPr>
          <a:xfrm>
            <a:off x="460696" y="1289310"/>
            <a:ext cx="9083996" cy="4525963"/>
          </a:xfrm>
        </p:spPr>
        <p:txBody>
          <a:bodyPr>
            <a:normAutofit/>
          </a:bodyPr>
          <a:lstStyle/>
          <a:p>
            <a:pPr marL="0" indent="0">
              <a:lnSpc>
                <a:spcPct val="80000"/>
              </a:lnSpc>
              <a:buNone/>
              <a:defRPr/>
            </a:pPr>
            <a:r>
              <a:rPr lang="en-GB" sz="1800" dirty="0">
                <a:latin typeface="Calibri" panose="020F0502020204030204" pitchFamily="34" charset="0"/>
                <a:cs typeface="Calibri" panose="020F0502020204030204" pitchFamily="34" charset="0"/>
              </a:rPr>
              <a:t>Home Learning will go </a:t>
            </a:r>
            <a:r>
              <a:rPr lang="en-GB" sz="1800" b="1" dirty="0">
                <a:latin typeface="Calibri" panose="020F0502020204030204" pitchFamily="34" charset="0"/>
                <a:cs typeface="Calibri" panose="020F0502020204030204" pitchFamily="34" charset="0"/>
              </a:rPr>
              <a:t>out</a:t>
            </a:r>
            <a:r>
              <a:rPr lang="en-GB" sz="1800" dirty="0">
                <a:latin typeface="Calibri" panose="020F0502020204030204" pitchFamily="34" charset="0"/>
                <a:cs typeface="Calibri" panose="020F0502020204030204" pitchFamily="34" charset="0"/>
              </a:rPr>
              <a:t> on a </a:t>
            </a:r>
            <a:r>
              <a:rPr lang="en-GB" sz="1800" b="1" dirty="0">
                <a:latin typeface="Calibri" panose="020F0502020204030204" pitchFamily="34" charset="0"/>
                <a:cs typeface="Calibri" panose="020F0502020204030204" pitchFamily="34" charset="0"/>
              </a:rPr>
              <a:t>Friday</a:t>
            </a:r>
          </a:p>
          <a:p>
            <a:pPr marL="0" indent="0">
              <a:lnSpc>
                <a:spcPct val="80000"/>
              </a:lnSpc>
              <a:buNone/>
              <a:defRPr/>
            </a:pPr>
            <a:endParaRPr lang="en-GB" sz="1800" b="1" u="sng" dirty="0">
              <a:latin typeface="Calibri" panose="020F0502020204030204" pitchFamily="34" charset="0"/>
              <a:cs typeface="Calibri" panose="020F0502020204030204" pitchFamily="34" charset="0"/>
            </a:endParaRPr>
          </a:p>
          <a:p>
            <a:pPr marL="0" indent="0">
              <a:lnSpc>
                <a:spcPct val="80000"/>
              </a:lnSpc>
              <a:buNone/>
              <a:defRPr/>
            </a:pPr>
            <a:r>
              <a:rPr lang="en-GB" sz="1800" u="sng" dirty="0">
                <a:latin typeface="Calibri" panose="020F0502020204030204" pitchFamily="34" charset="0"/>
                <a:cs typeface="Calibri" panose="020F0502020204030204" pitchFamily="34" charset="0"/>
              </a:rPr>
              <a:t>Home Learning will include</a:t>
            </a:r>
            <a:r>
              <a:rPr lang="en-GB" sz="1800" dirty="0">
                <a:latin typeface="Calibri" panose="020F0502020204030204" pitchFamily="34" charset="0"/>
                <a:cs typeface="Calibri" panose="020F0502020204030204" pitchFamily="34" charset="0"/>
              </a:rPr>
              <a:t>:</a:t>
            </a:r>
          </a:p>
          <a:p>
            <a:pPr marL="0" indent="0">
              <a:lnSpc>
                <a:spcPct val="80000"/>
              </a:lnSpc>
              <a:buNone/>
              <a:defRPr/>
            </a:pPr>
            <a:endParaRPr lang="en-GB" sz="1800" dirty="0">
              <a:latin typeface="Calibri" panose="020F0502020204030204" pitchFamily="34" charset="0"/>
              <a:cs typeface="Calibri" panose="020F0502020204030204" pitchFamily="34" charset="0"/>
            </a:endParaRPr>
          </a:p>
          <a:p>
            <a:pPr lvl="0">
              <a:lnSpc>
                <a:spcPct val="80000"/>
              </a:lnSpc>
              <a:defRPr/>
            </a:pPr>
            <a:r>
              <a:rPr lang="en-GB" sz="1600" dirty="0">
                <a:solidFill>
                  <a:srgbClr val="000000"/>
                </a:solidFill>
                <a:latin typeface="Calibri" panose="020F0502020204030204" pitchFamily="34" charset="0"/>
                <a:cs typeface="Calibri" panose="020F0502020204030204" pitchFamily="34" charset="0"/>
              </a:rPr>
              <a:t>Spellings </a:t>
            </a:r>
            <a:r>
              <a:rPr lang="en-GB" sz="1600" dirty="0" smtClean="0">
                <a:solidFill>
                  <a:srgbClr val="000000"/>
                </a:solidFill>
                <a:latin typeface="Calibri" panose="020F0502020204030204" pitchFamily="34" charset="0"/>
                <a:cs typeface="Calibri" panose="020F0502020204030204" pitchFamily="34" charset="0"/>
              </a:rPr>
              <a:t>will be sent </a:t>
            </a:r>
            <a:r>
              <a:rPr lang="en-GB" sz="1600" dirty="0">
                <a:solidFill>
                  <a:srgbClr val="000000"/>
                </a:solidFill>
                <a:latin typeface="Calibri" panose="020F0502020204030204" pitchFamily="34" charset="0"/>
                <a:cs typeface="Calibri" panose="020F0502020204030204" pitchFamily="34" charset="0"/>
              </a:rPr>
              <a:t>home weekly to be learned</a:t>
            </a:r>
            <a:r>
              <a:rPr lang="en-GB" sz="1600" dirty="0" smtClean="0">
                <a:solidFill>
                  <a:srgbClr val="000000"/>
                </a:solidFill>
                <a:latin typeface="Calibri" panose="020F0502020204030204" pitchFamily="34" charset="0"/>
                <a:cs typeface="Calibri" panose="020F0502020204030204" pitchFamily="34" charset="0"/>
              </a:rPr>
              <a:t>. Along with a Spelling Shed online activity. </a:t>
            </a:r>
          </a:p>
          <a:p>
            <a:pPr marL="0" lvl="0" indent="0">
              <a:lnSpc>
                <a:spcPct val="80000"/>
              </a:lnSpc>
              <a:buNone/>
              <a:defRPr/>
            </a:pPr>
            <a:r>
              <a:rPr lang="en-GB" sz="1600" b="1" dirty="0" smtClean="0">
                <a:solidFill>
                  <a:srgbClr val="000000"/>
                </a:solidFill>
                <a:latin typeface="Calibri" panose="020F0502020204030204" pitchFamily="34" charset="0"/>
                <a:cs typeface="Calibri" panose="020F0502020204030204" pitchFamily="34" charset="0"/>
              </a:rPr>
              <a:t>NB </a:t>
            </a:r>
            <a:r>
              <a:rPr lang="en-GB" sz="1600" b="1" dirty="0">
                <a:solidFill>
                  <a:srgbClr val="000000"/>
                </a:solidFill>
                <a:latin typeface="Calibri" panose="020F0502020204030204" pitchFamily="34" charset="0"/>
                <a:cs typeface="Calibri" panose="020F0502020204030204" pitchFamily="34" charset="0"/>
              </a:rPr>
              <a:t>Spelling tests will take place at the end of a unit of work (approximately every 2-3 weeks)</a:t>
            </a:r>
            <a:endParaRPr lang="en-GB" sz="1600" dirty="0">
              <a:solidFill>
                <a:srgbClr val="000000"/>
              </a:solidFill>
              <a:latin typeface="Calibri" panose="020F0502020204030204" pitchFamily="34" charset="0"/>
              <a:cs typeface="Calibri" panose="020F0502020204030204" pitchFamily="34" charset="0"/>
            </a:endParaRPr>
          </a:p>
          <a:p>
            <a:pPr lvl="0">
              <a:lnSpc>
                <a:spcPct val="80000"/>
              </a:lnSpc>
              <a:defRPr/>
            </a:pPr>
            <a:endParaRPr lang="en-GB" sz="1600" dirty="0">
              <a:solidFill>
                <a:srgbClr val="000000"/>
              </a:solidFill>
              <a:latin typeface="Calibri" panose="020F0502020204030204" pitchFamily="34" charset="0"/>
              <a:cs typeface="Calibri" panose="020F0502020204030204" pitchFamily="34" charset="0"/>
            </a:endParaRPr>
          </a:p>
          <a:p>
            <a:pPr lvl="0">
              <a:lnSpc>
                <a:spcPct val="80000"/>
              </a:lnSpc>
              <a:defRPr/>
            </a:pPr>
            <a:r>
              <a:rPr lang="en-GB" sz="1600" dirty="0" smtClean="0">
                <a:solidFill>
                  <a:srgbClr val="000000"/>
                </a:solidFill>
                <a:latin typeface="Calibri" panose="020F0502020204030204" pitchFamily="34" charset="0"/>
                <a:cs typeface="Calibri" panose="020F0502020204030204" pitchFamily="34" charset="0"/>
              </a:rPr>
              <a:t>Children should complete the </a:t>
            </a:r>
            <a:r>
              <a:rPr lang="en-GB" sz="1600" dirty="0" smtClean="0">
                <a:latin typeface="Calibri" panose="020F0502020204030204" pitchFamily="34" charset="0"/>
                <a:cs typeface="Calibri" panose="020F0502020204030204" pitchFamily="34" charset="0"/>
              </a:rPr>
              <a:t>assigned MyMaths and Times Table Rock Stars activities and weekly. </a:t>
            </a:r>
          </a:p>
          <a:p>
            <a:pPr lvl="0">
              <a:lnSpc>
                <a:spcPct val="80000"/>
              </a:lnSpc>
              <a:defRPr/>
            </a:pPr>
            <a:endParaRPr lang="en-GB" sz="1600" dirty="0" smtClean="0">
              <a:latin typeface="Calibri" panose="020F0502020204030204" pitchFamily="34" charset="0"/>
              <a:cs typeface="Calibri" panose="020F0502020204030204" pitchFamily="34" charset="0"/>
            </a:endParaRPr>
          </a:p>
          <a:p>
            <a:r>
              <a:rPr lang="en-GB" sz="1600" dirty="0" smtClean="0">
                <a:latin typeface="Calibri" panose="020F0502020204030204" pitchFamily="34" charset="0"/>
                <a:cs typeface="Calibri" panose="020F0502020204030204" pitchFamily="34" charset="0"/>
              </a:rPr>
              <a:t>In class Rhino Class –</a:t>
            </a:r>
          </a:p>
          <a:p>
            <a:pPr marL="0" indent="0">
              <a:buNone/>
            </a:pPr>
            <a:r>
              <a:rPr lang="en-GB" sz="1600" dirty="0" smtClean="0">
                <a:latin typeface="Calibri" panose="020F0502020204030204" pitchFamily="34" charset="0"/>
                <a:cs typeface="Calibri" panose="020F0502020204030204" pitchFamily="34" charset="0"/>
              </a:rPr>
              <a:t>Year 5: All x and ÷ facts (12x12)</a:t>
            </a:r>
          </a:p>
          <a:p>
            <a:pPr marL="0" indent="0">
              <a:buNone/>
            </a:pPr>
            <a:endParaRPr lang="en-GB" sz="1600" dirty="0">
              <a:latin typeface="Calibri" panose="020F0502020204030204" pitchFamily="34" charset="0"/>
              <a:cs typeface="Calibri" panose="020F0502020204030204" pitchFamily="34" charset="0"/>
            </a:endParaRPr>
          </a:p>
          <a:p>
            <a:r>
              <a:rPr lang="en-GB" sz="1600" dirty="0" smtClean="0">
                <a:latin typeface="Calibri" panose="020F0502020204030204" pitchFamily="34" charset="0"/>
                <a:cs typeface="Calibri" panose="020F0502020204030204" pitchFamily="34" charset="0"/>
              </a:rPr>
              <a:t>The Year Groups KIRFs (Key Instant Recall Facts) will be attached to the Home </a:t>
            </a:r>
            <a:r>
              <a:rPr lang="en-GB" sz="1600" dirty="0" smtClean="0">
                <a:latin typeface="Calibri" panose="020F0502020204030204" pitchFamily="34" charset="0"/>
                <a:cs typeface="Calibri" panose="020F0502020204030204" pitchFamily="34" charset="0"/>
              </a:rPr>
              <a:t>Learning </a:t>
            </a:r>
            <a:endParaRPr lang="en-GB" sz="1600" dirty="0" smtClean="0">
              <a:latin typeface="Calibri" panose="020F0502020204030204" pitchFamily="34" charset="0"/>
              <a:cs typeface="Calibri" panose="020F0502020204030204" pitchFamily="34" charset="0"/>
            </a:endParaRPr>
          </a:p>
          <a:p>
            <a:pPr lvl="0">
              <a:lnSpc>
                <a:spcPct val="80000"/>
              </a:lnSpc>
              <a:buNone/>
              <a:defRPr/>
            </a:pPr>
            <a:endParaRPr lang="en-GB" sz="1600" dirty="0">
              <a:solidFill>
                <a:srgbClr val="000000"/>
              </a:solidFill>
            </a:endParaRPr>
          </a:p>
          <a:p>
            <a:pPr lvl="0">
              <a:lnSpc>
                <a:spcPct val="80000"/>
              </a:lnSpc>
              <a:defRPr/>
            </a:pPr>
            <a:endParaRPr lang="en-GB" sz="1600" dirty="0">
              <a:solidFill>
                <a:srgbClr val="FF0000"/>
              </a:solidFill>
            </a:endParaRPr>
          </a:p>
          <a:p>
            <a:pPr lvl="0">
              <a:lnSpc>
                <a:spcPct val="80000"/>
              </a:lnSpc>
              <a:defRPr/>
            </a:pPr>
            <a:endParaRPr lang="en-GB" sz="1600" i="1" dirty="0">
              <a:solidFill>
                <a:srgbClr val="000000"/>
              </a:solidFill>
            </a:endParaRPr>
          </a:p>
        </p:txBody>
      </p:sp>
      <p:pic>
        <p:nvPicPr>
          <p:cNvPr id="4" name="Picture 2" descr="Image result for timestable rockst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5153" y="3213044"/>
            <a:ext cx="1418571" cy="11712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813783" y="4063559"/>
            <a:ext cx="2066139" cy="641564"/>
          </a:xfrm>
          <a:prstGeom prst="rect">
            <a:avLst/>
          </a:prstGeom>
        </p:spPr>
      </p:pic>
      <p:pic>
        <p:nvPicPr>
          <p:cNvPr id="1026" name="Picture 2" descr="Image result for spelling sh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525" y="1527748"/>
            <a:ext cx="2066139" cy="10871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341883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1495</Words>
  <Application>Microsoft Office PowerPoint</Application>
  <PresentationFormat>Widescreen</PresentationFormat>
  <Paragraphs>149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Mangal</vt:lpstr>
      <vt:lpstr>Times New Roman</vt:lpstr>
      <vt:lpstr>Office Theme</vt:lpstr>
      <vt:lpstr>PowerPoint Presentation</vt:lpstr>
      <vt:lpstr>Ways we celebrate success in Rhino Class!</vt:lpstr>
      <vt:lpstr>Behaviour at Kew</vt:lpstr>
      <vt:lpstr>PowerPoint Presentation</vt:lpstr>
      <vt:lpstr>Curriculum Map (blocking)</vt:lpstr>
      <vt:lpstr>PowerPoint Presentation</vt:lpstr>
      <vt:lpstr>Uniform reminders</vt:lpstr>
      <vt:lpstr>PE days and kit</vt:lpstr>
      <vt:lpstr>Home Learning  </vt:lpstr>
      <vt:lpstr>Home Leaning- Reading</vt:lpstr>
      <vt:lpstr>Book Bands</vt:lpstr>
      <vt:lpstr>Some reading recommendations for Year X</vt:lpstr>
      <vt:lpstr> Moments of Triumph Designed to develop individuals ready for the challenges that lay ahead. </vt:lpstr>
      <vt:lpstr>Relationships and Sex Education (RSE)</vt:lpstr>
      <vt:lpstr>Writing</vt:lpstr>
      <vt:lpstr>Year 5 spelling list</vt:lpstr>
      <vt:lpstr>PowerPoint Presentation</vt:lpstr>
      <vt:lpstr>Safeguarding</vt:lpstr>
      <vt:lpstr>PowerPoint Presentation</vt:lpstr>
      <vt:lpstr>E-Safety – Keeping Safe Online</vt:lpstr>
      <vt:lpstr>PowerPoint Presentation</vt:lpstr>
      <vt:lpstr>PowerPoint Presentation</vt:lpstr>
      <vt:lpstr>PowerPoint Presentation</vt:lpstr>
      <vt:lpstr>PowerPoint Presentation</vt:lpstr>
      <vt:lpstr>Any Questions?  Please send any questions to your class rep. Your class rep is Emilie Email ebalande@yahoo.fr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Roberts</dc:creator>
  <cp:lastModifiedBy>Jaydon Harper</cp:lastModifiedBy>
  <cp:revision>30</cp:revision>
  <dcterms:created xsi:type="dcterms:W3CDTF">2021-09-09T15:28:38Z</dcterms:created>
  <dcterms:modified xsi:type="dcterms:W3CDTF">2021-09-24T16:14:18Z</dcterms:modified>
</cp:coreProperties>
</file>