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3855bab97_2_7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43855bab9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g43855bab97_2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855bab97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3855bab97_2_73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855bab97_2_74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43855bab97_2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43855bab97_2_7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225a9bd54_0_32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5225a9bd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g5225a9bd54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225a9bd54_0_38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5225a9bd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g5225a9bd54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25a9bd54_0_44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5225a9b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g5225a9bd54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27a81e72_0_6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5227a81e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g5227a81e72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227a81e72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5227a81e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5227a81e7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25a9bd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225a9bd54_0_5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25a9bd54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225a9b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Sonic Pi? It’s a live-coding environment where you can learn the fundamentals of computer programming.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has support for functions, variables, live loops and uses a Ruby-like DSL to communicate with a Supercollider server running an Overtone frontend.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 Aaron, one of the creators of Overtone, created it at Cambridge University to explore it as a teaching and learning tool for both music and programming, as well as to provide a solid, easy-to-use live coding environment.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g5225a9bd5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855bab97_2_5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3855bab9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43855bab97_2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3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17150" lIns="34300" spcFirstLastPara="1" rIns="34300" wrap="square" tIns="171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17150" lIns="34300" spcFirstLastPara="1" rIns="34300" wrap="square" tIns="17150"/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300" spcFirstLastPara="1" rIns="34300" wrap="square" tIns="171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17150" lIns="34300" spcFirstLastPara="1" rIns="34300" wrap="square" tIns="171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17150" lIns="34300" spcFirstLastPara="1" rIns="34300" wrap="square" tIns="17150"/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17150" lIns="34300" spcFirstLastPara="1" rIns="34300" wrap="square" tIns="17150"/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300" spcFirstLastPara="1" rIns="34300" wrap="square" tIns="1715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7150" lIns="34300" spcFirstLastPara="1" rIns="34300" wrap="square" tIns="17150"/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17150" lIns="34300" spcFirstLastPara="1" rIns="34300" wrap="square" tIns="17150"/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5pPr>
            <a:lvl6pPr indent="-311150" lvl="5" marL="274320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 rtl="0"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300" spcFirstLastPara="1" rIns="34300" wrap="square" tIns="171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17150" lIns="34300" spcFirstLastPara="1" rIns="34300" wrap="square" tIns="171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300" spcFirstLastPara="1" rIns="34300" wrap="square" tIns="1715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17150" lIns="34300" spcFirstLastPara="1" rIns="34300" wrap="square" tIns="17150"/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17150" lIns="34300" spcFirstLastPara="1" rIns="34300" wrap="square" tIns="17150"/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17150" lIns="34300" spcFirstLastPara="1" rIns="34300" wrap="square" tIns="17150"/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300" spcFirstLastPara="1" rIns="34300" wrap="square" tIns="171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ato"/>
              <a:buNone/>
              <a:defRPr b="0" i="0" sz="2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AAAAA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onic-pi.net" TargetMode="External"/><Relationship Id="rId4" Type="http://schemas.openxmlformats.org/officeDocument/2006/relationships/hyperlink" Target="https://sonic-pi.net/tutorial.html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8"/>
          <p:cNvGrpSpPr/>
          <p:nvPr/>
        </p:nvGrpSpPr>
        <p:grpSpPr>
          <a:xfrm>
            <a:off x="2311650" y="1984529"/>
            <a:ext cx="5495177" cy="1174452"/>
            <a:chOff x="6162757" y="6164439"/>
            <a:chExt cx="14649900" cy="3131871"/>
          </a:xfrm>
        </p:grpSpPr>
        <p:sp>
          <p:nvSpPr>
            <p:cNvPr id="42" name="Google Shape;42;p8"/>
            <p:cNvSpPr txBox="1"/>
            <p:nvPr/>
          </p:nvSpPr>
          <p:spPr>
            <a:xfrm>
              <a:off x="6162757" y="6164439"/>
              <a:ext cx="14649900" cy="22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65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WEB DESIGN</a:t>
              </a:r>
              <a:endParaRPr sz="5650"/>
            </a:p>
          </p:txBody>
        </p:sp>
        <p:grpSp>
          <p:nvGrpSpPr>
            <p:cNvPr id="43" name="Google Shape;43;p8"/>
            <p:cNvGrpSpPr/>
            <p:nvPr/>
          </p:nvGrpSpPr>
          <p:grpSpPr>
            <a:xfrm>
              <a:off x="6263504" y="8656230"/>
              <a:ext cx="11695312" cy="640080"/>
              <a:chOff x="9052560" y="2286000"/>
              <a:chExt cx="12691888" cy="640080"/>
            </a:xfrm>
          </p:grpSpPr>
          <p:sp>
            <p:nvSpPr>
              <p:cNvPr id="44" name="Google Shape;44;p8"/>
              <p:cNvSpPr/>
              <p:nvPr/>
            </p:nvSpPr>
            <p:spPr>
              <a:xfrm>
                <a:off x="18068544" y="2286000"/>
                <a:ext cx="3675905" cy="640080"/>
              </a:xfrm>
              <a:prstGeom prst="parallelogram">
                <a:avLst>
                  <a:gd fmla="val 73571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7150" lIns="34300" spcFirstLastPara="1" rIns="34300" wrap="square" tIns="171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" name="Google Shape;45;p8"/>
              <p:cNvGrpSpPr/>
              <p:nvPr/>
            </p:nvGrpSpPr>
            <p:grpSpPr>
              <a:xfrm>
                <a:off x="9052560" y="2286000"/>
                <a:ext cx="9162305" cy="640080"/>
                <a:chOff x="9052560" y="2286000"/>
                <a:chExt cx="9162305" cy="640080"/>
              </a:xfrm>
            </p:grpSpPr>
            <p:sp>
              <p:nvSpPr>
                <p:cNvPr id="46" name="Google Shape;46;p8"/>
                <p:cNvSpPr/>
                <p:nvPr/>
              </p:nvSpPr>
              <p:spPr>
                <a:xfrm>
                  <a:off x="9253728" y="2286000"/>
                  <a:ext cx="8961137" cy="640080"/>
                </a:xfrm>
                <a:prstGeom prst="parallelogram">
                  <a:avLst>
                    <a:gd fmla="val 73571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7150" lIns="34300" spcFirstLastPara="1" rIns="34300" wrap="square" tIns="171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>
                  <a:off x="9052560" y="2286000"/>
                  <a:ext cx="3346704" cy="6400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7150" lIns="34300" spcFirstLastPara="1" rIns="34300" wrap="square" tIns="171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800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 rot="-5400000">
            <a:off x="4449917" y="449417"/>
            <a:ext cx="244165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7"/>
          <p:cNvGrpSpPr/>
          <p:nvPr/>
        </p:nvGrpSpPr>
        <p:grpSpPr>
          <a:xfrm>
            <a:off x="1346186" y="1922000"/>
            <a:ext cx="3988167" cy="1055341"/>
            <a:chOff x="3588895" y="4446587"/>
            <a:chExt cx="10632341" cy="2814244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3588895" y="5542913"/>
              <a:ext cx="10301669" cy="1717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775" lIns="81550" spcFirstLastPara="1" rIns="81550" wrap="square" tIns="40775">
              <a:noAutofit/>
            </a:bodyPr>
            <a:lstStyle/>
            <a:p>
              <a:pPr indent="-2984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First, go to: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1" marL="9144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 u="sng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  <a:hlinkClick r:id="rId3"/>
                </a:rPr>
                <a:t>https://sonic-pi.net</a:t>
              </a: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Choose your platform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1" marL="9144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Download the installer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1" marL="9144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Follow the instructions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Open Sonic Pi when finished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 u="sng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  <a:hlinkClick r:id="rId4"/>
                </a:rPr>
                <a:t>https://sonic-pi.net/tutorial.html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723336" y="4446587"/>
              <a:ext cx="10497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Download and Run Sonic PI</a:t>
              </a:r>
              <a:endParaRPr sz="500"/>
            </a:p>
          </p:txBody>
        </p:sp>
      </p:grpSp>
      <p:pic>
        <p:nvPicPr>
          <p:cNvPr descr="New Macbook Silver.png"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433" y="698104"/>
            <a:ext cx="5982657" cy="350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6">
            <a:alphaModFix/>
          </a:blip>
          <a:srcRect b="0" l="5245" r="5244" t="0"/>
          <a:stretch/>
        </p:blipFill>
        <p:spPr>
          <a:xfrm>
            <a:off x="6009147" y="971092"/>
            <a:ext cx="4577570" cy="287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9139" y="971100"/>
            <a:ext cx="4708738" cy="28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500270" y="1347952"/>
            <a:ext cx="6143460" cy="2447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311646" y="2265897"/>
            <a:ext cx="4520708" cy="6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Happy hacking!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1512450" y="2118749"/>
            <a:ext cx="61191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 &amp; CSS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1239000" y="2278200"/>
            <a:ext cx="6666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STRUCTURE &amp; PRESENTATION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416550" y="1971900"/>
            <a:ext cx="83109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Structure: HTML</a:t>
            </a:r>
            <a:endParaRPr b="1"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&lt;p</a:t>
            </a:r>
            <a:r>
              <a:rPr lang="en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'content'</a:t>
            </a:r>
            <a:r>
              <a:rPr lang="en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3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3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16550" y="1971900"/>
            <a:ext cx="83109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Presentation: CSS</a:t>
            </a:r>
            <a:endParaRPr b="1"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p.content { color:</a:t>
            </a:r>
            <a:r>
              <a:rPr lang="en" sz="3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"red"</a:t>
            </a:r>
            <a:r>
              <a:rPr lang="en" sz="3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3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239000" y="1984650"/>
            <a:ext cx="6666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THE CODE: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https://bit.ly/2T4TF5Q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8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-5400000">
            <a:off x="4449900" y="449400"/>
            <a:ext cx="2442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1346194" y="1922000"/>
            <a:ext cx="3988191" cy="1055297"/>
            <a:chOff x="3588895" y="4446587"/>
            <a:chExt cx="10632341" cy="2814126"/>
          </a:xfrm>
        </p:grpSpPr>
        <p:sp>
          <p:nvSpPr>
            <p:cNvPr id="90" name="Google Shape;90;p14"/>
            <p:cNvSpPr txBox="1"/>
            <p:nvPr/>
          </p:nvSpPr>
          <p:spPr>
            <a:xfrm>
              <a:off x="3588895" y="5542913"/>
              <a:ext cx="10301700" cy="17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775" lIns="81550" spcFirstLastPara="1" rIns="81550" wrap="square" tIns="40775">
              <a:noAutofit/>
            </a:bodyPr>
            <a:lstStyle/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Open up the folder in a file explorer 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Open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site/index.html</a:t>
              </a: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in a browser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Make a change to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product.css</a:t>
              </a:r>
              <a:endParaRPr b="1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CMD+R</a:t>
              </a: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(Mac OSX) or </a:t>
              </a:r>
              <a:r>
                <a:rPr b="1" lang="en" sz="11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SHIFT+F5</a:t>
              </a: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(Windows) to refresh the page 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298450" lvl="0" marL="45720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 Light"/>
                <a:buChar char="-"/>
              </a:pPr>
              <a:r>
                <a:rPr lang="en" sz="11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See your changes!</a:t>
              </a:r>
              <a:endParaRPr sz="11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3723336" y="4446587"/>
              <a:ext cx="104979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Once you have the code:</a:t>
              </a:r>
              <a:endParaRPr sz="500"/>
            </a:p>
          </p:txBody>
        </p:sp>
      </p:grpSp>
      <p:pic>
        <p:nvPicPr>
          <p:cNvPr descr="New Macbook Silver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433" y="698104"/>
            <a:ext cx="5982657" cy="350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5245" r="5245" t="0"/>
          <a:stretch/>
        </p:blipFill>
        <p:spPr>
          <a:xfrm>
            <a:off x="6009147" y="971092"/>
            <a:ext cx="4577568" cy="287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875" y="971100"/>
            <a:ext cx="4606978" cy="287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2311650" y="1817375"/>
            <a:ext cx="5495177" cy="1508800"/>
            <a:chOff x="6162757" y="5272963"/>
            <a:chExt cx="14649900" cy="4023467"/>
          </a:xfrm>
        </p:grpSpPr>
        <p:sp>
          <p:nvSpPr>
            <p:cNvPr id="101" name="Google Shape;101;p15"/>
            <p:cNvSpPr txBox="1"/>
            <p:nvPr/>
          </p:nvSpPr>
          <p:spPr>
            <a:xfrm>
              <a:off x="6162757" y="5272963"/>
              <a:ext cx="14649900" cy="3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2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SONIC PI</a:t>
              </a:r>
              <a:endParaRPr sz="8200"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6263692" y="8656230"/>
              <a:ext cx="11695571" cy="640200"/>
              <a:chOff x="9052560" y="2286000"/>
              <a:chExt cx="12691884" cy="64020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18068544" y="2286000"/>
                <a:ext cx="3675900" cy="640200"/>
              </a:xfrm>
              <a:prstGeom prst="parallelogram">
                <a:avLst>
                  <a:gd fmla="val 73571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7150" lIns="34300" spcFirstLastPara="1" rIns="34300" wrap="square" tIns="171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" name="Google Shape;104;p15"/>
              <p:cNvGrpSpPr/>
              <p:nvPr/>
            </p:nvGrpSpPr>
            <p:grpSpPr>
              <a:xfrm>
                <a:off x="9052560" y="2286000"/>
                <a:ext cx="9162168" cy="640200"/>
                <a:chOff x="9052560" y="2286000"/>
                <a:chExt cx="9162168" cy="64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9253728" y="2286000"/>
                  <a:ext cx="8961000" cy="640200"/>
                </a:xfrm>
                <a:prstGeom prst="parallelogram">
                  <a:avLst>
                    <a:gd fmla="val 73571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7150" lIns="34300" spcFirstLastPara="1" rIns="34300" wrap="square" tIns="171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9052560" y="2286000"/>
                  <a:ext cx="3346800" cy="640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17150" lIns="34300" spcFirstLastPara="1" rIns="34300" wrap="square" tIns="1715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512438" y="1171415"/>
            <a:ext cx="61191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see software primarily as a form of communication that is not just limited to a conversation between a programmer and the computer, but between many participants, all of whom have an interest in understanding parts of the software.</a:t>
            </a:r>
            <a:r>
              <a:rPr i="1"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i="1"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-"/>
            </a:pP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Dr. Sam Aaron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s0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B2F38"/>
      </a:accent1>
      <a:accent2>
        <a:srgbClr val="F7921D"/>
      </a:accent2>
      <a:accent3>
        <a:srgbClr val="F8A84A"/>
      </a:accent3>
      <a:accent4>
        <a:srgbClr val="555860"/>
      </a:accent4>
      <a:accent5>
        <a:srgbClr val="FFDDA9"/>
      </a:accent5>
      <a:accent6>
        <a:srgbClr val="17364F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