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7" r:id="rId3"/>
    <p:sldId id="288" r:id="rId4"/>
    <p:sldId id="275" r:id="rId5"/>
    <p:sldId id="295" r:id="rId6"/>
    <p:sldId id="278" r:id="rId7"/>
    <p:sldId id="293" r:id="rId8"/>
    <p:sldId id="296" r:id="rId9"/>
    <p:sldId id="280" r:id="rId10"/>
    <p:sldId id="291" r:id="rId11"/>
    <p:sldId id="297" r:id="rId12"/>
    <p:sldId id="281" r:id="rId13"/>
    <p:sldId id="294" r:id="rId14"/>
    <p:sldId id="282" r:id="rId15"/>
    <p:sldId id="289" r:id="rId16"/>
    <p:sldId id="290" r:id="rId17"/>
    <p:sldId id="287" r:id="rId18"/>
    <p:sldId id="273" r:id="rId19"/>
    <p:sldId id="274" r:id="rId20"/>
  </p:sldIdLst>
  <p:sldSz cx="12192000" cy="6858000"/>
  <p:notesSz cx="5019675"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B263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4CE41F8-F7ED-6C4B-9CA3-B7CB28587A40}" v="51" dt="2019-11-19T20:55:19.71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1348" autoAdjust="0"/>
    <p:restoredTop sz="60272" autoAdjust="0"/>
  </p:normalViewPr>
  <p:slideViewPr>
    <p:cSldViewPr snapToGrid="0">
      <p:cViewPr varScale="1">
        <p:scale>
          <a:sx n="74" d="100"/>
          <a:sy n="74" d="100"/>
        </p:scale>
        <p:origin x="1552" y="176"/>
      </p:cViewPr>
      <p:guideLst/>
    </p:cSldViewPr>
  </p:slideViewPr>
  <p:notesTextViewPr>
    <p:cViewPr>
      <p:scale>
        <a:sx n="1" d="1"/>
        <a:sy n="1" d="1"/>
      </p:scale>
      <p:origin x="0" y="0"/>
    </p:cViewPr>
  </p:notesTextViewPr>
  <p:notesViewPr>
    <p:cSldViewPr snapToGrid="0">
      <p:cViewPr>
        <p:scale>
          <a:sx n="52" d="100"/>
          <a:sy n="52" d="100"/>
        </p:scale>
        <p:origin x="4384" y="18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bert Lyon" userId="62cd4683-24f9-4384-bc79-6b6e461c32df" providerId="ADAL" clId="{E4CE41F8-F7ED-6C4B-9CA3-B7CB28587A40}"/>
    <pc:docChg chg="undo custSel addSld delSld modSld sldOrd">
      <pc:chgData name="Robert Lyon" userId="62cd4683-24f9-4384-bc79-6b6e461c32df" providerId="ADAL" clId="{E4CE41F8-F7ED-6C4B-9CA3-B7CB28587A40}" dt="2019-11-19T20:57:56.100" v="11631" actId="20577"/>
      <pc:docMkLst>
        <pc:docMk/>
      </pc:docMkLst>
      <pc:sldChg chg="modNotesTx">
        <pc:chgData name="Robert Lyon" userId="62cd4683-24f9-4384-bc79-6b6e461c32df" providerId="ADAL" clId="{E4CE41F8-F7ED-6C4B-9CA3-B7CB28587A40}" dt="2019-11-19T19:23:48.396" v="27" actId="20577"/>
        <pc:sldMkLst>
          <pc:docMk/>
          <pc:sldMk cId="1135503124" sldId="256"/>
        </pc:sldMkLst>
      </pc:sldChg>
      <pc:sldChg chg="modNotesTx">
        <pc:chgData name="Robert Lyon" userId="62cd4683-24f9-4384-bc79-6b6e461c32df" providerId="ADAL" clId="{E4CE41F8-F7ED-6C4B-9CA3-B7CB28587A40}" dt="2019-11-19T19:23:57.936" v="28" actId="20577"/>
        <pc:sldMkLst>
          <pc:docMk/>
          <pc:sldMk cId="923704705" sldId="257"/>
        </pc:sldMkLst>
      </pc:sldChg>
      <pc:sldChg chg="modSp ord modNotesTx">
        <pc:chgData name="Robert Lyon" userId="62cd4683-24f9-4384-bc79-6b6e461c32df" providerId="ADAL" clId="{E4CE41F8-F7ED-6C4B-9CA3-B7CB28587A40}" dt="2019-11-19T20:57:52.054" v="11629" actId="20577"/>
        <pc:sldMkLst>
          <pc:docMk/>
          <pc:sldMk cId="2234002710" sldId="273"/>
        </pc:sldMkLst>
        <pc:spChg chg="mod">
          <ac:chgData name="Robert Lyon" userId="62cd4683-24f9-4384-bc79-6b6e461c32df" providerId="ADAL" clId="{E4CE41F8-F7ED-6C4B-9CA3-B7CB28587A40}" dt="2019-11-19T20:57:52.054" v="11629" actId="20577"/>
          <ac:spMkLst>
            <pc:docMk/>
            <pc:sldMk cId="2234002710" sldId="273"/>
            <ac:spMk id="4" creationId="{B0C7A116-3758-481F-ADED-1904330939CE}"/>
          </ac:spMkLst>
        </pc:spChg>
      </pc:sldChg>
      <pc:sldChg chg="delSp modSp ord delAnim modNotesTx">
        <pc:chgData name="Robert Lyon" userId="62cd4683-24f9-4384-bc79-6b6e461c32df" providerId="ADAL" clId="{E4CE41F8-F7ED-6C4B-9CA3-B7CB28587A40}" dt="2019-11-19T20:57:56.100" v="11631" actId="20577"/>
        <pc:sldMkLst>
          <pc:docMk/>
          <pc:sldMk cId="1031993088" sldId="274"/>
        </pc:sldMkLst>
        <pc:spChg chg="del">
          <ac:chgData name="Robert Lyon" userId="62cd4683-24f9-4384-bc79-6b6e461c32df" providerId="ADAL" clId="{E4CE41F8-F7ED-6C4B-9CA3-B7CB28587A40}" dt="2019-11-19T19:55:29.726" v="2434" actId="478"/>
          <ac:spMkLst>
            <pc:docMk/>
            <pc:sldMk cId="1031993088" sldId="274"/>
            <ac:spMk id="3" creationId="{FA27AEAE-752A-234A-929C-F27177A59A0F}"/>
          </ac:spMkLst>
        </pc:spChg>
        <pc:spChg chg="mod">
          <ac:chgData name="Robert Lyon" userId="62cd4683-24f9-4384-bc79-6b6e461c32df" providerId="ADAL" clId="{E4CE41F8-F7ED-6C4B-9CA3-B7CB28587A40}" dt="2019-11-19T20:57:56.100" v="11631" actId="20577"/>
          <ac:spMkLst>
            <pc:docMk/>
            <pc:sldMk cId="1031993088" sldId="274"/>
            <ac:spMk id="4" creationId="{B0C7A116-3758-481F-ADED-1904330939CE}"/>
          </ac:spMkLst>
        </pc:spChg>
      </pc:sldChg>
      <pc:sldChg chg="modSp modAnim">
        <pc:chgData name="Robert Lyon" userId="62cd4683-24f9-4384-bc79-6b6e461c32df" providerId="ADAL" clId="{E4CE41F8-F7ED-6C4B-9CA3-B7CB28587A40}" dt="2019-11-19T19:25:11.978" v="35" actId="790"/>
        <pc:sldMkLst>
          <pc:docMk/>
          <pc:sldMk cId="782167678" sldId="275"/>
        </pc:sldMkLst>
        <pc:spChg chg="mod">
          <ac:chgData name="Robert Lyon" userId="62cd4683-24f9-4384-bc79-6b6e461c32df" providerId="ADAL" clId="{E4CE41F8-F7ED-6C4B-9CA3-B7CB28587A40}" dt="2019-11-19T19:25:11.978" v="35" actId="790"/>
          <ac:spMkLst>
            <pc:docMk/>
            <pc:sldMk cId="782167678" sldId="275"/>
            <ac:spMk id="3" creationId="{2F05F84B-7096-4DC8-AD6C-4EB2FE9F9391}"/>
          </ac:spMkLst>
        </pc:spChg>
      </pc:sldChg>
      <pc:sldChg chg="modNotesTx">
        <pc:chgData name="Robert Lyon" userId="62cd4683-24f9-4384-bc79-6b6e461c32df" providerId="ADAL" clId="{E4CE41F8-F7ED-6C4B-9CA3-B7CB28587A40}" dt="2019-11-19T19:56:55.909" v="2461" actId="20577"/>
        <pc:sldMkLst>
          <pc:docMk/>
          <pc:sldMk cId="3184860784" sldId="278"/>
        </pc:sldMkLst>
      </pc:sldChg>
      <pc:sldChg chg="addSp modSp modNotesTx">
        <pc:chgData name="Robert Lyon" userId="62cd4683-24f9-4384-bc79-6b6e461c32df" providerId="ADAL" clId="{E4CE41F8-F7ED-6C4B-9CA3-B7CB28587A40}" dt="2019-11-19T20:10:14.706" v="3936" actId="20577"/>
        <pc:sldMkLst>
          <pc:docMk/>
          <pc:sldMk cId="711065810" sldId="280"/>
        </pc:sldMkLst>
        <pc:spChg chg="mod">
          <ac:chgData name="Robert Lyon" userId="62cd4683-24f9-4384-bc79-6b6e461c32df" providerId="ADAL" clId="{E4CE41F8-F7ED-6C4B-9CA3-B7CB28587A40}" dt="2019-11-19T19:53:31.411" v="2254" actId="20577"/>
          <ac:spMkLst>
            <pc:docMk/>
            <pc:sldMk cId="711065810" sldId="280"/>
            <ac:spMk id="4" creationId="{B0C7A116-3758-481F-ADED-1904330939CE}"/>
          </ac:spMkLst>
        </pc:spChg>
        <pc:picChg chg="add mod">
          <ac:chgData name="Robert Lyon" userId="62cd4683-24f9-4384-bc79-6b6e461c32df" providerId="ADAL" clId="{E4CE41F8-F7ED-6C4B-9CA3-B7CB28587A40}" dt="2019-11-19T19:38:33.576" v="1052" actId="1076"/>
          <ac:picMkLst>
            <pc:docMk/>
            <pc:sldMk cId="711065810" sldId="280"/>
            <ac:picMk id="5" creationId="{E95E8C10-4030-FD46-B2B2-02D8ABC1C16D}"/>
          </ac:picMkLst>
        </pc:picChg>
      </pc:sldChg>
      <pc:sldChg chg="addSp delSp modSp ord delAnim modAnim modNotesTx">
        <pc:chgData name="Robert Lyon" userId="62cd4683-24f9-4384-bc79-6b6e461c32df" providerId="ADAL" clId="{E4CE41F8-F7ED-6C4B-9CA3-B7CB28587A40}" dt="2019-11-19T20:57:12.319" v="11608" actId="20577"/>
        <pc:sldMkLst>
          <pc:docMk/>
          <pc:sldMk cId="4201857009" sldId="281"/>
        </pc:sldMkLst>
        <pc:spChg chg="mod">
          <ac:chgData name="Robert Lyon" userId="62cd4683-24f9-4384-bc79-6b6e461c32df" providerId="ADAL" clId="{E4CE41F8-F7ED-6C4B-9CA3-B7CB28587A40}" dt="2019-11-19T20:57:12.319" v="11608" actId="20577"/>
          <ac:spMkLst>
            <pc:docMk/>
            <pc:sldMk cId="4201857009" sldId="281"/>
            <ac:spMk id="4" creationId="{B0C7A116-3758-481F-ADED-1904330939CE}"/>
          </ac:spMkLst>
        </pc:spChg>
        <pc:spChg chg="add mod">
          <ac:chgData name="Robert Lyon" userId="62cd4683-24f9-4384-bc79-6b6e461c32df" providerId="ADAL" clId="{E4CE41F8-F7ED-6C4B-9CA3-B7CB28587A40}" dt="2019-11-19T19:51:33.459" v="2232" actId="20577"/>
          <ac:spMkLst>
            <pc:docMk/>
            <pc:sldMk cId="4201857009" sldId="281"/>
            <ac:spMk id="5" creationId="{AE6D36F9-D027-704F-B758-A6F893021F76}"/>
          </ac:spMkLst>
        </pc:spChg>
        <pc:picChg chg="add del mod">
          <ac:chgData name="Robert Lyon" userId="62cd4683-24f9-4384-bc79-6b6e461c32df" providerId="ADAL" clId="{E4CE41F8-F7ED-6C4B-9CA3-B7CB28587A40}" dt="2019-11-19T19:49:53.967" v="2210" actId="478"/>
          <ac:picMkLst>
            <pc:docMk/>
            <pc:sldMk cId="4201857009" sldId="281"/>
            <ac:picMk id="2" creationId="{39C6F0B8-C194-DD42-8184-D0733080C6E7}"/>
          </ac:picMkLst>
        </pc:picChg>
        <pc:picChg chg="add del mod">
          <ac:chgData name="Robert Lyon" userId="62cd4683-24f9-4384-bc79-6b6e461c32df" providerId="ADAL" clId="{E4CE41F8-F7ED-6C4B-9CA3-B7CB28587A40}" dt="2019-11-19T19:51:15.033" v="2213" actId="478"/>
          <ac:picMkLst>
            <pc:docMk/>
            <pc:sldMk cId="4201857009" sldId="281"/>
            <ac:picMk id="6" creationId="{97EBAB3A-D643-B641-B9EA-B4F9566B5C03}"/>
          </ac:picMkLst>
        </pc:picChg>
        <pc:picChg chg="add mod">
          <ac:chgData name="Robert Lyon" userId="62cd4683-24f9-4384-bc79-6b6e461c32df" providerId="ADAL" clId="{E4CE41F8-F7ED-6C4B-9CA3-B7CB28587A40}" dt="2019-11-19T19:51:25.406" v="2215" actId="1440"/>
          <ac:picMkLst>
            <pc:docMk/>
            <pc:sldMk cId="4201857009" sldId="281"/>
            <ac:picMk id="7" creationId="{B901BCD1-6CD5-304C-99A8-83A559AA34A6}"/>
          </ac:picMkLst>
        </pc:picChg>
      </pc:sldChg>
      <pc:sldChg chg="modSp modNotesTx">
        <pc:chgData name="Robert Lyon" userId="62cd4683-24f9-4384-bc79-6b6e461c32df" providerId="ADAL" clId="{E4CE41F8-F7ED-6C4B-9CA3-B7CB28587A40}" dt="2019-11-19T20:57:21.703" v="11615" actId="20577"/>
        <pc:sldMkLst>
          <pc:docMk/>
          <pc:sldMk cId="1257199097" sldId="282"/>
        </pc:sldMkLst>
        <pc:spChg chg="mod">
          <ac:chgData name="Robert Lyon" userId="62cd4683-24f9-4384-bc79-6b6e461c32df" providerId="ADAL" clId="{E4CE41F8-F7ED-6C4B-9CA3-B7CB28587A40}" dt="2019-11-19T20:57:21.703" v="11615" actId="20577"/>
          <ac:spMkLst>
            <pc:docMk/>
            <pc:sldMk cId="1257199097" sldId="282"/>
            <ac:spMk id="4" creationId="{B0C7A116-3758-481F-ADED-1904330939CE}"/>
          </ac:spMkLst>
        </pc:spChg>
        <pc:picChg chg="mod">
          <ac:chgData name="Robert Lyon" userId="62cd4683-24f9-4384-bc79-6b6e461c32df" providerId="ADAL" clId="{E4CE41F8-F7ED-6C4B-9CA3-B7CB28587A40}" dt="2019-11-19T20:18:08.139" v="4370" actId="1440"/>
          <ac:picMkLst>
            <pc:docMk/>
            <pc:sldMk cId="1257199097" sldId="282"/>
            <ac:picMk id="2" creationId="{6FD09FBF-DCB2-D24A-BF71-3E4E1A7BEEE2}"/>
          </ac:picMkLst>
        </pc:picChg>
      </pc:sldChg>
      <pc:sldChg chg="modSp del">
        <pc:chgData name="Robert Lyon" userId="62cd4683-24f9-4384-bc79-6b6e461c32df" providerId="ADAL" clId="{E4CE41F8-F7ED-6C4B-9CA3-B7CB28587A40}" dt="2019-11-19T20:40:42.447" v="8201" actId="2696"/>
        <pc:sldMkLst>
          <pc:docMk/>
          <pc:sldMk cId="1489423740" sldId="283"/>
        </pc:sldMkLst>
        <pc:spChg chg="mod">
          <ac:chgData name="Robert Lyon" userId="62cd4683-24f9-4384-bc79-6b6e461c32df" providerId="ADAL" clId="{E4CE41F8-F7ED-6C4B-9CA3-B7CB28587A40}" dt="2019-11-19T19:56:02.657" v="2445" actId="20577"/>
          <ac:spMkLst>
            <pc:docMk/>
            <pc:sldMk cId="1489423740" sldId="283"/>
            <ac:spMk id="4" creationId="{B0C7A116-3758-481F-ADED-1904330939CE}"/>
          </ac:spMkLst>
        </pc:spChg>
      </pc:sldChg>
      <pc:sldChg chg="del">
        <pc:chgData name="Robert Lyon" userId="62cd4683-24f9-4384-bc79-6b6e461c32df" providerId="ADAL" clId="{E4CE41F8-F7ED-6C4B-9CA3-B7CB28587A40}" dt="2019-11-19T19:56:05.188" v="2446" actId="2696"/>
        <pc:sldMkLst>
          <pc:docMk/>
          <pc:sldMk cId="2737575976" sldId="284"/>
        </pc:sldMkLst>
      </pc:sldChg>
      <pc:sldChg chg="del">
        <pc:chgData name="Robert Lyon" userId="62cd4683-24f9-4384-bc79-6b6e461c32df" providerId="ADAL" clId="{E4CE41F8-F7ED-6C4B-9CA3-B7CB28587A40}" dt="2019-11-19T19:53:11.681" v="2237" actId="2696"/>
        <pc:sldMkLst>
          <pc:docMk/>
          <pc:sldMk cId="572925348" sldId="285"/>
        </pc:sldMkLst>
      </pc:sldChg>
      <pc:sldChg chg="del">
        <pc:chgData name="Robert Lyon" userId="62cd4683-24f9-4384-bc79-6b6e461c32df" providerId="ADAL" clId="{E4CE41F8-F7ED-6C4B-9CA3-B7CB28587A40}" dt="2019-11-19T20:15:56.043" v="4346" actId="2696"/>
        <pc:sldMkLst>
          <pc:docMk/>
          <pc:sldMk cId="1152562687" sldId="286"/>
        </pc:sldMkLst>
      </pc:sldChg>
      <pc:sldChg chg="addSp modSp modNotesTx">
        <pc:chgData name="Robert Lyon" userId="62cd4683-24f9-4384-bc79-6b6e461c32df" providerId="ADAL" clId="{E4CE41F8-F7ED-6C4B-9CA3-B7CB28587A40}" dt="2019-11-19T20:57:43.409" v="11626" actId="20577"/>
        <pc:sldMkLst>
          <pc:docMk/>
          <pc:sldMk cId="310217061" sldId="287"/>
        </pc:sldMkLst>
        <pc:spChg chg="mod">
          <ac:chgData name="Robert Lyon" userId="62cd4683-24f9-4384-bc79-6b6e461c32df" providerId="ADAL" clId="{E4CE41F8-F7ED-6C4B-9CA3-B7CB28587A40}" dt="2019-11-19T20:57:43.409" v="11626" actId="20577"/>
          <ac:spMkLst>
            <pc:docMk/>
            <pc:sldMk cId="310217061" sldId="287"/>
            <ac:spMk id="4" creationId="{B0C7A116-3758-481F-ADED-1904330939CE}"/>
          </ac:spMkLst>
        </pc:spChg>
        <pc:picChg chg="mod">
          <ac:chgData name="Robert Lyon" userId="62cd4683-24f9-4384-bc79-6b6e461c32df" providerId="ADAL" clId="{E4CE41F8-F7ED-6C4B-9CA3-B7CB28587A40}" dt="2019-11-19T20:55:18.754" v="11316" actId="1076"/>
          <ac:picMkLst>
            <pc:docMk/>
            <pc:sldMk cId="310217061" sldId="287"/>
            <ac:picMk id="2" creationId="{07A0C9AA-43FA-D944-8AEC-CA4BC4C13DD6}"/>
          </ac:picMkLst>
        </pc:picChg>
        <pc:picChg chg="add mod modCrop">
          <ac:chgData name="Robert Lyon" userId="62cd4683-24f9-4384-bc79-6b6e461c32df" providerId="ADAL" clId="{E4CE41F8-F7ED-6C4B-9CA3-B7CB28587A40}" dt="2019-11-19T20:55:41.679" v="11321" actId="1076"/>
          <ac:picMkLst>
            <pc:docMk/>
            <pc:sldMk cId="310217061" sldId="287"/>
            <ac:picMk id="6" creationId="{DB676789-3F5C-FD4A-9860-09F7A4948817}"/>
          </ac:picMkLst>
        </pc:picChg>
      </pc:sldChg>
      <pc:sldChg chg="modSp modNotesTx">
        <pc:chgData name="Robert Lyon" userId="62cd4683-24f9-4384-bc79-6b6e461c32df" providerId="ADAL" clId="{E4CE41F8-F7ED-6C4B-9CA3-B7CB28587A40}" dt="2019-11-19T20:57:36.545" v="11623" actId="20577"/>
        <pc:sldMkLst>
          <pc:docMk/>
          <pc:sldMk cId="1931061423" sldId="289"/>
        </pc:sldMkLst>
        <pc:spChg chg="mod">
          <ac:chgData name="Robert Lyon" userId="62cd4683-24f9-4384-bc79-6b6e461c32df" providerId="ADAL" clId="{E4CE41F8-F7ED-6C4B-9CA3-B7CB28587A40}" dt="2019-11-19T20:57:36.545" v="11623" actId="20577"/>
          <ac:spMkLst>
            <pc:docMk/>
            <pc:sldMk cId="1931061423" sldId="289"/>
            <ac:spMk id="4" creationId="{B0C7A116-3758-481F-ADED-1904330939CE}"/>
          </ac:spMkLst>
        </pc:spChg>
        <pc:picChg chg="mod">
          <ac:chgData name="Robert Lyon" userId="62cd4683-24f9-4384-bc79-6b6e461c32df" providerId="ADAL" clId="{E4CE41F8-F7ED-6C4B-9CA3-B7CB28587A40}" dt="2019-11-19T20:17:58.507" v="4369" actId="1440"/>
          <ac:picMkLst>
            <pc:docMk/>
            <pc:sldMk cId="1931061423" sldId="289"/>
            <ac:picMk id="5" creationId="{1D35A874-4637-5F49-96A3-9161E7D58433}"/>
          </ac:picMkLst>
        </pc:picChg>
      </pc:sldChg>
      <pc:sldChg chg="modSp modNotesTx">
        <pc:chgData name="Robert Lyon" userId="62cd4683-24f9-4384-bc79-6b6e461c32df" providerId="ADAL" clId="{E4CE41F8-F7ED-6C4B-9CA3-B7CB28587A40}" dt="2019-11-19T20:57:30.460" v="11621" actId="20577"/>
        <pc:sldMkLst>
          <pc:docMk/>
          <pc:sldMk cId="3026779049" sldId="290"/>
        </pc:sldMkLst>
        <pc:spChg chg="mod">
          <ac:chgData name="Robert Lyon" userId="62cd4683-24f9-4384-bc79-6b6e461c32df" providerId="ADAL" clId="{E4CE41F8-F7ED-6C4B-9CA3-B7CB28587A40}" dt="2019-11-19T20:57:30.460" v="11621" actId="20577"/>
          <ac:spMkLst>
            <pc:docMk/>
            <pc:sldMk cId="3026779049" sldId="290"/>
            <ac:spMk id="4" creationId="{B0C7A116-3758-481F-ADED-1904330939CE}"/>
          </ac:spMkLst>
        </pc:spChg>
        <pc:picChg chg="mod">
          <ac:chgData name="Robert Lyon" userId="62cd4683-24f9-4384-bc79-6b6e461c32df" providerId="ADAL" clId="{E4CE41F8-F7ED-6C4B-9CA3-B7CB28587A40}" dt="2019-11-19T20:17:53.680" v="4368" actId="1440"/>
          <ac:picMkLst>
            <pc:docMk/>
            <pc:sldMk cId="3026779049" sldId="290"/>
            <ac:picMk id="2" creationId="{31BB326F-9517-4747-9057-35F41D6E9C89}"/>
          </ac:picMkLst>
        </pc:picChg>
      </pc:sldChg>
      <pc:sldChg chg="modSp ord modNotesTx">
        <pc:chgData name="Robert Lyon" userId="62cd4683-24f9-4384-bc79-6b6e461c32df" providerId="ADAL" clId="{E4CE41F8-F7ED-6C4B-9CA3-B7CB28587A40}" dt="2019-11-19T20:57:07.899" v="11606" actId="20577"/>
        <pc:sldMkLst>
          <pc:docMk/>
          <pc:sldMk cId="1397939681" sldId="291"/>
        </pc:sldMkLst>
        <pc:spChg chg="mod">
          <ac:chgData name="Robert Lyon" userId="62cd4683-24f9-4384-bc79-6b6e461c32df" providerId="ADAL" clId="{E4CE41F8-F7ED-6C4B-9CA3-B7CB28587A40}" dt="2019-11-19T20:57:07.899" v="11606" actId="20577"/>
          <ac:spMkLst>
            <pc:docMk/>
            <pc:sldMk cId="1397939681" sldId="291"/>
            <ac:spMk id="4" creationId="{B0C7A116-3758-481F-ADED-1904330939CE}"/>
          </ac:spMkLst>
        </pc:spChg>
        <pc:picChg chg="mod">
          <ac:chgData name="Robert Lyon" userId="62cd4683-24f9-4384-bc79-6b6e461c32df" providerId="ADAL" clId="{E4CE41F8-F7ED-6C4B-9CA3-B7CB28587A40}" dt="2019-11-19T20:18:15.958" v="4371" actId="1440"/>
          <ac:picMkLst>
            <pc:docMk/>
            <pc:sldMk cId="1397939681" sldId="291"/>
            <ac:picMk id="2" creationId="{616CC439-AFEB-AC4B-9052-675121D94231}"/>
          </ac:picMkLst>
        </pc:picChg>
      </pc:sldChg>
      <pc:sldChg chg="addSp modSp del">
        <pc:chgData name="Robert Lyon" userId="62cd4683-24f9-4384-bc79-6b6e461c32df" providerId="ADAL" clId="{E4CE41F8-F7ED-6C4B-9CA3-B7CB28587A40}" dt="2019-11-19T20:57:48.812" v="11627" actId="2696"/>
        <pc:sldMkLst>
          <pc:docMk/>
          <pc:sldMk cId="3020459957" sldId="292"/>
        </pc:sldMkLst>
        <pc:picChg chg="add mod">
          <ac:chgData name="Robert Lyon" userId="62cd4683-24f9-4384-bc79-6b6e461c32df" providerId="ADAL" clId="{E4CE41F8-F7ED-6C4B-9CA3-B7CB28587A40}" dt="2019-11-19T20:17:38.429" v="4366" actId="1440"/>
          <ac:picMkLst>
            <pc:docMk/>
            <pc:sldMk cId="3020459957" sldId="292"/>
            <ac:picMk id="6" creationId="{9EA178B7-526F-8B45-8ABE-D06C4FBA0D53}"/>
          </ac:picMkLst>
        </pc:picChg>
      </pc:sldChg>
      <pc:sldChg chg="modNotesTx">
        <pc:chgData name="Robert Lyon" userId="62cd4683-24f9-4384-bc79-6b6e461c32df" providerId="ADAL" clId="{E4CE41F8-F7ED-6C4B-9CA3-B7CB28587A40}" dt="2019-11-19T20:01:27.910" v="3321" actId="313"/>
        <pc:sldMkLst>
          <pc:docMk/>
          <pc:sldMk cId="1143254934" sldId="293"/>
        </pc:sldMkLst>
      </pc:sldChg>
      <pc:sldChg chg="addSp delSp modSp add ord delAnim modAnim modNotesTx">
        <pc:chgData name="Robert Lyon" userId="62cd4683-24f9-4384-bc79-6b6e461c32df" providerId="ADAL" clId="{E4CE41F8-F7ED-6C4B-9CA3-B7CB28587A40}" dt="2019-11-19T20:57:17.324" v="11612" actId="20577"/>
        <pc:sldMkLst>
          <pc:docMk/>
          <pc:sldMk cId="1822517993" sldId="294"/>
        </pc:sldMkLst>
        <pc:spChg chg="mod">
          <ac:chgData name="Robert Lyon" userId="62cd4683-24f9-4384-bc79-6b6e461c32df" providerId="ADAL" clId="{E4CE41F8-F7ED-6C4B-9CA3-B7CB28587A40}" dt="2019-11-19T20:57:17.324" v="11612" actId="20577"/>
          <ac:spMkLst>
            <pc:docMk/>
            <pc:sldMk cId="1822517993" sldId="294"/>
            <ac:spMk id="4" creationId="{B0C7A116-3758-481F-ADED-1904330939CE}"/>
          </ac:spMkLst>
        </pc:spChg>
        <pc:spChg chg="mod">
          <ac:chgData name="Robert Lyon" userId="62cd4683-24f9-4384-bc79-6b6e461c32df" providerId="ADAL" clId="{E4CE41F8-F7ED-6C4B-9CA3-B7CB28587A40}" dt="2019-11-19T19:23:21.110" v="26" actId="20577"/>
          <ac:spMkLst>
            <pc:docMk/>
            <pc:sldMk cId="1822517993" sldId="294"/>
            <ac:spMk id="8" creationId="{E05A9FF3-3C3E-4FED-81D0-9EFD3CEB63E1}"/>
          </ac:spMkLst>
        </pc:spChg>
        <pc:picChg chg="del">
          <ac:chgData name="Robert Lyon" userId="62cd4683-24f9-4384-bc79-6b6e461c32df" providerId="ADAL" clId="{E4CE41F8-F7ED-6C4B-9CA3-B7CB28587A40}" dt="2019-11-19T19:22:54.677" v="3" actId="478"/>
          <ac:picMkLst>
            <pc:docMk/>
            <pc:sldMk cId="1822517993" sldId="294"/>
            <ac:picMk id="2" creationId="{616CC439-AFEB-AC4B-9052-675121D94231}"/>
          </ac:picMkLst>
        </pc:picChg>
        <pc:picChg chg="add mod">
          <ac:chgData name="Robert Lyon" userId="62cd4683-24f9-4384-bc79-6b6e461c32df" providerId="ADAL" clId="{E4CE41F8-F7ED-6C4B-9CA3-B7CB28587A40}" dt="2019-11-19T19:23:06.794" v="5" actId="1440"/>
          <ac:picMkLst>
            <pc:docMk/>
            <pc:sldMk cId="1822517993" sldId="294"/>
            <ac:picMk id="5" creationId="{F8147E73-8EDB-3D43-9F85-145E6E9D7A88}"/>
          </ac:picMkLst>
        </pc:picChg>
      </pc:sldChg>
    </pc:docChg>
  </pc:docChgLst>
  <pc:docChgLst>
    <pc:chgData name="Robert Lyon" userId="62cd4683-24f9-4384-bc79-6b6e461c32df" providerId="ADAL" clId="{F74FD75F-A5DF-0143-8419-7AC2FB563B80}"/>
    <pc:docChg chg="custSel addSld modSld">
      <pc:chgData name="Robert Lyon" userId="62cd4683-24f9-4384-bc79-6b6e461c32df" providerId="ADAL" clId="{F74FD75F-A5DF-0143-8419-7AC2FB563B80}" dt="2019-11-07T10:31:23.163" v="520" actId="20577"/>
      <pc:docMkLst>
        <pc:docMk/>
      </pc:docMkLst>
      <pc:sldChg chg="modNotesTx">
        <pc:chgData name="Robert Lyon" userId="62cd4683-24f9-4384-bc79-6b6e461c32df" providerId="ADAL" clId="{F74FD75F-A5DF-0143-8419-7AC2FB563B80}" dt="2019-11-07T10:16:51.545" v="180" actId="313"/>
        <pc:sldMkLst>
          <pc:docMk/>
          <pc:sldMk cId="1135503124" sldId="256"/>
        </pc:sldMkLst>
      </pc:sldChg>
      <pc:sldChg chg="modSp modNotesTx">
        <pc:chgData name="Robert Lyon" userId="62cd4683-24f9-4384-bc79-6b6e461c32df" providerId="ADAL" clId="{F74FD75F-A5DF-0143-8419-7AC2FB563B80}" dt="2019-11-07T10:19:21.954" v="220" actId="20577"/>
        <pc:sldMkLst>
          <pc:docMk/>
          <pc:sldMk cId="923704705" sldId="257"/>
        </pc:sldMkLst>
        <pc:spChg chg="mod">
          <ac:chgData name="Robert Lyon" userId="62cd4683-24f9-4384-bc79-6b6e461c32df" providerId="ADAL" clId="{F74FD75F-A5DF-0143-8419-7AC2FB563B80}" dt="2019-11-07T10:19:21.954" v="220" actId="20577"/>
          <ac:spMkLst>
            <pc:docMk/>
            <pc:sldMk cId="923704705" sldId="257"/>
            <ac:spMk id="15" creationId="{7359D984-DE27-4FB2-8F62-125E03C6A35F}"/>
          </ac:spMkLst>
        </pc:spChg>
      </pc:sldChg>
      <pc:sldChg chg="modSp">
        <pc:chgData name="Robert Lyon" userId="62cd4683-24f9-4384-bc79-6b6e461c32df" providerId="ADAL" clId="{F74FD75F-A5DF-0143-8419-7AC2FB563B80}" dt="2019-11-07T10:31:11.840" v="508" actId="20577"/>
        <pc:sldMkLst>
          <pc:docMk/>
          <pc:sldMk cId="2234002710" sldId="273"/>
        </pc:sldMkLst>
        <pc:spChg chg="mod">
          <ac:chgData name="Robert Lyon" userId="62cd4683-24f9-4384-bc79-6b6e461c32df" providerId="ADAL" clId="{F74FD75F-A5DF-0143-8419-7AC2FB563B80}" dt="2019-11-07T10:31:11.840" v="508" actId="20577"/>
          <ac:spMkLst>
            <pc:docMk/>
            <pc:sldMk cId="2234002710" sldId="273"/>
            <ac:spMk id="4" creationId="{B0C7A116-3758-481F-ADED-1904330939CE}"/>
          </ac:spMkLst>
        </pc:spChg>
      </pc:sldChg>
      <pc:sldChg chg="modSp add">
        <pc:chgData name="Robert Lyon" userId="62cd4683-24f9-4384-bc79-6b6e461c32df" providerId="ADAL" clId="{F74FD75F-A5DF-0143-8419-7AC2FB563B80}" dt="2019-11-07T10:31:23.163" v="520" actId="20577"/>
        <pc:sldMkLst>
          <pc:docMk/>
          <pc:sldMk cId="1031993088" sldId="274"/>
        </pc:sldMkLst>
        <pc:spChg chg="mod">
          <ac:chgData name="Robert Lyon" userId="62cd4683-24f9-4384-bc79-6b6e461c32df" providerId="ADAL" clId="{F74FD75F-A5DF-0143-8419-7AC2FB563B80}" dt="2019-11-07T10:31:23.163" v="520" actId="20577"/>
          <ac:spMkLst>
            <pc:docMk/>
            <pc:sldMk cId="1031993088" sldId="274"/>
            <ac:spMk id="4" creationId="{B0C7A116-3758-481F-ADED-1904330939CE}"/>
          </ac:spMkLst>
        </pc:spChg>
      </pc:sldChg>
    </pc:docChg>
  </pc:docChgLst>
  <pc:docChgLst>
    <pc:chgData name="Robert Lyon" userId="S::lyonro@edgehill.ac.uk::62cd4683-24f9-4384-bc79-6b6e461c32df" providerId="AD" clId="Web-{4B5BD13F-C7CA-7F2B-640C-F033AABBF0C7}"/>
    <pc:docChg chg="modSld">
      <pc:chgData name="Robert Lyon" userId="S::lyonro@edgehill.ac.uk::62cd4683-24f9-4384-bc79-6b6e461c32df" providerId="AD" clId="Web-{4B5BD13F-C7CA-7F2B-640C-F033AABBF0C7}" dt="2019-11-08T09:37:54.595" v="38"/>
      <pc:docMkLst>
        <pc:docMk/>
      </pc:docMkLst>
    </pc:docChg>
  </pc:docChgLst>
  <pc:docChgLst>
    <pc:chgData name="Robert Lyon" userId="S::lyonro@edgehill.ac.uk::62cd4683-24f9-4384-bc79-6b6e461c32df" providerId="AD" clId="Web-{F2A55077-919D-756C-EAD5-4DFE10D377D7}"/>
    <pc:docChg chg="modSld">
      <pc:chgData name="Robert Lyon" userId="S::lyonro@edgehill.ac.uk::62cd4683-24f9-4384-bc79-6b6e461c32df" providerId="AD" clId="Web-{F2A55077-919D-756C-EAD5-4DFE10D377D7}" dt="2019-11-11T09:49:47.623" v="325"/>
      <pc:docMkLst>
        <pc:docMk/>
      </pc:docMkLst>
      <pc:sldChg chg="modSp modNotes">
        <pc:chgData name="Robert Lyon" userId="S::lyonro@edgehill.ac.uk::62cd4683-24f9-4384-bc79-6b6e461c32df" providerId="AD" clId="Web-{F2A55077-919D-756C-EAD5-4DFE10D377D7}" dt="2019-11-11T09:45:35.532" v="116"/>
        <pc:sldMkLst>
          <pc:docMk/>
          <pc:sldMk cId="1135503124" sldId="256"/>
        </pc:sldMkLst>
        <pc:spChg chg="mod">
          <ac:chgData name="Robert Lyon" userId="S::lyonro@edgehill.ac.uk::62cd4683-24f9-4384-bc79-6b6e461c32df" providerId="AD" clId="Web-{F2A55077-919D-756C-EAD5-4DFE10D377D7}" dt="2019-11-11T09:44:09.799" v="62" actId="20577"/>
          <ac:spMkLst>
            <pc:docMk/>
            <pc:sldMk cId="1135503124" sldId="256"/>
            <ac:spMk id="19" creationId="{3CF22183-9BED-4EA3-B91C-C99728C9B348}"/>
          </ac:spMkLst>
        </pc:spChg>
      </pc:sldChg>
      <pc:sldChg chg="modSp modNotes">
        <pc:chgData name="Robert Lyon" userId="S::lyonro@edgehill.ac.uk::62cd4683-24f9-4384-bc79-6b6e461c32df" providerId="AD" clId="Web-{F2A55077-919D-756C-EAD5-4DFE10D377D7}" dt="2019-11-11T09:49:47.623" v="325"/>
        <pc:sldMkLst>
          <pc:docMk/>
          <pc:sldMk cId="923704705" sldId="257"/>
        </pc:sldMkLst>
        <pc:spChg chg="mod">
          <ac:chgData name="Robert Lyon" userId="S::lyonro@edgehill.ac.uk::62cd4683-24f9-4384-bc79-6b6e461c32df" providerId="AD" clId="Web-{F2A55077-919D-756C-EAD5-4DFE10D377D7}" dt="2019-11-11T09:46:15.547" v="132" actId="20577"/>
          <ac:spMkLst>
            <pc:docMk/>
            <pc:sldMk cId="923704705" sldId="257"/>
            <ac:spMk id="15" creationId="{7359D984-DE27-4FB2-8F62-125E03C6A35F}"/>
          </ac:spMkLst>
        </pc:spChg>
      </pc:sldChg>
    </pc:docChg>
  </pc:docChgLst>
  <pc:docChgLst>
    <pc:chgData name="Robert Lyon" userId="62cd4683-24f9-4384-bc79-6b6e461c32df" providerId="ADAL" clId="{9362C955-A770-FD4C-A2A3-A28AD65AD54A}"/>
    <pc:docChg chg="undo redo custSel addSld delSld modSld sldOrd">
      <pc:chgData name="Robert Lyon" userId="62cd4683-24f9-4384-bc79-6b6e461c32df" providerId="ADAL" clId="{9362C955-A770-FD4C-A2A3-A28AD65AD54A}" dt="2019-11-12T18:31:43.957" v="20302" actId="207"/>
      <pc:docMkLst>
        <pc:docMk/>
      </pc:docMkLst>
      <pc:sldChg chg="modNotesTx">
        <pc:chgData name="Robert Lyon" userId="62cd4683-24f9-4384-bc79-6b6e461c32df" providerId="ADAL" clId="{9362C955-A770-FD4C-A2A3-A28AD65AD54A}" dt="2019-11-12T14:56:30.323" v="15488" actId="12"/>
        <pc:sldMkLst>
          <pc:docMk/>
          <pc:sldMk cId="1135503124" sldId="256"/>
        </pc:sldMkLst>
      </pc:sldChg>
      <pc:sldChg chg="modSp modAnim modNotesTx">
        <pc:chgData name="Robert Lyon" userId="62cd4683-24f9-4384-bc79-6b6e461c32df" providerId="ADAL" clId="{9362C955-A770-FD4C-A2A3-A28AD65AD54A}" dt="2019-11-12T15:04:03.772" v="15512"/>
        <pc:sldMkLst>
          <pc:docMk/>
          <pc:sldMk cId="923704705" sldId="257"/>
        </pc:sldMkLst>
        <pc:spChg chg="mod">
          <ac:chgData name="Robert Lyon" userId="62cd4683-24f9-4384-bc79-6b6e461c32df" providerId="ADAL" clId="{9362C955-A770-FD4C-A2A3-A28AD65AD54A}" dt="2019-11-12T15:04:03.772" v="15512"/>
          <ac:spMkLst>
            <pc:docMk/>
            <pc:sldMk cId="923704705" sldId="257"/>
            <ac:spMk id="15" creationId="{7359D984-DE27-4FB2-8F62-125E03C6A35F}"/>
          </ac:spMkLst>
        </pc:spChg>
      </pc:sldChg>
      <pc:sldChg chg="addSp ord modAnim modNotesTx">
        <pc:chgData name="Robert Lyon" userId="62cd4683-24f9-4384-bc79-6b6e461c32df" providerId="ADAL" clId="{9362C955-A770-FD4C-A2A3-A28AD65AD54A}" dt="2019-11-12T18:31:07.837" v="20292" actId="207"/>
        <pc:sldMkLst>
          <pc:docMk/>
          <pc:sldMk cId="2234002710" sldId="273"/>
        </pc:sldMkLst>
        <pc:spChg chg="add">
          <ac:chgData name="Robert Lyon" userId="62cd4683-24f9-4384-bc79-6b6e461c32df" providerId="ADAL" clId="{9362C955-A770-FD4C-A2A3-A28AD65AD54A}" dt="2019-11-12T15:37:31.610" v="17471"/>
          <ac:spMkLst>
            <pc:docMk/>
            <pc:sldMk cId="2234002710" sldId="273"/>
            <ac:spMk id="3" creationId="{5834D379-FC47-4244-9A1F-F0BD17E91D3B}"/>
          </ac:spMkLst>
        </pc:spChg>
      </pc:sldChg>
      <pc:sldChg chg="addSp ord modAnim modNotesTx">
        <pc:chgData name="Robert Lyon" userId="62cd4683-24f9-4384-bc79-6b6e461c32df" providerId="ADAL" clId="{9362C955-A770-FD4C-A2A3-A28AD65AD54A}" dt="2019-11-12T18:31:04.424" v="20291" actId="207"/>
        <pc:sldMkLst>
          <pc:docMk/>
          <pc:sldMk cId="1031993088" sldId="274"/>
        </pc:sldMkLst>
        <pc:spChg chg="add">
          <ac:chgData name="Robert Lyon" userId="62cd4683-24f9-4384-bc79-6b6e461c32df" providerId="ADAL" clId="{9362C955-A770-FD4C-A2A3-A28AD65AD54A}" dt="2019-11-12T15:37:33.358" v="17472"/>
          <ac:spMkLst>
            <pc:docMk/>
            <pc:sldMk cId="1031993088" sldId="274"/>
            <ac:spMk id="3" creationId="{FA27AEAE-752A-234A-929C-F27177A59A0F}"/>
          </ac:spMkLst>
        </pc:spChg>
      </pc:sldChg>
      <pc:sldChg chg="modSp ord modNotesTx">
        <pc:chgData name="Robert Lyon" userId="62cd4683-24f9-4384-bc79-6b6e461c32df" providerId="ADAL" clId="{9362C955-A770-FD4C-A2A3-A28AD65AD54A}" dt="2019-11-12T11:37:10.344" v="9168" actId="20577"/>
        <pc:sldMkLst>
          <pc:docMk/>
          <pc:sldMk cId="782167678" sldId="275"/>
        </pc:sldMkLst>
        <pc:spChg chg="mod">
          <ac:chgData name="Robert Lyon" userId="62cd4683-24f9-4384-bc79-6b6e461c32df" providerId="ADAL" clId="{9362C955-A770-FD4C-A2A3-A28AD65AD54A}" dt="2019-11-12T09:50:54.517" v="680" actId="20577"/>
          <ac:spMkLst>
            <pc:docMk/>
            <pc:sldMk cId="782167678" sldId="275"/>
            <ac:spMk id="3" creationId="{2F05F84B-7096-4DC8-AD6C-4EB2FE9F9391}"/>
          </ac:spMkLst>
        </pc:spChg>
        <pc:spChg chg="mod">
          <ac:chgData name="Robert Lyon" userId="62cd4683-24f9-4384-bc79-6b6e461c32df" providerId="ADAL" clId="{9362C955-A770-FD4C-A2A3-A28AD65AD54A}" dt="2019-11-12T09:49:36.860" v="633" actId="20577"/>
          <ac:spMkLst>
            <pc:docMk/>
            <pc:sldMk cId="782167678" sldId="275"/>
            <ac:spMk id="4" creationId="{B0C7A116-3758-481F-ADED-1904330939C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01968" y="329036"/>
            <a:ext cx="4015740" cy="2259704"/>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501967" y="2848809"/>
            <a:ext cx="4015740" cy="3680156"/>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38795662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youtu.be/acijNEErf-c"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youtu.be/o3aYgr_mjKg"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youtu.be/7pibisWRncY"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youtu.be/8JLzs_xVKxY"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youtu.be/mrnXv-g4yKU"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youtu.be/FXdYSQ6nu-M"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youtu.be/s8qjmImu1LQ" TargetMode="External"/><Relationship Id="rId2" Type="http://schemas.openxmlformats.org/officeDocument/2006/relationships/slide" Target="../slides/slide17.xml"/><Relationship Id="rId1" Type="http://schemas.openxmlformats.org/officeDocument/2006/relationships/notesMaster" Target="../notesMasters/notesMaster1.xml"/><Relationship Id="rId4" Type="http://schemas.openxmlformats.org/officeDocument/2006/relationships/hyperlink" Target="https://www.gov.uk/government/publications/data-ethics-framework/data-ethics-framework" TargetMode="Externa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youtu.be/AnU0hm7uA_k"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youtu.be/_8juebyo_Z4"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youtu.be/uvmz5E75ZIA"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s://youtu.be/uGDk23Q0S9E"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01650" y="328613"/>
            <a:ext cx="4016375" cy="2260600"/>
          </a:xfrm>
        </p:spPr>
      </p:sp>
      <p:sp>
        <p:nvSpPr>
          <p:cNvPr id="3" name="Notes Placeholder 2"/>
          <p:cNvSpPr>
            <a:spLocks noGrp="1"/>
          </p:cNvSpPr>
          <p:nvPr>
            <p:ph type="body" idx="1"/>
          </p:nvPr>
        </p:nvSpPr>
        <p:spPr/>
        <p:txBody>
          <a:bodyPr/>
          <a:lstStyle/>
          <a:p>
            <a:r>
              <a:rPr lang="en-US" sz="1100" dirty="0">
                <a:solidFill>
                  <a:schemeClr val="tx1"/>
                </a:solidFill>
              </a:rPr>
              <a:t>Hello and welcome to the last part of Topic 11c, Applied Data Science. During this topic I'll introduce what data science is, the basic principles underpinning data science, and some important data science tools that may be unfamiliar to you. My name is Dr. Robert Lyon, and I’ll be taking you through the learning material.</a:t>
            </a:r>
            <a:endParaRPr lang="en-GB" sz="1100" b="0" i="0" kern="1200" dirty="0">
              <a:solidFill>
                <a:schemeClr val="tx1"/>
              </a:solidFill>
              <a:effectLst/>
              <a:latin typeface="+mn-lt"/>
              <a:ea typeface="+mn-ea"/>
              <a:cs typeface="+mn-cs"/>
            </a:endParaRPr>
          </a:p>
          <a:p>
            <a:endParaRPr lang="en-GB" sz="1100" dirty="0">
              <a:solidFill>
                <a:schemeClr val="tx1"/>
              </a:solidFill>
            </a:endParaRPr>
          </a:p>
          <a:p>
            <a:pPr marL="0" indent="0">
              <a:buFont typeface="Arial" panose="020B0604020202020204" pitchFamily="34" charset="0"/>
              <a:buNone/>
            </a:pPr>
            <a:endParaRPr lang="en-GB" sz="1100" b="0" i="0" u="none" strike="noStrike" kern="1200" dirty="0">
              <a:solidFill>
                <a:schemeClr val="tx1"/>
              </a:solidFill>
              <a:effectLst/>
              <a:latin typeface="+mn-lt"/>
              <a:ea typeface="+mn-ea"/>
              <a:cs typeface="+mn-cs"/>
            </a:endParaRPr>
          </a:p>
          <a:p>
            <a:endParaRPr lang="en-GB" sz="1100" dirty="0">
              <a:solidFill>
                <a:schemeClr val="tx1"/>
              </a:solidFill>
            </a:endParaRPr>
          </a:p>
        </p:txBody>
      </p:sp>
      <p:sp>
        <p:nvSpPr>
          <p:cNvPr id="4" name="Slide Number Placeholder 3"/>
          <p:cNvSpPr>
            <a:spLocks noGrp="1"/>
          </p:cNvSpPr>
          <p:nvPr>
            <p:ph type="sldNum" sz="quarter" idx="5"/>
          </p:nvPr>
        </p:nvSpPr>
        <p:spPr>
          <a:xfrm>
            <a:off x="2843321" y="11865946"/>
            <a:ext cx="2175193" cy="626806"/>
          </a:xfrm>
          <a:prstGeom prst="rect">
            <a:avLst/>
          </a:prstGeom>
        </p:spPr>
        <p:txBody>
          <a:bodyPr/>
          <a:lstStyle/>
          <a:p>
            <a:fld id="{CF5D9B05-5192-4B52-AAAF-E2F9002BFAD1}" type="slidenum">
              <a:rPr lang="en-GB" smtClean="0"/>
              <a:t>1</a:t>
            </a:fld>
            <a:endParaRPr lang="en-GB"/>
          </a:p>
        </p:txBody>
      </p:sp>
    </p:spTree>
    <p:extLst>
      <p:ext uri="{BB962C8B-B14F-4D97-AF65-F5344CB8AC3E}">
        <p14:creationId xmlns:p14="http://schemas.microsoft.com/office/powerpoint/2010/main" val="25753983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01650" y="328613"/>
            <a:ext cx="4016375" cy="22606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dirty="0">
                <a:solidFill>
                  <a:schemeClr val="tx1"/>
                </a:solidFill>
              </a:rPr>
              <a:t>Ethics by themselves are not enough to prevent things from going wrong. Thus there is now a framework in place to help enshrine the rights we have over our personal data. This </a:t>
            </a:r>
            <a:r>
              <a:rPr lang="en-GB" sz="1100" b="1" dirty="0">
                <a:solidFill>
                  <a:schemeClr val="tx1"/>
                </a:solidFill>
              </a:rPr>
              <a:t>framework</a:t>
            </a:r>
            <a:r>
              <a:rPr lang="en-GB" sz="1100" dirty="0">
                <a:solidFill>
                  <a:schemeClr val="tx1"/>
                </a:solidFill>
              </a:rPr>
              <a:t>, the General Data Protection Regulation (GDPR) applies to the data of all citizens of the EU. It defines who owns our personal data – that’s us, and our rights over that data. </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100" b="1" dirty="0">
                <a:solidFill>
                  <a:schemeClr val="tx1"/>
                </a:solidFill>
              </a:rPr>
              <a:t>How</a:t>
            </a:r>
            <a:r>
              <a:rPr lang="en-GB" sz="1100" dirty="0">
                <a:solidFill>
                  <a:schemeClr val="tx1"/>
                </a:solidFill>
              </a:rPr>
              <a:t> long it can be kept.</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100" b="1" dirty="0">
                <a:solidFill>
                  <a:schemeClr val="tx1"/>
                </a:solidFill>
              </a:rPr>
              <a:t>That</a:t>
            </a:r>
            <a:r>
              <a:rPr lang="en-GB" sz="1100" dirty="0">
                <a:solidFill>
                  <a:schemeClr val="tx1"/>
                </a:solidFill>
              </a:rPr>
              <a:t> it should be maintained in a secure manner.</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100" b="1" dirty="0">
                <a:solidFill>
                  <a:schemeClr val="tx1"/>
                </a:solidFill>
              </a:rPr>
              <a:t>That</a:t>
            </a:r>
            <a:r>
              <a:rPr lang="en-GB" sz="1100" dirty="0">
                <a:solidFill>
                  <a:schemeClr val="tx1"/>
                </a:solidFill>
              </a:rPr>
              <a:t> it’s integrity and data validity must be preserved.</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100" b="1" dirty="0">
                <a:solidFill>
                  <a:schemeClr val="tx1"/>
                </a:solidFill>
              </a:rPr>
              <a:t>That </a:t>
            </a:r>
            <a:r>
              <a:rPr lang="en-GB" sz="1100" dirty="0">
                <a:solidFill>
                  <a:schemeClr val="tx1"/>
                </a:solidFill>
              </a:rPr>
              <a:t>our consent must be sought before that data can be used.</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100" b="1" dirty="0">
                <a:solidFill>
                  <a:schemeClr val="tx1"/>
                </a:solidFill>
              </a:rPr>
              <a:t>The</a:t>
            </a:r>
            <a:r>
              <a:rPr lang="en-GB" sz="1100" dirty="0">
                <a:solidFill>
                  <a:schemeClr val="tx1"/>
                </a:solidFill>
              </a:rPr>
              <a:t> right to be informed, </a:t>
            </a:r>
            <a:r>
              <a:rPr lang="en-GB" sz="1100" b="1" dirty="0">
                <a:solidFill>
                  <a:schemeClr val="tx1"/>
                </a:solidFill>
              </a:rPr>
              <a:t>to</a:t>
            </a:r>
            <a:r>
              <a:rPr lang="en-GB" sz="1100" dirty="0">
                <a:solidFill>
                  <a:schemeClr val="tx1"/>
                </a:solidFill>
              </a:rPr>
              <a:t> access our data, </a:t>
            </a:r>
            <a:r>
              <a:rPr lang="en-GB" sz="1100" b="1" dirty="0">
                <a:solidFill>
                  <a:schemeClr val="tx1"/>
                </a:solidFill>
              </a:rPr>
              <a:t>to</a:t>
            </a:r>
            <a:r>
              <a:rPr lang="en-GB" sz="1100" dirty="0">
                <a:solidFill>
                  <a:schemeClr val="tx1"/>
                </a:solidFill>
              </a:rPr>
              <a:t> erase data held about us, </a:t>
            </a:r>
            <a:r>
              <a:rPr lang="en-GB" sz="1100" b="1" dirty="0">
                <a:solidFill>
                  <a:schemeClr val="tx1"/>
                </a:solidFill>
              </a:rPr>
              <a:t>for</a:t>
            </a:r>
            <a:r>
              <a:rPr lang="en-GB" sz="1100" dirty="0">
                <a:solidFill>
                  <a:schemeClr val="tx1"/>
                </a:solidFill>
              </a:rPr>
              <a:t> the data to be repaired if erroneous, </a:t>
            </a:r>
            <a:r>
              <a:rPr lang="en-GB" sz="1100" b="1" dirty="0">
                <a:solidFill>
                  <a:schemeClr val="tx1"/>
                </a:solidFill>
              </a:rPr>
              <a:t>the</a:t>
            </a:r>
            <a:r>
              <a:rPr lang="en-GB" sz="1100" dirty="0">
                <a:solidFill>
                  <a:schemeClr val="tx1"/>
                </a:solidFill>
              </a:rPr>
              <a:t> right to object – and </a:t>
            </a:r>
            <a:r>
              <a:rPr lang="en-GB" sz="1100" b="1" dirty="0">
                <a:solidFill>
                  <a:schemeClr val="tx1"/>
                </a:solidFill>
              </a:rPr>
              <a:t>rights</a:t>
            </a:r>
            <a:r>
              <a:rPr lang="en-GB" sz="1100" dirty="0">
                <a:solidFill>
                  <a:schemeClr val="tx1"/>
                </a:solidFill>
              </a:rPr>
              <a:t> related to automated systems.</a:t>
            </a:r>
          </a:p>
        </p:txBody>
      </p:sp>
      <p:sp>
        <p:nvSpPr>
          <p:cNvPr id="4" name="Slide Number Placeholder 3"/>
          <p:cNvSpPr>
            <a:spLocks noGrp="1"/>
          </p:cNvSpPr>
          <p:nvPr>
            <p:ph type="sldNum" sz="quarter" idx="5"/>
          </p:nvPr>
        </p:nvSpPr>
        <p:spPr>
          <a:xfrm>
            <a:off x="2843321" y="11865946"/>
            <a:ext cx="2175193" cy="626806"/>
          </a:xfrm>
          <a:prstGeom prst="rect">
            <a:avLst/>
          </a:prstGeom>
        </p:spPr>
        <p:txBody>
          <a:bodyPr/>
          <a:lstStyle/>
          <a:p>
            <a:fld id="{CF5D9B05-5192-4B52-AAAF-E2F9002BFAD1}" type="slidenum">
              <a:rPr lang="en-GB" smtClean="0"/>
              <a:t>10</a:t>
            </a:fld>
            <a:endParaRPr lang="en-GB"/>
          </a:p>
        </p:txBody>
      </p:sp>
    </p:spTree>
    <p:extLst>
      <p:ext uri="{BB962C8B-B14F-4D97-AF65-F5344CB8AC3E}">
        <p14:creationId xmlns:p14="http://schemas.microsoft.com/office/powerpoint/2010/main" val="27150243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01650" y="328613"/>
            <a:ext cx="4016375" cy="22606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dirty="0">
                <a:solidFill>
                  <a:schemeClr val="tx1"/>
                </a:solidFill>
              </a:rPr>
              <a:t>GDPR</a:t>
            </a:r>
            <a:r>
              <a:rPr lang="en-GB" sz="1100" dirty="0">
                <a:solidFill>
                  <a:schemeClr val="tx1"/>
                </a:solidFill>
              </a:rPr>
              <a:t> is a legally enforceable framework that complements the ethical considerations we should already be making as data scientists. </a:t>
            </a:r>
            <a:r>
              <a:rPr lang="en-GB" sz="1100" b="1" dirty="0">
                <a:solidFill>
                  <a:schemeClr val="tx1"/>
                </a:solidFill>
              </a:rPr>
              <a:t>This</a:t>
            </a:r>
            <a:r>
              <a:rPr lang="en-GB" sz="1100" dirty="0">
                <a:solidFill>
                  <a:schemeClr val="tx1"/>
                </a:solidFill>
              </a:rPr>
              <a:t> means with GDPR in place, we can asks a question of ourselves when facing a data science problem -  would the application of data science in this area be ethically acceptable and legal? </a:t>
            </a:r>
            <a:r>
              <a:rPr lang="en-GB" sz="1100" b="1" dirty="0">
                <a:solidFill>
                  <a:schemeClr val="tx1"/>
                </a:solidFill>
              </a:rPr>
              <a:t>Then</a:t>
            </a:r>
            <a:r>
              <a:rPr lang="en-GB" sz="1100" dirty="0">
                <a:solidFill>
                  <a:schemeClr val="tx1"/>
                </a:solidFill>
              </a:rPr>
              <a:t> we can ask ourselves is the potential application fair? </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dirty="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dirty="0">
                <a:solidFill>
                  <a:schemeClr val="tx1"/>
                </a:solidFill>
              </a:rPr>
              <a:t>An action may be legal, but could be ethically questionable. Thus, we need to consider if just because we can, does that mean we should? One approach would be to mix in utilitarian ethics at this point – if it is legal, and would achieve a net increase in happiness, then surely it’s the ethically sound thing to do? Tax avoidance is technically legal, and no doubt greatly increases the happiness of the individuals avoiding tax. It will marginally annoy millions of us, but this loss in happiness may be less then the gain in happiness for the avoiders. So what is right in this instance. This is why I’m glad GDPR exists – it at least provides some protection for many of us. When ready watch the </a:t>
            </a:r>
            <a:r>
              <a:rPr lang="en-GB" sz="1100" b="1" dirty="0">
                <a:solidFill>
                  <a:schemeClr val="tx1"/>
                </a:solidFill>
              </a:rPr>
              <a:t>video</a:t>
            </a:r>
            <a:r>
              <a:rPr lang="en-GB" sz="1100" dirty="0">
                <a:solidFill>
                  <a:schemeClr val="tx1"/>
                </a:solidFill>
              </a:rPr>
              <a:t> (</a:t>
            </a:r>
            <a:r>
              <a:rPr lang="en-GB" sz="1200" b="0" i="0" kern="1200" dirty="0">
                <a:solidFill>
                  <a:schemeClr val="tx1"/>
                </a:solidFill>
                <a:effectLst/>
                <a:latin typeface="+mn-lt"/>
                <a:ea typeface="+mn-ea"/>
                <a:cs typeface="+mn-cs"/>
                <a:hlinkClick r:id="rId3"/>
              </a:rPr>
              <a:t>https://youtu.be/acijNEErf-c</a:t>
            </a:r>
            <a:r>
              <a:rPr lang="en-GB" sz="1200" b="0" i="0" kern="1200" dirty="0">
                <a:solidFill>
                  <a:schemeClr val="tx1"/>
                </a:solidFill>
                <a:effectLst/>
                <a:latin typeface="+mn-lt"/>
                <a:ea typeface="+mn-ea"/>
                <a:cs typeface="+mn-cs"/>
              </a:rPr>
              <a:t>) </a:t>
            </a:r>
            <a:r>
              <a:rPr lang="en-GB" sz="1100" dirty="0">
                <a:solidFill>
                  <a:schemeClr val="tx1"/>
                </a:solidFill>
              </a:rPr>
              <a:t>shown on the slide to learn more about GDPR.</a:t>
            </a:r>
          </a:p>
        </p:txBody>
      </p:sp>
      <p:sp>
        <p:nvSpPr>
          <p:cNvPr id="4" name="Slide Number Placeholder 3"/>
          <p:cNvSpPr>
            <a:spLocks noGrp="1"/>
          </p:cNvSpPr>
          <p:nvPr>
            <p:ph type="sldNum" sz="quarter" idx="5"/>
          </p:nvPr>
        </p:nvSpPr>
        <p:spPr>
          <a:xfrm>
            <a:off x="2843321" y="11865946"/>
            <a:ext cx="2175193" cy="626806"/>
          </a:xfrm>
          <a:prstGeom prst="rect">
            <a:avLst/>
          </a:prstGeom>
        </p:spPr>
        <p:txBody>
          <a:bodyPr/>
          <a:lstStyle/>
          <a:p>
            <a:fld id="{CF5D9B05-5192-4B52-AAAF-E2F9002BFAD1}" type="slidenum">
              <a:rPr lang="en-GB" smtClean="0"/>
              <a:t>11</a:t>
            </a:fld>
            <a:endParaRPr lang="en-GB"/>
          </a:p>
        </p:txBody>
      </p:sp>
    </p:spTree>
    <p:extLst>
      <p:ext uri="{BB962C8B-B14F-4D97-AF65-F5344CB8AC3E}">
        <p14:creationId xmlns:p14="http://schemas.microsoft.com/office/powerpoint/2010/main" val="26004970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01650" y="328613"/>
            <a:ext cx="4016375" cy="2260600"/>
          </a:xfrm>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100" b="1" dirty="0">
                <a:solidFill>
                  <a:schemeClr val="tx1"/>
                </a:solidFill>
              </a:rPr>
              <a:t>Consent</a:t>
            </a:r>
            <a:r>
              <a:rPr lang="en-GB" sz="1100" dirty="0">
                <a:solidFill>
                  <a:schemeClr val="tx1"/>
                </a:solidFill>
              </a:rPr>
              <a:t> is becoming an increasingly important issue in data science. </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100" b="1" dirty="0">
                <a:solidFill>
                  <a:schemeClr val="tx1"/>
                </a:solidFill>
              </a:rPr>
              <a:t>If</a:t>
            </a:r>
            <a:r>
              <a:rPr lang="en-GB" sz="1100" dirty="0">
                <a:solidFill>
                  <a:schemeClr val="tx1"/>
                </a:solidFill>
              </a:rPr>
              <a:t> data is being collected about us all the time, does that mean we consent to all it’s potential uses?</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100" b="1" dirty="0">
                <a:solidFill>
                  <a:schemeClr val="tx1"/>
                </a:solidFill>
              </a:rPr>
              <a:t>GDPR</a:t>
            </a:r>
            <a:r>
              <a:rPr lang="en-GB" sz="1100" dirty="0">
                <a:solidFill>
                  <a:schemeClr val="tx1"/>
                </a:solidFill>
              </a:rPr>
              <a:t> would now suggest that direct consent is needed if the data is to be processed in a new way. </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100" b="1" dirty="0">
                <a:solidFill>
                  <a:schemeClr val="tx1"/>
                </a:solidFill>
              </a:rPr>
              <a:t>What</a:t>
            </a:r>
            <a:r>
              <a:rPr lang="en-GB" sz="1100" dirty="0">
                <a:solidFill>
                  <a:schemeClr val="tx1"/>
                </a:solidFill>
              </a:rPr>
              <a:t> about data stored in mathematical models – what about machine learning models? Well, users have rights over how their data is used here too.</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100" b="1" dirty="0">
                <a:solidFill>
                  <a:schemeClr val="tx1"/>
                </a:solidFill>
              </a:rPr>
              <a:t>Consent</a:t>
            </a:r>
            <a:r>
              <a:rPr lang="en-GB" sz="1100" dirty="0">
                <a:solidFill>
                  <a:schemeClr val="tx1"/>
                </a:solidFill>
              </a:rPr>
              <a:t> is at the heart of any data science activity that involves people and their data. When ready, watch the </a:t>
            </a:r>
            <a:r>
              <a:rPr lang="en-GB" sz="1100" b="1" dirty="0">
                <a:solidFill>
                  <a:schemeClr val="tx1"/>
                </a:solidFill>
              </a:rPr>
              <a:t>video</a:t>
            </a:r>
            <a:r>
              <a:rPr lang="en-GB" sz="1100" dirty="0">
                <a:solidFill>
                  <a:schemeClr val="tx1"/>
                </a:solidFill>
              </a:rPr>
              <a:t> (</a:t>
            </a:r>
            <a:r>
              <a:rPr lang="en-GB" sz="1100" b="0" i="0" kern="1200" dirty="0">
                <a:solidFill>
                  <a:schemeClr val="tx1"/>
                </a:solidFill>
                <a:effectLst/>
                <a:latin typeface="+mn-lt"/>
                <a:ea typeface="+mn-ea"/>
                <a:cs typeface="+mn-cs"/>
                <a:hlinkClick r:id="rId3"/>
              </a:rPr>
              <a:t>https://youtu.be/o3aYgr_mjKg</a:t>
            </a:r>
            <a:r>
              <a:rPr lang="en-GB" sz="1050" b="0" i="0" kern="1200" dirty="0">
                <a:solidFill>
                  <a:schemeClr val="tx1"/>
                </a:solidFill>
                <a:effectLst/>
                <a:latin typeface="+mn-lt"/>
                <a:ea typeface="+mn-ea"/>
                <a:cs typeface="+mn-cs"/>
              </a:rPr>
              <a:t>)</a:t>
            </a:r>
            <a:r>
              <a:rPr lang="en-GB" sz="1100" dirty="0">
                <a:solidFill>
                  <a:schemeClr val="tx1"/>
                </a:solidFill>
              </a:rPr>
              <a:t> on the slide, to explore consent in more detail.</a:t>
            </a:r>
          </a:p>
        </p:txBody>
      </p:sp>
      <p:sp>
        <p:nvSpPr>
          <p:cNvPr id="4" name="Slide Number Placeholder 3"/>
          <p:cNvSpPr>
            <a:spLocks noGrp="1"/>
          </p:cNvSpPr>
          <p:nvPr>
            <p:ph type="sldNum" sz="quarter" idx="5"/>
          </p:nvPr>
        </p:nvSpPr>
        <p:spPr>
          <a:xfrm>
            <a:off x="2843321" y="11865946"/>
            <a:ext cx="2175193" cy="626806"/>
          </a:xfrm>
          <a:prstGeom prst="rect">
            <a:avLst/>
          </a:prstGeom>
        </p:spPr>
        <p:txBody>
          <a:bodyPr/>
          <a:lstStyle/>
          <a:p>
            <a:fld id="{CF5D9B05-5192-4B52-AAAF-E2F9002BFAD1}" type="slidenum">
              <a:rPr lang="en-GB" smtClean="0"/>
              <a:t>12</a:t>
            </a:fld>
            <a:endParaRPr lang="en-GB"/>
          </a:p>
        </p:txBody>
      </p:sp>
    </p:spTree>
    <p:extLst>
      <p:ext uri="{BB962C8B-B14F-4D97-AF65-F5344CB8AC3E}">
        <p14:creationId xmlns:p14="http://schemas.microsoft.com/office/powerpoint/2010/main" val="5203680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01650" y="328613"/>
            <a:ext cx="4016375" cy="2260600"/>
          </a:xfrm>
        </p:spPr>
      </p:sp>
      <p:sp>
        <p:nvSpPr>
          <p:cNvPr id="3" name="Notes Placeholder 2"/>
          <p:cNvSpPr>
            <a:spLocks noGrp="1"/>
          </p:cNvSpPr>
          <p:nvPr>
            <p:ph type="body" idx="1"/>
          </p:nvPr>
        </p:nvSpPr>
        <p:spPr>
          <a:xfrm>
            <a:off x="271849" y="2848809"/>
            <a:ext cx="4547286" cy="3680156"/>
          </a:xfrm>
        </p:spPr>
        <p:txBody>
          <a:bodyPr/>
          <a:lstStyle/>
          <a:p>
            <a:pPr marL="0" indent="0">
              <a:buFont typeface="Arial" panose="020B0604020202020204" pitchFamily="34" charset="0"/>
              <a:buNone/>
            </a:pPr>
            <a:r>
              <a:rPr lang="en-US" sz="1100" b="1" dirty="0">
                <a:solidFill>
                  <a:schemeClr val="tx1"/>
                </a:solidFill>
              </a:rPr>
              <a:t>GDPR</a:t>
            </a:r>
            <a:r>
              <a:rPr lang="en-US" sz="1100" dirty="0">
                <a:solidFill>
                  <a:schemeClr val="tx1"/>
                </a:solidFill>
              </a:rPr>
              <a:t> presents some unique challenges to A.I. Since data science often relies on A.I. to study data and make predictions, we must be aware of some of the GDPR issues surrounding this topic. </a:t>
            </a:r>
            <a:r>
              <a:rPr lang="en-US" sz="1100" b="1" dirty="0">
                <a:solidFill>
                  <a:schemeClr val="tx1"/>
                </a:solidFill>
              </a:rPr>
              <a:t>One</a:t>
            </a:r>
            <a:r>
              <a:rPr lang="en-US" sz="1100" dirty="0">
                <a:solidFill>
                  <a:schemeClr val="tx1"/>
                </a:solidFill>
              </a:rPr>
              <a:t> important issue is related to the training of intelligent algorithms. These algorithms learn from vast quantities of data. To improve their performance, it is desirable to provide them with historical data – perhaps personal data. </a:t>
            </a:r>
            <a:r>
              <a:rPr lang="en-US" sz="1100" b="1" dirty="0">
                <a:solidFill>
                  <a:schemeClr val="tx1"/>
                </a:solidFill>
              </a:rPr>
              <a:t>This</a:t>
            </a:r>
            <a:r>
              <a:rPr lang="en-US" sz="1100" dirty="0">
                <a:solidFill>
                  <a:schemeClr val="tx1"/>
                </a:solidFill>
              </a:rPr>
              <a:t> data is used to build what we called models. These are mathematical models built from the data of potentially many individuals. </a:t>
            </a:r>
            <a:r>
              <a:rPr lang="en-US" sz="1100" b="1" dirty="0">
                <a:solidFill>
                  <a:schemeClr val="tx1"/>
                </a:solidFill>
              </a:rPr>
              <a:t>Under</a:t>
            </a:r>
            <a:r>
              <a:rPr lang="en-US" sz="1100" dirty="0">
                <a:solidFill>
                  <a:schemeClr val="tx1"/>
                </a:solidFill>
              </a:rPr>
              <a:t> GDPR these models are derivates of user data, thus users have rights over them. If these individuals cease to consent to the use of their data – are the models thrown away? Can they be reconstructed without their data? What if the data is used in the medical domain. Suppose we face a situation where individuals can request their medical data be removed. Now suppose that their data was being used to construct an algorithms regularly saving lives. Removing their data will worsen the performance of the system. Yet legally this data would need to be removed. From a utilitarian perspective consider what achieves greater happiness – a person knowing their data has been deleted according to GDPR, or a person being saved by this </a:t>
            </a:r>
            <a:r>
              <a:rPr lang="en-US" sz="1100" b="1" dirty="0">
                <a:solidFill>
                  <a:schemeClr val="tx1"/>
                </a:solidFill>
              </a:rPr>
              <a:t>data? </a:t>
            </a:r>
            <a:r>
              <a:rPr lang="en-US" sz="1100" dirty="0">
                <a:solidFill>
                  <a:schemeClr val="tx1"/>
                </a:solidFill>
              </a:rPr>
              <a:t>What if we don’t have to delete A.I. models, then how long can they be kept – can we just keep data forever? The video (</a:t>
            </a:r>
            <a:r>
              <a:rPr lang="en-GB" sz="1200" b="0" i="0" kern="1200" dirty="0">
                <a:solidFill>
                  <a:schemeClr val="tx1"/>
                </a:solidFill>
                <a:effectLst/>
                <a:latin typeface="+mn-lt"/>
                <a:ea typeface="+mn-ea"/>
                <a:cs typeface="+mn-cs"/>
                <a:hlinkClick r:id="rId3"/>
              </a:rPr>
              <a:t>https://youtu.be/7pibisWRncY</a:t>
            </a:r>
            <a:r>
              <a:rPr lang="en-GB" sz="1200" b="0" i="0" kern="1200" dirty="0">
                <a:solidFill>
                  <a:schemeClr val="tx1"/>
                </a:solidFill>
                <a:effectLst/>
                <a:latin typeface="+mn-lt"/>
                <a:ea typeface="+mn-ea"/>
                <a:cs typeface="+mn-cs"/>
              </a:rPr>
              <a:t>)</a:t>
            </a:r>
            <a:r>
              <a:rPr lang="en-US" sz="1100" dirty="0">
                <a:solidFill>
                  <a:schemeClr val="tx1"/>
                </a:solidFill>
              </a:rPr>
              <a:t> on the slide considers some of the legal issues specifically surrounding GDPR and A.I.</a:t>
            </a:r>
            <a:endParaRPr lang="en-GB" sz="1100" dirty="0">
              <a:solidFill>
                <a:schemeClr val="tx1"/>
              </a:solidFill>
            </a:endParaRPr>
          </a:p>
        </p:txBody>
      </p:sp>
      <p:sp>
        <p:nvSpPr>
          <p:cNvPr id="4" name="Slide Number Placeholder 3"/>
          <p:cNvSpPr>
            <a:spLocks noGrp="1"/>
          </p:cNvSpPr>
          <p:nvPr>
            <p:ph type="sldNum" sz="quarter" idx="5"/>
          </p:nvPr>
        </p:nvSpPr>
        <p:spPr>
          <a:xfrm>
            <a:off x="2843321" y="11865946"/>
            <a:ext cx="2175193" cy="626806"/>
          </a:xfrm>
          <a:prstGeom prst="rect">
            <a:avLst/>
          </a:prstGeom>
        </p:spPr>
        <p:txBody>
          <a:bodyPr/>
          <a:lstStyle/>
          <a:p>
            <a:fld id="{CF5D9B05-5192-4B52-AAAF-E2F9002BFAD1}" type="slidenum">
              <a:rPr lang="en-GB" smtClean="0"/>
              <a:t>13</a:t>
            </a:fld>
            <a:endParaRPr lang="en-GB"/>
          </a:p>
        </p:txBody>
      </p:sp>
    </p:spTree>
    <p:extLst>
      <p:ext uri="{BB962C8B-B14F-4D97-AF65-F5344CB8AC3E}">
        <p14:creationId xmlns:p14="http://schemas.microsoft.com/office/powerpoint/2010/main" val="37612835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01650" y="328613"/>
            <a:ext cx="4016375" cy="22606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dirty="0">
                <a:solidFill>
                  <a:schemeClr val="tx1"/>
                </a:solidFill>
              </a:rPr>
              <a:t>Privacy is another important area of data science. Privacy is enshrined in U.K. law. However our privacy is now under threat, as our personal data can often reveal things about us that we’d rather keep secret. This is usually achieved via the combination of our personal data from multiple data sources. We must ensure the privacy of user data at all times, and where appropriate anonymise user data. This will help alleviate, but not necessarily solve all these issues. The following video (</a:t>
            </a:r>
            <a:r>
              <a:rPr lang="en-GB" sz="1200" b="0" i="0" kern="1200" dirty="0">
                <a:solidFill>
                  <a:schemeClr val="tx1"/>
                </a:solidFill>
                <a:effectLst/>
                <a:latin typeface="+mn-lt"/>
                <a:ea typeface="+mn-ea"/>
                <a:cs typeface="+mn-cs"/>
                <a:hlinkClick r:id="rId3"/>
              </a:rPr>
              <a:t>https://youtu.be/8JLzs_xVKxY</a:t>
            </a:r>
            <a:r>
              <a:rPr lang="en-GB" sz="1200" b="0" i="0" kern="1200" dirty="0">
                <a:solidFill>
                  <a:schemeClr val="tx1"/>
                </a:solidFill>
                <a:effectLst/>
                <a:latin typeface="+mn-lt"/>
                <a:ea typeface="+mn-ea"/>
                <a:cs typeface="+mn-cs"/>
              </a:rPr>
              <a:t>)</a:t>
            </a:r>
            <a:r>
              <a:rPr lang="en-GB" sz="1100" dirty="0">
                <a:solidFill>
                  <a:schemeClr val="tx1"/>
                </a:solidFill>
              </a:rPr>
              <a:t> explores some modern concerns surrounding data privacy. </a:t>
            </a:r>
          </a:p>
        </p:txBody>
      </p:sp>
      <p:sp>
        <p:nvSpPr>
          <p:cNvPr id="4" name="Slide Number Placeholder 3"/>
          <p:cNvSpPr>
            <a:spLocks noGrp="1"/>
          </p:cNvSpPr>
          <p:nvPr>
            <p:ph type="sldNum" sz="quarter" idx="5"/>
          </p:nvPr>
        </p:nvSpPr>
        <p:spPr>
          <a:xfrm>
            <a:off x="2843321" y="11865946"/>
            <a:ext cx="2175193" cy="626806"/>
          </a:xfrm>
          <a:prstGeom prst="rect">
            <a:avLst/>
          </a:prstGeom>
        </p:spPr>
        <p:txBody>
          <a:bodyPr/>
          <a:lstStyle/>
          <a:p>
            <a:fld id="{CF5D9B05-5192-4B52-AAAF-E2F9002BFAD1}" type="slidenum">
              <a:rPr lang="en-GB" smtClean="0"/>
              <a:t>14</a:t>
            </a:fld>
            <a:endParaRPr lang="en-GB"/>
          </a:p>
        </p:txBody>
      </p:sp>
    </p:spTree>
    <p:extLst>
      <p:ext uri="{BB962C8B-B14F-4D97-AF65-F5344CB8AC3E}">
        <p14:creationId xmlns:p14="http://schemas.microsoft.com/office/powerpoint/2010/main" val="38797171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01650" y="328613"/>
            <a:ext cx="4016375" cy="22606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dirty="0">
                <a:solidFill>
                  <a:schemeClr val="tx1"/>
                </a:solidFill>
              </a:rPr>
              <a:t>When</a:t>
            </a:r>
            <a:r>
              <a:rPr lang="en-GB" sz="1100" dirty="0">
                <a:solidFill>
                  <a:schemeClr val="tx1"/>
                </a:solidFill>
              </a:rPr>
              <a:t> privacy, and anonymity are are overlooked, things can go very wrong. In recent years there has been a significant political scandal which begin in the U.K., with the help of big hitters in Silicon Valley, and some data scientists. This is the </a:t>
            </a:r>
            <a:r>
              <a:rPr lang="en-GB" sz="1100" b="1" dirty="0">
                <a:solidFill>
                  <a:schemeClr val="tx1"/>
                </a:solidFill>
              </a:rPr>
              <a:t>Cambridge</a:t>
            </a:r>
            <a:r>
              <a:rPr lang="en-GB" sz="1100" dirty="0">
                <a:solidFill>
                  <a:schemeClr val="tx1"/>
                </a:solidFill>
              </a:rPr>
              <a:t> Analytica scandal. This is a tale of how a company was able to exploit multiple </a:t>
            </a:r>
            <a:r>
              <a:rPr lang="en-GB" sz="1100" b="1" dirty="0">
                <a:solidFill>
                  <a:schemeClr val="tx1"/>
                </a:solidFill>
              </a:rPr>
              <a:t>data</a:t>
            </a:r>
            <a:r>
              <a:rPr lang="en-GB" sz="1100" dirty="0">
                <a:solidFill>
                  <a:schemeClr val="tx1"/>
                </a:solidFill>
              </a:rPr>
              <a:t> sources to probe and then manipulate our emotions. Whilst the </a:t>
            </a:r>
            <a:r>
              <a:rPr lang="en-GB" sz="1100" b="1" dirty="0">
                <a:solidFill>
                  <a:schemeClr val="tx1"/>
                </a:solidFill>
              </a:rPr>
              <a:t>legality</a:t>
            </a:r>
            <a:r>
              <a:rPr lang="en-GB" sz="1100" dirty="0">
                <a:solidFill>
                  <a:schemeClr val="tx1"/>
                </a:solidFill>
              </a:rPr>
              <a:t> of these actions has been brought into question, with fines levied against Facebook, the ethical impact of this saga is profound. The affair has </a:t>
            </a:r>
            <a:r>
              <a:rPr lang="en-GB" sz="1100" b="1" dirty="0">
                <a:solidFill>
                  <a:schemeClr val="tx1"/>
                </a:solidFill>
              </a:rPr>
              <a:t>raised</a:t>
            </a:r>
            <a:r>
              <a:rPr lang="en-GB" sz="1100" dirty="0">
                <a:solidFill>
                  <a:schemeClr val="tx1"/>
                </a:solidFill>
              </a:rPr>
              <a:t> concerns about the validity of election results, the nature of political discourse, and the stability of our democracy. </a:t>
            </a:r>
            <a:r>
              <a:rPr lang="en-GB" sz="1100" b="1" dirty="0">
                <a:solidFill>
                  <a:schemeClr val="tx1"/>
                </a:solidFill>
              </a:rPr>
              <a:t>All </a:t>
            </a:r>
            <a:r>
              <a:rPr lang="en-GB" sz="1100" dirty="0">
                <a:solidFill>
                  <a:schemeClr val="tx1"/>
                </a:solidFill>
              </a:rPr>
              <a:t>this was brought about by a small number of data scientists. This is why it’s hard to overstate the importance of ethics in this area. Please watch the video shown on the slide to get an insight into what happened (</a:t>
            </a:r>
            <a:r>
              <a:rPr lang="en-GB" sz="1200" b="0" i="0" kern="1200" dirty="0">
                <a:solidFill>
                  <a:schemeClr val="tx1"/>
                </a:solidFill>
                <a:effectLst/>
                <a:latin typeface="+mn-lt"/>
                <a:ea typeface="+mn-ea"/>
                <a:cs typeface="+mn-cs"/>
                <a:hlinkClick r:id="rId3"/>
              </a:rPr>
              <a:t>https://youtu.be/mrnXv-g4yKU</a:t>
            </a:r>
            <a:r>
              <a:rPr lang="en-GB" sz="1200" b="0" i="0" kern="1200" dirty="0">
                <a:solidFill>
                  <a:schemeClr val="tx1"/>
                </a:solidFill>
                <a:effectLst/>
                <a:latin typeface="+mn-lt"/>
                <a:ea typeface="+mn-ea"/>
                <a:cs typeface="+mn-cs"/>
              </a:rPr>
              <a:t>)</a:t>
            </a:r>
            <a:r>
              <a:rPr lang="en-GB" sz="1100" dirty="0">
                <a:solidFill>
                  <a:schemeClr val="tx1"/>
                </a:solidFill>
              </a:rPr>
              <a:t>.</a:t>
            </a:r>
          </a:p>
        </p:txBody>
      </p:sp>
      <p:sp>
        <p:nvSpPr>
          <p:cNvPr id="4" name="Slide Number Placeholder 3"/>
          <p:cNvSpPr>
            <a:spLocks noGrp="1"/>
          </p:cNvSpPr>
          <p:nvPr>
            <p:ph type="sldNum" sz="quarter" idx="5"/>
          </p:nvPr>
        </p:nvSpPr>
        <p:spPr>
          <a:xfrm>
            <a:off x="2843321" y="11865946"/>
            <a:ext cx="2175193" cy="626806"/>
          </a:xfrm>
          <a:prstGeom prst="rect">
            <a:avLst/>
          </a:prstGeom>
        </p:spPr>
        <p:txBody>
          <a:bodyPr/>
          <a:lstStyle/>
          <a:p>
            <a:fld id="{CF5D9B05-5192-4B52-AAAF-E2F9002BFAD1}" type="slidenum">
              <a:rPr lang="en-GB" smtClean="0"/>
              <a:t>15</a:t>
            </a:fld>
            <a:endParaRPr lang="en-GB"/>
          </a:p>
        </p:txBody>
      </p:sp>
    </p:spTree>
    <p:extLst>
      <p:ext uri="{BB962C8B-B14F-4D97-AF65-F5344CB8AC3E}">
        <p14:creationId xmlns:p14="http://schemas.microsoft.com/office/powerpoint/2010/main" val="37704797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01650" y="328613"/>
            <a:ext cx="4016375" cy="22606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dirty="0">
                <a:solidFill>
                  <a:schemeClr val="tx1"/>
                </a:solidFill>
              </a:rPr>
              <a:t>Now let’s take the opportunity to hear from a data scientist at the centre of the Cambridge Analytica scandal. The enormity of the ethical mistakes he’s made have not been lost on him. Please watch the video when ready (</a:t>
            </a:r>
            <a:r>
              <a:rPr lang="en-GB" sz="1200" b="0" i="0" kern="1200" dirty="0">
                <a:solidFill>
                  <a:schemeClr val="tx1"/>
                </a:solidFill>
                <a:effectLst/>
                <a:latin typeface="+mn-lt"/>
                <a:ea typeface="+mn-ea"/>
                <a:cs typeface="+mn-cs"/>
                <a:hlinkClick r:id="rId3"/>
              </a:rPr>
              <a:t>https://youtu.be/FXdYSQ6nu-M</a:t>
            </a:r>
            <a:r>
              <a:rPr lang="en-GB" sz="1200" b="0" i="0" u="none" strike="noStrike" kern="1200" dirty="0">
                <a:solidFill>
                  <a:schemeClr val="tx1"/>
                </a:solidFill>
                <a:effectLst/>
                <a:latin typeface="+mn-lt"/>
                <a:ea typeface="+mn-ea"/>
                <a:cs typeface="+mn-cs"/>
              </a:rPr>
              <a:t>).</a:t>
            </a:r>
            <a:endParaRPr lang="en-GB" sz="1100" dirty="0">
              <a:solidFill>
                <a:schemeClr val="tx1"/>
              </a:solidFill>
            </a:endParaRPr>
          </a:p>
        </p:txBody>
      </p:sp>
      <p:sp>
        <p:nvSpPr>
          <p:cNvPr id="4" name="Slide Number Placeholder 3"/>
          <p:cNvSpPr>
            <a:spLocks noGrp="1"/>
          </p:cNvSpPr>
          <p:nvPr>
            <p:ph type="sldNum" sz="quarter" idx="5"/>
          </p:nvPr>
        </p:nvSpPr>
        <p:spPr>
          <a:xfrm>
            <a:off x="2843321" y="11865946"/>
            <a:ext cx="2175193" cy="626806"/>
          </a:xfrm>
          <a:prstGeom prst="rect">
            <a:avLst/>
          </a:prstGeom>
        </p:spPr>
        <p:txBody>
          <a:bodyPr/>
          <a:lstStyle/>
          <a:p>
            <a:fld id="{CF5D9B05-5192-4B52-AAAF-E2F9002BFAD1}" type="slidenum">
              <a:rPr lang="en-GB" smtClean="0"/>
              <a:t>16</a:t>
            </a:fld>
            <a:endParaRPr lang="en-GB"/>
          </a:p>
        </p:txBody>
      </p:sp>
    </p:spTree>
    <p:extLst>
      <p:ext uri="{BB962C8B-B14F-4D97-AF65-F5344CB8AC3E}">
        <p14:creationId xmlns:p14="http://schemas.microsoft.com/office/powerpoint/2010/main" val="9235272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01650" y="328613"/>
            <a:ext cx="4016375" cy="2260600"/>
          </a:xfrm>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100" dirty="0">
                <a:solidFill>
                  <a:schemeClr val="tx1"/>
                </a:solidFill>
              </a:rPr>
              <a:t>In recent years a data science code of ethics has been created. Such codes aim to supplement the legal frameworks within which we hopefully operate.</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100" dirty="0">
                <a:solidFill>
                  <a:schemeClr val="tx1"/>
                </a:solidFill>
              </a:rPr>
              <a:t>Such codes can help instil an ethically responsible culture within data science that benefits society as a whole.</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100" dirty="0">
                <a:solidFill>
                  <a:schemeClr val="tx1"/>
                </a:solidFill>
              </a:rPr>
              <a:t>It is up to individual data scientists to adhere to the code, and be guided by it’s principles.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100" dirty="0">
                <a:solidFill>
                  <a:schemeClr val="tx1"/>
                </a:solidFill>
              </a:rPr>
              <a:t>Codes such as this are a supplement to your own moral codes. When ready watch the video shown on the slide to hear more about one such code of conduct (</a:t>
            </a:r>
            <a:r>
              <a:rPr lang="en-GB" sz="1100" b="0" i="0" kern="1200" dirty="0">
                <a:solidFill>
                  <a:schemeClr val="tx1"/>
                </a:solidFill>
                <a:effectLst/>
                <a:latin typeface="+mn-lt"/>
                <a:ea typeface="+mn-ea"/>
                <a:cs typeface="+mn-cs"/>
                <a:hlinkClick r:id="rId3"/>
              </a:rPr>
              <a:t>https://youtu.be/s8qjmImu1LQ</a:t>
            </a:r>
            <a:r>
              <a:rPr lang="en-GB" sz="1100" b="0" i="0" u="none" strike="noStrike" kern="1200" dirty="0">
                <a:solidFill>
                  <a:schemeClr val="tx1"/>
                </a:solidFill>
                <a:effectLst/>
                <a:latin typeface="+mn-lt"/>
                <a:ea typeface="+mn-ea"/>
                <a:cs typeface="+mn-cs"/>
              </a:rPr>
              <a:t>).</a:t>
            </a:r>
            <a:endParaRPr lang="en-GB" sz="1100" dirty="0">
              <a:solidFill>
                <a:schemeClr val="tx1"/>
              </a:solidFill>
            </a:endParaRP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100" dirty="0">
                <a:solidFill>
                  <a:schemeClr val="tx1"/>
                </a:solidFill>
              </a:rPr>
              <a:t>The U.K. government has even developed it’s on data ethics framework in recent years: </a:t>
            </a:r>
            <a:r>
              <a:rPr lang="en-GB" sz="1100" dirty="0">
                <a:hlinkClick r:id="rId4"/>
              </a:rPr>
              <a:t>https://www.gov.uk/government/publications/data-ethics-framework/data-ethics-framework</a:t>
            </a:r>
            <a:r>
              <a:rPr lang="en-GB" sz="1100" dirty="0">
                <a:solidFill>
                  <a:schemeClr val="tx1"/>
                </a:solidFill>
              </a:rPr>
              <a:t>. This is a resource you can use in your data science careers moving forward.</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dirty="0">
              <a:solidFill>
                <a:schemeClr val="tx1"/>
              </a:solidFill>
            </a:endParaRPr>
          </a:p>
        </p:txBody>
      </p:sp>
      <p:sp>
        <p:nvSpPr>
          <p:cNvPr id="4" name="Slide Number Placeholder 3"/>
          <p:cNvSpPr>
            <a:spLocks noGrp="1"/>
          </p:cNvSpPr>
          <p:nvPr>
            <p:ph type="sldNum" sz="quarter" idx="5"/>
          </p:nvPr>
        </p:nvSpPr>
        <p:spPr>
          <a:xfrm>
            <a:off x="2843321" y="11865946"/>
            <a:ext cx="2175193" cy="626806"/>
          </a:xfrm>
          <a:prstGeom prst="rect">
            <a:avLst/>
          </a:prstGeom>
        </p:spPr>
        <p:txBody>
          <a:bodyPr/>
          <a:lstStyle/>
          <a:p>
            <a:fld id="{CF5D9B05-5192-4B52-AAAF-E2F9002BFAD1}" type="slidenum">
              <a:rPr lang="en-GB" smtClean="0"/>
              <a:t>17</a:t>
            </a:fld>
            <a:endParaRPr lang="en-GB"/>
          </a:p>
        </p:txBody>
      </p:sp>
    </p:spTree>
    <p:extLst>
      <p:ext uri="{BB962C8B-B14F-4D97-AF65-F5344CB8AC3E}">
        <p14:creationId xmlns:p14="http://schemas.microsoft.com/office/powerpoint/2010/main" val="18802411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01650" y="328613"/>
            <a:ext cx="4016375" cy="2260600"/>
          </a:xfrm>
        </p:spPr>
      </p:sp>
      <p:sp>
        <p:nvSpPr>
          <p:cNvPr id="3" name="Notes Placeholder 2"/>
          <p:cNvSpPr>
            <a:spLocks noGrp="1"/>
          </p:cNvSpPr>
          <p:nvPr>
            <p:ph type="body" idx="1"/>
          </p:nvPr>
        </p:nvSpPr>
        <p:spPr/>
        <p:txBody>
          <a:bodyPr/>
          <a:lstStyle/>
          <a:p>
            <a:r>
              <a:rPr lang="en-GB" sz="1100" dirty="0">
                <a:solidFill>
                  <a:schemeClr val="tx1"/>
                </a:solidFill>
              </a:rPr>
              <a:t>We’ve considered,</a:t>
            </a:r>
          </a:p>
          <a:p>
            <a:pPr marL="171450" indent="-171450">
              <a:buFont typeface="Arial" panose="020B0604020202020204" pitchFamily="34" charset="0"/>
              <a:buChar char="•"/>
            </a:pPr>
            <a:r>
              <a:rPr lang="en-GB" sz="1100" b="1" dirty="0">
                <a:solidFill>
                  <a:schemeClr val="tx1"/>
                </a:solidFill>
              </a:rPr>
              <a:t>What </a:t>
            </a:r>
            <a:r>
              <a:rPr lang="en-GB" sz="1100" dirty="0">
                <a:solidFill>
                  <a:schemeClr val="tx1"/>
                </a:solidFill>
              </a:rPr>
              <a:t>Ethics is.</a:t>
            </a:r>
          </a:p>
          <a:p>
            <a:pPr marL="171450" indent="-171450">
              <a:buFont typeface="Arial" panose="020B0604020202020204" pitchFamily="34" charset="0"/>
              <a:buChar char="•"/>
            </a:pPr>
            <a:r>
              <a:rPr lang="en-GB" sz="1100" b="1" dirty="0">
                <a:solidFill>
                  <a:schemeClr val="tx1"/>
                </a:solidFill>
              </a:rPr>
              <a:t>Covered</a:t>
            </a:r>
            <a:r>
              <a:rPr lang="en-GB" sz="1100" dirty="0">
                <a:solidFill>
                  <a:schemeClr val="tx1"/>
                </a:solidFill>
              </a:rPr>
              <a:t> some introductory ethical theories. </a:t>
            </a:r>
          </a:p>
          <a:p>
            <a:pPr marL="171450" indent="-171450">
              <a:buFont typeface="Arial" panose="020B0604020202020204" pitchFamily="34" charset="0"/>
              <a:buChar char="•"/>
            </a:pPr>
            <a:r>
              <a:rPr lang="en-GB" sz="1100" b="1" dirty="0">
                <a:solidFill>
                  <a:schemeClr val="tx1"/>
                </a:solidFill>
              </a:rPr>
              <a:t>Explained</a:t>
            </a:r>
            <a:r>
              <a:rPr lang="en-GB" sz="1100" dirty="0">
                <a:solidFill>
                  <a:schemeClr val="tx1"/>
                </a:solidFill>
              </a:rPr>
              <a:t>  the importance of ethics in data science.</a:t>
            </a:r>
          </a:p>
          <a:p>
            <a:pPr marL="171450" indent="-171450">
              <a:buFont typeface="Arial" panose="020B0604020202020204" pitchFamily="34" charset="0"/>
              <a:buChar char="•"/>
            </a:pPr>
            <a:r>
              <a:rPr lang="en-GB" sz="1100" b="1" dirty="0">
                <a:solidFill>
                  <a:schemeClr val="tx1"/>
                </a:solidFill>
              </a:rPr>
              <a:t>Been</a:t>
            </a:r>
            <a:r>
              <a:rPr lang="en-GB" sz="1100" dirty="0">
                <a:solidFill>
                  <a:schemeClr val="tx1"/>
                </a:solidFill>
              </a:rPr>
              <a:t> made aware of the legal frameworks within which we should operate ethically.</a:t>
            </a:r>
          </a:p>
          <a:p>
            <a:pPr marL="171450" indent="-171450">
              <a:buFont typeface="Arial" panose="020B0604020202020204" pitchFamily="34" charset="0"/>
              <a:buChar char="•"/>
            </a:pPr>
            <a:r>
              <a:rPr lang="en-GB" sz="1100" b="1" dirty="0">
                <a:solidFill>
                  <a:schemeClr val="tx1"/>
                </a:solidFill>
              </a:rPr>
              <a:t>Heard</a:t>
            </a:r>
            <a:r>
              <a:rPr lang="en-GB" sz="1100" dirty="0">
                <a:solidFill>
                  <a:schemeClr val="tx1"/>
                </a:solidFill>
              </a:rPr>
              <a:t> about GDPR, codes of ethics, and the consequences of discarding ethical considerations.</a:t>
            </a:r>
          </a:p>
          <a:p>
            <a:endParaRPr lang="en-GB" sz="1100" dirty="0">
              <a:solidFill>
                <a:schemeClr val="tx1"/>
              </a:solidFill>
            </a:endParaRPr>
          </a:p>
          <a:p>
            <a:r>
              <a:rPr lang="en-GB" sz="1100" dirty="0">
                <a:solidFill>
                  <a:schemeClr val="tx1"/>
                </a:solidFill>
              </a:rPr>
              <a:t>It is clear that ethics plays a crucial role in modern data science. It’s incumbent on us all to operate ethically in this sphere for the benefit of all. There is no sure-fire way to do this, as there are lots of grey areas. My advice is to operate within the </a:t>
            </a:r>
            <a:r>
              <a:rPr lang="en-GB" sz="1100" b="1" dirty="0">
                <a:solidFill>
                  <a:schemeClr val="tx1"/>
                </a:solidFill>
              </a:rPr>
              <a:t>legal</a:t>
            </a:r>
            <a:r>
              <a:rPr lang="en-GB" sz="1100" dirty="0">
                <a:solidFill>
                  <a:schemeClr val="tx1"/>
                </a:solidFill>
              </a:rPr>
              <a:t> frameworks set out for us, then within the </a:t>
            </a:r>
            <a:r>
              <a:rPr lang="en-GB" sz="1100" b="1" dirty="0">
                <a:solidFill>
                  <a:schemeClr val="tx1"/>
                </a:solidFill>
              </a:rPr>
              <a:t>codes</a:t>
            </a:r>
            <a:r>
              <a:rPr lang="en-GB" sz="1100" dirty="0">
                <a:solidFill>
                  <a:schemeClr val="tx1"/>
                </a:solidFill>
              </a:rPr>
              <a:t> of conduct within our industry, and finally within </a:t>
            </a:r>
            <a:r>
              <a:rPr lang="en-GB" sz="1100" b="1" dirty="0">
                <a:solidFill>
                  <a:schemeClr val="tx1"/>
                </a:solidFill>
              </a:rPr>
              <a:t>governmental</a:t>
            </a:r>
            <a:r>
              <a:rPr lang="en-GB" sz="1100" dirty="0">
                <a:solidFill>
                  <a:schemeClr val="tx1"/>
                </a:solidFill>
              </a:rPr>
              <a:t> and our own ethical frameworks. This should protect us and everyone else from things going wrong. I hope you’ve found this content interesting, and perhaps it will inspire you to delve into this topic further. We could certainly use some more ethically minded data scientists in the world!</a:t>
            </a:r>
          </a:p>
        </p:txBody>
      </p:sp>
      <p:sp>
        <p:nvSpPr>
          <p:cNvPr id="4" name="Slide Number Placeholder 3"/>
          <p:cNvSpPr>
            <a:spLocks noGrp="1"/>
          </p:cNvSpPr>
          <p:nvPr>
            <p:ph type="sldNum" sz="quarter" idx="5"/>
          </p:nvPr>
        </p:nvSpPr>
        <p:spPr>
          <a:xfrm>
            <a:off x="2843321" y="11865946"/>
            <a:ext cx="2175193" cy="626806"/>
          </a:xfrm>
          <a:prstGeom prst="rect">
            <a:avLst/>
          </a:prstGeom>
        </p:spPr>
        <p:txBody>
          <a:bodyPr/>
          <a:lstStyle/>
          <a:p>
            <a:fld id="{CF5D9B05-5192-4B52-AAAF-E2F9002BFAD1}" type="slidenum">
              <a:rPr lang="en-GB" smtClean="0"/>
              <a:t>18</a:t>
            </a:fld>
            <a:endParaRPr lang="en-GB"/>
          </a:p>
        </p:txBody>
      </p:sp>
    </p:spTree>
    <p:extLst>
      <p:ext uri="{BB962C8B-B14F-4D97-AF65-F5344CB8AC3E}">
        <p14:creationId xmlns:p14="http://schemas.microsoft.com/office/powerpoint/2010/main" val="40900927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01650" y="328613"/>
            <a:ext cx="4016375" cy="2260600"/>
          </a:xfrm>
        </p:spPr>
      </p:sp>
      <p:sp>
        <p:nvSpPr>
          <p:cNvPr id="3" name="Notes Placeholder 2"/>
          <p:cNvSpPr>
            <a:spLocks noGrp="1"/>
          </p:cNvSpPr>
          <p:nvPr>
            <p:ph type="body" idx="1"/>
          </p:nvPr>
        </p:nvSpPr>
        <p:spPr/>
        <p:txBody>
          <a:bodyPr/>
          <a:lstStyle/>
          <a:p>
            <a:r>
              <a:rPr lang="en-GB" sz="1100" dirty="0">
                <a:solidFill>
                  <a:schemeClr val="tx1"/>
                </a:solidFill>
              </a:rPr>
              <a:t>Before you go, we have one final video (</a:t>
            </a:r>
            <a:r>
              <a:rPr lang="en-GB" sz="1200" b="0" i="0" kern="1200" dirty="0">
                <a:solidFill>
                  <a:schemeClr val="tx1"/>
                </a:solidFill>
                <a:effectLst/>
                <a:latin typeface="+mn-lt"/>
                <a:ea typeface="+mn-ea"/>
                <a:cs typeface="+mn-cs"/>
                <a:hlinkClick r:id="rId3"/>
              </a:rPr>
              <a:t>https://youtu.be/AnU0hm7uA_k</a:t>
            </a:r>
            <a:r>
              <a:rPr lang="en-GB" sz="1200" b="0" i="0" kern="1200" dirty="0">
                <a:solidFill>
                  <a:schemeClr val="tx1"/>
                </a:solidFill>
                <a:effectLst/>
                <a:latin typeface="+mn-lt"/>
                <a:ea typeface="+mn-ea"/>
                <a:cs typeface="+mn-cs"/>
              </a:rPr>
              <a:t>)</a:t>
            </a:r>
            <a:r>
              <a:rPr lang="en-GB" sz="1100" dirty="0">
                <a:solidFill>
                  <a:schemeClr val="tx1"/>
                </a:solidFill>
              </a:rPr>
              <a:t> resource to get you thinking. This video tackles everything we’ve talked about so far – why data scientists need to understand ethics.</a:t>
            </a:r>
          </a:p>
        </p:txBody>
      </p:sp>
      <p:sp>
        <p:nvSpPr>
          <p:cNvPr id="4" name="Slide Number Placeholder 3"/>
          <p:cNvSpPr>
            <a:spLocks noGrp="1"/>
          </p:cNvSpPr>
          <p:nvPr>
            <p:ph type="sldNum" sz="quarter" idx="5"/>
          </p:nvPr>
        </p:nvSpPr>
        <p:spPr>
          <a:xfrm>
            <a:off x="2843321" y="11865946"/>
            <a:ext cx="2175193" cy="626806"/>
          </a:xfrm>
          <a:prstGeom prst="rect">
            <a:avLst/>
          </a:prstGeom>
        </p:spPr>
        <p:txBody>
          <a:bodyPr/>
          <a:lstStyle/>
          <a:p>
            <a:fld id="{CF5D9B05-5192-4B52-AAAF-E2F9002BFAD1}" type="slidenum">
              <a:rPr lang="en-GB" smtClean="0"/>
              <a:t>19</a:t>
            </a:fld>
            <a:endParaRPr lang="en-GB"/>
          </a:p>
        </p:txBody>
      </p:sp>
    </p:spTree>
    <p:extLst>
      <p:ext uri="{BB962C8B-B14F-4D97-AF65-F5344CB8AC3E}">
        <p14:creationId xmlns:p14="http://schemas.microsoft.com/office/powerpoint/2010/main" val="11651815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01650" y="328613"/>
            <a:ext cx="4016375" cy="2260600"/>
          </a:xfrm>
        </p:spPr>
      </p:sp>
      <p:sp>
        <p:nvSpPr>
          <p:cNvPr id="3" name="Notes Placeholder 2"/>
          <p:cNvSpPr>
            <a:spLocks noGrp="1"/>
          </p:cNvSpPr>
          <p:nvPr>
            <p:ph type="body" idx="1"/>
          </p:nvPr>
        </p:nvSpPr>
        <p:spPr/>
        <p:txBody>
          <a:bodyPr/>
          <a:lstStyle/>
          <a:p>
            <a:r>
              <a:rPr lang="en-US" sz="1100" dirty="0">
                <a:solidFill>
                  <a:schemeClr val="tx1"/>
                </a:solidFill>
              </a:rPr>
              <a:t>What material will we cover during this final part of the topic? </a:t>
            </a:r>
            <a:r>
              <a:rPr lang="en-US" sz="1100" b="1" dirty="0">
                <a:solidFill>
                  <a:schemeClr val="tx1"/>
                </a:solidFill>
              </a:rPr>
              <a:t>Well, </a:t>
            </a:r>
            <a:r>
              <a:rPr lang="en-US" sz="1100" b="0" dirty="0">
                <a:solidFill>
                  <a:schemeClr val="tx1"/>
                </a:solidFill>
              </a:rPr>
              <a:t>here we’ll</a:t>
            </a:r>
            <a:r>
              <a:rPr lang="en-US" sz="1100" dirty="0">
                <a:solidFill>
                  <a:schemeClr val="tx1"/>
                </a:solidFill>
              </a:rPr>
              <a:t> cover some of the ethical issues that must be considered when working in modern data science. This may involve thinking about the ethics of applying automated methods for decision making, of collecting and storing data, and perhaps even replacing traditional job roles via automation.</a:t>
            </a:r>
            <a:endParaRPr lang="en-US" sz="1100" dirty="0">
              <a:solidFill>
                <a:schemeClr val="tx1"/>
              </a:solidFill>
              <a:cs typeface="Calibri"/>
            </a:endParaRPr>
          </a:p>
          <a:p>
            <a:endParaRPr lang="en-US" sz="1100" dirty="0">
              <a:solidFill>
                <a:schemeClr val="tx1"/>
              </a:solidFill>
            </a:endParaRPr>
          </a:p>
          <a:p>
            <a:r>
              <a:rPr lang="en-US" sz="1100" b="1" dirty="0">
                <a:solidFill>
                  <a:schemeClr val="tx1"/>
                </a:solidFill>
              </a:rPr>
              <a:t>The</a:t>
            </a:r>
            <a:r>
              <a:rPr lang="en-US" sz="1100" dirty="0">
                <a:solidFill>
                  <a:schemeClr val="tx1"/>
                </a:solidFill>
              </a:rPr>
              <a:t> aim: to provide an overview of some of the ethical issues faced when applying data science, why these issues are important, and how to ensure responsible working moving forward.</a:t>
            </a:r>
            <a:endParaRPr lang="en-GB" sz="1100" dirty="0">
              <a:solidFill>
                <a:schemeClr val="tx1"/>
              </a:solidFill>
            </a:endParaRPr>
          </a:p>
        </p:txBody>
      </p:sp>
      <p:sp>
        <p:nvSpPr>
          <p:cNvPr id="4" name="Slide Number Placeholder 3"/>
          <p:cNvSpPr>
            <a:spLocks noGrp="1"/>
          </p:cNvSpPr>
          <p:nvPr>
            <p:ph type="sldNum" sz="quarter" idx="5"/>
          </p:nvPr>
        </p:nvSpPr>
        <p:spPr>
          <a:xfrm>
            <a:off x="2843321" y="11865946"/>
            <a:ext cx="2175193" cy="626806"/>
          </a:xfrm>
          <a:prstGeom prst="rect">
            <a:avLst/>
          </a:prstGeom>
        </p:spPr>
        <p:txBody>
          <a:bodyPr/>
          <a:lstStyle/>
          <a:p>
            <a:fld id="{CF5D9B05-5192-4B52-AAAF-E2F9002BFAD1}" type="slidenum">
              <a:rPr lang="en-GB" smtClean="0"/>
              <a:t>2</a:t>
            </a:fld>
            <a:endParaRPr lang="en-GB"/>
          </a:p>
        </p:txBody>
      </p:sp>
    </p:spTree>
    <p:extLst>
      <p:ext uri="{BB962C8B-B14F-4D97-AF65-F5344CB8AC3E}">
        <p14:creationId xmlns:p14="http://schemas.microsoft.com/office/powerpoint/2010/main" val="8006394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01650" y="328613"/>
            <a:ext cx="4016375" cy="22606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dirty="0">
                <a:solidFill>
                  <a:schemeClr val="tx1"/>
                </a:solidFill>
              </a:rPr>
              <a:t>Before proceeding any further, its worth reflecting on what Ethics is all about. When ready, watch the video (</a:t>
            </a:r>
            <a:r>
              <a:rPr lang="en-GB" sz="1200" b="0" i="0" kern="1200" dirty="0">
                <a:solidFill>
                  <a:schemeClr val="tx1"/>
                </a:solidFill>
                <a:effectLst/>
                <a:latin typeface="+mn-lt"/>
                <a:ea typeface="+mn-ea"/>
                <a:cs typeface="+mn-cs"/>
                <a:hlinkClick r:id="rId3"/>
              </a:rPr>
              <a:t>https://youtu.be/_8juebyo_Z4</a:t>
            </a:r>
            <a:r>
              <a:rPr lang="en-GB" sz="1200" b="0" i="0" kern="1200" dirty="0">
                <a:solidFill>
                  <a:schemeClr val="tx1"/>
                </a:solidFill>
                <a:effectLst/>
                <a:latin typeface="+mn-lt"/>
                <a:ea typeface="+mn-ea"/>
                <a:cs typeface="+mn-cs"/>
              </a:rPr>
              <a:t>)</a:t>
            </a:r>
            <a:r>
              <a:rPr lang="en-GB" sz="1100" dirty="0">
                <a:solidFill>
                  <a:schemeClr val="tx1"/>
                </a:solidFill>
              </a:rPr>
              <a:t> shown on the slide. The speaker introduces an interesting idea – that we are all ethicists. “Everyday ethicists” in fact, that make ethical choices and decisions all the time - whether we realise or not.</a:t>
            </a:r>
          </a:p>
        </p:txBody>
      </p:sp>
      <p:sp>
        <p:nvSpPr>
          <p:cNvPr id="4" name="Slide Number Placeholder 3"/>
          <p:cNvSpPr>
            <a:spLocks noGrp="1"/>
          </p:cNvSpPr>
          <p:nvPr>
            <p:ph type="sldNum" sz="quarter" idx="5"/>
          </p:nvPr>
        </p:nvSpPr>
        <p:spPr>
          <a:xfrm>
            <a:off x="2843321" y="11865946"/>
            <a:ext cx="2175193" cy="626806"/>
          </a:xfrm>
          <a:prstGeom prst="rect">
            <a:avLst/>
          </a:prstGeom>
        </p:spPr>
        <p:txBody>
          <a:bodyPr/>
          <a:lstStyle/>
          <a:p>
            <a:fld id="{CF5D9B05-5192-4B52-AAAF-E2F9002BFAD1}" type="slidenum">
              <a:rPr lang="en-GB" smtClean="0"/>
              <a:t>3</a:t>
            </a:fld>
            <a:endParaRPr lang="en-GB"/>
          </a:p>
        </p:txBody>
      </p:sp>
    </p:spTree>
    <p:extLst>
      <p:ext uri="{BB962C8B-B14F-4D97-AF65-F5344CB8AC3E}">
        <p14:creationId xmlns:p14="http://schemas.microsoft.com/office/powerpoint/2010/main" val="13912195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01650" y="328613"/>
            <a:ext cx="4016375" cy="22606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100" b="0" dirty="0">
                <a:solidFill>
                  <a:schemeClr val="tx1"/>
                </a:solidFill>
              </a:rPr>
              <a:t>The idea that each of us is an everyday ethicist is an interesting one. To understand what sort of ethicists we may (or may not!) be, it’s worth restating what ethics is all about. </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100" b="1" dirty="0">
                <a:solidFill>
                  <a:schemeClr val="tx1"/>
                </a:solidFill>
              </a:rPr>
              <a:t>Ethics</a:t>
            </a:r>
            <a:r>
              <a:rPr lang="en-GB" sz="1100" dirty="0">
                <a:solidFill>
                  <a:schemeClr val="tx1"/>
                </a:solidFill>
              </a:rPr>
              <a:t> is a branch of Philosophy that systematizes the interpretation of right and wrong. This allows different forms of conduct to be compared and contrasted.  We can then judge which approach we determine / believe to be correct or “right”. This is of course just one definition that I’ve proposed. There are many more available which I encourage you to seek out in your own time. </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100" b="1" dirty="0">
                <a:solidFill>
                  <a:schemeClr val="tx1"/>
                </a:solidFill>
              </a:rPr>
              <a:t>Deciding</a:t>
            </a:r>
            <a:r>
              <a:rPr lang="en-GB" sz="1100" dirty="0">
                <a:solidFill>
                  <a:schemeClr val="tx1"/>
                </a:solidFill>
              </a:rPr>
              <a:t> what is right and what is wrong is a tricky business. It involves choosing a metric against which you can compare, such as the “greatest good”. Here the best form of behaviour is that which yields the greatest good.</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100" b="1" dirty="0">
              <a:solidFill>
                <a:schemeClr val="tx1"/>
              </a:solidFill>
            </a:endParaRP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100" b="0" dirty="0">
                <a:solidFill>
                  <a:schemeClr val="tx1"/>
                </a:solidFill>
              </a:rPr>
              <a:t>This </a:t>
            </a:r>
            <a:r>
              <a:rPr lang="en-GB" sz="1100" dirty="0">
                <a:solidFill>
                  <a:schemeClr val="tx1"/>
                </a:solidFill>
              </a:rPr>
              <a:t>view is still open to interpretation and </a:t>
            </a:r>
            <a:r>
              <a:rPr lang="en-GB" sz="1100" b="1" dirty="0">
                <a:solidFill>
                  <a:schemeClr val="tx1"/>
                </a:solidFill>
              </a:rPr>
              <a:t>interrogation</a:t>
            </a:r>
            <a:r>
              <a:rPr lang="en-GB" sz="1100" dirty="0">
                <a:solidFill>
                  <a:schemeClr val="tx1"/>
                </a:solidFill>
              </a:rPr>
              <a:t> – what is good and bad can vary. </a:t>
            </a:r>
            <a:endParaRPr lang="en-GB" sz="11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a:xfrm>
            <a:off x="2843321" y="11865946"/>
            <a:ext cx="2175193" cy="626806"/>
          </a:xfrm>
          <a:prstGeom prst="rect">
            <a:avLst/>
          </a:prstGeom>
        </p:spPr>
        <p:txBody>
          <a:bodyPr/>
          <a:lstStyle/>
          <a:p>
            <a:fld id="{CF5D9B05-5192-4B52-AAAF-E2F9002BFAD1}" type="slidenum">
              <a:rPr lang="en-GB" smtClean="0"/>
              <a:t>4</a:t>
            </a:fld>
            <a:endParaRPr lang="en-GB"/>
          </a:p>
        </p:txBody>
      </p:sp>
    </p:spTree>
    <p:extLst>
      <p:ext uri="{BB962C8B-B14F-4D97-AF65-F5344CB8AC3E}">
        <p14:creationId xmlns:p14="http://schemas.microsoft.com/office/powerpoint/2010/main" val="41590321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01650" y="328613"/>
            <a:ext cx="4016375" cy="22606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100" dirty="0">
                <a:solidFill>
                  <a:schemeClr val="tx1"/>
                </a:solidFill>
              </a:rPr>
              <a:t>For example, here are some ethical theories and their approach to good and bad.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100" b="1" i="0" kern="1200" dirty="0">
                <a:solidFill>
                  <a:schemeClr val="tx1"/>
                </a:solidFill>
                <a:effectLst/>
                <a:latin typeface="+mn-lt"/>
                <a:ea typeface="+mn-ea"/>
                <a:cs typeface="+mn-cs"/>
              </a:rPr>
              <a:t>Stoicism</a:t>
            </a:r>
            <a:r>
              <a:rPr lang="en-GB" sz="1100" b="0" i="0" kern="1200" dirty="0">
                <a:solidFill>
                  <a:schemeClr val="tx1"/>
                </a:solidFill>
                <a:effectLst/>
                <a:latin typeface="+mn-lt"/>
                <a:ea typeface="+mn-ea"/>
                <a:cs typeface="+mn-cs"/>
              </a:rPr>
              <a:t> - here behaviour that brings about contentment and serenity achieves the greatest good.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100" b="1" i="0" kern="1200" dirty="0">
                <a:solidFill>
                  <a:schemeClr val="tx1"/>
                </a:solidFill>
                <a:effectLst/>
                <a:latin typeface="+mn-lt"/>
                <a:ea typeface="+mn-ea"/>
                <a:cs typeface="+mn-cs"/>
              </a:rPr>
              <a:t>Hedonism</a:t>
            </a:r>
            <a:r>
              <a:rPr lang="en-GB" sz="1100" b="0" i="0" kern="1200" dirty="0">
                <a:solidFill>
                  <a:schemeClr val="tx1"/>
                </a:solidFill>
                <a:effectLst/>
                <a:latin typeface="+mn-lt"/>
                <a:ea typeface="+mn-ea"/>
                <a:cs typeface="+mn-cs"/>
              </a:rPr>
              <a:t> – here behaviour that maximises pleasure and minimizes pain achieves the greatest good.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100" b="1" i="0" kern="1200" dirty="0">
                <a:solidFill>
                  <a:schemeClr val="tx1"/>
                </a:solidFill>
                <a:effectLst/>
                <a:latin typeface="+mn-lt"/>
                <a:ea typeface="+mn-ea"/>
                <a:cs typeface="+mn-cs"/>
              </a:rPr>
              <a:t>Utilitarianism</a:t>
            </a:r>
            <a:r>
              <a:rPr lang="en-GB" sz="1100" b="0" i="0" kern="1200" dirty="0">
                <a:solidFill>
                  <a:schemeClr val="tx1"/>
                </a:solidFill>
                <a:effectLst/>
                <a:latin typeface="+mn-lt"/>
                <a:ea typeface="+mn-ea"/>
                <a:cs typeface="+mn-cs"/>
              </a:rPr>
              <a:t> – behaviour that maximises a positive effect, for example happiness, achieves the greatest good.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100" b="1" i="0" kern="1200" dirty="0">
                <a:solidFill>
                  <a:schemeClr val="tx1"/>
                </a:solidFill>
                <a:effectLst/>
                <a:latin typeface="+mn-lt"/>
                <a:ea typeface="+mn-ea"/>
                <a:cs typeface="+mn-cs"/>
              </a:rPr>
              <a:t>This</a:t>
            </a:r>
            <a:r>
              <a:rPr lang="en-GB" sz="1100" b="0" i="0" kern="1200" dirty="0">
                <a:solidFill>
                  <a:schemeClr val="tx1"/>
                </a:solidFill>
                <a:effectLst/>
                <a:latin typeface="+mn-lt"/>
                <a:ea typeface="+mn-ea"/>
                <a:cs typeface="+mn-cs"/>
              </a:rPr>
              <a:t> isn’t a full ethics course, so I can’t (as much as I may like!) review all the theories out there. Instead we use an established theory as a springboard for learning. I won’t be providing my own personal opinions here, given that you may have a very different interpretation than me. It’s not my place to decide what is right and what is wrong.</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100" b="1" i="0" kern="1200" dirty="0">
                <a:solidFill>
                  <a:schemeClr val="tx1"/>
                </a:solidFill>
                <a:effectLst/>
                <a:latin typeface="+mn-lt"/>
                <a:ea typeface="+mn-ea"/>
                <a:cs typeface="+mn-cs"/>
              </a:rPr>
              <a:t>That</a:t>
            </a:r>
            <a:r>
              <a:rPr lang="en-GB" sz="1100" b="0" i="0" kern="1200" dirty="0">
                <a:solidFill>
                  <a:schemeClr val="tx1"/>
                </a:solidFill>
                <a:effectLst/>
                <a:latin typeface="+mn-lt"/>
                <a:ea typeface="+mn-ea"/>
                <a:cs typeface="+mn-cs"/>
              </a:rPr>
              <a:t> said, we’ll press on and use utilitarianism as our focus point.</a:t>
            </a:r>
          </a:p>
        </p:txBody>
      </p:sp>
      <p:sp>
        <p:nvSpPr>
          <p:cNvPr id="4" name="Slide Number Placeholder 3"/>
          <p:cNvSpPr>
            <a:spLocks noGrp="1"/>
          </p:cNvSpPr>
          <p:nvPr>
            <p:ph type="sldNum" sz="quarter" idx="5"/>
          </p:nvPr>
        </p:nvSpPr>
        <p:spPr>
          <a:xfrm>
            <a:off x="2843321" y="11865946"/>
            <a:ext cx="2175193" cy="626806"/>
          </a:xfrm>
          <a:prstGeom prst="rect">
            <a:avLst/>
          </a:prstGeom>
        </p:spPr>
        <p:txBody>
          <a:bodyPr/>
          <a:lstStyle/>
          <a:p>
            <a:fld id="{CF5D9B05-5192-4B52-AAAF-E2F9002BFAD1}" type="slidenum">
              <a:rPr lang="en-GB" smtClean="0"/>
              <a:t>5</a:t>
            </a:fld>
            <a:endParaRPr lang="en-GB"/>
          </a:p>
        </p:txBody>
      </p:sp>
    </p:spTree>
    <p:extLst>
      <p:ext uri="{BB962C8B-B14F-4D97-AF65-F5344CB8AC3E}">
        <p14:creationId xmlns:p14="http://schemas.microsoft.com/office/powerpoint/2010/main" val="21037796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01650" y="328613"/>
            <a:ext cx="4016375" cy="22606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dirty="0">
                <a:solidFill>
                  <a:schemeClr val="tx1"/>
                </a:solidFill>
              </a:rPr>
              <a:t>Utilitarianism describes a collection of ethical theories underpinned by the following general idea: that the greatest good is achieved through the maximisation of happiness. This is a simple view which superficially appears to be logically sound. Let’s watch the two videos (part 1: </a:t>
            </a:r>
            <a:r>
              <a:rPr lang="en-GB" sz="1200" b="0" i="0" kern="1200" dirty="0">
                <a:solidFill>
                  <a:schemeClr val="tx1"/>
                </a:solidFill>
                <a:effectLst/>
                <a:latin typeface="+mn-lt"/>
                <a:ea typeface="+mn-ea"/>
                <a:cs typeface="+mn-cs"/>
                <a:hlinkClick r:id="rId3"/>
              </a:rPr>
              <a:t>https://youtu.be/uvmz5E75ZIA</a:t>
            </a:r>
            <a:r>
              <a:rPr lang="en-GB" sz="1200" b="0" i="0" u="none" strike="noStrike" kern="1200" dirty="0">
                <a:solidFill>
                  <a:schemeClr val="tx1"/>
                </a:solidFill>
                <a:effectLst/>
                <a:latin typeface="+mn-lt"/>
                <a:ea typeface="+mn-ea"/>
                <a:cs typeface="+mn-cs"/>
              </a:rPr>
              <a:t>  and part 2 </a:t>
            </a:r>
            <a:r>
              <a:rPr lang="en-GB" sz="1200" b="0" i="0" kern="1200" dirty="0">
                <a:solidFill>
                  <a:schemeClr val="tx1"/>
                </a:solidFill>
                <a:effectLst/>
                <a:latin typeface="+mn-lt"/>
                <a:ea typeface="+mn-ea"/>
                <a:cs typeface="+mn-cs"/>
                <a:hlinkClick r:id="rId4"/>
              </a:rPr>
              <a:t>https://youtu.be/uGDk23Q0S9E</a:t>
            </a:r>
            <a:r>
              <a:rPr lang="en-GB" sz="1200" b="0" i="0" kern="1200" dirty="0">
                <a:solidFill>
                  <a:schemeClr val="tx1"/>
                </a:solidFill>
                <a:effectLst/>
                <a:latin typeface="+mn-lt"/>
                <a:ea typeface="+mn-ea"/>
                <a:cs typeface="+mn-cs"/>
              </a:rPr>
              <a:t>)</a:t>
            </a:r>
            <a:r>
              <a:rPr lang="en-GB" sz="1100" dirty="0">
                <a:solidFill>
                  <a:schemeClr val="tx1"/>
                </a:solidFill>
              </a:rPr>
              <a:t> below which will help us judge if that impression holds true. </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dirty="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dirty="0">
                <a:solidFill>
                  <a:schemeClr val="tx1"/>
                </a:solidFill>
              </a:rPr>
              <a:t>During these videos an associate professor from Cornell University that specialises in Ethics (and is therefore a better teacher than me in such matters!), will talk you through Utilitarianism. You may find that while this theory has many positive attributes, it has some unfortunate negative implications. This is true of most, if not all ethical theories. Thus it is up to you to judge utilitarianism according to your own moral compass. The reason we introduce utilitarianism here, is to use this form of ethics as a springboard for ethical interpretation.</a:t>
            </a:r>
          </a:p>
        </p:txBody>
      </p:sp>
      <p:sp>
        <p:nvSpPr>
          <p:cNvPr id="4" name="Slide Number Placeholder 3"/>
          <p:cNvSpPr>
            <a:spLocks noGrp="1"/>
          </p:cNvSpPr>
          <p:nvPr>
            <p:ph type="sldNum" sz="quarter" idx="5"/>
          </p:nvPr>
        </p:nvSpPr>
        <p:spPr>
          <a:xfrm>
            <a:off x="2843321" y="11865946"/>
            <a:ext cx="2175193" cy="626806"/>
          </a:xfrm>
          <a:prstGeom prst="rect">
            <a:avLst/>
          </a:prstGeom>
        </p:spPr>
        <p:txBody>
          <a:bodyPr/>
          <a:lstStyle/>
          <a:p>
            <a:fld id="{CF5D9B05-5192-4B52-AAAF-E2F9002BFAD1}" type="slidenum">
              <a:rPr lang="en-GB" smtClean="0"/>
              <a:t>6</a:t>
            </a:fld>
            <a:endParaRPr lang="en-GB"/>
          </a:p>
        </p:txBody>
      </p:sp>
    </p:spTree>
    <p:extLst>
      <p:ext uri="{BB962C8B-B14F-4D97-AF65-F5344CB8AC3E}">
        <p14:creationId xmlns:p14="http://schemas.microsoft.com/office/powerpoint/2010/main" val="31389986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71513" y="328613"/>
            <a:ext cx="3675062" cy="2068512"/>
          </a:xfrm>
        </p:spPr>
      </p:sp>
      <p:sp>
        <p:nvSpPr>
          <p:cNvPr id="3" name="Notes Placeholder 2"/>
          <p:cNvSpPr>
            <a:spLocks noGrp="1"/>
          </p:cNvSpPr>
          <p:nvPr>
            <p:ph type="body" idx="1"/>
          </p:nvPr>
        </p:nvSpPr>
        <p:spPr>
          <a:xfrm>
            <a:off x="501174" y="2620798"/>
            <a:ext cx="4015740" cy="3680156"/>
          </a:xfrm>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dirty="0">
                <a:solidFill>
                  <a:schemeClr val="tx1"/>
                </a:solidFill>
              </a:rPr>
              <a:t>We face ethical questions everyday. Just a few moments ago I faced a simple ethical choice. To refill the kettle in the work kitchen after making coffee; or to leave it for someone else to do. If we analyse this dilemma using utilitarian theories, which option produces maximum happiness? If I fill it, then the next person may be marginally happier, when they realise that someone filled it for them. If I don’t fill it, I save myself time so I can get back to the tasks have to finish. Whose happiness is more important here? I leave that for you to consider. In the end, I chose to fill the kettle – that seemed like the right thing to do by my own moral compass.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dirty="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dirty="0">
                <a:solidFill>
                  <a:schemeClr val="tx1"/>
                </a:solidFill>
              </a:rPr>
              <a:t>In data science, we’re faced with far more complex dilemmas across multiple areas. We face ethical issues arsing from,</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dirty="0">
              <a:solidFill>
                <a:schemeClr val="tx1"/>
              </a:solidFill>
            </a:endParaRP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100" b="1" dirty="0">
                <a:solidFill>
                  <a:schemeClr val="tx1"/>
                </a:solidFill>
              </a:rPr>
              <a:t>The</a:t>
            </a:r>
            <a:r>
              <a:rPr lang="en-GB" sz="1100" dirty="0">
                <a:solidFill>
                  <a:schemeClr val="tx1"/>
                </a:solidFill>
              </a:rPr>
              <a:t> application of domain expertise to problems at hand. For instance, is it right to use algorithms to deicide which people to target with lots of credit, knowing full-well that poorer people will struggle to pay it back?. Consider a utilitarian perspective – if the company profits from this endeavour, they can provide dividends to shareholders which increases their happiness. Some poorer people may actually benefit from the credit line too, increasing their happiness. Offset this against those poorer people that cannot repay – the algorithms certainly didn’t help them. So whose happiness is more important here?</a:t>
            </a:r>
          </a:p>
        </p:txBody>
      </p:sp>
      <p:sp>
        <p:nvSpPr>
          <p:cNvPr id="4" name="Slide Number Placeholder 3"/>
          <p:cNvSpPr>
            <a:spLocks noGrp="1"/>
          </p:cNvSpPr>
          <p:nvPr>
            <p:ph type="sldNum" sz="quarter" idx="5"/>
          </p:nvPr>
        </p:nvSpPr>
        <p:spPr>
          <a:xfrm>
            <a:off x="2843321" y="11865946"/>
            <a:ext cx="2175193" cy="626806"/>
          </a:xfrm>
          <a:prstGeom prst="rect">
            <a:avLst/>
          </a:prstGeom>
        </p:spPr>
        <p:txBody>
          <a:bodyPr/>
          <a:lstStyle/>
          <a:p>
            <a:fld id="{CF5D9B05-5192-4B52-AAAF-E2F9002BFAD1}" type="slidenum">
              <a:rPr lang="en-GB" smtClean="0"/>
              <a:t>7</a:t>
            </a:fld>
            <a:endParaRPr lang="en-GB"/>
          </a:p>
        </p:txBody>
      </p:sp>
    </p:spTree>
    <p:extLst>
      <p:ext uri="{BB962C8B-B14F-4D97-AF65-F5344CB8AC3E}">
        <p14:creationId xmlns:p14="http://schemas.microsoft.com/office/powerpoint/2010/main" val="10906306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71513" y="328613"/>
            <a:ext cx="3675062" cy="2068512"/>
          </a:xfrm>
        </p:spPr>
      </p:sp>
      <p:sp>
        <p:nvSpPr>
          <p:cNvPr id="3" name="Notes Placeholder 2"/>
          <p:cNvSpPr>
            <a:spLocks noGrp="1"/>
          </p:cNvSpPr>
          <p:nvPr>
            <p:ph type="body" idx="1"/>
          </p:nvPr>
        </p:nvSpPr>
        <p:spPr>
          <a:xfrm>
            <a:off x="284827" y="2620798"/>
            <a:ext cx="4448433" cy="3680156"/>
          </a:xfrm>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100" dirty="0">
                <a:solidFill>
                  <a:schemeClr val="tx1"/>
                </a:solidFill>
              </a:rPr>
              <a:t>There are more issues:</a:t>
            </a:r>
            <a:endParaRPr lang="en-GB" sz="1100" b="1" dirty="0">
              <a:solidFill>
                <a:schemeClr val="tx1"/>
              </a:solidFill>
            </a:endParaRP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100" b="1" dirty="0">
                <a:solidFill>
                  <a:schemeClr val="tx1"/>
                </a:solidFill>
              </a:rPr>
              <a:t>The</a:t>
            </a:r>
            <a:r>
              <a:rPr lang="en-GB" sz="1100" dirty="0">
                <a:solidFill>
                  <a:schemeClr val="tx1"/>
                </a:solidFill>
              </a:rPr>
              <a:t> way in which data is processed for use. For instance, when is it acceptable to process personal data? Is it acceptable to process the data belonging to men and women differently?</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100" b="1" dirty="0">
                <a:solidFill>
                  <a:schemeClr val="tx1"/>
                </a:solidFill>
              </a:rPr>
              <a:t>The</a:t>
            </a:r>
            <a:r>
              <a:rPr lang="en-GB" sz="1100" dirty="0">
                <a:solidFill>
                  <a:schemeClr val="tx1"/>
                </a:solidFill>
              </a:rPr>
              <a:t> application of machine learning. When is it right to apply learning systems – when automated systems are capable of saving more lives then a person? What about those who’d loose their jobs in this instance?</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100" b="1" dirty="0">
                <a:solidFill>
                  <a:schemeClr val="tx1"/>
                </a:solidFill>
              </a:rPr>
              <a:t>The</a:t>
            </a:r>
            <a:r>
              <a:rPr lang="en-GB" sz="1100" dirty="0">
                <a:solidFill>
                  <a:schemeClr val="tx1"/>
                </a:solidFill>
              </a:rPr>
              <a:t> application of statistics. Sometimes statistics may give misleading results due to the data they are applied to. If this is still the best we can do, is it right to apply such methods when we known mistakes may be common? For instance, statistics show that children from poor areas perform less well at A-level compared to children in affluent areas. Should these statistics be used to inform decision making – for example, UCAS decisions?</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100" b="1" dirty="0">
                <a:solidFill>
                  <a:schemeClr val="tx1"/>
                </a:solidFill>
              </a:rPr>
              <a:t>When</a:t>
            </a:r>
            <a:r>
              <a:rPr lang="en-GB" sz="1100" dirty="0">
                <a:solidFill>
                  <a:schemeClr val="tx1"/>
                </a:solidFill>
              </a:rPr>
              <a:t> conducting research. What sort of research is acceptable. What if the research can be used for negative purposes? Perhaps the best example of this lies in Physics. Unlocking the power of the atom allowed the human race to harness nuclear energy. It also led to nuclear weapons. Knowing that such weapons have been used, do you think it was right to pursue this research? The utilitarian view would likely consider this to be the right decision, given the long term “happiness” it produced.</a:t>
            </a:r>
          </a:p>
        </p:txBody>
      </p:sp>
      <p:sp>
        <p:nvSpPr>
          <p:cNvPr id="4" name="Slide Number Placeholder 3"/>
          <p:cNvSpPr>
            <a:spLocks noGrp="1"/>
          </p:cNvSpPr>
          <p:nvPr>
            <p:ph type="sldNum" sz="quarter" idx="5"/>
          </p:nvPr>
        </p:nvSpPr>
        <p:spPr>
          <a:xfrm>
            <a:off x="2843321" y="11865946"/>
            <a:ext cx="2175193" cy="626806"/>
          </a:xfrm>
          <a:prstGeom prst="rect">
            <a:avLst/>
          </a:prstGeom>
        </p:spPr>
        <p:txBody>
          <a:bodyPr/>
          <a:lstStyle/>
          <a:p>
            <a:fld id="{CF5D9B05-5192-4B52-AAAF-E2F9002BFAD1}" type="slidenum">
              <a:rPr lang="en-GB" smtClean="0"/>
              <a:t>8</a:t>
            </a:fld>
            <a:endParaRPr lang="en-GB"/>
          </a:p>
        </p:txBody>
      </p:sp>
    </p:spTree>
    <p:extLst>
      <p:ext uri="{BB962C8B-B14F-4D97-AF65-F5344CB8AC3E}">
        <p14:creationId xmlns:p14="http://schemas.microsoft.com/office/powerpoint/2010/main" val="17529426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01650" y="328613"/>
            <a:ext cx="4016375" cy="2260600"/>
          </a:xfrm>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100" b="1" dirty="0">
                <a:solidFill>
                  <a:schemeClr val="tx1"/>
                </a:solidFill>
              </a:rPr>
              <a:t>Ethics</a:t>
            </a:r>
            <a:r>
              <a:rPr lang="en-GB" sz="1100" dirty="0">
                <a:solidFill>
                  <a:schemeClr val="tx1"/>
                </a:solidFill>
              </a:rPr>
              <a:t> are becoming increasingly important in a data driven automated world. If we we continue to relinquish human decision making responsibilities to algorithms and equations, we must ensure</a:t>
            </a:r>
            <a:r>
              <a:rPr lang="en-GB" sz="1100" b="1" dirty="0">
                <a:solidFill>
                  <a:schemeClr val="tx1"/>
                </a:solidFill>
              </a:rPr>
              <a:t> these </a:t>
            </a:r>
            <a:r>
              <a:rPr lang="en-GB" sz="1100" dirty="0">
                <a:solidFill>
                  <a:schemeClr val="tx1"/>
                </a:solidFill>
              </a:rPr>
              <a:t>systems must operate in an ethical fashion, otherwise we might end up suffering what I would </a:t>
            </a:r>
            <a:r>
              <a:rPr lang="en-GB" sz="1100" b="1" dirty="0">
                <a:solidFill>
                  <a:schemeClr val="tx1"/>
                </a:solidFill>
              </a:rPr>
              <a:t>cal</a:t>
            </a:r>
            <a:r>
              <a:rPr lang="en-GB" sz="1100" dirty="0">
                <a:solidFill>
                  <a:schemeClr val="tx1"/>
                </a:solidFill>
              </a:rPr>
              <a:t>l “the tyranny of algorithms”. </a:t>
            </a:r>
            <a:r>
              <a:rPr lang="en-GB" sz="1100" b="1" dirty="0">
                <a:solidFill>
                  <a:schemeClr val="tx1"/>
                </a:solidFill>
              </a:rPr>
              <a:t>Mistakes</a:t>
            </a:r>
            <a:r>
              <a:rPr lang="en-GB" sz="1100" dirty="0">
                <a:solidFill>
                  <a:schemeClr val="tx1"/>
                </a:solidFill>
              </a:rPr>
              <a:t> have already been made. Perhaps unknowingly, a utilitarian style approach to building automated systems has been adopted by many. </a:t>
            </a:r>
            <a:r>
              <a:rPr lang="en-GB" sz="1100" b="1" dirty="0">
                <a:solidFill>
                  <a:schemeClr val="tx1"/>
                </a:solidFill>
              </a:rPr>
              <a:t>This</a:t>
            </a:r>
            <a:r>
              <a:rPr lang="en-GB" sz="1100" dirty="0">
                <a:solidFill>
                  <a:schemeClr val="tx1"/>
                </a:solidFill>
              </a:rPr>
              <a:t> is because learning systems are usually trained with a singular purpose in mind – to achieve the best predictive accuracy. Here “achieve the best accuracy” is shorthand for “maximise accuracy” which should therefore maximise happiness. Consider an example. If a company trains a system to accurately recognise promising job candidates, one would assume more accurate systems are a good thing. Yet if that accuracy is achieved on biased data, we end up encountering unforeseen issues. </a:t>
            </a:r>
            <a:r>
              <a:rPr lang="en-GB" sz="1100" b="1" dirty="0">
                <a:solidFill>
                  <a:schemeClr val="tx1"/>
                </a:solidFill>
              </a:rPr>
              <a:t>Amazon</a:t>
            </a:r>
            <a:r>
              <a:rPr lang="en-GB" sz="1100" dirty="0">
                <a:solidFill>
                  <a:schemeClr val="tx1"/>
                </a:solidFill>
              </a:rPr>
              <a:t>, a company filled with PhD educated data scientists, built a system biased against women. Clearly this is not ethical and illustrates why ethics are needed. This raises the question of algorithmic fairness. Algorithms by themselves are not biased or bigoted. Data can be biased due to how it was collected, and when given to algorithms can cause unfairness. It is up to us as data scientists to be mindful of the data we use.</a:t>
            </a:r>
          </a:p>
        </p:txBody>
      </p:sp>
      <p:sp>
        <p:nvSpPr>
          <p:cNvPr id="4" name="Slide Number Placeholder 3"/>
          <p:cNvSpPr>
            <a:spLocks noGrp="1"/>
          </p:cNvSpPr>
          <p:nvPr>
            <p:ph type="sldNum" sz="quarter" idx="5"/>
          </p:nvPr>
        </p:nvSpPr>
        <p:spPr>
          <a:xfrm>
            <a:off x="2843321" y="11865946"/>
            <a:ext cx="2175193" cy="626806"/>
          </a:xfrm>
          <a:prstGeom prst="rect">
            <a:avLst/>
          </a:prstGeom>
        </p:spPr>
        <p:txBody>
          <a:bodyPr/>
          <a:lstStyle/>
          <a:p>
            <a:fld id="{CF5D9B05-5192-4B52-AAAF-E2F9002BFAD1}" type="slidenum">
              <a:rPr lang="en-GB" smtClean="0"/>
              <a:t>9</a:t>
            </a:fld>
            <a:endParaRPr lang="en-GB"/>
          </a:p>
        </p:txBody>
      </p:sp>
    </p:spTree>
    <p:extLst>
      <p:ext uri="{BB962C8B-B14F-4D97-AF65-F5344CB8AC3E}">
        <p14:creationId xmlns:p14="http://schemas.microsoft.com/office/powerpoint/2010/main" val="3999822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384AC-3748-4254-BEAD-3AFF4AC4EE2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68399948-CF40-4DBD-8C05-FC129EB6934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90DDC652-2471-4EC0-BD23-3DFCFBB89AD5}"/>
              </a:ext>
            </a:extLst>
          </p:cNvPr>
          <p:cNvSpPr>
            <a:spLocks noGrp="1"/>
          </p:cNvSpPr>
          <p:nvPr>
            <p:ph type="dt" sz="half" idx="10"/>
          </p:nvPr>
        </p:nvSpPr>
        <p:spPr/>
        <p:txBody>
          <a:bodyPr/>
          <a:lstStyle/>
          <a:p>
            <a:fld id="{24784DCF-46A0-4011-BF77-149F49FD88DF}" type="datetimeFigureOut">
              <a:rPr lang="en-GB" smtClean="0"/>
              <a:t>21/11/2019</a:t>
            </a:fld>
            <a:endParaRPr lang="en-GB"/>
          </a:p>
        </p:txBody>
      </p:sp>
      <p:sp>
        <p:nvSpPr>
          <p:cNvPr id="5" name="Footer Placeholder 4">
            <a:extLst>
              <a:ext uri="{FF2B5EF4-FFF2-40B4-BE49-F238E27FC236}">
                <a16:creationId xmlns:a16="http://schemas.microsoft.com/office/drawing/2014/main" id="{A3E4BB49-6E5F-4FF1-AE2E-1BC8B696D94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F6A063F-0BD2-4988-A539-F8C835CA3024}"/>
              </a:ext>
            </a:extLst>
          </p:cNvPr>
          <p:cNvSpPr>
            <a:spLocks noGrp="1"/>
          </p:cNvSpPr>
          <p:nvPr>
            <p:ph type="sldNum" sz="quarter" idx="12"/>
          </p:nvPr>
        </p:nvSpPr>
        <p:spPr/>
        <p:txBody>
          <a:bodyPr/>
          <a:lstStyle/>
          <a:p>
            <a:fld id="{D12D8D11-C989-4EB9-8EB9-1E31BBEF77A0}" type="slidenum">
              <a:rPr lang="en-GB" smtClean="0"/>
              <a:t>‹#›</a:t>
            </a:fld>
            <a:endParaRPr lang="en-GB"/>
          </a:p>
        </p:txBody>
      </p:sp>
    </p:spTree>
    <p:extLst>
      <p:ext uri="{BB962C8B-B14F-4D97-AF65-F5344CB8AC3E}">
        <p14:creationId xmlns:p14="http://schemas.microsoft.com/office/powerpoint/2010/main" val="3643503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006D6-95E7-464A-9DAB-0BC660370EFC}"/>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5578825-0E23-4B04-92D5-020189B6034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B43CAFC-C993-4701-8682-E4C9ACA7F16B}"/>
              </a:ext>
            </a:extLst>
          </p:cNvPr>
          <p:cNvSpPr>
            <a:spLocks noGrp="1"/>
          </p:cNvSpPr>
          <p:nvPr>
            <p:ph type="dt" sz="half" idx="10"/>
          </p:nvPr>
        </p:nvSpPr>
        <p:spPr/>
        <p:txBody>
          <a:bodyPr/>
          <a:lstStyle/>
          <a:p>
            <a:fld id="{24784DCF-46A0-4011-BF77-149F49FD88DF}" type="datetimeFigureOut">
              <a:rPr lang="en-GB" smtClean="0"/>
              <a:t>21/11/2019</a:t>
            </a:fld>
            <a:endParaRPr lang="en-GB"/>
          </a:p>
        </p:txBody>
      </p:sp>
      <p:sp>
        <p:nvSpPr>
          <p:cNvPr id="5" name="Footer Placeholder 4">
            <a:extLst>
              <a:ext uri="{FF2B5EF4-FFF2-40B4-BE49-F238E27FC236}">
                <a16:creationId xmlns:a16="http://schemas.microsoft.com/office/drawing/2014/main" id="{D04C5C48-764A-4A54-92C9-8CE1BC001CF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506BD29-F7DA-46E4-929E-D2C755569CFB}"/>
              </a:ext>
            </a:extLst>
          </p:cNvPr>
          <p:cNvSpPr>
            <a:spLocks noGrp="1"/>
          </p:cNvSpPr>
          <p:nvPr>
            <p:ph type="sldNum" sz="quarter" idx="12"/>
          </p:nvPr>
        </p:nvSpPr>
        <p:spPr/>
        <p:txBody>
          <a:bodyPr/>
          <a:lstStyle/>
          <a:p>
            <a:fld id="{D12D8D11-C989-4EB9-8EB9-1E31BBEF77A0}" type="slidenum">
              <a:rPr lang="en-GB" smtClean="0"/>
              <a:t>‹#›</a:t>
            </a:fld>
            <a:endParaRPr lang="en-GB"/>
          </a:p>
        </p:txBody>
      </p:sp>
    </p:spTree>
    <p:extLst>
      <p:ext uri="{BB962C8B-B14F-4D97-AF65-F5344CB8AC3E}">
        <p14:creationId xmlns:p14="http://schemas.microsoft.com/office/powerpoint/2010/main" val="21234645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5D0C793-347D-4C13-93FE-48A16F12A83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2EAE843-F836-4EE9-BC15-3FE547D7AD2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9C34ADB-CC3C-4C2E-B622-01AFB5A8B812}"/>
              </a:ext>
            </a:extLst>
          </p:cNvPr>
          <p:cNvSpPr>
            <a:spLocks noGrp="1"/>
          </p:cNvSpPr>
          <p:nvPr>
            <p:ph type="dt" sz="half" idx="10"/>
          </p:nvPr>
        </p:nvSpPr>
        <p:spPr/>
        <p:txBody>
          <a:bodyPr/>
          <a:lstStyle/>
          <a:p>
            <a:fld id="{24784DCF-46A0-4011-BF77-149F49FD88DF}" type="datetimeFigureOut">
              <a:rPr lang="en-GB" smtClean="0"/>
              <a:t>21/11/2019</a:t>
            </a:fld>
            <a:endParaRPr lang="en-GB"/>
          </a:p>
        </p:txBody>
      </p:sp>
      <p:sp>
        <p:nvSpPr>
          <p:cNvPr id="5" name="Footer Placeholder 4">
            <a:extLst>
              <a:ext uri="{FF2B5EF4-FFF2-40B4-BE49-F238E27FC236}">
                <a16:creationId xmlns:a16="http://schemas.microsoft.com/office/drawing/2014/main" id="{5800F691-A47D-4322-8317-427D8CB64D9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BFCD9E5-50EA-4BD6-9232-041D44D0BF40}"/>
              </a:ext>
            </a:extLst>
          </p:cNvPr>
          <p:cNvSpPr>
            <a:spLocks noGrp="1"/>
          </p:cNvSpPr>
          <p:nvPr>
            <p:ph type="sldNum" sz="quarter" idx="12"/>
          </p:nvPr>
        </p:nvSpPr>
        <p:spPr/>
        <p:txBody>
          <a:bodyPr/>
          <a:lstStyle/>
          <a:p>
            <a:fld id="{D12D8D11-C989-4EB9-8EB9-1E31BBEF77A0}" type="slidenum">
              <a:rPr lang="en-GB" smtClean="0"/>
              <a:t>‹#›</a:t>
            </a:fld>
            <a:endParaRPr lang="en-GB"/>
          </a:p>
        </p:txBody>
      </p:sp>
    </p:spTree>
    <p:extLst>
      <p:ext uri="{BB962C8B-B14F-4D97-AF65-F5344CB8AC3E}">
        <p14:creationId xmlns:p14="http://schemas.microsoft.com/office/powerpoint/2010/main" val="31233751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17CCA-DEAE-475E-879A-A69E67730EB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1A0F2F0-3866-4803-9119-35681867F7B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16279CD-2B9F-46B7-9371-B1CF407A7E55}"/>
              </a:ext>
            </a:extLst>
          </p:cNvPr>
          <p:cNvSpPr>
            <a:spLocks noGrp="1"/>
          </p:cNvSpPr>
          <p:nvPr>
            <p:ph type="dt" sz="half" idx="10"/>
          </p:nvPr>
        </p:nvSpPr>
        <p:spPr/>
        <p:txBody>
          <a:bodyPr/>
          <a:lstStyle/>
          <a:p>
            <a:fld id="{24784DCF-46A0-4011-BF77-149F49FD88DF}" type="datetimeFigureOut">
              <a:rPr lang="en-GB" smtClean="0"/>
              <a:t>21/11/2019</a:t>
            </a:fld>
            <a:endParaRPr lang="en-GB"/>
          </a:p>
        </p:txBody>
      </p:sp>
      <p:sp>
        <p:nvSpPr>
          <p:cNvPr id="5" name="Footer Placeholder 4">
            <a:extLst>
              <a:ext uri="{FF2B5EF4-FFF2-40B4-BE49-F238E27FC236}">
                <a16:creationId xmlns:a16="http://schemas.microsoft.com/office/drawing/2014/main" id="{DD583C4E-9397-445D-84F0-501C950A267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B8B0442-C70F-487C-A5BC-4084D2F59011}"/>
              </a:ext>
            </a:extLst>
          </p:cNvPr>
          <p:cNvSpPr>
            <a:spLocks noGrp="1"/>
          </p:cNvSpPr>
          <p:nvPr>
            <p:ph type="sldNum" sz="quarter" idx="12"/>
          </p:nvPr>
        </p:nvSpPr>
        <p:spPr/>
        <p:txBody>
          <a:bodyPr/>
          <a:lstStyle/>
          <a:p>
            <a:fld id="{D12D8D11-C989-4EB9-8EB9-1E31BBEF77A0}" type="slidenum">
              <a:rPr lang="en-GB" smtClean="0"/>
              <a:t>‹#›</a:t>
            </a:fld>
            <a:endParaRPr lang="en-GB"/>
          </a:p>
        </p:txBody>
      </p:sp>
      <p:pic>
        <p:nvPicPr>
          <p:cNvPr id="7" name="Picture 4" descr="A close up of text on a white background&#10;&#10;Description generated with high confidence">
            <a:extLst>
              <a:ext uri="{FF2B5EF4-FFF2-40B4-BE49-F238E27FC236}">
                <a16:creationId xmlns:a16="http://schemas.microsoft.com/office/drawing/2014/main" id="{5B11879E-F2B1-4FFD-BB1D-57337ABE5FDD}"/>
              </a:ext>
            </a:extLst>
          </p:cNvPr>
          <p:cNvPicPr>
            <a:picLocks noChangeAspect="1"/>
          </p:cNvPicPr>
          <p:nvPr userDrawn="1"/>
        </p:nvPicPr>
        <p:blipFill>
          <a:blip r:embed="rId2"/>
          <a:stretch>
            <a:fillRect/>
          </a:stretch>
        </p:blipFill>
        <p:spPr>
          <a:xfrm>
            <a:off x="89648" y="107772"/>
            <a:ext cx="1039906" cy="582316"/>
          </a:xfrm>
          <a:prstGeom prst="rect">
            <a:avLst/>
          </a:prstGeom>
        </p:spPr>
      </p:pic>
      <p:pic>
        <p:nvPicPr>
          <p:cNvPr id="8" name="Picture 7">
            <a:extLst>
              <a:ext uri="{FF2B5EF4-FFF2-40B4-BE49-F238E27FC236}">
                <a16:creationId xmlns:a16="http://schemas.microsoft.com/office/drawing/2014/main" id="{4026D550-5C44-41B8-B327-BFB40BC1D30C}"/>
              </a:ext>
            </a:extLst>
          </p:cNvPr>
          <p:cNvPicPr/>
          <p:nvPr userDrawn="1"/>
        </p:nvPicPr>
        <p:blipFill>
          <a:blip r:embed="rId3"/>
          <a:srcRect l="6632" t="10241" r="3903" b="12881"/>
          <a:stretch/>
        </p:blipFill>
        <p:spPr>
          <a:xfrm>
            <a:off x="11151492" y="0"/>
            <a:ext cx="1039907" cy="886408"/>
          </a:xfrm>
          <a:prstGeom prst="rect">
            <a:avLst/>
          </a:prstGeom>
          <a:ln>
            <a:noFill/>
          </a:ln>
        </p:spPr>
      </p:pic>
    </p:spTree>
    <p:extLst>
      <p:ext uri="{BB962C8B-B14F-4D97-AF65-F5344CB8AC3E}">
        <p14:creationId xmlns:p14="http://schemas.microsoft.com/office/powerpoint/2010/main" val="7577759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589C7-D264-416B-9A3F-559875866D6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14E30BC5-D427-4EDA-BDC1-0855BC3B211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22CBE3D-C435-4322-BC22-9760675AB9C3}"/>
              </a:ext>
            </a:extLst>
          </p:cNvPr>
          <p:cNvSpPr>
            <a:spLocks noGrp="1"/>
          </p:cNvSpPr>
          <p:nvPr>
            <p:ph type="dt" sz="half" idx="10"/>
          </p:nvPr>
        </p:nvSpPr>
        <p:spPr/>
        <p:txBody>
          <a:bodyPr/>
          <a:lstStyle/>
          <a:p>
            <a:fld id="{24784DCF-46A0-4011-BF77-149F49FD88DF}" type="datetimeFigureOut">
              <a:rPr lang="en-GB" smtClean="0"/>
              <a:t>21/11/2019</a:t>
            </a:fld>
            <a:endParaRPr lang="en-GB"/>
          </a:p>
        </p:txBody>
      </p:sp>
      <p:sp>
        <p:nvSpPr>
          <p:cNvPr id="5" name="Footer Placeholder 4">
            <a:extLst>
              <a:ext uri="{FF2B5EF4-FFF2-40B4-BE49-F238E27FC236}">
                <a16:creationId xmlns:a16="http://schemas.microsoft.com/office/drawing/2014/main" id="{2EE48816-0A67-425A-8304-14A5C675ECA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0D630A6-02B2-41B3-890F-AAC391C7726D}"/>
              </a:ext>
            </a:extLst>
          </p:cNvPr>
          <p:cNvSpPr>
            <a:spLocks noGrp="1"/>
          </p:cNvSpPr>
          <p:nvPr>
            <p:ph type="sldNum" sz="quarter" idx="12"/>
          </p:nvPr>
        </p:nvSpPr>
        <p:spPr/>
        <p:txBody>
          <a:bodyPr/>
          <a:lstStyle/>
          <a:p>
            <a:fld id="{D12D8D11-C989-4EB9-8EB9-1E31BBEF77A0}" type="slidenum">
              <a:rPr lang="en-GB" smtClean="0"/>
              <a:t>‹#›</a:t>
            </a:fld>
            <a:endParaRPr lang="en-GB"/>
          </a:p>
        </p:txBody>
      </p:sp>
    </p:spTree>
    <p:extLst>
      <p:ext uri="{BB962C8B-B14F-4D97-AF65-F5344CB8AC3E}">
        <p14:creationId xmlns:p14="http://schemas.microsoft.com/office/powerpoint/2010/main" val="24118499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7F4AE-0644-4BD3-B1A9-A597CFB6C43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7E16D09-51D8-4232-B10C-C86AEAEAF15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F1741C60-DB5C-48D2-9808-45BC3D68BA1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9AFB1926-5E8E-4FB2-8B83-5BF8031DE3EC}"/>
              </a:ext>
            </a:extLst>
          </p:cNvPr>
          <p:cNvSpPr>
            <a:spLocks noGrp="1"/>
          </p:cNvSpPr>
          <p:nvPr>
            <p:ph type="dt" sz="half" idx="10"/>
          </p:nvPr>
        </p:nvSpPr>
        <p:spPr/>
        <p:txBody>
          <a:bodyPr/>
          <a:lstStyle/>
          <a:p>
            <a:fld id="{24784DCF-46A0-4011-BF77-149F49FD88DF}" type="datetimeFigureOut">
              <a:rPr lang="en-GB" smtClean="0"/>
              <a:t>21/11/2019</a:t>
            </a:fld>
            <a:endParaRPr lang="en-GB"/>
          </a:p>
        </p:txBody>
      </p:sp>
      <p:sp>
        <p:nvSpPr>
          <p:cNvPr id="6" name="Footer Placeholder 5">
            <a:extLst>
              <a:ext uri="{FF2B5EF4-FFF2-40B4-BE49-F238E27FC236}">
                <a16:creationId xmlns:a16="http://schemas.microsoft.com/office/drawing/2014/main" id="{EAFCEC49-C45D-4BB9-A878-338BE3AC614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448322F-D929-4DB3-979A-49BDC774285B}"/>
              </a:ext>
            </a:extLst>
          </p:cNvPr>
          <p:cNvSpPr>
            <a:spLocks noGrp="1"/>
          </p:cNvSpPr>
          <p:nvPr>
            <p:ph type="sldNum" sz="quarter" idx="12"/>
          </p:nvPr>
        </p:nvSpPr>
        <p:spPr/>
        <p:txBody>
          <a:bodyPr/>
          <a:lstStyle/>
          <a:p>
            <a:fld id="{D12D8D11-C989-4EB9-8EB9-1E31BBEF77A0}" type="slidenum">
              <a:rPr lang="en-GB" smtClean="0"/>
              <a:t>‹#›</a:t>
            </a:fld>
            <a:endParaRPr lang="en-GB"/>
          </a:p>
        </p:txBody>
      </p:sp>
    </p:spTree>
    <p:extLst>
      <p:ext uri="{BB962C8B-B14F-4D97-AF65-F5344CB8AC3E}">
        <p14:creationId xmlns:p14="http://schemas.microsoft.com/office/powerpoint/2010/main" val="33149495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FC5D0-14D0-4AEA-B227-C3772073FEE6}"/>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DBC112B-8D8C-4F61-A7B2-5576E890E78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3480DCE-E1B1-4776-A160-A255D812BC8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1630E7FC-5312-4BA0-A7D5-E0D79B39A37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ADFC847-5A78-4B08-AF90-42A742C47EA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2708EE12-E4C7-4A30-8621-7582A31466E5}"/>
              </a:ext>
            </a:extLst>
          </p:cNvPr>
          <p:cNvSpPr>
            <a:spLocks noGrp="1"/>
          </p:cNvSpPr>
          <p:nvPr>
            <p:ph type="dt" sz="half" idx="10"/>
          </p:nvPr>
        </p:nvSpPr>
        <p:spPr/>
        <p:txBody>
          <a:bodyPr/>
          <a:lstStyle/>
          <a:p>
            <a:fld id="{24784DCF-46A0-4011-BF77-149F49FD88DF}" type="datetimeFigureOut">
              <a:rPr lang="en-GB" smtClean="0"/>
              <a:t>21/11/2019</a:t>
            </a:fld>
            <a:endParaRPr lang="en-GB"/>
          </a:p>
        </p:txBody>
      </p:sp>
      <p:sp>
        <p:nvSpPr>
          <p:cNvPr id="8" name="Footer Placeholder 7">
            <a:extLst>
              <a:ext uri="{FF2B5EF4-FFF2-40B4-BE49-F238E27FC236}">
                <a16:creationId xmlns:a16="http://schemas.microsoft.com/office/drawing/2014/main" id="{6FE4BE37-8DD9-4D31-9329-16EBE19D8C1F}"/>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C137FB6A-359D-4EB1-94CF-4F7B229D65B9}"/>
              </a:ext>
            </a:extLst>
          </p:cNvPr>
          <p:cNvSpPr>
            <a:spLocks noGrp="1"/>
          </p:cNvSpPr>
          <p:nvPr>
            <p:ph type="sldNum" sz="quarter" idx="12"/>
          </p:nvPr>
        </p:nvSpPr>
        <p:spPr/>
        <p:txBody>
          <a:bodyPr/>
          <a:lstStyle/>
          <a:p>
            <a:fld id="{D12D8D11-C989-4EB9-8EB9-1E31BBEF77A0}" type="slidenum">
              <a:rPr lang="en-GB" smtClean="0"/>
              <a:t>‹#›</a:t>
            </a:fld>
            <a:endParaRPr lang="en-GB"/>
          </a:p>
        </p:txBody>
      </p:sp>
    </p:spTree>
    <p:extLst>
      <p:ext uri="{BB962C8B-B14F-4D97-AF65-F5344CB8AC3E}">
        <p14:creationId xmlns:p14="http://schemas.microsoft.com/office/powerpoint/2010/main" val="16962844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C2945-ED1E-44B2-A3C9-8879F451C094}"/>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EF520AB8-91BD-4B23-BBB4-8445ABB29DC0}"/>
              </a:ext>
            </a:extLst>
          </p:cNvPr>
          <p:cNvSpPr>
            <a:spLocks noGrp="1"/>
          </p:cNvSpPr>
          <p:nvPr>
            <p:ph type="dt" sz="half" idx="10"/>
          </p:nvPr>
        </p:nvSpPr>
        <p:spPr/>
        <p:txBody>
          <a:bodyPr/>
          <a:lstStyle/>
          <a:p>
            <a:fld id="{24784DCF-46A0-4011-BF77-149F49FD88DF}" type="datetimeFigureOut">
              <a:rPr lang="en-GB" smtClean="0"/>
              <a:t>21/11/2019</a:t>
            </a:fld>
            <a:endParaRPr lang="en-GB"/>
          </a:p>
        </p:txBody>
      </p:sp>
      <p:sp>
        <p:nvSpPr>
          <p:cNvPr id="4" name="Footer Placeholder 3">
            <a:extLst>
              <a:ext uri="{FF2B5EF4-FFF2-40B4-BE49-F238E27FC236}">
                <a16:creationId xmlns:a16="http://schemas.microsoft.com/office/drawing/2014/main" id="{E3B9AF2D-36D9-4427-84AA-BB7D43DFB36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AFAD049F-B27A-4C53-993D-B42B14AB98BB}"/>
              </a:ext>
            </a:extLst>
          </p:cNvPr>
          <p:cNvSpPr>
            <a:spLocks noGrp="1"/>
          </p:cNvSpPr>
          <p:nvPr>
            <p:ph type="sldNum" sz="quarter" idx="12"/>
          </p:nvPr>
        </p:nvSpPr>
        <p:spPr/>
        <p:txBody>
          <a:bodyPr/>
          <a:lstStyle/>
          <a:p>
            <a:fld id="{D12D8D11-C989-4EB9-8EB9-1E31BBEF77A0}" type="slidenum">
              <a:rPr lang="en-GB" smtClean="0"/>
              <a:t>‹#›</a:t>
            </a:fld>
            <a:endParaRPr lang="en-GB"/>
          </a:p>
        </p:txBody>
      </p:sp>
    </p:spTree>
    <p:extLst>
      <p:ext uri="{BB962C8B-B14F-4D97-AF65-F5344CB8AC3E}">
        <p14:creationId xmlns:p14="http://schemas.microsoft.com/office/powerpoint/2010/main" val="3784515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6C1C32E-73C6-4D5D-817F-CC1C944D86B1}"/>
              </a:ext>
            </a:extLst>
          </p:cNvPr>
          <p:cNvSpPr>
            <a:spLocks noGrp="1"/>
          </p:cNvSpPr>
          <p:nvPr>
            <p:ph type="dt" sz="half" idx="10"/>
          </p:nvPr>
        </p:nvSpPr>
        <p:spPr/>
        <p:txBody>
          <a:bodyPr/>
          <a:lstStyle/>
          <a:p>
            <a:fld id="{24784DCF-46A0-4011-BF77-149F49FD88DF}" type="datetimeFigureOut">
              <a:rPr lang="en-GB" smtClean="0"/>
              <a:t>21/11/2019</a:t>
            </a:fld>
            <a:endParaRPr lang="en-GB"/>
          </a:p>
        </p:txBody>
      </p:sp>
      <p:sp>
        <p:nvSpPr>
          <p:cNvPr id="3" name="Footer Placeholder 2">
            <a:extLst>
              <a:ext uri="{FF2B5EF4-FFF2-40B4-BE49-F238E27FC236}">
                <a16:creationId xmlns:a16="http://schemas.microsoft.com/office/drawing/2014/main" id="{C4169FE2-C26B-46F1-8957-0EF4C2D76A21}"/>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15A4B762-8F32-49B0-940F-9D09164160EB}"/>
              </a:ext>
            </a:extLst>
          </p:cNvPr>
          <p:cNvSpPr>
            <a:spLocks noGrp="1"/>
          </p:cNvSpPr>
          <p:nvPr>
            <p:ph type="sldNum" sz="quarter" idx="12"/>
          </p:nvPr>
        </p:nvSpPr>
        <p:spPr/>
        <p:txBody>
          <a:bodyPr/>
          <a:lstStyle/>
          <a:p>
            <a:fld id="{D12D8D11-C989-4EB9-8EB9-1E31BBEF77A0}" type="slidenum">
              <a:rPr lang="en-GB" smtClean="0"/>
              <a:t>‹#›</a:t>
            </a:fld>
            <a:endParaRPr lang="en-GB"/>
          </a:p>
        </p:txBody>
      </p:sp>
    </p:spTree>
    <p:extLst>
      <p:ext uri="{BB962C8B-B14F-4D97-AF65-F5344CB8AC3E}">
        <p14:creationId xmlns:p14="http://schemas.microsoft.com/office/powerpoint/2010/main" val="39029125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EEC97-6642-4EBB-9D2D-F729374E542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CD4A167E-FBBE-4CE6-83BD-AB6ECC94200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BCEE05E-A139-4715-A3B5-E0E4288752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B2F101-33DC-4324-B4EF-5D9CEBAB3259}"/>
              </a:ext>
            </a:extLst>
          </p:cNvPr>
          <p:cNvSpPr>
            <a:spLocks noGrp="1"/>
          </p:cNvSpPr>
          <p:nvPr>
            <p:ph type="dt" sz="half" idx="10"/>
          </p:nvPr>
        </p:nvSpPr>
        <p:spPr/>
        <p:txBody>
          <a:bodyPr/>
          <a:lstStyle/>
          <a:p>
            <a:fld id="{24784DCF-46A0-4011-BF77-149F49FD88DF}" type="datetimeFigureOut">
              <a:rPr lang="en-GB" smtClean="0"/>
              <a:t>21/11/2019</a:t>
            </a:fld>
            <a:endParaRPr lang="en-GB"/>
          </a:p>
        </p:txBody>
      </p:sp>
      <p:sp>
        <p:nvSpPr>
          <p:cNvPr id="6" name="Footer Placeholder 5">
            <a:extLst>
              <a:ext uri="{FF2B5EF4-FFF2-40B4-BE49-F238E27FC236}">
                <a16:creationId xmlns:a16="http://schemas.microsoft.com/office/drawing/2014/main" id="{673A2664-4654-4E50-B06E-0F882496289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3827A01-DD8E-4231-9D7F-0CD21C339D43}"/>
              </a:ext>
            </a:extLst>
          </p:cNvPr>
          <p:cNvSpPr>
            <a:spLocks noGrp="1"/>
          </p:cNvSpPr>
          <p:nvPr>
            <p:ph type="sldNum" sz="quarter" idx="12"/>
          </p:nvPr>
        </p:nvSpPr>
        <p:spPr/>
        <p:txBody>
          <a:bodyPr/>
          <a:lstStyle/>
          <a:p>
            <a:fld id="{D12D8D11-C989-4EB9-8EB9-1E31BBEF77A0}" type="slidenum">
              <a:rPr lang="en-GB" smtClean="0"/>
              <a:t>‹#›</a:t>
            </a:fld>
            <a:endParaRPr lang="en-GB"/>
          </a:p>
        </p:txBody>
      </p:sp>
    </p:spTree>
    <p:extLst>
      <p:ext uri="{BB962C8B-B14F-4D97-AF65-F5344CB8AC3E}">
        <p14:creationId xmlns:p14="http://schemas.microsoft.com/office/powerpoint/2010/main" val="2441845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558DB-8F0B-489C-98DC-08936D4AFC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F6A872B8-B08B-44AD-8E28-076DD64229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E19C580D-6EDB-41B0-B2E9-E64E3EB61C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69BDBB-2155-4F42-ADBC-FFFD49CC7CB1}"/>
              </a:ext>
            </a:extLst>
          </p:cNvPr>
          <p:cNvSpPr>
            <a:spLocks noGrp="1"/>
          </p:cNvSpPr>
          <p:nvPr>
            <p:ph type="dt" sz="half" idx="10"/>
          </p:nvPr>
        </p:nvSpPr>
        <p:spPr/>
        <p:txBody>
          <a:bodyPr/>
          <a:lstStyle/>
          <a:p>
            <a:fld id="{24784DCF-46A0-4011-BF77-149F49FD88DF}" type="datetimeFigureOut">
              <a:rPr lang="en-GB" smtClean="0"/>
              <a:t>21/11/2019</a:t>
            </a:fld>
            <a:endParaRPr lang="en-GB"/>
          </a:p>
        </p:txBody>
      </p:sp>
      <p:sp>
        <p:nvSpPr>
          <p:cNvPr id="6" name="Footer Placeholder 5">
            <a:extLst>
              <a:ext uri="{FF2B5EF4-FFF2-40B4-BE49-F238E27FC236}">
                <a16:creationId xmlns:a16="http://schemas.microsoft.com/office/drawing/2014/main" id="{77703BC0-F391-4792-A0AC-FE10F35F90F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F28F523-B1C8-433F-8E56-949D6F0AFAC0}"/>
              </a:ext>
            </a:extLst>
          </p:cNvPr>
          <p:cNvSpPr>
            <a:spLocks noGrp="1"/>
          </p:cNvSpPr>
          <p:nvPr>
            <p:ph type="sldNum" sz="quarter" idx="12"/>
          </p:nvPr>
        </p:nvSpPr>
        <p:spPr/>
        <p:txBody>
          <a:bodyPr/>
          <a:lstStyle/>
          <a:p>
            <a:fld id="{D12D8D11-C989-4EB9-8EB9-1E31BBEF77A0}" type="slidenum">
              <a:rPr lang="en-GB" smtClean="0"/>
              <a:t>‹#›</a:t>
            </a:fld>
            <a:endParaRPr lang="en-GB"/>
          </a:p>
        </p:txBody>
      </p:sp>
    </p:spTree>
    <p:extLst>
      <p:ext uri="{BB962C8B-B14F-4D97-AF65-F5344CB8AC3E}">
        <p14:creationId xmlns:p14="http://schemas.microsoft.com/office/powerpoint/2010/main" val="6316776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18" Type="http://schemas.openxmlformats.org/officeDocument/2006/relationships/image" Target="../media/image6.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5.png"/><Relationship Id="rId2" Type="http://schemas.openxmlformats.org/officeDocument/2006/relationships/slideLayout" Target="../slideLayouts/slideLayout2.xml"/><Relationship Id="rId16" Type="http://schemas.openxmlformats.org/officeDocument/2006/relationships/image" Target="../media/image4.png"/><Relationship Id="rId20" Type="http://schemas.openxmlformats.org/officeDocument/2006/relationships/image" Target="../media/image8.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19" Type="http://schemas.openxmlformats.org/officeDocument/2006/relationships/image" Target="../media/image7.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B2637"/>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CD5C755-AA67-414E-8E47-D468B33296C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11A41DD-9C7F-453E-9AEB-C6287389BC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C3ECE74-6B96-4C76-8455-B1AF5C79AB8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784DCF-46A0-4011-BF77-149F49FD88DF}" type="datetimeFigureOut">
              <a:rPr lang="en-GB" smtClean="0"/>
              <a:t>21/11/2019</a:t>
            </a:fld>
            <a:endParaRPr lang="en-GB"/>
          </a:p>
        </p:txBody>
      </p:sp>
      <p:sp>
        <p:nvSpPr>
          <p:cNvPr id="5" name="Footer Placeholder 4">
            <a:extLst>
              <a:ext uri="{FF2B5EF4-FFF2-40B4-BE49-F238E27FC236}">
                <a16:creationId xmlns:a16="http://schemas.microsoft.com/office/drawing/2014/main" id="{DC8A6586-9255-4AD3-BEEF-0515889A1B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AFB3BC74-3658-4AD6-BF4C-C48E4AB5AB4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2D8D11-C989-4EB9-8EB9-1E31BBEF77A0}" type="slidenum">
              <a:rPr lang="en-GB" smtClean="0"/>
              <a:t>‹#›</a:t>
            </a:fld>
            <a:endParaRPr lang="en-GB"/>
          </a:p>
        </p:txBody>
      </p:sp>
      <p:grpSp>
        <p:nvGrpSpPr>
          <p:cNvPr id="7" name="Group 3">
            <a:extLst>
              <a:ext uri="{FF2B5EF4-FFF2-40B4-BE49-F238E27FC236}">
                <a16:creationId xmlns:a16="http://schemas.microsoft.com/office/drawing/2014/main" id="{E65C00C2-EB6F-441C-8922-813F0FD47003}"/>
              </a:ext>
            </a:extLst>
          </p:cNvPr>
          <p:cNvGrpSpPr/>
          <p:nvPr userDrawn="1"/>
        </p:nvGrpSpPr>
        <p:grpSpPr>
          <a:xfrm>
            <a:off x="83280" y="6078600"/>
            <a:ext cx="12025440" cy="779400"/>
            <a:chOff x="11880" y="6048360"/>
            <a:chExt cx="12025440" cy="779400"/>
          </a:xfrm>
        </p:grpSpPr>
        <p:grpSp>
          <p:nvGrpSpPr>
            <p:cNvPr id="8" name="Group 4">
              <a:extLst>
                <a:ext uri="{FF2B5EF4-FFF2-40B4-BE49-F238E27FC236}">
                  <a16:creationId xmlns:a16="http://schemas.microsoft.com/office/drawing/2014/main" id="{D736A762-60F8-48F0-A9B6-C41A80B9A2CD}"/>
                </a:ext>
              </a:extLst>
            </p:cNvPr>
            <p:cNvGrpSpPr/>
            <p:nvPr/>
          </p:nvGrpSpPr>
          <p:grpSpPr>
            <a:xfrm>
              <a:off x="11880" y="6048360"/>
              <a:ext cx="10517760" cy="779400"/>
              <a:chOff x="11880" y="6048360"/>
              <a:chExt cx="10517760" cy="779400"/>
            </a:xfrm>
          </p:grpSpPr>
          <p:pic>
            <p:nvPicPr>
              <p:cNvPr id="10" name="Picture 10">
                <a:extLst>
                  <a:ext uri="{FF2B5EF4-FFF2-40B4-BE49-F238E27FC236}">
                    <a16:creationId xmlns:a16="http://schemas.microsoft.com/office/drawing/2014/main" id="{74F1FBC7-0B50-49BD-BB58-D12DFBF55F64}"/>
                  </a:ext>
                </a:extLst>
              </p:cNvPr>
              <p:cNvPicPr/>
              <p:nvPr/>
            </p:nvPicPr>
            <p:blipFill>
              <a:blip r:embed="rId13"/>
              <a:srcRect t="24389" r="4194" b="30021"/>
              <a:stretch/>
            </p:blipFill>
            <p:spPr>
              <a:xfrm>
                <a:off x="8178120" y="6091560"/>
                <a:ext cx="2351520" cy="720000"/>
              </a:xfrm>
              <a:prstGeom prst="rect">
                <a:avLst/>
              </a:prstGeom>
              <a:ln>
                <a:noFill/>
              </a:ln>
            </p:spPr>
          </p:pic>
          <p:pic>
            <p:nvPicPr>
              <p:cNvPr id="11" name="Picture 11">
                <a:extLst>
                  <a:ext uri="{FF2B5EF4-FFF2-40B4-BE49-F238E27FC236}">
                    <a16:creationId xmlns:a16="http://schemas.microsoft.com/office/drawing/2014/main" id="{DF704822-8740-45D1-ABD6-958A389C60B1}"/>
                  </a:ext>
                </a:extLst>
              </p:cNvPr>
              <p:cNvPicPr/>
              <p:nvPr/>
            </p:nvPicPr>
            <p:blipFill>
              <a:blip r:embed="rId14">
                <a:lum bright="70000" contrast="-70000"/>
              </a:blip>
              <a:stretch/>
            </p:blipFill>
            <p:spPr>
              <a:xfrm>
                <a:off x="6542280" y="6107760"/>
                <a:ext cx="1722240" cy="720000"/>
              </a:xfrm>
              <a:prstGeom prst="rect">
                <a:avLst/>
              </a:prstGeom>
              <a:ln>
                <a:noFill/>
              </a:ln>
            </p:spPr>
          </p:pic>
          <p:pic>
            <p:nvPicPr>
              <p:cNvPr id="12" name="Picture 12">
                <a:extLst>
                  <a:ext uri="{FF2B5EF4-FFF2-40B4-BE49-F238E27FC236}">
                    <a16:creationId xmlns:a16="http://schemas.microsoft.com/office/drawing/2014/main" id="{3FEA11C2-6F93-4852-A6B1-571E09429557}"/>
                  </a:ext>
                </a:extLst>
              </p:cNvPr>
              <p:cNvPicPr/>
              <p:nvPr/>
            </p:nvPicPr>
            <p:blipFill>
              <a:blip r:embed="rId15">
                <a:lum bright="70000" contrast="-70000"/>
              </a:blip>
              <a:srcRect t="28993" r="-179" b="24662"/>
              <a:stretch/>
            </p:blipFill>
            <p:spPr>
              <a:xfrm>
                <a:off x="1839600" y="6107760"/>
                <a:ext cx="2607480" cy="618120"/>
              </a:xfrm>
              <a:prstGeom prst="rect">
                <a:avLst/>
              </a:prstGeom>
              <a:ln>
                <a:noFill/>
              </a:ln>
            </p:spPr>
          </p:pic>
          <p:pic>
            <p:nvPicPr>
              <p:cNvPr id="13" name="Picture 13">
                <a:extLst>
                  <a:ext uri="{FF2B5EF4-FFF2-40B4-BE49-F238E27FC236}">
                    <a16:creationId xmlns:a16="http://schemas.microsoft.com/office/drawing/2014/main" id="{9A317DFB-155D-47CB-B738-EF00B83949A6}"/>
                  </a:ext>
                </a:extLst>
              </p:cNvPr>
              <p:cNvPicPr/>
              <p:nvPr/>
            </p:nvPicPr>
            <p:blipFill>
              <a:blip r:embed="rId16"/>
              <a:srcRect l="-3652" t="31895" r="-737" b="26574"/>
              <a:stretch/>
            </p:blipFill>
            <p:spPr>
              <a:xfrm>
                <a:off x="4518360" y="6107760"/>
                <a:ext cx="1952640" cy="703800"/>
              </a:xfrm>
              <a:prstGeom prst="rect">
                <a:avLst/>
              </a:prstGeom>
              <a:ln>
                <a:noFill/>
              </a:ln>
            </p:spPr>
          </p:pic>
          <p:pic>
            <p:nvPicPr>
              <p:cNvPr id="14" name="Picture 14">
                <a:extLst>
                  <a:ext uri="{FF2B5EF4-FFF2-40B4-BE49-F238E27FC236}">
                    <a16:creationId xmlns:a16="http://schemas.microsoft.com/office/drawing/2014/main" id="{0A34CC21-B0E2-44E4-94D1-BBACC4A4AA38}"/>
                  </a:ext>
                </a:extLst>
              </p:cNvPr>
              <p:cNvPicPr/>
              <p:nvPr/>
            </p:nvPicPr>
            <p:blipFill>
              <a:blip r:embed="rId17">
                <a:lum bright="70000" contrast="-70000"/>
              </a:blip>
              <a:srcRect t="21023" r="-887" b="30583"/>
              <a:stretch/>
            </p:blipFill>
            <p:spPr>
              <a:xfrm>
                <a:off x="11880" y="6048360"/>
                <a:ext cx="1557360" cy="677160"/>
              </a:xfrm>
              <a:prstGeom prst="rect">
                <a:avLst/>
              </a:prstGeom>
              <a:ln>
                <a:noFill/>
              </a:ln>
            </p:spPr>
          </p:pic>
        </p:grpSp>
        <p:pic>
          <p:nvPicPr>
            <p:cNvPr id="9" name="Picture 9">
              <a:extLst>
                <a:ext uri="{FF2B5EF4-FFF2-40B4-BE49-F238E27FC236}">
                  <a16:creationId xmlns:a16="http://schemas.microsoft.com/office/drawing/2014/main" id="{AC42E64A-42B0-4D84-9C8E-CBAA4AE118CC}"/>
                </a:ext>
              </a:extLst>
            </p:cNvPr>
            <p:cNvPicPr/>
            <p:nvPr/>
          </p:nvPicPr>
          <p:blipFill>
            <a:blip r:embed="rId18">
              <a:lum bright="70000" contrast="-70000"/>
            </a:blip>
            <a:stretch/>
          </p:blipFill>
          <p:spPr>
            <a:xfrm>
              <a:off x="10443240" y="6107760"/>
              <a:ext cx="1594080" cy="609480"/>
            </a:xfrm>
            <a:prstGeom prst="rect">
              <a:avLst/>
            </a:prstGeom>
            <a:ln>
              <a:noFill/>
            </a:ln>
          </p:spPr>
        </p:pic>
      </p:grpSp>
      <p:pic>
        <p:nvPicPr>
          <p:cNvPr id="15" name="Picture 4" descr="A close up of text on a white background&#10;&#10;Description generated with high confidence">
            <a:extLst>
              <a:ext uri="{FF2B5EF4-FFF2-40B4-BE49-F238E27FC236}">
                <a16:creationId xmlns:a16="http://schemas.microsoft.com/office/drawing/2014/main" id="{59C0521B-38E3-4413-A95C-4F0D29CC21E2}"/>
              </a:ext>
            </a:extLst>
          </p:cNvPr>
          <p:cNvPicPr>
            <a:picLocks noChangeAspect="1"/>
          </p:cNvPicPr>
          <p:nvPr userDrawn="1"/>
        </p:nvPicPr>
        <p:blipFill>
          <a:blip r:embed="rId19"/>
          <a:stretch>
            <a:fillRect/>
          </a:stretch>
        </p:blipFill>
        <p:spPr>
          <a:xfrm>
            <a:off x="89648" y="107772"/>
            <a:ext cx="1039906" cy="582316"/>
          </a:xfrm>
          <a:prstGeom prst="rect">
            <a:avLst/>
          </a:prstGeom>
        </p:spPr>
      </p:pic>
      <p:pic>
        <p:nvPicPr>
          <p:cNvPr id="16" name="Picture 15">
            <a:extLst>
              <a:ext uri="{FF2B5EF4-FFF2-40B4-BE49-F238E27FC236}">
                <a16:creationId xmlns:a16="http://schemas.microsoft.com/office/drawing/2014/main" id="{0C7741AD-41E1-4F9D-BAC6-AED3DA359F76}"/>
              </a:ext>
            </a:extLst>
          </p:cNvPr>
          <p:cNvPicPr/>
          <p:nvPr userDrawn="1"/>
        </p:nvPicPr>
        <p:blipFill>
          <a:blip r:embed="rId20"/>
          <a:srcRect l="6632" t="10241" r="3903" b="12881"/>
          <a:stretch/>
        </p:blipFill>
        <p:spPr>
          <a:xfrm>
            <a:off x="11151492" y="0"/>
            <a:ext cx="1039907" cy="886408"/>
          </a:xfrm>
          <a:prstGeom prst="rect">
            <a:avLst/>
          </a:prstGeom>
          <a:ln>
            <a:noFill/>
          </a:ln>
        </p:spPr>
      </p:pic>
    </p:spTree>
    <p:extLst>
      <p:ext uri="{BB962C8B-B14F-4D97-AF65-F5344CB8AC3E}">
        <p14:creationId xmlns:p14="http://schemas.microsoft.com/office/powerpoint/2010/main" val="22238531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ideo" Target="https://www.youtube.com/embed/acijNEErf-c?feature=oembed" TargetMode="Externa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ideo" Target="https://www.youtube.com/embed/o3aYgr_mjKg?feature=oembed" TargetMode="Externa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ideo" Target="https://www.youtube.com/embed/7pibisWRncY?feature=oembed" TargetMode="External"/><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video" Target="https://www.youtube.com/embed/8JLzs_xVKxY?feature=oembed" TargetMode="External"/><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video" Target="https://www.youtube.com/embed/mrnXv-g4yKU?feature=oembed" TargetMode="External"/><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video" Target="https://www.youtube.com/embed/FXdYSQ6nu-M?feature=oembed" TargetMode="External"/><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video" Target="https://www.youtube.com/embed/s8qjmImu1LQ?feature=oembed" TargetMode="External"/><Relationship Id="rId5" Type="http://schemas.openxmlformats.org/officeDocument/2006/relationships/image" Target="../media/image26.png"/><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video" Target="https://www.youtube.com/embed/AnU0hm7uA_k?feature=oembed" TargetMode="External"/><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ideo" Target="https://www.youtube.com/embed/_8juebyo_Z4?feature=oembed" TargetMode="External"/><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3.jpg"/><Relationship Id="rId4" Type="http://schemas.openxmlformats.org/officeDocument/2006/relationships/image" Target="../media/image12.jp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https://www.youtube.com/embed/uGDk23Q0S9E" TargetMode="External"/><Relationship Id="rId1" Type="http://schemas.openxmlformats.org/officeDocument/2006/relationships/video" Target="https://www.youtube.com/embed/uvmz5E75ZIA" TargetMode="External"/><Relationship Id="rId6" Type="http://schemas.openxmlformats.org/officeDocument/2006/relationships/image" Target="../media/image15.jpeg"/><Relationship Id="rId5" Type="http://schemas.openxmlformats.org/officeDocument/2006/relationships/image" Target="../media/image14.jpeg"/><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Shape 1">
            <a:extLst>
              <a:ext uri="{FF2B5EF4-FFF2-40B4-BE49-F238E27FC236}">
                <a16:creationId xmlns:a16="http://schemas.microsoft.com/office/drawing/2014/main" id="{F97C391F-E6E4-40C5-AE45-31BF21EEB233}"/>
              </a:ext>
            </a:extLst>
          </p:cNvPr>
          <p:cNvSpPr txBox="1"/>
          <p:nvPr/>
        </p:nvSpPr>
        <p:spPr>
          <a:xfrm>
            <a:off x="1523520" y="1122480"/>
            <a:ext cx="9143640" cy="2387160"/>
          </a:xfrm>
          <a:prstGeom prst="rect">
            <a:avLst/>
          </a:prstGeom>
          <a:noFill/>
          <a:ln>
            <a:noFill/>
          </a:ln>
        </p:spPr>
        <p:txBody>
          <a:bodyPr anchor="b">
            <a:normAutofit/>
          </a:bodyPr>
          <a:lstStyle/>
          <a:p>
            <a:pPr algn="ctr">
              <a:lnSpc>
                <a:spcPct val="90000"/>
              </a:lnSpc>
            </a:pPr>
            <a:r>
              <a:rPr lang="en-US" sz="4800" spc="-1" dirty="0">
                <a:solidFill>
                  <a:srgbClr val="FCBF12"/>
                </a:solidFill>
                <a:latin typeface="Verdana"/>
                <a:ea typeface="Verdana"/>
              </a:rPr>
              <a:t>Applied Data Science</a:t>
            </a:r>
            <a:endParaRPr lang="en-US" dirty="0"/>
          </a:p>
        </p:txBody>
      </p:sp>
      <p:sp>
        <p:nvSpPr>
          <p:cNvPr id="19" name="TextShape 2">
            <a:extLst>
              <a:ext uri="{FF2B5EF4-FFF2-40B4-BE49-F238E27FC236}">
                <a16:creationId xmlns:a16="http://schemas.microsoft.com/office/drawing/2014/main" id="{3CF22183-9BED-4EA3-B91C-C99728C9B348}"/>
              </a:ext>
            </a:extLst>
          </p:cNvPr>
          <p:cNvSpPr txBox="1"/>
          <p:nvPr/>
        </p:nvSpPr>
        <p:spPr>
          <a:xfrm>
            <a:off x="1523520" y="3602160"/>
            <a:ext cx="9143640" cy="1655280"/>
          </a:xfrm>
          <a:prstGeom prst="rect">
            <a:avLst/>
          </a:prstGeom>
          <a:noFill/>
          <a:ln>
            <a:noFill/>
          </a:ln>
        </p:spPr>
        <p:txBody>
          <a:bodyPr anchor="t"/>
          <a:lstStyle/>
          <a:p>
            <a:pPr algn="ctr">
              <a:lnSpc>
                <a:spcPct val="90000"/>
              </a:lnSpc>
              <a:spcBef>
                <a:spcPts val="1001"/>
              </a:spcBef>
            </a:pPr>
            <a:r>
              <a:rPr lang="en-GB" sz="2400" b="0" strike="noStrike" spc="-1" dirty="0">
                <a:solidFill>
                  <a:srgbClr val="FCBF12"/>
                </a:solidFill>
                <a:latin typeface="Verdana"/>
                <a:ea typeface="Verdana"/>
              </a:rPr>
              <a:t>Topic </a:t>
            </a:r>
            <a:r>
              <a:rPr lang="en-GB" sz="2400" spc="-1" dirty="0">
                <a:solidFill>
                  <a:srgbClr val="FCBF12"/>
                </a:solidFill>
                <a:latin typeface="Verdana"/>
                <a:ea typeface="Verdana"/>
              </a:rPr>
              <a:t>11c – Part 3</a:t>
            </a:r>
            <a:endParaRPr lang="en-GB" sz="2400" b="0" strike="noStrike" spc="-1" dirty="0">
              <a:solidFill>
                <a:srgbClr val="FCBF12"/>
              </a:solidFill>
              <a:latin typeface="Verdana"/>
              <a:ea typeface="Verdana"/>
            </a:endParaRPr>
          </a:p>
          <a:p>
            <a:pPr algn="ctr">
              <a:lnSpc>
                <a:spcPct val="90000"/>
              </a:lnSpc>
              <a:spcBef>
                <a:spcPts val="1001"/>
              </a:spcBef>
            </a:pPr>
            <a:endParaRPr lang="en-GB" sz="2400" spc="-1" dirty="0">
              <a:solidFill>
                <a:srgbClr val="FCBF12"/>
              </a:solidFill>
              <a:latin typeface="Verdana"/>
              <a:ea typeface="Verdana"/>
            </a:endParaRPr>
          </a:p>
          <a:p>
            <a:pPr algn="ctr">
              <a:lnSpc>
                <a:spcPct val="90000"/>
              </a:lnSpc>
              <a:spcBef>
                <a:spcPts val="1001"/>
              </a:spcBef>
            </a:pPr>
            <a:endParaRPr lang="en-GB" sz="2400" b="0" strike="noStrike" spc="-1" dirty="0">
              <a:solidFill>
                <a:srgbClr val="FCBF12"/>
              </a:solidFill>
              <a:latin typeface="Verdana"/>
              <a:ea typeface="Verdana"/>
            </a:endParaRPr>
          </a:p>
        </p:txBody>
      </p:sp>
    </p:spTree>
    <p:extLst>
      <p:ext uri="{BB962C8B-B14F-4D97-AF65-F5344CB8AC3E}">
        <p14:creationId xmlns:p14="http://schemas.microsoft.com/office/powerpoint/2010/main" val="1135503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2">
            <a:extLst>
              <a:ext uri="{FF2B5EF4-FFF2-40B4-BE49-F238E27FC236}">
                <a16:creationId xmlns:a16="http://schemas.microsoft.com/office/drawing/2014/main" id="{B0C7A116-3758-481F-ADED-1904330939CE}"/>
              </a:ext>
            </a:extLst>
          </p:cNvPr>
          <p:cNvSpPr/>
          <p:nvPr/>
        </p:nvSpPr>
        <p:spPr>
          <a:xfrm>
            <a:off x="3220942" y="226175"/>
            <a:ext cx="5752800" cy="639000"/>
          </a:xfrm>
          <a:prstGeom prst="rect">
            <a:avLst/>
          </a:prstGeom>
          <a:no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GB" sz="3600" spc="-1" dirty="0">
                <a:solidFill>
                  <a:srgbClr val="FFFF00"/>
                </a:solidFill>
                <a:latin typeface="Calibri"/>
              </a:rPr>
              <a:t>9</a:t>
            </a:r>
            <a:r>
              <a:rPr lang="en-GB" sz="3600" b="0" strike="noStrike" spc="-1" dirty="0">
                <a:solidFill>
                  <a:srgbClr val="FFFF00"/>
                </a:solidFill>
                <a:latin typeface="Calibri"/>
              </a:rPr>
              <a:t>. New Framework</a:t>
            </a:r>
            <a:endParaRPr lang="en-GB" sz="3600" b="0" strike="noStrike" spc="-1" dirty="0">
              <a:latin typeface="Arial"/>
            </a:endParaRPr>
          </a:p>
        </p:txBody>
      </p:sp>
      <p:sp>
        <p:nvSpPr>
          <p:cNvPr id="3" name="Title 1">
            <a:extLst>
              <a:ext uri="{FF2B5EF4-FFF2-40B4-BE49-F238E27FC236}">
                <a16:creationId xmlns:a16="http://schemas.microsoft.com/office/drawing/2014/main" id="{2F05F84B-7096-4DC8-AD6C-4EB2FE9F9391}"/>
              </a:ext>
            </a:extLst>
          </p:cNvPr>
          <p:cNvSpPr txBox="1"/>
          <p:nvPr/>
        </p:nvSpPr>
        <p:spPr>
          <a:xfrm>
            <a:off x="534838" y="1173192"/>
            <a:ext cx="4950603" cy="4869341"/>
          </a:xfrm>
          <a:prstGeom prst="rect">
            <a:avLst/>
          </a:prstGeom>
          <a:ln w="12700">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t">
            <a:normAutofit/>
          </a:bodyPr>
          <a:lstStyle/>
          <a:p>
            <a:pPr marL="342900" indent="-342900">
              <a:buSzPct val="100000"/>
              <a:buFont typeface="Arial" panose="020B0604020202020204" pitchFamily="34" charset="0"/>
              <a:buChar char="•"/>
              <a:defRPr sz="2000" b="1">
                <a:solidFill>
                  <a:srgbClr val="FFFFFF"/>
                </a:solidFill>
                <a:latin typeface="Arial"/>
                <a:ea typeface="Arial"/>
                <a:cs typeface="Arial"/>
                <a:sym typeface="Arial"/>
              </a:defRPr>
            </a:pPr>
            <a:r>
              <a:rPr lang="en-GB" sz="2000" dirty="0">
                <a:solidFill>
                  <a:srgbClr val="FFFF00"/>
                </a:solidFill>
              </a:rPr>
              <a:t>How long it can be kept.</a:t>
            </a:r>
          </a:p>
          <a:p>
            <a:pPr marL="342900" indent="-342900">
              <a:buSzPct val="100000"/>
              <a:buFont typeface="Arial" panose="020B0604020202020204" pitchFamily="34" charset="0"/>
              <a:buChar char="•"/>
              <a:defRPr sz="2000" b="1">
                <a:solidFill>
                  <a:srgbClr val="FFFFFF"/>
                </a:solidFill>
                <a:latin typeface="Arial"/>
                <a:ea typeface="Arial"/>
                <a:cs typeface="Arial"/>
                <a:sym typeface="Arial"/>
              </a:defRPr>
            </a:pPr>
            <a:r>
              <a:rPr lang="en-GB" sz="2000" dirty="0">
                <a:solidFill>
                  <a:srgbClr val="FFFF00"/>
                </a:solidFill>
              </a:rPr>
              <a:t>That it should be maintained in a secure manner.</a:t>
            </a:r>
          </a:p>
          <a:p>
            <a:pPr marL="342900" indent="-342900">
              <a:buSzPct val="100000"/>
              <a:buFont typeface="Arial" panose="020B0604020202020204" pitchFamily="34" charset="0"/>
              <a:buChar char="•"/>
              <a:defRPr sz="2000" b="1">
                <a:solidFill>
                  <a:srgbClr val="FFFFFF"/>
                </a:solidFill>
                <a:latin typeface="Arial"/>
                <a:ea typeface="Arial"/>
                <a:cs typeface="Arial"/>
                <a:sym typeface="Arial"/>
              </a:defRPr>
            </a:pPr>
            <a:r>
              <a:rPr lang="en-GB" sz="2000" dirty="0">
                <a:solidFill>
                  <a:srgbClr val="FFFF00"/>
                </a:solidFill>
              </a:rPr>
              <a:t>That it’s integrity and data validity must be preserved.</a:t>
            </a:r>
          </a:p>
          <a:p>
            <a:pPr marL="342900" indent="-342900">
              <a:buSzPct val="100000"/>
              <a:buFont typeface="Arial" panose="020B0604020202020204" pitchFamily="34" charset="0"/>
              <a:buChar char="•"/>
              <a:defRPr sz="2000" b="1">
                <a:solidFill>
                  <a:srgbClr val="FFFFFF"/>
                </a:solidFill>
                <a:latin typeface="Arial"/>
                <a:ea typeface="Arial"/>
                <a:cs typeface="Arial"/>
                <a:sym typeface="Arial"/>
              </a:defRPr>
            </a:pPr>
            <a:r>
              <a:rPr lang="en-GB" sz="2000" dirty="0">
                <a:solidFill>
                  <a:srgbClr val="FFFF00"/>
                </a:solidFill>
              </a:rPr>
              <a:t>That our consent must be sought before that data can be used.</a:t>
            </a:r>
          </a:p>
          <a:p>
            <a:pPr marL="342900" indent="-342900">
              <a:buSzPct val="100000"/>
              <a:buFont typeface="Arial" panose="020B0604020202020204" pitchFamily="34" charset="0"/>
              <a:buChar char="•"/>
              <a:defRPr sz="2000" b="1">
                <a:solidFill>
                  <a:srgbClr val="FFFFFF"/>
                </a:solidFill>
                <a:latin typeface="Arial"/>
                <a:ea typeface="Arial"/>
                <a:cs typeface="Arial"/>
                <a:sym typeface="Arial"/>
              </a:defRPr>
            </a:pPr>
            <a:r>
              <a:rPr lang="en-GB" sz="2000" dirty="0">
                <a:solidFill>
                  <a:srgbClr val="FFFF00"/>
                </a:solidFill>
              </a:rPr>
              <a:t>The right to be Informed.</a:t>
            </a:r>
          </a:p>
          <a:p>
            <a:pPr marL="342900" indent="-342900">
              <a:buSzPct val="100000"/>
              <a:buFont typeface="Arial" panose="020B0604020202020204" pitchFamily="34" charset="0"/>
              <a:buChar char="•"/>
              <a:defRPr sz="2000" b="1">
                <a:solidFill>
                  <a:srgbClr val="FFFFFF"/>
                </a:solidFill>
                <a:latin typeface="Arial"/>
                <a:ea typeface="Arial"/>
                <a:cs typeface="Arial"/>
                <a:sym typeface="Arial"/>
              </a:defRPr>
            </a:pPr>
            <a:r>
              <a:rPr lang="en-GB" sz="2000" dirty="0">
                <a:solidFill>
                  <a:srgbClr val="FFFF00"/>
                </a:solidFill>
              </a:rPr>
              <a:t>The right of access to our data.</a:t>
            </a:r>
          </a:p>
          <a:p>
            <a:pPr marL="342900" indent="-342900">
              <a:buSzPct val="100000"/>
              <a:buFont typeface="Arial" panose="020B0604020202020204" pitchFamily="34" charset="0"/>
              <a:buChar char="•"/>
              <a:defRPr sz="2000" b="1">
                <a:solidFill>
                  <a:srgbClr val="FFFFFF"/>
                </a:solidFill>
                <a:latin typeface="Arial"/>
                <a:ea typeface="Arial"/>
                <a:cs typeface="Arial"/>
                <a:sym typeface="Arial"/>
              </a:defRPr>
            </a:pPr>
            <a:r>
              <a:rPr lang="en-GB" sz="2000" dirty="0">
                <a:solidFill>
                  <a:srgbClr val="FFFF00"/>
                </a:solidFill>
              </a:rPr>
              <a:t>The right to erase data held about us.</a:t>
            </a:r>
          </a:p>
          <a:p>
            <a:pPr marL="342900" indent="-342900">
              <a:buSzPct val="100000"/>
              <a:buFont typeface="Arial" panose="020B0604020202020204" pitchFamily="34" charset="0"/>
              <a:buChar char="•"/>
              <a:defRPr sz="2000" b="1">
                <a:solidFill>
                  <a:srgbClr val="FFFFFF"/>
                </a:solidFill>
                <a:latin typeface="Arial"/>
                <a:ea typeface="Arial"/>
                <a:cs typeface="Arial"/>
                <a:sym typeface="Arial"/>
              </a:defRPr>
            </a:pPr>
            <a:r>
              <a:rPr lang="en-GB" sz="2000" dirty="0">
                <a:solidFill>
                  <a:srgbClr val="FFFF00"/>
                </a:solidFill>
              </a:rPr>
              <a:t>The right to demand our data repaired if erroneous</a:t>
            </a:r>
          </a:p>
          <a:p>
            <a:pPr marL="342900" indent="-342900">
              <a:buSzPct val="100000"/>
              <a:buFont typeface="Arial" panose="020B0604020202020204" pitchFamily="34" charset="0"/>
              <a:buChar char="•"/>
              <a:defRPr sz="2000" b="1">
                <a:solidFill>
                  <a:srgbClr val="FFFFFF"/>
                </a:solidFill>
                <a:latin typeface="Arial"/>
                <a:ea typeface="Arial"/>
                <a:cs typeface="Arial"/>
                <a:sym typeface="Arial"/>
              </a:defRPr>
            </a:pPr>
            <a:r>
              <a:rPr lang="en-GB" sz="2000" dirty="0">
                <a:solidFill>
                  <a:srgbClr val="FFFF00"/>
                </a:solidFill>
              </a:rPr>
              <a:t>The right to object</a:t>
            </a:r>
          </a:p>
          <a:p>
            <a:pPr marL="342900" indent="-342900">
              <a:buSzPct val="100000"/>
              <a:buFont typeface="Arial" panose="020B0604020202020204" pitchFamily="34" charset="0"/>
              <a:buChar char="•"/>
              <a:defRPr sz="2000" b="1">
                <a:solidFill>
                  <a:srgbClr val="FFFFFF"/>
                </a:solidFill>
                <a:latin typeface="Arial"/>
                <a:ea typeface="Arial"/>
                <a:cs typeface="Arial"/>
                <a:sym typeface="Arial"/>
              </a:defRPr>
            </a:pPr>
            <a:r>
              <a:rPr lang="en-GB" sz="2000" dirty="0">
                <a:solidFill>
                  <a:srgbClr val="FFFF00"/>
                </a:solidFill>
              </a:rPr>
              <a:t>Plus rights related to how automated systems use our data.</a:t>
            </a:r>
          </a:p>
          <a:p>
            <a:pPr marL="342900" indent="-342900">
              <a:buSzPct val="100000"/>
              <a:buFont typeface="Arial" panose="020B0604020202020204" pitchFamily="34" charset="0"/>
              <a:buChar char="•"/>
              <a:defRPr sz="2000" b="1">
                <a:solidFill>
                  <a:srgbClr val="FFFFFF"/>
                </a:solidFill>
                <a:latin typeface="Arial"/>
                <a:ea typeface="Arial"/>
                <a:cs typeface="Arial"/>
                <a:sym typeface="Arial"/>
              </a:defRPr>
            </a:pPr>
            <a:endParaRPr sz="2000" dirty="0">
              <a:solidFill>
                <a:srgbClr val="FFFF00"/>
              </a:solidFill>
            </a:endParaRPr>
          </a:p>
        </p:txBody>
      </p:sp>
      <p:grpSp>
        <p:nvGrpSpPr>
          <p:cNvPr id="7" name="Group 6">
            <a:extLst>
              <a:ext uri="{FF2B5EF4-FFF2-40B4-BE49-F238E27FC236}">
                <a16:creationId xmlns:a16="http://schemas.microsoft.com/office/drawing/2014/main" id="{FC46839A-2F9F-8249-971A-F2C229115D85}"/>
              </a:ext>
            </a:extLst>
          </p:cNvPr>
          <p:cNvGrpSpPr/>
          <p:nvPr/>
        </p:nvGrpSpPr>
        <p:grpSpPr>
          <a:xfrm>
            <a:off x="5485442" y="2065788"/>
            <a:ext cx="6350000" cy="3528173"/>
            <a:chOff x="5485442" y="2065788"/>
            <a:chExt cx="6350000" cy="3528173"/>
          </a:xfrm>
        </p:grpSpPr>
        <p:sp>
          <p:nvSpPr>
            <p:cNvPr id="8" name="TextBox 7">
              <a:extLst>
                <a:ext uri="{FF2B5EF4-FFF2-40B4-BE49-F238E27FC236}">
                  <a16:creationId xmlns:a16="http://schemas.microsoft.com/office/drawing/2014/main" id="{E05A9FF3-3C3E-4FED-81D0-9EFD3CEB63E1}"/>
                </a:ext>
              </a:extLst>
            </p:cNvPr>
            <p:cNvSpPr txBox="1"/>
            <p:nvPr/>
          </p:nvSpPr>
          <p:spPr>
            <a:xfrm>
              <a:off x="7331969" y="5224629"/>
              <a:ext cx="2656946" cy="369332"/>
            </a:xfrm>
            <a:prstGeom prst="rect">
              <a:avLst/>
            </a:prstGeom>
            <a:noFill/>
          </p:spPr>
          <p:txBody>
            <a:bodyPr wrap="none" rtlCol="0">
              <a:spAutoFit/>
            </a:bodyPr>
            <a:lstStyle/>
            <a:p>
              <a:r>
                <a:rPr lang="en-GB" b="1" dirty="0">
                  <a:solidFill>
                    <a:schemeClr val="bg1"/>
                  </a:solidFill>
                  <a:latin typeface="Calibri" panose="020F0502020204030204" pitchFamily="34" charset="0"/>
                  <a:cs typeface="Calibri" panose="020F0502020204030204" pitchFamily="34" charset="0"/>
                </a:rPr>
                <a:t>Credit: European Progress</a:t>
              </a:r>
            </a:p>
          </p:txBody>
        </p:sp>
        <p:pic>
          <p:nvPicPr>
            <p:cNvPr id="6" name="Picture 5" descr="A picture containing stop, sign, clock&#10;&#10;Description automatically generated">
              <a:extLst>
                <a:ext uri="{FF2B5EF4-FFF2-40B4-BE49-F238E27FC236}">
                  <a16:creationId xmlns:a16="http://schemas.microsoft.com/office/drawing/2014/main" id="{667D2160-0DAF-4D41-BDB8-6EA001AF9C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5442" y="2065788"/>
              <a:ext cx="6350000" cy="3175000"/>
            </a:xfrm>
            <a:prstGeom prst="rect">
              <a:avLst/>
            </a:prstGeom>
            <a:ln>
              <a:noFill/>
            </a:ln>
            <a:effectLst>
              <a:softEdge rad="112500"/>
            </a:effectLst>
          </p:spPr>
        </p:pic>
      </p:grpSp>
    </p:spTree>
    <p:extLst>
      <p:ext uri="{BB962C8B-B14F-4D97-AF65-F5344CB8AC3E}">
        <p14:creationId xmlns:p14="http://schemas.microsoft.com/office/powerpoint/2010/main" val="1397939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2">
            <a:extLst>
              <a:ext uri="{FF2B5EF4-FFF2-40B4-BE49-F238E27FC236}">
                <a16:creationId xmlns:a16="http://schemas.microsoft.com/office/drawing/2014/main" id="{B0C7A116-3758-481F-ADED-1904330939CE}"/>
              </a:ext>
            </a:extLst>
          </p:cNvPr>
          <p:cNvSpPr/>
          <p:nvPr/>
        </p:nvSpPr>
        <p:spPr>
          <a:xfrm>
            <a:off x="3220942" y="226175"/>
            <a:ext cx="5752800" cy="639000"/>
          </a:xfrm>
          <a:prstGeom prst="rect">
            <a:avLst/>
          </a:prstGeom>
          <a:no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GB" sz="3600" spc="-1" dirty="0">
                <a:solidFill>
                  <a:srgbClr val="FFFF00"/>
                </a:solidFill>
                <a:latin typeface="Calibri"/>
              </a:rPr>
              <a:t>9</a:t>
            </a:r>
            <a:r>
              <a:rPr lang="en-GB" sz="3600" b="0" strike="noStrike" spc="-1" dirty="0">
                <a:solidFill>
                  <a:srgbClr val="FFFF00"/>
                </a:solidFill>
                <a:latin typeface="Calibri"/>
              </a:rPr>
              <a:t>. GDPR</a:t>
            </a:r>
            <a:endParaRPr lang="en-GB" sz="3600" b="0" strike="noStrike" spc="-1" dirty="0">
              <a:latin typeface="Arial"/>
            </a:endParaRPr>
          </a:p>
        </p:txBody>
      </p:sp>
      <p:sp>
        <p:nvSpPr>
          <p:cNvPr id="3" name="Title 1">
            <a:extLst>
              <a:ext uri="{FF2B5EF4-FFF2-40B4-BE49-F238E27FC236}">
                <a16:creationId xmlns:a16="http://schemas.microsoft.com/office/drawing/2014/main" id="{2F05F84B-7096-4DC8-AD6C-4EB2FE9F9391}"/>
              </a:ext>
            </a:extLst>
          </p:cNvPr>
          <p:cNvSpPr txBox="1"/>
          <p:nvPr/>
        </p:nvSpPr>
        <p:spPr>
          <a:xfrm>
            <a:off x="453251" y="1714500"/>
            <a:ext cx="4856708" cy="3696681"/>
          </a:xfrm>
          <a:prstGeom prst="rect">
            <a:avLst/>
          </a:prstGeom>
          <a:ln w="12700">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t">
            <a:normAutofit/>
          </a:bodyPr>
          <a:lstStyle/>
          <a:p>
            <a:pPr marL="342900" indent="-342900">
              <a:buSzPct val="100000"/>
              <a:buFont typeface="Arial" panose="020B0604020202020204" pitchFamily="34" charset="0"/>
              <a:buChar char="•"/>
              <a:defRPr sz="2000" b="1">
                <a:solidFill>
                  <a:srgbClr val="FFFFFF"/>
                </a:solidFill>
                <a:latin typeface="Arial"/>
                <a:ea typeface="Arial"/>
                <a:cs typeface="Arial"/>
                <a:sym typeface="Arial"/>
              </a:defRPr>
            </a:pPr>
            <a:r>
              <a:rPr lang="en-GB" sz="2000" dirty="0">
                <a:solidFill>
                  <a:srgbClr val="FFFF00"/>
                </a:solidFill>
              </a:rPr>
              <a:t>GDPR is a legally enforceable framework that complements the ethical considerations we should already be making as data scientists. </a:t>
            </a:r>
          </a:p>
          <a:p>
            <a:pPr marL="342900" indent="-342900">
              <a:buSzPct val="100000"/>
              <a:buFont typeface="Arial" panose="020B0604020202020204" pitchFamily="34" charset="0"/>
              <a:buChar char="•"/>
              <a:defRPr sz="2000" b="1">
                <a:solidFill>
                  <a:srgbClr val="FFFFFF"/>
                </a:solidFill>
                <a:latin typeface="Arial"/>
                <a:ea typeface="Arial"/>
                <a:cs typeface="Arial"/>
                <a:sym typeface="Arial"/>
              </a:defRPr>
            </a:pPr>
            <a:r>
              <a:rPr lang="en-GB" sz="2000" dirty="0">
                <a:solidFill>
                  <a:srgbClr val="FFFF00"/>
                </a:solidFill>
              </a:rPr>
              <a:t>With GDPR in place, we can ask a question of ourselves when facing a data science problem -  is it ethically acceptable and legal to apply data science to the problem? </a:t>
            </a:r>
          </a:p>
          <a:p>
            <a:pPr marL="342900" indent="-342900">
              <a:buSzPct val="100000"/>
              <a:buFont typeface="Arial" panose="020B0604020202020204" pitchFamily="34" charset="0"/>
              <a:buChar char="•"/>
              <a:defRPr sz="2000" b="1">
                <a:solidFill>
                  <a:srgbClr val="FFFFFF"/>
                </a:solidFill>
                <a:latin typeface="Arial"/>
                <a:ea typeface="Arial"/>
                <a:cs typeface="Arial"/>
                <a:sym typeface="Arial"/>
              </a:defRPr>
            </a:pPr>
            <a:r>
              <a:rPr lang="en-GB" sz="2000" dirty="0">
                <a:solidFill>
                  <a:srgbClr val="FFFF00"/>
                </a:solidFill>
              </a:rPr>
              <a:t>Is the potential application fair? </a:t>
            </a:r>
          </a:p>
          <a:p>
            <a:pPr marL="342900" indent="-342900">
              <a:buSzPct val="100000"/>
              <a:buFont typeface="Arial" panose="020B0604020202020204" pitchFamily="34" charset="0"/>
              <a:buChar char="•"/>
              <a:defRPr sz="2000" b="1">
                <a:solidFill>
                  <a:srgbClr val="FFFFFF"/>
                </a:solidFill>
                <a:latin typeface="Arial"/>
                <a:ea typeface="Arial"/>
                <a:cs typeface="Arial"/>
                <a:sym typeface="Arial"/>
              </a:defRPr>
            </a:pPr>
            <a:endParaRPr sz="2000" dirty="0">
              <a:solidFill>
                <a:srgbClr val="FFFF00"/>
              </a:solidFill>
            </a:endParaRPr>
          </a:p>
        </p:txBody>
      </p:sp>
      <p:sp>
        <p:nvSpPr>
          <p:cNvPr id="8" name="TextBox 7">
            <a:extLst>
              <a:ext uri="{FF2B5EF4-FFF2-40B4-BE49-F238E27FC236}">
                <a16:creationId xmlns:a16="http://schemas.microsoft.com/office/drawing/2014/main" id="{E05A9FF3-3C3E-4FED-81D0-9EFD3CEB63E1}"/>
              </a:ext>
            </a:extLst>
          </p:cNvPr>
          <p:cNvSpPr txBox="1"/>
          <p:nvPr/>
        </p:nvSpPr>
        <p:spPr>
          <a:xfrm>
            <a:off x="7515408" y="5185007"/>
            <a:ext cx="2406043" cy="369332"/>
          </a:xfrm>
          <a:prstGeom prst="rect">
            <a:avLst/>
          </a:prstGeom>
          <a:noFill/>
        </p:spPr>
        <p:txBody>
          <a:bodyPr wrap="none" rtlCol="0">
            <a:spAutoFit/>
          </a:bodyPr>
          <a:lstStyle/>
          <a:p>
            <a:r>
              <a:rPr lang="en-GB" b="1" dirty="0">
                <a:solidFill>
                  <a:schemeClr val="bg1"/>
                </a:solidFill>
                <a:latin typeface="Calibri" panose="020F0502020204030204" pitchFamily="34" charset="0"/>
                <a:cs typeface="Calibri" panose="020F0502020204030204" pitchFamily="34" charset="0"/>
              </a:rPr>
              <a:t>Credit: Channel 4 News</a:t>
            </a:r>
          </a:p>
        </p:txBody>
      </p:sp>
      <p:pic>
        <p:nvPicPr>
          <p:cNvPr id="2" name="Online Media 1" descr="GDPR explained: How the new data protection act could change your life">
            <a:hlinkClick r:id="" action="ppaction://media"/>
            <a:extLst>
              <a:ext uri="{FF2B5EF4-FFF2-40B4-BE49-F238E27FC236}">
                <a16:creationId xmlns:a16="http://schemas.microsoft.com/office/drawing/2014/main" id="{616CC439-AFEB-AC4B-9052-675121D94231}"/>
              </a:ext>
            </a:extLst>
          </p:cNvPr>
          <p:cNvPicPr>
            <a:picLocks noRot="1" noChangeAspect="1"/>
          </p:cNvPicPr>
          <p:nvPr>
            <a:videoFile r:link="rId1"/>
          </p:nvPr>
        </p:nvPicPr>
        <p:blipFill>
          <a:blip r:embed="rId4"/>
          <a:stretch>
            <a:fillRect/>
          </a:stretch>
        </p:blipFill>
        <p:spPr>
          <a:xfrm>
            <a:off x="5670430" y="1714500"/>
            <a:ext cx="6096000" cy="3429000"/>
          </a:xfrm>
          <a:prstGeom prst="rect">
            <a:avLst/>
          </a:prstGeom>
          <a:ln>
            <a:noFill/>
          </a:ln>
          <a:effectLst>
            <a:softEdge rad="112500"/>
          </a:effectLst>
        </p:spPr>
      </p:pic>
    </p:spTree>
    <p:extLst>
      <p:ext uri="{BB962C8B-B14F-4D97-AF65-F5344CB8AC3E}">
        <p14:creationId xmlns:p14="http://schemas.microsoft.com/office/powerpoint/2010/main" val="388098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mediacall" presetSubtype="0" fill="hold" nodeType="clickEffect">
                                  <p:stCondLst>
                                    <p:cond delay="0"/>
                                  </p:stCondLst>
                                  <p:childTnLst>
                                    <p:cmd type="call" cmd="playFrom(0.0)">
                                      <p:cBhvr>
                                        <p:cTn id="24"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25" fill="hold" display="0">
                  <p:stCondLst>
                    <p:cond delay="indefinite"/>
                  </p:stCondLst>
                </p:cTn>
                <p:tgtEl>
                  <p:spTgt spid="2"/>
                </p:tgtEl>
              </p:cMediaNode>
            </p:video>
          </p:childTnLst>
        </p:cTn>
      </p:par>
    </p:tnLst>
    <p:bldLst>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2">
            <a:extLst>
              <a:ext uri="{FF2B5EF4-FFF2-40B4-BE49-F238E27FC236}">
                <a16:creationId xmlns:a16="http://schemas.microsoft.com/office/drawing/2014/main" id="{B0C7A116-3758-481F-ADED-1904330939CE}"/>
              </a:ext>
            </a:extLst>
          </p:cNvPr>
          <p:cNvSpPr/>
          <p:nvPr/>
        </p:nvSpPr>
        <p:spPr>
          <a:xfrm>
            <a:off x="3220942" y="226175"/>
            <a:ext cx="5752800" cy="639000"/>
          </a:xfrm>
          <a:prstGeom prst="rect">
            <a:avLst/>
          </a:prstGeom>
          <a:no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GB" sz="3600" spc="-1" dirty="0">
                <a:solidFill>
                  <a:srgbClr val="FFFF00"/>
                </a:solidFill>
                <a:latin typeface="Calibri"/>
              </a:rPr>
              <a:t>10</a:t>
            </a:r>
            <a:r>
              <a:rPr lang="en-GB" sz="3600" b="0" strike="noStrike" spc="-1" dirty="0">
                <a:solidFill>
                  <a:srgbClr val="FFFF00"/>
                </a:solidFill>
                <a:latin typeface="Calibri"/>
              </a:rPr>
              <a:t>. Consent</a:t>
            </a:r>
            <a:endParaRPr lang="en-GB" sz="3600" b="0" strike="noStrike" spc="-1" dirty="0">
              <a:latin typeface="Arial"/>
            </a:endParaRPr>
          </a:p>
        </p:txBody>
      </p:sp>
      <p:sp>
        <p:nvSpPr>
          <p:cNvPr id="3" name="Title 1">
            <a:extLst>
              <a:ext uri="{FF2B5EF4-FFF2-40B4-BE49-F238E27FC236}">
                <a16:creationId xmlns:a16="http://schemas.microsoft.com/office/drawing/2014/main" id="{2F05F84B-7096-4DC8-AD6C-4EB2FE9F9391}"/>
              </a:ext>
            </a:extLst>
          </p:cNvPr>
          <p:cNvSpPr txBox="1"/>
          <p:nvPr/>
        </p:nvSpPr>
        <p:spPr>
          <a:xfrm>
            <a:off x="310552" y="1349418"/>
            <a:ext cx="5011893" cy="4861601"/>
          </a:xfrm>
          <a:prstGeom prst="rect">
            <a:avLst/>
          </a:prstGeom>
          <a:ln w="12700">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t">
            <a:normAutofit/>
          </a:bodyPr>
          <a:lstStyle/>
          <a:p>
            <a:pPr marL="342900" indent="-342900">
              <a:buSzPct val="100000"/>
              <a:buFont typeface="Arial" panose="020B0604020202020204" pitchFamily="34" charset="0"/>
              <a:buChar char="•"/>
              <a:defRPr sz="2000" b="1">
                <a:solidFill>
                  <a:srgbClr val="FFFFFF"/>
                </a:solidFill>
                <a:latin typeface="Arial"/>
                <a:ea typeface="Arial"/>
                <a:cs typeface="Arial"/>
                <a:sym typeface="Arial"/>
              </a:defRPr>
            </a:pPr>
            <a:r>
              <a:rPr lang="en-GB" sz="2000" dirty="0">
                <a:solidFill>
                  <a:srgbClr val="FFFF00"/>
                </a:solidFill>
                <a:latin typeface="Calibri"/>
                <a:cs typeface="Calibri"/>
              </a:rPr>
              <a:t>Consent is becoming an increasingly important issue in data science. </a:t>
            </a:r>
          </a:p>
          <a:p>
            <a:pPr marL="342900" indent="-342900">
              <a:buSzPct val="100000"/>
              <a:buFont typeface="Arial" panose="020B0604020202020204" pitchFamily="34" charset="0"/>
              <a:buChar char="•"/>
              <a:defRPr sz="2000" b="1">
                <a:solidFill>
                  <a:srgbClr val="FFFFFF"/>
                </a:solidFill>
                <a:latin typeface="Arial"/>
                <a:ea typeface="Arial"/>
                <a:cs typeface="Arial"/>
                <a:sym typeface="Arial"/>
              </a:defRPr>
            </a:pPr>
            <a:r>
              <a:rPr lang="en-GB" sz="2000" dirty="0">
                <a:solidFill>
                  <a:srgbClr val="FFFF00"/>
                </a:solidFill>
                <a:latin typeface="Calibri"/>
                <a:cs typeface="Calibri"/>
              </a:rPr>
              <a:t>If data is being collected about us all the time, does that mean we consent to all it’s potential uses?</a:t>
            </a:r>
          </a:p>
          <a:p>
            <a:pPr marL="342900" indent="-342900">
              <a:buSzPct val="100000"/>
              <a:buFont typeface="Arial" panose="020B0604020202020204" pitchFamily="34" charset="0"/>
              <a:buChar char="•"/>
              <a:defRPr sz="2000" b="1">
                <a:solidFill>
                  <a:srgbClr val="FFFFFF"/>
                </a:solidFill>
                <a:latin typeface="Arial"/>
                <a:ea typeface="Arial"/>
                <a:cs typeface="Arial"/>
                <a:sym typeface="Arial"/>
              </a:defRPr>
            </a:pPr>
            <a:r>
              <a:rPr lang="en-GB" sz="2000" dirty="0">
                <a:solidFill>
                  <a:srgbClr val="FFFF00"/>
                </a:solidFill>
                <a:latin typeface="Calibri"/>
                <a:cs typeface="Calibri"/>
              </a:rPr>
              <a:t>GDPR would now suggest that direct consent is needed if the data is to be processed in a new way. </a:t>
            </a:r>
          </a:p>
          <a:p>
            <a:pPr marL="342900" indent="-342900">
              <a:buSzPct val="100000"/>
              <a:buFont typeface="Arial" panose="020B0604020202020204" pitchFamily="34" charset="0"/>
              <a:buChar char="•"/>
              <a:defRPr sz="2000" b="1">
                <a:solidFill>
                  <a:srgbClr val="FFFFFF"/>
                </a:solidFill>
                <a:latin typeface="Arial"/>
                <a:ea typeface="Arial"/>
                <a:cs typeface="Arial"/>
                <a:sym typeface="Arial"/>
              </a:defRPr>
            </a:pPr>
            <a:r>
              <a:rPr lang="en-GB" sz="2000" dirty="0">
                <a:solidFill>
                  <a:srgbClr val="FFFF00"/>
                </a:solidFill>
                <a:latin typeface="Calibri"/>
                <a:cs typeface="Calibri"/>
              </a:rPr>
              <a:t>What about data stored in mathematical models – users have rights over how there data is used here too.</a:t>
            </a:r>
          </a:p>
          <a:p>
            <a:pPr marL="342900" indent="-342900">
              <a:buSzPct val="100000"/>
              <a:buFont typeface="Arial" panose="020B0604020202020204" pitchFamily="34" charset="0"/>
              <a:buChar char="•"/>
              <a:defRPr sz="2000" b="1">
                <a:solidFill>
                  <a:srgbClr val="FFFFFF"/>
                </a:solidFill>
                <a:latin typeface="Arial"/>
                <a:ea typeface="Arial"/>
                <a:cs typeface="Arial"/>
                <a:sym typeface="Arial"/>
              </a:defRPr>
            </a:pPr>
            <a:r>
              <a:rPr lang="en-GB" sz="2000" dirty="0">
                <a:solidFill>
                  <a:srgbClr val="FFFF00"/>
                </a:solidFill>
                <a:latin typeface="Calibri"/>
                <a:cs typeface="Calibri"/>
              </a:rPr>
              <a:t>Consent is at the heart of any data science activity that involves people and their data. </a:t>
            </a:r>
            <a:endParaRPr sz="2000" dirty="0">
              <a:solidFill>
                <a:srgbClr val="FFFF00"/>
              </a:solidFill>
            </a:endParaRPr>
          </a:p>
        </p:txBody>
      </p:sp>
      <p:sp>
        <p:nvSpPr>
          <p:cNvPr id="5" name="TextBox 4">
            <a:extLst>
              <a:ext uri="{FF2B5EF4-FFF2-40B4-BE49-F238E27FC236}">
                <a16:creationId xmlns:a16="http://schemas.microsoft.com/office/drawing/2014/main" id="{AE6D36F9-D027-704F-B758-A6F893021F76}"/>
              </a:ext>
            </a:extLst>
          </p:cNvPr>
          <p:cNvSpPr txBox="1"/>
          <p:nvPr/>
        </p:nvSpPr>
        <p:spPr>
          <a:xfrm>
            <a:off x="7017735" y="5143500"/>
            <a:ext cx="2705421" cy="923330"/>
          </a:xfrm>
          <a:prstGeom prst="rect">
            <a:avLst/>
          </a:prstGeom>
          <a:noFill/>
        </p:spPr>
        <p:txBody>
          <a:bodyPr wrap="none" rtlCol="0">
            <a:spAutoFit/>
          </a:bodyPr>
          <a:lstStyle/>
          <a:p>
            <a:r>
              <a:rPr lang="en-GB" b="1" dirty="0">
                <a:solidFill>
                  <a:schemeClr val="bg1"/>
                </a:solidFill>
                <a:latin typeface="Calibri" panose="020F0502020204030204" pitchFamily="34" charset="0"/>
                <a:cs typeface="Calibri" panose="020F0502020204030204" pitchFamily="34" charset="0"/>
              </a:rPr>
              <a:t>Credit: </a:t>
            </a:r>
            <a:r>
              <a:rPr lang="en-GB" b="1" dirty="0" err="1">
                <a:solidFill>
                  <a:schemeClr val="bg1"/>
                </a:solidFill>
                <a:latin typeface="Calibri" panose="020F0502020204030204" pitchFamily="34" charset="0"/>
                <a:cs typeface="Calibri" panose="020F0502020204030204" pitchFamily="34" charset="0"/>
              </a:rPr>
              <a:t>Obsequio</a:t>
            </a:r>
            <a:r>
              <a:rPr lang="en-GB" b="1" dirty="0">
                <a:solidFill>
                  <a:schemeClr val="bg1"/>
                </a:solidFill>
                <a:latin typeface="Calibri" panose="020F0502020204030204" pitchFamily="34" charset="0"/>
                <a:cs typeface="Calibri" panose="020F0502020204030204" pitchFamily="34" charset="0"/>
              </a:rPr>
              <a:t> Software</a:t>
            </a:r>
          </a:p>
          <a:p>
            <a:br>
              <a:rPr lang="en-GB" b="1" dirty="0">
                <a:solidFill>
                  <a:schemeClr val="bg1"/>
                </a:solidFill>
                <a:latin typeface="Calibri" panose="020F0502020204030204" pitchFamily="34" charset="0"/>
                <a:cs typeface="Calibri" panose="020F0502020204030204" pitchFamily="34" charset="0"/>
              </a:rPr>
            </a:br>
            <a:endParaRPr lang="en-GB" b="1" dirty="0">
              <a:solidFill>
                <a:schemeClr val="bg1"/>
              </a:solidFill>
              <a:latin typeface="Calibri" panose="020F0502020204030204" pitchFamily="34" charset="0"/>
              <a:cs typeface="Calibri" panose="020F0502020204030204" pitchFamily="34" charset="0"/>
            </a:endParaRPr>
          </a:p>
        </p:txBody>
      </p:sp>
      <p:pic>
        <p:nvPicPr>
          <p:cNvPr id="7" name="Online Media 6" descr="Consent under GDPR">
            <a:hlinkClick r:id="" action="ppaction://media"/>
            <a:extLst>
              <a:ext uri="{FF2B5EF4-FFF2-40B4-BE49-F238E27FC236}">
                <a16:creationId xmlns:a16="http://schemas.microsoft.com/office/drawing/2014/main" id="{B901BCD1-6CD5-304C-99A8-83A559AA34A6}"/>
              </a:ext>
            </a:extLst>
          </p:cNvPr>
          <p:cNvPicPr>
            <a:picLocks noRot="1" noChangeAspect="1"/>
          </p:cNvPicPr>
          <p:nvPr>
            <a:videoFile r:link="rId1"/>
          </p:nvPr>
        </p:nvPicPr>
        <p:blipFill>
          <a:blip r:embed="rId4"/>
          <a:stretch>
            <a:fillRect/>
          </a:stretch>
        </p:blipFill>
        <p:spPr>
          <a:xfrm>
            <a:off x="5322446" y="1714500"/>
            <a:ext cx="6096000" cy="3429000"/>
          </a:xfrm>
          <a:prstGeom prst="rect">
            <a:avLst/>
          </a:prstGeom>
          <a:ln>
            <a:noFill/>
          </a:ln>
          <a:effectLst>
            <a:softEdge rad="112500"/>
          </a:effectLst>
        </p:spPr>
      </p:pic>
    </p:spTree>
    <p:extLst>
      <p:ext uri="{BB962C8B-B14F-4D97-AF65-F5344CB8AC3E}">
        <p14:creationId xmlns:p14="http://schemas.microsoft.com/office/powerpoint/2010/main" val="4201857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mediacall" presetSubtype="0" fill="hold" nodeType="clickEffect">
                                  <p:stCondLst>
                                    <p:cond delay="0"/>
                                  </p:stCondLst>
                                  <p:childTnLst>
                                    <p:cmd type="call" cmd="playFrom(0.0)">
                                      <p:cBhvr>
                                        <p:cTn id="32" dur="1"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33" fill="hold" display="0">
                  <p:stCondLst>
                    <p:cond delay="indefinite"/>
                  </p:stCondLst>
                </p:cTn>
                <p:tgtEl>
                  <p:spTgt spid="7"/>
                </p:tgtEl>
              </p:cMediaNode>
            </p:video>
          </p:childTnLst>
        </p:cTn>
      </p:par>
    </p:tnLst>
    <p:bldLst>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2">
            <a:extLst>
              <a:ext uri="{FF2B5EF4-FFF2-40B4-BE49-F238E27FC236}">
                <a16:creationId xmlns:a16="http://schemas.microsoft.com/office/drawing/2014/main" id="{B0C7A116-3758-481F-ADED-1904330939CE}"/>
              </a:ext>
            </a:extLst>
          </p:cNvPr>
          <p:cNvSpPr/>
          <p:nvPr/>
        </p:nvSpPr>
        <p:spPr>
          <a:xfrm>
            <a:off x="3220942" y="226175"/>
            <a:ext cx="5752800" cy="639000"/>
          </a:xfrm>
          <a:prstGeom prst="rect">
            <a:avLst/>
          </a:prstGeom>
          <a:no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GB" sz="3600" b="0" strike="noStrike" spc="-1" dirty="0">
                <a:solidFill>
                  <a:srgbClr val="FFFF00"/>
                </a:solidFill>
                <a:latin typeface="Calibri"/>
              </a:rPr>
              <a:t>11. GDPR &amp; A.I.</a:t>
            </a:r>
            <a:endParaRPr lang="en-GB" sz="3600" b="0" strike="noStrike" spc="-1" dirty="0">
              <a:latin typeface="Arial"/>
            </a:endParaRPr>
          </a:p>
        </p:txBody>
      </p:sp>
      <p:sp>
        <p:nvSpPr>
          <p:cNvPr id="3" name="Title 1">
            <a:extLst>
              <a:ext uri="{FF2B5EF4-FFF2-40B4-BE49-F238E27FC236}">
                <a16:creationId xmlns:a16="http://schemas.microsoft.com/office/drawing/2014/main" id="{2F05F84B-7096-4DC8-AD6C-4EB2FE9F9391}"/>
              </a:ext>
            </a:extLst>
          </p:cNvPr>
          <p:cNvSpPr txBox="1"/>
          <p:nvPr/>
        </p:nvSpPr>
        <p:spPr>
          <a:xfrm>
            <a:off x="646945" y="1488327"/>
            <a:ext cx="4477146" cy="4222360"/>
          </a:xfrm>
          <a:prstGeom prst="rect">
            <a:avLst/>
          </a:prstGeom>
          <a:ln w="12700">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t">
            <a:normAutofit/>
          </a:bodyPr>
          <a:lstStyle/>
          <a:p>
            <a:pPr marL="342900" indent="-342900">
              <a:buSzPct val="100000"/>
              <a:buFont typeface="Arial" panose="020B0604020202020204" pitchFamily="34" charset="0"/>
              <a:buChar char="•"/>
              <a:defRPr sz="2000" b="1">
                <a:solidFill>
                  <a:srgbClr val="FFFFFF"/>
                </a:solidFill>
                <a:latin typeface="Arial"/>
                <a:ea typeface="Arial"/>
                <a:cs typeface="Arial"/>
                <a:sym typeface="Arial"/>
              </a:defRPr>
            </a:pPr>
            <a:r>
              <a:rPr lang="en-GB" sz="2000" dirty="0">
                <a:solidFill>
                  <a:srgbClr val="FFFF00"/>
                </a:solidFill>
                <a:latin typeface="Calibri"/>
                <a:cs typeface="Calibri"/>
              </a:rPr>
              <a:t>GDPR presents some unique challenges to A.I. </a:t>
            </a:r>
          </a:p>
          <a:p>
            <a:pPr marL="342900" indent="-342900">
              <a:buSzPct val="100000"/>
              <a:buFont typeface="Arial" panose="020B0604020202020204" pitchFamily="34" charset="0"/>
              <a:buChar char="•"/>
              <a:defRPr sz="2000" b="1">
                <a:solidFill>
                  <a:srgbClr val="FFFFFF"/>
                </a:solidFill>
                <a:latin typeface="Arial"/>
                <a:ea typeface="Arial"/>
                <a:cs typeface="Arial"/>
                <a:sym typeface="Arial"/>
              </a:defRPr>
            </a:pPr>
            <a:r>
              <a:rPr lang="en-GB" sz="2000" dirty="0">
                <a:solidFill>
                  <a:srgbClr val="FFFF00"/>
                </a:solidFill>
                <a:latin typeface="Calibri"/>
                <a:cs typeface="Calibri"/>
              </a:rPr>
              <a:t>One important issues is related to the training of intelligent algorithms. These learn from vast quantities of historical data.</a:t>
            </a:r>
          </a:p>
          <a:p>
            <a:pPr marL="342900" indent="-342900">
              <a:buSzPct val="100000"/>
              <a:buFont typeface="Arial" panose="020B0604020202020204" pitchFamily="34" charset="0"/>
              <a:buChar char="•"/>
              <a:defRPr sz="2000" b="1">
                <a:solidFill>
                  <a:srgbClr val="FFFFFF"/>
                </a:solidFill>
                <a:latin typeface="Arial"/>
                <a:ea typeface="Arial"/>
                <a:cs typeface="Arial"/>
                <a:sym typeface="Arial"/>
              </a:defRPr>
            </a:pPr>
            <a:r>
              <a:rPr lang="en-GB" sz="2000" dirty="0">
                <a:solidFill>
                  <a:srgbClr val="FFFF00"/>
                </a:solidFill>
                <a:latin typeface="Calibri"/>
                <a:cs typeface="Calibri"/>
              </a:rPr>
              <a:t>The data is used to build what we called models.</a:t>
            </a:r>
          </a:p>
          <a:p>
            <a:pPr marL="342900" indent="-342900">
              <a:buSzPct val="100000"/>
              <a:buFont typeface="Arial" panose="020B0604020202020204" pitchFamily="34" charset="0"/>
              <a:buChar char="•"/>
              <a:defRPr sz="2000" b="1">
                <a:solidFill>
                  <a:srgbClr val="FFFFFF"/>
                </a:solidFill>
                <a:latin typeface="Arial"/>
                <a:ea typeface="Arial"/>
                <a:cs typeface="Arial"/>
                <a:sym typeface="Arial"/>
              </a:defRPr>
            </a:pPr>
            <a:r>
              <a:rPr lang="en-GB" sz="2000" dirty="0">
                <a:solidFill>
                  <a:srgbClr val="FFFF00"/>
                </a:solidFill>
                <a:latin typeface="Calibri"/>
                <a:cs typeface="Calibri"/>
              </a:rPr>
              <a:t>Under GDPR these models are derivates of user data, thus users have rights over them.</a:t>
            </a:r>
          </a:p>
          <a:p>
            <a:pPr marL="342900" indent="-342900">
              <a:buSzPct val="100000"/>
              <a:buFont typeface="Arial" panose="020B0604020202020204" pitchFamily="34" charset="0"/>
              <a:buChar char="•"/>
              <a:defRPr sz="2000" b="1">
                <a:solidFill>
                  <a:srgbClr val="FFFFFF"/>
                </a:solidFill>
                <a:latin typeface="Arial"/>
                <a:ea typeface="Arial"/>
                <a:cs typeface="Arial"/>
                <a:sym typeface="Arial"/>
              </a:defRPr>
            </a:pPr>
            <a:r>
              <a:rPr lang="en-GB" sz="2000" dirty="0">
                <a:solidFill>
                  <a:srgbClr val="FFFF00"/>
                </a:solidFill>
                <a:latin typeface="Calibri"/>
                <a:cs typeface="Calibri"/>
              </a:rPr>
              <a:t>This can raises ethical questions.</a:t>
            </a:r>
            <a:endParaRPr sz="2000" dirty="0">
              <a:solidFill>
                <a:srgbClr val="FFFF00"/>
              </a:solidFill>
            </a:endParaRPr>
          </a:p>
        </p:txBody>
      </p:sp>
      <p:sp>
        <p:nvSpPr>
          <p:cNvPr id="8" name="TextBox 7">
            <a:extLst>
              <a:ext uri="{FF2B5EF4-FFF2-40B4-BE49-F238E27FC236}">
                <a16:creationId xmlns:a16="http://schemas.microsoft.com/office/drawing/2014/main" id="{E05A9FF3-3C3E-4FED-81D0-9EFD3CEB63E1}"/>
              </a:ext>
            </a:extLst>
          </p:cNvPr>
          <p:cNvSpPr txBox="1"/>
          <p:nvPr/>
        </p:nvSpPr>
        <p:spPr>
          <a:xfrm>
            <a:off x="7223254" y="5000341"/>
            <a:ext cx="2817823" cy="369332"/>
          </a:xfrm>
          <a:prstGeom prst="rect">
            <a:avLst/>
          </a:prstGeom>
          <a:noFill/>
        </p:spPr>
        <p:txBody>
          <a:bodyPr wrap="none" rtlCol="0">
            <a:spAutoFit/>
          </a:bodyPr>
          <a:lstStyle/>
          <a:p>
            <a:r>
              <a:rPr lang="en-GB" b="1" dirty="0">
                <a:solidFill>
                  <a:schemeClr val="bg1"/>
                </a:solidFill>
                <a:latin typeface="Calibri" panose="020F0502020204030204" pitchFamily="34" charset="0"/>
                <a:cs typeface="Calibri" panose="020F0502020204030204" pitchFamily="34" charset="0"/>
              </a:rPr>
              <a:t>Credit: Alan Turing Institute</a:t>
            </a:r>
          </a:p>
        </p:txBody>
      </p:sp>
      <p:pic>
        <p:nvPicPr>
          <p:cNvPr id="5" name="Online Media 4" descr="Artificial Intelligence: GDPR and beyond - Dr. Sandra Wachter, University of Oxford">
            <a:hlinkClick r:id="" action="ppaction://media"/>
            <a:extLst>
              <a:ext uri="{FF2B5EF4-FFF2-40B4-BE49-F238E27FC236}">
                <a16:creationId xmlns:a16="http://schemas.microsoft.com/office/drawing/2014/main" id="{F8147E73-8EDB-3D43-9F85-145E6E9D7A88}"/>
              </a:ext>
            </a:extLst>
          </p:cNvPr>
          <p:cNvPicPr>
            <a:picLocks noRot="1" noChangeAspect="1"/>
          </p:cNvPicPr>
          <p:nvPr>
            <a:videoFile r:link="rId1"/>
          </p:nvPr>
        </p:nvPicPr>
        <p:blipFill>
          <a:blip r:embed="rId4"/>
          <a:stretch>
            <a:fillRect/>
          </a:stretch>
        </p:blipFill>
        <p:spPr>
          <a:xfrm>
            <a:off x="5584166" y="1529834"/>
            <a:ext cx="6096000" cy="3429000"/>
          </a:xfrm>
          <a:prstGeom prst="rect">
            <a:avLst/>
          </a:prstGeom>
          <a:ln>
            <a:noFill/>
          </a:ln>
          <a:effectLst>
            <a:softEdge rad="112500"/>
          </a:effectLst>
        </p:spPr>
      </p:pic>
    </p:spTree>
    <p:extLst>
      <p:ext uri="{BB962C8B-B14F-4D97-AF65-F5344CB8AC3E}">
        <p14:creationId xmlns:p14="http://schemas.microsoft.com/office/powerpoint/2010/main" val="1822517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mediacall" presetSubtype="0" fill="hold" nodeType="clickEffect">
                                  <p:stCondLst>
                                    <p:cond delay="0"/>
                                  </p:stCondLst>
                                  <p:childTnLst>
                                    <p:cmd type="call" cmd="playFrom(0.0)">
                                      <p:cBhvr>
                                        <p:cTn id="2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27" fill="hold" display="0">
                  <p:stCondLst>
                    <p:cond delay="indefinite"/>
                  </p:stCondLst>
                </p:cTn>
                <p:tgtEl>
                  <p:spTgt spid="5"/>
                </p:tgtEl>
              </p:cMediaNode>
            </p:video>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2">
            <a:extLst>
              <a:ext uri="{FF2B5EF4-FFF2-40B4-BE49-F238E27FC236}">
                <a16:creationId xmlns:a16="http://schemas.microsoft.com/office/drawing/2014/main" id="{B0C7A116-3758-481F-ADED-1904330939CE}"/>
              </a:ext>
            </a:extLst>
          </p:cNvPr>
          <p:cNvSpPr/>
          <p:nvPr/>
        </p:nvSpPr>
        <p:spPr>
          <a:xfrm>
            <a:off x="2484408" y="226175"/>
            <a:ext cx="7125418" cy="639000"/>
          </a:xfrm>
          <a:prstGeom prst="rect">
            <a:avLst/>
          </a:prstGeom>
          <a:no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GB" sz="3600" spc="-1" dirty="0">
                <a:solidFill>
                  <a:srgbClr val="FFFF00"/>
                </a:solidFill>
                <a:latin typeface="Calibri"/>
              </a:rPr>
              <a:t>12</a:t>
            </a:r>
            <a:r>
              <a:rPr lang="en-GB" sz="3600" b="0" strike="noStrike" spc="-1" dirty="0">
                <a:solidFill>
                  <a:srgbClr val="FFFF00"/>
                </a:solidFill>
                <a:latin typeface="Calibri"/>
              </a:rPr>
              <a:t>. Security, Privacy, Anonymity</a:t>
            </a:r>
            <a:endParaRPr lang="en-GB" sz="3600" b="0" strike="noStrike" spc="-1" dirty="0">
              <a:latin typeface="Arial"/>
            </a:endParaRPr>
          </a:p>
        </p:txBody>
      </p:sp>
      <p:pic>
        <p:nvPicPr>
          <p:cNvPr id="2" name="Online Media 1" descr="Marie Wallace: The ethics of collecting data">
            <a:hlinkClick r:id="" action="ppaction://media"/>
            <a:extLst>
              <a:ext uri="{FF2B5EF4-FFF2-40B4-BE49-F238E27FC236}">
                <a16:creationId xmlns:a16="http://schemas.microsoft.com/office/drawing/2014/main" id="{6FD09FBF-DCB2-D24A-BF71-3E4E1A7BEEE2}"/>
              </a:ext>
            </a:extLst>
          </p:cNvPr>
          <p:cNvPicPr>
            <a:picLocks noRot="1" noChangeAspect="1"/>
          </p:cNvPicPr>
          <p:nvPr>
            <a:videoFile r:link="rId1"/>
          </p:nvPr>
        </p:nvPicPr>
        <p:blipFill>
          <a:blip r:embed="rId4"/>
          <a:stretch>
            <a:fillRect/>
          </a:stretch>
        </p:blipFill>
        <p:spPr>
          <a:xfrm>
            <a:off x="3048000" y="1714500"/>
            <a:ext cx="6096000" cy="3429000"/>
          </a:xfrm>
          <a:prstGeom prst="rect">
            <a:avLst/>
          </a:prstGeom>
          <a:ln>
            <a:noFill/>
          </a:ln>
          <a:effectLst>
            <a:softEdge rad="112500"/>
          </a:effectLst>
        </p:spPr>
      </p:pic>
      <p:sp>
        <p:nvSpPr>
          <p:cNvPr id="5" name="TextBox 4">
            <a:extLst>
              <a:ext uri="{FF2B5EF4-FFF2-40B4-BE49-F238E27FC236}">
                <a16:creationId xmlns:a16="http://schemas.microsoft.com/office/drawing/2014/main" id="{2CDE2D51-D5C0-0845-8FAA-76B092BCFF7C}"/>
              </a:ext>
            </a:extLst>
          </p:cNvPr>
          <p:cNvSpPr txBox="1"/>
          <p:nvPr/>
        </p:nvSpPr>
        <p:spPr>
          <a:xfrm>
            <a:off x="3965128" y="5143500"/>
            <a:ext cx="4261744" cy="646331"/>
          </a:xfrm>
          <a:prstGeom prst="rect">
            <a:avLst/>
          </a:prstGeom>
          <a:noFill/>
        </p:spPr>
        <p:txBody>
          <a:bodyPr wrap="none" rtlCol="0">
            <a:spAutoFit/>
          </a:bodyPr>
          <a:lstStyle/>
          <a:p>
            <a:r>
              <a:rPr lang="en-GB" b="1" dirty="0">
                <a:solidFill>
                  <a:schemeClr val="bg1"/>
                </a:solidFill>
                <a:latin typeface="Calibri" panose="020F0502020204030204" pitchFamily="34" charset="0"/>
                <a:cs typeface="Calibri" panose="020F0502020204030204" pitchFamily="34" charset="0"/>
              </a:rPr>
              <a:t>Credit: Ted Institute, Marie Wallace @ IBM</a:t>
            </a:r>
          </a:p>
          <a:p>
            <a:r>
              <a:rPr lang="en-GB" b="1" dirty="0">
                <a:solidFill>
                  <a:schemeClr val="bg1"/>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1257199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
                </p:tgtEl>
              </p:cMediaNode>
            </p:video>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2">
            <a:extLst>
              <a:ext uri="{FF2B5EF4-FFF2-40B4-BE49-F238E27FC236}">
                <a16:creationId xmlns:a16="http://schemas.microsoft.com/office/drawing/2014/main" id="{B0C7A116-3758-481F-ADED-1904330939CE}"/>
              </a:ext>
            </a:extLst>
          </p:cNvPr>
          <p:cNvSpPr/>
          <p:nvPr/>
        </p:nvSpPr>
        <p:spPr>
          <a:xfrm>
            <a:off x="3220942" y="226175"/>
            <a:ext cx="5752800" cy="639000"/>
          </a:xfrm>
          <a:prstGeom prst="rect">
            <a:avLst/>
          </a:prstGeom>
          <a:no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GB" sz="3600" spc="-1" dirty="0">
                <a:solidFill>
                  <a:srgbClr val="FFFF00"/>
                </a:solidFill>
                <a:latin typeface="Calibri"/>
              </a:rPr>
              <a:t>13</a:t>
            </a:r>
            <a:r>
              <a:rPr lang="en-GB" sz="3600" b="0" strike="noStrike" spc="-1" dirty="0">
                <a:solidFill>
                  <a:srgbClr val="FFFF00"/>
                </a:solidFill>
                <a:latin typeface="Calibri"/>
              </a:rPr>
              <a:t>. Legal Consequences</a:t>
            </a:r>
            <a:endParaRPr lang="en-GB" sz="3600" b="0" strike="noStrike" spc="-1" dirty="0">
              <a:latin typeface="Arial"/>
            </a:endParaRPr>
          </a:p>
        </p:txBody>
      </p:sp>
      <p:sp>
        <p:nvSpPr>
          <p:cNvPr id="3" name="Title 1">
            <a:extLst>
              <a:ext uri="{FF2B5EF4-FFF2-40B4-BE49-F238E27FC236}">
                <a16:creationId xmlns:a16="http://schemas.microsoft.com/office/drawing/2014/main" id="{2F05F84B-7096-4DC8-AD6C-4EB2FE9F9391}"/>
              </a:ext>
            </a:extLst>
          </p:cNvPr>
          <p:cNvSpPr txBox="1"/>
          <p:nvPr/>
        </p:nvSpPr>
        <p:spPr>
          <a:xfrm>
            <a:off x="345057" y="1539198"/>
            <a:ext cx="5405886" cy="4430281"/>
          </a:xfrm>
          <a:prstGeom prst="rect">
            <a:avLst/>
          </a:prstGeom>
          <a:ln w="12700">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t">
            <a:normAutofit/>
          </a:bodyPr>
          <a:lstStyle/>
          <a:p>
            <a:pPr marL="342900" indent="-342900">
              <a:buSzPct val="100000"/>
              <a:buFont typeface="Arial" panose="020B0604020202020204" pitchFamily="34" charset="0"/>
              <a:buChar char="•"/>
              <a:defRPr sz="2000" b="1">
                <a:solidFill>
                  <a:srgbClr val="FFFFFF"/>
                </a:solidFill>
                <a:latin typeface="Arial"/>
                <a:ea typeface="Arial"/>
                <a:cs typeface="Arial"/>
                <a:sym typeface="Arial"/>
              </a:defRPr>
            </a:pPr>
            <a:r>
              <a:rPr lang="en-GB" sz="2000" dirty="0">
                <a:solidFill>
                  <a:srgbClr val="FFFF00"/>
                </a:solidFill>
                <a:latin typeface="Calibri"/>
                <a:cs typeface="Calibri"/>
              </a:rPr>
              <a:t>When privacy, and anonymity are are overlooked, things can go very wrong.</a:t>
            </a:r>
          </a:p>
          <a:p>
            <a:pPr marL="342900" indent="-342900">
              <a:buSzPct val="100000"/>
              <a:buFont typeface="Arial" panose="020B0604020202020204" pitchFamily="34" charset="0"/>
              <a:buChar char="•"/>
              <a:defRPr sz="2000" b="1">
                <a:solidFill>
                  <a:srgbClr val="FFFFFF"/>
                </a:solidFill>
                <a:latin typeface="Arial"/>
                <a:ea typeface="Arial"/>
                <a:cs typeface="Arial"/>
                <a:sym typeface="Arial"/>
              </a:defRPr>
            </a:pPr>
            <a:r>
              <a:rPr lang="en-GB" sz="2000" dirty="0">
                <a:solidFill>
                  <a:srgbClr val="FFFF00"/>
                </a:solidFill>
                <a:latin typeface="Calibri"/>
                <a:cs typeface="Calibri"/>
              </a:rPr>
              <a:t>For example, the Cambridge Analytica scandal. </a:t>
            </a:r>
          </a:p>
          <a:p>
            <a:pPr marL="342900" indent="-342900">
              <a:buSzPct val="100000"/>
              <a:buFont typeface="Arial" panose="020B0604020202020204" pitchFamily="34" charset="0"/>
              <a:buChar char="•"/>
              <a:defRPr sz="2000" b="1">
                <a:solidFill>
                  <a:srgbClr val="FFFFFF"/>
                </a:solidFill>
                <a:latin typeface="Arial"/>
                <a:ea typeface="Arial"/>
                <a:cs typeface="Arial"/>
                <a:sym typeface="Arial"/>
              </a:defRPr>
            </a:pPr>
            <a:r>
              <a:rPr lang="en-GB" sz="2000" dirty="0">
                <a:solidFill>
                  <a:srgbClr val="FFFF00"/>
                </a:solidFill>
                <a:latin typeface="Calibri"/>
                <a:cs typeface="Calibri"/>
              </a:rPr>
              <a:t>Here a company exploited multiple data sources to probe &amp; manipulate our emotions. </a:t>
            </a:r>
          </a:p>
          <a:p>
            <a:pPr marL="342900" indent="-342900">
              <a:buSzPct val="100000"/>
              <a:buFont typeface="Arial" panose="020B0604020202020204" pitchFamily="34" charset="0"/>
              <a:buChar char="•"/>
              <a:defRPr sz="2000" b="1">
                <a:solidFill>
                  <a:srgbClr val="FFFFFF"/>
                </a:solidFill>
                <a:latin typeface="Arial"/>
                <a:ea typeface="Arial"/>
                <a:cs typeface="Arial"/>
                <a:sym typeface="Arial"/>
              </a:defRPr>
            </a:pPr>
            <a:r>
              <a:rPr lang="en-GB" sz="2000" dirty="0">
                <a:solidFill>
                  <a:srgbClr val="FFFF00"/>
                </a:solidFill>
                <a:latin typeface="Calibri"/>
                <a:cs typeface="Calibri"/>
              </a:rPr>
              <a:t>The legality of these actions has been questioned &amp; fines levied – yet  the ethical impact is profound.</a:t>
            </a:r>
          </a:p>
          <a:p>
            <a:pPr marL="342900" indent="-342900">
              <a:buSzPct val="100000"/>
              <a:buFont typeface="Arial" panose="020B0604020202020204" pitchFamily="34" charset="0"/>
              <a:buChar char="•"/>
              <a:defRPr sz="2000" b="1">
                <a:solidFill>
                  <a:srgbClr val="FFFFFF"/>
                </a:solidFill>
                <a:latin typeface="Arial"/>
                <a:ea typeface="Arial"/>
                <a:cs typeface="Arial"/>
                <a:sym typeface="Arial"/>
              </a:defRPr>
            </a:pPr>
            <a:r>
              <a:rPr lang="en-GB" sz="2000" dirty="0">
                <a:solidFill>
                  <a:srgbClr val="FFFF00"/>
                </a:solidFill>
                <a:latin typeface="Calibri"/>
                <a:cs typeface="Calibri"/>
              </a:rPr>
              <a:t> It has raised concerns about the validity of elections, discourse, and the stability of our democracy. </a:t>
            </a:r>
          </a:p>
          <a:p>
            <a:pPr marL="342900" indent="-342900">
              <a:buSzPct val="100000"/>
              <a:buFont typeface="Arial" panose="020B0604020202020204" pitchFamily="34" charset="0"/>
              <a:buChar char="•"/>
              <a:defRPr sz="2000" b="1">
                <a:solidFill>
                  <a:srgbClr val="FFFFFF"/>
                </a:solidFill>
                <a:latin typeface="Arial"/>
                <a:ea typeface="Arial"/>
                <a:cs typeface="Arial"/>
                <a:sym typeface="Arial"/>
              </a:defRPr>
            </a:pPr>
            <a:r>
              <a:rPr lang="en-GB" sz="2000" dirty="0">
                <a:solidFill>
                  <a:srgbClr val="FFFF00"/>
                </a:solidFill>
                <a:latin typeface="Calibri"/>
                <a:cs typeface="Calibri"/>
              </a:rPr>
              <a:t>All brought about by  a small number of data scientists. </a:t>
            </a:r>
            <a:endParaRPr sz="2000" dirty="0">
              <a:solidFill>
                <a:srgbClr val="FFFF00"/>
              </a:solidFill>
            </a:endParaRPr>
          </a:p>
        </p:txBody>
      </p:sp>
      <p:pic>
        <p:nvPicPr>
          <p:cNvPr id="5" name="Online Media 4" descr="How Cambridge Analytica Exploited the Facebook Data of Millions | NYT">
            <a:hlinkClick r:id="" action="ppaction://media"/>
            <a:extLst>
              <a:ext uri="{FF2B5EF4-FFF2-40B4-BE49-F238E27FC236}">
                <a16:creationId xmlns:a16="http://schemas.microsoft.com/office/drawing/2014/main" id="{1D35A874-4637-5F49-96A3-9161E7D58433}"/>
              </a:ext>
            </a:extLst>
          </p:cNvPr>
          <p:cNvPicPr>
            <a:picLocks noRot="1" noChangeAspect="1"/>
          </p:cNvPicPr>
          <p:nvPr>
            <a:videoFile r:link="rId1"/>
          </p:nvPr>
        </p:nvPicPr>
        <p:blipFill>
          <a:blip r:embed="rId4"/>
          <a:stretch>
            <a:fillRect/>
          </a:stretch>
        </p:blipFill>
        <p:spPr>
          <a:xfrm>
            <a:off x="5750943" y="1714500"/>
            <a:ext cx="6096000" cy="3429000"/>
          </a:xfrm>
          <a:prstGeom prst="rect">
            <a:avLst/>
          </a:prstGeom>
          <a:ln>
            <a:noFill/>
          </a:ln>
          <a:effectLst>
            <a:softEdge rad="112500"/>
          </a:effectLst>
        </p:spPr>
      </p:pic>
      <p:sp>
        <p:nvSpPr>
          <p:cNvPr id="6" name="TextBox 5">
            <a:extLst>
              <a:ext uri="{FF2B5EF4-FFF2-40B4-BE49-F238E27FC236}">
                <a16:creationId xmlns:a16="http://schemas.microsoft.com/office/drawing/2014/main" id="{DB36E43E-7184-A041-94C9-651B62D2BF5F}"/>
              </a:ext>
            </a:extLst>
          </p:cNvPr>
          <p:cNvSpPr txBox="1"/>
          <p:nvPr/>
        </p:nvSpPr>
        <p:spPr>
          <a:xfrm>
            <a:off x="7597268" y="5143500"/>
            <a:ext cx="2403350" cy="646331"/>
          </a:xfrm>
          <a:prstGeom prst="rect">
            <a:avLst/>
          </a:prstGeom>
          <a:noFill/>
        </p:spPr>
        <p:txBody>
          <a:bodyPr wrap="none" rtlCol="0">
            <a:spAutoFit/>
          </a:bodyPr>
          <a:lstStyle/>
          <a:p>
            <a:r>
              <a:rPr lang="en-GB" b="1" dirty="0">
                <a:solidFill>
                  <a:schemeClr val="bg1"/>
                </a:solidFill>
                <a:latin typeface="Calibri" panose="020F0502020204030204" pitchFamily="34" charset="0"/>
                <a:cs typeface="Calibri" panose="020F0502020204030204" pitchFamily="34" charset="0"/>
              </a:rPr>
              <a:t>Credit: New York Times</a:t>
            </a:r>
          </a:p>
          <a:p>
            <a:r>
              <a:rPr lang="en-GB" b="1" dirty="0">
                <a:solidFill>
                  <a:schemeClr val="bg1"/>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1931061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mediacall" presetSubtype="0" fill="hold" nodeType="clickEffect">
                                  <p:stCondLst>
                                    <p:cond delay="0"/>
                                  </p:stCondLst>
                                  <p:childTnLst>
                                    <p:cmd type="call" cmd="playFrom(0.0)">
                                      <p:cBhvr>
                                        <p:cTn id="30"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31" fill="hold" display="0">
                  <p:stCondLst>
                    <p:cond delay="indefinite"/>
                  </p:stCondLst>
                </p:cTn>
                <p:tgtEl>
                  <p:spTgt spid="5"/>
                </p:tgtEl>
              </p:cMediaNode>
            </p:video>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2">
            <a:extLst>
              <a:ext uri="{FF2B5EF4-FFF2-40B4-BE49-F238E27FC236}">
                <a16:creationId xmlns:a16="http://schemas.microsoft.com/office/drawing/2014/main" id="{B0C7A116-3758-481F-ADED-1904330939CE}"/>
              </a:ext>
            </a:extLst>
          </p:cNvPr>
          <p:cNvSpPr/>
          <p:nvPr/>
        </p:nvSpPr>
        <p:spPr>
          <a:xfrm>
            <a:off x="3220942" y="226175"/>
            <a:ext cx="5752800" cy="639000"/>
          </a:xfrm>
          <a:prstGeom prst="rect">
            <a:avLst/>
          </a:prstGeom>
          <a:no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GB" sz="3600" spc="-1" dirty="0">
                <a:solidFill>
                  <a:srgbClr val="FFFF00"/>
                </a:solidFill>
                <a:latin typeface="Calibri"/>
              </a:rPr>
              <a:t>14</a:t>
            </a:r>
            <a:r>
              <a:rPr lang="en-GB" sz="3600" b="0" strike="noStrike" spc="-1" dirty="0">
                <a:solidFill>
                  <a:srgbClr val="FFFF00"/>
                </a:solidFill>
                <a:latin typeface="Calibri"/>
              </a:rPr>
              <a:t>. Ethical Consequences</a:t>
            </a:r>
            <a:endParaRPr lang="en-GB" sz="3600" b="0" strike="noStrike" spc="-1" dirty="0">
              <a:latin typeface="Arial"/>
            </a:endParaRPr>
          </a:p>
        </p:txBody>
      </p:sp>
      <p:sp>
        <p:nvSpPr>
          <p:cNvPr id="6" name="TextBox 5">
            <a:extLst>
              <a:ext uri="{FF2B5EF4-FFF2-40B4-BE49-F238E27FC236}">
                <a16:creationId xmlns:a16="http://schemas.microsoft.com/office/drawing/2014/main" id="{DB36E43E-7184-A041-94C9-651B62D2BF5F}"/>
              </a:ext>
            </a:extLst>
          </p:cNvPr>
          <p:cNvSpPr txBox="1"/>
          <p:nvPr/>
        </p:nvSpPr>
        <p:spPr>
          <a:xfrm>
            <a:off x="5014101" y="5143500"/>
            <a:ext cx="2163797" cy="646331"/>
          </a:xfrm>
          <a:prstGeom prst="rect">
            <a:avLst/>
          </a:prstGeom>
          <a:noFill/>
        </p:spPr>
        <p:txBody>
          <a:bodyPr wrap="none" rtlCol="0">
            <a:spAutoFit/>
          </a:bodyPr>
          <a:lstStyle/>
          <a:p>
            <a:r>
              <a:rPr lang="en-GB" b="1" dirty="0">
                <a:solidFill>
                  <a:schemeClr val="bg1"/>
                </a:solidFill>
                <a:latin typeface="Calibri" panose="020F0502020204030204" pitchFamily="34" charset="0"/>
                <a:cs typeface="Calibri" panose="020F0502020204030204" pitchFamily="34" charset="0"/>
              </a:rPr>
              <a:t>Credit: The Guardian</a:t>
            </a:r>
          </a:p>
          <a:p>
            <a:r>
              <a:rPr lang="en-GB" b="1" dirty="0">
                <a:solidFill>
                  <a:schemeClr val="bg1"/>
                </a:solidFill>
                <a:latin typeface="Calibri" panose="020F0502020204030204" pitchFamily="34" charset="0"/>
                <a:cs typeface="Calibri" panose="020F0502020204030204" pitchFamily="34" charset="0"/>
              </a:rPr>
              <a:t> </a:t>
            </a:r>
          </a:p>
        </p:txBody>
      </p:sp>
      <p:pic>
        <p:nvPicPr>
          <p:cNvPr id="2" name="Online Media 1" descr="Cambridge Analytica whistleblower: 'We spent $1m harvesting millions of Facebook profiles'">
            <a:hlinkClick r:id="" action="ppaction://media"/>
            <a:extLst>
              <a:ext uri="{FF2B5EF4-FFF2-40B4-BE49-F238E27FC236}">
                <a16:creationId xmlns:a16="http://schemas.microsoft.com/office/drawing/2014/main" id="{31BB326F-9517-4747-9057-35F41D6E9C89}"/>
              </a:ext>
            </a:extLst>
          </p:cNvPr>
          <p:cNvPicPr>
            <a:picLocks noRot="1" noChangeAspect="1"/>
          </p:cNvPicPr>
          <p:nvPr>
            <a:videoFile r:link="rId1"/>
          </p:nvPr>
        </p:nvPicPr>
        <p:blipFill>
          <a:blip r:embed="rId4"/>
          <a:stretch>
            <a:fillRect/>
          </a:stretch>
        </p:blipFill>
        <p:spPr>
          <a:xfrm>
            <a:off x="3048000" y="1714500"/>
            <a:ext cx="6096000" cy="3429000"/>
          </a:xfrm>
          <a:prstGeom prst="rect">
            <a:avLst/>
          </a:prstGeom>
          <a:ln>
            <a:noFill/>
          </a:ln>
          <a:effectLst>
            <a:softEdge rad="112500"/>
          </a:effectLst>
        </p:spPr>
      </p:pic>
    </p:spTree>
    <p:extLst>
      <p:ext uri="{BB962C8B-B14F-4D97-AF65-F5344CB8AC3E}">
        <p14:creationId xmlns:p14="http://schemas.microsoft.com/office/powerpoint/2010/main" val="3026779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
                </p:tgtEl>
              </p:cMediaNode>
            </p:video>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2">
            <a:extLst>
              <a:ext uri="{FF2B5EF4-FFF2-40B4-BE49-F238E27FC236}">
                <a16:creationId xmlns:a16="http://schemas.microsoft.com/office/drawing/2014/main" id="{B0C7A116-3758-481F-ADED-1904330939CE}"/>
              </a:ext>
            </a:extLst>
          </p:cNvPr>
          <p:cNvSpPr/>
          <p:nvPr/>
        </p:nvSpPr>
        <p:spPr>
          <a:xfrm>
            <a:off x="3220942" y="226175"/>
            <a:ext cx="5752800" cy="639000"/>
          </a:xfrm>
          <a:prstGeom prst="rect">
            <a:avLst/>
          </a:prstGeom>
          <a:no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GB" sz="3600" spc="-1" dirty="0">
                <a:solidFill>
                  <a:srgbClr val="FFFF00"/>
                </a:solidFill>
                <a:latin typeface="Calibri"/>
              </a:rPr>
              <a:t>15</a:t>
            </a:r>
            <a:r>
              <a:rPr lang="en-GB" sz="3600" b="0" strike="noStrike" spc="-1" dirty="0">
                <a:solidFill>
                  <a:srgbClr val="FFFF00"/>
                </a:solidFill>
                <a:latin typeface="Calibri"/>
              </a:rPr>
              <a:t>. Code of Ethics</a:t>
            </a:r>
            <a:endParaRPr lang="en-GB" sz="3600" b="0" strike="noStrike" spc="-1" dirty="0">
              <a:latin typeface="Arial"/>
            </a:endParaRPr>
          </a:p>
        </p:txBody>
      </p:sp>
      <p:pic>
        <p:nvPicPr>
          <p:cNvPr id="2" name="Online Media 1" descr="Why develop a data science code of ethics?">
            <a:hlinkClick r:id="" action="ppaction://media"/>
            <a:extLst>
              <a:ext uri="{FF2B5EF4-FFF2-40B4-BE49-F238E27FC236}">
                <a16:creationId xmlns:a16="http://schemas.microsoft.com/office/drawing/2014/main" id="{07A0C9AA-43FA-D944-8AEC-CA4BC4C13DD6}"/>
              </a:ext>
            </a:extLst>
          </p:cNvPr>
          <p:cNvPicPr>
            <a:picLocks noRot="1" noChangeAspect="1"/>
          </p:cNvPicPr>
          <p:nvPr>
            <a:videoFile r:link="rId1"/>
          </p:nvPr>
        </p:nvPicPr>
        <p:blipFill>
          <a:blip r:embed="rId4"/>
          <a:stretch>
            <a:fillRect/>
          </a:stretch>
        </p:blipFill>
        <p:spPr>
          <a:xfrm>
            <a:off x="477329" y="1714500"/>
            <a:ext cx="6096000" cy="3429000"/>
          </a:xfrm>
          <a:prstGeom prst="rect">
            <a:avLst/>
          </a:prstGeom>
          <a:ln>
            <a:noFill/>
          </a:ln>
          <a:effectLst>
            <a:softEdge rad="112500"/>
          </a:effectLst>
        </p:spPr>
      </p:pic>
      <p:sp>
        <p:nvSpPr>
          <p:cNvPr id="5" name="TextBox 4">
            <a:extLst>
              <a:ext uri="{FF2B5EF4-FFF2-40B4-BE49-F238E27FC236}">
                <a16:creationId xmlns:a16="http://schemas.microsoft.com/office/drawing/2014/main" id="{EA30DCE1-5D5B-9F44-9EB0-703C1482A11F}"/>
              </a:ext>
            </a:extLst>
          </p:cNvPr>
          <p:cNvSpPr txBox="1"/>
          <p:nvPr/>
        </p:nvSpPr>
        <p:spPr>
          <a:xfrm>
            <a:off x="2251006" y="5143500"/>
            <a:ext cx="2548646" cy="646331"/>
          </a:xfrm>
          <a:prstGeom prst="rect">
            <a:avLst/>
          </a:prstGeom>
          <a:noFill/>
        </p:spPr>
        <p:txBody>
          <a:bodyPr wrap="none" rtlCol="0">
            <a:spAutoFit/>
          </a:bodyPr>
          <a:lstStyle/>
          <a:p>
            <a:r>
              <a:rPr lang="en-GB" b="1" dirty="0">
                <a:solidFill>
                  <a:schemeClr val="bg1"/>
                </a:solidFill>
                <a:latin typeface="Calibri" panose="020F0502020204030204" pitchFamily="34" charset="0"/>
                <a:cs typeface="Calibri" panose="020F0502020204030204" pitchFamily="34" charset="0"/>
              </a:rPr>
              <a:t>Credit: Inside Bloomberg</a:t>
            </a:r>
          </a:p>
          <a:p>
            <a:r>
              <a:rPr lang="en-GB" b="1" dirty="0">
                <a:solidFill>
                  <a:schemeClr val="bg1"/>
                </a:solidFill>
                <a:latin typeface="Calibri" panose="020F0502020204030204" pitchFamily="34" charset="0"/>
                <a:cs typeface="Calibri" panose="020F0502020204030204" pitchFamily="34" charset="0"/>
              </a:rPr>
              <a:t> </a:t>
            </a:r>
          </a:p>
        </p:txBody>
      </p:sp>
      <p:pic>
        <p:nvPicPr>
          <p:cNvPr id="6" name="Picture 5" descr="A screenshot of a cell phone&#10;&#10;Description automatically generated">
            <a:extLst>
              <a:ext uri="{FF2B5EF4-FFF2-40B4-BE49-F238E27FC236}">
                <a16:creationId xmlns:a16="http://schemas.microsoft.com/office/drawing/2014/main" id="{DB676789-3F5C-FD4A-9860-09F7A4948817}"/>
              </a:ext>
            </a:extLst>
          </p:cNvPr>
          <p:cNvPicPr>
            <a:picLocks noChangeAspect="1"/>
          </p:cNvPicPr>
          <p:nvPr/>
        </p:nvPicPr>
        <p:blipFill rotWithShape="1">
          <a:blip r:embed="rId5">
            <a:extLst>
              <a:ext uri="{28A0092B-C50C-407E-A947-70E740481C1C}">
                <a14:useLocalDpi xmlns:a14="http://schemas.microsoft.com/office/drawing/2010/main" val="0"/>
              </a:ext>
            </a:extLst>
          </a:blip>
          <a:srcRect r="35210"/>
          <a:stretch/>
        </p:blipFill>
        <p:spPr>
          <a:xfrm>
            <a:off x="7335373" y="1714500"/>
            <a:ext cx="3916392" cy="3309814"/>
          </a:xfrm>
          <a:prstGeom prst="rect">
            <a:avLst/>
          </a:prstGeom>
          <a:ln>
            <a:noFill/>
          </a:ln>
          <a:effectLst>
            <a:softEdge rad="112500"/>
          </a:effectLst>
        </p:spPr>
      </p:pic>
    </p:spTree>
    <p:extLst>
      <p:ext uri="{BB962C8B-B14F-4D97-AF65-F5344CB8AC3E}">
        <p14:creationId xmlns:p14="http://schemas.microsoft.com/office/powerpoint/2010/main" val="310217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
                </p:tgtEl>
              </p:cMediaNode>
            </p:video>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2">
            <a:extLst>
              <a:ext uri="{FF2B5EF4-FFF2-40B4-BE49-F238E27FC236}">
                <a16:creationId xmlns:a16="http://schemas.microsoft.com/office/drawing/2014/main" id="{B0C7A116-3758-481F-ADED-1904330939CE}"/>
              </a:ext>
            </a:extLst>
          </p:cNvPr>
          <p:cNvSpPr/>
          <p:nvPr/>
        </p:nvSpPr>
        <p:spPr>
          <a:xfrm>
            <a:off x="3220942" y="226175"/>
            <a:ext cx="5752800" cy="639000"/>
          </a:xfrm>
          <a:prstGeom prst="rect">
            <a:avLst/>
          </a:prstGeom>
          <a:no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GB" sz="3600" b="0" strike="noStrike" spc="-1" dirty="0">
                <a:solidFill>
                  <a:srgbClr val="FFFF00"/>
                </a:solidFill>
                <a:latin typeface="Calibri"/>
              </a:rPr>
              <a:t>16. Summary</a:t>
            </a:r>
            <a:endParaRPr lang="en-GB" sz="3600" b="0" strike="noStrike" spc="-1" dirty="0">
              <a:latin typeface="Arial"/>
            </a:endParaRPr>
          </a:p>
        </p:txBody>
      </p:sp>
      <p:sp>
        <p:nvSpPr>
          <p:cNvPr id="3" name="Title 1">
            <a:extLst>
              <a:ext uri="{FF2B5EF4-FFF2-40B4-BE49-F238E27FC236}">
                <a16:creationId xmlns:a16="http://schemas.microsoft.com/office/drawing/2014/main" id="{5834D379-FC47-4244-9A1F-F0BD17E91D3B}"/>
              </a:ext>
            </a:extLst>
          </p:cNvPr>
          <p:cNvSpPr txBox="1"/>
          <p:nvPr/>
        </p:nvSpPr>
        <p:spPr>
          <a:xfrm>
            <a:off x="1208564" y="1369990"/>
            <a:ext cx="9774872" cy="2944825"/>
          </a:xfrm>
          <a:prstGeom prst="rect">
            <a:avLst/>
          </a:prstGeom>
          <a:ln w="12700">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t">
            <a:normAutofit lnSpcReduction="10000"/>
          </a:bodyPr>
          <a:lstStyle/>
          <a:p>
            <a:pPr>
              <a:buSzPct val="100000"/>
              <a:defRPr sz="2000" b="1">
                <a:solidFill>
                  <a:srgbClr val="FFFFFF"/>
                </a:solidFill>
                <a:latin typeface="Arial"/>
                <a:ea typeface="Arial"/>
                <a:cs typeface="Arial"/>
                <a:sym typeface="Arial"/>
              </a:defRPr>
            </a:pPr>
            <a:r>
              <a:rPr lang="en-GB" sz="2000" dirty="0">
                <a:solidFill>
                  <a:srgbClr val="FFFF00"/>
                </a:solidFill>
                <a:latin typeface="Calibri"/>
                <a:cs typeface="Calibri"/>
              </a:rPr>
              <a:t>We’ve considered: </a:t>
            </a:r>
          </a:p>
          <a:p>
            <a:pPr>
              <a:buSzPct val="100000"/>
              <a:defRPr sz="2000" b="1">
                <a:solidFill>
                  <a:srgbClr val="FFFFFF"/>
                </a:solidFill>
                <a:latin typeface="Arial"/>
                <a:ea typeface="Arial"/>
                <a:cs typeface="Arial"/>
                <a:sym typeface="Arial"/>
              </a:defRPr>
            </a:pPr>
            <a:endParaRPr lang="en-GB" sz="2000" dirty="0">
              <a:solidFill>
                <a:srgbClr val="FFFF00"/>
              </a:solidFill>
              <a:latin typeface="Calibri"/>
              <a:cs typeface="Calibri"/>
            </a:endParaRPr>
          </a:p>
          <a:p>
            <a:pPr marL="342900" indent="-342900">
              <a:buSzPct val="100000"/>
              <a:buFont typeface="Arial" panose="020B0604020202020204" pitchFamily="34" charset="0"/>
              <a:buChar char="•"/>
              <a:defRPr sz="2000" b="1">
                <a:solidFill>
                  <a:srgbClr val="FFFFFF"/>
                </a:solidFill>
                <a:latin typeface="Arial"/>
                <a:ea typeface="Arial"/>
                <a:cs typeface="Arial"/>
                <a:sym typeface="Arial"/>
              </a:defRPr>
            </a:pPr>
            <a:r>
              <a:rPr lang="en-GB" sz="2000" dirty="0">
                <a:solidFill>
                  <a:srgbClr val="FFFF00"/>
                </a:solidFill>
                <a:latin typeface="Calibri"/>
                <a:cs typeface="Calibri"/>
              </a:rPr>
              <a:t>What Ethics is.</a:t>
            </a:r>
          </a:p>
          <a:p>
            <a:pPr marL="342900" indent="-342900">
              <a:buSzPct val="100000"/>
              <a:buFont typeface="Arial" panose="020B0604020202020204" pitchFamily="34" charset="0"/>
              <a:buChar char="•"/>
              <a:defRPr sz="2000" b="1">
                <a:solidFill>
                  <a:srgbClr val="FFFFFF"/>
                </a:solidFill>
                <a:latin typeface="Arial"/>
                <a:ea typeface="Arial"/>
                <a:cs typeface="Arial"/>
                <a:sym typeface="Arial"/>
              </a:defRPr>
            </a:pPr>
            <a:r>
              <a:rPr lang="en-GB" sz="2000" dirty="0">
                <a:solidFill>
                  <a:srgbClr val="FFFF00"/>
                </a:solidFill>
                <a:latin typeface="Calibri"/>
                <a:cs typeface="Calibri"/>
              </a:rPr>
              <a:t>Covered some introductory ethical theories. </a:t>
            </a:r>
          </a:p>
          <a:p>
            <a:pPr marL="342900" indent="-342900">
              <a:buSzPct val="100000"/>
              <a:buFont typeface="Arial" panose="020B0604020202020204" pitchFamily="34" charset="0"/>
              <a:buChar char="•"/>
              <a:defRPr sz="2000" b="1">
                <a:solidFill>
                  <a:srgbClr val="FFFFFF"/>
                </a:solidFill>
                <a:latin typeface="Arial"/>
                <a:ea typeface="Arial"/>
                <a:cs typeface="Arial"/>
                <a:sym typeface="Arial"/>
              </a:defRPr>
            </a:pPr>
            <a:r>
              <a:rPr lang="en-GB" sz="2000" dirty="0">
                <a:solidFill>
                  <a:srgbClr val="FFFF00"/>
                </a:solidFill>
                <a:latin typeface="Calibri"/>
                <a:cs typeface="Calibri"/>
              </a:rPr>
              <a:t>Explained  the importance of ethics in data science.</a:t>
            </a:r>
          </a:p>
          <a:p>
            <a:pPr marL="342900" indent="-342900">
              <a:buSzPct val="100000"/>
              <a:buFont typeface="Arial" panose="020B0604020202020204" pitchFamily="34" charset="0"/>
              <a:buChar char="•"/>
              <a:defRPr sz="2000" b="1">
                <a:solidFill>
                  <a:srgbClr val="FFFFFF"/>
                </a:solidFill>
                <a:latin typeface="Arial"/>
                <a:ea typeface="Arial"/>
                <a:cs typeface="Arial"/>
                <a:sym typeface="Arial"/>
              </a:defRPr>
            </a:pPr>
            <a:r>
              <a:rPr lang="en-GB" sz="2000" dirty="0">
                <a:solidFill>
                  <a:srgbClr val="FFFF00"/>
                </a:solidFill>
                <a:latin typeface="Calibri"/>
                <a:cs typeface="Calibri"/>
              </a:rPr>
              <a:t>Been made aware of the legal frameworks within which we should operate ethically.</a:t>
            </a:r>
          </a:p>
          <a:p>
            <a:pPr marL="342900" indent="-342900">
              <a:buSzPct val="100000"/>
              <a:buFont typeface="Arial" panose="020B0604020202020204" pitchFamily="34" charset="0"/>
              <a:buChar char="•"/>
              <a:defRPr sz="2000" b="1">
                <a:solidFill>
                  <a:srgbClr val="FFFFFF"/>
                </a:solidFill>
                <a:latin typeface="Arial"/>
                <a:ea typeface="Arial"/>
                <a:cs typeface="Arial"/>
                <a:sym typeface="Arial"/>
              </a:defRPr>
            </a:pPr>
            <a:r>
              <a:rPr lang="en-GB" sz="2000" dirty="0">
                <a:solidFill>
                  <a:srgbClr val="FFFF00"/>
                </a:solidFill>
                <a:latin typeface="Calibri"/>
                <a:cs typeface="Calibri"/>
              </a:rPr>
              <a:t>Heard about GDPR, codes of ethics, and the consequences of discarding ethical. considerations.</a:t>
            </a:r>
          </a:p>
          <a:p>
            <a:pPr>
              <a:buSzPct val="100000"/>
              <a:defRPr sz="2000" b="1">
                <a:solidFill>
                  <a:srgbClr val="FFFFFF"/>
                </a:solidFill>
                <a:latin typeface="Arial"/>
                <a:ea typeface="Arial"/>
                <a:cs typeface="Arial"/>
                <a:sym typeface="Arial"/>
              </a:defRPr>
            </a:pPr>
            <a:endParaRPr lang="en-GB" sz="2000" dirty="0">
              <a:solidFill>
                <a:srgbClr val="FFFF00"/>
              </a:solidFill>
              <a:latin typeface="Calibri"/>
              <a:cs typeface="Calibri"/>
            </a:endParaRPr>
          </a:p>
          <a:p>
            <a:pPr>
              <a:buSzPct val="100000"/>
              <a:defRPr sz="2000" b="1">
                <a:solidFill>
                  <a:srgbClr val="FFFFFF"/>
                </a:solidFill>
                <a:latin typeface="Arial"/>
                <a:ea typeface="Arial"/>
                <a:cs typeface="Arial"/>
                <a:sym typeface="Arial"/>
              </a:defRPr>
            </a:pPr>
            <a:r>
              <a:rPr lang="en-GB" sz="2000" dirty="0">
                <a:solidFill>
                  <a:srgbClr val="FFFF00"/>
                </a:solidFill>
                <a:latin typeface="Calibri"/>
                <a:cs typeface="Calibri"/>
              </a:rPr>
              <a:t> </a:t>
            </a:r>
            <a:endParaRPr sz="2000" dirty="0">
              <a:solidFill>
                <a:srgbClr val="FFFF00"/>
              </a:solidFill>
            </a:endParaRPr>
          </a:p>
        </p:txBody>
      </p:sp>
      <p:sp>
        <p:nvSpPr>
          <p:cNvPr id="5" name="TextBox 4">
            <a:extLst>
              <a:ext uri="{FF2B5EF4-FFF2-40B4-BE49-F238E27FC236}">
                <a16:creationId xmlns:a16="http://schemas.microsoft.com/office/drawing/2014/main" id="{A7C4B86E-0208-3046-A26E-36BF8AFD6553}"/>
              </a:ext>
            </a:extLst>
          </p:cNvPr>
          <p:cNvSpPr txBox="1"/>
          <p:nvPr/>
        </p:nvSpPr>
        <p:spPr>
          <a:xfrm>
            <a:off x="1075413" y="4655142"/>
            <a:ext cx="2783839" cy="369332"/>
          </a:xfrm>
          <a:prstGeom prst="rect">
            <a:avLst/>
          </a:prstGeom>
          <a:noFill/>
        </p:spPr>
        <p:txBody>
          <a:bodyPr wrap="none" rtlCol="0">
            <a:spAutoFit/>
          </a:bodyPr>
          <a:lstStyle/>
          <a:p>
            <a:r>
              <a:rPr lang="en-GB" b="1" dirty="0">
                <a:solidFill>
                  <a:schemeClr val="bg1"/>
                </a:solidFill>
                <a:latin typeface="Calibri" panose="020F0502020204030204" pitchFamily="34" charset="0"/>
                <a:cs typeface="Calibri" panose="020F0502020204030204" pitchFamily="34" charset="0"/>
              </a:rPr>
              <a:t>1. Legal Framework (GDPR)</a:t>
            </a:r>
          </a:p>
        </p:txBody>
      </p:sp>
      <p:sp>
        <p:nvSpPr>
          <p:cNvPr id="6" name="TextBox 5">
            <a:extLst>
              <a:ext uri="{FF2B5EF4-FFF2-40B4-BE49-F238E27FC236}">
                <a16:creationId xmlns:a16="http://schemas.microsoft.com/office/drawing/2014/main" id="{7356175F-82D1-BE4E-81F6-AAA578BFA5E1}"/>
              </a:ext>
            </a:extLst>
          </p:cNvPr>
          <p:cNvSpPr txBox="1"/>
          <p:nvPr/>
        </p:nvSpPr>
        <p:spPr>
          <a:xfrm>
            <a:off x="5185810" y="4655142"/>
            <a:ext cx="1994457" cy="369332"/>
          </a:xfrm>
          <a:prstGeom prst="rect">
            <a:avLst/>
          </a:prstGeom>
          <a:noFill/>
        </p:spPr>
        <p:txBody>
          <a:bodyPr wrap="none" rtlCol="0">
            <a:spAutoFit/>
          </a:bodyPr>
          <a:lstStyle/>
          <a:p>
            <a:r>
              <a:rPr lang="en-GB" b="1" dirty="0">
                <a:solidFill>
                  <a:schemeClr val="bg1"/>
                </a:solidFill>
                <a:latin typeface="Calibri" panose="020F0502020204030204" pitchFamily="34" charset="0"/>
                <a:cs typeface="Calibri" panose="020F0502020204030204" pitchFamily="34" charset="0"/>
              </a:rPr>
              <a:t>2. Code of Conduct</a:t>
            </a:r>
          </a:p>
        </p:txBody>
      </p:sp>
      <p:sp>
        <p:nvSpPr>
          <p:cNvPr id="7" name="TextBox 6">
            <a:extLst>
              <a:ext uri="{FF2B5EF4-FFF2-40B4-BE49-F238E27FC236}">
                <a16:creationId xmlns:a16="http://schemas.microsoft.com/office/drawing/2014/main" id="{7B2C1FD6-2008-2842-9BF4-503EA1427095}"/>
              </a:ext>
            </a:extLst>
          </p:cNvPr>
          <p:cNvSpPr txBox="1"/>
          <p:nvPr/>
        </p:nvSpPr>
        <p:spPr>
          <a:xfrm>
            <a:off x="8554779" y="4577314"/>
            <a:ext cx="2928109" cy="646331"/>
          </a:xfrm>
          <a:prstGeom prst="rect">
            <a:avLst/>
          </a:prstGeom>
          <a:noFill/>
        </p:spPr>
        <p:txBody>
          <a:bodyPr wrap="none" rtlCol="0">
            <a:spAutoFit/>
          </a:bodyPr>
          <a:lstStyle/>
          <a:p>
            <a:pPr algn="ctr"/>
            <a:r>
              <a:rPr lang="en-GB" b="1" dirty="0">
                <a:solidFill>
                  <a:schemeClr val="bg1"/>
                </a:solidFill>
                <a:latin typeface="Calibri" panose="020F0502020204030204" pitchFamily="34" charset="0"/>
                <a:cs typeface="Calibri" panose="020F0502020204030204" pitchFamily="34" charset="0"/>
              </a:rPr>
              <a:t>3. Governmental &amp; Personal </a:t>
            </a:r>
          </a:p>
          <a:p>
            <a:pPr algn="ctr"/>
            <a:r>
              <a:rPr lang="en-GB" b="1" dirty="0">
                <a:solidFill>
                  <a:schemeClr val="bg1"/>
                </a:solidFill>
                <a:latin typeface="Calibri" panose="020F0502020204030204" pitchFamily="34" charset="0"/>
                <a:cs typeface="Calibri" panose="020F0502020204030204" pitchFamily="34" charset="0"/>
              </a:rPr>
              <a:t>Ethical Framework</a:t>
            </a:r>
          </a:p>
        </p:txBody>
      </p:sp>
      <p:sp>
        <p:nvSpPr>
          <p:cNvPr id="2" name="Right Arrow 1">
            <a:extLst>
              <a:ext uri="{FF2B5EF4-FFF2-40B4-BE49-F238E27FC236}">
                <a16:creationId xmlns:a16="http://schemas.microsoft.com/office/drawing/2014/main" id="{D5736D54-858B-CB48-BF9B-CDCE3E5D5CBB}"/>
              </a:ext>
            </a:extLst>
          </p:cNvPr>
          <p:cNvSpPr/>
          <p:nvPr/>
        </p:nvSpPr>
        <p:spPr>
          <a:xfrm>
            <a:off x="4033327" y="4577314"/>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ight Arrow 7">
            <a:extLst>
              <a:ext uri="{FF2B5EF4-FFF2-40B4-BE49-F238E27FC236}">
                <a16:creationId xmlns:a16="http://schemas.microsoft.com/office/drawing/2014/main" id="{A9844FF8-E541-434F-817C-83529DC15273}"/>
              </a:ext>
            </a:extLst>
          </p:cNvPr>
          <p:cNvSpPr/>
          <p:nvPr/>
        </p:nvSpPr>
        <p:spPr>
          <a:xfrm>
            <a:off x="7251568" y="4577314"/>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234002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2" grpId="0" animBg="1"/>
      <p:bldP spid="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2">
            <a:extLst>
              <a:ext uri="{FF2B5EF4-FFF2-40B4-BE49-F238E27FC236}">
                <a16:creationId xmlns:a16="http://schemas.microsoft.com/office/drawing/2014/main" id="{B0C7A116-3758-481F-ADED-1904330939CE}"/>
              </a:ext>
            </a:extLst>
          </p:cNvPr>
          <p:cNvSpPr/>
          <p:nvPr/>
        </p:nvSpPr>
        <p:spPr>
          <a:xfrm>
            <a:off x="3220942" y="226175"/>
            <a:ext cx="5752800" cy="639000"/>
          </a:xfrm>
          <a:prstGeom prst="rect">
            <a:avLst/>
          </a:prstGeom>
          <a:no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GB" sz="3600" b="0" strike="noStrike" spc="-1" dirty="0">
                <a:solidFill>
                  <a:srgbClr val="FFFF00"/>
                </a:solidFill>
                <a:latin typeface="Calibri"/>
              </a:rPr>
              <a:t>17. Resources</a:t>
            </a:r>
            <a:endParaRPr lang="en-GB" sz="3600" b="0" strike="noStrike" spc="-1" dirty="0">
              <a:latin typeface="Arial"/>
            </a:endParaRPr>
          </a:p>
        </p:txBody>
      </p:sp>
      <p:pic>
        <p:nvPicPr>
          <p:cNvPr id="2" name="Online Media 1" descr="The Good, The Bad, and The Creepy: Why Data Scientists Need to Understand Ethics">
            <a:hlinkClick r:id="" action="ppaction://media"/>
            <a:extLst>
              <a:ext uri="{FF2B5EF4-FFF2-40B4-BE49-F238E27FC236}">
                <a16:creationId xmlns:a16="http://schemas.microsoft.com/office/drawing/2014/main" id="{A1F304B2-3333-D24E-B5FF-B066957B0AA1}"/>
              </a:ext>
            </a:extLst>
          </p:cNvPr>
          <p:cNvPicPr>
            <a:picLocks noRot="1" noChangeAspect="1"/>
          </p:cNvPicPr>
          <p:nvPr>
            <a:videoFile r:link="rId1"/>
          </p:nvPr>
        </p:nvPicPr>
        <p:blipFill>
          <a:blip r:embed="rId4"/>
          <a:stretch>
            <a:fillRect/>
          </a:stretch>
        </p:blipFill>
        <p:spPr>
          <a:xfrm>
            <a:off x="3048000" y="1714500"/>
            <a:ext cx="6096000" cy="3429000"/>
          </a:xfrm>
          <a:prstGeom prst="rect">
            <a:avLst/>
          </a:prstGeom>
          <a:ln>
            <a:noFill/>
          </a:ln>
          <a:effectLst>
            <a:softEdge rad="112500"/>
          </a:effectLst>
        </p:spPr>
      </p:pic>
      <p:sp>
        <p:nvSpPr>
          <p:cNvPr id="5" name="TextBox 4">
            <a:extLst>
              <a:ext uri="{FF2B5EF4-FFF2-40B4-BE49-F238E27FC236}">
                <a16:creationId xmlns:a16="http://schemas.microsoft.com/office/drawing/2014/main" id="{F4DF5CFD-87A9-BB48-9F8C-8B1AB2D43E0E}"/>
              </a:ext>
            </a:extLst>
          </p:cNvPr>
          <p:cNvSpPr txBox="1"/>
          <p:nvPr/>
        </p:nvSpPr>
        <p:spPr>
          <a:xfrm>
            <a:off x="5189437" y="5143500"/>
            <a:ext cx="1813125" cy="646331"/>
          </a:xfrm>
          <a:prstGeom prst="rect">
            <a:avLst/>
          </a:prstGeom>
          <a:noFill/>
        </p:spPr>
        <p:txBody>
          <a:bodyPr wrap="none" rtlCol="0">
            <a:spAutoFit/>
          </a:bodyPr>
          <a:lstStyle/>
          <a:p>
            <a:r>
              <a:rPr lang="en-GB" b="1" dirty="0">
                <a:solidFill>
                  <a:schemeClr val="bg1"/>
                </a:solidFill>
                <a:latin typeface="Calibri" panose="020F0502020204030204" pitchFamily="34" charset="0"/>
                <a:cs typeface="Calibri" panose="020F0502020204030204" pitchFamily="34" charset="0"/>
              </a:rPr>
              <a:t>Credit: SAS Users</a:t>
            </a:r>
          </a:p>
          <a:p>
            <a:r>
              <a:rPr lang="en-GB" b="1" dirty="0">
                <a:solidFill>
                  <a:schemeClr val="bg1"/>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1031993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
                </p:tgtEl>
              </p:cMediaNode>
            </p:vide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stomShape 2">
            <a:extLst>
              <a:ext uri="{FF2B5EF4-FFF2-40B4-BE49-F238E27FC236}">
                <a16:creationId xmlns:a16="http://schemas.microsoft.com/office/drawing/2014/main" id="{8F55E616-7340-4DFD-93F7-25383AA6E61D}"/>
              </a:ext>
            </a:extLst>
          </p:cNvPr>
          <p:cNvSpPr/>
          <p:nvPr/>
        </p:nvSpPr>
        <p:spPr>
          <a:xfrm>
            <a:off x="3220942" y="226175"/>
            <a:ext cx="5752800" cy="639000"/>
          </a:xfrm>
          <a:prstGeom prst="rect">
            <a:avLst/>
          </a:prstGeom>
          <a:no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GB" sz="3600" b="0" strike="noStrike" spc="-1" dirty="0">
                <a:solidFill>
                  <a:srgbClr val="FFFF00"/>
                </a:solidFill>
                <a:latin typeface="Calibri"/>
              </a:rPr>
              <a:t>1. What We’ll Cover</a:t>
            </a:r>
            <a:endParaRPr lang="en-GB" sz="3600" b="0" strike="noStrike" spc="-1" dirty="0">
              <a:latin typeface="Arial"/>
            </a:endParaRPr>
          </a:p>
        </p:txBody>
      </p:sp>
      <p:pic>
        <p:nvPicPr>
          <p:cNvPr id="3" name="Picture 2">
            <a:extLst>
              <a:ext uri="{FF2B5EF4-FFF2-40B4-BE49-F238E27FC236}">
                <a16:creationId xmlns:a16="http://schemas.microsoft.com/office/drawing/2014/main" id="{8EF81412-F88D-40DE-AA6C-F4994C58BC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70494" y="1322154"/>
            <a:ext cx="4451007" cy="3069340"/>
          </a:xfrm>
          <a:prstGeom prst="rect">
            <a:avLst/>
          </a:prstGeom>
        </p:spPr>
      </p:pic>
      <p:sp>
        <p:nvSpPr>
          <p:cNvPr id="6" name="Title 1">
            <a:extLst>
              <a:ext uri="{FF2B5EF4-FFF2-40B4-BE49-F238E27FC236}">
                <a16:creationId xmlns:a16="http://schemas.microsoft.com/office/drawing/2014/main" id="{602BC284-F4DB-452C-B50D-386A15FBE7A8}"/>
              </a:ext>
            </a:extLst>
          </p:cNvPr>
          <p:cNvSpPr txBox="1"/>
          <p:nvPr/>
        </p:nvSpPr>
        <p:spPr>
          <a:xfrm>
            <a:off x="1768968" y="4848474"/>
            <a:ext cx="8654061" cy="841907"/>
          </a:xfrm>
          <a:prstGeom prst="rect">
            <a:avLst/>
          </a:prstGeom>
          <a:ln w="12700">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t">
            <a:normAutofit fontScale="92500" lnSpcReduction="20000"/>
          </a:bodyPr>
          <a:lstStyle/>
          <a:p>
            <a:pPr>
              <a:buSzPct val="100000"/>
              <a:defRPr sz="2000" b="1">
                <a:solidFill>
                  <a:srgbClr val="FFFFFF"/>
                </a:solidFill>
                <a:latin typeface="Arial"/>
                <a:ea typeface="Arial"/>
                <a:cs typeface="Arial"/>
                <a:sym typeface="Arial"/>
              </a:defRPr>
            </a:pPr>
            <a:r>
              <a:rPr lang="en-US" sz="2000" dirty="0">
                <a:solidFill>
                  <a:srgbClr val="FFFF00"/>
                </a:solidFill>
                <a:latin typeface="Calibri"/>
                <a:cs typeface="Calibri"/>
              </a:rPr>
              <a:t>The aim: to provide a overview of some of the ethical issues faced when applying data science, why these are important, and how to ensure responsible working moving forward.</a:t>
            </a:r>
          </a:p>
        </p:txBody>
      </p:sp>
    </p:spTree>
    <p:extLst>
      <p:ext uri="{BB962C8B-B14F-4D97-AF65-F5344CB8AC3E}">
        <p14:creationId xmlns:p14="http://schemas.microsoft.com/office/powerpoint/2010/main" val="923704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2">
            <a:extLst>
              <a:ext uri="{FF2B5EF4-FFF2-40B4-BE49-F238E27FC236}">
                <a16:creationId xmlns:a16="http://schemas.microsoft.com/office/drawing/2014/main" id="{B0C7A116-3758-481F-ADED-1904330939CE}"/>
              </a:ext>
            </a:extLst>
          </p:cNvPr>
          <p:cNvSpPr/>
          <p:nvPr/>
        </p:nvSpPr>
        <p:spPr>
          <a:xfrm>
            <a:off x="3220942" y="226175"/>
            <a:ext cx="5752800" cy="639000"/>
          </a:xfrm>
          <a:prstGeom prst="rect">
            <a:avLst/>
          </a:prstGeom>
          <a:no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GB" sz="3600" b="0" strike="noStrike" spc="-1" dirty="0">
                <a:solidFill>
                  <a:srgbClr val="FFFF00"/>
                </a:solidFill>
                <a:latin typeface="Calibri"/>
              </a:rPr>
              <a:t>2. What are Ethics?</a:t>
            </a:r>
            <a:endParaRPr lang="en-GB" sz="3600" b="0" strike="noStrike" spc="-1" dirty="0">
              <a:latin typeface="Arial"/>
            </a:endParaRPr>
          </a:p>
        </p:txBody>
      </p:sp>
      <p:pic>
        <p:nvPicPr>
          <p:cNvPr id="2" name="Online Media 1" descr="The Significance of Ethics and Ethics Education in Daily Life | Michael D. Burroughs | TEDxPSU">
            <a:hlinkClick r:id="" action="ppaction://media"/>
            <a:extLst>
              <a:ext uri="{FF2B5EF4-FFF2-40B4-BE49-F238E27FC236}">
                <a16:creationId xmlns:a16="http://schemas.microsoft.com/office/drawing/2014/main" id="{1BB8918D-2018-FE44-BA17-B55FC8F543B5}"/>
              </a:ext>
            </a:extLst>
          </p:cNvPr>
          <p:cNvPicPr>
            <a:picLocks noRot="1" noChangeAspect="1"/>
          </p:cNvPicPr>
          <p:nvPr>
            <a:videoFile r:link="rId1"/>
          </p:nvPr>
        </p:nvPicPr>
        <p:blipFill>
          <a:blip r:embed="rId4"/>
          <a:stretch>
            <a:fillRect/>
          </a:stretch>
        </p:blipFill>
        <p:spPr>
          <a:xfrm>
            <a:off x="3048000" y="1714500"/>
            <a:ext cx="6096000" cy="3429000"/>
          </a:xfrm>
          <a:prstGeom prst="rect">
            <a:avLst/>
          </a:prstGeom>
          <a:ln>
            <a:noFill/>
          </a:ln>
          <a:effectLst>
            <a:softEdge rad="112500"/>
          </a:effectLst>
        </p:spPr>
      </p:pic>
      <p:sp>
        <p:nvSpPr>
          <p:cNvPr id="5" name="TextBox 4">
            <a:extLst>
              <a:ext uri="{FF2B5EF4-FFF2-40B4-BE49-F238E27FC236}">
                <a16:creationId xmlns:a16="http://schemas.microsoft.com/office/drawing/2014/main" id="{30E9B77E-2B01-6342-A5D6-F21CF1D4A888}"/>
              </a:ext>
            </a:extLst>
          </p:cNvPr>
          <p:cNvSpPr txBox="1"/>
          <p:nvPr/>
        </p:nvSpPr>
        <p:spPr>
          <a:xfrm>
            <a:off x="4447119" y="5518812"/>
            <a:ext cx="3804888" cy="646331"/>
          </a:xfrm>
          <a:prstGeom prst="rect">
            <a:avLst/>
          </a:prstGeom>
          <a:noFill/>
        </p:spPr>
        <p:txBody>
          <a:bodyPr wrap="none" rtlCol="0">
            <a:spAutoFit/>
          </a:bodyPr>
          <a:lstStyle/>
          <a:p>
            <a:r>
              <a:rPr lang="en-GB" b="1" dirty="0">
                <a:solidFill>
                  <a:schemeClr val="bg1"/>
                </a:solidFill>
                <a:latin typeface="Calibri" panose="020F0502020204030204" pitchFamily="34" charset="0"/>
                <a:cs typeface="Calibri" panose="020F0502020204030204" pitchFamily="34" charset="0"/>
              </a:rPr>
              <a:t>Credit: </a:t>
            </a:r>
            <a:r>
              <a:rPr lang="en-GB" b="1" dirty="0" err="1">
                <a:solidFill>
                  <a:schemeClr val="bg1"/>
                </a:solidFill>
                <a:latin typeface="Calibri" panose="020F0502020204030204" pitchFamily="34" charset="0"/>
                <a:cs typeface="Calibri" panose="020F0502020204030204" pitchFamily="34" charset="0"/>
              </a:rPr>
              <a:t>Tedx</a:t>
            </a:r>
            <a:r>
              <a:rPr lang="en-GB" b="1" dirty="0">
                <a:solidFill>
                  <a:schemeClr val="bg1"/>
                </a:solidFill>
                <a:latin typeface="Calibri" panose="020F0502020204030204" pitchFamily="34" charset="0"/>
                <a:cs typeface="Calibri" panose="020F0502020204030204" pitchFamily="34" charset="0"/>
              </a:rPr>
              <a:t>, </a:t>
            </a:r>
            <a:r>
              <a:rPr lang="en-GB" b="1" dirty="0" err="1">
                <a:solidFill>
                  <a:schemeClr val="bg1"/>
                </a:solidFill>
                <a:latin typeface="Calibri" panose="020F0502020204030204" pitchFamily="34" charset="0"/>
                <a:cs typeface="Calibri" panose="020F0502020204030204" pitchFamily="34" charset="0"/>
              </a:rPr>
              <a:t>Dr.</a:t>
            </a:r>
            <a:r>
              <a:rPr lang="en-GB" b="1" dirty="0">
                <a:solidFill>
                  <a:schemeClr val="bg1"/>
                </a:solidFill>
                <a:latin typeface="Calibri" panose="020F0502020204030204" pitchFamily="34" charset="0"/>
                <a:cs typeface="Calibri" panose="020F0502020204030204" pitchFamily="34" charset="0"/>
              </a:rPr>
              <a:t> Michael D. Burroughs</a:t>
            </a:r>
          </a:p>
          <a:p>
            <a:r>
              <a:rPr lang="en-GB" b="1" dirty="0">
                <a:solidFill>
                  <a:schemeClr val="bg1"/>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3731539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
                </p:tgtEl>
              </p:cMediaNode>
            </p:vide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2">
            <a:extLst>
              <a:ext uri="{FF2B5EF4-FFF2-40B4-BE49-F238E27FC236}">
                <a16:creationId xmlns:a16="http://schemas.microsoft.com/office/drawing/2014/main" id="{B0C7A116-3758-481F-ADED-1904330939CE}"/>
              </a:ext>
            </a:extLst>
          </p:cNvPr>
          <p:cNvSpPr/>
          <p:nvPr/>
        </p:nvSpPr>
        <p:spPr>
          <a:xfrm>
            <a:off x="3220942" y="226175"/>
            <a:ext cx="5752800" cy="639000"/>
          </a:xfrm>
          <a:prstGeom prst="rect">
            <a:avLst/>
          </a:prstGeom>
          <a:no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GB" sz="3600" b="0" strike="noStrike" spc="-1" dirty="0">
                <a:solidFill>
                  <a:srgbClr val="FFFF00"/>
                </a:solidFill>
                <a:latin typeface="Calibri"/>
              </a:rPr>
              <a:t>3. What are Ethics?</a:t>
            </a:r>
            <a:endParaRPr lang="en-GB" sz="3600" b="0" strike="noStrike" spc="-1" dirty="0">
              <a:latin typeface="Arial"/>
            </a:endParaRPr>
          </a:p>
        </p:txBody>
      </p:sp>
      <p:sp>
        <p:nvSpPr>
          <p:cNvPr id="3" name="Title 1">
            <a:extLst>
              <a:ext uri="{FF2B5EF4-FFF2-40B4-BE49-F238E27FC236}">
                <a16:creationId xmlns:a16="http://schemas.microsoft.com/office/drawing/2014/main" id="{2F05F84B-7096-4DC8-AD6C-4EB2FE9F9391}"/>
              </a:ext>
            </a:extLst>
          </p:cNvPr>
          <p:cNvSpPr txBox="1"/>
          <p:nvPr/>
        </p:nvSpPr>
        <p:spPr>
          <a:xfrm>
            <a:off x="785446" y="1240050"/>
            <a:ext cx="10621107" cy="4180952"/>
          </a:xfrm>
          <a:prstGeom prst="rect">
            <a:avLst/>
          </a:prstGeom>
          <a:ln w="12700">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t">
            <a:noAutofit/>
          </a:bodyPr>
          <a:lstStyle/>
          <a:p>
            <a:pPr marL="342900" indent="-342900">
              <a:buSzPct val="100000"/>
              <a:buFont typeface="Arial" panose="020B0604020202020204" pitchFamily="34" charset="0"/>
              <a:buChar char="•"/>
              <a:defRPr sz="2000" b="1">
                <a:solidFill>
                  <a:srgbClr val="FFFFFF"/>
                </a:solidFill>
                <a:latin typeface="Arial"/>
                <a:ea typeface="Arial"/>
                <a:cs typeface="Arial"/>
                <a:sym typeface="Arial"/>
              </a:defRPr>
            </a:pPr>
            <a:r>
              <a:rPr lang="en-US" sz="2000" dirty="0">
                <a:solidFill>
                  <a:srgbClr val="FFFF00"/>
                </a:solidFill>
                <a:latin typeface="Calibri"/>
                <a:cs typeface="Calibri"/>
              </a:rPr>
              <a:t>Ethics is a branch of Philosophy - it systematizes right and wrong.</a:t>
            </a:r>
          </a:p>
          <a:p>
            <a:pPr marL="342900" indent="-342900">
              <a:buSzPct val="100000"/>
              <a:buFont typeface="Arial" panose="020B0604020202020204" pitchFamily="34" charset="0"/>
              <a:buChar char="•"/>
              <a:defRPr sz="2000" b="1">
                <a:solidFill>
                  <a:srgbClr val="FFFFFF"/>
                </a:solidFill>
                <a:latin typeface="Arial"/>
                <a:ea typeface="Arial"/>
                <a:cs typeface="Arial"/>
                <a:sym typeface="Arial"/>
              </a:defRPr>
            </a:pPr>
            <a:r>
              <a:rPr lang="en-US" sz="2000" dirty="0">
                <a:solidFill>
                  <a:srgbClr val="FFFF00"/>
                </a:solidFill>
                <a:latin typeface="Calibri"/>
                <a:cs typeface="Calibri"/>
              </a:rPr>
              <a:t>Deciding right from wrong is tricky. It involves choosing a metric to compare against, such as the “greatest good” - the best </a:t>
            </a:r>
            <a:r>
              <a:rPr lang="en-GB" sz="2000" dirty="0">
                <a:solidFill>
                  <a:srgbClr val="FFFF00"/>
                </a:solidFill>
                <a:latin typeface="Calibri"/>
                <a:cs typeface="Calibri"/>
              </a:rPr>
              <a:t>behaviour</a:t>
            </a:r>
            <a:r>
              <a:rPr lang="en-US" sz="2000" dirty="0">
                <a:solidFill>
                  <a:srgbClr val="FFFF00"/>
                </a:solidFill>
                <a:latin typeface="Calibri"/>
                <a:cs typeface="Calibri"/>
              </a:rPr>
              <a:t> yields the greatest good.</a:t>
            </a:r>
          </a:p>
          <a:p>
            <a:pPr>
              <a:buSzPct val="100000"/>
              <a:defRPr sz="2000" b="1">
                <a:solidFill>
                  <a:srgbClr val="FFFFFF"/>
                </a:solidFill>
                <a:latin typeface="Arial"/>
                <a:ea typeface="Arial"/>
                <a:cs typeface="Arial"/>
                <a:sym typeface="Arial"/>
              </a:defRPr>
            </a:pPr>
            <a:endParaRPr sz="2000" dirty="0">
              <a:solidFill>
                <a:srgbClr val="FFFF00"/>
              </a:solidFill>
            </a:endParaRPr>
          </a:p>
        </p:txBody>
      </p:sp>
      <p:grpSp>
        <p:nvGrpSpPr>
          <p:cNvPr id="8" name="Group 7">
            <a:extLst>
              <a:ext uri="{FF2B5EF4-FFF2-40B4-BE49-F238E27FC236}">
                <a16:creationId xmlns:a16="http://schemas.microsoft.com/office/drawing/2014/main" id="{3FFA08F1-0730-F24B-AEC4-0426BD4CE1A9}"/>
              </a:ext>
            </a:extLst>
          </p:cNvPr>
          <p:cNvGrpSpPr/>
          <p:nvPr/>
        </p:nvGrpSpPr>
        <p:grpSpPr>
          <a:xfrm>
            <a:off x="4275547" y="2176714"/>
            <a:ext cx="4174420" cy="4180953"/>
            <a:chOff x="4275547" y="2176714"/>
            <a:chExt cx="4174420" cy="4180953"/>
          </a:xfrm>
        </p:grpSpPr>
        <p:pic>
          <p:nvPicPr>
            <p:cNvPr id="5" name="Picture 4" descr="A picture containing scale, device, black, sitting&#10;&#10;Description automatically generated">
              <a:extLst>
                <a:ext uri="{FF2B5EF4-FFF2-40B4-BE49-F238E27FC236}">
                  <a16:creationId xmlns:a16="http://schemas.microsoft.com/office/drawing/2014/main" id="{D5523DEA-E9A9-C240-A539-B88402DC1B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75547" y="2176714"/>
              <a:ext cx="4174420" cy="4180953"/>
            </a:xfrm>
            <a:prstGeom prst="rect">
              <a:avLst/>
            </a:prstGeom>
          </p:spPr>
        </p:pic>
        <p:sp>
          <p:nvSpPr>
            <p:cNvPr id="6" name="TextBox 5">
              <a:extLst>
                <a:ext uri="{FF2B5EF4-FFF2-40B4-BE49-F238E27FC236}">
                  <a16:creationId xmlns:a16="http://schemas.microsoft.com/office/drawing/2014/main" id="{18F671FF-1AF1-1D4D-BA47-77634508B402}"/>
                </a:ext>
              </a:extLst>
            </p:cNvPr>
            <p:cNvSpPr txBox="1"/>
            <p:nvPr/>
          </p:nvSpPr>
          <p:spPr>
            <a:xfrm>
              <a:off x="4651687" y="5081862"/>
              <a:ext cx="898961" cy="369332"/>
            </a:xfrm>
            <a:prstGeom prst="rect">
              <a:avLst/>
            </a:prstGeom>
            <a:noFill/>
          </p:spPr>
          <p:txBody>
            <a:bodyPr wrap="square" rtlCol="0">
              <a:spAutoFit/>
            </a:bodyPr>
            <a:lstStyle/>
            <a:p>
              <a:pPr algn="ctr"/>
              <a:r>
                <a:rPr lang="en-GB" b="1" dirty="0">
                  <a:solidFill>
                    <a:schemeClr val="bg1"/>
                  </a:solidFill>
                  <a:effectLst>
                    <a:outerShdw blurRad="50800" dist="38100" dir="2700000" algn="tl" rotWithShape="0">
                      <a:prstClr val="black">
                        <a:alpha val="40000"/>
                      </a:prstClr>
                    </a:outerShdw>
                  </a:effectLst>
                  <a:latin typeface="Calibri" panose="020F0502020204030204" pitchFamily="34" charset="0"/>
                  <a:cs typeface="Calibri" panose="020F0502020204030204" pitchFamily="34" charset="0"/>
                </a:rPr>
                <a:t>Good</a:t>
              </a:r>
            </a:p>
          </p:txBody>
        </p:sp>
        <p:sp>
          <p:nvSpPr>
            <p:cNvPr id="7" name="TextBox 6">
              <a:extLst>
                <a:ext uri="{FF2B5EF4-FFF2-40B4-BE49-F238E27FC236}">
                  <a16:creationId xmlns:a16="http://schemas.microsoft.com/office/drawing/2014/main" id="{84CAF9C4-6852-1944-9EBC-036C65A3EF9F}"/>
                </a:ext>
              </a:extLst>
            </p:cNvPr>
            <p:cNvSpPr txBox="1"/>
            <p:nvPr/>
          </p:nvSpPr>
          <p:spPr>
            <a:xfrm>
              <a:off x="6485998" y="4651561"/>
              <a:ext cx="1963969" cy="769441"/>
            </a:xfrm>
            <a:prstGeom prst="rect">
              <a:avLst/>
            </a:prstGeom>
            <a:noFill/>
          </p:spPr>
          <p:txBody>
            <a:bodyPr wrap="square" rtlCol="0">
              <a:spAutoFit/>
            </a:bodyPr>
            <a:lstStyle/>
            <a:p>
              <a:pPr algn="ctr"/>
              <a:r>
                <a:rPr lang="en-GB" sz="4400" b="1" dirty="0">
                  <a:solidFill>
                    <a:schemeClr val="bg1"/>
                  </a:solidFill>
                  <a:effectLst>
                    <a:outerShdw blurRad="50800" dist="38100" dir="2700000" algn="tl" rotWithShape="0">
                      <a:prstClr val="black">
                        <a:alpha val="40000"/>
                      </a:prstClr>
                    </a:outerShdw>
                  </a:effectLst>
                  <a:latin typeface="Calibri" panose="020F0502020204030204" pitchFamily="34" charset="0"/>
                  <a:cs typeface="Calibri" panose="020F0502020204030204" pitchFamily="34" charset="0"/>
                </a:rPr>
                <a:t>Good</a:t>
              </a:r>
            </a:p>
          </p:txBody>
        </p:sp>
      </p:grpSp>
    </p:spTree>
    <p:extLst>
      <p:ext uri="{BB962C8B-B14F-4D97-AF65-F5344CB8AC3E}">
        <p14:creationId xmlns:p14="http://schemas.microsoft.com/office/powerpoint/2010/main" val="782167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2">
            <a:extLst>
              <a:ext uri="{FF2B5EF4-FFF2-40B4-BE49-F238E27FC236}">
                <a16:creationId xmlns:a16="http://schemas.microsoft.com/office/drawing/2014/main" id="{B0C7A116-3758-481F-ADED-1904330939CE}"/>
              </a:ext>
            </a:extLst>
          </p:cNvPr>
          <p:cNvSpPr/>
          <p:nvPr/>
        </p:nvSpPr>
        <p:spPr>
          <a:xfrm>
            <a:off x="3220942" y="226175"/>
            <a:ext cx="5752800" cy="639000"/>
          </a:xfrm>
          <a:prstGeom prst="rect">
            <a:avLst/>
          </a:prstGeom>
          <a:no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GB" sz="3600" b="0" strike="noStrike" spc="-1" dirty="0">
                <a:solidFill>
                  <a:srgbClr val="FFFF00"/>
                </a:solidFill>
                <a:latin typeface="Calibri"/>
              </a:rPr>
              <a:t>4. What are Ethics?</a:t>
            </a:r>
            <a:endParaRPr lang="en-GB" sz="3600" b="0" strike="noStrike" spc="-1" dirty="0">
              <a:latin typeface="Arial"/>
            </a:endParaRPr>
          </a:p>
        </p:txBody>
      </p:sp>
      <p:sp>
        <p:nvSpPr>
          <p:cNvPr id="3" name="Title 1">
            <a:extLst>
              <a:ext uri="{FF2B5EF4-FFF2-40B4-BE49-F238E27FC236}">
                <a16:creationId xmlns:a16="http://schemas.microsoft.com/office/drawing/2014/main" id="{2F05F84B-7096-4DC8-AD6C-4EB2FE9F9391}"/>
              </a:ext>
            </a:extLst>
          </p:cNvPr>
          <p:cNvSpPr txBox="1"/>
          <p:nvPr/>
        </p:nvSpPr>
        <p:spPr>
          <a:xfrm>
            <a:off x="566852" y="1792141"/>
            <a:ext cx="6443490" cy="4180952"/>
          </a:xfrm>
          <a:prstGeom prst="rect">
            <a:avLst/>
          </a:prstGeom>
          <a:ln w="12700">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t">
            <a:noAutofit/>
          </a:bodyPr>
          <a:lstStyle/>
          <a:p>
            <a:pPr marL="342900" indent="-342900">
              <a:buSzPct val="100000"/>
              <a:buFont typeface="Arial" panose="020B0604020202020204" pitchFamily="34" charset="0"/>
              <a:buChar char="•"/>
              <a:defRPr sz="2000" b="1">
                <a:solidFill>
                  <a:srgbClr val="FFFFFF"/>
                </a:solidFill>
                <a:latin typeface="Arial"/>
                <a:ea typeface="Arial"/>
                <a:cs typeface="Arial"/>
                <a:sym typeface="Arial"/>
              </a:defRPr>
            </a:pPr>
            <a:r>
              <a:rPr lang="en-US" sz="2000" dirty="0">
                <a:solidFill>
                  <a:srgbClr val="FFFF00"/>
                </a:solidFill>
                <a:latin typeface="Calibri"/>
                <a:cs typeface="Calibri"/>
              </a:rPr>
              <a:t>Stoicism - </a:t>
            </a:r>
            <a:r>
              <a:rPr lang="en-GB" sz="2000" dirty="0">
                <a:solidFill>
                  <a:srgbClr val="FFFF00"/>
                </a:solidFill>
                <a:latin typeface="Calibri"/>
                <a:cs typeface="Calibri"/>
              </a:rPr>
              <a:t>behaviour</a:t>
            </a:r>
            <a:r>
              <a:rPr lang="en-US" sz="2000" dirty="0">
                <a:solidFill>
                  <a:srgbClr val="FFFF00"/>
                </a:solidFill>
                <a:latin typeface="Calibri"/>
                <a:cs typeface="Calibri"/>
              </a:rPr>
              <a:t> that brings about contentment and serenity achieves the greatest good.</a:t>
            </a:r>
          </a:p>
          <a:p>
            <a:pPr marL="342900" indent="-342900">
              <a:buSzPct val="100000"/>
              <a:buFont typeface="Arial" panose="020B0604020202020204" pitchFamily="34" charset="0"/>
              <a:buChar char="•"/>
              <a:defRPr sz="2000" b="1">
                <a:solidFill>
                  <a:srgbClr val="FFFFFF"/>
                </a:solidFill>
                <a:latin typeface="Arial"/>
                <a:ea typeface="Arial"/>
                <a:cs typeface="Arial"/>
                <a:sym typeface="Arial"/>
              </a:defRPr>
            </a:pPr>
            <a:r>
              <a:rPr lang="en-US" sz="2000" dirty="0">
                <a:solidFill>
                  <a:srgbClr val="FFFF00"/>
                </a:solidFill>
                <a:latin typeface="Calibri"/>
                <a:cs typeface="Calibri"/>
              </a:rPr>
              <a:t>Hedonism - </a:t>
            </a:r>
            <a:r>
              <a:rPr lang="en-GB" sz="2000" dirty="0">
                <a:solidFill>
                  <a:srgbClr val="FFFF00"/>
                </a:solidFill>
                <a:latin typeface="Calibri"/>
                <a:cs typeface="Calibri"/>
              </a:rPr>
              <a:t>behaviour</a:t>
            </a:r>
            <a:r>
              <a:rPr lang="en-US" sz="2000" dirty="0">
                <a:solidFill>
                  <a:srgbClr val="FFFF00"/>
                </a:solidFill>
                <a:latin typeface="Calibri"/>
                <a:cs typeface="Calibri"/>
              </a:rPr>
              <a:t> that maximizes pleasure and minimizes pain achieves the greatest good.</a:t>
            </a:r>
          </a:p>
          <a:p>
            <a:pPr marL="342900" indent="-342900">
              <a:buSzPct val="100000"/>
              <a:buFont typeface="Arial" panose="020B0604020202020204" pitchFamily="34" charset="0"/>
              <a:buChar char="•"/>
              <a:defRPr sz="2000" b="1">
                <a:solidFill>
                  <a:srgbClr val="FFFFFF"/>
                </a:solidFill>
                <a:latin typeface="Arial"/>
                <a:ea typeface="Arial"/>
                <a:cs typeface="Arial"/>
                <a:sym typeface="Arial"/>
              </a:defRPr>
            </a:pPr>
            <a:r>
              <a:rPr lang="en-US" sz="2000" dirty="0">
                <a:solidFill>
                  <a:srgbClr val="FFFF00"/>
                </a:solidFill>
                <a:latin typeface="Calibri"/>
                <a:cs typeface="Calibri"/>
              </a:rPr>
              <a:t>Utilitarianism – behavior that maximizes a positive effect, e.g. happiness, achieves the greatest good.</a:t>
            </a:r>
          </a:p>
          <a:p>
            <a:pPr marL="342900" indent="-342900">
              <a:buSzPct val="100000"/>
              <a:buFont typeface="Arial" panose="020B0604020202020204" pitchFamily="34" charset="0"/>
              <a:buChar char="•"/>
              <a:defRPr sz="2000" b="1">
                <a:solidFill>
                  <a:srgbClr val="FFFFFF"/>
                </a:solidFill>
                <a:latin typeface="Arial"/>
                <a:ea typeface="Arial"/>
                <a:cs typeface="Arial"/>
                <a:sym typeface="Arial"/>
              </a:defRPr>
            </a:pPr>
            <a:r>
              <a:rPr lang="en-US" sz="2000" dirty="0">
                <a:solidFill>
                  <a:srgbClr val="FFFF00"/>
                </a:solidFill>
                <a:latin typeface="Calibri"/>
                <a:cs typeface="Calibri"/>
              </a:rPr>
              <a:t>This isn’t a full ethics course, so we can’t review all the theories. </a:t>
            </a:r>
          </a:p>
          <a:p>
            <a:pPr marL="342900" indent="-342900">
              <a:buSzPct val="100000"/>
              <a:buFont typeface="Arial" panose="020B0604020202020204" pitchFamily="34" charset="0"/>
              <a:buChar char="•"/>
              <a:defRPr sz="2000" b="1">
                <a:solidFill>
                  <a:srgbClr val="FFFFFF"/>
                </a:solidFill>
                <a:latin typeface="Arial"/>
                <a:ea typeface="Arial"/>
                <a:cs typeface="Arial"/>
                <a:sym typeface="Arial"/>
              </a:defRPr>
            </a:pPr>
            <a:r>
              <a:rPr lang="en-US" sz="2000" dirty="0">
                <a:solidFill>
                  <a:srgbClr val="FFFF00"/>
                </a:solidFill>
                <a:latin typeface="Calibri"/>
                <a:cs typeface="Calibri"/>
              </a:rPr>
              <a:t>That said, we’ll press on and use utilitarianism as our focus point.</a:t>
            </a:r>
          </a:p>
          <a:p>
            <a:pPr>
              <a:buSzPct val="100000"/>
              <a:defRPr sz="2000" b="1">
                <a:solidFill>
                  <a:srgbClr val="FFFFFF"/>
                </a:solidFill>
                <a:latin typeface="Arial"/>
                <a:ea typeface="Arial"/>
                <a:cs typeface="Arial"/>
                <a:sym typeface="Arial"/>
              </a:defRPr>
            </a:pPr>
            <a:endParaRPr sz="2000" dirty="0">
              <a:solidFill>
                <a:srgbClr val="FFFF00"/>
              </a:solidFill>
            </a:endParaRPr>
          </a:p>
        </p:txBody>
      </p:sp>
      <p:pic>
        <p:nvPicPr>
          <p:cNvPr id="5" name="Picture 4" descr="A picture containing scale, device, black, sitting&#10;&#10;Description automatically generated">
            <a:extLst>
              <a:ext uri="{FF2B5EF4-FFF2-40B4-BE49-F238E27FC236}">
                <a16:creationId xmlns:a16="http://schemas.microsoft.com/office/drawing/2014/main" id="{FE29E435-604D-024A-A78C-6FA4B90F16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73742" y="4273690"/>
            <a:ext cx="1696748" cy="1699403"/>
          </a:xfrm>
          <a:prstGeom prst="rect">
            <a:avLst/>
          </a:prstGeom>
        </p:spPr>
      </p:pic>
      <p:pic>
        <p:nvPicPr>
          <p:cNvPr id="6" name="Picture 5" descr="A hand holding a glass of wine&#10;&#10;Description automatically generated">
            <a:extLst>
              <a:ext uri="{FF2B5EF4-FFF2-40B4-BE49-F238E27FC236}">
                <a16:creationId xmlns:a16="http://schemas.microsoft.com/office/drawing/2014/main" id="{E645022A-36BE-7D44-BC03-727C70CCE03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25573" y="2708157"/>
            <a:ext cx="2361229" cy="1566774"/>
          </a:xfrm>
          <a:prstGeom prst="rect">
            <a:avLst/>
          </a:prstGeom>
          <a:ln>
            <a:noFill/>
          </a:ln>
          <a:effectLst>
            <a:softEdge rad="112500"/>
          </a:effectLst>
        </p:spPr>
      </p:pic>
      <p:pic>
        <p:nvPicPr>
          <p:cNvPr id="8" name="Picture 7" descr="A glass cup on a table&#10;&#10;Description automatically generated">
            <a:extLst>
              <a:ext uri="{FF2B5EF4-FFF2-40B4-BE49-F238E27FC236}">
                <a16:creationId xmlns:a16="http://schemas.microsoft.com/office/drawing/2014/main" id="{81C3325A-FE56-AA4D-BA1A-6251DB0F914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19880" y="1008754"/>
            <a:ext cx="2355280" cy="1566773"/>
          </a:xfrm>
          <a:prstGeom prst="rect">
            <a:avLst/>
          </a:prstGeom>
          <a:ln>
            <a:noFill/>
          </a:ln>
          <a:effectLst>
            <a:softEdge rad="112500"/>
          </a:effectLst>
        </p:spPr>
      </p:pic>
    </p:spTree>
    <p:extLst>
      <p:ext uri="{BB962C8B-B14F-4D97-AF65-F5344CB8AC3E}">
        <p14:creationId xmlns:p14="http://schemas.microsoft.com/office/powerpoint/2010/main" val="4108412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2">
            <a:extLst>
              <a:ext uri="{FF2B5EF4-FFF2-40B4-BE49-F238E27FC236}">
                <a16:creationId xmlns:a16="http://schemas.microsoft.com/office/drawing/2014/main" id="{B0C7A116-3758-481F-ADED-1904330939CE}"/>
              </a:ext>
            </a:extLst>
          </p:cNvPr>
          <p:cNvSpPr/>
          <p:nvPr/>
        </p:nvSpPr>
        <p:spPr>
          <a:xfrm>
            <a:off x="2278966" y="226175"/>
            <a:ext cx="7962314" cy="639000"/>
          </a:xfrm>
          <a:prstGeom prst="rect">
            <a:avLst/>
          </a:prstGeom>
          <a:no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GB" sz="3600" b="0" strike="noStrike" spc="-1" dirty="0">
                <a:solidFill>
                  <a:srgbClr val="FFFF00"/>
                </a:solidFill>
                <a:latin typeface="Calibri"/>
              </a:rPr>
              <a:t>5. Utilitarianism</a:t>
            </a:r>
            <a:endParaRPr lang="en-GB" sz="3600" b="0" strike="noStrike" spc="-1" dirty="0">
              <a:latin typeface="Arial"/>
            </a:endParaRPr>
          </a:p>
        </p:txBody>
      </p:sp>
      <p:pic>
        <p:nvPicPr>
          <p:cNvPr id="2" name="Online Media 1" title="PHILOSOPHY - Ethics: Utilitarianism, Part 1 [HD]">
            <a:hlinkClick r:id="" action="ppaction://media"/>
            <a:extLst>
              <a:ext uri="{FF2B5EF4-FFF2-40B4-BE49-F238E27FC236}">
                <a16:creationId xmlns:a16="http://schemas.microsoft.com/office/drawing/2014/main" id="{BD178934-2844-48E3-8EA8-75EE9058F223}"/>
              </a:ext>
            </a:extLst>
          </p:cNvPr>
          <p:cNvPicPr>
            <a:picLocks noRot="1" noChangeAspect="1"/>
          </p:cNvPicPr>
          <p:nvPr>
            <a:videoFile r:link="rId1"/>
          </p:nvPr>
        </p:nvPicPr>
        <p:blipFill>
          <a:blip r:embed="rId5"/>
          <a:stretch>
            <a:fillRect/>
          </a:stretch>
        </p:blipFill>
        <p:spPr>
          <a:xfrm>
            <a:off x="266309" y="2003323"/>
            <a:ext cx="5829691" cy="3279201"/>
          </a:xfrm>
          <a:prstGeom prst="rect">
            <a:avLst/>
          </a:prstGeom>
          <a:ln>
            <a:noFill/>
          </a:ln>
          <a:effectLst>
            <a:softEdge rad="112500"/>
          </a:effectLst>
        </p:spPr>
      </p:pic>
      <p:pic>
        <p:nvPicPr>
          <p:cNvPr id="5" name="Online Media 4" title="PHILOSOPHY - Ethics: Utilitarianism, Part 2 [HD]">
            <a:hlinkClick r:id="" action="ppaction://media"/>
            <a:extLst>
              <a:ext uri="{FF2B5EF4-FFF2-40B4-BE49-F238E27FC236}">
                <a16:creationId xmlns:a16="http://schemas.microsoft.com/office/drawing/2014/main" id="{5A7F7BE0-FAE0-4223-B4FB-1EA9D76C57C6}"/>
              </a:ext>
            </a:extLst>
          </p:cNvPr>
          <p:cNvPicPr>
            <a:picLocks noRot="1" noChangeAspect="1"/>
          </p:cNvPicPr>
          <p:nvPr>
            <a:videoFile r:link="rId2"/>
          </p:nvPr>
        </p:nvPicPr>
        <p:blipFill>
          <a:blip r:embed="rId6"/>
          <a:stretch>
            <a:fillRect/>
          </a:stretch>
        </p:blipFill>
        <p:spPr>
          <a:xfrm>
            <a:off x="6165124" y="1986833"/>
            <a:ext cx="5898722" cy="3318031"/>
          </a:xfrm>
          <a:prstGeom prst="rect">
            <a:avLst/>
          </a:prstGeom>
          <a:ln>
            <a:noFill/>
          </a:ln>
          <a:effectLst>
            <a:softEdge rad="112500"/>
          </a:effectLst>
        </p:spPr>
      </p:pic>
      <p:sp>
        <p:nvSpPr>
          <p:cNvPr id="9" name="TextBox 8">
            <a:extLst>
              <a:ext uri="{FF2B5EF4-FFF2-40B4-BE49-F238E27FC236}">
                <a16:creationId xmlns:a16="http://schemas.microsoft.com/office/drawing/2014/main" id="{05CD3CFE-EDD9-4A5F-BF34-4916C7A897D5}"/>
              </a:ext>
            </a:extLst>
          </p:cNvPr>
          <p:cNvSpPr txBox="1"/>
          <p:nvPr/>
        </p:nvSpPr>
        <p:spPr>
          <a:xfrm>
            <a:off x="3500511" y="5468978"/>
            <a:ext cx="5190978" cy="646331"/>
          </a:xfrm>
          <a:prstGeom prst="rect">
            <a:avLst/>
          </a:prstGeom>
          <a:noFill/>
        </p:spPr>
        <p:txBody>
          <a:bodyPr wrap="square" rtlCol="0">
            <a:spAutoFit/>
          </a:bodyPr>
          <a:lstStyle/>
          <a:p>
            <a:pPr algn="ctr"/>
            <a:r>
              <a:rPr lang="en-GB" b="1" dirty="0">
                <a:solidFill>
                  <a:schemeClr val="bg1"/>
                </a:solidFill>
                <a:latin typeface="Calibri" panose="020F0502020204030204" pitchFamily="34" charset="0"/>
                <a:cs typeface="Calibri" panose="020F0502020204030204" pitchFamily="34" charset="0"/>
              </a:rPr>
              <a:t>Credit: Wireless Philosophy, Julia </a:t>
            </a:r>
            <a:r>
              <a:rPr lang="en-GB" b="1" dirty="0" err="1">
                <a:solidFill>
                  <a:schemeClr val="bg1"/>
                </a:solidFill>
                <a:latin typeface="Calibri" panose="020F0502020204030204" pitchFamily="34" charset="0"/>
                <a:cs typeface="Calibri" panose="020F0502020204030204" pitchFamily="34" charset="0"/>
              </a:rPr>
              <a:t>Markovits</a:t>
            </a:r>
            <a:endParaRPr lang="en-GB" b="1" dirty="0">
              <a:solidFill>
                <a:schemeClr val="bg1"/>
              </a:solidFill>
              <a:latin typeface="Calibri" panose="020F0502020204030204" pitchFamily="34" charset="0"/>
              <a:cs typeface="Calibri" panose="020F0502020204030204" pitchFamily="34" charset="0"/>
            </a:endParaRPr>
          </a:p>
          <a:p>
            <a:r>
              <a:rPr lang="en-GB" b="1" dirty="0">
                <a:solidFill>
                  <a:schemeClr val="bg1"/>
                </a:solidFill>
                <a:latin typeface="Calibri" panose="020F0502020204030204" pitchFamily="34" charset="0"/>
                <a:cs typeface="Calibri" panose="020F0502020204030204" pitchFamily="34" charset="0"/>
              </a:rPr>
              <a:t> </a:t>
            </a:r>
          </a:p>
        </p:txBody>
      </p:sp>
      <p:sp>
        <p:nvSpPr>
          <p:cNvPr id="10" name="TextBox 9">
            <a:extLst>
              <a:ext uri="{FF2B5EF4-FFF2-40B4-BE49-F238E27FC236}">
                <a16:creationId xmlns:a16="http://schemas.microsoft.com/office/drawing/2014/main" id="{3B53EB3B-02BC-4627-9768-36C4E730612E}"/>
              </a:ext>
            </a:extLst>
          </p:cNvPr>
          <p:cNvSpPr txBox="1"/>
          <p:nvPr/>
        </p:nvSpPr>
        <p:spPr>
          <a:xfrm>
            <a:off x="585665" y="1551934"/>
            <a:ext cx="5190978" cy="369332"/>
          </a:xfrm>
          <a:prstGeom prst="rect">
            <a:avLst/>
          </a:prstGeom>
          <a:noFill/>
        </p:spPr>
        <p:txBody>
          <a:bodyPr wrap="square" rtlCol="0">
            <a:spAutoFit/>
          </a:bodyPr>
          <a:lstStyle/>
          <a:p>
            <a:pPr algn="ctr"/>
            <a:r>
              <a:rPr lang="en-GB" b="1" dirty="0">
                <a:solidFill>
                  <a:schemeClr val="bg1"/>
                </a:solidFill>
                <a:latin typeface="Calibri" panose="020F0502020204030204" pitchFamily="34" charset="0"/>
                <a:cs typeface="Calibri" panose="020F0502020204030204" pitchFamily="34" charset="0"/>
              </a:rPr>
              <a:t>Part 1</a:t>
            </a:r>
          </a:p>
        </p:txBody>
      </p:sp>
      <p:sp>
        <p:nvSpPr>
          <p:cNvPr id="11" name="TextBox 10">
            <a:extLst>
              <a:ext uri="{FF2B5EF4-FFF2-40B4-BE49-F238E27FC236}">
                <a16:creationId xmlns:a16="http://schemas.microsoft.com/office/drawing/2014/main" id="{9A669116-DB05-4C3A-925C-84499A4D142B}"/>
              </a:ext>
            </a:extLst>
          </p:cNvPr>
          <p:cNvSpPr txBox="1"/>
          <p:nvPr/>
        </p:nvSpPr>
        <p:spPr>
          <a:xfrm>
            <a:off x="6518996" y="1524274"/>
            <a:ext cx="5190978" cy="369332"/>
          </a:xfrm>
          <a:prstGeom prst="rect">
            <a:avLst/>
          </a:prstGeom>
          <a:noFill/>
        </p:spPr>
        <p:txBody>
          <a:bodyPr wrap="square" rtlCol="0">
            <a:spAutoFit/>
          </a:bodyPr>
          <a:lstStyle/>
          <a:p>
            <a:pPr algn="ctr"/>
            <a:r>
              <a:rPr lang="en-GB" b="1" dirty="0">
                <a:solidFill>
                  <a:schemeClr val="bg1"/>
                </a:solidFill>
                <a:latin typeface="Calibri" panose="020F0502020204030204" pitchFamily="34" charset="0"/>
                <a:cs typeface="Calibri" panose="020F0502020204030204" pitchFamily="34" charset="0"/>
              </a:rPr>
              <a:t>Part 2</a:t>
            </a:r>
          </a:p>
        </p:txBody>
      </p:sp>
    </p:spTree>
    <p:extLst>
      <p:ext uri="{BB962C8B-B14F-4D97-AF65-F5344CB8AC3E}">
        <p14:creationId xmlns:p14="http://schemas.microsoft.com/office/powerpoint/2010/main" val="3184860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2"/>
                                        </p:tgtEl>
                                      </p:cBhvr>
                                    </p:cmd>
                                  </p:childTnLst>
                                </p:cTn>
                              </p:par>
                            </p:childTnLst>
                          </p:cTn>
                        </p:par>
                      </p:childTnLst>
                    </p:cTn>
                  </p:par>
                  <p:par>
                    <p:cTn id="7" fill="hold">
                      <p:stCondLst>
                        <p:cond delay="indefinite"/>
                      </p:stCondLst>
                      <p:childTnLst>
                        <p:par>
                          <p:cTn id="8" fill="hold">
                            <p:stCondLst>
                              <p:cond delay="0"/>
                            </p:stCondLst>
                            <p:childTnLst>
                              <p:par>
                                <p:cTn id="9" presetID="1" presetClass="mediacall" presetSubtype="0" fill="hold" nodeType="clickEffect">
                                  <p:stCondLst>
                                    <p:cond delay="0"/>
                                  </p:stCondLst>
                                  <p:childTnLst>
                                    <p:cmd type="call" cmd="playFrom(0.0)">
                                      <p:cBhvr>
                                        <p:cTn id="10"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11" display="0">
                  <p:stCondLst>
                    <p:cond delay="indefinite"/>
                  </p:stCondLst>
                </p:cTn>
                <p:tgtEl>
                  <p:spTgt spid="2"/>
                </p:tgtEl>
              </p:cMediaNode>
            </p:video>
            <p:video>
              <p:cMediaNode vol="80000">
                <p:cTn id="12" display="0">
                  <p:stCondLst>
                    <p:cond delay="indefinite"/>
                  </p:stCondLst>
                </p:cTn>
                <p:tgtEl>
                  <p:spTgt spid="5"/>
                </p:tgtEl>
              </p:cMediaNode>
            </p:vide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2">
            <a:extLst>
              <a:ext uri="{FF2B5EF4-FFF2-40B4-BE49-F238E27FC236}">
                <a16:creationId xmlns:a16="http://schemas.microsoft.com/office/drawing/2014/main" id="{B0C7A116-3758-481F-ADED-1904330939CE}"/>
              </a:ext>
            </a:extLst>
          </p:cNvPr>
          <p:cNvSpPr/>
          <p:nvPr/>
        </p:nvSpPr>
        <p:spPr>
          <a:xfrm>
            <a:off x="2278966" y="226175"/>
            <a:ext cx="7962314" cy="639000"/>
          </a:xfrm>
          <a:prstGeom prst="rect">
            <a:avLst/>
          </a:prstGeom>
          <a:no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GB" sz="3600" b="0" strike="noStrike" spc="-1" dirty="0">
                <a:solidFill>
                  <a:srgbClr val="FFFF00"/>
                </a:solidFill>
                <a:latin typeface="Calibri"/>
              </a:rPr>
              <a:t>6. Relation to Data Science</a:t>
            </a:r>
            <a:endParaRPr lang="en-GB" sz="3600" b="0" strike="noStrike" spc="-1" dirty="0">
              <a:latin typeface="Arial"/>
            </a:endParaRPr>
          </a:p>
        </p:txBody>
      </p:sp>
      <p:grpSp>
        <p:nvGrpSpPr>
          <p:cNvPr id="15" name="Group 14">
            <a:extLst>
              <a:ext uri="{FF2B5EF4-FFF2-40B4-BE49-F238E27FC236}">
                <a16:creationId xmlns:a16="http://schemas.microsoft.com/office/drawing/2014/main" id="{722A1C67-CE00-4E93-952A-EDE2565FF9E5}"/>
              </a:ext>
            </a:extLst>
          </p:cNvPr>
          <p:cNvGrpSpPr/>
          <p:nvPr/>
        </p:nvGrpSpPr>
        <p:grpSpPr>
          <a:xfrm>
            <a:off x="4447119" y="2449478"/>
            <a:ext cx="3297762" cy="3455918"/>
            <a:chOff x="4447119" y="2432226"/>
            <a:chExt cx="3297762" cy="3455918"/>
          </a:xfrm>
        </p:grpSpPr>
        <p:pic>
          <p:nvPicPr>
            <p:cNvPr id="13" name="Picture 12">
              <a:extLst>
                <a:ext uri="{FF2B5EF4-FFF2-40B4-BE49-F238E27FC236}">
                  <a16:creationId xmlns:a16="http://schemas.microsoft.com/office/drawing/2014/main" id="{888B0AB3-0FAA-4891-934D-39ED13A955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11376" y="2432226"/>
              <a:ext cx="3169248" cy="3014650"/>
            </a:xfrm>
            <a:prstGeom prst="rect">
              <a:avLst/>
            </a:prstGeom>
          </p:spPr>
        </p:pic>
        <p:sp>
          <p:nvSpPr>
            <p:cNvPr id="14" name="TextBox 13">
              <a:extLst>
                <a:ext uri="{FF2B5EF4-FFF2-40B4-BE49-F238E27FC236}">
                  <a16:creationId xmlns:a16="http://schemas.microsoft.com/office/drawing/2014/main" id="{74CB050C-2CB7-43F2-8722-64AB7CED5AD7}"/>
                </a:ext>
              </a:extLst>
            </p:cNvPr>
            <p:cNvSpPr txBox="1"/>
            <p:nvPr/>
          </p:nvSpPr>
          <p:spPr>
            <a:xfrm>
              <a:off x="4447119" y="5518812"/>
              <a:ext cx="3297762" cy="369332"/>
            </a:xfrm>
            <a:prstGeom prst="rect">
              <a:avLst/>
            </a:prstGeom>
            <a:noFill/>
          </p:spPr>
          <p:txBody>
            <a:bodyPr wrap="none" rtlCol="0">
              <a:spAutoFit/>
            </a:bodyPr>
            <a:lstStyle/>
            <a:p>
              <a:r>
                <a:rPr lang="en-GB" b="1" dirty="0">
                  <a:solidFill>
                    <a:schemeClr val="bg1"/>
                  </a:solidFill>
                  <a:latin typeface="Calibri" panose="020F0502020204030204" pitchFamily="34" charset="0"/>
                  <a:cs typeface="Calibri" panose="020F0502020204030204" pitchFamily="34" charset="0"/>
                </a:rPr>
                <a:t>Credit: Shelley Palmer &amp; Crate.io</a:t>
              </a:r>
            </a:p>
          </p:txBody>
        </p:sp>
      </p:grpSp>
      <p:grpSp>
        <p:nvGrpSpPr>
          <p:cNvPr id="6" name="Group 5">
            <a:extLst>
              <a:ext uri="{FF2B5EF4-FFF2-40B4-BE49-F238E27FC236}">
                <a16:creationId xmlns:a16="http://schemas.microsoft.com/office/drawing/2014/main" id="{8C942273-7283-4007-B9EE-2ADA85220FA8}"/>
              </a:ext>
            </a:extLst>
          </p:cNvPr>
          <p:cNvGrpSpPr/>
          <p:nvPr/>
        </p:nvGrpSpPr>
        <p:grpSpPr>
          <a:xfrm>
            <a:off x="727170" y="1578029"/>
            <a:ext cx="3963476" cy="1631216"/>
            <a:chOff x="727170" y="1578029"/>
            <a:chExt cx="3963476" cy="1631216"/>
          </a:xfrm>
        </p:grpSpPr>
        <p:cxnSp>
          <p:nvCxnSpPr>
            <p:cNvPr id="5" name="Connector: Curved 4">
              <a:extLst>
                <a:ext uri="{FF2B5EF4-FFF2-40B4-BE49-F238E27FC236}">
                  <a16:creationId xmlns:a16="http://schemas.microsoft.com/office/drawing/2014/main" id="{C7D78BBA-ED44-4BE4-AC20-6A4A1B8A30F4}"/>
                </a:ext>
              </a:extLst>
            </p:cNvPr>
            <p:cNvCxnSpPr/>
            <p:nvPr/>
          </p:nvCxnSpPr>
          <p:spPr>
            <a:xfrm>
              <a:off x="3776246" y="2294845"/>
              <a:ext cx="914400" cy="914400"/>
            </a:xfrm>
            <a:prstGeom prst="curvedConnector3">
              <a:avLst/>
            </a:prstGeom>
            <a:ln w="508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A77EF5F4-8887-4AEA-A509-6778E3DA1667}"/>
                </a:ext>
              </a:extLst>
            </p:cNvPr>
            <p:cNvSpPr txBox="1"/>
            <p:nvPr/>
          </p:nvSpPr>
          <p:spPr>
            <a:xfrm>
              <a:off x="727170" y="1578029"/>
              <a:ext cx="3078555" cy="1631216"/>
            </a:xfrm>
            <a:prstGeom prst="rect">
              <a:avLst/>
            </a:prstGeom>
            <a:noFill/>
          </p:spPr>
          <p:txBody>
            <a:bodyPr wrap="square" rtlCol="0">
              <a:spAutoFit/>
            </a:bodyPr>
            <a:lstStyle/>
            <a:p>
              <a:pPr algn="ctr"/>
              <a:r>
                <a:rPr lang="en-GB" sz="2000" b="1" dirty="0">
                  <a:solidFill>
                    <a:srgbClr val="FFFF00"/>
                  </a:solidFill>
                  <a:latin typeface="Calibri" panose="020F0502020204030204" pitchFamily="34" charset="0"/>
                  <a:cs typeface="Calibri" panose="020F0502020204030204" pitchFamily="34" charset="0"/>
                </a:rPr>
                <a:t>Ethical questions related to the application of domain expertise to problems at hand.</a:t>
              </a:r>
            </a:p>
            <a:p>
              <a:pPr algn="ctr"/>
              <a:r>
                <a:rPr lang="en-GB" sz="2000" b="1" dirty="0">
                  <a:solidFill>
                    <a:srgbClr val="FFFF00"/>
                  </a:solidFill>
                  <a:latin typeface="Calibri" panose="020F0502020204030204" pitchFamily="34" charset="0"/>
                  <a:cs typeface="Calibri" panose="020F0502020204030204" pitchFamily="34" charset="0"/>
                </a:rPr>
                <a:t> </a:t>
              </a:r>
            </a:p>
          </p:txBody>
        </p:sp>
      </p:grpSp>
    </p:spTree>
    <p:extLst>
      <p:ext uri="{BB962C8B-B14F-4D97-AF65-F5344CB8AC3E}">
        <p14:creationId xmlns:p14="http://schemas.microsoft.com/office/powerpoint/2010/main" val="1143254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2">
            <a:extLst>
              <a:ext uri="{FF2B5EF4-FFF2-40B4-BE49-F238E27FC236}">
                <a16:creationId xmlns:a16="http://schemas.microsoft.com/office/drawing/2014/main" id="{B0C7A116-3758-481F-ADED-1904330939CE}"/>
              </a:ext>
            </a:extLst>
          </p:cNvPr>
          <p:cNvSpPr/>
          <p:nvPr/>
        </p:nvSpPr>
        <p:spPr>
          <a:xfrm>
            <a:off x="2278966" y="226175"/>
            <a:ext cx="7962314" cy="639000"/>
          </a:xfrm>
          <a:prstGeom prst="rect">
            <a:avLst/>
          </a:prstGeom>
          <a:no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GB" sz="3600" b="0" strike="noStrike" spc="-1" dirty="0">
                <a:solidFill>
                  <a:srgbClr val="FFFF00"/>
                </a:solidFill>
                <a:latin typeface="Calibri"/>
              </a:rPr>
              <a:t>7. Relation to Data Science</a:t>
            </a:r>
            <a:endParaRPr lang="en-GB" sz="3600" b="0" strike="noStrike" spc="-1" dirty="0">
              <a:latin typeface="Arial"/>
            </a:endParaRPr>
          </a:p>
        </p:txBody>
      </p:sp>
      <p:grpSp>
        <p:nvGrpSpPr>
          <p:cNvPr id="15" name="Group 14">
            <a:extLst>
              <a:ext uri="{FF2B5EF4-FFF2-40B4-BE49-F238E27FC236}">
                <a16:creationId xmlns:a16="http://schemas.microsoft.com/office/drawing/2014/main" id="{722A1C67-CE00-4E93-952A-EDE2565FF9E5}"/>
              </a:ext>
            </a:extLst>
          </p:cNvPr>
          <p:cNvGrpSpPr/>
          <p:nvPr/>
        </p:nvGrpSpPr>
        <p:grpSpPr>
          <a:xfrm>
            <a:off x="4447119" y="2449478"/>
            <a:ext cx="3297762" cy="3455918"/>
            <a:chOff x="4447119" y="2432226"/>
            <a:chExt cx="3297762" cy="3455918"/>
          </a:xfrm>
        </p:grpSpPr>
        <p:pic>
          <p:nvPicPr>
            <p:cNvPr id="13" name="Picture 12">
              <a:extLst>
                <a:ext uri="{FF2B5EF4-FFF2-40B4-BE49-F238E27FC236}">
                  <a16:creationId xmlns:a16="http://schemas.microsoft.com/office/drawing/2014/main" id="{888B0AB3-0FAA-4891-934D-39ED13A955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11376" y="2432226"/>
              <a:ext cx="3169248" cy="3014650"/>
            </a:xfrm>
            <a:prstGeom prst="rect">
              <a:avLst/>
            </a:prstGeom>
          </p:spPr>
        </p:pic>
        <p:sp>
          <p:nvSpPr>
            <p:cNvPr id="14" name="TextBox 13">
              <a:extLst>
                <a:ext uri="{FF2B5EF4-FFF2-40B4-BE49-F238E27FC236}">
                  <a16:creationId xmlns:a16="http://schemas.microsoft.com/office/drawing/2014/main" id="{74CB050C-2CB7-43F2-8722-64AB7CED5AD7}"/>
                </a:ext>
              </a:extLst>
            </p:cNvPr>
            <p:cNvSpPr txBox="1"/>
            <p:nvPr/>
          </p:nvSpPr>
          <p:spPr>
            <a:xfrm>
              <a:off x="4447119" y="5518812"/>
              <a:ext cx="3297762" cy="369332"/>
            </a:xfrm>
            <a:prstGeom prst="rect">
              <a:avLst/>
            </a:prstGeom>
            <a:noFill/>
          </p:spPr>
          <p:txBody>
            <a:bodyPr wrap="none" rtlCol="0">
              <a:spAutoFit/>
            </a:bodyPr>
            <a:lstStyle/>
            <a:p>
              <a:r>
                <a:rPr lang="en-GB" b="1" dirty="0">
                  <a:solidFill>
                    <a:schemeClr val="bg1"/>
                  </a:solidFill>
                  <a:latin typeface="Calibri" panose="020F0502020204030204" pitchFamily="34" charset="0"/>
                  <a:cs typeface="Calibri" panose="020F0502020204030204" pitchFamily="34" charset="0"/>
                </a:rPr>
                <a:t>Credit: Shelley Palmer &amp; Crate.io</a:t>
              </a:r>
            </a:p>
          </p:txBody>
        </p:sp>
      </p:grpSp>
      <p:grpSp>
        <p:nvGrpSpPr>
          <p:cNvPr id="6" name="Group 5">
            <a:extLst>
              <a:ext uri="{FF2B5EF4-FFF2-40B4-BE49-F238E27FC236}">
                <a16:creationId xmlns:a16="http://schemas.microsoft.com/office/drawing/2014/main" id="{8C942273-7283-4007-B9EE-2ADA85220FA8}"/>
              </a:ext>
            </a:extLst>
          </p:cNvPr>
          <p:cNvGrpSpPr/>
          <p:nvPr/>
        </p:nvGrpSpPr>
        <p:grpSpPr>
          <a:xfrm>
            <a:off x="727170" y="1578029"/>
            <a:ext cx="3963476" cy="1631216"/>
            <a:chOff x="727170" y="1578029"/>
            <a:chExt cx="3963476" cy="1631216"/>
          </a:xfrm>
        </p:grpSpPr>
        <p:cxnSp>
          <p:nvCxnSpPr>
            <p:cNvPr id="5" name="Connector: Curved 4">
              <a:extLst>
                <a:ext uri="{FF2B5EF4-FFF2-40B4-BE49-F238E27FC236}">
                  <a16:creationId xmlns:a16="http://schemas.microsoft.com/office/drawing/2014/main" id="{C7D78BBA-ED44-4BE4-AC20-6A4A1B8A30F4}"/>
                </a:ext>
              </a:extLst>
            </p:cNvPr>
            <p:cNvCxnSpPr/>
            <p:nvPr/>
          </p:nvCxnSpPr>
          <p:spPr>
            <a:xfrm>
              <a:off x="3776246" y="2294845"/>
              <a:ext cx="914400" cy="914400"/>
            </a:xfrm>
            <a:prstGeom prst="curvedConnector3">
              <a:avLst/>
            </a:prstGeom>
            <a:ln w="508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A77EF5F4-8887-4AEA-A509-6778E3DA1667}"/>
                </a:ext>
              </a:extLst>
            </p:cNvPr>
            <p:cNvSpPr txBox="1"/>
            <p:nvPr/>
          </p:nvSpPr>
          <p:spPr>
            <a:xfrm>
              <a:off x="727170" y="1578029"/>
              <a:ext cx="3078555" cy="1631216"/>
            </a:xfrm>
            <a:prstGeom prst="rect">
              <a:avLst/>
            </a:prstGeom>
            <a:noFill/>
          </p:spPr>
          <p:txBody>
            <a:bodyPr wrap="square" rtlCol="0">
              <a:spAutoFit/>
            </a:bodyPr>
            <a:lstStyle/>
            <a:p>
              <a:pPr algn="ctr"/>
              <a:r>
                <a:rPr lang="en-GB" sz="2000" b="1" dirty="0">
                  <a:solidFill>
                    <a:srgbClr val="FFFF00"/>
                  </a:solidFill>
                  <a:latin typeface="Calibri" panose="020F0502020204030204" pitchFamily="34" charset="0"/>
                  <a:cs typeface="Calibri" panose="020F0502020204030204" pitchFamily="34" charset="0"/>
                </a:rPr>
                <a:t>Ethical questions related to the application of domain expertise to problems at hand.</a:t>
              </a:r>
            </a:p>
            <a:p>
              <a:pPr algn="ctr"/>
              <a:r>
                <a:rPr lang="en-GB" sz="2000" b="1" dirty="0">
                  <a:solidFill>
                    <a:srgbClr val="FFFF00"/>
                  </a:solidFill>
                  <a:latin typeface="Calibri" panose="020F0502020204030204" pitchFamily="34" charset="0"/>
                  <a:cs typeface="Calibri" panose="020F0502020204030204" pitchFamily="34" charset="0"/>
                </a:rPr>
                <a:t> </a:t>
              </a:r>
            </a:p>
          </p:txBody>
        </p:sp>
      </p:grpSp>
      <p:grpSp>
        <p:nvGrpSpPr>
          <p:cNvPr id="7" name="Group 6">
            <a:extLst>
              <a:ext uri="{FF2B5EF4-FFF2-40B4-BE49-F238E27FC236}">
                <a16:creationId xmlns:a16="http://schemas.microsoft.com/office/drawing/2014/main" id="{78D326CF-6421-48D0-9681-42224C4F4200}"/>
              </a:ext>
            </a:extLst>
          </p:cNvPr>
          <p:cNvGrpSpPr/>
          <p:nvPr/>
        </p:nvGrpSpPr>
        <p:grpSpPr>
          <a:xfrm>
            <a:off x="5065661" y="1106680"/>
            <a:ext cx="3364804" cy="1799999"/>
            <a:chOff x="5065661" y="1106680"/>
            <a:chExt cx="3364804" cy="1799999"/>
          </a:xfrm>
        </p:grpSpPr>
        <p:cxnSp>
          <p:nvCxnSpPr>
            <p:cNvPr id="9" name="Connector: Curved 8">
              <a:extLst>
                <a:ext uri="{FF2B5EF4-FFF2-40B4-BE49-F238E27FC236}">
                  <a16:creationId xmlns:a16="http://schemas.microsoft.com/office/drawing/2014/main" id="{E97B59C0-14EE-4E6F-8407-7AA5CB389F4D}"/>
                </a:ext>
              </a:extLst>
            </p:cNvPr>
            <p:cNvCxnSpPr>
              <a:cxnSpLocks/>
            </p:cNvCxnSpPr>
            <p:nvPr/>
          </p:nvCxnSpPr>
          <p:spPr>
            <a:xfrm rot="4620000">
              <a:off x="5980095" y="1992279"/>
              <a:ext cx="914400" cy="914400"/>
            </a:xfrm>
            <a:prstGeom prst="curvedConnector3">
              <a:avLst/>
            </a:prstGeom>
            <a:ln w="508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29AE518B-FE2D-4475-9823-A3BAE761EC59}"/>
                </a:ext>
              </a:extLst>
            </p:cNvPr>
            <p:cNvSpPr txBox="1"/>
            <p:nvPr/>
          </p:nvSpPr>
          <p:spPr>
            <a:xfrm>
              <a:off x="5065661" y="1106680"/>
              <a:ext cx="3364804" cy="1015663"/>
            </a:xfrm>
            <a:prstGeom prst="rect">
              <a:avLst/>
            </a:prstGeom>
            <a:noFill/>
          </p:spPr>
          <p:txBody>
            <a:bodyPr wrap="square" rtlCol="0">
              <a:spAutoFit/>
            </a:bodyPr>
            <a:lstStyle/>
            <a:p>
              <a:pPr algn="ctr"/>
              <a:r>
                <a:rPr lang="en-GB" sz="2000" b="1" dirty="0">
                  <a:solidFill>
                    <a:srgbClr val="FFFF00"/>
                  </a:solidFill>
                  <a:latin typeface="Calibri" panose="020F0502020204030204" pitchFamily="34" charset="0"/>
                  <a:cs typeface="Calibri" panose="020F0502020204030204" pitchFamily="34" charset="0"/>
                </a:rPr>
                <a:t>The way in which data is collected, processed, cleaned.</a:t>
              </a:r>
            </a:p>
            <a:p>
              <a:pPr algn="ctr"/>
              <a:r>
                <a:rPr lang="en-GB" sz="2000" b="1" dirty="0">
                  <a:solidFill>
                    <a:srgbClr val="FFFF00"/>
                  </a:solidFill>
                  <a:latin typeface="Calibri" panose="020F0502020204030204" pitchFamily="34" charset="0"/>
                  <a:cs typeface="Calibri" panose="020F0502020204030204" pitchFamily="34" charset="0"/>
                </a:rPr>
                <a:t> </a:t>
              </a:r>
            </a:p>
          </p:txBody>
        </p:sp>
      </p:grpSp>
      <p:grpSp>
        <p:nvGrpSpPr>
          <p:cNvPr id="8" name="Group 7">
            <a:extLst>
              <a:ext uri="{FF2B5EF4-FFF2-40B4-BE49-F238E27FC236}">
                <a16:creationId xmlns:a16="http://schemas.microsoft.com/office/drawing/2014/main" id="{B5D2AB8E-CD6D-4E80-974B-FBC0EFF48684}"/>
              </a:ext>
            </a:extLst>
          </p:cNvPr>
          <p:cNvGrpSpPr/>
          <p:nvPr/>
        </p:nvGrpSpPr>
        <p:grpSpPr>
          <a:xfrm>
            <a:off x="7165180" y="3216748"/>
            <a:ext cx="4163345" cy="1323439"/>
            <a:chOff x="7165180" y="3216748"/>
            <a:chExt cx="4163345" cy="1323439"/>
          </a:xfrm>
        </p:grpSpPr>
        <p:cxnSp>
          <p:nvCxnSpPr>
            <p:cNvPr id="10" name="Connector: Curved 9">
              <a:extLst>
                <a:ext uri="{FF2B5EF4-FFF2-40B4-BE49-F238E27FC236}">
                  <a16:creationId xmlns:a16="http://schemas.microsoft.com/office/drawing/2014/main" id="{8411DEC2-C2EC-486A-B516-830DB67A1FEF}"/>
                </a:ext>
              </a:extLst>
            </p:cNvPr>
            <p:cNvCxnSpPr>
              <a:cxnSpLocks/>
            </p:cNvCxnSpPr>
            <p:nvPr/>
          </p:nvCxnSpPr>
          <p:spPr>
            <a:xfrm rot="7500000">
              <a:off x="7165180" y="3499602"/>
              <a:ext cx="914400" cy="914400"/>
            </a:xfrm>
            <a:prstGeom prst="curvedConnector3">
              <a:avLst/>
            </a:prstGeom>
            <a:ln w="508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46BBE161-A3F5-4CCD-A4F1-267BF50BB7A4}"/>
                </a:ext>
              </a:extLst>
            </p:cNvPr>
            <p:cNvSpPr txBox="1"/>
            <p:nvPr/>
          </p:nvSpPr>
          <p:spPr>
            <a:xfrm>
              <a:off x="8249970" y="3216748"/>
              <a:ext cx="3078555" cy="1323439"/>
            </a:xfrm>
            <a:prstGeom prst="rect">
              <a:avLst/>
            </a:prstGeom>
            <a:noFill/>
          </p:spPr>
          <p:txBody>
            <a:bodyPr wrap="square" rtlCol="0">
              <a:spAutoFit/>
            </a:bodyPr>
            <a:lstStyle/>
            <a:p>
              <a:pPr algn="ctr"/>
              <a:r>
                <a:rPr lang="en-GB" sz="2000" b="1" dirty="0">
                  <a:solidFill>
                    <a:srgbClr val="FFFF00"/>
                  </a:solidFill>
                  <a:latin typeface="Calibri" panose="020F0502020204030204" pitchFamily="34" charset="0"/>
                  <a:cs typeface="Calibri" panose="020F0502020204030204" pitchFamily="34" charset="0"/>
                </a:rPr>
                <a:t>Questions surrounding application of ML and A.I. in general.</a:t>
              </a:r>
            </a:p>
            <a:p>
              <a:pPr algn="ctr"/>
              <a:r>
                <a:rPr lang="en-GB" sz="2000" b="1" dirty="0">
                  <a:solidFill>
                    <a:srgbClr val="FFFF00"/>
                  </a:solidFill>
                  <a:latin typeface="Calibri" panose="020F0502020204030204" pitchFamily="34" charset="0"/>
                  <a:cs typeface="Calibri" panose="020F0502020204030204" pitchFamily="34" charset="0"/>
                </a:rPr>
                <a:t> </a:t>
              </a:r>
            </a:p>
          </p:txBody>
        </p:sp>
      </p:grpSp>
      <p:grpSp>
        <p:nvGrpSpPr>
          <p:cNvPr id="21" name="Group 20">
            <a:extLst>
              <a:ext uri="{FF2B5EF4-FFF2-40B4-BE49-F238E27FC236}">
                <a16:creationId xmlns:a16="http://schemas.microsoft.com/office/drawing/2014/main" id="{D017F6B0-C11F-477C-8AE9-482993D53251}"/>
              </a:ext>
            </a:extLst>
          </p:cNvPr>
          <p:cNvGrpSpPr/>
          <p:nvPr/>
        </p:nvGrpSpPr>
        <p:grpSpPr>
          <a:xfrm>
            <a:off x="6933900" y="4467641"/>
            <a:ext cx="4174209" cy="1015663"/>
            <a:chOff x="6933900" y="4467641"/>
            <a:chExt cx="4174209" cy="1015663"/>
          </a:xfrm>
        </p:grpSpPr>
        <p:cxnSp>
          <p:nvCxnSpPr>
            <p:cNvPr id="12" name="Connector: Curved 11">
              <a:extLst>
                <a:ext uri="{FF2B5EF4-FFF2-40B4-BE49-F238E27FC236}">
                  <a16:creationId xmlns:a16="http://schemas.microsoft.com/office/drawing/2014/main" id="{EBB273C1-D5C5-4E78-902C-761DD8222733}"/>
                </a:ext>
              </a:extLst>
            </p:cNvPr>
            <p:cNvCxnSpPr>
              <a:cxnSpLocks/>
            </p:cNvCxnSpPr>
            <p:nvPr/>
          </p:nvCxnSpPr>
          <p:spPr>
            <a:xfrm rot="8460000">
              <a:off x="6933900" y="4468436"/>
              <a:ext cx="914400" cy="914400"/>
            </a:xfrm>
            <a:prstGeom prst="curvedConnector3">
              <a:avLst/>
            </a:prstGeom>
            <a:ln w="508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86C89E74-4FE6-4916-A973-2534F516427E}"/>
                </a:ext>
              </a:extLst>
            </p:cNvPr>
            <p:cNvSpPr txBox="1"/>
            <p:nvPr/>
          </p:nvSpPr>
          <p:spPr>
            <a:xfrm>
              <a:off x="8029554" y="4467641"/>
              <a:ext cx="3078555" cy="1015663"/>
            </a:xfrm>
            <a:prstGeom prst="rect">
              <a:avLst/>
            </a:prstGeom>
            <a:noFill/>
          </p:spPr>
          <p:txBody>
            <a:bodyPr wrap="square" rtlCol="0">
              <a:spAutoFit/>
            </a:bodyPr>
            <a:lstStyle/>
            <a:p>
              <a:pPr algn="ctr"/>
              <a:r>
                <a:rPr lang="en-GB" sz="2000" b="1" dirty="0">
                  <a:solidFill>
                    <a:srgbClr val="FFFF00"/>
                  </a:solidFill>
                  <a:latin typeface="Calibri" panose="020F0502020204030204" pitchFamily="34" charset="0"/>
                  <a:cs typeface="Calibri" panose="020F0502020204030204" pitchFamily="34" charset="0"/>
                </a:rPr>
                <a:t>Ethical questions related to the application / use of statistics.</a:t>
              </a:r>
            </a:p>
          </p:txBody>
        </p:sp>
      </p:grpSp>
      <p:grpSp>
        <p:nvGrpSpPr>
          <p:cNvPr id="22" name="Group 21">
            <a:extLst>
              <a:ext uri="{FF2B5EF4-FFF2-40B4-BE49-F238E27FC236}">
                <a16:creationId xmlns:a16="http://schemas.microsoft.com/office/drawing/2014/main" id="{8B308080-83E6-4F77-8885-8FE12093635A}"/>
              </a:ext>
            </a:extLst>
          </p:cNvPr>
          <p:cNvGrpSpPr/>
          <p:nvPr/>
        </p:nvGrpSpPr>
        <p:grpSpPr>
          <a:xfrm>
            <a:off x="934997" y="3750525"/>
            <a:ext cx="4133372" cy="1472863"/>
            <a:chOff x="934997" y="3750525"/>
            <a:chExt cx="4133372" cy="1472863"/>
          </a:xfrm>
        </p:grpSpPr>
        <p:cxnSp>
          <p:nvCxnSpPr>
            <p:cNvPr id="11" name="Connector: Curved 10">
              <a:extLst>
                <a:ext uri="{FF2B5EF4-FFF2-40B4-BE49-F238E27FC236}">
                  <a16:creationId xmlns:a16="http://schemas.microsoft.com/office/drawing/2014/main" id="{0228414A-559E-4AAD-9E66-0B2756A9EC51}"/>
                </a:ext>
              </a:extLst>
            </p:cNvPr>
            <p:cNvCxnSpPr>
              <a:cxnSpLocks/>
            </p:cNvCxnSpPr>
            <p:nvPr/>
          </p:nvCxnSpPr>
          <p:spPr>
            <a:xfrm rot="18780000">
              <a:off x="4153969" y="3750525"/>
              <a:ext cx="914400" cy="914400"/>
            </a:xfrm>
            <a:prstGeom prst="curvedConnector3">
              <a:avLst/>
            </a:prstGeom>
            <a:ln w="508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3DC1C888-1AEA-48A0-A0D3-5FF9B442EE49}"/>
                </a:ext>
              </a:extLst>
            </p:cNvPr>
            <p:cNvSpPr txBox="1"/>
            <p:nvPr/>
          </p:nvSpPr>
          <p:spPr>
            <a:xfrm>
              <a:off x="934997" y="4207725"/>
              <a:ext cx="3078555" cy="1015663"/>
            </a:xfrm>
            <a:prstGeom prst="rect">
              <a:avLst/>
            </a:prstGeom>
            <a:noFill/>
          </p:spPr>
          <p:txBody>
            <a:bodyPr wrap="square" rtlCol="0">
              <a:spAutoFit/>
            </a:bodyPr>
            <a:lstStyle/>
            <a:p>
              <a:pPr algn="ctr"/>
              <a:r>
                <a:rPr lang="en-GB" sz="2000" b="1" dirty="0">
                  <a:solidFill>
                    <a:srgbClr val="FFFF00"/>
                  </a:solidFill>
                  <a:latin typeface="Calibri" panose="020F0502020204030204" pitchFamily="34" charset="0"/>
                  <a:cs typeface="Calibri" panose="020F0502020204030204" pitchFamily="34" charset="0"/>
                </a:rPr>
                <a:t>Ethical questions related to research goals and methods.</a:t>
              </a:r>
            </a:p>
          </p:txBody>
        </p:sp>
      </p:grpSp>
    </p:spTree>
    <p:extLst>
      <p:ext uri="{BB962C8B-B14F-4D97-AF65-F5344CB8AC3E}">
        <p14:creationId xmlns:p14="http://schemas.microsoft.com/office/powerpoint/2010/main" val="3222845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2">
            <a:extLst>
              <a:ext uri="{FF2B5EF4-FFF2-40B4-BE49-F238E27FC236}">
                <a16:creationId xmlns:a16="http://schemas.microsoft.com/office/drawing/2014/main" id="{B0C7A116-3758-481F-ADED-1904330939CE}"/>
              </a:ext>
            </a:extLst>
          </p:cNvPr>
          <p:cNvSpPr/>
          <p:nvPr/>
        </p:nvSpPr>
        <p:spPr>
          <a:xfrm>
            <a:off x="3220942" y="226175"/>
            <a:ext cx="5752800" cy="639000"/>
          </a:xfrm>
          <a:prstGeom prst="rect">
            <a:avLst/>
          </a:prstGeom>
          <a:no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GB" sz="3600" b="0" strike="noStrike" spc="-1" dirty="0">
                <a:solidFill>
                  <a:srgbClr val="FFFF00"/>
                </a:solidFill>
                <a:latin typeface="Calibri"/>
              </a:rPr>
              <a:t>8. Importance &amp; Fairness</a:t>
            </a:r>
            <a:endParaRPr lang="en-GB" sz="3600" b="0" strike="noStrike" spc="-1" dirty="0">
              <a:latin typeface="Arial"/>
            </a:endParaRPr>
          </a:p>
        </p:txBody>
      </p:sp>
      <p:sp>
        <p:nvSpPr>
          <p:cNvPr id="3" name="Title 1">
            <a:extLst>
              <a:ext uri="{FF2B5EF4-FFF2-40B4-BE49-F238E27FC236}">
                <a16:creationId xmlns:a16="http://schemas.microsoft.com/office/drawing/2014/main" id="{2F05F84B-7096-4DC8-AD6C-4EB2FE9F9391}"/>
              </a:ext>
            </a:extLst>
          </p:cNvPr>
          <p:cNvSpPr txBox="1"/>
          <p:nvPr/>
        </p:nvSpPr>
        <p:spPr>
          <a:xfrm>
            <a:off x="393642" y="1597696"/>
            <a:ext cx="4769535" cy="5034129"/>
          </a:xfrm>
          <a:prstGeom prst="rect">
            <a:avLst/>
          </a:prstGeom>
          <a:ln w="12700">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t">
            <a:normAutofit/>
          </a:bodyPr>
          <a:lstStyle/>
          <a:p>
            <a:pPr marL="342900" indent="-342900">
              <a:buSzPct val="100000"/>
              <a:buFont typeface="Arial" panose="020B0604020202020204" pitchFamily="34" charset="0"/>
              <a:buChar char="•"/>
              <a:defRPr sz="2000" b="1">
                <a:solidFill>
                  <a:srgbClr val="FFFFFF"/>
                </a:solidFill>
                <a:latin typeface="Arial"/>
                <a:ea typeface="Arial"/>
                <a:cs typeface="Arial"/>
                <a:sym typeface="Arial"/>
              </a:defRPr>
            </a:pPr>
            <a:r>
              <a:rPr lang="en-GB" sz="2000" dirty="0">
                <a:solidFill>
                  <a:srgbClr val="FFFF00"/>
                </a:solidFill>
                <a:latin typeface="Calibri"/>
                <a:cs typeface="Calibri"/>
              </a:rPr>
              <a:t>Ethics becoming increasingly important as we relinquish human decision making responsibilities to algorithms.</a:t>
            </a:r>
          </a:p>
          <a:p>
            <a:pPr marL="342900" indent="-342900">
              <a:buSzPct val="100000"/>
              <a:buFont typeface="Arial" panose="020B0604020202020204" pitchFamily="34" charset="0"/>
              <a:buChar char="•"/>
              <a:defRPr sz="2000" b="1">
                <a:solidFill>
                  <a:srgbClr val="FFFFFF"/>
                </a:solidFill>
                <a:latin typeface="Arial"/>
                <a:ea typeface="Arial"/>
                <a:cs typeface="Arial"/>
                <a:sym typeface="Arial"/>
              </a:defRPr>
            </a:pPr>
            <a:r>
              <a:rPr lang="en-GB" sz="2000" dirty="0">
                <a:solidFill>
                  <a:srgbClr val="FFFF00"/>
                </a:solidFill>
                <a:latin typeface="Calibri"/>
                <a:cs typeface="Calibri"/>
              </a:rPr>
              <a:t>These systems must operate in an ethical fashion.</a:t>
            </a:r>
          </a:p>
          <a:p>
            <a:pPr marL="342900" indent="-342900">
              <a:buSzPct val="100000"/>
              <a:buFont typeface="Arial" panose="020B0604020202020204" pitchFamily="34" charset="0"/>
              <a:buChar char="•"/>
              <a:defRPr sz="2000" b="1">
                <a:solidFill>
                  <a:srgbClr val="FFFFFF"/>
                </a:solidFill>
                <a:latin typeface="Arial"/>
                <a:ea typeface="Arial"/>
                <a:cs typeface="Arial"/>
                <a:sym typeface="Arial"/>
              </a:defRPr>
            </a:pPr>
            <a:r>
              <a:rPr lang="en-GB" sz="2000" dirty="0">
                <a:solidFill>
                  <a:srgbClr val="FFFF00"/>
                </a:solidFill>
                <a:latin typeface="Calibri"/>
                <a:cs typeface="Calibri"/>
              </a:rPr>
              <a:t>Lets' avoid the “tyranny of algorithms”. </a:t>
            </a:r>
          </a:p>
          <a:p>
            <a:pPr marL="342900" indent="-342900">
              <a:buSzPct val="100000"/>
              <a:buFont typeface="Arial" panose="020B0604020202020204" pitchFamily="34" charset="0"/>
              <a:buChar char="•"/>
              <a:defRPr sz="2000" b="1">
                <a:solidFill>
                  <a:srgbClr val="FFFFFF"/>
                </a:solidFill>
                <a:latin typeface="Arial"/>
                <a:ea typeface="Arial"/>
                <a:cs typeface="Arial"/>
                <a:sym typeface="Arial"/>
              </a:defRPr>
            </a:pPr>
            <a:r>
              <a:rPr lang="en-GB" sz="2000" dirty="0">
                <a:solidFill>
                  <a:srgbClr val="FFFF00"/>
                </a:solidFill>
                <a:latin typeface="Calibri"/>
                <a:cs typeface="Calibri"/>
              </a:rPr>
              <a:t>Mistakes have already been made. Perhaps unknowingly, a utilitarian style approach to building automated systems has been adopted by many. </a:t>
            </a:r>
          </a:p>
          <a:p>
            <a:pPr marL="342900" indent="-342900">
              <a:buSzPct val="100000"/>
              <a:buFont typeface="Arial" panose="020B0604020202020204" pitchFamily="34" charset="0"/>
              <a:buChar char="•"/>
              <a:defRPr sz="2000" b="1">
                <a:solidFill>
                  <a:srgbClr val="FFFFFF"/>
                </a:solidFill>
                <a:latin typeface="Arial"/>
                <a:ea typeface="Arial"/>
                <a:cs typeface="Arial"/>
                <a:sym typeface="Arial"/>
              </a:defRPr>
            </a:pPr>
            <a:r>
              <a:rPr lang="en-GB" sz="2000" dirty="0">
                <a:solidFill>
                  <a:srgbClr val="FFFF00"/>
                </a:solidFill>
                <a:latin typeface="Calibri"/>
                <a:cs typeface="Calibri"/>
              </a:rPr>
              <a:t>This is because learning systems are usually trained with a singular purpose in mind – to achieve the best predictive accuracy.  Consider an example:</a:t>
            </a:r>
          </a:p>
        </p:txBody>
      </p:sp>
      <p:pic>
        <p:nvPicPr>
          <p:cNvPr id="5" name="Picture 4" descr="A screenshot of a cell phone&#10;&#10;Description automatically generated">
            <a:extLst>
              <a:ext uri="{FF2B5EF4-FFF2-40B4-BE49-F238E27FC236}">
                <a16:creationId xmlns:a16="http://schemas.microsoft.com/office/drawing/2014/main" id="{E95E8C10-4030-FD46-B2B2-02D8ABC1C1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43089" y="2242796"/>
            <a:ext cx="6255269" cy="2924740"/>
          </a:xfrm>
          <a:prstGeom prst="rect">
            <a:avLst/>
          </a:prstGeom>
          <a:ln>
            <a:noFill/>
          </a:ln>
          <a:effectLst>
            <a:softEdge rad="112500"/>
          </a:effectLst>
        </p:spPr>
      </p:pic>
      <p:sp>
        <p:nvSpPr>
          <p:cNvPr id="6" name="TextBox 5">
            <a:extLst>
              <a:ext uri="{FF2B5EF4-FFF2-40B4-BE49-F238E27FC236}">
                <a16:creationId xmlns:a16="http://schemas.microsoft.com/office/drawing/2014/main" id="{C8A7FC00-ACE4-1445-BC5D-6ABE6428CF4E}"/>
              </a:ext>
            </a:extLst>
          </p:cNvPr>
          <p:cNvSpPr txBox="1"/>
          <p:nvPr/>
        </p:nvSpPr>
        <p:spPr>
          <a:xfrm>
            <a:off x="7867650" y="5167536"/>
            <a:ext cx="1606145" cy="369332"/>
          </a:xfrm>
          <a:prstGeom prst="rect">
            <a:avLst/>
          </a:prstGeom>
          <a:noFill/>
        </p:spPr>
        <p:txBody>
          <a:bodyPr wrap="none" rtlCol="0">
            <a:spAutoFit/>
          </a:bodyPr>
          <a:lstStyle/>
          <a:p>
            <a:r>
              <a:rPr lang="en-GB" b="1" dirty="0">
                <a:solidFill>
                  <a:schemeClr val="bg1"/>
                </a:solidFill>
                <a:latin typeface="Calibri" panose="020F0502020204030204" pitchFamily="34" charset="0"/>
                <a:cs typeface="Calibri" panose="020F0502020204030204" pitchFamily="34" charset="0"/>
              </a:rPr>
              <a:t>Credit: Reuters</a:t>
            </a:r>
          </a:p>
        </p:txBody>
      </p:sp>
    </p:spTree>
    <p:extLst>
      <p:ext uri="{BB962C8B-B14F-4D97-AF65-F5344CB8AC3E}">
        <p14:creationId xmlns:p14="http://schemas.microsoft.com/office/powerpoint/2010/main" val="711065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3528</TotalTime>
  <Words>4031</Words>
  <Application>Microsoft Macintosh PowerPoint</Application>
  <PresentationFormat>Widescreen</PresentationFormat>
  <Paragraphs>193</Paragraphs>
  <Slides>19</Slides>
  <Notes>19</Notes>
  <HiddenSlides>0</HiddenSlides>
  <MMClips>11</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Verdana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Robert Lyon</dc:creator>
  <cp:lastModifiedBy>Robert Lyon</cp:lastModifiedBy>
  <cp:revision>164</cp:revision>
  <dcterms:created xsi:type="dcterms:W3CDTF">2019-11-06T12:23:51Z</dcterms:created>
  <dcterms:modified xsi:type="dcterms:W3CDTF">2019-11-21T18:53:17Z</dcterms:modified>
</cp:coreProperties>
</file>