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9" r:id="rId4"/>
    <p:sldId id="273" r:id="rId5"/>
    <p:sldId id="260" r:id="rId6"/>
    <p:sldId id="264" r:id="rId7"/>
    <p:sldId id="265" r:id="rId8"/>
    <p:sldId id="266" r:id="rId9"/>
    <p:sldId id="261" r:id="rId10"/>
    <p:sldId id="262" r:id="rId11"/>
    <p:sldId id="274" r:id="rId12"/>
    <p:sldId id="267" r:id="rId13"/>
    <p:sldId id="268" r:id="rId14"/>
    <p:sldId id="269" r:id="rId15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Luong" initials="AL" lastIdx="1" clrIdx="0">
    <p:extLst>
      <p:ext uri="{19B8F6BF-5375-455C-9EA6-DF929625EA0E}">
        <p15:presenceInfo xmlns:p15="http://schemas.microsoft.com/office/powerpoint/2012/main" userId="S::Andrew.Luong@havi.com::b984aff7-fac5-4d19-9925-c3f3b07c04b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0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B3A257D-E80E-4085-B149-8C568522B17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F123-0092-483C-9115-30F9B00EC0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98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257D-E80E-4085-B149-8C568522B17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F123-0092-483C-9115-30F9B00EC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0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257D-E80E-4085-B149-8C568522B17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F123-0092-483C-9115-30F9B00EC0F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05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257D-E80E-4085-B149-8C568522B17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F123-0092-483C-9115-30F9B00EC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8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257D-E80E-4085-B149-8C568522B17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F123-0092-483C-9115-30F9B00EC0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07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257D-E80E-4085-B149-8C568522B17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F123-0092-483C-9115-30F9B00EC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257D-E80E-4085-B149-8C568522B17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F123-0092-483C-9115-30F9B00EC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5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257D-E80E-4085-B149-8C568522B17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F123-0092-483C-9115-30F9B00EC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257D-E80E-4085-B149-8C568522B17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F123-0092-483C-9115-30F9B00EC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257D-E80E-4085-B149-8C568522B17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F123-0092-483C-9115-30F9B00EC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257D-E80E-4085-B149-8C568522B17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F123-0092-483C-9115-30F9B00EC0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84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B3A257D-E80E-4085-B149-8C568522B17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A23F123-0092-483C-9115-30F9B00EC0F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71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21.xml"/><Relationship Id="rId7" Type="http://schemas.openxmlformats.org/officeDocument/2006/relationships/image" Target="../media/image4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23.xml"/><Relationship Id="rId7" Type="http://schemas.openxmlformats.org/officeDocument/2006/relationships/image" Target="../media/image4.png"/><Relationship Id="rId2" Type="http://schemas.openxmlformats.org/officeDocument/2006/relationships/tags" Target="../tags/tag2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4.png"/><Relationship Id="rId2" Type="http://schemas.openxmlformats.org/officeDocument/2006/relationships/tags" Target="../tags/tag2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4.png"/><Relationship Id="rId2" Type="http://schemas.openxmlformats.org/officeDocument/2006/relationships/tags" Target="../tags/tag2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4.bin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7.xml"/><Relationship Id="rId7" Type="http://schemas.openxmlformats.org/officeDocument/2006/relationships/image" Target="../media/image5.png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9.xml"/><Relationship Id="rId7" Type="http://schemas.openxmlformats.org/officeDocument/2006/relationships/image" Target="../media/image4.png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3.xml"/><Relationship Id="rId7" Type="http://schemas.openxmlformats.org/officeDocument/2006/relationships/image" Target="../media/image4.png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5.xml"/><Relationship Id="rId7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emf"/><Relationship Id="rId11" Type="http://schemas.openxmlformats.org/officeDocument/2006/relationships/image" Target="../media/image15.png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4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7.xml"/><Relationship Id="rId7" Type="http://schemas.openxmlformats.org/officeDocument/2006/relationships/image" Target="../media/image16.png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4.png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3113286-0ECA-44A3-9642-0F3CEC62414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239314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1AA1CAD0-B6BF-417D-9028-69A0C61D12F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>
              <a:latin typeface="Tw Cen MT Condensed" panose="020B0606020104020203" pitchFamily="34" charset="0"/>
              <a:ea typeface="+mj-ea"/>
              <a:cs typeface="+mj-cs"/>
              <a:sym typeface="Tw Cen MT Condensed" panose="020B06060201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07B0E-707A-4CC3-A7E5-E6E236596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171" y="981159"/>
            <a:ext cx="8647738" cy="2131543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chemeClr val="bg1"/>
                </a:solidFill>
              </a:rPr>
              <a:t>Forecasting Food Service Shipment Demand Case Study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Time Series Analysis and Forecasting for Shipment Data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8A14A4A1-3CD8-4458-96A3-52F9FB2D1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9" y="899160"/>
            <a:ext cx="2681312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B690A50-7596-49C7-A2C4-4E5CA69483E6}"/>
              </a:ext>
            </a:extLst>
          </p:cNvPr>
          <p:cNvSpPr txBox="1">
            <a:spLocks/>
          </p:cNvSpPr>
          <p:nvPr/>
        </p:nvSpPr>
        <p:spPr>
          <a:xfrm>
            <a:off x="3017520" y="4960137"/>
            <a:ext cx="3200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0F8327-FE3A-4DB0-9F46-989BE0F53090}"/>
              </a:ext>
            </a:extLst>
          </p:cNvPr>
          <p:cNvSpPr/>
          <p:nvPr/>
        </p:nvSpPr>
        <p:spPr>
          <a:xfrm>
            <a:off x="1304092" y="5292502"/>
            <a:ext cx="66272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0"/>
              </a:spcAft>
            </a:pPr>
            <a:r>
              <a:rPr lang="en-US" sz="2800" dirty="0">
                <a:latin typeface="+mj-lt"/>
              </a:rPr>
              <a:t>Presented By:</a:t>
            </a:r>
          </a:p>
          <a:p>
            <a:pPr algn="ctr"/>
            <a:r>
              <a:rPr lang="en-US" sz="2800" dirty="0">
                <a:latin typeface="+mj-lt"/>
              </a:rPr>
              <a:t>Annie Phan | Andrew J. Luong | Venku Buragadda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C028BD4-E891-4AD4-B166-8EDF7DCDC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2664" y="5292502"/>
            <a:ext cx="3749336" cy="830997"/>
          </a:xfrm>
        </p:spPr>
        <p:txBody>
          <a:bodyPr anchor="t">
            <a:noAutofit/>
          </a:bodyPr>
          <a:lstStyle/>
          <a:p>
            <a:pPr lvl="0" algn="ctr">
              <a:spcAft>
                <a:spcPts val="0"/>
              </a:spcAft>
            </a:pPr>
            <a:r>
              <a:rPr lang="en-US" sz="2800" dirty="0">
                <a:latin typeface="+mj-lt"/>
              </a:rPr>
              <a:t>Audience:</a:t>
            </a:r>
          </a:p>
          <a:p>
            <a:pPr lvl="0" algn="ctr">
              <a:spcAft>
                <a:spcPts val="0"/>
              </a:spcAft>
            </a:pPr>
            <a:r>
              <a:rPr lang="en-US" sz="2800" dirty="0">
                <a:latin typeface="+mj-lt"/>
              </a:rPr>
              <a:t>MSCA 31006 Time Series Analysis</a:t>
            </a:r>
          </a:p>
          <a:p>
            <a:pPr algn="ctr"/>
            <a:endParaRPr lang="en-US" sz="2800" dirty="0">
              <a:latin typeface="+mj-lt"/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53CC2408-8FFA-476B-B5F6-48D87BB0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8425" y="6513460"/>
            <a:ext cx="973666" cy="274320"/>
          </a:xfrm>
        </p:spPr>
        <p:txBody>
          <a:bodyPr/>
          <a:lstStyle/>
          <a:p>
            <a:pPr algn="r"/>
            <a:fld id="{D9D72C15-D9C6-4AA3-9654-DAEBB4FA9E34}" type="slidenum">
              <a:rPr lang="en-US" sz="1800" smtClean="0">
                <a:latin typeface="+mn-lt"/>
              </a:rPr>
              <a:pPr algn="r"/>
              <a:t>1</a:t>
            </a:fld>
            <a:endParaRPr lang="en-US" sz="1800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F33696-605D-45DB-B4BA-A0FFADA93668}"/>
              </a:ext>
            </a:extLst>
          </p:cNvPr>
          <p:cNvSpPr/>
          <p:nvPr/>
        </p:nvSpPr>
        <p:spPr>
          <a:xfrm>
            <a:off x="3017520" y="2970154"/>
            <a:ext cx="19097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MARCH 15, 2019</a:t>
            </a:r>
          </a:p>
        </p:txBody>
      </p:sp>
    </p:spTree>
    <p:extLst>
      <p:ext uri="{BB962C8B-B14F-4D97-AF65-F5344CB8AC3E}">
        <p14:creationId xmlns:p14="http://schemas.microsoft.com/office/powerpoint/2010/main" val="1054296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A34892E-2919-4A6A-AB15-A2FAC05FAA4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10333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A34892E-2919-4A6A-AB15-A2FAC05FAA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A0039530-797A-4C86-B6D7-50A8437FAE7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4000" dirty="0">
              <a:latin typeface="Tw Cen MT Condensed" panose="020B0606020104020203" pitchFamily="34" charset="0"/>
              <a:ea typeface="+mj-ea"/>
              <a:cs typeface="+mj-cs"/>
              <a:sym typeface="Tw Cen MT Condensed" panose="020B0606020104020203" pitchFamily="34" charset="0"/>
            </a:endParaRPr>
          </a:p>
        </p:txBody>
      </p:sp>
      <p:pic>
        <p:nvPicPr>
          <p:cNvPr id="5" name="Picture 4" descr="Related image">
            <a:extLst>
              <a:ext uri="{FF2B5EF4-FFF2-40B4-BE49-F238E27FC236}">
                <a16:creationId xmlns:a16="http://schemas.microsoft.com/office/drawing/2014/main" id="{497A48AA-39BF-4C7F-8EE5-48A5C3976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745" y="76572"/>
            <a:ext cx="1003629" cy="101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B9E7F82-F69B-4EF8-A24E-8710845A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1" y="585216"/>
            <a:ext cx="9720072" cy="1499616"/>
          </a:xfrm>
        </p:spPr>
        <p:txBody>
          <a:bodyPr>
            <a:noAutofit/>
          </a:bodyPr>
          <a:lstStyle/>
          <a:p>
            <a:r>
              <a:rPr lang="en-US" sz="4000" dirty="0"/>
              <a:t>Cross Validation also us to refine the better model and affirms our initial hypothesis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A6C209-7F94-4D7B-9C60-A976AE53AA89}"/>
              </a:ext>
            </a:extLst>
          </p:cNvPr>
          <p:cNvSpPr/>
          <p:nvPr/>
        </p:nvSpPr>
        <p:spPr>
          <a:xfrm>
            <a:off x="737288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6EB245-C02A-49B8-A777-89F6905BD6E0}"/>
              </a:ext>
            </a:extLst>
          </p:cNvPr>
          <p:cNvSpPr/>
          <p:nvPr/>
        </p:nvSpPr>
        <p:spPr>
          <a:xfrm>
            <a:off x="2390406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9F47B9-13B4-44D8-A73E-5CA9E4E5C835}"/>
              </a:ext>
            </a:extLst>
          </p:cNvPr>
          <p:cNvSpPr/>
          <p:nvPr/>
        </p:nvSpPr>
        <p:spPr>
          <a:xfrm>
            <a:off x="4068185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A4EDD8-6FEA-4144-8EDE-942EF7A107B9}"/>
              </a:ext>
            </a:extLst>
          </p:cNvPr>
          <p:cNvSpPr/>
          <p:nvPr/>
        </p:nvSpPr>
        <p:spPr>
          <a:xfrm>
            <a:off x="5721303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82BCD5-16E0-4285-8104-333991809349}"/>
              </a:ext>
            </a:extLst>
          </p:cNvPr>
          <p:cNvSpPr/>
          <p:nvPr/>
        </p:nvSpPr>
        <p:spPr>
          <a:xfrm>
            <a:off x="7386262" y="469805"/>
            <a:ext cx="1570465" cy="1154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FB844B-0EB0-485A-91F7-E64B7F8989D6}"/>
              </a:ext>
            </a:extLst>
          </p:cNvPr>
          <p:cNvSpPr/>
          <p:nvPr/>
        </p:nvSpPr>
        <p:spPr>
          <a:xfrm>
            <a:off x="9039380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81E60A-9280-405D-A607-BAC09307E9EA}"/>
              </a:ext>
            </a:extLst>
          </p:cNvPr>
          <p:cNvSpPr txBox="1"/>
          <p:nvPr/>
        </p:nvSpPr>
        <p:spPr>
          <a:xfrm>
            <a:off x="772233" y="146228"/>
            <a:ext cx="153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Motivation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ABEC29-B078-4989-B570-883C3C92AF43}"/>
              </a:ext>
            </a:extLst>
          </p:cNvPr>
          <p:cNvSpPr txBox="1"/>
          <p:nvPr/>
        </p:nvSpPr>
        <p:spPr>
          <a:xfrm>
            <a:off x="4089252" y="146228"/>
            <a:ext cx="153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Model Selection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2A9E69-119F-4FD5-8F4D-9DC4199D0B8E}"/>
              </a:ext>
            </a:extLst>
          </p:cNvPr>
          <p:cNvSpPr txBox="1"/>
          <p:nvPr/>
        </p:nvSpPr>
        <p:spPr>
          <a:xfrm>
            <a:off x="5707425" y="146228"/>
            <a:ext cx="158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Model Evaluation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3157F8-A116-46C7-94B8-27859E8F2D83}"/>
              </a:ext>
            </a:extLst>
          </p:cNvPr>
          <p:cNvSpPr txBox="1"/>
          <p:nvPr/>
        </p:nvSpPr>
        <p:spPr>
          <a:xfrm>
            <a:off x="7398103" y="146228"/>
            <a:ext cx="155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Model Validation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2A1DDE-70C4-485B-812F-B9D2F04A6680}"/>
              </a:ext>
            </a:extLst>
          </p:cNvPr>
          <p:cNvSpPr txBox="1"/>
          <p:nvPr/>
        </p:nvSpPr>
        <p:spPr>
          <a:xfrm>
            <a:off x="9051221" y="146228"/>
            <a:ext cx="155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Conclusion</a:t>
            </a:r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378C16C3-6465-476D-AA9C-996D0AEA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8425" y="6513460"/>
            <a:ext cx="973666" cy="274320"/>
          </a:xfrm>
        </p:spPr>
        <p:txBody>
          <a:bodyPr/>
          <a:lstStyle/>
          <a:p>
            <a:pPr algn="r"/>
            <a:fld id="{D9D72C15-D9C6-4AA3-9654-DAEBB4FA9E34}" type="slidenum">
              <a:rPr lang="en-US" sz="1800" smtClean="0"/>
              <a:pPr algn="r"/>
              <a:t>10</a:t>
            </a:fld>
            <a:endParaRPr lang="en-US" sz="18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3E4EDC-DC2C-4EFB-BA73-39D00D0DF4BA}"/>
              </a:ext>
            </a:extLst>
          </p:cNvPr>
          <p:cNvGrpSpPr/>
          <p:nvPr/>
        </p:nvGrpSpPr>
        <p:grpSpPr>
          <a:xfrm>
            <a:off x="370275" y="2867796"/>
            <a:ext cx="11451449" cy="3607332"/>
            <a:chOff x="508407" y="2463657"/>
            <a:chExt cx="10450827" cy="3292125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8B02A7F-FE5C-42FA-AD65-CDE2A3AE9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8407" y="2463657"/>
              <a:ext cx="5334462" cy="3292125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73D3A67-83E2-4C23-A476-CAE4FB57A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624772" y="2463657"/>
              <a:ext cx="5334462" cy="3292125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18220D9-9500-4E62-BB98-7EC3CDD91EFE}"/>
              </a:ext>
            </a:extLst>
          </p:cNvPr>
          <p:cNvSpPr txBox="1"/>
          <p:nvPr/>
        </p:nvSpPr>
        <p:spPr>
          <a:xfrm>
            <a:off x="737288" y="2084832"/>
            <a:ext cx="1113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Both in the MAE and RMSE, it shows the Regression with Arima Error outperforming both ETS and </a:t>
            </a:r>
            <a:r>
              <a:rPr lang="en-US" i="1" dirty="0" err="1"/>
              <a:t>sARIMA</a:t>
            </a:r>
            <a:r>
              <a:rPr lang="en-US" i="1" dirty="0"/>
              <a:t> with the lowest MAE and RMSE for all 7 horizon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1534D9-6DAE-43F2-8639-E9214864BDA6}"/>
              </a:ext>
            </a:extLst>
          </p:cNvPr>
          <p:cNvSpPr txBox="1"/>
          <p:nvPr/>
        </p:nvSpPr>
        <p:spPr>
          <a:xfrm>
            <a:off x="2259574" y="146228"/>
            <a:ext cx="187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Assumptions/Description</a:t>
            </a:r>
          </a:p>
        </p:txBody>
      </p:sp>
    </p:spTree>
    <p:extLst>
      <p:ext uri="{BB962C8B-B14F-4D97-AF65-F5344CB8AC3E}">
        <p14:creationId xmlns:p14="http://schemas.microsoft.com/office/powerpoint/2010/main" val="4246966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A34892E-2919-4A6A-AB15-A2FAC05FAA4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95270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A34892E-2919-4A6A-AB15-A2FAC05FAA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A0039530-797A-4C86-B6D7-50A8437FAE7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4000" dirty="0">
              <a:latin typeface="Tw Cen MT Condensed" panose="020B0606020104020203" pitchFamily="34" charset="0"/>
              <a:ea typeface="+mj-ea"/>
              <a:cs typeface="+mj-cs"/>
              <a:sym typeface="Tw Cen MT Condensed" panose="020B0606020104020203" pitchFamily="34" charset="0"/>
            </a:endParaRPr>
          </a:p>
        </p:txBody>
      </p:sp>
      <p:pic>
        <p:nvPicPr>
          <p:cNvPr id="5" name="Picture 4" descr="Related image">
            <a:extLst>
              <a:ext uri="{FF2B5EF4-FFF2-40B4-BE49-F238E27FC236}">
                <a16:creationId xmlns:a16="http://schemas.microsoft.com/office/drawing/2014/main" id="{497A48AA-39BF-4C7F-8EE5-48A5C3976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745" y="76572"/>
            <a:ext cx="1003629" cy="101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B9E7F82-F69B-4EF8-A24E-8710845A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1" y="585216"/>
            <a:ext cx="9720072" cy="1499616"/>
          </a:xfrm>
        </p:spPr>
        <p:txBody>
          <a:bodyPr>
            <a:noAutofit/>
          </a:bodyPr>
          <a:lstStyle/>
          <a:p>
            <a:r>
              <a:rPr lang="en-US" sz="4000" dirty="0" err="1"/>
              <a:t>AICc</a:t>
            </a:r>
            <a:r>
              <a:rPr lang="en-US" sz="4000" dirty="0"/>
              <a:t> Testing allows us to determine both ARIMA models are better than ETS in prediction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A6C209-7F94-4D7B-9C60-A976AE53AA89}"/>
              </a:ext>
            </a:extLst>
          </p:cNvPr>
          <p:cNvSpPr/>
          <p:nvPr/>
        </p:nvSpPr>
        <p:spPr>
          <a:xfrm>
            <a:off x="737288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6EB245-C02A-49B8-A777-89F6905BD6E0}"/>
              </a:ext>
            </a:extLst>
          </p:cNvPr>
          <p:cNvSpPr/>
          <p:nvPr/>
        </p:nvSpPr>
        <p:spPr>
          <a:xfrm>
            <a:off x="2390406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9F47B9-13B4-44D8-A73E-5CA9E4E5C835}"/>
              </a:ext>
            </a:extLst>
          </p:cNvPr>
          <p:cNvSpPr/>
          <p:nvPr/>
        </p:nvSpPr>
        <p:spPr>
          <a:xfrm>
            <a:off x="4068185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A4EDD8-6FEA-4144-8EDE-942EF7A107B9}"/>
              </a:ext>
            </a:extLst>
          </p:cNvPr>
          <p:cNvSpPr/>
          <p:nvPr/>
        </p:nvSpPr>
        <p:spPr>
          <a:xfrm>
            <a:off x="5721303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82BCD5-16E0-4285-8104-333991809349}"/>
              </a:ext>
            </a:extLst>
          </p:cNvPr>
          <p:cNvSpPr/>
          <p:nvPr/>
        </p:nvSpPr>
        <p:spPr>
          <a:xfrm>
            <a:off x="7386262" y="469805"/>
            <a:ext cx="1570465" cy="1154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FB844B-0EB0-485A-91F7-E64B7F8989D6}"/>
              </a:ext>
            </a:extLst>
          </p:cNvPr>
          <p:cNvSpPr/>
          <p:nvPr/>
        </p:nvSpPr>
        <p:spPr>
          <a:xfrm>
            <a:off x="9039380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81E60A-9280-405D-A607-BAC09307E9EA}"/>
              </a:ext>
            </a:extLst>
          </p:cNvPr>
          <p:cNvSpPr txBox="1"/>
          <p:nvPr/>
        </p:nvSpPr>
        <p:spPr>
          <a:xfrm>
            <a:off x="772233" y="146228"/>
            <a:ext cx="153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Motivation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ABEC29-B078-4989-B570-883C3C92AF43}"/>
              </a:ext>
            </a:extLst>
          </p:cNvPr>
          <p:cNvSpPr txBox="1"/>
          <p:nvPr/>
        </p:nvSpPr>
        <p:spPr>
          <a:xfrm>
            <a:off x="4089252" y="146228"/>
            <a:ext cx="153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Model Selection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2A9E69-119F-4FD5-8F4D-9DC4199D0B8E}"/>
              </a:ext>
            </a:extLst>
          </p:cNvPr>
          <p:cNvSpPr txBox="1"/>
          <p:nvPr/>
        </p:nvSpPr>
        <p:spPr>
          <a:xfrm>
            <a:off x="5707425" y="146228"/>
            <a:ext cx="158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Model Evaluation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3157F8-A116-46C7-94B8-27859E8F2D83}"/>
              </a:ext>
            </a:extLst>
          </p:cNvPr>
          <p:cNvSpPr txBox="1"/>
          <p:nvPr/>
        </p:nvSpPr>
        <p:spPr>
          <a:xfrm>
            <a:off x="7398103" y="146228"/>
            <a:ext cx="155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Model Validation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2A1DDE-70C4-485B-812F-B9D2F04A6680}"/>
              </a:ext>
            </a:extLst>
          </p:cNvPr>
          <p:cNvSpPr txBox="1"/>
          <p:nvPr/>
        </p:nvSpPr>
        <p:spPr>
          <a:xfrm>
            <a:off x="9051221" y="146228"/>
            <a:ext cx="155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Conclusion</a:t>
            </a:r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378C16C3-6465-476D-AA9C-996D0AEA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8425" y="6513460"/>
            <a:ext cx="973666" cy="274320"/>
          </a:xfrm>
        </p:spPr>
        <p:txBody>
          <a:bodyPr/>
          <a:lstStyle/>
          <a:p>
            <a:pPr algn="r"/>
            <a:fld id="{D9D72C15-D9C6-4AA3-9654-DAEBB4FA9E34}" type="slidenum">
              <a:rPr lang="en-US" sz="1800" smtClean="0"/>
              <a:pPr algn="r"/>
              <a:t>11</a:t>
            </a:fld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3B2742-DC62-4D72-A5DA-0B51607BA15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9910"/>
          <a:stretch/>
        </p:blipFill>
        <p:spPr>
          <a:xfrm>
            <a:off x="2390406" y="2984365"/>
            <a:ext cx="7060793" cy="38736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23ED490-6542-4911-B4B9-8EB6253B691E}"/>
              </a:ext>
            </a:extLst>
          </p:cNvPr>
          <p:cNvSpPr txBox="1"/>
          <p:nvPr/>
        </p:nvSpPr>
        <p:spPr>
          <a:xfrm>
            <a:off x="737288" y="1993392"/>
            <a:ext cx="10895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With both the </a:t>
            </a:r>
            <a:r>
              <a:rPr lang="en-US" i="1" dirty="0" err="1"/>
              <a:t>sARIMA</a:t>
            </a:r>
            <a:r>
              <a:rPr lang="en-US" i="1" dirty="0"/>
              <a:t> and Regression with ARIMA error overlapping each other, there is no real difference between the two models from a complexity standpoint. The Regression with Arima Error is slightly more complex given the regression, but that complexity penalty is negligible.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1C8F39-D7D2-49C8-BFE0-C6BD664FFA0F}"/>
              </a:ext>
            </a:extLst>
          </p:cNvPr>
          <p:cNvSpPr txBox="1"/>
          <p:nvPr/>
        </p:nvSpPr>
        <p:spPr>
          <a:xfrm>
            <a:off x="2259574" y="146228"/>
            <a:ext cx="187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Assumptions/Description</a:t>
            </a:r>
          </a:p>
        </p:txBody>
      </p:sp>
    </p:spTree>
    <p:extLst>
      <p:ext uri="{BB962C8B-B14F-4D97-AF65-F5344CB8AC3E}">
        <p14:creationId xmlns:p14="http://schemas.microsoft.com/office/powerpoint/2010/main" val="376010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A34892E-2919-4A6A-AB15-A2FAC05FAA4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827935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A34892E-2919-4A6A-AB15-A2FAC05FAA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A0039530-797A-4C86-B6D7-50A8437FAE7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4000" dirty="0">
              <a:latin typeface="Tw Cen MT Condensed" panose="020B0606020104020203" pitchFamily="34" charset="0"/>
              <a:ea typeface="+mj-ea"/>
              <a:cs typeface="+mj-cs"/>
              <a:sym typeface="Tw Cen MT Condensed" panose="020B0606020104020203" pitchFamily="34" charset="0"/>
            </a:endParaRPr>
          </a:p>
        </p:txBody>
      </p:sp>
      <p:pic>
        <p:nvPicPr>
          <p:cNvPr id="5" name="Picture 4" descr="Related image">
            <a:extLst>
              <a:ext uri="{FF2B5EF4-FFF2-40B4-BE49-F238E27FC236}">
                <a16:creationId xmlns:a16="http://schemas.microsoft.com/office/drawing/2014/main" id="{497A48AA-39BF-4C7F-8EE5-48A5C3976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745" y="76572"/>
            <a:ext cx="1003629" cy="101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B9E7F82-F69B-4EF8-A24E-8710845A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1" y="585216"/>
            <a:ext cx="9720072" cy="1499616"/>
          </a:xfrm>
        </p:spPr>
        <p:txBody>
          <a:bodyPr>
            <a:noAutofit/>
          </a:bodyPr>
          <a:lstStyle/>
          <a:p>
            <a:r>
              <a:rPr lang="en-US" sz="4000" dirty="0"/>
              <a:t>Choosing SARIMA as a Model FORECAST ALLOW us to best forecast shipment on a daily basis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A6C209-7F94-4D7B-9C60-A976AE53AA89}"/>
              </a:ext>
            </a:extLst>
          </p:cNvPr>
          <p:cNvSpPr/>
          <p:nvPr/>
        </p:nvSpPr>
        <p:spPr>
          <a:xfrm>
            <a:off x="737288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6EB245-C02A-49B8-A777-89F6905BD6E0}"/>
              </a:ext>
            </a:extLst>
          </p:cNvPr>
          <p:cNvSpPr/>
          <p:nvPr/>
        </p:nvSpPr>
        <p:spPr>
          <a:xfrm>
            <a:off x="2390406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9F47B9-13B4-44D8-A73E-5CA9E4E5C835}"/>
              </a:ext>
            </a:extLst>
          </p:cNvPr>
          <p:cNvSpPr/>
          <p:nvPr/>
        </p:nvSpPr>
        <p:spPr>
          <a:xfrm>
            <a:off x="4068185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A4EDD8-6FEA-4144-8EDE-942EF7A107B9}"/>
              </a:ext>
            </a:extLst>
          </p:cNvPr>
          <p:cNvSpPr/>
          <p:nvPr/>
        </p:nvSpPr>
        <p:spPr>
          <a:xfrm>
            <a:off x="5721303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82BCD5-16E0-4285-8104-333991809349}"/>
              </a:ext>
            </a:extLst>
          </p:cNvPr>
          <p:cNvSpPr/>
          <p:nvPr/>
        </p:nvSpPr>
        <p:spPr>
          <a:xfrm>
            <a:off x="7386262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FB844B-0EB0-485A-91F7-E64B7F8989D6}"/>
              </a:ext>
            </a:extLst>
          </p:cNvPr>
          <p:cNvSpPr/>
          <p:nvPr/>
        </p:nvSpPr>
        <p:spPr>
          <a:xfrm>
            <a:off x="9039380" y="469805"/>
            <a:ext cx="1570465" cy="1154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81E60A-9280-405D-A607-BAC09307E9EA}"/>
              </a:ext>
            </a:extLst>
          </p:cNvPr>
          <p:cNvSpPr txBox="1"/>
          <p:nvPr/>
        </p:nvSpPr>
        <p:spPr>
          <a:xfrm>
            <a:off x="772233" y="146228"/>
            <a:ext cx="153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Motivation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ABEC29-B078-4989-B570-883C3C92AF43}"/>
              </a:ext>
            </a:extLst>
          </p:cNvPr>
          <p:cNvSpPr txBox="1"/>
          <p:nvPr/>
        </p:nvSpPr>
        <p:spPr>
          <a:xfrm>
            <a:off x="4089252" y="146228"/>
            <a:ext cx="153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Model Selection</a:t>
            </a:r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176997CD-3647-41E3-9FBB-F36A0412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8425" y="6513460"/>
            <a:ext cx="973666" cy="274320"/>
          </a:xfrm>
        </p:spPr>
        <p:txBody>
          <a:bodyPr/>
          <a:lstStyle/>
          <a:p>
            <a:pPr algn="r"/>
            <a:fld id="{D9D72C15-D9C6-4AA3-9654-DAEBB4FA9E34}" type="slidenum">
              <a:rPr lang="en-US" sz="1800" smtClean="0"/>
              <a:pPr algn="r"/>
              <a:t>12</a:t>
            </a:fld>
            <a:endParaRPr 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2A9E69-119F-4FD5-8F4D-9DC4199D0B8E}"/>
              </a:ext>
            </a:extLst>
          </p:cNvPr>
          <p:cNvSpPr txBox="1"/>
          <p:nvPr/>
        </p:nvSpPr>
        <p:spPr>
          <a:xfrm>
            <a:off x="5707425" y="146228"/>
            <a:ext cx="158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Model Evaluation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3157F8-A116-46C7-94B8-27859E8F2D83}"/>
              </a:ext>
            </a:extLst>
          </p:cNvPr>
          <p:cNvSpPr txBox="1"/>
          <p:nvPr/>
        </p:nvSpPr>
        <p:spPr>
          <a:xfrm>
            <a:off x="7398103" y="146228"/>
            <a:ext cx="155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Model Validation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2A1DDE-70C4-485B-812F-B9D2F04A6680}"/>
              </a:ext>
            </a:extLst>
          </p:cNvPr>
          <p:cNvSpPr txBox="1"/>
          <p:nvPr/>
        </p:nvSpPr>
        <p:spPr>
          <a:xfrm>
            <a:off x="9051221" y="146228"/>
            <a:ext cx="155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Conclusion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1E7C98-D94C-4819-9294-B8F17142D405}"/>
              </a:ext>
            </a:extLst>
          </p:cNvPr>
          <p:cNvSpPr txBox="1"/>
          <p:nvPr/>
        </p:nvSpPr>
        <p:spPr>
          <a:xfrm>
            <a:off x="737288" y="2084832"/>
            <a:ext cx="1135708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[Results] - Model Summary: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Chosen Model: </a:t>
            </a:r>
            <a:r>
              <a:rPr lang="en-US" sz="2400" b="1" dirty="0"/>
              <a:t>Regression with Arima Error </a:t>
            </a:r>
            <a:r>
              <a:rPr lang="en-US" sz="2400" dirty="0"/>
              <a:t>given similar </a:t>
            </a:r>
            <a:r>
              <a:rPr lang="en-US" sz="2400" dirty="0" err="1"/>
              <a:t>AICc</a:t>
            </a:r>
            <a:r>
              <a:rPr lang="en-US" sz="2400" dirty="0"/>
              <a:t> but lower MAE, RMSE than </a:t>
            </a:r>
            <a:r>
              <a:rPr lang="en-US" sz="2400" dirty="0" err="1"/>
              <a:t>sARIMA</a:t>
            </a:r>
            <a:r>
              <a:rPr lang="en-US" sz="2400" dirty="0"/>
              <a:t> model; thus, the preferred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From a business perspective, </a:t>
            </a:r>
            <a:r>
              <a:rPr lang="en-US" sz="2400" b="1" dirty="0" err="1"/>
              <a:t>sARIMA</a:t>
            </a:r>
            <a:r>
              <a:rPr lang="en-US" sz="2400" b="1" dirty="0"/>
              <a:t> model </a:t>
            </a:r>
            <a:r>
              <a:rPr lang="en-US" sz="2400" dirty="0"/>
              <a:t>would still be viable and might be preferred since it requires less data on total route distance on a daily basis.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r>
              <a:rPr lang="en-US" sz="2400" b="1" dirty="0"/>
              <a:t>[Future Work] - Improving Forecasting 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Huge potential for regression model on different predicators that may be better indicators for shipment data such as restaurant traffic data (common sense would dictate a better predicator to show demand)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Could benefit with increased time range into 2 years to show the seasonality of the months as well that could impact the forecast</a:t>
            </a:r>
          </a:p>
          <a:p>
            <a:endParaRPr 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4137D1-25E1-4192-96EF-53EE7CF14E14}"/>
              </a:ext>
            </a:extLst>
          </p:cNvPr>
          <p:cNvSpPr txBox="1"/>
          <p:nvPr/>
        </p:nvSpPr>
        <p:spPr>
          <a:xfrm>
            <a:off x="2259574" y="146228"/>
            <a:ext cx="187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Assumptions/Description</a:t>
            </a:r>
          </a:p>
        </p:txBody>
      </p:sp>
    </p:spTree>
    <p:extLst>
      <p:ext uri="{BB962C8B-B14F-4D97-AF65-F5344CB8AC3E}">
        <p14:creationId xmlns:p14="http://schemas.microsoft.com/office/powerpoint/2010/main" val="3874440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256BB53-BA3C-4AE3-AC77-F19228EB90C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119979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AE658EF-86E9-43FC-BCF6-E1BD7CB9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945C32F-8935-4916-AD33-9F7D4B718D71}"/>
              </a:ext>
            </a:extLst>
          </p:cNvPr>
          <p:cNvSpPr txBox="1">
            <a:spLocks/>
          </p:cNvSpPr>
          <p:nvPr/>
        </p:nvSpPr>
        <p:spPr>
          <a:xfrm>
            <a:off x="8442664" y="5292502"/>
            <a:ext cx="3749336" cy="8309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sz="2800" dirty="0">
                <a:latin typeface="+mj-lt"/>
              </a:rPr>
              <a:t>Supply Chain Shipment Forecasting Case Study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51FD52EA-CF26-4693-9CB5-BD3B278F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8425" y="6513460"/>
            <a:ext cx="973666" cy="274320"/>
          </a:xfrm>
        </p:spPr>
        <p:txBody>
          <a:bodyPr/>
          <a:lstStyle/>
          <a:p>
            <a:pPr algn="r"/>
            <a:fld id="{D9D72C15-D9C6-4AA3-9654-DAEBB4FA9E34}" type="slidenum">
              <a:rPr lang="en-US" sz="1800" smtClean="0"/>
              <a:pPr algn="r"/>
              <a:t>13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19363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A34892E-2919-4A6A-AB15-A2FAC05FAA4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45817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A34892E-2919-4A6A-AB15-A2FAC05FAA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A0039530-797A-4C86-B6D7-50A8437FAE7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4000" dirty="0">
              <a:latin typeface="Tw Cen MT Condensed" panose="020B0606020104020203" pitchFamily="34" charset="0"/>
              <a:ea typeface="+mj-ea"/>
              <a:cs typeface="+mj-cs"/>
              <a:sym typeface="Tw Cen MT Condensed" panose="020B0606020104020203" pitchFamily="34" charset="0"/>
            </a:endParaRPr>
          </a:p>
        </p:txBody>
      </p:sp>
      <p:pic>
        <p:nvPicPr>
          <p:cNvPr id="5" name="Picture 4" descr="Related image">
            <a:extLst>
              <a:ext uri="{FF2B5EF4-FFF2-40B4-BE49-F238E27FC236}">
                <a16:creationId xmlns:a16="http://schemas.microsoft.com/office/drawing/2014/main" id="{497A48AA-39BF-4C7F-8EE5-48A5C3976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745" y="76572"/>
            <a:ext cx="1003629" cy="101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B9E7F82-F69B-4EF8-A24E-8710845A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1" y="344051"/>
            <a:ext cx="9720072" cy="1499616"/>
          </a:xfrm>
        </p:spPr>
        <p:txBody>
          <a:bodyPr>
            <a:noAutofit/>
          </a:bodyPr>
          <a:lstStyle/>
          <a:p>
            <a:r>
              <a:rPr lang="en-US" sz="4000" dirty="0"/>
              <a:t>Case Study Final Project Roles and Responsibility </a:t>
            </a:r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176997CD-3647-41E3-9FBB-F36A0412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8425" y="6513460"/>
            <a:ext cx="973666" cy="274320"/>
          </a:xfrm>
        </p:spPr>
        <p:txBody>
          <a:bodyPr/>
          <a:lstStyle/>
          <a:p>
            <a:pPr algn="r"/>
            <a:fld id="{D9D72C15-D9C6-4AA3-9654-DAEBB4FA9E34}" type="slidenum">
              <a:rPr lang="en-US" sz="1800" smtClean="0"/>
              <a:pPr algn="r"/>
              <a:t>14</a:t>
            </a:fld>
            <a:endParaRPr lang="en-US" sz="1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165A61-6778-40F9-9B35-FA02DAF2B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106252"/>
              </p:ext>
            </p:extLst>
          </p:nvPr>
        </p:nvGraphicFramePr>
        <p:xfrm>
          <a:off x="706119" y="1438540"/>
          <a:ext cx="11135361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9362">
                  <a:extLst>
                    <a:ext uri="{9D8B030D-6E8A-4147-A177-3AD203B41FA5}">
                      <a16:colId xmlns:a16="http://schemas.microsoft.com/office/drawing/2014/main" val="139104986"/>
                    </a:ext>
                  </a:extLst>
                </a:gridCol>
                <a:gridCol w="2455333">
                  <a:extLst>
                    <a:ext uri="{9D8B030D-6E8A-4147-A177-3AD203B41FA5}">
                      <a16:colId xmlns:a16="http://schemas.microsoft.com/office/drawing/2014/main" val="3586980862"/>
                    </a:ext>
                  </a:extLst>
                </a:gridCol>
                <a:gridCol w="2455333">
                  <a:extLst>
                    <a:ext uri="{9D8B030D-6E8A-4147-A177-3AD203B41FA5}">
                      <a16:colId xmlns:a16="http://schemas.microsoft.com/office/drawing/2014/main" val="2999723568"/>
                    </a:ext>
                  </a:extLst>
                </a:gridCol>
                <a:gridCol w="2455333">
                  <a:extLst>
                    <a:ext uri="{9D8B030D-6E8A-4147-A177-3AD203B41FA5}">
                      <a16:colId xmlns:a16="http://schemas.microsoft.com/office/drawing/2014/main" val="3123709909"/>
                    </a:ext>
                  </a:extLst>
                </a:gridCol>
              </a:tblGrid>
              <a:tr h="30526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j-lt"/>
                        </a:rP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j-lt"/>
                        </a:rPr>
                        <a:t>Annie Phan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j-lt"/>
                        </a:rPr>
                        <a:t>Andrew Luong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j-lt"/>
                        </a:rPr>
                        <a:t>Venku </a:t>
                      </a:r>
                      <a:r>
                        <a:rPr lang="en-US" sz="20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Buragadda</a:t>
                      </a:r>
                      <a:endParaRPr lang="en-US" sz="20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396354"/>
                  </a:ext>
                </a:extLst>
              </a:tr>
              <a:tr h="28177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Topic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899561"/>
                  </a:ext>
                </a:extLst>
              </a:tr>
              <a:tr h="28177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Data Cleaning and 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326964"/>
                  </a:ext>
                </a:extLst>
              </a:tr>
              <a:tr h="28177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Data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546949"/>
                  </a:ext>
                </a:extLst>
              </a:tr>
              <a:tr h="28177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ETS Modeling*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X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X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806990"/>
                  </a:ext>
                </a:extLst>
              </a:tr>
              <a:tr h="28177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ETS Validation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j-lt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X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j-lt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959873"/>
                  </a:ext>
                </a:extLst>
              </a:tr>
              <a:tr h="28177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latin typeface="+mj-lt"/>
                        </a:rPr>
                        <a:t>sARIMA</a:t>
                      </a:r>
                      <a:r>
                        <a:rPr lang="en-US" sz="1800" b="0" dirty="0">
                          <a:latin typeface="+mj-lt"/>
                        </a:rPr>
                        <a:t> Modeling*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371937"/>
                  </a:ext>
                </a:extLst>
              </a:tr>
              <a:tr h="28177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latin typeface="+mj-lt"/>
                        </a:rPr>
                        <a:t>sARIMA</a:t>
                      </a:r>
                      <a:r>
                        <a:rPr lang="en-US" sz="1800" b="0" dirty="0">
                          <a:latin typeface="+mj-lt"/>
                        </a:rPr>
                        <a:t> Validation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j-lt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j-lt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X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24878811"/>
                  </a:ext>
                </a:extLst>
              </a:tr>
              <a:tr h="28177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Reg with Arima Error Modeling*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X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X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083832"/>
                  </a:ext>
                </a:extLst>
              </a:tr>
              <a:tr h="28177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Reg with Arima Error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25428"/>
                  </a:ext>
                </a:extLst>
              </a:tr>
              <a:tr h="28177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Cross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108013"/>
                  </a:ext>
                </a:extLst>
              </a:tr>
              <a:tr h="28177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Deck Template 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902749"/>
                  </a:ext>
                </a:extLst>
              </a:tr>
              <a:tr h="28177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Analysis and Commentary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126552"/>
                  </a:ext>
                </a:extLst>
              </a:tr>
              <a:tr h="28177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R Markdown Compile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534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1E6C190-2F78-4501-8693-96A9268DF206}"/>
              </a:ext>
            </a:extLst>
          </p:cNvPr>
          <p:cNvSpPr txBox="1"/>
          <p:nvPr/>
        </p:nvSpPr>
        <p:spPr>
          <a:xfrm>
            <a:off x="589280" y="6513460"/>
            <a:ext cx="11369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*Please note that in modeling and validation, we took an approach to have two of three model with the last one as an external validation</a:t>
            </a:r>
          </a:p>
        </p:txBody>
      </p:sp>
    </p:spTree>
    <p:extLst>
      <p:ext uri="{BB962C8B-B14F-4D97-AF65-F5344CB8AC3E}">
        <p14:creationId xmlns:p14="http://schemas.microsoft.com/office/powerpoint/2010/main" val="420478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A34892E-2919-4A6A-AB15-A2FAC05FAA4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18082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A34892E-2919-4A6A-AB15-A2FAC05FAA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A0039530-797A-4C86-B6D7-50A8437FAE7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4000" i="1" dirty="0">
              <a:latin typeface="Tw Cen MT Condensed" panose="020B0606020104020203" pitchFamily="34" charset="0"/>
              <a:ea typeface="+mj-ea"/>
              <a:cs typeface="+mj-cs"/>
              <a:sym typeface="Tw Cen MT Condensed" panose="020B0606020104020203" pitchFamily="34" charset="0"/>
            </a:endParaRPr>
          </a:p>
        </p:txBody>
      </p:sp>
      <p:pic>
        <p:nvPicPr>
          <p:cNvPr id="5" name="Picture 4" descr="Related image">
            <a:extLst>
              <a:ext uri="{FF2B5EF4-FFF2-40B4-BE49-F238E27FC236}">
                <a16:creationId xmlns:a16="http://schemas.microsoft.com/office/drawing/2014/main" id="{497A48AA-39BF-4C7F-8EE5-48A5C3976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745" y="76572"/>
            <a:ext cx="1003629" cy="101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B9E7F82-F69B-4EF8-A24E-8710845A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1" y="585216"/>
            <a:ext cx="9720072" cy="1499616"/>
          </a:xfrm>
        </p:spPr>
        <p:txBody>
          <a:bodyPr>
            <a:noAutofit/>
          </a:bodyPr>
          <a:lstStyle/>
          <a:p>
            <a:r>
              <a:rPr lang="en-US" sz="4000" dirty="0"/>
              <a:t>Accurate Forecasting of Food Service Demand Enable better </a:t>
            </a:r>
            <a:r>
              <a:rPr lang="en-US" sz="4000" i="1" dirty="0"/>
              <a:t>Service Level </a:t>
            </a:r>
            <a:r>
              <a:rPr lang="en-US" sz="4000" dirty="0"/>
              <a:t>and </a:t>
            </a:r>
            <a:r>
              <a:rPr lang="en-US" sz="4000" i="1" dirty="0"/>
              <a:t>Resource allocation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A6C209-7F94-4D7B-9C60-A976AE53AA89}"/>
              </a:ext>
            </a:extLst>
          </p:cNvPr>
          <p:cNvSpPr/>
          <p:nvPr/>
        </p:nvSpPr>
        <p:spPr>
          <a:xfrm>
            <a:off x="737288" y="469805"/>
            <a:ext cx="1570465" cy="1154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6EB245-C02A-49B8-A777-89F6905BD6E0}"/>
              </a:ext>
            </a:extLst>
          </p:cNvPr>
          <p:cNvSpPr/>
          <p:nvPr/>
        </p:nvSpPr>
        <p:spPr>
          <a:xfrm>
            <a:off x="2390406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9F47B9-13B4-44D8-A73E-5CA9E4E5C835}"/>
              </a:ext>
            </a:extLst>
          </p:cNvPr>
          <p:cNvSpPr/>
          <p:nvPr/>
        </p:nvSpPr>
        <p:spPr>
          <a:xfrm>
            <a:off x="4068185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A4EDD8-6FEA-4144-8EDE-942EF7A107B9}"/>
              </a:ext>
            </a:extLst>
          </p:cNvPr>
          <p:cNvSpPr/>
          <p:nvPr/>
        </p:nvSpPr>
        <p:spPr>
          <a:xfrm>
            <a:off x="5721303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82BCD5-16E0-4285-8104-333991809349}"/>
              </a:ext>
            </a:extLst>
          </p:cNvPr>
          <p:cNvSpPr/>
          <p:nvPr/>
        </p:nvSpPr>
        <p:spPr>
          <a:xfrm>
            <a:off x="7386262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FB844B-0EB0-485A-91F7-E64B7F8989D6}"/>
              </a:ext>
            </a:extLst>
          </p:cNvPr>
          <p:cNvSpPr/>
          <p:nvPr/>
        </p:nvSpPr>
        <p:spPr>
          <a:xfrm>
            <a:off x="9039380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81E60A-9280-405D-A607-BAC09307E9EA}"/>
              </a:ext>
            </a:extLst>
          </p:cNvPr>
          <p:cNvSpPr txBox="1"/>
          <p:nvPr/>
        </p:nvSpPr>
        <p:spPr>
          <a:xfrm>
            <a:off x="772233" y="146228"/>
            <a:ext cx="153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Motivation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ABEC29-B078-4989-B570-883C3C92AF43}"/>
              </a:ext>
            </a:extLst>
          </p:cNvPr>
          <p:cNvSpPr txBox="1"/>
          <p:nvPr/>
        </p:nvSpPr>
        <p:spPr>
          <a:xfrm>
            <a:off x="4089252" y="146228"/>
            <a:ext cx="153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Model Selection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2A9E69-119F-4FD5-8F4D-9DC4199D0B8E}"/>
              </a:ext>
            </a:extLst>
          </p:cNvPr>
          <p:cNvSpPr txBox="1"/>
          <p:nvPr/>
        </p:nvSpPr>
        <p:spPr>
          <a:xfrm>
            <a:off x="5707425" y="146228"/>
            <a:ext cx="158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Model Evaluation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3157F8-A116-46C7-94B8-27859E8F2D83}"/>
              </a:ext>
            </a:extLst>
          </p:cNvPr>
          <p:cNvSpPr txBox="1"/>
          <p:nvPr/>
        </p:nvSpPr>
        <p:spPr>
          <a:xfrm>
            <a:off x="7398103" y="146228"/>
            <a:ext cx="155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Model Validation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2A1DDE-70C4-485B-812F-B9D2F04A6680}"/>
              </a:ext>
            </a:extLst>
          </p:cNvPr>
          <p:cNvSpPr txBox="1"/>
          <p:nvPr/>
        </p:nvSpPr>
        <p:spPr>
          <a:xfrm>
            <a:off x="9051221" y="146228"/>
            <a:ext cx="155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Conclusion</a:t>
            </a:r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053DC5EA-5EF3-4CA2-ABEA-C0E1666A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8425" y="6513460"/>
            <a:ext cx="973666" cy="274320"/>
          </a:xfrm>
        </p:spPr>
        <p:txBody>
          <a:bodyPr/>
          <a:lstStyle/>
          <a:p>
            <a:pPr algn="r"/>
            <a:fld id="{D9D72C15-D9C6-4AA3-9654-DAEBB4FA9E34}" type="slidenum">
              <a:rPr lang="en-US" sz="1800" smtClean="0"/>
              <a:pPr algn="r"/>
              <a:t>2</a:t>
            </a:fld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E60575-A5D3-48EE-9413-1B9F26A5785E}"/>
              </a:ext>
            </a:extLst>
          </p:cNvPr>
          <p:cNvSpPr txBox="1"/>
          <p:nvPr/>
        </p:nvSpPr>
        <p:spPr>
          <a:xfrm>
            <a:off x="737288" y="1943140"/>
            <a:ext cx="1135708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Context and Background: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Critical metric in the food service industry is the service level at the restaurant level (e.g. do shipments of cases arrive on time and in the right quantity)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 order to achieve high levels of service and staff logistics team appropriately, companies often turn to forecasting on a daily level to account for the ever-changing demand</a:t>
            </a:r>
          </a:p>
          <a:p>
            <a:endParaRPr lang="en-US" sz="2400" dirty="0"/>
          </a:p>
          <a:p>
            <a:r>
              <a:rPr lang="en-US" sz="2400" b="1" dirty="0"/>
              <a:t>Business Problem: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Food service restaurants struggle with predicting the correct demand due to a variety of complexities such as limited time offerings, promotional seasons, changing customer demand, and external weather effects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We are provided a year of daily shipment data and the goal is identify the appropriate time series model to best model all year long shipment demand on a daily basis</a:t>
            </a:r>
          </a:p>
          <a:p>
            <a:pPr lvl="1"/>
            <a:endParaRPr lang="en-US" dirty="0"/>
          </a:p>
          <a:p>
            <a:r>
              <a:rPr lang="en-US" sz="2400" b="1" dirty="0"/>
              <a:t>Time Series Analysis Application: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Times series analysis will allow us to 1) characterize the current shipment behavior and also 2) predict future shipment demand </a:t>
            </a:r>
          </a:p>
          <a:p>
            <a:endParaRPr 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AD930E-934F-46B6-A341-B1A1332962C1}"/>
              </a:ext>
            </a:extLst>
          </p:cNvPr>
          <p:cNvSpPr txBox="1"/>
          <p:nvPr/>
        </p:nvSpPr>
        <p:spPr>
          <a:xfrm>
            <a:off x="2259574" y="146228"/>
            <a:ext cx="187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Assumptions/Description</a:t>
            </a:r>
          </a:p>
        </p:txBody>
      </p:sp>
    </p:spTree>
    <p:extLst>
      <p:ext uri="{BB962C8B-B14F-4D97-AF65-F5344CB8AC3E}">
        <p14:creationId xmlns:p14="http://schemas.microsoft.com/office/powerpoint/2010/main" val="255445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A34892E-2919-4A6A-AB15-A2FAC05FAA4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9467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A34892E-2919-4A6A-AB15-A2FAC05FAA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A0039530-797A-4C86-B6D7-50A8437FAE7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4000" dirty="0">
              <a:latin typeface="Tw Cen MT Condensed" panose="020B0606020104020203" pitchFamily="34" charset="0"/>
              <a:ea typeface="+mj-ea"/>
              <a:cs typeface="+mj-cs"/>
              <a:sym typeface="Tw Cen MT Condensed" panose="020B0606020104020203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B450F9E-C222-4C3B-B1FC-EFEC0F80D36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9325"/>
          <a:stretch/>
        </p:blipFill>
        <p:spPr>
          <a:xfrm>
            <a:off x="6971303" y="4893949"/>
            <a:ext cx="3813658" cy="957305"/>
          </a:xfrm>
          <a:prstGeom prst="rect">
            <a:avLst/>
          </a:prstGeom>
        </p:spPr>
      </p:pic>
      <p:pic>
        <p:nvPicPr>
          <p:cNvPr id="5" name="Picture 4" descr="Related image">
            <a:extLst>
              <a:ext uri="{FF2B5EF4-FFF2-40B4-BE49-F238E27FC236}">
                <a16:creationId xmlns:a16="http://schemas.microsoft.com/office/drawing/2014/main" id="{497A48AA-39BF-4C7F-8EE5-48A5C3976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745" y="76572"/>
            <a:ext cx="1003629" cy="101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B9E7F82-F69B-4EF8-A24E-8710845A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1" y="585216"/>
            <a:ext cx="9720072" cy="1499616"/>
          </a:xfrm>
        </p:spPr>
        <p:txBody>
          <a:bodyPr>
            <a:noAutofit/>
          </a:bodyPr>
          <a:lstStyle/>
          <a:p>
            <a:r>
              <a:rPr lang="en-US" sz="4000" dirty="0"/>
              <a:t>Our preliminary Exploratory of Shipment Narrows down the model Selection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A6C209-7F94-4D7B-9C60-A976AE53AA89}"/>
              </a:ext>
            </a:extLst>
          </p:cNvPr>
          <p:cNvSpPr/>
          <p:nvPr/>
        </p:nvSpPr>
        <p:spPr>
          <a:xfrm>
            <a:off x="737288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6EB245-C02A-49B8-A777-89F6905BD6E0}"/>
              </a:ext>
            </a:extLst>
          </p:cNvPr>
          <p:cNvSpPr/>
          <p:nvPr/>
        </p:nvSpPr>
        <p:spPr>
          <a:xfrm>
            <a:off x="2390406" y="469805"/>
            <a:ext cx="1570465" cy="1154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9F47B9-13B4-44D8-A73E-5CA9E4E5C835}"/>
              </a:ext>
            </a:extLst>
          </p:cNvPr>
          <p:cNvSpPr/>
          <p:nvPr/>
        </p:nvSpPr>
        <p:spPr>
          <a:xfrm>
            <a:off x="4068185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A4EDD8-6FEA-4144-8EDE-942EF7A107B9}"/>
              </a:ext>
            </a:extLst>
          </p:cNvPr>
          <p:cNvSpPr/>
          <p:nvPr/>
        </p:nvSpPr>
        <p:spPr>
          <a:xfrm>
            <a:off x="5721303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82BCD5-16E0-4285-8104-333991809349}"/>
              </a:ext>
            </a:extLst>
          </p:cNvPr>
          <p:cNvSpPr/>
          <p:nvPr/>
        </p:nvSpPr>
        <p:spPr>
          <a:xfrm>
            <a:off x="7386262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FB844B-0EB0-485A-91F7-E64B7F8989D6}"/>
              </a:ext>
            </a:extLst>
          </p:cNvPr>
          <p:cNvSpPr/>
          <p:nvPr/>
        </p:nvSpPr>
        <p:spPr>
          <a:xfrm>
            <a:off x="9039380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81E60A-9280-405D-A607-BAC09307E9EA}"/>
              </a:ext>
            </a:extLst>
          </p:cNvPr>
          <p:cNvSpPr txBox="1"/>
          <p:nvPr/>
        </p:nvSpPr>
        <p:spPr>
          <a:xfrm>
            <a:off x="772233" y="146228"/>
            <a:ext cx="153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Motivation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EA1DA5-8A08-4BDA-8A46-7E300D4E9B04}"/>
              </a:ext>
            </a:extLst>
          </p:cNvPr>
          <p:cNvSpPr txBox="1"/>
          <p:nvPr/>
        </p:nvSpPr>
        <p:spPr>
          <a:xfrm>
            <a:off x="2259574" y="146228"/>
            <a:ext cx="187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Assumptions/Description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ABEC29-B078-4989-B570-883C3C92AF43}"/>
              </a:ext>
            </a:extLst>
          </p:cNvPr>
          <p:cNvSpPr txBox="1"/>
          <p:nvPr/>
        </p:nvSpPr>
        <p:spPr>
          <a:xfrm>
            <a:off x="4089252" y="146228"/>
            <a:ext cx="153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Model Selection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2A9E69-119F-4FD5-8F4D-9DC4199D0B8E}"/>
              </a:ext>
            </a:extLst>
          </p:cNvPr>
          <p:cNvSpPr txBox="1"/>
          <p:nvPr/>
        </p:nvSpPr>
        <p:spPr>
          <a:xfrm>
            <a:off x="5707425" y="146228"/>
            <a:ext cx="158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Model Evaluation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3157F8-A116-46C7-94B8-27859E8F2D83}"/>
              </a:ext>
            </a:extLst>
          </p:cNvPr>
          <p:cNvSpPr txBox="1"/>
          <p:nvPr/>
        </p:nvSpPr>
        <p:spPr>
          <a:xfrm>
            <a:off x="7398103" y="146228"/>
            <a:ext cx="155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Model Validation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2A1DDE-70C4-485B-812F-B9D2F04A6680}"/>
              </a:ext>
            </a:extLst>
          </p:cNvPr>
          <p:cNvSpPr txBox="1"/>
          <p:nvPr/>
        </p:nvSpPr>
        <p:spPr>
          <a:xfrm>
            <a:off x="9051221" y="146228"/>
            <a:ext cx="155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Conclusion</a:t>
            </a:r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174B613C-B7FD-4334-A137-E94B12D7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8425" y="6513460"/>
            <a:ext cx="973666" cy="274320"/>
          </a:xfrm>
        </p:spPr>
        <p:txBody>
          <a:bodyPr/>
          <a:lstStyle/>
          <a:p>
            <a:pPr algn="r"/>
            <a:fld id="{D9D72C15-D9C6-4AA3-9654-DAEBB4FA9E34}" type="slidenum">
              <a:rPr lang="en-US" sz="1800" smtClean="0"/>
              <a:pPr algn="r"/>
              <a:t>3</a:t>
            </a:fld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44DF61-A2CA-4B67-B03A-1E5FB692D8FB}"/>
              </a:ext>
            </a:extLst>
          </p:cNvPr>
          <p:cNvSpPr txBox="1"/>
          <p:nvPr/>
        </p:nvSpPr>
        <p:spPr>
          <a:xfrm>
            <a:off x="723978" y="1884768"/>
            <a:ext cx="658371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Descriptive Analysis &amp; Assumptions :</a:t>
            </a:r>
          </a:p>
          <a:p>
            <a:endParaRPr lang="en-US" dirty="0"/>
          </a:p>
          <a:p>
            <a:r>
              <a:rPr lang="en-US" b="1" dirty="0"/>
              <a:t>Trend: Stationary Validated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KPSS (p = 0.01)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ADF Testing (p = 0.61)</a:t>
            </a:r>
          </a:p>
          <a:p>
            <a:endParaRPr lang="en-US" dirty="0"/>
          </a:p>
          <a:p>
            <a:r>
              <a:rPr lang="en-US" b="1" dirty="0"/>
              <a:t>Seasonality: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Detectable seasonality in a seven day interval (weekly)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Cyclical Behavior: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None detected in the shipment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Univariate Predictor: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Daily Total Distance traveled should be positively correlate with more trips = more cases, one can see pattern reflected in time series display of both case and distance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A0225E-6865-4C25-B647-A0398659890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931" b="3807"/>
          <a:stretch/>
        </p:blipFill>
        <p:spPr>
          <a:xfrm>
            <a:off x="6681459" y="1621189"/>
            <a:ext cx="5158915" cy="315197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60B3AE0-5EA3-47BF-8810-481ECB32CAB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59325"/>
          <a:stretch/>
        </p:blipFill>
        <p:spPr>
          <a:xfrm>
            <a:off x="8026716" y="5794132"/>
            <a:ext cx="3813658" cy="95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6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A34892E-2919-4A6A-AB15-A2FAC05FAA4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75287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A34892E-2919-4A6A-AB15-A2FAC05FAA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A0039530-797A-4C86-B6D7-50A8437FAE7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4000" dirty="0">
              <a:latin typeface="Tw Cen MT Condensed" panose="020B0606020104020203" pitchFamily="34" charset="0"/>
              <a:ea typeface="+mj-ea"/>
              <a:cs typeface="+mj-cs"/>
              <a:sym typeface="Tw Cen MT Condensed" panose="020B0606020104020203" pitchFamily="34" charset="0"/>
            </a:endParaRPr>
          </a:p>
        </p:txBody>
      </p:sp>
      <p:pic>
        <p:nvPicPr>
          <p:cNvPr id="5" name="Picture 4" descr="Related image">
            <a:extLst>
              <a:ext uri="{FF2B5EF4-FFF2-40B4-BE49-F238E27FC236}">
                <a16:creationId xmlns:a16="http://schemas.microsoft.com/office/drawing/2014/main" id="{497A48AA-39BF-4C7F-8EE5-48A5C3976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745" y="76572"/>
            <a:ext cx="1003629" cy="101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B9E7F82-F69B-4EF8-A24E-8710845A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1" y="585216"/>
            <a:ext cx="9720072" cy="1499616"/>
          </a:xfrm>
        </p:spPr>
        <p:txBody>
          <a:bodyPr>
            <a:noAutofit/>
          </a:bodyPr>
          <a:lstStyle/>
          <a:p>
            <a:r>
              <a:rPr lang="en-US" sz="4000" dirty="0"/>
              <a:t>Our preliminary Exploratory of Shipment Highlights Likely  AR and </a:t>
            </a:r>
            <a:r>
              <a:rPr lang="en-US" sz="4000" cap="none" dirty="0"/>
              <a:t>s</a:t>
            </a:r>
            <a:r>
              <a:rPr lang="en-US" sz="4000" dirty="0"/>
              <a:t>MA order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A6C209-7F94-4D7B-9C60-A976AE53AA89}"/>
              </a:ext>
            </a:extLst>
          </p:cNvPr>
          <p:cNvSpPr/>
          <p:nvPr/>
        </p:nvSpPr>
        <p:spPr>
          <a:xfrm>
            <a:off x="737288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6EB245-C02A-49B8-A777-89F6905BD6E0}"/>
              </a:ext>
            </a:extLst>
          </p:cNvPr>
          <p:cNvSpPr/>
          <p:nvPr/>
        </p:nvSpPr>
        <p:spPr>
          <a:xfrm>
            <a:off x="2390406" y="469805"/>
            <a:ext cx="1570465" cy="1154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9F47B9-13B4-44D8-A73E-5CA9E4E5C835}"/>
              </a:ext>
            </a:extLst>
          </p:cNvPr>
          <p:cNvSpPr/>
          <p:nvPr/>
        </p:nvSpPr>
        <p:spPr>
          <a:xfrm>
            <a:off x="4068185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A4EDD8-6FEA-4144-8EDE-942EF7A107B9}"/>
              </a:ext>
            </a:extLst>
          </p:cNvPr>
          <p:cNvSpPr/>
          <p:nvPr/>
        </p:nvSpPr>
        <p:spPr>
          <a:xfrm>
            <a:off x="5721303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82BCD5-16E0-4285-8104-333991809349}"/>
              </a:ext>
            </a:extLst>
          </p:cNvPr>
          <p:cNvSpPr/>
          <p:nvPr/>
        </p:nvSpPr>
        <p:spPr>
          <a:xfrm>
            <a:off x="7386262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FB844B-0EB0-485A-91F7-E64B7F8989D6}"/>
              </a:ext>
            </a:extLst>
          </p:cNvPr>
          <p:cNvSpPr/>
          <p:nvPr/>
        </p:nvSpPr>
        <p:spPr>
          <a:xfrm>
            <a:off x="9039380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81E60A-9280-405D-A607-BAC09307E9EA}"/>
              </a:ext>
            </a:extLst>
          </p:cNvPr>
          <p:cNvSpPr txBox="1"/>
          <p:nvPr/>
        </p:nvSpPr>
        <p:spPr>
          <a:xfrm>
            <a:off x="772233" y="146228"/>
            <a:ext cx="153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Motivation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ABEC29-B078-4989-B570-883C3C92AF43}"/>
              </a:ext>
            </a:extLst>
          </p:cNvPr>
          <p:cNvSpPr txBox="1"/>
          <p:nvPr/>
        </p:nvSpPr>
        <p:spPr>
          <a:xfrm>
            <a:off x="4089252" y="146228"/>
            <a:ext cx="153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Model Selection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2A9E69-119F-4FD5-8F4D-9DC4199D0B8E}"/>
              </a:ext>
            </a:extLst>
          </p:cNvPr>
          <p:cNvSpPr txBox="1"/>
          <p:nvPr/>
        </p:nvSpPr>
        <p:spPr>
          <a:xfrm>
            <a:off x="5707425" y="146228"/>
            <a:ext cx="158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Model Evaluation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3157F8-A116-46C7-94B8-27859E8F2D83}"/>
              </a:ext>
            </a:extLst>
          </p:cNvPr>
          <p:cNvSpPr txBox="1"/>
          <p:nvPr/>
        </p:nvSpPr>
        <p:spPr>
          <a:xfrm>
            <a:off x="7398103" y="146228"/>
            <a:ext cx="155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Model Validation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2A1DDE-70C4-485B-812F-B9D2F04A6680}"/>
              </a:ext>
            </a:extLst>
          </p:cNvPr>
          <p:cNvSpPr txBox="1"/>
          <p:nvPr/>
        </p:nvSpPr>
        <p:spPr>
          <a:xfrm>
            <a:off x="9051221" y="146228"/>
            <a:ext cx="155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Conclusion</a:t>
            </a:r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174B613C-B7FD-4334-A137-E94B12D7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8425" y="6513460"/>
            <a:ext cx="973666" cy="274320"/>
          </a:xfrm>
        </p:spPr>
        <p:txBody>
          <a:bodyPr/>
          <a:lstStyle/>
          <a:p>
            <a:pPr algn="r"/>
            <a:fld id="{D9D72C15-D9C6-4AA3-9654-DAEBB4FA9E34}" type="slidenum">
              <a:rPr lang="en-US" sz="1800" smtClean="0"/>
              <a:pPr algn="r"/>
              <a:t>4</a:t>
            </a:fld>
            <a:endParaRPr lang="en-US" sz="1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8B2D10-6F29-4D79-8DB6-B27676092492}"/>
              </a:ext>
            </a:extLst>
          </p:cNvPr>
          <p:cNvSpPr txBox="1"/>
          <p:nvPr/>
        </p:nvSpPr>
        <p:spPr>
          <a:xfrm>
            <a:off x="819942" y="2083037"/>
            <a:ext cx="10883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ACF and PACF indicates the presence of a non-zero AR order and sMA order</a:t>
            </a:r>
          </a:p>
          <a:p>
            <a:r>
              <a:rPr lang="en-US" sz="2000" i="1" dirty="0"/>
              <a:t>First order differencing with lag of 7 is further strengthen with the associated ACF and PACF view.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64EB56-90C1-4251-83AB-1352BBB180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695" y="2820468"/>
            <a:ext cx="5781040" cy="3567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AD100B-5DB5-4D74-94D6-B9397ADD15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60701" y="2820467"/>
            <a:ext cx="5781040" cy="35677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F08F729-5948-40B5-AB6F-D5E403287830}"/>
              </a:ext>
            </a:extLst>
          </p:cNvPr>
          <p:cNvSpPr txBox="1"/>
          <p:nvPr/>
        </p:nvSpPr>
        <p:spPr>
          <a:xfrm>
            <a:off x="2259574" y="146228"/>
            <a:ext cx="187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Assumptions/Description</a:t>
            </a:r>
          </a:p>
        </p:txBody>
      </p:sp>
    </p:spTree>
    <p:extLst>
      <p:ext uri="{BB962C8B-B14F-4D97-AF65-F5344CB8AC3E}">
        <p14:creationId xmlns:p14="http://schemas.microsoft.com/office/powerpoint/2010/main" val="421855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A34892E-2919-4A6A-AB15-A2FAC05FAA4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259720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A34892E-2919-4A6A-AB15-A2FAC05FAA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A0039530-797A-4C86-B6D7-50A8437FAE7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4000" dirty="0">
              <a:latin typeface="Tw Cen MT Condensed" panose="020B0606020104020203" pitchFamily="34" charset="0"/>
              <a:ea typeface="+mj-ea"/>
              <a:cs typeface="+mj-cs"/>
              <a:sym typeface="Tw Cen MT Condensed" panose="020B06060201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066C5E-E51A-44AB-81D3-E5252EFB912C}"/>
              </a:ext>
            </a:extLst>
          </p:cNvPr>
          <p:cNvSpPr txBox="1"/>
          <p:nvPr/>
        </p:nvSpPr>
        <p:spPr>
          <a:xfrm>
            <a:off x="819941" y="1967627"/>
            <a:ext cx="113720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Due to the lack of large amounts of regressors, we ultimately settled on the three most practical model types, exponential smoothing, seasonal ARIMA models and Regression with ARIMA errors </a:t>
            </a:r>
          </a:p>
          <a:p>
            <a:endParaRPr lang="en-US" sz="2000" i="1" dirty="0"/>
          </a:p>
          <a:p>
            <a:r>
              <a:rPr lang="en-US" sz="2000" i="1" dirty="0"/>
              <a:t>We will use a training and holdout data set to execute a first pass on model evaluation for each of the models</a:t>
            </a:r>
          </a:p>
        </p:txBody>
      </p:sp>
      <p:pic>
        <p:nvPicPr>
          <p:cNvPr id="5" name="Picture 4" descr="Related image">
            <a:extLst>
              <a:ext uri="{FF2B5EF4-FFF2-40B4-BE49-F238E27FC236}">
                <a16:creationId xmlns:a16="http://schemas.microsoft.com/office/drawing/2014/main" id="{497A48AA-39BF-4C7F-8EE5-48A5C3976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745" y="76572"/>
            <a:ext cx="1003629" cy="101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B9E7F82-F69B-4EF8-A24E-8710845A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1" y="585216"/>
            <a:ext cx="9720072" cy="1499616"/>
          </a:xfrm>
        </p:spPr>
        <p:txBody>
          <a:bodyPr>
            <a:noAutofit/>
          </a:bodyPr>
          <a:lstStyle/>
          <a:p>
            <a:r>
              <a:rPr lang="en-US" sz="4000" dirty="0"/>
              <a:t>Build time series model based on Exponential Smoothing, sARIMA and Regression with Arima Errors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A6C209-7F94-4D7B-9C60-A976AE53AA89}"/>
              </a:ext>
            </a:extLst>
          </p:cNvPr>
          <p:cNvSpPr/>
          <p:nvPr/>
        </p:nvSpPr>
        <p:spPr>
          <a:xfrm>
            <a:off x="737288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6EB245-C02A-49B8-A777-89F6905BD6E0}"/>
              </a:ext>
            </a:extLst>
          </p:cNvPr>
          <p:cNvSpPr/>
          <p:nvPr/>
        </p:nvSpPr>
        <p:spPr>
          <a:xfrm>
            <a:off x="2390406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9F47B9-13B4-44D8-A73E-5CA9E4E5C835}"/>
              </a:ext>
            </a:extLst>
          </p:cNvPr>
          <p:cNvSpPr/>
          <p:nvPr/>
        </p:nvSpPr>
        <p:spPr>
          <a:xfrm>
            <a:off x="4068185" y="469805"/>
            <a:ext cx="1570465" cy="1154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A4EDD8-6FEA-4144-8EDE-942EF7A107B9}"/>
              </a:ext>
            </a:extLst>
          </p:cNvPr>
          <p:cNvSpPr/>
          <p:nvPr/>
        </p:nvSpPr>
        <p:spPr>
          <a:xfrm>
            <a:off x="5721303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82BCD5-16E0-4285-8104-333991809349}"/>
              </a:ext>
            </a:extLst>
          </p:cNvPr>
          <p:cNvSpPr/>
          <p:nvPr/>
        </p:nvSpPr>
        <p:spPr>
          <a:xfrm>
            <a:off x="7386262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FB844B-0EB0-485A-91F7-E64B7F8989D6}"/>
              </a:ext>
            </a:extLst>
          </p:cNvPr>
          <p:cNvSpPr/>
          <p:nvPr/>
        </p:nvSpPr>
        <p:spPr>
          <a:xfrm>
            <a:off x="9039380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81E60A-9280-405D-A607-BAC09307E9EA}"/>
              </a:ext>
            </a:extLst>
          </p:cNvPr>
          <p:cNvSpPr txBox="1"/>
          <p:nvPr/>
        </p:nvSpPr>
        <p:spPr>
          <a:xfrm>
            <a:off x="772233" y="146228"/>
            <a:ext cx="153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Motivation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ABEC29-B078-4989-B570-883C3C92AF43}"/>
              </a:ext>
            </a:extLst>
          </p:cNvPr>
          <p:cNvSpPr txBox="1"/>
          <p:nvPr/>
        </p:nvSpPr>
        <p:spPr>
          <a:xfrm>
            <a:off x="4089252" y="146228"/>
            <a:ext cx="153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Model Selection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2A9E69-119F-4FD5-8F4D-9DC4199D0B8E}"/>
              </a:ext>
            </a:extLst>
          </p:cNvPr>
          <p:cNvSpPr txBox="1"/>
          <p:nvPr/>
        </p:nvSpPr>
        <p:spPr>
          <a:xfrm>
            <a:off x="5707425" y="146228"/>
            <a:ext cx="158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Model Evaluation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3157F8-A116-46C7-94B8-27859E8F2D83}"/>
              </a:ext>
            </a:extLst>
          </p:cNvPr>
          <p:cNvSpPr txBox="1"/>
          <p:nvPr/>
        </p:nvSpPr>
        <p:spPr>
          <a:xfrm>
            <a:off x="7398103" y="146228"/>
            <a:ext cx="155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Model Validation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2A1DDE-70C4-485B-812F-B9D2F04A6680}"/>
              </a:ext>
            </a:extLst>
          </p:cNvPr>
          <p:cNvSpPr txBox="1"/>
          <p:nvPr/>
        </p:nvSpPr>
        <p:spPr>
          <a:xfrm>
            <a:off x="9051221" y="146228"/>
            <a:ext cx="155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Conclusion</a:t>
            </a:r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8D1E904F-E192-436B-B14D-0F46D0C6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8425" y="6513460"/>
            <a:ext cx="973666" cy="274320"/>
          </a:xfrm>
        </p:spPr>
        <p:txBody>
          <a:bodyPr/>
          <a:lstStyle/>
          <a:p>
            <a:pPr algn="r"/>
            <a:fld id="{D9D72C15-D9C6-4AA3-9654-DAEBB4FA9E34}" type="slidenum">
              <a:rPr lang="en-US" sz="1800" smtClean="0"/>
              <a:pPr algn="r"/>
              <a:t>5</a:t>
            </a:fld>
            <a:endParaRPr lang="en-US" sz="1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52BA1F-2FA6-4663-A43A-0E8F215D3C99}"/>
              </a:ext>
            </a:extLst>
          </p:cNvPr>
          <p:cNvGrpSpPr/>
          <p:nvPr/>
        </p:nvGrpSpPr>
        <p:grpSpPr>
          <a:xfrm>
            <a:off x="753633" y="3511360"/>
            <a:ext cx="11072393" cy="433230"/>
            <a:chOff x="737288" y="2563970"/>
            <a:chExt cx="9189032" cy="43323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BFE8BA0-CB38-47E9-8B08-149B6207F874}"/>
                </a:ext>
              </a:extLst>
            </p:cNvPr>
            <p:cNvSpPr/>
            <p:nvPr/>
          </p:nvSpPr>
          <p:spPr>
            <a:xfrm>
              <a:off x="737288" y="2563970"/>
              <a:ext cx="2991432" cy="4332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Exponential Smoothing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6CA9F3-A46C-42F9-851E-D1CB2C81DE29}"/>
                </a:ext>
              </a:extLst>
            </p:cNvPr>
            <p:cNvSpPr/>
            <p:nvPr/>
          </p:nvSpPr>
          <p:spPr>
            <a:xfrm>
              <a:off x="3836088" y="2563970"/>
              <a:ext cx="2991432" cy="4332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SARIMA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C12749-2CBF-45B8-B618-98E0B27E16FC}"/>
                </a:ext>
              </a:extLst>
            </p:cNvPr>
            <p:cNvSpPr/>
            <p:nvPr/>
          </p:nvSpPr>
          <p:spPr>
            <a:xfrm>
              <a:off x="6934888" y="2563970"/>
              <a:ext cx="2991432" cy="4332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Regression with ARIMA Errors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DB87402-9EAF-43DD-848F-B776680AEE72}"/>
              </a:ext>
            </a:extLst>
          </p:cNvPr>
          <p:cNvSpPr txBox="1"/>
          <p:nvPr/>
        </p:nvSpPr>
        <p:spPr>
          <a:xfrm>
            <a:off x="737288" y="4061065"/>
            <a:ext cx="37339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Rationale: </a:t>
            </a:r>
          </a:p>
          <a:p>
            <a:pPr marL="285750" indent="-285750">
              <a:buFontTx/>
              <a:buChar char="-"/>
            </a:pPr>
            <a:r>
              <a:rPr lang="en-US" dirty="0"/>
              <a:t>Easy to Execute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Provide a basis to compare the other models to a smoothing function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38C6A2-2605-4904-A70D-D28D19FEA835}"/>
              </a:ext>
            </a:extLst>
          </p:cNvPr>
          <p:cNvSpPr txBox="1"/>
          <p:nvPr/>
        </p:nvSpPr>
        <p:spPr>
          <a:xfrm>
            <a:off x="4471211" y="4061065"/>
            <a:ext cx="37339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Rationale: </a:t>
            </a:r>
          </a:p>
          <a:p>
            <a:pPr marL="285750" indent="-285750">
              <a:buFontTx/>
              <a:buChar char="-"/>
            </a:pPr>
            <a:r>
              <a:rPr lang="en-US" dirty="0"/>
              <a:t>Detectable seasonality, clear AR and sMA order in the ACF/PACF model </a:t>
            </a:r>
          </a:p>
          <a:p>
            <a:pPr marL="285750" indent="-285750">
              <a:buFontTx/>
              <a:buChar char="-"/>
            </a:pPr>
            <a:r>
              <a:rPr lang="en-US" dirty="0"/>
              <a:t>Intuition suggest AR model will be key to a periodic operations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CE36C9-1FC7-4F33-A554-3B5D2C9354AE}"/>
              </a:ext>
            </a:extLst>
          </p:cNvPr>
          <p:cNvSpPr txBox="1"/>
          <p:nvPr/>
        </p:nvSpPr>
        <p:spPr>
          <a:xfrm>
            <a:off x="8221478" y="4061065"/>
            <a:ext cx="37339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Rationale: </a:t>
            </a:r>
          </a:p>
          <a:p>
            <a:pPr marL="285750" indent="-285750">
              <a:buFontTx/>
              <a:buChar char="-"/>
            </a:pPr>
            <a:r>
              <a:rPr lang="en-US" dirty="0"/>
              <a:t>Univariate relationship between cases and distance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Model should predict the cases better with the addition of distance data, then allow errors to be handled with ARIMA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2A74B6-D2DF-447D-AA49-B8660AD0DE2B}"/>
              </a:ext>
            </a:extLst>
          </p:cNvPr>
          <p:cNvSpPr txBox="1"/>
          <p:nvPr/>
        </p:nvSpPr>
        <p:spPr>
          <a:xfrm>
            <a:off x="2259574" y="146228"/>
            <a:ext cx="187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Assumptions/Description</a:t>
            </a:r>
          </a:p>
        </p:txBody>
      </p:sp>
    </p:spTree>
    <p:extLst>
      <p:ext uri="{BB962C8B-B14F-4D97-AF65-F5344CB8AC3E}">
        <p14:creationId xmlns:p14="http://schemas.microsoft.com/office/powerpoint/2010/main" val="198307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A34892E-2919-4A6A-AB15-A2FAC05FAA4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66877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A34892E-2919-4A6A-AB15-A2FAC05FAA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A0039530-797A-4C86-B6D7-50A8437FAE7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4000" dirty="0">
              <a:latin typeface="Tw Cen MT Condensed" panose="020B0606020104020203" pitchFamily="34" charset="0"/>
              <a:ea typeface="+mj-ea"/>
              <a:cs typeface="+mj-cs"/>
              <a:sym typeface="Tw Cen MT Condensed" panose="020B0606020104020203" pitchFamily="34" charset="0"/>
            </a:endParaRPr>
          </a:p>
        </p:txBody>
      </p:sp>
      <p:pic>
        <p:nvPicPr>
          <p:cNvPr id="5" name="Picture 4" descr="Related image">
            <a:extLst>
              <a:ext uri="{FF2B5EF4-FFF2-40B4-BE49-F238E27FC236}">
                <a16:creationId xmlns:a16="http://schemas.microsoft.com/office/drawing/2014/main" id="{497A48AA-39BF-4C7F-8EE5-48A5C3976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745" y="76572"/>
            <a:ext cx="1003629" cy="101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B9E7F82-F69B-4EF8-A24E-8710845A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1" y="585216"/>
            <a:ext cx="9720072" cy="1499616"/>
          </a:xfrm>
        </p:spPr>
        <p:txBody>
          <a:bodyPr>
            <a:noAutofit/>
          </a:bodyPr>
          <a:lstStyle/>
          <a:p>
            <a:r>
              <a:rPr lang="en-US" sz="4000" dirty="0"/>
              <a:t>Building Model for Exponential Smoothing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A6C209-7F94-4D7B-9C60-A976AE53AA89}"/>
              </a:ext>
            </a:extLst>
          </p:cNvPr>
          <p:cNvSpPr/>
          <p:nvPr/>
        </p:nvSpPr>
        <p:spPr>
          <a:xfrm>
            <a:off x="737288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6EB245-C02A-49B8-A777-89F6905BD6E0}"/>
              </a:ext>
            </a:extLst>
          </p:cNvPr>
          <p:cNvSpPr/>
          <p:nvPr/>
        </p:nvSpPr>
        <p:spPr>
          <a:xfrm>
            <a:off x="2390406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9F47B9-13B4-44D8-A73E-5CA9E4E5C835}"/>
              </a:ext>
            </a:extLst>
          </p:cNvPr>
          <p:cNvSpPr/>
          <p:nvPr/>
        </p:nvSpPr>
        <p:spPr>
          <a:xfrm>
            <a:off x="4068185" y="469805"/>
            <a:ext cx="1570465" cy="1154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A4EDD8-6FEA-4144-8EDE-942EF7A107B9}"/>
              </a:ext>
            </a:extLst>
          </p:cNvPr>
          <p:cNvSpPr/>
          <p:nvPr/>
        </p:nvSpPr>
        <p:spPr>
          <a:xfrm>
            <a:off x="5721303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82BCD5-16E0-4285-8104-333991809349}"/>
              </a:ext>
            </a:extLst>
          </p:cNvPr>
          <p:cNvSpPr/>
          <p:nvPr/>
        </p:nvSpPr>
        <p:spPr>
          <a:xfrm>
            <a:off x="7386262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FB844B-0EB0-485A-91F7-E64B7F8989D6}"/>
              </a:ext>
            </a:extLst>
          </p:cNvPr>
          <p:cNvSpPr/>
          <p:nvPr/>
        </p:nvSpPr>
        <p:spPr>
          <a:xfrm>
            <a:off x="9039380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81E60A-9280-405D-A607-BAC09307E9EA}"/>
              </a:ext>
            </a:extLst>
          </p:cNvPr>
          <p:cNvSpPr txBox="1"/>
          <p:nvPr/>
        </p:nvSpPr>
        <p:spPr>
          <a:xfrm>
            <a:off x="772233" y="146228"/>
            <a:ext cx="153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Motivation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ABEC29-B078-4989-B570-883C3C92AF43}"/>
              </a:ext>
            </a:extLst>
          </p:cNvPr>
          <p:cNvSpPr txBox="1"/>
          <p:nvPr/>
        </p:nvSpPr>
        <p:spPr>
          <a:xfrm>
            <a:off x="4089252" y="146228"/>
            <a:ext cx="153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Model Selection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2A9E69-119F-4FD5-8F4D-9DC4199D0B8E}"/>
              </a:ext>
            </a:extLst>
          </p:cNvPr>
          <p:cNvSpPr txBox="1"/>
          <p:nvPr/>
        </p:nvSpPr>
        <p:spPr>
          <a:xfrm>
            <a:off x="5707425" y="146228"/>
            <a:ext cx="158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Model Evaluation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3157F8-A116-46C7-94B8-27859E8F2D83}"/>
              </a:ext>
            </a:extLst>
          </p:cNvPr>
          <p:cNvSpPr txBox="1"/>
          <p:nvPr/>
        </p:nvSpPr>
        <p:spPr>
          <a:xfrm>
            <a:off x="7398103" y="146228"/>
            <a:ext cx="155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Model Validation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2A1DDE-70C4-485B-812F-B9D2F04A6680}"/>
              </a:ext>
            </a:extLst>
          </p:cNvPr>
          <p:cNvSpPr txBox="1"/>
          <p:nvPr/>
        </p:nvSpPr>
        <p:spPr>
          <a:xfrm>
            <a:off x="9051221" y="146228"/>
            <a:ext cx="155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Conclusion</a:t>
            </a:r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DB4B140C-4CF8-4F41-87F3-EF8E2F82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8425" y="6513460"/>
            <a:ext cx="973666" cy="274320"/>
          </a:xfrm>
        </p:spPr>
        <p:txBody>
          <a:bodyPr/>
          <a:lstStyle/>
          <a:p>
            <a:pPr algn="r"/>
            <a:fld id="{D9D72C15-D9C6-4AA3-9654-DAEBB4FA9E34}" type="slidenum">
              <a:rPr lang="en-US" sz="1800" smtClean="0"/>
              <a:pPr algn="r"/>
              <a:t>6</a:t>
            </a:fld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A33A51-24DC-4B6E-AFB2-B0DF5510A15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1651"/>
          <a:stretch/>
        </p:blipFill>
        <p:spPr>
          <a:xfrm>
            <a:off x="186124" y="2712148"/>
            <a:ext cx="6530399" cy="35606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3C3D71-642B-4686-81D2-E7E957654B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4528" y="3684538"/>
            <a:ext cx="3959814" cy="2443771"/>
          </a:xfrm>
          <a:prstGeom prst="rect">
            <a:avLst/>
          </a:prstGeom>
        </p:spPr>
      </p:pic>
      <p:sp>
        <p:nvSpPr>
          <p:cNvPr id="27" name="Rectangle 27">
            <a:extLst>
              <a:ext uri="{FF2B5EF4-FFF2-40B4-BE49-F238E27FC236}">
                <a16:creationId xmlns:a16="http://schemas.microsoft.com/office/drawing/2014/main" id="{7E394082-2D10-48F7-8EA7-508C61CFA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52" y="6305642"/>
            <a:ext cx="5814688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Note that smoothing parameters: alpha = 0.2236 gamma = 0.0903</a:t>
            </a:r>
            <a:endParaRPr kumimoji="0" lang="en-US" altLang="en-US" sz="3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5F72F1E-6F7B-498D-8F48-B21CEC621E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73417" y="2474863"/>
            <a:ext cx="3590925" cy="120967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0B55034-3625-4B8D-8422-4879A6EFE2D9}"/>
              </a:ext>
            </a:extLst>
          </p:cNvPr>
          <p:cNvSpPr/>
          <p:nvPr/>
        </p:nvSpPr>
        <p:spPr>
          <a:xfrm>
            <a:off x="785001" y="1842252"/>
            <a:ext cx="11309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our data have (A, N, A) - Additive Seasonality with level(alpha) and seasonal(gamma) smoothing parameters.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090AF8B7-7A0C-42EE-8127-95FB77234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935" y="6305642"/>
            <a:ext cx="5068881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i="1" dirty="0">
                <a:solidFill>
                  <a:srgbClr val="000000"/>
                </a:solidFill>
              </a:rPr>
              <a:t>p-value &lt; 0.05; thus r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esiduals are not completely independent </a:t>
            </a:r>
            <a:endParaRPr kumimoji="0" lang="en-US" altLang="en-US" sz="3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3D54B4-CD0E-402C-B480-A9D673F07FC9}"/>
              </a:ext>
            </a:extLst>
          </p:cNvPr>
          <p:cNvSpPr txBox="1"/>
          <p:nvPr/>
        </p:nvSpPr>
        <p:spPr>
          <a:xfrm>
            <a:off x="2259574" y="146228"/>
            <a:ext cx="187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Assumptions/Description</a:t>
            </a:r>
          </a:p>
        </p:txBody>
      </p:sp>
    </p:spTree>
    <p:extLst>
      <p:ext uri="{BB962C8B-B14F-4D97-AF65-F5344CB8AC3E}">
        <p14:creationId xmlns:p14="http://schemas.microsoft.com/office/powerpoint/2010/main" val="2892800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A34892E-2919-4A6A-AB15-A2FAC05FAA4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215950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A34892E-2919-4A6A-AB15-A2FAC05FAA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A0039530-797A-4C86-B6D7-50A8437FAE7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4000" dirty="0">
              <a:latin typeface="Tw Cen MT Condensed" panose="020B0606020104020203" pitchFamily="34" charset="0"/>
              <a:ea typeface="+mj-ea"/>
              <a:cs typeface="+mj-cs"/>
              <a:sym typeface="Tw Cen MT Condensed" panose="020B0606020104020203" pitchFamily="34" charset="0"/>
            </a:endParaRPr>
          </a:p>
        </p:txBody>
      </p:sp>
      <p:pic>
        <p:nvPicPr>
          <p:cNvPr id="5" name="Picture 4" descr="Related image">
            <a:extLst>
              <a:ext uri="{FF2B5EF4-FFF2-40B4-BE49-F238E27FC236}">
                <a16:creationId xmlns:a16="http://schemas.microsoft.com/office/drawing/2014/main" id="{497A48AA-39BF-4C7F-8EE5-48A5C3976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745" y="76572"/>
            <a:ext cx="1003629" cy="101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B9E7F82-F69B-4EF8-A24E-8710845A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1" y="585216"/>
            <a:ext cx="9720072" cy="1499616"/>
          </a:xfrm>
        </p:spPr>
        <p:txBody>
          <a:bodyPr>
            <a:noAutofit/>
          </a:bodyPr>
          <a:lstStyle/>
          <a:p>
            <a:r>
              <a:rPr lang="en-US" sz="4000" dirty="0"/>
              <a:t>Building Model for SARIMA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A6C209-7F94-4D7B-9C60-A976AE53AA89}"/>
              </a:ext>
            </a:extLst>
          </p:cNvPr>
          <p:cNvSpPr/>
          <p:nvPr/>
        </p:nvSpPr>
        <p:spPr>
          <a:xfrm>
            <a:off x="737288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6EB245-C02A-49B8-A777-89F6905BD6E0}"/>
              </a:ext>
            </a:extLst>
          </p:cNvPr>
          <p:cNvSpPr/>
          <p:nvPr/>
        </p:nvSpPr>
        <p:spPr>
          <a:xfrm>
            <a:off x="2390406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9F47B9-13B4-44D8-A73E-5CA9E4E5C835}"/>
              </a:ext>
            </a:extLst>
          </p:cNvPr>
          <p:cNvSpPr/>
          <p:nvPr/>
        </p:nvSpPr>
        <p:spPr>
          <a:xfrm>
            <a:off x="4068185" y="469805"/>
            <a:ext cx="1570465" cy="1154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A4EDD8-6FEA-4144-8EDE-942EF7A107B9}"/>
              </a:ext>
            </a:extLst>
          </p:cNvPr>
          <p:cNvSpPr/>
          <p:nvPr/>
        </p:nvSpPr>
        <p:spPr>
          <a:xfrm>
            <a:off x="5721303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82BCD5-16E0-4285-8104-333991809349}"/>
              </a:ext>
            </a:extLst>
          </p:cNvPr>
          <p:cNvSpPr/>
          <p:nvPr/>
        </p:nvSpPr>
        <p:spPr>
          <a:xfrm>
            <a:off x="7386262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FB844B-0EB0-485A-91F7-E64B7F8989D6}"/>
              </a:ext>
            </a:extLst>
          </p:cNvPr>
          <p:cNvSpPr/>
          <p:nvPr/>
        </p:nvSpPr>
        <p:spPr>
          <a:xfrm>
            <a:off x="9039380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81E60A-9280-405D-A607-BAC09307E9EA}"/>
              </a:ext>
            </a:extLst>
          </p:cNvPr>
          <p:cNvSpPr txBox="1"/>
          <p:nvPr/>
        </p:nvSpPr>
        <p:spPr>
          <a:xfrm>
            <a:off x="772233" y="146228"/>
            <a:ext cx="153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Motivation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ABEC29-B078-4989-B570-883C3C92AF43}"/>
              </a:ext>
            </a:extLst>
          </p:cNvPr>
          <p:cNvSpPr txBox="1"/>
          <p:nvPr/>
        </p:nvSpPr>
        <p:spPr>
          <a:xfrm>
            <a:off x="4089252" y="146228"/>
            <a:ext cx="153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Model Selection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2A9E69-119F-4FD5-8F4D-9DC4199D0B8E}"/>
              </a:ext>
            </a:extLst>
          </p:cNvPr>
          <p:cNvSpPr txBox="1"/>
          <p:nvPr/>
        </p:nvSpPr>
        <p:spPr>
          <a:xfrm>
            <a:off x="5707425" y="146228"/>
            <a:ext cx="158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Model Evaluation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3157F8-A116-46C7-94B8-27859E8F2D83}"/>
              </a:ext>
            </a:extLst>
          </p:cNvPr>
          <p:cNvSpPr txBox="1"/>
          <p:nvPr/>
        </p:nvSpPr>
        <p:spPr>
          <a:xfrm>
            <a:off x="7398103" y="146228"/>
            <a:ext cx="155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Model Validation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2A1DDE-70C4-485B-812F-B9D2F04A6680}"/>
              </a:ext>
            </a:extLst>
          </p:cNvPr>
          <p:cNvSpPr txBox="1"/>
          <p:nvPr/>
        </p:nvSpPr>
        <p:spPr>
          <a:xfrm>
            <a:off x="9051221" y="146228"/>
            <a:ext cx="155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Conclusion</a:t>
            </a:r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A6E08020-2C2B-4023-8123-74FED444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8425" y="6513460"/>
            <a:ext cx="973666" cy="274320"/>
          </a:xfrm>
        </p:spPr>
        <p:txBody>
          <a:bodyPr/>
          <a:lstStyle/>
          <a:p>
            <a:pPr algn="r"/>
            <a:fld id="{D9D72C15-D9C6-4AA3-9654-DAEBB4FA9E34}" type="slidenum">
              <a:rPr lang="en-US" sz="1800" smtClean="0"/>
              <a:pPr algn="r"/>
              <a:t>7</a:t>
            </a:fld>
            <a:endParaRPr lang="en-US" sz="1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8572B2-9804-4D05-A042-67B62EF27F00}"/>
              </a:ext>
            </a:extLst>
          </p:cNvPr>
          <p:cNvSpPr txBox="1"/>
          <p:nvPr/>
        </p:nvSpPr>
        <p:spPr>
          <a:xfrm>
            <a:off x="772232" y="1790756"/>
            <a:ext cx="1070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our data we have Non-seasonality (</a:t>
            </a:r>
            <a:r>
              <a:rPr lang="en-US" dirty="0" err="1"/>
              <a:t>p,d,q</a:t>
            </a:r>
            <a:r>
              <a:rPr lang="en-US" dirty="0"/>
              <a:t>) as (2,0,0) and Seasonality (P,D,Q) as (0,1,1) with 7 day seasonality.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707B174-40F3-4E9D-AE04-C4A57BBE2E9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2629"/>
          <a:stretch/>
        </p:blipFill>
        <p:spPr>
          <a:xfrm>
            <a:off x="200621" y="2554873"/>
            <a:ext cx="6585471" cy="35509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CA6CC4-9D03-4648-85FF-598C6C8711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86092" y="3669497"/>
            <a:ext cx="4405298" cy="27186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239EA7C-2954-439B-98E7-8127A56E95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5863" y="2494267"/>
            <a:ext cx="3727033" cy="107791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9E593AE-DE47-41C8-BF8B-4E4BAA51B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935" y="6438204"/>
            <a:ext cx="5611425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i="1" dirty="0">
                <a:solidFill>
                  <a:srgbClr val="000000"/>
                </a:solidFill>
              </a:rPr>
              <a:t>p-value &gt;&gt; 0.05; thus r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esiduals are independent </a:t>
            </a:r>
            <a:endParaRPr kumimoji="0" lang="en-US" altLang="en-US" sz="3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7BB56D7-AA6D-487F-B030-801C654F69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4136" y="6124125"/>
            <a:ext cx="2214659" cy="62815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407924B-F336-4ECF-9D62-C2D5CC8C5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030" y="6267238"/>
            <a:ext cx="2938774" cy="4924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Significant AR and sMA coefficients</a:t>
            </a:r>
            <a:r>
              <a:rPr lang="en-US" altLang="en-US" sz="1600" i="1" dirty="0">
                <a:solidFill>
                  <a:srgbClr val="000000"/>
                </a:solidFill>
              </a:rPr>
              <a:t> for the model</a:t>
            </a:r>
            <a:endParaRPr kumimoji="0" lang="en-US" altLang="en-US" sz="3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45EE5C-C8A6-48EB-8626-8C5E32DBD83C}"/>
              </a:ext>
            </a:extLst>
          </p:cNvPr>
          <p:cNvSpPr txBox="1"/>
          <p:nvPr/>
        </p:nvSpPr>
        <p:spPr>
          <a:xfrm>
            <a:off x="2259574" y="146228"/>
            <a:ext cx="187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Assumptions/Description</a:t>
            </a:r>
          </a:p>
        </p:txBody>
      </p:sp>
    </p:spTree>
    <p:extLst>
      <p:ext uri="{BB962C8B-B14F-4D97-AF65-F5344CB8AC3E}">
        <p14:creationId xmlns:p14="http://schemas.microsoft.com/office/powerpoint/2010/main" val="26031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A34892E-2919-4A6A-AB15-A2FAC05FAA4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421677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A34892E-2919-4A6A-AB15-A2FAC05FAA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A0039530-797A-4C86-B6D7-50A8437FAE7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4000" dirty="0">
              <a:latin typeface="Tw Cen MT Condensed" panose="020B0606020104020203" pitchFamily="34" charset="0"/>
              <a:ea typeface="+mj-ea"/>
              <a:cs typeface="+mj-cs"/>
              <a:sym typeface="Tw Cen MT Condensed" panose="020B0606020104020203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5987F99-CC47-4FB8-81C7-FC49AF67909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0844"/>
          <a:stretch/>
        </p:blipFill>
        <p:spPr>
          <a:xfrm>
            <a:off x="452028" y="2808074"/>
            <a:ext cx="6559457" cy="3609134"/>
          </a:xfrm>
          <a:prstGeom prst="rect">
            <a:avLst/>
          </a:prstGeom>
        </p:spPr>
      </p:pic>
      <p:pic>
        <p:nvPicPr>
          <p:cNvPr id="5" name="Picture 4" descr="Related image">
            <a:extLst>
              <a:ext uri="{FF2B5EF4-FFF2-40B4-BE49-F238E27FC236}">
                <a16:creationId xmlns:a16="http://schemas.microsoft.com/office/drawing/2014/main" id="{497A48AA-39BF-4C7F-8EE5-48A5C3976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745" y="76572"/>
            <a:ext cx="1003629" cy="101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B9E7F82-F69B-4EF8-A24E-8710845A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1" y="585216"/>
            <a:ext cx="9720072" cy="1499616"/>
          </a:xfrm>
        </p:spPr>
        <p:txBody>
          <a:bodyPr>
            <a:noAutofit/>
          </a:bodyPr>
          <a:lstStyle/>
          <a:p>
            <a:r>
              <a:rPr lang="en-US" sz="4000" dirty="0"/>
              <a:t>Building Model for Regression with Arima Errors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A6C209-7F94-4D7B-9C60-A976AE53AA89}"/>
              </a:ext>
            </a:extLst>
          </p:cNvPr>
          <p:cNvSpPr/>
          <p:nvPr/>
        </p:nvSpPr>
        <p:spPr>
          <a:xfrm>
            <a:off x="737288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6EB245-C02A-49B8-A777-89F6905BD6E0}"/>
              </a:ext>
            </a:extLst>
          </p:cNvPr>
          <p:cNvSpPr/>
          <p:nvPr/>
        </p:nvSpPr>
        <p:spPr>
          <a:xfrm>
            <a:off x="2390406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9F47B9-13B4-44D8-A73E-5CA9E4E5C835}"/>
              </a:ext>
            </a:extLst>
          </p:cNvPr>
          <p:cNvSpPr/>
          <p:nvPr/>
        </p:nvSpPr>
        <p:spPr>
          <a:xfrm>
            <a:off x="4068185" y="469805"/>
            <a:ext cx="1570465" cy="1154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A4EDD8-6FEA-4144-8EDE-942EF7A107B9}"/>
              </a:ext>
            </a:extLst>
          </p:cNvPr>
          <p:cNvSpPr/>
          <p:nvPr/>
        </p:nvSpPr>
        <p:spPr>
          <a:xfrm>
            <a:off x="5721303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82BCD5-16E0-4285-8104-333991809349}"/>
              </a:ext>
            </a:extLst>
          </p:cNvPr>
          <p:cNvSpPr/>
          <p:nvPr/>
        </p:nvSpPr>
        <p:spPr>
          <a:xfrm>
            <a:off x="7386262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FB844B-0EB0-485A-91F7-E64B7F8989D6}"/>
              </a:ext>
            </a:extLst>
          </p:cNvPr>
          <p:cNvSpPr/>
          <p:nvPr/>
        </p:nvSpPr>
        <p:spPr>
          <a:xfrm>
            <a:off x="9039380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81E60A-9280-405D-A607-BAC09307E9EA}"/>
              </a:ext>
            </a:extLst>
          </p:cNvPr>
          <p:cNvSpPr txBox="1"/>
          <p:nvPr/>
        </p:nvSpPr>
        <p:spPr>
          <a:xfrm>
            <a:off x="772233" y="146228"/>
            <a:ext cx="153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Motivation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ABEC29-B078-4989-B570-883C3C92AF43}"/>
              </a:ext>
            </a:extLst>
          </p:cNvPr>
          <p:cNvSpPr txBox="1"/>
          <p:nvPr/>
        </p:nvSpPr>
        <p:spPr>
          <a:xfrm>
            <a:off x="4089252" y="146228"/>
            <a:ext cx="153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Model Selection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2A9E69-119F-4FD5-8F4D-9DC4199D0B8E}"/>
              </a:ext>
            </a:extLst>
          </p:cNvPr>
          <p:cNvSpPr txBox="1"/>
          <p:nvPr/>
        </p:nvSpPr>
        <p:spPr>
          <a:xfrm>
            <a:off x="5707425" y="146228"/>
            <a:ext cx="158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Model Evaluation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3157F8-A116-46C7-94B8-27859E8F2D83}"/>
              </a:ext>
            </a:extLst>
          </p:cNvPr>
          <p:cNvSpPr txBox="1"/>
          <p:nvPr/>
        </p:nvSpPr>
        <p:spPr>
          <a:xfrm>
            <a:off x="7398103" y="146228"/>
            <a:ext cx="155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Model Validation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2A1DDE-70C4-485B-812F-B9D2F04A6680}"/>
              </a:ext>
            </a:extLst>
          </p:cNvPr>
          <p:cNvSpPr txBox="1"/>
          <p:nvPr/>
        </p:nvSpPr>
        <p:spPr>
          <a:xfrm>
            <a:off x="9051221" y="146228"/>
            <a:ext cx="155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Conclusion</a:t>
            </a:r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61476C5B-E8FE-4613-96A0-DF1F4EC4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8425" y="6513460"/>
            <a:ext cx="973666" cy="274320"/>
          </a:xfrm>
        </p:spPr>
        <p:txBody>
          <a:bodyPr/>
          <a:lstStyle/>
          <a:p>
            <a:pPr algn="r"/>
            <a:fld id="{D9D72C15-D9C6-4AA3-9654-DAEBB4FA9E34}" type="slidenum">
              <a:rPr lang="en-US" sz="1800" smtClean="0"/>
              <a:pPr algn="r"/>
              <a:t>8</a:t>
            </a:fld>
            <a:endParaRPr lang="en-US" sz="1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F3048F-7FA7-4E95-B8CA-A717F38D6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935" y="6144128"/>
            <a:ext cx="5611425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i="1" dirty="0">
                <a:solidFill>
                  <a:srgbClr val="000000"/>
                </a:solidFill>
              </a:rPr>
              <a:t>p-value &gt;&gt; 0.05; thus r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esiduals are independent</a:t>
            </a:r>
            <a:endParaRPr kumimoji="0" lang="en-US" altLang="en-US" sz="3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5F071DE-9FC4-49DB-8400-08B8919ABE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11485" y="3255883"/>
            <a:ext cx="4374825" cy="26998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C03E8F0-7CBA-4984-83D8-36EE58C56C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02210" y="2069605"/>
            <a:ext cx="4374825" cy="94647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930C1C1-7DC2-4BE4-8827-2795B83885F9}"/>
              </a:ext>
            </a:extLst>
          </p:cNvPr>
          <p:cNvSpPr txBox="1"/>
          <p:nvPr/>
        </p:nvSpPr>
        <p:spPr>
          <a:xfrm>
            <a:off x="772232" y="1790756"/>
            <a:ext cx="6156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our data Regression with ARIMA error shows similar order but different </a:t>
            </a:r>
            <a:r>
              <a:rPr lang="en-US" dirty="0" err="1"/>
              <a:t>AICc</a:t>
            </a:r>
            <a:r>
              <a:rPr lang="en-US" dirty="0"/>
              <a:t> and lower MAPE, MAE and RMSE (See Next Slide)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72A7E7-E8B8-4EBD-B27B-37CB2CF32DA2}"/>
              </a:ext>
            </a:extLst>
          </p:cNvPr>
          <p:cNvSpPr txBox="1"/>
          <p:nvPr/>
        </p:nvSpPr>
        <p:spPr>
          <a:xfrm>
            <a:off x="2259574" y="146228"/>
            <a:ext cx="187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Assumptions/Description</a:t>
            </a:r>
          </a:p>
        </p:txBody>
      </p:sp>
    </p:spTree>
    <p:extLst>
      <p:ext uri="{BB962C8B-B14F-4D97-AF65-F5344CB8AC3E}">
        <p14:creationId xmlns:p14="http://schemas.microsoft.com/office/powerpoint/2010/main" val="838349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A34892E-2919-4A6A-AB15-A2FAC05FAA4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896407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A34892E-2919-4A6A-AB15-A2FAC05FAA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A0039530-797A-4C86-B6D7-50A8437FAE7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4000" dirty="0">
              <a:latin typeface="Tw Cen MT Condensed" panose="020B0606020104020203" pitchFamily="34" charset="0"/>
              <a:ea typeface="+mj-ea"/>
              <a:cs typeface="+mj-cs"/>
              <a:sym typeface="Tw Cen MT Condensed" panose="020B0606020104020203" pitchFamily="34" charset="0"/>
            </a:endParaRPr>
          </a:p>
        </p:txBody>
      </p:sp>
      <p:pic>
        <p:nvPicPr>
          <p:cNvPr id="5" name="Picture 4" descr="Related image">
            <a:extLst>
              <a:ext uri="{FF2B5EF4-FFF2-40B4-BE49-F238E27FC236}">
                <a16:creationId xmlns:a16="http://schemas.microsoft.com/office/drawing/2014/main" id="{497A48AA-39BF-4C7F-8EE5-48A5C3976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745" y="76572"/>
            <a:ext cx="1003629" cy="101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B9E7F82-F69B-4EF8-A24E-8710845A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1" y="585216"/>
            <a:ext cx="9720072" cy="1499616"/>
          </a:xfrm>
        </p:spPr>
        <p:txBody>
          <a:bodyPr>
            <a:noAutofit/>
          </a:bodyPr>
          <a:lstStyle/>
          <a:p>
            <a:r>
              <a:rPr lang="en-US" sz="4000" dirty="0"/>
              <a:t>Evaluation of each model AICC, MAPE and MSE Reveals a candidate model for shipment data forecasting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A6C209-7F94-4D7B-9C60-A976AE53AA89}"/>
              </a:ext>
            </a:extLst>
          </p:cNvPr>
          <p:cNvSpPr/>
          <p:nvPr/>
        </p:nvSpPr>
        <p:spPr>
          <a:xfrm>
            <a:off x="737288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6EB245-C02A-49B8-A777-89F6905BD6E0}"/>
              </a:ext>
            </a:extLst>
          </p:cNvPr>
          <p:cNvSpPr/>
          <p:nvPr/>
        </p:nvSpPr>
        <p:spPr>
          <a:xfrm>
            <a:off x="2390406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9F47B9-13B4-44D8-A73E-5CA9E4E5C835}"/>
              </a:ext>
            </a:extLst>
          </p:cNvPr>
          <p:cNvSpPr/>
          <p:nvPr/>
        </p:nvSpPr>
        <p:spPr>
          <a:xfrm>
            <a:off x="4068185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A4EDD8-6FEA-4144-8EDE-942EF7A107B9}"/>
              </a:ext>
            </a:extLst>
          </p:cNvPr>
          <p:cNvSpPr/>
          <p:nvPr/>
        </p:nvSpPr>
        <p:spPr>
          <a:xfrm>
            <a:off x="5721303" y="469805"/>
            <a:ext cx="1570465" cy="1154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82BCD5-16E0-4285-8104-333991809349}"/>
              </a:ext>
            </a:extLst>
          </p:cNvPr>
          <p:cNvSpPr/>
          <p:nvPr/>
        </p:nvSpPr>
        <p:spPr>
          <a:xfrm>
            <a:off x="7386262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FB844B-0EB0-485A-91F7-E64B7F8989D6}"/>
              </a:ext>
            </a:extLst>
          </p:cNvPr>
          <p:cNvSpPr/>
          <p:nvPr/>
        </p:nvSpPr>
        <p:spPr>
          <a:xfrm>
            <a:off x="9039380" y="469805"/>
            <a:ext cx="1570465" cy="115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81E60A-9280-405D-A607-BAC09307E9EA}"/>
              </a:ext>
            </a:extLst>
          </p:cNvPr>
          <p:cNvSpPr txBox="1"/>
          <p:nvPr/>
        </p:nvSpPr>
        <p:spPr>
          <a:xfrm>
            <a:off x="772233" y="146228"/>
            <a:ext cx="153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Motivation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ABEC29-B078-4989-B570-883C3C92AF43}"/>
              </a:ext>
            </a:extLst>
          </p:cNvPr>
          <p:cNvSpPr txBox="1"/>
          <p:nvPr/>
        </p:nvSpPr>
        <p:spPr>
          <a:xfrm>
            <a:off x="4089252" y="146228"/>
            <a:ext cx="153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Model Selection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2A9E69-119F-4FD5-8F4D-9DC4199D0B8E}"/>
              </a:ext>
            </a:extLst>
          </p:cNvPr>
          <p:cNvSpPr txBox="1"/>
          <p:nvPr/>
        </p:nvSpPr>
        <p:spPr>
          <a:xfrm>
            <a:off x="5707425" y="146228"/>
            <a:ext cx="158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Model Evaluation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3157F8-A116-46C7-94B8-27859E8F2D83}"/>
              </a:ext>
            </a:extLst>
          </p:cNvPr>
          <p:cNvSpPr txBox="1"/>
          <p:nvPr/>
        </p:nvSpPr>
        <p:spPr>
          <a:xfrm>
            <a:off x="7398103" y="146228"/>
            <a:ext cx="155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Model Validation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2A1DDE-70C4-485B-812F-B9D2F04A6680}"/>
              </a:ext>
            </a:extLst>
          </p:cNvPr>
          <p:cNvSpPr txBox="1"/>
          <p:nvPr/>
        </p:nvSpPr>
        <p:spPr>
          <a:xfrm>
            <a:off x="9051221" y="146228"/>
            <a:ext cx="155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Conclusion</a:t>
            </a:r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517E9503-97A7-4853-9BF7-16D75F27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8425" y="6513460"/>
            <a:ext cx="973666" cy="274320"/>
          </a:xfrm>
        </p:spPr>
        <p:txBody>
          <a:bodyPr/>
          <a:lstStyle/>
          <a:p>
            <a:pPr algn="r"/>
            <a:fld id="{D9D72C15-D9C6-4AA3-9654-DAEBB4FA9E34}" type="slidenum">
              <a:rPr lang="en-US" sz="1800" smtClean="0"/>
              <a:pPr algn="r"/>
              <a:t>9</a:t>
            </a:fld>
            <a:endParaRPr lang="en-US" sz="180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AD5D9DA-5ECB-4DA5-AF32-38BBA72E5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764838"/>
              </p:ext>
            </p:extLst>
          </p:nvPr>
        </p:nvGraphicFramePr>
        <p:xfrm>
          <a:off x="721358" y="2439942"/>
          <a:ext cx="1113536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840">
                  <a:extLst>
                    <a:ext uri="{9D8B030D-6E8A-4147-A177-3AD203B41FA5}">
                      <a16:colId xmlns:a16="http://schemas.microsoft.com/office/drawing/2014/main" val="139104986"/>
                    </a:ext>
                  </a:extLst>
                </a:gridCol>
                <a:gridCol w="2783840">
                  <a:extLst>
                    <a:ext uri="{9D8B030D-6E8A-4147-A177-3AD203B41FA5}">
                      <a16:colId xmlns:a16="http://schemas.microsoft.com/office/drawing/2014/main" val="3586980862"/>
                    </a:ext>
                  </a:extLst>
                </a:gridCol>
                <a:gridCol w="2794002">
                  <a:extLst>
                    <a:ext uri="{9D8B030D-6E8A-4147-A177-3AD203B41FA5}">
                      <a16:colId xmlns:a16="http://schemas.microsoft.com/office/drawing/2014/main" val="2999723568"/>
                    </a:ext>
                  </a:extLst>
                </a:gridCol>
                <a:gridCol w="2773678">
                  <a:extLst>
                    <a:ext uri="{9D8B030D-6E8A-4147-A177-3AD203B41FA5}">
                      <a16:colId xmlns:a16="http://schemas.microsoft.com/office/drawing/2014/main" val="3123709909"/>
                    </a:ext>
                  </a:extLst>
                </a:gridCol>
              </a:tblGrid>
              <a:tr h="43991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j-lt"/>
                        </a:rPr>
                        <a:t>Model Performance</a:t>
                      </a:r>
                    </a:p>
                    <a:p>
                      <a:pPr algn="ctr"/>
                      <a:r>
                        <a:rPr lang="en-US" sz="2400" b="0" dirty="0">
                          <a:latin typeface="+mj-lt"/>
                        </a:rPr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j-lt"/>
                        </a:rPr>
                        <a:t>Exponential Smoothing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j-lt"/>
                        </a:rPr>
                        <a:t>SARIMA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j-lt"/>
                        </a:rPr>
                        <a:t>Regression with </a:t>
                      </a:r>
                    </a:p>
                    <a:p>
                      <a:pPr algn="ctr"/>
                      <a:r>
                        <a:rPr lang="en-US" sz="2400" b="0" dirty="0">
                          <a:latin typeface="+mj-lt"/>
                        </a:rPr>
                        <a:t>ARIMA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396354"/>
                  </a:ext>
                </a:extLst>
              </a:tr>
              <a:tr h="38049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latin typeface="+mj-lt"/>
                        </a:rPr>
                        <a:t>AICc</a:t>
                      </a:r>
                      <a:endParaRPr lang="en-US" sz="24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j-lt"/>
                        </a:rPr>
                        <a:t>7812.57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j-lt"/>
                        </a:rPr>
                        <a:t>6710.99</a:t>
                      </a:r>
                      <a:r>
                        <a:rPr lang="en-US" sz="2400" b="1" dirty="0">
                          <a:latin typeface="+mj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j-lt"/>
                        </a:rPr>
                        <a:t>6712.28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899561"/>
                  </a:ext>
                </a:extLst>
              </a:tr>
              <a:tr h="38049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j-lt"/>
                        </a:rPr>
                        <a:t>Training 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j-lt"/>
                        </a:rPr>
                        <a:t>4.88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j-lt"/>
                        </a:rPr>
                        <a:t>4.06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j-lt"/>
                        </a:rPr>
                        <a:t>4.06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326964"/>
                  </a:ext>
                </a:extLst>
              </a:tr>
              <a:tr h="38049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j-lt"/>
                        </a:rPr>
                        <a:t>Holdout 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j-lt"/>
                        </a:rPr>
                        <a:t>24.66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j-lt"/>
                        </a:rPr>
                        <a:t>24.38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j-lt"/>
                        </a:rPr>
                        <a:t>23.99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546949"/>
                  </a:ext>
                </a:extLst>
              </a:tr>
              <a:tr h="38049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j-lt"/>
                        </a:rPr>
                        <a:t>Training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j-lt"/>
                        </a:rPr>
                        <a:t>10835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j-lt"/>
                        </a:rPr>
                        <a:t>10601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j-lt"/>
                        </a:rPr>
                        <a:t>10588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806990"/>
                  </a:ext>
                </a:extLst>
              </a:tr>
              <a:tr h="38049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j-lt"/>
                        </a:rPr>
                        <a:t>Holdout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j-lt"/>
                        </a:rPr>
                        <a:t>39308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j-lt"/>
                        </a:rPr>
                        <a:t>41137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+mj-lt"/>
                        </a:rPr>
                        <a:t>40504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95987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E20FABA-F901-4E9A-9609-076AEC71E11C}"/>
              </a:ext>
            </a:extLst>
          </p:cNvPr>
          <p:cNvSpPr txBox="1"/>
          <p:nvPr/>
        </p:nvSpPr>
        <p:spPr>
          <a:xfrm>
            <a:off x="737288" y="5741864"/>
            <a:ext cx="1113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Train and Holdout with accuracy analysis shows that either SARIMA or Regression with Arima Errors are good models to evaluate current and precited values; however we will use cross-validation to test which is the better model. Note that in the Regression with Arima Error the models are more stable from training to holdout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624F35-ED3B-4E64-91FA-2DE14CC3C385}"/>
              </a:ext>
            </a:extLst>
          </p:cNvPr>
          <p:cNvSpPr/>
          <p:nvPr/>
        </p:nvSpPr>
        <p:spPr>
          <a:xfrm>
            <a:off x="6294420" y="2084832"/>
            <a:ext cx="5562298" cy="346407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CC4ADE-10AA-4E54-9904-1E83263FE1AC}"/>
              </a:ext>
            </a:extLst>
          </p:cNvPr>
          <p:cNvSpPr txBox="1"/>
          <p:nvPr/>
        </p:nvSpPr>
        <p:spPr>
          <a:xfrm>
            <a:off x="6175578" y="2035442"/>
            <a:ext cx="556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Likely Best Models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4B73E8-85CA-4277-B9C4-9FB4A1BCE1D2}"/>
              </a:ext>
            </a:extLst>
          </p:cNvPr>
          <p:cNvSpPr txBox="1"/>
          <p:nvPr/>
        </p:nvSpPr>
        <p:spPr>
          <a:xfrm>
            <a:off x="2259574" y="146228"/>
            <a:ext cx="187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Assumptions/Description</a:t>
            </a:r>
          </a:p>
        </p:txBody>
      </p:sp>
    </p:spTree>
    <p:extLst>
      <p:ext uri="{BB962C8B-B14F-4D97-AF65-F5344CB8AC3E}">
        <p14:creationId xmlns:p14="http://schemas.microsoft.com/office/powerpoint/2010/main" val="37541535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ahwhwQQQN2R7TugDUaZV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ahwhwQQQN2R7TugDUaZV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ahwhwQQQN2R7TugDUaZV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ahwhwQQQN2R7TugDUaZV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ahwhwQQQN2R7TugDUaZV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ahwhwQQQN2R7TugDUaZV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ahwhwQQQN2R7TugDUaZV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ahwhwQQQN2R7TugDUaZV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ahwhwQQQN2R7TugDUaZV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0b8BWmKRaeaDILjyEqt3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ahwhwQQQN2R7TugDUaZV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ahwhwQQQN2R7TugDUaZV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ahwhwQQQN2R7TugDUaZVg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5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8C0122"/>
      </a:accent1>
      <a:accent2>
        <a:srgbClr val="8C0122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2029</TotalTime>
  <Words>1233</Words>
  <Application>Microsoft Office PowerPoint</Application>
  <PresentationFormat>Widescreen</PresentationFormat>
  <Paragraphs>228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Tw Cen MT</vt:lpstr>
      <vt:lpstr>Tw Cen MT Condensed</vt:lpstr>
      <vt:lpstr>Wingdings 3</vt:lpstr>
      <vt:lpstr>Integral</vt:lpstr>
      <vt:lpstr>think-cell Slide</vt:lpstr>
      <vt:lpstr>Forecasting Food Service Shipment Demand Case Study Time Series Analysis and Forecasting for Shipment Data</vt:lpstr>
      <vt:lpstr>Accurate Forecasting of Food Service Demand Enable better Service Level and Resource allocation</vt:lpstr>
      <vt:lpstr>Our preliminary Exploratory of Shipment Narrows down the model Selection</vt:lpstr>
      <vt:lpstr>Our preliminary Exploratory of Shipment Highlights Likely  AR and sMA order</vt:lpstr>
      <vt:lpstr>Build time series model based on Exponential Smoothing, sARIMA and Regression with Arima Errors</vt:lpstr>
      <vt:lpstr>Building Model for Exponential Smoothing</vt:lpstr>
      <vt:lpstr>Building Model for SARIMA</vt:lpstr>
      <vt:lpstr>Building Model for Regression with Arima Errors</vt:lpstr>
      <vt:lpstr>Evaluation of each model AICC, MAPE and MSE Reveals a candidate model for shipment data forecasting</vt:lpstr>
      <vt:lpstr>Cross Validation also us to refine the better model and affirms our initial hypothesis</vt:lpstr>
      <vt:lpstr>AICc Testing allows us to determine both ARIMA models are better than ETS in prediction </vt:lpstr>
      <vt:lpstr>Choosing SARIMA as a Model FORECAST ALLOW us to best forecast shipment on a daily basis</vt:lpstr>
      <vt:lpstr>Appendix</vt:lpstr>
      <vt:lpstr>Case Study Final Project Roles and Responsibility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Luong, Andrew</dc:creator>
  <cp:lastModifiedBy>Andrew Luong</cp:lastModifiedBy>
  <cp:revision>89</cp:revision>
  <dcterms:created xsi:type="dcterms:W3CDTF">2018-10-20T08:18:04Z</dcterms:created>
  <dcterms:modified xsi:type="dcterms:W3CDTF">2019-03-15T18:05:41Z</dcterms:modified>
</cp:coreProperties>
</file>