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3"/>
          </p:nvPr>
        </p:nvSpPr>
        <p:spPr>
          <a:xfrm>
            <a:off x="1270000" y="4249191"/>
            <a:ext cx="10464800" cy="645619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이미지" descr="이미지"/>
          <p:cNvPicPr>
            <a:picLocks noChangeAspect="1"/>
          </p:cNvPicPr>
          <p:nvPr/>
        </p:nvPicPr>
        <p:blipFill>
          <a:blip r:embed="rId2">
            <a:alphaModFix amt="70447"/>
            <a:extLst/>
          </a:blip>
          <a:srcRect l="0" t="0" r="18997" b="0"/>
          <a:stretch>
            <a:fillRect/>
          </a:stretch>
        </p:blipFill>
        <p:spPr>
          <a:xfrm>
            <a:off x="2388572" y="-18382"/>
            <a:ext cx="10627696" cy="979036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제목 1"/>
          <p:cNvSpPr txBox="1"/>
          <p:nvPr>
            <p:ph type="ctrTitle"/>
          </p:nvPr>
        </p:nvSpPr>
        <p:spPr>
          <a:xfrm>
            <a:off x="1951789" y="3881359"/>
            <a:ext cx="5414212" cy="1442623"/>
          </a:xfrm>
          <a:prstGeom prst="rect">
            <a:avLst/>
          </a:prstGeom>
        </p:spPr>
        <p:txBody>
          <a:bodyPr/>
          <a:lstStyle>
            <a:lvl1pPr algn="l">
              <a:defRPr sz="7600">
                <a:solidFill>
                  <a:srgbClr val="1C2748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Datasource</a:t>
            </a:r>
          </a:p>
        </p:txBody>
      </p:sp>
      <p:sp>
        <p:nvSpPr>
          <p:cNvPr id="121" name="부제 2"/>
          <p:cNvSpPr txBox="1"/>
          <p:nvPr>
            <p:ph type="subTitle" sz="quarter" idx="1"/>
          </p:nvPr>
        </p:nvSpPr>
        <p:spPr>
          <a:xfrm>
            <a:off x="1022047" y="5237071"/>
            <a:ext cx="4242595" cy="74529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73D9F1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&gt;&gt;&gt; Druid Ingestion</a:t>
            </a:r>
          </a:p>
        </p:txBody>
      </p:sp>
      <p:sp>
        <p:nvSpPr>
          <p:cNvPr id="122" name="Metatron Discovery"/>
          <p:cNvSpPr txBox="1"/>
          <p:nvPr/>
        </p:nvSpPr>
        <p:spPr>
          <a:xfrm>
            <a:off x="930495" y="3771238"/>
            <a:ext cx="34462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Metatron Discovery</a:t>
            </a:r>
          </a:p>
        </p:txBody>
      </p:sp>
      <p:pic>
        <p:nvPicPr>
          <p:cNvPr id="123" name="metatron_logo_250-1024x191.png" descr="metatron_logo_250-1024x191.png"/>
          <p:cNvPicPr>
            <a:picLocks noChangeAspect="1"/>
          </p:cNvPicPr>
          <p:nvPr/>
        </p:nvPicPr>
        <p:blipFill>
          <a:blip r:embed="rId3">
            <a:extLst/>
          </a:blip>
          <a:srcRect l="0" t="0" r="77914" b="0"/>
          <a:stretch>
            <a:fillRect/>
          </a:stretch>
        </p:blipFill>
        <p:spPr>
          <a:xfrm>
            <a:off x="1028030" y="4270230"/>
            <a:ext cx="882669" cy="7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7835" y="7193881"/>
            <a:ext cx="8001002" cy="2578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4115" y="-10362"/>
            <a:ext cx="4978402" cy="1358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3868" y="3004456"/>
            <a:ext cx="6702864" cy="52665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60" name="Druid Datasource - druid coordinator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Datasource - druid coordinator</a:t>
            </a:r>
          </a:p>
        </p:txBody>
      </p:sp>
      <p:sp>
        <p:nvSpPr>
          <p:cNvPr id="261" name="Task는 Success인데 계속 preparing 상태라면..…"/>
          <p:cNvSpPr txBox="1"/>
          <p:nvPr>
            <p:ph type="body" sz="quarter" idx="1"/>
          </p:nvPr>
        </p:nvSpPr>
        <p:spPr>
          <a:xfrm>
            <a:off x="604738" y="1345438"/>
            <a:ext cx="11795324" cy="1504283"/>
          </a:xfrm>
          <a:prstGeom prst="rect">
            <a:avLst/>
          </a:prstGeom>
        </p:spPr>
        <p:txBody>
          <a:bodyPr/>
          <a:lstStyle/>
          <a:p>
            <a:pPr defTabSz="490727">
              <a:defRPr b="1" sz="3024"/>
            </a:pPr>
            <a:r>
              <a:t>Overload Task는 Success인데 메타트론에서 계속 preparing 상태라면..</a:t>
            </a:r>
          </a:p>
          <a:p>
            <a:pPr defTabSz="490727">
              <a:defRPr sz="2351"/>
            </a:pPr>
            <a:r>
              <a:rPr b="1"/>
              <a:t>Druid</a:t>
            </a:r>
            <a:r>
              <a:t> </a:t>
            </a:r>
            <a:r>
              <a:rPr b="1"/>
              <a:t>Coordinator</a:t>
            </a:r>
            <a:r>
              <a:t>에서 데이터 소스가 생성 되었는지 확인하기</a:t>
            </a:r>
          </a:p>
          <a:p>
            <a:pPr defTabSz="490727">
              <a:defRPr sz="2351"/>
            </a:pPr>
            <a:r>
              <a:t>생성되지 않았으면 </a:t>
            </a:r>
            <a:r>
              <a:rPr b="1"/>
              <a:t>data parsing rule</a:t>
            </a:r>
            <a:r>
              <a:t>에 오류가 있을 수 있음</a:t>
            </a:r>
          </a:p>
        </p:txBody>
      </p:sp>
      <p:sp>
        <p:nvSpPr>
          <p:cNvPr id="262" name="슬라이드 번호"/>
          <p:cNvSpPr txBox="1"/>
          <p:nvPr>
            <p:ph type="sldNum" sz="quarter" idx="4294967295"/>
          </p:nvPr>
        </p:nvSpPr>
        <p:spPr>
          <a:xfrm>
            <a:off x="6328883" y="9296399"/>
            <a:ext cx="34026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3" name="metatron_logo_wh-e1525779274503.png" descr="metatron_logo_wh-e1525779274503.png"/>
          <p:cNvPicPr>
            <a:picLocks noChangeAspect="1"/>
          </p:cNvPicPr>
          <p:nvPr/>
        </p:nvPicPr>
        <p:blipFill>
          <a:blip r:embed="rId3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265" name="직사각형 4"/>
          <p:cNvSpPr/>
          <p:nvPr/>
        </p:nvSpPr>
        <p:spPr>
          <a:xfrm>
            <a:off x="3528541" y="6954511"/>
            <a:ext cx="1362569" cy="234555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66" name="직사각형 9"/>
          <p:cNvSpPr txBox="1"/>
          <p:nvPr/>
        </p:nvSpPr>
        <p:spPr>
          <a:xfrm>
            <a:off x="7236497" y="7902378"/>
            <a:ext cx="2929433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http://druid-coordinator:8081</a:t>
            </a:r>
          </a:p>
        </p:txBody>
      </p:sp>
      <p:sp>
        <p:nvSpPr>
          <p:cNvPr id="267" name="여러 번의 시도에도 상태가 failed 또는 preparing에 머무는 경우 druid 와 mr job 상세를 살펴야 함"/>
          <p:cNvSpPr txBox="1"/>
          <p:nvPr/>
        </p:nvSpPr>
        <p:spPr>
          <a:xfrm>
            <a:off x="1253187" y="8425726"/>
            <a:ext cx="10372071" cy="432817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데이터의 </a:t>
            </a:r>
            <a:r>
              <a:rPr b="1"/>
              <a:t>delimiter</a:t>
            </a:r>
            <a:r>
              <a:t>, </a:t>
            </a:r>
            <a:r>
              <a:rPr b="1"/>
              <a:t>timestamp format</a:t>
            </a:r>
            <a:r>
              <a:t>가 일치하는지 유의하면서 메타트론에서 다시 적재 시도</a:t>
            </a:r>
          </a:p>
        </p:txBody>
      </p:sp>
      <p:sp>
        <p:nvSpPr>
          <p:cNvPr id="268" name="생성된 데이터 소스"/>
          <p:cNvSpPr txBox="1"/>
          <p:nvPr/>
        </p:nvSpPr>
        <p:spPr>
          <a:xfrm>
            <a:off x="1716633" y="6908237"/>
            <a:ext cx="1443534" cy="327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CB2A7A"/>
                </a:solidFill>
              </a:defRPr>
            </a:lvl1pPr>
          </a:lstStyle>
          <a:p>
            <a:pPr/>
            <a:r>
              <a:t>생성된 데이터 소스</a:t>
            </a:r>
          </a:p>
        </p:txBody>
      </p:sp>
      <p:sp>
        <p:nvSpPr>
          <p:cNvPr id="269" name="선"/>
          <p:cNvSpPr/>
          <p:nvPr/>
        </p:nvSpPr>
        <p:spPr>
          <a:xfrm>
            <a:off x="3152179" y="7071788"/>
            <a:ext cx="349251" cy="1"/>
          </a:xfrm>
          <a:prstGeom prst="line">
            <a:avLst/>
          </a:prstGeom>
          <a:ln w="25400">
            <a:solidFill>
              <a:srgbClr val="CB2A7A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2041" y="2553687"/>
            <a:ext cx="9020718" cy="561447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72" name="MapReduce Job Monitoring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MapReduce Job Monitoring</a:t>
            </a:r>
          </a:p>
        </p:txBody>
      </p:sp>
      <p:sp>
        <p:nvSpPr>
          <p:cNvPr id="273" name="Druid에서 실패 원인을 찾을 수 없다면..…"/>
          <p:cNvSpPr txBox="1"/>
          <p:nvPr>
            <p:ph type="body" sz="quarter" idx="1"/>
          </p:nvPr>
        </p:nvSpPr>
        <p:spPr>
          <a:xfrm>
            <a:off x="1270000" y="1345438"/>
            <a:ext cx="10464800" cy="1504283"/>
          </a:xfrm>
          <a:prstGeom prst="rect">
            <a:avLst/>
          </a:prstGeom>
        </p:spPr>
        <p:txBody>
          <a:bodyPr/>
          <a:lstStyle/>
          <a:p>
            <a:pPr>
              <a:defRPr b="1" sz="3600"/>
            </a:pPr>
            <a:r>
              <a:t>Druid에서 실패 원인을 찾을 수 없다면.. </a:t>
            </a:r>
          </a:p>
          <a:p>
            <a:pPr>
              <a:defRPr sz="2800"/>
            </a:pPr>
            <a:r>
              <a:t>Hadoop yarn에서 mapreduce job 로그를 살펴보자</a:t>
            </a:r>
          </a:p>
        </p:txBody>
      </p:sp>
      <p:sp>
        <p:nvSpPr>
          <p:cNvPr id="274" name="슬라이드 번호"/>
          <p:cNvSpPr txBox="1"/>
          <p:nvPr>
            <p:ph type="sldNum" sz="quarter" idx="4294967295"/>
          </p:nvPr>
        </p:nvSpPr>
        <p:spPr>
          <a:xfrm>
            <a:off x="6328883" y="9296399"/>
            <a:ext cx="34026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5" name="metatron_logo_wh-e1525779274503.png" descr="metatron_logo_wh-e1525779274503.png"/>
          <p:cNvPicPr>
            <a:picLocks noChangeAspect="1"/>
          </p:cNvPicPr>
          <p:nvPr/>
        </p:nvPicPr>
        <p:blipFill>
          <a:blip r:embed="rId3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277" name="메모리 부족인지, Mapper는 충분히 떴는지, 라이브러리 로드를 실패한 것인지 로그를 보고 문제 파악"/>
          <p:cNvSpPr txBox="1"/>
          <p:nvPr/>
        </p:nvSpPr>
        <p:spPr>
          <a:xfrm>
            <a:off x="1253187" y="8431441"/>
            <a:ext cx="10372071" cy="421388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메모리 부족인지, Mapper는 충분히 떴는지, 라이브러리 로드를 실패한 것인지 로그를 보고 문제 파악</a:t>
            </a:r>
          </a:p>
        </p:txBody>
      </p:sp>
      <p:sp>
        <p:nvSpPr>
          <p:cNvPr id="278" name="직사각형 4"/>
          <p:cNvSpPr/>
          <p:nvPr/>
        </p:nvSpPr>
        <p:spPr>
          <a:xfrm>
            <a:off x="3350742" y="4709759"/>
            <a:ext cx="7572024" cy="610554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79" name="Mapreduce 작업 정보"/>
          <p:cNvSpPr txBox="1"/>
          <p:nvPr/>
        </p:nvSpPr>
        <p:spPr>
          <a:xfrm>
            <a:off x="1645128" y="4856286"/>
            <a:ext cx="1730858" cy="3175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Mapreduce 작업 정보</a:t>
            </a:r>
          </a:p>
        </p:txBody>
      </p:sp>
      <p:sp>
        <p:nvSpPr>
          <p:cNvPr id="280" name="직사각형 8"/>
          <p:cNvSpPr txBox="1"/>
          <p:nvPr/>
        </p:nvSpPr>
        <p:spPr>
          <a:xfrm>
            <a:off x="1957883" y="7851498"/>
            <a:ext cx="343784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http://hdfs-yarn:8088/cluster/apps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onclusion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83" name="Metatron에서 데이터를 적재하는 일은 매우 중요함"/>
          <p:cNvSpPr txBox="1"/>
          <p:nvPr>
            <p:ph type="body" sz="quarter" idx="1"/>
          </p:nvPr>
        </p:nvSpPr>
        <p:spPr>
          <a:xfrm>
            <a:off x="1270000" y="2576922"/>
            <a:ext cx="10464800" cy="822005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Metatron에서 데이터를 적재하는 일은 매우 중요함</a:t>
            </a:r>
          </a:p>
        </p:txBody>
      </p:sp>
      <p:sp>
        <p:nvSpPr>
          <p:cNvPr id="284" name="슬라이드 번호"/>
          <p:cNvSpPr txBox="1"/>
          <p:nvPr>
            <p:ph type="sldNum" sz="quarter" idx="4294967295"/>
          </p:nvPr>
        </p:nvSpPr>
        <p:spPr>
          <a:xfrm>
            <a:off x="6328883" y="9296399"/>
            <a:ext cx="34026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5" name="metatron_logo_wh-e1525779274503.png" descr="metatron_logo_wh-e1525779274503.png"/>
          <p:cNvPicPr>
            <a:picLocks noChangeAspect="1"/>
          </p:cNvPicPr>
          <p:nvPr/>
        </p:nvPicPr>
        <p:blipFill>
          <a:blip r:embed="rId2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287" name="원"/>
          <p:cNvSpPr/>
          <p:nvPr/>
        </p:nvSpPr>
        <p:spPr>
          <a:xfrm>
            <a:off x="2104788" y="3673585"/>
            <a:ext cx="3321523" cy="3321523"/>
          </a:xfrm>
          <a:prstGeom prst="ellipse">
            <a:avLst/>
          </a:prstGeom>
          <a:solidFill>
            <a:srgbClr val="CB2A7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88" name="이슈가 발생하면 druid, hadoop 등…"/>
          <p:cNvSpPr txBox="1"/>
          <p:nvPr/>
        </p:nvSpPr>
        <p:spPr>
          <a:xfrm>
            <a:off x="2597555" y="4935439"/>
            <a:ext cx="2335989" cy="110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이슈가 발생하면 druid, hadoop 등</a:t>
            </a:r>
          </a:p>
          <a:p>
            <a:pPr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다방면의 지식이 필요</a:t>
            </a:r>
          </a:p>
        </p:txBody>
      </p:sp>
      <p:sp>
        <p:nvSpPr>
          <p:cNvPr id="289" name="Problem"/>
          <p:cNvSpPr txBox="1"/>
          <p:nvPr/>
        </p:nvSpPr>
        <p:spPr>
          <a:xfrm>
            <a:off x="3099104" y="4120193"/>
            <a:ext cx="1332891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B2A7A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290" name="원"/>
          <p:cNvSpPr/>
          <p:nvPr/>
        </p:nvSpPr>
        <p:spPr>
          <a:xfrm>
            <a:off x="7578489" y="3673585"/>
            <a:ext cx="3321523" cy="3321523"/>
          </a:xfrm>
          <a:prstGeom prst="ellipse">
            <a:avLst/>
          </a:prstGeom>
          <a:solidFill>
            <a:srgbClr val="6CD5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E9301"/>
                </a:solidFill>
              </a:defRPr>
            </a:pPr>
          </a:p>
        </p:txBody>
      </p:sp>
      <p:sp>
        <p:nvSpPr>
          <p:cNvPr id="291" name="일반 사용자도 활용할 수 있도록 자주 등장하는 오류 및 로그 정리 필요"/>
          <p:cNvSpPr txBox="1"/>
          <p:nvPr/>
        </p:nvSpPr>
        <p:spPr>
          <a:xfrm>
            <a:off x="7764273" y="4820249"/>
            <a:ext cx="2949955" cy="102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96875" indent="-396875" algn="l">
              <a:buSzPct val="100000"/>
              <a:buAutoNum type="arabicPeriod" startAt="1"/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일반 사용자도 활용할 수 있도록 자주 등장하는 오류 및 로그 정리 필요</a:t>
            </a:r>
          </a:p>
        </p:txBody>
      </p:sp>
      <p:sp>
        <p:nvSpPr>
          <p:cNvPr id="292" name="ToDo"/>
          <p:cNvSpPr txBox="1"/>
          <p:nvPr/>
        </p:nvSpPr>
        <p:spPr>
          <a:xfrm>
            <a:off x="8806737" y="4120193"/>
            <a:ext cx="865024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6DD6E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ToDo</a:t>
            </a:r>
          </a:p>
        </p:txBody>
      </p:sp>
      <p:sp>
        <p:nvSpPr>
          <p:cNvPr id="293" name="선"/>
          <p:cNvSpPr/>
          <p:nvPr/>
        </p:nvSpPr>
        <p:spPr>
          <a:xfrm>
            <a:off x="5591626" y="5455284"/>
            <a:ext cx="1821548" cy="2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2.   많이 사용해 보기"/>
          <p:cNvSpPr txBox="1"/>
          <p:nvPr/>
        </p:nvSpPr>
        <p:spPr>
          <a:xfrm>
            <a:off x="8235809" y="5956477"/>
            <a:ext cx="2006881" cy="406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  많이 사용해 보기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etatron Datasource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Metatron Datasource</a:t>
            </a:r>
          </a:p>
        </p:txBody>
      </p:sp>
      <p:sp>
        <p:nvSpPr>
          <p:cNvPr id="128" name="Datasource?…"/>
          <p:cNvSpPr txBox="1"/>
          <p:nvPr>
            <p:ph type="body" sz="quarter" idx="1"/>
          </p:nvPr>
        </p:nvSpPr>
        <p:spPr>
          <a:xfrm>
            <a:off x="1270000" y="1345438"/>
            <a:ext cx="10464800" cy="1504283"/>
          </a:xfrm>
          <a:prstGeom prst="rect">
            <a:avLst/>
          </a:prstGeom>
        </p:spPr>
        <p:txBody>
          <a:bodyPr/>
          <a:lstStyle/>
          <a:p>
            <a:pPr>
              <a:defRPr b="1" sz="3600"/>
            </a:pPr>
            <a:r>
              <a:t>Datasource?</a:t>
            </a:r>
          </a:p>
          <a:p>
            <a:pPr>
              <a:defRPr sz="2800"/>
            </a:pPr>
            <a:r>
              <a:t>메타트론의 엔진 druid에 들어있는 데이터</a:t>
            </a:r>
          </a:p>
        </p:txBody>
      </p:sp>
      <p:pic>
        <p:nvPicPr>
          <p:cNvPr id="129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483" y="2581110"/>
            <a:ext cx="8757834" cy="53857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30" name="직사각형 8"/>
          <p:cNvSpPr/>
          <p:nvPr/>
        </p:nvSpPr>
        <p:spPr>
          <a:xfrm>
            <a:off x="2440700" y="4123788"/>
            <a:ext cx="677826" cy="234686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1" name="슬라이드 번호"/>
          <p:cNvSpPr txBox="1"/>
          <p:nvPr>
            <p:ph type="sldNum" sz="quarter" idx="4294967295"/>
          </p:nvPr>
        </p:nvSpPr>
        <p:spPr>
          <a:xfrm>
            <a:off x="63853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metatron_logo_wh-e1525779274503.png" descr="metatron_logo_wh-e1525779274503.png"/>
          <p:cNvPicPr>
            <a:picLocks noChangeAspect="1"/>
          </p:cNvPicPr>
          <p:nvPr/>
        </p:nvPicPr>
        <p:blipFill>
          <a:blip r:embed="rId3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134" name="메타트론으로 데이터를 분석하고 싶다면, druid에 데이터를 추가해야 함"/>
          <p:cNvSpPr txBox="1"/>
          <p:nvPr/>
        </p:nvSpPr>
        <p:spPr>
          <a:xfrm>
            <a:off x="2697489" y="8359061"/>
            <a:ext cx="7609821" cy="432816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메타트론으로 데이터를 분석하고 싶다면, </a:t>
            </a:r>
            <a:r>
              <a:rPr b="1"/>
              <a:t>druid에 데이터를 추가</a:t>
            </a:r>
            <a:r>
              <a:t>해야 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3264" y="2859523"/>
            <a:ext cx="8861929" cy="53957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37" name="Ingestion Type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Ingestion Type</a:t>
            </a:r>
          </a:p>
        </p:txBody>
      </p:sp>
      <p:sp>
        <p:nvSpPr>
          <p:cNvPr id="138" name="새로운 데이터 소스 생성…"/>
          <p:cNvSpPr txBox="1"/>
          <p:nvPr>
            <p:ph type="body" sz="quarter" idx="1"/>
          </p:nvPr>
        </p:nvSpPr>
        <p:spPr>
          <a:xfrm>
            <a:off x="1270000" y="1345438"/>
            <a:ext cx="10464800" cy="1504283"/>
          </a:xfrm>
          <a:prstGeom prst="rect">
            <a:avLst/>
          </a:prstGeom>
        </p:spPr>
        <p:txBody>
          <a:bodyPr/>
          <a:lstStyle/>
          <a:p>
            <a:pPr>
              <a:defRPr b="1" sz="3600"/>
            </a:pPr>
            <a:r>
              <a:t>새로운 데이터 소스 생성</a:t>
            </a:r>
          </a:p>
          <a:p>
            <a:pPr>
              <a:defRPr sz="2800"/>
            </a:pPr>
            <a:r>
              <a:t>6가지의 생성 방식 중 대용량 데이터 적재를 위한 Staging DB 상세 확인</a:t>
            </a:r>
          </a:p>
        </p:txBody>
      </p:sp>
      <p:sp>
        <p:nvSpPr>
          <p:cNvPr id="139" name="직사각형 8"/>
          <p:cNvSpPr/>
          <p:nvPr/>
        </p:nvSpPr>
        <p:spPr>
          <a:xfrm>
            <a:off x="11200817" y="4808253"/>
            <a:ext cx="1073740" cy="234685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0" name="슬라이드 번호"/>
          <p:cNvSpPr txBox="1"/>
          <p:nvPr>
            <p:ph type="sldNum" sz="quarter" idx="4294967295"/>
          </p:nvPr>
        </p:nvSpPr>
        <p:spPr>
          <a:xfrm>
            <a:off x="63853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metatron_logo_wh-e1525779274503.png" descr="metatron_logo_wh-e1525779274503.png"/>
          <p:cNvPicPr>
            <a:picLocks noChangeAspect="1"/>
          </p:cNvPicPr>
          <p:nvPr/>
        </p:nvPicPr>
        <p:blipFill>
          <a:blip r:embed="rId3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143" name="직사각형 8"/>
          <p:cNvSpPr/>
          <p:nvPr/>
        </p:nvSpPr>
        <p:spPr>
          <a:xfrm>
            <a:off x="6902469" y="5089378"/>
            <a:ext cx="2828847" cy="454194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4" name="사용자가 데이터를 직접 올려서 적재"/>
          <p:cNvSpPr txBox="1"/>
          <p:nvPr/>
        </p:nvSpPr>
        <p:spPr>
          <a:xfrm>
            <a:off x="3510696" y="4032465"/>
            <a:ext cx="3320873" cy="3683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사용자가 데이터를 직접 올려서 적재</a:t>
            </a:r>
          </a:p>
        </p:txBody>
      </p:sp>
      <p:sp>
        <p:nvSpPr>
          <p:cNvPr id="145" name="sql engine으로 부터 jdbc 방식으로 데이터를 가져와서 적재"/>
          <p:cNvSpPr txBox="1"/>
          <p:nvPr/>
        </p:nvSpPr>
        <p:spPr>
          <a:xfrm>
            <a:off x="1434779" y="4578932"/>
            <a:ext cx="5396789" cy="3683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sql engine으로 부터 jdbc 방식으로 데이터를 가져와서 적재</a:t>
            </a:r>
          </a:p>
        </p:txBody>
      </p:sp>
      <p:sp>
        <p:nvSpPr>
          <p:cNvPr id="146" name="druid와 함께 동작하는 hive에 MapReduce를 통해서 대용량 데이터를 적재"/>
          <p:cNvSpPr txBox="1"/>
          <p:nvPr/>
        </p:nvSpPr>
        <p:spPr>
          <a:xfrm>
            <a:off x="80247" y="5125397"/>
            <a:ext cx="6753760" cy="368301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druid와 함께 동작하는 hive에 MapReduce를 통해서 대용량 데이터를 적재</a:t>
            </a:r>
          </a:p>
        </p:txBody>
      </p:sp>
      <p:sp>
        <p:nvSpPr>
          <p:cNvPr id="147" name="kafka를 통해서 들어오는 데이터를 실시간으로 적재"/>
          <p:cNvSpPr txBox="1"/>
          <p:nvPr/>
        </p:nvSpPr>
        <p:spPr>
          <a:xfrm>
            <a:off x="2156011" y="5671863"/>
            <a:ext cx="4675557" cy="3683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kafka를 통해서 들어오는 데이터를 실시간으로 적재</a:t>
            </a:r>
          </a:p>
        </p:txBody>
      </p:sp>
      <p:sp>
        <p:nvSpPr>
          <p:cNvPr id="148" name="데이터 전처리 기능인 data preparation에서 처리한 결과에서 적재"/>
          <p:cNvSpPr txBox="1"/>
          <p:nvPr/>
        </p:nvSpPr>
        <p:spPr>
          <a:xfrm>
            <a:off x="825103" y="6218330"/>
            <a:ext cx="6006466" cy="3683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데이터 전처리 기능인 data preparation에서 처리한 결과에서 적재</a:t>
            </a:r>
          </a:p>
        </p:txBody>
      </p:sp>
      <p:sp>
        <p:nvSpPr>
          <p:cNvPr id="149" name="이미 druid에 들어가 있는 데이터를 matatron meta와 연결"/>
          <p:cNvSpPr txBox="1"/>
          <p:nvPr/>
        </p:nvSpPr>
        <p:spPr>
          <a:xfrm>
            <a:off x="1481642" y="6764797"/>
            <a:ext cx="5349926" cy="3683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이미 druid에 들어가 있는 데이터를 matatron meta와 연결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taging Ingestion - Step1/4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Staging Ingestion - Step1/4</a:t>
            </a:r>
          </a:p>
        </p:txBody>
      </p:sp>
      <p:sp>
        <p:nvSpPr>
          <p:cNvPr id="152" name="Staging DataBase?…"/>
          <p:cNvSpPr txBox="1"/>
          <p:nvPr>
            <p:ph type="body" sz="quarter" idx="1"/>
          </p:nvPr>
        </p:nvSpPr>
        <p:spPr>
          <a:xfrm>
            <a:off x="1270000" y="1345438"/>
            <a:ext cx="10464800" cy="1504283"/>
          </a:xfrm>
          <a:prstGeom prst="rect">
            <a:avLst/>
          </a:prstGeom>
        </p:spPr>
        <p:txBody>
          <a:bodyPr/>
          <a:lstStyle/>
          <a:p>
            <a:pPr>
              <a:defRPr b="1" sz="3600"/>
            </a:pPr>
            <a:r>
              <a:t>Staging Database?</a:t>
            </a:r>
          </a:p>
          <a:p>
            <a:pPr>
              <a:defRPr sz="2800"/>
            </a:pPr>
            <a:r>
              <a:t>데이터 적재를 위한 중간 경유지이며, druid는 staging으로 hive를 사용</a:t>
            </a:r>
          </a:p>
        </p:txBody>
      </p:sp>
      <p:sp>
        <p:nvSpPr>
          <p:cNvPr id="153" name="슬라이드 번호"/>
          <p:cNvSpPr txBox="1"/>
          <p:nvPr>
            <p:ph type="sldNum" sz="quarter" idx="4294967295"/>
          </p:nvPr>
        </p:nvSpPr>
        <p:spPr>
          <a:xfrm>
            <a:off x="63853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metatron_logo_wh-e1525779274503.png" descr="metatron_logo_wh-e1525779274503.png"/>
          <p:cNvPicPr>
            <a:picLocks noChangeAspect="1"/>
          </p:cNvPicPr>
          <p:nvPr/>
        </p:nvPicPr>
        <p:blipFill>
          <a:blip r:embed="rId2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156" name="이미 hive 내부에 만들어 놓은 데이터 table만 선택 가능"/>
          <p:cNvSpPr txBox="1"/>
          <p:nvPr/>
        </p:nvSpPr>
        <p:spPr>
          <a:xfrm>
            <a:off x="2697489" y="8364774"/>
            <a:ext cx="7609821" cy="421388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이미 hive 내부에 만들어 놓은 데이터 table만 선택 가능</a:t>
            </a:r>
          </a:p>
        </p:txBody>
      </p:sp>
      <p:pic>
        <p:nvPicPr>
          <p:cNvPr id="157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4196" y="2566734"/>
            <a:ext cx="6856408" cy="541447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6924" y="2560072"/>
            <a:ext cx="8230952" cy="542779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60" name="Staging Ingestion - Step2/4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Staging Ingestion - Step2/4</a:t>
            </a:r>
          </a:p>
        </p:txBody>
      </p:sp>
      <p:sp>
        <p:nvSpPr>
          <p:cNvPr id="161" name="컬럼 별 역할 지정…"/>
          <p:cNvSpPr txBox="1"/>
          <p:nvPr>
            <p:ph type="body" sz="quarter" idx="1"/>
          </p:nvPr>
        </p:nvSpPr>
        <p:spPr>
          <a:xfrm>
            <a:off x="1270000" y="1345438"/>
            <a:ext cx="10464800" cy="1504283"/>
          </a:xfrm>
          <a:prstGeom prst="rect">
            <a:avLst/>
          </a:prstGeom>
        </p:spPr>
        <p:txBody>
          <a:bodyPr/>
          <a:lstStyle/>
          <a:p>
            <a:pPr>
              <a:defRPr b="1" sz="3600"/>
            </a:pPr>
            <a:r>
              <a:t>컬럼 별 역할 지정</a:t>
            </a:r>
          </a:p>
          <a:p>
            <a:pPr>
              <a:defRPr sz="2800"/>
            </a:pPr>
            <a:r>
              <a:t>문자열이면 차원값(dimension), 숫자면 측정값(measure)</a:t>
            </a:r>
          </a:p>
        </p:txBody>
      </p:sp>
      <p:sp>
        <p:nvSpPr>
          <p:cNvPr id="162" name="슬라이드 번호"/>
          <p:cNvSpPr txBox="1"/>
          <p:nvPr>
            <p:ph type="sldNum" sz="quarter" idx="4294967295"/>
          </p:nvPr>
        </p:nvSpPr>
        <p:spPr>
          <a:xfrm>
            <a:off x="63853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metatron_logo_wh-e1525779274503.png" descr="metatron_logo_wh-e1525779274503.png"/>
          <p:cNvPicPr>
            <a:picLocks noChangeAspect="1"/>
          </p:cNvPicPr>
          <p:nvPr/>
        </p:nvPicPr>
        <p:blipFill>
          <a:blip r:embed="rId3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165" name="timestamp로 사용하는 컬럼의 표현 방식 설정이 다르면 적재 실패"/>
          <p:cNvSpPr txBox="1"/>
          <p:nvPr/>
        </p:nvSpPr>
        <p:spPr>
          <a:xfrm>
            <a:off x="2697489" y="8431441"/>
            <a:ext cx="7609821" cy="421388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timestamp로 사용하는 컬럼의 표현 방식 설정이 다르면 적재 실패</a:t>
            </a:r>
          </a:p>
        </p:txBody>
      </p:sp>
      <p:sp>
        <p:nvSpPr>
          <p:cNvPr id="166" name="직사각형 4"/>
          <p:cNvSpPr/>
          <p:nvPr/>
        </p:nvSpPr>
        <p:spPr>
          <a:xfrm>
            <a:off x="8344541" y="5866655"/>
            <a:ext cx="1859245" cy="454194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67" name="데이터 분할의 기준이 되는 timestamp 컬럼이 반드시 필요함"/>
          <p:cNvSpPr txBox="1"/>
          <p:nvPr/>
        </p:nvSpPr>
        <p:spPr>
          <a:xfrm>
            <a:off x="1603111" y="6739355"/>
            <a:ext cx="4376345" cy="3175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데이터 분할의 기준이 되는 timestamp 컬럼이 반드시 필요함</a:t>
            </a:r>
          </a:p>
        </p:txBody>
      </p:sp>
      <p:sp>
        <p:nvSpPr>
          <p:cNvPr id="168" name="직사각형 4"/>
          <p:cNvSpPr/>
          <p:nvPr/>
        </p:nvSpPr>
        <p:spPr>
          <a:xfrm>
            <a:off x="2487837" y="7135582"/>
            <a:ext cx="5590788" cy="234555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taging Ingestion - Step3/4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Staging Ingestion - Step3/4</a:t>
            </a:r>
          </a:p>
        </p:txBody>
      </p:sp>
      <p:sp>
        <p:nvSpPr>
          <p:cNvPr id="171" name="적재 상세 설정"/>
          <p:cNvSpPr txBox="1"/>
          <p:nvPr>
            <p:ph type="body" sz="quarter" idx="1"/>
          </p:nvPr>
        </p:nvSpPr>
        <p:spPr>
          <a:xfrm>
            <a:off x="1270000" y="1345438"/>
            <a:ext cx="10464800" cy="1504283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적재 상세 설정</a:t>
            </a:r>
          </a:p>
        </p:txBody>
      </p:sp>
      <p:sp>
        <p:nvSpPr>
          <p:cNvPr id="172" name="슬라이드 번호"/>
          <p:cNvSpPr txBox="1"/>
          <p:nvPr>
            <p:ph type="sldNum" sz="quarter" idx="4294967295"/>
          </p:nvPr>
        </p:nvSpPr>
        <p:spPr>
          <a:xfrm>
            <a:off x="61440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metatron_logo_wh-e1525779274503.png" descr="metatron_logo_wh-e1525779274503.png"/>
          <p:cNvPicPr>
            <a:picLocks noChangeAspect="1"/>
          </p:cNvPicPr>
          <p:nvPr/>
        </p:nvPicPr>
        <p:blipFill>
          <a:blip r:embed="rId2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pic>
        <p:nvPicPr>
          <p:cNvPr id="175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rcRect l="0" t="0" r="0" b="9760"/>
          <a:stretch>
            <a:fillRect/>
          </a:stretch>
        </p:blipFill>
        <p:spPr>
          <a:xfrm>
            <a:off x="7948910" y="2633489"/>
            <a:ext cx="7051748" cy="673931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76" name="hive table에 partition key가 있을 경우 특정 partition 데이터만 적재할 수 있는 설정"/>
          <p:cNvSpPr txBox="1"/>
          <p:nvPr/>
        </p:nvSpPr>
        <p:spPr>
          <a:xfrm>
            <a:off x="529541" y="3378460"/>
            <a:ext cx="6957425" cy="3429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hive table에 partition key가 있을 경우 특정 partition 데이터만 적재할 수 있는 설정</a:t>
            </a:r>
          </a:p>
        </p:txBody>
      </p:sp>
      <p:sp>
        <p:nvSpPr>
          <p:cNvPr id="177" name="직사각형 4"/>
          <p:cNvSpPr/>
          <p:nvPr/>
        </p:nvSpPr>
        <p:spPr>
          <a:xfrm>
            <a:off x="8116865" y="4447414"/>
            <a:ext cx="2285189" cy="273507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8" name="timestamp 컬럼을 기준으로 적재할 데이터 범위 설정"/>
          <p:cNvSpPr txBox="1"/>
          <p:nvPr/>
        </p:nvSpPr>
        <p:spPr>
          <a:xfrm>
            <a:off x="3020061" y="4302402"/>
            <a:ext cx="4448551" cy="3429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timestamp 컬럼을 기준으로 적재할 데이터 범위 설정</a:t>
            </a:r>
          </a:p>
        </p:txBody>
      </p:sp>
      <p:sp>
        <p:nvSpPr>
          <p:cNvPr id="179" name="분산처리를 하기 위해 데이터를 자르는 단위"/>
          <p:cNvSpPr txBox="1"/>
          <p:nvPr/>
        </p:nvSpPr>
        <p:spPr>
          <a:xfrm>
            <a:off x="3879453" y="5278480"/>
            <a:ext cx="3560573" cy="3429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분산처리를 하기 위해 데이터를 자르는 단위</a:t>
            </a:r>
          </a:p>
        </p:txBody>
      </p:sp>
      <p:sp>
        <p:nvSpPr>
          <p:cNvPr id="180" name="데이터 조회의 최소단위"/>
          <p:cNvSpPr txBox="1"/>
          <p:nvPr/>
        </p:nvSpPr>
        <p:spPr>
          <a:xfrm>
            <a:off x="5455067" y="6150964"/>
            <a:ext cx="1984960" cy="3429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데이터 조회의 최소단위</a:t>
            </a:r>
          </a:p>
        </p:txBody>
      </p:sp>
      <p:sp>
        <p:nvSpPr>
          <p:cNvPr id="181" name="데이터를 적재할 때 데이터 pre-aggregation 설정 여부"/>
          <p:cNvSpPr txBox="1"/>
          <p:nvPr/>
        </p:nvSpPr>
        <p:spPr>
          <a:xfrm>
            <a:off x="2761350" y="6920641"/>
            <a:ext cx="4658428" cy="3429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데이터를 적재할 때 데이터 pre-aggregation 설정 여부</a:t>
            </a:r>
          </a:p>
        </p:txBody>
      </p:sp>
      <p:sp>
        <p:nvSpPr>
          <p:cNvPr id="182" name="데이터 원본이 그대로 저장되기를 원하면 [설정안함]으로,…"/>
          <p:cNvSpPr txBox="1"/>
          <p:nvPr/>
        </p:nvSpPr>
        <p:spPr>
          <a:xfrm>
            <a:off x="3875409" y="7248194"/>
            <a:ext cx="3544367" cy="503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1" sz="12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데이터 원본이 그대로 저장되기를 원하면 [설정안함]으로,</a:t>
            </a:r>
          </a:p>
          <a:p>
            <a:pPr algn="r">
              <a:defRPr b="1" sz="12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조회 성능이나 데이타의 효율성이 필요하면 [설정함] 선택</a:t>
            </a:r>
          </a:p>
        </p:txBody>
      </p:sp>
      <p:sp>
        <p:nvSpPr>
          <p:cNvPr id="183" name="이 범위는 추후 mapreduce job에서 reducer의 수를 결정함"/>
          <p:cNvSpPr txBox="1"/>
          <p:nvPr/>
        </p:nvSpPr>
        <p:spPr>
          <a:xfrm>
            <a:off x="3557123" y="4615191"/>
            <a:ext cx="3867913" cy="30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1" sz="12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이 범위는 추후 mapreduce job에서 reducer의 수를 결정함</a:t>
            </a:r>
          </a:p>
        </p:txBody>
      </p:sp>
      <p:sp>
        <p:nvSpPr>
          <p:cNvPr id="184" name="직사각형 4"/>
          <p:cNvSpPr/>
          <p:nvPr/>
        </p:nvSpPr>
        <p:spPr>
          <a:xfrm>
            <a:off x="8116865" y="5034567"/>
            <a:ext cx="4607627" cy="273508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5" name="직사각형 4"/>
          <p:cNvSpPr/>
          <p:nvPr/>
        </p:nvSpPr>
        <p:spPr>
          <a:xfrm>
            <a:off x="8116896" y="5525713"/>
            <a:ext cx="3584136" cy="540088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6" name="직사각형 4"/>
          <p:cNvSpPr/>
          <p:nvPr/>
        </p:nvSpPr>
        <p:spPr>
          <a:xfrm>
            <a:off x="8116896" y="6120183"/>
            <a:ext cx="3584136" cy="500843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7" name="직사각형 4"/>
          <p:cNvSpPr/>
          <p:nvPr/>
        </p:nvSpPr>
        <p:spPr>
          <a:xfrm>
            <a:off x="8116864" y="6758865"/>
            <a:ext cx="2492292" cy="273508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8" name="직사각형 4"/>
          <p:cNvSpPr/>
          <p:nvPr/>
        </p:nvSpPr>
        <p:spPr>
          <a:xfrm>
            <a:off x="8116865" y="7349787"/>
            <a:ext cx="4607627" cy="1919223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9" name="선"/>
          <p:cNvSpPr/>
          <p:nvPr/>
        </p:nvSpPr>
        <p:spPr>
          <a:xfrm>
            <a:off x="7425994" y="3411847"/>
            <a:ext cx="671956" cy="1147622"/>
          </a:xfrm>
          <a:prstGeom prst="line">
            <a:avLst/>
          </a:prstGeom>
          <a:ln w="38100" cap="rnd">
            <a:solidFill>
              <a:srgbClr val="929292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선"/>
          <p:cNvSpPr/>
          <p:nvPr/>
        </p:nvSpPr>
        <p:spPr>
          <a:xfrm>
            <a:off x="7416165" y="5422370"/>
            <a:ext cx="691613" cy="352893"/>
          </a:xfrm>
          <a:prstGeom prst="line">
            <a:avLst/>
          </a:prstGeom>
          <a:ln w="38100" cap="rnd">
            <a:solidFill>
              <a:srgbClr val="929292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선"/>
          <p:cNvSpPr/>
          <p:nvPr/>
        </p:nvSpPr>
        <p:spPr>
          <a:xfrm>
            <a:off x="7417117" y="4451177"/>
            <a:ext cx="680833" cy="680832"/>
          </a:xfrm>
          <a:prstGeom prst="line">
            <a:avLst/>
          </a:prstGeom>
          <a:ln w="38100" cap="rnd">
            <a:solidFill>
              <a:srgbClr val="929292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선"/>
          <p:cNvSpPr/>
          <p:nvPr/>
        </p:nvSpPr>
        <p:spPr>
          <a:xfrm>
            <a:off x="7416165" y="6291976"/>
            <a:ext cx="691613" cy="2"/>
          </a:xfrm>
          <a:prstGeom prst="line">
            <a:avLst/>
          </a:prstGeom>
          <a:ln w="38100" cap="rnd">
            <a:solidFill>
              <a:srgbClr val="929292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선"/>
          <p:cNvSpPr/>
          <p:nvPr/>
        </p:nvSpPr>
        <p:spPr>
          <a:xfrm flipV="1">
            <a:off x="7406336" y="6857519"/>
            <a:ext cx="691614" cy="231472"/>
          </a:xfrm>
          <a:prstGeom prst="line">
            <a:avLst/>
          </a:prstGeom>
          <a:ln w="38100" cap="rnd">
            <a:solidFill>
              <a:srgbClr val="929292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기타 세부 설정 json 형식으로 추가 가능"/>
          <p:cNvSpPr txBox="1"/>
          <p:nvPr/>
        </p:nvSpPr>
        <p:spPr>
          <a:xfrm>
            <a:off x="4098811" y="8034700"/>
            <a:ext cx="3333622" cy="3429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기타 세부 설정 json 형식으로 추가 가능</a:t>
            </a:r>
          </a:p>
        </p:txBody>
      </p:sp>
      <p:sp>
        <p:nvSpPr>
          <p:cNvPr id="195" name="주로 라이브러리 충돌 이슈로 인한 classpath를 설정과…"/>
          <p:cNvSpPr txBox="1"/>
          <p:nvPr/>
        </p:nvSpPr>
        <p:spPr>
          <a:xfrm>
            <a:off x="4022469" y="8347911"/>
            <a:ext cx="3486304" cy="503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2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주로 라이브러리 충돌 이슈로 인한 classpath를 설정과</a:t>
            </a:r>
          </a:p>
          <a:p>
            <a:pPr>
              <a:defRPr b="1" sz="12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메모리 부족 이슈로 인한 memory 설정이 자주 사용됨</a:t>
            </a:r>
          </a:p>
        </p:txBody>
      </p:sp>
      <p:sp>
        <p:nvSpPr>
          <p:cNvPr id="196" name="선"/>
          <p:cNvSpPr/>
          <p:nvPr/>
        </p:nvSpPr>
        <p:spPr>
          <a:xfrm>
            <a:off x="7399491" y="8211216"/>
            <a:ext cx="724959" cy="2"/>
          </a:xfrm>
          <a:prstGeom prst="line">
            <a:avLst/>
          </a:prstGeom>
          <a:ln w="38100" cap="rnd">
            <a:solidFill>
              <a:srgbClr val="929292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적재할 데이터의 조건 설정 및 druid, hive, mr job의 세부 설정 가능"/>
          <p:cNvSpPr txBox="1"/>
          <p:nvPr/>
        </p:nvSpPr>
        <p:spPr>
          <a:xfrm>
            <a:off x="2697489" y="2049613"/>
            <a:ext cx="7609821" cy="421387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적재할 데이터의 조건 설정 및 druid, hive, mr job의 세부 설정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7213" y="2562167"/>
            <a:ext cx="5190373" cy="57102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00" name="Staging Ingestion - Step4/4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Staging Ingestion - Step4/4</a:t>
            </a:r>
          </a:p>
        </p:txBody>
      </p:sp>
      <p:sp>
        <p:nvSpPr>
          <p:cNvPr id="201" name="데이터 소스 이름 및 설명 작성…"/>
          <p:cNvSpPr txBox="1"/>
          <p:nvPr>
            <p:ph type="body" sz="quarter" idx="1"/>
          </p:nvPr>
        </p:nvSpPr>
        <p:spPr>
          <a:xfrm>
            <a:off x="1270000" y="1345438"/>
            <a:ext cx="10464800" cy="1504283"/>
          </a:xfrm>
          <a:prstGeom prst="rect">
            <a:avLst/>
          </a:prstGeom>
        </p:spPr>
        <p:txBody>
          <a:bodyPr/>
          <a:lstStyle/>
          <a:p>
            <a:pPr>
              <a:defRPr b="1" sz="3600"/>
            </a:pPr>
            <a:r>
              <a:t>데이터 소스 이름 및 설명 작성</a:t>
            </a:r>
          </a:p>
          <a:p>
            <a:pPr>
              <a:defRPr sz="2800"/>
            </a:pPr>
            <a:r>
              <a:t>Druid engine의 데이터 소스에 동일 적용되는 이름임</a:t>
            </a:r>
          </a:p>
        </p:txBody>
      </p:sp>
      <p:sp>
        <p:nvSpPr>
          <p:cNvPr id="202" name="슬라이드 번호"/>
          <p:cNvSpPr txBox="1"/>
          <p:nvPr>
            <p:ph type="sldNum" sz="quarter" idx="4294967295"/>
          </p:nvPr>
        </p:nvSpPr>
        <p:spPr>
          <a:xfrm>
            <a:off x="63853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3" name="metatron_logo_wh-e1525779274503.png" descr="metatron_logo_wh-e1525779274503.png"/>
          <p:cNvPicPr>
            <a:picLocks noChangeAspect="1"/>
          </p:cNvPicPr>
          <p:nvPr/>
        </p:nvPicPr>
        <p:blipFill>
          <a:blip r:embed="rId3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205" name="Druid 메타 정보와 Metatron 메타 정보는 별도로 존재"/>
          <p:cNvSpPr txBox="1"/>
          <p:nvPr/>
        </p:nvSpPr>
        <p:spPr>
          <a:xfrm>
            <a:off x="3645946" y="8431441"/>
            <a:ext cx="5712907" cy="421388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Druid 메타 정보와 Metatron 메타 정보는 별도로 존재 </a:t>
            </a:r>
          </a:p>
        </p:txBody>
      </p:sp>
      <p:sp>
        <p:nvSpPr>
          <p:cNvPr id="206" name="직사각형 4"/>
          <p:cNvSpPr/>
          <p:nvPr/>
        </p:nvSpPr>
        <p:spPr>
          <a:xfrm>
            <a:off x="4113436" y="3947881"/>
            <a:ext cx="4788754" cy="1602137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07" name="Metatron Datasource의 메타 정보"/>
          <p:cNvSpPr txBox="1"/>
          <p:nvPr/>
        </p:nvSpPr>
        <p:spPr>
          <a:xfrm>
            <a:off x="6832464" y="4590198"/>
            <a:ext cx="2655241" cy="3175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Metatron Datasource의 메타 정보</a:t>
            </a:r>
          </a:p>
        </p:txBody>
      </p:sp>
      <p:sp>
        <p:nvSpPr>
          <p:cNvPr id="208" name="직사각형 4"/>
          <p:cNvSpPr/>
          <p:nvPr/>
        </p:nvSpPr>
        <p:spPr>
          <a:xfrm>
            <a:off x="4532536" y="5763981"/>
            <a:ext cx="3939727" cy="618157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09" name="띄어쓰기 없는 영문이 best"/>
          <p:cNvSpPr txBox="1"/>
          <p:nvPr/>
        </p:nvSpPr>
        <p:spPr>
          <a:xfrm>
            <a:off x="7417793" y="5914309"/>
            <a:ext cx="1992580" cy="317501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띄어쓰기 없는 영문이 best</a:t>
            </a:r>
          </a:p>
        </p:txBody>
      </p:sp>
      <p:sp>
        <p:nvSpPr>
          <p:cNvPr id="210" name="직사각형 4"/>
          <p:cNvSpPr/>
          <p:nvPr/>
        </p:nvSpPr>
        <p:spPr>
          <a:xfrm>
            <a:off x="6539137" y="7624720"/>
            <a:ext cx="1823440" cy="273508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11" name="데이터소스 생성 완료"/>
          <p:cNvSpPr txBox="1"/>
          <p:nvPr/>
        </p:nvSpPr>
        <p:spPr>
          <a:xfrm>
            <a:off x="6652190" y="7270750"/>
            <a:ext cx="1597331" cy="317500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데이터소스 생성 완료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152" y="2544697"/>
            <a:ext cx="9132495" cy="561447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14" name="Waiting Ingestion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Waiting Ingestion</a:t>
            </a:r>
          </a:p>
        </p:txBody>
      </p:sp>
      <p:sp>
        <p:nvSpPr>
          <p:cNvPr id="215" name="적재 작업 완료 기다리기…"/>
          <p:cNvSpPr txBox="1"/>
          <p:nvPr>
            <p:ph type="body" sz="quarter" idx="1"/>
          </p:nvPr>
        </p:nvSpPr>
        <p:spPr>
          <a:xfrm>
            <a:off x="1270000" y="1345438"/>
            <a:ext cx="10464800" cy="1504283"/>
          </a:xfrm>
          <a:prstGeom prst="rect">
            <a:avLst/>
          </a:prstGeom>
        </p:spPr>
        <p:txBody>
          <a:bodyPr/>
          <a:lstStyle/>
          <a:p>
            <a:pPr>
              <a:defRPr b="1" sz="3600"/>
            </a:pPr>
            <a:r>
              <a:t>적재 작업 완료 기다리기</a:t>
            </a:r>
          </a:p>
          <a:p>
            <a:pPr>
              <a:defRPr sz="2800"/>
            </a:pPr>
            <a:r>
              <a:t>데이터 소스 상태가 </a:t>
            </a:r>
            <a:r>
              <a:rPr b="1"/>
              <a:t>‘enabled’</a:t>
            </a:r>
            <a:r>
              <a:t> 이면 완료</a:t>
            </a:r>
          </a:p>
        </p:txBody>
      </p:sp>
      <p:sp>
        <p:nvSpPr>
          <p:cNvPr id="216" name="슬라이드 번호"/>
          <p:cNvSpPr txBox="1"/>
          <p:nvPr>
            <p:ph type="sldNum" sz="quarter" idx="4294967295"/>
          </p:nvPr>
        </p:nvSpPr>
        <p:spPr>
          <a:xfrm>
            <a:off x="63853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metatron_logo_wh-e1525779274503.png" descr="metatron_logo_wh-e1525779274503.png"/>
          <p:cNvPicPr>
            <a:picLocks noChangeAspect="1"/>
          </p:cNvPicPr>
          <p:nvPr/>
        </p:nvPicPr>
        <p:blipFill>
          <a:blip r:embed="rId3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219" name="여러 번의 시도에도 상태가 failed 또는 preparing에 머무는 경우 druid 와 mr job 상세를 살펴야 함"/>
          <p:cNvSpPr txBox="1"/>
          <p:nvPr/>
        </p:nvSpPr>
        <p:spPr>
          <a:xfrm>
            <a:off x="1253187" y="8425726"/>
            <a:ext cx="10372071" cy="432817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여러 번의 시도에도 상태가 </a:t>
            </a:r>
            <a:r>
              <a:rPr b="1"/>
              <a:t>failed</a:t>
            </a:r>
            <a:r>
              <a:t> 또는 </a:t>
            </a:r>
            <a:r>
              <a:rPr b="1"/>
              <a:t>preparing</a:t>
            </a:r>
            <a:r>
              <a:t>에 머무는 경우 </a:t>
            </a:r>
            <a:r>
              <a:rPr b="1"/>
              <a:t>druid</a:t>
            </a:r>
            <a:r>
              <a:t> 와 </a:t>
            </a:r>
            <a:r>
              <a:rPr b="1"/>
              <a:t>mr job 상세</a:t>
            </a:r>
            <a:r>
              <a:t>를 살펴야 함</a:t>
            </a:r>
          </a:p>
        </p:txBody>
      </p:sp>
      <p:sp>
        <p:nvSpPr>
          <p:cNvPr id="220" name="직사각형 4"/>
          <p:cNvSpPr/>
          <p:nvPr/>
        </p:nvSpPr>
        <p:spPr>
          <a:xfrm>
            <a:off x="8329141" y="4859982"/>
            <a:ext cx="620413" cy="3342740"/>
          </a:xfrm>
          <a:prstGeom prst="rect">
            <a:avLst/>
          </a:prstGeom>
          <a:ln w="50800">
            <a:solidFill>
              <a:srgbClr val="6F73A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21" name="Ingestion 작업 진행 상태"/>
          <p:cNvSpPr txBox="1"/>
          <p:nvPr/>
        </p:nvSpPr>
        <p:spPr>
          <a:xfrm>
            <a:off x="8996205" y="5099050"/>
            <a:ext cx="1913103" cy="317500"/>
          </a:xfrm>
          <a:prstGeom prst="rect">
            <a:avLst/>
          </a:prstGeom>
          <a:solidFill>
            <a:srgbClr val="6F73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Ingestion 작업 진행 상태</a:t>
            </a:r>
          </a:p>
        </p:txBody>
      </p:sp>
      <p:sp>
        <p:nvSpPr>
          <p:cNvPr id="222" name="직사각형 4"/>
          <p:cNvSpPr/>
          <p:nvPr/>
        </p:nvSpPr>
        <p:spPr>
          <a:xfrm>
            <a:off x="8329141" y="7498683"/>
            <a:ext cx="620413" cy="273508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23" name="직사각형 4"/>
          <p:cNvSpPr/>
          <p:nvPr/>
        </p:nvSpPr>
        <p:spPr>
          <a:xfrm>
            <a:off x="8329141" y="7854254"/>
            <a:ext cx="620413" cy="273508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24" name="직사각형 4"/>
          <p:cNvSpPr/>
          <p:nvPr/>
        </p:nvSpPr>
        <p:spPr>
          <a:xfrm>
            <a:off x="8330341" y="6495439"/>
            <a:ext cx="620413" cy="273508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25" name="직사각형 4"/>
          <p:cNvSpPr/>
          <p:nvPr/>
        </p:nvSpPr>
        <p:spPr>
          <a:xfrm>
            <a:off x="8329141" y="6149747"/>
            <a:ext cx="620413" cy="273507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3901" y="3560981"/>
            <a:ext cx="6895836" cy="454364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28" name="Ingestion Task Monitoring - druid overload"/>
          <p:cNvSpPr txBox="1"/>
          <p:nvPr>
            <p:ph type="title"/>
          </p:nvPr>
        </p:nvSpPr>
        <p:spPr>
          <a:xfrm>
            <a:off x="499978" y="63833"/>
            <a:ext cx="10464801" cy="504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929292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Ingestion Task Monitoring - druid overload</a:t>
            </a:r>
          </a:p>
        </p:txBody>
      </p:sp>
      <p:sp>
        <p:nvSpPr>
          <p:cNvPr id="229" name="Druid 적재 task가 잘 되었는지 확인하기…"/>
          <p:cNvSpPr txBox="1"/>
          <p:nvPr>
            <p:ph type="body" sz="quarter" idx="1"/>
          </p:nvPr>
        </p:nvSpPr>
        <p:spPr>
          <a:xfrm>
            <a:off x="1270000" y="1345438"/>
            <a:ext cx="10464800" cy="1504283"/>
          </a:xfrm>
          <a:prstGeom prst="rect">
            <a:avLst/>
          </a:prstGeom>
        </p:spPr>
        <p:txBody>
          <a:bodyPr/>
          <a:lstStyle/>
          <a:p>
            <a:pPr defTabSz="566673">
              <a:defRPr b="1" sz="3400"/>
            </a:pPr>
            <a:r>
              <a:t>Druid ingestion task(job) 상태 확인하기</a:t>
            </a:r>
          </a:p>
          <a:p>
            <a:pPr defTabSz="566673">
              <a:defRPr sz="2700"/>
            </a:pPr>
            <a:r>
              <a:t>Druid에는 5종류의 노드가 존재하며 Overload는 데이터 소스 적재를 관리함</a:t>
            </a:r>
          </a:p>
        </p:txBody>
      </p:sp>
      <p:sp>
        <p:nvSpPr>
          <p:cNvPr id="230" name="슬라이드 번호"/>
          <p:cNvSpPr txBox="1"/>
          <p:nvPr>
            <p:ph type="sldNum" sz="quarter" idx="4294967295"/>
          </p:nvPr>
        </p:nvSpPr>
        <p:spPr>
          <a:xfrm>
            <a:off x="6385373" y="9296399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1" name="metatron_logo_wh-e1525779274503.png" descr="metatron_logo_wh-e1525779274503.png"/>
          <p:cNvPicPr>
            <a:picLocks noChangeAspect="1"/>
          </p:cNvPicPr>
          <p:nvPr/>
        </p:nvPicPr>
        <p:blipFill>
          <a:blip r:embed="rId3">
            <a:extLst/>
          </a:blip>
          <a:srcRect l="0" t="0" r="77008" b="0"/>
          <a:stretch>
            <a:fillRect/>
          </a:stretch>
        </p:blipFill>
        <p:spPr>
          <a:xfrm>
            <a:off x="117975" y="173653"/>
            <a:ext cx="349368" cy="28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Druid Ingestion"/>
          <p:cNvSpPr txBox="1"/>
          <p:nvPr/>
        </p:nvSpPr>
        <p:spPr>
          <a:xfrm>
            <a:off x="10548090" y="87729"/>
            <a:ext cx="23359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D5E3"/>
                </a:solidFill>
                <a:latin typeface="Moebius Korea Bold"/>
                <a:ea typeface="Moebius Korea Bold"/>
                <a:cs typeface="Moebius Korea Bold"/>
                <a:sym typeface="Moebius Korea Bold"/>
              </a:defRPr>
            </a:lvl1pPr>
          </a:lstStyle>
          <a:p>
            <a:pPr/>
            <a:r>
              <a:t>Druid Ingestion</a:t>
            </a:r>
          </a:p>
        </p:txBody>
      </p:sp>
      <p:sp>
        <p:nvSpPr>
          <p:cNvPr id="233" name="각각의 데이터 소스 적재 마다 task가 발생하고 완료 상태가 fail일 경우 상세 로그 확인이 필요"/>
          <p:cNvSpPr txBox="1"/>
          <p:nvPr/>
        </p:nvSpPr>
        <p:spPr>
          <a:xfrm>
            <a:off x="1253187" y="8425726"/>
            <a:ext cx="10372071" cy="432817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각각의 데이터 소스 적재 마다 task가 발생하고 </a:t>
            </a:r>
            <a:r>
              <a:rPr b="1"/>
              <a:t>완료 상태가 fail일 경우 상세 로그 확인</a:t>
            </a:r>
            <a:r>
              <a:t>이 필요</a:t>
            </a:r>
          </a:p>
        </p:txBody>
      </p:sp>
      <p:sp>
        <p:nvSpPr>
          <p:cNvPr id="234" name="직사각형 4"/>
          <p:cNvSpPr/>
          <p:nvPr/>
        </p:nvSpPr>
        <p:spPr>
          <a:xfrm>
            <a:off x="5902402" y="6974134"/>
            <a:ext cx="2195908" cy="187733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35" name="Overload"/>
          <p:cNvSpPr txBox="1"/>
          <p:nvPr/>
        </p:nvSpPr>
        <p:spPr>
          <a:xfrm>
            <a:off x="5968948" y="2847999"/>
            <a:ext cx="1041503" cy="374601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Overload</a:t>
            </a:r>
          </a:p>
        </p:txBody>
      </p:sp>
      <p:sp>
        <p:nvSpPr>
          <p:cNvPr id="236" name="Druid Nodes"/>
          <p:cNvSpPr txBox="1"/>
          <p:nvPr/>
        </p:nvSpPr>
        <p:spPr>
          <a:xfrm>
            <a:off x="2288506" y="3641755"/>
            <a:ext cx="19260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6F74A2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Druid Nodes</a:t>
            </a:r>
          </a:p>
        </p:txBody>
      </p:sp>
      <p:sp>
        <p:nvSpPr>
          <p:cNvPr id="237" name="Broker"/>
          <p:cNvSpPr txBox="1"/>
          <p:nvPr/>
        </p:nvSpPr>
        <p:spPr>
          <a:xfrm>
            <a:off x="2227999" y="4134137"/>
            <a:ext cx="851078" cy="387070"/>
          </a:xfrm>
          <a:prstGeom prst="rect">
            <a:avLst/>
          </a:prstGeom>
          <a:solidFill>
            <a:srgbClr val="6F74A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238" name="Historical"/>
          <p:cNvSpPr txBox="1"/>
          <p:nvPr/>
        </p:nvSpPr>
        <p:spPr>
          <a:xfrm>
            <a:off x="1924188" y="4565937"/>
            <a:ext cx="1154889" cy="387070"/>
          </a:xfrm>
          <a:prstGeom prst="rect">
            <a:avLst/>
          </a:prstGeom>
          <a:solidFill>
            <a:srgbClr val="6F74A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Historical</a:t>
            </a:r>
          </a:p>
        </p:txBody>
      </p:sp>
      <p:sp>
        <p:nvSpPr>
          <p:cNvPr id="239" name="Coordinator"/>
          <p:cNvSpPr txBox="1"/>
          <p:nvPr/>
        </p:nvSpPr>
        <p:spPr>
          <a:xfrm>
            <a:off x="1656726" y="4997737"/>
            <a:ext cx="1422351" cy="387070"/>
          </a:xfrm>
          <a:prstGeom prst="rect">
            <a:avLst/>
          </a:prstGeom>
          <a:solidFill>
            <a:srgbClr val="6F74A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Coordinator</a:t>
            </a:r>
          </a:p>
        </p:txBody>
      </p:sp>
      <p:sp>
        <p:nvSpPr>
          <p:cNvPr id="240" name="Overload"/>
          <p:cNvSpPr txBox="1"/>
          <p:nvPr/>
        </p:nvSpPr>
        <p:spPr>
          <a:xfrm>
            <a:off x="1978367" y="5429537"/>
            <a:ext cx="1100710" cy="387070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Overload</a:t>
            </a:r>
          </a:p>
        </p:txBody>
      </p:sp>
      <p:sp>
        <p:nvSpPr>
          <p:cNvPr id="241" name="Middle manager"/>
          <p:cNvSpPr txBox="1"/>
          <p:nvPr/>
        </p:nvSpPr>
        <p:spPr>
          <a:xfrm>
            <a:off x="1200442" y="5861337"/>
            <a:ext cx="1878635" cy="387070"/>
          </a:xfrm>
          <a:prstGeom prst="rect">
            <a:avLst/>
          </a:prstGeom>
          <a:solidFill>
            <a:srgbClr val="6F74A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Middle manager</a:t>
            </a:r>
          </a:p>
        </p:txBody>
      </p:sp>
      <p:sp>
        <p:nvSpPr>
          <p:cNvPr id="242" name="쿼리 결과 제공"/>
          <p:cNvSpPr txBox="1"/>
          <p:nvPr/>
        </p:nvSpPr>
        <p:spPr>
          <a:xfrm>
            <a:off x="3148510" y="4124650"/>
            <a:ext cx="1427837" cy="406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6F759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쿼리 결과 제공</a:t>
            </a:r>
          </a:p>
        </p:txBody>
      </p:sp>
      <p:sp>
        <p:nvSpPr>
          <p:cNvPr id="243" name="데이터 저장소"/>
          <p:cNvSpPr txBox="1"/>
          <p:nvPr/>
        </p:nvSpPr>
        <p:spPr>
          <a:xfrm>
            <a:off x="3148512" y="4556450"/>
            <a:ext cx="1364285" cy="406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6F759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데이터 저장소</a:t>
            </a:r>
          </a:p>
        </p:txBody>
      </p:sp>
      <p:sp>
        <p:nvSpPr>
          <p:cNvPr id="244" name="데이터 상태 관리"/>
          <p:cNvSpPr txBox="1"/>
          <p:nvPr/>
        </p:nvSpPr>
        <p:spPr>
          <a:xfrm>
            <a:off x="3148512" y="4988250"/>
            <a:ext cx="1625575" cy="406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6F759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데이터 상태 관리</a:t>
            </a:r>
          </a:p>
        </p:txBody>
      </p:sp>
      <p:sp>
        <p:nvSpPr>
          <p:cNvPr id="245" name="데이터 적재 관리"/>
          <p:cNvSpPr txBox="1"/>
          <p:nvPr/>
        </p:nvSpPr>
        <p:spPr>
          <a:xfrm>
            <a:off x="3148512" y="5420050"/>
            <a:ext cx="1625575" cy="406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CB2A7A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데이터 적재 관리</a:t>
            </a:r>
          </a:p>
        </p:txBody>
      </p:sp>
      <p:sp>
        <p:nvSpPr>
          <p:cNvPr id="246" name="실재 적재 수행"/>
          <p:cNvSpPr txBox="1"/>
          <p:nvPr/>
        </p:nvSpPr>
        <p:spPr>
          <a:xfrm>
            <a:off x="3148510" y="5851850"/>
            <a:ext cx="1427837" cy="406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6F759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실재 적재 수행</a:t>
            </a:r>
          </a:p>
        </p:txBody>
      </p:sp>
      <p:sp>
        <p:nvSpPr>
          <p:cNvPr id="247" name="직사각형 9"/>
          <p:cNvSpPr txBox="1"/>
          <p:nvPr/>
        </p:nvSpPr>
        <p:spPr>
          <a:xfrm>
            <a:off x="9726383" y="7831759"/>
            <a:ext cx="3004263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http://druid-overload:8090/console.html</a:t>
            </a:r>
          </a:p>
        </p:txBody>
      </p:sp>
      <p:sp>
        <p:nvSpPr>
          <p:cNvPr id="248" name="Tasks"/>
          <p:cNvSpPr txBox="1"/>
          <p:nvPr/>
        </p:nvSpPr>
        <p:spPr>
          <a:xfrm>
            <a:off x="7360064" y="3118480"/>
            <a:ext cx="667412" cy="337007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Tasks</a:t>
            </a:r>
          </a:p>
        </p:txBody>
      </p:sp>
      <p:sp>
        <p:nvSpPr>
          <p:cNvPr id="249" name="Middle manager가 수행하는 일, 적재 시마다 발생"/>
          <p:cNvSpPr txBox="1"/>
          <p:nvPr/>
        </p:nvSpPr>
        <p:spPr>
          <a:xfrm>
            <a:off x="7962266" y="3098320"/>
            <a:ext cx="4419499" cy="35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6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Middle manager가 수행하는 일, 적재 시마다 발생 </a:t>
            </a:r>
          </a:p>
        </p:txBody>
      </p:sp>
      <p:sp>
        <p:nvSpPr>
          <p:cNvPr id="250" name="+"/>
          <p:cNvSpPr txBox="1"/>
          <p:nvPr/>
        </p:nvSpPr>
        <p:spPr>
          <a:xfrm>
            <a:off x="7075279" y="3020985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51" name="+"/>
          <p:cNvSpPr txBox="1"/>
          <p:nvPr/>
        </p:nvSpPr>
        <p:spPr>
          <a:xfrm>
            <a:off x="7075279" y="2588554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52" name="Workers"/>
          <p:cNvSpPr txBox="1"/>
          <p:nvPr/>
        </p:nvSpPr>
        <p:spPr>
          <a:xfrm>
            <a:off x="7361181" y="2675981"/>
            <a:ext cx="919176" cy="337006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Workers</a:t>
            </a:r>
          </a:p>
        </p:txBody>
      </p:sp>
      <p:sp>
        <p:nvSpPr>
          <p:cNvPr id="253" name="Middle managers"/>
          <p:cNvSpPr txBox="1"/>
          <p:nvPr/>
        </p:nvSpPr>
        <p:spPr>
          <a:xfrm>
            <a:off x="8230489" y="2675981"/>
            <a:ext cx="1848207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Middle managers</a:t>
            </a:r>
          </a:p>
        </p:txBody>
      </p:sp>
      <p:sp>
        <p:nvSpPr>
          <p:cNvPr id="254" name="적재 방식: index_hynix…"/>
          <p:cNvSpPr txBox="1"/>
          <p:nvPr/>
        </p:nvSpPr>
        <p:spPr>
          <a:xfrm>
            <a:off x="3061343" y="6714686"/>
            <a:ext cx="2483055" cy="70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2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적재 방식: index_hynix</a:t>
            </a:r>
          </a:p>
          <a:p>
            <a:pPr algn="l">
              <a:defRPr b="1" sz="12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데이터소스: tpch_10_lineitem_tmp</a:t>
            </a:r>
          </a:p>
          <a:p>
            <a:pPr algn="l">
              <a:defRPr b="1" sz="12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적재 시작 시간: 2018-05-30..</a:t>
            </a:r>
          </a:p>
        </p:txBody>
      </p:sp>
      <p:sp>
        <p:nvSpPr>
          <p:cNvPr id="255" name="직사각형 4"/>
          <p:cNvSpPr/>
          <p:nvPr/>
        </p:nvSpPr>
        <p:spPr>
          <a:xfrm>
            <a:off x="11628564" y="6961434"/>
            <a:ext cx="708916" cy="187733"/>
          </a:xfrm>
          <a:prstGeom prst="rect">
            <a:avLst/>
          </a:prstGeom>
          <a:ln w="50800">
            <a:solidFill>
              <a:srgbClr val="CB2A7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56" name="상세 로그 확인"/>
          <p:cNvSpPr txBox="1"/>
          <p:nvPr/>
        </p:nvSpPr>
        <p:spPr>
          <a:xfrm>
            <a:off x="11608103" y="7156449"/>
            <a:ext cx="989992" cy="292101"/>
          </a:xfrm>
          <a:prstGeom prst="rect">
            <a:avLst/>
          </a:prstGeom>
          <a:solidFill>
            <a:srgbClr val="CB2A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상세 로그 확인</a:t>
            </a:r>
          </a:p>
        </p:txBody>
      </p:sp>
      <p:sp>
        <p:nvSpPr>
          <p:cNvPr id="257" name="선"/>
          <p:cNvSpPr/>
          <p:nvPr/>
        </p:nvSpPr>
        <p:spPr>
          <a:xfrm>
            <a:off x="5468853" y="7068000"/>
            <a:ext cx="349252" cy="2"/>
          </a:xfrm>
          <a:prstGeom prst="line">
            <a:avLst/>
          </a:prstGeom>
          <a:ln w="38100" cap="rnd">
            <a:solidFill>
              <a:srgbClr val="5E5E5E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