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4"/>
  </p:notesMasterIdLst>
  <p:sldIdLst>
    <p:sldId id="268" r:id="rId2"/>
    <p:sldId id="277" r:id="rId3"/>
    <p:sldId id="273" r:id="rId4"/>
    <p:sldId id="274" r:id="rId5"/>
    <p:sldId id="269" r:id="rId6"/>
    <p:sldId id="276" r:id="rId7"/>
    <p:sldId id="275" r:id="rId8"/>
    <p:sldId id="280" r:id="rId9"/>
    <p:sldId id="281" r:id="rId10"/>
    <p:sldId id="283" r:id="rId11"/>
    <p:sldId id="278" r:id="rId12"/>
    <p:sldId id="27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4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EFB8F9-289E-4CE8-A037-8CFF1521C53B}" v="2" dt="2021-12-11T14:51:54.261"/>
    <p1510:client id="{60A2E5FC-D57B-4563-9282-32FBC069298A}" v="406" dt="2021-12-12T03:13:35.267"/>
    <p1510:client id="{8862EC60-53F3-4B69-91F2-C8DD9D6EA188}" v="228" dt="2021-12-12T18:09:13.903"/>
    <p1510:client id="{8B124CAC-3FAA-4BA7-9578-989E630BDAEB}" v="412" dt="2021-12-11T16:26:55.2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3D4203-9BD3-4B19-BE2A-59676134BD04}" type="datetimeFigureOut">
              <a:rPr lang="en-US"/>
              <a:t>12/12/2021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CD832B-59E1-4F54-85CD-C8DEFD02F611}" type="slidenum">
              <a:rPr lang="en-US"/>
              <a:t>‹#›</a:t>
            </a:fld>
            <a:endParaRPr lang="en-US"/>
          </a:p>
        </p:txBody>
      </p:sp>
    </p:spTree>
    <p:extLst>
      <p:ext uri="{BB962C8B-B14F-4D97-AF65-F5344CB8AC3E}">
        <p14:creationId xmlns:p14="http://schemas.microsoft.com/office/powerpoint/2010/main" val="422388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CD832B-59E1-4F54-85CD-C8DEFD02F61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4148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CD832B-59E1-4F54-85CD-C8DEFD02F61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5078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CD832B-59E1-4F54-85CD-C8DEFD02F611}" type="slidenum">
              <a:rPr lang="en-US" smtClean="0"/>
              <a:t>11</a:t>
            </a:fld>
            <a:endParaRPr lang="en-US"/>
          </a:p>
        </p:txBody>
      </p:sp>
    </p:spTree>
    <p:extLst>
      <p:ext uri="{BB962C8B-B14F-4D97-AF65-F5344CB8AC3E}">
        <p14:creationId xmlns:p14="http://schemas.microsoft.com/office/powerpoint/2010/main" val="404153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CD832B-59E1-4F54-85CD-C8DEFD02F61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3257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CD832B-59E1-4F54-85CD-C8DEFD02F61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5033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CD832B-59E1-4F54-85CD-C8DEFD02F61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7463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CD832B-59E1-4F54-85CD-C8DEFD02F61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3173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CD832B-59E1-4F54-85CD-C8DEFD02F611}" type="slidenum">
              <a:rPr lang="en-US" smtClean="0"/>
              <a:t>5</a:t>
            </a:fld>
            <a:endParaRPr lang="en-US"/>
          </a:p>
        </p:txBody>
      </p:sp>
    </p:spTree>
    <p:extLst>
      <p:ext uri="{BB962C8B-B14F-4D97-AF65-F5344CB8AC3E}">
        <p14:creationId xmlns:p14="http://schemas.microsoft.com/office/powerpoint/2010/main" val="687527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CD832B-59E1-4F54-85CD-C8DEFD02F611}" type="slidenum">
              <a:rPr lang="en-US" smtClean="0"/>
              <a:t>6</a:t>
            </a:fld>
            <a:endParaRPr lang="en-US"/>
          </a:p>
        </p:txBody>
      </p:sp>
    </p:spTree>
    <p:extLst>
      <p:ext uri="{BB962C8B-B14F-4D97-AF65-F5344CB8AC3E}">
        <p14:creationId xmlns:p14="http://schemas.microsoft.com/office/powerpoint/2010/main" val="1638970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CD832B-59E1-4F54-85CD-C8DEFD02F611}" type="slidenum">
              <a:rPr lang="en-US" smtClean="0"/>
              <a:t>7</a:t>
            </a:fld>
            <a:endParaRPr lang="en-US"/>
          </a:p>
        </p:txBody>
      </p:sp>
    </p:spTree>
    <p:extLst>
      <p:ext uri="{BB962C8B-B14F-4D97-AF65-F5344CB8AC3E}">
        <p14:creationId xmlns:p14="http://schemas.microsoft.com/office/powerpoint/2010/main" val="1170649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CD832B-59E1-4F54-85CD-C8DEFD02F611}" type="slidenum">
              <a:rPr lang="en-US" smtClean="0"/>
              <a:t>8</a:t>
            </a:fld>
            <a:endParaRPr lang="en-US"/>
          </a:p>
        </p:txBody>
      </p:sp>
    </p:spTree>
    <p:extLst>
      <p:ext uri="{BB962C8B-B14F-4D97-AF65-F5344CB8AC3E}">
        <p14:creationId xmlns:p14="http://schemas.microsoft.com/office/powerpoint/2010/main" val="4190205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CD832B-59E1-4F54-85CD-C8DEFD02F611}" type="slidenum">
              <a:rPr lang="en-US" smtClean="0"/>
              <a:t>9</a:t>
            </a:fld>
            <a:endParaRPr lang="en-US"/>
          </a:p>
        </p:txBody>
      </p:sp>
    </p:spTree>
    <p:extLst>
      <p:ext uri="{BB962C8B-B14F-4D97-AF65-F5344CB8AC3E}">
        <p14:creationId xmlns:p14="http://schemas.microsoft.com/office/powerpoint/2010/main" val="2801603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12/12/2021</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43371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12/12/2021</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58129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12/12/2021</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992648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12/12/2021</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841835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12/12/2021</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45379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12/12/2021</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56602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12/12/2021</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594531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12/12/2021</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9808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12/12/2021</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790003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12/12/2021</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94005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12/12/2021</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4122606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12/12/2021</a:t>
            </a:fld>
            <a:endParaRPr lang="en-US"/>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1359794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png"/><Relationship Id="rId7"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hyperlink" Target="https://www.comparitech.com/blog/vpn-privacy/netflix-statistics-facts-figure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emf"/><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emf"/><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7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aford"/>
              <a:ea typeface="+mn-ea"/>
              <a:cs typeface="+mn-cs"/>
            </a:endParaRPr>
          </a:p>
        </p:txBody>
      </p:sp>
      <p:sp>
        <p:nvSpPr>
          <p:cNvPr id="18" name="Rectangle 17">
            <a:extLst>
              <a:ext uri="{FF2B5EF4-FFF2-40B4-BE49-F238E27FC236}">
                <a16:creationId xmlns:a16="http://schemas.microsoft.com/office/drawing/2014/main" id="{8F716CC0-CAC9-43AB-ADE5-2D88EAF329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721" y="462838"/>
            <a:ext cx="11149858" cy="590529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aford"/>
              <a:ea typeface="+mn-ea"/>
              <a:cs typeface="+mn-cs"/>
            </a:endParaRPr>
          </a:p>
        </p:txBody>
      </p:sp>
      <p:cxnSp>
        <p:nvCxnSpPr>
          <p:cNvPr id="20" name="Straight Connector 19">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D60EFF3B-98F0-4960-B5C6-0DFEA62D4DD0}"/>
              </a:ext>
            </a:extLst>
          </p:cNvPr>
          <p:cNvPicPr>
            <a:picLocks noChangeAspect="1"/>
          </p:cNvPicPr>
          <p:nvPr/>
        </p:nvPicPr>
        <p:blipFill rotWithShape="1">
          <a:blip r:embed="rId3">
            <a:alphaModFix amt="40000"/>
          </a:blip>
          <a:srcRect t="3240" r="1" b="1"/>
          <a:stretch/>
        </p:blipFill>
        <p:spPr>
          <a:xfrm>
            <a:off x="522464" y="462834"/>
            <a:ext cx="11147071" cy="5905296"/>
          </a:xfrm>
          <a:prstGeom prst="rect">
            <a:avLst/>
          </a:prstGeom>
        </p:spPr>
      </p:pic>
      <p:sp>
        <p:nvSpPr>
          <p:cNvPr id="7" name="TextBox 6">
            <a:extLst>
              <a:ext uri="{FF2B5EF4-FFF2-40B4-BE49-F238E27FC236}">
                <a16:creationId xmlns:a16="http://schemas.microsoft.com/office/drawing/2014/main" id="{AF0FC556-3D18-4F75-B662-172331FCBAC5}"/>
              </a:ext>
            </a:extLst>
          </p:cNvPr>
          <p:cNvSpPr txBox="1"/>
          <p:nvPr/>
        </p:nvSpPr>
        <p:spPr>
          <a:xfrm>
            <a:off x="1875454" y="1343610"/>
            <a:ext cx="8216420" cy="2653822"/>
          </a:xfrm>
          <a:prstGeom prst="rect">
            <a:avLst/>
          </a:prstGeom>
        </p:spPr>
        <p:txBody>
          <a:bodyPr vert="horz" lIns="91440" tIns="45720" rIns="91440" bIns="45720" rtlCol="0" anchor="b">
            <a:noAutofit/>
          </a:bodyPr>
          <a:lstStyle/>
          <a:p>
            <a:pPr marL="0" marR="0" lvl="0" indent="0" algn="ctr" defTabSz="914400" rtl="0" eaLnBrk="1" fontAlgn="auto" latinLnBrk="0" hangingPunct="1">
              <a:lnSpc>
                <a:spcPct val="100000"/>
              </a:lnSpc>
              <a:spcBef>
                <a:spcPct val="0"/>
              </a:spcBef>
              <a:spcAft>
                <a:spcPts val="600"/>
              </a:spcAft>
              <a:buClrTx/>
              <a:buSzTx/>
              <a:buFontTx/>
              <a:buNone/>
              <a:tabLst/>
              <a:defRPr/>
            </a:pPr>
            <a:r>
              <a:rPr kumimoji="0" lang="en-US" sz="6000" b="1" i="0" u="none" strike="noStrike" kern="1200" cap="none" spc="0" normalizeH="0" baseline="0" noProof="0">
                <a:ln>
                  <a:noFill/>
                </a:ln>
                <a:solidFill>
                  <a:prstClr val="white"/>
                </a:solidFill>
                <a:effectLst/>
                <a:uLnTx/>
                <a:uFillTx/>
                <a:latin typeface="Agency FB" panose="020B0503020202020204" pitchFamily="34" charset="0"/>
                <a:ea typeface="+mn-ea"/>
                <a:cs typeface="+mn-cs"/>
              </a:rPr>
              <a:t>Hulu Original Feature Film </a:t>
            </a:r>
          </a:p>
          <a:p>
            <a:pPr marL="0" marR="0" lvl="0" indent="0" algn="ctr" defTabSz="914400" rtl="0" eaLnBrk="1" fontAlgn="auto" latinLnBrk="0" hangingPunct="1">
              <a:lnSpc>
                <a:spcPct val="100000"/>
              </a:lnSpc>
              <a:spcBef>
                <a:spcPct val="0"/>
              </a:spcBef>
              <a:spcAft>
                <a:spcPts val="600"/>
              </a:spcAft>
              <a:buClrTx/>
              <a:buSzTx/>
              <a:buFontTx/>
              <a:buNone/>
              <a:tabLst/>
              <a:defRPr/>
            </a:pPr>
            <a:r>
              <a:rPr lang="en-US" sz="6000" b="1">
                <a:solidFill>
                  <a:prstClr val="white"/>
                </a:solidFill>
                <a:latin typeface="Agency FB" panose="020B0503020202020204" pitchFamily="34" charset="0"/>
              </a:rPr>
              <a:t>Case Study</a:t>
            </a:r>
            <a:endParaRPr kumimoji="0" lang="en-US" sz="2500" b="1" i="0" u="none" strike="noStrike" kern="1200" cap="none" spc="0" normalizeH="0" baseline="0" noProof="0">
              <a:ln>
                <a:noFill/>
              </a:ln>
              <a:solidFill>
                <a:srgbClr val="FFFFFF"/>
              </a:solidFill>
              <a:effectLst/>
              <a:uLnTx/>
              <a:uFillTx/>
              <a:latin typeface="Agency FB" panose="020B0503020202020204" pitchFamily="34" charset="0"/>
              <a:ea typeface="+mn-ea"/>
              <a:cs typeface="+mn-cs"/>
            </a:endParaRPr>
          </a:p>
          <a:p>
            <a:pPr marL="0" marR="0" lvl="0" indent="0" algn="ctr" defTabSz="914400" rtl="0" eaLnBrk="1" fontAlgn="auto" latinLnBrk="0" hangingPunct="1">
              <a:lnSpc>
                <a:spcPct val="100000"/>
              </a:lnSpc>
              <a:spcBef>
                <a:spcPct val="0"/>
              </a:spcBef>
              <a:spcAft>
                <a:spcPts val="600"/>
              </a:spcAft>
              <a:buClrTx/>
              <a:buSzTx/>
              <a:buFontTx/>
              <a:buNone/>
              <a:tabLst/>
              <a:defRPr/>
            </a:pPr>
            <a:endParaRPr kumimoji="0" lang="en-US" sz="2500" b="0" i="0" u="none" strike="noStrike" kern="1200" cap="none" spc="0" normalizeH="0" baseline="0" noProof="0">
              <a:ln>
                <a:noFill/>
              </a:ln>
              <a:solidFill>
                <a:srgbClr val="FFFFFF"/>
              </a:solidFill>
              <a:effectLst/>
              <a:uLnTx/>
              <a:uFillTx/>
              <a:latin typeface="Agency FB" panose="020B0503020202020204" pitchFamily="34" charset="0"/>
              <a:ea typeface="+mn-ea"/>
              <a:cs typeface="+mn-cs"/>
            </a:endParaRPr>
          </a:p>
        </p:txBody>
      </p:sp>
      <p:sp>
        <p:nvSpPr>
          <p:cNvPr id="21" name="Subtitle" descr="Presentation Subtitle">
            <a:extLst>
              <a:ext uri="{FF2B5EF4-FFF2-40B4-BE49-F238E27FC236}">
                <a16:creationId xmlns:a16="http://schemas.microsoft.com/office/drawing/2014/main" id="{C6E230B5-3A36-4E18-8DC3-EAD0D42DC7EE}"/>
              </a:ext>
            </a:extLst>
          </p:cNvPr>
          <p:cNvSpPr txBox="1">
            <a:spLocks/>
          </p:cNvSpPr>
          <p:nvPr/>
        </p:nvSpPr>
        <p:spPr>
          <a:xfrm>
            <a:off x="600076" y="1801577"/>
            <a:ext cx="10953749" cy="96289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buClr>
                <a:schemeClr val="bg2"/>
              </a:buClr>
              <a:buSzPct val="100000"/>
              <a:buFont typeface="Arial" pitchFamily="34" charset="0"/>
              <a:buNone/>
              <a:defRPr sz="2400" kern="1200" cap="none" spc="0" baseline="0">
                <a:solidFill>
                  <a:schemeClr val="accent1"/>
                </a:solidFill>
                <a:latin typeface="+mn-lt"/>
                <a:ea typeface="+mn-ea"/>
                <a:cs typeface="+mn-cs"/>
              </a:defRPr>
            </a:lvl1pPr>
            <a:lvl2pPr marL="457200" indent="0" algn="ctr" defTabSz="914400" rtl="0" eaLnBrk="1" latinLnBrk="0" hangingPunct="1">
              <a:lnSpc>
                <a:spcPct val="100000"/>
              </a:lnSpc>
              <a:spcBef>
                <a:spcPts val="0"/>
              </a:spcBef>
              <a:buClr>
                <a:schemeClr val="bg2"/>
              </a:buClr>
              <a:buSzPct val="100000"/>
              <a:buFont typeface="Verdana" panose="020B0604030504040204" pitchFamily="34" charset="0"/>
              <a:buNone/>
              <a:defRPr sz="1800" kern="1200">
                <a:solidFill>
                  <a:schemeClr val="tx1">
                    <a:tint val="75000"/>
                  </a:schemeClr>
                </a:solidFill>
                <a:latin typeface="+mn-lt"/>
                <a:ea typeface="+mn-ea"/>
                <a:cs typeface="+mn-cs"/>
              </a:defRPr>
            </a:lvl2pPr>
            <a:lvl3pPr marL="914400" indent="0" algn="ctr" defTabSz="914400" rtl="0" eaLnBrk="1" latinLnBrk="0" hangingPunct="1">
              <a:lnSpc>
                <a:spcPct val="100000"/>
              </a:lnSpc>
              <a:spcBef>
                <a:spcPts val="0"/>
              </a:spcBef>
              <a:buClr>
                <a:schemeClr val="accent1"/>
              </a:buClr>
              <a:buSzPct val="100000"/>
              <a:buFont typeface="Wingdings" panose="05000000000000000000" pitchFamily="2" charset="2"/>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100000"/>
              </a:lnSpc>
              <a:spcBef>
                <a:spcPts val="0"/>
              </a:spcBef>
              <a:buClr>
                <a:schemeClr val="accent1"/>
              </a:buClr>
              <a:buSzPct val="100000"/>
              <a:buFont typeface="Verdana" panose="020B0604030504040204"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lnSpc>
                <a:spcPct val="100000"/>
              </a:lnSpc>
              <a:spcBef>
                <a:spcPts val="0"/>
              </a:spcBef>
              <a:buClr>
                <a:schemeClr val="accent1"/>
              </a:buClr>
              <a:buSzPct val="100000"/>
              <a:buFont typeface="Arial"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
                <a:srgbClr val="F76900"/>
              </a:buClr>
              <a:buSzPct val="100000"/>
              <a:buFont typeface="Arial" pitchFamily="34" charset="0"/>
              <a:buNone/>
              <a:tabLst/>
              <a:defRPr/>
            </a:pPr>
            <a:endParaRPr kumimoji="0" lang="en-US" sz="3500" b="0" i="0" u="none" strike="noStrike" kern="1200" cap="none" spc="0" normalizeH="0" baseline="0" noProof="0">
              <a:ln>
                <a:noFill/>
              </a:ln>
              <a:solidFill>
                <a:prstClr val="white"/>
              </a:solidFill>
              <a:effectLst/>
              <a:uLnTx/>
              <a:uFillTx/>
              <a:latin typeface="Agency FB" panose="020B0503020202020204" pitchFamily="34" charset="0"/>
              <a:ea typeface="+mn-ea"/>
              <a:cs typeface="+mn-cs"/>
            </a:endParaRPr>
          </a:p>
        </p:txBody>
      </p:sp>
      <p:sp>
        <p:nvSpPr>
          <p:cNvPr id="10" name="Subtitle" descr="Presentation Subtitle">
            <a:extLst>
              <a:ext uri="{FF2B5EF4-FFF2-40B4-BE49-F238E27FC236}">
                <a16:creationId xmlns:a16="http://schemas.microsoft.com/office/drawing/2014/main" id="{32971766-29BD-420F-BBFF-97AA2C698C0E}"/>
              </a:ext>
            </a:extLst>
          </p:cNvPr>
          <p:cNvSpPr>
            <a:spLocks noGrp="1"/>
          </p:cNvSpPr>
          <p:nvPr>
            <p:ph type="subTitle" idx="1"/>
          </p:nvPr>
        </p:nvSpPr>
        <p:spPr>
          <a:xfrm>
            <a:off x="8897714" y="4221014"/>
            <a:ext cx="2614179" cy="1936951"/>
          </a:xfrm>
        </p:spPr>
        <p:txBody>
          <a:bodyPr>
            <a:normAutofit lnSpcReduction="10000"/>
          </a:bodyPr>
          <a:lstStyle/>
          <a:p>
            <a:pPr>
              <a:lnSpc>
                <a:spcPct val="110000"/>
              </a:lnSpc>
              <a:spcBef>
                <a:spcPts val="0"/>
              </a:spcBef>
            </a:pPr>
            <a:r>
              <a:rPr lang="en-US">
                <a:solidFill>
                  <a:schemeClr val="bg1"/>
                </a:solidFill>
              </a:rPr>
              <a:t>Brett </a:t>
            </a:r>
            <a:r>
              <a:rPr lang="en-US" err="1">
                <a:solidFill>
                  <a:schemeClr val="bg1"/>
                </a:solidFill>
              </a:rPr>
              <a:t>Bastianelli</a:t>
            </a:r>
            <a:r>
              <a:rPr lang="en-US">
                <a:solidFill>
                  <a:schemeClr val="bg1"/>
                </a:solidFill>
              </a:rPr>
              <a:t> David Ghormley</a:t>
            </a:r>
          </a:p>
          <a:p>
            <a:pPr>
              <a:lnSpc>
                <a:spcPct val="110000"/>
              </a:lnSpc>
              <a:spcBef>
                <a:spcPts val="0"/>
              </a:spcBef>
            </a:pPr>
            <a:r>
              <a:rPr lang="en-US">
                <a:solidFill>
                  <a:schemeClr val="bg1"/>
                </a:solidFill>
              </a:rPr>
              <a:t>Mariah McKenzie</a:t>
            </a:r>
          </a:p>
          <a:p>
            <a:pPr>
              <a:lnSpc>
                <a:spcPct val="110000"/>
              </a:lnSpc>
              <a:spcBef>
                <a:spcPts val="0"/>
              </a:spcBef>
            </a:pPr>
            <a:r>
              <a:rPr lang="en-US" err="1">
                <a:solidFill>
                  <a:schemeClr val="bg1"/>
                </a:solidFill>
              </a:rPr>
              <a:t>Seshu</a:t>
            </a:r>
            <a:r>
              <a:rPr lang="en-US">
                <a:solidFill>
                  <a:schemeClr val="bg1"/>
                </a:solidFill>
              </a:rPr>
              <a:t> </a:t>
            </a:r>
            <a:r>
              <a:rPr lang="en-US" err="1">
                <a:solidFill>
                  <a:schemeClr val="bg1"/>
                </a:solidFill>
              </a:rPr>
              <a:t>Miriyala</a:t>
            </a:r>
            <a:endParaRPr lang="en-US">
              <a:solidFill>
                <a:schemeClr val="bg1"/>
              </a:solidFill>
            </a:endParaRPr>
          </a:p>
          <a:p>
            <a:pPr>
              <a:lnSpc>
                <a:spcPct val="110000"/>
              </a:lnSpc>
              <a:spcBef>
                <a:spcPts val="0"/>
              </a:spcBef>
            </a:pPr>
            <a:r>
              <a:rPr lang="en-US">
                <a:solidFill>
                  <a:schemeClr val="bg1"/>
                </a:solidFill>
              </a:rPr>
              <a:t>Annie Titus</a:t>
            </a:r>
          </a:p>
          <a:p>
            <a:pPr>
              <a:lnSpc>
                <a:spcPct val="110000"/>
              </a:lnSpc>
              <a:spcBef>
                <a:spcPts val="0"/>
              </a:spcBef>
            </a:pPr>
            <a:endParaRPr lang="en-US">
              <a:solidFill>
                <a:schemeClr val="bg1"/>
              </a:solidFill>
            </a:endParaRPr>
          </a:p>
        </p:txBody>
      </p:sp>
    </p:spTree>
    <p:extLst>
      <p:ext uri="{BB962C8B-B14F-4D97-AF65-F5344CB8AC3E}">
        <p14:creationId xmlns:p14="http://schemas.microsoft.com/office/powerpoint/2010/main" val="2282632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7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aford"/>
              <a:ea typeface="+mn-ea"/>
              <a:cs typeface="+mn-cs"/>
            </a:endParaRPr>
          </a:p>
        </p:txBody>
      </p:sp>
      <p:sp>
        <p:nvSpPr>
          <p:cNvPr id="18" name="Rectangle 17">
            <a:extLst>
              <a:ext uri="{FF2B5EF4-FFF2-40B4-BE49-F238E27FC236}">
                <a16:creationId xmlns:a16="http://schemas.microsoft.com/office/drawing/2014/main" id="{8F716CC0-CAC9-43AB-ADE5-2D88EAF329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721" y="462838"/>
            <a:ext cx="11149858" cy="590529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aford"/>
              <a:ea typeface="+mn-ea"/>
              <a:cs typeface="+mn-cs"/>
            </a:endParaRPr>
          </a:p>
        </p:txBody>
      </p:sp>
      <p:cxnSp>
        <p:nvCxnSpPr>
          <p:cNvPr id="20" name="Straight Connector 19">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D60EFF3B-98F0-4960-B5C6-0DFEA62D4DD0}"/>
              </a:ext>
            </a:extLst>
          </p:cNvPr>
          <p:cNvPicPr>
            <a:picLocks noChangeAspect="1"/>
          </p:cNvPicPr>
          <p:nvPr/>
        </p:nvPicPr>
        <p:blipFill rotWithShape="1">
          <a:blip r:embed="rId3">
            <a:alphaModFix amt="40000"/>
          </a:blip>
          <a:srcRect t="3240" r="1" b="1"/>
          <a:stretch/>
        </p:blipFill>
        <p:spPr>
          <a:xfrm>
            <a:off x="479692" y="462835"/>
            <a:ext cx="11147071" cy="5905296"/>
          </a:xfrm>
          <a:prstGeom prst="rect">
            <a:avLst/>
          </a:prstGeom>
        </p:spPr>
      </p:pic>
      <p:sp>
        <p:nvSpPr>
          <p:cNvPr id="7" name="TextBox 6">
            <a:extLst>
              <a:ext uri="{FF2B5EF4-FFF2-40B4-BE49-F238E27FC236}">
                <a16:creationId xmlns:a16="http://schemas.microsoft.com/office/drawing/2014/main" id="{AF0FC556-3D18-4F75-B662-172331FCBAC5}"/>
              </a:ext>
            </a:extLst>
          </p:cNvPr>
          <p:cNvSpPr txBox="1"/>
          <p:nvPr/>
        </p:nvSpPr>
        <p:spPr>
          <a:xfrm>
            <a:off x="559421" y="366581"/>
            <a:ext cx="11228401" cy="1407985"/>
          </a:xfrm>
          <a:prstGeom prst="rect">
            <a:avLst/>
          </a:prstGeom>
        </p:spPr>
        <p:txBody>
          <a:bodyPr vert="horz" lIns="91440" tIns="45720" rIns="91440" bIns="45720" rtlCol="0" anchor="b">
            <a:noAutofit/>
          </a:bodyPr>
          <a:lstStyle/>
          <a:p>
            <a:pPr marL="0" marR="0" lvl="0" indent="0" algn="l" defTabSz="914400" rtl="0" eaLnBrk="1" fontAlgn="auto" latinLnBrk="0" hangingPunct="1">
              <a:lnSpc>
                <a:spcPct val="100000"/>
              </a:lnSpc>
              <a:spcBef>
                <a:spcPct val="0"/>
              </a:spcBef>
              <a:spcAft>
                <a:spcPts val="600"/>
              </a:spcAft>
              <a:buClrTx/>
              <a:buSzTx/>
              <a:buFontTx/>
              <a:buNone/>
              <a:tabLst/>
              <a:defRPr/>
            </a:pPr>
            <a:endParaRPr kumimoji="0" lang="en-US" sz="2500" b="0" i="0" u="none" strike="noStrike" kern="1200" cap="none" spc="0" normalizeH="0" baseline="0" noProof="0">
              <a:ln>
                <a:noFill/>
              </a:ln>
              <a:solidFill>
                <a:srgbClr val="FFFFFF"/>
              </a:solidFill>
              <a:effectLst/>
              <a:uLnTx/>
              <a:uFillTx/>
              <a:latin typeface="Agency FB" panose="020B0503020202020204" pitchFamily="34" charset="0"/>
              <a:ea typeface="+mn-ea"/>
              <a:cs typeface="+mn-cs"/>
            </a:endParaRPr>
          </a:p>
          <a:p>
            <a:pPr marL="0" marR="0" lvl="0" indent="0" algn="l" defTabSz="914400" rtl="0" eaLnBrk="1" fontAlgn="auto" latinLnBrk="0" hangingPunct="1">
              <a:lnSpc>
                <a:spcPct val="100000"/>
              </a:lnSpc>
              <a:spcBef>
                <a:spcPct val="0"/>
              </a:spcBef>
              <a:spcAft>
                <a:spcPts val="600"/>
              </a:spcAft>
              <a:buClrTx/>
              <a:buSzTx/>
              <a:buFontTx/>
              <a:buNone/>
              <a:tabLst/>
              <a:defRPr/>
            </a:pPr>
            <a:r>
              <a:rPr kumimoji="0" lang="en-US" sz="5000" b="0" i="0" u="none" strike="noStrike" kern="1200" cap="none" spc="0" normalizeH="0" baseline="0" noProof="0">
                <a:ln>
                  <a:noFill/>
                </a:ln>
                <a:solidFill>
                  <a:srgbClr val="FFFFFF"/>
                </a:solidFill>
                <a:effectLst/>
                <a:uLnTx/>
                <a:uFillTx/>
                <a:latin typeface="Agency FB"/>
                <a:ea typeface="+mn-ea"/>
                <a:cs typeface="+mn-cs"/>
              </a:rPr>
              <a:t>Data Finding: Logistic Regression</a:t>
            </a:r>
          </a:p>
          <a:p>
            <a:pPr marL="0" marR="0" lvl="0" indent="0" algn="l" defTabSz="914400" rtl="0" eaLnBrk="1" fontAlgn="auto" latinLnBrk="0" hangingPunct="1">
              <a:lnSpc>
                <a:spcPct val="100000"/>
              </a:lnSpc>
              <a:spcBef>
                <a:spcPct val="0"/>
              </a:spcBef>
              <a:spcAft>
                <a:spcPts val="600"/>
              </a:spcAft>
              <a:buClrTx/>
              <a:buSzTx/>
              <a:buFontTx/>
              <a:buNone/>
              <a:tabLst/>
              <a:defRPr/>
            </a:pPr>
            <a:endParaRPr kumimoji="0" lang="en-US" sz="2500" b="0" i="0" u="none" strike="noStrike" kern="1200" cap="none" spc="0" normalizeH="0" baseline="0" noProof="0">
              <a:ln>
                <a:noFill/>
              </a:ln>
              <a:solidFill>
                <a:srgbClr val="FFFFFF"/>
              </a:solidFill>
              <a:effectLst/>
              <a:uLnTx/>
              <a:uFillTx/>
              <a:latin typeface="Agency FB" panose="020B0503020202020204" pitchFamily="34" charset="0"/>
              <a:ea typeface="+mn-ea"/>
              <a:cs typeface="+mn-cs"/>
            </a:endParaRPr>
          </a:p>
        </p:txBody>
      </p:sp>
      <p:sp>
        <p:nvSpPr>
          <p:cNvPr id="21" name="Subtitle" descr="Presentation Subtitle">
            <a:extLst>
              <a:ext uri="{FF2B5EF4-FFF2-40B4-BE49-F238E27FC236}">
                <a16:creationId xmlns:a16="http://schemas.microsoft.com/office/drawing/2014/main" id="{C6E230B5-3A36-4E18-8DC3-EAD0D42DC7EE}"/>
              </a:ext>
            </a:extLst>
          </p:cNvPr>
          <p:cNvSpPr txBox="1">
            <a:spLocks/>
          </p:cNvSpPr>
          <p:nvPr/>
        </p:nvSpPr>
        <p:spPr>
          <a:xfrm>
            <a:off x="600076" y="1801577"/>
            <a:ext cx="10953749" cy="96289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buClr>
                <a:schemeClr val="bg2"/>
              </a:buClr>
              <a:buSzPct val="100000"/>
              <a:buFont typeface="Arial" pitchFamily="34" charset="0"/>
              <a:buNone/>
              <a:defRPr sz="2400" kern="1200" cap="none" spc="0" baseline="0">
                <a:solidFill>
                  <a:schemeClr val="accent1"/>
                </a:solidFill>
                <a:latin typeface="+mn-lt"/>
                <a:ea typeface="+mn-ea"/>
                <a:cs typeface="+mn-cs"/>
              </a:defRPr>
            </a:lvl1pPr>
            <a:lvl2pPr marL="457200" indent="0" algn="ctr" defTabSz="914400" rtl="0" eaLnBrk="1" latinLnBrk="0" hangingPunct="1">
              <a:lnSpc>
                <a:spcPct val="100000"/>
              </a:lnSpc>
              <a:spcBef>
                <a:spcPts val="0"/>
              </a:spcBef>
              <a:buClr>
                <a:schemeClr val="bg2"/>
              </a:buClr>
              <a:buSzPct val="100000"/>
              <a:buFont typeface="Verdana" panose="020B0604030504040204" pitchFamily="34" charset="0"/>
              <a:buNone/>
              <a:defRPr sz="1800" kern="1200">
                <a:solidFill>
                  <a:schemeClr val="tx1">
                    <a:tint val="75000"/>
                  </a:schemeClr>
                </a:solidFill>
                <a:latin typeface="+mn-lt"/>
                <a:ea typeface="+mn-ea"/>
                <a:cs typeface="+mn-cs"/>
              </a:defRPr>
            </a:lvl2pPr>
            <a:lvl3pPr marL="914400" indent="0" algn="ctr" defTabSz="914400" rtl="0" eaLnBrk="1" latinLnBrk="0" hangingPunct="1">
              <a:lnSpc>
                <a:spcPct val="100000"/>
              </a:lnSpc>
              <a:spcBef>
                <a:spcPts val="0"/>
              </a:spcBef>
              <a:buClr>
                <a:schemeClr val="accent1"/>
              </a:buClr>
              <a:buSzPct val="100000"/>
              <a:buFont typeface="Wingdings" panose="05000000000000000000" pitchFamily="2" charset="2"/>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100000"/>
              </a:lnSpc>
              <a:spcBef>
                <a:spcPts val="0"/>
              </a:spcBef>
              <a:buClr>
                <a:schemeClr val="accent1"/>
              </a:buClr>
              <a:buSzPct val="100000"/>
              <a:buFont typeface="Verdana" panose="020B0604030504040204"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lnSpc>
                <a:spcPct val="100000"/>
              </a:lnSpc>
              <a:spcBef>
                <a:spcPts val="0"/>
              </a:spcBef>
              <a:buClr>
                <a:schemeClr val="accent1"/>
              </a:buClr>
              <a:buSzPct val="100000"/>
              <a:buFont typeface="Arial"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
                <a:srgbClr val="F76900"/>
              </a:buClr>
              <a:buSzPct val="100000"/>
              <a:buFont typeface="Arial" pitchFamily="34" charset="0"/>
              <a:buNone/>
              <a:tabLst/>
              <a:defRPr/>
            </a:pPr>
            <a:endParaRPr kumimoji="0" lang="en-US" sz="3500" b="0" i="0" u="none" strike="noStrike" kern="1200" cap="none" spc="0" normalizeH="0" baseline="0" noProof="0">
              <a:ln>
                <a:noFill/>
              </a:ln>
              <a:solidFill>
                <a:prstClr val="white"/>
              </a:solidFill>
              <a:effectLst/>
              <a:uLnTx/>
              <a:uFillTx/>
              <a:latin typeface="Agency FB" panose="020B0503020202020204" pitchFamily="34" charset="0"/>
              <a:ea typeface="+mn-ea"/>
              <a:cs typeface="+mn-cs"/>
            </a:endParaRPr>
          </a:p>
        </p:txBody>
      </p:sp>
      <p:sp>
        <p:nvSpPr>
          <p:cNvPr id="9" name="TextBox 8">
            <a:extLst>
              <a:ext uri="{FF2B5EF4-FFF2-40B4-BE49-F238E27FC236}">
                <a16:creationId xmlns:a16="http://schemas.microsoft.com/office/drawing/2014/main" id="{0BFACBBA-9C52-4654-814E-5C4A3F1B6885}"/>
              </a:ext>
            </a:extLst>
          </p:cNvPr>
          <p:cNvSpPr txBox="1"/>
          <p:nvPr/>
        </p:nvSpPr>
        <p:spPr>
          <a:xfrm>
            <a:off x="745673" y="1081722"/>
            <a:ext cx="10626622" cy="6207352"/>
          </a:xfrm>
          <a:prstGeom prst="rect">
            <a:avLst/>
          </a:prstGeom>
        </p:spPr>
        <p:txBody>
          <a:bodyPr vert="horz" lIns="91440" tIns="45720" rIns="91440" bIns="45720" rtlCol="0" anchor="b">
            <a:noAutofit/>
          </a:bodyPr>
          <a:lstStyle/>
          <a:p>
            <a:pPr marL="457200" marR="0" lvl="0" indent="-457200" algn="l" defTabSz="914400" rtl="0" eaLnBrk="1" fontAlgn="auto" latinLnBrk="0" hangingPunct="1">
              <a:lnSpc>
                <a:spcPct val="100000"/>
              </a:lnSpc>
              <a:spcBef>
                <a:spcPct val="0"/>
              </a:spcBef>
              <a:spcAft>
                <a:spcPts val="600"/>
              </a:spcAft>
              <a:buClrTx/>
              <a:buSzTx/>
              <a:buFont typeface="+mj-lt"/>
              <a:buAutoNum type="arabicPeriod"/>
              <a:tabLst/>
              <a:defRPr/>
            </a:pPr>
            <a:endParaRPr kumimoji="0" lang="en-US" sz="2500" b="0" i="0" u="none" strike="noStrike" kern="1200" cap="none" spc="0" normalizeH="0" baseline="0" noProof="0">
              <a:ln>
                <a:noFill/>
              </a:ln>
              <a:solidFill>
                <a:srgbClr val="FFFFFF"/>
              </a:solidFill>
              <a:effectLst/>
              <a:uLnTx/>
              <a:uFillTx/>
              <a:latin typeface="Agency FB" panose="020B0503020202020204" pitchFamily="34" charset="0"/>
              <a:ea typeface="+mn-ea"/>
              <a:cs typeface="+mn-cs"/>
            </a:endParaRPr>
          </a:p>
          <a:p>
            <a:pPr marL="342900" marR="0" lvl="0" indent="-342900" algn="l" defTabSz="914400" rtl="0" eaLnBrk="1" fontAlgn="auto" latinLnBrk="0" hangingPunct="1">
              <a:lnSpc>
                <a:spcPct val="100000"/>
              </a:lnSpc>
              <a:spcBef>
                <a:spcPct val="0"/>
              </a:spcBef>
              <a:spcAft>
                <a:spcPts val="600"/>
              </a:spcAft>
              <a:buClrTx/>
              <a:buSzTx/>
              <a:buFont typeface="Arial" panose="020B0604020202020204" pitchFamily="34" charset="0"/>
              <a:buChar char="•"/>
              <a:tabLst/>
              <a:defRPr/>
            </a:pPr>
            <a:endParaRPr kumimoji="0" lang="en-US" sz="2800" b="0" i="0" u="none" strike="noStrike" kern="1200" cap="none" spc="0" normalizeH="0" baseline="0" noProof="0">
              <a:ln>
                <a:noFill/>
              </a:ln>
              <a:solidFill>
                <a:srgbClr val="FFFFFF"/>
              </a:solidFill>
              <a:effectLst/>
              <a:uLnTx/>
              <a:uFillTx/>
              <a:latin typeface="Agency FB" panose="020B0503020202020204" pitchFamily="34" charset="0"/>
              <a:ea typeface="+mn-ea"/>
              <a:cs typeface="+mn-cs"/>
            </a:endParaRPr>
          </a:p>
        </p:txBody>
      </p:sp>
      <p:sp>
        <p:nvSpPr>
          <p:cNvPr id="12" name="TextBox 11">
            <a:extLst>
              <a:ext uri="{FF2B5EF4-FFF2-40B4-BE49-F238E27FC236}">
                <a16:creationId xmlns:a16="http://schemas.microsoft.com/office/drawing/2014/main" id="{C13DE4C8-BC68-7C4B-B017-B81812E8763A}"/>
              </a:ext>
            </a:extLst>
          </p:cNvPr>
          <p:cNvSpPr txBox="1"/>
          <p:nvPr/>
        </p:nvSpPr>
        <p:spPr>
          <a:xfrm>
            <a:off x="745673" y="1262759"/>
            <a:ext cx="5169486" cy="1661993"/>
          </a:xfrm>
          <a:prstGeom prst="rect">
            <a:avLst/>
          </a:prstGeom>
          <a:noFill/>
        </p:spPr>
        <p:txBody>
          <a:bodyPr wrap="square" lIns="91440" tIns="45720" rIns="91440" bIns="45720" rtlCol="0" anchor="t">
            <a:spAutoFit/>
          </a:bodyPr>
          <a:lstStyle/>
          <a:p>
            <a:r>
              <a:rPr lang="en-US" dirty="0">
                <a:solidFill>
                  <a:schemeClr val="bg1"/>
                </a:solidFill>
                <a:latin typeface="Agency FB"/>
              </a:rPr>
              <a:t>IMDb Significant Variables;</a:t>
            </a:r>
          </a:p>
          <a:p>
            <a:pPr marL="342900" indent="-342900">
              <a:buFont typeface="Arial" panose="020B0604020202020204" pitchFamily="34" charset="0"/>
              <a:buChar char="•"/>
            </a:pPr>
            <a:r>
              <a:rPr lang="en-US" sz="1400" dirty="0">
                <a:solidFill>
                  <a:schemeClr val="bg1"/>
                </a:solidFill>
                <a:latin typeface="Agency FB"/>
              </a:rPr>
              <a:t>Year</a:t>
            </a:r>
          </a:p>
          <a:p>
            <a:pPr marL="342900" indent="-342900">
              <a:buFont typeface="Arial" panose="020B0604020202020204" pitchFamily="34" charset="0"/>
              <a:buChar char="•"/>
            </a:pPr>
            <a:r>
              <a:rPr lang="en-US" sz="1400" dirty="0">
                <a:solidFill>
                  <a:schemeClr val="bg1"/>
                </a:solidFill>
                <a:latin typeface="Agency FB"/>
              </a:rPr>
              <a:t>Netflix, Hulu, Disney +</a:t>
            </a:r>
          </a:p>
          <a:p>
            <a:pPr marL="342900" indent="-342900">
              <a:buFont typeface="Arial" panose="020B0604020202020204" pitchFamily="34" charset="0"/>
              <a:buChar char="•"/>
            </a:pPr>
            <a:r>
              <a:rPr lang="en-US" sz="1400" dirty="0">
                <a:solidFill>
                  <a:schemeClr val="bg1"/>
                </a:solidFill>
                <a:latin typeface="Agency FB"/>
              </a:rPr>
              <a:t>Runtime</a:t>
            </a:r>
          </a:p>
          <a:p>
            <a:pPr marL="342900" indent="-342900">
              <a:buFont typeface="Arial" panose="020B0604020202020204" pitchFamily="34" charset="0"/>
              <a:buChar char="•"/>
            </a:pPr>
            <a:r>
              <a:rPr lang="en-US" sz="1400" dirty="0">
                <a:solidFill>
                  <a:schemeClr val="bg1"/>
                </a:solidFill>
                <a:latin typeface="Agency FB"/>
              </a:rPr>
              <a:t>Genres: Drama, Thriller, Romance, Action, Documentary</a:t>
            </a:r>
          </a:p>
          <a:p>
            <a:pPr marL="342900" indent="-342900">
              <a:buFont typeface="Arial" panose="020B0604020202020204" pitchFamily="34" charset="0"/>
              <a:buChar char="•"/>
            </a:pPr>
            <a:r>
              <a:rPr lang="en-US" sz="1400" dirty="0">
                <a:solidFill>
                  <a:schemeClr val="bg1"/>
                </a:solidFill>
                <a:latin typeface="Agency FB"/>
              </a:rPr>
              <a:t>Country: UK</a:t>
            </a:r>
          </a:p>
          <a:p>
            <a:pPr marL="342900" indent="-342900">
              <a:buFont typeface="Arial" panose="020B0604020202020204" pitchFamily="34" charset="0"/>
              <a:buChar char="•"/>
            </a:pPr>
            <a:r>
              <a:rPr lang="en-US" sz="1400" dirty="0">
                <a:solidFill>
                  <a:schemeClr val="bg1"/>
                </a:solidFill>
                <a:latin typeface="Agency FB"/>
              </a:rPr>
              <a:t>Language: English</a:t>
            </a:r>
          </a:p>
        </p:txBody>
      </p:sp>
      <p:sp>
        <p:nvSpPr>
          <p:cNvPr id="14" name="Rectangle 13">
            <a:extLst>
              <a:ext uri="{FF2B5EF4-FFF2-40B4-BE49-F238E27FC236}">
                <a16:creationId xmlns:a16="http://schemas.microsoft.com/office/drawing/2014/main" id="{895AE849-55DB-42C8-BACB-55FF22F42377}"/>
              </a:ext>
            </a:extLst>
          </p:cNvPr>
          <p:cNvSpPr/>
          <p:nvPr/>
        </p:nvSpPr>
        <p:spPr>
          <a:xfrm>
            <a:off x="616173" y="3056278"/>
            <a:ext cx="5327378" cy="3165956"/>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aford"/>
              <a:ea typeface="+mn-ea"/>
              <a:cs typeface="+mn-cs"/>
            </a:endParaRPr>
          </a:p>
        </p:txBody>
      </p:sp>
      <p:sp>
        <p:nvSpPr>
          <p:cNvPr id="15" name="TextBox 14">
            <a:extLst>
              <a:ext uri="{FF2B5EF4-FFF2-40B4-BE49-F238E27FC236}">
                <a16:creationId xmlns:a16="http://schemas.microsoft.com/office/drawing/2014/main" id="{842C256F-8A4E-4E01-AE09-243821E42B0D}"/>
              </a:ext>
            </a:extLst>
          </p:cNvPr>
          <p:cNvSpPr txBox="1"/>
          <p:nvPr/>
        </p:nvSpPr>
        <p:spPr>
          <a:xfrm>
            <a:off x="636816" y="3063636"/>
            <a:ext cx="237374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white"/>
                </a:solidFill>
                <a:effectLst/>
                <a:uLnTx/>
                <a:uFillTx/>
                <a:latin typeface="Agency FB" panose="020B0503020202020204" pitchFamily="34" charset="0"/>
                <a:ea typeface="+mn-ea"/>
                <a:cs typeface="+mn-cs"/>
              </a:rPr>
              <a:t>IMDb</a:t>
            </a:r>
          </a:p>
        </p:txBody>
      </p:sp>
      <p:sp>
        <p:nvSpPr>
          <p:cNvPr id="25" name="TextBox 24">
            <a:extLst>
              <a:ext uri="{FF2B5EF4-FFF2-40B4-BE49-F238E27FC236}">
                <a16:creationId xmlns:a16="http://schemas.microsoft.com/office/drawing/2014/main" id="{2909B592-F23A-4062-B40D-BEE4165E99D9}"/>
              </a:ext>
            </a:extLst>
          </p:cNvPr>
          <p:cNvSpPr txBox="1"/>
          <p:nvPr/>
        </p:nvSpPr>
        <p:spPr>
          <a:xfrm>
            <a:off x="8093622" y="4592293"/>
            <a:ext cx="3818668" cy="1446550"/>
          </a:xfrm>
          <a:prstGeom prst="rect">
            <a:avLst/>
          </a:prstGeom>
          <a:noFill/>
        </p:spPr>
        <p:txBody>
          <a:bodyPr wrap="square" lIns="91440" tIns="45720" rIns="91440" bIns="45720" rtlCol="0" anchor="t">
            <a:spAutoFit/>
          </a:bodyPr>
          <a:lstStyle/>
          <a:p>
            <a:r>
              <a:rPr lang="en-US" dirty="0">
                <a:solidFill>
                  <a:schemeClr val="bg1"/>
                </a:solidFill>
                <a:latin typeface="Agency FB"/>
              </a:rPr>
              <a:t>Rotten Tomatoes Significant Variables;</a:t>
            </a:r>
          </a:p>
          <a:p>
            <a:pPr marL="342900" indent="-342900">
              <a:buFont typeface="Arial" panose="020B0604020202020204" pitchFamily="34" charset="0"/>
              <a:buChar char="•"/>
            </a:pPr>
            <a:r>
              <a:rPr lang="en-US" sz="1400" dirty="0">
                <a:solidFill>
                  <a:schemeClr val="bg1"/>
                </a:solidFill>
                <a:latin typeface="Agency FB"/>
              </a:rPr>
              <a:t>Age </a:t>
            </a:r>
            <a:endParaRPr lang="en-US" sz="1400">
              <a:solidFill>
                <a:schemeClr val="bg1"/>
              </a:solidFill>
              <a:latin typeface="Agency FB" panose="020B0503020202020204" pitchFamily="34" charset="0"/>
            </a:endParaRPr>
          </a:p>
          <a:p>
            <a:pPr marL="342900" indent="-342900">
              <a:buFont typeface="Arial" panose="020B0604020202020204" pitchFamily="34" charset="0"/>
              <a:buChar char="•"/>
            </a:pPr>
            <a:r>
              <a:rPr lang="en-US" sz="1400" dirty="0">
                <a:solidFill>
                  <a:schemeClr val="bg1"/>
                </a:solidFill>
                <a:latin typeface="Agency FB"/>
              </a:rPr>
              <a:t>Netflix, Hulu, Disney +</a:t>
            </a:r>
          </a:p>
          <a:p>
            <a:pPr marL="342900" indent="-342900">
              <a:buFont typeface="Arial" panose="020B0604020202020204" pitchFamily="34" charset="0"/>
              <a:buChar char="•"/>
            </a:pPr>
            <a:r>
              <a:rPr lang="en-US" sz="1400" dirty="0">
                <a:solidFill>
                  <a:schemeClr val="bg1"/>
                </a:solidFill>
                <a:latin typeface="Agency FB"/>
              </a:rPr>
              <a:t>Runtime</a:t>
            </a:r>
            <a:endParaRPr lang="en-US" sz="1400">
              <a:solidFill>
                <a:schemeClr val="bg1"/>
              </a:solidFill>
            </a:endParaRPr>
          </a:p>
          <a:p>
            <a:pPr marL="342900" indent="-342900">
              <a:buFont typeface="Arial" panose="020B0604020202020204" pitchFamily="34" charset="0"/>
              <a:buChar char="•"/>
            </a:pPr>
            <a:r>
              <a:rPr lang="en-US" sz="1400" dirty="0">
                <a:solidFill>
                  <a:schemeClr val="bg1"/>
                </a:solidFill>
                <a:latin typeface="Agency FB"/>
              </a:rPr>
              <a:t>Country: USA, UK</a:t>
            </a:r>
          </a:p>
          <a:p>
            <a:pPr marL="342900" indent="-342900">
              <a:buFont typeface="Arial" panose="020B0604020202020204" pitchFamily="34" charset="0"/>
              <a:buChar char="•"/>
            </a:pPr>
            <a:r>
              <a:rPr lang="en-US" sz="1400" dirty="0">
                <a:solidFill>
                  <a:schemeClr val="bg1"/>
                </a:solidFill>
                <a:latin typeface="Agency FB"/>
              </a:rPr>
              <a:t>Language: Spanish, Hindi, English</a:t>
            </a:r>
            <a:endParaRPr lang="en-US" dirty="0">
              <a:solidFill>
                <a:schemeClr val="bg1"/>
              </a:solidFill>
            </a:endParaRPr>
          </a:p>
        </p:txBody>
      </p:sp>
      <p:sp>
        <p:nvSpPr>
          <p:cNvPr id="26" name="Rectangle 25">
            <a:extLst>
              <a:ext uri="{FF2B5EF4-FFF2-40B4-BE49-F238E27FC236}">
                <a16:creationId xmlns:a16="http://schemas.microsoft.com/office/drawing/2014/main" id="{D3215378-1764-4EEC-9C31-1CDF2ED417E6}"/>
              </a:ext>
            </a:extLst>
          </p:cNvPr>
          <p:cNvSpPr/>
          <p:nvPr/>
        </p:nvSpPr>
        <p:spPr>
          <a:xfrm>
            <a:off x="6073051" y="1362092"/>
            <a:ext cx="5327379" cy="3165956"/>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aford"/>
              <a:ea typeface="+mn-ea"/>
              <a:cs typeface="+mn-cs"/>
            </a:endParaRPr>
          </a:p>
        </p:txBody>
      </p:sp>
      <p:sp>
        <p:nvSpPr>
          <p:cNvPr id="27" name="TextBox 26">
            <a:extLst>
              <a:ext uri="{FF2B5EF4-FFF2-40B4-BE49-F238E27FC236}">
                <a16:creationId xmlns:a16="http://schemas.microsoft.com/office/drawing/2014/main" id="{6F891EC4-7FDB-45F6-AF41-4B79B3EB0793}"/>
              </a:ext>
            </a:extLst>
          </p:cNvPr>
          <p:cNvSpPr txBox="1"/>
          <p:nvPr/>
        </p:nvSpPr>
        <p:spPr>
          <a:xfrm>
            <a:off x="9639346" y="860916"/>
            <a:ext cx="237374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white"/>
                </a:solidFill>
                <a:effectLst/>
                <a:uLnTx/>
                <a:uFillTx/>
                <a:latin typeface="Agency FB" panose="020B0503020202020204" pitchFamily="34" charset="0"/>
                <a:ea typeface="+mn-ea"/>
                <a:cs typeface="+mn-cs"/>
              </a:rPr>
              <a:t>Rotten Tomatoes</a:t>
            </a:r>
          </a:p>
        </p:txBody>
      </p:sp>
      <p:pic>
        <p:nvPicPr>
          <p:cNvPr id="8" name="Picture 9">
            <a:extLst>
              <a:ext uri="{FF2B5EF4-FFF2-40B4-BE49-F238E27FC236}">
                <a16:creationId xmlns:a16="http://schemas.microsoft.com/office/drawing/2014/main" id="{0654A6AB-94FD-4CC5-9A5E-7620B422302E}"/>
              </a:ext>
            </a:extLst>
          </p:cNvPr>
          <p:cNvPicPr>
            <a:picLocks noChangeAspect="1"/>
          </p:cNvPicPr>
          <p:nvPr/>
        </p:nvPicPr>
        <p:blipFill>
          <a:blip r:embed="rId4"/>
          <a:stretch>
            <a:fillRect/>
          </a:stretch>
        </p:blipFill>
        <p:spPr>
          <a:xfrm>
            <a:off x="6148284" y="1263052"/>
            <a:ext cx="3894543" cy="3197239"/>
          </a:xfrm>
          <a:prstGeom prst="rect">
            <a:avLst/>
          </a:prstGeom>
        </p:spPr>
      </p:pic>
      <p:pic>
        <p:nvPicPr>
          <p:cNvPr id="2" name="Picture 2" descr="A picture containing text, clock, gauge&#10;&#10;Description automatically generated">
            <a:extLst>
              <a:ext uri="{FF2B5EF4-FFF2-40B4-BE49-F238E27FC236}">
                <a16:creationId xmlns:a16="http://schemas.microsoft.com/office/drawing/2014/main" id="{F3896233-D6A7-4588-8989-4CD36609AF2B}"/>
              </a:ext>
            </a:extLst>
          </p:cNvPr>
          <p:cNvPicPr>
            <a:picLocks noChangeAspect="1"/>
          </p:cNvPicPr>
          <p:nvPr/>
        </p:nvPicPr>
        <p:blipFill>
          <a:blip r:embed="rId5"/>
          <a:stretch>
            <a:fillRect/>
          </a:stretch>
        </p:blipFill>
        <p:spPr>
          <a:xfrm>
            <a:off x="10045787" y="3266397"/>
            <a:ext cx="1263002" cy="648952"/>
          </a:xfrm>
          <a:prstGeom prst="rect">
            <a:avLst/>
          </a:prstGeom>
          <a:ln w="28575">
            <a:solidFill>
              <a:srgbClr val="FFFF00"/>
            </a:solidFill>
          </a:ln>
        </p:spPr>
      </p:pic>
      <p:pic>
        <p:nvPicPr>
          <p:cNvPr id="11" name="Picture 12" descr="Text&#10;&#10;Description automatically generated">
            <a:extLst>
              <a:ext uri="{FF2B5EF4-FFF2-40B4-BE49-F238E27FC236}">
                <a16:creationId xmlns:a16="http://schemas.microsoft.com/office/drawing/2014/main" id="{AE494BB7-91B4-40C7-918E-E52B977B54EE}"/>
              </a:ext>
            </a:extLst>
          </p:cNvPr>
          <p:cNvPicPr>
            <a:picLocks noChangeAspect="1"/>
          </p:cNvPicPr>
          <p:nvPr/>
        </p:nvPicPr>
        <p:blipFill>
          <a:blip r:embed="rId6"/>
          <a:stretch>
            <a:fillRect/>
          </a:stretch>
        </p:blipFill>
        <p:spPr>
          <a:xfrm>
            <a:off x="1208810" y="3060936"/>
            <a:ext cx="4394200" cy="3270353"/>
          </a:xfrm>
          <a:prstGeom prst="rect">
            <a:avLst/>
          </a:prstGeom>
        </p:spPr>
      </p:pic>
      <p:pic>
        <p:nvPicPr>
          <p:cNvPr id="10" name="Picture 10" descr="A picture containing graphical user interface&#10;&#10;Description automatically generated">
            <a:extLst>
              <a:ext uri="{FF2B5EF4-FFF2-40B4-BE49-F238E27FC236}">
                <a16:creationId xmlns:a16="http://schemas.microsoft.com/office/drawing/2014/main" id="{9541E6D9-6D6C-43E4-B7F8-A77C4F73EC33}"/>
              </a:ext>
            </a:extLst>
          </p:cNvPr>
          <p:cNvPicPr>
            <a:picLocks noChangeAspect="1"/>
          </p:cNvPicPr>
          <p:nvPr/>
        </p:nvPicPr>
        <p:blipFill>
          <a:blip r:embed="rId7"/>
          <a:stretch>
            <a:fillRect/>
          </a:stretch>
        </p:blipFill>
        <p:spPr>
          <a:xfrm>
            <a:off x="8655627" y="2018437"/>
            <a:ext cx="2743200" cy="246490"/>
          </a:xfrm>
          <a:prstGeom prst="rect">
            <a:avLst/>
          </a:prstGeom>
          <a:ln w="28575">
            <a:solidFill>
              <a:srgbClr val="FFFF00"/>
            </a:solidFill>
          </a:ln>
        </p:spPr>
      </p:pic>
      <p:pic>
        <p:nvPicPr>
          <p:cNvPr id="13" name="Picture 23" descr="A picture containing application&#10;&#10;Description automatically generated">
            <a:extLst>
              <a:ext uri="{FF2B5EF4-FFF2-40B4-BE49-F238E27FC236}">
                <a16:creationId xmlns:a16="http://schemas.microsoft.com/office/drawing/2014/main" id="{65E79C8F-9E40-41F8-9DF8-5BCE83AFE691}"/>
              </a:ext>
            </a:extLst>
          </p:cNvPr>
          <p:cNvPicPr>
            <a:picLocks noChangeAspect="1"/>
          </p:cNvPicPr>
          <p:nvPr/>
        </p:nvPicPr>
        <p:blipFill>
          <a:blip r:embed="rId8"/>
          <a:stretch>
            <a:fillRect/>
          </a:stretch>
        </p:blipFill>
        <p:spPr>
          <a:xfrm>
            <a:off x="4447309" y="5677915"/>
            <a:ext cx="2743200" cy="235805"/>
          </a:xfrm>
          <a:prstGeom prst="rect">
            <a:avLst/>
          </a:prstGeom>
          <a:ln w="28575">
            <a:solidFill>
              <a:srgbClr val="FFFF00"/>
            </a:solidFill>
          </a:ln>
        </p:spPr>
      </p:pic>
      <p:pic>
        <p:nvPicPr>
          <p:cNvPr id="24" name="Picture 30" descr="A picture containing text&#10;&#10;Description automatically generated">
            <a:extLst>
              <a:ext uri="{FF2B5EF4-FFF2-40B4-BE49-F238E27FC236}">
                <a16:creationId xmlns:a16="http://schemas.microsoft.com/office/drawing/2014/main" id="{F7E78600-0E91-46DB-9AAD-8EE7CD22CA5E}"/>
              </a:ext>
            </a:extLst>
          </p:cNvPr>
          <p:cNvPicPr>
            <a:picLocks noChangeAspect="1"/>
          </p:cNvPicPr>
          <p:nvPr/>
        </p:nvPicPr>
        <p:blipFill>
          <a:blip r:embed="rId9"/>
          <a:stretch>
            <a:fillRect/>
          </a:stretch>
        </p:blipFill>
        <p:spPr>
          <a:xfrm>
            <a:off x="4780684" y="4756439"/>
            <a:ext cx="1516496" cy="791441"/>
          </a:xfrm>
          <a:prstGeom prst="rect">
            <a:avLst/>
          </a:prstGeom>
          <a:ln w="28575">
            <a:solidFill>
              <a:srgbClr val="FFFF00"/>
            </a:solidFill>
          </a:ln>
        </p:spPr>
      </p:pic>
    </p:spTree>
    <p:extLst>
      <p:ext uri="{BB962C8B-B14F-4D97-AF65-F5344CB8AC3E}">
        <p14:creationId xmlns:p14="http://schemas.microsoft.com/office/powerpoint/2010/main" val="327216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7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aford"/>
              <a:ea typeface="+mn-ea"/>
              <a:cs typeface="+mn-cs"/>
            </a:endParaRPr>
          </a:p>
        </p:txBody>
      </p:sp>
      <p:sp>
        <p:nvSpPr>
          <p:cNvPr id="18" name="Rectangle 17">
            <a:extLst>
              <a:ext uri="{FF2B5EF4-FFF2-40B4-BE49-F238E27FC236}">
                <a16:creationId xmlns:a16="http://schemas.microsoft.com/office/drawing/2014/main" id="{8F716CC0-CAC9-43AB-ADE5-2D88EAF329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721" y="462838"/>
            <a:ext cx="11149858" cy="590529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aford"/>
              <a:ea typeface="+mn-ea"/>
              <a:cs typeface="+mn-cs"/>
            </a:endParaRPr>
          </a:p>
        </p:txBody>
      </p:sp>
      <p:cxnSp>
        <p:nvCxnSpPr>
          <p:cNvPr id="20" name="Straight Connector 19">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D60EFF3B-98F0-4960-B5C6-0DFEA62D4DD0}"/>
              </a:ext>
            </a:extLst>
          </p:cNvPr>
          <p:cNvPicPr>
            <a:picLocks noChangeAspect="1"/>
          </p:cNvPicPr>
          <p:nvPr/>
        </p:nvPicPr>
        <p:blipFill rotWithShape="1">
          <a:blip r:embed="rId3">
            <a:alphaModFix amt="40000"/>
          </a:blip>
          <a:srcRect t="3240" r="1" b="1"/>
          <a:stretch/>
        </p:blipFill>
        <p:spPr>
          <a:xfrm>
            <a:off x="479692" y="516873"/>
            <a:ext cx="11147071" cy="5905296"/>
          </a:xfrm>
          <a:prstGeom prst="rect">
            <a:avLst/>
          </a:prstGeom>
        </p:spPr>
      </p:pic>
      <p:sp>
        <p:nvSpPr>
          <p:cNvPr id="7" name="TextBox 6">
            <a:extLst>
              <a:ext uri="{FF2B5EF4-FFF2-40B4-BE49-F238E27FC236}">
                <a16:creationId xmlns:a16="http://schemas.microsoft.com/office/drawing/2014/main" id="{AF0FC556-3D18-4F75-B662-172331FCBAC5}"/>
              </a:ext>
            </a:extLst>
          </p:cNvPr>
          <p:cNvSpPr txBox="1"/>
          <p:nvPr/>
        </p:nvSpPr>
        <p:spPr>
          <a:xfrm>
            <a:off x="551484" y="461832"/>
            <a:ext cx="11228401" cy="1183250"/>
          </a:xfrm>
          <a:prstGeom prst="rect">
            <a:avLst/>
          </a:prstGeom>
        </p:spPr>
        <p:txBody>
          <a:bodyPr vert="horz" lIns="91440" tIns="45720" rIns="91440" bIns="45720" rtlCol="0" anchor="b">
            <a:noAutofit/>
          </a:bodyPr>
          <a:lstStyle/>
          <a:p>
            <a:pPr marL="0" marR="0" lvl="0" indent="0" algn="l" defTabSz="914400" rtl="0" eaLnBrk="1" fontAlgn="auto" latinLnBrk="0" hangingPunct="1">
              <a:lnSpc>
                <a:spcPct val="100000"/>
              </a:lnSpc>
              <a:spcBef>
                <a:spcPct val="0"/>
              </a:spcBef>
              <a:spcAft>
                <a:spcPts val="600"/>
              </a:spcAft>
              <a:buClrTx/>
              <a:buSzTx/>
              <a:buFontTx/>
              <a:buNone/>
              <a:tabLst/>
              <a:defRPr/>
            </a:pPr>
            <a:endParaRPr kumimoji="0" lang="en-US" sz="2500" b="0" i="0" u="none" strike="noStrike" kern="1200" cap="none" spc="0" normalizeH="0" baseline="0" noProof="0">
              <a:ln>
                <a:noFill/>
              </a:ln>
              <a:solidFill>
                <a:srgbClr val="FFFFFF"/>
              </a:solidFill>
              <a:effectLst/>
              <a:uLnTx/>
              <a:uFillTx/>
              <a:latin typeface="Agency FB" panose="020B0503020202020204" pitchFamily="34" charset="0"/>
              <a:ea typeface="+mn-ea"/>
              <a:cs typeface="+mn-cs"/>
            </a:endParaRPr>
          </a:p>
          <a:p>
            <a:pPr marL="0" marR="0" lvl="0" indent="0" algn="l" defTabSz="914400" rtl="0" eaLnBrk="1" fontAlgn="auto" latinLnBrk="0" hangingPunct="1">
              <a:lnSpc>
                <a:spcPct val="100000"/>
              </a:lnSpc>
              <a:spcBef>
                <a:spcPct val="0"/>
              </a:spcBef>
              <a:spcAft>
                <a:spcPts val="600"/>
              </a:spcAft>
              <a:buClrTx/>
              <a:buSzTx/>
              <a:buFontTx/>
              <a:buNone/>
              <a:tabLst/>
              <a:defRPr/>
            </a:pPr>
            <a:r>
              <a:rPr kumimoji="0" lang="en-US" sz="4400" b="0" i="0" u="none" strike="noStrike" kern="1200" cap="none" spc="0" normalizeH="0" baseline="0" noProof="0">
                <a:ln>
                  <a:noFill/>
                </a:ln>
                <a:solidFill>
                  <a:srgbClr val="FFFFFF"/>
                </a:solidFill>
                <a:effectLst/>
                <a:uLnTx/>
                <a:uFillTx/>
                <a:latin typeface="Agency FB"/>
                <a:ea typeface="+mn-ea"/>
                <a:cs typeface="+mn-cs"/>
              </a:rPr>
              <a:t>Helpful key variables:</a:t>
            </a:r>
            <a:endParaRPr lang="en-US" sz="4400" b="0" i="0" u="none" strike="noStrike" kern="1200" cap="none" spc="0" normalizeH="0" baseline="0" noProof="0">
              <a:ln>
                <a:noFill/>
              </a:ln>
              <a:solidFill>
                <a:srgbClr val="FFFFFF"/>
              </a:solidFill>
              <a:effectLst/>
              <a:uLnTx/>
              <a:uFillTx/>
              <a:latin typeface="Agency FB"/>
            </a:endParaRPr>
          </a:p>
          <a:p>
            <a:pPr marL="0" marR="0" lvl="0" indent="0" algn="l" defTabSz="914400" rtl="0" eaLnBrk="1" fontAlgn="auto" latinLnBrk="0" hangingPunct="1">
              <a:lnSpc>
                <a:spcPct val="100000"/>
              </a:lnSpc>
              <a:spcBef>
                <a:spcPct val="0"/>
              </a:spcBef>
              <a:spcAft>
                <a:spcPts val="600"/>
              </a:spcAft>
              <a:buClrTx/>
              <a:buSzTx/>
              <a:buFontTx/>
              <a:buNone/>
              <a:tabLst/>
              <a:defRPr/>
            </a:pPr>
            <a:endParaRPr kumimoji="0" lang="en-US" sz="2500" b="0" i="0" u="none" strike="noStrike" kern="1200" cap="none" spc="0" normalizeH="0" baseline="0" noProof="0">
              <a:ln>
                <a:noFill/>
              </a:ln>
              <a:solidFill>
                <a:srgbClr val="FFFFFF"/>
              </a:solidFill>
              <a:effectLst/>
              <a:uLnTx/>
              <a:uFillTx/>
              <a:latin typeface="Agency FB" panose="020B0503020202020204" pitchFamily="34" charset="0"/>
              <a:ea typeface="+mn-ea"/>
              <a:cs typeface="+mn-cs"/>
            </a:endParaRPr>
          </a:p>
        </p:txBody>
      </p:sp>
      <p:sp>
        <p:nvSpPr>
          <p:cNvPr id="21" name="Subtitle" descr="Presentation Subtitle">
            <a:extLst>
              <a:ext uri="{FF2B5EF4-FFF2-40B4-BE49-F238E27FC236}">
                <a16:creationId xmlns:a16="http://schemas.microsoft.com/office/drawing/2014/main" id="{C6E230B5-3A36-4E18-8DC3-EAD0D42DC7EE}"/>
              </a:ext>
            </a:extLst>
          </p:cNvPr>
          <p:cNvSpPr txBox="1">
            <a:spLocks/>
          </p:cNvSpPr>
          <p:nvPr/>
        </p:nvSpPr>
        <p:spPr>
          <a:xfrm>
            <a:off x="600076" y="1801577"/>
            <a:ext cx="10953749" cy="96289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buClr>
                <a:schemeClr val="bg2"/>
              </a:buClr>
              <a:buSzPct val="100000"/>
              <a:buFont typeface="Arial" pitchFamily="34" charset="0"/>
              <a:buNone/>
              <a:defRPr sz="2400" kern="1200" cap="none" spc="0" baseline="0">
                <a:solidFill>
                  <a:schemeClr val="accent1"/>
                </a:solidFill>
                <a:latin typeface="+mn-lt"/>
                <a:ea typeface="+mn-ea"/>
                <a:cs typeface="+mn-cs"/>
              </a:defRPr>
            </a:lvl1pPr>
            <a:lvl2pPr marL="457200" indent="0" algn="ctr" defTabSz="914400" rtl="0" eaLnBrk="1" latinLnBrk="0" hangingPunct="1">
              <a:lnSpc>
                <a:spcPct val="100000"/>
              </a:lnSpc>
              <a:spcBef>
                <a:spcPts val="0"/>
              </a:spcBef>
              <a:buClr>
                <a:schemeClr val="bg2"/>
              </a:buClr>
              <a:buSzPct val="100000"/>
              <a:buFont typeface="Verdana" panose="020B0604030504040204" pitchFamily="34" charset="0"/>
              <a:buNone/>
              <a:defRPr sz="1800" kern="1200">
                <a:solidFill>
                  <a:schemeClr val="tx1">
                    <a:tint val="75000"/>
                  </a:schemeClr>
                </a:solidFill>
                <a:latin typeface="+mn-lt"/>
                <a:ea typeface="+mn-ea"/>
                <a:cs typeface="+mn-cs"/>
              </a:defRPr>
            </a:lvl2pPr>
            <a:lvl3pPr marL="914400" indent="0" algn="ctr" defTabSz="914400" rtl="0" eaLnBrk="1" latinLnBrk="0" hangingPunct="1">
              <a:lnSpc>
                <a:spcPct val="100000"/>
              </a:lnSpc>
              <a:spcBef>
                <a:spcPts val="0"/>
              </a:spcBef>
              <a:buClr>
                <a:schemeClr val="accent1"/>
              </a:buClr>
              <a:buSzPct val="100000"/>
              <a:buFont typeface="Wingdings" panose="05000000000000000000" pitchFamily="2" charset="2"/>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100000"/>
              </a:lnSpc>
              <a:spcBef>
                <a:spcPts val="0"/>
              </a:spcBef>
              <a:buClr>
                <a:schemeClr val="accent1"/>
              </a:buClr>
              <a:buSzPct val="100000"/>
              <a:buFont typeface="Verdana" panose="020B0604030504040204"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lnSpc>
                <a:spcPct val="100000"/>
              </a:lnSpc>
              <a:spcBef>
                <a:spcPts val="0"/>
              </a:spcBef>
              <a:buClr>
                <a:schemeClr val="accent1"/>
              </a:buClr>
              <a:buSzPct val="100000"/>
              <a:buFont typeface="Arial"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
                <a:srgbClr val="F76900"/>
              </a:buClr>
              <a:buSzPct val="100000"/>
              <a:buFont typeface="Arial" pitchFamily="34" charset="0"/>
              <a:buNone/>
              <a:tabLst/>
              <a:defRPr/>
            </a:pPr>
            <a:endParaRPr kumimoji="0" lang="en-US" sz="3500" b="0" i="0" u="none" strike="noStrike" kern="1200" cap="none" spc="0" normalizeH="0" baseline="0" noProof="0">
              <a:ln>
                <a:noFill/>
              </a:ln>
              <a:solidFill>
                <a:prstClr val="white"/>
              </a:solidFill>
              <a:effectLst/>
              <a:uLnTx/>
              <a:uFillTx/>
              <a:latin typeface="Agency FB" panose="020B0503020202020204" pitchFamily="34" charset="0"/>
              <a:ea typeface="+mn-ea"/>
              <a:cs typeface="+mn-cs"/>
            </a:endParaRPr>
          </a:p>
        </p:txBody>
      </p:sp>
      <p:sp>
        <p:nvSpPr>
          <p:cNvPr id="9" name="TextBox 8">
            <a:extLst>
              <a:ext uri="{FF2B5EF4-FFF2-40B4-BE49-F238E27FC236}">
                <a16:creationId xmlns:a16="http://schemas.microsoft.com/office/drawing/2014/main" id="{0BFACBBA-9C52-4654-814E-5C4A3F1B6885}"/>
              </a:ext>
            </a:extLst>
          </p:cNvPr>
          <p:cNvSpPr txBox="1"/>
          <p:nvPr/>
        </p:nvSpPr>
        <p:spPr>
          <a:xfrm>
            <a:off x="745673" y="1081722"/>
            <a:ext cx="10626622" cy="6207352"/>
          </a:xfrm>
          <a:prstGeom prst="rect">
            <a:avLst/>
          </a:prstGeom>
        </p:spPr>
        <p:txBody>
          <a:bodyPr vert="horz" lIns="91440" tIns="45720" rIns="91440" bIns="45720" rtlCol="0" anchor="b">
            <a:noAutofit/>
          </a:bodyPr>
          <a:lstStyle/>
          <a:p>
            <a:pPr marL="457200" marR="0" lvl="0" indent="-457200" algn="l" defTabSz="914400" rtl="0" eaLnBrk="1" fontAlgn="auto" latinLnBrk="0" hangingPunct="1">
              <a:lnSpc>
                <a:spcPct val="100000"/>
              </a:lnSpc>
              <a:spcBef>
                <a:spcPct val="0"/>
              </a:spcBef>
              <a:spcAft>
                <a:spcPts val="600"/>
              </a:spcAft>
              <a:buClrTx/>
              <a:buSzTx/>
              <a:buFont typeface="+mj-lt"/>
              <a:buAutoNum type="arabicPeriod"/>
              <a:tabLst/>
              <a:defRPr/>
            </a:pPr>
            <a:endParaRPr kumimoji="0" lang="en-US" sz="2500" b="0" i="0" u="none" strike="noStrike" kern="1200" cap="none" spc="0" normalizeH="0" baseline="0" noProof="0">
              <a:ln>
                <a:noFill/>
              </a:ln>
              <a:solidFill>
                <a:srgbClr val="FFFFFF"/>
              </a:solidFill>
              <a:effectLst/>
              <a:uLnTx/>
              <a:uFillTx/>
              <a:latin typeface="Agency FB" panose="020B0503020202020204" pitchFamily="34" charset="0"/>
              <a:ea typeface="+mn-ea"/>
              <a:cs typeface="+mn-cs"/>
            </a:endParaRPr>
          </a:p>
          <a:p>
            <a:pPr marL="342900" marR="0" lvl="0" indent="-342900" algn="l" defTabSz="914400" rtl="0" eaLnBrk="1" fontAlgn="auto" latinLnBrk="0" hangingPunct="1">
              <a:lnSpc>
                <a:spcPct val="100000"/>
              </a:lnSpc>
              <a:spcBef>
                <a:spcPct val="0"/>
              </a:spcBef>
              <a:spcAft>
                <a:spcPts val="600"/>
              </a:spcAft>
              <a:buClrTx/>
              <a:buSzTx/>
              <a:buFont typeface="Arial" panose="020B0604020202020204" pitchFamily="34" charset="0"/>
              <a:buChar char="•"/>
              <a:tabLst/>
              <a:defRPr/>
            </a:pPr>
            <a:endParaRPr kumimoji="0" lang="en-US" sz="2800" b="0" i="0" u="none" strike="noStrike" kern="1200" cap="none" spc="0" normalizeH="0" baseline="0" noProof="0">
              <a:ln>
                <a:noFill/>
              </a:ln>
              <a:solidFill>
                <a:srgbClr val="FFFFFF"/>
              </a:solidFill>
              <a:effectLst/>
              <a:uLnTx/>
              <a:uFillTx/>
              <a:latin typeface="Agency FB" panose="020B0503020202020204" pitchFamily="34" charset="0"/>
              <a:ea typeface="+mn-ea"/>
              <a:cs typeface="+mn-cs"/>
            </a:endParaRPr>
          </a:p>
        </p:txBody>
      </p:sp>
      <p:sp>
        <p:nvSpPr>
          <p:cNvPr id="2" name="TextBox 1">
            <a:extLst>
              <a:ext uri="{FF2B5EF4-FFF2-40B4-BE49-F238E27FC236}">
                <a16:creationId xmlns:a16="http://schemas.microsoft.com/office/drawing/2014/main" id="{C53952D1-EFF4-B04E-BCB5-5D11806737BC}"/>
              </a:ext>
            </a:extLst>
          </p:cNvPr>
          <p:cNvSpPr txBox="1"/>
          <p:nvPr/>
        </p:nvSpPr>
        <p:spPr>
          <a:xfrm>
            <a:off x="819705" y="1356633"/>
            <a:ext cx="10100084" cy="4093428"/>
          </a:xfrm>
          <a:prstGeom prst="rect">
            <a:avLst/>
          </a:prstGeom>
          <a:noFill/>
        </p:spPr>
        <p:txBody>
          <a:bodyPr wrap="square" lIns="91440" tIns="45720" rIns="91440" bIns="45720" rtlCol="0" anchor="t">
            <a:spAutoFit/>
          </a:bodyPr>
          <a:lstStyle/>
          <a:p>
            <a:r>
              <a:rPr lang="en-US" sz="2000">
                <a:solidFill>
                  <a:schemeClr val="bg1"/>
                </a:solidFill>
                <a:latin typeface="Agency FB"/>
              </a:rPr>
              <a:t>Before making our final recommendation, we wanted to list out some potential key variables that we thought would be helpful when recreating this case study:</a:t>
            </a:r>
          </a:p>
          <a:p>
            <a:endParaRPr lang="en-US" sz="2000">
              <a:solidFill>
                <a:schemeClr val="bg1"/>
              </a:solidFill>
              <a:latin typeface="Agency FB"/>
            </a:endParaRPr>
          </a:p>
          <a:p>
            <a:pPr marL="285750" indent="-285750">
              <a:buFont typeface="Arial" panose="020B0604020202020204" pitchFamily="34" charset="0"/>
              <a:buChar char="•"/>
            </a:pPr>
            <a:r>
              <a:rPr lang="en-US" sz="2000">
                <a:solidFill>
                  <a:schemeClr val="bg1"/>
                </a:solidFill>
                <a:latin typeface="Agency FB"/>
              </a:rPr>
              <a:t>The first would be knowing the budget of the movie</a:t>
            </a:r>
          </a:p>
          <a:p>
            <a:pPr marL="742950" lvl="1" indent="-285750">
              <a:buFont typeface="Arial" panose="020B0604020202020204" pitchFamily="34" charset="0"/>
              <a:buChar char="•"/>
            </a:pPr>
            <a:r>
              <a:rPr lang="en-US" sz="2000">
                <a:solidFill>
                  <a:schemeClr val="bg1"/>
                </a:solidFill>
                <a:latin typeface="Agency FB"/>
              </a:rPr>
              <a:t>This would be extremely helpful in gauging how successful/highly rated a movie should be. It would make the most sense that a movie with a high rating would have a bigger budget to spend on better actors and digital effects.</a:t>
            </a:r>
          </a:p>
          <a:p>
            <a:pPr marL="285750" indent="-285750">
              <a:buFont typeface="Arial" panose="020B0604020202020204" pitchFamily="34" charset="0"/>
              <a:buChar char="•"/>
            </a:pPr>
            <a:r>
              <a:rPr lang="en-US" sz="2000">
                <a:solidFill>
                  <a:schemeClr val="bg1"/>
                </a:solidFill>
                <a:latin typeface="Agency FB"/>
              </a:rPr>
              <a:t>Which leads into another helpful variable, the actors involved. </a:t>
            </a:r>
          </a:p>
          <a:p>
            <a:pPr marL="742950" lvl="1" indent="-285750">
              <a:buFont typeface="Arial" panose="020B0604020202020204" pitchFamily="34" charset="0"/>
              <a:buChar char="•"/>
            </a:pPr>
            <a:r>
              <a:rPr lang="en-US" sz="2000">
                <a:solidFill>
                  <a:schemeClr val="bg1"/>
                </a:solidFill>
                <a:latin typeface="Agency FB"/>
              </a:rPr>
              <a:t>It would be helpful to know the number of popular actors involved in the movie. You could assign a value to the actors based certain criteria such as number of box office movies and various awards they have earned in their career.</a:t>
            </a:r>
          </a:p>
          <a:p>
            <a:pPr marL="285750" indent="-285750">
              <a:buFont typeface="Arial" panose="020B0604020202020204" pitchFamily="34" charset="0"/>
              <a:buChar char="•"/>
            </a:pPr>
            <a:r>
              <a:rPr lang="en-US" sz="2000">
                <a:solidFill>
                  <a:schemeClr val="bg1"/>
                </a:solidFill>
                <a:latin typeface="Agency FB"/>
              </a:rPr>
              <a:t>Lastly, the box office results would be telling of how mainstream movies have done in the past.</a:t>
            </a:r>
          </a:p>
          <a:p>
            <a:pPr marL="742950" lvl="1" indent="-285750">
              <a:buFont typeface="Arial" panose="020B0604020202020204" pitchFamily="34" charset="0"/>
              <a:buChar char="•"/>
            </a:pPr>
            <a:r>
              <a:rPr lang="en-US" sz="2000">
                <a:solidFill>
                  <a:schemeClr val="bg1"/>
                </a:solidFill>
                <a:latin typeface="Agency FB"/>
              </a:rPr>
              <a:t>Linking this to original movies that share similar genres, actors, and directors would give a good valuation on the success of an original movie.</a:t>
            </a:r>
          </a:p>
        </p:txBody>
      </p:sp>
    </p:spTree>
    <p:extLst>
      <p:ext uri="{BB962C8B-B14F-4D97-AF65-F5344CB8AC3E}">
        <p14:creationId xmlns:p14="http://schemas.microsoft.com/office/powerpoint/2010/main" val="1990929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7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aford"/>
              <a:ea typeface="+mn-ea"/>
              <a:cs typeface="+mn-cs"/>
            </a:endParaRPr>
          </a:p>
        </p:txBody>
      </p:sp>
      <p:sp>
        <p:nvSpPr>
          <p:cNvPr id="18" name="Rectangle 17">
            <a:extLst>
              <a:ext uri="{FF2B5EF4-FFF2-40B4-BE49-F238E27FC236}">
                <a16:creationId xmlns:a16="http://schemas.microsoft.com/office/drawing/2014/main" id="{8F716CC0-CAC9-43AB-ADE5-2D88EAF329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721" y="462838"/>
            <a:ext cx="11149858" cy="590529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aford"/>
              <a:ea typeface="+mn-ea"/>
              <a:cs typeface="+mn-cs"/>
            </a:endParaRPr>
          </a:p>
        </p:txBody>
      </p:sp>
      <p:cxnSp>
        <p:nvCxnSpPr>
          <p:cNvPr id="20" name="Straight Connector 19">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D60EFF3B-98F0-4960-B5C6-0DFEA62D4DD0}"/>
              </a:ext>
            </a:extLst>
          </p:cNvPr>
          <p:cNvPicPr>
            <a:picLocks noChangeAspect="1"/>
          </p:cNvPicPr>
          <p:nvPr/>
        </p:nvPicPr>
        <p:blipFill rotWithShape="1">
          <a:blip r:embed="rId3">
            <a:alphaModFix amt="40000"/>
          </a:blip>
          <a:srcRect t="3240" r="1" b="1"/>
          <a:stretch/>
        </p:blipFill>
        <p:spPr>
          <a:xfrm>
            <a:off x="482600" y="462835"/>
            <a:ext cx="11147071" cy="5905296"/>
          </a:xfrm>
          <a:prstGeom prst="rect">
            <a:avLst/>
          </a:prstGeom>
        </p:spPr>
      </p:pic>
      <p:sp>
        <p:nvSpPr>
          <p:cNvPr id="7" name="TextBox 6">
            <a:extLst>
              <a:ext uri="{FF2B5EF4-FFF2-40B4-BE49-F238E27FC236}">
                <a16:creationId xmlns:a16="http://schemas.microsoft.com/office/drawing/2014/main" id="{AF0FC556-3D18-4F75-B662-172331FCBAC5}"/>
              </a:ext>
            </a:extLst>
          </p:cNvPr>
          <p:cNvSpPr txBox="1"/>
          <p:nvPr/>
        </p:nvSpPr>
        <p:spPr>
          <a:xfrm>
            <a:off x="559421" y="366581"/>
            <a:ext cx="11228401" cy="1407985"/>
          </a:xfrm>
          <a:prstGeom prst="rect">
            <a:avLst/>
          </a:prstGeom>
        </p:spPr>
        <p:txBody>
          <a:bodyPr vert="horz" lIns="91440" tIns="45720" rIns="91440" bIns="45720" rtlCol="0" anchor="b">
            <a:noAutofit/>
          </a:bodyPr>
          <a:lstStyle/>
          <a:p>
            <a:pPr marL="0" marR="0" lvl="0" indent="0" algn="l" defTabSz="914400" rtl="0" eaLnBrk="1" fontAlgn="auto" latinLnBrk="0" hangingPunct="1">
              <a:lnSpc>
                <a:spcPct val="100000"/>
              </a:lnSpc>
              <a:spcBef>
                <a:spcPct val="0"/>
              </a:spcBef>
              <a:spcAft>
                <a:spcPts val="600"/>
              </a:spcAft>
              <a:buClrTx/>
              <a:buSzTx/>
              <a:buFontTx/>
              <a:buNone/>
              <a:tabLst/>
              <a:defRPr/>
            </a:pPr>
            <a:endParaRPr kumimoji="0" lang="en-US" sz="2500" b="0" i="0" u="none" strike="noStrike" kern="1200" cap="none" spc="0" normalizeH="0" baseline="0" noProof="0">
              <a:ln>
                <a:noFill/>
              </a:ln>
              <a:solidFill>
                <a:srgbClr val="FFFFFF"/>
              </a:solidFill>
              <a:effectLst/>
              <a:uLnTx/>
              <a:uFillTx/>
              <a:latin typeface="Agency FB" panose="020B0503020202020204" pitchFamily="34" charset="0"/>
              <a:ea typeface="+mn-ea"/>
              <a:cs typeface="+mn-cs"/>
            </a:endParaRPr>
          </a:p>
          <a:p>
            <a:pPr marL="0" marR="0" lvl="0" indent="0" algn="l" defTabSz="914400" rtl="0" eaLnBrk="1" fontAlgn="auto" latinLnBrk="0" hangingPunct="1">
              <a:lnSpc>
                <a:spcPct val="100000"/>
              </a:lnSpc>
              <a:spcBef>
                <a:spcPct val="0"/>
              </a:spcBef>
              <a:spcAft>
                <a:spcPts val="600"/>
              </a:spcAft>
              <a:buClrTx/>
              <a:buSzTx/>
              <a:buFontTx/>
              <a:buNone/>
              <a:tabLst/>
              <a:defRPr/>
            </a:pPr>
            <a:r>
              <a:rPr kumimoji="0" lang="en-US" sz="5000" b="0" i="0" u="none" strike="noStrike" kern="1200" cap="none" spc="0" normalizeH="0" baseline="0" noProof="0">
                <a:ln>
                  <a:noFill/>
                </a:ln>
                <a:solidFill>
                  <a:srgbClr val="FFFFFF"/>
                </a:solidFill>
                <a:effectLst/>
                <a:uLnTx/>
                <a:uFillTx/>
                <a:latin typeface="Agency FB"/>
                <a:ea typeface="+mn-ea"/>
                <a:cs typeface="+mn-cs"/>
              </a:rPr>
              <a:t>Conclusion/Recommendation:</a:t>
            </a:r>
          </a:p>
          <a:p>
            <a:pPr marL="0" marR="0" lvl="0" indent="0" algn="l" defTabSz="914400" rtl="0" eaLnBrk="1" fontAlgn="auto" latinLnBrk="0" hangingPunct="1">
              <a:lnSpc>
                <a:spcPct val="100000"/>
              </a:lnSpc>
              <a:spcBef>
                <a:spcPct val="0"/>
              </a:spcBef>
              <a:spcAft>
                <a:spcPts val="600"/>
              </a:spcAft>
              <a:buClrTx/>
              <a:buSzTx/>
              <a:buFontTx/>
              <a:buNone/>
              <a:tabLst/>
              <a:defRPr/>
            </a:pPr>
            <a:endParaRPr kumimoji="0" lang="en-US" sz="2500" b="0" i="0" u="none" strike="noStrike" kern="1200" cap="none" spc="0" normalizeH="0" baseline="0" noProof="0">
              <a:ln>
                <a:noFill/>
              </a:ln>
              <a:solidFill>
                <a:srgbClr val="FFFFFF"/>
              </a:solidFill>
              <a:effectLst/>
              <a:uLnTx/>
              <a:uFillTx/>
              <a:latin typeface="Agency FB" panose="020B0503020202020204" pitchFamily="34" charset="0"/>
              <a:ea typeface="+mn-ea"/>
              <a:cs typeface="+mn-cs"/>
            </a:endParaRPr>
          </a:p>
        </p:txBody>
      </p:sp>
      <p:sp>
        <p:nvSpPr>
          <p:cNvPr id="21" name="Subtitle" descr="Presentation Subtitle">
            <a:extLst>
              <a:ext uri="{FF2B5EF4-FFF2-40B4-BE49-F238E27FC236}">
                <a16:creationId xmlns:a16="http://schemas.microsoft.com/office/drawing/2014/main" id="{C6E230B5-3A36-4E18-8DC3-EAD0D42DC7EE}"/>
              </a:ext>
            </a:extLst>
          </p:cNvPr>
          <p:cNvSpPr txBox="1">
            <a:spLocks/>
          </p:cNvSpPr>
          <p:nvPr/>
        </p:nvSpPr>
        <p:spPr>
          <a:xfrm>
            <a:off x="711201" y="1714264"/>
            <a:ext cx="10953749" cy="96289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buClr>
                <a:schemeClr val="bg2"/>
              </a:buClr>
              <a:buSzPct val="100000"/>
              <a:buFont typeface="Arial" pitchFamily="34" charset="0"/>
              <a:buNone/>
              <a:defRPr sz="2400" kern="1200" cap="none" spc="0" baseline="0">
                <a:solidFill>
                  <a:schemeClr val="accent1"/>
                </a:solidFill>
                <a:latin typeface="+mn-lt"/>
                <a:ea typeface="+mn-ea"/>
                <a:cs typeface="+mn-cs"/>
              </a:defRPr>
            </a:lvl1pPr>
            <a:lvl2pPr marL="457200" indent="0" algn="ctr" defTabSz="914400" rtl="0" eaLnBrk="1" latinLnBrk="0" hangingPunct="1">
              <a:lnSpc>
                <a:spcPct val="100000"/>
              </a:lnSpc>
              <a:spcBef>
                <a:spcPts val="0"/>
              </a:spcBef>
              <a:buClr>
                <a:schemeClr val="bg2"/>
              </a:buClr>
              <a:buSzPct val="100000"/>
              <a:buFont typeface="Verdana" panose="020B0604030504040204" pitchFamily="34" charset="0"/>
              <a:buNone/>
              <a:defRPr sz="1800" kern="1200">
                <a:solidFill>
                  <a:schemeClr val="tx1">
                    <a:tint val="75000"/>
                  </a:schemeClr>
                </a:solidFill>
                <a:latin typeface="+mn-lt"/>
                <a:ea typeface="+mn-ea"/>
                <a:cs typeface="+mn-cs"/>
              </a:defRPr>
            </a:lvl2pPr>
            <a:lvl3pPr marL="914400" indent="0" algn="ctr" defTabSz="914400" rtl="0" eaLnBrk="1" latinLnBrk="0" hangingPunct="1">
              <a:lnSpc>
                <a:spcPct val="100000"/>
              </a:lnSpc>
              <a:spcBef>
                <a:spcPts val="0"/>
              </a:spcBef>
              <a:buClr>
                <a:schemeClr val="accent1"/>
              </a:buClr>
              <a:buSzPct val="100000"/>
              <a:buFont typeface="Wingdings" panose="05000000000000000000" pitchFamily="2" charset="2"/>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100000"/>
              </a:lnSpc>
              <a:spcBef>
                <a:spcPts val="0"/>
              </a:spcBef>
              <a:buClr>
                <a:schemeClr val="accent1"/>
              </a:buClr>
              <a:buSzPct val="100000"/>
              <a:buFont typeface="Verdana" panose="020B0604030504040204"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lnSpc>
                <a:spcPct val="100000"/>
              </a:lnSpc>
              <a:spcBef>
                <a:spcPts val="0"/>
              </a:spcBef>
              <a:buClr>
                <a:schemeClr val="accent1"/>
              </a:buClr>
              <a:buSzPct val="100000"/>
              <a:buFont typeface="Arial"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
                <a:srgbClr val="F76900"/>
              </a:buClr>
              <a:buSzPct val="100000"/>
              <a:buFont typeface="Arial" pitchFamily="34" charset="0"/>
              <a:buNone/>
              <a:tabLst/>
              <a:defRPr/>
            </a:pPr>
            <a:endParaRPr kumimoji="0" lang="en-US" sz="3500" b="0" i="0" u="none" strike="noStrike" kern="1200" cap="none" spc="0" normalizeH="0" baseline="0" noProof="0">
              <a:ln>
                <a:noFill/>
              </a:ln>
              <a:solidFill>
                <a:prstClr val="white"/>
              </a:solidFill>
              <a:effectLst/>
              <a:uLnTx/>
              <a:uFillTx/>
              <a:latin typeface="Agency FB" panose="020B0503020202020204" pitchFamily="34" charset="0"/>
              <a:ea typeface="+mn-ea"/>
              <a:cs typeface="+mn-cs"/>
            </a:endParaRPr>
          </a:p>
        </p:txBody>
      </p:sp>
      <p:sp>
        <p:nvSpPr>
          <p:cNvPr id="9" name="TextBox 8">
            <a:extLst>
              <a:ext uri="{FF2B5EF4-FFF2-40B4-BE49-F238E27FC236}">
                <a16:creationId xmlns:a16="http://schemas.microsoft.com/office/drawing/2014/main" id="{0BFACBBA-9C52-4654-814E-5C4A3F1B6885}"/>
              </a:ext>
            </a:extLst>
          </p:cNvPr>
          <p:cNvSpPr txBox="1"/>
          <p:nvPr/>
        </p:nvSpPr>
        <p:spPr>
          <a:xfrm>
            <a:off x="713923" y="1121410"/>
            <a:ext cx="10626622" cy="6207352"/>
          </a:xfrm>
          <a:prstGeom prst="rect">
            <a:avLst/>
          </a:prstGeom>
        </p:spPr>
        <p:txBody>
          <a:bodyPr vert="horz" lIns="91440" tIns="45720" rIns="91440" bIns="45720" rtlCol="0" anchor="b">
            <a:noAutofit/>
          </a:bodyPr>
          <a:lstStyle/>
          <a:p>
            <a:pPr marL="457200" marR="0" lvl="0" indent="-457200" algn="l" defTabSz="914400" rtl="0" eaLnBrk="1" fontAlgn="auto" latinLnBrk="0" hangingPunct="1">
              <a:lnSpc>
                <a:spcPct val="100000"/>
              </a:lnSpc>
              <a:spcBef>
                <a:spcPct val="0"/>
              </a:spcBef>
              <a:spcAft>
                <a:spcPts val="600"/>
              </a:spcAft>
              <a:buClrTx/>
              <a:buSzTx/>
              <a:buFont typeface="+mj-lt"/>
              <a:buAutoNum type="arabicPeriod"/>
              <a:tabLst/>
              <a:defRPr/>
            </a:pPr>
            <a:endParaRPr kumimoji="0" lang="en-US" sz="2500" b="0" i="0" u="none" strike="noStrike" kern="1200" cap="none" spc="0" normalizeH="0" baseline="0" noProof="0">
              <a:ln>
                <a:noFill/>
              </a:ln>
              <a:solidFill>
                <a:srgbClr val="FFFFFF"/>
              </a:solidFill>
              <a:effectLst/>
              <a:uLnTx/>
              <a:uFillTx/>
              <a:latin typeface="Agency FB" panose="020B0503020202020204" pitchFamily="34" charset="0"/>
              <a:ea typeface="+mn-ea"/>
              <a:cs typeface="+mn-cs"/>
            </a:endParaRPr>
          </a:p>
          <a:p>
            <a:pPr marL="342900" marR="0" lvl="0" indent="-342900" algn="l" defTabSz="914400" rtl="0" eaLnBrk="1" fontAlgn="auto" latinLnBrk="0" hangingPunct="1">
              <a:lnSpc>
                <a:spcPct val="100000"/>
              </a:lnSpc>
              <a:spcBef>
                <a:spcPct val="0"/>
              </a:spcBef>
              <a:spcAft>
                <a:spcPts val="600"/>
              </a:spcAft>
              <a:buClrTx/>
              <a:buSzTx/>
              <a:buFont typeface="Arial" panose="020B0604020202020204" pitchFamily="34" charset="0"/>
              <a:buChar char="•"/>
              <a:tabLst/>
              <a:defRPr/>
            </a:pPr>
            <a:endParaRPr kumimoji="0" lang="en-US" sz="2800" b="0" i="0" u="none" strike="noStrike" kern="1200" cap="none" spc="0" normalizeH="0" baseline="0" noProof="0">
              <a:ln>
                <a:noFill/>
              </a:ln>
              <a:solidFill>
                <a:srgbClr val="FFFFFF"/>
              </a:solidFill>
              <a:effectLst/>
              <a:uLnTx/>
              <a:uFillTx/>
              <a:latin typeface="Agency FB" panose="020B0503020202020204" pitchFamily="34" charset="0"/>
              <a:ea typeface="+mn-ea"/>
              <a:cs typeface="+mn-cs"/>
            </a:endParaRPr>
          </a:p>
        </p:txBody>
      </p:sp>
      <p:sp>
        <p:nvSpPr>
          <p:cNvPr id="13" name="TextBox 12">
            <a:extLst>
              <a:ext uri="{FF2B5EF4-FFF2-40B4-BE49-F238E27FC236}">
                <a16:creationId xmlns:a16="http://schemas.microsoft.com/office/drawing/2014/main" id="{C86E5523-45CD-4D70-9303-12762B470156}"/>
              </a:ext>
            </a:extLst>
          </p:cNvPr>
          <p:cNvSpPr txBox="1"/>
          <p:nvPr/>
        </p:nvSpPr>
        <p:spPr>
          <a:xfrm>
            <a:off x="711192" y="1464283"/>
            <a:ext cx="6942847" cy="4247317"/>
          </a:xfrm>
          <a:prstGeom prst="rect">
            <a:avLst/>
          </a:prstGeom>
          <a:noFill/>
        </p:spPr>
        <p:txBody>
          <a:bodyPr wrap="square" lIns="91440" tIns="45720" rIns="91440" bIns="45720" rtlCol="0" anchor="t">
            <a:spAutoFit/>
          </a:bodyPr>
          <a:lstStyle/>
          <a:p>
            <a:r>
              <a:rPr lang="en-US" sz="1500">
                <a:solidFill>
                  <a:schemeClr val="bg1"/>
                </a:solidFill>
              </a:rPr>
              <a:t>Based on our results from the Perceptual Mapping and the Regression analysis, our final recommendation is… </a:t>
            </a:r>
          </a:p>
          <a:p>
            <a:endParaRPr lang="en-US" sz="1500">
              <a:solidFill>
                <a:schemeClr val="bg1"/>
              </a:solidFill>
            </a:endParaRPr>
          </a:p>
          <a:p>
            <a:pPr marL="342900" indent="-342900">
              <a:buAutoNum type="arabicPeriod"/>
            </a:pPr>
            <a:r>
              <a:rPr lang="en-US" sz="1500">
                <a:solidFill>
                  <a:schemeClr val="bg1"/>
                </a:solidFill>
              </a:rPr>
              <a:t>Create a Drama, Thriller, Crime movie with a runtime of 170min and rated for 18+. </a:t>
            </a:r>
          </a:p>
          <a:p>
            <a:pPr marL="342900" indent="-342900">
              <a:buAutoNum type="arabicPeriod"/>
            </a:pPr>
            <a:endParaRPr lang="en-US" sz="1500">
              <a:solidFill>
                <a:schemeClr val="bg1"/>
              </a:solidFill>
            </a:endParaRPr>
          </a:p>
          <a:p>
            <a:pPr marL="342900" indent="-342900">
              <a:buAutoNum type="arabicPeriod"/>
            </a:pPr>
            <a:r>
              <a:rPr lang="en-US" sz="1500">
                <a:solidFill>
                  <a:schemeClr val="bg1"/>
                </a:solidFill>
              </a:rPr>
              <a:t>The Perceptual mapping shows that Hulu movies are mostly in the high </a:t>
            </a:r>
            <a:r>
              <a:rPr lang="en-US" sz="1500" err="1">
                <a:solidFill>
                  <a:schemeClr val="bg1"/>
                </a:solidFill>
              </a:rPr>
              <a:t>IMBd</a:t>
            </a:r>
            <a:r>
              <a:rPr lang="en-US" sz="1500">
                <a:solidFill>
                  <a:schemeClr val="bg1"/>
                </a:solidFill>
              </a:rPr>
              <a:t> rating and high Rotten Tomatoes rating</a:t>
            </a:r>
          </a:p>
          <a:p>
            <a:pPr marL="342900" indent="-342900">
              <a:buAutoNum type="arabicPeriod"/>
            </a:pPr>
            <a:endParaRPr lang="en-US" sz="1500">
              <a:solidFill>
                <a:schemeClr val="bg1"/>
              </a:solidFill>
            </a:endParaRPr>
          </a:p>
          <a:p>
            <a:pPr marL="342900" indent="-342900">
              <a:buAutoNum type="arabicPeriod"/>
            </a:pPr>
            <a:r>
              <a:rPr lang="en-US" sz="1500">
                <a:solidFill>
                  <a:schemeClr val="bg1"/>
                </a:solidFill>
              </a:rPr>
              <a:t>The linear regression model shows that the movie attributes on the right combine showed a significant R square which demonstrated that  an movie created with these attributes can be predicted to have a 88% Rotten Tomatoes rating and/or an IMDb rating of 7.8.</a:t>
            </a:r>
          </a:p>
          <a:p>
            <a:pPr marL="342900" indent="-342900">
              <a:buAutoNum type="arabicPeriod"/>
            </a:pPr>
            <a:endParaRPr lang="en-US" sz="1500">
              <a:solidFill>
                <a:schemeClr val="bg1"/>
              </a:solidFill>
            </a:endParaRPr>
          </a:p>
          <a:p>
            <a:pPr marL="342900" indent="-342900">
              <a:buAutoNum type="arabicPeriod"/>
            </a:pPr>
            <a:r>
              <a:rPr lang="en-US" sz="1500">
                <a:solidFill>
                  <a:schemeClr val="bg1"/>
                </a:solidFill>
              </a:rPr>
              <a:t>The logistic regression model shows that dependent on which rating Hulu cares about more (IMDb vs Rotten Tomatoes), the movie criteria will change a bit. For example. Genre matters in Rotten tomatoes then in IMDb ratings per the logistic regression.</a:t>
            </a:r>
            <a:endParaRPr lang="en-US">
              <a:solidFill>
                <a:schemeClr val="bg1"/>
              </a:solidFill>
            </a:endParaRPr>
          </a:p>
        </p:txBody>
      </p:sp>
      <p:pic>
        <p:nvPicPr>
          <p:cNvPr id="3" name="Picture 2">
            <a:extLst>
              <a:ext uri="{FF2B5EF4-FFF2-40B4-BE49-F238E27FC236}">
                <a16:creationId xmlns:a16="http://schemas.microsoft.com/office/drawing/2014/main" id="{CCE28D72-3010-434B-B6FF-7162E69D6EE1}"/>
              </a:ext>
            </a:extLst>
          </p:cNvPr>
          <p:cNvPicPr>
            <a:picLocks noChangeAspect="1"/>
          </p:cNvPicPr>
          <p:nvPr/>
        </p:nvPicPr>
        <p:blipFill rotWithShape="1">
          <a:blip r:embed="rId4"/>
          <a:srcRect t="4684"/>
          <a:stretch/>
        </p:blipFill>
        <p:spPr>
          <a:xfrm>
            <a:off x="7935488" y="2040873"/>
            <a:ext cx="3535584" cy="4008468"/>
          </a:xfrm>
          <a:prstGeom prst="rect">
            <a:avLst/>
          </a:prstGeom>
        </p:spPr>
      </p:pic>
    </p:spTree>
    <p:extLst>
      <p:ext uri="{BB962C8B-B14F-4D97-AF65-F5344CB8AC3E}">
        <p14:creationId xmlns:p14="http://schemas.microsoft.com/office/powerpoint/2010/main" val="3049625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7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aford"/>
              <a:ea typeface="+mn-ea"/>
              <a:cs typeface="+mn-cs"/>
            </a:endParaRPr>
          </a:p>
        </p:txBody>
      </p:sp>
      <p:sp>
        <p:nvSpPr>
          <p:cNvPr id="18" name="Rectangle 17">
            <a:extLst>
              <a:ext uri="{FF2B5EF4-FFF2-40B4-BE49-F238E27FC236}">
                <a16:creationId xmlns:a16="http://schemas.microsoft.com/office/drawing/2014/main" id="{8F716CC0-CAC9-43AB-ADE5-2D88EAF329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721" y="462838"/>
            <a:ext cx="11149858" cy="590529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aford"/>
              <a:ea typeface="+mn-ea"/>
              <a:cs typeface="+mn-cs"/>
            </a:endParaRPr>
          </a:p>
        </p:txBody>
      </p:sp>
      <p:cxnSp>
        <p:nvCxnSpPr>
          <p:cNvPr id="20" name="Straight Connector 19">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D60EFF3B-98F0-4960-B5C6-0DFEA62D4DD0}"/>
              </a:ext>
            </a:extLst>
          </p:cNvPr>
          <p:cNvPicPr>
            <a:picLocks noChangeAspect="1"/>
          </p:cNvPicPr>
          <p:nvPr/>
        </p:nvPicPr>
        <p:blipFill rotWithShape="1">
          <a:blip r:embed="rId3">
            <a:alphaModFix amt="40000"/>
          </a:blip>
          <a:srcRect t="3240" r="1" b="1"/>
          <a:stretch/>
        </p:blipFill>
        <p:spPr>
          <a:xfrm>
            <a:off x="488537" y="476352"/>
            <a:ext cx="11147071" cy="5905296"/>
          </a:xfrm>
          <a:prstGeom prst="rect">
            <a:avLst/>
          </a:prstGeom>
        </p:spPr>
      </p:pic>
      <p:sp>
        <p:nvSpPr>
          <p:cNvPr id="7" name="TextBox 6">
            <a:extLst>
              <a:ext uri="{FF2B5EF4-FFF2-40B4-BE49-F238E27FC236}">
                <a16:creationId xmlns:a16="http://schemas.microsoft.com/office/drawing/2014/main" id="{AF0FC556-3D18-4F75-B662-172331FCBAC5}"/>
              </a:ext>
            </a:extLst>
          </p:cNvPr>
          <p:cNvSpPr txBox="1"/>
          <p:nvPr/>
        </p:nvSpPr>
        <p:spPr>
          <a:xfrm>
            <a:off x="559421" y="449229"/>
            <a:ext cx="9645383" cy="2323749"/>
          </a:xfrm>
          <a:prstGeom prst="rect">
            <a:avLst/>
          </a:prstGeom>
        </p:spPr>
        <p:txBody>
          <a:bodyPr vert="horz" lIns="91440" tIns="45720" rIns="91440" bIns="45720" rtlCol="0" anchor="b">
            <a:noAutofit/>
          </a:bodyPr>
          <a:lstStyle/>
          <a:p>
            <a:pPr marL="0" marR="0" lvl="0" indent="0" algn="l" defTabSz="914400" rtl="0" eaLnBrk="1" fontAlgn="auto" latinLnBrk="0" hangingPunct="1">
              <a:lnSpc>
                <a:spcPct val="100000"/>
              </a:lnSpc>
              <a:spcBef>
                <a:spcPct val="0"/>
              </a:spcBef>
              <a:spcAft>
                <a:spcPts val="600"/>
              </a:spcAft>
              <a:buClrTx/>
              <a:buSzTx/>
              <a:buFontTx/>
              <a:buNone/>
              <a:tabLst/>
              <a:defRPr/>
            </a:pPr>
            <a:r>
              <a:rPr kumimoji="0" lang="en-US" sz="5000" b="0" i="0" u="none" strike="noStrike" kern="1200" cap="none" spc="0" normalizeH="0" baseline="0" noProof="0">
                <a:ln>
                  <a:noFill/>
                </a:ln>
                <a:solidFill>
                  <a:prstClr val="white"/>
                </a:solidFill>
                <a:effectLst/>
                <a:uLnTx/>
                <a:uFillTx/>
                <a:latin typeface="Agency FB" panose="020B0503020202020204" pitchFamily="34" charset="0"/>
                <a:ea typeface="+mn-ea"/>
                <a:cs typeface="+mn-cs"/>
              </a:rPr>
              <a:t>Executive Summary:</a:t>
            </a:r>
          </a:p>
          <a:p>
            <a:pPr marL="0" marR="0" lvl="0" indent="0" algn="l" defTabSz="914400" rtl="0" eaLnBrk="1" fontAlgn="auto" latinLnBrk="0" hangingPunct="1">
              <a:lnSpc>
                <a:spcPct val="100000"/>
              </a:lnSpc>
              <a:spcBef>
                <a:spcPct val="0"/>
              </a:spcBef>
              <a:spcAft>
                <a:spcPts val="600"/>
              </a:spcAft>
              <a:buClrTx/>
              <a:buSzTx/>
              <a:buFontTx/>
              <a:buNone/>
              <a:tabLst/>
              <a:defRPr/>
            </a:pPr>
            <a:endParaRPr kumimoji="0" lang="en-US" sz="2800" b="0" i="0" u="none" strike="noStrike" kern="1200" cap="none" spc="0" normalizeH="0" baseline="0" noProof="0">
              <a:ln>
                <a:noFill/>
              </a:ln>
              <a:solidFill>
                <a:prstClr val="white"/>
              </a:solidFill>
              <a:effectLst/>
              <a:uLnTx/>
              <a:uFillTx/>
              <a:latin typeface="Agency FB" panose="020B0503020202020204" pitchFamily="34" charset="0"/>
              <a:ea typeface="+mn-ea"/>
              <a:cs typeface="+mn-cs"/>
            </a:endParaRPr>
          </a:p>
          <a:p>
            <a:pPr marL="0" marR="0" lvl="0" indent="0" algn="l" defTabSz="914400" rtl="0" eaLnBrk="1" fontAlgn="auto" latinLnBrk="0" hangingPunct="1">
              <a:lnSpc>
                <a:spcPct val="100000"/>
              </a:lnSpc>
              <a:spcBef>
                <a:spcPct val="0"/>
              </a:spcBef>
              <a:spcAft>
                <a:spcPts val="600"/>
              </a:spcAft>
              <a:buClrTx/>
              <a:buSzTx/>
              <a:buFontTx/>
              <a:buNone/>
              <a:tabLst/>
              <a:defRPr/>
            </a:pPr>
            <a:endParaRPr kumimoji="0" lang="en-US" sz="2500" b="0" i="0" u="none" strike="noStrike" kern="1200" cap="none" spc="0" normalizeH="0" baseline="0" noProof="0">
              <a:ln>
                <a:noFill/>
              </a:ln>
              <a:solidFill>
                <a:srgbClr val="FFFFFF"/>
              </a:solidFill>
              <a:effectLst/>
              <a:uLnTx/>
              <a:uFillTx/>
              <a:latin typeface="Agency FB" panose="020B0503020202020204" pitchFamily="34" charset="0"/>
              <a:ea typeface="+mn-ea"/>
              <a:cs typeface="+mn-cs"/>
            </a:endParaRPr>
          </a:p>
          <a:p>
            <a:pPr marL="0" marR="0" lvl="0" indent="0" algn="l" defTabSz="914400" rtl="0" eaLnBrk="1" fontAlgn="auto" latinLnBrk="0" hangingPunct="1">
              <a:lnSpc>
                <a:spcPct val="100000"/>
              </a:lnSpc>
              <a:spcBef>
                <a:spcPct val="0"/>
              </a:spcBef>
              <a:spcAft>
                <a:spcPts val="600"/>
              </a:spcAft>
              <a:buClrTx/>
              <a:buSzTx/>
              <a:buFontTx/>
              <a:buNone/>
              <a:tabLst/>
              <a:defRPr/>
            </a:pPr>
            <a:endParaRPr kumimoji="0" lang="en-US" sz="2500" b="0" i="0" u="none" strike="noStrike" kern="1200" cap="none" spc="0" normalizeH="0" baseline="0" noProof="0">
              <a:ln>
                <a:noFill/>
              </a:ln>
              <a:solidFill>
                <a:srgbClr val="FFFFFF"/>
              </a:solidFill>
              <a:effectLst/>
              <a:uLnTx/>
              <a:uFillTx/>
              <a:latin typeface="Agency FB" panose="020B0503020202020204" pitchFamily="34" charset="0"/>
              <a:ea typeface="+mn-ea"/>
              <a:cs typeface="+mn-cs"/>
            </a:endParaRPr>
          </a:p>
        </p:txBody>
      </p:sp>
      <p:sp>
        <p:nvSpPr>
          <p:cNvPr id="21" name="Subtitle" descr="Presentation Subtitle">
            <a:extLst>
              <a:ext uri="{FF2B5EF4-FFF2-40B4-BE49-F238E27FC236}">
                <a16:creationId xmlns:a16="http://schemas.microsoft.com/office/drawing/2014/main" id="{C6E230B5-3A36-4E18-8DC3-EAD0D42DC7EE}"/>
              </a:ext>
            </a:extLst>
          </p:cNvPr>
          <p:cNvSpPr txBox="1">
            <a:spLocks/>
          </p:cNvSpPr>
          <p:nvPr/>
        </p:nvSpPr>
        <p:spPr>
          <a:xfrm>
            <a:off x="600076" y="1801577"/>
            <a:ext cx="10953749" cy="96289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buClr>
                <a:schemeClr val="bg2"/>
              </a:buClr>
              <a:buSzPct val="100000"/>
              <a:buFont typeface="Arial" pitchFamily="34" charset="0"/>
              <a:buNone/>
              <a:defRPr sz="2400" kern="1200" cap="none" spc="0" baseline="0">
                <a:solidFill>
                  <a:schemeClr val="accent1"/>
                </a:solidFill>
                <a:latin typeface="+mn-lt"/>
                <a:ea typeface="+mn-ea"/>
                <a:cs typeface="+mn-cs"/>
              </a:defRPr>
            </a:lvl1pPr>
            <a:lvl2pPr marL="457200" indent="0" algn="ctr" defTabSz="914400" rtl="0" eaLnBrk="1" latinLnBrk="0" hangingPunct="1">
              <a:lnSpc>
                <a:spcPct val="100000"/>
              </a:lnSpc>
              <a:spcBef>
                <a:spcPts val="0"/>
              </a:spcBef>
              <a:buClr>
                <a:schemeClr val="bg2"/>
              </a:buClr>
              <a:buSzPct val="100000"/>
              <a:buFont typeface="Verdana" panose="020B0604030504040204" pitchFamily="34" charset="0"/>
              <a:buNone/>
              <a:defRPr sz="1800" kern="1200">
                <a:solidFill>
                  <a:schemeClr val="tx1">
                    <a:tint val="75000"/>
                  </a:schemeClr>
                </a:solidFill>
                <a:latin typeface="+mn-lt"/>
                <a:ea typeface="+mn-ea"/>
                <a:cs typeface="+mn-cs"/>
              </a:defRPr>
            </a:lvl2pPr>
            <a:lvl3pPr marL="914400" indent="0" algn="ctr" defTabSz="914400" rtl="0" eaLnBrk="1" latinLnBrk="0" hangingPunct="1">
              <a:lnSpc>
                <a:spcPct val="100000"/>
              </a:lnSpc>
              <a:spcBef>
                <a:spcPts val="0"/>
              </a:spcBef>
              <a:buClr>
                <a:schemeClr val="accent1"/>
              </a:buClr>
              <a:buSzPct val="100000"/>
              <a:buFont typeface="Wingdings" panose="05000000000000000000" pitchFamily="2" charset="2"/>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100000"/>
              </a:lnSpc>
              <a:spcBef>
                <a:spcPts val="0"/>
              </a:spcBef>
              <a:buClr>
                <a:schemeClr val="accent1"/>
              </a:buClr>
              <a:buSzPct val="100000"/>
              <a:buFont typeface="Verdana" panose="020B0604030504040204"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lnSpc>
                <a:spcPct val="100000"/>
              </a:lnSpc>
              <a:spcBef>
                <a:spcPts val="0"/>
              </a:spcBef>
              <a:buClr>
                <a:schemeClr val="accent1"/>
              </a:buClr>
              <a:buSzPct val="100000"/>
              <a:buFont typeface="Arial"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
                <a:srgbClr val="F76900"/>
              </a:buClr>
              <a:buSzPct val="100000"/>
              <a:buFont typeface="Arial" pitchFamily="34" charset="0"/>
              <a:buNone/>
              <a:tabLst/>
              <a:defRPr/>
            </a:pPr>
            <a:endParaRPr kumimoji="0" lang="en-US" sz="3500" b="0" i="0" u="none" strike="noStrike" kern="1200" cap="none" spc="0" normalizeH="0" baseline="0" noProof="0">
              <a:ln>
                <a:noFill/>
              </a:ln>
              <a:solidFill>
                <a:prstClr val="white"/>
              </a:solidFill>
              <a:effectLst/>
              <a:uLnTx/>
              <a:uFillTx/>
              <a:latin typeface="Agency FB" panose="020B0503020202020204" pitchFamily="34" charset="0"/>
              <a:ea typeface="+mn-ea"/>
              <a:cs typeface="+mn-cs"/>
            </a:endParaRPr>
          </a:p>
        </p:txBody>
      </p:sp>
      <p:sp>
        <p:nvSpPr>
          <p:cNvPr id="9" name="TextBox 8">
            <a:extLst>
              <a:ext uri="{FF2B5EF4-FFF2-40B4-BE49-F238E27FC236}">
                <a16:creationId xmlns:a16="http://schemas.microsoft.com/office/drawing/2014/main" id="{18D98FDA-AA31-4416-8E00-9CC6D05554D3}"/>
              </a:ext>
            </a:extLst>
          </p:cNvPr>
          <p:cNvSpPr txBox="1"/>
          <p:nvPr/>
        </p:nvSpPr>
        <p:spPr>
          <a:xfrm>
            <a:off x="6447797" y="728297"/>
            <a:ext cx="5180019" cy="4520932"/>
          </a:xfrm>
          <a:prstGeom prst="rect">
            <a:avLst/>
          </a:prstGeom>
        </p:spPr>
        <p:txBody>
          <a:bodyPr vert="horz" lIns="91440" tIns="45720" rIns="91440" bIns="45720" rtlCol="0" anchor="t">
            <a:noAutofit/>
          </a:bodyPr>
          <a:lstStyle/>
          <a:p>
            <a:pPr>
              <a:spcBef>
                <a:spcPct val="0"/>
              </a:spcBef>
              <a:spcAft>
                <a:spcPts val="600"/>
              </a:spcAft>
              <a:defRPr/>
            </a:pPr>
            <a:r>
              <a:rPr lang="en-US" sz="2400">
                <a:solidFill>
                  <a:schemeClr val="bg1"/>
                </a:solidFill>
                <a:latin typeface="Agency FB"/>
              </a:rPr>
              <a:t>There are many different streaming platforms for viewers to choose from, many sharing similar genres and style of movies. As of recently, there has been a rise in streaming platforms producing their own original content. According to an article by “</a:t>
            </a:r>
            <a:r>
              <a:rPr lang="en-US" sz="2400" err="1">
                <a:solidFill>
                  <a:schemeClr val="bg1"/>
                </a:solidFill>
                <a:latin typeface="Agency FB"/>
              </a:rPr>
              <a:t>Comparitech</a:t>
            </a:r>
            <a:r>
              <a:rPr lang="en-US" sz="2400">
                <a:solidFill>
                  <a:schemeClr val="bg1"/>
                </a:solidFill>
                <a:latin typeface="Agency FB"/>
              </a:rPr>
              <a:t>”, Netflix produced over 1,500 original titles since they began creating their own content in 2013. With this rise, we will look to see if another digital streaming platform (HULU) can recreate this success. Based on both movie  ratings such as IMDb and Rotten Tomatoes, as well as evaluating various movie attributes, our data set will allow us to look at the correlation between movie attributes and movie ratings in order to produce a success movie.</a:t>
            </a:r>
          </a:p>
          <a:p>
            <a:pPr marR="0" lvl="0" algn="l" defTabSz="914400" rtl="0" eaLnBrk="1" fontAlgn="auto" latinLnBrk="0" hangingPunct="1">
              <a:lnSpc>
                <a:spcPct val="100000"/>
              </a:lnSpc>
              <a:spcBef>
                <a:spcPct val="0"/>
              </a:spcBef>
              <a:spcAft>
                <a:spcPts val="600"/>
              </a:spcAft>
              <a:buClrTx/>
              <a:buSzTx/>
              <a:tabLst/>
              <a:defRPr/>
            </a:pPr>
            <a:endParaRPr kumimoji="0" lang="en-US" sz="2800" b="1" i="0" u="none" strike="noStrike" kern="1200" cap="none" spc="0" normalizeH="0" baseline="0" noProof="0">
              <a:ln>
                <a:noFill/>
              </a:ln>
              <a:solidFill>
                <a:prstClr val="white"/>
              </a:solidFill>
              <a:effectLst/>
              <a:uLnTx/>
              <a:uFillTx/>
              <a:latin typeface="Agency FB" panose="020B0503020202020204" pitchFamily="34" charset="0"/>
              <a:ea typeface="+mn-ea"/>
              <a:cs typeface="+mn-cs"/>
            </a:endParaRPr>
          </a:p>
          <a:p>
            <a:pPr marL="914400" lvl="1" indent="-457200">
              <a:spcBef>
                <a:spcPct val="0"/>
              </a:spcBef>
              <a:spcAft>
                <a:spcPts val="600"/>
              </a:spcAft>
              <a:buFont typeface="Arial" panose="020B0604020202020204" pitchFamily="34" charset="0"/>
              <a:buChar char="•"/>
              <a:defRPr/>
            </a:pPr>
            <a:endParaRPr kumimoji="0" lang="en-US" sz="2800" b="0" i="0" u="none" strike="noStrike" kern="1200" cap="none" spc="0" normalizeH="0" baseline="0" noProof="0">
              <a:ln>
                <a:noFill/>
              </a:ln>
              <a:solidFill>
                <a:schemeClr val="bg1"/>
              </a:solidFill>
              <a:effectLst/>
              <a:uLnTx/>
              <a:uFillTx/>
              <a:latin typeface="Agency FB"/>
              <a:ea typeface="+mn-ea"/>
              <a:cs typeface="+mn-cs"/>
            </a:endParaRPr>
          </a:p>
          <a:p>
            <a:pPr marL="457200" marR="0" lvl="0" indent="-457200" algn="l" defTabSz="914400" rtl="0" eaLnBrk="1" fontAlgn="auto" latinLnBrk="0" hangingPunct="1">
              <a:lnSpc>
                <a:spcPct val="100000"/>
              </a:lnSpc>
              <a:spcBef>
                <a:spcPct val="0"/>
              </a:spcBef>
              <a:spcAft>
                <a:spcPts val="600"/>
              </a:spcAft>
              <a:buClrTx/>
              <a:buSzTx/>
              <a:buFont typeface="Arial" panose="020B0604020202020204" pitchFamily="34" charset="0"/>
              <a:buChar char="•"/>
              <a:tabLst/>
              <a:defRPr/>
            </a:pPr>
            <a:endParaRPr kumimoji="0" lang="en-US" sz="2800" b="0" i="0" u="none" strike="noStrike" kern="1200" cap="none" spc="0" normalizeH="0" baseline="0" noProof="0">
              <a:ln>
                <a:noFill/>
              </a:ln>
              <a:solidFill>
                <a:prstClr val="white"/>
              </a:solidFill>
              <a:effectLst/>
              <a:uLnTx/>
              <a:uFillTx/>
              <a:latin typeface="Agency FB"/>
              <a:ea typeface="+mn-ea"/>
              <a:cs typeface="+mn-cs"/>
            </a:endParaRPr>
          </a:p>
          <a:p>
            <a:pPr marL="0" marR="0" lvl="0" indent="0" algn="l" defTabSz="914400" rtl="0" eaLnBrk="1" fontAlgn="auto" latinLnBrk="0" hangingPunct="1">
              <a:lnSpc>
                <a:spcPct val="100000"/>
              </a:lnSpc>
              <a:spcBef>
                <a:spcPct val="0"/>
              </a:spcBef>
              <a:spcAft>
                <a:spcPts val="600"/>
              </a:spcAft>
              <a:buClrTx/>
              <a:buSzTx/>
              <a:buFontTx/>
              <a:buNone/>
              <a:tabLst/>
              <a:defRPr/>
            </a:pPr>
            <a:endParaRPr kumimoji="0" lang="en-US" sz="2800" b="0" i="0" u="none" strike="noStrike" kern="1200" cap="none" spc="0" normalizeH="0" baseline="0" noProof="0">
              <a:ln>
                <a:noFill/>
              </a:ln>
              <a:solidFill>
                <a:prstClr val="white"/>
              </a:solidFill>
              <a:effectLst/>
              <a:uLnTx/>
              <a:uFillTx/>
              <a:latin typeface="Agency FB" panose="020B0503020202020204" pitchFamily="34" charset="0"/>
              <a:ea typeface="+mn-ea"/>
              <a:cs typeface="+mn-cs"/>
            </a:endParaRPr>
          </a:p>
          <a:p>
            <a:pPr marL="0" marR="0" lvl="0" indent="0" algn="l" defTabSz="914400" rtl="0" eaLnBrk="1" fontAlgn="auto" latinLnBrk="0" hangingPunct="1">
              <a:lnSpc>
                <a:spcPct val="100000"/>
              </a:lnSpc>
              <a:spcBef>
                <a:spcPct val="0"/>
              </a:spcBef>
              <a:spcAft>
                <a:spcPts val="600"/>
              </a:spcAft>
              <a:buClrTx/>
              <a:buSzTx/>
              <a:buFontTx/>
              <a:buNone/>
              <a:tabLst/>
              <a:defRPr/>
            </a:pPr>
            <a:endParaRPr kumimoji="0" lang="en-US" sz="2800" b="0" i="0" u="none" strike="noStrike" kern="1200" cap="none" spc="0" normalizeH="0" baseline="0" noProof="0">
              <a:ln>
                <a:noFill/>
              </a:ln>
              <a:solidFill>
                <a:prstClr val="white"/>
              </a:solidFill>
              <a:effectLst/>
              <a:uLnTx/>
              <a:uFillTx/>
              <a:latin typeface="Agency FB" panose="020B0503020202020204" pitchFamily="34" charset="0"/>
              <a:ea typeface="+mn-ea"/>
              <a:cs typeface="+mn-cs"/>
            </a:endParaRPr>
          </a:p>
        </p:txBody>
      </p:sp>
      <p:sp>
        <p:nvSpPr>
          <p:cNvPr id="2" name="TextBox 1">
            <a:extLst>
              <a:ext uri="{FF2B5EF4-FFF2-40B4-BE49-F238E27FC236}">
                <a16:creationId xmlns:a16="http://schemas.microsoft.com/office/drawing/2014/main" id="{9B3E2A1A-985F-C841-9ECD-D6B41F3EDD1A}"/>
              </a:ext>
            </a:extLst>
          </p:cNvPr>
          <p:cNvSpPr txBox="1"/>
          <p:nvPr/>
        </p:nvSpPr>
        <p:spPr>
          <a:xfrm>
            <a:off x="479692" y="6108502"/>
            <a:ext cx="5554487" cy="246221"/>
          </a:xfrm>
          <a:prstGeom prst="rect">
            <a:avLst/>
          </a:prstGeom>
          <a:noFill/>
        </p:spPr>
        <p:txBody>
          <a:bodyPr wrap="square" rtlCol="0">
            <a:spAutoFit/>
          </a:bodyPr>
          <a:lstStyle/>
          <a:p>
            <a:r>
              <a:rPr lang="en-US" sz="1000">
                <a:solidFill>
                  <a:schemeClr val="bg1"/>
                </a:solidFill>
                <a:hlinkClick r:id="rId4"/>
              </a:rPr>
              <a:t>https://www.comparitech.com/blog/vpn-privacy/netflix-statistics-facts-figures/</a:t>
            </a:r>
            <a:endParaRPr lang="en-US" sz="1000">
              <a:solidFill>
                <a:schemeClr val="bg1"/>
              </a:solidFill>
            </a:endParaRPr>
          </a:p>
        </p:txBody>
      </p:sp>
      <p:pic>
        <p:nvPicPr>
          <p:cNvPr id="2052" name="Picture 4" descr="Hulu Logo, history, meaning, symbol, PNG">
            <a:extLst>
              <a:ext uri="{FF2B5EF4-FFF2-40B4-BE49-F238E27FC236}">
                <a16:creationId xmlns:a16="http://schemas.microsoft.com/office/drawing/2014/main" id="{86797C12-DC38-5647-BBBC-5533E238BA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462" y="1134089"/>
            <a:ext cx="2927089" cy="1639047"/>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10" descr="Disney+ | Disney Wiki | Fandom">
            <a:extLst>
              <a:ext uri="{FF2B5EF4-FFF2-40B4-BE49-F238E27FC236}">
                <a16:creationId xmlns:a16="http://schemas.microsoft.com/office/drawing/2014/main" id="{86CA7080-020F-F545-BC65-830AE9434BB8}"/>
              </a:ext>
            </a:extLst>
          </p:cNvPr>
          <p:cNvSpPr>
            <a:spLocks noChangeAspect="1" noChangeArrowheads="1"/>
          </p:cNvSpPr>
          <p:nvPr/>
        </p:nvSpPr>
        <p:spPr bwMode="auto">
          <a:xfrm>
            <a:off x="3352800" y="685800"/>
            <a:ext cx="2895600" cy="2895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60" name="Picture 12" descr="Netflix isn&amp;#39;t changing its logo, but has a new icon - The Verge">
            <a:extLst>
              <a:ext uri="{FF2B5EF4-FFF2-40B4-BE49-F238E27FC236}">
                <a16:creationId xmlns:a16="http://schemas.microsoft.com/office/drawing/2014/main" id="{02F87699-041F-D148-816B-99A36C71EF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9220" y="3193845"/>
            <a:ext cx="2501153" cy="250115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Amazon Prime Will Lower Resolution to Prevent Internet Collapse | News |  teleSUR English">
            <a:extLst>
              <a:ext uri="{FF2B5EF4-FFF2-40B4-BE49-F238E27FC236}">
                <a16:creationId xmlns:a16="http://schemas.microsoft.com/office/drawing/2014/main" id="{015A9AE1-C2E7-2648-98E8-CE9568850A5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55479" y="2407605"/>
            <a:ext cx="2779059" cy="15748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4D492EF7-801A-6448-A26D-2DCD3C46B4AB}"/>
              </a:ext>
            </a:extLst>
          </p:cNvPr>
          <p:cNvSpPr/>
          <p:nvPr/>
        </p:nvSpPr>
        <p:spPr>
          <a:xfrm>
            <a:off x="3469341" y="4319318"/>
            <a:ext cx="2389018" cy="16402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68" name="Picture 20" descr="Disney+ boasts 100 million subscribers - Talking Biz News">
            <a:extLst>
              <a:ext uri="{FF2B5EF4-FFF2-40B4-BE49-F238E27FC236}">
                <a16:creationId xmlns:a16="http://schemas.microsoft.com/office/drawing/2014/main" id="{3BB7B43B-7FCE-CE4B-AD79-4041778B96D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57014" y="4346979"/>
            <a:ext cx="2389018" cy="1592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140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7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aford"/>
              <a:ea typeface="+mn-ea"/>
              <a:cs typeface="+mn-cs"/>
            </a:endParaRPr>
          </a:p>
        </p:txBody>
      </p:sp>
      <p:sp>
        <p:nvSpPr>
          <p:cNvPr id="18" name="Rectangle 17">
            <a:extLst>
              <a:ext uri="{FF2B5EF4-FFF2-40B4-BE49-F238E27FC236}">
                <a16:creationId xmlns:a16="http://schemas.microsoft.com/office/drawing/2014/main" id="{8F716CC0-CAC9-43AB-ADE5-2D88EAF329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721" y="462838"/>
            <a:ext cx="11149858" cy="590529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aford"/>
              <a:ea typeface="+mn-ea"/>
              <a:cs typeface="+mn-cs"/>
            </a:endParaRPr>
          </a:p>
        </p:txBody>
      </p:sp>
      <p:cxnSp>
        <p:nvCxnSpPr>
          <p:cNvPr id="20" name="Straight Connector 19">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D60EFF3B-98F0-4960-B5C6-0DFEA62D4DD0}"/>
              </a:ext>
            </a:extLst>
          </p:cNvPr>
          <p:cNvPicPr>
            <a:picLocks noChangeAspect="1"/>
          </p:cNvPicPr>
          <p:nvPr/>
        </p:nvPicPr>
        <p:blipFill rotWithShape="1">
          <a:blip r:embed="rId3">
            <a:alphaModFix amt="40000"/>
          </a:blip>
          <a:srcRect t="3240" r="1" b="1"/>
          <a:stretch/>
        </p:blipFill>
        <p:spPr>
          <a:xfrm>
            <a:off x="482600" y="462838"/>
            <a:ext cx="11147071" cy="5905296"/>
          </a:xfrm>
          <a:prstGeom prst="rect">
            <a:avLst/>
          </a:prstGeom>
        </p:spPr>
      </p:pic>
      <p:sp>
        <p:nvSpPr>
          <p:cNvPr id="7" name="TextBox 6">
            <a:extLst>
              <a:ext uri="{FF2B5EF4-FFF2-40B4-BE49-F238E27FC236}">
                <a16:creationId xmlns:a16="http://schemas.microsoft.com/office/drawing/2014/main" id="{AF0FC556-3D18-4F75-B662-172331FCBAC5}"/>
              </a:ext>
            </a:extLst>
          </p:cNvPr>
          <p:cNvSpPr txBox="1"/>
          <p:nvPr/>
        </p:nvSpPr>
        <p:spPr>
          <a:xfrm>
            <a:off x="559421" y="449229"/>
            <a:ext cx="9645383" cy="2323749"/>
          </a:xfrm>
          <a:prstGeom prst="rect">
            <a:avLst/>
          </a:prstGeom>
        </p:spPr>
        <p:txBody>
          <a:bodyPr vert="horz" lIns="91440" tIns="45720" rIns="91440" bIns="45720" rtlCol="0" anchor="b">
            <a:noAutofit/>
          </a:bodyPr>
          <a:lstStyle/>
          <a:p>
            <a:pPr marL="0" marR="0" lvl="0" indent="0" algn="l" defTabSz="914400" rtl="0" eaLnBrk="1" fontAlgn="auto" latinLnBrk="0" hangingPunct="1">
              <a:lnSpc>
                <a:spcPct val="100000"/>
              </a:lnSpc>
              <a:spcBef>
                <a:spcPct val="0"/>
              </a:spcBef>
              <a:spcAft>
                <a:spcPts val="600"/>
              </a:spcAft>
              <a:buClrTx/>
              <a:buSzTx/>
              <a:buFontTx/>
              <a:buNone/>
              <a:tabLst/>
              <a:defRPr/>
            </a:pPr>
            <a:r>
              <a:rPr kumimoji="0" lang="en-US" sz="5000" b="0" i="0" u="none" strike="noStrike" kern="1200" cap="none" spc="0" normalizeH="0" baseline="0" noProof="0">
                <a:ln>
                  <a:noFill/>
                </a:ln>
                <a:solidFill>
                  <a:prstClr val="white"/>
                </a:solidFill>
                <a:effectLst/>
                <a:uLnTx/>
                <a:uFillTx/>
                <a:latin typeface="Agency FB" panose="020B0503020202020204" pitchFamily="34" charset="0"/>
                <a:ea typeface="+mn-ea"/>
                <a:cs typeface="+mn-cs"/>
              </a:rPr>
              <a:t>Project Introduction:</a:t>
            </a:r>
          </a:p>
          <a:p>
            <a:pPr marL="0" marR="0" lvl="0" indent="0" algn="l" defTabSz="914400" rtl="0" eaLnBrk="1" fontAlgn="auto" latinLnBrk="0" hangingPunct="1">
              <a:lnSpc>
                <a:spcPct val="100000"/>
              </a:lnSpc>
              <a:spcBef>
                <a:spcPct val="0"/>
              </a:spcBef>
              <a:spcAft>
                <a:spcPts val="600"/>
              </a:spcAft>
              <a:buClrTx/>
              <a:buSzTx/>
              <a:buFontTx/>
              <a:buNone/>
              <a:tabLst/>
              <a:defRPr/>
            </a:pPr>
            <a:endParaRPr kumimoji="0" lang="en-US" sz="2800" b="0" i="0" u="none" strike="noStrike" kern="1200" cap="none" spc="0" normalizeH="0" baseline="0" noProof="0">
              <a:ln>
                <a:noFill/>
              </a:ln>
              <a:solidFill>
                <a:prstClr val="white"/>
              </a:solidFill>
              <a:effectLst/>
              <a:uLnTx/>
              <a:uFillTx/>
              <a:latin typeface="Agency FB" panose="020B0503020202020204" pitchFamily="34" charset="0"/>
              <a:ea typeface="+mn-ea"/>
              <a:cs typeface="+mn-cs"/>
            </a:endParaRPr>
          </a:p>
          <a:p>
            <a:pPr marL="0" marR="0" lvl="0" indent="0" algn="l" defTabSz="914400" rtl="0" eaLnBrk="1" fontAlgn="auto" latinLnBrk="0" hangingPunct="1">
              <a:lnSpc>
                <a:spcPct val="100000"/>
              </a:lnSpc>
              <a:spcBef>
                <a:spcPct val="0"/>
              </a:spcBef>
              <a:spcAft>
                <a:spcPts val="600"/>
              </a:spcAft>
              <a:buClrTx/>
              <a:buSzTx/>
              <a:buFontTx/>
              <a:buNone/>
              <a:tabLst/>
              <a:defRPr/>
            </a:pPr>
            <a:endParaRPr kumimoji="0" lang="en-US" sz="2500" b="0" i="0" u="none" strike="noStrike" kern="1200" cap="none" spc="0" normalizeH="0" baseline="0" noProof="0">
              <a:ln>
                <a:noFill/>
              </a:ln>
              <a:solidFill>
                <a:srgbClr val="FFFFFF"/>
              </a:solidFill>
              <a:effectLst/>
              <a:uLnTx/>
              <a:uFillTx/>
              <a:latin typeface="Agency FB" panose="020B0503020202020204" pitchFamily="34" charset="0"/>
              <a:ea typeface="+mn-ea"/>
              <a:cs typeface="+mn-cs"/>
            </a:endParaRPr>
          </a:p>
          <a:p>
            <a:pPr marL="0" marR="0" lvl="0" indent="0" algn="l" defTabSz="914400" rtl="0" eaLnBrk="1" fontAlgn="auto" latinLnBrk="0" hangingPunct="1">
              <a:lnSpc>
                <a:spcPct val="100000"/>
              </a:lnSpc>
              <a:spcBef>
                <a:spcPct val="0"/>
              </a:spcBef>
              <a:spcAft>
                <a:spcPts val="600"/>
              </a:spcAft>
              <a:buClrTx/>
              <a:buSzTx/>
              <a:buFontTx/>
              <a:buNone/>
              <a:tabLst/>
              <a:defRPr/>
            </a:pPr>
            <a:endParaRPr kumimoji="0" lang="en-US" sz="2500" b="0" i="0" u="none" strike="noStrike" kern="1200" cap="none" spc="0" normalizeH="0" baseline="0" noProof="0">
              <a:ln>
                <a:noFill/>
              </a:ln>
              <a:solidFill>
                <a:srgbClr val="FFFFFF"/>
              </a:solidFill>
              <a:effectLst/>
              <a:uLnTx/>
              <a:uFillTx/>
              <a:latin typeface="Agency FB" panose="020B0503020202020204" pitchFamily="34" charset="0"/>
              <a:ea typeface="+mn-ea"/>
              <a:cs typeface="+mn-cs"/>
            </a:endParaRPr>
          </a:p>
        </p:txBody>
      </p:sp>
      <p:sp>
        <p:nvSpPr>
          <p:cNvPr id="21" name="Subtitle" descr="Presentation Subtitle">
            <a:extLst>
              <a:ext uri="{FF2B5EF4-FFF2-40B4-BE49-F238E27FC236}">
                <a16:creationId xmlns:a16="http://schemas.microsoft.com/office/drawing/2014/main" id="{C6E230B5-3A36-4E18-8DC3-EAD0D42DC7EE}"/>
              </a:ext>
            </a:extLst>
          </p:cNvPr>
          <p:cNvSpPr txBox="1">
            <a:spLocks/>
          </p:cNvSpPr>
          <p:nvPr/>
        </p:nvSpPr>
        <p:spPr>
          <a:xfrm>
            <a:off x="600076" y="1801577"/>
            <a:ext cx="10953749" cy="96289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buClr>
                <a:schemeClr val="bg2"/>
              </a:buClr>
              <a:buSzPct val="100000"/>
              <a:buFont typeface="Arial" pitchFamily="34" charset="0"/>
              <a:buNone/>
              <a:defRPr sz="2400" kern="1200" cap="none" spc="0" baseline="0">
                <a:solidFill>
                  <a:schemeClr val="accent1"/>
                </a:solidFill>
                <a:latin typeface="+mn-lt"/>
                <a:ea typeface="+mn-ea"/>
                <a:cs typeface="+mn-cs"/>
              </a:defRPr>
            </a:lvl1pPr>
            <a:lvl2pPr marL="457200" indent="0" algn="ctr" defTabSz="914400" rtl="0" eaLnBrk="1" latinLnBrk="0" hangingPunct="1">
              <a:lnSpc>
                <a:spcPct val="100000"/>
              </a:lnSpc>
              <a:spcBef>
                <a:spcPts val="0"/>
              </a:spcBef>
              <a:buClr>
                <a:schemeClr val="bg2"/>
              </a:buClr>
              <a:buSzPct val="100000"/>
              <a:buFont typeface="Verdana" panose="020B0604030504040204" pitchFamily="34" charset="0"/>
              <a:buNone/>
              <a:defRPr sz="1800" kern="1200">
                <a:solidFill>
                  <a:schemeClr val="tx1">
                    <a:tint val="75000"/>
                  </a:schemeClr>
                </a:solidFill>
                <a:latin typeface="+mn-lt"/>
                <a:ea typeface="+mn-ea"/>
                <a:cs typeface="+mn-cs"/>
              </a:defRPr>
            </a:lvl2pPr>
            <a:lvl3pPr marL="914400" indent="0" algn="ctr" defTabSz="914400" rtl="0" eaLnBrk="1" latinLnBrk="0" hangingPunct="1">
              <a:lnSpc>
                <a:spcPct val="100000"/>
              </a:lnSpc>
              <a:spcBef>
                <a:spcPts val="0"/>
              </a:spcBef>
              <a:buClr>
                <a:schemeClr val="accent1"/>
              </a:buClr>
              <a:buSzPct val="100000"/>
              <a:buFont typeface="Wingdings" panose="05000000000000000000" pitchFamily="2" charset="2"/>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100000"/>
              </a:lnSpc>
              <a:spcBef>
                <a:spcPts val="0"/>
              </a:spcBef>
              <a:buClr>
                <a:schemeClr val="accent1"/>
              </a:buClr>
              <a:buSzPct val="100000"/>
              <a:buFont typeface="Verdana" panose="020B0604030504040204"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lnSpc>
                <a:spcPct val="100000"/>
              </a:lnSpc>
              <a:spcBef>
                <a:spcPts val="0"/>
              </a:spcBef>
              <a:buClr>
                <a:schemeClr val="accent1"/>
              </a:buClr>
              <a:buSzPct val="100000"/>
              <a:buFont typeface="Arial"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
                <a:srgbClr val="F76900"/>
              </a:buClr>
              <a:buSzPct val="100000"/>
              <a:buFont typeface="Arial" pitchFamily="34" charset="0"/>
              <a:buNone/>
              <a:tabLst/>
              <a:defRPr/>
            </a:pPr>
            <a:endParaRPr kumimoji="0" lang="en-US" sz="3500" b="0" i="0" u="none" strike="noStrike" kern="1200" cap="none" spc="0" normalizeH="0" baseline="0" noProof="0">
              <a:ln>
                <a:noFill/>
              </a:ln>
              <a:solidFill>
                <a:prstClr val="white"/>
              </a:solidFill>
              <a:effectLst/>
              <a:uLnTx/>
              <a:uFillTx/>
              <a:latin typeface="Agency FB" panose="020B0503020202020204" pitchFamily="34" charset="0"/>
              <a:ea typeface="+mn-ea"/>
              <a:cs typeface="+mn-cs"/>
            </a:endParaRPr>
          </a:p>
        </p:txBody>
      </p:sp>
      <p:sp>
        <p:nvSpPr>
          <p:cNvPr id="9" name="TextBox 8">
            <a:extLst>
              <a:ext uri="{FF2B5EF4-FFF2-40B4-BE49-F238E27FC236}">
                <a16:creationId xmlns:a16="http://schemas.microsoft.com/office/drawing/2014/main" id="{18D98FDA-AA31-4416-8E00-9CC6D05554D3}"/>
              </a:ext>
            </a:extLst>
          </p:cNvPr>
          <p:cNvSpPr txBox="1"/>
          <p:nvPr/>
        </p:nvSpPr>
        <p:spPr>
          <a:xfrm>
            <a:off x="638175" y="1635002"/>
            <a:ext cx="10905772" cy="4537435"/>
          </a:xfrm>
          <a:prstGeom prst="rect">
            <a:avLst/>
          </a:prstGeom>
        </p:spPr>
        <p:txBody>
          <a:bodyPr vert="horz" lIns="91440" tIns="45720" rIns="91440" bIns="45720" rtlCol="0" anchor="t">
            <a:noAutofit/>
          </a:bodyPr>
          <a:lstStyle/>
          <a:p>
            <a:pPr marL="457200" marR="0" lvl="0" indent="-457200" algn="l" defTabSz="914400" rtl="0" eaLnBrk="1" fontAlgn="auto" latinLnBrk="0" hangingPunct="1">
              <a:lnSpc>
                <a:spcPct val="100000"/>
              </a:lnSpc>
              <a:spcBef>
                <a:spcPct val="0"/>
              </a:spcBef>
              <a:spcAft>
                <a:spcPts val="600"/>
              </a:spcAft>
              <a:buClrTx/>
              <a:buSzTx/>
              <a:buFont typeface="Arial" panose="020B0604020202020204" pitchFamily="34" charset="0"/>
              <a:buChar char="•"/>
              <a:tabLst/>
              <a:defRPr/>
            </a:pPr>
            <a:r>
              <a:rPr lang="en-US" sz="2800">
                <a:solidFill>
                  <a:schemeClr val="bg1"/>
                </a:solidFill>
                <a:latin typeface="Agency FB"/>
              </a:rPr>
              <a:t>Hulu is preparing to make feature films for their streaming services.</a:t>
            </a:r>
          </a:p>
          <a:p>
            <a:pPr marL="457200" marR="0" lvl="0" indent="-457200" algn="l" defTabSz="914400" rtl="0" eaLnBrk="1" fontAlgn="auto" latinLnBrk="0" hangingPunct="1">
              <a:lnSpc>
                <a:spcPct val="100000"/>
              </a:lnSpc>
              <a:spcBef>
                <a:spcPct val="0"/>
              </a:spcBef>
              <a:spcAft>
                <a:spcPts val="600"/>
              </a:spcAft>
              <a:buClrTx/>
              <a:buSzTx/>
              <a:buFont typeface="Arial" panose="020B0604020202020204" pitchFamily="34" charset="0"/>
              <a:buChar char="•"/>
              <a:tabLst/>
              <a:defRPr/>
            </a:pPr>
            <a:r>
              <a:rPr lang="en-US" sz="2800">
                <a:solidFill>
                  <a:schemeClr val="bg1"/>
                </a:solidFill>
                <a:latin typeface="Agency FB"/>
              </a:rPr>
              <a:t>Our Goal:</a:t>
            </a:r>
          </a:p>
          <a:p>
            <a:pPr marL="914400" lvl="1" indent="-457200">
              <a:spcBef>
                <a:spcPct val="0"/>
              </a:spcBef>
              <a:spcAft>
                <a:spcPts val="600"/>
              </a:spcAft>
              <a:buFont typeface="Arial" panose="020B0604020202020204" pitchFamily="34" charset="0"/>
              <a:buChar char="•"/>
              <a:defRPr/>
            </a:pPr>
            <a:r>
              <a:rPr kumimoji="0" lang="en-US" sz="2800" b="0" i="0" u="none" strike="noStrike" kern="1200" cap="none" spc="0" normalizeH="0" baseline="0" noProof="0">
                <a:ln>
                  <a:noFill/>
                </a:ln>
                <a:solidFill>
                  <a:schemeClr val="bg1"/>
                </a:solidFill>
                <a:effectLst/>
                <a:uLnTx/>
                <a:uFillTx/>
                <a:latin typeface="Agency FB"/>
                <a:ea typeface="+mn-ea"/>
                <a:cs typeface="+mn-cs"/>
              </a:rPr>
              <a:t>Utilize a </a:t>
            </a:r>
            <a:r>
              <a:rPr lang="en-US" sz="2800">
                <a:solidFill>
                  <a:schemeClr val="bg1"/>
                </a:solidFill>
                <a:latin typeface="Agency FB"/>
              </a:rPr>
              <a:t>large dataset to identify predictors of highly rated movies using movie rating such as IMDB and Rotten Tomatoes</a:t>
            </a:r>
          </a:p>
          <a:p>
            <a:pPr marL="914400" lvl="1" indent="-457200">
              <a:spcBef>
                <a:spcPct val="0"/>
              </a:spcBef>
              <a:spcAft>
                <a:spcPts val="600"/>
              </a:spcAft>
              <a:buFont typeface="Arial" panose="020B0604020202020204" pitchFamily="34" charset="0"/>
              <a:buChar char="•"/>
              <a:defRPr/>
            </a:pPr>
            <a:r>
              <a:rPr kumimoji="0" lang="en-US" sz="2800" b="0" i="0" u="none" strike="noStrike" kern="1200" cap="none" spc="0" normalizeH="0" baseline="0" noProof="0">
                <a:ln>
                  <a:noFill/>
                </a:ln>
                <a:solidFill>
                  <a:schemeClr val="bg1"/>
                </a:solidFill>
                <a:effectLst/>
                <a:uLnTx/>
                <a:uFillTx/>
                <a:latin typeface="Agency FB"/>
                <a:ea typeface="+mn-ea"/>
                <a:cs typeface="+mn-cs"/>
              </a:rPr>
              <a:t>Use these </a:t>
            </a:r>
            <a:r>
              <a:rPr lang="en-US" sz="2800">
                <a:solidFill>
                  <a:schemeClr val="bg1"/>
                </a:solidFill>
                <a:latin typeface="Agency FB"/>
              </a:rPr>
              <a:t>ratings as</a:t>
            </a:r>
            <a:r>
              <a:rPr kumimoji="0" lang="en-US" sz="2800" b="0" i="0" u="none" strike="noStrike" kern="1200" cap="none" spc="0" normalizeH="0" baseline="0" noProof="0">
                <a:ln>
                  <a:noFill/>
                </a:ln>
                <a:solidFill>
                  <a:schemeClr val="bg1"/>
                </a:solidFill>
                <a:effectLst/>
                <a:uLnTx/>
                <a:uFillTx/>
                <a:latin typeface="Agency FB"/>
                <a:ea typeface="+mn-ea"/>
                <a:cs typeface="+mn-cs"/>
              </a:rPr>
              <a:t> predictors for</a:t>
            </a:r>
            <a:r>
              <a:rPr lang="en-US" sz="2800">
                <a:solidFill>
                  <a:schemeClr val="bg1"/>
                </a:solidFill>
                <a:latin typeface="Agency FB"/>
              </a:rPr>
              <a:t> various movie attributes</a:t>
            </a:r>
            <a:r>
              <a:rPr kumimoji="0" lang="en-US" sz="2800" b="0" i="0" u="none" strike="noStrike" kern="1200" cap="none" spc="0" normalizeH="0" baseline="0" noProof="0">
                <a:ln>
                  <a:noFill/>
                </a:ln>
                <a:solidFill>
                  <a:schemeClr val="bg1"/>
                </a:solidFill>
                <a:effectLst/>
                <a:uLnTx/>
                <a:uFillTx/>
                <a:latin typeface="Agency FB"/>
                <a:ea typeface="+mn-ea"/>
                <a:cs typeface="+mn-cs"/>
              </a:rPr>
              <a:t> (genre, age, rating</a:t>
            </a:r>
            <a:r>
              <a:rPr lang="en-US" sz="2800">
                <a:solidFill>
                  <a:schemeClr val="bg1"/>
                </a:solidFill>
                <a:latin typeface="Agency FB"/>
              </a:rPr>
              <a:t>, runtime, etc.)</a:t>
            </a:r>
            <a:r>
              <a:rPr kumimoji="0" lang="en-US" sz="2800" b="0" i="0" u="none" strike="noStrike" kern="1200" cap="none" spc="0" normalizeH="0" baseline="0" noProof="0">
                <a:ln>
                  <a:noFill/>
                </a:ln>
                <a:solidFill>
                  <a:schemeClr val="bg1"/>
                </a:solidFill>
                <a:effectLst/>
                <a:uLnTx/>
                <a:uFillTx/>
                <a:latin typeface="Agency FB"/>
                <a:ea typeface="+mn-ea"/>
                <a:cs typeface="+mn-cs"/>
              </a:rPr>
              <a:t> to determine if a </a:t>
            </a:r>
            <a:r>
              <a:rPr lang="en-US" sz="2800">
                <a:solidFill>
                  <a:schemeClr val="bg1"/>
                </a:solidFill>
                <a:latin typeface="Agency FB"/>
              </a:rPr>
              <a:t>film</a:t>
            </a:r>
            <a:r>
              <a:rPr kumimoji="0" lang="en-US" sz="2800" b="0" i="0" u="none" strike="noStrike" kern="1200" cap="none" spc="0" normalizeH="0" baseline="0" noProof="0">
                <a:ln>
                  <a:noFill/>
                </a:ln>
                <a:solidFill>
                  <a:schemeClr val="bg1"/>
                </a:solidFill>
                <a:effectLst/>
                <a:uLnTx/>
                <a:uFillTx/>
                <a:latin typeface="Agency FB"/>
                <a:ea typeface="+mn-ea"/>
                <a:cs typeface="+mn-cs"/>
              </a:rPr>
              <a:t> will be highly rated</a:t>
            </a:r>
            <a:endParaRPr lang="en-US" sz="2800" b="0" i="0" u="none" strike="noStrike" kern="1200" cap="none" spc="0" normalizeH="0" baseline="0" noProof="0">
              <a:ln>
                <a:noFill/>
              </a:ln>
              <a:solidFill>
                <a:schemeClr val="bg1"/>
              </a:solidFill>
              <a:effectLst/>
              <a:uLnTx/>
              <a:uFillTx/>
              <a:latin typeface="Agency FB"/>
            </a:endParaRPr>
          </a:p>
          <a:p>
            <a:pPr marL="914400" lvl="1" indent="-457200">
              <a:spcBef>
                <a:spcPct val="0"/>
              </a:spcBef>
              <a:spcAft>
                <a:spcPts val="600"/>
              </a:spcAft>
              <a:buFont typeface="Arial" panose="020B0604020202020204" pitchFamily="34" charset="0"/>
              <a:buChar char="•"/>
              <a:defRPr/>
            </a:pPr>
            <a:r>
              <a:rPr lang="en-US" sz="2800">
                <a:solidFill>
                  <a:schemeClr val="bg1"/>
                </a:solidFill>
                <a:latin typeface="Agency FB"/>
              </a:rPr>
              <a:t>This prediction will allow us to choose the specific attributes of our film and what (additional) platform(s) to stream it on.</a:t>
            </a:r>
          </a:p>
          <a:p>
            <a:pPr lvl="1" algn="ctr">
              <a:spcBef>
                <a:spcPct val="0"/>
              </a:spcBef>
              <a:spcAft>
                <a:spcPts val="600"/>
              </a:spcAft>
              <a:defRPr/>
            </a:pPr>
            <a:r>
              <a:rPr lang="en-US" sz="2800">
                <a:solidFill>
                  <a:srgbClr val="E69500"/>
                </a:solidFill>
                <a:latin typeface="Agency FB"/>
              </a:rPr>
              <a:t>Marketing Question: What are the movie attributes that are tied to a success movie rating?</a:t>
            </a:r>
          </a:p>
          <a:p>
            <a:pPr marL="914400" lvl="1" indent="-457200">
              <a:spcBef>
                <a:spcPct val="0"/>
              </a:spcBef>
              <a:spcAft>
                <a:spcPts val="600"/>
              </a:spcAft>
              <a:buFont typeface="Arial" panose="020B0604020202020204" pitchFamily="34" charset="0"/>
              <a:buChar char="•"/>
              <a:defRPr/>
            </a:pPr>
            <a:endParaRPr kumimoji="0" lang="en-US" sz="2800" b="0" i="0" u="none" strike="noStrike" kern="1200" cap="none" spc="0" normalizeH="0" baseline="0" noProof="0">
              <a:ln>
                <a:noFill/>
              </a:ln>
              <a:solidFill>
                <a:schemeClr val="bg1"/>
              </a:solidFill>
              <a:effectLst/>
              <a:uLnTx/>
              <a:uFillTx/>
              <a:latin typeface="Agency FB"/>
              <a:ea typeface="+mn-ea"/>
              <a:cs typeface="+mn-cs"/>
            </a:endParaRPr>
          </a:p>
          <a:p>
            <a:pPr marL="457200" marR="0" lvl="0" indent="-457200" algn="l" defTabSz="914400" rtl="0" eaLnBrk="1" fontAlgn="auto" latinLnBrk="0" hangingPunct="1">
              <a:lnSpc>
                <a:spcPct val="100000"/>
              </a:lnSpc>
              <a:spcBef>
                <a:spcPct val="0"/>
              </a:spcBef>
              <a:spcAft>
                <a:spcPts val="600"/>
              </a:spcAft>
              <a:buClrTx/>
              <a:buSzTx/>
              <a:buFont typeface="Arial" panose="020B0604020202020204" pitchFamily="34" charset="0"/>
              <a:buChar char="•"/>
              <a:tabLst/>
              <a:defRPr/>
            </a:pPr>
            <a:endParaRPr kumimoji="0" lang="en-US" sz="2800" b="0" i="0" u="none" strike="noStrike" kern="1200" cap="none" spc="0" normalizeH="0" baseline="0" noProof="0">
              <a:ln>
                <a:noFill/>
              </a:ln>
              <a:solidFill>
                <a:prstClr val="white"/>
              </a:solidFill>
              <a:effectLst/>
              <a:uLnTx/>
              <a:uFillTx/>
              <a:latin typeface="Agency FB"/>
              <a:ea typeface="+mn-ea"/>
              <a:cs typeface="+mn-cs"/>
            </a:endParaRPr>
          </a:p>
          <a:p>
            <a:pPr marL="0" marR="0" lvl="0" indent="0" algn="l" defTabSz="914400" rtl="0" eaLnBrk="1" fontAlgn="auto" latinLnBrk="0" hangingPunct="1">
              <a:lnSpc>
                <a:spcPct val="100000"/>
              </a:lnSpc>
              <a:spcBef>
                <a:spcPct val="0"/>
              </a:spcBef>
              <a:spcAft>
                <a:spcPts val="600"/>
              </a:spcAft>
              <a:buClrTx/>
              <a:buSzTx/>
              <a:buFontTx/>
              <a:buNone/>
              <a:tabLst/>
              <a:defRPr/>
            </a:pPr>
            <a:endParaRPr kumimoji="0" lang="en-US" sz="2800" b="0" i="0" u="none" strike="noStrike" kern="1200" cap="none" spc="0" normalizeH="0" baseline="0" noProof="0">
              <a:ln>
                <a:noFill/>
              </a:ln>
              <a:solidFill>
                <a:prstClr val="white"/>
              </a:solidFill>
              <a:effectLst/>
              <a:uLnTx/>
              <a:uFillTx/>
              <a:latin typeface="Agency FB" panose="020B0503020202020204" pitchFamily="34" charset="0"/>
              <a:ea typeface="+mn-ea"/>
              <a:cs typeface="+mn-cs"/>
            </a:endParaRPr>
          </a:p>
          <a:p>
            <a:pPr marL="0" marR="0" lvl="0" indent="0" algn="l" defTabSz="914400" rtl="0" eaLnBrk="1" fontAlgn="auto" latinLnBrk="0" hangingPunct="1">
              <a:lnSpc>
                <a:spcPct val="100000"/>
              </a:lnSpc>
              <a:spcBef>
                <a:spcPct val="0"/>
              </a:spcBef>
              <a:spcAft>
                <a:spcPts val="600"/>
              </a:spcAft>
              <a:buClrTx/>
              <a:buSzTx/>
              <a:buFontTx/>
              <a:buNone/>
              <a:tabLst/>
              <a:defRPr/>
            </a:pPr>
            <a:endParaRPr kumimoji="0" lang="en-US" sz="2800" b="0" i="0" u="none" strike="noStrike" kern="1200" cap="none" spc="0" normalizeH="0" baseline="0" noProof="0">
              <a:ln>
                <a:noFill/>
              </a:ln>
              <a:solidFill>
                <a:prstClr val="white"/>
              </a:solidFill>
              <a:effectLst/>
              <a:uLnTx/>
              <a:uFillTx/>
              <a:latin typeface="Agency FB" panose="020B0503020202020204" pitchFamily="34" charset="0"/>
              <a:ea typeface="+mn-ea"/>
              <a:cs typeface="+mn-cs"/>
            </a:endParaRPr>
          </a:p>
        </p:txBody>
      </p:sp>
    </p:spTree>
    <p:extLst>
      <p:ext uri="{BB962C8B-B14F-4D97-AF65-F5344CB8AC3E}">
        <p14:creationId xmlns:p14="http://schemas.microsoft.com/office/powerpoint/2010/main" val="1440324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7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aford"/>
              <a:ea typeface="+mn-ea"/>
              <a:cs typeface="+mn-cs"/>
            </a:endParaRPr>
          </a:p>
        </p:txBody>
      </p:sp>
      <p:sp>
        <p:nvSpPr>
          <p:cNvPr id="18" name="Rectangle 17">
            <a:extLst>
              <a:ext uri="{FF2B5EF4-FFF2-40B4-BE49-F238E27FC236}">
                <a16:creationId xmlns:a16="http://schemas.microsoft.com/office/drawing/2014/main" id="{8F716CC0-CAC9-43AB-ADE5-2D88EAF329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721" y="462838"/>
            <a:ext cx="11149858" cy="590529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aford"/>
              <a:ea typeface="+mn-ea"/>
              <a:cs typeface="+mn-cs"/>
            </a:endParaRPr>
          </a:p>
        </p:txBody>
      </p:sp>
      <p:cxnSp>
        <p:nvCxnSpPr>
          <p:cNvPr id="20" name="Straight Connector 19">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D60EFF3B-98F0-4960-B5C6-0DFEA62D4DD0}"/>
              </a:ext>
            </a:extLst>
          </p:cNvPr>
          <p:cNvPicPr>
            <a:picLocks noChangeAspect="1"/>
          </p:cNvPicPr>
          <p:nvPr/>
        </p:nvPicPr>
        <p:blipFill rotWithShape="1">
          <a:blip r:embed="rId3">
            <a:alphaModFix amt="40000"/>
          </a:blip>
          <a:srcRect t="3240" r="1" b="1"/>
          <a:stretch/>
        </p:blipFill>
        <p:spPr>
          <a:xfrm>
            <a:off x="482600" y="462839"/>
            <a:ext cx="11147071" cy="5905296"/>
          </a:xfrm>
          <a:prstGeom prst="rect">
            <a:avLst/>
          </a:prstGeom>
        </p:spPr>
      </p:pic>
      <p:sp>
        <p:nvSpPr>
          <p:cNvPr id="7" name="TextBox 6">
            <a:extLst>
              <a:ext uri="{FF2B5EF4-FFF2-40B4-BE49-F238E27FC236}">
                <a16:creationId xmlns:a16="http://schemas.microsoft.com/office/drawing/2014/main" id="{AF0FC556-3D18-4F75-B662-172331FCBAC5}"/>
              </a:ext>
            </a:extLst>
          </p:cNvPr>
          <p:cNvSpPr txBox="1"/>
          <p:nvPr/>
        </p:nvSpPr>
        <p:spPr>
          <a:xfrm>
            <a:off x="559421" y="449229"/>
            <a:ext cx="9645383" cy="2323749"/>
          </a:xfrm>
          <a:prstGeom prst="rect">
            <a:avLst/>
          </a:prstGeom>
        </p:spPr>
        <p:txBody>
          <a:bodyPr vert="horz" lIns="91440" tIns="45720" rIns="91440" bIns="45720" rtlCol="0" anchor="b">
            <a:noAutofit/>
          </a:bodyPr>
          <a:lstStyle/>
          <a:p>
            <a:pPr marL="0" marR="0" lvl="0" indent="0" algn="l" defTabSz="914400" rtl="0" eaLnBrk="1" fontAlgn="auto" latinLnBrk="0" hangingPunct="1">
              <a:lnSpc>
                <a:spcPct val="100000"/>
              </a:lnSpc>
              <a:spcBef>
                <a:spcPct val="0"/>
              </a:spcBef>
              <a:spcAft>
                <a:spcPts val="600"/>
              </a:spcAft>
              <a:buClrTx/>
              <a:buSzTx/>
              <a:buFontTx/>
              <a:buNone/>
              <a:tabLst/>
              <a:defRPr/>
            </a:pPr>
            <a:r>
              <a:rPr kumimoji="0" lang="en-US" sz="5000" b="0" i="0" u="none" strike="noStrike" kern="1200" cap="none" spc="0" normalizeH="0" baseline="0" noProof="0">
                <a:ln>
                  <a:noFill/>
                </a:ln>
                <a:solidFill>
                  <a:prstClr val="white"/>
                </a:solidFill>
                <a:effectLst/>
                <a:uLnTx/>
                <a:uFillTx/>
                <a:latin typeface="Agency FB" panose="020B0503020202020204" pitchFamily="34" charset="0"/>
                <a:ea typeface="+mn-ea"/>
                <a:cs typeface="+mn-cs"/>
              </a:rPr>
              <a:t>Movie Dataset:</a:t>
            </a:r>
          </a:p>
          <a:p>
            <a:pPr marL="0" marR="0" lvl="0" indent="0" algn="l" defTabSz="914400" rtl="0" eaLnBrk="1" fontAlgn="auto" latinLnBrk="0" hangingPunct="1">
              <a:lnSpc>
                <a:spcPct val="100000"/>
              </a:lnSpc>
              <a:spcBef>
                <a:spcPct val="0"/>
              </a:spcBef>
              <a:spcAft>
                <a:spcPts val="600"/>
              </a:spcAft>
              <a:buClrTx/>
              <a:buSzTx/>
              <a:buFontTx/>
              <a:buNone/>
              <a:tabLst/>
              <a:defRPr/>
            </a:pPr>
            <a:endParaRPr kumimoji="0" lang="en-US" sz="2800" b="0" i="0" u="none" strike="noStrike" kern="1200" cap="none" spc="0" normalizeH="0" baseline="0" noProof="0">
              <a:ln>
                <a:noFill/>
              </a:ln>
              <a:solidFill>
                <a:prstClr val="white"/>
              </a:solidFill>
              <a:effectLst/>
              <a:uLnTx/>
              <a:uFillTx/>
              <a:latin typeface="Agency FB" panose="020B0503020202020204" pitchFamily="34" charset="0"/>
              <a:ea typeface="+mn-ea"/>
              <a:cs typeface="+mn-cs"/>
            </a:endParaRPr>
          </a:p>
          <a:p>
            <a:pPr marL="0" marR="0" lvl="0" indent="0" algn="l" defTabSz="914400" rtl="0" eaLnBrk="1" fontAlgn="auto" latinLnBrk="0" hangingPunct="1">
              <a:lnSpc>
                <a:spcPct val="100000"/>
              </a:lnSpc>
              <a:spcBef>
                <a:spcPct val="0"/>
              </a:spcBef>
              <a:spcAft>
                <a:spcPts val="600"/>
              </a:spcAft>
              <a:buClrTx/>
              <a:buSzTx/>
              <a:buFontTx/>
              <a:buNone/>
              <a:tabLst/>
              <a:defRPr/>
            </a:pPr>
            <a:endParaRPr kumimoji="0" lang="en-US" sz="2500" b="0" i="0" u="none" strike="noStrike" kern="1200" cap="none" spc="0" normalizeH="0" baseline="0" noProof="0">
              <a:ln>
                <a:noFill/>
              </a:ln>
              <a:solidFill>
                <a:srgbClr val="FFFFFF"/>
              </a:solidFill>
              <a:effectLst/>
              <a:uLnTx/>
              <a:uFillTx/>
              <a:latin typeface="Agency FB" panose="020B0503020202020204" pitchFamily="34" charset="0"/>
              <a:ea typeface="+mn-ea"/>
              <a:cs typeface="+mn-cs"/>
            </a:endParaRPr>
          </a:p>
          <a:p>
            <a:pPr marL="0" marR="0" lvl="0" indent="0" algn="l" defTabSz="914400" rtl="0" eaLnBrk="1" fontAlgn="auto" latinLnBrk="0" hangingPunct="1">
              <a:lnSpc>
                <a:spcPct val="100000"/>
              </a:lnSpc>
              <a:spcBef>
                <a:spcPct val="0"/>
              </a:spcBef>
              <a:spcAft>
                <a:spcPts val="600"/>
              </a:spcAft>
              <a:buClrTx/>
              <a:buSzTx/>
              <a:buFontTx/>
              <a:buNone/>
              <a:tabLst/>
              <a:defRPr/>
            </a:pPr>
            <a:endParaRPr kumimoji="0" lang="en-US" sz="2500" b="0" i="0" u="none" strike="noStrike" kern="1200" cap="none" spc="0" normalizeH="0" baseline="0" noProof="0">
              <a:ln>
                <a:noFill/>
              </a:ln>
              <a:solidFill>
                <a:srgbClr val="FFFFFF"/>
              </a:solidFill>
              <a:effectLst/>
              <a:uLnTx/>
              <a:uFillTx/>
              <a:latin typeface="Agency FB" panose="020B0503020202020204" pitchFamily="34" charset="0"/>
              <a:ea typeface="+mn-ea"/>
              <a:cs typeface="+mn-cs"/>
            </a:endParaRPr>
          </a:p>
        </p:txBody>
      </p:sp>
      <p:sp>
        <p:nvSpPr>
          <p:cNvPr id="21" name="Subtitle" descr="Presentation Subtitle">
            <a:extLst>
              <a:ext uri="{FF2B5EF4-FFF2-40B4-BE49-F238E27FC236}">
                <a16:creationId xmlns:a16="http://schemas.microsoft.com/office/drawing/2014/main" id="{C6E230B5-3A36-4E18-8DC3-EAD0D42DC7EE}"/>
              </a:ext>
            </a:extLst>
          </p:cNvPr>
          <p:cNvSpPr txBox="1">
            <a:spLocks/>
          </p:cNvSpPr>
          <p:nvPr/>
        </p:nvSpPr>
        <p:spPr>
          <a:xfrm>
            <a:off x="600076" y="1801577"/>
            <a:ext cx="10953749" cy="96289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buClr>
                <a:schemeClr val="bg2"/>
              </a:buClr>
              <a:buSzPct val="100000"/>
              <a:buFont typeface="Arial" pitchFamily="34" charset="0"/>
              <a:buNone/>
              <a:defRPr sz="2400" kern="1200" cap="none" spc="0" baseline="0">
                <a:solidFill>
                  <a:schemeClr val="accent1"/>
                </a:solidFill>
                <a:latin typeface="+mn-lt"/>
                <a:ea typeface="+mn-ea"/>
                <a:cs typeface="+mn-cs"/>
              </a:defRPr>
            </a:lvl1pPr>
            <a:lvl2pPr marL="457200" indent="0" algn="ctr" defTabSz="914400" rtl="0" eaLnBrk="1" latinLnBrk="0" hangingPunct="1">
              <a:lnSpc>
                <a:spcPct val="100000"/>
              </a:lnSpc>
              <a:spcBef>
                <a:spcPts val="0"/>
              </a:spcBef>
              <a:buClr>
                <a:schemeClr val="bg2"/>
              </a:buClr>
              <a:buSzPct val="100000"/>
              <a:buFont typeface="Verdana" panose="020B0604030504040204" pitchFamily="34" charset="0"/>
              <a:buNone/>
              <a:defRPr sz="1800" kern="1200">
                <a:solidFill>
                  <a:schemeClr val="tx1">
                    <a:tint val="75000"/>
                  </a:schemeClr>
                </a:solidFill>
                <a:latin typeface="+mn-lt"/>
                <a:ea typeface="+mn-ea"/>
                <a:cs typeface="+mn-cs"/>
              </a:defRPr>
            </a:lvl2pPr>
            <a:lvl3pPr marL="914400" indent="0" algn="ctr" defTabSz="914400" rtl="0" eaLnBrk="1" latinLnBrk="0" hangingPunct="1">
              <a:lnSpc>
                <a:spcPct val="100000"/>
              </a:lnSpc>
              <a:spcBef>
                <a:spcPts val="0"/>
              </a:spcBef>
              <a:buClr>
                <a:schemeClr val="accent1"/>
              </a:buClr>
              <a:buSzPct val="100000"/>
              <a:buFont typeface="Wingdings" panose="05000000000000000000" pitchFamily="2" charset="2"/>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100000"/>
              </a:lnSpc>
              <a:spcBef>
                <a:spcPts val="0"/>
              </a:spcBef>
              <a:buClr>
                <a:schemeClr val="accent1"/>
              </a:buClr>
              <a:buSzPct val="100000"/>
              <a:buFont typeface="Verdana" panose="020B0604030504040204"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lnSpc>
                <a:spcPct val="100000"/>
              </a:lnSpc>
              <a:spcBef>
                <a:spcPts val="0"/>
              </a:spcBef>
              <a:buClr>
                <a:schemeClr val="accent1"/>
              </a:buClr>
              <a:buSzPct val="100000"/>
              <a:buFont typeface="Arial"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
                <a:srgbClr val="F76900"/>
              </a:buClr>
              <a:buSzPct val="100000"/>
              <a:buFont typeface="Arial" pitchFamily="34" charset="0"/>
              <a:buNone/>
              <a:tabLst/>
              <a:defRPr/>
            </a:pPr>
            <a:endParaRPr kumimoji="0" lang="en-US" sz="3500" b="0" i="0" u="none" strike="noStrike" kern="1200" cap="none" spc="0" normalizeH="0" baseline="0" noProof="0">
              <a:ln>
                <a:noFill/>
              </a:ln>
              <a:solidFill>
                <a:prstClr val="white"/>
              </a:solidFill>
              <a:effectLst/>
              <a:uLnTx/>
              <a:uFillTx/>
              <a:latin typeface="Agency FB" panose="020B0503020202020204" pitchFamily="34" charset="0"/>
              <a:ea typeface="+mn-ea"/>
              <a:cs typeface="+mn-cs"/>
            </a:endParaRPr>
          </a:p>
        </p:txBody>
      </p:sp>
      <p:sp>
        <p:nvSpPr>
          <p:cNvPr id="9" name="TextBox 8">
            <a:extLst>
              <a:ext uri="{FF2B5EF4-FFF2-40B4-BE49-F238E27FC236}">
                <a16:creationId xmlns:a16="http://schemas.microsoft.com/office/drawing/2014/main" id="{18D98FDA-AA31-4416-8E00-9CC6D05554D3}"/>
              </a:ext>
            </a:extLst>
          </p:cNvPr>
          <p:cNvSpPr txBox="1"/>
          <p:nvPr/>
        </p:nvSpPr>
        <p:spPr>
          <a:xfrm>
            <a:off x="723900" y="1625474"/>
            <a:ext cx="10630640" cy="4537435"/>
          </a:xfrm>
          <a:prstGeom prst="rect">
            <a:avLst/>
          </a:prstGeom>
        </p:spPr>
        <p:txBody>
          <a:bodyPr vert="horz" lIns="91440" tIns="45720" rIns="91440" bIns="45720" rtlCol="0" anchor="t">
            <a:noAutofit/>
          </a:bodyPr>
          <a:lstStyle/>
          <a:p>
            <a:pPr marL="457200" indent="-457200">
              <a:spcBef>
                <a:spcPct val="0"/>
              </a:spcBef>
              <a:spcAft>
                <a:spcPts val="600"/>
              </a:spcAft>
              <a:buFont typeface="Arial" panose="020B0604020202020204" pitchFamily="34" charset="0"/>
              <a:buChar char="•"/>
              <a:defRPr/>
            </a:pPr>
            <a:r>
              <a:rPr lang="en-US" sz="2800">
                <a:solidFill>
                  <a:schemeClr val="bg1"/>
                </a:solidFill>
                <a:latin typeface="Agency FB"/>
              </a:rPr>
              <a:t>Explanation of the dataset: What does dataset show us? </a:t>
            </a:r>
          </a:p>
          <a:p>
            <a:pPr marL="914400" marR="0" lvl="1" indent="-457200" algn="l" defTabSz="914400" rtl="0" eaLnBrk="1" fontAlgn="auto" latinLnBrk="0" hangingPunct="1">
              <a:lnSpc>
                <a:spcPct val="100000"/>
              </a:lnSpc>
              <a:spcBef>
                <a:spcPct val="0"/>
              </a:spcBef>
              <a:spcAft>
                <a:spcPts val="600"/>
              </a:spcAft>
              <a:buClrTx/>
              <a:buSzTx/>
              <a:buFont typeface="Arial" panose="020B0604020202020204" pitchFamily="34" charset="0"/>
              <a:buChar char="•"/>
              <a:tabLst/>
              <a:defRPr/>
            </a:pPr>
            <a:r>
              <a:rPr lang="en-US" sz="2800">
                <a:solidFill>
                  <a:schemeClr val="bg1"/>
                </a:solidFill>
                <a:latin typeface="Agency FB"/>
              </a:rPr>
              <a:t>The dataset contains over 9,000 rows of movies on streaming platforms, with release dates ranging from 1914 to 2021. </a:t>
            </a:r>
          </a:p>
          <a:p>
            <a:pPr marL="914400" marR="0" lvl="1" indent="-457200" algn="l" defTabSz="914400" rtl="0" eaLnBrk="1" fontAlgn="auto" latinLnBrk="0" hangingPunct="1">
              <a:lnSpc>
                <a:spcPct val="100000"/>
              </a:lnSpc>
              <a:spcBef>
                <a:spcPct val="0"/>
              </a:spcBef>
              <a:spcAft>
                <a:spcPts val="600"/>
              </a:spcAft>
              <a:buClrTx/>
              <a:buSzTx/>
              <a:buFont typeface="Arial" panose="020B0604020202020204" pitchFamily="34" charset="0"/>
              <a:buChar char="•"/>
              <a:tabLst/>
              <a:defRPr/>
            </a:pPr>
            <a:r>
              <a:rPr lang="en-US" sz="2800">
                <a:solidFill>
                  <a:schemeClr val="bg1"/>
                </a:solidFill>
                <a:latin typeface="Agency FB"/>
              </a:rPr>
              <a:t>The dataset contains descriptive information for each movie such as genre, year of release, director, and country – as well as continuous data such as Runtime, IMDb, and Rotten Tomato ratings.</a:t>
            </a:r>
          </a:p>
          <a:p>
            <a:pPr marL="914400" marR="0" lvl="1" indent="-457200" algn="l" defTabSz="914400" rtl="0" eaLnBrk="1" fontAlgn="auto" latinLnBrk="0" hangingPunct="1">
              <a:lnSpc>
                <a:spcPct val="100000"/>
              </a:lnSpc>
              <a:spcBef>
                <a:spcPct val="0"/>
              </a:spcBef>
              <a:spcAft>
                <a:spcPts val="600"/>
              </a:spcAft>
              <a:buClrTx/>
              <a:buSzTx/>
              <a:buFont typeface="Arial" panose="020B0604020202020204" pitchFamily="34" charset="0"/>
              <a:buChar char="•"/>
              <a:tabLst/>
              <a:defRPr/>
            </a:pPr>
            <a:r>
              <a:rPr lang="en-US" sz="2800">
                <a:solidFill>
                  <a:schemeClr val="bg1"/>
                </a:solidFill>
                <a:latin typeface="Agency FB"/>
              </a:rPr>
              <a:t>Additionally, the dataset contains binary data signaling whether each movie is on Netflix, Hulu, Disney+, or Prime Video.</a:t>
            </a:r>
          </a:p>
          <a:p>
            <a:pPr marL="457200" marR="0" lvl="0" indent="-457200" algn="l" defTabSz="914400" rtl="0" eaLnBrk="1" fontAlgn="auto" latinLnBrk="0" hangingPunct="1">
              <a:lnSpc>
                <a:spcPct val="100000"/>
              </a:lnSpc>
              <a:spcBef>
                <a:spcPct val="0"/>
              </a:spcBef>
              <a:spcAft>
                <a:spcPts val="600"/>
              </a:spcAft>
              <a:buClrTx/>
              <a:buSzTx/>
              <a:buFont typeface="Arial" panose="020B0604020202020204" pitchFamily="34" charset="0"/>
              <a:buChar char="•"/>
              <a:tabLst/>
              <a:defRPr/>
            </a:pPr>
            <a:endParaRPr kumimoji="0" lang="en-US" sz="2000" b="0" i="0" u="none" strike="noStrike" kern="1200" cap="none" spc="0" normalizeH="0" baseline="0" noProof="0">
              <a:ln>
                <a:noFill/>
              </a:ln>
              <a:solidFill>
                <a:srgbClr val="E69500">
                  <a:lumMod val="60000"/>
                  <a:lumOff val="40000"/>
                </a:srgbClr>
              </a:solidFill>
              <a:effectLst/>
              <a:uLnTx/>
              <a:uFillTx/>
              <a:latin typeface="Agency FB"/>
              <a:ea typeface="+mn-ea"/>
              <a:cs typeface="+mn-cs"/>
            </a:endParaRPr>
          </a:p>
          <a:p>
            <a:pPr marL="457200" marR="0" lvl="0" indent="-457200" algn="l" defTabSz="914400" rtl="0" eaLnBrk="1" fontAlgn="auto" latinLnBrk="0" hangingPunct="1">
              <a:lnSpc>
                <a:spcPct val="100000"/>
              </a:lnSpc>
              <a:spcBef>
                <a:spcPct val="0"/>
              </a:spcBef>
              <a:spcAft>
                <a:spcPts val="600"/>
              </a:spcAft>
              <a:buClrTx/>
              <a:buSzTx/>
              <a:buFont typeface="Arial" panose="020B0604020202020204" pitchFamily="34" charset="0"/>
              <a:buChar char="•"/>
              <a:tabLst/>
              <a:defRPr/>
            </a:pPr>
            <a:endParaRPr kumimoji="0" lang="en-US" sz="2000" b="0" i="0" u="none" strike="noStrike" kern="1200" cap="none" spc="0" normalizeH="0" baseline="0" noProof="0">
              <a:ln>
                <a:noFill/>
              </a:ln>
              <a:solidFill>
                <a:prstClr val="white"/>
              </a:solidFill>
              <a:effectLst/>
              <a:uLnTx/>
              <a:uFillTx/>
              <a:latin typeface="Agency FB" panose="020B0503020202020204" pitchFamily="34" charset="0"/>
              <a:ea typeface="+mn-ea"/>
              <a:cs typeface="+mn-cs"/>
            </a:endParaRPr>
          </a:p>
          <a:p>
            <a:pPr marL="0" marR="0" lvl="0" indent="0" algn="l" defTabSz="914400" rtl="0" eaLnBrk="1" fontAlgn="auto" latinLnBrk="0" hangingPunct="1">
              <a:lnSpc>
                <a:spcPct val="100000"/>
              </a:lnSpc>
              <a:spcBef>
                <a:spcPct val="0"/>
              </a:spcBef>
              <a:spcAft>
                <a:spcPts val="60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Agency FB" panose="020B0503020202020204" pitchFamily="34" charset="0"/>
              <a:ea typeface="+mn-ea"/>
              <a:cs typeface="+mn-cs"/>
            </a:endParaRPr>
          </a:p>
          <a:p>
            <a:pPr marL="0" marR="0" lvl="0" indent="0" algn="l" defTabSz="914400" rtl="0" eaLnBrk="1" fontAlgn="auto" latinLnBrk="0" hangingPunct="1">
              <a:lnSpc>
                <a:spcPct val="100000"/>
              </a:lnSpc>
              <a:spcBef>
                <a:spcPct val="0"/>
              </a:spcBef>
              <a:spcAft>
                <a:spcPts val="60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Agency FB" panose="020B0503020202020204" pitchFamily="34" charset="0"/>
              <a:ea typeface="+mn-ea"/>
              <a:cs typeface="+mn-cs"/>
            </a:endParaRPr>
          </a:p>
        </p:txBody>
      </p:sp>
    </p:spTree>
    <p:extLst>
      <p:ext uri="{BB962C8B-B14F-4D97-AF65-F5344CB8AC3E}">
        <p14:creationId xmlns:p14="http://schemas.microsoft.com/office/powerpoint/2010/main" val="3591748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7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aford"/>
              <a:ea typeface="+mn-ea"/>
              <a:cs typeface="+mn-cs"/>
            </a:endParaRPr>
          </a:p>
        </p:txBody>
      </p:sp>
      <p:sp>
        <p:nvSpPr>
          <p:cNvPr id="18" name="Rectangle 17">
            <a:extLst>
              <a:ext uri="{FF2B5EF4-FFF2-40B4-BE49-F238E27FC236}">
                <a16:creationId xmlns:a16="http://schemas.microsoft.com/office/drawing/2014/main" id="{8F716CC0-CAC9-43AB-ADE5-2D88EAF329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721" y="462838"/>
            <a:ext cx="11149858" cy="590529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aford"/>
              <a:ea typeface="+mn-ea"/>
              <a:cs typeface="+mn-cs"/>
            </a:endParaRPr>
          </a:p>
        </p:txBody>
      </p:sp>
      <p:cxnSp>
        <p:nvCxnSpPr>
          <p:cNvPr id="20" name="Straight Connector 19">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D60EFF3B-98F0-4960-B5C6-0DFEA62D4DD0}"/>
              </a:ext>
            </a:extLst>
          </p:cNvPr>
          <p:cNvPicPr>
            <a:picLocks noChangeAspect="1"/>
          </p:cNvPicPr>
          <p:nvPr/>
        </p:nvPicPr>
        <p:blipFill rotWithShape="1">
          <a:blip r:embed="rId3">
            <a:alphaModFix amt="40000"/>
          </a:blip>
          <a:srcRect t="3240" r="1" b="1"/>
          <a:stretch/>
        </p:blipFill>
        <p:spPr>
          <a:xfrm>
            <a:off x="479692" y="462835"/>
            <a:ext cx="11147071" cy="5905296"/>
          </a:xfrm>
          <a:prstGeom prst="rect">
            <a:avLst/>
          </a:prstGeom>
        </p:spPr>
      </p:pic>
      <p:sp>
        <p:nvSpPr>
          <p:cNvPr id="7" name="TextBox 6">
            <a:extLst>
              <a:ext uri="{FF2B5EF4-FFF2-40B4-BE49-F238E27FC236}">
                <a16:creationId xmlns:a16="http://schemas.microsoft.com/office/drawing/2014/main" id="{AF0FC556-3D18-4F75-B662-172331FCBAC5}"/>
              </a:ext>
            </a:extLst>
          </p:cNvPr>
          <p:cNvSpPr txBox="1"/>
          <p:nvPr/>
        </p:nvSpPr>
        <p:spPr>
          <a:xfrm>
            <a:off x="559421" y="366581"/>
            <a:ext cx="11228401" cy="1407985"/>
          </a:xfrm>
          <a:prstGeom prst="rect">
            <a:avLst/>
          </a:prstGeom>
        </p:spPr>
        <p:txBody>
          <a:bodyPr vert="horz" lIns="91440" tIns="45720" rIns="91440" bIns="45720" rtlCol="0" anchor="b">
            <a:noAutofit/>
          </a:bodyPr>
          <a:lstStyle/>
          <a:p>
            <a:pPr marL="0" marR="0" lvl="0" indent="0" algn="l" defTabSz="914400" rtl="0" eaLnBrk="1" fontAlgn="auto" latinLnBrk="0" hangingPunct="1">
              <a:lnSpc>
                <a:spcPct val="100000"/>
              </a:lnSpc>
              <a:spcBef>
                <a:spcPct val="0"/>
              </a:spcBef>
              <a:spcAft>
                <a:spcPts val="600"/>
              </a:spcAft>
              <a:buClrTx/>
              <a:buSzTx/>
              <a:buFontTx/>
              <a:buNone/>
              <a:tabLst/>
              <a:defRPr/>
            </a:pPr>
            <a:endParaRPr kumimoji="0" lang="en-US" sz="2500" b="0" i="0" u="none" strike="noStrike" kern="1200" cap="none" spc="0" normalizeH="0" baseline="0" noProof="0">
              <a:ln>
                <a:noFill/>
              </a:ln>
              <a:solidFill>
                <a:srgbClr val="FFFFFF"/>
              </a:solidFill>
              <a:effectLst/>
              <a:uLnTx/>
              <a:uFillTx/>
              <a:latin typeface="Agency FB" panose="020B0503020202020204" pitchFamily="34" charset="0"/>
              <a:ea typeface="+mn-ea"/>
              <a:cs typeface="+mn-cs"/>
            </a:endParaRPr>
          </a:p>
          <a:p>
            <a:pPr marL="0" marR="0" lvl="0" indent="0" algn="l" defTabSz="914400" rtl="0" eaLnBrk="1" fontAlgn="auto" latinLnBrk="0" hangingPunct="1">
              <a:lnSpc>
                <a:spcPct val="100000"/>
              </a:lnSpc>
              <a:spcBef>
                <a:spcPct val="0"/>
              </a:spcBef>
              <a:spcAft>
                <a:spcPts val="600"/>
              </a:spcAft>
              <a:buClrTx/>
              <a:buSzTx/>
              <a:buFontTx/>
              <a:buNone/>
              <a:tabLst/>
              <a:defRPr/>
            </a:pPr>
            <a:r>
              <a:rPr kumimoji="0" lang="en-US" sz="5000" b="0" i="0" u="none" strike="noStrike" kern="1200" cap="none" spc="0" normalizeH="0" baseline="0" noProof="0">
                <a:ln>
                  <a:noFill/>
                </a:ln>
                <a:solidFill>
                  <a:srgbClr val="FFFFFF"/>
                </a:solidFill>
                <a:effectLst/>
                <a:uLnTx/>
                <a:uFillTx/>
                <a:latin typeface="Agency FB"/>
                <a:ea typeface="+mn-ea"/>
                <a:cs typeface="+mn-cs"/>
              </a:rPr>
              <a:t>Variables Definitions: Key Variables of Focus</a:t>
            </a:r>
          </a:p>
          <a:p>
            <a:pPr marL="0" marR="0" lvl="0" indent="0" algn="l" defTabSz="914400" rtl="0" eaLnBrk="1" fontAlgn="auto" latinLnBrk="0" hangingPunct="1">
              <a:lnSpc>
                <a:spcPct val="100000"/>
              </a:lnSpc>
              <a:spcBef>
                <a:spcPct val="0"/>
              </a:spcBef>
              <a:spcAft>
                <a:spcPts val="600"/>
              </a:spcAft>
              <a:buClrTx/>
              <a:buSzTx/>
              <a:buFontTx/>
              <a:buNone/>
              <a:tabLst/>
              <a:defRPr/>
            </a:pPr>
            <a:endParaRPr kumimoji="0" lang="en-US" sz="2500" b="0" i="0" u="none" strike="noStrike" kern="1200" cap="none" spc="0" normalizeH="0" baseline="0" noProof="0">
              <a:ln>
                <a:noFill/>
              </a:ln>
              <a:solidFill>
                <a:srgbClr val="FFFFFF"/>
              </a:solidFill>
              <a:effectLst/>
              <a:uLnTx/>
              <a:uFillTx/>
              <a:latin typeface="Agency FB" panose="020B0503020202020204" pitchFamily="34" charset="0"/>
              <a:ea typeface="+mn-ea"/>
              <a:cs typeface="+mn-cs"/>
            </a:endParaRPr>
          </a:p>
        </p:txBody>
      </p:sp>
      <p:sp>
        <p:nvSpPr>
          <p:cNvPr id="21" name="Subtitle" descr="Presentation Subtitle">
            <a:extLst>
              <a:ext uri="{FF2B5EF4-FFF2-40B4-BE49-F238E27FC236}">
                <a16:creationId xmlns:a16="http://schemas.microsoft.com/office/drawing/2014/main" id="{C6E230B5-3A36-4E18-8DC3-EAD0D42DC7EE}"/>
              </a:ext>
            </a:extLst>
          </p:cNvPr>
          <p:cNvSpPr txBox="1">
            <a:spLocks/>
          </p:cNvSpPr>
          <p:nvPr/>
        </p:nvSpPr>
        <p:spPr>
          <a:xfrm>
            <a:off x="600076" y="1801577"/>
            <a:ext cx="10953749" cy="96289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buClr>
                <a:schemeClr val="bg2"/>
              </a:buClr>
              <a:buSzPct val="100000"/>
              <a:buFont typeface="Arial" pitchFamily="34" charset="0"/>
              <a:buNone/>
              <a:defRPr sz="2400" kern="1200" cap="none" spc="0" baseline="0">
                <a:solidFill>
                  <a:schemeClr val="accent1"/>
                </a:solidFill>
                <a:latin typeface="+mn-lt"/>
                <a:ea typeface="+mn-ea"/>
                <a:cs typeface="+mn-cs"/>
              </a:defRPr>
            </a:lvl1pPr>
            <a:lvl2pPr marL="457200" indent="0" algn="ctr" defTabSz="914400" rtl="0" eaLnBrk="1" latinLnBrk="0" hangingPunct="1">
              <a:lnSpc>
                <a:spcPct val="100000"/>
              </a:lnSpc>
              <a:spcBef>
                <a:spcPts val="0"/>
              </a:spcBef>
              <a:buClr>
                <a:schemeClr val="bg2"/>
              </a:buClr>
              <a:buSzPct val="100000"/>
              <a:buFont typeface="Verdana" panose="020B0604030504040204" pitchFamily="34" charset="0"/>
              <a:buNone/>
              <a:defRPr sz="1800" kern="1200">
                <a:solidFill>
                  <a:schemeClr val="tx1">
                    <a:tint val="75000"/>
                  </a:schemeClr>
                </a:solidFill>
                <a:latin typeface="+mn-lt"/>
                <a:ea typeface="+mn-ea"/>
                <a:cs typeface="+mn-cs"/>
              </a:defRPr>
            </a:lvl2pPr>
            <a:lvl3pPr marL="914400" indent="0" algn="ctr" defTabSz="914400" rtl="0" eaLnBrk="1" latinLnBrk="0" hangingPunct="1">
              <a:lnSpc>
                <a:spcPct val="100000"/>
              </a:lnSpc>
              <a:spcBef>
                <a:spcPts val="0"/>
              </a:spcBef>
              <a:buClr>
                <a:schemeClr val="accent1"/>
              </a:buClr>
              <a:buSzPct val="100000"/>
              <a:buFont typeface="Wingdings" panose="05000000000000000000" pitchFamily="2" charset="2"/>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100000"/>
              </a:lnSpc>
              <a:spcBef>
                <a:spcPts val="0"/>
              </a:spcBef>
              <a:buClr>
                <a:schemeClr val="accent1"/>
              </a:buClr>
              <a:buSzPct val="100000"/>
              <a:buFont typeface="Verdana" panose="020B0604030504040204"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lnSpc>
                <a:spcPct val="100000"/>
              </a:lnSpc>
              <a:spcBef>
                <a:spcPts val="0"/>
              </a:spcBef>
              <a:buClr>
                <a:schemeClr val="accent1"/>
              </a:buClr>
              <a:buSzPct val="100000"/>
              <a:buFont typeface="Arial"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
                <a:srgbClr val="F76900"/>
              </a:buClr>
              <a:buSzPct val="100000"/>
              <a:buFont typeface="Arial" pitchFamily="34" charset="0"/>
              <a:buNone/>
              <a:tabLst/>
              <a:defRPr/>
            </a:pPr>
            <a:endParaRPr kumimoji="0" lang="en-US" sz="3500" b="0" i="0" u="none" strike="noStrike" kern="1200" cap="none" spc="0" normalizeH="0" baseline="0" noProof="0">
              <a:ln>
                <a:noFill/>
              </a:ln>
              <a:solidFill>
                <a:prstClr val="white"/>
              </a:solidFill>
              <a:effectLst/>
              <a:uLnTx/>
              <a:uFillTx/>
              <a:latin typeface="Agency FB" panose="020B0503020202020204" pitchFamily="34" charset="0"/>
              <a:ea typeface="+mn-ea"/>
              <a:cs typeface="+mn-cs"/>
            </a:endParaRPr>
          </a:p>
        </p:txBody>
      </p:sp>
      <p:sp>
        <p:nvSpPr>
          <p:cNvPr id="9" name="TextBox 8">
            <a:extLst>
              <a:ext uri="{FF2B5EF4-FFF2-40B4-BE49-F238E27FC236}">
                <a16:creationId xmlns:a16="http://schemas.microsoft.com/office/drawing/2014/main" id="{0BFACBBA-9C52-4654-814E-5C4A3F1B6885}"/>
              </a:ext>
            </a:extLst>
          </p:cNvPr>
          <p:cNvSpPr txBox="1"/>
          <p:nvPr/>
        </p:nvSpPr>
        <p:spPr>
          <a:xfrm>
            <a:off x="745673" y="1081722"/>
            <a:ext cx="10626622" cy="6207352"/>
          </a:xfrm>
          <a:prstGeom prst="rect">
            <a:avLst/>
          </a:prstGeom>
        </p:spPr>
        <p:txBody>
          <a:bodyPr vert="horz" lIns="91440" tIns="45720" rIns="91440" bIns="45720" rtlCol="0" anchor="b">
            <a:noAutofit/>
          </a:bodyPr>
          <a:lstStyle/>
          <a:p>
            <a:pPr marL="457200" marR="0" lvl="0" indent="-457200" algn="l" defTabSz="914400" rtl="0" eaLnBrk="1" fontAlgn="auto" latinLnBrk="0" hangingPunct="1">
              <a:lnSpc>
                <a:spcPct val="100000"/>
              </a:lnSpc>
              <a:spcBef>
                <a:spcPct val="0"/>
              </a:spcBef>
              <a:spcAft>
                <a:spcPts val="600"/>
              </a:spcAft>
              <a:buClrTx/>
              <a:buSzTx/>
              <a:buFont typeface="+mj-lt"/>
              <a:buAutoNum type="arabicPeriod"/>
              <a:tabLst/>
              <a:defRPr/>
            </a:pPr>
            <a:r>
              <a:rPr kumimoji="0" lang="en-US" sz="1800" b="0" i="0" u="none" strike="noStrike" kern="1200" cap="none" spc="0" normalizeH="0" baseline="0" noProof="0">
                <a:ln>
                  <a:noFill/>
                </a:ln>
                <a:solidFill>
                  <a:srgbClr val="FFFFFF"/>
                </a:solidFill>
                <a:effectLst/>
                <a:uLnTx/>
                <a:uFillTx/>
                <a:latin typeface="Agency FB" panose="020B0503020202020204" pitchFamily="34" charset="0"/>
                <a:ea typeface="+mn-ea"/>
                <a:cs typeface="+mn-cs"/>
              </a:rPr>
              <a:t>Title – Title of the movie</a:t>
            </a:r>
          </a:p>
          <a:p>
            <a:pPr marL="457200" marR="0" lvl="0" indent="-457200" algn="l" defTabSz="914400" rtl="0" eaLnBrk="1" fontAlgn="auto" latinLnBrk="0" hangingPunct="1">
              <a:lnSpc>
                <a:spcPct val="100000"/>
              </a:lnSpc>
              <a:spcBef>
                <a:spcPct val="0"/>
              </a:spcBef>
              <a:spcAft>
                <a:spcPts val="600"/>
              </a:spcAft>
              <a:buClrTx/>
              <a:buSzTx/>
              <a:buFont typeface="+mj-lt"/>
              <a:buAutoNum type="arabicPeriod"/>
              <a:tabLst/>
              <a:defRPr/>
            </a:pPr>
            <a:r>
              <a:rPr kumimoji="0" lang="en-US" sz="1800" b="0" i="0" u="none" strike="noStrike" kern="1200" cap="none" spc="0" normalizeH="0" baseline="0" noProof="0">
                <a:ln>
                  <a:noFill/>
                </a:ln>
                <a:solidFill>
                  <a:srgbClr val="FFFFFF"/>
                </a:solidFill>
                <a:effectLst/>
                <a:uLnTx/>
                <a:uFillTx/>
                <a:latin typeface="Agency FB" panose="020B0503020202020204" pitchFamily="34" charset="0"/>
                <a:ea typeface="+mn-ea"/>
                <a:cs typeface="+mn-cs"/>
              </a:rPr>
              <a:t>Year – Movie produce during a particular year</a:t>
            </a:r>
          </a:p>
          <a:p>
            <a:pPr marL="457200" marR="0" lvl="0" indent="-457200" algn="l" defTabSz="914400" rtl="0" eaLnBrk="1" fontAlgn="auto" latinLnBrk="0" hangingPunct="1">
              <a:lnSpc>
                <a:spcPct val="100000"/>
              </a:lnSpc>
              <a:spcBef>
                <a:spcPct val="0"/>
              </a:spcBef>
              <a:spcAft>
                <a:spcPts val="600"/>
              </a:spcAft>
              <a:buClrTx/>
              <a:buSzTx/>
              <a:buFont typeface="+mj-lt"/>
              <a:buAutoNum type="arabicPeriod"/>
              <a:tabLst/>
              <a:defRPr/>
            </a:pPr>
            <a:r>
              <a:rPr kumimoji="0" lang="en-US" sz="1800" b="0" i="0" u="none" strike="noStrike" kern="1200" cap="none" spc="0" normalizeH="0" baseline="0" noProof="0">
                <a:ln>
                  <a:noFill/>
                </a:ln>
                <a:solidFill>
                  <a:srgbClr val="FFFFFF"/>
                </a:solidFill>
                <a:effectLst/>
                <a:uLnTx/>
                <a:uFillTx/>
                <a:latin typeface="Agency FB" panose="020B0503020202020204" pitchFamily="34" charset="0"/>
                <a:ea typeface="+mn-ea"/>
                <a:cs typeface="+mn-cs"/>
              </a:rPr>
              <a:t>Age – Movies recommended for the selected age group</a:t>
            </a:r>
            <a:r>
              <a:rPr kumimoji="0" lang="en-US" sz="1800" b="0" i="0" u="none" strike="noStrike" kern="1200" cap="none" spc="0" normalizeH="0" baseline="0" noProof="0">
                <a:ln>
                  <a:noFill/>
                </a:ln>
                <a:solidFill>
                  <a:srgbClr val="E69500">
                    <a:lumMod val="60000"/>
                    <a:lumOff val="40000"/>
                  </a:srgbClr>
                </a:solidFill>
                <a:effectLst/>
                <a:uLnTx/>
                <a:uFillTx/>
                <a:latin typeface="Agency FB"/>
                <a:ea typeface="+mn-ea"/>
                <a:cs typeface="+mn-cs"/>
              </a:rPr>
              <a:t> </a:t>
            </a:r>
            <a:r>
              <a:rPr kumimoji="0" lang="en-US" sz="1800" b="0" i="0" u="none" strike="noStrike" kern="1200" cap="none" spc="0" normalizeH="0" baseline="0" noProof="0">
                <a:ln>
                  <a:noFill/>
                </a:ln>
                <a:solidFill>
                  <a:srgbClr val="FFFFFF"/>
                </a:solidFill>
                <a:effectLst/>
                <a:uLnTx/>
                <a:uFillTx/>
                <a:latin typeface="Agency FB" panose="020B0503020202020204" pitchFamily="34" charset="0"/>
                <a:ea typeface="+mn-ea"/>
                <a:cs typeface="+mn-cs"/>
              </a:rPr>
              <a:t>– </a:t>
            </a:r>
            <a:r>
              <a:rPr kumimoji="0" lang="en-US" sz="1800" b="0" i="0" u="none" strike="noStrike" kern="1200" cap="none" spc="0" normalizeH="0" baseline="0" noProof="0">
                <a:ln>
                  <a:noFill/>
                </a:ln>
                <a:solidFill>
                  <a:srgbClr val="E69500">
                    <a:lumMod val="60000"/>
                    <a:lumOff val="40000"/>
                  </a:srgbClr>
                </a:solidFill>
                <a:effectLst/>
                <a:uLnTx/>
                <a:uFillTx/>
                <a:latin typeface="Agency FB"/>
                <a:ea typeface="+mn-ea"/>
                <a:cs typeface="+mn-cs"/>
              </a:rPr>
              <a:t>Focus Variable </a:t>
            </a:r>
          </a:p>
          <a:p>
            <a:pPr marL="457200" marR="0" lvl="0" indent="-457200" algn="l" defTabSz="914400" rtl="0" eaLnBrk="1" fontAlgn="auto" latinLnBrk="0" hangingPunct="1">
              <a:lnSpc>
                <a:spcPct val="100000"/>
              </a:lnSpc>
              <a:spcBef>
                <a:spcPct val="0"/>
              </a:spcBef>
              <a:spcAft>
                <a:spcPts val="600"/>
              </a:spcAft>
              <a:buClrTx/>
              <a:buSzTx/>
              <a:buFont typeface="+mj-lt"/>
              <a:buAutoNum type="arabicPeriod"/>
              <a:tabLst/>
              <a:defRPr/>
            </a:pPr>
            <a:r>
              <a:rPr kumimoji="0" lang="en-US" sz="1800" b="0" i="0" u="none" strike="noStrike" kern="1200" cap="none" spc="0" normalizeH="0" baseline="0" noProof="0">
                <a:ln>
                  <a:noFill/>
                </a:ln>
                <a:solidFill>
                  <a:srgbClr val="FFFFFF"/>
                </a:solidFill>
                <a:effectLst/>
                <a:uLnTx/>
                <a:uFillTx/>
                <a:latin typeface="Agency FB" panose="020B0503020202020204" pitchFamily="34" charset="0"/>
                <a:ea typeface="+mn-ea"/>
                <a:cs typeface="+mn-cs"/>
              </a:rPr>
              <a:t>IMDb – Rating produce from a compilation of votes from individuals in the movie industry ‘Movie Critic’ rating – </a:t>
            </a:r>
            <a:r>
              <a:rPr lang="en-US" sz="2000">
                <a:solidFill>
                  <a:srgbClr val="E69500">
                    <a:lumMod val="60000"/>
                    <a:lumOff val="40000"/>
                  </a:srgbClr>
                </a:solidFill>
                <a:latin typeface="Agency FB"/>
              </a:rPr>
              <a:t>Dependent</a:t>
            </a:r>
            <a:r>
              <a:rPr kumimoji="0" lang="en-US" sz="2000" b="0" i="0" u="none" strike="noStrike" kern="1200" cap="none" spc="0" normalizeH="0" baseline="0" noProof="0">
                <a:ln>
                  <a:noFill/>
                </a:ln>
                <a:solidFill>
                  <a:srgbClr val="E69500">
                    <a:lumMod val="60000"/>
                    <a:lumOff val="40000"/>
                  </a:srgbClr>
                </a:solidFill>
                <a:effectLst/>
                <a:uLnTx/>
                <a:uFillTx/>
                <a:latin typeface="Agency FB"/>
                <a:ea typeface="+mn-ea"/>
                <a:cs typeface="+mn-cs"/>
              </a:rPr>
              <a:t> Variable</a:t>
            </a:r>
          </a:p>
          <a:p>
            <a:pPr marL="457200" marR="0" lvl="0" indent="-457200" algn="l" defTabSz="914400" rtl="0" eaLnBrk="1" fontAlgn="auto" latinLnBrk="0" hangingPunct="1">
              <a:lnSpc>
                <a:spcPct val="100000"/>
              </a:lnSpc>
              <a:spcBef>
                <a:spcPct val="0"/>
              </a:spcBef>
              <a:spcAft>
                <a:spcPts val="600"/>
              </a:spcAft>
              <a:buClrTx/>
              <a:buSzTx/>
              <a:buFont typeface="+mj-lt"/>
              <a:buAutoNum type="arabicPeriod"/>
              <a:tabLst/>
              <a:defRPr/>
            </a:pPr>
            <a:r>
              <a:rPr kumimoji="0" lang="en-US" sz="1800" b="0" i="0" u="none" strike="noStrike" kern="1200" cap="none" spc="0" normalizeH="0" baseline="0" noProof="0">
                <a:ln>
                  <a:noFill/>
                </a:ln>
                <a:solidFill>
                  <a:srgbClr val="FFFFFF"/>
                </a:solidFill>
                <a:effectLst/>
                <a:uLnTx/>
                <a:uFillTx/>
                <a:latin typeface="Agency FB" panose="020B0503020202020204" pitchFamily="34" charset="0"/>
                <a:ea typeface="+mn-ea"/>
                <a:cs typeface="+mn-cs"/>
              </a:rPr>
              <a:t>Rotten Tomatoes – Rating produce from a compilation of reviews and scores from movie goers – </a:t>
            </a:r>
            <a:r>
              <a:rPr kumimoji="0" lang="en-US" sz="2000" b="0" i="0" u="none" strike="noStrike" kern="1200" cap="none" spc="0" normalizeH="0" baseline="0" noProof="0">
                <a:ln>
                  <a:noFill/>
                </a:ln>
                <a:solidFill>
                  <a:srgbClr val="E69500">
                    <a:lumMod val="60000"/>
                    <a:lumOff val="40000"/>
                  </a:srgbClr>
                </a:solidFill>
                <a:effectLst/>
                <a:uLnTx/>
                <a:uFillTx/>
                <a:latin typeface="Agency FB"/>
                <a:ea typeface="+mn-ea"/>
                <a:cs typeface="+mn-cs"/>
              </a:rPr>
              <a:t>Dependent Variable </a:t>
            </a:r>
          </a:p>
          <a:p>
            <a:pPr marL="457200" marR="0" lvl="0" indent="-457200" algn="l" defTabSz="914400" rtl="0" eaLnBrk="1" fontAlgn="auto" latinLnBrk="0" hangingPunct="1">
              <a:lnSpc>
                <a:spcPct val="100000"/>
              </a:lnSpc>
              <a:spcBef>
                <a:spcPct val="0"/>
              </a:spcBef>
              <a:spcAft>
                <a:spcPts val="600"/>
              </a:spcAft>
              <a:buClrTx/>
              <a:buSzTx/>
              <a:buFont typeface="+mj-lt"/>
              <a:buAutoNum type="arabicPeriod"/>
              <a:tabLst/>
              <a:defRPr/>
            </a:pPr>
            <a:r>
              <a:rPr kumimoji="0" lang="en-US" sz="1800" b="0" i="0" u="none" strike="noStrike" kern="1200" cap="none" spc="0" normalizeH="0" baseline="0" noProof="0">
                <a:ln>
                  <a:noFill/>
                </a:ln>
                <a:solidFill>
                  <a:srgbClr val="FFFFFF"/>
                </a:solidFill>
                <a:effectLst/>
                <a:uLnTx/>
                <a:uFillTx/>
                <a:latin typeface="Agency FB" panose="020B0503020202020204" pitchFamily="34" charset="0"/>
                <a:ea typeface="+mn-ea"/>
                <a:cs typeface="+mn-cs"/>
              </a:rPr>
              <a:t>Netflix – A streaming platform – </a:t>
            </a:r>
            <a:r>
              <a:rPr kumimoji="0" lang="en-US" sz="1800" b="0" i="0" u="none" strike="noStrike" kern="1200" cap="none" spc="0" normalizeH="0" baseline="0" noProof="0">
                <a:ln>
                  <a:noFill/>
                </a:ln>
                <a:solidFill>
                  <a:srgbClr val="E69500">
                    <a:lumMod val="60000"/>
                    <a:lumOff val="40000"/>
                  </a:srgbClr>
                </a:solidFill>
                <a:effectLst/>
                <a:uLnTx/>
                <a:uFillTx/>
                <a:latin typeface="Agency FB"/>
                <a:ea typeface="+mn-ea"/>
                <a:cs typeface="+mn-cs"/>
              </a:rPr>
              <a:t>Focus Variable</a:t>
            </a:r>
            <a:endParaRPr kumimoji="0" lang="en-US" sz="1800" b="0" i="0" u="none" strike="noStrike" kern="1200" cap="none" spc="0" normalizeH="0" baseline="0" noProof="0">
              <a:ln>
                <a:noFill/>
              </a:ln>
              <a:solidFill>
                <a:srgbClr val="FFFFFF"/>
              </a:solidFill>
              <a:effectLst/>
              <a:uLnTx/>
              <a:uFillTx/>
              <a:latin typeface="Agency FB" panose="020B0503020202020204" pitchFamily="34" charset="0"/>
              <a:ea typeface="+mn-ea"/>
              <a:cs typeface="+mn-cs"/>
            </a:endParaRPr>
          </a:p>
          <a:p>
            <a:pPr marL="457200" marR="0" lvl="0" indent="-457200" algn="l" defTabSz="914400" rtl="0" eaLnBrk="1" fontAlgn="auto" latinLnBrk="0" hangingPunct="1">
              <a:lnSpc>
                <a:spcPct val="100000"/>
              </a:lnSpc>
              <a:spcBef>
                <a:spcPct val="0"/>
              </a:spcBef>
              <a:spcAft>
                <a:spcPts val="600"/>
              </a:spcAft>
              <a:buClrTx/>
              <a:buSzTx/>
              <a:buFont typeface="+mj-lt"/>
              <a:buAutoNum type="arabicPeriod"/>
              <a:tabLst/>
              <a:defRPr/>
            </a:pPr>
            <a:r>
              <a:rPr kumimoji="0" lang="en-US" sz="1800" b="0" i="0" u="none" strike="noStrike" kern="1200" cap="none" spc="0" normalizeH="0" baseline="0" noProof="0">
                <a:ln>
                  <a:noFill/>
                </a:ln>
                <a:solidFill>
                  <a:srgbClr val="FFFFFF"/>
                </a:solidFill>
                <a:effectLst/>
                <a:uLnTx/>
                <a:uFillTx/>
                <a:latin typeface="Agency FB" panose="020B0503020202020204" pitchFamily="34" charset="0"/>
                <a:ea typeface="+mn-ea"/>
                <a:cs typeface="+mn-cs"/>
              </a:rPr>
              <a:t>Hulu – A streaming platform – </a:t>
            </a:r>
            <a:r>
              <a:rPr kumimoji="0" lang="en-US" sz="1800" b="0" i="0" u="none" strike="noStrike" kern="1200" cap="none" spc="0" normalizeH="0" baseline="0" noProof="0">
                <a:ln>
                  <a:noFill/>
                </a:ln>
                <a:solidFill>
                  <a:srgbClr val="E69500">
                    <a:lumMod val="60000"/>
                    <a:lumOff val="40000"/>
                  </a:srgbClr>
                </a:solidFill>
                <a:effectLst/>
                <a:uLnTx/>
                <a:uFillTx/>
                <a:latin typeface="Agency FB"/>
                <a:ea typeface="+mn-ea"/>
                <a:cs typeface="+mn-cs"/>
              </a:rPr>
              <a:t>Focus Variable</a:t>
            </a:r>
            <a:endParaRPr kumimoji="0" lang="en-US" sz="1800" b="0" i="0" u="none" strike="noStrike" kern="1200" cap="none" spc="0" normalizeH="0" baseline="0" noProof="0">
              <a:ln>
                <a:noFill/>
              </a:ln>
              <a:solidFill>
                <a:srgbClr val="FFFFFF"/>
              </a:solidFill>
              <a:effectLst/>
              <a:uLnTx/>
              <a:uFillTx/>
              <a:latin typeface="Agency FB" panose="020B0503020202020204" pitchFamily="34" charset="0"/>
              <a:ea typeface="+mn-ea"/>
              <a:cs typeface="+mn-cs"/>
            </a:endParaRPr>
          </a:p>
          <a:p>
            <a:pPr marL="457200" marR="0" lvl="0" indent="-457200" algn="l" defTabSz="914400" rtl="0" eaLnBrk="1" fontAlgn="auto" latinLnBrk="0" hangingPunct="1">
              <a:lnSpc>
                <a:spcPct val="100000"/>
              </a:lnSpc>
              <a:spcBef>
                <a:spcPct val="0"/>
              </a:spcBef>
              <a:spcAft>
                <a:spcPts val="600"/>
              </a:spcAft>
              <a:buClrTx/>
              <a:buSzTx/>
              <a:buFont typeface="+mj-lt"/>
              <a:buAutoNum type="arabicPeriod"/>
              <a:tabLst/>
              <a:defRPr/>
            </a:pPr>
            <a:r>
              <a:rPr kumimoji="0" lang="en-US" sz="1800" b="0" i="0" u="none" strike="noStrike" kern="1200" cap="none" spc="0" normalizeH="0" baseline="0" noProof="0">
                <a:ln>
                  <a:noFill/>
                </a:ln>
                <a:solidFill>
                  <a:srgbClr val="FFFFFF"/>
                </a:solidFill>
                <a:effectLst/>
                <a:uLnTx/>
                <a:uFillTx/>
                <a:latin typeface="Agency FB" panose="020B0503020202020204" pitchFamily="34" charset="0"/>
                <a:ea typeface="+mn-ea"/>
                <a:cs typeface="+mn-cs"/>
              </a:rPr>
              <a:t>Prime Video – A streaming platform – </a:t>
            </a:r>
            <a:r>
              <a:rPr kumimoji="0" lang="en-US" sz="1800" b="0" i="0" u="none" strike="noStrike" kern="1200" cap="none" spc="0" normalizeH="0" baseline="0" noProof="0">
                <a:ln>
                  <a:noFill/>
                </a:ln>
                <a:solidFill>
                  <a:srgbClr val="E69500">
                    <a:lumMod val="60000"/>
                    <a:lumOff val="40000"/>
                  </a:srgbClr>
                </a:solidFill>
                <a:effectLst/>
                <a:uLnTx/>
                <a:uFillTx/>
                <a:latin typeface="Agency FB"/>
                <a:ea typeface="+mn-ea"/>
                <a:cs typeface="+mn-cs"/>
              </a:rPr>
              <a:t>Focus Variable</a:t>
            </a:r>
            <a:endParaRPr kumimoji="0" lang="en-US" sz="1800" b="0" i="0" u="none" strike="noStrike" kern="1200" cap="none" spc="0" normalizeH="0" baseline="0" noProof="0">
              <a:ln>
                <a:noFill/>
              </a:ln>
              <a:solidFill>
                <a:srgbClr val="FFFFFF"/>
              </a:solidFill>
              <a:effectLst/>
              <a:uLnTx/>
              <a:uFillTx/>
              <a:latin typeface="Agency FB" panose="020B0503020202020204" pitchFamily="34" charset="0"/>
              <a:ea typeface="+mn-ea"/>
              <a:cs typeface="+mn-cs"/>
            </a:endParaRPr>
          </a:p>
          <a:p>
            <a:pPr marL="457200" marR="0" lvl="0" indent="-457200" algn="l" defTabSz="914400" rtl="0" eaLnBrk="1" fontAlgn="auto" latinLnBrk="0" hangingPunct="1">
              <a:lnSpc>
                <a:spcPct val="100000"/>
              </a:lnSpc>
              <a:spcBef>
                <a:spcPct val="0"/>
              </a:spcBef>
              <a:spcAft>
                <a:spcPts val="600"/>
              </a:spcAft>
              <a:buClrTx/>
              <a:buSzTx/>
              <a:buFont typeface="+mj-lt"/>
              <a:buAutoNum type="arabicPeriod"/>
              <a:tabLst/>
              <a:defRPr/>
            </a:pPr>
            <a:r>
              <a:rPr kumimoji="0" lang="en-US" sz="1800" b="0" i="0" u="none" strike="noStrike" kern="1200" cap="none" spc="0" normalizeH="0" baseline="0" noProof="0">
                <a:ln>
                  <a:noFill/>
                </a:ln>
                <a:solidFill>
                  <a:srgbClr val="FFFFFF"/>
                </a:solidFill>
                <a:effectLst/>
                <a:uLnTx/>
                <a:uFillTx/>
                <a:latin typeface="Agency FB" panose="020B0503020202020204" pitchFamily="34" charset="0"/>
                <a:ea typeface="+mn-ea"/>
                <a:cs typeface="+mn-cs"/>
              </a:rPr>
              <a:t>Disney+ - A streaming platform – </a:t>
            </a:r>
            <a:r>
              <a:rPr kumimoji="0" lang="en-US" sz="1800" b="0" i="0" u="none" strike="noStrike" kern="1200" cap="none" spc="0" normalizeH="0" baseline="0" noProof="0">
                <a:ln>
                  <a:noFill/>
                </a:ln>
                <a:solidFill>
                  <a:srgbClr val="E69500">
                    <a:lumMod val="60000"/>
                    <a:lumOff val="40000"/>
                  </a:srgbClr>
                </a:solidFill>
                <a:effectLst/>
                <a:uLnTx/>
                <a:uFillTx/>
                <a:latin typeface="Agency FB"/>
                <a:ea typeface="+mn-ea"/>
                <a:cs typeface="+mn-cs"/>
              </a:rPr>
              <a:t>Focus Variable</a:t>
            </a:r>
            <a:endParaRPr kumimoji="0" lang="en-US" sz="1800" b="0" i="0" u="none" strike="noStrike" kern="1200" cap="none" spc="0" normalizeH="0" baseline="0" noProof="0">
              <a:ln>
                <a:noFill/>
              </a:ln>
              <a:solidFill>
                <a:srgbClr val="FFFFFF"/>
              </a:solidFill>
              <a:effectLst/>
              <a:uLnTx/>
              <a:uFillTx/>
              <a:latin typeface="Agency FB" panose="020B0503020202020204" pitchFamily="34" charset="0"/>
              <a:ea typeface="+mn-ea"/>
              <a:cs typeface="+mn-cs"/>
            </a:endParaRPr>
          </a:p>
          <a:p>
            <a:pPr marL="457200" marR="0" lvl="0" indent="-457200" algn="l" defTabSz="914400" rtl="0" eaLnBrk="1" fontAlgn="auto" latinLnBrk="0" hangingPunct="1">
              <a:lnSpc>
                <a:spcPct val="100000"/>
              </a:lnSpc>
              <a:spcBef>
                <a:spcPct val="0"/>
              </a:spcBef>
              <a:spcAft>
                <a:spcPts val="600"/>
              </a:spcAft>
              <a:buClrTx/>
              <a:buSzTx/>
              <a:buFont typeface="+mj-lt"/>
              <a:buAutoNum type="arabicPeriod"/>
              <a:tabLst/>
              <a:defRPr/>
            </a:pPr>
            <a:r>
              <a:rPr kumimoji="0" lang="en-US" sz="1800" b="0" i="0" u="none" strike="noStrike" kern="1200" cap="none" spc="0" normalizeH="0" baseline="0" noProof="0">
                <a:ln>
                  <a:noFill/>
                </a:ln>
                <a:solidFill>
                  <a:srgbClr val="FFFFFF"/>
                </a:solidFill>
                <a:effectLst/>
                <a:uLnTx/>
                <a:uFillTx/>
                <a:latin typeface="Agency FB" panose="020B0503020202020204" pitchFamily="34" charset="0"/>
                <a:ea typeface="+mn-ea"/>
                <a:cs typeface="+mn-cs"/>
              </a:rPr>
              <a:t>Director – The individual that directed the movie – </a:t>
            </a:r>
            <a:r>
              <a:rPr kumimoji="0" lang="en-US" sz="2000" b="0" i="0" u="none" strike="noStrike" kern="1200" cap="none" spc="0" normalizeH="0" baseline="0" noProof="0">
                <a:ln>
                  <a:noFill/>
                </a:ln>
                <a:solidFill>
                  <a:srgbClr val="E69500">
                    <a:lumMod val="60000"/>
                    <a:lumOff val="40000"/>
                  </a:srgbClr>
                </a:solidFill>
                <a:effectLst/>
                <a:uLnTx/>
                <a:uFillTx/>
                <a:latin typeface="Agency FB"/>
                <a:ea typeface="+mn-ea"/>
                <a:cs typeface="+mn-cs"/>
              </a:rPr>
              <a:t>Focus Variable</a:t>
            </a:r>
          </a:p>
          <a:p>
            <a:pPr marL="457200" marR="0" lvl="0" indent="-457200" algn="l" defTabSz="914400" rtl="0" eaLnBrk="1" fontAlgn="auto" latinLnBrk="0" hangingPunct="1">
              <a:lnSpc>
                <a:spcPct val="100000"/>
              </a:lnSpc>
              <a:spcBef>
                <a:spcPct val="0"/>
              </a:spcBef>
              <a:spcAft>
                <a:spcPts val="600"/>
              </a:spcAft>
              <a:buClrTx/>
              <a:buSzTx/>
              <a:buFont typeface="+mj-lt"/>
              <a:buAutoNum type="arabicPeriod"/>
              <a:tabLst/>
              <a:defRPr/>
            </a:pPr>
            <a:r>
              <a:rPr kumimoji="0" lang="en-US" sz="1800" b="0" i="0" u="none" strike="noStrike" kern="1200" cap="none" spc="0" normalizeH="0" baseline="0" noProof="0">
                <a:ln>
                  <a:noFill/>
                </a:ln>
                <a:solidFill>
                  <a:srgbClr val="FFFFFF"/>
                </a:solidFill>
                <a:effectLst/>
                <a:uLnTx/>
                <a:uFillTx/>
                <a:latin typeface="Agency FB" panose="020B0503020202020204" pitchFamily="34" charset="0"/>
                <a:ea typeface="+mn-ea"/>
                <a:cs typeface="+mn-cs"/>
              </a:rPr>
              <a:t>Genres- The type of movie category the movie falls in– </a:t>
            </a:r>
            <a:r>
              <a:rPr kumimoji="0" lang="en-US" sz="2000" b="0" i="0" u="none" strike="noStrike" kern="1200" cap="none" spc="0" normalizeH="0" baseline="0" noProof="0">
                <a:ln>
                  <a:noFill/>
                </a:ln>
                <a:solidFill>
                  <a:srgbClr val="E69500">
                    <a:lumMod val="60000"/>
                    <a:lumOff val="40000"/>
                  </a:srgbClr>
                </a:solidFill>
                <a:effectLst/>
                <a:uLnTx/>
                <a:uFillTx/>
                <a:latin typeface="Agency FB"/>
                <a:ea typeface="+mn-ea"/>
                <a:cs typeface="+mn-cs"/>
              </a:rPr>
              <a:t>Focus Variable</a:t>
            </a:r>
          </a:p>
          <a:p>
            <a:pPr marL="457200" marR="0" lvl="0" indent="-457200" algn="l" defTabSz="914400" rtl="0" eaLnBrk="1" fontAlgn="auto" latinLnBrk="0" hangingPunct="1">
              <a:lnSpc>
                <a:spcPct val="100000"/>
              </a:lnSpc>
              <a:spcBef>
                <a:spcPct val="0"/>
              </a:spcBef>
              <a:spcAft>
                <a:spcPts val="600"/>
              </a:spcAft>
              <a:buClrTx/>
              <a:buSzTx/>
              <a:buFont typeface="+mj-lt"/>
              <a:buAutoNum type="arabicPeriod"/>
              <a:tabLst/>
              <a:defRPr/>
            </a:pPr>
            <a:r>
              <a:rPr kumimoji="0" lang="en-US" sz="1800" b="0" i="0" u="none" strike="noStrike" kern="1200" cap="none" spc="0" normalizeH="0" baseline="0" noProof="0">
                <a:ln>
                  <a:noFill/>
                </a:ln>
                <a:solidFill>
                  <a:srgbClr val="FFFFFF"/>
                </a:solidFill>
                <a:effectLst/>
                <a:uLnTx/>
                <a:uFillTx/>
                <a:latin typeface="Agency FB" panose="020B0503020202020204" pitchFamily="34" charset="0"/>
                <a:ea typeface="+mn-ea"/>
                <a:cs typeface="+mn-cs"/>
              </a:rPr>
              <a:t>Country – The country the movie is played in – </a:t>
            </a:r>
            <a:r>
              <a:rPr kumimoji="0" lang="en-US" sz="2000" b="0" i="0" u="none" strike="noStrike" kern="1200" cap="none" spc="0" normalizeH="0" baseline="0" noProof="0">
                <a:ln>
                  <a:noFill/>
                </a:ln>
                <a:solidFill>
                  <a:srgbClr val="E69500">
                    <a:lumMod val="60000"/>
                    <a:lumOff val="40000"/>
                  </a:srgbClr>
                </a:solidFill>
                <a:effectLst/>
                <a:uLnTx/>
                <a:uFillTx/>
                <a:latin typeface="Agency FB"/>
                <a:ea typeface="+mn-ea"/>
                <a:cs typeface="+mn-cs"/>
              </a:rPr>
              <a:t>Focus Variable</a:t>
            </a:r>
          </a:p>
          <a:p>
            <a:pPr marL="457200" marR="0" lvl="0" indent="-457200" algn="l" defTabSz="914400" rtl="0" eaLnBrk="1" fontAlgn="auto" latinLnBrk="0" hangingPunct="1">
              <a:lnSpc>
                <a:spcPct val="100000"/>
              </a:lnSpc>
              <a:spcBef>
                <a:spcPct val="0"/>
              </a:spcBef>
              <a:spcAft>
                <a:spcPts val="600"/>
              </a:spcAft>
              <a:buClrTx/>
              <a:buSzTx/>
              <a:buFont typeface="+mj-lt"/>
              <a:buAutoNum type="arabicPeriod"/>
              <a:tabLst/>
              <a:defRPr/>
            </a:pPr>
            <a:r>
              <a:rPr kumimoji="0" lang="en-US" sz="1800" b="0" i="0" u="none" strike="noStrike" kern="1200" cap="none" spc="0" normalizeH="0" baseline="0" noProof="0">
                <a:ln>
                  <a:noFill/>
                </a:ln>
                <a:solidFill>
                  <a:srgbClr val="FFFFFF"/>
                </a:solidFill>
                <a:effectLst/>
                <a:uLnTx/>
                <a:uFillTx/>
                <a:latin typeface="Agency FB" panose="020B0503020202020204" pitchFamily="34" charset="0"/>
                <a:ea typeface="+mn-ea"/>
                <a:cs typeface="+mn-cs"/>
              </a:rPr>
              <a:t>Language – The language the movie is played in – </a:t>
            </a:r>
            <a:r>
              <a:rPr kumimoji="0" lang="en-US" sz="2000" b="0" i="0" u="none" strike="noStrike" kern="1200" cap="none" spc="0" normalizeH="0" baseline="0" noProof="0">
                <a:ln>
                  <a:noFill/>
                </a:ln>
                <a:solidFill>
                  <a:srgbClr val="E69500">
                    <a:lumMod val="60000"/>
                    <a:lumOff val="40000"/>
                  </a:srgbClr>
                </a:solidFill>
                <a:effectLst/>
                <a:uLnTx/>
                <a:uFillTx/>
                <a:latin typeface="Agency FB"/>
                <a:ea typeface="+mn-ea"/>
                <a:cs typeface="+mn-cs"/>
              </a:rPr>
              <a:t>Focus Variable</a:t>
            </a:r>
          </a:p>
          <a:p>
            <a:pPr marL="457200" marR="0" lvl="0" indent="-457200" algn="l" defTabSz="914400" rtl="0" eaLnBrk="1" fontAlgn="auto" latinLnBrk="0" hangingPunct="1">
              <a:lnSpc>
                <a:spcPct val="100000"/>
              </a:lnSpc>
              <a:spcBef>
                <a:spcPct val="0"/>
              </a:spcBef>
              <a:spcAft>
                <a:spcPts val="600"/>
              </a:spcAft>
              <a:buClrTx/>
              <a:buSzTx/>
              <a:buFont typeface="+mj-lt"/>
              <a:buAutoNum type="arabicPeriod"/>
              <a:tabLst/>
              <a:defRPr/>
            </a:pPr>
            <a:r>
              <a:rPr kumimoji="0" lang="en-US" sz="1800" b="0" i="0" u="none" strike="noStrike" kern="1200" cap="none" spc="0" normalizeH="0" baseline="0" noProof="0">
                <a:ln>
                  <a:noFill/>
                </a:ln>
                <a:solidFill>
                  <a:srgbClr val="FFFFFF"/>
                </a:solidFill>
                <a:effectLst/>
                <a:uLnTx/>
                <a:uFillTx/>
                <a:latin typeface="Agency FB" panose="020B0503020202020204" pitchFamily="34" charset="0"/>
                <a:ea typeface="+mn-ea"/>
                <a:cs typeface="+mn-cs"/>
              </a:rPr>
              <a:t>Runtime – The length of the movie in minutes – </a:t>
            </a:r>
            <a:r>
              <a:rPr kumimoji="0" lang="en-US" sz="2000" b="0" i="0" u="none" strike="noStrike" kern="1200" cap="none" spc="0" normalizeH="0" baseline="0" noProof="0">
                <a:ln>
                  <a:noFill/>
                </a:ln>
                <a:solidFill>
                  <a:srgbClr val="E69500">
                    <a:lumMod val="60000"/>
                    <a:lumOff val="40000"/>
                  </a:srgbClr>
                </a:solidFill>
                <a:effectLst/>
                <a:uLnTx/>
                <a:uFillTx/>
                <a:latin typeface="Agency FB"/>
                <a:ea typeface="+mn-ea"/>
                <a:cs typeface="+mn-cs"/>
              </a:rPr>
              <a:t>Focus Variable</a:t>
            </a:r>
          </a:p>
          <a:p>
            <a:pPr marL="457200" marR="0" lvl="0" indent="-457200" algn="l" defTabSz="914400" rtl="0" eaLnBrk="1" fontAlgn="auto" latinLnBrk="0" hangingPunct="1">
              <a:lnSpc>
                <a:spcPct val="100000"/>
              </a:lnSpc>
              <a:spcBef>
                <a:spcPct val="0"/>
              </a:spcBef>
              <a:spcAft>
                <a:spcPts val="600"/>
              </a:spcAft>
              <a:buClrTx/>
              <a:buSzTx/>
              <a:buFont typeface="+mj-lt"/>
              <a:buAutoNum type="arabicPeriod"/>
              <a:tabLst/>
              <a:defRPr/>
            </a:pPr>
            <a:endParaRPr kumimoji="0" lang="en-US" sz="2500" b="0" i="0" u="none" strike="noStrike" kern="1200" cap="none" spc="0" normalizeH="0" baseline="0" noProof="0">
              <a:ln>
                <a:noFill/>
              </a:ln>
              <a:solidFill>
                <a:srgbClr val="FFFFFF"/>
              </a:solidFill>
              <a:effectLst/>
              <a:uLnTx/>
              <a:uFillTx/>
              <a:latin typeface="Agency FB" panose="020B0503020202020204" pitchFamily="34" charset="0"/>
              <a:ea typeface="+mn-ea"/>
              <a:cs typeface="+mn-cs"/>
            </a:endParaRPr>
          </a:p>
          <a:p>
            <a:pPr marL="342900" marR="0" lvl="0" indent="-342900" algn="l" defTabSz="914400" rtl="0" eaLnBrk="1" fontAlgn="auto" latinLnBrk="0" hangingPunct="1">
              <a:lnSpc>
                <a:spcPct val="100000"/>
              </a:lnSpc>
              <a:spcBef>
                <a:spcPct val="0"/>
              </a:spcBef>
              <a:spcAft>
                <a:spcPts val="600"/>
              </a:spcAft>
              <a:buClrTx/>
              <a:buSzTx/>
              <a:buFont typeface="Arial" panose="020B0604020202020204" pitchFamily="34" charset="0"/>
              <a:buChar char="•"/>
              <a:tabLst/>
              <a:defRPr/>
            </a:pPr>
            <a:endParaRPr kumimoji="0" lang="en-US" sz="2800" b="0" i="0" u="none" strike="noStrike" kern="1200" cap="none" spc="0" normalizeH="0" baseline="0" noProof="0">
              <a:ln>
                <a:noFill/>
              </a:ln>
              <a:solidFill>
                <a:srgbClr val="FFFFFF"/>
              </a:solidFill>
              <a:effectLst/>
              <a:uLnTx/>
              <a:uFillTx/>
              <a:latin typeface="Agency FB" panose="020B0503020202020204" pitchFamily="34" charset="0"/>
              <a:ea typeface="+mn-ea"/>
              <a:cs typeface="+mn-cs"/>
            </a:endParaRPr>
          </a:p>
        </p:txBody>
      </p:sp>
    </p:spTree>
    <p:extLst>
      <p:ext uri="{BB962C8B-B14F-4D97-AF65-F5344CB8AC3E}">
        <p14:creationId xmlns:p14="http://schemas.microsoft.com/office/powerpoint/2010/main" val="2661120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7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aford"/>
              <a:ea typeface="+mn-ea"/>
              <a:cs typeface="+mn-cs"/>
            </a:endParaRPr>
          </a:p>
        </p:txBody>
      </p:sp>
      <p:sp>
        <p:nvSpPr>
          <p:cNvPr id="18" name="Rectangle 17">
            <a:extLst>
              <a:ext uri="{FF2B5EF4-FFF2-40B4-BE49-F238E27FC236}">
                <a16:creationId xmlns:a16="http://schemas.microsoft.com/office/drawing/2014/main" id="{8F716CC0-CAC9-43AB-ADE5-2D88EAF329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721" y="462838"/>
            <a:ext cx="11149858" cy="590529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aford"/>
              <a:ea typeface="+mn-ea"/>
              <a:cs typeface="+mn-cs"/>
            </a:endParaRPr>
          </a:p>
        </p:txBody>
      </p:sp>
      <p:cxnSp>
        <p:nvCxnSpPr>
          <p:cNvPr id="20" name="Straight Connector 19">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D60EFF3B-98F0-4960-B5C6-0DFEA62D4DD0}"/>
              </a:ext>
            </a:extLst>
          </p:cNvPr>
          <p:cNvPicPr>
            <a:picLocks noChangeAspect="1"/>
          </p:cNvPicPr>
          <p:nvPr/>
        </p:nvPicPr>
        <p:blipFill rotWithShape="1">
          <a:blip r:embed="rId3">
            <a:alphaModFix amt="40000"/>
          </a:blip>
          <a:srcRect t="3240" r="1" b="1"/>
          <a:stretch/>
        </p:blipFill>
        <p:spPr>
          <a:xfrm>
            <a:off x="498785" y="462835"/>
            <a:ext cx="11147071" cy="5905296"/>
          </a:xfrm>
          <a:prstGeom prst="rect">
            <a:avLst/>
          </a:prstGeom>
        </p:spPr>
      </p:pic>
      <p:sp>
        <p:nvSpPr>
          <p:cNvPr id="7" name="TextBox 6">
            <a:extLst>
              <a:ext uri="{FF2B5EF4-FFF2-40B4-BE49-F238E27FC236}">
                <a16:creationId xmlns:a16="http://schemas.microsoft.com/office/drawing/2014/main" id="{AF0FC556-3D18-4F75-B662-172331FCBAC5}"/>
              </a:ext>
            </a:extLst>
          </p:cNvPr>
          <p:cNvSpPr txBox="1"/>
          <p:nvPr/>
        </p:nvSpPr>
        <p:spPr>
          <a:xfrm>
            <a:off x="559421" y="366581"/>
            <a:ext cx="11228401" cy="1407985"/>
          </a:xfrm>
          <a:prstGeom prst="rect">
            <a:avLst/>
          </a:prstGeom>
        </p:spPr>
        <p:txBody>
          <a:bodyPr vert="horz" lIns="91440" tIns="45720" rIns="91440" bIns="45720" rtlCol="0" anchor="b">
            <a:noAutofit/>
          </a:bodyPr>
          <a:lstStyle/>
          <a:p>
            <a:pPr marL="0" marR="0" lvl="0" indent="0" algn="l" defTabSz="914400" rtl="0" eaLnBrk="1" fontAlgn="auto" latinLnBrk="0" hangingPunct="1">
              <a:lnSpc>
                <a:spcPct val="100000"/>
              </a:lnSpc>
              <a:spcBef>
                <a:spcPct val="0"/>
              </a:spcBef>
              <a:spcAft>
                <a:spcPts val="600"/>
              </a:spcAft>
              <a:buClrTx/>
              <a:buSzTx/>
              <a:buFontTx/>
              <a:buNone/>
              <a:tabLst/>
              <a:defRPr/>
            </a:pPr>
            <a:endParaRPr kumimoji="0" lang="en-US" sz="2500" b="0" i="0" u="none" strike="noStrike" kern="1200" cap="none" spc="0" normalizeH="0" baseline="0" noProof="0">
              <a:ln>
                <a:noFill/>
              </a:ln>
              <a:solidFill>
                <a:srgbClr val="FFFFFF"/>
              </a:solidFill>
              <a:effectLst/>
              <a:uLnTx/>
              <a:uFillTx/>
              <a:latin typeface="Agency FB" panose="020B0503020202020204" pitchFamily="34" charset="0"/>
              <a:ea typeface="+mn-ea"/>
              <a:cs typeface="+mn-cs"/>
            </a:endParaRPr>
          </a:p>
          <a:p>
            <a:pPr marL="0" marR="0" lvl="0" indent="0" algn="l" defTabSz="914400" rtl="0" eaLnBrk="1" fontAlgn="auto" latinLnBrk="0" hangingPunct="1">
              <a:lnSpc>
                <a:spcPct val="100000"/>
              </a:lnSpc>
              <a:spcBef>
                <a:spcPct val="0"/>
              </a:spcBef>
              <a:spcAft>
                <a:spcPts val="600"/>
              </a:spcAft>
              <a:buClrTx/>
              <a:buSzTx/>
              <a:buFontTx/>
              <a:buNone/>
              <a:tabLst/>
              <a:defRPr/>
            </a:pPr>
            <a:r>
              <a:rPr kumimoji="0" lang="en-US" sz="5000" b="0" i="0" u="none" strike="noStrike" kern="1200" cap="none" spc="0" normalizeH="0" baseline="0" noProof="0">
                <a:ln>
                  <a:noFill/>
                </a:ln>
                <a:solidFill>
                  <a:srgbClr val="FFFFFF"/>
                </a:solidFill>
                <a:effectLst/>
                <a:uLnTx/>
                <a:uFillTx/>
                <a:latin typeface="Agency FB"/>
                <a:ea typeface="+mn-ea"/>
                <a:cs typeface="+mn-cs"/>
              </a:rPr>
              <a:t>Data Finding: Perceptual Mapping</a:t>
            </a:r>
          </a:p>
          <a:p>
            <a:pPr marL="0" marR="0" lvl="0" indent="0" algn="l" defTabSz="914400" rtl="0" eaLnBrk="1" fontAlgn="auto" latinLnBrk="0" hangingPunct="1">
              <a:lnSpc>
                <a:spcPct val="100000"/>
              </a:lnSpc>
              <a:spcBef>
                <a:spcPct val="0"/>
              </a:spcBef>
              <a:spcAft>
                <a:spcPts val="600"/>
              </a:spcAft>
              <a:buClrTx/>
              <a:buSzTx/>
              <a:buFontTx/>
              <a:buNone/>
              <a:tabLst/>
              <a:defRPr/>
            </a:pPr>
            <a:endParaRPr kumimoji="0" lang="en-US" sz="2500" b="0" i="0" u="none" strike="noStrike" kern="1200" cap="none" spc="0" normalizeH="0" baseline="0" noProof="0">
              <a:ln>
                <a:noFill/>
              </a:ln>
              <a:solidFill>
                <a:srgbClr val="FFFFFF"/>
              </a:solidFill>
              <a:effectLst/>
              <a:uLnTx/>
              <a:uFillTx/>
              <a:latin typeface="Agency FB" panose="020B0503020202020204" pitchFamily="34" charset="0"/>
              <a:ea typeface="+mn-ea"/>
              <a:cs typeface="+mn-cs"/>
            </a:endParaRPr>
          </a:p>
        </p:txBody>
      </p:sp>
      <p:sp>
        <p:nvSpPr>
          <p:cNvPr id="21" name="Subtitle" descr="Presentation Subtitle">
            <a:extLst>
              <a:ext uri="{FF2B5EF4-FFF2-40B4-BE49-F238E27FC236}">
                <a16:creationId xmlns:a16="http://schemas.microsoft.com/office/drawing/2014/main" id="{C6E230B5-3A36-4E18-8DC3-EAD0D42DC7EE}"/>
              </a:ext>
            </a:extLst>
          </p:cNvPr>
          <p:cNvSpPr txBox="1">
            <a:spLocks/>
          </p:cNvSpPr>
          <p:nvPr/>
        </p:nvSpPr>
        <p:spPr>
          <a:xfrm>
            <a:off x="711201" y="1714264"/>
            <a:ext cx="10953749" cy="96289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buClr>
                <a:schemeClr val="bg2"/>
              </a:buClr>
              <a:buSzPct val="100000"/>
              <a:buFont typeface="Arial" pitchFamily="34" charset="0"/>
              <a:buNone/>
              <a:defRPr sz="2400" kern="1200" cap="none" spc="0" baseline="0">
                <a:solidFill>
                  <a:schemeClr val="accent1"/>
                </a:solidFill>
                <a:latin typeface="+mn-lt"/>
                <a:ea typeface="+mn-ea"/>
                <a:cs typeface="+mn-cs"/>
              </a:defRPr>
            </a:lvl1pPr>
            <a:lvl2pPr marL="457200" indent="0" algn="ctr" defTabSz="914400" rtl="0" eaLnBrk="1" latinLnBrk="0" hangingPunct="1">
              <a:lnSpc>
                <a:spcPct val="100000"/>
              </a:lnSpc>
              <a:spcBef>
                <a:spcPts val="0"/>
              </a:spcBef>
              <a:buClr>
                <a:schemeClr val="bg2"/>
              </a:buClr>
              <a:buSzPct val="100000"/>
              <a:buFont typeface="Verdana" panose="020B0604030504040204" pitchFamily="34" charset="0"/>
              <a:buNone/>
              <a:defRPr sz="1800" kern="1200">
                <a:solidFill>
                  <a:schemeClr val="tx1">
                    <a:tint val="75000"/>
                  </a:schemeClr>
                </a:solidFill>
                <a:latin typeface="+mn-lt"/>
                <a:ea typeface="+mn-ea"/>
                <a:cs typeface="+mn-cs"/>
              </a:defRPr>
            </a:lvl2pPr>
            <a:lvl3pPr marL="914400" indent="0" algn="ctr" defTabSz="914400" rtl="0" eaLnBrk="1" latinLnBrk="0" hangingPunct="1">
              <a:lnSpc>
                <a:spcPct val="100000"/>
              </a:lnSpc>
              <a:spcBef>
                <a:spcPts val="0"/>
              </a:spcBef>
              <a:buClr>
                <a:schemeClr val="accent1"/>
              </a:buClr>
              <a:buSzPct val="100000"/>
              <a:buFont typeface="Wingdings" panose="05000000000000000000" pitchFamily="2" charset="2"/>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100000"/>
              </a:lnSpc>
              <a:spcBef>
                <a:spcPts val="0"/>
              </a:spcBef>
              <a:buClr>
                <a:schemeClr val="accent1"/>
              </a:buClr>
              <a:buSzPct val="100000"/>
              <a:buFont typeface="Verdana" panose="020B0604030504040204"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lnSpc>
                <a:spcPct val="100000"/>
              </a:lnSpc>
              <a:spcBef>
                <a:spcPts val="0"/>
              </a:spcBef>
              <a:buClr>
                <a:schemeClr val="accent1"/>
              </a:buClr>
              <a:buSzPct val="100000"/>
              <a:buFont typeface="Arial"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
                <a:srgbClr val="F76900"/>
              </a:buClr>
              <a:buSzPct val="100000"/>
              <a:buFont typeface="Arial" pitchFamily="34" charset="0"/>
              <a:buNone/>
              <a:tabLst/>
              <a:defRPr/>
            </a:pPr>
            <a:endParaRPr kumimoji="0" lang="en-US" sz="3500" b="0" i="0" u="none" strike="noStrike" kern="1200" cap="none" spc="0" normalizeH="0" baseline="0" noProof="0">
              <a:ln>
                <a:noFill/>
              </a:ln>
              <a:solidFill>
                <a:prstClr val="white"/>
              </a:solidFill>
              <a:effectLst/>
              <a:uLnTx/>
              <a:uFillTx/>
              <a:latin typeface="Agency FB" panose="020B0503020202020204" pitchFamily="34" charset="0"/>
              <a:ea typeface="+mn-ea"/>
              <a:cs typeface="+mn-cs"/>
            </a:endParaRPr>
          </a:p>
        </p:txBody>
      </p:sp>
      <p:sp>
        <p:nvSpPr>
          <p:cNvPr id="9" name="TextBox 8">
            <a:extLst>
              <a:ext uri="{FF2B5EF4-FFF2-40B4-BE49-F238E27FC236}">
                <a16:creationId xmlns:a16="http://schemas.microsoft.com/office/drawing/2014/main" id="{0BFACBBA-9C52-4654-814E-5C4A3F1B6885}"/>
              </a:ext>
            </a:extLst>
          </p:cNvPr>
          <p:cNvSpPr txBox="1"/>
          <p:nvPr/>
        </p:nvSpPr>
        <p:spPr>
          <a:xfrm>
            <a:off x="713923" y="1121410"/>
            <a:ext cx="10626622" cy="6207352"/>
          </a:xfrm>
          <a:prstGeom prst="rect">
            <a:avLst/>
          </a:prstGeom>
        </p:spPr>
        <p:txBody>
          <a:bodyPr vert="horz" lIns="91440" tIns="45720" rIns="91440" bIns="45720" rtlCol="0" anchor="b">
            <a:noAutofit/>
          </a:bodyPr>
          <a:lstStyle/>
          <a:p>
            <a:pPr marL="457200" marR="0" lvl="0" indent="-457200" algn="l" defTabSz="914400" rtl="0" eaLnBrk="1" fontAlgn="auto" latinLnBrk="0" hangingPunct="1">
              <a:lnSpc>
                <a:spcPct val="100000"/>
              </a:lnSpc>
              <a:spcBef>
                <a:spcPct val="0"/>
              </a:spcBef>
              <a:spcAft>
                <a:spcPts val="600"/>
              </a:spcAft>
              <a:buClrTx/>
              <a:buSzTx/>
              <a:buFont typeface="+mj-lt"/>
              <a:buAutoNum type="arabicPeriod"/>
              <a:tabLst/>
              <a:defRPr/>
            </a:pPr>
            <a:endParaRPr kumimoji="0" lang="en-US" sz="2500" b="0" i="0" u="none" strike="noStrike" kern="1200" cap="none" spc="0" normalizeH="0" baseline="0" noProof="0">
              <a:ln>
                <a:noFill/>
              </a:ln>
              <a:solidFill>
                <a:srgbClr val="FFFFFF"/>
              </a:solidFill>
              <a:effectLst/>
              <a:uLnTx/>
              <a:uFillTx/>
              <a:latin typeface="Agency FB" panose="020B0503020202020204" pitchFamily="34" charset="0"/>
              <a:ea typeface="+mn-ea"/>
              <a:cs typeface="+mn-cs"/>
            </a:endParaRPr>
          </a:p>
          <a:p>
            <a:pPr marL="342900" marR="0" lvl="0" indent="-342900" algn="l" defTabSz="914400" rtl="0" eaLnBrk="1" fontAlgn="auto" latinLnBrk="0" hangingPunct="1">
              <a:lnSpc>
                <a:spcPct val="100000"/>
              </a:lnSpc>
              <a:spcBef>
                <a:spcPct val="0"/>
              </a:spcBef>
              <a:spcAft>
                <a:spcPts val="600"/>
              </a:spcAft>
              <a:buClrTx/>
              <a:buSzTx/>
              <a:buFont typeface="Arial" panose="020B0604020202020204" pitchFamily="34" charset="0"/>
              <a:buChar char="•"/>
              <a:tabLst/>
              <a:defRPr/>
            </a:pPr>
            <a:endParaRPr kumimoji="0" lang="en-US" sz="2800" b="0" i="0" u="none" strike="noStrike" kern="1200" cap="none" spc="0" normalizeH="0" baseline="0" noProof="0">
              <a:ln>
                <a:noFill/>
              </a:ln>
              <a:solidFill>
                <a:srgbClr val="FFFFFF"/>
              </a:solidFill>
              <a:effectLst/>
              <a:uLnTx/>
              <a:uFillTx/>
              <a:latin typeface="Agency FB" panose="020B0503020202020204" pitchFamily="34" charset="0"/>
              <a:ea typeface="+mn-ea"/>
              <a:cs typeface="+mn-cs"/>
            </a:endParaRPr>
          </a:p>
        </p:txBody>
      </p:sp>
      <p:pic>
        <p:nvPicPr>
          <p:cNvPr id="4" name="Picture 3">
            <a:extLst>
              <a:ext uri="{FF2B5EF4-FFF2-40B4-BE49-F238E27FC236}">
                <a16:creationId xmlns:a16="http://schemas.microsoft.com/office/drawing/2014/main" id="{3A045A84-B2B1-0B44-A647-FF4BBA42E1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523" y="1509687"/>
            <a:ext cx="4500519" cy="3220961"/>
          </a:xfrm>
          <a:prstGeom prst="rect">
            <a:avLst/>
          </a:prstGeom>
        </p:spPr>
      </p:pic>
      <p:pic>
        <p:nvPicPr>
          <p:cNvPr id="8" name="Picture 7">
            <a:extLst>
              <a:ext uri="{FF2B5EF4-FFF2-40B4-BE49-F238E27FC236}">
                <a16:creationId xmlns:a16="http://schemas.microsoft.com/office/drawing/2014/main" id="{A1CD6C50-284E-2F4C-893C-CA1B5F767F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2595" y="1508484"/>
            <a:ext cx="4476015" cy="3224590"/>
          </a:xfrm>
          <a:prstGeom prst="rect">
            <a:avLst/>
          </a:prstGeom>
        </p:spPr>
      </p:pic>
      <p:sp>
        <p:nvSpPr>
          <p:cNvPr id="11" name="TextBox 10">
            <a:extLst>
              <a:ext uri="{FF2B5EF4-FFF2-40B4-BE49-F238E27FC236}">
                <a16:creationId xmlns:a16="http://schemas.microsoft.com/office/drawing/2014/main" id="{21786EB9-66AC-8B48-AD80-A4F1565B0C42}"/>
              </a:ext>
            </a:extLst>
          </p:cNvPr>
          <p:cNvSpPr txBox="1"/>
          <p:nvPr/>
        </p:nvSpPr>
        <p:spPr>
          <a:xfrm>
            <a:off x="1075525" y="4791302"/>
            <a:ext cx="10154727" cy="1477328"/>
          </a:xfrm>
          <a:prstGeom prst="rect">
            <a:avLst/>
          </a:prstGeom>
          <a:noFill/>
        </p:spPr>
        <p:txBody>
          <a:bodyPr wrap="square" rtlCol="0">
            <a:spAutoFit/>
          </a:bodyPr>
          <a:lstStyle/>
          <a:p>
            <a:r>
              <a:rPr lang="en-US">
                <a:solidFill>
                  <a:schemeClr val="bg1"/>
                </a:solidFill>
                <a:latin typeface="Agency FB" panose="020B0503020202020204" pitchFamily="34" charset="0"/>
              </a:rPr>
              <a:t>Perceptual Mapping of Hulu (left) vs Netflix (right)</a:t>
            </a:r>
          </a:p>
          <a:p>
            <a:pPr marL="285750" indent="-285750">
              <a:buFontTx/>
              <a:buChar char="-"/>
            </a:pPr>
            <a:r>
              <a:rPr lang="en-US">
                <a:solidFill>
                  <a:schemeClr val="bg1"/>
                </a:solidFill>
                <a:latin typeface="Agency FB" panose="020B0503020202020204" pitchFamily="34" charset="0"/>
              </a:rPr>
              <a:t>Positive trend for the two largest streaming platforms</a:t>
            </a:r>
          </a:p>
          <a:p>
            <a:pPr marL="285750" indent="-285750">
              <a:buFontTx/>
              <a:buChar char="-"/>
            </a:pPr>
            <a:r>
              <a:rPr lang="en-US">
                <a:solidFill>
                  <a:schemeClr val="bg1"/>
                </a:solidFill>
                <a:latin typeface="Agency FB" panose="020B0503020202020204" pitchFamily="34" charset="0"/>
              </a:rPr>
              <a:t>Hulu Appears to have movies tied to a stronger positive rating for both IMDb and Rotten Tomatoes in quality</a:t>
            </a:r>
          </a:p>
          <a:p>
            <a:pPr marL="285750" indent="-285750">
              <a:buFontTx/>
              <a:buChar char="-"/>
            </a:pPr>
            <a:r>
              <a:rPr lang="en-US">
                <a:solidFill>
                  <a:schemeClr val="bg1"/>
                </a:solidFill>
                <a:latin typeface="Agency FB" panose="020B0503020202020204" pitchFamily="34" charset="0"/>
              </a:rPr>
              <a:t>Netflix also has movies tied to higher rotten tomatoes and IMDb ratings but also have several movies in the lower rating categories for both rating type</a:t>
            </a:r>
          </a:p>
        </p:txBody>
      </p:sp>
    </p:spTree>
    <p:extLst>
      <p:ext uri="{BB962C8B-B14F-4D97-AF65-F5344CB8AC3E}">
        <p14:creationId xmlns:p14="http://schemas.microsoft.com/office/powerpoint/2010/main" val="2085991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7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aford"/>
              <a:ea typeface="+mn-ea"/>
              <a:cs typeface="+mn-cs"/>
            </a:endParaRPr>
          </a:p>
        </p:txBody>
      </p:sp>
      <p:sp>
        <p:nvSpPr>
          <p:cNvPr id="18" name="Rectangle 17">
            <a:extLst>
              <a:ext uri="{FF2B5EF4-FFF2-40B4-BE49-F238E27FC236}">
                <a16:creationId xmlns:a16="http://schemas.microsoft.com/office/drawing/2014/main" id="{8F716CC0-CAC9-43AB-ADE5-2D88EAF329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721" y="462838"/>
            <a:ext cx="11149858" cy="590529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aford"/>
              <a:ea typeface="+mn-ea"/>
              <a:cs typeface="+mn-cs"/>
            </a:endParaRPr>
          </a:p>
        </p:txBody>
      </p:sp>
      <p:cxnSp>
        <p:nvCxnSpPr>
          <p:cNvPr id="20" name="Straight Connector 19">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D60EFF3B-98F0-4960-B5C6-0DFEA62D4DD0}"/>
              </a:ext>
            </a:extLst>
          </p:cNvPr>
          <p:cNvPicPr>
            <a:picLocks noChangeAspect="1"/>
          </p:cNvPicPr>
          <p:nvPr/>
        </p:nvPicPr>
        <p:blipFill rotWithShape="1">
          <a:blip r:embed="rId3">
            <a:alphaModFix amt="40000"/>
          </a:blip>
          <a:srcRect t="3240" r="1" b="1"/>
          <a:stretch/>
        </p:blipFill>
        <p:spPr>
          <a:xfrm>
            <a:off x="479692" y="462835"/>
            <a:ext cx="11147071" cy="5905296"/>
          </a:xfrm>
          <a:prstGeom prst="rect">
            <a:avLst/>
          </a:prstGeom>
        </p:spPr>
      </p:pic>
      <p:sp>
        <p:nvSpPr>
          <p:cNvPr id="7" name="TextBox 6">
            <a:extLst>
              <a:ext uri="{FF2B5EF4-FFF2-40B4-BE49-F238E27FC236}">
                <a16:creationId xmlns:a16="http://schemas.microsoft.com/office/drawing/2014/main" id="{AF0FC556-3D18-4F75-B662-172331FCBAC5}"/>
              </a:ext>
            </a:extLst>
          </p:cNvPr>
          <p:cNvSpPr txBox="1"/>
          <p:nvPr/>
        </p:nvSpPr>
        <p:spPr>
          <a:xfrm>
            <a:off x="559421" y="366581"/>
            <a:ext cx="11228401" cy="1407985"/>
          </a:xfrm>
          <a:prstGeom prst="rect">
            <a:avLst/>
          </a:prstGeom>
        </p:spPr>
        <p:txBody>
          <a:bodyPr vert="horz" lIns="91440" tIns="45720" rIns="91440" bIns="45720" rtlCol="0" anchor="b">
            <a:noAutofit/>
          </a:bodyPr>
          <a:lstStyle/>
          <a:p>
            <a:pPr marL="0" marR="0" lvl="0" indent="0" algn="l" defTabSz="914400" rtl="0" eaLnBrk="1" fontAlgn="auto" latinLnBrk="0" hangingPunct="1">
              <a:lnSpc>
                <a:spcPct val="100000"/>
              </a:lnSpc>
              <a:spcBef>
                <a:spcPct val="0"/>
              </a:spcBef>
              <a:spcAft>
                <a:spcPts val="600"/>
              </a:spcAft>
              <a:buClrTx/>
              <a:buSzTx/>
              <a:buFontTx/>
              <a:buNone/>
              <a:tabLst/>
              <a:defRPr/>
            </a:pPr>
            <a:endParaRPr kumimoji="0" lang="en-US" sz="2500" b="0" i="0" u="none" strike="noStrike" kern="1200" cap="none" spc="0" normalizeH="0" baseline="0" noProof="0">
              <a:ln>
                <a:noFill/>
              </a:ln>
              <a:solidFill>
                <a:srgbClr val="FFFFFF"/>
              </a:solidFill>
              <a:effectLst/>
              <a:uLnTx/>
              <a:uFillTx/>
              <a:latin typeface="Agency FB" panose="020B0503020202020204" pitchFamily="34" charset="0"/>
              <a:ea typeface="+mn-ea"/>
              <a:cs typeface="+mn-cs"/>
            </a:endParaRPr>
          </a:p>
          <a:p>
            <a:pPr marL="0" marR="0" lvl="0" indent="0" algn="l" defTabSz="914400" rtl="0" eaLnBrk="1" fontAlgn="auto" latinLnBrk="0" hangingPunct="1">
              <a:lnSpc>
                <a:spcPct val="100000"/>
              </a:lnSpc>
              <a:spcBef>
                <a:spcPct val="0"/>
              </a:spcBef>
              <a:spcAft>
                <a:spcPts val="600"/>
              </a:spcAft>
              <a:buClrTx/>
              <a:buSzTx/>
              <a:buFontTx/>
              <a:buNone/>
              <a:tabLst/>
              <a:defRPr/>
            </a:pPr>
            <a:r>
              <a:rPr kumimoji="0" lang="en-US" sz="5000" b="0" i="0" u="none" strike="noStrike" kern="1200" cap="none" spc="0" normalizeH="0" baseline="0" noProof="0">
                <a:ln>
                  <a:noFill/>
                </a:ln>
                <a:solidFill>
                  <a:srgbClr val="FFFFFF"/>
                </a:solidFill>
                <a:effectLst/>
                <a:uLnTx/>
                <a:uFillTx/>
                <a:latin typeface="Agency FB"/>
                <a:ea typeface="+mn-ea"/>
                <a:cs typeface="+mn-cs"/>
              </a:rPr>
              <a:t>Data Finding: Perceptual Mapping</a:t>
            </a:r>
          </a:p>
          <a:p>
            <a:pPr marL="0" marR="0" lvl="0" indent="0" algn="l" defTabSz="914400" rtl="0" eaLnBrk="1" fontAlgn="auto" latinLnBrk="0" hangingPunct="1">
              <a:lnSpc>
                <a:spcPct val="100000"/>
              </a:lnSpc>
              <a:spcBef>
                <a:spcPct val="0"/>
              </a:spcBef>
              <a:spcAft>
                <a:spcPts val="600"/>
              </a:spcAft>
              <a:buClrTx/>
              <a:buSzTx/>
              <a:buFontTx/>
              <a:buNone/>
              <a:tabLst/>
              <a:defRPr/>
            </a:pPr>
            <a:endParaRPr kumimoji="0" lang="en-US" sz="2500" b="0" i="0" u="none" strike="noStrike" kern="1200" cap="none" spc="0" normalizeH="0" baseline="0" noProof="0">
              <a:ln>
                <a:noFill/>
              </a:ln>
              <a:solidFill>
                <a:srgbClr val="FFFFFF"/>
              </a:solidFill>
              <a:effectLst/>
              <a:uLnTx/>
              <a:uFillTx/>
              <a:latin typeface="Agency FB" panose="020B0503020202020204" pitchFamily="34" charset="0"/>
              <a:ea typeface="+mn-ea"/>
              <a:cs typeface="+mn-cs"/>
            </a:endParaRPr>
          </a:p>
        </p:txBody>
      </p:sp>
      <p:sp>
        <p:nvSpPr>
          <p:cNvPr id="21" name="Subtitle" descr="Presentation Subtitle">
            <a:extLst>
              <a:ext uri="{FF2B5EF4-FFF2-40B4-BE49-F238E27FC236}">
                <a16:creationId xmlns:a16="http://schemas.microsoft.com/office/drawing/2014/main" id="{C6E230B5-3A36-4E18-8DC3-EAD0D42DC7EE}"/>
              </a:ext>
            </a:extLst>
          </p:cNvPr>
          <p:cNvSpPr txBox="1">
            <a:spLocks/>
          </p:cNvSpPr>
          <p:nvPr/>
        </p:nvSpPr>
        <p:spPr>
          <a:xfrm>
            <a:off x="600076" y="1801577"/>
            <a:ext cx="10953749" cy="96289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buClr>
                <a:schemeClr val="bg2"/>
              </a:buClr>
              <a:buSzPct val="100000"/>
              <a:buFont typeface="Arial" pitchFamily="34" charset="0"/>
              <a:buNone/>
              <a:defRPr sz="2400" kern="1200" cap="none" spc="0" baseline="0">
                <a:solidFill>
                  <a:schemeClr val="accent1"/>
                </a:solidFill>
                <a:latin typeface="+mn-lt"/>
                <a:ea typeface="+mn-ea"/>
                <a:cs typeface="+mn-cs"/>
              </a:defRPr>
            </a:lvl1pPr>
            <a:lvl2pPr marL="457200" indent="0" algn="ctr" defTabSz="914400" rtl="0" eaLnBrk="1" latinLnBrk="0" hangingPunct="1">
              <a:lnSpc>
                <a:spcPct val="100000"/>
              </a:lnSpc>
              <a:spcBef>
                <a:spcPts val="0"/>
              </a:spcBef>
              <a:buClr>
                <a:schemeClr val="bg2"/>
              </a:buClr>
              <a:buSzPct val="100000"/>
              <a:buFont typeface="Verdana" panose="020B0604030504040204" pitchFamily="34" charset="0"/>
              <a:buNone/>
              <a:defRPr sz="1800" kern="1200">
                <a:solidFill>
                  <a:schemeClr val="tx1">
                    <a:tint val="75000"/>
                  </a:schemeClr>
                </a:solidFill>
                <a:latin typeface="+mn-lt"/>
                <a:ea typeface="+mn-ea"/>
                <a:cs typeface="+mn-cs"/>
              </a:defRPr>
            </a:lvl2pPr>
            <a:lvl3pPr marL="914400" indent="0" algn="ctr" defTabSz="914400" rtl="0" eaLnBrk="1" latinLnBrk="0" hangingPunct="1">
              <a:lnSpc>
                <a:spcPct val="100000"/>
              </a:lnSpc>
              <a:spcBef>
                <a:spcPts val="0"/>
              </a:spcBef>
              <a:buClr>
                <a:schemeClr val="accent1"/>
              </a:buClr>
              <a:buSzPct val="100000"/>
              <a:buFont typeface="Wingdings" panose="05000000000000000000" pitchFamily="2" charset="2"/>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100000"/>
              </a:lnSpc>
              <a:spcBef>
                <a:spcPts val="0"/>
              </a:spcBef>
              <a:buClr>
                <a:schemeClr val="accent1"/>
              </a:buClr>
              <a:buSzPct val="100000"/>
              <a:buFont typeface="Verdana" panose="020B0604030504040204"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lnSpc>
                <a:spcPct val="100000"/>
              </a:lnSpc>
              <a:spcBef>
                <a:spcPts val="0"/>
              </a:spcBef>
              <a:buClr>
                <a:schemeClr val="accent1"/>
              </a:buClr>
              <a:buSzPct val="100000"/>
              <a:buFont typeface="Arial"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
                <a:srgbClr val="F76900"/>
              </a:buClr>
              <a:buSzPct val="100000"/>
              <a:buFont typeface="Arial" pitchFamily="34" charset="0"/>
              <a:buNone/>
              <a:tabLst/>
              <a:defRPr/>
            </a:pPr>
            <a:endParaRPr kumimoji="0" lang="en-US" sz="3500" b="0" i="0" u="none" strike="noStrike" kern="1200" cap="none" spc="0" normalizeH="0" baseline="0" noProof="0">
              <a:ln>
                <a:noFill/>
              </a:ln>
              <a:solidFill>
                <a:prstClr val="white"/>
              </a:solidFill>
              <a:effectLst/>
              <a:uLnTx/>
              <a:uFillTx/>
              <a:latin typeface="Agency FB" panose="020B0503020202020204" pitchFamily="34" charset="0"/>
              <a:ea typeface="+mn-ea"/>
              <a:cs typeface="+mn-cs"/>
            </a:endParaRPr>
          </a:p>
        </p:txBody>
      </p:sp>
      <p:sp>
        <p:nvSpPr>
          <p:cNvPr id="9" name="TextBox 8">
            <a:extLst>
              <a:ext uri="{FF2B5EF4-FFF2-40B4-BE49-F238E27FC236}">
                <a16:creationId xmlns:a16="http://schemas.microsoft.com/office/drawing/2014/main" id="{0BFACBBA-9C52-4654-814E-5C4A3F1B6885}"/>
              </a:ext>
            </a:extLst>
          </p:cNvPr>
          <p:cNvSpPr txBox="1"/>
          <p:nvPr/>
        </p:nvSpPr>
        <p:spPr>
          <a:xfrm>
            <a:off x="745673" y="1081722"/>
            <a:ext cx="10626622" cy="6207352"/>
          </a:xfrm>
          <a:prstGeom prst="rect">
            <a:avLst/>
          </a:prstGeom>
        </p:spPr>
        <p:txBody>
          <a:bodyPr vert="horz" lIns="91440" tIns="45720" rIns="91440" bIns="45720" rtlCol="0" anchor="b">
            <a:noAutofit/>
          </a:bodyPr>
          <a:lstStyle/>
          <a:p>
            <a:pPr marL="457200" marR="0" lvl="0" indent="-457200" algn="l" defTabSz="914400" rtl="0" eaLnBrk="1" fontAlgn="auto" latinLnBrk="0" hangingPunct="1">
              <a:lnSpc>
                <a:spcPct val="100000"/>
              </a:lnSpc>
              <a:spcBef>
                <a:spcPct val="0"/>
              </a:spcBef>
              <a:spcAft>
                <a:spcPts val="600"/>
              </a:spcAft>
              <a:buClrTx/>
              <a:buSzTx/>
              <a:buFont typeface="+mj-lt"/>
              <a:buAutoNum type="arabicPeriod"/>
              <a:tabLst/>
              <a:defRPr/>
            </a:pPr>
            <a:endParaRPr kumimoji="0" lang="en-US" sz="2500" b="0" i="0" u="none" strike="noStrike" kern="1200" cap="none" spc="0" normalizeH="0" baseline="0" noProof="0">
              <a:ln>
                <a:noFill/>
              </a:ln>
              <a:solidFill>
                <a:srgbClr val="FFFFFF"/>
              </a:solidFill>
              <a:effectLst/>
              <a:uLnTx/>
              <a:uFillTx/>
              <a:latin typeface="Agency FB" panose="020B0503020202020204" pitchFamily="34" charset="0"/>
              <a:ea typeface="+mn-ea"/>
              <a:cs typeface="+mn-cs"/>
            </a:endParaRPr>
          </a:p>
          <a:p>
            <a:pPr marL="342900" marR="0" lvl="0" indent="-342900" algn="l" defTabSz="914400" rtl="0" eaLnBrk="1" fontAlgn="auto" latinLnBrk="0" hangingPunct="1">
              <a:lnSpc>
                <a:spcPct val="100000"/>
              </a:lnSpc>
              <a:spcBef>
                <a:spcPct val="0"/>
              </a:spcBef>
              <a:spcAft>
                <a:spcPts val="600"/>
              </a:spcAft>
              <a:buClrTx/>
              <a:buSzTx/>
              <a:buFont typeface="Arial" panose="020B0604020202020204" pitchFamily="34" charset="0"/>
              <a:buChar char="•"/>
              <a:tabLst/>
              <a:defRPr/>
            </a:pPr>
            <a:endParaRPr kumimoji="0" lang="en-US" sz="2800" b="0" i="0" u="none" strike="noStrike" kern="1200" cap="none" spc="0" normalizeH="0" baseline="0" noProof="0">
              <a:ln>
                <a:noFill/>
              </a:ln>
              <a:solidFill>
                <a:srgbClr val="FFFFFF"/>
              </a:solidFill>
              <a:effectLst/>
              <a:uLnTx/>
              <a:uFillTx/>
              <a:latin typeface="Agency FB" panose="020B0503020202020204" pitchFamily="34" charset="0"/>
              <a:ea typeface="+mn-ea"/>
              <a:cs typeface="+mn-cs"/>
            </a:endParaRPr>
          </a:p>
        </p:txBody>
      </p:sp>
      <p:pic>
        <p:nvPicPr>
          <p:cNvPr id="3" name="Picture 2">
            <a:extLst>
              <a:ext uri="{FF2B5EF4-FFF2-40B4-BE49-F238E27FC236}">
                <a16:creationId xmlns:a16="http://schemas.microsoft.com/office/drawing/2014/main" id="{E6A52EAC-963A-9449-A039-DE3BC0E106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2628" y="3573374"/>
            <a:ext cx="4114167" cy="2419172"/>
          </a:xfrm>
          <a:prstGeom prst="rect">
            <a:avLst/>
          </a:prstGeom>
        </p:spPr>
      </p:pic>
      <p:pic>
        <p:nvPicPr>
          <p:cNvPr id="5" name="Picture 4">
            <a:extLst>
              <a:ext uri="{FF2B5EF4-FFF2-40B4-BE49-F238E27FC236}">
                <a16:creationId xmlns:a16="http://schemas.microsoft.com/office/drawing/2014/main" id="{D2397354-B21B-EA41-AB44-0C8DBCA96D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0569" y="1291438"/>
            <a:ext cx="4119948" cy="2127516"/>
          </a:xfrm>
          <a:prstGeom prst="rect">
            <a:avLst/>
          </a:prstGeom>
        </p:spPr>
      </p:pic>
      <p:pic>
        <p:nvPicPr>
          <p:cNvPr id="10" name="Picture 9">
            <a:extLst>
              <a:ext uri="{FF2B5EF4-FFF2-40B4-BE49-F238E27FC236}">
                <a16:creationId xmlns:a16="http://schemas.microsoft.com/office/drawing/2014/main" id="{3514F5BF-745B-E341-AD9B-9B5E8AE1CC79}"/>
              </a:ext>
            </a:extLst>
          </p:cNvPr>
          <p:cNvPicPr>
            <a:picLocks noChangeAspect="1"/>
          </p:cNvPicPr>
          <p:nvPr/>
        </p:nvPicPr>
        <p:blipFill>
          <a:blip r:embed="rId6"/>
          <a:stretch>
            <a:fillRect/>
          </a:stretch>
        </p:blipFill>
        <p:spPr>
          <a:xfrm>
            <a:off x="745673" y="4720364"/>
            <a:ext cx="5132531" cy="1218976"/>
          </a:xfrm>
          <a:prstGeom prst="rect">
            <a:avLst/>
          </a:prstGeom>
        </p:spPr>
      </p:pic>
      <p:sp>
        <p:nvSpPr>
          <p:cNvPr id="12" name="TextBox 11">
            <a:extLst>
              <a:ext uri="{FF2B5EF4-FFF2-40B4-BE49-F238E27FC236}">
                <a16:creationId xmlns:a16="http://schemas.microsoft.com/office/drawing/2014/main" id="{C13DE4C8-BC68-7C4B-B017-B81812E8763A}"/>
              </a:ext>
            </a:extLst>
          </p:cNvPr>
          <p:cNvSpPr txBox="1"/>
          <p:nvPr/>
        </p:nvSpPr>
        <p:spPr>
          <a:xfrm>
            <a:off x="708718" y="1450465"/>
            <a:ext cx="5542430" cy="3170099"/>
          </a:xfrm>
          <a:prstGeom prst="rect">
            <a:avLst/>
          </a:prstGeom>
          <a:noFill/>
        </p:spPr>
        <p:txBody>
          <a:bodyPr wrap="square" rtlCol="0">
            <a:spAutoFit/>
          </a:bodyPr>
          <a:lstStyle/>
          <a:p>
            <a:r>
              <a:rPr lang="en-US" sz="2000">
                <a:solidFill>
                  <a:schemeClr val="bg1"/>
                </a:solidFill>
                <a:latin typeface="Agency FB" panose="020B0503020202020204" pitchFamily="34" charset="0"/>
              </a:rPr>
              <a:t>Again, strong positive trends for Disney+ (top) and Prime Video (bottom)</a:t>
            </a:r>
          </a:p>
          <a:p>
            <a:endParaRPr lang="en-US" sz="2000">
              <a:solidFill>
                <a:schemeClr val="bg1"/>
              </a:solidFill>
              <a:latin typeface="Agency FB" panose="020B0503020202020204" pitchFamily="34" charset="0"/>
            </a:endParaRPr>
          </a:p>
          <a:p>
            <a:pPr marL="285750" indent="-285750">
              <a:buFontTx/>
              <a:buChar char="-"/>
            </a:pPr>
            <a:r>
              <a:rPr lang="en-US" sz="2000">
                <a:solidFill>
                  <a:schemeClr val="bg1"/>
                </a:solidFill>
                <a:latin typeface="Agency FB" panose="020B0503020202020204" pitchFamily="34" charset="0"/>
              </a:rPr>
              <a:t>Disney+ comes to a high peak with Rotten Tomatoes quality with relatively lower IMDb scores but still above the avg.</a:t>
            </a:r>
          </a:p>
          <a:p>
            <a:pPr marL="285750" indent="-285750">
              <a:buFontTx/>
              <a:buChar char="-"/>
            </a:pPr>
            <a:r>
              <a:rPr lang="en-US" sz="2000">
                <a:solidFill>
                  <a:schemeClr val="bg1"/>
                </a:solidFill>
                <a:latin typeface="Agency FB" panose="020B0503020202020204" pitchFamily="34" charset="0"/>
              </a:rPr>
              <a:t>Amazon Prime movies seems to varied across the rating spectrum</a:t>
            </a:r>
          </a:p>
          <a:p>
            <a:pPr marL="285750" indent="-285750">
              <a:buFontTx/>
              <a:buChar char="-"/>
            </a:pPr>
            <a:r>
              <a:rPr lang="en-US" sz="2000">
                <a:solidFill>
                  <a:schemeClr val="bg1"/>
                </a:solidFill>
                <a:latin typeface="Agency FB" panose="020B0503020202020204" pitchFamily="34" charset="0"/>
              </a:rPr>
              <a:t>Pivot table (below) represents the amount of movies that cross share between streaming services with the largest cross share of movies being Prime Video and Hulu</a:t>
            </a:r>
          </a:p>
        </p:txBody>
      </p:sp>
    </p:spTree>
    <p:extLst>
      <p:ext uri="{BB962C8B-B14F-4D97-AF65-F5344CB8AC3E}">
        <p14:creationId xmlns:p14="http://schemas.microsoft.com/office/powerpoint/2010/main" val="4219207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7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aford"/>
              <a:ea typeface="+mn-ea"/>
              <a:cs typeface="+mn-cs"/>
            </a:endParaRPr>
          </a:p>
        </p:txBody>
      </p:sp>
      <p:sp>
        <p:nvSpPr>
          <p:cNvPr id="18" name="Rectangle 17">
            <a:extLst>
              <a:ext uri="{FF2B5EF4-FFF2-40B4-BE49-F238E27FC236}">
                <a16:creationId xmlns:a16="http://schemas.microsoft.com/office/drawing/2014/main" id="{8F716CC0-CAC9-43AB-ADE5-2D88EAF329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721" y="462838"/>
            <a:ext cx="11149858" cy="590529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aford"/>
              <a:ea typeface="+mn-ea"/>
              <a:cs typeface="+mn-cs"/>
            </a:endParaRPr>
          </a:p>
        </p:txBody>
      </p:sp>
      <p:cxnSp>
        <p:nvCxnSpPr>
          <p:cNvPr id="20" name="Straight Connector 19">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D60EFF3B-98F0-4960-B5C6-0DFEA62D4DD0}"/>
              </a:ext>
            </a:extLst>
          </p:cNvPr>
          <p:cNvPicPr>
            <a:picLocks noChangeAspect="1"/>
          </p:cNvPicPr>
          <p:nvPr/>
        </p:nvPicPr>
        <p:blipFill rotWithShape="1">
          <a:blip r:embed="rId3">
            <a:alphaModFix amt="40000"/>
          </a:blip>
          <a:srcRect t="3240" r="1" b="1"/>
          <a:stretch/>
        </p:blipFill>
        <p:spPr>
          <a:xfrm>
            <a:off x="522464" y="435831"/>
            <a:ext cx="11147071" cy="5905296"/>
          </a:xfrm>
          <a:prstGeom prst="rect">
            <a:avLst/>
          </a:prstGeom>
        </p:spPr>
      </p:pic>
      <p:sp>
        <p:nvSpPr>
          <p:cNvPr id="7" name="TextBox 6">
            <a:extLst>
              <a:ext uri="{FF2B5EF4-FFF2-40B4-BE49-F238E27FC236}">
                <a16:creationId xmlns:a16="http://schemas.microsoft.com/office/drawing/2014/main" id="{AF0FC556-3D18-4F75-B662-172331FCBAC5}"/>
              </a:ext>
            </a:extLst>
          </p:cNvPr>
          <p:cNvSpPr txBox="1"/>
          <p:nvPr/>
        </p:nvSpPr>
        <p:spPr>
          <a:xfrm>
            <a:off x="559421" y="366581"/>
            <a:ext cx="11228401" cy="1407985"/>
          </a:xfrm>
          <a:prstGeom prst="rect">
            <a:avLst/>
          </a:prstGeom>
        </p:spPr>
        <p:txBody>
          <a:bodyPr vert="horz" lIns="91440" tIns="45720" rIns="91440" bIns="45720" rtlCol="0" anchor="b">
            <a:noAutofit/>
          </a:bodyPr>
          <a:lstStyle/>
          <a:p>
            <a:pPr marL="0" marR="0" lvl="0" indent="0" algn="l" defTabSz="914400" rtl="0" eaLnBrk="1" fontAlgn="auto" latinLnBrk="0" hangingPunct="1">
              <a:lnSpc>
                <a:spcPct val="100000"/>
              </a:lnSpc>
              <a:spcBef>
                <a:spcPct val="0"/>
              </a:spcBef>
              <a:spcAft>
                <a:spcPts val="600"/>
              </a:spcAft>
              <a:buClrTx/>
              <a:buSzTx/>
              <a:buFontTx/>
              <a:buNone/>
              <a:tabLst/>
              <a:defRPr/>
            </a:pPr>
            <a:endParaRPr kumimoji="0" lang="en-US" sz="2500" b="0" i="0" u="none" strike="noStrike" kern="1200" cap="none" spc="0" normalizeH="0" baseline="0" noProof="0">
              <a:ln>
                <a:noFill/>
              </a:ln>
              <a:solidFill>
                <a:srgbClr val="FFFFFF"/>
              </a:solidFill>
              <a:effectLst/>
              <a:uLnTx/>
              <a:uFillTx/>
              <a:latin typeface="Agency FB" panose="020B0503020202020204" pitchFamily="34" charset="0"/>
              <a:ea typeface="+mn-ea"/>
              <a:cs typeface="+mn-cs"/>
            </a:endParaRPr>
          </a:p>
          <a:p>
            <a:pPr marL="0" marR="0" lvl="0" indent="0" algn="l" defTabSz="914400" rtl="0" eaLnBrk="1" fontAlgn="auto" latinLnBrk="0" hangingPunct="1">
              <a:lnSpc>
                <a:spcPct val="100000"/>
              </a:lnSpc>
              <a:spcBef>
                <a:spcPct val="0"/>
              </a:spcBef>
              <a:spcAft>
                <a:spcPts val="600"/>
              </a:spcAft>
              <a:buClrTx/>
              <a:buSzTx/>
              <a:buFontTx/>
              <a:buNone/>
              <a:tabLst/>
              <a:defRPr/>
            </a:pPr>
            <a:r>
              <a:rPr kumimoji="0" lang="en-US" sz="5000" b="0" i="0" u="none" strike="noStrike" kern="1200" cap="none" spc="0" normalizeH="0" baseline="0" noProof="0">
                <a:ln>
                  <a:noFill/>
                </a:ln>
                <a:solidFill>
                  <a:srgbClr val="FFFFFF"/>
                </a:solidFill>
                <a:effectLst/>
                <a:uLnTx/>
                <a:uFillTx/>
                <a:latin typeface="Agency FB"/>
                <a:ea typeface="+mn-ea"/>
                <a:cs typeface="+mn-cs"/>
              </a:rPr>
              <a:t>Data Finding: Linear Regression</a:t>
            </a:r>
          </a:p>
          <a:p>
            <a:pPr marL="0" marR="0" lvl="0" indent="0" algn="l" defTabSz="914400" rtl="0" eaLnBrk="1" fontAlgn="auto" latinLnBrk="0" hangingPunct="1">
              <a:lnSpc>
                <a:spcPct val="100000"/>
              </a:lnSpc>
              <a:spcBef>
                <a:spcPct val="0"/>
              </a:spcBef>
              <a:spcAft>
                <a:spcPts val="600"/>
              </a:spcAft>
              <a:buClrTx/>
              <a:buSzTx/>
              <a:buFontTx/>
              <a:buNone/>
              <a:tabLst/>
              <a:defRPr/>
            </a:pPr>
            <a:endParaRPr kumimoji="0" lang="en-US" sz="2500" b="0" i="0" u="none" strike="noStrike" kern="1200" cap="none" spc="0" normalizeH="0" baseline="0" noProof="0">
              <a:ln>
                <a:noFill/>
              </a:ln>
              <a:solidFill>
                <a:srgbClr val="FFFFFF"/>
              </a:solidFill>
              <a:effectLst/>
              <a:uLnTx/>
              <a:uFillTx/>
              <a:latin typeface="Agency FB" panose="020B0503020202020204" pitchFamily="34" charset="0"/>
              <a:ea typeface="+mn-ea"/>
              <a:cs typeface="+mn-cs"/>
            </a:endParaRPr>
          </a:p>
        </p:txBody>
      </p:sp>
      <p:sp>
        <p:nvSpPr>
          <p:cNvPr id="21" name="Subtitle" descr="Presentation Subtitle">
            <a:extLst>
              <a:ext uri="{FF2B5EF4-FFF2-40B4-BE49-F238E27FC236}">
                <a16:creationId xmlns:a16="http://schemas.microsoft.com/office/drawing/2014/main" id="{C6E230B5-3A36-4E18-8DC3-EAD0D42DC7EE}"/>
              </a:ext>
            </a:extLst>
          </p:cNvPr>
          <p:cNvSpPr txBox="1">
            <a:spLocks/>
          </p:cNvSpPr>
          <p:nvPr/>
        </p:nvSpPr>
        <p:spPr>
          <a:xfrm>
            <a:off x="600076" y="1801577"/>
            <a:ext cx="10953749" cy="96289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buClr>
                <a:schemeClr val="bg2"/>
              </a:buClr>
              <a:buSzPct val="100000"/>
              <a:buFont typeface="Arial" pitchFamily="34" charset="0"/>
              <a:buNone/>
              <a:defRPr sz="2400" kern="1200" cap="none" spc="0" baseline="0">
                <a:solidFill>
                  <a:schemeClr val="accent1"/>
                </a:solidFill>
                <a:latin typeface="+mn-lt"/>
                <a:ea typeface="+mn-ea"/>
                <a:cs typeface="+mn-cs"/>
              </a:defRPr>
            </a:lvl1pPr>
            <a:lvl2pPr marL="457200" indent="0" algn="ctr" defTabSz="914400" rtl="0" eaLnBrk="1" latinLnBrk="0" hangingPunct="1">
              <a:lnSpc>
                <a:spcPct val="100000"/>
              </a:lnSpc>
              <a:spcBef>
                <a:spcPts val="0"/>
              </a:spcBef>
              <a:buClr>
                <a:schemeClr val="bg2"/>
              </a:buClr>
              <a:buSzPct val="100000"/>
              <a:buFont typeface="Verdana" panose="020B0604030504040204" pitchFamily="34" charset="0"/>
              <a:buNone/>
              <a:defRPr sz="1800" kern="1200">
                <a:solidFill>
                  <a:schemeClr val="tx1">
                    <a:tint val="75000"/>
                  </a:schemeClr>
                </a:solidFill>
                <a:latin typeface="+mn-lt"/>
                <a:ea typeface="+mn-ea"/>
                <a:cs typeface="+mn-cs"/>
              </a:defRPr>
            </a:lvl2pPr>
            <a:lvl3pPr marL="914400" indent="0" algn="ctr" defTabSz="914400" rtl="0" eaLnBrk="1" latinLnBrk="0" hangingPunct="1">
              <a:lnSpc>
                <a:spcPct val="100000"/>
              </a:lnSpc>
              <a:spcBef>
                <a:spcPts val="0"/>
              </a:spcBef>
              <a:buClr>
                <a:schemeClr val="accent1"/>
              </a:buClr>
              <a:buSzPct val="100000"/>
              <a:buFont typeface="Wingdings" panose="05000000000000000000" pitchFamily="2" charset="2"/>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100000"/>
              </a:lnSpc>
              <a:spcBef>
                <a:spcPts val="0"/>
              </a:spcBef>
              <a:buClr>
                <a:schemeClr val="accent1"/>
              </a:buClr>
              <a:buSzPct val="100000"/>
              <a:buFont typeface="Verdana" panose="020B0604030504040204"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lnSpc>
                <a:spcPct val="100000"/>
              </a:lnSpc>
              <a:spcBef>
                <a:spcPts val="0"/>
              </a:spcBef>
              <a:buClr>
                <a:schemeClr val="accent1"/>
              </a:buClr>
              <a:buSzPct val="100000"/>
              <a:buFont typeface="Arial"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
                <a:srgbClr val="F76900"/>
              </a:buClr>
              <a:buSzPct val="100000"/>
              <a:buFont typeface="Arial" pitchFamily="34" charset="0"/>
              <a:buNone/>
              <a:tabLst/>
              <a:defRPr/>
            </a:pPr>
            <a:endParaRPr kumimoji="0" lang="en-US" sz="3500" b="0" i="0" u="none" strike="noStrike" kern="1200" cap="none" spc="0" normalizeH="0" baseline="0" noProof="0">
              <a:ln>
                <a:noFill/>
              </a:ln>
              <a:solidFill>
                <a:prstClr val="white"/>
              </a:solidFill>
              <a:effectLst/>
              <a:uLnTx/>
              <a:uFillTx/>
              <a:latin typeface="Agency FB" panose="020B0503020202020204" pitchFamily="34" charset="0"/>
              <a:ea typeface="+mn-ea"/>
              <a:cs typeface="+mn-cs"/>
            </a:endParaRPr>
          </a:p>
        </p:txBody>
      </p:sp>
      <p:sp>
        <p:nvSpPr>
          <p:cNvPr id="9" name="TextBox 8">
            <a:extLst>
              <a:ext uri="{FF2B5EF4-FFF2-40B4-BE49-F238E27FC236}">
                <a16:creationId xmlns:a16="http://schemas.microsoft.com/office/drawing/2014/main" id="{0BFACBBA-9C52-4654-814E-5C4A3F1B6885}"/>
              </a:ext>
            </a:extLst>
          </p:cNvPr>
          <p:cNvSpPr txBox="1"/>
          <p:nvPr/>
        </p:nvSpPr>
        <p:spPr>
          <a:xfrm>
            <a:off x="745673" y="1081722"/>
            <a:ext cx="10626622" cy="6207352"/>
          </a:xfrm>
          <a:prstGeom prst="rect">
            <a:avLst/>
          </a:prstGeom>
        </p:spPr>
        <p:txBody>
          <a:bodyPr vert="horz" lIns="91440" tIns="45720" rIns="91440" bIns="45720" rtlCol="0" anchor="b">
            <a:noAutofit/>
          </a:bodyPr>
          <a:lstStyle/>
          <a:p>
            <a:pPr marL="457200" marR="0" lvl="0" indent="-457200" algn="l" defTabSz="914400" rtl="0" eaLnBrk="1" fontAlgn="auto" latinLnBrk="0" hangingPunct="1">
              <a:lnSpc>
                <a:spcPct val="100000"/>
              </a:lnSpc>
              <a:spcBef>
                <a:spcPct val="0"/>
              </a:spcBef>
              <a:spcAft>
                <a:spcPts val="600"/>
              </a:spcAft>
              <a:buClrTx/>
              <a:buSzTx/>
              <a:buFont typeface="+mj-lt"/>
              <a:buAutoNum type="arabicPeriod"/>
              <a:tabLst/>
              <a:defRPr/>
            </a:pPr>
            <a:endParaRPr kumimoji="0" lang="en-US" sz="2500" b="0" i="0" u="none" strike="noStrike" kern="1200" cap="none" spc="0" normalizeH="0" baseline="0" noProof="0">
              <a:ln>
                <a:noFill/>
              </a:ln>
              <a:solidFill>
                <a:srgbClr val="FFFFFF"/>
              </a:solidFill>
              <a:effectLst/>
              <a:uLnTx/>
              <a:uFillTx/>
              <a:latin typeface="Agency FB" panose="020B0503020202020204" pitchFamily="34" charset="0"/>
              <a:ea typeface="+mn-ea"/>
              <a:cs typeface="+mn-cs"/>
            </a:endParaRPr>
          </a:p>
          <a:p>
            <a:pPr marL="342900" marR="0" lvl="0" indent="-342900" algn="l" defTabSz="914400" rtl="0" eaLnBrk="1" fontAlgn="auto" latinLnBrk="0" hangingPunct="1">
              <a:lnSpc>
                <a:spcPct val="100000"/>
              </a:lnSpc>
              <a:spcBef>
                <a:spcPct val="0"/>
              </a:spcBef>
              <a:spcAft>
                <a:spcPts val="600"/>
              </a:spcAft>
              <a:buClrTx/>
              <a:buSzTx/>
              <a:buFont typeface="Arial" panose="020B0604020202020204" pitchFamily="34" charset="0"/>
              <a:buChar char="•"/>
              <a:tabLst/>
              <a:defRPr/>
            </a:pPr>
            <a:endParaRPr kumimoji="0" lang="en-US" sz="2800" b="0" i="0" u="none" strike="noStrike" kern="1200" cap="none" spc="0" normalizeH="0" baseline="0" noProof="0">
              <a:ln>
                <a:noFill/>
              </a:ln>
              <a:solidFill>
                <a:srgbClr val="FFFFFF"/>
              </a:solidFill>
              <a:effectLst/>
              <a:uLnTx/>
              <a:uFillTx/>
              <a:latin typeface="Agency FB" panose="020B0503020202020204" pitchFamily="34" charset="0"/>
              <a:ea typeface="+mn-ea"/>
              <a:cs typeface="+mn-cs"/>
            </a:endParaRPr>
          </a:p>
        </p:txBody>
      </p:sp>
      <p:sp>
        <p:nvSpPr>
          <p:cNvPr id="12" name="TextBox 11">
            <a:extLst>
              <a:ext uri="{FF2B5EF4-FFF2-40B4-BE49-F238E27FC236}">
                <a16:creationId xmlns:a16="http://schemas.microsoft.com/office/drawing/2014/main" id="{C13DE4C8-BC68-7C4B-B017-B81812E8763A}"/>
              </a:ext>
            </a:extLst>
          </p:cNvPr>
          <p:cNvSpPr txBox="1"/>
          <p:nvPr/>
        </p:nvSpPr>
        <p:spPr>
          <a:xfrm>
            <a:off x="774065" y="1311096"/>
            <a:ext cx="5169486" cy="1569660"/>
          </a:xfrm>
          <a:prstGeom prst="rect">
            <a:avLst/>
          </a:prstGeom>
          <a:noFill/>
        </p:spPr>
        <p:txBody>
          <a:bodyPr wrap="square" rtlCol="0">
            <a:spAutoFit/>
          </a:bodyPr>
          <a:lstStyle/>
          <a:p>
            <a:r>
              <a:rPr lang="en-US" sz="2400">
                <a:solidFill>
                  <a:schemeClr val="bg1"/>
                </a:solidFill>
                <a:latin typeface="Agency FB" panose="020B0503020202020204" pitchFamily="34" charset="0"/>
              </a:rPr>
              <a:t>Linear Regression: (The entire dataset)</a:t>
            </a:r>
          </a:p>
          <a:p>
            <a:pPr marL="285750" indent="-285750">
              <a:buFontTx/>
              <a:buChar char="-"/>
            </a:pPr>
            <a:r>
              <a:rPr lang="en-US" sz="2400">
                <a:solidFill>
                  <a:schemeClr val="bg1"/>
                </a:solidFill>
                <a:latin typeface="Agency FB" panose="020B0503020202020204" pitchFamily="34" charset="0"/>
              </a:rPr>
              <a:t>Dependent Variable: IMDb (0-10) and Rotten Tomatoes (0-100) Score</a:t>
            </a:r>
          </a:p>
          <a:p>
            <a:pPr marL="285750" indent="-285750">
              <a:buFontTx/>
              <a:buChar char="-"/>
            </a:pPr>
            <a:r>
              <a:rPr lang="en-US" sz="2400">
                <a:solidFill>
                  <a:schemeClr val="bg1"/>
                </a:solidFill>
                <a:latin typeface="Agency FB" panose="020B0503020202020204" pitchFamily="34" charset="0"/>
              </a:rPr>
              <a:t>Continuous and Categorical Data was used</a:t>
            </a:r>
          </a:p>
        </p:txBody>
      </p:sp>
      <p:pic>
        <p:nvPicPr>
          <p:cNvPr id="4" name="Picture 3">
            <a:extLst>
              <a:ext uri="{FF2B5EF4-FFF2-40B4-BE49-F238E27FC236}">
                <a16:creationId xmlns:a16="http://schemas.microsoft.com/office/drawing/2014/main" id="{B7B6B976-7A5E-426D-AAFE-114562E25292}"/>
              </a:ext>
            </a:extLst>
          </p:cNvPr>
          <p:cNvPicPr>
            <a:picLocks noChangeAspect="1"/>
          </p:cNvPicPr>
          <p:nvPr/>
        </p:nvPicPr>
        <p:blipFill rotWithShape="1">
          <a:blip r:embed="rId4"/>
          <a:srcRect t="15629"/>
          <a:stretch/>
        </p:blipFill>
        <p:spPr>
          <a:xfrm>
            <a:off x="6898409" y="3635538"/>
            <a:ext cx="1881539" cy="634023"/>
          </a:xfrm>
          <a:prstGeom prst="rect">
            <a:avLst/>
          </a:prstGeom>
        </p:spPr>
      </p:pic>
      <p:sp>
        <p:nvSpPr>
          <p:cNvPr id="8" name="Rectangle 7">
            <a:extLst>
              <a:ext uri="{FF2B5EF4-FFF2-40B4-BE49-F238E27FC236}">
                <a16:creationId xmlns:a16="http://schemas.microsoft.com/office/drawing/2014/main" id="{37CEEF07-0A76-4F78-8320-70AD43F251D8}"/>
              </a:ext>
            </a:extLst>
          </p:cNvPr>
          <p:cNvSpPr/>
          <p:nvPr/>
        </p:nvSpPr>
        <p:spPr>
          <a:xfrm>
            <a:off x="6186434" y="3056278"/>
            <a:ext cx="5327379" cy="3165956"/>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9C0E959-188E-43B0-A944-DB089B8F9342}"/>
              </a:ext>
            </a:extLst>
          </p:cNvPr>
          <p:cNvSpPr/>
          <p:nvPr/>
        </p:nvSpPr>
        <p:spPr>
          <a:xfrm>
            <a:off x="616173" y="3056278"/>
            <a:ext cx="5327378" cy="3165956"/>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1C9BDBB-0095-4624-9539-AF4FB139140F}"/>
              </a:ext>
            </a:extLst>
          </p:cNvPr>
          <p:cNvSpPr txBox="1"/>
          <p:nvPr/>
        </p:nvSpPr>
        <p:spPr>
          <a:xfrm>
            <a:off x="6237517" y="3044562"/>
            <a:ext cx="2373745" cy="400110"/>
          </a:xfrm>
          <a:prstGeom prst="rect">
            <a:avLst/>
          </a:prstGeom>
          <a:noFill/>
        </p:spPr>
        <p:txBody>
          <a:bodyPr wrap="square" rtlCol="0">
            <a:spAutoFit/>
          </a:bodyPr>
          <a:lstStyle/>
          <a:p>
            <a:r>
              <a:rPr lang="en-US" sz="2000" b="1">
                <a:solidFill>
                  <a:schemeClr val="bg1"/>
                </a:solidFill>
                <a:latin typeface="Agency FB" panose="020B0503020202020204" pitchFamily="34" charset="0"/>
              </a:rPr>
              <a:t>Rotten Tomatoes</a:t>
            </a:r>
          </a:p>
        </p:txBody>
      </p:sp>
      <p:pic>
        <p:nvPicPr>
          <p:cNvPr id="14" name="Picture 13">
            <a:extLst>
              <a:ext uri="{FF2B5EF4-FFF2-40B4-BE49-F238E27FC236}">
                <a16:creationId xmlns:a16="http://schemas.microsoft.com/office/drawing/2014/main" id="{76877525-EA34-4E2B-A6B7-3FD09EDCD566}"/>
              </a:ext>
            </a:extLst>
          </p:cNvPr>
          <p:cNvPicPr>
            <a:picLocks noChangeAspect="1"/>
          </p:cNvPicPr>
          <p:nvPr/>
        </p:nvPicPr>
        <p:blipFill>
          <a:blip r:embed="rId5"/>
          <a:stretch>
            <a:fillRect/>
          </a:stretch>
        </p:blipFill>
        <p:spPr>
          <a:xfrm>
            <a:off x="9491923" y="3133733"/>
            <a:ext cx="1919304" cy="3006910"/>
          </a:xfrm>
          <a:prstGeom prst="rect">
            <a:avLst/>
          </a:prstGeom>
        </p:spPr>
      </p:pic>
      <p:sp>
        <p:nvSpPr>
          <p:cNvPr id="23" name="TextBox 22">
            <a:extLst>
              <a:ext uri="{FF2B5EF4-FFF2-40B4-BE49-F238E27FC236}">
                <a16:creationId xmlns:a16="http://schemas.microsoft.com/office/drawing/2014/main" id="{BB9570FD-42E9-4BFC-B1B3-5B22D8B82A85}"/>
              </a:ext>
            </a:extLst>
          </p:cNvPr>
          <p:cNvSpPr txBox="1"/>
          <p:nvPr/>
        </p:nvSpPr>
        <p:spPr>
          <a:xfrm>
            <a:off x="636816" y="3063636"/>
            <a:ext cx="2373745" cy="400110"/>
          </a:xfrm>
          <a:prstGeom prst="rect">
            <a:avLst/>
          </a:prstGeom>
          <a:noFill/>
        </p:spPr>
        <p:txBody>
          <a:bodyPr wrap="square" rtlCol="0">
            <a:spAutoFit/>
          </a:bodyPr>
          <a:lstStyle/>
          <a:p>
            <a:r>
              <a:rPr lang="en-US" sz="2000" b="1">
                <a:solidFill>
                  <a:schemeClr val="bg1"/>
                </a:solidFill>
                <a:latin typeface="Agency FB" panose="020B0503020202020204" pitchFamily="34" charset="0"/>
              </a:rPr>
              <a:t>IMDb</a:t>
            </a:r>
          </a:p>
        </p:txBody>
      </p:sp>
      <p:pic>
        <p:nvPicPr>
          <p:cNvPr id="25" name="Picture 24">
            <a:extLst>
              <a:ext uri="{FF2B5EF4-FFF2-40B4-BE49-F238E27FC236}">
                <a16:creationId xmlns:a16="http://schemas.microsoft.com/office/drawing/2014/main" id="{EB122D3D-8E3C-4722-8CF4-066EBC4F4A3A}"/>
              </a:ext>
            </a:extLst>
          </p:cNvPr>
          <p:cNvPicPr>
            <a:picLocks noChangeAspect="1"/>
          </p:cNvPicPr>
          <p:nvPr/>
        </p:nvPicPr>
        <p:blipFill rotWithShape="1">
          <a:blip r:embed="rId6"/>
          <a:srcRect t="8375"/>
          <a:stretch/>
        </p:blipFill>
        <p:spPr>
          <a:xfrm>
            <a:off x="6383004" y="4636341"/>
            <a:ext cx="2984160" cy="1085596"/>
          </a:xfrm>
          <a:prstGeom prst="rect">
            <a:avLst/>
          </a:prstGeom>
        </p:spPr>
      </p:pic>
      <p:pic>
        <p:nvPicPr>
          <p:cNvPr id="27" name="Picture 26">
            <a:extLst>
              <a:ext uri="{FF2B5EF4-FFF2-40B4-BE49-F238E27FC236}">
                <a16:creationId xmlns:a16="http://schemas.microsoft.com/office/drawing/2014/main" id="{79A8AE15-3846-47D8-B4B7-EA889385710B}"/>
              </a:ext>
            </a:extLst>
          </p:cNvPr>
          <p:cNvPicPr>
            <a:picLocks/>
          </p:cNvPicPr>
          <p:nvPr/>
        </p:nvPicPr>
        <p:blipFill rotWithShape="1">
          <a:blip r:embed="rId7"/>
          <a:srcRect t="10220"/>
          <a:stretch/>
        </p:blipFill>
        <p:spPr>
          <a:xfrm>
            <a:off x="813434" y="4636008"/>
            <a:ext cx="2980944" cy="1088136"/>
          </a:xfrm>
          <a:prstGeom prst="rect">
            <a:avLst/>
          </a:prstGeom>
        </p:spPr>
      </p:pic>
      <p:pic>
        <p:nvPicPr>
          <p:cNvPr id="29" name="Picture 28">
            <a:extLst>
              <a:ext uri="{FF2B5EF4-FFF2-40B4-BE49-F238E27FC236}">
                <a16:creationId xmlns:a16="http://schemas.microsoft.com/office/drawing/2014/main" id="{39BC319B-2CE9-49C4-A30A-76EADD0ADFD9}"/>
              </a:ext>
            </a:extLst>
          </p:cNvPr>
          <p:cNvPicPr>
            <a:picLocks/>
          </p:cNvPicPr>
          <p:nvPr/>
        </p:nvPicPr>
        <p:blipFill>
          <a:blip r:embed="rId8"/>
          <a:stretch>
            <a:fillRect/>
          </a:stretch>
        </p:blipFill>
        <p:spPr>
          <a:xfrm>
            <a:off x="3909132" y="3133733"/>
            <a:ext cx="1920240" cy="3008376"/>
          </a:xfrm>
          <a:prstGeom prst="rect">
            <a:avLst/>
          </a:prstGeom>
        </p:spPr>
      </p:pic>
      <p:pic>
        <p:nvPicPr>
          <p:cNvPr id="31" name="Picture 30">
            <a:extLst>
              <a:ext uri="{FF2B5EF4-FFF2-40B4-BE49-F238E27FC236}">
                <a16:creationId xmlns:a16="http://schemas.microsoft.com/office/drawing/2014/main" id="{36A93A31-0ADC-46C1-B19F-3E89AFABC88F}"/>
              </a:ext>
            </a:extLst>
          </p:cNvPr>
          <p:cNvPicPr>
            <a:picLocks/>
          </p:cNvPicPr>
          <p:nvPr/>
        </p:nvPicPr>
        <p:blipFill rotWithShape="1">
          <a:blip r:embed="rId9"/>
          <a:srcRect t="17308"/>
          <a:stretch/>
        </p:blipFill>
        <p:spPr>
          <a:xfrm>
            <a:off x="1362074" y="3639312"/>
            <a:ext cx="1883664" cy="630936"/>
          </a:xfrm>
          <a:prstGeom prst="rect">
            <a:avLst/>
          </a:prstGeom>
        </p:spPr>
      </p:pic>
    </p:spTree>
    <p:extLst>
      <p:ext uri="{BB962C8B-B14F-4D97-AF65-F5344CB8AC3E}">
        <p14:creationId xmlns:p14="http://schemas.microsoft.com/office/powerpoint/2010/main" val="1439943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7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aford"/>
              <a:ea typeface="+mn-ea"/>
              <a:cs typeface="+mn-cs"/>
            </a:endParaRPr>
          </a:p>
        </p:txBody>
      </p:sp>
      <p:sp>
        <p:nvSpPr>
          <p:cNvPr id="18" name="Rectangle 17">
            <a:extLst>
              <a:ext uri="{FF2B5EF4-FFF2-40B4-BE49-F238E27FC236}">
                <a16:creationId xmlns:a16="http://schemas.microsoft.com/office/drawing/2014/main" id="{8F716CC0-CAC9-43AB-ADE5-2D88EAF329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721" y="462838"/>
            <a:ext cx="11149858" cy="590529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aford"/>
              <a:ea typeface="+mn-ea"/>
              <a:cs typeface="+mn-cs"/>
            </a:endParaRPr>
          </a:p>
        </p:txBody>
      </p:sp>
      <p:cxnSp>
        <p:nvCxnSpPr>
          <p:cNvPr id="20" name="Straight Connector 19">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D60EFF3B-98F0-4960-B5C6-0DFEA62D4DD0}"/>
              </a:ext>
            </a:extLst>
          </p:cNvPr>
          <p:cNvPicPr>
            <a:picLocks noChangeAspect="1"/>
          </p:cNvPicPr>
          <p:nvPr/>
        </p:nvPicPr>
        <p:blipFill rotWithShape="1">
          <a:blip r:embed="rId3">
            <a:alphaModFix amt="40000"/>
          </a:blip>
          <a:srcRect t="3240" r="1" b="1"/>
          <a:stretch/>
        </p:blipFill>
        <p:spPr>
          <a:xfrm>
            <a:off x="480312" y="492024"/>
            <a:ext cx="11147071" cy="5905296"/>
          </a:xfrm>
          <a:prstGeom prst="rect">
            <a:avLst/>
          </a:prstGeom>
        </p:spPr>
      </p:pic>
      <p:sp>
        <p:nvSpPr>
          <p:cNvPr id="7" name="TextBox 6">
            <a:extLst>
              <a:ext uri="{FF2B5EF4-FFF2-40B4-BE49-F238E27FC236}">
                <a16:creationId xmlns:a16="http://schemas.microsoft.com/office/drawing/2014/main" id="{AF0FC556-3D18-4F75-B662-172331FCBAC5}"/>
              </a:ext>
            </a:extLst>
          </p:cNvPr>
          <p:cNvSpPr txBox="1"/>
          <p:nvPr/>
        </p:nvSpPr>
        <p:spPr>
          <a:xfrm>
            <a:off x="559421" y="366581"/>
            <a:ext cx="11228401" cy="1407985"/>
          </a:xfrm>
          <a:prstGeom prst="rect">
            <a:avLst/>
          </a:prstGeom>
        </p:spPr>
        <p:txBody>
          <a:bodyPr vert="horz" lIns="91440" tIns="45720" rIns="91440" bIns="45720" rtlCol="0" anchor="b">
            <a:noAutofit/>
          </a:bodyPr>
          <a:lstStyle/>
          <a:p>
            <a:pPr marL="0" marR="0" lvl="0" indent="0" algn="l" defTabSz="914400" rtl="0" eaLnBrk="1" fontAlgn="auto" latinLnBrk="0" hangingPunct="1">
              <a:lnSpc>
                <a:spcPct val="100000"/>
              </a:lnSpc>
              <a:spcBef>
                <a:spcPct val="0"/>
              </a:spcBef>
              <a:spcAft>
                <a:spcPts val="600"/>
              </a:spcAft>
              <a:buClrTx/>
              <a:buSzTx/>
              <a:buFontTx/>
              <a:buNone/>
              <a:tabLst/>
              <a:defRPr/>
            </a:pPr>
            <a:endParaRPr kumimoji="0" lang="en-US" sz="2500" b="0" i="0" u="none" strike="noStrike" kern="1200" cap="none" spc="0" normalizeH="0" baseline="0" noProof="0">
              <a:ln>
                <a:noFill/>
              </a:ln>
              <a:solidFill>
                <a:srgbClr val="FFFFFF"/>
              </a:solidFill>
              <a:effectLst/>
              <a:uLnTx/>
              <a:uFillTx/>
              <a:latin typeface="Agency FB" panose="020B0503020202020204" pitchFamily="34" charset="0"/>
              <a:ea typeface="+mn-ea"/>
              <a:cs typeface="+mn-cs"/>
            </a:endParaRPr>
          </a:p>
          <a:p>
            <a:pPr marL="0" marR="0" lvl="0" indent="0" algn="l" defTabSz="914400" rtl="0" eaLnBrk="1" fontAlgn="auto" latinLnBrk="0" hangingPunct="1">
              <a:lnSpc>
                <a:spcPct val="100000"/>
              </a:lnSpc>
              <a:spcBef>
                <a:spcPct val="0"/>
              </a:spcBef>
              <a:spcAft>
                <a:spcPts val="600"/>
              </a:spcAft>
              <a:buClrTx/>
              <a:buSzTx/>
              <a:buFontTx/>
              <a:buNone/>
              <a:tabLst/>
              <a:defRPr/>
            </a:pPr>
            <a:r>
              <a:rPr kumimoji="0" lang="en-US" sz="5000" b="0" i="0" u="none" strike="noStrike" kern="1200" cap="none" spc="0" normalizeH="0" baseline="0" noProof="0">
                <a:ln>
                  <a:noFill/>
                </a:ln>
                <a:solidFill>
                  <a:srgbClr val="FFFFFF"/>
                </a:solidFill>
                <a:effectLst/>
                <a:uLnTx/>
                <a:uFillTx/>
                <a:latin typeface="Agency FB"/>
                <a:ea typeface="+mn-ea"/>
                <a:cs typeface="+mn-cs"/>
              </a:rPr>
              <a:t>Data Finding: Linear Regression</a:t>
            </a:r>
          </a:p>
          <a:p>
            <a:pPr marL="0" marR="0" lvl="0" indent="0" algn="l" defTabSz="914400" rtl="0" eaLnBrk="1" fontAlgn="auto" latinLnBrk="0" hangingPunct="1">
              <a:lnSpc>
                <a:spcPct val="100000"/>
              </a:lnSpc>
              <a:spcBef>
                <a:spcPct val="0"/>
              </a:spcBef>
              <a:spcAft>
                <a:spcPts val="600"/>
              </a:spcAft>
              <a:buClrTx/>
              <a:buSzTx/>
              <a:buFontTx/>
              <a:buNone/>
              <a:tabLst/>
              <a:defRPr/>
            </a:pPr>
            <a:endParaRPr kumimoji="0" lang="en-US" sz="2500" b="0" i="0" u="none" strike="noStrike" kern="1200" cap="none" spc="0" normalizeH="0" baseline="0" noProof="0">
              <a:ln>
                <a:noFill/>
              </a:ln>
              <a:solidFill>
                <a:srgbClr val="FFFFFF"/>
              </a:solidFill>
              <a:effectLst/>
              <a:uLnTx/>
              <a:uFillTx/>
              <a:latin typeface="Agency FB" panose="020B0503020202020204" pitchFamily="34" charset="0"/>
              <a:ea typeface="+mn-ea"/>
              <a:cs typeface="+mn-cs"/>
            </a:endParaRPr>
          </a:p>
        </p:txBody>
      </p:sp>
      <p:sp>
        <p:nvSpPr>
          <p:cNvPr id="21" name="Subtitle" descr="Presentation Subtitle">
            <a:extLst>
              <a:ext uri="{FF2B5EF4-FFF2-40B4-BE49-F238E27FC236}">
                <a16:creationId xmlns:a16="http://schemas.microsoft.com/office/drawing/2014/main" id="{C6E230B5-3A36-4E18-8DC3-EAD0D42DC7EE}"/>
              </a:ext>
            </a:extLst>
          </p:cNvPr>
          <p:cNvSpPr txBox="1">
            <a:spLocks/>
          </p:cNvSpPr>
          <p:nvPr/>
        </p:nvSpPr>
        <p:spPr>
          <a:xfrm>
            <a:off x="600076" y="1801577"/>
            <a:ext cx="10953749" cy="96289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buClr>
                <a:schemeClr val="bg2"/>
              </a:buClr>
              <a:buSzPct val="100000"/>
              <a:buFont typeface="Arial" pitchFamily="34" charset="0"/>
              <a:buNone/>
              <a:defRPr sz="2400" kern="1200" cap="none" spc="0" baseline="0">
                <a:solidFill>
                  <a:schemeClr val="accent1"/>
                </a:solidFill>
                <a:latin typeface="+mn-lt"/>
                <a:ea typeface="+mn-ea"/>
                <a:cs typeface="+mn-cs"/>
              </a:defRPr>
            </a:lvl1pPr>
            <a:lvl2pPr marL="457200" indent="0" algn="ctr" defTabSz="914400" rtl="0" eaLnBrk="1" latinLnBrk="0" hangingPunct="1">
              <a:lnSpc>
                <a:spcPct val="100000"/>
              </a:lnSpc>
              <a:spcBef>
                <a:spcPts val="0"/>
              </a:spcBef>
              <a:buClr>
                <a:schemeClr val="bg2"/>
              </a:buClr>
              <a:buSzPct val="100000"/>
              <a:buFont typeface="Verdana" panose="020B0604030504040204" pitchFamily="34" charset="0"/>
              <a:buNone/>
              <a:defRPr sz="1800" kern="1200">
                <a:solidFill>
                  <a:schemeClr val="tx1">
                    <a:tint val="75000"/>
                  </a:schemeClr>
                </a:solidFill>
                <a:latin typeface="+mn-lt"/>
                <a:ea typeface="+mn-ea"/>
                <a:cs typeface="+mn-cs"/>
              </a:defRPr>
            </a:lvl2pPr>
            <a:lvl3pPr marL="914400" indent="0" algn="ctr" defTabSz="914400" rtl="0" eaLnBrk="1" latinLnBrk="0" hangingPunct="1">
              <a:lnSpc>
                <a:spcPct val="100000"/>
              </a:lnSpc>
              <a:spcBef>
                <a:spcPts val="0"/>
              </a:spcBef>
              <a:buClr>
                <a:schemeClr val="accent1"/>
              </a:buClr>
              <a:buSzPct val="100000"/>
              <a:buFont typeface="Wingdings" panose="05000000000000000000" pitchFamily="2" charset="2"/>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100000"/>
              </a:lnSpc>
              <a:spcBef>
                <a:spcPts val="0"/>
              </a:spcBef>
              <a:buClr>
                <a:schemeClr val="accent1"/>
              </a:buClr>
              <a:buSzPct val="100000"/>
              <a:buFont typeface="Verdana" panose="020B0604030504040204"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lnSpc>
                <a:spcPct val="100000"/>
              </a:lnSpc>
              <a:spcBef>
                <a:spcPts val="0"/>
              </a:spcBef>
              <a:buClr>
                <a:schemeClr val="accent1"/>
              </a:buClr>
              <a:buSzPct val="100000"/>
              <a:buFont typeface="Arial"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
                <a:srgbClr val="F76900"/>
              </a:buClr>
              <a:buSzPct val="100000"/>
              <a:buFont typeface="Arial" pitchFamily="34" charset="0"/>
              <a:buNone/>
              <a:tabLst/>
              <a:defRPr/>
            </a:pPr>
            <a:endParaRPr kumimoji="0" lang="en-US" sz="3500" b="0" i="0" u="none" strike="noStrike" kern="1200" cap="none" spc="0" normalizeH="0" baseline="0" noProof="0">
              <a:ln>
                <a:noFill/>
              </a:ln>
              <a:solidFill>
                <a:prstClr val="white"/>
              </a:solidFill>
              <a:effectLst/>
              <a:uLnTx/>
              <a:uFillTx/>
              <a:latin typeface="Agency FB" panose="020B0503020202020204" pitchFamily="34" charset="0"/>
              <a:ea typeface="+mn-ea"/>
              <a:cs typeface="+mn-cs"/>
            </a:endParaRPr>
          </a:p>
        </p:txBody>
      </p:sp>
      <p:sp>
        <p:nvSpPr>
          <p:cNvPr id="9" name="TextBox 8">
            <a:extLst>
              <a:ext uri="{FF2B5EF4-FFF2-40B4-BE49-F238E27FC236}">
                <a16:creationId xmlns:a16="http://schemas.microsoft.com/office/drawing/2014/main" id="{0BFACBBA-9C52-4654-814E-5C4A3F1B6885}"/>
              </a:ext>
            </a:extLst>
          </p:cNvPr>
          <p:cNvSpPr txBox="1"/>
          <p:nvPr/>
        </p:nvSpPr>
        <p:spPr>
          <a:xfrm>
            <a:off x="745673" y="1081722"/>
            <a:ext cx="10626622" cy="6207352"/>
          </a:xfrm>
          <a:prstGeom prst="rect">
            <a:avLst/>
          </a:prstGeom>
        </p:spPr>
        <p:txBody>
          <a:bodyPr vert="horz" lIns="91440" tIns="45720" rIns="91440" bIns="45720" rtlCol="0" anchor="b">
            <a:noAutofit/>
          </a:bodyPr>
          <a:lstStyle/>
          <a:p>
            <a:pPr marL="457200" marR="0" lvl="0" indent="-457200" algn="l" defTabSz="914400" rtl="0" eaLnBrk="1" fontAlgn="auto" latinLnBrk="0" hangingPunct="1">
              <a:lnSpc>
                <a:spcPct val="100000"/>
              </a:lnSpc>
              <a:spcBef>
                <a:spcPct val="0"/>
              </a:spcBef>
              <a:spcAft>
                <a:spcPts val="600"/>
              </a:spcAft>
              <a:buClrTx/>
              <a:buSzTx/>
              <a:buFont typeface="+mj-lt"/>
              <a:buAutoNum type="arabicPeriod"/>
              <a:tabLst/>
              <a:defRPr/>
            </a:pPr>
            <a:endParaRPr kumimoji="0" lang="en-US" sz="2500" b="0" i="0" u="none" strike="noStrike" kern="1200" cap="none" spc="0" normalizeH="0" baseline="0" noProof="0">
              <a:ln>
                <a:noFill/>
              </a:ln>
              <a:solidFill>
                <a:srgbClr val="FFFFFF"/>
              </a:solidFill>
              <a:effectLst/>
              <a:uLnTx/>
              <a:uFillTx/>
              <a:latin typeface="Agency FB" panose="020B0503020202020204" pitchFamily="34" charset="0"/>
              <a:ea typeface="+mn-ea"/>
              <a:cs typeface="+mn-cs"/>
            </a:endParaRPr>
          </a:p>
          <a:p>
            <a:pPr marL="342900" marR="0" lvl="0" indent="-342900" algn="l" defTabSz="914400" rtl="0" eaLnBrk="1" fontAlgn="auto" latinLnBrk="0" hangingPunct="1">
              <a:lnSpc>
                <a:spcPct val="100000"/>
              </a:lnSpc>
              <a:spcBef>
                <a:spcPct val="0"/>
              </a:spcBef>
              <a:spcAft>
                <a:spcPts val="600"/>
              </a:spcAft>
              <a:buClrTx/>
              <a:buSzTx/>
              <a:buFont typeface="Arial" panose="020B0604020202020204" pitchFamily="34" charset="0"/>
              <a:buChar char="•"/>
              <a:tabLst/>
              <a:defRPr/>
            </a:pPr>
            <a:endParaRPr kumimoji="0" lang="en-US" sz="2800" b="0" i="0" u="none" strike="noStrike" kern="1200" cap="none" spc="0" normalizeH="0" baseline="0" noProof="0">
              <a:ln>
                <a:noFill/>
              </a:ln>
              <a:solidFill>
                <a:srgbClr val="FFFFFF"/>
              </a:solidFill>
              <a:effectLst/>
              <a:uLnTx/>
              <a:uFillTx/>
              <a:latin typeface="Agency FB" panose="020B0503020202020204" pitchFamily="34" charset="0"/>
              <a:ea typeface="+mn-ea"/>
              <a:cs typeface="+mn-cs"/>
            </a:endParaRPr>
          </a:p>
        </p:txBody>
      </p:sp>
      <p:sp>
        <p:nvSpPr>
          <p:cNvPr id="12" name="TextBox 11">
            <a:extLst>
              <a:ext uri="{FF2B5EF4-FFF2-40B4-BE49-F238E27FC236}">
                <a16:creationId xmlns:a16="http://schemas.microsoft.com/office/drawing/2014/main" id="{C13DE4C8-BC68-7C4B-B017-B81812E8763A}"/>
              </a:ext>
            </a:extLst>
          </p:cNvPr>
          <p:cNvSpPr txBox="1"/>
          <p:nvPr/>
        </p:nvSpPr>
        <p:spPr>
          <a:xfrm>
            <a:off x="745673" y="1262759"/>
            <a:ext cx="5169486" cy="2031325"/>
          </a:xfrm>
          <a:prstGeom prst="rect">
            <a:avLst/>
          </a:prstGeom>
          <a:noFill/>
        </p:spPr>
        <p:txBody>
          <a:bodyPr wrap="square" rtlCol="0">
            <a:spAutoFit/>
          </a:bodyPr>
          <a:lstStyle/>
          <a:p>
            <a:r>
              <a:rPr lang="en-US" sz="2100">
                <a:solidFill>
                  <a:schemeClr val="bg1"/>
                </a:solidFill>
                <a:latin typeface="Agency FB" panose="020B0503020202020204" pitchFamily="34" charset="0"/>
              </a:rPr>
              <a:t>Prediction:</a:t>
            </a:r>
          </a:p>
          <a:p>
            <a:pPr marL="285750" indent="-285750">
              <a:buFontTx/>
              <a:buChar char="-"/>
            </a:pPr>
            <a:r>
              <a:rPr lang="en-US" sz="2100">
                <a:solidFill>
                  <a:schemeClr val="bg1"/>
                </a:solidFill>
                <a:latin typeface="Agency FB" panose="020B0503020202020204" pitchFamily="34" charset="0"/>
              </a:rPr>
              <a:t>Minitab Prediction feature</a:t>
            </a:r>
          </a:p>
          <a:p>
            <a:pPr marL="285750" indent="-285750">
              <a:buFontTx/>
              <a:buChar char="-"/>
            </a:pPr>
            <a:r>
              <a:rPr lang="en-US" sz="2100">
                <a:solidFill>
                  <a:schemeClr val="bg1"/>
                </a:solidFill>
                <a:latin typeface="Agency FB" panose="020B0503020202020204" pitchFamily="34" charset="0"/>
              </a:rPr>
              <a:t>30 Samples of predicted movie ratings vs actual ratings</a:t>
            </a:r>
          </a:p>
          <a:p>
            <a:pPr marL="285750" indent="-285750">
              <a:buFontTx/>
              <a:buChar char="-"/>
            </a:pPr>
            <a:r>
              <a:rPr lang="en-US" sz="2100" b="1">
                <a:solidFill>
                  <a:schemeClr val="bg1"/>
                </a:solidFill>
                <a:latin typeface="Agency FB" panose="020B0503020202020204" pitchFamily="34" charset="0"/>
              </a:rPr>
              <a:t>Capable of predicting a ‘highly rated’ film with &gt; 70% rating</a:t>
            </a:r>
          </a:p>
        </p:txBody>
      </p:sp>
      <p:pic>
        <p:nvPicPr>
          <p:cNvPr id="3" name="Picture 2">
            <a:extLst>
              <a:ext uri="{FF2B5EF4-FFF2-40B4-BE49-F238E27FC236}">
                <a16:creationId xmlns:a16="http://schemas.microsoft.com/office/drawing/2014/main" id="{85EC2FC7-FB40-4357-9631-04E044569B5F}"/>
              </a:ext>
            </a:extLst>
          </p:cNvPr>
          <p:cNvPicPr>
            <a:picLocks noChangeAspect="1"/>
          </p:cNvPicPr>
          <p:nvPr/>
        </p:nvPicPr>
        <p:blipFill>
          <a:blip r:embed="rId4"/>
          <a:stretch>
            <a:fillRect/>
          </a:stretch>
        </p:blipFill>
        <p:spPr>
          <a:xfrm>
            <a:off x="7394361" y="586232"/>
            <a:ext cx="4106622" cy="2454433"/>
          </a:xfrm>
          <a:prstGeom prst="rect">
            <a:avLst/>
          </a:prstGeom>
        </p:spPr>
      </p:pic>
      <p:pic>
        <p:nvPicPr>
          <p:cNvPr id="10" name="Picture 9">
            <a:extLst>
              <a:ext uri="{FF2B5EF4-FFF2-40B4-BE49-F238E27FC236}">
                <a16:creationId xmlns:a16="http://schemas.microsoft.com/office/drawing/2014/main" id="{606E5975-ABB2-466C-B123-D95FCF2D0B32}"/>
              </a:ext>
            </a:extLst>
          </p:cNvPr>
          <p:cNvPicPr>
            <a:picLocks noChangeAspect="1"/>
          </p:cNvPicPr>
          <p:nvPr/>
        </p:nvPicPr>
        <p:blipFill>
          <a:blip r:embed="rId5"/>
          <a:stretch>
            <a:fillRect/>
          </a:stretch>
        </p:blipFill>
        <p:spPr>
          <a:xfrm>
            <a:off x="1282360" y="3250746"/>
            <a:ext cx="4408229" cy="2938819"/>
          </a:xfrm>
          <a:prstGeom prst="rect">
            <a:avLst/>
          </a:prstGeom>
        </p:spPr>
      </p:pic>
      <p:pic>
        <p:nvPicPr>
          <p:cNvPr id="24" name="Picture 23">
            <a:extLst>
              <a:ext uri="{FF2B5EF4-FFF2-40B4-BE49-F238E27FC236}">
                <a16:creationId xmlns:a16="http://schemas.microsoft.com/office/drawing/2014/main" id="{53104527-4DB3-4432-AB32-50AA07962756}"/>
              </a:ext>
            </a:extLst>
          </p:cNvPr>
          <p:cNvPicPr>
            <a:picLocks/>
          </p:cNvPicPr>
          <p:nvPr/>
        </p:nvPicPr>
        <p:blipFill>
          <a:blip r:embed="rId6"/>
          <a:stretch>
            <a:fillRect/>
          </a:stretch>
        </p:blipFill>
        <p:spPr>
          <a:xfrm>
            <a:off x="6306505" y="3250745"/>
            <a:ext cx="4408229" cy="2938819"/>
          </a:xfrm>
          <a:prstGeom prst="rect">
            <a:avLst/>
          </a:prstGeom>
        </p:spPr>
      </p:pic>
    </p:spTree>
    <p:extLst>
      <p:ext uri="{BB962C8B-B14F-4D97-AF65-F5344CB8AC3E}">
        <p14:creationId xmlns:p14="http://schemas.microsoft.com/office/powerpoint/2010/main" val="4171165480"/>
      </p:ext>
    </p:extLst>
  </p:cSld>
  <p:clrMapOvr>
    <a:masterClrMapping/>
  </p:clrMapOvr>
</p:sld>
</file>

<file path=ppt/theme/theme1.xml><?xml version="1.0" encoding="utf-8"?>
<a:theme xmlns:a="http://schemas.openxmlformats.org/drawingml/2006/main" name="LevelVTI">
  <a:themeElements>
    <a:clrScheme name="Custom 88">
      <a:dk1>
        <a:sysClr val="windowText" lastClr="000000"/>
      </a:dk1>
      <a:lt1>
        <a:sysClr val="window" lastClr="FFFFFF"/>
      </a:lt1>
      <a:dk2>
        <a:srgbClr val="182230"/>
      </a:dk2>
      <a:lt2>
        <a:srgbClr val="F2F2F2"/>
      </a:lt2>
      <a:accent1>
        <a:srgbClr val="00BAC8"/>
      </a:accent1>
      <a:accent2>
        <a:srgbClr val="794DFF"/>
      </a:accent2>
      <a:accent3>
        <a:srgbClr val="00D17D"/>
      </a:accent3>
      <a:accent4>
        <a:srgbClr val="E69500"/>
      </a:accent4>
      <a:accent5>
        <a:srgbClr val="FE5D21"/>
      </a:accent5>
      <a:accent6>
        <a:srgbClr val="939393"/>
      </a:accent6>
      <a:hlink>
        <a:srgbClr val="3E8FF1"/>
      </a:hlink>
      <a:folHlink>
        <a:srgbClr val="939393"/>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1169</Words>
  <Application>Microsoft Office PowerPoint</Application>
  <PresentationFormat>Widescreen</PresentationFormat>
  <Paragraphs>123</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Agency FB</vt:lpstr>
      <vt:lpstr>Arial</vt:lpstr>
      <vt:lpstr>Calibri</vt:lpstr>
      <vt:lpstr>Seaford</vt:lpstr>
      <vt:lpstr>LevelVTI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Annie Titus</dc:creator>
  <cp:lastModifiedBy>Annie Titus</cp:lastModifiedBy>
  <cp:revision>73</cp:revision>
  <dcterms:created xsi:type="dcterms:W3CDTF">2021-11-02T03:40:20Z</dcterms:created>
  <dcterms:modified xsi:type="dcterms:W3CDTF">2021-12-12T20:36:46Z</dcterms:modified>
</cp:coreProperties>
</file>