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67" r:id="rId2"/>
    <p:sldId id="277" r:id="rId3"/>
    <p:sldId id="308" r:id="rId4"/>
    <p:sldId id="307" r:id="rId5"/>
    <p:sldId id="309" r:id="rId6"/>
    <p:sldId id="310" r:id="rId7"/>
    <p:sldId id="311" r:id="rId8"/>
    <p:sldId id="257" r:id="rId9"/>
    <p:sldId id="258" r:id="rId10"/>
    <p:sldId id="259" r:id="rId11"/>
    <p:sldId id="305" r:id="rId12"/>
    <p:sldId id="279" r:id="rId13"/>
    <p:sldId id="290" r:id="rId14"/>
    <p:sldId id="280" r:id="rId15"/>
    <p:sldId id="303" r:id="rId16"/>
    <p:sldId id="312" r:id="rId17"/>
    <p:sldId id="276" r:id="rId18"/>
    <p:sldId id="272" r:id="rId19"/>
    <p:sldId id="278" r:id="rId20"/>
    <p:sldId id="296" r:id="rId21"/>
    <p:sldId id="295" r:id="rId22"/>
    <p:sldId id="281" r:id="rId23"/>
    <p:sldId id="293" r:id="rId24"/>
    <p:sldId id="283" r:id="rId25"/>
    <p:sldId id="300" r:id="rId26"/>
    <p:sldId id="284" r:id="rId27"/>
    <p:sldId id="301" r:id="rId28"/>
    <p:sldId id="299" r:id="rId29"/>
    <p:sldId id="292" r:id="rId30"/>
    <p:sldId id="282" r:id="rId31"/>
    <p:sldId id="298" r:id="rId32"/>
    <p:sldId id="297" r:id="rId33"/>
    <p:sldId id="286" r:id="rId34"/>
    <p:sldId id="289" r:id="rId35"/>
    <p:sldId id="288" r:id="rId36"/>
    <p:sldId id="274" r:id="rId37"/>
    <p:sldId id="261" r:id="rId38"/>
    <p:sldId id="302" r:id="rId39"/>
    <p:sldId id="285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4745" autoAdjust="0"/>
  </p:normalViewPr>
  <p:slideViewPr>
    <p:cSldViewPr snapToGrid="0" snapToObjects="1">
      <p:cViewPr varScale="1">
        <p:scale>
          <a:sx n="102" d="100"/>
          <a:sy n="102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DAD8-25B2-FE4D-B03B-C123DB1EC969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017-6891-674F-90BC-D2A1CAB9C1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65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4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7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3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24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01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16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0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18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9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21BB-CEA6-3248-B267-B5102863D894}" type="datetimeFigureOut">
              <a:rPr kumimoji="1" lang="zh-TW" altLang="en-US" smtClean="0"/>
              <a:t>2016/12/21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8039-7AD8-CF44-BFB7-CEDD16E463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5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響應式網頁的缺點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舊</a:t>
            </a:r>
            <a:r>
              <a:rPr lang="zh-TW" altLang="en-US" dirty="0" smtClean="0"/>
              <a:t>版瀏覽器不支援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小尺寸螢幕不適合複雜的功能或介面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載入速度問題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不同載具間的瀏覽方式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開發時間較長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響應式網頁設計框架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響應式網頁是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HTML5 + CSS3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的一種設計，所以了解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運作方式是最重要的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版面配置不容易，因此有</a:t>
            </a:r>
            <a:r>
              <a:rPr kumimoji="1" lang="zh-TW" altLang="en-US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不少 </a:t>
            </a:r>
            <a:r>
              <a:rPr kumimoji="1" lang="en-US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kumimoji="1" lang="zh-TW" altLang="en-US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框架可以用來配置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版面，像是功能強大的</a:t>
            </a:r>
            <a:r>
              <a:rPr kumimoji="1" lang="zh-TW" altLang="en-US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ootstrap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或是輕巧靈活的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Pure </a:t>
            </a:r>
          </a:p>
        </p:txBody>
      </p:sp>
      <p:pic>
        <p:nvPicPr>
          <p:cNvPr id="1026" name="Picture 2" descr="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4178300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e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178300"/>
            <a:ext cx="2714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020094" y="5156755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By  Twitter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11837" y="5156755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By  Yahoo!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664064"/>
            <a:ext cx="7886700" cy="1325563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432294"/>
            <a:ext cx="7886700" cy="235072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元素寬度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網頁設計中最優先考量的屬性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傳統網頁是用固定寬度，響應式網頁則是可變寬度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max-width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可以解決縮小螢幕時，畫面溢出的問題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min-width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可以防止表格過窄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於目前容器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元素的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關於單位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是像素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(pixel)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是瀏覽器預設字體大小，預設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1em = 16px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是相對於目前容器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父元素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大小的單位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對於圖片可以縮放大小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 Model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（區塊模型）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" t="1078" r="1257" b="815"/>
          <a:stretch/>
        </p:blipFill>
        <p:spPr>
          <a:xfrm>
            <a:off x="3008593" y="2817812"/>
            <a:ext cx="4920970" cy="303053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952499" y="2836862"/>
            <a:ext cx="7562851" cy="26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Margin(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界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Border(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邊框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Padding(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Content(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47726" y="1690689"/>
            <a:ext cx="7334250" cy="92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區塊層級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(block-level)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的元素才擁有完整的區塊模型，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display: block 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 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display: inline-block</a:t>
            </a:r>
          </a:p>
        </p:txBody>
      </p:sp>
    </p:spTree>
    <p:extLst>
      <p:ext uri="{BB962C8B-B14F-4D97-AF65-F5344CB8AC3E}">
        <p14:creationId xmlns:p14="http://schemas.microsoft.com/office/powerpoint/2010/main" val="927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置中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7619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左右間距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margin-left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margin-right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其水平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居中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2692123"/>
            <a:ext cx="3435927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#container {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#333;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.box {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#ee9;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200px;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200px;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600" b="1" dirty="0">
                <a:solidFill>
                  <a:srgbClr val="FF0000"/>
                </a:solidFill>
                <a:highlight>
                  <a:srgbClr val="FFFFFF"/>
                </a:highlight>
              </a:rPr>
              <a:t>margin: 0 auto;</a:t>
            </a:r>
          </a:p>
          <a:p>
            <a:r>
              <a:rPr lang="en-US" altLang="zh-TW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div&gt;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3469363"/>
            <a:ext cx="4466667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/>
              <a:t>垂直合併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926" y="1825625"/>
            <a:ext cx="7415408" cy="204491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2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780688"/>
            <a:ext cx="7886700" cy="1325563"/>
          </a:xfrm>
        </p:spPr>
        <p:txBody>
          <a:bodyPr/>
          <a:lstStyle/>
          <a:p>
            <a:r>
              <a:rPr kumimoji="1" lang="zh-TW" altLang="en-US" dirty="0"/>
              <a:t>關於 </a:t>
            </a:r>
            <a:r>
              <a:rPr kumimoji="1" lang="en-US" altLang="zh-TW" dirty="0" smtClean="0"/>
              <a:t>display </a:t>
            </a:r>
            <a:r>
              <a:rPr kumimoji="1" lang="zh-TW" altLang="en-US" dirty="0"/>
              <a:t>屬性</a:t>
            </a:r>
          </a:p>
        </p:txBody>
      </p:sp>
      <p:sp>
        <p:nvSpPr>
          <p:cNvPr id="6" name="橢圓 5"/>
          <p:cNvSpPr/>
          <p:nvPr/>
        </p:nvSpPr>
        <p:spPr>
          <a:xfrm>
            <a:off x="948397" y="3232633"/>
            <a:ext cx="1421886" cy="142188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none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80128" y="3232633"/>
            <a:ext cx="1421886" cy="142188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749604" y="3232633"/>
            <a:ext cx="1421886" cy="142188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inline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704427" y="3232633"/>
            <a:ext cx="1421886" cy="142188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Inline-block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5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關於 </a:t>
            </a:r>
            <a:r>
              <a:rPr kumimoji="1" lang="en-US" altLang="zh-TW" dirty="0" smtClean="0"/>
              <a:t>block (</a:t>
            </a:r>
            <a:r>
              <a:rPr kumimoji="1" lang="zh-TW" altLang="en-US" dirty="0" smtClean="0"/>
              <a:t>區塊元素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Block</a:t>
            </a:r>
            <a:r>
              <a:rPr lang="zh-TW" altLang="en-US" dirty="0" smtClean="0"/>
              <a:t>元素會獨</a:t>
            </a:r>
            <a:r>
              <a:rPr lang="zh-TW" altLang="en-US" dirty="0"/>
              <a:t>佔</a:t>
            </a:r>
            <a:r>
              <a:rPr lang="zh-TW" altLang="en-US" dirty="0" smtClean="0"/>
              <a:t>一行，</a:t>
            </a:r>
            <a:r>
              <a:rPr lang="zh-TW" altLang="en-US" dirty="0"/>
              <a:t>其寬度自動</a:t>
            </a:r>
            <a:r>
              <a:rPr lang="zh-TW" altLang="en-US" dirty="0" smtClean="0"/>
              <a:t>填滿父元素的寬度</a:t>
            </a:r>
            <a:endParaRPr lang="zh-TW" altLang="en-US" dirty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設置 </a:t>
            </a:r>
            <a:r>
              <a:rPr lang="en-US" altLang="zh-TW" dirty="0"/>
              <a:t>width, 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 屬性</a:t>
            </a:r>
            <a:endParaRPr lang="zh-TW" altLang="en-US" dirty="0"/>
          </a:p>
          <a:p>
            <a:r>
              <a:rPr lang="zh-TW" altLang="nb-NO" dirty="0" smtClean="0"/>
              <a:t>可以設置</a:t>
            </a:r>
            <a:r>
              <a:rPr lang="zh-TW" altLang="en-US" dirty="0" smtClean="0"/>
              <a:t> </a:t>
            </a:r>
            <a:r>
              <a:rPr lang="nb-NO" altLang="zh-TW" dirty="0" smtClean="0"/>
              <a:t>margin,</a:t>
            </a:r>
            <a:r>
              <a:rPr lang="zh-TW" altLang="nb-NO" dirty="0" smtClean="0"/>
              <a:t> </a:t>
            </a:r>
            <a:r>
              <a:rPr lang="nb-NO" altLang="zh-TW" dirty="0" err="1" smtClean="0"/>
              <a:t>padding</a:t>
            </a:r>
            <a:r>
              <a:rPr lang="nb-NO" altLang="zh-TW" dirty="0" smtClean="0"/>
              <a:t>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常見區塊元素 </a:t>
            </a:r>
            <a:r>
              <a:rPr lang="en-US" altLang="zh-TW" dirty="0" smtClean="0"/>
              <a:t>div, </a:t>
            </a:r>
            <a:r>
              <a:rPr lang="hr-HR" altLang="zh-TW" dirty="0" smtClean="0"/>
              <a:t>h1 </a:t>
            </a:r>
            <a:r>
              <a:rPr lang="hr-HR" altLang="zh-TW" dirty="0"/>
              <a:t>- </a:t>
            </a:r>
            <a:r>
              <a:rPr lang="hr-HR" altLang="zh-TW" dirty="0" smtClean="0"/>
              <a:t>h6</a:t>
            </a:r>
            <a:r>
              <a:rPr lang="en-US" altLang="zh-TW" dirty="0" smtClean="0"/>
              <a:t>, </a:t>
            </a:r>
            <a:r>
              <a:rPr lang="en-US" altLang="zh-TW" dirty="0"/>
              <a:t>p , form, </a:t>
            </a:r>
            <a:r>
              <a:rPr lang="en-US" altLang="zh-TW" dirty="0" err="1"/>
              <a:t>ul</a:t>
            </a:r>
            <a:r>
              <a:rPr lang="en-US" altLang="zh-TW" dirty="0"/>
              <a:t>, li , </a:t>
            </a:r>
            <a:r>
              <a:rPr lang="en-US" altLang="zh-TW" dirty="0" err="1"/>
              <a:t>ol</a:t>
            </a:r>
            <a:r>
              <a:rPr lang="en-US" altLang="zh-TW" dirty="0"/>
              <a:t>, dl, form, address, </a:t>
            </a:r>
            <a:r>
              <a:rPr lang="en-US" altLang="zh-TW" dirty="0" err="1"/>
              <a:t>fieldset</a:t>
            </a:r>
            <a:r>
              <a:rPr lang="en-US" altLang="zh-TW" dirty="0"/>
              <a:t>, </a:t>
            </a:r>
            <a:r>
              <a:rPr lang="en-US" altLang="zh-TW" dirty="0" err="1"/>
              <a:t>hr</a:t>
            </a:r>
            <a:r>
              <a:rPr lang="en-US" altLang="zh-TW" dirty="0"/>
              <a:t>, menu,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6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關於 </a:t>
            </a:r>
            <a:r>
              <a:rPr kumimoji="1" lang="en-US" altLang="zh-TW" dirty="0" smtClean="0"/>
              <a:t>inline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行內元素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26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Inline</a:t>
            </a:r>
            <a:r>
              <a:rPr lang="zh-TW" altLang="en-US" dirty="0" smtClean="0"/>
              <a:t>元素不會獨佔一行，</a:t>
            </a:r>
            <a:r>
              <a:rPr lang="zh-TW" altLang="en-US" dirty="0"/>
              <a:t>相鄰的行內元素會排列在同一</a:t>
            </a:r>
            <a:r>
              <a:rPr lang="zh-TW" altLang="en-US" dirty="0" smtClean="0"/>
              <a:t>行理，直到一</a:t>
            </a:r>
            <a:r>
              <a:rPr lang="zh-TW" altLang="en-US" dirty="0"/>
              <a:t>行排不</a:t>
            </a:r>
            <a:r>
              <a:rPr lang="zh-TW" altLang="en-US" dirty="0" smtClean="0"/>
              <a:t>下才</a:t>
            </a:r>
            <a:r>
              <a:rPr lang="zh-TW" altLang="en-US" dirty="0"/>
              <a:t>會換行，其寬度隨元素的</a:t>
            </a:r>
            <a:r>
              <a:rPr lang="zh-TW" altLang="en-US" dirty="0" smtClean="0"/>
              <a:t>內容而變化</a:t>
            </a:r>
            <a:endParaRPr lang="en-US" altLang="zh-TW" dirty="0" smtClean="0"/>
          </a:p>
          <a:p>
            <a:r>
              <a:rPr lang="zh-TW" altLang="en-US" dirty="0" smtClean="0"/>
              <a:t>設置 </a:t>
            </a:r>
            <a:r>
              <a:rPr lang="en-US" altLang="zh-TW" dirty="0" smtClean="0"/>
              <a:t>width</a:t>
            </a:r>
            <a:r>
              <a:rPr lang="en-US" altLang="zh-TW" dirty="0"/>
              <a:t>, 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 無效</a:t>
            </a:r>
            <a:endParaRPr lang="zh-TW" altLang="en-US" dirty="0"/>
          </a:p>
          <a:p>
            <a:r>
              <a:rPr lang="zh-TW" altLang="en-US" dirty="0" smtClean="0"/>
              <a:t>水平</a:t>
            </a:r>
            <a:r>
              <a:rPr lang="zh-TW" altLang="en-US" dirty="0"/>
              <a:t>方向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padding-left, padding-right, margin-left, margin-right </a:t>
            </a:r>
            <a:r>
              <a:rPr lang="zh-TW" altLang="en-US" dirty="0"/>
              <a:t>都</a:t>
            </a:r>
            <a:r>
              <a:rPr lang="zh-TW" altLang="en-US" dirty="0" smtClean="0"/>
              <a:t>有效果</a:t>
            </a:r>
            <a:endParaRPr lang="en-US" altLang="zh-TW" dirty="0"/>
          </a:p>
          <a:p>
            <a:r>
              <a:rPr lang="zh-TW" altLang="en-US" dirty="0" smtClean="0"/>
              <a:t>垂直方向的</a:t>
            </a:r>
            <a:r>
              <a:rPr lang="en-US" altLang="zh-TW" dirty="0" smtClean="0"/>
              <a:t> padding-top, padding-bottom</a:t>
            </a:r>
            <a:r>
              <a:rPr lang="zh-TW" altLang="en-US" dirty="0" smtClean="0"/>
              <a:t> 會產生邊距，但是沒有碰撞效果</a:t>
            </a:r>
            <a:endParaRPr lang="en-US" altLang="zh-TW" dirty="0" smtClean="0"/>
          </a:p>
          <a:p>
            <a:r>
              <a:rPr lang="zh-TW" altLang="en-US" dirty="0" smtClean="0"/>
              <a:t>垂直方向的 </a:t>
            </a:r>
            <a:r>
              <a:rPr lang="en-US" altLang="zh-TW" dirty="0" smtClean="0"/>
              <a:t>margin-top, margin-bottom </a:t>
            </a:r>
            <a:r>
              <a:rPr lang="zh-TW" altLang="en-US" dirty="0" smtClean="0"/>
              <a:t>無</a:t>
            </a:r>
            <a:r>
              <a:rPr lang="zh-TW" altLang="en-US" dirty="0"/>
              <a:t>效</a:t>
            </a:r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常見行內元素 </a:t>
            </a:r>
            <a:r>
              <a:rPr lang="en-US" altLang="zh-TW" dirty="0" smtClean="0">
                <a:effectLst/>
              </a:rPr>
              <a:t>a, </a:t>
            </a:r>
            <a:r>
              <a:rPr lang="en-US" altLang="zh-TW" dirty="0" smtClean="0"/>
              <a:t>span</a:t>
            </a:r>
            <a:r>
              <a:rPr lang="en-US" altLang="zh-TW" dirty="0"/>
              <a:t>, strong, </a:t>
            </a:r>
            <a:r>
              <a:rPr lang="en-US" altLang="zh-TW" dirty="0" err="1"/>
              <a:t>em</a:t>
            </a:r>
            <a:r>
              <a:rPr lang="en-US" altLang="zh-TW" dirty="0"/>
              <a:t>, </a:t>
            </a:r>
            <a:r>
              <a:rPr lang="en-US" altLang="zh-TW" dirty="0" err="1"/>
              <a:t>br</a:t>
            </a:r>
            <a:r>
              <a:rPr lang="en-US" altLang="zh-TW" dirty="0"/>
              <a:t>, </a:t>
            </a:r>
            <a:r>
              <a:rPr lang="en-US" altLang="zh-TW" dirty="0" err="1"/>
              <a:t>img</a:t>
            </a:r>
            <a:r>
              <a:rPr lang="en-US" altLang="zh-TW" dirty="0"/>
              <a:t> , input, label, </a:t>
            </a:r>
            <a:r>
              <a:rPr lang="en-US" altLang="zh-TW" dirty="0" smtClean="0"/>
              <a:t>select, </a:t>
            </a:r>
            <a:r>
              <a:rPr lang="en-US" altLang="zh-TW" dirty="0"/>
              <a:t>b</a:t>
            </a:r>
            <a:r>
              <a:rPr lang="en-US" altLang="zh-TW" dirty="0" smtClean="0"/>
              <a:t>utton, </a:t>
            </a:r>
            <a:r>
              <a:rPr lang="en-US" altLang="zh-TW" dirty="0" err="1" smtClean="0"/>
              <a:t>textarea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2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講師介紹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7400" y="1825625"/>
            <a:ext cx="5245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大家好！ 我叫作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Wayne</a:t>
            </a:r>
          </a:p>
          <a:p>
            <a:pPr marL="0" indent="0">
              <a:buNone/>
            </a:pP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現任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大理資訊股份有限公司 後端工程師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kumimoji="1"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  <a:r>
              <a:rPr kumimoji="1"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newnauh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3" y="1825625"/>
            <a:ext cx="2543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inline-block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Inline-block</a:t>
            </a:r>
            <a:r>
              <a:rPr lang="zh-TW" altLang="en-US" dirty="0" smtClean="0"/>
              <a:t>元素不會獨佔一行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設置 </a:t>
            </a:r>
            <a:r>
              <a:rPr lang="en-US" altLang="zh-TW" dirty="0"/>
              <a:t>width, height </a:t>
            </a:r>
            <a:r>
              <a:rPr lang="zh-TW" altLang="en-US" dirty="0"/>
              <a:t>屬性</a:t>
            </a:r>
          </a:p>
          <a:p>
            <a:r>
              <a:rPr lang="zh-TW" altLang="en-US" dirty="0"/>
              <a:t>可以設置 </a:t>
            </a:r>
            <a:r>
              <a:rPr lang="en-US" altLang="zh-TW" dirty="0"/>
              <a:t>margin, padding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效果類似 </a:t>
            </a:r>
            <a:r>
              <a:rPr lang="en-US" altLang="zh-TW" dirty="0" smtClean="0"/>
              <a:t>float</a:t>
            </a:r>
            <a:r>
              <a:rPr lang="en-US" altLang="zh-TW" dirty="0"/>
              <a:t> </a:t>
            </a:r>
            <a:r>
              <a:rPr lang="zh-TW" altLang="en-US" dirty="0" smtClean="0"/>
              <a:t>元素，可用於 </a:t>
            </a:r>
            <a:r>
              <a:rPr lang="en-US" altLang="zh-TW" dirty="0" smtClean="0"/>
              <a:t>div </a:t>
            </a:r>
            <a:r>
              <a:rPr lang="zh-TW" altLang="en-US" dirty="0"/>
              <a:t>區塊</a:t>
            </a:r>
            <a:r>
              <a:rPr lang="zh-TW" altLang="en-US" dirty="0" smtClean="0"/>
              <a:t>排版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原始碼中，</a:t>
            </a:r>
            <a:r>
              <a:rPr lang="zh-TW" altLang="en-US" dirty="0" smtClean="0"/>
              <a:t>如果行內元素</a:t>
            </a:r>
            <a:r>
              <a:rPr lang="zh-TW" altLang="en-US" dirty="0"/>
              <a:t>之間有</a:t>
            </a:r>
            <a:r>
              <a:rPr lang="zh-TW" altLang="en-US" dirty="0" smtClean="0"/>
              <a:t>空白或換行，網頁上的元素之間就會</a:t>
            </a:r>
            <a:r>
              <a:rPr lang="zh-TW" altLang="en-US" dirty="0"/>
              <a:t>產生</a:t>
            </a:r>
            <a:r>
              <a:rPr lang="zh-TW" altLang="en-US" dirty="0" smtClean="0"/>
              <a:t>間隔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大約</a:t>
            </a:r>
            <a:r>
              <a:rPr lang="en-US" altLang="zh-TW" dirty="0" smtClean="0"/>
              <a:t>4px)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65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6931" y="1742941"/>
            <a:ext cx="3209044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.container{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#ee9;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padding: 10px 0 0 10px;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.box{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display: inline-block;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#999;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margin: 0 6px 10px 0;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BOX 1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BOX 2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BOX 3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CONTAINER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21" y="1742941"/>
            <a:ext cx="4213861" cy="12290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68" y="3506956"/>
            <a:ext cx="2291569" cy="23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0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 </a:t>
            </a:r>
            <a:r>
              <a:rPr lang="en-US" altLang="zh-TW" dirty="0"/>
              <a:t>box-sizing 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756151"/>
          </a:xfrm>
        </p:spPr>
        <p:txBody>
          <a:bodyPr>
            <a:normAutofit/>
          </a:bodyPr>
          <a:lstStyle/>
          <a:p>
            <a:r>
              <a:rPr lang="en-US" altLang="zh-TW" dirty="0"/>
              <a:t> box-sizing </a:t>
            </a:r>
            <a:r>
              <a:rPr lang="zh-TW" altLang="en-US" dirty="0"/>
              <a:t>用來</a:t>
            </a:r>
            <a:r>
              <a:rPr lang="zh-TW" altLang="en-US" dirty="0" smtClean="0"/>
              <a:t>設定區</a:t>
            </a:r>
            <a:r>
              <a:rPr lang="zh-TW" altLang="en-US" dirty="0"/>
              <a:t>塊</a:t>
            </a:r>
            <a:r>
              <a:rPr lang="zh-TW" altLang="en-US" dirty="0" smtClean="0"/>
              <a:t>模型</a:t>
            </a:r>
            <a:r>
              <a:rPr lang="zh-TW" altLang="en-US" dirty="0"/>
              <a:t>所要使用的模式</a:t>
            </a:r>
            <a:r>
              <a:rPr lang="zh-TW" altLang="en-US" dirty="0" smtClean="0"/>
              <a:t>。瀏覽器</a:t>
            </a:r>
            <a:r>
              <a:rPr lang="zh-TW" altLang="en-US" dirty="0"/>
              <a:t>的預設</a:t>
            </a:r>
            <a:r>
              <a:rPr lang="zh-TW" altLang="en-US" dirty="0" smtClean="0"/>
              <a:t>模型皆為 </a:t>
            </a:r>
            <a:r>
              <a:rPr lang="en-US" altLang="zh-TW" dirty="0" smtClean="0"/>
              <a:t>content-box</a:t>
            </a:r>
          </a:p>
          <a:p>
            <a:r>
              <a:rPr lang="zh-TW" altLang="en-US" dirty="0" smtClean="0"/>
              <a:t>現在主流的前端設計是採用 </a:t>
            </a:r>
            <a:r>
              <a:rPr lang="en-US" altLang="zh-TW" dirty="0" smtClean="0"/>
              <a:t> border-box</a:t>
            </a:r>
            <a:r>
              <a:rPr lang="zh-TW" altLang="en-US" dirty="0" smtClean="0"/>
              <a:t>，可以使得內</a:t>
            </a:r>
            <a:r>
              <a:rPr lang="zh-TW" altLang="en-US" dirty="0"/>
              <a:t>距和</a:t>
            </a:r>
            <a:r>
              <a:rPr lang="zh-TW" altLang="en-US" dirty="0" smtClean="0"/>
              <a:t>邊框不會</a:t>
            </a:r>
            <a:r>
              <a:rPr lang="zh-TW" altLang="en-US" dirty="0"/>
              <a:t>增加元素本身的</a:t>
            </a:r>
            <a:r>
              <a:rPr lang="zh-TW" altLang="en-US" dirty="0" smtClean="0"/>
              <a:t>寬度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套用到所有元素的寫法</a:t>
            </a:r>
            <a:endParaRPr lang="en-US" altLang="zh-TW" sz="18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18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-box-sizing: border-box;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TW" altLang="en-US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18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-box-sizing: border-box;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TW" altLang="en-US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box-sizing: border-box;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408" y="2294793"/>
            <a:ext cx="8383465" cy="1954458"/>
          </a:xfrm>
        </p:spPr>
        <p:txBody>
          <a:bodyPr>
            <a:normAutofit/>
          </a:bodyPr>
          <a:lstStyle/>
          <a:p>
            <a:r>
              <a:rPr lang="zh-TW" altLang="en-US" sz="3800" dirty="0"/>
              <a:t>練習</a:t>
            </a:r>
            <a:r>
              <a:rPr lang="zh-TW" altLang="en-US" sz="3800" dirty="0" smtClean="0"/>
              <a:t>一</a:t>
            </a: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zh-TW" altLang="en-US" sz="3800" dirty="0" smtClean="0"/>
              <a:t>使用 </a:t>
            </a:r>
            <a:r>
              <a:rPr lang="en-US" altLang="zh-TW" sz="3800" dirty="0" smtClean="0"/>
              <a:t>display </a:t>
            </a:r>
            <a:r>
              <a:rPr lang="zh-TW" altLang="en-US" sz="3800" dirty="0" smtClean="0"/>
              <a:t>和 </a:t>
            </a:r>
            <a:r>
              <a:rPr lang="en-US" altLang="zh-TW" sz="3800" dirty="0" smtClean="0"/>
              <a:t>Box Model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03170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浮動元素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float </a:t>
            </a:r>
            <a:r>
              <a:rPr lang="zh-TW" altLang="en-US" dirty="0" smtClean="0"/>
              <a:t>屬性定義元素</a:t>
            </a:r>
            <a:r>
              <a:rPr lang="zh-TW" altLang="en-US" dirty="0"/>
              <a:t>為</a:t>
            </a:r>
            <a:r>
              <a:rPr lang="zh-TW" altLang="en-US" dirty="0" smtClean="0"/>
              <a:t>浮動</a:t>
            </a:r>
            <a:r>
              <a:rPr lang="zh-TW" altLang="en-US" dirty="0"/>
              <a:t>，可以</a:t>
            </a:r>
            <a:r>
              <a:rPr lang="zh-TW" altLang="en-US" dirty="0" smtClean="0"/>
              <a:t>設定靠左或</a:t>
            </a:r>
            <a:r>
              <a:rPr lang="zh-TW" altLang="en-US" dirty="0"/>
              <a:t>靠</a:t>
            </a:r>
            <a:r>
              <a:rPr lang="zh-TW" altLang="en-US" dirty="0" smtClean="0"/>
              <a:t>右</a:t>
            </a:r>
            <a:endParaRPr lang="en-US" altLang="zh-TW" dirty="0" smtClean="0"/>
          </a:p>
          <a:p>
            <a:r>
              <a:rPr lang="zh-TW" altLang="en-US" dirty="0" smtClean="0"/>
              <a:t>效果類似 </a:t>
            </a:r>
            <a:r>
              <a:rPr lang="en-US" altLang="zh-TW" dirty="0" smtClean="0"/>
              <a:t>inline-block </a:t>
            </a:r>
            <a:r>
              <a:rPr lang="zh-TW" altLang="en-US" dirty="0" smtClean="0"/>
              <a:t>元素，可用於 </a:t>
            </a:r>
            <a:r>
              <a:rPr lang="en-US" altLang="zh-TW" dirty="0" smtClean="0"/>
              <a:t>div </a:t>
            </a:r>
            <a:r>
              <a:rPr lang="zh-TW" altLang="en-US" dirty="0" smtClean="0"/>
              <a:t>區塊排版</a:t>
            </a:r>
            <a:endParaRPr lang="en-US" altLang="zh-TW" dirty="0" smtClean="0"/>
          </a:p>
          <a:p>
            <a:r>
              <a:rPr lang="zh-TW" altLang="en-US" dirty="0" smtClean="0"/>
              <a:t>優先權大於行內元素</a:t>
            </a:r>
            <a:r>
              <a:rPr lang="en-US" altLang="zh-TW" dirty="0" smtClean="0"/>
              <a:t>(inline or inline-block)</a:t>
            </a:r>
          </a:p>
          <a:p>
            <a:r>
              <a:rPr lang="zh-TW" altLang="en-US" dirty="0" smtClean="0"/>
              <a:t>當浮動元素後面有區塊元素時，浮動會覆蓋區塊</a:t>
            </a:r>
            <a:endParaRPr lang="en-US" altLang="zh-TW" dirty="0" smtClean="0"/>
          </a:p>
          <a:p>
            <a:r>
              <a:rPr lang="zh-TW" altLang="en-US" dirty="0" smtClean="0"/>
              <a:t>文繞圖效果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15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826" y="460423"/>
            <a:ext cx="8004524" cy="1622700"/>
          </a:xfrm>
        </p:spPr>
        <p:txBody>
          <a:bodyPr/>
          <a:lstStyle/>
          <a:p>
            <a:r>
              <a:rPr lang="zh-TW" altLang="en-US" dirty="0" smtClean="0"/>
              <a:t>文繞圖效果範例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2708" y="2973420"/>
            <a:ext cx="8158391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float: left;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margin: 0 1em;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"http://www.gov.taipei/public/data/08101842371.jpg"</a:t>
            </a:r>
            <a:r>
              <a:rPr lang="nn-NO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"taipei101"</a:t>
            </a:r>
            <a:r>
              <a:rPr lang="nn-NO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n-NO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台北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101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TAIPEI 101[4]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）是位於臺灣臺北市信義區的摩天大樓，樓高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509.2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米（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1,671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英尺），地上樓層共有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101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層、另有地下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5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層，總樓地板面積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37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萬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4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千平方公尺，由李祖原聯合建築師事務所設計、韩国三星物产（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Samsung Engineering and Construction Company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）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[2][3]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以及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KTRT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聯合團隊建造，於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1999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年動工，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2004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年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12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31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日完工啟用；最初名稱為台北國際金融中心（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Taipei World Financial Center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），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2003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年改為現名，亦俗稱為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101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大樓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[5]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。興建與經營機構為台北金融大樓公司。其為臺灣第一高樓，曾於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2004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年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12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31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日至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2010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年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月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4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日間擁有世界第一高樓的紀錄，目前為世界第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9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高樓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[4]</a:t>
            </a:r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，同時也是全球最高綠建築及環地震帶最高建築物，完工以來即成為臺北重要地標之一。此外，大樓內擁有全球次大的阻尼器（僅次上海中心大廈）、以及全球起降速度次快的電梯（僅次於並列的哈里發塔與上海中心大廈）。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24" y="1689762"/>
            <a:ext cx="4044075" cy="2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8841" y="232259"/>
            <a:ext cx="7886700" cy="1325563"/>
          </a:xfrm>
        </p:spPr>
        <p:txBody>
          <a:bodyPr/>
          <a:lstStyle/>
          <a:p>
            <a:pPr algn="l"/>
            <a:r>
              <a:rPr lang="zh-TW" altLang="en-US" dirty="0"/>
              <a:t>關於 </a:t>
            </a:r>
            <a:r>
              <a:rPr lang="en-US" altLang="zh-TW" dirty="0"/>
              <a:t>clear 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7317" y="1423283"/>
            <a:ext cx="8157542" cy="1017767"/>
          </a:xfrm>
        </p:spPr>
        <p:txBody>
          <a:bodyPr/>
          <a:lstStyle/>
          <a:p>
            <a:r>
              <a:rPr lang="zh-TW" altLang="en-US" dirty="0" smtClean="0"/>
              <a:t>清除區塊元素上的浮動元素 </a:t>
            </a:r>
            <a:endParaRPr lang="en-US" altLang="zh-TW" dirty="0" smtClean="0"/>
          </a:p>
          <a:p>
            <a:r>
              <a:rPr lang="zh-TW" altLang="en-US" dirty="0" smtClean="0"/>
              <a:t>用法：</a:t>
            </a:r>
            <a:r>
              <a:rPr lang="en-US" altLang="zh-TW" dirty="0" smtClean="0"/>
              <a:t>clear</a:t>
            </a:r>
            <a:r>
              <a:rPr lang="en-US" altLang="zh-TW" dirty="0"/>
              <a:t>: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 |both;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841" y="2623927"/>
            <a:ext cx="3498078" cy="3514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.box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float: left;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200px;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margin: 20px;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#0000ff;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.after-box {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 clear: left;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400px;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200px;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#00ff00;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"after-box"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82" y="661699"/>
            <a:ext cx="3351767" cy="17445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71" y="3474485"/>
            <a:ext cx="3270788" cy="2663919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6546187" y="2767047"/>
            <a:ext cx="516464" cy="357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62651" y="2761173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clear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err="1" smtClean="0"/>
              <a:t>clearfix</a:t>
            </a:r>
            <a:r>
              <a:rPr lang="zh-TW" altLang="en-US" dirty="0" smtClean="0"/>
              <a:t> 技巧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6730" y="1576251"/>
            <a:ext cx="3526971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.container{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#ee9;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.box{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float:left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#999;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margin: 5px;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clearfix:before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, 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clearfix:after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 content: "";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 display: table;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2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clearfix:after</a:t>
            </a:r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  clear: both;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0215" y="4325912"/>
            <a:ext cx="253671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"container 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clearfix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FLOAT BOX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FLOAT BOX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"box"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FLOAT BOX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zh-TW" altLang="en-US" sz="1200" dirty="0"/>
          </a:p>
          <a:p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26" y="2199592"/>
            <a:ext cx="3899807" cy="11069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5" y="4602484"/>
            <a:ext cx="3899807" cy="1149506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6557528" y="3785983"/>
            <a:ext cx="609600" cy="409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167128" y="376983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clearfix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110" y="245770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zh-TW" altLang="en-US" sz="3800" dirty="0" smtClean="0"/>
              <a:t>練習二</a:t>
            </a: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zh-TW" altLang="en-US" sz="3800" dirty="0" smtClean="0"/>
              <a:t>使用 </a:t>
            </a:r>
            <a:r>
              <a:rPr lang="en-US" altLang="zh-TW" sz="3800" dirty="0" smtClean="0"/>
              <a:t>float </a:t>
            </a:r>
            <a:r>
              <a:rPr lang="zh-TW" altLang="en-US" sz="3800" dirty="0" smtClean="0"/>
              <a:t>和 </a:t>
            </a:r>
            <a:r>
              <a:rPr lang="en-US" altLang="zh-TW" sz="3800" dirty="0" smtClean="0"/>
              <a:t>clear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209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/>
              <a:t>document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document flow(</a:t>
            </a:r>
            <a:r>
              <a:rPr lang="zh-TW" altLang="en-US" dirty="0" smtClean="0"/>
              <a:t>文件流</a:t>
            </a:r>
            <a:r>
              <a:rPr lang="en-US" altLang="zh-TW" dirty="0" smtClean="0"/>
              <a:t>):</a:t>
            </a:r>
            <a:r>
              <a:rPr lang="zh-TW" altLang="en-US" dirty="0" smtClean="0"/>
              <a:t> 根據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文件的撰寫順序，元素由上至下，由左而右依序排列，並且依照 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 屬性作不同的排版。</a:t>
            </a:r>
            <a:endParaRPr lang="en-US" altLang="zh-TW" dirty="0" smtClean="0"/>
          </a:p>
          <a:p>
            <a:r>
              <a:rPr lang="zh-TW" altLang="en-US" dirty="0"/>
              <a:t>有兩種屬性會使元素脫離 </a:t>
            </a:r>
            <a:r>
              <a:rPr lang="en-US" altLang="zh-TW" dirty="0"/>
              <a:t>document flow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- position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zh-TW" altLang="en-US" b="1" dirty="0">
                <a:solidFill>
                  <a:srgbClr val="FFFF00"/>
                </a:solidFill>
              </a:rPr>
              <a:t>定位</a:t>
            </a:r>
            <a:r>
              <a:rPr lang="en-US" altLang="zh-TW" b="1" dirty="0">
                <a:solidFill>
                  <a:srgbClr val="FFFF00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altLang="zh-TW" b="1" dirty="0">
                <a:solidFill>
                  <a:srgbClr val="FFFF00"/>
                </a:solidFill>
              </a:rPr>
              <a:t>float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zh-TW" altLang="en-US" b="1" dirty="0">
                <a:solidFill>
                  <a:srgbClr val="FFFF00"/>
                </a:solidFill>
              </a:rPr>
              <a:t>浮動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endParaRPr lang="en-US" altLang="zh-TW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大理資訊在哪？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3" y="1690689"/>
            <a:ext cx="7391574" cy="43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position (</a:t>
            </a:r>
            <a:r>
              <a:rPr lang="zh-TW" altLang="en-US" dirty="0" smtClean="0"/>
              <a:t>定位元素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7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 position</a:t>
            </a:r>
            <a:r>
              <a:rPr lang="zh-TW" altLang="en-US" sz="2000" dirty="0" smtClean="0"/>
              <a:t> 屬性指定網頁元素的定位方式，有以下四種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static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靜</a:t>
            </a:r>
            <a:r>
              <a:rPr lang="zh-TW" altLang="en-US" sz="2000" dirty="0"/>
              <a:t>態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元素的預設值，</a:t>
            </a:r>
            <a:r>
              <a:rPr lang="en-US" altLang="zh-TW" sz="2000" dirty="0" smtClean="0"/>
              <a:t>static </a:t>
            </a:r>
            <a:r>
              <a:rPr lang="zh-TW" altLang="en-US" sz="2000" dirty="0" smtClean="0"/>
              <a:t>元素不會被定位，</a:t>
            </a:r>
            <a:r>
              <a:rPr lang="zh-TW" altLang="en-US" sz="2000" dirty="0"/>
              <a:t>其</a:t>
            </a:r>
            <a:r>
              <a:rPr lang="zh-TW" altLang="en-US" sz="2000" dirty="0" smtClean="0"/>
              <a:t>位置由排列方式決定</a:t>
            </a:r>
            <a:r>
              <a:rPr lang="en-US" altLang="zh-TW" sz="2000" dirty="0"/>
              <a:t>(document </a:t>
            </a:r>
            <a:r>
              <a:rPr lang="en-US" altLang="zh-TW" sz="2000" dirty="0" smtClean="0"/>
              <a:t>flow)</a:t>
            </a:r>
            <a:r>
              <a:rPr lang="zh-TW" altLang="en-US" sz="2000" dirty="0" smtClean="0"/>
              <a:t>，因</a:t>
            </a:r>
            <a:r>
              <a:rPr lang="zh-TW" altLang="en-US" sz="2000" dirty="0"/>
              <a:t>此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top</a:t>
            </a:r>
            <a:r>
              <a:rPr lang="zh-TW" altLang="en-US" sz="2000" dirty="0"/>
              <a:t>、</a:t>
            </a:r>
            <a:r>
              <a:rPr lang="en-US" altLang="zh-TW" sz="2000" dirty="0"/>
              <a:t>left</a:t>
            </a:r>
            <a:r>
              <a:rPr lang="zh-TW" altLang="en-US" sz="2000" dirty="0"/>
              <a:t>、</a:t>
            </a:r>
            <a:r>
              <a:rPr lang="en-US" altLang="zh-TW" sz="2000" dirty="0"/>
              <a:t>right</a:t>
            </a:r>
            <a:r>
              <a:rPr lang="zh-TW" altLang="en-US" sz="2000" dirty="0"/>
              <a:t>、</a:t>
            </a:r>
            <a:r>
              <a:rPr lang="en-US" altLang="zh-TW" sz="2000" dirty="0"/>
              <a:t>bottom </a:t>
            </a:r>
            <a:r>
              <a:rPr lang="zh-TW" altLang="en-US" sz="2000" dirty="0"/>
              <a:t>會被忽略。</a:t>
            </a:r>
            <a:endParaRPr lang="en-US" altLang="zh-TW" sz="2000" dirty="0" smtClean="0"/>
          </a:p>
          <a:p>
            <a:r>
              <a:rPr lang="en-US" altLang="zh-TW" sz="2000" dirty="0" smtClean="0"/>
              <a:t>relative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相對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相對於</a:t>
            </a:r>
            <a:r>
              <a:rPr lang="zh-TW" altLang="en-US" sz="2000" dirty="0" smtClean="0">
                <a:solidFill>
                  <a:srgbClr val="FFFF00"/>
                </a:solidFill>
              </a:rPr>
              <a:t>元</a:t>
            </a:r>
            <a:r>
              <a:rPr lang="zh-TW" altLang="en-US" sz="2000" dirty="0">
                <a:solidFill>
                  <a:srgbClr val="FFFF00"/>
                </a:solidFill>
              </a:rPr>
              <a:t>素</a:t>
            </a:r>
            <a:r>
              <a:rPr lang="zh-TW" altLang="en-US" sz="2000" dirty="0" smtClean="0">
                <a:solidFill>
                  <a:srgbClr val="FFFF00"/>
                </a:solidFill>
              </a:rPr>
              <a:t>本身的靜態位置</a:t>
            </a:r>
            <a:r>
              <a:rPr lang="zh-TW" altLang="en-US" sz="2000" dirty="0" smtClean="0"/>
              <a:t>而定位，元素位置</a:t>
            </a:r>
            <a:r>
              <a:rPr lang="zh-TW" altLang="en-US" sz="2000" dirty="0"/>
              <a:t>由 </a:t>
            </a:r>
            <a:r>
              <a:rPr lang="en-US" altLang="zh-TW" sz="2000" dirty="0"/>
              <a:t>top</a:t>
            </a:r>
            <a:r>
              <a:rPr lang="zh-TW" altLang="en-US" sz="2000" dirty="0"/>
              <a:t>、</a:t>
            </a:r>
            <a:r>
              <a:rPr lang="en-US" altLang="zh-TW" sz="2000" dirty="0"/>
              <a:t>left</a:t>
            </a:r>
            <a:r>
              <a:rPr lang="zh-TW" altLang="en-US" sz="2000" dirty="0"/>
              <a:t>、</a:t>
            </a:r>
            <a:r>
              <a:rPr lang="en-US" altLang="zh-TW" sz="2000" dirty="0"/>
              <a:t>right</a:t>
            </a:r>
            <a:r>
              <a:rPr lang="zh-TW" altLang="en-US" sz="2000" dirty="0"/>
              <a:t>、</a:t>
            </a:r>
            <a:r>
              <a:rPr lang="en-US" altLang="zh-TW" sz="2000" dirty="0"/>
              <a:t>bottom </a:t>
            </a:r>
            <a:r>
              <a:rPr lang="zh-TW" altLang="en-US" sz="2000" dirty="0"/>
              <a:t>所決定。</a:t>
            </a:r>
            <a:endParaRPr lang="en-US" altLang="zh-TW" sz="2000" dirty="0" smtClean="0"/>
          </a:p>
          <a:p>
            <a:r>
              <a:rPr lang="en-US" altLang="zh-TW" sz="2000" dirty="0" smtClean="0"/>
              <a:t>fixed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固定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相對</a:t>
            </a:r>
            <a:r>
              <a:rPr lang="zh-TW" altLang="en-US" sz="2000" dirty="0"/>
              <a:t>於</a:t>
            </a:r>
            <a:r>
              <a:rPr lang="zh-TW" altLang="en-US" sz="2000" dirty="0" smtClean="0">
                <a:solidFill>
                  <a:srgbClr val="FFFF00"/>
                </a:solidFill>
              </a:rPr>
              <a:t>瀏覽器畫面</a:t>
            </a:r>
            <a:r>
              <a:rPr lang="zh-TW" altLang="en-US" sz="2000" dirty="0" smtClean="0"/>
              <a:t>而</a:t>
            </a:r>
            <a:r>
              <a:rPr lang="zh-TW" altLang="en-US" sz="2000" dirty="0"/>
              <a:t>定位</a:t>
            </a:r>
            <a:r>
              <a:rPr lang="zh-TW" altLang="en-US" sz="2000" dirty="0" smtClean="0"/>
              <a:t>，元素位置</a:t>
            </a:r>
            <a:r>
              <a:rPr lang="zh-TW" altLang="en-US" sz="2000" dirty="0"/>
              <a:t>由 </a:t>
            </a:r>
            <a:r>
              <a:rPr lang="en-US" altLang="zh-TW" sz="2000" dirty="0"/>
              <a:t>top</a:t>
            </a:r>
            <a:r>
              <a:rPr lang="zh-TW" altLang="en-US" sz="2000" dirty="0"/>
              <a:t>、</a:t>
            </a:r>
            <a:r>
              <a:rPr lang="en-US" altLang="zh-TW" sz="2000" dirty="0"/>
              <a:t>left</a:t>
            </a:r>
            <a:r>
              <a:rPr lang="zh-TW" altLang="en-US" sz="2000" dirty="0"/>
              <a:t>、</a:t>
            </a:r>
            <a:r>
              <a:rPr lang="en-US" altLang="zh-TW" sz="2000" dirty="0"/>
              <a:t>right</a:t>
            </a:r>
            <a:r>
              <a:rPr lang="zh-TW" altLang="en-US" sz="2000" dirty="0"/>
              <a:t>、</a:t>
            </a:r>
            <a:r>
              <a:rPr lang="en-US" altLang="zh-TW" sz="2000" dirty="0"/>
              <a:t>bottom </a:t>
            </a:r>
            <a:r>
              <a:rPr lang="zh-TW" altLang="en-US" sz="2000" dirty="0"/>
              <a:t>所決定。</a:t>
            </a:r>
            <a:endParaRPr lang="en-US" altLang="zh-TW" sz="2000" dirty="0" smtClean="0"/>
          </a:p>
          <a:p>
            <a:r>
              <a:rPr lang="en-US" altLang="zh-TW" sz="2000" dirty="0" smtClean="0"/>
              <a:t>absolute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絕對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zh-TW" altLang="en-US" sz="2000" dirty="0" smtClean="0"/>
              <a:t>相對於</a:t>
            </a:r>
            <a:r>
              <a:rPr lang="zh-TW" altLang="en-US" sz="2000" dirty="0" smtClean="0">
                <a:solidFill>
                  <a:srgbClr val="FFFF00"/>
                </a:solidFill>
              </a:rPr>
              <a:t>元素目前所在的容器</a:t>
            </a:r>
            <a:r>
              <a:rPr lang="zh-TW" altLang="en-US" sz="2000" dirty="0" smtClean="0"/>
              <a:t>而定位，元素位置</a:t>
            </a:r>
            <a:r>
              <a:rPr lang="zh-TW" altLang="en-US" sz="2000" dirty="0"/>
              <a:t>由 </a:t>
            </a:r>
            <a:r>
              <a:rPr lang="en-US" altLang="zh-TW" sz="2000" dirty="0"/>
              <a:t>top</a:t>
            </a:r>
            <a:r>
              <a:rPr lang="zh-TW" altLang="en-US" sz="2000" dirty="0"/>
              <a:t>、</a:t>
            </a:r>
            <a:r>
              <a:rPr lang="en-US" altLang="zh-TW" sz="2000" dirty="0"/>
              <a:t>left</a:t>
            </a:r>
            <a:r>
              <a:rPr lang="zh-TW" altLang="en-US" sz="2000" dirty="0"/>
              <a:t>、</a:t>
            </a:r>
            <a:r>
              <a:rPr lang="en-US" altLang="zh-TW" sz="2000" dirty="0"/>
              <a:t>right</a:t>
            </a:r>
            <a:r>
              <a:rPr lang="zh-TW" altLang="en-US" sz="2000" dirty="0"/>
              <a:t>、</a:t>
            </a:r>
            <a:r>
              <a:rPr lang="en-US" altLang="zh-TW" sz="2000" dirty="0"/>
              <a:t>bottom </a:t>
            </a:r>
            <a:r>
              <a:rPr lang="zh-TW" altLang="en-US" sz="2000" dirty="0"/>
              <a:t>所決定。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13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25496"/>
            <a:ext cx="7886700" cy="1167582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osition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6210" y="1193077"/>
            <a:ext cx="2899955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position: absolute;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top: 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left: 5px;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99%;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50px;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#00de99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position: relative;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top: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left: 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230px;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600px;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#0099cc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article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position: relative;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top: -500px;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left: 300px;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width:600px;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600px;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#8801ee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position: fixed;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bottom: 0;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left: 5px;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width: 99%;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50px;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#ff0033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&lt;/style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23178" y="1193078"/>
            <a:ext cx="253578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&lt;header&gt;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&lt;/header&gt;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&lt;article&gt;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article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&lt;footer&gt;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&lt;/footer&gt;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70" y="2472641"/>
            <a:ext cx="5574136" cy="35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646" y="174296"/>
            <a:ext cx="7845666" cy="803716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position</a:t>
            </a:r>
            <a:r>
              <a:rPr lang="zh-TW" altLang="en-US" sz="2800" dirty="0" smtClean="0"/>
              <a:t> 通常</a:t>
            </a:r>
            <a:r>
              <a:rPr lang="zh-TW" altLang="en-US" sz="2800" dirty="0"/>
              <a:t>會搭配 </a:t>
            </a:r>
            <a:r>
              <a:rPr lang="en-US" altLang="zh-TW" sz="2800" dirty="0"/>
              <a:t>z-index</a:t>
            </a:r>
            <a:r>
              <a:rPr lang="zh-TW" altLang="en-US" sz="2800" dirty="0"/>
              <a:t> 設定覆蓋的前後</a:t>
            </a:r>
            <a:r>
              <a:rPr lang="zh-TW" altLang="en-US" sz="2800" dirty="0" smtClean="0"/>
              <a:t>順序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54330" y="1067317"/>
            <a:ext cx="3335383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#p1{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width:150px;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height:150px;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background-color:#00dc03</a:t>
            </a:r>
            <a:r>
              <a:rPr lang="en-US" altLang="zh-TW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#p2{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position:absolute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top:20px;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left:20px;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width:150px;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height:150px;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background-color:#fdff55</a:t>
            </a:r>
            <a:r>
              <a:rPr lang="en-US" altLang="zh-TW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zh-TW" alt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z-index:1;}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#p3{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position:absolute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top:30px;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left:30px;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width:150px;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height:150px;</a:t>
            </a:r>
          </a:p>
          <a:p>
            <a:r>
              <a:rPr lang="en-US" altLang="zh-TW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background-color:#ff1c19</a:t>
            </a:r>
            <a:r>
              <a:rPr lang="en-US" altLang="zh-TW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zh-TW" alt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z-index:2;}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"p1"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"p2"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"p3"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&gt;&lt;/div</a:t>
            </a:r>
            <a:r>
              <a:rPr lang="en-US" altLang="zh-TW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54" y="2539209"/>
            <a:ext cx="1847619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388855"/>
            <a:ext cx="7886700" cy="1603931"/>
          </a:xfrm>
        </p:spPr>
        <p:txBody>
          <a:bodyPr>
            <a:normAutofit fontScale="90000"/>
          </a:bodyPr>
          <a:lstStyle/>
          <a:p>
            <a:r>
              <a:rPr lang="zh-TW" altLang="en-US" sz="3800" dirty="0" smtClean="0"/>
              <a:t>練習三</a:t>
            </a: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zh-TW" altLang="en-US" sz="3800" dirty="0" smtClean="0"/>
              <a:t>使用</a:t>
            </a:r>
            <a:r>
              <a:rPr lang="en-US" altLang="zh-TW" sz="3800" dirty="0" smtClean="0"/>
              <a:t> position </a:t>
            </a:r>
            <a:r>
              <a:rPr lang="zh-TW" altLang="en-US" sz="3800" dirty="0" smtClean="0"/>
              <a:t>和 </a:t>
            </a:r>
            <a:r>
              <a:rPr lang="en-US" altLang="zh-TW" sz="3800" dirty="0" smtClean="0"/>
              <a:t>z-index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0041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media queries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媒體查詢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23071"/>
          </a:xfrm>
        </p:spPr>
        <p:txBody>
          <a:bodyPr/>
          <a:lstStyle/>
          <a:p>
            <a:r>
              <a:rPr lang="en-US" altLang="zh-TW" dirty="0"/>
              <a:t>media </a:t>
            </a:r>
            <a:r>
              <a:rPr lang="en-US" altLang="zh-TW" dirty="0" smtClean="0"/>
              <a:t>queries</a:t>
            </a:r>
            <a:r>
              <a:rPr lang="zh-TW" altLang="en-US" dirty="0" smtClean="0"/>
              <a:t> 是響應式設計的核心技術</a:t>
            </a:r>
            <a:endParaRPr lang="en-US" altLang="zh-TW" dirty="0" smtClean="0"/>
          </a:p>
          <a:p>
            <a:r>
              <a:rPr lang="zh-TW" altLang="en-US" dirty="0" smtClean="0"/>
              <a:t>針對不同寬度的裝置，設計不同的樣式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在不同的樣式之間存在一個分隔點，稱為「斷點」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7" y="3413760"/>
            <a:ext cx="4525604" cy="29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796" y="199617"/>
            <a:ext cx="7886700" cy="1325563"/>
          </a:xfrm>
        </p:spPr>
        <p:txBody>
          <a:bodyPr/>
          <a:lstStyle/>
          <a:p>
            <a:r>
              <a:rPr lang="en-US" altLang="zh-TW" dirty="0"/>
              <a:t>media </a:t>
            </a:r>
            <a:r>
              <a:rPr lang="en-US" altLang="zh-TW" dirty="0" smtClean="0"/>
              <a:t>queries</a:t>
            </a:r>
            <a:r>
              <a:rPr lang="zh-TW" altLang="en-US" dirty="0" smtClean="0"/>
              <a:t> </a:t>
            </a:r>
            <a:r>
              <a:rPr lang="zh-TW" altLang="en-US" dirty="0"/>
              <a:t>範例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99255" y="1150731"/>
            <a:ext cx="3021497" cy="5632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altLang="zh-TW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#container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border: 2px solid #333;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#ee9;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min-height: 100px;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padding-top: 1px;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section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background-color: #9ee;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margin-bottom: 15px;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height: 200px;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@media screen and (min-width:768px) 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float: left;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width: 25%;</a:t>
            </a:r>
          </a:p>
          <a:p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section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margin-left: 25%;</a:t>
            </a:r>
          </a:p>
          <a:p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@media screen and (max-width:768px)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li {</a:t>
            </a:r>
          </a:p>
          <a:p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display: inline;</a:t>
            </a:r>
          </a:p>
          <a:p>
            <a:r>
              <a:rPr lang="zh-TW" alt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style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08675" y="1150731"/>
            <a:ext cx="213890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[Tab1]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[Tab2]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endParaRPr lang="en-US" altLang="zh-TW" sz="12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&lt;li&gt;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[Tab3]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altLang="zh-TW" sz="12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[Tab4]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2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section&gt;</a:t>
            </a:r>
            <a:r>
              <a:rPr lang="en-US" altLang="zh-TW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Section1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&lt;section&gt;</a:t>
            </a:r>
            <a:r>
              <a:rPr lang="en-US" altLang="zh-TW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Section2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altLang="zh-TW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zh-TW" altLang="en-US" sz="1200" dirty="0"/>
          </a:p>
          <a:p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75" y="3784398"/>
            <a:ext cx="4500438" cy="25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 </a:t>
            </a:r>
            <a:r>
              <a:rPr lang="en-US" altLang="zh-TW" dirty="0" smtClean="0"/>
              <a:t>meta</a:t>
            </a:r>
            <a:r>
              <a:rPr lang="zh-TW" altLang="en-US" dirty="0" smtClean="0"/>
              <a:t> </a:t>
            </a:r>
            <a:r>
              <a:rPr lang="en-US" altLang="zh-TW" dirty="0"/>
              <a:t>v</a:t>
            </a:r>
            <a:r>
              <a:rPr lang="en-US" altLang="zh-TW" dirty="0" smtClean="0"/>
              <a:t>iewport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v</a:t>
            </a:r>
            <a:r>
              <a:rPr lang="en-US" altLang="zh-TW" dirty="0" smtClean="0"/>
              <a:t>iewport(</a:t>
            </a:r>
            <a:r>
              <a:rPr lang="zh-TW" altLang="en-US" dirty="0" smtClean="0"/>
              <a:t>視區</a:t>
            </a:r>
            <a:r>
              <a:rPr lang="en-US" altLang="zh-TW" dirty="0" smtClean="0"/>
              <a:t>):</a:t>
            </a:r>
            <a:r>
              <a:rPr lang="zh-TW" altLang="en-US" dirty="0" smtClean="0"/>
              <a:t> 網頁可視區域，即瀏覽器的寬高，只在行動裝置的瀏覽器上作用</a:t>
            </a:r>
            <a:r>
              <a:rPr lang="en-US" altLang="zh-TW" dirty="0" smtClean="0"/>
              <a:t>(mobile only)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 smtClean="0"/>
              <a:t>放在網頁的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，是用來告訴瀏覽器目前</a:t>
            </a:r>
            <a:r>
              <a:rPr lang="zh-TW" altLang="en-US" dirty="0"/>
              <a:t>裝置的寬度大小，並且自動調整為最佳的縮放比例。 </a:t>
            </a:r>
            <a:endParaRPr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 smtClean="0"/>
              <a:t>如果</a:t>
            </a:r>
            <a:r>
              <a:rPr lang="zh-TW" altLang="en-US" dirty="0"/>
              <a:t>網站中少了此段語法，即使響應式設計做的再好，用行動裝置瀏覽時，仍會以高解析度呈現網頁。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</a:t>
            </a:r>
            <a:r>
              <a:rPr lang="zh-TW" altLang="en-US" dirty="0"/>
              <a:t> </a:t>
            </a:r>
            <a:r>
              <a:rPr lang="en-US" altLang="zh-TW" dirty="0"/>
              <a:t>viewport</a:t>
            </a:r>
            <a:r>
              <a:rPr lang="zh-TW" altLang="en-US" dirty="0" smtClean="0"/>
              <a:t> 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8124825" cy="487521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必須放在</a:t>
            </a:r>
            <a:r>
              <a:rPr lang="en-US" altLang="zh-TW" dirty="0" smtClean="0"/>
              <a:t>&lt;head&gt;&lt;/head&gt;</a:t>
            </a:r>
            <a:r>
              <a:rPr lang="zh-TW" altLang="en-US" dirty="0" smtClean="0"/>
              <a:t>之間</a:t>
            </a:r>
            <a:endParaRPr lang="en-US" altLang="zh-TW" sz="2400" dirty="0" smtClean="0"/>
          </a:p>
          <a:p>
            <a:r>
              <a:rPr lang="zh-TW" altLang="en-US" sz="2400" dirty="0" smtClean="0"/>
              <a:t>語法</a:t>
            </a:r>
            <a:endParaRPr lang="en-US" altLang="zh-TW" sz="24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1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name=“viewport” content=“width=device-width, initial-scale=1.0, minimum-scale=0.8, maximum-scale=2.0, user-scalable=no”&gt;</a:t>
            </a:r>
          </a:p>
          <a:p>
            <a:r>
              <a:rPr lang="zh-TW" altLang="en-US" sz="2400" dirty="0" smtClean="0"/>
              <a:t>說明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width: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device-width(</a:t>
            </a:r>
            <a:r>
              <a:rPr lang="zh-TW" altLang="en-US" dirty="0" smtClean="0"/>
              <a:t>裝置寬度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作為可視區域的寬度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Initial-scale: </a:t>
            </a:r>
            <a:r>
              <a:rPr lang="zh-TW" altLang="en-US" dirty="0" smtClean="0"/>
              <a:t>初始比例，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，範圍從</a:t>
            </a:r>
            <a:r>
              <a:rPr lang="en-US" altLang="zh-TW" dirty="0" smtClean="0"/>
              <a:t>0.1~1</a:t>
            </a:r>
            <a:endParaRPr lang="en-US" altLang="zh-TW" dirty="0"/>
          </a:p>
          <a:p>
            <a:pPr lvl="1"/>
            <a:r>
              <a:rPr lang="en-US" altLang="zh-TW" dirty="0" smtClean="0"/>
              <a:t>Minimum-scale: </a:t>
            </a:r>
            <a:r>
              <a:rPr lang="zh-TW" altLang="en-US" dirty="0" smtClean="0"/>
              <a:t>最小可縮放到</a:t>
            </a:r>
            <a:r>
              <a:rPr lang="en-US" altLang="zh-TW" dirty="0" smtClean="0"/>
              <a:t>0.8</a:t>
            </a:r>
            <a:r>
              <a:rPr lang="zh-TW" altLang="en-US" dirty="0" smtClean="0"/>
              <a:t>比例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Maximum-scale: </a:t>
            </a:r>
            <a:r>
              <a:rPr lang="zh-TW" altLang="en-US" dirty="0" smtClean="0"/>
              <a:t>最大可縮放到</a:t>
            </a:r>
            <a:r>
              <a:rPr lang="en-US" altLang="zh-TW" dirty="0" smtClean="0"/>
              <a:t>2.0</a:t>
            </a:r>
            <a:r>
              <a:rPr lang="zh-TW" altLang="en-US" dirty="0" smtClean="0"/>
              <a:t>比例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User-scalable: </a:t>
            </a:r>
            <a:r>
              <a:rPr lang="zh-TW" altLang="en-US" dirty="0" smtClean="0"/>
              <a:t>是否允許使用者進行縮放，</a:t>
            </a:r>
            <a:r>
              <a:rPr lang="en-US" altLang="zh-TW" dirty="0" smtClean="0"/>
              <a:t>no</a:t>
            </a:r>
            <a:r>
              <a:rPr lang="zh-TW" altLang="en-US" dirty="0" smtClean="0"/>
              <a:t>不允許；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允許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2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60717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zh-TW" altLang="en-US" sz="3800" dirty="0" smtClean="0"/>
              <a:t>練習四</a:t>
            </a:r>
            <a:r>
              <a:rPr lang="en-US" altLang="zh-TW" sz="3800" dirty="0"/>
              <a:t/>
            </a:r>
            <a:br>
              <a:rPr lang="en-US" altLang="zh-TW" sz="3800" dirty="0"/>
            </a:br>
            <a:r>
              <a:rPr lang="en-US" altLang="zh-TW" sz="3800" dirty="0" smtClean="0"/>
              <a:t/>
            </a:r>
            <a:br>
              <a:rPr lang="en-US" altLang="zh-TW" sz="3800" dirty="0" smtClean="0"/>
            </a:br>
            <a:r>
              <a:rPr lang="zh-TW" altLang="en-US" sz="3800" dirty="0" smtClean="0"/>
              <a:t>使用 </a:t>
            </a:r>
            <a:r>
              <a:rPr lang="en-US" altLang="zh-TW" sz="4000" dirty="0"/>
              <a:t>media queries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059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447260" y="1951506"/>
            <a:ext cx="7772400" cy="1816335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52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大理資訊在做什麼？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61" y="1690689"/>
            <a:ext cx="5991877" cy="44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大理資訊用什麼技術？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51" y="1690689"/>
            <a:ext cx="5550205" cy="47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課程的安排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678487" y="1690689"/>
            <a:ext cx="6836861" cy="4486274"/>
          </a:xfrm>
        </p:spPr>
        <p:txBody>
          <a:bodyPr>
            <a:normAutofit/>
          </a:bodyPr>
          <a:lstStyle/>
          <a:p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第一堂 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12/23</a:t>
            </a:r>
          </a:p>
          <a:p>
            <a:pPr marL="0" indent="0">
              <a:buNone/>
            </a:pP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響應式設計的基本概念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第二堂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12/30</a:t>
            </a:r>
          </a:p>
          <a:p>
            <a:pPr marL="0" indent="0">
              <a:buNone/>
            </a:pP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響應式設計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的前端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框架：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9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第三堂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1/6</a:t>
            </a:r>
          </a:p>
          <a:p>
            <a:pPr marL="0" indent="0">
              <a:buNone/>
            </a:pP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響應式設計的前端框架：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kumimoji="1"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第四堂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1/13</a:t>
            </a:r>
          </a:p>
          <a:p>
            <a:pPr marL="0" indent="0">
              <a:buNone/>
            </a:pP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期末專題報告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2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期末專題</a:t>
            </a:r>
            <a:endParaRPr kumimoji="1"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678487" y="1690689"/>
            <a:ext cx="7039628" cy="4486274"/>
          </a:xfrm>
        </p:spPr>
        <p:txBody>
          <a:bodyPr>
            <a:normAutofit/>
          </a:bodyPr>
          <a:lstStyle/>
          <a:p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專題規格</a:t>
            </a:r>
            <a:r>
              <a:rPr kumimoji="1"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響應式網頁設計</a:t>
            </a:r>
            <a:endParaRPr kumimoji="1"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後端連接資料庫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功能至少有新增、修改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查詢（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團隊合作：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- 2 ~ </a:t>
            </a:r>
            <a:r>
              <a:rPr kumimoji="1"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評分標準：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  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</a:p>
          <a:p>
            <a:pPr marL="457200" lvl="1" indent="0">
              <a:buNone/>
            </a:pP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30%</a:t>
            </a:r>
          </a:p>
          <a:p>
            <a:pPr marL="457200" lvl="1" indent="0">
              <a:buNone/>
            </a:pP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 </a:t>
            </a:r>
            <a:r>
              <a:rPr kumimoji="1"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20%</a:t>
            </a:r>
          </a:p>
          <a:p>
            <a:pPr marL="457200" lvl="1" indent="0">
              <a:buNone/>
            </a:pP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kumimoji="1" lang="zh-TW" altLang="en-US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 </a:t>
            </a:r>
            <a:r>
              <a:rPr kumimoji="1" lang="en-US" altLang="zh-TW" sz="2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20%</a:t>
            </a:r>
            <a:endParaRPr kumimoji="1" lang="en-US" altLang="zh-TW" sz="2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0973" y="2580788"/>
            <a:ext cx="6082579" cy="1325563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</a:t>
            </a:r>
            <a:r>
              <a:rPr kumimoji="1"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謂</a:t>
            </a:r>
            <a:r>
              <a:rPr kumimoji="1"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</a:t>
            </a:r>
            <a:r>
              <a:rPr kumimoji="1"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(RWD)</a:t>
            </a:r>
            <a:br>
              <a:rPr kumimoji="1"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en-US" altLang="zh-TW" sz="3600" spc="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Web Design</a:t>
            </a:r>
            <a:endParaRPr kumimoji="1" lang="zh-TW" altLang="en-US" sz="3600" b="1" spc="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響應式網頁的優點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開發成本與時間比網頁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低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不需下載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就能使用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維護成本比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低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品牌形象一致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符合使用者習慣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利於</a:t>
            </a:r>
            <a:r>
              <a:rPr lang="en-US" altLang="zh-TW" sz="2400" dirty="0" smtClean="0"/>
              <a:t>SEO(</a:t>
            </a:r>
            <a:r>
              <a:rPr lang="zh-TW" altLang="en-US" sz="2400" dirty="0" smtClean="0"/>
              <a:t>搜尋引擎最佳化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</TotalTime>
  <Words>2372</Words>
  <Application>Microsoft Macintosh PowerPoint</Application>
  <PresentationFormat>如螢幕大小 (4:3)</PresentationFormat>
  <Paragraphs>362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Calibri</vt:lpstr>
      <vt:lpstr>Century Gothic</vt:lpstr>
      <vt:lpstr>Consolas</vt:lpstr>
      <vt:lpstr>微軟正黑體</vt:lpstr>
      <vt:lpstr>新細明體</vt:lpstr>
      <vt:lpstr>Arial</vt:lpstr>
      <vt:lpstr>Office 佈景主題</vt:lpstr>
      <vt:lpstr>PowerPoint 簡報</vt:lpstr>
      <vt:lpstr>講師介紹</vt:lpstr>
      <vt:lpstr>大理資訊在哪？</vt:lpstr>
      <vt:lpstr>大理資訊在做什麼？</vt:lpstr>
      <vt:lpstr>大理資訊用什麼技術？</vt:lpstr>
      <vt:lpstr>課程的安排</vt:lpstr>
      <vt:lpstr>期末專題</vt:lpstr>
      <vt:lpstr>何謂響應式網頁(RWD) Responsive Web Design</vt:lpstr>
      <vt:lpstr>響應式網頁的優點</vt:lpstr>
      <vt:lpstr>響應式網頁的缺點</vt:lpstr>
      <vt:lpstr>響應式網頁設計框架</vt:lpstr>
      <vt:lpstr>關於 width (寬度)</vt:lpstr>
      <vt:lpstr>關於單位</vt:lpstr>
      <vt:lpstr>關於 Box Model（區塊模型）</vt:lpstr>
      <vt:lpstr>margin 水平置中</vt:lpstr>
      <vt:lpstr>margin 垂直合併</vt:lpstr>
      <vt:lpstr>關於 display 屬性</vt:lpstr>
      <vt:lpstr>關於 block (區塊元素)</vt:lpstr>
      <vt:lpstr>關於 inline (行內元素)</vt:lpstr>
      <vt:lpstr>關於 inline-block</vt:lpstr>
      <vt:lpstr>Display 範例</vt:lpstr>
      <vt:lpstr>關於 box-sizing 屬性</vt:lpstr>
      <vt:lpstr>練習一  使用 display 和 Box Model</vt:lpstr>
      <vt:lpstr>關於 float (浮動元素)</vt:lpstr>
      <vt:lpstr>文繞圖效果範例</vt:lpstr>
      <vt:lpstr>關於 clear 屬性</vt:lpstr>
      <vt:lpstr>關於 clearfix 技巧</vt:lpstr>
      <vt:lpstr>練習二  使用 float 和 clear</vt:lpstr>
      <vt:lpstr>關於 document flow</vt:lpstr>
      <vt:lpstr>關於 position (定位元素)</vt:lpstr>
      <vt:lpstr>position 範例</vt:lpstr>
      <vt:lpstr>position 通常會搭配 z-index 設定覆蓋的前後順序</vt:lpstr>
      <vt:lpstr>練習三  使用 position 和 z-index</vt:lpstr>
      <vt:lpstr>關於 media queries (媒體查詢)</vt:lpstr>
      <vt:lpstr>media queries 範例</vt:lpstr>
      <vt:lpstr>關於 meta viewport</vt:lpstr>
      <vt:lpstr>meta viewport 用法</vt:lpstr>
      <vt:lpstr>練習四  使用 media queries</vt:lpstr>
      <vt:lpstr>END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響應式網頁介紹</dc:title>
  <dc:creator>Wayne Lin</dc:creator>
  <cp:lastModifiedBy>Wayne Lin</cp:lastModifiedBy>
  <cp:revision>199</cp:revision>
  <dcterms:created xsi:type="dcterms:W3CDTF">2016-10-16T14:34:27Z</dcterms:created>
  <dcterms:modified xsi:type="dcterms:W3CDTF">2016-12-21T15:35:38Z</dcterms:modified>
</cp:coreProperties>
</file>