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2" autoAdjust="0"/>
    <p:restoredTop sz="94660"/>
  </p:normalViewPr>
  <p:slideViewPr>
    <p:cSldViewPr snapToGrid="0">
      <p:cViewPr varScale="1">
        <p:scale>
          <a:sx n="80" d="100"/>
          <a:sy n="80" d="100"/>
        </p:scale>
        <p:origin x="53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D8A5-B16C-4AFD-AE37-445A8389E2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836055-8A84-4021-AC0F-EC984E470C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9B0175-04F0-48B9-BE20-A1162F040C7E}"/>
              </a:ext>
            </a:extLst>
          </p:cNvPr>
          <p:cNvSpPr>
            <a:spLocks noGrp="1"/>
          </p:cNvSpPr>
          <p:nvPr>
            <p:ph type="dt" sz="half" idx="10"/>
          </p:nvPr>
        </p:nvSpPr>
        <p:spPr/>
        <p:txBody>
          <a:bodyPr/>
          <a:lstStyle/>
          <a:p>
            <a:fld id="{D2450292-DFE6-4CD8-80A6-696B3CE78637}" type="datetimeFigureOut">
              <a:rPr lang="en-US" smtClean="0"/>
              <a:t>4/30/2021</a:t>
            </a:fld>
            <a:endParaRPr lang="en-US"/>
          </a:p>
        </p:txBody>
      </p:sp>
      <p:sp>
        <p:nvSpPr>
          <p:cNvPr id="5" name="Footer Placeholder 4">
            <a:extLst>
              <a:ext uri="{FF2B5EF4-FFF2-40B4-BE49-F238E27FC236}">
                <a16:creationId xmlns:a16="http://schemas.microsoft.com/office/drawing/2014/main" id="{FA78E05F-55F3-4378-BD66-33B74775E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69719-3AE2-48FC-A60E-B569975EFC59}"/>
              </a:ext>
            </a:extLst>
          </p:cNvPr>
          <p:cNvSpPr>
            <a:spLocks noGrp="1"/>
          </p:cNvSpPr>
          <p:nvPr>
            <p:ph type="sldNum" sz="quarter" idx="12"/>
          </p:nvPr>
        </p:nvSpPr>
        <p:spPr/>
        <p:txBody>
          <a:bodyPr/>
          <a:lstStyle/>
          <a:p>
            <a:fld id="{24FF52C8-902C-4F0C-820B-4C6FE6283A0C}" type="slidenum">
              <a:rPr lang="en-US" smtClean="0"/>
              <a:t>‹#›</a:t>
            </a:fld>
            <a:endParaRPr lang="en-US"/>
          </a:p>
        </p:txBody>
      </p:sp>
    </p:spTree>
    <p:extLst>
      <p:ext uri="{BB962C8B-B14F-4D97-AF65-F5344CB8AC3E}">
        <p14:creationId xmlns:p14="http://schemas.microsoft.com/office/powerpoint/2010/main" val="1428838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696E-2CAD-4453-A833-0181FA6239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6954A9-71F7-4775-BFA9-D71A8C9230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9CEB1-C0FF-4DEF-8FBF-8F2FC430230F}"/>
              </a:ext>
            </a:extLst>
          </p:cNvPr>
          <p:cNvSpPr>
            <a:spLocks noGrp="1"/>
          </p:cNvSpPr>
          <p:nvPr>
            <p:ph type="dt" sz="half" idx="10"/>
          </p:nvPr>
        </p:nvSpPr>
        <p:spPr/>
        <p:txBody>
          <a:bodyPr/>
          <a:lstStyle/>
          <a:p>
            <a:fld id="{D2450292-DFE6-4CD8-80A6-696B3CE78637}" type="datetimeFigureOut">
              <a:rPr lang="en-US" smtClean="0"/>
              <a:t>4/30/2021</a:t>
            </a:fld>
            <a:endParaRPr lang="en-US"/>
          </a:p>
        </p:txBody>
      </p:sp>
      <p:sp>
        <p:nvSpPr>
          <p:cNvPr id="5" name="Footer Placeholder 4">
            <a:extLst>
              <a:ext uri="{FF2B5EF4-FFF2-40B4-BE49-F238E27FC236}">
                <a16:creationId xmlns:a16="http://schemas.microsoft.com/office/drawing/2014/main" id="{1FBB49CD-6383-4160-BD2E-A6934040C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56988-C422-42CD-9933-51F721E62F92}"/>
              </a:ext>
            </a:extLst>
          </p:cNvPr>
          <p:cNvSpPr>
            <a:spLocks noGrp="1"/>
          </p:cNvSpPr>
          <p:nvPr>
            <p:ph type="sldNum" sz="quarter" idx="12"/>
          </p:nvPr>
        </p:nvSpPr>
        <p:spPr/>
        <p:txBody>
          <a:bodyPr/>
          <a:lstStyle/>
          <a:p>
            <a:fld id="{24FF52C8-902C-4F0C-820B-4C6FE6283A0C}" type="slidenum">
              <a:rPr lang="en-US" smtClean="0"/>
              <a:t>‹#›</a:t>
            </a:fld>
            <a:endParaRPr lang="en-US"/>
          </a:p>
        </p:txBody>
      </p:sp>
    </p:spTree>
    <p:extLst>
      <p:ext uri="{BB962C8B-B14F-4D97-AF65-F5344CB8AC3E}">
        <p14:creationId xmlns:p14="http://schemas.microsoft.com/office/powerpoint/2010/main" val="163796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6ED2C7-D509-431D-983F-5BC63A7E97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E87274-00FA-48FE-B294-7167B3F8E9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3D54F-9FFD-4E32-8041-2C5AE0C0362E}"/>
              </a:ext>
            </a:extLst>
          </p:cNvPr>
          <p:cNvSpPr>
            <a:spLocks noGrp="1"/>
          </p:cNvSpPr>
          <p:nvPr>
            <p:ph type="dt" sz="half" idx="10"/>
          </p:nvPr>
        </p:nvSpPr>
        <p:spPr/>
        <p:txBody>
          <a:bodyPr/>
          <a:lstStyle/>
          <a:p>
            <a:fld id="{D2450292-DFE6-4CD8-80A6-696B3CE78637}" type="datetimeFigureOut">
              <a:rPr lang="en-US" smtClean="0"/>
              <a:t>4/30/2021</a:t>
            </a:fld>
            <a:endParaRPr lang="en-US"/>
          </a:p>
        </p:txBody>
      </p:sp>
      <p:sp>
        <p:nvSpPr>
          <p:cNvPr id="5" name="Footer Placeholder 4">
            <a:extLst>
              <a:ext uri="{FF2B5EF4-FFF2-40B4-BE49-F238E27FC236}">
                <a16:creationId xmlns:a16="http://schemas.microsoft.com/office/drawing/2014/main" id="{43C20D8A-6188-4A50-84B3-22482B0D1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928A6-F7E9-4A86-A15D-8B9440DC89C5}"/>
              </a:ext>
            </a:extLst>
          </p:cNvPr>
          <p:cNvSpPr>
            <a:spLocks noGrp="1"/>
          </p:cNvSpPr>
          <p:nvPr>
            <p:ph type="sldNum" sz="quarter" idx="12"/>
          </p:nvPr>
        </p:nvSpPr>
        <p:spPr/>
        <p:txBody>
          <a:bodyPr/>
          <a:lstStyle/>
          <a:p>
            <a:fld id="{24FF52C8-902C-4F0C-820B-4C6FE6283A0C}" type="slidenum">
              <a:rPr lang="en-US" smtClean="0"/>
              <a:t>‹#›</a:t>
            </a:fld>
            <a:endParaRPr lang="en-US"/>
          </a:p>
        </p:txBody>
      </p:sp>
    </p:spTree>
    <p:extLst>
      <p:ext uri="{BB962C8B-B14F-4D97-AF65-F5344CB8AC3E}">
        <p14:creationId xmlns:p14="http://schemas.microsoft.com/office/powerpoint/2010/main" val="331720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0DDB-0CC3-49CA-B663-3B125F1D66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0354E-0AD2-4749-8C1F-9871845E4B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B72CE-3DD0-4A82-A413-351F434DE5D7}"/>
              </a:ext>
            </a:extLst>
          </p:cNvPr>
          <p:cNvSpPr>
            <a:spLocks noGrp="1"/>
          </p:cNvSpPr>
          <p:nvPr>
            <p:ph type="dt" sz="half" idx="10"/>
          </p:nvPr>
        </p:nvSpPr>
        <p:spPr/>
        <p:txBody>
          <a:bodyPr/>
          <a:lstStyle/>
          <a:p>
            <a:fld id="{D2450292-DFE6-4CD8-80A6-696B3CE78637}" type="datetimeFigureOut">
              <a:rPr lang="en-US" smtClean="0"/>
              <a:t>4/30/2021</a:t>
            </a:fld>
            <a:endParaRPr lang="en-US"/>
          </a:p>
        </p:txBody>
      </p:sp>
      <p:sp>
        <p:nvSpPr>
          <p:cNvPr id="5" name="Footer Placeholder 4">
            <a:extLst>
              <a:ext uri="{FF2B5EF4-FFF2-40B4-BE49-F238E27FC236}">
                <a16:creationId xmlns:a16="http://schemas.microsoft.com/office/drawing/2014/main" id="{1CD1FCCF-F834-4B6F-8823-164213FCE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87B10-3E51-4987-B299-41DFC2850E29}"/>
              </a:ext>
            </a:extLst>
          </p:cNvPr>
          <p:cNvSpPr>
            <a:spLocks noGrp="1"/>
          </p:cNvSpPr>
          <p:nvPr>
            <p:ph type="sldNum" sz="quarter" idx="12"/>
          </p:nvPr>
        </p:nvSpPr>
        <p:spPr/>
        <p:txBody>
          <a:bodyPr/>
          <a:lstStyle/>
          <a:p>
            <a:fld id="{24FF52C8-902C-4F0C-820B-4C6FE6283A0C}" type="slidenum">
              <a:rPr lang="en-US" smtClean="0"/>
              <a:t>‹#›</a:t>
            </a:fld>
            <a:endParaRPr lang="en-US"/>
          </a:p>
        </p:txBody>
      </p:sp>
    </p:spTree>
    <p:extLst>
      <p:ext uri="{BB962C8B-B14F-4D97-AF65-F5344CB8AC3E}">
        <p14:creationId xmlns:p14="http://schemas.microsoft.com/office/powerpoint/2010/main" val="380367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3307-17BF-44E1-92E2-8B770D44D6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FEB854-5E83-4C00-96E2-0B051C71C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5102FF-BDB2-43D3-A0C7-945F8DABD60A}"/>
              </a:ext>
            </a:extLst>
          </p:cNvPr>
          <p:cNvSpPr>
            <a:spLocks noGrp="1"/>
          </p:cNvSpPr>
          <p:nvPr>
            <p:ph type="dt" sz="half" idx="10"/>
          </p:nvPr>
        </p:nvSpPr>
        <p:spPr/>
        <p:txBody>
          <a:bodyPr/>
          <a:lstStyle/>
          <a:p>
            <a:fld id="{D2450292-DFE6-4CD8-80A6-696B3CE78637}" type="datetimeFigureOut">
              <a:rPr lang="en-US" smtClean="0"/>
              <a:t>4/30/2021</a:t>
            </a:fld>
            <a:endParaRPr lang="en-US"/>
          </a:p>
        </p:txBody>
      </p:sp>
      <p:sp>
        <p:nvSpPr>
          <p:cNvPr id="5" name="Footer Placeholder 4">
            <a:extLst>
              <a:ext uri="{FF2B5EF4-FFF2-40B4-BE49-F238E27FC236}">
                <a16:creationId xmlns:a16="http://schemas.microsoft.com/office/drawing/2014/main" id="{50557BC1-6D5A-456A-AC16-28997E7E4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4534C-49CC-4903-BE1F-601A5480D27D}"/>
              </a:ext>
            </a:extLst>
          </p:cNvPr>
          <p:cNvSpPr>
            <a:spLocks noGrp="1"/>
          </p:cNvSpPr>
          <p:nvPr>
            <p:ph type="sldNum" sz="quarter" idx="12"/>
          </p:nvPr>
        </p:nvSpPr>
        <p:spPr/>
        <p:txBody>
          <a:bodyPr/>
          <a:lstStyle/>
          <a:p>
            <a:fld id="{24FF52C8-902C-4F0C-820B-4C6FE6283A0C}" type="slidenum">
              <a:rPr lang="en-US" smtClean="0"/>
              <a:t>‹#›</a:t>
            </a:fld>
            <a:endParaRPr lang="en-US"/>
          </a:p>
        </p:txBody>
      </p:sp>
    </p:spTree>
    <p:extLst>
      <p:ext uri="{BB962C8B-B14F-4D97-AF65-F5344CB8AC3E}">
        <p14:creationId xmlns:p14="http://schemas.microsoft.com/office/powerpoint/2010/main" val="73215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63AF-29F4-4F80-83AC-FA288F5AD5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1B4737-6864-43FD-A20B-46988DA13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C6DE39-9FB8-4A36-ABAE-23B40EA7BF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894BB2-4263-4FC3-97D2-68FAD68CECEF}"/>
              </a:ext>
            </a:extLst>
          </p:cNvPr>
          <p:cNvSpPr>
            <a:spLocks noGrp="1"/>
          </p:cNvSpPr>
          <p:nvPr>
            <p:ph type="dt" sz="half" idx="10"/>
          </p:nvPr>
        </p:nvSpPr>
        <p:spPr/>
        <p:txBody>
          <a:bodyPr/>
          <a:lstStyle/>
          <a:p>
            <a:fld id="{D2450292-DFE6-4CD8-80A6-696B3CE78637}" type="datetimeFigureOut">
              <a:rPr lang="en-US" smtClean="0"/>
              <a:t>4/30/2021</a:t>
            </a:fld>
            <a:endParaRPr lang="en-US"/>
          </a:p>
        </p:txBody>
      </p:sp>
      <p:sp>
        <p:nvSpPr>
          <p:cNvPr id="6" name="Footer Placeholder 5">
            <a:extLst>
              <a:ext uri="{FF2B5EF4-FFF2-40B4-BE49-F238E27FC236}">
                <a16:creationId xmlns:a16="http://schemas.microsoft.com/office/drawing/2014/main" id="{B12AECDC-82FA-4FEC-920A-199C3128D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9FF20F-624A-4EEB-A7C5-FAF78E5BBFD0}"/>
              </a:ext>
            </a:extLst>
          </p:cNvPr>
          <p:cNvSpPr>
            <a:spLocks noGrp="1"/>
          </p:cNvSpPr>
          <p:nvPr>
            <p:ph type="sldNum" sz="quarter" idx="12"/>
          </p:nvPr>
        </p:nvSpPr>
        <p:spPr/>
        <p:txBody>
          <a:bodyPr/>
          <a:lstStyle/>
          <a:p>
            <a:fld id="{24FF52C8-902C-4F0C-820B-4C6FE6283A0C}" type="slidenum">
              <a:rPr lang="en-US" smtClean="0"/>
              <a:t>‹#›</a:t>
            </a:fld>
            <a:endParaRPr lang="en-US"/>
          </a:p>
        </p:txBody>
      </p:sp>
    </p:spTree>
    <p:extLst>
      <p:ext uri="{BB962C8B-B14F-4D97-AF65-F5344CB8AC3E}">
        <p14:creationId xmlns:p14="http://schemas.microsoft.com/office/powerpoint/2010/main" val="129192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4ABA-C4C3-4324-B1D5-61CA38FA94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C64EA0-CAC1-44E8-9F1B-00BA0A4A0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CF8FA4-06A4-422C-B1AD-28BDC941EC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7B3B3-B9BA-4326-9EDF-26508C84D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7C7493-5CE6-4D1D-B850-2C1E0F46C2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E34B3C-7BD2-4A22-BDD5-A9A74A43370A}"/>
              </a:ext>
            </a:extLst>
          </p:cNvPr>
          <p:cNvSpPr>
            <a:spLocks noGrp="1"/>
          </p:cNvSpPr>
          <p:nvPr>
            <p:ph type="dt" sz="half" idx="10"/>
          </p:nvPr>
        </p:nvSpPr>
        <p:spPr/>
        <p:txBody>
          <a:bodyPr/>
          <a:lstStyle/>
          <a:p>
            <a:fld id="{D2450292-DFE6-4CD8-80A6-696B3CE78637}" type="datetimeFigureOut">
              <a:rPr lang="en-US" smtClean="0"/>
              <a:t>4/30/2021</a:t>
            </a:fld>
            <a:endParaRPr lang="en-US"/>
          </a:p>
        </p:txBody>
      </p:sp>
      <p:sp>
        <p:nvSpPr>
          <p:cNvPr id="8" name="Footer Placeholder 7">
            <a:extLst>
              <a:ext uri="{FF2B5EF4-FFF2-40B4-BE49-F238E27FC236}">
                <a16:creationId xmlns:a16="http://schemas.microsoft.com/office/drawing/2014/main" id="{A128915F-2A74-4820-A9A8-74DB8DC65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CBA57D-2EA0-4871-A6BA-73E417721DF8}"/>
              </a:ext>
            </a:extLst>
          </p:cNvPr>
          <p:cNvSpPr>
            <a:spLocks noGrp="1"/>
          </p:cNvSpPr>
          <p:nvPr>
            <p:ph type="sldNum" sz="quarter" idx="12"/>
          </p:nvPr>
        </p:nvSpPr>
        <p:spPr/>
        <p:txBody>
          <a:bodyPr/>
          <a:lstStyle/>
          <a:p>
            <a:fld id="{24FF52C8-902C-4F0C-820B-4C6FE6283A0C}" type="slidenum">
              <a:rPr lang="en-US" smtClean="0"/>
              <a:t>‹#›</a:t>
            </a:fld>
            <a:endParaRPr lang="en-US"/>
          </a:p>
        </p:txBody>
      </p:sp>
    </p:spTree>
    <p:extLst>
      <p:ext uri="{BB962C8B-B14F-4D97-AF65-F5344CB8AC3E}">
        <p14:creationId xmlns:p14="http://schemas.microsoft.com/office/powerpoint/2010/main" val="127832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C707-98EC-40D8-A8F1-AE98DCA380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B2F513-52CB-4D60-9EC8-103B8DB2860E}"/>
              </a:ext>
            </a:extLst>
          </p:cNvPr>
          <p:cNvSpPr>
            <a:spLocks noGrp="1"/>
          </p:cNvSpPr>
          <p:nvPr>
            <p:ph type="dt" sz="half" idx="10"/>
          </p:nvPr>
        </p:nvSpPr>
        <p:spPr/>
        <p:txBody>
          <a:bodyPr/>
          <a:lstStyle/>
          <a:p>
            <a:fld id="{D2450292-DFE6-4CD8-80A6-696B3CE78637}" type="datetimeFigureOut">
              <a:rPr lang="en-US" smtClean="0"/>
              <a:t>4/30/2021</a:t>
            </a:fld>
            <a:endParaRPr lang="en-US"/>
          </a:p>
        </p:txBody>
      </p:sp>
      <p:sp>
        <p:nvSpPr>
          <p:cNvPr id="4" name="Footer Placeholder 3">
            <a:extLst>
              <a:ext uri="{FF2B5EF4-FFF2-40B4-BE49-F238E27FC236}">
                <a16:creationId xmlns:a16="http://schemas.microsoft.com/office/drawing/2014/main" id="{303B4BC9-03EC-46CB-9893-5E7DBC718F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CFF79-BA50-49ED-ACA3-7DF708DB57CA}"/>
              </a:ext>
            </a:extLst>
          </p:cNvPr>
          <p:cNvSpPr>
            <a:spLocks noGrp="1"/>
          </p:cNvSpPr>
          <p:nvPr>
            <p:ph type="sldNum" sz="quarter" idx="12"/>
          </p:nvPr>
        </p:nvSpPr>
        <p:spPr/>
        <p:txBody>
          <a:bodyPr/>
          <a:lstStyle/>
          <a:p>
            <a:fld id="{24FF52C8-902C-4F0C-820B-4C6FE6283A0C}" type="slidenum">
              <a:rPr lang="en-US" smtClean="0"/>
              <a:t>‹#›</a:t>
            </a:fld>
            <a:endParaRPr lang="en-US"/>
          </a:p>
        </p:txBody>
      </p:sp>
    </p:spTree>
    <p:extLst>
      <p:ext uri="{BB962C8B-B14F-4D97-AF65-F5344CB8AC3E}">
        <p14:creationId xmlns:p14="http://schemas.microsoft.com/office/powerpoint/2010/main" val="222658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0C63B-35FE-476C-A9BD-3182FE73F0D6}"/>
              </a:ext>
            </a:extLst>
          </p:cNvPr>
          <p:cNvSpPr>
            <a:spLocks noGrp="1"/>
          </p:cNvSpPr>
          <p:nvPr>
            <p:ph type="dt" sz="half" idx="10"/>
          </p:nvPr>
        </p:nvSpPr>
        <p:spPr/>
        <p:txBody>
          <a:bodyPr/>
          <a:lstStyle/>
          <a:p>
            <a:fld id="{D2450292-DFE6-4CD8-80A6-696B3CE78637}" type="datetimeFigureOut">
              <a:rPr lang="en-US" smtClean="0"/>
              <a:t>4/30/2021</a:t>
            </a:fld>
            <a:endParaRPr lang="en-US"/>
          </a:p>
        </p:txBody>
      </p:sp>
      <p:sp>
        <p:nvSpPr>
          <p:cNvPr id="3" name="Footer Placeholder 2">
            <a:extLst>
              <a:ext uri="{FF2B5EF4-FFF2-40B4-BE49-F238E27FC236}">
                <a16:creationId xmlns:a16="http://schemas.microsoft.com/office/drawing/2014/main" id="{A725E974-9AA8-499E-AB87-5898BD059A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518719-EAF9-493A-965E-E6C3E665956F}"/>
              </a:ext>
            </a:extLst>
          </p:cNvPr>
          <p:cNvSpPr>
            <a:spLocks noGrp="1"/>
          </p:cNvSpPr>
          <p:nvPr>
            <p:ph type="sldNum" sz="quarter" idx="12"/>
          </p:nvPr>
        </p:nvSpPr>
        <p:spPr/>
        <p:txBody>
          <a:bodyPr/>
          <a:lstStyle/>
          <a:p>
            <a:fld id="{24FF52C8-902C-4F0C-820B-4C6FE6283A0C}" type="slidenum">
              <a:rPr lang="en-US" smtClean="0"/>
              <a:t>‹#›</a:t>
            </a:fld>
            <a:endParaRPr lang="en-US"/>
          </a:p>
        </p:txBody>
      </p:sp>
    </p:spTree>
    <p:extLst>
      <p:ext uri="{BB962C8B-B14F-4D97-AF65-F5344CB8AC3E}">
        <p14:creationId xmlns:p14="http://schemas.microsoft.com/office/powerpoint/2010/main" val="3071543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2733-585F-46B6-952A-0CCCF84C9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92C5C9-CEB9-4C1F-B500-600AF32BB3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536D41-12FD-4186-80E4-22CD488F5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4F854-CC93-4189-8AB4-6EC1B25365C3}"/>
              </a:ext>
            </a:extLst>
          </p:cNvPr>
          <p:cNvSpPr>
            <a:spLocks noGrp="1"/>
          </p:cNvSpPr>
          <p:nvPr>
            <p:ph type="dt" sz="half" idx="10"/>
          </p:nvPr>
        </p:nvSpPr>
        <p:spPr/>
        <p:txBody>
          <a:bodyPr/>
          <a:lstStyle/>
          <a:p>
            <a:fld id="{D2450292-DFE6-4CD8-80A6-696B3CE78637}" type="datetimeFigureOut">
              <a:rPr lang="en-US" smtClean="0"/>
              <a:t>4/30/2021</a:t>
            </a:fld>
            <a:endParaRPr lang="en-US"/>
          </a:p>
        </p:txBody>
      </p:sp>
      <p:sp>
        <p:nvSpPr>
          <p:cNvPr id="6" name="Footer Placeholder 5">
            <a:extLst>
              <a:ext uri="{FF2B5EF4-FFF2-40B4-BE49-F238E27FC236}">
                <a16:creationId xmlns:a16="http://schemas.microsoft.com/office/drawing/2014/main" id="{EBD95019-12CF-4102-AC42-37EC7E2092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7B429-F533-4907-B220-AB20F425D6C7}"/>
              </a:ext>
            </a:extLst>
          </p:cNvPr>
          <p:cNvSpPr>
            <a:spLocks noGrp="1"/>
          </p:cNvSpPr>
          <p:nvPr>
            <p:ph type="sldNum" sz="quarter" idx="12"/>
          </p:nvPr>
        </p:nvSpPr>
        <p:spPr/>
        <p:txBody>
          <a:bodyPr/>
          <a:lstStyle/>
          <a:p>
            <a:fld id="{24FF52C8-902C-4F0C-820B-4C6FE6283A0C}" type="slidenum">
              <a:rPr lang="en-US" smtClean="0"/>
              <a:t>‹#›</a:t>
            </a:fld>
            <a:endParaRPr lang="en-US"/>
          </a:p>
        </p:txBody>
      </p:sp>
    </p:spTree>
    <p:extLst>
      <p:ext uri="{BB962C8B-B14F-4D97-AF65-F5344CB8AC3E}">
        <p14:creationId xmlns:p14="http://schemas.microsoft.com/office/powerpoint/2010/main" val="97132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A043-8468-4CE5-B0B1-211523FED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645AD-6103-47C3-8AA5-54F8E056D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C591C-5519-4DD1-A2DA-D7F412FFB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03461-014D-4268-9567-9793F87AA2FF}"/>
              </a:ext>
            </a:extLst>
          </p:cNvPr>
          <p:cNvSpPr>
            <a:spLocks noGrp="1"/>
          </p:cNvSpPr>
          <p:nvPr>
            <p:ph type="dt" sz="half" idx="10"/>
          </p:nvPr>
        </p:nvSpPr>
        <p:spPr/>
        <p:txBody>
          <a:bodyPr/>
          <a:lstStyle/>
          <a:p>
            <a:fld id="{D2450292-DFE6-4CD8-80A6-696B3CE78637}" type="datetimeFigureOut">
              <a:rPr lang="en-US" smtClean="0"/>
              <a:t>4/30/2021</a:t>
            </a:fld>
            <a:endParaRPr lang="en-US"/>
          </a:p>
        </p:txBody>
      </p:sp>
      <p:sp>
        <p:nvSpPr>
          <p:cNvPr id="6" name="Footer Placeholder 5">
            <a:extLst>
              <a:ext uri="{FF2B5EF4-FFF2-40B4-BE49-F238E27FC236}">
                <a16:creationId xmlns:a16="http://schemas.microsoft.com/office/drawing/2014/main" id="{B5183F90-CF2D-47F0-8482-EF5BABFA7D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BFFF8-FD06-42D0-A6B6-4D35D17E7038}"/>
              </a:ext>
            </a:extLst>
          </p:cNvPr>
          <p:cNvSpPr>
            <a:spLocks noGrp="1"/>
          </p:cNvSpPr>
          <p:nvPr>
            <p:ph type="sldNum" sz="quarter" idx="12"/>
          </p:nvPr>
        </p:nvSpPr>
        <p:spPr/>
        <p:txBody>
          <a:bodyPr/>
          <a:lstStyle/>
          <a:p>
            <a:fld id="{24FF52C8-902C-4F0C-820B-4C6FE6283A0C}" type="slidenum">
              <a:rPr lang="en-US" smtClean="0"/>
              <a:t>‹#›</a:t>
            </a:fld>
            <a:endParaRPr lang="en-US"/>
          </a:p>
        </p:txBody>
      </p:sp>
    </p:spTree>
    <p:extLst>
      <p:ext uri="{BB962C8B-B14F-4D97-AF65-F5344CB8AC3E}">
        <p14:creationId xmlns:p14="http://schemas.microsoft.com/office/powerpoint/2010/main" val="278843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60218-FCA8-46ED-B0C2-E006205D9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9923AD-3071-4633-889A-4C2A16455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64DC1-A17E-4631-B1B3-8D9F23B82D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50292-DFE6-4CD8-80A6-696B3CE78637}" type="datetimeFigureOut">
              <a:rPr lang="en-US" smtClean="0"/>
              <a:t>4/30/2021</a:t>
            </a:fld>
            <a:endParaRPr lang="en-US"/>
          </a:p>
        </p:txBody>
      </p:sp>
      <p:sp>
        <p:nvSpPr>
          <p:cNvPr id="5" name="Footer Placeholder 4">
            <a:extLst>
              <a:ext uri="{FF2B5EF4-FFF2-40B4-BE49-F238E27FC236}">
                <a16:creationId xmlns:a16="http://schemas.microsoft.com/office/drawing/2014/main" id="{ED45DAF8-D5BF-47CC-81E4-31FBB45FF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6584D5-E538-4CE7-8BCE-5DA4BA5E9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F52C8-902C-4F0C-820B-4C6FE6283A0C}" type="slidenum">
              <a:rPr lang="en-US" smtClean="0"/>
              <a:t>‹#›</a:t>
            </a:fld>
            <a:endParaRPr lang="en-US"/>
          </a:p>
        </p:txBody>
      </p:sp>
    </p:spTree>
    <p:extLst>
      <p:ext uri="{BB962C8B-B14F-4D97-AF65-F5344CB8AC3E}">
        <p14:creationId xmlns:p14="http://schemas.microsoft.com/office/powerpoint/2010/main" val="74790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8570-D6FD-4EA5-A802-90EDFBD74140}"/>
              </a:ext>
            </a:extLst>
          </p:cNvPr>
          <p:cNvSpPr>
            <a:spLocks noGrp="1"/>
          </p:cNvSpPr>
          <p:nvPr>
            <p:ph type="ctrTitle"/>
          </p:nvPr>
        </p:nvSpPr>
        <p:spPr/>
        <p:txBody>
          <a:bodyPr>
            <a:normAutofit fontScale="90000"/>
          </a:bodyPr>
          <a:lstStyle/>
          <a:p>
            <a:r>
              <a:rPr lang="en-US" b="1" dirty="0"/>
              <a:t>College and Pub Distribution in Bratislava and Wien </a:t>
            </a:r>
            <a:br>
              <a:rPr lang="en-US" b="1" dirty="0"/>
            </a:br>
            <a:endParaRPr lang="en-US" dirty="0"/>
          </a:p>
        </p:txBody>
      </p:sp>
      <p:sp>
        <p:nvSpPr>
          <p:cNvPr id="3" name="Subtitle 2">
            <a:extLst>
              <a:ext uri="{FF2B5EF4-FFF2-40B4-BE49-F238E27FC236}">
                <a16:creationId xmlns:a16="http://schemas.microsoft.com/office/drawing/2014/main" id="{DEC31003-FA47-4ACF-A667-025F16C0E64E}"/>
              </a:ext>
            </a:extLst>
          </p:cNvPr>
          <p:cNvSpPr>
            <a:spLocks noGrp="1"/>
          </p:cNvSpPr>
          <p:nvPr>
            <p:ph type="subTitle" idx="1"/>
          </p:nvPr>
        </p:nvSpPr>
        <p:spPr/>
        <p:txBody>
          <a:bodyPr/>
          <a:lstStyle/>
          <a:p>
            <a:r>
              <a:rPr lang="en-US" b="1" dirty="0"/>
              <a:t>(Comparative Study)</a:t>
            </a:r>
          </a:p>
          <a:p>
            <a:r>
              <a:rPr lang="en-US" b="1" dirty="0"/>
              <a:t>Annamária Zagyi Takáts</a:t>
            </a:r>
          </a:p>
          <a:p>
            <a:r>
              <a:rPr lang="en-US" dirty="0"/>
              <a:t>4/30/2021</a:t>
            </a:r>
          </a:p>
        </p:txBody>
      </p:sp>
    </p:spTree>
    <p:extLst>
      <p:ext uri="{BB962C8B-B14F-4D97-AF65-F5344CB8AC3E}">
        <p14:creationId xmlns:p14="http://schemas.microsoft.com/office/powerpoint/2010/main" val="109006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0DF9-D53C-431B-922E-49F6AA7EF8F1}"/>
              </a:ext>
            </a:extLst>
          </p:cNvPr>
          <p:cNvSpPr>
            <a:spLocks noGrp="1"/>
          </p:cNvSpPr>
          <p:nvPr>
            <p:ph type="title"/>
          </p:nvPr>
        </p:nvSpPr>
        <p:spPr/>
        <p:txBody>
          <a:bodyPr/>
          <a:lstStyle/>
          <a:p>
            <a:r>
              <a:rPr lang="en-US" dirty="0"/>
              <a:t>The statistical mean distance distributions</a:t>
            </a:r>
          </a:p>
        </p:txBody>
      </p:sp>
      <p:pic>
        <p:nvPicPr>
          <p:cNvPr id="5" name="Content Placeholder 4" descr="A picture containing shape&#10;&#10;Description automatically generated">
            <a:extLst>
              <a:ext uri="{FF2B5EF4-FFF2-40B4-BE49-F238E27FC236}">
                <a16:creationId xmlns:a16="http://schemas.microsoft.com/office/drawing/2014/main" id="{C929CC31-A8BB-4394-992F-B5F5CD82C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0679" y="2351546"/>
            <a:ext cx="9690642" cy="3299495"/>
          </a:xfrm>
        </p:spPr>
      </p:pic>
    </p:spTree>
    <p:extLst>
      <p:ext uri="{BB962C8B-B14F-4D97-AF65-F5344CB8AC3E}">
        <p14:creationId xmlns:p14="http://schemas.microsoft.com/office/powerpoint/2010/main" val="1951315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52AC6-D0E1-4870-B456-44E16790D865}"/>
              </a:ext>
            </a:extLst>
          </p:cNvPr>
          <p:cNvSpPr>
            <a:spLocks noGrp="1"/>
          </p:cNvSpPr>
          <p:nvPr>
            <p:ph type="title"/>
          </p:nvPr>
        </p:nvSpPr>
        <p:spPr/>
        <p:txBody>
          <a:bodyPr/>
          <a:lstStyle/>
          <a:p>
            <a:pPr algn="ctr"/>
            <a:r>
              <a:rPr lang="en-US" dirty="0"/>
              <a:t>The statistical maximum distance distributions</a:t>
            </a:r>
          </a:p>
        </p:txBody>
      </p:sp>
      <p:pic>
        <p:nvPicPr>
          <p:cNvPr id="5" name="Content Placeholder 4">
            <a:extLst>
              <a:ext uri="{FF2B5EF4-FFF2-40B4-BE49-F238E27FC236}">
                <a16:creationId xmlns:a16="http://schemas.microsoft.com/office/drawing/2014/main" id="{512CAB5C-6B12-4998-9C95-964CB8C7F8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5728" y="2347216"/>
            <a:ext cx="9820544" cy="3308155"/>
          </a:xfrm>
        </p:spPr>
      </p:pic>
    </p:spTree>
    <p:extLst>
      <p:ext uri="{BB962C8B-B14F-4D97-AF65-F5344CB8AC3E}">
        <p14:creationId xmlns:p14="http://schemas.microsoft.com/office/powerpoint/2010/main" val="358654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36EA-BEEC-4E44-B14A-126EC4C9C25E}"/>
              </a:ext>
            </a:extLst>
          </p:cNvPr>
          <p:cNvSpPr>
            <a:spLocks noGrp="1"/>
          </p:cNvSpPr>
          <p:nvPr>
            <p:ph type="title"/>
          </p:nvPr>
        </p:nvSpPr>
        <p:spPr/>
        <p:txBody>
          <a:bodyPr/>
          <a:lstStyle/>
          <a:p>
            <a:r>
              <a:rPr lang="en-US" dirty="0"/>
              <a:t>The statistical minimum distance distributions</a:t>
            </a:r>
          </a:p>
        </p:txBody>
      </p:sp>
      <p:pic>
        <p:nvPicPr>
          <p:cNvPr id="5" name="Content Placeholder 4" descr="Chart&#10;&#10;Description automatically generated">
            <a:extLst>
              <a:ext uri="{FF2B5EF4-FFF2-40B4-BE49-F238E27FC236}">
                <a16:creationId xmlns:a16="http://schemas.microsoft.com/office/drawing/2014/main" id="{C1BB0B58-0FA8-4EAD-B66E-724A14242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669" y="2390517"/>
            <a:ext cx="9664662" cy="3221554"/>
          </a:xfrm>
        </p:spPr>
      </p:pic>
    </p:spTree>
    <p:extLst>
      <p:ext uri="{BB962C8B-B14F-4D97-AF65-F5344CB8AC3E}">
        <p14:creationId xmlns:p14="http://schemas.microsoft.com/office/powerpoint/2010/main" val="62736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9345-9404-43C9-A968-39A70198B410}"/>
              </a:ext>
            </a:extLst>
          </p:cNvPr>
          <p:cNvSpPr>
            <a:spLocks noGrp="1"/>
          </p:cNvSpPr>
          <p:nvPr>
            <p:ph type="title"/>
          </p:nvPr>
        </p:nvSpPr>
        <p:spPr/>
        <p:txBody>
          <a:bodyPr/>
          <a:lstStyle/>
          <a:p>
            <a:pPr algn="ctr"/>
            <a:r>
              <a:rPr lang="en-US" b="1" dirty="0"/>
              <a:t>Discussion and Conclusion</a:t>
            </a:r>
          </a:p>
        </p:txBody>
      </p:sp>
      <p:sp>
        <p:nvSpPr>
          <p:cNvPr id="3" name="Content Placeholder 2">
            <a:extLst>
              <a:ext uri="{FF2B5EF4-FFF2-40B4-BE49-F238E27FC236}">
                <a16:creationId xmlns:a16="http://schemas.microsoft.com/office/drawing/2014/main" id="{D07C8275-2E0E-4E6D-B650-9EC07865AA3A}"/>
              </a:ext>
            </a:extLst>
          </p:cNvPr>
          <p:cNvSpPr>
            <a:spLocks noGrp="1"/>
          </p:cNvSpPr>
          <p:nvPr>
            <p:ph idx="1"/>
          </p:nvPr>
        </p:nvSpPr>
        <p:spPr/>
        <p:txBody>
          <a:bodyPr>
            <a:normAutofit fontScale="92500" lnSpcReduction="20000"/>
          </a:bodyPr>
          <a:lstStyle/>
          <a:p>
            <a:r>
              <a:rPr lang="en-US" dirty="0"/>
              <a:t>Selection criteria for venues in the two cities differ in the range of examined radius.</a:t>
            </a:r>
          </a:p>
          <a:p>
            <a:r>
              <a:rPr lang="en-US" dirty="0"/>
              <a:t>Leading to biases when determining the results of distances between recognized Colleges and Pubs.</a:t>
            </a:r>
          </a:p>
          <a:p>
            <a:r>
              <a:rPr lang="en-US" dirty="0"/>
              <a:t>Geographical parameters of Wien and Bratislava</a:t>
            </a:r>
          </a:p>
          <a:p>
            <a:endParaRPr lang="en-US" dirty="0"/>
          </a:p>
          <a:p>
            <a:r>
              <a:rPr lang="en-US" dirty="0"/>
              <a:t>Proving results for opening a new bar or pub rather in Wien than in Bratislava.</a:t>
            </a:r>
          </a:p>
          <a:p>
            <a:r>
              <a:rPr lang="en-US" dirty="0"/>
              <a:t>As the shortest distances are smaller in Wien, the recommendation would be to open new bars and pubs outside the college areas.</a:t>
            </a:r>
          </a:p>
          <a:p>
            <a:r>
              <a:rPr lang="en-US" dirty="0"/>
              <a:t>For students: results sets of the attached </a:t>
            </a:r>
            <a:r>
              <a:rPr lang="en-US" dirty="0" err="1"/>
              <a:t>Jupyter</a:t>
            </a:r>
            <a:r>
              <a:rPr lang="en-US" dirty="0"/>
              <a:t> notebook containing the shortest way from each university in the sample data.</a:t>
            </a:r>
          </a:p>
          <a:p>
            <a:endParaRPr lang="en-US" dirty="0"/>
          </a:p>
          <a:p>
            <a:endParaRPr lang="en-US" dirty="0"/>
          </a:p>
          <a:p>
            <a:endParaRPr lang="en-US" dirty="0"/>
          </a:p>
        </p:txBody>
      </p:sp>
    </p:spTree>
    <p:extLst>
      <p:ext uri="{BB962C8B-B14F-4D97-AF65-F5344CB8AC3E}">
        <p14:creationId xmlns:p14="http://schemas.microsoft.com/office/powerpoint/2010/main" val="332573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C1AB-2651-40AD-A958-C4D043871810}"/>
              </a:ext>
            </a:extLst>
          </p:cNvPr>
          <p:cNvSpPr>
            <a:spLocks noGrp="1"/>
          </p:cNvSpPr>
          <p:nvPr>
            <p:ph type="title"/>
          </p:nvPr>
        </p:nvSpPr>
        <p:spPr/>
        <p:txBody>
          <a:bodyPr>
            <a:normAutofit/>
          </a:bodyPr>
          <a:lstStyle/>
          <a:p>
            <a:pPr algn="ctr"/>
            <a:r>
              <a:rPr lang="en-US" b="1" dirty="0"/>
              <a:t>Introduction and Background</a:t>
            </a:r>
            <a:br>
              <a:rPr lang="en-US" b="1" dirty="0"/>
            </a:br>
            <a:endParaRPr lang="en-US" dirty="0"/>
          </a:p>
        </p:txBody>
      </p:sp>
      <p:sp>
        <p:nvSpPr>
          <p:cNvPr id="3" name="Content Placeholder 2">
            <a:extLst>
              <a:ext uri="{FF2B5EF4-FFF2-40B4-BE49-F238E27FC236}">
                <a16:creationId xmlns:a16="http://schemas.microsoft.com/office/drawing/2014/main" id="{37C5F575-E74B-44CD-B218-F044D8F19C7E}"/>
              </a:ext>
            </a:extLst>
          </p:cNvPr>
          <p:cNvSpPr>
            <a:spLocks noGrp="1"/>
          </p:cNvSpPr>
          <p:nvPr>
            <p:ph idx="1"/>
          </p:nvPr>
        </p:nvSpPr>
        <p:spPr/>
        <p:txBody>
          <a:bodyPr>
            <a:normAutofit lnSpcReduction="10000"/>
          </a:bodyPr>
          <a:lstStyle/>
          <a:p>
            <a:r>
              <a:rPr lang="en-US" dirty="0"/>
              <a:t>Bratislava (Slovakia) and Wien (Austria) are the two nearest capital cities in Europe, distancing from each other just around 70 kms. Both of them are university cities with lot of colleges and of course pubs and bars are very often crowded especially in college surroundings.</a:t>
            </a:r>
          </a:p>
          <a:p>
            <a:r>
              <a:rPr lang="en-US" dirty="0"/>
              <a:t>The aim of this project is to explore the correlation and distances between these two objects and compare them based on city levels.</a:t>
            </a:r>
          </a:p>
          <a:p>
            <a:r>
              <a:rPr lang="en-US" dirty="0"/>
              <a:t>The objective of this project is to analyze and select the best location (in terms of city choice and average distances to the college) to open a pub.</a:t>
            </a:r>
          </a:p>
          <a:p>
            <a:r>
              <a:rPr lang="en-US" dirty="0"/>
              <a:t>Additional question “How far should I go to the nearest pub from my college if I am a student”.</a:t>
            </a:r>
          </a:p>
          <a:p>
            <a:endParaRPr lang="en-US" dirty="0"/>
          </a:p>
          <a:p>
            <a:endParaRPr lang="en-US" dirty="0"/>
          </a:p>
        </p:txBody>
      </p:sp>
    </p:spTree>
    <p:extLst>
      <p:ext uri="{BB962C8B-B14F-4D97-AF65-F5344CB8AC3E}">
        <p14:creationId xmlns:p14="http://schemas.microsoft.com/office/powerpoint/2010/main" val="118102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90F8-169B-43C0-B020-972EDA2B7AB5}"/>
              </a:ext>
            </a:extLst>
          </p:cNvPr>
          <p:cNvSpPr>
            <a:spLocks noGrp="1"/>
          </p:cNvSpPr>
          <p:nvPr>
            <p:ph type="title"/>
          </p:nvPr>
        </p:nvSpPr>
        <p:spPr/>
        <p:txBody>
          <a:bodyPr/>
          <a:lstStyle/>
          <a:p>
            <a:pPr algn="ctr"/>
            <a:r>
              <a:rPr lang="en-US" b="1" dirty="0"/>
              <a:t>Data </a:t>
            </a:r>
            <a:br>
              <a:rPr lang="en-US" b="1" dirty="0"/>
            </a:br>
            <a:endParaRPr lang="en-US" dirty="0"/>
          </a:p>
        </p:txBody>
      </p:sp>
      <p:sp>
        <p:nvSpPr>
          <p:cNvPr id="3" name="Content Placeholder 2">
            <a:extLst>
              <a:ext uri="{FF2B5EF4-FFF2-40B4-BE49-F238E27FC236}">
                <a16:creationId xmlns:a16="http://schemas.microsoft.com/office/drawing/2014/main" id="{83F197E7-8855-49DE-85F4-0EB74B9442D9}"/>
              </a:ext>
            </a:extLst>
          </p:cNvPr>
          <p:cNvSpPr>
            <a:spLocks noGrp="1"/>
          </p:cNvSpPr>
          <p:nvPr>
            <p:ph idx="1"/>
          </p:nvPr>
        </p:nvSpPr>
        <p:spPr/>
        <p:txBody>
          <a:bodyPr>
            <a:normAutofit fontScale="85000" lnSpcReduction="20000"/>
          </a:bodyPr>
          <a:lstStyle/>
          <a:p>
            <a:r>
              <a:rPr lang="en-US" dirty="0"/>
              <a:t>All data related to locations of venues are obtained via the </a:t>
            </a:r>
            <a:r>
              <a:rPr lang="en-US" dirty="0" err="1"/>
              <a:t>FourSquare</a:t>
            </a:r>
            <a:r>
              <a:rPr lang="en-US" dirty="0"/>
              <a:t> API utilized via the Request library in Python.</a:t>
            </a:r>
          </a:p>
          <a:p>
            <a:r>
              <a:rPr lang="en-US" dirty="0"/>
              <a:t>We use </a:t>
            </a:r>
            <a:r>
              <a:rPr lang="en-US" dirty="0" err="1"/>
              <a:t>Geopy</a:t>
            </a:r>
            <a:r>
              <a:rPr lang="en-US" dirty="0"/>
              <a:t> library to receive location data for particular areas. </a:t>
            </a:r>
          </a:p>
          <a:p>
            <a:r>
              <a:rPr lang="en-US" dirty="0"/>
              <a:t>Geolocator from Python Geocoder package is used to gain geographical coordinates of Wien and Bratislava. This is required to plot the map and get the venue data.</a:t>
            </a:r>
          </a:p>
          <a:p>
            <a:pPr lvl="0"/>
            <a:r>
              <a:rPr lang="en-US" dirty="0"/>
              <a:t>Data sets containing 32 university venues and 100 pub venues in Bratislava </a:t>
            </a:r>
          </a:p>
          <a:p>
            <a:pPr lvl="0"/>
            <a:r>
              <a:rPr lang="en-US" dirty="0"/>
              <a:t>Data sets containing 68 university venues and 73 pub venues in Wien. </a:t>
            </a:r>
          </a:p>
          <a:p>
            <a:r>
              <a:rPr lang="en-US" dirty="0"/>
              <a:t>We apply Folium maps for visualizing the venues coordinates.</a:t>
            </a:r>
          </a:p>
          <a:p>
            <a:r>
              <a:rPr lang="en-US" dirty="0"/>
              <a:t>Geodesic and Math libraries are used for calculations and the data is be visually assigned using graphing from Python libraries.  </a:t>
            </a:r>
          </a:p>
          <a:p>
            <a:r>
              <a:rPr lang="en-US" dirty="0"/>
              <a:t>Data results are plotted in Bar and Box plots to visualize statistical summaries of the obtained results. </a:t>
            </a:r>
          </a:p>
          <a:p>
            <a:endParaRPr lang="en-US" dirty="0"/>
          </a:p>
        </p:txBody>
      </p:sp>
    </p:spTree>
    <p:extLst>
      <p:ext uri="{BB962C8B-B14F-4D97-AF65-F5344CB8AC3E}">
        <p14:creationId xmlns:p14="http://schemas.microsoft.com/office/powerpoint/2010/main" val="12741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3657-6A46-4267-9884-501C3CF1ED1A}"/>
              </a:ext>
            </a:extLst>
          </p:cNvPr>
          <p:cNvSpPr>
            <a:spLocks noGrp="1"/>
          </p:cNvSpPr>
          <p:nvPr>
            <p:ph type="title"/>
          </p:nvPr>
        </p:nvSpPr>
        <p:spPr/>
        <p:txBody>
          <a:bodyPr/>
          <a:lstStyle/>
          <a:p>
            <a:pPr algn="ctr"/>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915E594A-FCA1-4D68-9261-A869402A8555}"/>
              </a:ext>
            </a:extLst>
          </p:cNvPr>
          <p:cNvSpPr>
            <a:spLocks noGrp="1"/>
          </p:cNvSpPr>
          <p:nvPr>
            <p:ph idx="1"/>
          </p:nvPr>
        </p:nvSpPr>
        <p:spPr/>
        <p:txBody>
          <a:bodyPr>
            <a:normAutofit fontScale="77500" lnSpcReduction="20000"/>
          </a:bodyPr>
          <a:lstStyle/>
          <a:p>
            <a:r>
              <a:rPr lang="en-US" dirty="0"/>
              <a:t>Geolocator output: </a:t>
            </a:r>
          </a:p>
          <a:p>
            <a:pPr lvl="1"/>
            <a:r>
              <a:rPr lang="en-US" dirty="0"/>
              <a:t>The geographical coordinate of Bratislava are 48.1516988, 17.1093063.</a:t>
            </a:r>
            <a:endParaRPr lang="en-US" sz="2000" dirty="0"/>
          </a:p>
          <a:p>
            <a:pPr lvl="1" fontAlgn="base" latinLnBrk="1"/>
            <a:r>
              <a:rPr lang="en-US" dirty="0"/>
              <a:t>The geographical coordinate of Wien are 48.2083537, 16.3725042</a:t>
            </a:r>
          </a:p>
          <a:p>
            <a:r>
              <a:rPr lang="en-US" dirty="0"/>
              <a:t>Foursquare query for University venues in 10 000 meters radius of Bratislava and result limit set to 100. Second Foursquare query for Pub venues in 10 000 meters radius of Bratislava with the result limit set to 100.</a:t>
            </a:r>
          </a:p>
          <a:p>
            <a:r>
              <a:rPr lang="en-US" dirty="0"/>
              <a:t>We repeat the same Foursquare queries for Wien with radius of 2 000. </a:t>
            </a:r>
          </a:p>
          <a:p>
            <a:r>
              <a:rPr lang="en-US" dirty="0"/>
              <a:t>The obtained Json files are normalized, cleansed and structured into Pandas </a:t>
            </a:r>
            <a:r>
              <a:rPr lang="en-US" dirty="0" err="1"/>
              <a:t>Dataframes</a:t>
            </a:r>
            <a:r>
              <a:rPr lang="en-US" dirty="0"/>
              <a:t> </a:t>
            </a:r>
          </a:p>
          <a:p>
            <a:r>
              <a:rPr lang="en-US" dirty="0"/>
              <a:t>Final dataset for Bratislava is created by combining the Pubs and Colleges datasets and calculating all possible distances via Geodesic and grouping by Universities.</a:t>
            </a:r>
          </a:p>
          <a:p>
            <a:r>
              <a:rPr lang="en-US" dirty="0"/>
              <a:t>Result sets (for Bratislava and Wien separately):</a:t>
            </a:r>
          </a:p>
          <a:p>
            <a:pPr lvl="1"/>
            <a:r>
              <a:rPr lang="en-US" dirty="0"/>
              <a:t>Universities with corresponding shortest distance to a Pub</a:t>
            </a:r>
          </a:p>
          <a:p>
            <a:pPr lvl="1"/>
            <a:r>
              <a:rPr lang="en-US" dirty="0"/>
              <a:t>Universities with corresponding longest distance to a Pub</a:t>
            </a:r>
          </a:p>
          <a:p>
            <a:pPr lvl="1"/>
            <a:r>
              <a:rPr lang="en-US" dirty="0"/>
              <a:t>Universities with corresponding mean distance to a Pub</a:t>
            </a:r>
          </a:p>
          <a:p>
            <a:pPr lvl="1"/>
            <a:endParaRPr lang="en-US" dirty="0"/>
          </a:p>
          <a:p>
            <a:pPr marL="0" indent="0">
              <a:buNone/>
            </a:pPr>
            <a:endParaRPr lang="en-US" dirty="0"/>
          </a:p>
          <a:p>
            <a:endParaRPr lang="en-US" dirty="0"/>
          </a:p>
          <a:p>
            <a:pPr marL="457200" lvl="1" indent="0" fontAlgn="base" latinLnBrk="1">
              <a:buNone/>
            </a:pPr>
            <a:endParaRPr lang="en-US" dirty="0"/>
          </a:p>
        </p:txBody>
      </p:sp>
    </p:spTree>
    <p:extLst>
      <p:ext uri="{BB962C8B-B14F-4D97-AF65-F5344CB8AC3E}">
        <p14:creationId xmlns:p14="http://schemas.microsoft.com/office/powerpoint/2010/main" val="404996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2018-512B-4D63-8AF7-CC32F219EB57}"/>
              </a:ext>
            </a:extLst>
          </p:cNvPr>
          <p:cNvSpPr>
            <a:spLocks noGrp="1"/>
          </p:cNvSpPr>
          <p:nvPr>
            <p:ph type="title"/>
          </p:nvPr>
        </p:nvSpPr>
        <p:spPr/>
        <p:txBody>
          <a:bodyPr/>
          <a:lstStyle/>
          <a:p>
            <a:r>
              <a:rPr lang="en-US" dirty="0"/>
              <a:t>Universities and Pubs in Bratislava and Wien</a:t>
            </a:r>
          </a:p>
        </p:txBody>
      </p:sp>
      <p:pic>
        <p:nvPicPr>
          <p:cNvPr id="6" name="Content Placeholder 5" descr="Map&#10;&#10;Description automatically generated">
            <a:extLst>
              <a:ext uri="{FF2B5EF4-FFF2-40B4-BE49-F238E27FC236}">
                <a16:creationId xmlns:a16="http://schemas.microsoft.com/office/drawing/2014/main" id="{C0AF1FF3-77B5-4E7C-B11D-D60532B7F2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51525"/>
            <a:ext cx="5181600" cy="3099538"/>
          </a:xfrm>
        </p:spPr>
      </p:pic>
      <p:pic>
        <p:nvPicPr>
          <p:cNvPr id="8" name="Content Placeholder 7" descr="Chart&#10;&#10;Description automatically generated">
            <a:extLst>
              <a:ext uri="{FF2B5EF4-FFF2-40B4-BE49-F238E27FC236}">
                <a16:creationId xmlns:a16="http://schemas.microsoft.com/office/drawing/2014/main" id="{669C324D-FB19-4CFD-BE27-9F29A3E20B3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86672"/>
            <a:ext cx="5181600" cy="3029243"/>
          </a:xfrm>
        </p:spPr>
      </p:pic>
    </p:spTree>
    <p:extLst>
      <p:ext uri="{BB962C8B-B14F-4D97-AF65-F5344CB8AC3E}">
        <p14:creationId xmlns:p14="http://schemas.microsoft.com/office/powerpoint/2010/main" val="3324937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732D-4D41-4608-859B-AF088DEFD811}"/>
              </a:ext>
            </a:extLst>
          </p:cNvPr>
          <p:cNvSpPr>
            <a:spLocks noGrp="1"/>
          </p:cNvSpPr>
          <p:nvPr>
            <p:ph type="title"/>
          </p:nvPr>
        </p:nvSpPr>
        <p:spPr/>
        <p:txBody>
          <a:bodyPr/>
          <a:lstStyle/>
          <a:p>
            <a:pPr algn="ctr"/>
            <a:r>
              <a:rPr lang="en-US" b="1" dirty="0"/>
              <a:t>Results</a:t>
            </a:r>
            <a:br>
              <a:rPr lang="en-US" b="1" dirty="0"/>
            </a:br>
            <a:endParaRPr lang="en-US" dirty="0"/>
          </a:p>
        </p:txBody>
      </p:sp>
      <p:sp>
        <p:nvSpPr>
          <p:cNvPr id="3" name="Content Placeholder 2">
            <a:extLst>
              <a:ext uri="{FF2B5EF4-FFF2-40B4-BE49-F238E27FC236}">
                <a16:creationId xmlns:a16="http://schemas.microsoft.com/office/drawing/2014/main" id="{DACD3001-BEEC-4267-ADAE-A8170317F85D}"/>
              </a:ext>
            </a:extLst>
          </p:cNvPr>
          <p:cNvSpPr>
            <a:spLocks noGrp="1"/>
          </p:cNvSpPr>
          <p:nvPr>
            <p:ph idx="1"/>
          </p:nvPr>
        </p:nvSpPr>
        <p:spPr/>
        <p:txBody>
          <a:bodyPr>
            <a:normAutofit fontScale="92500" lnSpcReduction="10000"/>
          </a:bodyPr>
          <a:lstStyle/>
          <a:p>
            <a:r>
              <a:rPr lang="en-US" dirty="0"/>
              <a:t>In Bratislava we have 100 pubs serving 32 universities while in Wien the same ratio is just 73/68. It means a better opportunity for investing into pub or bar opening in Wien than in Bratislava.</a:t>
            </a:r>
          </a:p>
          <a:p>
            <a:r>
              <a:rPr lang="en-US" dirty="0"/>
              <a:t>In Bratislava there are longer distances between the studied entities than in Wien.</a:t>
            </a:r>
          </a:p>
          <a:p>
            <a:r>
              <a:rPr lang="en-US" dirty="0"/>
              <a:t>It is highly recommended to choose the place for the new pub ulterior to college areas as the near surroundings are already taken up by existing Bars and Pubs.</a:t>
            </a:r>
          </a:p>
          <a:p>
            <a:r>
              <a:rPr lang="en-US" dirty="0"/>
              <a:t>Despite the fact that in Bratislava there is a higher percentage of Pub and Bar occurrence in a given College neighborhood, their accessibility in terms of distances has lower range. </a:t>
            </a:r>
          </a:p>
          <a:p>
            <a:endParaRPr lang="en-US" dirty="0"/>
          </a:p>
          <a:p>
            <a:endParaRPr lang="en-US" dirty="0"/>
          </a:p>
        </p:txBody>
      </p:sp>
    </p:spTree>
    <p:extLst>
      <p:ext uri="{BB962C8B-B14F-4D97-AF65-F5344CB8AC3E}">
        <p14:creationId xmlns:p14="http://schemas.microsoft.com/office/powerpoint/2010/main" val="251620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2FEB-6F2F-4A29-AD77-E15B79C59E76}"/>
              </a:ext>
            </a:extLst>
          </p:cNvPr>
          <p:cNvSpPr>
            <a:spLocks noGrp="1"/>
          </p:cNvSpPr>
          <p:nvPr>
            <p:ph type="title"/>
          </p:nvPr>
        </p:nvSpPr>
        <p:spPr/>
        <p:txBody>
          <a:bodyPr/>
          <a:lstStyle/>
          <a:p>
            <a:r>
              <a:rPr lang="en-US" dirty="0"/>
              <a:t>Minimum distance form University to a Pub</a:t>
            </a:r>
          </a:p>
        </p:txBody>
      </p:sp>
      <p:pic>
        <p:nvPicPr>
          <p:cNvPr id="8" name="Content Placeholder 7" descr="A picture containing chart&#10;&#10;Description automatically generated">
            <a:extLst>
              <a:ext uri="{FF2B5EF4-FFF2-40B4-BE49-F238E27FC236}">
                <a16:creationId xmlns:a16="http://schemas.microsoft.com/office/drawing/2014/main" id="{1F80692A-072E-49E3-9836-E7C4D207DD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88465" y="1825625"/>
            <a:ext cx="3481070" cy="4351338"/>
          </a:xfrm>
        </p:spPr>
      </p:pic>
      <p:pic>
        <p:nvPicPr>
          <p:cNvPr id="10" name="Content Placeholder 9" descr="Chart&#10;&#10;Description automatically generated">
            <a:extLst>
              <a:ext uri="{FF2B5EF4-FFF2-40B4-BE49-F238E27FC236}">
                <a16:creationId xmlns:a16="http://schemas.microsoft.com/office/drawing/2014/main" id="{A6654A8F-CFA4-47DF-BD14-8C51A0D1FA4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64437" y="1825625"/>
            <a:ext cx="4339098" cy="4351338"/>
          </a:xfrm>
        </p:spPr>
      </p:pic>
    </p:spTree>
    <p:extLst>
      <p:ext uri="{BB962C8B-B14F-4D97-AF65-F5344CB8AC3E}">
        <p14:creationId xmlns:p14="http://schemas.microsoft.com/office/powerpoint/2010/main" val="421380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3574-692B-4B24-8965-ADB80BE694D5}"/>
              </a:ext>
            </a:extLst>
          </p:cNvPr>
          <p:cNvSpPr>
            <a:spLocks noGrp="1"/>
          </p:cNvSpPr>
          <p:nvPr>
            <p:ph type="title"/>
          </p:nvPr>
        </p:nvSpPr>
        <p:spPr/>
        <p:txBody>
          <a:bodyPr/>
          <a:lstStyle/>
          <a:p>
            <a:r>
              <a:rPr lang="en-US" dirty="0"/>
              <a:t>Maximum distance form University to a Pub</a:t>
            </a:r>
          </a:p>
        </p:txBody>
      </p:sp>
      <p:pic>
        <p:nvPicPr>
          <p:cNvPr id="7" name="Content Placeholder 6" descr="Chart, bar chart&#10;&#10;Description automatically generated">
            <a:extLst>
              <a:ext uri="{FF2B5EF4-FFF2-40B4-BE49-F238E27FC236}">
                <a16:creationId xmlns:a16="http://schemas.microsoft.com/office/drawing/2014/main" id="{62F9BAA4-BF55-458D-A012-69B8994095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02293" y="1825625"/>
            <a:ext cx="4853414" cy="4351338"/>
          </a:xfrm>
        </p:spPr>
      </p:pic>
      <p:pic>
        <p:nvPicPr>
          <p:cNvPr id="9" name="Content Placeholder 8" descr="Chart, bar chart&#10;&#10;Description automatically generated">
            <a:extLst>
              <a:ext uri="{FF2B5EF4-FFF2-40B4-BE49-F238E27FC236}">
                <a16:creationId xmlns:a16="http://schemas.microsoft.com/office/drawing/2014/main" id="{DF3226E0-95BD-4370-A547-39E90EA27AF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77563" y="1825625"/>
            <a:ext cx="4570874" cy="4351338"/>
          </a:xfrm>
        </p:spPr>
      </p:pic>
    </p:spTree>
    <p:extLst>
      <p:ext uri="{BB962C8B-B14F-4D97-AF65-F5344CB8AC3E}">
        <p14:creationId xmlns:p14="http://schemas.microsoft.com/office/powerpoint/2010/main" val="134061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26DF-183C-4064-8FA0-9EA0CA6A8C4A}"/>
              </a:ext>
            </a:extLst>
          </p:cNvPr>
          <p:cNvSpPr>
            <a:spLocks noGrp="1"/>
          </p:cNvSpPr>
          <p:nvPr>
            <p:ph type="title"/>
          </p:nvPr>
        </p:nvSpPr>
        <p:spPr/>
        <p:txBody>
          <a:bodyPr/>
          <a:lstStyle/>
          <a:p>
            <a:r>
              <a:rPr lang="en-US" dirty="0"/>
              <a:t>Average distance form University to a Pub</a:t>
            </a:r>
          </a:p>
        </p:txBody>
      </p:sp>
      <p:pic>
        <p:nvPicPr>
          <p:cNvPr id="6" name="Content Placeholder 5" descr="Chart, bar chart&#10;&#10;Description automatically generated">
            <a:extLst>
              <a:ext uri="{FF2B5EF4-FFF2-40B4-BE49-F238E27FC236}">
                <a16:creationId xmlns:a16="http://schemas.microsoft.com/office/drawing/2014/main" id="{F874691B-6EF2-463A-A775-E0271C8CE0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62510" y="1825625"/>
            <a:ext cx="4932979" cy="4351338"/>
          </a:xfrm>
        </p:spPr>
      </p:pic>
      <p:pic>
        <p:nvPicPr>
          <p:cNvPr id="8" name="Content Placeholder 7" descr="Chart, bar chart&#10;&#10;Description automatically generated">
            <a:extLst>
              <a:ext uri="{FF2B5EF4-FFF2-40B4-BE49-F238E27FC236}">
                <a16:creationId xmlns:a16="http://schemas.microsoft.com/office/drawing/2014/main" id="{F0F9E54F-F9C4-455A-B2CF-C26C81EC9CA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32193" y="1825625"/>
            <a:ext cx="4061613" cy="4351338"/>
          </a:xfrm>
        </p:spPr>
      </p:pic>
    </p:spTree>
    <p:extLst>
      <p:ext uri="{BB962C8B-B14F-4D97-AF65-F5344CB8AC3E}">
        <p14:creationId xmlns:p14="http://schemas.microsoft.com/office/powerpoint/2010/main" val="808587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696</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College and Pub Distribution in Bratislava and Wien  </vt:lpstr>
      <vt:lpstr>Introduction and Background </vt:lpstr>
      <vt:lpstr>Data  </vt:lpstr>
      <vt:lpstr>Methodology </vt:lpstr>
      <vt:lpstr>Universities and Pubs in Bratislava and Wien</vt:lpstr>
      <vt:lpstr>Results </vt:lpstr>
      <vt:lpstr>Minimum distance form University to a Pub</vt:lpstr>
      <vt:lpstr>Maximum distance form University to a Pub</vt:lpstr>
      <vt:lpstr>Average distance form University to a Pub</vt:lpstr>
      <vt:lpstr>The statistical mean distance distributions</vt:lpstr>
      <vt:lpstr>The statistical maximum distance distributions</vt:lpstr>
      <vt:lpstr>The statistical minimum distance distributions</vt:lpstr>
      <vt:lpstr>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and Pub Distribution in Bratislava and Wien  </dc:title>
  <dc:creator>Annamaria Zagyi Takats</dc:creator>
  <cp:lastModifiedBy>Annamaria Zagyi Takats</cp:lastModifiedBy>
  <cp:revision>7</cp:revision>
  <dcterms:created xsi:type="dcterms:W3CDTF">2021-04-30T11:39:33Z</dcterms:created>
  <dcterms:modified xsi:type="dcterms:W3CDTF">2021-04-30T12:15:53Z</dcterms:modified>
</cp:coreProperties>
</file>