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74" r:id="rId7"/>
    <p:sldId id="260" r:id="rId8"/>
    <p:sldId id="261" r:id="rId9"/>
    <p:sldId id="262" r:id="rId10"/>
    <p:sldId id="267" r:id="rId11"/>
    <p:sldId id="269" r:id="rId12"/>
    <p:sldId id="265" r:id="rId13"/>
    <p:sldId id="264" r:id="rId14"/>
    <p:sldId id="268" r:id="rId15"/>
    <p:sldId id="270" r:id="rId16"/>
    <p:sldId id="271" r:id="rId17"/>
    <p:sldId id="273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94660"/>
  </p:normalViewPr>
  <p:slideViewPr>
    <p:cSldViewPr>
      <p:cViewPr>
        <p:scale>
          <a:sx n="66" d="100"/>
          <a:sy n="66" d="100"/>
        </p:scale>
        <p:origin x="-146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F114-EEC2-4717-8F02-3F97F6ADA627}" type="datetimeFigureOut">
              <a:rPr lang="en-CA" smtClean="0"/>
              <a:pPr/>
              <a:t>2015-11-23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5687-7D0A-4398-AB8A-B6024D0656A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F114-EEC2-4717-8F02-3F97F6ADA627}" type="datetimeFigureOut">
              <a:rPr lang="en-CA" smtClean="0"/>
              <a:pPr/>
              <a:t>2015-11-23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5687-7D0A-4398-AB8A-B6024D0656A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F114-EEC2-4717-8F02-3F97F6ADA627}" type="datetimeFigureOut">
              <a:rPr lang="en-CA" smtClean="0"/>
              <a:pPr/>
              <a:t>2015-11-23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5687-7D0A-4398-AB8A-B6024D0656A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F114-EEC2-4717-8F02-3F97F6ADA627}" type="datetimeFigureOut">
              <a:rPr lang="en-CA" smtClean="0"/>
              <a:pPr/>
              <a:t>2015-11-23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5687-7D0A-4398-AB8A-B6024D0656A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F114-EEC2-4717-8F02-3F97F6ADA627}" type="datetimeFigureOut">
              <a:rPr lang="en-CA" smtClean="0"/>
              <a:pPr/>
              <a:t>2015-11-23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5687-7D0A-4398-AB8A-B6024D0656A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F114-EEC2-4717-8F02-3F97F6ADA627}" type="datetimeFigureOut">
              <a:rPr lang="en-CA" smtClean="0"/>
              <a:pPr/>
              <a:t>2015-11-23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5687-7D0A-4398-AB8A-B6024D0656A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F114-EEC2-4717-8F02-3F97F6ADA627}" type="datetimeFigureOut">
              <a:rPr lang="en-CA" smtClean="0"/>
              <a:pPr/>
              <a:t>2015-11-23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5687-7D0A-4398-AB8A-B6024D0656A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F114-EEC2-4717-8F02-3F97F6ADA627}" type="datetimeFigureOut">
              <a:rPr lang="en-CA" smtClean="0"/>
              <a:pPr/>
              <a:t>2015-11-23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5687-7D0A-4398-AB8A-B6024D0656A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F114-EEC2-4717-8F02-3F97F6ADA627}" type="datetimeFigureOut">
              <a:rPr lang="en-CA" smtClean="0"/>
              <a:pPr/>
              <a:t>2015-11-23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5687-7D0A-4398-AB8A-B6024D0656A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F114-EEC2-4717-8F02-3F97F6ADA627}" type="datetimeFigureOut">
              <a:rPr lang="en-CA" smtClean="0"/>
              <a:pPr/>
              <a:t>2015-11-23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5687-7D0A-4398-AB8A-B6024D0656A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F114-EEC2-4717-8F02-3F97F6ADA627}" type="datetimeFigureOut">
              <a:rPr lang="en-CA" smtClean="0"/>
              <a:pPr/>
              <a:t>2015-11-23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5687-7D0A-4398-AB8A-B6024D0656A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0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AF114-EEC2-4717-8F02-3F97F6ADA627}" type="datetimeFigureOut">
              <a:rPr lang="en-CA" smtClean="0"/>
              <a:pPr/>
              <a:t>2015-11-23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5687-7D0A-4398-AB8A-B6024D0656AB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rting_algorithm" TargetMode="External"/><Relationship Id="rId7" Type="http://schemas.openxmlformats.org/officeDocument/2006/relationships/hyperlink" Target="https://www.youtube.com/watch?v=s1CQUo_rTm8" TargetMode="External"/><Relationship Id="rId2" Type="http://schemas.openxmlformats.org/officeDocument/2006/relationships/hyperlink" Target="https://en.wikipedia.org/wiki/Comb_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b49RukGnAw" TargetMode="External"/><Relationship Id="rId5" Type="http://schemas.openxmlformats.org/officeDocument/2006/relationships/hyperlink" Target="https://xlinux.nist.gov/dads/HTML/combSort.html" TargetMode="External"/><Relationship Id="rId4" Type="http://schemas.openxmlformats.org/officeDocument/2006/relationships/hyperlink" Target="http://rosettacode.org/wiki/Sorting_algorithms/Comb_sor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>
            <a:normAutofit/>
          </a:bodyPr>
          <a:lstStyle/>
          <a:p>
            <a:r>
              <a:rPr lang="en-CA" sz="6000" b="1" dirty="0" smtClean="0">
                <a:latin typeface="Myriad Pro" pitchFamily="34" charset="0"/>
              </a:rPr>
              <a:t>Comb sort</a:t>
            </a:r>
            <a:endParaRPr lang="en-CA" sz="6000" b="1" dirty="0">
              <a:latin typeface="Myriad Pro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700808"/>
            <a:ext cx="6400800" cy="1752600"/>
          </a:xfrm>
        </p:spPr>
        <p:txBody>
          <a:bodyPr/>
          <a:lstStyle/>
          <a:p>
            <a:r>
              <a:rPr lang="en-CA" dirty="0" smtClean="0">
                <a:latin typeface="Myriad Pro" pitchFamily="34" charset="0"/>
              </a:rPr>
              <a:t>By: Jackie </a:t>
            </a:r>
            <a:r>
              <a:rPr lang="en-CA" dirty="0" err="1" smtClean="0">
                <a:latin typeface="Myriad Pro" pitchFamily="34" charset="0"/>
              </a:rPr>
              <a:t>Xu</a:t>
            </a:r>
            <a:endParaRPr lang="en-CA" dirty="0">
              <a:latin typeface="Myriad Pro" pitchFamily="34" charset="0"/>
            </a:endParaRPr>
          </a:p>
        </p:txBody>
      </p:sp>
      <p:pic>
        <p:nvPicPr>
          <p:cNvPr id="1026" name="Picture 2" descr="http://www.craiglotter.co.za/wp-content/uploads/2010/04/data-sorting-leg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5FAFD"/>
              </a:clrFrom>
              <a:clrTo>
                <a:srgbClr val="F5FA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2852936"/>
            <a:ext cx="4762500" cy="3571875"/>
          </a:xfrm>
          <a:prstGeom prst="rect">
            <a:avLst/>
          </a:prstGeom>
          <a:noFill/>
        </p:spPr>
      </p:pic>
      <p:pic>
        <p:nvPicPr>
          <p:cNvPr id="1028" name="Picture 4" descr="http://www.amaiadreams.com/WildBlueWonder/wp-content/uploads/2013/06/toki4sun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4005064"/>
            <a:ext cx="4005024" cy="247310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83568" y="4653136"/>
            <a:ext cx="6192688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Myriad Pro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568" y="1484784"/>
            <a:ext cx="6192688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Myriad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Myriad Pro" pitchFamily="34" charset="0"/>
              </a:rPr>
              <a:t>Initial Gap value – Comb sort</a:t>
            </a:r>
            <a:endParaRPr lang="en-CA" dirty="0">
              <a:latin typeface="Myriad Pro" pitchFamily="34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>
              <a:latin typeface="Myriad Pro" pitchFamily="34" charset="0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17108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>
              <a:latin typeface="Myriad Pro" pitchFamily="34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14536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656" y="3861048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atin typeface="Myriad Pro" pitchFamily="34" charset="0"/>
              </a:rPr>
              <a:t>shrink factor = 1.3</a:t>
            </a:r>
            <a:endParaRPr lang="en-CA" sz="4000" dirty="0">
              <a:latin typeface="Myriad Pro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568" y="3212976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err="1" smtClean="0">
                <a:latin typeface="Myriad Pro" pitchFamily="34" charset="0"/>
              </a:rPr>
              <a:t>Eg</a:t>
            </a:r>
            <a:r>
              <a:rPr lang="en-CA" sz="4000" dirty="0" smtClean="0">
                <a:latin typeface="Myriad Pro" pitchFamily="34" charset="0"/>
              </a:rPr>
              <a:t>. number of terms= 10</a:t>
            </a:r>
            <a:endParaRPr lang="en-CA" sz="4000" dirty="0">
              <a:latin typeface="Myriad Pro" pitchFamily="34" charset="0"/>
            </a:endParaRP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>
              <a:latin typeface="Myriad Pro" pitchFamily="34" charset="0"/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>
              <a:latin typeface="Myriad Pro" pitchFamily="34" charset="0"/>
            </a:endParaRP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0" y="787628"/>
            <a:ext cx="2135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cs typeface="Arial" pitchFamily="34" charset="0"/>
              </a:rPr>
              <a:t> </a:t>
            </a:r>
            <a:endParaRPr kumimoji="0" lang="en-CA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>
              <a:latin typeface="Myriad Pro" pitchFamily="34" charset="0"/>
            </a:endParaRPr>
          </a:p>
        </p:txBody>
      </p:sp>
      <p:pic>
        <p:nvPicPr>
          <p:cNvPr id="19472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1700808"/>
            <a:ext cx="5848350" cy="1181100"/>
          </a:xfrm>
          <a:prstGeom prst="rect">
            <a:avLst/>
          </a:prstGeom>
          <a:noFill/>
        </p:spPr>
      </p:pic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>
              <a:latin typeface="Myriad Pro" pitchFamily="34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>
              <a:latin typeface="Myriad Pro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4797152"/>
            <a:ext cx="5943600" cy="16668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83568" y="4653136"/>
            <a:ext cx="6192688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Myriad Pro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568" y="1484784"/>
            <a:ext cx="6192688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Myriad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Myriad Pro" pitchFamily="34" charset="0"/>
              </a:rPr>
              <a:t>Following Gap values – Comb sort</a:t>
            </a:r>
            <a:endParaRPr lang="en-CA" dirty="0">
              <a:latin typeface="Myriad Pro" pitchFamily="34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>
              <a:latin typeface="Myriad Pro" pitchFamily="34" charset="0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17108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>
              <a:latin typeface="Myriad Pro" pitchFamily="34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14536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3648" y="3861048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Myriad Pro" pitchFamily="34" charset="0"/>
              </a:rPr>
              <a:t>s</a:t>
            </a:r>
            <a:r>
              <a:rPr lang="en-CA" sz="4000" dirty="0" smtClean="0">
                <a:latin typeface="Myriad Pro" pitchFamily="34" charset="0"/>
              </a:rPr>
              <a:t>hrink factor = 1.3</a:t>
            </a:r>
            <a:endParaRPr lang="en-CA" sz="4000" dirty="0">
              <a:latin typeface="Myriad Pro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568" y="3212976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err="1" smtClean="0">
                <a:latin typeface="Myriad Pro" pitchFamily="34" charset="0"/>
              </a:rPr>
              <a:t>Eg</a:t>
            </a:r>
            <a:r>
              <a:rPr lang="en-CA" sz="4000" dirty="0" smtClean="0">
                <a:latin typeface="Myriad Pro" pitchFamily="34" charset="0"/>
              </a:rPr>
              <a:t>. previous Gap = 7</a:t>
            </a:r>
            <a:endParaRPr lang="en-CA" sz="4000" dirty="0">
              <a:latin typeface="Myriad Pro" pitchFamily="34" charset="0"/>
            </a:endParaRP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>
              <a:latin typeface="Myriad Pro" pitchFamily="34" charset="0"/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>
              <a:latin typeface="Myriad Pro" pitchFamily="34" charset="0"/>
            </a:endParaRP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0" y="787628"/>
            <a:ext cx="2135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cs typeface="Arial" pitchFamily="34" charset="0"/>
              </a:rPr>
              <a:t> </a:t>
            </a:r>
            <a:endParaRPr kumimoji="0" lang="en-CA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>
              <a:latin typeface="Myriad Pro" pitchFamily="34" charset="0"/>
            </a:endParaRP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>
              <a:latin typeface="Myriad Pro" pitchFamily="34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>
              <a:latin typeface="Myriad Pro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>
              <a:latin typeface="Myriad Pro" pitchFamily="34" charset="0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1628800"/>
            <a:ext cx="5200650" cy="1171575"/>
          </a:xfrm>
          <a:prstGeom prst="rect">
            <a:avLst/>
          </a:prstGeom>
          <a:noFill/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4441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>
              <a:latin typeface="Myriad Pro" pitchFamily="34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4797152"/>
            <a:ext cx="5943600" cy="1657350"/>
          </a:xfrm>
          <a:prstGeom prst="rect">
            <a:avLst/>
          </a:prstGeom>
          <a:noFill/>
        </p:spPr>
      </p:pic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19298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676456" cy="1152128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Myriad Pro" pitchFamily="34" charset="0"/>
              </a:rPr>
              <a:t>Example – Sorting numbers from 1 - 10</a:t>
            </a:r>
            <a:endParaRPr lang="en-CA" dirty="0">
              <a:latin typeface="Myriad Pro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3528" y="1412776"/>
            <a:ext cx="864096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>
                <a:latin typeface="Myriad Pro" pitchFamily="34" charset="0"/>
              </a:rPr>
              <a:t>Comb Sort</a:t>
            </a:r>
          </a:p>
          <a:p>
            <a:endParaRPr lang="en-CA" sz="4000" dirty="0">
              <a:latin typeface="Myriad Pro" pitchFamily="34" charset="0"/>
            </a:endParaRPr>
          </a:p>
          <a:p>
            <a:r>
              <a:rPr lang="en-CA" sz="3900" b="1" dirty="0" smtClean="0">
                <a:latin typeface="Myriad Pro" pitchFamily="34" charset="0"/>
              </a:rPr>
              <a:t>Number of decisions: </a:t>
            </a:r>
            <a:r>
              <a:rPr lang="en-CA" sz="3900" dirty="0" smtClean="0">
                <a:latin typeface="Myriad Pro" pitchFamily="34" charset="0"/>
              </a:rPr>
              <a:t>3 + 5 + 7 + 8 + 9 + 9 = 41</a:t>
            </a:r>
          </a:p>
          <a:p>
            <a:endParaRPr lang="en-CA" sz="4000" dirty="0" smtClean="0">
              <a:latin typeface="Myriad Pro" pitchFamily="34" charset="0"/>
            </a:endParaRPr>
          </a:p>
          <a:p>
            <a:r>
              <a:rPr lang="en-CA" sz="4000" b="1" dirty="0" smtClean="0">
                <a:latin typeface="Myriad Pro" pitchFamily="34" charset="0"/>
              </a:rPr>
              <a:t>Number of swaps: </a:t>
            </a:r>
            <a:r>
              <a:rPr lang="en-CA" sz="4000" dirty="0" smtClean="0">
                <a:latin typeface="Myriad Pro" pitchFamily="34" charset="0"/>
              </a:rPr>
              <a:t> 3 + 0 + 1 + 2 + 1 + 0 =7</a:t>
            </a:r>
            <a:endParaRPr lang="en-CA" sz="400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171400"/>
            <a:ext cx="8676456" cy="1152128"/>
          </a:xfrm>
        </p:spPr>
        <p:txBody>
          <a:bodyPr>
            <a:normAutofit/>
          </a:bodyPr>
          <a:lstStyle/>
          <a:p>
            <a:r>
              <a:rPr lang="en-CA" sz="2800" dirty="0" smtClean="0">
                <a:latin typeface="Myriad Pro" pitchFamily="34" charset="0"/>
              </a:rPr>
              <a:t>Example – Sorting numbers from 1 – 10 with Comb</a:t>
            </a:r>
            <a:endParaRPr lang="en-CA" sz="2800" dirty="0">
              <a:latin typeface="Myriad Pro" pitchFamily="34" charset="0"/>
            </a:endParaRPr>
          </a:p>
        </p:txBody>
      </p:sp>
      <p:pic>
        <p:nvPicPr>
          <p:cNvPr id="18436" name="Picture 4" descr="C:\Users\Jackie\Desktop\Comb Sort\2.png"/>
          <p:cNvPicPr>
            <a:picLocks noChangeAspect="1" noChangeArrowheads="1"/>
          </p:cNvPicPr>
          <p:nvPr/>
        </p:nvPicPr>
        <p:blipFill>
          <a:blip r:embed="rId2" cstate="print"/>
          <a:srcRect l="31508" t="19782" r="35159" b="25817"/>
          <a:stretch>
            <a:fillRect/>
          </a:stretch>
        </p:blipFill>
        <p:spPr bwMode="auto">
          <a:xfrm>
            <a:off x="7092280" y="1052736"/>
            <a:ext cx="648072" cy="792088"/>
          </a:xfrm>
          <a:prstGeom prst="rect">
            <a:avLst/>
          </a:prstGeom>
          <a:noFill/>
        </p:spPr>
      </p:pic>
      <p:pic>
        <p:nvPicPr>
          <p:cNvPr id="18437" name="Picture 5" descr="C:\Users\Jackie\Desktop\Comb Sort\3.png"/>
          <p:cNvPicPr>
            <a:picLocks noChangeAspect="1" noChangeArrowheads="1"/>
          </p:cNvPicPr>
          <p:nvPr/>
        </p:nvPicPr>
        <p:blipFill>
          <a:blip r:embed="rId3" cstate="print"/>
          <a:srcRect l="31509" t="19783" r="35158" b="25817"/>
          <a:stretch>
            <a:fillRect/>
          </a:stretch>
        </p:blipFill>
        <p:spPr bwMode="auto">
          <a:xfrm>
            <a:off x="6300192" y="1052736"/>
            <a:ext cx="648072" cy="792088"/>
          </a:xfrm>
          <a:prstGeom prst="rect">
            <a:avLst/>
          </a:prstGeom>
          <a:noFill/>
        </p:spPr>
      </p:pic>
      <p:pic>
        <p:nvPicPr>
          <p:cNvPr id="18438" name="Picture 6" descr="C:\Users\Jackie\Desktop\Comb Sort\4.png"/>
          <p:cNvPicPr>
            <a:picLocks noChangeAspect="1" noChangeArrowheads="1"/>
          </p:cNvPicPr>
          <p:nvPr/>
        </p:nvPicPr>
        <p:blipFill>
          <a:blip r:embed="rId4" cstate="print"/>
          <a:srcRect l="31508" t="19782" r="35159" b="25817"/>
          <a:stretch>
            <a:fillRect/>
          </a:stretch>
        </p:blipFill>
        <p:spPr bwMode="auto">
          <a:xfrm>
            <a:off x="5508104" y="1052736"/>
            <a:ext cx="648072" cy="792088"/>
          </a:xfrm>
          <a:prstGeom prst="rect">
            <a:avLst/>
          </a:prstGeom>
          <a:noFill/>
        </p:spPr>
      </p:pic>
      <p:pic>
        <p:nvPicPr>
          <p:cNvPr id="18439" name="Picture 7" descr="C:\Users\Jackie\Desktop\Comb Sort\5.png"/>
          <p:cNvPicPr>
            <a:picLocks noChangeAspect="1" noChangeArrowheads="1"/>
          </p:cNvPicPr>
          <p:nvPr/>
        </p:nvPicPr>
        <p:blipFill>
          <a:blip r:embed="rId5" cstate="print"/>
          <a:srcRect l="31508" t="19782" r="35159" b="25817"/>
          <a:stretch>
            <a:fillRect/>
          </a:stretch>
        </p:blipFill>
        <p:spPr bwMode="auto">
          <a:xfrm>
            <a:off x="4716016" y="1052736"/>
            <a:ext cx="648072" cy="792088"/>
          </a:xfrm>
          <a:prstGeom prst="rect">
            <a:avLst/>
          </a:prstGeom>
          <a:noFill/>
        </p:spPr>
      </p:pic>
      <p:pic>
        <p:nvPicPr>
          <p:cNvPr id="18440" name="Picture 8" descr="C:\Users\Jackie\Desktop\Comb Sort\6.png"/>
          <p:cNvPicPr>
            <a:picLocks noChangeAspect="1" noChangeArrowheads="1"/>
          </p:cNvPicPr>
          <p:nvPr/>
        </p:nvPicPr>
        <p:blipFill>
          <a:blip r:embed="rId6" cstate="print"/>
          <a:srcRect l="31508" t="19782" r="35159" b="25817"/>
          <a:stretch>
            <a:fillRect/>
          </a:stretch>
        </p:blipFill>
        <p:spPr bwMode="auto">
          <a:xfrm>
            <a:off x="3923928" y="1052736"/>
            <a:ext cx="648072" cy="792088"/>
          </a:xfrm>
          <a:prstGeom prst="rect">
            <a:avLst/>
          </a:prstGeom>
          <a:noFill/>
        </p:spPr>
      </p:pic>
      <p:pic>
        <p:nvPicPr>
          <p:cNvPr id="18441" name="Picture 9" descr="C:\Users\Jackie\Desktop\Comb Sort\7.png"/>
          <p:cNvPicPr>
            <a:picLocks noChangeAspect="1" noChangeArrowheads="1"/>
          </p:cNvPicPr>
          <p:nvPr/>
        </p:nvPicPr>
        <p:blipFill>
          <a:blip r:embed="rId7" cstate="print"/>
          <a:srcRect l="31508" t="19782" r="35159" b="25817"/>
          <a:stretch>
            <a:fillRect/>
          </a:stretch>
        </p:blipFill>
        <p:spPr bwMode="auto">
          <a:xfrm>
            <a:off x="3131840" y="1052736"/>
            <a:ext cx="648072" cy="792088"/>
          </a:xfrm>
          <a:prstGeom prst="rect">
            <a:avLst/>
          </a:prstGeom>
          <a:noFill/>
        </p:spPr>
      </p:pic>
      <p:pic>
        <p:nvPicPr>
          <p:cNvPr id="18442" name="Picture 10" descr="C:\Users\Jackie\Desktop\Comb Sort\8.png"/>
          <p:cNvPicPr>
            <a:picLocks noChangeAspect="1" noChangeArrowheads="1"/>
          </p:cNvPicPr>
          <p:nvPr/>
        </p:nvPicPr>
        <p:blipFill>
          <a:blip r:embed="rId8" cstate="print"/>
          <a:srcRect l="31508" t="19782" r="35159" b="25817"/>
          <a:stretch>
            <a:fillRect/>
          </a:stretch>
        </p:blipFill>
        <p:spPr bwMode="auto">
          <a:xfrm>
            <a:off x="2339752" y="1052736"/>
            <a:ext cx="648072" cy="792088"/>
          </a:xfrm>
          <a:prstGeom prst="rect">
            <a:avLst/>
          </a:prstGeom>
          <a:noFill/>
        </p:spPr>
      </p:pic>
      <p:pic>
        <p:nvPicPr>
          <p:cNvPr id="18443" name="Picture 11" descr="C:\Users\Jackie\Desktop\Comb Sort\9.png"/>
          <p:cNvPicPr>
            <a:picLocks noChangeAspect="1" noChangeArrowheads="1"/>
          </p:cNvPicPr>
          <p:nvPr/>
        </p:nvPicPr>
        <p:blipFill>
          <a:blip r:embed="rId9" cstate="print"/>
          <a:srcRect l="31508" t="19782" r="35159" b="25817"/>
          <a:stretch>
            <a:fillRect/>
          </a:stretch>
        </p:blipFill>
        <p:spPr bwMode="auto">
          <a:xfrm>
            <a:off x="1547664" y="1052736"/>
            <a:ext cx="648072" cy="792088"/>
          </a:xfrm>
          <a:prstGeom prst="rect">
            <a:avLst/>
          </a:prstGeom>
          <a:noFill/>
        </p:spPr>
      </p:pic>
      <p:pic>
        <p:nvPicPr>
          <p:cNvPr id="18444" name="Picture 12" descr="C:\Users\Jackie\Desktop\Comb Sort\10.png"/>
          <p:cNvPicPr>
            <a:picLocks noChangeAspect="1" noChangeArrowheads="1"/>
          </p:cNvPicPr>
          <p:nvPr/>
        </p:nvPicPr>
        <p:blipFill>
          <a:blip r:embed="rId10" cstate="print"/>
          <a:srcRect l="31508" t="19782" r="35159" b="25817"/>
          <a:stretch>
            <a:fillRect/>
          </a:stretch>
        </p:blipFill>
        <p:spPr bwMode="auto">
          <a:xfrm>
            <a:off x="755576" y="1052736"/>
            <a:ext cx="648072" cy="792088"/>
          </a:xfrm>
          <a:prstGeom prst="rect">
            <a:avLst/>
          </a:prstGeom>
          <a:noFill/>
        </p:spPr>
      </p:pic>
      <p:pic>
        <p:nvPicPr>
          <p:cNvPr id="18445" name="Picture 13" descr="C:\Users\Jackie\Desktop\Comb Sort\1.png"/>
          <p:cNvPicPr>
            <a:picLocks noChangeAspect="1" noChangeArrowheads="1"/>
          </p:cNvPicPr>
          <p:nvPr/>
        </p:nvPicPr>
        <p:blipFill>
          <a:blip r:embed="rId11" cstate="print"/>
          <a:srcRect l="31508" t="19782" r="35159" b="25817"/>
          <a:stretch>
            <a:fillRect/>
          </a:stretch>
        </p:blipFill>
        <p:spPr bwMode="auto">
          <a:xfrm>
            <a:off x="7884368" y="1052736"/>
            <a:ext cx="648072" cy="7920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Myriad Pro" pitchFamily="34" charset="0"/>
              </a:rPr>
              <a:t>Shrink factor: Why 1.3?</a:t>
            </a:r>
            <a:endParaRPr lang="en-CA" dirty="0">
              <a:latin typeface="Myriad Pro" pitchFamily="34" charset="0"/>
            </a:endParaRPr>
          </a:p>
        </p:txBody>
      </p:sp>
      <p:pic>
        <p:nvPicPr>
          <p:cNvPr id="19458" name="Picture 2" descr="http://cs.clackamas.cc.or.us/molatore/cs260Spr03/Image1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2"/>
            <a:ext cx="7416824" cy="504377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27584" y="6309320"/>
            <a:ext cx="751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Myriad Pro" pitchFamily="34" charset="0"/>
              </a:rPr>
              <a:t>Answer: Optimizations done by its inventors (over 200,000 random test sorts)</a:t>
            </a:r>
            <a:endParaRPr lang="en-CA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Myriad Pro" pitchFamily="34" charset="0"/>
              </a:rPr>
              <a:t>Cons</a:t>
            </a:r>
            <a:endParaRPr lang="en-CA" dirty="0">
              <a:latin typeface="Myriad Pro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62880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latin typeface="Myriad Pro" pitchFamily="34" charset="0"/>
              </a:rPr>
              <a:t>What’s its flaw?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2564904"/>
            <a:ext cx="720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dirty="0" smtClean="0">
                <a:latin typeface="Myriad Pro" pitchFamily="34" charset="0"/>
              </a:rPr>
              <a:t>It’s an Unstable Sort</a:t>
            </a:r>
          </a:p>
        </p:txBody>
      </p:sp>
      <p:pic>
        <p:nvPicPr>
          <p:cNvPr id="25604" name="Picture 4" descr="http://thumbs.dreamstime.com/x/unstable-tower-blocks-24684033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5F5F6"/>
              </a:clrFrom>
              <a:clrTo>
                <a:srgbClr val="F5F5F6">
                  <a:alpha val="0"/>
                </a:srgbClr>
              </a:clrTo>
            </a:clrChange>
          </a:blip>
          <a:srcRect r="61429"/>
          <a:stretch>
            <a:fillRect/>
          </a:stretch>
        </p:blipFill>
        <p:spPr bwMode="auto">
          <a:xfrm>
            <a:off x="0" y="3573016"/>
            <a:ext cx="951706" cy="3284984"/>
          </a:xfrm>
          <a:prstGeom prst="rect">
            <a:avLst/>
          </a:prstGeom>
          <a:noFill/>
        </p:spPr>
      </p:pic>
      <p:pic>
        <p:nvPicPr>
          <p:cNvPr id="8" name="Picture 4" descr="http://thumbs.dreamstime.com/x/unstable-tower-blocks-24684033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5F5F6"/>
              </a:clrFrom>
              <a:clrTo>
                <a:srgbClr val="F5F5F6">
                  <a:alpha val="0"/>
                </a:srgbClr>
              </a:clrTo>
            </a:clrChange>
          </a:blip>
          <a:srcRect r="61429"/>
          <a:stretch>
            <a:fillRect/>
          </a:stretch>
        </p:blipFill>
        <p:spPr bwMode="auto">
          <a:xfrm rot="15300000">
            <a:off x="6958463" y="4759487"/>
            <a:ext cx="951706" cy="328498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Myriad Pro" pitchFamily="34" charset="0"/>
              </a:rPr>
              <a:t>Stable vs. Unstable sorts</a:t>
            </a:r>
            <a:endParaRPr lang="en-CA" dirty="0">
              <a:latin typeface="Myriad Pro" pitchFamily="34" charset="0"/>
            </a:endParaRPr>
          </a:p>
        </p:txBody>
      </p:sp>
      <p:pic>
        <p:nvPicPr>
          <p:cNvPr id="26626" name="Picture 2" descr="https://upload.wikimedia.org/wikipedia/commons/thumb/8/82/Sorting_stability_playing_cards.svg/220px-Sorting_stability_playing_cards.svg.png"/>
          <p:cNvPicPr>
            <a:picLocks noChangeAspect="1" noChangeArrowheads="1"/>
          </p:cNvPicPr>
          <p:nvPr/>
        </p:nvPicPr>
        <p:blipFill>
          <a:blip r:embed="rId2" cstate="print"/>
          <a:srcRect r="1881" b="50527"/>
          <a:stretch>
            <a:fillRect/>
          </a:stretch>
        </p:blipFill>
        <p:spPr bwMode="auto">
          <a:xfrm>
            <a:off x="251520" y="1628800"/>
            <a:ext cx="4067944" cy="3384376"/>
          </a:xfrm>
          <a:prstGeom prst="rect">
            <a:avLst/>
          </a:prstGeom>
          <a:noFill/>
        </p:spPr>
      </p:pic>
      <p:pic>
        <p:nvPicPr>
          <p:cNvPr id="8" name="Picture 2" descr="https://upload.wikimedia.org/wikipedia/commons/thumb/8/82/Sorting_stability_playing_cards.svg/220px-Sorting_stability_playing_cards.svg.png"/>
          <p:cNvPicPr>
            <a:picLocks noChangeAspect="1" noChangeArrowheads="1"/>
          </p:cNvPicPr>
          <p:nvPr/>
        </p:nvPicPr>
        <p:blipFill>
          <a:blip r:embed="rId2" cstate="print"/>
          <a:srcRect t="50526" r="2737"/>
          <a:stretch>
            <a:fillRect/>
          </a:stretch>
        </p:blipFill>
        <p:spPr bwMode="auto">
          <a:xfrm>
            <a:off x="4788024" y="1628800"/>
            <a:ext cx="4032448" cy="3384379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259632" y="3645024"/>
            <a:ext cx="2088232" cy="1440160"/>
          </a:xfrm>
          <a:prstGeom prst="rect">
            <a:avLst/>
          </a:prstGeom>
          <a:solidFill>
            <a:srgbClr val="FFFFFF">
              <a:alpha val="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Myriad Pro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6136" y="3645024"/>
            <a:ext cx="2088232" cy="1440160"/>
          </a:xfrm>
          <a:prstGeom prst="rect">
            <a:avLst/>
          </a:prstGeom>
          <a:solidFill>
            <a:srgbClr val="FFFFFF">
              <a:alpha val="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Myriad Pro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5157192"/>
            <a:ext cx="4176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>
                <a:latin typeface="Myriad Pro" pitchFamily="34" charset="0"/>
              </a:rPr>
              <a:t>Suits properly sorted</a:t>
            </a:r>
            <a:endParaRPr lang="en-CA" sz="4000" dirty="0">
              <a:latin typeface="Myriad Pro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5229200"/>
            <a:ext cx="4176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>
                <a:latin typeface="Myriad Pro" pitchFamily="34" charset="0"/>
              </a:rPr>
              <a:t>Suits NOT properly sorted</a:t>
            </a:r>
            <a:endParaRPr lang="en-CA" sz="400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764704"/>
            <a:ext cx="8496944" cy="6021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Myriad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CA" dirty="0" err="1" smtClean="0">
                <a:latin typeface="Myriad Pro" pitchFamily="34" charset="0"/>
              </a:rPr>
              <a:t>Pseudocode</a:t>
            </a:r>
            <a:endParaRPr lang="en-CA" dirty="0">
              <a:latin typeface="Myriad Pro" pitchFamily="34" charset="0"/>
            </a:endParaRPr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827584" y="1062608"/>
            <a:ext cx="8316416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// Comb sort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shrink = 1.3</a:t>
            </a:r>
            <a:r>
              <a:rPr lang="en-CA" sz="2000" dirty="0" smtClean="0">
                <a:latin typeface="Myriad Pro" pitchFamily="34" charset="0"/>
                <a:ea typeface="SimSun" pitchFamily="2" charset="-122"/>
                <a:cs typeface="Times New Roman" pitchFamily="18" charset="0"/>
              </a:rPr>
              <a:t>     </a:t>
            </a:r>
            <a:r>
              <a:rPr kumimoji="0" lang="en-CA" sz="2000" b="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// shrink factor (usually 1.3)</a:t>
            </a:r>
            <a:endParaRPr kumimoji="0" lang="en-CA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Myriad Pro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gap = </a:t>
            </a:r>
            <a:r>
              <a:rPr lang="en-CA" sz="2000" dirty="0" err="1" smtClean="0">
                <a:latin typeface="Myriad Pro" pitchFamily="34" charset="0"/>
                <a:ea typeface="SimSun" pitchFamily="2" charset="-122"/>
                <a:cs typeface="Times New Roman" pitchFamily="18" charset="0"/>
              </a:rPr>
              <a:t>input.size</a:t>
            </a:r>
            <a:endParaRPr kumimoji="0" lang="en-CA" sz="2000" b="0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Myriad Pro" pitchFamily="34" charset="0"/>
              <a:ea typeface="SimSun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while (gap != 1 </a:t>
            </a:r>
            <a:r>
              <a:rPr lang="en-CA" sz="2000" dirty="0" smtClean="0">
                <a:latin typeface="Myriad Pro" pitchFamily="34" charset="0"/>
                <a:ea typeface="SimSun" pitchFamily="2" charset="-122"/>
                <a:cs typeface="Times New Roman" pitchFamily="18" charset="0"/>
              </a:rPr>
              <a:t>or</a:t>
            </a: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 swapped == true)     </a:t>
            </a: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// terminates</a:t>
            </a:r>
            <a:r>
              <a:rPr kumimoji="0" lang="en-CA" sz="2000" b="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 when list is sorted</a:t>
            </a:r>
            <a:endParaRPr kumimoji="0" lang="en-CA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Myriad Pro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	gap = </a:t>
            </a:r>
            <a:r>
              <a:rPr kumimoji="0" lang="en-C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int</a:t>
            </a: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 (gap / shrink)</a:t>
            </a:r>
            <a:endParaRPr kumimoji="0" lang="en-C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	if (gap &lt; 1)</a:t>
            </a:r>
            <a:endParaRPr kumimoji="0" lang="en-C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		gap = 1</a:t>
            </a:r>
            <a:r>
              <a:rPr kumimoji="0" lang="en-CA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     </a:t>
            </a:r>
            <a:r>
              <a:rPr kumimoji="0" lang="en-CA" sz="2000" b="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// The sorts behaves like bubble sort after this</a:t>
            </a:r>
            <a:endParaRPr kumimoji="0" lang="en-CA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Myriad Pro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	</a:t>
            </a:r>
            <a:endParaRPr kumimoji="0" lang="en-C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	swapped = false    </a:t>
            </a: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// initializes</a:t>
            </a:r>
            <a:r>
              <a:rPr lang="en-CA" sz="2000" dirty="0" smtClean="0">
                <a:solidFill>
                  <a:srgbClr val="00B050"/>
                </a:solidFill>
                <a:latin typeface="Myriad Pro" pitchFamily="34" charset="0"/>
                <a:ea typeface="SimSun" pitchFamily="2" charset="-122"/>
                <a:cs typeface="Times New Roman" pitchFamily="18" charset="0"/>
              </a:rPr>
              <a:t> condition variable</a:t>
            </a:r>
            <a:endParaRPr kumimoji="0" lang="en-CA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Myriad Pro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	</a:t>
            </a:r>
            <a:r>
              <a:rPr kumimoji="0" lang="en-C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i</a:t>
            </a: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 = 0</a:t>
            </a:r>
            <a:endParaRPr kumimoji="0" lang="en-C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	while (</a:t>
            </a:r>
            <a:r>
              <a:rPr kumimoji="0" lang="en-C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i</a:t>
            </a: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 + gap &lt; </a:t>
            </a:r>
            <a:r>
              <a:rPr kumimoji="0" lang="en-C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input.size</a:t>
            </a: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)     </a:t>
            </a: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//</a:t>
            </a:r>
            <a:r>
              <a:rPr lang="en-CA" sz="2000" dirty="0" smtClean="0">
                <a:solidFill>
                  <a:srgbClr val="00B050"/>
                </a:solidFill>
                <a:latin typeface="Myriad Pro" pitchFamily="34" charset="0"/>
                <a:ea typeface="SimSun" pitchFamily="2" charset="-122"/>
                <a:cs typeface="Times New Roman" pitchFamily="18" charset="0"/>
              </a:rPr>
              <a:t> loop that sets boundaries</a:t>
            </a:r>
            <a:endParaRPr kumimoji="0" lang="en-CA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Myriad Pro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		if (input [</a:t>
            </a:r>
            <a:r>
              <a:rPr kumimoji="0" lang="en-C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i</a:t>
            </a: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] &gt; input [</a:t>
            </a:r>
            <a:r>
              <a:rPr kumimoji="0" lang="en-C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i</a:t>
            </a: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 + gap])    </a:t>
            </a: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// swapping</a:t>
            </a:r>
            <a:r>
              <a:rPr kumimoji="0" lang="en-CA" sz="2000" b="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 algorithm</a:t>
            </a:r>
            <a:endParaRPr kumimoji="0" lang="en-CA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Myriad Pro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			swap (input [</a:t>
            </a:r>
            <a:r>
              <a:rPr kumimoji="0" lang="en-C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i</a:t>
            </a: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], </a:t>
            </a: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input [</a:t>
            </a:r>
            <a:r>
              <a:rPr kumimoji="0" lang="en-C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i</a:t>
            </a: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 + gap])</a:t>
            </a:r>
            <a:endParaRPr kumimoji="0" lang="en-C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			swapped = true </a:t>
            </a:r>
            <a:endParaRPr kumimoji="0" lang="en-C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		</a:t>
            </a:r>
            <a:r>
              <a:rPr kumimoji="0" lang="en-C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i</a:t>
            </a: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Pro" pitchFamily="34" charset="0"/>
                <a:ea typeface="SimSun" pitchFamily="2" charset="-122"/>
                <a:cs typeface="Times New Roman" pitchFamily="18" charset="0"/>
              </a:rPr>
              <a:t>++</a:t>
            </a:r>
            <a:endParaRPr kumimoji="0" lang="en-C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ttcmobile.com/wp-content/uploads/2015/06/2082431_Numbers-700x45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444208" y="5143952"/>
            <a:ext cx="2488437" cy="15974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Myriad Pro" pitchFamily="34" charset="0"/>
              </a:rPr>
              <a:t>So why/when to use it?</a:t>
            </a:r>
            <a:endParaRPr lang="en-CA" dirty="0">
              <a:latin typeface="Myriad Pro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340768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latin typeface="Myriad Pro" pitchFamily="34" charset="0"/>
              </a:rPr>
              <a:t>Simple to write! </a:t>
            </a:r>
            <a:r>
              <a:rPr lang="en-CA" sz="2800" dirty="0" smtClean="0">
                <a:latin typeface="Myriad Pro" pitchFamily="34" charset="0"/>
              </a:rPr>
              <a:t>– Any average programmer can do it!</a:t>
            </a:r>
          </a:p>
          <a:p>
            <a:endParaRPr lang="en-CA" sz="2800" dirty="0" smtClean="0">
              <a:latin typeface="Myriad Pro" pitchFamily="34" charset="0"/>
            </a:endParaRPr>
          </a:p>
          <a:p>
            <a:endParaRPr lang="en-CA" sz="2800" b="1" dirty="0" smtClean="0">
              <a:latin typeface="Myriad Pro" pitchFamily="34" charset="0"/>
            </a:endParaRPr>
          </a:p>
          <a:p>
            <a:r>
              <a:rPr lang="en-CA" sz="2800" b="1" dirty="0" smtClean="0">
                <a:latin typeface="Myriad Pro" pitchFamily="34" charset="0"/>
              </a:rPr>
              <a:t>Efficient! </a:t>
            </a:r>
            <a:r>
              <a:rPr lang="en-CA" sz="2800" dirty="0" smtClean="0">
                <a:latin typeface="Myriad Pro" pitchFamily="34" charset="0"/>
              </a:rPr>
              <a:t>– On average more efficient than Bubble, selection and insertion sort</a:t>
            </a:r>
          </a:p>
          <a:p>
            <a:r>
              <a:rPr lang="en-CA" sz="2800" dirty="0" smtClean="0">
                <a:latin typeface="Myriad Pro" pitchFamily="34" charset="0"/>
              </a:rPr>
              <a:t/>
            </a:r>
            <a:br>
              <a:rPr lang="en-CA" sz="2800" dirty="0" smtClean="0">
                <a:latin typeface="Myriad Pro" pitchFamily="34" charset="0"/>
              </a:rPr>
            </a:br>
            <a:endParaRPr lang="en-CA" sz="2800" dirty="0" smtClean="0">
              <a:latin typeface="Myriad Pro" pitchFamily="34" charset="0"/>
            </a:endParaRPr>
          </a:p>
          <a:p>
            <a:r>
              <a:rPr lang="en-CA" sz="2800" b="1" u="sng" dirty="0" smtClean="0">
                <a:latin typeface="Myriad Pro" pitchFamily="34" charset="0"/>
              </a:rPr>
              <a:t>Great for sorting lists/arrays of integers, floats characters, and other primitive variables</a:t>
            </a:r>
          </a:p>
        </p:txBody>
      </p:sp>
      <p:pic>
        <p:nvPicPr>
          <p:cNvPr id="6" name="Picture 2" descr="http://www.feedbackz.com/blog/wp-content/uploads/2015/02/easy-rank-amazon-produ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16832"/>
            <a:ext cx="648072" cy="648072"/>
          </a:xfrm>
          <a:prstGeom prst="rect">
            <a:avLst/>
          </a:prstGeom>
          <a:noFill/>
        </p:spPr>
      </p:pic>
      <p:pic>
        <p:nvPicPr>
          <p:cNvPr id="7" name="Picture 2" descr="http://www.mathwarehouse.com/algebra/linear_equation/images/slope-intercept-form/y=1_9999FF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501008"/>
            <a:ext cx="836115" cy="8384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Myriad Pro" pitchFamily="34" charset="0"/>
              </a:rPr>
              <a:t>So when do you NOT use it?</a:t>
            </a:r>
            <a:endParaRPr lang="en-CA" dirty="0">
              <a:latin typeface="Myriad Pro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340768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Myriad Pro" pitchFamily="34" charset="0"/>
              </a:rPr>
              <a:t>Sorting elements with more than one attributes – </a:t>
            </a:r>
            <a:r>
              <a:rPr lang="en-CA" sz="2800" dirty="0" err="1" smtClean="0">
                <a:latin typeface="Myriad Pro" pitchFamily="34" charset="0"/>
              </a:rPr>
              <a:t>Eg</a:t>
            </a:r>
            <a:r>
              <a:rPr lang="en-CA" sz="2800" dirty="0" smtClean="0">
                <a:latin typeface="Myriad Pro" pitchFamily="34" charset="0"/>
              </a:rPr>
              <a:t>, cards with multiple suits (Since it’s an unstable sort)</a:t>
            </a:r>
          </a:p>
          <a:p>
            <a:endParaRPr lang="en-CA" sz="2800" dirty="0" smtClean="0">
              <a:latin typeface="Myriad Pro" pitchFamily="34" charset="0"/>
            </a:endParaRPr>
          </a:p>
          <a:p>
            <a:endParaRPr lang="en-CA" sz="2800" dirty="0" smtClean="0">
              <a:latin typeface="Myriad Pro" pitchFamily="34" charset="0"/>
            </a:endParaRPr>
          </a:p>
          <a:p>
            <a:endParaRPr lang="en-CA" sz="2800" dirty="0" smtClean="0">
              <a:latin typeface="Myriad Pro" pitchFamily="34" charset="0"/>
            </a:endParaRPr>
          </a:p>
          <a:p>
            <a:endParaRPr lang="en-CA" sz="2800" dirty="0" smtClean="0">
              <a:latin typeface="Myriad Pro" pitchFamily="34" charset="0"/>
            </a:endParaRPr>
          </a:p>
          <a:p>
            <a:endParaRPr lang="en-CA" sz="2800" b="1" u="sng" dirty="0" smtClean="0">
              <a:latin typeface="Myriad Pro" pitchFamily="34" charset="0"/>
            </a:endParaRPr>
          </a:p>
          <a:p>
            <a:r>
              <a:rPr lang="en-CA" sz="2800" b="1" u="sng" dirty="0" smtClean="0">
                <a:latin typeface="Myriad Pro" pitchFamily="34" charset="0"/>
              </a:rPr>
              <a:t>Avoid using when sorting advanced OBJECTS!!!</a:t>
            </a:r>
          </a:p>
          <a:p>
            <a:r>
              <a:rPr lang="en-CA" sz="2800" b="1" u="sng" dirty="0" smtClean="0">
                <a:latin typeface="Myriad Pro" pitchFamily="34" charset="0"/>
              </a:rPr>
              <a:t>(Here’s where Bubble sort surpasses it, it’s stable!!!)</a:t>
            </a:r>
            <a:r>
              <a:rPr lang="en-CA" sz="2800" dirty="0" smtClean="0">
                <a:latin typeface="Myriad Pro" pitchFamily="34" charset="0"/>
              </a:rPr>
              <a:t/>
            </a:r>
            <a:br>
              <a:rPr lang="en-CA" sz="2800" dirty="0" smtClean="0">
                <a:latin typeface="Myriad Pro" pitchFamily="34" charset="0"/>
              </a:rPr>
            </a:br>
            <a:r>
              <a:rPr lang="en-CA" sz="2800" dirty="0" smtClean="0">
                <a:latin typeface="Myriad Pro" pitchFamily="34" charset="0"/>
              </a:rPr>
              <a:t/>
            </a:r>
            <a:br>
              <a:rPr lang="en-CA" sz="2800" dirty="0" smtClean="0">
                <a:latin typeface="Myriad Pro" pitchFamily="34" charset="0"/>
              </a:rPr>
            </a:br>
            <a:endParaRPr lang="en-CA" sz="2800" dirty="0">
              <a:latin typeface="Myriad Pro" pitchFamily="34" charset="0"/>
            </a:endParaRPr>
          </a:p>
        </p:txBody>
      </p:sp>
      <p:pic>
        <p:nvPicPr>
          <p:cNvPr id="2050" name="Picture 2" descr="http://theharriedmom.com/wp-content/uploads/2013/07/Playing_Card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2348880"/>
            <a:ext cx="2249920" cy="191683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600" dirty="0" smtClean="0">
                <a:latin typeface="Myriad Pro" pitchFamily="34" charset="0"/>
              </a:rPr>
              <a:t>History</a:t>
            </a:r>
            <a:endParaRPr lang="en-CA" sz="6600" dirty="0">
              <a:latin typeface="Myriad Pro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51520" y="1052736"/>
            <a:ext cx="2448272" cy="2448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Myriad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700808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>
                <a:latin typeface="Myriad Pro" pitchFamily="34" charset="0"/>
              </a:rPr>
              <a:t>Bubble Sort</a:t>
            </a:r>
          </a:p>
          <a:p>
            <a:pPr algn="ctr"/>
            <a:r>
              <a:rPr lang="en-CA" sz="3200" dirty="0" smtClean="0">
                <a:latin typeface="Myriad Pro" pitchFamily="34" charset="0"/>
              </a:rPr>
              <a:t>(1950s)</a:t>
            </a:r>
            <a:endParaRPr lang="en-CA" sz="3200" dirty="0">
              <a:latin typeface="Myriad Pro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300192" y="1052736"/>
            <a:ext cx="2448272" cy="2448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Myriad Pro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4208" y="1772816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>
                <a:latin typeface="Myriad Pro" pitchFamily="34" charset="0"/>
              </a:rPr>
              <a:t>Comb Sort</a:t>
            </a:r>
          </a:p>
          <a:p>
            <a:pPr algn="ctr"/>
            <a:r>
              <a:rPr lang="en-CA" sz="3200" dirty="0" smtClean="0">
                <a:latin typeface="Myriad Pro" pitchFamily="34" charset="0"/>
              </a:rPr>
              <a:t>(1980)</a:t>
            </a:r>
            <a:endParaRPr lang="en-CA" sz="3200" dirty="0">
              <a:latin typeface="Myriad Pro" pitchFamily="34" charset="0"/>
            </a:endParaRPr>
          </a:p>
        </p:txBody>
      </p:sp>
      <p:cxnSp>
        <p:nvCxnSpPr>
          <p:cNvPr id="11" name="Straight Arrow Connector 10"/>
          <p:cNvCxnSpPr>
            <a:stCxn id="6" idx="6"/>
            <a:endCxn id="8" idx="2"/>
          </p:cNvCxnSpPr>
          <p:nvPr/>
        </p:nvCxnSpPr>
        <p:spPr>
          <a:xfrm>
            <a:off x="2699792" y="2276872"/>
            <a:ext cx="36004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63680" y="3645024"/>
            <a:ext cx="288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latin typeface="Myriad Pro" pitchFamily="34" charset="0"/>
              </a:rPr>
              <a:t>Originally designed by </a:t>
            </a:r>
          </a:p>
          <a:p>
            <a:pPr algn="ctr"/>
            <a:r>
              <a:rPr lang="en-CA" sz="2400" b="1" dirty="0" err="1" smtClean="0">
                <a:latin typeface="Myriad Pro" pitchFamily="34" charset="0"/>
              </a:rPr>
              <a:t>Włodzimierz</a:t>
            </a:r>
            <a:r>
              <a:rPr lang="en-CA" sz="2400" b="1" dirty="0" smtClean="0">
                <a:latin typeface="Myriad Pro" pitchFamily="34" charset="0"/>
              </a:rPr>
              <a:t> </a:t>
            </a:r>
            <a:r>
              <a:rPr lang="en-CA" sz="2400" b="1" dirty="0" err="1" smtClean="0">
                <a:latin typeface="Myriad Pro" pitchFamily="34" charset="0"/>
              </a:rPr>
              <a:t>Dobosiewicz</a:t>
            </a:r>
            <a:r>
              <a:rPr lang="en-CA" sz="2400" dirty="0" smtClean="0">
                <a:latin typeface="Myriad Pro" pitchFamily="34" charset="0"/>
              </a:rPr>
              <a:t> </a:t>
            </a:r>
            <a:endParaRPr lang="en-CA" sz="2400" dirty="0">
              <a:latin typeface="Myriad Pro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31840" y="1700808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latin typeface="Myriad Pro" pitchFamily="34" charset="0"/>
              </a:rPr>
              <a:t>Although simple…</a:t>
            </a:r>
            <a:endParaRPr lang="en-CA" sz="2400" dirty="0">
              <a:latin typeface="Myriad Pro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59832" y="2348880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latin typeface="Myriad Pro" pitchFamily="34" charset="0"/>
              </a:rPr>
              <a:t>It was very slow…</a:t>
            </a:r>
            <a:endParaRPr lang="en-CA" sz="2400" dirty="0">
              <a:latin typeface="Myriad Pro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419872" y="4149080"/>
            <a:ext cx="2448272" cy="2448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Myriad Pro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91880" y="4797152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latin typeface="Myriad Pro" pitchFamily="34" charset="0"/>
              </a:rPr>
              <a:t>More</a:t>
            </a:r>
          </a:p>
          <a:p>
            <a:pPr algn="ctr"/>
            <a:r>
              <a:rPr lang="en-CA" sz="2400" dirty="0" smtClean="0">
                <a:latin typeface="Myriad Pro" pitchFamily="34" charset="0"/>
              </a:rPr>
              <a:t>Optimizations</a:t>
            </a:r>
          </a:p>
          <a:p>
            <a:pPr algn="ctr"/>
            <a:r>
              <a:rPr lang="en-CA" sz="2400" dirty="0" smtClean="0">
                <a:latin typeface="Myriad Pro" pitchFamily="34" charset="0"/>
              </a:rPr>
              <a:t>(1991)</a:t>
            </a:r>
            <a:endParaRPr lang="en-CA" sz="2400" dirty="0">
              <a:latin typeface="Myriad Pro" pitchFamily="34" charset="0"/>
            </a:endParaRPr>
          </a:p>
        </p:txBody>
      </p:sp>
      <p:cxnSp>
        <p:nvCxnSpPr>
          <p:cNvPr id="33" name="Straight Arrow Connector 32"/>
          <p:cNvCxnSpPr>
            <a:stCxn id="8" idx="3"/>
            <a:endCxn id="31" idx="7"/>
          </p:cNvCxnSpPr>
          <p:nvPr/>
        </p:nvCxnSpPr>
        <p:spPr>
          <a:xfrm flipH="1">
            <a:off x="5509603" y="3142467"/>
            <a:ext cx="1149130" cy="136515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3528" y="4437112"/>
            <a:ext cx="324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latin typeface="Myriad Pro" pitchFamily="34" charset="0"/>
              </a:rPr>
              <a:t>Later re-discovered and optimized by</a:t>
            </a:r>
          </a:p>
          <a:p>
            <a:pPr algn="ctr"/>
            <a:endParaRPr lang="en-CA" sz="2400" dirty="0">
              <a:latin typeface="Myriad Pro" pitchFamily="34" charset="0"/>
            </a:endParaRPr>
          </a:p>
          <a:p>
            <a:pPr algn="ctr"/>
            <a:r>
              <a:rPr lang="en-CA" sz="2400" dirty="0" smtClean="0">
                <a:latin typeface="Myriad Pro" pitchFamily="34" charset="0"/>
              </a:rPr>
              <a:t>Stephen </a:t>
            </a:r>
            <a:r>
              <a:rPr lang="en-CA" sz="2400" dirty="0" err="1" smtClean="0">
                <a:latin typeface="Myriad Pro" pitchFamily="34" charset="0"/>
              </a:rPr>
              <a:t>Lacey</a:t>
            </a:r>
            <a:r>
              <a:rPr lang="en-CA" sz="2400" dirty="0" smtClean="0">
                <a:latin typeface="Myriad Pro" pitchFamily="34" charset="0"/>
              </a:rPr>
              <a:t> and</a:t>
            </a:r>
          </a:p>
          <a:p>
            <a:pPr algn="ctr"/>
            <a:r>
              <a:rPr lang="en-CA" sz="2400" dirty="0" smtClean="0">
                <a:latin typeface="Myriad Pro" pitchFamily="34" charset="0"/>
              </a:rPr>
              <a:t> Richard Box</a:t>
            </a:r>
            <a:endParaRPr lang="en-CA" sz="240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9" grpId="0"/>
      <p:bldP spid="23" grpId="0"/>
      <p:bldP spid="24" grpId="0"/>
      <p:bldP spid="31" grpId="0" animBg="1"/>
      <p:bldP spid="32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 descr="http://resumeconfidence.com/wp-content/uploads/2013/04/3240.thank-yo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Myriad Pro" pitchFamily="34" charset="0"/>
              </a:rPr>
              <a:t>References</a:t>
            </a:r>
            <a:endParaRPr lang="en-CA" dirty="0">
              <a:latin typeface="Myriad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sz="2400" dirty="0" smtClean="0">
                <a:latin typeface="Myriad Pro" pitchFamily="34" charset="0"/>
                <a:hlinkClick r:id="rId2"/>
              </a:rPr>
              <a:t>http://code.wikia.com/wiki/Comb_sort</a:t>
            </a:r>
          </a:p>
          <a:p>
            <a:pPr>
              <a:buNone/>
            </a:pPr>
            <a:r>
              <a:rPr lang="en-CA" sz="2400" dirty="0" smtClean="0">
                <a:latin typeface="Myriad Pro" pitchFamily="34" charset="0"/>
                <a:hlinkClick r:id="rId2"/>
              </a:rPr>
              <a:t>https://en.wikipedia.org/wiki/Comb_sort</a:t>
            </a:r>
            <a:endParaRPr lang="en-CA" sz="2400" dirty="0" smtClean="0">
              <a:latin typeface="Myriad Pro" pitchFamily="34" charset="0"/>
            </a:endParaRPr>
          </a:p>
          <a:p>
            <a:pPr>
              <a:buNone/>
            </a:pPr>
            <a:r>
              <a:rPr lang="en-CA" sz="2400" dirty="0" smtClean="0">
                <a:latin typeface="Myriad Pro" pitchFamily="34" charset="0"/>
                <a:hlinkClick r:id="rId3"/>
              </a:rPr>
              <a:t>https://en.wikipedia.org/wiki/Sorting_algorithm</a:t>
            </a:r>
            <a:endParaRPr lang="en-CA" sz="2400" dirty="0" smtClean="0">
              <a:latin typeface="Myriad Pro" pitchFamily="34" charset="0"/>
            </a:endParaRPr>
          </a:p>
          <a:p>
            <a:pPr>
              <a:buNone/>
            </a:pPr>
            <a:r>
              <a:rPr lang="en-CA" sz="2400" dirty="0" smtClean="0">
                <a:latin typeface="Myriad Pro" pitchFamily="34" charset="0"/>
                <a:hlinkClick r:id="rId4"/>
              </a:rPr>
              <a:t>http://rosettacode.org/wiki/Sorting_algorithms/Comb_sort</a:t>
            </a:r>
            <a:endParaRPr lang="en-CA" sz="2400" dirty="0" smtClean="0">
              <a:latin typeface="Myriad Pro" pitchFamily="34" charset="0"/>
            </a:endParaRPr>
          </a:p>
          <a:p>
            <a:pPr>
              <a:buNone/>
            </a:pPr>
            <a:r>
              <a:rPr lang="en-CA" sz="2400" dirty="0" smtClean="0">
                <a:latin typeface="Myriad Pro" pitchFamily="34" charset="0"/>
                <a:hlinkClick r:id="rId5"/>
              </a:rPr>
              <a:t>https://xlinux.nist.gov/dads//HTML/combSort.html</a:t>
            </a:r>
            <a:endParaRPr lang="en-CA" sz="2400" dirty="0" smtClean="0">
              <a:latin typeface="Myriad Pro" pitchFamily="34" charset="0"/>
            </a:endParaRPr>
          </a:p>
          <a:p>
            <a:pPr>
              <a:buNone/>
            </a:pPr>
            <a:r>
              <a:rPr lang="en-CA" sz="2400" dirty="0" smtClean="0">
                <a:latin typeface="Myriad Pro" pitchFamily="34" charset="0"/>
                <a:hlinkClick r:id="rId6"/>
              </a:rPr>
              <a:t>https://www.youtube.com/watch?v=ob49RukGnAw</a:t>
            </a:r>
            <a:endParaRPr lang="en-CA" sz="2400" dirty="0" smtClean="0">
              <a:latin typeface="Myriad Pro" pitchFamily="34" charset="0"/>
            </a:endParaRPr>
          </a:p>
          <a:p>
            <a:pPr>
              <a:buNone/>
            </a:pPr>
            <a:r>
              <a:rPr lang="en-CA" sz="2400" dirty="0" smtClean="0">
                <a:latin typeface="Myriad Pro" pitchFamily="34" charset="0"/>
                <a:hlinkClick r:id="rId7"/>
              </a:rPr>
              <a:t>https://www.youtube.com/watch?v=s1CQUo_rTm8</a:t>
            </a:r>
            <a:endParaRPr lang="en-CA" sz="2400" dirty="0" smtClean="0">
              <a:latin typeface="Myriad Pro" pitchFamily="34" charset="0"/>
            </a:endParaRPr>
          </a:p>
          <a:p>
            <a:pPr>
              <a:buNone/>
            </a:pPr>
            <a:endParaRPr lang="en-CA" sz="240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Myriad Pro" pitchFamily="34" charset="0"/>
              </a:rPr>
              <a:t>General Information</a:t>
            </a:r>
            <a:endParaRPr lang="en-CA" dirty="0">
              <a:latin typeface="Myriad Pro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Myriad Pro" pitchFamily="34" charset="0"/>
              </a:rPr>
              <a:t>Method of sorting: </a:t>
            </a:r>
            <a:r>
              <a:rPr lang="en-CA" sz="3600" dirty="0" smtClean="0">
                <a:latin typeface="Myriad Pro" pitchFamily="34" charset="0"/>
              </a:rPr>
              <a:t>Exchanging</a:t>
            </a:r>
          </a:p>
        </p:txBody>
      </p:sp>
      <p:pic>
        <p:nvPicPr>
          <p:cNvPr id="15362" name="Picture 2" descr="https://cdn2.iconfinder.com/data/icons/perfect-flat-icons-2/512/Sync_reload_refresh_arrow_update_w_b_tab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988840"/>
            <a:ext cx="3672407" cy="367240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995936" y="1628800"/>
            <a:ext cx="185203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Myriad Pro" pitchFamily="34" charset="0"/>
              </a:rPr>
              <a:t>9</a:t>
            </a:r>
            <a:endParaRPr lang="en-US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Myriad Pro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91961" y="4653136"/>
            <a:ext cx="185203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Myriad Pro" pitchFamily="34" charset="0"/>
              </a:rPr>
              <a:t>2</a:t>
            </a:r>
            <a:endParaRPr lang="en-US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Myriad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85293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latin typeface="Myriad Pro" pitchFamily="34" charset="0"/>
              </a:rPr>
              <a:t>Variation from</a:t>
            </a:r>
          </a:p>
          <a:p>
            <a:r>
              <a:rPr lang="en-CA" sz="3600" b="1" dirty="0" smtClean="0">
                <a:latin typeface="Myriad Pro" pitchFamily="34" charset="0"/>
              </a:rPr>
              <a:t>Bubble sort </a:t>
            </a:r>
            <a:endParaRPr lang="en-CA" sz="3600" dirty="0" smtClean="0">
              <a:latin typeface="Myriad Pro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4365104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latin typeface="Myriad Pro" pitchFamily="34" charset="0"/>
              </a:rPr>
              <a:t>Behaves like Bubble sort near the end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Myriad Pro" pitchFamily="34" charset="0"/>
              </a:rPr>
              <a:t>Time complexity</a:t>
            </a:r>
            <a:endParaRPr lang="en-CA" dirty="0">
              <a:latin typeface="Myriad Pro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1340768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u="sng" dirty="0" smtClean="0">
                <a:latin typeface="Myriad Pro" pitchFamily="34" charset="0"/>
              </a:rPr>
              <a:t>Efficiency</a:t>
            </a:r>
          </a:p>
          <a:p>
            <a:endParaRPr lang="en-CA" sz="3600" b="1" u="sng" dirty="0" smtClean="0">
              <a:latin typeface="Myriad Pro" pitchFamily="34" charset="0"/>
            </a:endParaRPr>
          </a:p>
          <a:p>
            <a:r>
              <a:rPr lang="en-CA" sz="3600" b="1" dirty="0" smtClean="0">
                <a:latin typeface="Myriad Pro" pitchFamily="34" charset="0"/>
              </a:rPr>
              <a:t>Best Case: </a:t>
            </a:r>
            <a:r>
              <a:rPr lang="en-CA" sz="3600" dirty="0" smtClean="0">
                <a:latin typeface="Myriad Pro" pitchFamily="34" charset="0"/>
              </a:rPr>
              <a:t>O(n) (List already sorted)</a:t>
            </a:r>
          </a:p>
          <a:p>
            <a:endParaRPr lang="en-CA" sz="3600" dirty="0" smtClean="0">
              <a:latin typeface="Myriad Pro" pitchFamily="34" charset="0"/>
            </a:endParaRPr>
          </a:p>
          <a:p>
            <a:r>
              <a:rPr lang="en-CA" sz="3600" b="1" dirty="0" smtClean="0">
                <a:latin typeface="Myriad Pro" pitchFamily="34" charset="0"/>
              </a:rPr>
              <a:t>Worst Case: </a:t>
            </a:r>
            <a:r>
              <a:rPr lang="en-CA" sz="3600" dirty="0" smtClean="0">
                <a:latin typeface="Myriad Pro" pitchFamily="34" charset="0"/>
              </a:rPr>
              <a:t>O(n²)</a:t>
            </a:r>
          </a:p>
          <a:p>
            <a:r>
              <a:rPr lang="en-CA" sz="3600" dirty="0" smtClean="0">
                <a:latin typeface="Myriad Pro" pitchFamily="34" charset="0"/>
              </a:rPr>
              <a:t/>
            </a:r>
            <a:br>
              <a:rPr lang="en-CA" sz="3600" dirty="0" smtClean="0">
                <a:latin typeface="Myriad Pro" pitchFamily="34" charset="0"/>
              </a:rPr>
            </a:br>
            <a:r>
              <a:rPr lang="en-CA" sz="3600" b="1" dirty="0" smtClean="0">
                <a:latin typeface="Myriad Pro" pitchFamily="34" charset="0"/>
              </a:rPr>
              <a:t>Average Case: </a:t>
            </a:r>
            <a:r>
              <a:rPr lang="en-CA" sz="3600" dirty="0" smtClean="0">
                <a:latin typeface="Myriad Pro" pitchFamily="34" charset="0"/>
              </a:rPr>
              <a:t>O(n log n)</a:t>
            </a:r>
            <a:endParaRPr lang="en-CA" sz="3600" b="1" dirty="0" smtClean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Myriad Pro" pitchFamily="34" charset="0"/>
              </a:rPr>
              <a:t>Pros</a:t>
            </a:r>
            <a:endParaRPr lang="en-CA" dirty="0">
              <a:latin typeface="Myriad Pro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56886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Myriad Pro" pitchFamily="34" charset="0"/>
              </a:rPr>
              <a:t>Easy to code!</a:t>
            </a:r>
          </a:p>
          <a:p>
            <a:endParaRPr lang="en-CA" sz="6000" dirty="0">
              <a:latin typeface="Myriad Pro" pitchFamily="34" charset="0"/>
            </a:endParaRPr>
          </a:p>
          <a:p>
            <a:r>
              <a:rPr lang="en-CA" sz="4000" dirty="0" smtClean="0">
                <a:latin typeface="Myriad Pro" pitchFamily="34" charset="0"/>
              </a:rPr>
              <a:t>(Uses simple structures)</a:t>
            </a:r>
          </a:p>
          <a:p>
            <a:endParaRPr lang="en-CA" sz="4000" dirty="0" smtClean="0">
              <a:latin typeface="Myriad Pro" pitchFamily="34" charset="0"/>
            </a:endParaRPr>
          </a:p>
          <a:p>
            <a:pPr>
              <a:buFontTx/>
              <a:buChar char="-"/>
            </a:pPr>
            <a:r>
              <a:rPr lang="en-CA" sz="4000" dirty="0" smtClean="0">
                <a:latin typeface="Myriad Pro" pitchFamily="34" charset="0"/>
              </a:rPr>
              <a:t>If statements</a:t>
            </a:r>
          </a:p>
          <a:p>
            <a:pPr>
              <a:buFontTx/>
              <a:buChar char="-"/>
            </a:pPr>
            <a:r>
              <a:rPr lang="en-CA" sz="4000" dirty="0" smtClean="0">
                <a:latin typeface="Myriad Pro" pitchFamily="34" charset="0"/>
              </a:rPr>
              <a:t>While loops</a:t>
            </a:r>
          </a:p>
          <a:p>
            <a:pPr>
              <a:buFontTx/>
              <a:buChar char="-"/>
            </a:pPr>
            <a:r>
              <a:rPr lang="en-CA" sz="4000" dirty="0" smtClean="0">
                <a:latin typeface="Myriad Pro" pitchFamily="34" charset="0"/>
              </a:rPr>
              <a:t>Arrays/lists</a:t>
            </a:r>
          </a:p>
        </p:txBody>
      </p:sp>
      <p:pic>
        <p:nvPicPr>
          <p:cNvPr id="16386" name="Picture 2" descr="http://www.feedbackz.com/blog/wp-content/uploads/2015/02/easy-rank-amazon-produ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212976"/>
            <a:ext cx="3420887" cy="34208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www.mathwarehouse.com/algebra/linear_equation/images/slope-intercept-form/y=1_9999FF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708920"/>
            <a:ext cx="3923928" cy="393476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Myriad Pro" pitchFamily="34" charset="0"/>
              </a:rPr>
              <a:t>Pros</a:t>
            </a:r>
            <a:endParaRPr lang="en-CA" dirty="0">
              <a:latin typeface="Myriad Pro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Myriad Pro" pitchFamily="34" charset="0"/>
              </a:rPr>
              <a:t>Memory efficient!</a:t>
            </a:r>
          </a:p>
          <a:p>
            <a:endParaRPr lang="en-CA" sz="6000" dirty="0" smtClean="0">
              <a:latin typeface="Myriad Pro" pitchFamily="34" charset="0"/>
            </a:endParaRPr>
          </a:p>
          <a:p>
            <a:r>
              <a:rPr lang="en-CA" sz="6000" dirty="0" smtClean="0">
                <a:latin typeface="Myriad Pro" pitchFamily="34" charset="0"/>
              </a:rPr>
              <a:t>O(1)</a:t>
            </a:r>
          </a:p>
          <a:p>
            <a:endParaRPr lang="en-CA" sz="3600" dirty="0" smtClean="0">
              <a:latin typeface="Myriad Pro" pitchFamily="34" charset="0"/>
            </a:endParaRPr>
          </a:p>
          <a:p>
            <a:endParaRPr lang="en-CA" sz="3600" dirty="0" smtClean="0">
              <a:latin typeface="Myriad Pro" pitchFamily="34" charset="0"/>
            </a:endParaRPr>
          </a:p>
          <a:p>
            <a:r>
              <a:rPr lang="en-CA" sz="3600" dirty="0" smtClean="0">
                <a:latin typeface="Myriad Pro" pitchFamily="34" charset="0"/>
              </a:rPr>
              <a:t>(It does not need to create new arrays/lists)</a:t>
            </a:r>
            <a:endParaRPr lang="en-CA" sz="360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Myriad Pro" pitchFamily="34" charset="0"/>
              </a:rPr>
              <a:t>Pros</a:t>
            </a:r>
            <a:endParaRPr lang="en-CA" dirty="0">
              <a:latin typeface="Myriad Pro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556792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Myriad Pro" pitchFamily="34" charset="0"/>
              </a:rPr>
              <a:t>Faster than bubble sort!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285293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>
              <a:latin typeface="Myriad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636912"/>
            <a:ext cx="6264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Myriad Pro" pitchFamily="34" charset="0"/>
              </a:rPr>
              <a:t>Why?</a:t>
            </a:r>
          </a:p>
          <a:p>
            <a:endParaRPr lang="en-CA" sz="2800" dirty="0" smtClean="0">
              <a:latin typeface="Myriad Pro" pitchFamily="34" charset="0"/>
            </a:endParaRPr>
          </a:p>
          <a:p>
            <a:pPr>
              <a:buFontTx/>
              <a:buChar char="-"/>
            </a:pPr>
            <a:r>
              <a:rPr lang="en-CA" sz="2800" dirty="0" smtClean="0">
                <a:latin typeface="Myriad Pro" pitchFamily="34" charset="0"/>
              </a:rPr>
              <a:t>It brings the “turtles” (small numbers at the back of the list) forward quickly</a:t>
            </a:r>
            <a:endParaRPr lang="en-CA" sz="2800" dirty="0">
              <a:latin typeface="Myriad Pro" pitchFamily="34" charset="0"/>
            </a:endParaRPr>
          </a:p>
          <a:p>
            <a:pPr>
              <a:buFontTx/>
              <a:buChar char="-"/>
            </a:pPr>
            <a:endParaRPr lang="en-CA" sz="2800" dirty="0" smtClean="0">
              <a:latin typeface="Myriad Pro" pitchFamily="34" charset="0"/>
            </a:endParaRPr>
          </a:p>
          <a:p>
            <a:pPr>
              <a:buFontTx/>
              <a:buChar char="-"/>
            </a:pPr>
            <a:r>
              <a:rPr lang="en-CA" sz="2800" dirty="0">
                <a:latin typeface="Myriad Pro" pitchFamily="34" charset="0"/>
              </a:rPr>
              <a:t> </a:t>
            </a:r>
            <a:r>
              <a:rPr lang="en-CA" sz="2800" dirty="0" smtClean="0">
                <a:latin typeface="Myriad Pro" pitchFamily="34" charset="0"/>
              </a:rPr>
              <a:t>Makes less passes and swaps</a:t>
            </a:r>
            <a:endParaRPr lang="en-CA" sz="2800" dirty="0">
              <a:latin typeface="Myriad Pro" pitchFamily="34" charset="0"/>
            </a:endParaRPr>
          </a:p>
        </p:txBody>
      </p:sp>
      <p:pic>
        <p:nvPicPr>
          <p:cNvPr id="17410" name="Picture 2" descr="http://www.kamal-subedi.com.np/wp-content/uploads/2015/08/Tortoise-and-the-Har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3968" y="4221088"/>
            <a:ext cx="4655554" cy="24208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263312"/>
            <a:ext cx="8676456" cy="1152128"/>
          </a:xfrm>
        </p:spPr>
        <p:txBody>
          <a:bodyPr>
            <a:normAutofit/>
          </a:bodyPr>
          <a:lstStyle/>
          <a:p>
            <a:r>
              <a:rPr lang="en-CA" sz="2800" dirty="0" smtClean="0">
                <a:latin typeface="Myriad Pro" pitchFamily="34" charset="0"/>
              </a:rPr>
              <a:t>Example – Sorting numbers from 1 – 10 with bubble</a:t>
            </a:r>
            <a:endParaRPr lang="en-CA" sz="2800" dirty="0">
              <a:latin typeface="Myriad Pro" pitchFamily="34" charset="0"/>
            </a:endParaRPr>
          </a:p>
        </p:txBody>
      </p:sp>
      <p:pic>
        <p:nvPicPr>
          <p:cNvPr id="18436" name="Picture 4" descr="C:\Users\Jackie\Desktop\Comb Sort\2.png"/>
          <p:cNvPicPr>
            <a:picLocks noChangeAspect="1" noChangeArrowheads="1"/>
          </p:cNvPicPr>
          <p:nvPr/>
        </p:nvPicPr>
        <p:blipFill>
          <a:blip r:embed="rId2" cstate="print"/>
          <a:srcRect l="31508" t="19782" r="35159" b="25817"/>
          <a:stretch>
            <a:fillRect/>
          </a:stretch>
        </p:blipFill>
        <p:spPr bwMode="auto">
          <a:xfrm>
            <a:off x="7092280" y="836712"/>
            <a:ext cx="648072" cy="792088"/>
          </a:xfrm>
          <a:prstGeom prst="rect">
            <a:avLst/>
          </a:prstGeom>
          <a:noFill/>
        </p:spPr>
      </p:pic>
      <p:pic>
        <p:nvPicPr>
          <p:cNvPr id="18437" name="Picture 5" descr="C:\Users\Jackie\Desktop\Comb Sort\3.png"/>
          <p:cNvPicPr>
            <a:picLocks noChangeAspect="1" noChangeArrowheads="1"/>
          </p:cNvPicPr>
          <p:nvPr/>
        </p:nvPicPr>
        <p:blipFill>
          <a:blip r:embed="rId3" cstate="print"/>
          <a:srcRect l="31509" t="19783" r="35158" b="25817"/>
          <a:stretch>
            <a:fillRect/>
          </a:stretch>
        </p:blipFill>
        <p:spPr bwMode="auto">
          <a:xfrm>
            <a:off x="6300192" y="836712"/>
            <a:ext cx="648072" cy="792088"/>
          </a:xfrm>
          <a:prstGeom prst="rect">
            <a:avLst/>
          </a:prstGeom>
          <a:noFill/>
        </p:spPr>
      </p:pic>
      <p:pic>
        <p:nvPicPr>
          <p:cNvPr id="18438" name="Picture 6" descr="C:\Users\Jackie\Desktop\Comb Sort\4.png"/>
          <p:cNvPicPr>
            <a:picLocks noChangeAspect="1" noChangeArrowheads="1"/>
          </p:cNvPicPr>
          <p:nvPr/>
        </p:nvPicPr>
        <p:blipFill>
          <a:blip r:embed="rId4" cstate="print"/>
          <a:srcRect l="31508" t="19782" r="35159" b="25817"/>
          <a:stretch>
            <a:fillRect/>
          </a:stretch>
        </p:blipFill>
        <p:spPr bwMode="auto">
          <a:xfrm>
            <a:off x="5508104" y="836712"/>
            <a:ext cx="648072" cy="792088"/>
          </a:xfrm>
          <a:prstGeom prst="rect">
            <a:avLst/>
          </a:prstGeom>
          <a:noFill/>
        </p:spPr>
      </p:pic>
      <p:pic>
        <p:nvPicPr>
          <p:cNvPr id="18439" name="Picture 7" descr="C:\Users\Jackie\Desktop\Comb Sort\5.png"/>
          <p:cNvPicPr>
            <a:picLocks noChangeAspect="1" noChangeArrowheads="1"/>
          </p:cNvPicPr>
          <p:nvPr/>
        </p:nvPicPr>
        <p:blipFill>
          <a:blip r:embed="rId5" cstate="print"/>
          <a:srcRect l="31508" t="19782" r="35159" b="25817"/>
          <a:stretch>
            <a:fillRect/>
          </a:stretch>
        </p:blipFill>
        <p:spPr bwMode="auto">
          <a:xfrm>
            <a:off x="4716016" y="836712"/>
            <a:ext cx="648072" cy="792088"/>
          </a:xfrm>
          <a:prstGeom prst="rect">
            <a:avLst/>
          </a:prstGeom>
          <a:noFill/>
        </p:spPr>
      </p:pic>
      <p:pic>
        <p:nvPicPr>
          <p:cNvPr id="18440" name="Picture 8" descr="C:\Users\Jackie\Desktop\Comb Sort\6.png"/>
          <p:cNvPicPr>
            <a:picLocks noChangeAspect="1" noChangeArrowheads="1"/>
          </p:cNvPicPr>
          <p:nvPr/>
        </p:nvPicPr>
        <p:blipFill>
          <a:blip r:embed="rId6" cstate="print"/>
          <a:srcRect l="31508" t="19782" r="35159" b="25817"/>
          <a:stretch>
            <a:fillRect/>
          </a:stretch>
        </p:blipFill>
        <p:spPr bwMode="auto">
          <a:xfrm>
            <a:off x="3923928" y="836712"/>
            <a:ext cx="648072" cy="792088"/>
          </a:xfrm>
          <a:prstGeom prst="rect">
            <a:avLst/>
          </a:prstGeom>
          <a:noFill/>
        </p:spPr>
      </p:pic>
      <p:pic>
        <p:nvPicPr>
          <p:cNvPr id="18441" name="Picture 9" descr="C:\Users\Jackie\Desktop\Comb Sort\7.png"/>
          <p:cNvPicPr>
            <a:picLocks noChangeAspect="1" noChangeArrowheads="1"/>
          </p:cNvPicPr>
          <p:nvPr/>
        </p:nvPicPr>
        <p:blipFill>
          <a:blip r:embed="rId7" cstate="print"/>
          <a:srcRect l="31508" t="19782" r="35159" b="25817"/>
          <a:stretch>
            <a:fillRect/>
          </a:stretch>
        </p:blipFill>
        <p:spPr bwMode="auto">
          <a:xfrm>
            <a:off x="3131840" y="836712"/>
            <a:ext cx="648072" cy="792088"/>
          </a:xfrm>
          <a:prstGeom prst="rect">
            <a:avLst/>
          </a:prstGeom>
          <a:noFill/>
        </p:spPr>
      </p:pic>
      <p:pic>
        <p:nvPicPr>
          <p:cNvPr id="18442" name="Picture 10" descr="C:\Users\Jackie\Desktop\Comb Sort\8.png"/>
          <p:cNvPicPr>
            <a:picLocks noChangeAspect="1" noChangeArrowheads="1"/>
          </p:cNvPicPr>
          <p:nvPr/>
        </p:nvPicPr>
        <p:blipFill>
          <a:blip r:embed="rId8" cstate="print"/>
          <a:srcRect l="31508" t="19782" r="35159" b="25817"/>
          <a:stretch>
            <a:fillRect/>
          </a:stretch>
        </p:blipFill>
        <p:spPr bwMode="auto">
          <a:xfrm>
            <a:off x="2339752" y="836712"/>
            <a:ext cx="648072" cy="792088"/>
          </a:xfrm>
          <a:prstGeom prst="rect">
            <a:avLst/>
          </a:prstGeom>
          <a:noFill/>
        </p:spPr>
      </p:pic>
      <p:pic>
        <p:nvPicPr>
          <p:cNvPr id="18443" name="Picture 11" descr="C:\Users\Jackie\Desktop\Comb Sort\9.png"/>
          <p:cNvPicPr>
            <a:picLocks noChangeAspect="1" noChangeArrowheads="1"/>
          </p:cNvPicPr>
          <p:nvPr/>
        </p:nvPicPr>
        <p:blipFill>
          <a:blip r:embed="rId9" cstate="print"/>
          <a:srcRect l="31508" t="19782" r="35159" b="25817"/>
          <a:stretch>
            <a:fillRect/>
          </a:stretch>
        </p:blipFill>
        <p:spPr bwMode="auto">
          <a:xfrm>
            <a:off x="1547664" y="836712"/>
            <a:ext cx="648072" cy="792088"/>
          </a:xfrm>
          <a:prstGeom prst="rect">
            <a:avLst/>
          </a:prstGeom>
          <a:noFill/>
        </p:spPr>
      </p:pic>
      <p:pic>
        <p:nvPicPr>
          <p:cNvPr id="18444" name="Picture 12" descr="C:\Users\Jackie\Desktop\Comb Sort\10.png"/>
          <p:cNvPicPr>
            <a:picLocks noChangeAspect="1" noChangeArrowheads="1"/>
          </p:cNvPicPr>
          <p:nvPr/>
        </p:nvPicPr>
        <p:blipFill>
          <a:blip r:embed="rId10" cstate="print"/>
          <a:srcRect l="31508" t="19782" r="35159" b="25817"/>
          <a:stretch>
            <a:fillRect/>
          </a:stretch>
        </p:blipFill>
        <p:spPr bwMode="auto">
          <a:xfrm>
            <a:off x="755576" y="836712"/>
            <a:ext cx="648072" cy="792088"/>
          </a:xfrm>
          <a:prstGeom prst="rect">
            <a:avLst/>
          </a:prstGeom>
          <a:noFill/>
        </p:spPr>
      </p:pic>
      <p:pic>
        <p:nvPicPr>
          <p:cNvPr id="18445" name="Picture 13" descr="C:\Users\Jackie\Desktop\Comb Sort\1.png"/>
          <p:cNvPicPr>
            <a:picLocks noChangeAspect="1" noChangeArrowheads="1"/>
          </p:cNvPicPr>
          <p:nvPr/>
        </p:nvPicPr>
        <p:blipFill>
          <a:blip r:embed="rId11" cstate="print"/>
          <a:srcRect l="31508" t="19782" r="35159" b="25817"/>
          <a:stretch>
            <a:fillRect/>
          </a:stretch>
        </p:blipFill>
        <p:spPr bwMode="auto">
          <a:xfrm>
            <a:off x="7884368" y="836712"/>
            <a:ext cx="648072" cy="792088"/>
          </a:xfrm>
          <a:prstGeom prst="rect">
            <a:avLst/>
          </a:prstGeom>
          <a:noFill/>
        </p:spPr>
      </p:pic>
      <p:pic>
        <p:nvPicPr>
          <p:cNvPr id="61" name="Picture 4" descr="C:\Users\Jackie\Desktop\Comb Sort\2.png"/>
          <p:cNvPicPr>
            <a:picLocks noChangeAspect="1" noChangeArrowheads="1"/>
          </p:cNvPicPr>
          <p:nvPr/>
        </p:nvPicPr>
        <p:blipFill>
          <a:blip r:embed="rId2" cstate="print"/>
          <a:srcRect l="31508" t="19782" r="35159" b="25817"/>
          <a:stretch>
            <a:fillRect/>
          </a:stretch>
        </p:blipFill>
        <p:spPr bwMode="auto">
          <a:xfrm>
            <a:off x="6300192" y="2420888"/>
            <a:ext cx="648072" cy="792088"/>
          </a:xfrm>
          <a:prstGeom prst="rect">
            <a:avLst/>
          </a:prstGeom>
          <a:noFill/>
        </p:spPr>
      </p:pic>
      <p:pic>
        <p:nvPicPr>
          <p:cNvPr id="62" name="Picture 5" descr="C:\Users\Jackie\Desktop\Comb Sort\3.png"/>
          <p:cNvPicPr>
            <a:picLocks noChangeAspect="1" noChangeArrowheads="1"/>
          </p:cNvPicPr>
          <p:nvPr/>
        </p:nvPicPr>
        <p:blipFill>
          <a:blip r:embed="rId3" cstate="print"/>
          <a:srcRect l="31509" t="19783" r="35158" b="25817"/>
          <a:stretch>
            <a:fillRect/>
          </a:stretch>
        </p:blipFill>
        <p:spPr bwMode="auto">
          <a:xfrm>
            <a:off x="5580112" y="2420888"/>
            <a:ext cx="648072" cy="792088"/>
          </a:xfrm>
          <a:prstGeom prst="rect">
            <a:avLst/>
          </a:prstGeom>
          <a:noFill/>
        </p:spPr>
      </p:pic>
      <p:pic>
        <p:nvPicPr>
          <p:cNvPr id="63" name="Picture 6" descr="C:\Users\Jackie\Desktop\Comb Sort\4.png"/>
          <p:cNvPicPr>
            <a:picLocks noChangeAspect="1" noChangeArrowheads="1"/>
          </p:cNvPicPr>
          <p:nvPr/>
        </p:nvPicPr>
        <p:blipFill>
          <a:blip r:embed="rId4" cstate="print"/>
          <a:srcRect l="31508" t="19782" r="35159" b="25817"/>
          <a:stretch>
            <a:fillRect/>
          </a:stretch>
        </p:blipFill>
        <p:spPr bwMode="auto">
          <a:xfrm>
            <a:off x="4788024" y="2420888"/>
            <a:ext cx="648072" cy="792088"/>
          </a:xfrm>
          <a:prstGeom prst="rect">
            <a:avLst/>
          </a:prstGeom>
          <a:noFill/>
        </p:spPr>
      </p:pic>
      <p:pic>
        <p:nvPicPr>
          <p:cNvPr id="64" name="Picture 7" descr="C:\Users\Jackie\Desktop\Comb Sort\5.png"/>
          <p:cNvPicPr>
            <a:picLocks noChangeAspect="1" noChangeArrowheads="1"/>
          </p:cNvPicPr>
          <p:nvPr/>
        </p:nvPicPr>
        <p:blipFill>
          <a:blip r:embed="rId5" cstate="print"/>
          <a:srcRect l="31508" t="19782" r="35159" b="25817"/>
          <a:stretch>
            <a:fillRect/>
          </a:stretch>
        </p:blipFill>
        <p:spPr bwMode="auto">
          <a:xfrm>
            <a:off x="3923928" y="2420888"/>
            <a:ext cx="648072" cy="792088"/>
          </a:xfrm>
          <a:prstGeom prst="rect">
            <a:avLst/>
          </a:prstGeom>
          <a:noFill/>
        </p:spPr>
      </p:pic>
      <p:pic>
        <p:nvPicPr>
          <p:cNvPr id="65" name="Picture 8" descr="C:\Users\Jackie\Desktop\Comb Sort\6.png"/>
          <p:cNvPicPr>
            <a:picLocks noChangeAspect="1" noChangeArrowheads="1"/>
          </p:cNvPicPr>
          <p:nvPr/>
        </p:nvPicPr>
        <p:blipFill>
          <a:blip r:embed="rId6" cstate="print"/>
          <a:srcRect l="31508" t="19782" r="35159" b="25817"/>
          <a:stretch>
            <a:fillRect/>
          </a:stretch>
        </p:blipFill>
        <p:spPr bwMode="auto">
          <a:xfrm>
            <a:off x="3131840" y="2420888"/>
            <a:ext cx="648072" cy="792088"/>
          </a:xfrm>
          <a:prstGeom prst="rect">
            <a:avLst/>
          </a:prstGeom>
          <a:noFill/>
        </p:spPr>
      </p:pic>
      <p:pic>
        <p:nvPicPr>
          <p:cNvPr id="66" name="Picture 9" descr="C:\Users\Jackie\Desktop\Comb Sort\7.png"/>
          <p:cNvPicPr>
            <a:picLocks noChangeAspect="1" noChangeArrowheads="1"/>
          </p:cNvPicPr>
          <p:nvPr/>
        </p:nvPicPr>
        <p:blipFill>
          <a:blip r:embed="rId7" cstate="print"/>
          <a:srcRect l="31508" t="19782" r="35159" b="25817"/>
          <a:stretch>
            <a:fillRect/>
          </a:stretch>
        </p:blipFill>
        <p:spPr bwMode="auto">
          <a:xfrm>
            <a:off x="2339752" y="2420888"/>
            <a:ext cx="648072" cy="792088"/>
          </a:xfrm>
          <a:prstGeom prst="rect">
            <a:avLst/>
          </a:prstGeom>
          <a:noFill/>
        </p:spPr>
      </p:pic>
      <p:pic>
        <p:nvPicPr>
          <p:cNvPr id="67" name="Picture 10" descr="C:\Users\Jackie\Desktop\Comb Sort\8.png"/>
          <p:cNvPicPr>
            <a:picLocks noChangeAspect="1" noChangeArrowheads="1"/>
          </p:cNvPicPr>
          <p:nvPr/>
        </p:nvPicPr>
        <p:blipFill>
          <a:blip r:embed="rId8" cstate="print"/>
          <a:srcRect l="31508" t="19782" r="35159" b="25817"/>
          <a:stretch>
            <a:fillRect/>
          </a:stretch>
        </p:blipFill>
        <p:spPr bwMode="auto">
          <a:xfrm>
            <a:off x="1547664" y="2420888"/>
            <a:ext cx="648072" cy="792088"/>
          </a:xfrm>
          <a:prstGeom prst="rect">
            <a:avLst/>
          </a:prstGeom>
          <a:noFill/>
        </p:spPr>
      </p:pic>
      <p:pic>
        <p:nvPicPr>
          <p:cNvPr id="68" name="Picture 11" descr="C:\Users\Jackie\Desktop\Comb Sort\9.png"/>
          <p:cNvPicPr>
            <a:picLocks noChangeAspect="1" noChangeArrowheads="1"/>
          </p:cNvPicPr>
          <p:nvPr/>
        </p:nvPicPr>
        <p:blipFill>
          <a:blip r:embed="rId9" cstate="print"/>
          <a:srcRect l="31508" t="19782" r="35159" b="25817"/>
          <a:stretch>
            <a:fillRect/>
          </a:stretch>
        </p:blipFill>
        <p:spPr bwMode="auto">
          <a:xfrm>
            <a:off x="755576" y="2420888"/>
            <a:ext cx="648072" cy="792088"/>
          </a:xfrm>
          <a:prstGeom prst="rect">
            <a:avLst/>
          </a:prstGeom>
          <a:noFill/>
        </p:spPr>
      </p:pic>
      <p:pic>
        <p:nvPicPr>
          <p:cNvPr id="69" name="Picture 12" descr="C:\Users\Jackie\Desktop\Comb Sort\10.png"/>
          <p:cNvPicPr>
            <a:picLocks noChangeAspect="1" noChangeArrowheads="1"/>
          </p:cNvPicPr>
          <p:nvPr/>
        </p:nvPicPr>
        <p:blipFill>
          <a:blip r:embed="rId10" cstate="print"/>
          <a:srcRect l="31508" t="19782" r="35159" b="25817"/>
          <a:stretch>
            <a:fillRect/>
          </a:stretch>
        </p:blipFill>
        <p:spPr bwMode="auto">
          <a:xfrm>
            <a:off x="7884368" y="2420888"/>
            <a:ext cx="648072" cy="792088"/>
          </a:xfrm>
          <a:prstGeom prst="rect">
            <a:avLst/>
          </a:prstGeom>
          <a:noFill/>
        </p:spPr>
      </p:pic>
      <p:pic>
        <p:nvPicPr>
          <p:cNvPr id="70" name="Picture 13" descr="C:\Users\Jackie\Desktop\Comb Sort\1.png"/>
          <p:cNvPicPr>
            <a:picLocks noChangeAspect="1" noChangeArrowheads="1"/>
          </p:cNvPicPr>
          <p:nvPr/>
        </p:nvPicPr>
        <p:blipFill>
          <a:blip r:embed="rId11" cstate="print"/>
          <a:srcRect l="31508" t="19782" r="35159" b="25817"/>
          <a:stretch>
            <a:fillRect/>
          </a:stretch>
        </p:blipFill>
        <p:spPr bwMode="auto">
          <a:xfrm>
            <a:off x="7092280" y="2420888"/>
            <a:ext cx="648072" cy="792088"/>
          </a:xfrm>
          <a:prstGeom prst="rect">
            <a:avLst/>
          </a:prstGeom>
          <a:noFill/>
        </p:spPr>
      </p:pic>
      <p:sp>
        <p:nvSpPr>
          <p:cNvPr id="71" name="TextBox 70"/>
          <p:cNvSpPr txBox="1"/>
          <p:nvPr/>
        </p:nvSpPr>
        <p:spPr>
          <a:xfrm>
            <a:off x="827584" y="191683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Myriad Pro" pitchFamily="34" charset="0"/>
              </a:rPr>
              <a:t>After 1</a:t>
            </a:r>
            <a:r>
              <a:rPr lang="en-CA" baseline="30000" dirty="0" smtClean="0">
                <a:latin typeface="Myriad Pro" pitchFamily="34" charset="0"/>
              </a:rPr>
              <a:t>st</a:t>
            </a:r>
            <a:r>
              <a:rPr lang="en-CA" dirty="0" smtClean="0">
                <a:latin typeface="Myriad Pro" pitchFamily="34" charset="0"/>
              </a:rPr>
              <a:t> pass: (9 questions, 9 swaps)</a:t>
            </a:r>
            <a:endParaRPr lang="en-CA" dirty="0">
              <a:latin typeface="Myriad Pro" pitchFamily="34" charset="0"/>
            </a:endParaRPr>
          </a:p>
        </p:txBody>
      </p:sp>
      <p:pic>
        <p:nvPicPr>
          <p:cNvPr id="72" name="Picture 4" descr="C:\Users\Jackie\Desktop\Comb Sort\2.png"/>
          <p:cNvPicPr>
            <a:picLocks noChangeAspect="1" noChangeArrowheads="1"/>
          </p:cNvPicPr>
          <p:nvPr/>
        </p:nvPicPr>
        <p:blipFill>
          <a:blip r:embed="rId2" cstate="print"/>
          <a:srcRect l="31508" t="19782" r="35159" b="25817"/>
          <a:stretch>
            <a:fillRect/>
          </a:stretch>
        </p:blipFill>
        <p:spPr bwMode="auto">
          <a:xfrm>
            <a:off x="5508104" y="3933056"/>
            <a:ext cx="648072" cy="792088"/>
          </a:xfrm>
          <a:prstGeom prst="rect">
            <a:avLst/>
          </a:prstGeom>
          <a:noFill/>
        </p:spPr>
      </p:pic>
      <p:pic>
        <p:nvPicPr>
          <p:cNvPr id="73" name="Picture 5" descr="C:\Users\Jackie\Desktop\Comb Sort\3.png"/>
          <p:cNvPicPr>
            <a:picLocks noChangeAspect="1" noChangeArrowheads="1"/>
          </p:cNvPicPr>
          <p:nvPr/>
        </p:nvPicPr>
        <p:blipFill>
          <a:blip r:embed="rId3" cstate="print"/>
          <a:srcRect l="31509" t="19783" r="35158" b="25817"/>
          <a:stretch>
            <a:fillRect/>
          </a:stretch>
        </p:blipFill>
        <p:spPr bwMode="auto">
          <a:xfrm>
            <a:off x="4788024" y="3933056"/>
            <a:ext cx="648072" cy="792088"/>
          </a:xfrm>
          <a:prstGeom prst="rect">
            <a:avLst/>
          </a:prstGeom>
          <a:noFill/>
        </p:spPr>
      </p:pic>
      <p:pic>
        <p:nvPicPr>
          <p:cNvPr id="74" name="Picture 6" descr="C:\Users\Jackie\Desktop\Comb Sort\4.png"/>
          <p:cNvPicPr>
            <a:picLocks noChangeAspect="1" noChangeArrowheads="1"/>
          </p:cNvPicPr>
          <p:nvPr/>
        </p:nvPicPr>
        <p:blipFill>
          <a:blip r:embed="rId4" cstate="print"/>
          <a:srcRect l="31508" t="19782" r="35159" b="25817"/>
          <a:stretch>
            <a:fillRect/>
          </a:stretch>
        </p:blipFill>
        <p:spPr bwMode="auto">
          <a:xfrm>
            <a:off x="3995936" y="3933056"/>
            <a:ext cx="648072" cy="792088"/>
          </a:xfrm>
          <a:prstGeom prst="rect">
            <a:avLst/>
          </a:prstGeom>
          <a:noFill/>
        </p:spPr>
      </p:pic>
      <p:pic>
        <p:nvPicPr>
          <p:cNvPr id="75" name="Picture 7" descr="C:\Users\Jackie\Desktop\Comb Sort\5.png"/>
          <p:cNvPicPr>
            <a:picLocks noChangeAspect="1" noChangeArrowheads="1"/>
          </p:cNvPicPr>
          <p:nvPr/>
        </p:nvPicPr>
        <p:blipFill>
          <a:blip r:embed="rId5" cstate="print"/>
          <a:srcRect l="31508" t="19782" r="35159" b="25817"/>
          <a:stretch>
            <a:fillRect/>
          </a:stretch>
        </p:blipFill>
        <p:spPr bwMode="auto">
          <a:xfrm>
            <a:off x="3131840" y="3933056"/>
            <a:ext cx="648072" cy="792088"/>
          </a:xfrm>
          <a:prstGeom prst="rect">
            <a:avLst/>
          </a:prstGeom>
          <a:noFill/>
        </p:spPr>
      </p:pic>
      <p:pic>
        <p:nvPicPr>
          <p:cNvPr id="76" name="Picture 8" descr="C:\Users\Jackie\Desktop\Comb Sort\6.png"/>
          <p:cNvPicPr>
            <a:picLocks noChangeAspect="1" noChangeArrowheads="1"/>
          </p:cNvPicPr>
          <p:nvPr/>
        </p:nvPicPr>
        <p:blipFill>
          <a:blip r:embed="rId6" cstate="print"/>
          <a:srcRect l="31508" t="19782" r="35159" b="25817"/>
          <a:stretch>
            <a:fillRect/>
          </a:stretch>
        </p:blipFill>
        <p:spPr bwMode="auto">
          <a:xfrm>
            <a:off x="2339752" y="3933056"/>
            <a:ext cx="648072" cy="792088"/>
          </a:xfrm>
          <a:prstGeom prst="rect">
            <a:avLst/>
          </a:prstGeom>
          <a:noFill/>
        </p:spPr>
      </p:pic>
      <p:pic>
        <p:nvPicPr>
          <p:cNvPr id="77" name="Picture 9" descr="C:\Users\Jackie\Desktop\Comb Sort\7.png"/>
          <p:cNvPicPr>
            <a:picLocks noChangeAspect="1" noChangeArrowheads="1"/>
          </p:cNvPicPr>
          <p:nvPr/>
        </p:nvPicPr>
        <p:blipFill>
          <a:blip r:embed="rId7" cstate="print"/>
          <a:srcRect l="31508" t="19782" r="35159" b="25817"/>
          <a:stretch>
            <a:fillRect/>
          </a:stretch>
        </p:blipFill>
        <p:spPr bwMode="auto">
          <a:xfrm>
            <a:off x="1547664" y="3933056"/>
            <a:ext cx="648072" cy="792088"/>
          </a:xfrm>
          <a:prstGeom prst="rect">
            <a:avLst/>
          </a:prstGeom>
          <a:noFill/>
        </p:spPr>
      </p:pic>
      <p:pic>
        <p:nvPicPr>
          <p:cNvPr id="78" name="Picture 10" descr="C:\Users\Jackie\Desktop\Comb Sort\8.png"/>
          <p:cNvPicPr>
            <a:picLocks noChangeAspect="1" noChangeArrowheads="1"/>
          </p:cNvPicPr>
          <p:nvPr/>
        </p:nvPicPr>
        <p:blipFill>
          <a:blip r:embed="rId8" cstate="print"/>
          <a:srcRect l="31508" t="19782" r="35159" b="25817"/>
          <a:stretch>
            <a:fillRect/>
          </a:stretch>
        </p:blipFill>
        <p:spPr bwMode="auto">
          <a:xfrm>
            <a:off x="755576" y="3933056"/>
            <a:ext cx="648072" cy="792088"/>
          </a:xfrm>
          <a:prstGeom prst="rect">
            <a:avLst/>
          </a:prstGeom>
          <a:noFill/>
        </p:spPr>
      </p:pic>
      <p:pic>
        <p:nvPicPr>
          <p:cNvPr id="79" name="Picture 11" descr="C:\Users\Jackie\Desktop\Comb Sort\9.png"/>
          <p:cNvPicPr>
            <a:picLocks noChangeAspect="1" noChangeArrowheads="1"/>
          </p:cNvPicPr>
          <p:nvPr/>
        </p:nvPicPr>
        <p:blipFill>
          <a:blip r:embed="rId9" cstate="print"/>
          <a:srcRect l="31508" t="19782" r="35159" b="25817"/>
          <a:stretch>
            <a:fillRect/>
          </a:stretch>
        </p:blipFill>
        <p:spPr bwMode="auto">
          <a:xfrm>
            <a:off x="7092280" y="3933056"/>
            <a:ext cx="648072" cy="792088"/>
          </a:xfrm>
          <a:prstGeom prst="rect">
            <a:avLst/>
          </a:prstGeom>
          <a:noFill/>
        </p:spPr>
      </p:pic>
      <p:pic>
        <p:nvPicPr>
          <p:cNvPr id="80" name="Picture 12" descr="C:\Users\Jackie\Desktop\Comb Sort\10.png"/>
          <p:cNvPicPr>
            <a:picLocks noChangeAspect="1" noChangeArrowheads="1"/>
          </p:cNvPicPr>
          <p:nvPr/>
        </p:nvPicPr>
        <p:blipFill>
          <a:blip r:embed="rId10" cstate="print"/>
          <a:srcRect l="31508" t="19782" r="35159" b="25817"/>
          <a:stretch>
            <a:fillRect/>
          </a:stretch>
        </p:blipFill>
        <p:spPr bwMode="auto">
          <a:xfrm>
            <a:off x="7884368" y="3933056"/>
            <a:ext cx="648072" cy="792088"/>
          </a:xfrm>
          <a:prstGeom prst="rect">
            <a:avLst/>
          </a:prstGeom>
          <a:noFill/>
        </p:spPr>
      </p:pic>
      <p:pic>
        <p:nvPicPr>
          <p:cNvPr id="81" name="Picture 13" descr="C:\Users\Jackie\Desktop\Comb Sort\1.png"/>
          <p:cNvPicPr>
            <a:picLocks noChangeAspect="1" noChangeArrowheads="1"/>
          </p:cNvPicPr>
          <p:nvPr/>
        </p:nvPicPr>
        <p:blipFill>
          <a:blip r:embed="rId11" cstate="print"/>
          <a:srcRect l="31508" t="19782" r="35159" b="25817"/>
          <a:stretch>
            <a:fillRect/>
          </a:stretch>
        </p:blipFill>
        <p:spPr bwMode="auto">
          <a:xfrm>
            <a:off x="6300192" y="3933056"/>
            <a:ext cx="648072" cy="792088"/>
          </a:xfrm>
          <a:prstGeom prst="rect">
            <a:avLst/>
          </a:prstGeom>
          <a:noFill/>
        </p:spPr>
      </p:pic>
      <p:sp>
        <p:nvSpPr>
          <p:cNvPr id="82" name="TextBox 81"/>
          <p:cNvSpPr txBox="1"/>
          <p:nvPr/>
        </p:nvSpPr>
        <p:spPr>
          <a:xfrm>
            <a:off x="827584" y="342900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Myriad Pro" pitchFamily="34" charset="0"/>
              </a:rPr>
              <a:t>After 2</a:t>
            </a:r>
            <a:r>
              <a:rPr lang="en-CA" baseline="30000" dirty="0" smtClean="0">
                <a:latin typeface="Myriad Pro" pitchFamily="34" charset="0"/>
              </a:rPr>
              <a:t>nd</a:t>
            </a:r>
            <a:r>
              <a:rPr lang="en-CA" dirty="0" smtClean="0">
                <a:latin typeface="Myriad Pro" pitchFamily="34" charset="0"/>
              </a:rPr>
              <a:t> pass: (9 questions, 8 swaps)</a:t>
            </a:r>
            <a:endParaRPr lang="en-CA" dirty="0">
              <a:latin typeface="Myriad Pro" pitchFamily="34" charset="0"/>
            </a:endParaRPr>
          </a:p>
        </p:txBody>
      </p:sp>
      <p:pic>
        <p:nvPicPr>
          <p:cNvPr id="94" name="Picture 4" descr="C:\Users\Jackie\Desktop\Comb Sort\2.png"/>
          <p:cNvPicPr>
            <a:picLocks noChangeAspect="1" noChangeArrowheads="1"/>
          </p:cNvPicPr>
          <p:nvPr/>
        </p:nvPicPr>
        <p:blipFill>
          <a:blip r:embed="rId2" cstate="print"/>
          <a:srcRect l="31508" t="19782" r="35159" b="25817"/>
          <a:stretch>
            <a:fillRect/>
          </a:stretch>
        </p:blipFill>
        <p:spPr bwMode="auto">
          <a:xfrm>
            <a:off x="4716016" y="5445224"/>
            <a:ext cx="648072" cy="792088"/>
          </a:xfrm>
          <a:prstGeom prst="rect">
            <a:avLst/>
          </a:prstGeom>
          <a:noFill/>
        </p:spPr>
      </p:pic>
      <p:pic>
        <p:nvPicPr>
          <p:cNvPr id="95" name="Picture 5" descr="C:\Users\Jackie\Desktop\Comb Sort\3.png"/>
          <p:cNvPicPr>
            <a:picLocks noChangeAspect="1" noChangeArrowheads="1"/>
          </p:cNvPicPr>
          <p:nvPr/>
        </p:nvPicPr>
        <p:blipFill>
          <a:blip r:embed="rId3" cstate="print"/>
          <a:srcRect l="31509" t="19783" r="35158" b="25817"/>
          <a:stretch>
            <a:fillRect/>
          </a:stretch>
        </p:blipFill>
        <p:spPr bwMode="auto">
          <a:xfrm>
            <a:off x="3995936" y="5445224"/>
            <a:ext cx="648072" cy="792088"/>
          </a:xfrm>
          <a:prstGeom prst="rect">
            <a:avLst/>
          </a:prstGeom>
          <a:noFill/>
        </p:spPr>
      </p:pic>
      <p:pic>
        <p:nvPicPr>
          <p:cNvPr id="96" name="Picture 6" descr="C:\Users\Jackie\Desktop\Comb Sort\4.png"/>
          <p:cNvPicPr>
            <a:picLocks noChangeAspect="1" noChangeArrowheads="1"/>
          </p:cNvPicPr>
          <p:nvPr/>
        </p:nvPicPr>
        <p:blipFill>
          <a:blip r:embed="rId4" cstate="print"/>
          <a:srcRect l="31508" t="19782" r="35159" b="25817"/>
          <a:stretch>
            <a:fillRect/>
          </a:stretch>
        </p:blipFill>
        <p:spPr bwMode="auto">
          <a:xfrm>
            <a:off x="3203848" y="5445224"/>
            <a:ext cx="648072" cy="792088"/>
          </a:xfrm>
          <a:prstGeom prst="rect">
            <a:avLst/>
          </a:prstGeom>
          <a:noFill/>
        </p:spPr>
      </p:pic>
      <p:pic>
        <p:nvPicPr>
          <p:cNvPr id="97" name="Picture 7" descr="C:\Users\Jackie\Desktop\Comb Sort\5.png"/>
          <p:cNvPicPr>
            <a:picLocks noChangeAspect="1" noChangeArrowheads="1"/>
          </p:cNvPicPr>
          <p:nvPr/>
        </p:nvPicPr>
        <p:blipFill>
          <a:blip r:embed="rId5" cstate="print"/>
          <a:srcRect l="31508" t="19782" r="35159" b="25817"/>
          <a:stretch>
            <a:fillRect/>
          </a:stretch>
        </p:blipFill>
        <p:spPr bwMode="auto">
          <a:xfrm>
            <a:off x="2339752" y="5445224"/>
            <a:ext cx="648072" cy="792088"/>
          </a:xfrm>
          <a:prstGeom prst="rect">
            <a:avLst/>
          </a:prstGeom>
          <a:noFill/>
        </p:spPr>
      </p:pic>
      <p:pic>
        <p:nvPicPr>
          <p:cNvPr id="98" name="Picture 8" descr="C:\Users\Jackie\Desktop\Comb Sort\6.png"/>
          <p:cNvPicPr>
            <a:picLocks noChangeAspect="1" noChangeArrowheads="1"/>
          </p:cNvPicPr>
          <p:nvPr/>
        </p:nvPicPr>
        <p:blipFill>
          <a:blip r:embed="rId6" cstate="print"/>
          <a:srcRect l="31508" t="19782" r="35159" b="25817"/>
          <a:stretch>
            <a:fillRect/>
          </a:stretch>
        </p:blipFill>
        <p:spPr bwMode="auto">
          <a:xfrm>
            <a:off x="1547664" y="5445224"/>
            <a:ext cx="648072" cy="792088"/>
          </a:xfrm>
          <a:prstGeom prst="rect">
            <a:avLst/>
          </a:prstGeom>
          <a:noFill/>
        </p:spPr>
      </p:pic>
      <p:pic>
        <p:nvPicPr>
          <p:cNvPr id="99" name="Picture 9" descr="C:\Users\Jackie\Desktop\Comb Sort\7.png"/>
          <p:cNvPicPr>
            <a:picLocks noChangeAspect="1" noChangeArrowheads="1"/>
          </p:cNvPicPr>
          <p:nvPr/>
        </p:nvPicPr>
        <p:blipFill>
          <a:blip r:embed="rId7" cstate="print"/>
          <a:srcRect l="31508" t="19782" r="35159" b="25817"/>
          <a:stretch>
            <a:fillRect/>
          </a:stretch>
        </p:blipFill>
        <p:spPr bwMode="auto">
          <a:xfrm>
            <a:off x="755576" y="5445224"/>
            <a:ext cx="648072" cy="792088"/>
          </a:xfrm>
          <a:prstGeom prst="rect">
            <a:avLst/>
          </a:prstGeom>
          <a:noFill/>
        </p:spPr>
      </p:pic>
      <p:pic>
        <p:nvPicPr>
          <p:cNvPr id="100" name="Picture 10" descr="C:\Users\Jackie\Desktop\Comb Sort\8.png"/>
          <p:cNvPicPr>
            <a:picLocks noChangeAspect="1" noChangeArrowheads="1"/>
          </p:cNvPicPr>
          <p:nvPr/>
        </p:nvPicPr>
        <p:blipFill>
          <a:blip r:embed="rId8" cstate="print"/>
          <a:srcRect l="31508" t="19782" r="35159" b="25817"/>
          <a:stretch>
            <a:fillRect/>
          </a:stretch>
        </p:blipFill>
        <p:spPr bwMode="auto">
          <a:xfrm>
            <a:off x="6300192" y="5445224"/>
            <a:ext cx="648072" cy="792088"/>
          </a:xfrm>
          <a:prstGeom prst="rect">
            <a:avLst/>
          </a:prstGeom>
          <a:noFill/>
        </p:spPr>
      </p:pic>
      <p:pic>
        <p:nvPicPr>
          <p:cNvPr id="101" name="Picture 11" descr="C:\Users\Jackie\Desktop\Comb Sort\9.png"/>
          <p:cNvPicPr>
            <a:picLocks noChangeAspect="1" noChangeArrowheads="1"/>
          </p:cNvPicPr>
          <p:nvPr/>
        </p:nvPicPr>
        <p:blipFill>
          <a:blip r:embed="rId9" cstate="print"/>
          <a:srcRect l="31508" t="19782" r="35159" b="25817"/>
          <a:stretch>
            <a:fillRect/>
          </a:stretch>
        </p:blipFill>
        <p:spPr bwMode="auto">
          <a:xfrm>
            <a:off x="7092280" y="5445224"/>
            <a:ext cx="648072" cy="792088"/>
          </a:xfrm>
          <a:prstGeom prst="rect">
            <a:avLst/>
          </a:prstGeom>
          <a:noFill/>
        </p:spPr>
      </p:pic>
      <p:pic>
        <p:nvPicPr>
          <p:cNvPr id="102" name="Picture 12" descr="C:\Users\Jackie\Desktop\Comb Sort\10.png"/>
          <p:cNvPicPr>
            <a:picLocks noChangeAspect="1" noChangeArrowheads="1"/>
          </p:cNvPicPr>
          <p:nvPr/>
        </p:nvPicPr>
        <p:blipFill>
          <a:blip r:embed="rId10" cstate="print"/>
          <a:srcRect l="31508" t="19782" r="35159" b="25817"/>
          <a:stretch>
            <a:fillRect/>
          </a:stretch>
        </p:blipFill>
        <p:spPr bwMode="auto">
          <a:xfrm>
            <a:off x="7884368" y="5445224"/>
            <a:ext cx="648072" cy="792088"/>
          </a:xfrm>
          <a:prstGeom prst="rect">
            <a:avLst/>
          </a:prstGeom>
          <a:noFill/>
        </p:spPr>
      </p:pic>
      <p:pic>
        <p:nvPicPr>
          <p:cNvPr id="103" name="Picture 13" descr="C:\Users\Jackie\Desktop\Comb Sort\1.png"/>
          <p:cNvPicPr>
            <a:picLocks noChangeAspect="1" noChangeArrowheads="1"/>
          </p:cNvPicPr>
          <p:nvPr/>
        </p:nvPicPr>
        <p:blipFill>
          <a:blip r:embed="rId11" cstate="print"/>
          <a:srcRect l="31508" t="19782" r="35159" b="25817"/>
          <a:stretch>
            <a:fillRect/>
          </a:stretch>
        </p:blipFill>
        <p:spPr bwMode="auto">
          <a:xfrm>
            <a:off x="5508104" y="5445224"/>
            <a:ext cx="648072" cy="792088"/>
          </a:xfrm>
          <a:prstGeom prst="rect">
            <a:avLst/>
          </a:prstGeom>
          <a:noFill/>
        </p:spPr>
      </p:pic>
      <p:sp>
        <p:nvSpPr>
          <p:cNvPr id="104" name="TextBox 103"/>
          <p:cNvSpPr txBox="1"/>
          <p:nvPr/>
        </p:nvSpPr>
        <p:spPr>
          <a:xfrm>
            <a:off x="827584" y="494116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Myriad Pro" pitchFamily="34" charset="0"/>
              </a:rPr>
              <a:t>After 3</a:t>
            </a:r>
            <a:r>
              <a:rPr lang="en-CA" baseline="30000" dirty="0" smtClean="0">
                <a:latin typeface="Myriad Pro" pitchFamily="34" charset="0"/>
              </a:rPr>
              <a:t>rd</a:t>
            </a:r>
            <a:r>
              <a:rPr lang="en-CA" dirty="0" smtClean="0">
                <a:latin typeface="Myriad Pro" pitchFamily="34" charset="0"/>
              </a:rPr>
              <a:t> pass: (9 questions, 8 swaps)</a:t>
            </a:r>
            <a:endParaRPr lang="en-CA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676456" cy="1152128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Myriad Pro" pitchFamily="34" charset="0"/>
              </a:rPr>
              <a:t>Example – Sorting numbers from 1 - 10</a:t>
            </a:r>
            <a:endParaRPr lang="en-CA" dirty="0">
              <a:latin typeface="Myriad Pro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3528" y="1412776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>
                <a:latin typeface="Myriad Pro" pitchFamily="34" charset="0"/>
              </a:rPr>
              <a:t>Bubble sort</a:t>
            </a:r>
          </a:p>
          <a:p>
            <a:endParaRPr lang="en-CA" sz="4000" dirty="0">
              <a:latin typeface="Myriad Pro" pitchFamily="34" charset="0"/>
            </a:endParaRPr>
          </a:p>
          <a:p>
            <a:r>
              <a:rPr lang="en-CA" sz="4000" b="1" dirty="0" smtClean="0">
                <a:latin typeface="Myriad Pro" pitchFamily="34" charset="0"/>
              </a:rPr>
              <a:t>Number of decisions: </a:t>
            </a:r>
            <a:r>
              <a:rPr lang="en-CA" sz="4000" dirty="0" smtClean="0">
                <a:latin typeface="Myriad Pro" pitchFamily="34" charset="0"/>
              </a:rPr>
              <a:t>9 × 9 = 81 </a:t>
            </a:r>
          </a:p>
          <a:p>
            <a:endParaRPr lang="en-CA" sz="4000" dirty="0" smtClean="0">
              <a:latin typeface="Myriad Pro" pitchFamily="34" charset="0"/>
            </a:endParaRPr>
          </a:p>
          <a:p>
            <a:r>
              <a:rPr lang="en-CA" sz="4000" b="1" dirty="0" smtClean="0">
                <a:latin typeface="Myriad Pro" pitchFamily="34" charset="0"/>
              </a:rPr>
              <a:t>Number of swaps: </a:t>
            </a:r>
            <a:r>
              <a:rPr lang="en-CA" sz="4000" dirty="0" smtClean="0">
                <a:latin typeface="Myriad Pro" pitchFamily="34" charset="0"/>
              </a:rPr>
              <a:t>9 + 8 +… + 2 + 1 = 45</a:t>
            </a:r>
            <a:endParaRPr lang="en-CA" sz="400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489</Words>
  <Application>Microsoft Office PowerPoint</Application>
  <PresentationFormat>On-screen Show (4:3)</PresentationFormat>
  <Paragraphs>129</Paragraphs>
  <Slides>21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Comb sort</vt:lpstr>
      <vt:lpstr>History</vt:lpstr>
      <vt:lpstr>General Information</vt:lpstr>
      <vt:lpstr>Time complexity</vt:lpstr>
      <vt:lpstr>Pros</vt:lpstr>
      <vt:lpstr>Pros</vt:lpstr>
      <vt:lpstr>Pros</vt:lpstr>
      <vt:lpstr>Example – Sorting numbers from 1 – 10 with bubble</vt:lpstr>
      <vt:lpstr>Example – Sorting numbers from 1 - 10</vt:lpstr>
      <vt:lpstr>Initial Gap value – Comb sort</vt:lpstr>
      <vt:lpstr>Following Gap values – Comb sort</vt:lpstr>
      <vt:lpstr>Example – Sorting numbers from 1 - 10</vt:lpstr>
      <vt:lpstr>Example – Sorting numbers from 1 – 10 with Comb</vt:lpstr>
      <vt:lpstr>Shrink factor: Why 1.3?</vt:lpstr>
      <vt:lpstr>Cons</vt:lpstr>
      <vt:lpstr>Stable vs. Unstable sorts</vt:lpstr>
      <vt:lpstr>Pseudocode</vt:lpstr>
      <vt:lpstr>So why/when to use it?</vt:lpstr>
      <vt:lpstr>So when do you NOT use it?</vt:lpstr>
      <vt:lpstr>Slide 20</vt:lpstr>
      <vt:lpstr>References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 Sort</dc:title>
  <dc:creator>Jackie Xu</dc:creator>
  <cp:lastModifiedBy>Jackie Xu</cp:lastModifiedBy>
  <cp:revision>173</cp:revision>
  <dcterms:created xsi:type="dcterms:W3CDTF">2015-11-21T17:30:49Z</dcterms:created>
  <dcterms:modified xsi:type="dcterms:W3CDTF">2015-11-24T04:21:48Z</dcterms:modified>
</cp:coreProperties>
</file>