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1"/>
  </p:notesMasterIdLst>
  <p:handoutMasterIdLst>
    <p:handoutMasterId r:id="rId42"/>
  </p:handoutMasterIdLst>
  <p:sldIdLst>
    <p:sldId id="1817" r:id="rId5"/>
    <p:sldId id="1818" r:id="rId6"/>
    <p:sldId id="1820" r:id="rId7"/>
    <p:sldId id="1821" r:id="rId8"/>
    <p:sldId id="1822" r:id="rId9"/>
    <p:sldId id="1823" r:id="rId10"/>
    <p:sldId id="1831" r:id="rId11"/>
    <p:sldId id="1825" r:id="rId12"/>
    <p:sldId id="1830" r:id="rId13"/>
    <p:sldId id="1834" r:id="rId14"/>
    <p:sldId id="1835" r:id="rId15"/>
    <p:sldId id="1827" r:id="rId16"/>
    <p:sldId id="1829" r:id="rId17"/>
    <p:sldId id="1832" r:id="rId18"/>
    <p:sldId id="1833" r:id="rId19"/>
    <p:sldId id="1660" r:id="rId24"/>
    <p:sldId id="1670" r:id="rId25"/>
    <p:sldId id="1548" r:id="rId26"/>
    <p:sldId id="1635" r:id="rId27"/>
    <p:sldId id="1523" r:id="rId28"/>
    <p:sldId id="1716" r:id="rId29"/>
    <p:sldId id="1524" r:id="rId30"/>
    <p:sldId id="1802" r:id="rId31"/>
    <p:sldId id="1803" r:id="rId32"/>
    <p:sldId id="1807" r:id="rId33"/>
    <p:sldId id="1808" r:id="rId34"/>
    <p:sldId id="1804" r:id="rId35"/>
    <p:sldId id="1527" r:id="rId36"/>
    <p:sldId id="1528" r:id="rId37"/>
    <p:sldId id="1529" r:id="rId38"/>
    <p:sldId id="1530" r:id="rId39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Build Template" id="{A073DAE3-B461-442F-A3D3-6642BD875E45}">
          <p14:sldIdLst>
            <p14:sldId id="1817"/>
            <p14:sldId id="1818"/>
            <p14:sldId id="1820"/>
            <p14:sldId id="1821"/>
            <p14:sldId id="1822"/>
            <p14:sldId id="1823"/>
            <p14:sldId id="1831"/>
            <p14:sldId id="1825"/>
            <p14:sldId id="1830"/>
            <p14:sldId id="1834"/>
            <p14:sldId id="1835"/>
            <p14:sldId id="1827"/>
            <p14:sldId id="1829"/>
            <p14:sldId id="1832"/>
            <p14:sldId id="1833"/>
            <p14:sldId id="1809"/>
            <p14:sldId id="1813"/>
            <p14:sldId id="1811"/>
            <p14:sldId id="1812"/>
            <p14:sldId id="1660"/>
            <p14:sldId id="1670"/>
            <p14:sldId id="1548"/>
            <p14:sldId id="1635"/>
            <p14:sldId id="1523"/>
            <p14:sldId id="1716"/>
            <p14:sldId id="1524"/>
            <p14:sldId id="1802"/>
            <p14:sldId id="1803"/>
            <p14:sldId id="1807"/>
            <p14:sldId id="1808"/>
            <p14:sldId id="1804"/>
            <p14:sldId id="1527"/>
            <p14:sldId id="1528"/>
            <p14:sldId id="1529"/>
            <p14:sldId id="1530"/>
            <p14:sldId id="1531"/>
          </p14:sldIdLst>
        </p14:section>
        <p14:section name="Default Section" id="{97202C87-B97E-474E-AC16-CB655D49FC5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1A1A1A"/>
    <a:srgbClr val="FFFFFF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693" autoAdjust="0"/>
  </p:normalViewPr>
  <p:slideViewPr>
    <p:cSldViewPr snapToGrid="0">
      <p:cViewPr varScale="1">
        <p:scale>
          <a:sx n="110" d="100"/>
          <a:sy n="110" d="100"/>
        </p:scale>
        <p:origin x="492" y="4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slide" Target="slides/slide22.xml" Id="rId26" /><Relationship Type="http://schemas.openxmlformats.org/officeDocument/2006/relationships/slide" Target="slides/slide35.xml" Id="rId39" /><Relationship Type="http://schemas.openxmlformats.org/officeDocument/2006/relationships/customXml" Target="../customXml/item3.xml" Id="rId3" /><Relationship Type="http://schemas.openxmlformats.org/officeDocument/2006/relationships/slide" Target="slides/slide30.xml" Id="rId34" /><Relationship Type="http://schemas.openxmlformats.org/officeDocument/2006/relationships/handoutMaster" Target="handoutMasters/handoutMaster1.xml" Id="rId42" /><Relationship Type="http://schemas.openxmlformats.org/officeDocument/2006/relationships/tableStyles" Target="tableStyles.xml" Id="rId47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openxmlformats.org/officeDocument/2006/relationships/slide" Target="slides/slide29.xml" Id="rId33" /><Relationship Type="http://schemas.openxmlformats.org/officeDocument/2006/relationships/slide" Target="slides/slide34.xml" Id="rId38" /><Relationship Type="http://schemas.openxmlformats.org/officeDocument/2006/relationships/theme" Target="theme/theme1.xml" Id="rId46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25.xml" Id="rId29" /><Relationship Type="http://schemas.openxmlformats.org/officeDocument/2006/relationships/notesMaster" Target="notesMasters/notesMaster1.xml" Id="rId41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slide" Target="slides/slide28.xml" Id="rId32" /><Relationship Type="http://schemas.openxmlformats.org/officeDocument/2006/relationships/slide" Target="slides/slide33.xml" Id="rId37" /><Relationship Type="http://schemas.openxmlformats.org/officeDocument/2006/relationships/viewProps" Target="viewProps.xml" Id="rId45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24.xml" Id="rId28" /><Relationship Type="http://schemas.openxmlformats.org/officeDocument/2006/relationships/slide" Target="slides/slide32.xml" Id="rId36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" Target="slides/slide27.xml" Id="rId31" /><Relationship Type="http://schemas.openxmlformats.org/officeDocument/2006/relationships/presProps" Target="presProps.xml" Id="rId44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23.xml" Id="rId27" /><Relationship Type="http://schemas.openxmlformats.org/officeDocument/2006/relationships/slide" Target="slides/slide26.xml" Id="rId30" /><Relationship Type="http://schemas.openxmlformats.org/officeDocument/2006/relationships/slide" Target="slides/slide31.xml" Id="rId35" /><Relationship Type="http://schemas.microsoft.com/office/2015/10/relationships/revisionInfo" Target="revisionInfo.xml" Id="rId48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5/7/2018 3:58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5/7/2018 3:58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160000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050951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410550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056999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AF0B6-AF0D-4EDB-B60E-27694EB6826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52880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9BFF88-B9B5-4B68-BAE1-09ACB5D03C5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509690418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C18626-F474-479E-937A-543AA55347B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520842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953890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CD2277-7C1A-43CA-8676-87B24AD584B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830103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14B72-BE03-4760-B747-D349DA60D86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179572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7B7B7-C694-4FC8-B0BD-20DAA0A272F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94335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FF42D5-4657-4D58-A751-082C26315A1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33514"/>
      </p:ext>
    </p:extLst>
  </p:cSld>
  <p:clrMapOvr>
    <a:masterClrMapping/>
  </p:clrMapOvr>
</p:notes>
</file>

<file path=ppt/notesSlides/notesSlide24.xml><?xml version="1.0" encoding="utf-8"?>
<p:notes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CB5B1-3D40-4389-814A-A3E0AEC8E2FF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A3098-74CE-4AF5-9C5C-C2A7A2AE65A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E0F78483-C1B0-470C-ACDF-3FFAE031C6ED}"/>
              </a:ext>
            </a:extLst>
          </p:cNvPr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352986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140599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569496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19A73-88F5-4B80-A929-CF8E66EE544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532517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C3489-8257-4E60-994D-6A5CEE67ED7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005961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745324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622690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A60C04-4E53-495E-815E-F80AE800C0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829881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574EE-8191-4BCC-ABE6-D00A4F4D769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846373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123978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1175530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 3:58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01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A3051D2-DD0C-4419-9210-74A066BBE509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584200" y="2903438"/>
            <a:ext cx="4343400" cy="527960"/>
          </a:xfrm>
          <a:custGeom>
            <a:avLst/>
            <a:gdLst>
              <a:gd name="T0" fmla="*/ 763 w 809"/>
              <a:gd name="T1" fmla="*/ 64 h 96"/>
              <a:gd name="T2" fmla="*/ 795 w 809"/>
              <a:gd name="T3" fmla="*/ 58 h 96"/>
              <a:gd name="T4" fmla="*/ 795 w 809"/>
              <a:gd name="T5" fmla="*/ 84 h 96"/>
              <a:gd name="T6" fmla="*/ 777 w 809"/>
              <a:gd name="T7" fmla="*/ 30 h 96"/>
              <a:gd name="T8" fmla="*/ 723 w 809"/>
              <a:gd name="T9" fmla="*/ 95 h 96"/>
              <a:gd name="T10" fmla="*/ 701 w 809"/>
              <a:gd name="T11" fmla="*/ 3 h 96"/>
              <a:gd name="T12" fmla="*/ 707 w 809"/>
              <a:gd name="T13" fmla="*/ 16 h 96"/>
              <a:gd name="T14" fmla="*/ 708 w 809"/>
              <a:gd name="T15" fmla="*/ 95 h 96"/>
              <a:gd name="T16" fmla="*/ 661 w 809"/>
              <a:gd name="T17" fmla="*/ 80 h 96"/>
              <a:gd name="T18" fmla="*/ 624 w 809"/>
              <a:gd name="T19" fmla="*/ 69 h 96"/>
              <a:gd name="T20" fmla="*/ 679 w 809"/>
              <a:gd name="T21" fmla="*/ 95 h 96"/>
              <a:gd name="T22" fmla="*/ 579 w 809"/>
              <a:gd name="T23" fmla="*/ 55 h 96"/>
              <a:gd name="T24" fmla="*/ 598 w 809"/>
              <a:gd name="T25" fmla="*/ 69 h 96"/>
              <a:gd name="T26" fmla="*/ 579 w 809"/>
              <a:gd name="T27" fmla="*/ 19 h 96"/>
              <a:gd name="T28" fmla="*/ 605 w 809"/>
              <a:gd name="T29" fmla="*/ 88 h 96"/>
              <a:gd name="T30" fmla="*/ 602 w 809"/>
              <a:gd name="T31" fmla="*/ 12 h 96"/>
              <a:gd name="T32" fmla="*/ 608 w 809"/>
              <a:gd name="T33" fmla="*/ 55 h 96"/>
              <a:gd name="T34" fmla="*/ 471 w 809"/>
              <a:gd name="T35" fmla="*/ 32 h 96"/>
              <a:gd name="T36" fmla="*/ 474 w 809"/>
              <a:gd name="T37" fmla="*/ 2 h 96"/>
              <a:gd name="T38" fmla="*/ 432 w 809"/>
              <a:gd name="T39" fmla="*/ 32 h 96"/>
              <a:gd name="T40" fmla="*/ 457 w 809"/>
              <a:gd name="T41" fmla="*/ 43 h 96"/>
              <a:gd name="T42" fmla="*/ 500 w 809"/>
              <a:gd name="T43" fmla="*/ 96 h 96"/>
              <a:gd name="T44" fmla="*/ 496 w 809"/>
              <a:gd name="T45" fmla="*/ 74 h 96"/>
              <a:gd name="T46" fmla="*/ 496 w 809"/>
              <a:gd name="T47" fmla="*/ 13 h 96"/>
              <a:gd name="T48" fmla="*/ 378 w 809"/>
              <a:gd name="T49" fmla="*/ 64 h 96"/>
              <a:gd name="T50" fmla="*/ 419 w 809"/>
              <a:gd name="T51" fmla="*/ 39 h 96"/>
              <a:gd name="T52" fmla="*/ 363 w 809"/>
              <a:gd name="T53" fmla="*/ 64 h 96"/>
              <a:gd name="T54" fmla="*/ 345 w 809"/>
              <a:gd name="T55" fmla="*/ 62 h 96"/>
              <a:gd name="T56" fmla="*/ 325 w 809"/>
              <a:gd name="T57" fmla="*/ 48 h 96"/>
              <a:gd name="T58" fmla="*/ 352 w 809"/>
              <a:gd name="T59" fmla="*/ 46 h 96"/>
              <a:gd name="T60" fmla="*/ 313 w 809"/>
              <a:gd name="T61" fmla="*/ 41 h 96"/>
              <a:gd name="T62" fmla="*/ 327 w 809"/>
              <a:gd name="T63" fmla="*/ 67 h 96"/>
              <a:gd name="T64" fmla="*/ 328 w 809"/>
              <a:gd name="T65" fmla="*/ 86 h 96"/>
              <a:gd name="T66" fmla="*/ 347 w 809"/>
              <a:gd name="T67" fmla="*/ 91 h 96"/>
              <a:gd name="T68" fmla="*/ 286 w 809"/>
              <a:gd name="T69" fmla="*/ 63 h 96"/>
              <a:gd name="T70" fmla="*/ 256 w 809"/>
              <a:gd name="T71" fmla="*/ 79 h 96"/>
              <a:gd name="T72" fmla="*/ 301 w 809"/>
              <a:gd name="T73" fmla="*/ 63 h 96"/>
              <a:gd name="T74" fmla="*/ 246 w 809"/>
              <a:gd name="T75" fmla="*/ 39 h 96"/>
              <a:gd name="T76" fmla="*/ 210 w 809"/>
              <a:gd name="T77" fmla="*/ 45 h 96"/>
              <a:gd name="T78" fmla="*/ 210 w 809"/>
              <a:gd name="T79" fmla="*/ 65 h 96"/>
              <a:gd name="T80" fmla="*/ 226 w 809"/>
              <a:gd name="T81" fmla="*/ 31 h 96"/>
              <a:gd name="T82" fmla="*/ 165 w 809"/>
              <a:gd name="T83" fmla="*/ 96 h 96"/>
              <a:gd name="T84" fmla="*/ 148 w 809"/>
              <a:gd name="T85" fmla="*/ 64 h 96"/>
              <a:gd name="T86" fmla="*/ 167 w 809"/>
              <a:gd name="T87" fmla="*/ 30 h 96"/>
              <a:gd name="T88" fmla="*/ 108 w 809"/>
              <a:gd name="T89" fmla="*/ 32 h 96"/>
              <a:gd name="T90" fmla="*/ 110 w 809"/>
              <a:gd name="T91" fmla="*/ 17 h 96"/>
              <a:gd name="T92" fmla="*/ 116 w 809"/>
              <a:gd name="T93" fmla="*/ 3 h 96"/>
              <a:gd name="T94" fmla="*/ 80 w 809"/>
              <a:gd name="T95" fmla="*/ 38 h 96"/>
              <a:gd name="T96" fmla="*/ 42 w 809"/>
              <a:gd name="T97" fmla="*/ 95 h 96"/>
              <a:gd name="T98" fmla="*/ 14 w 809"/>
              <a:gd name="T99" fmla="*/ 95 h 96"/>
              <a:gd name="T100" fmla="*/ 47 w 809"/>
              <a:gd name="T101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9" h="96">
                <a:moveTo>
                  <a:pt x="795" y="58"/>
                </a:moveTo>
                <a:cubicBezTo>
                  <a:pt x="795" y="53"/>
                  <a:pt x="794" y="50"/>
                  <a:pt x="791" y="46"/>
                </a:cubicBezTo>
                <a:cubicBezTo>
                  <a:pt x="788" y="43"/>
                  <a:pt x="784" y="42"/>
                  <a:pt x="780" y="42"/>
                </a:cubicBezTo>
                <a:cubicBezTo>
                  <a:pt x="775" y="42"/>
                  <a:pt x="770" y="44"/>
                  <a:pt x="767" y="48"/>
                </a:cubicBezTo>
                <a:cubicBezTo>
                  <a:pt x="764" y="52"/>
                  <a:pt x="763" y="57"/>
                  <a:pt x="763" y="64"/>
                </a:cubicBezTo>
                <a:cubicBezTo>
                  <a:pt x="763" y="71"/>
                  <a:pt x="764" y="76"/>
                  <a:pt x="767" y="79"/>
                </a:cubicBezTo>
                <a:cubicBezTo>
                  <a:pt x="770" y="83"/>
                  <a:pt x="774" y="85"/>
                  <a:pt x="779" y="85"/>
                </a:cubicBezTo>
                <a:cubicBezTo>
                  <a:pt x="784" y="85"/>
                  <a:pt x="788" y="83"/>
                  <a:pt x="791" y="79"/>
                </a:cubicBezTo>
                <a:cubicBezTo>
                  <a:pt x="794" y="76"/>
                  <a:pt x="795" y="71"/>
                  <a:pt x="795" y="66"/>
                </a:cubicBezTo>
                <a:lnTo>
                  <a:pt x="795" y="58"/>
                </a:lnTo>
                <a:close/>
                <a:moveTo>
                  <a:pt x="809" y="2"/>
                </a:moveTo>
                <a:cubicBezTo>
                  <a:pt x="809" y="95"/>
                  <a:pt x="809" y="95"/>
                  <a:pt x="809" y="95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5" y="84"/>
                  <a:pt x="795" y="84"/>
                  <a:pt x="795" y="84"/>
                </a:cubicBezTo>
                <a:cubicBezTo>
                  <a:pt x="790" y="92"/>
                  <a:pt x="783" y="96"/>
                  <a:pt x="774" y="96"/>
                </a:cubicBezTo>
                <a:cubicBezTo>
                  <a:pt x="766" y="96"/>
                  <a:pt x="760" y="93"/>
                  <a:pt x="755" y="88"/>
                </a:cubicBezTo>
                <a:cubicBezTo>
                  <a:pt x="751" y="82"/>
                  <a:pt x="748" y="74"/>
                  <a:pt x="748" y="65"/>
                </a:cubicBezTo>
                <a:cubicBezTo>
                  <a:pt x="748" y="54"/>
                  <a:pt x="751" y="46"/>
                  <a:pt x="756" y="40"/>
                </a:cubicBezTo>
                <a:cubicBezTo>
                  <a:pt x="761" y="34"/>
                  <a:pt x="768" y="30"/>
                  <a:pt x="777" y="30"/>
                </a:cubicBezTo>
                <a:cubicBezTo>
                  <a:pt x="785" y="30"/>
                  <a:pt x="791" y="34"/>
                  <a:pt x="795" y="41"/>
                </a:cubicBezTo>
                <a:cubicBezTo>
                  <a:pt x="795" y="41"/>
                  <a:pt x="795" y="41"/>
                  <a:pt x="795" y="41"/>
                </a:cubicBezTo>
                <a:cubicBezTo>
                  <a:pt x="795" y="2"/>
                  <a:pt x="795" y="2"/>
                  <a:pt x="795" y="2"/>
                </a:cubicBezTo>
                <a:lnTo>
                  <a:pt x="809" y="2"/>
                </a:lnTo>
                <a:close/>
                <a:moveTo>
                  <a:pt x="723" y="95"/>
                </a:moveTo>
                <a:cubicBezTo>
                  <a:pt x="738" y="95"/>
                  <a:pt x="738" y="95"/>
                  <a:pt x="738" y="95"/>
                </a:cubicBezTo>
                <a:cubicBezTo>
                  <a:pt x="738" y="2"/>
                  <a:pt x="738" y="2"/>
                  <a:pt x="738" y="2"/>
                </a:cubicBezTo>
                <a:cubicBezTo>
                  <a:pt x="723" y="2"/>
                  <a:pt x="723" y="2"/>
                  <a:pt x="723" y="2"/>
                </a:cubicBezTo>
                <a:lnTo>
                  <a:pt x="723" y="95"/>
                </a:lnTo>
                <a:close/>
                <a:moveTo>
                  <a:pt x="701" y="3"/>
                </a:moveTo>
                <a:cubicBezTo>
                  <a:pt x="699" y="3"/>
                  <a:pt x="697" y="3"/>
                  <a:pt x="695" y="5"/>
                </a:cubicBezTo>
                <a:cubicBezTo>
                  <a:pt x="694" y="7"/>
                  <a:pt x="693" y="8"/>
                  <a:pt x="693" y="11"/>
                </a:cubicBezTo>
                <a:cubicBezTo>
                  <a:pt x="693" y="13"/>
                  <a:pt x="694" y="15"/>
                  <a:pt x="695" y="17"/>
                </a:cubicBezTo>
                <a:cubicBezTo>
                  <a:pt x="697" y="18"/>
                  <a:pt x="699" y="19"/>
                  <a:pt x="701" y="19"/>
                </a:cubicBezTo>
                <a:cubicBezTo>
                  <a:pt x="704" y="19"/>
                  <a:pt x="706" y="18"/>
                  <a:pt x="707" y="16"/>
                </a:cubicBezTo>
                <a:cubicBezTo>
                  <a:pt x="709" y="15"/>
                  <a:pt x="710" y="13"/>
                  <a:pt x="710" y="11"/>
                </a:cubicBezTo>
                <a:cubicBezTo>
                  <a:pt x="710" y="8"/>
                  <a:pt x="709" y="7"/>
                  <a:pt x="707" y="5"/>
                </a:cubicBezTo>
                <a:cubicBezTo>
                  <a:pt x="706" y="3"/>
                  <a:pt x="704" y="3"/>
                  <a:pt x="701" y="3"/>
                </a:cubicBezTo>
                <a:moveTo>
                  <a:pt x="694" y="95"/>
                </a:moveTo>
                <a:cubicBezTo>
                  <a:pt x="708" y="95"/>
                  <a:pt x="708" y="95"/>
                  <a:pt x="708" y="95"/>
                </a:cubicBezTo>
                <a:cubicBezTo>
                  <a:pt x="708" y="32"/>
                  <a:pt x="708" y="32"/>
                  <a:pt x="708" y="32"/>
                </a:cubicBezTo>
                <a:cubicBezTo>
                  <a:pt x="694" y="32"/>
                  <a:pt x="694" y="32"/>
                  <a:pt x="694" y="32"/>
                </a:cubicBezTo>
                <a:lnTo>
                  <a:pt x="694" y="95"/>
                </a:lnTo>
                <a:close/>
                <a:moveTo>
                  <a:pt x="665" y="68"/>
                </a:moveTo>
                <a:cubicBezTo>
                  <a:pt x="665" y="73"/>
                  <a:pt x="664" y="77"/>
                  <a:pt x="661" y="80"/>
                </a:cubicBezTo>
                <a:cubicBezTo>
                  <a:pt x="658" y="83"/>
                  <a:pt x="655" y="85"/>
                  <a:pt x="651" y="85"/>
                </a:cubicBezTo>
                <a:cubicBezTo>
                  <a:pt x="642" y="85"/>
                  <a:pt x="638" y="79"/>
                  <a:pt x="638" y="68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24" y="32"/>
                  <a:pt x="624" y="32"/>
                  <a:pt x="624" y="32"/>
                </a:cubicBezTo>
                <a:cubicBezTo>
                  <a:pt x="624" y="69"/>
                  <a:pt x="624" y="69"/>
                  <a:pt x="624" y="69"/>
                </a:cubicBezTo>
                <a:cubicBezTo>
                  <a:pt x="624" y="87"/>
                  <a:pt x="631" y="96"/>
                  <a:pt x="646" y="96"/>
                </a:cubicBezTo>
                <a:cubicBezTo>
                  <a:pt x="654" y="96"/>
                  <a:pt x="661" y="92"/>
                  <a:pt x="665" y="85"/>
                </a:cubicBezTo>
                <a:cubicBezTo>
                  <a:pt x="665" y="85"/>
                  <a:pt x="665" y="85"/>
                  <a:pt x="665" y="85"/>
                </a:cubicBezTo>
                <a:cubicBezTo>
                  <a:pt x="665" y="95"/>
                  <a:pt x="665" y="95"/>
                  <a:pt x="665" y="95"/>
                </a:cubicBezTo>
                <a:cubicBezTo>
                  <a:pt x="679" y="95"/>
                  <a:pt x="679" y="95"/>
                  <a:pt x="679" y="95"/>
                </a:cubicBezTo>
                <a:cubicBezTo>
                  <a:pt x="679" y="32"/>
                  <a:pt x="679" y="32"/>
                  <a:pt x="679" y="32"/>
                </a:cubicBezTo>
                <a:cubicBezTo>
                  <a:pt x="665" y="32"/>
                  <a:pt x="665" y="32"/>
                  <a:pt x="665" y="32"/>
                </a:cubicBezTo>
                <a:lnTo>
                  <a:pt x="665" y="68"/>
                </a:lnTo>
                <a:close/>
                <a:moveTo>
                  <a:pt x="598" y="69"/>
                </a:moveTo>
                <a:cubicBezTo>
                  <a:pt x="598" y="60"/>
                  <a:pt x="592" y="55"/>
                  <a:pt x="579" y="55"/>
                </a:cubicBezTo>
                <a:cubicBezTo>
                  <a:pt x="569" y="55"/>
                  <a:pt x="569" y="55"/>
                  <a:pt x="569" y="55"/>
                </a:cubicBezTo>
                <a:cubicBezTo>
                  <a:pt x="569" y="83"/>
                  <a:pt x="569" y="83"/>
                  <a:pt x="569" y="83"/>
                </a:cubicBezTo>
                <a:cubicBezTo>
                  <a:pt x="581" y="83"/>
                  <a:pt x="581" y="83"/>
                  <a:pt x="581" y="83"/>
                </a:cubicBezTo>
                <a:cubicBezTo>
                  <a:pt x="587" y="83"/>
                  <a:pt x="591" y="82"/>
                  <a:pt x="594" y="79"/>
                </a:cubicBezTo>
                <a:cubicBezTo>
                  <a:pt x="597" y="77"/>
                  <a:pt x="598" y="73"/>
                  <a:pt x="598" y="69"/>
                </a:cubicBezTo>
                <a:moveTo>
                  <a:pt x="569" y="44"/>
                </a:moveTo>
                <a:cubicBezTo>
                  <a:pt x="578" y="44"/>
                  <a:pt x="578" y="44"/>
                  <a:pt x="578" y="44"/>
                </a:cubicBezTo>
                <a:cubicBezTo>
                  <a:pt x="583" y="44"/>
                  <a:pt x="587" y="42"/>
                  <a:pt x="590" y="40"/>
                </a:cubicBezTo>
                <a:cubicBezTo>
                  <a:pt x="593" y="38"/>
                  <a:pt x="594" y="34"/>
                  <a:pt x="594" y="30"/>
                </a:cubicBezTo>
                <a:cubicBezTo>
                  <a:pt x="594" y="22"/>
                  <a:pt x="589" y="19"/>
                  <a:pt x="579" y="19"/>
                </a:cubicBezTo>
                <a:cubicBezTo>
                  <a:pt x="569" y="19"/>
                  <a:pt x="569" y="19"/>
                  <a:pt x="569" y="19"/>
                </a:cubicBezTo>
                <a:lnTo>
                  <a:pt x="569" y="44"/>
                </a:lnTo>
                <a:close/>
                <a:moveTo>
                  <a:pt x="608" y="55"/>
                </a:moveTo>
                <a:cubicBezTo>
                  <a:pt x="612" y="58"/>
                  <a:pt x="614" y="63"/>
                  <a:pt x="614" y="69"/>
                </a:cubicBezTo>
                <a:cubicBezTo>
                  <a:pt x="614" y="77"/>
                  <a:pt x="611" y="83"/>
                  <a:pt x="605" y="88"/>
                </a:cubicBezTo>
                <a:cubicBezTo>
                  <a:pt x="599" y="92"/>
                  <a:pt x="591" y="95"/>
                  <a:pt x="582" y="95"/>
                </a:cubicBezTo>
                <a:cubicBezTo>
                  <a:pt x="554" y="95"/>
                  <a:pt x="554" y="95"/>
                  <a:pt x="554" y="95"/>
                </a:cubicBezTo>
                <a:cubicBezTo>
                  <a:pt x="554" y="7"/>
                  <a:pt x="554" y="7"/>
                  <a:pt x="554" y="7"/>
                </a:cubicBezTo>
                <a:cubicBezTo>
                  <a:pt x="582" y="7"/>
                  <a:pt x="582" y="7"/>
                  <a:pt x="582" y="7"/>
                </a:cubicBezTo>
                <a:cubicBezTo>
                  <a:pt x="591" y="7"/>
                  <a:pt x="597" y="9"/>
                  <a:pt x="602" y="12"/>
                </a:cubicBezTo>
                <a:cubicBezTo>
                  <a:pt x="607" y="16"/>
                  <a:pt x="610" y="21"/>
                  <a:pt x="610" y="27"/>
                </a:cubicBezTo>
                <a:cubicBezTo>
                  <a:pt x="610" y="32"/>
                  <a:pt x="608" y="36"/>
                  <a:pt x="605" y="40"/>
                </a:cubicBezTo>
                <a:cubicBezTo>
                  <a:pt x="603" y="44"/>
                  <a:pt x="599" y="46"/>
                  <a:pt x="594" y="48"/>
                </a:cubicBezTo>
                <a:cubicBezTo>
                  <a:pt x="594" y="48"/>
                  <a:pt x="594" y="48"/>
                  <a:pt x="594" y="48"/>
                </a:cubicBezTo>
                <a:cubicBezTo>
                  <a:pt x="600" y="49"/>
                  <a:pt x="605" y="51"/>
                  <a:pt x="608" y="55"/>
                </a:cubicBezTo>
                <a:moveTo>
                  <a:pt x="496" y="13"/>
                </a:moveTo>
                <a:cubicBezTo>
                  <a:pt x="482" y="17"/>
                  <a:pt x="482" y="17"/>
                  <a:pt x="482" y="17"/>
                </a:cubicBezTo>
                <a:cubicBezTo>
                  <a:pt x="482" y="32"/>
                  <a:pt x="482" y="32"/>
                  <a:pt x="482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71" y="32"/>
                  <a:pt x="471" y="32"/>
                  <a:pt x="471" y="32"/>
                </a:cubicBezTo>
                <a:cubicBezTo>
                  <a:pt x="457" y="32"/>
                  <a:pt x="457" y="32"/>
                  <a:pt x="457" y="32"/>
                </a:cubicBezTo>
                <a:cubicBezTo>
                  <a:pt x="457" y="23"/>
                  <a:pt x="457" y="23"/>
                  <a:pt x="457" y="23"/>
                </a:cubicBezTo>
                <a:cubicBezTo>
                  <a:pt x="457" y="16"/>
                  <a:pt x="460" y="12"/>
                  <a:pt x="467" y="12"/>
                </a:cubicBezTo>
                <a:cubicBezTo>
                  <a:pt x="470" y="12"/>
                  <a:pt x="472" y="12"/>
                  <a:pt x="474" y="13"/>
                </a:cubicBezTo>
                <a:cubicBezTo>
                  <a:pt x="474" y="2"/>
                  <a:pt x="474" y="2"/>
                  <a:pt x="474" y="2"/>
                </a:cubicBezTo>
                <a:cubicBezTo>
                  <a:pt x="472" y="1"/>
                  <a:pt x="469" y="0"/>
                  <a:pt x="465" y="0"/>
                </a:cubicBezTo>
                <a:cubicBezTo>
                  <a:pt x="459" y="0"/>
                  <a:pt x="454" y="2"/>
                  <a:pt x="449" y="6"/>
                </a:cubicBezTo>
                <a:cubicBezTo>
                  <a:pt x="445" y="10"/>
                  <a:pt x="443" y="15"/>
                  <a:pt x="443" y="22"/>
                </a:cubicBezTo>
                <a:cubicBezTo>
                  <a:pt x="443" y="32"/>
                  <a:pt x="443" y="32"/>
                  <a:pt x="443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43" y="43"/>
                  <a:pt x="443" y="43"/>
                  <a:pt x="443" y="43"/>
                </a:cubicBezTo>
                <a:cubicBezTo>
                  <a:pt x="443" y="95"/>
                  <a:pt x="443" y="95"/>
                  <a:pt x="443" y="95"/>
                </a:cubicBezTo>
                <a:cubicBezTo>
                  <a:pt x="457" y="95"/>
                  <a:pt x="457" y="95"/>
                  <a:pt x="457" y="95"/>
                </a:cubicBezTo>
                <a:cubicBezTo>
                  <a:pt x="457" y="43"/>
                  <a:pt x="457" y="43"/>
                  <a:pt x="457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82" y="43"/>
                  <a:pt x="482" y="43"/>
                  <a:pt x="482" y="43"/>
                </a:cubicBezTo>
                <a:cubicBezTo>
                  <a:pt x="482" y="79"/>
                  <a:pt x="482" y="79"/>
                  <a:pt x="482" y="79"/>
                </a:cubicBezTo>
                <a:cubicBezTo>
                  <a:pt x="482" y="90"/>
                  <a:pt x="488" y="96"/>
                  <a:pt x="500" y="96"/>
                </a:cubicBezTo>
                <a:cubicBezTo>
                  <a:pt x="504" y="96"/>
                  <a:pt x="508" y="95"/>
                  <a:pt x="511" y="94"/>
                </a:cubicBezTo>
                <a:cubicBezTo>
                  <a:pt x="511" y="83"/>
                  <a:pt x="511" y="83"/>
                  <a:pt x="511" y="83"/>
                </a:cubicBezTo>
                <a:cubicBezTo>
                  <a:pt x="509" y="84"/>
                  <a:pt x="507" y="85"/>
                  <a:pt x="505" y="85"/>
                </a:cubicBezTo>
                <a:cubicBezTo>
                  <a:pt x="501" y="85"/>
                  <a:pt x="499" y="84"/>
                  <a:pt x="498" y="82"/>
                </a:cubicBezTo>
                <a:cubicBezTo>
                  <a:pt x="496" y="81"/>
                  <a:pt x="496" y="78"/>
                  <a:pt x="496" y="74"/>
                </a:cubicBezTo>
                <a:cubicBezTo>
                  <a:pt x="496" y="43"/>
                  <a:pt x="496" y="43"/>
                  <a:pt x="496" y="43"/>
                </a:cubicBezTo>
                <a:cubicBezTo>
                  <a:pt x="511" y="43"/>
                  <a:pt x="511" y="43"/>
                  <a:pt x="511" y="43"/>
                </a:cubicBezTo>
                <a:cubicBezTo>
                  <a:pt x="511" y="32"/>
                  <a:pt x="511" y="32"/>
                  <a:pt x="511" y="32"/>
                </a:cubicBezTo>
                <a:cubicBezTo>
                  <a:pt x="496" y="32"/>
                  <a:pt x="496" y="32"/>
                  <a:pt x="496" y="32"/>
                </a:cubicBezTo>
                <a:lnTo>
                  <a:pt x="496" y="13"/>
                </a:lnTo>
                <a:close/>
                <a:moveTo>
                  <a:pt x="413" y="63"/>
                </a:moveTo>
                <a:cubicBezTo>
                  <a:pt x="413" y="56"/>
                  <a:pt x="412" y="51"/>
                  <a:pt x="409" y="47"/>
                </a:cubicBezTo>
                <a:cubicBezTo>
                  <a:pt x="406" y="44"/>
                  <a:pt x="401" y="42"/>
                  <a:pt x="396" y="42"/>
                </a:cubicBezTo>
                <a:cubicBezTo>
                  <a:pt x="390" y="42"/>
                  <a:pt x="386" y="44"/>
                  <a:pt x="382" y="48"/>
                </a:cubicBezTo>
                <a:cubicBezTo>
                  <a:pt x="379" y="51"/>
                  <a:pt x="378" y="57"/>
                  <a:pt x="378" y="64"/>
                </a:cubicBezTo>
                <a:cubicBezTo>
                  <a:pt x="378" y="70"/>
                  <a:pt x="379" y="75"/>
                  <a:pt x="383" y="79"/>
                </a:cubicBezTo>
                <a:cubicBezTo>
                  <a:pt x="386" y="83"/>
                  <a:pt x="390" y="85"/>
                  <a:pt x="396" y="85"/>
                </a:cubicBezTo>
                <a:cubicBezTo>
                  <a:pt x="401" y="85"/>
                  <a:pt x="406" y="83"/>
                  <a:pt x="409" y="79"/>
                </a:cubicBezTo>
                <a:cubicBezTo>
                  <a:pt x="412" y="76"/>
                  <a:pt x="413" y="70"/>
                  <a:pt x="413" y="63"/>
                </a:cubicBezTo>
                <a:moveTo>
                  <a:pt x="419" y="39"/>
                </a:moveTo>
                <a:cubicBezTo>
                  <a:pt x="425" y="45"/>
                  <a:pt x="428" y="53"/>
                  <a:pt x="428" y="63"/>
                </a:cubicBezTo>
                <a:cubicBezTo>
                  <a:pt x="428" y="73"/>
                  <a:pt x="425" y="81"/>
                  <a:pt x="419" y="87"/>
                </a:cubicBezTo>
                <a:cubicBezTo>
                  <a:pt x="413" y="93"/>
                  <a:pt x="405" y="96"/>
                  <a:pt x="395" y="96"/>
                </a:cubicBezTo>
                <a:cubicBezTo>
                  <a:pt x="385" y="96"/>
                  <a:pt x="378" y="93"/>
                  <a:pt x="372" y="87"/>
                </a:cubicBezTo>
                <a:cubicBezTo>
                  <a:pt x="366" y="81"/>
                  <a:pt x="363" y="74"/>
                  <a:pt x="363" y="64"/>
                </a:cubicBezTo>
                <a:cubicBezTo>
                  <a:pt x="363" y="53"/>
                  <a:pt x="366" y="45"/>
                  <a:pt x="372" y="39"/>
                </a:cubicBezTo>
                <a:cubicBezTo>
                  <a:pt x="378" y="33"/>
                  <a:pt x="386" y="30"/>
                  <a:pt x="396" y="30"/>
                </a:cubicBezTo>
                <a:cubicBezTo>
                  <a:pt x="406" y="30"/>
                  <a:pt x="414" y="33"/>
                  <a:pt x="419" y="39"/>
                </a:cubicBezTo>
                <a:moveTo>
                  <a:pt x="350" y="66"/>
                </a:moveTo>
                <a:cubicBezTo>
                  <a:pt x="349" y="64"/>
                  <a:pt x="347" y="63"/>
                  <a:pt x="345" y="62"/>
                </a:cubicBezTo>
                <a:cubicBezTo>
                  <a:pt x="343" y="60"/>
                  <a:pt x="340" y="59"/>
                  <a:pt x="337" y="58"/>
                </a:cubicBezTo>
                <a:cubicBezTo>
                  <a:pt x="335" y="58"/>
                  <a:pt x="334" y="57"/>
                  <a:pt x="332" y="56"/>
                </a:cubicBezTo>
                <a:cubicBezTo>
                  <a:pt x="330" y="56"/>
                  <a:pt x="329" y="55"/>
                  <a:pt x="328" y="54"/>
                </a:cubicBezTo>
                <a:cubicBezTo>
                  <a:pt x="327" y="54"/>
                  <a:pt x="326" y="53"/>
                  <a:pt x="325" y="52"/>
                </a:cubicBezTo>
                <a:cubicBezTo>
                  <a:pt x="325" y="51"/>
                  <a:pt x="325" y="50"/>
                  <a:pt x="325" y="48"/>
                </a:cubicBezTo>
                <a:cubicBezTo>
                  <a:pt x="325" y="47"/>
                  <a:pt x="325" y="46"/>
                  <a:pt x="325" y="45"/>
                </a:cubicBezTo>
                <a:cubicBezTo>
                  <a:pt x="326" y="45"/>
                  <a:pt x="327" y="44"/>
                  <a:pt x="328" y="43"/>
                </a:cubicBezTo>
                <a:cubicBezTo>
                  <a:pt x="329" y="42"/>
                  <a:pt x="330" y="42"/>
                  <a:pt x="332" y="42"/>
                </a:cubicBezTo>
                <a:cubicBezTo>
                  <a:pt x="333" y="41"/>
                  <a:pt x="335" y="41"/>
                  <a:pt x="336" y="41"/>
                </a:cubicBezTo>
                <a:cubicBezTo>
                  <a:pt x="342" y="41"/>
                  <a:pt x="347" y="43"/>
                  <a:pt x="352" y="46"/>
                </a:cubicBezTo>
                <a:cubicBezTo>
                  <a:pt x="352" y="33"/>
                  <a:pt x="352" y="33"/>
                  <a:pt x="352" y="33"/>
                </a:cubicBezTo>
                <a:cubicBezTo>
                  <a:pt x="347" y="31"/>
                  <a:pt x="342" y="30"/>
                  <a:pt x="336" y="30"/>
                </a:cubicBezTo>
                <a:cubicBezTo>
                  <a:pt x="333" y="30"/>
                  <a:pt x="330" y="31"/>
                  <a:pt x="327" y="32"/>
                </a:cubicBezTo>
                <a:cubicBezTo>
                  <a:pt x="323" y="32"/>
                  <a:pt x="321" y="34"/>
                  <a:pt x="318" y="35"/>
                </a:cubicBezTo>
                <a:cubicBezTo>
                  <a:pt x="316" y="37"/>
                  <a:pt x="314" y="39"/>
                  <a:pt x="313" y="41"/>
                </a:cubicBezTo>
                <a:cubicBezTo>
                  <a:pt x="311" y="43"/>
                  <a:pt x="310" y="46"/>
                  <a:pt x="310" y="49"/>
                </a:cubicBezTo>
                <a:cubicBezTo>
                  <a:pt x="310" y="51"/>
                  <a:pt x="311" y="54"/>
                  <a:pt x="311" y="55"/>
                </a:cubicBezTo>
                <a:cubicBezTo>
                  <a:pt x="312" y="57"/>
                  <a:pt x="313" y="59"/>
                  <a:pt x="315" y="60"/>
                </a:cubicBezTo>
                <a:cubicBezTo>
                  <a:pt x="316" y="62"/>
                  <a:pt x="318" y="63"/>
                  <a:pt x="320" y="64"/>
                </a:cubicBezTo>
                <a:cubicBezTo>
                  <a:pt x="322" y="65"/>
                  <a:pt x="324" y="66"/>
                  <a:pt x="327" y="67"/>
                </a:cubicBezTo>
                <a:cubicBezTo>
                  <a:pt x="329" y="68"/>
                  <a:pt x="331" y="69"/>
                  <a:pt x="332" y="70"/>
                </a:cubicBezTo>
                <a:cubicBezTo>
                  <a:pt x="334" y="70"/>
                  <a:pt x="335" y="71"/>
                  <a:pt x="337" y="72"/>
                </a:cubicBezTo>
                <a:cubicBezTo>
                  <a:pt x="338" y="72"/>
                  <a:pt x="339" y="73"/>
                  <a:pt x="340" y="74"/>
                </a:cubicBezTo>
                <a:cubicBezTo>
                  <a:pt x="340" y="75"/>
                  <a:pt x="341" y="77"/>
                  <a:pt x="341" y="78"/>
                </a:cubicBezTo>
                <a:cubicBezTo>
                  <a:pt x="341" y="83"/>
                  <a:pt x="336" y="86"/>
                  <a:pt x="328" y="86"/>
                </a:cubicBezTo>
                <a:cubicBezTo>
                  <a:pt x="322" y="86"/>
                  <a:pt x="316" y="84"/>
                  <a:pt x="310" y="79"/>
                </a:cubicBezTo>
                <a:cubicBezTo>
                  <a:pt x="310" y="93"/>
                  <a:pt x="310" y="93"/>
                  <a:pt x="310" y="93"/>
                </a:cubicBezTo>
                <a:cubicBezTo>
                  <a:pt x="315" y="95"/>
                  <a:pt x="321" y="96"/>
                  <a:pt x="328" y="96"/>
                </a:cubicBezTo>
                <a:cubicBezTo>
                  <a:pt x="332" y="96"/>
                  <a:pt x="335" y="96"/>
                  <a:pt x="338" y="95"/>
                </a:cubicBezTo>
                <a:cubicBezTo>
                  <a:pt x="342" y="94"/>
                  <a:pt x="344" y="93"/>
                  <a:pt x="347" y="91"/>
                </a:cubicBezTo>
                <a:cubicBezTo>
                  <a:pt x="349" y="90"/>
                  <a:pt x="351" y="88"/>
                  <a:pt x="353" y="86"/>
                </a:cubicBezTo>
                <a:cubicBezTo>
                  <a:pt x="354" y="83"/>
                  <a:pt x="355" y="80"/>
                  <a:pt x="355" y="77"/>
                </a:cubicBezTo>
                <a:cubicBezTo>
                  <a:pt x="355" y="75"/>
                  <a:pt x="354" y="72"/>
                  <a:pt x="354" y="71"/>
                </a:cubicBezTo>
                <a:cubicBezTo>
                  <a:pt x="353" y="69"/>
                  <a:pt x="352" y="67"/>
                  <a:pt x="350" y="66"/>
                </a:cubicBezTo>
                <a:moveTo>
                  <a:pt x="286" y="63"/>
                </a:moveTo>
                <a:cubicBezTo>
                  <a:pt x="286" y="56"/>
                  <a:pt x="285" y="51"/>
                  <a:pt x="282" y="47"/>
                </a:cubicBezTo>
                <a:cubicBezTo>
                  <a:pt x="279" y="44"/>
                  <a:pt x="275" y="42"/>
                  <a:pt x="269" y="42"/>
                </a:cubicBezTo>
                <a:cubicBezTo>
                  <a:pt x="263" y="42"/>
                  <a:pt x="259" y="44"/>
                  <a:pt x="256" y="48"/>
                </a:cubicBezTo>
                <a:cubicBezTo>
                  <a:pt x="253" y="51"/>
                  <a:pt x="251" y="57"/>
                  <a:pt x="251" y="64"/>
                </a:cubicBezTo>
                <a:cubicBezTo>
                  <a:pt x="251" y="70"/>
                  <a:pt x="253" y="75"/>
                  <a:pt x="256" y="79"/>
                </a:cubicBezTo>
                <a:cubicBezTo>
                  <a:pt x="259" y="83"/>
                  <a:pt x="264" y="85"/>
                  <a:pt x="269" y="85"/>
                </a:cubicBezTo>
                <a:cubicBezTo>
                  <a:pt x="275" y="85"/>
                  <a:pt x="279" y="83"/>
                  <a:pt x="282" y="79"/>
                </a:cubicBezTo>
                <a:cubicBezTo>
                  <a:pt x="285" y="76"/>
                  <a:pt x="286" y="70"/>
                  <a:pt x="286" y="63"/>
                </a:cubicBezTo>
                <a:moveTo>
                  <a:pt x="293" y="39"/>
                </a:moveTo>
                <a:cubicBezTo>
                  <a:pt x="298" y="45"/>
                  <a:pt x="301" y="53"/>
                  <a:pt x="301" y="63"/>
                </a:cubicBezTo>
                <a:cubicBezTo>
                  <a:pt x="301" y="73"/>
                  <a:pt x="298" y="81"/>
                  <a:pt x="292" y="87"/>
                </a:cubicBezTo>
                <a:cubicBezTo>
                  <a:pt x="286" y="93"/>
                  <a:pt x="278" y="96"/>
                  <a:pt x="268" y="96"/>
                </a:cubicBezTo>
                <a:cubicBezTo>
                  <a:pt x="259" y="96"/>
                  <a:pt x="251" y="93"/>
                  <a:pt x="245" y="87"/>
                </a:cubicBezTo>
                <a:cubicBezTo>
                  <a:pt x="239" y="81"/>
                  <a:pt x="237" y="74"/>
                  <a:pt x="237" y="64"/>
                </a:cubicBezTo>
                <a:cubicBezTo>
                  <a:pt x="237" y="53"/>
                  <a:pt x="240" y="45"/>
                  <a:pt x="246" y="39"/>
                </a:cubicBezTo>
                <a:cubicBezTo>
                  <a:pt x="252" y="33"/>
                  <a:pt x="260" y="30"/>
                  <a:pt x="270" y="30"/>
                </a:cubicBezTo>
                <a:cubicBezTo>
                  <a:pt x="280" y="30"/>
                  <a:pt x="287" y="33"/>
                  <a:pt x="293" y="39"/>
                </a:cubicBezTo>
                <a:moveTo>
                  <a:pt x="216" y="35"/>
                </a:moveTo>
                <a:cubicBezTo>
                  <a:pt x="213" y="37"/>
                  <a:pt x="211" y="40"/>
                  <a:pt x="210" y="45"/>
                </a:cubicBezTo>
                <a:cubicBezTo>
                  <a:pt x="210" y="45"/>
                  <a:pt x="210" y="45"/>
                  <a:pt x="210" y="45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195" y="32"/>
                  <a:pt x="195" y="32"/>
                  <a:pt x="195" y="32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10" y="65"/>
                  <a:pt x="210" y="65"/>
                  <a:pt x="210" y="65"/>
                </a:cubicBezTo>
                <a:cubicBezTo>
                  <a:pt x="210" y="58"/>
                  <a:pt x="211" y="53"/>
                  <a:pt x="214" y="49"/>
                </a:cubicBezTo>
                <a:cubicBezTo>
                  <a:pt x="217" y="45"/>
                  <a:pt x="220" y="43"/>
                  <a:pt x="224" y="43"/>
                </a:cubicBezTo>
                <a:cubicBezTo>
                  <a:pt x="227" y="43"/>
                  <a:pt x="230" y="44"/>
                  <a:pt x="232" y="45"/>
                </a:cubicBezTo>
                <a:cubicBezTo>
                  <a:pt x="232" y="32"/>
                  <a:pt x="232" y="32"/>
                  <a:pt x="232" y="32"/>
                </a:cubicBezTo>
                <a:cubicBezTo>
                  <a:pt x="230" y="31"/>
                  <a:pt x="228" y="31"/>
                  <a:pt x="226" y="31"/>
                </a:cubicBezTo>
                <a:cubicBezTo>
                  <a:pt x="222" y="31"/>
                  <a:pt x="219" y="32"/>
                  <a:pt x="216" y="35"/>
                </a:cubicBezTo>
                <a:moveTo>
                  <a:pt x="143" y="40"/>
                </a:moveTo>
                <a:cubicBezTo>
                  <a:pt x="137" y="46"/>
                  <a:pt x="133" y="54"/>
                  <a:pt x="133" y="65"/>
                </a:cubicBezTo>
                <a:cubicBezTo>
                  <a:pt x="133" y="74"/>
                  <a:pt x="136" y="82"/>
                  <a:pt x="142" y="87"/>
                </a:cubicBezTo>
                <a:cubicBezTo>
                  <a:pt x="148" y="93"/>
                  <a:pt x="155" y="96"/>
                  <a:pt x="165" y="96"/>
                </a:cubicBezTo>
                <a:cubicBezTo>
                  <a:pt x="171" y="96"/>
                  <a:pt x="177" y="95"/>
                  <a:pt x="182" y="92"/>
                </a:cubicBezTo>
                <a:cubicBezTo>
                  <a:pt x="182" y="79"/>
                  <a:pt x="182" y="79"/>
                  <a:pt x="182" y="79"/>
                </a:cubicBezTo>
                <a:cubicBezTo>
                  <a:pt x="178" y="83"/>
                  <a:pt x="173" y="85"/>
                  <a:pt x="168" y="85"/>
                </a:cubicBezTo>
                <a:cubicBezTo>
                  <a:pt x="162" y="85"/>
                  <a:pt x="157" y="83"/>
                  <a:pt x="153" y="79"/>
                </a:cubicBezTo>
                <a:cubicBezTo>
                  <a:pt x="150" y="75"/>
                  <a:pt x="148" y="70"/>
                  <a:pt x="148" y="64"/>
                </a:cubicBezTo>
                <a:cubicBezTo>
                  <a:pt x="148" y="57"/>
                  <a:pt x="150" y="52"/>
                  <a:pt x="154" y="48"/>
                </a:cubicBezTo>
                <a:cubicBezTo>
                  <a:pt x="158" y="44"/>
                  <a:pt x="162" y="42"/>
                  <a:pt x="168" y="42"/>
                </a:cubicBezTo>
                <a:cubicBezTo>
                  <a:pt x="173" y="42"/>
                  <a:pt x="178" y="43"/>
                  <a:pt x="182" y="47"/>
                </a:cubicBezTo>
                <a:cubicBezTo>
                  <a:pt x="182" y="33"/>
                  <a:pt x="182" y="33"/>
                  <a:pt x="182" y="33"/>
                </a:cubicBezTo>
                <a:cubicBezTo>
                  <a:pt x="178" y="31"/>
                  <a:pt x="173" y="30"/>
                  <a:pt x="167" y="30"/>
                </a:cubicBezTo>
                <a:cubicBezTo>
                  <a:pt x="157" y="30"/>
                  <a:pt x="149" y="34"/>
                  <a:pt x="143" y="40"/>
                </a:cubicBezTo>
                <a:moveTo>
                  <a:pt x="108" y="95"/>
                </a:moveTo>
                <a:cubicBezTo>
                  <a:pt x="123" y="95"/>
                  <a:pt x="123" y="95"/>
                  <a:pt x="123" y="9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08" y="32"/>
                  <a:pt x="108" y="32"/>
                  <a:pt x="108" y="32"/>
                </a:cubicBezTo>
                <a:lnTo>
                  <a:pt x="108" y="95"/>
                </a:lnTo>
                <a:close/>
                <a:moveTo>
                  <a:pt x="116" y="3"/>
                </a:moveTo>
                <a:cubicBezTo>
                  <a:pt x="113" y="3"/>
                  <a:pt x="111" y="3"/>
                  <a:pt x="110" y="5"/>
                </a:cubicBezTo>
                <a:cubicBezTo>
                  <a:pt x="108" y="7"/>
                  <a:pt x="107" y="8"/>
                  <a:pt x="107" y="11"/>
                </a:cubicBezTo>
                <a:cubicBezTo>
                  <a:pt x="107" y="13"/>
                  <a:pt x="108" y="15"/>
                  <a:pt x="110" y="17"/>
                </a:cubicBezTo>
                <a:cubicBezTo>
                  <a:pt x="111" y="18"/>
                  <a:pt x="113" y="19"/>
                  <a:pt x="116" y="19"/>
                </a:cubicBezTo>
                <a:cubicBezTo>
                  <a:pt x="118" y="19"/>
                  <a:pt x="120" y="18"/>
                  <a:pt x="122" y="16"/>
                </a:cubicBezTo>
                <a:cubicBezTo>
                  <a:pt x="123" y="15"/>
                  <a:pt x="124" y="13"/>
                  <a:pt x="124" y="11"/>
                </a:cubicBezTo>
                <a:cubicBezTo>
                  <a:pt x="124" y="8"/>
                  <a:pt x="123" y="7"/>
                  <a:pt x="122" y="5"/>
                </a:cubicBezTo>
                <a:cubicBezTo>
                  <a:pt x="120" y="3"/>
                  <a:pt x="118" y="3"/>
                  <a:pt x="116" y="3"/>
                </a:cubicBezTo>
                <a:moveTo>
                  <a:pt x="75" y="7"/>
                </a:moveTo>
                <a:cubicBezTo>
                  <a:pt x="95" y="7"/>
                  <a:pt x="95" y="7"/>
                  <a:pt x="95" y="7"/>
                </a:cubicBezTo>
                <a:cubicBezTo>
                  <a:pt x="95" y="95"/>
                  <a:pt x="95" y="95"/>
                  <a:pt x="95" y="95"/>
                </a:cubicBezTo>
                <a:cubicBezTo>
                  <a:pt x="80" y="95"/>
                  <a:pt x="80" y="95"/>
                  <a:pt x="80" y="95"/>
                </a:cubicBezTo>
                <a:cubicBezTo>
                  <a:pt x="80" y="38"/>
                  <a:pt x="80" y="38"/>
                  <a:pt x="80" y="38"/>
                </a:cubicBezTo>
                <a:cubicBezTo>
                  <a:pt x="80" y="33"/>
                  <a:pt x="80" y="27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0" y="25"/>
                  <a:pt x="79" y="27"/>
                  <a:pt x="78" y="29"/>
                </a:cubicBezTo>
                <a:cubicBezTo>
                  <a:pt x="52" y="95"/>
                  <a:pt x="52" y="95"/>
                  <a:pt x="52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16" y="29"/>
                  <a:pt x="16" y="29"/>
                  <a:pt x="16" y="29"/>
                </a:cubicBezTo>
                <a:cubicBezTo>
                  <a:pt x="15" y="28"/>
                  <a:pt x="14" y="25"/>
                  <a:pt x="14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4"/>
                  <a:pt x="14" y="30"/>
                  <a:pt x="14" y="38"/>
                </a:cubicBezTo>
                <a:cubicBezTo>
                  <a:pt x="14" y="95"/>
                  <a:pt x="14" y="95"/>
                  <a:pt x="14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"/>
                  <a:pt x="0" y="7"/>
                  <a:pt x="0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44" y="65"/>
                  <a:pt x="44" y="65"/>
                  <a:pt x="44" y="65"/>
                </a:cubicBezTo>
                <a:cubicBezTo>
                  <a:pt x="46" y="70"/>
                  <a:pt x="47" y="73"/>
                  <a:pt x="47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1"/>
                  <a:pt x="50" y="67"/>
                  <a:pt x="51" y="65"/>
                </a:cubicBezTo>
                <a:lnTo>
                  <a:pt x="75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73F7E-519C-4D23-B871-7FD985D67D4D}"/>
              </a:ext>
            </a:extLst>
          </p:cNvPr>
          <p:cNvSpPr/>
          <p:nvPr userDrawn="1"/>
        </p:nvSpPr>
        <p:spPr>
          <a:xfrm>
            <a:off x="584200" y="3977148"/>
            <a:ext cx="355097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 Semilight" panose="020B0402040204020203" pitchFamily="34" charset="0"/>
              </a:rPr>
              <a:t>May 7–9, 2018   //   Seattle, WA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0149D-DBA5-49F4-9EA0-6801AFB75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11" r="20173" b="58603"/>
          <a:stretch/>
        </p:blipFill>
        <p:spPr>
          <a:xfrm>
            <a:off x="2255245" y="0"/>
            <a:ext cx="9936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5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15378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21635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4330334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028E-16C3-4002-B04C-173B0E47C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67512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C388-D05E-4BD1-8D7C-196F5BE5DA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48BC3-17FF-42D3-9B26-17258F2E57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67512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AF49-2747-46DC-BE92-CD844B707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66751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66751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20681-E031-438A-87F4-3EF4E311C2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745" r="7128" b="16745"/>
          <a:stretch/>
        </p:blipFill>
        <p:spPr>
          <a:xfrm>
            <a:off x="4920482" y="0"/>
            <a:ext cx="7176267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DB46-DA06-45E4-B8E6-78FFA7D83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91723" y="5961261"/>
            <a:ext cx="3017520" cy="307777"/>
          </a:xfrm>
        </p:spPr>
        <p:txBody>
          <a:bodyPr anchor="b"/>
          <a:lstStyle>
            <a:lvl1pPr marL="0" indent="0" algn="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21555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C5CB7C-47EA-44D9-A4D6-B6841AB18B4E}" type="datetimeFigureOut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5/7/2018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83222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1606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925CA2-6D14-4ADA-BAA0-F95359B72077}" type="slidenum">
              <a:rPr kumimoji="0" lang="en-US" sz="1765" b="0" i="0" u="none" strike="noStrike" kern="1200" cap="none" spc="0" normalizeH="0" baseline="0" noProof="0" smtClean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648" r:id="rId2"/>
    <p:sldLayoutId id="2147484240" r:id="rId3"/>
    <p:sldLayoutId id="2147484241" r:id="rId4"/>
    <p:sldLayoutId id="2147484474" r:id="rId5"/>
    <p:sldLayoutId id="2147484245" r:id="rId6"/>
    <p:sldLayoutId id="2147484247" r:id="rId7"/>
    <p:sldLayoutId id="2147484639" r:id="rId8"/>
    <p:sldLayoutId id="2147484603" r:id="rId9"/>
    <p:sldLayoutId id="2147484649" r:id="rId10"/>
    <p:sldLayoutId id="2147484645" r:id="rId11"/>
    <p:sldLayoutId id="2147484646" r:id="rId12"/>
    <p:sldLayoutId id="2147484647" r:id="rId13"/>
    <p:sldLayoutId id="2147484249" r:id="rId14"/>
    <p:sldLayoutId id="2147484640" r:id="rId15"/>
    <p:sldLayoutId id="2147484582" r:id="rId16"/>
    <p:sldLayoutId id="2147484641" r:id="rId17"/>
    <p:sldLayoutId id="2147484584" r:id="rId18"/>
    <p:sldLayoutId id="2147484583" r:id="rId19"/>
    <p:sldLayoutId id="2147484256" r:id="rId20"/>
    <p:sldLayoutId id="2147484257" r:id="rId21"/>
    <p:sldLayoutId id="2147484585" r:id="rId22"/>
    <p:sldLayoutId id="2147484299" r:id="rId23"/>
    <p:sldLayoutId id="2147484263" r:id="rId24"/>
    <p:sldLayoutId id="214748465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ciellogroup.com/resources/contrastAnalys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upport.office.com/en-US/article/Make-your-PowerPoint-presentations-accessible-6f7772b2-2f33-4bd2-8ca7-dae3b2b3ef25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microsoft.sharepoint.com/teams/BrandCentral/Search/pages/BCPhotographyResults.aspx#Default=%7B%22k%22%3A%22%22%2C%22o%22%3A%5B%7B%22p%22%3A%22Created%22%2C%22d%22%3A1%7D%5D%2C%22l%22%3A1033%7D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microsoft.sharepoint.com/teams/BrandCentral/Search/Pages/BCIllustrationsResults.aspx?k=Illustrations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sharepoint.com/teams/BrandCentral/Documents/Monoline_icon_guide_and_library_for_PowerPoint.zip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9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452-18F6-4F4D-B541-49744E4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1871783"/>
            <a:ext cx="8244211" cy="1661993"/>
          </a:xfrm>
        </p:spPr>
        <p:txBody>
          <a:bodyPr/>
          <a:lstStyle/>
          <a:p>
            <a:r>
              <a:rPr lang="en-US" dirty="0"/>
              <a:t>Cognitive Services Labs in Action:</a:t>
            </a:r>
            <a:br>
              <a:rPr lang="en-US" dirty="0"/>
            </a:br>
            <a:r>
              <a:rPr lang="en-US" dirty="0"/>
              <a:t>Project Conversation Learner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0DDA-D58B-433E-B8E3-A11E83188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6675120" cy="615553"/>
          </a:xfrm>
        </p:spPr>
        <p:txBody>
          <a:bodyPr/>
          <a:lstStyle/>
          <a:p>
            <a:r>
              <a:rPr lang="en-US" dirty="0"/>
              <a:t>Jason Williams</a:t>
            </a:r>
            <a:br>
              <a:rPr lang="en-US" dirty="0"/>
            </a:br>
            <a:r>
              <a:rPr lang="en-US" dirty="0"/>
              <a:t>Microsoft Research AI</a:t>
            </a:r>
          </a:p>
        </p:txBody>
      </p:sp>
    </p:spTree>
    <p:extLst>
      <p:ext uri="{BB962C8B-B14F-4D97-AF65-F5344CB8AC3E}">
        <p14:creationId xmlns:p14="http://schemas.microsoft.com/office/powerpoint/2010/main" val="220441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7E09B7-7C02-450F-AADE-53BBDB645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45" r="7128" b="16745"/>
          <a:stretch/>
        </p:blipFill>
        <p:spPr>
          <a:xfrm>
            <a:off x="4227580" y="0"/>
            <a:ext cx="7176267" cy="6858000"/>
          </a:xfrm>
          <a:prstGeom prst="rect">
            <a:avLst/>
          </a:prstGeom>
          <a:effectLst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B8D00C-EF56-4DBA-BF92-53381095BD45}"/>
              </a:ext>
            </a:extLst>
          </p:cNvPr>
          <p:cNvSpPr txBox="1">
            <a:spLocks/>
          </p:cNvSpPr>
          <p:nvPr/>
        </p:nvSpPr>
        <p:spPr>
          <a:xfrm>
            <a:off x="1126637" y="1764552"/>
            <a:ext cx="6675120" cy="184204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Please evaluate </a:t>
            </a:r>
            <a:b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50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this session</a:t>
            </a:r>
            <a:br>
              <a:rPr kumimoji="0" lang="en-US" sz="3600" b="1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endParaRPr kumimoji="0" lang="en-US" sz="3300" b="0" i="0" u="none" strike="noStrike" kern="1200" cap="none" spc="-50" normalizeH="0" baseline="0" noProof="0" dirty="0">
              <a:ln w="3175"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60845-C31F-4D1A-A34F-AAC94CAA5B46}"/>
              </a:ext>
            </a:extLst>
          </p:cNvPr>
          <p:cNvSpPr/>
          <p:nvPr/>
        </p:nvSpPr>
        <p:spPr>
          <a:xfrm>
            <a:off x="1147010" y="333443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325" marR="0" lvl="0" indent="-60325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Your feedback is </a:t>
            </a:r>
            <a:b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r>
              <a:rPr kumimoji="0" lang="en-US" sz="33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62564">
                      <a:srgbClr val="FFFFFF"/>
                    </a:gs>
                    <a:gs pos="55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important to us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729F1-C483-419C-BC61-3FD82F18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023" y="1076325"/>
            <a:ext cx="2438500" cy="4987545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12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99910294"/>
      </p:ext>
    </p:extLst>
  </p:cSld>
  <p:clrMapOvr>
    <a:masterClrMapping/>
  </p:clrMapOvr>
  <p:transition>
    <p:fade/>
  </p:transition>
</p:sld>
</file>

<file path=ppt/slides/slide12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7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building a task-oriented bot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User experience separated from implementation</a:t>
            </a:r>
          </a:p>
          <a:p>
            <a:r>
              <a:rPr lang="en-US" dirty="0"/>
              <a:t>Learning from interaction is difficult</a:t>
            </a:r>
          </a:p>
          <a:p>
            <a:r>
              <a:rPr lang="en-US" dirty="0"/>
              <a:t>Machine learning expertise is expensive</a:t>
            </a:r>
          </a:p>
        </p:txBody>
      </p:sp>
    </p:spTree>
    <p:extLst>
      <p:ext uri="{BB962C8B-B14F-4D97-AF65-F5344CB8AC3E}">
        <p14:creationId xmlns:p14="http://schemas.microsoft.com/office/powerpoint/2010/main" val="36052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B0E-7811-4143-AB8B-30F5DF8F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Learner : AI-first task-oriented bots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098DE-6448-4897-92C7-B33A2CCF3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822" y="1194762"/>
            <a:ext cx="4237183" cy="4308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Traditional approaches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7F02D7-E068-4CC2-AB02-6B65309FAEEC}"/>
              </a:ext>
            </a:extLst>
          </p:cNvPr>
          <p:cNvGrpSpPr/>
          <p:nvPr/>
        </p:nvGrpSpPr>
        <p:grpSpPr>
          <a:xfrm>
            <a:off x="702564" y="1965077"/>
            <a:ext cx="2300410" cy="2605838"/>
            <a:chOff x="712954" y="1788431"/>
            <a:chExt cx="4267202" cy="4833763"/>
          </a:xfrm>
        </p:grpSpPr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53824127-E47F-4702-9FC7-21EECFB7F197}"/>
                </a:ext>
              </a:extLst>
            </p:cNvPr>
            <p:cNvSpPr/>
            <p:nvPr/>
          </p:nvSpPr>
          <p:spPr bwMode="auto">
            <a:xfrm>
              <a:off x="1085873" y="2108560"/>
              <a:ext cx="3894283" cy="451363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FC905687-AFAA-41CE-8F35-E8AA878E97C5}"/>
                </a:ext>
              </a:extLst>
            </p:cNvPr>
            <p:cNvSpPr/>
            <p:nvPr/>
          </p:nvSpPr>
          <p:spPr bwMode="auto">
            <a:xfrm>
              <a:off x="884404" y="1933904"/>
              <a:ext cx="3894283" cy="451363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Flowchart: Process 33">
              <a:extLst>
                <a:ext uri="{FF2B5EF4-FFF2-40B4-BE49-F238E27FC236}">
                  <a16:creationId xmlns:a16="http://schemas.microsoft.com/office/drawing/2014/main" id="{71563D86-D346-4BA7-9056-DF1A33EBA593}"/>
                </a:ext>
              </a:extLst>
            </p:cNvPr>
            <p:cNvSpPr/>
            <p:nvPr/>
          </p:nvSpPr>
          <p:spPr bwMode="auto">
            <a:xfrm>
              <a:off x="712954" y="1788431"/>
              <a:ext cx="3894283" cy="4513634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D8C4720B-7863-4C3D-A490-9F8CA9A8E88E}"/>
                </a:ext>
              </a:extLst>
            </p:cNvPr>
            <p:cNvSpPr/>
            <p:nvPr/>
          </p:nvSpPr>
          <p:spPr bwMode="auto">
            <a:xfrm>
              <a:off x="2103029" y="2019023"/>
              <a:ext cx="872836" cy="38446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B8BB1BAA-65F8-46AC-8D6F-3E7D36434164}"/>
                </a:ext>
              </a:extLst>
            </p:cNvPr>
            <p:cNvSpPr/>
            <p:nvPr/>
          </p:nvSpPr>
          <p:spPr bwMode="auto">
            <a:xfrm>
              <a:off x="2045879" y="3043743"/>
              <a:ext cx="987136" cy="54032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080CD5E6-7757-44E8-9E30-8E26FB57E193}"/>
                </a:ext>
              </a:extLst>
            </p:cNvPr>
            <p:cNvSpPr/>
            <p:nvPr/>
          </p:nvSpPr>
          <p:spPr bwMode="auto">
            <a:xfrm>
              <a:off x="1323711" y="4112790"/>
              <a:ext cx="904009" cy="446809"/>
            </a:xfrm>
            <a:prstGeom prst="flowChartInputOutpu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11DDE2EE-9F82-46A6-A8A8-99C8B03038FA}"/>
                </a:ext>
              </a:extLst>
            </p:cNvPr>
            <p:cNvSpPr/>
            <p:nvPr/>
          </p:nvSpPr>
          <p:spPr bwMode="auto">
            <a:xfrm>
              <a:off x="3033015" y="4045248"/>
              <a:ext cx="966355" cy="51435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D43A7A69-C4CC-48C5-8AA6-B745F34AA81A}"/>
                </a:ext>
              </a:extLst>
            </p:cNvPr>
            <p:cNvSpPr/>
            <p:nvPr/>
          </p:nvSpPr>
          <p:spPr bwMode="auto">
            <a:xfrm>
              <a:off x="1282147" y="4955671"/>
              <a:ext cx="987136" cy="540328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DF073E99-5714-4EA8-8EE4-C6D1DAAD46B9}"/>
                </a:ext>
              </a:extLst>
            </p:cNvPr>
            <p:cNvSpPr/>
            <p:nvPr/>
          </p:nvSpPr>
          <p:spPr bwMode="auto">
            <a:xfrm>
              <a:off x="3079774" y="5495999"/>
              <a:ext cx="872836" cy="384463"/>
            </a:xfrm>
            <a:prstGeom prst="flowChartAlternate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034137-61D4-414C-9147-B2BFD8F45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539447" y="2403486"/>
              <a:ext cx="0" cy="640257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C029891-8A55-43C6-AFDF-847B7478FD8C}"/>
                </a:ext>
              </a:extLst>
            </p:cNvPr>
            <p:cNvCxnSpPr>
              <a:cxnSpLocks/>
              <a:stCxn id="6" idx="1"/>
              <a:endCxn id="7" idx="1"/>
            </p:cNvCxnSpPr>
            <p:nvPr/>
          </p:nvCxnSpPr>
          <p:spPr>
            <a:xfrm rot="10800000" flipV="1">
              <a:off x="1775717" y="3313906"/>
              <a:ext cx="270163" cy="798883"/>
            </a:xfrm>
            <a:prstGeom prst="bentConnector2">
              <a:avLst/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56964F5-B407-4000-A9BE-6F6FB1A4EEAE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033015" y="3313907"/>
              <a:ext cx="483178" cy="731341"/>
            </a:xfrm>
            <a:prstGeom prst="bentConnector2">
              <a:avLst/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8D38F1-598E-4B31-BBBE-73CEB79F7FA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1775715" y="4559599"/>
              <a:ext cx="1" cy="396072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209DDB-EDD3-4A85-B8DE-258F7B3DB843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flipH="1">
              <a:off x="3516192" y="4559599"/>
              <a:ext cx="1" cy="936400"/>
            </a:xfrm>
            <a:prstGeom prst="straightConnector1">
              <a:avLst/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AB844F6-105E-4655-BFD8-C7815538C73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2269283" y="4302424"/>
              <a:ext cx="763732" cy="923411"/>
            </a:xfrm>
            <a:prstGeom prst="bentConnector3">
              <a:avLst>
                <a:gd name="adj1" fmla="val 50000"/>
              </a:avLst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C2F48D0-AAE4-4265-AE00-0C10868A846D}"/>
                </a:ext>
              </a:extLst>
            </p:cNvPr>
            <p:cNvCxnSpPr>
              <a:cxnSpLocks/>
              <a:stCxn id="9" idx="1"/>
              <a:endCxn id="7" idx="2"/>
            </p:cNvCxnSpPr>
            <p:nvPr/>
          </p:nvCxnSpPr>
          <p:spPr>
            <a:xfrm rot="10800000" flipH="1">
              <a:off x="1282146" y="4336195"/>
              <a:ext cx="131965" cy="889640"/>
            </a:xfrm>
            <a:prstGeom prst="bentConnector3">
              <a:avLst>
                <a:gd name="adj1" fmla="val -173228"/>
              </a:avLst>
            </a:prstGeom>
            <a:ln>
              <a:headEnd type="non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AD6D72AF-D424-4AF7-83D1-4E69F24E81F8}"/>
              </a:ext>
            </a:extLst>
          </p:cNvPr>
          <p:cNvSpPr/>
          <p:nvPr/>
        </p:nvSpPr>
        <p:spPr bwMode="auto">
          <a:xfrm>
            <a:off x="3293918" y="1965077"/>
            <a:ext cx="2462646" cy="2605838"/>
          </a:xfrm>
          <a:prstGeom prst="flowChartProcess">
            <a:avLst/>
          </a:prstGeom>
          <a:solidFill>
            <a:srgbClr val="E3E3E3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39B5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&lt;rule&gt;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39B5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&lt;if&gt;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city == null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39B5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&lt;/if&gt;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39B5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&lt;then&gt;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Which city?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39B5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&lt;/then&gt;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7D9D744D-1C57-4B63-B45E-926B6FDFA023}"/>
              </a:ext>
            </a:extLst>
          </p:cNvPr>
          <p:cNvSpPr txBox="1">
            <a:spLocks/>
          </p:cNvSpPr>
          <p:nvPr/>
        </p:nvSpPr>
        <p:spPr>
          <a:xfrm>
            <a:off x="588263" y="4902484"/>
            <a:ext cx="5344945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Flowcharts and rules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Doesn’t improve from data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Specialized knowledge required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 be hard to fix bugs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2CC2E6-A35B-4678-80D8-E5B70BFF8184}"/>
              </a:ext>
            </a:extLst>
          </p:cNvPr>
          <p:cNvSpPr txBox="1">
            <a:spLocks/>
          </p:cNvSpPr>
          <p:nvPr/>
        </p:nvSpPr>
        <p:spPr>
          <a:xfrm>
            <a:off x="6299336" y="1194762"/>
            <a:ext cx="55151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Project Conversation Learner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2A4A141-674D-4D95-812A-E2D6CA1B5877}"/>
              </a:ext>
            </a:extLst>
          </p:cNvPr>
          <p:cNvSpPr txBox="1">
            <a:spLocks/>
          </p:cNvSpPr>
          <p:nvPr/>
        </p:nvSpPr>
        <p:spPr>
          <a:xfrm>
            <a:off x="6448874" y="4902484"/>
            <a:ext cx="5344945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Recurrent neural network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Learns directly from conversations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Accessible to non-experts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Fix bugs by making corrections</a:t>
            </a:r>
          </a:p>
        </p:txBody>
      </p:sp>
      <p:sp>
        <p:nvSpPr>
          <p:cNvPr id="41" name="Flowchart: Multidocument 40">
            <a:extLst>
              <a:ext uri="{FF2B5EF4-FFF2-40B4-BE49-F238E27FC236}">
                <a16:creationId xmlns:a16="http://schemas.microsoft.com/office/drawing/2014/main" id="{3963C48B-2ECE-4720-AFD2-C24AC0AE3C1A}"/>
              </a:ext>
            </a:extLst>
          </p:cNvPr>
          <p:cNvSpPr/>
          <p:nvPr/>
        </p:nvSpPr>
        <p:spPr bwMode="auto">
          <a:xfrm flipH="1">
            <a:off x="6577445" y="2043500"/>
            <a:ext cx="2410691" cy="2268727"/>
          </a:xfrm>
          <a:prstGeom prst="flowChartMultidocument">
            <a:avLst/>
          </a:prstGeom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Which city?</a:t>
            </a:r>
          </a:p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Seattle</a:t>
            </a: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Which day?</a:t>
            </a:r>
          </a:p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Today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6475522-60C9-4E92-8D78-B9ADF65AF6CB}"/>
              </a:ext>
            </a:extLst>
          </p:cNvPr>
          <p:cNvSpPr/>
          <p:nvPr/>
        </p:nvSpPr>
        <p:spPr bwMode="auto">
          <a:xfrm>
            <a:off x="9184627" y="2910261"/>
            <a:ext cx="1144872" cy="494017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CA5800A-1538-40B3-8F19-BC37EB8FC80C}"/>
              </a:ext>
            </a:extLst>
          </p:cNvPr>
          <p:cNvSpPr/>
          <p:nvPr/>
        </p:nvSpPr>
        <p:spPr bwMode="auto">
          <a:xfrm>
            <a:off x="10525991" y="2469226"/>
            <a:ext cx="1506682" cy="124216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Neural network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3CF93C-5840-483E-A2CB-B36E97711145}"/>
              </a:ext>
            </a:extLst>
          </p:cNvPr>
          <p:cNvCxnSpPr/>
          <p:nvPr/>
        </p:nvCxnSpPr>
        <p:spPr>
          <a:xfrm>
            <a:off x="588263" y="1708777"/>
            <a:ext cx="5168301" cy="0"/>
          </a:xfrm>
          <a:prstGeom prst="line">
            <a:avLst/>
          </a:prstGeom>
          <a:ln w="190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54BA34-F7E0-4B1C-AA87-6510D1201750}"/>
              </a:ext>
            </a:extLst>
          </p:cNvPr>
          <p:cNvCxnSpPr>
            <a:cxnSpLocks/>
          </p:cNvCxnSpPr>
          <p:nvPr/>
        </p:nvCxnSpPr>
        <p:spPr>
          <a:xfrm>
            <a:off x="6348059" y="1708777"/>
            <a:ext cx="5417683" cy="0"/>
          </a:xfrm>
          <a:prstGeom prst="line">
            <a:avLst/>
          </a:prstGeom>
          <a:ln w="190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61120"/>
      </p:ext>
    </p:extLst>
  </p:cSld>
  <p:clrMapOvr>
    <a:masterClrMapping/>
  </p:clrMapOvr>
  <p:transition>
    <p:fade/>
  </p:transition>
</p:sld>
</file>

<file path=ppt/slides/slide15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6535" y="152587"/>
            <a:ext cx="11018520" cy="1107996"/>
          </a:xfrm>
        </p:spPr>
        <p:txBody>
          <a:bodyPr/>
          <a:lstStyle/>
          <a:p>
            <a:r>
              <a:rPr lang="en-US" dirty="0"/>
              <a:t>Conversation</a:t>
            </a:r>
            <a:br>
              <a:rPr lang="en-US" dirty="0"/>
            </a:br>
            <a:r>
              <a:rPr lang="en-US" dirty="0"/>
              <a:t>Learner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C4435-79C1-41CA-9C39-26DAF90E0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/>
          <a:stretch/>
        </p:blipFill>
        <p:spPr>
          <a:xfrm>
            <a:off x="2937032" y="713417"/>
            <a:ext cx="8959589" cy="594360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08FDC53-037A-4B67-A6F3-FEF02328142B}"/>
              </a:ext>
            </a:extLst>
          </p:cNvPr>
          <p:cNvSpPr/>
          <p:nvPr/>
        </p:nvSpPr>
        <p:spPr bwMode="auto">
          <a:xfrm>
            <a:off x="203799" y="1756065"/>
            <a:ext cx="4513674" cy="831272"/>
          </a:xfrm>
          <a:prstGeom prst="wedgeRectCallout">
            <a:avLst>
              <a:gd name="adj1" fmla="val 79433"/>
              <a:gd name="adj2" fmla="val 1683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See predicted action and confidence, and make a correction if needed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A9CCA3C-7D64-43DB-BA92-25890486C3D0}"/>
              </a:ext>
            </a:extLst>
          </p:cNvPr>
          <p:cNvSpPr/>
          <p:nvPr/>
        </p:nvSpPr>
        <p:spPr bwMode="auto">
          <a:xfrm>
            <a:off x="3178853" y="637126"/>
            <a:ext cx="2534206" cy="876392"/>
          </a:xfrm>
          <a:prstGeom prst="wedgeRectCallout">
            <a:avLst>
              <a:gd name="adj1" fmla="val 75744"/>
              <a:gd name="adj2" fmla="val 15303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Inspect your bot’s internal state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C1488D-80C7-4627-A657-C36A27458E2D}"/>
              </a:ext>
            </a:extLst>
          </p:cNvPr>
          <p:cNvSpPr/>
          <p:nvPr/>
        </p:nvSpPr>
        <p:spPr bwMode="auto">
          <a:xfrm>
            <a:off x="203799" y="3031825"/>
            <a:ext cx="2580965" cy="1607034"/>
          </a:xfrm>
          <a:prstGeom prst="wedgeRectCallout">
            <a:avLst>
              <a:gd name="adj1" fmla="val 73663"/>
              <a:gd name="adj2" fmla="val 354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Learn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stateful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model that chooses actions in context of dialog history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25003-DE76-4B2F-B6D0-C57107F6F183}"/>
              </a:ext>
            </a:extLst>
          </p:cNvPr>
          <p:cNvSpPr/>
          <p:nvPr/>
        </p:nvSpPr>
        <p:spPr bwMode="auto">
          <a:xfrm>
            <a:off x="10037618" y="2949234"/>
            <a:ext cx="1941236" cy="1837826"/>
          </a:xfrm>
          <a:prstGeom prst="wedgeRectCallout">
            <a:avLst>
              <a:gd name="adj1" fmla="val -97062"/>
              <a:gd name="adj2" fmla="val 525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Add business rules that filter which actions are available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8CB95B-CCE7-4A13-864A-D823C0224F5A}"/>
              </a:ext>
            </a:extLst>
          </p:cNvPr>
          <p:cNvSpPr/>
          <p:nvPr/>
        </p:nvSpPr>
        <p:spPr bwMode="auto">
          <a:xfrm>
            <a:off x="203799" y="5083347"/>
            <a:ext cx="2580965" cy="1488091"/>
          </a:xfrm>
          <a:prstGeom prst="wedgeRectCallout">
            <a:avLst>
              <a:gd name="adj1" fmla="val 91780"/>
              <a:gd name="adj2" fmla="val -416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Create new training examples on-the-fly, or correct a logged dialog.</a:t>
            </a:r>
          </a:p>
        </p:txBody>
      </p:sp>
    </p:spTree>
    <p:extLst>
      <p:ext uri="{BB962C8B-B14F-4D97-AF65-F5344CB8AC3E}">
        <p14:creationId xmlns:p14="http://schemas.microsoft.com/office/powerpoint/2010/main" val="21921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1452-18F6-4F4D-B541-49744E4B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7030022" cy="1661993"/>
          </a:xfrm>
        </p:spPr>
        <p:txBody>
          <a:bodyPr/>
          <a:lstStyle/>
          <a:p>
            <a:r>
              <a:rPr lang="en-US" dirty="0"/>
              <a:t>Cognitive Services Labs in Action:</a:t>
            </a:r>
            <a:br>
              <a:rPr lang="en-US" dirty="0"/>
            </a:br>
            <a:r>
              <a:rPr lang="en-US" dirty="0"/>
              <a:t>Project Conversation Learner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0DDA-D58B-433E-B8E3-A11E83188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Jason Williams</a:t>
            </a:r>
            <a:br>
              <a:rPr lang="en-US"/>
            </a:br>
            <a:r>
              <a:rPr lang="en-US"/>
              <a:t>Microsoft Research AI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417532-0ADB-4752-AC74-84DFCC519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THR3109</a:t>
            </a:r>
          </a:p>
        </p:txBody>
      </p:sp>
    </p:spTree>
    <p:extLst>
      <p:ext uri="{BB962C8B-B14F-4D97-AF65-F5344CB8AC3E}">
        <p14:creationId xmlns:p14="http://schemas.microsoft.com/office/powerpoint/2010/main" val="565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(without bullet points)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layout with bulleted text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Main topic: Segoe UI Semilight, size 28pt</a:t>
            </a:r>
          </a:p>
          <a:p>
            <a:pPr lvl="1"/>
            <a:r>
              <a:rPr lang="en-US"/>
              <a:t>Segoe UI, size 20pt for second level</a:t>
            </a:r>
          </a:p>
          <a:p>
            <a:pPr lvl="2"/>
            <a:r>
              <a:rPr lang="en-US"/>
              <a:t>Segoe UI, size 16pt for 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Example with longer headline text</a:t>
            </a:r>
            <a:br>
              <a:rPr lang="en-US" dirty="0"/>
            </a:br>
            <a:r>
              <a:rPr lang="en-US" dirty="0"/>
              <a:t>wrapping to a second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6284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When the headline text is 2 lines, move this text block </a:t>
            </a:r>
            <a:br>
              <a:rPr lang="en-US" dirty="0"/>
            </a:br>
            <a:r>
              <a:rPr lang="en-US" dirty="0"/>
              <a:t>down to align to the lower blue guide</a:t>
            </a:r>
          </a:p>
          <a:p>
            <a:pPr>
              <a:lnSpc>
                <a:spcPct val="95000"/>
              </a:lnSpc>
            </a:pPr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pPr>
              <a:lnSpc>
                <a:spcPct val="95000"/>
              </a:lnSpc>
            </a:pPr>
            <a:r>
              <a:rPr lang="en-US" dirty="0"/>
              <a:t>Use a “soft return” Shift + Enter to wrap text without </a:t>
            </a:r>
            <a:br>
              <a:rPr lang="en-US" dirty="0"/>
            </a:br>
            <a:r>
              <a:rPr lang="en-US" dirty="0"/>
              <a:t>adding extra line spacing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C99FEA-6DB6-4686-A261-F28F26C8981E}"/>
              </a:ext>
            </a:extLst>
          </p:cNvPr>
          <p:cNvSpPr/>
          <p:nvPr/>
        </p:nvSpPr>
        <p:spPr bwMode="auto">
          <a:xfrm>
            <a:off x="6516913" y="1993888"/>
            <a:ext cx="2474687" cy="676922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 w="12700">
            <a:solidFill>
              <a:schemeClr val="tx1">
                <a:alpha val="49000"/>
              </a:schemeClr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Adjusting list levels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67784" cy="1563505"/>
          </a:xfrm>
        </p:spPr>
        <p:txBody>
          <a:bodyPr/>
          <a:lstStyle/>
          <a:p>
            <a:r>
              <a:rPr lang="en-US" dirty="0"/>
              <a:t>Main topic: Segoe UI Semilight, size 28pt</a:t>
            </a:r>
          </a:p>
          <a:p>
            <a:pPr lvl="1"/>
            <a:r>
              <a:rPr lang="en-US" dirty="0"/>
              <a:t>Segoe UI, size 20pt for second level</a:t>
            </a:r>
          </a:p>
          <a:p>
            <a:pPr lvl="2"/>
            <a:r>
              <a:rPr lang="en-US" sz="1600" dirty="0"/>
              <a:t>Segoe UI, size 16pt for third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90D28B-9EE6-4266-ADA1-CB5BE3416C95}"/>
              </a:ext>
            </a:extLst>
          </p:cNvPr>
          <p:cNvGrpSpPr/>
          <p:nvPr/>
        </p:nvGrpSpPr>
        <p:grpSpPr>
          <a:xfrm>
            <a:off x="6672263" y="588962"/>
            <a:ext cx="4931473" cy="5680076"/>
            <a:chOff x="6672263" y="588962"/>
            <a:chExt cx="4931473" cy="5680076"/>
          </a:xfrm>
        </p:grpSpPr>
        <p:pic>
          <p:nvPicPr>
            <p:cNvPr id="8" name="Picture 3" descr="Screenshot of Decrease List level and Increase List Level men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972422" y="875383"/>
              <a:ext cx="4319750" cy="96288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EE52DC-E441-4CFE-A00E-424DD19F14DF}"/>
                </a:ext>
              </a:extLst>
            </p:cNvPr>
            <p:cNvSpPr/>
            <p:nvPr/>
          </p:nvSpPr>
          <p:spPr bwMode="auto">
            <a:xfrm>
              <a:off x="6672263" y="588962"/>
              <a:ext cx="4931473" cy="5680076"/>
            </a:xfrm>
            <a:prstGeom prst="rect">
              <a:avLst/>
            </a:prstGeom>
            <a:solidFill>
              <a:schemeClr val="tx1">
                <a:alpha val="4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672263" y="1970034"/>
              <a:ext cx="4931473" cy="35455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2608" tIns="292608" rIns="292608" bIns="292608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Use the “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Decrease List Level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” and “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Increase List Level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” tools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on the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 menu to change text levels.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Try this:  </a:t>
              </a:r>
            </a:p>
            <a:p>
              <a:pPr marL="294732" marR="0" lvl="0" indent="-239672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Place your cursor in the line of text that says “Segoe UI, size 20pt for second level”</a:t>
              </a:r>
            </a:p>
            <a:p>
              <a:pPr marL="294732" marR="0" lvl="0" indent="-239672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Next click the Home tab, and then on the “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Decrease List level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” tool. Notice how the line moves up one level.</a:t>
              </a:r>
            </a:p>
            <a:p>
              <a:pPr marL="294732" marR="0" lvl="0" indent="-239672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Now try placing your cursor in one of the top  “Main topic…” line of text. Click the “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Increase List Level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” tool and see how the text is pushed in one level.</a:t>
              </a:r>
            </a:p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Use these 2 tools to adjust your text levels as you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989622"/>
      </p:ext>
    </p:extLst>
  </p:cSld>
  <p:clrMapOvr>
    <a:masterClrMapping/>
  </p:clrMapOvr>
  <p:transition>
    <p:fade/>
  </p:transition>
</p:sld>
</file>

<file path=ppt/slides/slide2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2000" spc="0" dirty="0"/>
              <a:t>Set the subtitle to 20pt in the same text block, with character spacing Normal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0868" y="2023428"/>
            <a:ext cx="11018520" cy="2308324"/>
          </a:xfrm>
        </p:spPr>
        <p:txBody>
          <a:bodyPr/>
          <a:lstStyle/>
          <a:p>
            <a:r>
              <a:rPr lang="en-US" dirty="0"/>
              <a:t>Move the text block down vertically to align to lower guide</a:t>
            </a:r>
          </a:p>
          <a:p>
            <a:r>
              <a:rPr lang="en-US" dirty="0"/>
              <a:t>If you don’t see guidelines, click on the View menu, </a:t>
            </a:r>
            <a:br>
              <a:rPr lang="en-US" dirty="0"/>
            </a:br>
            <a:r>
              <a:rPr lang="en-US" dirty="0"/>
              <a:t>and then check the box in front of “Guides”</a:t>
            </a:r>
          </a:p>
          <a:p>
            <a:endParaRPr lang="en-US" dirty="0"/>
          </a:p>
          <a:p>
            <a:pPr lvl="0"/>
            <a:r>
              <a:rPr lang="en-US" dirty="0"/>
              <a:t>Hyperlink style: </a:t>
            </a:r>
            <a:r>
              <a:rPr lang="en-US" dirty="0">
                <a:hlinkClick r:id="rId3"/>
              </a:rPr>
              <a:t>www.microsoft.com</a:t>
            </a:r>
            <a:r>
              <a:rPr lang="en-US" dirty="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B3C986-2A02-44ED-A2BC-1F6CE29A3B5F}"/>
              </a:ext>
            </a:extLst>
          </p:cNvPr>
          <p:cNvSpPr/>
          <p:nvPr/>
        </p:nvSpPr>
        <p:spPr bwMode="auto">
          <a:xfrm>
            <a:off x="9658350" y="2002166"/>
            <a:ext cx="341630" cy="263525"/>
          </a:xfrm>
          <a:custGeom>
            <a:avLst/>
            <a:gdLst>
              <a:gd name="connsiteX0" fmla="*/ 0 w 822960"/>
              <a:gd name="connsiteY0" fmla="*/ 205740 h 205740"/>
              <a:gd name="connsiteX1" fmla="*/ 822960 w 822960"/>
              <a:gd name="connsiteY1" fmla="*/ 205740 h 205740"/>
              <a:gd name="connsiteX2" fmla="*/ 822960 w 82296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2960" h="205740">
                <a:moveTo>
                  <a:pt x="0" y="205740"/>
                </a:moveTo>
                <a:lnTo>
                  <a:pt x="822960" y="205740"/>
                </a:lnTo>
                <a:lnTo>
                  <a:pt x="82296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</a:t>
            </a:r>
            <a:br>
              <a:rPr lang="en-US" dirty="0"/>
            </a:br>
            <a:r>
              <a:rPr lang="en-US" dirty="0"/>
              <a:t>with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E4EA-274B-4BE4-9A52-00B5B2697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Smaller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C854A1D-4E87-4AD4-A40B-A13D702F3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906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A1E48-C74E-4B7C-95F4-2342DAC9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44AF3-8001-4600-BB11-29E11D92A3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81166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  <a:endParaRPr lang="en-US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585216" y="1436688"/>
            <a:ext cx="99621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19" normalizeH="0" baseline="0" noProof="0" dirty="0">
                <a:ln>
                  <a:noFill/>
                </a:ln>
                <a:gradFill>
                  <a:gsLst>
                    <a:gs pos="63670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The PowerPoint palette for this template has been built for you and is shown below. 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19" normalizeH="0" baseline="0" noProof="0" dirty="0">
                <a:ln>
                  <a:noFill/>
                </a:ln>
                <a:gradFill>
                  <a:gsLst>
                    <a:gs pos="63670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Avoid using too many colors in your presentation.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5216" y="2331507"/>
            <a:ext cx="62872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PowerPoint Theme Accent colors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26E5-04BF-4EFD-A4FA-4F1528CA2366}"/>
              </a:ext>
            </a:extLst>
          </p:cNvPr>
          <p:cNvGrpSpPr/>
          <p:nvPr/>
        </p:nvGrpSpPr>
        <p:grpSpPr>
          <a:xfrm>
            <a:off x="585216" y="2810265"/>
            <a:ext cx="6396080" cy="1944372"/>
            <a:chOff x="3996879" y="3626886"/>
            <a:chExt cx="7005523" cy="2129640"/>
          </a:xfrm>
        </p:grpSpPr>
        <p:sp>
          <p:nvSpPr>
            <p:cNvPr id="39" name="Text Placeholder 2"/>
            <p:cNvSpPr txBox="1">
              <a:spLocks/>
            </p:cNvSpPr>
            <p:nvPr/>
          </p:nvSpPr>
          <p:spPr>
            <a:xfrm>
              <a:off x="3996879" y="5065465"/>
              <a:ext cx="3816479" cy="6910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Accent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as the main accent color. </a:t>
              </a:r>
            </a:p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Accent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and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Accent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only when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additional colors are needed. 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96879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1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301855" y="3626886"/>
              <a:ext cx="1206527" cy="1206042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2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606831" y="3626886"/>
              <a:ext cx="1206527" cy="120604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3</a:t>
              </a:r>
            </a:p>
          </p:txBody>
        </p:sp>
        <p:sp>
          <p:nvSpPr>
            <p:cNvPr id="40" name="Text Placeholder 2"/>
            <p:cNvSpPr txBox="1">
              <a:spLocks/>
            </p:cNvSpPr>
            <p:nvPr/>
          </p:nvSpPr>
          <p:spPr>
            <a:xfrm>
              <a:off x="7961574" y="5065465"/>
              <a:ext cx="3040828" cy="20226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14363" rtl="0" eaLnBrk="1" fontAlgn="auto" latinLnBrk="0" hangingPunct="1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4000" kern="1200" spc="-70" baseline="0">
                  <a:gradFill>
                    <a:gsLst>
                      <a:gs pos="100000">
                        <a:schemeClr val="tx2"/>
                      </a:gs>
                      <a:gs pos="0">
                        <a:schemeClr val="tx2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231775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7985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457200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/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693738" marR="0" indent="0" algn="l" defTabSz="91436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itchFamily="2" charset="2"/>
                <a:buNone/>
                <a:tabLst>
                  <a:tab pos="1255713" algn="l"/>
                </a:tabLst>
                <a:defRPr sz="2000" kern="1200" spc="0" baseline="0">
                  <a:gradFill>
                    <a:gsLst>
                      <a:gs pos="100000">
                        <a:schemeClr val="tx1"/>
                      </a:gs>
                      <a:gs pos="6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Use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Accents 4-6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63670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sparingly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911809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950641" y="3897571"/>
              <a:ext cx="935733" cy="93535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5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9982200" y="3897571"/>
              <a:ext cx="935733" cy="93535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8352">
                        <a:srgbClr val="1A1A1A"/>
                      </a:gs>
                      <a:gs pos="40075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Accent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5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B027A59-96AF-406B-A5C9-5D24B25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pc="0" dirty="0">
                <a:solidFill>
                  <a:schemeClr val="tx1"/>
                </a:solidFill>
              </a:rPr>
              <a:t>Creating accessible content</a:t>
            </a:r>
          </a:p>
        </p:txBody>
      </p:sp>
      <p:sp>
        <p:nvSpPr>
          <p:cNvPr id="3" name="Accessiblity definition">
            <a:extLst>
              <a:ext uri="{FF2B5EF4-FFF2-40B4-BE49-F238E27FC236}">
                <a16:creationId xmlns:a16="http://schemas.microsoft.com/office/drawing/2014/main" id="{6514054D-2F19-4667-931D-9475B9BAADA8}"/>
              </a:ext>
            </a:extLst>
          </p:cNvPr>
          <p:cNvSpPr txBox="1">
            <a:spLocks/>
          </p:cNvSpPr>
          <p:nvPr/>
        </p:nvSpPr>
        <p:spPr>
          <a:xfrm>
            <a:off x="585788" y="914400"/>
            <a:ext cx="11025188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14363" fontAlgn="auto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21538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  <a:lvl2pPr marL="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2pPr>
            <a:lvl3pPr marL="231775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3pPr>
            <a:lvl4pPr marL="457200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4pPr>
            <a:lvl5pPr marL="693738" marR="0" indent="0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</a:defRPr>
            </a:lvl5pPr>
            <a:lvl6pPr marL="2514499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81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63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45" indent="-228591" defTabSz="914363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Take the following steps to create accessible content that everyone can consume effectively.</a:t>
            </a:r>
          </a:p>
        </p:txBody>
      </p:sp>
      <p:sp>
        <p:nvSpPr>
          <p:cNvPr id="37" name="Contrast instructions text box">
            <a:extLst>
              <a:ext uri="{FF2B5EF4-FFF2-40B4-BE49-F238E27FC236}">
                <a16:creationId xmlns:a16="http://schemas.microsoft.com/office/drawing/2014/main" id="{20DEDD7D-8FEA-4C76-9F0C-85F00716692E}"/>
              </a:ext>
            </a:extLst>
          </p:cNvPr>
          <p:cNvSpPr txBox="1">
            <a:spLocks/>
          </p:cNvSpPr>
          <p:nvPr/>
        </p:nvSpPr>
        <p:spPr>
          <a:xfrm>
            <a:off x="581978" y="1435100"/>
            <a:ext cx="1965960" cy="20090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Contrast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high contrast colors for maximum readability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recommended contrast ratio is at least 4.5:1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43" name="Text contrast exmple" descr="Graphic showing a comparison of contrasted text and background colors. The first block is light grey with dark grey text that reads &quot;Text&quot;. The second block is blue with white text that reads &quot;Text&quot;. The third block is light blue with white text that reads &quot;Text&quot; and a red slash over it." title="Contrast example">
            <a:extLst>
              <a:ext uri="{FF2B5EF4-FFF2-40B4-BE49-F238E27FC236}">
                <a16:creationId xmlns:a16="http://schemas.microsoft.com/office/drawing/2014/main" id="{51F1DA56-EF59-4C2A-89E8-B8D943E068CF}"/>
              </a:ext>
            </a:extLst>
          </p:cNvPr>
          <p:cNvGrpSpPr/>
          <p:nvPr/>
        </p:nvGrpSpPr>
        <p:grpSpPr>
          <a:xfrm>
            <a:off x="597535" y="2726851"/>
            <a:ext cx="1950354" cy="456751"/>
            <a:chOff x="457201" y="3851798"/>
            <a:chExt cx="2012788" cy="4713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31B5EF-01D8-46BD-B3B1-9A6752F15221}"/>
                </a:ext>
              </a:extLst>
            </p:cNvPr>
            <p:cNvGrpSpPr/>
            <p:nvPr/>
          </p:nvGrpSpPr>
          <p:grpSpPr>
            <a:xfrm>
              <a:off x="457201" y="3858427"/>
              <a:ext cx="2012788" cy="464743"/>
              <a:chOff x="457201" y="3958757"/>
              <a:chExt cx="2012788" cy="464743"/>
            </a:xfrm>
          </p:grpSpPr>
          <p:sp>
            <p:nvSpPr>
              <p:cNvPr id="56" name="Gray text box example">
                <a:hlinkClick r:id="rId3"/>
                <a:extLst>
                  <a:ext uri="{FF2B5EF4-FFF2-40B4-BE49-F238E27FC236}">
                    <a16:creationId xmlns:a16="http://schemas.microsoft.com/office/drawing/2014/main" id="{4B9B8587-FB70-4375-BC95-C2649405F2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3958757"/>
                <a:ext cx="670929" cy="464743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038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66" b="1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15356">
                          <a:srgbClr val="1A1A1A"/>
                        </a:gs>
                        <a:gs pos="56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55" name="Blue text box example">
                <a:hlinkClick r:id="rId3"/>
                <a:extLst>
                  <a:ext uri="{FF2B5EF4-FFF2-40B4-BE49-F238E27FC236}">
                    <a16:creationId xmlns:a16="http://schemas.microsoft.com/office/drawing/2014/main" id="{9637CBF9-D9B6-44F7-A02A-2DFED82AA0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8130" y="3958757"/>
                <a:ext cx="670929" cy="464743"/>
              </a:xfrm>
              <a:prstGeom prst="rect">
                <a:avLst/>
              </a:prstGeom>
              <a:solidFill>
                <a:srgbClr val="0078D7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038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66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  <p:sp>
            <p:nvSpPr>
              <p:cNvPr id="50" name="Light blue text box example">
                <a:hlinkClick r:id="rId3"/>
                <a:extLst>
                  <a:ext uri="{FF2B5EF4-FFF2-40B4-BE49-F238E27FC236}">
                    <a16:creationId xmlns:a16="http://schemas.microsoft.com/office/drawing/2014/main" id="{F6CD5CE6-A162-4D1A-8A21-4B39A7C9A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9060" y="3958757"/>
                <a:ext cx="670929" cy="464743"/>
              </a:xfrm>
              <a:prstGeom prst="rect">
                <a:avLst/>
              </a:prstGeom>
              <a:solidFill>
                <a:srgbClr val="00BCF2"/>
              </a:solidFill>
            </p:spPr>
            <p:txBody>
              <a:bodyPr wrap="square" lIns="177207" tIns="141766" rIns="177207" bIns="141766" anchor="ctr">
                <a:spAutoFit/>
              </a:bodyPr>
              <a:lstStyle>
                <a:lvl1pPr marL="342900" marR="0" indent="-3429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584200" marR="0" indent="-2413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8001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0287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257300" marR="0" indent="-22860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Char char="•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0382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1"/>
                  </a:spcAft>
                  <a:buClrTx/>
                  <a:buSzPct val="90000"/>
                  <a:buFont typeface="Arial" pitchFamily="34" charset="0"/>
                  <a:buNone/>
                  <a:tabLst/>
                  <a:defRPr/>
                </a:pPr>
                <a:r>
                  <a:rPr kumimoji="0" lang="en-US" sz="1066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rPr>
                  <a:t>Text</a:t>
                </a:r>
              </a:p>
            </p:txBody>
          </p:sp>
        </p:grpSp>
        <p:cxnSp>
          <p:nvCxnSpPr>
            <p:cNvPr id="46" name="Red slash">
              <a:extLst>
                <a:ext uri="{FF2B5EF4-FFF2-40B4-BE49-F238E27FC236}">
                  <a16:creationId xmlns:a16="http://schemas.microsoft.com/office/drawing/2014/main" id="{0399D388-0591-4D97-AE43-748A78D0F467}"/>
                </a:ext>
              </a:extLst>
            </p:cNvPr>
            <p:cNvCxnSpPr/>
            <p:nvPr/>
          </p:nvCxnSpPr>
          <p:spPr>
            <a:xfrm flipH="1">
              <a:off x="1799059" y="3851798"/>
              <a:ext cx="670930" cy="465022"/>
            </a:xfrm>
            <a:prstGeom prst="line">
              <a:avLst/>
            </a:prstGeom>
            <a:ln w="19050">
              <a:solidFill>
                <a:srgbClr val="D83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ntrast instructions text box">
            <a:extLst>
              <a:ext uri="{FF2B5EF4-FFF2-40B4-BE49-F238E27FC236}">
                <a16:creationId xmlns:a16="http://schemas.microsoft.com/office/drawing/2014/main" id="{2F4B2438-A3DB-41FC-8A90-FEBAB7AD5691}"/>
              </a:ext>
            </a:extLst>
          </p:cNvPr>
          <p:cNvSpPr txBox="1">
            <a:spLocks/>
          </p:cNvSpPr>
          <p:nvPr/>
        </p:nvSpPr>
        <p:spPr>
          <a:xfrm>
            <a:off x="581978" y="3480862"/>
            <a:ext cx="1965960" cy="76944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Color Contrast Analyzer</a:t>
            </a:r>
          </a:p>
          <a:p>
            <a:pPr marL="0" marR="0" lvl="0" indent="0" algn="l" defTabSz="903827" rtl="0" eaLnBrk="1" fontAlgn="auto" latinLnBrk="0" hangingPunct="1">
              <a:lnSpc>
                <a:spcPct val="11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Download this tool to determine the legibility of text and the contrast of visual elements</a:t>
            </a:r>
          </a:p>
        </p:txBody>
      </p:sp>
      <p:grpSp>
        <p:nvGrpSpPr>
          <p:cNvPr id="57" name="Download Button" descr="A blue block with the download symbol and text that reads &quot;Download&quot;. This is object has a link to http://www.paciellogroup.com/resources/contrastAnalyser" title="Color Contrast Analyzer link">
            <a:extLst>
              <a:ext uri="{FF2B5EF4-FFF2-40B4-BE49-F238E27FC236}">
                <a16:creationId xmlns:a16="http://schemas.microsoft.com/office/drawing/2014/main" id="{5DB1FF77-B404-417B-83F7-3CF7D11966A9}"/>
              </a:ext>
            </a:extLst>
          </p:cNvPr>
          <p:cNvGrpSpPr/>
          <p:nvPr/>
        </p:nvGrpSpPr>
        <p:grpSpPr>
          <a:xfrm>
            <a:off x="597535" y="4340436"/>
            <a:ext cx="1950402" cy="450327"/>
            <a:chOff x="490358" y="4875348"/>
            <a:chExt cx="2144219" cy="464743"/>
          </a:xfrm>
        </p:grpSpPr>
        <p:sp>
          <p:nvSpPr>
            <p:cNvPr id="58" name="Download label">
              <a:hlinkClick r:id="rId3"/>
              <a:extLst>
                <a:ext uri="{FF2B5EF4-FFF2-40B4-BE49-F238E27FC236}">
                  <a16:creationId xmlns:a16="http://schemas.microsoft.com/office/drawing/2014/main" id="{3815550E-8A48-41BD-A79B-0954654B269F}"/>
                </a:ext>
              </a:extLst>
            </p:cNvPr>
            <p:cNvSpPr txBox="1">
              <a:spLocks/>
            </p:cNvSpPr>
            <p:nvPr/>
          </p:nvSpPr>
          <p:spPr>
            <a:xfrm>
              <a:off x="490358" y="4875348"/>
              <a:ext cx="2144219" cy="464743"/>
            </a:xfrm>
            <a:prstGeom prst="rect">
              <a:avLst/>
            </a:prstGeom>
            <a:solidFill>
              <a:srgbClr val="0078D7"/>
            </a:solidFill>
          </p:spPr>
          <p:txBody>
            <a:bodyPr wrap="square" lIns="141766" tIns="141766" rIns="141766" bIns="141766" anchor="ctr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038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66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Download</a:t>
              </a:r>
            </a:p>
          </p:txBody>
        </p:sp>
        <p:sp>
          <p:nvSpPr>
            <p:cNvPr id="59" name="Download button">
              <a:extLst>
                <a:ext uri="{FF2B5EF4-FFF2-40B4-BE49-F238E27FC236}">
                  <a16:creationId xmlns:a16="http://schemas.microsoft.com/office/drawing/2014/main" id="{D9423BB1-426F-43D9-8EFE-F86CBCF6E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0966" y="5020486"/>
              <a:ext cx="93930" cy="161766"/>
            </a:xfrm>
            <a:custGeom>
              <a:avLst/>
              <a:gdLst>
                <a:gd name="T0" fmla="*/ 144 w 144"/>
                <a:gd name="T1" fmla="*/ 132 h 248"/>
                <a:gd name="T2" fmla="*/ 72 w 144"/>
                <a:gd name="T3" fmla="*/ 203 h 248"/>
                <a:gd name="T4" fmla="*/ 0 w 144"/>
                <a:gd name="T5" fmla="*/ 132 h 248"/>
                <a:gd name="T6" fmla="*/ 72 w 144"/>
                <a:gd name="T7" fmla="*/ 203 h 248"/>
                <a:gd name="T8" fmla="*/ 72 w 144"/>
                <a:gd name="T9" fmla="*/ 0 h 248"/>
                <a:gd name="T10" fmla="*/ 0 w 144"/>
                <a:gd name="T11" fmla="*/ 248 h 248"/>
                <a:gd name="T12" fmla="*/ 144 w 144"/>
                <a:gd name="T1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248">
                  <a:moveTo>
                    <a:pt x="144" y="132"/>
                  </a:moveTo>
                  <a:lnTo>
                    <a:pt x="72" y="203"/>
                  </a:lnTo>
                  <a:lnTo>
                    <a:pt x="0" y="132"/>
                  </a:lnTo>
                  <a:moveTo>
                    <a:pt x="72" y="203"/>
                  </a:moveTo>
                  <a:lnTo>
                    <a:pt x="72" y="0"/>
                  </a:lnTo>
                  <a:moveTo>
                    <a:pt x="0" y="248"/>
                  </a:moveTo>
                  <a:lnTo>
                    <a:pt x="144" y="248"/>
                  </a:ln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8604" tIns="44302" rIns="88604" bIns="443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860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7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sp>
        <p:nvSpPr>
          <p:cNvPr id="60" name="Shape &amp; color instruciton text box">
            <a:extLst>
              <a:ext uri="{FF2B5EF4-FFF2-40B4-BE49-F238E27FC236}">
                <a16:creationId xmlns:a16="http://schemas.microsoft.com/office/drawing/2014/main" id="{C2360DC8-3A46-4137-A4F2-FDA24265CA9D}"/>
              </a:ext>
            </a:extLst>
          </p:cNvPr>
          <p:cNvSpPr txBox="1">
            <a:spLocks/>
          </p:cNvSpPr>
          <p:nvPr/>
        </p:nvSpPr>
        <p:spPr>
          <a:xfrm>
            <a:off x="2843458" y="1435100"/>
            <a:ext cx="1965960" cy="171771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Shape and color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different shapes with a legend to indicate statuses to accommodate for color blindness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gradFill>
                <a:gsLst>
                  <a:gs pos="15356">
                    <a:srgbClr val="1A1A1A"/>
                  </a:gs>
                  <a:gs pos="56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61" name="Shape usage example" descr="This is a light grey box with three lines of text that read Subject 1 with a green circle next to it, Subject 2 with a yellow triangle, and Subject 3 with a red X. Each shape has a corresponding category assigned in a key at the bottom of the graphic. The green circle is titled C1, yellow triangle titled C2, and red X titled C3." title="Graphic with multiple subjects and categories">
            <a:extLst>
              <a:ext uri="{FF2B5EF4-FFF2-40B4-BE49-F238E27FC236}">
                <a16:creationId xmlns:a16="http://schemas.microsoft.com/office/drawing/2014/main" id="{3870E2D4-BB05-4292-8B2C-684463A840EA}"/>
              </a:ext>
            </a:extLst>
          </p:cNvPr>
          <p:cNvGrpSpPr/>
          <p:nvPr/>
        </p:nvGrpSpPr>
        <p:grpSpPr>
          <a:xfrm>
            <a:off x="2835881" y="3026393"/>
            <a:ext cx="1969570" cy="1878339"/>
            <a:chOff x="2835115" y="4084309"/>
            <a:chExt cx="2012787" cy="1919555"/>
          </a:xfrm>
        </p:grpSpPr>
        <p:sp>
          <p:nvSpPr>
            <p:cNvPr id="62" name="Background and text">
              <a:hlinkClick r:id="rId3"/>
              <a:extLst>
                <a:ext uri="{FF2B5EF4-FFF2-40B4-BE49-F238E27FC236}">
                  <a16:creationId xmlns:a16="http://schemas.microsoft.com/office/drawing/2014/main" id="{6A4B7AA5-AB2E-45C8-9D8A-BDE9E243F04F}"/>
                </a:ext>
              </a:extLst>
            </p:cNvPr>
            <p:cNvSpPr txBox="1">
              <a:spLocks/>
            </p:cNvSpPr>
            <p:nvPr/>
          </p:nvSpPr>
          <p:spPr>
            <a:xfrm>
              <a:off x="2835115" y="4084309"/>
              <a:ext cx="2012787" cy="191955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wrap="square" lIns="177207" tIns="141766" rIns="177207" bIns="141766" anchor="t">
              <a:no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0382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66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1</a:t>
              </a:r>
            </a:p>
            <a:p>
              <a:pPr marL="0" marR="0" lvl="0" indent="0" algn="l" defTabSz="90382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66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2</a:t>
              </a:r>
            </a:p>
            <a:p>
              <a:pPr marL="0" marR="0" lvl="0" indent="0" algn="l" defTabSz="903827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66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Subject 3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4044DA5-FA1B-4F48-9EAA-783D9941E3F6}"/>
                </a:ext>
              </a:extLst>
            </p:cNvPr>
            <p:cNvGrpSpPr/>
            <p:nvPr/>
          </p:nvGrpSpPr>
          <p:grpSpPr>
            <a:xfrm>
              <a:off x="3016089" y="4633595"/>
              <a:ext cx="1603535" cy="830385"/>
              <a:chOff x="3016090" y="4740275"/>
              <a:chExt cx="1578136" cy="830385"/>
            </a:xfrm>
          </p:grpSpPr>
          <p:cxnSp>
            <p:nvCxnSpPr>
              <p:cNvPr id="75" name="Top horizontal seperator">
                <a:extLst>
                  <a:ext uri="{FF2B5EF4-FFF2-40B4-BE49-F238E27FC236}">
                    <a16:creationId xmlns:a16="http://schemas.microsoft.com/office/drawing/2014/main" id="{AEA6491A-6412-48D9-9472-A6770D45F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4740275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Middle horizontal seperator">
                <a:extLst>
                  <a:ext uri="{FF2B5EF4-FFF2-40B4-BE49-F238E27FC236}">
                    <a16:creationId xmlns:a16="http://schemas.microsoft.com/office/drawing/2014/main" id="{4DC437DA-FE75-4947-B72F-FAA661F5E2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155467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Bottom horizontal seperator">
                <a:extLst>
                  <a:ext uri="{FF2B5EF4-FFF2-40B4-BE49-F238E27FC236}">
                    <a16:creationId xmlns:a16="http://schemas.microsoft.com/office/drawing/2014/main" id="{8DE5CF51-EC88-4552-AD5F-23FB8B8AA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6090" y="5570660"/>
                <a:ext cx="1578136" cy="0"/>
              </a:xfrm>
              <a:prstGeom prst="line">
                <a:avLst/>
              </a:prstGeom>
              <a:ln>
                <a:solidFill>
                  <a:srgbClr val="969696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Example green circle">
              <a:extLst>
                <a:ext uri="{FF2B5EF4-FFF2-40B4-BE49-F238E27FC236}">
                  <a16:creationId xmlns:a16="http://schemas.microsoft.com/office/drawing/2014/main" id="{5CB610F4-9E39-4351-9E1D-639078FFA23D}"/>
                </a:ext>
              </a:extLst>
            </p:cNvPr>
            <p:cNvSpPr/>
            <p:nvPr/>
          </p:nvSpPr>
          <p:spPr bwMode="auto">
            <a:xfrm>
              <a:off x="4363877" y="4379595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Example blue triangle">
              <a:extLst>
                <a:ext uri="{FF2B5EF4-FFF2-40B4-BE49-F238E27FC236}">
                  <a16:creationId xmlns:a16="http://schemas.microsoft.com/office/drawing/2014/main" id="{EFD9DC73-1A5E-4EF5-A699-3B02680761FA}"/>
                </a:ext>
              </a:extLst>
            </p:cNvPr>
            <p:cNvSpPr/>
            <p:nvPr/>
          </p:nvSpPr>
          <p:spPr bwMode="auto">
            <a:xfrm>
              <a:off x="4363877" y="478554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Example red X">
              <a:extLst>
                <a:ext uri="{FF2B5EF4-FFF2-40B4-BE49-F238E27FC236}">
                  <a16:creationId xmlns:a16="http://schemas.microsoft.com/office/drawing/2014/main" id="{3E1E1946-154C-47E3-86A8-1553499C78A8}"/>
                </a:ext>
              </a:extLst>
            </p:cNvPr>
            <p:cNvSpPr/>
            <p:nvPr/>
          </p:nvSpPr>
          <p:spPr bwMode="auto">
            <a:xfrm rot="2700000">
              <a:off x="4363877" y="5200740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Legend green circle">
              <a:extLst>
                <a:ext uri="{FF2B5EF4-FFF2-40B4-BE49-F238E27FC236}">
                  <a16:creationId xmlns:a16="http://schemas.microsoft.com/office/drawing/2014/main" id="{457BB82C-CE20-4597-88E3-60F2DAF3D41E}"/>
                </a:ext>
              </a:extLst>
            </p:cNvPr>
            <p:cNvSpPr/>
            <p:nvPr/>
          </p:nvSpPr>
          <p:spPr bwMode="auto">
            <a:xfrm>
              <a:off x="3025614" y="5661498"/>
              <a:ext cx="111286" cy="111286"/>
            </a:xfrm>
            <a:prstGeom prst="ellips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Legend green circle label">
              <a:extLst>
                <a:ext uri="{FF2B5EF4-FFF2-40B4-BE49-F238E27FC236}">
                  <a16:creationId xmlns:a16="http://schemas.microsoft.com/office/drawing/2014/main" id="{53BDBD52-F752-4F48-9135-3E49279B23BC}"/>
                </a:ext>
              </a:extLst>
            </p:cNvPr>
            <p:cNvSpPr txBox="1">
              <a:spLocks/>
            </p:cNvSpPr>
            <p:nvPr/>
          </p:nvSpPr>
          <p:spPr>
            <a:xfrm>
              <a:off x="3025614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038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1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67" name="Legend blue triangle">
              <a:extLst>
                <a:ext uri="{FF2B5EF4-FFF2-40B4-BE49-F238E27FC236}">
                  <a16:creationId xmlns:a16="http://schemas.microsoft.com/office/drawing/2014/main" id="{DFF4A861-C7D3-44A7-AAE6-AC402265A3A4}"/>
                </a:ext>
              </a:extLst>
            </p:cNvPr>
            <p:cNvSpPr/>
            <p:nvPr/>
          </p:nvSpPr>
          <p:spPr bwMode="auto">
            <a:xfrm>
              <a:off x="3645474" y="5661498"/>
              <a:ext cx="111286" cy="111286"/>
            </a:xfrm>
            <a:prstGeom prst="triangle">
              <a:avLst/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Legend blue triangle label">
              <a:extLst>
                <a:ext uri="{FF2B5EF4-FFF2-40B4-BE49-F238E27FC236}">
                  <a16:creationId xmlns:a16="http://schemas.microsoft.com/office/drawing/2014/main" id="{6225911D-5A72-47CA-98E8-0D988191A3B6}"/>
                </a:ext>
              </a:extLst>
            </p:cNvPr>
            <p:cNvSpPr txBox="1">
              <a:spLocks/>
            </p:cNvSpPr>
            <p:nvPr/>
          </p:nvSpPr>
          <p:spPr>
            <a:xfrm>
              <a:off x="3638569" y="5490006"/>
              <a:ext cx="652731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038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1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C2</a:t>
              </a:r>
            </a:p>
          </p:txBody>
        </p:sp>
        <p:sp>
          <p:nvSpPr>
            <p:cNvPr id="65" name="Legend red X">
              <a:extLst>
                <a:ext uri="{FF2B5EF4-FFF2-40B4-BE49-F238E27FC236}">
                  <a16:creationId xmlns:a16="http://schemas.microsoft.com/office/drawing/2014/main" id="{7CF09216-6727-4F12-A814-68F2639285D4}"/>
                </a:ext>
              </a:extLst>
            </p:cNvPr>
            <p:cNvSpPr/>
            <p:nvPr/>
          </p:nvSpPr>
          <p:spPr bwMode="auto">
            <a:xfrm rot="2700000">
              <a:off x="4276563" y="5661498"/>
              <a:ext cx="111286" cy="111286"/>
            </a:xfrm>
            <a:prstGeom prst="plus">
              <a:avLst>
                <a:gd name="adj" fmla="val 37839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7207" tIns="141766" rIns="177207" bIns="1417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0356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26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5356">
                      <a:srgbClr val="1A1A1A"/>
                    </a:gs>
                    <a:gs pos="56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Legend red X label">
              <a:extLst>
                <a:ext uri="{FF2B5EF4-FFF2-40B4-BE49-F238E27FC236}">
                  <a16:creationId xmlns:a16="http://schemas.microsoft.com/office/drawing/2014/main" id="{0EE6D2B5-5EDE-47FF-BD37-3CD823588424}"/>
                </a:ext>
              </a:extLst>
            </p:cNvPr>
            <p:cNvSpPr txBox="1">
              <a:spLocks/>
            </p:cNvSpPr>
            <p:nvPr/>
          </p:nvSpPr>
          <p:spPr>
            <a:xfrm>
              <a:off x="4287555" y="5490006"/>
              <a:ext cx="560347" cy="454270"/>
            </a:xfrm>
            <a:prstGeom prst="rect">
              <a:avLst/>
            </a:prstGeom>
          </p:spPr>
          <p:txBody>
            <a:bodyPr lIns="177207" tIns="141766" rIns="177207" bIns="141766"/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038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1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017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5356">
                        <a:srgbClr val="1A1A1A"/>
                      </a:gs>
                      <a:gs pos="56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C3</a:t>
              </a:r>
            </a:p>
          </p:txBody>
        </p:sp>
      </p:grpSp>
      <p:sp>
        <p:nvSpPr>
          <p:cNvPr id="76" name="Alt Text instruction text box">
            <a:extLst>
              <a:ext uri="{FF2B5EF4-FFF2-40B4-BE49-F238E27FC236}">
                <a16:creationId xmlns:a16="http://schemas.microsoft.com/office/drawing/2014/main" id="{025BF72B-ABAB-457D-8CA8-6EB737BCD263}"/>
              </a:ext>
            </a:extLst>
          </p:cNvPr>
          <p:cNvSpPr txBox="1">
            <a:spLocks/>
          </p:cNvSpPr>
          <p:nvPr/>
        </p:nvSpPr>
        <p:spPr>
          <a:xfrm>
            <a:off x="5115917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Alt text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Alt text helps people with screen readers understand the content of slides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29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 can create alternative text for shapes, pictures, charts, tables, SmartArt graphics, or other objects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Right click the image or shape 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Select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Edit Alt Text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Enter a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Description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of your image or object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77" name="Slide layouts text box">
            <a:extLst>
              <a:ext uri="{FF2B5EF4-FFF2-40B4-BE49-F238E27FC236}">
                <a16:creationId xmlns:a16="http://schemas.microsoft.com/office/drawing/2014/main" id="{5F8C91B6-75EF-4AEA-A867-5311E5777535}"/>
              </a:ext>
            </a:extLst>
          </p:cNvPr>
          <p:cNvSpPr txBox="1">
            <a:spLocks/>
          </p:cNvSpPr>
          <p:nvPr/>
        </p:nvSpPr>
        <p:spPr>
          <a:xfrm>
            <a:off x="7377113" y="1435100"/>
            <a:ext cx="1965960" cy="234936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Slide layouts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 built-in slide layout that matches your content ensures a hierarchical reading order of text blocks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Example: 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If a new slide will have a title, rather than starting with a blank layout and adding a text block for the title, choose one of the built-in layouts with a title placeholder</a:t>
            </a:r>
          </a:p>
        </p:txBody>
      </p:sp>
      <p:pic>
        <p:nvPicPr>
          <p:cNvPr id="4" name="Title only layout" descr="Title only layout">
            <a:extLst>
              <a:ext uri="{FF2B5EF4-FFF2-40B4-BE49-F238E27FC236}">
                <a16:creationId xmlns:a16="http://schemas.microsoft.com/office/drawing/2014/main" id="{E97A695E-63F5-4C68-816E-58CCA5FF30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87"/>
          <a:stretch/>
        </p:blipFill>
        <p:spPr>
          <a:xfrm>
            <a:off x="7380756" y="3908221"/>
            <a:ext cx="1965960" cy="996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Reading order text box">
            <a:extLst>
              <a:ext uri="{FF2B5EF4-FFF2-40B4-BE49-F238E27FC236}">
                <a16:creationId xmlns:a16="http://schemas.microsoft.com/office/drawing/2014/main" id="{9F406E1D-7257-4083-BB72-5A97505EB9C4}"/>
              </a:ext>
            </a:extLst>
          </p:cNvPr>
          <p:cNvSpPr txBox="1">
            <a:spLocks/>
          </p:cNvSpPr>
          <p:nvPr/>
        </p:nvSpPr>
        <p:spPr>
          <a:xfrm>
            <a:off x="9650469" y="1435100"/>
            <a:ext cx="1965960" cy="3544147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Reading order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Screen readers describe content on the screen in the order it was created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ensure your content is read back in the order you prefer, arrange your objects in the Selection Pane appropriately. Objects on the bottom of the selection pane are read first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1163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Here’s how: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the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Home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tab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the 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Drawing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 group, select the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Arrange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drop-down menu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Click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Selection Pane…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163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BDECC-D62F-449D-AA5A-A5F28D0E2BCC}"/>
              </a:ext>
            </a:extLst>
          </p:cNvPr>
          <p:cNvSpPr txBox="1"/>
          <p:nvPr/>
        </p:nvSpPr>
        <p:spPr>
          <a:xfrm>
            <a:off x="597535" y="5232468"/>
            <a:ext cx="11013441" cy="11336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Additional tips</a:t>
            </a:r>
          </a:p>
          <a:p>
            <a:pPr marL="0" marR="0" lvl="0" indent="0" algn="l" defTabSz="886022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Be sure to run the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Accessibility Checker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!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Go 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File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      click the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Check for Issues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drop down menu      click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Check Accessibility</a:t>
            </a:r>
          </a:p>
          <a:p>
            <a:pPr marL="0" marR="0" lvl="0" indent="0" algn="l" defTabSz="886022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Videos need to be accessible: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If your presentation includes a video, ensure it is captioned and audio described (if appropriate)</a:t>
            </a:r>
          </a:p>
          <a:p>
            <a:pPr marL="0" marR="0" lvl="0" indent="0" algn="l" defTabSz="886022" rtl="0" eaLnBrk="1" fontAlgn="auto" latinLnBrk="0" hangingPunct="1">
              <a:lnSpc>
                <a:spcPct val="100000"/>
              </a:lnSpc>
              <a:spcBef>
                <a:spcPts val="581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Visit the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  <a:hlinkClick r:id="rId5"/>
              </a:rPr>
              <a:t>Office Accessibility Center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to learn more about accessibility in PowerPoint</a:t>
            </a:r>
          </a:p>
        </p:txBody>
      </p:sp>
      <p:cxnSp>
        <p:nvCxnSpPr>
          <p:cNvPr id="80" name="Straight Arrow Connector 79" descr="Arrow pointing to the right" title="Arrow">
            <a:extLst>
              <a:ext uri="{FF2B5EF4-FFF2-40B4-BE49-F238E27FC236}">
                <a16:creationId xmlns:a16="http://schemas.microsoft.com/office/drawing/2014/main" id="{4004316C-A172-4666-9087-AA99DD600ABB}"/>
              </a:ext>
            </a:extLst>
          </p:cNvPr>
          <p:cNvCxnSpPr>
            <a:cxnSpLocks/>
          </p:cNvCxnSpPr>
          <p:nvPr/>
        </p:nvCxnSpPr>
        <p:spPr>
          <a:xfrm>
            <a:off x="4136325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 descr="Aarow pointing to the right" title="Aarow">
            <a:extLst>
              <a:ext uri="{FF2B5EF4-FFF2-40B4-BE49-F238E27FC236}">
                <a16:creationId xmlns:a16="http://schemas.microsoft.com/office/drawing/2014/main" id="{CF41BA70-AA85-4D92-AA87-689DAB76DD7F}"/>
              </a:ext>
            </a:extLst>
          </p:cNvPr>
          <p:cNvCxnSpPr>
            <a:cxnSpLocks/>
          </p:cNvCxnSpPr>
          <p:nvPr/>
        </p:nvCxnSpPr>
        <p:spPr>
          <a:xfrm>
            <a:off x="7323080" y="5758337"/>
            <a:ext cx="1324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536240"/>
      </p:ext>
    </p:extLst>
  </p:cSld>
  <p:clrMapOvr>
    <a:masterClrMapping/>
  </p:clrMapOvr>
  <p:transition>
    <p:fade/>
  </p:transition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878-7ED7-47FB-86F6-D1E85629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photography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30680-127E-4C3C-A3FE-2B76F9C4A076}"/>
              </a:ext>
            </a:extLst>
          </p:cNvPr>
          <p:cNvSpPr txBox="1"/>
          <p:nvPr/>
        </p:nvSpPr>
        <p:spPr>
          <a:xfrm>
            <a:off x="590868" y="1249511"/>
            <a:ext cx="3474720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Looking for photography resources?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Explore the library 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Brand Central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138D4-FAE3-4AED-A954-C6A7DBA47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376" y="2163382"/>
            <a:ext cx="11018520" cy="41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8405"/>
      </p:ext>
    </p:extLst>
  </p:cSld>
  <p:clrMapOvr>
    <a:masterClrMapping/>
  </p:clrMapOvr>
  <p:transition>
    <p:fade/>
  </p:transition>
</p:sld>
</file>

<file path=ppt/slides/slide3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Conversation Learner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/>
              <a:t>AI-first way of building a task-oriented bot</a:t>
            </a:r>
          </a:p>
          <a:p>
            <a:pPr lvl="1"/>
            <a:r>
              <a:rPr lang="en-US" dirty="0"/>
              <a:t>End-to-end recurrent neural network</a:t>
            </a:r>
          </a:p>
          <a:p>
            <a:pPr lvl="1"/>
            <a:r>
              <a:rPr lang="en-US" dirty="0"/>
              <a:t>Learns directly from multi-turn examples of conversations</a:t>
            </a:r>
          </a:p>
          <a:p>
            <a:pPr lvl="1"/>
            <a:r>
              <a:rPr lang="en-US" dirty="0"/>
              <a:t>Enables designers, business owners, domain experts to contribute/maintain bot</a:t>
            </a:r>
          </a:p>
          <a:p>
            <a:r>
              <a:rPr lang="en-US" dirty="0"/>
              <a:t>Express business rules and common sense in code</a:t>
            </a:r>
          </a:p>
          <a:p>
            <a:pPr lvl="1"/>
            <a:r>
              <a:rPr lang="en-US" dirty="0"/>
              <a:t>Bot output is structured as templates (text, cards)</a:t>
            </a:r>
          </a:p>
          <a:p>
            <a:pPr lvl="1"/>
            <a:r>
              <a:rPr lang="en-US" dirty="0"/>
              <a:t>Easy to add constraints to limit which actions are available</a:t>
            </a:r>
          </a:p>
          <a:p>
            <a:pPr lvl="1"/>
            <a:r>
              <a:rPr lang="en-US" dirty="0"/>
              <a:t>Call domain-specific APIs</a:t>
            </a:r>
          </a:p>
          <a:p>
            <a:pPr lvl="1"/>
            <a:r>
              <a:rPr lang="en-US" dirty="0"/>
              <a:t>Add code to resolve and manipulate entities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2A126C5-E8B0-4A56-BD3D-C927218491F2}"/>
              </a:ext>
            </a:extLst>
          </p:cNvPr>
          <p:cNvSpPr txBox="1">
            <a:spLocks/>
          </p:cNvSpPr>
          <p:nvPr/>
        </p:nvSpPr>
        <p:spPr>
          <a:xfrm>
            <a:off x="586390" y="5620825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“Code what’s easy to code; learn what’s easy to learn”</a:t>
            </a:r>
          </a:p>
        </p:txBody>
      </p:sp>
    </p:spTree>
    <p:extLst>
      <p:ext uri="{BB962C8B-B14F-4D97-AF65-F5344CB8AC3E}">
        <p14:creationId xmlns:p14="http://schemas.microsoft.com/office/powerpoint/2010/main" val="35528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40A7-1F84-4395-8872-0ED143B7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A75AD-900B-4000-A1E1-EA3DAC554853}"/>
              </a:ext>
            </a:extLst>
          </p:cNvPr>
          <p:cNvSpPr txBox="1"/>
          <p:nvPr/>
        </p:nvSpPr>
        <p:spPr>
          <a:xfrm>
            <a:off x="590868" y="1249511"/>
            <a:ext cx="3474720" cy="6412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Looking for illustration resources?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Explore the library 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Brand Central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F3DC-207E-4017-A91B-F68BA90E6F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868" y="2167806"/>
            <a:ext cx="11018520" cy="41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845"/>
      </p:ext>
    </p:extLst>
  </p:cSld>
  <p:clrMapOvr>
    <a:masterClrMapping/>
  </p:clrMapOvr>
  <p:transition>
    <p:fade/>
  </p:transition>
</p:sld>
</file>

<file path=ppt/slides/slide3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Microsoft monoline icons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868" y="1436688"/>
            <a:ext cx="3474720" cy="2139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Looking for icon resources?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Monoline icon library for PowerPoint is a slide deck that provides a library of icons for use in PowerPoint presentations. 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Monoline icon style guide for PowerPoint is a pdf with additional guidelines. </a:t>
            </a:r>
          </a:p>
          <a:p>
            <a:pPr marL="0" marR="0" lvl="0" indent="0" algn="l" defTabSz="903827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Download both from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Brand Central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1" name="Picture 10" descr="Monoline icon library for PowerPoint, title slide">
            <a:extLst>
              <a:ext uri="{FF2B5EF4-FFF2-40B4-BE49-F238E27FC236}">
                <a16:creationId xmlns:a16="http://schemas.microsoft.com/office/drawing/2014/main" id="{D0FF32AF-1F5D-4E9A-A156-0DB4C603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65" y="1436688"/>
            <a:ext cx="3474720" cy="1954529"/>
          </a:xfrm>
          <a:prstGeom prst="rect">
            <a:avLst/>
          </a:prstGeom>
        </p:spPr>
      </p:pic>
      <p:pic>
        <p:nvPicPr>
          <p:cNvPr id="6" name="Picture 5" descr="Slide example showing monoline icons">
            <a:extLst>
              <a:ext uri="{FF2B5EF4-FFF2-40B4-BE49-F238E27FC236}">
                <a16:creationId xmlns:a16="http://schemas.microsoft.com/office/drawing/2014/main" id="{BED3E115-417E-4480-A560-9A1D37BA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668" y="1443081"/>
            <a:ext cx="3474720" cy="1954529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4" name="Picture 3" descr="Slide example showing usage guidelines for monoline icons">
            <a:extLst>
              <a:ext uri="{FF2B5EF4-FFF2-40B4-BE49-F238E27FC236}">
                <a16:creationId xmlns:a16="http://schemas.microsoft.com/office/drawing/2014/main" id="{F840AA2B-186A-42FF-9518-01FAFBD9A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802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  <p:pic>
        <p:nvPicPr>
          <p:cNvPr id="7" name="Picture 6" descr="Slide example showing monoline icons">
            <a:extLst>
              <a:ext uri="{FF2B5EF4-FFF2-40B4-BE49-F238E27FC236}">
                <a16:creationId xmlns:a16="http://schemas.microsoft.com/office/drawing/2014/main" id="{2254EDC7-4C49-4DD7-A920-E2333F14F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668" y="3680925"/>
            <a:ext cx="3474720" cy="1954530"/>
          </a:xfrm>
          <a:prstGeom prst="rect">
            <a:avLst/>
          </a:prstGeom>
          <a:ln>
            <a:solidFill>
              <a:schemeClr val="tx1">
                <a:alpha val="2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7538867"/>
      </p:ext>
    </p:extLst>
  </p:cSld>
  <p:clrMapOvr>
    <a:masterClrMapping/>
  </p:clrMapOvr>
  <p:transition>
    <p:fade/>
  </p:transition>
</p:sld>
</file>

<file path=ppt/slides/slide32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32399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4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033713"/>
            <a:ext cx="9144000" cy="498598"/>
          </a:xfrm>
        </p:spPr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494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Conversation learner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7210" y="1558280"/>
            <a:ext cx="2156810" cy="861774"/>
          </a:xfrm>
        </p:spPr>
        <p:txBody>
          <a:bodyPr/>
          <a:lstStyle/>
          <a:p>
            <a:pPr algn="ctr"/>
            <a:r>
              <a:rPr lang="en-US" dirty="0"/>
              <a:t>Interactive teaching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08F8CB-5D85-4227-912A-CB766A0C324D}"/>
              </a:ext>
            </a:extLst>
          </p:cNvPr>
          <p:cNvGrpSpPr/>
          <p:nvPr/>
        </p:nvGrpSpPr>
        <p:grpSpPr>
          <a:xfrm>
            <a:off x="10142727" y="806756"/>
            <a:ext cx="2173150" cy="5928121"/>
            <a:chOff x="10142727" y="806756"/>
            <a:chExt cx="2173150" cy="5928121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85FBB25-303F-4FF9-9398-D61C0DA62BD1}"/>
                </a:ext>
              </a:extLst>
            </p:cNvPr>
            <p:cNvSpPr/>
            <p:nvPr/>
          </p:nvSpPr>
          <p:spPr bwMode="auto">
            <a:xfrm rot="5400000">
              <a:off x="10195692" y="2103955"/>
              <a:ext cx="2067220" cy="728053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FFF2C8-35C7-4FD0-B3C1-7EC45012941D}"/>
                </a:ext>
              </a:extLst>
            </p:cNvPr>
            <p:cNvSpPr/>
            <p:nvPr/>
          </p:nvSpPr>
          <p:spPr>
            <a:xfrm>
              <a:off x="10142727" y="806756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Nothing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2048B0-8200-4925-AFFB-24470D2A71C8}"/>
                </a:ext>
              </a:extLst>
            </p:cNvPr>
            <p:cNvSpPr/>
            <p:nvPr/>
          </p:nvSpPr>
          <p:spPr>
            <a:xfrm>
              <a:off x="10142727" y="3579677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Something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AA6C2BB3-36E9-4596-8511-46C6840A25A2}"/>
                </a:ext>
              </a:extLst>
            </p:cNvPr>
            <p:cNvSpPr/>
            <p:nvPr/>
          </p:nvSpPr>
          <p:spPr bwMode="auto">
            <a:xfrm rot="5400000">
              <a:off x="10195691" y="4852531"/>
              <a:ext cx="2067221" cy="728053"/>
            </a:xfrm>
            <a:prstGeom prst="rightArrow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A676F4F-B738-429D-9A1E-8E791E36EC10}"/>
                </a:ext>
              </a:extLst>
            </p:cNvPr>
            <p:cNvSpPr/>
            <p:nvPr/>
          </p:nvSpPr>
          <p:spPr>
            <a:xfrm>
              <a:off x="10142727" y="6370931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1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Good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4D1A99-F010-4DFE-A974-73BAACFA2962}"/>
              </a:ext>
            </a:extLst>
          </p:cNvPr>
          <p:cNvGrpSpPr/>
          <p:nvPr/>
        </p:nvGrpSpPr>
        <p:grpSpPr>
          <a:xfrm>
            <a:off x="2228757" y="1364811"/>
            <a:ext cx="3990842" cy="1920726"/>
            <a:chOff x="2228757" y="1364811"/>
            <a:chExt cx="3990842" cy="19207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A89F23-AB2A-4761-8BF7-E38BA278363F}"/>
                </a:ext>
              </a:extLst>
            </p:cNvPr>
            <p:cNvSpPr/>
            <p:nvPr/>
          </p:nvSpPr>
          <p:spPr>
            <a:xfrm>
              <a:off x="2228757" y="2649978"/>
              <a:ext cx="2173150" cy="63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 plays role of user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6A01FA-F597-42E5-8654-E632B653C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528" y="1449671"/>
              <a:ext cx="1078992" cy="10789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7E62F9-A2B3-4743-BB7C-A756709D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0976" y="1364811"/>
              <a:ext cx="1248712" cy="124871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E2BDF9-C7AC-4183-A074-1B47AF6F7D7A}"/>
                </a:ext>
              </a:extLst>
            </p:cNvPr>
            <p:cNvSpPr/>
            <p:nvPr/>
          </p:nvSpPr>
          <p:spPr>
            <a:xfrm>
              <a:off x="4046449" y="2649978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Bot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8E73F5-4A63-4EFC-B08D-632A6576D8D1}"/>
                </a:ext>
              </a:extLst>
            </p:cNvPr>
            <p:cNvGrpSpPr/>
            <p:nvPr/>
          </p:nvGrpSpPr>
          <p:grpSpPr>
            <a:xfrm>
              <a:off x="4101112" y="1924162"/>
              <a:ext cx="345468" cy="130010"/>
              <a:chOff x="4390456" y="1759461"/>
              <a:chExt cx="345468" cy="13001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BD21C4B-CE24-4108-A6C7-62BA85AE525C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BAFCA3-5D75-49E7-9F04-1F643639C0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710A4E5-0D8C-4F95-BA3C-9F546C61B94B}"/>
              </a:ext>
            </a:extLst>
          </p:cNvPr>
          <p:cNvGrpSpPr/>
          <p:nvPr/>
        </p:nvGrpSpPr>
        <p:grpSpPr>
          <a:xfrm>
            <a:off x="5781766" y="1323932"/>
            <a:ext cx="5039355" cy="1961605"/>
            <a:chOff x="5781766" y="1323932"/>
            <a:chExt cx="5039355" cy="19616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974A27-CCEB-4660-AF24-25510268A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70" t="6825" r="3209" b="4725"/>
            <a:stretch/>
          </p:blipFill>
          <p:spPr>
            <a:xfrm>
              <a:off x="6286337" y="1323932"/>
              <a:ext cx="2253197" cy="13304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BF637A-74E2-468C-879A-00B4AE1A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0190" y="1364811"/>
              <a:ext cx="1248712" cy="124871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2D592D-BD65-4A88-93DA-6E5AFDBF39F8}"/>
                </a:ext>
              </a:extLst>
            </p:cNvPr>
            <p:cNvSpPr/>
            <p:nvPr/>
          </p:nvSpPr>
          <p:spPr>
            <a:xfrm>
              <a:off x="6326360" y="2649978"/>
              <a:ext cx="2173150" cy="63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Conversation Learner UI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2D5390-EFEB-40FB-BFEA-8AF74CF7861C}"/>
                </a:ext>
              </a:extLst>
            </p:cNvPr>
            <p:cNvSpPr/>
            <p:nvPr/>
          </p:nvSpPr>
          <p:spPr>
            <a:xfrm>
              <a:off x="8647971" y="2649978"/>
              <a:ext cx="2173150" cy="63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 makes corrections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C0E54B-9CE0-4B41-9EA6-90F7939C7832}"/>
                </a:ext>
              </a:extLst>
            </p:cNvPr>
            <p:cNvGrpSpPr/>
            <p:nvPr/>
          </p:nvGrpSpPr>
          <p:grpSpPr>
            <a:xfrm>
              <a:off x="5781766" y="1924162"/>
              <a:ext cx="345468" cy="130010"/>
              <a:chOff x="4390456" y="1759461"/>
              <a:chExt cx="345468" cy="130010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64E73E1-CD0F-472E-B274-7AB947E1F313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8127E7B-5C70-4B7F-86D6-DBA7AF7ABC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6C62D20-BAD3-4160-A8F1-7B48BB991651}"/>
                </a:ext>
              </a:extLst>
            </p:cNvPr>
            <p:cNvGrpSpPr/>
            <p:nvPr/>
          </p:nvGrpSpPr>
          <p:grpSpPr>
            <a:xfrm>
              <a:off x="8636625" y="1924162"/>
              <a:ext cx="345468" cy="130010"/>
              <a:chOff x="4390456" y="1759461"/>
              <a:chExt cx="345468" cy="13001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E205B1-33F4-49AA-AAC2-E3B846EDAEDD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92BF208-9F09-419E-914A-AE611F996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AD85F4E-354E-4EC1-9009-5850F1F5A6B3}"/>
              </a:ext>
            </a:extLst>
          </p:cNvPr>
          <p:cNvGrpSpPr/>
          <p:nvPr/>
        </p:nvGrpSpPr>
        <p:grpSpPr>
          <a:xfrm>
            <a:off x="157210" y="4169295"/>
            <a:ext cx="10663911" cy="2193214"/>
            <a:chOff x="157210" y="4169295"/>
            <a:chExt cx="10663911" cy="2193214"/>
          </a:xfrm>
        </p:grpSpPr>
        <p:sp>
          <p:nvSpPr>
            <p:cNvPr id="4" name="Text Placeholder 5">
              <a:extLst>
                <a:ext uri="{FF2B5EF4-FFF2-40B4-BE49-F238E27FC236}">
                  <a16:creationId xmlns:a16="http://schemas.microsoft.com/office/drawing/2014/main" id="{C6F32AE3-CD0F-46A0-900C-E6C718BC818E}"/>
                </a:ext>
              </a:extLst>
            </p:cNvPr>
            <p:cNvSpPr txBox="1">
              <a:spLocks/>
            </p:cNvSpPr>
            <p:nvPr/>
          </p:nvSpPr>
          <p:spPr>
            <a:xfrm>
              <a:off x="157210" y="4178629"/>
              <a:ext cx="2156810" cy="172354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2286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4572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6858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914400" marR="0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Make corrections 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250">
                        <a:srgbClr val="1A1A1A"/>
                      </a:gs>
                      <a:gs pos="10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to logged dialogs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75648B-DAA9-488D-9367-38F6CB4C41A7}"/>
                </a:ext>
              </a:extLst>
            </p:cNvPr>
            <p:cNvGrpSpPr/>
            <p:nvPr/>
          </p:nvGrpSpPr>
          <p:grpSpPr>
            <a:xfrm>
              <a:off x="2444304" y="4169295"/>
              <a:ext cx="1742057" cy="1742216"/>
              <a:chOff x="2980396" y="4255613"/>
              <a:chExt cx="1742057" cy="174221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1FB6A0D-F47F-42EC-B6AD-182B6F121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0396" y="4255613"/>
                <a:ext cx="1078992" cy="107899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1780B15-FEE8-4FD4-A417-AC572D83B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3461" y="4255613"/>
                <a:ext cx="1078992" cy="107899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E224224-0AD9-4739-A228-B463801EA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3461" y="4918837"/>
                <a:ext cx="1078992" cy="107899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18DCC12-AB1A-4F8C-ABEB-BEBFC5476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0396" y="4918837"/>
                <a:ext cx="1078992" cy="1078992"/>
              </a:xfrm>
              <a:prstGeom prst="rect">
                <a:avLst/>
              </a:prstGeom>
            </p:spPr>
          </p:pic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3FB117-A01E-4A38-A95A-0F1238E28EC2}"/>
                </a:ext>
              </a:extLst>
            </p:cNvPr>
            <p:cNvSpPr/>
            <p:nvPr/>
          </p:nvSpPr>
          <p:spPr>
            <a:xfrm>
              <a:off x="2228757" y="5891628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End users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9010438-895E-4782-90EA-1D0CC3359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70" t="6825" r="3209" b="4725"/>
            <a:stretch/>
          </p:blipFill>
          <p:spPr>
            <a:xfrm>
              <a:off x="6286337" y="4375168"/>
              <a:ext cx="2253197" cy="1330471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E1C24D4-53C1-4571-8F76-2B6CF3A6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528" y="4500907"/>
              <a:ext cx="1078992" cy="1078992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32EF94-FC08-4E5F-9AD9-E875601D3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0190" y="4416047"/>
              <a:ext cx="1248712" cy="1248712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7B7AF1C-2860-4654-A8BC-11A6A32A97C8}"/>
                </a:ext>
              </a:extLst>
            </p:cNvPr>
            <p:cNvSpPr/>
            <p:nvPr/>
          </p:nvSpPr>
          <p:spPr>
            <a:xfrm>
              <a:off x="4046449" y="5726950"/>
              <a:ext cx="2173150" cy="3639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Bot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181873-0231-4215-83BA-9927DAF943CC}"/>
                </a:ext>
              </a:extLst>
            </p:cNvPr>
            <p:cNvSpPr/>
            <p:nvPr/>
          </p:nvSpPr>
          <p:spPr>
            <a:xfrm>
              <a:off x="6326360" y="5726950"/>
              <a:ext cx="2173150" cy="63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Conversation Learner UI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4547071-5CFD-4570-8D21-84C887C1112B}"/>
                </a:ext>
              </a:extLst>
            </p:cNvPr>
            <p:cNvSpPr/>
            <p:nvPr/>
          </p:nvSpPr>
          <p:spPr>
            <a:xfrm>
              <a:off x="8647971" y="5726950"/>
              <a:ext cx="2173150" cy="635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65" b="0" i="0" u="none" strike="noStrike" kern="120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Developer makes corrections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702AC1-936E-4597-B75C-589B995DC5E6}"/>
                </a:ext>
              </a:extLst>
            </p:cNvPr>
            <p:cNvGrpSpPr/>
            <p:nvPr/>
          </p:nvGrpSpPr>
          <p:grpSpPr>
            <a:xfrm>
              <a:off x="4170450" y="4975398"/>
              <a:ext cx="345468" cy="130010"/>
              <a:chOff x="4390456" y="1759461"/>
              <a:chExt cx="345468" cy="13001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58AB215-288E-41AA-8BE5-751BEEB8C447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3010EE8-1CA2-47F4-B433-B5EDB9889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ED25B1A-1C8E-4603-909F-005CF409B445}"/>
                </a:ext>
              </a:extLst>
            </p:cNvPr>
            <p:cNvGrpSpPr/>
            <p:nvPr/>
          </p:nvGrpSpPr>
          <p:grpSpPr>
            <a:xfrm>
              <a:off x="5781766" y="4975398"/>
              <a:ext cx="345468" cy="130010"/>
              <a:chOff x="4390456" y="1759461"/>
              <a:chExt cx="345468" cy="130010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4DC1EDB4-2BFC-4045-862E-18811C00B423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2F78286-9ECF-4EA4-A81A-A3D1C5447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635F277-7E9C-49AF-B6B4-CD4AB373EC0C}"/>
                </a:ext>
              </a:extLst>
            </p:cNvPr>
            <p:cNvGrpSpPr/>
            <p:nvPr/>
          </p:nvGrpSpPr>
          <p:grpSpPr>
            <a:xfrm>
              <a:off x="8636625" y="4975398"/>
              <a:ext cx="345468" cy="130010"/>
              <a:chOff x="4390456" y="1759461"/>
              <a:chExt cx="345468" cy="130010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768E82B-E074-421E-B840-9359B5F01C7E}"/>
                  </a:ext>
                </a:extLst>
              </p:cNvPr>
              <p:cNvCxnSpPr/>
              <p:nvPr/>
            </p:nvCxnSpPr>
            <p:spPr>
              <a:xfrm>
                <a:off x="4390456" y="175946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1AC72EC-006E-4E61-9388-DDD56422E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0456" y="1889471"/>
                <a:ext cx="345468" cy="0"/>
              </a:xfrm>
              <a:prstGeom prst="straightConnector1">
                <a:avLst/>
              </a:prstGeom>
              <a:ln>
                <a:headEnd type="none" w="lg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816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Project Conversation Learner </a:t>
            </a:r>
            <a:br>
              <a:rPr lang="en-US" dirty="0"/>
            </a:br>
            <a:r>
              <a:rPr lang="en-US" dirty="0"/>
              <a:t>Demo 1: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5442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8AE11450-A483-4A07-94AE-9D4D6A134C52}"/>
              </a:ext>
            </a:extLst>
          </p:cNvPr>
          <p:cNvSpPr/>
          <p:nvPr/>
        </p:nvSpPr>
        <p:spPr bwMode="auto">
          <a:xfrm>
            <a:off x="235775" y="897066"/>
            <a:ext cx="4116967" cy="509637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769267" y="1925515"/>
            <a:ext cx="261320" cy="261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244161" y="4141650"/>
            <a:ext cx="261320" cy="261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59267" y="4563844"/>
            <a:ext cx="1029878" cy="34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text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D67C37D-6A63-4370-B192-F6C54DDA13DB}"/>
              </a:ext>
            </a:extLst>
          </p:cNvPr>
          <p:cNvGrpSpPr/>
          <p:nvPr/>
        </p:nvGrpSpPr>
        <p:grpSpPr>
          <a:xfrm>
            <a:off x="5278865" y="4387474"/>
            <a:ext cx="5577560" cy="1060704"/>
            <a:chOff x="5278865" y="4387474"/>
            <a:chExt cx="5577560" cy="1060704"/>
          </a:xfrm>
        </p:grpSpPr>
        <p:sp>
          <p:nvSpPr>
            <p:cNvPr id="17" name="Flowchart: Decision 16"/>
            <p:cNvSpPr/>
            <p:nvPr/>
          </p:nvSpPr>
          <p:spPr>
            <a:xfrm>
              <a:off x="5278865" y="4387474"/>
              <a:ext cx="1583140" cy="10607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Action type?</a:t>
              </a:r>
            </a:p>
          </p:txBody>
        </p:sp>
        <p:cxnSp>
          <p:nvCxnSpPr>
            <p:cNvPr id="226" name="Straight Arrow Connector 225"/>
            <p:cNvCxnSpPr>
              <a:cxnSpLocks/>
              <a:endCxn id="17" idx="3"/>
            </p:cNvCxnSpPr>
            <p:nvPr/>
          </p:nvCxnSpPr>
          <p:spPr>
            <a:xfrm flipH="1" flipV="1">
              <a:off x="6862005" y="4917826"/>
              <a:ext cx="3994420" cy="3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04987" y="4542590"/>
              <a:ext cx="20441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Fully-formed action</a:t>
              </a:r>
            </a:p>
          </p:txBody>
        </p:sp>
      </p:grp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361380" y="206273"/>
            <a:ext cx="10025946" cy="615553"/>
          </a:xfrm>
        </p:spPr>
        <p:txBody>
          <a:bodyPr/>
          <a:lstStyle/>
          <a:p>
            <a:r>
              <a:rPr lang="en-US" sz="4000" dirty="0"/>
              <a:t>Project Conversation Learner control loop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54365" y="6097801"/>
            <a:ext cx="1161465" cy="54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Learned model</a:t>
            </a:r>
          </a:p>
        </p:txBody>
      </p:sp>
      <p:sp>
        <p:nvSpPr>
          <p:cNvPr id="88" name="Flowchart: Data 87"/>
          <p:cNvSpPr/>
          <p:nvPr/>
        </p:nvSpPr>
        <p:spPr>
          <a:xfrm>
            <a:off x="7156367" y="6097801"/>
            <a:ext cx="1295298" cy="541194"/>
          </a:xfrm>
          <a:prstGeom prst="flowChartInputOutpu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Domain-specific code</a:t>
            </a:r>
          </a:p>
        </p:txBody>
      </p:sp>
      <p:cxnSp>
        <p:nvCxnSpPr>
          <p:cNvPr id="145" name="Straight Arrow Connector 144"/>
          <p:cNvCxnSpPr>
            <a:cxnSpLocks/>
            <a:stCxn id="135" idx="3"/>
          </p:cNvCxnSpPr>
          <p:nvPr/>
        </p:nvCxnSpPr>
        <p:spPr>
          <a:xfrm flipV="1">
            <a:off x="6839071" y="1764083"/>
            <a:ext cx="634593" cy="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lowchart: Data 52">
            <a:extLst>
              <a:ext uri="{FF2B5EF4-FFF2-40B4-BE49-F238E27FC236}">
                <a16:creationId xmlns:a16="http://schemas.microsoft.com/office/drawing/2014/main" id="{76D7DD7F-9E6B-4413-A19B-2A97D7A68C63}"/>
              </a:ext>
            </a:extLst>
          </p:cNvPr>
          <p:cNvSpPr/>
          <p:nvPr/>
        </p:nvSpPr>
        <p:spPr>
          <a:xfrm>
            <a:off x="7156367" y="1426394"/>
            <a:ext cx="2511255" cy="7955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</a:t>
            </a:r>
            <a:b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Detection</a:t>
            </a:r>
            <a:b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Callback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83239" y="1355838"/>
            <a:ext cx="135583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 extraction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C613B88-95CB-462C-BE81-D19B9450F3D0}"/>
              </a:ext>
            </a:extLst>
          </p:cNvPr>
          <p:cNvGrpSpPr/>
          <p:nvPr/>
        </p:nvGrpSpPr>
        <p:grpSpPr>
          <a:xfrm>
            <a:off x="8992979" y="1824167"/>
            <a:ext cx="2011884" cy="3987497"/>
            <a:chOff x="8992979" y="1824167"/>
            <a:chExt cx="2011884" cy="3987497"/>
          </a:xfrm>
        </p:grpSpPr>
        <p:sp>
          <p:nvSpPr>
            <p:cNvPr id="12" name="Rectangle 11"/>
            <p:cNvSpPr/>
            <p:nvPr/>
          </p:nvSpPr>
          <p:spPr>
            <a:xfrm>
              <a:off x="9197084" y="2751320"/>
              <a:ext cx="1603675" cy="9567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Neural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92979" y="4323756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Forecast()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	0.93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992979" y="4695733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$city, correct?	0.07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992979" y="5067710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Anything else? 	0.00</a:t>
              </a: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F0875A93-FE24-41FE-BBB1-86AE3A7547CE}"/>
                </a:ext>
              </a:extLst>
            </p:cNvPr>
            <p:cNvCxnSpPr>
              <a:cxnSpLocks/>
              <a:stCxn id="53" idx="5"/>
              <a:endCxn id="12" idx="0"/>
            </p:cNvCxnSpPr>
            <p:nvPr/>
          </p:nvCxnSpPr>
          <p:spPr>
            <a:xfrm>
              <a:off x="9416497" y="1824167"/>
              <a:ext cx="582425" cy="92715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134FDE6-3DDE-4586-A37A-711DD0F52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8921" y="3708105"/>
              <a:ext cx="1" cy="61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576197-6005-49C3-854D-6FDCF8CB34D8}"/>
                </a:ext>
              </a:extLst>
            </p:cNvPr>
            <p:cNvSpPr/>
            <p:nvPr/>
          </p:nvSpPr>
          <p:spPr>
            <a:xfrm>
              <a:off x="8992979" y="5436067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survey-card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	0.00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F07439-1A58-4EF0-AFE2-E4BF7EC60334}"/>
              </a:ext>
            </a:extLst>
          </p:cNvPr>
          <p:cNvGrpSpPr/>
          <p:nvPr/>
        </p:nvGrpSpPr>
        <p:grpSpPr>
          <a:xfrm>
            <a:off x="8992979" y="4332780"/>
            <a:ext cx="2011884" cy="1487908"/>
            <a:chOff x="8488773" y="6908226"/>
            <a:chExt cx="2011884" cy="148790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C981277-0A62-4777-8E92-8EF51C18FE00}"/>
                </a:ext>
              </a:extLst>
            </p:cNvPr>
            <p:cNvSpPr/>
            <p:nvPr/>
          </p:nvSpPr>
          <p:spPr>
            <a:xfrm>
              <a:off x="8488773" y="6908226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Anything else? 	0.95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03A6D0-AB3B-4D84-B3C6-DFAB69E37C2E}"/>
                </a:ext>
              </a:extLst>
            </p:cNvPr>
            <p:cNvSpPr/>
            <p:nvPr/>
          </p:nvSpPr>
          <p:spPr>
            <a:xfrm>
              <a:off x="8488773" y="7280203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$city, correct?	0.05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992BBB-D646-40B5-BC5D-4EEE72D85942}"/>
                </a:ext>
              </a:extLst>
            </p:cNvPr>
            <p:cNvSpPr/>
            <p:nvPr/>
          </p:nvSpPr>
          <p:spPr>
            <a:xfrm>
              <a:off x="8488773" y="7652180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Forecast()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	0.00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910FBAA-58F7-4F34-AB57-A20E8A92B6A3}"/>
                </a:ext>
              </a:extLst>
            </p:cNvPr>
            <p:cNvSpPr/>
            <p:nvPr/>
          </p:nvSpPr>
          <p:spPr>
            <a:xfrm>
              <a:off x="8488773" y="8020537"/>
              <a:ext cx="2011884" cy="37559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371600" algn="l"/>
                </a:tabLst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survey-card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	0.00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F2D8A1D-94F0-4BB2-AB4B-043DE4E8D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" t="25361" r="1182"/>
          <a:stretch/>
        </p:blipFill>
        <p:spPr>
          <a:xfrm>
            <a:off x="263464" y="966644"/>
            <a:ext cx="3978290" cy="3057054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26683" y="1013505"/>
            <a:ext cx="3868262" cy="29151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WeatherBot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E6033A8-D915-4175-919D-4F80FB255C0D}"/>
              </a:ext>
            </a:extLst>
          </p:cNvPr>
          <p:cNvCxnSpPr>
            <a:cxnSpLocks/>
          </p:cNvCxnSpPr>
          <p:nvPr/>
        </p:nvCxnSpPr>
        <p:spPr>
          <a:xfrm>
            <a:off x="4170730" y="1771337"/>
            <a:ext cx="1239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E27DC575-E253-418F-B40A-AE604975C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" t="34963" r="1182"/>
          <a:stretch/>
        </p:blipFill>
        <p:spPr>
          <a:xfrm>
            <a:off x="263464" y="2181638"/>
            <a:ext cx="3978290" cy="2663767"/>
          </a:xfrm>
          <a:prstGeom prst="rect">
            <a:avLst/>
          </a:prstGeom>
        </p:spPr>
      </p:pic>
      <p:sp>
        <p:nvSpPr>
          <p:cNvPr id="224" name="Rectangle 223">
            <a:extLst>
              <a:ext uri="{FF2B5EF4-FFF2-40B4-BE49-F238E27FC236}">
                <a16:creationId xmlns:a16="http://schemas.microsoft.com/office/drawing/2014/main" id="{61AA7872-4FAE-4A76-A82A-D826AC8B044B}"/>
              </a:ext>
            </a:extLst>
          </p:cNvPr>
          <p:cNvSpPr/>
          <p:nvPr/>
        </p:nvSpPr>
        <p:spPr bwMode="auto">
          <a:xfrm>
            <a:off x="1903729" y="2318503"/>
            <a:ext cx="2267001" cy="64601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B3FFF7-EFBE-4303-A14E-67B0BA6653A8}"/>
              </a:ext>
            </a:extLst>
          </p:cNvPr>
          <p:cNvGrpSpPr/>
          <p:nvPr/>
        </p:nvGrpSpPr>
        <p:grpSpPr>
          <a:xfrm>
            <a:off x="2722805" y="2854477"/>
            <a:ext cx="6474278" cy="1532997"/>
            <a:chOff x="2722805" y="2854477"/>
            <a:chExt cx="6474278" cy="1532997"/>
          </a:xfrm>
        </p:grpSpPr>
        <p:sp>
          <p:nvSpPr>
            <p:cNvPr id="230" name="TextBox 229"/>
            <p:cNvSpPr txBox="1"/>
            <p:nvPr/>
          </p:nvSpPr>
          <p:spPr>
            <a:xfrm>
              <a:off x="6070435" y="3721033"/>
              <a:ext cx="1038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C9700D5-A3CE-4AF5-B3EB-9B5C42A31812}"/>
                </a:ext>
              </a:extLst>
            </p:cNvPr>
            <p:cNvGrpSpPr/>
            <p:nvPr/>
          </p:nvGrpSpPr>
          <p:grpSpPr>
            <a:xfrm>
              <a:off x="2722805" y="2854477"/>
              <a:ext cx="6474278" cy="1532997"/>
              <a:chOff x="2722805" y="2854477"/>
              <a:chExt cx="6474278" cy="1532997"/>
            </a:xfrm>
          </p:grpSpPr>
          <p:sp>
            <p:nvSpPr>
              <p:cNvPr id="18" name="Flowchart: Data 17"/>
              <p:cNvSpPr/>
              <p:nvPr/>
            </p:nvSpPr>
            <p:spPr>
              <a:xfrm>
                <a:off x="5253313" y="2964521"/>
                <a:ext cx="1611620" cy="530383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API call</a:t>
                </a:r>
              </a:p>
            </p:txBody>
          </p:sp>
          <p:cxnSp>
            <p:nvCxnSpPr>
              <p:cNvPr id="223" name="Straight Arrow Connector 222"/>
              <p:cNvCxnSpPr>
                <a:stCxn id="17" idx="0"/>
                <a:endCxn id="18" idx="4"/>
              </p:cNvCxnSpPr>
              <p:nvPr/>
            </p:nvCxnSpPr>
            <p:spPr>
              <a:xfrm flipH="1" flipV="1">
                <a:off x="6059123" y="3494904"/>
                <a:ext cx="11312" cy="8925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F855755-BF67-44C2-B8AE-FAACC85372D2}"/>
                  </a:ext>
                </a:extLst>
              </p:cNvPr>
              <p:cNvGrpSpPr/>
              <p:nvPr/>
            </p:nvGrpSpPr>
            <p:grpSpPr>
              <a:xfrm>
                <a:off x="6727096" y="2854477"/>
                <a:ext cx="2469987" cy="375235"/>
                <a:chOff x="4610772" y="2894002"/>
                <a:chExt cx="4420360" cy="375235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58A46D46-FB0C-4171-B9BC-90A938C5E1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0772" y="3269237"/>
                  <a:ext cx="44203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58584DC-CEBC-4F2E-9637-84474757F1E2}"/>
                    </a:ext>
                  </a:extLst>
                </p:cNvPr>
                <p:cNvSpPr txBox="1"/>
                <p:nvPr/>
              </p:nvSpPr>
              <p:spPr>
                <a:xfrm>
                  <a:off x="5480779" y="2894002"/>
                  <a:ext cx="272906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36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078735F-9BDD-4F3D-A588-8F13870C9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2805" y="3193031"/>
                <a:ext cx="26093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81C2635E-2658-409D-A049-656A375C5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" t="51220" r="968" b="-4020"/>
          <a:stretch/>
        </p:blipFill>
        <p:spPr>
          <a:xfrm>
            <a:off x="272131" y="3973956"/>
            <a:ext cx="3978290" cy="2162565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B28D2B-B648-45B4-B48E-C7F137577D0E}"/>
              </a:ext>
            </a:extLst>
          </p:cNvPr>
          <p:cNvCxnSpPr>
            <a:cxnSpLocks/>
          </p:cNvCxnSpPr>
          <p:nvPr/>
        </p:nvCxnSpPr>
        <p:spPr>
          <a:xfrm flipH="1">
            <a:off x="1563192" y="4925624"/>
            <a:ext cx="3664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DE514ED-8311-46F8-86E3-9EF75630E000}"/>
              </a:ext>
            </a:extLst>
          </p:cNvPr>
          <p:cNvSpPr/>
          <p:nvPr/>
        </p:nvSpPr>
        <p:spPr bwMode="auto">
          <a:xfrm>
            <a:off x="251353" y="3626291"/>
            <a:ext cx="3919378" cy="105838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D2630-13C4-44B9-AF7F-498FE06E67E0}"/>
              </a:ext>
            </a:extLst>
          </p:cNvPr>
          <p:cNvSpPr/>
          <p:nvPr/>
        </p:nvSpPr>
        <p:spPr bwMode="auto">
          <a:xfrm>
            <a:off x="583458" y="5140219"/>
            <a:ext cx="761248" cy="13844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ABE0647-47D1-4D62-B564-0E3645D59465}"/>
              </a:ext>
            </a:extLst>
          </p:cNvPr>
          <p:cNvSpPr/>
          <p:nvPr/>
        </p:nvSpPr>
        <p:spPr bwMode="auto">
          <a:xfrm>
            <a:off x="266513" y="4680535"/>
            <a:ext cx="60170" cy="20060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B530BA3-7428-41F6-B0C2-EEFEE6AC14AF}"/>
              </a:ext>
            </a:extLst>
          </p:cNvPr>
          <p:cNvSpPr/>
          <p:nvPr/>
        </p:nvSpPr>
        <p:spPr bwMode="auto">
          <a:xfrm>
            <a:off x="361380" y="2916546"/>
            <a:ext cx="2308148" cy="6760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BB47E2-15E6-4F3D-8581-F0727D0C4AC0}"/>
              </a:ext>
            </a:extLst>
          </p:cNvPr>
          <p:cNvSpPr/>
          <p:nvPr/>
        </p:nvSpPr>
        <p:spPr bwMode="auto">
          <a:xfrm>
            <a:off x="326683" y="4654788"/>
            <a:ext cx="1215842" cy="67604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53" grpId="0" animBg="1"/>
      <p:bldP spid="135" grpId="0" animBg="1"/>
      <p:bldP spid="236" grpId="0" animBg="1"/>
      <p:bldP spid="90" grpId="0" animBg="1"/>
    </p:bldLst>
  </p:timing>
</p:sld>
</file>

<file path=ppt/slides/slide7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Project Conversation Learner </a:t>
            </a:r>
            <a:br>
              <a:rPr lang="en-US" dirty="0"/>
            </a:br>
            <a:r>
              <a:rPr lang="en-US" dirty="0"/>
              <a:t>Demo 2: deep dive</a:t>
            </a:r>
          </a:p>
        </p:txBody>
      </p:sp>
    </p:spTree>
    <p:extLst>
      <p:ext uri="{BB962C8B-B14F-4D97-AF65-F5344CB8AC3E}">
        <p14:creationId xmlns:p14="http://schemas.microsoft.com/office/powerpoint/2010/main" val="4286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Project Conversation Learner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/>
              <a:t>AI-first way of building a task-oriented bot</a:t>
            </a:r>
          </a:p>
          <a:p>
            <a:r>
              <a:rPr lang="en-US" dirty="0"/>
              <a:t>Express business rules and common sense in code</a:t>
            </a:r>
          </a:p>
          <a:p>
            <a:r>
              <a:rPr lang="en-US" dirty="0"/>
              <a:t>Built on the Bot Framework</a:t>
            </a:r>
          </a:p>
          <a:p>
            <a:endParaRPr lang="en-US" dirty="0"/>
          </a:p>
          <a:p>
            <a:r>
              <a:rPr lang="en-US" dirty="0"/>
              <a:t>Releasing as a by-invitation Labs Cognitive Service</a:t>
            </a:r>
          </a:p>
          <a:p>
            <a:r>
              <a:rPr lang="en-US" dirty="0"/>
              <a:t>Request an invitation at the link below</a:t>
            </a:r>
          </a:p>
          <a:p>
            <a:r>
              <a:rPr lang="en-US" dirty="0"/>
              <a:t>We welcome your feedback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EA4842-4208-4E6F-8949-BB7BB3516523}"/>
              </a:ext>
            </a:extLst>
          </p:cNvPr>
          <p:cNvSpPr txBox="1">
            <a:spLocks/>
          </p:cNvSpPr>
          <p:nvPr/>
        </p:nvSpPr>
        <p:spPr>
          <a:xfrm>
            <a:off x="586390" y="5229398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https://labs.cognitive.microsoft.com/en-us/project-conversation-learner </a:t>
            </a:r>
          </a:p>
        </p:txBody>
      </p:sp>
    </p:spTree>
    <p:extLst>
      <p:ext uri="{BB962C8B-B14F-4D97-AF65-F5344CB8AC3E}">
        <p14:creationId xmlns:p14="http://schemas.microsoft.com/office/powerpoint/2010/main" val="36550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768CF9-A4E2-4F71-91D8-777337BD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495520"/>
          </a:xfrm>
        </p:spPr>
        <p:txBody>
          <a:bodyPr/>
          <a:lstStyle/>
          <a:p>
            <a:r>
              <a:rPr lang="en-US" sz="2800"/>
              <a:t>Conversational AI Sessions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0B87E2-96EC-4D9B-8566-86CB8C258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8708" y="3703458"/>
          <a:ext cx="11025727" cy="2228088"/>
        </p:xfrm>
        <a:graphic>
          <a:graphicData uri="http://schemas.openxmlformats.org/drawingml/2006/table">
            <a:tbl>
              <a:tblPr firstRow="1" bandRow="1"/>
              <a:tblGrid>
                <a:gridCol w="2187641">
                  <a:extLst>
                    <a:ext uri="{9D8B030D-6E8A-4147-A177-3AD203B41FA5}">
                      <a16:colId xmlns:a16="http://schemas.microsoft.com/office/drawing/2014/main" val="558443695"/>
                    </a:ext>
                  </a:extLst>
                </a:gridCol>
                <a:gridCol w="5578998">
                  <a:extLst>
                    <a:ext uri="{9D8B030D-6E8A-4147-A177-3AD203B41FA5}">
                      <a16:colId xmlns:a16="http://schemas.microsoft.com/office/drawing/2014/main" val="455203219"/>
                    </a:ext>
                  </a:extLst>
                </a:gridCol>
                <a:gridCol w="3259088">
                  <a:extLst>
                    <a:ext uri="{9D8B030D-6E8A-4147-A177-3AD203B41FA5}">
                      <a16:colId xmlns:a16="http://schemas.microsoft.com/office/drawing/2014/main" val="2824215034"/>
                    </a:ext>
                  </a:extLst>
                </a:gridCol>
              </a:tblGrid>
              <a:tr h="1736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Speaker</a:t>
                      </a: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0347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1:00-1:20pm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Cognitive Services Labs in action – </a:t>
                      </a:r>
                      <a:r>
                        <a:rPr lang="en-US" sz="1400">
                          <a:effectLst/>
                          <a:latin typeface="+mj-lt"/>
                        </a:rPr>
                        <a:t>Project Personality Chat</a:t>
                      </a:r>
                      <a:endParaRPr lang="en-US" sz="1400" b="1" dirty="0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+mn-lt"/>
                        </a:rPr>
                        <a:t>Tulasi</a:t>
                      </a:r>
                      <a:r>
                        <a:rPr lang="en-US" sz="1400">
                          <a:effectLst/>
                          <a:latin typeface="+mn-lt"/>
                        </a:rPr>
                        <a:t> Menon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86023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 May 7 3:00-3:20pm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Cognitive Services Labs in action – Project Conversation Learner</a:t>
                      </a:r>
                      <a:endParaRPr lang="en-US" sz="1400" b="1" dirty="0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Jason Williams</a:t>
                      </a:r>
                      <a:endParaRPr lang="en-US" sz="1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0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44233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4:00-4:20pm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Conversational AI: Bot Building Tools</a:t>
                      </a:r>
                      <a:endParaRPr lang="en-US" sz="1400" b="1" dirty="0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Carlos Castro, Justin </a:t>
                      </a:r>
                      <a:r>
                        <a:rPr lang="en-US" sz="1400" err="1">
                          <a:effectLst/>
                          <a:latin typeface="+mn-lt"/>
                        </a:rPr>
                        <a:t>Wilaby</a:t>
                      </a:r>
                      <a:r>
                        <a:rPr lang="en-US" sz="1400">
                          <a:effectLst/>
                          <a:latin typeface="+mn-lt"/>
                        </a:rPr>
                        <a:t> 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7979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5:30-5:50pm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</a:rPr>
                        <a:t>Bot Authentication in Conversational AI</a:t>
                      </a:r>
                      <a:endParaRPr lang="en-US" sz="1400" b="1" dirty="0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Jeff Derstadt 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279255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May 7 8:00-8:20pm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j-lt"/>
                        </a:rPr>
                        <a:t>Language Understanding Updates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 Youssef Shahin</a:t>
                      </a:r>
                      <a:endParaRPr lang="en-US" sz="1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251140"/>
                  </a:ext>
                </a:extLst>
              </a:tr>
              <a:tr h="15835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May 8 11-11:20am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err="1">
                          <a:effectLst/>
                          <a:latin typeface="+mj-lt"/>
                        </a:rPr>
                        <a:t>QnA</a:t>
                      </a:r>
                      <a:r>
                        <a:rPr lang="en-US" sz="1400">
                          <a:effectLst/>
                          <a:latin typeface="+mj-lt"/>
                        </a:rPr>
                        <a:t> Maker: FAQ to Bot in minutes</a:t>
                      </a:r>
                      <a:endParaRPr lang="en-US" sz="1400" b="1"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Prashant Choudhari</a:t>
                      </a:r>
                      <a:endParaRPr lang="en-US" sz="1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B="5486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700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BE6839-5F37-40A5-92C3-45543DC7F1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8708" y="1585967"/>
          <a:ext cx="11030680" cy="1286256"/>
        </p:xfrm>
        <a:graphic>
          <a:graphicData uri="http://schemas.openxmlformats.org/drawingml/2006/table">
            <a:tbl>
              <a:tblPr firstRow="1" bandRow="1"/>
              <a:tblGrid>
                <a:gridCol w="2200443">
                  <a:extLst>
                    <a:ext uri="{9D8B030D-6E8A-4147-A177-3AD203B41FA5}">
                      <a16:colId xmlns:a16="http://schemas.microsoft.com/office/drawing/2014/main" val="2303030507"/>
                    </a:ext>
                  </a:extLst>
                </a:gridCol>
                <a:gridCol w="5577771">
                  <a:extLst>
                    <a:ext uri="{9D8B030D-6E8A-4147-A177-3AD203B41FA5}">
                      <a16:colId xmlns:a16="http://schemas.microsoft.com/office/drawing/2014/main" val="3322182822"/>
                    </a:ext>
                  </a:extLst>
                </a:gridCol>
                <a:gridCol w="3252466">
                  <a:extLst>
                    <a:ext uri="{9D8B030D-6E8A-4147-A177-3AD203B41FA5}">
                      <a16:colId xmlns:a16="http://schemas.microsoft.com/office/drawing/2014/main" val="3186604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Schedule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effectLst/>
                          <a:latin typeface="+mj-lt"/>
                        </a:rPr>
                        <a:t>Title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j-lt"/>
                        </a:rPr>
                        <a:t>Speaker</a:t>
                      </a:r>
                      <a:endParaRPr lang="en-US" sz="1600">
                        <a:solidFill>
                          <a:srgbClr val="FFFFFF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Tue May 8 3:00-4:15pm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Bot intelligence, Speech Capabilities, and NLU best practices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Riham Mansour; Ahmed Ashour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37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Wed May 9 8:30-9:45am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Conversational AI: What's New?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Chris Mullins, Darren Jefford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117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Wed May 9 2:45-4:00pm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Conversational AI: Best Practices for Building Bots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Elaine Chang, Vishwac Sena Kannan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54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347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D5DDD-AF74-49C5-BA16-00EE1F018D68}"/>
              </a:ext>
            </a:extLst>
          </p:cNvPr>
          <p:cNvSpPr txBox="1"/>
          <p:nvPr/>
        </p:nvSpPr>
        <p:spPr>
          <a:xfrm>
            <a:off x="578708" y="1145552"/>
            <a:ext cx="12119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Breakout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DA672-1724-44E9-9ED0-56162C8C9ECA}"/>
              </a:ext>
            </a:extLst>
          </p:cNvPr>
          <p:cNvSpPr txBox="1"/>
          <p:nvPr/>
        </p:nvSpPr>
        <p:spPr>
          <a:xfrm>
            <a:off x="578708" y="3307554"/>
            <a:ext cx="1030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Theater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1B889-D5F2-4504-8365-856A06F9FE5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790700" y="1299441"/>
            <a:ext cx="9813735" cy="0"/>
          </a:xfrm>
          <a:prstGeom prst="line">
            <a:avLst/>
          </a:prstGeom>
          <a:ln w="6350">
            <a:solidFill>
              <a:schemeClr val="accent3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A15268-7624-46D4-909F-01F41C950F7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609344" y="3461443"/>
            <a:ext cx="9995091" cy="0"/>
          </a:xfrm>
          <a:prstGeom prst="line">
            <a:avLst/>
          </a:prstGeom>
          <a:ln w="6350">
            <a:solidFill>
              <a:schemeClr val="accent3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284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95_Microsoft_Build_Template">
  <a:themeElements>
    <a:clrScheme name="Microsoft Build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05050"/>
      </a:accent1>
      <a:accent2>
        <a:srgbClr val="D2D2D2"/>
      </a:accent2>
      <a:accent3>
        <a:srgbClr val="E3008C"/>
      </a:accent3>
      <a:accent4>
        <a:srgbClr val="32145A"/>
      </a:accent4>
      <a:accent5>
        <a:srgbClr val="2139B5"/>
      </a:accent5>
      <a:accent6>
        <a:srgbClr val="E6E6E6"/>
      </a:accent6>
      <a:hlink>
        <a:srgbClr val="2139B5"/>
      </a:hlink>
      <a:folHlink>
        <a:srgbClr val="2139B5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8_16x9_Breakout_Template.potx" id="{1A72F1D6-8E00-44B7-8612-A96C51648790}" vid="{FC63816D-7A82-403A-9DF6-29F1914C43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ternal_x0020_Speaker xmlns="5a4b3278-325d-441a-b38f-6f1926bc734e">Williams Jason</External_x0020_Speaker>
    <j478fa01fff54a9d85f93cc1f742caa8 xmlns="5a4b3278-325d-441a-b38f-6f1926bc734e">
      <Terms xmlns="http://schemas.microsoft.com/office/infopath/2007/PartnerControls"/>
    </j478fa01fff54a9d85f93cc1f742caa8>
    <Event_x0020_End_x0020_Date xmlns="5a4b3278-325d-441a-b38f-6f1926bc734e">2018-05-10T07:00:00+00:00</Event_x0020_End_x0020_Date>
    <LikesCount xmlns="http://schemas.microsoft.com/sharepoint/v3" xsi:nil="true"/>
    <MS_x0020_Speaker xmlns="5a4b3278-325d-441a-b38f-6f1926bc734e">
      <UserInfo>
        <DisplayName/>
        <AccountId xsi:nil="true"/>
        <AccountType/>
      </UserInfo>
    </MS_x0020_Speaker>
    <o33121adfc264c7dbcad13be7db3ea4b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o33121adfc264c7dbcad13be7db3ea4b>
    <Session_x0020_Code xmlns="5a4b3278-325d-441a-b38f-6f1926bc734e">THR3109</Session_x0020_Code>
    <Presentation_x0020_Date xmlns="5a4b3278-325d-441a-b38f-6f1926bc734e" xsi:nil="true"/>
    <ba5aa7e3a41a404e868a451481761228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Washington State Convention and Trade Center</TermName>
          <TermId xmlns="http://schemas.microsoft.com/office/infopath/2007/PartnerControls">2ebf141d-f871-4cc9-bf08-f87f112ab464</TermId>
        </TermInfo>
      </Terms>
    </ba5aa7e3a41a404e868a451481761228>
    <n26c0b7259a14f82a9880173edc4cb73 xmlns="5a4b3278-325d-441a-b38f-6f1926bc734e">
      <Terms xmlns="http://schemas.microsoft.com/office/infopath/2007/PartnerControls"/>
    </n26c0b7259a14f82a9880173edc4cb73>
    <c4b02e5b2c48420dbed84c0f2f02e9a3 xmlns="5a4b3278-325d-441a-b38f-6f1926bc734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Seattle</TermName>
          <TermId xmlns="http://schemas.microsoft.com/office/infopath/2007/PartnerControls">54f46ed2-c77e-4a59-b182-a4171fdb0d11</TermId>
        </TermInfo>
      </Terms>
    </c4b02e5b2c48420dbed84c0f2f02e9a3>
    <Event_x0020_Start_x0020_Date xmlns="5a4b3278-325d-441a-b38f-6f1926bc734e">2018-05-06T07:00:00+00:00</Event_x0020_Start_x0020_Date>
    <MS_x0020_Content_x0020_Owner xmlns="5a4b3278-325d-441a-b38f-6f1926bc734e">
      <UserInfo>
        <DisplayName/>
        <AccountId xsi:nil="true"/>
        <AccountType/>
      </UserInfo>
    </MS_x0020_Content_x0020_Own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</TermName>
          <TermId xmlns="http://schemas.microsoft.com/office/infopath/2007/PartnerControls">98156d08-f86c-467a-ad79-de9e9c534df7</TermId>
        </TermInfo>
      </Terms>
    </TaxKeywordTaxHTField>
    <j129f3114929433a812312450a84994c xmlns="5a4b3278-325d-441a-b38f-6f1926bc734e">
      <Terms xmlns="http://schemas.microsoft.com/office/infopath/2007/PartnerControls"/>
    </j129f3114929433a812312450a84994c>
    <TaxCatchAll xmlns="230e9df3-be65-4c73-a93b-d1236ebd677e">
      <Value>20</Value>
      <Value>19</Value>
      <Value>45</Value>
      <Value>42</Value>
    </TaxCatchAll>
    <e1750f71052543bd8c4d7217e9f56da0 xmlns="5a4b3278-325d-441a-b38f-6f1926bc734e">
      <Terms xmlns="http://schemas.microsoft.com/office/infopath/2007/PartnerControls"/>
    </e1750f71052543bd8c4d7217e9f56da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606EF5350B4AC34299E527B9221D6B5E001A2DF7EB5935C14F830206357EC2322C" ma:contentTypeVersion="26" ma:contentTypeDescription="" ma:contentTypeScope="" ma:versionID="c8759e92857812bc9b3f43044e235f59">
  <xsd:schema xmlns:xsd="http://www.w3.org/2001/XMLSchema" xmlns:xs="http://www.w3.org/2001/XMLSchema" xmlns:p="http://schemas.microsoft.com/office/2006/metadata/properties" xmlns:ns1="http://schemas.microsoft.com/sharepoint/v3" xmlns:ns2="5a4b3278-325d-441a-b38f-6f1926bc734e" xmlns:ns3="230e9df3-be65-4c73-a93b-d1236ebd677e" xmlns:ns5="9d1f81f6-e953-47ea-988e-33ed651c58e6" targetNamespace="http://schemas.microsoft.com/office/2006/metadata/properties" ma:root="true" ma:fieldsID="11717c46bd241e05dcfc96b6b635e9e1" ns1:_="" ns2:_="" ns3:_="" ns5:_="">
    <xsd:import namespace="http://schemas.microsoft.com/sharepoint/v3"/>
    <xsd:import namespace="5a4b3278-325d-441a-b38f-6f1926bc734e"/>
    <xsd:import namespace="230e9df3-be65-4c73-a93b-d1236ebd677e"/>
    <xsd:import namespace="9d1f81f6-e953-47ea-988e-33ed651c58e6"/>
    <xsd:element name="properties">
      <xsd:complexType>
        <xsd:sequence>
          <xsd:element name="documentManagement">
            <xsd:complexType>
              <xsd:all>
                <xsd:element ref="ns2:o33121adfc264c7dbcad13be7db3ea4b" minOccurs="0"/>
                <xsd:element ref="ns3:TaxCatchAll" minOccurs="0"/>
                <xsd:element ref="ns3:TaxCatchAllLabel" minOccurs="0"/>
                <xsd:element ref="ns2:c4b02e5b2c48420dbed84c0f2f02e9a3" minOccurs="0"/>
                <xsd:element ref="ns2:ba5aa7e3a41a404e868a451481761228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j129f3114929433a812312450a84994c" minOccurs="0"/>
                <xsd:element ref="ns2:e1750f71052543bd8c4d7217e9f56da0" minOccurs="0"/>
                <xsd:element ref="ns2:Session_x0020_Code" minOccurs="0"/>
                <xsd:element ref="ns2:MS_x0020_Content_x0020_Owner" minOccurs="0"/>
                <xsd:element ref="ns2:j478fa01fff54a9d85f93cc1f742caa8" minOccurs="0"/>
                <xsd:element ref="ns2:n26c0b7259a14f82a9880173edc4cb7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b3278-325d-441a-b38f-6f1926bc734e" elementFormDefault="qualified">
    <xsd:import namespace="http://schemas.microsoft.com/office/2006/documentManagement/types"/>
    <xsd:import namespace="http://schemas.microsoft.com/office/infopath/2007/PartnerControls"/>
    <xsd:element name="o33121adfc264c7dbcad13be7db3ea4b" ma:index="8" nillable="true" ma:taxonomy="true" ma:internalName="o33121adfc264c7dbcad13be7db3ea4b" ma:taxonomyFieldName="Event_x0020_Name" ma:displayName="Event Name" ma:default="" ma:fieldId="{833121ad-fc26-4c7d-bcad-13be7db3ea4b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c4b02e5b2c48420dbed84c0f2f02e9a3" ma:index="12" nillable="true" ma:taxonomy="true" ma:internalName="c4b02e5b2c48420dbed84c0f2f02e9a3" ma:taxonomyFieldName="Event_x0020_Location" ma:displayName="Event Location" ma:default="" ma:fieldId="{c4b02e5b-2c48-420d-bed8-4c0f2f02e9a3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5aa7e3a41a404e868a451481761228" ma:index="14" nillable="true" ma:taxonomy="true" ma:internalName="ba5aa7e3a41a404e868a451481761228" ma:taxonomyFieldName="Event_x0020_Venue" ma:displayName="Event Venue" ma:default="" ma:fieldId="{ba5aa7e3-a41a-404e-868a-451481761228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j129f3114929433a812312450a84994c" ma:index="21" nillable="true" ma:taxonomy="true" ma:internalName="j129f3114929433a812312450a84994c" ma:taxonomyFieldName="Product" ma:displayName="Product" ma:default="" ma:fieldId="{3129f311-4929-433a-8123-12450a84994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1750f71052543bd8c4d7217e9f56da0" ma:index="23" nillable="true" ma:taxonomy="true" ma:internalName="e1750f71052543bd8c4d7217e9f56da0" ma:taxonomyFieldName="Campaign" ma:displayName="Campaign" ma:default="" ma:fieldId="{e1750f71-0525-43bd-8c4d-7217e9f56da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j478fa01fff54a9d85f93cc1f742caa8" ma:index="27" nillable="true" ma:taxonomy="true" ma:internalName="j478fa01fff54a9d85f93cc1f742caa8" ma:taxonomyFieldName="Track" ma:displayName="Track" ma:default="" ma:fieldId="{3478fa01-fff5-4a9d-85f9-3cc1f742caa8}" ma:sspId="e385fb40-52d4-4fae-9c5b-3e8ff8a5878e" ma:termSetId="3d852f0a-ed69-4ada-86bc-dbe628c826a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6c0b7259a14f82a9880173edc4cb73" ma:index="29" nillable="true" ma:taxonomy="true" ma:internalName="n26c0b7259a14f82a9880173edc4cb73" ma:taxonomyFieldName="Audience1" ma:displayName="Audience" ma:default="" ma:fieldId="{726c0b72-59a1-4f82-a988-0173edc4cb7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39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40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a521885-91de-4219-9471-899125a19f6f}" ma:internalName="TaxCatchAll" ma:showField="CatchAllData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a521885-91de-4219-9471-899125a19f6f}" ma:internalName="TaxCatchAllLabel" ma:readOnly="true" ma:showField="CatchAllDataLabel" ma:web="5a4b3278-325d-441a-b38f-6f1926bc73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f81f6-e953-47ea-988e-33ed651c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4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microsoft.com/office/2006/documentManagement/types"/>
    <ds:schemaRef ds:uri="http://purl.org/dc/elements/1.1/"/>
    <ds:schemaRef ds:uri="5a4b3278-325d-441a-b38f-6f1926bc734e"/>
    <ds:schemaRef ds:uri="http://www.w3.org/XML/1998/namespace"/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9d1f81f6-e953-47ea-988e-33ed651c58e6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1AF13C-1D3C-427F-8B8C-A378D674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4b3278-325d-441a-b38f-6f1926bc734e"/>
    <ds:schemaRef ds:uri="230e9df3-be65-4c73-a93b-d1236ebd677e"/>
    <ds:schemaRef ds:uri="9d1f81f6-e953-47ea-988e-33ed651c5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Microsoft_Build_2018_16x9_Breakout_Template</Template>
  <TotalTime>1</TotalTime>
  <Words>2897</Words>
  <Application>Microsoft Office PowerPoint</Application>
  <PresentationFormat>Widescreen</PresentationFormat>
  <Paragraphs>385</Paragraphs>
  <Slides>36</Slides>
  <Notes>29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Consolas</vt:lpstr>
      <vt:lpstr>Lucida Console</vt:lpstr>
      <vt:lpstr>Segoe</vt:lpstr>
      <vt:lpstr>Segoe UI</vt:lpstr>
      <vt:lpstr>Segoe UI Light</vt:lpstr>
      <vt:lpstr>Segoe UI Semibold</vt:lpstr>
      <vt:lpstr>Segoe UI Semilight</vt:lpstr>
      <vt:lpstr>Wingdings</vt:lpstr>
      <vt:lpstr>5-50195_Microsoft_Build_Template</vt:lpstr>
      <vt:lpstr>PowerPoint Presentation</vt:lpstr>
      <vt:lpstr>Cognitive Services Labs in Action: Project Conversation Learner</vt:lpstr>
      <vt:lpstr>Project Conversation Learner</vt:lpstr>
      <vt:lpstr>Project Conversation learner workflow</vt:lpstr>
      <vt:lpstr>Project Conversation Learner  Demo 1: getting started</vt:lpstr>
      <vt:lpstr>Project Conversation Learner control loop</vt:lpstr>
      <vt:lpstr>Project Conversation Learner  Demo 2: deep dive</vt:lpstr>
      <vt:lpstr>Summary – Project Conversation Learner</vt:lpstr>
      <vt:lpstr>Conversational AI Sessions</vt:lpstr>
      <vt:lpstr>Cognitive Services Labs in Action: Project Conversation Learner</vt:lpstr>
      <vt:lpstr>PowerPoint Presentation</vt:lpstr>
      <vt:lpstr>PowerPoint Presentation</vt:lpstr>
      <vt:lpstr>Challenges for building a task-oriented bot</vt:lpstr>
      <vt:lpstr>Conversation Learner : AI-first task-oriented bots</vt:lpstr>
      <vt:lpstr>Conversation Learner</vt:lpstr>
      <vt:lpstr>Deadlines &amp; Resources</vt:lpstr>
      <vt:lpstr>Scrub checklist</vt:lpstr>
      <vt:lpstr>ATTENTION: PLEASE READ</vt:lpstr>
      <vt:lpstr>Common Copyright Myths</vt:lpstr>
      <vt:lpstr>Text layout (without bullet points)</vt:lpstr>
      <vt:lpstr>Text layout with bulleted text</vt:lpstr>
      <vt:lpstr>Example with longer headline text wrapping to a second line</vt:lpstr>
      <vt:lpstr>Adjusting list levels</vt:lpstr>
      <vt:lpstr>Bullet points layout with subtitle Set the subtitle to 20pt in the same text block, with character spacing Normal</vt:lpstr>
      <vt:lpstr>Square photo  with title</vt:lpstr>
      <vt:lpstr>Square photo layout  with smaller text</vt:lpstr>
      <vt:lpstr>Slide palette info</vt:lpstr>
      <vt:lpstr>Creating accessible content</vt:lpstr>
      <vt:lpstr>Brand photography library</vt:lpstr>
      <vt:lpstr>Illustration library</vt:lpstr>
      <vt:lpstr>Microsoft monoline icons</vt:lpstr>
      <vt:lpstr>Demo</vt:lpstr>
      <vt:lpstr>Video</vt:lpstr>
      <vt:lpstr>Section title</vt:lpstr>
      <vt:lpstr>Software code slide</vt:lpstr>
      <vt:lpstr>Notes (hidden)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 Labs in action - [EMBARGO] Project Conversation Lea</dc:title>
  <dc:subject>Microsoft Build</dc:subject>
  <dc:creator>MS Events 0588</dc:creator>
  <cp:keywords>Microsoft Build</cp:keywords>
  <dc:description/>
  <cp:lastModifiedBy>SYSTEM</cp:lastModifiedBy>
  <cp:revision>2</cp:revision>
  <dcterms:created xsi:type="dcterms:W3CDTF">2018-05-06T19:52:49Z</dcterms:created>
  <dcterms:modified xsi:type="dcterms:W3CDTF">2018-05-07T22:58:34Z</dcterms:modified>
  <cp:category>Microsoft Build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0x010100606EF5350B4AC34299E527B9221D6B5E001A2DF7EB5935C14F830206357EC2322C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20;#Washington State Convention and Trade Center|2ebf141d-f871-4cc9-bf08-f87f112ab464</vt:lpwstr>
  </property>
  <property fmtid="{D5CDD505-2E9C-101B-9397-08002B2CF9AE}" pid="7" name="Track">
    <vt:lpwstr/>
  </property>
  <property fmtid="{D5CDD505-2E9C-101B-9397-08002B2CF9AE}" pid="8" name="Event Location">
    <vt:lpwstr>19;#Seattle|54f46ed2-c77e-4a59-b182-a4171fdb0d11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TaxKeyword">
    <vt:lpwstr>42;#Microsoft Build|98156d08-f86c-467a-ad79-de9e9c534df7</vt:lpwstr>
  </property>
  <property fmtid="{D5CDD505-2E9C-101B-9397-08002B2CF9AE}" pid="21" name="Event Name">
    <vt:lpwstr>45;#Build|58542b36-5bf5-46a6-a53f-a41fb7a73785</vt:lpwstr>
  </property>
  <property fmtid="{D5CDD505-2E9C-101B-9397-08002B2CF9AE}" pid="22" name="Audience1">
    <vt:lpwstr/>
  </property>
</Properties>
</file>