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7"/>
  </p:notesMasterIdLst>
  <p:handoutMasterIdLst>
    <p:handoutMasterId r:id="rId28"/>
  </p:handoutMasterIdLst>
  <p:sldIdLst>
    <p:sldId id="1661" r:id="rId5"/>
    <p:sldId id="1806" r:id="rId6"/>
    <p:sldId id="1816" r:id="rId7"/>
    <p:sldId id="1836" r:id="rId8"/>
    <p:sldId id="1837" r:id="rId9"/>
    <p:sldId id="1839" r:id="rId10"/>
    <p:sldId id="1864" r:id="rId11"/>
    <p:sldId id="1841" r:id="rId12"/>
    <p:sldId id="1842" r:id="rId13"/>
    <p:sldId id="1833" r:id="rId15"/>
    <p:sldId id="1857" r:id="rId17"/>
    <p:sldId id="1859" r:id="rId18"/>
    <p:sldId id="1863" r:id="rId19"/>
    <p:sldId id="1862" r:id="rId20"/>
    <p:sldId id="1817" r:id="rId24"/>
    <p:sldId id="1811" r:id="rId25"/>
    <p:sldId id="1835" r:id="rId2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Build Template" id="{A073DAE3-B461-442F-A3D3-6642BD875E45}">
          <p14:sldIdLst>
            <p14:sldId id="1661"/>
            <p14:sldId id="1806"/>
            <p14:sldId id="1816"/>
            <p14:sldId id="1836"/>
            <p14:sldId id="1837"/>
            <p14:sldId id="1839"/>
            <p14:sldId id="1864"/>
            <p14:sldId id="1841"/>
            <p14:sldId id="1842"/>
            <p14:sldId id="1825"/>
            <p14:sldId id="1833"/>
            <p14:sldId id="1865"/>
            <p14:sldId id="1857"/>
            <p14:sldId id="1859"/>
            <p14:sldId id="1863"/>
            <p14:sldId id="1862"/>
            <p14:sldId id="1866"/>
            <p14:sldId id="260"/>
            <p14:sldId id="264"/>
            <p14:sldId id="1817"/>
            <p14:sldId id="1811"/>
            <p14:sldId id="1835"/>
          </p14:sldIdLst>
        </p14:section>
        <p14:section name="Default Section" id="{7CDD9E67-CF30-4A68-9F64-A19194D04B5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A1A1A"/>
    <a:srgbClr val="FFFFFF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3693" autoAdjust="0"/>
  </p:normalViewPr>
  <p:slideViewPr>
    <p:cSldViewPr snapToGrid="0">
      <p:cViewPr varScale="1">
        <p:scale>
          <a:sx n="96" d="100"/>
          <a:sy n="96" d="100"/>
        </p:scale>
        <p:origin x="36" y="57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slide" Target="slides/slide22.xml" Id="rId26" /><Relationship Type="http://schemas.openxmlformats.org/officeDocument/2006/relationships/customXml" Target="../customXml/item3.xml" Id="rId3" /><Relationship Type="http://schemas.microsoft.com/office/2015/10/relationships/revisionInfo" Target="revisionInfo.xml" Id="rId34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slide" Target="slides/slide21.xml" Id="rId25" /><Relationship Type="http://schemas.openxmlformats.org/officeDocument/2006/relationships/tableStyles" Target="tableStyles.xml" Id="rId33" /><Relationship Type="http://schemas.openxmlformats.org/officeDocument/2006/relationships/customXml" Target="../customXml/item2.xml" Id="rId2" /><Relationship Type="http://schemas.openxmlformats.org/officeDocument/2006/relationships/slide" Target="slides/slide16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20.xml" Id="rId24" /><Relationship Type="http://schemas.openxmlformats.org/officeDocument/2006/relationships/theme" Target="theme/theme1.xml" Id="rId32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handoutMaster" Target="handoutMasters/handoutMaster1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viewProps" Target="viewProps.xml" Id="rId31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notesMaster" Target="notesMasters/notesMaster1.xml" Id="rId27" /><Relationship Type="http://schemas.openxmlformats.org/officeDocument/2006/relationships/presProps" Target="presProps.xml" Id="rId30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5/7/2018 1:53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5/7/2018 1:53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61DAB-D93E-49CA-B245-379601CFE8D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237127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79581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734843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889843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402660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250343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576957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81429591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021560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397969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030304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083688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884970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705824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067646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1:53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81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A3051D2-DD0C-4419-9210-74A066BBE5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584200" y="2903438"/>
            <a:ext cx="4343400" cy="527960"/>
          </a:xfrm>
          <a:custGeom>
            <a:avLst/>
            <a:gdLst>
              <a:gd name="T0" fmla="*/ 763 w 809"/>
              <a:gd name="T1" fmla="*/ 64 h 96"/>
              <a:gd name="T2" fmla="*/ 795 w 809"/>
              <a:gd name="T3" fmla="*/ 58 h 96"/>
              <a:gd name="T4" fmla="*/ 795 w 809"/>
              <a:gd name="T5" fmla="*/ 84 h 96"/>
              <a:gd name="T6" fmla="*/ 777 w 809"/>
              <a:gd name="T7" fmla="*/ 30 h 96"/>
              <a:gd name="T8" fmla="*/ 723 w 809"/>
              <a:gd name="T9" fmla="*/ 95 h 96"/>
              <a:gd name="T10" fmla="*/ 701 w 809"/>
              <a:gd name="T11" fmla="*/ 3 h 96"/>
              <a:gd name="T12" fmla="*/ 707 w 809"/>
              <a:gd name="T13" fmla="*/ 16 h 96"/>
              <a:gd name="T14" fmla="*/ 708 w 809"/>
              <a:gd name="T15" fmla="*/ 95 h 96"/>
              <a:gd name="T16" fmla="*/ 661 w 809"/>
              <a:gd name="T17" fmla="*/ 80 h 96"/>
              <a:gd name="T18" fmla="*/ 624 w 809"/>
              <a:gd name="T19" fmla="*/ 69 h 96"/>
              <a:gd name="T20" fmla="*/ 679 w 809"/>
              <a:gd name="T21" fmla="*/ 95 h 96"/>
              <a:gd name="T22" fmla="*/ 579 w 809"/>
              <a:gd name="T23" fmla="*/ 55 h 96"/>
              <a:gd name="T24" fmla="*/ 598 w 809"/>
              <a:gd name="T25" fmla="*/ 69 h 96"/>
              <a:gd name="T26" fmla="*/ 579 w 809"/>
              <a:gd name="T27" fmla="*/ 19 h 96"/>
              <a:gd name="T28" fmla="*/ 605 w 809"/>
              <a:gd name="T29" fmla="*/ 88 h 96"/>
              <a:gd name="T30" fmla="*/ 602 w 809"/>
              <a:gd name="T31" fmla="*/ 12 h 96"/>
              <a:gd name="T32" fmla="*/ 608 w 809"/>
              <a:gd name="T33" fmla="*/ 55 h 96"/>
              <a:gd name="T34" fmla="*/ 471 w 809"/>
              <a:gd name="T35" fmla="*/ 32 h 96"/>
              <a:gd name="T36" fmla="*/ 474 w 809"/>
              <a:gd name="T37" fmla="*/ 2 h 96"/>
              <a:gd name="T38" fmla="*/ 432 w 809"/>
              <a:gd name="T39" fmla="*/ 32 h 96"/>
              <a:gd name="T40" fmla="*/ 457 w 809"/>
              <a:gd name="T41" fmla="*/ 43 h 96"/>
              <a:gd name="T42" fmla="*/ 500 w 809"/>
              <a:gd name="T43" fmla="*/ 96 h 96"/>
              <a:gd name="T44" fmla="*/ 496 w 809"/>
              <a:gd name="T45" fmla="*/ 74 h 96"/>
              <a:gd name="T46" fmla="*/ 496 w 809"/>
              <a:gd name="T47" fmla="*/ 13 h 96"/>
              <a:gd name="T48" fmla="*/ 378 w 809"/>
              <a:gd name="T49" fmla="*/ 64 h 96"/>
              <a:gd name="T50" fmla="*/ 419 w 809"/>
              <a:gd name="T51" fmla="*/ 39 h 96"/>
              <a:gd name="T52" fmla="*/ 363 w 809"/>
              <a:gd name="T53" fmla="*/ 64 h 96"/>
              <a:gd name="T54" fmla="*/ 345 w 809"/>
              <a:gd name="T55" fmla="*/ 62 h 96"/>
              <a:gd name="T56" fmla="*/ 325 w 809"/>
              <a:gd name="T57" fmla="*/ 48 h 96"/>
              <a:gd name="T58" fmla="*/ 352 w 809"/>
              <a:gd name="T59" fmla="*/ 46 h 96"/>
              <a:gd name="T60" fmla="*/ 313 w 809"/>
              <a:gd name="T61" fmla="*/ 41 h 96"/>
              <a:gd name="T62" fmla="*/ 327 w 809"/>
              <a:gd name="T63" fmla="*/ 67 h 96"/>
              <a:gd name="T64" fmla="*/ 328 w 809"/>
              <a:gd name="T65" fmla="*/ 86 h 96"/>
              <a:gd name="T66" fmla="*/ 347 w 809"/>
              <a:gd name="T67" fmla="*/ 91 h 96"/>
              <a:gd name="T68" fmla="*/ 286 w 809"/>
              <a:gd name="T69" fmla="*/ 63 h 96"/>
              <a:gd name="T70" fmla="*/ 256 w 809"/>
              <a:gd name="T71" fmla="*/ 79 h 96"/>
              <a:gd name="T72" fmla="*/ 301 w 809"/>
              <a:gd name="T73" fmla="*/ 63 h 96"/>
              <a:gd name="T74" fmla="*/ 246 w 809"/>
              <a:gd name="T75" fmla="*/ 39 h 96"/>
              <a:gd name="T76" fmla="*/ 210 w 809"/>
              <a:gd name="T77" fmla="*/ 45 h 96"/>
              <a:gd name="T78" fmla="*/ 210 w 809"/>
              <a:gd name="T79" fmla="*/ 65 h 96"/>
              <a:gd name="T80" fmla="*/ 226 w 809"/>
              <a:gd name="T81" fmla="*/ 31 h 96"/>
              <a:gd name="T82" fmla="*/ 165 w 809"/>
              <a:gd name="T83" fmla="*/ 96 h 96"/>
              <a:gd name="T84" fmla="*/ 148 w 809"/>
              <a:gd name="T85" fmla="*/ 64 h 96"/>
              <a:gd name="T86" fmla="*/ 167 w 809"/>
              <a:gd name="T87" fmla="*/ 30 h 96"/>
              <a:gd name="T88" fmla="*/ 108 w 809"/>
              <a:gd name="T89" fmla="*/ 32 h 96"/>
              <a:gd name="T90" fmla="*/ 110 w 809"/>
              <a:gd name="T91" fmla="*/ 17 h 96"/>
              <a:gd name="T92" fmla="*/ 116 w 809"/>
              <a:gd name="T93" fmla="*/ 3 h 96"/>
              <a:gd name="T94" fmla="*/ 80 w 809"/>
              <a:gd name="T95" fmla="*/ 38 h 96"/>
              <a:gd name="T96" fmla="*/ 42 w 809"/>
              <a:gd name="T97" fmla="*/ 95 h 96"/>
              <a:gd name="T98" fmla="*/ 14 w 809"/>
              <a:gd name="T99" fmla="*/ 95 h 96"/>
              <a:gd name="T100" fmla="*/ 47 w 809"/>
              <a:gd name="T101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9" h="96">
                <a:moveTo>
                  <a:pt x="795" y="58"/>
                </a:moveTo>
                <a:cubicBezTo>
                  <a:pt x="795" y="53"/>
                  <a:pt x="794" y="50"/>
                  <a:pt x="791" y="46"/>
                </a:cubicBezTo>
                <a:cubicBezTo>
                  <a:pt x="788" y="43"/>
                  <a:pt x="784" y="42"/>
                  <a:pt x="780" y="42"/>
                </a:cubicBezTo>
                <a:cubicBezTo>
                  <a:pt x="775" y="42"/>
                  <a:pt x="770" y="44"/>
                  <a:pt x="767" y="48"/>
                </a:cubicBezTo>
                <a:cubicBezTo>
                  <a:pt x="764" y="52"/>
                  <a:pt x="763" y="57"/>
                  <a:pt x="763" y="64"/>
                </a:cubicBezTo>
                <a:cubicBezTo>
                  <a:pt x="763" y="71"/>
                  <a:pt x="764" y="76"/>
                  <a:pt x="767" y="79"/>
                </a:cubicBezTo>
                <a:cubicBezTo>
                  <a:pt x="770" y="83"/>
                  <a:pt x="774" y="85"/>
                  <a:pt x="779" y="85"/>
                </a:cubicBezTo>
                <a:cubicBezTo>
                  <a:pt x="784" y="85"/>
                  <a:pt x="788" y="83"/>
                  <a:pt x="791" y="79"/>
                </a:cubicBezTo>
                <a:cubicBezTo>
                  <a:pt x="794" y="76"/>
                  <a:pt x="795" y="71"/>
                  <a:pt x="795" y="66"/>
                </a:cubicBezTo>
                <a:lnTo>
                  <a:pt x="795" y="58"/>
                </a:lnTo>
                <a:close/>
                <a:moveTo>
                  <a:pt x="809" y="2"/>
                </a:moveTo>
                <a:cubicBezTo>
                  <a:pt x="809" y="95"/>
                  <a:pt x="809" y="95"/>
                  <a:pt x="809" y="95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0" y="92"/>
                  <a:pt x="783" y="96"/>
                  <a:pt x="774" y="96"/>
                </a:cubicBezTo>
                <a:cubicBezTo>
                  <a:pt x="766" y="96"/>
                  <a:pt x="760" y="93"/>
                  <a:pt x="755" y="88"/>
                </a:cubicBezTo>
                <a:cubicBezTo>
                  <a:pt x="751" y="82"/>
                  <a:pt x="748" y="74"/>
                  <a:pt x="748" y="65"/>
                </a:cubicBezTo>
                <a:cubicBezTo>
                  <a:pt x="748" y="54"/>
                  <a:pt x="751" y="46"/>
                  <a:pt x="756" y="40"/>
                </a:cubicBezTo>
                <a:cubicBezTo>
                  <a:pt x="761" y="34"/>
                  <a:pt x="768" y="30"/>
                  <a:pt x="777" y="30"/>
                </a:cubicBezTo>
                <a:cubicBezTo>
                  <a:pt x="785" y="30"/>
                  <a:pt x="791" y="34"/>
                  <a:pt x="795" y="41"/>
                </a:cubicBezTo>
                <a:cubicBezTo>
                  <a:pt x="795" y="41"/>
                  <a:pt x="795" y="41"/>
                  <a:pt x="795" y="41"/>
                </a:cubicBezTo>
                <a:cubicBezTo>
                  <a:pt x="795" y="2"/>
                  <a:pt x="795" y="2"/>
                  <a:pt x="795" y="2"/>
                </a:cubicBezTo>
                <a:lnTo>
                  <a:pt x="809" y="2"/>
                </a:lnTo>
                <a:close/>
                <a:moveTo>
                  <a:pt x="723" y="95"/>
                </a:moveTo>
                <a:cubicBezTo>
                  <a:pt x="738" y="95"/>
                  <a:pt x="738" y="95"/>
                  <a:pt x="738" y="95"/>
                </a:cubicBezTo>
                <a:cubicBezTo>
                  <a:pt x="738" y="2"/>
                  <a:pt x="738" y="2"/>
                  <a:pt x="738" y="2"/>
                </a:cubicBezTo>
                <a:cubicBezTo>
                  <a:pt x="723" y="2"/>
                  <a:pt x="723" y="2"/>
                  <a:pt x="723" y="2"/>
                </a:cubicBezTo>
                <a:lnTo>
                  <a:pt x="723" y="95"/>
                </a:lnTo>
                <a:close/>
                <a:moveTo>
                  <a:pt x="701" y="3"/>
                </a:moveTo>
                <a:cubicBezTo>
                  <a:pt x="699" y="3"/>
                  <a:pt x="697" y="3"/>
                  <a:pt x="695" y="5"/>
                </a:cubicBezTo>
                <a:cubicBezTo>
                  <a:pt x="694" y="7"/>
                  <a:pt x="693" y="8"/>
                  <a:pt x="693" y="11"/>
                </a:cubicBezTo>
                <a:cubicBezTo>
                  <a:pt x="693" y="13"/>
                  <a:pt x="694" y="15"/>
                  <a:pt x="695" y="17"/>
                </a:cubicBezTo>
                <a:cubicBezTo>
                  <a:pt x="697" y="18"/>
                  <a:pt x="699" y="19"/>
                  <a:pt x="701" y="19"/>
                </a:cubicBezTo>
                <a:cubicBezTo>
                  <a:pt x="704" y="19"/>
                  <a:pt x="706" y="18"/>
                  <a:pt x="707" y="16"/>
                </a:cubicBezTo>
                <a:cubicBezTo>
                  <a:pt x="709" y="15"/>
                  <a:pt x="710" y="13"/>
                  <a:pt x="710" y="11"/>
                </a:cubicBezTo>
                <a:cubicBezTo>
                  <a:pt x="710" y="8"/>
                  <a:pt x="709" y="7"/>
                  <a:pt x="707" y="5"/>
                </a:cubicBezTo>
                <a:cubicBezTo>
                  <a:pt x="706" y="3"/>
                  <a:pt x="704" y="3"/>
                  <a:pt x="701" y="3"/>
                </a:cubicBezTo>
                <a:moveTo>
                  <a:pt x="694" y="95"/>
                </a:moveTo>
                <a:cubicBezTo>
                  <a:pt x="708" y="95"/>
                  <a:pt x="708" y="95"/>
                  <a:pt x="708" y="95"/>
                </a:cubicBezTo>
                <a:cubicBezTo>
                  <a:pt x="708" y="32"/>
                  <a:pt x="708" y="32"/>
                  <a:pt x="708" y="32"/>
                </a:cubicBezTo>
                <a:cubicBezTo>
                  <a:pt x="694" y="32"/>
                  <a:pt x="694" y="32"/>
                  <a:pt x="694" y="32"/>
                </a:cubicBezTo>
                <a:lnTo>
                  <a:pt x="694" y="95"/>
                </a:lnTo>
                <a:close/>
                <a:moveTo>
                  <a:pt x="665" y="68"/>
                </a:moveTo>
                <a:cubicBezTo>
                  <a:pt x="665" y="73"/>
                  <a:pt x="664" y="77"/>
                  <a:pt x="661" y="80"/>
                </a:cubicBezTo>
                <a:cubicBezTo>
                  <a:pt x="658" y="83"/>
                  <a:pt x="655" y="85"/>
                  <a:pt x="651" y="85"/>
                </a:cubicBezTo>
                <a:cubicBezTo>
                  <a:pt x="642" y="85"/>
                  <a:pt x="638" y="79"/>
                  <a:pt x="638" y="68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24" y="32"/>
                  <a:pt x="624" y="32"/>
                  <a:pt x="624" y="32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4" y="87"/>
                  <a:pt x="631" y="96"/>
                  <a:pt x="646" y="96"/>
                </a:cubicBezTo>
                <a:cubicBezTo>
                  <a:pt x="654" y="96"/>
                  <a:pt x="661" y="92"/>
                  <a:pt x="665" y="85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95"/>
                  <a:pt x="665" y="95"/>
                  <a:pt x="665" y="95"/>
                </a:cubicBezTo>
                <a:cubicBezTo>
                  <a:pt x="679" y="95"/>
                  <a:pt x="679" y="95"/>
                  <a:pt x="679" y="95"/>
                </a:cubicBezTo>
                <a:cubicBezTo>
                  <a:pt x="679" y="32"/>
                  <a:pt x="679" y="32"/>
                  <a:pt x="679" y="32"/>
                </a:cubicBezTo>
                <a:cubicBezTo>
                  <a:pt x="665" y="32"/>
                  <a:pt x="665" y="32"/>
                  <a:pt x="665" y="32"/>
                </a:cubicBezTo>
                <a:lnTo>
                  <a:pt x="665" y="68"/>
                </a:lnTo>
                <a:close/>
                <a:moveTo>
                  <a:pt x="598" y="69"/>
                </a:moveTo>
                <a:cubicBezTo>
                  <a:pt x="598" y="60"/>
                  <a:pt x="592" y="55"/>
                  <a:pt x="579" y="55"/>
                </a:cubicBezTo>
                <a:cubicBezTo>
                  <a:pt x="569" y="55"/>
                  <a:pt x="569" y="55"/>
                  <a:pt x="569" y="55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81" y="83"/>
                  <a:pt x="581" y="83"/>
                  <a:pt x="581" y="83"/>
                </a:cubicBezTo>
                <a:cubicBezTo>
                  <a:pt x="587" y="83"/>
                  <a:pt x="591" y="82"/>
                  <a:pt x="594" y="79"/>
                </a:cubicBezTo>
                <a:cubicBezTo>
                  <a:pt x="597" y="77"/>
                  <a:pt x="598" y="73"/>
                  <a:pt x="598" y="69"/>
                </a:cubicBezTo>
                <a:moveTo>
                  <a:pt x="569" y="44"/>
                </a:moveTo>
                <a:cubicBezTo>
                  <a:pt x="578" y="44"/>
                  <a:pt x="578" y="44"/>
                  <a:pt x="578" y="44"/>
                </a:cubicBezTo>
                <a:cubicBezTo>
                  <a:pt x="583" y="44"/>
                  <a:pt x="587" y="42"/>
                  <a:pt x="590" y="40"/>
                </a:cubicBezTo>
                <a:cubicBezTo>
                  <a:pt x="593" y="38"/>
                  <a:pt x="594" y="34"/>
                  <a:pt x="594" y="30"/>
                </a:cubicBezTo>
                <a:cubicBezTo>
                  <a:pt x="594" y="22"/>
                  <a:pt x="589" y="19"/>
                  <a:pt x="579" y="19"/>
                </a:cubicBezTo>
                <a:cubicBezTo>
                  <a:pt x="569" y="19"/>
                  <a:pt x="569" y="19"/>
                  <a:pt x="569" y="19"/>
                </a:cubicBezTo>
                <a:lnTo>
                  <a:pt x="569" y="44"/>
                </a:lnTo>
                <a:close/>
                <a:moveTo>
                  <a:pt x="608" y="55"/>
                </a:moveTo>
                <a:cubicBezTo>
                  <a:pt x="612" y="58"/>
                  <a:pt x="614" y="63"/>
                  <a:pt x="614" y="69"/>
                </a:cubicBezTo>
                <a:cubicBezTo>
                  <a:pt x="614" y="77"/>
                  <a:pt x="611" y="83"/>
                  <a:pt x="605" y="88"/>
                </a:cubicBezTo>
                <a:cubicBezTo>
                  <a:pt x="599" y="92"/>
                  <a:pt x="591" y="95"/>
                  <a:pt x="582" y="95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7"/>
                  <a:pt x="554" y="7"/>
                  <a:pt x="554" y="7"/>
                </a:cubicBezTo>
                <a:cubicBezTo>
                  <a:pt x="582" y="7"/>
                  <a:pt x="582" y="7"/>
                  <a:pt x="582" y="7"/>
                </a:cubicBezTo>
                <a:cubicBezTo>
                  <a:pt x="591" y="7"/>
                  <a:pt x="597" y="9"/>
                  <a:pt x="602" y="12"/>
                </a:cubicBezTo>
                <a:cubicBezTo>
                  <a:pt x="607" y="16"/>
                  <a:pt x="610" y="21"/>
                  <a:pt x="610" y="27"/>
                </a:cubicBezTo>
                <a:cubicBezTo>
                  <a:pt x="610" y="32"/>
                  <a:pt x="608" y="36"/>
                  <a:pt x="605" y="40"/>
                </a:cubicBezTo>
                <a:cubicBezTo>
                  <a:pt x="603" y="44"/>
                  <a:pt x="599" y="46"/>
                  <a:pt x="594" y="48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600" y="49"/>
                  <a:pt x="605" y="51"/>
                  <a:pt x="608" y="55"/>
                </a:cubicBezTo>
                <a:moveTo>
                  <a:pt x="496" y="13"/>
                </a:moveTo>
                <a:cubicBezTo>
                  <a:pt x="482" y="17"/>
                  <a:pt x="482" y="17"/>
                  <a:pt x="482" y="17"/>
                </a:cubicBezTo>
                <a:cubicBezTo>
                  <a:pt x="482" y="32"/>
                  <a:pt x="482" y="32"/>
                  <a:pt x="482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57" y="32"/>
                  <a:pt x="457" y="32"/>
                  <a:pt x="457" y="32"/>
                </a:cubicBezTo>
                <a:cubicBezTo>
                  <a:pt x="457" y="23"/>
                  <a:pt x="457" y="23"/>
                  <a:pt x="457" y="23"/>
                </a:cubicBezTo>
                <a:cubicBezTo>
                  <a:pt x="457" y="16"/>
                  <a:pt x="460" y="12"/>
                  <a:pt x="467" y="12"/>
                </a:cubicBezTo>
                <a:cubicBezTo>
                  <a:pt x="470" y="12"/>
                  <a:pt x="472" y="12"/>
                  <a:pt x="474" y="13"/>
                </a:cubicBezTo>
                <a:cubicBezTo>
                  <a:pt x="474" y="2"/>
                  <a:pt x="474" y="2"/>
                  <a:pt x="474" y="2"/>
                </a:cubicBezTo>
                <a:cubicBezTo>
                  <a:pt x="472" y="1"/>
                  <a:pt x="469" y="0"/>
                  <a:pt x="465" y="0"/>
                </a:cubicBezTo>
                <a:cubicBezTo>
                  <a:pt x="459" y="0"/>
                  <a:pt x="454" y="2"/>
                  <a:pt x="449" y="6"/>
                </a:cubicBezTo>
                <a:cubicBezTo>
                  <a:pt x="445" y="10"/>
                  <a:pt x="443" y="15"/>
                  <a:pt x="443" y="22"/>
                </a:cubicBezTo>
                <a:cubicBezTo>
                  <a:pt x="443" y="32"/>
                  <a:pt x="443" y="32"/>
                  <a:pt x="443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43" y="43"/>
                  <a:pt x="443" y="43"/>
                  <a:pt x="443" y="43"/>
                </a:cubicBezTo>
                <a:cubicBezTo>
                  <a:pt x="443" y="95"/>
                  <a:pt x="443" y="95"/>
                  <a:pt x="443" y="95"/>
                </a:cubicBezTo>
                <a:cubicBezTo>
                  <a:pt x="457" y="95"/>
                  <a:pt x="457" y="95"/>
                  <a:pt x="457" y="9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82" y="43"/>
                  <a:pt x="482" y="43"/>
                  <a:pt x="482" y="43"/>
                </a:cubicBezTo>
                <a:cubicBezTo>
                  <a:pt x="482" y="79"/>
                  <a:pt x="482" y="79"/>
                  <a:pt x="482" y="79"/>
                </a:cubicBezTo>
                <a:cubicBezTo>
                  <a:pt x="482" y="90"/>
                  <a:pt x="488" y="96"/>
                  <a:pt x="500" y="96"/>
                </a:cubicBezTo>
                <a:cubicBezTo>
                  <a:pt x="504" y="96"/>
                  <a:pt x="508" y="95"/>
                  <a:pt x="511" y="94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7" y="85"/>
                  <a:pt x="505" y="85"/>
                </a:cubicBezTo>
                <a:cubicBezTo>
                  <a:pt x="501" y="85"/>
                  <a:pt x="499" y="84"/>
                  <a:pt x="498" y="82"/>
                </a:cubicBezTo>
                <a:cubicBezTo>
                  <a:pt x="496" y="81"/>
                  <a:pt x="496" y="78"/>
                  <a:pt x="496" y="74"/>
                </a:cubicBezTo>
                <a:cubicBezTo>
                  <a:pt x="496" y="43"/>
                  <a:pt x="496" y="43"/>
                  <a:pt x="496" y="43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32"/>
                  <a:pt x="511" y="32"/>
                  <a:pt x="511" y="32"/>
                </a:cubicBezTo>
                <a:cubicBezTo>
                  <a:pt x="496" y="32"/>
                  <a:pt x="496" y="32"/>
                  <a:pt x="496" y="32"/>
                </a:cubicBezTo>
                <a:lnTo>
                  <a:pt x="496" y="13"/>
                </a:lnTo>
                <a:close/>
                <a:moveTo>
                  <a:pt x="413" y="63"/>
                </a:moveTo>
                <a:cubicBezTo>
                  <a:pt x="413" y="56"/>
                  <a:pt x="412" y="51"/>
                  <a:pt x="409" y="47"/>
                </a:cubicBezTo>
                <a:cubicBezTo>
                  <a:pt x="406" y="44"/>
                  <a:pt x="401" y="42"/>
                  <a:pt x="396" y="42"/>
                </a:cubicBezTo>
                <a:cubicBezTo>
                  <a:pt x="390" y="42"/>
                  <a:pt x="386" y="44"/>
                  <a:pt x="382" y="48"/>
                </a:cubicBezTo>
                <a:cubicBezTo>
                  <a:pt x="379" y="51"/>
                  <a:pt x="378" y="57"/>
                  <a:pt x="378" y="64"/>
                </a:cubicBezTo>
                <a:cubicBezTo>
                  <a:pt x="378" y="70"/>
                  <a:pt x="379" y="75"/>
                  <a:pt x="383" y="79"/>
                </a:cubicBezTo>
                <a:cubicBezTo>
                  <a:pt x="386" y="83"/>
                  <a:pt x="390" y="85"/>
                  <a:pt x="396" y="85"/>
                </a:cubicBezTo>
                <a:cubicBezTo>
                  <a:pt x="401" y="85"/>
                  <a:pt x="406" y="83"/>
                  <a:pt x="409" y="79"/>
                </a:cubicBezTo>
                <a:cubicBezTo>
                  <a:pt x="412" y="76"/>
                  <a:pt x="413" y="70"/>
                  <a:pt x="413" y="63"/>
                </a:cubicBezTo>
                <a:moveTo>
                  <a:pt x="419" y="39"/>
                </a:moveTo>
                <a:cubicBezTo>
                  <a:pt x="425" y="45"/>
                  <a:pt x="428" y="53"/>
                  <a:pt x="428" y="63"/>
                </a:cubicBezTo>
                <a:cubicBezTo>
                  <a:pt x="428" y="73"/>
                  <a:pt x="425" y="81"/>
                  <a:pt x="419" y="87"/>
                </a:cubicBezTo>
                <a:cubicBezTo>
                  <a:pt x="413" y="93"/>
                  <a:pt x="405" y="96"/>
                  <a:pt x="395" y="96"/>
                </a:cubicBezTo>
                <a:cubicBezTo>
                  <a:pt x="385" y="96"/>
                  <a:pt x="378" y="93"/>
                  <a:pt x="372" y="87"/>
                </a:cubicBezTo>
                <a:cubicBezTo>
                  <a:pt x="366" y="81"/>
                  <a:pt x="363" y="74"/>
                  <a:pt x="363" y="64"/>
                </a:cubicBezTo>
                <a:cubicBezTo>
                  <a:pt x="363" y="53"/>
                  <a:pt x="366" y="45"/>
                  <a:pt x="372" y="39"/>
                </a:cubicBezTo>
                <a:cubicBezTo>
                  <a:pt x="378" y="33"/>
                  <a:pt x="386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moveTo>
                  <a:pt x="350" y="66"/>
                </a:moveTo>
                <a:cubicBezTo>
                  <a:pt x="349" y="64"/>
                  <a:pt x="347" y="63"/>
                  <a:pt x="345" y="62"/>
                </a:cubicBezTo>
                <a:cubicBezTo>
                  <a:pt x="343" y="60"/>
                  <a:pt x="340" y="59"/>
                  <a:pt x="337" y="58"/>
                </a:cubicBezTo>
                <a:cubicBezTo>
                  <a:pt x="335" y="58"/>
                  <a:pt x="334" y="57"/>
                  <a:pt x="332" y="56"/>
                </a:cubicBezTo>
                <a:cubicBezTo>
                  <a:pt x="330" y="56"/>
                  <a:pt x="329" y="55"/>
                  <a:pt x="328" y="54"/>
                </a:cubicBezTo>
                <a:cubicBezTo>
                  <a:pt x="327" y="54"/>
                  <a:pt x="326" y="53"/>
                  <a:pt x="325" y="52"/>
                </a:cubicBezTo>
                <a:cubicBezTo>
                  <a:pt x="325" y="51"/>
                  <a:pt x="325" y="50"/>
                  <a:pt x="325" y="48"/>
                </a:cubicBezTo>
                <a:cubicBezTo>
                  <a:pt x="325" y="47"/>
                  <a:pt x="325" y="46"/>
                  <a:pt x="325" y="45"/>
                </a:cubicBezTo>
                <a:cubicBezTo>
                  <a:pt x="326" y="45"/>
                  <a:pt x="327" y="44"/>
                  <a:pt x="328" y="43"/>
                </a:cubicBezTo>
                <a:cubicBezTo>
                  <a:pt x="329" y="42"/>
                  <a:pt x="330" y="42"/>
                  <a:pt x="332" y="42"/>
                </a:cubicBezTo>
                <a:cubicBezTo>
                  <a:pt x="333" y="41"/>
                  <a:pt x="335" y="41"/>
                  <a:pt x="336" y="41"/>
                </a:cubicBezTo>
                <a:cubicBezTo>
                  <a:pt x="342" y="41"/>
                  <a:pt x="347" y="43"/>
                  <a:pt x="352" y="46"/>
                </a:cubicBezTo>
                <a:cubicBezTo>
                  <a:pt x="352" y="33"/>
                  <a:pt x="352" y="33"/>
                  <a:pt x="352" y="33"/>
                </a:cubicBezTo>
                <a:cubicBezTo>
                  <a:pt x="347" y="31"/>
                  <a:pt x="342" y="30"/>
                  <a:pt x="336" y="30"/>
                </a:cubicBezTo>
                <a:cubicBezTo>
                  <a:pt x="333" y="30"/>
                  <a:pt x="330" y="31"/>
                  <a:pt x="327" y="32"/>
                </a:cubicBezTo>
                <a:cubicBezTo>
                  <a:pt x="323" y="32"/>
                  <a:pt x="321" y="34"/>
                  <a:pt x="318" y="35"/>
                </a:cubicBezTo>
                <a:cubicBezTo>
                  <a:pt x="316" y="37"/>
                  <a:pt x="314" y="39"/>
                  <a:pt x="313" y="41"/>
                </a:cubicBezTo>
                <a:cubicBezTo>
                  <a:pt x="311" y="43"/>
                  <a:pt x="310" y="46"/>
                  <a:pt x="310" y="49"/>
                </a:cubicBezTo>
                <a:cubicBezTo>
                  <a:pt x="310" y="51"/>
                  <a:pt x="311" y="54"/>
                  <a:pt x="311" y="55"/>
                </a:cubicBezTo>
                <a:cubicBezTo>
                  <a:pt x="312" y="57"/>
                  <a:pt x="313" y="59"/>
                  <a:pt x="315" y="60"/>
                </a:cubicBezTo>
                <a:cubicBezTo>
                  <a:pt x="316" y="62"/>
                  <a:pt x="318" y="63"/>
                  <a:pt x="320" y="64"/>
                </a:cubicBezTo>
                <a:cubicBezTo>
                  <a:pt x="322" y="65"/>
                  <a:pt x="324" y="66"/>
                  <a:pt x="327" y="67"/>
                </a:cubicBezTo>
                <a:cubicBezTo>
                  <a:pt x="329" y="68"/>
                  <a:pt x="331" y="69"/>
                  <a:pt x="332" y="70"/>
                </a:cubicBezTo>
                <a:cubicBezTo>
                  <a:pt x="334" y="70"/>
                  <a:pt x="335" y="71"/>
                  <a:pt x="337" y="72"/>
                </a:cubicBezTo>
                <a:cubicBezTo>
                  <a:pt x="338" y="72"/>
                  <a:pt x="339" y="73"/>
                  <a:pt x="340" y="74"/>
                </a:cubicBezTo>
                <a:cubicBezTo>
                  <a:pt x="340" y="75"/>
                  <a:pt x="341" y="77"/>
                  <a:pt x="341" y="78"/>
                </a:cubicBezTo>
                <a:cubicBezTo>
                  <a:pt x="341" y="83"/>
                  <a:pt x="336" y="86"/>
                  <a:pt x="328" y="86"/>
                </a:cubicBezTo>
                <a:cubicBezTo>
                  <a:pt x="322" y="86"/>
                  <a:pt x="316" y="84"/>
                  <a:pt x="310" y="79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315" y="95"/>
                  <a:pt x="321" y="96"/>
                  <a:pt x="328" y="96"/>
                </a:cubicBezTo>
                <a:cubicBezTo>
                  <a:pt x="332" y="96"/>
                  <a:pt x="335" y="96"/>
                  <a:pt x="338" y="95"/>
                </a:cubicBezTo>
                <a:cubicBezTo>
                  <a:pt x="342" y="94"/>
                  <a:pt x="344" y="93"/>
                  <a:pt x="347" y="91"/>
                </a:cubicBezTo>
                <a:cubicBezTo>
                  <a:pt x="349" y="90"/>
                  <a:pt x="351" y="88"/>
                  <a:pt x="353" y="86"/>
                </a:cubicBezTo>
                <a:cubicBezTo>
                  <a:pt x="354" y="83"/>
                  <a:pt x="355" y="80"/>
                  <a:pt x="355" y="77"/>
                </a:cubicBezTo>
                <a:cubicBezTo>
                  <a:pt x="355" y="75"/>
                  <a:pt x="354" y="72"/>
                  <a:pt x="354" y="71"/>
                </a:cubicBezTo>
                <a:cubicBezTo>
                  <a:pt x="353" y="69"/>
                  <a:pt x="352" y="67"/>
                  <a:pt x="350" y="66"/>
                </a:cubicBezTo>
                <a:moveTo>
                  <a:pt x="286" y="63"/>
                </a:moveTo>
                <a:cubicBezTo>
                  <a:pt x="286" y="56"/>
                  <a:pt x="285" y="51"/>
                  <a:pt x="282" y="47"/>
                </a:cubicBezTo>
                <a:cubicBezTo>
                  <a:pt x="279" y="44"/>
                  <a:pt x="275" y="42"/>
                  <a:pt x="269" y="42"/>
                </a:cubicBezTo>
                <a:cubicBezTo>
                  <a:pt x="263" y="42"/>
                  <a:pt x="259" y="44"/>
                  <a:pt x="256" y="48"/>
                </a:cubicBezTo>
                <a:cubicBezTo>
                  <a:pt x="253" y="51"/>
                  <a:pt x="251" y="57"/>
                  <a:pt x="251" y="64"/>
                </a:cubicBezTo>
                <a:cubicBezTo>
                  <a:pt x="251" y="70"/>
                  <a:pt x="253" y="75"/>
                  <a:pt x="256" y="79"/>
                </a:cubicBezTo>
                <a:cubicBezTo>
                  <a:pt x="259" y="83"/>
                  <a:pt x="264" y="85"/>
                  <a:pt x="269" y="85"/>
                </a:cubicBezTo>
                <a:cubicBezTo>
                  <a:pt x="275" y="85"/>
                  <a:pt x="279" y="83"/>
                  <a:pt x="282" y="79"/>
                </a:cubicBezTo>
                <a:cubicBezTo>
                  <a:pt x="285" y="76"/>
                  <a:pt x="286" y="70"/>
                  <a:pt x="286" y="63"/>
                </a:cubicBezTo>
                <a:moveTo>
                  <a:pt x="293" y="39"/>
                </a:moveTo>
                <a:cubicBezTo>
                  <a:pt x="298" y="45"/>
                  <a:pt x="301" y="53"/>
                  <a:pt x="301" y="63"/>
                </a:cubicBezTo>
                <a:cubicBezTo>
                  <a:pt x="301" y="73"/>
                  <a:pt x="298" y="81"/>
                  <a:pt x="292" y="87"/>
                </a:cubicBezTo>
                <a:cubicBezTo>
                  <a:pt x="286" y="93"/>
                  <a:pt x="278" y="96"/>
                  <a:pt x="268" y="96"/>
                </a:cubicBezTo>
                <a:cubicBezTo>
                  <a:pt x="259" y="96"/>
                  <a:pt x="251" y="93"/>
                  <a:pt x="245" y="87"/>
                </a:cubicBezTo>
                <a:cubicBezTo>
                  <a:pt x="239" y="81"/>
                  <a:pt x="237" y="74"/>
                  <a:pt x="237" y="64"/>
                </a:cubicBezTo>
                <a:cubicBezTo>
                  <a:pt x="237" y="53"/>
                  <a:pt x="240" y="45"/>
                  <a:pt x="246" y="39"/>
                </a:cubicBezTo>
                <a:cubicBezTo>
                  <a:pt x="252" y="33"/>
                  <a:pt x="260" y="30"/>
                  <a:pt x="270" y="30"/>
                </a:cubicBezTo>
                <a:cubicBezTo>
                  <a:pt x="280" y="30"/>
                  <a:pt x="287" y="33"/>
                  <a:pt x="293" y="39"/>
                </a:cubicBezTo>
                <a:moveTo>
                  <a:pt x="216" y="35"/>
                </a:moveTo>
                <a:cubicBezTo>
                  <a:pt x="213" y="37"/>
                  <a:pt x="211" y="40"/>
                  <a:pt x="210" y="45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0" y="58"/>
                  <a:pt x="211" y="53"/>
                  <a:pt x="214" y="49"/>
                </a:cubicBezTo>
                <a:cubicBezTo>
                  <a:pt x="217" y="45"/>
                  <a:pt x="220" y="43"/>
                  <a:pt x="224" y="43"/>
                </a:cubicBezTo>
                <a:cubicBezTo>
                  <a:pt x="227" y="43"/>
                  <a:pt x="230" y="44"/>
                  <a:pt x="232" y="45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0" y="31"/>
                  <a:pt x="228" y="31"/>
                  <a:pt x="226" y="31"/>
                </a:cubicBezTo>
                <a:cubicBezTo>
                  <a:pt x="222" y="31"/>
                  <a:pt x="219" y="32"/>
                  <a:pt x="216" y="35"/>
                </a:cubicBezTo>
                <a:moveTo>
                  <a:pt x="143" y="40"/>
                </a:moveTo>
                <a:cubicBezTo>
                  <a:pt x="137" y="46"/>
                  <a:pt x="133" y="54"/>
                  <a:pt x="133" y="65"/>
                </a:cubicBezTo>
                <a:cubicBezTo>
                  <a:pt x="133" y="74"/>
                  <a:pt x="136" y="82"/>
                  <a:pt x="142" y="87"/>
                </a:cubicBezTo>
                <a:cubicBezTo>
                  <a:pt x="148" y="93"/>
                  <a:pt x="155" y="96"/>
                  <a:pt x="165" y="96"/>
                </a:cubicBezTo>
                <a:cubicBezTo>
                  <a:pt x="171" y="96"/>
                  <a:pt x="177" y="95"/>
                  <a:pt x="182" y="92"/>
                </a:cubicBezTo>
                <a:cubicBezTo>
                  <a:pt x="182" y="79"/>
                  <a:pt x="182" y="79"/>
                  <a:pt x="182" y="79"/>
                </a:cubicBezTo>
                <a:cubicBezTo>
                  <a:pt x="178" y="83"/>
                  <a:pt x="173" y="85"/>
                  <a:pt x="168" y="85"/>
                </a:cubicBezTo>
                <a:cubicBezTo>
                  <a:pt x="162" y="85"/>
                  <a:pt x="157" y="83"/>
                  <a:pt x="153" y="79"/>
                </a:cubicBezTo>
                <a:cubicBezTo>
                  <a:pt x="150" y="75"/>
                  <a:pt x="148" y="70"/>
                  <a:pt x="148" y="64"/>
                </a:cubicBezTo>
                <a:cubicBezTo>
                  <a:pt x="148" y="57"/>
                  <a:pt x="150" y="52"/>
                  <a:pt x="154" y="48"/>
                </a:cubicBezTo>
                <a:cubicBezTo>
                  <a:pt x="158" y="44"/>
                  <a:pt x="162" y="42"/>
                  <a:pt x="168" y="42"/>
                </a:cubicBezTo>
                <a:cubicBezTo>
                  <a:pt x="173" y="42"/>
                  <a:pt x="178" y="43"/>
                  <a:pt x="182" y="47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78" y="31"/>
                  <a:pt x="173" y="30"/>
                  <a:pt x="167" y="30"/>
                </a:cubicBezTo>
                <a:cubicBezTo>
                  <a:pt x="157" y="30"/>
                  <a:pt x="149" y="34"/>
                  <a:pt x="143" y="40"/>
                </a:cubicBezTo>
                <a:moveTo>
                  <a:pt x="108" y="95"/>
                </a:moveTo>
                <a:cubicBezTo>
                  <a:pt x="123" y="95"/>
                  <a:pt x="123" y="95"/>
                  <a:pt x="123" y="9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95"/>
                </a:lnTo>
                <a:close/>
                <a:moveTo>
                  <a:pt x="116" y="3"/>
                </a:moveTo>
                <a:cubicBezTo>
                  <a:pt x="113" y="3"/>
                  <a:pt x="111" y="3"/>
                  <a:pt x="110" y="5"/>
                </a:cubicBezTo>
                <a:cubicBezTo>
                  <a:pt x="108" y="7"/>
                  <a:pt x="107" y="8"/>
                  <a:pt x="107" y="11"/>
                </a:cubicBezTo>
                <a:cubicBezTo>
                  <a:pt x="107" y="13"/>
                  <a:pt x="108" y="15"/>
                  <a:pt x="110" y="17"/>
                </a:cubicBezTo>
                <a:cubicBezTo>
                  <a:pt x="111" y="18"/>
                  <a:pt x="113" y="19"/>
                  <a:pt x="116" y="19"/>
                </a:cubicBezTo>
                <a:cubicBezTo>
                  <a:pt x="118" y="19"/>
                  <a:pt x="120" y="18"/>
                  <a:pt x="122" y="16"/>
                </a:cubicBezTo>
                <a:cubicBezTo>
                  <a:pt x="123" y="15"/>
                  <a:pt x="124" y="13"/>
                  <a:pt x="124" y="11"/>
                </a:cubicBezTo>
                <a:cubicBezTo>
                  <a:pt x="124" y="8"/>
                  <a:pt x="123" y="7"/>
                  <a:pt x="122" y="5"/>
                </a:cubicBezTo>
                <a:cubicBezTo>
                  <a:pt x="120" y="3"/>
                  <a:pt x="118" y="3"/>
                  <a:pt x="116" y="3"/>
                </a:cubicBezTo>
                <a:moveTo>
                  <a:pt x="75" y="7"/>
                </a:moveTo>
                <a:cubicBezTo>
                  <a:pt x="95" y="7"/>
                  <a:pt x="95" y="7"/>
                  <a:pt x="95" y="7"/>
                </a:cubicBezTo>
                <a:cubicBezTo>
                  <a:pt x="95" y="95"/>
                  <a:pt x="95" y="95"/>
                  <a:pt x="95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3"/>
                  <a:pt x="80" y="27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0" y="25"/>
                  <a:pt x="79" y="27"/>
                  <a:pt x="78" y="29"/>
                </a:cubicBezTo>
                <a:cubicBezTo>
                  <a:pt x="52" y="95"/>
                  <a:pt x="52" y="95"/>
                  <a:pt x="52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8"/>
                  <a:pt x="14" y="25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4"/>
                  <a:pt x="14" y="30"/>
                  <a:pt x="14" y="38"/>
                </a:cubicBezTo>
                <a:cubicBezTo>
                  <a:pt x="14" y="95"/>
                  <a:pt x="14" y="95"/>
                  <a:pt x="14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70"/>
                  <a:pt x="47" y="73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1"/>
                  <a:pt x="50" y="67"/>
                  <a:pt x="51" y="65"/>
                </a:cubicBezTo>
                <a:lnTo>
                  <a:pt x="7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73F7E-519C-4D23-B871-7FD985D67D4D}"/>
              </a:ext>
            </a:extLst>
          </p:cNvPr>
          <p:cNvSpPr/>
          <p:nvPr userDrawn="1"/>
        </p:nvSpPr>
        <p:spPr>
          <a:xfrm>
            <a:off x="584200" y="3977148"/>
            <a:ext cx="355097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May 7–9, 2018   //   Seattle, 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0149D-DBA5-49F4-9EA0-6801AFB75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1" r="20173" b="58603"/>
          <a:stretch/>
        </p:blipFill>
        <p:spPr>
          <a:xfrm>
            <a:off x="2255245" y="0"/>
            <a:ext cx="993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54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15378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21635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330334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C388-D05E-4BD1-8D7C-196F5BE5DA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48BC3-17FF-42D3-9B26-17258F2E57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AF49-2747-46DC-BE92-CD844B707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0681-E031-438A-87F4-3EF4E311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21555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648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649" r:id="rId10"/>
    <p:sldLayoutId id="2147484645" r:id="rId11"/>
    <p:sldLayoutId id="2147484646" r:id="rId12"/>
    <p:sldLayoutId id="2147484647" r:id="rId13"/>
    <p:sldLayoutId id="2147484249" r:id="rId14"/>
    <p:sldLayoutId id="2147484640" r:id="rId15"/>
    <p:sldLayoutId id="2147484582" r:id="rId16"/>
    <p:sldLayoutId id="2147484641" r:id="rId17"/>
    <p:sldLayoutId id="2147484584" r:id="rId18"/>
    <p:sldLayoutId id="2147484583" r:id="rId19"/>
    <p:sldLayoutId id="2147484256" r:id="rId20"/>
    <p:sldLayoutId id="2147484257" r:id="rId21"/>
    <p:sldLayoutId id="2147484585" r:id="rId22"/>
    <p:sldLayoutId id="2147484299" r:id="rId23"/>
    <p:sldLayoutId id="2147484263" r:id="rId2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hat.botframework.com/embed/WeatherBotSMTProf?s=cSjvStX_x04.cwA.wH8.yR7vjJZHvKZouyaKWka-C1E3KnuFFcVem5T0uirmUi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cognitive.microsoft.com/en-us/project-personality-cha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BotBuilder-SmartTalk/blob/paragag/smarttalknuget/Datasets/README.md" TargetMode="External"/><Relationship Id="rId3" Type="http://schemas.openxmlformats.org/officeDocument/2006/relationships/hyperlink" Target="https://github.com/Microsoft/BotBuilder-PersonalityChat/tree/master/CSharp/PersonalityChat" TargetMode="External"/><Relationship Id="rId7" Type="http://schemas.openxmlformats.org/officeDocument/2006/relationships/hyperlink" Target="https://github.com/Microsoft/BotBuilder-PersonalityChat/tree/master/CSharp/PersonalityChat-BotBuilderV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qnamaker.ai/" TargetMode="External"/><Relationship Id="rId5" Type="http://schemas.openxmlformats.org/officeDocument/2006/relationships/hyperlink" Target="https://github.com/Microsoft/BotBuilder-PersonalityChat/tree/master/CSharp/Datasets" TargetMode="External"/><Relationship Id="rId4" Type="http://schemas.openxmlformats.org/officeDocument/2006/relationships/hyperlink" Target="https://github.com/Microsoft/BotBuilder-SmartTalk/blob/paragag/smarttalknuget/CSharp/Core/README.m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0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Tulasi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4CD6F76-C069-4DBB-AB4A-AD833133DCEB}"/>
              </a:ext>
            </a:extLst>
          </p:cNvPr>
          <p:cNvSpPr txBox="1">
            <a:spLocks/>
          </p:cNvSpPr>
          <p:nvPr/>
        </p:nvSpPr>
        <p:spPr>
          <a:xfrm>
            <a:off x="585216" y="4993743"/>
            <a:ext cx="5510784" cy="90024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 w="3175"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  <a:hlinkClick r:id="rId3"/>
              </a:rPr>
              <a:t>WeatherBot-Professional</a:t>
            </a:r>
            <a:endParaRPr kumimoji="0" lang="en-US" sz="2800" b="1" i="0" u="none" strike="noStrike" kern="1200" cap="none" spc="-50" normalizeH="0" baseline="0" noProof="0" dirty="0">
              <a:ln w="3175">
                <a:noFill/>
              </a:ln>
              <a:solidFill>
                <a:srgbClr val="E3008C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  <a:hlinkClick r:id="" action="ppaction://noaction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 w="3175"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  <a:hlinkClick r:id="" action="ppaction://noaction"/>
              </a:rPr>
              <a:t>WeatherBot-Humorous</a:t>
            </a:r>
            <a:endParaRPr kumimoji="0" lang="en-US" sz="2800" b="1" i="0" u="none" strike="noStrike" kern="1200" cap="none" spc="-50" normalizeH="0" baseline="0" noProof="0" dirty="0">
              <a:ln w="3175">
                <a:noFill/>
              </a:ln>
              <a:solidFill>
                <a:srgbClr val="E3008C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-50" normalizeH="0" baseline="0" noProof="0" dirty="0">
              <a:ln w="3175">
                <a:noFill/>
              </a:ln>
              <a:solidFill>
                <a:srgbClr val="E3008C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41912B-EF09-421F-9E28-E3BB8158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92" y="31624"/>
            <a:ext cx="9999785" cy="67709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229CAC-515C-4706-9B88-4FB702C46547}"/>
              </a:ext>
            </a:extLst>
          </p:cNvPr>
          <p:cNvSpPr/>
          <p:nvPr/>
        </p:nvSpPr>
        <p:spPr bwMode="auto">
          <a:xfrm>
            <a:off x="6096000" y="3454957"/>
            <a:ext cx="4465024" cy="1543050"/>
          </a:xfrm>
          <a:prstGeom prst="rect">
            <a:avLst/>
          </a:prstGeom>
          <a:noFill/>
          <a:ln w="1270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368D0A-70AA-46C3-96A4-BE1333378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878" y="3635829"/>
            <a:ext cx="484816" cy="4714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FEE366-DD28-4F37-997B-0982F261AC7F}"/>
              </a:ext>
            </a:extLst>
          </p:cNvPr>
          <p:cNvSpPr/>
          <p:nvPr/>
        </p:nvSpPr>
        <p:spPr bwMode="auto">
          <a:xfrm>
            <a:off x="6603378" y="3512717"/>
            <a:ext cx="2932506" cy="47145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Project Personality Chat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6BD23-B59D-4081-919B-21091D7B6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216" y="3635828"/>
            <a:ext cx="3493720" cy="11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35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7BCC9-A66B-4180-AA4D-0185A77ED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16" y="0"/>
            <a:ext cx="10178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2099"/>
      </p:ext>
    </p:extLst>
  </p:cSld>
  <p:clrMapOvr>
    <a:masterClrMapping/>
  </p:clrMapOvr>
  <p:transition>
    <p:fade/>
  </p:transition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chine generated alternative text:&#10;&#10;">
            <a:extLst>
              <a:ext uri="{FF2B5EF4-FFF2-40B4-BE49-F238E27FC236}">
                <a16:creationId xmlns:a16="http://schemas.microsoft.com/office/drawing/2014/main" id="{205095AF-096B-42CF-883C-5C022935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929" y="1804752"/>
            <a:ext cx="6864793" cy="381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188FE6-09D2-4C38-9E4A-177FD3DCF27B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Response generation</a:t>
            </a:r>
          </a:p>
        </p:txBody>
      </p:sp>
      <p:pic>
        <p:nvPicPr>
          <p:cNvPr id="1026" name="Picture 2" descr="Machine generated alternative text:&#10;&#10;">
            <a:extLst>
              <a:ext uri="{FF2B5EF4-FFF2-40B4-BE49-F238E27FC236}">
                <a16:creationId xmlns:a16="http://schemas.microsoft.com/office/drawing/2014/main" id="{4EBE802C-8512-4F3B-95C3-63293EEFF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37" y="1652374"/>
            <a:ext cx="7222480" cy="40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D 537 &#10;PID 890 &#10;PID 288 &#10;PID 734 &#10;Are &#10;PID &#10;you &#10;PID 675 &#10;PID 54 &#10;9 &#10;PID 794 &#10;smart &#10;P &#10;ID &#10;843 &#10;123 &#10;Persona ID . &#10;20 &#10;really &#10;PID 123 &#10;IEOS &#10;You &#10;PID 123 &#10;• PID 123 &#10;You &#10;bet &#10;PID 123 &#10;bet &#10;pm 123 &#10;EOS ">
            <a:extLst>
              <a:ext uri="{FF2B5EF4-FFF2-40B4-BE49-F238E27FC236}">
                <a16:creationId xmlns:a16="http://schemas.microsoft.com/office/drawing/2014/main" id="{5AD6F5D5-05C9-482A-BCC3-301FE57B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80" y="1233323"/>
            <a:ext cx="9655514" cy="52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7587F74-9CDA-462D-8268-C01F9C2CA497}"/>
              </a:ext>
            </a:extLst>
          </p:cNvPr>
          <p:cNvSpPr/>
          <p:nvPr/>
        </p:nvSpPr>
        <p:spPr bwMode="auto">
          <a:xfrm rot="20317091">
            <a:off x="5159560" y="1937042"/>
            <a:ext cx="1816947" cy="1352475"/>
          </a:xfrm>
          <a:prstGeom prst="ellipse">
            <a:avLst/>
          </a:prstGeom>
          <a:noFill/>
          <a:ln w="19050">
            <a:solidFill>
              <a:srgbClr val="007D6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7CDAD2-2D0F-47E9-9B71-F98AAE0311F6}"/>
              </a:ext>
            </a:extLst>
          </p:cNvPr>
          <p:cNvSpPr/>
          <p:nvPr/>
        </p:nvSpPr>
        <p:spPr bwMode="auto">
          <a:xfrm>
            <a:off x="5940613" y="2352411"/>
            <a:ext cx="854640" cy="23540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PID_76</a:t>
            </a:r>
          </a:p>
        </p:txBody>
      </p:sp>
    </p:spTree>
    <p:extLst>
      <p:ext uri="{BB962C8B-B14F-4D97-AF65-F5344CB8AC3E}">
        <p14:creationId xmlns:p14="http://schemas.microsoft.com/office/powerpoint/2010/main" val="3888421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Tulasi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8AC5F42-18A6-46E6-9883-B1D48D891D65}"/>
              </a:ext>
            </a:extLst>
          </p:cNvPr>
          <p:cNvSpPr txBox="1">
            <a:spLocks/>
          </p:cNvSpPr>
          <p:nvPr/>
        </p:nvSpPr>
        <p:spPr>
          <a:xfrm>
            <a:off x="585216" y="5381541"/>
            <a:ext cx="5510784" cy="51244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 w="3175"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  <a:hlinkClick r:id="rId3"/>
              </a:rPr>
              <a:t>aka.ms/</a:t>
            </a:r>
            <a:r>
              <a:rPr kumimoji="0" lang="en-US" sz="2800" b="1" i="0" u="none" strike="noStrike" kern="1200" cap="none" spc="-50" normalizeH="0" baseline="0" noProof="0" dirty="0" err="1">
                <a:ln w="3175"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  <a:hlinkClick r:id="rId3"/>
              </a:rPr>
              <a:t>personalitychat</a:t>
            </a:r>
            <a:endParaRPr kumimoji="0" lang="en-US" sz="2800" b="1" i="0" u="none" strike="noStrike" kern="1200" cap="none" spc="-50" normalizeH="0" baseline="0" noProof="0" dirty="0">
              <a:ln w="3175">
                <a:noFill/>
              </a:ln>
              <a:solidFill>
                <a:srgbClr val="E3008C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-50" normalizeH="0" baseline="0" noProof="0" dirty="0">
              <a:ln w="3175">
                <a:noFill/>
              </a:ln>
              <a:solidFill>
                <a:srgbClr val="E3008C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452-18F6-4F4D-B541-49744E4B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6675120" cy="1107996"/>
          </a:xfrm>
        </p:spPr>
        <p:txBody>
          <a:bodyPr/>
          <a:lstStyle/>
          <a:p>
            <a:r>
              <a:rPr lang="en-US" dirty="0"/>
              <a:t>Cognitive Labs in Action</a:t>
            </a:r>
            <a:br>
              <a:rPr lang="en-US" dirty="0"/>
            </a:br>
            <a:r>
              <a:rPr lang="en-US" dirty="0"/>
              <a:t>Project Personality Chat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0DDA-D58B-433E-B8E3-A11E831885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6675120" cy="615553"/>
          </a:xfrm>
        </p:spPr>
        <p:txBody>
          <a:bodyPr/>
          <a:lstStyle/>
          <a:p>
            <a:r>
              <a:rPr lang="en-US" dirty="0"/>
              <a:t>Tulasi Menon</a:t>
            </a:r>
          </a:p>
          <a:p>
            <a:r>
              <a:rPr lang="en-US" dirty="0"/>
              <a:t>Senior Program Manager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70D65E-D155-4B5F-AC8B-BEDE86DAC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THR3105</a:t>
            </a:r>
          </a:p>
        </p:txBody>
      </p:sp>
    </p:spTree>
    <p:extLst>
      <p:ext uri="{BB962C8B-B14F-4D97-AF65-F5344CB8AC3E}">
        <p14:creationId xmlns:p14="http://schemas.microsoft.com/office/powerpoint/2010/main" val="198585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8567D6-F482-489A-90B2-FD8F62D25558}"/>
              </a:ext>
            </a:extLst>
          </p:cNvPr>
          <p:cNvSpPr txBox="1"/>
          <p:nvPr/>
        </p:nvSpPr>
        <p:spPr>
          <a:xfrm flipH="1">
            <a:off x="169110" y="739951"/>
            <a:ext cx="7176169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Bot Framework V4 (preview)</a:t>
            </a: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Get started today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aka.ms/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BotBuilderOverview</a:t>
            </a: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Try the awesome tools</a:t>
            </a:r>
          </a:p>
          <a:p>
            <a:pPr marL="1257267" marR="0" lvl="2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Local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 aka.ms/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BotBuilderLocalDev</a:t>
            </a:r>
          </a:p>
          <a:p>
            <a:pPr marL="1257267" marR="0" lvl="2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 CLI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aka.ms/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BotBuilderAZCLI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Give us feedback, report issues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aka.ms/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BotBuilderissues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Bot Service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Get started today – aka.ms/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botservice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Ask anything on Stack Overflow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aka.ms/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botframeworkSOF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Report issues and feature asks – aka.ms/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ABSUSerVoice</a:t>
            </a: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Follow us on –  https://twitter.com/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msbotframework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Language Understanding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Get started today – aka.ms/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LUIS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Cognitive Services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Get started today – aka.ms/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cognitiveservices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06F28-4AAB-43B5-8B51-54ABEBA8D4DB}"/>
              </a:ext>
            </a:extLst>
          </p:cNvPr>
          <p:cNvSpPr/>
          <p:nvPr/>
        </p:nvSpPr>
        <p:spPr>
          <a:xfrm>
            <a:off x="5934703" y="736267"/>
            <a:ext cx="635806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AI Labs</a:t>
            </a: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Conversation Learner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aka.ms/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conversationlearner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800083" marR="0" lvl="1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Personality Chat – aka.ms/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personalitychat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3008C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FBD6EC2-A978-4E9D-9032-82161FA3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6" y="162426"/>
            <a:ext cx="5508419" cy="433965"/>
          </a:xfrm>
        </p:spPr>
        <p:txBody>
          <a:bodyPr/>
          <a:lstStyle/>
          <a:p>
            <a:r>
              <a:rPr lang="en-US" sz="2400"/>
              <a:t>What Next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8260927"/>
      </p:ext>
    </p:extLst>
  </p:cSld>
  <p:clrMapOvr>
    <a:masterClrMapping/>
  </p:clrMapOvr>
  <p:transition>
    <p:fade/>
  </p:transition>
</p:sld>
</file>

<file path=ppt/slides/slide2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7E09B7-7C02-450F-AADE-53BBDB645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45" r="7128" b="16745"/>
          <a:stretch/>
        </p:blipFill>
        <p:spPr>
          <a:xfrm>
            <a:off x="4227580" y="0"/>
            <a:ext cx="7176267" cy="6858000"/>
          </a:xfrm>
          <a:prstGeom prst="rect">
            <a:avLst/>
          </a:prstGeom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B8D00C-EF56-4DBA-BF92-53381095BD45}"/>
              </a:ext>
            </a:extLst>
          </p:cNvPr>
          <p:cNvSpPr txBox="1">
            <a:spLocks/>
          </p:cNvSpPr>
          <p:nvPr/>
        </p:nvSpPr>
        <p:spPr>
          <a:xfrm>
            <a:off x="1126637" y="1764552"/>
            <a:ext cx="6675120" cy="184204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Please evaluate </a:t>
            </a:r>
            <a:br>
              <a:rPr kumimoji="0" lang="en-US" sz="50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50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this session</a:t>
            </a:r>
            <a:br>
              <a:rPr kumimoji="0" lang="en-US" sz="3600" b="1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endParaRPr kumimoji="0" lang="en-US" sz="3300" b="0" i="0" u="none" strike="noStrike" kern="1200" cap="none" spc="-50" normalizeH="0" baseline="0" noProof="0" dirty="0">
              <a:ln w="3175"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60845-C31F-4D1A-A34F-AAC94CAA5B46}"/>
              </a:ext>
            </a:extLst>
          </p:cNvPr>
          <p:cNvSpPr/>
          <p:nvPr/>
        </p:nvSpPr>
        <p:spPr>
          <a:xfrm>
            <a:off x="1147010" y="333443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325" marR="0" lvl="0" indent="-60325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62564">
                      <a:srgbClr val="FFFFFF"/>
                    </a:gs>
                    <a:gs pos="55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Your feedback is </a:t>
            </a:r>
            <a:br>
              <a:rPr kumimoji="0" lang="en-US" sz="33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62564">
                      <a:srgbClr val="FFFFFF"/>
                    </a:gs>
                    <a:gs pos="55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33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62564">
                      <a:srgbClr val="FFFFFF"/>
                    </a:gs>
                    <a:gs pos="55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important to us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729F1-C483-419C-BC61-3FD82F18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023" y="1076325"/>
            <a:ext cx="2438500" cy="4987545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12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99910294"/>
      </p:ext>
    </p:extLst>
  </p:cSld>
  <p:clrMapOvr>
    <a:masterClrMapping/>
  </p:clrMapOvr>
  <p:transition>
    <p:fade/>
  </p:transition>
</p:sld>
</file>

<file path=ppt/slides/slide22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4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768CF9-A4E2-4F71-91D8-777337BD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495520"/>
          </a:xfrm>
        </p:spPr>
        <p:txBody>
          <a:bodyPr/>
          <a:lstStyle/>
          <a:p>
            <a:r>
              <a:rPr lang="en-US" sz="2800" dirty="0"/>
              <a:t>Conversational AI Sessions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0B87E2-96EC-4D9B-8566-86CB8C2580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8708" y="3703458"/>
          <a:ext cx="11025727" cy="2228088"/>
        </p:xfrm>
        <a:graphic>
          <a:graphicData uri="http://schemas.openxmlformats.org/drawingml/2006/table">
            <a:tbl>
              <a:tblPr firstRow="1" bandRow="1"/>
              <a:tblGrid>
                <a:gridCol w="2187641">
                  <a:extLst>
                    <a:ext uri="{9D8B030D-6E8A-4147-A177-3AD203B41FA5}">
                      <a16:colId xmlns:a16="http://schemas.microsoft.com/office/drawing/2014/main" val="558443695"/>
                    </a:ext>
                  </a:extLst>
                </a:gridCol>
                <a:gridCol w="5578998">
                  <a:extLst>
                    <a:ext uri="{9D8B030D-6E8A-4147-A177-3AD203B41FA5}">
                      <a16:colId xmlns:a16="http://schemas.microsoft.com/office/drawing/2014/main" val="455203219"/>
                    </a:ext>
                  </a:extLst>
                </a:gridCol>
                <a:gridCol w="3259088">
                  <a:extLst>
                    <a:ext uri="{9D8B030D-6E8A-4147-A177-3AD203B41FA5}">
                      <a16:colId xmlns:a16="http://schemas.microsoft.com/office/drawing/2014/main" val="2824215034"/>
                    </a:ext>
                  </a:extLst>
                </a:gridCol>
              </a:tblGrid>
              <a:tr h="1736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20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Speaker</a:t>
                      </a: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03479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May 7 1:00-1:20pm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Cognitive Services Labs in action – Project Personality Chat</a:t>
                      </a:r>
                      <a:endParaRPr lang="en-US" sz="1400" b="1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Tulasi Menon</a:t>
                      </a:r>
                      <a:endParaRPr lang="en-US" sz="1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60239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 May 7 3:00-3:20pm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Cognitive Services Labs in action – Project Conversation Learner</a:t>
                      </a:r>
                      <a:endParaRPr lang="en-US" sz="1400" b="1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Jason Williams</a:t>
                      </a:r>
                      <a:endParaRPr lang="en-US" sz="1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44233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May 7 4:00-4:20pm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Conversational AI: Bot Building Tools</a:t>
                      </a:r>
                      <a:endParaRPr lang="en-US" sz="1400" b="1" dirty="0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Carlos Castro, Justin </a:t>
                      </a:r>
                      <a:r>
                        <a:rPr lang="en-US" sz="1400" err="1">
                          <a:effectLst/>
                          <a:latin typeface="+mn-lt"/>
                        </a:rPr>
                        <a:t>Wilaby</a:t>
                      </a: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7979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May 7 5:30-5:50pm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Bot Authentication in Conversational AI</a:t>
                      </a:r>
                      <a:endParaRPr lang="en-US" sz="1400" b="1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Jeff </a:t>
                      </a:r>
                      <a:r>
                        <a:rPr lang="en-US" sz="1400" err="1">
                          <a:effectLst/>
                          <a:latin typeface="+mn-lt"/>
                        </a:rPr>
                        <a:t>Derstadt</a:t>
                      </a: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279255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May 7 8:00-8:20pm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Language Understanding Updates</a:t>
                      </a:r>
                      <a:endParaRPr lang="en-US" sz="1400" b="1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Youssef Shahin</a:t>
                      </a:r>
                      <a:endParaRPr lang="en-US" sz="1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51140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May 8 11-11:20am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+mj-lt"/>
                        </a:rPr>
                        <a:t>QnA</a:t>
                      </a:r>
                      <a:r>
                        <a:rPr lang="en-US" sz="1400">
                          <a:effectLst/>
                          <a:latin typeface="+mj-lt"/>
                        </a:rPr>
                        <a:t> Maker: FAQ to Bot in minutes</a:t>
                      </a:r>
                      <a:endParaRPr lang="en-US" sz="1400" b="1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Prashant Choudhari</a:t>
                      </a:r>
                      <a:endParaRPr lang="en-US" sz="1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4700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BE6839-5F37-40A5-92C3-45543DC7F1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8708" y="1585967"/>
          <a:ext cx="11030680" cy="1286256"/>
        </p:xfrm>
        <a:graphic>
          <a:graphicData uri="http://schemas.openxmlformats.org/drawingml/2006/table">
            <a:tbl>
              <a:tblPr firstRow="1" bandRow="1"/>
              <a:tblGrid>
                <a:gridCol w="2200443">
                  <a:extLst>
                    <a:ext uri="{9D8B030D-6E8A-4147-A177-3AD203B41FA5}">
                      <a16:colId xmlns:a16="http://schemas.microsoft.com/office/drawing/2014/main" val="2303030507"/>
                    </a:ext>
                  </a:extLst>
                </a:gridCol>
                <a:gridCol w="5577771">
                  <a:extLst>
                    <a:ext uri="{9D8B030D-6E8A-4147-A177-3AD203B41FA5}">
                      <a16:colId xmlns:a16="http://schemas.microsoft.com/office/drawing/2014/main" val="3322182822"/>
                    </a:ext>
                  </a:extLst>
                </a:gridCol>
                <a:gridCol w="3252466">
                  <a:extLst>
                    <a:ext uri="{9D8B030D-6E8A-4147-A177-3AD203B41FA5}">
                      <a16:colId xmlns:a16="http://schemas.microsoft.com/office/drawing/2014/main" val="3186604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Schedule</a:t>
                      </a:r>
                      <a:endParaRPr lang="en-US" sz="1600">
                        <a:solidFill>
                          <a:srgbClr val="FFFFFF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>
                          <a:effectLst/>
                          <a:latin typeface="+mj-lt"/>
                        </a:rPr>
                        <a:t>Title</a:t>
                      </a:r>
                      <a:endParaRPr lang="en-US" sz="1600">
                        <a:solidFill>
                          <a:srgbClr val="FFFFFF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Speaker</a:t>
                      </a:r>
                      <a:endParaRPr lang="en-US" sz="1600">
                        <a:solidFill>
                          <a:srgbClr val="FFFFFF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Tue May 8 3:00-4:15pm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Bot intelligence, Speech Capabilities, and NLU best practices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Riham Mansour; Ahmed Ashour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3037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Wed May 9 8:30-9:45am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Conversational AI: What's New?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Chris Mullins, Darren Jefford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711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Wed May 9 2:45-4:00pm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Conversational AI: Best Practices for Building Bots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Elaine Chang, Vishwac Sena Kannan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347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D5DDD-AF74-49C5-BA16-00EE1F018D68}"/>
              </a:ext>
            </a:extLst>
          </p:cNvPr>
          <p:cNvSpPr txBox="1"/>
          <p:nvPr/>
        </p:nvSpPr>
        <p:spPr>
          <a:xfrm>
            <a:off x="578708" y="1145552"/>
            <a:ext cx="12119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Breakout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BDA672-1724-44E9-9ED0-56162C8C9ECA}"/>
              </a:ext>
            </a:extLst>
          </p:cNvPr>
          <p:cNvSpPr txBox="1"/>
          <p:nvPr/>
        </p:nvSpPr>
        <p:spPr>
          <a:xfrm>
            <a:off x="578708" y="3307554"/>
            <a:ext cx="10306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Theater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1B889-D5F2-4504-8365-856A06F9FE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90700" y="1299441"/>
            <a:ext cx="9813735" cy="0"/>
          </a:xfrm>
          <a:prstGeom prst="line">
            <a:avLst/>
          </a:prstGeom>
          <a:ln w="6350">
            <a:solidFill>
              <a:schemeClr val="accent3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A15268-7624-46D4-909F-01F41C950F7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09344" y="3461443"/>
            <a:ext cx="9995091" cy="0"/>
          </a:xfrm>
          <a:prstGeom prst="line">
            <a:avLst/>
          </a:prstGeom>
          <a:ln w="6350">
            <a:solidFill>
              <a:schemeClr val="accent3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66565"/>
      </p:ext>
    </p:extLst>
  </p:cSld>
  <p:clrMapOvr>
    <a:masterClrMapping/>
  </p:clrMapOvr>
  <p:transition>
    <p:fade/>
  </p:transition>
</p:sld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878-7ED7-47FB-86F6-D1E85629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/>
          <a:lstStyle/>
          <a:p>
            <a:r>
              <a:rPr lang="en-US"/>
              <a:t>Enhancing Conversational Capabilities for Bots</a:t>
            </a: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EC82E37F-9866-4958-8FA9-ADA9F560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50" y="1017263"/>
            <a:ext cx="2589163" cy="258733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396B52-50A5-40A5-8267-CAF73CCFB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889" y="3108425"/>
            <a:ext cx="2589163" cy="2587337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F9B818C-F0D9-41DD-B557-E1B1FDAC6F22}"/>
              </a:ext>
            </a:extLst>
          </p:cNvPr>
          <p:cNvSpPr/>
          <p:nvPr/>
        </p:nvSpPr>
        <p:spPr bwMode="auto">
          <a:xfrm>
            <a:off x="4826051" y="3252103"/>
            <a:ext cx="1817077" cy="704994"/>
          </a:xfrm>
          <a:prstGeom prst="wedgeRectCallout">
            <a:avLst>
              <a:gd name="adj1" fmla="val -35672"/>
              <a:gd name="adj2" fmla="val 84117"/>
            </a:avLst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I’m good. How are you doing?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DBB9C39-AA53-457B-8395-601C4D6ADE46}"/>
              </a:ext>
            </a:extLst>
          </p:cNvPr>
          <p:cNvSpPr/>
          <p:nvPr/>
        </p:nvSpPr>
        <p:spPr bwMode="auto">
          <a:xfrm>
            <a:off x="5348394" y="1688124"/>
            <a:ext cx="2017556" cy="489784"/>
          </a:xfrm>
          <a:prstGeom prst="wedgeRectCallout">
            <a:avLst>
              <a:gd name="adj1" fmla="val 40446"/>
              <a:gd name="adj2" fmla="val 98147"/>
            </a:avLst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Hey! How are you?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5A0D0-2D03-4AE6-A63A-00AE7006538E}"/>
              </a:ext>
            </a:extLst>
          </p:cNvPr>
          <p:cNvSpPr txBox="1"/>
          <p:nvPr/>
        </p:nvSpPr>
        <p:spPr>
          <a:xfrm>
            <a:off x="7365950" y="4932726"/>
            <a:ext cx="3777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Small Talk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Matters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2145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Personality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2145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Matters</a:t>
            </a:r>
          </a:p>
        </p:txBody>
      </p:sp>
    </p:spTree>
    <p:extLst>
      <p:ext uri="{BB962C8B-B14F-4D97-AF65-F5344CB8AC3E}">
        <p14:creationId xmlns:p14="http://schemas.microsoft.com/office/powerpoint/2010/main" val="3360302413"/>
      </p:ext>
    </p:extLst>
  </p:cSld>
  <p:clrMapOvr>
    <a:masterClrMapping/>
  </p:clrMapOvr>
  <p:transition>
    <p:fade/>
  </p:transition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40A7-1F84-4395-8872-0ED143B7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Personality Chat do?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A75AD-900B-4000-A1E1-EA3DAC554853}"/>
              </a:ext>
            </a:extLst>
          </p:cNvPr>
          <p:cNvSpPr txBox="1"/>
          <p:nvPr/>
        </p:nvSpPr>
        <p:spPr>
          <a:xfrm>
            <a:off x="320019" y="1356523"/>
            <a:ext cx="7016952" cy="18158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Enhances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bot’s conversational capabilities by handling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small talk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line with a distinct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personality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E2F11560-1402-405B-9939-99EF2F53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17" y="643405"/>
            <a:ext cx="6064944" cy="59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53520"/>
      </p:ext>
    </p:extLst>
  </p:cSld>
  <p:clrMapOvr>
    <a:masterClrMapping/>
  </p:clrMapOvr>
  <p:transition>
    <p:fade/>
  </p:transition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6845-3C2D-4ECC-9970-656F50DE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chat endpoints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FC1E8-1F11-44EB-84FF-9CDEFA2B0524}"/>
              </a:ext>
            </a:extLst>
          </p:cNvPr>
          <p:cNvSpPr txBox="1"/>
          <p:nvPr/>
        </p:nvSpPr>
        <p:spPr>
          <a:xfrm>
            <a:off x="1034905" y="1472217"/>
            <a:ext cx="21948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 Builder SDK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5AA0E3-16BD-4077-98A0-41A1AAC14C0E}"/>
              </a:ext>
            </a:extLst>
          </p:cNvPr>
          <p:cNvSpPr/>
          <p:nvPr/>
        </p:nvSpPr>
        <p:spPr>
          <a:xfrm flipH="1">
            <a:off x="6092619" y="1933882"/>
            <a:ext cx="45719" cy="4559573"/>
          </a:xfrm>
          <a:prstGeom prst="roundRect">
            <a:avLst>
              <a:gd name="adj" fmla="val 5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6B43CD-9E1D-4A47-B674-7E6AD836A946}"/>
              </a:ext>
            </a:extLst>
          </p:cNvPr>
          <p:cNvSpPr txBox="1"/>
          <p:nvPr/>
        </p:nvSpPr>
        <p:spPr>
          <a:xfrm>
            <a:off x="7438987" y="1472217"/>
            <a:ext cx="30058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Cognitive Service Labs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B556A2-002B-4D89-9AD2-DD53695EC254}"/>
              </a:ext>
            </a:extLst>
          </p:cNvPr>
          <p:cNvSpPr txBox="1"/>
          <p:nvPr/>
        </p:nvSpPr>
        <p:spPr>
          <a:xfrm>
            <a:off x="1034905" y="2764805"/>
            <a:ext cx="421706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Editorial responses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Available to integrate in your bot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4BA55-3942-449B-8AAB-621185F4304A}"/>
              </a:ext>
            </a:extLst>
          </p:cNvPr>
          <p:cNvSpPr txBox="1"/>
          <p:nvPr/>
        </p:nvSpPr>
        <p:spPr>
          <a:xfrm>
            <a:off x="7438987" y="2764805"/>
            <a:ext cx="470520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Editorial + Auto-generated responses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Available as a demo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759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9" grpId="0" animBg="1"/>
      <p:bldP spid="32" grpId="0"/>
      <p:bldP spid="34" grpId="0"/>
    </p:bldLst>
  </p:timing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C544-F862-4F70-8351-149DCF2D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Editorial Personality Chat Library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A0CAE4C-CFC0-4505-8881-C8F6986821FC}"/>
              </a:ext>
            </a:extLst>
          </p:cNvPr>
          <p:cNvSpPr txBox="1">
            <a:spLocks/>
          </p:cNvSpPr>
          <p:nvPr/>
        </p:nvSpPr>
        <p:spPr>
          <a:xfrm>
            <a:off x="584200" y="1291658"/>
            <a:ext cx="11018520" cy="1544009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100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small talk scenarios covered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Choose between editorial responses in three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personalities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3008C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-        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                  Professional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|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Friendly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|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Humorous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35ACA6-499C-41E5-8393-ACD0F22C5D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7047" y="3146649"/>
          <a:ext cx="11558788" cy="29872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9697">
                  <a:extLst>
                    <a:ext uri="{9D8B030D-6E8A-4147-A177-3AD203B41FA5}">
                      <a16:colId xmlns:a16="http://schemas.microsoft.com/office/drawing/2014/main" val="1666733553"/>
                    </a:ext>
                  </a:extLst>
                </a:gridCol>
                <a:gridCol w="2889697">
                  <a:extLst>
                    <a:ext uri="{9D8B030D-6E8A-4147-A177-3AD203B41FA5}">
                      <a16:colId xmlns:a16="http://schemas.microsoft.com/office/drawing/2014/main" val="722527713"/>
                    </a:ext>
                  </a:extLst>
                </a:gridCol>
                <a:gridCol w="2889697">
                  <a:extLst>
                    <a:ext uri="{9D8B030D-6E8A-4147-A177-3AD203B41FA5}">
                      <a16:colId xmlns:a16="http://schemas.microsoft.com/office/drawing/2014/main" val="3178436228"/>
                    </a:ext>
                  </a:extLst>
                </a:gridCol>
                <a:gridCol w="2889697">
                  <a:extLst>
                    <a:ext uri="{9D8B030D-6E8A-4147-A177-3AD203B41FA5}">
                      <a16:colId xmlns:a16="http://schemas.microsoft.com/office/drawing/2014/main" val="1949482877"/>
                    </a:ext>
                  </a:extLst>
                </a:gridCol>
              </a:tblGrid>
              <a:tr h="64813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Small Talk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Humorous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98626"/>
                  </a:ext>
                </a:extLst>
              </a:tr>
              <a:tr h="648137">
                <a:tc>
                  <a:txBody>
                    <a:bodyPr/>
                    <a:lstStyle/>
                    <a:p>
                      <a:r>
                        <a:rPr lang="en-US" dirty="0"/>
                        <a:t>“Thank you”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You’re quite welcome.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bet.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prob.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40415"/>
                  </a:ext>
                </a:extLst>
              </a:tr>
              <a:tr h="1022852">
                <a:tc>
                  <a:txBody>
                    <a:bodyPr/>
                    <a:lstStyle/>
                    <a:p>
                      <a:r>
                        <a:rPr lang="en-US" dirty="0"/>
                        <a:t>“Will you marry me?”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think it's best if we stick to a professional relationship.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You're three-dimensional. I'm non-dimensional. Our love can never be.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Sure. Take me to City Hall. See what happens.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7645"/>
                  </a:ext>
                </a:extLst>
              </a:tr>
              <a:tr h="668081">
                <a:tc>
                  <a:txBody>
                    <a:bodyPr/>
                    <a:lstStyle/>
                    <a:p>
                      <a:r>
                        <a:rPr lang="en-US"/>
                        <a:t>“Who made you?”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There wouldn't be time to list everyone.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effectLst/>
                        </a:rPr>
                        <a:t>So many people!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Nerds.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076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07777"/>
          </a:xfrm>
        </p:spPr>
        <p:txBody>
          <a:bodyPr/>
          <a:lstStyle/>
          <a:p>
            <a:r>
              <a:rPr lang="en-US" sz="2000" dirty="0"/>
              <a:t>How to integrate Personality Chat in your bot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01314"/>
          </a:xfrm>
        </p:spPr>
        <p:txBody>
          <a:bodyPr/>
          <a:lstStyle/>
          <a:p>
            <a:pPr lvl="0"/>
            <a:r>
              <a:rPr lang="en-US" sz="2400" dirty="0">
                <a:hlinkClick r:id="rId3"/>
              </a:rPr>
              <a:t>Personality Chat in </a:t>
            </a:r>
            <a:r>
              <a:rPr lang="en-US" sz="2400" b="1" dirty="0">
                <a:hlinkClick r:id="rId3"/>
              </a:rPr>
              <a:t>Microsoft Bot Builder SDK v4</a:t>
            </a:r>
            <a:r>
              <a:rPr lang="en-US" sz="2400" b="1" dirty="0"/>
              <a:t> </a:t>
            </a:r>
          </a:p>
          <a:p>
            <a:pPr lvl="0"/>
            <a:r>
              <a:rPr lang="en-US" sz="2400" dirty="0"/>
              <a:t> Add the Personality Chat Middleware (that calls the Personality Chat API) </a:t>
            </a:r>
          </a:p>
          <a:p>
            <a:pPr lvl="0"/>
            <a:endParaRPr lang="en-US" sz="2400" dirty="0">
              <a:hlinkClick r:id="rId4"/>
            </a:endParaRPr>
          </a:p>
          <a:p>
            <a:r>
              <a:rPr lang="en-US" sz="2400" dirty="0">
                <a:hlinkClick r:id="rId5"/>
              </a:rPr>
              <a:t>Personality Chat </a:t>
            </a:r>
            <a:r>
              <a:rPr lang="en-US" sz="2400" b="1" dirty="0">
                <a:hlinkClick r:id="rId5"/>
              </a:rPr>
              <a:t>dataset</a:t>
            </a:r>
            <a:r>
              <a:rPr lang="en-US" sz="2400" dirty="0"/>
              <a:t> </a:t>
            </a:r>
          </a:p>
          <a:p>
            <a:r>
              <a:rPr lang="en-US" sz="2400" dirty="0"/>
              <a:t>As a set of Question-Answers that can be imported into </a:t>
            </a:r>
            <a:r>
              <a:rPr lang="en-US" sz="2400" dirty="0">
                <a:hlinkClick r:id="rId6"/>
              </a:rPr>
              <a:t>QnAMaker</a:t>
            </a:r>
            <a:endParaRPr lang="en-US" sz="2400" dirty="0"/>
          </a:p>
          <a:p>
            <a:endParaRPr lang="en-US" sz="2400" dirty="0">
              <a:hlinkClick r:id="" action="ppaction://noaction"/>
            </a:endParaRPr>
          </a:p>
          <a:p>
            <a:pPr lvl="0"/>
            <a:r>
              <a:rPr lang="en-US" sz="2400" dirty="0">
                <a:hlinkClick r:id="" action="ppaction://noaction"/>
              </a:rPr>
              <a:t>Personality Chat in </a:t>
            </a:r>
            <a:r>
              <a:rPr lang="en-US" sz="2400" b="1" dirty="0">
                <a:hlinkClick r:id="rId7"/>
              </a:rPr>
              <a:t>Microsoft Bot Builder SDK v3 </a:t>
            </a:r>
            <a:endParaRPr lang="en-US" sz="2400" dirty="0"/>
          </a:p>
          <a:p>
            <a:pPr lvl="0"/>
            <a:r>
              <a:rPr lang="en-US" sz="2400" dirty="0"/>
              <a:t>Inherit the Personality Chat Dialog (that calls the Personality Chat API)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>
              <a:hlinkClick r:id="rId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7D5D4-27D7-473B-847D-7A2EB349DF79}"/>
              </a:ext>
            </a:extLst>
          </p:cNvPr>
          <p:cNvSpPr txBox="1"/>
          <p:nvPr/>
        </p:nvSpPr>
        <p:spPr>
          <a:xfrm>
            <a:off x="125852" y="1479459"/>
            <a:ext cx="303288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5674C-ABFB-4140-B8CB-C51B5B962643}"/>
              </a:ext>
            </a:extLst>
          </p:cNvPr>
          <p:cNvSpPr txBox="1"/>
          <p:nvPr/>
        </p:nvSpPr>
        <p:spPr>
          <a:xfrm>
            <a:off x="125852" y="4150313"/>
            <a:ext cx="303288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3C575-0573-49E8-850E-B44EE79B382B}"/>
              </a:ext>
            </a:extLst>
          </p:cNvPr>
          <p:cNvSpPr txBox="1"/>
          <p:nvPr/>
        </p:nvSpPr>
        <p:spPr>
          <a:xfrm>
            <a:off x="129610" y="2814886"/>
            <a:ext cx="303288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5374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9885-A2FC-429B-A51F-F0588F0A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07777"/>
          </a:xfrm>
        </p:spPr>
        <p:txBody>
          <a:bodyPr/>
          <a:lstStyle/>
          <a:p>
            <a:r>
              <a:rPr lang="en-US" sz="2000" dirty="0"/>
              <a:t>Integrating Personality Chat- Bot Builder SDK v4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29BF67-E5E5-46F0-AF67-719934F51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88" y="1243106"/>
            <a:ext cx="12096377" cy="5293757"/>
          </a:xfrm>
        </p:spPr>
        <p:txBody>
          <a:bodyPr/>
          <a:lstStyle/>
          <a:p>
            <a:pPr marL="342900">
              <a:spcBef>
                <a:spcPts val="0"/>
              </a:spcBef>
            </a:pPr>
            <a:r>
              <a:rPr lang="en-US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Microsoft.Bot.Builder.PersonalityChat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r>
              <a:rPr lang="en-US" alt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1800" dirty="0">
                <a:solidFill>
                  <a:srgbClr val="24292E"/>
                </a:solidFill>
                <a:latin typeface="SFMono-Regular"/>
              </a:rPr>
              <a:t>…</a:t>
            </a:r>
          </a:p>
          <a:p>
            <a:pPr marL="342900">
              <a:spcBef>
                <a:spcPts val="0"/>
              </a:spcBef>
            </a:pPr>
            <a:r>
              <a:rPr lang="en-US" sz="1800" dirty="0">
                <a:solidFill>
                  <a:srgbClr val="24292E"/>
                </a:solidFill>
                <a:latin typeface="SFMono-Regular"/>
              </a:rPr>
              <a:t>…</a:t>
            </a:r>
          </a:p>
          <a:p>
            <a:pPr marL="342900">
              <a:spcBef>
                <a:spcPts val="0"/>
              </a:spcBef>
            </a:pPr>
            <a:r>
              <a:rPr lang="en-US" sz="1800" dirty="0">
                <a:solidFill>
                  <a:srgbClr val="D73A49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services)</a:t>
            </a:r>
            <a:b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4292E"/>
                </a:solidFill>
                <a:latin typeface="Consolas" panose="020B0609020204030204" pitchFamily="49" charset="0"/>
              </a:rPr>
              <a:t>services.</a:t>
            </a:r>
            <a:r>
              <a:rPr lang="en-US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AddBot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BasicPersonalityChatBot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&gt;(options </a:t>
            </a:r>
            <a:r>
              <a:rPr lang="en-US" sz="1800" dirty="0">
                <a:solidFill>
                  <a:srgbClr val="D73A49"/>
                </a:solidFill>
                <a:latin typeface="Consolas" panose="020B0609020204030204" pitchFamily="49" charset="0"/>
              </a:rPr>
              <a:t>=&gt;</a:t>
            </a:r>
            <a:b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 {</a:t>
            </a:r>
            <a:b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4292E"/>
                </a:solidFill>
                <a:latin typeface="Consolas" panose="020B0609020204030204" pitchFamily="49" charset="0"/>
              </a:rPr>
              <a:t>options.CredentialProvider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73A49"/>
                </a:solidFill>
                <a:latin typeface="Consolas" panose="020B0609020204030204" pitchFamily="49" charset="0"/>
              </a:rPr>
              <a:t>= new </a:t>
            </a:r>
            <a:r>
              <a:rPr lang="en-US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ConfigurationCredentialProvider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(Configuration)</a:t>
            </a:r>
            <a:b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D73A49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middleware </a:t>
            </a:r>
            <a:r>
              <a:rPr lang="en-US" sz="18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4292E"/>
                </a:solidFill>
                <a:latin typeface="Consolas" panose="020B0609020204030204" pitchFamily="49" charset="0"/>
              </a:rPr>
              <a:t>options.Middleware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342900">
              <a:spcBef>
                <a:spcPts val="0"/>
              </a:spcBef>
            </a:pPr>
            <a:endParaRPr lang="en-US" sz="18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342900">
              <a:spcBef>
                <a:spcPts val="0"/>
              </a:spcBef>
            </a:pP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D73A49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4292E"/>
                </a:solidFill>
                <a:latin typeface="Consolas" panose="020B0609020204030204" pitchFamily="49" charset="0"/>
              </a:rPr>
              <a:t>PersonalityChatOptions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73A49"/>
                </a:solidFill>
                <a:latin typeface="Consolas" panose="020B0609020204030204" pitchFamily="49" charset="0"/>
              </a:rPr>
              <a:t>= new </a:t>
            </a:r>
            <a:r>
              <a:rPr lang="en-US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PersonalityChatMiddlewareOptions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</a:p>
          <a:p>
            <a:pPr marL="342900">
              <a:spcBef>
                <a:spcPts val="0"/>
              </a:spcBef>
            </a:pPr>
            <a:r>
              <a:rPr lang="en-US" altLang="en-US" sz="1800" dirty="0">
                <a:solidFill>
                  <a:srgbClr val="24292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				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respondOnlyIfChat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true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              			       	               	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botPersona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PersonalityChatPersona.Humorous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</a:t>
            </a:r>
          </a:p>
          <a:p>
            <a:pPr marL="342900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		           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scoreThreshold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0.5F</a:t>
            </a:r>
          </a:p>
          <a:p>
            <a:pPr marL="342900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				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342900">
              <a:spcBef>
                <a:spcPts val="0"/>
              </a:spcBef>
            </a:pPr>
            <a:endParaRPr lang="en-US" sz="1800" dirty="0">
              <a:latin typeface="Consolas" panose="020B0609020204030204" pitchFamily="49" charset="0"/>
            </a:endParaRPr>
          </a:p>
          <a:p>
            <a:pPr marL="342900">
              <a:spcBef>
                <a:spcPts val="0"/>
              </a:spcBef>
            </a:pP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24292E"/>
                </a:solidFill>
                <a:latin typeface="Consolas" panose="020B0609020204030204" pitchFamily="49" charset="0"/>
              </a:rPr>
              <a:t>middleware.</a:t>
            </a:r>
            <a:r>
              <a:rPr lang="en-US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73A49"/>
                </a:solidFill>
                <a:latin typeface="Consolas" panose="020B0609020204030204" pitchFamily="49" charset="0"/>
              </a:rPr>
              <a:t>new </a:t>
            </a:r>
            <a:r>
              <a:rPr lang="en-US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PersonalityChatMiddleware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4292E"/>
                </a:solidFill>
                <a:latin typeface="Consolas" panose="020B0609020204030204" pitchFamily="49" charset="0"/>
              </a:rPr>
              <a:t>PersonalityChatOptions</a:t>
            </a: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));</a:t>
            </a:r>
            <a:b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  });</a:t>
            </a:r>
          </a:p>
          <a:p>
            <a:pPr marL="342900">
              <a:spcBef>
                <a:spcPts val="0"/>
              </a:spcBef>
            </a:pP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842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95_Microsoft_Build_Template">
  <a:themeElements>
    <a:clrScheme name="Microsoft Build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05050"/>
      </a:accent1>
      <a:accent2>
        <a:srgbClr val="D2D2D2"/>
      </a:accent2>
      <a:accent3>
        <a:srgbClr val="E3008C"/>
      </a:accent3>
      <a:accent4>
        <a:srgbClr val="32145A"/>
      </a:accent4>
      <a:accent5>
        <a:srgbClr val="2139B5"/>
      </a:accent5>
      <a:accent6>
        <a:srgbClr val="E6E6E6"/>
      </a:accent6>
      <a:hlink>
        <a:srgbClr val="2139B5"/>
      </a:hlink>
      <a:folHlink>
        <a:srgbClr val="2139B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8_16x9_Breakout_Template.potx" id="{1A72F1D6-8E00-44B7-8612-A96C51648790}" vid="{FC63816D-7A82-403A-9DF6-29F1914C43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rnal_x0020_Speaker xmlns="5a4b3278-325d-441a-b38f-6f1926bc734e">Menon Tulasi</External_x0020_Speaker>
    <j478fa01fff54a9d85f93cc1f742caa8 xmlns="5a4b3278-325d-441a-b38f-6f1926bc734e">
      <Terms xmlns="http://schemas.microsoft.com/office/infopath/2007/PartnerControls"/>
    </j478fa01fff54a9d85f93cc1f742caa8>
    <Event_x0020_End_x0020_Date xmlns="5a4b3278-325d-441a-b38f-6f1926bc734e">2018-05-10T07:00:00+00:00</Event_x0020_End_x0020_Date>
    <LikesCount xmlns="http://schemas.microsoft.com/sharepoint/v3" xsi:nil="true"/>
    <MS_x0020_Speaker xmlns="5a4b3278-325d-441a-b38f-6f1926bc734e">
      <UserInfo>
        <DisplayName/>
        <AccountId xsi:nil="true"/>
        <AccountType/>
      </UserInfo>
    </MS_x0020_Speaker>
    <o33121adfc264c7dbcad13be7db3ea4b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o33121adfc264c7dbcad13be7db3ea4b>
    <Session_x0020_Code xmlns="5a4b3278-325d-441a-b38f-6f1926bc734e">THR3105</Session_x0020_Code>
    <Presentation_x0020_Date xmlns="5a4b3278-325d-441a-b38f-6f1926bc734e" xsi:nil="true"/>
    <ba5aa7e3a41a404e868a451481761228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ba5aa7e3a41a404e868a451481761228>
    <n26c0b7259a14f82a9880173edc4cb73 xmlns="5a4b3278-325d-441a-b38f-6f1926bc734e">
      <Terms xmlns="http://schemas.microsoft.com/office/infopath/2007/PartnerControls"/>
    </n26c0b7259a14f82a9880173edc4cb73>
    <c4b02e5b2c48420dbed84c0f2f02e9a3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c4b02e5b2c48420dbed84c0f2f02e9a3>
    <Event_x0020_Start_x0020_Date xmlns="5a4b3278-325d-441a-b38f-6f1926bc734e">2018-05-06T07:00:00+00:00</Event_x0020_Start_x0020_Date>
    <MS_x0020_Content_x0020_Owner xmlns="5a4b3278-325d-441a-b38f-6f1926bc734e">
      <UserInfo>
        <DisplayName/>
        <AccountId xsi:nil="true"/>
        <AccountType/>
      </UserInfo>
    </MS_x0020_Content_x0020_Own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</TermName>
          <TermId xmlns="http://schemas.microsoft.com/office/infopath/2007/PartnerControls">98156d08-f86c-467a-ad79-de9e9c534df7</TermId>
        </TermInfo>
      </Terms>
    </TaxKeywordTaxHTField>
    <j129f3114929433a812312450a84994c xmlns="5a4b3278-325d-441a-b38f-6f1926bc734e">
      <Terms xmlns="http://schemas.microsoft.com/office/infopath/2007/PartnerControls"/>
    </j129f3114929433a812312450a84994c>
    <TaxCatchAll xmlns="230e9df3-be65-4c73-a93b-d1236ebd677e">
      <Value>20</Value>
      <Value>19</Value>
      <Value>45</Value>
      <Value>42</Value>
    </TaxCatchAll>
    <e1750f71052543bd8c4d7217e9f56da0 xmlns="5a4b3278-325d-441a-b38f-6f1926bc734e">
      <Terms xmlns="http://schemas.microsoft.com/office/infopath/2007/PartnerControls"/>
    </e1750f71052543bd8c4d7217e9f56da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606EF5350B4AC34299E527B9221D6B5E001A2DF7EB5935C14F830206357EC2322C" ma:contentTypeVersion="26" ma:contentTypeDescription="" ma:contentTypeScope="" ma:versionID="c8759e92857812bc9b3f43044e235f59">
  <xsd:schema xmlns:xsd="http://www.w3.org/2001/XMLSchema" xmlns:xs="http://www.w3.org/2001/XMLSchema" xmlns:p="http://schemas.microsoft.com/office/2006/metadata/properties" xmlns:ns1="http://schemas.microsoft.com/sharepoint/v3" xmlns:ns2="5a4b3278-325d-441a-b38f-6f1926bc734e" xmlns:ns3="230e9df3-be65-4c73-a93b-d1236ebd677e" xmlns:ns5="9d1f81f6-e953-47ea-988e-33ed651c58e6" targetNamespace="http://schemas.microsoft.com/office/2006/metadata/properties" ma:root="true" ma:fieldsID="11717c46bd241e05dcfc96b6b635e9e1" ns1:_="" ns2:_="" ns3:_="" ns5:_="">
    <xsd:import namespace="http://schemas.microsoft.com/sharepoint/v3"/>
    <xsd:import namespace="5a4b3278-325d-441a-b38f-6f1926bc734e"/>
    <xsd:import namespace="230e9df3-be65-4c73-a93b-d1236ebd677e"/>
    <xsd:import namespace="9d1f81f6-e953-47ea-988e-33ed651c58e6"/>
    <xsd:element name="properties">
      <xsd:complexType>
        <xsd:sequence>
          <xsd:element name="documentManagement">
            <xsd:complexType>
              <xsd:all>
                <xsd:element ref="ns2:o33121adfc264c7dbcad13be7db3ea4b" minOccurs="0"/>
                <xsd:element ref="ns3:TaxCatchAll" minOccurs="0"/>
                <xsd:element ref="ns3:TaxCatchAllLabel" minOccurs="0"/>
                <xsd:element ref="ns2:c4b02e5b2c48420dbed84c0f2f02e9a3" minOccurs="0"/>
                <xsd:element ref="ns2:ba5aa7e3a41a404e868a451481761228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j129f3114929433a812312450a84994c" minOccurs="0"/>
                <xsd:element ref="ns2:e1750f71052543bd8c4d7217e9f56da0" minOccurs="0"/>
                <xsd:element ref="ns2:Session_x0020_Code" minOccurs="0"/>
                <xsd:element ref="ns2:MS_x0020_Content_x0020_Owner" minOccurs="0"/>
                <xsd:element ref="ns2:j478fa01fff54a9d85f93cc1f742caa8" minOccurs="0"/>
                <xsd:element ref="ns2:n26c0b7259a14f82a9880173edc4cb7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b3278-325d-441a-b38f-6f1926bc734e" elementFormDefault="qualified">
    <xsd:import namespace="http://schemas.microsoft.com/office/2006/documentManagement/types"/>
    <xsd:import namespace="http://schemas.microsoft.com/office/infopath/2007/PartnerControls"/>
    <xsd:element name="o33121adfc264c7dbcad13be7db3ea4b" ma:index="8" nillable="true" ma:taxonomy="true" ma:internalName="o33121adfc264c7dbcad13be7db3ea4b" ma:taxonomyFieldName="Event_x0020_Name" ma:displayName="Event Name" ma:default="" ma:fieldId="{833121ad-fc26-4c7d-bcad-13be7db3ea4b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c4b02e5b2c48420dbed84c0f2f02e9a3" ma:index="12" nillable="true" ma:taxonomy="true" ma:internalName="c4b02e5b2c48420dbed84c0f2f02e9a3" ma:taxonomyFieldName="Event_x0020_Location" ma:displayName="Event Location" ma:default="" ma:fieldId="{c4b02e5b-2c48-420d-bed8-4c0f2f02e9a3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5aa7e3a41a404e868a451481761228" ma:index="14" nillable="true" ma:taxonomy="true" ma:internalName="ba5aa7e3a41a404e868a451481761228" ma:taxonomyFieldName="Event_x0020_Venue" ma:displayName="Event Venue" ma:default="" ma:fieldId="{ba5aa7e3-a41a-404e-868a-451481761228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j129f3114929433a812312450a84994c" ma:index="21" nillable="true" ma:taxonomy="true" ma:internalName="j129f3114929433a812312450a84994c" ma:taxonomyFieldName="Product" ma:displayName="Product" ma:default="" ma:fieldId="{3129f311-4929-433a-8123-12450a84994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750f71052543bd8c4d7217e9f56da0" ma:index="23" nillable="true" ma:taxonomy="true" ma:internalName="e1750f71052543bd8c4d7217e9f56da0" ma:taxonomyFieldName="Campaign" ma:displayName="Campaign" ma:default="" ma:fieldId="{e1750f71-0525-43bd-8c4d-7217e9f56da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478fa01fff54a9d85f93cc1f742caa8" ma:index="27" nillable="true" ma:taxonomy="true" ma:internalName="j478fa01fff54a9d85f93cc1f742caa8" ma:taxonomyFieldName="Track" ma:displayName="Track" ma:default="" ma:fieldId="{3478fa01-fff5-4a9d-85f9-3cc1f742caa8}" ma:sspId="e385fb40-52d4-4fae-9c5b-3e8ff8a5878e" ma:termSetId="3d852f0a-ed69-4ada-86bc-dbe628c826a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26c0b7259a14f82a9880173edc4cb73" ma:index="29" nillable="true" ma:taxonomy="true" ma:internalName="n26c0b7259a14f82a9880173edc4cb73" ma:taxonomyFieldName="Audience1" ma:displayName="Audience" ma:default="" ma:fieldId="{726c0b72-59a1-4f82-a988-0173edc4cb7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3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0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a521885-91de-4219-9471-899125a19f6f}" ma:internalName="TaxCatchAll" ma:showField="CatchAllData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a521885-91de-4219-9471-899125a19f6f}" ma:internalName="TaxCatchAllLabel" ma:readOnly="true" ma:showField="CatchAllDataLabel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f81f6-e953-47ea-988e-33ed651c5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9d1f81f6-e953-47ea-988e-33ed651c58e6"/>
    <ds:schemaRef ds:uri="http://purl.org/dc/dcmitype/"/>
    <ds:schemaRef ds:uri="http://purl.org/dc/elements/1.1/"/>
    <ds:schemaRef ds:uri="http://schemas.microsoft.com/office/2006/documentManagement/types"/>
    <ds:schemaRef ds:uri="230e9df3-be65-4c73-a93b-d1236ebd677e"/>
    <ds:schemaRef ds:uri="5a4b3278-325d-441a-b38f-6f1926bc734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71AF13C-1D3C-427F-8B8C-A378D674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4b3278-325d-441a-b38f-6f1926bc734e"/>
    <ds:schemaRef ds:uri="230e9df3-be65-4c73-a93b-d1236ebd677e"/>
    <ds:schemaRef ds:uri="9d1f81f6-e953-47ea-988e-33ed651c5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Microsoft_Build_2018_16x9_Breakout_Template</Template>
  <TotalTime>0</TotalTime>
  <Words>2289</Words>
  <Application>Microsoft Office PowerPoint</Application>
  <PresentationFormat>Widescreen</PresentationFormat>
  <Paragraphs>244</Paragraphs>
  <Slides>22</Slides>
  <Notes>18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SFMono-Regular</vt:lpstr>
      <vt:lpstr>Times New Roman</vt:lpstr>
      <vt:lpstr>Wingdings</vt:lpstr>
      <vt:lpstr>5-50195_Microsoft_Build_Template</vt:lpstr>
      <vt:lpstr>PowerPoint Presentation</vt:lpstr>
      <vt:lpstr>Cognitive Labs in Action Project Personality Chat</vt:lpstr>
      <vt:lpstr>Conversational AI Sessions</vt:lpstr>
      <vt:lpstr>Enhancing Conversational Capabilities for Bots</vt:lpstr>
      <vt:lpstr>What does Personality Chat do? </vt:lpstr>
      <vt:lpstr>Personality chat endpoints</vt:lpstr>
      <vt:lpstr>Editorial Personality Chat Library</vt:lpstr>
      <vt:lpstr>How to integrate Personality Chat in your bot</vt:lpstr>
      <vt:lpstr>Integrating Personality Chat- Bot Builder SDK v4 </vt:lpstr>
      <vt:lpstr>A typical bot : with Personality Chat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What Next?</vt:lpstr>
      <vt:lpstr>PowerPoint Presentation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(EMBARGOED) Cognitive Services Labs in action - (EMBARGO) Project Pers</dc:title>
  <dc:subject>Microsoft Build</dc:subject>
  <dc:creator>MS Events 0576</dc:creator>
  <cp:keywords>Microsoft Build</cp:keywords>
  <dc:description/>
  <cp:lastModifiedBy>SYSTEM</cp:lastModifiedBy>
  <cp:revision>2</cp:revision>
  <dcterms:created xsi:type="dcterms:W3CDTF">2018-05-07T17:03:08Z</dcterms:created>
  <dcterms:modified xsi:type="dcterms:W3CDTF">2018-05-07T20:53:02Z</dcterms:modified>
  <cp:category>Microsoft Build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0x010100606EF5350B4AC34299E527B9221D6B5E001A2DF7EB5935C14F830206357EC2322C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20;#Washington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19;#Seattle|54f46ed2-c77e-4a59-b182-a4171fdb0d11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TaxKeyword">
    <vt:lpwstr>42;#Microsoft Build|98156d08-f86c-467a-ad79-de9e9c534df7</vt:lpwstr>
  </property>
  <property fmtid="{D5CDD505-2E9C-101B-9397-08002B2CF9AE}" pid="21" name="Event Name">
    <vt:lpwstr>45;#Build|58542b36-5bf5-46a6-a53f-a41fb7a73785</vt:lpwstr>
  </property>
  <property fmtid="{D5CDD505-2E9C-101B-9397-08002B2CF9AE}" pid="22" name="Audience1">
    <vt:lpwstr/>
  </property>
</Properties>
</file>