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321" r:id="rId2"/>
    <p:sldId id="256" r:id="rId3"/>
    <p:sldId id="291" r:id="rId4"/>
    <p:sldId id="330" r:id="rId5"/>
    <p:sldId id="325" r:id="rId6"/>
    <p:sldId id="302" r:id="rId7"/>
    <p:sldId id="323" r:id="rId8"/>
    <p:sldId id="320" r:id="rId9"/>
    <p:sldId id="293" r:id="rId10"/>
    <p:sldId id="324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26" r:id="rId20"/>
    <p:sldId id="298" r:id="rId21"/>
    <p:sldId id="322" r:id="rId22"/>
    <p:sldId id="314" r:id="rId23"/>
    <p:sldId id="313" r:id="rId24"/>
    <p:sldId id="327" r:id="rId25"/>
    <p:sldId id="315" r:id="rId26"/>
    <p:sldId id="312" r:id="rId27"/>
    <p:sldId id="316" r:id="rId28"/>
    <p:sldId id="328" r:id="rId29"/>
    <p:sldId id="329" r:id="rId30"/>
    <p:sldId id="299" r:id="rId31"/>
    <p:sldId id="318" r:id="rId3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0" autoAdjust="0"/>
    <p:restoredTop sz="80193" autoAdjust="0"/>
  </p:normalViewPr>
  <p:slideViewPr>
    <p:cSldViewPr snapToGrid="0">
      <p:cViewPr varScale="1">
        <p:scale>
          <a:sx n="66" d="100"/>
          <a:sy n="66" d="100"/>
        </p:scale>
        <p:origin x="67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27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8"/>
          </a:xfrm>
          <a:prstGeom prst="rect">
            <a:avLst/>
          </a:prstGeom>
        </p:spPr>
        <p:txBody>
          <a:bodyPr vert="horz" lIns="96664" tIns="48332" rIns="96664" bIns="483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1728"/>
          </a:xfrm>
          <a:prstGeom prst="rect">
            <a:avLst/>
          </a:prstGeom>
        </p:spPr>
        <p:txBody>
          <a:bodyPr vert="horz" lIns="96664" tIns="48332" rIns="96664" bIns="48332" rtlCol="0"/>
          <a:lstStyle>
            <a:lvl1pPr algn="r">
              <a:defRPr sz="1300"/>
            </a:lvl1pPr>
          </a:lstStyle>
          <a:p>
            <a:fld id="{977DF69C-E9E3-495D-97CD-9DE9551D6BCD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7"/>
          </a:xfrm>
          <a:prstGeom prst="rect">
            <a:avLst/>
          </a:prstGeom>
        </p:spPr>
        <p:txBody>
          <a:bodyPr vert="horz" lIns="96664" tIns="48332" rIns="96664" bIns="4833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1727"/>
          </a:xfrm>
          <a:prstGeom prst="rect">
            <a:avLst/>
          </a:prstGeom>
        </p:spPr>
        <p:txBody>
          <a:bodyPr vert="horz" lIns="96664" tIns="48332" rIns="96664" bIns="48332" rtlCol="0" anchor="b"/>
          <a:lstStyle>
            <a:lvl1pPr algn="r">
              <a:defRPr sz="1300"/>
            </a:lvl1pPr>
          </a:lstStyle>
          <a:p>
            <a:fld id="{A7120D48-FD62-44E7-9473-85B796478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39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8"/>
          </a:xfrm>
          <a:prstGeom prst="rect">
            <a:avLst/>
          </a:prstGeom>
        </p:spPr>
        <p:txBody>
          <a:bodyPr vert="horz" lIns="96664" tIns="48332" rIns="96664" bIns="483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1728"/>
          </a:xfrm>
          <a:prstGeom prst="rect">
            <a:avLst/>
          </a:prstGeom>
        </p:spPr>
        <p:txBody>
          <a:bodyPr vert="horz" lIns="96664" tIns="48332" rIns="96664" bIns="48332" rtlCol="0"/>
          <a:lstStyle>
            <a:lvl1pPr algn="r">
              <a:defRPr sz="1300"/>
            </a:lvl1pPr>
          </a:lstStyle>
          <a:p>
            <a:fld id="{F6A42A1D-00DD-4101-B7F4-B4774CC8540E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4" tIns="48332" rIns="96664" bIns="4833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4" tIns="48332" rIns="96664" bIns="4833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7"/>
          </a:xfrm>
          <a:prstGeom prst="rect">
            <a:avLst/>
          </a:prstGeom>
        </p:spPr>
        <p:txBody>
          <a:bodyPr vert="horz" lIns="96664" tIns="48332" rIns="96664" bIns="4833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1727"/>
          </a:xfrm>
          <a:prstGeom prst="rect">
            <a:avLst/>
          </a:prstGeom>
        </p:spPr>
        <p:txBody>
          <a:bodyPr vert="horz" lIns="96664" tIns="48332" rIns="96664" bIns="48332" rtlCol="0" anchor="b"/>
          <a:lstStyle>
            <a:lvl1pPr algn="r">
              <a:defRPr sz="1300"/>
            </a:lvl1pPr>
          </a:lstStyle>
          <a:p>
            <a:fld id="{42EAAFEF-7C69-4829-A810-B8C7AEBE8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1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 Distributed SWI-Prolog Development. I'm Anne</a:t>
            </a:r>
            <a:r>
              <a:rPr lang="en-US" baseline="0" dirty="0" smtClean="0"/>
              <a:t> Ogborn.  Feel free to ask questions at any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67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Here's the server's total</a:t>
            </a:r>
            <a:r>
              <a:rPr lang="en-US" baseline="0" dirty="0" smtClean="0"/>
              <a:t> knowledgebase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75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course we</a:t>
            </a:r>
            <a:r>
              <a:rPr lang="en-US" baseline="0" dirty="0" smtClean="0"/>
              <a:t> shouldn't expose all of it. We don't want the pengine to be able to call shell, for example. </a:t>
            </a:r>
          </a:p>
          <a:p>
            <a:r>
              <a:rPr lang="en-US" baseline="0" dirty="0" smtClean="0"/>
              <a:t>The default application is sandbox. Sandbox only exposes those items that it considers safe, and analyzes code before running it to make sure it too is safe.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Typically one creates</a:t>
            </a:r>
            <a:r>
              <a:rPr lang="en-US" baseline="0" dirty="0" smtClean="0"/>
              <a:t> an application by importing a module into the sandbox. So we have the union of the sandbox and the application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26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application, however, also needs to be safe code, so unsafe code is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77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 the container can explicitly</a:t>
            </a:r>
            <a:r>
              <a:rPr lang="en-US" baseline="0" dirty="0" smtClean="0"/>
              <a:t> mark individual predicates as safe. Obviously if you are going to allow users to alter a database, somewhere there has to be a hole to get to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99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</a:t>
            </a:r>
            <a:r>
              <a:rPr lang="en-US" baseline="0" dirty="0" smtClean="0"/>
              <a:t> make a pengine you can supply code to be added. This is great for holding state on the server, customizing queries by ID's and such, and making precompiled </a:t>
            </a:r>
            <a:r>
              <a:rPr lang="en-US" baseline="0" dirty="0" err="1" smtClean="0"/>
              <a:t>subqueries</a:t>
            </a:r>
            <a:r>
              <a:rPr lang="en-US" baseline="0" dirty="0" smtClean="0"/>
              <a:t>. This code is unique to this slave.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64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course</a:t>
            </a:r>
            <a:r>
              <a:rPr lang="en-US" baseline="0" dirty="0" smtClean="0"/>
              <a:t> letting someone hand us a shell call would be unsafe, so we do the same code analysis on the code passed by the master.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89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this is the net knowledge base we query against.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03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lets look at actually</a:t>
            </a:r>
            <a:r>
              <a:rPr lang="en-US" baseline="0" dirty="0" smtClean="0"/>
              <a:t> making some queries against the pengine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96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Once the pengine is created, the master can then make normal, nondeterministic Prolog queries.</a:t>
            </a:r>
          </a:p>
          <a:p>
            <a:r>
              <a:rPr lang="en-US" dirty="0" smtClean="0"/>
              <a:t>Here we have some client</a:t>
            </a:r>
            <a:r>
              <a:rPr lang="en-US" baseline="0" dirty="0" smtClean="0"/>
              <a:t> code. Notice the </a:t>
            </a:r>
            <a:r>
              <a:rPr lang="en-US" baseline="0" dirty="0" err="1" smtClean="0"/>
              <a:t>pengine_event_loop</a:t>
            </a:r>
            <a:r>
              <a:rPr lang="en-US" baseline="0" dirty="0" smtClean="0"/>
              <a:t> and closure.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88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 the last 9 months an interesting ecosystem has built up in the SWI-Prolog  environment, </a:t>
            </a:r>
            <a:endParaRPr lang="en-US" dirty="0" smtClean="0"/>
          </a:p>
          <a:p>
            <a:r>
              <a:rPr lang="en-US" dirty="0" smtClean="0"/>
              <a:t>based around</a:t>
            </a:r>
            <a:r>
              <a:rPr lang="en-US" baseline="0" dirty="0" smtClean="0"/>
              <a:t> </a:t>
            </a:r>
            <a:r>
              <a:rPr lang="en-US" dirty="0" smtClean="0"/>
              <a:t>a </a:t>
            </a:r>
            <a:r>
              <a:rPr lang="en-US" dirty="0" smtClean="0"/>
              <a:t>library called pengines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 smtClean="0"/>
              <a:t>written by </a:t>
            </a:r>
            <a:r>
              <a:rPr lang="en-US" dirty="0" err="1" smtClean="0"/>
              <a:t>Torbjorn</a:t>
            </a:r>
            <a:r>
              <a:rPr lang="en-US" dirty="0" smtClean="0"/>
              <a:t> lager </a:t>
            </a:r>
            <a:r>
              <a:rPr lang="en-US" baseline="0" dirty="0" smtClean="0"/>
              <a:t>Jan Wielemaker</a:t>
            </a:r>
            <a:endParaRPr lang="en-US" dirty="0" smtClean="0"/>
          </a:p>
          <a:p>
            <a:r>
              <a:rPr lang="en-US" dirty="0" smtClean="0"/>
              <a:t>I'm </a:t>
            </a:r>
            <a:r>
              <a:rPr lang="en-US" dirty="0" smtClean="0"/>
              <a:t>going to show you that </a:t>
            </a:r>
            <a:r>
              <a:rPr lang="en-US" dirty="0" smtClean="0"/>
              <a:t>library,</a:t>
            </a:r>
            <a:r>
              <a:rPr lang="en-US" baseline="0" dirty="0" smtClean="0"/>
              <a:t> starting with </a:t>
            </a:r>
            <a:r>
              <a:rPr lang="en-US" dirty="0" smtClean="0"/>
              <a:t>motivation</a:t>
            </a:r>
          </a:p>
          <a:p>
            <a:r>
              <a:rPr lang="en-US" dirty="0" smtClean="0"/>
              <a:t>then </a:t>
            </a:r>
            <a:r>
              <a:rPr lang="en-US" dirty="0" smtClean="0"/>
              <a:t>showing you the API.</a:t>
            </a:r>
          </a:p>
          <a:p>
            <a:r>
              <a:rPr lang="en-US" dirty="0" smtClean="0"/>
              <a:t>After </a:t>
            </a:r>
            <a:r>
              <a:rPr lang="en-US" dirty="0" smtClean="0"/>
              <a:t>that we'll take a brief look at the rest of the ecosystem.</a:t>
            </a:r>
          </a:p>
          <a:p>
            <a:r>
              <a:rPr lang="en-US" dirty="0" smtClean="0"/>
              <a:t>Early</a:t>
            </a:r>
            <a:r>
              <a:rPr lang="en-US" baseline="0" dirty="0" smtClean="0"/>
              <a:t> look at a new system. </a:t>
            </a:r>
          </a:p>
          <a:p>
            <a:r>
              <a:rPr lang="en-US" baseline="0" dirty="0" smtClean="0"/>
              <a:t>Interesting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90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the </a:t>
            </a:r>
            <a:r>
              <a:rPr lang="en-US" dirty="0" err="1" smtClean="0"/>
              <a:t>javascript</a:t>
            </a:r>
            <a:r>
              <a:rPr lang="en-US" dirty="0" smtClean="0"/>
              <a:t> looks like.</a:t>
            </a:r>
            <a:r>
              <a:rPr lang="en-US" baseline="0" dirty="0" smtClean="0"/>
              <a:t> It's substantially like the Prolog version. Note that code to be injected goes in a script tag with type text/x-prolog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08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This application is called SWISH, it's one of the central pieces of the pengines toolkit.</a:t>
            </a:r>
          </a:p>
          <a:p>
            <a:r>
              <a:rPr lang="en-US" dirty="0" smtClean="0"/>
              <a:t>We'll use it to demo</a:t>
            </a:r>
            <a:r>
              <a:rPr lang="en-US" baseline="0" dirty="0" smtClean="0"/>
              <a:t> making queries</a:t>
            </a:r>
            <a:endParaRPr lang="en-US" dirty="0" smtClean="0"/>
          </a:p>
          <a:p>
            <a:r>
              <a:rPr lang="en-US" dirty="0" smtClean="0"/>
              <a:t>   Explain</a:t>
            </a:r>
            <a:r>
              <a:rPr lang="en-US" baseline="0" dirty="0" smtClean="0"/>
              <a:t> Parts of Screen</a:t>
            </a:r>
            <a:endParaRPr lang="en-US" dirty="0" smtClean="0"/>
          </a:p>
          <a:p>
            <a:r>
              <a:rPr lang="en-US" dirty="0" smtClean="0"/>
              <a:t> DEMO SIMPLE PENGINE QUERY IN SWISH.</a:t>
            </a:r>
          </a:p>
          <a:p>
            <a:r>
              <a:rPr lang="en-US" dirty="0" smtClean="0"/>
              <a:t>   Notice that we're submitting Prolog from </a:t>
            </a:r>
            <a:r>
              <a:rPr lang="en-US" dirty="0" err="1" smtClean="0"/>
              <a:t>Javascript</a:t>
            </a:r>
            <a:r>
              <a:rPr lang="en-US" dirty="0" smtClean="0"/>
              <a:t> here. </a:t>
            </a:r>
            <a:endParaRPr lang="en-US" dirty="0" smtClean="0"/>
          </a:p>
          <a:p>
            <a:r>
              <a:rPr lang="en-US" dirty="0" smtClean="0"/>
              <a:t>We've </a:t>
            </a:r>
            <a:r>
              <a:rPr lang="en-US" dirty="0" smtClean="0"/>
              <a:t>learned that using pengines can make doing </a:t>
            </a:r>
            <a:r>
              <a:rPr lang="en-US" dirty="0" err="1" smtClean="0"/>
              <a:t>ajax</a:t>
            </a:r>
            <a:r>
              <a:rPr lang="en-US" dirty="0" smtClean="0"/>
              <a:t> type web development a lot simpler.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784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you want to retain the same nondeterministic behavior as the local call, you can use </a:t>
            </a:r>
            <a:r>
              <a:rPr lang="en-US" baseline="0" dirty="0" err="1" smtClean="0"/>
              <a:t>pengine_rpc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591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pengine_input</a:t>
            </a:r>
            <a:r>
              <a:rPr lang="en-US" baseline="0" dirty="0" smtClean="0"/>
              <a:t> prompts the master and waits for input. </a:t>
            </a:r>
          </a:p>
          <a:p>
            <a:r>
              <a:rPr lang="en-US" baseline="0" dirty="0" smtClean="0"/>
              <a:t>Prompt is a term, it need not be atomic</a:t>
            </a:r>
          </a:p>
          <a:p>
            <a:endParaRPr lang="en-US" dirty="0" smtClean="0"/>
          </a:p>
          <a:p>
            <a:r>
              <a:rPr lang="en-US" dirty="0" smtClean="0"/>
              <a:t>Because</a:t>
            </a:r>
            <a:r>
              <a:rPr lang="en-US" baseline="0" dirty="0" smtClean="0"/>
              <a:t> HTTP requires that the client initiate the transaction, you may need to call </a:t>
            </a:r>
            <a:r>
              <a:rPr lang="en-US" baseline="0" dirty="0" err="1" smtClean="0"/>
              <a:t>pengine_pull_response</a:t>
            </a:r>
            <a:r>
              <a:rPr lang="en-US" baseline="0" dirty="0" smtClean="0"/>
              <a:t> to get subsequent output or success events after output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dirty="0" smtClean="0"/>
              <a:t> Questions?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59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You'll</a:t>
            </a:r>
            <a:r>
              <a:rPr lang="en-US" baseline="0" dirty="0" smtClean="0"/>
              <a:t> remember that we imported our application code into the sandbox.</a:t>
            </a:r>
          </a:p>
          <a:p>
            <a:r>
              <a:rPr lang="en-US" baseline="0" dirty="0" smtClean="0"/>
              <a:t>Lets see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567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add material to sandbox, just import your module into pengine</a:t>
            </a:r>
            <a:r>
              <a:rPr lang="en-US" baseline="0" dirty="0" smtClean="0"/>
              <a:t> </a:t>
            </a:r>
            <a:r>
              <a:rPr lang="en-US" dirty="0" smtClean="0"/>
              <a:t>sandbox,</a:t>
            </a:r>
            <a:r>
              <a:rPr lang="en-US" baseline="0" dirty="0" smtClean="0"/>
              <a:t> and make your API predicates public.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476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Now,</a:t>
            </a:r>
            <a:r>
              <a:rPr lang="en-US" baseline="0" dirty="0" smtClean="0"/>
              <a:t> if we want to use unsafe predicates, adding them is fairly straightforward.</a:t>
            </a:r>
          </a:p>
          <a:p>
            <a:r>
              <a:rPr lang="en-US" baseline="0" dirty="0" smtClean="0"/>
              <a:t>We just export the unsafe predicate, and then define a new clause for </a:t>
            </a:r>
            <a:r>
              <a:rPr lang="en-US" baseline="0" dirty="0" err="1" smtClean="0"/>
              <a:t>sandbox:safe_primitive</a:t>
            </a:r>
            <a:r>
              <a:rPr lang="en-US" baseline="0" dirty="0" smtClean="0"/>
              <a:t> that unifies with our call.</a:t>
            </a:r>
          </a:p>
          <a:p>
            <a:r>
              <a:rPr lang="en-US" baseline="0" dirty="0" smtClean="0"/>
              <a:t>Notice that this </a:t>
            </a:r>
            <a:r>
              <a:rPr lang="en-US" baseline="0" dirty="0" smtClean="0"/>
              <a:t>means </a:t>
            </a:r>
            <a:r>
              <a:rPr lang="en-US" baseline="0" dirty="0" smtClean="0"/>
              <a:t>we can make an arbitrary test for what's safe, 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 Questions?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679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 the big reasons for doing this work is a larger scheme of heading towards a more prolog oriented semantic web. Here's a query</a:t>
            </a:r>
            <a:r>
              <a:rPr lang="en-US" baseline="0" dirty="0" smtClean="0"/>
              <a:t> federated across two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</a:t>
            </a:r>
            <a:r>
              <a:rPr lang="en-US" baseline="0" dirty="0" smtClean="0"/>
              <a:t>. You can see that doing these sorts of federated queries is as easy as doing a local query. No more SPARQL to deal with.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935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paper's useful for the relationship between Prolog and RDF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30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an ecosystem around pengines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websocket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hub.pl  tool for</a:t>
            </a:r>
            <a:r>
              <a:rPr lang="en-US" baseline="0" dirty="0" smtClean="0"/>
              <a:t> collaborative applications</a:t>
            </a:r>
            <a:endParaRPr lang="en-US" dirty="0" smtClean="0"/>
          </a:p>
          <a:p>
            <a:r>
              <a:rPr lang="en-US" dirty="0" smtClean="0"/>
              <a:t>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Chat</a:t>
            </a:r>
            <a:r>
              <a:rPr lang="en-US" baseline="0" dirty="0" smtClean="0"/>
              <a:t> Room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White 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Hospital scheduling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SWISH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Online </a:t>
            </a:r>
            <a:r>
              <a:rPr lang="en-US" baseline="0" dirty="0" err="1" smtClean="0"/>
              <a:t>LearningTool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Data Browser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Eventually replace XPCE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Try the collaborative system, It makes building a shared environment fun and easy.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95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Whats</a:t>
            </a:r>
            <a:r>
              <a:rPr lang="en-US" dirty="0" smtClean="0"/>
              <a:t> people's</a:t>
            </a:r>
            <a:r>
              <a:rPr lang="en-US" baseline="0" dirty="0" smtClean="0"/>
              <a:t> level of knowledge about Prolog?</a:t>
            </a:r>
          </a:p>
          <a:p>
            <a:r>
              <a:rPr lang="en-US" baseline="0" dirty="0" smtClean="0"/>
              <a:t>And about the semantic web, </a:t>
            </a:r>
            <a:r>
              <a:rPr lang="en-US" baseline="0" dirty="0" err="1" smtClean="0"/>
              <a:t>rdf</a:t>
            </a:r>
            <a:r>
              <a:rPr lang="en-US" baseline="0" dirty="0" smtClean="0"/>
              <a:t>, that stuff?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7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Here's some resources.</a:t>
            </a:r>
            <a:r>
              <a:rPr lang="en-US" baseline="0" dirty="0" smtClean="0"/>
              <a:t> I don't expect anybody to read this mess, get Slides</a:t>
            </a:r>
            <a:endParaRPr lang="en-US" dirty="0" smtClean="0"/>
          </a:p>
          <a:p>
            <a:r>
              <a:rPr lang="en-US" dirty="0" smtClean="0"/>
              <a:t> Enjoyed hearing, enjoyed telling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Thanks to Torbjörn </a:t>
            </a:r>
            <a:r>
              <a:rPr lang="en-US" dirty="0" smtClean="0"/>
              <a:t>and</a:t>
            </a:r>
            <a:r>
              <a:rPr lang="en-US" baseline="0" dirty="0" smtClean="0"/>
              <a:t> Jan</a:t>
            </a:r>
            <a:r>
              <a:rPr lang="en-US" dirty="0" smtClean="0"/>
              <a:t>, </a:t>
            </a:r>
            <a:r>
              <a:rPr lang="en-US" dirty="0" smtClean="0"/>
              <a:t>who tolerated many naive questions while I was working on this.</a:t>
            </a:r>
          </a:p>
          <a:p>
            <a:endParaRPr lang="en-US" dirty="0" smtClean="0"/>
          </a:p>
          <a:p>
            <a:r>
              <a:rPr lang="en-US" dirty="0" smtClean="0"/>
              <a:t>Questions?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0C184-613D-42A8-A044-4FB84949CE7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49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I'll</a:t>
            </a:r>
            <a:r>
              <a:rPr lang="en-US" baseline="0" dirty="0" smtClean="0"/>
              <a:t> start by motivating pengines and explaining the larger pieces and their roles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76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how people</a:t>
            </a:r>
            <a:r>
              <a:rPr lang="en-US" baseline="0" dirty="0" smtClean="0"/>
              <a:t> interact with servers today.  </a:t>
            </a:r>
            <a:r>
              <a:rPr lang="en-US" dirty="0" smtClean="0"/>
              <a:t> Every data feed has its</a:t>
            </a:r>
            <a:r>
              <a:rPr lang="en-US" baseline="0" dirty="0" smtClean="0"/>
              <a:t> own API. We need to manually write an interface to each one.</a:t>
            </a:r>
            <a:endParaRPr lang="en-US" dirty="0" smtClean="0"/>
          </a:p>
          <a:p>
            <a:r>
              <a:rPr lang="en-US" baseline="0" dirty="0" smtClean="0"/>
              <a:t>This even applies to our own server-  we have to write code for </a:t>
            </a:r>
            <a:r>
              <a:rPr lang="en-US" baseline="0" dirty="0" err="1" smtClean="0"/>
              <a:t>ajax</a:t>
            </a:r>
            <a:r>
              <a:rPr lang="en-US" baseline="0" dirty="0" smtClean="0"/>
              <a:t> on each end of the pipe.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cause of this is the lack of combinatorial power in HTTP. HTTP is </a:t>
            </a:r>
            <a:r>
              <a:rPr lang="en-US" i="1" baseline="0" dirty="0" smtClean="0"/>
              <a:t>hand me a query with some parameters,</a:t>
            </a:r>
          </a:p>
          <a:p>
            <a:r>
              <a:rPr lang="en-US" i="1" baseline="0" dirty="0" smtClean="0"/>
              <a:t>I hand you back some information</a:t>
            </a:r>
            <a:r>
              <a:rPr lang="en-US" baseline="0" dirty="0" smtClean="0"/>
              <a:t>. It's not combinatorial.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instead we have a combinatorial explosion of URI endpoints.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Is there a better way?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07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could give our friend shell access.  </a:t>
            </a:r>
          </a:p>
          <a:p>
            <a:r>
              <a:rPr lang="en-US" baseline="0" dirty="0" smtClean="0"/>
              <a:t>That would vastly simplify his problems, but it wouldn't do much for our security.</a:t>
            </a:r>
          </a:p>
          <a:p>
            <a:r>
              <a:rPr lang="en-US" baseline="0" dirty="0" smtClean="0"/>
              <a:t>And it's a completely infeasible solution if we have millions of users.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74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baseline="0" dirty="0" smtClean="0"/>
          </a:p>
          <a:p>
            <a:r>
              <a:rPr lang="en-US" baseline="0" dirty="0" smtClean="0"/>
              <a:t>A pengine is similar to an SSH shell in some ways.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 application is an URI endpoint that will create a certain type of pengine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"master" sends a request to the application, and the application creates the slave pengine and returns the ID.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Since the master alone knows the ID, only it can control the pengine.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Now the master can send nondeterministic queries to the pengine slave.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Effectively, the master has a sandboxed shell on the host server.</a:t>
            </a:r>
            <a:endParaRPr lang="en-US" dirty="0" smtClean="0"/>
          </a:p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35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So, here's a sample universe with some pengines.</a:t>
            </a:r>
          </a:p>
          <a:p>
            <a:r>
              <a:rPr lang="en-US" dirty="0" smtClean="0"/>
              <a:t>The master could be random code</a:t>
            </a:r>
            <a:r>
              <a:rPr lang="en-US" baseline="0" dirty="0" smtClean="0"/>
              <a:t> in the same VM, or a foreign server, or a web page.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master can have more than one slave, but each slave has one master.</a:t>
            </a:r>
          </a:p>
          <a:p>
            <a:endParaRPr lang="en-US" baseline="0" dirty="0" smtClean="0"/>
          </a:p>
          <a:p>
            <a:r>
              <a:rPr lang="en-US" dirty="0" smtClean="0"/>
              <a:t>The master can be a remote server, another process on the same server, the same VM that is running the application, or a web page.</a:t>
            </a:r>
          </a:p>
          <a:p>
            <a:r>
              <a:rPr lang="en-US" dirty="0" smtClean="0"/>
              <a:t>   People clear about the architecture?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09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look</a:t>
            </a:r>
            <a:r>
              <a:rPr lang="en-US" baseline="0" dirty="0" smtClean="0"/>
              <a:t> in more detail at the knowledge that's exposed to the pengine,</a:t>
            </a:r>
          </a:p>
          <a:p>
            <a:r>
              <a:rPr lang="en-US" baseline="0" dirty="0" smtClean="0"/>
              <a:t>that is, the complete set of facts and rules the pengine can see.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FEF-7C69-4829-A810-B8C7AEBE8F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08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8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7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8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3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tabLst>
                <a:tab pos="0" algn="l"/>
              </a:tabLst>
              <a:defRPr sz="2400">
                <a:latin typeface="Courier Final Draft" panose="02000409000000000000" pitchFamily="49" charset="0"/>
              </a:defRPr>
            </a:lvl1pPr>
            <a:lvl2pPr marL="457200" indent="0">
              <a:buNone/>
              <a:defRPr sz="2400">
                <a:latin typeface="Courier Final Draft" panose="02000409000000000000" pitchFamily="49" charset="0"/>
              </a:defRPr>
            </a:lvl2pPr>
            <a:lvl3pPr marL="914400" indent="0">
              <a:buNone/>
              <a:defRPr sz="2400">
                <a:latin typeface="Courier Final Draft" panose="02000409000000000000" pitchFamily="49" charset="0"/>
              </a:defRPr>
            </a:lvl3pPr>
            <a:lvl4pPr marL="1371600" indent="0">
              <a:buNone/>
              <a:defRPr sz="2400">
                <a:latin typeface="Courier Final Draft" panose="02000409000000000000" pitchFamily="49" charset="0"/>
              </a:defRPr>
            </a:lvl4pPr>
            <a:lvl5pPr marL="1828800" indent="0">
              <a:buNone/>
              <a:defRPr sz="2400">
                <a:latin typeface="Courier Final Draft" panose="02000409000000000000" pitchFamily="49" charset="0"/>
              </a:defRPr>
            </a:lvl5pPr>
          </a:lstStyle>
          <a:p>
            <a:pPr lvl="0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1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7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2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4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7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F5DE-D80C-44A8-9437-1BAE7D4526B9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8F5DE-D80C-44A8-9437-1BAE7D4526B9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926C-BD23-4079-B105-03BA81A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9" r:id="rId9"/>
    <p:sldLayoutId id="2147483670" r:id="rId10"/>
    <p:sldLayoutId id="2147483671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START SWISH!!!!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Night before: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presso</a:t>
            </a:r>
            <a:r>
              <a:rPr lang="en-US" dirty="0" smtClean="0"/>
              <a:t> and swish to </a:t>
            </a:r>
            <a:r>
              <a:rPr lang="en-US" dirty="0" err="1" smtClean="0"/>
              <a:t>autostart</a:t>
            </a:r>
            <a:endParaRPr lang="en-US" dirty="0" smtClean="0"/>
          </a:p>
          <a:p>
            <a:r>
              <a:rPr lang="en-US" dirty="0" smtClean="0"/>
              <a:t>disable skype, </a:t>
            </a:r>
            <a:r>
              <a:rPr lang="en-US" dirty="0" err="1" smtClean="0"/>
              <a:t>workrave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5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467092"/>
            <a:ext cx="10515600" cy="2852737"/>
          </a:xfrm>
        </p:spPr>
        <p:txBody>
          <a:bodyPr/>
          <a:lstStyle/>
          <a:p>
            <a:pPr algn="ctr"/>
            <a:r>
              <a:rPr lang="en-US" dirty="0" smtClean="0"/>
              <a:t>The Pengine Knowledgebase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9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6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67092"/>
            <a:ext cx="10515600" cy="2852737"/>
          </a:xfrm>
        </p:spPr>
        <p:txBody>
          <a:bodyPr/>
          <a:lstStyle/>
          <a:p>
            <a:pPr algn="ctr"/>
            <a:r>
              <a:rPr lang="en-US" dirty="0" smtClean="0"/>
              <a:t>Querying The Pengine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8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5899"/>
            <a:ext cx="9144000" cy="1744663"/>
          </a:xfrm>
        </p:spPr>
        <p:txBody>
          <a:bodyPr/>
          <a:lstStyle/>
          <a:p>
            <a:r>
              <a:rPr lang="en-US" dirty="0" smtClean="0"/>
              <a:t>Distributed SWI-Prolog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Anne Ogborn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141680"/>
              </p:ext>
            </p:extLst>
          </p:nvPr>
        </p:nvGraphicFramePr>
        <p:xfrm>
          <a:off x="3940175" y="3063875"/>
          <a:ext cx="4311650" cy="354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Image" r:id="rId4" imgW="4312440" imgH="3547440" progId="Photoshop.Image.12">
                  <p:embed/>
                </p:oleObj>
              </mc:Choice>
              <mc:Fallback>
                <p:oleObj name="Image" r:id="rId4" imgW="4312440" imgH="35474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40175" y="3063875"/>
                        <a:ext cx="4311650" cy="354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31445" y="2258080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Anne Ogborn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698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9788" y="435682"/>
            <a:ext cx="5157787" cy="823912"/>
          </a:xfrm>
        </p:spPr>
        <p:txBody>
          <a:bodyPr/>
          <a:lstStyle/>
          <a:p>
            <a:r>
              <a:rPr lang="en-US" dirty="0" smtClean="0"/>
              <a:t>client.pl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9788" y="1259594"/>
            <a:ext cx="5157787" cy="493006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>
                <a:latin typeface="Courier Final Draft" panose="02000409000000000000" pitchFamily="49" charset="0"/>
              </a:rPr>
              <a:t>pengine_demo</a:t>
            </a:r>
            <a:r>
              <a:rPr lang="en-US" sz="1800" dirty="0" smtClean="0">
                <a:latin typeface="Courier Final Draft" panose="02000409000000000000" pitchFamily="49" charset="0"/>
              </a:rPr>
              <a:t>(Port) :-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format(atom(URL), 'http://localhost:~d', [Port]),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</a:t>
            </a:r>
            <a:r>
              <a:rPr lang="en-US" sz="1800" dirty="0" err="1" smtClean="0">
                <a:latin typeface="Courier Final Draft" panose="02000409000000000000" pitchFamily="49" charset="0"/>
              </a:rPr>
              <a:t>pengine_create</a:t>
            </a:r>
            <a:r>
              <a:rPr lang="en-US" sz="1800" dirty="0" smtClean="0">
                <a:latin typeface="Courier Final Draft" panose="02000409000000000000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    [ server(URL),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     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src_text</a:t>
            </a:r>
            <a:r>
              <a:rPr lang="en-US" sz="1800" dirty="0" smtClean="0">
                <a:latin typeface="Courier Final Draft" panose="02000409000000000000" pitchFamily="49" charset="0"/>
              </a:rPr>
              <a:t>("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        q(X) :- p(X).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                p(a). p(b). p(c).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      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    ]),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</a:t>
            </a:r>
            <a:r>
              <a:rPr lang="en-US" sz="1800" dirty="0" err="1" smtClean="0">
                <a:latin typeface="Courier Final Draft" panose="02000409000000000000" pitchFamily="49" charset="0"/>
              </a:rPr>
              <a:t>pengine_event_loop</a:t>
            </a:r>
            <a:r>
              <a:rPr lang="en-US" sz="1800" dirty="0" smtClean="0">
                <a:latin typeface="Courier Final Draft" panose="02000409000000000000" pitchFamily="49" charset="0"/>
              </a:rPr>
              <a:t>(handle, []).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endParaRPr lang="en-US" sz="48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72200" y="1259594"/>
            <a:ext cx="5183188" cy="493006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handle(create(ID, _)) :-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</a:t>
            </a:r>
            <a:r>
              <a:rPr lang="en-US" sz="1800" dirty="0" err="1" smtClean="0">
                <a:latin typeface="Courier Final Draft" panose="02000409000000000000" pitchFamily="49" charset="0"/>
              </a:rPr>
              <a:t>pengine_ask</a:t>
            </a:r>
            <a:r>
              <a:rPr lang="en-US" sz="1800" dirty="0" smtClean="0">
                <a:latin typeface="Courier Final Draft" panose="02000409000000000000" pitchFamily="49" charset="0"/>
              </a:rPr>
              <a:t>(ID, q(_X), []).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handle(success(ID, X, false)) :- !,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</a:t>
            </a:r>
            <a:r>
              <a:rPr lang="en-US" sz="1800" dirty="0" err="1" smtClean="0">
                <a:latin typeface="Courier Final Draft" panose="02000409000000000000" pitchFamily="49" charset="0"/>
              </a:rPr>
              <a:t>writeln</a:t>
            </a:r>
            <a:r>
              <a:rPr lang="en-US" sz="1800" dirty="0" smtClean="0">
                <a:latin typeface="Courier Final Draft" panose="02000409000000000000" pitchFamily="49" charset="0"/>
              </a:rPr>
              <a:t>(X),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</a:t>
            </a:r>
            <a:r>
              <a:rPr lang="en-US" sz="1800" dirty="0" err="1" smtClean="0">
                <a:latin typeface="Courier Final Draft" panose="02000409000000000000" pitchFamily="49" charset="0"/>
              </a:rPr>
              <a:t>pengine_destroy</a:t>
            </a:r>
            <a:r>
              <a:rPr lang="en-US" sz="1800" dirty="0" smtClean="0">
                <a:latin typeface="Courier Final Draft" panose="02000409000000000000" pitchFamily="49" charset="0"/>
              </a:rPr>
              <a:t>(ID).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handle(success(ID, X, true)) :-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</a:t>
            </a:r>
            <a:r>
              <a:rPr lang="en-US" sz="1800" dirty="0" err="1" smtClean="0">
                <a:latin typeface="Courier Final Draft" panose="02000409000000000000" pitchFamily="49" charset="0"/>
              </a:rPr>
              <a:t>writeln</a:t>
            </a:r>
            <a:r>
              <a:rPr lang="en-US" sz="1800" dirty="0" smtClean="0">
                <a:latin typeface="Courier Final Draft" panose="02000409000000000000" pitchFamily="49" charset="0"/>
              </a:rPr>
              <a:t>(X),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	</a:t>
            </a:r>
            <a:r>
              <a:rPr lang="en-US" sz="1800" dirty="0" err="1" smtClean="0">
                <a:latin typeface="Courier Final Draft" panose="02000409000000000000" pitchFamily="49" charset="0"/>
              </a:rPr>
              <a:t>pengine_next</a:t>
            </a:r>
            <a:r>
              <a:rPr lang="en-US" sz="1800" dirty="0" smtClean="0">
                <a:latin typeface="Courier Final Draft" panose="02000409000000000000" pitchFamily="49" charset="0"/>
              </a:rPr>
              <a:t>(ID, []).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3149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9788" y="435682"/>
            <a:ext cx="5157787" cy="823912"/>
          </a:xfrm>
        </p:spPr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9788" y="1259594"/>
            <a:ext cx="5157787" cy="493006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urier Final Draft" panose="02000409000000000000" pitchFamily="49" charset="0"/>
              </a:rPr>
              <a:t>&lt;</a:t>
            </a:r>
            <a:r>
              <a:rPr lang="en-US" sz="2000" dirty="0">
                <a:latin typeface="Courier Final Draft" panose="02000409000000000000" pitchFamily="49" charset="0"/>
              </a:rPr>
              <a:t>script type="text/x-prolog"&gt;	   q(X) :- </a:t>
            </a:r>
            <a:r>
              <a:rPr lang="en-US" sz="2000" dirty="0" smtClean="0">
                <a:latin typeface="Courier Final Draft" panose="02000409000000000000" pitchFamily="49" charset="0"/>
              </a:rPr>
              <a:t>p(X).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urier Final Draft" panose="02000409000000000000" pitchFamily="49" charset="0"/>
              </a:rPr>
              <a:t>   p(a).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Final Draft" panose="02000409000000000000" pitchFamily="49" charset="0"/>
              </a:rPr>
              <a:t> </a:t>
            </a:r>
            <a:r>
              <a:rPr lang="en-US" sz="2000" dirty="0" smtClean="0">
                <a:latin typeface="Courier Final Draft" panose="02000409000000000000" pitchFamily="49" charset="0"/>
              </a:rPr>
              <a:t>  p(b).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Final Draft" panose="02000409000000000000" pitchFamily="49" charset="0"/>
              </a:rPr>
              <a:t> </a:t>
            </a:r>
            <a:r>
              <a:rPr lang="en-US" sz="2000" dirty="0" smtClean="0">
                <a:latin typeface="Courier Final Draft" panose="02000409000000000000" pitchFamily="49" charset="0"/>
              </a:rPr>
              <a:t>  p(c).</a:t>
            </a:r>
            <a:endParaRPr lang="en-US" sz="2000" dirty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urier Final Draft" panose="02000409000000000000" pitchFamily="49" charset="0"/>
              </a:rPr>
              <a:t>&lt;/</a:t>
            </a:r>
            <a:r>
              <a:rPr lang="en-US" sz="2000" dirty="0">
                <a:latin typeface="Courier Final Draft" panose="02000409000000000000" pitchFamily="49" charset="0"/>
              </a:rPr>
              <a:t>script&gt;</a:t>
            </a:r>
            <a:endParaRPr lang="en-US" sz="20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endParaRPr lang="en-US" sz="48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72200" y="336176"/>
            <a:ext cx="5183188" cy="585348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&lt;</a:t>
            </a:r>
            <a:r>
              <a:rPr lang="en-US" sz="1800" dirty="0">
                <a:latin typeface="Courier Final Draft" panose="02000409000000000000" pitchFamily="49" charset="0"/>
              </a:rPr>
              <a:t>script</a:t>
            </a:r>
            <a:r>
              <a:rPr lang="en-US" sz="1800" dirty="0" smtClean="0">
                <a:latin typeface="Courier Final Draft" panose="02000409000000000000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>
                <a:latin typeface="Courier Final Draft" panose="02000409000000000000" pitchFamily="49" charset="0"/>
              </a:rPr>
              <a:t>var</a:t>
            </a:r>
            <a:r>
              <a:rPr lang="en-US" sz="1800" dirty="0" smtClean="0">
                <a:latin typeface="Courier Final Draft" panose="02000409000000000000" pitchFamily="49" charset="0"/>
              </a:rPr>
              <a:t> </a:t>
            </a:r>
            <a:r>
              <a:rPr lang="en-US" sz="1800" dirty="0">
                <a:latin typeface="Courier Final Draft" panose="02000409000000000000" pitchFamily="49" charset="0"/>
              </a:rPr>
              <a:t>pengine = new Pengine({               </a:t>
            </a:r>
            <a:endParaRPr lang="en-US" sz="18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   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oncreate</a:t>
            </a:r>
            <a:r>
              <a:rPr lang="en-US" sz="1800" dirty="0">
                <a:latin typeface="Courier Final Draft" panose="02000409000000000000" pitchFamily="49" charset="0"/>
              </a:rPr>
              <a:t>: </a:t>
            </a:r>
            <a:r>
              <a:rPr lang="en-US" sz="1800" dirty="0" err="1">
                <a:latin typeface="Courier Final Draft" panose="02000409000000000000" pitchFamily="49" charset="0"/>
              </a:rPr>
              <a:t>handleCreate</a:t>
            </a:r>
            <a:r>
              <a:rPr lang="en-US" sz="1800" dirty="0">
                <a:latin typeface="Courier Final Draft" panose="02000409000000000000" pitchFamily="49" charset="0"/>
              </a:rPr>
              <a:t>,                </a:t>
            </a:r>
            <a:r>
              <a:rPr lang="en-US" sz="1800" dirty="0" smtClean="0">
                <a:latin typeface="Courier Final Draft" panose="02000409000000000000" pitchFamily="49" charset="0"/>
              </a:rPr>
              <a:t>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   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onsuccess</a:t>
            </a:r>
            <a:r>
              <a:rPr lang="en-US" sz="1800" dirty="0">
                <a:latin typeface="Courier Final Draft" panose="02000409000000000000" pitchFamily="49" charset="0"/>
              </a:rPr>
              <a:t>: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handleSuccess</a:t>
            </a:r>
            <a:r>
              <a:rPr lang="en-US" sz="1800" dirty="0" smtClean="0">
                <a:latin typeface="Courier Final Draft" panose="02000409000000000000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   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onerror</a:t>
            </a:r>
            <a:r>
              <a:rPr lang="en-US" sz="1800" dirty="0">
                <a:latin typeface="Courier Final Draft" panose="02000409000000000000" pitchFamily="49" charset="0"/>
              </a:rPr>
              <a:t>: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handleSuccess</a:t>
            </a:r>
            <a:endParaRPr lang="en-US" sz="18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function </a:t>
            </a:r>
            <a:r>
              <a:rPr lang="en-US" sz="1800" dirty="0" err="1">
                <a:latin typeface="Courier Final Draft" panose="02000409000000000000" pitchFamily="49" charset="0"/>
              </a:rPr>
              <a:t>handleCreate</a:t>
            </a:r>
            <a:r>
              <a:rPr lang="en-US" sz="1800" dirty="0">
                <a:latin typeface="Courier Final Draft" panose="02000409000000000000" pitchFamily="49" charset="0"/>
              </a:rPr>
              <a:t> () {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Final Draft" panose="02000409000000000000" pitchFamily="49" charset="0"/>
              </a:rPr>
              <a:t> </a:t>
            </a:r>
            <a:r>
              <a:rPr lang="en-US" sz="1800" dirty="0" smtClean="0">
                <a:latin typeface="Courier Final Draft" panose="02000409000000000000" pitchFamily="49" charset="0"/>
              </a:rPr>
              <a:t>  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pengine.ask</a:t>
            </a:r>
            <a:r>
              <a:rPr lang="en-US" sz="1800" dirty="0">
                <a:latin typeface="Courier Final Draft" panose="02000409000000000000" pitchFamily="49" charset="0"/>
              </a:rPr>
              <a:t>("q(X)", {                 </a:t>
            </a:r>
            <a:r>
              <a:rPr lang="en-US" sz="1800" dirty="0" smtClean="0">
                <a:latin typeface="Courier Final Draft" panose="02000409000000000000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       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template</a:t>
            </a:r>
            <a:r>
              <a:rPr lang="en-US" sz="1800" dirty="0" err="1">
                <a:latin typeface="Courier Final Draft" panose="02000409000000000000" pitchFamily="49" charset="0"/>
              </a:rPr>
              <a:t>:</a:t>
            </a:r>
            <a:r>
              <a:rPr lang="en-US" sz="1800" dirty="0" err="1" smtClean="0">
                <a:latin typeface="Courier Final Draft" panose="02000409000000000000" pitchFamily="49" charset="0"/>
              </a:rPr>
              <a:t>'X</a:t>
            </a:r>
            <a:r>
              <a:rPr lang="en-US" sz="1800" dirty="0" smtClean="0">
                <a:latin typeface="Courier Final Draft" panose="02000409000000000000" pitchFamily="49" charset="0"/>
              </a:rPr>
              <a:t>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   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function </a:t>
            </a:r>
            <a:r>
              <a:rPr lang="en-US" sz="1800" dirty="0" err="1">
                <a:latin typeface="Courier Final Draft" panose="02000409000000000000" pitchFamily="49" charset="0"/>
              </a:rPr>
              <a:t>handleSuccess</a:t>
            </a:r>
            <a:r>
              <a:rPr lang="en-US" sz="1800" dirty="0">
                <a:latin typeface="Courier Final Draft" panose="02000409000000000000" pitchFamily="49" charset="0"/>
              </a:rPr>
              <a:t>() {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Final Draft" panose="02000409000000000000" pitchFamily="49" charset="0"/>
              </a:rPr>
              <a:t> </a:t>
            </a:r>
            <a:r>
              <a:rPr lang="en-US" sz="1800" dirty="0" smtClean="0">
                <a:latin typeface="Courier Final Draft" panose="02000409000000000000" pitchFamily="49" charset="0"/>
              </a:rPr>
              <a:t>   $('#</a:t>
            </a:r>
            <a:r>
              <a:rPr lang="en-US" sz="1800" dirty="0">
                <a:latin typeface="Courier Final Draft" panose="02000409000000000000" pitchFamily="49" charset="0"/>
              </a:rPr>
              <a:t>out').html(</a:t>
            </a:r>
            <a:r>
              <a:rPr lang="en-US" sz="1800" dirty="0" err="1">
                <a:latin typeface="Courier Final Draft" panose="02000409000000000000" pitchFamily="49" charset="0"/>
              </a:rPr>
              <a:t>this.data</a:t>
            </a:r>
            <a:r>
              <a:rPr lang="en-US" sz="1800" dirty="0">
                <a:latin typeface="Courier Final Draft" panose="02000409000000000000" pitchFamily="49" charset="0"/>
              </a:rPr>
              <a:t>); </a:t>
            </a:r>
            <a:endParaRPr lang="en-US" sz="18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   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pengine.next</a:t>
            </a:r>
            <a:r>
              <a:rPr lang="en-US" sz="1800" dirty="0" smtClean="0">
                <a:latin typeface="Courier Final Draft" panose="02000409000000000000" pitchFamily="49" charset="0"/>
              </a:rPr>
              <a:t>();</a:t>
            </a:r>
            <a:endParaRPr lang="en-US" sz="1800" dirty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}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&lt;/</a:t>
            </a:r>
            <a:r>
              <a:rPr lang="en-US" sz="1800" dirty="0">
                <a:latin typeface="Courier Final Draft" panose="02000409000000000000" pitchFamily="49" charset="0"/>
              </a:rPr>
              <a:t>script&gt;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949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69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472294"/>
            <a:ext cx="5157787" cy="823912"/>
          </a:xfrm>
        </p:spPr>
        <p:txBody>
          <a:bodyPr/>
          <a:lstStyle/>
          <a:p>
            <a:r>
              <a:rPr lang="en-US" dirty="0" smtClean="0"/>
              <a:t>Client using </a:t>
            </a:r>
            <a:r>
              <a:rPr lang="en-US" dirty="0" err="1" smtClean="0"/>
              <a:t>pengine_rpc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10349988" cy="4508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Final Draft" panose="02000409000000000000" pitchFamily="49" charset="0"/>
              </a:rPr>
              <a:t>rpc_demo</a:t>
            </a:r>
            <a:r>
              <a:rPr lang="en-US" dirty="0">
                <a:latin typeface="Courier Final Draft" panose="02000409000000000000" pitchFamily="49" charset="0"/>
              </a:rPr>
              <a:t>(Port, X) </a:t>
            </a:r>
            <a:r>
              <a:rPr lang="en-US" dirty="0" smtClean="0">
                <a:latin typeface="Courier Final Draft" panose="02000409000000000000" pitchFamily="49" charset="0"/>
              </a:rPr>
              <a:t>:-</a:t>
            </a:r>
          </a:p>
          <a:p>
            <a:pPr marL="0" indent="0">
              <a:buNone/>
            </a:pPr>
            <a:r>
              <a:rPr lang="en-US" dirty="0">
                <a:latin typeface="Courier Final Draft" panose="02000409000000000000" pitchFamily="49" charset="0"/>
              </a:rPr>
              <a:t> </a:t>
            </a:r>
            <a:r>
              <a:rPr lang="en-US" dirty="0" smtClean="0">
                <a:latin typeface="Courier Final Draft" panose="02000409000000000000" pitchFamily="49" charset="0"/>
              </a:rPr>
              <a:t>   </a:t>
            </a:r>
            <a:r>
              <a:rPr lang="en-US" dirty="0" err="1" smtClean="0">
                <a:latin typeface="Courier Final Draft" panose="02000409000000000000" pitchFamily="49" charset="0"/>
              </a:rPr>
              <a:t>pengine_rpc</a:t>
            </a:r>
            <a:r>
              <a:rPr lang="en-US" dirty="0" smtClean="0">
                <a:latin typeface="Courier Final Draft" panose="02000409000000000000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Final Draft" panose="02000409000000000000" pitchFamily="49" charset="0"/>
              </a:rPr>
              <a:t> </a:t>
            </a:r>
            <a:r>
              <a:rPr lang="en-US" dirty="0" smtClean="0">
                <a:latin typeface="Courier Final Draft" panose="02000409000000000000" pitchFamily="49" charset="0"/>
              </a:rPr>
              <a:t>     'http://someserver.nl/',</a:t>
            </a:r>
          </a:p>
          <a:p>
            <a:pPr marL="0" indent="0">
              <a:buNone/>
            </a:pPr>
            <a:r>
              <a:rPr lang="en-US" dirty="0">
                <a:latin typeface="Courier Final Draft" panose="02000409000000000000" pitchFamily="49" charset="0"/>
              </a:rPr>
              <a:t> </a:t>
            </a:r>
            <a:r>
              <a:rPr lang="en-US" dirty="0" smtClean="0">
                <a:latin typeface="Courier Final Draft" panose="02000409000000000000" pitchFamily="49" charset="0"/>
              </a:rPr>
              <a:t>      member(X</a:t>
            </a:r>
            <a:r>
              <a:rPr lang="en-US" dirty="0">
                <a:latin typeface="Courier Final Draft" panose="02000409000000000000" pitchFamily="49" charset="0"/>
              </a:rPr>
              <a:t>, </a:t>
            </a:r>
            <a:r>
              <a:rPr lang="en-US" dirty="0" smtClean="0">
                <a:latin typeface="Courier Final Draft" panose="020004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Final Draft" panose="02000409000000000000" pitchFamily="49" charset="0"/>
              </a:rPr>
              <a:t> </a:t>
            </a:r>
            <a:r>
              <a:rPr lang="en-US" dirty="0" smtClean="0">
                <a:latin typeface="Courier Final Draft" panose="02000409000000000000" pitchFamily="49" charset="0"/>
              </a:rPr>
              <a:t>          [</a:t>
            </a:r>
            <a:r>
              <a:rPr lang="en-US" dirty="0" err="1">
                <a:latin typeface="Courier Final Draft" panose="02000409000000000000" pitchFamily="49" charset="0"/>
              </a:rPr>
              <a:t>aap</a:t>
            </a:r>
            <a:r>
              <a:rPr lang="en-US" dirty="0">
                <a:latin typeface="Courier Final Draft" panose="02000409000000000000" pitchFamily="49" charset="0"/>
              </a:rPr>
              <a:t>, </a:t>
            </a:r>
            <a:r>
              <a:rPr lang="en-US" dirty="0" err="1">
                <a:latin typeface="Courier Final Draft" panose="02000409000000000000" pitchFamily="49" charset="0"/>
              </a:rPr>
              <a:t>noot</a:t>
            </a:r>
            <a:r>
              <a:rPr lang="en-US" dirty="0">
                <a:latin typeface="Courier Final Draft" panose="02000409000000000000" pitchFamily="49" charset="0"/>
              </a:rPr>
              <a:t>, </a:t>
            </a:r>
            <a:r>
              <a:rPr lang="en-US" dirty="0" err="1">
                <a:latin typeface="Courier Final Draft" panose="02000409000000000000" pitchFamily="49" charset="0"/>
              </a:rPr>
              <a:t>mies</a:t>
            </a:r>
            <a:r>
              <a:rPr lang="en-US" dirty="0">
                <a:latin typeface="Courier Final Draft" panose="02000409000000000000" pitchFamily="49" charset="0"/>
              </a:rPr>
              <a:t>])).</a:t>
            </a:r>
          </a:p>
        </p:txBody>
      </p:sp>
    </p:spTree>
    <p:extLst>
      <p:ext uri="{BB962C8B-B14F-4D97-AF65-F5344CB8AC3E}">
        <p14:creationId xmlns:p14="http://schemas.microsoft.com/office/powerpoint/2010/main" val="37337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pengine_input</a:t>
            </a:r>
            <a:r>
              <a:rPr lang="en-US" dirty="0" smtClean="0"/>
              <a:t>(+Prompt</a:t>
            </a:r>
            <a:r>
              <a:rPr lang="en-US" dirty="0" smtClean="0"/>
              <a:t>, -Term)</a:t>
            </a:r>
          </a:p>
          <a:p>
            <a:r>
              <a:rPr lang="en-US" dirty="0" err="1" smtClean="0"/>
              <a:t>pengine_output</a:t>
            </a:r>
            <a:r>
              <a:rPr lang="en-US" dirty="0" smtClean="0"/>
              <a:t>(+Term)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9788" y="435682"/>
            <a:ext cx="5157787" cy="823912"/>
          </a:xfrm>
        </p:spPr>
        <p:txBody>
          <a:bodyPr/>
          <a:lstStyle/>
          <a:p>
            <a:r>
              <a:rPr lang="en-US" dirty="0" smtClean="0"/>
              <a:t>main.pl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9788" y="1259594"/>
            <a:ext cx="5157787" cy="493006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:-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use_module</a:t>
            </a:r>
            <a:r>
              <a:rPr lang="en-US" sz="1800" dirty="0" smtClean="0">
                <a:latin typeface="Courier Final Draft" panose="02000409000000000000" pitchFamily="49" charset="0"/>
              </a:rPr>
              <a:t>(library(</a:t>
            </a:r>
            <a:r>
              <a:rPr lang="en-US" sz="1800" dirty="0" err="1" smtClean="0">
                <a:latin typeface="Courier Final Draft" panose="02000409000000000000" pitchFamily="49" charset="0"/>
              </a:rPr>
              <a:t>pengines</a:t>
            </a:r>
            <a:r>
              <a:rPr lang="en-US" sz="1800" dirty="0" smtClean="0">
                <a:latin typeface="Courier Final Draft" panose="02000409000000000000" pitchFamily="49" charset="0"/>
              </a:rPr>
              <a:t>)).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Final Draft" panose="02000409000000000000" pitchFamily="49" charset="0"/>
              </a:rPr>
              <a:t>:- </a:t>
            </a:r>
            <a:r>
              <a:rPr lang="en-US" sz="1800" dirty="0" err="1" smtClean="0">
                <a:latin typeface="Courier Final Draft" panose="02000409000000000000" pitchFamily="49" charset="0"/>
              </a:rPr>
              <a:t>use_module</a:t>
            </a:r>
            <a:r>
              <a:rPr lang="en-US" sz="1800" dirty="0" smtClean="0">
                <a:latin typeface="Courier Final Draft" panose="02000409000000000000" pitchFamily="49" charset="0"/>
              </a:rPr>
              <a:t>(library(sandbox)).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Final Draft" panose="02000409000000000000" pitchFamily="49" charset="0"/>
              </a:rPr>
              <a:t>:- </a:t>
            </a:r>
            <a:r>
              <a:rPr lang="en-US" sz="1800" b="1" dirty="0" err="1" smtClean="0">
                <a:latin typeface="Courier Final Draft" panose="02000409000000000000" pitchFamily="49" charset="0"/>
              </a:rPr>
              <a:t>use_module</a:t>
            </a:r>
            <a:r>
              <a:rPr lang="en-US" sz="1800" b="1" dirty="0" smtClean="0">
                <a:latin typeface="Courier Final Draft" panose="02000409000000000000" pitchFamily="49" charset="0"/>
              </a:rPr>
              <a:t>(</a:t>
            </a:r>
            <a:r>
              <a:rPr lang="en-US" sz="1800" b="1" dirty="0" err="1" smtClean="0">
                <a:latin typeface="Courier Final Draft" panose="02000409000000000000" pitchFamily="49" charset="0"/>
              </a:rPr>
              <a:t>pengine_sandbox:my_apis</a:t>
            </a:r>
            <a:r>
              <a:rPr lang="en-US" sz="1800" b="1" dirty="0" smtClean="0">
                <a:latin typeface="Courier Final Draft" panose="02000409000000000000" pitchFamily="49" charset="0"/>
              </a:rPr>
              <a:t>).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2200" y="435682"/>
            <a:ext cx="5183188" cy="823912"/>
          </a:xfrm>
        </p:spPr>
        <p:txBody>
          <a:bodyPr/>
          <a:lstStyle/>
          <a:p>
            <a:r>
              <a:rPr lang="en-US" dirty="0" smtClean="0"/>
              <a:t>my_apis.pl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72200" y="1259594"/>
            <a:ext cx="5183188" cy="493006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:- module(</a:t>
            </a:r>
            <a:r>
              <a:rPr lang="en-US" sz="1400" dirty="0" err="1" smtClean="0">
                <a:latin typeface="Courier Final Draft" panose="02000409000000000000" pitchFamily="49" charset="0"/>
              </a:rPr>
              <a:t>my_apis</a:t>
            </a:r>
            <a:r>
              <a:rPr lang="en-US" sz="1400" dirty="0" smtClean="0">
                <a:latin typeface="Courier Final Draft" panose="02000409000000000000" pitchFamily="49" charset="0"/>
              </a:rPr>
              <a:t>, [</a:t>
            </a:r>
            <a:r>
              <a:rPr lang="en-US" sz="1400" b="1" dirty="0" err="1" smtClean="0">
                <a:latin typeface="Courier Final Draft" panose="02000409000000000000" pitchFamily="49" charset="0"/>
              </a:rPr>
              <a:t>my_public</a:t>
            </a:r>
            <a:r>
              <a:rPr lang="en-US" sz="1400" b="1" dirty="0" smtClean="0">
                <a:latin typeface="Courier Final Draft" panose="02000409000000000000" pitchFamily="49" charset="0"/>
              </a:rPr>
              <a:t>/1</a:t>
            </a:r>
            <a:r>
              <a:rPr lang="en-US" sz="1400" dirty="0" smtClean="0">
                <a:latin typeface="Courier Final Draft" panose="02000409000000000000" pitchFamily="49" charset="0"/>
              </a:rPr>
              <a:t>]).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:- </a:t>
            </a:r>
            <a:r>
              <a:rPr lang="en-US" sz="1400" dirty="0" err="1" smtClean="0">
                <a:latin typeface="Courier Final Draft" panose="02000409000000000000" pitchFamily="49" charset="0"/>
              </a:rPr>
              <a:t>use_module</a:t>
            </a:r>
            <a:r>
              <a:rPr lang="en-US" sz="1400" dirty="0" smtClean="0">
                <a:latin typeface="Courier Final Draft" panose="02000409000000000000" pitchFamily="49" charset="0"/>
              </a:rPr>
              <a:t>(library(</a:t>
            </a:r>
            <a:r>
              <a:rPr lang="en-US" sz="1400" dirty="0" err="1" smtClean="0">
                <a:latin typeface="Courier Final Draft" panose="02000409000000000000" pitchFamily="49" charset="0"/>
              </a:rPr>
              <a:t>dcg</a:t>
            </a:r>
            <a:r>
              <a:rPr lang="en-US" sz="1400" dirty="0" smtClean="0">
                <a:latin typeface="Courier Final Draft" panose="02000409000000000000" pitchFamily="49" charset="0"/>
              </a:rPr>
              <a:t>/basics)).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Final Draft" panose="02000409000000000000" pitchFamily="49" charset="0"/>
              </a:rPr>
              <a:t>my_public</a:t>
            </a:r>
            <a:r>
              <a:rPr lang="en-US" sz="1400" dirty="0" smtClean="0">
                <a:latin typeface="Courier Final Draft" panose="02000409000000000000" pitchFamily="49" charset="0"/>
              </a:rPr>
              <a:t>(X) :-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</a:t>
            </a:r>
            <a:r>
              <a:rPr lang="en-US" sz="1400" dirty="0" err="1" smtClean="0">
                <a:latin typeface="Courier Final Draft" panose="02000409000000000000" pitchFamily="49" charset="0"/>
              </a:rPr>
              <a:t>dont_say_walrus</a:t>
            </a:r>
            <a:r>
              <a:rPr lang="en-US" sz="1400" dirty="0" smtClean="0">
                <a:latin typeface="Courier Final Draft" panose="02000409000000000000" pitchFamily="49" charset="0"/>
              </a:rPr>
              <a:t>(X),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debug(</a:t>
            </a:r>
            <a:r>
              <a:rPr lang="en-US" sz="1400" dirty="0" err="1" smtClean="0">
                <a:latin typeface="Courier Final Draft" panose="02000409000000000000" pitchFamily="49" charset="0"/>
              </a:rPr>
              <a:t>pengine_example</a:t>
            </a:r>
            <a:r>
              <a:rPr lang="en-US" sz="1400" dirty="0" smtClean="0">
                <a:latin typeface="Courier Final Draft" panose="02000409000000000000" pitchFamily="49" charset="0"/>
              </a:rPr>
              <a:t>, '</a:t>
            </a:r>
            <a:r>
              <a:rPr lang="en-US" sz="1400" dirty="0" err="1" smtClean="0">
                <a:latin typeface="Courier Final Draft" panose="02000409000000000000" pitchFamily="49" charset="0"/>
              </a:rPr>
              <a:t>my_public</a:t>
            </a:r>
            <a:r>
              <a:rPr lang="en-US" sz="1400" dirty="0" smtClean="0">
                <a:latin typeface="Courier Final Draft" panose="02000409000000000000" pitchFamily="49" charset="0"/>
              </a:rPr>
              <a:t> says ~w', [X]).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Final Draft" panose="02000409000000000000" pitchFamily="49" charset="0"/>
              </a:rPr>
              <a:t>dont_say_walrus</a:t>
            </a:r>
            <a:r>
              <a:rPr lang="en-US" sz="1400" dirty="0" smtClean="0">
                <a:latin typeface="Courier Final Draft" panose="02000409000000000000" pitchFamily="49" charset="0"/>
              </a:rPr>
              <a:t>(X) :-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</a:t>
            </a:r>
            <a:r>
              <a:rPr lang="en-US" sz="1400" dirty="0" err="1" smtClean="0">
                <a:latin typeface="Courier Final Draft" panose="02000409000000000000" pitchFamily="49" charset="0"/>
              </a:rPr>
              <a:t>atom_codes</a:t>
            </a:r>
            <a:r>
              <a:rPr lang="en-US" sz="1400" dirty="0" smtClean="0">
                <a:latin typeface="Courier Final Draft" panose="02000409000000000000" pitchFamily="49" charset="0"/>
              </a:rPr>
              <a:t>(X, XC),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phrase(walrus, XC),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!,fail.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Final Draft" panose="02000409000000000000" pitchFamily="49" charset="0"/>
              </a:rPr>
              <a:t>dont_say_walrus</a:t>
            </a:r>
            <a:r>
              <a:rPr lang="en-US" sz="1400" dirty="0" smtClean="0">
                <a:latin typeface="Courier Final Draft" panose="02000409000000000000" pitchFamily="49" charset="0"/>
              </a:rPr>
              <a:t>(_).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walrus --&gt; string(_) ,  "walrus", string(_).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461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9788" y="435682"/>
            <a:ext cx="5157787" cy="823912"/>
          </a:xfrm>
        </p:spPr>
        <p:txBody>
          <a:bodyPr/>
          <a:lstStyle/>
          <a:p>
            <a:r>
              <a:rPr lang="en-US" dirty="0" smtClean="0"/>
              <a:t>main.pl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9788" y="1259594"/>
            <a:ext cx="5157787" cy="493006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:- </a:t>
            </a:r>
            <a:r>
              <a:rPr lang="en-US" sz="1400" dirty="0" err="1" smtClean="0">
                <a:latin typeface="Courier Final Draft" panose="02000409000000000000" pitchFamily="49" charset="0"/>
              </a:rPr>
              <a:t>use_module</a:t>
            </a:r>
            <a:r>
              <a:rPr lang="en-US" sz="1400" dirty="0" smtClean="0">
                <a:latin typeface="Courier Final Draft" panose="02000409000000000000" pitchFamily="49" charset="0"/>
              </a:rPr>
              <a:t>(library(</a:t>
            </a:r>
            <a:r>
              <a:rPr lang="en-US" sz="1400" dirty="0" err="1" smtClean="0">
                <a:latin typeface="Courier Final Draft" panose="02000409000000000000" pitchFamily="49" charset="0"/>
              </a:rPr>
              <a:t>pengines</a:t>
            </a:r>
            <a:r>
              <a:rPr lang="en-US" sz="1400" dirty="0" smtClean="0">
                <a:latin typeface="Courier Final Draft" panose="02000409000000000000" pitchFamily="49" charset="0"/>
              </a:rPr>
              <a:t>)).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:- </a:t>
            </a:r>
            <a:r>
              <a:rPr lang="en-US" sz="1400" dirty="0" err="1" smtClean="0">
                <a:latin typeface="Courier Final Draft" panose="02000409000000000000" pitchFamily="49" charset="0"/>
              </a:rPr>
              <a:t>use_module</a:t>
            </a:r>
            <a:r>
              <a:rPr lang="en-US" sz="1400" dirty="0" smtClean="0">
                <a:latin typeface="Courier Final Draft" panose="02000409000000000000" pitchFamily="49" charset="0"/>
              </a:rPr>
              <a:t>(library(sandbox)).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Final Draft" panose="02000409000000000000" pitchFamily="49" charset="0"/>
              </a:rPr>
              <a:t>:- </a:t>
            </a:r>
            <a:r>
              <a:rPr lang="en-US" sz="1400" b="1" dirty="0" err="1" smtClean="0">
                <a:latin typeface="Courier Final Draft" panose="02000409000000000000" pitchFamily="49" charset="0"/>
              </a:rPr>
              <a:t>use_module</a:t>
            </a:r>
            <a:r>
              <a:rPr lang="en-US" sz="1400" b="1" dirty="0" smtClean="0">
                <a:latin typeface="Courier Final Draft" panose="02000409000000000000" pitchFamily="49" charset="0"/>
              </a:rPr>
              <a:t>(</a:t>
            </a:r>
            <a:r>
              <a:rPr lang="en-US" sz="1400" b="1" dirty="0" err="1" smtClean="0">
                <a:latin typeface="Courier Final Draft" panose="02000409000000000000" pitchFamily="49" charset="0"/>
              </a:rPr>
              <a:t>pengine_sandbox:my_apis</a:t>
            </a:r>
            <a:r>
              <a:rPr lang="en-US" sz="1400" b="1" dirty="0" smtClean="0">
                <a:latin typeface="Courier Final Draft" panose="02000409000000000000" pitchFamily="49" charset="0"/>
              </a:rPr>
              <a:t>).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2200" y="435682"/>
            <a:ext cx="5183188" cy="823912"/>
          </a:xfrm>
        </p:spPr>
        <p:txBody>
          <a:bodyPr/>
          <a:lstStyle/>
          <a:p>
            <a:r>
              <a:rPr lang="en-US" dirty="0" smtClean="0"/>
              <a:t>my_apis.pl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72200" y="1259594"/>
            <a:ext cx="5183188" cy="493006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:- module(</a:t>
            </a:r>
            <a:r>
              <a:rPr lang="en-US" sz="1400" dirty="0" err="1" smtClean="0">
                <a:latin typeface="Courier Final Draft" panose="02000409000000000000" pitchFamily="49" charset="0"/>
              </a:rPr>
              <a:t>my_apis</a:t>
            </a:r>
            <a:r>
              <a:rPr lang="en-US" sz="1400" dirty="0" smtClean="0">
                <a:latin typeface="Courier Final Draft" panose="02000409000000000000" pitchFamily="49" charset="0"/>
              </a:rPr>
              <a:t>, [</a:t>
            </a:r>
            <a:r>
              <a:rPr lang="en-US" sz="1400" dirty="0" err="1" smtClean="0">
                <a:latin typeface="Courier Final Draft" panose="02000409000000000000" pitchFamily="49" charset="0"/>
              </a:rPr>
              <a:t>my_public</a:t>
            </a:r>
            <a:r>
              <a:rPr lang="en-US" sz="1400" dirty="0" smtClean="0">
                <a:latin typeface="Courier Final Draft" panose="02000409000000000000" pitchFamily="49" charset="0"/>
              </a:rPr>
              <a:t>/1, </a:t>
            </a:r>
            <a:r>
              <a:rPr lang="en-US" sz="1400" b="1" dirty="0" err="1" smtClean="0">
                <a:latin typeface="Courier Final Draft" panose="02000409000000000000" pitchFamily="49" charset="0"/>
              </a:rPr>
              <a:t>my_unsafe</a:t>
            </a:r>
            <a:r>
              <a:rPr lang="en-US" sz="1400" b="1" dirty="0" smtClean="0">
                <a:latin typeface="Courier Final Draft" panose="02000409000000000000" pitchFamily="49" charset="0"/>
              </a:rPr>
              <a:t>/1</a:t>
            </a:r>
            <a:r>
              <a:rPr lang="en-US" sz="1400" dirty="0" smtClean="0">
                <a:latin typeface="Courier Final Draft" panose="02000409000000000000" pitchFamily="49" charset="0"/>
              </a:rPr>
              <a:t>]).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:- </a:t>
            </a:r>
            <a:r>
              <a:rPr lang="en-US" sz="1400" dirty="0" err="1" smtClean="0">
                <a:latin typeface="Courier Final Draft" panose="02000409000000000000" pitchFamily="49" charset="0"/>
              </a:rPr>
              <a:t>use_module</a:t>
            </a:r>
            <a:r>
              <a:rPr lang="en-US" sz="1400" dirty="0" smtClean="0">
                <a:latin typeface="Courier Final Draft" panose="02000409000000000000" pitchFamily="49" charset="0"/>
              </a:rPr>
              <a:t>(library(</a:t>
            </a:r>
            <a:r>
              <a:rPr lang="en-US" sz="1400" dirty="0" err="1" smtClean="0">
                <a:latin typeface="Courier Final Draft" panose="02000409000000000000" pitchFamily="49" charset="0"/>
              </a:rPr>
              <a:t>dcg</a:t>
            </a:r>
            <a:r>
              <a:rPr lang="en-US" sz="1400" dirty="0" smtClean="0">
                <a:latin typeface="Courier Final Draft" panose="02000409000000000000" pitchFamily="49" charset="0"/>
              </a:rPr>
              <a:t>/basics)).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Final Draft" panose="02000409000000000000" pitchFamily="49" charset="0"/>
              </a:rPr>
              <a:t>my_public</a:t>
            </a:r>
            <a:r>
              <a:rPr lang="en-US" sz="1400" dirty="0" smtClean="0">
                <a:latin typeface="Courier Final Draft" panose="02000409000000000000" pitchFamily="49" charset="0"/>
              </a:rPr>
              <a:t>(X) :-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</a:t>
            </a:r>
            <a:r>
              <a:rPr lang="en-US" sz="1400" dirty="0" err="1" smtClean="0">
                <a:latin typeface="Courier Final Draft" panose="02000409000000000000" pitchFamily="49" charset="0"/>
              </a:rPr>
              <a:t>dont_say_walrus</a:t>
            </a:r>
            <a:r>
              <a:rPr lang="en-US" sz="1400" dirty="0" smtClean="0">
                <a:latin typeface="Courier Final Draft" panose="02000409000000000000" pitchFamily="49" charset="0"/>
              </a:rPr>
              <a:t>(X),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debug(</a:t>
            </a:r>
            <a:r>
              <a:rPr lang="en-US" sz="1400" dirty="0" err="1" smtClean="0">
                <a:latin typeface="Courier Final Draft" panose="02000409000000000000" pitchFamily="49" charset="0"/>
              </a:rPr>
              <a:t>pengine_example</a:t>
            </a:r>
            <a:r>
              <a:rPr lang="en-US" sz="1400" dirty="0" smtClean="0">
                <a:latin typeface="Courier Final Draft" panose="02000409000000000000" pitchFamily="49" charset="0"/>
              </a:rPr>
              <a:t>, '</a:t>
            </a:r>
            <a:r>
              <a:rPr lang="en-US" sz="1400" dirty="0" err="1" smtClean="0">
                <a:latin typeface="Courier Final Draft" panose="02000409000000000000" pitchFamily="49" charset="0"/>
              </a:rPr>
              <a:t>my_public</a:t>
            </a:r>
            <a:r>
              <a:rPr lang="en-US" sz="1400" dirty="0" smtClean="0">
                <a:latin typeface="Courier Final Draft" panose="02000409000000000000" pitchFamily="49" charset="0"/>
              </a:rPr>
              <a:t> says ~w', [X]).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latin typeface="Courier Final Draft" panose="02000409000000000000" pitchFamily="49" charset="0"/>
              </a:rPr>
              <a:t>my_unsafe</a:t>
            </a:r>
            <a:r>
              <a:rPr lang="en-US" sz="1400" b="1" dirty="0" smtClean="0">
                <a:latin typeface="Courier Final Draft" panose="02000409000000000000" pitchFamily="49" charset="0"/>
              </a:rPr>
              <a:t>(X) :-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</a:t>
            </a:r>
            <a:r>
              <a:rPr lang="en-US" sz="1400" dirty="0" err="1" smtClean="0">
                <a:latin typeface="Courier Final Draft" panose="02000409000000000000" pitchFamily="49" charset="0"/>
              </a:rPr>
              <a:t>atom_length</a:t>
            </a:r>
            <a:r>
              <a:rPr lang="en-US" sz="1400" dirty="0" smtClean="0">
                <a:latin typeface="Courier Final Draft" panose="02000409000000000000" pitchFamily="49" charset="0"/>
              </a:rPr>
              <a:t>(X, Len),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Len &lt; 25,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open('foo.txt', write, Stream),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format(Stream, 'Hello Out There ~</a:t>
            </a:r>
            <a:r>
              <a:rPr lang="en-US" sz="1400" dirty="0" err="1" smtClean="0">
                <a:latin typeface="Courier Final Draft" panose="02000409000000000000" pitchFamily="49" charset="0"/>
              </a:rPr>
              <a:t>w~n</a:t>
            </a:r>
            <a:r>
              <a:rPr lang="en-US" sz="1400" dirty="0" smtClean="0">
                <a:latin typeface="Courier Final Draft" panose="02000409000000000000" pitchFamily="49" charset="0"/>
              </a:rPr>
              <a:t>', [X]),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Final Draft" panose="02000409000000000000" pitchFamily="49" charset="0"/>
              </a:rPr>
              <a:t>	close(Stream).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Final Draft" panose="02000409000000000000" pitchFamily="49" charset="0"/>
              </a:rPr>
              <a:t>:- </a:t>
            </a:r>
            <a:r>
              <a:rPr lang="en-US" sz="1400" b="1" dirty="0" err="1" smtClean="0">
                <a:latin typeface="Courier Final Draft" panose="02000409000000000000" pitchFamily="49" charset="0"/>
              </a:rPr>
              <a:t>multifile</a:t>
            </a:r>
            <a:r>
              <a:rPr lang="en-US" sz="1400" b="1" dirty="0" smtClean="0">
                <a:latin typeface="Courier Final Draft" panose="02000409000000000000" pitchFamily="49" charset="0"/>
              </a:rPr>
              <a:t> </a:t>
            </a:r>
            <a:r>
              <a:rPr lang="en-US" sz="1400" b="1" dirty="0" err="1" smtClean="0">
                <a:latin typeface="Courier Final Draft" panose="02000409000000000000" pitchFamily="49" charset="0"/>
              </a:rPr>
              <a:t>sandbox:safe_primitive</a:t>
            </a:r>
            <a:r>
              <a:rPr lang="en-US" sz="1400" b="1" dirty="0" smtClean="0">
                <a:latin typeface="Courier Final Draft" panose="02000409000000000000" pitchFamily="49" charset="0"/>
              </a:rPr>
              <a:t>/1.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urier Final Draft" panose="020004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latin typeface="Courier Final Draft" panose="02000409000000000000" pitchFamily="49" charset="0"/>
              </a:rPr>
              <a:t>sandbox:safe_primitive</a:t>
            </a:r>
            <a:r>
              <a:rPr lang="en-US" sz="1400" b="1" dirty="0" smtClean="0">
                <a:latin typeface="Courier Final Draft" panose="02000409000000000000" pitchFamily="49" charset="0"/>
              </a:rPr>
              <a:t>(</a:t>
            </a:r>
            <a:r>
              <a:rPr lang="en-US" sz="1400" b="1" dirty="0" err="1" smtClean="0">
                <a:latin typeface="Courier Final Draft" panose="02000409000000000000" pitchFamily="49" charset="0"/>
              </a:rPr>
              <a:t>my_apis:my_unsafe</a:t>
            </a:r>
            <a:r>
              <a:rPr lang="en-US" sz="1400" b="1" dirty="0" smtClean="0">
                <a:latin typeface="Courier Final Draft" panose="02000409000000000000" pitchFamily="49" charset="0"/>
              </a:rPr>
              <a:t>(_)).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Final Draft" panose="02000409000000000000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2357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Federating Queries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from_everywhere</a:t>
            </a:r>
            <a:r>
              <a:rPr lang="en-US" dirty="0" smtClean="0"/>
              <a:t>(Name, Address) :-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pengine_rpc</a:t>
            </a:r>
            <a:r>
              <a:rPr lang="en-US" dirty="0" smtClean="0"/>
              <a:t>('http://someserver.com/',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rdf</a:t>
            </a:r>
            <a:r>
              <a:rPr lang="en-US" dirty="0" smtClean="0"/>
              <a:t>(S, </a:t>
            </a:r>
            <a:r>
              <a:rPr lang="en-US" dirty="0" err="1" smtClean="0"/>
              <a:t>rdf:type</a:t>
            </a:r>
            <a:r>
              <a:rPr lang="en-US" dirty="0" smtClean="0"/>
              <a:t>, </a:t>
            </a:r>
            <a:r>
              <a:rPr lang="en-US" dirty="0" err="1" smtClean="0"/>
              <a:t>foaf:Agent</a:t>
            </a:r>
            <a:r>
              <a:rPr lang="en-US" dirty="0" smtClean="0"/>
              <a:t>)),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pengine_rpc</a:t>
            </a:r>
            <a:r>
              <a:rPr lang="en-US" dirty="0" smtClean="0"/>
              <a:t>('http://someserver.com/',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rdf</a:t>
            </a:r>
            <a:r>
              <a:rPr lang="en-US" dirty="0" smtClean="0"/>
              <a:t>(S, </a:t>
            </a:r>
            <a:r>
              <a:rPr lang="en-US" dirty="0" err="1" smtClean="0"/>
              <a:t>foaf:name</a:t>
            </a:r>
            <a:r>
              <a:rPr lang="en-US" dirty="0" smtClean="0"/>
              <a:t>, Name)),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pengine_rpc</a:t>
            </a:r>
            <a:r>
              <a:rPr lang="en-US" dirty="0" smtClean="0"/>
              <a:t>('http://whitepages.com/pengines/',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rdf</a:t>
            </a:r>
            <a:r>
              <a:rPr lang="en-US" dirty="0" smtClean="0"/>
              <a:t>(S2, </a:t>
            </a:r>
            <a:r>
              <a:rPr lang="en-US" dirty="0" err="1" smtClean="0"/>
              <a:t>foaf:name</a:t>
            </a:r>
            <a:r>
              <a:rPr lang="en-US" dirty="0" smtClean="0"/>
              <a:t>, Name)),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pengine_rpc</a:t>
            </a:r>
            <a:r>
              <a:rPr lang="en-US" dirty="0" smtClean="0"/>
              <a:t>('http://whitepages.com/pengines/',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rdf</a:t>
            </a:r>
            <a:r>
              <a:rPr lang="en-US" dirty="0" smtClean="0"/>
              <a:t>(S2, </a:t>
            </a:r>
            <a:r>
              <a:rPr lang="en-US" dirty="0" err="1" smtClean="0"/>
              <a:t>wp:address</a:t>
            </a:r>
            <a:r>
              <a:rPr lang="en-US" dirty="0" smtClean="0"/>
              <a:t>, Address)).</a:t>
            </a:r>
          </a:p>
        </p:txBody>
      </p:sp>
    </p:spTree>
    <p:extLst>
      <p:ext uri="{BB962C8B-B14F-4D97-AF65-F5344CB8AC3E}">
        <p14:creationId xmlns:p14="http://schemas.microsoft.com/office/powerpoint/2010/main" val="36618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Cliopatria</a:t>
            </a:r>
            <a:r>
              <a:rPr lang="en-US" dirty="0" smtClean="0"/>
              <a:t> Whitepaper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Useful paper for understanding the relationship between </a:t>
            </a:r>
            <a:r>
              <a:rPr lang="en-US" dirty="0" smtClean="0"/>
              <a:t>SWI-P</a:t>
            </a:r>
            <a:r>
              <a:rPr lang="en-US" dirty="0" smtClean="0"/>
              <a:t>rolog </a:t>
            </a:r>
            <a:r>
              <a:rPr lang="en-US" dirty="0"/>
              <a:t>and </a:t>
            </a:r>
            <a:r>
              <a:rPr lang="en-US" dirty="0" smtClean="0"/>
              <a:t>RDF</a:t>
            </a:r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://cliopatria.swi-prolog.org/help/whitepaper.html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Pengines</a:t>
            </a:r>
            <a:endParaRPr lang="en-US" dirty="0"/>
          </a:p>
        </p:txBody>
      </p:sp>
      <p:pic>
        <p:nvPicPr>
          <p:cNvPr id="1026" name="Picture 2" descr="http://www.ling.gu.se/~lager/Home/small_jag8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6000" y="1825625"/>
            <a:ext cx="25400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60838"/>
          </a:xfrm>
        </p:spPr>
        <p:txBody>
          <a:bodyPr/>
          <a:lstStyle/>
          <a:p>
            <a:r>
              <a:rPr lang="en-US" dirty="0" smtClean="0"/>
              <a:t>Torbjörn Lager</a:t>
            </a:r>
            <a:endParaRPr lang="en-US" dirty="0" smtClean="0"/>
          </a:p>
          <a:p>
            <a:r>
              <a:rPr lang="en-US" dirty="0" smtClean="0"/>
              <a:t>University of </a:t>
            </a:r>
            <a:r>
              <a:rPr lang="en-US" dirty="0" err="1" smtClean="0"/>
              <a:t>Gothenborg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Jan Wielemaker</a:t>
            </a:r>
          </a:p>
          <a:p>
            <a:r>
              <a:rPr lang="en-US" dirty="0" smtClean="0"/>
              <a:t>Free Univ. of the Netherlands</a:t>
            </a:r>
            <a:endParaRPr lang="en-US" dirty="0"/>
          </a:p>
        </p:txBody>
      </p:sp>
      <p:pic>
        <p:nvPicPr>
          <p:cNvPr id="1028" name="Picture 4" descr="https://avatars2.githubusercontent.com/u/3071146?v=2&amp;s=4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0" y="3738563"/>
            <a:ext cx="2584450" cy="258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9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Are We Going?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95" y="1627390"/>
            <a:ext cx="9877926" cy="4769105"/>
          </a:xfrm>
        </p:spPr>
      </p:pic>
    </p:spTree>
    <p:extLst>
      <p:ext uri="{BB962C8B-B14F-4D97-AF65-F5344CB8AC3E}">
        <p14:creationId xmlns:p14="http://schemas.microsoft.com/office/powerpoint/2010/main" val="11314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7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Resources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99886"/>
            <a:ext cx="10515600" cy="5277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slides		https://github.com/Anniepoo/strangeloop2014</a:t>
            </a:r>
          </a:p>
          <a:p>
            <a:pPr marL="0" indent="0">
              <a:buNone/>
            </a:pPr>
            <a:r>
              <a:rPr lang="en-US" dirty="0" smtClean="0"/>
              <a:t>Sources/</a:t>
            </a:r>
            <a:r>
              <a:rPr lang="en-US" dirty="0" err="1" smtClean="0"/>
              <a:t>Nightlies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SWISH 2.0	http://swish.swi-prolog.org</a:t>
            </a:r>
          </a:p>
          <a:p>
            <a:pPr marL="0" indent="0">
              <a:buNone/>
            </a:pPr>
            <a:r>
              <a:rPr lang="en-US" dirty="0" smtClean="0"/>
              <a:t>SWISH 1.0	http://pengines.swi-prolog.org </a:t>
            </a:r>
          </a:p>
          <a:p>
            <a:pPr marL="0" indent="0">
              <a:buNone/>
            </a:pPr>
            <a:r>
              <a:rPr lang="en-US" dirty="0" smtClean="0"/>
              <a:t>whiteboard	https</a:t>
            </a:r>
            <a:r>
              <a:rPr lang="en-US" dirty="0"/>
              <a:t>://github.com/Anniepoo/whiteboard.git</a:t>
            </a:r>
          </a:p>
          <a:p>
            <a:pPr marL="0" indent="0">
              <a:buNone/>
            </a:pPr>
            <a:r>
              <a:rPr lang="en-US" dirty="0" smtClean="0"/>
              <a:t>chat		https</a:t>
            </a:r>
            <a:r>
              <a:rPr lang="en-US" dirty="0"/>
              <a:t>://github.com/JanWielemaker/swi-chat</a:t>
            </a:r>
          </a:p>
          <a:p>
            <a:pPr marL="0" indent="0">
              <a:buNone/>
            </a:pPr>
            <a:r>
              <a:rPr lang="en-US" dirty="0"/>
              <a:t>Docs </a:t>
            </a:r>
            <a:r>
              <a:rPr lang="en-US" dirty="0" smtClean="0"/>
              <a:t>		http</a:t>
            </a:r>
            <a:r>
              <a:rPr lang="en-US" dirty="0"/>
              <a:t>://pengines.swi-prolog.org/docs/documentation.html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2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14"/>
    </mc:Choice>
    <mc:Fallback xmlns="">
      <p:transition spd="slow" advTm="6371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431" y="1513987"/>
            <a:ext cx="2303585" cy="1325563"/>
          </a:xfrm>
        </p:spPr>
        <p:txBody>
          <a:bodyPr/>
          <a:lstStyle/>
          <a:p>
            <a:r>
              <a:rPr lang="en-US" dirty="0" smtClean="0"/>
              <a:t>Prolog?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91555" y="3730503"/>
            <a:ext cx="39330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Semantic Web?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3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50" y="326415"/>
            <a:ext cx="10515600" cy="2852737"/>
          </a:xfrm>
        </p:spPr>
        <p:txBody>
          <a:bodyPr/>
          <a:lstStyle/>
          <a:p>
            <a:pPr algn="ctr"/>
            <a:r>
              <a:rPr lang="en-US" dirty="0" smtClean="0"/>
              <a:t>Pengine Roles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08" y="1"/>
            <a:ext cx="12191303" cy="6858952"/>
          </a:xfrm>
        </p:spPr>
      </p:pic>
    </p:spTree>
    <p:extLst>
      <p:ext uri="{BB962C8B-B14F-4D97-AF65-F5344CB8AC3E}">
        <p14:creationId xmlns:p14="http://schemas.microsoft.com/office/powerpoint/2010/main" val="229160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443724"/>
              </p:ext>
            </p:extLst>
          </p:nvPr>
        </p:nvGraphicFramePr>
        <p:xfrm>
          <a:off x="1515941" y="336185"/>
          <a:ext cx="9582150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Image" r:id="rId4" imgW="12774600" imgH="5866560" progId="Photoshop.Image.12">
                  <p:embed/>
                </p:oleObj>
              </mc:Choice>
              <mc:Fallback>
                <p:oleObj name="Image" r:id="rId4" imgW="12774600" imgH="586656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5941" y="336185"/>
                        <a:ext cx="9582150" cy="440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96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" y="0"/>
            <a:ext cx="1218961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" y="0"/>
            <a:ext cx="1218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7254</TotalTime>
  <Words>1401</Words>
  <Application>Microsoft Office PowerPoint</Application>
  <PresentationFormat>Widescreen</PresentationFormat>
  <Paragraphs>269</Paragraphs>
  <Slides>31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Courier Final Draft</vt:lpstr>
      <vt:lpstr>Office Theme</vt:lpstr>
      <vt:lpstr>Image</vt:lpstr>
      <vt:lpstr>Adobe Photoshop Image</vt:lpstr>
      <vt:lpstr>START SWISH!!!!</vt:lpstr>
      <vt:lpstr>Distributed SWI-Prolog Development</vt:lpstr>
      <vt:lpstr>Pengines</vt:lpstr>
      <vt:lpstr>Prolog?</vt:lpstr>
      <vt:lpstr>Pengine Roles</vt:lpstr>
      <vt:lpstr>PowerPoint Presentation</vt:lpstr>
      <vt:lpstr>PowerPoint Presentation</vt:lpstr>
      <vt:lpstr>PowerPoint Presentation</vt:lpstr>
      <vt:lpstr>PowerPoint Presentation</vt:lpstr>
      <vt:lpstr>The Pengine Knowledgebase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Querying The Pengine</vt:lpstr>
      <vt:lpstr>PowerPoint Presentation</vt:lpstr>
      <vt:lpstr>PowerPoint Presentation</vt:lpstr>
      <vt:lpstr>PowerPoint Presentation</vt:lpstr>
      <vt:lpstr>PowerPoint Presentation</vt:lpstr>
      <vt:lpstr>IO</vt:lpstr>
      <vt:lpstr>PowerPoint Presentation</vt:lpstr>
      <vt:lpstr>PowerPoint Presentation</vt:lpstr>
      <vt:lpstr>PowerPoint Presentation</vt:lpstr>
      <vt:lpstr>Federating Queries</vt:lpstr>
      <vt:lpstr>Cliopatria Whitepaper</vt:lpstr>
      <vt:lpstr>Where Are We Going?</vt:lpstr>
      <vt:lpstr>Resources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SWI-Prolog Development</dc:title>
  <dc:creator>Anne Ogborn</dc:creator>
  <cp:lastModifiedBy>Anne Ogborn</cp:lastModifiedBy>
  <cp:revision>182</cp:revision>
  <cp:lastPrinted>2014-09-10T08:19:19Z</cp:lastPrinted>
  <dcterms:created xsi:type="dcterms:W3CDTF">2014-09-09T04:06:41Z</dcterms:created>
  <dcterms:modified xsi:type="dcterms:W3CDTF">2014-09-16T07:48:47Z</dcterms:modified>
</cp:coreProperties>
</file>