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3" r:id="rId3"/>
    <p:sldId id="305" r:id="rId4"/>
    <p:sldId id="332" r:id="rId5"/>
    <p:sldId id="317" r:id="rId6"/>
    <p:sldId id="339" r:id="rId7"/>
    <p:sldId id="314" r:id="rId8"/>
    <p:sldId id="334" r:id="rId9"/>
    <p:sldId id="327" r:id="rId10"/>
    <p:sldId id="340" r:id="rId11"/>
    <p:sldId id="341" r:id="rId12"/>
    <p:sldId id="342" r:id="rId13"/>
    <p:sldId id="344" r:id="rId14"/>
    <p:sldId id="345" r:id="rId15"/>
    <p:sldId id="346" r:id="rId16"/>
    <p:sldId id="347" r:id="rId17"/>
    <p:sldId id="33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CE8"/>
    <a:srgbClr val="E8EBFA"/>
    <a:srgbClr val="FCFCFC"/>
    <a:srgbClr val="E8E8EA"/>
    <a:srgbClr val="020635"/>
    <a:srgbClr val="33013F"/>
    <a:srgbClr val="1D232F"/>
    <a:srgbClr val="03084D"/>
    <a:srgbClr val="7B0F57"/>
    <a:srgbClr val="1313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70" autoAdjust="0"/>
    <p:restoredTop sz="94660"/>
  </p:normalViewPr>
  <p:slideViewPr>
    <p:cSldViewPr snapToGrid="0" showGuides="1">
      <p:cViewPr varScale="1">
        <p:scale>
          <a:sx n="67" d="100"/>
          <a:sy n="67" d="100"/>
        </p:scale>
        <p:origin x="564" y="68"/>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983853-B0B6-4B20-967C-A181CC788B1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8CB0CA8B-BC84-4404-B2A9-CC83091A2B08}">
      <dgm:prSet phldrT="[文本]"/>
      <dgm:spPr>
        <a:solidFill>
          <a:srgbClr val="3C5CE8"/>
        </a:solidFill>
      </dgm:spPr>
      <dgm:t>
        <a:bodyPr/>
        <a:lstStyle/>
        <a:p>
          <a:r>
            <a:rPr lang="zh-CN" altLang="en-US" dirty="0"/>
            <a:t>测试用例执行到缺陷语句</a:t>
          </a:r>
          <a:r>
            <a:rPr lang="en-US" altLang="zh-CN" dirty="0"/>
            <a:t> </a:t>
          </a:r>
          <a:endParaRPr lang="zh-CN" altLang="en-US" dirty="0"/>
        </a:p>
      </dgm:t>
    </dgm:pt>
    <dgm:pt modelId="{7AEF54BD-2813-4AF5-B50B-AE757FE28E48}" type="parTrans" cxnId="{17D321A0-9201-4F1D-87AE-A169DECD48CC}">
      <dgm:prSet/>
      <dgm:spPr/>
      <dgm:t>
        <a:bodyPr/>
        <a:lstStyle/>
        <a:p>
          <a:endParaRPr lang="zh-CN" altLang="en-US"/>
        </a:p>
      </dgm:t>
    </dgm:pt>
    <dgm:pt modelId="{3879CCC2-6898-478F-B0CB-6AD8BA1CB640}" type="sibTrans" cxnId="{17D321A0-9201-4F1D-87AE-A169DECD48CC}">
      <dgm:prSet/>
      <dgm:spPr/>
      <dgm:t>
        <a:bodyPr/>
        <a:lstStyle/>
        <a:p>
          <a:endParaRPr lang="zh-CN" altLang="en-US"/>
        </a:p>
      </dgm:t>
    </dgm:pt>
    <dgm:pt modelId="{86BA4E1A-4239-4280-9B7D-C053F8483A79}">
      <dgm:prSet phldrT="[文本]"/>
      <dgm:spPr>
        <a:solidFill>
          <a:srgbClr val="3C5CE8"/>
        </a:solidFill>
      </dgm:spPr>
      <dgm:t>
        <a:bodyPr/>
        <a:lstStyle/>
        <a:p>
          <a:r>
            <a:rPr lang="zh-CN" altLang="en-US" dirty="0"/>
            <a:t>缺陷语句的执行造成随后程序内部状态出错</a:t>
          </a:r>
          <a:r>
            <a:rPr lang="en-US" altLang="zh-CN" dirty="0"/>
            <a:t> </a:t>
          </a:r>
          <a:endParaRPr lang="zh-CN" altLang="en-US" dirty="0"/>
        </a:p>
      </dgm:t>
    </dgm:pt>
    <dgm:pt modelId="{37B2AC6B-B46A-4A08-8E28-A445B36C0640}" type="parTrans" cxnId="{74E8289A-CB31-4900-BDBD-8A2264BE4DE5}">
      <dgm:prSet/>
      <dgm:spPr/>
      <dgm:t>
        <a:bodyPr/>
        <a:lstStyle/>
        <a:p>
          <a:endParaRPr lang="zh-CN" altLang="en-US"/>
        </a:p>
      </dgm:t>
    </dgm:pt>
    <dgm:pt modelId="{FE1D5D2E-19A8-4FE3-9E30-4B353375508F}" type="sibTrans" cxnId="{74E8289A-CB31-4900-BDBD-8A2264BE4DE5}">
      <dgm:prSet/>
      <dgm:spPr/>
      <dgm:t>
        <a:bodyPr/>
        <a:lstStyle/>
        <a:p>
          <a:endParaRPr lang="zh-CN" altLang="en-US"/>
        </a:p>
      </dgm:t>
    </dgm:pt>
    <dgm:pt modelId="{E1A97294-D4E9-4808-8D36-214932FF0424}">
      <dgm:prSet phldrT="[文本]"/>
      <dgm:spPr>
        <a:solidFill>
          <a:srgbClr val="3C5CE8"/>
        </a:solidFill>
      </dgm:spPr>
      <dgm:t>
        <a:bodyPr/>
        <a:lstStyle/>
        <a:p>
          <a:r>
            <a:rPr lang="zh-CN" altLang="en-US" dirty="0"/>
            <a:t>错误的内部状态通过传播影响到程序的输出</a:t>
          </a:r>
        </a:p>
      </dgm:t>
    </dgm:pt>
    <dgm:pt modelId="{3C541042-6FA9-42FE-8F0A-D4C7BAA2D29E}" type="parTrans" cxnId="{009D4B71-E782-41A2-837E-AF0BFB54342B}">
      <dgm:prSet/>
      <dgm:spPr/>
      <dgm:t>
        <a:bodyPr/>
        <a:lstStyle/>
        <a:p>
          <a:endParaRPr lang="zh-CN" altLang="en-US"/>
        </a:p>
      </dgm:t>
    </dgm:pt>
    <dgm:pt modelId="{1F7B2E6A-C02B-4BB6-9399-DCFFF8D70AFA}" type="sibTrans" cxnId="{009D4B71-E782-41A2-837E-AF0BFB54342B}">
      <dgm:prSet/>
      <dgm:spPr/>
      <dgm:t>
        <a:bodyPr/>
        <a:lstStyle/>
        <a:p>
          <a:endParaRPr lang="zh-CN" altLang="en-US"/>
        </a:p>
      </dgm:t>
    </dgm:pt>
    <dgm:pt modelId="{6F8F1071-E114-4957-B49F-8FDA2C5D0B77}" type="pres">
      <dgm:prSet presAssocID="{1F983853-B0B6-4B20-967C-A181CC788B17}" presName="Name0" presStyleCnt="0">
        <dgm:presLayoutVars>
          <dgm:chMax val="7"/>
          <dgm:chPref val="7"/>
          <dgm:dir/>
        </dgm:presLayoutVars>
      </dgm:prSet>
      <dgm:spPr/>
    </dgm:pt>
    <dgm:pt modelId="{45498FF6-DA6A-4FD6-A3EC-C4EE0347C908}" type="pres">
      <dgm:prSet presAssocID="{1F983853-B0B6-4B20-967C-A181CC788B17}" presName="Name1" presStyleCnt="0"/>
      <dgm:spPr/>
    </dgm:pt>
    <dgm:pt modelId="{3D91D2E2-6E3F-4058-8D47-6624F1499F95}" type="pres">
      <dgm:prSet presAssocID="{1F983853-B0B6-4B20-967C-A181CC788B17}" presName="cycle" presStyleCnt="0"/>
      <dgm:spPr/>
    </dgm:pt>
    <dgm:pt modelId="{CAB1C1F9-9514-41A3-8E13-774A2A76F100}" type="pres">
      <dgm:prSet presAssocID="{1F983853-B0B6-4B20-967C-A181CC788B17}" presName="srcNode" presStyleLbl="node1" presStyleIdx="0" presStyleCnt="3"/>
      <dgm:spPr/>
    </dgm:pt>
    <dgm:pt modelId="{DB693A93-73C0-4E32-87F7-002966277778}" type="pres">
      <dgm:prSet presAssocID="{1F983853-B0B6-4B20-967C-A181CC788B17}" presName="conn" presStyleLbl="parChTrans1D2" presStyleIdx="0" presStyleCnt="1"/>
      <dgm:spPr/>
    </dgm:pt>
    <dgm:pt modelId="{3FF220BC-33D6-47EF-967E-09402F48072E}" type="pres">
      <dgm:prSet presAssocID="{1F983853-B0B6-4B20-967C-A181CC788B17}" presName="extraNode" presStyleLbl="node1" presStyleIdx="0" presStyleCnt="3"/>
      <dgm:spPr/>
    </dgm:pt>
    <dgm:pt modelId="{86E7B0CC-F50C-47D9-BA46-D755A5B0A320}" type="pres">
      <dgm:prSet presAssocID="{1F983853-B0B6-4B20-967C-A181CC788B17}" presName="dstNode" presStyleLbl="node1" presStyleIdx="0" presStyleCnt="3"/>
      <dgm:spPr/>
    </dgm:pt>
    <dgm:pt modelId="{B8529CDA-8E3F-4C8D-9D3C-840A94F2B31E}" type="pres">
      <dgm:prSet presAssocID="{8CB0CA8B-BC84-4404-B2A9-CC83091A2B08}" presName="text_1" presStyleLbl="node1" presStyleIdx="0" presStyleCnt="3">
        <dgm:presLayoutVars>
          <dgm:bulletEnabled val="1"/>
        </dgm:presLayoutVars>
      </dgm:prSet>
      <dgm:spPr/>
    </dgm:pt>
    <dgm:pt modelId="{1676F04E-A511-4F3C-88B1-BAE3C51632B2}" type="pres">
      <dgm:prSet presAssocID="{8CB0CA8B-BC84-4404-B2A9-CC83091A2B08}" presName="accent_1" presStyleCnt="0"/>
      <dgm:spPr/>
    </dgm:pt>
    <dgm:pt modelId="{8C5C1ED3-CD80-4B77-B477-A5E331DD1DCB}" type="pres">
      <dgm:prSet presAssocID="{8CB0CA8B-BC84-4404-B2A9-CC83091A2B08}" presName="accentRepeatNode" presStyleLbl="solidFgAcc1" presStyleIdx="0" presStyleCnt="3"/>
      <dgm:spPr/>
    </dgm:pt>
    <dgm:pt modelId="{52B80DF8-50CF-4C6E-B34A-79D0D992EB21}" type="pres">
      <dgm:prSet presAssocID="{86BA4E1A-4239-4280-9B7D-C053F8483A79}" presName="text_2" presStyleLbl="node1" presStyleIdx="1" presStyleCnt="3">
        <dgm:presLayoutVars>
          <dgm:bulletEnabled val="1"/>
        </dgm:presLayoutVars>
      </dgm:prSet>
      <dgm:spPr/>
    </dgm:pt>
    <dgm:pt modelId="{C353ECCA-C5A6-4046-95E2-B5401C858F0C}" type="pres">
      <dgm:prSet presAssocID="{86BA4E1A-4239-4280-9B7D-C053F8483A79}" presName="accent_2" presStyleCnt="0"/>
      <dgm:spPr/>
    </dgm:pt>
    <dgm:pt modelId="{0AF08AC5-F649-4AB5-99AD-91F111E134E7}" type="pres">
      <dgm:prSet presAssocID="{86BA4E1A-4239-4280-9B7D-C053F8483A79}" presName="accentRepeatNode" presStyleLbl="solidFgAcc1" presStyleIdx="1" presStyleCnt="3"/>
      <dgm:spPr/>
    </dgm:pt>
    <dgm:pt modelId="{EF69AAEE-946D-480C-A989-7F060116C209}" type="pres">
      <dgm:prSet presAssocID="{E1A97294-D4E9-4808-8D36-214932FF0424}" presName="text_3" presStyleLbl="node1" presStyleIdx="2" presStyleCnt="3">
        <dgm:presLayoutVars>
          <dgm:bulletEnabled val="1"/>
        </dgm:presLayoutVars>
      </dgm:prSet>
      <dgm:spPr/>
    </dgm:pt>
    <dgm:pt modelId="{77205226-285B-4720-BAA4-E59BA40056F7}" type="pres">
      <dgm:prSet presAssocID="{E1A97294-D4E9-4808-8D36-214932FF0424}" presName="accent_3" presStyleCnt="0"/>
      <dgm:spPr/>
    </dgm:pt>
    <dgm:pt modelId="{6369B779-8252-4CDB-976C-5AB7043A3CDB}" type="pres">
      <dgm:prSet presAssocID="{E1A97294-D4E9-4808-8D36-214932FF0424}" presName="accentRepeatNode" presStyleLbl="solidFgAcc1" presStyleIdx="2" presStyleCnt="3"/>
      <dgm:spPr/>
    </dgm:pt>
  </dgm:ptLst>
  <dgm:cxnLst>
    <dgm:cxn modelId="{CE6C4462-24AA-4C95-B25C-3CA8C3AD86BF}" type="presOf" srcId="{86BA4E1A-4239-4280-9B7D-C053F8483A79}" destId="{52B80DF8-50CF-4C6E-B34A-79D0D992EB21}" srcOrd="0" destOrd="0" presId="urn:microsoft.com/office/officeart/2008/layout/VerticalCurvedList"/>
    <dgm:cxn modelId="{32960543-09AF-458E-9C6A-0B285349E578}" type="presOf" srcId="{8CB0CA8B-BC84-4404-B2A9-CC83091A2B08}" destId="{B8529CDA-8E3F-4C8D-9D3C-840A94F2B31E}" srcOrd="0" destOrd="0" presId="urn:microsoft.com/office/officeart/2008/layout/VerticalCurvedList"/>
    <dgm:cxn modelId="{009D4B71-E782-41A2-837E-AF0BFB54342B}" srcId="{1F983853-B0B6-4B20-967C-A181CC788B17}" destId="{E1A97294-D4E9-4808-8D36-214932FF0424}" srcOrd="2" destOrd="0" parTransId="{3C541042-6FA9-42FE-8F0A-D4C7BAA2D29E}" sibTransId="{1F7B2E6A-C02B-4BB6-9399-DCFFF8D70AFA}"/>
    <dgm:cxn modelId="{A6DEF956-B992-441A-8CBC-C7D3844EC0A1}" type="presOf" srcId="{1F983853-B0B6-4B20-967C-A181CC788B17}" destId="{6F8F1071-E114-4957-B49F-8FDA2C5D0B77}" srcOrd="0" destOrd="0" presId="urn:microsoft.com/office/officeart/2008/layout/VerticalCurvedList"/>
    <dgm:cxn modelId="{74E8289A-CB31-4900-BDBD-8A2264BE4DE5}" srcId="{1F983853-B0B6-4B20-967C-A181CC788B17}" destId="{86BA4E1A-4239-4280-9B7D-C053F8483A79}" srcOrd="1" destOrd="0" parTransId="{37B2AC6B-B46A-4A08-8E28-A445B36C0640}" sibTransId="{FE1D5D2E-19A8-4FE3-9E30-4B353375508F}"/>
    <dgm:cxn modelId="{17D321A0-9201-4F1D-87AE-A169DECD48CC}" srcId="{1F983853-B0B6-4B20-967C-A181CC788B17}" destId="{8CB0CA8B-BC84-4404-B2A9-CC83091A2B08}" srcOrd="0" destOrd="0" parTransId="{7AEF54BD-2813-4AF5-B50B-AE757FE28E48}" sibTransId="{3879CCC2-6898-478F-B0CB-6AD8BA1CB640}"/>
    <dgm:cxn modelId="{88B4A0B0-1F91-4529-9EA2-23476BF418F3}" type="presOf" srcId="{3879CCC2-6898-478F-B0CB-6AD8BA1CB640}" destId="{DB693A93-73C0-4E32-87F7-002966277778}" srcOrd="0" destOrd="0" presId="urn:microsoft.com/office/officeart/2008/layout/VerticalCurvedList"/>
    <dgm:cxn modelId="{B1A88DEB-9C5F-47E4-A33C-847D01C542EA}" type="presOf" srcId="{E1A97294-D4E9-4808-8D36-214932FF0424}" destId="{EF69AAEE-946D-480C-A989-7F060116C209}" srcOrd="0" destOrd="0" presId="urn:microsoft.com/office/officeart/2008/layout/VerticalCurvedList"/>
    <dgm:cxn modelId="{63B7B8BE-C966-4854-99F1-013E815B92D2}" type="presParOf" srcId="{6F8F1071-E114-4957-B49F-8FDA2C5D0B77}" destId="{45498FF6-DA6A-4FD6-A3EC-C4EE0347C908}" srcOrd="0" destOrd="0" presId="urn:microsoft.com/office/officeart/2008/layout/VerticalCurvedList"/>
    <dgm:cxn modelId="{7CFE9A74-2794-4D50-80CE-B9EF36097C30}" type="presParOf" srcId="{45498FF6-DA6A-4FD6-A3EC-C4EE0347C908}" destId="{3D91D2E2-6E3F-4058-8D47-6624F1499F95}" srcOrd="0" destOrd="0" presId="urn:microsoft.com/office/officeart/2008/layout/VerticalCurvedList"/>
    <dgm:cxn modelId="{060283A6-130A-4713-8B8B-E14A9097B933}" type="presParOf" srcId="{3D91D2E2-6E3F-4058-8D47-6624F1499F95}" destId="{CAB1C1F9-9514-41A3-8E13-774A2A76F100}" srcOrd="0" destOrd="0" presId="urn:microsoft.com/office/officeart/2008/layout/VerticalCurvedList"/>
    <dgm:cxn modelId="{C6573B0F-A84F-4263-B85A-525287C7E0F2}" type="presParOf" srcId="{3D91D2E2-6E3F-4058-8D47-6624F1499F95}" destId="{DB693A93-73C0-4E32-87F7-002966277778}" srcOrd="1" destOrd="0" presId="urn:microsoft.com/office/officeart/2008/layout/VerticalCurvedList"/>
    <dgm:cxn modelId="{DF28C4C1-9DDB-42E3-8DF5-B06A5F94345D}" type="presParOf" srcId="{3D91D2E2-6E3F-4058-8D47-6624F1499F95}" destId="{3FF220BC-33D6-47EF-967E-09402F48072E}" srcOrd="2" destOrd="0" presId="urn:microsoft.com/office/officeart/2008/layout/VerticalCurvedList"/>
    <dgm:cxn modelId="{2A9DBBD3-9ED3-47E5-AD2D-401B0FB9DDD9}" type="presParOf" srcId="{3D91D2E2-6E3F-4058-8D47-6624F1499F95}" destId="{86E7B0CC-F50C-47D9-BA46-D755A5B0A320}" srcOrd="3" destOrd="0" presId="urn:microsoft.com/office/officeart/2008/layout/VerticalCurvedList"/>
    <dgm:cxn modelId="{70D1E242-D74C-4E39-A54A-73F7090F8690}" type="presParOf" srcId="{45498FF6-DA6A-4FD6-A3EC-C4EE0347C908}" destId="{B8529CDA-8E3F-4C8D-9D3C-840A94F2B31E}" srcOrd="1" destOrd="0" presId="urn:microsoft.com/office/officeart/2008/layout/VerticalCurvedList"/>
    <dgm:cxn modelId="{6F522C6B-7815-410F-99DA-310F02E1D475}" type="presParOf" srcId="{45498FF6-DA6A-4FD6-A3EC-C4EE0347C908}" destId="{1676F04E-A511-4F3C-88B1-BAE3C51632B2}" srcOrd="2" destOrd="0" presId="urn:microsoft.com/office/officeart/2008/layout/VerticalCurvedList"/>
    <dgm:cxn modelId="{FFA0D98B-B011-43F0-9FD1-A998A9BA67F7}" type="presParOf" srcId="{1676F04E-A511-4F3C-88B1-BAE3C51632B2}" destId="{8C5C1ED3-CD80-4B77-B477-A5E331DD1DCB}" srcOrd="0" destOrd="0" presId="urn:microsoft.com/office/officeart/2008/layout/VerticalCurvedList"/>
    <dgm:cxn modelId="{7D6A03FE-7DD7-4151-A964-C1256477CD7B}" type="presParOf" srcId="{45498FF6-DA6A-4FD6-A3EC-C4EE0347C908}" destId="{52B80DF8-50CF-4C6E-B34A-79D0D992EB21}" srcOrd="3" destOrd="0" presId="urn:microsoft.com/office/officeart/2008/layout/VerticalCurvedList"/>
    <dgm:cxn modelId="{910642C6-0286-4AB0-ADD5-1F4D670E618C}" type="presParOf" srcId="{45498FF6-DA6A-4FD6-A3EC-C4EE0347C908}" destId="{C353ECCA-C5A6-4046-95E2-B5401C858F0C}" srcOrd="4" destOrd="0" presId="urn:microsoft.com/office/officeart/2008/layout/VerticalCurvedList"/>
    <dgm:cxn modelId="{EA17522B-FDCF-4112-B21E-8C86C0CBAB90}" type="presParOf" srcId="{C353ECCA-C5A6-4046-95E2-B5401C858F0C}" destId="{0AF08AC5-F649-4AB5-99AD-91F111E134E7}" srcOrd="0" destOrd="0" presId="urn:microsoft.com/office/officeart/2008/layout/VerticalCurvedList"/>
    <dgm:cxn modelId="{89A95858-8118-4857-B0BB-342C8F40F7BD}" type="presParOf" srcId="{45498FF6-DA6A-4FD6-A3EC-C4EE0347C908}" destId="{EF69AAEE-946D-480C-A989-7F060116C209}" srcOrd="5" destOrd="0" presId="urn:microsoft.com/office/officeart/2008/layout/VerticalCurvedList"/>
    <dgm:cxn modelId="{391C7330-0D0C-4522-BB40-FBF76E0CE39E}" type="presParOf" srcId="{45498FF6-DA6A-4FD6-A3EC-C4EE0347C908}" destId="{77205226-285B-4720-BAA4-E59BA40056F7}" srcOrd="6" destOrd="0" presId="urn:microsoft.com/office/officeart/2008/layout/VerticalCurvedList"/>
    <dgm:cxn modelId="{28F2FCC9-26E1-4137-8DCE-038FC943379C}" type="presParOf" srcId="{77205226-285B-4720-BAA4-E59BA40056F7}" destId="{6369B779-8252-4CDB-976C-5AB7043A3CDB}"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983853-B0B6-4B20-967C-A181CC788B1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8CB0CA8B-BC84-4404-B2A9-CC83091A2B08}">
      <dgm:prSet phldrT="[文本]" custT="1"/>
      <dgm:spPr>
        <a:solidFill>
          <a:srgbClr val="3C5CE8"/>
        </a:solidFill>
      </dgm:spPr>
      <dgm:t>
        <a:bodyPr/>
        <a:lstStyle/>
        <a:p>
          <a:r>
            <a:rPr lang="zh-CN" altLang="en-US" sz="1400" dirty="0"/>
            <a:t>构造性干扰</a:t>
          </a:r>
        </a:p>
      </dgm:t>
    </dgm:pt>
    <dgm:pt modelId="{7AEF54BD-2813-4AF5-B50B-AE757FE28E48}" type="parTrans" cxnId="{17D321A0-9201-4F1D-87AE-A169DECD48CC}">
      <dgm:prSet/>
      <dgm:spPr/>
      <dgm:t>
        <a:bodyPr/>
        <a:lstStyle/>
        <a:p>
          <a:endParaRPr lang="zh-CN" altLang="en-US"/>
        </a:p>
      </dgm:t>
    </dgm:pt>
    <dgm:pt modelId="{3879CCC2-6898-478F-B0CB-6AD8BA1CB640}" type="sibTrans" cxnId="{17D321A0-9201-4F1D-87AE-A169DECD48CC}">
      <dgm:prSet/>
      <dgm:spPr/>
      <dgm:t>
        <a:bodyPr/>
        <a:lstStyle/>
        <a:p>
          <a:endParaRPr lang="zh-CN" altLang="en-US"/>
        </a:p>
      </dgm:t>
    </dgm:pt>
    <dgm:pt modelId="{86BA4E1A-4239-4280-9B7D-C053F8483A79}">
      <dgm:prSet phldrT="[文本]" custT="1"/>
      <dgm:spPr>
        <a:solidFill>
          <a:srgbClr val="3C5CE8"/>
        </a:solidFill>
      </dgm:spPr>
      <dgm:t>
        <a:bodyPr/>
        <a:lstStyle/>
        <a:p>
          <a:r>
            <a:rPr lang="zh-CN" altLang="en-US" sz="1400" dirty="0"/>
            <a:t>破坏性干扰</a:t>
          </a:r>
        </a:p>
      </dgm:t>
    </dgm:pt>
    <dgm:pt modelId="{37B2AC6B-B46A-4A08-8E28-A445B36C0640}" type="parTrans" cxnId="{74E8289A-CB31-4900-BDBD-8A2264BE4DE5}">
      <dgm:prSet/>
      <dgm:spPr/>
      <dgm:t>
        <a:bodyPr/>
        <a:lstStyle/>
        <a:p>
          <a:endParaRPr lang="zh-CN" altLang="en-US"/>
        </a:p>
      </dgm:t>
    </dgm:pt>
    <dgm:pt modelId="{FE1D5D2E-19A8-4FE3-9E30-4B353375508F}" type="sibTrans" cxnId="{74E8289A-CB31-4900-BDBD-8A2264BE4DE5}">
      <dgm:prSet/>
      <dgm:spPr/>
      <dgm:t>
        <a:bodyPr/>
        <a:lstStyle/>
        <a:p>
          <a:endParaRPr lang="zh-CN" altLang="en-US"/>
        </a:p>
      </dgm:t>
    </dgm:pt>
    <dgm:pt modelId="{6F8F1071-E114-4957-B49F-8FDA2C5D0B77}" type="pres">
      <dgm:prSet presAssocID="{1F983853-B0B6-4B20-967C-A181CC788B17}" presName="Name0" presStyleCnt="0">
        <dgm:presLayoutVars>
          <dgm:chMax val="7"/>
          <dgm:chPref val="7"/>
          <dgm:dir/>
        </dgm:presLayoutVars>
      </dgm:prSet>
      <dgm:spPr/>
    </dgm:pt>
    <dgm:pt modelId="{45498FF6-DA6A-4FD6-A3EC-C4EE0347C908}" type="pres">
      <dgm:prSet presAssocID="{1F983853-B0B6-4B20-967C-A181CC788B17}" presName="Name1" presStyleCnt="0"/>
      <dgm:spPr/>
    </dgm:pt>
    <dgm:pt modelId="{3D91D2E2-6E3F-4058-8D47-6624F1499F95}" type="pres">
      <dgm:prSet presAssocID="{1F983853-B0B6-4B20-967C-A181CC788B17}" presName="cycle" presStyleCnt="0"/>
      <dgm:spPr/>
    </dgm:pt>
    <dgm:pt modelId="{CAB1C1F9-9514-41A3-8E13-774A2A76F100}" type="pres">
      <dgm:prSet presAssocID="{1F983853-B0B6-4B20-967C-A181CC788B17}" presName="srcNode" presStyleLbl="node1" presStyleIdx="0" presStyleCnt="2"/>
      <dgm:spPr/>
    </dgm:pt>
    <dgm:pt modelId="{DB693A93-73C0-4E32-87F7-002966277778}" type="pres">
      <dgm:prSet presAssocID="{1F983853-B0B6-4B20-967C-A181CC788B17}" presName="conn" presStyleLbl="parChTrans1D2" presStyleIdx="0" presStyleCnt="1"/>
      <dgm:spPr/>
    </dgm:pt>
    <dgm:pt modelId="{3FF220BC-33D6-47EF-967E-09402F48072E}" type="pres">
      <dgm:prSet presAssocID="{1F983853-B0B6-4B20-967C-A181CC788B17}" presName="extraNode" presStyleLbl="node1" presStyleIdx="0" presStyleCnt="2"/>
      <dgm:spPr/>
    </dgm:pt>
    <dgm:pt modelId="{86E7B0CC-F50C-47D9-BA46-D755A5B0A320}" type="pres">
      <dgm:prSet presAssocID="{1F983853-B0B6-4B20-967C-A181CC788B17}" presName="dstNode" presStyleLbl="node1" presStyleIdx="0" presStyleCnt="2"/>
      <dgm:spPr/>
    </dgm:pt>
    <dgm:pt modelId="{B8529CDA-8E3F-4C8D-9D3C-840A94F2B31E}" type="pres">
      <dgm:prSet presAssocID="{8CB0CA8B-BC84-4404-B2A9-CC83091A2B08}" presName="text_1" presStyleLbl="node1" presStyleIdx="0" presStyleCnt="2">
        <dgm:presLayoutVars>
          <dgm:bulletEnabled val="1"/>
        </dgm:presLayoutVars>
      </dgm:prSet>
      <dgm:spPr/>
    </dgm:pt>
    <dgm:pt modelId="{1676F04E-A511-4F3C-88B1-BAE3C51632B2}" type="pres">
      <dgm:prSet presAssocID="{8CB0CA8B-BC84-4404-B2A9-CC83091A2B08}" presName="accent_1" presStyleCnt="0"/>
      <dgm:spPr/>
    </dgm:pt>
    <dgm:pt modelId="{8C5C1ED3-CD80-4B77-B477-A5E331DD1DCB}" type="pres">
      <dgm:prSet presAssocID="{8CB0CA8B-BC84-4404-B2A9-CC83091A2B08}" presName="accentRepeatNode" presStyleLbl="solidFgAcc1" presStyleIdx="0" presStyleCnt="2"/>
      <dgm:spPr/>
    </dgm:pt>
    <dgm:pt modelId="{52B80DF8-50CF-4C6E-B34A-79D0D992EB21}" type="pres">
      <dgm:prSet presAssocID="{86BA4E1A-4239-4280-9B7D-C053F8483A79}" presName="text_2" presStyleLbl="node1" presStyleIdx="1" presStyleCnt="2">
        <dgm:presLayoutVars>
          <dgm:bulletEnabled val="1"/>
        </dgm:presLayoutVars>
      </dgm:prSet>
      <dgm:spPr/>
    </dgm:pt>
    <dgm:pt modelId="{C353ECCA-C5A6-4046-95E2-B5401C858F0C}" type="pres">
      <dgm:prSet presAssocID="{86BA4E1A-4239-4280-9B7D-C053F8483A79}" presName="accent_2" presStyleCnt="0"/>
      <dgm:spPr/>
    </dgm:pt>
    <dgm:pt modelId="{0AF08AC5-F649-4AB5-99AD-91F111E134E7}" type="pres">
      <dgm:prSet presAssocID="{86BA4E1A-4239-4280-9B7D-C053F8483A79}" presName="accentRepeatNode" presStyleLbl="solidFgAcc1" presStyleIdx="1" presStyleCnt="2"/>
      <dgm:spPr/>
    </dgm:pt>
  </dgm:ptLst>
  <dgm:cxnLst>
    <dgm:cxn modelId="{CE6C4462-24AA-4C95-B25C-3CA8C3AD86BF}" type="presOf" srcId="{86BA4E1A-4239-4280-9B7D-C053F8483A79}" destId="{52B80DF8-50CF-4C6E-B34A-79D0D992EB21}" srcOrd="0" destOrd="0" presId="urn:microsoft.com/office/officeart/2008/layout/VerticalCurvedList"/>
    <dgm:cxn modelId="{32960543-09AF-458E-9C6A-0B285349E578}" type="presOf" srcId="{8CB0CA8B-BC84-4404-B2A9-CC83091A2B08}" destId="{B8529CDA-8E3F-4C8D-9D3C-840A94F2B31E}" srcOrd="0" destOrd="0" presId="urn:microsoft.com/office/officeart/2008/layout/VerticalCurvedList"/>
    <dgm:cxn modelId="{A6DEF956-B992-441A-8CBC-C7D3844EC0A1}" type="presOf" srcId="{1F983853-B0B6-4B20-967C-A181CC788B17}" destId="{6F8F1071-E114-4957-B49F-8FDA2C5D0B77}" srcOrd="0" destOrd="0" presId="urn:microsoft.com/office/officeart/2008/layout/VerticalCurvedList"/>
    <dgm:cxn modelId="{74E8289A-CB31-4900-BDBD-8A2264BE4DE5}" srcId="{1F983853-B0B6-4B20-967C-A181CC788B17}" destId="{86BA4E1A-4239-4280-9B7D-C053F8483A79}" srcOrd="1" destOrd="0" parTransId="{37B2AC6B-B46A-4A08-8E28-A445B36C0640}" sibTransId="{FE1D5D2E-19A8-4FE3-9E30-4B353375508F}"/>
    <dgm:cxn modelId="{17D321A0-9201-4F1D-87AE-A169DECD48CC}" srcId="{1F983853-B0B6-4B20-967C-A181CC788B17}" destId="{8CB0CA8B-BC84-4404-B2A9-CC83091A2B08}" srcOrd="0" destOrd="0" parTransId="{7AEF54BD-2813-4AF5-B50B-AE757FE28E48}" sibTransId="{3879CCC2-6898-478F-B0CB-6AD8BA1CB640}"/>
    <dgm:cxn modelId="{88B4A0B0-1F91-4529-9EA2-23476BF418F3}" type="presOf" srcId="{3879CCC2-6898-478F-B0CB-6AD8BA1CB640}" destId="{DB693A93-73C0-4E32-87F7-002966277778}" srcOrd="0" destOrd="0" presId="urn:microsoft.com/office/officeart/2008/layout/VerticalCurvedList"/>
    <dgm:cxn modelId="{63B7B8BE-C966-4854-99F1-013E815B92D2}" type="presParOf" srcId="{6F8F1071-E114-4957-B49F-8FDA2C5D0B77}" destId="{45498FF6-DA6A-4FD6-A3EC-C4EE0347C908}" srcOrd="0" destOrd="0" presId="urn:microsoft.com/office/officeart/2008/layout/VerticalCurvedList"/>
    <dgm:cxn modelId="{7CFE9A74-2794-4D50-80CE-B9EF36097C30}" type="presParOf" srcId="{45498FF6-DA6A-4FD6-A3EC-C4EE0347C908}" destId="{3D91D2E2-6E3F-4058-8D47-6624F1499F95}" srcOrd="0" destOrd="0" presId="urn:microsoft.com/office/officeart/2008/layout/VerticalCurvedList"/>
    <dgm:cxn modelId="{060283A6-130A-4713-8B8B-E14A9097B933}" type="presParOf" srcId="{3D91D2E2-6E3F-4058-8D47-6624F1499F95}" destId="{CAB1C1F9-9514-41A3-8E13-774A2A76F100}" srcOrd="0" destOrd="0" presId="urn:microsoft.com/office/officeart/2008/layout/VerticalCurvedList"/>
    <dgm:cxn modelId="{C6573B0F-A84F-4263-B85A-525287C7E0F2}" type="presParOf" srcId="{3D91D2E2-6E3F-4058-8D47-6624F1499F95}" destId="{DB693A93-73C0-4E32-87F7-002966277778}" srcOrd="1" destOrd="0" presId="urn:microsoft.com/office/officeart/2008/layout/VerticalCurvedList"/>
    <dgm:cxn modelId="{DF28C4C1-9DDB-42E3-8DF5-B06A5F94345D}" type="presParOf" srcId="{3D91D2E2-6E3F-4058-8D47-6624F1499F95}" destId="{3FF220BC-33D6-47EF-967E-09402F48072E}" srcOrd="2" destOrd="0" presId="urn:microsoft.com/office/officeart/2008/layout/VerticalCurvedList"/>
    <dgm:cxn modelId="{2A9DBBD3-9ED3-47E5-AD2D-401B0FB9DDD9}" type="presParOf" srcId="{3D91D2E2-6E3F-4058-8D47-6624F1499F95}" destId="{86E7B0CC-F50C-47D9-BA46-D755A5B0A320}" srcOrd="3" destOrd="0" presId="urn:microsoft.com/office/officeart/2008/layout/VerticalCurvedList"/>
    <dgm:cxn modelId="{70D1E242-D74C-4E39-A54A-73F7090F8690}" type="presParOf" srcId="{45498FF6-DA6A-4FD6-A3EC-C4EE0347C908}" destId="{B8529CDA-8E3F-4C8D-9D3C-840A94F2B31E}" srcOrd="1" destOrd="0" presId="urn:microsoft.com/office/officeart/2008/layout/VerticalCurvedList"/>
    <dgm:cxn modelId="{6F522C6B-7815-410F-99DA-310F02E1D475}" type="presParOf" srcId="{45498FF6-DA6A-4FD6-A3EC-C4EE0347C908}" destId="{1676F04E-A511-4F3C-88B1-BAE3C51632B2}" srcOrd="2" destOrd="0" presId="urn:microsoft.com/office/officeart/2008/layout/VerticalCurvedList"/>
    <dgm:cxn modelId="{FFA0D98B-B011-43F0-9FD1-A998A9BA67F7}" type="presParOf" srcId="{1676F04E-A511-4F3C-88B1-BAE3C51632B2}" destId="{8C5C1ED3-CD80-4B77-B477-A5E331DD1DCB}" srcOrd="0" destOrd="0" presId="urn:microsoft.com/office/officeart/2008/layout/VerticalCurvedList"/>
    <dgm:cxn modelId="{7D6A03FE-7DD7-4151-A964-C1256477CD7B}" type="presParOf" srcId="{45498FF6-DA6A-4FD6-A3EC-C4EE0347C908}" destId="{52B80DF8-50CF-4C6E-B34A-79D0D992EB21}" srcOrd="3" destOrd="0" presId="urn:microsoft.com/office/officeart/2008/layout/VerticalCurvedList"/>
    <dgm:cxn modelId="{910642C6-0286-4AB0-ADD5-1F4D670E618C}" type="presParOf" srcId="{45498FF6-DA6A-4FD6-A3EC-C4EE0347C908}" destId="{C353ECCA-C5A6-4046-95E2-B5401C858F0C}" srcOrd="4" destOrd="0" presId="urn:microsoft.com/office/officeart/2008/layout/VerticalCurvedList"/>
    <dgm:cxn modelId="{EA17522B-FDCF-4112-B21E-8C86C0CBAB90}" type="presParOf" srcId="{C353ECCA-C5A6-4046-95E2-B5401C858F0C}" destId="{0AF08AC5-F649-4AB5-99AD-91F111E134E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93A93-73C0-4E32-87F7-002966277778}">
      <dsp:nvSpPr>
        <dsp:cNvPr id="0" name=""/>
        <dsp:cNvSpPr/>
      </dsp:nvSpPr>
      <dsp:spPr>
        <a:xfrm>
          <a:off x="-2291144" y="-354261"/>
          <a:ext cx="2736790" cy="2736790"/>
        </a:xfrm>
        <a:prstGeom prst="blockArc">
          <a:avLst>
            <a:gd name="adj1" fmla="val 18900000"/>
            <a:gd name="adj2" fmla="val 2700000"/>
            <a:gd name="adj3" fmla="val 78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529CDA-8E3F-4C8D-9D3C-840A94F2B31E}">
      <dsp:nvSpPr>
        <dsp:cNvPr id="0" name=""/>
        <dsp:cNvSpPr/>
      </dsp:nvSpPr>
      <dsp:spPr>
        <a:xfrm>
          <a:off x="286479" y="202826"/>
          <a:ext cx="3806436" cy="405653"/>
        </a:xfrm>
        <a:prstGeom prst="rect">
          <a:avLst/>
        </a:prstGeom>
        <a:solidFill>
          <a:srgbClr val="3C5CE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1987" tIns="33020" rIns="33020" bIns="33020" numCol="1" spcCol="1270" anchor="ctr" anchorCtr="0">
          <a:noAutofit/>
        </a:bodyPr>
        <a:lstStyle/>
        <a:p>
          <a:pPr marL="0" lvl="0" indent="0" algn="l" defTabSz="577850">
            <a:lnSpc>
              <a:spcPct val="90000"/>
            </a:lnSpc>
            <a:spcBef>
              <a:spcPct val="0"/>
            </a:spcBef>
            <a:spcAft>
              <a:spcPct val="35000"/>
            </a:spcAft>
            <a:buNone/>
          </a:pPr>
          <a:r>
            <a:rPr lang="zh-CN" altLang="en-US" sz="1300" kern="1200" dirty="0"/>
            <a:t>测试用例执行到缺陷语句</a:t>
          </a:r>
          <a:r>
            <a:rPr lang="en-US" altLang="zh-CN" sz="1300" kern="1200" dirty="0"/>
            <a:t> </a:t>
          </a:r>
          <a:endParaRPr lang="zh-CN" altLang="en-US" sz="1300" kern="1200" dirty="0"/>
        </a:p>
      </dsp:txBody>
      <dsp:txXfrm>
        <a:off x="286479" y="202826"/>
        <a:ext cx="3806436" cy="405653"/>
      </dsp:txXfrm>
    </dsp:sp>
    <dsp:sp modelId="{8C5C1ED3-CD80-4B77-B477-A5E331DD1DCB}">
      <dsp:nvSpPr>
        <dsp:cNvPr id="0" name=""/>
        <dsp:cNvSpPr/>
      </dsp:nvSpPr>
      <dsp:spPr>
        <a:xfrm>
          <a:off x="32945" y="152120"/>
          <a:ext cx="507066" cy="50706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B80DF8-50CF-4C6E-B34A-79D0D992EB21}">
      <dsp:nvSpPr>
        <dsp:cNvPr id="0" name=""/>
        <dsp:cNvSpPr/>
      </dsp:nvSpPr>
      <dsp:spPr>
        <a:xfrm>
          <a:off x="433934" y="811306"/>
          <a:ext cx="3658981" cy="405653"/>
        </a:xfrm>
        <a:prstGeom prst="rect">
          <a:avLst/>
        </a:prstGeom>
        <a:solidFill>
          <a:srgbClr val="3C5CE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1987" tIns="33020" rIns="33020" bIns="33020" numCol="1" spcCol="1270" anchor="ctr" anchorCtr="0">
          <a:noAutofit/>
        </a:bodyPr>
        <a:lstStyle/>
        <a:p>
          <a:pPr marL="0" lvl="0" indent="0" algn="l" defTabSz="577850">
            <a:lnSpc>
              <a:spcPct val="90000"/>
            </a:lnSpc>
            <a:spcBef>
              <a:spcPct val="0"/>
            </a:spcBef>
            <a:spcAft>
              <a:spcPct val="35000"/>
            </a:spcAft>
            <a:buNone/>
          </a:pPr>
          <a:r>
            <a:rPr lang="zh-CN" altLang="en-US" sz="1300" kern="1200" dirty="0"/>
            <a:t>缺陷语句的执行造成随后程序内部状态出错</a:t>
          </a:r>
          <a:r>
            <a:rPr lang="en-US" altLang="zh-CN" sz="1300" kern="1200" dirty="0"/>
            <a:t> </a:t>
          </a:r>
          <a:endParaRPr lang="zh-CN" altLang="en-US" sz="1300" kern="1200" dirty="0"/>
        </a:p>
      </dsp:txBody>
      <dsp:txXfrm>
        <a:off x="433934" y="811306"/>
        <a:ext cx="3658981" cy="405653"/>
      </dsp:txXfrm>
    </dsp:sp>
    <dsp:sp modelId="{0AF08AC5-F649-4AB5-99AD-91F111E134E7}">
      <dsp:nvSpPr>
        <dsp:cNvPr id="0" name=""/>
        <dsp:cNvSpPr/>
      </dsp:nvSpPr>
      <dsp:spPr>
        <a:xfrm>
          <a:off x="180400" y="760600"/>
          <a:ext cx="507066" cy="50706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69AAEE-946D-480C-A989-7F060116C209}">
      <dsp:nvSpPr>
        <dsp:cNvPr id="0" name=""/>
        <dsp:cNvSpPr/>
      </dsp:nvSpPr>
      <dsp:spPr>
        <a:xfrm>
          <a:off x="286479" y="1419786"/>
          <a:ext cx="3806436" cy="405653"/>
        </a:xfrm>
        <a:prstGeom prst="rect">
          <a:avLst/>
        </a:prstGeom>
        <a:solidFill>
          <a:srgbClr val="3C5CE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1987" tIns="33020" rIns="33020" bIns="33020" numCol="1" spcCol="1270" anchor="ctr" anchorCtr="0">
          <a:noAutofit/>
        </a:bodyPr>
        <a:lstStyle/>
        <a:p>
          <a:pPr marL="0" lvl="0" indent="0" algn="l" defTabSz="577850">
            <a:lnSpc>
              <a:spcPct val="90000"/>
            </a:lnSpc>
            <a:spcBef>
              <a:spcPct val="0"/>
            </a:spcBef>
            <a:spcAft>
              <a:spcPct val="35000"/>
            </a:spcAft>
            <a:buNone/>
          </a:pPr>
          <a:r>
            <a:rPr lang="zh-CN" altLang="en-US" sz="1300" kern="1200" dirty="0"/>
            <a:t>错误的内部状态通过传播影响到程序的输出</a:t>
          </a:r>
        </a:p>
      </dsp:txBody>
      <dsp:txXfrm>
        <a:off x="286479" y="1419786"/>
        <a:ext cx="3806436" cy="405653"/>
      </dsp:txXfrm>
    </dsp:sp>
    <dsp:sp modelId="{6369B779-8252-4CDB-976C-5AB7043A3CDB}">
      <dsp:nvSpPr>
        <dsp:cNvPr id="0" name=""/>
        <dsp:cNvSpPr/>
      </dsp:nvSpPr>
      <dsp:spPr>
        <a:xfrm>
          <a:off x="32945" y="1369080"/>
          <a:ext cx="507066" cy="50706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93A93-73C0-4E32-87F7-002966277778}">
      <dsp:nvSpPr>
        <dsp:cNvPr id="0" name=""/>
        <dsp:cNvSpPr/>
      </dsp:nvSpPr>
      <dsp:spPr>
        <a:xfrm>
          <a:off x="-2729023" y="-423348"/>
          <a:ext cx="3276632" cy="3276632"/>
        </a:xfrm>
        <a:prstGeom prst="blockArc">
          <a:avLst>
            <a:gd name="adj1" fmla="val 18900000"/>
            <a:gd name="adj2" fmla="val 2700000"/>
            <a:gd name="adj3" fmla="val 65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529CDA-8E3F-4C8D-9D3C-840A94F2B31E}">
      <dsp:nvSpPr>
        <dsp:cNvPr id="0" name=""/>
        <dsp:cNvSpPr/>
      </dsp:nvSpPr>
      <dsp:spPr>
        <a:xfrm>
          <a:off x="446682" y="347140"/>
          <a:ext cx="2424671" cy="694183"/>
        </a:xfrm>
        <a:prstGeom prst="rect">
          <a:avLst/>
        </a:prstGeom>
        <a:solidFill>
          <a:srgbClr val="3C5CE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1008" tIns="35560" rIns="35560" bIns="35560" numCol="1" spcCol="1270" anchor="ctr" anchorCtr="0">
          <a:noAutofit/>
        </a:bodyPr>
        <a:lstStyle/>
        <a:p>
          <a:pPr marL="0" lvl="0" indent="0" algn="l" defTabSz="622300">
            <a:lnSpc>
              <a:spcPct val="90000"/>
            </a:lnSpc>
            <a:spcBef>
              <a:spcPct val="0"/>
            </a:spcBef>
            <a:spcAft>
              <a:spcPct val="35000"/>
            </a:spcAft>
            <a:buNone/>
          </a:pPr>
          <a:r>
            <a:rPr lang="zh-CN" altLang="en-US" sz="1400" kern="1200" dirty="0"/>
            <a:t>构造性干扰</a:t>
          </a:r>
        </a:p>
      </dsp:txBody>
      <dsp:txXfrm>
        <a:off x="446682" y="347140"/>
        <a:ext cx="2424671" cy="694183"/>
      </dsp:txXfrm>
    </dsp:sp>
    <dsp:sp modelId="{8C5C1ED3-CD80-4B77-B477-A5E331DD1DCB}">
      <dsp:nvSpPr>
        <dsp:cNvPr id="0" name=""/>
        <dsp:cNvSpPr/>
      </dsp:nvSpPr>
      <dsp:spPr>
        <a:xfrm>
          <a:off x="12817" y="260367"/>
          <a:ext cx="867729" cy="8677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B80DF8-50CF-4C6E-B34A-79D0D992EB21}">
      <dsp:nvSpPr>
        <dsp:cNvPr id="0" name=""/>
        <dsp:cNvSpPr/>
      </dsp:nvSpPr>
      <dsp:spPr>
        <a:xfrm>
          <a:off x="446682" y="1388610"/>
          <a:ext cx="2424671" cy="694183"/>
        </a:xfrm>
        <a:prstGeom prst="rect">
          <a:avLst/>
        </a:prstGeom>
        <a:solidFill>
          <a:srgbClr val="3C5CE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1008" tIns="35560" rIns="35560" bIns="35560" numCol="1" spcCol="1270" anchor="ctr" anchorCtr="0">
          <a:noAutofit/>
        </a:bodyPr>
        <a:lstStyle/>
        <a:p>
          <a:pPr marL="0" lvl="0" indent="0" algn="l" defTabSz="622300">
            <a:lnSpc>
              <a:spcPct val="90000"/>
            </a:lnSpc>
            <a:spcBef>
              <a:spcPct val="0"/>
            </a:spcBef>
            <a:spcAft>
              <a:spcPct val="35000"/>
            </a:spcAft>
            <a:buNone/>
          </a:pPr>
          <a:r>
            <a:rPr lang="zh-CN" altLang="en-US" sz="1400" kern="1200" dirty="0"/>
            <a:t>破坏性干扰</a:t>
          </a:r>
        </a:p>
      </dsp:txBody>
      <dsp:txXfrm>
        <a:off x="446682" y="1388610"/>
        <a:ext cx="2424671" cy="694183"/>
      </dsp:txXfrm>
    </dsp:sp>
    <dsp:sp modelId="{0AF08AC5-F649-4AB5-99AD-91F111E134E7}">
      <dsp:nvSpPr>
        <dsp:cNvPr id="0" name=""/>
        <dsp:cNvSpPr/>
      </dsp:nvSpPr>
      <dsp:spPr>
        <a:xfrm>
          <a:off x="12817" y="1301837"/>
          <a:ext cx="867729" cy="86772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ED801-9A9E-4E7C-8634-8EA84ED8E84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C996FCF-6824-4743-B10C-64244751223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CE29A7-A15B-4E9C-8A7E-98E5E95C69BD}"/>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2021/8/22</a:t>
            </a:fld>
            <a:endParaRPr lang="zh-CN" altLang="en-US"/>
          </a:p>
        </p:txBody>
      </p:sp>
      <p:sp>
        <p:nvSpPr>
          <p:cNvPr id="5" name="页脚占位符 4">
            <a:extLst>
              <a:ext uri="{FF2B5EF4-FFF2-40B4-BE49-F238E27FC236}">
                <a16:creationId xmlns:a16="http://schemas.microsoft.com/office/drawing/2014/main" id="{E21EC425-3C58-45BE-9A82-21B919BA606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AF51E81-B5BE-4FE3-8158-34391077DD10}"/>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134350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C4183-4C2F-4AED-9592-F251D2CB1A34}"/>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81CF87-0327-41AD-B2BB-3C1266C8912B}"/>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325FF9-B708-419D-A1AE-E028E216809B}"/>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2021/8/22</a:t>
            </a:fld>
            <a:endParaRPr lang="zh-CN" altLang="en-US"/>
          </a:p>
        </p:txBody>
      </p:sp>
      <p:sp>
        <p:nvSpPr>
          <p:cNvPr id="5" name="页脚占位符 4">
            <a:extLst>
              <a:ext uri="{FF2B5EF4-FFF2-40B4-BE49-F238E27FC236}">
                <a16:creationId xmlns:a16="http://schemas.microsoft.com/office/drawing/2014/main" id="{CA7FDD8F-C312-443A-9AA5-F9009638276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A6ED382-FC18-4945-BDF4-45DBD11BFF5A}"/>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3650768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05CDBC-A8BC-475E-92C5-71394D9CF40F}"/>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BBE853-F606-4553-A7E0-432882CCF299}"/>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D64B11-F290-4947-9E63-B4E90DFDE149}"/>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2021/8/22</a:t>
            </a:fld>
            <a:endParaRPr lang="zh-CN" altLang="en-US"/>
          </a:p>
        </p:txBody>
      </p:sp>
      <p:sp>
        <p:nvSpPr>
          <p:cNvPr id="5" name="页脚占位符 4">
            <a:extLst>
              <a:ext uri="{FF2B5EF4-FFF2-40B4-BE49-F238E27FC236}">
                <a16:creationId xmlns:a16="http://schemas.microsoft.com/office/drawing/2014/main" id="{E2868B91-8DF1-40D9-B37D-E8F7A2D8BFA9}"/>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FD8D323-053A-4E46-AAF6-6A03D42C4868}"/>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4210218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2021/8/22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889645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2021/8/22</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2287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218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89C19-82F8-4827-ACAC-FE604221A035}"/>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F9977D-C648-4F9E-97C4-97654B6E913E}"/>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3E8F16-0C6A-4A86-A4A5-8007B2777454}"/>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2021/8/22</a:t>
            </a:fld>
            <a:endParaRPr lang="zh-CN" altLang="en-US"/>
          </a:p>
        </p:txBody>
      </p:sp>
      <p:sp>
        <p:nvSpPr>
          <p:cNvPr id="5" name="页脚占位符 4">
            <a:extLst>
              <a:ext uri="{FF2B5EF4-FFF2-40B4-BE49-F238E27FC236}">
                <a16:creationId xmlns:a16="http://schemas.microsoft.com/office/drawing/2014/main" id="{21EA54C9-5BE2-4A4A-BD74-7EC9CDA33D5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9BE14EC-E354-44E2-BE76-F5F1CA1EEC2F}"/>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798917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D91F3-570E-4B92-9201-8FD6295407A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6C51DB-F119-4900-ADD6-BF4025AD4DE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296EDC1-7B67-4D73-A7B2-4F90488053A8}"/>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2021/8/22</a:t>
            </a:fld>
            <a:endParaRPr lang="zh-CN" altLang="en-US"/>
          </a:p>
        </p:txBody>
      </p:sp>
      <p:sp>
        <p:nvSpPr>
          <p:cNvPr id="5" name="页脚占位符 4">
            <a:extLst>
              <a:ext uri="{FF2B5EF4-FFF2-40B4-BE49-F238E27FC236}">
                <a16:creationId xmlns:a16="http://schemas.microsoft.com/office/drawing/2014/main" id="{C13A1A2B-6DD1-4A58-905B-EB3C8FEAE1A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BC36B40-EB80-472D-83ED-D82778C0F0EB}"/>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141223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49885-3A75-47A8-A5D2-77C57EBA83E7}"/>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2201939-2693-4C57-971F-F6EA10950BB1}"/>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FE7D84E-4CE2-43EB-8E4C-24A8AE58F3A5}"/>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A91B97-FD11-4A61-BE16-BDB7D698F70B}"/>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2021/8/22</a:t>
            </a:fld>
            <a:endParaRPr lang="zh-CN" altLang="en-US"/>
          </a:p>
        </p:txBody>
      </p:sp>
      <p:sp>
        <p:nvSpPr>
          <p:cNvPr id="6" name="页脚占位符 5">
            <a:extLst>
              <a:ext uri="{FF2B5EF4-FFF2-40B4-BE49-F238E27FC236}">
                <a16:creationId xmlns:a16="http://schemas.microsoft.com/office/drawing/2014/main" id="{2118F5B8-D037-45C2-B317-6447FAE4A657}"/>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37AB5EE-091A-4B2E-A23A-054D959C6DA2}"/>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182462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84977-1A4B-4C55-B4FC-3AAA3BDDE394}"/>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D7EACC5-BD5B-4CF7-BEA1-12D2BBB373A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0D44D5A-8D96-40D0-A191-4C66C969DF45}"/>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2C90706-9FC6-4D46-8A8D-A7A48C76301E}"/>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81F8E94-9756-4118-B1A4-3726BF21799D}"/>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0115E5-E8EA-4CE1-8687-9403CAA855F3}"/>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2021/8/22</a:t>
            </a:fld>
            <a:endParaRPr lang="zh-CN" altLang="en-US"/>
          </a:p>
        </p:txBody>
      </p:sp>
      <p:sp>
        <p:nvSpPr>
          <p:cNvPr id="8" name="页脚占位符 7">
            <a:extLst>
              <a:ext uri="{FF2B5EF4-FFF2-40B4-BE49-F238E27FC236}">
                <a16:creationId xmlns:a16="http://schemas.microsoft.com/office/drawing/2014/main" id="{BEC8E2BE-5CE0-424E-8716-9B2D0A5A0614}"/>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2A967062-FF57-4787-9FDA-7AFC859168D4}"/>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
        <p:nvSpPr>
          <p:cNvPr id="11" name="TextBox 10"/>
          <p:cNvSpPr txBox="1"/>
          <p:nvPr userDrawn="1"/>
        </p:nvSpPr>
        <p:spPr>
          <a:xfrm>
            <a:off x="1666405" y="671716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856650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720F2-76FC-4C8A-BD8A-A81B05EADA7A}"/>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246304-C321-425A-9BB3-69DC289E5526}"/>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2021/8/22</a:t>
            </a:fld>
            <a:endParaRPr lang="zh-CN" altLang="en-US"/>
          </a:p>
        </p:txBody>
      </p:sp>
      <p:sp>
        <p:nvSpPr>
          <p:cNvPr id="4" name="页脚占位符 3">
            <a:extLst>
              <a:ext uri="{FF2B5EF4-FFF2-40B4-BE49-F238E27FC236}">
                <a16:creationId xmlns:a16="http://schemas.microsoft.com/office/drawing/2014/main" id="{9D248185-ECF3-4A53-9264-3D4EBAE66DC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45FA9858-9708-4E8E-8904-3ADAAD3C862B}"/>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358055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90BFFD-BD6F-4591-B334-6CE3418D8EB7}"/>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2021/8/22</a:t>
            </a:fld>
            <a:endParaRPr lang="zh-CN" altLang="en-US"/>
          </a:p>
        </p:txBody>
      </p:sp>
      <p:sp>
        <p:nvSpPr>
          <p:cNvPr id="3" name="页脚占位符 2">
            <a:extLst>
              <a:ext uri="{FF2B5EF4-FFF2-40B4-BE49-F238E27FC236}">
                <a16:creationId xmlns:a16="http://schemas.microsoft.com/office/drawing/2014/main" id="{83BAC291-9F2A-4EBC-9CE8-BF4F094A64C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E14D7C88-9A22-4C67-A06E-1C1755AC2905}"/>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1655639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59637-EE44-4CBF-BDEE-5D2005108A2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2FD9BC-819D-44AD-8D3F-4141282CA7F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1381B51-3295-48A4-A3C8-772D24AB17C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D135B5-135F-4CBE-B554-8F4A44819437}"/>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2021/8/22</a:t>
            </a:fld>
            <a:endParaRPr lang="zh-CN" altLang="en-US"/>
          </a:p>
        </p:txBody>
      </p:sp>
      <p:sp>
        <p:nvSpPr>
          <p:cNvPr id="6" name="页脚占位符 5">
            <a:extLst>
              <a:ext uri="{FF2B5EF4-FFF2-40B4-BE49-F238E27FC236}">
                <a16:creationId xmlns:a16="http://schemas.microsoft.com/office/drawing/2014/main" id="{D9ACEEE0-314A-4443-9B50-718004785606}"/>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56DAAC91-BE5F-4FA4-8226-F966E23C9FD7}"/>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27676934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8B77D-ED71-4E37-A1C2-549CE0421A5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5D81D71-B26C-4D7A-9BF7-D2607CE8C0D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4D79A7C-F492-461A-B357-71F499EED55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72A8F41-A630-4AEB-9F5B-CFCDF17BEA44}"/>
              </a:ext>
            </a:extLst>
          </p:cNvPr>
          <p:cNvSpPr>
            <a:spLocks noGrp="1"/>
          </p:cNvSpPr>
          <p:nvPr>
            <p:ph type="dt" sz="half" idx="10"/>
          </p:nvPr>
        </p:nvSpPr>
        <p:spPr>
          <a:xfrm>
            <a:off x="838200" y="6356350"/>
            <a:ext cx="2743200" cy="365125"/>
          </a:xfrm>
          <a:prstGeom prst="rect">
            <a:avLst/>
          </a:prstGeom>
        </p:spPr>
        <p:txBody>
          <a:bodyPr/>
          <a:lstStyle/>
          <a:p>
            <a:fld id="{E481BD80-4BC7-42D2-AF37-58B8340DCB83}" type="datetimeFigureOut">
              <a:rPr lang="zh-CN" altLang="en-US" smtClean="0"/>
              <a:t>2021/8/22</a:t>
            </a:fld>
            <a:endParaRPr lang="zh-CN" altLang="en-US"/>
          </a:p>
        </p:txBody>
      </p:sp>
      <p:sp>
        <p:nvSpPr>
          <p:cNvPr id="6" name="页脚占位符 5">
            <a:extLst>
              <a:ext uri="{FF2B5EF4-FFF2-40B4-BE49-F238E27FC236}">
                <a16:creationId xmlns:a16="http://schemas.microsoft.com/office/drawing/2014/main" id="{0082F181-CF85-4E67-ABA2-FB63CE0D3BBD}"/>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660E607-CD05-4C20-A16A-D2F50AF74A62}"/>
              </a:ext>
            </a:extLst>
          </p:cNvPr>
          <p:cNvSpPr>
            <a:spLocks noGrp="1"/>
          </p:cNvSpPr>
          <p:nvPr>
            <p:ph type="sldNum" sz="quarter" idx="12"/>
          </p:nvPr>
        </p:nvSpPr>
        <p:spPr>
          <a:xfrm>
            <a:off x="8610600" y="6356350"/>
            <a:ext cx="2743200" cy="365125"/>
          </a:xfrm>
          <a:prstGeom prst="rect">
            <a:avLst/>
          </a:prstGeom>
        </p:spPr>
        <p:txBody>
          <a:bodyPr/>
          <a:lstStyle/>
          <a:p>
            <a:fld id="{04F83736-317B-45D2-B0ED-9B0E74FA092F}" type="slidenum">
              <a:rPr lang="zh-CN" altLang="en-US" smtClean="0"/>
              <a:t>‹#›</a:t>
            </a:fld>
            <a:endParaRPr lang="zh-CN" altLang="en-US"/>
          </a:p>
        </p:txBody>
      </p:sp>
    </p:spTree>
    <p:extLst>
      <p:ext uri="{BB962C8B-B14F-4D97-AF65-F5344CB8AC3E}">
        <p14:creationId xmlns:p14="http://schemas.microsoft.com/office/powerpoint/2010/main" val="3257228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5992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peelOff"/>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506" userDrawn="1">
          <p15:clr>
            <a:srgbClr val="F26B43"/>
          </p15:clr>
        </p15:guide>
        <p15:guide id="3" pos="717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07542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F58E010-F21B-43AC-BBBF-4C0DB77BF625}"/>
              </a:ext>
            </a:extLst>
          </p:cNvPr>
          <p:cNvGrpSpPr/>
          <p:nvPr/>
        </p:nvGrpSpPr>
        <p:grpSpPr>
          <a:xfrm>
            <a:off x="1420136" y="4379947"/>
            <a:ext cx="2012561" cy="479598"/>
            <a:chOff x="1420136" y="3799843"/>
            <a:chExt cx="2012561" cy="479598"/>
          </a:xfrm>
        </p:grpSpPr>
        <p:sp>
          <p:nvSpPr>
            <p:cNvPr id="12" name="矩形: 圆角 11">
              <a:extLst>
                <a:ext uri="{FF2B5EF4-FFF2-40B4-BE49-F238E27FC236}">
                  <a16:creationId xmlns:a16="http://schemas.microsoft.com/office/drawing/2014/main" id="{B97821AB-257E-4FC4-8D41-01D24AE66F62}"/>
                </a:ext>
              </a:extLst>
            </p:cNvPr>
            <p:cNvSpPr/>
            <p:nvPr/>
          </p:nvSpPr>
          <p:spPr>
            <a:xfrm rot="16200000" flipH="1">
              <a:off x="2186618" y="3033361"/>
              <a:ext cx="479598" cy="2012561"/>
            </a:xfrm>
            <a:prstGeom prst="roundRect">
              <a:avLst>
                <a:gd name="adj" fmla="val 50000"/>
              </a:avLst>
            </a:prstGeom>
            <a:solidFill>
              <a:srgbClr val="3C5CE8"/>
            </a:solidFill>
            <a:ln w="1905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3" name="文本框 12">
              <a:extLst>
                <a:ext uri="{FF2B5EF4-FFF2-40B4-BE49-F238E27FC236}">
                  <a16:creationId xmlns:a16="http://schemas.microsoft.com/office/drawing/2014/main" id="{0C766272-E061-4B9F-848B-64721056E74B}"/>
                </a:ext>
              </a:extLst>
            </p:cNvPr>
            <p:cNvSpPr txBox="1"/>
            <p:nvPr/>
          </p:nvSpPr>
          <p:spPr>
            <a:xfrm flipH="1">
              <a:off x="1420136" y="3870364"/>
              <a:ext cx="2012560" cy="338554"/>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schemeClr val="bg1"/>
                  </a:solidFill>
                  <a:effectLst/>
                  <a:uLnTx/>
                  <a:uFillTx/>
                  <a:cs typeface="+mn-ea"/>
                  <a:sym typeface="+mn-lt"/>
                </a:rPr>
                <a:t>汇报人：王昭丹</a:t>
              </a:r>
            </a:p>
          </p:txBody>
        </p:sp>
      </p:grpSp>
      <p:sp>
        <p:nvSpPr>
          <p:cNvPr id="9" name="文本框 8">
            <a:extLst>
              <a:ext uri="{FF2B5EF4-FFF2-40B4-BE49-F238E27FC236}">
                <a16:creationId xmlns:a16="http://schemas.microsoft.com/office/drawing/2014/main" id="{9B8AF3EC-DA43-4291-AC9C-EA23C7F75E7B}"/>
              </a:ext>
            </a:extLst>
          </p:cNvPr>
          <p:cNvSpPr txBox="1"/>
          <p:nvPr/>
        </p:nvSpPr>
        <p:spPr>
          <a:xfrm flipH="1">
            <a:off x="1157598" y="2551008"/>
            <a:ext cx="6618733" cy="144655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4400" dirty="0">
                <a:solidFill>
                  <a:schemeClr val="tx1">
                    <a:lumMod val="75000"/>
                    <a:lumOff val="25000"/>
                  </a:schemeClr>
                </a:solidFill>
                <a:cs typeface="+mn-ea"/>
                <a:sym typeface="+mn-lt"/>
              </a:rPr>
              <a:t>基于</a:t>
            </a:r>
            <a:r>
              <a:rPr lang="zh-CN" altLang="en-US" sz="4400" dirty="0">
                <a:solidFill>
                  <a:srgbClr val="3C5CE8"/>
                </a:solidFill>
                <a:cs typeface="+mn-ea"/>
                <a:sym typeface="+mn-lt"/>
              </a:rPr>
              <a:t>程序频谱</a:t>
            </a:r>
            <a:r>
              <a:rPr lang="zh-CN" altLang="en-US" sz="4400" dirty="0">
                <a:solidFill>
                  <a:schemeClr val="tx1">
                    <a:lumMod val="75000"/>
                    <a:lumOff val="25000"/>
                  </a:schemeClr>
                </a:solidFill>
                <a:cs typeface="+mn-ea"/>
                <a:sym typeface="+mn-lt"/>
              </a:rPr>
              <a:t>的动态缺陷定位方法研究</a:t>
            </a:r>
          </a:p>
        </p:txBody>
      </p:sp>
      <p:grpSp>
        <p:nvGrpSpPr>
          <p:cNvPr id="11" name="组合 10">
            <a:extLst>
              <a:ext uri="{FF2B5EF4-FFF2-40B4-BE49-F238E27FC236}">
                <a16:creationId xmlns:a16="http://schemas.microsoft.com/office/drawing/2014/main" id="{C304835C-C496-4AA7-BDF2-A87D8F3D71C5}"/>
              </a:ext>
            </a:extLst>
          </p:cNvPr>
          <p:cNvGrpSpPr/>
          <p:nvPr/>
        </p:nvGrpSpPr>
        <p:grpSpPr>
          <a:xfrm>
            <a:off x="-2027284" y="-1994691"/>
            <a:ext cx="21110543" cy="10847382"/>
            <a:chOff x="-2027284" y="-1994691"/>
            <a:chExt cx="21110543" cy="10847382"/>
          </a:xfrm>
        </p:grpSpPr>
        <p:sp>
          <p:nvSpPr>
            <p:cNvPr id="7" name="椭圆 6">
              <a:extLst>
                <a:ext uri="{FF2B5EF4-FFF2-40B4-BE49-F238E27FC236}">
                  <a16:creationId xmlns:a16="http://schemas.microsoft.com/office/drawing/2014/main" id="{3CB58E50-1A97-4D55-90F9-05C3D66D1DE8}"/>
                </a:ext>
              </a:extLst>
            </p:cNvPr>
            <p:cNvSpPr/>
            <p:nvPr/>
          </p:nvSpPr>
          <p:spPr>
            <a:xfrm>
              <a:off x="-2027284" y="4919134"/>
              <a:ext cx="3200173" cy="3200171"/>
            </a:xfrm>
            <a:prstGeom prst="ellipse">
              <a:avLst/>
            </a:prstGeom>
            <a:noFill/>
            <a:ln w="889000">
              <a:solidFill>
                <a:srgbClr val="4060E8">
                  <a:alpha val="1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A23B4BD4-CEC4-47E8-AEC9-D9D12F90D876}"/>
                </a:ext>
              </a:extLst>
            </p:cNvPr>
            <p:cNvGrpSpPr/>
            <p:nvPr/>
          </p:nvGrpSpPr>
          <p:grpSpPr>
            <a:xfrm>
              <a:off x="8235877" y="-1994691"/>
              <a:ext cx="10847382" cy="10847382"/>
              <a:chOff x="8235877" y="-1994691"/>
              <a:chExt cx="10847382" cy="10847382"/>
            </a:xfrm>
          </p:grpSpPr>
          <p:sp>
            <p:nvSpPr>
              <p:cNvPr id="8" name="椭圆 7">
                <a:extLst>
                  <a:ext uri="{FF2B5EF4-FFF2-40B4-BE49-F238E27FC236}">
                    <a16:creationId xmlns:a16="http://schemas.microsoft.com/office/drawing/2014/main" id="{3BB38D68-91CA-46C9-95D9-EF37E5062B00}"/>
                  </a:ext>
                </a:extLst>
              </p:cNvPr>
              <p:cNvSpPr/>
              <p:nvPr/>
            </p:nvSpPr>
            <p:spPr>
              <a:xfrm>
                <a:off x="8235877" y="-1994691"/>
                <a:ext cx="10847382" cy="10847382"/>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668BEC7E-28A1-4AB3-A55E-9EA8071D7454}"/>
                  </a:ext>
                </a:extLst>
              </p:cNvPr>
              <p:cNvSpPr/>
              <p:nvPr/>
            </p:nvSpPr>
            <p:spPr>
              <a:xfrm>
                <a:off x="8950408" y="-1280160"/>
                <a:ext cx="9418320" cy="9418320"/>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a:extLst>
                  <a:ext uri="{FF2B5EF4-FFF2-40B4-BE49-F238E27FC236}">
                    <a16:creationId xmlns:a16="http://schemas.microsoft.com/office/drawing/2014/main" id="{02FAC646-DF27-46AF-9958-174994DDFABC}"/>
                  </a:ext>
                </a:extLst>
              </p:cNvPr>
              <p:cNvSpPr/>
              <p:nvPr/>
            </p:nvSpPr>
            <p:spPr>
              <a:xfrm>
                <a:off x="9409953" y="-820615"/>
                <a:ext cx="8499230" cy="8499230"/>
              </a:xfrm>
              <a:prstGeom prst="ellipse">
                <a:avLst/>
              </a:prstGeom>
              <a:pattFill prst="lgGrid">
                <a:fgClr>
                  <a:srgbClr val="4060E8"/>
                </a:fgClr>
                <a:bgClr>
                  <a:srgbClr val="3C5CE8"/>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9230B287-0D43-4833-B6DF-8BD00935A3AE}"/>
                  </a:ext>
                </a:extLst>
              </p:cNvPr>
              <p:cNvSpPr/>
              <p:nvPr/>
            </p:nvSpPr>
            <p:spPr>
              <a:xfrm flipH="1">
                <a:off x="115567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0" name="椭圆 19">
                <a:extLst>
                  <a:ext uri="{FF2B5EF4-FFF2-40B4-BE49-F238E27FC236}">
                    <a16:creationId xmlns:a16="http://schemas.microsoft.com/office/drawing/2014/main" id="{053124D9-8DE0-4A5F-8FAC-618E7778F24F}"/>
                  </a:ext>
                </a:extLst>
              </p:cNvPr>
              <p:cNvSpPr/>
              <p:nvPr/>
            </p:nvSpPr>
            <p:spPr>
              <a:xfrm flipH="1">
                <a:off x="114043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椭圆 20">
                <a:extLst>
                  <a:ext uri="{FF2B5EF4-FFF2-40B4-BE49-F238E27FC236}">
                    <a16:creationId xmlns:a16="http://schemas.microsoft.com/office/drawing/2014/main" id="{618817FD-C99D-49C9-86E0-A752DB30DC6E}"/>
                  </a:ext>
                </a:extLst>
              </p:cNvPr>
              <p:cNvSpPr/>
              <p:nvPr/>
            </p:nvSpPr>
            <p:spPr>
              <a:xfrm flipH="1">
                <a:off x="112519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2" name="椭圆 21">
                <a:extLst>
                  <a:ext uri="{FF2B5EF4-FFF2-40B4-BE49-F238E27FC236}">
                    <a16:creationId xmlns:a16="http://schemas.microsoft.com/office/drawing/2014/main" id="{7405C1C4-97F7-4815-8167-598A99F45438}"/>
                  </a:ext>
                </a:extLst>
              </p:cNvPr>
              <p:cNvSpPr/>
              <p:nvPr/>
            </p:nvSpPr>
            <p:spPr>
              <a:xfrm flipH="1">
                <a:off x="110995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3" name="椭圆 22">
                <a:extLst>
                  <a:ext uri="{FF2B5EF4-FFF2-40B4-BE49-F238E27FC236}">
                    <a16:creationId xmlns:a16="http://schemas.microsoft.com/office/drawing/2014/main" id="{6DFC1D1D-018B-41D8-B370-ADBBA7628AFA}"/>
                  </a:ext>
                </a:extLst>
              </p:cNvPr>
              <p:cNvSpPr/>
              <p:nvPr/>
            </p:nvSpPr>
            <p:spPr>
              <a:xfrm flipH="1">
                <a:off x="109471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椭圆 23">
                <a:extLst>
                  <a:ext uri="{FF2B5EF4-FFF2-40B4-BE49-F238E27FC236}">
                    <a16:creationId xmlns:a16="http://schemas.microsoft.com/office/drawing/2014/main" id="{66D54278-7269-4BE2-BDD0-DB2186102374}"/>
                  </a:ext>
                </a:extLst>
              </p:cNvPr>
              <p:cNvSpPr/>
              <p:nvPr/>
            </p:nvSpPr>
            <p:spPr>
              <a:xfrm flipH="1">
                <a:off x="107947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椭圆 24">
                <a:extLst>
                  <a:ext uri="{FF2B5EF4-FFF2-40B4-BE49-F238E27FC236}">
                    <a16:creationId xmlns:a16="http://schemas.microsoft.com/office/drawing/2014/main" id="{7488F695-A025-4DCE-ADAB-50C19D88BB08}"/>
                  </a:ext>
                </a:extLst>
              </p:cNvPr>
              <p:cNvSpPr/>
              <p:nvPr/>
            </p:nvSpPr>
            <p:spPr>
              <a:xfrm flipH="1">
                <a:off x="115567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椭圆 25">
                <a:extLst>
                  <a:ext uri="{FF2B5EF4-FFF2-40B4-BE49-F238E27FC236}">
                    <a16:creationId xmlns:a16="http://schemas.microsoft.com/office/drawing/2014/main" id="{12104006-60AE-4B0C-93D1-18B37B64FC92}"/>
                  </a:ext>
                </a:extLst>
              </p:cNvPr>
              <p:cNvSpPr/>
              <p:nvPr/>
            </p:nvSpPr>
            <p:spPr>
              <a:xfrm flipH="1">
                <a:off x="114043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椭圆 26">
                <a:extLst>
                  <a:ext uri="{FF2B5EF4-FFF2-40B4-BE49-F238E27FC236}">
                    <a16:creationId xmlns:a16="http://schemas.microsoft.com/office/drawing/2014/main" id="{497634F2-346D-426C-BA54-484D360E7A7F}"/>
                  </a:ext>
                </a:extLst>
              </p:cNvPr>
              <p:cNvSpPr/>
              <p:nvPr/>
            </p:nvSpPr>
            <p:spPr>
              <a:xfrm flipH="1">
                <a:off x="112519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8" name="椭圆 27">
                <a:extLst>
                  <a:ext uri="{FF2B5EF4-FFF2-40B4-BE49-F238E27FC236}">
                    <a16:creationId xmlns:a16="http://schemas.microsoft.com/office/drawing/2014/main" id="{4A3B3C0E-54B6-482F-8027-9807E8CD8822}"/>
                  </a:ext>
                </a:extLst>
              </p:cNvPr>
              <p:cNvSpPr/>
              <p:nvPr/>
            </p:nvSpPr>
            <p:spPr>
              <a:xfrm flipH="1">
                <a:off x="110995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9" name="椭圆 28">
                <a:extLst>
                  <a:ext uri="{FF2B5EF4-FFF2-40B4-BE49-F238E27FC236}">
                    <a16:creationId xmlns:a16="http://schemas.microsoft.com/office/drawing/2014/main" id="{73766EE7-2515-4983-BC78-65E8640FDAA0}"/>
                  </a:ext>
                </a:extLst>
              </p:cNvPr>
              <p:cNvSpPr/>
              <p:nvPr/>
            </p:nvSpPr>
            <p:spPr>
              <a:xfrm flipH="1">
                <a:off x="109471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0" name="椭圆 29">
                <a:extLst>
                  <a:ext uri="{FF2B5EF4-FFF2-40B4-BE49-F238E27FC236}">
                    <a16:creationId xmlns:a16="http://schemas.microsoft.com/office/drawing/2014/main" id="{6EE1BEE3-D9D1-4997-8971-64F6050C28B0}"/>
                  </a:ext>
                </a:extLst>
              </p:cNvPr>
              <p:cNvSpPr/>
              <p:nvPr/>
            </p:nvSpPr>
            <p:spPr>
              <a:xfrm flipH="1">
                <a:off x="107947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椭圆 30">
                <a:extLst>
                  <a:ext uri="{FF2B5EF4-FFF2-40B4-BE49-F238E27FC236}">
                    <a16:creationId xmlns:a16="http://schemas.microsoft.com/office/drawing/2014/main" id="{99415E64-B3C1-44B5-B489-0EE69B5A7E02}"/>
                  </a:ext>
                </a:extLst>
              </p:cNvPr>
              <p:cNvSpPr/>
              <p:nvPr/>
            </p:nvSpPr>
            <p:spPr>
              <a:xfrm flipH="1">
                <a:off x="115567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椭圆 31">
                <a:extLst>
                  <a:ext uri="{FF2B5EF4-FFF2-40B4-BE49-F238E27FC236}">
                    <a16:creationId xmlns:a16="http://schemas.microsoft.com/office/drawing/2014/main" id="{E041B330-8B6B-428E-9C60-766CB23A99AF}"/>
                  </a:ext>
                </a:extLst>
              </p:cNvPr>
              <p:cNvSpPr/>
              <p:nvPr/>
            </p:nvSpPr>
            <p:spPr>
              <a:xfrm flipH="1">
                <a:off x="114043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3" name="椭圆 32">
                <a:extLst>
                  <a:ext uri="{FF2B5EF4-FFF2-40B4-BE49-F238E27FC236}">
                    <a16:creationId xmlns:a16="http://schemas.microsoft.com/office/drawing/2014/main" id="{D3910716-1DE5-45F5-BCAF-F90B039C7410}"/>
                  </a:ext>
                </a:extLst>
              </p:cNvPr>
              <p:cNvSpPr/>
              <p:nvPr/>
            </p:nvSpPr>
            <p:spPr>
              <a:xfrm flipH="1">
                <a:off x="112519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 name="椭圆 33">
                <a:extLst>
                  <a:ext uri="{FF2B5EF4-FFF2-40B4-BE49-F238E27FC236}">
                    <a16:creationId xmlns:a16="http://schemas.microsoft.com/office/drawing/2014/main" id="{5CE89BA0-D97D-4515-B12C-603AC6FDC02F}"/>
                  </a:ext>
                </a:extLst>
              </p:cNvPr>
              <p:cNvSpPr/>
              <p:nvPr/>
            </p:nvSpPr>
            <p:spPr>
              <a:xfrm flipH="1">
                <a:off x="110995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5" name="椭圆 34">
                <a:extLst>
                  <a:ext uri="{FF2B5EF4-FFF2-40B4-BE49-F238E27FC236}">
                    <a16:creationId xmlns:a16="http://schemas.microsoft.com/office/drawing/2014/main" id="{010D9368-6C46-415A-AF15-CCD93EC46BE6}"/>
                  </a:ext>
                </a:extLst>
              </p:cNvPr>
              <p:cNvSpPr/>
              <p:nvPr/>
            </p:nvSpPr>
            <p:spPr>
              <a:xfrm flipH="1">
                <a:off x="109471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6" name="椭圆 35">
                <a:extLst>
                  <a:ext uri="{FF2B5EF4-FFF2-40B4-BE49-F238E27FC236}">
                    <a16:creationId xmlns:a16="http://schemas.microsoft.com/office/drawing/2014/main" id="{71D668CB-C706-43DB-BD31-BB1624A9750B}"/>
                  </a:ext>
                </a:extLst>
              </p:cNvPr>
              <p:cNvSpPr/>
              <p:nvPr/>
            </p:nvSpPr>
            <p:spPr>
              <a:xfrm flipH="1">
                <a:off x="107947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7" name="椭圆 36">
                <a:extLst>
                  <a:ext uri="{FF2B5EF4-FFF2-40B4-BE49-F238E27FC236}">
                    <a16:creationId xmlns:a16="http://schemas.microsoft.com/office/drawing/2014/main" id="{0523BEFF-E2CE-478F-82BD-CB2574C15642}"/>
                  </a:ext>
                </a:extLst>
              </p:cNvPr>
              <p:cNvSpPr/>
              <p:nvPr/>
            </p:nvSpPr>
            <p:spPr>
              <a:xfrm flipH="1">
                <a:off x="115567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8" name="椭圆 37">
                <a:extLst>
                  <a:ext uri="{FF2B5EF4-FFF2-40B4-BE49-F238E27FC236}">
                    <a16:creationId xmlns:a16="http://schemas.microsoft.com/office/drawing/2014/main" id="{4226221F-BEE8-4621-A28E-4A811B1F7BBE}"/>
                  </a:ext>
                </a:extLst>
              </p:cNvPr>
              <p:cNvSpPr/>
              <p:nvPr/>
            </p:nvSpPr>
            <p:spPr>
              <a:xfrm flipH="1">
                <a:off x="114043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9" name="椭圆 38">
                <a:extLst>
                  <a:ext uri="{FF2B5EF4-FFF2-40B4-BE49-F238E27FC236}">
                    <a16:creationId xmlns:a16="http://schemas.microsoft.com/office/drawing/2014/main" id="{9813D058-83A0-4C0E-B16A-6BF9626F0087}"/>
                  </a:ext>
                </a:extLst>
              </p:cNvPr>
              <p:cNvSpPr/>
              <p:nvPr/>
            </p:nvSpPr>
            <p:spPr>
              <a:xfrm flipH="1">
                <a:off x="112519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0" name="椭圆 39">
                <a:extLst>
                  <a:ext uri="{FF2B5EF4-FFF2-40B4-BE49-F238E27FC236}">
                    <a16:creationId xmlns:a16="http://schemas.microsoft.com/office/drawing/2014/main" id="{14AFB2DF-6243-4D6E-B8C2-8DF113C7DA11}"/>
                  </a:ext>
                </a:extLst>
              </p:cNvPr>
              <p:cNvSpPr/>
              <p:nvPr/>
            </p:nvSpPr>
            <p:spPr>
              <a:xfrm flipH="1">
                <a:off x="110995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1" name="椭圆 40">
                <a:extLst>
                  <a:ext uri="{FF2B5EF4-FFF2-40B4-BE49-F238E27FC236}">
                    <a16:creationId xmlns:a16="http://schemas.microsoft.com/office/drawing/2014/main" id="{57AEC3D0-CDAA-4B31-9B34-7E310259BDB0}"/>
                  </a:ext>
                </a:extLst>
              </p:cNvPr>
              <p:cNvSpPr/>
              <p:nvPr/>
            </p:nvSpPr>
            <p:spPr>
              <a:xfrm flipH="1">
                <a:off x="109471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2" name="椭圆 41">
                <a:extLst>
                  <a:ext uri="{FF2B5EF4-FFF2-40B4-BE49-F238E27FC236}">
                    <a16:creationId xmlns:a16="http://schemas.microsoft.com/office/drawing/2014/main" id="{68587B97-2630-4A83-9806-80EA86055767}"/>
                  </a:ext>
                </a:extLst>
              </p:cNvPr>
              <p:cNvSpPr/>
              <p:nvPr/>
            </p:nvSpPr>
            <p:spPr>
              <a:xfrm flipH="1">
                <a:off x="107947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pic>
        <p:nvPicPr>
          <p:cNvPr id="2610" name="图片 2609" descr="图片包含 桌子, 小, 手, 黑暗&#10;&#10;描述已自动生成">
            <a:extLst>
              <a:ext uri="{FF2B5EF4-FFF2-40B4-BE49-F238E27FC236}">
                <a16:creationId xmlns:a16="http://schemas.microsoft.com/office/drawing/2014/main" id="{014D44E9-11D8-43BE-879D-C1015B8FF076}"/>
              </a:ext>
            </a:extLst>
          </p:cNvPr>
          <p:cNvPicPr>
            <a:picLocks noChangeAspect="1"/>
          </p:cNvPicPr>
          <p:nvPr/>
        </p:nvPicPr>
        <p:blipFill rotWithShape="1">
          <a:blip r:embed="rId3">
            <a:extLst>
              <a:ext uri="{28A0092B-C50C-407E-A947-70E740481C1C}">
                <a14:useLocalDpi xmlns:a14="http://schemas.microsoft.com/office/drawing/2010/main" val="0"/>
              </a:ext>
            </a:extLst>
          </a:blip>
          <a:srcRect l="39566" t="14821" r="7246" b="5167"/>
          <a:stretch/>
        </p:blipFill>
        <p:spPr>
          <a:xfrm>
            <a:off x="5343096" y="70338"/>
            <a:ext cx="6611240" cy="7032535"/>
          </a:xfrm>
          <a:prstGeom prst="rect">
            <a:avLst/>
          </a:prstGeom>
        </p:spPr>
      </p:pic>
      <p:pic>
        <p:nvPicPr>
          <p:cNvPr id="43" name="图片 42">
            <a:extLst>
              <a:ext uri="{FF2B5EF4-FFF2-40B4-BE49-F238E27FC236}">
                <a16:creationId xmlns:a16="http://schemas.microsoft.com/office/drawing/2014/main" id="{0865C35D-0270-45B7-A9EB-1C45770411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82" y="332269"/>
            <a:ext cx="753012" cy="753012"/>
          </a:xfrm>
          <a:prstGeom prst="rect">
            <a:avLst/>
          </a:prstGeom>
        </p:spPr>
      </p:pic>
    </p:spTree>
    <p:custDataLst>
      <p:tags r:id="rId1"/>
    </p:custDataLst>
    <p:extLst>
      <p:ext uri="{BB962C8B-B14F-4D97-AF65-F5344CB8AC3E}">
        <p14:creationId xmlns:p14="http://schemas.microsoft.com/office/powerpoint/2010/main" val="3721485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par>
                          <p:cTn id="21" fill="hold">
                            <p:stCondLst>
                              <p:cond delay="2000"/>
                            </p:stCondLst>
                            <p:childTnLst>
                              <p:par>
                                <p:cTn id="22" presetID="52" presetClass="entr" presetSubtype="0" fill="hold" nodeType="afterEffect">
                                  <p:stCondLst>
                                    <p:cond delay="0"/>
                                  </p:stCondLst>
                                  <p:childTnLst>
                                    <p:set>
                                      <p:cBhvr>
                                        <p:cTn id="23" dur="1" fill="hold">
                                          <p:stCondLst>
                                            <p:cond delay="0"/>
                                          </p:stCondLst>
                                        </p:cTn>
                                        <p:tgtEl>
                                          <p:spTgt spid="2610"/>
                                        </p:tgtEl>
                                        <p:attrNameLst>
                                          <p:attrName>style.visibility</p:attrName>
                                        </p:attrNameLst>
                                      </p:cBhvr>
                                      <p:to>
                                        <p:strVal val="visible"/>
                                      </p:to>
                                    </p:set>
                                    <p:animScale>
                                      <p:cBhvr>
                                        <p:cTn id="24" dur="1000" decel="50000" fill="hold">
                                          <p:stCondLst>
                                            <p:cond delay="0"/>
                                          </p:stCondLst>
                                        </p:cTn>
                                        <p:tgtEl>
                                          <p:spTgt spid="26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2610"/>
                                        </p:tgtEl>
                                        <p:attrNameLst>
                                          <p:attrName>ppt_x</p:attrName>
                                          <p:attrName>ppt_y</p:attrName>
                                        </p:attrNameLst>
                                      </p:cBhvr>
                                    </p:animMotion>
                                    <p:animEffect transition="in" filter="fade">
                                      <p:cBhvr>
                                        <p:cTn id="26" dur="1000"/>
                                        <p:tgtEl>
                                          <p:spTgt spid="2610"/>
                                        </p:tgtEl>
                                      </p:cBhvr>
                                    </p:animEffect>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72853EC-CC27-4C4A-B468-5ED912BFB267}"/>
              </a:ext>
            </a:extLst>
          </p:cNvPr>
          <p:cNvGrpSpPr/>
          <p:nvPr/>
        </p:nvGrpSpPr>
        <p:grpSpPr>
          <a:xfrm>
            <a:off x="4837122" y="1722353"/>
            <a:ext cx="2774307" cy="3499671"/>
            <a:chOff x="1423275" y="2298343"/>
            <a:chExt cx="2774307" cy="3499671"/>
          </a:xfrm>
        </p:grpSpPr>
        <p:sp>
          <p:nvSpPr>
            <p:cNvPr id="13" name="任意多边形: 形状 12">
              <a:extLst>
                <a:ext uri="{FF2B5EF4-FFF2-40B4-BE49-F238E27FC236}">
                  <a16:creationId xmlns:a16="http://schemas.microsoft.com/office/drawing/2014/main" id="{4CC0388E-A3BF-44B6-BE67-D5F4702AF75D}"/>
                </a:ext>
              </a:extLst>
            </p:cNvPr>
            <p:cNvSpPr/>
            <p:nvPr/>
          </p:nvSpPr>
          <p:spPr>
            <a:xfrm flipV="1">
              <a:off x="1423275" y="2298343"/>
              <a:ext cx="2634018" cy="3499671"/>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32" name="Title 13">
              <a:extLst>
                <a:ext uri="{FF2B5EF4-FFF2-40B4-BE49-F238E27FC236}">
                  <a16:creationId xmlns:a16="http://schemas.microsoft.com/office/drawing/2014/main" id="{5ACD9F96-4014-49C4-AD08-9C77F310588B}"/>
                </a:ext>
              </a:extLst>
            </p:cNvPr>
            <p:cNvSpPr txBox="1">
              <a:spLocks/>
            </p:cNvSpPr>
            <p:nvPr/>
          </p:nvSpPr>
          <p:spPr bwMode="auto">
            <a:xfrm>
              <a:off x="1608208" y="2489767"/>
              <a:ext cx="2455261" cy="52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dirty="0">
                  <a:solidFill>
                    <a:srgbClr val="3C5CE8"/>
                  </a:solidFill>
                  <a:latin typeface="+mn-lt"/>
                  <a:ea typeface="+mn-ea"/>
                  <a:cs typeface="+mn-ea"/>
                  <a:sym typeface="+mn-lt"/>
                </a:rPr>
                <a:t>失效聚类</a:t>
              </a:r>
              <a:endParaRPr lang="en-US" altLang="zh-CN" dirty="0">
                <a:solidFill>
                  <a:srgbClr val="3C5CE8"/>
                </a:solidFill>
                <a:latin typeface="+mn-lt"/>
                <a:ea typeface="+mn-ea"/>
                <a:cs typeface="+mn-ea"/>
                <a:sym typeface="+mn-lt"/>
              </a:endParaRPr>
            </a:p>
          </p:txBody>
        </p:sp>
        <p:sp>
          <p:nvSpPr>
            <p:cNvPr id="34" name="Content Placeholder 2">
              <a:extLst>
                <a:ext uri="{FF2B5EF4-FFF2-40B4-BE49-F238E27FC236}">
                  <a16:creationId xmlns:a16="http://schemas.microsoft.com/office/drawing/2014/main" id="{FD1AD808-377D-4453-BE2D-32CB726EDBAA}"/>
                </a:ext>
              </a:extLst>
            </p:cNvPr>
            <p:cNvSpPr txBox="1">
              <a:spLocks/>
            </p:cNvSpPr>
            <p:nvPr/>
          </p:nvSpPr>
          <p:spPr bwMode="auto">
            <a:xfrm>
              <a:off x="1608208" y="2887834"/>
              <a:ext cx="2589374" cy="2208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将失败测试用例聚类</a:t>
              </a:r>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双聚类算法，可迭代的集体投票机制</a:t>
              </a:r>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新的失败测试用例相似性度量指标</a:t>
              </a:r>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并行计算的思想</a:t>
              </a:r>
              <a:endParaRPr lang="en-US" sz="1400" dirty="0">
                <a:solidFill>
                  <a:schemeClr val="tx1">
                    <a:lumMod val="65000"/>
                    <a:lumOff val="35000"/>
                  </a:schemeClr>
                </a:solidFill>
                <a:latin typeface="+mn-lt"/>
                <a:ea typeface="+mn-ea"/>
                <a:cs typeface="+mn-ea"/>
                <a:sym typeface="+mn-lt"/>
              </a:endParaRPr>
            </a:p>
          </p:txBody>
        </p:sp>
      </p:grpSp>
      <p:grpSp>
        <p:nvGrpSpPr>
          <p:cNvPr id="6" name="组合 5">
            <a:extLst>
              <a:ext uri="{FF2B5EF4-FFF2-40B4-BE49-F238E27FC236}">
                <a16:creationId xmlns:a16="http://schemas.microsoft.com/office/drawing/2014/main" id="{BD04551F-8515-4328-BA8A-A063E08C1DBE}"/>
              </a:ext>
            </a:extLst>
          </p:cNvPr>
          <p:cNvGrpSpPr/>
          <p:nvPr/>
        </p:nvGrpSpPr>
        <p:grpSpPr>
          <a:xfrm>
            <a:off x="8369271" y="1722352"/>
            <a:ext cx="2785420" cy="3499671"/>
            <a:chOff x="4700034" y="2298344"/>
            <a:chExt cx="2785420" cy="3499671"/>
          </a:xfrm>
        </p:grpSpPr>
        <p:sp>
          <p:nvSpPr>
            <p:cNvPr id="23" name="任意多边形: 形状 22">
              <a:extLst>
                <a:ext uri="{FF2B5EF4-FFF2-40B4-BE49-F238E27FC236}">
                  <a16:creationId xmlns:a16="http://schemas.microsoft.com/office/drawing/2014/main" id="{2312DDE2-ACF6-4B27-B161-AE3CCEEB6ECF}"/>
                </a:ext>
              </a:extLst>
            </p:cNvPr>
            <p:cNvSpPr/>
            <p:nvPr/>
          </p:nvSpPr>
          <p:spPr>
            <a:xfrm flipV="1">
              <a:off x="4700034" y="2298344"/>
              <a:ext cx="2634018" cy="3499671"/>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3C5CE8"/>
                </a:solidFill>
                <a:cs typeface="+mn-ea"/>
                <a:sym typeface="+mn-lt"/>
              </a:endParaRPr>
            </a:p>
          </p:txBody>
        </p:sp>
        <p:sp>
          <p:nvSpPr>
            <p:cNvPr id="37" name="Title 13">
              <a:extLst>
                <a:ext uri="{FF2B5EF4-FFF2-40B4-BE49-F238E27FC236}">
                  <a16:creationId xmlns:a16="http://schemas.microsoft.com/office/drawing/2014/main" id="{22D1C91C-048B-44AE-92E9-B3CB9214D79D}"/>
                </a:ext>
              </a:extLst>
            </p:cNvPr>
            <p:cNvSpPr txBox="1">
              <a:spLocks/>
            </p:cNvSpPr>
            <p:nvPr/>
          </p:nvSpPr>
          <p:spPr bwMode="auto">
            <a:xfrm>
              <a:off x="4896080" y="2489766"/>
              <a:ext cx="2455261" cy="52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dirty="0">
                  <a:solidFill>
                    <a:srgbClr val="3C5CE8"/>
                  </a:solidFill>
                  <a:latin typeface="+mn-lt"/>
                  <a:ea typeface="+mn-ea"/>
                  <a:cs typeface="+mn-ea"/>
                  <a:sym typeface="+mn-lt"/>
                </a:rPr>
                <a:t>基于模型的调试</a:t>
              </a:r>
              <a:endParaRPr lang="en-US" altLang="zh-CN" dirty="0">
                <a:solidFill>
                  <a:srgbClr val="3C5CE8"/>
                </a:solidFill>
                <a:latin typeface="+mn-lt"/>
                <a:ea typeface="+mn-ea"/>
                <a:cs typeface="+mn-ea"/>
                <a:sym typeface="+mn-lt"/>
              </a:endParaRPr>
            </a:p>
          </p:txBody>
        </p:sp>
        <p:sp>
          <p:nvSpPr>
            <p:cNvPr id="38" name="Content Placeholder 2">
              <a:extLst>
                <a:ext uri="{FF2B5EF4-FFF2-40B4-BE49-F238E27FC236}">
                  <a16:creationId xmlns:a16="http://schemas.microsoft.com/office/drawing/2014/main" id="{EB3FFF25-DAC3-41BC-929A-38D935C8FC43}"/>
                </a:ext>
              </a:extLst>
            </p:cNvPr>
            <p:cNvSpPr txBox="1">
              <a:spLocks/>
            </p:cNvSpPr>
            <p:nvPr/>
          </p:nvSpPr>
          <p:spPr bwMode="auto">
            <a:xfrm>
              <a:off x="4896080" y="2900827"/>
              <a:ext cx="2589374" cy="220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基于模型的调试技术与 </a:t>
              </a:r>
              <a:r>
                <a:rPr lang="en-US" altLang="zh-CN" sz="1400" dirty="0">
                  <a:solidFill>
                    <a:schemeClr val="tx1">
                      <a:lumMod val="65000"/>
                      <a:lumOff val="35000"/>
                    </a:schemeClr>
                  </a:solidFill>
                  <a:latin typeface="+mn-lt"/>
                  <a:ea typeface="+mn-ea"/>
                  <a:cs typeface="+mn-ea"/>
                  <a:sym typeface="+mn-lt"/>
                </a:rPr>
                <a:t>SFL </a:t>
              </a:r>
              <a:r>
                <a:rPr lang="zh-CN" altLang="en-US" sz="1400" dirty="0">
                  <a:solidFill>
                    <a:schemeClr val="tx1">
                      <a:lumMod val="65000"/>
                      <a:lumOff val="35000"/>
                    </a:schemeClr>
                  </a:solidFill>
                  <a:latin typeface="+mn-lt"/>
                  <a:ea typeface="+mn-ea"/>
                  <a:cs typeface="+mn-ea"/>
                  <a:sym typeface="+mn-lt"/>
                </a:rPr>
                <a:t>方法相结合，提出基于贝叶斯推理方法</a:t>
              </a:r>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结合程序切片技术，提出基于条件执行切片谱的多缺陷定位方法</a:t>
              </a:r>
              <a:endParaRPr lang="en-US" sz="1400" dirty="0">
                <a:solidFill>
                  <a:schemeClr val="tx1">
                    <a:lumMod val="65000"/>
                    <a:lumOff val="35000"/>
                  </a:schemeClr>
                </a:solidFill>
                <a:latin typeface="+mn-lt"/>
                <a:ea typeface="+mn-ea"/>
                <a:cs typeface="+mn-ea"/>
                <a:sym typeface="+mn-lt"/>
              </a:endParaRPr>
            </a:p>
          </p:txBody>
        </p:sp>
      </p:grpSp>
      <p:grpSp>
        <p:nvGrpSpPr>
          <p:cNvPr id="27" name="组合 26">
            <a:extLst>
              <a:ext uri="{FF2B5EF4-FFF2-40B4-BE49-F238E27FC236}">
                <a16:creationId xmlns:a16="http://schemas.microsoft.com/office/drawing/2014/main" id="{6BA711DD-A8F7-41E6-B7AD-FB4C2ED02F63}"/>
              </a:ext>
            </a:extLst>
          </p:cNvPr>
          <p:cNvGrpSpPr/>
          <p:nvPr/>
        </p:nvGrpSpPr>
        <p:grpSpPr>
          <a:xfrm>
            <a:off x="-781050" y="-662111"/>
            <a:ext cx="5809460" cy="1611914"/>
            <a:chOff x="-781050" y="-662111"/>
            <a:chExt cx="5809460" cy="1611914"/>
          </a:xfrm>
        </p:grpSpPr>
        <p:sp>
          <p:nvSpPr>
            <p:cNvPr id="28" name="任意多边形: 形状 27">
              <a:extLst>
                <a:ext uri="{FF2B5EF4-FFF2-40B4-BE49-F238E27FC236}">
                  <a16:creationId xmlns:a16="http://schemas.microsoft.com/office/drawing/2014/main" id="{94EB33C9-B350-4425-A693-6D53EB397062}"/>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文本框 28">
              <a:extLst>
                <a:ext uri="{FF2B5EF4-FFF2-40B4-BE49-F238E27FC236}">
                  <a16:creationId xmlns:a16="http://schemas.microsoft.com/office/drawing/2014/main" id="{4197B2C4-8B64-4F66-8AF7-F26D1041C445}"/>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缺陷数量</a:t>
              </a:r>
            </a:p>
          </p:txBody>
        </p:sp>
      </p:grpSp>
      <p:grpSp>
        <p:nvGrpSpPr>
          <p:cNvPr id="30" name="组合 29">
            <a:extLst>
              <a:ext uri="{FF2B5EF4-FFF2-40B4-BE49-F238E27FC236}">
                <a16:creationId xmlns:a16="http://schemas.microsoft.com/office/drawing/2014/main" id="{A4203A9C-291E-43E5-8DA5-F74A0CCBBDAD}"/>
              </a:ext>
            </a:extLst>
          </p:cNvPr>
          <p:cNvGrpSpPr/>
          <p:nvPr/>
        </p:nvGrpSpPr>
        <p:grpSpPr>
          <a:xfrm>
            <a:off x="717863" y="2201042"/>
            <a:ext cx="3221128" cy="2429935"/>
            <a:chOff x="5507075" y="5139295"/>
            <a:chExt cx="2445041" cy="1459513"/>
          </a:xfrm>
        </p:grpSpPr>
        <p:graphicFrame>
          <p:nvGraphicFramePr>
            <p:cNvPr id="31" name="图示 30">
              <a:extLst>
                <a:ext uri="{FF2B5EF4-FFF2-40B4-BE49-F238E27FC236}">
                  <a16:creationId xmlns:a16="http://schemas.microsoft.com/office/drawing/2014/main" id="{D4B1778F-A0EC-4BCC-8608-C1789C76587F}"/>
                </a:ext>
              </a:extLst>
            </p:cNvPr>
            <p:cNvGraphicFramePr/>
            <p:nvPr>
              <p:extLst>
                <p:ext uri="{D42A27DB-BD31-4B8C-83A1-F6EECF244321}">
                  <p14:modId xmlns:p14="http://schemas.microsoft.com/office/powerpoint/2010/main" val="1982523736"/>
                </p:ext>
              </p:extLst>
            </p:nvPr>
          </p:nvGraphicFramePr>
          <p:xfrm>
            <a:off x="5762846" y="5139295"/>
            <a:ext cx="2189270" cy="1459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3" name="TextBox 14">
              <a:extLst>
                <a:ext uri="{FF2B5EF4-FFF2-40B4-BE49-F238E27FC236}">
                  <a16:creationId xmlns:a16="http://schemas.microsoft.com/office/drawing/2014/main" id="{D196A809-A265-448A-B0FF-A63104D26A67}"/>
                </a:ext>
              </a:extLst>
            </p:cNvPr>
            <p:cNvSpPr txBox="1"/>
            <p:nvPr/>
          </p:nvSpPr>
          <p:spPr>
            <a:xfrm flipH="1">
              <a:off x="5507075" y="5449701"/>
              <a:ext cx="204633" cy="906189"/>
            </a:xfrm>
            <a:prstGeom prst="rect">
              <a:avLst/>
            </a:prstGeom>
            <a:solidFill>
              <a:schemeClr val="bg1"/>
            </a:solid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300" dirty="0">
                  <a:solidFill>
                    <a:srgbClr val="3C5CE8"/>
                  </a:solidFill>
                  <a:cs typeface="+mn-ea"/>
                  <a:sym typeface="+mn-lt"/>
                </a:rPr>
                <a:t>缺陷间干扰现象</a:t>
              </a:r>
            </a:p>
          </p:txBody>
        </p:sp>
      </p:grpSp>
    </p:spTree>
    <p:custDataLst>
      <p:tags r:id="rId1"/>
    </p:custDataLst>
    <p:extLst>
      <p:ext uri="{BB962C8B-B14F-4D97-AF65-F5344CB8AC3E}">
        <p14:creationId xmlns:p14="http://schemas.microsoft.com/office/powerpoint/2010/main" val="642335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 calcmode="lin" valueType="num">
                                      <p:cBhvr>
                                        <p:cTn id="9" dur="500" fill="hold"/>
                                        <p:tgtEl>
                                          <p:spTgt spid="27"/>
                                        </p:tgtEl>
                                        <p:attrNameLst>
                                          <p:attrName>style.rotation</p:attrName>
                                        </p:attrNameLst>
                                      </p:cBhvr>
                                      <p:tavLst>
                                        <p:tav tm="0">
                                          <p:val>
                                            <p:fltVal val="90"/>
                                          </p:val>
                                        </p:tav>
                                        <p:tav tm="100000">
                                          <p:val>
                                            <p:fltVal val="0"/>
                                          </p:val>
                                        </p:tav>
                                      </p:tavLst>
                                    </p:anim>
                                    <p:animEffect transition="in" filter="fade">
                                      <p:cBhvr>
                                        <p:cTn id="10" dur="500"/>
                                        <p:tgtEl>
                                          <p:spTgt spid="27"/>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 calcmode="lin" valueType="num">
                                      <p:cBhvr>
                                        <p:cTn id="16" dur="500" fill="hold"/>
                                        <p:tgtEl>
                                          <p:spTgt spid="30"/>
                                        </p:tgtEl>
                                        <p:attrNameLst>
                                          <p:attrName>style.rotation</p:attrName>
                                        </p:attrNameLst>
                                      </p:cBhvr>
                                      <p:tavLst>
                                        <p:tav tm="0">
                                          <p:val>
                                            <p:fltVal val="90"/>
                                          </p:val>
                                        </p:tav>
                                        <p:tav tm="100000">
                                          <p:val>
                                            <p:fltVal val="0"/>
                                          </p:val>
                                        </p:tav>
                                      </p:tavLst>
                                    </p:anim>
                                    <p:animEffect transition="in" filter="fade">
                                      <p:cBhvr>
                                        <p:cTn id="17" dur="500"/>
                                        <p:tgtEl>
                                          <p:spTgt spid="30"/>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 calcmode="lin" valueType="num">
                                      <p:cBhvr>
                                        <p:cTn id="23" dur="500" fill="hold"/>
                                        <p:tgtEl>
                                          <p:spTgt spid="4"/>
                                        </p:tgtEl>
                                        <p:attrNameLst>
                                          <p:attrName>style.rotation</p:attrName>
                                        </p:attrNameLst>
                                      </p:cBhvr>
                                      <p:tavLst>
                                        <p:tav tm="0">
                                          <p:val>
                                            <p:fltVal val="90"/>
                                          </p:val>
                                        </p:tav>
                                        <p:tav tm="100000">
                                          <p:val>
                                            <p:fltVal val="0"/>
                                          </p:val>
                                        </p:tav>
                                      </p:tavLst>
                                    </p:anim>
                                    <p:animEffect transition="in" filter="fade">
                                      <p:cBhvr>
                                        <p:cTn id="24" dur="500"/>
                                        <p:tgtEl>
                                          <p:spTgt spid="4"/>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 calcmode="lin" valueType="num">
                                      <p:cBhvr>
                                        <p:cTn id="30" dur="500" fill="hold"/>
                                        <p:tgtEl>
                                          <p:spTgt spid="6"/>
                                        </p:tgtEl>
                                        <p:attrNameLst>
                                          <p:attrName>style.rotation</p:attrName>
                                        </p:attrNameLst>
                                      </p:cBhvr>
                                      <p:tavLst>
                                        <p:tav tm="0">
                                          <p:val>
                                            <p:fltVal val="90"/>
                                          </p:val>
                                        </p:tav>
                                        <p:tav tm="100000">
                                          <p:val>
                                            <p:fltVal val="0"/>
                                          </p:val>
                                        </p:tav>
                                      </p:tavLst>
                                    </p:anim>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id="{9D76B029-B4A6-4FDE-A426-C15F0B83C9A8}"/>
              </a:ext>
            </a:extLst>
          </p:cNvPr>
          <p:cNvGrpSpPr/>
          <p:nvPr/>
        </p:nvGrpSpPr>
        <p:grpSpPr>
          <a:xfrm>
            <a:off x="-781050" y="-662111"/>
            <a:ext cx="5809460" cy="1611914"/>
            <a:chOff x="-781050" y="-662111"/>
            <a:chExt cx="5809460" cy="1611914"/>
          </a:xfrm>
        </p:grpSpPr>
        <p:sp>
          <p:nvSpPr>
            <p:cNvPr id="36" name="任意多边形: 形状 35">
              <a:extLst>
                <a:ext uri="{FF2B5EF4-FFF2-40B4-BE49-F238E27FC236}">
                  <a16:creationId xmlns:a16="http://schemas.microsoft.com/office/drawing/2014/main" id="{80DA010C-C631-465B-81A7-816251AD1DFA}"/>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7" name="文本框 36">
              <a:extLst>
                <a:ext uri="{FF2B5EF4-FFF2-40B4-BE49-F238E27FC236}">
                  <a16:creationId xmlns:a16="http://schemas.microsoft.com/office/drawing/2014/main" id="{3C5B22DC-5C3C-4712-B4B8-A06AC1540FEA}"/>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测试用例预言</a:t>
              </a:r>
            </a:p>
          </p:txBody>
        </p:sp>
      </p:grpSp>
      <p:grpSp>
        <p:nvGrpSpPr>
          <p:cNvPr id="44" name="组合 43">
            <a:extLst>
              <a:ext uri="{FF2B5EF4-FFF2-40B4-BE49-F238E27FC236}">
                <a16:creationId xmlns:a16="http://schemas.microsoft.com/office/drawing/2014/main" id="{6B13B346-56B6-4614-B7BC-DDC7B92D7429}"/>
              </a:ext>
            </a:extLst>
          </p:cNvPr>
          <p:cNvGrpSpPr/>
          <p:nvPr/>
        </p:nvGrpSpPr>
        <p:grpSpPr>
          <a:xfrm>
            <a:off x="1906344" y="1547117"/>
            <a:ext cx="9123606" cy="1556965"/>
            <a:chOff x="1136210" y="2456853"/>
            <a:chExt cx="4225135" cy="1556965"/>
          </a:xfrm>
        </p:grpSpPr>
        <p:sp>
          <p:nvSpPr>
            <p:cNvPr id="47" name="文本框 46">
              <a:extLst>
                <a:ext uri="{FF2B5EF4-FFF2-40B4-BE49-F238E27FC236}">
                  <a16:creationId xmlns:a16="http://schemas.microsoft.com/office/drawing/2014/main" id="{9CAE723F-93E5-4C0A-A759-5DCA8683D567}"/>
                </a:ext>
              </a:extLst>
            </p:cNvPr>
            <p:cNvSpPr txBox="1"/>
            <p:nvPr/>
          </p:nvSpPr>
          <p:spPr>
            <a:xfrm>
              <a:off x="1136210" y="2456853"/>
              <a:ext cx="697627" cy="4001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rgbClr val="3C5CE8"/>
                  </a:solidFill>
                  <a:effectLst/>
                  <a:uLnTx/>
                  <a:uFillTx/>
                  <a:cs typeface="+mn-ea"/>
                  <a:sym typeface="+mn-lt"/>
                </a:rPr>
                <a:t>问题</a:t>
              </a:r>
            </a:p>
          </p:txBody>
        </p:sp>
        <p:sp>
          <p:nvSpPr>
            <p:cNvPr id="48" name="文本框 47">
              <a:extLst>
                <a:ext uri="{FF2B5EF4-FFF2-40B4-BE49-F238E27FC236}">
                  <a16:creationId xmlns:a16="http://schemas.microsoft.com/office/drawing/2014/main" id="{79FE552E-9ED1-41BF-82AB-E6AF1FB30D3E}"/>
                </a:ext>
              </a:extLst>
            </p:cNvPr>
            <p:cNvSpPr txBox="1"/>
            <p:nvPr/>
          </p:nvSpPr>
          <p:spPr>
            <a:xfrm>
              <a:off x="1136210" y="2856963"/>
              <a:ext cx="4225135" cy="1156855"/>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cs typeface="+mn-ea"/>
                  <a:sym typeface="+mn-lt"/>
                </a:rPr>
                <a:t>测试用例预言</a:t>
              </a:r>
              <a:r>
                <a:rPr lang="en-US" altLang="zh-CN" sz="1600" dirty="0">
                  <a:solidFill>
                    <a:schemeClr val="tx1">
                      <a:lumMod val="75000"/>
                      <a:lumOff val="25000"/>
                    </a:schemeClr>
                  </a:solidFill>
                  <a:cs typeface="+mn-ea"/>
                  <a:sym typeface="+mn-lt"/>
                </a:rPr>
                <a:t>(test case oracle)</a:t>
              </a:r>
              <a:r>
                <a:rPr lang="zh-CN" altLang="en-US" sz="1600" dirty="0">
                  <a:solidFill>
                    <a:schemeClr val="tx1">
                      <a:lumMod val="75000"/>
                      <a:lumOff val="25000"/>
                    </a:schemeClr>
                  </a:solidFill>
                  <a:cs typeface="+mn-ea"/>
                  <a:sym typeface="+mn-lt"/>
                </a:rPr>
                <a:t>通过提供测试用例的预期结果与实际结果的对比机制来判断测试用例的执行结果是否成功。</a:t>
              </a:r>
            </a:p>
          </p:txBody>
        </p:sp>
      </p:grpSp>
      <p:grpSp>
        <p:nvGrpSpPr>
          <p:cNvPr id="49" name="组合 48">
            <a:extLst>
              <a:ext uri="{FF2B5EF4-FFF2-40B4-BE49-F238E27FC236}">
                <a16:creationId xmlns:a16="http://schemas.microsoft.com/office/drawing/2014/main" id="{F0678236-B8A1-427F-AE38-5FC80D27BBB4}"/>
              </a:ext>
            </a:extLst>
          </p:cNvPr>
          <p:cNvGrpSpPr/>
          <p:nvPr/>
        </p:nvGrpSpPr>
        <p:grpSpPr>
          <a:xfrm>
            <a:off x="1906344" y="3104082"/>
            <a:ext cx="9123606" cy="2664961"/>
            <a:chOff x="1086456" y="2456853"/>
            <a:chExt cx="7523405" cy="2664961"/>
          </a:xfrm>
        </p:grpSpPr>
        <p:sp>
          <p:nvSpPr>
            <p:cNvPr id="50" name="文本框 49">
              <a:extLst>
                <a:ext uri="{FF2B5EF4-FFF2-40B4-BE49-F238E27FC236}">
                  <a16:creationId xmlns:a16="http://schemas.microsoft.com/office/drawing/2014/main" id="{2E8E5AB6-1CFF-4B90-8ED9-DCBB4559A237}"/>
                </a:ext>
              </a:extLst>
            </p:cNvPr>
            <p:cNvSpPr txBox="1"/>
            <p:nvPr/>
          </p:nvSpPr>
          <p:spPr>
            <a:xfrm>
              <a:off x="1086458" y="2456853"/>
              <a:ext cx="1210588" cy="4001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rgbClr val="3C5CE8"/>
                  </a:solidFill>
                  <a:effectLst/>
                  <a:uLnTx/>
                  <a:uFillTx/>
                  <a:cs typeface="+mn-ea"/>
                  <a:sym typeface="+mn-lt"/>
                </a:rPr>
                <a:t>解决方法</a:t>
              </a:r>
            </a:p>
          </p:txBody>
        </p:sp>
        <p:sp>
          <p:nvSpPr>
            <p:cNvPr id="51" name="文本框 50">
              <a:extLst>
                <a:ext uri="{FF2B5EF4-FFF2-40B4-BE49-F238E27FC236}">
                  <a16:creationId xmlns:a16="http://schemas.microsoft.com/office/drawing/2014/main" id="{9E508D52-6344-4B17-AE9C-AA46E96F3401}"/>
                </a:ext>
              </a:extLst>
            </p:cNvPr>
            <p:cNvSpPr txBox="1"/>
            <p:nvPr/>
          </p:nvSpPr>
          <p:spPr>
            <a:xfrm>
              <a:off x="1086456" y="2856963"/>
              <a:ext cx="7523405" cy="2264851"/>
            </a:xfrm>
            <a:prstGeom prst="rect">
              <a:avLst/>
            </a:prstGeom>
            <a:noFill/>
          </p:spPr>
          <p:txBody>
            <a:bodyPr wrap="square" rtlCol="0">
              <a:spAutoFit/>
            </a:bodyPr>
            <a:lstStyle/>
            <a:p>
              <a:pPr>
                <a:lnSpc>
                  <a:spcPct val="150000"/>
                </a:lnSpc>
              </a:pPr>
              <a:r>
                <a:rPr lang="zh-CN" altLang="en-US" sz="1600" b="1" dirty="0">
                  <a:solidFill>
                    <a:schemeClr val="tx1">
                      <a:lumMod val="75000"/>
                      <a:lumOff val="25000"/>
                    </a:schemeClr>
                  </a:solidFill>
                  <a:cs typeface="+mn-ea"/>
                  <a:sym typeface="+mn-lt"/>
                </a:rPr>
                <a:t>蜕变测试</a:t>
              </a:r>
              <a:r>
                <a:rPr lang="en-US" altLang="zh-CN" sz="1600" dirty="0">
                  <a:solidFill>
                    <a:schemeClr val="tx1">
                      <a:lumMod val="75000"/>
                      <a:lumOff val="25000"/>
                    </a:schemeClr>
                  </a:solidFill>
                  <a:cs typeface="+mn-ea"/>
                  <a:sym typeface="+mn-lt"/>
                </a:rPr>
                <a:t>(metamorphic testing)</a:t>
              </a:r>
              <a:r>
                <a:rPr lang="zh-CN" altLang="en-US" sz="1600" dirty="0">
                  <a:solidFill>
                    <a:schemeClr val="tx1">
                      <a:lumMod val="75000"/>
                      <a:lumOff val="25000"/>
                    </a:schemeClr>
                  </a:solidFill>
                  <a:cs typeface="+mn-ea"/>
                  <a:sym typeface="+mn-lt"/>
                </a:rPr>
                <a:t>是部分解决测试用例预言问题的一种有效方法。</a:t>
              </a:r>
              <a:endParaRPr lang="en-US" altLang="zh-CN" sz="1600" dirty="0">
                <a:solidFill>
                  <a:schemeClr val="tx1">
                    <a:lumMod val="75000"/>
                    <a:lumOff val="25000"/>
                  </a:schemeClr>
                </a:solidFill>
                <a:cs typeface="+mn-ea"/>
                <a:sym typeface="+mn-lt"/>
              </a:endParaRPr>
            </a:p>
            <a:p>
              <a:pPr marL="285750" indent="-285750">
                <a:lnSpc>
                  <a:spcPct val="150000"/>
                </a:lnSpc>
                <a:buFont typeface="Wingdings" panose="05000000000000000000" pitchFamily="2" charset="2"/>
                <a:buChar char="Ø"/>
              </a:pPr>
              <a:r>
                <a:rPr lang="zh-CN" altLang="en-US" sz="1600" dirty="0">
                  <a:solidFill>
                    <a:schemeClr val="tx1">
                      <a:lumMod val="75000"/>
                      <a:lumOff val="25000"/>
                    </a:schemeClr>
                  </a:solidFill>
                  <a:cs typeface="+mn-ea"/>
                  <a:sym typeface="+mn-lt"/>
                </a:rPr>
                <a:t>分析被测程序特征，获得一组蜕变关系；</a:t>
              </a:r>
              <a:endParaRPr lang="en-US" altLang="zh-CN" sz="1600" dirty="0">
                <a:solidFill>
                  <a:schemeClr val="tx1">
                    <a:lumMod val="75000"/>
                    <a:lumOff val="25000"/>
                  </a:schemeClr>
                </a:solidFill>
                <a:cs typeface="+mn-ea"/>
                <a:sym typeface="+mn-lt"/>
              </a:endParaRPr>
            </a:p>
            <a:p>
              <a:pPr marL="285750" indent="-285750">
                <a:lnSpc>
                  <a:spcPct val="150000"/>
                </a:lnSpc>
                <a:buFont typeface="Wingdings" panose="05000000000000000000" pitchFamily="2" charset="2"/>
                <a:buChar char="Ø"/>
              </a:pPr>
              <a:r>
                <a:rPr lang="zh-CN" altLang="en-US" sz="1600" dirty="0">
                  <a:solidFill>
                    <a:schemeClr val="tx1">
                      <a:lumMod val="75000"/>
                      <a:lumOff val="25000"/>
                    </a:schemeClr>
                  </a:solidFill>
                  <a:cs typeface="+mn-ea"/>
                  <a:sym typeface="+mn-lt"/>
                </a:rPr>
                <a:t>根据蜕变关系生成一组新的相关测试用例；</a:t>
              </a:r>
              <a:endParaRPr lang="en-US" altLang="zh-CN" sz="1600" dirty="0">
                <a:solidFill>
                  <a:schemeClr val="tx1">
                    <a:lumMod val="75000"/>
                    <a:lumOff val="25000"/>
                  </a:schemeClr>
                </a:solidFill>
                <a:cs typeface="+mn-ea"/>
                <a:sym typeface="+mn-lt"/>
              </a:endParaRPr>
            </a:p>
            <a:p>
              <a:pPr marL="285750" indent="-285750">
                <a:lnSpc>
                  <a:spcPct val="150000"/>
                </a:lnSpc>
                <a:buFont typeface="Wingdings" panose="05000000000000000000" pitchFamily="2" charset="2"/>
                <a:buChar char="Ø"/>
              </a:pPr>
              <a:r>
                <a:rPr lang="zh-CN" altLang="en-US" sz="1600" dirty="0">
                  <a:solidFill>
                    <a:schemeClr val="tx1">
                      <a:lumMod val="75000"/>
                      <a:lumOff val="25000"/>
                    </a:schemeClr>
                  </a:solidFill>
                  <a:cs typeface="+mn-ea"/>
                </a:rPr>
                <a:t>执行这些测试用例，并检查是否满足特定蜕变关系；</a:t>
              </a:r>
              <a:endParaRPr lang="en-US" altLang="zh-CN" sz="1600" dirty="0">
                <a:solidFill>
                  <a:schemeClr val="tx1">
                    <a:lumMod val="75000"/>
                    <a:lumOff val="25000"/>
                  </a:schemeClr>
                </a:solidFill>
                <a:cs typeface="+mn-ea"/>
              </a:endParaRPr>
            </a:p>
            <a:p>
              <a:pPr marL="285750" indent="-285750">
                <a:lnSpc>
                  <a:spcPct val="150000"/>
                </a:lnSpc>
                <a:buFont typeface="Arial" panose="020B0604020202020204" pitchFamily="34" charset="0"/>
                <a:buChar char="•"/>
              </a:pPr>
              <a:r>
                <a:rPr lang="zh-CN" altLang="en-US" sz="1600" dirty="0">
                  <a:solidFill>
                    <a:schemeClr val="tx1">
                      <a:lumMod val="75000"/>
                      <a:lumOff val="25000"/>
                    </a:schemeClr>
                  </a:solidFill>
                  <a:cs typeface="+mn-ea"/>
                </a:rPr>
                <a:t>蜕变切片</a:t>
              </a:r>
              <a:endParaRPr lang="en-US" altLang="zh-CN" sz="1600"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CN" altLang="en-US" sz="1600" dirty="0">
                  <a:solidFill>
                    <a:schemeClr val="tx1">
                      <a:lumMod val="75000"/>
                      <a:lumOff val="25000"/>
                    </a:schemeClr>
                  </a:solidFill>
                  <a:cs typeface="+mn-ea"/>
                </a:rPr>
                <a:t>基于多样性最大化加速</a:t>
              </a:r>
              <a:r>
                <a:rPr lang="en-US" altLang="zh-CN" sz="1600" dirty="0">
                  <a:solidFill>
                    <a:schemeClr val="tx1">
                      <a:lumMod val="75000"/>
                      <a:lumOff val="25000"/>
                    </a:schemeClr>
                  </a:solidFill>
                  <a:cs typeface="+mn-ea"/>
                </a:rPr>
                <a:t>(diversity maximization speedup)</a:t>
              </a:r>
              <a:r>
                <a:rPr lang="zh-CN" altLang="en-US" sz="1600" dirty="0">
                  <a:solidFill>
                    <a:schemeClr val="tx1">
                      <a:lumMod val="75000"/>
                      <a:lumOff val="25000"/>
                    </a:schemeClr>
                  </a:solidFill>
                  <a:cs typeface="+mn-ea"/>
                </a:rPr>
                <a:t>的策略</a:t>
              </a:r>
              <a:endParaRPr lang="en-US" altLang="zh-CN" sz="1600" dirty="0">
                <a:solidFill>
                  <a:schemeClr val="tx1">
                    <a:lumMod val="75000"/>
                    <a:lumOff val="25000"/>
                  </a:schemeClr>
                </a:solidFill>
                <a:cs typeface="+mn-ea"/>
              </a:endParaRPr>
            </a:p>
          </p:txBody>
        </p:sp>
      </p:grpSp>
    </p:spTree>
    <p:custDataLst>
      <p:tags r:id="rId1"/>
    </p:custDataLst>
    <p:extLst>
      <p:ext uri="{BB962C8B-B14F-4D97-AF65-F5344CB8AC3E}">
        <p14:creationId xmlns:p14="http://schemas.microsoft.com/office/powerpoint/2010/main" val="189773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1000" fill="hold"/>
                                        <p:tgtEl>
                                          <p:spTgt spid="35"/>
                                        </p:tgtEl>
                                        <p:attrNameLst>
                                          <p:attrName>ppt_w</p:attrName>
                                        </p:attrNameLst>
                                      </p:cBhvr>
                                      <p:tavLst>
                                        <p:tav tm="0">
                                          <p:val>
                                            <p:fltVal val="0"/>
                                          </p:val>
                                        </p:tav>
                                        <p:tav tm="100000">
                                          <p:val>
                                            <p:strVal val="#ppt_w"/>
                                          </p:val>
                                        </p:tav>
                                      </p:tavLst>
                                    </p:anim>
                                    <p:anim calcmode="lin" valueType="num">
                                      <p:cBhvr>
                                        <p:cTn id="8" dur="1000" fill="hold"/>
                                        <p:tgtEl>
                                          <p:spTgt spid="35"/>
                                        </p:tgtEl>
                                        <p:attrNameLst>
                                          <p:attrName>ppt_h</p:attrName>
                                        </p:attrNameLst>
                                      </p:cBhvr>
                                      <p:tavLst>
                                        <p:tav tm="0">
                                          <p:val>
                                            <p:fltVal val="0"/>
                                          </p:val>
                                        </p:tav>
                                        <p:tav tm="100000">
                                          <p:val>
                                            <p:strVal val="#ppt_h"/>
                                          </p:val>
                                        </p:tav>
                                      </p:tavLst>
                                    </p:anim>
                                    <p:anim calcmode="lin" valueType="num">
                                      <p:cBhvr>
                                        <p:cTn id="9" dur="1000" fill="hold"/>
                                        <p:tgtEl>
                                          <p:spTgt spid="35"/>
                                        </p:tgtEl>
                                        <p:attrNameLst>
                                          <p:attrName>style.rotation</p:attrName>
                                        </p:attrNameLst>
                                      </p:cBhvr>
                                      <p:tavLst>
                                        <p:tav tm="0">
                                          <p:val>
                                            <p:fltVal val="90"/>
                                          </p:val>
                                        </p:tav>
                                        <p:tav tm="100000">
                                          <p:val>
                                            <p:fltVal val="0"/>
                                          </p:val>
                                        </p:tav>
                                      </p:tavLst>
                                    </p:anim>
                                    <p:animEffect transition="in" filter="fade">
                                      <p:cBhvr>
                                        <p:cTn id="10" dur="1000"/>
                                        <p:tgtEl>
                                          <p:spTgt spid="35"/>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fill="hold"/>
                                        <p:tgtEl>
                                          <p:spTgt spid="44"/>
                                        </p:tgtEl>
                                        <p:attrNameLst>
                                          <p:attrName>ppt_x</p:attrName>
                                        </p:attrNameLst>
                                      </p:cBhvr>
                                      <p:tavLst>
                                        <p:tav tm="0">
                                          <p:val>
                                            <p:strVal val="#ppt_x"/>
                                          </p:val>
                                        </p:tav>
                                        <p:tav tm="100000">
                                          <p:val>
                                            <p:strVal val="#ppt_x"/>
                                          </p:val>
                                        </p:tav>
                                      </p:tavLst>
                                    </p:anim>
                                    <p:anim calcmode="lin" valueType="num">
                                      <p:cBhvr additive="base">
                                        <p:cTn id="15" dur="500" fill="hold"/>
                                        <p:tgtEl>
                                          <p:spTgt spid="44"/>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a:extLst>
              <a:ext uri="{FF2B5EF4-FFF2-40B4-BE49-F238E27FC236}">
                <a16:creationId xmlns:a16="http://schemas.microsoft.com/office/drawing/2014/main" id="{038EC9B3-55FA-4CE7-87E2-6B39DC62861E}"/>
              </a:ext>
            </a:extLst>
          </p:cNvPr>
          <p:cNvSpPr/>
          <p:nvPr/>
        </p:nvSpPr>
        <p:spPr>
          <a:xfrm flipV="1">
            <a:off x="1806579" y="1522325"/>
            <a:ext cx="8578841" cy="4249825"/>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grpSp>
        <p:nvGrpSpPr>
          <p:cNvPr id="10" name="组合 9">
            <a:extLst>
              <a:ext uri="{FF2B5EF4-FFF2-40B4-BE49-F238E27FC236}">
                <a16:creationId xmlns:a16="http://schemas.microsoft.com/office/drawing/2014/main" id="{5E47C102-2808-4E4C-9CAA-C19C9E0FCD21}"/>
              </a:ext>
            </a:extLst>
          </p:cNvPr>
          <p:cNvGrpSpPr/>
          <p:nvPr/>
        </p:nvGrpSpPr>
        <p:grpSpPr>
          <a:xfrm>
            <a:off x="2559164" y="1957364"/>
            <a:ext cx="7376146" cy="2129487"/>
            <a:chOff x="1279085" y="2500051"/>
            <a:chExt cx="7376146" cy="2129487"/>
          </a:xfrm>
        </p:grpSpPr>
        <p:sp>
          <p:nvSpPr>
            <p:cNvPr id="8" name="文本框 7">
              <a:extLst>
                <a:ext uri="{FF2B5EF4-FFF2-40B4-BE49-F238E27FC236}">
                  <a16:creationId xmlns:a16="http://schemas.microsoft.com/office/drawing/2014/main" id="{558BF02C-3EC2-4F8E-A340-F8834646B373}"/>
                </a:ext>
              </a:extLst>
            </p:cNvPr>
            <p:cNvSpPr txBox="1"/>
            <p:nvPr/>
          </p:nvSpPr>
          <p:spPr>
            <a:xfrm>
              <a:off x="2333226" y="2500051"/>
              <a:ext cx="4695516" cy="400110"/>
            </a:xfrm>
            <a:prstGeom prst="rect">
              <a:avLst/>
            </a:prstGeom>
            <a:noFill/>
          </p:spPr>
          <p:txBody>
            <a:bodyPr wrap="none" rtlCol="0">
              <a:spAutoFit/>
            </a:bodyPr>
            <a:lstStyle/>
            <a:p>
              <a:pPr>
                <a:defRPr/>
              </a:pPr>
              <a:r>
                <a:rPr kumimoji="0" lang="zh-CN" altLang="en-US" sz="2000" i="0" u="none" strike="noStrike" kern="1200" cap="none" spc="0" normalizeH="0" baseline="0" noProof="0" dirty="0">
                  <a:ln>
                    <a:noFill/>
                  </a:ln>
                  <a:solidFill>
                    <a:srgbClr val="3C5CE8"/>
                  </a:solidFill>
                  <a:effectLst/>
                  <a:uLnTx/>
                  <a:uFillTx/>
                  <a:cs typeface="+mn-ea"/>
                  <a:sym typeface="+mn-lt"/>
                </a:rPr>
                <a:t>传统的手工调试方式 → </a:t>
              </a:r>
              <a:r>
                <a:rPr kumimoji="0" lang="zh-CN" altLang="en-US" sz="2000" b="0" i="0" u="none" strike="noStrike" kern="1200" cap="none" spc="0" normalizeH="0" baseline="0" noProof="0" dirty="0">
                  <a:ln>
                    <a:noFill/>
                  </a:ln>
                  <a:solidFill>
                    <a:srgbClr val="3C5CE8"/>
                  </a:solidFill>
                  <a:effectLst/>
                  <a:uLnTx/>
                  <a:uFillTx/>
                  <a:cs typeface="+mn-ea"/>
                  <a:sym typeface="+mn-lt"/>
                </a:rPr>
                <a:t>交互式测试框架</a:t>
              </a:r>
            </a:p>
          </p:txBody>
        </p:sp>
        <p:sp>
          <p:nvSpPr>
            <p:cNvPr id="9" name="文本框 8">
              <a:extLst>
                <a:ext uri="{FF2B5EF4-FFF2-40B4-BE49-F238E27FC236}">
                  <a16:creationId xmlns:a16="http://schemas.microsoft.com/office/drawing/2014/main" id="{5001AEDF-A212-4037-9B6B-502B15EB1143}"/>
                </a:ext>
              </a:extLst>
            </p:cNvPr>
            <p:cNvSpPr txBox="1"/>
            <p:nvPr/>
          </p:nvSpPr>
          <p:spPr>
            <a:xfrm>
              <a:off x="1279085" y="3472683"/>
              <a:ext cx="7376146" cy="1156855"/>
            </a:xfrm>
            <a:prstGeom prst="rect">
              <a:avLst/>
            </a:prstGeom>
            <a:noFill/>
          </p:spPr>
          <p:txBody>
            <a:bodyPr wrap="square" rtlCol="0">
              <a:spAutoFit/>
            </a:bodyPr>
            <a:lstStyle/>
            <a:p>
              <a:pPr marL="342900" indent="-342900">
                <a:lnSpc>
                  <a:spcPct val="150000"/>
                </a:lnSpc>
                <a:buAutoNum type="arabicParenBoth"/>
              </a:pPr>
              <a:r>
                <a:rPr lang="zh-CN" altLang="en-US" sz="1600" dirty="0">
                  <a:solidFill>
                    <a:schemeClr val="tx1">
                      <a:lumMod val="75000"/>
                      <a:lumOff val="25000"/>
                    </a:schemeClr>
                  </a:solidFill>
                  <a:cs typeface="+mn-ea"/>
                  <a:sym typeface="+mn-lt"/>
                </a:rPr>
                <a:t>框架重新计算各个语句的怀疑率并继续推荐新的可疑语句。</a:t>
              </a:r>
              <a:endParaRPr lang="en-US" altLang="zh-CN" sz="1600" dirty="0">
                <a:solidFill>
                  <a:schemeClr val="tx1">
                    <a:lumMod val="75000"/>
                    <a:lumOff val="25000"/>
                  </a:schemeClr>
                </a:solidFill>
                <a:cs typeface="+mn-ea"/>
                <a:sym typeface="+mn-lt"/>
              </a:endParaRPr>
            </a:p>
            <a:p>
              <a:pPr marL="342900" indent="-342900">
                <a:lnSpc>
                  <a:spcPct val="150000"/>
                </a:lnSpc>
                <a:buAutoNum type="arabicParenBoth"/>
              </a:pPr>
              <a:endParaRPr lang="zh-CN" altLang="en-US" sz="1600" dirty="0">
                <a:solidFill>
                  <a:schemeClr val="tx1">
                    <a:lumMod val="75000"/>
                    <a:lumOff val="25000"/>
                  </a:schemeClr>
                </a:solidFill>
                <a:cs typeface="+mn-ea"/>
                <a:sym typeface="+mn-lt"/>
              </a:endParaRPr>
            </a:p>
            <a:p>
              <a:pPr>
                <a:lnSpc>
                  <a:spcPct val="150000"/>
                </a:lnSpc>
              </a:pPr>
              <a:r>
                <a:rPr lang="en-US" altLang="zh-CN" sz="1600" dirty="0">
                  <a:solidFill>
                    <a:schemeClr val="tx1">
                      <a:lumMod val="75000"/>
                      <a:lumOff val="25000"/>
                    </a:schemeClr>
                  </a:solidFill>
                  <a:cs typeface="+mn-ea"/>
                  <a:sym typeface="+mn-lt"/>
                </a:rPr>
                <a:t>(2) </a:t>
              </a:r>
              <a:r>
                <a:rPr lang="zh-CN" altLang="en-US" sz="1600" dirty="0">
                  <a:solidFill>
                    <a:schemeClr val="tx1">
                      <a:lumMod val="75000"/>
                      <a:lumOff val="25000"/>
                    </a:schemeClr>
                  </a:solidFill>
                  <a:cs typeface="+mn-ea"/>
                  <a:sym typeface="+mn-lt"/>
                </a:rPr>
                <a:t>提出一种鲁棒性方法，可确保该框架在推荐时不会遗漏真正缺陷语句。</a:t>
              </a:r>
            </a:p>
          </p:txBody>
        </p:sp>
      </p:grpSp>
      <p:grpSp>
        <p:nvGrpSpPr>
          <p:cNvPr id="33" name="组合 32">
            <a:extLst>
              <a:ext uri="{FF2B5EF4-FFF2-40B4-BE49-F238E27FC236}">
                <a16:creationId xmlns:a16="http://schemas.microsoft.com/office/drawing/2014/main" id="{7A6CF001-2D3C-4F66-A1BA-A36C3AD44734}"/>
              </a:ext>
            </a:extLst>
          </p:cNvPr>
          <p:cNvGrpSpPr/>
          <p:nvPr/>
        </p:nvGrpSpPr>
        <p:grpSpPr>
          <a:xfrm>
            <a:off x="-781050" y="-662111"/>
            <a:ext cx="5809460" cy="1611914"/>
            <a:chOff x="-781050" y="-662111"/>
            <a:chExt cx="5809460" cy="1611914"/>
          </a:xfrm>
        </p:grpSpPr>
        <p:sp>
          <p:nvSpPr>
            <p:cNvPr id="34" name="任意多边形: 形状 33">
              <a:extLst>
                <a:ext uri="{FF2B5EF4-FFF2-40B4-BE49-F238E27FC236}">
                  <a16:creationId xmlns:a16="http://schemas.microsoft.com/office/drawing/2014/main" id="{7417250F-8109-4773-A4A0-1D079180CA61}"/>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文本框 34">
              <a:extLst>
                <a:ext uri="{FF2B5EF4-FFF2-40B4-BE49-F238E27FC236}">
                  <a16:creationId xmlns:a16="http://schemas.microsoft.com/office/drawing/2014/main" id="{806F21A0-121E-47CB-9519-0BE6B627BAF9}"/>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用户反馈</a:t>
              </a:r>
            </a:p>
          </p:txBody>
        </p:sp>
      </p:grpSp>
    </p:spTree>
    <p:custDataLst>
      <p:tags r:id="rId1"/>
    </p:custDataLst>
    <p:extLst>
      <p:ext uri="{BB962C8B-B14F-4D97-AF65-F5344CB8AC3E}">
        <p14:creationId xmlns:p14="http://schemas.microsoft.com/office/powerpoint/2010/main" val="1509197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 calcmode="lin" valueType="num">
                                      <p:cBhvr>
                                        <p:cTn id="9" dur="500" fill="hold"/>
                                        <p:tgtEl>
                                          <p:spTgt spid="33"/>
                                        </p:tgtEl>
                                        <p:attrNameLst>
                                          <p:attrName>style.rotation</p:attrName>
                                        </p:attrNameLst>
                                      </p:cBhvr>
                                      <p:tavLst>
                                        <p:tav tm="0">
                                          <p:val>
                                            <p:fltVal val="90"/>
                                          </p:val>
                                        </p:tav>
                                        <p:tav tm="100000">
                                          <p:val>
                                            <p:fltVal val="0"/>
                                          </p:val>
                                        </p:tav>
                                      </p:tavLst>
                                    </p:anim>
                                    <p:animEffect transition="in" filter="fade">
                                      <p:cBhvr>
                                        <p:cTn id="10" dur="500"/>
                                        <p:tgtEl>
                                          <p:spTgt spid="33"/>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a:extLst>
              <a:ext uri="{FF2B5EF4-FFF2-40B4-BE49-F238E27FC236}">
                <a16:creationId xmlns:a16="http://schemas.microsoft.com/office/drawing/2014/main" id="{038EC9B3-55FA-4CE7-87E2-6B39DC62861E}"/>
              </a:ext>
            </a:extLst>
          </p:cNvPr>
          <p:cNvSpPr/>
          <p:nvPr/>
        </p:nvSpPr>
        <p:spPr>
          <a:xfrm flipV="1">
            <a:off x="1806579" y="1885949"/>
            <a:ext cx="8578841" cy="3571876"/>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9" name="文本框 8">
            <a:extLst>
              <a:ext uri="{FF2B5EF4-FFF2-40B4-BE49-F238E27FC236}">
                <a16:creationId xmlns:a16="http://schemas.microsoft.com/office/drawing/2014/main" id="{5001AEDF-A212-4037-9B6B-502B15EB1143}"/>
              </a:ext>
            </a:extLst>
          </p:cNvPr>
          <p:cNvSpPr txBox="1"/>
          <p:nvPr/>
        </p:nvSpPr>
        <p:spPr>
          <a:xfrm>
            <a:off x="2444440" y="2481240"/>
            <a:ext cx="7376146" cy="1895519"/>
          </a:xfrm>
          <a:prstGeom prst="rect">
            <a:avLst/>
          </a:prstGeom>
          <a:noFill/>
        </p:spPr>
        <p:txBody>
          <a:bodyPr wrap="square" rtlCol="0">
            <a:spAutoFit/>
          </a:bodyPr>
          <a:lstStyle/>
          <a:p>
            <a:pPr>
              <a:lnSpc>
                <a:spcPct val="150000"/>
              </a:lnSpc>
            </a:pPr>
            <a:r>
              <a:rPr lang="zh-CN" altLang="en-US" sz="1600" dirty="0">
                <a:solidFill>
                  <a:schemeClr val="tx1">
                    <a:lumMod val="75000"/>
                    <a:lumOff val="25000"/>
                  </a:schemeClr>
                </a:solidFill>
                <a:cs typeface="+mn-ea"/>
                <a:sym typeface="+mn-lt"/>
              </a:rPr>
              <a:t>程序自动化修复技术借助特定修改规则可以完成对一些可疑语句的修复，因此，可以借助 </a:t>
            </a:r>
            <a:r>
              <a:rPr lang="en-US" altLang="zh-CN" sz="1600" dirty="0">
                <a:solidFill>
                  <a:schemeClr val="tx1">
                    <a:lumMod val="75000"/>
                    <a:lumOff val="25000"/>
                  </a:schemeClr>
                </a:solidFill>
                <a:cs typeface="+mn-ea"/>
                <a:sym typeface="+mn-lt"/>
              </a:rPr>
              <a:t>SFL </a:t>
            </a:r>
            <a:r>
              <a:rPr lang="zh-CN" altLang="en-US" sz="1600" dirty="0">
                <a:solidFill>
                  <a:schemeClr val="tx1">
                    <a:lumMod val="75000"/>
                    <a:lumOff val="25000"/>
                  </a:schemeClr>
                </a:solidFill>
                <a:cs typeface="+mn-ea"/>
                <a:sym typeface="+mn-lt"/>
              </a:rPr>
              <a:t>方法来提高程序修复效率。</a:t>
            </a:r>
            <a:endParaRPr lang="en-US" altLang="zh-CN" sz="1600" dirty="0">
              <a:solidFill>
                <a:schemeClr val="tx1">
                  <a:lumMod val="75000"/>
                  <a:lumOff val="25000"/>
                </a:schemeClr>
              </a:solidFill>
              <a:cs typeface="+mn-ea"/>
              <a:sym typeface="+mn-lt"/>
            </a:endParaRPr>
          </a:p>
          <a:p>
            <a:pPr>
              <a:lnSpc>
                <a:spcPct val="150000"/>
              </a:lnSpc>
            </a:pPr>
            <a:endParaRPr lang="en-US" altLang="zh-CN" sz="1600"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CN" altLang="en-US" sz="1600" dirty="0">
                <a:solidFill>
                  <a:schemeClr val="tx1">
                    <a:lumMod val="75000"/>
                    <a:lumOff val="25000"/>
                  </a:schemeClr>
                </a:solidFill>
                <a:cs typeface="+mn-ea"/>
                <a:sym typeface="+mn-lt"/>
              </a:rPr>
              <a:t>评测指标 </a:t>
            </a:r>
            <a:r>
              <a:rPr lang="en-US" altLang="zh-CN" sz="1600" dirty="0">
                <a:solidFill>
                  <a:schemeClr val="tx1">
                    <a:lumMod val="75000"/>
                    <a:lumOff val="25000"/>
                  </a:schemeClr>
                </a:solidFill>
                <a:cs typeface="+mn-ea"/>
                <a:sym typeface="+mn-lt"/>
              </a:rPr>
              <a:t>NCP</a:t>
            </a:r>
          </a:p>
          <a:p>
            <a:pPr marL="285750" indent="-285750">
              <a:lnSpc>
                <a:spcPct val="150000"/>
              </a:lnSpc>
              <a:buFont typeface="Arial" panose="020B0604020202020204" pitchFamily="34" charset="0"/>
              <a:buChar char="•"/>
            </a:pPr>
            <a:r>
              <a:rPr lang="zh-CN" altLang="en-US" sz="1600" dirty="0">
                <a:solidFill>
                  <a:schemeClr val="tx1">
                    <a:lumMod val="75000"/>
                    <a:lumOff val="25000"/>
                  </a:schemeClr>
                </a:solidFill>
                <a:cs typeface="+mn-ea"/>
                <a:sym typeface="+mn-lt"/>
              </a:rPr>
              <a:t>借助变异分析</a:t>
            </a:r>
          </a:p>
        </p:txBody>
      </p:sp>
      <p:grpSp>
        <p:nvGrpSpPr>
          <p:cNvPr id="33" name="组合 32">
            <a:extLst>
              <a:ext uri="{FF2B5EF4-FFF2-40B4-BE49-F238E27FC236}">
                <a16:creationId xmlns:a16="http://schemas.microsoft.com/office/drawing/2014/main" id="{7A6CF001-2D3C-4F66-A1BA-A36C3AD44734}"/>
              </a:ext>
            </a:extLst>
          </p:cNvPr>
          <p:cNvGrpSpPr/>
          <p:nvPr/>
        </p:nvGrpSpPr>
        <p:grpSpPr>
          <a:xfrm>
            <a:off x="-781050" y="-662111"/>
            <a:ext cx="5809460" cy="1611914"/>
            <a:chOff x="-781050" y="-662111"/>
            <a:chExt cx="5809460" cy="1611914"/>
          </a:xfrm>
        </p:grpSpPr>
        <p:sp>
          <p:nvSpPr>
            <p:cNvPr id="34" name="任意多边形: 形状 33">
              <a:extLst>
                <a:ext uri="{FF2B5EF4-FFF2-40B4-BE49-F238E27FC236}">
                  <a16:creationId xmlns:a16="http://schemas.microsoft.com/office/drawing/2014/main" id="{7417250F-8109-4773-A4A0-1D079180CA61}"/>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文本框 34">
              <a:extLst>
                <a:ext uri="{FF2B5EF4-FFF2-40B4-BE49-F238E27FC236}">
                  <a16:creationId xmlns:a16="http://schemas.microsoft.com/office/drawing/2014/main" id="{806F21A0-121E-47CB-9519-0BE6B627BAF9}"/>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缺陷修复开销</a:t>
              </a:r>
            </a:p>
          </p:txBody>
        </p:sp>
      </p:grpSp>
    </p:spTree>
    <p:custDataLst>
      <p:tags r:id="rId1"/>
    </p:custDataLst>
    <p:extLst>
      <p:ext uri="{BB962C8B-B14F-4D97-AF65-F5344CB8AC3E}">
        <p14:creationId xmlns:p14="http://schemas.microsoft.com/office/powerpoint/2010/main" val="4161496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 calcmode="lin" valueType="num">
                                      <p:cBhvr>
                                        <p:cTn id="9" dur="500" fill="hold"/>
                                        <p:tgtEl>
                                          <p:spTgt spid="33"/>
                                        </p:tgtEl>
                                        <p:attrNameLst>
                                          <p:attrName>style.rotation</p:attrName>
                                        </p:attrNameLst>
                                      </p:cBhvr>
                                      <p:tavLst>
                                        <p:tav tm="0">
                                          <p:val>
                                            <p:fltVal val="90"/>
                                          </p:val>
                                        </p:tav>
                                        <p:tav tm="100000">
                                          <p:val>
                                            <p:fltVal val="0"/>
                                          </p:val>
                                        </p:tav>
                                      </p:tavLst>
                                    </p:anim>
                                    <p:animEffect transition="in" filter="fade">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7A6CF001-2D3C-4F66-A1BA-A36C3AD44734}"/>
              </a:ext>
            </a:extLst>
          </p:cNvPr>
          <p:cNvGrpSpPr/>
          <p:nvPr/>
        </p:nvGrpSpPr>
        <p:grpSpPr>
          <a:xfrm>
            <a:off x="-781050" y="-662111"/>
            <a:ext cx="7953374" cy="1611914"/>
            <a:chOff x="-781050" y="-662111"/>
            <a:chExt cx="7953374" cy="1611914"/>
          </a:xfrm>
        </p:grpSpPr>
        <p:sp>
          <p:nvSpPr>
            <p:cNvPr id="34" name="任意多边形: 形状 33">
              <a:extLst>
                <a:ext uri="{FF2B5EF4-FFF2-40B4-BE49-F238E27FC236}">
                  <a16:creationId xmlns:a16="http://schemas.microsoft.com/office/drawing/2014/main" id="{7417250F-8109-4773-A4A0-1D079180CA61}"/>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文本框 34">
              <a:extLst>
                <a:ext uri="{FF2B5EF4-FFF2-40B4-BE49-F238E27FC236}">
                  <a16:creationId xmlns:a16="http://schemas.microsoft.com/office/drawing/2014/main" id="{806F21A0-121E-47CB-9519-0BE6B627BAF9}"/>
                </a:ext>
              </a:extLst>
            </p:cNvPr>
            <p:cNvSpPr txBox="1"/>
            <p:nvPr/>
          </p:nvSpPr>
          <p:spPr>
            <a:xfrm flipH="1">
              <a:off x="803273" y="365028"/>
              <a:ext cx="6369051"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已有实证研究分析</a:t>
              </a:r>
              <a:r>
                <a:rPr lang="en-US" altLang="zh-CN" sz="3200" dirty="0">
                  <a:solidFill>
                    <a:srgbClr val="3C5CE8"/>
                  </a:solidFill>
                  <a:cs typeface="+mn-ea"/>
                  <a:sym typeface="+mn-lt"/>
                </a:rPr>
                <a:t>——</a:t>
              </a:r>
              <a:r>
                <a:rPr lang="zh-CN" altLang="en-US" sz="3200" dirty="0">
                  <a:solidFill>
                    <a:srgbClr val="3C5CE8"/>
                  </a:solidFill>
                  <a:cs typeface="+mn-ea"/>
                  <a:sym typeface="+mn-lt"/>
                </a:rPr>
                <a:t>评测指标</a:t>
              </a:r>
            </a:p>
          </p:txBody>
        </p:sp>
      </p:grpSp>
      <p:pic>
        <p:nvPicPr>
          <p:cNvPr id="6" name="图片 5">
            <a:extLst>
              <a:ext uri="{FF2B5EF4-FFF2-40B4-BE49-F238E27FC236}">
                <a16:creationId xmlns:a16="http://schemas.microsoft.com/office/drawing/2014/main" id="{DC7D882A-B338-4DDC-9A46-4FE05C53D00B}"/>
              </a:ext>
            </a:extLst>
          </p:cNvPr>
          <p:cNvPicPr>
            <a:picLocks noChangeAspect="1"/>
          </p:cNvPicPr>
          <p:nvPr/>
        </p:nvPicPr>
        <p:blipFill>
          <a:blip r:embed="rId3"/>
          <a:stretch>
            <a:fillRect/>
          </a:stretch>
        </p:blipFill>
        <p:spPr>
          <a:xfrm>
            <a:off x="6096000" y="1719262"/>
            <a:ext cx="5238750" cy="3648075"/>
          </a:xfrm>
          <a:prstGeom prst="rect">
            <a:avLst/>
          </a:prstGeom>
        </p:spPr>
      </p:pic>
      <p:sp>
        <p:nvSpPr>
          <p:cNvPr id="12" name="文本框 11">
            <a:extLst>
              <a:ext uri="{FF2B5EF4-FFF2-40B4-BE49-F238E27FC236}">
                <a16:creationId xmlns:a16="http://schemas.microsoft.com/office/drawing/2014/main" id="{022955F3-CE78-468B-9543-BBC881F668C4}"/>
              </a:ext>
            </a:extLst>
          </p:cNvPr>
          <p:cNvSpPr txBox="1"/>
          <p:nvPr/>
        </p:nvSpPr>
        <p:spPr>
          <a:xfrm>
            <a:off x="1100137" y="2205037"/>
            <a:ext cx="5032376" cy="300351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sz="1600" dirty="0">
                <a:solidFill>
                  <a:schemeClr val="tx1">
                    <a:lumMod val="75000"/>
                    <a:lumOff val="25000"/>
                  </a:schemeClr>
                </a:solidFill>
                <a:cs typeface="+mn-ea"/>
                <a:sym typeface="+mn-lt"/>
              </a:rPr>
              <a:t>基于程序依赖图的评测指标 </a:t>
            </a:r>
            <a:r>
              <a:rPr lang="en-US" altLang="zh-CN" sz="1600" dirty="0">
                <a:solidFill>
                  <a:schemeClr val="tx1">
                    <a:lumMod val="75000"/>
                    <a:lumOff val="25000"/>
                  </a:schemeClr>
                </a:solidFill>
                <a:cs typeface="+mn-ea"/>
                <a:sym typeface="+mn-lt"/>
              </a:rPr>
              <a:t>T-Score</a:t>
            </a:r>
          </a:p>
          <a:p>
            <a:pPr marL="285750" indent="-285750" algn="just">
              <a:lnSpc>
                <a:spcPct val="150000"/>
              </a:lnSpc>
              <a:buFont typeface="Arial" panose="020B0604020202020204" pitchFamily="34" charset="0"/>
              <a:buChar char="•"/>
            </a:pPr>
            <a:r>
              <a:rPr lang="zh-CN" altLang="en-US" sz="1600" dirty="0">
                <a:solidFill>
                  <a:schemeClr val="tx1">
                    <a:lumMod val="75000"/>
                    <a:lumOff val="25000"/>
                  </a:schemeClr>
                </a:solidFill>
                <a:cs typeface="+mn-ea"/>
                <a:sym typeface="+mn-lt"/>
              </a:rPr>
              <a:t>基于语句排序的评测指标 </a:t>
            </a:r>
            <a:r>
              <a:rPr lang="en-US" altLang="zh-CN" sz="1600" dirty="0">
                <a:solidFill>
                  <a:schemeClr val="tx1">
                    <a:lumMod val="75000"/>
                    <a:lumOff val="25000"/>
                  </a:schemeClr>
                </a:solidFill>
                <a:cs typeface="+mn-ea"/>
                <a:sym typeface="+mn-lt"/>
              </a:rPr>
              <a:t>Score</a:t>
            </a:r>
          </a:p>
          <a:p>
            <a:pPr marL="285750" indent="-285750" algn="just">
              <a:lnSpc>
                <a:spcPct val="150000"/>
              </a:lnSpc>
              <a:buFont typeface="Arial" panose="020B0604020202020204" pitchFamily="34" charset="0"/>
              <a:buChar char="•"/>
            </a:pPr>
            <a:endParaRPr lang="en-US" altLang="zh-CN" sz="1600" dirty="0">
              <a:solidFill>
                <a:schemeClr val="tx1">
                  <a:lumMod val="75000"/>
                  <a:lumOff val="25000"/>
                </a:schemeClr>
              </a:solidFill>
              <a:cs typeface="+mn-ea"/>
              <a:sym typeface="+mn-lt"/>
            </a:endParaRPr>
          </a:p>
          <a:p>
            <a:pPr algn="just">
              <a:lnSpc>
                <a:spcPct val="150000"/>
              </a:lnSpc>
            </a:pPr>
            <a:r>
              <a:rPr lang="zh-CN" altLang="en-US" sz="1600" dirty="0">
                <a:solidFill>
                  <a:schemeClr val="tx1">
                    <a:lumMod val="75000"/>
                    <a:lumOff val="25000"/>
                  </a:schemeClr>
                </a:solidFill>
                <a:cs typeface="+mn-ea"/>
                <a:sym typeface="+mn-lt"/>
              </a:rPr>
              <a:t>针对语句 </a:t>
            </a:r>
            <a:r>
              <a:rPr lang="en-US" altLang="zh-CN" sz="1600" dirty="0">
                <a:solidFill>
                  <a:schemeClr val="tx1">
                    <a:lumMod val="75000"/>
                    <a:lumOff val="25000"/>
                  </a:schemeClr>
                </a:solidFill>
                <a:cs typeface="+mn-ea"/>
                <a:sym typeface="+mn-lt"/>
              </a:rPr>
              <a:t>n</a:t>
            </a:r>
            <a:r>
              <a:rPr lang="zh-CN" altLang="en-US" sz="1600" dirty="0">
                <a:solidFill>
                  <a:schemeClr val="tx1">
                    <a:lumMod val="75000"/>
                    <a:lumOff val="25000"/>
                  </a:schemeClr>
                </a:solidFill>
                <a:cs typeface="+mn-ea"/>
                <a:sym typeface="+mn-lt"/>
              </a:rPr>
              <a:t>，首先定义 </a:t>
            </a:r>
            <a:r>
              <a:rPr lang="en-US" altLang="zh-CN" sz="1600" dirty="0">
                <a:solidFill>
                  <a:schemeClr val="tx1">
                    <a:lumMod val="75000"/>
                    <a:lumOff val="25000"/>
                  </a:schemeClr>
                </a:solidFill>
                <a:cs typeface="+mn-ea"/>
                <a:sym typeface="+mn-lt"/>
              </a:rPr>
              <a:t>k </a:t>
            </a:r>
            <a:r>
              <a:rPr lang="zh-CN" altLang="en-US" sz="1600" dirty="0">
                <a:solidFill>
                  <a:schemeClr val="tx1">
                    <a:lumMod val="75000"/>
                    <a:lumOff val="25000"/>
                  </a:schemeClr>
                </a:solidFill>
                <a:cs typeface="+mn-ea"/>
                <a:sym typeface="+mn-lt"/>
              </a:rPr>
              <a:t>依赖集 </a:t>
            </a:r>
            <a:r>
              <a:rPr lang="en-US" altLang="zh-CN" sz="1600" dirty="0">
                <a:solidFill>
                  <a:schemeClr val="tx1">
                    <a:lumMod val="75000"/>
                    <a:lumOff val="25000"/>
                  </a:schemeClr>
                </a:solidFill>
                <a:cs typeface="+mn-ea"/>
                <a:sym typeface="+mn-lt"/>
              </a:rPr>
              <a:t>DS k(n)</a:t>
            </a:r>
            <a:r>
              <a:rPr lang="zh-CN" altLang="en-US" sz="1600" dirty="0">
                <a:solidFill>
                  <a:schemeClr val="tx1">
                    <a:lumMod val="75000"/>
                    <a:lumOff val="25000"/>
                  </a:schemeClr>
                </a:solidFill>
                <a:cs typeface="+mn-ea"/>
                <a:sym typeface="+mn-lt"/>
              </a:rPr>
              <a:t>。该集合包括从语句 </a:t>
            </a:r>
            <a:r>
              <a:rPr lang="en-US" altLang="zh-CN" sz="1600" dirty="0">
                <a:solidFill>
                  <a:schemeClr val="tx1">
                    <a:lumMod val="75000"/>
                    <a:lumOff val="25000"/>
                  </a:schemeClr>
                </a:solidFill>
                <a:cs typeface="+mn-ea"/>
                <a:sym typeface="+mn-lt"/>
              </a:rPr>
              <a:t>n </a:t>
            </a:r>
            <a:r>
              <a:rPr lang="zh-CN" altLang="en-US" sz="1600" dirty="0">
                <a:solidFill>
                  <a:schemeClr val="tx1">
                    <a:lumMod val="75000"/>
                    <a:lumOff val="25000"/>
                  </a:schemeClr>
                </a:solidFill>
                <a:cs typeface="+mn-ea"/>
                <a:sym typeface="+mn-lt"/>
              </a:rPr>
              <a:t>出发，采用广度优先搜索策略，前向或后向遍历依赖边，且所有距离为 </a:t>
            </a:r>
            <a:r>
              <a:rPr lang="en-US" altLang="zh-CN" sz="1600" dirty="0">
                <a:solidFill>
                  <a:schemeClr val="tx1">
                    <a:lumMod val="75000"/>
                    <a:lumOff val="25000"/>
                  </a:schemeClr>
                </a:solidFill>
                <a:cs typeface="+mn-ea"/>
                <a:sym typeface="+mn-lt"/>
              </a:rPr>
              <a:t>k </a:t>
            </a:r>
            <a:r>
              <a:rPr lang="zh-CN" altLang="en-US" sz="1600" dirty="0">
                <a:solidFill>
                  <a:schemeClr val="tx1">
                    <a:lumMod val="75000"/>
                    <a:lumOff val="25000"/>
                  </a:schemeClr>
                </a:solidFill>
                <a:cs typeface="+mn-ea"/>
                <a:sym typeface="+mn-lt"/>
              </a:rPr>
              <a:t>的语句集。假设 </a:t>
            </a:r>
            <a:r>
              <a:rPr lang="en-US" altLang="zh-CN" sz="1600" dirty="0">
                <a:solidFill>
                  <a:schemeClr val="tx1">
                    <a:lumMod val="75000"/>
                    <a:lumOff val="25000"/>
                  </a:schemeClr>
                </a:solidFill>
                <a:cs typeface="+mn-ea"/>
                <a:sym typeface="+mn-lt"/>
              </a:rPr>
              <a:t>DS*(R)</a:t>
            </a:r>
            <a:r>
              <a:rPr lang="zh-CN" altLang="en-US" sz="1600" dirty="0">
                <a:solidFill>
                  <a:schemeClr val="tx1">
                    <a:lumMod val="75000"/>
                    <a:lumOff val="25000"/>
                  </a:schemeClr>
                </a:solidFill>
                <a:cs typeface="+mn-ea"/>
                <a:sym typeface="+mn-lt"/>
              </a:rPr>
              <a:t>为包含缺陷语句的最小依赖集，则该评测指标的计算公式为</a:t>
            </a:r>
          </a:p>
        </p:txBody>
      </p:sp>
      <p:pic>
        <p:nvPicPr>
          <p:cNvPr id="8" name="图片 7">
            <a:extLst>
              <a:ext uri="{FF2B5EF4-FFF2-40B4-BE49-F238E27FC236}">
                <a16:creationId xmlns:a16="http://schemas.microsoft.com/office/drawing/2014/main" id="{E9FD573B-F191-4FCE-88C9-BDBC6D9614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1722" y="5208552"/>
            <a:ext cx="4729206" cy="824028"/>
          </a:xfrm>
          <a:prstGeom prst="rect">
            <a:avLst/>
          </a:prstGeom>
        </p:spPr>
      </p:pic>
    </p:spTree>
    <p:custDataLst>
      <p:tags r:id="rId1"/>
    </p:custDataLst>
    <p:extLst>
      <p:ext uri="{BB962C8B-B14F-4D97-AF65-F5344CB8AC3E}">
        <p14:creationId xmlns:p14="http://schemas.microsoft.com/office/powerpoint/2010/main" val="1158814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 calcmode="lin" valueType="num">
                                      <p:cBhvr>
                                        <p:cTn id="9" dur="500" fill="hold"/>
                                        <p:tgtEl>
                                          <p:spTgt spid="33"/>
                                        </p:tgtEl>
                                        <p:attrNameLst>
                                          <p:attrName>style.rotation</p:attrName>
                                        </p:attrNameLst>
                                      </p:cBhvr>
                                      <p:tavLst>
                                        <p:tav tm="0">
                                          <p:val>
                                            <p:fltVal val="90"/>
                                          </p:val>
                                        </p:tav>
                                        <p:tav tm="100000">
                                          <p:val>
                                            <p:fltVal val="0"/>
                                          </p:val>
                                        </p:tav>
                                      </p:tavLst>
                                    </p:anim>
                                    <p:animEffect transition="in" filter="fade">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7A6CF001-2D3C-4F66-A1BA-A36C3AD44734}"/>
              </a:ext>
            </a:extLst>
          </p:cNvPr>
          <p:cNvGrpSpPr/>
          <p:nvPr/>
        </p:nvGrpSpPr>
        <p:grpSpPr>
          <a:xfrm>
            <a:off x="-781050" y="-662111"/>
            <a:ext cx="8053387" cy="1611914"/>
            <a:chOff x="-781050" y="-662111"/>
            <a:chExt cx="8053387" cy="1611914"/>
          </a:xfrm>
        </p:grpSpPr>
        <p:sp>
          <p:nvSpPr>
            <p:cNvPr id="34" name="任意多边形: 形状 33">
              <a:extLst>
                <a:ext uri="{FF2B5EF4-FFF2-40B4-BE49-F238E27FC236}">
                  <a16:creationId xmlns:a16="http://schemas.microsoft.com/office/drawing/2014/main" id="{7417250F-8109-4773-A4A0-1D079180CA61}"/>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文本框 34">
              <a:extLst>
                <a:ext uri="{FF2B5EF4-FFF2-40B4-BE49-F238E27FC236}">
                  <a16:creationId xmlns:a16="http://schemas.microsoft.com/office/drawing/2014/main" id="{806F21A0-121E-47CB-9519-0BE6B627BAF9}"/>
                </a:ext>
              </a:extLst>
            </p:cNvPr>
            <p:cNvSpPr txBox="1"/>
            <p:nvPr/>
          </p:nvSpPr>
          <p:spPr>
            <a:xfrm flipH="1">
              <a:off x="803274" y="365028"/>
              <a:ext cx="6469063"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已有实证研究分析</a:t>
              </a:r>
              <a:r>
                <a:rPr lang="en-US" altLang="zh-CN" sz="3200" dirty="0">
                  <a:solidFill>
                    <a:srgbClr val="3C5CE8"/>
                  </a:solidFill>
                  <a:cs typeface="+mn-ea"/>
                  <a:sym typeface="+mn-lt"/>
                </a:rPr>
                <a:t>——</a:t>
              </a:r>
              <a:r>
                <a:rPr lang="zh-CN" altLang="en-US" sz="3200" dirty="0">
                  <a:solidFill>
                    <a:srgbClr val="3C5CE8"/>
                  </a:solidFill>
                  <a:cs typeface="+mn-ea"/>
                  <a:sym typeface="+mn-lt"/>
                </a:rPr>
                <a:t>评测程序</a:t>
              </a:r>
            </a:p>
          </p:txBody>
        </p:sp>
      </p:grpSp>
      <p:pic>
        <p:nvPicPr>
          <p:cNvPr id="3" name="图片 2">
            <a:extLst>
              <a:ext uri="{FF2B5EF4-FFF2-40B4-BE49-F238E27FC236}">
                <a16:creationId xmlns:a16="http://schemas.microsoft.com/office/drawing/2014/main" id="{C0BD6739-0A09-4EF5-9B00-1BD799E4E742}"/>
              </a:ext>
            </a:extLst>
          </p:cNvPr>
          <p:cNvPicPr>
            <a:picLocks noChangeAspect="1"/>
          </p:cNvPicPr>
          <p:nvPr/>
        </p:nvPicPr>
        <p:blipFill>
          <a:blip r:embed="rId3"/>
          <a:stretch>
            <a:fillRect/>
          </a:stretch>
        </p:blipFill>
        <p:spPr>
          <a:xfrm>
            <a:off x="942975" y="1185862"/>
            <a:ext cx="10306050" cy="5457825"/>
          </a:xfrm>
          <a:prstGeom prst="rect">
            <a:avLst/>
          </a:prstGeom>
        </p:spPr>
      </p:pic>
    </p:spTree>
    <p:custDataLst>
      <p:tags r:id="rId1"/>
    </p:custDataLst>
    <p:extLst>
      <p:ext uri="{BB962C8B-B14F-4D97-AF65-F5344CB8AC3E}">
        <p14:creationId xmlns:p14="http://schemas.microsoft.com/office/powerpoint/2010/main" val="1891328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 calcmode="lin" valueType="num">
                                      <p:cBhvr>
                                        <p:cTn id="9" dur="500" fill="hold"/>
                                        <p:tgtEl>
                                          <p:spTgt spid="33"/>
                                        </p:tgtEl>
                                        <p:attrNameLst>
                                          <p:attrName>style.rotation</p:attrName>
                                        </p:attrNameLst>
                                      </p:cBhvr>
                                      <p:tavLst>
                                        <p:tav tm="0">
                                          <p:val>
                                            <p:fltVal val="90"/>
                                          </p:val>
                                        </p:tav>
                                        <p:tav tm="100000">
                                          <p:val>
                                            <p:fltVal val="0"/>
                                          </p:val>
                                        </p:tav>
                                      </p:tavLst>
                                    </p:anim>
                                    <p:animEffect transition="in" filter="fade">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3CB58E50-1A97-4D55-90F9-05C3D66D1DE8}"/>
              </a:ext>
            </a:extLst>
          </p:cNvPr>
          <p:cNvSpPr/>
          <p:nvPr/>
        </p:nvSpPr>
        <p:spPr>
          <a:xfrm>
            <a:off x="-2027284" y="4919134"/>
            <a:ext cx="3200173" cy="3200171"/>
          </a:xfrm>
          <a:prstGeom prst="ellipse">
            <a:avLst/>
          </a:prstGeom>
          <a:noFill/>
          <a:ln w="889000">
            <a:solidFill>
              <a:srgbClr val="4060E8">
                <a:alpha val="1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a:extLst>
              <a:ext uri="{FF2B5EF4-FFF2-40B4-BE49-F238E27FC236}">
                <a16:creationId xmlns:a16="http://schemas.microsoft.com/office/drawing/2014/main" id="{EF58E010-F21B-43AC-BBBF-4C0DB77BF625}"/>
              </a:ext>
            </a:extLst>
          </p:cNvPr>
          <p:cNvGrpSpPr/>
          <p:nvPr/>
        </p:nvGrpSpPr>
        <p:grpSpPr>
          <a:xfrm>
            <a:off x="1420136" y="3799843"/>
            <a:ext cx="2012561" cy="479598"/>
            <a:chOff x="1420136" y="3799843"/>
            <a:chExt cx="2012561" cy="479598"/>
          </a:xfrm>
        </p:grpSpPr>
        <p:sp>
          <p:nvSpPr>
            <p:cNvPr id="12" name="矩形: 圆角 11">
              <a:extLst>
                <a:ext uri="{FF2B5EF4-FFF2-40B4-BE49-F238E27FC236}">
                  <a16:creationId xmlns:a16="http://schemas.microsoft.com/office/drawing/2014/main" id="{B97821AB-257E-4FC4-8D41-01D24AE66F62}"/>
                </a:ext>
              </a:extLst>
            </p:cNvPr>
            <p:cNvSpPr/>
            <p:nvPr/>
          </p:nvSpPr>
          <p:spPr>
            <a:xfrm rot="16200000" flipH="1">
              <a:off x="2186618" y="3033361"/>
              <a:ext cx="479598" cy="2012561"/>
            </a:xfrm>
            <a:prstGeom prst="roundRect">
              <a:avLst>
                <a:gd name="adj" fmla="val 50000"/>
              </a:avLst>
            </a:prstGeom>
            <a:solidFill>
              <a:srgbClr val="3C5CE8"/>
            </a:solidFill>
            <a:ln w="1905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3" name="文本框 12">
              <a:extLst>
                <a:ext uri="{FF2B5EF4-FFF2-40B4-BE49-F238E27FC236}">
                  <a16:creationId xmlns:a16="http://schemas.microsoft.com/office/drawing/2014/main" id="{0C766272-E061-4B9F-848B-64721056E74B}"/>
                </a:ext>
              </a:extLst>
            </p:cNvPr>
            <p:cNvSpPr txBox="1"/>
            <p:nvPr/>
          </p:nvSpPr>
          <p:spPr>
            <a:xfrm flipH="1">
              <a:off x="1420136" y="3870364"/>
              <a:ext cx="2012560" cy="338554"/>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i="0" u="none" strike="noStrike" kern="1200" cap="none" spc="0" normalizeH="0" baseline="0" noProof="0" dirty="0">
                  <a:ln>
                    <a:noFill/>
                  </a:ln>
                  <a:solidFill>
                    <a:schemeClr val="bg1"/>
                  </a:solidFill>
                  <a:effectLst/>
                  <a:uLnTx/>
                  <a:uFillTx/>
                  <a:cs typeface="+mn-ea"/>
                  <a:sym typeface="+mn-lt"/>
                </a:rPr>
                <a:t>汇报人：王昭丹</a:t>
              </a:r>
            </a:p>
          </p:txBody>
        </p:sp>
      </p:grpSp>
      <p:grpSp>
        <p:nvGrpSpPr>
          <p:cNvPr id="4" name="组合 3">
            <a:extLst>
              <a:ext uri="{FF2B5EF4-FFF2-40B4-BE49-F238E27FC236}">
                <a16:creationId xmlns:a16="http://schemas.microsoft.com/office/drawing/2014/main" id="{5B8833B4-9CF7-480F-8315-7818AD054171}"/>
              </a:ext>
            </a:extLst>
          </p:cNvPr>
          <p:cNvGrpSpPr/>
          <p:nvPr/>
        </p:nvGrpSpPr>
        <p:grpSpPr>
          <a:xfrm>
            <a:off x="1157601" y="2212631"/>
            <a:ext cx="5327791" cy="1169374"/>
            <a:chOff x="1157601" y="2212631"/>
            <a:chExt cx="5327791" cy="1169374"/>
          </a:xfrm>
        </p:grpSpPr>
        <p:sp>
          <p:nvSpPr>
            <p:cNvPr id="9" name="文本框 8">
              <a:extLst>
                <a:ext uri="{FF2B5EF4-FFF2-40B4-BE49-F238E27FC236}">
                  <a16:creationId xmlns:a16="http://schemas.microsoft.com/office/drawing/2014/main" id="{9B8AF3EC-DA43-4291-AC9C-EA23C7F75E7B}"/>
                </a:ext>
              </a:extLst>
            </p:cNvPr>
            <p:cNvSpPr txBox="1"/>
            <p:nvPr/>
          </p:nvSpPr>
          <p:spPr>
            <a:xfrm flipH="1">
              <a:off x="1157601" y="2551008"/>
              <a:ext cx="5327791"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1" u="none" strike="noStrike" kern="1200" cap="none" spc="0" normalizeH="0" baseline="0" noProof="0">
                  <a:ln>
                    <a:noFill/>
                  </a:ln>
                  <a:solidFill>
                    <a:srgbClr val="3C5CE8"/>
                  </a:solidFill>
                  <a:effectLst/>
                  <a:uLnTx/>
                  <a:uFillTx/>
                  <a:cs typeface="+mn-ea"/>
                  <a:sym typeface="+mn-lt"/>
                </a:rPr>
                <a:t>感谢您的聆听</a:t>
              </a:r>
            </a:p>
          </p:txBody>
        </p:sp>
        <p:sp>
          <p:nvSpPr>
            <p:cNvPr id="2628" name="文本框 2627">
              <a:extLst>
                <a:ext uri="{FF2B5EF4-FFF2-40B4-BE49-F238E27FC236}">
                  <a16:creationId xmlns:a16="http://schemas.microsoft.com/office/drawing/2014/main" id="{623F14C4-D82D-4759-BEC5-B337E4569269}"/>
                </a:ext>
              </a:extLst>
            </p:cNvPr>
            <p:cNvSpPr txBox="1"/>
            <p:nvPr/>
          </p:nvSpPr>
          <p:spPr>
            <a:xfrm>
              <a:off x="1347513" y="2212631"/>
              <a:ext cx="5067117" cy="351763"/>
            </a:xfrm>
            <a:prstGeom prst="rect">
              <a:avLst/>
            </a:prstGeom>
            <a:noFill/>
          </p:spPr>
          <p:txBody>
            <a:bodyPr wrap="square" rtlCol="0">
              <a:spAutoFit/>
              <a:scene3d>
                <a:camera prst="orthographicFront"/>
                <a:lightRig rig="threePt" dir="t"/>
              </a:scene3d>
              <a:sp3d contourW="12700"/>
            </a:bodyPr>
            <a:lstStyle/>
            <a:p>
              <a:pPr algn="dist">
                <a:lnSpc>
                  <a:spcPct val="114000"/>
                </a:lnSpc>
              </a:pPr>
              <a:r>
                <a:rPr lang="zh-CN" altLang="en-US" sz="1600" dirty="0">
                  <a:solidFill>
                    <a:schemeClr val="tx1">
                      <a:lumMod val="65000"/>
                      <a:lumOff val="35000"/>
                    </a:schemeClr>
                  </a:solidFill>
                  <a:cs typeface="+mn-ea"/>
                  <a:sym typeface="+mn-lt"/>
                </a:rPr>
                <a:t>学习进展</a:t>
              </a:r>
              <a:r>
                <a:rPr lang="en-US" altLang="zh-CN" sz="1600" dirty="0">
                  <a:solidFill>
                    <a:schemeClr val="tx1">
                      <a:lumMod val="65000"/>
                      <a:lumOff val="35000"/>
                    </a:schemeClr>
                  </a:solidFill>
                  <a:cs typeface="+mn-ea"/>
                  <a:sym typeface="+mn-lt"/>
                </a:rPr>
                <a:t>&amp;</a:t>
              </a:r>
              <a:r>
                <a:rPr lang="zh-CN" altLang="en-US" sz="1600" dirty="0">
                  <a:solidFill>
                    <a:schemeClr val="tx1">
                      <a:lumMod val="65000"/>
                      <a:lumOff val="35000"/>
                    </a:schemeClr>
                  </a:solidFill>
                  <a:cs typeface="+mn-ea"/>
                  <a:sym typeface="+mn-lt"/>
                </a:rPr>
                <a:t>暑期计划</a:t>
              </a:r>
              <a:endParaRPr lang="en-US" altLang="zh-CN" sz="1600" dirty="0">
                <a:solidFill>
                  <a:schemeClr val="tx1">
                    <a:lumMod val="65000"/>
                    <a:lumOff val="35000"/>
                  </a:schemeClr>
                </a:solidFill>
                <a:cs typeface="+mn-ea"/>
                <a:sym typeface="+mn-lt"/>
              </a:endParaRPr>
            </a:p>
          </p:txBody>
        </p:sp>
      </p:grpSp>
      <p:grpSp>
        <p:nvGrpSpPr>
          <p:cNvPr id="3" name="组合 2">
            <a:extLst>
              <a:ext uri="{FF2B5EF4-FFF2-40B4-BE49-F238E27FC236}">
                <a16:creationId xmlns:a16="http://schemas.microsoft.com/office/drawing/2014/main" id="{A23B4BD4-CEC4-47E8-AEC9-D9D12F90D876}"/>
              </a:ext>
            </a:extLst>
          </p:cNvPr>
          <p:cNvGrpSpPr/>
          <p:nvPr/>
        </p:nvGrpSpPr>
        <p:grpSpPr>
          <a:xfrm>
            <a:off x="8235877" y="-1994691"/>
            <a:ext cx="10847382" cy="10847382"/>
            <a:chOff x="8235877" y="-1994691"/>
            <a:chExt cx="10847382" cy="10847382"/>
          </a:xfrm>
        </p:grpSpPr>
        <p:sp>
          <p:nvSpPr>
            <p:cNvPr id="8" name="椭圆 7">
              <a:extLst>
                <a:ext uri="{FF2B5EF4-FFF2-40B4-BE49-F238E27FC236}">
                  <a16:creationId xmlns:a16="http://schemas.microsoft.com/office/drawing/2014/main" id="{3BB38D68-91CA-46C9-95D9-EF37E5062B00}"/>
                </a:ext>
              </a:extLst>
            </p:cNvPr>
            <p:cNvSpPr/>
            <p:nvPr/>
          </p:nvSpPr>
          <p:spPr>
            <a:xfrm>
              <a:off x="8235877" y="-1994691"/>
              <a:ext cx="10847382" cy="10847382"/>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668BEC7E-28A1-4AB3-A55E-9EA8071D7454}"/>
                </a:ext>
              </a:extLst>
            </p:cNvPr>
            <p:cNvSpPr/>
            <p:nvPr/>
          </p:nvSpPr>
          <p:spPr>
            <a:xfrm>
              <a:off x="8950408" y="-1280160"/>
              <a:ext cx="9418320" cy="9418320"/>
            </a:xfrm>
            <a:prstGeom prst="ellipse">
              <a:avLst/>
            </a:prstGeom>
            <a:solidFill>
              <a:srgbClr val="4060E8">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a:extLst>
                <a:ext uri="{FF2B5EF4-FFF2-40B4-BE49-F238E27FC236}">
                  <a16:creationId xmlns:a16="http://schemas.microsoft.com/office/drawing/2014/main" id="{02FAC646-DF27-46AF-9958-174994DDFABC}"/>
                </a:ext>
              </a:extLst>
            </p:cNvPr>
            <p:cNvSpPr/>
            <p:nvPr/>
          </p:nvSpPr>
          <p:spPr>
            <a:xfrm>
              <a:off x="9409953" y="-820615"/>
              <a:ext cx="8499230" cy="8499230"/>
            </a:xfrm>
            <a:prstGeom prst="ellipse">
              <a:avLst/>
            </a:prstGeom>
            <a:pattFill prst="lgGrid">
              <a:fgClr>
                <a:srgbClr val="4060E8"/>
              </a:fgClr>
              <a:bgClr>
                <a:srgbClr val="3C5CE8"/>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椭圆 18">
              <a:extLst>
                <a:ext uri="{FF2B5EF4-FFF2-40B4-BE49-F238E27FC236}">
                  <a16:creationId xmlns:a16="http://schemas.microsoft.com/office/drawing/2014/main" id="{9230B287-0D43-4833-B6DF-8BD00935A3AE}"/>
                </a:ext>
              </a:extLst>
            </p:cNvPr>
            <p:cNvSpPr/>
            <p:nvPr/>
          </p:nvSpPr>
          <p:spPr>
            <a:xfrm flipH="1">
              <a:off x="115567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0" name="椭圆 19">
              <a:extLst>
                <a:ext uri="{FF2B5EF4-FFF2-40B4-BE49-F238E27FC236}">
                  <a16:creationId xmlns:a16="http://schemas.microsoft.com/office/drawing/2014/main" id="{053124D9-8DE0-4A5F-8FAC-618E7778F24F}"/>
                </a:ext>
              </a:extLst>
            </p:cNvPr>
            <p:cNvSpPr/>
            <p:nvPr/>
          </p:nvSpPr>
          <p:spPr>
            <a:xfrm flipH="1">
              <a:off x="114043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椭圆 20">
              <a:extLst>
                <a:ext uri="{FF2B5EF4-FFF2-40B4-BE49-F238E27FC236}">
                  <a16:creationId xmlns:a16="http://schemas.microsoft.com/office/drawing/2014/main" id="{618817FD-C99D-49C9-86E0-A752DB30DC6E}"/>
                </a:ext>
              </a:extLst>
            </p:cNvPr>
            <p:cNvSpPr/>
            <p:nvPr/>
          </p:nvSpPr>
          <p:spPr>
            <a:xfrm flipH="1">
              <a:off x="112519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2" name="椭圆 21">
              <a:extLst>
                <a:ext uri="{FF2B5EF4-FFF2-40B4-BE49-F238E27FC236}">
                  <a16:creationId xmlns:a16="http://schemas.microsoft.com/office/drawing/2014/main" id="{7405C1C4-97F7-4815-8167-598A99F45438}"/>
                </a:ext>
              </a:extLst>
            </p:cNvPr>
            <p:cNvSpPr/>
            <p:nvPr/>
          </p:nvSpPr>
          <p:spPr>
            <a:xfrm flipH="1">
              <a:off x="110995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3" name="椭圆 22">
              <a:extLst>
                <a:ext uri="{FF2B5EF4-FFF2-40B4-BE49-F238E27FC236}">
                  <a16:creationId xmlns:a16="http://schemas.microsoft.com/office/drawing/2014/main" id="{6DFC1D1D-018B-41D8-B370-ADBBA7628AFA}"/>
                </a:ext>
              </a:extLst>
            </p:cNvPr>
            <p:cNvSpPr/>
            <p:nvPr/>
          </p:nvSpPr>
          <p:spPr>
            <a:xfrm flipH="1">
              <a:off x="109471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椭圆 23">
              <a:extLst>
                <a:ext uri="{FF2B5EF4-FFF2-40B4-BE49-F238E27FC236}">
                  <a16:creationId xmlns:a16="http://schemas.microsoft.com/office/drawing/2014/main" id="{66D54278-7269-4BE2-BDD0-DB2186102374}"/>
                </a:ext>
              </a:extLst>
            </p:cNvPr>
            <p:cNvSpPr/>
            <p:nvPr/>
          </p:nvSpPr>
          <p:spPr>
            <a:xfrm flipH="1">
              <a:off x="10794755" y="73532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椭圆 24">
              <a:extLst>
                <a:ext uri="{FF2B5EF4-FFF2-40B4-BE49-F238E27FC236}">
                  <a16:creationId xmlns:a16="http://schemas.microsoft.com/office/drawing/2014/main" id="{7488F695-A025-4DCE-ADAB-50C19D88BB08}"/>
                </a:ext>
              </a:extLst>
            </p:cNvPr>
            <p:cNvSpPr/>
            <p:nvPr/>
          </p:nvSpPr>
          <p:spPr>
            <a:xfrm flipH="1">
              <a:off x="115567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椭圆 25">
              <a:extLst>
                <a:ext uri="{FF2B5EF4-FFF2-40B4-BE49-F238E27FC236}">
                  <a16:creationId xmlns:a16="http://schemas.microsoft.com/office/drawing/2014/main" id="{12104006-60AE-4B0C-93D1-18B37B64FC92}"/>
                </a:ext>
              </a:extLst>
            </p:cNvPr>
            <p:cNvSpPr/>
            <p:nvPr/>
          </p:nvSpPr>
          <p:spPr>
            <a:xfrm flipH="1">
              <a:off x="114043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椭圆 26">
              <a:extLst>
                <a:ext uri="{FF2B5EF4-FFF2-40B4-BE49-F238E27FC236}">
                  <a16:creationId xmlns:a16="http://schemas.microsoft.com/office/drawing/2014/main" id="{497634F2-346D-426C-BA54-484D360E7A7F}"/>
                </a:ext>
              </a:extLst>
            </p:cNvPr>
            <p:cNvSpPr/>
            <p:nvPr/>
          </p:nvSpPr>
          <p:spPr>
            <a:xfrm flipH="1">
              <a:off x="112519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8" name="椭圆 27">
              <a:extLst>
                <a:ext uri="{FF2B5EF4-FFF2-40B4-BE49-F238E27FC236}">
                  <a16:creationId xmlns:a16="http://schemas.microsoft.com/office/drawing/2014/main" id="{4A3B3C0E-54B6-482F-8027-9807E8CD8822}"/>
                </a:ext>
              </a:extLst>
            </p:cNvPr>
            <p:cNvSpPr/>
            <p:nvPr/>
          </p:nvSpPr>
          <p:spPr>
            <a:xfrm flipH="1">
              <a:off x="110995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9" name="椭圆 28">
              <a:extLst>
                <a:ext uri="{FF2B5EF4-FFF2-40B4-BE49-F238E27FC236}">
                  <a16:creationId xmlns:a16="http://schemas.microsoft.com/office/drawing/2014/main" id="{73766EE7-2515-4983-BC78-65E8640FDAA0}"/>
                </a:ext>
              </a:extLst>
            </p:cNvPr>
            <p:cNvSpPr/>
            <p:nvPr/>
          </p:nvSpPr>
          <p:spPr>
            <a:xfrm flipH="1">
              <a:off x="109471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0" name="椭圆 29">
              <a:extLst>
                <a:ext uri="{FF2B5EF4-FFF2-40B4-BE49-F238E27FC236}">
                  <a16:creationId xmlns:a16="http://schemas.microsoft.com/office/drawing/2014/main" id="{6EE1BEE3-D9D1-4997-8971-64F6050C28B0}"/>
                </a:ext>
              </a:extLst>
            </p:cNvPr>
            <p:cNvSpPr/>
            <p:nvPr/>
          </p:nvSpPr>
          <p:spPr>
            <a:xfrm flipH="1">
              <a:off x="10794755" y="91030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1" name="椭圆 30">
              <a:extLst>
                <a:ext uri="{FF2B5EF4-FFF2-40B4-BE49-F238E27FC236}">
                  <a16:creationId xmlns:a16="http://schemas.microsoft.com/office/drawing/2014/main" id="{99415E64-B3C1-44B5-B489-0EE69B5A7E02}"/>
                </a:ext>
              </a:extLst>
            </p:cNvPr>
            <p:cNvSpPr/>
            <p:nvPr/>
          </p:nvSpPr>
          <p:spPr>
            <a:xfrm flipH="1">
              <a:off x="115567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2" name="椭圆 31">
              <a:extLst>
                <a:ext uri="{FF2B5EF4-FFF2-40B4-BE49-F238E27FC236}">
                  <a16:creationId xmlns:a16="http://schemas.microsoft.com/office/drawing/2014/main" id="{E041B330-8B6B-428E-9C60-766CB23A99AF}"/>
                </a:ext>
              </a:extLst>
            </p:cNvPr>
            <p:cNvSpPr/>
            <p:nvPr/>
          </p:nvSpPr>
          <p:spPr>
            <a:xfrm flipH="1">
              <a:off x="114043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3" name="椭圆 32">
              <a:extLst>
                <a:ext uri="{FF2B5EF4-FFF2-40B4-BE49-F238E27FC236}">
                  <a16:creationId xmlns:a16="http://schemas.microsoft.com/office/drawing/2014/main" id="{D3910716-1DE5-45F5-BCAF-F90B039C7410}"/>
                </a:ext>
              </a:extLst>
            </p:cNvPr>
            <p:cNvSpPr/>
            <p:nvPr/>
          </p:nvSpPr>
          <p:spPr>
            <a:xfrm flipH="1">
              <a:off x="112519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4" name="椭圆 33">
              <a:extLst>
                <a:ext uri="{FF2B5EF4-FFF2-40B4-BE49-F238E27FC236}">
                  <a16:creationId xmlns:a16="http://schemas.microsoft.com/office/drawing/2014/main" id="{5CE89BA0-D97D-4515-B12C-603AC6FDC02F}"/>
                </a:ext>
              </a:extLst>
            </p:cNvPr>
            <p:cNvSpPr/>
            <p:nvPr/>
          </p:nvSpPr>
          <p:spPr>
            <a:xfrm flipH="1">
              <a:off x="110995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5" name="椭圆 34">
              <a:extLst>
                <a:ext uri="{FF2B5EF4-FFF2-40B4-BE49-F238E27FC236}">
                  <a16:creationId xmlns:a16="http://schemas.microsoft.com/office/drawing/2014/main" id="{010D9368-6C46-415A-AF15-CCD93EC46BE6}"/>
                </a:ext>
              </a:extLst>
            </p:cNvPr>
            <p:cNvSpPr/>
            <p:nvPr/>
          </p:nvSpPr>
          <p:spPr>
            <a:xfrm flipH="1">
              <a:off x="109471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6" name="椭圆 35">
              <a:extLst>
                <a:ext uri="{FF2B5EF4-FFF2-40B4-BE49-F238E27FC236}">
                  <a16:creationId xmlns:a16="http://schemas.microsoft.com/office/drawing/2014/main" id="{71D668CB-C706-43DB-BD31-BB1624A9750B}"/>
                </a:ext>
              </a:extLst>
            </p:cNvPr>
            <p:cNvSpPr/>
            <p:nvPr/>
          </p:nvSpPr>
          <p:spPr>
            <a:xfrm flipH="1">
              <a:off x="10794755" y="108528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7" name="椭圆 36">
              <a:extLst>
                <a:ext uri="{FF2B5EF4-FFF2-40B4-BE49-F238E27FC236}">
                  <a16:creationId xmlns:a16="http://schemas.microsoft.com/office/drawing/2014/main" id="{0523BEFF-E2CE-478F-82BD-CB2574C15642}"/>
                </a:ext>
              </a:extLst>
            </p:cNvPr>
            <p:cNvSpPr/>
            <p:nvPr/>
          </p:nvSpPr>
          <p:spPr>
            <a:xfrm flipH="1">
              <a:off x="115567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8" name="椭圆 37">
              <a:extLst>
                <a:ext uri="{FF2B5EF4-FFF2-40B4-BE49-F238E27FC236}">
                  <a16:creationId xmlns:a16="http://schemas.microsoft.com/office/drawing/2014/main" id="{4226221F-BEE8-4621-A28E-4A811B1F7BBE}"/>
                </a:ext>
              </a:extLst>
            </p:cNvPr>
            <p:cNvSpPr/>
            <p:nvPr/>
          </p:nvSpPr>
          <p:spPr>
            <a:xfrm flipH="1">
              <a:off x="114043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9" name="椭圆 38">
              <a:extLst>
                <a:ext uri="{FF2B5EF4-FFF2-40B4-BE49-F238E27FC236}">
                  <a16:creationId xmlns:a16="http://schemas.microsoft.com/office/drawing/2014/main" id="{9813D058-83A0-4C0E-B16A-6BF9626F0087}"/>
                </a:ext>
              </a:extLst>
            </p:cNvPr>
            <p:cNvSpPr/>
            <p:nvPr/>
          </p:nvSpPr>
          <p:spPr>
            <a:xfrm flipH="1">
              <a:off x="112519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0" name="椭圆 39">
              <a:extLst>
                <a:ext uri="{FF2B5EF4-FFF2-40B4-BE49-F238E27FC236}">
                  <a16:creationId xmlns:a16="http://schemas.microsoft.com/office/drawing/2014/main" id="{14AFB2DF-6243-4D6E-B8C2-8DF113C7DA11}"/>
                </a:ext>
              </a:extLst>
            </p:cNvPr>
            <p:cNvSpPr/>
            <p:nvPr/>
          </p:nvSpPr>
          <p:spPr>
            <a:xfrm flipH="1">
              <a:off x="110995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1" name="椭圆 40">
              <a:extLst>
                <a:ext uri="{FF2B5EF4-FFF2-40B4-BE49-F238E27FC236}">
                  <a16:creationId xmlns:a16="http://schemas.microsoft.com/office/drawing/2014/main" id="{57AEC3D0-CDAA-4B31-9B34-7E310259BDB0}"/>
                </a:ext>
              </a:extLst>
            </p:cNvPr>
            <p:cNvSpPr/>
            <p:nvPr/>
          </p:nvSpPr>
          <p:spPr>
            <a:xfrm flipH="1">
              <a:off x="109471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2" name="椭圆 41">
              <a:extLst>
                <a:ext uri="{FF2B5EF4-FFF2-40B4-BE49-F238E27FC236}">
                  <a16:creationId xmlns:a16="http://schemas.microsoft.com/office/drawing/2014/main" id="{68587B97-2630-4A83-9806-80EA86055767}"/>
                </a:ext>
              </a:extLst>
            </p:cNvPr>
            <p:cNvSpPr/>
            <p:nvPr/>
          </p:nvSpPr>
          <p:spPr>
            <a:xfrm flipH="1">
              <a:off x="10794755" y="1260261"/>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610" name="图片 2609" descr="图片包含 桌子, 小, 手, 黑暗&#10;&#10;描述已自动生成">
            <a:extLst>
              <a:ext uri="{FF2B5EF4-FFF2-40B4-BE49-F238E27FC236}">
                <a16:creationId xmlns:a16="http://schemas.microsoft.com/office/drawing/2014/main" id="{014D44E9-11D8-43BE-879D-C1015B8FF076}"/>
              </a:ext>
            </a:extLst>
          </p:cNvPr>
          <p:cNvPicPr>
            <a:picLocks noChangeAspect="1"/>
          </p:cNvPicPr>
          <p:nvPr/>
        </p:nvPicPr>
        <p:blipFill rotWithShape="1">
          <a:blip r:embed="rId3">
            <a:extLst>
              <a:ext uri="{28A0092B-C50C-407E-A947-70E740481C1C}">
                <a14:useLocalDpi xmlns:a14="http://schemas.microsoft.com/office/drawing/2010/main" val="0"/>
              </a:ext>
            </a:extLst>
          </a:blip>
          <a:srcRect l="39566" t="14821" r="7246" b="5167"/>
          <a:stretch/>
        </p:blipFill>
        <p:spPr>
          <a:xfrm>
            <a:off x="5343096" y="70338"/>
            <a:ext cx="6611240" cy="7032535"/>
          </a:xfrm>
          <a:prstGeom prst="rect">
            <a:avLst/>
          </a:prstGeom>
        </p:spPr>
      </p:pic>
      <p:pic>
        <p:nvPicPr>
          <p:cNvPr id="43" name="图片 42">
            <a:extLst>
              <a:ext uri="{FF2B5EF4-FFF2-40B4-BE49-F238E27FC236}">
                <a16:creationId xmlns:a16="http://schemas.microsoft.com/office/drawing/2014/main" id="{90C66D80-C7E4-4FFE-890F-DBCFB5A644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82" y="332269"/>
            <a:ext cx="753012" cy="753012"/>
          </a:xfrm>
          <a:prstGeom prst="rect">
            <a:avLst/>
          </a:prstGeom>
        </p:spPr>
      </p:pic>
    </p:spTree>
    <p:custDataLst>
      <p:tags r:id="rId1"/>
    </p:custDataLst>
    <p:extLst>
      <p:ext uri="{BB962C8B-B14F-4D97-AF65-F5344CB8AC3E}">
        <p14:creationId xmlns:p14="http://schemas.microsoft.com/office/powerpoint/2010/main" val="15124986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80">
                                          <p:stCondLst>
                                            <p:cond delay="0"/>
                                          </p:stCondLst>
                                        </p:cTn>
                                        <p:tgtEl>
                                          <p:spTgt spid="7"/>
                                        </p:tgtEl>
                                      </p:cBhvr>
                                    </p:animEffect>
                                    <p:anim calcmode="lin" valueType="num">
                                      <p:cBhvr>
                                        <p:cTn id="2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0" dur="26">
                                          <p:stCondLst>
                                            <p:cond delay="650"/>
                                          </p:stCondLst>
                                        </p:cTn>
                                        <p:tgtEl>
                                          <p:spTgt spid="7"/>
                                        </p:tgtEl>
                                      </p:cBhvr>
                                      <p:to x="100000" y="60000"/>
                                    </p:animScale>
                                    <p:animScale>
                                      <p:cBhvr>
                                        <p:cTn id="31" dur="166" decel="50000">
                                          <p:stCondLst>
                                            <p:cond delay="676"/>
                                          </p:stCondLst>
                                        </p:cTn>
                                        <p:tgtEl>
                                          <p:spTgt spid="7"/>
                                        </p:tgtEl>
                                      </p:cBhvr>
                                      <p:to x="100000" y="100000"/>
                                    </p:animScale>
                                    <p:animScale>
                                      <p:cBhvr>
                                        <p:cTn id="32" dur="26">
                                          <p:stCondLst>
                                            <p:cond delay="1312"/>
                                          </p:stCondLst>
                                        </p:cTn>
                                        <p:tgtEl>
                                          <p:spTgt spid="7"/>
                                        </p:tgtEl>
                                      </p:cBhvr>
                                      <p:to x="100000" y="80000"/>
                                    </p:animScale>
                                    <p:animScale>
                                      <p:cBhvr>
                                        <p:cTn id="33" dur="166" decel="50000">
                                          <p:stCondLst>
                                            <p:cond delay="1338"/>
                                          </p:stCondLst>
                                        </p:cTn>
                                        <p:tgtEl>
                                          <p:spTgt spid="7"/>
                                        </p:tgtEl>
                                      </p:cBhvr>
                                      <p:to x="100000" y="100000"/>
                                    </p:animScale>
                                    <p:animScale>
                                      <p:cBhvr>
                                        <p:cTn id="34" dur="26">
                                          <p:stCondLst>
                                            <p:cond delay="1642"/>
                                          </p:stCondLst>
                                        </p:cTn>
                                        <p:tgtEl>
                                          <p:spTgt spid="7"/>
                                        </p:tgtEl>
                                      </p:cBhvr>
                                      <p:to x="100000" y="90000"/>
                                    </p:animScale>
                                    <p:animScale>
                                      <p:cBhvr>
                                        <p:cTn id="35" dur="166" decel="50000">
                                          <p:stCondLst>
                                            <p:cond delay="1668"/>
                                          </p:stCondLst>
                                        </p:cTn>
                                        <p:tgtEl>
                                          <p:spTgt spid="7"/>
                                        </p:tgtEl>
                                      </p:cBhvr>
                                      <p:to x="100000" y="100000"/>
                                    </p:animScale>
                                    <p:animScale>
                                      <p:cBhvr>
                                        <p:cTn id="36" dur="26">
                                          <p:stCondLst>
                                            <p:cond delay="1808"/>
                                          </p:stCondLst>
                                        </p:cTn>
                                        <p:tgtEl>
                                          <p:spTgt spid="7"/>
                                        </p:tgtEl>
                                      </p:cBhvr>
                                      <p:to x="100000" y="95000"/>
                                    </p:animScale>
                                    <p:animScale>
                                      <p:cBhvr>
                                        <p:cTn id="37" dur="166" decel="50000">
                                          <p:stCondLst>
                                            <p:cond delay="1834"/>
                                          </p:stCondLst>
                                        </p:cTn>
                                        <p:tgtEl>
                                          <p:spTgt spid="7"/>
                                        </p:tgtEl>
                                      </p:cBhvr>
                                      <p:to x="100000" y="100000"/>
                                    </p:animScale>
                                  </p:childTnLst>
                                </p:cTn>
                              </p:par>
                            </p:childTnLst>
                          </p:cTn>
                        </p:par>
                        <p:par>
                          <p:cTn id="38" fill="hold">
                            <p:stCondLst>
                              <p:cond delay="4000"/>
                            </p:stCondLst>
                            <p:childTnLst>
                              <p:par>
                                <p:cTn id="39" presetID="52" presetClass="entr" presetSubtype="0" fill="hold" nodeType="afterEffect">
                                  <p:stCondLst>
                                    <p:cond delay="0"/>
                                  </p:stCondLst>
                                  <p:childTnLst>
                                    <p:set>
                                      <p:cBhvr>
                                        <p:cTn id="40" dur="1" fill="hold">
                                          <p:stCondLst>
                                            <p:cond delay="0"/>
                                          </p:stCondLst>
                                        </p:cTn>
                                        <p:tgtEl>
                                          <p:spTgt spid="2610"/>
                                        </p:tgtEl>
                                        <p:attrNameLst>
                                          <p:attrName>style.visibility</p:attrName>
                                        </p:attrNameLst>
                                      </p:cBhvr>
                                      <p:to>
                                        <p:strVal val="visible"/>
                                      </p:to>
                                    </p:set>
                                    <p:animScale>
                                      <p:cBhvr>
                                        <p:cTn id="41" dur="1000" decel="50000" fill="hold">
                                          <p:stCondLst>
                                            <p:cond delay="0"/>
                                          </p:stCondLst>
                                        </p:cTn>
                                        <p:tgtEl>
                                          <p:spTgt spid="26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2610"/>
                                        </p:tgtEl>
                                        <p:attrNameLst>
                                          <p:attrName>ppt_x</p:attrName>
                                          <p:attrName>ppt_y</p:attrName>
                                        </p:attrNameLst>
                                      </p:cBhvr>
                                    </p:animMotion>
                                    <p:animEffect transition="in" filter="fade">
                                      <p:cBhvr>
                                        <p:cTn id="43" dur="1000"/>
                                        <p:tgtEl>
                                          <p:spTgt spid="2610"/>
                                        </p:tgtEl>
                                      </p:cBhvr>
                                    </p:animEffect>
                                  </p:childTnLst>
                                </p:cTn>
                              </p:par>
                            </p:childTnLst>
                          </p:cTn>
                        </p:par>
                        <p:par>
                          <p:cTn id="44" fill="hold">
                            <p:stCondLst>
                              <p:cond delay="5000"/>
                            </p:stCondLst>
                            <p:childTnLst>
                              <p:par>
                                <p:cTn id="45" presetID="42" presetClass="entr" presetSubtype="0"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1000"/>
                                        <p:tgtEl>
                                          <p:spTgt spid="4"/>
                                        </p:tgtEl>
                                      </p:cBhvr>
                                    </p:animEffect>
                                    <p:anim calcmode="lin" valueType="num">
                                      <p:cBhvr>
                                        <p:cTn id="48" dur="1000" fill="hold"/>
                                        <p:tgtEl>
                                          <p:spTgt spid="4"/>
                                        </p:tgtEl>
                                        <p:attrNameLst>
                                          <p:attrName>ppt_x</p:attrName>
                                        </p:attrNameLst>
                                      </p:cBhvr>
                                      <p:tavLst>
                                        <p:tav tm="0">
                                          <p:val>
                                            <p:strVal val="#ppt_x"/>
                                          </p:val>
                                        </p:tav>
                                        <p:tav tm="100000">
                                          <p:val>
                                            <p:strVal val="#ppt_x"/>
                                          </p:val>
                                        </p:tav>
                                      </p:tavLst>
                                    </p:anim>
                                    <p:anim calcmode="lin" valueType="num">
                                      <p:cBhvr>
                                        <p:cTn id="49" dur="1000" fill="hold"/>
                                        <p:tgtEl>
                                          <p:spTgt spid="4"/>
                                        </p:tgtEl>
                                        <p:attrNameLst>
                                          <p:attrName>ppt_y</p:attrName>
                                        </p:attrNameLst>
                                      </p:cBhvr>
                                      <p:tavLst>
                                        <p:tav tm="0">
                                          <p:val>
                                            <p:strVal val="#ppt_y+.1"/>
                                          </p:val>
                                        </p:tav>
                                        <p:tav tm="100000">
                                          <p:val>
                                            <p:strVal val="#ppt_y"/>
                                          </p:val>
                                        </p:tav>
                                      </p:tavLst>
                                    </p:anim>
                                  </p:childTnLst>
                                </p:cTn>
                              </p:par>
                            </p:childTnLst>
                          </p:cTn>
                        </p:par>
                        <p:par>
                          <p:cTn id="50" fill="hold">
                            <p:stCondLst>
                              <p:cond delay="6000"/>
                            </p:stCondLst>
                            <p:childTnLst>
                              <p:par>
                                <p:cTn id="51" presetID="42"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00"/>
                                        <p:tgtEl>
                                          <p:spTgt spid="6"/>
                                        </p:tgtEl>
                                      </p:cBhvr>
                                    </p:animEffect>
                                    <p:anim calcmode="lin" valueType="num">
                                      <p:cBhvr>
                                        <p:cTn id="54" dur="1000" fill="hold"/>
                                        <p:tgtEl>
                                          <p:spTgt spid="6"/>
                                        </p:tgtEl>
                                        <p:attrNameLst>
                                          <p:attrName>ppt_x</p:attrName>
                                        </p:attrNameLst>
                                      </p:cBhvr>
                                      <p:tavLst>
                                        <p:tav tm="0">
                                          <p:val>
                                            <p:strVal val="#ppt_x"/>
                                          </p:val>
                                        </p:tav>
                                        <p:tav tm="100000">
                                          <p:val>
                                            <p:strVal val="#ppt_x"/>
                                          </p:val>
                                        </p:tav>
                                      </p:tavLst>
                                    </p:anim>
                                    <p:anim calcmode="lin" valueType="num">
                                      <p:cBhvr>
                                        <p:cTn id="5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74" name="椭圆 73">
            <a:extLst>
              <a:ext uri="{FF2B5EF4-FFF2-40B4-BE49-F238E27FC236}">
                <a16:creationId xmlns:a16="http://schemas.microsoft.com/office/drawing/2014/main" id="{C0C46119-01E3-45D2-9509-E114B8DD24FB}"/>
              </a:ext>
            </a:extLst>
          </p:cNvPr>
          <p:cNvSpPr/>
          <p:nvPr/>
        </p:nvSpPr>
        <p:spPr>
          <a:xfrm flipH="1">
            <a:off x="-1825128" y="-2563194"/>
            <a:ext cx="8704302" cy="8704302"/>
          </a:xfrm>
          <a:prstGeom prst="ellipse">
            <a:avLst/>
          </a:prstGeom>
          <a:noFill/>
          <a:ln>
            <a:solidFill>
              <a:srgbClr val="3C5C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文本框 61">
            <a:extLst>
              <a:ext uri="{FF2B5EF4-FFF2-40B4-BE49-F238E27FC236}">
                <a16:creationId xmlns:a16="http://schemas.microsoft.com/office/drawing/2014/main" id="{755074A2-44D2-4DCC-B943-D43D3067D400}"/>
              </a:ext>
            </a:extLst>
          </p:cNvPr>
          <p:cNvSpPr txBox="1"/>
          <p:nvPr/>
        </p:nvSpPr>
        <p:spPr>
          <a:xfrm>
            <a:off x="5124350" y="695260"/>
            <a:ext cx="2506152" cy="606586"/>
          </a:xfrm>
          <a:prstGeom prst="rect">
            <a:avLst/>
          </a:prstGeom>
          <a:solidFill>
            <a:srgbClr val="FCFCFC"/>
          </a:solidFill>
        </p:spPr>
        <p:txBody>
          <a:bodyPr wrap="square" lIns="91440" tIns="56520" rIns="91440" bIns="5652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3C5CE8"/>
                </a:solidFill>
                <a:effectLst/>
                <a:uLnTx/>
                <a:uFillTx/>
                <a:cs typeface="+mn-ea"/>
                <a:sym typeface="+mn-lt"/>
              </a:rPr>
              <a:t>CONTENTS</a:t>
            </a:r>
            <a:endParaRPr kumimoji="0" lang="zh-CN" altLang="en-US" sz="3200" b="1" i="0" u="none" strike="noStrike" kern="1200" cap="none" spc="0" normalizeH="0" baseline="0" noProof="0" dirty="0">
              <a:ln>
                <a:noFill/>
              </a:ln>
              <a:solidFill>
                <a:srgbClr val="3C5CE8"/>
              </a:solidFill>
              <a:effectLst/>
              <a:uLnTx/>
              <a:uFillTx/>
              <a:cs typeface="+mn-ea"/>
              <a:sym typeface="+mn-lt"/>
            </a:endParaRPr>
          </a:p>
        </p:txBody>
      </p:sp>
      <p:grpSp>
        <p:nvGrpSpPr>
          <p:cNvPr id="3" name="组合 2">
            <a:extLst>
              <a:ext uri="{FF2B5EF4-FFF2-40B4-BE49-F238E27FC236}">
                <a16:creationId xmlns:a16="http://schemas.microsoft.com/office/drawing/2014/main" id="{3F6CCF9C-4D17-473C-B4CF-005087C444D0}"/>
              </a:ext>
            </a:extLst>
          </p:cNvPr>
          <p:cNvGrpSpPr/>
          <p:nvPr/>
        </p:nvGrpSpPr>
        <p:grpSpPr>
          <a:xfrm>
            <a:off x="6411993" y="1684020"/>
            <a:ext cx="4377896" cy="833206"/>
            <a:chOff x="6411993" y="1684020"/>
            <a:chExt cx="4377896" cy="833206"/>
          </a:xfrm>
        </p:grpSpPr>
        <p:sp>
          <p:nvSpPr>
            <p:cNvPr id="24" name="椭圆 23">
              <a:extLst>
                <a:ext uri="{FF2B5EF4-FFF2-40B4-BE49-F238E27FC236}">
                  <a16:creationId xmlns:a16="http://schemas.microsoft.com/office/drawing/2014/main" id="{CE4F1A16-C375-4950-B85C-5B5B638E2460}"/>
                </a:ext>
              </a:extLst>
            </p:cNvPr>
            <p:cNvSpPr/>
            <p:nvPr/>
          </p:nvSpPr>
          <p:spPr>
            <a:xfrm>
              <a:off x="6411993" y="1684020"/>
              <a:ext cx="833202"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white"/>
                </a:solidFill>
                <a:cs typeface="+mn-ea"/>
                <a:sym typeface="+mn-lt"/>
              </a:endParaRPr>
            </a:p>
          </p:txBody>
        </p:sp>
        <p:sp>
          <p:nvSpPr>
            <p:cNvPr id="25" name="椭圆 12">
              <a:extLst>
                <a:ext uri="{FF2B5EF4-FFF2-40B4-BE49-F238E27FC236}">
                  <a16:creationId xmlns:a16="http://schemas.microsoft.com/office/drawing/2014/main" id="{C76F415D-559C-4193-9335-79C980BE252E}"/>
                </a:ext>
              </a:extLst>
            </p:cNvPr>
            <p:cNvSpPr/>
            <p:nvPr/>
          </p:nvSpPr>
          <p:spPr>
            <a:xfrm>
              <a:off x="6574027" y="1840944"/>
              <a:ext cx="509135" cy="51936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3819" h="554739">
                  <a:moveTo>
                    <a:pt x="439939" y="159970"/>
                  </a:moveTo>
                  <a:cubicBezTo>
                    <a:pt x="489094" y="156925"/>
                    <a:pt x="536455" y="182004"/>
                    <a:pt x="542913" y="253657"/>
                  </a:cubicBezTo>
                  <a:cubicBezTo>
                    <a:pt x="560135" y="438523"/>
                    <a:pt x="326201" y="546003"/>
                    <a:pt x="326201" y="546003"/>
                  </a:cubicBezTo>
                  <a:cubicBezTo>
                    <a:pt x="326201" y="546003"/>
                    <a:pt x="313285" y="540271"/>
                    <a:pt x="294627" y="530239"/>
                  </a:cubicBezTo>
                  <a:cubicBezTo>
                    <a:pt x="317590" y="507310"/>
                    <a:pt x="333377" y="472917"/>
                    <a:pt x="341988" y="421326"/>
                  </a:cubicBezTo>
                  <a:cubicBezTo>
                    <a:pt x="372127" y="414161"/>
                    <a:pt x="395090" y="385499"/>
                    <a:pt x="395090" y="352539"/>
                  </a:cubicBezTo>
                  <a:cubicBezTo>
                    <a:pt x="395090" y="315279"/>
                    <a:pt x="364951" y="283752"/>
                    <a:pt x="326201" y="283752"/>
                  </a:cubicBezTo>
                  <a:cubicBezTo>
                    <a:pt x="287451" y="283752"/>
                    <a:pt x="255878" y="315279"/>
                    <a:pt x="255878" y="352539"/>
                  </a:cubicBezTo>
                  <a:cubicBezTo>
                    <a:pt x="255878" y="382633"/>
                    <a:pt x="274535" y="408429"/>
                    <a:pt x="300368" y="418460"/>
                  </a:cubicBezTo>
                  <a:cubicBezTo>
                    <a:pt x="294627" y="454287"/>
                    <a:pt x="283146" y="487247"/>
                    <a:pt x="258748" y="507310"/>
                  </a:cubicBezTo>
                  <a:cubicBezTo>
                    <a:pt x="207081" y="471484"/>
                    <a:pt x="141063" y="412728"/>
                    <a:pt x="116665" y="333909"/>
                  </a:cubicBezTo>
                  <a:cubicBezTo>
                    <a:pt x="123841" y="323878"/>
                    <a:pt x="129582" y="310980"/>
                    <a:pt x="132452" y="295216"/>
                  </a:cubicBezTo>
                  <a:cubicBezTo>
                    <a:pt x="181248" y="286618"/>
                    <a:pt x="218563" y="243626"/>
                    <a:pt x="218563" y="193468"/>
                  </a:cubicBezTo>
                  <a:cubicBezTo>
                    <a:pt x="218563" y="187736"/>
                    <a:pt x="217128" y="182004"/>
                    <a:pt x="212822" y="177704"/>
                  </a:cubicBezTo>
                  <a:lnTo>
                    <a:pt x="215693" y="160508"/>
                  </a:lnTo>
                  <a:cubicBezTo>
                    <a:pt x="263053" y="164807"/>
                    <a:pt x="311849" y="194901"/>
                    <a:pt x="326201" y="235027"/>
                  </a:cubicBezTo>
                  <a:cubicBezTo>
                    <a:pt x="339835" y="194185"/>
                    <a:pt x="390784" y="163016"/>
                    <a:pt x="439939" y="159970"/>
                  </a:cubicBezTo>
                  <a:close/>
                  <a:moveTo>
                    <a:pt x="57641" y="0"/>
                  </a:moveTo>
                  <a:cubicBezTo>
                    <a:pt x="69125" y="0"/>
                    <a:pt x="79174" y="10034"/>
                    <a:pt x="79174" y="21502"/>
                  </a:cubicBezTo>
                  <a:cubicBezTo>
                    <a:pt x="79174" y="32969"/>
                    <a:pt x="69125" y="43003"/>
                    <a:pt x="57641" y="43003"/>
                  </a:cubicBezTo>
                  <a:cubicBezTo>
                    <a:pt x="51899" y="43003"/>
                    <a:pt x="46157" y="40136"/>
                    <a:pt x="43286" y="35836"/>
                  </a:cubicBezTo>
                  <a:lnTo>
                    <a:pt x="24624" y="44437"/>
                  </a:lnTo>
                  <a:lnTo>
                    <a:pt x="41850" y="180613"/>
                  </a:lnTo>
                  <a:cubicBezTo>
                    <a:pt x="47592" y="182046"/>
                    <a:pt x="50463" y="187780"/>
                    <a:pt x="50463" y="193514"/>
                  </a:cubicBezTo>
                  <a:cubicBezTo>
                    <a:pt x="50463" y="227916"/>
                    <a:pt x="79174" y="255152"/>
                    <a:pt x="113626" y="255152"/>
                  </a:cubicBezTo>
                  <a:cubicBezTo>
                    <a:pt x="148078" y="255152"/>
                    <a:pt x="175353" y="227916"/>
                    <a:pt x="175353" y="193514"/>
                  </a:cubicBezTo>
                  <a:cubicBezTo>
                    <a:pt x="175353" y="187780"/>
                    <a:pt x="179660" y="182046"/>
                    <a:pt x="183966" y="180613"/>
                  </a:cubicBezTo>
                  <a:lnTo>
                    <a:pt x="201192" y="44437"/>
                  </a:lnTo>
                  <a:lnTo>
                    <a:pt x="183966" y="35836"/>
                  </a:lnTo>
                  <a:cubicBezTo>
                    <a:pt x="179660" y="40136"/>
                    <a:pt x="175353" y="43003"/>
                    <a:pt x="168176" y="43003"/>
                  </a:cubicBezTo>
                  <a:cubicBezTo>
                    <a:pt x="156691" y="43003"/>
                    <a:pt x="148078" y="32969"/>
                    <a:pt x="148078" y="21502"/>
                  </a:cubicBezTo>
                  <a:cubicBezTo>
                    <a:pt x="148078" y="10034"/>
                    <a:pt x="156691" y="0"/>
                    <a:pt x="168176" y="0"/>
                  </a:cubicBezTo>
                  <a:cubicBezTo>
                    <a:pt x="181095" y="0"/>
                    <a:pt x="189708" y="10034"/>
                    <a:pt x="189708" y="21502"/>
                  </a:cubicBezTo>
                  <a:cubicBezTo>
                    <a:pt x="189708" y="21502"/>
                    <a:pt x="189708" y="21502"/>
                    <a:pt x="189708" y="22935"/>
                  </a:cubicBezTo>
                  <a:lnTo>
                    <a:pt x="212677" y="34403"/>
                  </a:lnTo>
                  <a:cubicBezTo>
                    <a:pt x="215548" y="35836"/>
                    <a:pt x="216983" y="38703"/>
                    <a:pt x="215548" y="41570"/>
                  </a:cubicBezTo>
                  <a:lnTo>
                    <a:pt x="198321" y="182046"/>
                  </a:lnTo>
                  <a:cubicBezTo>
                    <a:pt x="201192" y="184913"/>
                    <a:pt x="204063" y="189214"/>
                    <a:pt x="204063" y="193514"/>
                  </a:cubicBezTo>
                  <a:cubicBezTo>
                    <a:pt x="204063" y="240817"/>
                    <a:pt x="166740" y="279520"/>
                    <a:pt x="119368" y="283820"/>
                  </a:cubicBezTo>
                  <a:cubicBezTo>
                    <a:pt x="115062" y="333990"/>
                    <a:pt x="82045" y="355492"/>
                    <a:pt x="56205" y="374127"/>
                  </a:cubicBezTo>
                  <a:cubicBezTo>
                    <a:pt x="31802" y="391328"/>
                    <a:pt x="11704" y="404229"/>
                    <a:pt x="14575" y="432897"/>
                  </a:cubicBezTo>
                  <a:cubicBezTo>
                    <a:pt x="23189" y="544705"/>
                    <a:pt x="94964" y="543272"/>
                    <a:pt x="169611" y="540405"/>
                  </a:cubicBezTo>
                  <a:cubicBezTo>
                    <a:pt x="181095" y="540405"/>
                    <a:pt x="191144" y="538971"/>
                    <a:pt x="201192" y="538971"/>
                  </a:cubicBezTo>
                  <a:cubicBezTo>
                    <a:pt x="293065" y="538971"/>
                    <a:pt x="313163" y="454399"/>
                    <a:pt x="317469" y="394195"/>
                  </a:cubicBezTo>
                  <a:cubicBezTo>
                    <a:pt x="298807" y="389894"/>
                    <a:pt x="283017" y="374127"/>
                    <a:pt x="283017" y="352625"/>
                  </a:cubicBezTo>
                  <a:cubicBezTo>
                    <a:pt x="283017" y="329690"/>
                    <a:pt x="303114" y="311055"/>
                    <a:pt x="326082" y="311055"/>
                  </a:cubicBezTo>
                  <a:cubicBezTo>
                    <a:pt x="349051" y="311055"/>
                    <a:pt x="367712" y="329690"/>
                    <a:pt x="367712" y="352625"/>
                  </a:cubicBezTo>
                  <a:cubicBezTo>
                    <a:pt x="367712" y="374127"/>
                    <a:pt x="351922" y="392761"/>
                    <a:pt x="330389" y="394195"/>
                  </a:cubicBezTo>
                  <a:cubicBezTo>
                    <a:pt x="321776" y="500269"/>
                    <a:pt x="278710" y="553306"/>
                    <a:pt x="201192" y="553306"/>
                  </a:cubicBezTo>
                  <a:cubicBezTo>
                    <a:pt x="191144" y="553306"/>
                    <a:pt x="181095" y="553306"/>
                    <a:pt x="171047" y="554739"/>
                  </a:cubicBezTo>
                  <a:cubicBezTo>
                    <a:pt x="159562" y="554739"/>
                    <a:pt x="149514" y="554739"/>
                    <a:pt x="138030" y="554739"/>
                  </a:cubicBezTo>
                  <a:cubicBezTo>
                    <a:pt x="73432" y="554739"/>
                    <a:pt x="8833" y="541838"/>
                    <a:pt x="220" y="434331"/>
                  </a:cubicBezTo>
                  <a:cubicBezTo>
                    <a:pt x="-2651" y="397061"/>
                    <a:pt x="23189" y="379860"/>
                    <a:pt x="47592" y="362659"/>
                  </a:cubicBezTo>
                  <a:cubicBezTo>
                    <a:pt x="74867" y="345458"/>
                    <a:pt x="100706" y="325390"/>
                    <a:pt x="105013" y="282387"/>
                  </a:cubicBezTo>
                  <a:cubicBezTo>
                    <a:pt x="59076" y="279520"/>
                    <a:pt x="23189" y="240817"/>
                    <a:pt x="23189" y="193514"/>
                  </a:cubicBezTo>
                  <a:cubicBezTo>
                    <a:pt x="23189" y="189214"/>
                    <a:pt x="24624" y="184913"/>
                    <a:pt x="28931" y="182046"/>
                  </a:cubicBezTo>
                  <a:lnTo>
                    <a:pt x="10269" y="41570"/>
                  </a:lnTo>
                  <a:cubicBezTo>
                    <a:pt x="10269" y="38703"/>
                    <a:pt x="11704" y="35836"/>
                    <a:pt x="14575" y="34403"/>
                  </a:cubicBezTo>
                  <a:lnTo>
                    <a:pt x="37544" y="22935"/>
                  </a:lnTo>
                  <a:cubicBezTo>
                    <a:pt x="37544" y="21502"/>
                    <a:pt x="36108" y="21502"/>
                    <a:pt x="36108" y="21502"/>
                  </a:cubicBezTo>
                  <a:cubicBezTo>
                    <a:pt x="36108" y="10034"/>
                    <a:pt x="46157" y="0"/>
                    <a:pt x="57641"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1600" dirty="0">
                <a:solidFill>
                  <a:schemeClr val="tx1">
                    <a:lumMod val="75000"/>
                    <a:lumOff val="25000"/>
                  </a:schemeClr>
                </a:solidFill>
                <a:cs typeface="+mn-ea"/>
                <a:sym typeface="+mn-lt"/>
              </a:endParaRPr>
            </a:p>
          </p:txBody>
        </p:sp>
        <p:sp>
          <p:nvSpPr>
            <p:cNvPr id="22" name="矩形 21">
              <a:extLst>
                <a:ext uri="{FF2B5EF4-FFF2-40B4-BE49-F238E27FC236}">
                  <a16:creationId xmlns:a16="http://schemas.microsoft.com/office/drawing/2014/main" id="{7A7F8DF6-C6D2-4ABE-8A8D-21B038C32033}"/>
                </a:ext>
              </a:extLst>
            </p:cNvPr>
            <p:cNvSpPr/>
            <p:nvPr/>
          </p:nvSpPr>
          <p:spPr>
            <a:xfrm>
              <a:off x="7554086" y="1840944"/>
              <a:ext cx="3235803" cy="49795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a:solidFill>
                    <a:schemeClr val="tx1">
                      <a:lumMod val="75000"/>
                      <a:lumOff val="25000"/>
                    </a:schemeClr>
                  </a:solidFill>
                  <a:cs typeface="+mn-ea"/>
                  <a:sym typeface="+mn-lt"/>
                </a:rPr>
                <a:t>01. </a:t>
              </a:r>
              <a:r>
                <a:rPr lang="zh-CN" altLang="en-US" sz="2400" dirty="0">
                  <a:solidFill>
                    <a:schemeClr val="tx1">
                      <a:lumMod val="75000"/>
                      <a:lumOff val="25000"/>
                    </a:schemeClr>
                  </a:solidFill>
                  <a:cs typeface="+mn-ea"/>
                  <a:sym typeface="+mn-lt"/>
                </a:rPr>
                <a:t>背景知识</a:t>
              </a:r>
            </a:p>
          </p:txBody>
        </p:sp>
      </p:grpSp>
      <p:grpSp>
        <p:nvGrpSpPr>
          <p:cNvPr id="4" name="组合 3">
            <a:extLst>
              <a:ext uri="{FF2B5EF4-FFF2-40B4-BE49-F238E27FC236}">
                <a16:creationId xmlns:a16="http://schemas.microsoft.com/office/drawing/2014/main" id="{79C0DBB4-EF6D-4295-A288-08244D45A598}"/>
              </a:ext>
            </a:extLst>
          </p:cNvPr>
          <p:cNvGrpSpPr/>
          <p:nvPr/>
        </p:nvGrpSpPr>
        <p:grpSpPr>
          <a:xfrm>
            <a:off x="6137657" y="2830277"/>
            <a:ext cx="4377892" cy="833206"/>
            <a:chOff x="6137657" y="2830277"/>
            <a:chExt cx="4377892" cy="833206"/>
          </a:xfrm>
        </p:grpSpPr>
        <p:sp>
          <p:nvSpPr>
            <p:cNvPr id="47" name="椭圆 46">
              <a:extLst>
                <a:ext uri="{FF2B5EF4-FFF2-40B4-BE49-F238E27FC236}">
                  <a16:creationId xmlns:a16="http://schemas.microsoft.com/office/drawing/2014/main" id="{CDC4141C-F651-47D5-9C4D-1CF66EAB9677}"/>
                </a:ext>
              </a:extLst>
            </p:cNvPr>
            <p:cNvSpPr/>
            <p:nvPr/>
          </p:nvSpPr>
          <p:spPr>
            <a:xfrm>
              <a:off x="6137657" y="2830277"/>
              <a:ext cx="833206"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sp>
          <p:nvSpPr>
            <p:cNvPr id="46" name="矩形 45">
              <a:extLst>
                <a:ext uri="{FF2B5EF4-FFF2-40B4-BE49-F238E27FC236}">
                  <a16:creationId xmlns:a16="http://schemas.microsoft.com/office/drawing/2014/main" id="{B4DE8558-2FD2-4174-BDCC-2E2844451419}"/>
                </a:ext>
              </a:extLst>
            </p:cNvPr>
            <p:cNvSpPr/>
            <p:nvPr/>
          </p:nvSpPr>
          <p:spPr>
            <a:xfrm>
              <a:off x="7279747" y="3046950"/>
              <a:ext cx="3235802" cy="49795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a:solidFill>
                    <a:schemeClr val="tx1">
                      <a:lumMod val="75000"/>
                      <a:lumOff val="25000"/>
                    </a:schemeClr>
                  </a:solidFill>
                  <a:cs typeface="+mn-ea"/>
                  <a:sym typeface="+mn-lt"/>
                </a:rPr>
                <a:t>02. SFL</a:t>
              </a:r>
              <a:r>
                <a:rPr lang="zh-CN" altLang="en-US" sz="2400" dirty="0">
                  <a:solidFill>
                    <a:schemeClr val="tx1">
                      <a:lumMod val="75000"/>
                      <a:lumOff val="25000"/>
                    </a:schemeClr>
                  </a:solidFill>
                  <a:cs typeface="+mn-ea"/>
                  <a:sym typeface="+mn-lt"/>
                </a:rPr>
                <a:t>研究框架</a:t>
              </a:r>
            </a:p>
          </p:txBody>
        </p:sp>
        <p:sp>
          <p:nvSpPr>
            <p:cNvPr id="65" name="Freeform 81">
              <a:extLst>
                <a:ext uri="{FF2B5EF4-FFF2-40B4-BE49-F238E27FC236}">
                  <a16:creationId xmlns:a16="http://schemas.microsoft.com/office/drawing/2014/main" id="{D1FD8F8C-7C7E-4239-8B84-91E95BD9529C}"/>
                </a:ext>
              </a:extLst>
            </p:cNvPr>
            <p:cNvSpPr>
              <a:spLocks noEditPoints="1"/>
            </p:cNvSpPr>
            <p:nvPr/>
          </p:nvSpPr>
          <p:spPr bwMode="auto">
            <a:xfrm flipH="1">
              <a:off x="6290339" y="3350029"/>
              <a:ext cx="411386" cy="136544"/>
            </a:xfrm>
            <a:custGeom>
              <a:avLst/>
              <a:gdLst/>
              <a:ahLst/>
              <a:cxnLst>
                <a:cxn ang="0">
                  <a:pos x="128" y="2"/>
                </a:cxn>
                <a:cxn ang="0">
                  <a:pos x="65" y="24"/>
                </a:cxn>
                <a:cxn ang="0">
                  <a:pos x="1" y="2"/>
                </a:cxn>
                <a:cxn ang="0">
                  <a:pos x="0" y="2"/>
                </a:cxn>
                <a:cxn ang="0">
                  <a:pos x="0" y="16"/>
                </a:cxn>
                <a:cxn ang="0">
                  <a:pos x="65" y="43"/>
                </a:cxn>
                <a:cxn ang="0">
                  <a:pos x="129" y="16"/>
                </a:cxn>
                <a:cxn ang="0">
                  <a:pos x="129" y="2"/>
                </a:cxn>
                <a:cxn ang="0">
                  <a:pos x="128" y="2"/>
                </a:cxn>
                <a:cxn ang="0">
                  <a:pos x="128" y="2"/>
                </a:cxn>
                <a:cxn ang="0">
                  <a:pos x="128" y="2"/>
                </a:cxn>
              </a:cxnLst>
              <a:rect l="0" t="0" r="r" b="b"/>
              <a:pathLst>
                <a:path w="129" h="43">
                  <a:moveTo>
                    <a:pt x="128" y="2"/>
                  </a:moveTo>
                  <a:cubicBezTo>
                    <a:pt x="124" y="15"/>
                    <a:pt x="96" y="24"/>
                    <a:pt x="65" y="24"/>
                  </a:cubicBezTo>
                  <a:cubicBezTo>
                    <a:pt x="34" y="24"/>
                    <a:pt x="6" y="15"/>
                    <a:pt x="1" y="2"/>
                  </a:cubicBezTo>
                  <a:cubicBezTo>
                    <a:pt x="0" y="0"/>
                    <a:pt x="0" y="0"/>
                    <a:pt x="0" y="2"/>
                  </a:cubicBezTo>
                  <a:cubicBezTo>
                    <a:pt x="0" y="16"/>
                    <a:pt x="0" y="16"/>
                    <a:pt x="0" y="16"/>
                  </a:cubicBezTo>
                  <a:cubicBezTo>
                    <a:pt x="0" y="31"/>
                    <a:pt x="31" y="43"/>
                    <a:pt x="65" y="43"/>
                  </a:cubicBezTo>
                  <a:cubicBezTo>
                    <a:pt x="99" y="43"/>
                    <a:pt x="129" y="31"/>
                    <a:pt x="129" y="16"/>
                  </a:cubicBezTo>
                  <a:cubicBezTo>
                    <a:pt x="129" y="2"/>
                    <a:pt x="129" y="2"/>
                    <a:pt x="129" y="2"/>
                  </a:cubicBezTo>
                  <a:cubicBezTo>
                    <a:pt x="129" y="0"/>
                    <a:pt x="129" y="0"/>
                    <a:pt x="128" y="2"/>
                  </a:cubicBezTo>
                  <a:close/>
                  <a:moveTo>
                    <a:pt x="128" y="2"/>
                  </a:moveTo>
                  <a:cubicBezTo>
                    <a:pt x="128" y="2"/>
                    <a:pt x="128" y="2"/>
                    <a:pt x="128" y="2"/>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a:solidFill>
                  <a:schemeClr val="tx1">
                    <a:lumMod val="75000"/>
                    <a:lumOff val="25000"/>
                  </a:schemeClr>
                </a:solidFill>
                <a:cs typeface="+mn-ea"/>
                <a:sym typeface="+mn-lt"/>
              </a:endParaRPr>
            </a:p>
          </p:txBody>
        </p:sp>
        <p:sp>
          <p:nvSpPr>
            <p:cNvPr id="66" name="Freeform 82">
              <a:extLst>
                <a:ext uri="{FF2B5EF4-FFF2-40B4-BE49-F238E27FC236}">
                  <a16:creationId xmlns:a16="http://schemas.microsoft.com/office/drawing/2014/main" id="{22E8DFA3-490F-41CA-AB76-E0F1C155D4A9}"/>
                </a:ext>
              </a:extLst>
            </p:cNvPr>
            <p:cNvSpPr>
              <a:spLocks noEditPoints="1"/>
            </p:cNvSpPr>
            <p:nvPr/>
          </p:nvSpPr>
          <p:spPr bwMode="auto">
            <a:xfrm flipH="1">
              <a:off x="6292095" y="3273005"/>
              <a:ext cx="320355" cy="140044"/>
            </a:xfrm>
            <a:custGeom>
              <a:avLst/>
              <a:gdLst/>
              <a:ahLst/>
              <a:cxnLst>
                <a:cxn ang="0">
                  <a:pos x="2" y="40"/>
                </a:cxn>
                <a:cxn ang="0">
                  <a:pos x="37" y="44"/>
                </a:cxn>
                <a:cxn ang="0">
                  <a:pos x="100" y="18"/>
                </a:cxn>
                <a:cxn ang="0">
                  <a:pos x="86" y="1"/>
                </a:cxn>
                <a:cxn ang="0">
                  <a:pos x="79" y="1"/>
                </a:cxn>
                <a:cxn ang="0">
                  <a:pos x="2" y="37"/>
                </a:cxn>
                <a:cxn ang="0">
                  <a:pos x="2" y="40"/>
                </a:cxn>
                <a:cxn ang="0">
                  <a:pos x="2" y="40"/>
                </a:cxn>
                <a:cxn ang="0">
                  <a:pos x="2" y="40"/>
                </a:cxn>
              </a:cxnLst>
              <a:rect l="0" t="0" r="r" b="b"/>
              <a:pathLst>
                <a:path w="100" h="44">
                  <a:moveTo>
                    <a:pt x="2" y="40"/>
                  </a:moveTo>
                  <a:cubicBezTo>
                    <a:pt x="12" y="43"/>
                    <a:pt x="24" y="44"/>
                    <a:pt x="37" y="44"/>
                  </a:cubicBezTo>
                  <a:cubicBezTo>
                    <a:pt x="72" y="44"/>
                    <a:pt x="100" y="32"/>
                    <a:pt x="100" y="18"/>
                  </a:cubicBezTo>
                  <a:cubicBezTo>
                    <a:pt x="100" y="11"/>
                    <a:pt x="95" y="6"/>
                    <a:pt x="86" y="1"/>
                  </a:cubicBezTo>
                  <a:cubicBezTo>
                    <a:pt x="84" y="0"/>
                    <a:pt x="81" y="0"/>
                    <a:pt x="79" y="1"/>
                  </a:cubicBezTo>
                  <a:cubicBezTo>
                    <a:pt x="2" y="37"/>
                    <a:pt x="2" y="37"/>
                    <a:pt x="2" y="37"/>
                  </a:cubicBezTo>
                  <a:cubicBezTo>
                    <a:pt x="0" y="38"/>
                    <a:pt x="0" y="39"/>
                    <a:pt x="2" y="40"/>
                  </a:cubicBezTo>
                  <a:close/>
                  <a:moveTo>
                    <a:pt x="2" y="40"/>
                  </a:moveTo>
                  <a:cubicBezTo>
                    <a:pt x="2" y="40"/>
                    <a:pt x="2" y="40"/>
                    <a:pt x="2" y="40"/>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a:solidFill>
                  <a:schemeClr val="tx1">
                    <a:lumMod val="75000"/>
                    <a:lumOff val="25000"/>
                  </a:schemeClr>
                </a:solidFill>
                <a:cs typeface="+mn-ea"/>
                <a:sym typeface="+mn-lt"/>
              </a:endParaRPr>
            </a:p>
          </p:txBody>
        </p:sp>
        <p:sp>
          <p:nvSpPr>
            <p:cNvPr id="67" name="Freeform 83">
              <a:extLst>
                <a:ext uri="{FF2B5EF4-FFF2-40B4-BE49-F238E27FC236}">
                  <a16:creationId xmlns:a16="http://schemas.microsoft.com/office/drawing/2014/main" id="{126AA64F-EA45-47A7-9E17-E2B599B323B6}"/>
                </a:ext>
              </a:extLst>
            </p:cNvPr>
            <p:cNvSpPr>
              <a:spLocks noEditPoints="1"/>
            </p:cNvSpPr>
            <p:nvPr/>
          </p:nvSpPr>
          <p:spPr bwMode="auto">
            <a:xfrm flipH="1">
              <a:off x="6384869" y="3243245"/>
              <a:ext cx="313354" cy="138295"/>
            </a:xfrm>
            <a:custGeom>
              <a:avLst/>
              <a:gdLst/>
              <a:ahLst/>
              <a:cxnLst>
                <a:cxn ang="0">
                  <a:pos x="0" y="27"/>
                </a:cxn>
                <a:cxn ang="0">
                  <a:pos x="12" y="42"/>
                </a:cxn>
                <a:cxn ang="0">
                  <a:pos x="19" y="42"/>
                </a:cxn>
                <a:cxn ang="0">
                  <a:pos x="96" y="7"/>
                </a:cxn>
                <a:cxn ang="0">
                  <a:pos x="96" y="4"/>
                </a:cxn>
                <a:cxn ang="0">
                  <a:pos x="64" y="0"/>
                </a:cxn>
                <a:cxn ang="0">
                  <a:pos x="0" y="27"/>
                </a:cxn>
                <a:cxn ang="0">
                  <a:pos x="0" y="27"/>
                </a:cxn>
                <a:cxn ang="0">
                  <a:pos x="0" y="27"/>
                </a:cxn>
              </a:cxnLst>
              <a:rect l="0" t="0" r="r" b="b"/>
              <a:pathLst>
                <a:path w="98" h="43">
                  <a:moveTo>
                    <a:pt x="0" y="27"/>
                  </a:moveTo>
                  <a:cubicBezTo>
                    <a:pt x="0" y="32"/>
                    <a:pt x="5" y="38"/>
                    <a:pt x="12" y="42"/>
                  </a:cubicBezTo>
                  <a:cubicBezTo>
                    <a:pt x="14" y="43"/>
                    <a:pt x="17" y="43"/>
                    <a:pt x="19" y="42"/>
                  </a:cubicBezTo>
                  <a:cubicBezTo>
                    <a:pt x="96" y="7"/>
                    <a:pt x="96" y="7"/>
                    <a:pt x="96" y="7"/>
                  </a:cubicBezTo>
                  <a:cubicBezTo>
                    <a:pt x="98" y="6"/>
                    <a:pt x="98" y="4"/>
                    <a:pt x="96" y="4"/>
                  </a:cubicBezTo>
                  <a:cubicBezTo>
                    <a:pt x="86" y="2"/>
                    <a:pt x="75" y="0"/>
                    <a:pt x="64" y="0"/>
                  </a:cubicBezTo>
                  <a:cubicBezTo>
                    <a:pt x="29" y="0"/>
                    <a:pt x="0" y="12"/>
                    <a:pt x="0" y="27"/>
                  </a:cubicBezTo>
                  <a:close/>
                  <a:moveTo>
                    <a:pt x="0" y="27"/>
                  </a:moveTo>
                  <a:cubicBezTo>
                    <a:pt x="0" y="27"/>
                    <a:pt x="0" y="27"/>
                    <a:pt x="0" y="27"/>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a:solidFill>
                  <a:schemeClr val="tx1">
                    <a:lumMod val="75000"/>
                    <a:lumOff val="25000"/>
                  </a:schemeClr>
                </a:solidFill>
                <a:cs typeface="+mn-ea"/>
                <a:sym typeface="+mn-lt"/>
              </a:endParaRPr>
            </a:p>
          </p:txBody>
        </p:sp>
        <p:sp>
          <p:nvSpPr>
            <p:cNvPr id="68" name="Freeform 84">
              <a:extLst>
                <a:ext uri="{FF2B5EF4-FFF2-40B4-BE49-F238E27FC236}">
                  <a16:creationId xmlns:a16="http://schemas.microsoft.com/office/drawing/2014/main" id="{1FE1F852-4B95-489A-8104-A65591D0AE72}"/>
                </a:ext>
              </a:extLst>
            </p:cNvPr>
            <p:cNvSpPr>
              <a:spLocks noEditPoints="1"/>
            </p:cNvSpPr>
            <p:nvPr/>
          </p:nvSpPr>
          <p:spPr bwMode="auto">
            <a:xfrm flipH="1">
              <a:off x="6442640" y="2982411"/>
              <a:ext cx="171556" cy="260835"/>
            </a:xfrm>
            <a:custGeom>
              <a:avLst/>
              <a:gdLst/>
              <a:ahLst/>
              <a:cxnLst>
                <a:cxn ang="0">
                  <a:pos x="3" y="81"/>
                </a:cxn>
                <a:cxn ang="0">
                  <a:pos x="41" y="77"/>
                </a:cxn>
                <a:cxn ang="0">
                  <a:pos x="48" y="77"/>
                </a:cxn>
                <a:cxn ang="0">
                  <a:pos x="52" y="74"/>
                </a:cxn>
                <a:cxn ang="0">
                  <a:pos x="54" y="58"/>
                </a:cxn>
                <a:cxn ang="0">
                  <a:pos x="4" y="0"/>
                </a:cxn>
                <a:cxn ang="0">
                  <a:pos x="0" y="4"/>
                </a:cxn>
                <a:cxn ang="0">
                  <a:pos x="0" y="79"/>
                </a:cxn>
                <a:cxn ang="0">
                  <a:pos x="3" y="81"/>
                </a:cxn>
                <a:cxn ang="0">
                  <a:pos x="3" y="81"/>
                </a:cxn>
                <a:cxn ang="0">
                  <a:pos x="3" y="81"/>
                </a:cxn>
              </a:cxnLst>
              <a:rect l="0" t="0" r="r" b="b"/>
              <a:pathLst>
                <a:path w="54" h="82">
                  <a:moveTo>
                    <a:pt x="3" y="81"/>
                  </a:moveTo>
                  <a:cubicBezTo>
                    <a:pt x="14" y="79"/>
                    <a:pt x="27" y="77"/>
                    <a:pt x="41" y="77"/>
                  </a:cubicBezTo>
                  <a:cubicBezTo>
                    <a:pt x="43" y="77"/>
                    <a:pt x="46" y="77"/>
                    <a:pt x="48" y="77"/>
                  </a:cubicBezTo>
                  <a:cubicBezTo>
                    <a:pt x="50" y="77"/>
                    <a:pt x="51" y="76"/>
                    <a:pt x="52" y="74"/>
                  </a:cubicBezTo>
                  <a:cubicBezTo>
                    <a:pt x="54" y="69"/>
                    <a:pt x="54" y="64"/>
                    <a:pt x="54" y="58"/>
                  </a:cubicBezTo>
                  <a:cubicBezTo>
                    <a:pt x="54" y="28"/>
                    <a:pt x="32" y="4"/>
                    <a:pt x="4" y="0"/>
                  </a:cubicBezTo>
                  <a:cubicBezTo>
                    <a:pt x="2" y="0"/>
                    <a:pt x="0" y="2"/>
                    <a:pt x="0" y="4"/>
                  </a:cubicBezTo>
                  <a:cubicBezTo>
                    <a:pt x="0" y="79"/>
                    <a:pt x="0" y="79"/>
                    <a:pt x="0" y="79"/>
                  </a:cubicBezTo>
                  <a:cubicBezTo>
                    <a:pt x="0" y="81"/>
                    <a:pt x="1" y="82"/>
                    <a:pt x="3" y="81"/>
                  </a:cubicBezTo>
                  <a:close/>
                  <a:moveTo>
                    <a:pt x="3" y="81"/>
                  </a:moveTo>
                  <a:cubicBezTo>
                    <a:pt x="3" y="81"/>
                    <a:pt x="3" y="81"/>
                    <a:pt x="3" y="81"/>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a:solidFill>
                  <a:schemeClr val="tx1">
                    <a:lumMod val="75000"/>
                    <a:lumOff val="25000"/>
                  </a:schemeClr>
                </a:solidFill>
                <a:cs typeface="+mn-ea"/>
                <a:sym typeface="+mn-lt"/>
              </a:endParaRPr>
            </a:p>
          </p:txBody>
        </p:sp>
        <p:sp>
          <p:nvSpPr>
            <p:cNvPr id="69" name="Freeform 85">
              <a:extLst>
                <a:ext uri="{FF2B5EF4-FFF2-40B4-BE49-F238E27FC236}">
                  <a16:creationId xmlns:a16="http://schemas.microsoft.com/office/drawing/2014/main" id="{2529FA88-5697-4452-9742-0C6E95B4E4FF}"/>
                </a:ext>
              </a:extLst>
            </p:cNvPr>
            <p:cNvSpPr>
              <a:spLocks noEditPoints="1"/>
            </p:cNvSpPr>
            <p:nvPr/>
          </p:nvSpPr>
          <p:spPr bwMode="auto">
            <a:xfrm flipH="1">
              <a:off x="6640455" y="2982411"/>
              <a:ext cx="171556" cy="344861"/>
            </a:xfrm>
            <a:custGeom>
              <a:avLst/>
              <a:gdLst/>
              <a:ahLst/>
              <a:cxnLst>
                <a:cxn ang="0">
                  <a:pos x="51" y="86"/>
                </a:cxn>
                <a:cxn ang="0">
                  <a:pos x="54" y="81"/>
                </a:cxn>
                <a:cxn ang="0">
                  <a:pos x="54" y="4"/>
                </a:cxn>
                <a:cxn ang="0">
                  <a:pos x="51" y="0"/>
                </a:cxn>
                <a:cxn ang="0">
                  <a:pos x="0" y="58"/>
                </a:cxn>
                <a:cxn ang="0">
                  <a:pos x="27" y="107"/>
                </a:cxn>
                <a:cxn ang="0">
                  <a:pos x="29" y="108"/>
                </a:cxn>
                <a:cxn ang="0">
                  <a:pos x="29" y="108"/>
                </a:cxn>
                <a:cxn ang="0">
                  <a:pos x="51" y="86"/>
                </a:cxn>
                <a:cxn ang="0">
                  <a:pos x="51" y="86"/>
                </a:cxn>
                <a:cxn ang="0">
                  <a:pos x="51" y="86"/>
                </a:cxn>
              </a:cxnLst>
              <a:rect l="0" t="0" r="r" b="b"/>
              <a:pathLst>
                <a:path w="54" h="108">
                  <a:moveTo>
                    <a:pt x="51" y="86"/>
                  </a:moveTo>
                  <a:cubicBezTo>
                    <a:pt x="53" y="85"/>
                    <a:pt x="54" y="83"/>
                    <a:pt x="54" y="81"/>
                  </a:cubicBezTo>
                  <a:cubicBezTo>
                    <a:pt x="54" y="4"/>
                    <a:pt x="54" y="4"/>
                    <a:pt x="54" y="4"/>
                  </a:cubicBezTo>
                  <a:cubicBezTo>
                    <a:pt x="54" y="2"/>
                    <a:pt x="53" y="0"/>
                    <a:pt x="51" y="0"/>
                  </a:cubicBezTo>
                  <a:cubicBezTo>
                    <a:pt x="22" y="4"/>
                    <a:pt x="0" y="28"/>
                    <a:pt x="0" y="58"/>
                  </a:cubicBezTo>
                  <a:cubicBezTo>
                    <a:pt x="0" y="78"/>
                    <a:pt x="11" y="96"/>
                    <a:pt x="27" y="107"/>
                  </a:cubicBezTo>
                  <a:cubicBezTo>
                    <a:pt x="28" y="108"/>
                    <a:pt x="29" y="108"/>
                    <a:pt x="29" y="108"/>
                  </a:cubicBezTo>
                  <a:cubicBezTo>
                    <a:pt x="29" y="108"/>
                    <a:pt x="29" y="108"/>
                    <a:pt x="29" y="108"/>
                  </a:cubicBezTo>
                  <a:cubicBezTo>
                    <a:pt x="29" y="99"/>
                    <a:pt x="38" y="91"/>
                    <a:pt x="51" y="86"/>
                  </a:cubicBezTo>
                  <a:close/>
                  <a:moveTo>
                    <a:pt x="51" y="86"/>
                  </a:moveTo>
                  <a:cubicBezTo>
                    <a:pt x="51" y="86"/>
                    <a:pt x="51" y="86"/>
                    <a:pt x="51" y="86"/>
                  </a:cubicBezTo>
                </a:path>
              </a:pathLst>
            </a:custGeom>
            <a:solidFill>
              <a:srgbClr val="3C5CE8"/>
            </a:solidFill>
            <a:ln w="9525">
              <a:noFill/>
              <a:round/>
              <a:headEnd/>
              <a:tailEnd/>
            </a:ln>
          </p:spPr>
          <p:txBody>
            <a:bodyPr vert="horz" wrap="square" lIns="121920" tIns="60960" rIns="121920" bIns="60960" numCol="1" anchor="t" anchorCtr="0" compatLnSpc="1">
              <a:prstTxWarp prst="textNoShape">
                <a:avLst/>
              </a:prstTxWarp>
            </a:bodyPr>
            <a:lstStyle/>
            <a:p>
              <a:pPr defTabSz="1375467"/>
              <a:endParaRPr lang="en-US" sz="2400">
                <a:solidFill>
                  <a:schemeClr val="tx1">
                    <a:lumMod val="75000"/>
                    <a:lumOff val="25000"/>
                  </a:schemeClr>
                </a:solidFill>
                <a:cs typeface="+mn-ea"/>
                <a:sym typeface="+mn-lt"/>
              </a:endParaRPr>
            </a:p>
          </p:txBody>
        </p:sp>
      </p:grpSp>
      <p:grpSp>
        <p:nvGrpSpPr>
          <p:cNvPr id="6" name="组合 5">
            <a:extLst>
              <a:ext uri="{FF2B5EF4-FFF2-40B4-BE49-F238E27FC236}">
                <a16:creationId xmlns:a16="http://schemas.microsoft.com/office/drawing/2014/main" id="{A8A4B8DE-822E-493E-9F16-8607226791A1}"/>
              </a:ext>
            </a:extLst>
          </p:cNvPr>
          <p:cNvGrpSpPr/>
          <p:nvPr/>
        </p:nvGrpSpPr>
        <p:grpSpPr>
          <a:xfrm>
            <a:off x="4751576" y="4799120"/>
            <a:ext cx="4377892" cy="833206"/>
            <a:chOff x="4751576" y="4799120"/>
            <a:chExt cx="4377892" cy="833206"/>
          </a:xfrm>
        </p:grpSpPr>
        <p:sp>
          <p:nvSpPr>
            <p:cNvPr id="57" name="椭圆 56">
              <a:extLst>
                <a:ext uri="{FF2B5EF4-FFF2-40B4-BE49-F238E27FC236}">
                  <a16:creationId xmlns:a16="http://schemas.microsoft.com/office/drawing/2014/main" id="{25C175B5-A4FE-4591-8287-D28C5048BEED}"/>
                </a:ext>
              </a:extLst>
            </p:cNvPr>
            <p:cNvSpPr/>
            <p:nvPr/>
          </p:nvSpPr>
          <p:spPr>
            <a:xfrm>
              <a:off x="4751576" y="4799120"/>
              <a:ext cx="833206"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sp>
          <p:nvSpPr>
            <p:cNvPr id="56" name="矩形 55">
              <a:extLst>
                <a:ext uri="{FF2B5EF4-FFF2-40B4-BE49-F238E27FC236}">
                  <a16:creationId xmlns:a16="http://schemas.microsoft.com/office/drawing/2014/main" id="{E8BE3DA4-152E-49A2-9B23-80CAFAAD2691}"/>
                </a:ext>
              </a:extLst>
            </p:cNvPr>
            <p:cNvSpPr/>
            <p:nvPr/>
          </p:nvSpPr>
          <p:spPr>
            <a:xfrm>
              <a:off x="5893666" y="5108442"/>
              <a:ext cx="3235802" cy="49795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a:solidFill>
                    <a:schemeClr val="tx1">
                      <a:lumMod val="75000"/>
                      <a:lumOff val="25000"/>
                    </a:schemeClr>
                  </a:solidFill>
                  <a:cs typeface="+mn-ea"/>
                  <a:sym typeface="+mn-lt"/>
                </a:rPr>
                <a:t>04. </a:t>
              </a:r>
              <a:r>
                <a:rPr lang="zh-CN" altLang="en-US" sz="2400" dirty="0">
                  <a:solidFill>
                    <a:schemeClr val="tx1">
                      <a:lumMod val="75000"/>
                      <a:lumOff val="25000"/>
                    </a:schemeClr>
                  </a:solidFill>
                  <a:cs typeface="+mn-ea"/>
                  <a:sym typeface="+mn-lt"/>
                </a:rPr>
                <a:t>已有实证研究分析</a:t>
              </a:r>
            </a:p>
          </p:txBody>
        </p:sp>
        <p:sp>
          <p:nvSpPr>
            <p:cNvPr id="73" name="first-aid-kit_201765">
              <a:extLst>
                <a:ext uri="{FF2B5EF4-FFF2-40B4-BE49-F238E27FC236}">
                  <a16:creationId xmlns:a16="http://schemas.microsoft.com/office/drawing/2014/main" id="{18D51AC8-8852-48AE-94D9-62204E7F1CB2}"/>
                </a:ext>
              </a:extLst>
            </p:cNvPr>
            <p:cNvSpPr>
              <a:spLocks noChangeAspect="1"/>
            </p:cNvSpPr>
            <p:nvPr/>
          </p:nvSpPr>
          <p:spPr bwMode="auto">
            <a:xfrm flipH="1">
              <a:off x="4909184" y="4976863"/>
              <a:ext cx="517990" cy="45977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5310" h="537285">
                  <a:moveTo>
                    <a:pt x="50443" y="453279"/>
                  </a:moveTo>
                  <a:lnTo>
                    <a:pt x="50443" y="486921"/>
                  </a:lnTo>
                  <a:lnTo>
                    <a:pt x="554868" y="486921"/>
                  </a:lnTo>
                  <a:lnTo>
                    <a:pt x="554868" y="453279"/>
                  </a:lnTo>
                  <a:close/>
                  <a:moveTo>
                    <a:pt x="285774" y="251848"/>
                  </a:moveTo>
                  <a:lnTo>
                    <a:pt x="319466" y="251848"/>
                  </a:lnTo>
                  <a:lnTo>
                    <a:pt x="319466" y="302207"/>
                  </a:lnTo>
                  <a:lnTo>
                    <a:pt x="369904" y="302207"/>
                  </a:lnTo>
                  <a:lnTo>
                    <a:pt x="369904" y="335846"/>
                  </a:lnTo>
                  <a:lnTo>
                    <a:pt x="319466" y="335846"/>
                  </a:lnTo>
                  <a:lnTo>
                    <a:pt x="319466" y="386205"/>
                  </a:lnTo>
                  <a:lnTo>
                    <a:pt x="285774" y="386205"/>
                  </a:lnTo>
                  <a:lnTo>
                    <a:pt x="285774" y="335846"/>
                  </a:lnTo>
                  <a:lnTo>
                    <a:pt x="235336" y="335846"/>
                  </a:lnTo>
                  <a:lnTo>
                    <a:pt x="235336" y="302207"/>
                  </a:lnTo>
                  <a:lnTo>
                    <a:pt x="285774" y="302207"/>
                  </a:lnTo>
                  <a:close/>
                  <a:moveTo>
                    <a:pt x="50443" y="218278"/>
                  </a:moveTo>
                  <a:lnTo>
                    <a:pt x="50443" y="419735"/>
                  </a:lnTo>
                  <a:lnTo>
                    <a:pt x="554868" y="419735"/>
                  </a:lnTo>
                  <a:lnTo>
                    <a:pt x="554868" y="218278"/>
                  </a:lnTo>
                  <a:close/>
                  <a:moveTo>
                    <a:pt x="50443" y="151093"/>
                  </a:moveTo>
                  <a:lnTo>
                    <a:pt x="50443" y="184735"/>
                  </a:lnTo>
                  <a:lnTo>
                    <a:pt x="554868" y="184735"/>
                  </a:lnTo>
                  <a:lnTo>
                    <a:pt x="554868" y="151093"/>
                  </a:lnTo>
                  <a:close/>
                  <a:moveTo>
                    <a:pt x="252213" y="33642"/>
                  </a:moveTo>
                  <a:cubicBezTo>
                    <a:pt x="242952" y="33642"/>
                    <a:pt x="235366" y="41118"/>
                    <a:pt x="235366" y="50364"/>
                  </a:cubicBezTo>
                  <a:lnTo>
                    <a:pt x="235366" y="100729"/>
                  </a:lnTo>
                  <a:lnTo>
                    <a:pt x="369945" y="100729"/>
                  </a:lnTo>
                  <a:lnTo>
                    <a:pt x="369945" y="50364"/>
                  </a:lnTo>
                  <a:cubicBezTo>
                    <a:pt x="369945" y="41118"/>
                    <a:pt x="362358" y="33642"/>
                    <a:pt x="353098" y="33642"/>
                  </a:cubicBezTo>
                  <a:close/>
                  <a:moveTo>
                    <a:pt x="252213" y="0"/>
                  </a:moveTo>
                  <a:lnTo>
                    <a:pt x="353098" y="0"/>
                  </a:lnTo>
                  <a:cubicBezTo>
                    <a:pt x="380880" y="0"/>
                    <a:pt x="403540" y="22625"/>
                    <a:pt x="403540" y="50364"/>
                  </a:cubicBezTo>
                  <a:lnTo>
                    <a:pt x="403540" y="100729"/>
                  </a:lnTo>
                  <a:lnTo>
                    <a:pt x="470830" y="100729"/>
                  </a:lnTo>
                  <a:lnTo>
                    <a:pt x="470830" y="67185"/>
                  </a:lnTo>
                  <a:lnTo>
                    <a:pt x="538021" y="67185"/>
                  </a:lnTo>
                  <a:lnTo>
                    <a:pt x="538021" y="100729"/>
                  </a:lnTo>
                  <a:lnTo>
                    <a:pt x="554868" y="100729"/>
                  </a:lnTo>
                  <a:cubicBezTo>
                    <a:pt x="582749" y="100729"/>
                    <a:pt x="605310" y="123353"/>
                    <a:pt x="605310" y="151093"/>
                  </a:cubicBezTo>
                  <a:lnTo>
                    <a:pt x="605310" y="486921"/>
                  </a:lnTo>
                  <a:cubicBezTo>
                    <a:pt x="605310" y="514660"/>
                    <a:pt x="582749" y="537285"/>
                    <a:pt x="554868" y="537285"/>
                  </a:cubicBezTo>
                  <a:lnTo>
                    <a:pt x="50443" y="537285"/>
                  </a:lnTo>
                  <a:cubicBezTo>
                    <a:pt x="22561" y="537285"/>
                    <a:pt x="0" y="514660"/>
                    <a:pt x="0" y="486921"/>
                  </a:cubicBezTo>
                  <a:lnTo>
                    <a:pt x="0" y="151093"/>
                  </a:lnTo>
                  <a:cubicBezTo>
                    <a:pt x="0" y="123353"/>
                    <a:pt x="22561" y="100729"/>
                    <a:pt x="50443" y="100729"/>
                  </a:cubicBezTo>
                  <a:lnTo>
                    <a:pt x="67290" y="100729"/>
                  </a:lnTo>
                  <a:lnTo>
                    <a:pt x="67290" y="67185"/>
                  </a:lnTo>
                  <a:lnTo>
                    <a:pt x="134481" y="67185"/>
                  </a:lnTo>
                  <a:lnTo>
                    <a:pt x="134481" y="100729"/>
                  </a:lnTo>
                  <a:lnTo>
                    <a:pt x="201770" y="100729"/>
                  </a:lnTo>
                  <a:lnTo>
                    <a:pt x="201770" y="50364"/>
                  </a:lnTo>
                  <a:cubicBezTo>
                    <a:pt x="201770" y="22625"/>
                    <a:pt x="224430" y="0"/>
                    <a:pt x="252213" y="0"/>
                  </a:cubicBezTo>
                  <a:close/>
                </a:path>
              </a:pathLst>
            </a:custGeom>
            <a:solidFill>
              <a:srgbClr val="3C5CE8"/>
            </a:solidFill>
            <a:ln>
              <a:noFill/>
            </a:ln>
          </p:spPr>
          <p:txBody>
            <a:bodyPr/>
            <a:lstStyle/>
            <a:p>
              <a:endParaRPr lang="zh-CN" altLang="en-US" sz="1600">
                <a:solidFill>
                  <a:schemeClr val="tx1">
                    <a:lumMod val="75000"/>
                    <a:lumOff val="25000"/>
                  </a:schemeClr>
                </a:solidFill>
                <a:cs typeface="+mn-ea"/>
                <a:sym typeface="+mn-lt"/>
              </a:endParaRPr>
            </a:p>
          </p:txBody>
        </p:sp>
      </p:grpSp>
      <p:grpSp>
        <p:nvGrpSpPr>
          <p:cNvPr id="5" name="组合 4">
            <a:extLst>
              <a:ext uri="{FF2B5EF4-FFF2-40B4-BE49-F238E27FC236}">
                <a16:creationId xmlns:a16="http://schemas.microsoft.com/office/drawing/2014/main" id="{63D607C4-CF3F-429D-8418-6B24D0897B7A}"/>
              </a:ext>
            </a:extLst>
          </p:cNvPr>
          <p:cNvGrpSpPr/>
          <p:nvPr/>
        </p:nvGrpSpPr>
        <p:grpSpPr>
          <a:xfrm>
            <a:off x="5640727" y="3872959"/>
            <a:ext cx="4874822" cy="833206"/>
            <a:chOff x="5640727" y="3872959"/>
            <a:chExt cx="4874822" cy="833206"/>
          </a:xfrm>
        </p:grpSpPr>
        <p:sp>
          <p:nvSpPr>
            <p:cNvPr id="52" name="椭圆 51">
              <a:extLst>
                <a:ext uri="{FF2B5EF4-FFF2-40B4-BE49-F238E27FC236}">
                  <a16:creationId xmlns:a16="http://schemas.microsoft.com/office/drawing/2014/main" id="{458B9D77-7EDA-4FAA-ADFE-8B380EF2DCAD}"/>
                </a:ext>
              </a:extLst>
            </p:cNvPr>
            <p:cNvSpPr/>
            <p:nvPr/>
          </p:nvSpPr>
          <p:spPr>
            <a:xfrm>
              <a:off x="5640727" y="3872959"/>
              <a:ext cx="833206" cy="833206"/>
            </a:xfrm>
            <a:prstGeom prst="ellipse">
              <a:avLst/>
            </a:prstGeom>
            <a:solidFill>
              <a:schemeClr val="bg1"/>
            </a:solidFill>
            <a:ln w="28575">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cs typeface="+mn-ea"/>
                <a:sym typeface="+mn-lt"/>
              </a:endParaRPr>
            </a:p>
          </p:txBody>
        </p:sp>
        <p:sp>
          <p:nvSpPr>
            <p:cNvPr id="51" name="矩形 50">
              <a:extLst>
                <a:ext uri="{FF2B5EF4-FFF2-40B4-BE49-F238E27FC236}">
                  <a16:creationId xmlns:a16="http://schemas.microsoft.com/office/drawing/2014/main" id="{BC2DD16E-BA30-4C2A-BDB8-4EBF8EC556DD}"/>
                </a:ext>
              </a:extLst>
            </p:cNvPr>
            <p:cNvSpPr/>
            <p:nvPr/>
          </p:nvSpPr>
          <p:spPr>
            <a:xfrm>
              <a:off x="6790437" y="4085316"/>
              <a:ext cx="3725112" cy="497957"/>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dirty="0">
                  <a:solidFill>
                    <a:schemeClr val="tx1">
                      <a:lumMod val="75000"/>
                      <a:lumOff val="25000"/>
                    </a:schemeClr>
                  </a:solidFill>
                  <a:cs typeface="+mn-ea"/>
                  <a:sym typeface="+mn-lt"/>
                </a:rPr>
                <a:t>03. </a:t>
              </a:r>
              <a:r>
                <a:rPr lang="zh-CN" altLang="en-US" sz="2400" dirty="0">
                  <a:solidFill>
                    <a:schemeClr val="tx1">
                      <a:lumMod val="75000"/>
                      <a:lumOff val="25000"/>
                    </a:schemeClr>
                  </a:solidFill>
                  <a:cs typeface="+mn-ea"/>
                  <a:sym typeface="+mn-lt"/>
                </a:rPr>
                <a:t>框架内影响因素分析</a:t>
              </a:r>
            </a:p>
          </p:txBody>
        </p:sp>
        <p:sp>
          <p:nvSpPr>
            <p:cNvPr id="75" name="Freeform 104">
              <a:extLst>
                <a:ext uri="{FF2B5EF4-FFF2-40B4-BE49-F238E27FC236}">
                  <a16:creationId xmlns:a16="http://schemas.microsoft.com/office/drawing/2014/main" id="{E7155BF6-C676-44A3-A010-7F7C9FEC9051}"/>
                </a:ext>
              </a:extLst>
            </p:cNvPr>
            <p:cNvSpPr>
              <a:spLocks noEditPoints="1"/>
            </p:cNvSpPr>
            <p:nvPr/>
          </p:nvSpPr>
          <p:spPr bwMode="auto">
            <a:xfrm flipH="1">
              <a:off x="5845690" y="4013324"/>
              <a:ext cx="459616" cy="594874"/>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rgbClr val="3C5CE8"/>
            </a:solidFill>
            <a:ln>
              <a:noFill/>
            </a:ln>
          </p:spPr>
          <p:txBody>
            <a:bodyPr vert="horz" wrap="square" lIns="91440" tIns="45720" rIns="91440" bIns="45720" numCol="1" anchor="t" anchorCtr="0" compatLnSpc="1">
              <a:prstTxWarp prst="textNoShape">
                <a:avLst/>
              </a:prstTxWarp>
            </a:bodyPr>
            <a:lstStyle/>
            <a:p>
              <a:endParaRPr lang="en-US" sz="1600">
                <a:solidFill>
                  <a:schemeClr val="tx1">
                    <a:lumMod val="75000"/>
                    <a:lumOff val="25000"/>
                  </a:schemeClr>
                </a:solidFill>
                <a:cs typeface="+mn-ea"/>
                <a:sym typeface="+mn-lt"/>
              </a:endParaRPr>
            </a:p>
          </p:txBody>
        </p:sp>
      </p:grpSp>
      <p:grpSp>
        <p:nvGrpSpPr>
          <p:cNvPr id="2" name="组合 1">
            <a:extLst>
              <a:ext uri="{FF2B5EF4-FFF2-40B4-BE49-F238E27FC236}">
                <a16:creationId xmlns:a16="http://schemas.microsoft.com/office/drawing/2014/main" id="{EF7B9A82-F210-46AF-B322-6EF207DFBA98}"/>
              </a:ext>
            </a:extLst>
          </p:cNvPr>
          <p:cNvGrpSpPr/>
          <p:nvPr/>
        </p:nvGrpSpPr>
        <p:grpSpPr>
          <a:xfrm>
            <a:off x="-4284668" y="-3155353"/>
            <a:ext cx="8202554" cy="8202554"/>
            <a:chOff x="-4284668" y="-3155353"/>
            <a:chExt cx="8202554" cy="8202554"/>
          </a:xfrm>
        </p:grpSpPr>
        <p:sp>
          <p:nvSpPr>
            <p:cNvPr id="11" name="椭圆 10">
              <a:extLst>
                <a:ext uri="{FF2B5EF4-FFF2-40B4-BE49-F238E27FC236}">
                  <a16:creationId xmlns:a16="http://schemas.microsoft.com/office/drawing/2014/main" id="{C16E6313-C330-418F-BFC1-53AD70717975}"/>
                </a:ext>
              </a:extLst>
            </p:cNvPr>
            <p:cNvSpPr/>
            <p:nvPr/>
          </p:nvSpPr>
          <p:spPr>
            <a:xfrm flipH="1">
              <a:off x="-4284668" y="-3155353"/>
              <a:ext cx="8202554" cy="8202554"/>
            </a:xfrm>
            <a:prstGeom prst="ellipse">
              <a:avLst/>
            </a:prstGeom>
            <a:solidFill>
              <a:srgbClr val="3C5CE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任意多边形: 形状 11">
              <a:extLst>
                <a:ext uri="{FF2B5EF4-FFF2-40B4-BE49-F238E27FC236}">
                  <a16:creationId xmlns:a16="http://schemas.microsoft.com/office/drawing/2014/main" id="{E2507829-9E67-43AB-B809-AC8D2F968C70}"/>
                </a:ext>
              </a:extLst>
            </p:cNvPr>
            <p:cNvSpPr/>
            <p:nvPr/>
          </p:nvSpPr>
          <p:spPr>
            <a:xfrm rot="21305017" flipH="1">
              <a:off x="-2523111" y="-1689159"/>
              <a:ext cx="5136670" cy="5136670"/>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椭圆 6">
              <a:extLst>
                <a:ext uri="{FF2B5EF4-FFF2-40B4-BE49-F238E27FC236}">
                  <a16:creationId xmlns:a16="http://schemas.microsoft.com/office/drawing/2014/main" id="{72847B06-B8E6-445A-B096-69131B5133ED}"/>
                </a:ext>
              </a:extLst>
            </p:cNvPr>
            <p:cNvSpPr/>
            <p:nvPr/>
          </p:nvSpPr>
          <p:spPr>
            <a:xfrm flipH="1">
              <a:off x="-3524219" y="-2394904"/>
              <a:ext cx="6681656" cy="6681656"/>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0" name="椭圆 79">
              <a:extLst>
                <a:ext uri="{FF2B5EF4-FFF2-40B4-BE49-F238E27FC236}">
                  <a16:creationId xmlns:a16="http://schemas.microsoft.com/office/drawing/2014/main" id="{0C2F8F38-E228-4187-B8A4-0D1069C533B0}"/>
                </a:ext>
              </a:extLst>
            </p:cNvPr>
            <p:cNvSpPr/>
            <p:nvPr/>
          </p:nvSpPr>
          <p:spPr>
            <a:xfrm>
              <a:off x="9425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1" name="椭圆 80">
              <a:extLst>
                <a:ext uri="{FF2B5EF4-FFF2-40B4-BE49-F238E27FC236}">
                  <a16:creationId xmlns:a16="http://schemas.microsoft.com/office/drawing/2014/main" id="{E090A059-3200-4F8B-9235-6DB90F617B7C}"/>
                </a:ext>
              </a:extLst>
            </p:cNvPr>
            <p:cNvSpPr/>
            <p:nvPr/>
          </p:nvSpPr>
          <p:spPr>
            <a:xfrm>
              <a:off x="10949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2" name="椭圆 81">
              <a:extLst>
                <a:ext uri="{FF2B5EF4-FFF2-40B4-BE49-F238E27FC236}">
                  <a16:creationId xmlns:a16="http://schemas.microsoft.com/office/drawing/2014/main" id="{44F91C49-77CA-4100-A8AC-BF2EA277C7AD}"/>
                </a:ext>
              </a:extLst>
            </p:cNvPr>
            <p:cNvSpPr/>
            <p:nvPr/>
          </p:nvSpPr>
          <p:spPr>
            <a:xfrm>
              <a:off x="12473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3" name="椭圆 82">
              <a:extLst>
                <a:ext uri="{FF2B5EF4-FFF2-40B4-BE49-F238E27FC236}">
                  <a16:creationId xmlns:a16="http://schemas.microsoft.com/office/drawing/2014/main" id="{4EFCED84-54CD-406E-AC66-DDBA6D676B8C}"/>
                </a:ext>
              </a:extLst>
            </p:cNvPr>
            <p:cNvSpPr/>
            <p:nvPr/>
          </p:nvSpPr>
          <p:spPr>
            <a:xfrm>
              <a:off x="13997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4" name="椭圆 83">
              <a:extLst>
                <a:ext uri="{FF2B5EF4-FFF2-40B4-BE49-F238E27FC236}">
                  <a16:creationId xmlns:a16="http://schemas.microsoft.com/office/drawing/2014/main" id="{31EEC8CE-8C8B-4F06-878A-E79EDB58AC51}"/>
                </a:ext>
              </a:extLst>
            </p:cNvPr>
            <p:cNvSpPr/>
            <p:nvPr/>
          </p:nvSpPr>
          <p:spPr>
            <a:xfrm>
              <a:off x="15521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5" name="椭圆 84">
              <a:extLst>
                <a:ext uri="{FF2B5EF4-FFF2-40B4-BE49-F238E27FC236}">
                  <a16:creationId xmlns:a16="http://schemas.microsoft.com/office/drawing/2014/main" id="{EF8CF310-7D6B-4EB7-B4D2-3A687941A1AB}"/>
                </a:ext>
              </a:extLst>
            </p:cNvPr>
            <p:cNvSpPr/>
            <p:nvPr/>
          </p:nvSpPr>
          <p:spPr>
            <a:xfrm>
              <a:off x="1704531" y="191954"/>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6" name="椭圆 85">
              <a:extLst>
                <a:ext uri="{FF2B5EF4-FFF2-40B4-BE49-F238E27FC236}">
                  <a16:creationId xmlns:a16="http://schemas.microsoft.com/office/drawing/2014/main" id="{9E74D52B-487D-4576-A8D0-221A42DB78F9}"/>
                </a:ext>
              </a:extLst>
            </p:cNvPr>
            <p:cNvSpPr/>
            <p:nvPr/>
          </p:nvSpPr>
          <p:spPr>
            <a:xfrm>
              <a:off x="9425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7" name="椭圆 86">
              <a:extLst>
                <a:ext uri="{FF2B5EF4-FFF2-40B4-BE49-F238E27FC236}">
                  <a16:creationId xmlns:a16="http://schemas.microsoft.com/office/drawing/2014/main" id="{6D70D46A-2D4C-4330-A486-122B8DFC4AA7}"/>
                </a:ext>
              </a:extLst>
            </p:cNvPr>
            <p:cNvSpPr/>
            <p:nvPr/>
          </p:nvSpPr>
          <p:spPr>
            <a:xfrm>
              <a:off x="10949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8" name="椭圆 87">
              <a:extLst>
                <a:ext uri="{FF2B5EF4-FFF2-40B4-BE49-F238E27FC236}">
                  <a16:creationId xmlns:a16="http://schemas.microsoft.com/office/drawing/2014/main" id="{C44AC105-84EE-4D3D-9616-410A0D0F044D}"/>
                </a:ext>
              </a:extLst>
            </p:cNvPr>
            <p:cNvSpPr/>
            <p:nvPr/>
          </p:nvSpPr>
          <p:spPr>
            <a:xfrm>
              <a:off x="12473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89" name="椭圆 88">
              <a:extLst>
                <a:ext uri="{FF2B5EF4-FFF2-40B4-BE49-F238E27FC236}">
                  <a16:creationId xmlns:a16="http://schemas.microsoft.com/office/drawing/2014/main" id="{1F576BD9-78AF-4428-827F-18AD85557BC2}"/>
                </a:ext>
              </a:extLst>
            </p:cNvPr>
            <p:cNvSpPr/>
            <p:nvPr/>
          </p:nvSpPr>
          <p:spPr>
            <a:xfrm>
              <a:off x="13997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0" name="椭圆 89">
              <a:extLst>
                <a:ext uri="{FF2B5EF4-FFF2-40B4-BE49-F238E27FC236}">
                  <a16:creationId xmlns:a16="http://schemas.microsoft.com/office/drawing/2014/main" id="{1869FE6F-A224-4D23-A377-7F114062AD48}"/>
                </a:ext>
              </a:extLst>
            </p:cNvPr>
            <p:cNvSpPr/>
            <p:nvPr/>
          </p:nvSpPr>
          <p:spPr>
            <a:xfrm>
              <a:off x="15521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1" name="椭圆 90">
              <a:extLst>
                <a:ext uri="{FF2B5EF4-FFF2-40B4-BE49-F238E27FC236}">
                  <a16:creationId xmlns:a16="http://schemas.microsoft.com/office/drawing/2014/main" id="{33F31FEB-51C4-49BC-9523-50DFB0CD0315}"/>
                </a:ext>
              </a:extLst>
            </p:cNvPr>
            <p:cNvSpPr/>
            <p:nvPr/>
          </p:nvSpPr>
          <p:spPr>
            <a:xfrm>
              <a:off x="1704531" y="366933"/>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2" name="椭圆 91">
              <a:extLst>
                <a:ext uri="{FF2B5EF4-FFF2-40B4-BE49-F238E27FC236}">
                  <a16:creationId xmlns:a16="http://schemas.microsoft.com/office/drawing/2014/main" id="{EF001B43-9B00-4D0C-9035-10E4C5321E91}"/>
                </a:ext>
              </a:extLst>
            </p:cNvPr>
            <p:cNvSpPr/>
            <p:nvPr/>
          </p:nvSpPr>
          <p:spPr>
            <a:xfrm>
              <a:off x="9425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3" name="椭圆 92">
              <a:extLst>
                <a:ext uri="{FF2B5EF4-FFF2-40B4-BE49-F238E27FC236}">
                  <a16:creationId xmlns:a16="http://schemas.microsoft.com/office/drawing/2014/main" id="{D0A53457-FC8D-4E0F-BCE4-3B8F100290BD}"/>
                </a:ext>
              </a:extLst>
            </p:cNvPr>
            <p:cNvSpPr/>
            <p:nvPr/>
          </p:nvSpPr>
          <p:spPr>
            <a:xfrm>
              <a:off x="10949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4" name="椭圆 93">
              <a:extLst>
                <a:ext uri="{FF2B5EF4-FFF2-40B4-BE49-F238E27FC236}">
                  <a16:creationId xmlns:a16="http://schemas.microsoft.com/office/drawing/2014/main" id="{4BB7B1F6-E61E-45AA-9D2F-03E533F6E12C}"/>
                </a:ext>
              </a:extLst>
            </p:cNvPr>
            <p:cNvSpPr/>
            <p:nvPr/>
          </p:nvSpPr>
          <p:spPr>
            <a:xfrm>
              <a:off x="12473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5" name="椭圆 94">
              <a:extLst>
                <a:ext uri="{FF2B5EF4-FFF2-40B4-BE49-F238E27FC236}">
                  <a16:creationId xmlns:a16="http://schemas.microsoft.com/office/drawing/2014/main" id="{90C6A93A-072B-4252-8E9B-B8FCCE5DA2C6}"/>
                </a:ext>
              </a:extLst>
            </p:cNvPr>
            <p:cNvSpPr/>
            <p:nvPr/>
          </p:nvSpPr>
          <p:spPr>
            <a:xfrm>
              <a:off x="13997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6" name="椭圆 95">
              <a:extLst>
                <a:ext uri="{FF2B5EF4-FFF2-40B4-BE49-F238E27FC236}">
                  <a16:creationId xmlns:a16="http://schemas.microsoft.com/office/drawing/2014/main" id="{1D0DA689-7ADC-4188-B1F1-E83A9E2800B4}"/>
                </a:ext>
              </a:extLst>
            </p:cNvPr>
            <p:cNvSpPr/>
            <p:nvPr/>
          </p:nvSpPr>
          <p:spPr>
            <a:xfrm>
              <a:off x="15521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7" name="椭圆 96">
              <a:extLst>
                <a:ext uri="{FF2B5EF4-FFF2-40B4-BE49-F238E27FC236}">
                  <a16:creationId xmlns:a16="http://schemas.microsoft.com/office/drawing/2014/main" id="{D7FF84DE-F0E6-4228-AD43-4E5E185A0678}"/>
                </a:ext>
              </a:extLst>
            </p:cNvPr>
            <p:cNvSpPr/>
            <p:nvPr/>
          </p:nvSpPr>
          <p:spPr>
            <a:xfrm>
              <a:off x="1704531" y="54191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8" name="椭圆 97">
              <a:extLst>
                <a:ext uri="{FF2B5EF4-FFF2-40B4-BE49-F238E27FC236}">
                  <a16:creationId xmlns:a16="http://schemas.microsoft.com/office/drawing/2014/main" id="{3B939F08-E436-41ED-9A73-F5C748AB85B0}"/>
                </a:ext>
              </a:extLst>
            </p:cNvPr>
            <p:cNvSpPr/>
            <p:nvPr/>
          </p:nvSpPr>
          <p:spPr>
            <a:xfrm>
              <a:off x="9425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9" name="椭圆 98">
              <a:extLst>
                <a:ext uri="{FF2B5EF4-FFF2-40B4-BE49-F238E27FC236}">
                  <a16:creationId xmlns:a16="http://schemas.microsoft.com/office/drawing/2014/main" id="{4EF11711-02F4-4AE5-A40C-563F4D9788B4}"/>
                </a:ext>
              </a:extLst>
            </p:cNvPr>
            <p:cNvSpPr/>
            <p:nvPr/>
          </p:nvSpPr>
          <p:spPr>
            <a:xfrm>
              <a:off x="10949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0" name="椭圆 99">
              <a:extLst>
                <a:ext uri="{FF2B5EF4-FFF2-40B4-BE49-F238E27FC236}">
                  <a16:creationId xmlns:a16="http://schemas.microsoft.com/office/drawing/2014/main" id="{9406E44A-57AE-42D3-A8D0-73F4DAA5F2F8}"/>
                </a:ext>
              </a:extLst>
            </p:cNvPr>
            <p:cNvSpPr/>
            <p:nvPr/>
          </p:nvSpPr>
          <p:spPr>
            <a:xfrm>
              <a:off x="12473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1" name="椭圆 100">
              <a:extLst>
                <a:ext uri="{FF2B5EF4-FFF2-40B4-BE49-F238E27FC236}">
                  <a16:creationId xmlns:a16="http://schemas.microsoft.com/office/drawing/2014/main" id="{5A4F8167-E4CF-46D8-A94C-A8C4A3B36998}"/>
                </a:ext>
              </a:extLst>
            </p:cNvPr>
            <p:cNvSpPr/>
            <p:nvPr/>
          </p:nvSpPr>
          <p:spPr>
            <a:xfrm>
              <a:off x="13997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2" name="椭圆 101">
              <a:extLst>
                <a:ext uri="{FF2B5EF4-FFF2-40B4-BE49-F238E27FC236}">
                  <a16:creationId xmlns:a16="http://schemas.microsoft.com/office/drawing/2014/main" id="{1270E93F-945C-44F6-BCB7-3A6DC0598203}"/>
                </a:ext>
              </a:extLst>
            </p:cNvPr>
            <p:cNvSpPr/>
            <p:nvPr/>
          </p:nvSpPr>
          <p:spPr>
            <a:xfrm>
              <a:off x="15521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03" name="椭圆 102">
              <a:extLst>
                <a:ext uri="{FF2B5EF4-FFF2-40B4-BE49-F238E27FC236}">
                  <a16:creationId xmlns:a16="http://schemas.microsoft.com/office/drawing/2014/main" id="{B8C64D84-825B-423A-9E39-53254783DE2A}"/>
                </a:ext>
              </a:extLst>
            </p:cNvPr>
            <p:cNvSpPr/>
            <p:nvPr/>
          </p:nvSpPr>
          <p:spPr>
            <a:xfrm>
              <a:off x="1704531" y="716892"/>
              <a:ext cx="72000" cy="72000"/>
            </a:xfrm>
            <a:prstGeom prst="ellipse">
              <a:avLst/>
            </a:prstGeom>
            <a:solidFill>
              <a:schemeClr val="bg1">
                <a:lumMod val="95000"/>
              </a:schemeClr>
            </a:soli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8" name="图片 7" descr="图片包含 游戏机, 乐高, 玩具&#10;&#10;描述已自动生成">
            <a:extLst>
              <a:ext uri="{FF2B5EF4-FFF2-40B4-BE49-F238E27FC236}">
                <a16:creationId xmlns:a16="http://schemas.microsoft.com/office/drawing/2014/main" id="{CA49CB42-1DC3-447B-8103-C74A16B22435}"/>
              </a:ext>
            </a:extLst>
          </p:cNvPr>
          <p:cNvPicPr>
            <a:picLocks noChangeAspect="1"/>
          </p:cNvPicPr>
          <p:nvPr/>
        </p:nvPicPr>
        <p:blipFill rotWithShape="1">
          <a:blip r:embed="rId2">
            <a:extLst>
              <a:ext uri="{28A0092B-C50C-407E-A947-70E740481C1C}">
                <a14:useLocalDpi xmlns:a14="http://schemas.microsoft.com/office/drawing/2010/main" val="0"/>
              </a:ext>
            </a:extLst>
          </a:blip>
          <a:srcRect l="35457" t="22444" r="4045" b="6223"/>
          <a:stretch/>
        </p:blipFill>
        <p:spPr>
          <a:xfrm flipH="1">
            <a:off x="410969" y="516350"/>
            <a:ext cx="5182876" cy="4321308"/>
          </a:xfrm>
          <a:prstGeom prst="rect">
            <a:avLst/>
          </a:prstGeom>
        </p:spPr>
      </p:pic>
    </p:spTree>
    <p:extLst>
      <p:ext uri="{BB962C8B-B14F-4D97-AF65-F5344CB8AC3E}">
        <p14:creationId xmlns:p14="http://schemas.microsoft.com/office/powerpoint/2010/main" val="886415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2"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Scale>
                                      <p:cBhvr>
                                        <p:cTn id="1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8"/>
                                        </p:tgtEl>
                                        <p:attrNameLst>
                                          <p:attrName>ppt_x</p:attrName>
                                          <p:attrName>ppt_y</p:attrName>
                                        </p:attrNameLst>
                                      </p:cBhvr>
                                    </p:animMotion>
                                    <p:animEffect transition="in" filter="fade">
                                      <p:cBhvr>
                                        <p:cTn id="16" dur="1000"/>
                                        <p:tgtEl>
                                          <p:spTgt spid="8"/>
                                        </p:tgtEl>
                                      </p:cBhvr>
                                    </p:animEffect>
                                  </p:childTnLst>
                                </p:cTn>
                              </p:par>
                            </p:childTnLst>
                          </p:cTn>
                        </p:par>
                        <p:par>
                          <p:cTn id="17" fill="hold">
                            <p:stCondLst>
                              <p:cond delay="2000"/>
                            </p:stCondLst>
                            <p:childTnLst>
                              <p:par>
                                <p:cTn id="18" presetID="31" presetClass="entr" presetSubtype="0" fill="hold" grpId="0" nodeType="afterEffect">
                                  <p:stCondLst>
                                    <p:cond delay="0"/>
                                  </p:stCondLst>
                                  <p:childTnLst>
                                    <p:set>
                                      <p:cBhvr>
                                        <p:cTn id="19" dur="1" fill="hold">
                                          <p:stCondLst>
                                            <p:cond delay="0"/>
                                          </p:stCondLst>
                                        </p:cTn>
                                        <p:tgtEl>
                                          <p:spTgt spid="74"/>
                                        </p:tgtEl>
                                        <p:attrNameLst>
                                          <p:attrName>style.visibility</p:attrName>
                                        </p:attrNameLst>
                                      </p:cBhvr>
                                      <p:to>
                                        <p:strVal val="visible"/>
                                      </p:to>
                                    </p:set>
                                    <p:anim calcmode="lin" valueType="num">
                                      <p:cBhvr>
                                        <p:cTn id="20" dur="1000" fill="hold"/>
                                        <p:tgtEl>
                                          <p:spTgt spid="74"/>
                                        </p:tgtEl>
                                        <p:attrNameLst>
                                          <p:attrName>ppt_w</p:attrName>
                                        </p:attrNameLst>
                                      </p:cBhvr>
                                      <p:tavLst>
                                        <p:tav tm="0">
                                          <p:val>
                                            <p:fltVal val="0"/>
                                          </p:val>
                                        </p:tav>
                                        <p:tav tm="100000">
                                          <p:val>
                                            <p:strVal val="#ppt_w"/>
                                          </p:val>
                                        </p:tav>
                                      </p:tavLst>
                                    </p:anim>
                                    <p:anim calcmode="lin" valueType="num">
                                      <p:cBhvr>
                                        <p:cTn id="21" dur="1000" fill="hold"/>
                                        <p:tgtEl>
                                          <p:spTgt spid="74"/>
                                        </p:tgtEl>
                                        <p:attrNameLst>
                                          <p:attrName>ppt_h</p:attrName>
                                        </p:attrNameLst>
                                      </p:cBhvr>
                                      <p:tavLst>
                                        <p:tav tm="0">
                                          <p:val>
                                            <p:fltVal val="0"/>
                                          </p:val>
                                        </p:tav>
                                        <p:tav tm="100000">
                                          <p:val>
                                            <p:strVal val="#ppt_h"/>
                                          </p:val>
                                        </p:tav>
                                      </p:tavLst>
                                    </p:anim>
                                    <p:anim calcmode="lin" valueType="num">
                                      <p:cBhvr>
                                        <p:cTn id="22" dur="1000" fill="hold"/>
                                        <p:tgtEl>
                                          <p:spTgt spid="74"/>
                                        </p:tgtEl>
                                        <p:attrNameLst>
                                          <p:attrName>style.rotation</p:attrName>
                                        </p:attrNameLst>
                                      </p:cBhvr>
                                      <p:tavLst>
                                        <p:tav tm="0">
                                          <p:val>
                                            <p:fltVal val="90"/>
                                          </p:val>
                                        </p:tav>
                                        <p:tav tm="100000">
                                          <p:val>
                                            <p:fltVal val="0"/>
                                          </p:val>
                                        </p:tav>
                                      </p:tavLst>
                                    </p:anim>
                                    <p:animEffect transition="in" filter="fade">
                                      <p:cBhvr>
                                        <p:cTn id="23" dur="1000"/>
                                        <p:tgtEl>
                                          <p:spTgt spid="74"/>
                                        </p:tgtEl>
                                      </p:cBhvr>
                                    </p:animEffect>
                                  </p:childTnLst>
                                </p:cTn>
                              </p:par>
                            </p:childTnLst>
                          </p:cTn>
                        </p:par>
                        <p:par>
                          <p:cTn id="24" fill="hold">
                            <p:stCondLst>
                              <p:cond delay="3000"/>
                            </p:stCondLst>
                            <p:childTnLst>
                              <p:par>
                                <p:cTn id="25" presetID="2" presetClass="entr" presetSubtype="4" fill="hold" grpId="0" nodeType="after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750" fill="hold"/>
                                        <p:tgtEl>
                                          <p:spTgt spid="62"/>
                                        </p:tgtEl>
                                        <p:attrNameLst>
                                          <p:attrName>ppt_x</p:attrName>
                                        </p:attrNameLst>
                                      </p:cBhvr>
                                      <p:tavLst>
                                        <p:tav tm="0">
                                          <p:val>
                                            <p:strVal val="#ppt_x"/>
                                          </p:val>
                                        </p:tav>
                                        <p:tav tm="100000">
                                          <p:val>
                                            <p:strVal val="#ppt_x"/>
                                          </p:val>
                                        </p:tav>
                                      </p:tavLst>
                                    </p:anim>
                                    <p:anim calcmode="lin" valueType="num">
                                      <p:cBhvr additive="base">
                                        <p:cTn id="28" dur="750" fill="hold"/>
                                        <p:tgtEl>
                                          <p:spTgt spid="62"/>
                                        </p:tgtEl>
                                        <p:attrNameLst>
                                          <p:attrName>ppt_y</p:attrName>
                                        </p:attrNameLst>
                                      </p:cBhvr>
                                      <p:tavLst>
                                        <p:tav tm="0">
                                          <p:val>
                                            <p:strVal val="1+#ppt_h/2"/>
                                          </p:val>
                                        </p:tav>
                                        <p:tav tm="100000">
                                          <p:val>
                                            <p:strVal val="#ppt_y"/>
                                          </p:val>
                                        </p:tav>
                                      </p:tavLst>
                                    </p:anim>
                                  </p:childTnLst>
                                </p:cTn>
                              </p:par>
                            </p:childTnLst>
                          </p:cTn>
                        </p:par>
                        <p:par>
                          <p:cTn id="29" fill="hold">
                            <p:stCondLst>
                              <p:cond delay="3750"/>
                            </p:stCondLst>
                            <p:childTnLst>
                              <p:par>
                                <p:cTn id="30" presetID="2" presetClass="entr" presetSubtype="4"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750" fill="hold"/>
                                        <p:tgtEl>
                                          <p:spTgt spid="3"/>
                                        </p:tgtEl>
                                        <p:attrNameLst>
                                          <p:attrName>ppt_x</p:attrName>
                                        </p:attrNameLst>
                                      </p:cBhvr>
                                      <p:tavLst>
                                        <p:tav tm="0">
                                          <p:val>
                                            <p:strVal val="#ppt_x"/>
                                          </p:val>
                                        </p:tav>
                                        <p:tav tm="100000">
                                          <p:val>
                                            <p:strVal val="#ppt_x"/>
                                          </p:val>
                                        </p:tav>
                                      </p:tavLst>
                                    </p:anim>
                                    <p:anim calcmode="lin" valueType="num">
                                      <p:cBhvr additive="base">
                                        <p:cTn id="33" dur="750" fill="hold"/>
                                        <p:tgtEl>
                                          <p:spTgt spid="3"/>
                                        </p:tgtEl>
                                        <p:attrNameLst>
                                          <p:attrName>ppt_y</p:attrName>
                                        </p:attrNameLst>
                                      </p:cBhvr>
                                      <p:tavLst>
                                        <p:tav tm="0">
                                          <p:val>
                                            <p:strVal val="1+#ppt_h/2"/>
                                          </p:val>
                                        </p:tav>
                                        <p:tav tm="100000">
                                          <p:val>
                                            <p:strVal val="#ppt_y"/>
                                          </p:val>
                                        </p:tav>
                                      </p:tavLst>
                                    </p:anim>
                                  </p:childTnLst>
                                </p:cTn>
                              </p:par>
                            </p:childTnLst>
                          </p:cTn>
                        </p:par>
                        <p:par>
                          <p:cTn id="34" fill="hold">
                            <p:stCondLst>
                              <p:cond delay="4500"/>
                            </p:stCondLst>
                            <p:childTnLst>
                              <p:par>
                                <p:cTn id="35" presetID="2" presetClass="entr" presetSubtype="4"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750" fill="hold"/>
                                        <p:tgtEl>
                                          <p:spTgt spid="4"/>
                                        </p:tgtEl>
                                        <p:attrNameLst>
                                          <p:attrName>ppt_x</p:attrName>
                                        </p:attrNameLst>
                                      </p:cBhvr>
                                      <p:tavLst>
                                        <p:tav tm="0">
                                          <p:val>
                                            <p:strVal val="#ppt_x"/>
                                          </p:val>
                                        </p:tav>
                                        <p:tav tm="100000">
                                          <p:val>
                                            <p:strVal val="#ppt_x"/>
                                          </p:val>
                                        </p:tav>
                                      </p:tavLst>
                                    </p:anim>
                                    <p:anim calcmode="lin" valueType="num">
                                      <p:cBhvr additive="base">
                                        <p:cTn id="38" dur="750" fill="hold"/>
                                        <p:tgtEl>
                                          <p:spTgt spid="4"/>
                                        </p:tgtEl>
                                        <p:attrNameLst>
                                          <p:attrName>ppt_y</p:attrName>
                                        </p:attrNameLst>
                                      </p:cBhvr>
                                      <p:tavLst>
                                        <p:tav tm="0">
                                          <p:val>
                                            <p:strVal val="1+#ppt_h/2"/>
                                          </p:val>
                                        </p:tav>
                                        <p:tav tm="100000">
                                          <p:val>
                                            <p:strVal val="#ppt_y"/>
                                          </p:val>
                                        </p:tav>
                                      </p:tavLst>
                                    </p:anim>
                                  </p:childTnLst>
                                </p:cTn>
                              </p:par>
                            </p:childTnLst>
                          </p:cTn>
                        </p:par>
                        <p:par>
                          <p:cTn id="39" fill="hold">
                            <p:stCondLst>
                              <p:cond delay="5250"/>
                            </p:stCondLst>
                            <p:childTnLst>
                              <p:par>
                                <p:cTn id="40" presetID="2" presetClass="entr" presetSubtype="4"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750" fill="hold"/>
                                        <p:tgtEl>
                                          <p:spTgt spid="5"/>
                                        </p:tgtEl>
                                        <p:attrNameLst>
                                          <p:attrName>ppt_x</p:attrName>
                                        </p:attrNameLst>
                                      </p:cBhvr>
                                      <p:tavLst>
                                        <p:tav tm="0">
                                          <p:val>
                                            <p:strVal val="#ppt_x"/>
                                          </p:val>
                                        </p:tav>
                                        <p:tav tm="100000">
                                          <p:val>
                                            <p:strVal val="#ppt_x"/>
                                          </p:val>
                                        </p:tav>
                                      </p:tavLst>
                                    </p:anim>
                                    <p:anim calcmode="lin" valueType="num">
                                      <p:cBhvr additive="base">
                                        <p:cTn id="43" dur="750" fill="hold"/>
                                        <p:tgtEl>
                                          <p:spTgt spid="5"/>
                                        </p:tgtEl>
                                        <p:attrNameLst>
                                          <p:attrName>ppt_y</p:attrName>
                                        </p:attrNameLst>
                                      </p:cBhvr>
                                      <p:tavLst>
                                        <p:tav tm="0">
                                          <p:val>
                                            <p:strVal val="1+#ppt_h/2"/>
                                          </p:val>
                                        </p:tav>
                                        <p:tav tm="100000">
                                          <p:val>
                                            <p:strVal val="#ppt_y"/>
                                          </p:val>
                                        </p:tav>
                                      </p:tavLst>
                                    </p:anim>
                                  </p:childTnLst>
                                </p:cTn>
                              </p:par>
                            </p:childTnLst>
                          </p:cTn>
                        </p:par>
                        <p:par>
                          <p:cTn id="44" fill="hold">
                            <p:stCondLst>
                              <p:cond delay="6000"/>
                            </p:stCondLst>
                            <p:childTnLst>
                              <p:par>
                                <p:cTn id="45" presetID="2" presetClass="entr" presetSubtype="4"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750" fill="hold"/>
                                        <p:tgtEl>
                                          <p:spTgt spid="6"/>
                                        </p:tgtEl>
                                        <p:attrNameLst>
                                          <p:attrName>ppt_x</p:attrName>
                                        </p:attrNameLst>
                                      </p:cBhvr>
                                      <p:tavLst>
                                        <p:tav tm="0">
                                          <p:val>
                                            <p:strVal val="#ppt_x"/>
                                          </p:val>
                                        </p:tav>
                                        <p:tav tm="100000">
                                          <p:val>
                                            <p:strVal val="#ppt_x"/>
                                          </p:val>
                                        </p:tav>
                                      </p:tavLst>
                                    </p:anim>
                                    <p:anim calcmode="lin" valueType="num">
                                      <p:cBhvr additive="base">
                                        <p:cTn id="4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5E47C102-2808-4E4C-9CAA-C19C9E0FCD21}"/>
              </a:ext>
            </a:extLst>
          </p:cNvPr>
          <p:cNvGrpSpPr/>
          <p:nvPr/>
        </p:nvGrpSpPr>
        <p:grpSpPr>
          <a:xfrm>
            <a:off x="782017" y="1900213"/>
            <a:ext cx="2799382" cy="1513767"/>
            <a:chOff x="1136210" y="2500051"/>
            <a:chExt cx="2799382" cy="1513767"/>
          </a:xfrm>
        </p:grpSpPr>
        <p:sp>
          <p:nvSpPr>
            <p:cNvPr id="8" name="文本框 7">
              <a:extLst>
                <a:ext uri="{FF2B5EF4-FFF2-40B4-BE49-F238E27FC236}">
                  <a16:creationId xmlns:a16="http://schemas.microsoft.com/office/drawing/2014/main" id="{558BF02C-3EC2-4F8E-A340-F8834646B373}"/>
                </a:ext>
              </a:extLst>
            </p:cNvPr>
            <p:cNvSpPr txBox="1"/>
            <p:nvPr/>
          </p:nvSpPr>
          <p:spPr>
            <a:xfrm>
              <a:off x="1451306" y="2500051"/>
              <a:ext cx="2236511" cy="40011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rgbClr val="3C5CE8"/>
                  </a:solidFill>
                  <a:effectLst/>
                  <a:uLnTx/>
                  <a:uFillTx/>
                  <a:cs typeface="+mn-ea"/>
                  <a:sym typeface="+mn-lt"/>
                </a:rPr>
                <a:t>静态缺陷定位方法</a:t>
              </a:r>
            </a:p>
          </p:txBody>
        </p:sp>
        <p:sp>
          <p:nvSpPr>
            <p:cNvPr id="9" name="文本框 8">
              <a:extLst>
                <a:ext uri="{FF2B5EF4-FFF2-40B4-BE49-F238E27FC236}">
                  <a16:creationId xmlns:a16="http://schemas.microsoft.com/office/drawing/2014/main" id="{5001AEDF-A212-4037-9B6B-502B15EB1143}"/>
                </a:ext>
              </a:extLst>
            </p:cNvPr>
            <p:cNvSpPr txBox="1"/>
            <p:nvPr/>
          </p:nvSpPr>
          <p:spPr>
            <a:xfrm>
              <a:off x="1136210" y="2856963"/>
              <a:ext cx="2799382" cy="11568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solidFill>
                    <a:schemeClr val="tx1">
                      <a:lumMod val="75000"/>
                      <a:lumOff val="25000"/>
                    </a:schemeClr>
                  </a:solidFill>
                  <a:cs typeface="+mn-ea"/>
                  <a:sym typeface="+mn-lt"/>
                </a:rPr>
                <a:t>不需要执行测试用例</a:t>
              </a:r>
              <a:endParaRPr lang="en-US" altLang="zh-CN" sz="1600"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CN" altLang="en-US" sz="1600" dirty="0">
                  <a:solidFill>
                    <a:schemeClr val="tx1">
                      <a:lumMod val="75000"/>
                      <a:lumOff val="25000"/>
                    </a:schemeClr>
                  </a:solidFill>
                  <a:cs typeface="+mn-ea"/>
                </a:rPr>
                <a:t>采用代码审查方法</a:t>
              </a:r>
              <a:endParaRPr lang="en-US" altLang="zh-CN" sz="1600" dirty="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zh-CN" altLang="en-US" sz="1600" dirty="0">
                  <a:solidFill>
                    <a:schemeClr val="tx1">
                      <a:lumMod val="75000"/>
                      <a:lumOff val="25000"/>
                    </a:schemeClr>
                  </a:solidFill>
                  <a:cs typeface="+mn-ea"/>
                </a:rPr>
                <a:t>分析被测程序的内在结构 </a:t>
              </a:r>
              <a:endParaRPr lang="en-US" altLang="zh-CN" sz="1600" dirty="0">
                <a:solidFill>
                  <a:schemeClr val="tx1">
                    <a:lumMod val="75000"/>
                    <a:lumOff val="25000"/>
                  </a:schemeClr>
                </a:solidFill>
                <a:cs typeface="+mn-ea"/>
                <a:sym typeface="+mn-lt"/>
              </a:endParaRPr>
            </a:p>
          </p:txBody>
        </p:sp>
      </p:grpSp>
      <p:grpSp>
        <p:nvGrpSpPr>
          <p:cNvPr id="45" name="组合 44">
            <a:extLst>
              <a:ext uri="{FF2B5EF4-FFF2-40B4-BE49-F238E27FC236}">
                <a16:creationId xmlns:a16="http://schemas.microsoft.com/office/drawing/2014/main" id="{D55CCA85-32EF-4F0B-AC49-42F7C24E4B01}"/>
              </a:ext>
            </a:extLst>
          </p:cNvPr>
          <p:cNvGrpSpPr/>
          <p:nvPr/>
        </p:nvGrpSpPr>
        <p:grpSpPr>
          <a:xfrm flipH="1">
            <a:off x="8849784" y="3369672"/>
            <a:ext cx="2994886" cy="1513767"/>
            <a:chOff x="667890" y="3212435"/>
            <a:chExt cx="2994886" cy="1513767"/>
          </a:xfrm>
        </p:grpSpPr>
        <p:sp>
          <p:nvSpPr>
            <p:cNvPr id="46" name="文本框 45">
              <a:extLst>
                <a:ext uri="{FF2B5EF4-FFF2-40B4-BE49-F238E27FC236}">
                  <a16:creationId xmlns:a16="http://schemas.microsoft.com/office/drawing/2014/main" id="{57A19CDA-E55C-45B3-9B6E-F23135432871}"/>
                </a:ext>
              </a:extLst>
            </p:cNvPr>
            <p:cNvSpPr txBox="1"/>
            <p:nvPr/>
          </p:nvSpPr>
          <p:spPr>
            <a:xfrm>
              <a:off x="1426265" y="3212435"/>
              <a:ext cx="2236510" cy="400110"/>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3C5CE8"/>
                  </a:solidFill>
                  <a:effectLst/>
                  <a:uLnTx/>
                  <a:uFillTx/>
                  <a:cs typeface="+mn-ea"/>
                  <a:sym typeface="+mn-lt"/>
                </a:rPr>
                <a:t>动态缺陷定位方法</a:t>
              </a:r>
            </a:p>
          </p:txBody>
        </p:sp>
        <p:sp>
          <p:nvSpPr>
            <p:cNvPr id="47" name="文本框 46">
              <a:extLst>
                <a:ext uri="{FF2B5EF4-FFF2-40B4-BE49-F238E27FC236}">
                  <a16:creationId xmlns:a16="http://schemas.microsoft.com/office/drawing/2014/main" id="{AA4A327B-4045-45BB-AC2C-1EB88763EDCA}"/>
                </a:ext>
              </a:extLst>
            </p:cNvPr>
            <p:cNvSpPr txBox="1"/>
            <p:nvPr/>
          </p:nvSpPr>
          <p:spPr>
            <a:xfrm>
              <a:off x="667890" y="3569347"/>
              <a:ext cx="2994886" cy="115685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solidFill>
                    <a:schemeClr val="tx1">
                      <a:lumMod val="75000"/>
                      <a:lumOff val="25000"/>
                    </a:schemeClr>
                  </a:solidFill>
                  <a:cs typeface="+mn-ea"/>
                </a:rPr>
                <a:t>分析被测程序的内在结构 </a:t>
              </a:r>
              <a:endParaRPr lang="en-US" altLang="zh-CN" sz="1600" dirty="0">
                <a:solidFill>
                  <a:schemeClr val="tx1">
                    <a:lumMod val="75000"/>
                    <a:lumOff val="25000"/>
                  </a:schemeClr>
                </a:solidFill>
                <a:cs typeface="+mn-ea"/>
                <a:sym typeface="+mn-lt"/>
              </a:endParaRPr>
            </a:p>
            <a:p>
              <a:pPr marL="285750" indent="-285750" algn="just">
                <a:lnSpc>
                  <a:spcPct val="150000"/>
                </a:lnSpc>
                <a:buFont typeface="Arial" panose="020B0604020202020204" pitchFamily="34" charset="0"/>
                <a:buChar char="•"/>
              </a:pPr>
              <a:r>
                <a:rPr lang="zh-CN" altLang="en-US" sz="1600" dirty="0">
                  <a:solidFill>
                    <a:schemeClr val="tx1">
                      <a:lumMod val="75000"/>
                      <a:lumOff val="25000"/>
                    </a:schemeClr>
                  </a:solidFill>
                  <a:cs typeface="+mn-ea"/>
                  <a:sym typeface="+mn-lt"/>
                </a:rPr>
                <a:t>需要执行测试用例</a:t>
              </a:r>
              <a:endParaRPr lang="en-US" altLang="zh-CN" sz="1600" dirty="0">
                <a:solidFill>
                  <a:schemeClr val="tx1">
                    <a:lumMod val="75000"/>
                    <a:lumOff val="25000"/>
                  </a:schemeClr>
                </a:solidFill>
                <a:cs typeface="+mn-ea"/>
                <a:sym typeface="+mn-lt"/>
              </a:endParaRPr>
            </a:p>
            <a:p>
              <a:pPr marL="285750" indent="-285750" algn="just">
                <a:lnSpc>
                  <a:spcPct val="150000"/>
                </a:lnSpc>
                <a:buFont typeface="Arial" panose="020B0604020202020204" pitchFamily="34" charset="0"/>
                <a:buChar char="•"/>
              </a:pPr>
              <a:r>
                <a:rPr lang="zh-CN" altLang="en-US" sz="1600" dirty="0">
                  <a:solidFill>
                    <a:schemeClr val="tx1">
                      <a:lumMod val="75000"/>
                      <a:lumOff val="25000"/>
                    </a:schemeClr>
                  </a:solidFill>
                  <a:cs typeface="+mn-ea"/>
                  <a:sym typeface="+mn-lt"/>
                </a:rPr>
                <a:t>基于特定模型</a:t>
              </a:r>
              <a:endParaRPr lang="en-US" altLang="zh-CN" sz="1600" dirty="0">
                <a:solidFill>
                  <a:schemeClr val="tx1">
                    <a:lumMod val="75000"/>
                    <a:lumOff val="25000"/>
                  </a:schemeClr>
                </a:solidFill>
                <a:cs typeface="+mn-ea"/>
                <a:sym typeface="+mn-lt"/>
              </a:endParaRPr>
            </a:p>
          </p:txBody>
        </p:sp>
      </p:grpSp>
      <p:grpSp>
        <p:nvGrpSpPr>
          <p:cNvPr id="29" name="组合 28">
            <a:extLst>
              <a:ext uri="{FF2B5EF4-FFF2-40B4-BE49-F238E27FC236}">
                <a16:creationId xmlns:a16="http://schemas.microsoft.com/office/drawing/2014/main" id="{B69BE203-6313-469A-AE1B-8397CD3A2728}"/>
              </a:ext>
            </a:extLst>
          </p:cNvPr>
          <p:cNvGrpSpPr/>
          <p:nvPr/>
        </p:nvGrpSpPr>
        <p:grpSpPr>
          <a:xfrm>
            <a:off x="3581400" y="2890435"/>
            <a:ext cx="4940301" cy="1506751"/>
            <a:chOff x="3581400" y="2890435"/>
            <a:chExt cx="4940301" cy="1506751"/>
          </a:xfrm>
        </p:grpSpPr>
        <p:grpSp>
          <p:nvGrpSpPr>
            <p:cNvPr id="24" name="组合 23">
              <a:extLst>
                <a:ext uri="{FF2B5EF4-FFF2-40B4-BE49-F238E27FC236}">
                  <a16:creationId xmlns:a16="http://schemas.microsoft.com/office/drawing/2014/main" id="{1F85DA80-7B35-4DCF-AF25-9802C649EAEF}"/>
                </a:ext>
              </a:extLst>
            </p:cNvPr>
            <p:cNvGrpSpPr/>
            <p:nvPr/>
          </p:nvGrpSpPr>
          <p:grpSpPr>
            <a:xfrm>
              <a:off x="3581400" y="2890435"/>
              <a:ext cx="2643652" cy="1084286"/>
              <a:chOff x="2806237" y="2389942"/>
              <a:chExt cx="3459485" cy="1418897"/>
            </a:xfrm>
          </p:grpSpPr>
          <p:sp>
            <p:nvSpPr>
              <p:cNvPr id="2" name="六边形 1">
                <a:extLst>
                  <a:ext uri="{FF2B5EF4-FFF2-40B4-BE49-F238E27FC236}">
                    <a16:creationId xmlns:a16="http://schemas.microsoft.com/office/drawing/2014/main" id="{CB78A2AC-DE31-422F-9067-9EB941976D62}"/>
                  </a:ext>
                </a:extLst>
              </p:cNvPr>
              <p:cNvSpPr/>
              <p:nvPr/>
            </p:nvSpPr>
            <p:spPr>
              <a:xfrm>
                <a:off x="4619802" y="2389942"/>
                <a:ext cx="1645920" cy="1418897"/>
              </a:xfrm>
              <a:prstGeom prst="hexagon">
                <a:avLst/>
              </a:prstGeom>
              <a:solidFill>
                <a:schemeClr val="bg1"/>
              </a:solidFill>
              <a:ln w="1905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dirty="0">
                  <a:solidFill>
                    <a:srgbClr val="3C5CE8"/>
                  </a:solidFill>
                  <a:cs typeface="+mn-ea"/>
                  <a:sym typeface="+mn-lt"/>
                </a:endParaRPr>
              </a:p>
            </p:txBody>
          </p:sp>
          <p:cxnSp>
            <p:nvCxnSpPr>
              <p:cNvPr id="7" name="直接连接符 6">
                <a:extLst>
                  <a:ext uri="{FF2B5EF4-FFF2-40B4-BE49-F238E27FC236}">
                    <a16:creationId xmlns:a16="http://schemas.microsoft.com/office/drawing/2014/main" id="{3C078AE8-023C-4A44-B79E-407C874B6648}"/>
                  </a:ext>
                </a:extLst>
              </p:cNvPr>
              <p:cNvCxnSpPr>
                <a:cxnSpLocks/>
              </p:cNvCxnSpPr>
              <p:nvPr/>
            </p:nvCxnSpPr>
            <p:spPr>
              <a:xfrm>
                <a:off x="2806237" y="3099391"/>
                <a:ext cx="1676405" cy="0"/>
              </a:xfrm>
              <a:prstGeom prst="line">
                <a:avLst/>
              </a:prstGeom>
              <a:ln w="12700">
                <a:solidFill>
                  <a:srgbClr val="3C5CE8"/>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14" name="iconfont-1191-866883">
                <a:extLst>
                  <a:ext uri="{FF2B5EF4-FFF2-40B4-BE49-F238E27FC236}">
                    <a16:creationId xmlns:a16="http://schemas.microsoft.com/office/drawing/2014/main" id="{17338B01-CB83-4CC4-9F17-A40BB173A62B}"/>
                  </a:ext>
                </a:extLst>
              </p:cNvPr>
              <p:cNvSpPr>
                <a:spLocks noChangeAspect="1"/>
              </p:cNvSpPr>
              <p:nvPr/>
            </p:nvSpPr>
            <p:spPr bwMode="auto">
              <a:xfrm flipH="1">
                <a:off x="5238259" y="2862578"/>
                <a:ext cx="409006" cy="473623"/>
              </a:xfrm>
              <a:custGeom>
                <a:avLst/>
                <a:gdLst>
                  <a:gd name="T0" fmla="*/ 6080 w 10640"/>
                  <a:gd name="T1" fmla="*/ 12240 h 12320"/>
                  <a:gd name="T2" fmla="*/ 1120 w 10640"/>
                  <a:gd name="T3" fmla="*/ 12240 h 12320"/>
                  <a:gd name="T4" fmla="*/ 0 w 10640"/>
                  <a:gd name="T5" fmla="*/ 11120 h 12320"/>
                  <a:gd name="T6" fmla="*/ 0 w 10640"/>
                  <a:gd name="T7" fmla="*/ 1120 h 12320"/>
                  <a:gd name="T8" fmla="*/ 1120 w 10640"/>
                  <a:gd name="T9" fmla="*/ 0 h 12320"/>
                  <a:gd name="T10" fmla="*/ 9520 w 10640"/>
                  <a:gd name="T11" fmla="*/ 0 h 12320"/>
                  <a:gd name="T12" fmla="*/ 10640 w 10640"/>
                  <a:gd name="T13" fmla="*/ 1120 h 12320"/>
                  <a:gd name="T14" fmla="*/ 10640 w 10640"/>
                  <a:gd name="T15" fmla="*/ 7760 h 12320"/>
                  <a:gd name="T16" fmla="*/ 10320 w 10640"/>
                  <a:gd name="T17" fmla="*/ 8080 h 12320"/>
                  <a:gd name="T18" fmla="*/ 10000 w 10640"/>
                  <a:gd name="T19" fmla="*/ 7760 h 12320"/>
                  <a:gd name="T20" fmla="*/ 10000 w 10640"/>
                  <a:gd name="T21" fmla="*/ 1120 h 12320"/>
                  <a:gd name="T22" fmla="*/ 9520 w 10640"/>
                  <a:gd name="T23" fmla="*/ 640 h 12320"/>
                  <a:gd name="T24" fmla="*/ 1120 w 10640"/>
                  <a:gd name="T25" fmla="*/ 640 h 12320"/>
                  <a:gd name="T26" fmla="*/ 640 w 10640"/>
                  <a:gd name="T27" fmla="*/ 1120 h 12320"/>
                  <a:gd name="T28" fmla="*/ 640 w 10640"/>
                  <a:gd name="T29" fmla="*/ 11200 h 12320"/>
                  <a:gd name="T30" fmla="*/ 1120 w 10640"/>
                  <a:gd name="T31" fmla="*/ 11680 h 12320"/>
                  <a:gd name="T32" fmla="*/ 6000 w 10640"/>
                  <a:gd name="T33" fmla="*/ 11680 h 12320"/>
                  <a:gd name="T34" fmla="*/ 6320 w 10640"/>
                  <a:gd name="T35" fmla="*/ 12000 h 12320"/>
                  <a:gd name="T36" fmla="*/ 6080 w 10640"/>
                  <a:gd name="T37" fmla="*/ 12240 h 12320"/>
                  <a:gd name="T38" fmla="*/ 6320 w 10640"/>
                  <a:gd name="T39" fmla="*/ 9040 h 12320"/>
                  <a:gd name="T40" fmla="*/ 2320 w 10640"/>
                  <a:gd name="T41" fmla="*/ 9040 h 12320"/>
                  <a:gd name="T42" fmla="*/ 2000 w 10640"/>
                  <a:gd name="T43" fmla="*/ 8720 h 12320"/>
                  <a:gd name="T44" fmla="*/ 2000 w 10640"/>
                  <a:gd name="T45" fmla="*/ 8720 h 12320"/>
                  <a:gd name="T46" fmla="*/ 2320 w 10640"/>
                  <a:gd name="T47" fmla="*/ 8400 h 12320"/>
                  <a:gd name="T48" fmla="*/ 6320 w 10640"/>
                  <a:gd name="T49" fmla="*/ 8400 h 12320"/>
                  <a:gd name="T50" fmla="*/ 6640 w 10640"/>
                  <a:gd name="T51" fmla="*/ 8720 h 12320"/>
                  <a:gd name="T52" fmla="*/ 6640 w 10640"/>
                  <a:gd name="T53" fmla="*/ 8720 h 12320"/>
                  <a:gd name="T54" fmla="*/ 6320 w 10640"/>
                  <a:gd name="T55" fmla="*/ 9040 h 12320"/>
                  <a:gd name="T56" fmla="*/ 8320 w 10640"/>
                  <a:gd name="T57" fmla="*/ 6160 h 12320"/>
                  <a:gd name="T58" fmla="*/ 2240 w 10640"/>
                  <a:gd name="T59" fmla="*/ 6160 h 12320"/>
                  <a:gd name="T60" fmla="*/ 1920 w 10640"/>
                  <a:gd name="T61" fmla="*/ 5840 h 12320"/>
                  <a:gd name="T62" fmla="*/ 1920 w 10640"/>
                  <a:gd name="T63" fmla="*/ 5840 h 12320"/>
                  <a:gd name="T64" fmla="*/ 2240 w 10640"/>
                  <a:gd name="T65" fmla="*/ 5520 h 12320"/>
                  <a:gd name="T66" fmla="*/ 8320 w 10640"/>
                  <a:gd name="T67" fmla="*/ 5520 h 12320"/>
                  <a:gd name="T68" fmla="*/ 8640 w 10640"/>
                  <a:gd name="T69" fmla="*/ 5840 h 12320"/>
                  <a:gd name="T70" fmla="*/ 8640 w 10640"/>
                  <a:gd name="T71" fmla="*/ 5840 h 12320"/>
                  <a:gd name="T72" fmla="*/ 8320 w 10640"/>
                  <a:gd name="T73" fmla="*/ 6160 h 12320"/>
                  <a:gd name="T74" fmla="*/ 8400 w 10640"/>
                  <a:gd name="T75" fmla="*/ 3440 h 12320"/>
                  <a:gd name="T76" fmla="*/ 2320 w 10640"/>
                  <a:gd name="T77" fmla="*/ 3440 h 12320"/>
                  <a:gd name="T78" fmla="*/ 2000 w 10640"/>
                  <a:gd name="T79" fmla="*/ 3120 h 12320"/>
                  <a:gd name="T80" fmla="*/ 2000 w 10640"/>
                  <a:gd name="T81" fmla="*/ 3120 h 12320"/>
                  <a:gd name="T82" fmla="*/ 2320 w 10640"/>
                  <a:gd name="T83" fmla="*/ 2800 h 12320"/>
                  <a:gd name="T84" fmla="*/ 8400 w 10640"/>
                  <a:gd name="T85" fmla="*/ 2800 h 12320"/>
                  <a:gd name="T86" fmla="*/ 8720 w 10640"/>
                  <a:gd name="T87" fmla="*/ 3120 h 12320"/>
                  <a:gd name="T88" fmla="*/ 8720 w 10640"/>
                  <a:gd name="T89" fmla="*/ 3120 h 12320"/>
                  <a:gd name="T90" fmla="*/ 8400 w 10640"/>
                  <a:gd name="T91" fmla="*/ 3440 h 12320"/>
                  <a:gd name="T92" fmla="*/ 10560 w 10640"/>
                  <a:gd name="T93" fmla="*/ 9280 h 12320"/>
                  <a:gd name="T94" fmla="*/ 10080 w 10640"/>
                  <a:gd name="T95" fmla="*/ 9280 h 12320"/>
                  <a:gd name="T96" fmla="*/ 8080 w 10640"/>
                  <a:gd name="T97" fmla="*/ 11440 h 12320"/>
                  <a:gd name="T98" fmla="*/ 7280 w 10640"/>
                  <a:gd name="T99" fmla="*/ 10640 h 12320"/>
                  <a:gd name="T100" fmla="*/ 6800 w 10640"/>
                  <a:gd name="T101" fmla="*/ 10640 h 12320"/>
                  <a:gd name="T102" fmla="*/ 6800 w 10640"/>
                  <a:gd name="T103" fmla="*/ 11120 h 12320"/>
                  <a:gd name="T104" fmla="*/ 7920 w 10640"/>
                  <a:gd name="T105" fmla="*/ 12160 h 12320"/>
                  <a:gd name="T106" fmla="*/ 8400 w 10640"/>
                  <a:gd name="T107" fmla="*/ 12160 h 12320"/>
                  <a:gd name="T108" fmla="*/ 10640 w 10640"/>
                  <a:gd name="T109" fmla="*/ 9680 h 12320"/>
                  <a:gd name="T110" fmla="*/ 10560 w 10640"/>
                  <a:gd name="T111" fmla="*/ 9280 h 12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40" h="12320">
                    <a:moveTo>
                      <a:pt x="6080" y="12240"/>
                    </a:moveTo>
                    <a:lnTo>
                      <a:pt x="1120" y="12240"/>
                    </a:lnTo>
                    <a:cubicBezTo>
                      <a:pt x="480" y="12240"/>
                      <a:pt x="0" y="11760"/>
                      <a:pt x="0" y="11120"/>
                    </a:cubicBezTo>
                    <a:lnTo>
                      <a:pt x="0" y="1120"/>
                    </a:lnTo>
                    <a:cubicBezTo>
                      <a:pt x="0" y="480"/>
                      <a:pt x="480" y="0"/>
                      <a:pt x="1120" y="0"/>
                    </a:cubicBezTo>
                    <a:lnTo>
                      <a:pt x="9520" y="0"/>
                    </a:lnTo>
                    <a:cubicBezTo>
                      <a:pt x="10160" y="0"/>
                      <a:pt x="10640" y="480"/>
                      <a:pt x="10640" y="1120"/>
                    </a:cubicBezTo>
                    <a:lnTo>
                      <a:pt x="10640" y="7760"/>
                    </a:lnTo>
                    <a:cubicBezTo>
                      <a:pt x="10640" y="7920"/>
                      <a:pt x="10480" y="8080"/>
                      <a:pt x="10320" y="8080"/>
                    </a:cubicBezTo>
                    <a:cubicBezTo>
                      <a:pt x="10160" y="8080"/>
                      <a:pt x="10000" y="7920"/>
                      <a:pt x="10000" y="7760"/>
                    </a:cubicBezTo>
                    <a:lnTo>
                      <a:pt x="10000" y="1120"/>
                    </a:lnTo>
                    <a:cubicBezTo>
                      <a:pt x="10000" y="880"/>
                      <a:pt x="9760" y="640"/>
                      <a:pt x="9520" y="640"/>
                    </a:cubicBezTo>
                    <a:lnTo>
                      <a:pt x="1120" y="640"/>
                    </a:lnTo>
                    <a:cubicBezTo>
                      <a:pt x="880" y="640"/>
                      <a:pt x="640" y="880"/>
                      <a:pt x="640" y="1120"/>
                    </a:cubicBezTo>
                    <a:lnTo>
                      <a:pt x="640" y="11200"/>
                    </a:lnTo>
                    <a:cubicBezTo>
                      <a:pt x="640" y="11440"/>
                      <a:pt x="880" y="11680"/>
                      <a:pt x="1120" y="11680"/>
                    </a:cubicBezTo>
                    <a:lnTo>
                      <a:pt x="6000" y="11680"/>
                    </a:lnTo>
                    <a:cubicBezTo>
                      <a:pt x="6160" y="11680"/>
                      <a:pt x="6320" y="11840"/>
                      <a:pt x="6320" y="12000"/>
                    </a:cubicBezTo>
                    <a:cubicBezTo>
                      <a:pt x="6320" y="12160"/>
                      <a:pt x="6240" y="12240"/>
                      <a:pt x="6080" y="12240"/>
                    </a:cubicBezTo>
                    <a:close/>
                    <a:moveTo>
                      <a:pt x="6320" y="9040"/>
                    </a:moveTo>
                    <a:lnTo>
                      <a:pt x="2320" y="9040"/>
                    </a:lnTo>
                    <a:cubicBezTo>
                      <a:pt x="2160" y="9040"/>
                      <a:pt x="2000" y="8880"/>
                      <a:pt x="2000" y="8720"/>
                    </a:cubicBezTo>
                    <a:lnTo>
                      <a:pt x="2000" y="8720"/>
                    </a:lnTo>
                    <a:cubicBezTo>
                      <a:pt x="2000" y="8560"/>
                      <a:pt x="2160" y="8400"/>
                      <a:pt x="2320" y="8400"/>
                    </a:cubicBezTo>
                    <a:lnTo>
                      <a:pt x="6320" y="8400"/>
                    </a:lnTo>
                    <a:cubicBezTo>
                      <a:pt x="6480" y="8400"/>
                      <a:pt x="6640" y="8560"/>
                      <a:pt x="6640" y="8720"/>
                    </a:cubicBezTo>
                    <a:lnTo>
                      <a:pt x="6640" y="8720"/>
                    </a:lnTo>
                    <a:cubicBezTo>
                      <a:pt x="6560" y="8880"/>
                      <a:pt x="6480" y="9040"/>
                      <a:pt x="6320" y="9040"/>
                    </a:cubicBezTo>
                    <a:close/>
                    <a:moveTo>
                      <a:pt x="8320" y="6160"/>
                    </a:moveTo>
                    <a:lnTo>
                      <a:pt x="2240" y="6160"/>
                    </a:lnTo>
                    <a:cubicBezTo>
                      <a:pt x="2080" y="6160"/>
                      <a:pt x="1920" y="6000"/>
                      <a:pt x="1920" y="5840"/>
                    </a:cubicBezTo>
                    <a:lnTo>
                      <a:pt x="1920" y="5840"/>
                    </a:lnTo>
                    <a:cubicBezTo>
                      <a:pt x="1920" y="5680"/>
                      <a:pt x="2080" y="5520"/>
                      <a:pt x="2240" y="5520"/>
                    </a:cubicBezTo>
                    <a:lnTo>
                      <a:pt x="8320" y="5520"/>
                    </a:lnTo>
                    <a:cubicBezTo>
                      <a:pt x="8480" y="5520"/>
                      <a:pt x="8640" y="5680"/>
                      <a:pt x="8640" y="5840"/>
                    </a:cubicBezTo>
                    <a:lnTo>
                      <a:pt x="8640" y="5840"/>
                    </a:lnTo>
                    <a:cubicBezTo>
                      <a:pt x="8640" y="6000"/>
                      <a:pt x="8480" y="6160"/>
                      <a:pt x="8320" y="6160"/>
                    </a:cubicBezTo>
                    <a:close/>
                    <a:moveTo>
                      <a:pt x="8400" y="3440"/>
                    </a:moveTo>
                    <a:lnTo>
                      <a:pt x="2320" y="3440"/>
                    </a:lnTo>
                    <a:cubicBezTo>
                      <a:pt x="2160" y="3440"/>
                      <a:pt x="2000" y="3280"/>
                      <a:pt x="2000" y="3120"/>
                    </a:cubicBezTo>
                    <a:lnTo>
                      <a:pt x="2000" y="3120"/>
                    </a:lnTo>
                    <a:cubicBezTo>
                      <a:pt x="2000" y="2960"/>
                      <a:pt x="2160" y="2800"/>
                      <a:pt x="2320" y="2800"/>
                    </a:cubicBezTo>
                    <a:lnTo>
                      <a:pt x="8400" y="2800"/>
                    </a:lnTo>
                    <a:cubicBezTo>
                      <a:pt x="8560" y="2800"/>
                      <a:pt x="8720" y="2960"/>
                      <a:pt x="8720" y="3120"/>
                    </a:cubicBezTo>
                    <a:lnTo>
                      <a:pt x="8720" y="3120"/>
                    </a:lnTo>
                    <a:cubicBezTo>
                      <a:pt x="8720" y="3280"/>
                      <a:pt x="8560" y="3440"/>
                      <a:pt x="8400" y="3440"/>
                    </a:cubicBezTo>
                    <a:close/>
                    <a:moveTo>
                      <a:pt x="10560" y="9280"/>
                    </a:moveTo>
                    <a:cubicBezTo>
                      <a:pt x="10400" y="9120"/>
                      <a:pt x="10160" y="9120"/>
                      <a:pt x="10080" y="9280"/>
                    </a:cubicBezTo>
                    <a:lnTo>
                      <a:pt x="8080" y="11440"/>
                    </a:lnTo>
                    <a:lnTo>
                      <a:pt x="7280" y="10640"/>
                    </a:lnTo>
                    <a:cubicBezTo>
                      <a:pt x="7120" y="10480"/>
                      <a:pt x="6880" y="10480"/>
                      <a:pt x="6800" y="10640"/>
                    </a:cubicBezTo>
                    <a:cubicBezTo>
                      <a:pt x="6720" y="10800"/>
                      <a:pt x="6640" y="11040"/>
                      <a:pt x="6800" y="11120"/>
                    </a:cubicBezTo>
                    <a:lnTo>
                      <a:pt x="7920" y="12160"/>
                    </a:lnTo>
                    <a:cubicBezTo>
                      <a:pt x="8080" y="12320"/>
                      <a:pt x="8320" y="12320"/>
                      <a:pt x="8400" y="12160"/>
                    </a:cubicBezTo>
                    <a:lnTo>
                      <a:pt x="10640" y="9680"/>
                    </a:lnTo>
                    <a:cubicBezTo>
                      <a:pt x="10640" y="9600"/>
                      <a:pt x="10640" y="9360"/>
                      <a:pt x="10560" y="9280"/>
                    </a:cubicBezTo>
                    <a:close/>
                  </a:path>
                </a:pathLst>
              </a:custGeom>
              <a:solidFill>
                <a:srgbClr val="3C5CE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grpSp>
          <p:nvGrpSpPr>
            <p:cNvPr id="23" name="组合 22">
              <a:extLst>
                <a:ext uri="{FF2B5EF4-FFF2-40B4-BE49-F238E27FC236}">
                  <a16:creationId xmlns:a16="http://schemas.microsoft.com/office/drawing/2014/main" id="{8C86459C-6C9F-4CCE-B480-EFCBCFCD2AF8}"/>
                </a:ext>
              </a:extLst>
            </p:cNvPr>
            <p:cNvGrpSpPr/>
            <p:nvPr/>
          </p:nvGrpSpPr>
          <p:grpSpPr>
            <a:xfrm>
              <a:off x="5889775" y="3312900"/>
              <a:ext cx="2631926" cy="1084286"/>
              <a:chOff x="5930442" y="3147017"/>
              <a:chExt cx="3444139" cy="1418897"/>
            </a:xfrm>
          </p:grpSpPr>
          <p:grpSp>
            <p:nvGrpSpPr>
              <p:cNvPr id="22" name="组合 21">
                <a:extLst>
                  <a:ext uri="{FF2B5EF4-FFF2-40B4-BE49-F238E27FC236}">
                    <a16:creationId xmlns:a16="http://schemas.microsoft.com/office/drawing/2014/main" id="{9CDA4D21-D011-47AD-9333-E8B3CE7124E9}"/>
                  </a:ext>
                </a:extLst>
              </p:cNvPr>
              <p:cNvGrpSpPr/>
              <p:nvPr/>
            </p:nvGrpSpPr>
            <p:grpSpPr>
              <a:xfrm>
                <a:off x="5930442" y="3147017"/>
                <a:ext cx="3444139" cy="1418897"/>
                <a:chOff x="5930442" y="3147017"/>
                <a:chExt cx="3444139" cy="1418897"/>
              </a:xfrm>
            </p:grpSpPr>
            <p:sp>
              <p:nvSpPr>
                <p:cNvPr id="15" name="六边形 14">
                  <a:extLst>
                    <a:ext uri="{FF2B5EF4-FFF2-40B4-BE49-F238E27FC236}">
                      <a16:creationId xmlns:a16="http://schemas.microsoft.com/office/drawing/2014/main" id="{77BFB71F-D5B6-4BD7-87D1-A413277FC5AC}"/>
                    </a:ext>
                  </a:extLst>
                </p:cNvPr>
                <p:cNvSpPr/>
                <p:nvPr/>
              </p:nvSpPr>
              <p:spPr>
                <a:xfrm>
                  <a:off x="5930442" y="3147017"/>
                  <a:ext cx="1645920" cy="1418897"/>
                </a:xfrm>
                <a:prstGeom prst="hexagon">
                  <a:avLst/>
                </a:prstGeom>
                <a:solidFill>
                  <a:schemeClr val="bg1"/>
                </a:solidFill>
                <a:ln w="1905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dirty="0">
                    <a:solidFill>
                      <a:srgbClr val="3C5CE8"/>
                    </a:solidFill>
                    <a:cs typeface="+mn-ea"/>
                    <a:sym typeface="+mn-lt"/>
                  </a:endParaRPr>
                </a:p>
              </p:txBody>
            </p:sp>
            <p:cxnSp>
              <p:nvCxnSpPr>
                <p:cNvPr id="44" name="直接连接符 43">
                  <a:extLst>
                    <a:ext uri="{FF2B5EF4-FFF2-40B4-BE49-F238E27FC236}">
                      <a16:creationId xmlns:a16="http://schemas.microsoft.com/office/drawing/2014/main" id="{734705E5-E9D4-4F88-B0B8-F3BABD35D1F5}"/>
                    </a:ext>
                  </a:extLst>
                </p:cNvPr>
                <p:cNvCxnSpPr>
                  <a:cxnSpLocks/>
                </p:cNvCxnSpPr>
                <p:nvPr/>
              </p:nvCxnSpPr>
              <p:spPr>
                <a:xfrm flipH="1">
                  <a:off x="7675725" y="3856466"/>
                  <a:ext cx="1698856" cy="0"/>
                </a:xfrm>
                <a:prstGeom prst="line">
                  <a:avLst/>
                </a:prstGeom>
                <a:ln w="12700">
                  <a:solidFill>
                    <a:srgbClr val="3C5CE8"/>
                  </a:solidFill>
                  <a:prstDash val="sysDash"/>
                  <a:headEnd type="oval"/>
                </a:ln>
              </p:spPr>
              <p:style>
                <a:lnRef idx="1">
                  <a:schemeClr val="accent1"/>
                </a:lnRef>
                <a:fillRef idx="0">
                  <a:schemeClr val="accent1"/>
                </a:fillRef>
                <a:effectRef idx="0">
                  <a:schemeClr val="accent1"/>
                </a:effectRef>
                <a:fontRef idx="minor">
                  <a:schemeClr val="tx1"/>
                </a:fontRef>
              </p:style>
            </p:cxnSp>
          </p:grpSp>
          <p:sp>
            <p:nvSpPr>
              <p:cNvPr id="64" name="iconfont-1191-866883">
                <a:extLst>
                  <a:ext uri="{FF2B5EF4-FFF2-40B4-BE49-F238E27FC236}">
                    <a16:creationId xmlns:a16="http://schemas.microsoft.com/office/drawing/2014/main" id="{2388CC1F-A75D-40B8-BF0F-01D6F1486DA9}"/>
                  </a:ext>
                </a:extLst>
              </p:cNvPr>
              <p:cNvSpPr>
                <a:spLocks noChangeAspect="1"/>
              </p:cNvSpPr>
              <p:nvPr/>
            </p:nvSpPr>
            <p:spPr bwMode="auto">
              <a:xfrm flipH="1">
                <a:off x="6512036" y="3619653"/>
                <a:ext cx="409006" cy="473623"/>
              </a:xfrm>
              <a:custGeom>
                <a:avLst/>
                <a:gdLst>
                  <a:gd name="T0" fmla="*/ 6080 w 10640"/>
                  <a:gd name="T1" fmla="*/ 12240 h 12320"/>
                  <a:gd name="T2" fmla="*/ 1120 w 10640"/>
                  <a:gd name="T3" fmla="*/ 12240 h 12320"/>
                  <a:gd name="T4" fmla="*/ 0 w 10640"/>
                  <a:gd name="T5" fmla="*/ 11120 h 12320"/>
                  <a:gd name="T6" fmla="*/ 0 w 10640"/>
                  <a:gd name="T7" fmla="*/ 1120 h 12320"/>
                  <a:gd name="T8" fmla="*/ 1120 w 10640"/>
                  <a:gd name="T9" fmla="*/ 0 h 12320"/>
                  <a:gd name="T10" fmla="*/ 9520 w 10640"/>
                  <a:gd name="T11" fmla="*/ 0 h 12320"/>
                  <a:gd name="T12" fmla="*/ 10640 w 10640"/>
                  <a:gd name="T13" fmla="*/ 1120 h 12320"/>
                  <a:gd name="T14" fmla="*/ 10640 w 10640"/>
                  <a:gd name="T15" fmla="*/ 7760 h 12320"/>
                  <a:gd name="T16" fmla="*/ 10320 w 10640"/>
                  <a:gd name="T17" fmla="*/ 8080 h 12320"/>
                  <a:gd name="T18" fmla="*/ 10000 w 10640"/>
                  <a:gd name="T19" fmla="*/ 7760 h 12320"/>
                  <a:gd name="T20" fmla="*/ 10000 w 10640"/>
                  <a:gd name="T21" fmla="*/ 1120 h 12320"/>
                  <a:gd name="T22" fmla="*/ 9520 w 10640"/>
                  <a:gd name="T23" fmla="*/ 640 h 12320"/>
                  <a:gd name="T24" fmla="*/ 1120 w 10640"/>
                  <a:gd name="T25" fmla="*/ 640 h 12320"/>
                  <a:gd name="T26" fmla="*/ 640 w 10640"/>
                  <a:gd name="T27" fmla="*/ 1120 h 12320"/>
                  <a:gd name="T28" fmla="*/ 640 w 10640"/>
                  <a:gd name="T29" fmla="*/ 11200 h 12320"/>
                  <a:gd name="T30" fmla="*/ 1120 w 10640"/>
                  <a:gd name="T31" fmla="*/ 11680 h 12320"/>
                  <a:gd name="T32" fmla="*/ 6000 w 10640"/>
                  <a:gd name="T33" fmla="*/ 11680 h 12320"/>
                  <a:gd name="T34" fmla="*/ 6320 w 10640"/>
                  <a:gd name="T35" fmla="*/ 12000 h 12320"/>
                  <a:gd name="T36" fmla="*/ 6080 w 10640"/>
                  <a:gd name="T37" fmla="*/ 12240 h 12320"/>
                  <a:gd name="T38" fmla="*/ 6320 w 10640"/>
                  <a:gd name="T39" fmla="*/ 9040 h 12320"/>
                  <a:gd name="T40" fmla="*/ 2320 w 10640"/>
                  <a:gd name="T41" fmla="*/ 9040 h 12320"/>
                  <a:gd name="T42" fmla="*/ 2000 w 10640"/>
                  <a:gd name="T43" fmla="*/ 8720 h 12320"/>
                  <a:gd name="T44" fmla="*/ 2000 w 10640"/>
                  <a:gd name="T45" fmla="*/ 8720 h 12320"/>
                  <a:gd name="T46" fmla="*/ 2320 w 10640"/>
                  <a:gd name="T47" fmla="*/ 8400 h 12320"/>
                  <a:gd name="T48" fmla="*/ 6320 w 10640"/>
                  <a:gd name="T49" fmla="*/ 8400 h 12320"/>
                  <a:gd name="T50" fmla="*/ 6640 w 10640"/>
                  <a:gd name="T51" fmla="*/ 8720 h 12320"/>
                  <a:gd name="T52" fmla="*/ 6640 w 10640"/>
                  <a:gd name="T53" fmla="*/ 8720 h 12320"/>
                  <a:gd name="T54" fmla="*/ 6320 w 10640"/>
                  <a:gd name="T55" fmla="*/ 9040 h 12320"/>
                  <a:gd name="T56" fmla="*/ 8320 w 10640"/>
                  <a:gd name="T57" fmla="*/ 6160 h 12320"/>
                  <a:gd name="T58" fmla="*/ 2240 w 10640"/>
                  <a:gd name="T59" fmla="*/ 6160 h 12320"/>
                  <a:gd name="T60" fmla="*/ 1920 w 10640"/>
                  <a:gd name="T61" fmla="*/ 5840 h 12320"/>
                  <a:gd name="T62" fmla="*/ 1920 w 10640"/>
                  <a:gd name="T63" fmla="*/ 5840 h 12320"/>
                  <a:gd name="T64" fmla="*/ 2240 w 10640"/>
                  <a:gd name="T65" fmla="*/ 5520 h 12320"/>
                  <a:gd name="T66" fmla="*/ 8320 w 10640"/>
                  <a:gd name="T67" fmla="*/ 5520 h 12320"/>
                  <a:gd name="T68" fmla="*/ 8640 w 10640"/>
                  <a:gd name="T69" fmla="*/ 5840 h 12320"/>
                  <a:gd name="T70" fmla="*/ 8640 w 10640"/>
                  <a:gd name="T71" fmla="*/ 5840 h 12320"/>
                  <a:gd name="T72" fmla="*/ 8320 w 10640"/>
                  <a:gd name="T73" fmla="*/ 6160 h 12320"/>
                  <a:gd name="T74" fmla="*/ 8400 w 10640"/>
                  <a:gd name="T75" fmla="*/ 3440 h 12320"/>
                  <a:gd name="T76" fmla="*/ 2320 w 10640"/>
                  <a:gd name="T77" fmla="*/ 3440 h 12320"/>
                  <a:gd name="T78" fmla="*/ 2000 w 10640"/>
                  <a:gd name="T79" fmla="*/ 3120 h 12320"/>
                  <a:gd name="T80" fmla="*/ 2000 w 10640"/>
                  <a:gd name="T81" fmla="*/ 3120 h 12320"/>
                  <a:gd name="T82" fmla="*/ 2320 w 10640"/>
                  <a:gd name="T83" fmla="*/ 2800 h 12320"/>
                  <a:gd name="T84" fmla="*/ 8400 w 10640"/>
                  <a:gd name="T85" fmla="*/ 2800 h 12320"/>
                  <a:gd name="T86" fmla="*/ 8720 w 10640"/>
                  <a:gd name="T87" fmla="*/ 3120 h 12320"/>
                  <a:gd name="T88" fmla="*/ 8720 w 10640"/>
                  <a:gd name="T89" fmla="*/ 3120 h 12320"/>
                  <a:gd name="T90" fmla="*/ 8400 w 10640"/>
                  <a:gd name="T91" fmla="*/ 3440 h 12320"/>
                  <a:gd name="T92" fmla="*/ 10560 w 10640"/>
                  <a:gd name="T93" fmla="*/ 9280 h 12320"/>
                  <a:gd name="T94" fmla="*/ 10080 w 10640"/>
                  <a:gd name="T95" fmla="*/ 9280 h 12320"/>
                  <a:gd name="T96" fmla="*/ 8080 w 10640"/>
                  <a:gd name="T97" fmla="*/ 11440 h 12320"/>
                  <a:gd name="T98" fmla="*/ 7280 w 10640"/>
                  <a:gd name="T99" fmla="*/ 10640 h 12320"/>
                  <a:gd name="T100" fmla="*/ 6800 w 10640"/>
                  <a:gd name="T101" fmla="*/ 10640 h 12320"/>
                  <a:gd name="T102" fmla="*/ 6800 w 10640"/>
                  <a:gd name="T103" fmla="*/ 11120 h 12320"/>
                  <a:gd name="T104" fmla="*/ 7920 w 10640"/>
                  <a:gd name="T105" fmla="*/ 12160 h 12320"/>
                  <a:gd name="T106" fmla="*/ 8400 w 10640"/>
                  <a:gd name="T107" fmla="*/ 12160 h 12320"/>
                  <a:gd name="T108" fmla="*/ 10640 w 10640"/>
                  <a:gd name="T109" fmla="*/ 9680 h 12320"/>
                  <a:gd name="T110" fmla="*/ 10560 w 10640"/>
                  <a:gd name="T111" fmla="*/ 9280 h 12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40" h="12320">
                    <a:moveTo>
                      <a:pt x="6080" y="12240"/>
                    </a:moveTo>
                    <a:lnTo>
                      <a:pt x="1120" y="12240"/>
                    </a:lnTo>
                    <a:cubicBezTo>
                      <a:pt x="480" y="12240"/>
                      <a:pt x="0" y="11760"/>
                      <a:pt x="0" y="11120"/>
                    </a:cubicBezTo>
                    <a:lnTo>
                      <a:pt x="0" y="1120"/>
                    </a:lnTo>
                    <a:cubicBezTo>
                      <a:pt x="0" y="480"/>
                      <a:pt x="480" y="0"/>
                      <a:pt x="1120" y="0"/>
                    </a:cubicBezTo>
                    <a:lnTo>
                      <a:pt x="9520" y="0"/>
                    </a:lnTo>
                    <a:cubicBezTo>
                      <a:pt x="10160" y="0"/>
                      <a:pt x="10640" y="480"/>
                      <a:pt x="10640" y="1120"/>
                    </a:cubicBezTo>
                    <a:lnTo>
                      <a:pt x="10640" y="7760"/>
                    </a:lnTo>
                    <a:cubicBezTo>
                      <a:pt x="10640" y="7920"/>
                      <a:pt x="10480" y="8080"/>
                      <a:pt x="10320" y="8080"/>
                    </a:cubicBezTo>
                    <a:cubicBezTo>
                      <a:pt x="10160" y="8080"/>
                      <a:pt x="10000" y="7920"/>
                      <a:pt x="10000" y="7760"/>
                    </a:cubicBezTo>
                    <a:lnTo>
                      <a:pt x="10000" y="1120"/>
                    </a:lnTo>
                    <a:cubicBezTo>
                      <a:pt x="10000" y="880"/>
                      <a:pt x="9760" y="640"/>
                      <a:pt x="9520" y="640"/>
                    </a:cubicBezTo>
                    <a:lnTo>
                      <a:pt x="1120" y="640"/>
                    </a:lnTo>
                    <a:cubicBezTo>
                      <a:pt x="880" y="640"/>
                      <a:pt x="640" y="880"/>
                      <a:pt x="640" y="1120"/>
                    </a:cubicBezTo>
                    <a:lnTo>
                      <a:pt x="640" y="11200"/>
                    </a:lnTo>
                    <a:cubicBezTo>
                      <a:pt x="640" y="11440"/>
                      <a:pt x="880" y="11680"/>
                      <a:pt x="1120" y="11680"/>
                    </a:cubicBezTo>
                    <a:lnTo>
                      <a:pt x="6000" y="11680"/>
                    </a:lnTo>
                    <a:cubicBezTo>
                      <a:pt x="6160" y="11680"/>
                      <a:pt x="6320" y="11840"/>
                      <a:pt x="6320" y="12000"/>
                    </a:cubicBezTo>
                    <a:cubicBezTo>
                      <a:pt x="6320" y="12160"/>
                      <a:pt x="6240" y="12240"/>
                      <a:pt x="6080" y="12240"/>
                    </a:cubicBezTo>
                    <a:close/>
                    <a:moveTo>
                      <a:pt x="6320" y="9040"/>
                    </a:moveTo>
                    <a:lnTo>
                      <a:pt x="2320" y="9040"/>
                    </a:lnTo>
                    <a:cubicBezTo>
                      <a:pt x="2160" y="9040"/>
                      <a:pt x="2000" y="8880"/>
                      <a:pt x="2000" y="8720"/>
                    </a:cubicBezTo>
                    <a:lnTo>
                      <a:pt x="2000" y="8720"/>
                    </a:lnTo>
                    <a:cubicBezTo>
                      <a:pt x="2000" y="8560"/>
                      <a:pt x="2160" y="8400"/>
                      <a:pt x="2320" y="8400"/>
                    </a:cubicBezTo>
                    <a:lnTo>
                      <a:pt x="6320" y="8400"/>
                    </a:lnTo>
                    <a:cubicBezTo>
                      <a:pt x="6480" y="8400"/>
                      <a:pt x="6640" y="8560"/>
                      <a:pt x="6640" y="8720"/>
                    </a:cubicBezTo>
                    <a:lnTo>
                      <a:pt x="6640" y="8720"/>
                    </a:lnTo>
                    <a:cubicBezTo>
                      <a:pt x="6560" y="8880"/>
                      <a:pt x="6480" y="9040"/>
                      <a:pt x="6320" y="9040"/>
                    </a:cubicBezTo>
                    <a:close/>
                    <a:moveTo>
                      <a:pt x="8320" y="6160"/>
                    </a:moveTo>
                    <a:lnTo>
                      <a:pt x="2240" y="6160"/>
                    </a:lnTo>
                    <a:cubicBezTo>
                      <a:pt x="2080" y="6160"/>
                      <a:pt x="1920" y="6000"/>
                      <a:pt x="1920" y="5840"/>
                    </a:cubicBezTo>
                    <a:lnTo>
                      <a:pt x="1920" y="5840"/>
                    </a:lnTo>
                    <a:cubicBezTo>
                      <a:pt x="1920" y="5680"/>
                      <a:pt x="2080" y="5520"/>
                      <a:pt x="2240" y="5520"/>
                    </a:cubicBezTo>
                    <a:lnTo>
                      <a:pt x="8320" y="5520"/>
                    </a:lnTo>
                    <a:cubicBezTo>
                      <a:pt x="8480" y="5520"/>
                      <a:pt x="8640" y="5680"/>
                      <a:pt x="8640" y="5840"/>
                    </a:cubicBezTo>
                    <a:lnTo>
                      <a:pt x="8640" y="5840"/>
                    </a:lnTo>
                    <a:cubicBezTo>
                      <a:pt x="8640" y="6000"/>
                      <a:pt x="8480" y="6160"/>
                      <a:pt x="8320" y="6160"/>
                    </a:cubicBezTo>
                    <a:close/>
                    <a:moveTo>
                      <a:pt x="8400" y="3440"/>
                    </a:moveTo>
                    <a:lnTo>
                      <a:pt x="2320" y="3440"/>
                    </a:lnTo>
                    <a:cubicBezTo>
                      <a:pt x="2160" y="3440"/>
                      <a:pt x="2000" y="3280"/>
                      <a:pt x="2000" y="3120"/>
                    </a:cubicBezTo>
                    <a:lnTo>
                      <a:pt x="2000" y="3120"/>
                    </a:lnTo>
                    <a:cubicBezTo>
                      <a:pt x="2000" y="2960"/>
                      <a:pt x="2160" y="2800"/>
                      <a:pt x="2320" y="2800"/>
                    </a:cubicBezTo>
                    <a:lnTo>
                      <a:pt x="8400" y="2800"/>
                    </a:lnTo>
                    <a:cubicBezTo>
                      <a:pt x="8560" y="2800"/>
                      <a:pt x="8720" y="2960"/>
                      <a:pt x="8720" y="3120"/>
                    </a:cubicBezTo>
                    <a:lnTo>
                      <a:pt x="8720" y="3120"/>
                    </a:lnTo>
                    <a:cubicBezTo>
                      <a:pt x="8720" y="3280"/>
                      <a:pt x="8560" y="3440"/>
                      <a:pt x="8400" y="3440"/>
                    </a:cubicBezTo>
                    <a:close/>
                    <a:moveTo>
                      <a:pt x="10560" y="9280"/>
                    </a:moveTo>
                    <a:cubicBezTo>
                      <a:pt x="10400" y="9120"/>
                      <a:pt x="10160" y="9120"/>
                      <a:pt x="10080" y="9280"/>
                    </a:cubicBezTo>
                    <a:lnTo>
                      <a:pt x="8080" y="11440"/>
                    </a:lnTo>
                    <a:lnTo>
                      <a:pt x="7280" y="10640"/>
                    </a:lnTo>
                    <a:cubicBezTo>
                      <a:pt x="7120" y="10480"/>
                      <a:pt x="6880" y="10480"/>
                      <a:pt x="6800" y="10640"/>
                    </a:cubicBezTo>
                    <a:cubicBezTo>
                      <a:pt x="6720" y="10800"/>
                      <a:pt x="6640" y="11040"/>
                      <a:pt x="6800" y="11120"/>
                    </a:cubicBezTo>
                    <a:lnTo>
                      <a:pt x="7920" y="12160"/>
                    </a:lnTo>
                    <a:cubicBezTo>
                      <a:pt x="8080" y="12320"/>
                      <a:pt x="8320" y="12320"/>
                      <a:pt x="8400" y="12160"/>
                    </a:cubicBezTo>
                    <a:lnTo>
                      <a:pt x="10640" y="9680"/>
                    </a:lnTo>
                    <a:cubicBezTo>
                      <a:pt x="10640" y="9600"/>
                      <a:pt x="10640" y="9360"/>
                      <a:pt x="10560" y="9280"/>
                    </a:cubicBezTo>
                    <a:close/>
                  </a:path>
                </a:pathLst>
              </a:custGeom>
              <a:solidFill>
                <a:srgbClr val="3C5CE8"/>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grpSp>
      <p:grpSp>
        <p:nvGrpSpPr>
          <p:cNvPr id="33" name="组合 32">
            <a:extLst>
              <a:ext uri="{FF2B5EF4-FFF2-40B4-BE49-F238E27FC236}">
                <a16:creationId xmlns:a16="http://schemas.microsoft.com/office/drawing/2014/main" id="{7A6CF001-2D3C-4F66-A1BA-A36C3AD44734}"/>
              </a:ext>
            </a:extLst>
          </p:cNvPr>
          <p:cNvGrpSpPr/>
          <p:nvPr/>
        </p:nvGrpSpPr>
        <p:grpSpPr>
          <a:xfrm>
            <a:off x="-781050" y="-662111"/>
            <a:ext cx="5809460" cy="1611914"/>
            <a:chOff x="-781050" y="-662111"/>
            <a:chExt cx="5809460" cy="1611914"/>
          </a:xfrm>
        </p:grpSpPr>
        <p:sp>
          <p:nvSpPr>
            <p:cNvPr id="34" name="任意多边形: 形状 33">
              <a:extLst>
                <a:ext uri="{FF2B5EF4-FFF2-40B4-BE49-F238E27FC236}">
                  <a16:creationId xmlns:a16="http://schemas.microsoft.com/office/drawing/2014/main" id="{7417250F-8109-4773-A4A0-1D079180CA61}"/>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文本框 34">
              <a:extLst>
                <a:ext uri="{FF2B5EF4-FFF2-40B4-BE49-F238E27FC236}">
                  <a16:creationId xmlns:a16="http://schemas.microsoft.com/office/drawing/2014/main" id="{806F21A0-121E-47CB-9519-0BE6B627BAF9}"/>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背景知识</a:t>
              </a:r>
            </a:p>
          </p:txBody>
        </p:sp>
      </p:grpSp>
      <p:sp>
        <p:nvSpPr>
          <p:cNvPr id="25" name="文本框 24">
            <a:extLst>
              <a:ext uri="{FF2B5EF4-FFF2-40B4-BE49-F238E27FC236}">
                <a16:creationId xmlns:a16="http://schemas.microsoft.com/office/drawing/2014/main" id="{E2967928-5BF6-4E18-89F5-94269D5B5360}"/>
              </a:ext>
            </a:extLst>
          </p:cNvPr>
          <p:cNvSpPr txBox="1"/>
          <p:nvPr/>
        </p:nvSpPr>
        <p:spPr>
          <a:xfrm>
            <a:off x="3581399" y="5552369"/>
            <a:ext cx="4938104" cy="72596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rgbClr val="3C5CE8"/>
                </a:solidFill>
                <a:effectLst/>
                <a:uLnTx/>
                <a:uFillTx/>
                <a:cs typeface="+mn-ea"/>
                <a:sym typeface="+mn-lt"/>
              </a:rPr>
              <a:t>基于程序频谱的动态缺陷定位</a:t>
            </a:r>
            <a:endParaRPr kumimoji="0" lang="en-US" altLang="zh-CN" sz="2000" i="0" u="none" strike="noStrike" kern="1200" cap="none" spc="0" normalizeH="0" baseline="0" noProof="0" dirty="0">
              <a:ln>
                <a:noFill/>
              </a:ln>
              <a:solidFill>
                <a:srgbClr val="3C5CE8"/>
              </a:solidFill>
              <a:effectLst/>
              <a:uLnTx/>
              <a:uFillTx/>
              <a:cs typeface="+mn-ea"/>
              <a:sym typeface="+mn-lt"/>
            </a:endParaRPr>
          </a:p>
          <a:p>
            <a:pPr marR="0" lvl="0" algn="ctr" fontAlgn="auto">
              <a:lnSpc>
                <a:spcPct val="150000"/>
              </a:lnSpc>
              <a:spcBef>
                <a:spcPts val="0"/>
              </a:spcBef>
              <a:spcAft>
                <a:spcPts val="0"/>
              </a:spcAft>
              <a:buClrTx/>
              <a:buSzTx/>
              <a:tabLst/>
              <a:defRPr/>
            </a:pPr>
            <a:r>
              <a:rPr lang="en-US" altLang="zh-CN" sz="1600" dirty="0">
                <a:solidFill>
                  <a:schemeClr val="tx1">
                    <a:lumMod val="75000"/>
                    <a:lumOff val="25000"/>
                  </a:schemeClr>
                </a:solidFill>
                <a:cs typeface="+mn-ea"/>
                <a:sym typeface="+mn-lt"/>
              </a:rPr>
              <a:t>spectrum based dynamic fault localization</a:t>
            </a:r>
            <a:r>
              <a:rPr lang="zh-CN" altLang="en-US" sz="1600" dirty="0">
                <a:solidFill>
                  <a:schemeClr val="tx1">
                    <a:lumMod val="75000"/>
                    <a:lumOff val="25000"/>
                  </a:schemeClr>
                </a:solidFill>
                <a:cs typeface="+mn-ea"/>
                <a:sym typeface="+mn-lt"/>
              </a:rPr>
              <a:t>，</a:t>
            </a:r>
            <a:r>
              <a:rPr lang="en-US" altLang="zh-CN" sz="1600" dirty="0">
                <a:solidFill>
                  <a:schemeClr val="tx1">
                    <a:lumMod val="75000"/>
                    <a:lumOff val="25000"/>
                  </a:schemeClr>
                </a:solidFill>
                <a:cs typeface="+mn-ea"/>
                <a:sym typeface="+mn-lt"/>
              </a:rPr>
              <a:t>SFL</a:t>
            </a:r>
            <a:endParaRPr lang="zh-CN" altLang="en-US" sz="1600" dirty="0">
              <a:solidFill>
                <a:schemeClr val="tx1">
                  <a:lumMod val="75000"/>
                  <a:lumOff val="25000"/>
                </a:schemeClr>
              </a:solidFill>
              <a:cs typeface="+mn-ea"/>
              <a:sym typeface="+mn-lt"/>
            </a:endParaRPr>
          </a:p>
        </p:txBody>
      </p:sp>
      <p:cxnSp>
        <p:nvCxnSpPr>
          <p:cNvPr id="4" name="直接箭头连接符 3">
            <a:extLst>
              <a:ext uri="{FF2B5EF4-FFF2-40B4-BE49-F238E27FC236}">
                <a16:creationId xmlns:a16="http://schemas.microsoft.com/office/drawing/2014/main" id="{5D18A7C4-2BC7-4D3F-B90F-653C762E5EBE}"/>
              </a:ext>
            </a:extLst>
          </p:cNvPr>
          <p:cNvCxnSpPr>
            <a:stCxn id="47" idx="3"/>
          </p:cNvCxnSpPr>
          <p:nvPr/>
        </p:nvCxnSpPr>
        <p:spPr>
          <a:xfrm flipH="1">
            <a:off x="6132513" y="4305012"/>
            <a:ext cx="2717271" cy="1247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31357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 calcmode="lin" valueType="num">
                                      <p:cBhvr>
                                        <p:cTn id="9" dur="500" fill="hold"/>
                                        <p:tgtEl>
                                          <p:spTgt spid="33"/>
                                        </p:tgtEl>
                                        <p:attrNameLst>
                                          <p:attrName>style.rotation</p:attrName>
                                        </p:attrNameLst>
                                      </p:cBhvr>
                                      <p:tavLst>
                                        <p:tav tm="0">
                                          <p:val>
                                            <p:fltVal val="90"/>
                                          </p:val>
                                        </p:tav>
                                        <p:tav tm="100000">
                                          <p:val>
                                            <p:fltVal val="0"/>
                                          </p:val>
                                        </p:tav>
                                      </p:tavLst>
                                    </p:anim>
                                    <p:animEffect transition="in" filter="fade">
                                      <p:cBhvr>
                                        <p:cTn id="10" dur="500"/>
                                        <p:tgtEl>
                                          <p:spTgt spid="33"/>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ppt_x"/>
                                          </p:val>
                                        </p:tav>
                                        <p:tav tm="100000">
                                          <p:val>
                                            <p:strVal val="#ppt_x"/>
                                          </p:val>
                                        </p:tav>
                                      </p:tavLst>
                                    </p:anim>
                                    <p:anim calcmode="lin" valueType="num">
                                      <p:cBhvr additive="base">
                                        <p:cTn id="15" dur="500" fill="hold"/>
                                        <p:tgtEl>
                                          <p:spTgt spid="29"/>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4"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ppt_x"/>
                                          </p:val>
                                        </p:tav>
                                        <p:tav tm="100000">
                                          <p:val>
                                            <p:strVal val="#ppt_x"/>
                                          </p:val>
                                        </p:tav>
                                      </p:tavLst>
                                    </p:anim>
                                    <p:anim calcmode="lin" valueType="num">
                                      <p:cBhvr additive="base">
                                        <p:cTn id="2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500" fill="hold"/>
                                        <p:tgtEl>
                                          <p:spTgt spid="25"/>
                                        </p:tgtEl>
                                        <p:attrNameLst>
                                          <p:attrName>ppt_x</p:attrName>
                                        </p:attrNameLst>
                                      </p:cBhvr>
                                      <p:tavLst>
                                        <p:tav tm="0">
                                          <p:val>
                                            <p:strVal val="#ppt_x"/>
                                          </p:val>
                                        </p:tav>
                                        <p:tav tm="100000">
                                          <p:val>
                                            <p:strVal val="#ppt_x"/>
                                          </p:val>
                                        </p:tav>
                                      </p:tavLst>
                                    </p:anim>
                                    <p:anim calcmode="lin" valueType="num">
                                      <p:cBhvr additive="base">
                                        <p:cTn id="3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CC439D35-89FE-4D42-AB86-0989D9AE6FCE}"/>
              </a:ext>
            </a:extLst>
          </p:cNvPr>
          <p:cNvGrpSpPr/>
          <p:nvPr/>
        </p:nvGrpSpPr>
        <p:grpSpPr>
          <a:xfrm>
            <a:off x="1491606" y="1902805"/>
            <a:ext cx="4332822" cy="1513669"/>
            <a:chOff x="1589719" y="1915331"/>
            <a:chExt cx="4332822" cy="1513669"/>
          </a:xfrm>
        </p:grpSpPr>
        <p:grpSp>
          <p:nvGrpSpPr>
            <p:cNvPr id="6" name="组合 5">
              <a:extLst>
                <a:ext uri="{FF2B5EF4-FFF2-40B4-BE49-F238E27FC236}">
                  <a16:creationId xmlns:a16="http://schemas.microsoft.com/office/drawing/2014/main" id="{79F14BE5-2477-417B-BD16-DA6683837DF9}"/>
                </a:ext>
              </a:extLst>
            </p:cNvPr>
            <p:cNvGrpSpPr/>
            <p:nvPr/>
          </p:nvGrpSpPr>
          <p:grpSpPr>
            <a:xfrm>
              <a:off x="1589719" y="1915331"/>
              <a:ext cx="1555895" cy="1513669"/>
              <a:chOff x="1930367" y="2249779"/>
              <a:chExt cx="2052930" cy="1997214"/>
            </a:xfrm>
          </p:grpSpPr>
          <p:sp>
            <p:nvSpPr>
              <p:cNvPr id="2" name="任意多边形: 形状 1">
                <a:extLst>
                  <a:ext uri="{FF2B5EF4-FFF2-40B4-BE49-F238E27FC236}">
                    <a16:creationId xmlns:a16="http://schemas.microsoft.com/office/drawing/2014/main" id="{76484D0C-A842-4601-9973-5ED7EE06554E}"/>
                  </a:ext>
                </a:extLst>
              </p:cNvPr>
              <p:cNvSpPr/>
              <p:nvPr/>
            </p:nvSpPr>
            <p:spPr>
              <a:xfrm flipH="1">
                <a:off x="2077831" y="224977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4" name="椭圆 3">
                <a:extLst>
                  <a:ext uri="{FF2B5EF4-FFF2-40B4-BE49-F238E27FC236}">
                    <a16:creationId xmlns:a16="http://schemas.microsoft.com/office/drawing/2014/main" id="{E7A5967D-BC12-4883-BCC5-1A1B9CC3037F}"/>
                  </a:ext>
                </a:extLst>
              </p:cNvPr>
              <p:cNvSpPr/>
              <p:nvPr/>
            </p:nvSpPr>
            <p:spPr>
              <a:xfrm>
                <a:off x="1930367" y="3530714"/>
                <a:ext cx="716279" cy="716279"/>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文本框 6">
              <a:extLst>
                <a:ext uri="{FF2B5EF4-FFF2-40B4-BE49-F238E27FC236}">
                  <a16:creationId xmlns:a16="http://schemas.microsoft.com/office/drawing/2014/main" id="{E62E5993-BA51-40B5-94D2-F72A0453CD51}"/>
                </a:ext>
              </a:extLst>
            </p:cNvPr>
            <p:cNvSpPr txBox="1"/>
            <p:nvPr/>
          </p:nvSpPr>
          <p:spPr>
            <a:xfrm>
              <a:off x="2033056" y="2378954"/>
              <a:ext cx="780983"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假设</a:t>
              </a:r>
              <a:r>
                <a:rPr kumimoji="0" lang="en-US" altLang="zh-CN" sz="1800" b="0" i="0" u="none" strike="noStrike" kern="1200" cap="none" spc="0" normalizeH="0" baseline="0" noProof="0" dirty="0">
                  <a:ln>
                    <a:noFill/>
                  </a:ln>
                  <a:solidFill>
                    <a:schemeClr val="tx1">
                      <a:lumMod val="75000"/>
                      <a:lumOff val="25000"/>
                    </a:schemeClr>
                  </a:solidFill>
                  <a:effectLst/>
                  <a:uLnTx/>
                  <a:uFillTx/>
                  <a:cs typeface="+mn-ea"/>
                  <a:sym typeface="+mn-lt"/>
                </a:rPr>
                <a:t>1</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8" name="文本框 7">
              <a:extLst>
                <a:ext uri="{FF2B5EF4-FFF2-40B4-BE49-F238E27FC236}">
                  <a16:creationId xmlns:a16="http://schemas.microsoft.com/office/drawing/2014/main" id="{DEFC5838-763A-4BE6-9367-32496EBB186D}"/>
                </a:ext>
              </a:extLst>
            </p:cNvPr>
            <p:cNvSpPr txBox="1"/>
            <p:nvPr/>
          </p:nvSpPr>
          <p:spPr>
            <a:xfrm>
              <a:off x="3184230" y="2431542"/>
              <a:ext cx="2738311" cy="338554"/>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缺陷具有偶然正确属性</a:t>
              </a:r>
              <a:endParaRPr lang="en-US" altLang="zh-CN" sz="1600" dirty="0">
                <a:solidFill>
                  <a:schemeClr val="tx1">
                    <a:lumMod val="75000"/>
                    <a:lumOff val="25000"/>
                  </a:schemeClr>
                </a:solidFill>
                <a:cs typeface="+mn-ea"/>
                <a:sym typeface="+mn-lt"/>
              </a:endParaRPr>
            </a:p>
          </p:txBody>
        </p:sp>
        <p:pic>
          <p:nvPicPr>
            <p:cNvPr id="9" name="图形 8" descr="聊天">
              <a:extLst>
                <a:ext uri="{FF2B5EF4-FFF2-40B4-BE49-F238E27FC236}">
                  <a16:creationId xmlns:a16="http://schemas.microsoft.com/office/drawing/2014/main" id="{023332B2-0055-4614-BD99-0554EA834AB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62864" y="2957816"/>
              <a:ext cx="427049" cy="427049"/>
            </a:xfrm>
            <a:prstGeom prst="rect">
              <a:avLst/>
            </a:prstGeom>
          </p:spPr>
        </p:pic>
      </p:grpSp>
      <p:grpSp>
        <p:nvGrpSpPr>
          <p:cNvPr id="68" name="组合 67">
            <a:extLst>
              <a:ext uri="{FF2B5EF4-FFF2-40B4-BE49-F238E27FC236}">
                <a16:creationId xmlns:a16="http://schemas.microsoft.com/office/drawing/2014/main" id="{A9AAE009-A528-41E0-95D8-512C04BA47B0}"/>
              </a:ext>
            </a:extLst>
          </p:cNvPr>
          <p:cNvGrpSpPr/>
          <p:nvPr/>
        </p:nvGrpSpPr>
        <p:grpSpPr>
          <a:xfrm>
            <a:off x="1491606" y="3955149"/>
            <a:ext cx="4332822" cy="1513669"/>
            <a:chOff x="1589719" y="1915331"/>
            <a:chExt cx="4332822" cy="1513669"/>
          </a:xfrm>
        </p:grpSpPr>
        <p:grpSp>
          <p:nvGrpSpPr>
            <p:cNvPr id="69" name="组合 68">
              <a:extLst>
                <a:ext uri="{FF2B5EF4-FFF2-40B4-BE49-F238E27FC236}">
                  <a16:creationId xmlns:a16="http://schemas.microsoft.com/office/drawing/2014/main" id="{D999E6ED-128D-4F30-A81C-B5EFD719FE5B}"/>
                </a:ext>
              </a:extLst>
            </p:cNvPr>
            <p:cNvGrpSpPr/>
            <p:nvPr/>
          </p:nvGrpSpPr>
          <p:grpSpPr>
            <a:xfrm>
              <a:off x="1589719" y="1915331"/>
              <a:ext cx="1555895" cy="1513669"/>
              <a:chOff x="1930367" y="2249779"/>
              <a:chExt cx="2052930" cy="1997214"/>
            </a:xfrm>
          </p:grpSpPr>
          <p:sp>
            <p:nvSpPr>
              <p:cNvPr id="78" name="任意多边形: 形状 77">
                <a:extLst>
                  <a:ext uri="{FF2B5EF4-FFF2-40B4-BE49-F238E27FC236}">
                    <a16:creationId xmlns:a16="http://schemas.microsoft.com/office/drawing/2014/main" id="{A98A8EA2-5DD2-4FB2-AFCE-7FDA9C2BE6CC}"/>
                  </a:ext>
                </a:extLst>
              </p:cNvPr>
              <p:cNvSpPr/>
              <p:nvPr/>
            </p:nvSpPr>
            <p:spPr>
              <a:xfrm flipH="1">
                <a:off x="2077831" y="224977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79" name="椭圆 78">
                <a:extLst>
                  <a:ext uri="{FF2B5EF4-FFF2-40B4-BE49-F238E27FC236}">
                    <a16:creationId xmlns:a16="http://schemas.microsoft.com/office/drawing/2014/main" id="{A81283FF-CCFD-4D21-B8AB-45F60FEA0DA1}"/>
                  </a:ext>
                </a:extLst>
              </p:cNvPr>
              <p:cNvSpPr/>
              <p:nvPr/>
            </p:nvSpPr>
            <p:spPr>
              <a:xfrm>
                <a:off x="1930367" y="3530714"/>
                <a:ext cx="716279" cy="716279"/>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0" name="文本框 69">
              <a:extLst>
                <a:ext uri="{FF2B5EF4-FFF2-40B4-BE49-F238E27FC236}">
                  <a16:creationId xmlns:a16="http://schemas.microsoft.com/office/drawing/2014/main" id="{F354DEF3-B274-41D7-AB6E-087D6F0BDD3C}"/>
                </a:ext>
              </a:extLst>
            </p:cNvPr>
            <p:cNvSpPr txBox="1"/>
            <p:nvPr/>
          </p:nvSpPr>
          <p:spPr>
            <a:xfrm>
              <a:off x="2033055" y="2378954"/>
              <a:ext cx="780983"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假设</a:t>
              </a:r>
              <a:r>
                <a:rPr lang="en-US" altLang="zh-CN" dirty="0">
                  <a:solidFill>
                    <a:schemeClr val="tx1">
                      <a:lumMod val="75000"/>
                      <a:lumOff val="25000"/>
                    </a:schemeClr>
                  </a:solidFill>
                  <a:cs typeface="+mn-ea"/>
                  <a:sym typeface="+mn-lt"/>
                </a:rPr>
                <a:t>3</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76" name="文本框 75">
              <a:extLst>
                <a:ext uri="{FF2B5EF4-FFF2-40B4-BE49-F238E27FC236}">
                  <a16:creationId xmlns:a16="http://schemas.microsoft.com/office/drawing/2014/main" id="{D5D419F7-591F-48C1-8032-D696B10E38B7}"/>
                </a:ext>
              </a:extLst>
            </p:cNvPr>
            <p:cNvSpPr txBox="1"/>
            <p:nvPr/>
          </p:nvSpPr>
          <p:spPr>
            <a:xfrm>
              <a:off x="3184230" y="2431542"/>
              <a:ext cx="2738311" cy="584775"/>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无法事先预知到被测程序内缺陷分布的先验概率</a:t>
              </a:r>
              <a:endParaRPr lang="en-US" altLang="zh-CN" sz="1600" dirty="0">
                <a:solidFill>
                  <a:schemeClr val="tx1">
                    <a:lumMod val="75000"/>
                    <a:lumOff val="25000"/>
                  </a:schemeClr>
                </a:solidFill>
                <a:cs typeface="+mn-ea"/>
                <a:sym typeface="+mn-lt"/>
              </a:endParaRPr>
            </a:p>
          </p:txBody>
        </p:sp>
        <p:pic>
          <p:nvPicPr>
            <p:cNvPr id="77" name="图形 76" descr="聊天">
              <a:extLst>
                <a:ext uri="{FF2B5EF4-FFF2-40B4-BE49-F238E27FC236}">
                  <a16:creationId xmlns:a16="http://schemas.microsoft.com/office/drawing/2014/main" id="{ECBD4AF0-C5CA-4DE4-AF67-AF16C266175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62864" y="2957816"/>
              <a:ext cx="427049" cy="427049"/>
            </a:xfrm>
            <a:prstGeom prst="rect">
              <a:avLst/>
            </a:prstGeom>
          </p:spPr>
        </p:pic>
      </p:grpSp>
      <p:grpSp>
        <p:nvGrpSpPr>
          <p:cNvPr id="87" name="组合 86">
            <a:extLst>
              <a:ext uri="{FF2B5EF4-FFF2-40B4-BE49-F238E27FC236}">
                <a16:creationId xmlns:a16="http://schemas.microsoft.com/office/drawing/2014/main" id="{B0EC17BB-5987-443C-AE55-982BC0DBC96D}"/>
              </a:ext>
            </a:extLst>
          </p:cNvPr>
          <p:cNvGrpSpPr/>
          <p:nvPr/>
        </p:nvGrpSpPr>
        <p:grpSpPr>
          <a:xfrm>
            <a:off x="6489493" y="1902805"/>
            <a:ext cx="4332822" cy="1513669"/>
            <a:chOff x="1589719" y="1915331"/>
            <a:chExt cx="4332822" cy="1513669"/>
          </a:xfrm>
        </p:grpSpPr>
        <p:grpSp>
          <p:nvGrpSpPr>
            <p:cNvPr id="88" name="组合 87">
              <a:extLst>
                <a:ext uri="{FF2B5EF4-FFF2-40B4-BE49-F238E27FC236}">
                  <a16:creationId xmlns:a16="http://schemas.microsoft.com/office/drawing/2014/main" id="{07F1BB4B-7E82-4CA8-BE36-820358C3FA92}"/>
                </a:ext>
              </a:extLst>
            </p:cNvPr>
            <p:cNvGrpSpPr/>
            <p:nvPr/>
          </p:nvGrpSpPr>
          <p:grpSpPr>
            <a:xfrm>
              <a:off x="1589719" y="1915331"/>
              <a:ext cx="1555895" cy="1513669"/>
              <a:chOff x="1930367" y="2249779"/>
              <a:chExt cx="2052930" cy="1997214"/>
            </a:xfrm>
          </p:grpSpPr>
          <p:sp>
            <p:nvSpPr>
              <p:cNvPr id="92" name="任意多边形: 形状 91">
                <a:extLst>
                  <a:ext uri="{FF2B5EF4-FFF2-40B4-BE49-F238E27FC236}">
                    <a16:creationId xmlns:a16="http://schemas.microsoft.com/office/drawing/2014/main" id="{86B7D7BC-4198-4B2F-B02A-81930A47654A}"/>
                  </a:ext>
                </a:extLst>
              </p:cNvPr>
              <p:cNvSpPr/>
              <p:nvPr/>
            </p:nvSpPr>
            <p:spPr>
              <a:xfrm flipH="1">
                <a:off x="2077831" y="224977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93" name="椭圆 92">
                <a:extLst>
                  <a:ext uri="{FF2B5EF4-FFF2-40B4-BE49-F238E27FC236}">
                    <a16:creationId xmlns:a16="http://schemas.microsoft.com/office/drawing/2014/main" id="{D557DB8E-5B60-4012-8596-3009A1818C7C}"/>
                  </a:ext>
                </a:extLst>
              </p:cNvPr>
              <p:cNvSpPr/>
              <p:nvPr/>
            </p:nvSpPr>
            <p:spPr>
              <a:xfrm>
                <a:off x="1930367" y="3530714"/>
                <a:ext cx="716279" cy="716279"/>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89" name="文本框 88">
              <a:extLst>
                <a:ext uri="{FF2B5EF4-FFF2-40B4-BE49-F238E27FC236}">
                  <a16:creationId xmlns:a16="http://schemas.microsoft.com/office/drawing/2014/main" id="{F1C0D834-E5DB-45C3-897C-3B458BB273CB}"/>
                </a:ext>
              </a:extLst>
            </p:cNvPr>
            <p:cNvSpPr txBox="1"/>
            <p:nvPr/>
          </p:nvSpPr>
          <p:spPr>
            <a:xfrm>
              <a:off x="2033055" y="2378954"/>
              <a:ext cx="780983"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假设</a:t>
              </a:r>
              <a:r>
                <a:rPr lang="en-US" altLang="zh-CN" dirty="0">
                  <a:solidFill>
                    <a:schemeClr val="tx1">
                      <a:lumMod val="75000"/>
                      <a:lumOff val="25000"/>
                    </a:schemeClr>
                  </a:solidFill>
                  <a:cs typeface="+mn-ea"/>
                  <a:sym typeface="+mn-lt"/>
                </a:rPr>
                <a:t>2</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90" name="文本框 89">
              <a:extLst>
                <a:ext uri="{FF2B5EF4-FFF2-40B4-BE49-F238E27FC236}">
                  <a16:creationId xmlns:a16="http://schemas.microsoft.com/office/drawing/2014/main" id="{D5B52001-54F8-478D-945A-A79D7A269CF1}"/>
                </a:ext>
              </a:extLst>
            </p:cNvPr>
            <p:cNvSpPr txBox="1"/>
            <p:nvPr/>
          </p:nvSpPr>
          <p:spPr>
            <a:xfrm>
              <a:off x="3184230" y="2431542"/>
              <a:ext cx="2738311" cy="584775"/>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每个失败测试用例至少会覆盖到 </a:t>
              </a:r>
              <a:r>
                <a:rPr lang="en-US" altLang="zh-CN" sz="1600" dirty="0">
                  <a:solidFill>
                    <a:schemeClr val="tx1">
                      <a:lumMod val="75000"/>
                      <a:lumOff val="25000"/>
                    </a:schemeClr>
                  </a:solidFill>
                  <a:cs typeface="+mn-ea"/>
                  <a:sym typeface="+mn-lt"/>
                </a:rPr>
                <a:t>1 </a:t>
              </a:r>
              <a:r>
                <a:rPr lang="zh-CN" altLang="en-US" sz="1600" dirty="0">
                  <a:solidFill>
                    <a:schemeClr val="tx1">
                      <a:lumMod val="75000"/>
                      <a:lumOff val="25000"/>
                    </a:schemeClr>
                  </a:solidFill>
                  <a:cs typeface="+mn-ea"/>
                  <a:sym typeface="+mn-lt"/>
                </a:rPr>
                <a:t>个缺陷语句</a:t>
              </a:r>
              <a:endParaRPr lang="en-US" altLang="zh-CN" sz="1600" dirty="0">
                <a:solidFill>
                  <a:schemeClr val="tx1">
                    <a:lumMod val="75000"/>
                    <a:lumOff val="25000"/>
                  </a:schemeClr>
                </a:solidFill>
                <a:cs typeface="+mn-ea"/>
                <a:sym typeface="+mn-lt"/>
              </a:endParaRPr>
            </a:p>
          </p:txBody>
        </p:sp>
        <p:pic>
          <p:nvPicPr>
            <p:cNvPr id="91" name="图形 90" descr="聊天">
              <a:extLst>
                <a:ext uri="{FF2B5EF4-FFF2-40B4-BE49-F238E27FC236}">
                  <a16:creationId xmlns:a16="http://schemas.microsoft.com/office/drawing/2014/main" id="{2C009CF8-9B07-456B-8F32-AC5456D6613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62864" y="2957816"/>
              <a:ext cx="427049" cy="427049"/>
            </a:xfrm>
            <a:prstGeom prst="rect">
              <a:avLst/>
            </a:prstGeom>
          </p:spPr>
        </p:pic>
      </p:grpSp>
      <p:grpSp>
        <p:nvGrpSpPr>
          <p:cNvPr id="94" name="组合 93">
            <a:extLst>
              <a:ext uri="{FF2B5EF4-FFF2-40B4-BE49-F238E27FC236}">
                <a16:creationId xmlns:a16="http://schemas.microsoft.com/office/drawing/2014/main" id="{80CCFBBB-0419-4386-AECA-A4E4C79A8DB8}"/>
              </a:ext>
            </a:extLst>
          </p:cNvPr>
          <p:cNvGrpSpPr/>
          <p:nvPr/>
        </p:nvGrpSpPr>
        <p:grpSpPr>
          <a:xfrm>
            <a:off x="6489493" y="3955149"/>
            <a:ext cx="4332822" cy="1513669"/>
            <a:chOff x="1589719" y="1915331"/>
            <a:chExt cx="4332822" cy="1513669"/>
          </a:xfrm>
        </p:grpSpPr>
        <p:grpSp>
          <p:nvGrpSpPr>
            <p:cNvPr id="95" name="组合 94">
              <a:extLst>
                <a:ext uri="{FF2B5EF4-FFF2-40B4-BE49-F238E27FC236}">
                  <a16:creationId xmlns:a16="http://schemas.microsoft.com/office/drawing/2014/main" id="{78BF7CC4-9975-4045-9E3F-6F2B1FD395E3}"/>
                </a:ext>
              </a:extLst>
            </p:cNvPr>
            <p:cNvGrpSpPr/>
            <p:nvPr/>
          </p:nvGrpSpPr>
          <p:grpSpPr>
            <a:xfrm>
              <a:off x="1589719" y="1915331"/>
              <a:ext cx="1555895" cy="1513669"/>
              <a:chOff x="1930367" y="2249779"/>
              <a:chExt cx="2052930" cy="1997214"/>
            </a:xfrm>
          </p:grpSpPr>
          <p:sp>
            <p:nvSpPr>
              <p:cNvPr id="99" name="任意多边形: 形状 98">
                <a:extLst>
                  <a:ext uri="{FF2B5EF4-FFF2-40B4-BE49-F238E27FC236}">
                    <a16:creationId xmlns:a16="http://schemas.microsoft.com/office/drawing/2014/main" id="{7EA7F606-FDAA-4D98-B490-38B2B4C5A788}"/>
                  </a:ext>
                </a:extLst>
              </p:cNvPr>
              <p:cNvSpPr/>
              <p:nvPr/>
            </p:nvSpPr>
            <p:spPr>
              <a:xfrm flipH="1">
                <a:off x="2077831" y="2249779"/>
                <a:ext cx="1905466" cy="1905466"/>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solidFill>
                  <a:srgbClr val="3C5CE8"/>
                </a:solid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sp>
            <p:nvSpPr>
              <p:cNvPr id="100" name="椭圆 99">
                <a:extLst>
                  <a:ext uri="{FF2B5EF4-FFF2-40B4-BE49-F238E27FC236}">
                    <a16:creationId xmlns:a16="http://schemas.microsoft.com/office/drawing/2014/main" id="{520C5035-FE06-4271-9939-07D18FBBD839}"/>
                  </a:ext>
                </a:extLst>
              </p:cNvPr>
              <p:cNvSpPr/>
              <p:nvPr/>
            </p:nvSpPr>
            <p:spPr>
              <a:xfrm>
                <a:off x="1930367" y="3530714"/>
                <a:ext cx="716279" cy="716279"/>
              </a:xfrm>
              <a:prstGeom prst="ellipse">
                <a:avLst/>
              </a:prstGeom>
              <a:solidFill>
                <a:srgbClr val="3C5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6" name="文本框 95">
              <a:extLst>
                <a:ext uri="{FF2B5EF4-FFF2-40B4-BE49-F238E27FC236}">
                  <a16:creationId xmlns:a16="http://schemas.microsoft.com/office/drawing/2014/main" id="{2565187F-F36A-4634-8F33-2F9789498D8E}"/>
                </a:ext>
              </a:extLst>
            </p:cNvPr>
            <p:cNvSpPr txBox="1"/>
            <p:nvPr/>
          </p:nvSpPr>
          <p:spPr>
            <a:xfrm>
              <a:off x="2033055" y="2378954"/>
              <a:ext cx="780983"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假设</a:t>
              </a:r>
              <a:r>
                <a:rPr lang="en-US" altLang="zh-CN" dirty="0">
                  <a:solidFill>
                    <a:schemeClr val="tx1">
                      <a:lumMod val="75000"/>
                      <a:lumOff val="25000"/>
                    </a:schemeClr>
                  </a:solidFill>
                  <a:cs typeface="+mn-ea"/>
                  <a:sym typeface="+mn-lt"/>
                </a:rPr>
                <a:t>4</a:t>
              </a:r>
              <a:endPar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97" name="文本框 96">
              <a:extLst>
                <a:ext uri="{FF2B5EF4-FFF2-40B4-BE49-F238E27FC236}">
                  <a16:creationId xmlns:a16="http://schemas.microsoft.com/office/drawing/2014/main" id="{FDDD7174-CD1C-4429-BFE4-EAAE21161FD4}"/>
                </a:ext>
              </a:extLst>
            </p:cNvPr>
            <p:cNvSpPr txBox="1"/>
            <p:nvPr/>
          </p:nvSpPr>
          <p:spPr>
            <a:xfrm>
              <a:off x="3184230" y="2431542"/>
              <a:ext cx="2738311" cy="338554"/>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完美缺陷检测假设</a:t>
              </a:r>
              <a:endParaRPr lang="en-US" altLang="zh-CN" sz="1600" dirty="0">
                <a:solidFill>
                  <a:schemeClr val="tx1">
                    <a:lumMod val="75000"/>
                    <a:lumOff val="25000"/>
                  </a:schemeClr>
                </a:solidFill>
                <a:cs typeface="+mn-ea"/>
                <a:sym typeface="+mn-lt"/>
              </a:endParaRPr>
            </a:p>
          </p:txBody>
        </p:sp>
        <p:pic>
          <p:nvPicPr>
            <p:cNvPr id="98" name="图形 97" descr="聊天">
              <a:extLst>
                <a:ext uri="{FF2B5EF4-FFF2-40B4-BE49-F238E27FC236}">
                  <a16:creationId xmlns:a16="http://schemas.microsoft.com/office/drawing/2014/main" id="{FE70A577-639E-47A3-8B40-3A86C538D3D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62864" y="2957816"/>
              <a:ext cx="427049" cy="427049"/>
            </a:xfrm>
            <a:prstGeom prst="rect">
              <a:avLst/>
            </a:prstGeom>
          </p:spPr>
        </p:pic>
      </p:grpSp>
      <p:grpSp>
        <p:nvGrpSpPr>
          <p:cNvPr id="32" name="组合 31">
            <a:extLst>
              <a:ext uri="{FF2B5EF4-FFF2-40B4-BE49-F238E27FC236}">
                <a16:creationId xmlns:a16="http://schemas.microsoft.com/office/drawing/2014/main" id="{FBC55039-50A7-4ADE-BD5C-A927FD1C43EA}"/>
              </a:ext>
            </a:extLst>
          </p:cNvPr>
          <p:cNvGrpSpPr/>
          <p:nvPr/>
        </p:nvGrpSpPr>
        <p:grpSpPr>
          <a:xfrm>
            <a:off x="-781050" y="-662111"/>
            <a:ext cx="5809460" cy="1611914"/>
            <a:chOff x="-781050" y="-662111"/>
            <a:chExt cx="5809460" cy="1611914"/>
          </a:xfrm>
        </p:grpSpPr>
        <p:sp>
          <p:nvSpPr>
            <p:cNvPr id="33" name="任意多边形: 形状 32">
              <a:extLst>
                <a:ext uri="{FF2B5EF4-FFF2-40B4-BE49-F238E27FC236}">
                  <a16:creationId xmlns:a16="http://schemas.microsoft.com/office/drawing/2014/main" id="{69CB3AB1-93BE-4683-886E-47088499B24D}"/>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4" name="文本框 33">
              <a:extLst>
                <a:ext uri="{FF2B5EF4-FFF2-40B4-BE49-F238E27FC236}">
                  <a16:creationId xmlns:a16="http://schemas.microsoft.com/office/drawing/2014/main" id="{0C46BDF8-15E1-4E41-934B-C57F70A8A223}"/>
                </a:ext>
              </a:extLst>
            </p:cNvPr>
            <p:cNvSpPr txBox="1"/>
            <p:nvPr/>
          </p:nvSpPr>
          <p:spPr>
            <a:xfrm flipH="1">
              <a:off x="803275" y="365028"/>
              <a:ext cx="4225135" cy="584775"/>
            </a:xfrm>
            <a:prstGeom prst="rect">
              <a:avLst/>
            </a:prstGeom>
            <a:noFill/>
          </p:spPr>
          <p:txBody>
            <a:bodyPr wrap="square" rtlCol="0">
              <a:spAutoFit/>
            </a:bodyPr>
            <a:lstStyle/>
            <a:p>
              <a:pPr lvl="0">
                <a:defRPr/>
              </a:pPr>
              <a:r>
                <a:rPr lang="en-US" altLang="zh-CN" sz="3200" dirty="0">
                  <a:solidFill>
                    <a:srgbClr val="3C5CE8"/>
                  </a:solidFill>
                  <a:cs typeface="+mn-ea"/>
                  <a:sym typeface="+mn-lt"/>
                </a:rPr>
                <a:t>4</a:t>
              </a:r>
              <a:r>
                <a:rPr lang="zh-CN" altLang="en-US" sz="3200" dirty="0">
                  <a:solidFill>
                    <a:srgbClr val="3C5CE8"/>
                  </a:solidFill>
                  <a:cs typeface="+mn-ea"/>
                  <a:sym typeface="+mn-lt"/>
                </a:rPr>
                <a:t>个基本假设</a:t>
              </a:r>
            </a:p>
          </p:txBody>
        </p:sp>
      </p:grpSp>
    </p:spTree>
    <p:custDataLst>
      <p:tags r:id="rId1"/>
    </p:custDataLst>
    <p:extLst>
      <p:ext uri="{BB962C8B-B14F-4D97-AF65-F5344CB8AC3E}">
        <p14:creationId xmlns:p14="http://schemas.microsoft.com/office/powerpoint/2010/main" val="2691097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 calcmode="lin" valueType="num">
                                      <p:cBhvr>
                                        <p:cTn id="9" dur="500" fill="hold"/>
                                        <p:tgtEl>
                                          <p:spTgt spid="32"/>
                                        </p:tgtEl>
                                        <p:attrNameLst>
                                          <p:attrName>style.rotation</p:attrName>
                                        </p:attrNameLst>
                                      </p:cBhvr>
                                      <p:tavLst>
                                        <p:tav tm="0">
                                          <p:val>
                                            <p:fltVal val="90"/>
                                          </p:val>
                                        </p:tav>
                                        <p:tav tm="100000">
                                          <p:val>
                                            <p:fltVal val="0"/>
                                          </p:val>
                                        </p:tav>
                                      </p:tavLst>
                                    </p:anim>
                                    <p:animEffect transition="in" filter="fade">
                                      <p:cBhvr>
                                        <p:cTn id="10" dur="500"/>
                                        <p:tgtEl>
                                          <p:spTgt spid="32"/>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 calcmode="lin" valueType="num">
                                      <p:cBhvr>
                                        <p:cTn id="16" dur="500" fill="hold"/>
                                        <p:tgtEl>
                                          <p:spTgt spid="10"/>
                                        </p:tgtEl>
                                        <p:attrNameLst>
                                          <p:attrName>style.rotation</p:attrName>
                                        </p:attrNameLst>
                                      </p:cBhvr>
                                      <p:tavLst>
                                        <p:tav tm="0">
                                          <p:val>
                                            <p:fltVal val="90"/>
                                          </p:val>
                                        </p:tav>
                                        <p:tav tm="100000">
                                          <p:val>
                                            <p:fltVal val="0"/>
                                          </p:val>
                                        </p:tav>
                                      </p:tavLst>
                                    </p:anim>
                                    <p:animEffect transition="in" filter="fade">
                                      <p:cBhvr>
                                        <p:cTn id="17" dur="500"/>
                                        <p:tgtEl>
                                          <p:spTgt spid="10"/>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87"/>
                                        </p:tgtEl>
                                        <p:attrNameLst>
                                          <p:attrName>style.visibility</p:attrName>
                                        </p:attrNameLst>
                                      </p:cBhvr>
                                      <p:to>
                                        <p:strVal val="visible"/>
                                      </p:to>
                                    </p:set>
                                    <p:anim calcmode="lin" valueType="num">
                                      <p:cBhvr>
                                        <p:cTn id="21" dur="500" fill="hold"/>
                                        <p:tgtEl>
                                          <p:spTgt spid="87"/>
                                        </p:tgtEl>
                                        <p:attrNameLst>
                                          <p:attrName>ppt_w</p:attrName>
                                        </p:attrNameLst>
                                      </p:cBhvr>
                                      <p:tavLst>
                                        <p:tav tm="0">
                                          <p:val>
                                            <p:fltVal val="0"/>
                                          </p:val>
                                        </p:tav>
                                        <p:tav tm="100000">
                                          <p:val>
                                            <p:strVal val="#ppt_w"/>
                                          </p:val>
                                        </p:tav>
                                      </p:tavLst>
                                    </p:anim>
                                    <p:anim calcmode="lin" valueType="num">
                                      <p:cBhvr>
                                        <p:cTn id="22" dur="500" fill="hold"/>
                                        <p:tgtEl>
                                          <p:spTgt spid="87"/>
                                        </p:tgtEl>
                                        <p:attrNameLst>
                                          <p:attrName>ppt_h</p:attrName>
                                        </p:attrNameLst>
                                      </p:cBhvr>
                                      <p:tavLst>
                                        <p:tav tm="0">
                                          <p:val>
                                            <p:fltVal val="0"/>
                                          </p:val>
                                        </p:tav>
                                        <p:tav tm="100000">
                                          <p:val>
                                            <p:strVal val="#ppt_h"/>
                                          </p:val>
                                        </p:tav>
                                      </p:tavLst>
                                    </p:anim>
                                    <p:anim calcmode="lin" valueType="num">
                                      <p:cBhvr>
                                        <p:cTn id="23" dur="500" fill="hold"/>
                                        <p:tgtEl>
                                          <p:spTgt spid="87"/>
                                        </p:tgtEl>
                                        <p:attrNameLst>
                                          <p:attrName>style.rotation</p:attrName>
                                        </p:attrNameLst>
                                      </p:cBhvr>
                                      <p:tavLst>
                                        <p:tav tm="0">
                                          <p:val>
                                            <p:fltVal val="90"/>
                                          </p:val>
                                        </p:tav>
                                        <p:tav tm="100000">
                                          <p:val>
                                            <p:fltVal val="0"/>
                                          </p:val>
                                        </p:tav>
                                      </p:tavLst>
                                    </p:anim>
                                    <p:animEffect transition="in" filter="fade">
                                      <p:cBhvr>
                                        <p:cTn id="24" dur="500"/>
                                        <p:tgtEl>
                                          <p:spTgt spid="87"/>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68"/>
                                        </p:tgtEl>
                                        <p:attrNameLst>
                                          <p:attrName>style.visibility</p:attrName>
                                        </p:attrNameLst>
                                      </p:cBhvr>
                                      <p:to>
                                        <p:strVal val="visible"/>
                                      </p:to>
                                    </p:set>
                                    <p:anim calcmode="lin" valueType="num">
                                      <p:cBhvr>
                                        <p:cTn id="28" dur="500" fill="hold"/>
                                        <p:tgtEl>
                                          <p:spTgt spid="68"/>
                                        </p:tgtEl>
                                        <p:attrNameLst>
                                          <p:attrName>ppt_w</p:attrName>
                                        </p:attrNameLst>
                                      </p:cBhvr>
                                      <p:tavLst>
                                        <p:tav tm="0">
                                          <p:val>
                                            <p:fltVal val="0"/>
                                          </p:val>
                                        </p:tav>
                                        <p:tav tm="100000">
                                          <p:val>
                                            <p:strVal val="#ppt_w"/>
                                          </p:val>
                                        </p:tav>
                                      </p:tavLst>
                                    </p:anim>
                                    <p:anim calcmode="lin" valueType="num">
                                      <p:cBhvr>
                                        <p:cTn id="29" dur="500" fill="hold"/>
                                        <p:tgtEl>
                                          <p:spTgt spid="68"/>
                                        </p:tgtEl>
                                        <p:attrNameLst>
                                          <p:attrName>ppt_h</p:attrName>
                                        </p:attrNameLst>
                                      </p:cBhvr>
                                      <p:tavLst>
                                        <p:tav tm="0">
                                          <p:val>
                                            <p:fltVal val="0"/>
                                          </p:val>
                                        </p:tav>
                                        <p:tav tm="100000">
                                          <p:val>
                                            <p:strVal val="#ppt_h"/>
                                          </p:val>
                                        </p:tav>
                                      </p:tavLst>
                                    </p:anim>
                                    <p:anim calcmode="lin" valueType="num">
                                      <p:cBhvr>
                                        <p:cTn id="30" dur="500" fill="hold"/>
                                        <p:tgtEl>
                                          <p:spTgt spid="68"/>
                                        </p:tgtEl>
                                        <p:attrNameLst>
                                          <p:attrName>style.rotation</p:attrName>
                                        </p:attrNameLst>
                                      </p:cBhvr>
                                      <p:tavLst>
                                        <p:tav tm="0">
                                          <p:val>
                                            <p:fltVal val="90"/>
                                          </p:val>
                                        </p:tav>
                                        <p:tav tm="100000">
                                          <p:val>
                                            <p:fltVal val="0"/>
                                          </p:val>
                                        </p:tav>
                                      </p:tavLst>
                                    </p:anim>
                                    <p:animEffect transition="in" filter="fade">
                                      <p:cBhvr>
                                        <p:cTn id="31" dur="500"/>
                                        <p:tgtEl>
                                          <p:spTgt spid="68"/>
                                        </p:tgtEl>
                                      </p:cBhvr>
                                    </p:animEffect>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94"/>
                                        </p:tgtEl>
                                        <p:attrNameLst>
                                          <p:attrName>style.visibility</p:attrName>
                                        </p:attrNameLst>
                                      </p:cBhvr>
                                      <p:to>
                                        <p:strVal val="visible"/>
                                      </p:to>
                                    </p:set>
                                    <p:anim calcmode="lin" valueType="num">
                                      <p:cBhvr>
                                        <p:cTn id="35" dur="500" fill="hold"/>
                                        <p:tgtEl>
                                          <p:spTgt spid="94"/>
                                        </p:tgtEl>
                                        <p:attrNameLst>
                                          <p:attrName>ppt_w</p:attrName>
                                        </p:attrNameLst>
                                      </p:cBhvr>
                                      <p:tavLst>
                                        <p:tav tm="0">
                                          <p:val>
                                            <p:fltVal val="0"/>
                                          </p:val>
                                        </p:tav>
                                        <p:tav tm="100000">
                                          <p:val>
                                            <p:strVal val="#ppt_w"/>
                                          </p:val>
                                        </p:tav>
                                      </p:tavLst>
                                    </p:anim>
                                    <p:anim calcmode="lin" valueType="num">
                                      <p:cBhvr>
                                        <p:cTn id="36" dur="500" fill="hold"/>
                                        <p:tgtEl>
                                          <p:spTgt spid="94"/>
                                        </p:tgtEl>
                                        <p:attrNameLst>
                                          <p:attrName>ppt_h</p:attrName>
                                        </p:attrNameLst>
                                      </p:cBhvr>
                                      <p:tavLst>
                                        <p:tav tm="0">
                                          <p:val>
                                            <p:fltVal val="0"/>
                                          </p:val>
                                        </p:tav>
                                        <p:tav tm="100000">
                                          <p:val>
                                            <p:strVal val="#ppt_h"/>
                                          </p:val>
                                        </p:tav>
                                      </p:tavLst>
                                    </p:anim>
                                    <p:anim calcmode="lin" valueType="num">
                                      <p:cBhvr>
                                        <p:cTn id="37" dur="500" fill="hold"/>
                                        <p:tgtEl>
                                          <p:spTgt spid="94"/>
                                        </p:tgtEl>
                                        <p:attrNameLst>
                                          <p:attrName>style.rotation</p:attrName>
                                        </p:attrNameLst>
                                      </p:cBhvr>
                                      <p:tavLst>
                                        <p:tav tm="0">
                                          <p:val>
                                            <p:fltVal val="90"/>
                                          </p:val>
                                        </p:tav>
                                        <p:tav tm="100000">
                                          <p:val>
                                            <p:fltVal val="0"/>
                                          </p:val>
                                        </p:tav>
                                      </p:tavLst>
                                    </p:anim>
                                    <p:animEffect transition="in" filter="fade">
                                      <p:cBhvr>
                                        <p:cTn id="38"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a:extLst>
              <a:ext uri="{FF2B5EF4-FFF2-40B4-BE49-F238E27FC236}">
                <a16:creationId xmlns:a16="http://schemas.microsoft.com/office/drawing/2014/main" id="{7A6CF001-2D3C-4F66-A1BA-A36C3AD44734}"/>
              </a:ext>
            </a:extLst>
          </p:cNvPr>
          <p:cNvGrpSpPr/>
          <p:nvPr/>
        </p:nvGrpSpPr>
        <p:grpSpPr>
          <a:xfrm>
            <a:off x="-781050" y="-662111"/>
            <a:ext cx="5809460" cy="1611914"/>
            <a:chOff x="-781050" y="-662111"/>
            <a:chExt cx="5809460" cy="1611914"/>
          </a:xfrm>
        </p:grpSpPr>
        <p:sp>
          <p:nvSpPr>
            <p:cNvPr id="34" name="任意多边形: 形状 33">
              <a:extLst>
                <a:ext uri="{FF2B5EF4-FFF2-40B4-BE49-F238E27FC236}">
                  <a16:creationId xmlns:a16="http://schemas.microsoft.com/office/drawing/2014/main" id="{7417250F-8109-4773-A4A0-1D079180CA61}"/>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文本框 34">
              <a:extLst>
                <a:ext uri="{FF2B5EF4-FFF2-40B4-BE49-F238E27FC236}">
                  <a16:creationId xmlns:a16="http://schemas.microsoft.com/office/drawing/2014/main" id="{806F21A0-121E-47CB-9519-0BE6B627BAF9}"/>
                </a:ext>
              </a:extLst>
            </p:cNvPr>
            <p:cNvSpPr txBox="1"/>
            <p:nvPr/>
          </p:nvSpPr>
          <p:spPr>
            <a:xfrm flipH="1">
              <a:off x="803275" y="365028"/>
              <a:ext cx="4225135" cy="584775"/>
            </a:xfrm>
            <a:prstGeom prst="rect">
              <a:avLst/>
            </a:prstGeom>
            <a:noFill/>
          </p:spPr>
          <p:txBody>
            <a:bodyPr wrap="square" rtlCol="0">
              <a:spAutoFit/>
            </a:bodyPr>
            <a:lstStyle/>
            <a:p>
              <a:pPr lvl="0">
                <a:defRPr/>
              </a:pPr>
              <a:r>
                <a:rPr lang="en-US" altLang="zh-CN" sz="3200" dirty="0">
                  <a:solidFill>
                    <a:srgbClr val="3C5CE8"/>
                  </a:solidFill>
                  <a:cs typeface="+mn-ea"/>
                  <a:sym typeface="+mn-lt"/>
                </a:rPr>
                <a:t>SFL</a:t>
              </a:r>
              <a:r>
                <a:rPr lang="zh-CN" altLang="en-US" sz="3200" dirty="0">
                  <a:solidFill>
                    <a:srgbClr val="3C5CE8"/>
                  </a:solidFill>
                  <a:cs typeface="+mn-ea"/>
                  <a:sym typeface="+mn-lt"/>
                </a:rPr>
                <a:t>研究框架</a:t>
              </a:r>
            </a:p>
          </p:txBody>
        </p:sp>
      </p:grpSp>
      <p:pic>
        <p:nvPicPr>
          <p:cNvPr id="5" name="图片 4">
            <a:extLst>
              <a:ext uri="{FF2B5EF4-FFF2-40B4-BE49-F238E27FC236}">
                <a16:creationId xmlns:a16="http://schemas.microsoft.com/office/drawing/2014/main" id="{A2C8F0F5-531F-458C-9487-40C80DAC1E45}"/>
              </a:ext>
            </a:extLst>
          </p:cNvPr>
          <p:cNvPicPr>
            <a:picLocks noChangeAspect="1"/>
          </p:cNvPicPr>
          <p:nvPr/>
        </p:nvPicPr>
        <p:blipFill>
          <a:blip r:embed="rId3"/>
          <a:stretch>
            <a:fillRect/>
          </a:stretch>
        </p:blipFill>
        <p:spPr>
          <a:xfrm>
            <a:off x="1824037" y="1435197"/>
            <a:ext cx="8543925" cy="4829175"/>
          </a:xfrm>
          <a:prstGeom prst="rect">
            <a:avLst/>
          </a:prstGeom>
        </p:spPr>
      </p:pic>
    </p:spTree>
    <p:custDataLst>
      <p:tags r:id="rId1"/>
    </p:custDataLst>
    <p:extLst>
      <p:ext uri="{BB962C8B-B14F-4D97-AF65-F5344CB8AC3E}">
        <p14:creationId xmlns:p14="http://schemas.microsoft.com/office/powerpoint/2010/main" val="813465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 calcmode="lin" valueType="num">
                                      <p:cBhvr>
                                        <p:cTn id="9" dur="500" fill="hold"/>
                                        <p:tgtEl>
                                          <p:spTgt spid="33"/>
                                        </p:tgtEl>
                                        <p:attrNameLst>
                                          <p:attrName>style.rotation</p:attrName>
                                        </p:attrNameLst>
                                      </p:cBhvr>
                                      <p:tavLst>
                                        <p:tav tm="0">
                                          <p:val>
                                            <p:fltVal val="90"/>
                                          </p:val>
                                        </p:tav>
                                        <p:tav tm="100000">
                                          <p:val>
                                            <p:fltVal val="0"/>
                                          </p:val>
                                        </p:tav>
                                      </p:tavLst>
                                    </p:anim>
                                    <p:animEffect transition="in" filter="fade">
                                      <p:cBhvr>
                                        <p:cTn id="1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5C36C58-10AA-41E6-9A51-EDB776389A80}"/>
              </a:ext>
            </a:extLst>
          </p:cNvPr>
          <p:cNvGrpSpPr/>
          <p:nvPr/>
        </p:nvGrpSpPr>
        <p:grpSpPr>
          <a:xfrm>
            <a:off x="2449100" y="1903296"/>
            <a:ext cx="3266137" cy="874497"/>
            <a:chOff x="2449100" y="1432239"/>
            <a:chExt cx="3266137" cy="874497"/>
          </a:xfrm>
        </p:grpSpPr>
        <p:grpSp>
          <p:nvGrpSpPr>
            <p:cNvPr id="9" name="组合 8">
              <a:extLst>
                <a:ext uri="{FF2B5EF4-FFF2-40B4-BE49-F238E27FC236}">
                  <a16:creationId xmlns:a16="http://schemas.microsoft.com/office/drawing/2014/main" id="{274377CD-1009-4606-8856-8D16AA5687C8}"/>
                </a:ext>
              </a:extLst>
            </p:cNvPr>
            <p:cNvGrpSpPr/>
            <p:nvPr/>
          </p:nvGrpSpPr>
          <p:grpSpPr>
            <a:xfrm>
              <a:off x="2449100" y="1432239"/>
              <a:ext cx="3266137" cy="874497"/>
              <a:chOff x="2449100" y="1432239"/>
              <a:chExt cx="3266137" cy="874497"/>
            </a:xfrm>
          </p:grpSpPr>
          <p:sp>
            <p:nvSpPr>
              <p:cNvPr id="40" name="矩形 39">
                <a:extLst>
                  <a:ext uri="{FF2B5EF4-FFF2-40B4-BE49-F238E27FC236}">
                    <a16:creationId xmlns:a16="http://schemas.microsoft.com/office/drawing/2014/main" id="{24DB3104-414C-4D0D-953A-CF1B2014B967}"/>
                  </a:ext>
                </a:extLst>
              </p:cNvPr>
              <p:cNvSpPr/>
              <p:nvPr/>
            </p:nvSpPr>
            <p:spPr>
              <a:xfrm>
                <a:off x="2449100" y="1506285"/>
                <a:ext cx="2774271" cy="726404"/>
              </a:xfrm>
              <a:prstGeom prst="rect">
                <a:avLst/>
              </a:prstGeom>
              <a:gradFill flip="none" rotWithShape="1">
                <a:gsLst>
                  <a:gs pos="0">
                    <a:srgbClr val="3C5CE8">
                      <a:alpha val="0"/>
                    </a:srgbClr>
                  </a:gs>
                  <a:gs pos="100000">
                    <a:srgbClr val="3C5CE8">
                      <a:alpha val="1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1" name="椭圆 40">
                <a:extLst>
                  <a:ext uri="{FF2B5EF4-FFF2-40B4-BE49-F238E27FC236}">
                    <a16:creationId xmlns:a16="http://schemas.microsoft.com/office/drawing/2014/main" id="{A47C003D-5252-4D86-B691-93E4357A6C24}"/>
                  </a:ext>
                </a:extLst>
              </p:cNvPr>
              <p:cNvSpPr/>
              <p:nvPr/>
            </p:nvSpPr>
            <p:spPr>
              <a:xfrm>
                <a:off x="4840740" y="1432239"/>
                <a:ext cx="874497" cy="87449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grpSp>
        <p:sp>
          <p:nvSpPr>
            <p:cNvPr id="11" name="文本框 10">
              <a:extLst>
                <a:ext uri="{FF2B5EF4-FFF2-40B4-BE49-F238E27FC236}">
                  <a16:creationId xmlns:a16="http://schemas.microsoft.com/office/drawing/2014/main" id="{583F93B5-765D-4F76-AE43-460FFE078B1E}"/>
                </a:ext>
              </a:extLst>
            </p:cNvPr>
            <p:cNvSpPr txBox="1"/>
            <p:nvPr/>
          </p:nvSpPr>
          <p:spPr>
            <a:xfrm>
              <a:off x="5013054" y="1653235"/>
              <a:ext cx="502061" cy="400110"/>
            </a:xfrm>
            <a:prstGeom prst="rect">
              <a:avLst/>
            </a:prstGeom>
            <a:noFill/>
          </p:spPr>
          <p:txBody>
            <a:bodyPr wrap="none" rtlCol="0">
              <a:spAutoFit/>
            </a:bodyPr>
            <a:lstStyle/>
            <a:p>
              <a:pPr algn="ctr"/>
              <a:r>
                <a:rPr lang="en-US" altLang="zh-CN" sz="2000" b="1" dirty="0">
                  <a:solidFill>
                    <a:srgbClr val="3C5CE8"/>
                  </a:solidFill>
                  <a:cs typeface="+mn-ea"/>
                  <a:sym typeface="+mn-lt"/>
                </a:rPr>
                <a:t>01</a:t>
              </a:r>
              <a:endParaRPr lang="zh-CN" altLang="en-US" sz="2000" b="1" dirty="0">
                <a:solidFill>
                  <a:srgbClr val="3C5CE8"/>
                </a:solidFill>
                <a:cs typeface="+mn-ea"/>
                <a:sym typeface="+mn-lt"/>
              </a:endParaRPr>
            </a:p>
          </p:txBody>
        </p:sp>
        <p:sp>
          <p:nvSpPr>
            <p:cNvPr id="12" name="文本框 11">
              <a:extLst>
                <a:ext uri="{FF2B5EF4-FFF2-40B4-BE49-F238E27FC236}">
                  <a16:creationId xmlns:a16="http://schemas.microsoft.com/office/drawing/2014/main" id="{C8913062-1536-43A3-8304-DE9DD9BFBA9E}"/>
                </a:ext>
              </a:extLst>
            </p:cNvPr>
            <p:cNvSpPr txBox="1"/>
            <p:nvPr/>
          </p:nvSpPr>
          <p:spPr>
            <a:xfrm>
              <a:off x="2881745" y="1684013"/>
              <a:ext cx="1868758" cy="338554"/>
            </a:xfrm>
            <a:prstGeom prst="rect">
              <a:avLst/>
            </a:prstGeom>
            <a:noFill/>
          </p:spPr>
          <p:txBody>
            <a:bodyPr wrap="square" rtlCol="0">
              <a:spAutoFit/>
            </a:bodyPr>
            <a:lstStyle/>
            <a:p>
              <a:pPr algn="r"/>
              <a:r>
                <a:rPr lang="zh-CN" altLang="en-US" sz="1600" dirty="0">
                  <a:solidFill>
                    <a:schemeClr val="tx1">
                      <a:lumMod val="75000"/>
                      <a:lumOff val="25000"/>
                    </a:schemeClr>
                  </a:solidFill>
                  <a:cs typeface="+mn-ea"/>
                  <a:sym typeface="+mn-lt"/>
                </a:rPr>
                <a:t>程序频谱构造方式</a:t>
              </a:r>
              <a:endParaRPr lang="en-US" altLang="zh-CN" sz="1600" dirty="0">
                <a:solidFill>
                  <a:schemeClr val="tx1">
                    <a:lumMod val="75000"/>
                    <a:lumOff val="25000"/>
                  </a:schemeClr>
                </a:solidFill>
                <a:cs typeface="+mn-ea"/>
                <a:sym typeface="+mn-lt"/>
              </a:endParaRPr>
            </a:p>
          </p:txBody>
        </p:sp>
      </p:grpSp>
      <p:grpSp>
        <p:nvGrpSpPr>
          <p:cNvPr id="10" name="组合 9">
            <a:extLst>
              <a:ext uri="{FF2B5EF4-FFF2-40B4-BE49-F238E27FC236}">
                <a16:creationId xmlns:a16="http://schemas.microsoft.com/office/drawing/2014/main" id="{BD26E8AB-FDA1-4E7E-B871-722A27B8C8DA}"/>
              </a:ext>
            </a:extLst>
          </p:cNvPr>
          <p:cNvGrpSpPr/>
          <p:nvPr/>
        </p:nvGrpSpPr>
        <p:grpSpPr>
          <a:xfrm>
            <a:off x="1976232" y="3153788"/>
            <a:ext cx="3266137" cy="874497"/>
            <a:chOff x="1976232" y="2682731"/>
            <a:chExt cx="3266137" cy="874497"/>
          </a:xfrm>
        </p:grpSpPr>
        <p:grpSp>
          <p:nvGrpSpPr>
            <p:cNvPr id="8" name="组合 7">
              <a:extLst>
                <a:ext uri="{FF2B5EF4-FFF2-40B4-BE49-F238E27FC236}">
                  <a16:creationId xmlns:a16="http://schemas.microsoft.com/office/drawing/2014/main" id="{EE76E0F0-1ABE-49A6-B33E-666B55CAD23C}"/>
                </a:ext>
              </a:extLst>
            </p:cNvPr>
            <p:cNvGrpSpPr/>
            <p:nvPr/>
          </p:nvGrpSpPr>
          <p:grpSpPr>
            <a:xfrm>
              <a:off x="1976232" y="2682731"/>
              <a:ext cx="3266137" cy="874497"/>
              <a:chOff x="1976232" y="2682731"/>
              <a:chExt cx="3266137" cy="874497"/>
            </a:xfrm>
          </p:grpSpPr>
          <p:sp>
            <p:nvSpPr>
              <p:cNvPr id="47" name="矩形 46">
                <a:extLst>
                  <a:ext uri="{FF2B5EF4-FFF2-40B4-BE49-F238E27FC236}">
                    <a16:creationId xmlns:a16="http://schemas.microsoft.com/office/drawing/2014/main" id="{998FDBA6-2632-4A6B-9AE9-CD65BCA83C5B}"/>
                  </a:ext>
                </a:extLst>
              </p:cNvPr>
              <p:cNvSpPr/>
              <p:nvPr/>
            </p:nvSpPr>
            <p:spPr>
              <a:xfrm>
                <a:off x="1976232" y="2756777"/>
                <a:ext cx="2774271" cy="726404"/>
              </a:xfrm>
              <a:prstGeom prst="rect">
                <a:avLst/>
              </a:prstGeom>
              <a:gradFill flip="none" rotWithShape="1">
                <a:gsLst>
                  <a:gs pos="0">
                    <a:srgbClr val="3C5CE8">
                      <a:alpha val="0"/>
                    </a:srgbClr>
                  </a:gs>
                  <a:gs pos="100000">
                    <a:srgbClr val="3C5CE8">
                      <a:alpha val="1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8" name="椭圆 47">
                <a:extLst>
                  <a:ext uri="{FF2B5EF4-FFF2-40B4-BE49-F238E27FC236}">
                    <a16:creationId xmlns:a16="http://schemas.microsoft.com/office/drawing/2014/main" id="{F707BF18-742B-45B4-B0D9-AB3104D40F45}"/>
                  </a:ext>
                </a:extLst>
              </p:cNvPr>
              <p:cNvSpPr/>
              <p:nvPr/>
            </p:nvSpPr>
            <p:spPr>
              <a:xfrm>
                <a:off x="4367872" y="2682731"/>
                <a:ext cx="874497" cy="87449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grpSp>
        <p:sp>
          <p:nvSpPr>
            <p:cNvPr id="141" name="文本框 140">
              <a:extLst>
                <a:ext uri="{FF2B5EF4-FFF2-40B4-BE49-F238E27FC236}">
                  <a16:creationId xmlns:a16="http://schemas.microsoft.com/office/drawing/2014/main" id="{8D9E0D5D-065C-4E12-B844-FFCB1B32A9E0}"/>
                </a:ext>
              </a:extLst>
            </p:cNvPr>
            <p:cNvSpPr txBox="1"/>
            <p:nvPr/>
          </p:nvSpPr>
          <p:spPr>
            <a:xfrm>
              <a:off x="4548247" y="2897712"/>
              <a:ext cx="502061" cy="400110"/>
            </a:xfrm>
            <a:prstGeom prst="rect">
              <a:avLst/>
            </a:prstGeom>
            <a:noFill/>
          </p:spPr>
          <p:txBody>
            <a:bodyPr wrap="none" rtlCol="0">
              <a:spAutoFit/>
            </a:bodyPr>
            <a:lstStyle/>
            <a:p>
              <a:pPr algn="ctr"/>
              <a:r>
                <a:rPr lang="en-US" altLang="zh-CN" sz="2000" b="1" dirty="0">
                  <a:solidFill>
                    <a:srgbClr val="3C5CE8"/>
                  </a:solidFill>
                  <a:cs typeface="+mn-ea"/>
                  <a:sym typeface="+mn-lt"/>
                </a:rPr>
                <a:t>02</a:t>
              </a:r>
              <a:endParaRPr lang="zh-CN" altLang="en-US" sz="2000" b="1" dirty="0">
                <a:solidFill>
                  <a:srgbClr val="3C5CE8"/>
                </a:solidFill>
                <a:cs typeface="+mn-ea"/>
                <a:sym typeface="+mn-lt"/>
              </a:endParaRPr>
            </a:p>
          </p:txBody>
        </p:sp>
        <p:sp>
          <p:nvSpPr>
            <p:cNvPr id="145" name="文本框 144">
              <a:extLst>
                <a:ext uri="{FF2B5EF4-FFF2-40B4-BE49-F238E27FC236}">
                  <a16:creationId xmlns:a16="http://schemas.microsoft.com/office/drawing/2014/main" id="{A5DAA725-A885-4502-9FFB-38C39275CB4D}"/>
                </a:ext>
              </a:extLst>
            </p:cNvPr>
            <p:cNvSpPr txBox="1"/>
            <p:nvPr/>
          </p:nvSpPr>
          <p:spPr>
            <a:xfrm>
              <a:off x="2230582" y="2950702"/>
              <a:ext cx="2021444" cy="338554"/>
            </a:xfrm>
            <a:prstGeom prst="rect">
              <a:avLst/>
            </a:prstGeom>
            <a:noFill/>
          </p:spPr>
          <p:txBody>
            <a:bodyPr wrap="square" rtlCol="0">
              <a:spAutoFit/>
            </a:bodyPr>
            <a:lstStyle/>
            <a:p>
              <a:pPr algn="r"/>
              <a:r>
                <a:rPr lang="zh-CN" altLang="en-US" sz="1600" dirty="0">
                  <a:solidFill>
                    <a:schemeClr val="tx1">
                      <a:lumMod val="75000"/>
                      <a:lumOff val="25000"/>
                    </a:schemeClr>
                  </a:solidFill>
                  <a:cs typeface="+mn-ea"/>
                  <a:sym typeface="+mn-lt"/>
                </a:rPr>
                <a:t>测试套件构成和维护</a:t>
              </a:r>
              <a:endParaRPr lang="en-US" altLang="zh-CN" sz="1600" dirty="0">
                <a:solidFill>
                  <a:schemeClr val="tx1">
                    <a:lumMod val="75000"/>
                    <a:lumOff val="25000"/>
                  </a:schemeClr>
                </a:solidFill>
                <a:cs typeface="+mn-ea"/>
                <a:sym typeface="+mn-lt"/>
              </a:endParaRPr>
            </a:p>
          </p:txBody>
        </p:sp>
      </p:grpSp>
      <p:grpSp>
        <p:nvGrpSpPr>
          <p:cNvPr id="13" name="组合 12">
            <a:extLst>
              <a:ext uri="{FF2B5EF4-FFF2-40B4-BE49-F238E27FC236}">
                <a16:creationId xmlns:a16="http://schemas.microsoft.com/office/drawing/2014/main" id="{B389B6CC-888F-4F5C-9BD3-5A358843E815}"/>
              </a:ext>
            </a:extLst>
          </p:cNvPr>
          <p:cNvGrpSpPr/>
          <p:nvPr/>
        </p:nvGrpSpPr>
        <p:grpSpPr>
          <a:xfrm>
            <a:off x="2449100" y="4404278"/>
            <a:ext cx="3266137" cy="874497"/>
            <a:chOff x="1976232" y="3933223"/>
            <a:chExt cx="3266137" cy="874497"/>
          </a:xfrm>
        </p:grpSpPr>
        <p:grpSp>
          <p:nvGrpSpPr>
            <p:cNvPr id="7" name="组合 6">
              <a:extLst>
                <a:ext uri="{FF2B5EF4-FFF2-40B4-BE49-F238E27FC236}">
                  <a16:creationId xmlns:a16="http://schemas.microsoft.com/office/drawing/2014/main" id="{0E227D41-2DDC-4537-A6E8-AC899ECA2A33}"/>
                </a:ext>
              </a:extLst>
            </p:cNvPr>
            <p:cNvGrpSpPr/>
            <p:nvPr/>
          </p:nvGrpSpPr>
          <p:grpSpPr>
            <a:xfrm>
              <a:off x="1976232" y="3933223"/>
              <a:ext cx="3266137" cy="874497"/>
              <a:chOff x="1976232" y="3933223"/>
              <a:chExt cx="3266137" cy="874497"/>
            </a:xfrm>
          </p:grpSpPr>
          <p:sp>
            <p:nvSpPr>
              <p:cNvPr id="60" name="矩形 59">
                <a:extLst>
                  <a:ext uri="{FF2B5EF4-FFF2-40B4-BE49-F238E27FC236}">
                    <a16:creationId xmlns:a16="http://schemas.microsoft.com/office/drawing/2014/main" id="{7F337772-A66F-4829-87C8-DC6E284D4DFE}"/>
                  </a:ext>
                </a:extLst>
              </p:cNvPr>
              <p:cNvSpPr/>
              <p:nvPr/>
            </p:nvSpPr>
            <p:spPr>
              <a:xfrm>
                <a:off x="1976232" y="4007269"/>
                <a:ext cx="2774271" cy="726404"/>
              </a:xfrm>
              <a:prstGeom prst="rect">
                <a:avLst/>
              </a:prstGeom>
              <a:gradFill flip="none" rotWithShape="1">
                <a:gsLst>
                  <a:gs pos="0">
                    <a:srgbClr val="3C5CE8">
                      <a:alpha val="0"/>
                    </a:srgbClr>
                  </a:gs>
                  <a:gs pos="100000">
                    <a:srgbClr val="3C5CE8">
                      <a:alpha val="1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61" name="椭圆 60">
                <a:extLst>
                  <a:ext uri="{FF2B5EF4-FFF2-40B4-BE49-F238E27FC236}">
                    <a16:creationId xmlns:a16="http://schemas.microsoft.com/office/drawing/2014/main" id="{4F590740-C9BF-4332-B1FD-A9101E070A7B}"/>
                  </a:ext>
                </a:extLst>
              </p:cNvPr>
              <p:cNvSpPr/>
              <p:nvPr/>
            </p:nvSpPr>
            <p:spPr>
              <a:xfrm>
                <a:off x="4367872" y="3933223"/>
                <a:ext cx="874497" cy="87449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C5CE8"/>
                  </a:solidFill>
                  <a:cs typeface="+mn-ea"/>
                  <a:sym typeface="+mn-lt"/>
                </a:endParaRPr>
              </a:p>
            </p:txBody>
          </p:sp>
        </p:grpSp>
        <p:sp>
          <p:nvSpPr>
            <p:cNvPr id="142" name="文本框 141">
              <a:extLst>
                <a:ext uri="{FF2B5EF4-FFF2-40B4-BE49-F238E27FC236}">
                  <a16:creationId xmlns:a16="http://schemas.microsoft.com/office/drawing/2014/main" id="{27642774-DC9C-4C9C-990D-AB7CBFBD7134}"/>
                </a:ext>
              </a:extLst>
            </p:cNvPr>
            <p:cNvSpPr txBox="1"/>
            <p:nvPr/>
          </p:nvSpPr>
          <p:spPr>
            <a:xfrm>
              <a:off x="4554090" y="4158637"/>
              <a:ext cx="502061" cy="400110"/>
            </a:xfrm>
            <a:prstGeom prst="rect">
              <a:avLst/>
            </a:prstGeom>
            <a:noFill/>
          </p:spPr>
          <p:txBody>
            <a:bodyPr wrap="none" rtlCol="0">
              <a:spAutoFit/>
            </a:bodyPr>
            <a:lstStyle/>
            <a:p>
              <a:pPr algn="ctr"/>
              <a:r>
                <a:rPr lang="en-US" altLang="zh-CN" sz="2000" b="1" dirty="0">
                  <a:solidFill>
                    <a:srgbClr val="3C5CE8"/>
                  </a:solidFill>
                  <a:cs typeface="+mn-ea"/>
                  <a:sym typeface="+mn-lt"/>
                </a:rPr>
                <a:t>03</a:t>
              </a:r>
              <a:endParaRPr lang="zh-CN" altLang="en-US" sz="2000" b="1" dirty="0">
                <a:solidFill>
                  <a:srgbClr val="3C5CE8"/>
                </a:solidFill>
                <a:cs typeface="+mn-ea"/>
                <a:sym typeface="+mn-lt"/>
              </a:endParaRPr>
            </a:p>
          </p:txBody>
        </p:sp>
        <p:sp>
          <p:nvSpPr>
            <p:cNvPr id="146" name="文本框 145">
              <a:extLst>
                <a:ext uri="{FF2B5EF4-FFF2-40B4-BE49-F238E27FC236}">
                  <a16:creationId xmlns:a16="http://schemas.microsoft.com/office/drawing/2014/main" id="{8D80A3C4-188B-4D18-BC48-5700CE88EBCB}"/>
                </a:ext>
              </a:extLst>
            </p:cNvPr>
            <p:cNvSpPr txBox="1"/>
            <p:nvPr/>
          </p:nvSpPr>
          <p:spPr>
            <a:xfrm>
              <a:off x="2470086" y="4201194"/>
              <a:ext cx="1785616" cy="338554"/>
            </a:xfrm>
            <a:prstGeom prst="rect">
              <a:avLst/>
            </a:prstGeom>
            <a:noFill/>
          </p:spPr>
          <p:txBody>
            <a:bodyPr wrap="square" rtlCol="0">
              <a:spAutoFit/>
            </a:bodyPr>
            <a:lstStyle/>
            <a:p>
              <a:pPr algn="r"/>
              <a:r>
                <a:rPr lang="zh-CN" altLang="en-US" sz="1600" dirty="0">
                  <a:solidFill>
                    <a:schemeClr val="tx1">
                      <a:lumMod val="75000"/>
                      <a:lumOff val="25000"/>
                    </a:schemeClr>
                  </a:solidFill>
                  <a:cs typeface="+mn-ea"/>
                  <a:sym typeface="+mn-lt"/>
                </a:rPr>
                <a:t>缺陷数量</a:t>
              </a:r>
              <a:endParaRPr lang="en-US" altLang="zh-CN" sz="1600" dirty="0">
                <a:solidFill>
                  <a:schemeClr val="tx1">
                    <a:lumMod val="75000"/>
                    <a:lumOff val="25000"/>
                  </a:schemeClr>
                </a:solidFill>
                <a:cs typeface="+mn-ea"/>
                <a:sym typeface="+mn-lt"/>
              </a:endParaRPr>
            </a:p>
          </p:txBody>
        </p:sp>
      </p:grpSp>
      <p:grpSp>
        <p:nvGrpSpPr>
          <p:cNvPr id="14" name="组合 13">
            <a:extLst>
              <a:ext uri="{FF2B5EF4-FFF2-40B4-BE49-F238E27FC236}">
                <a16:creationId xmlns:a16="http://schemas.microsoft.com/office/drawing/2014/main" id="{36F44456-0D12-4D25-8731-0EF132C9C35A}"/>
              </a:ext>
            </a:extLst>
          </p:cNvPr>
          <p:cNvGrpSpPr/>
          <p:nvPr/>
        </p:nvGrpSpPr>
        <p:grpSpPr>
          <a:xfrm>
            <a:off x="6476765" y="1903296"/>
            <a:ext cx="3219078" cy="874497"/>
            <a:chOff x="4840740" y="5183714"/>
            <a:chExt cx="3219078" cy="874497"/>
          </a:xfrm>
        </p:grpSpPr>
        <p:grpSp>
          <p:nvGrpSpPr>
            <p:cNvPr id="6" name="组合 5">
              <a:extLst>
                <a:ext uri="{FF2B5EF4-FFF2-40B4-BE49-F238E27FC236}">
                  <a16:creationId xmlns:a16="http://schemas.microsoft.com/office/drawing/2014/main" id="{5606B113-4DDC-4817-923B-F74181E335EA}"/>
                </a:ext>
              </a:extLst>
            </p:cNvPr>
            <p:cNvGrpSpPr/>
            <p:nvPr/>
          </p:nvGrpSpPr>
          <p:grpSpPr>
            <a:xfrm>
              <a:off x="4840740" y="5183714"/>
              <a:ext cx="3219078" cy="874497"/>
              <a:chOff x="4840740" y="5183714"/>
              <a:chExt cx="3219078" cy="874497"/>
            </a:xfrm>
          </p:grpSpPr>
          <p:sp>
            <p:nvSpPr>
              <p:cNvPr id="56" name="矩形 55">
                <a:extLst>
                  <a:ext uri="{FF2B5EF4-FFF2-40B4-BE49-F238E27FC236}">
                    <a16:creationId xmlns:a16="http://schemas.microsoft.com/office/drawing/2014/main" id="{81F26E42-B32E-4C63-9773-5A9023820AAC}"/>
                  </a:ext>
                </a:extLst>
              </p:cNvPr>
              <p:cNvSpPr/>
              <p:nvPr/>
            </p:nvSpPr>
            <p:spPr>
              <a:xfrm rot="10800000">
                <a:off x="5285547" y="5257760"/>
                <a:ext cx="2774271" cy="726404"/>
              </a:xfrm>
              <a:prstGeom prst="rect">
                <a:avLst/>
              </a:prstGeom>
              <a:gradFill flip="none" rotWithShape="1">
                <a:gsLst>
                  <a:gs pos="0">
                    <a:srgbClr val="3C5CE8">
                      <a:alpha val="0"/>
                    </a:srgbClr>
                  </a:gs>
                  <a:gs pos="100000">
                    <a:srgbClr val="3C5CE8">
                      <a:alpha val="1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7" name="椭圆 56">
                <a:extLst>
                  <a:ext uri="{FF2B5EF4-FFF2-40B4-BE49-F238E27FC236}">
                    <a16:creationId xmlns:a16="http://schemas.microsoft.com/office/drawing/2014/main" id="{D8E65D4D-05A7-495E-8FF5-1809513AEAD1}"/>
                  </a:ext>
                </a:extLst>
              </p:cNvPr>
              <p:cNvSpPr/>
              <p:nvPr/>
            </p:nvSpPr>
            <p:spPr>
              <a:xfrm>
                <a:off x="4840740" y="5183714"/>
                <a:ext cx="874497" cy="87449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sp>
          <p:nvSpPr>
            <p:cNvPr id="143" name="文本框 142">
              <a:extLst>
                <a:ext uri="{FF2B5EF4-FFF2-40B4-BE49-F238E27FC236}">
                  <a16:creationId xmlns:a16="http://schemas.microsoft.com/office/drawing/2014/main" id="{89178F15-9D2E-40B1-A650-4F9BABA9561E}"/>
                </a:ext>
              </a:extLst>
            </p:cNvPr>
            <p:cNvSpPr txBox="1"/>
            <p:nvPr/>
          </p:nvSpPr>
          <p:spPr>
            <a:xfrm>
              <a:off x="5002509" y="5411998"/>
              <a:ext cx="502061" cy="400110"/>
            </a:xfrm>
            <a:prstGeom prst="rect">
              <a:avLst/>
            </a:prstGeom>
            <a:noFill/>
          </p:spPr>
          <p:txBody>
            <a:bodyPr wrap="none" rtlCol="0">
              <a:spAutoFit/>
            </a:bodyPr>
            <a:lstStyle/>
            <a:p>
              <a:pPr algn="ctr"/>
              <a:r>
                <a:rPr lang="en-US" altLang="zh-CN" sz="2000" b="1" dirty="0">
                  <a:solidFill>
                    <a:srgbClr val="3C5CE8"/>
                  </a:solidFill>
                  <a:cs typeface="+mn-ea"/>
                  <a:sym typeface="+mn-lt"/>
                </a:rPr>
                <a:t>04</a:t>
              </a:r>
              <a:endParaRPr lang="zh-CN" altLang="en-US" sz="2000" b="1" dirty="0">
                <a:solidFill>
                  <a:srgbClr val="3C5CE8"/>
                </a:solidFill>
                <a:cs typeface="+mn-ea"/>
                <a:sym typeface="+mn-lt"/>
              </a:endParaRPr>
            </a:p>
          </p:txBody>
        </p:sp>
        <p:sp>
          <p:nvSpPr>
            <p:cNvPr id="147" name="文本框 146">
              <a:extLst>
                <a:ext uri="{FF2B5EF4-FFF2-40B4-BE49-F238E27FC236}">
                  <a16:creationId xmlns:a16="http://schemas.microsoft.com/office/drawing/2014/main" id="{0489F634-D725-4501-A2A5-45766DCD3A44}"/>
                </a:ext>
              </a:extLst>
            </p:cNvPr>
            <p:cNvSpPr txBox="1"/>
            <p:nvPr/>
          </p:nvSpPr>
          <p:spPr>
            <a:xfrm>
              <a:off x="5718192" y="5468580"/>
              <a:ext cx="1882846" cy="338554"/>
            </a:xfrm>
            <a:prstGeom prst="rect">
              <a:avLst/>
            </a:prstGeom>
            <a:noFill/>
          </p:spPr>
          <p:txBody>
            <a:bodyPr wrap="square" rtlCol="0">
              <a:spAutoFit/>
            </a:bodyPr>
            <a:lstStyle/>
            <a:p>
              <a:pPr algn="r"/>
              <a:r>
                <a:rPr lang="zh-CN" altLang="en-US" sz="1600" dirty="0">
                  <a:solidFill>
                    <a:schemeClr val="tx1">
                      <a:lumMod val="75000"/>
                      <a:lumOff val="25000"/>
                    </a:schemeClr>
                  </a:solidFill>
                  <a:cs typeface="+mn-ea"/>
                  <a:sym typeface="+mn-lt"/>
                </a:rPr>
                <a:t>测试用例预言构造</a:t>
              </a:r>
              <a:endParaRPr lang="en-US" altLang="zh-CN" sz="1600" dirty="0">
                <a:solidFill>
                  <a:schemeClr val="tx1">
                    <a:lumMod val="75000"/>
                    <a:lumOff val="25000"/>
                  </a:schemeClr>
                </a:solidFill>
                <a:cs typeface="+mn-ea"/>
                <a:sym typeface="+mn-lt"/>
              </a:endParaRPr>
            </a:p>
          </p:txBody>
        </p:sp>
      </p:grpSp>
      <p:grpSp>
        <p:nvGrpSpPr>
          <p:cNvPr id="42" name="组合 41">
            <a:extLst>
              <a:ext uri="{FF2B5EF4-FFF2-40B4-BE49-F238E27FC236}">
                <a16:creationId xmlns:a16="http://schemas.microsoft.com/office/drawing/2014/main" id="{C278A002-BD6D-4028-A1E3-C687F9936E1D}"/>
              </a:ext>
            </a:extLst>
          </p:cNvPr>
          <p:cNvGrpSpPr/>
          <p:nvPr/>
        </p:nvGrpSpPr>
        <p:grpSpPr>
          <a:xfrm>
            <a:off x="-781050" y="-662111"/>
            <a:ext cx="5809460" cy="1611914"/>
            <a:chOff x="-781050" y="-662111"/>
            <a:chExt cx="5809460" cy="1611914"/>
          </a:xfrm>
        </p:grpSpPr>
        <p:sp>
          <p:nvSpPr>
            <p:cNvPr id="43" name="任意多边形: 形状 42">
              <a:extLst>
                <a:ext uri="{FF2B5EF4-FFF2-40B4-BE49-F238E27FC236}">
                  <a16:creationId xmlns:a16="http://schemas.microsoft.com/office/drawing/2014/main" id="{651C0082-670C-4D47-8157-C1AC74A22B73}"/>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文本框 43">
              <a:extLst>
                <a:ext uri="{FF2B5EF4-FFF2-40B4-BE49-F238E27FC236}">
                  <a16:creationId xmlns:a16="http://schemas.microsoft.com/office/drawing/2014/main" id="{DD9C63DD-F764-4A60-A17E-8E22193B1354}"/>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框架内影响因素分析</a:t>
              </a:r>
            </a:p>
          </p:txBody>
        </p:sp>
      </p:grpSp>
      <p:grpSp>
        <p:nvGrpSpPr>
          <p:cNvPr id="45" name="组合 44">
            <a:extLst>
              <a:ext uri="{FF2B5EF4-FFF2-40B4-BE49-F238E27FC236}">
                <a16:creationId xmlns:a16="http://schemas.microsoft.com/office/drawing/2014/main" id="{F8474D23-9224-42F8-8E9E-5E76CFA807A0}"/>
              </a:ext>
            </a:extLst>
          </p:cNvPr>
          <p:cNvGrpSpPr/>
          <p:nvPr/>
        </p:nvGrpSpPr>
        <p:grpSpPr>
          <a:xfrm>
            <a:off x="6996690" y="3153788"/>
            <a:ext cx="3219078" cy="874497"/>
            <a:chOff x="4840740" y="5183714"/>
            <a:chExt cx="3219078" cy="874497"/>
          </a:xfrm>
        </p:grpSpPr>
        <p:grpSp>
          <p:nvGrpSpPr>
            <p:cNvPr id="46" name="组合 45">
              <a:extLst>
                <a:ext uri="{FF2B5EF4-FFF2-40B4-BE49-F238E27FC236}">
                  <a16:creationId xmlns:a16="http://schemas.microsoft.com/office/drawing/2014/main" id="{CB27D851-E6EC-485F-8CA0-8DE355D1C831}"/>
                </a:ext>
              </a:extLst>
            </p:cNvPr>
            <p:cNvGrpSpPr/>
            <p:nvPr/>
          </p:nvGrpSpPr>
          <p:grpSpPr>
            <a:xfrm>
              <a:off x="4840740" y="5183714"/>
              <a:ext cx="3219078" cy="874497"/>
              <a:chOff x="4840740" y="5183714"/>
              <a:chExt cx="3219078" cy="874497"/>
            </a:xfrm>
          </p:grpSpPr>
          <p:sp>
            <p:nvSpPr>
              <p:cNvPr id="51" name="矩形 50">
                <a:extLst>
                  <a:ext uri="{FF2B5EF4-FFF2-40B4-BE49-F238E27FC236}">
                    <a16:creationId xmlns:a16="http://schemas.microsoft.com/office/drawing/2014/main" id="{B6D9EF88-A8E5-4169-8C11-963024B76BE0}"/>
                  </a:ext>
                </a:extLst>
              </p:cNvPr>
              <p:cNvSpPr/>
              <p:nvPr/>
            </p:nvSpPr>
            <p:spPr>
              <a:xfrm rot="10800000">
                <a:off x="5285547" y="5257760"/>
                <a:ext cx="2774271" cy="726404"/>
              </a:xfrm>
              <a:prstGeom prst="rect">
                <a:avLst/>
              </a:prstGeom>
              <a:gradFill flip="none" rotWithShape="1">
                <a:gsLst>
                  <a:gs pos="0">
                    <a:srgbClr val="3C5CE8">
                      <a:alpha val="0"/>
                    </a:srgbClr>
                  </a:gs>
                  <a:gs pos="100000">
                    <a:srgbClr val="3C5CE8">
                      <a:alpha val="1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2" name="椭圆 51">
                <a:extLst>
                  <a:ext uri="{FF2B5EF4-FFF2-40B4-BE49-F238E27FC236}">
                    <a16:creationId xmlns:a16="http://schemas.microsoft.com/office/drawing/2014/main" id="{77F743B5-CC9A-4EE1-9AB7-B7A4FC4C8525}"/>
                  </a:ext>
                </a:extLst>
              </p:cNvPr>
              <p:cNvSpPr/>
              <p:nvPr/>
            </p:nvSpPr>
            <p:spPr>
              <a:xfrm>
                <a:off x="4840740" y="5183714"/>
                <a:ext cx="874497" cy="87449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sp>
          <p:nvSpPr>
            <p:cNvPr id="49" name="文本框 48">
              <a:extLst>
                <a:ext uri="{FF2B5EF4-FFF2-40B4-BE49-F238E27FC236}">
                  <a16:creationId xmlns:a16="http://schemas.microsoft.com/office/drawing/2014/main" id="{3141F00A-CC0B-4CCB-BD5A-04FBDF9BE2DA}"/>
                </a:ext>
              </a:extLst>
            </p:cNvPr>
            <p:cNvSpPr txBox="1"/>
            <p:nvPr/>
          </p:nvSpPr>
          <p:spPr>
            <a:xfrm>
              <a:off x="5002509" y="5411998"/>
              <a:ext cx="502061" cy="400110"/>
            </a:xfrm>
            <a:prstGeom prst="rect">
              <a:avLst/>
            </a:prstGeom>
            <a:noFill/>
          </p:spPr>
          <p:txBody>
            <a:bodyPr wrap="none" rtlCol="0">
              <a:spAutoFit/>
            </a:bodyPr>
            <a:lstStyle/>
            <a:p>
              <a:pPr algn="ctr"/>
              <a:r>
                <a:rPr lang="en-US" altLang="zh-CN" sz="2000" b="1" dirty="0">
                  <a:solidFill>
                    <a:srgbClr val="3C5CE8"/>
                  </a:solidFill>
                  <a:cs typeface="+mn-ea"/>
                  <a:sym typeface="+mn-lt"/>
                </a:rPr>
                <a:t>05</a:t>
              </a:r>
              <a:endParaRPr lang="zh-CN" altLang="en-US" sz="2000" b="1" dirty="0">
                <a:solidFill>
                  <a:srgbClr val="3C5CE8"/>
                </a:solidFill>
                <a:cs typeface="+mn-ea"/>
                <a:sym typeface="+mn-lt"/>
              </a:endParaRPr>
            </a:p>
          </p:txBody>
        </p:sp>
        <p:sp>
          <p:nvSpPr>
            <p:cNvPr id="50" name="文本框 49">
              <a:extLst>
                <a:ext uri="{FF2B5EF4-FFF2-40B4-BE49-F238E27FC236}">
                  <a16:creationId xmlns:a16="http://schemas.microsoft.com/office/drawing/2014/main" id="{7264DC11-D8DF-434E-B61B-940B037D2136}"/>
                </a:ext>
              </a:extLst>
            </p:cNvPr>
            <p:cNvSpPr txBox="1"/>
            <p:nvPr/>
          </p:nvSpPr>
          <p:spPr>
            <a:xfrm>
              <a:off x="5787467" y="5468580"/>
              <a:ext cx="1882846" cy="338554"/>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用户反馈</a:t>
              </a:r>
              <a:endParaRPr lang="en-US" altLang="zh-CN" sz="1600" dirty="0">
                <a:solidFill>
                  <a:schemeClr val="tx1">
                    <a:lumMod val="75000"/>
                    <a:lumOff val="25000"/>
                  </a:schemeClr>
                </a:solidFill>
                <a:cs typeface="+mn-ea"/>
                <a:sym typeface="+mn-lt"/>
              </a:endParaRPr>
            </a:p>
          </p:txBody>
        </p:sp>
      </p:grpSp>
      <p:grpSp>
        <p:nvGrpSpPr>
          <p:cNvPr id="53" name="组合 52">
            <a:extLst>
              <a:ext uri="{FF2B5EF4-FFF2-40B4-BE49-F238E27FC236}">
                <a16:creationId xmlns:a16="http://schemas.microsoft.com/office/drawing/2014/main" id="{17CA8FB9-C17E-4BC6-926F-E7F55DFF740A}"/>
              </a:ext>
            </a:extLst>
          </p:cNvPr>
          <p:cNvGrpSpPr/>
          <p:nvPr/>
        </p:nvGrpSpPr>
        <p:grpSpPr>
          <a:xfrm>
            <a:off x="6476765" y="4392498"/>
            <a:ext cx="3219078" cy="874497"/>
            <a:chOff x="4840740" y="5183714"/>
            <a:chExt cx="3219078" cy="874497"/>
          </a:xfrm>
        </p:grpSpPr>
        <p:grpSp>
          <p:nvGrpSpPr>
            <p:cNvPr id="54" name="组合 53">
              <a:extLst>
                <a:ext uri="{FF2B5EF4-FFF2-40B4-BE49-F238E27FC236}">
                  <a16:creationId xmlns:a16="http://schemas.microsoft.com/office/drawing/2014/main" id="{FF7A78AA-5E79-4AD7-BF35-36CD8BA028FB}"/>
                </a:ext>
              </a:extLst>
            </p:cNvPr>
            <p:cNvGrpSpPr/>
            <p:nvPr/>
          </p:nvGrpSpPr>
          <p:grpSpPr>
            <a:xfrm>
              <a:off x="4840740" y="5183714"/>
              <a:ext cx="3219078" cy="874497"/>
              <a:chOff x="4840740" y="5183714"/>
              <a:chExt cx="3219078" cy="874497"/>
            </a:xfrm>
          </p:grpSpPr>
          <p:sp>
            <p:nvSpPr>
              <p:cNvPr id="59" name="矩形 58">
                <a:extLst>
                  <a:ext uri="{FF2B5EF4-FFF2-40B4-BE49-F238E27FC236}">
                    <a16:creationId xmlns:a16="http://schemas.microsoft.com/office/drawing/2014/main" id="{A03A99A8-CA63-4C7B-BC44-9083C3533FCE}"/>
                  </a:ext>
                </a:extLst>
              </p:cNvPr>
              <p:cNvSpPr/>
              <p:nvPr/>
            </p:nvSpPr>
            <p:spPr>
              <a:xfrm rot="10800000">
                <a:off x="5285547" y="5257760"/>
                <a:ext cx="2774271" cy="726404"/>
              </a:xfrm>
              <a:prstGeom prst="rect">
                <a:avLst/>
              </a:prstGeom>
              <a:gradFill flip="none" rotWithShape="1">
                <a:gsLst>
                  <a:gs pos="0">
                    <a:srgbClr val="3C5CE8">
                      <a:alpha val="0"/>
                    </a:srgbClr>
                  </a:gs>
                  <a:gs pos="100000">
                    <a:srgbClr val="3C5CE8">
                      <a:alpha val="1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2" name="椭圆 61">
                <a:extLst>
                  <a:ext uri="{FF2B5EF4-FFF2-40B4-BE49-F238E27FC236}">
                    <a16:creationId xmlns:a16="http://schemas.microsoft.com/office/drawing/2014/main" id="{740EA665-7645-4353-BF96-B1ACBF8AA69B}"/>
                  </a:ext>
                </a:extLst>
              </p:cNvPr>
              <p:cNvSpPr/>
              <p:nvPr/>
            </p:nvSpPr>
            <p:spPr>
              <a:xfrm>
                <a:off x="4840740" y="5183714"/>
                <a:ext cx="874497" cy="874497"/>
              </a:xfrm>
              <a:prstGeom prst="ellipse">
                <a:avLst/>
              </a:prstGeom>
              <a:solidFill>
                <a:schemeClr val="bg1"/>
              </a:solidFill>
              <a:ln>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sp>
          <p:nvSpPr>
            <p:cNvPr id="55" name="文本框 54">
              <a:extLst>
                <a:ext uri="{FF2B5EF4-FFF2-40B4-BE49-F238E27FC236}">
                  <a16:creationId xmlns:a16="http://schemas.microsoft.com/office/drawing/2014/main" id="{DDC78BC5-D6B4-4497-A5A6-7A9B27E9E75E}"/>
                </a:ext>
              </a:extLst>
            </p:cNvPr>
            <p:cNvSpPr txBox="1"/>
            <p:nvPr/>
          </p:nvSpPr>
          <p:spPr>
            <a:xfrm>
              <a:off x="5002509" y="5411998"/>
              <a:ext cx="502061" cy="400110"/>
            </a:xfrm>
            <a:prstGeom prst="rect">
              <a:avLst/>
            </a:prstGeom>
            <a:noFill/>
          </p:spPr>
          <p:txBody>
            <a:bodyPr wrap="none" rtlCol="0">
              <a:spAutoFit/>
            </a:bodyPr>
            <a:lstStyle/>
            <a:p>
              <a:pPr algn="ctr"/>
              <a:r>
                <a:rPr lang="en-US" altLang="zh-CN" sz="2000" b="1" dirty="0">
                  <a:solidFill>
                    <a:srgbClr val="3C5CE8"/>
                  </a:solidFill>
                  <a:cs typeface="+mn-ea"/>
                  <a:sym typeface="+mn-lt"/>
                </a:rPr>
                <a:t>06</a:t>
              </a:r>
              <a:endParaRPr lang="zh-CN" altLang="en-US" sz="2000" b="1" dirty="0">
                <a:solidFill>
                  <a:srgbClr val="3C5CE8"/>
                </a:solidFill>
                <a:cs typeface="+mn-ea"/>
                <a:sym typeface="+mn-lt"/>
              </a:endParaRPr>
            </a:p>
          </p:txBody>
        </p:sp>
        <p:sp>
          <p:nvSpPr>
            <p:cNvPr id="58" name="文本框 57">
              <a:extLst>
                <a:ext uri="{FF2B5EF4-FFF2-40B4-BE49-F238E27FC236}">
                  <a16:creationId xmlns:a16="http://schemas.microsoft.com/office/drawing/2014/main" id="{EEDC3490-BE93-4856-B28F-D2F632563023}"/>
                </a:ext>
              </a:extLst>
            </p:cNvPr>
            <p:cNvSpPr txBox="1"/>
            <p:nvPr/>
          </p:nvSpPr>
          <p:spPr>
            <a:xfrm>
              <a:off x="5787467" y="5468580"/>
              <a:ext cx="1882846" cy="338554"/>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缺陷修复开销</a:t>
              </a:r>
              <a:endParaRPr lang="en-US" altLang="zh-CN" sz="1600" dirty="0">
                <a:solidFill>
                  <a:schemeClr val="tx1">
                    <a:lumMod val="75000"/>
                    <a:lumOff val="25000"/>
                  </a:schemeClr>
                </a:solidFill>
                <a:cs typeface="+mn-ea"/>
                <a:sym typeface="+mn-lt"/>
              </a:endParaRPr>
            </a:p>
          </p:txBody>
        </p:sp>
      </p:grpSp>
    </p:spTree>
    <p:custDataLst>
      <p:tags r:id="rId1"/>
    </p:custDataLst>
    <p:extLst>
      <p:ext uri="{BB962C8B-B14F-4D97-AF65-F5344CB8AC3E}">
        <p14:creationId xmlns:p14="http://schemas.microsoft.com/office/powerpoint/2010/main" val="3106893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1000" fill="hold"/>
                                        <p:tgtEl>
                                          <p:spTgt spid="42"/>
                                        </p:tgtEl>
                                        <p:attrNameLst>
                                          <p:attrName>ppt_w</p:attrName>
                                        </p:attrNameLst>
                                      </p:cBhvr>
                                      <p:tavLst>
                                        <p:tav tm="0">
                                          <p:val>
                                            <p:fltVal val="0"/>
                                          </p:val>
                                        </p:tav>
                                        <p:tav tm="100000">
                                          <p:val>
                                            <p:strVal val="#ppt_w"/>
                                          </p:val>
                                        </p:tav>
                                      </p:tavLst>
                                    </p:anim>
                                    <p:anim calcmode="lin" valueType="num">
                                      <p:cBhvr>
                                        <p:cTn id="8" dur="1000" fill="hold"/>
                                        <p:tgtEl>
                                          <p:spTgt spid="42"/>
                                        </p:tgtEl>
                                        <p:attrNameLst>
                                          <p:attrName>ppt_h</p:attrName>
                                        </p:attrNameLst>
                                      </p:cBhvr>
                                      <p:tavLst>
                                        <p:tav tm="0">
                                          <p:val>
                                            <p:fltVal val="0"/>
                                          </p:val>
                                        </p:tav>
                                        <p:tav tm="100000">
                                          <p:val>
                                            <p:strVal val="#ppt_h"/>
                                          </p:val>
                                        </p:tav>
                                      </p:tavLst>
                                    </p:anim>
                                    <p:anim calcmode="lin" valueType="num">
                                      <p:cBhvr>
                                        <p:cTn id="9" dur="1000" fill="hold"/>
                                        <p:tgtEl>
                                          <p:spTgt spid="42"/>
                                        </p:tgtEl>
                                        <p:attrNameLst>
                                          <p:attrName>style.rotation</p:attrName>
                                        </p:attrNameLst>
                                      </p:cBhvr>
                                      <p:tavLst>
                                        <p:tav tm="0">
                                          <p:val>
                                            <p:fltVal val="90"/>
                                          </p:val>
                                        </p:tav>
                                        <p:tav tm="100000">
                                          <p:val>
                                            <p:fltVal val="0"/>
                                          </p:val>
                                        </p:tav>
                                      </p:tavLst>
                                    </p:anim>
                                    <p:animEffect transition="in" filter="fade">
                                      <p:cBhvr>
                                        <p:cTn id="10" dur="1000"/>
                                        <p:tgtEl>
                                          <p:spTgt spid="42"/>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750" fill="hold"/>
                                        <p:tgtEl>
                                          <p:spTgt spid="4"/>
                                        </p:tgtEl>
                                        <p:attrNameLst>
                                          <p:attrName>ppt_x</p:attrName>
                                        </p:attrNameLst>
                                      </p:cBhvr>
                                      <p:tavLst>
                                        <p:tav tm="0">
                                          <p:val>
                                            <p:strVal val="#ppt_x"/>
                                          </p:val>
                                        </p:tav>
                                        <p:tav tm="100000">
                                          <p:val>
                                            <p:strVal val="#ppt_x"/>
                                          </p:val>
                                        </p:tav>
                                      </p:tavLst>
                                    </p:anim>
                                    <p:anim calcmode="lin" valueType="num">
                                      <p:cBhvr additive="base">
                                        <p:cTn id="15" dur="750" fill="hold"/>
                                        <p:tgtEl>
                                          <p:spTgt spid="4"/>
                                        </p:tgtEl>
                                        <p:attrNameLst>
                                          <p:attrName>ppt_y</p:attrName>
                                        </p:attrNameLst>
                                      </p:cBhvr>
                                      <p:tavLst>
                                        <p:tav tm="0">
                                          <p:val>
                                            <p:strVal val="1+#ppt_h/2"/>
                                          </p:val>
                                        </p:tav>
                                        <p:tav tm="100000">
                                          <p:val>
                                            <p:strVal val="#ppt_y"/>
                                          </p:val>
                                        </p:tav>
                                      </p:tavLst>
                                    </p:anim>
                                  </p:childTnLst>
                                </p:cTn>
                              </p:par>
                            </p:childTnLst>
                          </p:cTn>
                        </p:par>
                        <p:par>
                          <p:cTn id="16" fill="hold">
                            <p:stCondLst>
                              <p:cond delay="1750"/>
                            </p:stCondLst>
                            <p:childTnLst>
                              <p:par>
                                <p:cTn id="17" presetID="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750" fill="hold"/>
                                        <p:tgtEl>
                                          <p:spTgt spid="10"/>
                                        </p:tgtEl>
                                        <p:attrNameLst>
                                          <p:attrName>ppt_x</p:attrName>
                                        </p:attrNameLst>
                                      </p:cBhvr>
                                      <p:tavLst>
                                        <p:tav tm="0">
                                          <p:val>
                                            <p:strVal val="#ppt_x"/>
                                          </p:val>
                                        </p:tav>
                                        <p:tav tm="100000">
                                          <p:val>
                                            <p:strVal val="#ppt_x"/>
                                          </p:val>
                                        </p:tav>
                                      </p:tavLst>
                                    </p:anim>
                                    <p:anim calcmode="lin" valueType="num">
                                      <p:cBhvr additive="base">
                                        <p:cTn id="20" dur="75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2" presetClass="entr" presetSubtype="4"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750" fill="hold"/>
                                        <p:tgtEl>
                                          <p:spTgt spid="13"/>
                                        </p:tgtEl>
                                        <p:attrNameLst>
                                          <p:attrName>ppt_x</p:attrName>
                                        </p:attrNameLst>
                                      </p:cBhvr>
                                      <p:tavLst>
                                        <p:tav tm="0">
                                          <p:val>
                                            <p:strVal val="#ppt_x"/>
                                          </p:val>
                                        </p:tav>
                                        <p:tav tm="100000">
                                          <p:val>
                                            <p:strVal val="#ppt_x"/>
                                          </p:val>
                                        </p:tav>
                                      </p:tavLst>
                                    </p:anim>
                                    <p:anim calcmode="lin" valueType="num">
                                      <p:cBhvr additive="base">
                                        <p:cTn id="25" dur="750" fill="hold"/>
                                        <p:tgtEl>
                                          <p:spTgt spid="13"/>
                                        </p:tgtEl>
                                        <p:attrNameLst>
                                          <p:attrName>ppt_y</p:attrName>
                                        </p:attrNameLst>
                                      </p:cBhvr>
                                      <p:tavLst>
                                        <p:tav tm="0">
                                          <p:val>
                                            <p:strVal val="1+#ppt_h/2"/>
                                          </p:val>
                                        </p:tav>
                                        <p:tav tm="100000">
                                          <p:val>
                                            <p:strVal val="#ppt_y"/>
                                          </p:val>
                                        </p:tav>
                                      </p:tavLst>
                                    </p:anim>
                                  </p:childTnLst>
                                </p:cTn>
                              </p:par>
                            </p:childTnLst>
                          </p:cTn>
                        </p:par>
                        <p:par>
                          <p:cTn id="26" fill="hold">
                            <p:stCondLst>
                              <p:cond delay="3250"/>
                            </p:stCondLst>
                            <p:childTnLst>
                              <p:par>
                                <p:cTn id="27" presetID="2" presetClass="entr" presetSubtype="4"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750" fill="hold"/>
                                        <p:tgtEl>
                                          <p:spTgt spid="14"/>
                                        </p:tgtEl>
                                        <p:attrNameLst>
                                          <p:attrName>ppt_x</p:attrName>
                                        </p:attrNameLst>
                                      </p:cBhvr>
                                      <p:tavLst>
                                        <p:tav tm="0">
                                          <p:val>
                                            <p:strVal val="#ppt_x"/>
                                          </p:val>
                                        </p:tav>
                                        <p:tav tm="100000">
                                          <p:val>
                                            <p:strVal val="#ppt_x"/>
                                          </p:val>
                                        </p:tav>
                                      </p:tavLst>
                                    </p:anim>
                                    <p:anim calcmode="lin" valueType="num">
                                      <p:cBhvr additive="base">
                                        <p:cTn id="30" dur="750" fill="hold"/>
                                        <p:tgtEl>
                                          <p:spTgt spid="14"/>
                                        </p:tgtEl>
                                        <p:attrNameLst>
                                          <p:attrName>ppt_y</p:attrName>
                                        </p:attrNameLst>
                                      </p:cBhvr>
                                      <p:tavLst>
                                        <p:tav tm="0">
                                          <p:val>
                                            <p:strVal val="1+#ppt_h/2"/>
                                          </p:val>
                                        </p:tav>
                                        <p:tav tm="100000">
                                          <p:val>
                                            <p:strVal val="#ppt_y"/>
                                          </p:val>
                                        </p:tav>
                                      </p:tavLst>
                                    </p:anim>
                                  </p:childTnLst>
                                </p:cTn>
                              </p:par>
                            </p:childTnLst>
                          </p:cTn>
                        </p:par>
                        <p:par>
                          <p:cTn id="31" fill="hold">
                            <p:stCondLst>
                              <p:cond delay="4000"/>
                            </p:stCondLst>
                            <p:childTnLst>
                              <p:par>
                                <p:cTn id="32" presetID="2" presetClass="entr" presetSubtype="4" fill="hold" nodeType="afterEffect">
                                  <p:stCondLst>
                                    <p:cond delay="0"/>
                                  </p:stCondLst>
                                  <p:childTnLst>
                                    <p:set>
                                      <p:cBhvr>
                                        <p:cTn id="33" dur="1" fill="hold">
                                          <p:stCondLst>
                                            <p:cond delay="0"/>
                                          </p:stCondLst>
                                        </p:cTn>
                                        <p:tgtEl>
                                          <p:spTgt spid="45"/>
                                        </p:tgtEl>
                                        <p:attrNameLst>
                                          <p:attrName>style.visibility</p:attrName>
                                        </p:attrNameLst>
                                      </p:cBhvr>
                                      <p:to>
                                        <p:strVal val="visible"/>
                                      </p:to>
                                    </p:set>
                                    <p:anim calcmode="lin" valueType="num">
                                      <p:cBhvr additive="base">
                                        <p:cTn id="34" dur="750" fill="hold"/>
                                        <p:tgtEl>
                                          <p:spTgt spid="45"/>
                                        </p:tgtEl>
                                        <p:attrNameLst>
                                          <p:attrName>ppt_x</p:attrName>
                                        </p:attrNameLst>
                                      </p:cBhvr>
                                      <p:tavLst>
                                        <p:tav tm="0">
                                          <p:val>
                                            <p:strVal val="#ppt_x"/>
                                          </p:val>
                                        </p:tav>
                                        <p:tav tm="100000">
                                          <p:val>
                                            <p:strVal val="#ppt_x"/>
                                          </p:val>
                                        </p:tav>
                                      </p:tavLst>
                                    </p:anim>
                                    <p:anim calcmode="lin" valueType="num">
                                      <p:cBhvr additive="base">
                                        <p:cTn id="35" dur="750" fill="hold"/>
                                        <p:tgtEl>
                                          <p:spTgt spid="45"/>
                                        </p:tgtEl>
                                        <p:attrNameLst>
                                          <p:attrName>ppt_y</p:attrName>
                                        </p:attrNameLst>
                                      </p:cBhvr>
                                      <p:tavLst>
                                        <p:tav tm="0">
                                          <p:val>
                                            <p:strVal val="1+#ppt_h/2"/>
                                          </p:val>
                                        </p:tav>
                                        <p:tav tm="100000">
                                          <p:val>
                                            <p:strVal val="#ppt_y"/>
                                          </p:val>
                                        </p:tav>
                                      </p:tavLst>
                                    </p:anim>
                                  </p:childTnLst>
                                </p:cTn>
                              </p:par>
                            </p:childTnLst>
                          </p:cTn>
                        </p:par>
                        <p:par>
                          <p:cTn id="36" fill="hold">
                            <p:stCondLst>
                              <p:cond delay="4750"/>
                            </p:stCondLst>
                            <p:childTnLst>
                              <p:par>
                                <p:cTn id="37" presetID="2" presetClass="entr" presetSubtype="4" fill="hold" nodeType="after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750" fill="hold"/>
                                        <p:tgtEl>
                                          <p:spTgt spid="53"/>
                                        </p:tgtEl>
                                        <p:attrNameLst>
                                          <p:attrName>ppt_x</p:attrName>
                                        </p:attrNameLst>
                                      </p:cBhvr>
                                      <p:tavLst>
                                        <p:tav tm="0">
                                          <p:val>
                                            <p:strVal val="#ppt_x"/>
                                          </p:val>
                                        </p:tav>
                                        <p:tav tm="100000">
                                          <p:val>
                                            <p:strVal val="#ppt_x"/>
                                          </p:val>
                                        </p:tav>
                                      </p:tavLst>
                                    </p:anim>
                                    <p:anim calcmode="lin" valueType="num">
                                      <p:cBhvr additive="base">
                                        <p:cTn id="40" dur="75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E33FC6F-8BC2-4D8B-98A7-A7C2DAE650BE}"/>
              </a:ext>
            </a:extLst>
          </p:cNvPr>
          <p:cNvGrpSpPr/>
          <p:nvPr/>
        </p:nvGrpSpPr>
        <p:grpSpPr>
          <a:xfrm>
            <a:off x="1110398" y="1922585"/>
            <a:ext cx="10176301" cy="1192416"/>
            <a:chOff x="1110398" y="1922585"/>
            <a:chExt cx="10176301" cy="1192416"/>
          </a:xfrm>
        </p:grpSpPr>
        <p:grpSp>
          <p:nvGrpSpPr>
            <p:cNvPr id="7" name="组合 6">
              <a:extLst>
                <a:ext uri="{FF2B5EF4-FFF2-40B4-BE49-F238E27FC236}">
                  <a16:creationId xmlns:a16="http://schemas.microsoft.com/office/drawing/2014/main" id="{6AB2CF7B-9D59-4769-85E8-51026F2B89A4}"/>
                </a:ext>
              </a:extLst>
            </p:cNvPr>
            <p:cNvGrpSpPr/>
            <p:nvPr/>
          </p:nvGrpSpPr>
          <p:grpSpPr>
            <a:xfrm>
              <a:off x="1110398" y="1922585"/>
              <a:ext cx="9971204" cy="1192416"/>
              <a:chOff x="660401" y="2214399"/>
              <a:chExt cx="9971204" cy="909040"/>
            </a:xfrm>
          </p:grpSpPr>
          <p:sp>
            <p:nvSpPr>
              <p:cNvPr id="6" name="ïṥ1iḍé">
                <a:extLst>
                  <a:ext uri="{FF2B5EF4-FFF2-40B4-BE49-F238E27FC236}">
                    <a16:creationId xmlns:a16="http://schemas.microsoft.com/office/drawing/2014/main" id="{BD0C20DB-7291-4CE1-8B23-9373D117E0A9}"/>
                  </a:ext>
                </a:extLst>
              </p:cNvPr>
              <p:cNvSpPr/>
              <p:nvPr/>
            </p:nvSpPr>
            <p:spPr bwMode="auto">
              <a:xfrm flipH="1">
                <a:off x="3116996" y="2214399"/>
                <a:ext cx="7514609"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2" name="ïṥ1iḍé">
                <a:extLst>
                  <a:ext uri="{FF2B5EF4-FFF2-40B4-BE49-F238E27FC236}">
                    <a16:creationId xmlns:a16="http://schemas.microsoft.com/office/drawing/2014/main" id="{465F352B-5F68-4A97-A065-8D5B437CBFA7}"/>
                  </a:ext>
                </a:extLst>
              </p:cNvPr>
              <p:cNvSpPr/>
              <p:nvPr/>
            </p:nvSpPr>
            <p:spPr bwMode="auto">
              <a:xfrm flipH="1">
                <a:off x="660401" y="2214399"/>
                <a:ext cx="2464936"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sp>
          <p:nvSpPr>
            <p:cNvPr id="19" name="Title 13">
              <a:extLst>
                <a:ext uri="{FF2B5EF4-FFF2-40B4-BE49-F238E27FC236}">
                  <a16:creationId xmlns:a16="http://schemas.microsoft.com/office/drawing/2014/main" id="{AD3ACA2E-D34B-4C24-8AAA-CB62E4ECB164}"/>
                </a:ext>
              </a:extLst>
            </p:cNvPr>
            <p:cNvSpPr txBox="1">
              <a:spLocks/>
            </p:cNvSpPr>
            <p:nvPr/>
          </p:nvSpPr>
          <p:spPr bwMode="auto">
            <a:xfrm>
              <a:off x="1120074" y="2204239"/>
              <a:ext cx="2446920" cy="677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a:solidFill>
                    <a:schemeClr val="bg1"/>
                  </a:solidFill>
                  <a:latin typeface="+mn-lt"/>
                  <a:ea typeface="+mn-ea"/>
                  <a:cs typeface="+mn-ea"/>
                  <a:sym typeface="+mn-lt"/>
                </a:rPr>
                <a:t>轻量级</a:t>
              </a:r>
              <a:endParaRPr lang="en-US" altLang="zh-CN" sz="2800" dirty="0">
                <a:solidFill>
                  <a:schemeClr val="bg1"/>
                </a:solidFill>
                <a:latin typeface="+mn-lt"/>
                <a:ea typeface="+mn-ea"/>
                <a:cs typeface="+mn-ea"/>
                <a:sym typeface="+mn-lt"/>
              </a:endParaRPr>
            </a:p>
          </p:txBody>
        </p:sp>
        <p:sp>
          <p:nvSpPr>
            <p:cNvPr id="21" name="Content Placeholder 2">
              <a:extLst>
                <a:ext uri="{FF2B5EF4-FFF2-40B4-BE49-F238E27FC236}">
                  <a16:creationId xmlns:a16="http://schemas.microsoft.com/office/drawing/2014/main" id="{DFD7C87C-BEE6-4879-A308-4C9A95A5DC7A}"/>
                </a:ext>
              </a:extLst>
            </p:cNvPr>
            <p:cNvSpPr txBox="1">
              <a:spLocks/>
            </p:cNvSpPr>
            <p:nvPr/>
          </p:nvSpPr>
          <p:spPr bwMode="auto">
            <a:xfrm>
              <a:off x="3886766" y="2048144"/>
              <a:ext cx="7399933"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150000"/>
                </a:lnSpc>
                <a:spcBef>
                  <a:spcPct val="20000"/>
                </a:spcBef>
              </a:pPr>
              <a:r>
                <a:rPr lang="zh-CN" altLang="en-US" sz="1400" dirty="0">
                  <a:solidFill>
                    <a:schemeClr val="tx1">
                      <a:lumMod val="65000"/>
                      <a:lumOff val="35000"/>
                    </a:schemeClr>
                  </a:solidFill>
                  <a:latin typeface="+mn-lt"/>
                  <a:ea typeface="+mn-ea"/>
                  <a:cs typeface="+mn-ea"/>
                  <a:sym typeface="+mn-lt"/>
                </a:rPr>
                <a:t>仅需简单统计测试用例的</a:t>
              </a:r>
              <a:r>
                <a:rPr lang="zh-CN" altLang="en-US" sz="1400" b="1" dirty="0">
                  <a:solidFill>
                    <a:schemeClr val="tx1">
                      <a:lumMod val="65000"/>
                      <a:lumOff val="35000"/>
                    </a:schemeClr>
                  </a:solidFill>
                  <a:latin typeface="+mn-lt"/>
                  <a:ea typeface="+mn-ea"/>
                  <a:cs typeface="+mn-ea"/>
                  <a:sym typeface="+mn-lt"/>
                </a:rPr>
                <a:t>程序实体覆盖信息</a:t>
              </a:r>
              <a:r>
                <a:rPr lang="zh-CN" altLang="en-US" sz="1400" dirty="0">
                  <a:solidFill>
                    <a:schemeClr val="tx1">
                      <a:lumMod val="65000"/>
                      <a:lumOff val="35000"/>
                    </a:schemeClr>
                  </a:solidFill>
                  <a:latin typeface="+mn-lt"/>
                  <a:ea typeface="+mn-ea"/>
                  <a:cs typeface="+mn-ea"/>
                  <a:sym typeface="+mn-lt"/>
                </a:rPr>
                <a:t>。</a:t>
              </a:r>
              <a:endParaRPr lang="en-US" sz="1400" dirty="0">
                <a:solidFill>
                  <a:schemeClr val="tx1">
                    <a:lumMod val="65000"/>
                    <a:lumOff val="35000"/>
                  </a:schemeClr>
                </a:solidFill>
                <a:latin typeface="+mn-lt"/>
                <a:ea typeface="+mn-ea"/>
                <a:cs typeface="+mn-ea"/>
                <a:sym typeface="+mn-lt"/>
              </a:endParaRPr>
            </a:p>
          </p:txBody>
        </p:sp>
      </p:grpSp>
      <p:grpSp>
        <p:nvGrpSpPr>
          <p:cNvPr id="8" name="组合 7">
            <a:extLst>
              <a:ext uri="{FF2B5EF4-FFF2-40B4-BE49-F238E27FC236}">
                <a16:creationId xmlns:a16="http://schemas.microsoft.com/office/drawing/2014/main" id="{EA94400A-A232-4252-A0F2-ABCFA0E9168C}"/>
              </a:ext>
            </a:extLst>
          </p:cNvPr>
          <p:cNvGrpSpPr/>
          <p:nvPr/>
        </p:nvGrpSpPr>
        <p:grpSpPr>
          <a:xfrm>
            <a:off x="1110398" y="3379394"/>
            <a:ext cx="10176301" cy="1192416"/>
            <a:chOff x="1110398" y="3379394"/>
            <a:chExt cx="10176301" cy="1192416"/>
          </a:xfrm>
        </p:grpSpPr>
        <p:grpSp>
          <p:nvGrpSpPr>
            <p:cNvPr id="14" name="组合 13">
              <a:extLst>
                <a:ext uri="{FF2B5EF4-FFF2-40B4-BE49-F238E27FC236}">
                  <a16:creationId xmlns:a16="http://schemas.microsoft.com/office/drawing/2014/main" id="{1E0F9BD1-ED0B-4B16-8F2C-5F6486999D27}"/>
                </a:ext>
              </a:extLst>
            </p:cNvPr>
            <p:cNvGrpSpPr/>
            <p:nvPr/>
          </p:nvGrpSpPr>
          <p:grpSpPr>
            <a:xfrm>
              <a:off x="1110398" y="3379394"/>
              <a:ext cx="9971204" cy="1192416"/>
              <a:chOff x="660401" y="2214399"/>
              <a:chExt cx="9971204" cy="909040"/>
            </a:xfrm>
          </p:grpSpPr>
          <p:sp>
            <p:nvSpPr>
              <p:cNvPr id="15" name="ïṥ1iḍé">
                <a:extLst>
                  <a:ext uri="{FF2B5EF4-FFF2-40B4-BE49-F238E27FC236}">
                    <a16:creationId xmlns:a16="http://schemas.microsoft.com/office/drawing/2014/main" id="{8762FD51-6036-4BFB-B6B7-FB6D599B01DA}"/>
                  </a:ext>
                </a:extLst>
              </p:cNvPr>
              <p:cNvSpPr/>
              <p:nvPr/>
            </p:nvSpPr>
            <p:spPr bwMode="auto">
              <a:xfrm flipH="1">
                <a:off x="3116996" y="2214399"/>
                <a:ext cx="7514609"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16" name="ïṥ1iḍé">
                <a:extLst>
                  <a:ext uri="{FF2B5EF4-FFF2-40B4-BE49-F238E27FC236}">
                    <a16:creationId xmlns:a16="http://schemas.microsoft.com/office/drawing/2014/main" id="{5EBF78BB-D60B-48B0-A290-D5CF1144ACFF}"/>
                  </a:ext>
                </a:extLst>
              </p:cNvPr>
              <p:cNvSpPr/>
              <p:nvPr/>
            </p:nvSpPr>
            <p:spPr bwMode="auto">
              <a:xfrm flipH="1">
                <a:off x="660401" y="2214399"/>
                <a:ext cx="2464936"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rgbClr val="E8EBFA"/>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sp>
          <p:nvSpPr>
            <p:cNvPr id="22" name="Title 13">
              <a:extLst>
                <a:ext uri="{FF2B5EF4-FFF2-40B4-BE49-F238E27FC236}">
                  <a16:creationId xmlns:a16="http://schemas.microsoft.com/office/drawing/2014/main" id="{6F4948EE-5934-46BC-AF11-ED54EBECFCAE}"/>
                </a:ext>
              </a:extLst>
            </p:cNvPr>
            <p:cNvSpPr txBox="1">
              <a:spLocks/>
            </p:cNvSpPr>
            <p:nvPr/>
          </p:nvSpPr>
          <p:spPr bwMode="auto">
            <a:xfrm>
              <a:off x="1120074" y="3623606"/>
              <a:ext cx="2446920" cy="677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a:solidFill>
                    <a:srgbClr val="3C5CE8"/>
                  </a:solidFill>
                  <a:latin typeface="+mn-lt"/>
                  <a:ea typeface="+mn-ea"/>
                  <a:cs typeface="+mn-ea"/>
                  <a:sym typeface="+mn-lt"/>
                </a:rPr>
                <a:t>重量级</a:t>
              </a:r>
              <a:endParaRPr lang="en-US" altLang="zh-CN" sz="2800" dirty="0">
                <a:solidFill>
                  <a:srgbClr val="3C5CE8"/>
                </a:solidFill>
                <a:latin typeface="+mn-lt"/>
                <a:ea typeface="+mn-ea"/>
                <a:cs typeface="+mn-ea"/>
                <a:sym typeface="+mn-lt"/>
              </a:endParaRPr>
            </a:p>
          </p:txBody>
        </p:sp>
        <p:sp>
          <p:nvSpPr>
            <p:cNvPr id="23" name="Content Placeholder 2">
              <a:extLst>
                <a:ext uri="{FF2B5EF4-FFF2-40B4-BE49-F238E27FC236}">
                  <a16:creationId xmlns:a16="http://schemas.microsoft.com/office/drawing/2014/main" id="{BCEAC417-C041-4E20-9B6C-84684A6D06E9}"/>
                </a:ext>
              </a:extLst>
            </p:cNvPr>
            <p:cNvSpPr txBox="1">
              <a:spLocks/>
            </p:cNvSpPr>
            <p:nvPr/>
          </p:nvSpPr>
          <p:spPr bwMode="auto">
            <a:xfrm>
              <a:off x="3886766" y="3467511"/>
              <a:ext cx="7399933"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150000"/>
                </a:lnSpc>
                <a:spcBef>
                  <a:spcPct val="20000"/>
                </a:spcBef>
              </a:pPr>
              <a:r>
                <a:rPr lang="zh-CN" altLang="en-US" sz="1400" dirty="0">
                  <a:solidFill>
                    <a:schemeClr val="tx1">
                      <a:lumMod val="65000"/>
                      <a:lumOff val="35000"/>
                    </a:schemeClr>
                  </a:solidFill>
                  <a:latin typeface="+mn-lt"/>
                  <a:ea typeface="+mn-ea"/>
                  <a:cs typeface="+mn-ea"/>
                  <a:sym typeface="+mn-lt"/>
                </a:rPr>
                <a:t>需要进一步</a:t>
              </a:r>
              <a:r>
                <a:rPr lang="zh-CN" altLang="en-US" sz="1400" b="1" dirty="0">
                  <a:solidFill>
                    <a:schemeClr val="tx1">
                      <a:lumMod val="65000"/>
                      <a:lumOff val="35000"/>
                    </a:schemeClr>
                  </a:solidFill>
                  <a:latin typeface="+mn-lt"/>
                  <a:ea typeface="+mn-ea"/>
                  <a:cs typeface="+mn-ea"/>
                  <a:sym typeface="+mn-lt"/>
                </a:rPr>
                <a:t>分析程序实体间的控制或数据依赖关系</a:t>
              </a:r>
              <a:r>
                <a:rPr lang="zh-CN" altLang="en-US" sz="1400" dirty="0">
                  <a:solidFill>
                    <a:schemeClr val="tx1">
                      <a:lumMod val="65000"/>
                      <a:lumOff val="35000"/>
                    </a:schemeClr>
                  </a:solidFill>
                  <a:latin typeface="+mn-lt"/>
                  <a:ea typeface="+mn-ea"/>
                  <a:cs typeface="+mn-ea"/>
                  <a:sym typeface="+mn-lt"/>
                </a:rPr>
                <a:t>。</a:t>
              </a:r>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基于信息流的 </a:t>
              </a:r>
              <a:r>
                <a:rPr lang="en-US" sz="1400" dirty="0">
                  <a:solidFill>
                    <a:schemeClr val="tx1">
                      <a:lumMod val="65000"/>
                      <a:lumOff val="35000"/>
                    </a:schemeClr>
                  </a:solidFill>
                  <a:latin typeface="+mn-lt"/>
                  <a:ea typeface="+mn-ea"/>
                  <a:cs typeface="+mn-ea"/>
                  <a:sym typeface="+mn-lt"/>
                </a:rPr>
                <a:t>Tarantula </a:t>
              </a:r>
              <a:r>
                <a:rPr lang="zh-CN" altLang="en-US" sz="1400" dirty="0">
                  <a:solidFill>
                    <a:schemeClr val="tx1">
                      <a:lumMod val="65000"/>
                      <a:lumOff val="35000"/>
                    </a:schemeClr>
                  </a:solidFill>
                  <a:latin typeface="+mn-lt"/>
                  <a:ea typeface="+mn-ea"/>
                  <a:cs typeface="+mn-ea"/>
                  <a:sym typeface="+mn-lt"/>
                </a:rPr>
                <a:t>方法 </a:t>
              </a:r>
              <a:r>
                <a:rPr lang="en-US" altLang="zh-CN" sz="1400" dirty="0">
                  <a:solidFill>
                    <a:schemeClr val="tx1">
                      <a:lumMod val="65000"/>
                      <a:lumOff val="35000"/>
                    </a:schemeClr>
                  </a:solidFill>
                  <a:latin typeface="+mn-lt"/>
                  <a:ea typeface="+mn-ea"/>
                  <a:cs typeface="+mn-ea"/>
                  <a:sym typeface="+mn-lt"/>
                </a:rPr>
                <a:t>/ DES</a:t>
              </a:r>
              <a:r>
                <a:rPr lang="zh-CN" altLang="en-US" sz="1400" dirty="0">
                  <a:solidFill>
                    <a:schemeClr val="tx1">
                      <a:lumMod val="65000"/>
                      <a:lumOff val="35000"/>
                    </a:schemeClr>
                  </a:solidFill>
                  <a:latin typeface="+mn-lt"/>
                  <a:ea typeface="+mn-ea"/>
                  <a:cs typeface="+mn-ea"/>
                  <a:sym typeface="+mn-lt"/>
                </a:rPr>
                <a:t>方法</a:t>
              </a:r>
              <a:r>
                <a:rPr lang="en-US" altLang="zh-CN" sz="1400" dirty="0">
                  <a:solidFill>
                    <a:schemeClr val="tx1">
                      <a:lumMod val="65000"/>
                      <a:lumOff val="35000"/>
                    </a:schemeClr>
                  </a:solidFill>
                  <a:latin typeface="+mn-lt"/>
                  <a:ea typeface="+mn-ea"/>
                  <a:cs typeface="+mn-ea"/>
                  <a:sym typeface="+mn-lt"/>
                </a:rPr>
                <a:t> / </a:t>
              </a:r>
              <a:r>
                <a:rPr lang="zh-CN" altLang="en-US" sz="1400" dirty="0">
                  <a:solidFill>
                    <a:schemeClr val="tx1">
                      <a:lumMod val="65000"/>
                      <a:lumOff val="35000"/>
                    </a:schemeClr>
                  </a:solidFill>
                  <a:latin typeface="+mn-lt"/>
                  <a:ea typeface="+mn-ea"/>
                  <a:cs typeface="+mn-ea"/>
                  <a:sym typeface="+mn-lt"/>
                </a:rPr>
                <a:t>基于缺陷传播分析的 </a:t>
              </a:r>
              <a:r>
                <a:rPr lang="en-US" altLang="zh-CN" sz="1400" dirty="0">
                  <a:solidFill>
                    <a:schemeClr val="tx1">
                      <a:lumMod val="65000"/>
                      <a:lumOff val="35000"/>
                    </a:schemeClr>
                  </a:solidFill>
                  <a:latin typeface="+mn-lt"/>
                  <a:ea typeface="+mn-ea"/>
                  <a:cs typeface="+mn-ea"/>
                  <a:sym typeface="+mn-lt"/>
                </a:rPr>
                <a:t>CP </a:t>
              </a:r>
              <a:r>
                <a:rPr lang="zh-CN" altLang="en-US" sz="1400" dirty="0">
                  <a:solidFill>
                    <a:schemeClr val="tx1">
                      <a:lumMod val="65000"/>
                      <a:lumOff val="35000"/>
                    </a:schemeClr>
                  </a:solidFill>
                  <a:latin typeface="+mn-lt"/>
                  <a:ea typeface="+mn-ea"/>
                  <a:cs typeface="+mn-ea"/>
                  <a:sym typeface="+mn-lt"/>
                </a:rPr>
                <a:t>模型 </a:t>
              </a:r>
              <a:r>
                <a:rPr lang="en-US" altLang="zh-CN" sz="1400" dirty="0">
                  <a:solidFill>
                    <a:schemeClr val="tx1">
                      <a:lumMod val="65000"/>
                      <a:lumOff val="35000"/>
                    </a:schemeClr>
                  </a:solidFill>
                  <a:latin typeface="+mn-lt"/>
                  <a:ea typeface="+mn-ea"/>
                  <a:cs typeface="+mn-ea"/>
                  <a:sym typeface="+mn-lt"/>
                </a:rPr>
                <a:t>/ LOUPE </a:t>
              </a:r>
              <a:r>
                <a:rPr lang="zh-CN" altLang="en-US" sz="1400" dirty="0">
                  <a:solidFill>
                    <a:schemeClr val="tx1">
                      <a:lumMod val="65000"/>
                      <a:lumOff val="35000"/>
                    </a:schemeClr>
                  </a:solidFill>
                  <a:latin typeface="+mn-lt"/>
                  <a:ea typeface="+mn-ea"/>
                  <a:cs typeface="+mn-ea"/>
                  <a:sym typeface="+mn-lt"/>
                </a:rPr>
                <a:t>模型 </a:t>
              </a:r>
              <a:r>
                <a:rPr lang="en-US" altLang="zh-CN" sz="1400" dirty="0">
                  <a:solidFill>
                    <a:schemeClr val="tx1">
                      <a:lumMod val="65000"/>
                      <a:lumOff val="35000"/>
                    </a:schemeClr>
                  </a:solidFill>
                  <a:latin typeface="+mn-lt"/>
                  <a:ea typeface="+mn-ea"/>
                  <a:cs typeface="+mn-ea"/>
                  <a:sym typeface="+mn-lt"/>
                </a:rPr>
                <a:t>/ </a:t>
              </a:r>
              <a:r>
                <a:rPr lang="zh-CN" altLang="en-US" sz="1400" dirty="0">
                  <a:solidFill>
                    <a:schemeClr val="tx1">
                      <a:lumMod val="65000"/>
                      <a:lumOff val="35000"/>
                    </a:schemeClr>
                  </a:solidFill>
                  <a:latin typeface="+mn-lt"/>
                  <a:ea typeface="+mn-ea"/>
                  <a:cs typeface="+mn-ea"/>
                  <a:sym typeface="+mn-lt"/>
                </a:rPr>
                <a:t>概率程序依赖图</a:t>
              </a:r>
              <a:r>
                <a:rPr lang="en-US" altLang="zh-CN" sz="1400" dirty="0">
                  <a:solidFill>
                    <a:schemeClr val="tx1">
                      <a:lumMod val="65000"/>
                      <a:lumOff val="35000"/>
                    </a:schemeClr>
                  </a:solidFill>
                  <a:latin typeface="+mn-lt"/>
                  <a:ea typeface="+mn-ea"/>
                  <a:cs typeface="+mn-ea"/>
                  <a:sym typeface="+mn-lt"/>
                </a:rPr>
                <a:t>PPDG /</a:t>
              </a:r>
              <a:r>
                <a:rPr lang="zh-CN" altLang="en-US" sz="1400" dirty="0">
                  <a:solidFill>
                    <a:schemeClr val="tx1">
                      <a:lumMod val="65000"/>
                      <a:lumOff val="35000"/>
                    </a:schemeClr>
                  </a:solidFill>
                  <a:latin typeface="+mn-lt"/>
                  <a:ea typeface="+mn-ea"/>
                  <a:cs typeface="+mn-ea"/>
                  <a:sym typeface="+mn-lt"/>
                </a:rPr>
                <a:t>基于执行切片和砍片的缺陷定位方法</a:t>
              </a:r>
              <a:endParaRPr lang="en-US" sz="1400" dirty="0">
                <a:solidFill>
                  <a:schemeClr val="tx1">
                    <a:lumMod val="65000"/>
                    <a:lumOff val="35000"/>
                  </a:schemeClr>
                </a:solidFill>
                <a:latin typeface="+mn-lt"/>
                <a:ea typeface="+mn-ea"/>
                <a:cs typeface="+mn-ea"/>
                <a:sym typeface="+mn-lt"/>
              </a:endParaRPr>
            </a:p>
          </p:txBody>
        </p:sp>
      </p:grpSp>
      <p:grpSp>
        <p:nvGrpSpPr>
          <p:cNvPr id="9" name="组合 8">
            <a:extLst>
              <a:ext uri="{FF2B5EF4-FFF2-40B4-BE49-F238E27FC236}">
                <a16:creationId xmlns:a16="http://schemas.microsoft.com/office/drawing/2014/main" id="{03C96A34-8263-4882-B7CB-01F45F62372C}"/>
              </a:ext>
            </a:extLst>
          </p:cNvPr>
          <p:cNvGrpSpPr/>
          <p:nvPr/>
        </p:nvGrpSpPr>
        <p:grpSpPr>
          <a:xfrm>
            <a:off x="1110398" y="4836203"/>
            <a:ext cx="10176301" cy="1192416"/>
            <a:chOff x="1110398" y="4836203"/>
            <a:chExt cx="10176301" cy="1192416"/>
          </a:xfrm>
        </p:grpSpPr>
        <p:grpSp>
          <p:nvGrpSpPr>
            <p:cNvPr id="11" name="组合 10">
              <a:extLst>
                <a:ext uri="{FF2B5EF4-FFF2-40B4-BE49-F238E27FC236}">
                  <a16:creationId xmlns:a16="http://schemas.microsoft.com/office/drawing/2014/main" id="{BC13A162-A453-474F-9C25-495682DB25F4}"/>
                </a:ext>
              </a:extLst>
            </p:cNvPr>
            <p:cNvGrpSpPr/>
            <p:nvPr/>
          </p:nvGrpSpPr>
          <p:grpSpPr>
            <a:xfrm>
              <a:off x="1110398" y="4836203"/>
              <a:ext cx="9971204" cy="1192416"/>
              <a:chOff x="660401" y="2214399"/>
              <a:chExt cx="9971204" cy="909040"/>
            </a:xfrm>
          </p:grpSpPr>
          <p:sp>
            <p:nvSpPr>
              <p:cNvPr id="12" name="ïṥ1iḍé">
                <a:extLst>
                  <a:ext uri="{FF2B5EF4-FFF2-40B4-BE49-F238E27FC236}">
                    <a16:creationId xmlns:a16="http://schemas.microsoft.com/office/drawing/2014/main" id="{42AEA116-DC3D-4667-859A-5240E3D68153}"/>
                  </a:ext>
                </a:extLst>
              </p:cNvPr>
              <p:cNvSpPr/>
              <p:nvPr/>
            </p:nvSpPr>
            <p:spPr bwMode="auto">
              <a:xfrm flipH="1">
                <a:off x="3116996" y="2214399"/>
                <a:ext cx="7514609"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sp>
            <p:nvSpPr>
              <p:cNvPr id="13" name="ïṥ1iḍé">
                <a:extLst>
                  <a:ext uri="{FF2B5EF4-FFF2-40B4-BE49-F238E27FC236}">
                    <a16:creationId xmlns:a16="http://schemas.microsoft.com/office/drawing/2014/main" id="{29C255FC-5F90-4501-A1D3-153A11B72CB6}"/>
                  </a:ext>
                </a:extLst>
              </p:cNvPr>
              <p:cNvSpPr/>
              <p:nvPr/>
            </p:nvSpPr>
            <p:spPr bwMode="auto">
              <a:xfrm flipH="1">
                <a:off x="660401" y="2214399"/>
                <a:ext cx="2464936" cy="909040"/>
              </a:xfrm>
              <a:custGeom>
                <a:avLst/>
                <a:gdLst>
                  <a:gd name="T0" fmla="*/ 0 w 4970"/>
                  <a:gd name="T1" fmla="*/ 0 h 566"/>
                  <a:gd name="T2" fmla="*/ 4970 w 4970"/>
                  <a:gd name="T3" fmla="*/ 0 h 566"/>
                  <a:gd name="T4" fmla="*/ 4970 w 4970"/>
                  <a:gd name="T5" fmla="*/ 566 h 566"/>
                  <a:gd name="T6" fmla="*/ 0 w 4970"/>
                  <a:gd name="T7" fmla="*/ 566 h 566"/>
                  <a:gd name="T8" fmla="*/ 0 w 4970"/>
                  <a:gd name="T9" fmla="*/ 0 h 566"/>
                  <a:gd name="T10" fmla="*/ 0 w 4970"/>
                  <a:gd name="T11" fmla="*/ 0 h 566"/>
                </a:gdLst>
                <a:ahLst/>
                <a:cxnLst>
                  <a:cxn ang="0">
                    <a:pos x="T0" y="T1"/>
                  </a:cxn>
                  <a:cxn ang="0">
                    <a:pos x="T2" y="T3"/>
                  </a:cxn>
                  <a:cxn ang="0">
                    <a:pos x="T4" y="T5"/>
                  </a:cxn>
                  <a:cxn ang="0">
                    <a:pos x="T6" y="T7"/>
                  </a:cxn>
                  <a:cxn ang="0">
                    <a:pos x="T8" y="T9"/>
                  </a:cxn>
                  <a:cxn ang="0">
                    <a:pos x="T10" y="T11"/>
                  </a:cxn>
                </a:cxnLst>
                <a:rect l="0" t="0" r="r" b="b"/>
                <a:pathLst>
                  <a:path w="4970" h="566">
                    <a:moveTo>
                      <a:pt x="0" y="0"/>
                    </a:moveTo>
                    <a:lnTo>
                      <a:pt x="4970" y="0"/>
                    </a:lnTo>
                    <a:lnTo>
                      <a:pt x="4970" y="566"/>
                    </a:lnTo>
                    <a:lnTo>
                      <a:pt x="0" y="566"/>
                    </a:lnTo>
                    <a:lnTo>
                      <a:pt x="0" y="0"/>
                    </a:lnTo>
                    <a:lnTo>
                      <a:pt x="0" y="0"/>
                    </a:lnTo>
                    <a:close/>
                  </a:path>
                </a:pathLst>
              </a:custGeom>
              <a:solidFill>
                <a:srgbClr val="E8EBFA"/>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C5CE8"/>
                  </a:solidFill>
                  <a:cs typeface="+mn-ea"/>
                  <a:sym typeface="+mn-lt"/>
                </a:endParaRPr>
              </a:p>
            </p:txBody>
          </p:sp>
        </p:grpSp>
        <p:sp>
          <p:nvSpPr>
            <p:cNvPr id="24" name="Title 13">
              <a:extLst>
                <a:ext uri="{FF2B5EF4-FFF2-40B4-BE49-F238E27FC236}">
                  <a16:creationId xmlns:a16="http://schemas.microsoft.com/office/drawing/2014/main" id="{EDF8EAD3-EF61-4E05-9B4C-B745832DDFB3}"/>
                </a:ext>
              </a:extLst>
            </p:cNvPr>
            <p:cNvSpPr txBox="1">
              <a:spLocks/>
            </p:cNvSpPr>
            <p:nvPr/>
          </p:nvSpPr>
          <p:spPr bwMode="auto">
            <a:xfrm>
              <a:off x="1120074" y="5111212"/>
              <a:ext cx="2446920" cy="677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zh-CN" altLang="en-US" sz="2800" dirty="0">
                  <a:solidFill>
                    <a:srgbClr val="3C5CE8"/>
                  </a:solidFill>
                  <a:latin typeface="+mn-lt"/>
                  <a:ea typeface="+mn-ea"/>
                  <a:cs typeface="+mn-ea"/>
                  <a:sym typeface="+mn-lt"/>
                </a:rPr>
                <a:t>其他</a:t>
              </a:r>
              <a:endParaRPr lang="en-US" altLang="zh-CN" sz="2800" dirty="0">
                <a:solidFill>
                  <a:srgbClr val="3C5CE8"/>
                </a:solidFill>
                <a:latin typeface="+mn-lt"/>
                <a:ea typeface="+mn-ea"/>
                <a:cs typeface="+mn-ea"/>
                <a:sym typeface="+mn-lt"/>
              </a:endParaRPr>
            </a:p>
          </p:txBody>
        </p:sp>
        <p:sp>
          <p:nvSpPr>
            <p:cNvPr id="25" name="Content Placeholder 2">
              <a:extLst>
                <a:ext uri="{FF2B5EF4-FFF2-40B4-BE49-F238E27FC236}">
                  <a16:creationId xmlns:a16="http://schemas.microsoft.com/office/drawing/2014/main" id="{E8B40B38-6971-4928-B780-95A0FC969FA3}"/>
                </a:ext>
              </a:extLst>
            </p:cNvPr>
            <p:cNvSpPr txBox="1">
              <a:spLocks/>
            </p:cNvSpPr>
            <p:nvPr/>
          </p:nvSpPr>
          <p:spPr bwMode="auto">
            <a:xfrm>
              <a:off x="3886766" y="4955117"/>
              <a:ext cx="7399933"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nchor="ct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150000"/>
                </a:lnSpc>
                <a:spcBef>
                  <a:spcPct val="20000"/>
                </a:spcBef>
              </a:pPr>
              <a:r>
                <a:rPr lang="zh-CN" altLang="en-US" sz="1400" dirty="0">
                  <a:solidFill>
                    <a:schemeClr val="tx1">
                      <a:lumMod val="65000"/>
                      <a:lumOff val="35000"/>
                    </a:schemeClr>
                  </a:solidFill>
                  <a:latin typeface="+mn-lt"/>
                  <a:ea typeface="+mn-ea"/>
                  <a:cs typeface="+mn-ea"/>
                  <a:sym typeface="+mn-lt"/>
                </a:rPr>
                <a:t>例如考虑面向对象程序特征、测试用例执行时间或同时考虑多种不同程序频谱等。</a:t>
              </a:r>
              <a:endParaRPr lang="en-US" sz="1400" dirty="0">
                <a:solidFill>
                  <a:schemeClr val="tx1">
                    <a:lumMod val="65000"/>
                    <a:lumOff val="35000"/>
                  </a:schemeClr>
                </a:solidFill>
                <a:latin typeface="+mn-lt"/>
                <a:ea typeface="+mn-ea"/>
                <a:cs typeface="+mn-ea"/>
                <a:sym typeface="+mn-lt"/>
              </a:endParaRPr>
            </a:p>
          </p:txBody>
        </p:sp>
      </p:grpSp>
      <p:grpSp>
        <p:nvGrpSpPr>
          <p:cNvPr id="20" name="组合 19">
            <a:extLst>
              <a:ext uri="{FF2B5EF4-FFF2-40B4-BE49-F238E27FC236}">
                <a16:creationId xmlns:a16="http://schemas.microsoft.com/office/drawing/2014/main" id="{1AE42004-0AC6-41A4-84A0-BE3F822A0F9E}"/>
              </a:ext>
            </a:extLst>
          </p:cNvPr>
          <p:cNvGrpSpPr/>
          <p:nvPr/>
        </p:nvGrpSpPr>
        <p:grpSpPr>
          <a:xfrm>
            <a:off x="-781050" y="-662111"/>
            <a:ext cx="5809460" cy="1611914"/>
            <a:chOff x="-781050" y="-662111"/>
            <a:chExt cx="5809460" cy="1611914"/>
          </a:xfrm>
        </p:grpSpPr>
        <p:sp>
          <p:nvSpPr>
            <p:cNvPr id="26" name="任意多边形: 形状 25">
              <a:extLst>
                <a:ext uri="{FF2B5EF4-FFF2-40B4-BE49-F238E27FC236}">
                  <a16:creationId xmlns:a16="http://schemas.microsoft.com/office/drawing/2014/main" id="{F07DFF47-EA8D-43C2-8295-270933AEBFFC}"/>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7" name="文本框 26">
              <a:extLst>
                <a:ext uri="{FF2B5EF4-FFF2-40B4-BE49-F238E27FC236}">
                  <a16:creationId xmlns:a16="http://schemas.microsoft.com/office/drawing/2014/main" id="{A5F2C5E1-2A02-4126-BC79-B512E80345C1}"/>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程序频谱构造方式</a:t>
              </a:r>
            </a:p>
          </p:txBody>
        </p:sp>
      </p:grpSp>
      <p:pic>
        <p:nvPicPr>
          <p:cNvPr id="5" name="图片 4">
            <a:extLst>
              <a:ext uri="{FF2B5EF4-FFF2-40B4-BE49-F238E27FC236}">
                <a16:creationId xmlns:a16="http://schemas.microsoft.com/office/drawing/2014/main" id="{3183F7B0-4BA4-4B21-AE48-ED5182E9034C}"/>
              </a:ext>
            </a:extLst>
          </p:cNvPr>
          <p:cNvPicPr>
            <a:picLocks noChangeAspect="1"/>
          </p:cNvPicPr>
          <p:nvPr/>
        </p:nvPicPr>
        <p:blipFill>
          <a:blip r:embed="rId3"/>
          <a:stretch>
            <a:fillRect/>
          </a:stretch>
        </p:blipFill>
        <p:spPr>
          <a:xfrm>
            <a:off x="7324297" y="485016"/>
            <a:ext cx="4000500" cy="857250"/>
          </a:xfrm>
          <a:prstGeom prst="rect">
            <a:avLst/>
          </a:prstGeom>
        </p:spPr>
      </p:pic>
    </p:spTree>
    <p:custDataLst>
      <p:tags r:id="rId1"/>
    </p:custDataLst>
    <p:extLst>
      <p:ext uri="{BB962C8B-B14F-4D97-AF65-F5344CB8AC3E}">
        <p14:creationId xmlns:p14="http://schemas.microsoft.com/office/powerpoint/2010/main" val="328681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 calcmode="lin" valueType="num">
                                      <p:cBhvr>
                                        <p:cTn id="9" dur="500" fill="hold"/>
                                        <p:tgtEl>
                                          <p:spTgt spid="20"/>
                                        </p:tgtEl>
                                        <p:attrNameLst>
                                          <p:attrName>style.rotation</p:attrName>
                                        </p:attrNameLst>
                                      </p:cBhvr>
                                      <p:tavLst>
                                        <p:tav tm="0">
                                          <p:val>
                                            <p:fltVal val="90"/>
                                          </p:val>
                                        </p:tav>
                                        <p:tav tm="100000">
                                          <p:val>
                                            <p:fltVal val="0"/>
                                          </p:val>
                                        </p:tav>
                                      </p:tavLst>
                                    </p:anim>
                                    <p:animEffect transition="in" filter="fade">
                                      <p:cBhvr>
                                        <p:cTn id="10" dur="500"/>
                                        <p:tgtEl>
                                          <p:spTgt spid="20"/>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 calcmode="lin" valueType="num">
                                      <p:cBhvr>
                                        <p:cTn id="16" dur="500" fill="hold"/>
                                        <p:tgtEl>
                                          <p:spTgt spid="4"/>
                                        </p:tgtEl>
                                        <p:attrNameLst>
                                          <p:attrName>style.rotation</p:attrName>
                                        </p:attrNameLst>
                                      </p:cBhvr>
                                      <p:tavLst>
                                        <p:tav tm="0">
                                          <p:val>
                                            <p:fltVal val="90"/>
                                          </p:val>
                                        </p:tav>
                                        <p:tav tm="100000">
                                          <p:val>
                                            <p:fltVal val="0"/>
                                          </p:val>
                                        </p:tav>
                                      </p:tavLst>
                                    </p:anim>
                                    <p:animEffect transition="in" filter="fade">
                                      <p:cBhvr>
                                        <p:cTn id="17" dur="500"/>
                                        <p:tgtEl>
                                          <p:spTgt spid="4"/>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 calcmode="lin" valueType="num">
                                      <p:cBhvr>
                                        <p:cTn id="23" dur="500" fill="hold"/>
                                        <p:tgtEl>
                                          <p:spTgt spid="8"/>
                                        </p:tgtEl>
                                        <p:attrNameLst>
                                          <p:attrName>style.rotation</p:attrName>
                                        </p:attrNameLst>
                                      </p:cBhvr>
                                      <p:tavLst>
                                        <p:tav tm="0">
                                          <p:val>
                                            <p:fltVal val="90"/>
                                          </p:val>
                                        </p:tav>
                                        <p:tav tm="100000">
                                          <p:val>
                                            <p:fltVal val="0"/>
                                          </p:val>
                                        </p:tav>
                                      </p:tavLst>
                                    </p:anim>
                                    <p:animEffect transition="in" filter="fade">
                                      <p:cBhvr>
                                        <p:cTn id="24" dur="500"/>
                                        <p:tgtEl>
                                          <p:spTgt spid="8"/>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 calcmode="lin" valueType="num">
                                      <p:cBhvr>
                                        <p:cTn id="30" dur="500" fill="hold"/>
                                        <p:tgtEl>
                                          <p:spTgt spid="9"/>
                                        </p:tgtEl>
                                        <p:attrNameLst>
                                          <p:attrName>style.rotation</p:attrName>
                                        </p:attrNameLst>
                                      </p:cBhvr>
                                      <p:tavLst>
                                        <p:tav tm="0">
                                          <p:val>
                                            <p:fltVal val="90"/>
                                          </p:val>
                                        </p:tav>
                                        <p:tav tm="100000">
                                          <p:val>
                                            <p:fltVal val="0"/>
                                          </p:val>
                                        </p:tav>
                                      </p:tavLst>
                                    </p:anim>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0000"/>
          </a:schemeClr>
        </a:solid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72853EC-CC27-4C4A-B468-5ED912BFB267}"/>
              </a:ext>
            </a:extLst>
          </p:cNvPr>
          <p:cNvGrpSpPr/>
          <p:nvPr/>
        </p:nvGrpSpPr>
        <p:grpSpPr>
          <a:xfrm>
            <a:off x="1423275" y="3650468"/>
            <a:ext cx="2774306" cy="2672881"/>
            <a:chOff x="1423275" y="2298345"/>
            <a:chExt cx="2774306" cy="2672881"/>
          </a:xfrm>
        </p:grpSpPr>
        <p:grpSp>
          <p:nvGrpSpPr>
            <p:cNvPr id="14" name="组合 13">
              <a:extLst>
                <a:ext uri="{FF2B5EF4-FFF2-40B4-BE49-F238E27FC236}">
                  <a16:creationId xmlns:a16="http://schemas.microsoft.com/office/drawing/2014/main" id="{B5D861F7-F583-4A2F-85D1-CA07A2E7B062}"/>
                </a:ext>
              </a:extLst>
            </p:cNvPr>
            <p:cNvGrpSpPr/>
            <p:nvPr/>
          </p:nvGrpSpPr>
          <p:grpSpPr>
            <a:xfrm>
              <a:off x="1423275" y="2298345"/>
              <a:ext cx="2634018" cy="2672881"/>
              <a:chOff x="1633558" y="1794075"/>
              <a:chExt cx="2634018" cy="2672881"/>
            </a:xfrm>
          </p:grpSpPr>
          <p:sp>
            <p:nvSpPr>
              <p:cNvPr id="2" name="任意多边形: 形状 1">
                <a:extLst>
                  <a:ext uri="{FF2B5EF4-FFF2-40B4-BE49-F238E27FC236}">
                    <a16:creationId xmlns:a16="http://schemas.microsoft.com/office/drawing/2014/main" id="{3C1F6BE9-3329-48AE-8200-E00D7D495748}"/>
                  </a:ext>
                </a:extLst>
              </p:cNvPr>
              <p:cNvSpPr/>
              <p:nvPr/>
            </p:nvSpPr>
            <p:spPr>
              <a:xfrm flipH="1">
                <a:off x="1818490" y="3862222"/>
                <a:ext cx="604734" cy="604734"/>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rgbClr val="3C5CE8"/>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cs typeface="+mn-ea"/>
                    <a:sym typeface="+mn-lt"/>
                  </a:rPr>
                  <a:t>1</a:t>
                </a:r>
                <a:endParaRPr lang="zh-CN" altLang="en-US" b="1" dirty="0">
                  <a:solidFill>
                    <a:schemeClr val="bg1"/>
                  </a:solidFill>
                  <a:cs typeface="+mn-ea"/>
                  <a:sym typeface="+mn-lt"/>
                </a:endParaRPr>
              </a:p>
            </p:txBody>
          </p:sp>
          <p:sp>
            <p:nvSpPr>
              <p:cNvPr id="13" name="任意多边形: 形状 12">
                <a:extLst>
                  <a:ext uri="{FF2B5EF4-FFF2-40B4-BE49-F238E27FC236}">
                    <a16:creationId xmlns:a16="http://schemas.microsoft.com/office/drawing/2014/main" id="{4CC0388E-A3BF-44B6-BE67-D5F4702AF75D}"/>
                  </a:ext>
                </a:extLst>
              </p:cNvPr>
              <p:cNvSpPr/>
              <p:nvPr/>
            </p:nvSpPr>
            <p:spPr>
              <a:xfrm flipV="1">
                <a:off x="1633558" y="1794075"/>
                <a:ext cx="2634018" cy="1995924"/>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grpSp>
        <p:sp>
          <p:nvSpPr>
            <p:cNvPr id="32" name="Title 13">
              <a:extLst>
                <a:ext uri="{FF2B5EF4-FFF2-40B4-BE49-F238E27FC236}">
                  <a16:creationId xmlns:a16="http://schemas.microsoft.com/office/drawing/2014/main" id="{5ACD9F96-4014-49C4-AD08-9C77F310588B}"/>
                </a:ext>
              </a:extLst>
            </p:cNvPr>
            <p:cNvSpPr txBox="1">
              <a:spLocks/>
            </p:cNvSpPr>
            <p:nvPr/>
          </p:nvSpPr>
          <p:spPr bwMode="auto">
            <a:xfrm>
              <a:off x="1608208" y="2489767"/>
              <a:ext cx="2455261" cy="52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dirty="0">
                  <a:solidFill>
                    <a:srgbClr val="3C5CE8"/>
                  </a:solidFill>
                  <a:latin typeface="+mn-lt"/>
                  <a:ea typeface="+mn-ea"/>
                  <a:cs typeface="+mn-ea"/>
                  <a:sym typeface="+mn-lt"/>
                </a:rPr>
                <a:t>偶然正确测试用例</a:t>
              </a:r>
              <a:endParaRPr lang="en-US" altLang="zh-CN" dirty="0">
                <a:solidFill>
                  <a:srgbClr val="3C5CE8"/>
                </a:solidFill>
                <a:latin typeface="+mn-lt"/>
                <a:ea typeface="+mn-ea"/>
                <a:cs typeface="+mn-ea"/>
                <a:sym typeface="+mn-lt"/>
              </a:endParaRPr>
            </a:p>
          </p:txBody>
        </p:sp>
        <p:sp>
          <p:nvSpPr>
            <p:cNvPr id="34" name="Content Placeholder 2">
              <a:extLst>
                <a:ext uri="{FF2B5EF4-FFF2-40B4-BE49-F238E27FC236}">
                  <a16:creationId xmlns:a16="http://schemas.microsoft.com/office/drawing/2014/main" id="{FD1AD808-377D-4453-BE2D-32CB726EDBAA}"/>
                </a:ext>
              </a:extLst>
            </p:cNvPr>
            <p:cNvSpPr txBox="1">
              <a:spLocks/>
            </p:cNvSpPr>
            <p:nvPr/>
          </p:nvSpPr>
          <p:spPr bwMode="auto">
            <a:xfrm>
              <a:off x="1608207" y="2788721"/>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150000"/>
                </a:lnSpc>
                <a:spcBef>
                  <a:spcPct val="20000"/>
                </a:spcBef>
              </a:pPr>
              <a:r>
                <a:rPr lang="zh-CN" altLang="en-US" sz="1400" dirty="0">
                  <a:solidFill>
                    <a:schemeClr val="tx1">
                      <a:lumMod val="65000"/>
                      <a:lumOff val="35000"/>
                    </a:schemeClr>
                  </a:solidFill>
                  <a:latin typeface="+mn-lt"/>
                  <a:ea typeface="+mn-ea"/>
                  <a:cs typeface="+mn-ea"/>
                  <a:sym typeface="+mn-lt"/>
                </a:rPr>
                <a:t>仅保证满足必要条件</a:t>
              </a:r>
              <a:r>
                <a:rPr lang="en-US" altLang="zh-CN" sz="1400" dirty="0">
                  <a:solidFill>
                    <a:schemeClr val="tx1">
                      <a:lumMod val="65000"/>
                      <a:lumOff val="35000"/>
                    </a:schemeClr>
                  </a:solidFill>
                  <a:latin typeface="+mn-lt"/>
                  <a:ea typeface="+mn-ea"/>
                  <a:cs typeface="+mn-ea"/>
                  <a:sym typeface="+mn-lt"/>
                </a:rPr>
                <a:t>(1)</a:t>
              </a:r>
              <a:r>
                <a:rPr lang="zh-CN" altLang="en-US" sz="1400" dirty="0">
                  <a:solidFill>
                    <a:schemeClr val="tx1">
                      <a:lumMod val="65000"/>
                      <a:lumOff val="35000"/>
                    </a:schemeClr>
                  </a:solidFill>
                  <a:latin typeface="+mn-lt"/>
                  <a:ea typeface="+mn-ea"/>
                  <a:cs typeface="+mn-ea"/>
                  <a:sym typeface="+mn-lt"/>
                </a:rPr>
                <a:t>和</a:t>
              </a:r>
              <a:r>
                <a:rPr lang="en-US" altLang="zh-CN" sz="1400" dirty="0">
                  <a:solidFill>
                    <a:schemeClr val="tx1">
                      <a:lumMod val="65000"/>
                      <a:lumOff val="35000"/>
                    </a:schemeClr>
                  </a:solidFill>
                  <a:latin typeface="+mn-lt"/>
                  <a:ea typeface="+mn-ea"/>
                  <a:cs typeface="+mn-ea"/>
                  <a:sym typeface="+mn-lt"/>
                </a:rPr>
                <a:t>(2)</a:t>
              </a:r>
              <a:r>
                <a:rPr lang="zh-CN" altLang="en-US" sz="1400" dirty="0">
                  <a:solidFill>
                    <a:schemeClr val="tx1">
                      <a:lumMod val="65000"/>
                      <a:lumOff val="35000"/>
                    </a:schemeClr>
                  </a:solidFill>
                  <a:latin typeface="+mn-lt"/>
                  <a:ea typeface="+mn-ea"/>
                  <a:cs typeface="+mn-ea"/>
                  <a:sym typeface="+mn-lt"/>
                </a:rPr>
                <a:t>，而 </a:t>
              </a:r>
              <a:r>
                <a:rPr lang="en-US" altLang="zh-CN" sz="1400" dirty="0">
                  <a:solidFill>
                    <a:schemeClr val="tx1">
                      <a:lumMod val="65000"/>
                      <a:lumOff val="35000"/>
                    </a:schemeClr>
                  </a:solidFill>
                  <a:latin typeface="+mn-lt"/>
                  <a:ea typeface="+mn-ea"/>
                  <a:cs typeface="+mn-ea"/>
                  <a:sym typeface="+mn-lt"/>
                </a:rPr>
                <a:t>(3)</a:t>
              </a:r>
              <a:r>
                <a:rPr lang="zh-CN" altLang="en-US" sz="1400" dirty="0">
                  <a:solidFill>
                    <a:schemeClr val="tx1">
                      <a:lumMod val="65000"/>
                      <a:lumOff val="35000"/>
                    </a:schemeClr>
                  </a:solidFill>
                  <a:latin typeface="+mn-lt"/>
                  <a:ea typeface="+mn-ea"/>
                  <a:cs typeface="+mn-ea"/>
                  <a:sym typeface="+mn-lt"/>
                </a:rPr>
                <a:t>不满足。</a:t>
              </a:r>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Arial" panose="020B0604020202020204" pitchFamily="34" charset="0"/>
                <a:buChar char="•"/>
              </a:pPr>
              <a:r>
                <a:rPr lang="en-US" altLang="zh-CN" sz="1400" dirty="0">
                  <a:solidFill>
                    <a:schemeClr val="tx1">
                      <a:lumMod val="65000"/>
                      <a:lumOff val="35000"/>
                    </a:schemeClr>
                  </a:solidFill>
                  <a:latin typeface="+mn-lt"/>
                  <a:ea typeface="+mn-ea"/>
                  <a:cs typeface="+mn-ea"/>
                  <a:sym typeface="+mn-lt"/>
                </a:rPr>
                <a:t>Muffler </a:t>
              </a:r>
              <a:r>
                <a:rPr lang="zh-CN" altLang="en-US" sz="1400" dirty="0">
                  <a:solidFill>
                    <a:schemeClr val="tx1">
                      <a:lumMod val="65000"/>
                      <a:lumOff val="35000"/>
                    </a:schemeClr>
                  </a:solidFill>
                  <a:latin typeface="+mn-lt"/>
                  <a:ea typeface="+mn-ea"/>
                  <a:cs typeface="+mn-ea"/>
                  <a:sym typeface="+mn-lt"/>
                </a:rPr>
                <a:t>方法</a:t>
              </a:r>
              <a:endParaRPr lang="en-US" altLang="zh-CN" sz="1400" dirty="0">
                <a:solidFill>
                  <a:schemeClr val="tx1">
                    <a:lumMod val="65000"/>
                    <a:lumOff val="35000"/>
                  </a:schemeClr>
                </a:solidFill>
                <a:latin typeface="+mn-lt"/>
                <a:ea typeface="+mn-ea"/>
                <a:cs typeface="+mn-ea"/>
                <a:sym typeface="+mn-lt"/>
              </a:endParaRPr>
            </a:p>
            <a:p>
              <a:pPr>
                <a:lnSpc>
                  <a:spcPct val="150000"/>
                </a:lnSpc>
                <a:spcBef>
                  <a:spcPct val="20000"/>
                </a:spcBef>
              </a:pPr>
              <a:endParaRPr lang="en-US" sz="1400" dirty="0">
                <a:solidFill>
                  <a:schemeClr val="tx1">
                    <a:lumMod val="65000"/>
                    <a:lumOff val="35000"/>
                  </a:schemeClr>
                </a:solidFill>
                <a:latin typeface="+mn-lt"/>
                <a:ea typeface="+mn-ea"/>
                <a:cs typeface="+mn-ea"/>
                <a:sym typeface="+mn-lt"/>
              </a:endParaRPr>
            </a:p>
          </p:txBody>
        </p:sp>
      </p:grpSp>
      <p:grpSp>
        <p:nvGrpSpPr>
          <p:cNvPr id="6" name="组合 5">
            <a:extLst>
              <a:ext uri="{FF2B5EF4-FFF2-40B4-BE49-F238E27FC236}">
                <a16:creationId xmlns:a16="http://schemas.microsoft.com/office/drawing/2014/main" id="{BD04551F-8515-4328-BA8A-A063E08C1DBE}"/>
              </a:ext>
            </a:extLst>
          </p:cNvPr>
          <p:cNvGrpSpPr/>
          <p:nvPr/>
        </p:nvGrpSpPr>
        <p:grpSpPr>
          <a:xfrm>
            <a:off x="4700034" y="3650468"/>
            <a:ext cx="2785419" cy="2672881"/>
            <a:chOff x="4700034" y="2298345"/>
            <a:chExt cx="2785419" cy="2672881"/>
          </a:xfrm>
        </p:grpSpPr>
        <p:grpSp>
          <p:nvGrpSpPr>
            <p:cNvPr id="21" name="组合 20">
              <a:extLst>
                <a:ext uri="{FF2B5EF4-FFF2-40B4-BE49-F238E27FC236}">
                  <a16:creationId xmlns:a16="http://schemas.microsoft.com/office/drawing/2014/main" id="{B0B32AB4-6BAF-47AD-A1F6-A75CFDA7D0BF}"/>
                </a:ext>
              </a:extLst>
            </p:cNvPr>
            <p:cNvGrpSpPr/>
            <p:nvPr/>
          </p:nvGrpSpPr>
          <p:grpSpPr>
            <a:xfrm>
              <a:off x="4700034" y="2298345"/>
              <a:ext cx="2634018" cy="2672881"/>
              <a:chOff x="1633558" y="1794075"/>
              <a:chExt cx="2634018" cy="2672881"/>
            </a:xfrm>
          </p:grpSpPr>
          <p:sp>
            <p:nvSpPr>
              <p:cNvPr id="22" name="任意多边形: 形状 21">
                <a:extLst>
                  <a:ext uri="{FF2B5EF4-FFF2-40B4-BE49-F238E27FC236}">
                    <a16:creationId xmlns:a16="http://schemas.microsoft.com/office/drawing/2014/main" id="{6380E0FB-5938-440E-A7C8-9331A83CAA42}"/>
                  </a:ext>
                </a:extLst>
              </p:cNvPr>
              <p:cNvSpPr/>
              <p:nvPr/>
            </p:nvSpPr>
            <p:spPr>
              <a:xfrm flipH="1">
                <a:off x="1818490" y="3862222"/>
                <a:ext cx="604734" cy="604734"/>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3C5CE8"/>
                    </a:solidFill>
                    <a:cs typeface="+mn-ea"/>
                    <a:sym typeface="+mn-lt"/>
                  </a:rPr>
                  <a:t>2</a:t>
                </a:r>
                <a:endParaRPr lang="zh-CN" altLang="en-US" b="1" dirty="0">
                  <a:solidFill>
                    <a:srgbClr val="3C5CE8"/>
                  </a:solidFill>
                  <a:cs typeface="+mn-ea"/>
                  <a:sym typeface="+mn-lt"/>
                </a:endParaRPr>
              </a:p>
            </p:txBody>
          </p:sp>
          <p:sp>
            <p:nvSpPr>
              <p:cNvPr id="23" name="任意多边形: 形状 22">
                <a:extLst>
                  <a:ext uri="{FF2B5EF4-FFF2-40B4-BE49-F238E27FC236}">
                    <a16:creationId xmlns:a16="http://schemas.microsoft.com/office/drawing/2014/main" id="{2312DDE2-ACF6-4B27-B161-AE3CCEEB6ECF}"/>
                  </a:ext>
                </a:extLst>
              </p:cNvPr>
              <p:cNvSpPr/>
              <p:nvPr/>
            </p:nvSpPr>
            <p:spPr>
              <a:xfrm flipV="1">
                <a:off x="1633558" y="1794075"/>
                <a:ext cx="2634018" cy="1995924"/>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grpSp>
        <p:sp>
          <p:nvSpPr>
            <p:cNvPr id="37" name="Title 13">
              <a:extLst>
                <a:ext uri="{FF2B5EF4-FFF2-40B4-BE49-F238E27FC236}">
                  <a16:creationId xmlns:a16="http://schemas.microsoft.com/office/drawing/2014/main" id="{22D1C91C-048B-44AE-92E9-B3CB9214D79D}"/>
                </a:ext>
              </a:extLst>
            </p:cNvPr>
            <p:cNvSpPr txBox="1">
              <a:spLocks/>
            </p:cNvSpPr>
            <p:nvPr/>
          </p:nvSpPr>
          <p:spPr bwMode="auto">
            <a:xfrm>
              <a:off x="4896080" y="2489766"/>
              <a:ext cx="2455261" cy="52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dirty="0">
                  <a:solidFill>
                    <a:srgbClr val="3C5CE8"/>
                  </a:solidFill>
                  <a:latin typeface="+mn-lt"/>
                  <a:ea typeface="+mn-ea"/>
                  <a:cs typeface="+mn-ea"/>
                  <a:sym typeface="+mn-lt"/>
                </a:rPr>
                <a:t>相似测试用例</a:t>
              </a:r>
              <a:endParaRPr lang="en-US" altLang="zh-CN" dirty="0">
                <a:solidFill>
                  <a:srgbClr val="3C5CE8"/>
                </a:solidFill>
                <a:latin typeface="+mn-lt"/>
                <a:ea typeface="+mn-ea"/>
                <a:cs typeface="+mn-ea"/>
                <a:sym typeface="+mn-lt"/>
              </a:endParaRPr>
            </a:p>
          </p:txBody>
        </p:sp>
        <mc:AlternateContent xmlns:mc="http://schemas.openxmlformats.org/markup-compatibility/2006" xmlns:a14="http://schemas.microsoft.com/office/drawing/2010/main">
          <mc:Choice Requires="a14">
            <p:sp>
              <p:nvSpPr>
                <p:cNvPr id="38" name="Content Placeholder 2">
                  <a:extLst>
                    <a:ext uri="{FF2B5EF4-FFF2-40B4-BE49-F238E27FC236}">
                      <a16:creationId xmlns:a16="http://schemas.microsoft.com/office/drawing/2014/main" id="{EB3FFF25-DAC3-41BC-929A-38D935C8FC43}"/>
                    </a:ext>
                  </a:extLst>
                </p:cNvPr>
                <p:cNvSpPr txBox="1">
                  <a:spLocks/>
                </p:cNvSpPr>
                <p:nvPr/>
              </p:nvSpPr>
              <p:spPr bwMode="auto">
                <a:xfrm>
                  <a:off x="4896079" y="2788721"/>
                  <a:ext cx="2589374" cy="9892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285750" indent="-285750">
                    <a:lnSpc>
                      <a:spcPct val="150000"/>
                    </a:lnSpc>
                    <a:spcBef>
                      <a:spcPct val="20000"/>
                    </a:spcBef>
                    <a:buFont typeface="Arial" panose="020B0604020202020204" pitchFamily="34" charset="0"/>
                    <a:buChar char="•"/>
                  </a:pPr>
                  <a:r>
                    <a:rPr lang="en-US" sz="1400" dirty="0">
                      <a:solidFill>
                        <a:schemeClr val="tx1">
                          <a:lumMod val="65000"/>
                          <a:lumOff val="35000"/>
                        </a:schemeClr>
                      </a:solidFill>
                      <a:latin typeface="+mn-lt"/>
                      <a:ea typeface="+mn-ea"/>
                      <a:cs typeface="+mn-ea"/>
                      <a:sym typeface="+mn-lt"/>
                    </a:rPr>
                    <a:t>SAFL </a:t>
                  </a:r>
                  <a:r>
                    <a:rPr lang="zh-CN" altLang="en-US" sz="1400" dirty="0">
                      <a:solidFill>
                        <a:schemeClr val="tx1">
                          <a:lumMod val="65000"/>
                          <a:lumOff val="35000"/>
                        </a:schemeClr>
                      </a:solidFill>
                      <a:latin typeface="+mn-lt"/>
                      <a:ea typeface="+mn-ea"/>
                      <a:cs typeface="+mn-ea"/>
                      <a:sym typeface="+mn-lt"/>
                    </a:rPr>
                    <a:t>方法</a:t>
                  </a:r>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Wingdings" panose="05000000000000000000" pitchFamily="2" charset="2"/>
                    <a:buChar char="Ø"/>
                  </a:pPr>
                  <a:r>
                    <a:rPr lang="zh-CN" altLang="en-US" sz="1400" dirty="0">
                      <a:solidFill>
                        <a:schemeClr val="tx1">
                          <a:lumMod val="65000"/>
                          <a:lumOff val="35000"/>
                        </a:schemeClr>
                      </a:solidFill>
                      <a:latin typeface="+mn-lt"/>
                      <a:ea typeface="+mn-ea"/>
                      <a:cs typeface="+mn-ea"/>
                      <a:sym typeface="+mn-lt"/>
                    </a:rPr>
                    <a:t>构造执行矩阵 </a:t>
                  </a:r>
                  <a:r>
                    <a:rPr lang="en-US" altLang="zh-CN" sz="1400" dirty="0">
                      <a:solidFill>
                        <a:schemeClr val="tx1">
                          <a:lumMod val="65000"/>
                          <a:lumOff val="35000"/>
                        </a:schemeClr>
                      </a:solidFill>
                      <a:latin typeface="+mn-lt"/>
                      <a:ea typeface="+mn-ea"/>
                      <a:cs typeface="+mn-ea"/>
                      <a:sym typeface="+mn-lt"/>
                    </a:rPr>
                    <a:t>E = </a:t>
                  </a:r>
                  <a14:m>
                    <m:oMath xmlns:m="http://schemas.openxmlformats.org/officeDocument/2006/math">
                      <m:sSub>
                        <m:sSubPr>
                          <m:ctrlPr>
                            <a:rPr lang="en-US" altLang="zh-CN" sz="1400" i="1" smtClean="0">
                              <a:solidFill>
                                <a:schemeClr val="tx1">
                                  <a:lumMod val="65000"/>
                                  <a:lumOff val="35000"/>
                                </a:schemeClr>
                              </a:solidFill>
                              <a:latin typeface="Cambria Math" panose="02040503050406030204" pitchFamily="18" charset="0"/>
                              <a:ea typeface="+mn-ea"/>
                              <a:cs typeface="+mn-ea"/>
                              <a:sym typeface="+mn-lt"/>
                            </a:rPr>
                          </m:ctrlPr>
                        </m:sSubPr>
                        <m:e>
                          <m:r>
                            <m:rPr>
                              <m:sty m:val="p"/>
                            </m:rPr>
                            <a:rPr lang="en-US" altLang="zh-CN" sz="1400" i="1">
                              <a:solidFill>
                                <a:schemeClr val="tx1">
                                  <a:lumMod val="65000"/>
                                  <a:lumOff val="35000"/>
                                </a:schemeClr>
                              </a:solidFill>
                              <a:latin typeface="Cambria Math" panose="02040503050406030204" pitchFamily="18" charset="0"/>
                              <a:ea typeface="+mn-ea"/>
                              <a:cs typeface="+mn-ea"/>
                              <a:sym typeface="+mn-lt"/>
                            </a:rPr>
                            <m:t>e</m:t>
                          </m:r>
                        </m:e>
                        <m:sub>
                          <m:r>
                            <a:rPr lang="en-US" altLang="zh-CN" sz="1400" b="0" i="1" smtClean="0">
                              <a:solidFill>
                                <a:schemeClr val="tx1">
                                  <a:lumMod val="65000"/>
                                  <a:lumOff val="35000"/>
                                </a:schemeClr>
                              </a:solidFill>
                              <a:latin typeface="Cambria Math" panose="02040503050406030204" pitchFamily="18" charset="0"/>
                              <a:ea typeface="+mn-ea"/>
                              <a:cs typeface="+mn-ea"/>
                              <a:sym typeface="+mn-lt"/>
                            </a:rPr>
                            <m:t>𝑖𝑗</m:t>
                          </m:r>
                        </m:sub>
                      </m:sSub>
                    </m:oMath>
                  </a14:m>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Wingdings" panose="05000000000000000000" pitchFamily="2" charset="2"/>
                    <a:buChar char="Ø"/>
                  </a:pPr>
                  <a:r>
                    <a:rPr lang="zh-CN" altLang="en-US" sz="1400" dirty="0">
                      <a:solidFill>
                        <a:schemeClr val="tx1">
                          <a:lumMod val="65000"/>
                          <a:lumOff val="35000"/>
                        </a:schemeClr>
                      </a:solidFill>
                      <a:latin typeface="+mn-lt"/>
                      <a:ea typeface="+mn-ea"/>
                      <a:cs typeface="+mn-ea"/>
                      <a:sym typeface="+mn-lt"/>
                    </a:rPr>
                    <a:t>构造出量化矩阵 </a:t>
                  </a:r>
                  <a:r>
                    <a:rPr lang="en-US" altLang="zh-CN" sz="1400" dirty="0">
                      <a:solidFill>
                        <a:schemeClr val="tx1">
                          <a:lumMod val="65000"/>
                          <a:lumOff val="35000"/>
                        </a:schemeClr>
                      </a:solidFill>
                      <a:latin typeface="+mn-lt"/>
                      <a:ea typeface="+mn-ea"/>
                      <a:cs typeface="+mn-ea"/>
                      <a:sym typeface="+mn-lt"/>
                    </a:rPr>
                    <a:t>F=(</a:t>
                  </a:r>
                  <a14:m>
                    <m:oMath xmlns:m="http://schemas.openxmlformats.org/officeDocument/2006/math">
                      <m:sSub>
                        <m:sSubPr>
                          <m:ctrlPr>
                            <a:rPr lang="en-US" altLang="zh-CN" sz="1400" i="1" smtClean="0">
                              <a:solidFill>
                                <a:schemeClr val="tx1">
                                  <a:lumMod val="65000"/>
                                  <a:lumOff val="35000"/>
                                </a:schemeClr>
                              </a:solidFill>
                              <a:latin typeface="Cambria Math" panose="02040503050406030204" pitchFamily="18" charset="0"/>
                              <a:ea typeface="+mn-ea"/>
                              <a:cs typeface="+mn-ea"/>
                              <a:sym typeface="+mn-lt"/>
                            </a:rPr>
                          </m:ctrlPr>
                        </m:sSubPr>
                        <m:e>
                          <m:r>
                            <m:rPr>
                              <m:sty m:val="p"/>
                            </m:rPr>
                            <a:rPr lang="en-US" altLang="zh-CN" sz="1400" i="1">
                              <a:solidFill>
                                <a:schemeClr val="tx1">
                                  <a:lumMod val="65000"/>
                                  <a:lumOff val="35000"/>
                                </a:schemeClr>
                              </a:solidFill>
                              <a:latin typeface="Cambria Math" panose="02040503050406030204" pitchFamily="18" charset="0"/>
                              <a:ea typeface="+mn-ea"/>
                              <a:cs typeface="+mn-ea"/>
                              <a:sym typeface="+mn-lt"/>
                            </a:rPr>
                            <m:t>f</m:t>
                          </m:r>
                        </m:e>
                        <m:sub>
                          <m:r>
                            <a:rPr lang="en-US" altLang="zh-CN" sz="1400" b="0" i="1" smtClean="0">
                              <a:solidFill>
                                <a:schemeClr val="tx1">
                                  <a:lumMod val="65000"/>
                                  <a:lumOff val="35000"/>
                                </a:schemeClr>
                              </a:solidFill>
                              <a:latin typeface="Cambria Math" panose="02040503050406030204" pitchFamily="18" charset="0"/>
                              <a:ea typeface="+mn-ea"/>
                              <a:cs typeface="+mn-ea"/>
                              <a:sym typeface="+mn-lt"/>
                            </a:rPr>
                            <m:t>𝑖𝑗</m:t>
                          </m:r>
                        </m:sub>
                      </m:sSub>
                    </m:oMath>
                  </a14:m>
                  <a:r>
                    <a:rPr lang="en-US" altLang="zh-CN" sz="1400" dirty="0">
                      <a:solidFill>
                        <a:schemeClr val="tx1">
                          <a:lumMod val="65000"/>
                          <a:lumOff val="35000"/>
                        </a:schemeClr>
                      </a:solidFill>
                      <a:latin typeface="+mn-lt"/>
                      <a:ea typeface="+mn-ea"/>
                      <a:cs typeface="+mn-ea"/>
                      <a:sym typeface="+mn-lt"/>
                    </a:rPr>
                    <a:t>)</a:t>
                  </a:r>
                  <a:endParaRPr lang="en-US" sz="1400" dirty="0">
                    <a:solidFill>
                      <a:schemeClr val="tx1">
                        <a:lumMod val="65000"/>
                        <a:lumOff val="35000"/>
                      </a:schemeClr>
                    </a:solidFill>
                    <a:latin typeface="+mn-lt"/>
                    <a:ea typeface="+mn-ea"/>
                    <a:cs typeface="+mn-ea"/>
                    <a:sym typeface="+mn-lt"/>
                  </a:endParaRPr>
                </a:p>
              </p:txBody>
            </p:sp>
          </mc:Choice>
          <mc:Fallback xmlns="">
            <p:sp>
              <p:nvSpPr>
                <p:cNvPr id="38" name="Content Placeholder 2">
                  <a:extLst>
                    <a:ext uri="{FF2B5EF4-FFF2-40B4-BE49-F238E27FC236}">
                      <a16:creationId xmlns:a16="http://schemas.microsoft.com/office/drawing/2014/main" id="{EB3FFF25-DAC3-41BC-929A-38D935C8FC43}"/>
                    </a:ext>
                  </a:extLst>
                </p:cNvPr>
                <p:cNvSpPr txBox="1">
                  <a:spLocks noRot="1" noChangeAspect="1" noMove="1" noResize="1" noEditPoints="1" noAdjustHandles="1" noChangeArrowheads="1" noChangeShapeType="1" noTextEdit="1"/>
                </p:cNvSpPr>
                <p:nvPr/>
              </p:nvSpPr>
              <p:spPr bwMode="auto">
                <a:xfrm>
                  <a:off x="4896079" y="2788721"/>
                  <a:ext cx="2589374" cy="989242"/>
                </a:xfrm>
                <a:prstGeom prst="rect">
                  <a:avLst/>
                </a:prstGeom>
                <a:blipFill>
                  <a:blip r:embed="rId3"/>
                  <a:stretch>
                    <a:fillRect b="-2944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grpSp>
        <p:nvGrpSpPr>
          <p:cNvPr id="7" name="组合 6">
            <a:extLst>
              <a:ext uri="{FF2B5EF4-FFF2-40B4-BE49-F238E27FC236}">
                <a16:creationId xmlns:a16="http://schemas.microsoft.com/office/drawing/2014/main" id="{39F42ED5-88E6-4739-93DB-580E07AFF2FE}"/>
              </a:ext>
            </a:extLst>
          </p:cNvPr>
          <p:cNvGrpSpPr/>
          <p:nvPr/>
        </p:nvGrpSpPr>
        <p:grpSpPr>
          <a:xfrm>
            <a:off x="7976792" y="3650468"/>
            <a:ext cx="2791933" cy="2672881"/>
            <a:chOff x="7976792" y="2298345"/>
            <a:chExt cx="2791933" cy="2672881"/>
          </a:xfrm>
        </p:grpSpPr>
        <p:grpSp>
          <p:nvGrpSpPr>
            <p:cNvPr id="24" name="组合 23">
              <a:extLst>
                <a:ext uri="{FF2B5EF4-FFF2-40B4-BE49-F238E27FC236}">
                  <a16:creationId xmlns:a16="http://schemas.microsoft.com/office/drawing/2014/main" id="{C685A34D-8BFE-4DF1-A65A-675BAA0C28C5}"/>
                </a:ext>
              </a:extLst>
            </p:cNvPr>
            <p:cNvGrpSpPr/>
            <p:nvPr/>
          </p:nvGrpSpPr>
          <p:grpSpPr>
            <a:xfrm>
              <a:off x="7976792" y="2298345"/>
              <a:ext cx="2634018" cy="2672881"/>
              <a:chOff x="1633558" y="1794075"/>
              <a:chExt cx="2634018" cy="2672881"/>
            </a:xfrm>
          </p:grpSpPr>
          <p:sp>
            <p:nvSpPr>
              <p:cNvPr id="25" name="任意多边形: 形状 24">
                <a:extLst>
                  <a:ext uri="{FF2B5EF4-FFF2-40B4-BE49-F238E27FC236}">
                    <a16:creationId xmlns:a16="http://schemas.microsoft.com/office/drawing/2014/main" id="{F7B90896-F29B-436D-A540-B6C354707E3F}"/>
                  </a:ext>
                </a:extLst>
              </p:cNvPr>
              <p:cNvSpPr/>
              <p:nvPr/>
            </p:nvSpPr>
            <p:spPr>
              <a:xfrm flipH="1">
                <a:off x="1818490" y="3862222"/>
                <a:ext cx="604734" cy="604734"/>
              </a:xfrm>
              <a:custGeom>
                <a:avLst/>
                <a:gdLst>
                  <a:gd name="connsiteX0" fmla="*/ 0 w 2104265"/>
                  <a:gd name="connsiteY0" fmla="*/ 1052133 h 2104265"/>
                  <a:gd name="connsiteX1" fmla="*/ 1052133 w 2104265"/>
                  <a:gd name="connsiteY1" fmla="*/ 0 h 2104265"/>
                  <a:gd name="connsiteX2" fmla="*/ 2104266 w 2104265"/>
                  <a:gd name="connsiteY2" fmla="*/ 1052133 h 2104265"/>
                  <a:gd name="connsiteX3" fmla="*/ 1052133 w 2104265"/>
                  <a:gd name="connsiteY3" fmla="*/ 2104266 h 2104265"/>
                  <a:gd name="connsiteX4" fmla="*/ 0 w 2104265"/>
                  <a:gd name="connsiteY4" fmla="*/ 1052133 h 2104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265" h="2104265">
                    <a:moveTo>
                      <a:pt x="0" y="1052133"/>
                    </a:moveTo>
                    <a:cubicBezTo>
                      <a:pt x="0" y="471056"/>
                      <a:pt x="471056" y="0"/>
                      <a:pt x="1052133" y="0"/>
                    </a:cubicBezTo>
                    <a:cubicBezTo>
                      <a:pt x="1633210" y="0"/>
                      <a:pt x="2104266" y="471056"/>
                      <a:pt x="2104266" y="1052133"/>
                    </a:cubicBezTo>
                    <a:cubicBezTo>
                      <a:pt x="2104266" y="1633210"/>
                      <a:pt x="1633210" y="2104266"/>
                      <a:pt x="1052133" y="2104266"/>
                    </a:cubicBezTo>
                    <a:cubicBezTo>
                      <a:pt x="471056" y="2104266"/>
                      <a:pt x="0" y="1633210"/>
                      <a:pt x="0" y="1052133"/>
                    </a:cubicBez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3C5CE8"/>
                    </a:solidFill>
                    <a:cs typeface="+mn-ea"/>
                    <a:sym typeface="+mn-lt"/>
                  </a:rPr>
                  <a:t>3</a:t>
                </a:r>
                <a:endParaRPr lang="zh-CN" altLang="en-US" b="1" dirty="0">
                  <a:solidFill>
                    <a:srgbClr val="3C5CE8"/>
                  </a:solidFill>
                  <a:cs typeface="+mn-ea"/>
                  <a:sym typeface="+mn-lt"/>
                </a:endParaRPr>
              </a:p>
            </p:txBody>
          </p:sp>
          <p:sp>
            <p:nvSpPr>
              <p:cNvPr id="26" name="任意多边形: 形状 25">
                <a:extLst>
                  <a:ext uri="{FF2B5EF4-FFF2-40B4-BE49-F238E27FC236}">
                    <a16:creationId xmlns:a16="http://schemas.microsoft.com/office/drawing/2014/main" id="{30A9722F-9D78-4047-A4B2-EE8A74F7012D}"/>
                  </a:ext>
                </a:extLst>
              </p:cNvPr>
              <p:cNvSpPr/>
              <p:nvPr/>
            </p:nvSpPr>
            <p:spPr>
              <a:xfrm flipV="1">
                <a:off x="1633558" y="1794075"/>
                <a:ext cx="2634018" cy="1995924"/>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grpSp>
        <p:sp>
          <p:nvSpPr>
            <p:cNvPr id="40" name="Title 13">
              <a:extLst>
                <a:ext uri="{FF2B5EF4-FFF2-40B4-BE49-F238E27FC236}">
                  <a16:creationId xmlns:a16="http://schemas.microsoft.com/office/drawing/2014/main" id="{0100DB28-599C-4488-BAF1-E9BC765EC621}"/>
                </a:ext>
              </a:extLst>
            </p:cNvPr>
            <p:cNvSpPr txBox="1">
              <a:spLocks/>
            </p:cNvSpPr>
            <p:nvPr/>
          </p:nvSpPr>
          <p:spPr bwMode="auto">
            <a:xfrm>
              <a:off x="8179352" y="2489767"/>
              <a:ext cx="2455261" cy="52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dirty="0">
                  <a:solidFill>
                    <a:srgbClr val="3C5CE8"/>
                  </a:solidFill>
                  <a:latin typeface="+mn-lt"/>
                  <a:ea typeface="+mn-ea"/>
                  <a:cs typeface="+mn-ea"/>
                  <a:sym typeface="+mn-lt"/>
                </a:rPr>
                <a:t>测试用例权重设置</a:t>
              </a:r>
              <a:endParaRPr lang="en-US" altLang="zh-CN" dirty="0">
                <a:solidFill>
                  <a:srgbClr val="3C5CE8"/>
                </a:solidFill>
                <a:latin typeface="+mn-lt"/>
                <a:ea typeface="+mn-ea"/>
                <a:cs typeface="+mn-ea"/>
                <a:sym typeface="+mn-lt"/>
              </a:endParaRPr>
            </a:p>
          </p:txBody>
        </p:sp>
        <p:sp>
          <p:nvSpPr>
            <p:cNvPr id="41" name="Content Placeholder 2">
              <a:extLst>
                <a:ext uri="{FF2B5EF4-FFF2-40B4-BE49-F238E27FC236}">
                  <a16:creationId xmlns:a16="http://schemas.microsoft.com/office/drawing/2014/main" id="{D501C348-85B5-47B5-BAE2-254852CC4A4E}"/>
                </a:ext>
              </a:extLst>
            </p:cNvPr>
            <p:cNvSpPr txBox="1">
              <a:spLocks/>
            </p:cNvSpPr>
            <p:nvPr/>
          </p:nvSpPr>
          <p:spPr bwMode="auto">
            <a:xfrm>
              <a:off x="8179351" y="2788721"/>
              <a:ext cx="2589374" cy="98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成功测试用例的权重</a:t>
              </a:r>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失败测试用例的权重</a:t>
              </a:r>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增大边际权重</a:t>
              </a:r>
              <a:endParaRPr lang="en-US" altLang="zh-CN" sz="1400" dirty="0">
                <a:solidFill>
                  <a:schemeClr val="tx1">
                    <a:lumMod val="65000"/>
                    <a:lumOff val="35000"/>
                  </a:schemeClr>
                </a:solidFill>
                <a:latin typeface="+mn-lt"/>
                <a:ea typeface="+mn-ea"/>
                <a:cs typeface="+mn-ea"/>
                <a:sym typeface="+mn-lt"/>
              </a:endParaRPr>
            </a:p>
          </p:txBody>
        </p:sp>
      </p:grpSp>
      <p:grpSp>
        <p:nvGrpSpPr>
          <p:cNvPr id="27" name="组合 26">
            <a:extLst>
              <a:ext uri="{FF2B5EF4-FFF2-40B4-BE49-F238E27FC236}">
                <a16:creationId xmlns:a16="http://schemas.microsoft.com/office/drawing/2014/main" id="{6BA711DD-A8F7-41E6-B7AD-FB4C2ED02F63}"/>
              </a:ext>
            </a:extLst>
          </p:cNvPr>
          <p:cNvGrpSpPr/>
          <p:nvPr/>
        </p:nvGrpSpPr>
        <p:grpSpPr>
          <a:xfrm>
            <a:off x="-781050" y="-662111"/>
            <a:ext cx="5809460" cy="1611914"/>
            <a:chOff x="-781050" y="-662111"/>
            <a:chExt cx="5809460" cy="1611914"/>
          </a:xfrm>
        </p:grpSpPr>
        <p:sp>
          <p:nvSpPr>
            <p:cNvPr id="28" name="任意多边形: 形状 27">
              <a:extLst>
                <a:ext uri="{FF2B5EF4-FFF2-40B4-BE49-F238E27FC236}">
                  <a16:creationId xmlns:a16="http://schemas.microsoft.com/office/drawing/2014/main" id="{94EB33C9-B350-4425-A693-6D53EB397062}"/>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文本框 28">
              <a:extLst>
                <a:ext uri="{FF2B5EF4-FFF2-40B4-BE49-F238E27FC236}">
                  <a16:creationId xmlns:a16="http://schemas.microsoft.com/office/drawing/2014/main" id="{4197B2C4-8B64-4F66-8AF7-F26D1041C445}"/>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测试套件构成</a:t>
              </a:r>
            </a:p>
          </p:txBody>
        </p:sp>
      </p:grpSp>
      <p:grpSp>
        <p:nvGrpSpPr>
          <p:cNvPr id="30" name="组合 29">
            <a:extLst>
              <a:ext uri="{FF2B5EF4-FFF2-40B4-BE49-F238E27FC236}">
                <a16:creationId xmlns:a16="http://schemas.microsoft.com/office/drawing/2014/main" id="{A4203A9C-291E-43E5-8DA5-F74A0CCBBDAD}"/>
              </a:ext>
            </a:extLst>
          </p:cNvPr>
          <p:cNvGrpSpPr/>
          <p:nvPr/>
        </p:nvGrpSpPr>
        <p:grpSpPr>
          <a:xfrm>
            <a:off x="3382484" y="1246343"/>
            <a:ext cx="4796867" cy="2028267"/>
            <a:chOff x="5400667" y="5139295"/>
            <a:chExt cx="2551449" cy="1459513"/>
          </a:xfrm>
        </p:grpSpPr>
        <p:graphicFrame>
          <p:nvGraphicFramePr>
            <p:cNvPr id="31" name="图示 30">
              <a:extLst>
                <a:ext uri="{FF2B5EF4-FFF2-40B4-BE49-F238E27FC236}">
                  <a16:creationId xmlns:a16="http://schemas.microsoft.com/office/drawing/2014/main" id="{D4B1778F-A0EC-4BCC-8608-C1789C76587F}"/>
                </a:ext>
              </a:extLst>
            </p:cNvPr>
            <p:cNvGraphicFramePr/>
            <p:nvPr>
              <p:extLst>
                <p:ext uri="{D42A27DB-BD31-4B8C-83A1-F6EECF244321}">
                  <p14:modId xmlns:p14="http://schemas.microsoft.com/office/powerpoint/2010/main" val="106845712"/>
                </p:ext>
              </p:extLst>
            </p:nvPr>
          </p:nvGraphicFramePr>
          <p:xfrm>
            <a:off x="5762846" y="5139295"/>
            <a:ext cx="2189270" cy="14595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3" name="TextBox 14">
              <a:extLst>
                <a:ext uri="{FF2B5EF4-FFF2-40B4-BE49-F238E27FC236}">
                  <a16:creationId xmlns:a16="http://schemas.microsoft.com/office/drawing/2014/main" id="{D196A809-A265-448A-B0FF-A63104D26A67}"/>
                </a:ext>
              </a:extLst>
            </p:cNvPr>
            <p:cNvSpPr txBox="1"/>
            <p:nvPr/>
          </p:nvSpPr>
          <p:spPr>
            <a:xfrm flipH="1">
              <a:off x="5400667" y="5449701"/>
              <a:ext cx="311041" cy="906189"/>
            </a:xfrm>
            <a:prstGeom prst="rect">
              <a:avLst/>
            </a:prstGeom>
            <a:solidFill>
              <a:schemeClr val="bg1"/>
            </a:solid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300" dirty="0">
                  <a:solidFill>
                    <a:srgbClr val="3C5CE8"/>
                  </a:solidFill>
                  <a:cs typeface="+mn-ea"/>
                  <a:sym typeface="+mn-lt"/>
                </a:rPr>
                <a:t>触发软件失效的</a:t>
              </a:r>
              <a:endParaRPr lang="en-US" altLang="zh-CN" sz="1300" dirty="0">
                <a:solidFill>
                  <a:srgbClr val="3C5CE8"/>
                </a:solidFill>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300" dirty="0">
                  <a:solidFill>
                    <a:srgbClr val="3C5CE8"/>
                  </a:solidFill>
                  <a:cs typeface="+mn-ea"/>
                  <a:sym typeface="+mn-lt"/>
                </a:rPr>
                <a:t>3</a:t>
              </a:r>
              <a:r>
                <a:rPr lang="zh-CN" altLang="en-US" sz="1300" dirty="0">
                  <a:solidFill>
                    <a:srgbClr val="3C5CE8"/>
                  </a:solidFill>
                  <a:cs typeface="+mn-ea"/>
                  <a:sym typeface="+mn-lt"/>
                </a:rPr>
                <a:t>个必要条件</a:t>
              </a:r>
            </a:p>
          </p:txBody>
        </p:sp>
      </p:grpSp>
      <p:pic>
        <p:nvPicPr>
          <p:cNvPr id="5" name="图片 4">
            <a:extLst>
              <a:ext uri="{FF2B5EF4-FFF2-40B4-BE49-F238E27FC236}">
                <a16:creationId xmlns:a16="http://schemas.microsoft.com/office/drawing/2014/main" id="{42176387-DD2E-40A2-9D3F-0D0C43676EEF}"/>
              </a:ext>
            </a:extLst>
          </p:cNvPr>
          <p:cNvPicPr>
            <a:picLocks noChangeAspect="1"/>
          </p:cNvPicPr>
          <p:nvPr/>
        </p:nvPicPr>
        <p:blipFill>
          <a:blip r:embed="rId9"/>
          <a:stretch>
            <a:fillRect/>
          </a:stretch>
        </p:blipFill>
        <p:spPr>
          <a:xfrm>
            <a:off x="3054531" y="5720110"/>
            <a:ext cx="4922261" cy="745541"/>
          </a:xfrm>
          <a:prstGeom prst="rect">
            <a:avLst/>
          </a:prstGeom>
        </p:spPr>
      </p:pic>
    </p:spTree>
    <p:custDataLst>
      <p:tags r:id="rId1"/>
    </p:custDataLst>
    <p:extLst>
      <p:ext uri="{BB962C8B-B14F-4D97-AF65-F5344CB8AC3E}">
        <p14:creationId xmlns:p14="http://schemas.microsoft.com/office/powerpoint/2010/main" val="704478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 calcmode="lin" valueType="num">
                                      <p:cBhvr>
                                        <p:cTn id="9" dur="500" fill="hold"/>
                                        <p:tgtEl>
                                          <p:spTgt spid="27"/>
                                        </p:tgtEl>
                                        <p:attrNameLst>
                                          <p:attrName>style.rotation</p:attrName>
                                        </p:attrNameLst>
                                      </p:cBhvr>
                                      <p:tavLst>
                                        <p:tav tm="0">
                                          <p:val>
                                            <p:fltVal val="90"/>
                                          </p:val>
                                        </p:tav>
                                        <p:tav tm="100000">
                                          <p:val>
                                            <p:fltVal val="0"/>
                                          </p:val>
                                        </p:tav>
                                      </p:tavLst>
                                    </p:anim>
                                    <p:animEffect transition="in" filter="fade">
                                      <p:cBhvr>
                                        <p:cTn id="10" dur="500"/>
                                        <p:tgtEl>
                                          <p:spTgt spid="27"/>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 calcmode="lin" valueType="num">
                                      <p:cBhvr>
                                        <p:cTn id="16" dur="500" fill="hold"/>
                                        <p:tgtEl>
                                          <p:spTgt spid="30"/>
                                        </p:tgtEl>
                                        <p:attrNameLst>
                                          <p:attrName>style.rotation</p:attrName>
                                        </p:attrNameLst>
                                      </p:cBhvr>
                                      <p:tavLst>
                                        <p:tav tm="0">
                                          <p:val>
                                            <p:fltVal val="90"/>
                                          </p:val>
                                        </p:tav>
                                        <p:tav tm="100000">
                                          <p:val>
                                            <p:fltVal val="0"/>
                                          </p:val>
                                        </p:tav>
                                      </p:tavLst>
                                    </p:anim>
                                    <p:animEffect transition="in" filter="fade">
                                      <p:cBhvr>
                                        <p:cTn id="17" dur="500"/>
                                        <p:tgtEl>
                                          <p:spTgt spid="30"/>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 calcmode="lin" valueType="num">
                                      <p:cBhvr>
                                        <p:cTn id="23" dur="500" fill="hold"/>
                                        <p:tgtEl>
                                          <p:spTgt spid="4"/>
                                        </p:tgtEl>
                                        <p:attrNameLst>
                                          <p:attrName>style.rotation</p:attrName>
                                        </p:attrNameLst>
                                      </p:cBhvr>
                                      <p:tavLst>
                                        <p:tav tm="0">
                                          <p:val>
                                            <p:fltVal val="90"/>
                                          </p:val>
                                        </p:tav>
                                        <p:tav tm="100000">
                                          <p:val>
                                            <p:fltVal val="0"/>
                                          </p:val>
                                        </p:tav>
                                      </p:tavLst>
                                    </p:anim>
                                    <p:animEffect transition="in" filter="fade">
                                      <p:cBhvr>
                                        <p:cTn id="24" dur="500"/>
                                        <p:tgtEl>
                                          <p:spTgt spid="4"/>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 calcmode="lin" valueType="num">
                                      <p:cBhvr>
                                        <p:cTn id="30" dur="500" fill="hold"/>
                                        <p:tgtEl>
                                          <p:spTgt spid="6"/>
                                        </p:tgtEl>
                                        <p:attrNameLst>
                                          <p:attrName>style.rotation</p:attrName>
                                        </p:attrNameLst>
                                      </p:cBhvr>
                                      <p:tavLst>
                                        <p:tav tm="0">
                                          <p:val>
                                            <p:fltVal val="90"/>
                                          </p:val>
                                        </p:tav>
                                        <p:tav tm="100000">
                                          <p:val>
                                            <p:fltVal val="0"/>
                                          </p:val>
                                        </p:tav>
                                      </p:tavLst>
                                    </p:anim>
                                    <p:animEffect transition="in" filter="fade">
                                      <p:cBhvr>
                                        <p:cTn id="31" dur="500"/>
                                        <p:tgtEl>
                                          <p:spTgt spid="6"/>
                                        </p:tgtEl>
                                      </p:cBhvr>
                                    </p:animEffect>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 calcmode="lin" valueType="num">
                                      <p:cBhvr>
                                        <p:cTn id="37" dur="500" fill="hold"/>
                                        <p:tgtEl>
                                          <p:spTgt spid="7"/>
                                        </p:tgtEl>
                                        <p:attrNameLst>
                                          <p:attrName>style.rotation</p:attrName>
                                        </p:attrNameLst>
                                      </p:cBhvr>
                                      <p:tavLst>
                                        <p:tav tm="0">
                                          <p:val>
                                            <p:fltVal val="90"/>
                                          </p:val>
                                        </p:tav>
                                        <p:tav tm="100000">
                                          <p:val>
                                            <p:fltVal val="0"/>
                                          </p:val>
                                        </p:tav>
                                      </p:tavLst>
                                    </p:anim>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72853EC-CC27-4C4A-B468-5ED912BFB267}"/>
              </a:ext>
            </a:extLst>
          </p:cNvPr>
          <p:cNvGrpSpPr/>
          <p:nvPr/>
        </p:nvGrpSpPr>
        <p:grpSpPr>
          <a:xfrm>
            <a:off x="1423275" y="1621634"/>
            <a:ext cx="2774787" cy="3964778"/>
            <a:chOff x="1423275" y="2298342"/>
            <a:chExt cx="2774787" cy="3964778"/>
          </a:xfrm>
        </p:grpSpPr>
        <p:sp>
          <p:nvSpPr>
            <p:cNvPr id="13" name="任意多边形: 形状 12">
              <a:extLst>
                <a:ext uri="{FF2B5EF4-FFF2-40B4-BE49-F238E27FC236}">
                  <a16:creationId xmlns:a16="http://schemas.microsoft.com/office/drawing/2014/main" id="{4CC0388E-A3BF-44B6-BE67-D5F4702AF75D}"/>
                </a:ext>
              </a:extLst>
            </p:cNvPr>
            <p:cNvSpPr/>
            <p:nvPr/>
          </p:nvSpPr>
          <p:spPr>
            <a:xfrm flipV="1">
              <a:off x="1423275" y="2298342"/>
              <a:ext cx="2634018" cy="3964778"/>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32" name="Title 13">
              <a:extLst>
                <a:ext uri="{FF2B5EF4-FFF2-40B4-BE49-F238E27FC236}">
                  <a16:creationId xmlns:a16="http://schemas.microsoft.com/office/drawing/2014/main" id="{5ACD9F96-4014-49C4-AD08-9C77F310588B}"/>
                </a:ext>
              </a:extLst>
            </p:cNvPr>
            <p:cNvSpPr txBox="1">
              <a:spLocks/>
            </p:cNvSpPr>
            <p:nvPr/>
          </p:nvSpPr>
          <p:spPr bwMode="auto">
            <a:xfrm>
              <a:off x="1423276" y="2489767"/>
              <a:ext cx="2640194" cy="52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dirty="0">
                  <a:solidFill>
                    <a:srgbClr val="3C5CE8"/>
                  </a:solidFill>
                  <a:latin typeface="+mn-lt"/>
                  <a:ea typeface="+mn-ea"/>
                  <a:cs typeface="+mn-ea"/>
                  <a:sym typeface="+mn-lt"/>
                </a:rPr>
                <a:t>测试用例优先级排序</a:t>
              </a:r>
              <a:endParaRPr lang="en-US" altLang="zh-CN" dirty="0">
                <a:solidFill>
                  <a:srgbClr val="3C5CE8"/>
                </a:solidFill>
                <a:latin typeface="+mn-lt"/>
                <a:ea typeface="+mn-ea"/>
                <a:cs typeface="+mn-ea"/>
                <a:sym typeface="+mn-lt"/>
              </a:endParaRPr>
            </a:p>
          </p:txBody>
        </p:sp>
        <p:sp>
          <p:nvSpPr>
            <p:cNvPr id="34" name="Content Placeholder 2">
              <a:extLst>
                <a:ext uri="{FF2B5EF4-FFF2-40B4-BE49-F238E27FC236}">
                  <a16:creationId xmlns:a16="http://schemas.microsoft.com/office/drawing/2014/main" id="{FD1AD808-377D-4453-BE2D-32CB726EDBAA}"/>
                </a:ext>
              </a:extLst>
            </p:cNvPr>
            <p:cNvSpPr txBox="1">
              <a:spLocks/>
            </p:cNvSpPr>
            <p:nvPr/>
          </p:nvSpPr>
          <p:spPr bwMode="auto">
            <a:xfrm>
              <a:off x="1608688" y="3012930"/>
              <a:ext cx="2589374" cy="2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设定特定排序准则；</a:t>
              </a:r>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工作主要在两个方向：</a:t>
              </a:r>
            </a:p>
            <a:p>
              <a:pPr>
                <a:lnSpc>
                  <a:spcPct val="150000"/>
                </a:lnSpc>
                <a:spcBef>
                  <a:spcPct val="20000"/>
                </a:spcBef>
              </a:pPr>
              <a:r>
                <a:rPr lang="en-US" altLang="zh-CN" sz="1400" dirty="0">
                  <a:solidFill>
                    <a:schemeClr val="tx1">
                      <a:lumMod val="65000"/>
                      <a:lumOff val="35000"/>
                    </a:schemeClr>
                  </a:solidFill>
                  <a:latin typeface="+mn-lt"/>
                  <a:ea typeface="+mn-ea"/>
                  <a:cs typeface="+mn-ea"/>
                  <a:sym typeface="+mn-lt"/>
                </a:rPr>
                <a:t>(1) </a:t>
              </a:r>
              <a:r>
                <a:rPr lang="zh-CN" altLang="en-US" sz="1400" dirty="0">
                  <a:solidFill>
                    <a:schemeClr val="tx1">
                      <a:lumMod val="65000"/>
                      <a:lumOff val="35000"/>
                    </a:schemeClr>
                  </a:solidFill>
                  <a:latin typeface="+mn-lt"/>
                  <a:ea typeface="+mn-ea"/>
                  <a:cs typeface="+mn-ea"/>
                  <a:sym typeface="+mn-lt"/>
                </a:rPr>
                <a:t>分析已有的 </a:t>
              </a:r>
              <a:r>
                <a:rPr lang="en-US" altLang="zh-CN" sz="1400" dirty="0">
                  <a:solidFill>
                    <a:schemeClr val="tx1">
                      <a:lumMod val="65000"/>
                      <a:lumOff val="35000"/>
                    </a:schemeClr>
                  </a:solidFill>
                  <a:latin typeface="+mn-lt"/>
                  <a:ea typeface="+mn-ea"/>
                  <a:cs typeface="+mn-ea"/>
                  <a:sym typeface="+mn-lt"/>
                </a:rPr>
                <a:t>TCP </a:t>
              </a:r>
              <a:r>
                <a:rPr lang="zh-CN" altLang="en-US" sz="1400" dirty="0">
                  <a:solidFill>
                    <a:schemeClr val="tx1">
                      <a:lumMod val="65000"/>
                      <a:lumOff val="35000"/>
                    </a:schemeClr>
                  </a:solidFill>
                  <a:latin typeface="+mn-lt"/>
                  <a:ea typeface="+mn-ea"/>
                  <a:cs typeface="+mn-ea"/>
                  <a:sym typeface="+mn-lt"/>
                </a:rPr>
                <a:t>方法； </a:t>
              </a:r>
              <a:r>
                <a:rPr lang="en-US" altLang="zh-CN" sz="1400" dirty="0">
                  <a:solidFill>
                    <a:schemeClr val="tx1">
                      <a:lumMod val="65000"/>
                      <a:lumOff val="35000"/>
                    </a:schemeClr>
                  </a:solidFill>
                  <a:latin typeface="+mn-lt"/>
                  <a:ea typeface="+mn-ea"/>
                  <a:cs typeface="+mn-ea"/>
                  <a:sym typeface="+mn-lt"/>
                </a:rPr>
                <a:t>(2) </a:t>
              </a:r>
              <a:r>
                <a:rPr lang="zh-CN" altLang="en-US" sz="1400" dirty="0">
                  <a:solidFill>
                    <a:schemeClr val="tx1">
                      <a:lumMod val="65000"/>
                      <a:lumOff val="35000"/>
                    </a:schemeClr>
                  </a:solidFill>
                  <a:latin typeface="+mn-lt"/>
                  <a:ea typeface="+mn-ea"/>
                  <a:cs typeface="+mn-ea"/>
                  <a:sym typeface="+mn-lt"/>
                </a:rPr>
                <a:t>以提高缺陷定位效果为优化目标来指导测试用例的排序。</a:t>
              </a:r>
              <a:endParaRPr lang="en-US" sz="1400" dirty="0">
                <a:solidFill>
                  <a:schemeClr val="tx1">
                    <a:lumMod val="65000"/>
                    <a:lumOff val="35000"/>
                  </a:schemeClr>
                </a:solidFill>
                <a:latin typeface="+mn-lt"/>
                <a:ea typeface="+mn-ea"/>
                <a:cs typeface="+mn-ea"/>
                <a:sym typeface="+mn-lt"/>
              </a:endParaRPr>
            </a:p>
          </p:txBody>
        </p:sp>
      </p:grpSp>
      <p:grpSp>
        <p:nvGrpSpPr>
          <p:cNvPr id="6" name="组合 5">
            <a:extLst>
              <a:ext uri="{FF2B5EF4-FFF2-40B4-BE49-F238E27FC236}">
                <a16:creationId xmlns:a16="http://schemas.microsoft.com/office/drawing/2014/main" id="{BD04551F-8515-4328-BA8A-A063E08C1DBE}"/>
              </a:ext>
            </a:extLst>
          </p:cNvPr>
          <p:cNvGrpSpPr/>
          <p:nvPr/>
        </p:nvGrpSpPr>
        <p:grpSpPr>
          <a:xfrm>
            <a:off x="4700034" y="1621636"/>
            <a:ext cx="2785420" cy="3964775"/>
            <a:chOff x="4700034" y="2298344"/>
            <a:chExt cx="2785420" cy="3964775"/>
          </a:xfrm>
        </p:grpSpPr>
        <p:sp>
          <p:nvSpPr>
            <p:cNvPr id="23" name="任意多边形: 形状 22">
              <a:extLst>
                <a:ext uri="{FF2B5EF4-FFF2-40B4-BE49-F238E27FC236}">
                  <a16:creationId xmlns:a16="http://schemas.microsoft.com/office/drawing/2014/main" id="{2312DDE2-ACF6-4B27-B161-AE3CCEEB6ECF}"/>
                </a:ext>
              </a:extLst>
            </p:cNvPr>
            <p:cNvSpPr/>
            <p:nvPr/>
          </p:nvSpPr>
          <p:spPr>
            <a:xfrm flipV="1">
              <a:off x="4700034" y="2298344"/>
              <a:ext cx="2634018" cy="3964775"/>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37" name="Title 13">
              <a:extLst>
                <a:ext uri="{FF2B5EF4-FFF2-40B4-BE49-F238E27FC236}">
                  <a16:creationId xmlns:a16="http://schemas.microsoft.com/office/drawing/2014/main" id="{22D1C91C-048B-44AE-92E9-B3CB9214D79D}"/>
                </a:ext>
              </a:extLst>
            </p:cNvPr>
            <p:cNvSpPr txBox="1">
              <a:spLocks/>
            </p:cNvSpPr>
            <p:nvPr/>
          </p:nvSpPr>
          <p:spPr bwMode="auto">
            <a:xfrm>
              <a:off x="4896080" y="2489766"/>
              <a:ext cx="2455261" cy="52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dirty="0">
                  <a:solidFill>
                    <a:srgbClr val="3C5CE8"/>
                  </a:solidFill>
                  <a:latin typeface="+mn-lt"/>
                  <a:ea typeface="+mn-ea"/>
                  <a:cs typeface="+mn-ea"/>
                  <a:sym typeface="+mn-lt"/>
                </a:rPr>
                <a:t>测试用例生成方法</a:t>
              </a:r>
              <a:endParaRPr lang="en-US" altLang="zh-CN" dirty="0">
                <a:solidFill>
                  <a:srgbClr val="3C5CE8"/>
                </a:solidFill>
                <a:latin typeface="+mn-lt"/>
                <a:ea typeface="+mn-ea"/>
                <a:cs typeface="+mn-ea"/>
                <a:sym typeface="+mn-lt"/>
              </a:endParaRPr>
            </a:p>
          </p:txBody>
        </p:sp>
        <p:sp>
          <p:nvSpPr>
            <p:cNvPr id="38" name="Content Placeholder 2">
              <a:extLst>
                <a:ext uri="{FF2B5EF4-FFF2-40B4-BE49-F238E27FC236}">
                  <a16:creationId xmlns:a16="http://schemas.microsoft.com/office/drawing/2014/main" id="{EB3FFF25-DAC3-41BC-929A-38D935C8FC43}"/>
                </a:ext>
              </a:extLst>
            </p:cNvPr>
            <p:cNvSpPr txBox="1">
              <a:spLocks/>
            </p:cNvSpPr>
            <p:nvPr/>
          </p:nvSpPr>
          <p:spPr bwMode="auto">
            <a:xfrm>
              <a:off x="4896080" y="3012929"/>
              <a:ext cx="2589374" cy="2274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传统测试用例生成方法</a:t>
              </a:r>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面向缺陷定位的测试用例生成方法</a:t>
              </a:r>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面向调试的测试</a:t>
              </a:r>
              <a:r>
                <a:rPr lang="en-US" altLang="zh-CN" sz="1400" dirty="0">
                  <a:solidFill>
                    <a:schemeClr val="tx1">
                      <a:lumMod val="65000"/>
                      <a:lumOff val="35000"/>
                    </a:schemeClr>
                  </a:solidFill>
                  <a:latin typeface="+mn-lt"/>
                  <a:ea typeface="+mn-ea"/>
                  <a:cs typeface="+mn-ea"/>
                  <a:sym typeface="+mn-lt"/>
                </a:rPr>
                <a:t>(</a:t>
              </a:r>
              <a:r>
                <a:rPr lang="en-US" sz="1400" dirty="0">
                  <a:solidFill>
                    <a:schemeClr val="tx1">
                      <a:lumMod val="65000"/>
                      <a:lumOff val="35000"/>
                    </a:schemeClr>
                  </a:solidFill>
                  <a:latin typeface="+mn-lt"/>
                  <a:ea typeface="+mn-ea"/>
                  <a:cs typeface="+mn-ea"/>
                  <a:sym typeface="+mn-lt"/>
                </a:rPr>
                <a:t>test-for-diagnosis)</a:t>
              </a:r>
              <a:r>
                <a:rPr lang="zh-CN" altLang="en-US" sz="1400" dirty="0">
                  <a:solidFill>
                    <a:schemeClr val="tx1">
                      <a:lumMod val="65000"/>
                      <a:lumOff val="35000"/>
                    </a:schemeClr>
                  </a:solidFill>
                  <a:latin typeface="+mn-lt"/>
                  <a:ea typeface="+mn-ea"/>
                  <a:cs typeface="+mn-ea"/>
                  <a:sym typeface="+mn-lt"/>
                </a:rPr>
                <a:t>准则</a:t>
              </a:r>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多种用例相似性准则</a:t>
              </a:r>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Arial" panose="020B0604020202020204" pitchFamily="34" charset="0"/>
                <a:buChar char="•"/>
              </a:pPr>
              <a:r>
                <a:rPr lang="en-US" altLang="zh-CN" sz="1400" dirty="0">
                  <a:solidFill>
                    <a:schemeClr val="tx1">
                      <a:lumMod val="65000"/>
                      <a:lumOff val="35000"/>
                    </a:schemeClr>
                  </a:solidFill>
                  <a:latin typeface="+mn-lt"/>
                  <a:ea typeface="+mn-ea"/>
                  <a:cs typeface="+mn-ea"/>
                  <a:sym typeface="+mn-lt"/>
                </a:rPr>
                <a:t>ENTBUG </a:t>
              </a:r>
              <a:r>
                <a:rPr lang="zh-CN" altLang="en-US" sz="1400" dirty="0">
                  <a:solidFill>
                    <a:schemeClr val="tx1">
                      <a:lumMod val="65000"/>
                      <a:lumOff val="35000"/>
                    </a:schemeClr>
                  </a:solidFill>
                  <a:latin typeface="+mn-lt"/>
                  <a:ea typeface="+mn-ea"/>
                  <a:cs typeface="+mn-ea"/>
                  <a:sym typeface="+mn-lt"/>
                </a:rPr>
                <a:t>方法</a:t>
              </a:r>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Arial" panose="020B0604020202020204" pitchFamily="34" charset="0"/>
                <a:buChar char="•"/>
              </a:pPr>
              <a:endParaRPr lang="en-US" sz="1400" dirty="0">
                <a:solidFill>
                  <a:schemeClr val="tx1">
                    <a:lumMod val="65000"/>
                    <a:lumOff val="35000"/>
                  </a:schemeClr>
                </a:solidFill>
                <a:latin typeface="+mn-lt"/>
                <a:ea typeface="+mn-ea"/>
                <a:cs typeface="+mn-ea"/>
                <a:sym typeface="+mn-lt"/>
              </a:endParaRPr>
            </a:p>
          </p:txBody>
        </p:sp>
      </p:grpSp>
      <p:grpSp>
        <p:nvGrpSpPr>
          <p:cNvPr id="7" name="组合 6">
            <a:extLst>
              <a:ext uri="{FF2B5EF4-FFF2-40B4-BE49-F238E27FC236}">
                <a16:creationId xmlns:a16="http://schemas.microsoft.com/office/drawing/2014/main" id="{39F42ED5-88E6-4739-93DB-580E07AFF2FE}"/>
              </a:ext>
            </a:extLst>
          </p:cNvPr>
          <p:cNvGrpSpPr/>
          <p:nvPr/>
        </p:nvGrpSpPr>
        <p:grpSpPr>
          <a:xfrm>
            <a:off x="7976792" y="1621637"/>
            <a:ext cx="2791932" cy="3964774"/>
            <a:chOff x="7976792" y="2298345"/>
            <a:chExt cx="2791932" cy="3964774"/>
          </a:xfrm>
        </p:grpSpPr>
        <p:sp>
          <p:nvSpPr>
            <p:cNvPr id="26" name="任意多边形: 形状 25">
              <a:extLst>
                <a:ext uri="{FF2B5EF4-FFF2-40B4-BE49-F238E27FC236}">
                  <a16:creationId xmlns:a16="http://schemas.microsoft.com/office/drawing/2014/main" id="{30A9722F-9D78-4047-A4B2-EE8A74F7012D}"/>
                </a:ext>
              </a:extLst>
            </p:cNvPr>
            <p:cNvSpPr/>
            <p:nvPr/>
          </p:nvSpPr>
          <p:spPr>
            <a:xfrm flipV="1">
              <a:off x="7976792" y="2298345"/>
              <a:ext cx="2634018" cy="3964774"/>
            </a:xfrm>
            <a:custGeom>
              <a:avLst/>
              <a:gdLst>
                <a:gd name="connsiteX0" fmla="*/ 0 w 2634018"/>
                <a:gd name="connsiteY0" fmla="*/ 1806342 h 1806342"/>
                <a:gd name="connsiteX1" fmla="*/ 2634018 w 2634018"/>
                <a:gd name="connsiteY1" fmla="*/ 1806342 h 1806342"/>
                <a:gd name="connsiteX2" fmla="*/ 2634018 w 2634018"/>
                <a:gd name="connsiteY2" fmla="*/ 148269 h 1806342"/>
                <a:gd name="connsiteX3" fmla="*/ 649067 w 2634018"/>
                <a:gd name="connsiteY3" fmla="*/ 148269 h 1806342"/>
                <a:gd name="connsiteX4" fmla="*/ 497629 w 2634018"/>
                <a:gd name="connsiteY4" fmla="*/ 0 h 1806342"/>
                <a:gd name="connsiteX5" fmla="*/ 346191 w 2634018"/>
                <a:gd name="connsiteY5" fmla="*/ 148269 h 1806342"/>
                <a:gd name="connsiteX6" fmla="*/ 0 w 2634018"/>
                <a:gd name="connsiteY6" fmla="*/ 148269 h 180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4018" h="1806342">
                  <a:moveTo>
                    <a:pt x="0" y="1806342"/>
                  </a:moveTo>
                  <a:lnTo>
                    <a:pt x="2634018" y="1806342"/>
                  </a:lnTo>
                  <a:lnTo>
                    <a:pt x="2634018" y="148269"/>
                  </a:lnTo>
                  <a:lnTo>
                    <a:pt x="649067" y="148269"/>
                  </a:lnTo>
                  <a:lnTo>
                    <a:pt x="497629" y="0"/>
                  </a:lnTo>
                  <a:lnTo>
                    <a:pt x="346191" y="148269"/>
                  </a:lnTo>
                  <a:lnTo>
                    <a:pt x="0" y="148269"/>
                  </a:lnTo>
                  <a:close/>
                </a:path>
              </a:pathLst>
            </a:custGeom>
            <a:solidFill>
              <a:schemeClr val="bg1"/>
            </a:solidFill>
            <a:ln w="12700">
              <a:noFill/>
            </a:ln>
            <a:effectLst>
              <a:outerShdw blurRad="127000" algn="ctr" rotWithShape="0">
                <a:srgbClr val="3C5CE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C5CE8"/>
                </a:solidFill>
                <a:cs typeface="+mn-ea"/>
                <a:sym typeface="+mn-lt"/>
              </a:endParaRPr>
            </a:p>
          </p:txBody>
        </p:sp>
        <p:sp>
          <p:nvSpPr>
            <p:cNvPr id="40" name="Title 13">
              <a:extLst>
                <a:ext uri="{FF2B5EF4-FFF2-40B4-BE49-F238E27FC236}">
                  <a16:creationId xmlns:a16="http://schemas.microsoft.com/office/drawing/2014/main" id="{0100DB28-599C-4488-BAF1-E9BC765EC621}"/>
                </a:ext>
              </a:extLst>
            </p:cNvPr>
            <p:cNvSpPr txBox="1">
              <a:spLocks/>
            </p:cNvSpPr>
            <p:nvPr/>
          </p:nvSpPr>
          <p:spPr bwMode="auto">
            <a:xfrm>
              <a:off x="8179352" y="2489767"/>
              <a:ext cx="2455261" cy="52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785" tIns="121892" rIns="243785" bIns="121892" anchor="ct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zh-CN" altLang="en-US" dirty="0">
                  <a:solidFill>
                    <a:srgbClr val="3C5CE8"/>
                  </a:solidFill>
                  <a:latin typeface="+mn-lt"/>
                  <a:ea typeface="+mn-ea"/>
                  <a:cs typeface="+mn-ea"/>
                  <a:sym typeface="+mn-lt"/>
                </a:rPr>
                <a:t>测试套件缩减</a:t>
              </a:r>
              <a:endParaRPr lang="en-US" altLang="zh-CN" dirty="0">
                <a:solidFill>
                  <a:srgbClr val="3C5CE8"/>
                </a:solidFill>
                <a:latin typeface="+mn-lt"/>
                <a:ea typeface="+mn-ea"/>
                <a:cs typeface="+mn-ea"/>
                <a:sym typeface="+mn-lt"/>
              </a:endParaRPr>
            </a:p>
          </p:txBody>
        </p:sp>
        <p:sp>
          <p:nvSpPr>
            <p:cNvPr id="41" name="Content Placeholder 2">
              <a:extLst>
                <a:ext uri="{FF2B5EF4-FFF2-40B4-BE49-F238E27FC236}">
                  <a16:creationId xmlns:a16="http://schemas.microsoft.com/office/drawing/2014/main" id="{D501C348-85B5-47B5-BAE2-254852CC4A4E}"/>
                </a:ext>
              </a:extLst>
            </p:cNvPr>
            <p:cNvSpPr txBox="1">
              <a:spLocks/>
            </p:cNvSpPr>
            <p:nvPr/>
          </p:nvSpPr>
          <p:spPr bwMode="auto">
            <a:xfrm>
              <a:off x="8179350" y="3012930"/>
              <a:ext cx="2589374" cy="2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43785" tIns="121892" rIns="243785" bIns="121892"/>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nSpc>
                  <a:spcPct val="150000"/>
                </a:lnSpc>
                <a:spcBef>
                  <a:spcPct val="20000"/>
                </a:spcBef>
              </a:pPr>
              <a:r>
                <a:rPr lang="zh-CN" altLang="en-US" sz="1400" dirty="0">
                  <a:solidFill>
                    <a:schemeClr val="tx1">
                      <a:lumMod val="65000"/>
                      <a:lumOff val="35000"/>
                    </a:schemeClr>
                  </a:solidFill>
                  <a:latin typeface="+mn-lt"/>
                  <a:ea typeface="+mn-ea"/>
                  <a:cs typeface="+mn-ea"/>
                  <a:sym typeface="+mn-lt"/>
                </a:rPr>
                <a:t>在满足对指定测试需求的覆盖前提下，通过识别并移除冗余测试用例来降低测试开销。</a:t>
              </a:r>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基于语句的 </a:t>
              </a:r>
              <a:r>
                <a:rPr lang="en-US" altLang="zh-CN" sz="1400" dirty="0">
                  <a:solidFill>
                    <a:schemeClr val="tx1">
                      <a:lumMod val="65000"/>
                      <a:lumOff val="35000"/>
                    </a:schemeClr>
                  </a:solidFill>
                  <a:latin typeface="+mn-lt"/>
                  <a:ea typeface="+mn-ea"/>
                  <a:cs typeface="+mn-ea"/>
                  <a:sym typeface="+mn-lt"/>
                </a:rPr>
                <a:t>TSR </a:t>
              </a:r>
              <a:r>
                <a:rPr lang="zh-CN" altLang="en-US" sz="1400" dirty="0">
                  <a:solidFill>
                    <a:schemeClr val="tx1">
                      <a:lumMod val="65000"/>
                      <a:lumOff val="35000"/>
                    </a:schemeClr>
                  </a:solidFill>
                  <a:latin typeface="+mn-lt"/>
                  <a:ea typeface="+mn-ea"/>
                  <a:cs typeface="+mn-ea"/>
                  <a:sym typeface="+mn-lt"/>
                </a:rPr>
                <a:t>策略</a:t>
              </a:r>
              <a:endParaRPr lang="en-US" altLang="zh-CN" sz="1400" dirty="0">
                <a:solidFill>
                  <a:schemeClr val="tx1">
                    <a:lumMod val="65000"/>
                    <a:lumOff val="35000"/>
                  </a:schemeClr>
                </a:solidFill>
                <a:latin typeface="+mn-lt"/>
                <a:ea typeface="+mn-ea"/>
                <a:cs typeface="+mn-ea"/>
                <a:sym typeface="+mn-lt"/>
              </a:endParaRPr>
            </a:p>
            <a:p>
              <a:pPr marL="285750" indent="-285750">
                <a:lnSpc>
                  <a:spcPct val="150000"/>
                </a:lnSpc>
                <a:spcBef>
                  <a:spcPct val="20000"/>
                </a:spcBef>
                <a:buFont typeface="Arial" panose="020B0604020202020204" pitchFamily="34" charset="0"/>
                <a:buChar char="•"/>
              </a:pPr>
              <a:r>
                <a:rPr lang="zh-CN" altLang="en-US" sz="1400" dirty="0">
                  <a:solidFill>
                    <a:schemeClr val="tx1">
                      <a:lumMod val="65000"/>
                      <a:lumOff val="35000"/>
                    </a:schemeClr>
                  </a:solidFill>
                  <a:latin typeface="+mn-lt"/>
                  <a:ea typeface="+mn-ea"/>
                  <a:cs typeface="+mn-ea"/>
                  <a:sym typeface="+mn-lt"/>
                </a:rPr>
                <a:t>基于向量的 </a:t>
              </a:r>
              <a:r>
                <a:rPr lang="en-US" altLang="zh-CN" sz="1400" dirty="0">
                  <a:solidFill>
                    <a:schemeClr val="tx1">
                      <a:lumMod val="65000"/>
                      <a:lumOff val="35000"/>
                    </a:schemeClr>
                  </a:solidFill>
                  <a:latin typeface="+mn-lt"/>
                  <a:ea typeface="+mn-ea"/>
                  <a:cs typeface="+mn-ea"/>
                  <a:sym typeface="+mn-lt"/>
                </a:rPr>
                <a:t>TSR </a:t>
              </a:r>
              <a:r>
                <a:rPr lang="zh-CN" altLang="en-US" sz="1400" dirty="0">
                  <a:solidFill>
                    <a:schemeClr val="tx1">
                      <a:lumMod val="65000"/>
                      <a:lumOff val="35000"/>
                    </a:schemeClr>
                  </a:solidFill>
                  <a:latin typeface="+mn-lt"/>
                  <a:ea typeface="+mn-ea"/>
                  <a:cs typeface="+mn-ea"/>
                  <a:sym typeface="+mn-lt"/>
                </a:rPr>
                <a:t>策略</a:t>
              </a:r>
              <a:endParaRPr lang="en-US" altLang="zh-CN" sz="1400" dirty="0">
                <a:solidFill>
                  <a:schemeClr val="tx1">
                    <a:lumMod val="65000"/>
                    <a:lumOff val="35000"/>
                  </a:schemeClr>
                </a:solidFill>
                <a:latin typeface="+mn-lt"/>
                <a:ea typeface="+mn-ea"/>
                <a:cs typeface="+mn-ea"/>
                <a:sym typeface="+mn-lt"/>
              </a:endParaRPr>
            </a:p>
          </p:txBody>
        </p:sp>
      </p:grpSp>
      <p:grpSp>
        <p:nvGrpSpPr>
          <p:cNvPr id="27" name="组合 26">
            <a:extLst>
              <a:ext uri="{FF2B5EF4-FFF2-40B4-BE49-F238E27FC236}">
                <a16:creationId xmlns:a16="http://schemas.microsoft.com/office/drawing/2014/main" id="{6BA711DD-A8F7-41E6-B7AD-FB4C2ED02F63}"/>
              </a:ext>
            </a:extLst>
          </p:cNvPr>
          <p:cNvGrpSpPr/>
          <p:nvPr/>
        </p:nvGrpSpPr>
        <p:grpSpPr>
          <a:xfrm>
            <a:off x="-781050" y="-662111"/>
            <a:ext cx="5809460" cy="1611914"/>
            <a:chOff x="-781050" y="-662111"/>
            <a:chExt cx="5809460" cy="1611914"/>
          </a:xfrm>
        </p:grpSpPr>
        <p:sp>
          <p:nvSpPr>
            <p:cNvPr id="28" name="任意多边形: 形状 27">
              <a:extLst>
                <a:ext uri="{FF2B5EF4-FFF2-40B4-BE49-F238E27FC236}">
                  <a16:creationId xmlns:a16="http://schemas.microsoft.com/office/drawing/2014/main" id="{94EB33C9-B350-4425-A693-6D53EB397062}"/>
                </a:ext>
              </a:extLst>
            </p:cNvPr>
            <p:cNvSpPr/>
            <p:nvPr/>
          </p:nvSpPr>
          <p:spPr>
            <a:xfrm flipV="1">
              <a:off x="-781050" y="-662111"/>
              <a:ext cx="1535714" cy="1535714"/>
            </a:xfrm>
            <a:custGeom>
              <a:avLst/>
              <a:gdLst>
                <a:gd name="connsiteX0" fmla="*/ 4736123 w 9472246"/>
                <a:gd name="connsiteY0" fmla="*/ 1711569 h 9472246"/>
                <a:gd name="connsiteX1" fmla="*/ 1711569 w 9472246"/>
                <a:gd name="connsiteY1" fmla="*/ 4736123 h 9472246"/>
                <a:gd name="connsiteX2" fmla="*/ 4736123 w 9472246"/>
                <a:gd name="connsiteY2" fmla="*/ 7760677 h 9472246"/>
                <a:gd name="connsiteX3" fmla="*/ 7760677 w 9472246"/>
                <a:gd name="connsiteY3" fmla="*/ 4736123 h 9472246"/>
                <a:gd name="connsiteX4" fmla="*/ 4736123 w 9472246"/>
                <a:gd name="connsiteY4" fmla="*/ 1711569 h 9472246"/>
                <a:gd name="connsiteX5" fmla="*/ 4736123 w 9472246"/>
                <a:gd name="connsiteY5" fmla="*/ 0 h 9472246"/>
                <a:gd name="connsiteX6" fmla="*/ 9472246 w 9472246"/>
                <a:gd name="connsiteY6" fmla="*/ 4736123 h 9472246"/>
                <a:gd name="connsiteX7" fmla="*/ 4736123 w 9472246"/>
                <a:gd name="connsiteY7" fmla="*/ 9472246 h 9472246"/>
                <a:gd name="connsiteX8" fmla="*/ 0 w 9472246"/>
                <a:gd name="connsiteY8" fmla="*/ 4736123 h 9472246"/>
                <a:gd name="connsiteX9" fmla="*/ 4736123 w 9472246"/>
                <a:gd name="connsiteY9" fmla="*/ 0 h 947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72246" h="9472246">
                  <a:moveTo>
                    <a:pt x="4736123" y="1711569"/>
                  </a:moveTo>
                  <a:cubicBezTo>
                    <a:pt x="3065708" y="1711569"/>
                    <a:pt x="1711569" y="3065708"/>
                    <a:pt x="1711569" y="4736123"/>
                  </a:cubicBezTo>
                  <a:cubicBezTo>
                    <a:pt x="1711569" y="6406538"/>
                    <a:pt x="3065708" y="7760677"/>
                    <a:pt x="4736123" y="7760677"/>
                  </a:cubicBezTo>
                  <a:cubicBezTo>
                    <a:pt x="6406538" y="7760677"/>
                    <a:pt x="7760677" y="6406538"/>
                    <a:pt x="7760677" y="4736123"/>
                  </a:cubicBezTo>
                  <a:cubicBezTo>
                    <a:pt x="7760677" y="3065708"/>
                    <a:pt x="6406538" y="1711569"/>
                    <a:pt x="4736123" y="1711569"/>
                  </a:cubicBezTo>
                  <a:close/>
                  <a:moveTo>
                    <a:pt x="4736123" y="0"/>
                  </a:moveTo>
                  <a:cubicBezTo>
                    <a:pt x="7351812" y="0"/>
                    <a:pt x="9472246" y="2120434"/>
                    <a:pt x="9472246" y="4736123"/>
                  </a:cubicBezTo>
                  <a:cubicBezTo>
                    <a:pt x="9472246" y="7351812"/>
                    <a:pt x="7351812" y="9472246"/>
                    <a:pt x="4736123" y="9472246"/>
                  </a:cubicBezTo>
                  <a:cubicBezTo>
                    <a:pt x="2120434" y="9472246"/>
                    <a:pt x="0" y="7351812"/>
                    <a:pt x="0" y="4736123"/>
                  </a:cubicBezTo>
                  <a:cubicBezTo>
                    <a:pt x="0" y="2120434"/>
                    <a:pt x="2120434" y="0"/>
                    <a:pt x="4736123" y="0"/>
                  </a:cubicBezTo>
                  <a:close/>
                </a:path>
              </a:pathLst>
            </a:custGeom>
            <a:solidFill>
              <a:srgbClr val="3C5CE8"/>
            </a:solidFill>
            <a:ln>
              <a:noFill/>
            </a:ln>
            <a:effectLst>
              <a:outerShdw blurRad="127000" algn="ctr" rotWithShape="0">
                <a:schemeClr val="tx2">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文本框 28">
              <a:extLst>
                <a:ext uri="{FF2B5EF4-FFF2-40B4-BE49-F238E27FC236}">
                  <a16:creationId xmlns:a16="http://schemas.microsoft.com/office/drawing/2014/main" id="{4197B2C4-8B64-4F66-8AF7-F26D1041C445}"/>
                </a:ext>
              </a:extLst>
            </p:cNvPr>
            <p:cNvSpPr txBox="1"/>
            <p:nvPr/>
          </p:nvSpPr>
          <p:spPr>
            <a:xfrm flipH="1">
              <a:off x="803275" y="365028"/>
              <a:ext cx="4225135" cy="584775"/>
            </a:xfrm>
            <a:prstGeom prst="rect">
              <a:avLst/>
            </a:prstGeom>
            <a:noFill/>
          </p:spPr>
          <p:txBody>
            <a:bodyPr wrap="square" rtlCol="0">
              <a:spAutoFit/>
            </a:bodyPr>
            <a:lstStyle/>
            <a:p>
              <a:pPr lvl="0">
                <a:defRPr/>
              </a:pPr>
              <a:r>
                <a:rPr lang="zh-CN" altLang="en-US" sz="3200" dirty="0">
                  <a:solidFill>
                    <a:srgbClr val="3C5CE8"/>
                  </a:solidFill>
                  <a:cs typeface="+mn-ea"/>
                  <a:sym typeface="+mn-lt"/>
                </a:rPr>
                <a:t>测试套件维护</a:t>
              </a:r>
            </a:p>
          </p:txBody>
        </p:sp>
      </p:grpSp>
    </p:spTree>
    <p:custDataLst>
      <p:tags r:id="rId1"/>
    </p:custDataLst>
    <p:extLst>
      <p:ext uri="{BB962C8B-B14F-4D97-AF65-F5344CB8AC3E}">
        <p14:creationId xmlns:p14="http://schemas.microsoft.com/office/powerpoint/2010/main" val="19750228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 calcmode="lin" valueType="num">
                                      <p:cBhvr>
                                        <p:cTn id="9" dur="500" fill="hold"/>
                                        <p:tgtEl>
                                          <p:spTgt spid="27"/>
                                        </p:tgtEl>
                                        <p:attrNameLst>
                                          <p:attrName>style.rotation</p:attrName>
                                        </p:attrNameLst>
                                      </p:cBhvr>
                                      <p:tavLst>
                                        <p:tav tm="0">
                                          <p:val>
                                            <p:fltVal val="90"/>
                                          </p:val>
                                        </p:tav>
                                        <p:tav tm="100000">
                                          <p:val>
                                            <p:fltVal val="0"/>
                                          </p:val>
                                        </p:tav>
                                      </p:tavLst>
                                    </p:anim>
                                    <p:animEffect transition="in" filter="fade">
                                      <p:cBhvr>
                                        <p:cTn id="10" dur="500"/>
                                        <p:tgtEl>
                                          <p:spTgt spid="27"/>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 calcmode="lin" valueType="num">
                                      <p:cBhvr>
                                        <p:cTn id="16" dur="500" fill="hold"/>
                                        <p:tgtEl>
                                          <p:spTgt spid="4"/>
                                        </p:tgtEl>
                                        <p:attrNameLst>
                                          <p:attrName>style.rotation</p:attrName>
                                        </p:attrNameLst>
                                      </p:cBhvr>
                                      <p:tavLst>
                                        <p:tav tm="0">
                                          <p:val>
                                            <p:fltVal val="90"/>
                                          </p:val>
                                        </p:tav>
                                        <p:tav tm="100000">
                                          <p:val>
                                            <p:fltVal val="0"/>
                                          </p:val>
                                        </p:tav>
                                      </p:tavLst>
                                    </p:anim>
                                    <p:animEffect transition="in" filter="fade">
                                      <p:cBhvr>
                                        <p:cTn id="17" dur="500"/>
                                        <p:tgtEl>
                                          <p:spTgt spid="4"/>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 calcmode="lin" valueType="num">
                                      <p:cBhvr>
                                        <p:cTn id="23" dur="500" fill="hold"/>
                                        <p:tgtEl>
                                          <p:spTgt spid="6"/>
                                        </p:tgtEl>
                                        <p:attrNameLst>
                                          <p:attrName>style.rotation</p:attrName>
                                        </p:attrNameLst>
                                      </p:cBhvr>
                                      <p:tavLst>
                                        <p:tav tm="0">
                                          <p:val>
                                            <p:fltVal val="90"/>
                                          </p:val>
                                        </p:tav>
                                        <p:tav tm="100000">
                                          <p:val>
                                            <p:fltVal val="0"/>
                                          </p:val>
                                        </p:tav>
                                      </p:tavLst>
                                    </p:anim>
                                    <p:animEffect transition="in" filter="fade">
                                      <p:cBhvr>
                                        <p:cTn id="24" dur="500"/>
                                        <p:tgtEl>
                                          <p:spTgt spid="6"/>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 calcmode="lin" valueType="num">
                                      <p:cBhvr>
                                        <p:cTn id="30" dur="500" fill="hold"/>
                                        <p:tgtEl>
                                          <p:spTgt spid="7"/>
                                        </p:tgtEl>
                                        <p:attrNameLst>
                                          <p:attrName>style.rotation</p:attrName>
                                        </p:attrNameLst>
                                      </p:cBhvr>
                                      <p:tavLst>
                                        <p:tav tm="0">
                                          <p:val>
                                            <p:fltVal val="90"/>
                                          </p:val>
                                        </p:tav>
                                        <p:tav tm="100000">
                                          <p:val>
                                            <p:fltVal val="0"/>
                                          </p:val>
                                        </p:tav>
                                      </p:tavLst>
                                    </p:anim>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ICON" val="#407184;#407186;"/>
</p:tagLst>
</file>

<file path=ppt/tags/tag10.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11.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12.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13.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14.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15.xml><?xml version="1.0" encoding="utf-8"?>
<p:tagLst xmlns:a="http://schemas.openxmlformats.org/drawingml/2006/main" xmlns:r="http://schemas.openxmlformats.org/officeDocument/2006/relationships" xmlns:p="http://schemas.openxmlformats.org/presentationml/2006/main">
  <p:tag name="ISLIDE.ICON" val="#407184;#407186;"/>
</p:tagLst>
</file>

<file path=ppt/tags/tag2.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3.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4.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5.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6.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7.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8.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ags/tag9.xml><?xml version="1.0" encoding="utf-8"?>
<p:tagLst xmlns:a="http://schemas.openxmlformats.org/drawingml/2006/main" xmlns:r="http://schemas.openxmlformats.org/officeDocument/2006/relationships" xmlns:p="http://schemas.openxmlformats.org/presentationml/2006/main">
  <p:tag name="ISLIDE.ICON" val="#407148;#407180;#405327;#405321;#407214;#407214;#407327;#407323;#40732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lx1b4ad">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5396</TotalTime>
  <Words>820</Words>
  <Application>Microsoft Office PowerPoint</Application>
  <PresentationFormat>宽屏</PresentationFormat>
  <Paragraphs>125</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16</vt:i4>
      </vt:variant>
    </vt:vector>
  </HeadingPairs>
  <TitlesOfParts>
    <vt:vector size="23" baseType="lpstr">
      <vt:lpstr>微软雅黑</vt:lpstr>
      <vt:lpstr>Arial</vt:lpstr>
      <vt:lpstr>Calibri</vt:lpstr>
      <vt:lpstr>Cambria Math</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简洁扁平化</dc:title>
  <dc:creator>第一PPT</dc:creator>
  <cp:keywords>www.1ppt.com</cp:keywords>
  <dc:description>www.1ppt.com</dc:description>
  <cp:lastModifiedBy>昭丹 王</cp:lastModifiedBy>
  <cp:revision>496</cp:revision>
  <dcterms:created xsi:type="dcterms:W3CDTF">2020-06-19T05:51:40Z</dcterms:created>
  <dcterms:modified xsi:type="dcterms:W3CDTF">2021-08-22T14:44:32Z</dcterms:modified>
</cp:coreProperties>
</file>