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ags/tag1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358" r:id="rId3"/>
    <p:sldId id="303" r:id="rId4"/>
    <p:sldId id="305" r:id="rId5"/>
    <p:sldId id="325" r:id="rId6"/>
    <p:sldId id="355" r:id="rId7"/>
    <p:sldId id="351" r:id="rId8"/>
    <p:sldId id="352" r:id="rId9"/>
    <p:sldId id="353" r:id="rId10"/>
    <p:sldId id="354" r:id="rId11"/>
    <p:sldId id="317" r:id="rId12"/>
    <p:sldId id="357" r:id="rId13"/>
    <p:sldId id="327" r:id="rId14"/>
    <p:sldId id="337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C5CE8"/>
    <a:srgbClr val="E8EBFA"/>
    <a:srgbClr val="FCFCFC"/>
    <a:srgbClr val="E8E8EA"/>
    <a:srgbClr val="020635"/>
    <a:srgbClr val="33013F"/>
    <a:srgbClr val="1D232F"/>
    <a:srgbClr val="03084D"/>
    <a:srgbClr val="7B0F57"/>
    <a:srgbClr val="1313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234" autoAdjust="0"/>
    <p:restoredTop sz="94660"/>
  </p:normalViewPr>
  <p:slideViewPr>
    <p:cSldViewPr snapToGrid="0" showGuides="1">
      <p:cViewPr varScale="1">
        <p:scale>
          <a:sx n="67" d="100"/>
          <a:sy n="67" d="100"/>
        </p:scale>
        <p:origin x="520" y="68"/>
      </p:cViewPr>
      <p:guideLst>
        <p:guide orient="horz" pos="2160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552CB2A-673A-41ED-BC05-497F62797516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2FA3386F-080E-4807-A312-FD97BEA9CF6F}">
      <dgm:prSet phldrT="[文本]" custT="1"/>
      <dgm:spPr/>
      <dgm:t>
        <a:bodyPr/>
        <a:lstStyle/>
        <a:p>
          <a:r>
            <a:rPr lang="en-US" altLang="en-US" sz="1400" dirty="0"/>
            <a:t>Represents each bug</a:t>
          </a:r>
          <a:endParaRPr lang="zh-CN" altLang="en-US" sz="1400" dirty="0"/>
        </a:p>
        <a:p>
          <a:r>
            <a:rPr lang="en-US" altLang="en-US" sz="1400" dirty="0"/>
            <a:t>report as a </a:t>
          </a:r>
          <a:r>
            <a:rPr lang="en-US" altLang="en-US" sz="1400" b="1" dirty="0"/>
            <a:t>feature vector</a:t>
          </a:r>
          <a:endParaRPr lang="zh-CN" altLang="en-US" sz="1400" b="1" dirty="0"/>
        </a:p>
      </dgm:t>
    </dgm:pt>
    <dgm:pt modelId="{4BC61D84-FFA0-4F10-8EED-99AEC7DCBAED}" type="parTrans" cxnId="{A0D1584F-0284-464E-903A-22F87EC38CC4}">
      <dgm:prSet/>
      <dgm:spPr/>
      <dgm:t>
        <a:bodyPr/>
        <a:lstStyle/>
        <a:p>
          <a:endParaRPr lang="zh-CN" altLang="en-US"/>
        </a:p>
      </dgm:t>
    </dgm:pt>
    <dgm:pt modelId="{0B48159E-0E9F-448A-9299-C2E02E82FB93}" type="sibTrans" cxnId="{A0D1584F-0284-464E-903A-22F87EC38CC4}">
      <dgm:prSet/>
      <dgm:spPr/>
      <dgm:t>
        <a:bodyPr/>
        <a:lstStyle/>
        <a:p>
          <a:endParaRPr lang="zh-CN" altLang="en-US"/>
        </a:p>
      </dgm:t>
    </dgm:pt>
    <dgm:pt modelId="{FC1936C2-3AAF-4273-B5EF-DA207C926C97}">
      <dgm:prSet phldrT="[文本]" custT="1"/>
      <dgm:spPr/>
      <dgm:t>
        <a:bodyPr/>
        <a:lstStyle/>
        <a:p>
          <a:r>
            <a:rPr lang="en-US" altLang="en-US" sz="1400" dirty="0"/>
            <a:t>Uses supervised learning to </a:t>
          </a:r>
          <a:r>
            <a:rPr lang="en-US" altLang="en-US" sz="1400" b="1" dirty="0"/>
            <a:t>train models</a:t>
          </a:r>
          <a:endParaRPr lang="zh-CN" altLang="en-US" sz="1400" b="1" dirty="0"/>
        </a:p>
      </dgm:t>
    </dgm:pt>
    <dgm:pt modelId="{68B74E62-7DFD-411C-8946-9771FC0ACF8C}" type="parTrans" cxnId="{D3CCA105-EF0A-43C8-B87B-9F1E0F87615B}">
      <dgm:prSet/>
      <dgm:spPr/>
      <dgm:t>
        <a:bodyPr/>
        <a:lstStyle/>
        <a:p>
          <a:endParaRPr lang="zh-CN" altLang="en-US"/>
        </a:p>
      </dgm:t>
    </dgm:pt>
    <dgm:pt modelId="{C9C92477-0ECD-4EA5-AAF4-9BFD867F7A6F}" type="sibTrans" cxnId="{D3CCA105-EF0A-43C8-B87B-9F1E0F87615B}">
      <dgm:prSet/>
      <dgm:spPr/>
      <dgm:t>
        <a:bodyPr/>
        <a:lstStyle/>
        <a:p>
          <a:endParaRPr lang="zh-CN" altLang="en-US"/>
        </a:p>
      </dgm:t>
    </dgm:pt>
    <dgm:pt modelId="{F3364232-7D1D-4251-A628-C80B25DA7068}">
      <dgm:prSet phldrT="[文本]" custT="1"/>
      <dgm:spPr/>
      <dgm:t>
        <a:bodyPr/>
        <a:lstStyle/>
        <a:p>
          <a:r>
            <a:rPr lang="en-US" altLang="en-US" sz="1400" b="1" dirty="0"/>
            <a:t>Measure the quality </a:t>
          </a:r>
          <a:r>
            <a:rPr lang="en-US" altLang="en-US" sz="1400" dirty="0"/>
            <a:t>of bug reports</a:t>
          </a:r>
          <a:endParaRPr lang="zh-CN" altLang="en-US" sz="1400" dirty="0"/>
        </a:p>
      </dgm:t>
    </dgm:pt>
    <dgm:pt modelId="{2C064F1F-840F-4438-A502-A389F1BA990C}" type="parTrans" cxnId="{FE8FF92A-A9A9-45E1-B4D0-F0BD216EBAD4}">
      <dgm:prSet/>
      <dgm:spPr/>
      <dgm:t>
        <a:bodyPr/>
        <a:lstStyle/>
        <a:p>
          <a:endParaRPr lang="zh-CN" altLang="en-US"/>
        </a:p>
      </dgm:t>
    </dgm:pt>
    <dgm:pt modelId="{55374FF3-BED5-480F-989F-2D61774EAA01}" type="sibTrans" cxnId="{FE8FF92A-A9A9-45E1-B4D0-F0BD216EBAD4}">
      <dgm:prSet/>
      <dgm:spPr/>
      <dgm:t>
        <a:bodyPr/>
        <a:lstStyle/>
        <a:p>
          <a:endParaRPr lang="zh-CN" altLang="en-US"/>
        </a:p>
      </dgm:t>
    </dgm:pt>
    <dgm:pt modelId="{C95B119B-AF2C-4D7F-A9D9-2C6D2E8CFD61}" type="pres">
      <dgm:prSet presAssocID="{7552CB2A-673A-41ED-BC05-497F62797516}" presName="CompostProcess" presStyleCnt="0">
        <dgm:presLayoutVars>
          <dgm:dir/>
          <dgm:resizeHandles val="exact"/>
        </dgm:presLayoutVars>
      </dgm:prSet>
      <dgm:spPr/>
    </dgm:pt>
    <dgm:pt modelId="{338DDA72-F6B5-495C-8495-11D6D7E6B030}" type="pres">
      <dgm:prSet presAssocID="{7552CB2A-673A-41ED-BC05-497F62797516}" presName="arrow" presStyleLbl="bgShp" presStyleIdx="0" presStyleCnt="1"/>
      <dgm:spPr/>
    </dgm:pt>
    <dgm:pt modelId="{DFD0079D-ECFE-4E70-94FB-E6C32ACCAB40}" type="pres">
      <dgm:prSet presAssocID="{7552CB2A-673A-41ED-BC05-497F62797516}" presName="linearProcess" presStyleCnt="0"/>
      <dgm:spPr/>
    </dgm:pt>
    <dgm:pt modelId="{435DF1BE-85C2-4A6C-8E7C-4B6484EC80F4}" type="pres">
      <dgm:prSet presAssocID="{2FA3386F-080E-4807-A312-FD97BEA9CF6F}" presName="textNode" presStyleLbl="node1" presStyleIdx="0" presStyleCnt="3">
        <dgm:presLayoutVars>
          <dgm:bulletEnabled val="1"/>
        </dgm:presLayoutVars>
      </dgm:prSet>
      <dgm:spPr/>
    </dgm:pt>
    <dgm:pt modelId="{B3F1F9F2-9FA2-4401-8FE3-EBAEA45E245A}" type="pres">
      <dgm:prSet presAssocID="{0B48159E-0E9F-448A-9299-C2E02E82FB93}" presName="sibTrans" presStyleCnt="0"/>
      <dgm:spPr/>
    </dgm:pt>
    <dgm:pt modelId="{FF05B696-F469-4F60-B9E6-3A31524F97C9}" type="pres">
      <dgm:prSet presAssocID="{FC1936C2-3AAF-4273-B5EF-DA207C926C97}" presName="textNode" presStyleLbl="node1" presStyleIdx="1" presStyleCnt="3">
        <dgm:presLayoutVars>
          <dgm:bulletEnabled val="1"/>
        </dgm:presLayoutVars>
      </dgm:prSet>
      <dgm:spPr/>
    </dgm:pt>
    <dgm:pt modelId="{4768913D-B746-4185-9C9F-3E3D226B213D}" type="pres">
      <dgm:prSet presAssocID="{C9C92477-0ECD-4EA5-AAF4-9BFD867F7A6F}" presName="sibTrans" presStyleCnt="0"/>
      <dgm:spPr/>
    </dgm:pt>
    <dgm:pt modelId="{B4FDED5D-C6C0-4159-BBBA-BEDB63DF2D21}" type="pres">
      <dgm:prSet presAssocID="{F3364232-7D1D-4251-A628-C80B25DA7068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D3CCA105-EF0A-43C8-B87B-9F1E0F87615B}" srcId="{7552CB2A-673A-41ED-BC05-497F62797516}" destId="{FC1936C2-3AAF-4273-B5EF-DA207C926C97}" srcOrd="1" destOrd="0" parTransId="{68B74E62-7DFD-411C-8946-9771FC0ACF8C}" sibTransId="{C9C92477-0ECD-4EA5-AAF4-9BFD867F7A6F}"/>
    <dgm:cxn modelId="{D561BF22-6F12-409D-A439-C1ACE58F9E4C}" type="presOf" srcId="{F3364232-7D1D-4251-A628-C80B25DA7068}" destId="{B4FDED5D-C6C0-4159-BBBA-BEDB63DF2D21}" srcOrd="0" destOrd="0" presId="urn:microsoft.com/office/officeart/2005/8/layout/hProcess9"/>
    <dgm:cxn modelId="{FE8FF92A-A9A9-45E1-B4D0-F0BD216EBAD4}" srcId="{7552CB2A-673A-41ED-BC05-497F62797516}" destId="{F3364232-7D1D-4251-A628-C80B25DA7068}" srcOrd="2" destOrd="0" parTransId="{2C064F1F-840F-4438-A502-A389F1BA990C}" sibTransId="{55374FF3-BED5-480F-989F-2D61774EAA01}"/>
    <dgm:cxn modelId="{518EFC4C-A4BB-435B-923C-55097C6AD436}" type="presOf" srcId="{7552CB2A-673A-41ED-BC05-497F62797516}" destId="{C95B119B-AF2C-4D7F-A9D9-2C6D2E8CFD61}" srcOrd="0" destOrd="0" presId="urn:microsoft.com/office/officeart/2005/8/layout/hProcess9"/>
    <dgm:cxn modelId="{C4A2336F-2121-4E03-A963-C5875E8F1156}" type="presOf" srcId="{FC1936C2-3AAF-4273-B5EF-DA207C926C97}" destId="{FF05B696-F469-4F60-B9E6-3A31524F97C9}" srcOrd="0" destOrd="0" presId="urn:microsoft.com/office/officeart/2005/8/layout/hProcess9"/>
    <dgm:cxn modelId="{A0D1584F-0284-464E-903A-22F87EC38CC4}" srcId="{7552CB2A-673A-41ED-BC05-497F62797516}" destId="{2FA3386F-080E-4807-A312-FD97BEA9CF6F}" srcOrd="0" destOrd="0" parTransId="{4BC61D84-FFA0-4F10-8EED-99AEC7DCBAED}" sibTransId="{0B48159E-0E9F-448A-9299-C2E02E82FB93}"/>
    <dgm:cxn modelId="{85E914B2-FEFE-48E0-8B1E-C90DEF889C89}" type="presOf" srcId="{2FA3386F-080E-4807-A312-FD97BEA9CF6F}" destId="{435DF1BE-85C2-4A6C-8E7C-4B6484EC80F4}" srcOrd="0" destOrd="0" presId="urn:microsoft.com/office/officeart/2005/8/layout/hProcess9"/>
    <dgm:cxn modelId="{1345F097-D5BA-49BC-8D49-C51F311617A3}" type="presParOf" srcId="{C95B119B-AF2C-4D7F-A9D9-2C6D2E8CFD61}" destId="{338DDA72-F6B5-495C-8495-11D6D7E6B030}" srcOrd="0" destOrd="0" presId="urn:microsoft.com/office/officeart/2005/8/layout/hProcess9"/>
    <dgm:cxn modelId="{675122E1-BDAF-41C7-BEB8-D1BBE5462EA5}" type="presParOf" srcId="{C95B119B-AF2C-4D7F-A9D9-2C6D2E8CFD61}" destId="{DFD0079D-ECFE-4E70-94FB-E6C32ACCAB40}" srcOrd="1" destOrd="0" presId="urn:microsoft.com/office/officeart/2005/8/layout/hProcess9"/>
    <dgm:cxn modelId="{CD85FB32-1AE6-411D-8690-257AA1BEDA14}" type="presParOf" srcId="{DFD0079D-ECFE-4E70-94FB-E6C32ACCAB40}" destId="{435DF1BE-85C2-4A6C-8E7C-4B6484EC80F4}" srcOrd="0" destOrd="0" presId="urn:microsoft.com/office/officeart/2005/8/layout/hProcess9"/>
    <dgm:cxn modelId="{FC81320F-3131-478A-9606-7F3E475F4DDF}" type="presParOf" srcId="{DFD0079D-ECFE-4E70-94FB-E6C32ACCAB40}" destId="{B3F1F9F2-9FA2-4401-8FE3-EBAEA45E245A}" srcOrd="1" destOrd="0" presId="urn:microsoft.com/office/officeart/2005/8/layout/hProcess9"/>
    <dgm:cxn modelId="{2CED133A-E649-4AED-92BA-E6293DEC2CD9}" type="presParOf" srcId="{DFD0079D-ECFE-4E70-94FB-E6C32ACCAB40}" destId="{FF05B696-F469-4F60-B9E6-3A31524F97C9}" srcOrd="2" destOrd="0" presId="urn:microsoft.com/office/officeart/2005/8/layout/hProcess9"/>
    <dgm:cxn modelId="{2A11BC9A-7BEA-425A-858A-C6965A915079}" type="presParOf" srcId="{DFD0079D-ECFE-4E70-94FB-E6C32ACCAB40}" destId="{4768913D-B746-4185-9C9F-3E3D226B213D}" srcOrd="3" destOrd="0" presId="urn:microsoft.com/office/officeart/2005/8/layout/hProcess9"/>
    <dgm:cxn modelId="{35BA4F32-7663-4FED-984E-A85F822C46A2}" type="presParOf" srcId="{DFD0079D-ECFE-4E70-94FB-E6C32ACCAB40}" destId="{B4FDED5D-C6C0-4159-BBBA-BEDB63DF2D21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F983853-B0B6-4B20-967C-A181CC788B17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CB0CA8B-BC84-4404-B2A9-CC83091A2B08}">
      <dgm:prSet phldrT="[文本]"/>
      <dgm:spPr>
        <a:solidFill>
          <a:srgbClr val="3C5CE8"/>
        </a:solidFill>
      </dgm:spPr>
      <dgm:t>
        <a:bodyPr/>
        <a:lstStyle/>
        <a:p>
          <a:r>
            <a:rPr lang="en-US" altLang="en-US" dirty="0"/>
            <a:t>support vector machines (SVM)</a:t>
          </a:r>
          <a:endParaRPr lang="zh-CN" altLang="en-US" dirty="0"/>
        </a:p>
      </dgm:t>
    </dgm:pt>
    <dgm:pt modelId="{7AEF54BD-2813-4AF5-B50B-AE757FE28E48}" type="parTrans" cxnId="{17D321A0-9201-4F1D-87AE-A169DECD48CC}">
      <dgm:prSet/>
      <dgm:spPr/>
      <dgm:t>
        <a:bodyPr/>
        <a:lstStyle/>
        <a:p>
          <a:endParaRPr lang="zh-CN" altLang="en-US"/>
        </a:p>
      </dgm:t>
    </dgm:pt>
    <dgm:pt modelId="{3879CCC2-6898-478F-B0CB-6AD8BA1CB640}" type="sibTrans" cxnId="{17D321A0-9201-4F1D-87AE-A169DECD48CC}">
      <dgm:prSet/>
      <dgm:spPr/>
      <dgm:t>
        <a:bodyPr/>
        <a:lstStyle/>
        <a:p>
          <a:endParaRPr lang="zh-CN" altLang="en-US"/>
        </a:p>
      </dgm:t>
    </dgm:pt>
    <dgm:pt modelId="{86BA4E1A-4239-4280-9B7D-C053F8483A79}">
      <dgm:prSet phldrT="[文本]"/>
      <dgm:spPr>
        <a:solidFill>
          <a:srgbClr val="3C5CE8"/>
        </a:solidFill>
      </dgm:spPr>
      <dgm:t>
        <a:bodyPr/>
        <a:lstStyle/>
        <a:p>
          <a:r>
            <a:rPr lang="en-US" altLang="en-US" dirty="0"/>
            <a:t>generalized linear regression (GLR)</a:t>
          </a:r>
          <a:endParaRPr lang="zh-CN" altLang="en-US" dirty="0"/>
        </a:p>
      </dgm:t>
    </dgm:pt>
    <dgm:pt modelId="{37B2AC6B-B46A-4A08-8E28-A445B36C0640}" type="parTrans" cxnId="{74E8289A-CB31-4900-BDBD-8A2264BE4DE5}">
      <dgm:prSet/>
      <dgm:spPr/>
      <dgm:t>
        <a:bodyPr/>
        <a:lstStyle/>
        <a:p>
          <a:endParaRPr lang="zh-CN" altLang="en-US"/>
        </a:p>
      </dgm:t>
    </dgm:pt>
    <dgm:pt modelId="{FE1D5D2E-19A8-4FE3-9E30-4B353375508F}" type="sibTrans" cxnId="{74E8289A-CB31-4900-BDBD-8A2264BE4DE5}">
      <dgm:prSet/>
      <dgm:spPr/>
      <dgm:t>
        <a:bodyPr/>
        <a:lstStyle/>
        <a:p>
          <a:endParaRPr lang="zh-CN" altLang="en-US"/>
        </a:p>
      </dgm:t>
    </dgm:pt>
    <dgm:pt modelId="{E1A97294-D4E9-4808-8D36-214932FF0424}">
      <dgm:prSet phldrT="[文本]"/>
      <dgm:spPr>
        <a:solidFill>
          <a:srgbClr val="3C5CE8"/>
        </a:solidFill>
      </dgm:spPr>
      <dgm:t>
        <a:bodyPr/>
        <a:lstStyle/>
        <a:p>
          <a:r>
            <a:rPr lang="en-US" altLang="en-US" dirty="0"/>
            <a:t>stepwise linear regression</a:t>
          </a:r>
          <a:endParaRPr lang="zh-CN" altLang="en-US" dirty="0"/>
        </a:p>
      </dgm:t>
    </dgm:pt>
    <dgm:pt modelId="{3C541042-6FA9-42FE-8F0A-D4C7BAA2D29E}" type="parTrans" cxnId="{009D4B71-E782-41A2-837E-AF0BFB54342B}">
      <dgm:prSet/>
      <dgm:spPr/>
      <dgm:t>
        <a:bodyPr/>
        <a:lstStyle/>
        <a:p>
          <a:endParaRPr lang="zh-CN" altLang="en-US"/>
        </a:p>
      </dgm:t>
    </dgm:pt>
    <dgm:pt modelId="{1F7B2E6A-C02B-4BB6-9399-DCFFF8D70AFA}" type="sibTrans" cxnId="{009D4B71-E782-41A2-837E-AF0BFB54342B}">
      <dgm:prSet/>
      <dgm:spPr/>
      <dgm:t>
        <a:bodyPr/>
        <a:lstStyle/>
        <a:p>
          <a:endParaRPr lang="zh-CN" altLang="en-US"/>
        </a:p>
      </dgm:t>
    </dgm:pt>
    <dgm:pt modelId="{6F8F1071-E114-4957-B49F-8FDA2C5D0B77}" type="pres">
      <dgm:prSet presAssocID="{1F983853-B0B6-4B20-967C-A181CC788B17}" presName="Name0" presStyleCnt="0">
        <dgm:presLayoutVars>
          <dgm:chMax val="7"/>
          <dgm:chPref val="7"/>
          <dgm:dir/>
        </dgm:presLayoutVars>
      </dgm:prSet>
      <dgm:spPr/>
    </dgm:pt>
    <dgm:pt modelId="{45498FF6-DA6A-4FD6-A3EC-C4EE0347C908}" type="pres">
      <dgm:prSet presAssocID="{1F983853-B0B6-4B20-967C-A181CC788B17}" presName="Name1" presStyleCnt="0"/>
      <dgm:spPr/>
    </dgm:pt>
    <dgm:pt modelId="{3D91D2E2-6E3F-4058-8D47-6624F1499F95}" type="pres">
      <dgm:prSet presAssocID="{1F983853-B0B6-4B20-967C-A181CC788B17}" presName="cycle" presStyleCnt="0"/>
      <dgm:spPr/>
    </dgm:pt>
    <dgm:pt modelId="{CAB1C1F9-9514-41A3-8E13-774A2A76F100}" type="pres">
      <dgm:prSet presAssocID="{1F983853-B0B6-4B20-967C-A181CC788B17}" presName="srcNode" presStyleLbl="node1" presStyleIdx="0" presStyleCnt="3"/>
      <dgm:spPr/>
    </dgm:pt>
    <dgm:pt modelId="{DB693A93-73C0-4E32-87F7-002966277778}" type="pres">
      <dgm:prSet presAssocID="{1F983853-B0B6-4B20-967C-A181CC788B17}" presName="conn" presStyleLbl="parChTrans1D2" presStyleIdx="0" presStyleCnt="1"/>
      <dgm:spPr/>
    </dgm:pt>
    <dgm:pt modelId="{3FF220BC-33D6-47EF-967E-09402F48072E}" type="pres">
      <dgm:prSet presAssocID="{1F983853-B0B6-4B20-967C-A181CC788B17}" presName="extraNode" presStyleLbl="node1" presStyleIdx="0" presStyleCnt="3"/>
      <dgm:spPr/>
    </dgm:pt>
    <dgm:pt modelId="{86E7B0CC-F50C-47D9-BA46-D755A5B0A320}" type="pres">
      <dgm:prSet presAssocID="{1F983853-B0B6-4B20-967C-A181CC788B17}" presName="dstNode" presStyleLbl="node1" presStyleIdx="0" presStyleCnt="3"/>
      <dgm:spPr/>
    </dgm:pt>
    <dgm:pt modelId="{B8529CDA-8E3F-4C8D-9D3C-840A94F2B31E}" type="pres">
      <dgm:prSet presAssocID="{8CB0CA8B-BC84-4404-B2A9-CC83091A2B08}" presName="text_1" presStyleLbl="node1" presStyleIdx="0" presStyleCnt="3">
        <dgm:presLayoutVars>
          <dgm:bulletEnabled val="1"/>
        </dgm:presLayoutVars>
      </dgm:prSet>
      <dgm:spPr/>
    </dgm:pt>
    <dgm:pt modelId="{1676F04E-A511-4F3C-88B1-BAE3C51632B2}" type="pres">
      <dgm:prSet presAssocID="{8CB0CA8B-BC84-4404-B2A9-CC83091A2B08}" presName="accent_1" presStyleCnt="0"/>
      <dgm:spPr/>
    </dgm:pt>
    <dgm:pt modelId="{8C5C1ED3-CD80-4B77-B477-A5E331DD1DCB}" type="pres">
      <dgm:prSet presAssocID="{8CB0CA8B-BC84-4404-B2A9-CC83091A2B08}" presName="accentRepeatNode" presStyleLbl="solidFgAcc1" presStyleIdx="0" presStyleCnt="3"/>
      <dgm:spPr/>
    </dgm:pt>
    <dgm:pt modelId="{52B80DF8-50CF-4C6E-B34A-79D0D992EB21}" type="pres">
      <dgm:prSet presAssocID="{86BA4E1A-4239-4280-9B7D-C053F8483A79}" presName="text_2" presStyleLbl="node1" presStyleIdx="1" presStyleCnt="3">
        <dgm:presLayoutVars>
          <dgm:bulletEnabled val="1"/>
        </dgm:presLayoutVars>
      </dgm:prSet>
      <dgm:spPr/>
    </dgm:pt>
    <dgm:pt modelId="{C353ECCA-C5A6-4046-95E2-B5401C858F0C}" type="pres">
      <dgm:prSet presAssocID="{86BA4E1A-4239-4280-9B7D-C053F8483A79}" presName="accent_2" presStyleCnt="0"/>
      <dgm:spPr/>
    </dgm:pt>
    <dgm:pt modelId="{0AF08AC5-F649-4AB5-99AD-91F111E134E7}" type="pres">
      <dgm:prSet presAssocID="{86BA4E1A-4239-4280-9B7D-C053F8483A79}" presName="accentRepeatNode" presStyleLbl="solidFgAcc1" presStyleIdx="1" presStyleCnt="3"/>
      <dgm:spPr/>
    </dgm:pt>
    <dgm:pt modelId="{EF69AAEE-946D-480C-A989-7F060116C209}" type="pres">
      <dgm:prSet presAssocID="{E1A97294-D4E9-4808-8D36-214932FF0424}" presName="text_3" presStyleLbl="node1" presStyleIdx="2" presStyleCnt="3">
        <dgm:presLayoutVars>
          <dgm:bulletEnabled val="1"/>
        </dgm:presLayoutVars>
      </dgm:prSet>
      <dgm:spPr/>
    </dgm:pt>
    <dgm:pt modelId="{77205226-285B-4720-BAA4-E59BA40056F7}" type="pres">
      <dgm:prSet presAssocID="{E1A97294-D4E9-4808-8D36-214932FF0424}" presName="accent_3" presStyleCnt="0"/>
      <dgm:spPr/>
    </dgm:pt>
    <dgm:pt modelId="{6369B779-8252-4CDB-976C-5AB7043A3CDB}" type="pres">
      <dgm:prSet presAssocID="{E1A97294-D4E9-4808-8D36-214932FF0424}" presName="accentRepeatNode" presStyleLbl="solidFgAcc1" presStyleIdx="2" presStyleCnt="3"/>
      <dgm:spPr/>
    </dgm:pt>
  </dgm:ptLst>
  <dgm:cxnLst>
    <dgm:cxn modelId="{CE6C4462-24AA-4C95-B25C-3CA8C3AD86BF}" type="presOf" srcId="{86BA4E1A-4239-4280-9B7D-C053F8483A79}" destId="{52B80DF8-50CF-4C6E-B34A-79D0D992EB21}" srcOrd="0" destOrd="0" presId="urn:microsoft.com/office/officeart/2008/layout/VerticalCurvedList"/>
    <dgm:cxn modelId="{32960543-09AF-458E-9C6A-0B285349E578}" type="presOf" srcId="{8CB0CA8B-BC84-4404-B2A9-CC83091A2B08}" destId="{B8529CDA-8E3F-4C8D-9D3C-840A94F2B31E}" srcOrd="0" destOrd="0" presId="urn:microsoft.com/office/officeart/2008/layout/VerticalCurvedList"/>
    <dgm:cxn modelId="{009D4B71-E782-41A2-837E-AF0BFB54342B}" srcId="{1F983853-B0B6-4B20-967C-A181CC788B17}" destId="{E1A97294-D4E9-4808-8D36-214932FF0424}" srcOrd="2" destOrd="0" parTransId="{3C541042-6FA9-42FE-8F0A-D4C7BAA2D29E}" sibTransId="{1F7B2E6A-C02B-4BB6-9399-DCFFF8D70AFA}"/>
    <dgm:cxn modelId="{A6DEF956-B992-441A-8CBC-C7D3844EC0A1}" type="presOf" srcId="{1F983853-B0B6-4B20-967C-A181CC788B17}" destId="{6F8F1071-E114-4957-B49F-8FDA2C5D0B77}" srcOrd="0" destOrd="0" presId="urn:microsoft.com/office/officeart/2008/layout/VerticalCurvedList"/>
    <dgm:cxn modelId="{74E8289A-CB31-4900-BDBD-8A2264BE4DE5}" srcId="{1F983853-B0B6-4B20-967C-A181CC788B17}" destId="{86BA4E1A-4239-4280-9B7D-C053F8483A79}" srcOrd="1" destOrd="0" parTransId="{37B2AC6B-B46A-4A08-8E28-A445B36C0640}" sibTransId="{FE1D5D2E-19A8-4FE3-9E30-4B353375508F}"/>
    <dgm:cxn modelId="{17D321A0-9201-4F1D-87AE-A169DECD48CC}" srcId="{1F983853-B0B6-4B20-967C-A181CC788B17}" destId="{8CB0CA8B-BC84-4404-B2A9-CC83091A2B08}" srcOrd="0" destOrd="0" parTransId="{7AEF54BD-2813-4AF5-B50B-AE757FE28E48}" sibTransId="{3879CCC2-6898-478F-B0CB-6AD8BA1CB640}"/>
    <dgm:cxn modelId="{88B4A0B0-1F91-4529-9EA2-23476BF418F3}" type="presOf" srcId="{3879CCC2-6898-478F-B0CB-6AD8BA1CB640}" destId="{DB693A93-73C0-4E32-87F7-002966277778}" srcOrd="0" destOrd="0" presId="urn:microsoft.com/office/officeart/2008/layout/VerticalCurvedList"/>
    <dgm:cxn modelId="{B1A88DEB-9C5F-47E4-A33C-847D01C542EA}" type="presOf" srcId="{E1A97294-D4E9-4808-8D36-214932FF0424}" destId="{EF69AAEE-946D-480C-A989-7F060116C209}" srcOrd="0" destOrd="0" presId="urn:microsoft.com/office/officeart/2008/layout/VerticalCurvedList"/>
    <dgm:cxn modelId="{63B7B8BE-C966-4854-99F1-013E815B92D2}" type="presParOf" srcId="{6F8F1071-E114-4957-B49F-8FDA2C5D0B77}" destId="{45498FF6-DA6A-4FD6-A3EC-C4EE0347C908}" srcOrd="0" destOrd="0" presId="urn:microsoft.com/office/officeart/2008/layout/VerticalCurvedList"/>
    <dgm:cxn modelId="{7CFE9A74-2794-4D50-80CE-B9EF36097C30}" type="presParOf" srcId="{45498FF6-DA6A-4FD6-A3EC-C4EE0347C908}" destId="{3D91D2E2-6E3F-4058-8D47-6624F1499F95}" srcOrd="0" destOrd="0" presId="urn:microsoft.com/office/officeart/2008/layout/VerticalCurvedList"/>
    <dgm:cxn modelId="{060283A6-130A-4713-8B8B-E14A9097B933}" type="presParOf" srcId="{3D91D2E2-6E3F-4058-8D47-6624F1499F95}" destId="{CAB1C1F9-9514-41A3-8E13-774A2A76F100}" srcOrd="0" destOrd="0" presId="urn:microsoft.com/office/officeart/2008/layout/VerticalCurvedList"/>
    <dgm:cxn modelId="{C6573B0F-A84F-4263-B85A-525287C7E0F2}" type="presParOf" srcId="{3D91D2E2-6E3F-4058-8D47-6624F1499F95}" destId="{DB693A93-73C0-4E32-87F7-002966277778}" srcOrd="1" destOrd="0" presId="urn:microsoft.com/office/officeart/2008/layout/VerticalCurvedList"/>
    <dgm:cxn modelId="{DF28C4C1-9DDB-42E3-8DF5-B06A5F94345D}" type="presParOf" srcId="{3D91D2E2-6E3F-4058-8D47-6624F1499F95}" destId="{3FF220BC-33D6-47EF-967E-09402F48072E}" srcOrd="2" destOrd="0" presId="urn:microsoft.com/office/officeart/2008/layout/VerticalCurvedList"/>
    <dgm:cxn modelId="{2A9DBBD3-9ED3-47E5-AD2D-401B0FB9DDD9}" type="presParOf" srcId="{3D91D2E2-6E3F-4058-8D47-6624F1499F95}" destId="{86E7B0CC-F50C-47D9-BA46-D755A5B0A320}" srcOrd="3" destOrd="0" presId="urn:microsoft.com/office/officeart/2008/layout/VerticalCurvedList"/>
    <dgm:cxn modelId="{70D1E242-D74C-4E39-A54A-73F7090F8690}" type="presParOf" srcId="{45498FF6-DA6A-4FD6-A3EC-C4EE0347C908}" destId="{B8529CDA-8E3F-4C8D-9D3C-840A94F2B31E}" srcOrd="1" destOrd="0" presId="urn:microsoft.com/office/officeart/2008/layout/VerticalCurvedList"/>
    <dgm:cxn modelId="{6F522C6B-7815-410F-99DA-310F02E1D475}" type="presParOf" srcId="{45498FF6-DA6A-4FD6-A3EC-C4EE0347C908}" destId="{1676F04E-A511-4F3C-88B1-BAE3C51632B2}" srcOrd="2" destOrd="0" presId="urn:microsoft.com/office/officeart/2008/layout/VerticalCurvedList"/>
    <dgm:cxn modelId="{FFA0D98B-B011-43F0-9FD1-A998A9BA67F7}" type="presParOf" srcId="{1676F04E-A511-4F3C-88B1-BAE3C51632B2}" destId="{8C5C1ED3-CD80-4B77-B477-A5E331DD1DCB}" srcOrd="0" destOrd="0" presId="urn:microsoft.com/office/officeart/2008/layout/VerticalCurvedList"/>
    <dgm:cxn modelId="{7D6A03FE-7DD7-4151-A964-C1256477CD7B}" type="presParOf" srcId="{45498FF6-DA6A-4FD6-A3EC-C4EE0347C908}" destId="{52B80DF8-50CF-4C6E-B34A-79D0D992EB21}" srcOrd="3" destOrd="0" presId="urn:microsoft.com/office/officeart/2008/layout/VerticalCurvedList"/>
    <dgm:cxn modelId="{910642C6-0286-4AB0-ADD5-1F4D670E618C}" type="presParOf" srcId="{45498FF6-DA6A-4FD6-A3EC-C4EE0347C908}" destId="{C353ECCA-C5A6-4046-95E2-B5401C858F0C}" srcOrd="4" destOrd="0" presId="urn:microsoft.com/office/officeart/2008/layout/VerticalCurvedList"/>
    <dgm:cxn modelId="{EA17522B-FDCF-4112-B21E-8C86C0CBAB90}" type="presParOf" srcId="{C353ECCA-C5A6-4046-95E2-B5401C858F0C}" destId="{0AF08AC5-F649-4AB5-99AD-91F111E134E7}" srcOrd="0" destOrd="0" presId="urn:microsoft.com/office/officeart/2008/layout/VerticalCurvedList"/>
    <dgm:cxn modelId="{89A95858-8118-4857-B0BB-342C8F40F7BD}" type="presParOf" srcId="{45498FF6-DA6A-4FD6-A3EC-C4EE0347C908}" destId="{EF69AAEE-946D-480C-A989-7F060116C209}" srcOrd="5" destOrd="0" presId="urn:microsoft.com/office/officeart/2008/layout/VerticalCurvedList"/>
    <dgm:cxn modelId="{391C7330-0D0C-4522-BB40-FBF76E0CE39E}" type="presParOf" srcId="{45498FF6-DA6A-4FD6-A3EC-C4EE0347C908}" destId="{77205226-285B-4720-BAA4-E59BA40056F7}" srcOrd="6" destOrd="0" presId="urn:microsoft.com/office/officeart/2008/layout/VerticalCurvedList"/>
    <dgm:cxn modelId="{28F2FCC9-26E1-4137-8DCE-038FC943379C}" type="presParOf" srcId="{77205226-285B-4720-BAA4-E59BA40056F7}" destId="{6369B779-8252-4CDB-976C-5AB7043A3CDB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8DDA72-F6B5-495C-8495-11D6D7E6B030}">
      <dsp:nvSpPr>
        <dsp:cNvPr id="0" name=""/>
        <dsp:cNvSpPr/>
      </dsp:nvSpPr>
      <dsp:spPr>
        <a:xfrm>
          <a:off x="554831" y="0"/>
          <a:ext cx="6288087" cy="3947584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5DF1BE-85C2-4A6C-8E7C-4B6484EC80F4}">
      <dsp:nvSpPr>
        <dsp:cNvPr id="0" name=""/>
        <dsp:cNvSpPr/>
      </dsp:nvSpPr>
      <dsp:spPr>
        <a:xfrm>
          <a:off x="0" y="1184275"/>
          <a:ext cx="2219325" cy="157903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400" kern="1200" dirty="0"/>
            <a:t>Represents each bug</a:t>
          </a:r>
          <a:endParaRPr lang="zh-CN" altLang="en-US" sz="1400" kern="120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400" kern="1200" dirty="0"/>
            <a:t>report as a </a:t>
          </a:r>
          <a:r>
            <a:rPr lang="en-US" altLang="en-US" sz="1400" b="1" kern="1200" dirty="0"/>
            <a:t>feature vector</a:t>
          </a:r>
          <a:endParaRPr lang="zh-CN" altLang="en-US" sz="1400" b="1" kern="1200" dirty="0"/>
        </a:p>
      </dsp:txBody>
      <dsp:txXfrm>
        <a:off x="77082" y="1261357"/>
        <a:ext cx="2065161" cy="1424869"/>
      </dsp:txXfrm>
    </dsp:sp>
    <dsp:sp modelId="{FF05B696-F469-4F60-B9E6-3A31524F97C9}">
      <dsp:nvSpPr>
        <dsp:cNvPr id="0" name=""/>
        <dsp:cNvSpPr/>
      </dsp:nvSpPr>
      <dsp:spPr>
        <a:xfrm>
          <a:off x="2589212" y="1184275"/>
          <a:ext cx="2219325" cy="157903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400" kern="1200" dirty="0"/>
            <a:t>Uses supervised learning to </a:t>
          </a:r>
          <a:r>
            <a:rPr lang="en-US" altLang="en-US" sz="1400" b="1" kern="1200" dirty="0"/>
            <a:t>train models</a:t>
          </a:r>
          <a:endParaRPr lang="zh-CN" altLang="en-US" sz="1400" b="1" kern="1200" dirty="0"/>
        </a:p>
      </dsp:txBody>
      <dsp:txXfrm>
        <a:off x="2666294" y="1261357"/>
        <a:ext cx="2065161" cy="1424869"/>
      </dsp:txXfrm>
    </dsp:sp>
    <dsp:sp modelId="{B4FDED5D-C6C0-4159-BBBA-BEDB63DF2D21}">
      <dsp:nvSpPr>
        <dsp:cNvPr id="0" name=""/>
        <dsp:cNvSpPr/>
      </dsp:nvSpPr>
      <dsp:spPr>
        <a:xfrm>
          <a:off x="5178424" y="1184275"/>
          <a:ext cx="2219325" cy="157903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400" b="1" kern="1200" dirty="0"/>
            <a:t>Measure the quality </a:t>
          </a:r>
          <a:r>
            <a:rPr lang="en-US" altLang="en-US" sz="1400" kern="1200" dirty="0"/>
            <a:t>of bug reports</a:t>
          </a:r>
          <a:endParaRPr lang="zh-CN" altLang="en-US" sz="1400" kern="1200" dirty="0"/>
        </a:p>
      </dsp:txBody>
      <dsp:txXfrm>
        <a:off x="5255506" y="1261357"/>
        <a:ext cx="2065161" cy="142486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693A93-73C0-4E32-87F7-002966277778}">
      <dsp:nvSpPr>
        <dsp:cNvPr id="0" name=""/>
        <dsp:cNvSpPr/>
      </dsp:nvSpPr>
      <dsp:spPr>
        <a:xfrm>
          <a:off x="-2291144" y="-354261"/>
          <a:ext cx="2736790" cy="2736790"/>
        </a:xfrm>
        <a:prstGeom prst="blockArc">
          <a:avLst>
            <a:gd name="adj1" fmla="val 18900000"/>
            <a:gd name="adj2" fmla="val 2700000"/>
            <a:gd name="adj3" fmla="val 789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529CDA-8E3F-4C8D-9D3C-840A94F2B31E}">
      <dsp:nvSpPr>
        <dsp:cNvPr id="0" name=""/>
        <dsp:cNvSpPr/>
      </dsp:nvSpPr>
      <dsp:spPr>
        <a:xfrm>
          <a:off x="286479" y="202826"/>
          <a:ext cx="3806436" cy="405653"/>
        </a:xfrm>
        <a:prstGeom prst="rect">
          <a:avLst/>
        </a:prstGeom>
        <a:solidFill>
          <a:srgbClr val="3C5CE8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1987" tIns="38100" rIns="38100" bIns="3810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500" kern="1200" dirty="0"/>
            <a:t>support vector machines (SVM)</a:t>
          </a:r>
          <a:endParaRPr lang="zh-CN" altLang="en-US" sz="1500" kern="1200" dirty="0"/>
        </a:p>
      </dsp:txBody>
      <dsp:txXfrm>
        <a:off x="286479" y="202826"/>
        <a:ext cx="3806436" cy="405653"/>
      </dsp:txXfrm>
    </dsp:sp>
    <dsp:sp modelId="{8C5C1ED3-CD80-4B77-B477-A5E331DD1DCB}">
      <dsp:nvSpPr>
        <dsp:cNvPr id="0" name=""/>
        <dsp:cNvSpPr/>
      </dsp:nvSpPr>
      <dsp:spPr>
        <a:xfrm>
          <a:off x="32945" y="152120"/>
          <a:ext cx="507066" cy="50706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B80DF8-50CF-4C6E-B34A-79D0D992EB21}">
      <dsp:nvSpPr>
        <dsp:cNvPr id="0" name=""/>
        <dsp:cNvSpPr/>
      </dsp:nvSpPr>
      <dsp:spPr>
        <a:xfrm>
          <a:off x="433934" y="811306"/>
          <a:ext cx="3658981" cy="405653"/>
        </a:xfrm>
        <a:prstGeom prst="rect">
          <a:avLst/>
        </a:prstGeom>
        <a:solidFill>
          <a:srgbClr val="3C5CE8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1987" tIns="38100" rIns="38100" bIns="3810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500" kern="1200" dirty="0"/>
            <a:t>generalized linear regression (GLR)</a:t>
          </a:r>
          <a:endParaRPr lang="zh-CN" altLang="en-US" sz="1500" kern="1200" dirty="0"/>
        </a:p>
      </dsp:txBody>
      <dsp:txXfrm>
        <a:off x="433934" y="811306"/>
        <a:ext cx="3658981" cy="405653"/>
      </dsp:txXfrm>
    </dsp:sp>
    <dsp:sp modelId="{0AF08AC5-F649-4AB5-99AD-91F111E134E7}">
      <dsp:nvSpPr>
        <dsp:cNvPr id="0" name=""/>
        <dsp:cNvSpPr/>
      </dsp:nvSpPr>
      <dsp:spPr>
        <a:xfrm>
          <a:off x="180400" y="760600"/>
          <a:ext cx="507066" cy="50706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69AAEE-946D-480C-A989-7F060116C209}">
      <dsp:nvSpPr>
        <dsp:cNvPr id="0" name=""/>
        <dsp:cNvSpPr/>
      </dsp:nvSpPr>
      <dsp:spPr>
        <a:xfrm>
          <a:off x="286479" y="1419786"/>
          <a:ext cx="3806436" cy="405653"/>
        </a:xfrm>
        <a:prstGeom prst="rect">
          <a:avLst/>
        </a:prstGeom>
        <a:solidFill>
          <a:srgbClr val="3C5CE8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1987" tIns="38100" rIns="38100" bIns="3810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500" kern="1200" dirty="0"/>
            <a:t>stepwise linear regression</a:t>
          </a:r>
          <a:endParaRPr lang="zh-CN" altLang="en-US" sz="1500" kern="1200" dirty="0"/>
        </a:p>
      </dsp:txBody>
      <dsp:txXfrm>
        <a:off x="286479" y="1419786"/>
        <a:ext cx="3806436" cy="405653"/>
      </dsp:txXfrm>
    </dsp:sp>
    <dsp:sp modelId="{6369B779-8252-4CDB-976C-5AB7043A3CDB}">
      <dsp:nvSpPr>
        <dsp:cNvPr id="0" name=""/>
        <dsp:cNvSpPr/>
      </dsp:nvSpPr>
      <dsp:spPr>
        <a:xfrm>
          <a:off x="32945" y="1369080"/>
          <a:ext cx="507066" cy="50706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CED801-9A9E-4E7C-8634-8EA84ED8E8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C996FCF-6824-4743-B10C-6424475122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CE29A7-A15B-4E9C-8A7E-98E5E95C69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481BD80-4BC7-42D2-AF37-58B8340DCB83}" type="datetimeFigureOut">
              <a:rPr lang="zh-CN" altLang="en-US" smtClean="0"/>
              <a:t>2021/8/8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1EC425-3C58-45BE-9A82-21B919BA6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F51E81-B5BE-4FE3-8158-34391077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4F83736-317B-45D2-B0ED-9B0E74FA09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435096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peelOff"/>
      </p:transition>
    </mc:Choice>
    <mc:Fallback xmlns="">
      <p:transition spd="slow" advClick="0" advTm="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5C4183-4C2F-4AED-9592-F251D2CB1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D81CF87-0327-41AD-B2BB-3C1266C891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325FF9-B708-419D-A1AE-E028E21680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481BD80-4BC7-42D2-AF37-58B8340DCB83}" type="datetimeFigureOut">
              <a:rPr lang="zh-CN" altLang="en-US" smtClean="0"/>
              <a:t>2021/8/8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7FDD8F-C312-443A-9AA5-F90096382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6ED382-FC18-4945-BDF4-45DBD11BF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4F83736-317B-45D2-B0ED-9B0E74FA09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076845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peelOff"/>
      </p:transition>
    </mc:Choice>
    <mc:Fallback xmlns="">
      <p:transition spd="slow" advClick="0" advTm="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105CDBC-A8BC-475E-92C5-71394D9CF4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FBBE853-F606-4553-A7E0-432882CCF2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D64B11-F290-4947-9E63-B4E90DFDE1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481BD80-4BC7-42D2-AF37-58B8340DCB83}" type="datetimeFigureOut">
              <a:rPr lang="zh-CN" altLang="en-US" smtClean="0"/>
              <a:t>2021/8/8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868B91-8DF1-40D9-B37D-E8F7A2D8B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D8D323-053A-4E46-AAF6-6A03D42C4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4F83736-317B-45D2-B0ED-9B0E74FA09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021809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peelOff"/>
      </p:transition>
    </mc:Choice>
    <mc:Fallback xmlns="">
      <p:transition spd="slow" advClick="0" advTm="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2021/8/8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96452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2021/8/8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2874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2187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E89C19-82F8-4827-ACAC-FE604221A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F9977D-C648-4F9E-97C4-97654B6E91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3E8F16-0C6A-4A86-A4A5-8007B27774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481BD80-4BC7-42D2-AF37-58B8340DCB83}" type="datetimeFigureOut">
              <a:rPr lang="zh-CN" altLang="en-US" smtClean="0"/>
              <a:t>2021/8/8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EA54C9-5BE2-4A4A-BD74-7EC9CDA33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BE14EC-E354-44E2-BE76-F5F1CA1EE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4F83736-317B-45D2-B0ED-9B0E74FA09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891736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peelOff"/>
      </p:transition>
    </mc:Choice>
    <mc:Fallback xmlns="">
      <p:transition spd="slow" advClick="0" advTm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0D91F3-570E-4B92-9201-8FD629540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6C51DB-F119-4900-ADD6-BF4025AD4D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96EDC1-7B67-4D73-A7B2-4F90488053A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481BD80-4BC7-42D2-AF37-58B8340DCB83}" type="datetimeFigureOut">
              <a:rPr lang="zh-CN" altLang="en-US" smtClean="0"/>
              <a:t>2021/8/8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3A1A2B-6DD1-4A58-905B-EB3C8FEAE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C36B40-EB80-472D-83ED-D82778C0F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4F83736-317B-45D2-B0ED-9B0E74FA09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12233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peelOff"/>
      </p:transition>
    </mc:Choice>
    <mc:Fallback xmlns="">
      <p:transition spd="slow" advClick="0" advTm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E49885-3A75-47A8-A5D2-77C57EBA8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201939-2693-4C57-971F-F6EA10950B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FE7D84E-4CE2-43EB-8E4C-24A8AE58F3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5A91B97-FD11-4A61-BE16-BDB7D698F70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481BD80-4BC7-42D2-AF37-58B8340DCB83}" type="datetimeFigureOut">
              <a:rPr lang="zh-CN" altLang="en-US" smtClean="0"/>
              <a:t>2021/8/8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118F5B8-D037-45C2-B317-6447FAE4A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37AB5EE-091A-4B2E-A23A-054D959C6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4F83736-317B-45D2-B0ED-9B0E74FA09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246215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peelOff"/>
      </p:transition>
    </mc:Choice>
    <mc:Fallback xmlns="">
      <p:transition spd="slow" advClick="0" advTm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84977-1A4B-4C55-B4FC-3AAA3BDDE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D7EACC5-BD5B-4CF7-BEA1-12D2BBB373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0D44D5A-8D96-40D0-A191-4C66C969DF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2C90706-9FC6-4D46-8A8D-A7A48C7630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81F8E94-9756-4118-B1A4-3726BF2179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D0115E5-E8EA-4CE1-8687-9403CAA855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481BD80-4BC7-42D2-AF37-58B8340DCB83}" type="datetimeFigureOut">
              <a:rPr lang="zh-CN" altLang="en-US" smtClean="0"/>
              <a:t>2021/8/8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EC8E2BE-5CE0-424E-8716-9B2D0A5A0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A967062-FF57-4787-9FDA-7AFC85916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4F83736-317B-45D2-B0ED-9B0E74FA092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666405" y="6717169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85665015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peelOff"/>
      </p:transition>
    </mc:Choice>
    <mc:Fallback xmlns="">
      <p:transition spd="slow" advClick="0" advTm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C720F2-76FC-4C8A-BD8A-A81B05EAD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8246304-C321-425A-9BB3-69DC289E552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481BD80-4BC7-42D2-AF37-58B8340DCB83}" type="datetimeFigureOut">
              <a:rPr lang="zh-CN" altLang="en-US" smtClean="0"/>
              <a:t>2021/8/8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D248185-ECF3-4A53-9264-3D4EBAE66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5FA9858-9708-4E8E-8904-3ADAAD3C8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4F83736-317B-45D2-B0ED-9B0E74FA09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80554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peelOff"/>
      </p:transition>
    </mc:Choice>
    <mc:Fallback xmlns="">
      <p:transition spd="slow" advClick="0" advTm="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690BFFD-BD6F-4591-B334-6CE3418D8E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481BD80-4BC7-42D2-AF37-58B8340DCB83}" type="datetimeFigureOut">
              <a:rPr lang="zh-CN" altLang="en-US" smtClean="0"/>
              <a:t>2021/8/8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3BAC291-9F2A-4EBC-9CE8-BF4F094A6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14D7C88-9A22-4C67-A06E-1C1755AC2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4F83736-317B-45D2-B0ED-9B0E74FA09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563939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peelOff"/>
      </p:transition>
    </mc:Choice>
    <mc:Fallback xmlns="">
      <p:transition spd="slow" advClick="0" advTm="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459637-EE44-4CBF-BDEE-5D2005108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2FD9BC-819D-44AD-8D3F-4141282CA7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1381B51-3295-48A4-A3C8-772D24AB17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7D135B5-135F-4CBE-B554-8F4A4481943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481BD80-4BC7-42D2-AF37-58B8340DCB83}" type="datetimeFigureOut">
              <a:rPr lang="zh-CN" altLang="en-US" smtClean="0"/>
              <a:t>2021/8/8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9ACEEE0-314A-4443-9B50-718004785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6DAAC91-BE5F-4FA4-8226-F966E23C9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4F83736-317B-45D2-B0ED-9B0E74FA09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769345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peelOff"/>
      </p:transition>
    </mc:Choice>
    <mc:Fallback xmlns="">
      <p:transition spd="slow" advClick="0" advTm="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F8B77D-ED71-4E37-A1C2-549CE0421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5D81D71-B26C-4D7A-9BF7-D2607CE8C0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4D79A7C-F492-461A-B357-71F499EED5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72A8F41-A630-4AEB-9F5B-CFCDF17BEA4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481BD80-4BC7-42D2-AF37-58B8340DCB83}" type="datetimeFigureOut">
              <a:rPr lang="zh-CN" altLang="en-US" smtClean="0"/>
              <a:t>2021/8/8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082F181-CF85-4E67-ABA2-FB63CE0D3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660E607-CD05-4C20-A16A-D2F50AF74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4F83736-317B-45D2-B0ED-9B0E74FA09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72289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peelOff"/>
      </p:transition>
    </mc:Choice>
    <mc:Fallback xmlns="">
      <p:transition spd="slow" advClick="0" advTm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5992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peelOff"/>
      </p:transition>
    </mc:Choice>
    <mc:Fallback xmlns="">
      <p:transition spd="slow" advClick="0" advTm="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pos="506" userDrawn="1">
          <p15:clr>
            <a:srgbClr val="F26B43"/>
          </p15:clr>
        </p15:guide>
        <p15:guide id="3" pos="7174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0754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9.xml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.xml"/><Relationship Id="rId4" Type="http://schemas.openxmlformats.org/officeDocument/2006/relationships/image" Target="../media/image15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10" Type="http://schemas.openxmlformats.org/officeDocument/2006/relationships/image" Target="../media/image19.png"/><Relationship Id="rId4" Type="http://schemas.openxmlformats.org/officeDocument/2006/relationships/diagramLayout" Target="../diagrams/layout2.xml"/><Relationship Id="rId9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4DEB2FD6-D4F9-4568-94CF-63B26B428AF7}"/>
              </a:ext>
            </a:extLst>
          </p:cNvPr>
          <p:cNvGrpSpPr/>
          <p:nvPr/>
        </p:nvGrpSpPr>
        <p:grpSpPr>
          <a:xfrm>
            <a:off x="-781050" y="-662111"/>
            <a:ext cx="5809460" cy="1611914"/>
            <a:chOff x="-781050" y="-662111"/>
            <a:chExt cx="5809460" cy="1611914"/>
          </a:xfrm>
        </p:grpSpPr>
        <p:sp>
          <p:nvSpPr>
            <p:cNvPr id="17" name="任意多边形: 形状 16">
              <a:extLst>
                <a:ext uri="{FF2B5EF4-FFF2-40B4-BE49-F238E27FC236}">
                  <a16:creationId xmlns:a16="http://schemas.microsoft.com/office/drawing/2014/main" id="{FA0D71AE-AA24-442B-83B1-EFB220BB2FC6}"/>
                </a:ext>
              </a:extLst>
            </p:cNvPr>
            <p:cNvSpPr/>
            <p:nvPr/>
          </p:nvSpPr>
          <p:spPr>
            <a:xfrm flipV="1">
              <a:off x="-781050" y="-662111"/>
              <a:ext cx="1535714" cy="1535714"/>
            </a:xfrm>
            <a:custGeom>
              <a:avLst/>
              <a:gdLst>
                <a:gd name="connsiteX0" fmla="*/ 4736123 w 9472246"/>
                <a:gd name="connsiteY0" fmla="*/ 1711569 h 9472246"/>
                <a:gd name="connsiteX1" fmla="*/ 1711569 w 9472246"/>
                <a:gd name="connsiteY1" fmla="*/ 4736123 h 9472246"/>
                <a:gd name="connsiteX2" fmla="*/ 4736123 w 9472246"/>
                <a:gd name="connsiteY2" fmla="*/ 7760677 h 9472246"/>
                <a:gd name="connsiteX3" fmla="*/ 7760677 w 9472246"/>
                <a:gd name="connsiteY3" fmla="*/ 4736123 h 9472246"/>
                <a:gd name="connsiteX4" fmla="*/ 4736123 w 9472246"/>
                <a:gd name="connsiteY4" fmla="*/ 1711569 h 9472246"/>
                <a:gd name="connsiteX5" fmla="*/ 4736123 w 9472246"/>
                <a:gd name="connsiteY5" fmla="*/ 0 h 9472246"/>
                <a:gd name="connsiteX6" fmla="*/ 9472246 w 9472246"/>
                <a:gd name="connsiteY6" fmla="*/ 4736123 h 9472246"/>
                <a:gd name="connsiteX7" fmla="*/ 4736123 w 9472246"/>
                <a:gd name="connsiteY7" fmla="*/ 9472246 h 9472246"/>
                <a:gd name="connsiteX8" fmla="*/ 0 w 9472246"/>
                <a:gd name="connsiteY8" fmla="*/ 4736123 h 9472246"/>
                <a:gd name="connsiteX9" fmla="*/ 4736123 w 9472246"/>
                <a:gd name="connsiteY9" fmla="*/ 0 h 9472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472246" h="9472246">
                  <a:moveTo>
                    <a:pt x="4736123" y="1711569"/>
                  </a:moveTo>
                  <a:cubicBezTo>
                    <a:pt x="3065708" y="1711569"/>
                    <a:pt x="1711569" y="3065708"/>
                    <a:pt x="1711569" y="4736123"/>
                  </a:cubicBezTo>
                  <a:cubicBezTo>
                    <a:pt x="1711569" y="6406538"/>
                    <a:pt x="3065708" y="7760677"/>
                    <a:pt x="4736123" y="7760677"/>
                  </a:cubicBezTo>
                  <a:cubicBezTo>
                    <a:pt x="6406538" y="7760677"/>
                    <a:pt x="7760677" y="6406538"/>
                    <a:pt x="7760677" y="4736123"/>
                  </a:cubicBezTo>
                  <a:cubicBezTo>
                    <a:pt x="7760677" y="3065708"/>
                    <a:pt x="6406538" y="1711569"/>
                    <a:pt x="4736123" y="1711569"/>
                  </a:cubicBezTo>
                  <a:close/>
                  <a:moveTo>
                    <a:pt x="4736123" y="0"/>
                  </a:moveTo>
                  <a:cubicBezTo>
                    <a:pt x="7351812" y="0"/>
                    <a:pt x="9472246" y="2120434"/>
                    <a:pt x="9472246" y="4736123"/>
                  </a:cubicBezTo>
                  <a:cubicBezTo>
                    <a:pt x="9472246" y="7351812"/>
                    <a:pt x="7351812" y="9472246"/>
                    <a:pt x="4736123" y="9472246"/>
                  </a:cubicBezTo>
                  <a:cubicBezTo>
                    <a:pt x="2120434" y="9472246"/>
                    <a:pt x="0" y="7351812"/>
                    <a:pt x="0" y="4736123"/>
                  </a:cubicBezTo>
                  <a:cubicBezTo>
                    <a:pt x="0" y="2120434"/>
                    <a:pt x="2120434" y="0"/>
                    <a:pt x="4736123" y="0"/>
                  </a:cubicBezTo>
                  <a:close/>
                </a:path>
              </a:pathLst>
            </a:custGeom>
            <a:solidFill>
              <a:srgbClr val="3C5CE8"/>
            </a:solidFill>
            <a:ln>
              <a:noFill/>
            </a:ln>
            <a:effectLst>
              <a:outerShdw blurRad="127000" algn="ctr" rotWithShape="0">
                <a:schemeClr val="tx2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FAE375CC-1DA9-4FC7-9290-ADA78C53EA91}"/>
                </a:ext>
              </a:extLst>
            </p:cNvPr>
            <p:cNvSpPr txBox="1"/>
            <p:nvPr/>
          </p:nvSpPr>
          <p:spPr>
            <a:xfrm flipH="1">
              <a:off x="803275" y="365028"/>
              <a:ext cx="422513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altLang="zh-CN" sz="3200" dirty="0">
                  <a:solidFill>
                    <a:srgbClr val="3C5CE8"/>
                  </a:solidFill>
                  <a:cs typeface="+mn-ea"/>
                  <a:sym typeface="+mn-lt"/>
                </a:rPr>
                <a:t>5</a:t>
              </a:r>
              <a:r>
                <a:rPr lang="zh-CN" altLang="en-US" sz="3200" dirty="0">
                  <a:solidFill>
                    <a:srgbClr val="3C5CE8"/>
                  </a:solidFill>
                  <a:cs typeface="+mn-ea"/>
                  <a:sym typeface="+mn-lt"/>
                </a:rPr>
                <a:t>篇论文</a:t>
              </a:r>
              <a:endParaRPr lang="en-US" altLang="zh-CN" sz="3200" dirty="0">
                <a:solidFill>
                  <a:srgbClr val="3C5CE8"/>
                </a:solidFill>
                <a:cs typeface="+mn-ea"/>
                <a:sym typeface="+mn-lt"/>
              </a:endParaRPr>
            </a:p>
          </p:txBody>
        </p:sp>
      </p:grpSp>
      <p:graphicFrame>
        <p:nvGraphicFramePr>
          <p:cNvPr id="2" name="表格 3">
            <a:extLst>
              <a:ext uri="{FF2B5EF4-FFF2-40B4-BE49-F238E27FC236}">
                <a16:creationId xmlns:a16="http://schemas.microsoft.com/office/drawing/2014/main" id="{46BF6316-1E61-4546-8D5C-19A96BC329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2184635"/>
              </p:ext>
            </p:extLst>
          </p:nvPr>
        </p:nvGraphicFramePr>
        <p:xfrm>
          <a:off x="1431925" y="1767416"/>
          <a:ext cx="9401175" cy="41380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08913">
                  <a:extLst>
                    <a:ext uri="{9D8B030D-6E8A-4147-A177-3AD203B41FA5}">
                      <a16:colId xmlns:a16="http://schemas.microsoft.com/office/drawing/2014/main" val="1352163794"/>
                    </a:ext>
                  </a:extLst>
                </a:gridCol>
                <a:gridCol w="2292262">
                  <a:extLst>
                    <a:ext uri="{9D8B030D-6E8A-4147-A177-3AD203B41FA5}">
                      <a16:colId xmlns:a16="http://schemas.microsoft.com/office/drawing/2014/main" val="1301598633"/>
                    </a:ext>
                  </a:extLst>
                </a:gridCol>
              </a:tblGrid>
              <a:tr h="58005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期刊</a:t>
                      </a:r>
                      <a:r>
                        <a:rPr lang="en-US" altLang="zh-CN" dirty="0"/>
                        <a:t>/</a:t>
                      </a:r>
                      <a:r>
                        <a:rPr lang="zh-CN" altLang="en-US" dirty="0"/>
                        <a:t>会议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5319288"/>
                  </a:ext>
                </a:extLst>
              </a:tr>
              <a:tr h="580050"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基于信息检索的软件缺陷定位方法综述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软件学报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8293623"/>
                  </a:ext>
                </a:extLst>
              </a:tr>
              <a:tr h="580050">
                <a:tc>
                  <a:txBody>
                    <a:bodyPr/>
                    <a:lstStyle/>
                    <a:p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Learning to Combine Multiple Ranking Metrics for Fault Localization</a:t>
                      </a:r>
                      <a:r>
                        <a:rPr lang="en-US" altLang="zh-CN" sz="1600" dirty="0"/>
                        <a:t> 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ICSME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2217834"/>
                  </a:ext>
                </a:extLst>
              </a:tr>
              <a:tr h="580050">
                <a:tc>
                  <a:txBody>
                    <a:bodyPr/>
                    <a:lstStyle/>
                    <a:p>
                      <a:r>
                        <a:rPr lang="en-US" altLang="zh-CN" sz="1600" b="1" dirty="0">
                          <a:solidFill>
                            <a:srgbClr val="FF0000"/>
                          </a:solidFill>
                          <a:effectLst/>
                        </a:rPr>
                        <a:t>What makes a good bug report?</a:t>
                      </a:r>
                      <a:r>
                        <a:rPr lang="en-US" altLang="zh-CN" sz="1600" b="1" dirty="0">
                          <a:solidFill>
                            <a:srgbClr val="FF0000"/>
                          </a:solidFill>
                        </a:rPr>
                        <a:t> </a:t>
                      </a:r>
                      <a:endParaRPr lang="zh-CN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TSE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3116141"/>
                  </a:ext>
                </a:extLst>
              </a:tr>
              <a:tr h="912047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effectLst/>
                        </a:rPr>
                        <a:t>Improving bug localization with word embedding and enhanced convolutional neural networks</a:t>
                      </a:r>
                      <a:r>
                        <a:rPr lang="en-US" altLang="zh-CN" sz="1600" dirty="0"/>
                        <a:t> 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IST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7423975"/>
                  </a:ext>
                </a:extLst>
              </a:tr>
              <a:tr h="905835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effectLst/>
                        </a:rPr>
                        <a:t>Improved bug localization based on code change histories and bug reports</a:t>
                      </a:r>
                      <a:r>
                        <a:rPr lang="en-US" altLang="zh-CN" sz="1600" dirty="0"/>
                        <a:t> 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IST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6430837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18315068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:a16="http://schemas.microsoft.com/office/drawing/2014/main" id="{CC439D35-89FE-4D42-AB86-0989D9AE6FCE}"/>
              </a:ext>
            </a:extLst>
          </p:cNvPr>
          <p:cNvGrpSpPr/>
          <p:nvPr/>
        </p:nvGrpSpPr>
        <p:grpSpPr>
          <a:xfrm>
            <a:off x="1491606" y="1274155"/>
            <a:ext cx="4518669" cy="1513669"/>
            <a:chOff x="1589719" y="1915331"/>
            <a:chExt cx="4518669" cy="1513669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79F14BE5-2477-417B-BD16-DA6683837DF9}"/>
                </a:ext>
              </a:extLst>
            </p:cNvPr>
            <p:cNvGrpSpPr/>
            <p:nvPr/>
          </p:nvGrpSpPr>
          <p:grpSpPr>
            <a:xfrm>
              <a:off x="1589719" y="1915331"/>
              <a:ext cx="1555895" cy="1513669"/>
              <a:chOff x="1930367" y="2249779"/>
              <a:chExt cx="2052930" cy="1997214"/>
            </a:xfrm>
          </p:grpSpPr>
          <p:sp>
            <p:nvSpPr>
              <p:cNvPr id="2" name="任意多边形: 形状 1">
                <a:extLst>
                  <a:ext uri="{FF2B5EF4-FFF2-40B4-BE49-F238E27FC236}">
                    <a16:creationId xmlns:a16="http://schemas.microsoft.com/office/drawing/2014/main" id="{76484D0C-A842-4601-9973-5ED7EE06554E}"/>
                  </a:ext>
                </a:extLst>
              </p:cNvPr>
              <p:cNvSpPr/>
              <p:nvPr/>
            </p:nvSpPr>
            <p:spPr>
              <a:xfrm flipH="1">
                <a:off x="2077831" y="2249779"/>
                <a:ext cx="1905466" cy="1905466"/>
              </a:xfrm>
              <a:custGeom>
                <a:avLst/>
                <a:gdLst>
                  <a:gd name="connsiteX0" fmla="*/ 0 w 2104265"/>
                  <a:gd name="connsiteY0" fmla="*/ 1052133 h 2104265"/>
                  <a:gd name="connsiteX1" fmla="*/ 1052133 w 2104265"/>
                  <a:gd name="connsiteY1" fmla="*/ 0 h 2104265"/>
                  <a:gd name="connsiteX2" fmla="*/ 2104266 w 2104265"/>
                  <a:gd name="connsiteY2" fmla="*/ 1052133 h 2104265"/>
                  <a:gd name="connsiteX3" fmla="*/ 1052133 w 2104265"/>
                  <a:gd name="connsiteY3" fmla="*/ 2104266 h 2104265"/>
                  <a:gd name="connsiteX4" fmla="*/ 0 w 2104265"/>
                  <a:gd name="connsiteY4" fmla="*/ 1052133 h 21042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04265" h="2104265">
                    <a:moveTo>
                      <a:pt x="0" y="1052133"/>
                    </a:moveTo>
                    <a:cubicBezTo>
                      <a:pt x="0" y="471056"/>
                      <a:pt x="471056" y="0"/>
                      <a:pt x="1052133" y="0"/>
                    </a:cubicBezTo>
                    <a:cubicBezTo>
                      <a:pt x="1633210" y="0"/>
                      <a:pt x="2104266" y="471056"/>
                      <a:pt x="2104266" y="1052133"/>
                    </a:cubicBezTo>
                    <a:cubicBezTo>
                      <a:pt x="2104266" y="1633210"/>
                      <a:pt x="1633210" y="2104266"/>
                      <a:pt x="1052133" y="2104266"/>
                    </a:cubicBezTo>
                    <a:cubicBezTo>
                      <a:pt x="471056" y="2104266"/>
                      <a:pt x="0" y="1633210"/>
                      <a:pt x="0" y="1052133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>
                <a:solidFill>
                  <a:srgbClr val="3C5CE8"/>
                </a:solidFill>
              </a:ln>
              <a:effectLst>
                <a:outerShdw blurRad="127000" algn="ctr" rotWithShape="0">
                  <a:srgbClr val="3C5CE8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3C5CE8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" name="椭圆 3">
                <a:extLst>
                  <a:ext uri="{FF2B5EF4-FFF2-40B4-BE49-F238E27FC236}">
                    <a16:creationId xmlns:a16="http://schemas.microsoft.com/office/drawing/2014/main" id="{E7A5967D-BC12-4883-BCC5-1A1B9CC3037F}"/>
                  </a:ext>
                </a:extLst>
              </p:cNvPr>
              <p:cNvSpPr/>
              <p:nvPr/>
            </p:nvSpPr>
            <p:spPr>
              <a:xfrm>
                <a:off x="1930367" y="3530714"/>
                <a:ext cx="716279" cy="716279"/>
              </a:xfrm>
              <a:prstGeom prst="ellipse">
                <a:avLst/>
              </a:prstGeom>
              <a:solidFill>
                <a:srgbClr val="3C5CE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E62E5993-BA51-40B5-94D2-F72A0453CD51}"/>
                </a:ext>
              </a:extLst>
            </p:cNvPr>
            <p:cNvSpPr txBox="1"/>
            <p:nvPr/>
          </p:nvSpPr>
          <p:spPr>
            <a:xfrm>
              <a:off x="1693668" y="2378954"/>
              <a:ext cx="145976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Itemizations</a:t>
              </a:r>
              <a:endPara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DEFC5838-763A-4BE6-9367-32496EBB186D}"/>
                </a:ext>
              </a:extLst>
            </p:cNvPr>
            <p:cNvSpPr txBox="1"/>
            <p:nvPr/>
          </p:nvSpPr>
          <p:spPr>
            <a:xfrm>
              <a:off x="3184230" y="2431542"/>
              <a:ext cx="292415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itemization character </a:t>
              </a:r>
            </a:p>
            <a:p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(such as -,*, or +).</a:t>
              </a:r>
            </a:p>
          </p:txBody>
        </p:sp>
        <p:pic>
          <p:nvPicPr>
            <p:cNvPr id="9" name="图形 8" descr="聊天">
              <a:extLst>
                <a:ext uri="{FF2B5EF4-FFF2-40B4-BE49-F238E27FC236}">
                  <a16:creationId xmlns:a16="http://schemas.microsoft.com/office/drawing/2014/main" id="{023332B2-0055-4614-BD99-0554EA834A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662864" y="2957816"/>
              <a:ext cx="427049" cy="427049"/>
            </a:xfrm>
            <a:prstGeom prst="rect">
              <a:avLst/>
            </a:prstGeom>
          </p:spPr>
        </p:pic>
      </p:grp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A9AAE009-A528-41E0-95D8-512C04BA47B0}"/>
              </a:ext>
            </a:extLst>
          </p:cNvPr>
          <p:cNvGrpSpPr/>
          <p:nvPr/>
        </p:nvGrpSpPr>
        <p:grpSpPr>
          <a:xfrm>
            <a:off x="1491606" y="3326499"/>
            <a:ext cx="4332822" cy="1513669"/>
            <a:chOff x="1589719" y="1915331"/>
            <a:chExt cx="4332822" cy="1513669"/>
          </a:xfrm>
        </p:grpSpPr>
        <p:grpSp>
          <p:nvGrpSpPr>
            <p:cNvPr id="69" name="组合 68">
              <a:extLst>
                <a:ext uri="{FF2B5EF4-FFF2-40B4-BE49-F238E27FC236}">
                  <a16:creationId xmlns:a16="http://schemas.microsoft.com/office/drawing/2014/main" id="{D999E6ED-128D-4F30-A81C-B5EFD719FE5B}"/>
                </a:ext>
              </a:extLst>
            </p:cNvPr>
            <p:cNvGrpSpPr/>
            <p:nvPr/>
          </p:nvGrpSpPr>
          <p:grpSpPr>
            <a:xfrm>
              <a:off x="1589719" y="1915331"/>
              <a:ext cx="1555895" cy="1513669"/>
              <a:chOff x="1930367" y="2249779"/>
              <a:chExt cx="2052930" cy="1997214"/>
            </a:xfrm>
          </p:grpSpPr>
          <p:sp>
            <p:nvSpPr>
              <p:cNvPr id="78" name="任意多边形: 形状 77">
                <a:extLst>
                  <a:ext uri="{FF2B5EF4-FFF2-40B4-BE49-F238E27FC236}">
                    <a16:creationId xmlns:a16="http://schemas.microsoft.com/office/drawing/2014/main" id="{A98A8EA2-5DD2-4FB2-AFCE-7FDA9C2BE6CC}"/>
                  </a:ext>
                </a:extLst>
              </p:cNvPr>
              <p:cNvSpPr/>
              <p:nvPr/>
            </p:nvSpPr>
            <p:spPr>
              <a:xfrm flipH="1">
                <a:off x="2077831" y="2249779"/>
                <a:ext cx="1905466" cy="1905466"/>
              </a:xfrm>
              <a:custGeom>
                <a:avLst/>
                <a:gdLst>
                  <a:gd name="connsiteX0" fmla="*/ 0 w 2104265"/>
                  <a:gd name="connsiteY0" fmla="*/ 1052133 h 2104265"/>
                  <a:gd name="connsiteX1" fmla="*/ 1052133 w 2104265"/>
                  <a:gd name="connsiteY1" fmla="*/ 0 h 2104265"/>
                  <a:gd name="connsiteX2" fmla="*/ 2104266 w 2104265"/>
                  <a:gd name="connsiteY2" fmla="*/ 1052133 h 2104265"/>
                  <a:gd name="connsiteX3" fmla="*/ 1052133 w 2104265"/>
                  <a:gd name="connsiteY3" fmla="*/ 2104266 h 2104265"/>
                  <a:gd name="connsiteX4" fmla="*/ 0 w 2104265"/>
                  <a:gd name="connsiteY4" fmla="*/ 1052133 h 21042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04265" h="2104265">
                    <a:moveTo>
                      <a:pt x="0" y="1052133"/>
                    </a:moveTo>
                    <a:cubicBezTo>
                      <a:pt x="0" y="471056"/>
                      <a:pt x="471056" y="0"/>
                      <a:pt x="1052133" y="0"/>
                    </a:cubicBezTo>
                    <a:cubicBezTo>
                      <a:pt x="1633210" y="0"/>
                      <a:pt x="2104266" y="471056"/>
                      <a:pt x="2104266" y="1052133"/>
                    </a:cubicBezTo>
                    <a:cubicBezTo>
                      <a:pt x="2104266" y="1633210"/>
                      <a:pt x="1633210" y="2104266"/>
                      <a:pt x="1052133" y="2104266"/>
                    </a:cubicBezTo>
                    <a:cubicBezTo>
                      <a:pt x="471056" y="2104266"/>
                      <a:pt x="0" y="1633210"/>
                      <a:pt x="0" y="1052133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>
                <a:solidFill>
                  <a:srgbClr val="3C5CE8"/>
                </a:solidFill>
              </a:ln>
              <a:effectLst>
                <a:outerShdw blurRad="127000" algn="ctr" rotWithShape="0">
                  <a:srgbClr val="3C5CE8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3C5CE8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79" name="椭圆 78">
                <a:extLst>
                  <a:ext uri="{FF2B5EF4-FFF2-40B4-BE49-F238E27FC236}">
                    <a16:creationId xmlns:a16="http://schemas.microsoft.com/office/drawing/2014/main" id="{A81283FF-CCFD-4D21-B8AB-45F60FEA0DA1}"/>
                  </a:ext>
                </a:extLst>
              </p:cNvPr>
              <p:cNvSpPr/>
              <p:nvPr/>
            </p:nvSpPr>
            <p:spPr>
              <a:xfrm>
                <a:off x="1930367" y="3530714"/>
                <a:ext cx="716279" cy="716279"/>
              </a:xfrm>
              <a:prstGeom prst="ellipse">
                <a:avLst/>
              </a:prstGeom>
              <a:solidFill>
                <a:srgbClr val="3C5CE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70" name="文本框 69">
              <a:extLst>
                <a:ext uri="{FF2B5EF4-FFF2-40B4-BE49-F238E27FC236}">
                  <a16:creationId xmlns:a16="http://schemas.microsoft.com/office/drawing/2014/main" id="{F354DEF3-B274-41D7-AB6E-087D6F0BDD3C}"/>
                </a:ext>
              </a:extLst>
            </p:cNvPr>
            <p:cNvSpPr txBox="1"/>
            <p:nvPr/>
          </p:nvSpPr>
          <p:spPr>
            <a:xfrm>
              <a:off x="1605053" y="2378954"/>
              <a:ext cx="163698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Code Samples</a:t>
              </a:r>
              <a:endPara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76" name="文本框 75">
              <a:extLst>
                <a:ext uri="{FF2B5EF4-FFF2-40B4-BE49-F238E27FC236}">
                  <a16:creationId xmlns:a16="http://schemas.microsoft.com/office/drawing/2014/main" id="{D5D419F7-591F-48C1-8032-D696B10E38B7}"/>
                </a:ext>
              </a:extLst>
            </p:cNvPr>
            <p:cNvSpPr txBox="1"/>
            <p:nvPr/>
          </p:nvSpPr>
          <p:spPr>
            <a:xfrm>
              <a:off x="3184230" y="2231487"/>
              <a:ext cx="2738311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island parsing</a:t>
              </a:r>
            </a:p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recognize declarations, comments, conditional statements, and loops</a:t>
              </a:r>
            </a:p>
          </p:txBody>
        </p:sp>
        <p:pic>
          <p:nvPicPr>
            <p:cNvPr id="77" name="图形 76" descr="聊天">
              <a:extLst>
                <a:ext uri="{FF2B5EF4-FFF2-40B4-BE49-F238E27FC236}">
                  <a16:creationId xmlns:a16="http://schemas.microsoft.com/office/drawing/2014/main" id="{ECBD4AF0-C5CA-4DE4-AF67-AF16C26617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662864" y="2957816"/>
              <a:ext cx="427049" cy="427049"/>
            </a:xfrm>
            <a:prstGeom prst="rect">
              <a:avLst/>
            </a:prstGeom>
          </p:spPr>
        </p:pic>
      </p:grpSp>
      <p:grpSp>
        <p:nvGrpSpPr>
          <p:cNvPr id="87" name="组合 86">
            <a:extLst>
              <a:ext uri="{FF2B5EF4-FFF2-40B4-BE49-F238E27FC236}">
                <a16:creationId xmlns:a16="http://schemas.microsoft.com/office/drawing/2014/main" id="{B0EC17BB-5987-443C-AE55-982BC0DBC96D}"/>
              </a:ext>
            </a:extLst>
          </p:cNvPr>
          <p:cNvGrpSpPr/>
          <p:nvPr/>
        </p:nvGrpSpPr>
        <p:grpSpPr>
          <a:xfrm>
            <a:off x="6489493" y="1274155"/>
            <a:ext cx="5156316" cy="1513669"/>
            <a:chOff x="1589719" y="1915331"/>
            <a:chExt cx="5156316" cy="1513669"/>
          </a:xfrm>
        </p:grpSpPr>
        <p:grpSp>
          <p:nvGrpSpPr>
            <p:cNvPr id="88" name="组合 87">
              <a:extLst>
                <a:ext uri="{FF2B5EF4-FFF2-40B4-BE49-F238E27FC236}">
                  <a16:creationId xmlns:a16="http://schemas.microsoft.com/office/drawing/2014/main" id="{07F1BB4B-7E82-4CA8-BE36-820358C3FA92}"/>
                </a:ext>
              </a:extLst>
            </p:cNvPr>
            <p:cNvGrpSpPr/>
            <p:nvPr/>
          </p:nvGrpSpPr>
          <p:grpSpPr>
            <a:xfrm>
              <a:off x="1589719" y="1915331"/>
              <a:ext cx="1555895" cy="1513669"/>
              <a:chOff x="1930367" y="2249779"/>
              <a:chExt cx="2052930" cy="1997214"/>
            </a:xfrm>
          </p:grpSpPr>
          <p:sp>
            <p:nvSpPr>
              <p:cNvPr id="92" name="任意多边形: 形状 91">
                <a:extLst>
                  <a:ext uri="{FF2B5EF4-FFF2-40B4-BE49-F238E27FC236}">
                    <a16:creationId xmlns:a16="http://schemas.microsoft.com/office/drawing/2014/main" id="{86B7D7BC-4198-4B2F-B02A-81930A47654A}"/>
                  </a:ext>
                </a:extLst>
              </p:cNvPr>
              <p:cNvSpPr/>
              <p:nvPr/>
            </p:nvSpPr>
            <p:spPr>
              <a:xfrm flipH="1">
                <a:off x="2077831" y="2249779"/>
                <a:ext cx="1905466" cy="1905466"/>
              </a:xfrm>
              <a:custGeom>
                <a:avLst/>
                <a:gdLst>
                  <a:gd name="connsiteX0" fmla="*/ 0 w 2104265"/>
                  <a:gd name="connsiteY0" fmla="*/ 1052133 h 2104265"/>
                  <a:gd name="connsiteX1" fmla="*/ 1052133 w 2104265"/>
                  <a:gd name="connsiteY1" fmla="*/ 0 h 2104265"/>
                  <a:gd name="connsiteX2" fmla="*/ 2104266 w 2104265"/>
                  <a:gd name="connsiteY2" fmla="*/ 1052133 h 2104265"/>
                  <a:gd name="connsiteX3" fmla="*/ 1052133 w 2104265"/>
                  <a:gd name="connsiteY3" fmla="*/ 2104266 h 2104265"/>
                  <a:gd name="connsiteX4" fmla="*/ 0 w 2104265"/>
                  <a:gd name="connsiteY4" fmla="*/ 1052133 h 21042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04265" h="2104265">
                    <a:moveTo>
                      <a:pt x="0" y="1052133"/>
                    </a:moveTo>
                    <a:cubicBezTo>
                      <a:pt x="0" y="471056"/>
                      <a:pt x="471056" y="0"/>
                      <a:pt x="1052133" y="0"/>
                    </a:cubicBezTo>
                    <a:cubicBezTo>
                      <a:pt x="1633210" y="0"/>
                      <a:pt x="2104266" y="471056"/>
                      <a:pt x="2104266" y="1052133"/>
                    </a:cubicBezTo>
                    <a:cubicBezTo>
                      <a:pt x="2104266" y="1633210"/>
                      <a:pt x="1633210" y="2104266"/>
                      <a:pt x="1052133" y="2104266"/>
                    </a:cubicBezTo>
                    <a:cubicBezTo>
                      <a:pt x="471056" y="2104266"/>
                      <a:pt x="0" y="1633210"/>
                      <a:pt x="0" y="1052133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>
                <a:solidFill>
                  <a:srgbClr val="3C5CE8"/>
                </a:solidFill>
              </a:ln>
              <a:effectLst>
                <a:outerShdw blurRad="127000" algn="ctr" rotWithShape="0">
                  <a:srgbClr val="3C5CE8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3C5CE8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93" name="椭圆 92">
                <a:extLst>
                  <a:ext uri="{FF2B5EF4-FFF2-40B4-BE49-F238E27FC236}">
                    <a16:creationId xmlns:a16="http://schemas.microsoft.com/office/drawing/2014/main" id="{D557DB8E-5B60-4012-8596-3009A1818C7C}"/>
                  </a:ext>
                </a:extLst>
              </p:cNvPr>
              <p:cNvSpPr/>
              <p:nvPr/>
            </p:nvSpPr>
            <p:spPr>
              <a:xfrm>
                <a:off x="1930367" y="3530714"/>
                <a:ext cx="716279" cy="716279"/>
              </a:xfrm>
              <a:prstGeom prst="ellipse">
                <a:avLst/>
              </a:prstGeom>
              <a:solidFill>
                <a:srgbClr val="3C5CE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89" name="文本框 88">
              <a:extLst>
                <a:ext uri="{FF2B5EF4-FFF2-40B4-BE49-F238E27FC236}">
                  <a16:creationId xmlns:a16="http://schemas.microsoft.com/office/drawing/2014/main" id="{F1C0D834-E5DB-45C3-897C-3B458BB273CB}"/>
                </a:ext>
              </a:extLst>
            </p:cNvPr>
            <p:cNvSpPr txBox="1"/>
            <p:nvPr/>
          </p:nvSpPr>
          <p:spPr>
            <a:xfrm>
              <a:off x="1621531" y="2378954"/>
              <a:ext cx="160403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Keyword 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completeness</a:t>
              </a:r>
              <a:endPara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0" name="文本框 89">
              <a:extLst>
                <a:ext uri="{FF2B5EF4-FFF2-40B4-BE49-F238E27FC236}">
                  <a16:creationId xmlns:a16="http://schemas.microsoft.com/office/drawing/2014/main" id="{D5B52001-54F8-478D-945A-A79D7A269CF1}"/>
                </a:ext>
              </a:extLst>
            </p:cNvPr>
            <p:cNvSpPr txBox="1"/>
            <p:nvPr/>
          </p:nvSpPr>
          <p:spPr>
            <a:xfrm>
              <a:off x="3184230" y="2431542"/>
              <a:ext cx="356180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reused the dataset by Andy Ko </a:t>
              </a:r>
            </a:p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quality-score of bug reports</a:t>
              </a:r>
            </a:p>
          </p:txBody>
        </p:sp>
        <p:pic>
          <p:nvPicPr>
            <p:cNvPr id="91" name="图形 90" descr="聊天">
              <a:extLst>
                <a:ext uri="{FF2B5EF4-FFF2-40B4-BE49-F238E27FC236}">
                  <a16:creationId xmlns:a16="http://schemas.microsoft.com/office/drawing/2014/main" id="{2C009CF8-9B07-456B-8F32-AC5456D661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662864" y="2957816"/>
              <a:ext cx="427049" cy="427049"/>
            </a:xfrm>
            <a:prstGeom prst="rect">
              <a:avLst/>
            </a:prstGeom>
          </p:spPr>
        </p:pic>
      </p:grpSp>
      <p:grpSp>
        <p:nvGrpSpPr>
          <p:cNvPr id="94" name="组合 93">
            <a:extLst>
              <a:ext uri="{FF2B5EF4-FFF2-40B4-BE49-F238E27FC236}">
                <a16:creationId xmlns:a16="http://schemas.microsoft.com/office/drawing/2014/main" id="{80CCFBBB-0419-4386-AECA-A4E4C79A8DB8}"/>
              </a:ext>
            </a:extLst>
          </p:cNvPr>
          <p:cNvGrpSpPr/>
          <p:nvPr/>
        </p:nvGrpSpPr>
        <p:grpSpPr>
          <a:xfrm>
            <a:off x="6489493" y="3326499"/>
            <a:ext cx="5481959" cy="1513669"/>
            <a:chOff x="1589719" y="1915331"/>
            <a:chExt cx="5481959" cy="1513669"/>
          </a:xfrm>
        </p:grpSpPr>
        <p:grpSp>
          <p:nvGrpSpPr>
            <p:cNvPr id="95" name="组合 94">
              <a:extLst>
                <a:ext uri="{FF2B5EF4-FFF2-40B4-BE49-F238E27FC236}">
                  <a16:creationId xmlns:a16="http://schemas.microsoft.com/office/drawing/2014/main" id="{78BF7CC4-9975-4045-9E3F-6F2B1FD395E3}"/>
                </a:ext>
              </a:extLst>
            </p:cNvPr>
            <p:cNvGrpSpPr/>
            <p:nvPr/>
          </p:nvGrpSpPr>
          <p:grpSpPr>
            <a:xfrm>
              <a:off x="1589719" y="1915331"/>
              <a:ext cx="1555895" cy="1513669"/>
              <a:chOff x="1930367" y="2249779"/>
              <a:chExt cx="2052930" cy="1997214"/>
            </a:xfrm>
          </p:grpSpPr>
          <p:sp>
            <p:nvSpPr>
              <p:cNvPr id="99" name="任意多边形: 形状 98">
                <a:extLst>
                  <a:ext uri="{FF2B5EF4-FFF2-40B4-BE49-F238E27FC236}">
                    <a16:creationId xmlns:a16="http://schemas.microsoft.com/office/drawing/2014/main" id="{7EA7F606-FDAA-4D98-B490-38B2B4C5A788}"/>
                  </a:ext>
                </a:extLst>
              </p:cNvPr>
              <p:cNvSpPr/>
              <p:nvPr/>
            </p:nvSpPr>
            <p:spPr>
              <a:xfrm flipH="1">
                <a:off x="2077831" y="2249779"/>
                <a:ext cx="1905466" cy="1905466"/>
              </a:xfrm>
              <a:custGeom>
                <a:avLst/>
                <a:gdLst>
                  <a:gd name="connsiteX0" fmla="*/ 0 w 2104265"/>
                  <a:gd name="connsiteY0" fmla="*/ 1052133 h 2104265"/>
                  <a:gd name="connsiteX1" fmla="*/ 1052133 w 2104265"/>
                  <a:gd name="connsiteY1" fmla="*/ 0 h 2104265"/>
                  <a:gd name="connsiteX2" fmla="*/ 2104266 w 2104265"/>
                  <a:gd name="connsiteY2" fmla="*/ 1052133 h 2104265"/>
                  <a:gd name="connsiteX3" fmla="*/ 1052133 w 2104265"/>
                  <a:gd name="connsiteY3" fmla="*/ 2104266 h 2104265"/>
                  <a:gd name="connsiteX4" fmla="*/ 0 w 2104265"/>
                  <a:gd name="connsiteY4" fmla="*/ 1052133 h 21042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04265" h="2104265">
                    <a:moveTo>
                      <a:pt x="0" y="1052133"/>
                    </a:moveTo>
                    <a:cubicBezTo>
                      <a:pt x="0" y="471056"/>
                      <a:pt x="471056" y="0"/>
                      <a:pt x="1052133" y="0"/>
                    </a:cubicBezTo>
                    <a:cubicBezTo>
                      <a:pt x="1633210" y="0"/>
                      <a:pt x="2104266" y="471056"/>
                      <a:pt x="2104266" y="1052133"/>
                    </a:cubicBezTo>
                    <a:cubicBezTo>
                      <a:pt x="2104266" y="1633210"/>
                      <a:pt x="1633210" y="2104266"/>
                      <a:pt x="1052133" y="2104266"/>
                    </a:cubicBezTo>
                    <a:cubicBezTo>
                      <a:pt x="471056" y="2104266"/>
                      <a:pt x="0" y="1633210"/>
                      <a:pt x="0" y="1052133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>
                <a:solidFill>
                  <a:srgbClr val="3C5CE8"/>
                </a:solidFill>
              </a:ln>
              <a:effectLst>
                <a:outerShdw blurRad="127000" algn="ctr" rotWithShape="0">
                  <a:srgbClr val="3C5CE8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3C5CE8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00" name="椭圆 99">
                <a:extLst>
                  <a:ext uri="{FF2B5EF4-FFF2-40B4-BE49-F238E27FC236}">
                    <a16:creationId xmlns:a16="http://schemas.microsoft.com/office/drawing/2014/main" id="{520C5035-FE06-4271-9939-07D18FBBD839}"/>
                  </a:ext>
                </a:extLst>
              </p:cNvPr>
              <p:cNvSpPr/>
              <p:nvPr/>
            </p:nvSpPr>
            <p:spPr>
              <a:xfrm>
                <a:off x="1930367" y="3530714"/>
                <a:ext cx="716279" cy="716279"/>
              </a:xfrm>
              <a:prstGeom prst="ellipse">
                <a:avLst/>
              </a:prstGeom>
              <a:solidFill>
                <a:srgbClr val="3C5CE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96" name="文本框 95">
              <a:extLst>
                <a:ext uri="{FF2B5EF4-FFF2-40B4-BE49-F238E27FC236}">
                  <a16:creationId xmlns:a16="http://schemas.microsoft.com/office/drawing/2014/main" id="{2565187F-F36A-4634-8F33-2F9789498D8E}"/>
                </a:ext>
              </a:extLst>
            </p:cNvPr>
            <p:cNvSpPr txBox="1"/>
            <p:nvPr/>
          </p:nvSpPr>
          <p:spPr>
            <a:xfrm>
              <a:off x="1704536" y="2378954"/>
              <a:ext cx="14380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Stack Traces</a:t>
              </a:r>
            </a:p>
          </p:txBody>
        </p:sp>
        <p:sp>
          <p:nvSpPr>
            <p:cNvPr id="97" name="文本框 96">
              <a:extLst>
                <a:ext uri="{FF2B5EF4-FFF2-40B4-BE49-F238E27FC236}">
                  <a16:creationId xmlns:a16="http://schemas.microsoft.com/office/drawing/2014/main" id="{FDDD7174-CD1C-4429-BFE4-EAAE21161FD4}"/>
                </a:ext>
              </a:extLst>
            </p:cNvPr>
            <p:cNvSpPr txBox="1"/>
            <p:nvPr/>
          </p:nvSpPr>
          <p:spPr>
            <a:xfrm>
              <a:off x="3192282" y="2221899"/>
              <a:ext cx="387939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JAVA stack traces</a:t>
              </a:r>
            </a:p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GDB stack traces</a:t>
              </a:r>
            </a:p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MOZILLA talkback data</a:t>
              </a:r>
            </a:p>
          </p:txBody>
        </p:sp>
        <p:pic>
          <p:nvPicPr>
            <p:cNvPr id="98" name="图形 97" descr="聊天">
              <a:extLst>
                <a:ext uri="{FF2B5EF4-FFF2-40B4-BE49-F238E27FC236}">
                  <a16:creationId xmlns:a16="http://schemas.microsoft.com/office/drawing/2014/main" id="{FE70A577-639E-47A3-8B40-3A86C538D3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662864" y="2957816"/>
              <a:ext cx="427049" cy="427049"/>
            </a:xfrm>
            <a:prstGeom prst="rect">
              <a:avLst/>
            </a:prstGeom>
          </p:spPr>
        </p:pic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FBC55039-50A7-4ADE-BD5C-A927FD1C43EA}"/>
              </a:ext>
            </a:extLst>
          </p:cNvPr>
          <p:cNvGrpSpPr/>
          <p:nvPr/>
        </p:nvGrpSpPr>
        <p:grpSpPr>
          <a:xfrm>
            <a:off x="-781050" y="-662111"/>
            <a:ext cx="5809460" cy="1611914"/>
            <a:chOff x="-781050" y="-662111"/>
            <a:chExt cx="5809460" cy="1611914"/>
          </a:xfrm>
        </p:grpSpPr>
        <p:sp>
          <p:nvSpPr>
            <p:cNvPr id="33" name="任意多边形: 形状 32">
              <a:extLst>
                <a:ext uri="{FF2B5EF4-FFF2-40B4-BE49-F238E27FC236}">
                  <a16:creationId xmlns:a16="http://schemas.microsoft.com/office/drawing/2014/main" id="{69CB3AB1-93BE-4683-886E-47088499B24D}"/>
                </a:ext>
              </a:extLst>
            </p:cNvPr>
            <p:cNvSpPr/>
            <p:nvPr/>
          </p:nvSpPr>
          <p:spPr>
            <a:xfrm flipV="1">
              <a:off x="-781050" y="-662111"/>
              <a:ext cx="1535714" cy="1535714"/>
            </a:xfrm>
            <a:custGeom>
              <a:avLst/>
              <a:gdLst>
                <a:gd name="connsiteX0" fmla="*/ 4736123 w 9472246"/>
                <a:gd name="connsiteY0" fmla="*/ 1711569 h 9472246"/>
                <a:gd name="connsiteX1" fmla="*/ 1711569 w 9472246"/>
                <a:gd name="connsiteY1" fmla="*/ 4736123 h 9472246"/>
                <a:gd name="connsiteX2" fmla="*/ 4736123 w 9472246"/>
                <a:gd name="connsiteY2" fmla="*/ 7760677 h 9472246"/>
                <a:gd name="connsiteX3" fmla="*/ 7760677 w 9472246"/>
                <a:gd name="connsiteY3" fmla="*/ 4736123 h 9472246"/>
                <a:gd name="connsiteX4" fmla="*/ 4736123 w 9472246"/>
                <a:gd name="connsiteY4" fmla="*/ 1711569 h 9472246"/>
                <a:gd name="connsiteX5" fmla="*/ 4736123 w 9472246"/>
                <a:gd name="connsiteY5" fmla="*/ 0 h 9472246"/>
                <a:gd name="connsiteX6" fmla="*/ 9472246 w 9472246"/>
                <a:gd name="connsiteY6" fmla="*/ 4736123 h 9472246"/>
                <a:gd name="connsiteX7" fmla="*/ 4736123 w 9472246"/>
                <a:gd name="connsiteY7" fmla="*/ 9472246 h 9472246"/>
                <a:gd name="connsiteX8" fmla="*/ 0 w 9472246"/>
                <a:gd name="connsiteY8" fmla="*/ 4736123 h 9472246"/>
                <a:gd name="connsiteX9" fmla="*/ 4736123 w 9472246"/>
                <a:gd name="connsiteY9" fmla="*/ 0 h 9472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472246" h="9472246">
                  <a:moveTo>
                    <a:pt x="4736123" y="1711569"/>
                  </a:moveTo>
                  <a:cubicBezTo>
                    <a:pt x="3065708" y="1711569"/>
                    <a:pt x="1711569" y="3065708"/>
                    <a:pt x="1711569" y="4736123"/>
                  </a:cubicBezTo>
                  <a:cubicBezTo>
                    <a:pt x="1711569" y="6406538"/>
                    <a:pt x="3065708" y="7760677"/>
                    <a:pt x="4736123" y="7760677"/>
                  </a:cubicBezTo>
                  <a:cubicBezTo>
                    <a:pt x="6406538" y="7760677"/>
                    <a:pt x="7760677" y="6406538"/>
                    <a:pt x="7760677" y="4736123"/>
                  </a:cubicBezTo>
                  <a:cubicBezTo>
                    <a:pt x="7760677" y="3065708"/>
                    <a:pt x="6406538" y="1711569"/>
                    <a:pt x="4736123" y="1711569"/>
                  </a:cubicBezTo>
                  <a:close/>
                  <a:moveTo>
                    <a:pt x="4736123" y="0"/>
                  </a:moveTo>
                  <a:cubicBezTo>
                    <a:pt x="7351812" y="0"/>
                    <a:pt x="9472246" y="2120434"/>
                    <a:pt x="9472246" y="4736123"/>
                  </a:cubicBezTo>
                  <a:cubicBezTo>
                    <a:pt x="9472246" y="7351812"/>
                    <a:pt x="7351812" y="9472246"/>
                    <a:pt x="4736123" y="9472246"/>
                  </a:cubicBezTo>
                  <a:cubicBezTo>
                    <a:pt x="2120434" y="9472246"/>
                    <a:pt x="0" y="7351812"/>
                    <a:pt x="0" y="4736123"/>
                  </a:cubicBezTo>
                  <a:cubicBezTo>
                    <a:pt x="0" y="2120434"/>
                    <a:pt x="2120434" y="0"/>
                    <a:pt x="4736123" y="0"/>
                  </a:cubicBezTo>
                  <a:close/>
                </a:path>
              </a:pathLst>
            </a:custGeom>
            <a:solidFill>
              <a:srgbClr val="3C5CE8"/>
            </a:solidFill>
            <a:ln>
              <a:noFill/>
            </a:ln>
            <a:effectLst>
              <a:outerShdw blurRad="127000" algn="ctr" rotWithShape="0">
                <a:schemeClr val="tx2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0C46BDF8-15E1-4E41-934B-C57F70A8A223}"/>
                </a:ext>
              </a:extLst>
            </p:cNvPr>
            <p:cNvSpPr txBox="1"/>
            <p:nvPr/>
          </p:nvSpPr>
          <p:spPr>
            <a:xfrm flipH="1">
              <a:off x="803275" y="365028"/>
              <a:ext cx="422513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altLang="zh-CN" sz="3200" dirty="0">
                  <a:solidFill>
                    <a:srgbClr val="3C5CE8"/>
                  </a:solidFill>
                  <a:cs typeface="+mn-ea"/>
                  <a:sym typeface="+mn-lt"/>
                </a:rPr>
                <a:t>Input Features</a:t>
              </a:r>
              <a:endParaRPr lang="zh-CN" altLang="en-US" sz="3200" dirty="0">
                <a:solidFill>
                  <a:srgbClr val="3C5CE8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8D8B8EFE-13D7-48F3-916B-223BF241E14C}"/>
              </a:ext>
            </a:extLst>
          </p:cNvPr>
          <p:cNvGrpSpPr/>
          <p:nvPr/>
        </p:nvGrpSpPr>
        <p:grpSpPr>
          <a:xfrm>
            <a:off x="1491606" y="5232996"/>
            <a:ext cx="4332822" cy="1513669"/>
            <a:chOff x="1589719" y="1915331"/>
            <a:chExt cx="4332822" cy="1513669"/>
          </a:xfrm>
        </p:grpSpPr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CFCC7259-1B0B-4651-A140-66224EEE0CB2}"/>
                </a:ext>
              </a:extLst>
            </p:cNvPr>
            <p:cNvGrpSpPr/>
            <p:nvPr/>
          </p:nvGrpSpPr>
          <p:grpSpPr>
            <a:xfrm>
              <a:off x="1589719" y="1915331"/>
              <a:ext cx="1555895" cy="1513669"/>
              <a:chOff x="1930367" y="2249779"/>
              <a:chExt cx="2052930" cy="1997214"/>
            </a:xfrm>
          </p:grpSpPr>
          <p:sp>
            <p:nvSpPr>
              <p:cNvPr id="40" name="任意多边形: 形状 39">
                <a:extLst>
                  <a:ext uri="{FF2B5EF4-FFF2-40B4-BE49-F238E27FC236}">
                    <a16:creationId xmlns:a16="http://schemas.microsoft.com/office/drawing/2014/main" id="{1F6D5BD9-D474-4267-BDDD-8BBF50CBC0D2}"/>
                  </a:ext>
                </a:extLst>
              </p:cNvPr>
              <p:cNvSpPr/>
              <p:nvPr/>
            </p:nvSpPr>
            <p:spPr>
              <a:xfrm flipH="1">
                <a:off x="2077831" y="2249779"/>
                <a:ext cx="1905466" cy="1905466"/>
              </a:xfrm>
              <a:custGeom>
                <a:avLst/>
                <a:gdLst>
                  <a:gd name="connsiteX0" fmla="*/ 0 w 2104265"/>
                  <a:gd name="connsiteY0" fmla="*/ 1052133 h 2104265"/>
                  <a:gd name="connsiteX1" fmla="*/ 1052133 w 2104265"/>
                  <a:gd name="connsiteY1" fmla="*/ 0 h 2104265"/>
                  <a:gd name="connsiteX2" fmla="*/ 2104266 w 2104265"/>
                  <a:gd name="connsiteY2" fmla="*/ 1052133 h 2104265"/>
                  <a:gd name="connsiteX3" fmla="*/ 1052133 w 2104265"/>
                  <a:gd name="connsiteY3" fmla="*/ 2104266 h 2104265"/>
                  <a:gd name="connsiteX4" fmla="*/ 0 w 2104265"/>
                  <a:gd name="connsiteY4" fmla="*/ 1052133 h 21042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04265" h="2104265">
                    <a:moveTo>
                      <a:pt x="0" y="1052133"/>
                    </a:moveTo>
                    <a:cubicBezTo>
                      <a:pt x="0" y="471056"/>
                      <a:pt x="471056" y="0"/>
                      <a:pt x="1052133" y="0"/>
                    </a:cubicBezTo>
                    <a:cubicBezTo>
                      <a:pt x="1633210" y="0"/>
                      <a:pt x="2104266" y="471056"/>
                      <a:pt x="2104266" y="1052133"/>
                    </a:cubicBezTo>
                    <a:cubicBezTo>
                      <a:pt x="2104266" y="1633210"/>
                      <a:pt x="1633210" y="2104266"/>
                      <a:pt x="1052133" y="2104266"/>
                    </a:cubicBezTo>
                    <a:cubicBezTo>
                      <a:pt x="471056" y="2104266"/>
                      <a:pt x="0" y="1633210"/>
                      <a:pt x="0" y="1052133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>
                <a:solidFill>
                  <a:srgbClr val="3C5CE8"/>
                </a:solidFill>
              </a:ln>
              <a:effectLst>
                <a:outerShdw blurRad="127000" algn="ctr" rotWithShape="0">
                  <a:srgbClr val="3C5CE8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3C5CE8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1" name="椭圆 40">
                <a:extLst>
                  <a:ext uri="{FF2B5EF4-FFF2-40B4-BE49-F238E27FC236}">
                    <a16:creationId xmlns:a16="http://schemas.microsoft.com/office/drawing/2014/main" id="{D8BAAE26-091E-4A83-913A-BEC8C19EFDD4}"/>
                  </a:ext>
                </a:extLst>
              </p:cNvPr>
              <p:cNvSpPr/>
              <p:nvPr/>
            </p:nvSpPr>
            <p:spPr>
              <a:xfrm>
                <a:off x="1930367" y="3530714"/>
                <a:ext cx="716279" cy="716279"/>
              </a:xfrm>
              <a:prstGeom prst="ellipse">
                <a:avLst/>
              </a:prstGeom>
              <a:solidFill>
                <a:srgbClr val="3C5CE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5900C62E-009E-41DE-A8E7-AC66AA9B5755}"/>
                </a:ext>
              </a:extLst>
            </p:cNvPr>
            <p:cNvSpPr txBox="1"/>
            <p:nvPr/>
          </p:nvSpPr>
          <p:spPr>
            <a:xfrm>
              <a:off x="1935433" y="2378954"/>
              <a:ext cx="97622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Patches</a:t>
              </a:r>
              <a:endPara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900CFBEB-51D4-4431-A2FD-04F4B88C570F}"/>
                </a:ext>
              </a:extLst>
            </p:cNvPr>
            <p:cNvSpPr txBox="1"/>
            <p:nvPr/>
          </p:nvSpPr>
          <p:spPr>
            <a:xfrm>
              <a:off x="3184230" y="2340343"/>
              <a:ext cx="273831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regular expressions</a:t>
              </a:r>
            </a:p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several start lines and blocks</a:t>
              </a:r>
            </a:p>
          </p:txBody>
        </p:sp>
        <p:pic>
          <p:nvPicPr>
            <p:cNvPr id="39" name="图形 38" descr="聊天">
              <a:extLst>
                <a:ext uri="{FF2B5EF4-FFF2-40B4-BE49-F238E27FC236}">
                  <a16:creationId xmlns:a16="http://schemas.microsoft.com/office/drawing/2014/main" id="{E379D2CF-7A33-448D-88DD-F5D5E97339C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662864" y="2957816"/>
              <a:ext cx="427049" cy="427049"/>
            </a:xfrm>
            <a:prstGeom prst="rect">
              <a:avLst/>
            </a:prstGeom>
          </p:spPr>
        </p:pic>
      </p:grp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E72419D7-6A56-4A3F-ABDF-8B760078A973}"/>
              </a:ext>
            </a:extLst>
          </p:cNvPr>
          <p:cNvGrpSpPr/>
          <p:nvPr/>
        </p:nvGrpSpPr>
        <p:grpSpPr>
          <a:xfrm>
            <a:off x="6489493" y="5232996"/>
            <a:ext cx="5156316" cy="1513669"/>
            <a:chOff x="1589719" y="1915331"/>
            <a:chExt cx="5156316" cy="1513669"/>
          </a:xfrm>
        </p:grpSpPr>
        <p:grpSp>
          <p:nvGrpSpPr>
            <p:cNvPr id="43" name="组合 42">
              <a:extLst>
                <a:ext uri="{FF2B5EF4-FFF2-40B4-BE49-F238E27FC236}">
                  <a16:creationId xmlns:a16="http://schemas.microsoft.com/office/drawing/2014/main" id="{8ABA9902-B858-4699-AC2C-099739318D8F}"/>
                </a:ext>
              </a:extLst>
            </p:cNvPr>
            <p:cNvGrpSpPr/>
            <p:nvPr/>
          </p:nvGrpSpPr>
          <p:grpSpPr>
            <a:xfrm>
              <a:off x="1589719" y="1915331"/>
              <a:ext cx="1555895" cy="1513669"/>
              <a:chOff x="1930367" y="2249779"/>
              <a:chExt cx="2052930" cy="1997214"/>
            </a:xfrm>
          </p:grpSpPr>
          <p:sp>
            <p:nvSpPr>
              <p:cNvPr id="47" name="任意多边形: 形状 46">
                <a:extLst>
                  <a:ext uri="{FF2B5EF4-FFF2-40B4-BE49-F238E27FC236}">
                    <a16:creationId xmlns:a16="http://schemas.microsoft.com/office/drawing/2014/main" id="{F4935F82-0B71-4C76-9024-2151D613EC32}"/>
                  </a:ext>
                </a:extLst>
              </p:cNvPr>
              <p:cNvSpPr/>
              <p:nvPr/>
            </p:nvSpPr>
            <p:spPr>
              <a:xfrm flipH="1">
                <a:off x="2077831" y="2249779"/>
                <a:ext cx="1905466" cy="1905466"/>
              </a:xfrm>
              <a:custGeom>
                <a:avLst/>
                <a:gdLst>
                  <a:gd name="connsiteX0" fmla="*/ 0 w 2104265"/>
                  <a:gd name="connsiteY0" fmla="*/ 1052133 h 2104265"/>
                  <a:gd name="connsiteX1" fmla="*/ 1052133 w 2104265"/>
                  <a:gd name="connsiteY1" fmla="*/ 0 h 2104265"/>
                  <a:gd name="connsiteX2" fmla="*/ 2104266 w 2104265"/>
                  <a:gd name="connsiteY2" fmla="*/ 1052133 h 2104265"/>
                  <a:gd name="connsiteX3" fmla="*/ 1052133 w 2104265"/>
                  <a:gd name="connsiteY3" fmla="*/ 2104266 h 2104265"/>
                  <a:gd name="connsiteX4" fmla="*/ 0 w 2104265"/>
                  <a:gd name="connsiteY4" fmla="*/ 1052133 h 21042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04265" h="2104265">
                    <a:moveTo>
                      <a:pt x="0" y="1052133"/>
                    </a:moveTo>
                    <a:cubicBezTo>
                      <a:pt x="0" y="471056"/>
                      <a:pt x="471056" y="0"/>
                      <a:pt x="1052133" y="0"/>
                    </a:cubicBezTo>
                    <a:cubicBezTo>
                      <a:pt x="1633210" y="0"/>
                      <a:pt x="2104266" y="471056"/>
                      <a:pt x="2104266" y="1052133"/>
                    </a:cubicBezTo>
                    <a:cubicBezTo>
                      <a:pt x="2104266" y="1633210"/>
                      <a:pt x="1633210" y="2104266"/>
                      <a:pt x="1052133" y="2104266"/>
                    </a:cubicBezTo>
                    <a:cubicBezTo>
                      <a:pt x="471056" y="2104266"/>
                      <a:pt x="0" y="1633210"/>
                      <a:pt x="0" y="1052133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>
                <a:solidFill>
                  <a:srgbClr val="3C5CE8"/>
                </a:solidFill>
              </a:ln>
              <a:effectLst>
                <a:outerShdw blurRad="127000" algn="ctr" rotWithShape="0">
                  <a:srgbClr val="3C5CE8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3C5CE8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8" name="椭圆 47">
                <a:extLst>
                  <a:ext uri="{FF2B5EF4-FFF2-40B4-BE49-F238E27FC236}">
                    <a16:creationId xmlns:a16="http://schemas.microsoft.com/office/drawing/2014/main" id="{D4DA1EDE-8911-4532-8B04-A70213B70BF1}"/>
                  </a:ext>
                </a:extLst>
              </p:cNvPr>
              <p:cNvSpPr/>
              <p:nvPr/>
            </p:nvSpPr>
            <p:spPr>
              <a:xfrm>
                <a:off x="1930367" y="3530714"/>
                <a:ext cx="716279" cy="716279"/>
              </a:xfrm>
              <a:prstGeom prst="ellipse">
                <a:avLst/>
              </a:prstGeom>
              <a:solidFill>
                <a:srgbClr val="3C5CE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FB1262BE-47CD-4B98-9E3D-A9490323AB3A}"/>
                </a:ext>
              </a:extLst>
            </p:cNvPr>
            <p:cNvSpPr txBox="1"/>
            <p:nvPr/>
          </p:nvSpPr>
          <p:spPr>
            <a:xfrm>
              <a:off x="1709763" y="2378954"/>
              <a:ext cx="142757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Screenshots</a:t>
              </a:r>
              <a:endPara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8B4109D4-DC6B-4AE2-A64B-5008FFBB7815}"/>
                </a:ext>
              </a:extLst>
            </p:cNvPr>
            <p:cNvSpPr txBox="1"/>
            <p:nvPr/>
          </p:nvSpPr>
          <p:spPr>
            <a:xfrm>
              <a:off x="3184230" y="2268829"/>
              <a:ext cx="3561805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File tool in UNIX</a:t>
              </a:r>
            </a:p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Image —— screenshot</a:t>
              </a:r>
            </a:p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Text —— code examples, stack traces, and patches</a:t>
              </a:r>
            </a:p>
          </p:txBody>
        </p:sp>
        <p:pic>
          <p:nvPicPr>
            <p:cNvPr id="46" name="图形 45" descr="聊天">
              <a:extLst>
                <a:ext uri="{FF2B5EF4-FFF2-40B4-BE49-F238E27FC236}">
                  <a16:creationId xmlns:a16="http://schemas.microsoft.com/office/drawing/2014/main" id="{55A4398F-C5EC-41CB-83DC-98579F7E246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662864" y="2957816"/>
              <a:ext cx="427049" cy="427049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269109734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:a16="http://schemas.microsoft.com/office/drawing/2014/main" id="{CC439D35-89FE-4D42-AB86-0989D9AE6FCE}"/>
              </a:ext>
            </a:extLst>
          </p:cNvPr>
          <p:cNvGrpSpPr/>
          <p:nvPr/>
        </p:nvGrpSpPr>
        <p:grpSpPr>
          <a:xfrm>
            <a:off x="1938725" y="2588605"/>
            <a:ext cx="8673666" cy="2554545"/>
            <a:chOff x="1589719" y="1915331"/>
            <a:chExt cx="8673666" cy="2554545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79F14BE5-2477-417B-BD16-DA6683837DF9}"/>
                </a:ext>
              </a:extLst>
            </p:cNvPr>
            <p:cNvGrpSpPr/>
            <p:nvPr/>
          </p:nvGrpSpPr>
          <p:grpSpPr>
            <a:xfrm>
              <a:off x="1589719" y="1915331"/>
              <a:ext cx="1555895" cy="1513669"/>
              <a:chOff x="1930367" y="2249779"/>
              <a:chExt cx="2052930" cy="1997214"/>
            </a:xfrm>
          </p:grpSpPr>
          <p:sp>
            <p:nvSpPr>
              <p:cNvPr id="2" name="任意多边形: 形状 1">
                <a:extLst>
                  <a:ext uri="{FF2B5EF4-FFF2-40B4-BE49-F238E27FC236}">
                    <a16:creationId xmlns:a16="http://schemas.microsoft.com/office/drawing/2014/main" id="{76484D0C-A842-4601-9973-5ED7EE06554E}"/>
                  </a:ext>
                </a:extLst>
              </p:cNvPr>
              <p:cNvSpPr/>
              <p:nvPr/>
            </p:nvSpPr>
            <p:spPr>
              <a:xfrm flipH="1">
                <a:off x="2077831" y="2249779"/>
                <a:ext cx="1905466" cy="1905466"/>
              </a:xfrm>
              <a:custGeom>
                <a:avLst/>
                <a:gdLst>
                  <a:gd name="connsiteX0" fmla="*/ 0 w 2104265"/>
                  <a:gd name="connsiteY0" fmla="*/ 1052133 h 2104265"/>
                  <a:gd name="connsiteX1" fmla="*/ 1052133 w 2104265"/>
                  <a:gd name="connsiteY1" fmla="*/ 0 h 2104265"/>
                  <a:gd name="connsiteX2" fmla="*/ 2104266 w 2104265"/>
                  <a:gd name="connsiteY2" fmla="*/ 1052133 h 2104265"/>
                  <a:gd name="connsiteX3" fmla="*/ 1052133 w 2104265"/>
                  <a:gd name="connsiteY3" fmla="*/ 2104266 h 2104265"/>
                  <a:gd name="connsiteX4" fmla="*/ 0 w 2104265"/>
                  <a:gd name="connsiteY4" fmla="*/ 1052133 h 21042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04265" h="2104265">
                    <a:moveTo>
                      <a:pt x="0" y="1052133"/>
                    </a:moveTo>
                    <a:cubicBezTo>
                      <a:pt x="0" y="471056"/>
                      <a:pt x="471056" y="0"/>
                      <a:pt x="1052133" y="0"/>
                    </a:cubicBezTo>
                    <a:cubicBezTo>
                      <a:pt x="1633210" y="0"/>
                      <a:pt x="2104266" y="471056"/>
                      <a:pt x="2104266" y="1052133"/>
                    </a:cubicBezTo>
                    <a:cubicBezTo>
                      <a:pt x="2104266" y="1633210"/>
                      <a:pt x="1633210" y="2104266"/>
                      <a:pt x="1052133" y="2104266"/>
                    </a:cubicBezTo>
                    <a:cubicBezTo>
                      <a:pt x="471056" y="2104266"/>
                      <a:pt x="0" y="1633210"/>
                      <a:pt x="0" y="1052133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>
                <a:solidFill>
                  <a:srgbClr val="3C5CE8"/>
                </a:solidFill>
              </a:ln>
              <a:effectLst>
                <a:outerShdw blurRad="127000" algn="ctr" rotWithShape="0">
                  <a:srgbClr val="3C5CE8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3C5CE8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" name="椭圆 3">
                <a:extLst>
                  <a:ext uri="{FF2B5EF4-FFF2-40B4-BE49-F238E27FC236}">
                    <a16:creationId xmlns:a16="http://schemas.microsoft.com/office/drawing/2014/main" id="{E7A5967D-BC12-4883-BCC5-1A1B9CC3037F}"/>
                  </a:ext>
                </a:extLst>
              </p:cNvPr>
              <p:cNvSpPr/>
              <p:nvPr/>
            </p:nvSpPr>
            <p:spPr>
              <a:xfrm>
                <a:off x="1930367" y="3530714"/>
                <a:ext cx="716279" cy="716279"/>
              </a:xfrm>
              <a:prstGeom prst="ellipse">
                <a:avLst/>
              </a:prstGeom>
              <a:solidFill>
                <a:srgbClr val="3C5CE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E62E5993-BA51-40B5-94D2-F72A0453CD51}"/>
                </a:ext>
              </a:extLst>
            </p:cNvPr>
            <p:cNvSpPr txBox="1"/>
            <p:nvPr/>
          </p:nvSpPr>
          <p:spPr>
            <a:xfrm>
              <a:off x="1754550" y="2378954"/>
              <a:ext cx="133799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Readability</a:t>
              </a:r>
              <a:endPara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DEFC5838-763A-4BE6-9367-32496EBB186D}"/>
                </a:ext>
              </a:extLst>
            </p:cNvPr>
            <p:cNvSpPr txBox="1"/>
            <p:nvPr/>
          </p:nvSpPr>
          <p:spPr>
            <a:xfrm>
              <a:off x="3257375" y="1915331"/>
              <a:ext cx="7006010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Use the </a:t>
              </a:r>
              <a:r>
                <a:rPr lang="en-US" altLang="zh-CN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style tool</a:t>
              </a:r>
            </a:p>
            <a:p>
              <a:pPr marL="285750" indent="-285750">
                <a:buFont typeface="Wingdings" panose="05000000000000000000" pitchFamily="2" charset="2"/>
                <a:buChar char="Ø"/>
              </a:pPr>
              <a:endPara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The readability of a text is measured by the number of syllables per word and the length of sentences.</a:t>
              </a:r>
            </a:p>
            <a:p>
              <a:pPr marL="285750" indent="-285750">
                <a:buFont typeface="Wingdings" panose="05000000000000000000" pitchFamily="2" charset="2"/>
                <a:buChar char="Ø"/>
              </a:pPr>
              <a:endPara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The higher a readability score, the more complex a text is to read.</a:t>
              </a:r>
            </a:p>
            <a:p>
              <a:pPr marL="285750" indent="-285750">
                <a:buFont typeface="Wingdings" panose="05000000000000000000" pitchFamily="2" charset="2"/>
                <a:buChar char="Ø"/>
              </a:pPr>
              <a:endPara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US" altLang="zh-CN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Seven readability measures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: Kincaid, Automated Readability Index (ARI), Coleman-</a:t>
              </a:r>
              <a:r>
                <a:rPr lang="en-US" altLang="zh-CN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Liau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, Flesh, Fog, </a:t>
              </a:r>
              <a:r>
                <a:rPr lang="en-US" altLang="zh-CN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Lix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, and SMOG Grade</a:t>
              </a:r>
            </a:p>
            <a:p>
              <a:pPr marL="285750" indent="-285750">
                <a:buFont typeface="Wingdings" panose="05000000000000000000" pitchFamily="2" charset="2"/>
                <a:buChar char="Ø"/>
              </a:pPr>
              <a:endPara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pic>
          <p:nvPicPr>
            <p:cNvPr id="9" name="图形 8" descr="聊天">
              <a:extLst>
                <a:ext uri="{FF2B5EF4-FFF2-40B4-BE49-F238E27FC236}">
                  <a16:creationId xmlns:a16="http://schemas.microsoft.com/office/drawing/2014/main" id="{023332B2-0055-4614-BD99-0554EA834A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662864" y="2957816"/>
              <a:ext cx="427049" cy="427049"/>
            </a:xfrm>
            <a:prstGeom prst="rect">
              <a:avLst/>
            </a:prstGeom>
          </p:spPr>
        </p:pic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FBC55039-50A7-4ADE-BD5C-A927FD1C43EA}"/>
              </a:ext>
            </a:extLst>
          </p:cNvPr>
          <p:cNvGrpSpPr/>
          <p:nvPr/>
        </p:nvGrpSpPr>
        <p:grpSpPr>
          <a:xfrm>
            <a:off x="-781050" y="-662111"/>
            <a:ext cx="5809460" cy="1611914"/>
            <a:chOff x="-781050" y="-662111"/>
            <a:chExt cx="5809460" cy="1611914"/>
          </a:xfrm>
        </p:grpSpPr>
        <p:sp>
          <p:nvSpPr>
            <p:cNvPr id="33" name="任意多边形: 形状 32">
              <a:extLst>
                <a:ext uri="{FF2B5EF4-FFF2-40B4-BE49-F238E27FC236}">
                  <a16:creationId xmlns:a16="http://schemas.microsoft.com/office/drawing/2014/main" id="{69CB3AB1-93BE-4683-886E-47088499B24D}"/>
                </a:ext>
              </a:extLst>
            </p:cNvPr>
            <p:cNvSpPr/>
            <p:nvPr/>
          </p:nvSpPr>
          <p:spPr>
            <a:xfrm flipV="1">
              <a:off x="-781050" y="-662111"/>
              <a:ext cx="1535714" cy="1535714"/>
            </a:xfrm>
            <a:custGeom>
              <a:avLst/>
              <a:gdLst>
                <a:gd name="connsiteX0" fmla="*/ 4736123 w 9472246"/>
                <a:gd name="connsiteY0" fmla="*/ 1711569 h 9472246"/>
                <a:gd name="connsiteX1" fmla="*/ 1711569 w 9472246"/>
                <a:gd name="connsiteY1" fmla="*/ 4736123 h 9472246"/>
                <a:gd name="connsiteX2" fmla="*/ 4736123 w 9472246"/>
                <a:gd name="connsiteY2" fmla="*/ 7760677 h 9472246"/>
                <a:gd name="connsiteX3" fmla="*/ 7760677 w 9472246"/>
                <a:gd name="connsiteY3" fmla="*/ 4736123 h 9472246"/>
                <a:gd name="connsiteX4" fmla="*/ 4736123 w 9472246"/>
                <a:gd name="connsiteY4" fmla="*/ 1711569 h 9472246"/>
                <a:gd name="connsiteX5" fmla="*/ 4736123 w 9472246"/>
                <a:gd name="connsiteY5" fmla="*/ 0 h 9472246"/>
                <a:gd name="connsiteX6" fmla="*/ 9472246 w 9472246"/>
                <a:gd name="connsiteY6" fmla="*/ 4736123 h 9472246"/>
                <a:gd name="connsiteX7" fmla="*/ 4736123 w 9472246"/>
                <a:gd name="connsiteY7" fmla="*/ 9472246 h 9472246"/>
                <a:gd name="connsiteX8" fmla="*/ 0 w 9472246"/>
                <a:gd name="connsiteY8" fmla="*/ 4736123 h 9472246"/>
                <a:gd name="connsiteX9" fmla="*/ 4736123 w 9472246"/>
                <a:gd name="connsiteY9" fmla="*/ 0 h 9472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472246" h="9472246">
                  <a:moveTo>
                    <a:pt x="4736123" y="1711569"/>
                  </a:moveTo>
                  <a:cubicBezTo>
                    <a:pt x="3065708" y="1711569"/>
                    <a:pt x="1711569" y="3065708"/>
                    <a:pt x="1711569" y="4736123"/>
                  </a:cubicBezTo>
                  <a:cubicBezTo>
                    <a:pt x="1711569" y="6406538"/>
                    <a:pt x="3065708" y="7760677"/>
                    <a:pt x="4736123" y="7760677"/>
                  </a:cubicBezTo>
                  <a:cubicBezTo>
                    <a:pt x="6406538" y="7760677"/>
                    <a:pt x="7760677" y="6406538"/>
                    <a:pt x="7760677" y="4736123"/>
                  </a:cubicBezTo>
                  <a:cubicBezTo>
                    <a:pt x="7760677" y="3065708"/>
                    <a:pt x="6406538" y="1711569"/>
                    <a:pt x="4736123" y="1711569"/>
                  </a:cubicBezTo>
                  <a:close/>
                  <a:moveTo>
                    <a:pt x="4736123" y="0"/>
                  </a:moveTo>
                  <a:cubicBezTo>
                    <a:pt x="7351812" y="0"/>
                    <a:pt x="9472246" y="2120434"/>
                    <a:pt x="9472246" y="4736123"/>
                  </a:cubicBezTo>
                  <a:cubicBezTo>
                    <a:pt x="9472246" y="7351812"/>
                    <a:pt x="7351812" y="9472246"/>
                    <a:pt x="4736123" y="9472246"/>
                  </a:cubicBezTo>
                  <a:cubicBezTo>
                    <a:pt x="2120434" y="9472246"/>
                    <a:pt x="0" y="7351812"/>
                    <a:pt x="0" y="4736123"/>
                  </a:cubicBezTo>
                  <a:cubicBezTo>
                    <a:pt x="0" y="2120434"/>
                    <a:pt x="2120434" y="0"/>
                    <a:pt x="4736123" y="0"/>
                  </a:cubicBezTo>
                  <a:close/>
                </a:path>
              </a:pathLst>
            </a:custGeom>
            <a:solidFill>
              <a:srgbClr val="3C5CE8"/>
            </a:solidFill>
            <a:ln>
              <a:noFill/>
            </a:ln>
            <a:effectLst>
              <a:outerShdw blurRad="127000" algn="ctr" rotWithShape="0">
                <a:schemeClr val="tx2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0C46BDF8-15E1-4E41-934B-C57F70A8A223}"/>
                </a:ext>
              </a:extLst>
            </p:cNvPr>
            <p:cNvSpPr txBox="1"/>
            <p:nvPr/>
          </p:nvSpPr>
          <p:spPr>
            <a:xfrm flipH="1">
              <a:off x="803275" y="365028"/>
              <a:ext cx="422513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altLang="zh-CN" sz="3200" dirty="0">
                  <a:solidFill>
                    <a:srgbClr val="3C5CE8"/>
                  </a:solidFill>
                  <a:cs typeface="+mn-ea"/>
                  <a:sym typeface="+mn-lt"/>
                </a:rPr>
                <a:t>Input Features</a:t>
              </a:r>
              <a:endParaRPr lang="zh-CN" altLang="en-US" sz="3200" dirty="0">
                <a:solidFill>
                  <a:srgbClr val="3C5CE8"/>
                </a:solidFill>
                <a:cs typeface="+mn-ea"/>
                <a:sym typeface="+mn-lt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28204184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E72853EC-CC27-4C4A-B468-5ED912BFB267}"/>
              </a:ext>
            </a:extLst>
          </p:cNvPr>
          <p:cNvGrpSpPr/>
          <p:nvPr/>
        </p:nvGrpSpPr>
        <p:grpSpPr>
          <a:xfrm>
            <a:off x="6351769" y="1316278"/>
            <a:ext cx="2813231" cy="2672881"/>
            <a:chOff x="1423275" y="2298345"/>
            <a:chExt cx="2813231" cy="2672881"/>
          </a:xfrm>
        </p:grpSpPr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B5D861F7-F583-4A2F-85D1-CA07A2E7B062}"/>
                </a:ext>
              </a:extLst>
            </p:cNvPr>
            <p:cNvGrpSpPr/>
            <p:nvPr/>
          </p:nvGrpSpPr>
          <p:grpSpPr>
            <a:xfrm>
              <a:off x="1423275" y="2298345"/>
              <a:ext cx="2634018" cy="2672881"/>
              <a:chOff x="1633558" y="1794075"/>
              <a:chExt cx="2634018" cy="2672881"/>
            </a:xfrm>
          </p:grpSpPr>
          <p:sp>
            <p:nvSpPr>
              <p:cNvPr id="2" name="任意多边形: 形状 1">
                <a:extLst>
                  <a:ext uri="{FF2B5EF4-FFF2-40B4-BE49-F238E27FC236}">
                    <a16:creationId xmlns:a16="http://schemas.microsoft.com/office/drawing/2014/main" id="{3C1F6BE9-3329-48AE-8200-E00D7D495748}"/>
                  </a:ext>
                </a:extLst>
              </p:cNvPr>
              <p:cNvSpPr/>
              <p:nvPr/>
            </p:nvSpPr>
            <p:spPr>
              <a:xfrm flipH="1">
                <a:off x="1818490" y="3862222"/>
                <a:ext cx="604734" cy="604734"/>
              </a:xfrm>
              <a:custGeom>
                <a:avLst/>
                <a:gdLst>
                  <a:gd name="connsiteX0" fmla="*/ 0 w 2104265"/>
                  <a:gd name="connsiteY0" fmla="*/ 1052133 h 2104265"/>
                  <a:gd name="connsiteX1" fmla="*/ 1052133 w 2104265"/>
                  <a:gd name="connsiteY1" fmla="*/ 0 h 2104265"/>
                  <a:gd name="connsiteX2" fmla="*/ 2104266 w 2104265"/>
                  <a:gd name="connsiteY2" fmla="*/ 1052133 h 2104265"/>
                  <a:gd name="connsiteX3" fmla="*/ 1052133 w 2104265"/>
                  <a:gd name="connsiteY3" fmla="*/ 2104266 h 2104265"/>
                  <a:gd name="connsiteX4" fmla="*/ 0 w 2104265"/>
                  <a:gd name="connsiteY4" fmla="*/ 1052133 h 21042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04265" h="2104265">
                    <a:moveTo>
                      <a:pt x="0" y="1052133"/>
                    </a:moveTo>
                    <a:cubicBezTo>
                      <a:pt x="0" y="471056"/>
                      <a:pt x="471056" y="0"/>
                      <a:pt x="1052133" y="0"/>
                    </a:cubicBezTo>
                    <a:cubicBezTo>
                      <a:pt x="1633210" y="0"/>
                      <a:pt x="2104266" y="471056"/>
                      <a:pt x="2104266" y="1052133"/>
                    </a:cubicBezTo>
                    <a:cubicBezTo>
                      <a:pt x="2104266" y="1633210"/>
                      <a:pt x="1633210" y="2104266"/>
                      <a:pt x="1052133" y="2104266"/>
                    </a:cubicBezTo>
                    <a:cubicBezTo>
                      <a:pt x="471056" y="2104266"/>
                      <a:pt x="0" y="1633210"/>
                      <a:pt x="0" y="1052133"/>
                    </a:cubicBezTo>
                    <a:close/>
                  </a:path>
                </a:pathLst>
              </a:custGeom>
              <a:solidFill>
                <a:srgbClr val="3C5CE8"/>
              </a:solidFill>
              <a:ln w="12700">
                <a:noFill/>
              </a:ln>
              <a:effectLst>
                <a:outerShdw blurRad="127000" algn="ctr" rotWithShape="0">
                  <a:srgbClr val="3C5CE8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bg1"/>
                    </a:solidFill>
                    <a:cs typeface="+mn-ea"/>
                    <a:sym typeface="+mn-lt"/>
                  </a:rPr>
                  <a:t>1</a:t>
                </a:r>
                <a:endParaRPr lang="zh-CN" altLang="en-US" b="1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3" name="任意多边形: 形状 12">
                <a:extLst>
                  <a:ext uri="{FF2B5EF4-FFF2-40B4-BE49-F238E27FC236}">
                    <a16:creationId xmlns:a16="http://schemas.microsoft.com/office/drawing/2014/main" id="{4CC0388E-A3BF-44B6-BE67-D5F4702AF75D}"/>
                  </a:ext>
                </a:extLst>
              </p:cNvPr>
              <p:cNvSpPr/>
              <p:nvPr/>
            </p:nvSpPr>
            <p:spPr>
              <a:xfrm flipV="1">
                <a:off x="1633558" y="1794075"/>
                <a:ext cx="2634018" cy="1995924"/>
              </a:xfrm>
              <a:custGeom>
                <a:avLst/>
                <a:gdLst>
                  <a:gd name="connsiteX0" fmla="*/ 0 w 2634018"/>
                  <a:gd name="connsiteY0" fmla="*/ 1806342 h 1806342"/>
                  <a:gd name="connsiteX1" fmla="*/ 2634018 w 2634018"/>
                  <a:gd name="connsiteY1" fmla="*/ 1806342 h 1806342"/>
                  <a:gd name="connsiteX2" fmla="*/ 2634018 w 2634018"/>
                  <a:gd name="connsiteY2" fmla="*/ 148269 h 1806342"/>
                  <a:gd name="connsiteX3" fmla="*/ 649067 w 2634018"/>
                  <a:gd name="connsiteY3" fmla="*/ 148269 h 1806342"/>
                  <a:gd name="connsiteX4" fmla="*/ 497629 w 2634018"/>
                  <a:gd name="connsiteY4" fmla="*/ 0 h 1806342"/>
                  <a:gd name="connsiteX5" fmla="*/ 346191 w 2634018"/>
                  <a:gd name="connsiteY5" fmla="*/ 148269 h 1806342"/>
                  <a:gd name="connsiteX6" fmla="*/ 0 w 2634018"/>
                  <a:gd name="connsiteY6" fmla="*/ 148269 h 18063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634018" h="1806342">
                    <a:moveTo>
                      <a:pt x="0" y="1806342"/>
                    </a:moveTo>
                    <a:lnTo>
                      <a:pt x="2634018" y="1806342"/>
                    </a:lnTo>
                    <a:lnTo>
                      <a:pt x="2634018" y="148269"/>
                    </a:lnTo>
                    <a:lnTo>
                      <a:pt x="649067" y="148269"/>
                    </a:lnTo>
                    <a:lnTo>
                      <a:pt x="497629" y="0"/>
                    </a:lnTo>
                    <a:lnTo>
                      <a:pt x="346191" y="148269"/>
                    </a:lnTo>
                    <a:lnTo>
                      <a:pt x="0" y="148269"/>
                    </a:lnTo>
                    <a:close/>
                  </a:path>
                </a:pathLst>
              </a:custGeom>
              <a:solidFill>
                <a:schemeClr val="bg1"/>
              </a:solidFill>
              <a:ln w="12700">
                <a:noFill/>
              </a:ln>
              <a:effectLst>
                <a:outerShdw blurRad="127000" algn="ctr" rotWithShape="0">
                  <a:srgbClr val="3C5CE8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>
                  <a:solidFill>
                    <a:srgbClr val="3C5CE8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32" name="Title 13">
              <a:extLst>
                <a:ext uri="{FF2B5EF4-FFF2-40B4-BE49-F238E27FC236}">
                  <a16:creationId xmlns:a16="http://schemas.microsoft.com/office/drawing/2014/main" id="{5ACD9F96-4014-49C4-AD08-9C77F310588B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608208" y="2489767"/>
              <a:ext cx="2455261" cy="523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243785" tIns="121892" rIns="243785" bIns="121892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r>
                <a:rPr lang="en-US" altLang="zh-CN" dirty="0">
                  <a:solidFill>
                    <a:srgbClr val="3C5CE8"/>
                  </a:solidFill>
                  <a:latin typeface="+mn-lt"/>
                  <a:ea typeface="+mn-ea"/>
                  <a:cs typeface="+mn-ea"/>
                  <a:sym typeface="+mn-lt"/>
                </a:rPr>
                <a:t>Within project</a:t>
              </a:r>
            </a:p>
          </p:txBody>
        </p:sp>
        <p:sp>
          <p:nvSpPr>
            <p:cNvPr id="34" name="Content Placeholder 2">
              <a:extLst>
                <a:ext uri="{FF2B5EF4-FFF2-40B4-BE49-F238E27FC236}">
                  <a16:creationId xmlns:a16="http://schemas.microsoft.com/office/drawing/2014/main" id="{FD1AD808-377D-4453-BE2D-32CB726EDBAA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441624" y="2801875"/>
              <a:ext cx="2794882" cy="1470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43785" tIns="121892" rIns="243785" bIns="121892"/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 marL="285750" indent="-285750">
                <a:lnSpc>
                  <a:spcPct val="150000"/>
                </a:lnSpc>
                <a:spcBef>
                  <a:spcPct val="20000"/>
                </a:spcBef>
                <a:buFont typeface="Arial" panose="020B0604020202020204" pitchFamily="34" charset="0"/>
                <a:buChar char="•"/>
              </a:pP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leave-one-out cross-validation technique</a:t>
              </a:r>
            </a:p>
            <a:p>
              <a:pPr marL="285750" indent="-285750">
                <a:lnSpc>
                  <a:spcPct val="150000"/>
                </a:lnSpc>
                <a:spcBef>
                  <a:spcPct val="20000"/>
                </a:spcBef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Maximize training data</a:t>
              </a: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BD04551F-8515-4328-BA8A-A063E08C1DBE}"/>
              </a:ext>
            </a:extLst>
          </p:cNvPr>
          <p:cNvGrpSpPr/>
          <p:nvPr/>
        </p:nvGrpSpPr>
        <p:grpSpPr>
          <a:xfrm>
            <a:off x="9331584" y="1316278"/>
            <a:ext cx="2668596" cy="2672881"/>
            <a:chOff x="4682745" y="2298345"/>
            <a:chExt cx="2668596" cy="2672881"/>
          </a:xfrm>
        </p:grpSpPr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B0B32AB4-6BAF-47AD-A1F6-A75CFDA7D0BF}"/>
                </a:ext>
              </a:extLst>
            </p:cNvPr>
            <p:cNvGrpSpPr/>
            <p:nvPr/>
          </p:nvGrpSpPr>
          <p:grpSpPr>
            <a:xfrm>
              <a:off x="4700034" y="2298345"/>
              <a:ext cx="2634018" cy="2672881"/>
              <a:chOff x="1633558" y="1794075"/>
              <a:chExt cx="2634018" cy="2672881"/>
            </a:xfrm>
          </p:grpSpPr>
          <p:sp>
            <p:nvSpPr>
              <p:cNvPr id="22" name="任意多边形: 形状 21">
                <a:extLst>
                  <a:ext uri="{FF2B5EF4-FFF2-40B4-BE49-F238E27FC236}">
                    <a16:creationId xmlns:a16="http://schemas.microsoft.com/office/drawing/2014/main" id="{6380E0FB-5938-440E-A7C8-9331A83CAA42}"/>
                  </a:ext>
                </a:extLst>
              </p:cNvPr>
              <p:cNvSpPr/>
              <p:nvPr/>
            </p:nvSpPr>
            <p:spPr>
              <a:xfrm flipH="1">
                <a:off x="1818490" y="3862222"/>
                <a:ext cx="604734" cy="604734"/>
              </a:xfrm>
              <a:custGeom>
                <a:avLst/>
                <a:gdLst>
                  <a:gd name="connsiteX0" fmla="*/ 0 w 2104265"/>
                  <a:gd name="connsiteY0" fmla="*/ 1052133 h 2104265"/>
                  <a:gd name="connsiteX1" fmla="*/ 1052133 w 2104265"/>
                  <a:gd name="connsiteY1" fmla="*/ 0 h 2104265"/>
                  <a:gd name="connsiteX2" fmla="*/ 2104266 w 2104265"/>
                  <a:gd name="connsiteY2" fmla="*/ 1052133 h 2104265"/>
                  <a:gd name="connsiteX3" fmla="*/ 1052133 w 2104265"/>
                  <a:gd name="connsiteY3" fmla="*/ 2104266 h 2104265"/>
                  <a:gd name="connsiteX4" fmla="*/ 0 w 2104265"/>
                  <a:gd name="connsiteY4" fmla="*/ 1052133 h 21042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04265" h="2104265">
                    <a:moveTo>
                      <a:pt x="0" y="1052133"/>
                    </a:moveTo>
                    <a:cubicBezTo>
                      <a:pt x="0" y="471056"/>
                      <a:pt x="471056" y="0"/>
                      <a:pt x="1052133" y="0"/>
                    </a:cubicBezTo>
                    <a:cubicBezTo>
                      <a:pt x="1633210" y="0"/>
                      <a:pt x="2104266" y="471056"/>
                      <a:pt x="2104266" y="1052133"/>
                    </a:cubicBezTo>
                    <a:cubicBezTo>
                      <a:pt x="2104266" y="1633210"/>
                      <a:pt x="1633210" y="2104266"/>
                      <a:pt x="1052133" y="2104266"/>
                    </a:cubicBezTo>
                    <a:cubicBezTo>
                      <a:pt x="471056" y="2104266"/>
                      <a:pt x="0" y="1633210"/>
                      <a:pt x="0" y="1052133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>
                <a:noFill/>
              </a:ln>
              <a:effectLst>
                <a:outerShdw blurRad="127000" algn="ctr" rotWithShape="0">
                  <a:srgbClr val="3C5CE8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rgbClr val="3C5CE8"/>
                    </a:solidFill>
                    <a:cs typeface="+mn-ea"/>
                    <a:sym typeface="+mn-lt"/>
                  </a:rPr>
                  <a:t>2</a:t>
                </a:r>
                <a:endParaRPr lang="zh-CN" altLang="en-US" b="1" dirty="0">
                  <a:solidFill>
                    <a:srgbClr val="3C5CE8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3" name="任意多边形: 形状 22">
                <a:extLst>
                  <a:ext uri="{FF2B5EF4-FFF2-40B4-BE49-F238E27FC236}">
                    <a16:creationId xmlns:a16="http://schemas.microsoft.com/office/drawing/2014/main" id="{2312DDE2-ACF6-4B27-B161-AE3CCEEB6ECF}"/>
                  </a:ext>
                </a:extLst>
              </p:cNvPr>
              <p:cNvSpPr/>
              <p:nvPr/>
            </p:nvSpPr>
            <p:spPr>
              <a:xfrm flipV="1">
                <a:off x="1633558" y="1794075"/>
                <a:ext cx="2634018" cy="1995924"/>
              </a:xfrm>
              <a:custGeom>
                <a:avLst/>
                <a:gdLst>
                  <a:gd name="connsiteX0" fmla="*/ 0 w 2634018"/>
                  <a:gd name="connsiteY0" fmla="*/ 1806342 h 1806342"/>
                  <a:gd name="connsiteX1" fmla="*/ 2634018 w 2634018"/>
                  <a:gd name="connsiteY1" fmla="*/ 1806342 h 1806342"/>
                  <a:gd name="connsiteX2" fmla="*/ 2634018 w 2634018"/>
                  <a:gd name="connsiteY2" fmla="*/ 148269 h 1806342"/>
                  <a:gd name="connsiteX3" fmla="*/ 649067 w 2634018"/>
                  <a:gd name="connsiteY3" fmla="*/ 148269 h 1806342"/>
                  <a:gd name="connsiteX4" fmla="*/ 497629 w 2634018"/>
                  <a:gd name="connsiteY4" fmla="*/ 0 h 1806342"/>
                  <a:gd name="connsiteX5" fmla="*/ 346191 w 2634018"/>
                  <a:gd name="connsiteY5" fmla="*/ 148269 h 1806342"/>
                  <a:gd name="connsiteX6" fmla="*/ 0 w 2634018"/>
                  <a:gd name="connsiteY6" fmla="*/ 148269 h 18063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634018" h="1806342">
                    <a:moveTo>
                      <a:pt x="0" y="1806342"/>
                    </a:moveTo>
                    <a:lnTo>
                      <a:pt x="2634018" y="1806342"/>
                    </a:lnTo>
                    <a:lnTo>
                      <a:pt x="2634018" y="148269"/>
                    </a:lnTo>
                    <a:lnTo>
                      <a:pt x="649067" y="148269"/>
                    </a:lnTo>
                    <a:lnTo>
                      <a:pt x="497629" y="0"/>
                    </a:lnTo>
                    <a:lnTo>
                      <a:pt x="346191" y="148269"/>
                    </a:lnTo>
                    <a:lnTo>
                      <a:pt x="0" y="148269"/>
                    </a:lnTo>
                    <a:close/>
                  </a:path>
                </a:pathLst>
              </a:custGeom>
              <a:solidFill>
                <a:schemeClr val="bg1"/>
              </a:solidFill>
              <a:ln w="12700">
                <a:noFill/>
              </a:ln>
              <a:effectLst>
                <a:outerShdw blurRad="127000" algn="ctr" rotWithShape="0">
                  <a:srgbClr val="3C5CE8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>
                  <a:solidFill>
                    <a:srgbClr val="3C5CE8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37" name="Title 13">
              <a:extLst>
                <a:ext uri="{FF2B5EF4-FFF2-40B4-BE49-F238E27FC236}">
                  <a16:creationId xmlns:a16="http://schemas.microsoft.com/office/drawing/2014/main" id="{22D1C91C-048B-44AE-92E9-B3CB9214D79D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4896080" y="2489766"/>
              <a:ext cx="2455261" cy="523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243785" tIns="121892" rIns="243785" bIns="121892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r>
                <a:rPr lang="en-US" altLang="zh-CN" dirty="0">
                  <a:solidFill>
                    <a:srgbClr val="3C5CE8"/>
                  </a:solidFill>
                  <a:latin typeface="+mn-lt"/>
                  <a:ea typeface="+mn-ea"/>
                  <a:cs typeface="+mn-ea"/>
                  <a:sym typeface="+mn-lt"/>
                </a:rPr>
                <a:t>Across projects</a:t>
              </a:r>
            </a:p>
          </p:txBody>
        </p:sp>
        <p:sp>
          <p:nvSpPr>
            <p:cNvPr id="38" name="Content Placeholder 2">
              <a:extLst>
                <a:ext uri="{FF2B5EF4-FFF2-40B4-BE49-F238E27FC236}">
                  <a16:creationId xmlns:a16="http://schemas.microsoft.com/office/drawing/2014/main" id="{EB3FFF25-DAC3-41BC-929A-38D935C8FC43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4682745" y="2801685"/>
              <a:ext cx="2589374" cy="1218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43785" tIns="121892" rIns="243785" bIns="121892"/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 marL="285750" indent="-285750">
                <a:lnSpc>
                  <a:spcPct val="150000"/>
                </a:lnSpc>
                <a:spcBef>
                  <a:spcPct val="20000"/>
                </a:spcBef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Test if models from one project can be transferred to others</a:t>
              </a:r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6BA711DD-A8F7-41E6-B7AD-FB4C2ED02F63}"/>
              </a:ext>
            </a:extLst>
          </p:cNvPr>
          <p:cNvGrpSpPr/>
          <p:nvPr/>
        </p:nvGrpSpPr>
        <p:grpSpPr>
          <a:xfrm>
            <a:off x="-781050" y="-662111"/>
            <a:ext cx="5809460" cy="1611914"/>
            <a:chOff x="-781050" y="-662111"/>
            <a:chExt cx="5809460" cy="1611914"/>
          </a:xfrm>
        </p:grpSpPr>
        <p:sp>
          <p:nvSpPr>
            <p:cNvPr id="28" name="任意多边形: 形状 27">
              <a:extLst>
                <a:ext uri="{FF2B5EF4-FFF2-40B4-BE49-F238E27FC236}">
                  <a16:creationId xmlns:a16="http://schemas.microsoft.com/office/drawing/2014/main" id="{94EB33C9-B350-4425-A693-6D53EB397062}"/>
                </a:ext>
              </a:extLst>
            </p:cNvPr>
            <p:cNvSpPr/>
            <p:nvPr/>
          </p:nvSpPr>
          <p:spPr>
            <a:xfrm flipV="1">
              <a:off x="-781050" y="-662111"/>
              <a:ext cx="1535714" cy="1535714"/>
            </a:xfrm>
            <a:custGeom>
              <a:avLst/>
              <a:gdLst>
                <a:gd name="connsiteX0" fmla="*/ 4736123 w 9472246"/>
                <a:gd name="connsiteY0" fmla="*/ 1711569 h 9472246"/>
                <a:gd name="connsiteX1" fmla="*/ 1711569 w 9472246"/>
                <a:gd name="connsiteY1" fmla="*/ 4736123 h 9472246"/>
                <a:gd name="connsiteX2" fmla="*/ 4736123 w 9472246"/>
                <a:gd name="connsiteY2" fmla="*/ 7760677 h 9472246"/>
                <a:gd name="connsiteX3" fmla="*/ 7760677 w 9472246"/>
                <a:gd name="connsiteY3" fmla="*/ 4736123 h 9472246"/>
                <a:gd name="connsiteX4" fmla="*/ 4736123 w 9472246"/>
                <a:gd name="connsiteY4" fmla="*/ 1711569 h 9472246"/>
                <a:gd name="connsiteX5" fmla="*/ 4736123 w 9472246"/>
                <a:gd name="connsiteY5" fmla="*/ 0 h 9472246"/>
                <a:gd name="connsiteX6" fmla="*/ 9472246 w 9472246"/>
                <a:gd name="connsiteY6" fmla="*/ 4736123 h 9472246"/>
                <a:gd name="connsiteX7" fmla="*/ 4736123 w 9472246"/>
                <a:gd name="connsiteY7" fmla="*/ 9472246 h 9472246"/>
                <a:gd name="connsiteX8" fmla="*/ 0 w 9472246"/>
                <a:gd name="connsiteY8" fmla="*/ 4736123 h 9472246"/>
                <a:gd name="connsiteX9" fmla="*/ 4736123 w 9472246"/>
                <a:gd name="connsiteY9" fmla="*/ 0 h 9472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472246" h="9472246">
                  <a:moveTo>
                    <a:pt x="4736123" y="1711569"/>
                  </a:moveTo>
                  <a:cubicBezTo>
                    <a:pt x="3065708" y="1711569"/>
                    <a:pt x="1711569" y="3065708"/>
                    <a:pt x="1711569" y="4736123"/>
                  </a:cubicBezTo>
                  <a:cubicBezTo>
                    <a:pt x="1711569" y="6406538"/>
                    <a:pt x="3065708" y="7760677"/>
                    <a:pt x="4736123" y="7760677"/>
                  </a:cubicBezTo>
                  <a:cubicBezTo>
                    <a:pt x="6406538" y="7760677"/>
                    <a:pt x="7760677" y="6406538"/>
                    <a:pt x="7760677" y="4736123"/>
                  </a:cubicBezTo>
                  <a:cubicBezTo>
                    <a:pt x="7760677" y="3065708"/>
                    <a:pt x="6406538" y="1711569"/>
                    <a:pt x="4736123" y="1711569"/>
                  </a:cubicBezTo>
                  <a:close/>
                  <a:moveTo>
                    <a:pt x="4736123" y="0"/>
                  </a:moveTo>
                  <a:cubicBezTo>
                    <a:pt x="7351812" y="0"/>
                    <a:pt x="9472246" y="2120434"/>
                    <a:pt x="9472246" y="4736123"/>
                  </a:cubicBezTo>
                  <a:cubicBezTo>
                    <a:pt x="9472246" y="7351812"/>
                    <a:pt x="7351812" y="9472246"/>
                    <a:pt x="4736123" y="9472246"/>
                  </a:cubicBezTo>
                  <a:cubicBezTo>
                    <a:pt x="2120434" y="9472246"/>
                    <a:pt x="0" y="7351812"/>
                    <a:pt x="0" y="4736123"/>
                  </a:cubicBezTo>
                  <a:cubicBezTo>
                    <a:pt x="0" y="2120434"/>
                    <a:pt x="2120434" y="0"/>
                    <a:pt x="4736123" y="0"/>
                  </a:cubicBezTo>
                  <a:close/>
                </a:path>
              </a:pathLst>
            </a:custGeom>
            <a:solidFill>
              <a:srgbClr val="3C5CE8"/>
            </a:solidFill>
            <a:ln>
              <a:noFill/>
            </a:ln>
            <a:effectLst>
              <a:outerShdw blurRad="127000" algn="ctr" rotWithShape="0">
                <a:schemeClr val="tx2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4197B2C4-8B64-4F66-8AF7-F26D1041C445}"/>
                </a:ext>
              </a:extLst>
            </p:cNvPr>
            <p:cNvSpPr txBox="1"/>
            <p:nvPr/>
          </p:nvSpPr>
          <p:spPr>
            <a:xfrm flipH="1">
              <a:off x="803275" y="365028"/>
              <a:ext cx="422513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altLang="zh-CN" sz="3200" dirty="0">
                  <a:solidFill>
                    <a:srgbClr val="3C5CE8"/>
                  </a:solidFill>
                  <a:cs typeface="+mn-ea"/>
                  <a:sym typeface="+mn-lt"/>
                </a:rPr>
                <a:t>Evaluation Setup</a:t>
              </a: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A4203A9C-291E-43E5-8DA5-F74A0CCBBDAD}"/>
              </a:ext>
            </a:extLst>
          </p:cNvPr>
          <p:cNvGrpSpPr/>
          <p:nvPr/>
        </p:nvGrpSpPr>
        <p:grpSpPr>
          <a:xfrm>
            <a:off x="841034" y="1261722"/>
            <a:ext cx="4596814" cy="2028267"/>
            <a:chOff x="5507075" y="5139295"/>
            <a:chExt cx="2445041" cy="1459513"/>
          </a:xfrm>
        </p:grpSpPr>
        <p:graphicFrame>
          <p:nvGraphicFramePr>
            <p:cNvPr id="31" name="图示 30">
              <a:extLst>
                <a:ext uri="{FF2B5EF4-FFF2-40B4-BE49-F238E27FC236}">
                  <a16:creationId xmlns:a16="http://schemas.microsoft.com/office/drawing/2014/main" id="{D4B1778F-A0EC-4BCC-8608-C1789C76587F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679298225"/>
                </p:ext>
              </p:extLst>
            </p:nvPr>
          </p:nvGraphicFramePr>
          <p:xfrm>
            <a:off x="5762846" y="5139295"/>
            <a:ext cx="2189270" cy="1459513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33" name="TextBox 14">
              <a:extLst>
                <a:ext uri="{FF2B5EF4-FFF2-40B4-BE49-F238E27FC236}">
                  <a16:creationId xmlns:a16="http://schemas.microsoft.com/office/drawing/2014/main" id="{D196A809-A265-448A-B0FF-A63104D26A67}"/>
                </a:ext>
              </a:extLst>
            </p:cNvPr>
            <p:cNvSpPr txBox="1"/>
            <p:nvPr/>
          </p:nvSpPr>
          <p:spPr>
            <a:xfrm flipH="1">
              <a:off x="5507075" y="5476507"/>
              <a:ext cx="204633" cy="852575"/>
            </a:xfrm>
            <a:prstGeom prst="rect">
              <a:avLst/>
            </a:prstGeom>
            <a:solidFill>
              <a:schemeClr val="bg1"/>
            </a:solidFill>
          </p:spPr>
          <p:txBody>
            <a:bodyPr vert="eaVert"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300" dirty="0">
                  <a:solidFill>
                    <a:srgbClr val="3C5CE8"/>
                  </a:solidFill>
                  <a:cs typeface="+mn-ea"/>
                  <a:sym typeface="+mn-lt"/>
                </a:rPr>
                <a:t>Three Models</a:t>
              </a:r>
              <a:endParaRPr lang="zh-CN" altLang="en-US" sz="1300" dirty="0">
                <a:solidFill>
                  <a:srgbClr val="3C5CE8"/>
                </a:solidFill>
                <a:cs typeface="+mn-ea"/>
                <a:sym typeface="+mn-lt"/>
              </a:endParaRPr>
            </a:p>
          </p:txBody>
        </p:sp>
      </p:grpSp>
      <p:sp>
        <p:nvSpPr>
          <p:cNvPr id="36" name="TextBox 14">
            <a:extLst>
              <a:ext uri="{FF2B5EF4-FFF2-40B4-BE49-F238E27FC236}">
                <a16:creationId xmlns:a16="http://schemas.microsoft.com/office/drawing/2014/main" id="{AB0D9FEA-13D7-4911-AFE4-B59BEB2E03C4}"/>
              </a:ext>
            </a:extLst>
          </p:cNvPr>
          <p:cNvSpPr txBox="1"/>
          <p:nvPr/>
        </p:nvSpPr>
        <p:spPr>
          <a:xfrm rot="16200000" flipH="1">
            <a:off x="8739566" y="87438"/>
            <a:ext cx="492443" cy="1505412"/>
          </a:xfrm>
          <a:prstGeom prst="rect">
            <a:avLst/>
          </a:prstGeom>
          <a:solidFill>
            <a:schemeClr val="bg1"/>
          </a:solidFill>
        </p:spPr>
        <p:txBody>
          <a:bodyPr vert="eaVert"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dirty="0">
                <a:solidFill>
                  <a:srgbClr val="3C5CE8"/>
                </a:solidFill>
                <a:cs typeface="+mn-ea"/>
                <a:sym typeface="+mn-lt"/>
              </a:rPr>
              <a:t> two setups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53EEB5A5-ECE6-4E95-AB89-81638C00D37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9098" y="4219072"/>
            <a:ext cx="4781550" cy="121920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2067C3F5-37B8-4E97-B536-794821E98D5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73197" y="4219072"/>
            <a:ext cx="5363022" cy="218795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30C4AE9E-DE4E-4E69-98F8-089CA1620D4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33394" y="5459836"/>
            <a:ext cx="4752705" cy="109942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0447829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>
            <a:extLst>
              <a:ext uri="{FF2B5EF4-FFF2-40B4-BE49-F238E27FC236}">
                <a16:creationId xmlns:a16="http://schemas.microsoft.com/office/drawing/2014/main" id="{3CB58E50-1A97-4D55-90F9-05C3D66D1DE8}"/>
              </a:ext>
            </a:extLst>
          </p:cNvPr>
          <p:cNvSpPr/>
          <p:nvPr/>
        </p:nvSpPr>
        <p:spPr>
          <a:xfrm>
            <a:off x="-2027284" y="4919134"/>
            <a:ext cx="3200173" cy="3200171"/>
          </a:xfrm>
          <a:prstGeom prst="ellipse">
            <a:avLst/>
          </a:prstGeom>
          <a:noFill/>
          <a:ln w="889000">
            <a:solidFill>
              <a:srgbClr val="4060E8">
                <a:alpha val="1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F58E010-F21B-43AC-BBBF-4C0DB77BF625}"/>
              </a:ext>
            </a:extLst>
          </p:cNvPr>
          <p:cNvGrpSpPr/>
          <p:nvPr/>
        </p:nvGrpSpPr>
        <p:grpSpPr>
          <a:xfrm>
            <a:off x="1420136" y="3799843"/>
            <a:ext cx="2012561" cy="479598"/>
            <a:chOff x="1420136" y="3799843"/>
            <a:chExt cx="2012561" cy="479598"/>
          </a:xfrm>
        </p:grpSpPr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B97821AB-257E-4FC4-8D41-01D24AE66F62}"/>
                </a:ext>
              </a:extLst>
            </p:cNvPr>
            <p:cNvSpPr/>
            <p:nvPr/>
          </p:nvSpPr>
          <p:spPr>
            <a:xfrm rot="16200000" flipH="1">
              <a:off x="2186618" y="3033361"/>
              <a:ext cx="479598" cy="2012561"/>
            </a:xfrm>
            <a:prstGeom prst="roundRect">
              <a:avLst>
                <a:gd name="adj" fmla="val 50000"/>
              </a:avLst>
            </a:prstGeom>
            <a:solidFill>
              <a:srgbClr val="3C5CE8"/>
            </a:solidFill>
            <a:ln w="19050">
              <a:solidFill>
                <a:srgbClr val="3C5CE8"/>
              </a:solidFill>
            </a:ln>
            <a:effectLst>
              <a:outerShdw blurRad="127000" algn="ctr" rotWithShape="0">
                <a:srgbClr val="3C5CE8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0C766272-E061-4B9F-848B-64721056E74B}"/>
                </a:ext>
              </a:extLst>
            </p:cNvPr>
            <p:cNvSpPr txBox="1"/>
            <p:nvPr/>
          </p:nvSpPr>
          <p:spPr>
            <a:xfrm flipH="1">
              <a:off x="1420136" y="3870364"/>
              <a:ext cx="2012560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cs typeface="+mn-ea"/>
                  <a:sym typeface="+mn-lt"/>
                </a:rPr>
                <a:t>汇报人：王昭丹</a:t>
              </a: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5B8833B4-9CF7-480F-8315-7818AD054171}"/>
              </a:ext>
            </a:extLst>
          </p:cNvPr>
          <p:cNvGrpSpPr/>
          <p:nvPr/>
        </p:nvGrpSpPr>
        <p:grpSpPr>
          <a:xfrm>
            <a:off x="1157601" y="2212631"/>
            <a:ext cx="5327791" cy="1169374"/>
            <a:chOff x="1157601" y="2212631"/>
            <a:chExt cx="5327791" cy="1169374"/>
          </a:xfrm>
        </p:grpSpPr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9B8AF3EC-DA43-4291-AC9C-EA23C7F75E7B}"/>
                </a:ext>
              </a:extLst>
            </p:cNvPr>
            <p:cNvSpPr txBox="1"/>
            <p:nvPr/>
          </p:nvSpPr>
          <p:spPr>
            <a:xfrm flipH="1">
              <a:off x="1157601" y="2551008"/>
              <a:ext cx="532779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4800" b="1" u="none" strike="noStrike" kern="1200" cap="none" spc="0" normalizeH="0" baseline="0" noProof="0">
                  <a:ln>
                    <a:noFill/>
                  </a:ln>
                  <a:solidFill>
                    <a:srgbClr val="3C5CE8"/>
                  </a:solidFill>
                  <a:effectLst/>
                  <a:uLnTx/>
                  <a:uFillTx/>
                  <a:cs typeface="+mn-ea"/>
                  <a:sym typeface="+mn-lt"/>
                </a:rPr>
                <a:t>感谢您的聆听</a:t>
              </a:r>
            </a:p>
          </p:txBody>
        </p:sp>
        <p:sp>
          <p:nvSpPr>
            <p:cNvPr id="2628" name="文本框 2627">
              <a:extLst>
                <a:ext uri="{FF2B5EF4-FFF2-40B4-BE49-F238E27FC236}">
                  <a16:creationId xmlns:a16="http://schemas.microsoft.com/office/drawing/2014/main" id="{623F14C4-D82D-4759-BEC5-B337E4569269}"/>
                </a:ext>
              </a:extLst>
            </p:cNvPr>
            <p:cNvSpPr txBox="1"/>
            <p:nvPr/>
          </p:nvSpPr>
          <p:spPr>
            <a:xfrm>
              <a:off x="1347513" y="2212631"/>
              <a:ext cx="5067117" cy="351763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dist">
                <a:lnSpc>
                  <a:spcPct val="114000"/>
                </a:lnSpc>
              </a:pPr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学习进展</a:t>
              </a:r>
              <a:r>
                <a: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&amp;</a:t>
              </a:r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暑期计划</a:t>
              </a:r>
              <a:endPara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A23B4BD4-CEC4-47E8-AEC9-D9D12F90D876}"/>
              </a:ext>
            </a:extLst>
          </p:cNvPr>
          <p:cNvGrpSpPr/>
          <p:nvPr/>
        </p:nvGrpSpPr>
        <p:grpSpPr>
          <a:xfrm>
            <a:off x="8235877" y="-1994691"/>
            <a:ext cx="10847382" cy="10847382"/>
            <a:chOff x="8235877" y="-1994691"/>
            <a:chExt cx="10847382" cy="10847382"/>
          </a:xfrm>
        </p:grpSpPr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3BB38D68-91CA-46C9-95D9-EF37E5062B00}"/>
                </a:ext>
              </a:extLst>
            </p:cNvPr>
            <p:cNvSpPr/>
            <p:nvPr/>
          </p:nvSpPr>
          <p:spPr>
            <a:xfrm>
              <a:off x="8235877" y="-1994691"/>
              <a:ext cx="10847382" cy="10847382"/>
            </a:xfrm>
            <a:prstGeom prst="ellipse">
              <a:avLst/>
            </a:prstGeom>
            <a:solidFill>
              <a:srgbClr val="4060E8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668BEC7E-28A1-4AB3-A55E-9EA8071D7454}"/>
                </a:ext>
              </a:extLst>
            </p:cNvPr>
            <p:cNvSpPr/>
            <p:nvPr/>
          </p:nvSpPr>
          <p:spPr>
            <a:xfrm>
              <a:off x="8950408" y="-1280160"/>
              <a:ext cx="9418320" cy="9418320"/>
            </a:xfrm>
            <a:prstGeom prst="ellipse">
              <a:avLst/>
            </a:prstGeom>
            <a:solidFill>
              <a:srgbClr val="4060E8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02FAC646-DF27-46AF-9958-174994DDFABC}"/>
                </a:ext>
              </a:extLst>
            </p:cNvPr>
            <p:cNvSpPr/>
            <p:nvPr/>
          </p:nvSpPr>
          <p:spPr>
            <a:xfrm>
              <a:off x="9409953" y="-820615"/>
              <a:ext cx="8499230" cy="8499230"/>
            </a:xfrm>
            <a:prstGeom prst="ellipse">
              <a:avLst/>
            </a:prstGeom>
            <a:pattFill prst="lgGrid">
              <a:fgClr>
                <a:srgbClr val="4060E8"/>
              </a:fgClr>
              <a:bgClr>
                <a:srgbClr val="3C5CE8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9230B287-0D43-4833-B6DF-8BD00935A3AE}"/>
                </a:ext>
              </a:extLst>
            </p:cNvPr>
            <p:cNvSpPr/>
            <p:nvPr/>
          </p:nvSpPr>
          <p:spPr>
            <a:xfrm flipH="1">
              <a:off x="11556755" y="735323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053124D9-8DE0-4A5F-8FAC-618E7778F24F}"/>
                </a:ext>
              </a:extLst>
            </p:cNvPr>
            <p:cNvSpPr/>
            <p:nvPr/>
          </p:nvSpPr>
          <p:spPr>
            <a:xfrm flipH="1">
              <a:off x="11404355" y="735323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618817FD-C99D-49C9-86E0-A752DB30DC6E}"/>
                </a:ext>
              </a:extLst>
            </p:cNvPr>
            <p:cNvSpPr/>
            <p:nvPr/>
          </p:nvSpPr>
          <p:spPr>
            <a:xfrm flipH="1">
              <a:off x="11251955" y="735323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7405C1C4-97F7-4815-8167-598A99F45438}"/>
                </a:ext>
              </a:extLst>
            </p:cNvPr>
            <p:cNvSpPr/>
            <p:nvPr/>
          </p:nvSpPr>
          <p:spPr>
            <a:xfrm flipH="1">
              <a:off x="11099555" y="735323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6DFC1D1D-018B-41D8-B370-ADBBA7628AFA}"/>
                </a:ext>
              </a:extLst>
            </p:cNvPr>
            <p:cNvSpPr/>
            <p:nvPr/>
          </p:nvSpPr>
          <p:spPr>
            <a:xfrm flipH="1">
              <a:off x="10947155" y="735323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66D54278-7269-4BE2-BDD0-DB2186102374}"/>
                </a:ext>
              </a:extLst>
            </p:cNvPr>
            <p:cNvSpPr/>
            <p:nvPr/>
          </p:nvSpPr>
          <p:spPr>
            <a:xfrm flipH="1">
              <a:off x="10794755" y="735323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7488F695-A025-4DCE-ADAB-50C19D88BB08}"/>
                </a:ext>
              </a:extLst>
            </p:cNvPr>
            <p:cNvSpPr/>
            <p:nvPr/>
          </p:nvSpPr>
          <p:spPr>
            <a:xfrm flipH="1">
              <a:off x="11556755" y="910302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12104006-60AE-4B0C-93D1-18B37B64FC92}"/>
                </a:ext>
              </a:extLst>
            </p:cNvPr>
            <p:cNvSpPr/>
            <p:nvPr/>
          </p:nvSpPr>
          <p:spPr>
            <a:xfrm flipH="1">
              <a:off x="11404355" y="910302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497634F2-346D-426C-BA54-484D360E7A7F}"/>
                </a:ext>
              </a:extLst>
            </p:cNvPr>
            <p:cNvSpPr/>
            <p:nvPr/>
          </p:nvSpPr>
          <p:spPr>
            <a:xfrm flipH="1">
              <a:off x="11251955" y="910302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4A3B3C0E-54B6-482F-8027-9807E8CD8822}"/>
                </a:ext>
              </a:extLst>
            </p:cNvPr>
            <p:cNvSpPr/>
            <p:nvPr/>
          </p:nvSpPr>
          <p:spPr>
            <a:xfrm flipH="1">
              <a:off x="11099555" y="910302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73766EE7-2515-4983-BC78-65E8640FDAA0}"/>
                </a:ext>
              </a:extLst>
            </p:cNvPr>
            <p:cNvSpPr/>
            <p:nvPr/>
          </p:nvSpPr>
          <p:spPr>
            <a:xfrm flipH="1">
              <a:off x="10947155" y="910302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6EE1BEE3-D9D1-4997-8971-64F6050C28B0}"/>
                </a:ext>
              </a:extLst>
            </p:cNvPr>
            <p:cNvSpPr/>
            <p:nvPr/>
          </p:nvSpPr>
          <p:spPr>
            <a:xfrm flipH="1">
              <a:off x="10794755" y="910302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99415E64-B3C1-44B5-B489-0EE69B5A7E02}"/>
                </a:ext>
              </a:extLst>
            </p:cNvPr>
            <p:cNvSpPr/>
            <p:nvPr/>
          </p:nvSpPr>
          <p:spPr>
            <a:xfrm flipH="1">
              <a:off x="11556755" y="1085281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E041B330-8B6B-428E-9C60-766CB23A99AF}"/>
                </a:ext>
              </a:extLst>
            </p:cNvPr>
            <p:cNvSpPr/>
            <p:nvPr/>
          </p:nvSpPr>
          <p:spPr>
            <a:xfrm flipH="1">
              <a:off x="11404355" y="1085281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D3910716-1DE5-45F5-BCAF-F90B039C7410}"/>
                </a:ext>
              </a:extLst>
            </p:cNvPr>
            <p:cNvSpPr/>
            <p:nvPr/>
          </p:nvSpPr>
          <p:spPr>
            <a:xfrm flipH="1">
              <a:off x="11251955" y="1085281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5CE89BA0-D97D-4515-B12C-603AC6FDC02F}"/>
                </a:ext>
              </a:extLst>
            </p:cNvPr>
            <p:cNvSpPr/>
            <p:nvPr/>
          </p:nvSpPr>
          <p:spPr>
            <a:xfrm flipH="1">
              <a:off x="11099555" y="1085281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010D9368-6C46-415A-AF15-CCD93EC46BE6}"/>
                </a:ext>
              </a:extLst>
            </p:cNvPr>
            <p:cNvSpPr/>
            <p:nvPr/>
          </p:nvSpPr>
          <p:spPr>
            <a:xfrm flipH="1">
              <a:off x="10947155" y="1085281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71D668CB-C706-43DB-BD31-BB1624A9750B}"/>
                </a:ext>
              </a:extLst>
            </p:cNvPr>
            <p:cNvSpPr/>
            <p:nvPr/>
          </p:nvSpPr>
          <p:spPr>
            <a:xfrm flipH="1">
              <a:off x="10794755" y="1085281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0523BEFF-E2CE-478F-82BD-CB2574C15642}"/>
                </a:ext>
              </a:extLst>
            </p:cNvPr>
            <p:cNvSpPr/>
            <p:nvPr/>
          </p:nvSpPr>
          <p:spPr>
            <a:xfrm flipH="1">
              <a:off x="11556755" y="1260261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4226221F-BEE8-4621-A28E-4A811B1F7BBE}"/>
                </a:ext>
              </a:extLst>
            </p:cNvPr>
            <p:cNvSpPr/>
            <p:nvPr/>
          </p:nvSpPr>
          <p:spPr>
            <a:xfrm flipH="1">
              <a:off x="11404355" y="1260261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9813D058-83A0-4C0E-B16A-6BF9626F0087}"/>
                </a:ext>
              </a:extLst>
            </p:cNvPr>
            <p:cNvSpPr/>
            <p:nvPr/>
          </p:nvSpPr>
          <p:spPr>
            <a:xfrm flipH="1">
              <a:off x="11251955" y="1260261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14AFB2DF-6243-4D6E-B8C2-8DF113C7DA11}"/>
                </a:ext>
              </a:extLst>
            </p:cNvPr>
            <p:cNvSpPr/>
            <p:nvPr/>
          </p:nvSpPr>
          <p:spPr>
            <a:xfrm flipH="1">
              <a:off x="11099555" y="1260261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1" name="椭圆 40">
              <a:extLst>
                <a:ext uri="{FF2B5EF4-FFF2-40B4-BE49-F238E27FC236}">
                  <a16:creationId xmlns:a16="http://schemas.microsoft.com/office/drawing/2014/main" id="{57AEC3D0-CDAA-4B31-9B34-7E310259BDB0}"/>
                </a:ext>
              </a:extLst>
            </p:cNvPr>
            <p:cNvSpPr/>
            <p:nvPr/>
          </p:nvSpPr>
          <p:spPr>
            <a:xfrm flipH="1">
              <a:off x="10947155" y="1260261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2" name="椭圆 41">
              <a:extLst>
                <a:ext uri="{FF2B5EF4-FFF2-40B4-BE49-F238E27FC236}">
                  <a16:creationId xmlns:a16="http://schemas.microsoft.com/office/drawing/2014/main" id="{68587B97-2630-4A83-9806-80EA86055767}"/>
                </a:ext>
              </a:extLst>
            </p:cNvPr>
            <p:cNvSpPr/>
            <p:nvPr/>
          </p:nvSpPr>
          <p:spPr>
            <a:xfrm flipH="1">
              <a:off x="10794755" y="1260261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pic>
        <p:nvPicPr>
          <p:cNvPr id="2610" name="图片 2609" descr="图片包含 桌子, 小, 手, 黑暗&#10;&#10;描述已自动生成">
            <a:extLst>
              <a:ext uri="{FF2B5EF4-FFF2-40B4-BE49-F238E27FC236}">
                <a16:creationId xmlns:a16="http://schemas.microsoft.com/office/drawing/2014/main" id="{014D44E9-11D8-43BE-879D-C1015B8FF07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566" t="14821" r="7246" b="5167"/>
          <a:stretch/>
        </p:blipFill>
        <p:spPr>
          <a:xfrm>
            <a:off x="5343096" y="70338"/>
            <a:ext cx="6611240" cy="7032535"/>
          </a:xfrm>
          <a:prstGeom prst="rect">
            <a:avLst/>
          </a:prstGeom>
        </p:spPr>
      </p:pic>
      <p:pic>
        <p:nvPicPr>
          <p:cNvPr id="43" name="图片 42">
            <a:extLst>
              <a:ext uri="{FF2B5EF4-FFF2-40B4-BE49-F238E27FC236}">
                <a16:creationId xmlns:a16="http://schemas.microsoft.com/office/drawing/2014/main" id="{90C66D80-C7E4-4FFE-890F-DBCFB5A644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182" y="332269"/>
            <a:ext cx="753012" cy="75301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124986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0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6000"/>
                            </p:stCondLst>
                            <p:childTnLst>
                              <p:par>
                                <p:cTn id="5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F58E010-F21B-43AC-BBBF-4C0DB77BF625}"/>
              </a:ext>
            </a:extLst>
          </p:cNvPr>
          <p:cNvGrpSpPr/>
          <p:nvPr/>
        </p:nvGrpSpPr>
        <p:grpSpPr>
          <a:xfrm>
            <a:off x="1420136" y="4379947"/>
            <a:ext cx="2012561" cy="479598"/>
            <a:chOff x="1420136" y="3799843"/>
            <a:chExt cx="2012561" cy="479598"/>
          </a:xfrm>
        </p:grpSpPr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B97821AB-257E-4FC4-8D41-01D24AE66F62}"/>
                </a:ext>
              </a:extLst>
            </p:cNvPr>
            <p:cNvSpPr/>
            <p:nvPr/>
          </p:nvSpPr>
          <p:spPr>
            <a:xfrm rot="16200000" flipH="1">
              <a:off x="2186618" y="3033361"/>
              <a:ext cx="479598" cy="2012561"/>
            </a:xfrm>
            <a:prstGeom prst="roundRect">
              <a:avLst>
                <a:gd name="adj" fmla="val 50000"/>
              </a:avLst>
            </a:prstGeom>
            <a:solidFill>
              <a:srgbClr val="3C5CE8"/>
            </a:solidFill>
            <a:ln w="19050">
              <a:solidFill>
                <a:srgbClr val="3C5CE8"/>
              </a:solidFill>
            </a:ln>
            <a:effectLst>
              <a:outerShdw blurRad="127000" algn="ctr" rotWithShape="0">
                <a:srgbClr val="3C5CE8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0C766272-E061-4B9F-848B-64721056E74B}"/>
                </a:ext>
              </a:extLst>
            </p:cNvPr>
            <p:cNvSpPr txBox="1"/>
            <p:nvPr/>
          </p:nvSpPr>
          <p:spPr>
            <a:xfrm flipH="1">
              <a:off x="1420136" y="3870364"/>
              <a:ext cx="2012560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cs typeface="+mn-ea"/>
                  <a:sym typeface="+mn-lt"/>
                </a:rPr>
                <a:t>汇报人：王昭丹</a:t>
              </a:r>
            </a:p>
          </p:txBody>
        </p:sp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9B8AF3EC-DA43-4291-AC9C-EA23C7F75E7B}"/>
              </a:ext>
            </a:extLst>
          </p:cNvPr>
          <p:cNvSpPr txBox="1"/>
          <p:nvPr/>
        </p:nvSpPr>
        <p:spPr>
          <a:xfrm flipH="1">
            <a:off x="1157598" y="2551008"/>
            <a:ext cx="661873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4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What Makes a </a:t>
            </a:r>
            <a:r>
              <a:rPr lang="en-US" altLang="zh-CN" sz="4400" dirty="0">
                <a:solidFill>
                  <a:srgbClr val="3C5CE8"/>
                </a:solidFill>
                <a:cs typeface="+mn-ea"/>
                <a:sym typeface="+mn-lt"/>
              </a:rPr>
              <a:t>Good Bug Report</a:t>
            </a:r>
            <a:r>
              <a:rPr lang="zh-CN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？</a:t>
            </a: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C304835C-C496-4AA7-BDF2-A87D8F3D71C5}"/>
              </a:ext>
            </a:extLst>
          </p:cNvPr>
          <p:cNvGrpSpPr/>
          <p:nvPr/>
        </p:nvGrpSpPr>
        <p:grpSpPr>
          <a:xfrm>
            <a:off x="-2027284" y="-1994691"/>
            <a:ext cx="21110543" cy="10847382"/>
            <a:chOff x="-2027284" y="-1994691"/>
            <a:chExt cx="21110543" cy="10847382"/>
          </a:xfrm>
        </p:grpSpPr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3CB58E50-1A97-4D55-90F9-05C3D66D1DE8}"/>
                </a:ext>
              </a:extLst>
            </p:cNvPr>
            <p:cNvSpPr/>
            <p:nvPr/>
          </p:nvSpPr>
          <p:spPr>
            <a:xfrm>
              <a:off x="-2027284" y="4919134"/>
              <a:ext cx="3200173" cy="3200171"/>
            </a:xfrm>
            <a:prstGeom prst="ellipse">
              <a:avLst/>
            </a:prstGeom>
            <a:noFill/>
            <a:ln w="889000">
              <a:solidFill>
                <a:srgbClr val="4060E8">
                  <a:alpha val="1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A23B4BD4-CEC4-47E8-AEC9-D9D12F90D876}"/>
                </a:ext>
              </a:extLst>
            </p:cNvPr>
            <p:cNvGrpSpPr/>
            <p:nvPr/>
          </p:nvGrpSpPr>
          <p:grpSpPr>
            <a:xfrm>
              <a:off x="8235877" y="-1994691"/>
              <a:ext cx="10847382" cy="10847382"/>
              <a:chOff x="8235877" y="-1994691"/>
              <a:chExt cx="10847382" cy="10847382"/>
            </a:xfrm>
          </p:grpSpPr>
          <p:sp>
            <p:nvSpPr>
              <p:cNvPr id="8" name="椭圆 7">
                <a:extLst>
                  <a:ext uri="{FF2B5EF4-FFF2-40B4-BE49-F238E27FC236}">
                    <a16:creationId xmlns:a16="http://schemas.microsoft.com/office/drawing/2014/main" id="{3BB38D68-91CA-46C9-95D9-EF37E5062B00}"/>
                  </a:ext>
                </a:extLst>
              </p:cNvPr>
              <p:cNvSpPr/>
              <p:nvPr/>
            </p:nvSpPr>
            <p:spPr>
              <a:xfrm>
                <a:off x="8235877" y="-1994691"/>
                <a:ext cx="10847382" cy="10847382"/>
              </a:xfrm>
              <a:prstGeom prst="ellipse">
                <a:avLst/>
              </a:prstGeom>
              <a:solidFill>
                <a:srgbClr val="4060E8">
                  <a:alpha val="1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4" name="椭圆 13">
                <a:extLst>
                  <a:ext uri="{FF2B5EF4-FFF2-40B4-BE49-F238E27FC236}">
                    <a16:creationId xmlns:a16="http://schemas.microsoft.com/office/drawing/2014/main" id="{668BEC7E-28A1-4AB3-A55E-9EA8071D7454}"/>
                  </a:ext>
                </a:extLst>
              </p:cNvPr>
              <p:cNvSpPr/>
              <p:nvPr/>
            </p:nvSpPr>
            <p:spPr>
              <a:xfrm>
                <a:off x="8950408" y="-1280160"/>
                <a:ext cx="9418320" cy="9418320"/>
              </a:xfrm>
              <a:prstGeom prst="ellipse">
                <a:avLst/>
              </a:prstGeom>
              <a:solidFill>
                <a:srgbClr val="4060E8">
                  <a:alpha val="1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" name="椭圆 4">
                <a:extLst>
                  <a:ext uri="{FF2B5EF4-FFF2-40B4-BE49-F238E27FC236}">
                    <a16:creationId xmlns:a16="http://schemas.microsoft.com/office/drawing/2014/main" id="{02FAC646-DF27-46AF-9958-174994DDFABC}"/>
                  </a:ext>
                </a:extLst>
              </p:cNvPr>
              <p:cNvSpPr/>
              <p:nvPr/>
            </p:nvSpPr>
            <p:spPr>
              <a:xfrm>
                <a:off x="9409953" y="-820615"/>
                <a:ext cx="8499230" cy="8499230"/>
              </a:xfrm>
              <a:prstGeom prst="ellipse">
                <a:avLst/>
              </a:prstGeom>
              <a:pattFill prst="lgGrid">
                <a:fgClr>
                  <a:srgbClr val="4060E8"/>
                </a:fgClr>
                <a:bgClr>
                  <a:srgbClr val="3C5CE8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9230B287-0D43-4833-B6DF-8BD00935A3AE}"/>
                  </a:ext>
                </a:extLst>
              </p:cNvPr>
              <p:cNvSpPr/>
              <p:nvPr/>
            </p:nvSpPr>
            <p:spPr>
              <a:xfrm flipH="1">
                <a:off x="11556755" y="735323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0" name="椭圆 19">
                <a:extLst>
                  <a:ext uri="{FF2B5EF4-FFF2-40B4-BE49-F238E27FC236}">
                    <a16:creationId xmlns:a16="http://schemas.microsoft.com/office/drawing/2014/main" id="{053124D9-8DE0-4A5F-8FAC-618E7778F24F}"/>
                  </a:ext>
                </a:extLst>
              </p:cNvPr>
              <p:cNvSpPr/>
              <p:nvPr/>
            </p:nvSpPr>
            <p:spPr>
              <a:xfrm flipH="1">
                <a:off x="11404355" y="735323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1" name="椭圆 20">
                <a:extLst>
                  <a:ext uri="{FF2B5EF4-FFF2-40B4-BE49-F238E27FC236}">
                    <a16:creationId xmlns:a16="http://schemas.microsoft.com/office/drawing/2014/main" id="{618817FD-C99D-49C9-86E0-A752DB30DC6E}"/>
                  </a:ext>
                </a:extLst>
              </p:cNvPr>
              <p:cNvSpPr/>
              <p:nvPr/>
            </p:nvSpPr>
            <p:spPr>
              <a:xfrm flipH="1">
                <a:off x="11251955" y="735323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2" name="椭圆 21">
                <a:extLst>
                  <a:ext uri="{FF2B5EF4-FFF2-40B4-BE49-F238E27FC236}">
                    <a16:creationId xmlns:a16="http://schemas.microsoft.com/office/drawing/2014/main" id="{7405C1C4-97F7-4815-8167-598A99F45438}"/>
                  </a:ext>
                </a:extLst>
              </p:cNvPr>
              <p:cNvSpPr/>
              <p:nvPr/>
            </p:nvSpPr>
            <p:spPr>
              <a:xfrm flipH="1">
                <a:off x="11099555" y="735323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3" name="椭圆 22">
                <a:extLst>
                  <a:ext uri="{FF2B5EF4-FFF2-40B4-BE49-F238E27FC236}">
                    <a16:creationId xmlns:a16="http://schemas.microsoft.com/office/drawing/2014/main" id="{6DFC1D1D-018B-41D8-B370-ADBBA7628AFA}"/>
                  </a:ext>
                </a:extLst>
              </p:cNvPr>
              <p:cNvSpPr/>
              <p:nvPr/>
            </p:nvSpPr>
            <p:spPr>
              <a:xfrm flipH="1">
                <a:off x="10947155" y="735323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4" name="椭圆 23">
                <a:extLst>
                  <a:ext uri="{FF2B5EF4-FFF2-40B4-BE49-F238E27FC236}">
                    <a16:creationId xmlns:a16="http://schemas.microsoft.com/office/drawing/2014/main" id="{66D54278-7269-4BE2-BDD0-DB2186102374}"/>
                  </a:ext>
                </a:extLst>
              </p:cNvPr>
              <p:cNvSpPr/>
              <p:nvPr/>
            </p:nvSpPr>
            <p:spPr>
              <a:xfrm flipH="1">
                <a:off x="10794755" y="735323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5" name="椭圆 24">
                <a:extLst>
                  <a:ext uri="{FF2B5EF4-FFF2-40B4-BE49-F238E27FC236}">
                    <a16:creationId xmlns:a16="http://schemas.microsoft.com/office/drawing/2014/main" id="{7488F695-A025-4DCE-ADAB-50C19D88BB08}"/>
                  </a:ext>
                </a:extLst>
              </p:cNvPr>
              <p:cNvSpPr/>
              <p:nvPr/>
            </p:nvSpPr>
            <p:spPr>
              <a:xfrm flipH="1">
                <a:off x="11556755" y="910302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6" name="椭圆 25">
                <a:extLst>
                  <a:ext uri="{FF2B5EF4-FFF2-40B4-BE49-F238E27FC236}">
                    <a16:creationId xmlns:a16="http://schemas.microsoft.com/office/drawing/2014/main" id="{12104006-60AE-4B0C-93D1-18B37B64FC92}"/>
                  </a:ext>
                </a:extLst>
              </p:cNvPr>
              <p:cNvSpPr/>
              <p:nvPr/>
            </p:nvSpPr>
            <p:spPr>
              <a:xfrm flipH="1">
                <a:off x="11404355" y="910302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7" name="椭圆 26">
                <a:extLst>
                  <a:ext uri="{FF2B5EF4-FFF2-40B4-BE49-F238E27FC236}">
                    <a16:creationId xmlns:a16="http://schemas.microsoft.com/office/drawing/2014/main" id="{497634F2-346D-426C-BA54-484D360E7A7F}"/>
                  </a:ext>
                </a:extLst>
              </p:cNvPr>
              <p:cNvSpPr/>
              <p:nvPr/>
            </p:nvSpPr>
            <p:spPr>
              <a:xfrm flipH="1">
                <a:off x="11251955" y="910302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8" name="椭圆 27">
                <a:extLst>
                  <a:ext uri="{FF2B5EF4-FFF2-40B4-BE49-F238E27FC236}">
                    <a16:creationId xmlns:a16="http://schemas.microsoft.com/office/drawing/2014/main" id="{4A3B3C0E-54B6-482F-8027-9807E8CD8822}"/>
                  </a:ext>
                </a:extLst>
              </p:cNvPr>
              <p:cNvSpPr/>
              <p:nvPr/>
            </p:nvSpPr>
            <p:spPr>
              <a:xfrm flipH="1">
                <a:off x="11099555" y="910302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9" name="椭圆 28">
                <a:extLst>
                  <a:ext uri="{FF2B5EF4-FFF2-40B4-BE49-F238E27FC236}">
                    <a16:creationId xmlns:a16="http://schemas.microsoft.com/office/drawing/2014/main" id="{73766EE7-2515-4983-BC78-65E8640FDAA0}"/>
                  </a:ext>
                </a:extLst>
              </p:cNvPr>
              <p:cNvSpPr/>
              <p:nvPr/>
            </p:nvSpPr>
            <p:spPr>
              <a:xfrm flipH="1">
                <a:off x="10947155" y="910302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id="{6EE1BEE3-D9D1-4997-8971-64F6050C28B0}"/>
                  </a:ext>
                </a:extLst>
              </p:cNvPr>
              <p:cNvSpPr/>
              <p:nvPr/>
            </p:nvSpPr>
            <p:spPr>
              <a:xfrm flipH="1">
                <a:off x="10794755" y="910302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1" name="椭圆 30">
                <a:extLst>
                  <a:ext uri="{FF2B5EF4-FFF2-40B4-BE49-F238E27FC236}">
                    <a16:creationId xmlns:a16="http://schemas.microsoft.com/office/drawing/2014/main" id="{99415E64-B3C1-44B5-B489-0EE69B5A7E02}"/>
                  </a:ext>
                </a:extLst>
              </p:cNvPr>
              <p:cNvSpPr/>
              <p:nvPr/>
            </p:nvSpPr>
            <p:spPr>
              <a:xfrm flipH="1">
                <a:off x="11556755" y="108528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2" name="椭圆 31">
                <a:extLst>
                  <a:ext uri="{FF2B5EF4-FFF2-40B4-BE49-F238E27FC236}">
                    <a16:creationId xmlns:a16="http://schemas.microsoft.com/office/drawing/2014/main" id="{E041B330-8B6B-428E-9C60-766CB23A99AF}"/>
                  </a:ext>
                </a:extLst>
              </p:cNvPr>
              <p:cNvSpPr/>
              <p:nvPr/>
            </p:nvSpPr>
            <p:spPr>
              <a:xfrm flipH="1">
                <a:off x="11404355" y="108528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3" name="椭圆 32">
                <a:extLst>
                  <a:ext uri="{FF2B5EF4-FFF2-40B4-BE49-F238E27FC236}">
                    <a16:creationId xmlns:a16="http://schemas.microsoft.com/office/drawing/2014/main" id="{D3910716-1DE5-45F5-BCAF-F90B039C7410}"/>
                  </a:ext>
                </a:extLst>
              </p:cNvPr>
              <p:cNvSpPr/>
              <p:nvPr/>
            </p:nvSpPr>
            <p:spPr>
              <a:xfrm flipH="1">
                <a:off x="11251955" y="108528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4" name="椭圆 33">
                <a:extLst>
                  <a:ext uri="{FF2B5EF4-FFF2-40B4-BE49-F238E27FC236}">
                    <a16:creationId xmlns:a16="http://schemas.microsoft.com/office/drawing/2014/main" id="{5CE89BA0-D97D-4515-B12C-603AC6FDC02F}"/>
                  </a:ext>
                </a:extLst>
              </p:cNvPr>
              <p:cNvSpPr/>
              <p:nvPr/>
            </p:nvSpPr>
            <p:spPr>
              <a:xfrm flipH="1">
                <a:off x="11099555" y="108528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5" name="椭圆 34">
                <a:extLst>
                  <a:ext uri="{FF2B5EF4-FFF2-40B4-BE49-F238E27FC236}">
                    <a16:creationId xmlns:a16="http://schemas.microsoft.com/office/drawing/2014/main" id="{010D9368-6C46-415A-AF15-CCD93EC46BE6}"/>
                  </a:ext>
                </a:extLst>
              </p:cNvPr>
              <p:cNvSpPr/>
              <p:nvPr/>
            </p:nvSpPr>
            <p:spPr>
              <a:xfrm flipH="1">
                <a:off x="10947155" y="108528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6" name="椭圆 35">
                <a:extLst>
                  <a:ext uri="{FF2B5EF4-FFF2-40B4-BE49-F238E27FC236}">
                    <a16:creationId xmlns:a16="http://schemas.microsoft.com/office/drawing/2014/main" id="{71D668CB-C706-43DB-BD31-BB1624A9750B}"/>
                  </a:ext>
                </a:extLst>
              </p:cNvPr>
              <p:cNvSpPr/>
              <p:nvPr/>
            </p:nvSpPr>
            <p:spPr>
              <a:xfrm flipH="1">
                <a:off x="10794755" y="108528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7" name="椭圆 36">
                <a:extLst>
                  <a:ext uri="{FF2B5EF4-FFF2-40B4-BE49-F238E27FC236}">
                    <a16:creationId xmlns:a16="http://schemas.microsoft.com/office/drawing/2014/main" id="{0523BEFF-E2CE-478F-82BD-CB2574C15642}"/>
                  </a:ext>
                </a:extLst>
              </p:cNvPr>
              <p:cNvSpPr/>
              <p:nvPr/>
            </p:nvSpPr>
            <p:spPr>
              <a:xfrm flipH="1">
                <a:off x="11556755" y="126026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8" name="椭圆 37">
                <a:extLst>
                  <a:ext uri="{FF2B5EF4-FFF2-40B4-BE49-F238E27FC236}">
                    <a16:creationId xmlns:a16="http://schemas.microsoft.com/office/drawing/2014/main" id="{4226221F-BEE8-4621-A28E-4A811B1F7BBE}"/>
                  </a:ext>
                </a:extLst>
              </p:cNvPr>
              <p:cNvSpPr/>
              <p:nvPr/>
            </p:nvSpPr>
            <p:spPr>
              <a:xfrm flipH="1">
                <a:off x="11404355" y="126026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9" name="椭圆 38">
                <a:extLst>
                  <a:ext uri="{FF2B5EF4-FFF2-40B4-BE49-F238E27FC236}">
                    <a16:creationId xmlns:a16="http://schemas.microsoft.com/office/drawing/2014/main" id="{9813D058-83A0-4C0E-B16A-6BF9626F0087}"/>
                  </a:ext>
                </a:extLst>
              </p:cNvPr>
              <p:cNvSpPr/>
              <p:nvPr/>
            </p:nvSpPr>
            <p:spPr>
              <a:xfrm flipH="1">
                <a:off x="11251955" y="126026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40" name="椭圆 39">
                <a:extLst>
                  <a:ext uri="{FF2B5EF4-FFF2-40B4-BE49-F238E27FC236}">
                    <a16:creationId xmlns:a16="http://schemas.microsoft.com/office/drawing/2014/main" id="{14AFB2DF-6243-4D6E-B8C2-8DF113C7DA11}"/>
                  </a:ext>
                </a:extLst>
              </p:cNvPr>
              <p:cNvSpPr/>
              <p:nvPr/>
            </p:nvSpPr>
            <p:spPr>
              <a:xfrm flipH="1">
                <a:off x="11099555" y="126026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41" name="椭圆 40">
                <a:extLst>
                  <a:ext uri="{FF2B5EF4-FFF2-40B4-BE49-F238E27FC236}">
                    <a16:creationId xmlns:a16="http://schemas.microsoft.com/office/drawing/2014/main" id="{57AEC3D0-CDAA-4B31-9B34-7E310259BDB0}"/>
                  </a:ext>
                </a:extLst>
              </p:cNvPr>
              <p:cNvSpPr/>
              <p:nvPr/>
            </p:nvSpPr>
            <p:spPr>
              <a:xfrm flipH="1">
                <a:off x="10947155" y="126026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42" name="椭圆 41">
                <a:extLst>
                  <a:ext uri="{FF2B5EF4-FFF2-40B4-BE49-F238E27FC236}">
                    <a16:creationId xmlns:a16="http://schemas.microsoft.com/office/drawing/2014/main" id="{68587B97-2630-4A83-9806-80EA86055767}"/>
                  </a:ext>
                </a:extLst>
              </p:cNvPr>
              <p:cNvSpPr/>
              <p:nvPr/>
            </p:nvSpPr>
            <p:spPr>
              <a:xfrm flipH="1">
                <a:off x="10794755" y="126026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</p:grpSp>
      <p:pic>
        <p:nvPicPr>
          <p:cNvPr id="2610" name="图片 2609" descr="图片包含 桌子, 小, 手, 黑暗&#10;&#10;描述已自动生成">
            <a:extLst>
              <a:ext uri="{FF2B5EF4-FFF2-40B4-BE49-F238E27FC236}">
                <a16:creationId xmlns:a16="http://schemas.microsoft.com/office/drawing/2014/main" id="{014D44E9-11D8-43BE-879D-C1015B8FF07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566" t="14821" r="7246" b="5167"/>
          <a:stretch/>
        </p:blipFill>
        <p:spPr>
          <a:xfrm>
            <a:off x="5343096" y="70338"/>
            <a:ext cx="6611240" cy="7032535"/>
          </a:xfrm>
          <a:prstGeom prst="rect">
            <a:avLst/>
          </a:prstGeom>
        </p:spPr>
      </p:pic>
      <p:pic>
        <p:nvPicPr>
          <p:cNvPr id="43" name="图片 42">
            <a:extLst>
              <a:ext uri="{FF2B5EF4-FFF2-40B4-BE49-F238E27FC236}">
                <a16:creationId xmlns:a16="http://schemas.microsoft.com/office/drawing/2014/main" id="{0865C35D-0270-45B7-A9EB-1C45770411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182" y="332269"/>
            <a:ext cx="753012" cy="75301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2148593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0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椭圆 73">
            <a:extLst>
              <a:ext uri="{FF2B5EF4-FFF2-40B4-BE49-F238E27FC236}">
                <a16:creationId xmlns:a16="http://schemas.microsoft.com/office/drawing/2014/main" id="{C0C46119-01E3-45D2-9509-E114B8DD24FB}"/>
              </a:ext>
            </a:extLst>
          </p:cNvPr>
          <p:cNvSpPr/>
          <p:nvPr/>
        </p:nvSpPr>
        <p:spPr>
          <a:xfrm flipH="1">
            <a:off x="-1825128" y="-2563194"/>
            <a:ext cx="8704302" cy="8704302"/>
          </a:xfrm>
          <a:prstGeom prst="ellipse">
            <a:avLst/>
          </a:prstGeom>
          <a:noFill/>
          <a:ln>
            <a:solidFill>
              <a:srgbClr val="3C5C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755074A2-44D2-4DCC-B943-D43D3067D400}"/>
              </a:ext>
            </a:extLst>
          </p:cNvPr>
          <p:cNvSpPr txBox="1"/>
          <p:nvPr/>
        </p:nvSpPr>
        <p:spPr>
          <a:xfrm>
            <a:off x="5124350" y="695260"/>
            <a:ext cx="2506152" cy="606586"/>
          </a:xfrm>
          <a:prstGeom prst="rect">
            <a:avLst/>
          </a:prstGeom>
          <a:solidFill>
            <a:srgbClr val="FCFCFC"/>
          </a:solidFill>
        </p:spPr>
        <p:txBody>
          <a:bodyPr wrap="square" lIns="91440" tIns="56520" rIns="91440" bIns="56520" rtlCol="0" anchor="ctr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3C5CE8"/>
                </a:solidFill>
                <a:effectLst/>
                <a:uLnTx/>
                <a:uFillTx/>
                <a:cs typeface="+mn-ea"/>
                <a:sym typeface="+mn-lt"/>
              </a:rPr>
              <a:t>CONTENTS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3C5CE8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3F6CCF9C-4D17-473C-B4CF-005087C444D0}"/>
              </a:ext>
            </a:extLst>
          </p:cNvPr>
          <p:cNvGrpSpPr/>
          <p:nvPr/>
        </p:nvGrpSpPr>
        <p:grpSpPr>
          <a:xfrm>
            <a:off x="6411993" y="1684020"/>
            <a:ext cx="4377896" cy="833206"/>
            <a:chOff x="6411993" y="1684020"/>
            <a:chExt cx="4377896" cy="833206"/>
          </a:xfrm>
        </p:grpSpPr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CE4F1A16-C375-4950-B85C-5B5B638E2460}"/>
                </a:ext>
              </a:extLst>
            </p:cNvPr>
            <p:cNvSpPr/>
            <p:nvPr/>
          </p:nvSpPr>
          <p:spPr>
            <a:xfrm>
              <a:off x="6411993" y="1684020"/>
              <a:ext cx="833202" cy="83320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3C5CE8"/>
              </a:solidFill>
            </a:ln>
            <a:effectLst>
              <a:outerShdw blurRad="127000" algn="ctr" rotWithShape="0">
                <a:srgbClr val="3C5CE8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25" name="椭圆 12">
              <a:extLst>
                <a:ext uri="{FF2B5EF4-FFF2-40B4-BE49-F238E27FC236}">
                  <a16:creationId xmlns:a16="http://schemas.microsoft.com/office/drawing/2014/main" id="{C76F415D-559C-4193-9335-79C980BE252E}"/>
                </a:ext>
              </a:extLst>
            </p:cNvPr>
            <p:cNvSpPr/>
            <p:nvPr/>
          </p:nvSpPr>
          <p:spPr>
            <a:xfrm>
              <a:off x="6574027" y="1840944"/>
              <a:ext cx="509135" cy="519360"/>
            </a:xfrm>
            <a:custGeom>
              <a:avLst/>
              <a:gdLst>
                <a:gd name="connsiteX0" fmla="*/ 373273 h 605239"/>
                <a:gd name="connsiteY0" fmla="*/ 373273 h 605239"/>
                <a:gd name="connsiteX1" fmla="*/ 373273 h 605239"/>
                <a:gd name="connsiteY1" fmla="*/ 373273 h 605239"/>
                <a:gd name="connsiteX2" fmla="*/ 373273 h 605239"/>
                <a:gd name="connsiteY2" fmla="*/ 373273 h 605239"/>
                <a:gd name="connsiteX3" fmla="*/ 373273 h 605239"/>
                <a:gd name="connsiteY3" fmla="*/ 373273 h 605239"/>
                <a:gd name="connsiteX4" fmla="*/ 373273 h 605239"/>
                <a:gd name="connsiteY4" fmla="*/ 373273 h 605239"/>
                <a:gd name="connsiteX5" fmla="*/ 373273 h 605239"/>
                <a:gd name="connsiteY5" fmla="*/ 373273 h 605239"/>
                <a:gd name="connsiteX6" fmla="*/ 373273 h 605239"/>
                <a:gd name="connsiteY6" fmla="*/ 373273 h 605239"/>
                <a:gd name="connsiteX7" fmla="*/ 373273 h 605239"/>
                <a:gd name="connsiteY7" fmla="*/ 373273 h 605239"/>
                <a:gd name="connsiteX8" fmla="*/ 373273 h 605239"/>
                <a:gd name="connsiteY8" fmla="*/ 373273 h 605239"/>
                <a:gd name="connsiteX9" fmla="*/ 373273 h 605239"/>
                <a:gd name="connsiteY9" fmla="*/ 373273 h 605239"/>
                <a:gd name="connsiteX10" fmla="*/ 373273 h 605239"/>
                <a:gd name="connsiteY10" fmla="*/ 373273 h 605239"/>
                <a:gd name="connsiteX11" fmla="*/ 373273 h 605239"/>
                <a:gd name="connsiteY11" fmla="*/ 373273 h 605239"/>
                <a:gd name="connsiteX12" fmla="*/ 373273 h 605239"/>
                <a:gd name="connsiteY12" fmla="*/ 373273 h 605239"/>
                <a:gd name="connsiteX13" fmla="*/ 373273 h 605239"/>
                <a:gd name="connsiteY13" fmla="*/ 373273 h 605239"/>
                <a:gd name="connsiteX14" fmla="*/ 373273 h 605239"/>
                <a:gd name="connsiteY14" fmla="*/ 373273 h 605239"/>
                <a:gd name="connsiteX15" fmla="*/ 373273 h 605239"/>
                <a:gd name="connsiteY15" fmla="*/ 373273 h 605239"/>
                <a:gd name="connsiteX16" fmla="*/ 373273 h 605239"/>
                <a:gd name="connsiteY16" fmla="*/ 373273 h 605239"/>
                <a:gd name="connsiteX17" fmla="*/ 373273 h 605239"/>
                <a:gd name="connsiteY17" fmla="*/ 373273 h 605239"/>
                <a:gd name="connsiteX18" fmla="*/ 373273 h 605239"/>
                <a:gd name="connsiteY18" fmla="*/ 373273 h 605239"/>
                <a:gd name="connsiteX19" fmla="*/ 373273 h 605239"/>
                <a:gd name="connsiteY19" fmla="*/ 373273 h 605239"/>
                <a:gd name="connsiteX20" fmla="*/ 373273 h 605239"/>
                <a:gd name="connsiteY20" fmla="*/ 373273 h 605239"/>
                <a:gd name="connsiteX21" fmla="*/ 373273 h 605239"/>
                <a:gd name="connsiteY21" fmla="*/ 373273 h 605239"/>
                <a:gd name="connsiteX22" fmla="*/ 373273 h 605239"/>
                <a:gd name="connsiteY22" fmla="*/ 373273 h 605239"/>
                <a:gd name="connsiteX23" fmla="*/ 373273 h 605239"/>
                <a:gd name="connsiteY23" fmla="*/ 373273 h 605239"/>
                <a:gd name="connsiteX24" fmla="*/ 373273 h 605239"/>
                <a:gd name="connsiteY24" fmla="*/ 373273 h 605239"/>
                <a:gd name="connsiteX25" fmla="*/ 373273 h 605239"/>
                <a:gd name="connsiteY25" fmla="*/ 373273 h 605239"/>
                <a:gd name="connsiteX26" fmla="*/ 373273 h 605239"/>
                <a:gd name="connsiteY26" fmla="*/ 373273 h 605239"/>
                <a:gd name="connsiteX27" fmla="*/ 373273 h 605239"/>
                <a:gd name="connsiteY27" fmla="*/ 373273 h 605239"/>
                <a:gd name="connsiteX28" fmla="*/ 373273 h 605239"/>
                <a:gd name="connsiteY28" fmla="*/ 373273 h 605239"/>
                <a:gd name="connsiteX29" fmla="*/ 373273 h 605239"/>
                <a:gd name="connsiteY29" fmla="*/ 373273 h 605239"/>
                <a:gd name="connsiteX30" fmla="*/ 373273 h 605239"/>
                <a:gd name="connsiteY30" fmla="*/ 373273 h 605239"/>
                <a:gd name="connsiteX31" fmla="*/ 373273 h 605239"/>
                <a:gd name="connsiteY31" fmla="*/ 373273 h 605239"/>
                <a:gd name="connsiteX32" fmla="*/ 373273 h 605239"/>
                <a:gd name="connsiteY32" fmla="*/ 373273 h 605239"/>
                <a:gd name="connsiteX33" fmla="*/ 373273 h 605239"/>
                <a:gd name="connsiteY33" fmla="*/ 373273 h 605239"/>
                <a:gd name="connsiteX34" fmla="*/ 373273 h 605239"/>
                <a:gd name="connsiteY34" fmla="*/ 373273 h 605239"/>
                <a:gd name="connsiteX35" fmla="*/ 373273 h 605239"/>
                <a:gd name="connsiteY35" fmla="*/ 373273 h 605239"/>
                <a:gd name="connsiteX36" fmla="*/ 373273 h 605239"/>
                <a:gd name="connsiteY36" fmla="*/ 373273 h 605239"/>
                <a:gd name="connsiteX37" fmla="*/ 373273 h 605239"/>
                <a:gd name="connsiteY37" fmla="*/ 373273 h 605239"/>
                <a:gd name="connsiteX38" fmla="*/ 373273 h 605239"/>
                <a:gd name="connsiteY38" fmla="*/ 373273 h 605239"/>
                <a:gd name="connsiteX39" fmla="*/ 373273 h 605239"/>
                <a:gd name="connsiteY39" fmla="*/ 373273 h 605239"/>
                <a:gd name="connsiteX40" fmla="*/ 373273 h 605239"/>
                <a:gd name="connsiteY40" fmla="*/ 373273 h 605239"/>
                <a:gd name="connsiteX41" fmla="*/ 373273 h 605239"/>
                <a:gd name="connsiteY41" fmla="*/ 373273 h 605239"/>
                <a:gd name="connsiteX42" fmla="*/ 373273 h 605239"/>
                <a:gd name="connsiteY42" fmla="*/ 373273 h 605239"/>
                <a:gd name="connsiteX43" fmla="*/ 373273 h 605239"/>
                <a:gd name="connsiteY43" fmla="*/ 373273 h 605239"/>
                <a:gd name="connsiteX44" fmla="*/ 373273 h 605239"/>
                <a:gd name="connsiteY44" fmla="*/ 373273 h 605239"/>
                <a:gd name="connsiteX45" fmla="*/ 373273 h 605239"/>
                <a:gd name="connsiteY45" fmla="*/ 373273 h 605239"/>
                <a:gd name="connsiteX46" fmla="*/ 373273 h 605239"/>
                <a:gd name="connsiteY46" fmla="*/ 373273 h 605239"/>
                <a:gd name="connsiteX47" fmla="*/ 373273 h 605239"/>
                <a:gd name="connsiteY47" fmla="*/ 373273 h 605239"/>
                <a:gd name="connsiteX48" fmla="*/ 373273 h 605239"/>
                <a:gd name="connsiteY48" fmla="*/ 373273 h 605239"/>
                <a:gd name="connsiteX49" fmla="*/ 373273 h 605239"/>
                <a:gd name="connsiteY49" fmla="*/ 373273 h 605239"/>
                <a:gd name="connsiteX50" fmla="*/ 373273 h 605239"/>
                <a:gd name="connsiteY50" fmla="*/ 373273 h 605239"/>
                <a:gd name="connsiteX51" fmla="*/ 373273 h 605239"/>
                <a:gd name="connsiteY51" fmla="*/ 373273 h 605239"/>
                <a:gd name="connsiteX52" fmla="*/ 373273 h 605239"/>
                <a:gd name="connsiteY52" fmla="*/ 373273 h 605239"/>
                <a:gd name="connsiteX53" fmla="*/ 373273 h 605239"/>
                <a:gd name="connsiteY53" fmla="*/ 373273 h 605239"/>
                <a:gd name="connsiteX54" fmla="*/ 373273 h 605239"/>
                <a:gd name="connsiteY54" fmla="*/ 373273 h 605239"/>
                <a:gd name="connsiteX55" fmla="*/ 373273 h 605239"/>
                <a:gd name="connsiteY55" fmla="*/ 373273 h 605239"/>
                <a:gd name="connsiteX56" fmla="*/ 373273 h 605239"/>
                <a:gd name="connsiteY56" fmla="*/ 373273 h 605239"/>
                <a:gd name="connsiteX57" fmla="*/ 373273 h 605239"/>
                <a:gd name="connsiteY57" fmla="*/ 373273 h 605239"/>
                <a:gd name="connsiteX58" fmla="*/ 373273 h 605239"/>
                <a:gd name="connsiteY58" fmla="*/ 373273 h 605239"/>
                <a:gd name="connsiteX59" fmla="*/ 373273 h 605239"/>
                <a:gd name="connsiteY59" fmla="*/ 373273 h 605239"/>
                <a:gd name="connsiteX60" fmla="*/ 373273 h 605239"/>
                <a:gd name="connsiteY60" fmla="*/ 373273 h 605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543819" h="554739">
                  <a:moveTo>
                    <a:pt x="439939" y="159970"/>
                  </a:moveTo>
                  <a:cubicBezTo>
                    <a:pt x="489094" y="156925"/>
                    <a:pt x="536455" y="182004"/>
                    <a:pt x="542913" y="253657"/>
                  </a:cubicBezTo>
                  <a:cubicBezTo>
                    <a:pt x="560135" y="438523"/>
                    <a:pt x="326201" y="546003"/>
                    <a:pt x="326201" y="546003"/>
                  </a:cubicBezTo>
                  <a:cubicBezTo>
                    <a:pt x="326201" y="546003"/>
                    <a:pt x="313285" y="540271"/>
                    <a:pt x="294627" y="530239"/>
                  </a:cubicBezTo>
                  <a:cubicBezTo>
                    <a:pt x="317590" y="507310"/>
                    <a:pt x="333377" y="472917"/>
                    <a:pt x="341988" y="421326"/>
                  </a:cubicBezTo>
                  <a:cubicBezTo>
                    <a:pt x="372127" y="414161"/>
                    <a:pt x="395090" y="385499"/>
                    <a:pt x="395090" y="352539"/>
                  </a:cubicBezTo>
                  <a:cubicBezTo>
                    <a:pt x="395090" y="315279"/>
                    <a:pt x="364951" y="283752"/>
                    <a:pt x="326201" y="283752"/>
                  </a:cubicBezTo>
                  <a:cubicBezTo>
                    <a:pt x="287451" y="283752"/>
                    <a:pt x="255878" y="315279"/>
                    <a:pt x="255878" y="352539"/>
                  </a:cubicBezTo>
                  <a:cubicBezTo>
                    <a:pt x="255878" y="382633"/>
                    <a:pt x="274535" y="408429"/>
                    <a:pt x="300368" y="418460"/>
                  </a:cubicBezTo>
                  <a:cubicBezTo>
                    <a:pt x="294627" y="454287"/>
                    <a:pt x="283146" y="487247"/>
                    <a:pt x="258748" y="507310"/>
                  </a:cubicBezTo>
                  <a:cubicBezTo>
                    <a:pt x="207081" y="471484"/>
                    <a:pt x="141063" y="412728"/>
                    <a:pt x="116665" y="333909"/>
                  </a:cubicBezTo>
                  <a:cubicBezTo>
                    <a:pt x="123841" y="323878"/>
                    <a:pt x="129582" y="310980"/>
                    <a:pt x="132452" y="295216"/>
                  </a:cubicBezTo>
                  <a:cubicBezTo>
                    <a:pt x="181248" y="286618"/>
                    <a:pt x="218563" y="243626"/>
                    <a:pt x="218563" y="193468"/>
                  </a:cubicBezTo>
                  <a:cubicBezTo>
                    <a:pt x="218563" y="187736"/>
                    <a:pt x="217128" y="182004"/>
                    <a:pt x="212822" y="177704"/>
                  </a:cubicBezTo>
                  <a:lnTo>
                    <a:pt x="215693" y="160508"/>
                  </a:lnTo>
                  <a:cubicBezTo>
                    <a:pt x="263053" y="164807"/>
                    <a:pt x="311849" y="194901"/>
                    <a:pt x="326201" y="235027"/>
                  </a:cubicBezTo>
                  <a:cubicBezTo>
                    <a:pt x="339835" y="194185"/>
                    <a:pt x="390784" y="163016"/>
                    <a:pt x="439939" y="159970"/>
                  </a:cubicBezTo>
                  <a:close/>
                  <a:moveTo>
                    <a:pt x="57641" y="0"/>
                  </a:moveTo>
                  <a:cubicBezTo>
                    <a:pt x="69125" y="0"/>
                    <a:pt x="79174" y="10034"/>
                    <a:pt x="79174" y="21502"/>
                  </a:cubicBezTo>
                  <a:cubicBezTo>
                    <a:pt x="79174" y="32969"/>
                    <a:pt x="69125" y="43003"/>
                    <a:pt x="57641" y="43003"/>
                  </a:cubicBezTo>
                  <a:cubicBezTo>
                    <a:pt x="51899" y="43003"/>
                    <a:pt x="46157" y="40136"/>
                    <a:pt x="43286" y="35836"/>
                  </a:cubicBezTo>
                  <a:lnTo>
                    <a:pt x="24624" y="44437"/>
                  </a:lnTo>
                  <a:lnTo>
                    <a:pt x="41850" y="180613"/>
                  </a:lnTo>
                  <a:cubicBezTo>
                    <a:pt x="47592" y="182046"/>
                    <a:pt x="50463" y="187780"/>
                    <a:pt x="50463" y="193514"/>
                  </a:cubicBezTo>
                  <a:cubicBezTo>
                    <a:pt x="50463" y="227916"/>
                    <a:pt x="79174" y="255152"/>
                    <a:pt x="113626" y="255152"/>
                  </a:cubicBezTo>
                  <a:cubicBezTo>
                    <a:pt x="148078" y="255152"/>
                    <a:pt x="175353" y="227916"/>
                    <a:pt x="175353" y="193514"/>
                  </a:cubicBezTo>
                  <a:cubicBezTo>
                    <a:pt x="175353" y="187780"/>
                    <a:pt x="179660" y="182046"/>
                    <a:pt x="183966" y="180613"/>
                  </a:cubicBezTo>
                  <a:lnTo>
                    <a:pt x="201192" y="44437"/>
                  </a:lnTo>
                  <a:lnTo>
                    <a:pt x="183966" y="35836"/>
                  </a:lnTo>
                  <a:cubicBezTo>
                    <a:pt x="179660" y="40136"/>
                    <a:pt x="175353" y="43003"/>
                    <a:pt x="168176" y="43003"/>
                  </a:cubicBezTo>
                  <a:cubicBezTo>
                    <a:pt x="156691" y="43003"/>
                    <a:pt x="148078" y="32969"/>
                    <a:pt x="148078" y="21502"/>
                  </a:cubicBezTo>
                  <a:cubicBezTo>
                    <a:pt x="148078" y="10034"/>
                    <a:pt x="156691" y="0"/>
                    <a:pt x="168176" y="0"/>
                  </a:cubicBezTo>
                  <a:cubicBezTo>
                    <a:pt x="181095" y="0"/>
                    <a:pt x="189708" y="10034"/>
                    <a:pt x="189708" y="21502"/>
                  </a:cubicBezTo>
                  <a:cubicBezTo>
                    <a:pt x="189708" y="21502"/>
                    <a:pt x="189708" y="21502"/>
                    <a:pt x="189708" y="22935"/>
                  </a:cubicBezTo>
                  <a:lnTo>
                    <a:pt x="212677" y="34403"/>
                  </a:lnTo>
                  <a:cubicBezTo>
                    <a:pt x="215548" y="35836"/>
                    <a:pt x="216983" y="38703"/>
                    <a:pt x="215548" y="41570"/>
                  </a:cubicBezTo>
                  <a:lnTo>
                    <a:pt x="198321" y="182046"/>
                  </a:lnTo>
                  <a:cubicBezTo>
                    <a:pt x="201192" y="184913"/>
                    <a:pt x="204063" y="189214"/>
                    <a:pt x="204063" y="193514"/>
                  </a:cubicBezTo>
                  <a:cubicBezTo>
                    <a:pt x="204063" y="240817"/>
                    <a:pt x="166740" y="279520"/>
                    <a:pt x="119368" y="283820"/>
                  </a:cubicBezTo>
                  <a:cubicBezTo>
                    <a:pt x="115062" y="333990"/>
                    <a:pt x="82045" y="355492"/>
                    <a:pt x="56205" y="374127"/>
                  </a:cubicBezTo>
                  <a:cubicBezTo>
                    <a:pt x="31802" y="391328"/>
                    <a:pt x="11704" y="404229"/>
                    <a:pt x="14575" y="432897"/>
                  </a:cubicBezTo>
                  <a:cubicBezTo>
                    <a:pt x="23189" y="544705"/>
                    <a:pt x="94964" y="543272"/>
                    <a:pt x="169611" y="540405"/>
                  </a:cubicBezTo>
                  <a:cubicBezTo>
                    <a:pt x="181095" y="540405"/>
                    <a:pt x="191144" y="538971"/>
                    <a:pt x="201192" y="538971"/>
                  </a:cubicBezTo>
                  <a:cubicBezTo>
                    <a:pt x="293065" y="538971"/>
                    <a:pt x="313163" y="454399"/>
                    <a:pt x="317469" y="394195"/>
                  </a:cubicBezTo>
                  <a:cubicBezTo>
                    <a:pt x="298807" y="389894"/>
                    <a:pt x="283017" y="374127"/>
                    <a:pt x="283017" y="352625"/>
                  </a:cubicBezTo>
                  <a:cubicBezTo>
                    <a:pt x="283017" y="329690"/>
                    <a:pt x="303114" y="311055"/>
                    <a:pt x="326082" y="311055"/>
                  </a:cubicBezTo>
                  <a:cubicBezTo>
                    <a:pt x="349051" y="311055"/>
                    <a:pt x="367712" y="329690"/>
                    <a:pt x="367712" y="352625"/>
                  </a:cubicBezTo>
                  <a:cubicBezTo>
                    <a:pt x="367712" y="374127"/>
                    <a:pt x="351922" y="392761"/>
                    <a:pt x="330389" y="394195"/>
                  </a:cubicBezTo>
                  <a:cubicBezTo>
                    <a:pt x="321776" y="500269"/>
                    <a:pt x="278710" y="553306"/>
                    <a:pt x="201192" y="553306"/>
                  </a:cubicBezTo>
                  <a:cubicBezTo>
                    <a:pt x="191144" y="553306"/>
                    <a:pt x="181095" y="553306"/>
                    <a:pt x="171047" y="554739"/>
                  </a:cubicBezTo>
                  <a:cubicBezTo>
                    <a:pt x="159562" y="554739"/>
                    <a:pt x="149514" y="554739"/>
                    <a:pt x="138030" y="554739"/>
                  </a:cubicBezTo>
                  <a:cubicBezTo>
                    <a:pt x="73432" y="554739"/>
                    <a:pt x="8833" y="541838"/>
                    <a:pt x="220" y="434331"/>
                  </a:cubicBezTo>
                  <a:cubicBezTo>
                    <a:pt x="-2651" y="397061"/>
                    <a:pt x="23189" y="379860"/>
                    <a:pt x="47592" y="362659"/>
                  </a:cubicBezTo>
                  <a:cubicBezTo>
                    <a:pt x="74867" y="345458"/>
                    <a:pt x="100706" y="325390"/>
                    <a:pt x="105013" y="282387"/>
                  </a:cubicBezTo>
                  <a:cubicBezTo>
                    <a:pt x="59076" y="279520"/>
                    <a:pt x="23189" y="240817"/>
                    <a:pt x="23189" y="193514"/>
                  </a:cubicBezTo>
                  <a:cubicBezTo>
                    <a:pt x="23189" y="189214"/>
                    <a:pt x="24624" y="184913"/>
                    <a:pt x="28931" y="182046"/>
                  </a:cubicBezTo>
                  <a:lnTo>
                    <a:pt x="10269" y="41570"/>
                  </a:lnTo>
                  <a:cubicBezTo>
                    <a:pt x="10269" y="38703"/>
                    <a:pt x="11704" y="35836"/>
                    <a:pt x="14575" y="34403"/>
                  </a:cubicBezTo>
                  <a:lnTo>
                    <a:pt x="37544" y="22935"/>
                  </a:lnTo>
                  <a:cubicBezTo>
                    <a:pt x="37544" y="21502"/>
                    <a:pt x="36108" y="21502"/>
                    <a:pt x="36108" y="21502"/>
                  </a:cubicBezTo>
                  <a:cubicBezTo>
                    <a:pt x="36108" y="10034"/>
                    <a:pt x="46157" y="0"/>
                    <a:pt x="57641" y="0"/>
                  </a:cubicBezTo>
                  <a:close/>
                </a:path>
              </a:pathLst>
            </a:custGeom>
            <a:solidFill>
              <a:srgbClr val="3C5C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7A7F8DF6-C6D2-4ABE-8A8D-21B038C32033}"/>
                </a:ext>
              </a:extLst>
            </p:cNvPr>
            <p:cNvSpPr/>
            <p:nvPr/>
          </p:nvSpPr>
          <p:spPr>
            <a:xfrm>
              <a:off x="7554086" y="1840944"/>
              <a:ext cx="3235803" cy="497957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01.  INTRODUCTION</a:t>
              </a:r>
              <a:endPara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79C0DBB4-EF6D-4295-A288-08244D45A598}"/>
              </a:ext>
            </a:extLst>
          </p:cNvPr>
          <p:cNvGrpSpPr/>
          <p:nvPr/>
        </p:nvGrpSpPr>
        <p:grpSpPr>
          <a:xfrm>
            <a:off x="6137657" y="2830277"/>
            <a:ext cx="5965852" cy="833206"/>
            <a:chOff x="6137657" y="2830277"/>
            <a:chExt cx="5965852" cy="833206"/>
          </a:xfrm>
        </p:grpSpPr>
        <p:sp>
          <p:nvSpPr>
            <p:cNvPr id="47" name="椭圆 46">
              <a:extLst>
                <a:ext uri="{FF2B5EF4-FFF2-40B4-BE49-F238E27FC236}">
                  <a16:creationId xmlns:a16="http://schemas.microsoft.com/office/drawing/2014/main" id="{CDC4141C-F651-47D5-9C4D-1CF66EAB9677}"/>
                </a:ext>
              </a:extLst>
            </p:cNvPr>
            <p:cNvSpPr/>
            <p:nvPr/>
          </p:nvSpPr>
          <p:spPr>
            <a:xfrm>
              <a:off x="6137657" y="2830277"/>
              <a:ext cx="833206" cy="83320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3C5CE8"/>
              </a:solidFill>
            </a:ln>
            <a:effectLst>
              <a:outerShdw blurRad="127000" algn="ctr" rotWithShape="0">
                <a:srgbClr val="3C5CE8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B4DE8558-2FD2-4174-BDCC-2E2844451419}"/>
                </a:ext>
              </a:extLst>
            </p:cNvPr>
            <p:cNvSpPr/>
            <p:nvPr/>
          </p:nvSpPr>
          <p:spPr>
            <a:xfrm>
              <a:off x="7279746" y="3046950"/>
              <a:ext cx="4823763" cy="497957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02. SURVEY DESIGN &amp; RESULTS</a:t>
              </a:r>
              <a:endPara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65" name="Freeform 81">
              <a:extLst>
                <a:ext uri="{FF2B5EF4-FFF2-40B4-BE49-F238E27FC236}">
                  <a16:creationId xmlns:a16="http://schemas.microsoft.com/office/drawing/2014/main" id="{D1FD8F8C-7C7E-4239-8B84-91E95BD9529C}"/>
                </a:ext>
              </a:extLst>
            </p:cNvPr>
            <p:cNvSpPr>
              <a:spLocks noEditPoints="1"/>
            </p:cNvSpPr>
            <p:nvPr/>
          </p:nvSpPr>
          <p:spPr bwMode="auto">
            <a:xfrm flipH="1">
              <a:off x="6290339" y="3350029"/>
              <a:ext cx="411386" cy="136544"/>
            </a:xfrm>
            <a:custGeom>
              <a:avLst/>
              <a:gdLst/>
              <a:ahLst/>
              <a:cxnLst>
                <a:cxn ang="0">
                  <a:pos x="128" y="2"/>
                </a:cxn>
                <a:cxn ang="0">
                  <a:pos x="65" y="24"/>
                </a:cxn>
                <a:cxn ang="0">
                  <a:pos x="1" y="2"/>
                </a:cxn>
                <a:cxn ang="0">
                  <a:pos x="0" y="2"/>
                </a:cxn>
                <a:cxn ang="0">
                  <a:pos x="0" y="16"/>
                </a:cxn>
                <a:cxn ang="0">
                  <a:pos x="65" y="43"/>
                </a:cxn>
                <a:cxn ang="0">
                  <a:pos x="129" y="16"/>
                </a:cxn>
                <a:cxn ang="0">
                  <a:pos x="129" y="2"/>
                </a:cxn>
                <a:cxn ang="0">
                  <a:pos x="128" y="2"/>
                </a:cxn>
                <a:cxn ang="0">
                  <a:pos x="128" y="2"/>
                </a:cxn>
                <a:cxn ang="0">
                  <a:pos x="128" y="2"/>
                </a:cxn>
              </a:cxnLst>
              <a:rect l="0" t="0" r="r" b="b"/>
              <a:pathLst>
                <a:path w="129" h="43">
                  <a:moveTo>
                    <a:pt x="128" y="2"/>
                  </a:moveTo>
                  <a:cubicBezTo>
                    <a:pt x="124" y="15"/>
                    <a:pt x="96" y="24"/>
                    <a:pt x="65" y="24"/>
                  </a:cubicBezTo>
                  <a:cubicBezTo>
                    <a:pt x="34" y="24"/>
                    <a:pt x="6" y="15"/>
                    <a:pt x="1" y="2"/>
                  </a:cubicBezTo>
                  <a:cubicBezTo>
                    <a:pt x="0" y="0"/>
                    <a:pt x="0" y="0"/>
                    <a:pt x="0" y="2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31"/>
                    <a:pt x="31" y="43"/>
                    <a:pt x="65" y="43"/>
                  </a:cubicBezTo>
                  <a:cubicBezTo>
                    <a:pt x="99" y="43"/>
                    <a:pt x="129" y="31"/>
                    <a:pt x="129" y="16"/>
                  </a:cubicBezTo>
                  <a:cubicBezTo>
                    <a:pt x="129" y="2"/>
                    <a:pt x="129" y="2"/>
                    <a:pt x="129" y="2"/>
                  </a:cubicBezTo>
                  <a:cubicBezTo>
                    <a:pt x="129" y="0"/>
                    <a:pt x="129" y="0"/>
                    <a:pt x="128" y="2"/>
                  </a:cubicBezTo>
                  <a:close/>
                  <a:moveTo>
                    <a:pt x="128" y="2"/>
                  </a:moveTo>
                  <a:cubicBezTo>
                    <a:pt x="128" y="2"/>
                    <a:pt x="128" y="2"/>
                    <a:pt x="128" y="2"/>
                  </a:cubicBezTo>
                </a:path>
              </a:pathLst>
            </a:custGeom>
            <a:solidFill>
              <a:srgbClr val="3C5CE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375467"/>
              <a:endParaRPr lang="en-US" sz="240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66" name="Freeform 82">
              <a:extLst>
                <a:ext uri="{FF2B5EF4-FFF2-40B4-BE49-F238E27FC236}">
                  <a16:creationId xmlns:a16="http://schemas.microsoft.com/office/drawing/2014/main" id="{22E8DFA3-490F-41CA-AB76-E0F1C155D4A9}"/>
                </a:ext>
              </a:extLst>
            </p:cNvPr>
            <p:cNvSpPr>
              <a:spLocks noEditPoints="1"/>
            </p:cNvSpPr>
            <p:nvPr/>
          </p:nvSpPr>
          <p:spPr bwMode="auto">
            <a:xfrm flipH="1">
              <a:off x="6292095" y="3273005"/>
              <a:ext cx="320355" cy="140044"/>
            </a:xfrm>
            <a:custGeom>
              <a:avLst/>
              <a:gdLst/>
              <a:ahLst/>
              <a:cxnLst>
                <a:cxn ang="0">
                  <a:pos x="2" y="40"/>
                </a:cxn>
                <a:cxn ang="0">
                  <a:pos x="37" y="44"/>
                </a:cxn>
                <a:cxn ang="0">
                  <a:pos x="100" y="18"/>
                </a:cxn>
                <a:cxn ang="0">
                  <a:pos x="86" y="1"/>
                </a:cxn>
                <a:cxn ang="0">
                  <a:pos x="79" y="1"/>
                </a:cxn>
                <a:cxn ang="0">
                  <a:pos x="2" y="37"/>
                </a:cxn>
                <a:cxn ang="0">
                  <a:pos x="2" y="40"/>
                </a:cxn>
                <a:cxn ang="0">
                  <a:pos x="2" y="40"/>
                </a:cxn>
                <a:cxn ang="0">
                  <a:pos x="2" y="40"/>
                </a:cxn>
              </a:cxnLst>
              <a:rect l="0" t="0" r="r" b="b"/>
              <a:pathLst>
                <a:path w="100" h="44">
                  <a:moveTo>
                    <a:pt x="2" y="40"/>
                  </a:moveTo>
                  <a:cubicBezTo>
                    <a:pt x="12" y="43"/>
                    <a:pt x="24" y="44"/>
                    <a:pt x="37" y="44"/>
                  </a:cubicBezTo>
                  <a:cubicBezTo>
                    <a:pt x="72" y="44"/>
                    <a:pt x="100" y="32"/>
                    <a:pt x="100" y="18"/>
                  </a:cubicBezTo>
                  <a:cubicBezTo>
                    <a:pt x="100" y="11"/>
                    <a:pt x="95" y="6"/>
                    <a:pt x="86" y="1"/>
                  </a:cubicBezTo>
                  <a:cubicBezTo>
                    <a:pt x="84" y="0"/>
                    <a:pt x="81" y="0"/>
                    <a:pt x="79" y="1"/>
                  </a:cubicBezTo>
                  <a:cubicBezTo>
                    <a:pt x="2" y="37"/>
                    <a:pt x="2" y="37"/>
                    <a:pt x="2" y="37"/>
                  </a:cubicBezTo>
                  <a:cubicBezTo>
                    <a:pt x="0" y="38"/>
                    <a:pt x="0" y="39"/>
                    <a:pt x="2" y="40"/>
                  </a:cubicBezTo>
                  <a:close/>
                  <a:moveTo>
                    <a:pt x="2" y="40"/>
                  </a:moveTo>
                  <a:cubicBezTo>
                    <a:pt x="2" y="40"/>
                    <a:pt x="2" y="40"/>
                    <a:pt x="2" y="40"/>
                  </a:cubicBezTo>
                </a:path>
              </a:pathLst>
            </a:custGeom>
            <a:solidFill>
              <a:srgbClr val="3C5CE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375467"/>
              <a:endParaRPr lang="en-US" sz="240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67" name="Freeform 83">
              <a:extLst>
                <a:ext uri="{FF2B5EF4-FFF2-40B4-BE49-F238E27FC236}">
                  <a16:creationId xmlns:a16="http://schemas.microsoft.com/office/drawing/2014/main" id="{126AA64F-EA45-47A7-9E17-E2B599B323B6}"/>
                </a:ext>
              </a:extLst>
            </p:cNvPr>
            <p:cNvSpPr>
              <a:spLocks noEditPoints="1"/>
            </p:cNvSpPr>
            <p:nvPr/>
          </p:nvSpPr>
          <p:spPr bwMode="auto">
            <a:xfrm flipH="1">
              <a:off x="6384869" y="3243245"/>
              <a:ext cx="313354" cy="138295"/>
            </a:xfrm>
            <a:custGeom>
              <a:avLst/>
              <a:gdLst/>
              <a:ahLst/>
              <a:cxnLst>
                <a:cxn ang="0">
                  <a:pos x="0" y="27"/>
                </a:cxn>
                <a:cxn ang="0">
                  <a:pos x="12" y="42"/>
                </a:cxn>
                <a:cxn ang="0">
                  <a:pos x="19" y="42"/>
                </a:cxn>
                <a:cxn ang="0">
                  <a:pos x="96" y="7"/>
                </a:cxn>
                <a:cxn ang="0">
                  <a:pos x="96" y="4"/>
                </a:cxn>
                <a:cxn ang="0">
                  <a:pos x="64" y="0"/>
                </a:cxn>
                <a:cxn ang="0">
                  <a:pos x="0" y="27"/>
                </a:cxn>
                <a:cxn ang="0">
                  <a:pos x="0" y="27"/>
                </a:cxn>
                <a:cxn ang="0">
                  <a:pos x="0" y="27"/>
                </a:cxn>
              </a:cxnLst>
              <a:rect l="0" t="0" r="r" b="b"/>
              <a:pathLst>
                <a:path w="98" h="43">
                  <a:moveTo>
                    <a:pt x="0" y="27"/>
                  </a:moveTo>
                  <a:cubicBezTo>
                    <a:pt x="0" y="32"/>
                    <a:pt x="5" y="38"/>
                    <a:pt x="12" y="42"/>
                  </a:cubicBezTo>
                  <a:cubicBezTo>
                    <a:pt x="14" y="43"/>
                    <a:pt x="17" y="43"/>
                    <a:pt x="19" y="42"/>
                  </a:cubicBezTo>
                  <a:cubicBezTo>
                    <a:pt x="96" y="7"/>
                    <a:pt x="96" y="7"/>
                    <a:pt x="96" y="7"/>
                  </a:cubicBezTo>
                  <a:cubicBezTo>
                    <a:pt x="98" y="6"/>
                    <a:pt x="98" y="4"/>
                    <a:pt x="96" y="4"/>
                  </a:cubicBezTo>
                  <a:cubicBezTo>
                    <a:pt x="86" y="2"/>
                    <a:pt x="75" y="0"/>
                    <a:pt x="64" y="0"/>
                  </a:cubicBezTo>
                  <a:cubicBezTo>
                    <a:pt x="29" y="0"/>
                    <a:pt x="0" y="12"/>
                    <a:pt x="0" y="27"/>
                  </a:cubicBezTo>
                  <a:close/>
                  <a:moveTo>
                    <a:pt x="0" y="27"/>
                  </a:moveTo>
                  <a:cubicBezTo>
                    <a:pt x="0" y="27"/>
                    <a:pt x="0" y="27"/>
                    <a:pt x="0" y="27"/>
                  </a:cubicBezTo>
                </a:path>
              </a:pathLst>
            </a:custGeom>
            <a:solidFill>
              <a:srgbClr val="3C5CE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375467"/>
              <a:endParaRPr lang="en-US" sz="240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68" name="Freeform 84">
              <a:extLst>
                <a:ext uri="{FF2B5EF4-FFF2-40B4-BE49-F238E27FC236}">
                  <a16:creationId xmlns:a16="http://schemas.microsoft.com/office/drawing/2014/main" id="{1FE1F852-4B95-489A-8104-A65591D0AE72}"/>
                </a:ext>
              </a:extLst>
            </p:cNvPr>
            <p:cNvSpPr>
              <a:spLocks noEditPoints="1"/>
            </p:cNvSpPr>
            <p:nvPr/>
          </p:nvSpPr>
          <p:spPr bwMode="auto">
            <a:xfrm flipH="1">
              <a:off x="6442640" y="2982411"/>
              <a:ext cx="171556" cy="260835"/>
            </a:xfrm>
            <a:custGeom>
              <a:avLst/>
              <a:gdLst/>
              <a:ahLst/>
              <a:cxnLst>
                <a:cxn ang="0">
                  <a:pos x="3" y="81"/>
                </a:cxn>
                <a:cxn ang="0">
                  <a:pos x="41" y="77"/>
                </a:cxn>
                <a:cxn ang="0">
                  <a:pos x="48" y="77"/>
                </a:cxn>
                <a:cxn ang="0">
                  <a:pos x="52" y="74"/>
                </a:cxn>
                <a:cxn ang="0">
                  <a:pos x="54" y="58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79"/>
                </a:cxn>
                <a:cxn ang="0">
                  <a:pos x="3" y="81"/>
                </a:cxn>
                <a:cxn ang="0">
                  <a:pos x="3" y="81"/>
                </a:cxn>
                <a:cxn ang="0">
                  <a:pos x="3" y="81"/>
                </a:cxn>
              </a:cxnLst>
              <a:rect l="0" t="0" r="r" b="b"/>
              <a:pathLst>
                <a:path w="54" h="82">
                  <a:moveTo>
                    <a:pt x="3" y="81"/>
                  </a:moveTo>
                  <a:cubicBezTo>
                    <a:pt x="14" y="79"/>
                    <a:pt x="27" y="77"/>
                    <a:pt x="41" y="77"/>
                  </a:cubicBezTo>
                  <a:cubicBezTo>
                    <a:pt x="43" y="77"/>
                    <a:pt x="46" y="77"/>
                    <a:pt x="48" y="77"/>
                  </a:cubicBezTo>
                  <a:cubicBezTo>
                    <a:pt x="50" y="77"/>
                    <a:pt x="51" y="76"/>
                    <a:pt x="52" y="74"/>
                  </a:cubicBezTo>
                  <a:cubicBezTo>
                    <a:pt x="54" y="69"/>
                    <a:pt x="54" y="64"/>
                    <a:pt x="54" y="58"/>
                  </a:cubicBezTo>
                  <a:cubicBezTo>
                    <a:pt x="54" y="28"/>
                    <a:pt x="32" y="4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0" y="81"/>
                    <a:pt x="1" y="82"/>
                    <a:pt x="3" y="81"/>
                  </a:cubicBezTo>
                  <a:close/>
                  <a:moveTo>
                    <a:pt x="3" y="81"/>
                  </a:moveTo>
                  <a:cubicBezTo>
                    <a:pt x="3" y="81"/>
                    <a:pt x="3" y="81"/>
                    <a:pt x="3" y="81"/>
                  </a:cubicBezTo>
                </a:path>
              </a:pathLst>
            </a:custGeom>
            <a:solidFill>
              <a:srgbClr val="3C5CE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375467"/>
              <a:endParaRPr lang="en-US" sz="240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69" name="Freeform 85">
              <a:extLst>
                <a:ext uri="{FF2B5EF4-FFF2-40B4-BE49-F238E27FC236}">
                  <a16:creationId xmlns:a16="http://schemas.microsoft.com/office/drawing/2014/main" id="{2529FA88-5697-4452-9742-0C6E95B4E4FF}"/>
                </a:ext>
              </a:extLst>
            </p:cNvPr>
            <p:cNvSpPr>
              <a:spLocks noEditPoints="1"/>
            </p:cNvSpPr>
            <p:nvPr/>
          </p:nvSpPr>
          <p:spPr bwMode="auto">
            <a:xfrm flipH="1">
              <a:off x="6640455" y="2982411"/>
              <a:ext cx="171556" cy="344861"/>
            </a:xfrm>
            <a:custGeom>
              <a:avLst/>
              <a:gdLst/>
              <a:ahLst/>
              <a:cxnLst>
                <a:cxn ang="0">
                  <a:pos x="51" y="86"/>
                </a:cxn>
                <a:cxn ang="0">
                  <a:pos x="54" y="81"/>
                </a:cxn>
                <a:cxn ang="0">
                  <a:pos x="54" y="4"/>
                </a:cxn>
                <a:cxn ang="0">
                  <a:pos x="51" y="0"/>
                </a:cxn>
                <a:cxn ang="0">
                  <a:pos x="0" y="58"/>
                </a:cxn>
                <a:cxn ang="0">
                  <a:pos x="27" y="107"/>
                </a:cxn>
                <a:cxn ang="0">
                  <a:pos x="29" y="108"/>
                </a:cxn>
                <a:cxn ang="0">
                  <a:pos x="29" y="108"/>
                </a:cxn>
                <a:cxn ang="0">
                  <a:pos x="51" y="86"/>
                </a:cxn>
                <a:cxn ang="0">
                  <a:pos x="51" y="86"/>
                </a:cxn>
                <a:cxn ang="0">
                  <a:pos x="51" y="86"/>
                </a:cxn>
              </a:cxnLst>
              <a:rect l="0" t="0" r="r" b="b"/>
              <a:pathLst>
                <a:path w="54" h="108">
                  <a:moveTo>
                    <a:pt x="51" y="86"/>
                  </a:moveTo>
                  <a:cubicBezTo>
                    <a:pt x="53" y="85"/>
                    <a:pt x="54" y="83"/>
                    <a:pt x="54" y="81"/>
                  </a:cubicBezTo>
                  <a:cubicBezTo>
                    <a:pt x="54" y="4"/>
                    <a:pt x="54" y="4"/>
                    <a:pt x="54" y="4"/>
                  </a:cubicBezTo>
                  <a:cubicBezTo>
                    <a:pt x="54" y="2"/>
                    <a:pt x="53" y="0"/>
                    <a:pt x="51" y="0"/>
                  </a:cubicBezTo>
                  <a:cubicBezTo>
                    <a:pt x="22" y="4"/>
                    <a:pt x="0" y="28"/>
                    <a:pt x="0" y="58"/>
                  </a:cubicBezTo>
                  <a:cubicBezTo>
                    <a:pt x="0" y="78"/>
                    <a:pt x="11" y="96"/>
                    <a:pt x="27" y="107"/>
                  </a:cubicBezTo>
                  <a:cubicBezTo>
                    <a:pt x="28" y="108"/>
                    <a:pt x="29" y="108"/>
                    <a:pt x="29" y="108"/>
                  </a:cubicBezTo>
                  <a:cubicBezTo>
                    <a:pt x="29" y="108"/>
                    <a:pt x="29" y="108"/>
                    <a:pt x="29" y="108"/>
                  </a:cubicBezTo>
                  <a:cubicBezTo>
                    <a:pt x="29" y="99"/>
                    <a:pt x="38" y="91"/>
                    <a:pt x="51" y="86"/>
                  </a:cubicBezTo>
                  <a:close/>
                  <a:moveTo>
                    <a:pt x="51" y="86"/>
                  </a:moveTo>
                  <a:cubicBezTo>
                    <a:pt x="51" y="86"/>
                    <a:pt x="51" y="86"/>
                    <a:pt x="51" y="86"/>
                  </a:cubicBezTo>
                </a:path>
              </a:pathLst>
            </a:custGeom>
            <a:solidFill>
              <a:srgbClr val="3C5CE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375467"/>
              <a:endParaRPr lang="en-US" sz="240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A8A4B8DE-822E-493E-9F16-8607226791A1}"/>
              </a:ext>
            </a:extLst>
          </p:cNvPr>
          <p:cNvGrpSpPr/>
          <p:nvPr/>
        </p:nvGrpSpPr>
        <p:grpSpPr>
          <a:xfrm>
            <a:off x="4751576" y="4799120"/>
            <a:ext cx="7145456" cy="833206"/>
            <a:chOff x="4751576" y="4799120"/>
            <a:chExt cx="7145456" cy="833206"/>
          </a:xfrm>
        </p:grpSpPr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25C175B5-A4FE-4591-8287-D28C5048BEED}"/>
                </a:ext>
              </a:extLst>
            </p:cNvPr>
            <p:cNvSpPr/>
            <p:nvPr/>
          </p:nvSpPr>
          <p:spPr>
            <a:xfrm>
              <a:off x="4751576" y="4799120"/>
              <a:ext cx="833206" cy="83320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3C5CE8"/>
              </a:solidFill>
            </a:ln>
            <a:effectLst>
              <a:outerShdw blurRad="127000" algn="ctr" rotWithShape="0">
                <a:srgbClr val="3C5CE8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E8BE3DA4-152E-49A2-9B23-80CAFAAD2691}"/>
                </a:ext>
              </a:extLst>
            </p:cNvPr>
            <p:cNvSpPr/>
            <p:nvPr/>
          </p:nvSpPr>
          <p:spPr>
            <a:xfrm>
              <a:off x="5893666" y="5108442"/>
              <a:ext cx="6003366" cy="497957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04. MEASURING BUG REPORT QUALITY</a:t>
              </a:r>
              <a:endPara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73" name="first-aid-kit_201765">
              <a:extLst>
                <a:ext uri="{FF2B5EF4-FFF2-40B4-BE49-F238E27FC236}">
                  <a16:creationId xmlns:a16="http://schemas.microsoft.com/office/drawing/2014/main" id="{18D51AC8-8852-48AE-94D9-62204E7F1CB2}"/>
                </a:ext>
              </a:extLst>
            </p:cNvPr>
            <p:cNvSpPr>
              <a:spLocks noChangeAspect="1"/>
            </p:cNvSpPr>
            <p:nvPr/>
          </p:nvSpPr>
          <p:spPr bwMode="auto">
            <a:xfrm flipH="1">
              <a:off x="4909184" y="4976863"/>
              <a:ext cx="517990" cy="459774"/>
            </a:xfrm>
            <a:custGeom>
              <a:avLst/>
              <a:gdLst>
                <a:gd name="connsiteX0" fmla="*/ 373273 h 605239"/>
                <a:gd name="connsiteY0" fmla="*/ 373273 h 605239"/>
                <a:gd name="connsiteX1" fmla="*/ 373273 h 605239"/>
                <a:gd name="connsiteY1" fmla="*/ 373273 h 605239"/>
                <a:gd name="connsiteX2" fmla="*/ 373273 h 605239"/>
                <a:gd name="connsiteY2" fmla="*/ 373273 h 605239"/>
                <a:gd name="connsiteX3" fmla="*/ 373273 h 605239"/>
                <a:gd name="connsiteY3" fmla="*/ 373273 h 605239"/>
                <a:gd name="connsiteX4" fmla="*/ 373273 h 605239"/>
                <a:gd name="connsiteY4" fmla="*/ 373273 h 605239"/>
                <a:gd name="connsiteX5" fmla="*/ 373273 h 605239"/>
                <a:gd name="connsiteY5" fmla="*/ 373273 h 605239"/>
                <a:gd name="connsiteX6" fmla="*/ 373273 h 605239"/>
                <a:gd name="connsiteY6" fmla="*/ 373273 h 605239"/>
                <a:gd name="connsiteX7" fmla="*/ 373273 h 605239"/>
                <a:gd name="connsiteY7" fmla="*/ 373273 h 605239"/>
                <a:gd name="connsiteX8" fmla="*/ 373273 h 605239"/>
                <a:gd name="connsiteY8" fmla="*/ 373273 h 605239"/>
                <a:gd name="connsiteX9" fmla="*/ 373273 h 605239"/>
                <a:gd name="connsiteY9" fmla="*/ 373273 h 605239"/>
                <a:gd name="connsiteX10" fmla="*/ 373273 h 605239"/>
                <a:gd name="connsiteY10" fmla="*/ 373273 h 605239"/>
                <a:gd name="connsiteX11" fmla="*/ 373273 h 605239"/>
                <a:gd name="connsiteY11" fmla="*/ 373273 h 605239"/>
                <a:gd name="connsiteX12" fmla="*/ 373273 h 605239"/>
                <a:gd name="connsiteY12" fmla="*/ 373273 h 605239"/>
                <a:gd name="connsiteX13" fmla="*/ 373273 h 605239"/>
                <a:gd name="connsiteY13" fmla="*/ 373273 h 605239"/>
                <a:gd name="connsiteX14" fmla="*/ 373273 h 605239"/>
                <a:gd name="connsiteY14" fmla="*/ 373273 h 605239"/>
                <a:gd name="connsiteX15" fmla="*/ 373273 h 605239"/>
                <a:gd name="connsiteY15" fmla="*/ 373273 h 605239"/>
                <a:gd name="connsiteX16" fmla="*/ 373273 h 605239"/>
                <a:gd name="connsiteY16" fmla="*/ 373273 h 605239"/>
                <a:gd name="connsiteX17" fmla="*/ 373273 h 605239"/>
                <a:gd name="connsiteY17" fmla="*/ 373273 h 605239"/>
                <a:gd name="connsiteX18" fmla="*/ 373273 h 605239"/>
                <a:gd name="connsiteY18" fmla="*/ 373273 h 605239"/>
                <a:gd name="connsiteX19" fmla="*/ 373273 h 605239"/>
                <a:gd name="connsiteY19" fmla="*/ 373273 h 605239"/>
                <a:gd name="connsiteX20" fmla="*/ 373273 h 605239"/>
                <a:gd name="connsiteY20" fmla="*/ 373273 h 605239"/>
                <a:gd name="connsiteX21" fmla="*/ 373273 h 605239"/>
                <a:gd name="connsiteY21" fmla="*/ 373273 h 605239"/>
                <a:gd name="connsiteX22" fmla="*/ 373273 h 605239"/>
                <a:gd name="connsiteY22" fmla="*/ 373273 h 605239"/>
                <a:gd name="connsiteX23" fmla="*/ 373273 h 605239"/>
                <a:gd name="connsiteY23" fmla="*/ 373273 h 605239"/>
                <a:gd name="connsiteX24" fmla="*/ 373273 h 605239"/>
                <a:gd name="connsiteY24" fmla="*/ 373273 h 605239"/>
                <a:gd name="connsiteX25" fmla="*/ 373273 h 605239"/>
                <a:gd name="connsiteY25" fmla="*/ 373273 h 605239"/>
                <a:gd name="connsiteX26" fmla="*/ 373273 h 605239"/>
                <a:gd name="connsiteY26" fmla="*/ 373273 h 605239"/>
                <a:gd name="connsiteX27" fmla="*/ 373273 h 605239"/>
                <a:gd name="connsiteY27" fmla="*/ 373273 h 605239"/>
                <a:gd name="connsiteX28" fmla="*/ 373273 h 605239"/>
                <a:gd name="connsiteY28" fmla="*/ 373273 h 605239"/>
                <a:gd name="connsiteX29" fmla="*/ 373273 h 605239"/>
                <a:gd name="connsiteY29" fmla="*/ 373273 h 605239"/>
                <a:gd name="connsiteX30" fmla="*/ 373273 h 605239"/>
                <a:gd name="connsiteY30" fmla="*/ 373273 h 605239"/>
                <a:gd name="connsiteX31" fmla="*/ 373273 h 605239"/>
                <a:gd name="connsiteY31" fmla="*/ 373273 h 605239"/>
                <a:gd name="connsiteX32" fmla="*/ 373273 h 605239"/>
                <a:gd name="connsiteY32" fmla="*/ 373273 h 605239"/>
                <a:gd name="connsiteX33" fmla="*/ 373273 h 605239"/>
                <a:gd name="connsiteY33" fmla="*/ 373273 h 605239"/>
                <a:gd name="connsiteX34" fmla="*/ 373273 h 605239"/>
                <a:gd name="connsiteY34" fmla="*/ 373273 h 605239"/>
                <a:gd name="connsiteX35" fmla="*/ 373273 h 605239"/>
                <a:gd name="connsiteY35" fmla="*/ 373273 h 605239"/>
                <a:gd name="connsiteX36" fmla="*/ 373273 h 605239"/>
                <a:gd name="connsiteY36" fmla="*/ 373273 h 605239"/>
                <a:gd name="connsiteX37" fmla="*/ 373273 h 605239"/>
                <a:gd name="connsiteY37" fmla="*/ 373273 h 605239"/>
                <a:gd name="connsiteX38" fmla="*/ 373273 h 605239"/>
                <a:gd name="connsiteY38" fmla="*/ 373273 h 605239"/>
                <a:gd name="connsiteX39" fmla="*/ 373273 h 605239"/>
                <a:gd name="connsiteY39" fmla="*/ 373273 h 605239"/>
                <a:gd name="connsiteX40" fmla="*/ 373273 h 605239"/>
                <a:gd name="connsiteY40" fmla="*/ 373273 h 605239"/>
                <a:gd name="connsiteX41" fmla="*/ 373273 h 605239"/>
                <a:gd name="connsiteY41" fmla="*/ 373273 h 605239"/>
                <a:gd name="connsiteX42" fmla="*/ 373273 h 605239"/>
                <a:gd name="connsiteY42" fmla="*/ 373273 h 605239"/>
                <a:gd name="connsiteX43" fmla="*/ 373273 h 605239"/>
                <a:gd name="connsiteY43" fmla="*/ 373273 h 605239"/>
                <a:gd name="connsiteX44" fmla="*/ 373273 h 605239"/>
                <a:gd name="connsiteY44" fmla="*/ 373273 h 605239"/>
                <a:gd name="connsiteX45" fmla="*/ 373273 h 605239"/>
                <a:gd name="connsiteY45" fmla="*/ 373273 h 605239"/>
                <a:gd name="connsiteX46" fmla="*/ 373273 h 605239"/>
                <a:gd name="connsiteY46" fmla="*/ 373273 h 605239"/>
                <a:gd name="connsiteX47" fmla="*/ 373273 h 605239"/>
                <a:gd name="connsiteY47" fmla="*/ 373273 h 605239"/>
                <a:gd name="connsiteX48" fmla="*/ 373273 h 605239"/>
                <a:gd name="connsiteY48" fmla="*/ 373273 h 605239"/>
                <a:gd name="connsiteX49" fmla="*/ 373273 h 605239"/>
                <a:gd name="connsiteY49" fmla="*/ 373273 h 605239"/>
                <a:gd name="connsiteX50" fmla="*/ 373273 h 605239"/>
                <a:gd name="connsiteY50" fmla="*/ 373273 h 605239"/>
                <a:gd name="connsiteX51" fmla="*/ 373273 h 605239"/>
                <a:gd name="connsiteY51" fmla="*/ 373273 h 605239"/>
                <a:gd name="connsiteX52" fmla="*/ 373273 h 605239"/>
                <a:gd name="connsiteY52" fmla="*/ 373273 h 605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605310" h="537285">
                  <a:moveTo>
                    <a:pt x="50443" y="453279"/>
                  </a:moveTo>
                  <a:lnTo>
                    <a:pt x="50443" y="486921"/>
                  </a:lnTo>
                  <a:lnTo>
                    <a:pt x="554868" y="486921"/>
                  </a:lnTo>
                  <a:lnTo>
                    <a:pt x="554868" y="453279"/>
                  </a:lnTo>
                  <a:close/>
                  <a:moveTo>
                    <a:pt x="285774" y="251848"/>
                  </a:moveTo>
                  <a:lnTo>
                    <a:pt x="319466" y="251848"/>
                  </a:lnTo>
                  <a:lnTo>
                    <a:pt x="319466" y="302207"/>
                  </a:lnTo>
                  <a:lnTo>
                    <a:pt x="369904" y="302207"/>
                  </a:lnTo>
                  <a:lnTo>
                    <a:pt x="369904" y="335846"/>
                  </a:lnTo>
                  <a:lnTo>
                    <a:pt x="319466" y="335846"/>
                  </a:lnTo>
                  <a:lnTo>
                    <a:pt x="319466" y="386205"/>
                  </a:lnTo>
                  <a:lnTo>
                    <a:pt x="285774" y="386205"/>
                  </a:lnTo>
                  <a:lnTo>
                    <a:pt x="285774" y="335846"/>
                  </a:lnTo>
                  <a:lnTo>
                    <a:pt x="235336" y="335846"/>
                  </a:lnTo>
                  <a:lnTo>
                    <a:pt x="235336" y="302207"/>
                  </a:lnTo>
                  <a:lnTo>
                    <a:pt x="285774" y="302207"/>
                  </a:lnTo>
                  <a:close/>
                  <a:moveTo>
                    <a:pt x="50443" y="218278"/>
                  </a:moveTo>
                  <a:lnTo>
                    <a:pt x="50443" y="419735"/>
                  </a:lnTo>
                  <a:lnTo>
                    <a:pt x="554868" y="419735"/>
                  </a:lnTo>
                  <a:lnTo>
                    <a:pt x="554868" y="218278"/>
                  </a:lnTo>
                  <a:close/>
                  <a:moveTo>
                    <a:pt x="50443" y="151093"/>
                  </a:moveTo>
                  <a:lnTo>
                    <a:pt x="50443" y="184735"/>
                  </a:lnTo>
                  <a:lnTo>
                    <a:pt x="554868" y="184735"/>
                  </a:lnTo>
                  <a:lnTo>
                    <a:pt x="554868" y="151093"/>
                  </a:lnTo>
                  <a:close/>
                  <a:moveTo>
                    <a:pt x="252213" y="33642"/>
                  </a:moveTo>
                  <a:cubicBezTo>
                    <a:pt x="242952" y="33642"/>
                    <a:pt x="235366" y="41118"/>
                    <a:pt x="235366" y="50364"/>
                  </a:cubicBezTo>
                  <a:lnTo>
                    <a:pt x="235366" y="100729"/>
                  </a:lnTo>
                  <a:lnTo>
                    <a:pt x="369945" y="100729"/>
                  </a:lnTo>
                  <a:lnTo>
                    <a:pt x="369945" y="50364"/>
                  </a:lnTo>
                  <a:cubicBezTo>
                    <a:pt x="369945" y="41118"/>
                    <a:pt x="362358" y="33642"/>
                    <a:pt x="353098" y="33642"/>
                  </a:cubicBezTo>
                  <a:close/>
                  <a:moveTo>
                    <a:pt x="252213" y="0"/>
                  </a:moveTo>
                  <a:lnTo>
                    <a:pt x="353098" y="0"/>
                  </a:lnTo>
                  <a:cubicBezTo>
                    <a:pt x="380880" y="0"/>
                    <a:pt x="403540" y="22625"/>
                    <a:pt x="403540" y="50364"/>
                  </a:cubicBezTo>
                  <a:lnTo>
                    <a:pt x="403540" y="100729"/>
                  </a:lnTo>
                  <a:lnTo>
                    <a:pt x="470830" y="100729"/>
                  </a:lnTo>
                  <a:lnTo>
                    <a:pt x="470830" y="67185"/>
                  </a:lnTo>
                  <a:lnTo>
                    <a:pt x="538021" y="67185"/>
                  </a:lnTo>
                  <a:lnTo>
                    <a:pt x="538021" y="100729"/>
                  </a:lnTo>
                  <a:lnTo>
                    <a:pt x="554868" y="100729"/>
                  </a:lnTo>
                  <a:cubicBezTo>
                    <a:pt x="582749" y="100729"/>
                    <a:pt x="605310" y="123353"/>
                    <a:pt x="605310" y="151093"/>
                  </a:cubicBezTo>
                  <a:lnTo>
                    <a:pt x="605310" y="486921"/>
                  </a:lnTo>
                  <a:cubicBezTo>
                    <a:pt x="605310" y="514660"/>
                    <a:pt x="582749" y="537285"/>
                    <a:pt x="554868" y="537285"/>
                  </a:cubicBezTo>
                  <a:lnTo>
                    <a:pt x="50443" y="537285"/>
                  </a:lnTo>
                  <a:cubicBezTo>
                    <a:pt x="22561" y="537285"/>
                    <a:pt x="0" y="514660"/>
                    <a:pt x="0" y="486921"/>
                  </a:cubicBezTo>
                  <a:lnTo>
                    <a:pt x="0" y="151093"/>
                  </a:lnTo>
                  <a:cubicBezTo>
                    <a:pt x="0" y="123353"/>
                    <a:pt x="22561" y="100729"/>
                    <a:pt x="50443" y="100729"/>
                  </a:cubicBezTo>
                  <a:lnTo>
                    <a:pt x="67290" y="100729"/>
                  </a:lnTo>
                  <a:lnTo>
                    <a:pt x="67290" y="67185"/>
                  </a:lnTo>
                  <a:lnTo>
                    <a:pt x="134481" y="67185"/>
                  </a:lnTo>
                  <a:lnTo>
                    <a:pt x="134481" y="100729"/>
                  </a:lnTo>
                  <a:lnTo>
                    <a:pt x="201770" y="100729"/>
                  </a:lnTo>
                  <a:lnTo>
                    <a:pt x="201770" y="50364"/>
                  </a:lnTo>
                  <a:cubicBezTo>
                    <a:pt x="201770" y="22625"/>
                    <a:pt x="224430" y="0"/>
                    <a:pt x="252213" y="0"/>
                  </a:cubicBezTo>
                  <a:close/>
                </a:path>
              </a:pathLst>
            </a:custGeom>
            <a:solidFill>
              <a:srgbClr val="3C5CE8"/>
            </a:solidFill>
            <a:ln>
              <a:noFill/>
            </a:ln>
          </p:spPr>
          <p:txBody>
            <a:bodyPr/>
            <a:lstStyle/>
            <a:p>
              <a:endPara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63D607C4-CF3F-429D-8418-6B24D0897B7A}"/>
              </a:ext>
            </a:extLst>
          </p:cNvPr>
          <p:cNvGrpSpPr/>
          <p:nvPr/>
        </p:nvGrpSpPr>
        <p:grpSpPr>
          <a:xfrm>
            <a:off x="5640727" y="3872959"/>
            <a:ext cx="5400898" cy="833206"/>
            <a:chOff x="5640727" y="3872959"/>
            <a:chExt cx="5400898" cy="833206"/>
          </a:xfrm>
        </p:grpSpPr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458B9D77-7EDA-4FAA-ADFE-8B380EF2DCAD}"/>
                </a:ext>
              </a:extLst>
            </p:cNvPr>
            <p:cNvSpPr/>
            <p:nvPr/>
          </p:nvSpPr>
          <p:spPr>
            <a:xfrm>
              <a:off x="5640727" y="3872959"/>
              <a:ext cx="833206" cy="83320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3C5CE8"/>
              </a:solidFill>
            </a:ln>
            <a:effectLst>
              <a:outerShdw blurRad="127000" algn="ctr" rotWithShape="0">
                <a:srgbClr val="3C5CE8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BC2DD16E-BA30-4C2A-BDB8-4EBF8EC556DD}"/>
                </a:ext>
              </a:extLst>
            </p:cNvPr>
            <p:cNvSpPr/>
            <p:nvPr/>
          </p:nvSpPr>
          <p:spPr>
            <a:xfrm>
              <a:off x="6790436" y="4085316"/>
              <a:ext cx="4251189" cy="497957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03. RATING BUG REPORTS</a:t>
              </a:r>
              <a:endPara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75" name="Freeform 104">
              <a:extLst>
                <a:ext uri="{FF2B5EF4-FFF2-40B4-BE49-F238E27FC236}">
                  <a16:creationId xmlns:a16="http://schemas.microsoft.com/office/drawing/2014/main" id="{E7155BF6-C676-44A3-A010-7F7C9FEC9051}"/>
                </a:ext>
              </a:extLst>
            </p:cNvPr>
            <p:cNvSpPr>
              <a:spLocks noEditPoints="1"/>
            </p:cNvSpPr>
            <p:nvPr/>
          </p:nvSpPr>
          <p:spPr bwMode="auto">
            <a:xfrm flipH="1">
              <a:off x="5845690" y="4013324"/>
              <a:ext cx="459616" cy="594874"/>
            </a:xfrm>
            <a:custGeom>
              <a:avLst/>
              <a:gdLst>
                <a:gd name="T0" fmla="*/ 130 w 148"/>
                <a:gd name="T1" fmla="*/ 112 h 191"/>
                <a:gd name="T2" fmla="*/ 148 w 148"/>
                <a:gd name="T3" fmla="*/ 67 h 191"/>
                <a:gd name="T4" fmla="*/ 82 w 148"/>
                <a:gd name="T5" fmla="*/ 0 h 191"/>
                <a:gd name="T6" fmla="*/ 45 w 148"/>
                <a:gd name="T7" fmla="*/ 12 h 191"/>
                <a:gd name="T8" fmla="*/ 44 w 148"/>
                <a:gd name="T9" fmla="*/ 12 h 191"/>
                <a:gd name="T10" fmla="*/ 43 w 148"/>
                <a:gd name="T11" fmla="*/ 13 h 191"/>
                <a:gd name="T12" fmla="*/ 28 w 148"/>
                <a:gd name="T13" fmla="*/ 28 h 191"/>
                <a:gd name="T14" fmla="*/ 17 w 148"/>
                <a:gd name="T15" fmla="*/ 53 h 191"/>
                <a:gd name="T16" fmla="*/ 20 w 148"/>
                <a:gd name="T17" fmla="*/ 74 h 191"/>
                <a:gd name="T18" fmla="*/ 2 w 148"/>
                <a:gd name="T19" fmla="*/ 101 h 191"/>
                <a:gd name="T20" fmla="*/ 7 w 148"/>
                <a:gd name="T21" fmla="*/ 110 h 191"/>
                <a:gd name="T22" fmla="*/ 18 w 148"/>
                <a:gd name="T23" fmla="*/ 110 h 191"/>
                <a:gd name="T24" fmla="*/ 19 w 148"/>
                <a:gd name="T25" fmla="*/ 118 h 191"/>
                <a:gd name="T26" fmla="*/ 22 w 148"/>
                <a:gd name="T27" fmla="*/ 122 h 191"/>
                <a:gd name="T28" fmla="*/ 20 w 148"/>
                <a:gd name="T29" fmla="*/ 129 h 191"/>
                <a:gd name="T30" fmla="*/ 25 w 148"/>
                <a:gd name="T31" fmla="*/ 133 h 191"/>
                <a:gd name="T32" fmla="*/ 35 w 148"/>
                <a:gd name="T33" fmla="*/ 152 h 191"/>
                <a:gd name="T34" fmla="*/ 44 w 148"/>
                <a:gd name="T35" fmla="*/ 151 h 191"/>
                <a:gd name="T36" fmla="*/ 51 w 148"/>
                <a:gd name="T37" fmla="*/ 150 h 191"/>
                <a:gd name="T38" fmla="*/ 60 w 148"/>
                <a:gd name="T39" fmla="*/ 159 h 191"/>
                <a:gd name="T40" fmla="*/ 58 w 148"/>
                <a:gd name="T41" fmla="*/ 171 h 191"/>
                <a:gd name="T42" fmla="*/ 49 w 148"/>
                <a:gd name="T43" fmla="*/ 191 h 191"/>
                <a:gd name="T44" fmla="*/ 89 w 148"/>
                <a:gd name="T45" fmla="*/ 171 h 191"/>
                <a:gd name="T46" fmla="*/ 131 w 148"/>
                <a:gd name="T47" fmla="*/ 163 h 191"/>
                <a:gd name="T48" fmla="*/ 130 w 148"/>
                <a:gd name="T49" fmla="*/ 112 h 191"/>
                <a:gd name="T50" fmla="*/ 104 w 148"/>
                <a:gd name="T51" fmla="*/ 76 h 191"/>
                <a:gd name="T52" fmla="*/ 101 w 148"/>
                <a:gd name="T53" fmla="*/ 72 h 191"/>
                <a:gd name="T54" fmla="*/ 70 w 148"/>
                <a:gd name="T55" fmla="*/ 114 h 191"/>
                <a:gd name="T56" fmla="*/ 76 w 148"/>
                <a:gd name="T57" fmla="*/ 78 h 191"/>
                <a:gd name="T58" fmla="*/ 63 w 148"/>
                <a:gd name="T59" fmla="*/ 78 h 191"/>
                <a:gd name="T60" fmla="*/ 68 w 148"/>
                <a:gd name="T61" fmla="*/ 59 h 191"/>
                <a:gd name="T62" fmla="*/ 62 w 148"/>
                <a:gd name="T63" fmla="*/ 59 h 191"/>
                <a:gd name="T64" fmla="*/ 49 w 148"/>
                <a:gd name="T65" fmla="*/ 22 h 191"/>
                <a:gd name="T66" fmla="*/ 49 w 148"/>
                <a:gd name="T67" fmla="*/ 21 h 191"/>
                <a:gd name="T68" fmla="*/ 49 w 148"/>
                <a:gd name="T69" fmla="*/ 21 h 191"/>
                <a:gd name="T70" fmla="*/ 49 w 148"/>
                <a:gd name="T71" fmla="*/ 21 h 191"/>
                <a:gd name="T72" fmla="*/ 50 w 148"/>
                <a:gd name="T73" fmla="*/ 21 h 191"/>
                <a:gd name="T74" fmla="*/ 82 w 148"/>
                <a:gd name="T75" fmla="*/ 11 h 191"/>
                <a:gd name="T76" fmla="*/ 135 w 148"/>
                <a:gd name="T77" fmla="*/ 48 h 191"/>
                <a:gd name="T78" fmla="*/ 135 w 148"/>
                <a:gd name="T79" fmla="*/ 70 h 191"/>
                <a:gd name="T80" fmla="*/ 104 w 148"/>
                <a:gd name="T81" fmla="*/ 76 h 191"/>
                <a:gd name="T82" fmla="*/ 90 w 148"/>
                <a:gd name="T83" fmla="*/ 61 h 191"/>
                <a:gd name="T84" fmla="*/ 103 w 148"/>
                <a:gd name="T85" fmla="*/ 61 h 191"/>
                <a:gd name="T86" fmla="*/ 75 w 148"/>
                <a:gd name="T87" fmla="*/ 102 h 191"/>
                <a:gd name="T88" fmla="*/ 81 w 148"/>
                <a:gd name="T89" fmla="*/ 74 h 191"/>
                <a:gd name="T90" fmla="*/ 68 w 148"/>
                <a:gd name="T91" fmla="*/ 74 h 191"/>
                <a:gd name="T92" fmla="*/ 76 w 148"/>
                <a:gd name="T93" fmla="*/ 40 h 191"/>
                <a:gd name="T94" fmla="*/ 97 w 148"/>
                <a:gd name="T95" fmla="*/ 40 h 191"/>
                <a:gd name="T96" fmla="*/ 90 w 148"/>
                <a:gd name="T97" fmla="*/ 61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48" h="191">
                  <a:moveTo>
                    <a:pt x="130" y="112"/>
                  </a:moveTo>
                  <a:cubicBezTo>
                    <a:pt x="142" y="92"/>
                    <a:pt x="148" y="84"/>
                    <a:pt x="148" y="67"/>
                  </a:cubicBezTo>
                  <a:cubicBezTo>
                    <a:pt x="148" y="30"/>
                    <a:pt x="118" y="0"/>
                    <a:pt x="82" y="0"/>
                  </a:cubicBezTo>
                  <a:cubicBezTo>
                    <a:pt x="68" y="0"/>
                    <a:pt x="55" y="5"/>
                    <a:pt x="45" y="12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44" y="12"/>
                    <a:pt x="44" y="12"/>
                    <a:pt x="43" y="13"/>
                  </a:cubicBezTo>
                  <a:cubicBezTo>
                    <a:pt x="37" y="17"/>
                    <a:pt x="32" y="22"/>
                    <a:pt x="28" y="28"/>
                  </a:cubicBezTo>
                  <a:cubicBezTo>
                    <a:pt x="23" y="35"/>
                    <a:pt x="19" y="44"/>
                    <a:pt x="17" y="53"/>
                  </a:cubicBezTo>
                  <a:cubicBezTo>
                    <a:pt x="14" y="68"/>
                    <a:pt x="20" y="68"/>
                    <a:pt x="20" y="74"/>
                  </a:cubicBezTo>
                  <a:cubicBezTo>
                    <a:pt x="20" y="79"/>
                    <a:pt x="11" y="89"/>
                    <a:pt x="2" y="101"/>
                  </a:cubicBezTo>
                  <a:cubicBezTo>
                    <a:pt x="0" y="104"/>
                    <a:pt x="1" y="110"/>
                    <a:pt x="7" y="110"/>
                  </a:cubicBezTo>
                  <a:cubicBezTo>
                    <a:pt x="18" y="110"/>
                    <a:pt x="18" y="110"/>
                    <a:pt x="18" y="110"/>
                  </a:cubicBezTo>
                  <a:cubicBezTo>
                    <a:pt x="25" y="110"/>
                    <a:pt x="20" y="117"/>
                    <a:pt x="19" y="118"/>
                  </a:cubicBezTo>
                  <a:cubicBezTo>
                    <a:pt x="19" y="119"/>
                    <a:pt x="22" y="122"/>
                    <a:pt x="22" y="122"/>
                  </a:cubicBezTo>
                  <a:cubicBezTo>
                    <a:pt x="22" y="122"/>
                    <a:pt x="18" y="126"/>
                    <a:pt x="20" y="129"/>
                  </a:cubicBezTo>
                  <a:cubicBezTo>
                    <a:pt x="20" y="130"/>
                    <a:pt x="26" y="129"/>
                    <a:pt x="25" y="133"/>
                  </a:cubicBezTo>
                  <a:cubicBezTo>
                    <a:pt x="21" y="150"/>
                    <a:pt x="30" y="152"/>
                    <a:pt x="35" y="152"/>
                  </a:cubicBezTo>
                  <a:cubicBezTo>
                    <a:pt x="38" y="152"/>
                    <a:pt x="41" y="152"/>
                    <a:pt x="44" y="151"/>
                  </a:cubicBezTo>
                  <a:cubicBezTo>
                    <a:pt x="46" y="150"/>
                    <a:pt x="49" y="150"/>
                    <a:pt x="51" y="150"/>
                  </a:cubicBezTo>
                  <a:cubicBezTo>
                    <a:pt x="57" y="150"/>
                    <a:pt x="61" y="153"/>
                    <a:pt x="60" y="159"/>
                  </a:cubicBezTo>
                  <a:cubicBezTo>
                    <a:pt x="58" y="164"/>
                    <a:pt x="58" y="167"/>
                    <a:pt x="58" y="171"/>
                  </a:cubicBezTo>
                  <a:cubicBezTo>
                    <a:pt x="57" y="175"/>
                    <a:pt x="49" y="191"/>
                    <a:pt x="49" y="191"/>
                  </a:cubicBezTo>
                  <a:cubicBezTo>
                    <a:pt x="49" y="191"/>
                    <a:pt x="62" y="182"/>
                    <a:pt x="89" y="171"/>
                  </a:cubicBezTo>
                  <a:cubicBezTo>
                    <a:pt x="115" y="159"/>
                    <a:pt x="131" y="163"/>
                    <a:pt x="131" y="163"/>
                  </a:cubicBezTo>
                  <a:cubicBezTo>
                    <a:pt x="131" y="163"/>
                    <a:pt x="118" y="132"/>
                    <a:pt x="130" y="112"/>
                  </a:cubicBezTo>
                  <a:close/>
                  <a:moveTo>
                    <a:pt x="104" y="76"/>
                  </a:moveTo>
                  <a:cubicBezTo>
                    <a:pt x="103" y="75"/>
                    <a:pt x="102" y="73"/>
                    <a:pt x="101" y="72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6" y="78"/>
                    <a:pt x="76" y="78"/>
                    <a:pt x="76" y="78"/>
                  </a:cubicBezTo>
                  <a:cubicBezTo>
                    <a:pt x="63" y="78"/>
                    <a:pt x="63" y="78"/>
                    <a:pt x="63" y="78"/>
                  </a:cubicBezTo>
                  <a:cubicBezTo>
                    <a:pt x="68" y="59"/>
                    <a:pt x="68" y="59"/>
                    <a:pt x="68" y="59"/>
                  </a:cubicBezTo>
                  <a:cubicBezTo>
                    <a:pt x="66" y="59"/>
                    <a:pt x="64" y="59"/>
                    <a:pt x="62" y="59"/>
                  </a:cubicBezTo>
                  <a:cubicBezTo>
                    <a:pt x="37" y="62"/>
                    <a:pt x="30" y="36"/>
                    <a:pt x="49" y="22"/>
                  </a:cubicBezTo>
                  <a:cubicBezTo>
                    <a:pt x="49" y="21"/>
                    <a:pt x="49" y="21"/>
                    <a:pt x="49" y="21"/>
                  </a:cubicBezTo>
                  <a:cubicBezTo>
                    <a:pt x="49" y="21"/>
                    <a:pt x="49" y="21"/>
                    <a:pt x="49" y="21"/>
                  </a:cubicBezTo>
                  <a:cubicBezTo>
                    <a:pt x="49" y="21"/>
                    <a:pt x="49" y="21"/>
                    <a:pt x="49" y="21"/>
                  </a:cubicBezTo>
                  <a:cubicBezTo>
                    <a:pt x="50" y="21"/>
                    <a:pt x="50" y="21"/>
                    <a:pt x="50" y="21"/>
                  </a:cubicBezTo>
                  <a:cubicBezTo>
                    <a:pt x="59" y="14"/>
                    <a:pt x="70" y="11"/>
                    <a:pt x="82" y="11"/>
                  </a:cubicBezTo>
                  <a:cubicBezTo>
                    <a:pt x="106" y="11"/>
                    <a:pt x="127" y="26"/>
                    <a:pt x="135" y="48"/>
                  </a:cubicBezTo>
                  <a:cubicBezTo>
                    <a:pt x="138" y="57"/>
                    <a:pt x="138" y="63"/>
                    <a:pt x="135" y="70"/>
                  </a:cubicBezTo>
                  <a:cubicBezTo>
                    <a:pt x="130" y="82"/>
                    <a:pt x="108" y="83"/>
                    <a:pt x="104" y="76"/>
                  </a:cubicBezTo>
                  <a:close/>
                  <a:moveTo>
                    <a:pt x="90" y="61"/>
                  </a:moveTo>
                  <a:cubicBezTo>
                    <a:pt x="103" y="61"/>
                    <a:pt x="103" y="61"/>
                    <a:pt x="103" y="61"/>
                  </a:cubicBezTo>
                  <a:cubicBezTo>
                    <a:pt x="75" y="102"/>
                    <a:pt x="75" y="102"/>
                    <a:pt x="75" y="102"/>
                  </a:cubicBezTo>
                  <a:cubicBezTo>
                    <a:pt x="81" y="74"/>
                    <a:pt x="81" y="74"/>
                    <a:pt x="81" y="74"/>
                  </a:cubicBezTo>
                  <a:cubicBezTo>
                    <a:pt x="68" y="74"/>
                    <a:pt x="68" y="74"/>
                    <a:pt x="68" y="74"/>
                  </a:cubicBezTo>
                  <a:cubicBezTo>
                    <a:pt x="76" y="40"/>
                    <a:pt x="76" y="40"/>
                    <a:pt x="76" y="40"/>
                  </a:cubicBezTo>
                  <a:cubicBezTo>
                    <a:pt x="97" y="40"/>
                    <a:pt x="97" y="40"/>
                    <a:pt x="97" y="40"/>
                  </a:cubicBezTo>
                  <a:lnTo>
                    <a:pt x="90" y="61"/>
                  </a:lnTo>
                  <a:close/>
                </a:path>
              </a:pathLst>
            </a:custGeom>
            <a:solidFill>
              <a:srgbClr val="3C5CE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EF7B9A82-F210-46AF-B322-6EF207DFBA98}"/>
              </a:ext>
            </a:extLst>
          </p:cNvPr>
          <p:cNvGrpSpPr/>
          <p:nvPr/>
        </p:nvGrpSpPr>
        <p:grpSpPr>
          <a:xfrm>
            <a:off x="-4284668" y="-3155353"/>
            <a:ext cx="8202554" cy="8202554"/>
            <a:chOff x="-4284668" y="-3155353"/>
            <a:chExt cx="8202554" cy="8202554"/>
          </a:xfrm>
        </p:grpSpPr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C16E6313-C330-418F-BFC1-53AD70717975}"/>
                </a:ext>
              </a:extLst>
            </p:cNvPr>
            <p:cNvSpPr/>
            <p:nvPr/>
          </p:nvSpPr>
          <p:spPr>
            <a:xfrm flipH="1">
              <a:off x="-4284668" y="-3155353"/>
              <a:ext cx="8202554" cy="8202554"/>
            </a:xfrm>
            <a:prstGeom prst="ellipse">
              <a:avLst/>
            </a:prstGeom>
            <a:solidFill>
              <a:srgbClr val="3C5CE8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任意多边形: 形状 11">
              <a:extLst>
                <a:ext uri="{FF2B5EF4-FFF2-40B4-BE49-F238E27FC236}">
                  <a16:creationId xmlns:a16="http://schemas.microsoft.com/office/drawing/2014/main" id="{E2507829-9E67-43AB-B809-AC8D2F968C70}"/>
                </a:ext>
              </a:extLst>
            </p:cNvPr>
            <p:cNvSpPr/>
            <p:nvPr/>
          </p:nvSpPr>
          <p:spPr>
            <a:xfrm rot="21305017" flipH="1">
              <a:off x="-2523111" y="-1689159"/>
              <a:ext cx="5136670" cy="5136670"/>
            </a:xfrm>
            <a:custGeom>
              <a:avLst/>
              <a:gdLst>
                <a:gd name="connsiteX0" fmla="*/ 4736123 w 9472246"/>
                <a:gd name="connsiteY0" fmla="*/ 1711569 h 9472246"/>
                <a:gd name="connsiteX1" fmla="*/ 1711569 w 9472246"/>
                <a:gd name="connsiteY1" fmla="*/ 4736123 h 9472246"/>
                <a:gd name="connsiteX2" fmla="*/ 4736123 w 9472246"/>
                <a:gd name="connsiteY2" fmla="*/ 7760677 h 9472246"/>
                <a:gd name="connsiteX3" fmla="*/ 7760677 w 9472246"/>
                <a:gd name="connsiteY3" fmla="*/ 4736123 h 9472246"/>
                <a:gd name="connsiteX4" fmla="*/ 4736123 w 9472246"/>
                <a:gd name="connsiteY4" fmla="*/ 1711569 h 9472246"/>
                <a:gd name="connsiteX5" fmla="*/ 4736123 w 9472246"/>
                <a:gd name="connsiteY5" fmla="*/ 0 h 9472246"/>
                <a:gd name="connsiteX6" fmla="*/ 9472246 w 9472246"/>
                <a:gd name="connsiteY6" fmla="*/ 4736123 h 9472246"/>
                <a:gd name="connsiteX7" fmla="*/ 4736123 w 9472246"/>
                <a:gd name="connsiteY7" fmla="*/ 9472246 h 9472246"/>
                <a:gd name="connsiteX8" fmla="*/ 0 w 9472246"/>
                <a:gd name="connsiteY8" fmla="*/ 4736123 h 9472246"/>
                <a:gd name="connsiteX9" fmla="*/ 4736123 w 9472246"/>
                <a:gd name="connsiteY9" fmla="*/ 0 h 9472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472246" h="9472246">
                  <a:moveTo>
                    <a:pt x="4736123" y="1711569"/>
                  </a:moveTo>
                  <a:cubicBezTo>
                    <a:pt x="3065708" y="1711569"/>
                    <a:pt x="1711569" y="3065708"/>
                    <a:pt x="1711569" y="4736123"/>
                  </a:cubicBezTo>
                  <a:cubicBezTo>
                    <a:pt x="1711569" y="6406538"/>
                    <a:pt x="3065708" y="7760677"/>
                    <a:pt x="4736123" y="7760677"/>
                  </a:cubicBezTo>
                  <a:cubicBezTo>
                    <a:pt x="6406538" y="7760677"/>
                    <a:pt x="7760677" y="6406538"/>
                    <a:pt x="7760677" y="4736123"/>
                  </a:cubicBezTo>
                  <a:cubicBezTo>
                    <a:pt x="7760677" y="3065708"/>
                    <a:pt x="6406538" y="1711569"/>
                    <a:pt x="4736123" y="1711569"/>
                  </a:cubicBezTo>
                  <a:close/>
                  <a:moveTo>
                    <a:pt x="4736123" y="0"/>
                  </a:moveTo>
                  <a:cubicBezTo>
                    <a:pt x="7351812" y="0"/>
                    <a:pt x="9472246" y="2120434"/>
                    <a:pt x="9472246" y="4736123"/>
                  </a:cubicBezTo>
                  <a:cubicBezTo>
                    <a:pt x="9472246" y="7351812"/>
                    <a:pt x="7351812" y="9472246"/>
                    <a:pt x="4736123" y="9472246"/>
                  </a:cubicBezTo>
                  <a:cubicBezTo>
                    <a:pt x="2120434" y="9472246"/>
                    <a:pt x="0" y="7351812"/>
                    <a:pt x="0" y="4736123"/>
                  </a:cubicBezTo>
                  <a:cubicBezTo>
                    <a:pt x="0" y="2120434"/>
                    <a:pt x="2120434" y="0"/>
                    <a:pt x="4736123" y="0"/>
                  </a:cubicBezTo>
                  <a:close/>
                </a:path>
              </a:pathLst>
            </a:custGeom>
            <a:solidFill>
              <a:srgbClr val="3C5C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72847B06-B8E6-445A-B096-69131B5133ED}"/>
                </a:ext>
              </a:extLst>
            </p:cNvPr>
            <p:cNvSpPr/>
            <p:nvPr/>
          </p:nvSpPr>
          <p:spPr>
            <a:xfrm flipH="1">
              <a:off x="-3524219" y="-2394904"/>
              <a:ext cx="6681656" cy="6681656"/>
            </a:xfrm>
            <a:prstGeom prst="ellipse">
              <a:avLst/>
            </a:prstGeom>
            <a:solidFill>
              <a:srgbClr val="3C5C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0" name="椭圆 79">
              <a:extLst>
                <a:ext uri="{FF2B5EF4-FFF2-40B4-BE49-F238E27FC236}">
                  <a16:creationId xmlns:a16="http://schemas.microsoft.com/office/drawing/2014/main" id="{0C2F8F38-E228-4187-B8A4-0D1069C533B0}"/>
                </a:ext>
              </a:extLst>
            </p:cNvPr>
            <p:cNvSpPr/>
            <p:nvPr/>
          </p:nvSpPr>
          <p:spPr>
            <a:xfrm>
              <a:off x="942531" y="191954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1" name="椭圆 80">
              <a:extLst>
                <a:ext uri="{FF2B5EF4-FFF2-40B4-BE49-F238E27FC236}">
                  <a16:creationId xmlns:a16="http://schemas.microsoft.com/office/drawing/2014/main" id="{E090A059-3200-4F8B-9235-6DB90F617B7C}"/>
                </a:ext>
              </a:extLst>
            </p:cNvPr>
            <p:cNvSpPr/>
            <p:nvPr/>
          </p:nvSpPr>
          <p:spPr>
            <a:xfrm>
              <a:off x="1094931" y="191954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2" name="椭圆 81">
              <a:extLst>
                <a:ext uri="{FF2B5EF4-FFF2-40B4-BE49-F238E27FC236}">
                  <a16:creationId xmlns:a16="http://schemas.microsoft.com/office/drawing/2014/main" id="{44F91C49-77CA-4100-A8AC-BF2EA277C7AD}"/>
                </a:ext>
              </a:extLst>
            </p:cNvPr>
            <p:cNvSpPr/>
            <p:nvPr/>
          </p:nvSpPr>
          <p:spPr>
            <a:xfrm>
              <a:off x="1247331" y="191954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3" name="椭圆 82">
              <a:extLst>
                <a:ext uri="{FF2B5EF4-FFF2-40B4-BE49-F238E27FC236}">
                  <a16:creationId xmlns:a16="http://schemas.microsoft.com/office/drawing/2014/main" id="{4EFCED84-54CD-406E-AC66-DDBA6D676B8C}"/>
                </a:ext>
              </a:extLst>
            </p:cNvPr>
            <p:cNvSpPr/>
            <p:nvPr/>
          </p:nvSpPr>
          <p:spPr>
            <a:xfrm>
              <a:off x="1399731" y="191954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4" name="椭圆 83">
              <a:extLst>
                <a:ext uri="{FF2B5EF4-FFF2-40B4-BE49-F238E27FC236}">
                  <a16:creationId xmlns:a16="http://schemas.microsoft.com/office/drawing/2014/main" id="{31EEC8CE-8C8B-4F06-878A-E79EDB58AC51}"/>
                </a:ext>
              </a:extLst>
            </p:cNvPr>
            <p:cNvSpPr/>
            <p:nvPr/>
          </p:nvSpPr>
          <p:spPr>
            <a:xfrm>
              <a:off x="1552131" y="191954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5" name="椭圆 84">
              <a:extLst>
                <a:ext uri="{FF2B5EF4-FFF2-40B4-BE49-F238E27FC236}">
                  <a16:creationId xmlns:a16="http://schemas.microsoft.com/office/drawing/2014/main" id="{EF8CF310-7D6B-4EB7-B4D2-3A687941A1AB}"/>
                </a:ext>
              </a:extLst>
            </p:cNvPr>
            <p:cNvSpPr/>
            <p:nvPr/>
          </p:nvSpPr>
          <p:spPr>
            <a:xfrm>
              <a:off x="1704531" y="191954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6" name="椭圆 85">
              <a:extLst>
                <a:ext uri="{FF2B5EF4-FFF2-40B4-BE49-F238E27FC236}">
                  <a16:creationId xmlns:a16="http://schemas.microsoft.com/office/drawing/2014/main" id="{9E74D52B-487D-4576-A8D0-221A42DB78F9}"/>
                </a:ext>
              </a:extLst>
            </p:cNvPr>
            <p:cNvSpPr/>
            <p:nvPr/>
          </p:nvSpPr>
          <p:spPr>
            <a:xfrm>
              <a:off x="942531" y="366933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7" name="椭圆 86">
              <a:extLst>
                <a:ext uri="{FF2B5EF4-FFF2-40B4-BE49-F238E27FC236}">
                  <a16:creationId xmlns:a16="http://schemas.microsoft.com/office/drawing/2014/main" id="{6D70D46A-2D4C-4330-A486-122B8DFC4AA7}"/>
                </a:ext>
              </a:extLst>
            </p:cNvPr>
            <p:cNvSpPr/>
            <p:nvPr/>
          </p:nvSpPr>
          <p:spPr>
            <a:xfrm>
              <a:off x="1094931" y="366933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8" name="椭圆 87">
              <a:extLst>
                <a:ext uri="{FF2B5EF4-FFF2-40B4-BE49-F238E27FC236}">
                  <a16:creationId xmlns:a16="http://schemas.microsoft.com/office/drawing/2014/main" id="{C44AC105-84EE-4D3D-9616-410A0D0F044D}"/>
                </a:ext>
              </a:extLst>
            </p:cNvPr>
            <p:cNvSpPr/>
            <p:nvPr/>
          </p:nvSpPr>
          <p:spPr>
            <a:xfrm>
              <a:off x="1247331" y="366933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9" name="椭圆 88">
              <a:extLst>
                <a:ext uri="{FF2B5EF4-FFF2-40B4-BE49-F238E27FC236}">
                  <a16:creationId xmlns:a16="http://schemas.microsoft.com/office/drawing/2014/main" id="{1F576BD9-78AF-4428-827F-18AD85557BC2}"/>
                </a:ext>
              </a:extLst>
            </p:cNvPr>
            <p:cNvSpPr/>
            <p:nvPr/>
          </p:nvSpPr>
          <p:spPr>
            <a:xfrm>
              <a:off x="1399731" y="366933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0" name="椭圆 89">
              <a:extLst>
                <a:ext uri="{FF2B5EF4-FFF2-40B4-BE49-F238E27FC236}">
                  <a16:creationId xmlns:a16="http://schemas.microsoft.com/office/drawing/2014/main" id="{1869FE6F-A224-4D23-A377-7F114062AD48}"/>
                </a:ext>
              </a:extLst>
            </p:cNvPr>
            <p:cNvSpPr/>
            <p:nvPr/>
          </p:nvSpPr>
          <p:spPr>
            <a:xfrm>
              <a:off x="1552131" y="366933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1" name="椭圆 90">
              <a:extLst>
                <a:ext uri="{FF2B5EF4-FFF2-40B4-BE49-F238E27FC236}">
                  <a16:creationId xmlns:a16="http://schemas.microsoft.com/office/drawing/2014/main" id="{33F31FEB-51C4-49BC-9523-50DFB0CD0315}"/>
                </a:ext>
              </a:extLst>
            </p:cNvPr>
            <p:cNvSpPr/>
            <p:nvPr/>
          </p:nvSpPr>
          <p:spPr>
            <a:xfrm>
              <a:off x="1704531" y="366933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2" name="椭圆 91">
              <a:extLst>
                <a:ext uri="{FF2B5EF4-FFF2-40B4-BE49-F238E27FC236}">
                  <a16:creationId xmlns:a16="http://schemas.microsoft.com/office/drawing/2014/main" id="{EF001B43-9B00-4D0C-9035-10E4C5321E91}"/>
                </a:ext>
              </a:extLst>
            </p:cNvPr>
            <p:cNvSpPr/>
            <p:nvPr/>
          </p:nvSpPr>
          <p:spPr>
            <a:xfrm>
              <a:off x="942531" y="541912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3" name="椭圆 92">
              <a:extLst>
                <a:ext uri="{FF2B5EF4-FFF2-40B4-BE49-F238E27FC236}">
                  <a16:creationId xmlns:a16="http://schemas.microsoft.com/office/drawing/2014/main" id="{D0A53457-FC8D-4E0F-BCE4-3B8F100290BD}"/>
                </a:ext>
              </a:extLst>
            </p:cNvPr>
            <p:cNvSpPr/>
            <p:nvPr/>
          </p:nvSpPr>
          <p:spPr>
            <a:xfrm>
              <a:off x="1094931" y="541912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4" name="椭圆 93">
              <a:extLst>
                <a:ext uri="{FF2B5EF4-FFF2-40B4-BE49-F238E27FC236}">
                  <a16:creationId xmlns:a16="http://schemas.microsoft.com/office/drawing/2014/main" id="{4BB7B1F6-E61E-45AA-9D2F-03E533F6E12C}"/>
                </a:ext>
              </a:extLst>
            </p:cNvPr>
            <p:cNvSpPr/>
            <p:nvPr/>
          </p:nvSpPr>
          <p:spPr>
            <a:xfrm>
              <a:off x="1247331" y="541912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5" name="椭圆 94">
              <a:extLst>
                <a:ext uri="{FF2B5EF4-FFF2-40B4-BE49-F238E27FC236}">
                  <a16:creationId xmlns:a16="http://schemas.microsoft.com/office/drawing/2014/main" id="{90C6A93A-072B-4252-8E9B-B8FCCE5DA2C6}"/>
                </a:ext>
              </a:extLst>
            </p:cNvPr>
            <p:cNvSpPr/>
            <p:nvPr/>
          </p:nvSpPr>
          <p:spPr>
            <a:xfrm>
              <a:off x="1399731" y="541912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6" name="椭圆 95">
              <a:extLst>
                <a:ext uri="{FF2B5EF4-FFF2-40B4-BE49-F238E27FC236}">
                  <a16:creationId xmlns:a16="http://schemas.microsoft.com/office/drawing/2014/main" id="{1D0DA689-7ADC-4188-B1F1-E83A9E2800B4}"/>
                </a:ext>
              </a:extLst>
            </p:cNvPr>
            <p:cNvSpPr/>
            <p:nvPr/>
          </p:nvSpPr>
          <p:spPr>
            <a:xfrm>
              <a:off x="1552131" y="541912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7" name="椭圆 96">
              <a:extLst>
                <a:ext uri="{FF2B5EF4-FFF2-40B4-BE49-F238E27FC236}">
                  <a16:creationId xmlns:a16="http://schemas.microsoft.com/office/drawing/2014/main" id="{D7FF84DE-F0E6-4228-AD43-4E5E185A0678}"/>
                </a:ext>
              </a:extLst>
            </p:cNvPr>
            <p:cNvSpPr/>
            <p:nvPr/>
          </p:nvSpPr>
          <p:spPr>
            <a:xfrm>
              <a:off x="1704531" y="541912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8" name="椭圆 97">
              <a:extLst>
                <a:ext uri="{FF2B5EF4-FFF2-40B4-BE49-F238E27FC236}">
                  <a16:creationId xmlns:a16="http://schemas.microsoft.com/office/drawing/2014/main" id="{3B939F08-E436-41ED-9A73-F5C748AB85B0}"/>
                </a:ext>
              </a:extLst>
            </p:cNvPr>
            <p:cNvSpPr/>
            <p:nvPr/>
          </p:nvSpPr>
          <p:spPr>
            <a:xfrm>
              <a:off x="942531" y="716892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9" name="椭圆 98">
              <a:extLst>
                <a:ext uri="{FF2B5EF4-FFF2-40B4-BE49-F238E27FC236}">
                  <a16:creationId xmlns:a16="http://schemas.microsoft.com/office/drawing/2014/main" id="{4EF11711-02F4-4AE5-A40C-563F4D9788B4}"/>
                </a:ext>
              </a:extLst>
            </p:cNvPr>
            <p:cNvSpPr/>
            <p:nvPr/>
          </p:nvSpPr>
          <p:spPr>
            <a:xfrm>
              <a:off x="1094931" y="716892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00" name="椭圆 99">
              <a:extLst>
                <a:ext uri="{FF2B5EF4-FFF2-40B4-BE49-F238E27FC236}">
                  <a16:creationId xmlns:a16="http://schemas.microsoft.com/office/drawing/2014/main" id="{9406E44A-57AE-42D3-A8D0-73F4DAA5F2F8}"/>
                </a:ext>
              </a:extLst>
            </p:cNvPr>
            <p:cNvSpPr/>
            <p:nvPr/>
          </p:nvSpPr>
          <p:spPr>
            <a:xfrm>
              <a:off x="1247331" y="716892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01" name="椭圆 100">
              <a:extLst>
                <a:ext uri="{FF2B5EF4-FFF2-40B4-BE49-F238E27FC236}">
                  <a16:creationId xmlns:a16="http://schemas.microsoft.com/office/drawing/2014/main" id="{5A4F8167-E4CF-46D8-A94C-A8C4A3B36998}"/>
                </a:ext>
              </a:extLst>
            </p:cNvPr>
            <p:cNvSpPr/>
            <p:nvPr/>
          </p:nvSpPr>
          <p:spPr>
            <a:xfrm>
              <a:off x="1399731" y="716892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02" name="椭圆 101">
              <a:extLst>
                <a:ext uri="{FF2B5EF4-FFF2-40B4-BE49-F238E27FC236}">
                  <a16:creationId xmlns:a16="http://schemas.microsoft.com/office/drawing/2014/main" id="{1270E93F-945C-44F6-BCB7-3A6DC0598203}"/>
                </a:ext>
              </a:extLst>
            </p:cNvPr>
            <p:cNvSpPr/>
            <p:nvPr/>
          </p:nvSpPr>
          <p:spPr>
            <a:xfrm>
              <a:off x="1552131" y="716892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03" name="椭圆 102">
              <a:extLst>
                <a:ext uri="{FF2B5EF4-FFF2-40B4-BE49-F238E27FC236}">
                  <a16:creationId xmlns:a16="http://schemas.microsoft.com/office/drawing/2014/main" id="{B8C64D84-825B-423A-9E39-53254783DE2A}"/>
                </a:ext>
              </a:extLst>
            </p:cNvPr>
            <p:cNvSpPr/>
            <p:nvPr/>
          </p:nvSpPr>
          <p:spPr>
            <a:xfrm>
              <a:off x="1704531" y="716892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pic>
        <p:nvPicPr>
          <p:cNvPr id="8" name="图片 7" descr="图片包含 游戏机, 乐高, 玩具&#10;&#10;描述已自动生成">
            <a:extLst>
              <a:ext uri="{FF2B5EF4-FFF2-40B4-BE49-F238E27FC236}">
                <a16:creationId xmlns:a16="http://schemas.microsoft.com/office/drawing/2014/main" id="{CA49CB42-1DC3-447B-8103-C74A16B224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57" t="22444" r="4045" b="6223"/>
          <a:stretch/>
        </p:blipFill>
        <p:spPr>
          <a:xfrm flipH="1">
            <a:off x="410969" y="516350"/>
            <a:ext cx="5182876" cy="4321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41588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75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500"/>
                            </p:stCondLst>
                            <p:childTnLst>
                              <p:par>
                                <p:cTn id="3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250"/>
                            </p:stCondLst>
                            <p:childTnLst>
                              <p:par>
                                <p:cTn id="4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6000"/>
                            </p:stCondLst>
                            <p:childTnLst>
                              <p:par>
                                <p:cTn id="4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  <p:bldP spid="6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椭圆 32">
            <a:extLst>
              <a:ext uri="{FF2B5EF4-FFF2-40B4-BE49-F238E27FC236}">
                <a16:creationId xmlns:a16="http://schemas.microsoft.com/office/drawing/2014/main" id="{C27E64FD-41D7-44FF-895E-02E94E348322}"/>
              </a:ext>
            </a:extLst>
          </p:cNvPr>
          <p:cNvSpPr/>
          <p:nvPr/>
        </p:nvSpPr>
        <p:spPr>
          <a:xfrm>
            <a:off x="9373652" y="3080695"/>
            <a:ext cx="1692820" cy="1692820"/>
          </a:xfrm>
          <a:prstGeom prst="ellipse">
            <a:avLst/>
          </a:prstGeom>
          <a:solidFill>
            <a:schemeClr val="bg1"/>
          </a:solidFill>
          <a:ln w="12700">
            <a:noFill/>
          </a:ln>
          <a:effectLst>
            <a:outerShdw blurRad="127000" algn="ctr" rotWithShape="0">
              <a:srgbClr val="3C5CE8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 dirty="0">
                <a:solidFill>
                  <a:srgbClr val="3C5CE8"/>
                </a:solidFill>
                <a:cs typeface="+mn-ea"/>
                <a:sym typeface="+mn-lt"/>
              </a:rPr>
              <a:t>Length of descriptions</a:t>
            </a:r>
          </a:p>
          <a:p>
            <a:pPr algn="ctr"/>
            <a:r>
              <a:rPr lang="en-US" altLang="zh-CN" sz="1400" dirty="0">
                <a:solidFill>
                  <a:srgbClr val="3C5CE8"/>
                </a:solidFill>
                <a:cs typeface="+mn-ea"/>
                <a:sym typeface="+mn-lt"/>
              </a:rPr>
              <a:t>Formatting</a:t>
            </a:r>
          </a:p>
          <a:p>
            <a:pPr algn="ctr"/>
            <a:r>
              <a:rPr lang="en-US" altLang="zh-CN" sz="1400" dirty="0">
                <a:solidFill>
                  <a:srgbClr val="3C5CE8"/>
                </a:solidFill>
                <a:cs typeface="+mn-ea"/>
                <a:sym typeface="+mn-lt"/>
              </a:rPr>
              <a:t>Stack traces</a:t>
            </a:r>
          </a:p>
          <a:p>
            <a:pPr algn="ctr"/>
            <a:r>
              <a:rPr lang="en-US" altLang="zh-CN" sz="1400" dirty="0">
                <a:solidFill>
                  <a:srgbClr val="3C5CE8"/>
                </a:solidFill>
                <a:cs typeface="+mn-ea"/>
                <a:sym typeface="+mn-lt"/>
              </a:rPr>
              <a:t>Attachments</a:t>
            </a:r>
            <a:endParaRPr lang="zh-CN" altLang="en-US" sz="1400" dirty="0">
              <a:solidFill>
                <a:srgbClr val="3C5CE8"/>
              </a:solidFill>
              <a:cs typeface="+mn-ea"/>
              <a:sym typeface="+mn-lt"/>
            </a:endParaRP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4DEB2FD6-D4F9-4568-94CF-63B26B428AF7}"/>
              </a:ext>
            </a:extLst>
          </p:cNvPr>
          <p:cNvGrpSpPr/>
          <p:nvPr/>
        </p:nvGrpSpPr>
        <p:grpSpPr>
          <a:xfrm>
            <a:off x="-781050" y="-662111"/>
            <a:ext cx="5809460" cy="1611914"/>
            <a:chOff x="-781050" y="-662111"/>
            <a:chExt cx="5809460" cy="1611914"/>
          </a:xfrm>
        </p:grpSpPr>
        <p:sp>
          <p:nvSpPr>
            <p:cNvPr id="17" name="任意多边形: 形状 16">
              <a:extLst>
                <a:ext uri="{FF2B5EF4-FFF2-40B4-BE49-F238E27FC236}">
                  <a16:creationId xmlns:a16="http://schemas.microsoft.com/office/drawing/2014/main" id="{FA0D71AE-AA24-442B-83B1-EFB220BB2FC6}"/>
                </a:ext>
              </a:extLst>
            </p:cNvPr>
            <p:cNvSpPr/>
            <p:nvPr/>
          </p:nvSpPr>
          <p:spPr>
            <a:xfrm flipV="1">
              <a:off x="-781050" y="-662111"/>
              <a:ext cx="1535714" cy="1535714"/>
            </a:xfrm>
            <a:custGeom>
              <a:avLst/>
              <a:gdLst>
                <a:gd name="connsiteX0" fmla="*/ 4736123 w 9472246"/>
                <a:gd name="connsiteY0" fmla="*/ 1711569 h 9472246"/>
                <a:gd name="connsiteX1" fmla="*/ 1711569 w 9472246"/>
                <a:gd name="connsiteY1" fmla="*/ 4736123 h 9472246"/>
                <a:gd name="connsiteX2" fmla="*/ 4736123 w 9472246"/>
                <a:gd name="connsiteY2" fmla="*/ 7760677 h 9472246"/>
                <a:gd name="connsiteX3" fmla="*/ 7760677 w 9472246"/>
                <a:gd name="connsiteY3" fmla="*/ 4736123 h 9472246"/>
                <a:gd name="connsiteX4" fmla="*/ 4736123 w 9472246"/>
                <a:gd name="connsiteY4" fmla="*/ 1711569 h 9472246"/>
                <a:gd name="connsiteX5" fmla="*/ 4736123 w 9472246"/>
                <a:gd name="connsiteY5" fmla="*/ 0 h 9472246"/>
                <a:gd name="connsiteX6" fmla="*/ 9472246 w 9472246"/>
                <a:gd name="connsiteY6" fmla="*/ 4736123 h 9472246"/>
                <a:gd name="connsiteX7" fmla="*/ 4736123 w 9472246"/>
                <a:gd name="connsiteY7" fmla="*/ 9472246 h 9472246"/>
                <a:gd name="connsiteX8" fmla="*/ 0 w 9472246"/>
                <a:gd name="connsiteY8" fmla="*/ 4736123 h 9472246"/>
                <a:gd name="connsiteX9" fmla="*/ 4736123 w 9472246"/>
                <a:gd name="connsiteY9" fmla="*/ 0 h 9472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472246" h="9472246">
                  <a:moveTo>
                    <a:pt x="4736123" y="1711569"/>
                  </a:moveTo>
                  <a:cubicBezTo>
                    <a:pt x="3065708" y="1711569"/>
                    <a:pt x="1711569" y="3065708"/>
                    <a:pt x="1711569" y="4736123"/>
                  </a:cubicBezTo>
                  <a:cubicBezTo>
                    <a:pt x="1711569" y="6406538"/>
                    <a:pt x="3065708" y="7760677"/>
                    <a:pt x="4736123" y="7760677"/>
                  </a:cubicBezTo>
                  <a:cubicBezTo>
                    <a:pt x="6406538" y="7760677"/>
                    <a:pt x="7760677" y="6406538"/>
                    <a:pt x="7760677" y="4736123"/>
                  </a:cubicBezTo>
                  <a:cubicBezTo>
                    <a:pt x="7760677" y="3065708"/>
                    <a:pt x="6406538" y="1711569"/>
                    <a:pt x="4736123" y="1711569"/>
                  </a:cubicBezTo>
                  <a:close/>
                  <a:moveTo>
                    <a:pt x="4736123" y="0"/>
                  </a:moveTo>
                  <a:cubicBezTo>
                    <a:pt x="7351812" y="0"/>
                    <a:pt x="9472246" y="2120434"/>
                    <a:pt x="9472246" y="4736123"/>
                  </a:cubicBezTo>
                  <a:cubicBezTo>
                    <a:pt x="9472246" y="7351812"/>
                    <a:pt x="7351812" y="9472246"/>
                    <a:pt x="4736123" y="9472246"/>
                  </a:cubicBezTo>
                  <a:cubicBezTo>
                    <a:pt x="2120434" y="9472246"/>
                    <a:pt x="0" y="7351812"/>
                    <a:pt x="0" y="4736123"/>
                  </a:cubicBezTo>
                  <a:cubicBezTo>
                    <a:pt x="0" y="2120434"/>
                    <a:pt x="2120434" y="0"/>
                    <a:pt x="4736123" y="0"/>
                  </a:cubicBezTo>
                  <a:close/>
                </a:path>
              </a:pathLst>
            </a:custGeom>
            <a:solidFill>
              <a:srgbClr val="3C5CE8"/>
            </a:solidFill>
            <a:ln>
              <a:noFill/>
            </a:ln>
            <a:effectLst>
              <a:outerShdw blurRad="127000" algn="ctr" rotWithShape="0">
                <a:schemeClr val="tx2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FAE375CC-1DA9-4FC7-9290-ADA78C53EA91}"/>
                </a:ext>
              </a:extLst>
            </p:cNvPr>
            <p:cNvSpPr txBox="1"/>
            <p:nvPr/>
          </p:nvSpPr>
          <p:spPr>
            <a:xfrm flipH="1">
              <a:off x="803275" y="365028"/>
              <a:ext cx="422513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altLang="zh-CN" sz="3200" dirty="0">
                  <a:solidFill>
                    <a:srgbClr val="3C5CE8"/>
                  </a:solidFill>
                  <a:cs typeface="+mn-ea"/>
                  <a:sym typeface="+mn-lt"/>
                </a:rPr>
                <a:t>INTRODUCTION</a:t>
              </a:r>
              <a:endParaRPr lang="zh-CN" altLang="en-US" sz="3200" dirty="0">
                <a:solidFill>
                  <a:srgbClr val="3C5CE8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A378C9D8-8009-48E5-A3C9-1C21E4E47B7B}"/>
              </a:ext>
            </a:extLst>
          </p:cNvPr>
          <p:cNvGrpSpPr/>
          <p:nvPr/>
        </p:nvGrpSpPr>
        <p:grpSpPr>
          <a:xfrm>
            <a:off x="973128" y="3808525"/>
            <a:ext cx="4980608" cy="1904842"/>
            <a:chOff x="1136210" y="2478308"/>
            <a:chExt cx="4980608" cy="1904842"/>
          </a:xfrm>
        </p:grpSpPr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39767403-67EF-4E39-BB00-9F3A9FCA864D}"/>
                </a:ext>
              </a:extLst>
            </p:cNvPr>
            <p:cNvSpPr txBox="1"/>
            <p:nvPr/>
          </p:nvSpPr>
          <p:spPr>
            <a:xfrm>
              <a:off x="2715747" y="2478308"/>
              <a:ext cx="13340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i="0" u="none" strike="noStrike" kern="1200" cap="none" spc="0" normalizeH="0" baseline="0" noProof="0" dirty="0">
                  <a:ln>
                    <a:noFill/>
                  </a:ln>
                  <a:solidFill>
                    <a:srgbClr val="3C5CE8"/>
                  </a:solidFill>
                  <a:effectLst/>
                  <a:uLnTx/>
                  <a:uFillTx/>
                  <a:cs typeface="+mn-ea"/>
                  <a:sym typeface="+mn-lt"/>
                </a:rPr>
                <a:t>Examples</a:t>
              </a:r>
              <a:endPara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rgbClr val="3C5CE8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40A4699F-6165-4018-AD68-D7AF29E65B90}"/>
                </a:ext>
              </a:extLst>
            </p:cNvPr>
            <p:cNvSpPr txBox="1"/>
            <p:nvPr/>
          </p:nvSpPr>
          <p:spPr>
            <a:xfrm>
              <a:off x="1136210" y="2856963"/>
              <a:ext cx="4980608" cy="15261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“Sem Web” (APACHE bug COCOON-1254)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</a:rPr>
                <a:t>“</a:t>
              </a:r>
              <a:r>
                <a:rPr lang="en-US" altLang="zh-CN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</a:rPr>
                <a:t>wqqwqw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</a:rPr>
                <a:t>” (ECLIPSE bug #145133)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</a:rPr>
                <a:t>“GUI” with comment “The page is too clumsy” (MOZILLA bug #109242)</a:t>
              </a:r>
              <a:endPara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26" name="文本框 25">
            <a:extLst>
              <a:ext uri="{FF2B5EF4-FFF2-40B4-BE49-F238E27FC236}">
                <a16:creationId xmlns:a16="http://schemas.microsoft.com/office/drawing/2014/main" id="{1E0700AD-E64F-496E-976E-0EED5C7EC2BE}"/>
              </a:ext>
            </a:extLst>
          </p:cNvPr>
          <p:cNvSpPr txBox="1"/>
          <p:nvPr/>
        </p:nvSpPr>
        <p:spPr>
          <a:xfrm>
            <a:off x="907064" y="1417038"/>
            <a:ext cx="5112736" cy="18955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In software development, bug reports provide crucial information to developers.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Bug reports </a:t>
            </a:r>
            <a:r>
              <a:rPr lang="en-US" altLang="zh-CN" sz="1600" b="1" dirty="0">
                <a:solidFill>
                  <a:srgbClr val="3C5CE8"/>
                </a:solidFill>
                <a:cs typeface="+mn-ea"/>
              </a:rPr>
              <a:t>vary in their quality of content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; they often provide inadequate or incorrect information. 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AF1B9C2E-E152-4F34-8CF2-A11B92978D6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637"/>
          <a:stretch/>
        </p:blipFill>
        <p:spPr>
          <a:xfrm>
            <a:off x="6019800" y="2477672"/>
            <a:ext cx="5524500" cy="3235695"/>
          </a:xfrm>
          <a:prstGeom prst="rect">
            <a:avLst/>
          </a:prstGeom>
        </p:spPr>
      </p:pic>
      <p:sp>
        <p:nvSpPr>
          <p:cNvPr id="36" name="文本框 35">
            <a:extLst>
              <a:ext uri="{FF2B5EF4-FFF2-40B4-BE49-F238E27FC236}">
                <a16:creationId xmlns:a16="http://schemas.microsoft.com/office/drawing/2014/main" id="{6FAEB721-C5BC-4B14-985F-4D69CD6A4F9F}"/>
              </a:ext>
            </a:extLst>
          </p:cNvPr>
          <p:cNvSpPr txBox="1"/>
          <p:nvPr/>
        </p:nvSpPr>
        <p:spPr>
          <a:xfrm>
            <a:off x="7695368" y="1537820"/>
            <a:ext cx="217336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zh-CN" altLang="en-US" sz="2000" dirty="0">
                <a:solidFill>
                  <a:srgbClr val="3C5CE8"/>
                </a:solidFill>
                <a:cs typeface="+mn-ea"/>
              </a:rPr>
              <a:t>CUEZILLA </a:t>
            </a:r>
            <a:r>
              <a:rPr lang="en-US" altLang="zh-CN" sz="2000" dirty="0">
                <a:solidFill>
                  <a:srgbClr val="3C5CE8"/>
                </a:solidFill>
                <a:cs typeface="+mn-ea"/>
              </a:rPr>
              <a:t>TOOL</a:t>
            </a:r>
            <a:endParaRPr lang="zh-CN" altLang="en-US" sz="2000" dirty="0">
              <a:solidFill>
                <a:srgbClr val="3C5CE8"/>
              </a:solidFill>
              <a:cs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2792167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4DEB2FD6-D4F9-4568-94CF-63B26B428AF7}"/>
              </a:ext>
            </a:extLst>
          </p:cNvPr>
          <p:cNvGrpSpPr/>
          <p:nvPr/>
        </p:nvGrpSpPr>
        <p:grpSpPr>
          <a:xfrm>
            <a:off x="-781050" y="-662111"/>
            <a:ext cx="5809460" cy="1611914"/>
            <a:chOff x="-781050" y="-662111"/>
            <a:chExt cx="5809460" cy="1611914"/>
          </a:xfrm>
        </p:grpSpPr>
        <p:sp>
          <p:nvSpPr>
            <p:cNvPr id="17" name="任意多边形: 形状 16">
              <a:extLst>
                <a:ext uri="{FF2B5EF4-FFF2-40B4-BE49-F238E27FC236}">
                  <a16:creationId xmlns:a16="http://schemas.microsoft.com/office/drawing/2014/main" id="{FA0D71AE-AA24-442B-83B1-EFB220BB2FC6}"/>
                </a:ext>
              </a:extLst>
            </p:cNvPr>
            <p:cNvSpPr/>
            <p:nvPr/>
          </p:nvSpPr>
          <p:spPr>
            <a:xfrm flipV="1">
              <a:off x="-781050" y="-662111"/>
              <a:ext cx="1535714" cy="1535714"/>
            </a:xfrm>
            <a:custGeom>
              <a:avLst/>
              <a:gdLst>
                <a:gd name="connsiteX0" fmla="*/ 4736123 w 9472246"/>
                <a:gd name="connsiteY0" fmla="*/ 1711569 h 9472246"/>
                <a:gd name="connsiteX1" fmla="*/ 1711569 w 9472246"/>
                <a:gd name="connsiteY1" fmla="*/ 4736123 h 9472246"/>
                <a:gd name="connsiteX2" fmla="*/ 4736123 w 9472246"/>
                <a:gd name="connsiteY2" fmla="*/ 7760677 h 9472246"/>
                <a:gd name="connsiteX3" fmla="*/ 7760677 w 9472246"/>
                <a:gd name="connsiteY3" fmla="*/ 4736123 h 9472246"/>
                <a:gd name="connsiteX4" fmla="*/ 4736123 w 9472246"/>
                <a:gd name="connsiteY4" fmla="*/ 1711569 h 9472246"/>
                <a:gd name="connsiteX5" fmla="*/ 4736123 w 9472246"/>
                <a:gd name="connsiteY5" fmla="*/ 0 h 9472246"/>
                <a:gd name="connsiteX6" fmla="*/ 9472246 w 9472246"/>
                <a:gd name="connsiteY6" fmla="*/ 4736123 h 9472246"/>
                <a:gd name="connsiteX7" fmla="*/ 4736123 w 9472246"/>
                <a:gd name="connsiteY7" fmla="*/ 9472246 h 9472246"/>
                <a:gd name="connsiteX8" fmla="*/ 0 w 9472246"/>
                <a:gd name="connsiteY8" fmla="*/ 4736123 h 9472246"/>
                <a:gd name="connsiteX9" fmla="*/ 4736123 w 9472246"/>
                <a:gd name="connsiteY9" fmla="*/ 0 h 9472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472246" h="9472246">
                  <a:moveTo>
                    <a:pt x="4736123" y="1711569"/>
                  </a:moveTo>
                  <a:cubicBezTo>
                    <a:pt x="3065708" y="1711569"/>
                    <a:pt x="1711569" y="3065708"/>
                    <a:pt x="1711569" y="4736123"/>
                  </a:cubicBezTo>
                  <a:cubicBezTo>
                    <a:pt x="1711569" y="6406538"/>
                    <a:pt x="3065708" y="7760677"/>
                    <a:pt x="4736123" y="7760677"/>
                  </a:cubicBezTo>
                  <a:cubicBezTo>
                    <a:pt x="6406538" y="7760677"/>
                    <a:pt x="7760677" y="6406538"/>
                    <a:pt x="7760677" y="4736123"/>
                  </a:cubicBezTo>
                  <a:cubicBezTo>
                    <a:pt x="7760677" y="3065708"/>
                    <a:pt x="6406538" y="1711569"/>
                    <a:pt x="4736123" y="1711569"/>
                  </a:cubicBezTo>
                  <a:close/>
                  <a:moveTo>
                    <a:pt x="4736123" y="0"/>
                  </a:moveTo>
                  <a:cubicBezTo>
                    <a:pt x="7351812" y="0"/>
                    <a:pt x="9472246" y="2120434"/>
                    <a:pt x="9472246" y="4736123"/>
                  </a:cubicBezTo>
                  <a:cubicBezTo>
                    <a:pt x="9472246" y="7351812"/>
                    <a:pt x="7351812" y="9472246"/>
                    <a:pt x="4736123" y="9472246"/>
                  </a:cubicBezTo>
                  <a:cubicBezTo>
                    <a:pt x="2120434" y="9472246"/>
                    <a:pt x="0" y="7351812"/>
                    <a:pt x="0" y="4736123"/>
                  </a:cubicBezTo>
                  <a:cubicBezTo>
                    <a:pt x="0" y="2120434"/>
                    <a:pt x="2120434" y="0"/>
                    <a:pt x="4736123" y="0"/>
                  </a:cubicBezTo>
                  <a:close/>
                </a:path>
              </a:pathLst>
            </a:custGeom>
            <a:solidFill>
              <a:srgbClr val="3C5CE8"/>
            </a:solidFill>
            <a:ln>
              <a:noFill/>
            </a:ln>
            <a:effectLst>
              <a:outerShdw blurRad="127000" algn="ctr" rotWithShape="0">
                <a:schemeClr val="tx2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FAE375CC-1DA9-4FC7-9290-ADA78C53EA91}"/>
                </a:ext>
              </a:extLst>
            </p:cNvPr>
            <p:cNvSpPr txBox="1"/>
            <p:nvPr/>
          </p:nvSpPr>
          <p:spPr>
            <a:xfrm flipH="1">
              <a:off x="803275" y="365028"/>
              <a:ext cx="422513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altLang="zh-CN" sz="3200" dirty="0">
                  <a:solidFill>
                    <a:srgbClr val="3C5CE8"/>
                  </a:solidFill>
                  <a:cs typeface="+mn-ea"/>
                  <a:sym typeface="+mn-lt"/>
                </a:rPr>
                <a:t>SURVEY DESIGN </a:t>
              </a:r>
            </a:p>
          </p:txBody>
        </p:sp>
      </p:grpSp>
      <p:pic>
        <p:nvPicPr>
          <p:cNvPr id="7" name="图片 6">
            <a:extLst>
              <a:ext uri="{FF2B5EF4-FFF2-40B4-BE49-F238E27FC236}">
                <a16:creationId xmlns:a16="http://schemas.microsoft.com/office/drawing/2014/main" id="{8AE34331-0548-41B1-BC08-5C11FEBF16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5300" y="2410302"/>
            <a:ext cx="7734300" cy="420278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F5DB1AC-D1CF-464A-A73F-A2CF623BCB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5299" y="950238"/>
            <a:ext cx="7734301" cy="1388208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0DCBB180-64F7-494F-B92D-0743DA2962D5}"/>
              </a:ext>
            </a:extLst>
          </p:cNvPr>
          <p:cNvGrpSpPr/>
          <p:nvPr/>
        </p:nvGrpSpPr>
        <p:grpSpPr>
          <a:xfrm>
            <a:off x="754664" y="1644342"/>
            <a:ext cx="3244384" cy="2664961"/>
            <a:chOff x="475013" y="2500051"/>
            <a:chExt cx="3244384" cy="2664961"/>
          </a:xfrm>
        </p:grpSpPr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77A02B74-3E13-4AF8-B11E-6089C6500B42}"/>
                </a:ext>
              </a:extLst>
            </p:cNvPr>
            <p:cNvSpPr txBox="1"/>
            <p:nvPr/>
          </p:nvSpPr>
          <p:spPr>
            <a:xfrm>
              <a:off x="475013" y="2500051"/>
              <a:ext cx="32128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i="0" u="none" strike="noStrike" kern="1200" cap="none" spc="0" normalizeH="0" baseline="0" noProof="0" dirty="0">
                  <a:ln>
                    <a:noFill/>
                  </a:ln>
                  <a:solidFill>
                    <a:srgbClr val="3C5CE8"/>
                  </a:solidFill>
                  <a:effectLst/>
                  <a:uLnTx/>
                  <a:uFillTx/>
                  <a:cs typeface="+mn-ea"/>
                  <a:sym typeface="+mn-lt"/>
                </a:rPr>
                <a:t>Selection of Participants </a:t>
              </a: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786A9F55-1B1B-469A-9A7F-667EE7BD6859}"/>
                </a:ext>
              </a:extLst>
            </p:cNvPr>
            <p:cNvSpPr txBox="1"/>
            <p:nvPr/>
          </p:nvSpPr>
          <p:spPr>
            <a:xfrm>
              <a:off x="506593" y="2900161"/>
              <a:ext cx="3212804" cy="22648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experienced developers 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—— at least 50 bug reports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experienced reporters 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—— at least 25 bug reports (=a user) zero bugs (=not a developer)</a:t>
              </a:r>
            </a:p>
          </p:txBody>
        </p:sp>
      </p:grpSp>
      <p:sp>
        <p:nvSpPr>
          <p:cNvPr id="14" name="文本框 13">
            <a:extLst>
              <a:ext uri="{FF2B5EF4-FFF2-40B4-BE49-F238E27FC236}">
                <a16:creationId xmlns:a16="http://schemas.microsoft.com/office/drawing/2014/main" id="{30352E81-5368-4BB0-BF1C-29118C6C4F67}"/>
              </a:ext>
            </a:extLst>
          </p:cNvPr>
          <p:cNvSpPr txBox="1"/>
          <p:nvPr/>
        </p:nvSpPr>
        <p:spPr>
          <a:xfrm>
            <a:off x="879475" y="5078745"/>
            <a:ext cx="249538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i="0" u="none" strike="noStrike" kern="1200" cap="none" spc="0" normalizeH="0" baseline="0" noProof="0" dirty="0">
                <a:ln>
                  <a:noFill/>
                </a:ln>
                <a:solidFill>
                  <a:srgbClr val="3C5CE8"/>
                </a:solidFill>
                <a:effectLst/>
                <a:uLnTx/>
                <a:uFillTx/>
                <a:cs typeface="+mn-ea"/>
                <a:sym typeface="+mn-lt"/>
              </a:rPr>
              <a:t>The Questionnaire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5626688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4DEB2FD6-D4F9-4568-94CF-63B26B428AF7}"/>
              </a:ext>
            </a:extLst>
          </p:cNvPr>
          <p:cNvGrpSpPr/>
          <p:nvPr/>
        </p:nvGrpSpPr>
        <p:grpSpPr>
          <a:xfrm>
            <a:off x="-781050" y="-662111"/>
            <a:ext cx="5809460" cy="1611914"/>
            <a:chOff x="-781050" y="-662111"/>
            <a:chExt cx="5809460" cy="1611914"/>
          </a:xfrm>
        </p:grpSpPr>
        <p:sp>
          <p:nvSpPr>
            <p:cNvPr id="17" name="任意多边形: 形状 16">
              <a:extLst>
                <a:ext uri="{FF2B5EF4-FFF2-40B4-BE49-F238E27FC236}">
                  <a16:creationId xmlns:a16="http://schemas.microsoft.com/office/drawing/2014/main" id="{FA0D71AE-AA24-442B-83B1-EFB220BB2FC6}"/>
                </a:ext>
              </a:extLst>
            </p:cNvPr>
            <p:cNvSpPr/>
            <p:nvPr/>
          </p:nvSpPr>
          <p:spPr>
            <a:xfrm flipV="1">
              <a:off x="-781050" y="-662111"/>
              <a:ext cx="1535714" cy="1535714"/>
            </a:xfrm>
            <a:custGeom>
              <a:avLst/>
              <a:gdLst>
                <a:gd name="connsiteX0" fmla="*/ 4736123 w 9472246"/>
                <a:gd name="connsiteY0" fmla="*/ 1711569 h 9472246"/>
                <a:gd name="connsiteX1" fmla="*/ 1711569 w 9472246"/>
                <a:gd name="connsiteY1" fmla="*/ 4736123 h 9472246"/>
                <a:gd name="connsiteX2" fmla="*/ 4736123 w 9472246"/>
                <a:gd name="connsiteY2" fmla="*/ 7760677 h 9472246"/>
                <a:gd name="connsiteX3" fmla="*/ 7760677 w 9472246"/>
                <a:gd name="connsiteY3" fmla="*/ 4736123 h 9472246"/>
                <a:gd name="connsiteX4" fmla="*/ 4736123 w 9472246"/>
                <a:gd name="connsiteY4" fmla="*/ 1711569 h 9472246"/>
                <a:gd name="connsiteX5" fmla="*/ 4736123 w 9472246"/>
                <a:gd name="connsiteY5" fmla="*/ 0 h 9472246"/>
                <a:gd name="connsiteX6" fmla="*/ 9472246 w 9472246"/>
                <a:gd name="connsiteY6" fmla="*/ 4736123 h 9472246"/>
                <a:gd name="connsiteX7" fmla="*/ 4736123 w 9472246"/>
                <a:gd name="connsiteY7" fmla="*/ 9472246 h 9472246"/>
                <a:gd name="connsiteX8" fmla="*/ 0 w 9472246"/>
                <a:gd name="connsiteY8" fmla="*/ 4736123 h 9472246"/>
                <a:gd name="connsiteX9" fmla="*/ 4736123 w 9472246"/>
                <a:gd name="connsiteY9" fmla="*/ 0 h 9472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472246" h="9472246">
                  <a:moveTo>
                    <a:pt x="4736123" y="1711569"/>
                  </a:moveTo>
                  <a:cubicBezTo>
                    <a:pt x="3065708" y="1711569"/>
                    <a:pt x="1711569" y="3065708"/>
                    <a:pt x="1711569" y="4736123"/>
                  </a:cubicBezTo>
                  <a:cubicBezTo>
                    <a:pt x="1711569" y="6406538"/>
                    <a:pt x="3065708" y="7760677"/>
                    <a:pt x="4736123" y="7760677"/>
                  </a:cubicBezTo>
                  <a:cubicBezTo>
                    <a:pt x="6406538" y="7760677"/>
                    <a:pt x="7760677" y="6406538"/>
                    <a:pt x="7760677" y="4736123"/>
                  </a:cubicBezTo>
                  <a:cubicBezTo>
                    <a:pt x="7760677" y="3065708"/>
                    <a:pt x="6406538" y="1711569"/>
                    <a:pt x="4736123" y="1711569"/>
                  </a:cubicBezTo>
                  <a:close/>
                  <a:moveTo>
                    <a:pt x="4736123" y="0"/>
                  </a:moveTo>
                  <a:cubicBezTo>
                    <a:pt x="7351812" y="0"/>
                    <a:pt x="9472246" y="2120434"/>
                    <a:pt x="9472246" y="4736123"/>
                  </a:cubicBezTo>
                  <a:cubicBezTo>
                    <a:pt x="9472246" y="7351812"/>
                    <a:pt x="7351812" y="9472246"/>
                    <a:pt x="4736123" y="9472246"/>
                  </a:cubicBezTo>
                  <a:cubicBezTo>
                    <a:pt x="2120434" y="9472246"/>
                    <a:pt x="0" y="7351812"/>
                    <a:pt x="0" y="4736123"/>
                  </a:cubicBezTo>
                  <a:cubicBezTo>
                    <a:pt x="0" y="2120434"/>
                    <a:pt x="2120434" y="0"/>
                    <a:pt x="4736123" y="0"/>
                  </a:cubicBezTo>
                  <a:close/>
                </a:path>
              </a:pathLst>
            </a:custGeom>
            <a:solidFill>
              <a:srgbClr val="3C5CE8"/>
            </a:solidFill>
            <a:ln>
              <a:noFill/>
            </a:ln>
            <a:effectLst>
              <a:outerShdw blurRad="127000" algn="ctr" rotWithShape="0">
                <a:schemeClr val="tx2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FAE375CC-1DA9-4FC7-9290-ADA78C53EA91}"/>
                </a:ext>
              </a:extLst>
            </p:cNvPr>
            <p:cNvSpPr txBox="1"/>
            <p:nvPr/>
          </p:nvSpPr>
          <p:spPr>
            <a:xfrm flipH="1">
              <a:off x="803275" y="365028"/>
              <a:ext cx="422513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altLang="zh-CN" sz="3200" dirty="0">
                  <a:solidFill>
                    <a:srgbClr val="3C5CE8"/>
                  </a:solidFill>
                  <a:cs typeface="+mn-ea"/>
                  <a:sym typeface="+mn-lt"/>
                </a:rPr>
                <a:t>SURVEY RESULTS </a:t>
              </a:r>
            </a:p>
          </p:txBody>
        </p:sp>
      </p:grpSp>
      <p:pic>
        <p:nvPicPr>
          <p:cNvPr id="12" name="图片 11">
            <a:extLst>
              <a:ext uri="{FF2B5EF4-FFF2-40B4-BE49-F238E27FC236}">
                <a16:creationId xmlns:a16="http://schemas.microsoft.com/office/drawing/2014/main" id="{22F521BA-BCFA-4D65-BB51-3911D61CDC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1050" y="1542684"/>
            <a:ext cx="8067675" cy="5110294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AFA0CE91-28B8-4E6C-83BB-5C634DA2D0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0500" y="325915"/>
            <a:ext cx="4848225" cy="1095375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18EE10FF-9618-417F-9604-FF997F698B72}"/>
              </a:ext>
            </a:extLst>
          </p:cNvPr>
          <p:cNvSpPr txBox="1"/>
          <p:nvPr/>
        </p:nvSpPr>
        <p:spPr>
          <a:xfrm>
            <a:off x="420462" y="2554620"/>
            <a:ext cx="249538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Steps to reproduce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898D5F2B-E920-4BDD-B830-6A32985D9572}"/>
              </a:ext>
            </a:extLst>
          </p:cNvPr>
          <p:cNvSpPr txBox="1"/>
          <p:nvPr/>
        </p:nvSpPr>
        <p:spPr>
          <a:xfrm>
            <a:off x="420462" y="3503161"/>
            <a:ext cx="249538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Observed and expected behavior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895239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4DEB2FD6-D4F9-4568-94CF-63B26B428AF7}"/>
              </a:ext>
            </a:extLst>
          </p:cNvPr>
          <p:cNvGrpSpPr/>
          <p:nvPr/>
        </p:nvGrpSpPr>
        <p:grpSpPr>
          <a:xfrm>
            <a:off x="-781050" y="-662111"/>
            <a:ext cx="5809460" cy="1611914"/>
            <a:chOff x="-781050" y="-662111"/>
            <a:chExt cx="5809460" cy="1611914"/>
          </a:xfrm>
        </p:grpSpPr>
        <p:sp>
          <p:nvSpPr>
            <p:cNvPr id="17" name="任意多边形: 形状 16">
              <a:extLst>
                <a:ext uri="{FF2B5EF4-FFF2-40B4-BE49-F238E27FC236}">
                  <a16:creationId xmlns:a16="http://schemas.microsoft.com/office/drawing/2014/main" id="{FA0D71AE-AA24-442B-83B1-EFB220BB2FC6}"/>
                </a:ext>
              </a:extLst>
            </p:cNvPr>
            <p:cNvSpPr/>
            <p:nvPr/>
          </p:nvSpPr>
          <p:spPr>
            <a:xfrm flipV="1">
              <a:off x="-781050" y="-662111"/>
              <a:ext cx="1535714" cy="1535714"/>
            </a:xfrm>
            <a:custGeom>
              <a:avLst/>
              <a:gdLst>
                <a:gd name="connsiteX0" fmla="*/ 4736123 w 9472246"/>
                <a:gd name="connsiteY0" fmla="*/ 1711569 h 9472246"/>
                <a:gd name="connsiteX1" fmla="*/ 1711569 w 9472246"/>
                <a:gd name="connsiteY1" fmla="*/ 4736123 h 9472246"/>
                <a:gd name="connsiteX2" fmla="*/ 4736123 w 9472246"/>
                <a:gd name="connsiteY2" fmla="*/ 7760677 h 9472246"/>
                <a:gd name="connsiteX3" fmla="*/ 7760677 w 9472246"/>
                <a:gd name="connsiteY3" fmla="*/ 4736123 h 9472246"/>
                <a:gd name="connsiteX4" fmla="*/ 4736123 w 9472246"/>
                <a:gd name="connsiteY4" fmla="*/ 1711569 h 9472246"/>
                <a:gd name="connsiteX5" fmla="*/ 4736123 w 9472246"/>
                <a:gd name="connsiteY5" fmla="*/ 0 h 9472246"/>
                <a:gd name="connsiteX6" fmla="*/ 9472246 w 9472246"/>
                <a:gd name="connsiteY6" fmla="*/ 4736123 h 9472246"/>
                <a:gd name="connsiteX7" fmla="*/ 4736123 w 9472246"/>
                <a:gd name="connsiteY7" fmla="*/ 9472246 h 9472246"/>
                <a:gd name="connsiteX8" fmla="*/ 0 w 9472246"/>
                <a:gd name="connsiteY8" fmla="*/ 4736123 h 9472246"/>
                <a:gd name="connsiteX9" fmla="*/ 4736123 w 9472246"/>
                <a:gd name="connsiteY9" fmla="*/ 0 h 9472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472246" h="9472246">
                  <a:moveTo>
                    <a:pt x="4736123" y="1711569"/>
                  </a:moveTo>
                  <a:cubicBezTo>
                    <a:pt x="3065708" y="1711569"/>
                    <a:pt x="1711569" y="3065708"/>
                    <a:pt x="1711569" y="4736123"/>
                  </a:cubicBezTo>
                  <a:cubicBezTo>
                    <a:pt x="1711569" y="6406538"/>
                    <a:pt x="3065708" y="7760677"/>
                    <a:pt x="4736123" y="7760677"/>
                  </a:cubicBezTo>
                  <a:cubicBezTo>
                    <a:pt x="6406538" y="7760677"/>
                    <a:pt x="7760677" y="6406538"/>
                    <a:pt x="7760677" y="4736123"/>
                  </a:cubicBezTo>
                  <a:cubicBezTo>
                    <a:pt x="7760677" y="3065708"/>
                    <a:pt x="6406538" y="1711569"/>
                    <a:pt x="4736123" y="1711569"/>
                  </a:cubicBezTo>
                  <a:close/>
                  <a:moveTo>
                    <a:pt x="4736123" y="0"/>
                  </a:moveTo>
                  <a:cubicBezTo>
                    <a:pt x="7351812" y="0"/>
                    <a:pt x="9472246" y="2120434"/>
                    <a:pt x="9472246" y="4736123"/>
                  </a:cubicBezTo>
                  <a:cubicBezTo>
                    <a:pt x="9472246" y="7351812"/>
                    <a:pt x="7351812" y="9472246"/>
                    <a:pt x="4736123" y="9472246"/>
                  </a:cubicBezTo>
                  <a:cubicBezTo>
                    <a:pt x="2120434" y="9472246"/>
                    <a:pt x="0" y="7351812"/>
                    <a:pt x="0" y="4736123"/>
                  </a:cubicBezTo>
                  <a:cubicBezTo>
                    <a:pt x="0" y="2120434"/>
                    <a:pt x="2120434" y="0"/>
                    <a:pt x="4736123" y="0"/>
                  </a:cubicBezTo>
                  <a:close/>
                </a:path>
              </a:pathLst>
            </a:custGeom>
            <a:solidFill>
              <a:srgbClr val="3C5CE8"/>
            </a:solidFill>
            <a:ln>
              <a:noFill/>
            </a:ln>
            <a:effectLst>
              <a:outerShdw blurRad="127000" algn="ctr" rotWithShape="0">
                <a:schemeClr val="tx2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FAE375CC-1DA9-4FC7-9290-ADA78C53EA91}"/>
                </a:ext>
              </a:extLst>
            </p:cNvPr>
            <p:cNvSpPr txBox="1"/>
            <p:nvPr/>
          </p:nvSpPr>
          <p:spPr>
            <a:xfrm flipH="1">
              <a:off x="803275" y="365028"/>
              <a:ext cx="422513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altLang="zh-CN" sz="3200" dirty="0">
                  <a:solidFill>
                    <a:srgbClr val="3C5CE8"/>
                  </a:solidFill>
                  <a:cs typeface="+mn-ea"/>
                  <a:sym typeface="+mn-lt"/>
                </a:rPr>
                <a:t>SURVEY RESULTS 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FA4C3C8E-1342-4F90-AAD5-42D5420100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178" y="2057400"/>
            <a:ext cx="11417643" cy="480060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A1AD94CB-F7E4-4BAD-9A5E-B976874F3F8A}"/>
              </a:ext>
            </a:extLst>
          </p:cNvPr>
          <p:cNvSpPr txBox="1"/>
          <p:nvPr/>
        </p:nvSpPr>
        <p:spPr>
          <a:xfrm>
            <a:off x="1179426" y="1318935"/>
            <a:ext cx="98331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M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ismatch between what developers consider most helpful and what users provide 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!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5707673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4DEB2FD6-D4F9-4568-94CF-63B26B428AF7}"/>
              </a:ext>
            </a:extLst>
          </p:cNvPr>
          <p:cNvGrpSpPr/>
          <p:nvPr/>
        </p:nvGrpSpPr>
        <p:grpSpPr>
          <a:xfrm>
            <a:off x="-781050" y="-662111"/>
            <a:ext cx="6553199" cy="1611914"/>
            <a:chOff x="-781050" y="-662111"/>
            <a:chExt cx="6553199" cy="1611914"/>
          </a:xfrm>
        </p:grpSpPr>
        <p:sp>
          <p:nvSpPr>
            <p:cNvPr id="17" name="任意多边形: 形状 16">
              <a:extLst>
                <a:ext uri="{FF2B5EF4-FFF2-40B4-BE49-F238E27FC236}">
                  <a16:creationId xmlns:a16="http://schemas.microsoft.com/office/drawing/2014/main" id="{FA0D71AE-AA24-442B-83B1-EFB220BB2FC6}"/>
                </a:ext>
              </a:extLst>
            </p:cNvPr>
            <p:cNvSpPr/>
            <p:nvPr/>
          </p:nvSpPr>
          <p:spPr>
            <a:xfrm flipV="1">
              <a:off x="-781050" y="-662111"/>
              <a:ext cx="1535714" cy="1535714"/>
            </a:xfrm>
            <a:custGeom>
              <a:avLst/>
              <a:gdLst>
                <a:gd name="connsiteX0" fmla="*/ 4736123 w 9472246"/>
                <a:gd name="connsiteY0" fmla="*/ 1711569 h 9472246"/>
                <a:gd name="connsiteX1" fmla="*/ 1711569 w 9472246"/>
                <a:gd name="connsiteY1" fmla="*/ 4736123 h 9472246"/>
                <a:gd name="connsiteX2" fmla="*/ 4736123 w 9472246"/>
                <a:gd name="connsiteY2" fmla="*/ 7760677 h 9472246"/>
                <a:gd name="connsiteX3" fmla="*/ 7760677 w 9472246"/>
                <a:gd name="connsiteY3" fmla="*/ 4736123 h 9472246"/>
                <a:gd name="connsiteX4" fmla="*/ 4736123 w 9472246"/>
                <a:gd name="connsiteY4" fmla="*/ 1711569 h 9472246"/>
                <a:gd name="connsiteX5" fmla="*/ 4736123 w 9472246"/>
                <a:gd name="connsiteY5" fmla="*/ 0 h 9472246"/>
                <a:gd name="connsiteX6" fmla="*/ 9472246 w 9472246"/>
                <a:gd name="connsiteY6" fmla="*/ 4736123 h 9472246"/>
                <a:gd name="connsiteX7" fmla="*/ 4736123 w 9472246"/>
                <a:gd name="connsiteY7" fmla="*/ 9472246 h 9472246"/>
                <a:gd name="connsiteX8" fmla="*/ 0 w 9472246"/>
                <a:gd name="connsiteY8" fmla="*/ 4736123 h 9472246"/>
                <a:gd name="connsiteX9" fmla="*/ 4736123 w 9472246"/>
                <a:gd name="connsiteY9" fmla="*/ 0 h 9472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472246" h="9472246">
                  <a:moveTo>
                    <a:pt x="4736123" y="1711569"/>
                  </a:moveTo>
                  <a:cubicBezTo>
                    <a:pt x="3065708" y="1711569"/>
                    <a:pt x="1711569" y="3065708"/>
                    <a:pt x="1711569" y="4736123"/>
                  </a:cubicBezTo>
                  <a:cubicBezTo>
                    <a:pt x="1711569" y="6406538"/>
                    <a:pt x="3065708" y="7760677"/>
                    <a:pt x="4736123" y="7760677"/>
                  </a:cubicBezTo>
                  <a:cubicBezTo>
                    <a:pt x="6406538" y="7760677"/>
                    <a:pt x="7760677" y="6406538"/>
                    <a:pt x="7760677" y="4736123"/>
                  </a:cubicBezTo>
                  <a:cubicBezTo>
                    <a:pt x="7760677" y="3065708"/>
                    <a:pt x="6406538" y="1711569"/>
                    <a:pt x="4736123" y="1711569"/>
                  </a:cubicBezTo>
                  <a:close/>
                  <a:moveTo>
                    <a:pt x="4736123" y="0"/>
                  </a:moveTo>
                  <a:cubicBezTo>
                    <a:pt x="7351812" y="0"/>
                    <a:pt x="9472246" y="2120434"/>
                    <a:pt x="9472246" y="4736123"/>
                  </a:cubicBezTo>
                  <a:cubicBezTo>
                    <a:pt x="9472246" y="7351812"/>
                    <a:pt x="7351812" y="9472246"/>
                    <a:pt x="4736123" y="9472246"/>
                  </a:cubicBezTo>
                  <a:cubicBezTo>
                    <a:pt x="2120434" y="9472246"/>
                    <a:pt x="0" y="7351812"/>
                    <a:pt x="0" y="4736123"/>
                  </a:cubicBezTo>
                  <a:cubicBezTo>
                    <a:pt x="0" y="2120434"/>
                    <a:pt x="2120434" y="0"/>
                    <a:pt x="4736123" y="0"/>
                  </a:cubicBezTo>
                  <a:close/>
                </a:path>
              </a:pathLst>
            </a:custGeom>
            <a:solidFill>
              <a:srgbClr val="3C5CE8"/>
            </a:solidFill>
            <a:ln>
              <a:noFill/>
            </a:ln>
            <a:effectLst>
              <a:outerShdw blurRad="127000" algn="ctr" rotWithShape="0">
                <a:schemeClr val="tx2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FAE375CC-1DA9-4FC7-9290-ADA78C53EA91}"/>
                </a:ext>
              </a:extLst>
            </p:cNvPr>
            <p:cNvSpPr txBox="1"/>
            <p:nvPr/>
          </p:nvSpPr>
          <p:spPr>
            <a:xfrm flipH="1">
              <a:off x="803274" y="365028"/>
              <a:ext cx="49688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altLang="zh-CN" sz="3200" dirty="0">
                  <a:solidFill>
                    <a:srgbClr val="3C5CE8"/>
                  </a:solidFill>
                  <a:cs typeface="+mn-ea"/>
                  <a:sym typeface="+mn-lt"/>
                </a:rPr>
                <a:t>RATING BUG REPORTS</a:t>
              </a:r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37BB26D8-C76B-46ED-9516-AD73FA2AD48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1176"/>
          <a:stretch/>
        </p:blipFill>
        <p:spPr>
          <a:xfrm>
            <a:off x="803274" y="1098789"/>
            <a:ext cx="4654634" cy="299085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92D6524-F617-4196-BE7E-45319489EA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274" y="4124325"/>
            <a:ext cx="4784725" cy="266132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F7FE637-3C5E-47B9-AE99-6CC2C18D51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4003" y="1098789"/>
            <a:ext cx="4591050" cy="299085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DB74B7E0-BE3A-4858-B988-59700D8382B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04003" y="4410075"/>
            <a:ext cx="4552950" cy="1733550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01EA3B84-9DFE-45B7-A382-60B9260E5C1E}"/>
              </a:ext>
            </a:extLst>
          </p:cNvPr>
          <p:cNvSpPr txBox="1"/>
          <p:nvPr/>
        </p:nvSpPr>
        <p:spPr>
          <a:xfrm>
            <a:off x="10304376" y="2594214"/>
            <a:ext cx="89067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6000" b="1" dirty="0">
                <a:solidFill>
                  <a:srgbClr val="FF0000"/>
                </a:solidFill>
                <a:cs typeface="+mn-ea"/>
              </a:rPr>
              <a:t>√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43C0466-3BA2-41BC-8236-94343785638D}"/>
              </a:ext>
            </a:extLst>
          </p:cNvPr>
          <p:cNvSpPr txBox="1"/>
          <p:nvPr/>
        </p:nvSpPr>
        <p:spPr>
          <a:xfrm>
            <a:off x="10304375" y="5842337"/>
            <a:ext cx="89067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6000" b="1" dirty="0">
                <a:solidFill>
                  <a:srgbClr val="FF0000"/>
                </a:solidFill>
                <a:cs typeface="+mn-ea"/>
              </a:rPr>
              <a:t>×</a:t>
            </a:r>
            <a:endParaRPr lang="zh-CN" altLang="en-US" sz="6000" b="1" dirty="0">
              <a:solidFill>
                <a:srgbClr val="FF0000"/>
              </a:solidFill>
              <a:cs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3950020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4DEB2FD6-D4F9-4568-94CF-63B26B428AF7}"/>
              </a:ext>
            </a:extLst>
          </p:cNvPr>
          <p:cNvGrpSpPr/>
          <p:nvPr/>
        </p:nvGrpSpPr>
        <p:grpSpPr>
          <a:xfrm>
            <a:off x="-781050" y="-662111"/>
            <a:ext cx="8982074" cy="1611914"/>
            <a:chOff x="-781050" y="-662111"/>
            <a:chExt cx="8982074" cy="1611914"/>
          </a:xfrm>
        </p:grpSpPr>
        <p:sp>
          <p:nvSpPr>
            <p:cNvPr id="17" name="任意多边形: 形状 16">
              <a:extLst>
                <a:ext uri="{FF2B5EF4-FFF2-40B4-BE49-F238E27FC236}">
                  <a16:creationId xmlns:a16="http://schemas.microsoft.com/office/drawing/2014/main" id="{FA0D71AE-AA24-442B-83B1-EFB220BB2FC6}"/>
                </a:ext>
              </a:extLst>
            </p:cNvPr>
            <p:cNvSpPr/>
            <p:nvPr/>
          </p:nvSpPr>
          <p:spPr>
            <a:xfrm flipV="1">
              <a:off x="-781050" y="-662111"/>
              <a:ext cx="1535714" cy="1535714"/>
            </a:xfrm>
            <a:custGeom>
              <a:avLst/>
              <a:gdLst>
                <a:gd name="connsiteX0" fmla="*/ 4736123 w 9472246"/>
                <a:gd name="connsiteY0" fmla="*/ 1711569 h 9472246"/>
                <a:gd name="connsiteX1" fmla="*/ 1711569 w 9472246"/>
                <a:gd name="connsiteY1" fmla="*/ 4736123 h 9472246"/>
                <a:gd name="connsiteX2" fmla="*/ 4736123 w 9472246"/>
                <a:gd name="connsiteY2" fmla="*/ 7760677 h 9472246"/>
                <a:gd name="connsiteX3" fmla="*/ 7760677 w 9472246"/>
                <a:gd name="connsiteY3" fmla="*/ 4736123 h 9472246"/>
                <a:gd name="connsiteX4" fmla="*/ 4736123 w 9472246"/>
                <a:gd name="connsiteY4" fmla="*/ 1711569 h 9472246"/>
                <a:gd name="connsiteX5" fmla="*/ 4736123 w 9472246"/>
                <a:gd name="connsiteY5" fmla="*/ 0 h 9472246"/>
                <a:gd name="connsiteX6" fmla="*/ 9472246 w 9472246"/>
                <a:gd name="connsiteY6" fmla="*/ 4736123 h 9472246"/>
                <a:gd name="connsiteX7" fmla="*/ 4736123 w 9472246"/>
                <a:gd name="connsiteY7" fmla="*/ 9472246 h 9472246"/>
                <a:gd name="connsiteX8" fmla="*/ 0 w 9472246"/>
                <a:gd name="connsiteY8" fmla="*/ 4736123 h 9472246"/>
                <a:gd name="connsiteX9" fmla="*/ 4736123 w 9472246"/>
                <a:gd name="connsiteY9" fmla="*/ 0 h 9472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472246" h="9472246">
                  <a:moveTo>
                    <a:pt x="4736123" y="1711569"/>
                  </a:moveTo>
                  <a:cubicBezTo>
                    <a:pt x="3065708" y="1711569"/>
                    <a:pt x="1711569" y="3065708"/>
                    <a:pt x="1711569" y="4736123"/>
                  </a:cubicBezTo>
                  <a:cubicBezTo>
                    <a:pt x="1711569" y="6406538"/>
                    <a:pt x="3065708" y="7760677"/>
                    <a:pt x="4736123" y="7760677"/>
                  </a:cubicBezTo>
                  <a:cubicBezTo>
                    <a:pt x="6406538" y="7760677"/>
                    <a:pt x="7760677" y="6406538"/>
                    <a:pt x="7760677" y="4736123"/>
                  </a:cubicBezTo>
                  <a:cubicBezTo>
                    <a:pt x="7760677" y="3065708"/>
                    <a:pt x="6406538" y="1711569"/>
                    <a:pt x="4736123" y="1711569"/>
                  </a:cubicBezTo>
                  <a:close/>
                  <a:moveTo>
                    <a:pt x="4736123" y="0"/>
                  </a:moveTo>
                  <a:cubicBezTo>
                    <a:pt x="7351812" y="0"/>
                    <a:pt x="9472246" y="2120434"/>
                    <a:pt x="9472246" y="4736123"/>
                  </a:cubicBezTo>
                  <a:cubicBezTo>
                    <a:pt x="9472246" y="7351812"/>
                    <a:pt x="7351812" y="9472246"/>
                    <a:pt x="4736123" y="9472246"/>
                  </a:cubicBezTo>
                  <a:cubicBezTo>
                    <a:pt x="2120434" y="9472246"/>
                    <a:pt x="0" y="7351812"/>
                    <a:pt x="0" y="4736123"/>
                  </a:cubicBezTo>
                  <a:cubicBezTo>
                    <a:pt x="0" y="2120434"/>
                    <a:pt x="2120434" y="0"/>
                    <a:pt x="4736123" y="0"/>
                  </a:cubicBezTo>
                  <a:close/>
                </a:path>
              </a:pathLst>
            </a:custGeom>
            <a:solidFill>
              <a:srgbClr val="3C5CE8"/>
            </a:solidFill>
            <a:ln>
              <a:noFill/>
            </a:ln>
            <a:effectLst>
              <a:outerShdw blurRad="127000" algn="ctr" rotWithShape="0">
                <a:schemeClr val="tx2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FAE375CC-1DA9-4FC7-9290-ADA78C53EA91}"/>
                </a:ext>
              </a:extLst>
            </p:cNvPr>
            <p:cNvSpPr txBox="1"/>
            <p:nvPr/>
          </p:nvSpPr>
          <p:spPr>
            <a:xfrm flipH="1">
              <a:off x="803274" y="365028"/>
              <a:ext cx="73977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altLang="zh-CN" sz="3200" dirty="0">
                  <a:solidFill>
                    <a:srgbClr val="3C5CE8"/>
                  </a:solidFill>
                  <a:cs typeface="+mn-ea"/>
                  <a:sym typeface="+mn-lt"/>
                </a:rPr>
                <a:t>MEASURING BUG REPORT QUALITY</a:t>
              </a:r>
            </a:p>
          </p:txBody>
        </p:sp>
      </p:grpSp>
      <p:graphicFrame>
        <p:nvGraphicFramePr>
          <p:cNvPr id="2" name="图示 1">
            <a:extLst>
              <a:ext uri="{FF2B5EF4-FFF2-40B4-BE49-F238E27FC236}">
                <a16:creationId xmlns:a16="http://schemas.microsoft.com/office/drawing/2014/main" id="{935FAA6F-B183-4434-BF89-3B7C52BD556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92005000"/>
              </p:ext>
            </p:extLst>
          </p:nvPr>
        </p:nvGraphicFramePr>
        <p:xfrm>
          <a:off x="2116138" y="2401841"/>
          <a:ext cx="7397750" cy="39475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EE670EE1-6E86-442C-937F-A9265C83D04C}"/>
              </a:ext>
            </a:extLst>
          </p:cNvPr>
          <p:cNvSpPr txBox="1"/>
          <p:nvPr/>
        </p:nvSpPr>
        <p:spPr>
          <a:xfrm>
            <a:off x="4130674" y="1613475"/>
            <a:ext cx="43275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How CUEZILLA works ?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8340693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8;#407180;#405327;#405321;#407214;#407214;#407327;#407323;#407320;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8;#407180;#405327;#405321;#407214;#407214;#407327;#407323;#407320;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8;#407180;#405327;#405321;#407214;#407214;#407327;#407323;#407320;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84;#407186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84;#407186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8;#407180;#405327;#405321;#407214;#407214;#407327;#407323;#407320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8;#407180;#405327;#405321;#407214;#407214;#407327;#407323;#407320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8;#407180;#405327;#405321;#407214;#407214;#407327;#407323;#407320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8;#407180;#405327;#405321;#407214;#407214;#407327;#407323;#407320;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8;#407180;#405327;#405321;#407214;#407214;#407327;#407323;#407320;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8;#407180;#405327;#405321;#407214;#407214;#407327;#407323;#407320;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8;#407180;#405327;#405321;#407214;#407214;#407327;#407323;#407320;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lx1b4ad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5620</TotalTime>
  <Words>459</Words>
  <Application>Microsoft Office PowerPoint</Application>
  <PresentationFormat>宽屏</PresentationFormat>
  <Paragraphs>98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微软雅黑</vt:lpstr>
      <vt:lpstr>Arial</vt:lpstr>
      <vt:lpstr>Calibri</vt:lpstr>
      <vt:lpstr>Wingdings</vt:lpstr>
      <vt:lpstr>第一PPT，www.1ppt.com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第一PPT</Manager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简洁扁平化</dc:title>
  <dc:creator>第一PPT</dc:creator>
  <cp:keywords>www.1ppt.com</cp:keywords>
  <dc:description>www.1ppt.com</dc:description>
  <cp:lastModifiedBy>昭丹 王</cp:lastModifiedBy>
  <cp:revision>509</cp:revision>
  <dcterms:created xsi:type="dcterms:W3CDTF">2020-06-19T05:51:40Z</dcterms:created>
  <dcterms:modified xsi:type="dcterms:W3CDTF">2021-08-08T12:44:53Z</dcterms:modified>
</cp:coreProperties>
</file>