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58" r:id="rId3"/>
    <p:sldId id="303" r:id="rId4"/>
    <p:sldId id="305" r:id="rId5"/>
    <p:sldId id="325" r:id="rId6"/>
    <p:sldId id="359" r:id="rId7"/>
    <p:sldId id="360" r:id="rId8"/>
    <p:sldId id="355" r:id="rId9"/>
    <p:sldId id="362" r:id="rId10"/>
    <p:sldId id="351" r:id="rId11"/>
    <p:sldId id="364" r:id="rId12"/>
    <p:sldId id="363" r:id="rId13"/>
    <p:sldId id="352" r:id="rId14"/>
    <p:sldId id="365" r:id="rId15"/>
    <p:sldId id="366" r:id="rId16"/>
    <p:sldId id="367" r:id="rId17"/>
    <p:sldId id="337" r:id="rId18"/>
    <p:sldId id="3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020635"/>
    <a:srgbClr val="E8EBFA"/>
    <a:srgbClr val="FCFCFC"/>
    <a:srgbClr val="E8E8EA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64" y="32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9160-39AA-4763-A0B7-D3693AE3208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110FA34-02AE-4BCE-920B-82D97477FC94}">
      <dgm:prSet phldrT="[文本]" custT="1"/>
      <dgm:spPr/>
      <dgm:t>
        <a:bodyPr/>
        <a:lstStyle/>
        <a:p>
          <a:r>
            <a:rPr lang="en-US" altLang="zh-CN" sz="1400" dirty="0">
              <a:solidFill>
                <a:schemeClr val="bg1"/>
              </a:solidFill>
              <a:cs typeface="+mn-ea"/>
            </a:rPr>
            <a:t>Similarity scores based on word embedding vectors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495D5199-F4DD-4871-96E5-074A227DB7F8}" type="par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C933040C-7E82-4662-B598-A3E3656A14C8}" type="sib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A8EF4BAA-1613-4A4E-A93E-C1F5B86924AB}">
      <dgm:prSet phldrT="[文本]" custT="1"/>
      <dgm:spPr/>
      <dgm:t>
        <a:bodyPr/>
        <a:lstStyle/>
        <a:p>
          <a:r>
            <a:rPr lang="en-US" altLang="zh-CN" sz="1400" dirty="0">
              <a:solidFill>
                <a:schemeClr val="bg1"/>
              </a:solidFill>
              <a:cs typeface="+mn-ea"/>
            </a:rPr>
            <a:t>Similarity scores based on TF-IDF vectors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47A1D76E-74DA-471E-B5E6-39BEB2422DEE}" type="par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724DD4B0-BB1F-4302-AB97-04FA83707457}" type="sib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C3607D75-4D96-4D7F-9310-A095DE6C2697}" type="pres">
      <dgm:prSet presAssocID="{F6A79160-39AA-4763-A0B7-D3693AE32082}" presName="Name0" presStyleCnt="0">
        <dgm:presLayoutVars>
          <dgm:dir/>
          <dgm:resizeHandles val="exact"/>
        </dgm:presLayoutVars>
      </dgm:prSet>
      <dgm:spPr/>
    </dgm:pt>
    <dgm:pt modelId="{FC3ABDF4-E69B-4EB5-BD01-B00BAA731D72}" type="pres">
      <dgm:prSet presAssocID="{F6A79160-39AA-4763-A0B7-D3693AE32082}" presName="fgShape" presStyleLbl="fgShp" presStyleIdx="0" presStyleCnt="1"/>
      <dgm:spPr/>
    </dgm:pt>
    <dgm:pt modelId="{78A93CEE-6947-4F23-8370-F8E7FB61C634}" type="pres">
      <dgm:prSet presAssocID="{F6A79160-39AA-4763-A0B7-D3693AE32082}" presName="linComp" presStyleCnt="0"/>
      <dgm:spPr/>
    </dgm:pt>
    <dgm:pt modelId="{0DAD397C-9C6E-4F59-880D-0C32BE7E6928}" type="pres">
      <dgm:prSet presAssocID="{4110FA34-02AE-4BCE-920B-82D97477FC94}" presName="compNode" presStyleCnt="0"/>
      <dgm:spPr/>
    </dgm:pt>
    <dgm:pt modelId="{5CB053DB-972E-416E-8622-ED189B2C5279}" type="pres">
      <dgm:prSet presAssocID="{4110FA34-02AE-4BCE-920B-82D97477FC94}" presName="bkgdShape" presStyleLbl="node1" presStyleIdx="0" presStyleCnt="2"/>
      <dgm:spPr/>
    </dgm:pt>
    <dgm:pt modelId="{B01EE515-ACE1-4254-A90D-7185F08CD1A7}" type="pres">
      <dgm:prSet presAssocID="{4110FA34-02AE-4BCE-920B-82D97477FC94}" presName="nodeTx" presStyleLbl="node1" presStyleIdx="0" presStyleCnt="2">
        <dgm:presLayoutVars>
          <dgm:bulletEnabled val="1"/>
        </dgm:presLayoutVars>
      </dgm:prSet>
      <dgm:spPr/>
    </dgm:pt>
    <dgm:pt modelId="{E79C32D9-EC3A-46EF-AB88-CA37D5745DA8}" type="pres">
      <dgm:prSet presAssocID="{4110FA34-02AE-4BCE-920B-82D97477FC94}" presName="invisiNode" presStyleLbl="node1" presStyleIdx="0" presStyleCnt="2"/>
      <dgm:spPr/>
    </dgm:pt>
    <dgm:pt modelId="{EFE32FC4-45D7-4656-BC2A-A73E57C1E02B}" type="pres">
      <dgm:prSet presAssocID="{4110FA34-02AE-4BCE-920B-82D97477FC94}" presName="imagNode" presStyleLbl="fgImgPlace1" presStyleIdx="0" presStyleCnt="2"/>
      <dgm:spPr/>
    </dgm:pt>
    <dgm:pt modelId="{62926459-2814-42A6-86EE-08DC888B5A75}" type="pres">
      <dgm:prSet presAssocID="{C933040C-7E82-4662-B598-A3E3656A14C8}" presName="sibTrans" presStyleLbl="sibTrans2D1" presStyleIdx="0" presStyleCnt="0"/>
      <dgm:spPr/>
    </dgm:pt>
    <dgm:pt modelId="{D7B4D226-D035-4B39-B3BA-BD49E73E6C57}" type="pres">
      <dgm:prSet presAssocID="{A8EF4BAA-1613-4A4E-A93E-C1F5B86924AB}" presName="compNode" presStyleCnt="0"/>
      <dgm:spPr/>
    </dgm:pt>
    <dgm:pt modelId="{8D0CAB88-1166-4F84-A5AA-1C1851209282}" type="pres">
      <dgm:prSet presAssocID="{A8EF4BAA-1613-4A4E-A93E-C1F5B86924AB}" presName="bkgdShape" presStyleLbl="node1" presStyleIdx="1" presStyleCnt="2"/>
      <dgm:spPr/>
    </dgm:pt>
    <dgm:pt modelId="{58A15184-6F45-4B4D-AAC6-747154FF6026}" type="pres">
      <dgm:prSet presAssocID="{A8EF4BAA-1613-4A4E-A93E-C1F5B86924AB}" presName="nodeTx" presStyleLbl="node1" presStyleIdx="1" presStyleCnt="2">
        <dgm:presLayoutVars>
          <dgm:bulletEnabled val="1"/>
        </dgm:presLayoutVars>
      </dgm:prSet>
      <dgm:spPr/>
    </dgm:pt>
    <dgm:pt modelId="{F92D91B9-EA7D-4524-B068-1664FBD9F1BD}" type="pres">
      <dgm:prSet presAssocID="{A8EF4BAA-1613-4A4E-A93E-C1F5B86924AB}" presName="invisiNode" presStyleLbl="node1" presStyleIdx="1" presStyleCnt="2"/>
      <dgm:spPr/>
    </dgm:pt>
    <dgm:pt modelId="{B2DB11E0-677E-4FEB-BA13-0767E354D830}" type="pres">
      <dgm:prSet presAssocID="{A8EF4BAA-1613-4A4E-A93E-C1F5B86924AB}" presName="imagNode" presStyleLbl="fgImgPlace1" presStyleIdx="1" presStyleCnt="2"/>
      <dgm:spPr/>
    </dgm:pt>
  </dgm:ptLst>
  <dgm:cxnLst>
    <dgm:cxn modelId="{941E8C05-01FD-443E-9706-8D4D954418D0}" type="presOf" srcId="{F6A79160-39AA-4763-A0B7-D3693AE32082}" destId="{C3607D75-4D96-4D7F-9310-A095DE6C2697}" srcOrd="0" destOrd="0" presId="urn:microsoft.com/office/officeart/2005/8/layout/hList7"/>
    <dgm:cxn modelId="{689E462D-C251-4595-A4A3-DCC570FF9F4B}" srcId="{F6A79160-39AA-4763-A0B7-D3693AE32082}" destId="{A8EF4BAA-1613-4A4E-A93E-C1F5B86924AB}" srcOrd="1" destOrd="0" parTransId="{47A1D76E-74DA-471E-B5E6-39BEB2422DEE}" sibTransId="{724DD4B0-BB1F-4302-AB97-04FA83707457}"/>
    <dgm:cxn modelId="{38F65366-8A9C-4B44-97EB-89282C967760}" type="presOf" srcId="{4110FA34-02AE-4BCE-920B-82D97477FC94}" destId="{5CB053DB-972E-416E-8622-ED189B2C5279}" srcOrd="0" destOrd="0" presId="urn:microsoft.com/office/officeart/2005/8/layout/hList7"/>
    <dgm:cxn modelId="{3DE52169-09D5-4827-9914-C0B3E3AF2826}" type="presOf" srcId="{4110FA34-02AE-4BCE-920B-82D97477FC94}" destId="{B01EE515-ACE1-4254-A90D-7185F08CD1A7}" srcOrd="1" destOrd="0" presId="urn:microsoft.com/office/officeart/2005/8/layout/hList7"/>
    <dgm:cxn modelId="{7DF7BE6E-4386-41A4-8AA8-DB908E6E8BFA}" srcId="{F6A79160-39AA-4763-A0B7-D3693AE32082}" destId="{4110FA34-02AE-4BCE-920B-82D97477FC94}" srcOrd="0" destOrd="0" parTransId="{495D5199-F4DD-4871-96E5-074A227DB7F8}" sibTransId="{C933040C-7E82-4662-B598-A3E3656A14C8}"/>
    <dgm:cxn modelId="{29B69BAE-B31E-4D8F-A749-2D9D049ADB38}" type="presOf" srcId="{A8EF4BAA-1613-4A4E-A93E-C1F5B86924AB}" destId="{58A15184-6F45-4B4D-AAC6-747154FF6026}" srcOrd="1" destOrd="0" presId="urn:microsoft.com/office/officeart/2005/8/layout/hList7"/>
    <dgm:cxn modelId="{2125B9B0-522C-4F62-83F0-2653FDADF237}" type="presOf" srcId="{A8EF4BAA-1613-4A4E-A93E-C1F5B86924AB}" destId="{8D0CAB88-1166-4F84-A5AA-1C1851209282}" srcOrd="0" destOrd="0" presId="urn:microsoft.com/office/officeart/2005/8/layout/hList7"/>
    <dgm:cxn modelId="{CD8ADAF7-5B63-482B-92BB-D1B3CB7906B0}" type="presOf" srcId="{C933040C-7E82-4662-B598-A3E3656A14C8}" destId="{62926459-2814-42A6-86EE-08DC888B5A75}" srcOrd="0" destOrd="0" presId="urn:microsoft.com/office/officeart/2005/8/layout/hList7"/>
    <dgm:cxn modelId="{88260E34-7D26-4C37-9E9D-4C34EF21BE5E}" type="presParOf" srcId="{C3607D75-4D96-4D7F-9310-A095DE6C2697}" destId="{FC3ABDF4-E69B-4EB5-BD01-B00BAA731D72}" srcOrd="0" destOrd="0" presId="urn:microsoft.com/office/officeart/2005/8/layout/hList7"/>
    <dgm:cxn modelId="{C4BF8DA9-4178-4574-9797-2BCA9A9ECE2E}" type="presParOf" srcId="{C3607D75-4D96-4D7F-9310-A095DE6C2697}" destId="{78A93CEE-6947-4F23-8370-F8E7FB61C634}" srcOrd="1" destOrd="0" presId="urn:microsoft.com/office/officeart/2005/8/layout/hList7"/>
    <dgm:cxn modelId="{E3F027E9-80DA-49EB-A093-3B7C225BCF01}" type="presParOf" srcId="{78A93CEE-6947-4F23-8370-F8E7FB61C634}" destId="{0DAD397C-9C6E-4F59-880D-0C32BE7E6928}" srcOrd="0" destOrd="0" presId="urn:microsoft.com/office/officeart/2005/8/layout/hList7"/>
    <dgm:cxn modelId="{B8C9372F-D70C-4EDE-BF68-20E53412621F}" type="presParOf" srcId="{0DAD397C-9C6E-4F59-880D-0C32BE7E6928}" destId="{5CB053DB-972E-416E-8622-ED189B2C5279}" srcOrd="0" destOrd="0" presId="urn:microsoft.com/office/officeart/2005/8/layout/hList7"/>
    <dgm:cxn modelId="{B722629B-97AA-4DEC-888C-52766EABE622}" type="presParOf" srcId="{0DAD397C-9C6E-4F59-880D-0C32BE7E6928}" destId="{B01EE515-ACE1-4254-A90D-7185F08CD1A7}" srcOrd="1" destOrd="0" presId="urn:microsoft.com/office/officeart/2005/8/layout/hList7"/>
    <dgm:cxn modelId="{45CF9E06-D7C3-413F-9C93-BACF1AFF3922}" type="presParOf" srcId="{0DAD397C-9C6E-4F59-880D-0C32BE7E6928}" destId="{E79C32D9-EC3A-46EF-AB88-CA37D5745DA8}" srcOrd="2" destOrd="0" presId="urn:microsoft.com/office/officeart/2005/8/layout/hList7"/>
    <dgm:cxn modelId="{254D8511-0B7C-4A3A-8F2C-E548C0D95ABA}" type="presParOf" srcId="{0DAD397C-9C6E-4F59-880D-0C32BE7E6928}" destId="{EFE32FC4-45D7-4656-BC2A-A73E57C1E02B}" srcOrd="3" destOrd="0" presId="urn:microsoft.com/office/officeart/2005/8/layout/hList7"/>
    <dgm:cxn modelId="{29AE4870-6264-498C-9D7B-8ABFC1680614}" type="presParOf" srcId="{78A93CEE-6947-4F23-8370-F8E7FB61C634}" destId="{62926459-2814-42A6-86EE-08DC888B5A75}" srcOrd="1" destOrd="0" presId="urn:microsoft.com/office/officeart/2005/8/layout/hList7"/>
    <dgm:cxn modelId="{14DDA6A3-705C-41A7-9A50-4CBFBDA61704}" type="presParOf" srcId="{78A93CEE-6947-4F23-8370-F8E7FB61C634}" destId="{D7B4D226-D035-4B39-B3BA-BD49E73E6C57}" srcOrd="2" destOrd="0" presId="urn:microsoft.com/office/officeart/2005/8/layout/hList7"/>
    <dgm:cxn modelId="{2CEF5412-379F-4038-8D18-044C22C9C066}" type="presParOf" srcId="{D7B4D226-D035-4B39-B3BA-BD49E73E6C57}" destId="{8D0CAB88-1166-4F84-A5AA-1C1851209282}" srcOrd="0" destOrd="0" presId="urn:microsoft.com/office/officeart/2005/8/layout/hList7"/>
    <dgm:cxn modelId="{680ABDE7-279B-4D9D-A204-12C16888EC16}" type="presParOf" srcId="{D7B4D226-D035-4B39-B3BA-BD49E73E6C57}" destId="{58A15184-6F45-4B4D-AAC6-747154FF6026}" srcOrd="1" destOrd="0" presId="urn:microsoft.com/office/officeart/2005/8/layout/hList7"/>
    <dgm:cxn modelId="{1C3B87F5-2299-4C35-944E-1BD42CAA2BD6}" type="presParOf" srcId="{D7B4D226-D035-4B39-B3BA-BD49E73E6C57}" destId="{F92D91B9-EA7D-4524-B068-1664FBD9F1BD}" srcOrd="2" destOrd="0" presId="urn:microsoft.com/office/officeart/2005/8/layout/hList7"/>
    <dgm:cxn modelId="{221E6FBF-F1C0-4492-8559-32A36B80ABA0}" type="presParOf" srcId="{D7B4D226-D035-4B39-B3BA-BD49E73E6C57}" destId="{B2DB11E0-677E-4FEB-BA13-0767E354D83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372-CA6C-443C-9319-C5D4EB4A2D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5F0415-8ACE-4F68-9D65-EA7DA1A47667}">
      <dgm:prSet phldrT="[文本]" custT="1"/>
      <dgm:spPr/>
      <dgm:t>
        <a:bodyPr/>
        <a:lstStyle/>
        <a:p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Collect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bug reports from Eclipse and Mozilla, bug ids range from [1,400000]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ED4E1359-C3E0-4874-8CDE-D69302FD6FE1}" type="parTrans" cxnId="{7292F2BC-BD3C-455A-BB7E-ACE6608F0C3B}">
      <dgm:prSet/>
      <dgm:spPr/>
      <dgm:t>
        <a:bodyPr/>
        <a:lstStyle/>
        <a:p>
          <a:endParaRPr lang="zh-CN" altLang="en-US"/>
        </a:p>
      </dgm:t>
    </dgm:pt>
    <dgm:pt modelId="{2C2299CE-CE21-4392-9933-EF17E6C46F7F}" type="sibTrans" cxnId="{7292F2BC-BD3C-455A-BB7E-ACE6608F0C3B}">
      <dgm:prSet/>
      <dgm:spPr/>
      <dgm:t>
        <a:bodyPr/>
        <a:lstStyle/>
        <a:p>
          <a:endParaRPr lang="zh-CN" altLang="en-US"/>
        </a:p>
      </dgm:t>
    </dgm:pt>
    <dgm:pt modelId="{D219FEF4-4587-488A-940A-AC118D8F6AE1}">
      <dgm:prSet phldrT="[文本]" custT="1"/>
      <dgm:spPr/>
      <dgm:t>
        <a:bodyPr/>
        <a:lstStyle/>
        <a:p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Extract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its title and description, the product and component information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C65BE566-3D61-4203-ABA5-3B4B69EAA2D6}" type="parTrans" cxnId="{89947A85-077E-467B-A057-F1997B9690D8}">
      <dgm:prSet/>
      <dgm:spPr/>
      <dgm:t>
        <a:bodyPr/>
        <a:lstStyle/>
        <a:p>
          <a:endParaRPr lang="zh-CN" altLang="en-US"/>
        </a:p>
      </dgm:t>
    </dgm:pt>
    <dgm:pt modelId="{D63C4FC8-7EBE-4C4C-9CB6-5D1122E36E04}" type="sibTrans" cxnId="{89947A85-077E-467B-A057-F1997B9690D8}">
      <dgm:prSet/>
      <dgm:spPr/>
      <dgm:t>
        <a:bodyPr/>
        <a:lstStyle/>
        <a:p>
          <a:endParaRPr lang="zh-CN" altLang="en-US"/>
        </a:p>
      </dgm:t>
    </dgm:pt>
    <dgm:pt modelId="{ABB57F4E-DD02-4046-B9D9-40C2437197BF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Combine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its title and description into a single document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120BFE35-A32B-44CF-B44A-0714D907D127}" type="parTrans" cxnId="{9CB9C659-0DAE-48D0-89D1-2FA6418709D4}">
      <dgm:prSet/>
      <dgm:spPr/>
      <dgm:t>
        <a:bodyPr/>
        <a:lstStyle/>
        <a:p>
          <a:endParaRPr lang="zh-CN" altLang="en-US"/>
        </a:p>
      </dgm:t>
    </dgm:pt>
    <dgm:pt modelId="{8B8CAAEE-66DB-4BB5-928D-24F5AE499D7B}" type="sibTrans" cxnId="{9CB9C659-0DAE-48D0-89D1-2FA6418709D4}">
      <dgm:prSet/>
      <dgm:spPr/>
      <dgm:t>
        <a:bodyPr/>
        <a:lstStyle/>
        <a:p>
          <a:endParaRPr lang="zh-CN" altLang="en-US"/>
        </a:p>
      </dgm:t>
    </dgm:pt>
    <dgm:pt modelId="{70576A1A-8995-44F8-B0BF-C052EF07FF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b="1" dirty="0">
              <a:solidFill>
                <a:schemeClr val="bg1"/>
              </a:solidFill>
              <a:cs typeface="+mn-ea"/>
              <a:sym typeface="+mn-lt"/>
            </a:rPr>
            <a:t>Preprocess</a:t>
          </a:r>
          <a:r>
            <a:rPr lang="en-US" altLang="zh-CN" dirty="0">
              <a:solidFill>
                <a:schemeClr val="bg1"/>
              </a:solidFill>
              <a:cs typeface="+mn-ea"/>
              <a:sym typeface="+mn-lt"/>
            </a:rPr>
            <a:t> the document </a:t>
          </a:r>
          <a:endParaRPr lang="zh-CN" altLang="en-US" dirty="0">
            <a:solidFill>
              <a:schemeClr val="bg1"/>
            </a:solidFill>
          </a:endParaRPr>
        </a:p>
      </dgm:t>
    </dgm:pt>
    <dgm:pt modelId="{DD522B08-EC0E-454A-9BBF-18D86DB12F28}" type="parTrans" cxnId="{8E90187C-5DB6-424D-B74D-6E0207D8C168}">
      <dgm:prSet/>
      <dgm:spPr/>
      <dgm:t>
        <a:bodyPr/>
        <a:lstStyle/>
        <a:p>
          <a:endParaRPr lang="zh-CN" altLang="en-US"/>
        </a:p>
      </dgm:t>
    </dgm:pt>
    <dgm:pt modelId="{1163E91B-5119-4101-B9B5-9AAE2D8EC6C6}" type="sibTrans" cxnId="{8E90187C-5DB6-424D-B74D-6E0207D8C168}">
      <dgm:prSet/>
      <dgm:spPr/>
      <dgm:t>
        <a:bodyPr/>
        <a:lstStyle/>
        <a:p>
          <a:endParaRPr lang="zh-CN" altLang="en-US"/>
        </a:p>
      </dgm:t>
    </dgm:pt>
    <dgm:pt modelId="{C340A069-B100-4ADD-B9E9-F85532BE57C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b="1" dirty="0">
              <a:solidFill>
                <a:schemeClr val="bg1"/>
              </a:solidFill>
              <a:cs typeface="+mn-ea"/>
              <a:sym typeface="+mn-lt"/>
            </a:rPr>
            <a:t>Integrate</a:t>
          </a:r>
          <a:r>
            <a:rPr lang="en-US" altLang="zh-CN" dirty="0">
              <a:solidFill>
                <a:schemeClr val="bg1"/>
              </a:solidFill>
              <a:cs typeface="+mn-ea"/>
              <a:sym typeface="+mn-lt"/>
            </a:rPr>
            <a:t> the product and component information as a set</a:t>
          </a:r>
          <a:endParaRPr lang="zh-CN" altLang="en-US" dirty="0">
            <a:solidFill>
              <a:schemeClr val="bg1"/>
            </a:solidFill>
          </a:endParaRPr>
        </a:p>
      </dgm:t>
    </dgm:pt>
    <dgm:pt modelId="{4A1C98CE-8FCD-4FCF-A5F8-618E0A93460A}" type="parTrans" cxnId="{537E16C3-EE0E-462C-B9F3-C7EF91141A64}">
      <dgm:prSet/>
      <dgm:spPr/>
      <dgm:t>
        <a:bodyPr/>
        <a:lstStyle/>
        <a:p>
          <a:endParaRPr lang="zh-CN" altLang="en-US"/>
        </a:p>
      </dgm:t>
    </dgm:pt>
    <dgm:pt modelId="{9C1405C4-2930-4C5A-B78C-D160A0A9B69A}" type="sibTrans" cxnId="{537E16C3-EE0E-462C-B9F3-C7EF91141A64}">
      <dgm:prSet/>
      <dgm:spPr/>
      <dgm:t>
        <a:bodyPr/>
        <a:lstStyle/>
        <a:p>
          <a:endParaRPr lang="zh-CN" altLang="en-US"/>
        </a:p>
      </dgm:t>
    </dgm:pt>
    <dgm:pt modelId="{93BE16B1-125D-40B3-AB34-1E74D549FA30}" type="pres">
      <dgm:prSet presAssocID="{C7903372-CA6C-443C-9319-C5D4EB4A2D89}" presName="CompostProcess" presStyleCnt="0">
        <dgm:presLayoutVars>
          <dgm:dir/>
          <dgm:resizeHandles val="exact"/>
        </dgm:presLayoutVars>
      </dgm:prSet>
      <dgm:spPr/>
    </dgm:pt>
    <dgm:pt modelId="{82BD26BB-E747-4ED6-A2B0-189F8E964014}" type="pres">
      <dgm:prSet presAssocID="{C7903372-CA6C-443C-9319-C5D4EB4A2D89}" presName="arrow" presStyleLbl="bgShp" presStyleIdx="0" presStyleCnt="1"/>
      <dgm:spPr/>
    </dgm:pt>
    <dgm:pt modelId="{F676005A-E685-4BD0-B89A-4D98B9044C9D}" type="pres">
      <dgm:prSet presAssocID="{C7903372-CA6C-443C-9319-C5D4EB4A2D89}" presName="linearProcess" presStyleCnt="0"/>
      <dgm:spPr/>
    </dgm:pt>
    <dgm:pt modelId="{B6D0FE3E-7C1B-4A75-9003-422511981DC7}" type="pres">
      <dgm:prSet presAssocID="{A55F0415-8ACE-4F68-9D65-EA7DA1A47667}" presName="textNode" presStyleLbl="node1" presStyleIdx="0" presStyleCnt="5">
        <dgm:presLayoutVars>
          <dgm:bulletEnabled val="1"/>
        </dgm:presLayoutVars>
      </dgm:prSet>
      <dgm:spPr/>
    </dgm:pt>
    <dgm:pt modelId="{F1A5CB14-651E-40F9-952E-DBBABCBDDAE8}" type="pres">
      <dgm:prSet presAssocID="{2C2299CE-CE21-4392-9933-EF17E6C46F7F}" presName="sibTrans" presStyleCnt="0"/>
      <dgm:spPr/>
    </dgm:pt>
    <dgm:pt modelId="{56266F09-952F-48F1-982D-5E297A421ECA}" type="pres">
      <dgm:prSet presAssocID="{D219FEF4-4587-488A-940A-AC118D8F6AE1}" presName="textNode" presStyleLbl="node1" presStyleIdx="1" presStyleCnt="5">
        <dgm:presLayoutVars>
          <dgm:bulletEnabled val="1"/>
        </dgm:presLayoutVars>
      </dgm:prSet>
      <dgm:spPr/>
    </dgm:pt>
    <dgm:pt modelId="{BA4EA5C6-499D-4755-96F9-8B966B682813}" type="pres">
      <dgm:prSet presAssocID="{D63C4FC8-7EBE-4C4C-9CB6-5D1122E36E04}" presName="sibTrans" presStyleCnt="0"/>
      <dgm:spPr/>
    </dgm:pt>
    <dgm:pt modelId="{9CAA818A-1A47-4824-8843-B440D27CB831}" type="pres">
      <dgm:prSet presAssocID="{ABB57F4E-DD02-4046-B9D9-40C2437197BF}" presName="textNode" presStyleLbl="node1" presStyleIdx="2" presStyleCnt="5">
        <dgm:presLayoutVars>
          <dgm:bulletEnabled val="1"/>
        </dgm:presLayoutVars>
      </dgm:prSet>
      <dgm:spPr/>
    </dgm:pt>
    <dgm:pt modelId="{CFCC8A2C-A2D6-43B8-83AB-00B24445B49D}" type="pres">
      <dgm:prSet presAssocID="{8B8CAAEE-66DB-4BB5-928D-24F5AE499D7B}" presName="sibTrans" presStyleCnt="0"/>
      <dgm:spPr/>
    </dgm:pt>
    <dgm:pt modelId="{A5C26467-DB89-4ED7-8F13-22A63017A8E2}" type="pres">
      <dgm:prSet presAssocID="{70576A1A-8995-44F8-B0BF-C052EF07FF29}" presName="textNode" presStyleLbl="node1" presStyleIdx="3" presStyleCnt="5">
        <dgm:presLayoutVars>
          <dgm:bulletEnabled val="1"/>
        </dgm:presLayoutVars>
      </dgm:prSet>
      <dgm:spPr/>
    </dgm:pt>
    <dgm:pt modelId="{49C59E74-829B-4990-BB89-A61C5F15ADF0}" type="pres">
      <dgm:prSet presAssocID="{1163E91B-5119-4101-B9B5-9AAE2D8EC6C6}" presName="sibTrans" presStyleCnt="0"/>
      <dgm:spPr/>
    </dgm:pt>
    <dgm:pt modelId="{9740F4A0-BF30-425E-87C7-A44B8551A86E}" type="pres">
      <dgm:prSet presAssocID="{C340A069-B100-4ADD-B9E9-F85532BE57C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C4DD53D-2CED-4BF9-BE2D-4BF646929F38}" type="presOf" srcId="{D219FEF4-4587-488A-940A-AC118D8F6AE1}" destId="{56266F09-952F-48F1-982D-5E297A421ECA}" srcOrd="0" destOrd="0" presId="urn:microsoft.com/office/officeart/2005/8/layout/hProcess9"/>
    <dgm:cxn modelId="{E9EC044F-9E3A-4DC1-8F14-FBBFF12DB116}" type="presOf" srcId="{ABB57F4E-DD02-4046-B9D9-40C2437197BF}" destId="{9CAA818A-1A47-4824-8843-B440D27CB831}" srcOrd="0" destOrd="0" presId="urn:microsoft.com/office/officeart/2005/8/layout/hProcess9"/>
    <dgm:cxn modelId="{9CB9C659-0DAE-48D0-89D1-2FA6418709D4}" srcId="{C7903372-CA6C-443C-9319-C5D4EB4A2D89}" destId="{ABB57F4E-DD02-4046-B9D9-40C2437197BF}" srcOrd="2" destOrd="0" parTransId="{120BFE35-A32B-44CF-B44A-0714D907D127}" sibTransId="{8B8CAAEE-66DB-4BB5-928D-24F5AE499D7B}"/>
    <dgm:cxn modelId="{8E90187C-5DB6-424D-B74D-6E0207D8C168}" srcId="{C7903372-CA6C-443C-9319-C5D4EB4A2D89}" destId="{70576A1A-8995-44F8-B0BF-C052EF07FF29}" srcOrd="3" destOrd="0" parTransId="{DD522B08-EC0E-454A-9BBF-18D86DB12F28}" sibTransId="{1163E91B-5119-4101-B9B5-9AAE2D8EC6C6}"/>
    <dgm:cxn modelId="{89947A85-077E-467B-A057-F1997B9690D8}" srcId="{C7903372-CA6C-443C-9319-C5D4EB4A2D89}" destId="{D219FEF4-4587-488A-940A-AC118D8F6AE1}" srcOrd="1" destOrd="0" parTransId="{C65BE566-3D61-4203-ABA5-3B4B69EAA2D6}" sibTransId="{D63C4FC8-7EBE-4C4C-9CB6-5D1122E36E04}"/>
    <dgm:cxn modelId="{E6DD3D9E-D2B0-491C-8F21-EEACFA8104E6}" type="presOf" srcId="{A55F0415-8ACE-4F68-9D65-EA7DA1A47667}" destId="{B6D0FE3E-7C1B-4A75-9003-422511981DC7}" srcOrd="0" destOrd="0" presId="urn:microsoft.com/office/officeart/2005/8/layout/hProcess9"/>
    <dgm:cxn modelId="{7292F2BC-BD3C-455A-BB7E-ACE6608F0C3B}" srcId="{C7903372-CA6C-443C-9319-C5D4EB4A2D89}" destId="{A55F0415-8ACE-4F68-9D65-EA7DA1A47667}" srcOrd="0" destOrd="0" parTransId="{ED4E1359-C3E0-4874-8CDE-D69302FD6FE1}" sibTransId="{2C2299CE-CE21-4392-9933-EF17E6C46F7F}"/>
    <dgm:cxn modelId="{69BA7FC2-B590-494C-A0B0-CB7699C0372B}" type="presOf" srcId="{70576A1A-8995-44F8-B0BF-C052EF07FF29}" destId="{A5C26467-DB89-4ED7-8F13-22A63017A8E2}" srcOrd="0" destOrd="0" presId="urn:microsoft.com/office/officeart/2005/8/layout/hProcess9"/>
    <dgm:cxn modelId="{537E16C3-EE0E-462C-B9F3-C7EF91141A64}" srcId="{C7903372-CA6C-443C-9319-C5D4EB4A2D89}" destId="{C340A069-B100-4ADD-B9E9-F85532BE57C9}" srcOrd="4" destOrd="0" parTransId="{4A1C98CE-8FCD-4FCF-A5F8-618E0A93460A}" sibTransId="{9C1405C4-2930-4C5A-B78C-D160A0A9B69A}"/>
    <dgm:cxn modelId="{2C74A5D3-1E12-4F3B-9470-631E671C941F}" type="presOf" srcId="{C7903372-CA6C-443C-9319-C5D4EB4A2D89}" destId="{93BE16B1-125D-40B3-AB34-1E74D549FA30}" srcOrd="0" destOrd="0" presId="urn:microsoft.com/office/officeart/2005/8/layout/hProcess9"/>
    <dgm:cxn modelId="{BC9BA4E0-2B45-41F7-8997-CD94707DDDFE}" type="presOf" srcId="{C340A069-B100-4ADD-B9E9-F85532BE57C9}" destId="{9740F4A0-BF30-425E-87C7-A44B8551A86E}" srcOrd="0" destOrd="0" presId="urn:microsoft.com/office/officeart/2005/8/layout/hProcess9"/>
    <dgm:cxn modelId="{81FA5C56-6CBE-47F6-A4DD-82E5E2E1CA82}" type="presParOf" srcId="{93BE16B1-125D-40B3-AB34-1E74D549FA30}" destId="{82BD26BB-E747-4ED6-A2B0-189F8E964014}" srcOrd="0" destOrd="0" presId="urn:microsoft.com/office/officeart/2005/8/layout/hProcess9"/>
    <dgm:cxn modelId="{DB9ECBFC-EC7E-472C-B39B-257AF4D38631}" type="presParOf" srcId="{93BE16B1-125D-40B3-AB34-1E74D549FA30}" destId="{F676005A-E685-4BD0-B89A-4D98B9044C9D}" srcOrd="1" destOrd="0" presId="urn:microsoft.com/office/officeart/2005/8/layout/hProcess9"/>
    <dgm:cxn modelId="{D9B221C1-5589-4014-88CB-7E141B1866D9}" type="presParOf" srcId="{F676005A-E685-4BD0-B89A-4D98B9044C9D}" destId="{B6D0FE3E-7C1B-4A75-9003-422511981DC7}" srcOrd="0" destOrd="0" presId="urn:microsoft.com/office/officeart/2005/8/layout/hProcess9"/>
    <dgm:cxn modelId="{ADFC5FB3-FD5C-4CB3-9D88-1C9AF78EBE6C}" type="presParOf" srcId="{F676005A-E685-4BD0-B89A-4D98B9044C9D}" destId="{F1A5CB14-651E-40F9-952E-DBBABCBDDAE8}" srcOrd="1" destOrd="0" presId="urn:microsoft.com/office/officeart/2005/8/layout/hProcess9"/>
    <dgm:cxn modelId="{5E67E39D-5BA8-4A99-A558-E3FF4D07912E}" type="presParOf" srcId="{F676005A-E685-4BD0-B89A-4D98B9044C9D}" destId="{56266F09-952F-48F1-982D-5E297A421ECA}" srcOrd="2" destOrd="0" presId="urn:microsoft.com/office/officeart/2005/8/layout/hProcess9"/>
    <dgm:cxn modelId="{3293793A-C5EB-42CE-A61C-CF6B6B209C7C}" type="presParOf" srcId="{F676005A-E685-4BD0-B89A-4D98B9044C9D}" destId="{BA4EA5C6-499D-4755-96F9-8B966B682813}" srcOrd="3" destOrd="0" presId="urn:microsoft.com/office/officeart/2005/8/layout/hProcess9"/>
    <dgm:cxn modelId="{4ECC609B-8353-45A5-838E-8500FF0CAA5D}" type="presParOf" srcId="{F676005A-E685-4BD0-B89A-4D98B9044C9D}" destId="{9CAA818A-1A47-4824-8843-B440D27CB831}" srcOrd="4" destOrd="0" presId="urn:microsoft.com/office/officeart/2005/8/layout/hProcess9"/>
    <dgm:cxn modelId="{C222F6F6-92A1-4FC1-AB6D-3897E27E6B00}" type="presParOf" srcId="{F676005A-E685-4BD0-B89A-4D98B9044C9D}" destId="{CFCC8A2C-A2D6-43B8-83AB-00B24445B49D}" srcOrd="5" destOrd="0" presId="urn:microsoft.com/office/officeart/2005/8/layout/hProcess9"/>
    <dgm:cxn modelId="{C68215B2-8600-4BB6-92D2-C21564DA721D}" type="presParOf" srcId="{F676005A-E685-4BD0-B89A-4D98B9044C9D}" destId="{A5C26467-DB89-4ED7-8F13-22A63017A8E2}" srcOrd="6" destOrd="0" presId="urn:microsoft.com/office/officeart/2005/8/layout/hProcess9"/>
    <dgm:cxn modelId="{85C62CB4-272C-452A-A6FD-224106D70542}" type="presParOf" srcId="{F676005A-E685-4BD0-B89A-4D98B9044C9D}" destId="{49C59E74-829B-4990-BB89-A61C5F15ADF0}" srcOrd="7" destOrd="0" presId="urn:microsoft.com/office/officeart/2005/8/layout/hProcess9"/>
    <dgm:cxn modelId="{BA88B2EE-552A-441D-BB38-4002E25AD0E5}" type="presParOf" srcId="{F676005A-E685-4BD0-B89A-4D98B9044C9D}" destId="{9740F4A0-BF30-425E-87C7-A44B8551A86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83853-B0B6-4B20-967C-A181CC788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0CA8B-BC84-4404-B2A9-CC83091A2B08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extract all the terms (i.e., words) from the document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7AEF54BD-2813-4AF5-B50B-AE757FE28E48}" type="par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3879CCC2-6898-478F-B0CB-6AD8BA1CB640}" type="sib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86BA4E1A-4239-4280-9B7D-C053F8483A79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remove stop words, numbers, punctuation marks and other non-alphabetic characters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7B2AC6B-B46A-4A08-8E28-A445B36C0640}" type="par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FE1D5D2E-19A8-4FE3-9E30-4B353375508F}" type="sib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E1A97294-D4E9-4808-8D36-214932FF0424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use the Snowball stemmer to transform the remaining terms to their root forms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C541042-6FA9-42FE-8F0A-D4C7BAA2D29E}" type="par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1F7B2E6A-C02B-4BB6-9399-DCFFF8D70AFA}" type="sib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6F8F1071-E114-4957-B49F-8FDA2C5D0B77}" type="pres">
      <dgm:prSet presAssocID="{1F983853-B0B6-4B20-967C-A181CC788B17}" presName="Name0" presStyleCnt="0">
        <dgm:presLayoutVars>
          <dgm:chMax val="7"/>
          <dgm:chPref val="7"/>
          <dgm:dir/>
        </dgm:presLayoutVars>
      </dgm:prSet>
      <dgm:spPr/>
    </dgm:pt>
    <dgm:pt modelId="{45498FF6-DA6A-4FD6-A3EC-C4EE0347C908}" type="pres">
      <dgm:prSet presAssocID="{1F983853-B0B6-4B20-967C-A181CC788B17}" presName="Name1" presStyleCnt="0"/>
      <dgm:spPr/>
    </dgm:pt>
    <dgm:pt modelId="{3D91D2E2-6E3F-4058-8D47-6624F1499F95}" type="pres">
      <dgm:prSet presAssocID="{1F983853-B0B6-4B20-967C-A181CC788B17}" presName="cycle" presStyleCnt="0"/>
      <dgm:spPr/>
    </dgm:pt>
    <dgm:pt modelId="{CAB1C1F9-9514-41A3-8E13-774A2A76F100}" type="pres">
      <dgm:prSet presAssocID="{1F983853-B0B6-4B20-967C-A181CC788B17}" presName="srcNode" presStyleLbl="node1" presStyleIdx="0" presStyleCnt="3"/>
      <dgm:spPr/>
    </dgm:pt>
    <dgm:pt modelId="{DB693A93-73C0-4E32-87F7-002966277778}" type="pres">
      <dgm:prSet presAssocID="{1F983853-B0B6-4B20-967C-A181CC788B17}" presName="conn" presStyleLbl="parChTrans1D2" presStyleIdx="0" presStyleCnt="1"/>
      <dgm:spPr/>
    </dgm:pt>
    <dgm:pt modelId="{3FF220BC-33D6-47EF-967E-09402F48072E}" type="pres">
      <dgm:prSet presAssocID="{1F983853-B0B6-4B20-967C-A181CC788B17}" presName="extraNode" presStyleLbl="node1" presStyleIdx="0" presStyleCnt="3"/>
      <dgm:spPr/>
    </dgm:pt>
    <dgm:pt modelId="{86E7B0CC-F50C-47D9-BA46-D755A5B0A320}" type="pres">
      <dgm:prSet presAssocID="{1F983853-B0B6-4B20-967C-A181CC788B17}" presName="dstNode" presStyleLbl="node1" presStyleIdx="0" presStyleCnt="3"/>
      <dgm:spPr/>
    </dgm:pt>
    <dgm:pt modelId="{B8529CDA-8E3F-4C8D-9D3C-840A94F2B31E}" type="pres">
      <dgm:prSet presAssocID="{8CB0CA8B-BC84-4404-B2A9-CC83091A2B08}" presName="text_1" presStyleLbl="node1" presStyleIdx="0" presStyleCnt="3">
        <dgm:presLayoutVars>
          <dgm:bulletEnabled val="1"/>
        </dgm:presLayoutVars>
      </dgm:prSet>
      <dgm:spPr/>
    </dgm:pt>
    <dgm:pt modelId="{1676F04E-A511-4F3C-88B1-BAE3C51632B2}" type="pres">
      <dgm:prSet presAssocID="{8CB0CA8B-BC84-4404-B2A9-CC83091A2B08}" presName="accent_1" presStyleCnt="0"/>
      <dgm:spPr/>
    </dgm:pt>
    <dgm:pt modelId="{8C5C1ED3-CD80-4B77-B477-A5E331DD1DCB}" type="pres">
      <dgm:prSet presAssocID="{8CB0CA8B-BC84-4404-B2A9-CC83091A2B08}" presName="accentRepeatNode" presStyleLbl="solidFgAcc1" presStyleIdx="0" presStyleCnt="3"/>
      <dgm:spPr/>
    </dgm:pt>
    <dgm:pt modelId="{52B80DF8-50CF-4C6E-B34A-79D0D992EB21}" type="pres">
      <dgm:prSet presAssocID="{86BA4E1A-4239-4280-9B7D-C053F8483A79}" presName="text_2" presStyleLbl="node1" presStyleIdx="1" presStyleCnt="3">
        <dgm:presLayoutVars>
          <dgm:bulletEnabled val="1"/>
        </dgm:presLayoutVars>
      </dgm:prSet>
      <dgm:spPr/>
    </dgm:pt>
    <dgm:pt modelId="{C353ECCA-C5A6-4046-95E2-B5401C858F0C}" type="pres">
      <dgm:prSet presAssocID="{86BA4E1A-4239-4280-9B7D-C053F8483A79}" presName="accent_2" presStyleCnt="0"/>
      <dgm:spPr/>
    </dgm:pt>
    <dgm:pt modelId="{0AF08AC5-F649-4AB5-99AD-91F111E134E7}" type="pres">
      <dgm:prSet presAssocID="{86BA4E1A-4239-4280-9B7D-C053F8483A79}" presName="accentRepeatNode" presStyleLbl="solidFgAcc1" presStyleIdx="1" presStyleCnt="3"/>
      <dgm:spPr/>
    </dgm:pt>
    <dgm:pt modelId="{EF69AAEE-946D-480C-A989-7F060116C209}" type="pres">
      <dgm:prSet presAssocID="{E1A97294-D4E9-4808-8D36-214932FF0424}" presName="text_3" presStyleLbl="node1" presStyleIdx="2" presStyleCnt="3">
        <dgm:presLayoutVars>
          <dgm:bulletEnabled val="1"/>
        </dgm:presLayoutVars>
      </dgm:prSet>
      <dgm:spPr/>
    </dgm:pt>
    <dgm:pt modelId="{77205226-285B-4720-BAA4-E59BA40056F7}" type="pres">
      <dgm:prSet presAssocID="{E1A97294-D4E9-4808-8D36-214932FF0424}" presName="accent_3" presStyleCnt="0"/>
      <dgm:spPr/>
    </dgm:pt>
    <dgm:pt modelId="{6369B779-8252-4CDB-976C-5AB7043A3CDB}" type="pres">
      <dgm:prSet presAssocID="{E1A97294-D4E9-4808-8D36-214932FF0424}" presName="accentRepeatNode" presStyleLbl="solidFgAcc1" presStyleIdx="2" presStyleCnt="3"/>
      <dgm:spPr/>
    </dgm:pt>
  </dgm:ptLst>
  <dgm:cxnLst>
    <dgm:cxn modelId="{CE6C4462-24AA-4C95-B25C-3CA8C3AD86BF}" type="presOf" srcId="{86BA4E1A-4239-4280-9B7D-C053F8483A79}" destId="{52B80DF8-50CF-4C6E-B34A-79D0D992EB21}" srcOrd="0" destOrd="0" presId="urn:microsoft.com/office/officeart/2008/layout/VerticalCurvedList"/>
    <dgm:cxn modelId="{32960543-09AF-458E-9C6A-0B285349E578}" type="presOf" srcId="{8CB0CA8B-BC84-4404-B2A9-CC83091A2B08}" destId="{B8529CDA-8E3F-4C8D-9D3C-840A94F2B31E}" srcOrd="0" destOrd="0" presId="urn:microsoft.com/office/officeart/2008/layout/VerticalCurvedList"/>
    <dgm:cxn modelId="{009D4B71-E782-41A2-837E-AF0BFB54342B}" srcId="{1F983853-B0B6-4B20-967C-A181CC788B17}" destId="{E1A97294-D4E9-4808-8D36-214932FF0424}" srcOrd="2" destOrd="0" parTransId="{3C541042-6FA9-42FE-8F0A-D4C7BAA2D29E}" sibTransId="{1F7B2E6A-C02B-4BB6-9399-DCFFF8D70AFA}"/>
    <dgm:cxn modelId="{A6DEF956-B992-441A-8CBC-C7D3844EC0A1}" type="presOf" srcId="{1F983853-B0B6-4B20-967C-A181CC788B17}" destId="{6F8F1071-E114-4957-B49F-8FDA2C5D0B77}" srcOrd="0" destOrd="0" presId="urn:microsoft.com/office/officeart/2008/layout/VerticalCurvedList"/>
    <dgm:cxn modelId="{74E8289A-CB31-4900-BDBD-8A2264BE4DE5}" srcId="{1F983853-B0B6-4B20-967C-A181CC788B17}" destId="{86BA4E1A-4239-4280-9B7D-C053F8483A79}" srcOrd="1" destOrd="0" parTransId="{37B2AC6B-B46A-4A08-8E28-A445B36C0640}" sibTransId="{FE1D5D2E-19A8-4FE3-9E30-4B353375508F}"/>
    <dgm:cxn modelId="{17D321A0-9201-4F1D-87AE-A169DECD48CC}" srcId="{1F983853-B0B6-4B20-967C-A181CC788B17}" destId="{8CB0CA8B-BC84-4404-B2A9-CC83091A2B08}" srcOrd="0" destOrd="0" parTransId="{7AEF54BD-2813-4AF5-B50B-AE757FE28E48}" sibTransId="{3879CCC2-6898-478F-B0CB-6AD8BA1CB640}"/>
    <dgm:cxn modelId="{88B4A0B0-1F91-4529-9EA2-23476BF418F3}" type="presOf" srcId="{3879CCC2-6898-478F-B0CB-6AD8BA1CB640}" destId="{DB693A93-73C0-4E32-87F7-002966277778}" srcOrd="0" destOrd="0" presId="urn:microsoft.com/office/officeart/2008/layout/VerticalCurvedList"/>
    <dgm:cxn modelId="{B1A88DEB-9C5F-47E4-A33C-847D01C542EA}" type="presOf" srcId="{E1A97294-D4E9-4808-8D36-214932FF0424}" destId="{EF69AAEE-946D-480C-A989-7F060116C209}" srcOrd="0" destOrd="0" presId="urn:microsoft.com/office/officeart/2008/layout/VerticalCurvedList"/>
    <dgm:cxn modelId="{63B7B8BE-C966-4854-99F1-013E815B92D2}" type="presParOf" srcId="{6F8F1071-E114-4957-B49F-8FDA2C5D0B77}" destId="{45498FF6-DA6A-4FD6-A3EC-C4EE0347C908}" srcOrd="0" destOrd="0" presId="urn:microsoft.com/office/officeart/2008/layout/VerticalCurvedList"/>
    <dgm:cxn modelId="{7CFE9A74-2794-4D50-80CE-B9EF36097C30}" type="presParOf" srcId="{45498FF6-DA6A-4FD6-A3EC-C4EE0347C908}" destId="{3D91D2E2-6E3F-4058-8D47-6624F1499F95}" srcOrd="0" destOrd="0" presId="urn:microsoft.com/office/officeart/2008/layout/VerticalCurvedList"/>
    <dgm:cxn modelId="{060283A6-130A-4713-8B8B-E14A9097B933}" type="presParOf" srcId="{3D91D2E2-6E3F-4058-8D47-6624F1499F95}" destId="{CAB1C1F9-9514-41A3-8E13-774A2A76F100}" srcOrd="0" destOrd="0" presId="urn:microsoft.com/office/officeart/2008/layout/VerticalCurvedList"/>
    <dgm:cxn modelId="{C6573B0F-A84F-4263-B85A-525287C7E0F2}" type="presParOf" srcId="{3D91D2E2-6E3F-4058-8D47-6624F1499F95}" destId="{DB693A93-73C0-4E32-87F7-002966277778}" srcOrd="1" destOrd="0" presId="urn:microsoft.com/office/officeart/2008/layout/VerticalCurvedList"/>
    <dgm:cxn modelId="{DF28C4C1-9DDB-42E3-8DF5-B06A5F94345D}" type="presParOf" srcId="{3D91D2E2-6E3F-4058-8D47-6624F1499F95}" destId="{3FF220BC-33D6-47EF-967E-09402F48072E}" srcOrd="2" destOrd="0" presId="urn:microsoft.com/office/officeart/2008/layout/VerticalCurvedList"/>
    <dgm:cxn modelId="{2A9DBBD3-9ED3-47E5-AD2D-401B0FB9DDD9}" type="presParOf" srcId="{3D91D2E2-6E3F-4058-8D47-6624F1499F95}" destId="{86E7B0CC-F50C-47D9-BA46-D755A5B0A320}" srcOrd="3" destOrd="0" presId="urn:microsoft.com/office/officeart/2008/layout/VerticalCurvedList"/>
    <dgm:cxn modelId="{70D1E242-D74C-4E39-A54A-73F7090F8690}" type="presParOf" srcId="{45498FF6-DA6A-4FD6-A3EC-C4EE0347C908}" destId="{B8529CDA-8E3F-4C8D-9D3C-840A94F2B31E}" srcOrd="1" destOrd="0" presId="urn:microsoft.com/office/officeart/2008/layout/VerticalCurvedList"/>
    <dgm:cxn modelId="{6F522C6B-7815-410F-99DA-310F02E1D475}" type="presParOf" srcId="{45498FF6-DA6A-4FD6-A3EC-C4EE0347C908}" destId="{1676F04E-A511-4F3C-88B1-BAE3C51632B2}" srcOrd="2" destOrd="0" presId="urn:microsoft.com/office/officeart/2008/layout/VerticalCurvedList"/>
    <dgm:cxn modelId="{FFA0D98B-B011-43F0-9FD1-A998A9BA67F7}" type="presParOf" srcId="{1676F04E-A511-4F3C-88B1-BAE3C51632B2}" destId="{8C5C1ED3-CD80-4B77-B477-A5E331DD1DCB}" srcOrd="0" destOrd="0" presId="urn:microsoft.com/office/officeart/2008/layout/VerticalCurvedList"/>
    <dgm:cxn modelId="{7D6A03FE-7DD7-4151-A964-C1256477CD7B}" type="presParOf" srcId="{45498FF6-DA6A-4FD6-A3EC-C4EE0347C908}" destId="{52B80DF8-50CF-4C6E-B34A-79D0D992EB21}" srcOrd="3" destOrd="0" presId="urn:microsoft.com/office/officeart/2008/layout/VerticalCurvedList"/>
    <dgm:cxn modelId="{910642C6-0286-4AB0-ADD5-1F4D670E618C}" type="presParOf" srcId="{45498FF6-DA6A-4FD6-A3EC-C4EE0347C908}" destId="{C353ECCA-C5A6-4046-95E2-B5401C858F0C}" srcOrd="4" destOrd="0" presId="urn:microsoft.com/office/officeart/2008/layout/VerticalCurvedList"/>
    <dgm:cxn modelId="{EA17522B-FDCF-4112-B21E-8C86C0CBAB90}" type="presParOf" srcId="{C353ECCA-C5A6-4046-95E2-B5401C858F0C}" destId="{0AF08AC5-F649-4AB5-99AD-91F111E134E7}" srcOrd="0" destOrd="0" presId="urn:microsoft.com/office/officeart/2008/layout/VerticalCurvedList"/>
    <dgm:cxn modelId="{89A95858-8118-4857-B0BB-342C8F40F7BD}" type="presParOf" srcId="{45498FF6-DA6A-4FD6-A3EC-C4EE0347C908}" destId="{EF69AAEE-946D-480C-A989-7F060116C209}" srcOrd="5" destOrd="0" presId="urn:microsoft.com/office/officeart/2008/layout/VerticalCurvedList"/>
    <dgm:cxn modelId="{391C7330-0D0C-4522-BB40-FBF76E0CE39E}" type="presParOf" srcId="{45498FF6-DA6A-4FD6-A3EC-C4EE0347C908}" destId="{77205226-285B-4720-BAA4-E59BA40056F7}" srcOrd="6" destOrd="0" presId="urn:microsoft.com/office/officeart/2008/layout/VerticalCurvedList"/>
    <dgm:cxn modelId="{28F2FCC9-26E1-4137-8DCE-038FC943379C}" type="presParOf" srcId="{77205226-285B-4720-BAA4-E59BA40056F7}" destId="{6369B779-8252-4CDB-976C-5AB7043A3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903372-CA6C-443C-9319-C5D4EB4A2D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5F0415-8ACE-4F68-9D65-EA7DA1A47667}">
      <dgm:prSet phldrT="[文本]" custT="1"/>
      <dgm:spPr/>
      <dgm:t>
        <a:bodyPr/>
        <a:lstStyle/>
        <a:p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Collect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3,838,708 commit logs of Eclipse and Mozilla from GitHub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ED4E1359-C3E0-4874-8CDE-D69302FD6FE1}" type="parTrans" cxnId="{7292F2BC-BD3C-455A-BB7E-ACE6608F0C3B}">
      <dgm:prSet/>
      <dgm:spPr/>
      <dgm:t>
        <a:bodyPr/>
        <a:lstStyle/>
        <a:p>
          <a:endParaRPr lang="zh-CN" altLang="en-US"/>
        </a:p>
      </dgm:t>
    </dgm:pt>
    <dgm:pt modelId="{2C2299CE-CE21-4392-9933-EF17E6C46F7F}" type="sibTrans" cxnId="{7292F2BC-BD3C-455A-BB7E-ACE6608F0C3B}">
      <dgm:prSet/>
      <dgm:spPr/>
      <dgm:t>
        <a:bodyPr/>
        <a:lstStyle/>
        <a:p>
          <a:endParaRPr lang="zh-CN" altLang="en-US"/>
        </a:p>
      </dgm:t>
    </dgm:pt>
    <dgm:pt modelId="{D219FEF4-4587-488A-940A-AC118D8F6AE1}">
      <dgm:prSet phldrT="[文本]" custT="1"/>
      <dgm:spPr/>
      <dgm:t>
        <a:bodyPr/>
        <a:lstStyle/>
        <a:p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Use the approach proposed by </a:t>
          </a:r>
          <a:r>
            <a:rPr lang="en-US" altLang="zh-CN" sz="1300" dirty="0" err="1">
              <a:solidFill>
                <a:schemeClr val="bg1"/>
              </a:solidFill>
              <a:cs typeface="+mn-ea"/>
              <a:sym typeface="+mn-lt"/>
            </a:rPr>
            <a:t>Sliwerski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et al. to </a:t>
          </a:r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extract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bug ids from commit messages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C65BE566-3D61-4203-ABA5-3B4B69EAA2D6}" type="parTrans" cxnId="{89947A85-077E-467B-A057-F1997B9690D8}">
      <dgm:prSet/>
      <dgm:spPr/>
      <dgm:t>
        <a:bodyPr/>
        <a:lstStyle/>
        <a:p>
          <a:endParaRPr lang="zh-CN" altLang="en-US"/>
        </a:p>
      </dgm:t>
    </dgm:pt>
    <dgm:pt modelId="{D63C4FC8-7EBE-4C4C-9CB6-5D1122E36E04}" type="sibTrans" cxnId="{89947A85-077E-467B-A057-F1997B9690D8}">
      <dgm:prSet/>
      <dgm:spPr/>
      <dgm:t>
        <a:bodyPr/>
        <a:lstStyle/>
        <a:p>
          <a:endParaRPr lang="zh-CN" altLang="en-US"/>
        </a:p>
      </dgm:t>
    </dgm:pt>
    <dgm:pt modelId="{ABB57F4E-DD02-4046-B9D9-40C2437197BF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sz="1300" b="1" dirty="0">
              <a:solidFill>
                <a:schemeClr val="bg1"/>
              </a:solidFill>
              <a:cs typeface="+mn-ea"/>
              <a:sym typeface="+mn-lt"/>
            </a:rPr>
            <a:t>Union</a:t>
          </a:r>
          <a:r>
            <a:rPr lang="en-US" altLang="zh-CN" sz="1300" dirty="0">
              <a:solidFill>
                <a:schemeClr val="bg1"/>
              </a:solidFill>
              <a:cs typeface="+mn-ea"/>
              <a:sym typeface="+mn-lt"/>
            </a:rPr>
            <a:t> the committed file lists which correspond to the same bug id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120BFE35-A32B-44CF-B44A-0714D907D127}" type="parTrans" cxnId="{9CB9C659-0DAE-48D0-89D1-2FA6418709D4}">
      <dgm:prSet/>
      <dgm:spPr/>
      <dgm:t>
        <a:bodyPr/>
        <a:lstStyle/>
        <a:p>
          <a:endParaRPr lang="zh-CN" altLang="en-US"/>
        </a:p>
      </dgm:t>
    </dgm:pt>
    <dgm:pt modelId="{8B8CAAEE-66DB-4BB5-928D-24F5AE499D7B}" type="sibTrans" cxnId="{9CB9C659-0DAE-48D0-89D1-2FA6418709D4}">
      <dgm:prSet/>
      <dgm:spPr/>
      <dgm:t>
        <a:bodyPr/>
        <a:lstStyle/>
        <a:p>
          <a:endParaRPr lang="zh-CN" altLang="en-US"/>
        </a:p>
      </dgm:t>
    </dgm:pt>
    <dgm:pt modelId="{70576A1A-8995-44F8-B0BF-C052EF07FF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b="1" dirty="0">
              <a:solidFill>
                <a:schemeClr val="bg1"/>
              </a:solidFill>
              <a:cs typeface="+mn-ea"/>
              <a:sym typeface="+mn-lt"/>
            </a:rPr>
            <a:t>Link</a:t>
          </a:r>
          <a:r>
            <a:rPr lang="en-US" altLang="zh-CN" dirty="0">
              <a:solidFill>
                <a:schemeClr val="bg1"/>
              </a:solidFill>
              <a:cs typeface="+mn-ea"/>
              <a:sym typeface="+mn-lt"/>
            </a:rPr>
            <a:t> bug reports and committed file lists according to the bug ids</a:t>
          </a:r>
          <a:endParaRPr lang="zh-CN" altLang="en-US" dirty="0">
            <a:solidFill>
              <a:schemeClr val="bg1"/>
            </a:solidFill>
          </a:endParaRPr>
        </a:p>
      </dgm:t>
    </dgm:pt>
    <dgm:pt modelId="{DD522B08-EC0E-454A-9BBF-18D86DB12F28}" type="parTrans" cxnId="{8E90187C-5DB6-424D-B74D-6E0207D8C168}">
      <dgm:prSet/>
      <dgm:spPr/>
      <dgm:t>
        <a:bodyPr/>
        <a:lstStyle/>
        <a:p>
          <a:endParaRPr lang="zh-CN" altLang="en-US"/>
        </a:p>
      </dgm:t>
    </dgm:pt>
    <dgm:pt modelId="{1163E91B-5119-4101-B9B5-9AAE2D8EC6C6}" type="sibTrans" cxnId="{8E90187C-5DB6-424D-B74D-6E0207D8C168}">
      <dgm:prSet/>
      <dgm:spPr/>
      <dgm:t>
        <a:bodyPr/>
        <a:lstStyle/>
        <a:p>
          <a:endParaRPr lang="zh-CN" altLang="en-US"/>
        </a:p>
      </dgm:t>
    </dgm:pt>
    <dgm:pt modelId="{93BE16B1-125D-40B3-AB34-1E74D549FA30}" type="pres">
      <dgm:prSet presAssocID="{C7903372-CA6C-443C-9319-C5D4EB4A2D89}" presName="CompostProcess" presStyleCnt="0">
        <dgm:presLayoutVars>
          <dgm:dir/>
          <dgm:resizeHandles val="exact"/>
        </dgm:presLayoutVars>
      </dgm:prSet>
      <dgm:spPr/>
    </dgm:pt>
    <dgm:pt modelId="{82BD26BB-E747-4ED6-A2B0-189F8E964014}" type="pres">
      <dgm:prSet presAssocID="{C7903372-CA6C-443C-9319-C5D4EB4A2D89}" presName="arrow" presStyleLbl="bgShp" presStyleIdx="0" presStyleCnt="1"/>
      <dgm:spPr/>
    </dgm:pt>
    <dgm:pt modelId="{F676005A-E685-4BD0-B89A-4D98B9044C9D}" type="pres">
      <dgm:prSet presAssocID="{C7903372-CA6C-443C-9319-C5D4EB4A2D89}" presName="linearProcess" presStyleCnt="0"/>
      <dgm:spPr/>
    </dgm:pt>
    <dgm:pt modelId="{B6D0FE3E-7C1B-4A75-9003-422511981DC7}" type="pres">
      <dgm:prSet presAssocID="{A55F0415-8ACE-4F68-9D65-EA7DA1A47667}" presName="textNode" presStyleLbl="node1" presStyleIdx="0" presStyleCnt="4">
        <dgm:presLayoutVars>
          <dgm:bulletEnabled val="1"/>
        </dgm:presLayoutVars>
      </dgm:prSet>
      <dgm:spPr/>
    </dgm:pt>
    <dgm:pt modelId="{F1A5CB14-651E-40F9-952E-DBBABCBDDAE8}" type="pres">
      <dgm:prSet presAssocID="{2C2299CE-CE21-4392-9933-EF17E6C46F7F}" presName="sibTrans" presStyleCnt="0"/>
      <dgm:spPr/>
    </dgm:pt>
    <dgm:pt modelId="{56266F09-952F-48F1-982D-5E297A421ECA}" type="pres">
      <dgm:prSet presAssocID="{D219FEF4-4587-488A-940A-AC118D8F6AE1}" presName="textNode" presStyleLbl="node1" presStyleIdx="1" presStyleCnt="4">
        <dgm:presLayoutVars>
          <dgm:bulletEnabled val="1"/>
        </dgm:presLayoutVars>
      </dgm:prSet>
      <dgm:spPr/>
    </dgm:pt>
    <dgm:pt modelId="{BA4EA5C6-499D-4755-96F9-8B966B682813}" type="pres">
      <dgm:prSet presAssocID="{D63C4FC8-7EBE-4C4C-9CB6-5D1122E36E04}" presName="sibTrans" presStyleCnt="0"/>
      <dgm:spPr/>
    </dgm:pt>
    <dgm:pt modelId="{9CAA818A-1A47-4824-8843-B440D27CB831}" type="pres">
      <dgm:prSet presAssocID="{ABB57F4E-DD02-4046-B9D9-40C2437197BF}" presName="textNode" presStyleLbl="node1" presStyleIdx="2" presStyleCnt="4">
        <dgm:presLayoutVars>
          <dgm:bulletEnabled val="1"/>
        </dgm:presLayoutVars>
      </dgm:prSet>
      <dgm:spPr/>
    </dgm:pt>
    <dgm:pt modelId="{CFCC8A2C-A2D6-43B8-83AB-00B24445B49D}" type="pres">
      <dgm:prSet presAssocID="{8B8CAAEE-66DB-4BB5-928D-24F5AE499D7B}" presName="sibTrans" presStyleCnt="0"/>
      <dgm:spPr/>
    </dgm:pt>
    <dgm:pt modelId="{A5C26467-DB89-4ED7-8F13-22A63017A8E2}" type="pres">
      <dgm:prSet presAssocID="{70576A1A-8995-44F8-B0BF-C052EF07FF2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C4DD53D-2CED-4BF9-BE2D-4BF646929F38}" type="presOf" srcId="{D219FEF4-4587-488A-940A-AC118D8F6AE1}" destId="{56266F09-952F-48F1-982D-5E297A421ECA}" srcOrd="0" destOrd="0" presId="urn:microsoft.com/office/officeart/2005/8/layout/hProcess9"/>
    <dgm:cxn modelId="{E9EC044F-9E3A-4DC1-8F14-FBBFF12DB116}" type="presOf" srcId="{ABB57F4E-DD02-4046-B9D9-40C2437197BF}" destId="{9CAA818A-1A47-4824-8843-B440D27CB831}" srcOrd="0" destOrd="0" presId="urn:microsoft.com/office/officeart/2005/8/layout/hProcess9"/>
    <dgm:cxn modelId="{9CB9C659-0DAE-48D0-89D1-2FA6418709D4}" srcId="{C7903372-CA6C-443C-9319-C5D4EB4A2D89}" destId="{ABB57F4E-DD02-4046-B9D9-40C2437197BF}" srcOrd="2" destOrd="0" parTransId="{120BFE35-A32B-44CF-B44A-0714D907D127}" sibTransId="{8B8CAAEE-66DB-4BB5-928D-24F5AE499D7B}"/>
    <dgm:cxn modelId="{8E90187C-5DB6-424D-B74D-6E0207D8C168}" srcId="{C7903372-CA6C-443C-9319-C5D4EB4A2D89}" destId="{70576A1A-8995-44F8-B0BF-C052EF07FF29}" srcOrd="3" destOrd="0" parTransId="{DD522B08-EC0E-454A-9BBF-18D86DB12F28}" sibTransId="{1163E91B-5119-4101-B9B5-9AAE2D8EC6C6}"/>
    <dgm:cxn modelId="{89947A85-077E-467B-A057-F1997B9690D8}" srcId="{C7903372-CA6C-443C-9319-C5D4EB4A2D89}" destId="{D219FEF4-4587-488A-940A-AC118D8F6AE1}" srcOrd="1" destOrd="0" parTransId="{C65BE566-3D61-4203-ABA5-3B4B69EAA2D6}" sibTransId="{D63C4FC8-7EBE-4C4C-9CB6-5D1122E36E04}"/>
    <dgm:cxn modelId="{E6DD3D9E-D2B0-491C-8F21-EEACFA8104E6}" type="presOf" srcId="{A55F0415-8ACE-4F68-9D65-EA7DA1A47667}" destId="{B6D0FE3E-7C1B-4A75-9003-422511981DC7}" srcOrd="0" destOrd="0" presId="urn:microsoft.com/office/officeart/2005/8/layout/hProcess9"/>
    <dgm:cxn modelId="{7292F2BC-BD3C-455A-BB7E-ACE6608F0C3B}" srcId="{C7903372-CA6C-443C-9319-C5D4EB4A2D89}" destId="{A55F0415-8ACE-4F68-9D65-EA7DA1A47667}" srcOrd="0" destOrd="0" parTransId="{ED4E1359-C3E0-4874-8CDE-D69302FD6FE1}" sibTransId="{2C2299CE-CE21-4392-9933-EF17E6C46F7F}"/>
    <dgm:cxn modelId="{69BA7FC2-B590-494C-A0B0-CB7699C0372B}" type="presOf" srcId="{70576A1A-8995-44F8-B0BF-C052EF07FF29}" destId="{A5C26467-DB89-4ED7-8F13-22A63017A8E2}" srcOrd="0" destOrd="0" presId="urn:microsoft.com/office/officeart/2005/8/layout/hProcess9"/>
    <dgm:cxn modelId="{2C74A5D3-1E12-4F3B-9470-631E671C941F}" type="presOf" srcId="{C7903372-CA6C-443C-9319-C5D4EB4A2D89}" destId="{93BE16B1-125D-40B3-AB34-1E74D549FA30}" srcOrd="0" destOrd="0" presId="urn:microsoft.com/office/officeart/2005/8/layout/hProcess9"/>
    <dgm:cxn modelId="{81FA5C56-6CBE-47F6-A4DD-82E5E2E1CA82}" type="presParOf" srcId="{93BE16B1-125D-40B3-AB34-1E74D549FA30}" destId="{82BD26BB-E747-4ED6-A2B0-189F8E964014}" srcOrd="0" destOrd="0" presId="urn:microsoft.com/office/officeart/2005/8/layout/hProcess9"/>
    <dgm:cxn modelId="{DB9ECBFC-EC7E-472C-B39B-257AF4D38631}" type="presParOf" srcId="{93BE16B1-125D-40B3-AB34-1E74D549FA30}" destId="{F676005A-E685-4BD0-B89A-4D98B9044C9D}" srcOrd="1" destOrd="0" presId="urn:microsoft.com/office/officeart/2005/8/layout/hProcess9"/>
    <dgm:cxn modelId="{D9B221C1-5589-4014-88CB-7E141B1866D9}" type="presParOf" srcId="{F676005A-E685-4BD0-B89A-4D98B9044C9D}" destId="{B6D0FE3E-7C1B-4A75-9003-422511981DC7}" srcOrd="0" destOrd="0" presId="urn:microsoft.com/office/officeart/2005/8/layout/hProcess9"/>
    <dgm:cxn modelId="{ADFC5FB3-FD5C-4CB3-9D88-1C9AF78EBE6C}" type="presParOf" srcId="{F676005A-E685-4BD0-B89A-4D98B9044C9D}" destId="{F1A5CB14-651E-40F9-952E-DBBABCBDDAE8}" srcOrd="1" destOrd="0" presId="urn:microsoft.com/office/officeart/2005/8/layout/hProcess9"/>
    <dgm:cxn modelId="{5E67E39D-5BA8-4A99-A558-E3FF4D07912E}" type="presParOf" srcId="{F676005A-E685-4BD0-B89A-4D98B9044C9D}" destId="{56266F09-952F-48F1-982D-5E297A421ECA}" srcOrd="2" destOrd="0" presId="urn:microsoft.com/office/officeart/2005/8/layout/hProcess9"/>
    <dgm:cxn modelId="{3293793A-C5EB-42CE-A61C-CF6B6B209C7C}" type="presParOf" srcId="{F676005A-E685-4BD0-B89A-4D98B9044C9D}" destId="{BA4EA5C6-499D-4755-96F9-8B966B682813}" srcOrd="3" destOrd="0" presId="urn:microsoft.com/office/officeart/2005/8/layout/hProcess9"/>
    <dgm:cxn modelId="{4ECC609B-8353-45A5-838E-8500FF0CAA5D}" type="presParOf" srcId="{F676005A-E685-4BD0-B89A-4D98B9044C9D}" destId="{9CAA818A-1A47-4824-8843-B440D27CB831}" srcOrd="4" destOrd="0" presId="urn:microsoft.com/office/officeart/2005/8/layout/hProcess9"/>
    <dgm:cxn modelId="{C222F6F6-92A1-4FC1-AB6D-3897E27E6B00}" type="presParOf" srcId="{F676005A-E685-4BD0-B89A-4D98B9044C9D}" destId="{CFCC8A2C-A2D6-43B8-83AB-00B24445B49D}" srcOrd="5" destOrd="0" presId="urn:microsoft.com/office/officeart/2005/8/layout/hProcess9"/>
    <dgm:cxn modelId="{C68215B2-8600-4BB6-92D2-C21564DA721D}" type="presParOf" srcId="{F676005A-E685-4BD0-B89A-4D98B9044C9D}" destId="{A5C26467-DB89-4ED7-8F13-22A63017A8E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983853-B0B6-4B20-967C-A181CC788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0CA8B-BC84-4404-B2A9-CC83091A2B08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kern="1200" dirty="0"/>
            <a:t>TF-IDF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7AEF54BD-2813-4AF5-B50B-AE757FE28E48}" type="par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3879CCC2-6898-478F-B0CB-6AD8BA1CB640}" type="sib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86BA4E1A-4239-4280-9B7D-C053F8483A79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kern="1200" dirty="0"/>
            <a:t>word embedding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7B2AC6B-B46A-4A08-8E28-A445B36C0640}" type="par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FE1D5D2E-19A8-4FE3-9E30-4B353375508F}" type="sib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E1A97294-D4E9-4808-8D36-214932FF0424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kern="1200" dirty="0"/>
            <a:t>product &amp; component information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C541042-6FA9-42FE-8F0A-D4C7BAA2D29E}" type="par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1F7B2E6A-C02B-4BB6-9399-DCFFF8D70AFA}" type="sib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472DE7BD-D9B5-4275-8F2B-14D34FDC02B0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dirty="0"/>
            <a:t>combination component</a:t>
          </a:r>
          <a:endParaRPr lang="zh-CN" altLang="en-US" sz="1400" b="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F7C84063-77BB-49B2-9D0B-C3D5B0C9414E}" type="parTrans" cxnId="{0757013C-FFFD-4576-8FF7-C1C0931D9BC8}">
      <dgm:prSet/>
      <dgm:spPr/>
      <dgm:t>
        <a:bodyPr/>
        <a:lstStyle/>
        <a:p>
          <a:endParaRPr lang="zh-CN" altLang="en-US"/>
        </a:p>
      </dgm:t>
    </dgm:pt>
    <dgm:pt modelId="{8FC26CAF-672A-4A82-BE9E-50F490D7633E}" type="sibTrans" cxnId="{0757013C-FFFD-4576-8FF7-C1C0931D9BC8}">
      <dgm:prSet/>
      <dgm:spPr/>
      <dgm:t>
        <a:bodyPr/>
        <a:lstStyle/>
        <a:p>
          <a:endParaRPr lang="zh-CN" altLang="en-US"/>
        </a:p>
      </dgm:t>
    </dgm:pt>
    <dgm:pt modelId="{6F8F1071-E114-4957-B49F-8FDA2C5D0B77}" type="pres">
      <dgm:prSet presAssocID="{1F983853-B0B6-4B20-967C-A181CC788B17}" presName="Name0" presStyleCnt="0">
        <dgm:presLayoutVars>
          <dgm:chMax val="7"/>
          <dgm:chPref val="7"/>
          <dgm:dir/>
        </dgm:presLayoutVars>
      </dgm:prSet>
      <dgm:spPr/>
    </dgm:pt>
    <dgm:pt modelId="{45498FF6-DA6A-4FD6-A3EC-C4EE0347C908}" type="pres">
      <dgm:prSet presAssocID="{1F983853-B0B6-4B20-967C-A181CC788B17}" presName="Name1" presStyleCnt="0"/>
      <dgm:spPr/>
    </dgm:pt>
    <dgm:pt modelId="{3D91D2E2-6E3F-4058-8D47-6624F1499F95}" type="pres">
      <dgm:prSet presAssocID="{1F983853-B0B6-4B20-967C-A181CC788B17}" presName="cycle" presStyleCnt="0"/>
      <dgm:spPr/>
    </dgm:pt>
    <dgm:pt modelId="{CAB1C1F9-9514-41A3-8E13-774A2A76F100}" type="pres">
      <dgm:prSet presAssocID="{1F983853-B0B6-4B20-967C-A181CC788B17}" presName="srcNode" presStyleLbl="node1" presStyleIdx="0" presStyleCnt="4"/>
      <dgm:spPr/>
    </dgm:pt>
    <dgm:pt modelId="{DB693A93-73C0-4E32-87F7-002966277778}" type="pres">
      <dgm:prSet presAssocID="{1F983853-B0B6-4B20-967C-A181CC788B17}" presName="conn" presStyleLbl="parChTrans1D2" presStyleIdx="0" presStyleCnt="1"/>
      <dgm:spPr/>
    </dgm:pt>
    <dgm:pt modelId="{3FF220BC-33D6-47EF-967E-09402F48072E}" type="pres">
      <dgm:prSet presAssocID="{1F983853-B0B6-4B20-967C-A181CC788B17}" presName="extraNode" presStyleLbl="node1" presStyleIdx="0" presStyleCnt="4"/>
      <dgm:spPr/>
    </dgm:pt>
    <dgm:pt modelId="{86E7B0CC-F50C-47D9-BA46-D755A5B0A320}" type="pres">
      <dgm:prSet presAssocID="{1F983853-B0B6-4B20-967C-A181CC788B17}" presName="dstNode" presStyleLbl="node1" presStyleIdx="0" presStyleCnt="4"/>
      <dgm:spPr/>
    </dgm:pt>
    <dgm:pt modelId="{B8529CDA-8E3F-4C8D-9D3C-840A94F2B31E}" type="pres">
      <dgm:prSet presAssocID="{8CB0CA8B-BC84-4404-B2A9-CC83091A2B08}" presName="text_1" presStyleLbl="node1" presStyleIdx="0" presStyleCnt="4">
        <dgm:presLayoutVars>
          <dgm:bulletEnabled val="1"/>
        </dgm:presLayoutVars>
      </dgm:prSet>
      <dgm:spPr/>
    </dgm:pt>
    <dgm:pt modelId="{1676F04E-A511-4F3C-88B1-BAE3C51632B2}" type="pres">
      <dgm:prSet presAssocID="{8CB0CA8B-BC84-4404-B2A9-CC83091A2B08}" presName="accent_1" presStyleCnt="0"/>
      <dgm:spPr/>
    </dgm:pt>
    <dgm:pt modelId="{8C5C1ED3-CD80-4B77-B477-A5E331DD1DCB}" type="pres">
      <dgm:prSet presAssocID="{8CB0CA8B-BC84-4404-B2A9-CC83091A2B08}" presName="accentRepeatNode" presStyleLbl="solidFgAcc1" presStyleIdx="0" presStyleCnt="4"/>
      <dgm:spPr/>
    </dgm:pt>
    <dgm:pt modelId="{52B80DF8-50CF-4C6E-B34A-79D0D992EB21}" type="pres">
      <dgm:prSet presAssocID="{86BA4E1A-4239-4280-9B7D-C053F8483A79}" presName="text_2" presStyleLbl="node1" presStyleIdx="1" presStyleCnt="4">
        <dgm:presLayoutVars>
          <dgm:bulletEnabled val="1"/>
        </dgm:presLayoutVars>
      </dgm:prSet>
      <dgm:spPr/>
    </dgm:pt>
    <dgm:pt modelId="{C353ECCA-C5A6-4046-95E2-B5401C858F0C}" type="pres">
      <dgm:prSet presAssocID="{86BA4E1A-4239-4280-9B7D-C053F8483A79}" presName="accent_2" presStyleCnt="0"/>
      <dgm:spPr/>
    </dgm:pt>
    <dgm:pt modelId="{0AF08AC5-F649-4AB5-99AD-91F111E134E7}" type="pres">
      <dgm:prSet presAssocID="{86BA4E1A-4239-4280-9B7D-C053F8483A79}" presName="accentRepeatNode" presStyleLbl="solidFgAcc1" presStyleIdx="1" presStyleCnt="4"/>
      <dgm:spPr/>
    </dgm:pt>
    <dgm:pt modelId="{EF69AAEE-946D-480C-A989-7F060116C209}" type="pres">
      <dgm:prSet presAssocID="{E1A97294-D4E9-4808-8D36-214932FF0424}" presName="text_3" presStyleLbl="node1" presStyleIdx="2" presStyleCnt="4">
        <dgm:presLayoutVars>
          <dgm:bulletEnabled val="1"/>
        </dgm:presLayoutVars>
      </dgm:prSet>
      <dgm:spPr/>
    </dgm:pt>
    <dgm:pt modelId="{77205226-285B-4720-BAA4-E59BA40056F7}" type="pres">
      <dgm:prSet presAssocID="{E1A97294-D4E9-4808-8D36-214932FF0424}" presName="accent_3" presStyleCnt="0"/>
      <dgm:spPr/>
    </dgm:pt>
    <dgm:pt modelId="{6369B779-8252-4CDB-976C-5AB7043A3CDB}" type="pres">
      <dgm:prSet presAssocID="{E1A97294-D4E9-4808-8D36-214932FF0424}" presName="accentRepeatNode" presStyleLbl="solidFgAcc1" presStyleIdx="2" presStyleCnt="4"/>
      <dgm:spPr/>
    </dgm:pt>
    <dgm:pt modelId="{551CCDEE-175B-4DEF-923F-599C11429C7E}" type="pres">
      <dgm:prSet presAssocID="{472DE7BD-D9B5-4275-8F2B-14D34FDC02B0}" presName="text_4" presStyleLbl="node1" presStyleIdx="3" presStyleCnt="4">
        <dgm:presLayoutVars>
          <dgm:bulletEnabled val="1"/>
        </dgm:presLayoutVars>
      </dgm:prSet>
      <dgm:spPr/>
    </dgm:pt>
    <dgm:pt modelId="{4D9C55BE-CBAE-42E4-A4CB-6595F1516295}" type="pres">
      <dgm:prSet presAssocID="{472DE7BD-D9B5-4275-8F2B-14D34FDC02B0}" presName="accent_4" presStyleCnt="0"/>
      <dgm:spPr/>
    </dgm:pt>
    <dgm:pt modelId="{6C32496A-977B-48FE-BE44-40F6EFBF578B}" type="pres">
      <dgm:prSet presAssocID="{472DE7BD-D9B5-4275-8F2B-14D34FDC02B0}" presName="accentRepeatNode" presStyleLbl="solidFgAcc1" presStyleIdx="3" presStyleCnt="4"/>
      <dgm:spPr/>
    </dgm:pt>
  </dgm:ptLst>
  <dgm:cxnLst>
    <dgm:cxn modelId="{0757013C-FFFD-4576-8FF7-C1C0931D9BC8}" srcId="{1F983853-B0B6-4B20-967C-A181CC788B17}" destId="{472DE7BD-D9B5-4275-8F2B-14D34FDC02B0}" srcOrd="3" destOrd="0" parTransId="{F7C84063-77BB-49B2-9D0B-C3D5B0C9414E}" sibTransId="{8FC26CAF-672A-4A82-BE9E-50F490D7633E}"/>
    <dgm:cxn modelId="{CE6C4462-24AA-4C95-B25C-3CA8C3AD86BF}" type="presOf" srcId="{86BA4E1A-4239-4280-9B7D-C053F8483A79}" destId="{52B80DF8-50CF-4C6E-B34A-79D0D992EB21}" srcOrd="0" destOrd="0" presId="urn:microsoft.com/office/officeart/2008/layout/VerticalCurvedList"/>
    <dgm:cxn modelId="{32960543-09AF-458E-9C6A-0B285349E578}" type="presOf" srcId="{8CB0CA8B-BC84-4404-B2A9-CC83091A2B08}" destId="{B8529CDA-8E3F-4C8D-9D3C-840A94F2B31E}" srcOrd="0" destOrd="0" presId="urn:microsoft.com/office/officeart/2008/layout/VerticalCurvedList"/>
    <dgm:cxn modelId="{009D4B71-E782-41A2-837E-AF0BFB54342B}" srcId="{1F983853-B0B6-4B20-967C-A181CC788B17}" destId="{E1A97294-D4E9-4808-8D36-214932FF0424}" srcOrd="2" destOrd="0" parTransId="{3C541042-6FA9-42FE-8F0A-D4C7BAA2D29E}" sibTransId="{1F7B2E6A-C02B-4BB6-9399-DCFFF8D70AFA}"/>
    <dgm:cxn modelId="{A6DEF956-B992-441A-8CBC-C7D3844EC0A1}" type="presOf" srcId="{1F983853-B0B6-4B20-967C-A181CC788B17}" destId="{6F8F1071-E114-4957-B49F-8FDA2C5D0B77}" srcOrd="0" destOrd="0" presId="urn:microsoft.com/office/officeart/2008/layout/VerticalCurvedList"/>
    <dgm:cxn modelId="{74E8289A-CB31-4900-BDBD-8A2264BE4DE5}" srcId="{1F983853-B0B6-4B20-967C-A181CC788B17}" destId="{86BA4E1A-4239-4280-9B7D-C053F8483A79}" srcOrd="1" destOrd="0" parTransId="{37B2AC6B-B46A-4A08-8E28-A445B36C0640}" sibTransId="{FE1D5D2E-19A8-4FE3-9E30-4B353375508F}"/>
    <dgm:cxn modelId="{17D321A0-9201-4F1D-87AE-A169DECD48CC}" srcId="{1F983853-B0B6-4B20-967C-A181CC788B17}" destId="{8CB0CA8B-BC84-4404-B2A9-CC83091A2B08}" srcOrd="0" destOrd="0" parTransId="{7AEF54BD-2813-4AF5-B50B-AE757FE28E48}" sibTransId="{3879CCC2-6898-478F-B0CB-6AD8BA1CB640}"/>
    <dgm:cxn modelId="{1F31C5A5-19CE-428E-8E7D-C7AE045E493C}" type="presOf" srcId="{472DE7BD-D9B5-4275-8F2B-14D34FDC02B0}" destId="{551CCDEE-175B-4DEF-923F-599C11429C7E}" srcOrd="0" destOrd="0" presId="urn:microsoft.com/office/officeart/2008/layout/VerticalCurvedList"/>
    <dgm:cxn modelId="{88B4A0B0-1F91-4529-9EA2-23476BF418F3}" type="presOf" srcId="{3879CCC2-6898-478F-B0CB-6AD8BA1CB640}" destId="{DB693A93-73C0-4E32-87F7-002966277778}" srcOrd="0" destOrd="0" presId="urn:microsoft.com/office/officeart/2008/layout/VerticalCurvedList"/>
    <dgm:cxn modelId="{B1A88DEB-9C5F-47E4-A33C-847D01C542EA}" type="presOf" srcId="{E1A97294-D4E9-4808-8D36-214932FF0424}" destId="{EF69AAEE-946D-480C-A989-7F060116C209}" srcOrd="0" destOrd="0" presId="urn:microsoft.com/office/officeart/2008/layout/VerticalCurvedList"/>
    <dgm:cxn modelId="{63B7B8BE-C966-4854-99F1-013E815B92D2}" type="presParOf" srcId="{6F8F1071-E114-4957-B49F-8FDA2C5D0B77}" destId="{45498FF6-DA6A-4FD6-A3EC-C4EE0347C908}" srcOrd="0" destOrd="0" presId="urn:microsoft.com/office/officeart/2008/layout/VerticalCurvedList"/>
    <dgm:cxn modelId="{7CFE9A74-2794-4D50-80CE-B9EF36097C30}" type="presParOf" srcId="{45498FF6-DA6A-4FD6-A3EC-C4EE0347C908}" destId="{3D91D2E2-6E3F-4058-8D47-6624F1499F95}" srcOrd="0" destOrd="0" presId="urn:microsoft.com/office/officeart/2008/layout/VerticalCurvedList"/>
    <dgm:cxn modelId="{060283A6-130A-4713-8B8B-E14A9097B933}" type="presParOf" srcId="{3D91D2E2-6E3F-4058-8D47-6624F1499F95}" destId="{CAB1C1F9-9514-41A3-8E13-774A2A76F100}" srcOrd="0" destOrd="0" presId="urn:microsoft.com/office/officeart/2008/layout/VerticalCurvedList"/>
    <dgm:cxn modelId="{C6573B0F-A84F-4263-B85A-525287C7E0F2}" type="presParOf" srcId="{3D91D2E2-6E3F-4058-8D47-6624F1499F95}" destId="{DB693A93-73C0-4E32-87F7-002966277778}" srcOrd="1" destOrd="0" presId="urn:microsoft.com/office/officeart/2008/layout/VerticalCurvedList"/>
    <dgm:cxn modelId="{DF28C4C1-9DDB-42E3-8DF5-B06A5F94345D}" type="presParOf" srcId="{3D91D2E2-6E3F-4058-8D47-6624F1499F95}" destId="{3FF220BC-33D6-47EF-967E-09402F48072E}" srcOrd="2" destOrd="0" presId="urn:microsoft.com/office/officeart/2008/layout/VerticalCurvedList"/>
    <dgm:cxn modelId="{2A9DBBD3-9ED3-47E5-AD2D-401B0FB9DDD9}" type="presParOf" srcId="{3D91D2E2-6E3F-4058-8D47-6624F1499F95}" destId="{86E7B0CC-F50C-47D9-BA46-D755A5B0A320}" srcOrd="3" destOrd="0" presId="urn:microsoft.com/office/officeart/2008/layout/VerticalCurvedList"/>
    <dgm:cxn modelId="{70D1E242-D74C-4E39-A54A-73F7090F8690}" type="presParOf" srcId="{45498FF6-DA6A-4FD6-A3EC-C4EE0347C908}" destId="{B8529CDA-8E3F-4C8D-9D3C-840A94F2B31E}" srcOrd="1" destOrd="0" presId="urn:microsoft.com/office/officeart/2008/layout/VerticalCurvedList"/>
    <dgm:cxn modelId="{6F522C6B-7815-410F-99DA-310F02E1D475}" type="presParOf" srcId="{45498FF6-DA6A-4FD6-A3EC-C4EE0347C908}" destId="{1676F04E-A511-4F3C-88B1-BAE3C51632B2}" srcOrd="2" destOrd="0" presId="urn:microsoft.com/office/officeart/2008/layout/VerticalCurvedList"/>
    <dgm:cxn modelId="{FFA0D98B-B011-43F0-9FD1-A998A9BA67F7}" type="presParOf" srcId="{1676F04E-A511-4F3C-88B1-BAE3C51632B2}" destId="{8C5C1ED3-CD80-4B77-B477-A5E331DD1DCB}" srcOrd="0" destOrd="0" presId="urn:microsoft.com/office/officeart/2008/layout/VerticalCurvedList"/>
    <dgm:cxn modelId="{7D6A03FE-7DD7-4151-A964-C1256477CD7B}" type="presParOf" srcId="{45498FF6-DA6A-4FD6-A3EC-C4EE0347C908}" destId="{52B80DF8-50CF-4C6E-B34A-79D0D992EB21}" srcOrd="3" destOrd="0" presId="urn:microsoft.com/office/officeart/2008/layout/VerticalCurvedList"/>
    <dgm:cxn modelId="{910642C6-0286-4AB0-ADD5-1F4D670E618C}" type="presParOf" srcId="{45498FF6-DA6A-4FD6-A3EC-C4EE0347C908}" destId="{C353ECCA-C5A6-4046-95E2-B5401C858F0C}" srcOrd="4" destOrd="0" presId="urn:microsoft.com/office/officeart/2008/layout/VerticalCurvedList"/>
    <dgm:cxn modelId="{EA17522B-FDCF-4112-B21E-8C86C0CBAB90}" type="presParOf" srcId="{C353ECCA-C5A6-4046-95E2-B5401C858F0C}" destId="{0AF08AC5-F649-4AB5-99AD-91F111E134E7}" srcOrd="0" destOrd="0" presId="urn:microsoft.com/office/officeart/2008/layout/VerticalCurvedList"/>
    <dgm:cxn modelId="{89A95858-8118-4857-B0BB-342C8F40F7BD}" type="presParOf" srcId="{45498FF6-DA6A-4FD6-A3EC-C4EE0347C908}" destId="{EF69AAEE-946D-480C-A989-7F060116C209}" srcOrd="5" destOrd="0" presId="urn:microsoft.com/office/officeart/2008/layout/VerticalCurvedList"/>
    <dgm:cxn modelId="{391C7330-0D0C-4522-BB40-FBF76E0CE39E}" type="presParOf" srcId="{45498FF6-DA6A-4FD6-A3EC-C4EE0347C908}" destId="{77205226-285B-4720-BAA4-E59BA40056F7}" srcOrd="6" destOrd="0" presId="urn:microsoft.com/office/officeart/2008/layout/VerticalCurvedList"/>
    <dgm:cxn modelId="{28F2FCC9-26E1-4137-8DCE-038FC943379C}" type="presParOf" srcId="{77205226-285B-4720-BAA4-E59BA40056F7}" destId="{6369B779-8252-4CDB-976C-5AB7043A3CDB}" srcOrd="0" destOrd="0" presId="urn:microsoft.com/office/officeart/2008/layout/VerticalCurvedList"/>
    <dgm:cxn modelId="{34A9671D-3E3A-4A4A-B5E6-0C0920A1EB65}" type="presParOf" srcId="{45498FF6-DA6A-4FD6-A3EC-C4EE0347C908}" destId="{551CCDEE-175B-4DEF-923F-599C11429C7E}" srcOrd="7" destOrd="0" presId="urn:microsoft.com/office/officeart/2008/layout/VerticalCurvedList"/>
    <dgm:cxn modelId="{0E5B2AE2-50C0-4440-A199-139CE87789AB}" type="presParOf" srcId="{45498FF6-DA6A-4FD6-A3EC-C4EE0347C908}" destId="{4D9C55BE-CBAE-42E4-A4CB-6595F1516295}" srcOrd="8" destOrd="0" presId="urn:microsoft.com/office/officeart/2008/layout/VerticalCurvedList"/>
    <dgm:cxn modelId="{4337EB7D-B8EB-42B4-A56A-D35781C43B04}" type="presParOf" srcId="{4D9C55BE-CBAE-42E4-A4CB-6595F1516295}" destId="{6C32496A-977B-48FE-BE44-40F6EFBF57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53DB-972E-416E-8622-ED189B2C5279}">
      <dsp:nvSpPr>
        <dsp:cNvPr id="0" name=""/>
        <dsp:cNvSpPr/>
      </dsp:nvSpPr>
      <dsp:spPr>
        <a:xfrm>
          <a:off x="1862" y="0"/>
          <a:ext cx="2133219" cy="280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cs typeface="+mn-ea"/>
            </a:rPr>
            <a:t>Similarity scores based on word embedding vectors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1862" y="1122509"/>
        <a:ext cx="2133219" cy="1122509"/>
      </dsp:txXfrm>
    </dsp:sp>
    <dsp:sp modelId="{EFE32FC4-45D7-4656-BC2A-A73E57C1E02B}">
      <dsp:nvSpPr>
        <dsp:cNvPr id="0" name=""/>
        <dsp:cNvSpPr/>
      </dsp:nvSpPr>
      <dsp:spPr>
        <a:xfrm>
          <a:off x="601227" y="168376"/>
          <a:ext cx="934488" cy="9344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AB88-1166-4F84-A5AA-1C1851209282}">
      <dsp:nvSpPr>
        <dsp:cNvPr id="0" name=""/>
        <dsp:cNvSpPr/>
      </dsp:nvSpPr>
      <dsp:spPr>
        <a:xfrm>
          <a:off x="2199078" y="0"/>
          <a:ext cx="2133219" cy="280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cs typeface="+mn-ea"/>
            </a:rPr>
            <a:t>Similarity scores based on TF-IDF vectors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2199078" y="1122509"/>
        <a:ext cx="2133219" cy="1122509"/>
      </dsp:txXfrm>
    </dsp:sp>
    <dsp:sp modelId="{B2DB11E0-677E-4FEB-BA13-0767E354D830}">
      <dsp:nvSpPr>
        <dsp:cNvPr id="0" name=""/>
        <dsp:cNvSpPr/>
      </dsp:nvSpPr>
      <dsp:spPr>
        <a:xfrm>
          <a:off x="2798443" y="168376"/>
          <a:ext cx="934488" cy="9344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ABDF4-E69B-4EB5-BD01-B00BAA731D72}">
      <dsp:nvSpPr>
        <dsp:cNvPr id="0" name=""/>
        <dsp:cNvSpPr/>
      </dsp:nvSpPr>
      <dsp:spPr>
        <a:xfrm>
          <a:off x="173366" y="2245018"/>
          <a:ext cx="3987427" cy="4209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D26BB-E747-4ED6-A2B0-189F8E964014}">
      <dsp:nvSpPr>
        <dsp:cNvPr id="0" name=""/>
        <dsp:cNvSpPr/>
      </dsp:nvSpPr>
      <dsp:spPr>
        <a:xfrm>
          <a:off x="838278" y="0"/>
          <a:ext cx="9500490" cy="28481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0FE3E-7C1B-4A75-9003-422511981DC7}">
      <dsp:nvSpPr>
        <dsp:cNvPr id="0" name=""/>
        <dsp:cNvSpPr/>
      </dsp:nvSpPr>
      <dsp:spPr>
        <a:xfrm>
          <a:off x="4911" y="854430"/>
          <a:ext cx="2147543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Collect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bug reports from Eclipse and Mozilla, bug ids range from [1,400000]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60524" y="910043"/>
        <a:ext cx="2036317" cy="1028014"/>
      </dsp:txXfrm>
    </dsp:sp>
    <dsp:sp modelId="{56266F09-952F-48F1-982D-5E297A421ECA}">
      <dsp:nvSpPr>
        <dsp:cNvPr id="0" name=""/>
        <dsp:cNvSpPr/>
      </dsp:nvSpPr>
      <dsp:spPr>
        <a:xfrm>
          <a:off x="2259832" y="854430"/>
          <a:ext cx="2147543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Extract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its title and description, the product and component information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2315445" y="910043"/>
        <a:ext cx="2036317" cy="1028014"/>
      </dsp:txXfrm>
    </dsp:sp>
    <dsp:sp modelId="{9CAA818A-1A47-4824-8843-B440D27CB831}">
      <dsp:nvSpPr>
        <dsp:cNvPr id="0" name=""/>
        <dsp:cNvSpPr/>
      </dsp:nvSpPr>
      <dsp:spPr>
        <a:xfrm>
          <a:off x="4514752" y="854430"/>
          <a:ext cx="2147543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Combine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its title and description into a single document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4570365" y="910043"/>
        <a:ext cx="2036317" cy="1028014"/>
      </dsp:txXfrm>
    </dsp:sp>
    <dsp:sp modelId="{A5C26467-DB89-4ED7-8F13-22A63017A8E2}">
      <dsp:nvSpPr>
        <dsp:cNvPr id="0" name=""/>
        <dsp:cNvSpPr/>
      </dsp:nvSpPr>
      <dsp:spPr>
        <a:xfrm>
          <a:off x="6769672" y="854430"/>
          <a:ext cx="2147543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400" b="1" kern="1200" dirty="0">
              <a:solidFill>
                <a:schemeClr val="bg1"/>
              </a:solidFill>
              <a:cs typeface="+mn-ea"/>
              <a:sym typeface="+mn-lt"/>
            </a:rPr>
            <a:t>Preprocess</a:t>
          </a:r>
          <a:r>
            <a:rPr lang="en-US" altLang="zh-CN" sz="1400" kern="1200" dirty="0">
              <a:solidFill>
                <a:schemeClr val="bg1"/>
              </a:solidFill>
              <a:cs typeface="+mn-ea"/>
              <a:sym typeface="+mn-lt"/>
            </a:rPr>
            <a:t> the document 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6825285" y="910043"/>
        <a:ext cx="2036317" cy="1028014"/>
      </dsp:txXfrm>
    </dsp:sp>
    <dsp:sp modelId="{9740F4A0-BF30-425E-87C7-A44B8551A86E}">
      <dsp:nvSpPr>
        <dsp:cNvPr id="0" name=""/>
        <dsp:cNvSpPr/>
      </dsp:nvSpPr>
      <dsp:spPr>
        <a:xfrm>
          <a:off x="9024593" y="854430"/>
          <a:ext cx="2147543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400" b="1" kern="1200" dirty="0">
              <a:solidFill>
                <a:schemeClr val="bg1"/>
              </a:solidFill>
              <a:cs typeface="+mn-ea"/>
              <a:sym typeface="+mn-lt"/>
            </a:rPr>
            <a:t>Integrate</a:t>
          </a:r>
          <a:r>
            <a:rPr lang="en-US" altLang="zh-CN" sz="1400" kern="1200" dirty="0">
              <a:solidFill>
                <a:schemeClr val="bg1"/>
              </a:solidFill>
              <a:cs typeface="+mn-ea"/>
              <a:sym typeface="+mn-lt"/>
            </a:rPr>
            <a:t> the product and component information as a set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9080206" y="910043"/>
        <a:ext cx="2036317" cy="1028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3A93-73C0-4E32-87F7-002966277778}">
      <dsp:nvSpPr>
        <dsp:cNvPr id="0" name=""/>
        <dsp:cNvSpPr/>
      </dsp:nvSpPr>
      <dsp:spPr>
        <a:xfrm>
          <a:off x="-3218688" y="-495273"/>
          <a:ext cx="3838646" cy="3838646"/>
        </a:xfrm>
        <a:prstGeom prst="blockArc">
          <a:avLst>
            <a:gd name="adj1" fmla="val 18900000"/>
            <a:gd name="adj2" fmla="val 2700000"/>
            <a:gd name="adj3" fmla="val 56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29CDA-8E3F-4C8D-9D3C-840A94F2B31E}">
      <dsp:nvSpPr>
        <dsp:cNvPr id="0" name=""/>
        <dsp:cNvSpPr/>
      </dsp:nvSpPr>
      <dsp:spPr>
        <a:xfrm>
          <a:off x="398637" y="284810"/>
          <a:ext cx="4558798" cy="569620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13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extract all the terms (i.e., words) from the document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398637" y="284810"/>
        <a:ext cx="4558798" cy="569620"/>
      </dsp:txXfrm>
    </dsp:sp>
    <dsp:sp modelId="{8C5C1ED3-CD80-4B77-B477-A5E331DD1DCB}">
      <dsp:nvSpPr>
        <dsp:cNvPr id="0" name=""/>
        <dsp:cNvSpPr/>
      </dsp:nvSpPr>
      <dsp:spPr>
        <a:xfrm>
          <a:off x="42624" y="213607"/>
          <a:ext cx="712025" cy="712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0DF8-50CF-4C6E-B34A-79D0D992EB21}">
      <dsp:nvSpPr>
        <dsp:cNvPr id="0" name=""/>
        <dsp:cNvSpPr/>
      </dsp:nvSpPr>
      <dsp:spPr>
        <a:xfrm>
          <a:off x="605694" y="1139240"/>
          <a:ext cx="4351742" cy="569620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13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remove stop words, numbers, punctuation marks and other non-alphabetic characters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605694" y="1139240"/>
        <a:ext cx="4351742" cy="569620"/>
      </dsp:txXfrm>
    </dsp:sp>
    <dsp:sp modelId="{0AF08AC5-F649-4AB5-99AD-91F111E134E7}">
      <dsp:nvSpPr>
        <dsp:cNvPr id="0" name=""/>
        <dsp:cNvSpPr/>
      </dsp:nvSpPr>
      <dsp:spPr>
        <a:xfrm>
          <a:off x="249681" y="1068037"/>
          <a:ext cx="712025" cy="712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AAEE-946D-480C-A989-7F060116C209}">
      <dsp:nvSpPr>
        <dsp:cNvPr id="0" name=""/>
        <dsp:cNvSpPr/>
      </dsp:nvSpPr>
      <dsp:spPr>
        <a:xfrm>
          <a:off x="398637" y="1993670"/>
          <a:ext cx="4558798" cy="569620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13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use the Snowball stemmer to transform the remaining terms to their root forms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398637" y="1993670"/>
        <a:ext cx="4558798" cy="569620"/>
      </dsp:txXfrm>
    </dsp:sp>
    <dsp:sp modelId="{6369B779-8252-4CDB-976C-5AB7043A3CDB}">
      <dsp:nvSpPr>
        <dsp:cNvPr id="0" name=""/>
        <dsp:cNvSpPr/>
      </dsp:nvSpPr>
      <dsp:spPr>
        <a:xfrm>
          <a:off x="42624" y="1922467"/>
          <a:ext cx="712025" cy="712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D26BB-E747-4ED6-A2B0-189F8E964014}">
      <dsp:nvSpPr>
        <dsp:cNvPr id="0" name=""/>
        <dsp:cNvSpPr/>
      </dsp:nvSpPr>
      <dsp:spPr>
        <a:xfrm>
          <a:off x="838278" y="0"/>
          <a:ext cx="9500490" cy="28481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0FE3E-7C1B-4A75-9003-422511981DC7}">
      <dsp:nvSpPr>
        <dsp:cNvPr id="0" name=""/>
        <dsp:cNvSpPr/>
      </dsp:nvSpPr>
      <dsp:spPr>
        <a:xfrm>
          <a:off x="5593" y="854430"/>
          <a:ext cx="2690568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Collect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3,838,708 commit logs of Eclipse and Mozilla from GitHub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61206" y="910043"/>
        <a:ext cx="2579342" cy="1028014"/>
      </dsp:txXfrm>
    </dsp:sp>
    <dsp:sp modelId="{56266F09-952F-48F1-982D-5E297A421ECA}">
      <dsp:nvSpPr>
        <dsp:cNvPr id="0" name=""/>
        <dsp:cNvSpPr/>
      </dsp:nvSpPr>
      <dsp:spPr>
        <a:xfrm>
          <a:off x="2830691" y="854430"/>
          <a:ext cx="2690568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Use the approach proposed by </a:t>
          </a:r>
          <a:r>
            <a:rPr lang="en-US" altLang="zh-CN" sz="1300" kern="1200" dirty="0" err="1">
              <a:solidFill>
                <a:schemeClr val="bg1"/>
              </a:solidFill>
              <a:cs typeface="+mn-ea"/>
              <a:sym typeface="+mn-lt"/>
            </a:rPr>
            <a:t>Sliwerski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et al. to </a:t>
          </a: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extract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bug ids from commit messages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2886304" y="910043"/>
        <a:ext cx="2579342" cy="1028014"/>
      </dsp:txXfrm>
    </dsp:sp>
    <dsp:sp modelId="{9CAA818A-1A47-4824-8843-B440D27CB831}">
      <dsp:nvSpPr>
        <dsp:cNvPr id="0" name=""/>
        <dsp:cNvSpPr/>
      </dsp:nvSpPr>
      <dsp:spPr>
        <a:xfrm>
          <a:off x="5655788" y="854430"/>
          <a:ext cx="2690568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300" b="1" kern="1200" dirty="0">
              <a:solidFill>
                <a:schemeClr val="bg1"/>
              </a:solidFill>
              <a:cs typeface="+mn-ea"/>
              <a:sym typeface="+mn-lt"/>
            </a:rPr>
            <a:t>Union</a:t>
          </a:r>
          <a:r>
            <a:rPr lang="en-US" altLang="zh-CN" sz="1300" kern="1200" dirty="0">
              <a:solidFill>
                <a:schemeClr val="bg1"/>
              </a:solidFill>
              <a:cs typeface="+mn-ea"/>
              <a:sym typeface="+mn-lt"/>
            </a:rPr>
            <a:t> the committed file lists which correspond to the same bug id</a:t>
          </a:r>
          <a:endParaRPr lang="zh-CN" altLang="en-US" sz="1300" kern="1200" dirty="0">
            <a:solidFill>
              <a:schemeClr val="bg1"/>
            </a:solidFill>
          </a:endParaRPr>
        </a:p>
      </dsp:txBody>
      <dsp:txXfrm>
        <a:off x="5711401" y="910043"/>
        <a:ext cx="2579342" cy="1028014"/>
      </dsp:txXfrm>
    </dsp:sp>
    <dsp:sp modelId="{A5C26467-DB89-4ED7-8F13-22A63017A8E2}">
      <dsp:nvSpPr>
        <dsp:cNvPr id="0" name=""/>
        <dsp:cNvSpPr/>
      </dsp:nvSpPr>
      <dsp:spPr>
        <a:xfrm>
          <a:off x="8480885" y="854430"/>
          <a:ext cx="2690568" cy="113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500" b="1" kern="1200" dirty="0">
              <a:solidFill>
                <a:schemeClr val="bg1"/>
              </a:solidFill>
              <a:cs typeface="+mn-ea"/>
              <a:sym typeface="+mn-lt"/>
            </a:rPr>
            <a:t>Link</a:t>
          </a:r>
          <a:r>
            <a:rPr lang="en-US" altLang="zh-CN" sz="1500" kern="1200" dirty="0">
              <a:solidFill>
                <a:schemeClr val="bg1"/>
              </a:solidFill>
              <a:cs typeface="+mn-ea"/>
              <a:sym typeface="+mn-lt"/>
            </a:rPr>
            <a:t> bug reports and committed file lists according to the bug ids</a:t>
          </a:r>
          <a:endParaRPr lang="zh-CN" altLang="en-US" sz="1500" kern="1200" dirty="0">
            <a:solidFill>
              <a:schemeClr val="bg1"/>
            </a:solidFill>
          </a:endParaRPr>
        </a:p>
      </dsp:txBody>
      <dsp:txXfrm>
        <a:off x="8536498" y="910043"/>
        <a:ext cx="2579342" cy="1028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3A93-73C0-4E32-87F7-002966277778}">
      <dsp:nvSpPr>
        <dsp:cNvPr id="0" name=""/>
        <dsp:cNvSpPr/>
      </dsp:nvSpPr>
      <dsp:spPr>
        <a:xfrm>
          <a:off x="-3622843" y="-556715"/>
          <a:ext cx="4318752" cy="4318752"/>
        </a:xfrm>
        <a:prstGeom prst="blockArc">
          <a:avLst>
            <a:gd name="adj1" fmla="val 18900000"/>
            <a:gd name="adj2" fmla="val 2700000"/>
            <a:gd name="adj3" fmla="val 5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29CDA-8E3F-4C8D-9D3C-840A94F2B31E}">
      <dsp:nvSpPr>
        <dsp:cNvPr id="0" name=""/>
        <dsp:cNvSpPr/>
      </dsp:nvSpPr>
      <dsp:spPr>
        <a:xfrm>
          <a:off x="364810" y="246425"/>
          <a:ext cx="4876181" cy="49310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TF-IDF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364810" y="246425"/>
        <a:ext cx="4876181" cy="493106"/>
      </dsp:txXfrm>
    </dsp:sp>
    <dsp:sp modelId="{8C5C1ED3-CD80-4B77-B477-A5E331DD1DCB}">
      <dsp:nvSpPr>
        <dsp:cNvPr id="0" name=""/>
        <dsp:cNvSpPr/>
      </dsp:nvSpPr>
      <dsp:spPr>
        <a:xfrm>
          <a:off x="56618" y="184786"/>
          <a:ext cx="616383" cy="616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0DF8-50CF-4C6E-B34A-79D0D992EB21}">
      <dsp:nvSpPr>
        <dsp:cNvPr id="0" name=""/>
        <dsp:cNvSpPr/>
      </dsp:nvSpPr>
      <dsp:spPr>
        <a:xfrm>
          <a:off x="647519" y="986213"/>
          <a:ext cx="4593471" cy="49310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word embedding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647519" y="986213"/>
        <a:ext cx="4593471" cy="493106"/>
      </dsp:txXfrm>
    </dsp:sp>
    <dsp:sp modelId="{0AF08AC5-F649-4AB5-99AD-91F111E134E7}">
      <dsp:nvSpPr>
        <dsp:cNvPr id="0" name=""/>
        <dsp:cNvSpPr/>
      </dsp:nvSpPr>
      <dsp:spPr>
        <a:xfrm>
          <a:off x="339327" y="924575"/>
          <a:ext cx="616383" cy="616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AAEE-946D-480C-A989-7F060116C209}">
      <dsp:nvSpPr>
        <dsp:cNvPr id="0" name=""/>
        <dsp:cNvSpPr/>
      </dsp:nvSpPr>
      <dsp:spPr>
        <a:xfrm>
          <a:off x="647519" y="1726001"/>
          <a:ext cx="4593471" cy="49310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&amp; component information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647519" y="1726001"/>
        <a:ext cx="4593471" cy="493106"/>
      </dsp:txXfrm>
    </dsp:sp>
    <dsp:sp modelId="{6369B779-8252-4CDB-976C-5AB7043A3CDB}">
      <dsp:nvSpPr>
        <dsp:cNvPr id="0" name=""/>
        <dsp:cNvSpPr/>
      </dsp:nvSpPr>
      <dsp:spPr>
        <a:xfrm>
          <a:off x="339327" y="1664363"/>
          <a:ext cx="616383" cy="616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CCDEE-175B-4DEF-923F-599C11429C7E}">
      <dsp:nvSpPr>
        <dsp:cNvPr id="0" name=""/>
        <dsp:cNvSpPr/>
      </dsp:nvSpPr>
      <dsp:spPr>
        <a:xfrm>
          <a:off x="364810" y="2465790"/>
          <a:ext cx="4876181" cy="49310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combination component</a:t>
          </a:r>
          <a:endParaRPr lang="zh-CN" altLang="en-US" sz="14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364810" y="2465790"/>
        <a:ext cx="4876181" cy="493106"/>
      </dsp:txXfrm>
    </dsp:sp>
    <dsp:sp modelId="{6C32496A-977B-48FE-BE44-40F6EFBF578B}">
      <dsp:nvSpPr>
        <dsp:cNvPr id="0" name=""/>
        <dsp:cNvSpPr/>
      </dsp:nvSpPr>
      <dsp:spPr>
        <a:xfrm>
          <a:off x="56618" y="2404151"/>
          <a:ext cx="616383" cy="616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2EE7-7512-491E-80DC-F6C276575DB4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D80B-28E6-4975-8E0C-9841DCECF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All the words in the vocabulary of the corpus can be represented as a d-dimensional vectors.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Transform the document matrix into a vector by averaging all the word vectors the document contains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ED80B-28E6-4975-8E0C-9841DCECF8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All the words in the vocabulary of the corpus can be represented as a d-dimensional vectors.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Transform the document matrix into a vector by averaging all the word vectors the document contains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ED80B-28E6-4975-8E0C-9841DCECF8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2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5 Papers</a:t>
              </a:r>
            </a:p>
          </p:txBody>
        </p:sp>
      </p:grp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6BF6316-1E61-4546-8D5C-19A96BC3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94392"/>
              </p:ext>
            </p:extLst>
          </p:nvPr>
        </p:nvGraphicFramePr>
        <p:xfrm>
          <a:off x="1395412" y="1434042"/>
          <a:ext cx="9401174" cy="47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688">
                  <a:extLst>
                    <a:ext uri="{9D8B030D-6E8A-4147-A177-3AD203B41FA5}">
                      <a16:colId xmlns:a16="http://schemas.microsoft.com/office/drawing/2014/main" val="135216379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301598633"/>
                    </a:ext>
                  </a:extLst>
                </a:gridCol>
                <a:gridCol w="1062036">
                  <a:extLst>
                    <a:ext uri="{9D8B030D-6E8A-4147-A177-3AD203B41FA5}">
                      <a16:colId xmlns:a16="http://schemas.microsoft.com/office/drawing/2014/main" val="4122894583"/>
                    </a:ext>
                  </a:extLst>
                </a:gridCol>
              </a:tblGrid>
              <a:tr h="600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Publication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288"/>
                  </a:ext>
                </a:extLst>
              </a:tr>
              <a:tr h="77385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Using co-change histories to improve bug localization performance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SNPD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93623"/>
                  </a:ext>
                </a:extLst>
              </a:tr>
              <a:tr h="795206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Approach to Detecting Duplicate Bug Reports Using Natural Language and Execution Information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ICSE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17834"/>
                  </a:ext>
                </a:extLst>
              </a:tr>
              <a:tr h="898345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</a:rPr>
                        <a:t>Combining Word Embedding with Information Retrieval to Recommend Similar Bug Reports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ISSRE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16141"/>
                  </a:ext>
                </a:extLst>
              </a:tr>
              <a:tr h="82052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Poster: DWEN: Deep Word Embedding Network for Duplicate Bug Report Detection in Software Repositories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ICSE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423975"/>
                  </a:ext>
                </a:extLst>
              </a:tr>
              <a:tr h="82336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Leveraging Syntax-Related Code for Automated Program Repair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ASE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2017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308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3150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6635749" cy="1611914"/>
            <a:chOff x="-781050" y="-662111"/>
            <a:chExt cx="6635749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68" y="365028"/>
              <a:ext cx="50514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PROPOSED APPROACH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5067F-E220-4E6E-AC03-58544F4056A9}"/>
              </a:ext>
            </a:extLst>
          </p:cNvPr>
          <p:cNvGrpSpPr/>
          <p:nvPr/>
        </p:nvGrpSpPr>
        <p:grpSpPr>
          <a:xfrm>
            <a:off x="803275" y="1756003"/>
            <a:ext cx="5123662" cy="1188876"/>
            <a:chOff x="821424" y="1323607"/>
            <a:chExt cx="5123662" cy="118887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9612E0-9CF3-4C4C-A193-305F8929093E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Given a term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t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and a document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d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 define TF and IDF as follows: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37C4CA-3408-488D-B59E-375A7BBF91E6}"/>
                </a:ext>
              </a:extLst>
            </p:cNvPr>
            <p:cNvSpPr txBox="1"/>
            <p:nvPr/>
          </p:nvSpPr>
          <p:spPr>
            <a:xfrm>
              <a:off x="2022562" y="1323607"/>
              <a:ext cx="24807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TF-IDF Vectors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11F1BF-1A99-4EF6-B0C7-4F2755FB6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8" y="2868679"/>
            <a:ext cx="5329245" cy="1687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DEBA34-4CDA-4467-A40C-F8763FE67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43" y="4976812"/>
            <a:ext cx="3619500" cy="6381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124CFC-E484-48D7-8217-15FAA966BAE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467093" y="4555966"/>
            <a:ext cx="798" cy="420846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04FA6613-743F-43FC-9995-03BE6DA8A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350" y="6035833"/>
            <a:ext cx="2337485" cy="754908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118EF5-5318-40A8-B6CD-1E94D5919383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3467093" y="5614987"/>
            <a:ext cx="0" cy="420846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A4BBD2-6F24-4EA5-BE1E-85054EC88D94}"/>
              </a:ext>
            </a:extLst>
          </p:cNvPr>
          <p:cNvSpPr txBox="1"/>
          <p:nvPr/>
        </p:nvSpPr>
        <p:spPr>
          <a:xfrm>
            <a:off x="563815" y="5475122"/>
            <a:ext cx="2860273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Given two TF-IDF vectors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v1 v2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3C5CE8"/>
                </a:solidFill>
                <a:cs typeface="+mn-ea"/>
              </a:rPr>
              <a:t>cosine similarity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9F713EE-30E6-4EDB-91C6-E2FD54DE7B49}"/>
              </a:ext>
            </a:extLst>
          </p:cNvPr>
          <p:cNvGrpSpPr/>
          <p:nvPr/>
        </p:nvGrpSpPr>
        <p:grpSpPr>
          <a:xfrm>
            <a:off x="6265065" y="1756003"/>
            <a:ext cx="5123662" cy="1558208"/>
            <a:chOff x="821424" y="1323607"/>
            <a:chExt cx="5123662" cy="155820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0C69A72-86FF-46E6-A5B9-D8F63A2B8B6C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1156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Given a word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w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 the set of the surrounding context words of w as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Cw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The objective function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J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of a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skip-gram model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: 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020D989-A823-4167-BA36-A37682CA9031}"/>
                </a:ext>
              </a:extLst>
            </p:cNvPr>
            <p:cNvSpPr txBox="1"/>
            <p:nvPr/>
          </p:nvSpPr>
          <p:spPr>
            <a:xfrm>
              <a:off x="1477859" y="1323607"/>
              <a:ext cx="373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Word Embedding Vectors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058F2E6-6475-4751-A9C5-E6D872A40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598" y="3263411"/>
            <a:ext cx="3047604" cy="89865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173E894-3736-4A15-9879-8ED8C4B41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7596" y="4111625"/>
            <a:ext cx="4038600" cy="847725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F7F6FD-9B15-4EB4-BBC9-539EF5EAA485}"/>
              </a:ext>
            </a:extLst>
          </p:cNvPr>
          <p:cNvCxnSpPr>
            <a:cxnSpLocks/>
          </p:cNvCxnSpPr>
          <p:nvPr/>
        </p:nvCxnSpPr>
        <p:spPr>
          <a:xfrm flipV="1">
            <a:off x="7696200" y="3835401"/>
            <a:ext cx="1776018" cy="584865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D43454-947B-4648-B4D6-C526FA8A55E1}"/>
              </a:ext>
            </a:extLst>
          </p:cNvPr>
          <p:cNvCxnSpPr>
            <a:cxnSpLocks/>
          </p:cNvCxnSpPr>
          <p:nvPr/>
        </p:nvCxnSpPr>
        <p:spPr>
          <a:xfrm>
            <a:off x="9319223" y="3784185"/>
            <a:ext cx="839984" cy="416"/>
          </a:xfrm>
          <a:prstGeom prst="line">
            <a:avLst/>
          </a:prstGeom>
          <a:ln w="19050">
            <a:solidFill>
              <a:srgbClr val="3C5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367FF8-E9F1-4C2A-8267-756DDCA8ECB4}"/>
              </a:ext>
            </a:extLst>
          </p:cNvPr>
          <p:cNvSpPr/>
          <p:nvPr/>
        </p:nvSpPr>
        <p:spPr>
          <a:xfrm>
            <a:off x="9472218" y="4305791"/>
            <a:ext cx="284032" cy="240449"/>
          </a:xfrm>
          <a:prstGeom prst="rect">
            <a:avLst/>
          </a:prstGeom>
          <a:noFill/>
          <a:ln w="19050"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C27F46-3C59-42D6-AE17-515B2515D199}"/>
              </a:ext>
            </a:extLst>
          </p:cNvPr>
          <p:cNvSpPr txBox="1"/>
          <p:nvPr/>
        </p:nvSpPr>
        <p:spPr>
          <a:xfrm>
            <a:off x="9264665" y="3864893"/>
            <a:ext cx="295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</a:rPr>
              <a:t>vector representation of the word w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DD1467-CCC0-4321-B4D9-02F2D3FE429F}"/>
              </a:ext>
            </a:extLst>
          </p:cNvPr>
          <p:cNvCxnSpPr>
            <a:cxnSpLocks/>
            <a:stCxn id="42" idx="3"/>
            <a:endCxn id="44" idx="2"/>
          </p:cNvCxnSpPr>
          <p:nvPr/>
        </p:nvCxnSpPr>
        <p:spPr>
          <a:xfrm flipV="1">
            <a:off x="9756250" y="4141892"/>
            <a:ext cx="987554" cy="284124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EF0B1F8-E43D-4324-A0EC-04B723FD0B6E}"/>
              </a:ext>
            </a:extLst>
          </p:cNvPr>
          <p:cNvSpPr/>
          <p:nvPr/>
        </p:nvSpPr>
        <p:spPr>
          <a:xfrm>
            <a:off x="9225203" y="4666998"/>
            <a:ext cx="247015" cy="240449"/>
          </a:xfrm>
          <a:prstGeom prst="rect">
            <a:avLst/>
          </a:prstGeom>
          <a:noFill/>
          <a:ln w="19050"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5428D9-4170-4A0D-80FE-46D2A6A30061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9472218" y="4787223"/>
            <a:ext cx="419888" cy="321665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5871AE7-F6B6-42BB-8099-2EDA5474A7FD}"/>
              </a:ext>
            </a:extLst>
          </p:cNvPr>
          <p:cNvSpPr txBox="1"/>
          <p:nvPr/>
        </p:nvSpPr>
        <p:spPr>
          <a:xfrm>
            <a:off x="9892106" y="4970388"/>
            <a:ext cx="1908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</a:rPr>
              <a:t>vocabulary of all words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A57F14B-E89E-41B5-9436-19EA7F3AE051}"/>
              </a:ext>
            </a:extLst>
          </p:cNvPr>
          <p:cNvCxnSpPr>
            <a:cxnSpLocks/>
            <a:stCxn id="34" idx="2"/>
            <a:endCxn id="66" idx="0"/>
          </p:cNvCxnSpPr>
          <p:nvPr/>
        </p:nvCxnSpPr>
        <p:spPr>
          <a:xfrm flipH="1">
            <a:off x="8826656" y="4959350"/>
            <a:ext cx="240" cy="924271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>
            <a:extLst>
              <a:ext uri="{FF2B5EF4-FFF2-40B4-BE49-F238E27FC236}">
                <a16:creationId xmlns:a16="http://schemas.microsoft.com/office/drawing/2014/main" id="{BEB96232-4020-40F6-A142-6F6DCCDBA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806" y="5883621"/>
            <a:ext cx="2171700" cy="8001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0FA06BC0-2A09-44C6-92DF-38F6DB3FE74E}"/>
              </a:ext>
            </a:extLst>
          </p:cNvPr>
          <p:cNvSpPr txBox="1"/>
          <p:nvPr/>
        </p:nvSpPr>
        <p:spPr>
          <a:xfrm>
            <a:off x="5227439" y="4959350"/>
            <a:ext cx="3693023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given a document matrix that has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cs typeface="+mn-ea"/>
              </a:rPr>
              <a:t>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 rows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the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cs typeface="+mn-ea"/>
              </a:rPr>
              <a:t>i-th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 row of the matrix as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cs typeface="+mn-ea"/>
              </a:rPr>
              <a:t>ri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</a:rPr>
              <a:t>transformed document vector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cs typeface="+mn-ea"/>
              </a:rPr>
              <a:t>vd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9DF5D5-EDFC-49EA-9B27-31ADF9C0CAEC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9912506" y="6283671"/>
            <a:ext cx="599118" cy="0"/>
          </a:xfrm>
          <a:prstGeom prst="straightConnector1">
            <a:avLst/>
          </a:prstGeom>
          <a:ln w="19050">
            <a:solidFill>
              <a:srgbClr val="3C5C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F84E5C-BA1D-4A1A-BEC3-393B75734D34}"/>
              </a:ext>
            </a:extLst>
          </p:cNvPr>
          <p:cNvSpPr txBox="1"/>
          <p:nvPr/>
        </p:nvSpPr>
        <p:spPr>
          <a:xfrm>
            <a:off x="9390167" y="5767761"/>
            <a:ext cx="17197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3C5CE8"/>
                </a:solidFill>
                <a:cs typeface="+mn-ea"/>
              </a:rPr>
              <a:t>cosine similarity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15175F-7C17-4261-84E1-EB8E10321221}"/>
              </a:ext>
            </a:extLst>
          </p:cNvPr>
          <p:cNvSpPr txBox="1"/>
          <p:nvPr/>
        </p:nvSpPr>
        <p:spPr>
          <a:xfrm>
            <a:off x="10545764" y="6035833"/>
            <a:ext cx="125452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Score2</a:t>
            </a:r>
            <a:endParaRPr lang="en-US" altLang="zh-CN" sz="1400" b="1" dirty="0">
              <a:solidFill>
                <a:srgbClr val="3C5CE8"/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42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 animBg="1"/>
      <p:bldP spid="44" grpId="0"/>
      <p:bldP spid="50" grpId="0" animBg="1"/>
      <p:bldP spid="54" grpId="0"/>
      <p:bldP spid="70" grpId="0"/>
      <p:bldP spid="40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6635749" cy="1611914"/>
            <a:chOff x="-781050" y="-662111"/>
            <a:chExt cx="6635749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68" y="365028"/>
              <a:ext cx="50514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PROPOSED APPROACH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5067F-E220-4E6E-AC03-58544F4056A9}"/>
              </a:ext>
            </a:extLst>
          </p:cNvPr>
          <p:cNvGrpSpPr/>
          <p:nvPr/>
        </p:nvGrpSpPr>
        <p:grpSpPr>
          <a:xfrm>
            <a:off x="803275" y="1756003"/>
            <a:ext cx="5123662" cy="2296872"/>
            <a:chOff x="821424" y="1323607"/>
            <a:chExt cx="5123662" cy="22968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9612E0-9CF3-4C4C-A193-305F8929093E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1895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Almost all similar bugs are in the same product and component.</a:t>
              </a: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Given two bugs, denote their corresponding sets as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set1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and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set2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. The similarity score Score3 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：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37C4CA-3408-488D-B59E-375A7BBF91E6}"/>
                </a:ext>
              </a:extLst>
            </p:cNvPr>
            <p:cNvSpPr txBox="1"/>
            <p:nvPr/>
          </p:nvSpPr>
          <p:spPr>
            <a:xfrm>
              <a:off x="1147234" y="1323607"/>
              <a:ext cx="45799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Product &amp; Component Information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9F713EE-30E6-4EDB-91C6-E2FD54DE7B49}"/>
              </a:ext>
            </a:extLst>
          </p:cNvPr>
          <p:cNvGrpSpPr/>
          <p:nvPr/>
        </p:nvGrpSpPr>
        <p:grpSpPr>
          <a:xfrm>
            <a:off x="6265065" y="1756003"/>
            <a:ext cx="5123662" cy="3035536"/>
            <a:chOff x="821424" y="1323607"/>
            <a:chExt cx="5123662" cy="303553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0C69A72-86FF-46E6-A5B9-D8F63A2B8B6C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Score1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is generated based on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TF-IDF vectors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 which focus more on relationship of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different documents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in the whole corpus. 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Score2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is generated based on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word embedding vectors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 which focus more on the relationship of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words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considering the context they appear. 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Score3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can be seen as a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filter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020D989-A823-4167-BA36-A37682CA9031}"/>
                </a:ext>
              </a:extLst>
            </p:cNvPr>
            <p:cNvSpPr txBox="1"/>
            <p:nvPr/>
          </p:nvSpPr>
          <p:spPr>
            <a:xfrm>
              <a:off x="1363955" y="1323607"/>
              <a:ext cx="4038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Similar Bug Recommendation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2E587F30-CDB3-440D-8554-B3CF0A6E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85" y="4331541"/>
            <a:ext cx="2647950" cy="80962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54E5730-FFDF-4130-86C0-0ACB07C2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131" y="5082665"/>
            <a:ext cx="3829050" cy="552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4886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7539658" cy="1611914"/>
            <a:chOff x="-781050" y="-662111"/>
            <a:chExt cx="7539658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3" y="365028"/>
              <a:ext cx="5955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EXPERIMENTS AND RESULTS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4C699A-E8A9-4CED-B4A8-A32EF031B74C}"/>
              </a:ext>
            </a:extLst>
          </p:cNvPr>
          <p:cNvGrpSpPr/>
          <p:nvPr/>
        </p:nvGrpSpPr>
        <p:grpSpPr>
          <a:xfrm>
            <a:off x="913314" y="1572229"/>
            <a:ext cx="4978604" cy="3633114"/>
            <a:chOff x="506594" y="2492498"/>
            <a:chExt cx="7803655" cy="235242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1F83C57-0388-4CAC-A80F-6DC32125C28D}"/>
                </a:ext>
              </a:extLst>
            </p:cNvPr>
            <p:cNvSpPr txBox="1"/>
            <p:nvPr/>
          </p:nvSpPr>
          <p:spPr>
            <a:xfrm>
              <a:off x="2480419" y="2492498"/>
              <a:ext cx="3840751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Evaluation Metrics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2674D9-EF41-4F63-AA74-D9440547BC5F}"/>
                </a:ext>
              </a:extLst>
            </p:cNvPr>
            <p:cNvSpPr txBox="1"/>
            <p:nvPr/>
          </p:nvSpPr>
          <p:spPr>
            <a:xfrm>
              <a:off x="506594" y="2900161"/>
              <a:ext cx="7803655" cy="19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Recall-rate@k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 </a:t>
              </a:r>
              <a:r>
                <a:rPr lang="en-US" altLang="zh-CN" sz="1600" dirty="0">
                  <a:effectLst/>
                  <a:latin typeface="Arial" panose="020B0604020202020204" pitchFamily="34" charset="0"/>
                </a:rPr>
                <a:t>checks whether a top-k recommendation is useful. 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MAP (Mean Average Precision): </a:t>
              </a:r>
              <a:r>
                <a:rPr lang="en-US" altLang="zh-CN" sz="1600" dirty="0">
                  <a:latin typeface="Arial" panose="020B0604020202020204" pitchFamily="34" charset="0"/>
                  <a:sym typeface="+mn-lt"/>
                </a:rPr>
                <a:t>the mean of the Average Precision (</a:t>
              </a:r>
              <a:r>
                <a:rPr lang="en-US" altLang="zh-CN" sz="1600" dirty="0" err="1">
                  <a:latin typeface="Arial" panose="020B0604020202020204" pitchFamily="34" charset="0"/>
                  <a:sym typeface="+mn-lt"/>
                </a:rPr>
                <a:t>AvgP</a:t>
              </a:r>
              <a:r>
                <a:rPr lang="en-US" altLang="zh-CN" sz="1600" dirty="0">
                  <a:latin typeface="Arial" panose="020B0604020202020204" pitchFamily="34" charset="0"/>
                  <a:sym typeface="+mn-lt"/>
                </a:rPr>
                <a:t>) values obtained for all the evaluation queries. 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MRR (Mean inverse Rank):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sym typeface="+mn-lt"/>
                </a:rPr>
                <a:t>the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mean of the Reciprocal Rank (RR) values obtained for all the evaluation queries.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2E1EA00-C63E-4700-B414-5434D870349E}"/>
              </a:ext>
            </a:extLst>
          </p:cNvPr>
          <p:cNvGrpSpPr/>
          <p:nvPr/>
        </p:nvGrpSpPr>
        <p:grpSpPr>
          <a:xfrm>
            <a:off x="6206039" y="1571017"/>
            <a:ext cx="5072648" cy="3633114"/>
            <a:chOff x="506594" y="2492498"/>
            <a:chExt cx="7951064" cy="235242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62A35E9-6097-4281-B9A6-817DA42F957A}"/>
                </a:ext>
              </a:extLst>
            </p:cNvPr>
            <p:cNvSpPr txBox="1"/>
            <p:nvPr/>
          </p:nvSpPr>
          <p:spPr>
            <a:xfrm>
              <a:off x="2282525" y="2492498"/>
              <a:ext cx="4773397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Experimental Settings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7A2413-703E-4E14-97FE-C950ED0BB9D3}"/>
                </a:ext>
              </a:extLst>
            </p:cNvPr>
            <p:cNvSpPr txBox="1"/>
            <p:nvPr/>
          </p:nvSpPr>
          <p:spPr>
            <a:xfrm>
              <a:off x="506594" y="2900161"/>
              <a:ext cx="7951064" cy="1944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All bugs in our datasets are regarded as query bugs once.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Given a query bug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only recommend its potential similar bugs whose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bug ids are less than that of q.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Word embedding technique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is applied by using the python package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gensim1.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endParaRPr lang="en-US" altLang="zh-CN" sz="16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7076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7539658" cy="1611914"/>
            <a:chOff x="-781050" y="-662111"/>
            <a:chExt cx="7539658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3" y="365028"/>
              <a:ext cx="5955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EXPERIMENTS AND RESULTS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4AB68F-7BC8-40D6-8337-51BE8E67FD19}"/>
              </a:ext>
            </a:extLst>
          </p:cNvPr>
          <p:cNvGrpSpPr/>
          <p:nvPr/>
        </p:nvGrpSpPr>
        <p:grpSpPr>
          <a:xfrm>
            <a:off x="1112967" y="1881905"/>
            <a:ext cx="4847875" cy="4270516"/>
            <a:chOff x="1423275" y="2298337"/>
            <a:chExt cx="4847875" cy="42705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D5B9EA4-5187-4FC1-9897-E56839806459}"/>
                </a:ext>
              </a:extLst>
            </p:cNvPr>
            <p:cNvGrpSpPr/>
            <p:nvPr/>
          </p:nvGrpSpPr>
          <p:grpSpPr>
            <a:xfrm>
              <a:off x="1423275" y="2298337"/>
              <a:ext cx="4847875" cy="4270516"/>
              <a:chOff x="1633558" y="1794067"/>
              <a:chExt cx="4847875" cy="4270516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8AE3A900-3C54-4602-B864-4CFA7517EC98}"/>
                  </a:ext>
                </a:extLst>
              </p:cNvPr>
              <p:cNvSpPr/>
              <p:nvPr/>
            </p:nvSpPr>
            <p:spPr>
              <a:xfrm flipH="1">
                <a:off x="2261775" y="5459849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D637173-49A5-4A91-9A31-0F6CC6FD3007}"/>
                  </a:ext>
                </a:extLst>
              </p:cNvPr>
              <p:cNvSpPr/>
              <p:nvPr/>
            </p:nvSpPr>
            <p:spPr>
              <a:xfrm flipV="1">
                <a:off x="1633558" y="1794067"/>
                <a:ext cx="4847875" cy="3492046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Title 13">
              <a:extLst>
                <a:ext uri="{FF2B5EF4-FFF2-40B4-BE49-F238E27FC236}">
                  <a16:creationId xmlns:a16="http://schemas.microsoft.com/office/drawing/2014/main" id="{D631AED6-9982-4487-850D-66B7B84B815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59668" y="2474749"/>
              <a:ext cx="3775088" cy="738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How effective is the approach to </a:t>
              </a:r>
            </a:p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recommend similar bugs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C04EC3E7-2FE7-4236-AF47-4D054611ED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1623" y="3213356"/>
              <a:ext cx="4829527" cy="1940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Compare the approach against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NextBug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Set the threshold as 0.3 for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NextBug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Improvement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: nearly </a:t>
              </a:r>
              <a:r>
                <a:rPr lang="en-US" sz="1400" b="1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60%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for the Eclipse dataset and nearly </a:t>
              </a:r>
              <a:r>
                <a:rPr lang="en-US" sz="1400" b="1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85%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for the Mozilla dataset in terms of all the metrics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0D7821E-3025-402E-B8F1-DC241F06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59" y="1580153"/>
            <a:ext cx="5038852" cy="2170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B7B9A-BE22-47B3-8980-50F7CE1C4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59" y="3876812"/>
            <a:ext cx="5038851" cy="2080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5254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7539658" cy="1611914"/>
            <a:chOff x="-781050" y="-662111"/>
            <a:chExt cx="7539658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3" y="365028"/>
              <a:ext cx="5955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EXPERIMENTS AND RESULTS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4AB68F-7BC8-40D6-8337-51BE8E67FD19}"/>
              </a:ext>
            </a:extLst>
          </p:cNvPr>
          <p:cNvGrpSpPr/>
          <p:nvPr/>
        </p:nvGrpSpPr>
        <p:grpSpPr>
          <a:xfrm>
            <a:off x="1069849" y="1369841"/>
            <a:ext cx="4927570" cy="4983748"/>
            <a:chOff x="1380157" y="2298337"/>
            <a:chExt cx="4927570" cy="49837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D5B9EA4-5187-4FC1-9897-E56839806459}"/>
                </a:ext>
              </a:extLst>
            </p:cNvPr>
            <p:cNvGrpSpPr/>
            <p:nvPr/>
          </p:nvGrpSpPr>
          <p:grpSpPr>
            <a:xfrm>
              <a:off x="1423275" y="2298337"/>
              <a:ext cx="4847875" cy="4983748"/>
              <a:chOff x="1633558" y="1794067"/>
              <a:chExt cx="4847875" cy="49837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8AE3A900-3C54-4602-B864-4CFA7517EC98}"/>
                  </a:ext>
                </a:extLst>
              </p:cNvPr>
              <p:cNvSpPr/>
              <p:nvPr/>
            </p:nvSpPr>
            <p:spPr>
              <a:xfrm flipH="1">
                <a:off x="2261775" y="6173081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D637173-49A5-4A91-9A31-0F6CC6FD3007}"/>
                  </a:ext>
                </a:extLst>
              </p:cNvPr>
              <p:cNvSpPr/>
              <p:nvPr/>
            </p:nvSpPr>
            <p:spPr>
              <a:xfrm flipV="1">
                <a:off x="1633558" y="1794067"/>
                <a:ext cx="4847875" cy="4269286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Title 13">
              <a:extLst>
                <a:ext uri="{FF2B5EF4-FFF2-40B4-BE49-F238E27FC236}">
                  <a16:creationId xmlns:a16="http://schemas.microsoft.com/office/drawing/2014/main" id="{D631AED6-9982-4487-850D-66B7B84B815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0157" y="2351639"/>
              <a:ext cx="4927570" cy="984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Does the combined similarity score generated by the approach works better than the three individual similarity scores?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C04EC3E7-2FE7-4236-AF47-4D054611ED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1623" y="3213356"/>
              <a:ext cx="4829527" cy="293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Compare the approach with three incomplete versions – 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Sub-1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Sub-2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and 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Sub-3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</a:p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For Sub-1, only use the first similarity score, TF-IDF vectors;</a:t>
              </a:r>
            </a:p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For Sub-2, only use the second similarity score, word embedding vectors;</a:t>
              </a:r>
            </a:p>
            <a:p>
              <a:pPr marL="285750" indent="-285750" algn="just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For Sub-3, only use the third similarity score, product and component information;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6B7D281-512B-4CDC-AC96-7FF5E5F5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38" y="1369841"/>
            <a:ext cx="5348188" cy="2229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FF539-BE1E-405E-973D-8C63F2F1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9011"/>
            <a:ext cx="5256212" cy="2148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556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7539658" cy="1611914"/>
            <a:chOff x="-781050" y="-662111"/>
            <a:chExt cx="7539658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3" y="365028"/>
              <a:ext cx="5955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EXPERIMENTS AND RESULTS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CAC562A-7DC2-48A1-AC3D-2E4D86AC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73397"/>
            <a:ext cx="10791825" cy="42195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04D5A31-03B0-4D6C-99B5-2E0F9BF181FF}"/>
              </a:ext>
            </a:extLst>
          </p:cNvPr>
          <p:cNvSpPr txBox="1"/>
          <p:nvPr/>
        </p:nvSpPr>
        <p:spPr>
          <a:xfrm>
            <a:off x="2414016" y="1478083"/>
            <a:ext cx="6986016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Recommendation performance of the approach steadily rises with the increase of k and is better than those of the other four approaches by a large margin.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199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601" y="2212631"/>
            <a:ext cx="5327791" cy="1169374"/>
            <a:chOff x="1157601" y="2212631"/>
            <a:chExt cx="5327791" cy="11693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601" y="2551008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感谢您的聆听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学习进展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暑期计划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0C66D80-C7E4-4FFE-890F-DBCFB5A64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57F935-14D0-43B6-A6E4-3FAADA4C1207}"/>
              </a:ext>
            </a:extLst>
          </p:cNvPr>
          <p:cNvGrpSpPr/>
          <p:nvPr/>
        </p:nvGrpSpPr>
        <p:grpSpPr>
          <a:xfrm>
            <a:off x="471100" y="1248943"/>
            <a:ext cx="5309756" cy="4891789"/>
            <a:chOff x="506593" y="2500051"/>
            <a:chExt cx="5309756" cy="489178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58E45A-4AC2-48DB-90E0-2671EAD85100}"/>
                </a:ext>
              </a:extLst>
            </p:cNvPr>
            <p:cNvSpPr txBox="1"/>
            <p:nvPr/>
          </p:nvSpPr>
          <p:spPr>
            <a:xfrm>
              <a:off x="587738" y="2500051"/>
              <a:ext cx="5228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Extracting Information From Bug Reports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2A2F39C-686E-4379-A477-F25FD05C74DB}"/>
                </a:ext>
              </a:extLst>
            </p:cNvPr>
            <p:cNvSpPr txBox="1"/>
            <p:nvPr/>
          </p:nvSpPr>
          <p:spPr>
            <a:xfrm>
              <a:off x="506593" y="2900161"/>
              <a:ext cx="5309756" cy="449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first collect bug reports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 ids range from [1,400000]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two large open-source projects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Eclipse and Mozilla</a:t>
              </a: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each bug report, we extract its title and description as well as the product and component information.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combine its title and description into a single document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preprocess the document with the following steps</a:t>
              </a:r>
            </a:p>
            <a:p>
              <a:pPr marL="742950" lvl="1" indent="-28575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extract all the terms (i.e., words) from the document</a:t>
              </a:r>
            </a:p>
            <a:p>
              <a:pPr marL="742950" lvl="1" indent="-28575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remove stop words, numbers, punctuation marks and other non-alphabetic characters</a:t>
              </a:r>
            </a:p>
            <a:p>
              <a:pPr marL="742950" lvl="1" indent="-28575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use the Snowball stemmer [20] to transform the remaining terms to their root forms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the product and component information, directly extract them from two fields of bug reports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integrate the two kinds of information as a set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set = {p, c}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 - product information and c - component information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AC6FA-AF45-4FAD-B198-C3CC722626E0}"/>
              </a:ext>
            </a:extLst>
          </p:cNvPr>
          <p:cNvGrpSpPr/>
          <p:nvPr/>
        </p:nvGrpSpPr>
        <p:grpSpPr>
          <a:xfrm>
            <a:off x="6132513" y="2091101"/>
            <a:ext cx="5309756" cy="2675798"/>
            <a:chOff x="506593" y="2500051"/>
            <a:chExt cx="5309756" cy="26757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B0007D-46E9-440F-BD66-3E0CD8E1FBB1}"/>
                </a:ext>
              </a:extLst>
            </p:cNvPr>
            <p:cNvSpPr txBox="1"/>
            <p:nvPr/>
          </p:nvSpPr>
          <p:spPr>
            <a:xfrm>
              <a:off x="1746581" y="2500051"/>
              <a:ext cx="29109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Building Ground Truth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C5B6614-FF29-41ED-A794-3221463A8F58}"/>
                </a:ext>
              </a:extLst>
            </p:cNvPr>
            <p:cNvSpPr txBox="1"/>
            <p:nvPr/>
          </p:nvSpPr>
          <p:spPr>
            <a:xfrm>
              <a:off x="506593" y="2900161"/>
              <a:ext cx="5309756" cy="227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collect in total 3,838,708 commit logs of Eclipse and Mozilla from GitHub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use the approach proposed by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Sliwerski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et al. to extract bug ids from commit messages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union the committed file lists which correspond to the same bug id</a:t>
              </a:r>
            </a:p>
            <a:p>
              <a:pPr marL="285750" indent="-2857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link bug reports and committed file lists according to the bug ids</a:t>
              </a: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46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5003410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865C35D-0270-45B7-A9EB-1C4577041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870379" y="2102425"/>
            <a:ext cx="8374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Combining </a:t>
            </a:r>
            <a:r>
              <a:rPr lang="en-US" altLang="zh-CN" sz="4000" dirty="0">
                <a:solidFill>
                  <a:srgbClr val="3C5CE8"/>
                </a:solidFill>
                <a:cs typeface="+mn-ea"/>
                <a:sym typeface="+mn-lt"/>
              </a:rPr>
              <a:t>Word Embedding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with Information Retrieval to </a:t>
            </a:r>
            <a:r>
              <a:rPr lang="en-US" altLang="zh-CN" sz="4000" dirty="0">
                <a:solidFill>
                  <a:srgbClr val="3C5CE8"/>
                </a:solidFill>
                <a:cs typeface="+mn-ea"/>
                <a:sym typeface="+mn-lt"/>
              </a:rPr>
              <a:t>Recommend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rgbClr val="3C5CE8"/>
                </a:solidFill>
                <a:cs typeface="+mn-ea"/>
                <a:sym typeface="+mn-lt"/>
              </a:rPr>
              <a:t>Similar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Bug Reports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 INTRODUCTION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6164213" cy="833206"/>
            <a:chOff x="6137657" y="2830277"/>
            <a:chExt cx="6164213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5" y="3046950"/>
              <a:ext cx="5022125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DATA COLLECTION &amp; PREPROCESSING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A4B8DE-822E-493E-9F16-8607226791A1}"/>
              </a:ext>
            </a:extLst>
          </p:cNvPr>
          <p:cNvGrpSpPr/>
          <p:nvPr/>
        </p:nvGrpSpPr>
        <p:grpSpPr>
          <a:xfrm>
            <a:off x="4751576" y="4799120"/>
            <a:ext cx="7145456" cy="833206"/>
            <a:chOff x="4751576" y="4799120"/>
            <a:chExt cx="7145456" cy="83320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5C175B5-A4FE-4591-8287-D28C5048BEED}"/>
                </a:ext>
              </a:extLst>
            </p:cNvPr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8BE3DA4-152E-49A2-9B23-80CAFAAD2691}"/>
                </a:ext>
              </a:extLst>
            </p:cNvPr>
            <p:cNvSpPr/>
            <p:nvPr/>
          </p:nvSpPr>
          <p:spPr>
            <a:xfrm>
              <a:off x="5893666" y="5108442"/>
              <a:ext cx="6003366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EXPERIMENTS AND RESULTS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irst-aid-kit_201765">
              <a:extLst>
                <a:ext uri="{FF2B5EF4-FFF2-40B4-BE49-F238E27FC236}">
                  <a16:creationId xmlns:a16="http://schemas.microsoft.com/office/drawing/2014/main" id="{18D51AC8-8852-48AE-94D9-62204E7F1C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6661143" cy="833206"/>
            <a:chOff x="5640727" y="3872959"/>
            <a:chExt cx="6661143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5" y="4085316"/>
              <a:ext cx="5511435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PROPOSED APPROACH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F0E002-C331-4A00-B34C-E8EA2234522B}"/>
              </a:ext>
            </a:extLst>
          </p:cNvPr>
          <p:cNvGrpSpPr/>
          <p:nvPr/>
        </p:nvGrpSpPr>
        <p:grpSpPr>
          <a:xfrm>
            <a:off x="972338" y="1323607"/>
            <a:ext cx="4895776" cy="818301"/>
            <a:chOff x="972338" y="1323607"/>
            <a:chExt cx="4895776" cy="81830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E0700AD-E64F-496E-976E-0EED5C7EC2BE}"/>
                </a:ext>
              </a:extLst>
            </p:cNvPr>
            <p:cNvSpPr txBox="1"/>
            <p:nvPr/>
          </p:nvSpPr>
          <p:spPr>
            <a:xfrm>
              <a:off x="972338" y="1723717"/>
              <a:ext cx="4895776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Bugs handle of many common source code files.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AEB721-C5BC-4B14-985F-4D69CD6A4F9F}"/>
                </a:ext>
              </a:extLst>
            </p:cNvPr>
            <p:cNvSpPr txBox="1"/>
            <p:nvPr/>
          </p:nvSpPr>
          <p:spPr>
            <a:xfrm>
              <a:off x="2176274" y="1323607"/>
              <a:ext cx="21733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Similar Bug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58E429-D32C-416E-94C2-02F218A69276}"/>
              </a:ext>
            </a:extLst>
          </p:cNvPr>
          <p:cNvGrpSpPr/>
          <p:nvPr/>
        </p:nvGrpSpPr>
        <p:grpSpPr>
          <a:xfrm>
            <a:off x="1248012" y="2276973"/>
            <a:ext cx="4029886" cy="4483581"/>
            <a:chOff x="1248012" y="2245075"/>
            <a:chExt cx="4029886" cy="448358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44E984-4365-4FF2-A988-A5C074814D6B}"/>
                </a:ext>
              </a:extLst>
            </p:cNvPr>
            <p:cNvGrpSpPr/>
            <p:nvPr/>
          </p:nvGrpSpPr>
          <p:grpSpPr>
            <a:xfrm>
              <a:off x="1248012" y="2245075"/>
              <a:ext cx="4029886" cy="4483581"/>
              <a:chOff x="1054039" y="873603"/>
              <a:chExt cx="5753100" cy="64008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63D102F-F9A8-46C4-8028-6A0A94A1B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39" y="873603"/>
                <a:ext cx="5753100" cy="32004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00CF5BE-6E1C-43C9-9E0D-ACE4E8EAB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039" y="4074003"/>
                <a:ext cx="5753100" cy="3200400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AAB7FDB-7742-466B-9475-F85878826555}"/>
                </a:ext>
              </a:extLst>
            </p:cNvPr>
            <p:cNvSpPr/>
            <p:nvPr/>
          </p:nvSpPr>
          <p:spPr>
            <a:xfrm>
              <a:off x="1329071" y="3083442"/>
              <a:ext cx="847202" cy="34555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A907E3-1526-41D1-8197-D5F02A5DACEE}"/>
                </a:ext>
              </a:extLst>
            </p:cNvPr>
            <p:cNvSpPr/>
            <p:nvPr/>
          </p:nvSpPr>
          <p:spPr>
            <a:xfrm>
              <a:off x="1315036" y="5454501"/>
              <a:ext cx="861237" cy="3189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3F6A48-FB26-4E19-BF11-5D62CB9AF312}"/>
              </a:ext>
            </a:extLst>
          </p:cNvPr>
          <p:cNvGrpSpPr/>
          <p:nvPr/>
        </p:nvGrpSpPr>
        <p:grpSpPr>
          <a:xfrm>
            <a:off x="6408240" y="3115340"/>
            <a:ext cx="4811903" cy="2284333"/>
            <a:chOff x="6323888" y="4086152"/>
            <a:chExt cx="4811903" cy="2284333"/>
          </a:xfrm>
        </p:grpSpPr>
        <p:sp>
          <p:nvSpPr>
            <p:cNvPr id="28" name="对话气泡: 圆角矩形 27">
              <a:extLst>
                <a:ext uri="{FF2B5EF4-FFF2-40B4-BE49-F238E27FC236}">
                  <a16:creationId xmlns:a16="http://schemas.microsoft.com/office/drawing/2014/main" id="{92381180-5350-4859-8F5B-5308AD1A26FD}"/>
                </a:ext>
              </a:extLst>
            </p:cNvPr>
            <p:cNvSpPr/>
            <p:nvPr/>
          </p:nvSpPr>
          <p:spPr>
            <a:xfrm flipV="1">
              <a:off x="6323888" y="4086152"/>
              <a:ext cx="4811903" cy="2284333"/>
            </a:xfrm>
            <a:prstGeom prst="wedgeRoundRectCallout">
              <a:avLst>
                <a:gd name="adj1" fmla="val -70329"/>
                <a:gd name="adj2" fmla="val -7785"/>
                <a:gd name="adj3" fmla="val 16667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1423010-3F50-4030-8C1E-C407AE15DFD3}"/>
                </a:ext>
              </a:extLst>
            </p:cNvPr>
            <p:cNvSpPr txBox="1"/>
            <p:nvPr/>
          </p:nvSpPr>
          <p:spPr>
            <a:xfrm>
              <a:off x="6559269" y="4275140"/>
              <a:ext cx="4509846" cy="1906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Not </a:t>
              </a:r>
              <a:r>
                <a:rPr lang="en-US" altLang="zh-CN" sz="1400" b="1" dirty="0">
                  <a:solidFill>
                    <a:srgbClr val="3C5CE8"/>
                  </a:solidFill>
                  <a:cs typeface="+mn-ea"/>
                </a:rPr>
                <a:t>Duplicate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!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Same product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Same component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Handle the same file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“core/plugins/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org.eclipse.dltk.debug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src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/org/eclipse/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dltk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/internal/debug/core/model/ScriptBreakpointManager.java”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D1303E7-AC2C-47FD-BE23-F02235758A91}"/>
              </a:ext>
            </a:extLst>
          </p:cNvPr>
          <p:cNvGrpSpPr/>
          <p:nvPr/>
        </p:nvGrpSpPr>
        <p:grpSpPr>
          <a:xfrm>
            <a:off x="821424" y="1323607"/>
            <a:ext cx="5123662" cy="1927540"/>
            <a:chOff x="821424" y="1323607"/>
            <a:chExt cx="5123662" cy="192754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E0700AD-E64F-496E-976E-0EED5C7EC2BE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1526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CBOW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model predicts the current word based on its context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Skip-gram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 model predicts the surrounding words given the current word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AEB721-C5BC-4B14-985F-4D69CD6A4F9F}"/>
                </a:ext>
              </a:extLst>
            </p:cNvPr>
            <p:cNvSpPr txBox="1"/>
            <p:nvPr/>
          </p:nvSpPr>
          <p:spPr>
            <a:xfrm>
              <a:off x="2022562" y="1323607"/>
              <a:ext cx="24807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Word Embedding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0CE30C7-F697-4024-A1AF-DA715DF7514D}"/>
              </a:ext>
            </a:extLst>
          </p:cNvPr>
          <p:cNvSpPr txBox="1"/>
          <p:nvPr/>
        </p:nvSpPr>
        <p:spPr>
          <a:xfrm>
            <a:off x="7524220" y="89978"/>
            <a:ext cx="264521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distributional hypothesis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F49D15-B97E-43EE-9674-C3A30E9D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81" y="3259577"/>
            <a:ext cx="3218548" cy="3421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F99044-1ED2-406E-B80F-0CBA3264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73" y="3259577"/>
            <a:ext cx="3218548" cy="34218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E043489-E44A-4DAC-A8A8-4BDD40F08FEC}"/>
              </a:ext>
            </a:extLst>
          </p:cNvPr>
          <p:cNvSpPr txBox="1"/>
          <p:nvPr/>
        </p:nvSpPr>
        <p:spPr>
          <a:xfrm>
            <a:off x="4645376" y="3703415"/>
            <a:ext cx="2974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w(t)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represents the current word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t±i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)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=1,2,...,n) represents the surrounding words of w(t)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D8801AA-3910-446E-98DE-8E55B3726B25}"/>
              </a:ext>
            </a:extLst>
          </p:cNvPr>
          <p:cNvSpPr txBox="1"/>
          <p:nvPr/>
        </p:nvSpPr>
        <p:spPr>
          <a:xfrm>
            <a:off x="8598810" y="5519654"/>
            <a:ext cx="660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</a:rPr>
              <a:t>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48B2350-6702-4474-9B52-03E5E625AC8D}"/>
              </a:ext>
            </a:extLst>
          </p:cNvPr>
          <p:cNvSpPr txBox="1"/>
          <p:nvPr/>
        </p:nvSpPr>
        <p:spPr>
          <a:xfrm>
            <a:off x="6863537" y="818637"/>
            <a:ext cx="396658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distributional semantic models (DSMs)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22DC726-6835-403E-BD4F-2768FCD6C61E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>
            <a:off x="8846829" y="508169"/>
            <a:ext cx="0" cy="3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E6214B3-2945-4862-A92B-0379699CFBBD}"/>
              </a:ext>
            </a:extLst>
          </p:cNvPr>
          <p:cNvSpPr txBox="1"/>
          <p:nvPr/>
        </p:nvSpPr>
        <p:spPr>
          <a:xfrm>
            <a:off x="7720619" y="1565718"/>
            <a:ext cx="225241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count-based models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CFE743-F053-4EB1-A7EA-0868A4918031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8846828" y="1236828"/>
            <a:ext cx="1" cy="32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7085AFE-AD71-4D66-8060-A859123A28DB}"/>
              </a:ext>
            </a:extLst>
          </p:cNvPr>
          <p:cNvSpPr txBox="1"/>
          <p:nvPr/>
        </p:nvSpPr>
        <p:spPr>
          <a:xfrm>
            <a:off x="6487544" y="2350055"/>
            <a:ext cx="471856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based on neural network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word embedding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ECA0E65-EE26-4DE4-AB05-68C29C52C803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8846828" y="1983909"/>
            <a:ext cx="0" cy="36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180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27" grpId="0"/>
      <p:bldP spid="37" grpId="0"/>
      <p:bldP spid="39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129395-A14F-4912-AD66-083802188C01}"/>
              </a:ext>
            </a:extLst>
          </p:cNvPr>
          <p:cNvGrpSpPr/>
          <p:nvPr/>
        </p:nvGrpSpPr>
        <p:grpSpPr>
          <a:xfrm>
            <a:off x="803275" y="1756003"/>
            <a:ext cx="5123662" cy="1188876"/>
            <a:chOff x="821424" y="1323607"/>
            <a:chExt cx="5123662" cy="118887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E0700AD-E64F-496E-976E-0EED5C7EC2BE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focus more on the relationship of words considering the context they appear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AEB721-C5BC-4B14-985F-4D69CD6A4F9F}"/>
                </a:ext>
              </a:extLst>
            </p:cNvPr>
            <p:cNvSpPr txBox="1"/>
            <p:nvPr/>
          </p:nvSpPr>
          <p:spPr>
            <a:xfrm>
              <a:off x="2022562" y="1323607"/>
              <a:ext cx="24807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Word Embedding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508FF5-C93A-4E23-82D4-412CE0DCAB9E}"/>
              </a:ext>
            </a:extLst>
          </p:cNvPr>
          <p:cNvGrpSpPr/>
          <p:nvPr/>
        </p:nvGrpSpPr>
        <p:grpSpPr>
          <a:xfrm>
            <a:off x="821424" y="3752322"/>
            <a:ext cx="5123662" cy="1187634"/>
            <a:chOff x="821424" y="1324849"/>
            <a:chExt cx="5123662" cy="118763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BB5B86-EF66-4CD0-8A01-B8C7BBF104DB}"/>
                </a:ext>
              </a:extLst>
            </p:cNvPr>
            <p:cNvSpPr txBox="1"/>
            <p:nvPr/>
          </p:nvSpPr>
          <p:spPr>
            <a:xfrm>
              <a:off x="821424" y="1724960"/>
              <a:ext cx="5123662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focus more on the relationship of different documents in the whole corpus, such as TF-IDF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5E4745-2C6E-45BE-A56A-0E2E2CD87830}"/>
                </a:ext>
              </a:extLst>
            </p:cNvPr>
            <p:cNvSpPr txBox="1"/>
            <p:nvPr/>
          </p:nvSpPr>
          <p:spPr>
            <a:xfrm>
              <a:off x="1539694" y="1324849"/>
              <a:ext cx="36871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3C5CE8"/>
                  </a:solidFill>
                  <a:cs typeface="+mn-ea"/>
                </a:rPr>
                <a:t>Traditional IR Techniques</a:t>
              </a:r>
              <a:endParaRPr lang="zh-CN" altLang="en-US" sz="2000" dirty="0">
                <a:solidFill>
                  <a:srgbClr val="3C5CE8"/>
                </a:solidFill>
                <a:cs typeface="+mn-ea"/>
              </a:endParaRPr>
            </a:p>
          </p:txBody>
        </p:sp>
      </p:grp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EA68E6C4-FC6C-48BB-8504-7EF5BA57DFFE}"/>
              </a:ext>
            </a:extLst>
          </p:cNvPr>
          <p:cNvCxnSpPr>
            <a:stCxn id="26" idx="3"/>
            <a:endCxn id="15" idx="3"/>
          </p:cNvCxnSpPr>
          <p:nvPr/>
        </p:nvCxnSpPr>
        <p:spPr>
          <a:xfrm>
            <a:off x="5926937" y="2551118"/>
            <a:ext cx="18149" cy="1995077"/>
          </a:xfrm>
          <a:prstGeom prst="curvedConnector3">
            <a:avLst>
              <a:gd name="adj1" fmla="val 5519092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441F67-F984-4646-AD8B-593F9AC706D5}"/>
              </a:ext>
            </a:extLst>
          </p:cNvPr>
          <p:cNvSpPr txBox="1"/>
          <p:nvPr/>
        </p:nvSpPr>
        <p:spPr>
          <a:xfrm>
            <a:off x="4874397" y="3244334"/>
            <a:ext cx="2178187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C5CE8"/>
                </a:solidFill>
                <a:cs typeface="+mn-ea"/>
              </a:rPr>
              <a:t>Complementary </a:t>
            </a:r>
            <a:endParaRPr lang="zh-CN" altLang="en-US" b="1" dirty="0">
              <a:solidFill>
                <a:srgbClr val="3C5CE8"/>
              </a:solidFill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3CD040-95F3-4348-B038-301CA631131B}"/>
              </a:ext>
            </a:extLst>
          </p:cNvPr>
          <p:cNvSpPr txBox="1"/>
          <p:nvPr/>
        </p:nvSpPr>
        <p:spPr>
          <a:xfrm>
            <a:off x="7226937" y="4914507"/>
            <a:ext cx="4455944" cy="34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Compute and combine two similarity scores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EE0257E-ADFB-4BE7-89B1-2EC6F501706E}"/>
              </a:ext>
            </a:extLst>
          </p:cNvPr>
          <p:cNvGrpSpPr/>
          <p:nvPr/>
        </p:nvGrpSpPr>
        <p:grpSpPr>
          <a:xfrm>
            <a:off x="7274776" y="1756003"/>
            <a:ext cx="4334160" cy="2866498"/>
            <a:chOff x="8852055" y="-815978"/>
            <a:chExt cx="4334160" cy="2866498"/>
          </a:xfrm>
        </p:grpSpPr>
        <p:graphicFrame>
          <p:nvGraphicFramePr>
            <p:cNvPr id="48" name="图示 47">
              <a:extLst>
                <a:ext uri="{FF2B5EF4-FFF2-40B4-BE49-F238E27FC236}">
                  <a16:creationId xmlns:a16="http://schemas.microsoft.com/office/drawing/2014/main" id="{00D71292-C888-4C36-89BD-95F18CF88D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5459265"/>
                </p:ext>
              </p:extLst>
            </p:nvPr>
          </p:nvGraphicFramePr>
          <p:xfrm>
            <a:off x="8852055" y="-815978"/>
            <a:ext cx="4334160" cy="2806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78308ED-C803-42B6-B1FB-C2A853A47486}"/>
                </a:ext>
              </a:extLst>
            </p:cNvPr>
            <p:cNvSpPr txBox="1"/>
            <p:nvPr/>
          </p:nvSpPr>
          <p:spPr>
            <a:xfrm>
              <a:off x="10675651" y="1189632"/>
              <a:ext cx="713074" cy="86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C00000"/>
                  </a:solidFill>
                </a:rPr>
                <a:t>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3178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9723030" cy="1611914"/>
            <a:chOff x="-781050" y="-662111"/>
            <a:chExt cx="972303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81387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DATA COLLECTION &amp; PREPROCESSING</a:t>
              </a: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1F38D8D-6A98-46F4-A02B-A9E75267B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241710"/>
              </p:ext>
            </p:extLst>
          </p:nvPr>
        </p:nvGraphicFramePr>
        <p:xfrm>
          <a:off x="526570" y="986249"/>
          <a:ext cx="11177048" cy="2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63E55E-FF3D-43FC-AE07-A1DBA426B98F}"/>
              </a:ext>
            </a:extLst>
          </p:cNvPr>
          <p:cNvGrpSpPr/>
          <p:nvPr/>
        </p:nvGrpSpPr>
        <p:grpSpPr>
          <a:xfrm>
            <a:off x="335610" y="3741636"/>
            <a:ext cx="5487374" cy="2848101"/>
            <a:chOff x="5547532" y="4706813"/>
            <a:chExt cx="2391925" cy="2120666"/>
          </a:xfrm>
        </p:grpSpPr>
        <p:graphicFrame>
          <p:nvGraphicFramePr>
            <p:cNvPr id="15" name="图示 14">
              <a:extLst>
                <a:ext uri="{FF2B5EF4-FFF2-40B4-BE49-F238E27FC236}">
                  <a16:creationId xmlns:a16="http://schemas.microsoft.com/office/drawing/2014/main" id="{7D89EF2A-0D5D-4B87-AC9B-B6CEFF420D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67295792"/>
                </p:ext>
              </p:extLst>
            </p:nvPr>
          </p:nvGraphicFramePr>
          <p:xfrm>
            <a:off x="5762845" y="4706813"/>
            <a:ext cx="2176612" cy="212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1BC22CF2-21B2-45C6-8540-4067F21316AF}"/>
                </a:ext>
              </a:extLst>
            </p:cNvPr>
            <p:cNvSpPr txBox="1"/>
            <p:nvPr/>
          </p:nvSpPr>
          <p:spPr>
            <a:xfrm flipH="1">
              <a:off x="5547532" y="4706813"/>
              <a:ext cx="166478" cy="212066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Preprocess the document 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8F7394-C6A5-4E00-856A-54989CF8416F}"/>
              </a:ext>
            </a:extLst>
          </p:cNvPr>
          <p:cNvGrpSpPr/>
          <p:nvPr/>
        </p:nvGrpSpPr>
        <p:grpSpPr>
          <a:xfrm>
            <a:off x="6096000" y="3951512"/>
            <a:ext cx="5901053" cy="2726072"/>
            <a:chOff x="500458" y="2492498"/>
            <a:chExt cx="9249538" cy="176512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5DFAC6-B331-43F3-B2D0-EF2996A30A67}"/>
                </a:ext>
              </a:extLst>
            </p:cNvPr>
            <p:cNvSpPr txBox="1"/>
            <p:nvPr/>
          </p:nvSpPr>
          <p:spPr>
            <a:xfrm>
              <a:off x="732881" y="2492498"/>
              <a:ext cx="8482932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Extracting Information From Bug Reports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C5BEB-062E-42BE-8C60-F241F9C3DBEC}"/>
                </a:ext>
              </a:extLst>
            </p:cNvPr>
            <p:cNvSpPr txBox="1"/>
            <p:nvPr/>
          </p:nvSpPr>
          <p:spPr>
            <a:xfrm>
              <a:off x="500458" y="2791428"/>
              <a:ext cx="9249538" cy="146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Note: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use bug reports submitted at least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</a:rPr>
                <a:t>3 years ago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the product and component information: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directly extract them from two fields of bug reports,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product field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and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 component field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each bug corresponds to a set,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set = {p, c}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600" dirty="0">
                  <a:effectLst/>
                  <a:latin typeface="Arial" panose="020B0604020202020204" pitchFamily="34" charset="0"/>
                </a:rPr>
                <a:t>p - product information, c - component information</a:t>
              </a:r>
              <a:r>
                <a:rPr lang="en-US" altLang="zh-CN" sz="1600" dirty="0"/>
                <a:t> 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26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9723030" cy="1611914"/>
            <a:chOff x="-781050" y="-662111"/>
            <a:chExt cx="972303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81387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DATA COLLECTION &amp; PREPROCESSING</a:t>
              </a: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1F38D8D-6A98-46F4-A02B-A9E75267B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327787"/>
              </p:ext>
            </p:extLst>
          </p:nvPr>
        </p:nvGraphicFramePr>
        <p:xfrm>
          <a:off x="526570" y="986249"/>
          <a:ext cx="11177048" cy="2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8F7394-C6A5-4E00-856A-54989CF8416F}"/>
              </a:ext>
            </a:extLst>
          </p:cNvPr>
          <p:cNvGrpSpPr/>
          <p:nvPr/>
        </p:nvGrpSpPr>
        <p:grpSpPr>
          <a:xfrm>
            <a:off x="803275" y="3741357"/>
            <a:ext cx="5329238" cy="1987857"/>
            <a:chOff x="500458" y="2492498"/>
            <a:chExt cx="9249538" cy="128713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5DFAC6-B331-43F3-B2D0-EF2996A30A67}"/>
                </a:ext>
              </a:extLst>
            </p:cNvPr>
            <p:cNvSpPr txBox="1"/>
            <p:nvPr/>
          </p:nvSpPr>
          <p:spPr>
            <a:xfrm>
              <a:off x="732881" y="2492498"/>
              <a:ext cx="8482932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Building Ground Truth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C5BEB-062E-42BE-8C60-F241F9C3DBEC}"/>
                </a:ext>
              </a:extLst>
            </p:cNvPr>
            <p:cNvSpPr txBox="1"/>
            <p:nvPr/>
          </p:nvSpPr>
          <p:spPr>
            <a:xfrm>
              <a:off x="500458" y="2791428"/>
              <a:ext cx="9249538" cy="98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use the method proposed by Rocha et al. to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label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similar bugs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given two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x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and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calculate the ratio of mutually committed files —— Mutual(x, y)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401AFED-224E-42E8-9820-6D4434D889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162"/>
          <a:stretch/>
        </p:blipFill>
        <p:spPr>
          <a:xfrm>
            <a:off x="1444609" y="5735907"/>
            <a:ext cx="3872706" cy="72397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EC97B0-627D-450C-BFF7-9C3966ED5A48}"/>
              </a:ext>
            </a:extLst>
          </p:cNvPr>
          <p:cNvSpPr txBox="1"/>
          <p:nvPr/>
        </p:nvSpPr>
        <p:spPr>
          <a:xfrm>
            <a:off x="701976" y="6380361"/>
            <a:ext cx="55318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and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represents the committed file lists of x and y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0E7274-A089-422E-B8D3-15DB07976ABA}"/>
              </a:ext>
            </a:extLst>
          </p:cNvPr>
          <p:cNvSpPr txBox="1"/>
          <p:nvPr/>
        </p:nvSpPr>
        <p:spPr>
          <a:xfrm>
            <a:off x="6277361" y="4203028"/>
            <a:ext cx="5329238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set a </a:t>
            </a:r>
            <a:r>
              <a:rPr lang="en-US" altLang="zh-CN" sz="1600" dirty="0">
                <a:solidFill>
                  <a:srgbClr val="3C5CE8"/>
                </a:solidFill>
                <a:cs typeface="+mn-ea"/>
                <a:sym typeface="+mn-lt"/>
              </a:rPr>
              <a:t>threshold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for Mutual(x, 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compare each pair of bugs and label all the similar bugs as the ground truth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13,337,653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pairs of similar bugs in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Eclipse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10,596,675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pairs of similar bugs in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Mozilla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7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12169774" cy="1611914"/>
            <a:chOff x="-781050" y="-662111"/>
            <a:chExt cx="12169774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69" y="365028"/>
              <a:ext cx="10585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PROPOSED APPROACH —— OVERALL FRAMEWORK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1FFC450-46B1-4875-B630-9E722365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1108172"/>
            <a:ext cx="3996531" cy="53848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42C521-283E-4B42-B5E1-B7FD8B071F82}"/>
              </a:ext>
            </a:extLst>
          </p:cNvPr>
          <p:cNvGrpSpPr/>
          <p:nvPr/>
        </p:nvGrpSpPr>
        <p:grpSpPr>
          <a:xfrm>
            <a:off x="5531744" y="2082800"/>
            <a:ext cx="5856980" cy="3205322"/>
            <a:chOff x="5526188" y="4706813"/>
            <a:chExt cx="2413269" cy="2120665"/>
          </a:xfrm>
        </p:grpSpPr>
        <p:graphicFrame>
          <p:nvGraphicFramePr>
            <p:cNvPr id="14" name="图示 13">
              <a:extLst>
                <a:ext uri="{FF2B5EF4-FFF2-40B4-BE49-F238E27FC236}">
                  <a16:creationId xmlns:a16="http://schemas.microsoft.com/office/drawing/2014/main" id="{301930DE-5641-4FEF-8E0C-028115075A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8039544"/>
                </p:ext>
              </p:extLst>
            </p:nvPr>
          </p:nvGraphicFramePr>
          <p:xfrm>
            <a:off x="5762845" y="4706813"/>
            <a:ext cx="2176612" cy="212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738B1-2C59-408B-9B64-6C1EDDFC3683}"/>
                </a:ext>
              </a:extLst>
            </p:cNvPr>
            <p:cNvSpPr txBox="1"/>
            <p:nvPr/>
          </p:nvSpPr>
          <p:spPr>
            <a:xfrm flipH="1">
              <a:off x="5526188" y="5087640"/>
              <a:ext cx="187822" cy="135901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Four components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95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1338</Words>
  <Application>Microsoft Office PowerPoint</Application>
  <PresentationFormat>宽屏</PresentationFormat>
  <Paragraphs>163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昭丹 王</cp:lastModifiedBy>
  <cp:revision>526</cp:revision>
  <dcterms:created xsi:type="dcterms:W3CDTF">2020-06-19T05:51:40Z</dcterms:created>
  <dcterms:modified xsi:type="dcterms:W3CDTF">2021-08-22T10:55:42Z</dcterms:modified>
</cp:coreProperties>
</file>