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98" r:id="rId4"/>
    <p:sldId id="346" r:id="rId6"/>
    <p:sldId id="356" r:id="rId7"/>
    <p:sldId id="357" r:id="rId8"/>
    <p:sldId id="358" r:id="rId9"/>
    <p:sldId id="359" r:id="rId10"/>
    <p:sldId id="361" r:id="rId11"/>
    <p:sldId id="341" r:id="rId12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A36"/>
    <a:srgbClr val="366D93"/>
    <a:srgbClr val="234256"/>
    <a:srgbClr val="34495E"/>
    <a:srgbClr val="46CEAE"/>
    <a:srgbClr val="FFFFFF"/>
    <a:srgbClr val="E8E8E8"/>
    <a:srgbClr val="F9F9F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howGuides="1">
      <p:cViewPr>
        <p:scale>
          <a:sx n="100" d="100"/>
          <a:sy n="100" d="100"/>
        </p:scale>
        <p:origin x="-954" y="-294"/>
      </p:cViewPr>
      <p:guideLst>
        <p:guide orient="horz" pos="1895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47A1D-12E5-456D-BF67-C0BDB0A187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502" y="274639"/>
            <a:ext cx="2743914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59" y="274639"/>
            <a:ext cx="802849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209155" y="6741368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  <a:endParaRPr lang="en-US" altLang="zh-CN" sz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0" y="1440160"/>
            <a:ext cx="12195175" cy="2808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0" y="1584176"/>
            <a:ext cx="12195175" cy="3212976"/>
          </a:xfrm>
          <a:prstGeom prst="rect">
            <a:avLst/>
          </a:prstGeom>
          <a:solidFill>
            <a:srgbClr val="202A36"/>
          </a:solidFill>
          <a:ln>
            <a:noFill/>
          </a:ln>
          <a:effectLst>
            <a:outerShdw blurRad="1651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TextBox 7"/>
          <p:cNvSpPr>
            <a:spLocks noChangeArrowheads="1"/>
          </p:cNvSpPr>
          <p:nvPr/>
        </p:nvSpPr>
        <p:spPr bwMode="auto">
          <a:xfrm>
            <a:off x="2785219" y="2636912"/>
            <a:ext cx="6552728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论文汇报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6" name="矩形 3"/>
          <p:cNvSpPr>
            <a:spLocks noChangeArrowheads="1"/>
          </p:cNvSpPr>
          <p:nvPr/>
        </p:nvSpPr>
        <p:spPr bwMode="auto">
          <a:xfrm>
            <a:off x="4360824" y="4221088"/>
            <a:ext cx="1558290" cy="31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汇报人：陈冰婷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137" name="矩形 3"/>
          <p:cNvSpPr>
            <a:spLocks noChangeArrowheads="1"/>
          </p:cNvSpPr>
          <p:nvPr/>
        </p:nvSpPr>
        <p:spPr bwMode="auto">
          <a:xfrm>
            <a:off x="6529634" y="4221088"/>
            <a:ext cx="1527221" cy="31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导师：邹卫琴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4081363" y="5020313"/>
            <a:ext cx="663125" cy="663125"/>
            <a:chOff x="8077071" y="845254"/>
            <a:chExt cx="2036801" cy="2036802"/>
          </a:xfrm>
        </p:grpSpPr>
        <p:sp>
          <p:nvSpPr>
            <p:cNvPr id="140" name="椭圆 139"/>
            <p:cNvSpPr/>
            <p:nvPr/>
          </p:nvSpPr>
          <p:spPr>
            <a:xfrm>
              <a:off x="8077071" y="845254"/>
              <a:ext cx="2036801" cy="2036802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Freeform 126"/>
            <p:cNvSpPr>
              <a:spLocks noChangeAspect="1" noEditPoints="1"/>
            </p:cNvSpPr>
            <p:nvPr/>
          </p:nvSpPr>
          <p:spPr bwMode="auto">
            <a:xfrm>
              <a:off x="8639337" y="1292885"/>
              <a:ext cx="912278" cy="11415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4873451" y="5020313"/>
            <a:ext cx="663125" cy="663125"/>
            <a:chOff x="8125599" y="1434035"/>
            <a:chExt cx="2036802" cy="2036802"/>
          </a:xfrm>
        </p:grpSpPr>
        <p:sp>
          <p:nvSpPr>
            <p:cNvPr id="143" name="椭圆 142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Freeform 261"/>
            <p:cNvSpPr/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5726382" y="5020313"/>
            <a:ext cx="663125" cy="663125"/>
            <a:chOff x="8125599" y="1434035"/>
            <a:chExt cx="2036802" cy="2036802"/>
          </a:xfrm>
        </p:grpSpPr>
        <p:sp>
          <p:nvSpPr>
            <p:cNvPr id="146" name="椭圆 145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7" name="组合 146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148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9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50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151" name="组合 150"/>
          <p:cNvGrpSpPr/>
          <p:nvPr/>
        </p:nvGrpSpPr>
        <p:grpSpPr>
          <a:xfrm>
            <a:off x="6544688" y="5020313"/>
            <a:ext cx="663125" cy="663125"/>
            <a:chOff x="8125599" y="1434035"/>
            <a:chExt cx="2036802" cy="2036802"/>
          </a:xfrm>
        </p:grpSpPr>
        <p:sp>
          <p:nvSpPr>
            <p:cNvPr id="152" name="椭圆 151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7393731" y="5020313"/>
            <a:ext cx="663125" cy="663125"/>
            <a:chOff x="8125599" y="1434035"/>
            <a:chExt cx="2036802" cy="2036802"/>
          </a:xfrm>
        </p:grpSpPr>
        <p:sp>
          <p:nvSpPr>
            <p:cNvPr id="155" name="椭圆 154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0850115" y="75952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pic>
        <p:nvPicPr>
          <p:cNvPr id="2" name="图片 1" descr="77431625379690_.pic_h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9835" y="31115"/>
            <a:ext cx="1337310" cy="1337310"/>
          </a:xfrm>
          <a:prstGeom prst="rect">
            <a:avLst/>
          </a:prstGeom>
          <a:noFill/>
          <a:ln w="28575" cmpd="sng">
            <a:noFill/>
            <a:prstDash val="sysDot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5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35" dur="75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36" dur="75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40" dur="75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41" dur="75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3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45" dur="75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46" dur="75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8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50" dur="75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51" dur="75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3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55" dur="75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56" dur="75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125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8" grpId="0" animBg="1"/>
          <p:bldP spid="99" grpId="0" animBg="1"/>
          <p:bldP spid="132" grpId="0"/>
          <p:bldP spid="136" grpId="0"/>
          <p:bldP spid="137" grpId="0"/>
          <p:bldP spid="15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5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3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3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125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8" grpId="0" animBg="1"/>
          <p:bldP spid="99" grpId="0" animBg="1"/>
          <p:bldP spid="132" grpId="0"/>
          <p:bldP spid="136" grpId="0"/>
          <p:bldP spid="137" grpId="0"/>
          <p:bldP spid="15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05965" y="1045845"/>
            <a:ext cx="8341995" cy="644525"/>
            <a:chOff x="4751" y="1395"/>
            <a:chExt cx="11770" cy="1015"/>
          </a:xfrm>
        </p:grpSpPr>
        <p:sp>
          <p:nvSpPr>
            <p:cNvPr id="58" name="矩形 57"/>
            <p:cNvSpPr/>
            <p:nvPr/>
          </p:nvSpPr>
          <p:spPr>
            <a:xfrm>
              <a:off x="4754" y="1395"/>
              <a:ext cx="11767" cy="1015"/>
            </a:xfrm>
            <a:prstGeom prst="rect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2" name="文本框 9"/>
            <p:cNvSpPr txBox="1"/>
            <p:nvPr/>
          </p:nvSpPr>
          <p:spPr>
            <a:xfrm>
              <a:off x="4751" y="1606"/>
              <a:ext cx="11769" cy="59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Ask the Mutan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ts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Mutating Faulty Programs for Fault Localization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3" name="Freeform 126"/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45" name="文本框 12"/>
          <p:cNvSpPr txBox="1"/>
          <p:nvPr/>
        </p:nvSpPr>
        <p:spPr>
          <a:xfrm>
            <a:off x="671195" y="53340"/>
            <a:ext cx="197802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b="1" dirty="0" smtClean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论文导读</a:t>
            </a:r>
            <a:endParaRPr lang="en-US" altLang="zh-CN" b="1" dirty="0" smtClean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Introduction</a:t>
            </a:r>
            <a:endParaRPr lang="zh-CN" altLang="zh-CN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621395" y="3008630"/>
            <a:ext cx="1358900" cy="748030"/>
            <a:chOff x="10926" y="3287"/>
            <a:chExt cx="2140" cy="1178"/>
          </a:xfrm>
        </p:grpSpPr>
        <p:sp>
          <p:nvSpPr>
            <p:cNvPr id="17412" name="圆角矩形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926" y="3287"/>
              <a:ext cx="2141" cy="1178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Calibri" panose="020F07020304040A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Calibri" panose="020F07020304040A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Calibri" panose="020F07020304040A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Calibri" panose="020F07020304040A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Calibri" panose="020F07020304040A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rgbClr val="000000"/>
                  </a:solidFill>
                  <a:latin typeface="Calibri" panose="020F07020304040A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rgbClr val="000000"/>
                  </a:solidFill>
                  <a:latin typeface="Calibri" panose="020F07020304040A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rgbClr val="000000"/>
                  </a:solidFill>
                  <a:latin typeface="Calibri" panose="020F07020304040A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rgbClr val="000000"/>
                  </a:solidFill>
                  <a:latin typeface="Calibri" panose="020F07020304040A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Arial" panose="020B0604020202090204" pitchFamily="34" charset="0"/>
                <a:ea typeface="黑体" panose="02010609060101010101" charset="-122"/>
              </a:endParaRPr>
            </a:p>
          </p:txBody>
        </p:sp>
        <p:sp>
          <p:nvSpPr>
            <p:cNvPr id="30" name="文本框 29"/>
            <p:cNvSpPr txBox="1"/>
            <p:nvPr>
              <p:custDataLst>
                <p:tags r:id="rId2"/>
              </p:custDataLst>
            </p:nvPr>
          </p:nvSpPr>
          <p:spPr>
            <a:xfrm>
              <a:off x="11086" y="3445"/>
              <a:ext cx="1821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normAutofit/>
            </a:bodyPr>
            <a:lstStyle>
              <a:defPPr>
                <a:defRPr lang="zh-CN"/>
              </a:defPPr>
              <a:lvl1pPr algn="ctr" eaLnBrk="1" hangingPunct="1">
                <a:lnSpc>
                  <a:spcPct val="100000"/>
                </a:lnSpc>
                <a:buNone/>
                <a:defRPr sz="1400">
                  <a:solidFill>
                    <a:srgbClr val="F4E3B6"/>
                  </a:solidFill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</a:lvl9pPr>
            </a:lstStyle>
            <a:p>
              <a:r>
                <a:rPr lang="en-US" altLang="zh-CN" sz="1800">
                  <a:solidFill>
                    <a:srgbClr val="FFFFFF"/>
                  </a:solidFill>
                  <a:latin typeface="Arial" panose="020B0604020202090204" pitchFamily="34" charset="0"/>
                  <a:ea typeface="+mn-ea"/>
                  <a:cs typeface="+mn-ea"/>
                </a:rPr>
                <a:t>LIL</a:t>
              </a:r>
              <a:endParaRPr lang="en-US" altLang="zh-CN" sz="1800">
                <a:solidFill>
                  <a:srgbClr val="FFFFFF"/>
                </a:solidFill>
                <a:latin typeface="Arial" panose="020B060402020209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47620" y="3054985"/>
            <a:ext cx="1358900" cy="748030"/>
            <a:chOff x="5288" y="4308"/>
            <a:chExt cx="2140" cy="1178"/>
          </a:xfrm>
        </p:grpSpPr>
        <p:sp>
          <p:nvSpPr>
            <p:cNvPr id="17413" name="圆角矩形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288" y="4308"/>
              <a:ext cx="2141" cy="117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Calibri" panose="020F07020304040A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Calibri" panose="020F07020304040A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Calibri" panose="020F07020304040A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Calibri" panose="020F07020304040A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Calibri" panose="020F07020304040A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rgbClr val="000000"/>
                  </a:solidFill>
                  <a:latin typeface="Calibri" panose="020F07020304040A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rgbClr val="000000"/>
                  </a:solidFill>
                  <a:latin typeface="Calibri" panose="020F07020304040A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rgbClr val="000000"/>
                  </a:solidFill>
                  <a:latin typeface="Calibri" panose="020F07020304040A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rgbClr val="000000"/>
                  </a:solidFill>
                  <a:latin typeface="Calibri" panose="020F07020304040A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Arial" panose="020B0604020202090204" pitchFamily="34" charset="0"/>
                <a:ea typeface="黑体" panose="02010609060101010101" charset="-122"/>
              </a:endParaRPr>
            </a:p>
          </p:txBody>
        </p:sp>
        <p:sp>
          <p:nvSpPr>
            <p:cNvPr id="31" name="文本框 30"/>
            <p:cNvSpPr txBox="1"/>
            <p:nvPr>
              <p:custDataLst>
                <p:tags r:id="rId4"/>
              </p:custDataLst>
            </p:nvPr>
          </p:nvSpPr>
          <p:spPr>
            <a:xfrm>
              <a:off x="5448" y="4465"/>
              <a:ext cx="1821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normAutofit/>
            </a:bodyPr>
            <a:lstStyle>
              <a:defPPr>
                <a:defRPr lang="zh-CN"/>
              </a:defPPr>
              <a:lvl1pPr algn="ctr" eaLnBrk="1" hangingPunct="1">
                <a:lnSpc>
                  <a:spcPct val="100000"/>
                </a:lnSpc>
                <a:buNone/>
                <a:defRPr sz="1400">
                  <a:solidFill>
                    <a:srgbClr val="F4E3B6"/>
                  </a:solidFill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</a:lvl9pPr>
            </a:lstStyle>
            <a:p>
              <a:r>
                <a:rPr lang="en-US" altLang="zh-CN" sz="1800">
                  <a:solidFill>
                    <a:srgbClr val="FFFFFF"/>
                  </a:solidFill>
                  <a:latin typeface="Arial" panose="020B0604020202090204" pitchFamily="34" charset="0"/>
                  <a:ea typeface="+mn-ea"/>
                  <a:cs typeface="+mn-ea"/>
                </a:rPr>
                <a:t>MUSE</a:t>
              </a:r>
              <a:endParaRPr lang="en-US" altLang="zh-CN" sz="1800">
                <a:solidFill>
                  <a:srgbClr val="FFFFFF"/>
                </a:solidFill>
                <a:latin typeface="Arial" panose="020B0604020202090204" pitchFamily="34" charset="0"/>
                <a:ea typeface="+mn-ea"/>
                <a:cs typeface="+mn-ea"/>
              </a:endParaRPr>
            </a:p>
          </p:txBody>
        </p:sp>
      </p:grp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1423670" y="4006215"/>
            <a:ext cx="3606800" cy="162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defPPr>
              <a:defRPr lang="zh-CN"/>
            </a:defPPr>
            <a:lvl1pPr algn="ctr" eaLnBrk="1" hangingPunct="1">
              <a:defRPr sz="1400">
                <a:solidFill>
                  <a:srgbClr val="F4E3B6"/>
                </a:solidFill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</a:lvl9pPr>
          </a:lstStyle>
          <a:p>
            <a:pPr algn="l"/>
            <a:r>
              <a:rPr lang="da-DK" altLang="zh-CN" sz="1800">
                <a:solidFill>
                  <a:srgbClr val="000000"/>
                </a:solidFill>
              </a:rPr>
              <a:t>MUtation-baSEd  fault  localization  technique,  a  new  fault  localization  technique  basedon  mutation  analysis. </a:t>
            </a:r>
            <a:endParaRPr lang="da-DK" altLang="zh-CN" sz="1800">
              <a:solidFill>
                <a:srgbClr val="000000"/>
              </a:solidFill>
            </a:endParaRPr>
          </a:p>
        </p:txBody>
      </p:sp>
      <p:cxnSp>
        <p:nvCxnSpPr>
          <p:cNvPr id="15" name="直接连接符 14"/>
          <p:cNvCxnSpPr>
            <a:stCxn id="58" idx="2"/>
            <a:endCxn id="17413" idx="0"/>
          </p:cNvCxnSpPr>
          <p:nvPr/>
        </p:nvCxnSpPr>
        <p:spPr>
          <a:xfrm flipH="1">
            <a:off x="3227705" y="1690370"/>
            <a:ext cx="2950210" cy="1364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8" idx="2"/>
            <a:endCxn id="17412" idx="0"/>
          </p:cNvCxnSpPr>
          <p:nvPr/>
        </p:nvCxnSpPr>
        <p:spPr>
          <a:xfrm>
            <a:off x="6177915" y="1690370"/>
            <a:ext cx="3123565" cy="131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7800975" y="3947160"/>
            <a:ext cx="3385185" cy="174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lnSpcReduction="20000"/>
          </a:bodyPr>
          <a:lstStyle>
            <a:defPPr>
              <a:defRPr lang="zh-CN"/>
            </a:defPPr>
            <a:lvl1pPr algn="ctr" eaLnBrk="1" hangingPunct="1">
              <a:defRPr sz="1400">
                <a:solidFill>
                  <a:srgbClr val="F4E3B6"/>
                </a:solidFill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</a:lvl9pPr>
          </a:lstStyle>
          <a:p>
            <a:pPr algn="just"/>
            <a:r>
              <a:rPr lang="da-DK" altLang="zh-CN" sz="1800">
                <a:solidFill>
                  <a:srgbClr val="000000"/>
                </a:solidFill>
                <a:sym typeface="+mn-ea"/>
              </a:rPr>
              <a:t>Locality Information Los</a:t>
            </a:r>
            <a:r>
              <a:rPr lang="en-US" altLang="da-DK" sz="1800">
                <a:solidFill>
                  <a:srgbClr val="000000"/>
                </a:solidFill>
              </a:rPr>
              <a:t>, </a:t>
            </a:r>
            <a:r>
              <a:rPr lang="da-DK" altLang="zh-CN" sz="1800">
                <a:solidFill>
                  <a:srgbClr val="000000"/>
                </a:solidFill>
              </a:rPr>
              <a:t>a new  evaluation  metric  for  fault  localization  techniques  based on information theory</a:t>
            </a:r>
            <a:r>
              <a:rPr lang="en-US" altLang="da-DK" sz="1800">
                <a:solidFill>
                  <a:srgbClr val="000000"/>
                </a:solidFill>
              </a:rPr>
              <a:t>.</a:t>
            </a:r>
            <a:endParaRPr lang="en-US" altLang="da-DK" sz="1800">
              <a:solidFill>
                <a:srgbClr val="00000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547510" y="6029998"/>
            <a:ext cx="9410311" cy="720118"/>
            <a:chOff x="1373840" y="2102030"/>
            <a:chExt cx="9413109" cy="989854"/>
          </a:xfrm>
        </p:grpSpPr>
        <p:sp>
          <p:nvSpPr>
            <p:cNvPr id="24" name="椭圆 23"/>
            <p:cNvSpPr/>
            <p:nvPr/>
          </p:nvSpPr>
          <p:spPr>
            <a:xfrm rot="3190635" flipV="1">
              <a:off x="1239101" y="2236769"/>
              <a:ext cx="989692" cy="720214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3190635" flipV="1">
              <a:off x="4157790" y="2236931"/>
              <a:ext cx="989691" cy="720214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3190635" flipV="1">
              <a:off x="7044893" y="2236931"/>
              <a:ext cx="989691" cy="720214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3190635" flipV="1">
              <a:off x="9931996" y="2236931"/>
              <a:ext cx="989691" cy="720214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book-closed-tool_59175"/>
            <p:cNvSpPr>
              <a:spLocks noChangeAspect="1"/>
            </p:cNvSpPr>
            <p:nvPr/>
          </p:nvSpPr>
          <p:spPr bwMode="auto">
            <a:xfrm>
              <a:off x="10184667" y="2359741"/>
              <a:ext cx="420728" cy="461196"/>
            </a:xfrm>
            <a:custGeom>
              <a:avLst/>
              <a:gdLst>
                <a:gd name="T0" fmla="*/ 1160 w 1187"/>
                <a:gd name="T1" fmla="*/ 0 h 1303"/>
                <a:gd name="T2" fmla="*/ 1098 w 1187"/>
                <a:gd name="T3" fmla="*/ 0 h 1303"/>
                <a:gd name="T4" fmla="*/ 1071 w 1187"/>
                <a:gd name="T5" fmla="*/ 27 h 1303"/>
                <a:gd name="T6" fmla="*/ 1071 w 1187"/>
                <a:gd name="T7" fmla="*/ 1187 h 1303"/>
                <a:gd name="T8" fmla="*/ 342 w 1187"/>
                <a:gd name="T9" fmla="*/ 1187 h 1303"/>
                <a:gd name="T10" fmla="*/ 246 w 1187"/>
                <a:gd name="T11" fmla="*/ 1091 h 1303"/>
                <a:gd name="T12" fmla="*/ 342 w 1187"/>
                <a:gd name="T13" fmla="*/ 994 h 1303"/>
                <a:gd name="T14" fmla="*/ 911 w 1187"/>
                <a:gd name="T15" fmla="*/ 994 h 1303"/>
                <a:gd name="T16" fmla="*/ 938 w 1187"/>
                <a:gd name="T17" fmla="*/ 968 h 1303"/>
                <a:gd name="T18" fmla="*/ 938 w 1187"/>
                <a:gd name="T19" fmla="*/ 27 h 1303"/>
                <a:gd name="T20" fmla="*/ 911 w 1187"/>
                <a:gd name="T21" fmla="*/ 0 h 1303"/>
                <a:gd name="T22" fmla="*/ 306 w 1187"/>
                <a:gd name="T23" fmla="*/ 0 h 1303"/>
                <a:gd name="T24" fmla="*/ 0 w 1187"/>
                <a:gd name="T25" fmla="*/ 306 h 1303"/>
                <a:gd name="T26" fmla="*/ 0 w 1187"/>
                <a:gd name="T27" fmla="*/ 996 h 1303"/>
                <a:gd name="T28" fmla="*/ 307 w 1187"/>
                <a:gd name="T29" fmla="*/ 1303 h 1303"/>
                <a:gd name="T30" fmla="*/ 1160 w 1187"/>
                <a:gd name="T31" fmla="*/ 1303 h 1303"/>
                <a:gd name="T32" fmla="*/ 1187 w 1187"/>
                <a:gd name="T33" fmla="*/ 1276 h 1303"/>
                <a:gd name="T34" fmla="*/ 1187 w 1187"/>
                <a:gd name="T35" fmla="*/ 27 h 1303"/>
                <a:gd name="T36" fmla="*/ 1160 w 1187"/>
                <a:gd name="T37" fmla="*/ 0 h 1303"/>
                <a:gd name="T38" fmla="*/ 331 w 1187"/>
                <a:gd name="T39" fmla="*/ 134 h 1303"/>
                <a:gd name="T40" fmla="*/ 378 w 1187"/>
                <a:gd name="T41" fmla="*/ 87 h 1303"/>
                <a:gd name="T42" fmla="*/ 425 w 1187"/>
                <a:gd name="T43" fmla="*/ 134 h 1303"/>
                <a:gd name="T44" fmla="*/ 425 w 1187"/>
                <a:gd name="T45" fmla="*/ 860 h 1303"/>
                <a:gd name="T46" fmla="*/ 378 w 1187"/>
                <a:gd name="T47" fmla="*/ 907 h 1303"/>
                <a:gd name="T48" fmla="*/ 331 w 1187"/>
                <a:gd name="T49" fmla="*/ 860 h 1303"/>
                <a:gd name="T50" fmla="*/ 331 w 1187"/>
                <a:gd name="T51" fmla="*/ 134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87" h="1303">
                  <a:moveTo>
                    <a:pt x="1160" y="0"/>
                  </a:moveTo>
                  <a:lnTo>
                    <a:pt x="1098" y="0"/>
                  </a:lnTo>
                  <a:cubicBezTo>
                    <a:pt x="1083" y="0"/>
                    <a:pt x="1071" y="12"/>
                    <a:pt x="1071" y="27"/>
                  </a:cubicBezTo>
                  <a:lnTo>
                    <a:pt x="1071" y="1187"/>
                  </a:lnTo>
                  <a:lnTo>
                    <a:pt x="342" y="1187"/>
                  </a:lnTo>
                  <a:cubicBezTo>
                    <a:pt x="289" y="1187"/>
                    <a:pt x="246" y="1144"/>
                    <a:pt x="246" y="1091"/>
                  </a:cubicBezTo>
                  <a:cubicBezTo>
                    <a:pt x="246" y="1037"/>
                    <a:pt x="289" y="994"/>
                    <a:pt x="342" y="994"/>
                  </a:cubicBezTo>
                  <a:lnTo>
                    <a:pt x="911" y="994"/>
                  </a:lnTo>
                  <a:cubicBezTo>
                    <a:pt x="926" y="994"/>
                    <a:pt x="938" y="982"/>
                    <a:pt x="938" y="968"/>
                  </a:cubicBezTo>
                  <a:lnTo>
                    <a:pt x="938" y="27"/>
                  </a:lnTo>
                  <a:cubicBezTo>
                    <a:pt x="938" y="12"/>
                    <a:pt x="926" y="0"/>
                    <a:pt x="911" y="0"/>
                  </a:cubicBezTo>
                  <a:lnTo>
                    <a:pt x="306" y="0"/>
                  </a:lnTo>
                  <a:cubicBezTo>
                    <a:pt x="138" y="0"/>
                    <a:pt x="0" y="137"/>
                    <a:pt x="0" y="306"/>
                  </a:cubicBezTo>
                  <a:lnTo>
                    <a:pt x="0" y="996"/>
                  </a:lnTo>
                  <a:cubicBezTo>
                    <a:pt x="0" y="1165"/>
                    <a:pt x="138" y="1303"/>
                    <a:pt x="307" y="1303"/>
                  </a:cubicBezTo>
                  <a:lnTo>
                    <a:pt x="1160" y="1303"/>
                  </a:lnTo>
                  <a:cubicBezTo>
                    <a:pt x="1175" y="1303"/>
                    <a:pt x="1187" y="1291"/>
                    <a:pt x="1187" y="1276"/>
                  </a:cubicBezTo>
                  <a:lnTo>
                    <a:pt x="1187" y="27"/>
                  </a:lnTo>
                  <a:cubicBezTo>
                    <a:pt x="1187" y="12"/>
                    <a:pt x="1175" y="0"/>
                    <a:pt x="1160" y="0"/>
                  </a:cubicBezTo>
                  <a:close/>
                  <a:moveTo>
                    <a:pt x="331" y="134"/>
                  </a:moveTo>
                  <a:cubicBezTo>
                    <a:pt x="331" y="108"/>
                    <a:pt x="352" y="87"/>
                    <a:pt x="378" y="87"/>
                  </a:cubicBezTo>
                  <a:cubicBezTo>
                    <a:pt x="404" y="87"/>
                    <a:pt x="425" y="108"/>
                    <a:pt x="425" y="134"/>
                  </a:cubicBezTo>
                  <a:lnTo>
                    <a:pt x="425" y="860"/>
                  </a:lnTo>
                  <a:cubicBezTo>
                    <a:pt x="425" y="886"/>
                    <a:pt x="404" y="907"/>
                    <a:pt x="378" y="907"/>
                  </a:cubicBezTo>
                  <a:cubicBezTo>
                    <a:pt x="352" y="907"/>
                    <a:pt x="331" y="886"/>
                    <a:pt x="331" y="860"/>
                  </a:cubicBezTo>
                  <a:lnTo>
                    <a:pt x="331" y="1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bar-stats_84219"/>
            <p:cNvSpPr>
              <a:spLocks noChangeAspect="1"/>
            </p:cNvSpPr>
            <p:nvPr/>
          </p:nvSpPr>
          <p:spPr bwMode="auto">
            <a:xfrm>
              <a:off x="7277331" y="2383302"/>
              <a:ext cx="461194" cy="414076"/>
            </a:xfrm>
            <a:custGeom>
              <a:avLst/>
              <a:gdLst>
                <a:gd name="T0" fmla="*/ 6113 w 6561"/>
                <a:gd name="T1" fmla="*/ 5006 h 5901"/>
                <a:gd name="T2" fmla="*/ 5890 w 6561"/>
                <a:gd name="T3" fmla="*/ 5006 h 5901"/>
                <a:gd name="T4" fmla="*/ 5890 w 6561"/>
                <a:gd name="T5" fmla="*/ 349 h 5901"/>
                <a:gd name="T6" fmla="*/ 5540 w 6561"/>
                <a:gd name="T7" fmla="*/ 0 h 5901"/>
                <a:gd name="T8" fmla="*/ 4804 w 6561"/>
                <a:gd name="T9" fmla="*/ 0 h 5901"/>
                <a:gd name="T10" fmla="*/ 4454 w 6561"/>
                <a:gd name="T11" fmla="*/ 349 h 5901"/>
                <a:gd name="T12" fmla="*/ 4454 w 6561"/>
                <a:gd name="T13" fmla="*/ 5006 h 5901"/>
                <a:gd name="T14" fmla="*/ 4008 w 6561"/>
                <a:gd name="T15" fmla="*/ 5006 h 5901"/>
                <a:gd name="T16" fmla="*/ 4008 w 6561"/>
                <a:gd name="T17" fmla="*/ 1580 h 5901"/>
                <a:gd name="T18" fmla="*/ 3658 w 6561"/>
                <a:gd name="T19" fmla="*/ 1230 h 5901"/>
                <a:gd name="T20" fmla="*/ 2923 w 6561"/>
                <a:gd name="T21" fmla="*/ 1230 h 5901"/>
                <a:gd name="T22" fmla="*/ 2573 w 6561"/>
                <a:gd name="T23" fmla="*/ 1580 h 5901"/>
                <a:gd name="T24" fmla="*/ 2573 w 6561"/>
                <a:gd name="T25" fmla="*/ 5006 h 5901"/>
                <a:gd name="T26" fmla="*/ 2236 w 6561"/>
                <a:gd name="T27" fmla="*/ 5006 h 5901"/>
                <a:gd name="T28" fmla="*/ 2236 w 6561"/>
                <a:gd name="T29" fmla="*/ 3502 h 5901"/>
                <a:gd name="T30" fmla="*/ 1887 w 6561"/>
                <a:gd name="T31" fmla="*/ 3152 h 5901"/>
                <a:gd name="T32" fmla="*/ 1151 w 6561"/>
                <a:gd name="T33" fmla="*/ 3152 h 5901"/>
                <a:gd name="T34" fmla="*/ 801 w 6561"/>
                <a:gd name="T35" fmla="*/ 3502 h 5901"/>
                <a:gd name="T36" fmla="*/ 801 w 6561"/>
                <a:gd name="T37" fmla="*/ 5006 h 5901"/>
                <a:gd name="T38" fmla="*/ 448 w 6561"/>
                <a:gd name="T39" fmla="*/ 5006 h 5901"/>
                <a:gd name="T40" fmla="*/ 0 w 6561"/>
                <a:gd name="T41" fmla="*/ 5454 h 5901"/>
                <a:gd name="T42" fmla="*/ 448 w 6561"/>
                <a:gd name="T43" fmla="*/ 5901 h 5901"/>
                <a:gd name="T44" fmla="*/ 6113 w 6561"/>
                <a:gd name="T45" fmla="*/ 5901 h 5901"/>
                <a:gd name="T46" fmla="*/ 6561 w 6561"/>
                <a:gd name="T47" fmla="*/ 5454 h 5901"/>
                <a:gd name="T48" fmla="*/ 6113 w 6561"/>
                <a:gd name="T49" fmla="*/ 5006 h 5901"/>
                <a:gd name="T50" fmla="*/ 3021 w 6561"/>
                <a:gd name="T51" fmla="*/ 1678 h 5901"/>
                <a:gd name="T52" fmla="*/ 3561 w 6561"/>
                <a:gd name="T53" fmla="*/ 1678 h 5901"/>
                <a:gd name="T54" fmla="*/ 3561 w 6561"/>
                <a:gd name="T55" fmla="*/ 5006 h 5901"/>
                <a:gd name="T56" fmla="*/ 3021 w 6561"/>
                <a:gd name="T57" fmla="*/ 5006 h 5901"/>
                <a:gd name="T58" fmla="*/ 3021 w 6561"/>
                <a:gd name="T59" fmla="*/ 1678 h 5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61" h="5901">
                  <a:moveTo>
                    <a:pt x="6113" y="5006"/>
                  </a:moveTo>
                  <a:lnTo>
                    <a:pt x="5890" y="5006"/>
                  </a:lnTo>
                  <a:lnTo>
                    <a:pt x="5890" y="349"/>
                  </a:lnTo>
                  <a:cubicBezTo>
                    <a:pt x="5890" y="156"/>
                    <a:pt x="5733" y="0"/>
                    <a:pt x="5540" y="0"/>
                  </a:cubicBezTo>
                  <a:lnTo>
                    <a:pt x="4804" y="0"/>
                  </a:lnTo>
                  <a:cubicBezTo>
                    <a:pt x="4611" y="0"/>
                    <a:pt x="4454" y="156"/>
                    <a:pt x="4454" y="349"/>
                  </a:cubicBezTo>
                  <a:lnTo>
                    <a:pt x="4454" y="5006"/>
                  </a:lnTo>
                  <a:lnTo>
                    <a:pt x="4008" y="5006"/>
                  </a:lnTo>
                  <a:lnTo>
                    <a:pt x="4008" y="1580"/>
                  </a:lnTo>
                  <a:cubicBezTo>
                    <a:pt x="4008" y="1387"/>
                    <a:pt x="3852" y="1230"/>
                    <a:pt x="3658" y="1230"/>
                  </a:cubicBezTo>
                  <a:lnTo>
                    <a:pt x="2923" y="1230"/>
                  </a:lnTo>
                  <a:cubicBezTo>
                    <a:pt x="2730" y="1230"/>
                    <a:pt x="2573" y="1387"/>
                    <a:pt x="2573" y="1580"/>
                  </a:cubicBezTo>
                  <a:lnTo>
                    <a:pt x="2573" y="5006"/>
                  </a:lnTo>
                  <a:lnTo>
                    <a:pt x="2236" y="5006"/>
                  </a:lnTo>
                  <a:lnTo>
                    <a:pt x="2236" y="3502"/>
                  </a:lnTo>
                  <a:cubicBezTo>
                    <a:pt x="2236" y="3309"/>
                    <a:pt x="2080" y="3152"/>
                    <a:pt x="1887" y="3152"/>
                  </a:cubicBezTo>
                  <a:lnTo>
                    <a:pt x="1151" y="3152"/>
                  </a:lnTo>
                  <a:cubicBezTo>
                    <a:pt x="958" y="3152"/>
                    <a:pt x="801" y="3309"/>
                    <a:pt x="801" y="3502"/>
                  </a:cubicBezTo>
                  <a:lnTo>
                    <a:pt x="801" y="5006"/>
                  </a:lnTo>
                  <a:lnTo>
                    <a:pt x="448" y="5006"/>
                  </a:lnTo>
                  <a:cubicBezTo>
                    <a:pt x="200" y="5006"/>
                    <a:pt x="0" y="5207"/>
                    <a:pt x="0" y="5454"/>
                  </a:cubicBezTo>
                  <a:cubicBezTo>
                    <a:pt x="0" y="5701"/>
                    <a:pt x="200" y="5901"/>
                    <a:pt x="448" y="5901"/>
                  </a:cubicBezTo>
                  <a:lnTo>
                    <a:pt x="6113" y="5901"/>
                  </a:lnTo>
                  <a:cubicBezTo>
                    <a:pt x="6360" y="5901"/>
                    <a:pt x="6561" y="5701"/>
                    <a:pt x="6561" y="5454"/>
                  </a:cubicBezTo>
                  <a:cubicBezTo>
                    <a:pt x="6561" y="5207"/>
                    <a:pt x="6360" y="5006"/>
                    <a:pt x="6113" y="5006"/>
                  </a:cubicBezTo>
                  <a:close/>
                  <a:moveTo>
                    <a:pt x="3021" y="1678"/>
                  </a:moveTo>
                  <a:lnTo>
                    <a:pt x="3561" y="1678"/>
                  </a:lnTo>
                  <a:lnTo>
                    <a:pt x="3561" y="5006"/>
                  </a:lnTo>
                  <a:lnTo>
                    <a:pt x="3021" y="5006"/>
                  </a:lnTo>
                  <a:lnTo>
                    <a:pt x="3021" y="16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blocked-folder_70725"/>
            <p:cNvSpPr>
              <a:spLocks noChangeAspect="1"/>
            </p:cNvSpPr>
            <p:nvPr/>
          </p:nvSpPr>
          <p:spPr bwMode="auto">
            <a:xfrm>
              <a:off x="1503124" y="2392582"/>
              <a:ext cx="461196" cy="395514"/>
            </a:xfrm>
            <a:custGeom>
              <a:avLst/>
              <a:gdLst>
                <a:gd name="connsiteX0" fmla="*/ 485836 w 605939"/>
                <a:gd name="connsiteY0" fmla="*/ 267866 h 519644"/>
                <a:gd name="connsiteX1" fmla="*/ 519990 w 605939"/>
                <a:gd name="connsiteY1" fmla="*/ 301972 h 519644"/>
                <a:gd name="connsiteX2" fmla="*/ 519990 w 605939"/>
                <a:gd name="connsiteY2" fmla="*/ 324601 h 519644"/>
                <a:gd name="connsiteX3" fmla="*/ 451683 w 605939"/>
                <a:gd name="connsiteY3" fmla="*/ 324601 h 519644"/>
                <a:gd name="connsiteX4" fmla="*/ 451683 w 605939"/>
                <a:gd name="connsiteY4" fmla="*/ 301972 h 519644"/>
                <a:gd name="connsiteX5" fmla="*/ 485836 w 605939"/>
                <a:gd name="connsiteY5" fmla="*/ 267866 h 519644"/>
                <a:gd name="connsiteX6" fmla="*/ 485877 w 605939"/>
                <a:gd name="connsiteY6" fmla="*/ 235079 h 519644"/>
                <a:gd name="connsiteX7" fmla="*/ 418850 w 605939"/>
                <a:gd name="connsiteY7" fmla="*/ 301998 h 519644"/>
                <a:gd name="connsiteX8" fmla="*/ 418850 w 605939"/>
                <a:gd name="connsiteY8" fmla="*/ 324845 h 519644"/>
                <a:gd name="connsiteX9" fmla="*/ 399111 w 605939"/>
                <a:gd name="connsiteY9" fmla="*/ 347585 h 519644"/>
                <a:gd name="connsiteX10" fmla="*/ 399111 w 605939"/>
                <a:gd name="connsiteY10" fmla="*/ 464096 h 519644"/>
                <a:gd name="connsiteX11" fmla="*/ 422104 w 605939"/>
                <a:gd name="connsiteY11" fmla="*/ 487160 h 519644"/>
                <a:gd name="connsiteX12" fmla="*/ 549650 w 605939"/>
                <a:gd name="connsiteY12" fmla="*/ 487160 h 519644"/>
                <a:gd name="connsiteX13" fmla="*/ 572643 w 605939"/>
                <a:gd name="connsiteY13" fmla="*/ 464096 h 519644"/>
                <a:gd name="connsiteX14" fmla="*/ 572643 w 605939"/>
                <a:gd name="connsiteY14" fmla="*/ 455325 h 519644"/>
                <a:gd name="connsiteX15" fmla="*/ 533598 w 605939"/>
                <a:gd name="connsiteY15" fmla="*/ 455325 h 519644"/>
                <a:gd name="connsiteX16" fmla="*/ 516787 w 605939"/>
                <a:gd name="connsiteY16" fmla="*/ 438541 h 519644"/>
                <a:gd name="connsiteX17" fmla="*/ 533598 w 605939"/>
                <a:gd name="connsiteY17" fmla="*/ 421866 h 519644"/>
                <a:gd name="connsiteX18" fmla="*/ 572643 w 605939"/>
                <a:gd name="connsiteY18" fmla="*/ 421866 h 519644"/>
                <a:gd name="connsiteX19" fmla="*/ 572643 w 605939"/>
                <a:gd name="connsiteY19" fmla="*/ 397936 h 519644"/>
                <a:gd name="connsiteX20" fmla="*/ 533598 w 605939"/>
                <a:gd name="connsiteY20" fmla="*/ 397936 h 519644"/>
                <a:gd name="connsiteX21" fmla="*/ 516787 w 605939"/>
                <a:gd name="connsiteY21" fmla="*/ 381152 h 519644"/>
                <a:gd name="connsiteX22" fmla="*/ 533598 w 605939"/>
                <a:gd name="connsiteY22" fmla="*/ 364477 h 519644"/>
                <a:gd name="connsiteX23" fmla="*/ 572643 w 605939"/>
                <a:gd name="connsiteY23" fmla="*/ 364477 h 519644"/>
                <a:gd name="connsiteX24" fmla="*/ 572643 w 605939"/>
                <a:gd name="connsiteY24" fmla="*/ 347585 h 519644"/>
                <a:gd name="connsiteX25" fmla="*/ 552903 w 605939"/>
                <a:gd name="connsiteY25" fmla="*/ 324845 h 519644"/>
                <a:gd name="connsiteX26" fmla="*/ 552903 w 605939"/>
                <a:gd name="connsiteY26" fmla="*/ 301998 h 519644"/>
                <a:gd name="connsiteX27" fmla="*/ 485877 w 605939"/>
                <a:gd name="connsiteY27" fmla="*/ 235079 h 519644"/>
                <a:gd name="connsiteX28" fmla="*/ 353667 w 605939"/>
                <a:gd name="connsiteY28" fmla="*/ 43746 h 519644"/>
                <a:gd name="connsiteX29" fmla="*/ 311477 w 605939"/>
                <a:gd name="connsiteY29" fmla="*/ 60638 h 519644"/>
                <a:gd name="connsiteX30" fmla="*/ 251391 w 605939"/>
                <a:gd name="connsiteY30" fmla="*/ 84568 h 519644"/>
                <a:gd name="connsiteX31" fmla="*/ 94128 w 605939"/>
                <a:gd name="connsiteY31" fmla="*/ 84568 h 519644"/>
                <a:gd name="connsiteX32" fmla="*/ 78185 w 605939"/>
                <a:gd name="connsiteY32" fmla="*/ 98969 h 519644"/>
                <a:gd name="connsiteX33" fmla="*/ 78185 w 605939"/>
                <a:gd name="connsiteY33" fmla="*/ 142607 h 519644"/>
                <a:gd name="connsiteX34" fmla="*/ 485768 w 605939"/>
                <a:gd name="connsiteY34" fmla="*/ 142607 h 519644"/>
                <a:gd name="connsiteX35" fmla="*/ 485768 w 605939"/>
                <a:gd name="connsiteY35" fmla="*/ 66918 h 519644"/>
                <a:gd name="connsiteX36" fmla="*/ 462558 w 605939"/>
                <a:gd name="connsiteY36" fmla="*/ 43746 h 519644"/>
                <a:gd name="connsiteX37" fmla="*/ 353667 w 605939"/>
                <a:gd name="connsiteY37" fmla="*/ 0 h 519644"/>
                <a:gd name="connsiteX38" fmla="*/ 462558 w 605939"/>
                <a:gd name="connsiteY38" fmla="*/ 0 h 519644"/>
                <a:gd name="connsiteX39" fmla="*/ 529585 w 605939"/>
                <a:gd name="connsiteY39" fmla="*/ 66918 h 519644"/>
                <a:gd name="connsiteX40" fmla="*/ 529585 w 605939"/>
                <a:gd name="connsiteY40" fmla="*/ 142715 h 519644"/>
                <a:gd name="connsiteX41" fmla="*/ 555181 w 605939"/>
                <a:gd name="connsiteY41" fmla="*/ 155276 h 519644"/>
                <a:gd name="connsiteX42" fmla="*/ 563532 w 605939"/>
                <a:gd name="connsiteY42" fmla="*/ 184295 h 519644"/>
                <a:gd name="connsiteX43" fmla="*/ 557242 w 605939"/>
                <a:gd name="connsiteY43" fmla="*/ 226958 h 519644"/>
                <a:gd name="connsiteX44" fmla="*/ 586200 w 605939"/>
                <a:gd name="connsiteY44" fmla="*/ 298425 h 519644"/>
                <a:gd name="connsiteX45" fmla="*/ 586200 w 605939"/>
                <a:gd name="connsiteY45" fmla="*/ 300049 h 519644"/>
                <a:gd name="connsiteX46" fmla="*/ 605939 w 605939"/>
                <a:gd name="connsiteY46" fmla="*/ 344011 h 519644"/>
                <a:gd name="connsiteX47" fmla="*/ 605939 w 605939"/>
                <a:gd name="connsiteY47" fmla="*/ 460522 h 519644"/>
                <a:gd name="connsiteX48" fmla="*/ 546721 w 605939"/>
                <a:gd name="connsiteY48" fmla="*/ 519644 h 519644"/>
                <a:gd name="connsiteX49" fmla="*/ 419284 w 605939"/>
                <a:gd name="connsiteY49" fmla="*/ 519644 h 519644"/>
                <a:gd name="connsiteX50" fmla="*/ 386313 w 605939"/>
                <a:gd name="connsiteY50" fmla="*/ 509574 h 519644"/>
                <a:gd name="connsiteX51" fmla="*/ 80029 w 605939"/>
                <a:gd name="connsiteY51" fmla="*/ 509574 h 519644"/>
                <a:gd name="connsiteX52" fmla="*/ 44021 w 605939"/>
                <a:gd name="connsiteY52" fmla="*/ 478497 h 519644"/>
                <a:gd name="connsiteX53" fmla="*/ 421 w 605939"/>
                <a:gd name="connsiteY53" fmla="*/ 184295 h 519644"/>
                <a:gd name="connsiteX54" fmla="*/ 8772 w 605939"/>
                <a:gd name="connsiteY54" fmla="*/ 155276 h 519644"/>
                <a:gd name="connsiteX55" fmla="*/ 34368 w 605939"/>
                <a:gd name="connsiteY55" fmla="*/ 142715 h 519644"/>
                <a:gd name="connsiteX56" fmla="*/ 34368 w 605939"/>
                <a:gd name="connsiteY56" fmla="*/ 98969 h 519644"/>
                <a:gd name="connsiteX57" fmla="*/ 94128 w 605939"/>
                <a:gd name="connsiteY57" fmla="*/ 40822 h 519644"/>
                <a:gd name="connsiteX58" fmla="*/ 251391 w 605939"/>
                <a:gd name="connsiteY58" fmla="*/ 40822 h 519644"/>
                <a:gd name="connsiteX59" fmla="*/ 284146 w 605939"/>
                <a:gd name="connsiteY59" fmla="*/ 26420 h 519644"/>
                <a:gd name="connsiteX60" fmla="*/ 353667 w 605939"/>
                <a:gd name="connsiteY60" fmla="*/ 0 h 51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5939" h="519644">
                  <a:moveTo>
                    <a:pt x="485836" y="267866"/>
                  </a:moveTo>
                  <a:cubicBezTo>
                    <a:pt x="504702" y="267866"/>
                    <a:pt x="519990" y="283241"/>
                    <a:pt x="519990" y="301972"/>
                  </a:cubicBezTo>
                  <a:lnTo>
                    <a:pt x="519990" y="324601"/>
                  </a:lnTo>
                  <a:lnTo>
                    <a:pt x="451683" y="324601"/>
                  </a:lnTo>
                  <a:lnTo>
                    <a:pt x="451683" y="301972"/>
                  </a:lnTo>
                  <a:cubicBezTo>
                    <a:pt x="451683" y="283241"/>
                    <a:pt x="466971" y="267866"/>
                    <a:pt x="485836" y="267866"/>
                  </a:cubicBezTo>
                  <a:close/>
                  <a:moveTo>
                    <a:pt x="485877" y="235079"/>
                  </a:moveTo>
                  <a:cubicBezTo>
                    <a:pt x="448893" y="235079"/>
                    <a:pt x="418850" y="265182"/>
                    <a:pt x="418850" y="301998"/>
                  </a:cubicBezTo>
                  <a:lnTo>
                    <a:pt x="418850" y="324845"/>
                  </a:lnTo>
                  <a:cubicBezTo>
                    <a:pt x="407679" y="326470"/>
                    <a:pt x="399111" y="335998"/>
                    <a:pt x="399111" y="347585"/>
                  </a:cubicBezTo>
                  <a:lnTo>
                    <a:pt x="399111" y="464096"/>
                  </a:lnTo>
                  <a:cubicBezTo>
                    <a:pt x="399111" y="476873"/>
                    <a:pt x="409414" y="487160"/>
                    <a:pt x="422104" y="487160"/>
                  </a:cubicBezTo>
                  <a:lnTo>
                    <a:pt x="549650" y="487160"/>
                  </a:lnTo>
                  <a:cubicBezTo>
                    <a:pt x="562339" y="487160"/>
                    <a:pt x="572643" y="476873"/>
                    <a:pt x="572643" y="464096"/>
                  </a:cubicBezTo>
                  <a:lnTo>
                    <a:pt x="572643" y="455325"/>
                  </a:lnTo>
                  <a:lnTo>
                    <a:pt x="533598" y="455325"/>
                  </a:lnTo>
                  <a:cubicBezTo>
                    <a:pt x="524270" y="455325"/>
                    <a:pt x="516787" y="447745"/>
                    <a:pt x="516787" y="438541"/>
                  </a:cubicBezTo>
                  <a:cubicBezTo>
                    <a:pt x="516787" y="429337"/>
                    <a:pt x="524270" y="421866"/>
                    <a:pt x="533598" y="421866"/>
                  </a:cubicBezTo>
                  <a:lnTo>
                    <a:pt x="572643" y="421866"/>
                  </a:lnTo>
                  <a:lnTo>
                    <a:pt x="572643" y="397936"/>
                  </a:lnTo>
                  <a:lnTo>
                    <a:pt x="533598" y="397936"/>
                  </a:lnTo>
                  <a:cubicBezTo>
                    <a:pt x="524270" y="397936"/>
                    <a:pt x="516787" y="390464"/>
                    <a:pt x="516787" y="381152"/>
                  </a:cubicBezTo>
                  <a:cubicBezTo>
                    <a:pt x="516787" y="371948"/>
                    <a:pt x="524270" y="364477"/>
                    <a:pt x="533598" y="364477"/>
                  </a:cubicBezTo>
                  <a:lnTo>
                    <a:pt x="572643" y="364477"/>
                  </a:lnTo>
                  <a:lnTo>
                    <a:pt x="572643" y="347585"/>
                  </a:lnTo>
                  <a:cubicBezTo>
                    <a:pt x="572643" y="335998"/>
                    <a:pt x="564074" y="326470"/>
                    <a:pt x="552903" y="324845"/>
                  </a:cubicBezTo>
                  <a:lnTo>
                    <a:pt x="552903" y="301998"/>
                  </a:lnTo>
                  <a:cubicBezTo>
                    <a:pt x="552903" y="265182"/>
                    <a:pt x="522861" y="235079"/>
                    <a:pt x="485877" y="235079"/>
                  </a:cubicBezTo>
                  <a:close/>
                  <a:moveTo>
                    <a:pt x="353667" y="43746"/>
                  </a:moveTo>
                  <a:cubicBezTo>
                    <a:pt x="332735" y="43746"/>
                    <a:pt x="323841" y="50892"/>
                    <a:pt x="311477" y="60638"/>
                  </a:cubicBezTo>
                  <a:cubicBezTo>
                    <a:pt x="298028" y="71357"/>
                    <a:pt x="281326" y="84568"/>
                    <a:pt x="251391" y="84568"/>
                  </a:cubicBezTo>
                  <a:lnTo>
                    <a:pt x="94128" y="84568"/>
                  </a:lnTo>
                  <a:cubicBezTo>
                    <a:pt x="86319" y="84568"/>
                    <a:pt x="78185" y="89982"/>
                    <a:pt x="78185" y="98969"/>
                  </a:cubicBezTo>
                  <a:lnTo>
                    <a:pt x="78185" y="142607"/>
                  </a:lnTo>
                  <a:lnTo>
                    <a:pt x="485768" y="142607"/>
                  </a:lnTo>
                  <a:lnTo>
                    <a:pt x="485768" y="66918"/>
                  </a:lnTo>
                  <a:cubicBezTo>
                    <a:pt x="485768" y="54141"/>
                    <a:pt x="475356" y="43746"/>
                    <a:pt x="462558" y="43746"/>
                  </a:cubicBezTo>
                  <a:close/>
                  <a:moveTo>
                    <a:pt x="353667" y="0"/>
                  </a:moveTo>
                  <a:lnTo>
                    <a:pt x="462558" y="0"/>
                  </a:lnTo>
                  <a:cubicBezTo>
                    <a:pt x="499542" y="0"/>
                    <a:pt x="529585" y="29994"/>
                    <a:pt x="529585" y="66918"/>
                  </a:cubicBezTo>
                  <a:lnTo>
                    <a:pt x="529585" y="142715"/>
                  </a:lnTo>
                  <a:cubicBezTo>
                    <a:pt x="539455" y="143256"/>
                    <a:pt x="548673" y="147804"/>
                    <a:pt x="555181" y="155276"/>
                  </a:cubicBezTo>
                  <a:cubicBezTo>
                    <a:pt x="562014" y="163289"/>
                    <a:pt x="565159" y="173900"/>
                    <a:pt x="563532" y="184295"/>
                  </a:cubicBezTo>
                  <a:lnTo>
                    <a:pt x="557242" y="226958"/>
                  </a:lnTo>
                  <a:cubicBezTo>
                    <a:pt x="575137" y="245474"/>
                    <a:pt x="586200" y="270705"/>
                    <a:pt x="586200" y="298425"/>
                  </a:cubicBezTo>
                  <a:lnTo>
                    <a:pt x="586200" y="300049"/>
                  </a:lnTo>
                  <a:cubicBezTo>
                    <a:pt x="598347" y="310985"/>
                    <a:pt x="605939" y="326794"/>
                    <a:pt x="605939" y="344011"/>
                  </a:cubicBezTo>
                  <a:lnTo>
                    <a:pt x="605939" y="460522"/>
                  </a:lnTo>
                  <a:cubicBezTo>
                    <a:pt x="605939" y="493115"/>
                    <a:pt x="579367" y="519644"/>
                    <a:pt x="546721" y="519644"/>
                  </a:cubicBezTo>
                  <a:lnTo>
                    <a:pt x="419284" y="519644"/>
                  </a:lnTo>
                  <a:cubicBezTo>
                    <a:pt x="407028" y="519644"/>
                    <a:pt x="395640" y="515854"/>
                    <a:pt x="386313" y="509574"/>
                  </a:cubicBezTo>
                  <a:lnTo>
                    <a:pt x="80029" y="509574"/>
                  </a:lnTo>
                  <a:cubicBezTo>
                    <a:pt x="62025" y="509574"/>
                    <a:pt x="46732" y="496364"/>
                    <a:pt x="44021" y="478497"/>
                  </a:cubicBezTo>
                  <a:lnTo>
                    <a:pt x="421" y="184295"/>
                  </a:lnTo>
                  <a:cubicBezTo>
                    <a:pt x="-1206" y="173900"/>
                    <a:pt x="1939" y="163289"/>
                    <a:pt x="8772" y="155276"/>
                  </a:cubicBezTo>
                  <a:cubicBezTo>
                    <a:pt x="15280" y="147804"/>
                    <a:pt x="24498" y="143256"/>
                    <a:pt x="34368" y="142715"/>
                  </a:cubicBezTo>
                  <a:lnTo>
                    <a:pt x="34368" y="98969"/>
                  </a:lnTo>
                  <a:cubicBezTo>
                    <a:pt x="34368" y="66918"/>
                    <a:pt x="61157" y="40822"/>
                    <a:pt x="94128" y="40822"/>
                  </a:cubicBezTo>
                  <a:lnTo>
                    <a:pt x="251391" y="40822"/>
                  </a:lnTo>
                  <a:cubicBezTo>
                    <a:pt x="266033" y="40822"/>
                    <a:pt x="272866" y="35408"/>
                    <a:pt x="284146" y="26420"/>
                  </a:cubicBezTo>
                  <a:cubicBezTo>
                    <a:pt x="298245" y="15267"/>
                    <a:pt x="317442" y="0"/>
                    <a:pt x="35366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brightness-setting_68801"/>
            <p:cNvSpPr>
              <a:spLocks noChangeAspect="1"/>
            </p:cNvSpPr>
            <p:nvPr/>
          </p:nvSpPr>
          <p:spPr bwMode="auto">
            <a:xfrm>
              <a:off x="4390227" y="2360119"/>
              <a:ext cx="461196" cy="460442"/>
            </a:xfrm>
            <a:custGeom>
              <a:avLst/>
              <a:gdLst>
                <a:gd name="connsiteX0" fmla="*/ 302479 w 605734"/>
                <a:gd name="connsiteY0" fmla="*/ 518585 h 604745"/>
                <a:gd name="connsiteX1" fmla="*/ 345630 w 605734"/>
                <a:gd name="connsiteY1" fmla="*/ 561665 h 604745"/>
                <a:gd name="connsiteX2" fmla="*/ 302479 w 605734"/>
                <a:gd name="connsiteY2" fmla="*/ 604745 h 604745"/>
                <a:gd name="connsiteX3" fmla="*/ 259328 w 605734"/>
                <a:gd name="connsiteY3" fmla="*/ 561665 h 604745"/>
                <a:gd name="connsiteX4" fmla="*/ 302479 w 605734"/>
                <a:gd name="connsiteY4" fmla="*/ 518585 h 604745"/>
                <a:gd name="connsiteX5" fmla="*/ 490324 w 605734"/>
                <a:gd name="connsiteY5" fmla="*/ 446396 h 604745"/>
                <a:gd name="connsiteX6" fmla="*/ 533546 w 605734"/>
                <a:gd name="connsiteY6" fmla="*/ 489547 h 604745"/>
                <a:gd name="connsiteX7" fmla="*/ 490324 w 605734"/>
                <a:gd name="connsiteY7" fmla="*/ 532698 h 604745"/>
                <a:gd name="connsiteX8" fmla="*/ 447102 w 605734"/>
                <a:gd name="connsiteY8" fmla="*/ 489547 h 604745"/>
                <a:gd name="connsiteX9" fmla="*/ 490324 w 605734"/>
                <a:gd name="connsiteY9" fmla="*/ 446396 h 604745"/>
                <a:gd name="connsiteX10" fmla="*/ 114880 w 605734"/>
                <a:gd name="connsiteY10" fmla="*/ 446396 h 604745"/>
                <a:gd name="connsiteX11" fmla="*/ 158066 w 605734"/>
                <a:gd name="connsiteY11" fmla="*/ 489547 h 604745"/>
                <a:gd name="connsiteX12" fmla="*/ 114880 w 605734"/>
                <a:gd name="connsiteY12" fmla="*/ 532698 h 604745"/>
                <a:gd name="connsiteX13" fmla="*/ 71694 w 605734"/>
                <a:gd name="connsiteY13" fmla="*/ 489547 h 604745"/>
                <a:gd name="connsiteX14" fmla="*/ 114880 w 605734"/>
                <a:gd name="connsiteY14" fmla="*/ 446396 h 604745"/>
                <a:gd name="connsiteX15" fmla="*/ 562583 w 605734"/>
                <a:gd name="connsiteY15" fmla="*/ 259680 h 604745"/>
                <a:gd name="connsiteX16" fmla="*/ 605734 w 605734"/>
                <a:gd name="connsiteY16" fmla="*/ 302760 h 604745"/>
                <a:gd name="connsiteX17" fmla="*/ 562583 w 605734"/>
                <a:gd name="connsiteY17" fmla="*/ 345840 h 604745"/>
                <a:gd name="connsiteX18" fmla="*/ 519432 w 605734"/>
                <a:gd name="connsiteY18" fmla="*/ 302760 h 604745"/>
                <a:gd name="connsiteX19" fmla="*/ 562583 w 605734"/>
                <a:gd name="connsiteY19" fmla="*/ 259680 h 604745"/>
                <a:gd name="connsiteX20" fmla="*/ 43151 w 605734"/>
                <a:gd name="connsiteY20" fmla="*/ 259680 h 604745"/>
                <a:gd name="connsiteX21" fmla="*/ 86302 w 605734"/>
                <a:gd name="connsiteY21" fmla="*/ 302760 h 604745"/>
                <a:gd name="connsiteX22" fmla="*/ 43151 w 605734"/>
                <a:gd name="connsiteY22" fmla="*/ 345840 h 604745"/>
                <a:gd name="connsiteX23" fmla="*/ 0 w 605734"/>
                <a:gd name="connsiteY23" fmla="*/ 302760 h 604745"/>
                <a:gd name="connsiteX24" fmla="*/ 43151 w 605734"/>
                <a:gd name="connsiteY24" fmla="*/ 259680 h 604745"/>
                <a:gd name="connsiteX25" fmla="*/ 302479 w 605734"/>
                <a:gd name="connsiteY25" fmla="*/ 144024 h 604745"/>
                <a:gd name="connsiteX26" fmla="*/ 461428 w 605734"/>
                <a:gd name="connsiteY26" fmla="*/ 302726 h 604745"/>
                <a:gd name="connsiteX27" fmla="*/ 302479 w 605734"/>
                <a:gd name="connsiteY27" fmla="*/ 461428 h 604745"/>
                <a:gd name="connsiteX28" fmla="*/ 143530 w 605734"/>
                <a:gd name="connsiteY28" fmla="*/ 302726 h 604745"/>
                <a:gd name="connsiteX29" fmla="*/ 302479 w 605734"/>
                <a:gd name="connsiteY29" fmla="*/ 144024 h 604745"/>
                <a:gd name="connsiteX30" fmla="*/ 490324 w 605734"/>
                <a:gd name="connsiteY30" fmla="*/ 72118 h 604745"/>
                <a:gd name="connsiteX31" fmla="*/ 533546 w 605734"/>
                <a:gd name="connsiteY31" fmla="*/ 115198 h 604745"/>
                <a:gd name="connsiteX32" fmla="*/ 490324 w 605734"/>
                <a:gd name="connsiteY32" fmla="*/ 158278 h 604745"/>
                <a:gd name="connsiteX33" fmla="*/ 447102 w 605734"/>
                <a:gd name="connsiteY33" fmla="*/ 115198 h 604745"/>
                <a:gd name="connsiteX34" fmla="*/ 490324 w 605734"/>
                <a:gd name="connsiteY34" fmla="*/ 72118 h 604745"/>
                <a:gd name="connsiteX35" fmla="*/ 114880 w 605734"/>
                <a:gd name="connsiteY35" fmla="*/ 72118 h 604745"/>
                <a:gd name="connsiteX36" fmla="*/ 158066 w 605734"/>
                <a:gd name="connsiteY36" fmla="*/ 115198 h 604745"/>
                <a:gd name="connsiteX37" fmla="*/ 114880 w 605734"/>
                <a:gd name="connsiteY37" fmla="*/ 158278 h 604745"/>
                <a:gd name="connsiteX38" fmla="*/ 71694 w 605734"/>
                <a:gd name="connsiteY38" fmla="*/ 115198 h 604745"/>
                <a:gd name="connsiteX39" fmla="*/ 114880 w 605734"/>
                <a:gd name="connsiteY39" fmla="*/ 72118 h 604745"/>
                <a:gd name="connsiteX40" fmla="*/ 302620 w 605734"/>
                <a:gd name="connsiteY40" fmla="*/ 0 h 604745"/>
                <a:gd name="connsiteX41" fmla="*/ 345771 w 605734"/>
                <a:gd name="connsiteY41" fmla="*/ 43080 h 604745"/>
                <a:gd name="connsiteX42" fmla="*/ 302620 w 605734"/>
                <a:gd name="connsiteY42" fmla="*/ 86160 h 604745"/>
                <a:gd name="connsiteX43" fmla="*/ 259469 w 605734"/>
                <a:gd name="connsiteY43" fmla="*/ 43080 h 604745"/>
                <a:gd name="connsiteX44" fmla="*/ 302620 w 605734"/>
                <a:gd name="connsiteY44" fmla="*/ 0 h 60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05734" h="604745">
                  <a:moveTo>
                    <a:pt x="302479" y="518585"/>
                  </a:moveTo>
                  <a:cubicBezTo>
                    <a:pt x="326311" y="518585"/>
                    <a:pt x="345630" y="537873"/>
                    <a:pt x="345630" y="561665"/>
                  </a:cubicBezTo>
                  <a:cubicBezTo>
                    <a:pt x="345630" y="585457"/>
                    <a:pt x="326311" y="604745"/>
                    <a:pt x="302479" y="604745"/>
                  </a:cubicBezTo>
                  <a:cubicBezTo>
                    <a:pt x="278647" y="604745"/>
                    <a:pt x="259328" y="585457"/>
                    <a:pt x="259328" y="561665"/>
                  </a:cubicBezTo>
                  <a:cubicBezTo>
                    <a:pt x="259328" y="537873"/>
                    <a:pt x="278647" y="518585"/>
                    <a:pt x="302479" y="518585"/>
                  </a:cubicBezTo>
                  <a:close/>
                  <a:moveTo>
                    <a:pt x="490324" y="446396"/>
                  </a:moveTo>
                  <a:cubicBezTo>
                    <a:pt x="514195" y="446396"/>
                    <a:pt x="533546" y="465715"/>
                    <a:pt x="533546" y="489547"/>
                  </a:cubicBezTo>
                  <a:cubicBezTo>
                    <a:pt x="533546" y="513379"/>
                    <a:pt x="514195" y="532698"/>
                    <a:pt x="490324" y="532698"/>
                  </a:cubicBezTo>
                  <a:cubicBezTo>
                    <a:pt x="466453" y="532698"/>
                    <a:pt x="447102" y="513379"/>
                    <a:pt x="447102" y="489547"/>
                  </a:cubicBezTo>
                  <a:cubicBezTo>
                    <a:pt x="447102" y="465715"/>
                    <a:pt x="466453" y="446396"/>
                    <a:pt x="490324" y="446396"/>
                  </a:cubicBezTo>
                  <a:close/>
                  <a:moveTo>
                    <a:pt x="114880" y="446396"/>
                  </a:moveTo>
                  <a:cubicBezTo>
                    <a:pt x="138731" y="446396"/>
                    <a:pt x="158066" y="465715"/>
                    <a:pt x="158066" y="489547"/>
                  </a:cubicBezTo>
                  <a:cubicBezTo>
                    <a:pt x="158066" y="513379"/>
                    <a:pt x="138731" y="532698"/>
                    <a:pt x="114880" y="532698"/>
                  </a:cubicBezTo>
                  <a:cubicBezTo>
                    <a:pt x="91029" y="532698"/>
                    <a:pt x="71694" y="513379"/>
                    <a:pt x="71694" y="489547"/>
                  </a:cubicBezTo>
                  <a:cubicBezTo>
                    <a:pt x="71694" y="465715"/>
                    <a:pt x="91029" y="446396"/>
                    <a:pt x="114880" y="446396"/>
                  </a:cubicBezTo>
                  <a:close/>
                  <a:moveTo>
                    <a:pt x="562583" y="259680"/>
                  </a:moveTo>
                  <a:cubicBezTo>
                    <a:pt x="586415" y="259680"/>
                    <a:pt x="605734" y="278968"/>
                    <a:pt x="605734" y="302760"/>
                  </a:cubicBezTo>
                  <a:cubicBezTo>
                    <a:pt x="605734" y="326552"/>
                    <a:pt x="586415" y="345840"/>
                    <a:pt x="562583" y="345840"/>
                  </a:cubicBezTo>
                  <a:cubicBezTo>
                    <a:pt x="538751" y="345840"/>
                    <a:pt x="519432" y="326552"/>
                    <a:pt x="519432" y="302760"/>
                  </a:cubicBezTo>
                  <a:cubicBezTo>
                    <a:pt x="519432" y="278968"/>
                    <a:pt x="538751" y="259680"/>
                    <a:pt x="562583" y="259680"/>
                  </a:cubicBezTo>
                  <a:close/>
                  <a:moveTo>
                    <a:pt x="43151" y="259680"/>
                  </a:moveTo>
                  <a:cubicBezTo>
                    <a:pt x="66983" y="259680"/>
                    <a:pt x="86302" y="278968"/>
                    <a:pt x="86302" y="302760"/>
                  </a:cubicBezTo>
                  <a:cubicBezTo>
                    <a:pt x="86302" y="326552"/>
                    <a:pt x="66983" y="345840"/>
                    <a:pt x="43151" y="345840"/>
                  </a:cubicBezTo>
                  <a:cubicBezTo>
                    <a:pt x="19319" y="345840"/>
                    <a:pt x="0" y="326552"/>
                    <a:pt x="0" y="302760"/>
                  </a:cubicBezTo>
                  <a:cubicBezTo>
                    <a:pt x="0" y="278968"/>
                    <a:pt x="19319" y="259680"/>
                    <a:pt x="43151" y="259680"/>
                  </a:cubicBezTo>
                  <a:close/>
                  <a:moveTo>
                    <a:pt x="302479" y="144024"/>
                  </a:moveTo>
                  <a:cubicBezTo>
                    <a:pt x="390264" y="144024"/>
                    <a:pt x="461428" y="215077"/>
                    <a:pt x="461428" y="302726"/>
                  </a:cubicBezTo>
                  <a:cubicBezTo>
                    <a:pt x="461428" y="390375"/>
                    <a:pt x="390264" y="461428"/>
                    <a:pt x="302479" y="461428"/>
                  </a:cubicBezTo>
                  <a:cubicBezTo>
                    <a:pt x="214694" y="461428"/>
                    <a:pt x="143530" y="390375"/>
                    <a:pt x="143530" y="302726"/>
                  </a:cubicBezTo>
                  <a:cubicBezTo>
                    <a:pt x="143530" y="215077"/>
                    <a:pt x="214694" y="144024"/>
                    <a:pt x="302479" y="144024"/>
                  </a:cubicBezTo>
                  <a:close/>
                  <a:moveTo>
                    <a:pt x="490324" y="72118"/>
                  </a:moveTo>
                  <a:cubicBezTo>
                    <a:pt x="514195" y="72118"/>
                    <a:pt x="533546" y="91406"/>
                    <a:pt x="533546" y="115198"/>
                  </a:cubicBezTo>
                  <a:cubicBezTo>
                    <a:pt x="533546" y="138990"/>
                    <a:pt x="514195" y="158278"/>
                    <a:pt x="490324" y="158278"/>
                  </a:cubicBezTo>
                  <a:cubicBezTo>
                    <a:pt x="466453" y="158278"/>
                    <a:pt x="447102" y="138990"/>
                    <a:pt x="447102" y="115198"/>
                  </a:cubicBezTo>
                  <a:cubicBezTo>
                    <a:pt x="447102" y="91406"/>
                    <a:pt x="466453" y="72118"/>
                    <a:pt x="490324" y="72118"/>
                  </a:cubicBezTo>
                  <a:close/>
                  <a:moveTo>
                    <a:pt x="114880" y="72118"/>
                  </a:moveTo>
                  <a:cubicBezTo>
                    <a:pt x="138731" y="72118"/>
                    <a:pt x="158066" y="91406"/>
                    <a:pt x="158066" y="115198"/>
                  </a:cubicBezTo>
                  <a:cubicBezTo>
                    <a:pt x="158066" y="138990"/>
                    <a:pt x="138731" y="158278"/>
                    <a:pt x="114880" y="158278"/>
                  </a:cubicBezTo>
                  <a:cubicBezTo>
                    <a:pt x="91029" y="158278"/>
                    <a:pt x="71694" y="138990"/>
                    <a:pt x="71694" y="115198"/>
                  </a:cubicBezTo>
                  <a:cubicBezTo>
                    <a:pt x="71694" y="91406"/>
                    <a:pt x="91029" y="72118"/>
                    <a:pt x="114880" y="72118"/>
                  </a:cubicBezTo>
                  <a:close/>
                  <a:moveTo>
                    <a:pt x="302620" y="0"/>
                  </a:moveTo>
                  <a:cubicBezTo>
                    <a:pt x="326452" y="0"/>
                    <a:pt x="345771" y="19288"/>
                    <a:pt x="345771" y="43080"/>
                  </a:cubicBezTo>
                  <a:cubicBezTo>
                    <a:pt x="345771" y="66872"/>
                    <a:pt x="326452" y="86160"/>
                    <a:pt x="302620" y="86160"/>
                  </a:cubicBezTo>
                  <a:cubicBezTo>
                    <a:pt x="278788" y="86160"/>
                    <a:pt x="259469" y="66872"/>
                    <a:pt x="259469" y="43080"/>
                  </a:cubicBezTo>
                  <a:cubicBezTo>
                    <a:pt x="259469" y="19288"/>
                    <a:pt x="278788" y="0"/>
                    <a:pt x="3026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2794000" y="2540000"/>
              <a:ext cx="6604000" cy="0"/>
              <a:chOff x="2612571" y="2540000"/>
              <a:chExt cx="6604000" cy="0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2612571" y="2540000"/>
                <a:ext cx="8128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5508171" y="2540000"/>
                <a:ext cx="8128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8403771" y="2540000"/>
                <a:ext cx="8128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126"/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45" name="文本框 12"/>
          <p:cNvSpPr txBox="1"/>
          <p:nvPr/>
        </p:nvSpPr>
        <p:spPr>
          <a:xfrm>
            <a:off x="671195" y="53340"/>
            <a:ext cx="197802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b="1" dirty="0" smtClean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MUSE</a:t>
            </a:r>
            <a:endParaRPr lang="en-US" altLang="zh-CN" b="1" dirty="0" smtClean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Introduction</a:t>
            </a:r>
            <a:endParaRPr lang="zh-CN" altLang="zh-CN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4" name="图片 3" descr="屏幕快照 2021-07-31 下午4.15.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34465"/>
            <a:ext cx="12195810" cy="3718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126"/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45" name="文本框 12"/>
          <p:cNvSpPr txBox="1"/>
          <p:nvPr/>
        </p:nvSpPr>
        <p:spPr>
          <a:xfrm>
            <a:off x="671195" y="53340"/>
            <a:ext cx="197802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b="1" dirty="0" smtClean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MUSE</a:t>
            </a:r>
            <a:endParaRPr lang="en-US" altLang="zh-CN" b="1" dirty="0" smtClean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Example</a:t>
            </a:r>
            <a:endParaRPr lang="en-US" altLang="zh-CN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2" name="图片 1" descr="屏幕快照 2021-07-31 下午4.16.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805" y="992505"/>
            <a:ext cx="10895965" cy="5532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126"/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45" name="文本框 12"/>
          <p:cNvSpPr txBox="1"/>
          <p:nvPr/>
        </p:nvSpPr>
        <p:spPr>
          <a:xfrm>
            <a:off x="671195" y="53340"/>
            <a:ext cx="197802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b="1" dirty="0" smtClean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论文导读</a:t>
            </a:r>
            <a:endParaRPr lang="en-US" altLang="zh-CN" b="1" dirty="0" smtClean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Introduction</a:t>
            </a:r>
            <a:endParaRPr lang="zh-CN" altLang="zh-CN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2" name="图片 1" descr="屏幕快照 2021-07-31 下午8.25.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740" y="1127125"/>
            <a:ext cx="10188575" cy="1374775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 flipH="1" flipV="1">
            <a:off x="6626860" y="2501900"/>
            <a:ext cx="622935" cy="92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249795" y="2501900"/>
            <a:ext cx="2162810" cy="92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596255" y="3434715"/>
            <a:ext cx="237363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500"/>
              <a:t>Two Conjectures</a:t>
            </a:r>
            <a:endParaRPr lang="en-US" altLang="zh-CN" sz="2500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4584700" y="3849370"/>
            <a:ext cx="1497965" cy="7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087870" y="3849370"/>
            <a:ext cx="1745615" cy="803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177290" y="4652645"/>
                <a:ext cx="3891915" cy="11531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200"/>
                  <a:t>Conjecture 1: test cases that used to fail on P are more likely  to  pass 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 sz="2200"/>
                  <a:t> than 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2200"/>
                  <a:t>.</a:t>
                </a:r>
                <a:endParaRPr lang="zh-CN" altLang="en-US" sz="220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290" y="4652645"/>
                <a:ext cx="3891915" cy="11531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087870" y="4652645"/>
                <a:ext cx="4166870" cy="11531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200"/>
                  <a:t>Conjecture 2: test cases that used to pass on P are more likely  to  fail  on </a:t>
                </a:r>
                <a:r>
                  <a:rPr lang="zh-CN" altLang="en-US" sz="220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2200"/>
                  <a:t> than  on </a:t>
                </a:r>
                <a:r>
                  <a:rPr lang="zh-CN" altLang="en-US" sz="220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 sz="2200"/>
                  <a:t>.</a:t>
                </a:r>
                <a:endParaRPr lang="zh-CN" altLang="en-US" sz="22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870" y="4652645"/>
                <a:ext cx="4166870" cy="11531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8" name="图片 7" descr="屏幕快照 2021-07-31 下午8.41.25"/>
          <p:cNvPicPr>
            <a:picLocks noChangeAspect="1"/>
          </p:cNvPicPr>
          <p:nvPr/>
        </p:nvPicPr>
        <p:blipFill>
          <a:blip r:embed="rId4"/>
          <a:srcRect t="5389"/>
          <a:stretch>
            <a:fillRect/>
          </a:stretch>
        </p:blipFill>
        <p:spPr>
          <a:xfrm>
            <a:off x="772160" y="3105785"/>
            <a:ext cx="4702175" cy="64579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089525" y="981075"/>
            <a:ext cx="2520315" cy="15119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509000" y="981075"/>
            <a:ext cx="2520315" cy="15119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126"/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45" name="文本框 12"/>
          <p:cNvSpPr txBox="1"/>
          <p:nvPr/>
        </p:nvSpPr>
        <p:spPr>
          <a:xfrm>
            <a:off x="671195" y="53340"/>
            <a:ext cx="197802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b="1" dirty="0" smtClean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LIL</a:t>
            </a:r>
            <a:endParaRPr lang="en-US" altLang="zh-CN" b="1" dirty="0" smtClean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Introduction</a:t>
            </a:r>
            <a:endParaRPr lang="zh-CN" altLang="zh-CN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3" name="图片 2" descr="屏幕快照 2021-08-01 上午10.28.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805" y="3752850"/>
            <a:ext cx="4876165" cy="1092200"/>
          </a:xfrm>
          <a:prstGeom prst="rect">
            <a:avLst/>
          </a:prstGeom>
        </p:spPr>
      </p:pic>
      <p:pic>
        <p:nvPicPr>
          <p:cNvPr id="4" name="图片 3" descr="屏幕快照 2021-08-01 上午10.28.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05" y="5168900"/>
            <a:ext cx="5485765" cy="1079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99060" y="1585214"/>
                <a:ext cx="1595755" cy="4756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500" i="1">
                          <a:latin typeface="Cambria Math" panose="02040503050406030204" charset="0"/>
                          <a:cs typeface="Cambria Math" panose="02040503050406030204" charset="0"/>
                        </a:rPr>
                        <m:t>𝜏</m:t>
                      </m:r>
                      <m:r>
                        <a:rPr lang="en-US" altLang="zh-CN" sz="2500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5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25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5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，</m:t>
                          </m:r>
                          <m:r>
                            <a:rPr lang="en-US" altLang="zh-CN" sz="25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sz="250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60" y="1585214"/>
                <a:ext cx="1595755" cy="475615"/>
              </a:xfrm>
              <a:prstGeom prst="rect">
                <a:avLst/>
              </a:prstGeom>
              <a:blipFill rotWithShape="1">
                <a:blip r:embed="rId3"/>
                <a:stretch>
                  <a:fillRect l="-16" t="-53" r="16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6" name="图片 5" descr="屏幕快照 2021-08-01 上午10.27.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05" y="2305050"/>
            <a:ext cx="6235065" cy="10541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7806690" y="1948703"/>
            <a:ext cx="4274820" cy="3565953"/>
            <a:chOff x="11692" y="4372"/>
            <a:chExt cx="5945" cy="4959"/>
          </a:xfrm>
        </p:grpSpPr>
        <p:sp>
          <p:nvSpPr>
            <p:cNvPr id="19" name="标题 11"/>
            <p:cNvSpPr txBox="1"/>
            <p:nvPr/>
          </p:nvSpPr>
          <p:spPr>
            <a:xfrm>
              <a:off x="14187" y="4537"/>
              <a:ext cx="3450" cy="63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Expressiveness</a:t>
              </a:r>
              <a:endParaRPr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1692" y="4372"/>
              <a:ext cx="2495" cy="4959"/>
              <a:chOff x="8128" y="2225"/>
              <a:chExt cx="2495" cy="4959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8128" y="2225"/>
                <a:ext cx="908" cy="908"/>
              </a:xfrm>
              <a:prstGeom prst="ellipse">
                <a:avLst/>
              </a:prstGeom>
              <a:solidFill>
                <a:srgbClr val="344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Impact MT Std" pitchFamily="34" charset="0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latin typeface="Impact MT Std" pitchFamily="34" charset="0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9037" y="2705"/>
                <a:ext cx="1586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椭圆 19"/>
              <p:cNvSpPr/>
              <p:nvPr/>
            </p:nvSpPr>
            <p:spPr>
              <a:xfrm>
                <a:off x="8128" y="4208"/>
                <a:ext cx="908" cy="908"/>
              </a:xfrm>
              <a:prstGeom prst="ellipse">
                <a:avLst/>
              </a:prstGeom>
              <a:solidFill>
                <a:srgbClr val="202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Impact MT Std" pitchFamily="34" charset="0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latin typeface="Impact MT Std" pitchFamily="34" charset="0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9037" y="4662"/>
                <a:ext cx="1586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>
                <a:off x="8129" y="6276"/>
                <a:ext cx="908" cy="908"/>
              </a:xfrm>
              <a:prstGeom prst="ellipse">
                <a:avLst/>
              </a:prstGeom>
              <a:solidFill>
                <a:srgbClr val="344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Impact MT Std" pitchFamily="34" charset="0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latin typeface="Impact MT Std" pitchFamily="34" charset="0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>
                <a:off x="9036" y="6730"/>
                <a:ext cx="1586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14187" y="6519"/>
              <a:ext cx="1911" cy="51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Flexibility</a:t>
              </a:r>
              <a:endParaRPr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187" y="8587"/>
              <a:ext cx="2429" cy="51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Applicability</a:t>
              </a:r>
              <a:endParaRPr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7105650" y="1412875"/>
            <a:ext cx="0" cy="44640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706360" y="952500"/>
            <a:ext cx="24955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500"/>
              <a:t>Strengths</a:t>
            </a:r>
            <a:endParaRPr lang="en-US" altLang="zh-CN" sz="2500"/>
          </a:p>
        </p:txBody>
      </p:sp>
      <p:sp>
        <p:nvSpPr>
          <p:cNvPr id="25" name="文本框 24"/>
          <p:cNvSpPr txBox="1"/>
          <p:nvPr/>
        </p:nvSpPr>
        <p:spPr>
          <a:xfrm>
            <a:off x="608965" y="946150"/>
            <a:ext cx="422465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500">
                <a:solidFill>
                  <a:schemeClr val="tx1">
                    <a:lumMod val="65000"/>
                    <a:lumOff val="35000"/>
                  </a:schemeClr>
                </a:solidFill>
              </a:rPr>
              <a:t>Why?  Expense Metric</a:t>
            </a:r>
            <a:endParaRPr lang="en-US" altLang="zh-CN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126"/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45" name="文本框 12"/>
          <p:cNvSpPr txBox="1"/>
          <p:nvPr/>
        </p:nvSpPr>
        <p:spPr>
          <a:xfrm>
            <a:off x="671195" y="53340"/>
            <a:ext cx="197802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b="1" dirty="0" smtClean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未来展望</a:t>
            </a:r>
            <a:endParaRPr lang="en-US" altLang="zh-CN" b="1" dirty="0" smtClean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Future Work</a:t>
            </a:r>
            <a:endParaRPr lang="en-US" altLang="zh-CN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4" name="Freeform 6"/>
          <p:cNvSpPr/>
          <p:nvPr/>
        </p:nvSpPr>
        <p:spPr bwMode="auto">
          <a:xfrm flipH="1">
            <a:off x="8206646" y="5547070"/>
            <a:ext cx="893867" cy="192303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sz="1350"/>
          </a:p>
        </p:txBody>
      </p:sp>
      <p:sp>
        <p:nvSpPr>
          <p:cNvPr id="59" name="Freeform 24"/>
          <p:cNvSpPr/>
          <p:nvPr/>
        </p:nvSpPr>
        <p:spPr>
          <a:xfrm flipH="1">
            <a:off x="7972359" y="5149894"/>
            <a:ext cx="1362439" cy="397176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Freeform 25"/>
          <p:cNvSpPr/>
          <p:nvPr/>
        </p:nvSpPr>
        <p:spPr>
          <a:xfrm flipH="1">
            <a:off x="8349697" y="5819538"/>
            <a:ext cx="607766" cy="129742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6" name="Freeform 5"/>
          <p:cNvSpPr/>
          <p:nvPr/>
        </p:nvSpPr>
        <p:spPr bwMode="auto">
          <a:xfrm>
            <a:off x="8544246" y="4382478"/>
            <a:ext cx="177800" cy="525463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67" name="Freeform 6"/>
          <p:cNvSpPr/>
          <p:nvPr/>
        </p:nvSpPr>
        <p:spPr bwMode="auto">
          <a:xfrm>
            <a:off x="8595046" y="4288815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68" name="Freeform 7"/>
          <p:cNvSpPr/>
          <p:nvPr/>
        </p:nvSpPr>
        <p:spPr bwMode="auto">
          <a:xfrm>
            <a:off x="8579171" y="4347553"/>
            <a:ext cx="152400" cy="147638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69" name="Freeform 8"/>
          <p:cNvSpPr/>
          <p:nvPr/>
        </p:nvSpPr>
        <p:spPr bwMode="auto">
          <a:xfrm>
            <a:off x="8568059" y="4888890"/>
            <a:ext cx="46038" cy="76200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70" name="Freeform 9"/>
          <p:cNvSpPr/>
          <p:nvPr/>
        </p:nvSpPr>
        <p:spPr bwMode="auto">
          <a:xfrm>
            <a:off x="8728396" y="4380890"/>
            <a:ext cx="176213" cy="525463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71" name="Freeform 10"/>
          <p:cNvSpPr/>
          <p:nvPr/>
        </p:nvSpPr>
        <p:spPr bwMode="auto">
          <a:xfrm>
            <a:off x="8777609" y="4284053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72" name="Freeform 11"/>
          <p:cNvSpPr/>
          <p:nvPr/>
        </p:nvSpPr>
        <p:spPr bwMode="auto">
          <a:xfrm>
            <a:off x="8763321" y="4345965"/>
            <a:ext cx="152400" cy="146050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73" name="Freeform 12"/>
          <p:cNvSpPr/>
          <p:nvPr/>
        </p:nvSpPr>
        <p:spPr bwMode="auto">
          <a:xfrm>
            <a:off x="8752209" y="4884128"/>
            <a:ext cx="46038" cy="76200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74" name="Freeform 13"/>
          <p:cNvSpPr/>
          <p:nvPr/>
        </p:nvSpPr>
        <p:spPr bwMode="auto">
          <a:xfrm>
            <a:off x="8888734" y="4384065"/>
            <a:ext cx="41275" cy="266700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75" name="Group 123"/>
          <p:cNvGrpSpPr/>
          <p:nvPr/>
        </p:nvGrpSpPr>
        <p:grpSpPr>
          <a:xfrm>
            <a:off x="7653659" y="4261433"/>
            <a:ext cx="817563" cy="620713"/>
            <a:chOff x="7170738" y="4168775"/>
            <a:chExt cx="817563" cy="620713"/>
          </a:xfrm>
          <a:solidFill>
            <a:srgbClr val="202A36"/>
          </a:solidFill>
        </p:grpSpPr>
        <p:sp>
          <p:nvSpPr>
            <p:cNvPr id="76" name="Freeform 14"/>
            <p:cNvSpPr/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7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8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9" name="Freeform 17"/>
            <p:cNvSpPr/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0" name="Freeform 18"/>
            <p:cNvSpPr/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1" name="Freeform 19"/>
            <p:cNvSpPr/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82" name="Freeform 20"/>
          <p:cNvSpPr>
            <a:spLocks noEditPoints="1"/>
          </p:cNvSpPr>
          <p:nvPr/>
        </p:nvSpPr>
        <p:spPr bwMode="auto">
          <a:xfrm>
            <a:off x="6988496" y="2142515"/>
            <a:ext cx="477838" cy="503238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83" name="Oval 21"/>
          <p:cNvSpPr>
            <a:spLocks noChangeArrowheads="1"/>
          </p:cNvSpPr>
          <p:nvPr/>
        </p:nvSpPr>
        <p:spPr bwMode="auto">
          <a:xfrm>
            <a:off x="10038084" y="2025040"/>
            <a:ext cx="141288" cy="141288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84" name="Freeform 22"/>
          <p:cNvSpPr/>
          <p:nvPr/>
        </p:nvSpPr>
        <p:spPr bwMode="auto">
          <a:xfrm>
            <a:off x="10088884" y="2129815"/>
            <a:ext cx="222250" cy="463550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85" name="Freeform 23"/>
          <p:cNvSpPr/>
          <p:nvPr/>
        </p:nvSpPr>
        <p:spPr bwMode="auto">
          <a:xfrm>
            <a:off x="9893621" y="2129815"/>
            <a:ext cx="238125" cy="457200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86" name="Freeform 24"/>
          <p:cNvSpPr/>
          <p:nvPr/>
        </p:nvSpPr>
        <p:spPr bwMode="auto">
          <a:xfrm>
            <a:off x="10101584" y="1974240"/>
            <a:ext cx="25400" cy="79375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87" name="Freeform 25"/>
          <p:cNvSpPr>
            <a:spLocks noEditPoints="1"/>
          </p:cNvSpPr>
          <p:nvPr/>
        </p:nvSpPr>
        <p:spPr bwMode="auto">
          <a:xfrm>
            <a:off x="8964934" y="1632928"/>
            <a:ext cx="225425" cy="609600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88" name="Freeform 26"/>
          <p:cNvSpPr>
            <a:spLocks noEditPoints="1"/>
          </p:cNvSpPr>
          <p:nvPr/>
        </p:nvSpPr>
        <p:spPr bwMode="auto">
          <a:xfrm>
            <a:off x="8771259" y="1825015"/>
            <a:ext cx="611188" cy="223838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89" name="Freeform 27"/>
          <p:cNvSpPr>
            <a:spLocks noEditPoints="1"/>
          </p:cNvSpPr>
          <p:nvPr/>
        </p:nvSpPr>
        <p:spPr bwMode="auto">
          <a:xfrm>
            <a:off x="8817296" y="1686903"/>
            <a:ext cx="519113" cy="498475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90" name="Freeform 28"/>
          <p:cNvSpPr>
            <a:spLocks noEditPoints="1"/>
          </p:cNvSpPr>
          <p:nvPr/>
        </p:nvSpPr>
        <p:spPr bwMode="auto">
          <a:xfrm>
            <a:off x="8944296" y="1813903"/>
            <a:ext cx="519113" cy="498475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91" name="Oval 29"/>
          <p:cNvSpPr>
            <a:spLocks noChangeArrowheads="1"/>
          </p:cNvSpPr>
          <p:nvPr/>
        </p:nvSpPr>
        <p:spPr bwMode="auto">
          <a:xfrm>
            <a:off x="9031609" y="1890103"/>
            <a:ext cx="93663" cy="93663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92" name="Freeform 30"/>
          <p:cNvSpPr>
            <a:spLocks noEditPoints="1"/>
          </p:cNvSpPr>
          <p:nvPr/>
        </p:nvSpPr>
        <p:spPr bwMode="auto">
          <a:xfrm>
            <a:off x="9750746" y="1459890"/>
            <a:ext cx="257175" cy="487363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93" name="Rectangle 31"/>
          <p:cNvSpPr>
            <a:spLocks noChangeArrowheads="1"/>
          </p:cNvSpPr>
          <p:nvPr/>
        </p:nvSpPr>
        <p:spPr bwMode="auto">
          <a:xfrm>
            <a:off x="9622159" y="1458303"/>
            <a:ext cx="65088" cy="474663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94" name="Freeform 32"/>
          <p:cNvSpPr>
            <a:spLocks noEditPoints="1"/>
          </p:cNvSpPr>
          <p:nvPr/>
        </p:nvSpPr>
        <p:spPr bwMode="auto">
          <a:xfrm>
            <a:off x="7513959" y="3849078"/>
            <a:ext cx="561975" cy="411163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95" name="Group 127"/>
          <p:cNvGrpSpPr/>
          <p:nvPr/>
        </p:nvGrpSpPr>
        <p:grpSpPr>
          <a:xfrm>
            <a:off x="9093521" y="4260240"/>
            <a:ext cx="508001" cy="654050"/>
            <a:chOff x="8610600" y="4127500"/>
            <a:chExt cx="508001" cy="654050"/>
          </a:xfrm>
          <a:solidFill>
            <a:srgbClr val="202A36"/>
          </a:solidFill>
        </p:grpSpPr>
        <p:sp>
          <p:nvSpPr>
            <p:cNvPr id="96" name="Freeform 33"/>
            <p:cNvSpPr/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7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8" name="Freeform 35"/>
            <p:cNvSpPr/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9" name="Freeform 36"/>
            <p:cNvSpPr/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0" name="Freeform 37"/>
            <p:cNvSpPr/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1" name="Freeform 38"/>
            <p:cNvSpPr/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2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3" name="Freeform 40"/>
            <p:cNvSpPr/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04" name="Freeform 41"/>
          <p:cNvSpPr>
            <a:spLocks noEditPoints="1"/>
          </p:cNvSpPr>
          <p:nvPr/>
        </p:nvSpPr>
        <p:spPr bwMode="auto">
          <a:xfrm>
            <a:off x="9514209" y="3599840"/>
            <a:ext cx="428625" cy="390525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05" name="Freeform 42"/>
          <p:cNvSpPr/>
          <p:nvPr/>
        </p:nvSpPr>
        <p:spPr bwMode="auto">
          <a:xfrm>
            <a:off x="9625334" y="3960203"/>
            <a:ext cx="92075" cy="198438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06" name="Freeform 43"/>
          <p:cNvSpPr/>
          <p:nvPr/>
        </p:nvSpPr>
        <p:spPr bwMode="auto">
          <a:xfrm>
            <a:off x="9587234" y="4020528"/>
            <a:ext cx="130175" cy="268288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07" name="Freeform 44"/>
          <p:cNvSpPr/>
          <p:nvPr/>
        </p:nvSpPr>
        <p:spPr bwMode="auto">
          <a:xfrm>
            <a:off x="8398196" y="1015390"/>
            <a:ext cx="523875" cy="47942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08" name="Freeform 45"/>
          <p:cNvSpPr>
            <a:spLocks noEditPoints="1"/>
          </p:cNvSpPr>
          <p:nvPr/>
        </p:nvSpPr>
        <p:spPr bwMode="auto">
          <a:xfrm>
            <a:off x="8242621" y="3676040"/>
            <a:ext cx="638175" cy="528638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09" name="Freeform 46"/>
          <p:cNvSpPr>
            <a:spLocks noEditPoints="1"/>
          </p:cNvSpPr>
          <p:nvPr/>
        </p:nvSpPr>
        <p:spPr bwMode="auto">
          <a:xfrm>
            <a:off x="9371334" y="2623528"/>
            <a:ext cx="819150" cy="955675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10" name="Freeform 47"/>
          <p:cNvSpPr>
            <a:spLocks noEditPoints="1"/>
          </p:cNvSpPr>
          <p:nvPr/>
        </p:nvSpPr>
        <p:spPr bwMode="auto">
          <a:xfrm>
            <a:off x="9992046" y="2902928"/>
            <a:ext cx="354013" cy="695325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11" name="Freeform 48"/>
          <p:cNvSpPr>
            <a:spLocks noEditPoints="1"/>
          </p:cNvSpPr>
          <p:nvPr/>
        </p:nvSpPr>
        <p:spPr bwMode="auto">
          <a:xfrm>
            <a:off x="8756971" y="2991828"/>
            <a:ext cx="579438" cy="579438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12" name="Freeform 49"/>
          <p:cNvSpPr/>
          <p:nvPr/>
        </p:nvSpPr>
        <p:spPr bwMode="auto">
          <a:xfrm>
            <a:off x="8863334" y="3175978"/>
            <a:ext cx="288925" cy="15240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113" name="Group 126"/>
          <p:cNvGrpSpPr/>
          <p:nvPr/>
        </p:nvGrpSpPr>
        <p:grpSpPr>
          <a:xfrm>
            <a:off x="8988746" y="3737953"/>
            <a:ext cx="454025" cy="431800"/>
            <a:chOff x="8505825" y="3605213"/>
            <a:chExt cx="454025" cy="431800"/>
          </a:xfrm>
        </p:grpSpPr>
        <p:sp>
          <p:nvSpPr>
            <p:cNvPr id="114" name="Freeform 50"/>
            <p:cNvSpPr/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5" name="Freeform 51"/>
            <p:cNvSpPr/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16" name="Freeform 52"/>
          <p:cNvSpPr/>
          <p:nvPr/>
        </p:nvSpPr>
        <p:spPr bwMode="auto">
          <a:xfrm>
            <a:off x="7588571" y="1167790"/>
            <a:ext cx="679450" cy="55245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17" name="Freeform 53"/>
          <p:cNvSpPr/>
          <p:nvPr/>
        </p:nvSpPr>
        <p:spPr bwMode="auto">
          <a:xfrm>
            <a:off x="8104509" y="1137628"/>
            <a:ext cx="187325" cy="257175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18" name="Freeform 54"/>
          <p:cNvSpPr/>
          <p:nvPr/>
        </p:nvSpPr>
        <p:spPr bwMode="auto">
          <a:xfrm>
            <a:off x="7677471" y="1313840"/>
            <a:ext cx="514350" cy="336550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19" name="Freeform 55"/>
          <p:cNvSpPr>
            <a:spLocks noEditPoints="1"/>
          </p:cNvSpPr>
          <p:nvPr/>
        </p:nvSpPr>
        <p:spPr bwMode="auto">
          <a:xfrm>
            <a:off x="7258371" y="1609115"/>
            <a:ext cx="296863" cy="520700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20" name="Freeform 56"/>
          <p:cNvSpPr>
            <a:spLocks noEditPoints="1"/>
          </p:cNvSpPr>
          <p:nvPr/>
        </p:nvSpPr>
        <p:spPr bwMode="auto">
          <a:xfrm>
            <a:off x="6988496" y="2699728"/>
            <a:ext cx="555625" cy="604838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21" name="Freeform 57"/>
          <p:cNvSpPr>
            <a:spLocks noEditPoints="1"/>
          </p:cNvSpPr>
          <p:nvPr/>
        </p:nvSpPr>
        <p:spPr bwMode="auto">
          <a:xfrm>
            <a:off x="9037959" y="1136040"/>
            <a:ext cx="528638" cy="51911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22" name="Freeform 58"/>
          <p:cNvSpPr>
            <a:spLocks noEditPoints="1"/>
          </p:cNvSpPr>
          <p:nvPr/>
        </p:nvSpPr>
        <p:spPr bwMode="auto">
          <a:xfrm>
            <a:off x="7170551" y="3301664"/>
            <a:ext cx="514350" cy="520700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23" name="Rectangle 59"/>
          <p:cNvSpPr>
            <a:spLocks noChangeArrowheads="1"/>
          </p:cNvSpPr>
          <p:nvPr/>
        </p:nvSpPr>
        <p:spPr bwMode="auto">
          <a:xfrm>
            <a:off x="9166546" y="2807678"/>
            <a:ext cx="627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24" name="Rectangle 60"/>
          <p:cNvSpPr>
            <a:spLocks noChangeArrowheads="1"/>
          </p:cNvSpPr>
          <p:nvPr/>
        </p:nvSpPr>
        <p:spPr bwMode="auto">
          <a:xfrm>
            <a:off x="9191946" y="2744178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25" name="Rectangle 61"/>
          <p:cNvSpPr>
            <a:spLocks noChangeArrowheads="1"/>
          </p:cNvSpPr>
          <p:nvPr/>
        </p:nvSpPr>
        <p:spPr bwMode="auto">
          <a:xfrm>
            <a:off x="9418959" y="267909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26" name="Rectangle 62"/>
          <p:cNvSpPr>
            <a:spLocks noChangeArrowheads="1"/>
          </p:cNvSpPr>
          <p:nvPr/>
        </p:nvSpPr>
        <p:spPr bwMode="auto">
          <a:xfrm>
            <a:off x="9441184" y="2445728"/>
            <a:ext cx="77788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27" name="Rectangle 63"/>
          <p:cNvSpPr>
            <a:spLocks noChangeArrowheads="1"/>
          </p:cNvSpPr>
          <p:nvPr/>
        </p:nvSpPr>
        <p:spPr bwMode="auto">
          <a:xfrm>
            <a:off x="9418959" y="2433028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28" name="Rectangle 64"/>
          <p:cNvSpPr>
            <a:spLocks noChangeArrowheads="1"/>
          </p:cNvSpPr>
          <p:nvPr/>
        </p:nvSpPr>
        <p:spPr bwMode="auto">
          <a:xfrm>
            <a:off x="9604696" y="2679090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29" name="Rectangle 65"/>
          <p:cNvSpPr>
            <a:spLocks noChangeArrowheads="1"/>
          </p:cNvSpPr>
          <p:nvPr/>
        </p:nvSpPr>
        <p:spPr bwMode="auto">
          <a:xfrm>
            <a:off x="9625334" y="2445728"/>
            <a:ext cx="76200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30" name="Rectangle 66"/>
          <p:cNvSpPr>
            <a:spLocks noChangeArrowheads="1"/>
          </p:cNvSpPr>
          <p:nvPr/>
        </p:nvSpPr>
        <p:spPr bwMode="auto">
          <a:xfrm>
            <a:off x="9604696" y="2433028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31" name="Rectangle 67"/>
          <p:cNvSpPr>
            <a:spLocks noChangeArrowheads="1"/>
          </p:cNvSpPr>
          <p:nvPr/>
        </p:nvSpPr>
        <p:spPr bwMode="auto">
          <a:xfrm>
            <a:off x="9236396" y="267909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32" name="Rectangle 68"/>
          <p:cNvSpPr>
            <a:spLocks noChangeArrowheads="1"/>
          </p:cNvSpPr>
          <p:nvPr/>
        </p:nvSpPr>
        <p:spPr bwMode="auto">
          <a:xfrm>
            <a:off x="9257034" y="2445728"/>
            <a:ext cx="79375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33" name="Rectangle 69"/>
          <p:cNvSpPr>
            <a:spLocks noChangeArrowheads="1"/>
          </p:cNvSpPr>
          <p:nvPr/>
        </p:nvSpPr>
        <p:spPr bwMode="auto">
          <a:xfrm>
            <a:off x="9236396" y="2433028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34" name="Rectangle 70"/>
          <p:cNvSpPr>
            <a:spLocks noChangeArrowheads="1"/>
          </p:cNvSpPr>
          <p:nvPr/>
        </p:nvSpPr>
        <p:spPr bwMode="auto">
          <a:xfrm>
            <a:off x="9191946" y="2363178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35" name="Freeform 71"/>
          <p:cNvSpPr/>
          <p:nvPr/>
        </p:nvSpPr>
        <p:spPr bwMode="auto">
          <a:xfrm>
            <a:off x="9191946" y="2179028"/>
            <a:ext cx="576263" cy="184150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36" name="Freeform 72"/>
          <p:cNvSpPr>
            <a:spLocks noEditPoints="1"/>
          </p:cNvSpPr>
          <p:nvPr/>
        </p:nvSpPr>
        <p:spPr bwMode="auto">
          <a:xfrm>
            <a:off x="7607621" y="2345715"/>
            <a:ext cx="800100" cy="522288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37" name="Freeform 73"/>
          <p:cNvSpPr>
            <a:spLocks noEditPoints="1"/>
          </p:cNvSpPr>
          <p:nvPr/>
        </p:nvSpPr>
        <p:spPr bwMode="auto">
          <a:xfrm>
            <a:off x="9372921" y="2918803"/>
            <a:ext cx="187325" cy="32702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38" name="Freeform 74"/>
          <p:cNvSpPr>
            <a:spLocks noEditPoints="1"/>
          </p:cNvSpPr>
          <p:nvPr/>
        </p:nvSpPr>
        <p:spPr bwMode="auto">
          <a:xfrm>
            <a:off x="7737796" y="1798028"/>
            <a:ext cx="376238" cy="460375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39" name="Freeform 75"/>
          <p:cNvSpPr>
            <a:spLocks noEditPoints="1"/>
          </p:cNvSpPr>
          <p:nvPr/>
        </p:nvSpPr>
        <p:spPr bwMode="auto">
          <a:xfrm>
            <a:off x="8461696" y="2282215"/>
            <a:ext cx="569913" cy="571500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40" name="Freeform 76"/>
          <p:cNvSpPr>
            <a:spLocks noEditPoints="1"/>
          </p:cNvSpPr>
          <p:nvPr/>
        </p:nvSpPr>
        <p:spPr bwMode="auto">
          <a:xfrm>
            <a:off x="7893371" y="3018815"/>
            <a:ext cx="642938" cy="487363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41" name="Freeform 77"/>
          <p:cNvSpPr/>
          <p:nvPr/>
        </p:nvSpPr>
        <p:spPr bwMode="auto">
          <a:xfrm>
            <a:off x="8174359" y="2304440"/>
            <a:ext cx="214313" cy="160338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42" name="Freeform 78"/>
          <p:cNvSpPr/>
          <p:nvPr/>
        </p:nvSpPr>
        <p:spPr bwMode="auto">
          <a:xfrm>
            <a:off x="8269609" y="2263165"/>
            <a:ext cx="58738" cy="73025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43" name="Freeform 79"/>
          <p:cNvSpPr>
            <a:spLocks noEditPoints="1"/>
          </p:cNvSpPr>
          <p:nvPr/>
        </p:nvSpPr>
        <p:spPr bwMode="auto">
          <a:xfrm>
            <a:off x="7936234" y="3599840"/>
            <a:ext cx="225425" cy="312738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44" name="Freeform 80"/>
          <p:cNvSpPr>
            <a:spLocks noEditPoints="1"/>
          </p:cNvSpPr>
          <p:nvPr/>
        </p:nvSpPr>
        <p:spPr bwMode="auto">
          <a:xfrm>
            <a:off x="9668196" y="1996465"/>
            <a:ext cx="282575" cy="309563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45" name="Freeform 81"/>
          <p:cNvSpPr>
            <a:spLocks noEditPoints="1"/>
          </p:cNvSpPr>
          <p:nvPr/>
        </p:nvSpPr>
        <p:spPr bwMode="auto">
          <a:xfrm>
            <a:off x="8255321" y="1580540"/>
            <a:ext cx="427038" cy="614363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46" name="Freeform 82"/>
          <p:cNvSpPr>
            <a:spLocks noEditPoints="1"/>
          </p:cNvSpPr>
          <p:nvPr/>
        </p:nvSpPr>
        <p:spPr bwMode="auto">
          <a:xfrm>
            <a:off x="8102921" y="1493228"/>
            <a:ext cx="246063" cy="217488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47" name="Freeform 83"/>
          <p:cNvSpPr/>
          <p:nvPr/>
        </p:nvSpPr>
        <p:spPr bwMode="auto">
          <a:xfrm>
            <a:off x="8033071" y="1623403"/>
            <a:ext cx="107950" cy="68263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48" name="Freeform 84"/>
          <p:cNvSpPr/>
          <p:nvPr/>
        </p:nvSpPr>
        <p:spPr bwMode="auto">
          <a:xfrm>
            <a:off x="7964809" y="1632928"/>
            <a:ext cx="146050" cy="88900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49" name="Freeform 85"/>
          <p:cNvSpPr>
            <a:spLocks noEditPoints="1"/>
          </p:cNvSpPr>
          <p:nvPr/>
        </p:nvSpPr>
        <p:spPr bwMode="auto">
          <a:xfrm>
            <a:off x="7880671" y="2791803"/>
            <a:ext cx="446088" cy="158750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50" name="Freeform 86"/>
          <p:cNvSpPr/>
          <p:nvPr/>
        </p:nvSpPr>
        <p:spPr bwMode="auto">
          <a:xfrm>
            <a:off x="9728521" y="3201378"/>
            <a:ext cx="246063" cy="31591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51" name="Freeform 87"/>
          <p:cNvSpPr/>
          <p:nvPr/>
        </p:nvSpPr>
        <p:spPr bwMode="auto">
          <a:xfrm>
            <a:off x="9868221" y="3190265"/>
            <a:ext cx="119063" cy="82550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52" name="Freeform 88"/>
          <p:cNvSpPr/>
          <p:nvPr/>
        </p:nvSpPr>
        <p:spPr bwMode="auto">
          <a:xfrm>
            <a:off x="9776146" y="3255353"/>
            <a:ext cx="163513" cy="227013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53" name="Freeform 89"/>
          <p:cNvSpPr>
            <a:spLocks noEditPoints="1"/>
          </p:cNvSpPr>
          <p:nvPr/>
        </p:nvSpPr>
        <p:spPr bwMode="auto">
          <a:xfrm>
            <a:off x="9395146" y="1963128"/>
            <a:ext cx="222250" cy="161925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54" name="Freeform 90"/>
          <p:cNvSpPr/>
          <p:nvPr/>
        </p:nvSpPr>
        <p:spPr bwMode="auto">
          <a:xfrm>
            <a:off x="7542534" y="3023578"/>
            <a:ext cx="206375" cy="266700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55" name="Freeform 91"/>
          <p:cNvSpPr/>
          <p:nvPr/>
        </p:nvSpPr>
        <p:spPr bwMode="auto">
          <a:xfrm>
            <a:off x="7529834" y="3014053"/>
            <a:ext cx="101600" cy="69850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56" name="Freeform 92"/>
          <p:cNvSpPr/>
          <p:nvPr/>
        </p:nvSpPr>
        <p:spPr bwMode="auto">
          <a:xfrm>
            <a:off x="7571109" y="3071203"/>
            <a:ext cx="139700" cy="19208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57" name="Freeform 93"/>
          <p:cNvSpPr>
            <a:spLocks noEditPoints="1"/>
          </p:cNvSpPr>
          <p:nvPr/>
        </p:nvSpPr>
        <p:spPr bwMode="auto">
          <a:xfrm>
            <a:off x="8903021" y="4674578"/>
            <a:ext cx="219075" cy="239713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58" name="Freeform 94"/>
          <p:cNvSpPr/>
          <p:nvPr/>
        </p:nvSpPr>
        <p:spPr bwMode="auto">
          <a:xfrm>
            <a:off x="8637909" y="3095015"/>
            <a:ext cx="63500" cy="60325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59" name="Freeform 95"/>
          <p:cNvSpPr/>
          <p:nvPr/>
        </p:nvSpPr>
        <p:spPr bwMode="auto">
          <a:xfrm>
            <a:off x="8623621" y="2912453"/>
            <a:ext cx="58738" cy="196850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60" name="Freeform 96"/>
          <p:cNvSpPr/>
          <p:nvPr/>
        </p:nvSpPr>
        <p:spPr bwMode="auto">
          <a:xfrm>
            <a:off x="8664896" y="2944203"/>
            <a:ext cx="127000" cy="169863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61" name="Freeform 97"/>
          <p:cNvSpPr/>
          <p:nvPr/>
        </p:nvSpPr>
        <p:spPr bwMode="auto">
          <a:xfrm>
            <a:off x="8653784" y="3141053"/>
            <a:ext cx="15875" cy="31750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62" name="Freeform 98"/>
          <p:cNvSpPr>
            <a:spLocks noEditPoints="1"/>
          </p:cNvSpPr>
          <p:nvPr/>
        </p:nvSpPr>
        <p:spPr bwMode="auto">
          <a:xfrm>
            <a:off x="8602984" y="1532915"/>
            <a:ext cx="220663" cy="236538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3" name="组合 2"/>
          <p:cNvGrpSpPr/>
          <p:nvPr/>
        </p:nvGrpSpPr>
        <p:grpSpPr>
          <a:xfrm>
            <a:off x="1508760" y="1503680"/>
            <a:ext cx="4841091" cy="2894987"/>
            <a:chOff x="3819" y="2368"/>
            <a:chExt cx="6181" cy="3696"/>
          </a:xfrm>
        </p:grpSpPr>
        <p:sp>
          <p:nvSpPr>
            <p:cNvPr id="163" name="燕尾形 162"/>
            <p:cNvSpPr/>
            <p:nvPr/>
          </p:nvSpPr>
          <p:spPr>
            <a:xfrm rot="5400000">
              <a:off x="3989" y="3187"/>
              <a:ext cx="567" cy="907"/>
            </a:xfrm>
            <a:prstGeom prst="chevron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64" name="直接连接符 163"/>
            <p:cNvCxnSpPr/>
            <p:nvPr/>
          </p:nvCxnSpPr>
          <p:spPr>
            <a:xfrm>
              <a:off x="4273" y="4094"/>
              <a:ext cx="572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矩形 164"/>
            <p:cNvSpPr/>
            <p:nvPr/>
          </p:nvSpPr>
          <p:spPr>
            <a:xfrm>
              <a:off x="4803" y="2368"/>
              <a:ext cx="4747" cy="469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r>
                <a:rPr lang="en-US" altLang="zh-CN" b="1" dirty="0">
                  <a:solidFill>
                    <a:srgbClr val="202A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Different Mutation Operators</a:t>
              </a:r>
              <a:endParaRPr lang="en-US" altLang="zh-CN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矩形 47"/>
            <p:cNvSpPr>
              <a:spLocks noChangeArrowheads="1"/>
            </p:cNvSpPr>
            <p:nvPr/>
          </p:nvSpPr>
          <p:spPr bwMode="auto">
            <a:xfrm>
              <a:off x="4783" y="3021"/>
              <a:ext cx="5216" cy="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A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A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A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A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A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A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A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A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A0204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微软雅黑" panose="020B0503020204020204" pitchFamily="34" charset="-122"/>
                </a:rPr>
                <a:t>I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微软雅黑" panose="020B0503020204020204" pitchFamily="34" charset="-122"/>
                </a:rPr>
                <a:t>n-depth  study  of different  mutation  operators. 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67" name="燕尾形 166"/>
            <p:cNvSpPr/>
            <p:nvPr/>
          </p:nvSpPr>
          <p:spPr>
            <a:xfrm rot="5400000">
              <a:off x="3989" y="5157"/>
              <a:ext cx="567" cy="907"/>
            </a:xfrm>
            <a:prstGeom prst="chevron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68" name="直接连接符 167"/>
            <p:cNvCxnSpPr/>
            <p:nvPr/>
          </p:nvCxnSpPr>
          <p:spPr>
            <a:xfrm>
              <a:off x="4273" y="6064"/>
              <a:ext cx="572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矩形 168"/>
            <p:cNvSpPr/>
            <p:nvPr/>
          </p:nvSpPr>
          <p:spPr>
            <a:xfrm>
              <a:off x="4803" y="4338"/>
              <a:ext cx="3771" cy="469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r>
                <a:rPr lang="en-US" altLang="zh-CN" b="1" dirty="0">
                  <a:solidFill>
                    <a:srgbClr val="202A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Larger Subject</a:t>
              </a:r>
              <a:endParaRPr lang="en-US" altLang="zh-CN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矩形 47"/>
            <p:cNvSpPr>
              <a:spLocks noChangeArrowheads="1"/>
            </p:cNvSpPr>
            <p:nvPr/>
          </p:nvSpPr>
          <p:spPr bwMode="auto">
            <a:xfrm>
              <a:off x="4783" y="4991"/>
              <a:ext cx="5216" cy="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A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A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A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A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A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A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A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A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A0204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微软雅黑" panose="020B0503020204020204" pitchFamily="34" charset="-122"/>
                </a:rPr>
                <a:t>A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微软雅黑" panose="020B0503020204020204" pitchFamily="34" charset="-122"/>
                </a:rPr>
                <a:t>pply  MUSE to  larger  subjects  such  as PHP with  multiple  test  suites.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endParaRPr>
            </a:p>
          </p:txBody>
        </p:sp>
      </p:grpSp>
      <p:sp>
        <p:nvSpPr>
          <p:cNvPr id="4" name="燕尾形 3"/>
          <p:cNvSpPr/>
          <p:nvPr/>
        </p:nvSpPr>
        <p:spPr>
          <a:xfrm rot="5400000">
            <a:off x="1625621" y="5213841"/>
            <a:ext cx="444111" cy="710572"/>
          </a:xfrm>
          <a:prstGeom prst="chevron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847677" y="5924416"/>
            <a:ext cx="44854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262987" y="4572635"/>
            <a:ext cx="3718180" cy="367030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 Testing</a:t>
            </a:r>
            <a:endParaRPr lang="en-US" altLang="zh-CN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47"/>
          <p:cNvSpPr>
            <a:spLocks noChangeArrowheads="1"/>
          </p:cNvSpPr>
          <p:nvPr/>
        </p:nvSpPr>
        <p:spPr bwMode="auto">
          <a:xfrm>
            <a:off x="2247265" y="5155565"/>
            <a:ext cx="45402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7020304040A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7020304040A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7020304040A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7020304040A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7020304040A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7020304040A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7020304040A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7020304040A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7020304040A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pply the mutation idea to conconlic unittesting and concurrent coverage-based testing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4" grpId="0" bldLvl="0" animBg="1"/>
      <p:bldP spid="59" grpId="0" bldLvl="0" animBg="1"/>
      <p:bldP spid="2" grpId="0" bldLvl="0" animBg="1"/>
      <p:bldP spid="66" grpId="0" bldLvl="0" animBg="1"/>
      <p:bldP spid="67" grpId="0" bldLvl="0" animBg="1"/>
      <p:bldP spid="68" grpId="0" bldLvl="0" animBg="1"/>
      <p:bldP spid="69" grpId="0" bldLvl="0" animBg="1"/>
      <p:bldP spid="70" grpId="0" bldLvl="0" animBg="1"/>
      <p:bldP spid="71" grpId="0" bldLvl="0" animBg="1"/>
      <p:bldP spid="72" grpId="0" bldLvl="0" animBg="1"/>
      <p:bldP spid="73" grpId="0" bldLvl="0" animBg="1"/>
      <p:bldP spid="74" grpId="0" bldLvl="0" animBg="1"/>
      <p:bldP spid="82" grpId="0" bldLvl="0" animBg="1"/>
      <p:bldP spid="83" grpId="0" bldLvl="0" animBg="1"/>
      <p:bldP spid="84" grpId="0" bldLvl="0" animBg="1"/>
      <p:bldP spid="85" grpId="0" bldLvl="0" animBg="1"/>
      <p:bldP spid="86" grpId="0" bldLvl="0" animBg="1"/>
      <p:bldP spid="87" grpId="0" bldLvl="0" animBg="1"/>
      <p:bldP spid="88" grpId="0" bldLvl="0" animBg="1"/>
      <p:bldP spid="89" grpId="0" bldLvl="0" animBg="1"/>
      <p:bldP spid="90" grpId="0" bldLvl="0" animBg="1"/>
      <p:bldP spid="91" grpId="0" bldLvl="0" animBg="1"/>
      <p:bldP spid="92" grpId="0" bldLvl="0" animBg="1"/>
      <p:bldP spid="93" grpId="0" bldLvl="0" animBg="1"/>
      <p:bldP spid="94" grpId="0" bldLvl="0" animBg="1"/>
      <p:bldP spid="104" grpId="0" bldLvl="0" animBg="1"/>
      <p:bldP spid="105" grpId="0" bldLvl="0" animBg="1"/>
      <p:bldP spid="106" grpId="0" bldLvl="0" animBg="1"/>
      <p:bldP spid="107" grpId="0" bldLvl="0" animBg="1"/>
      <p:bldP spid="108" grpId="0" bldLvl="0" animBg="1"/>
      <p:bldP spid="109" grpId="0" bldLvl="0" animBg="1"/>
      <p:bldP spid="110" grpId="0" bldLvl="0" animBg="1"/>
      <p:bldP spid="111" grpId="0" bldLvl="0" animBg="1"/>
      <p:bldP spid="112" grpId="0" bldLvl="0" animBg="1"/>
      <p:bldP spid="116" grpId="0" bldLvl="0" animBg="1"/>
      <p:bldP spid="117" grpId="0" bldLvl="0" animBg="1"/>
      <p:bldP spid="118" grpId="0" bldLvl="0" animBg="1"/>
      <p:bldP spid="119" grpId="0" bldLvl="0" animBg="1"/>
      <p:bldP spid="120" grpId="0" bldLvl="0" animBg="1"/>
      <p:bldP spid="121" grpId="0" bldLvl="0" animBg="1"/>
      <p:bldP spid="122" grpId="0" bldLvl="0" animBg="1"/>
      <p:bldP spid="123" grpId="0" bldLvl="0" animBg="1"/>
      <p:bldP spid="124" grpId="0" bldLvl="0" animBg="1"/>
      <p:bldP spid="125" grpId="0" bldLvl="0" animBg="1"/>
      <p:bldP spid="126" grpId="0" bldLvl="0" animBg="1"/>
      <p:bldP spid="127" grpId="0" bldLvl="0" animBg="1"/>
      <p:bldP spid="128" grpId="0" bldLvl="0" animBg="1"/>
      <p:bldP spid="129" grpId="0" bldLvl="0" animBg="1"/>
      <p:bldP spid="130" grpId="0" bldLvl="0" animBg="1"/>
      <p:bldP spid="131" grpId="0" bldLvl="0" animBg="1"/>
      <p:bldP spid="132" grpId="0" bldLvl="0" animBg="1"/>
      <p:bldP spid="133" grpId="0" bldLvl="0" animBg="1"/>
      <p:bldP spid="134" grpId="0" bldLvl="0" animBg="1"/>
      <p:bldP spid="135" grpId="0" bldLvl="0" animBg="1"/>
      <p:bldP spid="136" grpId="0" bldLvl="0" animBg="1"/>
      <p:bldP spid="137" grpId="0" bldLvl="0" animBg="1"/>
      <p:bldP spid="138" grpId="0" bldLvl="0" animBg="1"/>
      <p:bldP spid="139" grpId="0" bldLvl="0" animBg="1"/>
      <p:bldP spid="140" grpId="0" bldLvl="0" animBg="1"/>
      <p:bldP spid="141" grpId="0" bldLvl="0" animBg="1"/>
      <p:bldP spid="142" grpId="0" bldLvl="0" animBg="1"/>
      <p:bldP spid="143" grpId="0" bldLvl="0" animBg="1"/>
      <p:bldP spid="144" grpId="0" bldLvl="0" animBg="1"/>
      <p:bldP spid="145" grpId="0" bldLvl="0" animBg="1"/>
      <p:bldP spid="146" grpId="0" bldLvl="0" animBg="1"/>
      <p:bldP spid="147" grpId="0" bldLvl="0" animBg="1"/>
      <p:bldP spid="148" grpId="0" bldLvl="0" animBg="1"/>
      <p:bldP spid="149" grpId="0" bldLvl="0" animBg="1"/>
      <p:bldP spid="150" grpId="0" bldLvl="0" animBg="1"/>
      <p:bldP spid="151" grpId="0" bldLvl="0" animBg="1"/>
      <p:bldP spid="152" grpId="0" bldLvl="0" animBg="1"/>
      <p:bldP spid="153" grpId="0" bldLvl="0" animBg="1"/>
      <p:bldP spid="154" grpId="0" bldLvl="0" animBg="1"/>
      <p:bldP spid="155" grpId="0" bldLvl="0" animBg="1"/>
      <p:bldP spid="156" grpId="0" bldLvl="0" animBg="1"/>
      <p:bldP spid="157" grpId="0" bldLvl="0" animBg="1"/>
      <p:bldP spid="158" grpId="0" bldLvl="0" animBg="1"/>
      <p:bldP spid="159" grpId="0" bldLvl="0" animBg="1"/>
      <p:bldP spid="160" grpId="0" bldLvl="0" animBg="1"/>
      <p:bldP spid="161" grpId="0" bldLvl="0" animBg="1"/>
      <p:bldP spid="16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23093" y="1917661"/>
            <a:ext cx="12241360" cy="31236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" y="2061677"/>
            <a:ext cx="12218266" cy="2808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23092" y="1700808"/>
            <a:ext cx="12241359" cy="3601229"/>
          </a:xfrm>
          <a:prstGeom prst="rect">
            <a:avLst/>
          </a:prstGeom>
          <a:solidFill>
            <a:srgbClr val="202A36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7"/>
          <p:cNvSpPr>
            <a:spLocks noChangeArrowheads="1"/>
          </p:cNvSpPr>
          <p:nvPr/>
        </p:nvSpPr>
        <p:spPr bwMode="auto">
          <a:xfrm>
            <a:off x="3361283" y="3062238"/>
            <a:ext cx="5471976" cy="101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 smtClean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谢谢您的聆听</a:t>
            </a:r>
            <a:endParaRPr lang="zh-CN" altLang="en-US" sz="6600" b="1" dirty="0" smtClean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TextBox 7"/>
          <p:cNvSpPr>
            <a:spLocks noChangeArrowheads="1"/>
          </p:cNvSpPr>
          <p:nvPr/>
        </p:nvSpPr>
        <p:spPr bwMode="auto">
          <a:xfrm>
            <a:off x="3505299" y="2785819"/>
            <a:ext cx="5111936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rgbClr val="202A36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itchFamily="34" charset="-34"/>
                <a:sym typeface="微软雅黑" panose="020B0503020204020204" pitchFamily="34" charset="-122"/>
              </a:rPr>
              <a:t>THANK YOU FOR YOUR LISTENING.</a:t>
            </a:r>
            <a:endParaRPr lang="zh-CN" altLang="en-US" sz="2000" dirty="0">
              <a:solidFill>
                <a:srgbClr val="202A36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LilyUPC" pitchFamily="34" charset="-34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741368"/>
            <a:ext cx="12195175" cy="116632"/>
          </a:xfrm>
          <a:prstGeom prst="rect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2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tags/tag1.xml><?xml version="1.0" encoding="utf-8"?>
<p:tagLst xmlns:p="http://schemas.openxmlformats.org/presentationml/2006/main">
  <p:tag name="KSO_WM_TEMPLATE_CATEGORY" val="diagram"/>
  <p:tag name="KSO_WM_TEMPLATE_INDEX" val="20170829"/>
  <p:tag name="KSO_WM_UNIT_TYPE" val="p_h_h_i"/>
  <p:tag name="KSO_WM_UNIT_INDEX" val="1_1_1_1"/>
  <p:tag name="KSO_WM_UNIT_ID" val="diagram20170829_1*p_h_h_i*1_1_1_1"/>
  <p:tag name="KSO_WM_UNIT_LAYERLEVEL" val="1_1_1_1"/>
  <p:tag name="KSO_WM_BEAUTIFY_FLAG" val="#wm#"/>
  <p:tag name="KSO_WM_TAG_VERSION" val="1.0"/>
  <p:tag name="KSO_WM_DIAGRAM_GROUP_CODE" val="p1-1"/>
  <p:tag name="KSO_WM_UNIT_FILL_FORE_SCHEMECOLOR_INDEX" val="5"/>
  <p:tag name="KSO_WM_UNIT_FILL_TYPE" val="1"/>
</p:tagLst>
</file>

<file path=ppt/tags/tag2.xml><?xml version="1.0" encoding="utf-8"?>
<p:tagLst xmlns:p="http://schemas.openxmlformats.org/presentationml/2006/main">
  <p:tag name="KSO_WM_TEMPLATE_CATEGORY" val="diagram"/>
  <p:tag name="KSO_WM_TEMPLATE_INDEX" val="20170829"/>
  <p:tag name="KSO_WM_UNIT_TYPE" val="p_h_h_a"/>
  <p:tag name="KSO_WM_UNIT_INDEX" val="1_1_1_1"/>
  <p:tag name="KSO_WM_UNIT_ID" val="diagram20170829_1*p_h_h_a*1_1_1_1"/>
  <p:tag name="KSO_WM_UNIT_LAYERLEVEL" val="1_1_1_1"/>
  <p:tag name="KSO_WM_UNIT_VALUE" val="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p1-1"/>
  <p:tag name="KSO_WM_UNIT_PRESET_TEXT" val="LOREM"/>
  <p:tag name="KSO_WM_UNIT_TEXT_FILL_FORE_SCHEMECOLOR_INDEX" val="14"/>
  <p:tag name="KSO_WM_UNIT_TEXT_FILL_TYPE" val="1"/>
</p:tagLst>
</file>

<file path=ppt/tags/tag3.xml><?xml version="1.0" encoding="utf-8"?>
<p:tagLst xmlns:p="http://schemas.openxmlformats.org/presentationml/2006/main">
  <p:tag name="KSO_WM_TEMPLATE_CATEGORY" val="diagram"/>
  <p:tag name="KSO_WM_TEMPLATE_INDEX" val="20170829"/>
  <p:tag name="KSO_WM_UNIT_TYPE" val="p_h_h_i"/>
  <p:tag name="KSO_WM_UNIT_INDEX" val="1_1_2_1"/>
  <p:tag name="KSO_WM_UNIT_ID" val="diagram20170829_1*p_h_h_i*1_1_2_1"/>
  <p:tag name="KSO_WM_UNIT_LAYERLEVEL" val="1_1_1_1"/>
  <p:tag name="KSO_WM_BEAUTIFY_FLAG" val="#wm#"/>
  <p:tag name="KSO_WM_TAG_VERSION" val="1.0"/>
  <p:tag name="KSO_WM_DIAGRAM_GROUP_CODE" val="p1-1"/>
  <p:tag name="KSO_WM_UNIT_FILL_FORE_SCHEMECOLOR_INDEX" val="5"/>
  <p:tag name="KSO_WM_UNIT_FILL_TYPE" val="1"/>
</p:tagLst>
</file>

<file path=ppt/tags/tag4.xml><?xml version="1.0" encoding="utf-8"?>
<p:tagLst xmlns:p="http://schemas.openxmlformats.org/presentationml/2006/main">
  <p:tag name="KSO_WM_TEMPLATE_CATEGORY" val="diagram"/>
  <p:tag name="KSO_WM_TEMPLATE_INDEX" val="20170829"/>
  <p:tag name="KSO_WM_UNIT_TYPE" val="p_h_h_a"/>
  <p:tag name="KSO_WM_UNIT_INDEX" val="1_1_2_1"/>
  <p:tag name="KSO_WM_UNIT_ID" val="diagram20170829_1*p_h_h_a*1_1_2_1"/>
  <p:tag name="KSO_WM_UNIT_LAYERLEVEL" val="1_1_1_1"/>
  <p:tag name="KSO_WM_UNIT_VALUE" val="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p1-1"/>
  <p:tag name="KSO_WM_UNIT_PRESET_TEXT" val="LOREM"/>
  <p:tag name="KSO_WM_UNIT_TEXT_FILL_FORE_SCHEMECOLOR_INDEX" val="14"/>
  <p:tag name="KSO_WM_UNIT_TEXT_FILL_TYPE" val="1"/>
</p:tagLst>
</file>

<file path=ppt/tags/tag5.xml><?xml version="1.0" encoding="utf-8"?>
<p:tagLst xmlns:p="http://schemas.openxmlformats.org/presentationml/2006/main">
  <p:tag name="KSO_WM_TEMPLATE_CATEGORY" val="diagram"/>
  <p:tag name="KSO_WM_TEMPLATE_INDEX" val="20170829"/>
  <p:tag name="KSO_WM_UNIT_TYPE" val="p_h_h_f"/>
  <p:tag name="KSO_WM_UNIT_INDEX" val="1_1_2_1"/>
  <p:tag name="KSO_WM_UNIT_ID" val="diagram20170829_1*p_h_h_f*1_1_2_1"/>
  <p:tag name="KSO_WM_UNIT_LAYERLEVEL" val="1_1_1_1"/>
  <p:tag name="KSO_WM_UNIT_VALUE" val="1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p1-1"/>
  <p:tag name="KSO_WM_UNIT_PRESET_TEXT" val="Lorem ipsum dolor sit amet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TEMPLATE_CATEGORY" val="diagram"/>
  <p:tag name="KSO_WM_TEMPLATE_INDEX" val="20170829"/>
  <p:tag name="KSO_WM_UNIT_TYPE" val="p_h_h_f"/>
  <p:tag name="KSO_WM_UNIT_INDEX" val="1_1_2_1"/>
  <p:tag name="KSO_WM_UNIT_ID" val="diagram20170829_1*p_h_h_f*1_1_2_1"/>
  <p:tag name="KSO_WM_UNIT_LAYERLEVEL" val="1_1_1_1"/>
  <p:tag name="KSO_WM_UNIT_VALUE" val="1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p1-1"/>
  <p:tag name="KSO_WM_UNIT_PRESET_TEXT" val="Lorem ipsum dolor sit amet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</Words>
  <Application>WPS 演示</Application>
  <PresentationFormat>自定义</PresentationFormat>
  <Paragraphs>88</Paragraphs>
  <Slides>8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方正书宋_GBK</vt:lpstr>
      <vt:lpstr>Wingdings</vt:lpstr>
      <vt:lpstr>微软雅黑</vt:lpstr>
      <vt:lpstr>Calibri</vt:lpstr>
      <vt:lpstr>黑体</vt:lpstr>
      <vt:lpstr>Cambria Math</vt:lpstr>
      <vt:lpstr>Impact MT Std</vt:lpstr>
      <vt:lpstr>苹方-简</vt:lpstr>
      <vt:lpstr>方正兰亭黑简体</vt:lpstr>
      <vt:lpstr>冬青黑体简体中文</vt:lpstr>
      <vt:lpstr>LilyUPC</vt:lpstr>
      <vt:lpstr>Heiti SC Medium</vt:lpstr>
      <vt:lpstr>Heiti SC Light</vt:lpstr>
      <vt:lpstr>宋体</vt:lpstr>
      <vt:lpstr>Calibri Bold</vt:lpstr>
      <vt:lpstr>Arial Unicode MS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chenbingting</cp:lastModifiedBy>
  <cp:revision>77</cp:revision>
  <dcterms:created xsi:type="dcterms:W3CDTF">2021-08-22T14:25:48Z</dcterms:created>
  <dcterms:modified xsi:type="dcterms:W3CDTF">2021-08-22T14:25:48Z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