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84" r:id="rId4"/>
    <p:sldId id="298" r:id="rId6"/>
    <p:sldId id="372" r:id="rId7"/>
    <p:sldId id="346" r:id="rId8"/>
    <p:sldId id="375" r:id="rId9"/>
    <p:sldId id="409" r:id="rId10"/>
    <p:sldId id="408" r:id="rId11"/>
    <p:sldId id="376" r:id="rId12"/>
    <p:sldId id="410" r:id="rId13"/>
    <p:sldId id="411" r:id="rId14"/>
    <p:sldId id="377" r:id="rId15"/>
    <p:sldId id="378" r:id="rId16"/>
    <p:sldId id="412" r:id="rId17"/>
    <p:sldId id="413" r:id="rId18"/>
    <p:sldId id="414" r:id="rId19"/>
    <p:sldId id="416" r:id="rId20"/>
    <p:sldId id="417" r:id="rId21"/>
    <p:sldId id="418" r:id="rId22"/>
    <p:sldId id="341" r:id="rId2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9AA"/>
    <a:srgbClr val="FB481E"/>
    <a:srgbClr val="FFFFFF"/>
    <a:srgbClr val="5A88CA"/>
    <a:srgbClr val="4A6A8A"/>
    <a:srgbClr val="EEECE1"/>
    <a:srgbClr val="625FF1"/>
    <a:srgbClr val="9DF3D9"/>
    <a:srgbClr val="EBF1DE"/>
    <a:srgbClr val="718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howGuides="1">
      <p:cViewPr>
        <p:scale>
          <a:sx n="100" d="100"/>
          <a:sy n="100" d="100"/>
        </p:scale>
        <p:origin x="-954" y="-294"/>
      </p:cViewPr>
      <p:guideLst>
        <p:guide orient="horz" pos="1980"/>
        <p:guide pos="3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1600201"/>
            <a:ext cx="10975658"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
        <p:nvSpPr>
          <p:cNvPr id="11" name="TextBox 10"/>
          <p:cNvSpPr txBox="1"/>
          <p:nvPr userDrawn="1"/>
        </p:nvSpPr>
        <p:spPr>
          <a:xfrm>
            <a:off x="2209155" y="6741368"/>
            <a:ext cx="1224136"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43" name="íṩlïḑé"/>
          <p:cNvSpPr txBox="1"/>
          <p:nvPr/>
        </p:nvSpPr>
        <p:spPr bwMode="auto">
          <a:xfrm>
            <a:off x="267999" y="898810"/>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a:t>
            </a:r>
            <a:endParaRPr lang="en-US" sz="3200" b="1" dirty="0">
              <a:solidFill>
                <a:srgbClr val="4C678E"/>
              </a:solidFill>
              <a:cs typeface="+mn-ea"/>
              <a:sym typeface="+mn-lt"/>
            </a:endParaRPr>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7" name="矩形 36"/>
          <p:cNvSpPr/>
          <p:nvPr/>
        </p:nvSpPr>
        <p:spPr>
          <a:xfrm>
            <a:off x="840105" y="826770"/>
            <a:ext cx="11044555" cy="3877945"/>
          </a:xfrm>
          <a:prstGeom prst="rect">
            <a:avLst/>
          </a:prstGeom>
          <a:noFill/>
        </p:spPr>
        <p:txBody>
          <a:bodyPr wrap="square" lIns="0" tIns="0" rIns="0" bIns="0" rtlCol="0">
            <a:spAutoFit/>
          </a:bodyPr>
          <a:p>
            <a:pPr algn="just" hangingPunct="0">
              <a:lnSpc>
                <a:spcPct val="150000"/>
              </a:lnSpc>
            </a:pPr>
            <a:r>
              <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rPr>
              <a:t>阅读论文，准备报告</a:t>
            </a:r>
            <a:endPar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endParaRPr>
          </a:p>
          <a:p>
            <a:pPr algn="just"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1.《动态 </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Web</a:t>
            </a: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应用中的缺陷定位研究》—— </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WDL</a:t>
            </a: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方法</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2.《一种基于遗传算法的多缺陷定位方法》—— </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GAMFal</a:t>
            </a: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方法</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3.《MSFL: A Model for Fault Localization Using Mutation-Spectra Technique》——将</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mutation</a:t>
            </a: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和</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spectrum</a:t>
            </a: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结合</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4.《A Hybrid Approach to Fine-grained Automated Fault Localization》—— 提出了一种基于动态谱和静态谱的混合细粒度AFL方法。</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5.《Enhancing Spectrum-Based Fault Localization Using Fault Influence Propagation》——集成了基于频谱的故障定位和故障影响传播分析</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829435" y="800100"/>
            <a:ext cx="8517890" cy="530225"/>
          </a:xfrm>
          <a:prstGeom prst="rect">
            <a:avLst/>
          </a:prstGeom>
          <a:noFill/>
        </p:spPr>
        <p:txBody>
          <a:bodyPr wrap="square" lIns="68580" tIns="34290" rIns="68580" bIns="34290" rtlCol="0">
            <a:spAutoFit/>
          </a:bodyPr>
          <a:p>
            <a:pPr marL="0" lvl="1" algn="ctr"/>
            <a:r>
              <a:rPr lang="en-US" sz="3000" dirty="0">
                <a:solidFill>
                  <a:schemeClr val="tx1">
                    <a:lumMod val="75000"/>
                    <a:lumOff val="25000"/>
                  </a:schemeClr>
                </a:solidFill>
                <a:cs typeface="+mn-ea"/>
                <a:sym typeface="+mn-lt"/>
              </a:rPr>
              <a:t>2.3 </a:t>
            </a:r>
            <a:r>
              <a:rPr sz="3000" dirty="0">
                <a:solidFill>
                  <a:schemeClr val="tx1">
                    <a:lumMod val="75000"/>
                    <a:lumOff val="25000"/>
                  </a:schemeClr>
                </a:solidFill>
                <a:cs typeface="+mn-ea"/>
                <a:sym typeface="+mn-lt"/>
              </a:rPr>
              <a:t> Hybrid Ranking</a:t>
            </a:r>
            <a:endParaRPr sz="3000" dirty="0">
              <a:solidFill>
                <a:schemeClr val="tx1">
                  <a:lumMod val="75000"/>
                  <a:lumOff val="25000"/>
                </a:schemeClr>
              </a:solidFill>
              <a:cs typeface="+mn-ea"/>
              <a:sym typeface="+mn-lt"/>
            </a:endParaRPr>
          </a:p>
        </p:txBody>
      </p:sp>
      <p:sp>
        <p:nvSpPr>
          <p:cNvPr id="2" name="文本框 1"/>
          <p:cNvSpPr txBox="1"/>
          <p:nvPr/>
        </p:nvSpPr>
        <p:spPr>
          <a:xfrm>
            <a:off x="1829435" y="1541780"/>
            <a:ext cx="8451215" cy="429895"/>
          </a:xfrm>
          <a:prstGeom prst="rect">
            <a:avLst/>
          </a:prstGeom>
          <a:noFill/>
        </p:spPr>
        <p:txBody>
          <a:bodyPr wrap="none" rtlCol="0" anchor="t">
            <a:spAutoFit/>
          </a:bodyPr>
          <a:p>
            <a:r>
              <a:rPr lang="en-US" altLang="zh-CN" sz="2200" b="1">
                <a:latin typeface="Times New Roman Bold" panose="02020503050405090304" charset="0"/>
                <a:cs typeface="Times New Roman Bold" panose="02020503050405090304" charset="0"/>
                <a:sym typeface="+mn-ea"/>
              </a:rPr>
              <a:t>Key Rational</a:t>
            </a:r>
            <a:r>
              <a:rPr lang="zh-CN" altLang="en-US" sz="2200">
                <a:cs typeface="+mn-lt"/>
                <a:sym typeface="+mn-ea"/>
              </a:rPr>
              <a:t>： </a:t>
            </a:r>
            <a:r>
              <a:rPr lang="en-US" altLang="zh-CN" sz="2200" i="1">
                <a:latin typeface="Times New Roman Italic" panose="02020503050405090304" charset="0"/>
                <a:ea typeface="Songti SC" panose="02010800040101010101" charset="-122"/>
                <a:cs typeface="Times New Roman Italic" panose="02020503050405090304" charset="0"/>
                <a:sym typeface="+mn-ea"/>
              </a:rPr>
              <a:t>D</a:t>
            </a:r>
            <a:r>
              <a:rPr lang="zh-CN" altLang="en-US" sz="2200" i="1">
                <a:latin typeface="Times New Roman Italic" panose="02020503050405090304" charset="0"/>
                <a:ea typeface="Songti SC" panose="02010800040101010101" charset="-122"/>
                <a:cs typeface="Times New Roman Italic" panose="02020503050405090304" charset="0"/>
                <a:sym typeface="+mn-ea"/>
              </a:rPr>
              <a:t>ifferent typesof statements are not equally error-prone</a:t>
            </a:r>
            <a:r>
              <a:rPr lang="en-US" altLang="zh-CN" sz="2200" i="1">
                <a:latin typeface="Times New Roman Italic" panose="02020503050405090304" charset="0"/>
                <a:ea typeface="Songti SC" panose="02010800040101010101" charset="-122"/>
                <a:cs typeface="Times New Roman Italic" panose="02020503050405090304" charset="0"/>
                <a:sym typeface="+mn-ea"/>
              </a:rPr>
              <a:t>.</a:t>
            </a:r>
            <a:endParaRPr lang="zh-CN" altLang="en-US" sz="2200" i="1">
              <a:latin typeface="Times New Roman Italic" panose="02020503050405090304" charset="0"/>
              <a:ea typeface="Songti SC" panose="02010800040101010101" charset="-122"/>
              <a:cs typeface="Times New Roman Italic" panose="02020503050405090304" charset="0"/>
            </a:endParaRPr>
          </a:p>
        </p:txBody>
      </p:sp>
      <p:pic>
        <p:nvPicPr>
          <p:cNvPr id="3" name="图片 2" descr="屏幕快照 2021-08-15 下午2.25.07"/>
          <p:cNvPicPr>
            <a:picLocks noChangeAspect="1"/>
          </p:cNvPicPr>
          <p:nvPr/>
        </p:nvPicPr>
        <p:blipFill>
          <a:blip r:embed="rId1"/>
          <a:stretch>
            <a:fillRect/>
          </a:stretch>
        </p:blipFill>
        <p:spPr>
          <a:xfrm>
            <a:off x="1501140" y="3175635"/>
            <a:ext cx="9193530" cy="105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4152265" y="-109855"/>
            <a:ext cx="2928620" cy="683895"/>
          </a:xfrm>
          <a:prstGeom prst="rect">
            <a:avLst/>
          </a:prstGeom>
          <a:noFill/>
        </p:spPr>
        <p:txBody>
          <a:bodyPr wrap="square" lIns="68580" tIns="34290" rIns="68580" bIns="34290" rtlCol="0">
            <a:spAutoFit/>
          </a:bodyPr>
          <a:p>
            <a:pPr marL="0" lvl="1" algn="ctr"/>
            <a:r>
              <a:rPr lang="en-US" sz="4000" dirty="0">
                <a:solidFill>
                  <a:schemeClr val="tx1">
                    <a:lumMod val="75000"/>
                    <a:lumOff val="25000"/>
                  </a:schemeClr>
                </a:solidFill>
                <a:cs typeface="+mn-ea"/>
                <a:sym typeface="+mn-lt"/>
              </a:rPr>
              <a:t>Evaluation</a:t>
            </a:r>
            <a:endParaRPr lang="en-US" sz="4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62" name="表格 61"/>
          <p:cNvGraphicFramePr/>
          <p:nvPr>
            <p:custDataLst>
              <p:tags r:id="rId1"/>
            </p:custDataLst>
          </p:nvPr>
        </p:nvGraphicFramePr>
        <p:xfrm>
          <a:off x="345440" y="617855"/>
          <a:ext cx="11441430" cy="6207760"/>
        </p:xfrm>
        <a:graphic>
          <a:graphicData uri="http://schemas.openxmlformats.org/drawingml/2006/table">
            <a:tbl>
              <a:tblPr firstRow="1" bandRow="1">
                <a:tableStyleId>{D27102A9-8310-4765-A935-A1911B00CA55}</a:tableStyleId>
              </a:tblPr>
              <a:tblGrid>
                <a:gridCol w="1902460"/>
                <a:gridCol w="9538970"/>
              </a:tblGrid>
              <a:tr h="477520">
                <a:tc>
                  <a:txBody>
                    <a:bodyPr/>
                    <a:p>
                      <a:pPr algn="ctr">
                        <a:buNone/>
                      </a:pPr>
                      <a:r>
                        <a:rPr lang="en-US" altLang="zh-CN" sz="2500" b="0">
                          <a:latin typeface="Times New Roman Regular" panose="02020503050405090304" charset="0"/>
                          <a:cs typeface="Times New Roman Regular" panose="02020503050405090304" charset="0"/>
                        </a:rPr>
                        <a:t>RQ01</a:t>
                      </a:r>
                      <a:endParaRPr lang="en-US" altLang="zh-CN" sz="2500" b="0">
                        <a:latin typeface="Times New Roman Regular" panose="02020503050405090304" charset="0"/>
                        <a:cs typeface="Times New Roman Regular" panose="02020503050405090304" charset="0"/>
                      </a:endParaRPr>
                    </a:p>
                  </a:txBody>
                  <a:tcPr marL="45720" marR="45720">
                    <a:lnB>
                      <a:noFill/>
                    </a:lnB>
                  </a:tcPr>
                </a:tc>
                <a:tc>
                  <a:txBody>
                    <a:bodyPr/>
                    <a:p>
                      <a:pPr>
                        <a:buNone/>
                      </a:pPr>
                      <a:r>
                        <a:rPr lang="zh-CN" altLang="en-US" sz="2000" dirty="0">
                          <a:solidFill>
                            <a:srgbClr val="5179AA"/>
                          </a:solidFill>
                          <a:cs typeface="+mn-ea"/>
                          <a:sym typeface="+mn-lt"/>
                        </a:rPr>
                        <a:t>Are different types of statements equally error-prone?</a:t>
                      </a:r>
                      <a:endParaRPr lang="zh-CN" altLang="en-US" sz="2000" dirty="0">
                        <a:solidFill>
                          <a:srgbClr val="5179AA"/>
                        </a:solidFill>
                        <a:cs typeface="+mn-ea"/>
                        <a:sym typeface="+mn-lt"/>
                      </a:endParaRPr>
                    </a:p>
                  </a:txBody>
                  <a:tcPr marL="45720" marR="45720">
                    <a:lnB>
                      <a:noFill/>
                    </a:lnB>
                  </a:tcPr>
                </a:tc>
              </a:tr>
              <a:tr h="1005840">
                <a:tc>
                  <a:txBody>
                    <a:bodyPr/>
                    <a:p>
                      <a:pPr algn="ctr">
                        <a:buNone/>
                      </a:pPr>
                      <a:r>
                        <a:rPr lang="en-US" altLang="zh-CN" sz="2500" b="0">
                          <a:latin typeface="Times New Roman Regular" panose="02020503050405090304" charset="0"/>
                          <a:cs typeface="Times New Roman Regular" panose="02020503050405090304" charset="0"/>
                        </a:rPr>
                        <a:t>RQ02</a:t>
                      </a:r>
                      <a:endParaRPr lang="en-US" altLang="zh-CN" sz="2500" b="0">
                        <a:latin typeface="Times New Roman Regular" panose="02020503050405090304" charset="0"/>
                        <a:cs typeface="Times New Roman Regular" panose="02020503050405090304" charset="0"/>
                      </a:endParaRPr>
                    </a:p>
                  </a:txBody>
                  <a:tcPr marL="45720" marR="45720">
                    <a:lnT>
                      <a:noFill/>
                    </a:lnT>
                  </a:tcPr>
                </a:tc>
                <a:tc>
                  <a:txBody>
                    <a:bodyPr/>
                    <a:p>
                      <a:pPr>
                        <a:buNone/>
                      </a:pPr>
                      <a:r>
                        <a:rPr lang="zh-CN" altLang="en-US" sz="2000" b="1" dirty="0">
                          <a:solidFill>
                            <a:schemeClr val="accent2"/>
                          </a:solidFill>
                          <a:cs typeface="+mn-ea"/>
                          <a:sym typeface="+mn-lt"/>
                        </a:rPr>
                        <a:t>Does the proposed approach outperform the state-of-the-art fine-grained fault localization techniques?</a:t>
                      </a:r>
                      <a:endParaRPr lang="zh-CN" altLang="en-US" sz="2000" b="1" dirty="0">
                        <a:solidFill>
                          <a:srgbClr val="5179AA"/>
                        </a:solidFill>
                        <a:cs typeface="+mn-ea"/>
                        <a:sym typeface="+mn-lt"/>
                      </a:endParaRPr>
                    </a:p>
                    <a:p>
                      <a:pPr>
                        <a:buNone/>
                      </a:pPr>
                      <a:endParaRPr lang="zh-CN" altLang="en-US" sz="2000" b="1" dirty="0">
                        <a:cs typeface="+mn-ea"/>
                        <a:sym typeface="+mn-lt"/>
                      </a:endParaRPr>
                    </a:p>
                  </a:txBody>
                  <a:tcPr marL="45720" marR="45720">
                    <a:lnT>
                      <a:noFill/>
                    </a:lnT>
                  </a:tcPr>
                </a:tc>
              </a:tr>
              <a:tr h="1005840">
                <a:tc>
                  <a:txBody>
                    <a:bodyPr/>
                    <a:p>
                      <a:pPr algn="ctr">
                        <a:buNone/>
                      </a:pPr>
                      <a:r>
                        <a:rPr lang="en-US" altLang="zh-CN" sz="2500" b="0">
                          <a:latin typeface="Times New Roman Regular" panose="02020503050405090304" charset="0"/>
                          <a:cs typeface="Times New Roman Regular" panose="02020503050405090304" charset="0"/>
                        </a:rPr>
                        <a:t>RQ03</a:t>
                      </a:r>
                      <a:endParaRPr lang="en-US" altLang="zh-CN" sz="2500" b="0">
                        <a:latin typeface="Times New Roman Regular" panose="02020503050405090304" charset="0"/>
                        <a:cs typeface="Times New Roman Regular" panose="02020503050405090304" charset="0"/>
                      </a:endParaRPr>
                    </a:p>
                  </a:txBody>
                  <a:tcPr marL="45720" marR="45720"/>
                </a:tc>
                <a:tc>
                  <a:txBody>
                    <a:bodyPr/>
                    <a:p>
                      <a:pPr>
                        <a:buNone/>
                      </a:pPr>
                      <a:r>
                        <a:rPr lang="zh-CN" altLang="en-US" sz="2000" b="1" dirty="0">
                          <a:solidFill>
                            <a:srgbClr val="5179AA"/>
                          </a:solidFill>
                          <a:cs typeface="+mn-ea"/>
                          <a:sym typeface="+mn-lt"/>
                        </a:rPr>
                        <a:t>How does the performance of the proposed approach varyin locating different types of faulty statements?</a:t>
                      </a:r>
                      <a:endParaRPr lang="zh-CN" altLang="en-US" sz="2000" b="1" dirty="0">
                        <a:solidFill>
                          <a:srgbClr val="5179AA"/>
                        </a:solidFill>
                        <a:cs typeface="+mn-ea"/>
                        <a:sym typeface="+mn-lt"/>
                      </a:endParaRPr>
                    </a:p>
                    <a:p>
                      <a:pPr>
                        <a:buNone/>
                      </a:pPr>
                      <a:endParaRPr lang="zh-CN" altLang="en-US" sz="2000" b="1" dirty="0">
                        <a:solidFill>
                          <a:srgbClr val="5179AA"/>
                        </a:solidFill>
                        <a:cs typeface="+mn-ea"/>
                        <a:sym typeface="+mn-lt"/>
                      </a:endParaRPr>
                    </a:p>
                  </a:txBody>
                  <a:tcPr marL="45720" marR="45720"/>
                </a:tc>
              </a:tr>
              <a:tr h="1005840">
                <a:tc>
                  <a:txBody>
                    <a:bodyPr/>
                    <a:p>
                      <a:pPr algn="ctr">
                        <a:buNone/>
                      </a:pPr>
                      <a:r>
                        <a:rPr lang="en-US" altLang="zh-CN" sz="2500" b="0">
                          <a:latin typeface="Times New Roman Regular" panose="02020503050405090304" charset="0"/>
                          <a:cs typeface="Times New Roman Regular" panose="02020503050405090304" charset="0"/>
                        </a:rPr>
                        <a:t>RQ04</a:t>
                      </a:r>
                      <a:endParaRPr lang="en-US" altLang="zh-CN" sz="2500" b="0">
                        <a:latin typeface="Times New Roman Regular" panose="02020503050405090304" charset="0"/>
                        <a:cs typeface="Times New Roman Regular" panose="02020503050405090304" charset="0"/>
                      </a:endParaRPr>
                    </a:p>
                  </a:txBody>
                  <a:tcPr marL="45720" marR="45720"/>
                </a:tc>
                <a:tc>
                  <a:txBody>
                    <a:bodyPr/>
                    <a:p>
                      <a:pPr>
                        <a:buNone/>
                      </a:pPr>
                      <a:r>
                        <a:rPr lang="zh-CN" altLang="en-US" sz="2000" b="1" dirty="0">
                          <a:solidFill>
                            <a:schemeClr val="accent2"/>
                          </a:solidFill>
                          <a:cs typeface="+mn-ea"/>
                          <a:sym typeface="+mn-lt"/>
                        </a:rPr>
                        <a:t>Can we further improve the proposed approach by assigning priorities to all statements besides the special statementsselected in Section 3.3?</a:t>
                      </a:r>
                      <a:endParaRPr lang="zh-CN" altLang="en-US" sz="2000" b="1" dirty="0">
                        <a:solidFill>
                          <a:schemeClr val="accent2"/>
                        </a:solidFill>
                        <a:cs typeface="+mn-ea"/>
                        <a:sym typeface="+mn-lt"/>
                      </a:endParaRPr>
                    </a:p>
                    <a:p>
                      <a:pPr>
                        <a:buNone/>
                      </a:pPr>
                      <a:endParaRPr lang="zh-CN" altLang="en-US" sz="2000" b="1" dirty="0">
                        <a:solidFill>
                          <a:schemeClr val="accent2"/>
                        </a:solidFill>
                        <a:cs typeface="+mn-ea"/>
                        <a:sym typeface="+mn-lt"/>
                      </a:endParaRPr>
                    </a:p>
                  </a:txBody>
                  <a:tcPr marL="45720" marR="45720"/>
                </a:tc>
              </a:tr>
              <a:tr h="1005840">
                <a:tc>
                  <a:txBody>
                    <a:bodyPr/>
                    <a:p>
                      <a:pPr algn="ctr">
                        <a:buNone/>
                      </a:pPr>
                      <a:r>
                        <a:rPr lang="en-US" altLang="zh-CN" sz="2500" b="0">
                          <a:latin typeface="Times New Roman Regular" panose="02020503050405090304" charset="0"/>
                          <a:cs typeface="Times New Roman Regular" panose="02020503050405090304" charset="0"/>
                        </a:rPr>
                        <a:t>RQ05</a:t>
                      </a:r>
                      <a:endParaRPr lang="en-US" altLang="zh-CN" sz="2500" b="0">
                        <a:latin typeface="Times New Roman Regular" panose="02020503050405090304" charset="0"/>
                        <a:cs typeface="Times New Roman Regular" panose="02020503050405090304" charset="0"/>
                      </a:endParaRPr>
                    </a:p>
                  </a:txBody>
                  <a:tcPr marL="45720" marR="45720"/>
                </a:tc>
                <a:tc>
                  <a:txBody>
                    <a:bodyPr/>
                    <a:p>
                      <a:pPr>
                        <a:buNone/>
                      </a:pPr>
                      <a:r>
                        <a:rPr lang="zh-CN" altLang="en-US" sz="2000" b="1" dirty="0">
                          <a:solidFill>
                            <a:srgbClr val="5179AA"/>
                          </a:solidFill>
                          <a:cs typeface="+mn-ea"/>
                          <a:sym typeface="+mn-lt"/>
                        </a:rPr>
                        <a:t>Can we further improve the proposed approach by leveraging the median instead of the average in Formula 17?</a:t>
                      </a:r>
                      <a:endParaRPr lang="zh-CN" altLang="en-US" sz="2000" b="1" dirty="0">
                        <a:solidFill>
                          <a:schemeClr val="accent2"/>
                        </a:solidFill>
                        <a:cs typeface="+mn-ea"/>
                        <a:sym typeface="+mn-lt"/>
                      </a:endParaRPr>
                    </a:p>
                    <a:p>
                      <a:pPr>
                        <a:buNone/>
                      </a:pPr>
                      <a:endParaRPr lang="zh-CN" altLang="en-US" sz="2000" b="1" dirty="0">
                        <a:cs typeface="+mn-ea"/>
                        <a:sym typeface="+mn-lt"/>
                      </a:endParaRPr>
                    </a:p>
                  </a:txBody>
                  <a:tcPr marL="45720" marR="45720"/>
                </a:tc>
              </a:tr>
              <a:tr h="1005840">
                <a:tc>
                  <a:txBody>
                    <a:bodyPr/>
                    <a:p>
                      <a:pPr algn="ctr">
                        <a:buNone/>
                      </a:pPr>
                      <a:r>
                        <a:rPr lang="en-US" altLang="zh-CN" sz="2500" b="0">
                          <a:latin typeface="Times New Roman Regular" panose="02020503050405090304" charset="0"/>
                          <a:cs typeface="Times New Roman Regular" panose="02020503050405090304" charset="0"/>
                        </a:rPr>
                        <a:t>RQ06</a:t>
                      </a:r>
                      <a:endParaRPr lang="en-US" altLang="zh-CN" sz="2500" b="0">
                        <a:latin typeface="Times New Roman Regular" panose="02020503050405090304" charset="0"/>
                        <a:cs typeface="Times New Roman Regular" panose="02020503050405090304" charset="0"/>
                      </a:endParaRPr>
                    </a:p>
                  </a:txBody>
                  <a:tcPr marL="45720" marR="45720"/>
                </a:tc>
                <a:tc>
                  <a:txBody>
                    <a:bodyPr/>
                    <a:p>
                      <a:pPr>
                        <a:buNone/>
                      </a:pPr>
                      <a:r>
                        <a:rPr lang="zh-CN" altLang="en-US" sz="2000" b="1" dirty="0">
                          <a:solidFill>
                            <a:schemeClr val="accent2"/>
                          </a:solidFill>
                          <a:cs typeface="+mn-ea"/>
                          <a:sym typeface="+mn-lt"/>
                        </a:rPr>
                        <a:t>Should we apply multi-level sorting to fault localization byleveraging both SBFL scores and priorities of statement types?</a:t>
                      </a:r>
                      <a:endParaRPr lang="zh-CN" altLang="en-US" sz="2000" b="1" dirty="0">
                        <a:solidFill>
                          <a:schemeClr val="accent2"/>
                        </a:solidFill>
                        <a:cs typeface="+mn-ea"/>
                        <a:sym typeface="+mn-lt"/>
                      </a:endParaRPr>
                    </a:p>
                    <a:p>
                      <a:pPr>
                        <a:buNone/>
                      </a:pPr>
                      <a:endParaRPr lang="zh-CN" altLang="en-US" sz="2000" b="1" dirty="0">
                        <a:solidFill>
                          <a:schemeClr val="accent2"/>
                        </a:solidFill>
                        <a:cs typeface="+mn-ea"/>
                        <a:sym typeface="+mn-lt"/>
                      </a:endParaRPr>
                    </a:p>
                  </a:txBody>
                  <a:tcPr marL="45720" marR="45720"/>
                </a:tc>
              </a:tr>
              <a:tr h="701040">
                <a:tc>
                  <a:txBody>
                    <a:bodyPr/>
                    <a:p>
                      <a:pPr algn="ctr">
                        <a:buNone/>
                      </a:pPr>
                      <a:r>
                        <a:rPr lang="en-US" altLang="zh-CN" sz="2500" b="0">
                          <a:latin typeface="Times New Roman Regular" panose="02020503050405090304" charset="0"/>
                          <a:cs typeface="Times New Roman Regular" panose="02020503050405090304" charset="0"/>
                        </a:rPr>
                        <a:t>RQ07</a:t>
                      </a:r>
                      <a:endParaRPr lang="en-US" altLang="zh-CN" sz="2500" b="0">
                        <a:latin typeface="Times New Roman Regular" panose="02020503050405090304" charset="0"/>
                        <a:cs typeface="Times New Roman Regular" panose="02020503050405090304" charset="0"/>
                      </a:endParaRPr>
                    </a:p>
                  </a:txBody>
                  <a:tcPr marL="45720" marR="45720"/>
                </a:tc>
                <a:tc>
                  <a:txBody>
                    <a:bodyPr/>
                    <a:p>
                      <a:pPr>
                        <a:buNone/>
                      </a:pPr>
                      <a:r>
                        <a:rPr lang="zh-CN" altLang="en-US" sz="2000" b="1" dirty="0">
                          <a:solidFill>
                            <a:srgbClr val="5179AA"/>
                          </a:solidFill>
                          <a:cs typeface="+mn-ea"/>
                          <a:sym typeface="+mn-lt"/>
                        </a:rPr>
                        <a:t>Can we improve other SBFL algorithms in the same wayas we improve 𝑂𝑐ℎ𝑖𝑎𝑖?</a:t>
                      </a:r>
                      <a:endParaRPr lang="zh-CN" altLang="en-US" sz="2000" b="1" dirty="0">
                        <a:solidFill>
                          <a:schemeClr val="accent2"/>
                        </a:solidFill>
                        <a:cs typeface="+mn-ea"/>
                        <a:sym typeface="+mn-lt"/>
                      </a:endParaRPr>
                    </a:p>
                    <a:p>
                      <a:pPr>
                        <a:buNone/>
                      </a:pPr>
                      <a:endParaRPr lang="zh-CN" altLang="en-US" sz="2000" b="1" dirty="0">
                        <a:cs typeface="+mn-ea"/>
                        <a:sym typeface="+mn-lt"/>
                      </a:endParaRPr>
                    </a:p>
                  </a:txBody>
                  <a:tcPr marL="45720" marR="4572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366395" y="588010"/>
            <a:ext cx="11563350" cy="1083945"/>
          </a:xfrm>
          <a:prstGeom prst="rect">
            <a:avLst/>
          </a:prstGeom>
          <a:noFill/>
        </p:spPr>
        <p:txBody>
          <a:bodyPr wrap="square" lIns="68580" tIns="34290" rIns="68580" bIns="34290" rtlCol="0">
            <a:spAutoFit/>
          </a:bodyPr>
          <a:p>
            <a:pPr marL="0" lvl="1" algn="l"/>
            <a:r>
              <a:rPr lang="en-US" sz="3300" dirty="0">
                <a:solidFill>
                  <a:schemeClr val="tx1">
                    <a:lumMod val="75000"/>
                    <a:lumOff val="25000"/>
                  </a:schemeClr>
                </a:solidFill>
                <a:cs typeface="+mn-ea"/>
                <a:sym typeface="+mn-lt"/>
              </a:rPr>
              <a:t>RQ1: Some Types of Statements are Significantly More Error-Prone Than Others</a:t>
            </a:r>
            <a:endParaRPr lang="en-US" sz="3300" dirty="0">
              <a:solidFill>
                <a:schemeClr val="tx1">
                  <a:lumMod val="75000"/>
                  <a:lumOff val="25000"/>
                </a:schemeClr>
              </a:solidFill>
              <a:cs typeface="+mn-ea"/>
              <a:sym typeface="+mn-lt"/>
            </a:endParaRPr>
          </a:p>
        </p:txBody>
      </p:sp>
      <p:pic>
        <p:nvPicPr>
          <p:cNvPr id="4" name="图片 3" descr="屏幕快照 2021-08-15 下午3.17.43"/>
          <p:cNvPicPr>
            <a:picLocks noChangeAspect="1"/>
          </p:cNvPicPr>
          <p:nvPr/>
        </p:nvPicPr>
        <p:blipFill>
          <a:blip r:embed="rId1"/>
          <a:stretch>
            <a:fillRect/>
          </a:stretch>
        </p:blipFill>
        <p:spPr>
          <a:xfrm>
            <a:off x="3758565" y="1445895"/>
            <a:ext cx="5654040" cy="5229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520190" y="689610"/>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RQ2:  HybridAFL  Improves  the  State  of  the  Art</a:t>
            </a:r>
            <a:endParaRPr lang="en-US" sz="3500" dirty="0">
              <a:solidFill>
                <a:schemeClr val="tx1">
                  <a:lumMod val="75000"/>
                  <a:lumOff val="25000"/>
                </a:schemeClr>
              </a:solidFill>
              <a:cs typeface="+mn-ea"/>
              <a:sym typeface="+mn-lt"/>
            </a:endParaRPr>
          </a:p>
        </p:txBody>
      </p:sp>
      <p:pic>
        <p:nvPicPr>
          <p:cNvPr id="3" name="图片 2" descr="屏幕快照 2021-08-15 下午3.22.23"/>
          <p:cNvPicPr>
            <a:picLocks noChangeAspect="1"/>
          </p:cNvPicPr>
          <p:nvPr/>
        </p:nvPicPr>
        <p:blipFill>
          <a:blip r:embed="rId1"/>
          <a:stretch>
            <a:fillRect/>
          </a:stretch>
        </p:blipFill>
        <p:spPr>
          <a:xfrm>
            <a:off x="151130" y="2162810"/>
            <a:ext cx="11971020" cy="2621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723390" y="730250"/>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RQ3: Good at Locating High-Priority Statements</a:t>
            </a:r>
            <a:endParaRPr lang="en-US" sz="3500" dirty="0">
              <a:solidFill>
                <a:schemeClr val="tx1">
                  <a:lumMod val="75000"/>
                  <a:lumOff val="25000"/>
                </a:schemeClr>
              </a:solidFill>
              <a:cs typeface="+mn-ea"/>
              <a:sym typeface="+mn-lt"/>
            </a:endParaRPr>
          </a:p>
        </p:txBody>
      </p:sp>
      <p:pic>
        <p:nvPicPr>
          <p:cNvPr id="3" name="图片 2" descr="屏幕快照 2021-08-15 下午3.23.04"/>
          <p:cNvPicPr>
            <a:picLocks noChangeAspect="1"/>
          </p:cNvPicPr>
          <p:nvPr/>
        </p:nvPicPr>
        <p:blipFill>
          <a:blip r:embed="rId1"/>
          <a:stretch>
            <a:fillRect/>
          </a:stretch>
        </p:blipFill>
        <p:spPr>
          <a:xfrm>
            <a:off x="286385" y="1967865"/>
            <a:ext cx="11749405" cy="3413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528445" y="659765"/>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RQ4: Selection of Special Statement Types</a:t>
            </a:r>
            <a:endParaRPr lang="en-US" sz="3500" dirty="0">
              <a:solidFill>
                <a:schemeClr val="tx1">
                  <a:lumMod val="75000"/>
                  <a:lumOff val="25000"/>
                </a:schemeClr>
              </a:solidFill>
              <a:cs typeface="+mn-ea"/>
              <a:sym typeface="+mn-lt"/>
            </a:endParaRPr>
          </a:p>
        </p:txBody>
      </p:sp>
      <p:pic>
        <p:nvPicPr>
          <p:cNvPr id="3" name="图片 2" descr="屏幕快照 2021-08-15 下午3.23.15"/>
          <p:cNvPicPr>
            <a:picLocks noChangeAspect="1"/>
          </p:cNvPicPr>
          <p:nvPr/>
        </p:nvPicPr>
        <p:blipFill>
          <a:blip r:embed="rId1"/>
          <a:stretch>
            <a:fillRect/>
          </a:stretch>
        </p:blipFill>
        <p:spPr>
          <a:xfrm>
            <a:off x="241935" y="2257425"/>
            <a:ext cx="11910695" cy="2343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528445" y="659765"/>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RQ5: Average VS. Median</a:t>
            </a:r>
            <a:endParaRPr lang="en-US" sz="3500" dirty="0">
              <a:solidFill>
                <a:schemeClr val="tx1">
                  <a:lumMod val="75000"/>
                  <a:lumOff val="25000"/>
                </a:schemeClr>
              </a:solidFill>
              <a:cs typeface="+mn-ea"/>
              <a:sym typeface="+mn-lt"/>
            </a:endParaRPr>
          </a:p>
        </p:txBody>
      </p:sp>
      <p:pic>
        <p:nvPicPr>
          <p:cNvPr id="3" name="图片 2" descr="屏幕快照 2021-08-15 下午3.23.43"/>
          <p:cNvPicPr>
            <a:picLocks noChangeAspect="1"/>
          </p:cNvPicPr>
          <p:nvPr/>
        </p:nvPicPr>
        <p:blipFill>
          <a:blip r:embed="rId1"/>
          <a:stretch>
            <a:fillRect/>
          </a:stretch>
        </p:blipFill>
        <p:spPr>
          <a:xfrm>
            <a:off x="60325" y="2233295"/>
            <a:ext cx="12074525" cy="2391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671955" y="731520"/>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RQ6: Multi-level Sorting Does Not Work</a:t>
            </a:r>
            <a:endParaRPr lang="en-US" sz="3500" dirty="0">
              <a:solidFill>
                <a:schemeClr val="tx1">
                  <a:lumMod val="75000"/>
                  <a:lumOff val="25000"/>
                </a:schemeClr>
              </a:solidFill>
              <a:cs typeface="+mn-ea"/>
              <a:sym typeface="+mn-lt"/>
            </a:endParaRPr>
          </a:p>
        </p:txBody>
      </p:sp>
      <p:pic>
        <p:nvPicPr>
          <p:cNvPr id="3" name="图片 2" descr="屏幕快照 2021-08-15 下午3.23.54"/>
          <p:cNvPicPr>
            <a:picLocks noChangeAspect="1"/>
          </p:cNvPicPr>
          <p:nvPr/>
        </p:nvPicPr>
        <p:blipFill>
          <a:blip r:embed="rId1"/>
          <a:stretch>
            <a:fillRect/>
          </a:stretch>
        </p:blipFill>
        <p:spPr>
          <a:xfrm>
            <a:off x="48260" y="2100580"/>
            <a:ext cx="12098020" cy="3242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1743710" y="731520"/>
            <a:ext cx="945578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RQ7: Improving Various SBFL Algorithms</a:t>
            </a:r>
            <a:endParaRPr lang="en-US" sz="3500" dirty="0">
              <a:solidFill>
                <a:schemeClr val="tx1">
                  <a:lumMod val="75000"/>
                  <a:lumOff val="25000"/>
                </a:schemeClr>
              </a:solidFill>
              <a:cs typeface="+mn-ea"/>
              <a:sym typeface="+mn-lt"/>
            </a:endParaRPr>
          </a:p>
        </p:txBody>
      </p:sp>
      <p:pic>
        <p:nvPicPr>
          <p:cNvPr id="4" name="图片 3" descr="屏幕快照 2021-08-15 下午3.24.13"/>
          <p:cNvPicPr>
            <a:picLocks noChangeAspect="1"/>
          </p:cNvPicPr>
          <p:nvPr/>
        </p:nvPicPr>
        <p:blipFill>
          <a:blip r:embed="rId1"/>
          <a:stretch>
            <a:fillRect/>
          </a:stretch>
        </p:blipFill>
        <p:spPr>
          <a:xfrm>
            <a:off x="71755" y="2129155"/>
            <a:ext cx="11995150" cy="2599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谢谢您的聆听</a:t>
            </a:r>
            <a:endParaRPr lang="zh-CN" altLang="en-US" sz="6600" b="1"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7"/>
          <p:cNvSpPr>
            <a:spLocks noChangeArrowheads="1"/>
          </p:cNvSpPr>
          <p:nvPr/>
        </p:nvSpPr>
        <p:spPr bwMode="auto">
          <a:xfrm>
            <a:off x="3505299" y="2785819"/>
            <a:ext cx="51119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smtClean="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rPr>
              <a:t>THANK YOU FOR YOUR LISTENING.</a:t>
            </a:r>
            <a:endParaRPr lang="zh-CN" altLang="en-US"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endParaRPr>
          </a:p>
        </p:txBody>
      </p:sp>
      <p:sp>
        <p:nvSpPr>
          <p:cNvPr id="18" name="矩形 17"/>
          <p:cNvSpPr/>
          <p:nvPr/>
        </p:nvSpPr>
        <p:spPr>
          <a:xfrm>
            <a:off x="0" y="6741368"/>
            <a:ext cx="12195175" cy="116632"/>
          </a:xfrm>
          <a:prstGeom prst="rect">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0" y="1440160"/>
            <a:ext cx="12195175" cy="2808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0" y="1584176"/>
            <a:ext cx="12195175" cy="3212976"/>
          </a:xfrm>
          <a:prstGeom prst="rect">
            <a:avLst/>
          </a:prstGeom>
          <a:solidFill>
            <a:srgbClr val="202A36"/>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0" y="2423795"/>
            <a:ext cx="1239583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 Hybrid Approach to Fine-grained Automated Fault Localization</a:t>
            </a:r>
            <a:endParaRPr lang="zh-CN" altLang="en-US" sz="3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6" name="矩形 3"/>
          <p:cNvSpPr>
            <a:spLocks noChangeArrowheads="1"/>
          </p:cNvSpPr>
          <p:nvPr/>
        </p:nvSpPr>
        <p:spPr bwMode="auto">
          <a:xfrm>
            <a:off x="4360824" y="4221088"/>
            <a:ext cx="1558290"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汇报人：陈冰婷</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37" name="矩形 3"/>
          <p:cNvSpPr>
            <a:spLocks noChangeArrowheads="1"/>
          </p:cNvSpPr>
          <p:nvPr/>
        </p:nvSpPr>
        <p:spPr bwMode="auto">
          <a:xfrm>
            <a:off x="6529634" y="4221088"/>
            <a:ext cx="1527221"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导师：邹卫琴</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grpSp>
        <p:nvGrpSpPr>
          <p:cNvPr id="139" name="组合 138"/>
          <p:cNvGrpSpPr/>
          <p:nvPr/>
        </p:nvGrpSpPr>
        <p:grpSpPr>
          <a:xfrm>
            <a:off x="4081363" y="5020313"/>
            <a:ext cx="663125" cy="663125"/>
            <a:chOff x="8077071" y="845254"/>
            <a:chExt cx="2036801" cy="2036802"/>
          </a:xfrm>
        </p:grpSpPr>
        <p:sp>
          <p:nvSpPr>
            <p:cNvPr id="140" name="椭圆 139"/>
            <p:cNvSpPr/>
            <p:nvPr/>
          </p:nvSpPr>
          <p:spPr>
            <a:xfrm>
              <a:off x="8077071" y="845254"/>
              <a:ext cx="2036801"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90204" pitchFamily="34" charset="0"/>
                <a:cs typeface="Arial" panose="020B0604020202090204" pitchFamily="34" charset="0"/>
              </a:endParaRPr>
            </a:p>
          </p:txBody>
        </p:sp>
      </p:grpSp>
      <p:grpSp>
        <p:nvGrpSpPr>
          <p:cNvPr id="142" name="组合 141"/>
          <p:cNvGrpSpPr/>
          <p:nvPr/>
        </p:nvGrpSpPr>
        <p:grpSpPr>
          <a:xfrm>
            <a:off x="4873451" y="5020313"/>
            <a:ext cx="663125" cy="663125"/>
            <a:chOff x="8125599" y="1434035"/>
            <a:chExt cx="2036802" cy="2036802"/>
          </a:xfrm>
        </p:grpSpPr>
        <p:sp>
          <p:nvSpPr>
            <p:cNvPr id="143" name="椭圆 14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grpSp>
        <p:nvGrpSpPr>
          <p:cNvPr id="145" name="组合 144"/>
          <p:cNvGrpSpPr/>
          <p:nvPr/>
        </p:nvGrpSpPr>
        <p:grpSpPr>
          <a:xfrm>
            <a:off x="5726382" y="5020313"/>
            <a:ext cx="663125" cy="663125"/>
            <a:chOff x="8125599" y="1434035"/>
            <a:chExt cx="2036802" cy="2036802"/>
          </a:xfrm>
        </p:grpSpPr>
        <p:sp>
          <p:nvSpPr>
            <p:cNvPr id="146" name="椭圆 145"/>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1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151" name="组合 150"/>
          <p:cNvGrpSpPr/>
          <p:nvPr/>
        </p:nvGrpSpPr>
        <p:grpSpPr>
          <a:xfrm>
            <a:off x="6544688" y="5020313"/>
            <a:ext cx="663125" cy="663125"/>
            <a:chOff x="8125599" y="1434035"/>
            <a:chExt cx="2036802" cy="2036802"/>
          </a:xfrm>
        </p:grpSpPr>
        <p:sp>
          <p:nvSpPr>
            <p:cNvPr id="152" name="椭圆 151"/>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grpSp>
        <p:nvGrpSpPr>
          <p:cNvPr id="154" name="组合 153"/>
          <p:cNvGrpSpPr/>
          <p:nvPr/>
        </p:nvGrpSpPr>
        <p:grpSpPr>
          <a:xfrm>
            <a:off x="7393731" y="5020313"/>
            <a:ext cx="663125" cy="663125"/>
            <a:chOff x="8125599" y="1434035"/>
            <a:chExt cx="2036802" cy="2036802"/>
          </a:xfrm>
        </p:grpSpPr>
        <p:sp>
          <p:nvSpPr>
            <p:cNvPr id="155" name="椭圆 154"/>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90204" pitchFamily="34" charset="0"/>
                <a:cs typeface="Arial" panose="020B0604020202090204" pitchFamily="34" charset="0"/>
              </a:endParaRPr>
            </a:p>
          </p:txBody>
        </p:sp>
      </p:grpSp>
      <p:sp>
        <p:nvSpPr>
          <p:cNvPr id="157" name="TextBox 156"/>
          <p:cNvSpPr txBox="1"/>
          <p:nvPr/>
        </p:nvSpPr>
        <p:spPr>
          <a:xfrm>
            <a:off x="10850115" y="7595264"/>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descr="77431625379690_.pic_hd"/>
          <p:cNvPicPr>
            <a:picLocks noChangeAspect="1"/>
          </p:cNvPicPr>
          <p:nvPr/>
        </p:nvPicPr>
        <p:blipFill>
          <a:blip r:embed="rId1"/>
          <a:stretch>
            <a:fillRect/>
          </a:stretch>
        </p:blipFill>
        <p:spPr>
          <a:xfrm>
            <a:off x="10109835" y="31115"/>
            <a:ext cx="1337310" cy="1337310"/>
          </a:xfrm>
          <a:prstGeom prst="rect">
            <a:avLst/>
          </a:prstGeom>
          <a:noFill/>
          <a:ln w="28575" cmpd="sng">
            <a:noFill/>
            <a:prstDash val="sysDot"/>
          </a:ln>
        </p:spPr>
      </p:pic>
      <p:sp>
        <p:nvSpPr>
          <p:cNvPr id="3" name="矩形 3"/>
          <p:cNvSpPr>
            <a:spLocks noChangeArrowheads="1"/>
          </p:cNvSpPr>
          <p:nvPr/>
        </p:nvSpPr>
        <p:spPr bwMode="auto">
          <a:xfrm>
            <a:off x="8752205" y="3272790"/>
            <a:ext cx="3271520"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p>
            <a:pPr algn="l">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作者：Leping Li、Hui Liu</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par>
                                    <p:cTn id="28" presetID="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1" fill="hold" nodeType="afterEffect" p14:presetBounceEnd="53000">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14:bounceEnd="53000">
                                          <p:cBhvr additive="base">
                                            <p:cTn id="35" dur="750" fill="hold"/>
                                            <p:tgtEl>
                                              <p:spTgt spid="139"/>
                                            </p:tgtEl>
                                            <p:attrNameLst>
                                              <p:attrName>ppt_x</p:attrName>
                                            </p:attrNameLst>
                                          </p:cBhvr>
                                          <p:tavLst>
                                            <p:tav tm="0">
                                              <p:val>
                                                <p:strVal val="#ppt_x"/>
                                              </p:val>
                                            </p:tav>
                                            <p:tav tm="100000">
                                              <p:val>
                                                <p:strVal val="#ppt_x"/>
                                              </p:val>
                                            </p:tav>
                                          </p:tavLst>
                                        </p:anim>
                                        <p:anim calcmode="lin" valueType="num" p14:bounceEnd="53000">
                                          <p:cBhvr additive="base">
                                            <p:cTn id="36" dur="750" fill="hold"/>
                                            <p:tgtEl>
                                              <p:spTgt spid="139"/>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1" fill="hold" nodeType="afterEffect" p14:presetBounceEnd="53000">
                                      <p:stCondLst>
                                        <p:cond delay="0"/>
                                      </p:stCondLst>
                                      <p:childTnLst>
                                        <p:set>
                                          <p:cBhvr>
                                            <p:cTn id="39" dur="1" fill="hold">
                                              <p:stCondLst>
                                                <p:cond delay="0"/>
                                              </p:stCondLst>
                                            </p:cTn>
                                            <p:tgtEl>
                                              <p:spTgt spid="142"/>
                                            </p:tgtEl>
                                            <p:attrNameLst>
                                              <p:attrName>style.visibility</p:attrName>
                                            </p:attrNameLst>
                                          </p:cBhvr>
                                          <p:to>
                                            <p:strVal val="visible"/>
                                          </p:to>
                                        </p:set>
                                        <p:anim calcmode="lin" valueType="num" p14:bounceEnd="53000">
                                          <p:cBhvr additive="base">
                                            <p:cTn id="40" dur="750" fill="hold"/>
                                            <p:tgtEl>
                                              <p:spTgt spid="142"/>
                                            </p:tgtEl>
                                            <p:attrNameLst>
                                              <p:attrName>ppt_x</p:attrName>
                                            </p:attrNameLst>
                                          </p:cBhvr>
                                          <p:tavLst>
                                            <p:tav tm="0">
                                              <p:val>
                                                <p:strVal val="#ppt_x"/>
                                              </p:val>
                                            </p:tav>
                                            <p:tav tm="100000">
                                              <p:val>
                                                <p:strVal val="#ppt_x"/>
                                              </p:val>
                                            </p:tav>
                                          </p:tavLst>
                                        </p:anim>
                                        <p:anim calcmode="lin" valueType="num" p14:bounceEnd="53000">
                                          <p:cBhvr additive="base">
                                            <p:cTn id="41" dur="750" fill="hold"/>
                                            <p:tgtEl>
                                              <p:spTgt spid="142"/>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1" fill="hold" nodeType="afterEffect" p14:presetBounceEnd="53000">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14:bounceEnd="53000">
                                          <p:cBhvr additive="base">
                                            <p:cTn id="45" dur="750" fill="hold"/>
                                            <p:tgtEl>
                                              <p:spTgt spid="145"/>
                                            </p:tgtEl>
                                            <p:attrNameLst>
                                              <p:attrName>ppt_x</p:attrName>
                                            </p:attrNameLst>
                                          </p:cBhvr>
                                          <p:tavLst>
                                            <p:tav tm="0">
                                              <p:val>
                                                <p:strVal val="#ppt_x"/>
                                              </p:val>
                                            </p:tav>
                                            <p:tav tm="100000">
                                              <p:val>
                                                <p:strVal val="#ppt_x"/>
                                              </p:val>
                                            </p:tav>
                                          </p:tavLst>
                                        </p:anim>
                                        <p:anim calcmode="lin" valueType="num" p14:bounceEnd="53000">
                                          <p:cBhvr additive="base">
                                            <p:cTn id="46" dur="750" fill="hold"/>
                                            <p:tgtEl>
                                              <p:spTgt spid="145"/>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2" presetClass="entr" presetSubtype="1" fill="hold" nodeType="afterEffect" p14:presetBounceEnd="53000">
                                      <p:stCondLst>
                                        <p:cond delay="0"/>
                                      </p:stCondLst>
                                      <p:childTnLst>
                                        <p:set>
                                          <p:cBhvr>
                                            <p:cTn id="49" dur="1" fill="hold">
                                              <p:stCondLst>
                                                <p:cond delay="0"/>
                                              </p:stCondLst>
                                            </p:cTn>
                                            <p:tgtEl>
                                              <p:spTgt spid="151"/>
                                            </p:tgtEl>
                                            <p:attrNameLst>
                                              <p:attrName>style.visibility</p:attrName>
                                            </p:attrNameLst>
                                          </p:cBhvr>
                                          <p:to>
                                            <p:strVal val="visible"/>
                                          </p:to>
                                        </p:set>
                                        <p:anim calcmode="lin" valueType="num" p14:bounceEnd="53000">
                                          <p:cBhvr additive="base">
                                            <p:cTn id="50" dur="750" fill="hold"/>
                                            <p:tgtEl>
                                              <p:spTgt spid="151"/>
                                            </p:tgtEl>
                                            <p:attrNameLst>
                                              <p:attrName>ppt_x</p:attrName>
                                            </p:attrNameLst>
                                          </p:cBhvr>
                                          <p:tavLst>
                                            <p:tav tm="0">
                                              <p:val>
                                                <p:strVal val="#ppt_x"/>
                                              </p:val>
                                            </p:tav>
                                            <p:tav tm="100000">
                                              <p:val>
                                                <p:strVal val="#ppt_x"/>
                                              </p:val>
                                            </p:tav>
                                          </p:tavLst>
                                        </p:anim>
                                        <p:anim calcmode="lin" valueType="num" p14:bounceEnd="53000">
                                          <p:cBhvr additive="base">
                                            <p:cTn id="51" dur="750" fill="hold"/>
                                            <p:tgtEl>
                                              <p:spTgt spid="151"/>
                                            </p:tgtEl>
                                            <p:attrNameLst>
                                              <p:attrName>ppt_y</p:attrName>
                                            </p:attrNameLst>
                                          </p:cBhvr>
                                          <p:tavLst>
                                            <p:tav tm="0">
                                              <p:val>
                                                <p:strVal val="0-#ppt_h/2"/>
                                              </p:val>
                                            </p:tav>
                                            <p:tav tm="100000">
                                              <p:val>
                                                <p:strVal val="#ppt_y"/>
                                              </p:val>
                                            </p:tav>
                                          </p:tavLst>
                                        </p:anim>
                                      </p:childTnLst>
                                    </p:cTn>
                                  </p:par>
                                </p:childTnLst>
                              </p:cTn>
                            </p:par>
                            <p:par>
                              <p:cTn id="52" fill="hold">
                                <p:stCondLst>
                                  <p:cond delay="5000"/>
                                </p:stCondLst>
                                <p:childTnLst>
                                  <p:par>
                                    <p:cTn id="53" presetID="2" presetClass="entr" presetSubtype="1" fill="hold" nodeType="afterEffect" p14:presetBounceEnd="53000">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14:bounceEnd="53000">
                                          <p:cBhvr additive="base">
                                            <p:cTn id="55" dur="750" fill="hold"/>
                                            <p:tgtEl>
                                              <p:spTgt spid="154"/>
                                            </p:tgtEl>
                                            <p:attrNameLst>
                                              <p:attrName>ppt_x</p:attrName>
                                            </p:attrNameLst>
                                          </p:cBhvr>
                                          <p:tavLst>
                                            <p:tav tm="0">
                                              <p:val>
                                                <p:strVal val="#ppt_x"/>
                                              </p:val>
                                            </p:tav>
                                            <p:tav tm="100000">
                                              <p:val>
                                                <p:strVal val="#ppt_x"/>
                                              </p:val>
                                            </p:tav>
                                          </p:tavLst>
                                        </p:anim>
                                        <p:anim calcmode="lin" valueType="num" p14:bounceEnd="53000">
                                          <p:cBhvr additive="base">
                                            <p:cTn id="56" dur="750" fill="hold"/>
                                            <p:tgtEl>
                                              <p:spTgt spid="154"/>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fade">
                                          <p:cBhvr>
                                            <p:cTn id="60"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par>
                                    <p:cTn id="28" presetID="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1" fill="hold" nodeType="after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750" fill="hold"/>
                                            <p:tgtEl>
                                              <p:spTgt spid="139"/>
                                            </p:tgtEl>
                                            <p:attrNameLst>
                                              <p:attrName>ppt_x</p:attrName>
                                            </p:attrNameLst>
                                          </p:cBhvr>
                                          <p:tavLst>
                                            <p:tav tm="0">
                                              <p:val>
                                                <p:strVal val="#ppt_x"/>
                                              </p:val>
                                            </p:tav>
                                            <p:tav tm="100000">
                                              <p:val>
                                                <p:strVal val="#ppt_x"/>
                                              </p:val>
                                            </p:tav>
                                          </p:tavLst>
                                        </p:anim>
                                        <p:anim calcmode="lin" valueType="num">
                                          <p:cBhvr additive="base">
                                            <p:cTn id="36" dur="750" fill="hold"/>
                                            <p:tgtEl>
                                              <p:spTgt spid="139"/>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1" fill="hold" nodeType="afterEffect">
                                      <p:stCondLst>
                                        <p:cond delay="0"/>
                                      </p:stCondLst>
                                      <p:childTnLst>
                                        <p:set>
                                          <p:cBhvr>
                                            <p:cTn id="39" dur="1" fill="hold">
                                              <p:stCondLst>
                                                <p:cond delay="0"/>
                                              </p:stCondLst>
                                            </p:cTn>
                                            <p:tgtEl>
                                              <p:spTgt spid="142"/>
                                            </p:tgtEl>
                                            <p:attrNameLst>
                                              <p:attrName>style.visibility</p:attrName>
                                            </p:attrNameLst>
                                          </p:cBhvr>
                                          <p:to>
                                            <p:strVal val="visible"/>
                                          </p:to>
                                        </p:set>
                                        <p:anim calcmode="lin" valueType="num">
                                          <p:cBhvr additive="base">
                                            <p:cTn id="40" dur="750" fill="hold"/>
                                            <p:tgtEl>
                                              <p:spTgt spid="142"/>
                                            </p:tgtEl>
                                            <p:attrNameLst>
                                              <p:attrName>ppt_x</p:attrName>
                                            </p:attrNameLst>
                                          </p:cBhvr>
                                          <p:tavLst>
                                            <p:tav tm="0">
                                              <p:val>
                                                <p:strVal val="#ppt_x"/>
                                              </p:val>
                                            </p:tav>
                                            <p:tav tm="100000">
                                              <p:val>
                                                <p:strVal val="#ppt_x"/>
                                              </p:val>
                                            </p:tav>
                                          </p:tavLst>
                                        </p:anim>
                                        <p:anim calcmode="lin" valueType="num">
                                          <p:cBhvr additive="base">
                                            <p:cTn id="41" dur="750" fill="hold"/>
                                            <p:tgtEl>
                                              <p:spTgt spid="142"/>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1" fill="hold" nodeType="after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750" fill="hold"/>
                                            <p:tgtEl>
                                              <p:spTgt spid="145"/>
                                            </p:tgtEl>
                                            <p:attrNameLst>
                                              <p:attrName>ppt_x</p:attrName>
                                            </p:attrNameLst>
                                          </p:cBhvr>
                                          <p:tavLst>
                                            <p:tav tm="0">
                                              <p:val>
                                                <p:strVal val="#ppt_x"/>
                                              </p:val>
                                            </p:tav>
                                            <p:tav tm="100000">
                                              <p:val>
                                                <p:strVal val="#ppt_x"/>
                                              </p:val>
                                            </p:tav>
                                          </p:tavLst>
                                        </p:anim>
                                        <p:anim calcmode="lin" valueType="num">
                                          <p:cBhvr additive="base">
                                            <p:cTn id="46" dur="750" fill="hold"/>
                                            <p:tgtEl>
                                              <p:spTgt spid="145"/>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2" presetClass="entr" presetSubtype="1" fill="hold" nodeType="afterEffect">
                                      <p:stCondLst>
                                        <p:cond delay="0"/>
                                      </p:stCondLst>
                                      <p:childTnLst>
                                        <p:set>
                                          <p:cBhvr>
                                            <p:cTn id="49" dur="1" fill="hold">
                                              <p:stCondLst>
                                                <p:cond delay="0"/>
                                              </p:stCondLst>
                                            </p:cTn>
                                            <p:tgtEl>
                                              <p:spTgt spid="151"/>
                                            </p:tgtEl>
                                            <p:attrNameLst>
                                              <p:attrName>style.visibility</p:attrName>
                                            </p:attrNameLst>
                                          </p:cBhvr>
                                          <p:to>
                                            <p:strVal val="visible"/>
                                          </p:to>
                                        </p:set>
                                        <p:anim calcmode="lin" valueType="num">
                                          <p:cBhvr additive="base">
                                            <p:cTn id="50" dur="750" fill="hold"/>
                                            <p:tgtEl>
                                              <p:spTgt spid="151"/>
                                            </p:tgtEl>
                                            <p:attrNameLst>
                                              <p:attrName>ppt_x</p:attrName>
                                            </p:attrNameLst>
                                          </p:cBhvr>
                                          <p:tavLst>
                                            <p:tav tm="0">
                                              <p:val>
                                                <p:strVal val="#ppt_x"/>
                                              </p:val>
                                            </p:tav>
                                            <p:tav tm="100000">
                                              <p:val>
                                                <p:strVal val="#ppt_x"/>
                                              </p:val>
                                            </p:tav>
                                          </p:tavLst>
                                        </p:anim>
                                        <p:anim calcmode="lin" valueType="num">
                                          <p:cBhvr additive="base">
                                            <p:cTn id="51" dur="750" fill="hold"/>
                                            <p:tgtEl>
                                              <p:spTgt spid="151"/>
                                            </p:tgtEl>
                                            <p:attrNameLst>
                                              <p:attrName>ppt_y</p:attrName>
                                            </p:attrNameLst>
                                          </p:cBhvr>
                                          <p:tavLst>
                                            <p:tav tm="0">
                                              <p:val>
                                                <p:strVal val="0-#ppt_h/2"/>
                                              </p:val>
                                            </p:tav>
                                            <p:tav tm="100000">
                                              <p:val>
                                                <p:strVal val="#ppt_y"/>
                                              </p:val>
                                            </p:tav>
                                          </p:tavLst>
                                        </p:anim>
                                      </p:childTnLst>
                                    </p:cTn>
                                  </p:par>
                                </p:childTnLst>
                              </p:cTn>
                            </p:par>
                            <p:par>
                              <p:cTn id="52" fill="hold">
                                <p:stCondLst>
                                  <p:cond delay="5000"/>
                                </p:stCondLst>
                                <p:childTnLst>
                                  <p:par>
                                    <p:cTn id="53" presetID="2" presetClass="entr" presetSubtype="1" fill="hold" nodeType="afterEffect">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cBhvr additive="base">
                                            <p:cTn id="55" dur="750" fill="hold"/>
                                            <p:tgtEl>
                                              <p:spTgt spid="154"/>
                                            </p:tgtEl>
                                            <p:attrNameLst>
                                              <p:attrName>ppt_x</p:attrName>
                                            </p:attrNameLst>
                                          </p:cBhvr>
                                          <p:tavLst>
                                            <p:tav tm="0">
                                              <p:val>
                                                <p:strVal val="#ppt_x"/>
                                              </p:val>
                                            </p:tav>
                                            <p:tav tm="100000">
                                              <p:val>
                                                <p:strVal val="#ppt_x"/>
                                              </p:val>
                                            </p:tav>
                                          </p:tavLst>
                                        </p:anim>
                                        <p:anim calcmode="lin" valueType="num">
                                          <p:cBhvr additive="base">
                                            <p:cTn id="56" dur="750" fill="hold"/>
                                            <p:tgtEl>
                                              <p:spTgt spid="154"/>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fade">
                                          <p:cBhvr>
                                            <p:cTn id="60"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999918" y="476350"/>
            <a:ext cx="3728322" cy="372832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76433" y="652865"/>
            <a:ext cx="3375292" cy="337529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59"/>
          <p:cNvSpPr txBox="1">
            <a:spLocks noChangeArrowheads="1"/>
          </p:cNvSpPr>
          <p:nvPr/>
        </p:nvSpPr>
        <p:spPr bwMode="auto">
          <a:xfrm>
            <a:off x="1207895" y="1651994"/>
            <a:ext cx="3312368" cy="1495794"/>
          </a:xfrm>
          <a:prstGeom prst="rect">
            <a:avLst/>
          </a:prstGeom>
          <a:noFill/>
          <a:ln>
            <a:noFill/>
          </a:ln>
        </p:spPr>
        <p:txBody>
          <a:bodyPr wrap="square">
            <a:spAutoFit/>
          </a:bodyPr>
          <a:lstStyle>
            <a:lvl1pPr eaLnBrk="0" hangingPunct="0">
              <a:defRPr>
                <a:solidFill>
                  <a:schemeClr val="tx1"/>
                </a:solidFill>
                <a:latin typeface="Arial" panose="020B0604020202090204" pitchFamily="34" charset="0"/>
                <a:ea typeface="宋体" panose="02010600030101010101" charset="-122"/>
              </a:defRPr>
            </a:lvl1pPr>
            <a:lvl2pPr marL="742950" indent="-285750" eaLnBrk="0" hangingPunct="0">
              <a:defRPr>
                <a:solidFill>
                  <a:schemeClr val="tx1"/>
                </a:solidFill>
                <a:latin typeface="Arial" panose="020B0604020202090204" pitchFamily="34" charset="0"/>
                <a:ea typeface="宋体" panose="02010600030101010101" charset="-122"/>
              </a:defRPr>
            </a:lvl2pPr>
            <a:lvl3pPr marL="1143000" indent="-228600" eaLnBrk="0" hangingPunct="0">
              <a:defRPr>
                <a:solidFill>
                  <a:schemeClr val="tx1"/>
                </a:solidFill>
                <a:latin typeface="Arial" panose="020B0604020202090204" pitchFamily="34" charset="0"/>
                <a:ea typeface="宋体" panose="02010600030101010101" charset="-122"/>
              </a:defRPr>
            </a:lvl3pPr>
            <a:lvl4pPr marL="1600200" indent="-228600" eaLnBrk="0" hangingPunct="0">
              <a:defRPr>
                <a:solidFill>
                  <a:schemeClr val="tx1"/>
                </a:solidFill>
                <a:latin typeface="Arial" panose="020B0604020202090204" pitchFamily="34" charset="0"/>
                <a:ea typeface="宋体" panose="02010600030101010101" charset="-122"/>
              </a:defRPr>
            </a:lvl4pPr>
            <a:lvl5pPr marL="2057400" indent="-228600" eaLnBrk="0" hangingPunct="0">
              <a:defRPr>
                <a:solidFill>
                  <a:schemeClr val="tx1"/>
                </a:solidFill>
                <a:latin typeface="Arial" panose="020B0604020202090204" pitchFamily="34" charset="0"/>
                <a:ea typeface="宋体" panose="02010600030101010101"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9pPr>
          </a:lstStyle>
          <a:p>
            <a:pPr algn="ctr" defTabSz="913765">
              <a:lnSpc>
                <a:spcPct val="120000"/>
              </a:lnSpc>
              <a:defRPr/>
            </a:pPr>
            <a:r>
              <a:rPr lang="zh-CN" altLang="en-US" sz="480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40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4000" b="1" kern="0" dirty="0" smtClean="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800" kern="0" dirty="0" smtClean="0">
                <a:solidFill>
                  <a:schemeClr val="bg1">
                    <a:lumMod val="95000"/>
                  </a:schemeClr>
                </a:solidFill>
                <a:latin typeface="微软雅黑" panose="020B0503020204020204" pitchFamily="34" charset="-122"/>
                <a:ea typeface="微软雅黑" panose="020B0503020204020204" pitchFamily="34" charset="-122"/>
              </a:rPr>
              <a:t>C</a:t>
            </a:r>
            <a:r>
              <a:rPr lang="en-US" altLang="zh-CN" sz="2800" kern="0" dirty="0">
                <a:solidFill>
                  <a:schemeClr val="bg1">
                    <a:lumMod val="95000"/>
                  </a:schemeClr>
                </a:solidFill>
                <a:latin typeface="微软雅黑" panose="020B0503020204020204" pitchFamily="34" charset="-122"/>
                <a:ea typeface="微软雅黑" panose="020B0503020204020204" pitchFamily="34" charset="-122"/>
              </a:rPr>
              <a:t>o</a:t>
            </a:r>
            <a:r>
              <a:rPr lang="en-US" altLang="zh-CN" sz="2800" kern="0" dirty="0" smtClean="0">
                <a:solidFill>
                  <a:schemeClr val="bg1">
                    <a:lumMod val="95000"/>
                  </a:schemeClr>
                </a:solidFill>
                <a:latin typeface="微软雅黑" panose="020B0503020204020204" pitchFamily="34" charset="-122"/>
                <a:ea typeface="微软雅黑" panose="020B0503020204020204" pitchFamily="34" charset="-122"/>
              </a:rPr>
              <a:t>ntents</a:t>
            </a:r>
            <a:endParaRPr lang="en-US" altLang="ko-KR" sz="28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任意多边形 33"/>
          <p:cNvSpPr/>
          <p:nvPr/>
        </p:nvSpPr>
        <p:spPr>
          <a:xfrm>
            <a:off x="-32084" y="4200489"/>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文本框 1"/>
          <p:cNvSpPr txBox="1"/>
          <p:nvPr/>
        </p:nvSpPr>
        <p:spPr>
          <a:xfrm>
            <a:off x="9217025" y="916305"/>
            <a:ext cx="2990850" cy="475615"/>
          </a:xfrm>
          <a:prstGeom prst="rect">
            <a:avLst/>
          </a:prstGeom>
          <a:noFill/>
        </p:spPr>
        <p:txBody>
          <a:bodyPr wrap="square" rtlCol="0">
            <a:spAutoFit/>
          </a:bodyPr>
          <a:p>
            <a:r>
              <a:rPr lang="en-US" altLang="zh-CN" sz="2500">
                <a:solidFill>
                  <a:schemeClr val="bg1"/>
                </a:solidFill>
              </a:rPr>
              <a:t>Why use HybridAFL?</a:t>
            </a:r>
            <a:endParaRPr lang="en-US" altLang="zh-CN" sz="2500">
              <a:solidFill>
                <a:schemeClr val="bg1"/>
              </a:solidFill>
            </a:endParaRPr>
          </a:p>
        </p:txBody>
      </p:sp>
      <p:grpSp>
        <p:nvGrpSpPr>
          <p:cNvPr id="4" name="组合 3"/>
          <p:cNvGrpSpPr/>
          <p:nvPr/>
        </p:nvGrpSpPr>
        <p:grpSpPr>
          <a:xfrm>
            <a:off x="6702425" y="806450"/>
            <a:ext cx="2216150" cy="662940"/>
            <a:chOff x="10555" y="1270"/>
            <a:chExt cx="3490" cy="1044"/>
          </a:xfrm>
        </p:grpSpPr>
        <p:grpSp>
          <p:nvGrpSpPr>
            <p:cNvPr id="52" name="组合 51"/>
            <p:cNvGrpSpPr/>
            <p:nvPr/>
          </p:nvGrpSpPr>
          <p:grpSpPr>
            <a:xfrm>
              <a:off x="10555" y="1270"/>
              <a:ext cx="1044" cy="1044"/>
              <a:chOff x="8125599" y="1434035"/>
              <a:chExt cx="2036802" cy="2036802"/>
            </a:xfrm>
          </p:grpSpPr>
          <p:sp>
            <p:nvSpPr>
              <p:cNvPr id="53" name="椭圆 5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3" name="文本框 2"/>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01</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grpSp>
        <p:nvGrpSpPr>
          <p:cNvPr id="5" name="组合 4"/>
          <p:cNvGrpSpPr/>
          <p:nvPr/>
        </p:nvGrpSpPr>
        <p:grpSpPr>
          <a:xfrm>
            <a:off x="6702425" y="2035810"/>
            <a:ext cx="2216150" cy="662940"/>
            <a:chOff x="10555" y="1270"/>
            <a:chExt cx="3490" cy="1044"/>
          </a:xfrm>
        </p:grpSpPr>
        <p:grpSp>
          <p:nvGrpSpPr>
            <p:cNvPr id="6" name="组合 5"/>
            <p:cNvGrpSpPr/>
            <p:nvPr/>
          </p:nvGrpSpPr>
          <p:grpSpPr>
            <a:xfrm>
              <a:off x="10555" y="1270"/>
              <a:ext cx="1044" cy="1044"/>
              <a:chOff x="8125599" y="1434035"/>
              <a:chExt cx="2036802" cy="2036802"/>
            </a:xfrm>
          </p:grpSpPr>
          <p:sp>
            <p:nvSpPr>
              <p:cNvPr id="7" name="椭圆 6"/>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
                <a:endParaRPr lang="zh-CN" altLang="en-US"/>
              </a:p>
            </p:txBody>
          </p:sp>
        </p:grpSp>
        <p:sp>
          <p:nvSpPr>
            <p:cNvPr id="9" name="文本框 8"/>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02</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grpSp>
        <p:nvGrpSpPr>
          <p:cNvPr id="10" name="组合 9"/>
          <p:cNvGrpSpPr/>
          <p:nvPr/>
        </p:nvGrpSpPr>
        <p:grpSpPr>
          <a:xfrm>
            <a:off x="6767830" y="3178810"/>
            <a:ext cx="2216150" cy="662940"/>
            <a:chOff x="10555" y="1270"/>
            <a:chExt cx="3490" cy="1044"/>
          </a:xfrm>
        </p:grpSpPr>
        <p:grpSp>
          <p:nvGrpSpPr>
            <p:cNvPr id="11" name="组合 10"/>
            <p:cNvGrpSpPr/>
            <p:nvPr/>
          </p:nvGrpSpPr>
          <p:grpSpPr>
            <a:xfrm>
              <a:off x="10555" y="1270"/>
              <a:ext cx="1044" cy="1044"/>
              <a:chOff x="8125599" y="1434035"/>
              <a:chExt cx="2036802" cy="2036802"/>
            </a:xfrm>
          </p:grpSpPr>
          <p:sp>
            <p:nvSpPr>
              <p:cNvPr id="12" name="椭圆 11"/>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03</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sp>
        <p:nvSpPr>
          <p:cNvPr id="15" name="文本框 14"/>
          <p:cNvSpPr txBox="1"/>
          <p:nvPr/>
        </p:nvSpPr>
        <p:spPr>
          <a:xfrm>
            <a:off x="9217025" y="2155190"/>
            <a:ext cx="2857500" cy="475615"/>
          </a:xfrm>
          <a:prstGeom prst="rect">
            <a:avLst/>
          </a:prstGeom>
          <a:noFill/>
        </p:spPr>
        <p:txBody>
          <a:bodyPr wrap="square" rtlCol="0">
            <a:spAutoFit/>
          </a:bodyPr>
          <a:p>
            <a:r>
              <a:rPr lang="en-US" altLang="zh-CN" sz="2500">
                <a:solidFill>
                  <a:schemeClr val="bg1"/>
                </a:solidFill>
              </a:rPr>
              <a:t>What is HybridAFL?</a:t>
            </a:r>
            <a:endParaRPr lang="en-US" altLang="zh-CN" sz="2500">
              <a:solidFill>
                <a:schemeClr val="bg1"/>
              </a:solidFill>
            </a:endParaRPr>
          </a:p>
        </p:txBody>
      </p:sp>
      <p:sp>
        <p:nvSpPr>
          <p:cNvPr id="16" name="文本框 15"/>
          <p:cNvSpPr txBox="1"/>
          <p:nvPr/>
        </p:nvSpPr>
        <p:spPr>
          <a:xfrm>
            <a:off x="9200515" y="3277870"/>
            <a:ext cx="3095625" cy="475615"/>
          </a:xfrm>
          <a:prstGeom prst="rect">
            <a:avLst/>
          </a:prstGeom>
          <a:noFill/>
        </p:spPr>
        <p:txBody>
          <a:bodyPr wrap="square" rtlCol="0">
            <a:spAutoFit/>
          </a:bodyPr>
          <a:p>
            <a:r>
              <a:rPr lang="en-US" altLang="zh-CN" sz="2500">
                <a:solidFill>
                  <a:schemeClr val="bg1"/>
                </a:solidFill>
              </a:rPr>
              <a:t>How does it perform?</a:t>
            </a:r>
            <a:endParaRPr lang="en-US" altLang="zh-CN" sz="25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1250"/>
                                        <p:tgtEl>
                                          <p:spTgt spid="8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p:bldP spid="34" grpId="0" bldLvl="0" animBg="1"/>
      <p:bldP spid="86" grpId="0"/>
      <p:bldP spid="59" grpId="0" bldLvl="0" animBg="1"/>
      <p:bldP spid="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671195" y="43815"/>
            <a:ext cx="200850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Why</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23" name="组合 22"/>
          <p:cNvGrpSpPr/>
          <p:nvPr/>
        </p:nvGrpSpPr>
        <p:grpSpPr>
          <a:xfrm>
            <a:off x="1547510" y="6029998"/>
            <a:ext cx="9410311" cy="720118"/>
            <a:chOff x="1373840" y="2102030"/>
            <a:chExt cx="9413109" cy="989854"/>
          </a:xfrm>
        </p:grpSpPr>
        <p:sp>
          <p:nvSpPr>
            <p:cNvPr id="24" name="椭圆 23"/>
            <p:cNvSpPr/>
            <p:nvPr/>
          </p:nvSpPr>
          <p:spPr>
            <a:xfrm rot="3190635" flipV="1">
              <a:off x="1239101" y="2236769"/>
              <a:ext cx="989692"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5" name="椭圆 24"/>
            <p:cNvSpPr/>
            <p:nvPr/>
          </p:nvSpPr>
          <p:spPr>
            <a:xfrm rot="3190635" flipV="1">
              <a:off x="4157790"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6" name="椭圆 25"/>
            <p:cNvSpPr/>
            <p:nvPr/>
          </p:nvSpPr>
          <p:spPr>
            <a:xfrm rot="3190635" flipV="1">
              <a:off x="7044893"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7" name="椭圆 26"/>
            <p:cNvSpPr/>
            <p:nvPr/>
          </p:nvSpPr>
          <p:spPr>
            <a:xfrm rot="3190635" flipV="1">
              <a:off x="9931996"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8" name="book-closed-tool_59175"/>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p>
              <a:endParaRPr lang="zh-CN" altLang="en-US">
                <a:cs typeface="+mn-ea"/>
                <a:sym typeface="+mn-lt"/>
              </a:endParaRPr>
            </a:p>
          </p:txBody>
        </p:sp>
        <p:sp>
          <p:nvSpPr>
            <p:cNvPr id="29" name="bar-stats_84219"/>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txBody>
            <a:bodyPr/>
            <a:p>
              <a:endParaRPr lang="zh-CN" altLang="en-US">
                <a:cs typeface="+mn-ea"/>
                <a:sym typeface="+mn-lt"/>
              </a:endParaRPr>
            </a:p>
          </p:txBody>
        </p:sp>
        <p:sp>
          <p:nvSpPr>
            <p:cNvPr id="22" name="blocked-folder_70725"/>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txBody>
            <a:bodyPr/>
            <a:p>
              <a:endParaRPr lang="zh-CN" altLang="en-US">
                <a:cs typeface="+mn-ea"/>
                <a:sym typeface="+mn-lt"/>
              </a:endParaRPr>
            </a:p>
          </p:txBody>
        </p:sp>
        <p:sp>
          <p:nvSpPr>
            <p:cNvPr id="32" name="brightness-setting_68801"/>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txBody>
            <a:bodyPr/>
            <a:p>
              <a:endParaRPr lang="zh-CN" altLang="en-US">
                <a:cs typeface="+mn-ea"/>
                <a:sym typeface="+mn-lt"/>
              </a:endParaRPr>
            </a:p>
          </p:txBody>
        </p:sp>
        <p:grpSp>
          <p:nvGrpSpPr>
            <p:cNvPr id="34" name="组合 33"/>
            <p:cNvGrpSpPr/>
            <p:nvPr/>
          </p:nvGrpSpPr>
          <p:grpSpPr>
            <a:xfrm>
              <a:off x="2794000" y="2540000"/>
              <a:ext cx="6604000" cy="0"/>
              <a:chOff x="2612571" y="2540000"/>
              <a:chExt cx="6604000" cy="0"/>
            </a:xfrm>
          </p:grpSpPr>
          <p:cxnSp>
            <p:nvCxnSpPr>
              <p:cNvPr id="35" name="直接连接符 34"/>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3" name="直接连接符 32"/>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40" name="直接连接符 39"/>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
        <p:nvSpPr>
          <p:cNvPr id="51" name="文本框 9"/>
          <p:cNvSpPr txBox="1"/>
          <p:nvPr/>
        </p:nvSpPr>
        <p:spPr>
          <a:xfrm>
            <a:off x="2520950" y="929005"/>
            <a:ext cx="7153275" cy="607060"/>
          </a:xfrm>
          <a:prstGeom prst="rect">
            <a:avLst/>
          </a:prstGeom>
          <a:noFill/>
        </p:spPr>
        <p:txBody>
          <a:bodyPr wrap="square" lIns="68580" tIns="34290" rIns="68580" bIns="34290" rtlCol="0">
            <a:spAutoFit/>
          </a:bodyPr>
          <a:p>
            <a:pPr marL="0" lvl="1" algn="ctr"/>
            <a:r>
              <a:rPr lang="zh-CN" altLang="en-US" sz="3500" dirty="0">
                <a:solidFill>
                  <a:srgbClr val="34495E"/>
                </a:solidFill>
                <a:latin typeface="Calibri Regular" panose="020F07020304040A0204" charset="0"/>
                <a:ea typeface="Heiti SC Light" panose="02000000000000000000" charset="-122"/>
                <a:cs typeface="Calibri Regular" panose="020F07020304040A0204" charset="0"/>
                <a:sym typeface="+mn-ea"/>
              </a:rPr>
              <a:t>Why use HybridAFL?</a:t>
            </a:r>
            <a:endParaRPr lang="zh-CN" altLang="en-US" sz="3500" dirty="0">
              <a:solidFill>
                <a:srgbClr val="34495E"/>
              </a:solidFill>
              <a:latin typeface="Calibri Regular" panose="020F07020304040A0204" charset="0"/>
              <a:ea typeface="Heiti SC Light" panose="02000000000000000000" charset="-122"/>
              <a:cs typeface="Calibri Regular" panose="020F07020304040A0204" charset="0"/>
            </a:endParaRPr>
          </a:p>
        </p:txBody>
      </p:sp>
      <p:sp>
        <p:nvSpPr>
          <p:cNvPr id="19" name="同心圆 18"/>
          <p:cNvSpPr/>
          <p:nvPr/>
        </p:nvSpPr>
        <p:spPr>
          <a:xfrm>
            <a:off x="2011651" y="2338086"/>
            <a:ext cx="1507053" cy="1513480"/>
          </a:xfrm>
          <a:prstGeom prst="donut">
            <a:avLst>
              <a:gd name="adj" fmla="val 12621"/>
            </a:avLst>
          </a:prstGeom>
          <a:solidFill>
            <a:srgbClr val="5179AA">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pic>
        <p:nvPicPr>
          <p:cNvPr id="21" name="图形 13" descr="带齿轮的头部"/>
          <p:cNvPicPr>
            <a:picLocks noChangeAspect="1"/>
          </p:cNvPicPr>
          <p:nvPr/>
        </p:nvPicPr>
        <p:blipFill>
          <a:blip r:embed="rId1" cstate="screen">
            <a:extLst>
              <a:ext uri="{96DAC541-7B7A-43D3-8B79-37D633B846F1}">
                <asvg:svgBlip xmlns:asvg="http://schemas.microsoft.com/office/drawing/2016/SVG/main" r:embed="rId2"/>
              </a:ext>
            </a:extLst>
          </a:blip>
          <a:stretch>
            <a:fillRect/>
          </a:stretch>
        </p:blipFill>
        <p:spPr>
          <a:xfrm>
            <a:off x="2331127" y="2637626"/>
            <a:ext cx="914400" cy="914400"/>
          </a:xfrm>
          <a:prstGeom prst="rect">
            <a:avLst/>
          </a:prstGeom>
        </p:spPr>
      </p:pic>
      <p:pic>
        <p:nvPicPr>
          <p:cNvPr id="39" name="图形 14" descr="沙漏"/>
          <p:cNvPicPr>
            <a:picLocks noChangeAspect="1"/>
          </p:cNvPicPr>
          <p:nvPr/>
        </p:nvPicPr>
        <p:blipFill>
          <a:blip r:embed="rId3" cstate="screen">
            <a:extLst>
              <a:ext uri="{96DAC541-7B7A-43D3-8B79-37D633B846F1}">
                <asvg:svgBlip xmlns:asvg="http://schemas.microsoft.com/office/drawing/2016/SVG/main" r:embed="rId4"/>
              </a:ext>
            </a:extLst>
          </a:blip>
          <a:stretch>
            <a:fillRect/>
          </a:stretch>
        </p:blipFill>
        <p:spPr>
          <a:xfrm>
            <a:off x="5608923" y="2561448"/>
            <a:ext cx="914400" cy="914400"/>
          </a:xfrm>
          <a:prstGeom prst="rect">
            <a:avLst/>
          </a:prstGeom>
        </p:spPr>
      </p:pic>
      <p:pic>
        <p:nvPicPr>
          <p:cNvPr id="47" name="图形 15" descr="集体讨论"/>
          <p:cNvPicPr>
            <a:picLocks noChangeAspect="1"/>
          </p:cNvPicPr>
          <p:nvPr/>
        </p:nvPicPr>
        <p:blipFill>
          <a:blip r:embed="rId5" cstate="screen">
            <a:extLst>
              <a:ext uri="{96DAC541-7B7A-43D3-8B79-37D633B846F1}">
                <asvg:svgBlip xmlns:asvg="http://schemas.microsoft.com/office/drawing/2016/SVG/main" r:embed="rId6"/>
              </a:ext>
            </a:extLst>
          </a:blip>
          <a:stretch>
            <a:fillRect/>
          </a:stretch>
        </p:blipFill>
        <p:spPr>
          <a:xfrm>
            <a:off x="8840472" y="2561448"/>
            <a:ext cx="914400" cy="914400"/>
          </a:xfrm>
          <a:prstGeom prst="rect">
            <a:avLst/>
          </a:prstGeom>
        </p:spPr>
      </p:pic>
      <p:sp>
        <p:nvSpPr>
          <p:cNvPr id="48" name="同心圆 47"/>
          <p:cNvSpPr/>
          <p:nvPr/>
        </p:nvSpPr>
        <p:spPr>
          <a:xfrm>
            <a:off x="5323470" y="2261908"/>
            <a:ext cx="1507053" cy="1513480"/>
          </a:xfrm>
          <a:prstGeom prst="donut">
            <a:avLst>
              <a:gd name="adj" fmla="val 12621"/>
            </a:avLst>
          </a:prstGeom>
          <a:solidFill>
            <a:srgbClr val="5179AA">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sp>
        <p:nvSpPr>
          <p:cNvPr id="49" name="同心圆 48"/>
          <p:cNvSpPr/>
          <p:nvPr/>
        </p:nvSpPr>
        <p:spPr>
          <a:xfrm>
            <a:off x="8544146" y="2261908"/>
            <a:ext cx="1507053" cy="1513480"/>
          </a:xfrm>
          <a:prstGeom prst="donut">
            <a:avLst>
              <a:gd name="adj" fmla="val 12621"/>
            </a:avLst>
          </a:prstGeom>
          <a:solidFill>
            <a:srgbClr val="5179AA">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sp>
        <p:nvSpPr>
          <p:cNvPr id="50" name="文本框 49"/>
          <p:cNvSpPr txBox="1"/>
          <p:nvPr/>
        </p:nvSpPr>
        <p:spPr>
          <a:xfrm>
            <a:off x="1629439" y="4174908"/>
            <a:ext cx="2207683" cy="475615"/>
          </a:xfrm>
          <a:prstGeom prst="rect">
            <a:avLst/>
          </a:prstGeom>
          <a:noFill/>
        </p:spPr>
        <p:txBody>
          <a:bodyPr wrap="square" rtlCol="0">
            <a:spAutoFit/>
          </a:bodyPr>
          <a:p>
            <a:pPr algn="ctr"/>
            <a:r>
              <a:rPr lang="en-US" altLang="zh-CN" sz="2500" b="1" dirty="0">
                <a:cs typeface="+mn-ea"/>
                <a:sym typeface="+mn-lt"/>
              </a:rPr>
              <a:t>Challenging</a:t>
            </a:r>
            <a:endParaRPr lang="en-US" altLang="zh-CN" sz="2500" b="1" dirty="0">
              <a:cs typeface="+mn-ea"/>
              <a:sym typeface="+mn-lt"/>
            </a:endParaRPr>
          </a:p>
        </p:txBody>
      </p:sp>
      <p:sp>
        <p:nvSpPr>
          <p:cNvPr id="52" name="文本框 51"/>
          <p:cNvSpPr txBox="1"/>
          <p:nvPr/>
        </p:nvSpPr>
        <p:spPr>
          <a:xfrm>
            <a:off x="4980583" y="4174908"/>
            <a:ext cx="2207683" cy="475615"/>
          </a:xfrm>
          <a:prstGeom prst="rect">
            <a:avLst/>
          </a:prstGeom>
          <a:noFill/>
        </p:spPr>
        <p:txBody>
          <a:bodyPr wrap="square" rtlCol="0">
            <a:spAutoFit/>
          </a:bodyPr>
          <a:p>
            <a:pPr algn="ctr"/>
            <a:r>
              <a:rPr lang="en-US" altLang="zh-CN" sz="2500" b="1" dirty="0">
                <a:cs typeface="+mn-ea"/>
                <a:sym typeface="+mn-lt"/>
              </a:rPr>
              <a:t>Tedious</a:t>
            </a:r>
            <a:endParaRPr lang="en-US" altLang="zh-CN" sz="2500" b="1" dirty="0">
              <a:cs typeface="+mn-ea"/>
              <a:sym typeface="+mn-lt"/>
            </a:endParaRPr>
          </a:p>
        </p:txBody>
      </p:sp>
      <p:sp>
        <p:nvSpPr>
          <p:cNvPr id="53" name="文本框 52"/>
          <p:cNvSpPr txBox="1"/>
          <p:nvPr/>
        </p:nvSpPr>
        <p:spPr>
          <a:xfrm>
            <a:off x="7845425" y="4177030"/>
            <a:ext cx="3122930" cy="475615"/>
          </a:xfrm>
          <a:prstGeom prst="rect">
            <a:avLst/>
          </a:prstGeom>
          <a:noFill/>
        </p:spPr>
        <p:txBody>
          <a:bodyPr wrap="square" rtlCol="0">
            <a:spAutoFit/>
          </a:bodyPr>
          <a:p>
            <a:pPr algn="ctr"/>
            <a:r>
              <a:rPr lang="en-US" altLang="zh-CN" sz="2500" b="1" dirty="0">
                <a:cs typeface="+mn-ea"/>
                <a:sym typeface="+mn-lt"/>
              </a:rPr>
              <a:t>Time-consuming</a:t>
            </a:r>
            <a:endParaRPr lang="en-US" altLang="zh-CN" sz="2500" b="1" dirty="0">
              <a:cs typeface="+mn-ea"/>
              <a:sym typeface="+mn-lt"/>
            </a:endParaRPr>
          </a:p>
        </p:txBody>
      </p:sp>
      <p:sp>
        <p:nvSpPr>
          <p:cNvPr id="54" name="文本框 53"/>
          <p:cNvSpPr txBox="1"/>
          <p:nvPr/>
        </p:nvSpPr>
        <p:spPr>
          <a:xfrm>
            <a:off x="1612929" y="5019458"/>
            <a:ext cx="2207683" cy="475615"/>
          </a:xfrm>
          <a:prstGeom prst="rect">
            <a:avLst/>
          </a:prstGeom>
          <a:noFill/>
        </p:spPr>
        <p:txBody>
          <a:bodyPr wrap="square" rtlCol="0">
            <a:spAutoFit/>
          </a:bodyPr>
          <a:p>
            <a:pPr algn="ctr"/>
            <a:r>
              <a:rPr lang="en-US" altLang="zh-CN" sz="2500" b="1" dirty="0">
                <a:solidFill>
                  <a:srgbClr val="0070C0"/>
                </a:solidFill>
                <a:cs typeface="+mn-ea"/>
                <a:sym typeface="+mn-lt"/>
              </a:rPr>
              <a:t>Automated</a:t>
            </a:r>
            <a:endParaRPr lang="en-US" altLang="zh-CN" sz="2500" b="1" dirty="0">
              <a:solidFill>
                <a:srgbClr val="0070C0"/>
              </a:solidFill>
              <a:cs typeface="+mn-ea"/>
              <a:sym typeface="+mn-lt"/>
            </a:endParaRPr>
          </a:p>
        </p:txBody>
      </p:sp>
      <p:sp>
        <p:nvSpPr>
          <p:cNvPr id="57" name="文本框 56"/>
          <p:cNvSpPr txBox="1"/>
          <p:nvPr/>
        </p:nvSpPr>
        <p:spPr>
          <a:xfrm>
            <a:off x="4993669" y="5019458"/>
            <a:ext cx="2207683" cy="475615"/>
          </a:xfrm>
          <a:prstGeom prst="rect">
            <a:avLst/>
          </a:prstGeom>
          <a:noFill/>
        </p:spPr>
        <p:txBody>
          <a:bodyPr wrap="square" rtlCol="0">
            <a:spAutoFit/>
          </a:bodyPr>
          <a:p>
            <a:pPr algn="ctr"/>
            <a:r>
              <a:rPr lang="en-US" altLang="zh-CN" sz="2500" b="1" dirty="0">
                <a:solidFill>
                  <a:srgbClr val="0070C0"/>
                </a:solidFill>
                <a:cs typeface="+mn-ea"/>
                <a:sym typeface="+mn-lt"/>
              </a:rPr>
              <a:t>Simple</a:t>
            </a:r>
            <a:endParaRPr lang="en-US" altLang="zh-CN" sz="2500" b="1" dirty="0">
              <a:solidFill>
                <a:srgbClr val="0070C0"/>
              </a:solidFill>
              <a:cs typeface="+mn-ea"/>
              <a:sym typeface="+mn-lt"/>
            </a:endParaRPr>
          </a:p>
        </p:txBody>
      </p:sp>
      <p:sp>
        <p:nvSpPr>
          <p:cNvPr id="58" name="文本框 57"/>
          <p:cNvSpPr txBox="1"/>
          <p:nvPr/>
        </p:nvSpPr>
        <p:spPr>
          <a:xfrm>
            <a:off x="8138189" y="5019458"/>
            <a:ext cx="2207683" cy="475615"/>
          </a:xfrm>
          <a:prstGeom prst="rect">
            <a:avLst/>
          </a:prstGeom>
          <a:noFill/>
        </p:spPr>
        <p:txBody>
          <a:bodyPr wrap="square" rtlCol="0">
            <a:spAutoFit/>
          </a:bodyPr>
          <a:p>
            <a:pPr algn="ctr"/>
            <a:r>
              <a:rPr lang="en-US" altLang="zh-CN" sz="2500" b="1" dirty="0">
                <a:solidFill>
                  <a:srgbClr val="0070C0"/>
                </a:solidFill>
                <a:cs typeface="+mn-ea"/>
                <a:sym typeface="+mn-lt"/>
              </a:rPr>
              <a:t>Intuitive</a:t>
            </a:r>
            <a:endParaRPr lang="en-US" altLang="zh-CN" sz="2500" b="1" dirty="0">
              <a:solidFill>
                <a:srgbClr val="0070C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par>
                                <p:cTn id="8" presetID="42"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anim calcmode="lin" valueType="num">
                                      <p:cBhvr>
                                        <p:cTn id="11" dur="1000" fill="hold"/>
                                        <p:tgtEl>
                                          <p:spTgt spid="23"/>
                                        </p:tgtEl>
                                        <p:attrNameLst>
                                          <p:attrName>ppt_x</p:attrName>
                                        </p:attrNameLst>
                                      </p:cBhvr>
                                      <p:tavLst>
                                        <p:tav tm="0">
                                          <p:val>
                                            <p:strVal val="#ppt_x"/>
                                          </p:val>
                                        </p:tav>
                                        <p:tav tm="100000">
                                          <p:val>
                                            <p:strVal val="#ppt_x"/>
                                          </p:val>
                                        </p:tav>
                                      </p:tavLst>
                                    </p:anim>
                                    <p:anim calcmode="lin" valueType="num">
                                      <p:cBhvr>
                                        <p:cTn id="12" dur="1000" fill="hold"/>
                                        <p:tgtEl>
                                          <p:spTgt spid="23"/>
                                        </p:tgtEl>
                                        <p:attrNameLst>
                                          <p:attrName>ppt_y</p:attrName>
                                        </p:attrNameLst>
                                      </p:cBhvr>
                                      <p:tavLst>
                                        <p:tav tm="0">
                                          <p:val>
                                            <p:strVal val="#ppt_y+.1"/>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dissolve">
                                      <p:cBhvr>
                                        <p:cTn id="21" dur="500"/>
                                        <p:tgtEl>
                                          <p:spTgt spid="48"/>
                                        </p:tgtEl>
                                      </p:cBhvr>
                                    </p:animEffect>
                                  </p:childTnLst>
                                </p:cTn>
                              </p:par>
                              <p:par>
                                <p:cTn id="22" presetID="9"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par>
                                <p:cTn id="28" presetID="9"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dissolve">
                                      <p:cBhvr>
                                        <p:cTn id="30" dur="500"/>
                                        <p:tgtEl>
                                          <p:spTgt spid="4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left)">
                                      <p:cBhvr>
                                        <p:cTn id="36" dur="500"/>
                                        <p:tgtEl>
                                          <p:spTgt spid="5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left)">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9" grpId="0" bldLvl="0" animBg="1"/>
      <p:bldP spid="48" grpId="0" bldLvl="0" animBg="1"/>
      <p:bldP spid="49" grpId="0" bldLvl="0" animBg="1"/>
      <p:bldP spid="50" grpId="0"/>
      <p:bldP spid="52" grpId="0"/>
      <p:bldP spid="53" grpId="0"/>
      <p:bldP spid="54"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What</a:t>
            </a:r>
            <a:endPar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2259330" y="835660"/>
            <a:ext cx="7153275" cy="607060"/>
          </a:xfrm>
          <a:prstGeom prst="rect">
            <a:avLst/>
          </a:prstGeom>
          <a:noFill/>
        </p:spPr>
        <p:txBody>
          <a:bodyPr wrap="square" lIns="68580" tIns="34290" rIns="68580" bIns="34290" rtlCol="0">
            <a:spAutoFit/>
          </a:bodyPr>
          <a:p>
            <a:pPr marL="0" lvl="1" algn="ctr"/>
            <a:r>
              <a:rPr lang="en-US" altLang="zh-CN" sz="3500" dirty="0">
                <a:solidFill>
                  <a:srgbClr val="34495E"/>
                </a:solidFill>
                <a:latin typeface="Calibri Regular" panose="020F07020304040A0204" charset="0"/>
                <a:ea typeface="Heiti SC Light" panose="02000000000000000000" charset="-122"/>
                <a:cs typeface="Calibri Regular" panose="020F07020304040A0204" charset="0"/>
                <a:sym typeface="+mn-ea"/>
              </a:rPr>
              <a:t>What is</a:t>
            </a:r>
            <a:r>
              <a:rPr lang="zh-CN" altLang="en-US" sz="3500" dirty="0">
                <a:solidFill>
                  <a:srgbClr val="34495E"/>
                </a:solidFill>
                <a:latin typeface="Calibri Regular" panose="020F07020304040A0204" charset="0"/>
                <a:ea typeface="Heiti SC Light" panose="02000000000000000000" charset="-122"/>
                <a:cs typeface="Calibri Regular" panose="020F07020304040A0204" charset="0"/>
                <a:sym typeface="+mn-ea"/>
              </a:rPr>
              <a:t> HybridAFL?</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6" name="图片 5" descr="屏幕快照 2021-08-14 上午10.28.01"/>
          <p:cNvPicPr>
            <a:picLocks noChangeAspect="1"/>
          </p:cNvPicPr>
          <p:nvPr/>
        </p:nvPicPr>
        <p:blipFill>
          <a:blip r:embed="rId1"/>
          <a:stretch>
            <a:fillRect/>
          </a:stretch>
        </p:blipFill>
        <p:spPr>
          <a:xfrm>
            <a:off x="384175" y="2781300"/>
            <a:ext cx="11411585" cy="3549015"/>
          </a:xfrm>
          <a:prstGeom prst="rect">
            <a:avLst/>
          </a:prstGeom>
        </p:spPr>
      </p:pic>
      <p:sp>
        <p:nvSpPr>
          <p:cNvPr id="7" name="文本框 6"/>
          <p:cNvSpPr txBox="1"/>
          <p:nvPr/>
        </p:nvSpPr>
        <p:spPr>
          <a:xfrm>
            <a:off x="1010285" y="1554480"/>
            <a:ext cx="10069830" cy="860425"/>
          </a:xfrm>
          <a:prstGeom prst="rect">
            <a:avLst/>
          </a:prstGeom>
          <a:noFill/>
        </p:spPr>
        <p:txBody>
          <a:bodyPr wrap="square" rtlCol="0" anchor="t">
            <a:spAutoFit/>
          </a:bodyPr>
          <a:p>
            <a:r>
              <a:rPr lang="en-US" altLang="zh-CN" sz="2500" b="1">
                <a:latin typeface="Times New Roman Bold" panose="02020503050405090304" charset="0"/>
                <a:cs typeface="Times New Roman Bold" panose="02020503050405090304" charset="0"/>
              </a:rPr>
              <a:t>Rationale:</a:t>
            </a:r>
            <a:r>
              <a:rPr lang="en-US" altLang="zh-CN" sz="2500">
                <a:latin typeface="Times New Roman Regular" panose="02020503050405090304" charset="0"/>
                <a:cs typeface="Times New Roman Regular" panose="02020503050405090304" charset="0"/>
              </a:rPr>
              <a:t>  </a:t>
            </a:r>
            <a:r>
              <a:rPr lang="en-US" altLang="zh-CN" sz="2500" i="1">
                <a:latin typeface="Times New Roman Italic" panose="02020503050405090304" charset="0"/>
                <a:cs typeface="Times New Roman Italic" panose="02020503050405090304" charset="0"/>
              </a:rPr>
              <a:t>S</a:t>
            </a:r>
            <a:r>
              <a:rPr lang="zh-CN" altLang="en-US" sz="2500" i="1">
                <a:latin typeface="Times New Roman Italic" panose="02020503050405090304" charset="0"/>
                <a:cs typeface="Times New Roman Italic" panose="02020503050405090304" charset="0"/>
              </a:rPr>
              <a:t>ome types of statements are significantly more/less error-prone than others, and thus statement types could be exploited for fault localization.</a:t>
            </a:r>
            <a:endParaRPr lang="zh-CN" altLang="en-US" sz="2500" i="1">
              <a:latin typeface="Times New Roman Italic" panose="02020503050405090304" charset="0"/>
              <a:cs typeface="Times New Roman Italic"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What</a:t>
            </a:r>
            <a:endPar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2259330" y="835660"/>
            <a:ext cx="7153275" cy="607060"/>
          </a:xfrm>
          <a:prstGeom prst="rect">
            <a:avLst/>
          </a:prstGeom>
          <a:noFill/>
        </p:spPr>
        <p:txBody>
          <a:bodyPr wrap="square" lIns="68580" tIns="34290" rIns="68580" bIns="34290" rtlCol="0">
            <a:spAutoFit/>
          </a:bodyPr>
          <a:p>
            <a:pPr marL="0" lvl="1" algn="ctr"/>
            <a:r>
              <a:rPr lang="en-US" altLang="zh-CN" sz="3500" dirty="0">
                <a:solidFill>
                  <a:srgbClr val="34495E"/>
                </a:solidFill>
                <a:latin typeface="Calibri Regular" panose="020F07020304040A0204" charset="0"/>
                <a:ea typeface="Heiti SC Light" panose="02000000000000000000" charset="-122"/>
                <a:cs typeface="Calibri Regular" panose="020F07020304040A0204" charset="0"/>
                <a:sym typeface="+mn-ea"/>
              </a:rPr>
              <a:t>What is</a:t>
            </a:r>
            <a:r>
              <a:rPr lang="zh-CN" altLang="en-US" sz="3500" dirty="0">
                <a:solidFill>
                  <a:srgbClr val="34495E"/>
                </a:solidFill>
                <a:latin typeface="Calibri Regular" panose="020F07020304040A0204" charset="0"/>
                <a:ea typeface="Heiti SC Light" panose="02000000000000000000" charset="-122"/>
                <a:cs typeface="Calibri Regular" panose="020F07020304040A0204" charset="0"/>
                <a:sym typeface="+mn-ea"/>
              </a:rPr>
              <a:t> HybridAFL?</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6" name="图片 5" descr="屏幕快照 2021-08-14 上午10.28.01"/>
          <p:cNvPicPr>
            <a:picLocks noChangeAspect="1"/>
          </p:cNvPicPr>
          <p:nvPr/>
        </p:nvPicPr>
        <p:blipFill>
          <a:blip r:embed="rId1"/>
          <a:srcRect b="56361"/>
          <a:stretch>
            <a:fillRect/>
          </a:stretch>
        </p:blipFill>
        <p:spPr>
          <a:xfrm>
            <a:off x="438150" y="1586230"/>
            <a:ext cx="11411585" cy="1548765"/>
          </a:xfrm>
          <a:prstGeom prst="rect">
            <a:avLst/>
          </a:prstGeom>
        </p:spPr>
      </p:pic>
      <p:grpSp>
        <p:nvGrpSpPr>
          <p:cNvPr id="8" name="组合 7"/>
          <p:cNvGrpSpPr/>
          <p:nvPr/>
        </p:nvGrpSpPr>
        <p:grpSpPr>
          <a:xfrm>
            <a:off x="1066165" y="3385820"/>
            <a:ext cx="10276840" cy="891540"/>
            <a:chOff x="3697" y="5375"/>
            <a:chExt cx="16184" cy="1404"/>
          </a:xfrm>
        </p:grpSpPr>
        <p:sp>
          <p:nvSpPr>
            <p:cNvPr id="2" name="iṥlíḋé"/>
            <p:cNvSpPr txBox="1"/>
            <p:nvPr/>
          </p:nvSpPr>
          <p:spPr bwMode="auto">
            <a:xfrm>
              <a:off x="4666" y="5375"/>
              <a:ext cx="15215"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HybridAFL applies statistics analysis to a fault repository to compute the error-proneness for each of the statement types involved in the repository.</a:t>
              </a:r>
              <a:endParaRPr lang="en-US" altLang="zh-CN" sz="2000" b="0" dirty="0">
                <a:solidFill>
                  <a:schemeClr val="tx1"/>
                </a:solidFill>
                <a:latin typeface="Calibri" panose="020F07020304040A0204" pitchFamily="34" charset="0"/>
                <a:ea typeface="+mn-ea"/>
                <a:cs typeface="Calibri" panose="020F07020304040A0204" pitchFamily="34" charset="0"/>
                <a:sym typeface="+mn-ea"/>
              </a:endParaRPr>
            </a:p>
          </p:txBody>
        </p:sp>
        <p:sp>
          <p:nvSpPr>
            <p:cNvPr id="9" name="同心圆 8"/>
            <p:cNvSpPr/>
            <p:nvPr/>
          </p:nvSpPr>
          <p:spPr>
            <a:xfrm>
              <a:off x="3697" y="5521"/>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grpSp>
        <p:nvGrpSpPr>
          <p:cNvPr id="11" name="组合 10"/>
          <p:cNvGrpSpPr/>
          <p:nvPr/>
        </p:nvGrpSpPr>
        <p:grpSpPr>
          <a:xfrm>
            <a:off x="1066350" y="5788908"/>
            <a:ext cx="10276967" cy="891323"/>
            <a:chOff x="1498" y="8826"/>
            <a:chExt cx="16002" cy="1404"/>
          </a:xfrm>
        </p:grpSpPr>
        <p:sp>
          <p:nvSpPr>
            <p:cNvPr id="5" name="iṥlíḋé"/>
            <p:cNvSpPr txBox="1"/>
            <p:nvPr/>
          </p:nvSpPr>
          <p:spPr bwMode="auto">
            <a:xfrm>
              <a:off x="2467" y="8826"/>
              <a:ext cx="15033"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HybridAFL assigns priorities to special statement types selected in the preceding step. The more error-prone a statement type is,the greater priority it receives.</a:t>
              </a:r>
              <a:endParaRPr lang="zh-CN" altLang="en-US" sz="2000" dirty="0">
                <a:solidFill>
                  <a:schemeClr val="tx1"/>
                </a:solidFill>
                <a:latin typeface="+mn-lt"/>
                <a:ea typeface="+mn-ea"/>
                <a:cs typeface="+mn-ea"/>
                <a:sym typeface="+mn-lt"/>
              </a:endParaRPr>
            </a:p>
          </p:txBody>
        </p:sp>
        <p:sp>
          <p:nvSpPr>
            <p:cNvPr id="7" name="同心圆 6"/>
            <p:cNvSpPr/>
            <p:nvPr/>
          </p:nvSpPr>
          <p:spPr>
            <a:xfrm>
              <a:off x="1498" y="8972"/>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grpSp>
        <p:nvGrpSpPr>
          <p:cNvPr id="10" name="组合 9"/>
          <p:cNvGrpSpPr/>
          <p:nvPr/>
        </p:nvGrpSpPr>
        <p:grpSpPr>
          <a:xfrm>
            <a:off x="1066165" y="4624070"/>
            <a:ext cx="10277475" cy="891540"/>
            <a:chOff x="3671" y="6366"/>
            <a:chExt cx="16185" cy="1404"/>
          </a:xfrm>
        </p:grpSpPr>
        <p:sp>
          <p:nvSpPr>
            <p:cNvPr id="3" name="iṥlíḋé"/>
            <p:cNvSpPr txBox="1"/>
            <p:nvPr/>
          </p:nvSpPr>
          <p:spPr bwMode="auto">
            <a:xfrm>
              <a:off x="4640" y="6366"/>
              <a:ext cx="15216"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Based on the resulting error-proneness, HybridAFL identifies special statement types that are steadily more/less error-prone than others.</a:t>
              </a:r>
              <a:endParaRPr lang="en-US" altLang="zh-CN" sz="2000" b="0" dirty="0">
                <a:solidFill>
                  <a:schemeClr val="tx1"/>
                </a:solidFill>
                <a:latin typeface="Calibri" panose="020F07020304040A0204" pitchFamily="34" charset="0"/>
                <a:ea typeface="+mn-ea"/>
                <a:cs typeface="Calibri" panose="020F07020304040A0204" pitchFamily="34" charset="0"/>
                <a:sym typeface="+mn-ea"/>
              </a:endParaRPr>
            </a:p>
          </p:txBody>
        </p:sp>
        <p:sp>
          <p:nvSpPr>
            <p:cNvPr id="4" name="同心圆 3"/>
            <p:cNvSpPr/>
            <p:nvPr/>
          </p:nvSpPr>
          <p:spPr>
            <a:xfrm>
              <a:off x="3671" y="6512"/>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sp>
        <p:nvSpPr>
          <p:cNvPr id="12" name="椭圆 11"/>
          <p:cNvSpPr/>
          <p:nvPr/>
        </p:nvSpPr>
        <p:spPr>
          <a:xfrm>
            <a:off x="2728595" y="1586865"/>
            <a:ext cx="1944370" cy="149352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椭圆 12"/>
          <p:cNvSpPr/>
          <p:nvPr/>
        </p:nvSpPr>
        <p:spPr>
          <a:xfrm>
            <a:off x="5004435" y="1641475"/>
            <a:ext cx="1944370" cy="149352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What</a:t>
            </a:r>
            <a:endPar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2259330" y="835660"/>
            <a:ext cx="7153275" cy="607060"/>
          </a:xfrm>
          <a:prstGeom prst="rect">
            <a:avLst/>
          </a:prstGeom>
          <a:noFill/>
        </p:spPr>
        <p:txBody>
          <a:bodyPr wrap="square" lIns="68580" tIns="34290" rIns="68580" bIns="34290" rtlCol="0">
            <a:spAutoFit/>
          </a:bodyPr>
          <a:p>
            <a:pPr marL="0" lvl="1" algn="ctr"/>
            <a:r>
              <a:rPr lang="en-US" altLang="zh-CN" sz="3500" dirty="0">
                <a:solidFill>
                  <a:srgbClr val="34495E"/>
                </a:solidFill>
                <a:latin typeface="Calibri Regular" panose="020F07020304040A0204" charset="0"/>
                <a:ea typeface="Heiti SC Light" panose="02000000000000000000" charset="-122"/>
                <a:cs typeface="Calibri Regular" panose="020F07020304040A0204" charset="0"/>
                <a:sym typeface="+mn-ea"/>
              </a:rPr>
              <a:t>What is</a:t>
            </a:r>
            <a:r>
              <a:rPr lang="zh-CN" altLang="en-US" sz="3500" dirty="0">
                <a:solidFill>
                  <a:srgbClr val="34495E"/>
                </a:solidFill>
                <a:latin typeface="Calibri Regular" panose="020F07020304040A0204" charset="0"/>
                <a:ea typeface="Heiti SC Light" panose="02000000000000000000" charset="-122"/>
                <a:cs typeface="Calibri Regular" panose="020F07020304040A0204" charset="0"/>
                <a:sym typeface="+mn-ea"/>
              </a:rPr>
              <a:t> HybridAFL?</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6" name="图片 5" descr="屏幕快照 2021-08-14 上午10.28.01"/>
          <p:cNvPicPr>
            <a:picLocks noChangeAspect="1"/>
          </p:cNvPicPr>
          <p:nvPr/>
        </p:nvPicPr>
        <p:blipFill>
          <a:blip r:embed="rId1"/>
          <a:srcRect t="43997" b="11719"/>
          <a:stretch>
            <a:fillRect/>
          </a:stretch>
        </p:blipFill>
        <p:spPr>
          <a:xfrm>
            <a:off x="241935" y="1596390"/>
            <a:ext cx="11411585" cy="1571625"/>
          </a:xfrm>
          <a:prstGeom prst="rect">
            <a:avLst/>
          </a:prstGeom>
        </p:spPr>
      </p:pic>
      <p:grpSp>
        <p:nvGrpSpPr>
          <p:cNvPr id="8" name="组合 7"/>
          <p:cNvGrpSpPr/>
          <p:nvPr/>
        </p:nvGrpSpPr>
        <p:grpSpPr>
          <a:xfrm>
            <a:off x="1066165" y="3385820"/>
            <a:ext cx="10276840" cy="891540"/>
            <a:chOff x="3697" y="5375"/>
            <a:chExt cx="16184" cy="1404"/>
          </a:xfrm>
        </p:grpSpPr>
        <p:sp>
          <p:nvSpPr>
            <p:cNvPr id="2" name="iṥlíḋé"/>
            <p:cNvSpPr txBox="1"/>
            <p:nvPr/>
          </p:nvSpPr>
          <p:spPr bwMode="auto">
            <a:xfrm>
              <a:off x="4666" y="5375"/>
              <a:ext cx="15215"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For a faulty program to be debugged, HybridAFL collects suspicious statements from the faulty program and computes their suspicious scores by traditional SBFL.</a:t>
              </a:r>
              <a:endParaRPr lang="en-US" altLang="zh-CN" sz="2000" b="0">
                <a:solidFill>
                  <a:schemeClr val="tx1"/>
                </a:solidFill>
                <a:latin typeface="Calibri" panose="020F07020304040A0204" pitchFamily="34" charset="0"/>
                <a:cs typeface="Calibri" panose="020F07020304040A0204" pitchFamily="34" charset="0"/>
                <a:sym typeface="+mn-ea"/>
              </a:endParaRPr>
            </a:p>
          </p:txBody>
        </p:sp>
        <p:sp>
          <p:nvSpPr>
            <p:cNvPr id="9" name="同心圆 8"/>
            <p:cNvSpPr/>
            <p:nvPr/>
          </p:nvSpPr>
          <p:spPr>
            <a:xfrm>
              <a:off x="3697" y="5521"/>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grpSp>
        <p:nvGrpSpPr>
          <p:cNvPr id="11" name="组合 10"/>
          <p:cNvGrpSpPr/>
          <p:nvPr/>
        </p:nvGrpSpPr>
        <p:grpSpPr>
          <a:xfrm>
            <a:off x="1066350" y="5788908"/>
            <a:ext cx="10276967" cy="891323"/>
            <a:chOff x="1498" y="8826"/>
            <a:chExt cx="16002" cy="1404"/>
          </a:xfrm>
        </p:grpSpPr>
        <p:sp>
          <p:nvSpPr>
            <p:cNvPr id="5" name="iṥlíḋé"/>
            <p:cNvSpPr txBox="1"/>
            <p:nvPr/>
          </p:nvSpPr>
          <p:spPr bwMode="auto">
            <a:xfrm>
              <a:off x="2467" y="8826"/>
              <a:ext cx="15033"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All of the suspicious statements are ranked by the updated suspicious scores in descending order. Statements on the top are more likely to be faulty and thus should be inspected first.</a:t>
              </a:r>
              <a:endParaRPr lang="en-US" altLang="zh-CN" sz="2000" b="0">
                <a:solidFill>
                  <a:schemeClr val="tx1"/>
                </a:solidFill>
                <a:latin typeface="Calibri" panose="020F07020304040A0204" pitchFamily="34" charset="0"/>
                <a:cs typeface="Calibri" panose="020F07020304040A0204" pitchFamily="34" charset="0"/>
                <a:sym typeface="+mn-ea"/>
              </a:endParaRPr>
            </a:p>
          </p:txBody>
        </p:sp>
        <p:sp>
          <p:nvSpPr>
            <p:cNvPr id="3" name="同心圆 2"/>
            <p:cNvSpPr/>
            <p:nvPr/>
          </p:nvSpPr>
          <p:spPr>
            <a:xfrm>
              <a:off x="1498" y="8972"/>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grpSp>
        <p:nvGrpSpPr>
          <p:cNvPr id="10" name="组合 9"/>
          <p:cNvGrpSpPr/>
          <p:nvPr/>
        </p:nvGrpSpPr>
        <p:grpSpPr>
          <a:xfrm>
            <a:off x="1066165" y="4624070"/>
            <a:ext cx="10277475" cy="891540"/>
            <a:chOff x="3671" y="6366"/>
            <a:chExt cx="16185" cy="1404"/>
          </a:xfrm>
        </p:grpSpPr>
        <p:sp>
          <p:nvSpPr>
            <p:cNvPr id="4" name="iṥlíḋé"/>
            <p:cNvSpPr txBox="1"/>
            <p:nvPr/>
          </p:nvSpPr>
          <p:spPr bwMode="auto">
            <a:xfrm>
              <a:off x="4640" y="6366"/>
              <a:ext cx="15216" cy="1404"/>
            </a:xfrm>
            <a:prstGeom prst="rect">
              <a:avLst/>
            </a:prstGeom>
            <a:solidFill>
              <a:schemeClr val="tx2">
                <a:lumMod val="20000"/>
                <a:lumOff val="80000"/>
                <a:alpha val="50000"/>
              </a:schemeClr>
            </a:solidFill>
          </p:spPr>
          <p:txBody>
            <a:bodyPr wrap="square" rtlCol="0">
              <a:spAutoFit/>
            </a:bodyPr>
            <a:lstStyle>
              <a:defPPr>
                <a:defRPr lang="en-US"/>
              </a:defPPr>
              <a:lvl1pPr>
                <a:defRPr b="1">
                  <a:solidFill>
                    <a:srgbClr val="4537C4"/>
                  </a:solidFill>
                  <a:latin typeface="思源黑体 CN Normal" panose="020B0400000000000000" pitchFamily="34" charset="-122"/>
                  <a:ea typeface="思源黑体 CN Normal" panose="020B0400000000000000" pitchFamily="34" charset="-122"/>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fontAlgn="auto">
                <a:lnSpc>
                  <a:spcPct val="130000"/>
                </a:lnSpc>
              </a:pPr>
              <a:r>
                <a:rPr lang="en-US" altLang="zh-CN" sz="2000" b="0">
                  <a:solidFill>
                    <a:schemeClr val="tx1"/>
                  </a:solidFill>
                  <a:latin typeface="Calibri" panose="020F07020304040A0204" pitchFamily="34" charset="0"/>
                  <a:cs typeface="Calibri" panose="020F07020304040A0204" pitchFamily="34" charset="0"/>
                  <a:sym typeface="+mn-ea"/>
                </a:rPr>
                <a:t>HybridAFL adjusts the suspicious scores according to statement types, i.e., multiplying the SBFL suspicious scores by the priorities assigned to the statement types.</a:t>
              </a:r>
              <a:endParaRPr lang="zh-CN" altLang="en-US" sz="2000" b="0">
                <a:solidFill>
                  <a:schemeClr val="tx1"/>
                </a:solidFill>
                <a:latin typeface="Calibri" panose="020F07020304040A0204" pitchFamily="34" charset="0"/>
                <a:cs typeface="Calibri" panose="020F07020304040A0204" pitchFamily="34" charset="0"/>
                <a:sym typeface="+mn-ea"/>
              </a:endParaRPr>
            </a:p>
          </p:txBody>
        </p:sp>
        <p:sp>
          <p:nvSpPr>
            <p:cNvPr id="12" name="同心圆 11"/>
            <p:cNvSpPr/>
            <p:nvPr/>
          </p:nvSpPr>
          <p:spPr>
            <a:xfrm>
              <a:off x="3671" y="6512"/>
              <a:ext cx="787" cy="791"/>
            </a:xfrm>
            <a:prstGeom prst="donut">
              <a:avLst>
                <a:gd name="adj" fmla="val 21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sp>
        <p:nvSpPr>
          <p:cNvPr id="13" name="椭圆 12"/>
          <p:cNvSpPr/>
          <p:nvPr/>
        </p:nvSpPr>
        <p:spPr>
          <a:xfrm>
            <a:off x="7214870" y="1596390"/>
            <a:ext cx="1944370" cy="149352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829435" y="800100"/>
            <a:ext cx="8517890" cy="530225"/>
          </a:xfrm>
          <a:prstGeom prst="rect">
            <a:avLst/>
          </a:prstGeom>
          <a:noFill/>
        </p:spPr>
        <p:txBody>
          <a:bodyPr wrap="square" lIns="68580" tIns="34290" rIns="68580" bIns="34290" rtlCol="0">
            <a:spAutoFit/>
          </a:bodyPr>
          <a:p>
            <a:pPr marL="0" lvl="1" algn="ctr"/>
            <a:r>
              <a:rPr lang="en-US" sz="3000" dirty="0">
                <a:solidFill>
                  <a:schemeClr val="tx1">
                    <a:lumMod val="75000"/>
                    <a:lumOff val="25000"/>
                  </a:schemeClr>
                </a:solidFill>
                <a:cs typeface="+mn-ea"/>
                <a:sym typeface="+mn-lt"/>
              </a:rPr>
              <a:t>2.1 </a:t>
            </a:r>
            <a:r>
              <a:rPr sz="3000" dirty="0">
                <a:solidFill>
                  <a:schemeClr val="tx1">
                    <a:lumMod val="75000"/>
                    <a:lumOff val="25000"/>
                  </a:schemeClr>
                </a:solidFill>
                <a:cs typeface="+mn-ea"/>
                <a:sym typeface="+mn-lt"/>
              </a:rPr>
              <a:t> Statistics-based Analysis on Fault Repositories</a:t>
            </a:r>
            <a:endParaRPr sz="3000" dirty="0">
              <a:solidFill>
                <a:schemeClr val="tx1">
                  <a:lumMod val="75000"/>
                  <a:lumOff val="25000"/>
                </a:schemeClr>
              </a:solidFill>
              <a:cs typeface="+mn-ea"/>
              <a:sym typeface="+mn-lt"/>
            </a:endParaRPr>
          </a:p>
        </p:txBody>
      </p:sp>
      <p:sp>
        <p:nvSpPr>
          <p:cNvPr id="2" name="文本框 1"/>
          <p:cNvSpPr txBox="1"/>
          <p:nvPr/>
        </p:nvSpPr>
        <p:spPr>
          <a:xfrm>
            <a:off x="1829435" y="1541780"/>
            <a:ext cx="8476615" cy="429895"/>
          </a:xfrm>
          <a:prstGeom prst="rect">
            <a:avLst/>
          </a:prstGeom>
          <a:noFill/>
        </p:spPr>
        <p:txBody>
          <a:bodyPr wrap="none" rtlCol="0" anchor="t">
            <a:spAutoFit/>
          </a:bodyPr>
          <a:p>
            <a:r>
              <a:rPr lang="en-US" altLang="zh-CN" sz="2200" b="1">
                <a:latin typeface="Times New Roman Bold" panose="02020503050405090304" charset="0"/>
                <a:cs typeface="Times New Roman Bold" panose="02020503050405090304" charset="0"/>
                <a:sym typeface="+mn-ea"/>
              </a:rPr>
              <a:t>Key Rational</a:t>
            </a:r>
            <a:r>
              <a:rPr lang="zh-CN" altLang="en-US" sz="2200">
                <a:cs typeface="+mn-lt"/>
                <a:sym typeface="+mn-ea"/>
              </a:rPr>
              <a:t>： </a:t>
            </a:r>
            <a:r>
              <a:rPr lang="en-US" altLang="zh-CN" sz="2200" i="1">
                <a:latin typeface="Times New Roman Italic" panose="02020503050405090304" charset="0"/>
                <a:ea typeface="Songti SC" panose="02010800040101010101" charset="-122"/>
                <a:cs typeface="Times New Roman Italic" panose="02020503050405090304" charset="0"/>
                <a:sym typeface="+mn-ea"/>
              </a:rPr>
              <a:t>D</a:t>
            </a:r>
            <a:r>
              <a:rPr lang="zh-CN" altLang="en-US" sz="2200" i="1">
                <a:latin typeface="Times New Roman Italic" panose="02020503050405090304" charset="0"/>
                <a:ea typeface="Songti SC" panose="02010800040101010101" charset="-122"/>
                <a:cs typeface="Times New Roman Italic" panose="02020503050405090304" charset="0"/>
                <a:sym typeface="+mn-ea"/>
              </a:rPr>
              <a:t>ifferent types of statements are not equally error-prone</a:t>
            </a:r>
            <a:r>
              <a:rPr lang="en-US" altLang="zh-CN" sz="2200" i="1">
                <a:latin typeface="Times New Roman Italic" panose="02020503050405090304" charset="0"/>
                <a:ea typeface="Songti SC" panose="02010800040101010101" charset="-122"/>
                <a:cs typeface="Times New Roman Italic" panose="02020503050405090304" charset="0"/>
                <a:sym typeface="+mn-ea"/>
              </a:rPr>
              <a:t>.</a:t>
            </a:r>
            <a:endParaRPr lang="zh-CN" altLang="en-US" sz="2200" i="1">
              <a:latin typeface="Times New Roman Italic" panose="02020503050405090304" charset="0"/>
              <a:ea typeface="Songti SC" panose="02010800040101010101" charset="-122"/>
              <a:cs typeface="Times New Roman Italic" panose="02020503050405090304" charset="0"/>
            </a:endParaRPr>
          </a:p>
        </p:txBody>
      </p:sp>
      <p:pic>
        <p:nvPicPr>
          <p:cNvPr id="3" name="图片 2" descr="屏幕快照 2021-08-15 上午11.13.44"/>
          <p:cNvPicPr>
            <a:picLocks noChangeAspect="1"/>
          </p:cNvPicPr>
          <p:nvPr/>
        </p:nvPicPr>
        <p:blipFill>
          <a:blip r:embed="rId1"/>
          <a:srcRect r="34709"/>
          <a:stretch>
            <a:fillRect/>
          </a:stretch>
        </p:blipFill>
        <p:spPr>
          <a:xfrm>
            <a:off x="313690" y="2258695"/>
            <a:ext cx="4431665" cy="1403350"/>
          </a:xfrm>
          <a:prstGeom prst="rect">
            <a:avLst/>
          </a:prstGeom>
        </p:spPr>
      </p:pic>
      <p:pic>
        <p:nvPicPr>
          <p:cNvPr id="4" name="图片 3" descr="屏幕快照 2021-08-15 上午11.13.53"/>
          <p:cNvPicPr>
            <a:picLocks noChangeAspect="1"/>
          </p:cNvPicPr>
          <p:nvPr/>
        </p:nvPicPr>
        <p:blipFill>
          <a:blip r:embed="rId2"/>
          <a:srcRect r="35897"/>
          <a:stretch>
            <a:fillRect/>
          </a:stretch>
        </p:blipFill>
        <p:spPr>
          <a:xfrm>
            <a:off x="325120" y="3662045"/>
            <a:ext cx="4424680" cy="1463675"/>
          </a:xfrm>
          <a:prstGeom prst="rect">
            <a:avLst/>
          </a:prstGeom>
        </p:spPr>
      </p:pic>
      <p:pic>
        <p:nvPicPr>
          <p:cNvPr id="5" name="图片 4" descr="屏幕快照 2021-08-15 上午11.14.06"/>
          <p:cNvPicPr>
            <a:picLocks noChangeAspect="1"/>
          </p:cNvPicPr>
          <p:nvPr/>
        </p:nvPicPr>
        <p:blipFill>
          <a:blip r:embed="rId3"/>
          <a:srcRect r="32505"/>
          <a:stretch>
            <a:fillRect/>
          </a:stretch>
        </p:blipFill>
        <p:spPr>
          <a:xfrm>
            <a:off x="325120" y="5125720"/>
            <a:ext cx="4413250" cy="1271905"/>
          </a:xfrm>
          <a:prstGeom prst="rect">
            <a:avLst/>
          </a:prstGeom>
        </p:spPr>
      </p:pic>
      <p:pic>
        <p:nvPicPr>
          <p:cNvPr id="8" name="图片 7" descr="屏幕快照 2021-08-15 上午11.14.29"/>
          <p:cNvPicPr>
            <a:picLocks noChangeAspect="1"/>
          </p:cNvPicPr>
          <p:nvPr/>
        </p:nvPicPr>
        <p:blipFill>
          <a:blip r:embed="rId4"/>
          <a:stretch>
            <a:fillRect/>
          </a:stretch>
        </p:blipFill>
        <p:spPr>
          <a:xfrm>
            <a:off x="6812915" y="4827905"/>
            <a:ext cx="4391660" cy="1544955"/>
          </a:xfrm>
          <a:prstGeom prst="rect">
            <a:avLst/>
          </a:prstGeom>
        </p:spPr>
      </p:pic>
      <p:pic>
        <p:nvPicPr>
          <p:cNvPr id="9" name="图片 8" descr="屏幕快照 2021-08-15 上午11.14.51"/>
          <p:cNvPicPr>
            <a:picLocks noChangeAspect="1"/>
          </p:cNvPicPr>
          <p:nvPr/>
        </p:nvPicPr>
        <p:blipFill>
          <a:blip r:embed="rId5"/>
          <a:srcRect r="29887"/>
          <a:stretch>
            <a:fillRect/>
          </a:stretch>
        </p:blipFill>
        <p:spPr>
          <a:xfrm>
            <a:off x="6812915" y="2242820"/>
            <a:ext cx="5382260" cy="2585085"/>
          </a:xfrm>
          <a:prstGeom prst="rect">
            <a:avLst/>
          </a:prstGeom>
        </p:spPr>
      </p:pic>
      <p:sp>
        <p:nvSpPr>
          <p:cNvPr id="10" name="右箭头 9"/>
          <p:cNvSpPr/>
          <p:nvPr/>
        </p:nvSpPr>
        <p:spPr>
          <a:xfrm>
            <a:off x="5161915" y="3789045"/>
            <a:ext cx="1296035" cy="360045"/>
          </a:xfrm>
          <a:prstGeom prst="rightArrow">
            <a:avLst/>
          </a:prstGeom>
          <a:solidFill>
            <a:srgbClr val="517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829435" y="800100"/>
            <a:ext cx="8517890" cy="530225"/>
          </a:xfrm>
          <a:prstGeom prst="rect">
            <a:avLst/>
          </a:prstGeom>
          <a:noFill/>
        </p:spPr>
        <p:txBody>
          <a:bodyPr wrap="square" lIns="68580" tIns="34290" rIns="68580" bIns="34290" rtlCol="0">
            <a:spAutoFit/>
          </a:bodyPr>
          <a:p>
            <a:pPr marL="0" lvl="1" algn="ctr"/>
            <a:r>
              <a:rPr lang="en-US" sz="3000" dirty="0">
                <a:solidFill>
                  <a:schemeClr val="tx1">
                    <a:lumMod val="75000"/>
                    <a:lumOff val="25000"/>
                  </a:schemeClr>
                </a:solidFill>
                <a:cs typeface="+mn-ea"/>
                <a:sym typeface="+mn-lt"/>
              </a:rPr>
              <a:t>2.2 </a:t>
            </a:r>
            <a:r>
              <a:rPr sz="3000" dirty="0">
                <a:solidFill>
                  <a:schemeClr val="tx1">
                    <a:lumMod val="75000"/>
                    <a:lumOff val="25000"/>
                  </a:schemeClr>
                </a:solidFill>
                <a:cs typeface="+mn-ea"/>
                <a:sym typeface="+mn-lt"/>
              </a:rPr>
              <a:t> Assigning Priorities to Special Statements</a:t>
            </a:r>
            <a:endParaRPr sz="3000" dirty="0">
              <a:solidFill>
                <a:schemeClr val="tx1">
                  <a:lumMod val="75000"/>
                  <a:lumOff val="25000"/>
                </a:schemeClr>
              </a:solidFill>
              <a:cs typeface="+mn-ea"/>
              <a:sym typeface="+mn-lt"/>
            </a:endParaRPr>
          </a:p>
        </p:txBody>
      </p:sp>
      <p:sp>
        <p:nvSpPr>
          <p:cNvPr id="2" name="文本框 1"/>
          <p:cNvSpPr txBox="1"/>
          <p:nvPr/>
        </p:nvSpPr>
        <p:spPr>
          <a:xfrm>
            <a:off x="1452245" y="1578610"/>
            <a:ext cx="9722485" cy="768350"/>
          </a:xfrm>
          <a:prstGeom prst="rect">
            <a:avLst/>
          </a:prstGeom>
          <a:noFill/>
        </p:spPr>
        <p:txBody>
          <a:bodyPr wrap="square" rtlCol="0" anchor="t">
            <a:spAutoFit/>
          </a:bodyPr>
          <a:p>
            <a:pPr algn="l"/>
            <a:r>
              <a:rPr lang="en-US" altLang="zh-CN" sz="2200" b="1">
                <a:latin typeface="Times New Roman Bold" panose="02020503050405090304" charset="0"/>
                <a:cs typeface="Times New Roman Bold" panose="02020503050405090304" charset="0"/>
                <a:sym typeface="+mn-ea"/>
              </a:rPr>
              <a:t>Key Rational</a:t>
            </a:r>
            <a:r>
              <a:rPr lang="zh-CN" altLang="en-US" sz="2200">
                <a:cs typeface="+mn-lt"/>
                <a:sym typeface="+mn-ea"/>
              </a:rPr>
              <a:t>： </a:t>
            </a:r>
            <a:r>
              <a:rPr lang="en-US" altLang="zh-CN" sz="2200" i="1">
                <a:latin typeface="Times New Roman Italic" panose="02020503050405090304" charset="0"/>
                <a:cs typeface="Times New Roman Italic" panose="02020503050405090304" charset="0"/>
                <a:sym typeface="+mn-ea"/>
              </a:rPr>
              <a:t>S</a:t>
            </a:r>
            <a:r>
              <a:rPr sz="2200" i="1">
                <a:latin typeface="Times New Roman Italic" panose="02020503050405090304" charset="0"/>
                <a:ea typeface="Songti SC" panose="02010800040101010101" charset="-122"/>
                <a:cs typeface="Times New Roman Italic" panose="02020503050405090304" charset="0"/>
                <a:sym typeface="+mn-ea"/>
              </a:rPr>
              <a:t>ome types of suspicious statements are significantly more/less error-prone than others.</a:t>
            </a:r>
            <a:endParaRPr sz="2200" i="1">
              <a:latin typeface="Times New Roman Italic" panose="02020503050405090304" charset="0"/>
              <a:ea typeface="Songti SC" panose="02010800040101010101" charset="-122"/>
              <a:cs typeface="Times New Roman Italic" panose="02020503050405090304" charset="0"/>
              <a:sym typeface="+mn-ea"/>
            </a:endParaRPr>
          </a:p>
        </p:txBody>
      </p:sp>
      <p:pic>
        <p:nvPicPr>
          <p:cNvPr id="3" name="图片 2" descr="屏幕快照 2021-08-15 下午1.48.54"/>
          <p:cNvPicPr>
            <a:picLocks noChangeAspect="1"/>
          </p:cNvPicPr>
          <p:nvPr/>
        </p:nvPicPr>
        <p:blipFill>
          <a:blip r:embed="rId1"/>
          <a:srcRect t="20059" b="12824"/>
          <a:stretch>
            <a:fillRect/>
          </a:stretch>
        </p:blipFill>
        <p:spPr>
          <a:xfrm>
            <a:off x="1385570" y="2346960"/>
            <a:ext cx="7022465" cy="724535"/>
          </a:xfrm>
          <a:prstGeom prst="rect">
            <a:avLst/>
          </a:prstGeom>
        </p:spPr>
      </p:pic>
      <p:pic>
        <p:nvPicPr>
          <p:cNvPr id="4" name="图片 3" descr="屏幕快照 2021-08-15 下午1.49.02"/>
          <p:cNvPicPr>
            <a:picLocks noChangeAspect="1"/>
          </p:cNvPicPr>
          <p:nvPr/>
        </p:nvPicPr>
        <p:blipFill>
          <a:blip r:embed="rId2"/>
          <a:stretch>
            <a:fillRect/>
          </a:stretch>
        </p:blipFill>
        <p:spPr>
          <a:xfrm>
            <a:off x="1385570" y="3071495"/>
            <a:ext cx="10058400" cy="960755"/>
          </a:xfrm>
          <a:prstGeom prst="rect">
            <a:avLst/>
          </a:prstGeom>
        </p:spPr>
      </p:pic>
      <p:pic>
        <p:nvPicPr>
          <p:cNvPr id="5" name="图片 4" descr="屏幕快照 2021-08-15 下午1.49.10"/>
          <p:cNvPicPr>
            <a:picLocks noChangeAspect="1"/>
          </p:cNvPicPr>
          <p:nvPr/>
        </p:nvPicPr>
        <p:blipFill>
          <a:blip r:embed="rId3"/>
          <a:stretch>
            <a:fillRect/>
          </a:stretch>
        </p:blipFill>
        <p:spPr>
          <a:xfrm>
            <a:off x="1385570" y="4445000"/>
            <a:ext cx="10058400" cy="636905"/>
          </a:xfrm>
          <a:prstGeom prst="rect">
            <a:avLst/>
          </a:prstGeom>
        </p:spPr>
      </p:pic>
      <p:pic>
        <p:nvPicPr>
          <p:cNvPr id="6" name="图片 5" descr="屏幕快照 2021-08-15 下午1.49.23"/>
          <p:cNvPicPr>
            <a:picLocks noChangeAspect="1"/>
          </p:cNvPicPr>
          <p:nvPr/>
        </p:nvPicPr>
        <p:blipFill>
          <a:blip r:embed="rId4"/>
          <a:srcRect b="8615"/>
          <a:stretch>
            <a:fillRect/>
          </a:stretch>
        </p:blipFill>
        <p:spPr>
          <a:xfrm>
            <a:off x="1385570" y="5349240"/>
            <a:ext cx="7378065" cy="1508760"/>
          </a:xfrm>
          <a:prstGeom prst="rect">
            <a:avLst/>
          </a:prstGeom>
        </p:spPr>
      </p:pic>
      <p:sp>
        <p:nvSpPr>
          <p:cNvPr id="39" name="íṩlïḑé"/>
          <p:cNvSpPr txBox="1"/>
          <p:nvPr/>
        </p:nvSpPr>
        <p:spPr bwMode="auto">
          <a:xfrm>
            <a:off x="598834" y="2463071"/>
            <a:ext cx="455253" cy="492443"/>
          </a:xfrm>
          <a:prstGeom prst="rect">
            <a:avLst/>
          </a:prstGeom>
          <a:noFill/>
        </p:spPr>
        <p:txBody>
          <a:bodyPr wrap="none" lIns="0" tIns="0" rIns="0" bIns="0" anchor="ctr">
            <a:normAutofit/>
          </a:bodyPr>
          <a:p>
            <a:pPr algn="ctr">
              <a:defRPr/>
            </a:pPr>
            <a:r>
              <a:rPr lang="en-US" sz="3200" b="1" dirty="0">
                <a:solidFill>
                  <a:srgbClr val="4C678E"/>
                </a:solidFill>
                <a:cs typeface="+mn-ea"/>
                <a:sym typeface="+mn-lt"/>
              </a:rPr>
              <a:t>1)</a:t>
            </a:r>
            <a:endParaRPr lang="zh-CN" altLang="en-US" sz="3200" b="1" dirty="0">
              <a:solidFill>
                <a:srgbClr val="4C678E"/>
              </a:solidFill>
              <a:cs typeface="+mn-ea"/>
              <a:sym typeface="+mn-lt"/>
            </a:endParaRPr>
          </a:p>
        </p:txBody>
      </p:sp>
      <p:sp>
        <p:nvSpPr>
          <p:cNvPr id="8" name="íṩlïḑé"/>
          <p:cNvSpPr txBox="1"/>
          <p:nvPr/>
        </p:nvSpPr>
        <p:spPr bwMode="auto">
          <a:xfrm>
            <a:off x="582324" y="4527456"/>
            <a:ext cx="455253" cy="492443"/>
          </a:xfrm>
          <a:prstGeom prst="rect">
            <a:avLst/>
          </a:prstGeom>
          <a:noFill/>
        </p:spPr>
        <p:txBody>
          <a:bodyPr wrap="none" lIns="0" tIns="0" rIns="0" bIns="0" anchor="ctr">
            <a:normAutofit/>
          </a:bodyPr>
          <a:p>
            <a:pPr algn="ctr">
              <a:defRPr/>
            </a:pPr>
            <a:r>
              <a:rPr lang="en-US" sz="3200" b="1" dirty="0">
                <a:solidFill>
                  <a:srgbClr val="4C678E"/>
                </a:solidFill>
                <a:cs typeface="+mn-ea"/>
                <a:sym typeface="+mn-lt"/>
              </a:rPr>
              <a:t>2)</a:t>
            </a:r>
            <a:endParaRPr lang="zh-CN" altLang="en-US" sz="3200" b="1" dirty="0">
              <a:solidFill>
                <a:srgbClr val="4C678E"/>
              </a:solidFill>
              <a:cs typeface="+mn-ea"/>
              <a:sym typeface="+mn-lt"/>
            </a:endParaRPr>
          </a:p>
        </p:txBody>
      </p:sp>
      <p:sp>
        <p:nvSpPr>
          <p:cNvPr id="9" name="íṩlïḑé"/>
          <p:cNvSpPr txBox="1"/>
          <p:nvPr/>
        </p:nvSpPr>
        <p:spPr bwMode="auto">
          <a:xfrm>
            <a:off x="582324" y="5450746"/>
            <a:ext cx="455253" cy="492443"/>
          </a:xfrm>
          <a:prstGeom prst="rect">
            <a:avLst/>
          </a:prstGeom>
          <a:noFill/>
        </p:spPr>
        <p:txBody>
          <a:bodyPr wrap="none" lIns="0" tIns="0" rIns="0" bIns="0" anchor="ctr">
            <a:normAutofit/>
          </a:bodyPr>
          <a:p>
            <a:pPr algn="ctr">
              <a:defRPr/>
            </a:pPr>
            <a:r>
              <a:rPr lang="en-US" sz="3200" b="1" dirty="0">
                <a:solidFill>
                  <a:srgbClr val="4C678E"/>
                </a:solidFill>
                <a:cs typeface="+mn-ea"/>
                <a:sym typeface="+mn-lt"/>
              </a:rPr>
              <a:t>3)</a:t>
            </a:r>
            <a:endParaRPr lang="zh-CN" altLang="en-US" sz="3200" b="1" dirty="0">
              <a:solidFill>
                <a:srgbClr val="4C678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p:cTn id="10" dur="500" fill="hold"/>
                                        <p:tgtEl>
                                          <p:spTgt spid="39"/>
                                        </p:tgtEl>
                                        <p:attrNameLst>
                                          <p:attrName>ppt_w</p:attrName>
                                        </p:attrNameLst>
                                      </p:cBhvr>
                                      <p:tavLst>
                                        <p:tav tm="0">
                                          <p:val>
                                            <p:fltVal val="0"/>
                                          </p:val>
                                        </p:tav>
                                        <p:tav tm="100000">
                                          <p:val>
                                            <p:strVal val="#ppt_w"/>
                                          </p:val>
                                        </p:tav>
                                      </p:tavLst>
                                    </p:anim>
                                    <p:anim calcmode="lin" valueType="num">
                                      <p:cBhvr>
                                        <p:cTn id="11" dur="500" fill="hold"/>
                                        <p:tgtEl>
                                          <p:spTgt spid="39"/>
                                        </p:tgtEl>
                                        <p:attrNameLst>
                                          <p:attrName>ppt_h</p:attrName>
                                        </p:attrNameLst>
                                      </p:cBhvr>
                                      <p:tavLst>
                                        <p:tav tm="0">
                                          <p:val>
                                            <p:fltVal val="0"/>
                                          </p:val>
                                        </p:tav>
                                        <p:tav tm="100000">
                                          <p:val>
                                            <p:strVal val="#ppt_h"/>
                                          </p:val>
                                        </p:tav>
                                      </p:tavLst>
                                    </p:anim>
                                    <p:animEffect transition="in" filter="fade">
                                      <p:cBhvr>
                                        <p:cTn id="12" dur="500"/>
                                        <p:tgtEl>
                                          <p:spTgt spid="39"/>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9" grpId="0"/>
      <p:bldP spid="8" grpId="0"/>
      <p:bldP spid="9" grpId="0"/>
    </p:bldLst>
  </p:timing>
</p:sld>
</file>

<file path=ppt/tags/tag1.xml><?xml version="1.0" encoding="utf-8"?>
<p:tagLst xmlns:p="http://schemas.openxmlformats.org/presentationml/2006/main">
  <p:tag name="KSO_WM_UNIT_TABLE_BEAUTIFY" val="smartTable{4d5970b9-c1c9-4d06-b6d4-79a81c2471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3352</Words>
  <Application>WPS 演示</Application>
  <PresentationFormat>自定义</PresentationFormat>
  <Paragraphs>204</Paragraphs>
  <Slides>19</Slides>
  <Notes>40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19</vt:i4>
      </vt:variant>
    </vt:vector>
  </HeadingPairs>
  <TitlesOfParts>
    <vt:vector size="45" baseType="lpstr">
      <vt:lpstr>Arial</vt:lpstr>
      <vt:lpstr>方正书宋_GBK</vt:lpstr>
      <vt:lpstr>Wingdings</vt:lpstr>
      <vt:lpstr>微软雅黑</vt:lpstr>
      <vt:lpstr>Heiti SC Medium</vt:lpstr>
      <vt:lpstr>Heiti SC Light</vt:lpstr>
      <vt:lpstr>宋体</vt:lpstr>
      <vt:lpstr>Times New Roman</vt:lpstr>
      <vt:lpstr>Calibri Regular</vt:lpstr>
      <vt:lpstr>Times New Roman Bold</vt:lpstr>
      <vt:lpstr>Times New Roman Regular</vt:lpstr>
      <vt:lpstr>Times New Roman Italic</vt:lpstr>
      <vt:lpstr>思源黑体 CN Normal</vt:lpstr>
      <vt:lpstr>苹方-简</vt:lpstr>
      <vt:lpstr>Calibri</vt:lpstr>
      <vt:lpstr>Songti SC</vt:lpstr>
      <vt:lpstr>方正兰亭黑简体</vt:lpstr>
      <vt:lpstr>冬青黑体简体中文</vt:lpstr>
      <vt:lpstr>LilyUPC</vt:lpstr>
      <vt:lpstr>Impact MT Std</vt:lpstr>
      <vt:lpstr>Calibri Bold</vt:lpstr>
      <vt:lpstr>Arial Unicode MS</vt:lpstr>
      <vt:lpstr>BatangChe</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chenbingting</cp:lastModifiedBy>
  <cp:revision>150</cp:revision>
  <dcterms:created xsi:type="dcterms:W3CDTF">2021-08-22T14:22:13Z</dcterms:created>
  <dcterms:modified xsi:type="dcterms:W3CDTF">2021-08-22T14:22:13Z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