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2"/>
  </p:notesMasterIdLst>
  <p:sldIdLst>
    <p:sldId id="280" r:id="rId3"/>
    <p:sldId id="256" r:id="rId4"/>
    <p:sldId id="282" r:id="rId5"/>
    <p:sldId id="260" r:id="rId6"/>
    <p:sldId id="284" r:id="rId7"/>
    <p:sldId id="261" r:id="rId8"/>
    <p:sldId id="262" r:id="rId9"/>
    <p:sldId id="479" r:id="rId10"/>
    <p:sldId id="482" r:id="rId11"/>
    <p:sldId id="484" r:id="rId12"/>
    <p:sldId id="485" r:id="rId13"/>
    <p:sldId id="483" r:id="rId14"/>
    <p:sldId id="486" r:id="rId15"/>
    <p:sldId id="487" r:id="rId16"/>
    <p:sldId id="488" r:id="rId17"/>
    <p:sldId id="489" r:id="rId18"/>
    <p:sldId id="490" r:id="rId19"/>
    <p:sldId id="491" r:id="rId20"/>
    <p:sldId id="492" r:id="rId21"/>
    <p:sldId id="285" r:id="rId22"/>
    <p:sldId id="270" r:id="rId23"/>
    <p:sldId id="495" r:id="rId24"/>
    <p:sldId id="493" r:id="rId25"/>
    <p:sldId id="286" r:id="rId26"/>
    <p:sldId id="272" r:id="rId27"/>
    <p:sldId id="494" r:id="rId28"/>
    <p:sldId id="287" r:id="rId29"/>
    <p:sldId id="480" r:id="rId30"/>
    <p:sldId id="292" r:id="rId3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60" autoAdjust="0"/>
    <p:restoredTop sz="93499" autoAdjust="0"/>
  </p:normalViewPr>
  <p:slideViewPr>
    <p:cSldViewPr snapToGrid="0" snapToObjects="1">
      <p:cViewPr varScale="1">
        <p:scale>
          <a:sx n="87" d="100"/>
          <a:sy n="87" d="100"/>
        </p:scale>
        <p:origin x="57" y="2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E4E0A-E00B-4EAC-B7C1-902CF59552F5}" type="datetimeFigureOut">
              <a:rPr lang="zh-CN" altLang="en-US" smtClean="0"/>
              <a:t>2024/7/5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617FA-4738-42DC-BE95-225E0094D7F4}" type="slidenum">
              <a:rPr lang="zh-CN" altLang="en-US" smtClean="0"/>
              <a:t>‹#›</a:t>
            </a:fld>
            <a:endParaRPr lang="zh-CN" altLang="en-US"/>
          </a:p>
        </p:txBody>
      </p:sp>
    </p:spTree>
    <p:extLst>
      <p:ext uri="{BB962C8B-B14F-4D97-AF65-F5344CB8AC3E}">
        <p14:creationId xmlns:p14="http://schemas.microsoft.com/office/powerpoint/2010/main" val="31174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b75d0af2-83ba-468a-bfb1-d7d2a8cc1799.source.default.zh-Hans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2</a:t>
            </a:fld>
            <a:endParaRPr lang="zh-CN" altLang="en-US"/>
          </a:p>
        </p:txBody>
      </p:sp>
    </p:spTree>
    <p:extLst>
      <p:ext uri="{BB962C8B-B14F-4D97-AF65-F5344CB8AC3E}">
        <p14:creationId xmlns:p14="http://schemas.microsoft.com/office/powerpoint/2010/main" val="10262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15</a:t>
            </a:fld>
            <a:endParaRPr lang="zh-CN" altLang="en-US"/>
          </a:p>
        </p:txBody>
      </p:sp>
    </p:spTree>
    <p:extLst>
      <p:ext uri="{BB962C8B-B14F-4D97-AF65-F5344CB8AC3E}">
        <p14:creationId xmlns:p14="http://schemas.microsoft.com/office/powerpoint/2010/main" val="4229368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16</a:t>
            </a:fld>
            <a:endParaRPr lang="zh-CN" altLang="en-US"/>
          </a:p>
        </p:txBody>
      </p:sp>
    </p:spTree>
    <p:extLst>
      <p:ext uri="{BB962C8B-B14F-4D97-AF65-F5344CB8AC3E}">
        <p14:creationId xmlns:p14="http://schemas.microsoft.com/office/powerpoint/2010/main" val="282962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17</a:t>
            </a:fld>
            <a:endParaRPr lang="zh-CN" altLang="en-US"/>
          </a:p>
        </p:txBody>
      </p:sp>
    </p:spTree>
    <p:extLst>
      <p:ext uri="{BB962C8B-B14F-4D97-AF65-F5344CB8AC3E}">
        <p14:creationId xmlns:p14="http://schemas.microsoft.com/office/powerpoint/2010/main" val="2783505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18</a:t>
            </a:fld>
            <a:endParaRPr lang="zh-CN" altLang="en-US"/>
          </a:p>
        </p:txBody>
      </p:sp>
    </p:spTree>
    <p:extLst>
      <p:ext uri="{BB962C8B-B14F-4D97-AF65-F5344CB8AC3E}">
        <p14:creationId xmlns:p14="http://schemas.microsoft.com/office/powerpoint/2010/main" val="312037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19</a:t>
            </a:fld>
            <a:endParaRPr lang="zh-CN" altLang="en-US"/>
          </a:p>
        </p:txBody>
      </p:sp>
    </p:spTree>
    <p:extLst>
      <p:ext uri="{BB962C8B-B14F-4D97-AF65-F5344CB8AC3E}">
        <p14:creationId xmlns:p14="http://schemas.microsoft.com/office/powerpoint/2010/main" val="466385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23</a:t>
            </a:fld>
            <a:endParaRPr lang="zh-CN" altLang="en-US"/>
          </a:p>
        </p:txBody>
      </p:sp>
    </p:spTree>
    <p:extLst>
      <p:ext uri="{BB962C8B-B14F-4D97-AF65-F5344CB8AC3E}">
        <p14:creationId xmlns:p14="http://schemas.microsoft.com/office/powerpoint/2010/main" val="3837914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25</a:t>
            </a:fld>
            <a:endParaRPr lang="zh-CN" altLang="en-US"/>
          </a:p>
        </p:txBody>
      </p:sp>
    </p:spTree>
    <p:extLst>
      <p:ext uri="{BB962C8B-B14F-4D97-AF65-F5344CB8AC3E}">
        <p14:creationId xmlns:p14="http://schemas.microsoft.com/office/powerpoint/2010/main" val="56810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26</a:t>
            </a:fld>
            <a:endParaRPr lang="zh-CN" altLang="en-US"/>
          </a:p>
        </p:txBody>
      </p:sp>
    </p:spTree>
    <p:extLst>
      <p:ext uri="{BB962C8B-B14F-4D97-AF65-F5344CB8AC3E}">
        <p14:creationId xmlns:p14="http://schemas.microsoft.com/office/powerpoint/2010/main" val="832650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d55f3c7b-7083-4b05-8c3f-c44aa8a8eda2.source.2.zh-Hans</a:t>
            </a:r>
            <a:endParaRPr lang="zh-CN" altLang="en-US"/>
          </a:p>
        </p:txBody>
      </p:sp>
      <p:sp>
        <p:nvSpPr>
          <p:cNvPr id="4" name="灯片编号占位符 3"/>
          <p:cNvSpPr>
            <a:spLocks noGrp="1"/>
          </p:cNvSpPr>
          <p:nvPr>
            <p:ph type="sldNum" sz="quarter" idx="10"/>
          </p:nvPr>
        </p:nvSpPr>
        <p:spPr/>
        <p:txBody>
          <a:bodyPr/>
          <a:lstStyle/>
          <a:p>
            <a:fld id="{2B735503-9D21-443F-BC18-5459550EB72F}" type="slidenum">
              <a:rPr lang="zh-CN" altLang="en-US" smtClean="0"/>
              <a:t>28</a:t>
            </a:fld>
            <a:endParaRPr lang="zh-CN" altLang="en-US"/>
          </a:p>
        </p:txBody>
      </p:sp>
    </p:spTree>
    <p:extLst>
      <p:ext uri="{BB962C8B-B14F-4D97-AF65-F5344CB8AC3E}">
        <p14:creationId xmlns:p14="http://schemas.microsoft.com/office/powerpoint/2010/main" val="392809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7</a:t>
            </a:fld>
            <a:endParaRPr lang="zh-CN" altLang="en-US"/>
          </a:p>
        </p:txBody>
      </p:sp>
    </p:spTree>
    <p:extLst>
      <p:ext uri="{BB962C8B-B14F-4D97-AF65-F5344CB8AC3E}">
        <p14:creationId xmlns:p14="http://schemas.microsoft.com/office/powerpoint/2010/main" val="2897899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5d2d6480-6b0e-4747-beae-361439731ad7.source.7.zh-Hans</a:t>
            </a:r>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8</a:t>
            </a:fld>
            <a:endParaRPr lang="zh-CN" altLang="en-US"/>
          </a:p>
        </p:txBody>
      </p:sp>
    </p:spTree>
    <p:extLst>
      <p:ext uri="{BB962C8B-B14F-4D97-AF65-F5344CB8AC3E}">
        <p14:creationId xmlns:p14="http://schemas.microsoft.com/office/powerpoint/2010/main" val="199264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9</a:t>
            </a:fld>
            <a:endParaRPr lang="zh-CN" altLang="en-US"/>
          </a:p>
        </p:txBody>
      </p:sp>
    </p:spTree>
    <p:extLst>
      <p:ext uri="{BB962C8B-B14F-4D97-AF65-F5344CB8AC3E}">
        <p14:creationId xmlns:p14="http://schemas.microsoft.com/office/powerpoint/2010/main" val="2933000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10</a:t>
            </a:fld>
            <a:endParaRPr lang="zh-CN" altLang="en-US"/>
          </a:p>
        </p:txBody>
      </p:sp>
    </p:spTree>
    <p:extLst>
      <p:ext uri="{BB962C8B-B14F-4D97-AF65-F5344CB8AC3E}">
        <p14:creationId xmlns:p14="http://schemas.microsoft.com/office/powerpoint/2010/main" val="2815300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11</a:t>
            </a:fld>
            <a:endParaRPr lang="zh-CN" altLang="en-US"/>
          </a:p>
        </p:txBody>
      </p:sp>
    </p:spTree>
    <p:extLst>
      <p:ext uri="{BB962C8B-B14F-4D97-AF65-F5344CB8AC3E}">
        <p14:creationId xmlns:p14="http://schemas.microsoft.com/office/powerpoint/2010/main" val="744375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12</a:t>
            </a:fld>
            <a:endParaRPr lang="zh-CN" altLang="en-US"/>
          </a:p>
        </p:txBody>
      </p:sp>
    </p:spTree>
    <p:extLst>
      <p:ext uri="{BB962C8B-B14F-4D97-AF65-F5344CB8AC3E}">
        <p14:creationId xmlns:p14="http://schemas.microsoft.com/office/powerpoint/2010/main" val="144834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13</a:t>
            </a:fld>
            <a:endParaRPr lang="zh-CN" altLang="en-US"/>
          </a:p>
        </p:txBody>
      </p:sp>
    </p:spTree>
    <p:extLst>
      <p:ext uri="{BB962C8B-B14F-4D97-AF65-F5344CB8AC3E}">
        <p14:creationId xmlns:p14="http://schemas.microsoft.com/office/powerpoint/2010/main" val="3454944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617FA-4738-42DC-BE95-225E0094D7F4}" type="slidenum">
              <a:rPr lang="zh-CN" altLang="en-US" smtClean="0"/>
              <a:t>14</a:t>
            </a:fld>
            <a:endParaRPr lang="zh-CN" altLang="en-US"/>
          </a:p>
        </p:txBody>
      </p:sp>
    </p:spTree>
    <p:extLst>
      <p:ext uri="{BB962C8B-B14F-4D97-AF65-F5344CB8AC3E}">
        <p14:creationId xmlns:p14="http://schemas.microsoft.com/office/powerpoint/2010/main" val="47118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116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1178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0551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2024/7/5</a:t>
            </a:fld>
            <a:endParaRPr lang="zh-CN" altLang="en-US"/>
          </a:p>
        </p:txBody>
      </p:sp>
      <p:sp>
        <p:nvSpPr>
          <p:cNvPr id="3" name="Footer Placeholder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2815576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68208527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211842199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8579625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10613202"/>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253207672"/>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1464762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04674122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89630664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 id="2147483704" r:id="rId12"/>
    <p:sldLayoutId id="214748370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sv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Smart Warehouse Management System</a:t>
            </a:r>
            <a:endParaRPr lang="en-US" altLang="zh-CN" dirty="0">
              <a:latin typeface="Segoe UI"/>
              <a:ea typeface="微软雅黑"/>
            </a:endParaRPr>
          </a:p>
        </p:txBody>
      </p:sp>
      <p:sp>
        <p:nvSpPr>
          <p:cNvPr id="3" name="文本占位符 2"/>
          <p:cNvSpPr>
            <a:spLocks noGrp="1"/>
          </p:cNvSpPr>
          <p:nvPr>
            <p:ph type="body" sz="quarter" idx="11"/>
          </p:nvPr>
        </p:nvSpPr>
        <p:spPr>
          <a:xfrm>
            <a:off x="3155230" y="4861563"/>
            <a:ext cx="2294080" cy="549890"/>
          </a:xfrm>
        </p:spPr>
        <p:txBody>
          <a:bodyPr/>
          <a:lstStyle/>
          <a:p>
            <a:pPr lvl="0">
              <a:lnSpc>
                <a:spcPct val="100000"/>
              </a:lnSpc>
              <a:spcBef>
                <a:spcPts val="0"/>
              </a:spcBef>
              <a:defRPr/>
            </a:pPr>
            <a:r>
              <a:rPr lang="en-US" altLang="zh-CN" kern="0" dirty="0">
                <a:latin typeface="Segoe UI"/>
                <a:ea typeface="微软雅黑"/>
                <a:cs typeface=""/>
              </a:rPr>
              <a:t>Instructor:</a:t>
            </a:r>
          </a:p>
          <a:p>
            <a:pPr lvl="0">
              <a:lnSpc>
                <a:spcPct val="100000"/>
              </a:lnSpc>
              <a:spcBef>
                <a:spcPts val="0"/>
              </a:spcBef>
              <a:defRPr/>
            </a:pPr>
            <a:r>
              <a:rPr lang="en-US" altLang="zh-CN" kern="0" dirty="0">
                <a:latin typeface="Segoe UI"/>
                <a:ea typeface="微软雅黑"/>
                <a:cs typeface=""/>
              </a:rPr>
              <a:t>Lilia SFAXI</a:t>
            </a:r>
          </a:p>
        </p:txBody>
      </p:sp>
      <p:sp>
        <p:nvSpPr>
          <p:cNvPr id="4" name="文本占位符 3"/>
          <p:cNvSpPr>
            <a:spLocks noGrp="1"/>
          </p:cNvSpPr>
          <p:nvPr>
            <p:ph type="body" sz="quarter" idx="12"/>
          </p:nvPr>
        </p:nvSpPr>
        <p:spPr>
          <a:xfrm>
            <a:off x="6523234" y="4861561"/>
            <a:ext cx="3008472" cy="549892"/>
          </a:xfrm>
        </p:spPr>
        <p:txBody>
          <a:bodyPr/>
          <a:lstStyle/>
          <a:p>
            <a:pPr lvl="0">
              <a:lnSpc>
                <a:spcPct val="100000"/>
              </a:lnSpc>
              <a:spcBef>
                <a:spcPts val="0"/>
              </a:spcBef>
              <a:defRPr/>
            </a:pPr>
            <a:r>
              <a:rPr lang="en-US" altLang="zh-CN" kern="0" dirty="0">
                <a:latin typeface="Segoe UI"/>
                <a:ea typeface="微软雅黑"/>
                <a:cs typeface=""/>
              </a:rPr>
              <a:t>Reporter</a:t>
            </a:r>
          </a:p>
          <a:p>
            <a:pPr lvl="0">
              <a:lnSpc>
                <a:spcPct val="100000"/>
              </a:lnSpc>
              <a:spcBef>
                <a:spcPts val="0"/>
              </a:spcBef>
              <a:defRPr/>
            </a:pPr>
            <a:r>
              <a:rPr lang="en-US" altLang="zh-CN" kern="0" dirty="0">
                <a:latin typeface="Segoe UI"/>
                <a:ea typeface="微软雅黑"/>
                <a:cs typeface=""/>
              </a:rPr>
              <a:t>All team members of Project 5</a:t>
            </a:r>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237331" y="950270"/>
            <a:ext cx="3717337"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U</a:t>
            </a:r>
            <a:r>
              <a:rPr kumimoji="0" lang="en-US" altLang="zh-CN" sz="20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pdate</a:t>
            </a:r>
            <a:r>
              <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Q</a:t>
            </a:r>
            <a:r>
              <a:rPr kumimoji="0" lang="en-US" altLang="zh-CN" sz="20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uantity</a:t>
            </a:r>
            <a:r>
              <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a:t>
            </a:r>
            <a:r>
              <a:rPr kumimoji="0" lang="en-US" altLang="zh-CN" sz="20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lgorithm</a:t>
            </a:r>
            <a:endPar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(by button)</a:t>
            </a:r>
            <a:endPar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29" name="箭头: 右 28">
            <a:extLst>
              <a:ext uri="{FF2B5EF4-FFF2-40B4-BE49-F238E27FC236}">
                <a16:creationId xmlns:a16="http://schemas.microsoft.com/office/drawing/2014/main" id="{C389B069-8046-8A44-C37F-F5D5745EF8AE}"/>
              </a:ext>
            </a:extLst>
          </p:cNvPr>
          <p:cNvSpPr/>
          <p:nvPr/>
        </p:nvSpPr>
        <p:spPr>
          <a:xfrm>
            <a:off x="5470228" y="3496992"/>
            <a:ext cx="949008" cy="327904"/>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864F18D9-527F-A124-9C16-B8F97AA5640D}"/>
              </a:ext>
            </a:extLst>
          </p:cNvPr>
          <p:cNvGrpSpPr/>
          <p:nvPr/>
        </p:nvGrpSpPr>
        <p:grpSpPr>
          <a:xfrm>
            <a:off x="176141" y="1915421"/>
            <a:ext cx="5046477" cy="4432189"/>
            <a:chOff x="99818" y="1817767"/>
            <a:chExt cx="5046477" cy="4432189"/>
          </a:xfrm>
        </p:grpSpPr>
        <p:grpSp>
          <p:nvGrpSpPr>
            <p:cNvPr id="4" name="组合 3">
              <a:extLst>
                <a:ext uri="{FF2B5EF4-FFF2-40B4-BE49-F238E27FC236}">
                  <a16:creationId xmlns:a16="http://schemas.microsoft.com/office/drawing/2014/main" id="{59E3EE13-E30F-217E-0258-242717EC95D8}"/>
                </a:ext>
              </a:extLst>
            </p:cNvPr>
            <p:cNvGrpSpPr/>
            <p:nvPr/>
          </p:nvGrpSpPr>
          <p:grpSpPr>
            <a:xfrm>
              <a:off x="1454301" y="5740060"/>
              <a:ext cx="2345129" cy="509896"/>
              <a:chOff x="1001169" y="1131444"/>
              <a:chExt cx="2345129" cy="509896"/>
            </a:xfrm>
          </p:grpSpPr>
          <p:grpSp>
            <p:nvGrpSpPr>
              <p:cNvPr id="5" name="组 99">
                <a:extLst>
                  <a:ext uri="{FF2B5EF4-FFF2-40B4-BE49-F238E27FC236}">
                    <a16:creationId xmlns:a16="http://schemas.microsoft.com/office/drawing/2014/main" id="{ED8F4537-E51E-6F19-E049-28293AE3A7B7}"/>
                  </a:ext>
                </a:extLst>
              </p:cNvPr>
              <p:cNvGrpSpPr/>
              <p:nvPr/>
            </p:nvGrpSpPr>
            <p:grpSpPr>
              <a:xfrm>
                <a:off x="1001741" y="1131444"/>
                <a:ext cx="2300757" cy="509896"/>
                <a:chOff x="910794" y="928946"/>
                <a:chExt cx="2300757" cy="509896"/>
              </a:xfrm>
            </p:grpSpPr>
            <p:sp>
              <p:nvSpPr>
                <p:cNvPr id="7" name="矩形 6">
                  <a:extLst>
                    <a:ext uri="{FF2B5EF4-FFF2-40B4-BE49-F238E27FC236}">
                      <a16:creationId xmlns:a16="http://schemas.microsoft.com/office/drawing/2014/main" id="{A2F120B0-E759-5733-966F-755C87CCF46D}"/>
                    </a:ext>
                  </a:extLst>
                </p:cNvPr>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a:extLst>
                    <a:ext uri="{FF2B5EF4-FFF2-40B4-BE49-F238E27FC236}">
                      <a16:creationId xmlns:a16="http://schemas.microsoft.com/office/drawing/2014/main" id="{DE79189A-3782-2D5B-2642-D80763973A8A}"/>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a:extLst>
                    <a:ext uri="{FF2B5EF4-FFF2-40B4-BE49-F238E27FC236}">
                      <a16:creationId xmlns:a16="http://schemas.microsoft.com/office/drawing/2014/main" id="{3BC4D211-0F97-E117-1E40-4011088C3A88}"/>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 name="椭圆 9">
                  <a:extLst>
                    <a:ext uri="{FF2B5EF4-FFF2-40B4-BE49-F238E27FC236}">
                      <a16:creationId xmlns:a16="http://schemas.microsoft.com/office/drawing/2014/main" id="{E156456A-71A7-34D4-69F5-435579747140}"/>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 name="椭圆 10">
                  <a:extLst>
                    <a:ext uri="{FF2B5EF4-FFF2-40B4-BE49-F238E27FC236}">
                      <a16:creationId xmlns:a16="http://schemas.microsoft.com/office/drawing/2014/main" id="{31A5581C-5761-88D1-5B66-D19362AA254C}"/>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6" name="矩形 5">
                <a:extLst>
                  <a:ext uri="{FF2B5EF4-FFF2-40B4-BE49-F238E27FC236}">
                    <a16:creationId xmlns:a16="http://schemas.microsoft.com/office/drawing/2014/main" id="{128F16C8-0BB8-7B2E-1768-80093C98D54D}"/>
                  </a:ext>
                </a:extLst>
              </p:cNvPr>
              <p:cNvSpPr/>
              <p:nvPr/>
            </p:nvSpPr>
            <p:spPr>
              <a:xfrm>
                <a:off x="1001169" y="1198105"/>
                <a:ext cx="2345129" cy="369332"/>
              </a:xfrm>
              <a:prstGeom prst="rect">
                <a:avLst/>
              </a:prstGeom>
            </p:spPr>
            <p:txBody>
              <a:bodyPr wrap="none">
                <a:spAutoFit/>
              </a:bodyPr>
              <a:lstStyle/>
              <a:p>
                <a:r>
                  <a:rPr lang="en-US" altLang="zh-CN" dirty="0">
                    <a:solidFill>
                      <a:srgbClr val="000000"/>
                    </a:solidFill>
                    <a:latin typeface="Segoe UI"/>
                    <a:ea typeface="微软雅黑"/>
                  </a:rPr>
                  <a:t>Update item quantity</a:t>
                </a:r>
                <a:endParaRPr lang="zh-CN" altLang="en-US" dirty="0">
                  <a:solidFill>
                    <a:srgbClr val="000000"/>
                  </a:solidFill>
                  <a:latin typeface="Segoe UI"/>
                  <a:ea typeface="微软雅黑"/>
                </a:endParaRPr>
              </a:p>
            </p:txBody>
          </p:sp>
        </p:grpSp>
        <p:pic>
          <p:nvPicPr>
            <p:cNvPr id="3" name="图片 2">
              <a:extLst>
                <a:ext uri="{FF2B5EF4-FFF2-40B4-BE49-F238E27FC236}">
                  <a16:creationId xmlns:a16="http://schemas.microsoft.com/office/drawing/2014/main" id="{4EB0A5BF-4977-568F-D24B-1F76BA27BA27}"/>
                </a:ext>
              </a:extLst>
            </p:cNvPr>
            <p:cNvPicPr>
              <a:picLocks noChangeAspect="1"/>
            </p:cNvPicPr>
            <p:nvPr/>
          </p:nvPicPr>
          <p:blipFill>
            <a:blip r:embed="rId3"/>
            <a:stretch>
              <a:fillRect/>
            </a:stretch>
          </p:blipFill>
          <p:spPr>
            <a:xfrm>
              <a:off x="99818" y="1817767"/>
              <a:ext cx="5046477" cy="3686175"/>
            </a:xfrm>
            <a:prstGeom prst="rect">
              <a:avLst/>
            </a:prstGeom>
          </p:spPr>
        </p:pic>
      </p:grpSp>
      <p:grpSp>
        <p:nvGrpSpPr>
          <p:cNvPr id="25" name="组合 24">
            <a:extLst>
              <a:ext uri="{FF2B5EF4-FFF2-40B4-BE49-F238E27FC236}">
                <a16:creationId xmlns:a16="http://schemas.microsoft.com/office/drawing/2014/main" id="{869DB1A9-25A9-2720-2AC8-AEE1668A6F7E}"/>
              </a:ext>
            </a:extLst>
          </p:cNvPr>
          <p:cNvGrpSpPr/>
          <p:nvPr/>
        </p:nvGrpSpPr>
        <p:grpSpPr>
          <a:xfrm>
            <a:off x="6666846" y="1915422"/>
            <a:ext cx="5110548" cy="4446236"/>
            <a:chOff x="6666846" y="1915422"/>
            <a:chExt cx="5110548" cy="4446236"/>
          </a:xfrm>
        </p:grpSpPr>
        <p:grpSp>
          <p:nvGrpSpPr>
            <p:cNvPr id="12" name="组合 11">
              <a:extLst>
                <a:ext uri="{FF2B5EF4-FFF2-40B4-BE49-F238E27FC236}">
                  <a16:creationId xmlns:a16="http://schemas.microsoft.com/office/drawing/2014/main" id="{01218BB8-8591-7888-196C-1CFCCA84E837}"/>
                </a:ext>
              </a:extLst>
            </p:cNvPr>
            <p:cNvGrpSpPr/>
            <p:nvPr/>
          </p:nvGrpSpPr>
          <p:grpSpPr>
            <a:xfrm>
              <a:off x="7848156" y="5851762"/>
              <a:ext cx="3135657" cy="509896"/>
              <a:chOff x="1001741" y="1131444"/>
              <a:chExt cx="3135657" cy="509896"/>
            </a:xfrm>
          </p:grpSpPr>
          <p:grpSp>
            <p:nvGrpSpPr>
              <p:cNvPr id="13" name="组 99">
                <a:extLst>
                  <a:ext uri="{FF2B5EF4-FFF2-40B4-BE49-F238E27FC236}">
                    <a16:creationId xmlns:a16="http://schemas.microsoft.com/office/drawing/2014/main" id="{7747EED1-082C-F1BA-BEEC-6D3D82DA4910}"/>
                  </a:ext>
                </a:extLst>
              </p:cNvPr>
              <p:cNvGrpSpPr/>
              <p:nvPr/>
            </p:nvGrpSpPr>
            <p:grpSpPr>
              <a:xfrm>
                <a:off x="1001741" y="1131444"/>
                <a:ext cx="3135657" cy="509896"/>
                <a:chOff x="910794" y="928946"/>
                <a:chExt cx="3135657" cy="509896"/>
              </a:xfrm>
            </p:grpSpPr>
            <p:sp>
              <p:nvSpPr>
                <p:cNvPr id="15" name="矩形 14">
                  <a:extLst>
                    <a:ext uri="{FF2B5EF4-FFF2-40B4-BE49-F238E27FC236}">
                      <a16:creationId xmlns:a16="http://schemas.microsoft.com/office/drawing/2014/main" id="{ABC514CD-114A-5167-A8E7-E6DCE2EAC796}"/>
                    </a:ext>
                  </a:extLst>
                </p:cNvPr>
                <p:cNvSpPr/>
                <p:nvPr/>
              </p:nvSpPr>
              <p:spPr>
                <a:xfrm>
                  <a:off x="923286" y="953484"/>
                  <a:ext cx="3123165"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6" name="椭圆 15">
                  <a:extLst>
                    <a:ext uri="{FF2B5EF4-FFF2-40B4-BE49-F238E27FC236}">
                      <a16:creationId xmlns:a16="http://schemas.microsoft.com/office/drawing/2014/main" id="{808673CE-B1EB-217D-79AF-A3AE208AC7AE}"/>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7" name="椭圆 16">
                  <a:extLst>
                    <a:ext uri="{FF2B5EF4-FFF2-40B4-BE49-F238E27FC236}">
                      <a16:creationId xmlns:a16="http://schemas.microsoft.com/office/drawing/2014/main" id="{5DA3D6A2-1668-3B22-D896-97B060A6C15A}"/>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a:extLst>
                    <a:ext uri="{FF2B5EF4-FFF2-40B4-BE49-F238E27FC236}">
                      <a16:creationId xmlns:a16="http://schemas.microsoft.com/office/drawing/2014/main" id="{CE296DC4-5CDD-7C2A-B5EB-5FD82C1C1414}"/>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a:extLst>
                    <a:ext uri="{FF2B5EF4-FFF2-40B4-BE49-F238E27FC236}">
                      <a16:creationId xmlns:a16="http://schemas.microsoft.com/office/drawing/2014/main" id="{461C7490-EC83-AF6F-9708-08DE443A9CFD}"/>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 name="矩形 13">
                <a:extLst>
                  <a:ext uri="{FF2B5EF4-FFF2-40B4-BE49-F238E27FC236}">
                    <a16:creationId xmlns:a16="http://schemas.microsoft.com/office/drawing/2014/main" id="{6569EDD9-7CA4-A5E6-478C-A414772013BA}"/>
                  </a:ext>
                </a:extLst>
              </p:cNvPr>
              <p:cNvSpPr/>
              <p:nvPr/>
            </p:nvSpPr>
            <p:spPr>
              <a:xfrm>
                <a:off x="1132648" y="1206820"/>
                <a:ext cx="2909579" cy="369332"/>
              </a:xfrm>
              <a:prstGeom prst="rect">
                <a:avLst/>
              </a:prstGeom>
            </p:spPr>
            <p:txBody>
              <a:bodyPr wrap="none">
                <a:spAutoFit/>
              </a:bodyPr>
              <a:lstStyle/>
              <a:p>
                <a:r>
                  <a:rPr lang="en-US" altLang="zh-CN" dirty="0">
                    <a:solidFill>
                      <a:srgbClr val="000000"/>
                    </a:solidFill>
                    <a:latin typeface="Segoe UI"/>
                    <a:ea typeface="微软雅黑"/>
                  </a:rPr>
                  <a:t>Update quantity successful</a:t>
                </a:r>
                <a:endParaRPr lang="zh-CN" altLang="en-US" dirty="0">
                  <a:solidFill>
                    <a:srgbClr val="000000"/>
                  </a:solidFill>
                  <a:latin typeface="Segoe UI"/>
                  <a:ea typeface="微软雅黑"/>
                </a:endParaRPr>
              </a:p>
            </p:txBody>
          </p:sp>
        </p:grpSp>
        <p:pic>
          <p:nvPicPr>
            <p:cNvPr id="22" name="图片 21">
              <a:extLst>
                <a:ext uri="{FF2B5EF4-FFF2-40B4-BE49-F238E27FC236}">
                  <a16:creationId xmlns:a16="http://schemas.microsoft.com/office/drawing/2014/main" id="{94E105AE-62E0-9A52-2E65-F07DCAAD6069}"/>
                </a:ext>
              </a:extLst>
            </p:cNvPr>
            <p:cNvPicPr>
              <a:picLocks noChangeAspect="1"/>
            </p:cNvPicPr>
            <p:nvPr/>
          </p:nvPicPr>
          <p:blipFill>
            <a:blip r:embed="rId4"/>
            <a:stretch>
              <a:fillRect/>
            </a:stretch>
          </p:blipFill>
          <p:spPr>
            <a:xfrm>
              <a:off x="6666846" y="1915422"/>
              <a:ext cx="5110548" cy="3690612"/>
            </a:xfrm>
            <a:prstGeom prst="rect">
              <a:avLst/>
            </a:prstGeom>
          </p:spPr>
        </p:pic>
      </p:grpSp>
    </p:spTree>
    <p:extLst>
      <p:ext uri="{BB962C8B-B14F-4D97-AF65-F5344CB8AC3E}">
        <p14:creationId xmlns:p14="http://schemas.microsoft.com/office/powerpoint/2010/main" val="278053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237331" y="950270"/>
            <a:ext cx="3717337"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U</a:t>
            </a:r>
            <a:r>
              <a:rPr kumimoji="0" lang="en-US" altLang="zh-CN" sz="20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pdate</a:t>
            </a:r>
            <a:r>
              <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Q</a:t>
            </a:r>
            <a:r>
              <a:rPr kumimoji="0" lang="en-US" altLang="zh-CN" sz="20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uantity</a:t>
            </a:r>
            <a:r>
              <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a:t>
            </a:r>
            <a:r>
              <a:rPr kumimoji="0" lang="en-US" altLang="zh-CN" sz="20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lgorithm</a:t>
            </a:r>
            <a:endPar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(by right click)</a:t>
            </a:r>
            <a:endPar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29" name="箭头: 右 28">
            <a:extLst>
              <a:ext uri="{FF2B5EF4-FFF2-40B4-BE49-F238E27FC236}">
                <a16:creationId xmlns:a16="http://schemas.microsoft.com/office/drawing/2014/main" id="{C389B069-8046-8A44-C37F-F5D5745EF8AE}"/>
              </a:ext>
            </a:extLst>
          </p:cNvPr>
          <p:cNvSpPr/>
          <p:nvPr/>
        </p:nvSpPr>
        <p:spPr>
          <a:xfrm>
            <a:off x="5621495" y="3498607"/>
            <a:ext cx="949008" cy="327904"/>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2FD612DC-BE79-14B9-527A-452824DF403F}"/>
              </a:ext>
            </a:extLst>
          </p:cNvPr>
          <p:cNvGrpSpPr/>
          <p:nvPr/>
        </p:nvGrpSpPr>
        <p:grpSpPr>
          <a:xfrm>
            <a:off x="402148" y="2212832"/>
            <a:ext cx="4942152" cy="4325468"/>
            <a:chOff x="402148" y="2212832"/>
            <a:chExt cx="4942152" cy="4325468"/>
          </a:xfrm>
        </p:grpSpPr>
        <p:grpSp>
          <p:nvGrpSpPr>
            <p:cNvPr id="4" name="组合 3">
              <a:extLst>
                <a:ext uri="{FF2B5EF4-FFF2-40B4-BE49-F238E27FC236}">
                  <a16:creationId xmlns:a16="http://schemas.microsoft.com/office/drawing/2014/main" id="{59E3EE13-E30F-217E-0258-242717EC95D8}"/>
                </a:ext>
              </a:extLst>
            </p:cNvPr>
            <p:cNvGrpSpPr/>
            <p:nvPr/>
          </p:nvGrpSpPr>
          <p:grpSpPr>
            <a:xfrm>
              <a:off x="1643627" y="6028404"/>
              <a:ext cx="2549904" cy="509896"/>
              <a:chOff x="752594" y="1131444"/>
              <a:chExt cx="2549904" cy="509896"/>
            </a:xfrm>
          </p:grpSpPr>
          <p:grpSp>
            <p:nvGrpSpPr>
              <p:cNvPr id="5" name="组 99">
                <a:extLst>
                  <a:ext uri="{FF2B5EF4-FFF2-40B4-BE49-F238E27FC236}">
                    <a16:creationId xmlns:a16="http://schemas.microsoft.com/office/drawing/2014/main" id="{ED8F4537-E51E-6F19-E049-28293AE3A7B7}"/>
                  </a:ext>
                </a:extLst>
              </p:cNvPr>
              <p:cNvGrpSpPr/>
              <p:nvPr/>
            </p:nvGrpSpPr>
            <p:grpSpPr>
              <a:xfrm>
                <a:off x="765658" y="1131444"/>
                <a:ext cx="2536840" cy="509896"/>
                <a:chOff x="674711" y="928946"/>
                <a:chExt cx="2536840" cy="509896"/>
              </a:xfrm>
            </p:grpSpPr>
            <p:sp>
              <p:nvSpPr>
                <p:cNvPr id="7" name="矩形 6">
                  <a:extLst>
                    <a:ext uri="{FF2B5EF4-FFF2-40B4-BE49-F238E27FC236}">
                      <a16:creationId xmlns:a16="http://schemas.microsoft.com/office/drawing/2014/main" id="{A2F120B0-E759-5733-966F-755C87CCF46D}"/>
                    </a:ext>
                  </a:extLst>
                </p:cNvPr>
                <p:cNvSpPr/>
                <p:nvPr/>
              </p:nvSpPr>
              <p:spPr>
                <a:xfrm>
                  <a:off x="674711"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a:extLst>
                    <a:ext uri="{FF2B5EF4-FFF2-40B4-BE49-F238E27FC236}">
                      <a16:creationId xmlns:a16="http://schemas.microsoft.com/office/drawing/2014/main" id="{DE79189A-3782-2D5B-2642-D80763973A8A}"/>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a:extLst>
                    <a:ext uri="{FF2B5EF4-FFF2-40B4-BE49-F238E27FC236}">
                      <a16:creationId xmlns:a16="http://schemas.microsoft.com/office/drawing/2014/main" id="{3BC4D211-0F97-E117-1E40-4011088C3A88}"/>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 name="椭圆 9">
                  <a:extLst>
                    <a:ext uri="{FF2B5EF4-FFF2-40B4-BE49-F238E27FC236}">
                      <a16:creationId xmlns:a16="http://schemas.microsoft.com/office/drawing/2014/main" id="{E156456A-71A7-34D4-69F5-435579747140}"/>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 name="椭圆 10">
                  <a:extLst>
                    <a:ext uri="{FF2B5EF4-FFF2-40B4-BE49-F238E27FC236}">
                      <a16:creationId xmlns:a16="http://schemas.microsoft.com/office/drawing/2014/main" id="{31A5581C-5761-88D1-5B66-D19362AA254C}"/>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6" name="矩形 5">
                <a:extLst>
                  <a:ext uri="{FF2B5EF4-FFF2-40B4-BE49-F238E27FC236}">
                    <a16:creationId xmlns:a16="http://schemas.microsoft.com/office/drawing/2014/main" id="{128F16C8-0BB8-7B2E-1768-80093C98D54D}"/>
                  </a:ext>
                </a:extLst>
              </p:cNvPr>
              <p:cNvSpPr/>
              <p:nvPr/>
            </p:nvSpPr>
            <p:spPr>
              <a:xfrm>
                <a:off x="752594" y="1198105"/>
                <a:ext cx="2345129" cy="369332"/>
              </a:xfrm>
              <a:prstGeom prst="rect">
                <a:avLst/>
              </a:prstGeom>
            </p:spPr>
            <p:txBody>
              <a:bodyPr wrap="none">
                <a:spAutoFit/>
              </a:bodyPr>
              <a:lstStyle/>
              <a:p>
                <a:r>
                  <a:rPr lang="en-US" altLang="zh-CN" dirty="0">
                    <a:solidFill>
                      <a:srgbClr val="000000"/>
                    </a:solidFill>
                    <a:latin typeface="Segoe UI"/>
                    <a:ea typeface="微软雅黑"/>
                  </a:rPr>
                  <a:t>Update item quantity</a:t>
                </a:r>
                <a:endParaRPr lang="zh-CN" altLang="en-US" dirty="0">
                  <a:solidFill>
                    <a:srgbClr val="000000"/>
                  </a:solidFill>
                  <a:latin typeface="Segoe UI"/>
                  <a:ea typeface="微软雅黑"/>
                </a:endParaRPr>
              </a:p>
            </p:txBody>
          </p:sp>
        </p:grpSp>
        <p:pic>
          <p:nvPicPr>
            <p:cNvPr id="21" name="图片 20">
              <a:extLst>
                <a:ext uri="{FF2B5EF4-FFF2-40B4-BE49-F238E27FC236}">
                  <a16:creationId xmlns:a16="http://schemas.microsoft.com/office/drawing/2014/main" id="{1A619FED-D118-8232-EAA1-D4CFC72FF348}"/>
                </a:ext>
              </a:extLst>
            </p:cNvPr>
            <p:cNvPicPr>
              <a:picLocks noChangeAspect="1"/>
            </p:cNvPicPr>
            <p:nvPr/>
          </p:nvPicPr>
          <p:blipFill>
            <a:blip r:embed="rId3"/>
            <a:stretch>
              <a:fillRect/>
            </a:stretch>
          </p:blipFill>
          <p:spPr>
            <a:xfrm>
              <a:off x="402148" y="2212832"/>
              <a:ext cx="4942152" cy="3609504"/>
            </a:xfrm>
            <a:prstGeom prst="rect">
              <a:avLst/>
            </a:prstGeom>
          </p:spPr>
        </p:pic>
      </p:grpSp>
      <p:grpSp>
        <p:nvGrpSpPr>
          <p:cNvPr id="39" name="组合 38">
            <a:extLst>
              <a:ext uri="{FF2B5EF4-FFF2-40B4-BE49-F238E27FC236}">
                <a16:creationId xmlns:a16="http://schemas.microsoft.com/office/drawing/2014/main" id="{0D79B166-CD4F-21AF-0772-3D44B4EC16C1}"/>
              </a:ext>
            </a:extLst>
          </p:cNvPr>
          <p:cNvGrpSpPr/>
          <p:nvPr/>
        </p:nvGrpSpPr>
        <p:grpSpPr>
          <a:xfrm>
            <a:off x="6847698" y="2183382"/>
            <a:ext cx="4942152" cy="4281015"/>
            <a:chOff x="6847698" y="2183382"/>
            <a:chExt cx="4942152" cy="4281015"/>
          </a:xfrm>
        </p:grpSpPr>
        <p:grpSp>
          <p:nvGrpSpPr>
            <p:cNvPr id="30" name="组合 29">
              <a:extLst>
                <a:ext uri="{FF2B5EF4-FFF2-40B4-BE49-F238E27FC236}">
                  <a16:creationId xmlns:a16="http://schemas.microsoft.com/office/drawing/2014/main" id="{842E2E4F-BD11-B7AB-2FA8-87F51098F67F}"/>
                </a:ext>
              </a:extLst>
            </p:cNvPr>
            <p:cNvGrpSpPr/>
            <p:nvPr/>
          </p:nvGrpSpPr>
          <p:grpSpPr>
            <a:xfrm>
              <a:off x="7848156" y="5847007"/>
              <a:ext cx="3135657" cy="617390"/>
              <a:chOff x="1001741" y="1131444"/>
              <a:chExt cx="3135657" cy="617390"/>
            </a:xfrm>
          </p:grpSpPr>
          <p:grpSp>
            <p:nvGrpSpPr>
              <p:cNvPr id="31" name="组 99">
                <a:extLst>
                  <a:ext uri="{FF2B5EF4-FFF2-40B4-BE49-F238E27FC236}">
                    <a16:creationId xmlns:a16="http://schemas.microsoft.com/office/drawing/2014/main" id="{3B17FD83-DFF1-FBA6-9E3E-C78AF7209E6B}"/>
                  </a:ext>
                </a:extLst>
              </p:cNvPr>
              <p:cNvGrpSpPr/>
              <p:nvPr/>
            </p:nvGrpSpPr>
            <p:grpSpPr>
              <a:xfrm>
                <a:off x="1001741" y="1131444"/>
                <a:ext cx="3135657" cy="617390"/>
                <a:chOff x="910794" y="928946"/>
                <a:chExt cx="3135657" cy="617390"/>
              </a:xfrm>
            </p:grpSpPr>
            <p:sp>
              <p:nvSpPr>
                <p:cNvPr id="33" name="矩形 32">
                  <a:extLst>
                    <a:ext uri="{FF2B5EF4-FFF2-40B4-BE49-F238E27FC236}">
                      <a16:creationId xmlns:a16="http://schemas.microsoft.com/office/drawing/2014/main" id="{29A08427-8F3A-4C47-D69F-3888A0739323}"/>
                    </a:ext>
                  </a:extLst>
                </p:cNvPr>
                <p:cNvSpPr/>
                <p:nvPr/>
              </p:nvSpPr>
              <p:spPr>
                <a:xfrm>
                  <a:off x="923286" y="1075328"/>
                  <a:ext cx="3123165"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4" name="椭圆 33">
                  <a:extLst>
                    <a:ext uri="{FF2B5EF4-FFF2-40B4-BE49-F238E27FC236}">
                      <a16:creationId xmlns:a16="http://schemas.microsoft.com/office/drawing/2014/main" id="{610000CD-F8B8-EEE9-1185-FC9EA80693A3}"/>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5" name="椭圆 34">
                  <a:extLst>
                    <a:ext uri="{FF2B5EF4-FFF2-40B4-BE49-F238E27FC236}">
                      <a16:creationId xmlns:a16="http://schemas.microsoft.com/office/drawing/2014/main" id="{C37E85FD-33AE-67F4-1B5C-4195710972C2}"/>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6" name="椭圆 35">
                  <a:extLst>
                    <a:ext uri="{FF2B5EF4-FFF2-40B4-BE49-F238E27FC236}">
                      <a16:creationId xmlns:a16="http://schemas.microsoft.com/office/drawing/2014/main" id="{63B649A2-E165-2A77-B150-628B86F0B6C8}"/>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7" name="椭圆 36">
                  <a:extLst>
                    <a:ext uri="{FF2B5EF4-FFF2-40B4-BE49-F238E27FC236}">
                      <a16:creationId xmlns:a16="http://schemas.microsoft.com/office/drawing/2014/main" id="{E149F8A1-CC86-54FD-7A27-F665C14EB19C}"/>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32" name="矩形 31">
                <a:extLst>
                  <a:ext uri="{FF2B5EF4-FFF2-40B4-BE49-F238E27FC236}">
                    <a16:creationId xmlns:a16="http://schemas.microsoft.com/office/drawing/2014/main" id="{7AB37573-D1EE-FC77-45E0-1E1D8644A904}"/>
                  </a:ext>
                </a:extLst>
              </p:cNvPr>
              <p:cNvSpPr/>
              <p:nvPr/>
            </p:nvSpPr>
            <p:spPr>
              <a:xfrm>
                <a:off x="1132648" y="1328664"/>
                <a:ext cx="2909579" cy="369332"/>
              </a:xfrm>
              <a:prstGeom prst="rect">
                <a:avLst/>
              </a:prstGeom>
            </p:spPr>
            <p:txBody>
              <a:bodyPr wrap="none">
                <a:spAutoFit/>
              </a:bodyPr>
              <a:lstStyle/>
              <a:p>
                <a:r>
                  <a:rPr lang="en-US" altLang="zh-CN" dirty="0">
                    <a:solidFill>
                      <a:srgbClr val="000000"/>
                    </a:solidFill>
                    <a:latin typeface="Segoe UI"/>
                    <a:ea typeface="微软雅黑"/>
                  </a:rPr>
                  <a:t>Update quantity successful</a:t>
                </a:r>
                <a:endParaRPr lang="zh-CN" altLang="en-US" dirty="0">
                  <a:solidFill>
                    <a:srgbClr val="000000"/>
                  </a:solidFill>
                  <a:latin typeface="Segoe UI"/>
                  <a:ea typeface="微软雅黑"/>
                </a:endParaRPr>
              </a:p>
            </p:txBody>
          </p:sp>
        </p:grpSp>
        <p:pic>
          <p:nvPicPr>
            <p:cNvPr id="38" name="图片 37">
              <a:extLst>
                <a:ext uri="{FF2B5EF4-FFF2-40B4-BE49-F238E27FC236}">
                  <a16:creationId xmlns:a16="http://schemas.microsoft.com/office/drawing/2014/main" id="{C2A98BDF-22E1-FD67-4121-086342F416B5}"/>
                </a:ext>
              </a:extLst>
            </p:cNvPr>
            <p:cNvPicPr>
              <a:picLocks noChangeAspect="1"/>
            </p:cNvPicPr>
            <p:nvPr/>
          </p:nvPicPr>
          <p:blipFill>
            <a:blip r:embed="rId4"/>
            <a:stretch>
              <a:fillRect/>
            </a:stretch>
          </p:blipFill>
          <p:spPr>
            <a:xfrm>
              <a:off x="6847698" y="2183382"/>
              <a:ext cx="4942152" cy="3604652"/>
            </a:xfrm>
            <a:prstGeom prst="rect">
              <a:avLst/>
            </a:prstGeom>
          </p:spPr>
        </p:pic>
      </p:grpSp>
    </p:spTree>
    <p:extLst>
      <p:ext uri="{BB962C8B-B14F-4D97-AF65-F5344CB8AC3E}">
        <p14:creationId xmlns:p14="http://schemas.microsoft.com/office/powerpoint/2010/main" val="294383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859363" y="531422"/>
            <a:ext cx="2701921"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Remove Algorithm</a:t>
            </a:r>
          </a:p>
          <a:p>
            <a:pPr algn="ctr"/>
            <a:r>
              <a:rPr lang="en-US" altLang="zh-CN" sz="2000" b="1" dirty="0">
                <a:latin typeface="微软雅黑" panose="020B0503020204020204" pitchFamily="34" charset="-122"/>
                <a:ea typeface="微软雅黑" panose="020B0503020204020204" pitchFamily="34" charset="-122"/>
              </a:rPr>
              <a:t>(by button)</a:t>
            </a:r>
          </a:p>
        </p:txBody>
      </p:sp>
      <p:sp>
        <p:nvSpPr>
          <p:cNvPr id="29" name="箭头: 右 28">
            <a:extLst>
              <a:ext uri="{FF2B5EF4-FFF2-40B4-BE49-F238E27FC236}">
                <a16:creationId xmlns:a16="http://schemas.microsoft.com/office/drawing/2014/main" id="{C389B069-8046-8A44-C37F-F5D5745EF8AE}"/>
              </a:ext>
            </a:extLst>
          </p:cNvPr>
          <p:cNvSpPr/>
          <p:nvPr/>
        </p:nvSpPr>
        <p:spPr>
          <a:xfrm>
            <a:off x="5621496" y="3502146"/>
            <a:ext cx="949008" cy="327904"/>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41EDF494-56B3-6D85-113B-09331C7C97F6}"/>
              </a:ext>
            </a:extLst>
          </p:cNvPr>
          <p:cNvGrpSpPr/>
          <p:nvPr/>
        </p:nvGrpSpPr>
        <p:grpSpPr>
          <a:xfrm>
            <a:off x="147405" y="1779315"/>
            <a:ext cx="5230251" cy="4384391"/>
            <a:chOff x="-92292" y="1149000"/>
            <a:chExt cx="5230251" cy="4384391"/>
          </a:xfrm>
        </p:grpSpPr>
        <p:grpSp>
          <p:nvGrpSpPr>
            <p:cNvPr id="4" name="组合 3">
              <a:extLst>
                <a:ext uri="{FF2B5EF4-FFF2-40B4-BE49-F238E27FC236}">
                  <a16:creationId xmlns:a16="http://schemas.microsoft.com/office/drawing/2014/main" id="{59E3EE13-E30F-217E-0258-242717EC95D8}"/>
                </a:ext>
              </a:extLst>
            </p:cNvPr>
            <p:cNvGrpSpPr/>
            <p:nvPr/>
          </p:nvGrpSpPr>
          <p:grpSpPr>
            <a:xfrm>
              <a:off x="1118586" y="5023495"/>
              <a:ext cx="2828607" cy="509896"/>
              <a:chOff x="473891" y="1131444"/>
              <a:chExt cx="2828607" cy="509896"/>
            </a:xfrm>
          </p:grpSpPr>
          <p:grpSp>
            <p:nvGrpSpPr>
              <p:cNvPr id="5" name="组 99">
                <a:extLst>
                  <a:ext uri="{FF2B5EF4-FFF2-40B4-BE49-F238E27FC236}">
                    <a16:creationId xmlns:a16="http://schemas.microsoft.com/office/drawing/2014/main" id="{ED8F4537-E51E-6F19-E049-28293AE3A7B7}"/>
                  </a:ext>
                </a:extLst>
              </p:cNvPr>
              <p:cNvGrpSpPr/>
              <p:nvPr/>
            </p:nvGrpSpPr>
            <p:grpSpPr>
              <a:xfrm>
                <a:off x="473891" y="1131444"/>
                <a:ext cx="2828607" cy="509896"/>
                <a:chOff x="382944" y="928946"/>
                <a:chExt cx="2828607" cy="509896"/>
              </a:xfrm>
            </p:grpSpPr>
            <p:sp>
              <p:nvSpPr>
                <p:cNvPr id="7" name="矩形 6">
                  <a:extLst>
                    <a:ext uri="{FF2B5EF4-FFF2-40B4-BE49-F238E27FC236}">
                      <a16:creationId xmlns:a16="http://schemas.microsoft.com/office/drawing/2014/main" id="{A2F120B0-E759-5733-966F-755C87CCF46D}"/>
                    </a:ext>
                  </a:extLst>
                </p:cNvPr>
                <p:cNvSpPr/>
                <p:nvPr/>
              </p:nvSpPr>
              <p:spPr>
                <a:xfrm>
                  <a:off x="382944" y="953484"/>
                  <a:ext cx="2808499"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a:extLst>
                    <a:ext uri="{FF2B5EF4-FFF2-40B4-BE49-F238E27FC236}">
                      <a16:creationId xmlns:a16="http://schemas.microsoft.com/office/drawing/2014/main" id="{DE79189A-3782-2D5B-2642-D80763973A8A}"/>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a:extLst>
                    <a:ext uri="{FF2B5EF4-FFF2-40B4-BE49-F238E27FC236}">
                      <a16:creationId xmlns:a16="http://schemas.microsoft.com/office/drawing/2014/main" id="{3BC4D211-0F97-E117-1E40-4011088C3A88}"/>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 name="椭圆 9">
                  <a:extLst>
                    <a:ext uri="{FF2B5EF4-FFF2-40B4-BE49-F238E27FC236}">
                      <a16:creationId xmlns:a16="http://schemas.microsoft.com/office/drawing/2014/main" id="{E156456A-71A7-34D4-69F5-435579747140}"/>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 name="椭圆 10">
                  <a:extLst>
                    <a:ext uri="{FF2B5EF4-FFF2-40B4-BE49-F238E27FC236}">
                      <a16:creationId xmlns:a16="http://schemas.microsoft.com/office/drawing/2014/main" id="{31A5581C-5761-88D1-5B66-D19362AA254C}"/>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6" name="矩形 5">
                <a:extLst>
                  <a:ext uri="{FF2B5EF4-FFF2-40B4-BE49-F238E27FC236}">
                    <a16:creationId xmlns:a16="http://schemas.microsoft.com/office/drawing/2014/main" id="{128F16C8-0BB8-7B2E-1768-80093C98D54D}"/>
                  </a:ext>
                </a:extLst>
              </p:cNvPr>
              <p:cNvSpPr/>
              <p:nvPr/>
            </p:nvSpPr>
            <p:spPr>
              <a:xfrm>
                <a:off x="705575" y="1206820"/>
                <a:ext cx="1513619" cy="369332"/>
              </a:xfrm>
              <a:prstGeom prst="rect">
                <a:avLst/>
              </a:prstGeom>
            </p:spPr>
            <p:txBody>
              <a:bodyPr wrap="none">
                <a:spAutoFit/>
              </a:bodyPr>
              <a:lstStyle/>
              <a:p>
                <a:r>
                  <a:rPr lang="en-US" altLang="zh-CN" dirty="0">
                    <a:solidFill>
                      <a:srgbClr val="000000"/>
                    </a:solidFill>
                    <a:latin typeface="Segoe UI"/>
                    <a:ea typeface="微软雅黑"/>
                  </a:rPr>
                  <a:t>Remove item</a:t>
                </a:r>
                <a:endParaRPr lang="zh-CN" altLang="en-US" dirty="0">
                  <a:solidFill>
                    <a:srgbClr val="000000"/>
                  </a:solidFill>
                  <a:latin typeface="Segoe UI"/>
                  <a:ea typeface="微软雅黑"/>
                </a:endParaRPr>
              </a:p>
            </p:txBody>
          </p:sp>
        </p:grpSp>
        <p:pic>
          <p:nvPicPr>
            <p:cNvPr id="3" name="图片 2">
              <a:extLst>
                <a:ext uri="{FF2B5EF4-FFF2-40B4-BE49-F238E27FC236}">
                  <a16:creationId xmlns:a16="http://schemas.microsoft.com/office/drawing/2014/main" id="{0B416CBD-7826-5742-9712-BA3745BED9A0}"/>
                </a:ext>
              </a:extLst>
            </p:cNvPr>
            <p:cNvPicPr>
              <a:picLocks noChangeAspect="1"/>
            </p:cNvPicPr>
            <p:nvPr/>
          </p:nvPicPr>
          <p:blipFill>
            <a:blip r:embed="rId3"/>
            <a:stretch>
              <a:fillRect/>
            </a:stretch>
          </p:blipFill>
          <p:spPr>
            <a:xfrm>
              <a:off x="-92292" y="1149000"/>
              <a:ext cx="5230251" cy="3773567"/>
            </a:xfrm>
            <a:prstGeom prst="rect">
              <a:avLst/>
            </a:prstGeom>
          </p:spPr>
        </p:pic>
      </p:grpSp>
      <p:grpSp>
        <p:nvGrpSpPr>
          <p:cNvPr id="51" name="组合 50">
            <a:extLst>
              <a:ext uri="{FF2B5EF4-FFF2-40B4-BE49-F238E27FC236}">
                <a16:creationId xmlns:a16="http://schemas.microsoft.com/office/drawing/2014/main" id="{B5DEBD69-62DC-E2DA-BBDD-04E90E856046}"/>
              </a:ext>
            </a:extLst>
          </p:cNvPr>
          <p:cNvGrpSpPr/>
          <p:nvPr/>
        </p:nvGrpSpPr>
        <p:grpSpPr>
          <a:xfrm>
            <a:off x="6814344" y="1793371"/>
            <a:ext cx="5230251" cy="4547993"/>
            <a:chOff x="6814344" y="1793371"/>
            <a:chExt cx="5230251" cy="4547993"/>
          </a:xfrm>
        </p:grpSpPr>
        <p:pic>
          <p:nvPicPr>
            <p:cNvPr id="22" name="图片 21">
              <a:extLst>
                <a:ext uri="{FF2B5EF4-FFF2-40B4-BE49-F238E27FC236}">
                  <a16:creationId xmlns:a16="http://schemas.microsoft.com/office/drawing/2014/main" id="{A0A90788-54EC-93AD-52AE-ACDCA8CF916B}"/>
                </a:ext>
              </a:extLst>
            </p:cNvPr>
            <p:cNvPicPr>
              <a:picLocks noChangeAspect="1"/>
            </p:cNvPicPr>
            <p:nvPr/>
          </p:nvPicPr>
          <p:blipFill>
            <a:blip r:embed="rId4"/>
            <a:stretch>
              <a:fillRect/>
            </a:stretch>
          </p:blipFill>
          <p:spPr>
            <a:xfrm>
              <a:off x="6814344" y="1793371"/>
              <a:ext cx="5230251" cy="3764770"/>
            </a:xfrm>
            <a:prstGeom prst="rect">
              <a:avLst/>
            </a:prstGeom>
          </p:spPr>
        </p:pic>
        <p:grpSp>
          <p:nvGrpSpPr>
            <p:cNvPr id="30" name="组合 29">
              <a:extLst>
                <a:ext uri="{FF2B5EF4-FFF2-40B4-BE49-F238E27FC236}">
                  <a16:creationId xmlns:a16="http://schemas.microsoft.com/office/drawing/2014/main" id="{54EAA0E5-DC9A-B5C4-AC79-9A42F085E3B6}"/>
                </a:ext>
              </a:extLst>
            </p:cNvPr>
            <p:cNvGrpSpPr/>
            <p:nvPr/>
          </p:nvGrpSpPr>
          <p:grpSpPr>
            <a:xfrm>
              <a:off x="7841300" y="5831468"/>
              <a:ext cx="3591470" cy="509896"/>
              <a:chOff x="1001741" y="1131444"/>
              <a:chExt cx="3591470" cy="509896"/>
            </a:xfrm>
          </p:grpSpPr>
          <p:grpSp>
            <p:nvGrpSpPr>
              <p:cNvPr id="43" name="组 99">
                <a:extLst>
                  <a:ext uri="{FF2B5EF4-FFF2-40B4-BE49-F238E27FC236}">
                    <a16:creationId xmlns:a16="http://schemas.microsoft.com/office/drawing/2014/main" id="{1564ED5A-AA83-92DE-364D-700F5941BDD2}"/>
                  </a:ext>
                </a:extLst>
              </p:cNvPr>
              <p:cNvGrpSpPr/>
              <p:nvPr/>
            </p:nvGrpSpPr>
            <p:grpSpPr>
              <a:xfrm>
                <a:off x="1001741" y="1131444"/>
                <a:ext cx="3591470" cy="509896"/>
                <a:chOff x="910794" y="928946"/>
                <a:chExt cx="3591470" cy="509896"/>
              </a:xfrm>
            </p:grpSpPr>
            <p:sp>
              <p:nvSpPr>
                <p:cNvPr id="45" name="矩形 44">
                  <a:extLst>
                    <a:ext uri="{FF2B5EF4-FFF2-40B4-BE49-F238E27FC236}">
                      <a16:creationId xmlns:a16="http://schemas.microsoft.com/office/drawing/2014/main" id="{3388F606-97D1-9FBA-C3DE-AAA930F3D9DD}"/>
                    </a:ext>
                  </a:extLst>
                </p:cNvPr>
                <p:cNvSpPr/>
                <p:nvPr/>
              </p:nvSpPr>
              <p:spPr>
                <a:xfrm>
                  <a:off x="923286" y="953484"/>
                  <a:ext cx="3578978"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6" name="椭圆 45">
                  <a:extLst>
                    <a:ext uri="{FF2B5EF4-FFF2-40B4-BE49-F238E27FC236}">
                      <a16:creationId xmlns:a16="http://schemas.microsoft.com/office/drawing/2014/main" id="{33528F84-A674-E9BE-8152-F25B07AA9428}"/>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7" name="椭圆 46">
                  <a:extLst>
                    <a:ext uri="{FF2B5EF4-FFF2-40B4-BE49-F238E27FC236}">
                      <a16:creationId xmlns:a16="http://schemas.microsoft.com/office/drawing/2014/main" id="{D8ABD6CB-19E0-D37E-5E20-28100480A8C8}"/>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8" name="椭圆 47">
                  <a:extLst>
                    <a:ext uri="{FF2B5EF4-FFF2-40B4-BE49-F238E27FC236}">
                      <a16:creationId xmlns:a16="http://schemas.microsoft.com/office/drawing/2014/main" id="{498DC897-AA14-88F2-5317-2CED47DB5A3C}"/>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9" name="椭圆 48">
                  <a:extLst>
                    <a:ext uri="{FF2B5EF4-FFF2-40B4-BE49-F238E27FC236}">
                      <a16:creationId xmlns:a16="http://schemas.microsoft.com/office/drawing/2014/main" id="{2CC34C23-16ED-9EC5-159E-4EAB95F6DF76}"/>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44" name="矩形 43">
                <a:extLst>
                  <a:ext uri="{FF2B5EF4-FFF2-40B4-BE49-F238E27FC236}">
                    <a16:creationId xmlns:a16="http://schemas.microsoft.com/office/drawing/2014/main" id="{99959C9F-4ABF-A16A-B490-FA831313CD8F}"/>
                  </a:ext>
                </a:extLst>
              </p:cNvPr>
              <p:cNvSpPr/>
              <p:nvPr/>
            </p:nvSpPr>
            <p:spPr>
              <a:xfrm>
                <a:off x="1132648" y="1206820"/>
                <a:ext cx="3460563" cy="369332"/>
              </a:xfrm>
              <a:prstGeom prst="rect">
                <a:avLst/>
              </a:prstGeom>
            </p:spPr>
            <p:txBody>
              <a:bodyPr wrap="none">
                <a:spAutoFit/>
              </a:bodyPr>
              <a:lstStyle/>
              <a:p>
                <a:r>
                  <a:rPr lang="en-US" altLang="zh-CN" dirty="0">
                    <a:solidFill>
                      <a:srgbClr val="000000"/>
                    </a:solidFill>
                    <a:latin typeface="Segoe UI"/>
                    <a:ea typeface="微软雅黑"/>
                  </a:rPr>
                  <a:t>Perform secondary confirmation</a:t>
                </a:r>
                <a:endParaRPr lang="zh-CN" altLang="en-US" dirty="0">
                  <a:solidFill>
                    <a:srgbClr val="000000"/>
                  </a:solidFill>
                  <a:latin typeface="Segoe UI"/>
                  <a:ea typeface="微软雅黑"/>
                </a:endParaRPr>
              </a:p>
            </p:txBody>
          </p:sp>
        </p:grpSp>
      </p:grpSp>
      <p:grpSp>
        <p:nvGrpSpPr>
          <p:cNvPr id="50" name="组合 49">
            <a:extLst>
              <a:ext uri="{FF2B5EF4-FFF2-40B4-BE49-F238E27FC236}">
                <a16:creationId xmlns:a16="http://schemas.microsoft.com/office/drawing/2014/main" id="{99E36723-545B-B6FD-FF0B-9562F44F168E}"/>
              </a:ext>
            </a:extLst>
          </p:cNvPr>
          <p:cNvGrpSpPr/>
          <p:nvPr/>
        </p:nvGrpSpPr>
        <p:grpSpPr>
          <a:xfrm>
            <a:off x="2954959" y="1497560"/>
            <a:ext cx="6282082" cy="5258740"/>
            <a:chOff x="2921515" y="1298684"/>
            <a:chExt cx="6282082" cy="5258740"/>
          </a:xfrm>
        </p:grpSpPr>
        <p:grpSp>
          <p:nvGrpSpPr>
            <p:cNvPr id="12" name="组合 11">
              <a:extLst>
                <a:ext uri="{FF2B5EF4-FFF2-40B4-BE49-F238E27FC236}">
                  <a16:creationId xmlns:a16="http://schemas.microsoft.com/office/drawing/2014/main" id="{01218BB8-8591-7888-196C-1CFCCA84E837}"/>
                </a:ext>
              </a:extLst>
            </p:cNvPr>
            <p:cNvGrpSpPr/>
            <p:nvPr/>
          </p:nvGrpSpPr>
          <p:grpSpPr>
            <a:xfrm>
              <a:off x="4270611" y="6047528"/>
              <a:ext cx="2938900" cy="509896"/>
              <a:chOff x="1001741" y="1131444"/>
              <a:chExt cx="2938900" cy="509896"/>
            </a:xfrm>
          </p:grpSpPr>
          <p:grpSp>
            <p:nvGrpSpPr>
              <p:cNvPr id="13" name="组 99">
                <a:extLst>
                  <a:ext uri="{FF2B5EF4-FFF2-40B4-BE49-F238E27FC236}">
                    <a16:creationId xmlns:a16="http://schemas.microsoft.com/office/drawing/2014/main" id="{7747EED1-082C-F1BA-BEEC-6D3D82DA4910}"/>
                  </a:ext>
                </a:extLst>
              </p:cNvPr>
              <p:cNvGrpSpPr/>
              <p:nvPr/>
            </p:nvGrpSpPr>
            <p:grpSpPr>
              <a:xfrm>
                <a:off x="1001741" y="1131444"/>
                <a:ext cx="2938900" cy="509896"/>
                <a:chOff x="910794" y="928946"/>
                <a:chExt cx="2938900" cy="509896"/>
              </a:xfrm>
            </p:grpSpPr>
            <p:sp>
              <p:nvSpPr>
                <p:cNvPr id="15" name="矩形 14">
                  <a:extLst>
                    <a:ext uri="{FF2B5EF4-FFF2-40B4-BE49-F238E27FC236}">
                      <a16:creationId xmlns:a16="http://schemas.microsoft.com/office/drawing/2014/main" id="{ABC514CD-114A-5167-A8E7-E6DCE2EAC796}"/>
                    </a:ext>
                  </a:extLst>
                </p:cNvPr>
                <p:cNvSpPr/>
                <p:nvPr/>
              </p:nvSpPr>
              <p:spPr>
                <a:xfrm>
                  <a:off x="1490191" y="953484"/>
                  <a:ext cx="2359503"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6" name="椭圆 15">
                  <a:extLst>
                    <a:ext uri="{FF2B5EF4-FFF2-40B4-BE49-F238E27FC236}">
                      <a16:creationId xmlns:a16="http://schemas.microsoft.com/office/drawing/2014/main" id="{808673CE-B1EB-217D-79AF-A3AE208AC7AE}"/>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7" name="椭圆 16">
                  <a:extLst>
                    <a:ext uri="{FF2B5EF4-FFF2-40B4-BE49-F238E27FC236}">
                      <a16:creationId xmlns:a16="http://schemas.microsoft.com/office/drawing/2014/main" id="{5DA3D6A2-1668-3B22-D896-97B060A6C15A}"/>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a:extLst>
                    <a:ext uri="{FF2B5EF4-FFF2-40B4-BE49-F238E27FC236}">
                      <a16:creationId xmlns:a16="http://schemas.microsoft.com/office/drawing/2014/main" id="{CE296DC4-5CDD-7C2A-B5EB-5FD82C1C1414}"/>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a:extLst>
                    <a:ext uri="{FF2B5EF4-FFF2-40B4-BE49-F238E27FC236}">
                      <a16:creationId xmlns:a16="http://schemas.microsoft.com/office/drawing/2014/main" id="{461C7490-EC83-AF6F-9708-08DE443A9CFD}"/>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 name="矩形 13">
                <a:extLst>
                  <a:ext uri="{FF2B5EF4-FFF2-40B4-BE49-F238E27FC236}">
                    <a16:creationId xmlns:a16="http://schemas.microsoft.com/office/drawing/2014/main" id="{6569EDD9-7CA4-A5E6-478C-A414772013BA}"/>
                  </a:ext>
                </a:extLst>
              </p:cNvPr>
              <p:cNvSpPr/>
              <p:nvPr/>
            </p:nvSpPr>
            <p:spPr>
              <a:xfrm>
                <a:off x="1699553" y="1206820"/>
                <a:ext cx="2128147" cy="369332"/>
              </a:xfrm>
              <a:prstGeom prst="rect">
                <a:avLst/>
              </a:prstGeom>
            </p:spPr>
            <p:txBody>
              <a:bodyPr wrap="none">
                <a:spAutoFit/>
              </a:bodyPr>
              <a:lstStyle/>
              <a:p>
                <a:r>
                  <a:rPr lang="en-US" altLang="zh-CN" dirty="0">
                    <a:solidFill>
                      <a:srgbClr val="000000"/>
                    </a:solidFill>
                    <a:latin typeface="Segoe UI"/>
                    <a:ea typeface="微软雅黑"/>
                  </a:rPr>
                  <a:t>Removal successful</a:t>
                </a:r>
                <a:endParaRPr lang="zh-CN" altLang="en-US" dirty="0">
                  <a:solidFill>
                    <a:srgbClr val="000000"/>
                  </a:solidFill>
                  <a:latin typeface="Segoe UI"/>
                  <a:ea typeface="微软雅黑"/>
                </a:endParaRPr>
              </a:p>
            </p:txBody>
          </p:sp>
        </p:grpSp>
        <p:pic>
          <p:nvPicPr>
            <p:cNvPr id="27" name="图片 26">
              <a:extLst>
                <a:ext uri="{FF2B5EF4-FFF2-40B4-BE49-F238E27FC236}">
                  <a16:creationId xmlns:a16="http://schemas.microsoft.com/office/drawing/2014/main" id="{E104558D-55A2-8763-5D7B-157555634C56}"/>
                </a:ext>
              </a:extLst>
            </p:cNvPr>
            <p:cNvPicPr>
              <a:picLocks noChangeAspect="1"/>
            </p:cNvPicPr>
            <p:nvPr/>
          </p:nvPicPr>
          <p:blipFill>
            <a:blip r:embed="rId5"/>
            <a:stretch>
              <a:fillRect/>
            </a:stretch>
          </p:blipFill>
          <p:spPr>
            <a:xfrm>
              <a:off x="2921515" y="1298684"/>
              <a:ext cx="6282082" cy="4588123"/>
            </a:xfrm>
            <a:prstGeom prst="rect">
              <a:avLst/>
            </a:prstGeom>
          </p:spPr>
        </p:pic>
      </p:grpSp>
    </p:spTree>
    <p:extLst>
      <p:ext uri="{BB962C8B-B14F-4D97-AF65-F5344CB8AC3E}">
        <p14:creationId xmlns:p14="http://schemas.microsoft.com/office/powerpoint/2010/main" val="120931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859363" y="531422"/>
            <a:ext cx="2701921"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Remove Algorithm</a:t>
            </a:r>
          </a:p>
          <a:p>
            <a:pPr algn="ctr"/>
            <a:r>
              <a:rPr lang="en-US" altLang="zh-CN" sz="2000" b="1" dirty="0">
                <a:latin typeface="微软雅黑" panose="020B0503020204020204" pitchFamily="34" charset="-122"/>
                <a:ea typeface="微软雅黑" panose="020B0503020204020204" pitchFamily="34" charset="-122"/>
              </a:rPr>
              <a:t>(by right click)</a:t>
            </a:r>
          </a:p>
        </p:txBody>
      </p:sp>
      <p:sp>
        <p:nvSpPr>
          <p:cNvPr id="29" name="箭头: 右 28">
            <a:extLst>
              <a:ext uri="{FF2B5EF4-FFF2-40B4-BE49-F238E27FC236}">
                <a16:creationId xmlns:a16="http://schemas.microsoft.com/office/drawing/2014/main" id="{C389B069-8046-8A44-C37F-F5D5745EF8AE}"/>
              </a:ext>
            </a:extLst>
          </p:cNvPr>
          <p:cNvSpPr/>
          <p:nvPr/>
        </p:nvSpPr>
        <p:spPr>
          <a:xfrm>
            <a:off x="5621496" y="3502146"/>
            <a:ext cx="949008" cy="327904"/>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28" name="组合 27">
            <a:extLst>
              <a:ext uri="{FF2B5EF4-FFF2-40B4-BE49-F238E27FC236}">
                <a16:creationId xmlns:a16="http://schemas.microsoft.com/office/drawing/2014/main" id="{A77C46FE-8F5C-2CF0-22D4-BA4545662CB9}"/>
              </a:ext>
            </a:extLst>
          </p:cNvPr>
          <p:cNvGrpSpPr/>
          <p:nvPr/>
        </p:nvGrpSpPr>
        <p:grpSpPr>
          <a:xfrm>
            <a:off x="139551" y="1870421"/>
            <a:ext cx="5412226" cy="4651079"/>
            <a:chOff x="139551" y="1741123"/>
            <a:chExt cx="5412226" cy="4651079"/>
          </a:xfrm>
        </p:grpSpPr>
        <p:grpSp>
          <p:nvGrpSpPr>
            <p:cNvPr id="26" name="组合 25">
              <a:extLst>
                <a:ext uri="{FF2B5EF4-FFF2-40B4-BE49-F238E27FC236}">
                  <a16:creationId xmlns:a16="http://schemas.microsoft.com/office/drawing/2014/main" id="{1134B1E6-F4F1-BFA7-A463-1D634CF64C17}"/>
                </a:ext>
              </a:extLst>
            </p:cNvPr>
            <p:cNvGrpSpPr/>
            <p:nvPr/>
          </p:nvGrpSpPr>
          <p:grpSpPr>
            <a:xfrm>
              <a:off x="139551" y="1741123"/>
              <a:ext cx="5412226" cy="4651079"/>
              <a:chOff x="139551" y="1741123"/>
              <a:chExt cx="5412226" cy="4651079"/>
            </a:xfrm>
          </p:grpSpPr>
          <p:grpSp>
            <p:nvGrpSpPr>
              <p:cNvPr id="5" name="组 99">
                <a:extLst>
                  <a:ext uri="{FF2B5EF4-FFF2-40B4-BE49-F238E27FC236}">
                    <a16:creationId xmlns:a16="http://schemas.microsoft.com/office/drawing/2014/main" id="{ED8F4537-E51E-6F19-E049-28293AE3A7B7}"/>
                  </a:ext>
                </a:extLst>
              </p:cNvPr>
              <p:cNvGrpSpPr/>
              <p:nvPr/>
            </p:nvGrpSpPr>
            <p:grpSpPr>
              <a:xfrm>
                <a:off x="2012503" y="5882306"/>
                <a:ext cx="1513619" cy="509896"/>
                <a:chOff x="382944" y="928946"/>
                <a:chExt cx="2828607" cy="509896"/>
              </a:xfrm>
            </p:grpSpPr>
            <p:sp>
              <p:nvSpPr>
                <p:cNvPr id="7" name="矩形 6">
                  <a:extLst>
                    <a:ext uri="{FF2B5EF4-FFF2-40B4-BE49-F238E27FC236}">
                      <a16:creationId xmlns:a16="http://schemas.microsoft.com/office/drawing/2014/main" id="{A2F120B0-E759-5733-966F-755C87CCF46D}"/>
                    </a:ext>
                  </a:extLst>
                </p:cNvPr>
                <p:cNvSpPr/>
                <p:nvPr/>
              </p:nvSpPr>
              <p:spPr>
                <a:xfrm>
                  <a:off x="382944" y="953484"/>
                  <a:ext cx="2808499"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a:extLst>
                    <a:ext uri="{FF2B5EF4-FFF2-40B4-BE49-F238E27FC236}">
                      <a16:creationId xmlns:a16="http://schemas.microsoft.com/office/drawing/2014/main" id="{DE79189A-3782-2D5B-2642-D80763973A8A}"/>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a:extLst>
                    <a:ext uri="{FF2B5EF4-FFF2-40B4-BE49-F238E27FC236}">
                      <a16:creationId xmlns:a16="http://schemas.microsoft.com/office/drawing/2014/main" id="{3BC4D211-0F97-E117-1E40-4011088C3A88}"/>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 name="椭圆 9">
                  <a:extLst>
                    <a:ext uri="{FF2B5EF4-FFF2-40B4-BE49-F238E27FC236}">
                      <a16:creationId xmlns:a16="http://schemas.microsoft.com/office/drawing/2014/main" id="{E156456A-71A7-34D4-69F5-435579747140}"/>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 name="椭圆 10">
                  <a:extLst>
                    <a:ext uri="{FF2B5EF4-FFF2-40B4-BE49-F238E27FC236}">
                      <a16:creationId xmlns:a16="http://schemas.microsoft.com/office/drawing/2014/main" id="{31A5581C-5761-88D1-5B66-D19362AA254C}"/>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pic>
            <p:nvPicPr>
              <p:cNvPr id="21" name="图片 20">
                <a:extLst>
                  <a:ext uri="{FF2B5EF4-FFF2-40B4-BE49-F238E27FC236}">
                    <a16:creationId xmlns:a16="http://schemas.microsoft.com/office/drawing/2014/main" id="{3EBD10E7-A8CA-1B27-D0FD-486377EA880E}"/>
                  </a:ext>
                </a:extLst>
              </p:cNvPr>
              <p:cNvPicPr>
                <a:picLocks noChangeAspect="1"/>
              </p:cNvPicPr>
              <p:nvPr/>
            </p:nvPicPr>
            <p:blipFill>
              <a:blip r:embed="rId3"/>
              <a:stretch>
                <a:fillRect/>
              </a:stretch>
            </p:blipFill>
            <p:spPr>
              <a:xfrm>
                <a:off x="139551" y="1741123"/>
                <a:ext cx="5412226" cy="3967658"/>
              </a:xfrm>
              <a:prstGeom prst="rect">
                <a:avLst/>
              </a:prstGeom>
            </p:spPr>
          </p:pic>
        </p:grpSp>
        <p:sp>
          <p:nvSpPr>
            <p:cNvPr id="25" name="矩形 24">
              <a:extLst>
                <a:ext uri="{FF2B5EF4-FFF2-40B4-BE49-F238E27FC236}">
                  <a16:creationId xmlns:a16="http://schemas.microsoft.com/office/drawing/2014/main" id="{3F7AA547-5D4B-835C-69C8-C540088A6B6A}"/>
                </a:ext>
              </a:extLst>
            </p:cNvPr>
            <p:cNvSpPr/>
            <p:nvPr/>
          </p:nvSpPr>
          <p:spPr>
            <a:xfrm>
              <a:off x="2012503" y="5957682"/>
              <a:ext cx="1513619" cy="369332"/>
            </a:xfrm>
            <a:prstGeom prst="rect">
              <a:avLst/>
            </a:prstGeom>
          </p:spPr>
          <p:txBody>
            <a:bodyPr wrap="none">
              <a:spAutoFit/>
            </a:bodyPr>
            <a:lstStyle/>
            <a:p>
              <a:r>
                <a:rPr lang="en-US" altLang="zh-CN" dirty="0">
                  <a:solidFill>
                    <a:srgbClr val="000000"/>
                  </a:solidFill>
                  <a:latin typeface="Segoe UI"/>
                  <a:ea typeface="微软雅黑"/>
                </a:rPr>
                <a:t>Remove item</a:t>
              </a:r>
              <a:endParaRPr lang="zh-CN" altLang="en-US" dirty="0">
                <a:solidFill>
                  <a:srgbClr val="000000"/>
                </a:solidFill>
                <a:latin typeface="Segoe UI"/>
                <a:ea typeface="微软雅黑"/>
              </a:endParaRPr>
            </a:p>
          </p:txBody>
        </p:sp>
      </p:grpSp>
      <p:grpSp>
        <p:nvGrpSpPr>
          <p:cNvPr id="36" name="组合 35">
            <a:extLst>
              <a:ext uri="{FF2B5EF4-FFF2-40B4-BE49-F238E27FC236}">
                <a16:creationId xmlns:a16="http://schemas.microsoft.com/office/drawing/2014/main" id="{B3B629FE-D8AC-21C8-E4B5-B1C13C4DA8AC}"/>
              </a:ext>
            </a:extLst>
          </p:cNvPr>
          <p:cNvGrpSpPr/>
          <p:nvPr/>
        </p:nvGrpSpPr>
        <p:grpSpPr>
          <a:xfrm>
            <a:off x="6640223" y="1874615"/>
            <a:ext cx="5487684" cy="4722261"/>
            <a:chOff x="6640223" y="1874615"/>
            <a:chExt cx="5487684" cy="4722261"/>
          </a:xfrm>
        </p:grpSpPr>
        <p:grpSp>
          <p:nvGrpSpPr>
            <p:cNvPr id="30" name="组合 29">
              <a:extLst>
                <a:ext uri="{FF2B5EF4-FFF2-40B4-BE49-F238E27FC236}">
                  <a16:creationId xmlns:a16="http://schemas.microsoft.com/office/drawing/2014/main" id="{54EAA0E5-DC9A-B5C4-AC79-9A42F085E3B6}"/>
                </a:ext>
              </a:extLst>
            </p:cNvPr>
            <p:cNvGrpSpPr/>
            <p:nvPr/>
          </p:nvGrpSpPr>
          <p:grpSpPr>
            <a:xfrm>
              <a:off x="7841300" y="6086980"/>
              <a:ext cx="3591470" cy="509896"/>
              <a:chOff x="1001741" y="1131444"/>
              <a:chExt cx="3591470" cy="509896"/>
            </a:xfrm>
          </p:grpSpPr>
          <p:grpSp>
            <p:nvGrpSpPr>
              <p:cNvPr id="43" name="组 99">
                <a:extLst>
                  <a:ext uri="{FF2B5EF4-FFF2-40B4-BE49-F238E27FC236}">
                    <a16:creationId xmlns:a16="http://schemas.microsoft.com/office/drawing/2014/main" id="{1564ED5A-AA83-92DE-364D-700F5941BDD2}"/>
                  </a:ext>
                </a:extLst>
              </p:cNvPr>
              <p:cNvGrpSpPr/>
              <p:nvPr/>
            </p:nvGrpSpPr>
            <p:grpSpPr>
              <a:xfrm>
                <a:off x="1001741" y="1131444"/>
                <a:ext cx="3591470" cy="509896"/>
                <a:chOff x="910794" y="928946"/>
                <a:chExt cx="3591470" cy="509896"/>
              </a:xfrm>
            </p:grpSpPr>
            <p:sp>
              <p:nvSpPr>
                <p:cNvPr id="45" name="矩形 44">
                  <a:extLst>
                    <a:ext uri="{FF2B5EF4-FFF2-40B4-BE49-F238E27FC236}">
                      <a16:creationId xmlns:a16="http://schemas.microsoft.com/office/drawing/2014/main" id="{3388F606-97D1-9FBA-C3DE-AAA930F3D9DD}"/>
                    </a:ext>
                  </a:extLst>
                </p:cNvPr>
                <p:cNvSpPr/>
                <p:nvPr/>
              </p:nvSpPr>
              <p:spPr>
                <a:xfrm>
                  <a:off x="923286" y="953484"/>
                  <a:ext cx="3578978"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6" name="椭圆 45">
                  <a:extLst>
                    <a:ext uri="{FF2B5EF4-FFF2-40B4-BE49-F238E27FC236}">
                      <a16:creationId xmlns:a16="http://schemas.microsoft.com/office/drawing/2014/main" id="{33528F84-A674-E9BE-8152-F25B07AA9428}"/>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7" name="椭圆 46">
                  <a:extLst>
                    <a:ext uri="{FF2B5EF4-FFF2-40B4-BE49-F238E27FC236}">
                      <a16:creationId xmlns:a16="http://schemas.microsoft.com/office/drawing/2014/main" id="{D8ABD6CB-19E0-D37E-5E20-28100480A8C8}"/>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8" name="椭圆 47">
                  <a:extLst>
                    <a:ext uri="{FF2B5EF4-FFF2-40B4-BE49-F238E27FC236}">
                      <a16:creationId xmlns:a16="http://schemas.microsoft.com/office/drawing/2014/main" id="{498DC897-AA14-88F2-5317-2CED47DB5A3C}"/>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9" name="椭圆 48">
                  <a:extLst>
                    <a:ext uri="{FF2B5EF4-FFF2-40B4-BE49-F238E27FC236}">
                      <a16:creationId xmlns:a16="http://schemas.microsoft.com/office/drawing/2014/main" id="{2CC34C23-16ED-9EC5-159E-4EAB95F6DF76}"/>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44" name="矩形 43">
                <a:extLst>
                  <a:ext uri="{FF2B5EF4-FFF2-40B4-BE49-F238E27FC236}">
                    <a16:creationId xmlns:a16="http://schemas.microsoft.com/office/drawing/2014/main" id="{99959C9F-4ABF-A16A-B490-FA831313CD8F}"/>
                  </a:ext>
                </a:extLst>
              </p:cNvPr>
              <p:cNvSpPr/>
              <p:nvPr/>
            </p:nvSpPr>
            <p:spPr>
              <a:xfrm>
                <a:off x="1132648" y="1206820"/>
                <a:ext cx="3460563" cy="369332"/>
              </a:xfrm>
              <a:prstGeom prst="rect">
                <a:avLst/>
              </a:prstGeom>
            </p:spPr>
            <p:txBody>
              <a:bodyPr wrap="none">
                <a:spAutoFit/>
              </a:bodyPr>
              <a:lstStyle/>
              <a:p>
                <a:r>
                  <a:rPr lang="en-US" altLang="zh-CN" dirty="0">
                    <a:solidFill>
                      <a:srgbClr val="000000"/>
                    </a:solidFill>
                    <a:latin typeface="Segoe UI"/>
                    <a:ea typeface="微软雅黑"/>
                  </a:rPr>
                  <a:t>Perform secondary confirmation</a:t>
                </a:r>
                <a:endParaRPr lang="zh-CN" altLang="en-US" dirty="0">
                  <a:solidFill>
                    <a:srgbClr val="000000"/>
                  </a:solidFill>
                  <a:latin typeface="Segoe UI"/>
                  <a:ea typeface="微软雅黑"/>
                </a:endParaRPr>
              </a:p>
            </p:txBody>
          </p:sp>
        </p:grpSp>
        <p:pic>
          <p:nvPicPr>
            <p:cNvPr id="32" name="图片 31">
              <a:extLst>
                <a:ext uri="{FF2B5EF4-FFF2-40B4-BE49-F238E27FC236}">
                  <a16:creationId xmlns:a16="http://schemas.microsoft.com/office/drawing/2014/main" id="{81351B23-85B0-E90B-5EEA-A4D370D4E7F2}"/>
                </a:ext>
              </a:extLst>
            </p:cNvPr>
            <p:cNvPicPr>
              <a:picLocks noChangeAspect="1"/>
            </p:cNvPicPr>
            <p:nvPr/>
          </p:nvPicPr>
          <p:blipFill>
            <a:blip r:embed="rId4"/>
            <a:stretch>
              <a:fillRect/>
            </a:stretch>
          </p:blipFill>
          <p:spPr>
            <a:xfrm>
              <a:off x="6640223" y="1874615"/>
              <a:ext cx="5487684" cy="3981391"/>
            </a:xfrm>
            <a:prstGeom prst="rect">
              <a:avLst/>
            </a:prstGeom>
          </p:spPr>
        </p:pic>
      </p:grpSp>
      <p:grpSp>
        <p:nvGrpSpPr>
          <p:cNvPr id="35" name="组合 34">
            <a:extLst>
              <a:ext uri="{FF2B5EF4-FFF2-40B4-BE49-F238E27FC236}">
                <a16:creationId xmlns:a16="http://schemas.microsoft.com/office/drawing/2014/main" id="{CAE13DE9-867F-4587-4733-7D53BA765B70}"/>
              </a:ext>
            </a:extLst>
          </p:cNvPr>
          <p:cNvGrpSpPr/>
          <p:nvPr/>
        </p:nvGrpSpPr>
        <p:grpSpPr>
          <a:xfrm>
            <a:off x="3037699" y="1521683"/>
            <a:ext cx="5904238" cy="5090418"/>
            <a:chOff x="3037699" y="1521683"/>
            <a:chExt cx="5904238" cy="5090418"/>
          </a:xfrm>
        </p:grpSpPr>
        <p:grpSp>
          <p:nvGrpSpPr>
            <p:cNvPr id="12" name="组合 11">
              <a:extLst>
                <a:ext uri="{FF2B5EF4-FFF2-40B4-BE49-F238E27FC236}">
                  <a16:creationId xmlns:a16="http://schemas.microsoft.com/office/drawing/2014/main" id="{01218BB8-8591-7888-196C-1CFCCA84E837}"/>
                </a:ext>
              </a:extLst>
            </p:cNvPr>
            <p:cNvGrpSpPr/>
            <p:nvPr/>
          </p:nvGrpSpPr>
          <p:grpSpPr>
            <a:xfrm>
              <a:off x="4715665" y="6107299"/>
              <a:ext cx="2408422" cy="504802"/>
              <a:chOff x="1581138" y="1136538"/>
              <a:chExt cx="2359503" cy="504802"/>
            </a:xfrm>
          </p:grpSpPr>
          <p:grpSp>
            <p:nvGrpSpPr>
              <p:cNvPr id="13" name="组 99">
                <a:extLst>
                  <a:ext uri="{FF2B5EF4-FFF2-40B4-BE49-F238E27FC236}">
                    <a16:creationId xmlns:a16="http://schemas.microsoft.com/office/drawing/2014/main" id="{7747EED1-082C-F1BA-BEEC-6D3D82DA4910}"/>
                  </a:ext>
                </a:extLst>
              </p:cNvPr>
              <p:cNvGrpSpPr/>
              <p:nvPr/>
            </p:nvGrpSpPr>
            <p:grpSpPr>
              <a:xfrm>
                <a:off x="1581138" y="1136538"/>
                <a:ext cx="2359503" cy="504802"/>
                <a:chOff x="1490191" y="934040"/>
                <a:chExt cx="2359503" cy="504802"/>
              </a:xfrm>
            </p:grpSpPr>
            <p:sp>
              <p:nvSpPr>
                <p:cNvPr id="15" name="矩形 14">
                  <a:extLst>
                    <a:ext uri="{FF2B5EF4-FFF2-40B4-BE49-F238E27FC236}">
                      <a16:creationId xmlns:a16="http://schemas.microsoft.com/office/drawing/2014/main" id="{ABC514CD-114A-5167-A8E7-E6DCE2EAC796}"/>
                    </a:ext>
                  </a:extLst>
                </p:cNvPr>
                <p:cNvSpPr/>
                <p:nvPr/>
              </p:nvSpPr>
              <p:spPr>
                <a:xfrm>
                  <a:off x="1490191" y="953484"/>
                  <a:ext cx="2359503"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a:extLst>
                    <a:ext uri="{FF2B5EF4-FFF2-40B4-BE49-F238E27FC236}">
                      <a16:creationId xmlns:a16="http://schemas.microsoft.com/office/drawing/2014/main" id="{CE296DC4-5CDD-7C2A-B5EB-5FD82C1C1414}"/>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a:extLst>
                    <a:ext uri="{FF2B5EF4-FFF2-40B4-BE49-F238E27FC236}">
                      <a16:creationId xmlns:a16="http://schemas.microsoft.com/office/drawing/2014/main" id="{461C7490-EC83-AF6F-9708-08DE443A9CFD}"/>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 name="矩形 13">
                <a:extLst>
                  <a:ext uri="{FF2B5EF4-FFF2-40B4-BE49-F238E27FC236}">
                    <a16:creationId xmlns:a16="http://schemas.microsoft.com/office/drawing/2014/main" id="{6569EDD9-7CA4-A5E6-478C-A414772013BA}"/>
                  </a:ext>
                </a:extLst>
              </p:cNvPr>
              <p:cNvSpPr/>
              <p:nvPr/>
            </p:nvSpPr>
            <p:spPr>
              <a:xfrm>
                <a:off x="1699553" y="1206820"/>
                <a:ext cx="2128147" cy="369332"/>
              </a:xfrm>
              <a:prstGeom prst="rect">
                <a:avLst/>
              </a:prstGeom>
            </p:spPr>
            <p:txBody>
              <a:bodyPr wrap="none">
                <a:spAutoFit/>
              </a:bodyPr>
              <a:lstStyle/>
              <a:p>
                <a:r>
                  <a:rPr lang="en-US" altLang="zh-CN" dirty="0">
                    <a:solidFill>
                      <a:srgbClr val="000000"/>
                    </a:solidFill>
                    <a:latin typeface="Segoe UI"/>
                    <a:ea typeface="微软雅黑"/>
                  </a:rPr>
                  <a:t>Removal successful</a:t>
                </a:r>
                <a:endParaRPr lang="zh-CN" altLang="en-US" dirty="0">
                  <a:solidFill>
                    <a:srgbClr val="000000"/>
                  </a:solidFill>
                  <a:latin typeface="Segoe UI"/>
                  <a:ea typeface="微软雅黑"/>
                </a:endParaRPr>
              </a:p>
            </p:txBody>
          </p:sp>
        </p:grpSp>
        <p:pic>
          <p:nvPicPr>
            <p:cNvPr id="34" name="图片 33">
              <a:extLst>
                <a:ext uri="{FF2B5EF4-FFF2-40B4-BE49-F238E27FC236}">
                  <a16:creationId xmlns:a16="http://schemas.microsoft.com/office/drawing/2014/main" id="{3B184CBF-2EC7-C80F-F0E7-2DE0FD128396}"/>
                </a:ext>
              </a:extLst>
            </p:cNvPr>
            <p:cNvPicPr>
              <a:picLocks noChangeAspect="1"/>
            </p:cNvPicPr>
            <p:nvPr/>
          </p:nvPicPr>
          <p:blipFill>
            <a:blip r:embed="rId5"/>
            <a:stretch>
              <a:fillRect/>
            </a:stretch>
          </p:blipFill>
          <p:spPr>
            <a:xfrm>
              <a:off x="3037699" y="1521683"/>
              <a:ext cx="5904238" cy="4278955"/>
            </a:xfrm>
            <a:prstGeom prst="rect">
              <a:avLst/>
            </a:prstGeom>
          </p:spPr>
        </p:pic>
      </p:grpSp>
    </p:spTree>
    <p:extLst>
      <p:ext uri="{BB962C8B-B14F-4D97-AF65-F5344CB8AC3E}">
        <p14:creationId xmlns:p14="http://schemas.microsoft.com/office/powerpoint/2010/main" val="12867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856867" y="773467"/>
            <a:ext cx="2478265"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Finding </a:t>
            </a:r>
            <a:r>
              <a:rPr lang="en-US" altLang="zh-CN" sz="2000" b="1" dirty="0" err="1">
                <a:latin typeface="微软雅黑" panose="020B0503020204020204" pitchFamily="34" charset="-122"/>
                <a:ea typeface="微软雅黑" panose="020B0503020204020204" pitchFamily="34" charset="-122"/>
              </a:rPr>
              <a:t>Flgorithm</a:t>
            </a:r>
            <a:endParaRPr lang="en-US" altLang="zh-CN" sz="2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(by name)</a:t>
            </a:r>
          </a:p>
        </p:txBody>
      </p:sp>
      <p:sp>
        <p:nvSpPr>
          <p:cNvPr id="29" name="箭头: 右 28">
            <a:extLst>
              <a:ext uri="{FF2B5EF4-FFF2-40B4-BE49-F238E27FC236}">
                <a16:creationId xmlns:a16="http://schemas.microsoft.com/office/drawing/2014/main" id="{C389B069-8046-8A44-C37F-F5D5745EF8AE}"/>
              </a:ext>
            </a:extLst>
          </p:cNvPr>
          <p:cNvSpPr/>
          <p:nvPr/>
        </p:nvSpPr>
        <p:spPr>
          <a:xfrm>
            <a:off x="5652663" y="3383737"/>
            <a:ext cx="949008" cy="327904"/>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C42FF65C-AFB5-133A-A1B5-92A2A363DFD5}"/>
              </a:ext>
            </a:extLst>
          </p:cNvPr>
          <p:cNvGrpSpPr/>
          <p:nvPr/>
        </p:nvGrpSpPr>
        <p:grpSpPr>
          <a:xfrm>
            <a:off x="102292" y="1544551"/>
            <a:ext cx="5488039" cy="4701783"/>
            <a:chOff x="102292" y="1544551"/>
            <a:chExt cx="5488039" cy="4701783"/>
          </a:xfrm>
        </p:grpSpPr>
        <p:grpSp>
          <p:nvGrpSpPr>
            <p:cNvPr id="4" name="组合 3">
              <a:extLst>
                <a:ext uri="{FF2B5EF4-FFF2-40B4-BE49-F238E27FC236}">
                  <a16:creationId xmlns:a16="http://schemas.microsoft.com/office/drawing/2014/main" id="{59E3EE13-E30F-217E-0258-242717EC95D8}"/>
                </a:ext>
              </a:extLst>
            </p:cNvPr>
            <p:cNvGrpSpPr/>
            <p:nvPr/>
          </p:nvGrpSpPr>
          <p:grpSpPr>
            <a:xfrm>
              <a:off x="1525178" y="5736438"/>
              <a:ext cx="1788317" cy="509896"/>
              <a:chOff x="1001741" y="1131444"/>
              <a:chExt cx="1788317" cy="509896"/>
            </a:xfrm>
          </p:grpSpPr>
          <p:grpSp>
            <p:nvGrpSpPr>
              <p:cNvPr id="5" name="组 99">
                <a:extLst>
                  <a:ext uri="{FF2B5EF4-FFF2-40B4-BE49-F238E27FC236}">
                    <a16:creationId xmlns:a16="http://schemas.microsoft.com/office/drawing/2014/main" id="{ED8F4537-E51E-6F19-E049-28293AE3A7B7}"/>
                  </a:ext>
                </a:extLst>
              </p:cNvPr>
              <p:cNvGrpSpPr/>
              <p:nvPr/>
            </p:nvGrpSpPr>
            <p:grpSpPr>
              <a:xfrm>
                <a:off x="1001741" y="1131444"/>
                <a:ext cx="1788317" cy="509896"/>
                <a:chOff x="910794" y="928946"/>
                <a:chExt cx="1788317" cy="509896"/>
              </a:xfrm>
            </p:grpSpPr>
            <p:sp>
              <p:nvSpPr>
                <p:cNvPr id="7" name="矩形 6">
                  <a:extLst>
                    <a:ext uri="{FF2B5EF4-FFF2-40B4-BE49-F238E27FC236}">
                      <a16:creationId xmlns:a16="http://schemas.microsoft.com/office/drawing/2014/main" id="{A2F120B0-E759-5733-966F-755C87CCF46D}"/>
                    </a:ext>
                  </a:extLst>
                </p:cNvPr>
                <p:cNvSpPr/>
                <p:nvPr/>
              </p:nvSpPr>
              <p:spPr>
                <a:xfrm>
                  <a:off x="923286" y="953484"/>
                  <a:ext cx="1775825"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a:extLst>
                    <a:ext uri="{FF2B5EF4-FFF2-40B4-BE49-F238E27FC236}">
                      <a16:creationId xmlns:a16="http://schemas.microsoft.com/office/drawing/2014/main" id="{DE79189A-3782-2D5B-2642-D80763973A8A}"/>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a:extLst>
                    <a:ext uri="{FF2B5EF4-FFF2-40B4-BE49-F238E27FC236}">
                      <a16:creationId xmlns:a16="http://schemas.microsoft.com/office/drawing/2014/main" id="{3BC4D211-0F97-E117-1E40-4011088C3A88}"/>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6" name="矩形 5">
                <a:extLst>
                  <a:ext uri="{FF2B5EF4-FFF2-40B4-BE49-F238E27FC236}">
                    <a16:creationId xmlns:a16="http://schemas.microsoft.com/office/drawing/2014/main" id="{128F16C8-0BB8-7B2E-1768-80093C98D54D}"/>
                  </a:ext>
                </a:extLst>
              </p:cNvPr>
              <p:cNvSpPr/>
              <p:nvPr/>
            </p:nvSpPr>
            <p:spPr>
              <a:xfrm>
                <a:off x="1132648" y="1206820"/>
                <a:ext cx="1442831" cy="369332"/>
              </a:xfrm>
              <a:prstGeom prst="rect">
                <a:avLst/>
              </a:prstGeom>
            </p:spPr>
            <p:txBody>
              <a:bodyPr wrap="none">
                <a:spAutoFit/>
              </a:bodyPr>
              <a:lstStyle/>
              <a:p>
                <a:r>
                  <a:rPr lang="en-US" altLang="zh-CN" dirty="0">
                    <a:solidFill>
                      <a:srgbClr val="000000"/>
                    </a:solidFill>
                    <a:latin typeface="Segoe UI"/>
                    <a:ea typeface="微软雅黑"/>
                  </a:rPr>
                  <a:t>Find an item</a:t>
                </a:r>
                <a:endParaRPr lang="zh-CN" altLang="en-US" dirty="0">
                  <a:solidFill>
                    <a:srgbClr val="000000"/>
                  </a:solidFill>
                  <a:latin typeface="Segoe UI"/>
                  <a:ea typeface="微软雅黑"/>
                </a:endParaRPr>
              </a:p>
            </p:txBody>
          </p:sp>
        </p:grpSp>
        <p:pic>
          <p:nvPicPr>
            <p:cNvPr id="3" name="图片 2">
              <a:extLst>
                <a:ext uri="{FF2B5EF4-FFF2-40B4-BE49-F238E27FC236}">
                  <a16:creationId xmlns:a16="http://schemas.microsoft.com/office/drawing/2014/main" id="{247C8C1C-8CC1-3E97-7FB3-38356634B9EA}"/>
                </a:ext>
              </a:extLst>
            </p:cNvPr>
            <p:cNvPicPr>
              <a:picLocks noChangeAspect="1"/>
            </p:cNvPicPr>
            <p:nvPr/>
          </p:nvPicPr>
          <p:blipFill>
            <a:blip r:embed="rId3"/>
            <a:stretch>
              <a:fillRect/>
            </a:stretch>
          </p:blipFill>
          <p:spPr>
            <a:xfrm>
              <a:off x="102292" y="1544551"/>
              <a:ext cx="5488039" cy="3983468"/>
            </a:xfrm>
            <a:prstGeom prst="rect">
              <a:avLst/>
            </a:prstGeom>
          </p:spPr>
        </p:pic>
      </p:grpSp>
      <p:grpSp>
        <p:nvGrpSpPr>
          <p:cNvPr id="30" name="组合 29">
            <a:extLst>
              <a:ext uri="{FF2B5EF4-FFF2-40B4-BE49-F238E27FC236}">
                <a16:creationId xmlns:a16="http://schemas.microsoft.com/office/drawing/2014/main" id="{18E0267C-B9EF-C7FF-D2CB-351A72698247}"/>
              </a:ext>
            </a:extLst>
          </p:cNvPr>
          <p:cNvGrpSpPr/>
          <p:nvPr/>
        </p:nvGrpSpPr>
        <p:grpSpPr>
          <a:xfrm>
            <a:off x="6664003" y="1542279"/>
            <a:ext cx="5341742" cy="4814366"/>
            <a:chOff x="6664003" y="1542279"/>
            <a:chExt cx="5341742" cy="4814366"/>
          </a:xfrm>
        </p:grpSpPr>
        <p:grpSp>
          <p:nvGrpSpPr>
            <p:cNvPr id="12" name="组合 11">
              <a:extLst>
                <a:ext uri="{FF2B5EF4-FFF2-40B4-BE49-F238E27FC236}">
                  <a16:creationId xmlns:a16="http://schemas.microsoft.com/office/drawing/2014/main" id="{01218BB8-8591-7888-196C-1CFCCA84E837}"/>
                </a:ext>
              </a:extLst>
            </p:cNvPr>
            <p:cNvGrpSpPr/>
            <p:nvPr/>
          </p:nvGrpSpPr>
          <p:grpSpPr>
            <a:xfrm>
              <a:off x="8680073" y="5846749"/>
              <a:ext cx="2300757" cy="509896"/>
              <a:chOff x="1001741" y="1131444"/>
              <a:chExt cx="2300757" cy="509896"/>
            </a:xfrm>
          </p:grpSpPr>
          <p:grpSp>
            <p:nvGrpSpPr>
              <p:cNvPr id="13" name="组 99">
                <a:extLst>
                  <a:ext uri="{FF2B5EF4-FFF2-40B4-BE49-F238E27FC236}">
                    <a16:creationId xmlns:a16="http://schemas.microsoft.com/office/drawing/2014/main" id="{7747EED1-082C-F1BA-BEEC-6D3D82DA4910}"/>
                  </a:ext>
                </a:extLst>
              </p:cNvPr>
              <p:cNvGrpSpPr/>
              <p:nvPr/>
            </p:nvGrpSpPr>
            <p:grpSpPr>
              <a:xfrm>
                <a:off x="1001741" y="1131444"/>
                <a:ext cx="2300757" cy="509896"/>
                <a:chOff x="910794" y="928946"/>
                <a:chExt cx="2300757" cy="509896"/>
              </a:xfrm>
            </p:grpSpPr>
            <p:sp>
              <p:nvSpPr>
                <p:cNvPr id="15" name="矩形 14">
                  <a:extLst>
                    <a:ext uri="{FF2B5EF4-FFF2-40B4-BE49-F238E27FC236}">
                      <a16:creationId xmlns:a16="http://schemas.microsoft.com/office/drawing/2014/main" id="{ABC514CD-114A-5167-A8E7-E6DCE2EAC796}"/>
                    </a:ext>
                  </a:extLst>
                </p:cNvPr>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6" name="椭圆 15">
                  <a:extLst>
                    <a:ext uri="{FF2B5EF4-FFF2-40B4-BE49-F238E27FC236}">
                      <a16:creationId xmlns:a16="http://schemas.microsoft.com/office/drawing/2014/main" id="{808673CE-B1EB-217D-79AF-A3AE208AC7AE}"/>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7" name="椭圆 16">
                  <a:extLst>
                    <a:ext uri="{FF2B5EF4-FFF2-40B4-BE49-F238E27FC236}">
                      <a16:creationId xmlns:a16="http://schemas.microsoft.com/office/drawing/2014/main" id="{5DA3D6A2-1668-3B22-D896-97B060A6C15A}"/>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a:extLst>
                    <a:ext uri="{FF2B5EF4-FFF2-40B4-BE49-F238E27FC236}">
                      <a16:creationId xmlns:a16="http://schemas.microsoft.com/office/drawing/2014/main" id="{CE296DC4-5CDD-7C2A-B5EB-5FD82C1C1414}"/>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a:extLst>
                    <a:ext uri="{FF2B5EF4-FFF2-40B4-BE49-F238E27FC236}">
                      <a16:creationId xmlns:a16="http://schemas.microsoft.com/office/drawing/2014/main" id="{461C7490-EC83-AF6F-9708-08DE443A9CFD}"/>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 name="矩形 13">
                <a:extLst>
                  <a:ext uri="{FF2B5EF4-FFF2-40B4-BE49-F238E27FC236}">
                    <a16:creationId xmlns:a16="http://schemas.microsoft.com/office/drawing/2014/main" id="{6569EDD9-7CA4-A5E6-478C-A414772013BA}"/>
                  </a:ext>
                </a:extLst>
              </p:cNvPr>
              <p:cNvSpPr/>
              <p:nvPr/>
            </p:nvSpPr>
            <p:spPr>
              <a:xfrm>
                <a:off x="1132648" y="1206820"/>
                <a:ext cx="1938544" cy="369332"/>
              </a:xfrm>
              <a:prstGeom prst="rect">
                <a:avLst/>
              </a:prstGeom>
            </p:spPr>
            <p:txBody>
              <a:bodyPr wrap="none">
                <a:spAutoFit/>
              </a:bodyPr>
              <a:lstStyle/>
              <a:p>
                <a:r>
                  <a:rPr lang="en-US" altLang="zh-CN" dirty="0">
                    <a:solidFill>
                      <a:srgbClr val="000000"/>
                    </a:solidFill>
                    <a:latin typeface="Segoe UI"/>
                    <a:ea typeface="微软雅黑"/>
                  </a:rPr>
                  <a:t>Search successful</a:t>
                </a:r>
                <a:endParaRPr lang="zh-CN" altLang="en-US" dirty="0">
                  <a:solidFill>
                    <a:srgbClr val="000000"/>
                  </a:solidFill>
                  <a:latin typeface="Segoe UI"/>
                  <a:ea typeface="微软雅黑"/>
                </a:endParaRPr>
              </a:p>
            </p:txBody>
          </p:sp>
        </p:grpSp>
        <p:pic>
          <p:nvPicPr>
            <p:cNvPr id="25" name="图片 24">
              <a:extLst>
                <a:ext uri="{FF2B5EF4-FFF2-40B4-BE49-F238E27FC236}">
                  <a16:creationId xmlns:a16="http://schemas.microsoft.com/office/drawing/2014/main" id="{D2CAFEFB-71AF-27FE-5090-B1583AE01C57}"/>
                </a:ext>
              </a:extLst>
            </p:cNvPr>
            <p:cNvPicPr>
              <a:picLocks noChangeAspect="1"/>
            </p:cNvPicPr>
            <p:nvPr/>
          </p:nvPicPr>
          <p:blipFill>
            <a:blip r:embed="rId4"/>
            <a:stretch>
              <a:fillRect/>
            </a:stretch>
          </p:blipFill>
          <p:spPr>
            <a:xfrm>
              <a:off x="6664003" y="1542279"/>
              <a:ext cx="5341742" cy="4006307"/>
            </a:xfrm>
            <a:prstGeom prst="rect">
              <a:avLst/>
            </a:prstGeom>
          </p:spPr>
        </p:pic>
      </p:grpSp>
    </p:spTree>
    <p:extLst>
      <p:ext uri="{BB962C8B-B14F-4D97-AF65-F5344CB8AC3E}">
        <p14:creationId xmlns:p14="http://schemas.microsoft.com/office/powerpoint/2010/main" val="8028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856867" y="773467"/>
            <a:ext cx="2478265"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Finding </a:t>
            </a:r>
            <a:r>
              <a:rPr lang="en-US" altLang="zh-CN" sz="2000" b="1" dirty="0" err="1">
                <a:latin typeface="微软雅黑" panose="020B0503020204020204" pitchFamily="34" charset="-122"/>
                <a:ea typeface="微软雅黑" panose="020B0503020204020204" pitchFamily="34" charset="-122"/>
              </a:rPr>
              <a:t>Flgorithm</a:t>
            </a:r>
            <a:endParaRPr lang="en-US" altLang="zh-CN" sz="2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(by Category)</a:t>
            </a:r>
          </a:p>
        </p:txBody>
      </p:sp>
      <p:sp>
        <p:nvSpPr>
          <p:cNvPr id="29" name="箭头: 右 28">
            <a:extLst>
              <a:ext uri="{FF2B5EF4-FFF2-40B4-BE49-F238E27FC236}">
                <a16:creationId xmlns:a16="http://schemas.microsoft.com/office/drawing/2014/main" id="{C389B069-8046-8A44-C37F-F5D5745EF8AE}"/>
              </a:ext>
            </a:extLst>
          </p:cNvPr>
          <p:cNvSpPr/>
          <p:nvPr/>
        </p:nvSpPr>
        <p:spPr>
          <a:xfrm>
            <a:off x="5929804" y="3787585"/>
            <a:ext cx="949008" cy="327904"/>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EF224B34-CCF6-8F66-3AB4-DBE5A103D009}"/>
              </a:ext>
            </a:extLst>
          </p:cNvPr>
          <p:cNvGrpSpPr/>
          <p:nvPr/>
        </p:nvGrpSpPr>
        <p:grpSpPr>
          <a:xfrm>
            <a:off x="208773" y="2576875"/>
            <a:ext cx="5578921" cy="3507658"/>
            <a:chOff x="113789" y="2724326"/>
            <a:chExt cx="5578921" cy="3507658"/>
          </a:xfrm>
        </p:grpSpPr>
        <p:pic>
          <p:nvPicPr>
            <p:cNvPr id="20" name="图片 19">
              <a:extLst>
                <a:ext uri="{FF2B5EF4-FFF2-40B4-BE49-F238E27FC236}">
                  <a16:creationId xmlns:a16="http://schemas.microsoft.com/office/drawing/2014/main" id="{A59BA305-7463-18EE-561F-AA6397D0E27A}"/>
                </a:ext>
              </a:extLst>
            </p:cNvPr>
            <p:cNvPicPr>
              <a:picLocks noChangeAspect="1"/>
            </p:cNvPicPr>
            <p:nvPr/>
          </p:nvPicPr>
          <p:blipFill>
            <a:blip r:embed="rId3"/>
            <a:stretch>
              <a:fillRect/>
            </a:stretch>
          </p:blipFill>
          <p:spPr>
            <a:xfrm>
              <a:off x="113789" y="2724326"/>
              <a:ext cx="5578921" cy="2749324"/>
            </a:xfrm>
            <a:prstGeom prst="rect">
              <a:avLst/>
            </a:prstGeom>
          </p:spPr>
        </p:pic>
        <p:sp>
          <p:nvSpPr>
            <p:cNvPr id="21" name="矩形 20">
              <a:extLst>
                <a:ext uri="{FF2B5EF4-FFF2-40B4-BE49-F238E27FC236}">
                  <a16:creationId xmlns:a16="http://schemas.microsoft.com/office/drawing/2014/main" id="{30E97D5E-B22A-BBE2-CA89-6F6FD499539C}"/>
                </a:ext>
              </a:extLst>
            </p:cNvPr>
            <p:cNvSpPr/>
            <p:nvPr/>
          </p:nvSpPr>
          <p:spPr>
            <a:xfrm>
              <a:off x="1946043" y="5760976"/>
              <a:ext cx="1775825"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矩形 21">
              <a:extLst>
                <a:ext uri="{FF2B5EF4-FFF2-40B4-BE49-F238E27FC236}">
                  <a16:creationId xmlns:a16="http://schemas.microsoft.com/office/drawing/2014/main" id="{E7DDD245-10DA-4036-C14E-65FB409A2F43}"/>
                </a:ext>
              </a:extLst>
            </p:cNvPr>
            <p:cNvSpPr/>
            <p:nvPr/>
          </p:nvSpPr>
          <p:spPr>
            <a:xfrm>
              <a:off x="2064458" y="5811814"/>
              <a:ext cx="1442831" cy="369332"/>
            </a:xfrm>
            <a:prstGeom prst="rect">
              <a:avLst/>
            </a:prstGeom>
          </p:spPr>
          <p:txBody>
            <a:bodyPr wrap="none">
              <a:spAutoFit/>
            </a:bodyPr>
            <a:lstStyle/>
            <a:p>
              <a:r>
                <a:rPr lang="en-US" altLang="zh-CN" dirty="0">
                  <a:solidFill>
                    <a:srgbClr val="000000"/>
                  </a:solidFill>
                  <a:latin typeface="Segoe UI"/>
                  <a:ea typeface="微软雅黑"/>
                </a:rPr>
                <a:t>Find an item</a:t>
              </a:r>
              <a:endParaRPr lang="zh-CN" altLang="en-US" dirty="0">
                <a:solidFill>
                  <a:srgbClr val="000000"/>
                </a:solidFill>
                <a:latin typeface="Segoe UI"/>
                <a:ea typeface="微软雅黑"/>
              </a:endParaRPr>
            </a:p>
          </p:txBody>
        </p:sp>
      </p:grpSp>
      <p:grpSp>
        <p:nvGrpSpPr>
          <p:cNvPr id="33" name="组合 32">
            <a:extLst>
              <a:ext uri="{FF2B5EF4-FFF2-40B4-BE49-F238E27FC236}">
                <a16:creationId xmlns:a16="http://schemas.microsoft.com/office/drawing/2014/main" id="{33E8F8D9-5DF0-BB31-C3F2-2C987C51FC30}"/>
              </a:ext>
            </a:extLst>
          </p:cNvPr>
          <p:cNvGrpSpPr/>
          <p:nvPr/>
        </p:nvGrpSpPr>
        <p:grpSpPr>
          <a:xfrm>
            <a:off x="7003636" y="2828218"/>
            <a:ext cx="4979591" cy="3118445"/>
            <a:chOff x="7003636" y="2828218"/>
            <a:chExt cx="4979591" cy="3118445"/>
          </a:xfrm>
        </p:grpSpPr>
        <p:grpSp>
          <p:nvGrpSpPr>
            <p:cNvPr id="12" name="组合 11">
              <a:extLst>
                <a:ext uri="{FF2B5EF4-FFF2-40B4-BE49-F238E27FC236}">
                  <a16:creationId xmlns:a16="http://schemas.microsoft.com/office/drawing/2014/main" id="{01218BB8-8591-7888-196C-1CFCCA84E837}"/>
                </a:ext>
              </a:extLst>
            </p:cNvPr>
            <p:cNvGrpSpPr/>
            <p:nvPr/>
          </p:nvGrpSpPr>
          <p:grpSpPr>
            <a:xfrm>
              <a:off x="8448767" y="5436767"/>
              <a:ext cx="2300757" cy="509896"/>
              <a:chOff x="1001741" y="1131444"/>
              <a:chExt cx="2300757" cy="509896"/>
            </a:xfrm>
          </p:grpSpPr>
          <p:grpSp>
            <p:nvGrpSpPr>
              <p:cNvPr id="13" name="组 99">
                <a:extLst>
                  <a:ext uri="{FF2B5EF4-FFF2-40B4-BE49-F238E27FC236}">
                    <a16:creationId xmlns:a16="http://schemas.microsoft.com/office/drawing/2014/main" id="{7747EED1-082C-F1BA-BEEC-6D3D82DA4910}"/>
                  </a:ext>
                </a:extLst>
              </p:cNvPr>
              <p:cNvGrpSpPr/>
              <p:nvPr/>
            </p:nvGrpSpPr>
            <p:grpSpPr>
              <a:xfrm>
                <a:off x="1001741" y="1131444"/>
                <a:ext cx="2300757" cy="509896"/>
                <a:chOff x="910794" y="928946"/>
                <a:chExt cx="2300757" cy="509896"/>
              </a:xfrm>
            </p:grpSpPr>
            <p:sp>
              <p:nvSpPr>
                <p:cNvPr id="15" name="矩形 14">
                  <a:extLst>
                    <a:ext uri="{FF2B5EF4-FFF2-40B4-BE49-F238E27FC236}">
                      <a16:creationId xmlns:a16="http://schemas.microsoft.com/office/drawing/2014/main" id="{ABC514CD-114A-5167-A8E7-E6DCE2EAC796}"/>
                    </a:ext>
                  </a:extLst>
                </p:cNvPr>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6" name="椭圆 15">
                  <a:extLst>
                    <a:ext uri="{FF2B5EF4-FFF2-40B4-BE49-F238E27FC236}">
                      <a16:creationId xmlns:a16="http://schemas.microsoft.com/office/drawing/2014/main" id="{808673CE-B1EB-217D-79AF-A3AE208AC7AE}"/>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7" name="椭圆 16">
                  <a:extLst>
                    <a:ext uri="{FF2B5EF4-FFF2-40B4-BE49-F238E27FC236}">
                      <a16:creationId xmlns:a16="http://schemas.microsoft.com/office/drawing/2014/main" id="{5DA3D6A2-1668-3B22-D896-97B060A6C15A}"/>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a:extLst>
                    <a:ext uri="{FF2B5EF4-FFF2-40B4-BE49-F238E27FC236}">
                      <a16:creationId xmlns:a16="http://schemas.microsoft.com/office/drawing/2014/main" id="{CE296DC4-5CDD-7C2A-B5EB-5FD82C1C1414}"/>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a:extLst>
                    <a:ext uri="{FF2B5EF4-FFF2-40B4-BE49-F238E27FC236}">
                      <a16:creationId xmlns:a16="http://schemas.microsoft.com/office/drawing/2014/main" id="{461C7490-EC83-AF6F-9708-08DE443A9CFD}"/>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 name="矩形 13">
                <a:extLst>
                  <a:ext uri="{FF2B5EF4-FFF2-40B4-BE49-F238E27FC236}">
                    <a16:creationId xmlns:a16="http://schemas.microsoft.com/office/drawing/2014/main" id="{6569EDD9-7CA4-A5E6-478C-A414772013BA}"/>
                  </a:ext>
                </a:extLst>
              </p:cNvPr>
              <p:cNvSpPr/>
              <p:nvPr/>
            </p:nvSpPr>
            <p:spPr>
              <a:xfrm>
                <a:off x="1132648" y="1206820"/>
                <a:ext cx="1938544" cy="369332"/>
              </a:xfrm>
              <a:prstGeom prst="rect">
                <a:avLst/>
              </a:prstGeom>
            </p:spPr>
            <p:txBody>
              <a:bodyPr wrap="none">
                <a:spAutoFit/>
              </a:bodyPr>
              <a:lstStyle/>
              <a:p>
                <a:r>
                  <a:rPr lang="en-US" altLang="zh-CN" dirty="0">
                    <a:solidFill>
                      <a:srgbClr val="000000"/>
                    </a:solidFill>
                    <a:latin typeface="Segoe UI"/>
                    <a:ea typeface="微软雅黑"/>
                  </a:rPr>
                  <a:t>Search successful</a:t>
                </a:r>
                <a:endParaRPr lang="zh-CN" altLang="en-US" dirty="0">
                  <a:solidFill>
                    <a:srgbClr val="000000"/>
                  </a:solidFill>
                  <a:latin typeface="Segoe UI"/>
                  <a:ea typeface="微软雅黑"/>
                </a:endParaRPr>
              </a:p>
            </p:txBody>
          </p:sp>
        </p:grpSp>
        <p:pic>
          <p:nvPicPr>
            <p:cNvPr id="31" name="图片 30">
              <a:extLst>
                <a:ext uri="{FF2B5EF4-FFF2-40B4-BE49-F238E27FC236}">
                  <a16:creationId xmlns:a16="http://schemas.microsoft.com/office/drawing/2014/main" id="{0DD40A0F-A014-45F6-6E46-8F2A19984EAE}"/>
                </a:ext>
              </a:extLst>
            </p:cNvPr>
            <p:cNvPicPr>
              <a:picLocks noChangeAspect="1"/>
            </p:cNvPicPr>
            <p:nvPr/>
          </p:nvPicPr>
          <p:blipFill>
            <a:blip r:embed="rId4"/>
            <a:stretch>
              <a:fillRect/>
            </a:stretch>
          </p:blipFill>
          <p:spPr>
            <a:xfrm>
              <a:off x="7003636" y="2828218"/>
              <a:ext cx="4979591" cy="2326188"/>
            </a:xfrm>
            <a:prstGeom prst="rect">
              <a:avLst/>
            </a:prstGeom>
          </p:spPr>
        </p:pic>
      </p:grpSp>
    </p:spTree>
    <p:extLst>
      <p:ext uri="{BB962C8B-B14F-4D97-AF65-F5344CB8AC3E}">
        <p14:creationId xmlns:p14="http://schemas.microsoft.com/office/powerpoint/2010/main" val="203578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856867" y="773467"/>
            <a:ext cx="2478265"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Finding </a:t>
            </a:r>
            <a:r>
              <a:rPr lang="en-US" altLang="zh-CN" sz="2000" b="1" dirty="0" err="1">
                <a:latin typeface="微软雅黑" panose="020B0503020204020204" pitchFamily="34" charset="-122"/>
                <a:ea typeface="微软雅黑" panose="020B0503020204020204" pitchFamily="34" charset="-122"/>
              </a:rPr>
              <a:t>Flgorithm</a:t>
            </a:r>
            <a:endParaRPr lang="en-US" altLang="zh-CN" sz="2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(by ID)</a:t>
            </a:r>
          </a:p>
        </p:txBody>
      </p:sp>
      <p:sp>
        <p:nvSpPr>
          <p:cNvPr id="29" name="箭头: 右 28">
            <a:extLst>
              <a:ext uri="{FF2B5EF4-FFF2-40B4-BE49-F238E27FC236}">
                <a16:creationId xmlns:a16="http://schemas.microsoft.com/office/drawing/2014/main" id="{C389B069-8046-8A44-C37F-F5D5745EF8AE}"/>
              </a:ext>
            </a:extLst>
          </p:cNvPr>
          <p:cNvSpPr/>
          <p:nvPr/>
        </p:nvSpPr>
        <p:spPr>
          <a:xfrm>
            <a:off x="5084853" y="3775251"/>
            <a:ext cx="949008" cy="327904"/>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33B56773-E3DE-0327-BFEF-6FB23FFB5B76}"/>
              </a:ext>
            </a:extLst>
          </p:cNvPr>
          <p:cNvGrpSpPr/>
          <p:nvPr/>
        </p:nvGrpSpPr>
        <p:grpSpPr>
          <a:xfrm>
            <a:off x="909120" y="3074118"/>
            <a:ext cx="3610479" cy="2903382"/>
            <a:chOff x="909120" y="3074118"/>
            <a:chExt cx="3610479" cy="2903382"/>
          </a:xfrm>
        </p:grpSpPr>
        <p:grpSp>
          <p:nvGrpSpPr>
            <p:cNvPr id="26" name="组合 25">
              <a:extLst>
                <a:ext uri="{FF2B5EF4-FFF2-40B4-BE49-F238E27FC236}">
                  <a16:creationId xmlns:a16="http://schemas.microsoft.com/office/drawing/2014/main" id="{EF224B34-CCF6-8F66-3AB4-DBE5A103D009}"/>
                </a:ext>
              </a:extLst>
            </p:cNvPr>
            <p:cNvGrpSpPr/>
            <p:nvPr/>
          </p:nvGrpSpPr>
          <p:grpSpPr>
            <a:xfrm>
              <a:off x="1673782" y="5506492"/>
              <a:ext cx="1775825" cy="471008"/>
              <a:chOff x="1946043" y="5760976"/>
              <a:chExt cx="1775825" cy="471008"/>
            </a:xfrm>
          </p:grpSpPr>
          <p:sp>
            <p:nvSpPr>
              <p:cNvPr id="21" name="矩形 20">
                <a:extLst>
                  <a:ext uri="{FF2B5EF4-FFF2-40B4-BE49-F238E27FC236}">
                    <a16:creationId xmlns:a16="http://schemas.microsoft.com/office/drawing/2014/main" id="{30E97D5E-B22A-BBE2-CA89-6F6FD499539C}"/>
                  </a:ext>
                </a:extLst>
              </p:cNvPr>
              <p:cNvSpPr/>
              <p:nvPr/>
            </p:nvSpPr>
            <p:spPr>
              <a:xfrm>
                <a:off x="1946043" y="5760976"/>
                <a:ext cx="1775825"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矩形 21">
                <a:extLst>
                  <a:ext uri="{FF2B5EF4-FFF2-40B4-BE49-F238E27FC236}">
                    <a16:creationId xmlns:a16="http://schemas.microsoft.com/office/drawing/2014/main" id="{E7DDD245-10DA-4036-C14E-65FB409A2F43}"/>
                  </a:ext>
                </a:extLst>
              </p:cNvPr>
              <p:cNvSpPr/>
              <p:nvPr/>
            </p:nvSpPr>
            <p:spPr>
              <a:xfrm>
                <a:off x="2064458" y="5811814"/>
                <a:ext cx="1442831" cy="369332"/>
              </a:xfrm>
              <a:prstGeom prst="rect">
                <a:avLst/>
              </a:prstGeom>
            </p:spPr>
            <p:txBody>
              <a:bodyPr wrap="none">
                <a:spAutoFit/>
              </a:bodyPr>
              <a:lstStyle/>
              <a:p>
                <a:r>
                  <a:rPr lang="en-US" altLang="zh-CN" dirty="0">
                    <a:solidFill>
                      <a:srgbClr val="000000"/>
                    </a:solidFill>
                    <a:latin typeface="Segoe UI"/>
                    <a:ea typeface="微软雅黑"/>
                  </a:rPr>
                  <a:t>Find an item</a:t>
                </a:r>
                <a:endParaRPr lang="zh-CN" altLang="en-US" dirty="0">
                  <a:solidFill>
                    <a:srgbClr val="000000"/>
                  </a:solidFill>
                  <a:latin typeface="Segoe UI"/>
                  <a:ea typeface="微软雅黑"/>
                </a:endParaRPr>
              </a:p>
            </p:txBody>
          </p:sp>
        </p:grpSp>
        <p:pic>
          <p:nvPicPr>
            <p:cNvPr id="3" name="图片 2">
              <a:extLst>
                <a:ext uri="{FF2B5EF4-FFF2-40B4-BE49-F238E27FC236}">
                  <a16:creationId xmlns:a16="http://schemas.microsoft.com/office/drawing/2014/main" id="{A1AE2D43-1A7E-80DD-9FBC-92188126EB85}"/>
                </a:ext>
              </a:extLst>
            </p:cNvPr>
            <p:cNvPicPr>
              <a:picLocks noChangeAspect="1"/>
            </p:cNvPicPr>
            <p:nvPr/>
          </p:nvPicPr>
          <p:blipFill>
            <a:blip r:embed="rId3"/>
            <a:stretch>
              <a:fillRect/>
            </a:stretch>
          </p:blipFill>
          <p:spPr>
            <a:xfrm>
              <a:off x="909120" y="3074118"/>
              <a:ext cx="3610479" cy="1638529"/>
            </a:xfrm>
            <a:prstGeom prst="rect">
              <a:avLst/>
            </a:prstGeom>
          </p:spPr>
        </p:pic>
      </p:grpSp>
      <p:grpSp>
        <p:nvGrpSpPr>
          <p:cNvPr id="6" name="组合 5">
            <a:extLst>
              <a:ext uri="{FF2B5EF4-FFF2-40B4-BE49-F238E27FC236}">
                <a16:creationId xmlns:a16="http://schemas.microsoft.com/office/drawing/2014/main" id="{57874F87-2188-179D-2A1E-92764398B4F7}"/>
              </a:ext>
            </a:extLst>
          </p:cNvPr>
          <p:cNvGrpSpPr/>
          <p:nvPr/>
        </p:nvGrpSpPr>
        <p:grpSpPr>
          <a:xfrm>
            <a:off x="6348558" y="2857809"/>
            <a:ext cx="5462773" cy="3226724"/>
            <a:chOff x="6632644" y="2840502"/>
            <a:chExt cx="5462773" cy="3226724"/>
          </a:xfrm>
        </p:grpSpPr>
        <p:grpSp>
          <p:nvGrpSpPr>
            <p:cNvPr id="12" name="组合 11">
              <a:extLst>
                <a:ext uri="{FF2B5EF4-FFF2-40B4-BE49-F238E27FC236}">
                  <a16:creationId xmlns:a16="http://schemas.microsoft.com/office/drawing/2014/main" id="{01218BB8-8591-7888-196C-1CFCCA84E837}"/>
                </a:ext>
              </a:extLst>
            </p:cNvPr>
            <p:cNvGrpSpPr/>
            <p:nvPr/>
          </p:nvGrpSpPr>
          <p:grpSpPr>
            <a:xfrm>
              <a:off x="8217461" y="5557330"/>
              <a:ext cx="2300757" cy="509896"/>
              <a:chOff x="1001741" y="1131444"/>
              <a:chExt cx="2300757" cy="509896"/>
            </a:xfrm>
          </p:grpSpPr>
          <p:grpSp>
            <p:nvGrpSpPr>
              <p:cNvPr id="13" name="组 99">
                <a:extLst>
                  <a:ext uri="{FF2B5EF4-FFF2-40B4-BE49-F238E27FC236}">
                    <a16:creationId xmlns:a16="http://schemas.microsoft.com/office/drawing/2014/main" id="{7747EED1-082C-F1BA-BEEC-6D3D82DA4910}"/>
                  </a:ext>
                </a:extLst>
              </p:cNvPr>
              <p:cNvGrpSpPr/>
              <p:nvPr/>
            </p:nvGrpSpPr>
            <p:grpSpPr>
              <a:xfrm>
                <a:off x="1001741" y="1131444"/>
                <a:ext cx="2300757" cy="509896"/>
                <a:chOff x="910794" y="928946"/>
                <a:chExt cx="2300757" cy="509896"/>
              </a:xfrm>
            </p:grpSpPr>
            <p:sp>
              <p:nvSpPr>
                <p:cNvPr id="15" name="矩形 14">
                  <a:extLst>
                    <a:ext uri="{FF2B5EF4-FFF2-40B4-BE49-F238E27FC236}">
                      <a16:creationId xmlns:a16="http://schemas.microsoft.com/office/drawing/2014/main" id="{ABC514CD-114A-5167-A8E7-E6DCE2EAC796}"/>
                    </a:ext>
                  </a:extLst>
                </p:cNvPr>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6" name="椭圆 15">
                  <a:extLst>
                    <a:ext uri="{FF2B5EF4-FFF2-40B4-BE49-F238E27FC236}">
                      <a16:creationId xmlns:a16="http://schemas.microsoft.com/office/drawing/2014/main" id="{808673CE-B1EB-217D-79AF-A3AE208AC7AE}"/>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7" name="椭圆 16">
                  <a:extLst>
                    <a:ext uri="{FF2B5EF4-FFF2-40B4-BE49-F238E27FC236}">
                      <a16:creationId xmlns:a16="http://schemas.microsoft.com/office/drawing/2014/main" id="{5DA3D6A2-1668-3B22-D896-97B060A6C15A}"/>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a:extLst>
                    <a:ext uri="{FF2B5EF4-FFF2-40B4-BE49-F238E27FC236}">
                      <a16:creationId xmlns:a16="http://schemas.microsoft.com/office/drawing/2014/main" id="{CE296DC4-5CDD-7C2A-B5EB-5FD82C1C1414}"/>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a:extLst>
                    <a:ext uri="{FF2B5EF4-FFF2-40B4-BE49-F238E27FC236}">
                      <a16:creationId xmlns:a16="http://schemas.microsoft.com/office/drawing/2014/main" id="{461C7490-EC83-AF6F-9708-08DE443A9CFD}"/>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 name="矩形 13">
                <a:extLst>
                  <a:ext uri="{FF2B5EF4-FFF2-40B4-BE49-F238E27FC236}">
                    <a16:creationId xmlns:a16="http://schemas.microsoft.com/office/drawing/2014/main" id="{6569EDD9-7CA4-A5E6-478C-A414772013BA}"/>
                  </a:ext>
                </a:extLst>
              </p:cNvPr>
              <p:cNvSpPr/>
              <p:nvPr/>
            </p:nvSpPr>
            <p:spPr>
              <a:xfrm>
                <a:off x="1132648" y="1206820"/>
                <a:ext cx="1938544" cy="369332"/>
              </a:xfrm>
              <a:prstGeom prst="rect">
                <a:avLst/>
              </a:prstGeom>
            </p:spPr>
            <p:txBody>
              <a:bodyPr wrap="none">
                <a:spAutoFit/>
              </a:bodyPr>
              <a:lstStyle/>
              <a:p>
                <a:r>
                  <a:rPr lang="en-US" altLang="zh-CN" dirty="0">
                    <a:solidFill>
                      <a:srgbClr val="000000"/>
                    </a:solidFill>
                    <a:latin typeface="Segoe UI"/>
                    <a:ea typeface="微软雅黑"/>
                  </a:rPr>
                  <a:t>Search successful</a:t>
                </a:r>
                <a:endParaRPr lang="zh-CN" altLang="en-US" dirty="0">
                  <a:solidFill>
                    <a:srgbClr val="000000"/>
                  </a:solidFill>
                  <a:latin typeface="Segoe UI"/>
                  <a:ea typeface="微软雅黑"/>
                </a:endParaRPr>
              </a:p>
            </p:txBody>
          </p:sp>
        </p:grpSp>
        <p:pic>
          <p:nvPicPr>
            <p:cNvPr id="5" name="图片 4">
              <a:extLst>
                <a:ext uri="{FF2B5EF4-FFF2-40B4-BE49-F238E27FC236}">
                  <a16:creationId xmlns:a16="http://schemas.microsoft.com/office/drawing/2014/main" id="{DBEECB7B-A4A9-E4E6-21BA-1A4CC138E68D}"/>
                </a:ext>
              </a:extLst>
            </p:cNvPr>
            <p:cNvPicPr>
              <a:picLocks noChangeAspect="1"/>
            </p:cNvPicPr>
            <p:nvPr/>
          </p:nvPicPr>
          <p:blipFill>
            <a:blip r:embed="rId4"/>
            <a:stretch>
              <a:fillRect/>
            </a:stretch>
          </p:blipFill>
          <p:spPr>
            <a:xfrm>
              <a:off x="6632644" y="2840502"/>
              <a:ext cx="5462773" cy="2525306"/>
            </a:xfrm>
            <a:prstGeom prst="rect">
              <a:avLst/>
            </a:prstGeom>
          </p:spPr>
        </p:pic>
      </p:grpSp>
    </p:spTree>
    <p:extLst>
      <p:ext uri="{BB962C8B-B14F-4D97-AF65-F5344CB8AC3E}">
        <p14:creationId xmlns:p14="http://schemas.microsoft.com/office/powerpoint/2010/main" val="317585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751428" y="1127410"/>
            <a:ext cx="2564865" cy="707886"/>
          </a:xfrm>
          <a:prstGeom prst="rect">
            <a:avLst/>
          </a:prstGeom>
          <a:noFill/>
        </p:spPr>
        <p:txBody>
          <a:bodyPr wrap="square" rtlCol="0">
            <a:spAutoFit/>
          </a:bodyPr>
          <a:lstStyle/>
          <a:p>
            <a:pPr algn="ctr"/>
            <a:r>
              <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Show by Category Algorithm</a:t>
            </a:r>
          </a:p>
        </p:txBody>
      </p:sp>
      <p:pic>
        <p:nvPicPr>
          <p:cNvPr id="4" name="图片 3">
            <a:extLst>
              <a:ext uri="{FF2B5EF4-FFF2-40B4-BE49-F238E27FC236}">
                <a16:creationId xmlns:a16="http://schemas.microsoft.com/office/drawing/2014/main" id="{07432724-B71D-DCE3-38FD-50F45E7626F1}"/>
              </a:ext>
            </a:extLst>
          </p:cNvPr>
          <p:cNvPicPr>
            <a:picLocks noChangeAspect="1"/>
          </p:cNvPicPr>
          <p:nvPr/>
        </p:nvPicPr>
        <p:blipFill>
          <a:blip r:embed="rId3"/>
          <a:stretch>
            <a:fillRect/>
          </a:stretch>
        </p:blipFill>
        <p:spPr>
          <a:xfrm>
            <a:off x="2123520" y="2157293"/>
            <a:ext cx="7944959" cy="3715268"/>
          </a:xfrm>
          <a:prstGeom prst="rect">
            <a:avLst/>
          </a:prstGeom>
        </p:spPr>
      </p:pic>
    </p:spTree>
    <p:extLst>
      <p:ext uri="{BB962C8B-B14F-4D97-AF65-F5344CB8AC3E}">
        <p14:creationId xmlns:p14="http://schemas.microsoft.com/office/powerpoint/2010/main" val="178466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856867" y="773467"/>
            <a:ext cx="2478265" cy="707886"/>
          </a:xfrm>
          <a:prstGeom prst="rect">
            <a:avLst/>
          </a:prstGeom>
          <a:noFill/>
        </p:spPr>
        <p:txBody>
          <a:bodyPr wrap="square" rtlCol="0">
            <a:spAutoFit/>
          </a:bodyPr>
          <a:lstStyle/>
          <a:p>
            <a:r>
              <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Generate Restock Queue Algorithm</a:t>
            </a:r>
          </a:p>
        </p:txBody>
      </p:sp>
      <p:sp>
        <p:nvSpPr>
          <p:cNvPr id="29" name="箭头: 右 28">
            <a:extLst>
              <a:ext uri="{FF2B5EF4-FFF2-40B4-BE49-F238E27FC236}">
                <a16:creationId xmlns:a16="http://schemas.microsoft.com/office/drawing/2014/main" id="{C389B069-8046-8A44-C37F-F5D5745EF8AE}"/>
              </a:ext>
            </a:extLst>
          </p:cNvPr>
          <p:cNvSpPr/>
          <p:nvPr/>
        </p:nvSpPr>
        <p:spPr>
          <a:xfrm>
            <a:off x="5293195" y="3429000"/>
            <a:ext cx="949008" cy="327904"/>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60CB7B1C-B0DD-B2E8-F3CC-479F0FDEF813}"/>
              </a:ext>
            </a:extLst>
          </p:cNvPr>
          <p:cNvGrpSpPr/>
          <p:nvPr/>
        </p:nvGrpSpPr>
        <p:grpSpPr>
          <a:xfrm>
            <a:off x="289494" y="1857429"/>
            <a:ext cx="4820174" cy="4263592"/>
            <a:chOff x="289494" y="1857429"/>
            <a:chExt cx="4820174" cy="4263592"/>
          </a:xfrm>
        </p:grpSpPr>
        <p:grpSp>
          <p:nvGrpSpPr>
            <p:cNvPr id="26" name="组合 25">
              <a:extLst>
                <a:ext uri="{FF2B5EF4-FFF2-40B4-BE49-F238E27FC236}">
                  <a16:creationId xmlns:a16="http://schemas.microsoft.com/office/drawing/2014/main" id="{EF224B34-CCF6-8F66-3AB4-DBE5A103D009}"/>
                </a:ext>
              </a:extLst>
            </p:cNvPr>
            <p:cNvGrpSpPr/>
            <p:nvPr/>
          </p:nvGrpSpPr>
          <p:grpSpPr>
            <a:xfrm>
              <a:off x="1673782" y="5650013"/>
              <a:ext cx="2112605" cy="471008"/>
              <a:chOff x="1946043" y="5760976"/>
              <a:chExt cx="2112605" cy="471008"/>
            </a:xfrm>
          </p:grpSpPr>
          <p:sp>
            <p:nvSpPr>
              <p:cNvPr id="21" name="矩形 20">
                <a:extLst>
                  <a:ext uri="{FF2B5EF4-FFF2-40B4-BE49-F238E27FC236}">
                    <a16:creationId xmlns:a16="http://schemas.microsoft.com/office/drawing/2014/main" id="{30E97D5E-B22A-BBE2-CA89-6F6FD499539C}"/>
                  </a:ext>
                </a:extLst>
              </p:cNvPr>
              <p:cNvSpPr/>
              <p:nvPr/>
            </p:nvSpPr>
            <p:spPr>
              <a:xfrm>
                <a:off x="1946043" y="5760976"/>
                <a:ext cx="2112605"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矩形 21">
                <a:extLst>
                  <a:ext uri="{FF2B5EF4-FFF2-40B4-BE49-F238E27FC236}">
                    <a16:creationId xmlns:a16="http://schemas.microsoft.com/office/drawing/2014/main" id="{E7DDD245-10DA-4036-C14E-65FB409A2F43}"/>
                  </a:ext>
                </a:extLst>
              </p:cNvPr>
              <p:cNvSpPr/>
              <p:nvPr/>
            </p:nvSpPr>
            <p:spPr>
              <a:xfrm>
                <a:off x="2064458" y="5811814"/>
                <a:ext cx="1911101" cy="369332"/>
              </a:xfrm>
              <a:prstGeom prst="rect">
                <a:avLst/>
              </a:prstGeom>
            </p:spPr>
            <p:txBody>
              <a:bodyPr wrap="none">
                <a:spAutoFit/>
              </a:bodyPr>
              <a:lstStyle/>
              <a:p>
                <a:r>
                  <a:rPr lang="en-US" altLang="zh-CN" dirty="0">
                    <a:solidFill>
                      <a:srgbClr val="000000"/>
                    </a:solidFill>
                    <a:latin typeface="Segoe UI"/>
                    <a:ea typeface="微软雅黑"/>
                  </a:rPr>
                  <a:t>Enter a threshold</a:t>
                </a:r>
                <a:endParaRPr lang="zh-CN" altLang="en-US" dirty="0">
                  <a:solidFill>
                    <a:srgbClr val="000000"/>
                  </a:solidFill>
                  <a:latin typeface="Segoe UI"/>
                  <a:ea typeface="微软雅黑"/>
                </a:endParaRPr>
              </a:p>
            </p:txBody>
          </p:sp>
        </p:grpSp>
        <p:pic>
          <p:nvPicPr>
            <p:cNvPr id="4" name="图片 3">
              <a:extLst>
                <a:ext uri="{FF2B5EF4-FFF2-40B4-BE49-F238E27FC236}">
                  <a16:creationId xmlns:a16="http://schemas.microsoft.com/office/drawing/2014/main" id="{E486353A-FA73-2F64-86F7-002025B4C440}"/>
                </a:ext>
              </a:extLst>
            </p:cNvPr>
            <p:cNvPicPr>
              <a:picLocks noChangeAspect="1"/>
            </p:cNvPicPr>
            <p:nvPr/>
          </p:nvPicPr>
          <p:blipFill>
            <a:blip r:embed="rId3"/>
            <a:stretch>
              <a:fillRect/>
            </a:stretch>
          </p:blipFill>
          <p:spPr>
            <a:xfrm>
              <a:off x="289494" y="1857429"/>
              <a:ext cx="4820174" cy="3530923"/>
            </a:xfrm>
            <a:prstGeom prst="rect">
              <a:avLst/>
            </a:prstGeom>
          </p:spPr>
        </p:pic>
      </p:grpSp>
      <p:grpSp>
        <p:nvGrpSpPr>
          <p:cNvPr id="11" name="组合 10">
            <a:extLst>
              <a:ext uri="{FF2B5EF4-FFF2-40B4-BE49-F238E27FC236}">
                <a16:creationId xmlns:a16="http://schemas.microsoft.com/office/drawing/2014/main" id="{923416AB-5B35-5018-EE1A-A7ADED46F6B8}"/>
              </a:ext>
            </a:extLst>
          </p:cNvPr>
          <p:cNvGrpSpPr/>
          <p:nvPr/>
        </p:nvGrpSpPr>
        <p:grpSpPr>
          <a:xfrm>
            <a:off x="6425730" y="2221620"/>
            <a:ext cx="5308430" cy="3166732"/>
            <a:chOff x="6425730" y="2432443"/>
            <a:chExt cx="5308430" cy="3166732"/>
          </a:xfrm>
        </p:grpSpPr>
        <p:grpSp>
          <p:nvGrpSpPr>
            <p:cNvPr id="12" name="组合 11">
              <a:extLst>
                <a:ext uri="{FF2B5EF4-FFF2-40B4-BE49-F238E27FC236}">
                  <a16:creationId xmlns:a16="http://schemas.microsoft.com/office/drawing/2014/main" id="{01218BB8-8591-7888-196C-1CFCCA84E837}"/>
                </a:ext>
              </a:extLst>
            </p:cNvPr>
            <p:cNvGrpSpPr/>
            <p:nvPr/>
          </p:nvGrpSpPr>
          <p:grpSpPr>
            <a:xfrm>
              <a:off x="7933375" y="5089279"/>
              <a:ext cx="2609920" cy="509896"/>
              <a:chOff x="1001741" y="1131444"/>
              <a:chExt cx="2609920" cy="509896"/>
            </a:xfrm>
          </p:grpSpPr>
          <p:grpSp>
            <p:nvGrpSpPr>
              <p:cNvPr id="13" name="组 99">
                <a:extLst>
                  <a:ext uri="{FF2B5EF4-FFF2-40B4-BE49-F238E27FC236}">
                    <a16:creationId xmlns:a16="http://schemas.microsoft.com/office/drawing/2014/main" id="{7747EED1-082C-F1BA-BEEC-6D3D82DA4910}"/>
                  </a:ext>
                </a:extLst>
              </p:cNvPr>
              <p:cNvGrpSpPr/>
              <p:nvPr/>
            </p:nvGrpSpPr>
            <p:grpSpPr>
              <a:xfrm>
                <a:off x="1001741" y="1131444"/>
                <a:ext cx="2609920" cy="509896"/>
                <a:chOff x="910794" y="928946"/>
                <a:chExt cx="2609920" cy="509896"/>
              </a:xfrm>
            </p:grpSpPr>
            <p:sp>
              <p:nvSpPr>
                <p:cNvPr id="15" name="矩形 14">
                  <a:extLst>
                    <a:ext uri="{FF2B5EF4-FFF2-40B4-BE49-F238E27FC236}">
                      <a16:creationId xmlns:a16="http://schemas.microsoft.com/office/drawing/2014/main" id="{ABC514CD-114A-5167-A8E7-E6DCE2EAC796}"/>
                    </a:ext>
                  </a:extLst>
                </p:cNvPr>
                <p:cNvSpPr/>
                <p:nvPr/>
              </p:nvSpPr>
              <p:spPr>
                <a:xfrm>
                  <a:off x="923286" y="953484"/>
                  <a:ext cx="2597428"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6" name="椭圆 15">
                  <a:extLst>
                    <a:ext uri="{FF2B5EF4-FFF2-40B4-BE49-F238E27FC236}">
                      <a16:creationId xmlns:a16="http://schemas.microsoft.com/office/drawing/2014/main" id="{808673CE-B1EB-217D-79AF-A3AE208AC7AE}"/>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7" name="椭圆 16">
                  <a:extLst>
                    <a:ext uri="{FF2B5EF4-FFF2-40B4-BE49-F238E27FC236}">
                      <a16:creationId xmlns:a16="http://schemas.microsoft.com/office/drawing/2014/main" id="{5DA3D6A2-1668-3B22-D896-97B060A6C15A}"/>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a:extLst>
                    <a:ext uri="{FF2B5EF4-FFF2-40B4-BE49-F238E27FC236}">
                      <a16:creationId xmlns:a16="http://schemas.microsoft.com/office/drawing/2014/main" id="{CE296DC4-5CDD-7C2A-B5EB-5FD82C1C1414}"/>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a:extLst>
                    <a:ext uri="{FF2B5EF4-FFF2-40B4-BE49-F238E27FC236}">
                      <a16:creationId xmlns:a16="http://schemas.microsoft.com/office/drawing/2014/main" id="{461C7490-EC83-AF6F-9708-08DE443A9CFD}"/>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 name="矩形 13">
                <a:extLst>
                  <a:ext uri="{FF2B5EF4-FFF2-40B4-BE49-F238E27FC236}">
                    <a16:creationId xmlns:a16="http://schemas.microsoft.com/office/drawing/2014/main" id="{6569EDD9-7CA4-A5E6-478C-A414772013BA}"/>
                  </a:ext>
                </a:extLst>
              </p:cNvPr>
              <p:cNvSpPr/>
              <p:nvPr/>
            </p:nvSpPr>
            <p:spPr>
              <a:xfrm>
                <a:off x="1132648" y="1206820"/>
                <a:ext cx="2403222" cy="369332"/>
              </a:xfrm>
              <a:prstGeom prst="rect">
                <a:avLst/>
              </a:prstGeom>
            </p:spPr>
            <p:txBody>
              <a:bodyPr wrap="none">
                <a:spAutoFit/>
              </a:bodyPr>
              <a:lstStyle/>
              <a:p>
                <a:r>
                  <a:rPr lang="en-US" altLang="zh-CN" dirty="0">
                    <a:solidFill>
                      <a:srgbClr val="000000"/>
                    </a:solidFill>
                    <a:latin typeface="Segoe UI"/>
                    <a:ea typeface="微软雅黑"/>
                  </a:rPr>
                  <a:t>Output restock queue</a:t>
                </a:r>
                <a:endParaRPr lang="zh-CN" altLang="en-US" dirty="0">
                  <a:solidFill>
                    <a:srgbClr val="000000"/>
                  </a:solidFill>
                  <a:latin typeface="Segoe UI"/>
                  <a:ea typeface="微软雅黑"/>
                </a:endParaRPr>
              </a:p>
            </p:txBody>
          </p:sp>
        </p:grpSp>
        <p:pic>
          <p:nvPicPr>
            <p:cNvPr id="10" name="图片 9">
              <a:extLst>
                <a:ext uri="{FF2B5EF4-FFF2-40B4-BE49-F238E27FC236}">
                  <a16:creationId xmlns:a16="http://schemas.microsoft.com/office/drawing/2014/main" id="{9FC0AABE-24EB-0467-0795-8F1A87699998}"/>
                </a:ext>
              </a:extLst>
            </p:cNvPr>
            <p:cNvPicPr>
              <a:picLocks noChangeAspect="1"/>
            </p:cNvPicPr>
            <p:nvPr/>
          </p:nvPicPr>
          <p:blipFill>
            <a:blip r:embed="rId4"/>
            <a:stretch>
              <a:fillRect/>
            </a:stretch>
          </p:blipFill>
          <p:spPr>
            <a:xfrm>
              <a:off x="6425730" y="2432443"/>
              <a:ext cx="5308430" cy="2465314"/>
            </a:xfrm>
            <a:prstGeom prst="rect">
              <a:avLst/>
            </a:prstGeom>
          </p:spPr>
        </p:pic>
      </p:grpSp>
    </p:spTree>
    <p:extLst>
      <p:ext uri="{BB962C8B-B14F-4D97-AF65-F5344CB8AC3E}">
        <p14:creationId xmlns:p14="http://schemas.microsoft.com/office/powerpoint/2010/main" val="423304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751428" y="1127410"/>
            <a:ext cx="2564865" cy="707886"/>
          </a:xfrm>
          <a:prstGeom prst="rect">
            <a:avLst/>
          </a:prstGeom>
          <a:noFill/>
        </p:spPr>
        <p:txBody>
          <a:bodyPr wrap="square" rtlCol="0">
            <a:spAutoFit/>
          </a:bodyPr>
          <a:lstStyle/>
          <a:p>
            <a:pPr algn="ctr"/>
            <a:r>
              <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Generated Log Algorithm</a:t>
            </a:r>
          </a:p>
        </p:txBody>
      </p:sp>
      <p:pic>
        <p:nvPicPr>
          <p:cNvPr id="3" name="图片 2">
            <a:extLst>
              <a:ext uri="{FF2B5EF4-FFF2-40B4-BE49-F238E27FC236}">
                <a16:creationId xmlns:a16="http://schemas.microsoft.com/office/drawing/2014/main" id="{44B501EE-61C1-78EF-6B34-10C49DBA48B5}"/>
              </a:ext>
            </a:extLst>
          </p:cNvPr>
          <p:cNvPicPr>
            <a:picLocks noChangeAspect="1"/>
          </p:cNvPicPr>
          <p:nvPr/>
        </p:nvPicPr>
        <p:blipFill>
          <a:blip r:embed="rId3"/>
          <a:stretch>
            <a:fillRect/>
          </a:stretch>
        </p:blipFill>
        <p:spPr>
          <a:xfrm>
            <a:off x="1248792" y="2033304"/>
            <a:ext cx="9694416" cy="4477627"/>
          </a:xfrm>
          <a:prstGeom prst="rect">
            <a:avLst/>
          </a:prstGeom>
        </p:spPr>
      </p:pic>
    </p:spTree>
    <p:extLst>
      <p:ext uri="{BB962C8B-B14F-4D97-AF65-F5344CB8AC3E}">
        <p14:creationId xmlns:p14="http://schemas.microsoft.com/office/powerpoint/2010/main" val="43953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ṩļîḍê"/>
        <p:cNvGrpSpPr/>
        <p:nvPr/>
      </p:nvGrpSpPr>
      <p:grpSpPr>
        <a:xfrm>
          <a:off x="0" y="0"/>
          <a:ext cx="0" cy="0"/>
          <a:chOff x="0" y="0"/>
          <a:chExt cx="0" cy="0"/>
        </a:xfrm>
      </p:grpSpPr>
      <p:grpSp>
        <p:nvGrpSpPr>
          <p:cNvPr id="2" name="ï$ḻíḋé"/>
          <p:cNvGrpSpPr/>
          <p:nvPr/>
        </p:nvGrpSpPr>
        <p:grpSpPr>
          <a:xfrm>
            <a:off x="0" y="2222555"/>
            <a:ext cx="12192000" cy="2581445"/>
            <a:chOff x="0" y="2222555"/>
            <a:chExt cx="12192000" cy="2581445"/>
          </a:xfrm>
        </p:grpSpPr>
        <p:sp>
          <p:nvSpPr>
            <p:cNvPr id="27" name="ïṣľïdê">
              <a:extLst>
                <a:ext uri="{FF2B5EF4-FFF2-40B4-BE49-F238E27FC236}">
                  <a16:creationId xmlns:a16="http://schemas.microsoft.com/office/drawing/2014/main" id="{22B97FA0-5BF2-4C60-8B0C-5901BACCF43E}"/>
                </a:ext>
              </a:extLst>
            </p:cNvPr>
            <p:cNvSpPr/>
            <p:nvPr/>
          </p:nvSpPr>
          <p:spPr>
            <a:xfrm>
              <a:off x="8672670" y="3469485"/>
              <a:ext cx="3519330" cy="132995"/>
            </a:xfrm>
            <a:prstGeom prst="rect">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endParaRPr>
            </a:p>
          </p:txBody>
        </p:sp>
        <p:sp>
          <p:nvSpPr>
            <p:cNvPr id="22" name="ïşḷíḍê">
              <a:extLst>
                <a:ext uri="{FF2B5EF4-FFF2-40B4-BE49-F238E27FC236}">
                  <a16:creationId xmlns:a16="http://schemas.microsoft.com/office/drawing/2014/main" id="{35B35986-AAD7-4CB8-8D44-6DD9BC6013FE}"/>
                </a:ext>
              </a:extLst>
            </p:cNvPr>
            <p:cNvSpPr/>
            <p:nvPr/>
          </p:nvSpPr>
          <p:spPr>
            <a:xfrm rot="16200000" flipV="1">
              <a:off x="8379905" y="1965045"/>
              <a:ext cx="533186" cy="2741686"/>
            </a:xfrm>
            <a:prstGeom prst="bentArrow">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3" name="isḻîḍè">
              <a:extLst>
                <a:ext uri="{FF2B5EF4-FFF2-40B4-BE49-F238E27FC236}">
                  <a16:creationId xmlns:a16="http://schemas.microsoft.com/office/drawing/2014/main" id="{F90D841C-FE89-4A43-801D-9CF8F1C9AB28}"/>
                </a:ext>
              </a:extLst>
            </p:cNvPr>
            <p:cNvSpPr/>
            <p:nvPr/>
          </p:nvSpPr>
          <p:spPr>
            <a:xfrm rot="5400000">
              <a:off x="6724395" y="2549255"/>
              <a:ext cx="533184" cy="2374900"/>
            </a:xfrm>
            <a:prstGeom prst="bentArrow">
              <a:avLst/>
            </a:prstGeom>
            <a:solidFill>
              <a:schemeClr val="accent5"/>
            </a:solidFill>
            <a:ln w="12700" cap="rnd">
              <a:noFill/>
              <a:prstDash val="solid"/>
              <a:round/>
              <a:headEnd/>
              <a:tailEnd/>
            </a:ln>
            <a:effectLst>
              <a:outerShdw blurRad="254000" dist="127000" algn="ctr" rotWithShape="0">
                <a:schemeClr val="accent5">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2" name="ïşļïḓé">
              <a:extLst>
                <a:ext uri="{FF2B5EF4-FFF2-40B4-BE49-F238E27FC236}">
                  <a16:creationId xmlns:a16="http://schemas.microsoft.com/office/drawing/2014/main" id="{BCF114CE-5C53-414F-BB90-C211C67D7925}"/>
                </a:ext>
              </a:extLst>
            </p:cNvPr>
            <p:cNvSpPr/>
            <p:nvPr/>
          </p:nvSpPr>
          <p:spPr>
            <a:xfrm rot="16200000" flipV="1">
              <a:off x="4649754" y="1965045"/>
              <a:ext cx="533184" cy="2741686"/>
            </a:xfrm>
            <a:prstGeom prst="bentArrow">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5" name="ïşľïḑé">
              <a:extLst>
                <a:ext uri="{FF2B5EF4-FFF2-40B4-BE49-F238E27FC236}">
                  <a16:creationId xmlns:a16="http://schemas.microsoft.com/office/drawing/2014/main" id="{7A42C61B-D400-437D-B937-D5A9ABA9FAE0}"/>
                </a:ext>
              </a:extLst>
            </p:cNvPr>
            <p:cNvSpPr/>
            <p:nvPr/>
          </p:nvSpPr>
          <p:spPr>
            <a:xfrm rot="5400000">
              <a:off x="2746081" y="2549255"/>
              <a:ext cx="533184" cy="2374900"/>
            </a:xfrm>
            <a:prstGeom prst="bentArrow">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 name="îş1idê">
              <a:extLst>
                <a:ext uri="{FF2B5EF4-FFF2-40B4-BE49-F238E27FC236}">
                  <a16:creationId xmlns:a16="http://schemas.microsoft.com/office/drawing/2014/main" id="{9149B3A4-D660-459A-AEEB-FF4E4E914B30}"/>
                </a:ext>
              </a:extLst>
            </p:cNvPr>
            <p:cNvSpPr/>
            <p:nvPr/>
          </p:nvSpPr>
          <p:spPr>
            <a:xfrm rot="16200000" flipV="1">
              <a:off x="920858" y="2148438"/>
              <a:ext cx="533184" cy="2374900"/>
            </a:xfrm>
            <a:prstGeom prst="bentArrow">
              <a:avLst/>
            </a:prstGeom>
            <a:solidFill>
              <a:schemeClr val="accent4"/>
            </a:solidFill>
            <a:ln w="12700" cap="rnd">
              <a:noFill/>
              <a:prstDash val="solid"/>
              <a:round/>
              <a:headEnd/>
              <a:tailE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6" name="iṥlíďè">
              <a:extLst>
                <a:ext uri="{FF2B5EF4-FFF2-40B4-BE49-F238E27FC236}">
                  <a16:creationId xmlns:a16="http://schemas.microsoft.com/office/drawing/2014/main" id="{B559DB67-93FF-46B8-939B-3F30A37E7FA4}"/>
                </a:ext>
              </a:extLst>
            </p:cNvPr>
            <p:cNvSpPr txBox="1"/>
            <p:nvPr/>
          </p:nvSpPr>
          <p:spPr>
            <a:xfrm>
              <a:off x="803817" y="2222556"/>
              <a:ext cx="2741686" cy="646331"/>
            </a:xfrm>
            <a:prstGeom prst="rect">
              <a:avLst/>
            </a:prstGeom>
            <a:noFill/>
          </p:spPr>
          <p:txBody>
            <a:bodyPr wrap="square">
              <a:spAutoFit/>
            </a:bodyPr>
            <a:lstStyle/>
            <a:p>
              <a:pPr algn="ctr"/>
              <a:r>
                <a:rPr lang="en-US" altLang="zh-CN" sz="1800" b="1" dirty="0">
                  <a:solidFill>
                    <a:schemeClr val="tx1">
                      <a:lumMod val="85000"/>
                      <a:lumOff val="15000"/>
                    </a:schemeClr>
                  </a:solidFill>
                  <a:latin typeface="微软雅黑" panose="020B0503020204020204" pitchFamily="34" charset="-122"/>
                  <a:ea typeface="微软雅黑" panose="020B0503020204020204" pitchFamily="34" charset="-122"/>
                </a:rPr>
                <a:t>Project background and objectives</a:t>
              </a:r>
            </a:p>
          </p:txBody>
        </p:sp>
        <p:sp>
          <p:nvSpPr>
            <p:cNvPr id="10" name="isľïḍè">
              <a:extLst>
                <a:ext uri="{FF2B5EF4-FFF2-40B4-BE49-F238E27FC236}">
                  <a16:creationId xmlns:a16="http://schemas.microsoft.com/office/drawing/2014/main" id="{BC72B311-178F-40D0-9E89-093D91972988}"/>
                </a:ext>
              </a:extLst>
            </p:cNvPr>
            <p:cNvSpPr txBox="1"/>
            <p:nvPr/>
          </p:nvSpPr>
          <p:spPr>
            <a:xfrm>
              <a:off x="2723877" y="4154506"/>
              <a:ext cx="2657419" cy="646331"/>
            </a:xfrm>
            <a:prstGeom prst="rect">
              <a:avLst/>
            </a:prstGeom>
            <a:noFill/>
          </p:spPr>
          <p:txBody>
            <a:bodyPr wrap="square">
              <a:spAutoFit/>
            </a:bodyPr>
            <a:lstStyle/>
            <a:p>
              <a:pPr algn="ctr"/>
              <a:r>
                <a:rPr lang="en-US" altLang="zh-CN" sz="1800" b="1" dirty="0">
                  <a:solidFill>
                    <a:schemeClr val="tx1">
                      <a:lumMod val="85000"/>
                      <a:lumOff val="15000"/>
                    </a:schemeClr>
                  </a:solidFill>
                  <a:latin typeface="微软雅黑" panose="020B0503020204020204" pitchFamily="34" charset="-122"/>
                  <a:ea typeface="微软雅黑" panose="020B0503020204020204" pitchFamily="34" charset="-122"/>
                </a:rPr>
                <a:t>System design and implementation</a:t>
              </a:r>
            </a:p>
          </p:txBody>
        </p:sp>
        <p:sp>
          <p:nvSpPr>
            <p:cNvPr id="14" name="îśļïḓè">
              <a:extLst>
                <a:ext uri="{FF2B5EF4-FFF2-40B4-BE49-F238E27FC236}">
                  <a16:creationId xmlns:a16="http://schemas.microsoft.com/office/drawing/2014/main" id="{1981DD87-B28C-417F-AE2A-D97B08E923FC}"/>
                </a:ext>
              </a:extLst>
            </p:cNvPr>
            <p:cNvSpPr txBox="1"/>
            <p:nvPr/>
          </p:nvSpPr>
          <p:spPr>
            <a:xfrm>
              <a:off x="6501943" y="4157669"/>
              <a:ext cx="2966180" cy="646331"/>
            </a:xfrm>
            <a:prstGeom prst="rect">
              <a:avLst/>
            </a:prstGeom>
            <a:noFill/>
          </p:spPr>
          <p:txBody>
            <a:bodyPr wrap="square">
              <a:spAutoFit/>
            </a:bodyPr>
            <a:lstStyle/>
            <a:p>
              <a:pPr algn="ctr"/>
              <a:r>
                <a:rPr lang="en-US" altLang="zh-CN" sz="1800" b="1" dirty="0">
                  <a:solidFill>
                    <a:schemeClr val="tx1">
                      <a:lumMod val="85000"/>
                      <a:lumOff val="15000"/>
                    </a:schemeClr>
                  </a:solidFill>
                  <a:latin typeface="微软雅黑" panose="020B0503020204020204" pitchFamily="34" charset="-122"/>
                  <a:ea typeface="微软雅黑" panose="020B0503020204020204" pitchFamily="34" charset="-122"/>
                </a:rPr>
                <a:t>Problems encountered and solutions</a:t>
              </a:r>
            </a:p>
          </p:txBody>
        </p:sp>
        <p:sp>
          <p:nvSpPr>
            <p:cNvPr id="16" name="iś1îďè">
              <a:extLst>
                <a:ext uri="{FF2B5EF4-FFF2-40B4-BE49-F238E27FC236}">
                  <a16:creationId xmlns:a16="http://schemas.microsoft.com/office/drawing/2014/main" id="{F8E8C490-385B-468F-BA89-B2854AB4448C}"/>
                </a:ext>
              </a:extLst>
            </p:cNvPr>
            <p:cNvSpPr txBox="1"/>
            <p:nvPr/>
          </p:nvSpPr>
          <p:spPr>
            <a:xfrm>
              <a:off x="4997449" y="2222555"/>
              <a:ext cx="2374900" cy="646331"/>
            </a:xfrm>
            <a:prstGeom prst="rect">
              <a:avLst/>
            </a:prstGeom>
            <a:noFill/>
          </p:spPr>
          <p:txBody>
            <a:bodyPr wrap="square">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Data loading and</a:t>
              </a:r>
            </a:p>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Program testing</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işľíďé">
              <a:extLst>
                <a:ext uri="{FF2B5EF4-FFF2-40B4-BE49-F238E27FC236}">
                  <a16:creationId xmlns:a16="http://schemas.microsoft.com/office/drawing/2014/main" id="{20B1955F-2BCE-4E3B-A75A-77051E14DB11}"/>
                </a:ext>
              </a:extLst>
            </p:cNvPr>
            <p:cNvSpPr txBox="1"/>
            <p:nvPr/>
          </p:nvSpPr>
          <p:spPr>
            <a:xfrm>
              <a:off x="8819815" y="2222556"/>
              <a:ext cx="2125924" cy="646331"/>
            </a:xfrm>
            <a:prstGeom prst="rect">
              <a:avLst/>
            </a:prstGeom>
            <a:noFill/>
          </p:spPr>
          <p:txBody>
            <a:bodyPr wrap="square">
              <a:spAutoFit/>
            </a:bodyPr>
            <a:lstStyle/>
            <a:p>
              <a:pPr algn="ctr"/>
              <a:r>
                <a:rPr lang="en-US" altLang="zh-CN" sz="1800" b="1" dirty="0">
                  <a:solidFill>
                    <a:schemeClr val="tx1">
                      <a:lumMod val="85000"/>
                      <a:lumOff val="15000"/>
                    </a:schemeClr>
                  </a:solidFill>
                  <a:latin typeface="微软雅黑" panose="020B0503020204020204" pitchFamily="34" charset="-122"/>
                  <a:ea typeface="微软雅黑" panose="020B0503020204020204" pitchFamily="34" charset="-122"/>
                </a:rPr>
                <a:t>Summary and future work</a:t>
              </a:r>
            </a:p>
          </p:txBody>
        </p:sp>
      </p:grpSp>
      <p:sp>
        <p:nvSpPr>
          <p:cNvPr id="33" name="文本占位符 2">
            <a:extLst>
              <a:ext uri="{FF2B5EF4-FFF2-40B4-BE49-F238E27FC236}">
                <a16:creationId xmlns:a16="http://schemas.microsoft.com/office/drawing/2014/main" id="{6BB1FADF-2F27-839E-3DE3-90E8D563C299}"/>
              </a:ext>
            </a:extLst>
          </p:cNvPr>
          <p:cNvSpPr txBox="1">
            <a:spLocks/>
          </p:cNvSpPr>
          <p:nvPr/>
        </p:nvSpPr>
        <p:spPr>
          <a:xfrm>
            <a:off x="4763236" y="571655"/>
            <a:ext cx="2843327" cy="8888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3600" b="1" dirty="0"/>
              <a:t>CONTENTS</a:t>
            </a:r>
            <a:endParaRPr kumimoji="1" lang="zh-CN" altLang="en-US" sz="3600" b="1" dirty="0"/>
          </a:p>
        </p:txBody>
      </p:sp>
    </p:spTree>
    <p:extLst>
      <p:ext uri="{BB962C8B-B14F-4D97-AF65-F5344CB8AC3E}">
        <p14:creationId xmlns:p14="http://schemas.microsoft.com/office/powerpoint/2010/main" val="217799483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en-US" altLang="zh-CN" sz="5400" dirty="0"/>
              <a:t>Data loading and</a:t>
            </a:r>
          </a:p>
          <a:p>
            <a:r>
              <a:rPr kumimoji="1" lang="en-US" altLang="zh-CN" sz="5400" dirty="0"/>
              <a:t>Program testing</a:t>
            </a:r>
            <a:endParaRPr kumimoji="1" lang="zh-CN" altLang="en-US" sz="5400" dirty="0"/>
          </a:p>
        </p:txBody>
      </p:sp>
      <p:sp>
        <p:nvSpPr>
          <p:cNvPr id="4" name="文本占位符 3"/>
          <p:cNvSpPr>
            <a:spLocks noGrp="1"/>
          </p:cNvSpPr>
          <p:nvPr>
            <p:ph type="body" sz="quarter" idx="12"/>
          </p:nvPr>
        </p:nvSpPr>
        <p:spPr>
          <a:xfrm>
            <a:off x="2326105" y="4036276"/>
            <a:ext cx="7539792" cy="707725"/>
          </a:xfrm>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7" name="矩形 6"/>
          <p:cNvSpPr/>
          <p:nvPr/>
        </p:nvSpPr>
        <p:spPr>
          <a:xfrm>
            <a:off x="4889817" y="4744001"/>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39274004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720287" cy="389467"/>
          </a:xfrm>
        </p:spPr>
        <p:txBody>
          <a:bodyPr/>
          <a:lstStyle/>
          <a:p>
            <a:r>
              <a:rPr kumimoji="1" lang="en-US" altLang="zh-CN" sz="1600" dirty="0"/>
              <a:t>Data loading and preprocessing</a:t>
            </a:r>
            <a:endParaRPr kumimoji="1" lang="zh-CN" altLang="en-US" sz="1600" dirty="0"/>
          </a:p>
        </p:txBody>
      </p:sp>
      <p:grpSp>
        <p:nvGrpSpPr>
          <p:cNvPr id="3" name="组 2"/>
          <p:cNvGrpSpPr/>
          <p:nvPr/>
        </p:nvGrpSpPr>
        <p:grpSpPr>
          <a:xfrm>
            <a:off x="997485" y="862981"/>
            <a:ext cx="2623671" cy="509896"/>
            <a:chOff x="910794" y="4967546"/>
            <a:chExt cx="2623671" cy="509896"/>
          </a:xfrm>
        </p:grpSpPr>
        <p:grpSp>
          <p:nvGrpSpPr>
            <p:cNvPr id="4" name="组合 10"/>
            <p:cNvGrpSpPr/>
            <p:nvPr/>
          </p:nvGrpSpPr>
          <p:grpSpPr>
            <a:xfrm>
              <a:off x="910794" y="4967546"/>
              <a:ext cx="2505256" cy="509896"/>
              <a:chOff x="888096" y="1000203"/>
              <a:chExt cx="4638454" cy="944066"/>
            </a:xfrm>
          </p:grpSpPr>
          <p:sp>
            <p:nvSpPr>
              <p:cNvPr id="6" name="矩形 5"/>
              <p:cNvSpPr/>
              <p:nvPr/>
            </p:nvSpPr>
            <p:spPr>
              <a:xfrm>
                <a:off x="911225" y="1045635"/>
                <a:ext cx="4615325" cy="872065"/>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5" name="矩形 4"/>
            <p:cNvSpPr/>
            <p:nvPr/>
          </p:nvSpPr>
          <p:spPr>
            <a:xfrm>
              <a:off x="1041701" y="5042922"/>
              <a:ext cx="2492764" cy="369332"/>
            </a:xfrm>
            <a:prstGeom prst="rect">
              <a:avLst/>
            </a:prstGeom>
          </p:spPr>
          <p:txBody>
            <a:bodyPr wrap="square">
              <a:spAutoFit/>
            </a:bodyPr>
            <a:lstStyle/>
            <a:p>
              <a:r>
                <a:rPr lang="en-US" altLang="zh-CN" dirty="0">
                  <a:solidFill>
                    <a:srgbClr val="000000"/>
                  </a:solidFill>
                  <a:latin typeface="Segoe UI"/>
                  <a:ea typeface="微软雅黑"/>
                </a:rPr>
                <a:t>Data set introduction</a:t>
              </a:r>
              <a:endParaRPr lang="zh-CN" altLang="en-US" dirty="0">
                <a:solidFill>
                  <a:srgbClr val="000000"/>
                </a:solidFill>
                <a:latin typeface="Segoe UI"/>
                <a:ea typeface="微软雅黑"/>
              </a:endParaRPr>
            </a:p>
          </p:txBody>
        </p:sp>
      </p:grpSp>
      <p:sp>
        <p:nvSpPr>
          <p:cNvPr id="11" name="矩形 10"/>
          <p:cNvSpPr/>
          <p:nvPr/>
        </p:nvSpPr>
        <p:spPr>
          <a:xfrm>
            <a:off x="997485" y="1517509"/>
            <a:ext cx="7306079" cy="701346"/>
          </a:xfrm>
          <a:prstGeom prst="rect">
            <a:avLst/>
          </a:prstGeom>
        </p:spPr>
        <p:txBody>
          <a:bodyPr wrap="square">
            <a:spAutoFit/>
          </a:bodyPr>
          <a:lstStyle/>
          <a:p>
            <a:pPr>
              <a:lnSpc>
                <a:spcPct val="130000"/>
              </a:lnSpc>
            </a:pPr>
            <a:r>
              <a:rPr lang="en-US" altLang="zh-CN" sz="1600" dirty="0">
                <a:latin typeface="微软雅黑" charset="0"/>
                <a:ea typeface="微软雅黑" charset="0"/>
              </a:rPr>
              <a:t>The data set csv file, as shown in the figure, consists of multiple items with headers such as </a:t>
            </a:r>
            <a:r>
              <a:rPr lang="en-US" altLang="zh-CN" sz="1600" dirty="0" err="1">
                <a:latin typeface="微软雅黑" charset="0"/>
                <a:ea typeface="微软雅黑" charset="0"/>
              </a:rPr>
              <a:t>item_ID</a:t>
            </a:r>
            <a:r>
              <a:rPr lang="en-US" altLang="zh-CN" sz="1600" dirty="0">
                <a:latin typeface="微软雅黑" charset="0"/>
                <a:ea typeface="微软雅黑" charset="0"/>
              </a:rPr>
              <a:t>, name, category, quantity, and </a:t>
            </a:r>
            <a:r>
              <a:rPr lang="en-US" altLang="zh-CN" sz="1600" dirty="0" err="1">
                <a:latin typeface="微软雅黑" charset="0"/>
                <a:ea typeface="微软雅黑" charset="0"/>
              </a:rPr>
              <a:t>priority_level</a:t>
            </a:r>
            <a:endParaRPr lang="zh-CN" altLang="en-US" sz="1600" dirty="0">
              <a:latin typeface="微软雅黑" charset="0"/>
              <a:ea typeface="微软雅黑" charset="0"/>
            </a:endParaRPr>
          </a:p>
        </p:txBody>
      </p:sp>
      <p:pic>
        <p:nvPicPr>
          <p:cNvPr id="14" name="图片 13">
            <a:extLst>
              <a:ext uri="{FF2B5EF4-FFF2-40B4-BE49-F238E27FC236}">
                <a16:creationId xmlns:a16="http://schemas.microsoft.com/office/drawing/2014/main" id="{C26A1B6C-EB41-7DAE-A259-8BFE25DC8AD6}"/>
              </a:ext>
            </a:extLst>
          </p:cNvPr>
          <p:cNvPicPr>
            <a:picLocks noChangeAspect="1"/>
          </p:cNvPicPr>
          <p:nvPr/>
        </p:nvPicPr>
        <p:blipFill>
          <a:blip r:embed="rId2"/>
          <a:stretch>
            <a:fillRect/>
          </a:stretch>
        </p:blipFill>
        <p:spPr>
          <a:xfrm>
            <a:off x="1048865" y="2320017"/>
            <a:ext cx="4896533" cy="819264"/>
          </a:xfrm>
          <a:prstGeom prst="rect">
            <a:avLst/>
          </a:prstGeom>
        </p:spPr>
      </p:pic>
      <p:grpSp>
        <p:nvGrpSpPr>
          <p:cNvPr id="16" name="组 2">
            <a:extLst>
              <a:ext uri="{FF2B5EF4-FFF2-40B4-BE49-F238E27FC236}">
                <a16:creationId xmlns:a16="http://schemas.microsoft.com/office/drawing/2014/main" id="{03CD6D9D-F74F-CAA0-50A0-2E1F9D7D2936}"/>
              </a:ext>
            </a:extLst>
          </p:cNvPr>
          <p:cNvGrpSpPr/>
          <p:nvPr/>
        </p:nvGrpSpPr>
        <p:grpSpPr>
          <a:xfrm>
            <a:off x="997485" y="3652387"/>
            <a:ext cx="2623671" cy="509896"/>
            <a:chOff x="910794" y="4967546"/>
            <a:chExt cx="2623671" cy="509896"/>
          </a:xfrm>
        </p:grpSpPr>
        <p:grpSp>
          <p:nvGrpSpPr>
            <p:cNvPr id="17" name="组合 10">
              <a:extLst>
                <a:ext uri="{FF2B5EF4-FFF2-40B4-BE49-F238E27FC236}">
                  <a16:creationId xmlns:a16="http://schemas.microsoft.com/office/drawing/2014/main" id="{978F236E-4358-D595-E69A-891C84F37579}"/>
                </a:ext>
              </a:extLst>
            </p:cNvPr>
            <p:cNvGrpSpPr/>
            <p:nvPr/>
          </p:nvGrpSpPr>
          <p:grpSpPr>
            <a:xfrm>
              <a:off x="910794" y="4967546"/>
              <a:ext cx="2300757" cy="509896"/>
              <a:chOff x="888096" y="1000203"/>
              <a:chExt cx="4259825" cy="944066"/>
            </a:xfrm>
          </p:grpSpPr>
          <p:sp>
            <p:nvSpPr>
              <p:cNvPr id="19" name="矩形 18">
                <a:extLst>
                  <a:ext uri="{FF2B5EF4-FFF2-40B4-BE49-F238E27FC236}">
                    <a16:creationId xmlns:a16="http://schemas.microsoft.com/office/drawing/2014/main" id="{552591AE-F0CA-8AF6-38C3-283F3D489966}"/>
                  </a:ext>
                </a:extLst>
              </p:cNvPr>
              <p:cNvSpPr/>
              <p:nvPr/>
            </p:nvSpPr>
            <p:spPr>
              <a:xfrm>
                <a:off x="911225" y="1045635"/>
                <a:ext cx="4193759" cy="872065"/>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椭圆 19">
                <a:extLst>
                  <a:ext uri="{FF2B5EF4-FFF2-40B4-BE49-F238E27FC236}">
                    <a16:creationId xmlns:a16="http://schemas.microsoft.com/office/drawing/2014/main" id="{0298F493-9874-7D37-3AA0-5ED646602B88}"/>
                  </a:ext>
                </a:extLst>
              </p:cNvPr>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a:extLst>
                  <a:ext uri="{FF2B5EF4-FFF2-40B4-BE49-F238E27FC236}">
                    <a16:creationId xmlns:a16="http://schemas.microsoft.com/office/drawing/2014/main" id="{6E2595A4-7C76-74C2-73DA-76FF0AF62183}"/>
                  </a:ext>
                </a:extLst>
              </p:cNvPr>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椭圆 21">
                <a:extLst>
                  <a:ext uri="{FF2B5EF4-FFF2-40B4-BE49-F238E27FC236}">
                    <a16:creationId xmlns:a16="http://schemas.microsoft.com/office/drawing/2014/main" id="{B720592B-4AE8-ED4B-FAD6-D8965132CFF4}"/>
                  </a:ext>
                </a:extLst>
              </p:cNvPr>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椭圆 22">
                <a:extLst>
                  <a:ext uri="{FF2B5EF4-FFF2-40B4-BE49-F238E27FC236}">
                    <a16:creationId xmlns:a16="http://schemas.microsoft.com/office/drawing/2014/main" id="{6376F990-FD9C-E085-3263-99DCFF8DAE56}"/>
                  </a:ext>
                </a:extLst>
              </p:cNvPr>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8" name="矩形 17">
              <a:extLst>
                <a:ext uri="{FF2B5EF4-FFF2-40B4-BE49-F238E27FC236}">
                  <a16:creationId xmlns:a16="http://schemas.microsoft.com/office/drawing/2014/main" id="{A21C4A5D-0CB2-2FFA-FB06-8E3201FABF4B}"/>
                </a:ext>
              </a:extLst>
            </p:cNvPr>
            <p:cNvSpPr/>
            <p:nvPr/>
          </p:nvSpPr>
          <p:spPr>
            <a:xfrm>
              <a:off x="1041701" y="5042922"/>
              <a:ext cx="2492764" cy="369332"/>
            </a:xfrm>
            <a:prstGeom prst="rect">
              <a:avLst/>
            </a:prstGeom>
          </p:spPr>
          <p:txBody>
            <a:bodyPr wrap="square">
              <a:spAutoFit/>
            </a:bodyPr>
            <a:lstStyle/>
            <a:p>
              <a:r>
                <a:rPr lang="en-US" altLang="zh-CN" dirty="0">
                  <a:solidFill>
                    <a:srgbClr val="000000"/>
                  </a:solidFill>
                  <a:latin typeface="Segoe UI"/>
                  <a:ea typeface="微软雅黑"/>
                </a:rPr>
                <a:t>Data processing</a:t>
              </a:r>
              <a:endParaRPr lang="zh-CN" altLang="en-US" dirty="0">
                <a:solidFill>
                  <a:srgbClr val="000000"/>
                </a:solidFill>
                <a:latin typeface="Segoe UI"/>
                <a:ea typeface="微软雅黑"/>
              </a:endParaRPr>
            </a:p>
          </p:txBody>
        </p:sp>
      </p:grpSp>
      <p:sp>
        <p:nvSpPr>
          <p:cNvPr id="24" name="矩形 23">
            <a:extLst>
              <a:ext uri="{FF2B5EF4-FFF2-40B4-BE49-F238E27FC236}">
                <a16:creationId xmlns:a16="http://schemas.microsoft.com/office/drawing/2014/main" id="{7AC341FB-20A6-FE48-732C-F00B0A8CA21C}"/>
              </a:ext>
            </a:extLst>
          </p:cNvPr>
          <p:cNvSpPr/>
          <p:nvPr/>
        </p:nvSpPr>
        <p:spPr>
          <a:xfrm>
            <a:off x="997485" y="5033562"/>
            <a:ext cx="6876279" cy="1021433"/>
          </a:xfrm>
          <a:prstGeom prst="rect">
            <a:avLst/>
          </a:prstGeom>
        </p:spPr>
        <p:txBody>
          <a:bodyPr wrap="square">
            <a:spAutoFit/>
          </a:bodyPr>
          <a:lstStyle/>
          <a:p>
            <a:pPr>
              <a:lnSpc>
                <a:spcPct val="130000"/>
              </a:lnSpc>
            </a:pPr>
            <a:r>
              <a:rPr lang="en-US" altLang="zh-CN" sz="1600" dirty="0">
                <a:latin typeface="微软雅黑" charset="0"/>
                <a:ea typeface="微软雅黑" charset="0"/>
              </a:rPr>
              <a:t>Read data from CSV files, create 'Item' objects and store them in linked lists and category trees, respectively, for on-demand access and management of item data.</a:t>
            </a:r>
            <a:endParaRPr lang="zh-CN" altLang="en-US" sz="1600" dirty="0">
              <a:latin typeface="微软雅黑" charset="0"/>
              <a:ea typeface="微软雅黑" charset="0"/>
            </a:endParaRPr>
          </a:p>
        </p:txBody>
      </p:sp>
      <p:pic>
        <p:nvPicPr>
          <p:cNvPr id="27" name="图形 26" descr="箭头: 轻微弯曲 纯色填充">
            <a:extLst>
              <a:ext uri="{FF2B5EF4-FFF2-40B4-BE49-F238E27FC236}">
                <a16:creationId xmlns:a16="http://schemas.microsoft.com/office/drawing/2014/main" id="{EB91B67B-6C82-89EF-5846-4662CAE02F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742474">
            <a:off x="1181752" y="4030915"/>
            <a:ext cx="665769" cy="665769"/>
          </a:xfrm>
          <a:prstGeom prst="rect">
            <a:avLst/>
          </a:prstGeom>
        </p:spPr>
      </p:pic>
      <p:pic>
        <p:nvPicPr>
          <p:cNvPr id="37" name="图片 36">
            <a:extLst>
              <a:ext uri="{FF2B5EF4-FFF2-40B4-BE49-F238E27FC236}">
                <a16:creationId xmlns:a16="http://schemas.microsoft.com/office/drawing/2014/main" id="{1F276353-8533-6287-69EB-781C5522847D}"/>
              </a:ext>
            </a:extLst>
          </p:cNvPr>
          <p:cNvPicPr>
            <a:picLocks noChangeAspect="1"/>
          </p:cNvPicPr>
          <p:nvPr/>
        </p:nvPicPr>
        <p:blipFill>
          <a:blip r:embed="rId5"/>
          <a:stretch>
            <a:fillRect/>
          </a:stretch>
        </p:blipFill>
        <p:spPr>
          <a:xfrm>
            <a:off x="1845561" y="4466366"/>
            <a:ext cx="1551192" cy="369332"/>
          </a:xfrm>
          <a:prstGeom prst="rect">
            <a:avLst/>
          </a:prstGeom>
        </p:spPr>
      </p:pic>
    </p:spTree>
    <p:extLst>
      <p:ext uri="{BB962C8B-B14F-4D97-AF65-F5344CB8AC3E}">
        <p14:creationId xmlns:p14="http://schemas.microsoft.com/office/powerpoint/2010/main" val="10557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4B19E71-FC0A-4156-BCD6-34FFC842D601}"/>
              </a:ext>
            </a:extLst>
          </p:cNvPr>
          <p:cNvSpPr>
            <a:spLocks noGrp="1"/>
          </p:cNvSpPr>
          <p:nvPr>
            <p:ph type="body" sz="quarter" idx="10"/>
          </p:nvPr>
        </p:nvSpPr>
        <p:spPr/>
        <p:txBody>
          <a:bodyPr/>
          <a:lstStyle/>
          <a:p>
            <a:r>
              <a:rPr lang="en-US" altLang="zh-CN" dirty="0"/>
              <a:t>Test coverage in the code</a:t>
            </a:r>
            <a:endParaRPr lang="zh-CN" altLang="en-US" dirty="0"/>
          </a:p>
        </p:txBody>
      </p:sp>
      <p:pic>
        <p:nvPicPr>
          <p:cNvPr id="4" name="图片 3">
            <a:extLst>
              <a:ext uri="{FF2B5EF4-FFF2-40B4-BE49-F238E27FC236}">
                <a16:creationId xmlns:a16="http://schemas.microsoft.com/office/drawing/2014/main" id="{685BC639-66ED-4829-BFBF-F6EC0545FCD2}"/>
              </a:ext>
            </a:extLst>
          </p:cNvPr>
          <p:cNvPicPr>
            <a:picLocks noChangeAspect="1"/>
          </p:cNvPicPr>
          <p:nvPr/>
        </p:nvPicPr>
        <p:blipFill>
          <a:blip r:embed="rId2"/>
          <a:stretch>
            <a:fillRect/>
          </a:stretch>
        </p:blipFill>
        <p:spPr>
          <a:xfrm>
            <a:off x="438035" y="1056763"/>
            <a:ext cx="7828532" cy="4413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4">
            <a:extLst>
              <a:ext uri="{FF2B5EF4-FFF2-40B4-BE49-F238E27FC236}">
                <a16:creationId xmlns:a16="http://schemas.microsoft.com/office/drawing/2014/main" id="{39C443F3-8B21-44DC-BD5D-6E410B9AA96D}"/>
              </a:ext>
            </a:extLst>
          </p:cNvPr>
          <p:cNvSpPr txBox="1"/>
          <p:nvPr/>
        </p:nvSpPr>
        <p:spPr>
          <a:xfrm>
            <a:off x="438035" y="5656139"/>
            <a:ext cx="7828532" cy="701346"/>
          </a:xfrm>
          <a:prstGeom prst="rect">
            <a:avLst/>
          </a:prstGeom>
          <a:noFill/>
        </p:spPr>
        <p:txBody>
          <a:bodyPr wrap="square" rtlCol="0">
            <a:spAutoFit/>
          </a:bodyPr>
          <a:lstStyle/>
          <a:p>
            <a:pPr>
              <a:lnSpc>
                <a:spcPct val="130000"/>
              </a:lnSpc>
              <a:spcBef>
                <a:spcPts val="600"/>
              </a:spcBef>
            </a:pPr>
            <a:r>
              <a:rPr lang="en-US" altLang="zh-CN" sz="1600" dirty="0">
                <a:latin typeface="微软雅黑" charset="0"/>
                <a:ea typeface="微软雅黑" charset="0"/>
              </a:rPr>
              <a:t>By loading the extension you can clearly see which parts are covered and which are not</a:t>
            </a:r>
            <a:endParaRPr lang="zh-CN" altLang="en-US" sz="1600" dirty="0">
              <a:latin typeface="微软雅黑" charset="0"/>
              <a:ea typeface="微软雅黑" charset="0"/>
              <a:sym typeface="+mn-lt"/>
            </a:endParaRPr>
          </a:p>
        </p:txBody>
      </p:sp>
    </p:spTree>
    <p:extLst>
      <p:ext uri="{BB962C8B-B14F-4D97-AF65-F5344CB8AC3E}">
        <p14:creationId xmlns:p14="http://schemas.microsoft.com/office/powerpoint/2010/main" val="4226872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849496" cy="389467"/>
          </a:xfrm>
        </p:spPr>
        <p:txBody>
          <a:bodyPr/>
          <a:lstStyle/>
          <a:p>
            <a:r>
              <a:rPr kumimoji="1" lang="en-US" altLang="zh-CN" sz="1600" dirty="0"/>
              <a:t>Test results and coverage reports</a:t>
            </a:r>
            <a:endParaRPr kumimoji="1" lang="zh-CN" altLang="en-US" sz="1600" dirty="0"/>
          </a:p>
        </p:txBody>
      </p:sp>
      <p:grpSp>
        <p:nvGrpSpPr>
          <p:cNvPr id="3" name="组 2"/>
          <p:cNvGrpSpPr/>
          <p:nvPr/>
        </p:nvGrpSpPr>
        <p:grpSpPr>
          <a:xfrm>
            <a:off x="732140" y="5180474"/>
            <a:ext cx="2753835" cy="721707"/>
            <a:chOff x="910794" y="4967546"/>
            <a:chExt cx="2300757" cy="721707"/>
          </a:xfrm>
        </p:grpSpPr>
        <p:grpSp>
          <p:nvGrpSpPr>
            <p:cNvPr id="45" name="组合 10"/>
            <p:cNvGrpSpPr/>
            <p:nvPr/>
          </p:nvGrpSpPr>
          <p:grpSpPr>
            <a:xfrm>
              <a:off x="910794" y="4967546"/>
              <a:ext cx="2300757" cy="509896"/>
              <a:chOff x="888096" y="1000203"/>
              <a:chExt cx="4259825" cy="944066"/>
            </a:xfrm>
          </p:grpSpPr>
          <p:sp>
            <p:nvSpPr>
              <p:cNvPr id="46" name="矩形 4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7" name="椭圆 4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8" name="椭圆 4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9" name="椭圆 4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50" name="椭圆 4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51" name="矩形 50"/>
            <p:cNvSpPr/>
            <p:nvPr/>
          </p:nvSpPr>
          <p:spPr>
            <a:xfrm>
              <a:off x="1041701" y="5042922"/>
              <a:ext cx="2031325" cy="646331"/>
            </a:xfrm>
            <a:prstGeom prst="rect">
              <a:avLst/>
            </a:prstGeom>
          </p:spPr>
          <p:txBody>
            <a:bodyPr wrap="square">
              <a:spAutoFit/>
            </a:bodyPr>
            <a:lstStyle/>
            <a:p>
              <a:r>
                <a:rPr lang="en-US" altLang="zh-CN" dirty="0">
                  <a:solidFill>
                    <a:srgbClr val="000000"/>
                  </a:solidFill>
                  <a:latin typeface="Segoe UI"/>
                  <a:ea typeface="微软雅黑"/>
                </a:rPr>
                <a:t>Reaction embodiment</a:t>
              </a:r>
              <a:endParaRPr lang="zh-CN" altLang="en-US" dirty="0">
                <a:solidFill>
                  <a:srgbClr val="000000"/>
                </a:solidFill>
                <a:latin typeface="Segoe UI"/>
                <a:ea typeface="微软雅黑"/>
              </a:endParaRPr>
            </a:p>
          </p:txBody>
        </p:sp>
      </p:grpSp>
      <p:sp>
        <p:nvSpPr>
          <p:cNvPr id="52" name="矩形 51"/>
          <p:cNvSpPr/>
          <p:nvPr/>
        </p:nvSpPr>
        <p:spPr>
          <a:xfrm>
            <a:off x="732140" y="5902181"/>
            <a:ext cx="8095320" cy="701346"/>
          </a:xfrm>
          <a:prstGeom prst="rect">
            <a:avLst/>
          </a:prstGeom>
        </p:spPr>
        <p:txBody>
          <a:bodyPr wrap="square">
            <a:spAutoFit/>
          </a:bodyPr>
          <a:lstStyle/>
          <a:p>
            <a:pPr>
              <a:lnSpc>
                <a:spcPct val="130000"/>
              </a:lnSpc>
            </a:pPr>
            <a:r>
              <a:rPr lang="en-US" altLang="zh-CN" sz="1600" dirty="0">
                <a:latin typeface="微软雅黑" charset="0"/>
                <a:ea typeface="微软雅黑" charset="0"/>
              </a:rPr>
              <a:t>The code coverage of up to 91% reflects that the test cases cover most of the code path widely, which can be seen that the code quality and stability are good.</a:t>
            </a:r>
            <a:endParaRPr lang="zh-CN" altLang="en-US" sz="1600" dirty="0">
              <a:latin typeface="微软雅黑" charset="0"/>
              <a:ea typeface="微软雅黑" charset="0"/>
            </a:endParaRPr>
          </a:p>
        </p:txBody>
      </p:sp>
      <p:pic>
        <p:nvPicPr>
          <p:cNvPr id="8" name="图片 7">
            <a:extLst>
              <a:ext uri="{FF2B5EF4-FFF2-40B4-BE49-F238E27FC236}">
                <a16:creationId xmlns:a16="http://schemas.microsoft.com/office/drawing/2014/main" id="{D193EA97-A5D7-4C52-9382-FF787ADD3D69}"/>
              </a:ext>
            </a:extLst>
          </p:cNvPr>
          <p:cNvPicPr>
            <a:picLocks noChangeAspect="1"/>
          </p:cNvPicPr>
          <p:nvPr/>
        </p:nvPicPr>
        <p:blipFill rotWithShape="1">
          <a:blip r:embed="rId3"/>
          <a:srcRect t="11464"/>
          <a:stretch/>
        </p:blipFill>
        <p:spPr>
          <a:xfrm>
            <a:off x="510002" y="812272"/>
            <a:ext cx="8153106" cy="4136517"/>
          </a:xfrm>
          <a:prstGeom prst="rect">
            <a:avLst/>
          </a:prstGeom>
        </p:spPr>
      </p:pic>
    </p:spTree>
    <p:extLst>
      <p:ext uri="{BB962C8B-B14F-4D97-AF65-F5344CB8AC3E}">
        <p14:creationId xmlns:p14="http://schemas.microsoft.com/office/powerpoint/2010/main" val="47030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056432" y="2450018"/>
            <a:ext cx="8079136" cy="1074822"/>
          </a:xfrm>
        </p:spPr>
        <p:txBody>
          <a:bodyPr/>
          <a:lstStyle/>
          <a:p>
            <a:r>
              <a:rPr kumimoji="1" lang="en-US" altLang="zh-CN" sz="5400" dirty="0"/>
              <a:t>Problems encountered and solutions</a:t>
            </a:r>
            <a:endParaRPr kumimoji="1" lang="zh-CN" altLang="en-US" sz="5400" dirty="0"/>
          </a:p>
        </p:txBody>
      </p:sp>
      <p:sp>
        <p:nvSpPr>
          <p:cNvPr id="4" name="文本占位符 3"/>
          <p:cNvSpPr>
            <a:spLocks noGrp="1"/>
          </p:cNvSpPr>
          <p:nvPr>
            <p:ph type="body" sz="quarter" idx="12"/>
          </p:nvPr>
        </p:nvSpPr>
        <p:spPr>
          <a:xfrm>
            <a:off x="2326105" y="4072562"/>
            <a:ext cx="7539792" cy="707725"/>
          </a:xfrm>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7" name="矩形 6"/>
          <p:cNvSpPr/>
          <p:nvPr/>
        </p:nvSpPr>
        <p:spPr>
          <a:xfrm>
            <a:off x="4889817" y="4780287"/>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725138377"/>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66136"/>
            <a:ext cx="4439319" cy="741376"/>
          </a:xfrm>
        </p:spPr>
        <p:txBody>
          <a:bodyPr/>
          <a:lstStyle/>
          <a:p>
            <a:r>
              <a:rPr kumimoji="1" lang="en-US" altLang="zh-CN" sz="1600" dirty="0"/>
              <a:t>Problems encountered and solutions</a:t>
            </a:r>
          </a:p>
          <a:p>
            <a:endParaRPr kumimoji="1" lang="zh-CN" altLang="en-US" dirty="0"/>
          </a:p>
        </p:txBody>
      </p:sp>
      <p:grpSp>
        <p:nvGrpSpPr>
          <p:cNvPr id="14" name="组 13"/>
          <p:cNvGrpSpPr/>
          <p:nvPr/>
        </p:nvGrpSpPr>
        <p:grpSpPr>
          <a:xfrm>
            <a:off x="400204" y="750103"/>
            <a:ext cx="7640931" cy="2642636"/>
            <a:chOff x="923717" y="715883"/>
            <a:chExt cx="4597584" cy="2261212"/>
          </a:xfrm>
        </p:grpSpPr>
        <p:grpSp>
          <p:nvGrpSpPr>
            <p:cNvPr id="15" name="组合 16"/>
            <p:cNvGrpSpPr/>
            <p:nvPr/>
          </p:nvGrpSpPr>
          <p:grpSpPr>
            <a:xfrm>
              <a:off x="923717" y="715883"/>
              <a:ext cx="2300757" cy="509896"/>
              <a:chOff x="888096" y="1000203"/>
              <a:chExt cx="4259825" cy="944066"/>
            </a:xfrm>
          </p:grpSpPr>
          <p:sp>
            <p:nvSpPr>
              <p:cNvPr id="18" name="椭圆 1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椭圆 1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6" name="矩形 15"/>
            <p:cNvSpPr/>
            <p:nvPr/>
          </p:nvSpPr>
          <p:spPr>
            <a:xfrm>
              <a:off x="1001873" y="791259"/>
              <a:ext cx="4519428" cy="2185836"/>
            </a:xfrm>
            <a:prstGeom prst="rect">
              <a:avLst/>
            </a:prstGeom>
          </p:spPr>
          <p:txBody>
            <a:bodyPr wrap="square">
              <a:spAutoFit/>
            </a:bodyPr>
            <a:lstStyle/>
            <a:p>
              <a:pPr defTabSz="914400">
                <a:defRPr/>
              </a:pPr>
              <a:r>
                <a:rPr lang="en-US" altLang="zh-CN" sz="1600" dirty="0">
                  <a:latin typeface="微软雅黑" charset="0"/>
                  <a:ea typeface="微软雅黑" charset="0"/>
                </a:rPr>
                <a:t>1. We encountered some errors during the module import process, such as attempting to import the module under the inventory package in the </a:t>
              </a:r>
              <a:r>
                <a:rPr lang="en-US" altLang="zh-CN" sz="1600" dirty="0" err="1">
                  <a:latin typeface="微软雅黑" charset="0"/>
                  <a:ea typeface="微软雅黑" charset="0"/>
                </a:rPr>
                <a:t>category_tree</a:t>
              </a:r>
              <a:r>
                <a:rPr lang="en-US" altLang="zh-CN" sz="1600" dirty="0">
                  <a:latin typeface="微软雅黑" charset="0"/>
                  <a:ea typeface="微软雅黑" charset="0"/>
                </a:rPr>
                <a:t> code.</a:t>
              </a:r>
            </a:p>
            <a:p>
              <a:pPr defTabSz="914400">
                <a:defRPr/>
              </a:pPr>
              <a:endParaRPr lang="en-US" altLang="zh-CN" sz="1600" dirty="0">
                <a:latin typeface="微软雅黑" charset="0"/>
                <a:ea typeface="微软雅黑" charset="0"/>
              </a:endParaRPr>
            </a:p>
            <a:p>
              <a:pPr defTabSz="914400">
                <a:defRPr/>
              </a:pPr>
              <a:r>
                <a:rPr lang="en-US" altLang="zh-CN" sz="1600" dirty="0">
                  <a:latin typeface="微软雅黑" charset="0"/>
                  <a:ea typeface="微软雅黑" charset="0"/>
                </a:rPr>
                <a:t>So in each code, we added code similar to this, set the correct system path, and then import modules based on this</a:t>
              </a:r>
              <a:r>
                <a:rPr lang="zh-CN" altLang="en-US" sz="1600" dirty="0">
                  <a:latin typeface="微软雅黑" charset="0"/>
                  <a:ea typeface="微软雅黑" charset="0"/>
                </a:rPr>
                <a:t>：</a:t>
              </a:r>
              <a:endParaRPr lang="en-US" altLang="zh-CN" sz="1600" kern="0" dirty="0">
                <a:solidFill>
                  <a:prstClr val="black"/>
                </a:solidFill>
                <a:latin typeface="Microsoft YaHei Light" panose="020B0502040204020203" pitchFamily="34" charset="-122"/>
                <a:ea typeface="Microsoft YaHei Light" panose="020B0502040204020203" pitchFamily="34" charset="-122"/>
              </a:endParaRPr>
            </a:p>
            <a:p>
              <a:pPr defTabSz="914400">
                <a:defRPr/>
              </a:pPr>
              <a:r>
                <a:rPr lang="en-US" altLang="zh-CN" sz="1600" dirty="0" err="1">
                  <a:solidFill>
                    <a:schemeClr val="accent1"/>
                  </a:solidFill>
                  <a:latin typeface="微软雅黑" charset="0"/>
                  <a:ea typeface="微软雅黑" charset="0"/>
                </a:rPr>
                <a:t>current_dir</a:t>
              </a:r>
              <a:r>
                <a:rPr lang="en-US" altLang="zh-CN" sz="1600" dirty="0">
                  <a:solidFill>
                    <a:schemeClr val="accent1"/>
                  </a:solidFill>
                  <a:latin typeface="微软雅黑" charset="0"/>
                  <a:ea typeface="微软雅黑" charset="0"/>
                </a:rPr>
                <a:t> = </a:t>
              </a:r>
              <a:r>
                <a:rPr lang="en-US" altLang="zh-CN" sz="1600" dirty="0" err="1">
                  <a:solidFill>
                    <a:schemeClr val="accent1"/>
                  </a:solidFill>
                  <a:latin typeface="微软雅黑" charset="0"/>
                  <a:ea typeface="微软雅黑" charset="0"/>
                </a:rPr>
                <a:t>os.path.dirname</a:t>
              </a:r>
              <a:r>
                <a:rPr lang="en-US" altLang="zh-CN" sz="1600" dirty="0">
                  <a:solidFill>
                    <a:schemeClr val="accent1"/>
                  </a:solidFill>
                  <a:latin typeface="微软雅黑" charset="0"/>
                  <a:ea typeface="微软雅黑" charset="0"/>
                </a:rPr>
                <a:t>(</a:t>
              </a:r>
              <a:r>
                <a:rPr lang="en-US" altLang="zh-CN" sz="1600" dirty="0" err="1">
                  <a:solidFill>
                    <a:schemeClr val="accent1"/>
                  </a:solidFill>
                  <a:latin typeface="微软雅黑" charset="0"/>
                  <a:ea typeface="微软雅黑" charset="0"/>
                </a:rPr>
                <a:t>os.path.abspath</a:t>
              </a:r>
              <a:r>
                <a:rPr lang="en-US" altLang="zh-CN" sz="1600" dirty="0">
                  <a:solidFill>
                    <a:schemeClr val="accent1"/>
                  </a:solidFill>
                  <a:latin typeface="微软雅黑" charset="0"/>
                  <a:ea typeface="微软雅黑" charset="0"/>
                </a:rPr>
                <a:t>(__file__))</a:t>
              </a:r>
            </a:p>
            <a:p>
              <a:pPr defTabSz="914400">
                <a:defRPr/>
              </a:pPr>
              <a:r>
                <a:rPr lang="en-US" altLang="zh-CN" sz="1600" dirty="0" err="1">
                  <a:solidFill>
                    <a:schemeClr val="accent1"/>
                  </a:solidFill>
                  <a:latin typeface="微软雅黑" charset="0"/>
                  <a:ea typeface="微软雅黑" charset="0"/>
                </a:rPr>
                <a:t>project_root</a:t>
              </a:r>
              <a:r>
                <a:rPr lang="en-US" altLang="zh-CN" sz="1600" dirty="0">
                  <a:solidFill>
                    <a:schemeClr val="accent1"/>
                  </a:solidFill>
                  <a:latin typeface="微软雅黑" charset="0"/>
                  <a:ea typeface="微软雅黑" charset="0"/>
                </a:rPr>
                <a:t> = </a:t>
              </a:r>
              <a:r>
                <a:rPr lang="en-US" altLang="zh-CN" sz="1600" dirty="0" err="1">
                  <a:solidFill>
                    <a:schemeClr val="accent1"/>
                  </a:solidFill>
                  <a:latin typeface="微软雅黑" charset="0"/>
                  <a:ea typeface="微软雅黑" charset="0"/>
                </a:rPr>
                <a:t>os.path.dirname</a:t>
              </a:r>
              <a:r>
                <a:rPr lang="en-US" altLang="zh-CN" sz="1600" dirty="0">
                  <a:solidFill>
                    <a:schemeClr val="accent1"/>
                  </a:solidFill>
                  <a:latin typeface="微软雅黑" charset="0"/>
                  <a:ea typeface="微软雅黑" charset="0"/>
                </a:rPr>
                <a:t>(</a:t>
              </a:r>
              <a:r>
                <a:rPr lang="en-US" altLang="zh-CN" sz="1600" dirty="0" err="1">
                  <a:solidFill>
                    <a:schemeClr val="accent1"/>
                  </a:solidFill>
                  <a:latin typeface="微软雅黑" charset="0"/>
                  <a:ea typeface="微软雅黑" charset="0"/>
                </a:rPr>
                <a:t>current_dir</a:t>
              </a:r>
              <a:r>
                <a:rPr lang="en-US" altLang="zh-CN" sz="1600" dirty="0">
                  <a:solidFill>
                    <a:schemeClr val="accent1"/>
                  </a:solidFill>
                  <a:latin typeface="微软雅黑" charset="0"/>
                  <a:ea typeface="微软雅黑" charset="0"/>
                </a:rPr>
                <a:t>)</a:t>
              </a:r>
            </a:p>
            <a:p>
              <a:pPr defTabSz="914400">
                <a:defRPr/>
              </a:pPr>
              <a:r>
                <a:rPr lang="en-US" altLang="zh-CN" sz="1600" dirty="0" err="1">
                  <a:solidFill>
                    <a:schemeClr val="accent1"/>
                  </a:solidFill>
                  <a:latin typeface="微软雅黑" charset="0"/>
                  <a:ea typeface="微软雅黑" charset="0"/>
                </a:rPr>
                <a:t>sys.path.append</a:t>
              </a:r>
              <a:r>
                <a:rPr lang="en-US" altLang="zh-CN" sz="1600" dirty="0">
                  <a:solidFill>
                    <a:schemeClr val="accent1"/>
                  </a:solidFill>
                  <a:latin typeface="微软雅黑" charset="0"/>
                  <a:ea typeface="微软雅黑" charset="0"/>
                </a:rPr>
                <a:t>(</a:t>
              </a:r>
              <a:r>
                <a:rPr lang="en-US" altLang="zh-CN" sz="1600" dirty="0" err="1">
                  <a:solidFill>
                    <a:schemeClr val="accent1"/>
                  </a:solidFill>
                  <a:latin typeface="微软雅黑" charset="0"/>
                  <a:ea typeface="微软雅黑" charset="0"/>
                </a:rPr>
                <a:t>project_root</a:t>
              </a:r>
              <a:r>
                <a:rPr lang="en-US" altLang="zh-CN" sz="1600" dirty="0">
                  <a:solidFill>
                    <a:schemeClr val="accent1"/>
                  </a:solidFill>
                  <a:latin typeface="微软雅黑" charset="0"/>
                  <a:ea typeface="微软雅黑" charset="0"/>
                </a:rPr>
                <a:t>)</a:t>
              </a:r>
            </a:p>
            <a:p>
              <a:pPr defTabSz="914400">
                <a:defRPr/>
              </a:pPr>
              <a:endParaRPr lang="zh-CN" altLang="en-US" sz="1600" kern="0" dirty="0">
                <a:solidFill>
                  <a:prstClr val="black"/>
                </a:solidFill>
                <a:latin typeface="Microsoft YaHei Light" panose="020B0502040204020203" pitchFamily="34" charset="-122"/>
                <a:ea typeface="Microsoft YaHei Light" panose="020B0502040204020203" pitchFamily="34" charset="-122"/>
              </a:endParaRPr>
            </a:p>
          </p:txBody>
        </p:sp>
      </p:grpSp>
      <p:grpSp>
        <p:nvGrpSpPr>
          <p:cNvPr id="35" name="组 13">
            <a:extLst>
              <a:ext uri="{FF2B5EF4-FFF2-40B4-BE49-F238E27FC236}">
                <a16:creationId xmlns:a16="http://schemas.microsoft.com/office/drawing/2014/main" id="{EC125F35-791A-43A2-902D-426C01B6B491}"/>
              </a:ext>
            </a:extLst>
          </p:cNvPr>
          <p:cNvGrpSpPr/>
          <p:nvPr/>
        </p:nvGrpSpPr>
        <p:grpSpPr>
          <a:xfrm>
            <a:off x="464833" y="3726787"/>
            <a:ext cx="8019646" cy="2888858"/>
            <a:chOff x="923717" y="715883"/>
            <a:chExt cx="4556508" cy="2471894"/>
          </a:xfrm>
        </p:grpSpPr>
        <p:grpSp>
          <p:nvGrpSpPr>
            <p:cNvPr id="47" name="组合 16">
              <a:extLst>
                <a:ext uri="{FF2B5EF4-FFF2-40B4-BE49-F238E27FC236}">
                  <a16:creationId xmlns:a16="http://schemas.microsoft.com/office/drawing/2014/main" id="{055CEBC9-10ED-44F0-BE35-473A79316E87}"/>
                </a:ext>
              </a:extLst>
            </p:cNvPr>
            <p:cNvGrpSpPr/>
            <p:nvPr/>
          </p:nvGrpSpPr>
          <p:grpSpPr>
            <a:xfrm>
              <a:off x="923717" y="715883"/>
              <a:ext cx="2300757" cy="509896"/>
              <a:chOff x="888096" y="1000203"/>
              <a:chExt cx="4259825" cy="944066"/>
            </a:xfrm>
          </p:grpSpPr>
          <p:sp>
            <p:nvSpPr>
              <p:cNvPr id="49" name="椭圆 48">
                <a:extLst>
                  <a:ext uri="{FF2B5EF4-FFF2-40B4-BE49-F238E27FC236}">
                    <a16:creationId xmlns:a16="http://schemas.microsoft.com/office/drawing/2014/main" id="{88590984-ABDF-4762-AC33-D73C2A2FD604}"/>
                  </a:ext>
                </a:extLst>
              </p:cNvPr>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50" name="椭圆 49">
                <a:extLst>
                  <a:ext uri="{FF2B5EF4-FFF2-40B4-BE49-F238E27FC236}">
                    <a16:creationId xmlns:a16="http://schemas.microsoft.com/office/drawing/2014/main" id="{A5A10225-CA6D-4AE9-AD6F-22CB42736B91}"/>
                  </a:ext>
                </a:extLst>
              </p:cNvPr>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51" name="椭圆 50">
                <a:extLst>
                  <a:ext uri="{FF2B5EF4-FFF2-40B4-BE49-F238E27FC236}">
                    <a16:creationId xmlns:a16="http://schemas.microsoft.com/office/drawing/2014/main" id="{D76F0641-4AF8-4421-9F1B-0CDFE828B613}"/>
                  </a:ext>
                </a:extLst>
              </p:cNvPr>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52" name="椭圆 51">
                <a:extLst>
                  <a:ext uri="{FF2B5EF4-FFF2-40B4-BE49-F238E27FC236}">
                    <a16:creationId xmlns:a16="http://schemas.microsoft.com/office/drawing/2014/main" id="{B62BC365-5DFA-4F44-89FC-673A39357B6B}"/>
                  </a:ext>
                </a:extLst>
              </p:cNvPr>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48" name="矩形 47">
              <a:extLst>
                <a:ext uri="{FF2B5EF4-FFF2-40B4-BE49-F238E27FC236}">
                  <a16:creationId xmlns:a16="http://schemas.microsoft.com/office/drawing/2014/main" id="{74DCCA25-6F38-4BE4-AD4B-1CCD1AF9F621}"/>
                </a:ext>
              </a:extLst>
            </p:cNvPr>
            <p:cNvSpPr/>
            <p:nvPr/>
          </p:nvSpPr>
          <p:spPr>
            <a:xfrm>
              <a:off x="960797" y="791259"/>
              <a:ext cx="4519428" cy="2396518"/>
            </a:xfrm>
            <a:prstGeom prst="rect">
              <a:avLst/>
            </a:prstGeom>
          </p:spPr>
          <p:txBody>
            <a:bodyPr wrap="square">
              <a:spAutoFit/>
            </a:bodyPr>
            <a:lstStyle/>
            <a:p>
              <a:pPr defTabSz="914400">
                <a:defRPr/>
              </a:pPr>
              <a:r>
                <a:rPr lang="en-US" altLang="zh-CN" sz="1600" dirty="0">
                  <a:latin typeface="微软雅黑" charset="0"/>
                  <a:ea typeface="微软雅黑" charset="0"/>
                </a:rPr>
                <a:t>2. When we were creating the GUI interface in the main function, we found that after adding a new item, we couldn't find it during the search.</a:t>
              </a:r>
            </a:p>
            <a:p>
              <a:pPr defTabSz="914400">
                <a:defRPr/>
              </a:pPr>
              <a:endParaRPr lang="en-US" altLang="zh-CN" sz="1600" dirty="0">
                <a:latin typeface="微软雅黑" charset="0"/>
                <a:ea typeface="微软雅黑" charset="0"/>
              </a:endParaRPr>
            </a:p>
            <a:p>
              <a:pPr defTabSz="914400">
                <a:defRPr/>
              </a:pPr>
              <a:r>
                <a:rPr lang="en-US" altLang="zh-CN" sz="1600" dirty="0">
                  <a:latin typeface="微软雅黑" charset="0"/>
                  <a:ea typeface="微软雅黑" charset="0"/>
                </a:rPr>
                <a:t>So after checking, we found that we were looking for the tree we were using, but we only added the linked list to the linked list and did not update it to the tree, so it was not found. Therefore, we added the following line of code in the def </a:t>
              </a:r>
              <a:r>
                <a:rPr lang="en-US" altLang="zh-CN" sz="1600" dirty="0" err="1">
                  <a:latin typeface="微软雅黑" charset="0"/>
                  <a:ea typeface="微软雅黑" charset="0"/>
                </a:rPr>
                <a:t>add_item</a:t>
              </a:r>
              <a:r>
                <a:rPr lang="en-US" altLang="zh-CN" sz="1600" dirty="0">
                  <a:latin typeface="微软雅黑" charset="0"/>
                  <a:ea typeface="微软雅黑" charset="0"/>
                </a:rPr>
                <a:t> module:</a:t>
              </a:r>
            </a:p>
            <a:p>
              <a:pPr defTabSz="914400">
                <a:defRPr/>
              </a:pPr>
              <a:r>
                <a:rPr lang="en-US" altLang="zh-CN" sz="1600" dirty="0" err="1">
                  <a:latin typeface="微软雅黑" charset="0"/>
                  <a:ea typeface="微软雅黑" charset="0"/>
                </a:rPr>
                <a:t>self.inventorys.insert</a:t>
              </a:r>
              <a:r>
                <a:rPr lang="en-US" altLang="zh-CN" sz="1600" dirty="0">
                  <a:latin typeface="微软雅黑" charset="0"/>
                  <a:ea typeface="微软雅黑" charset="0"/>
                </a:rPr>
                <a:t>(</a:t>
              </a:r>
              <a:r>
                <a:rPr lang="en-US" altLang="zh-CN" sz="1600" dirty="0" err="1">
                  <a:latin typeface="微软雅黑" charset="0"/>
                  <a:ea typeface="微软雅黑" charset="0"/>
                </a:rPr>
                <a:t>category,item</a:t>
              </a:r>
              <a:r>
                <a:rPr lang="en-US" altLang="zh-CN" sz="1600" dirty="0">
                  <a:latin typeface="微软雅黑" charset="0"/>
                  <a:ea typeface="微软雅黑" charset="0"/>
                </a:rPr>
                <a:t>)</a:t>
              </a:r>
            </a:p>
            <a:p>
              <a:pPr defTabSz="914400">
                <a:defRPr/>
              </a:pPr>
              <a:r>
                <a:rPr lang="en-US" altLang="zh-CN" sz="1600" dirty="0">
                  <a:latin typeface="微软雅黑" charset="0"/>
                  <a:ea typeface="微软雅黑" charset="0"/>
                </a:rPr>
                <a:t>At the same time, we have also added the inter function in category_tree.py, used for inserting nodes.</a:t>
              </a:r>
            </a:p>
            <a:p>
              <a:pPr defTabSz="914400">
                <a:defRPr/>
              </a:pPr>
              <a:r>
                <a:rPr lang="en-US" altLang="zh-CN" sz="1600" kern="0" dirty="0">
                  <a:solidFill>
                    <a:prstClr val="black"/>
                  </a:solidFill>
                  <a:latin typeface="MS PGothic" panose="020B0600070205080204" pitchFamily="34" charset="-128"/>
                  <a:ea typeface="MS PGothic" panose="020B0600070205080204" pitchFamily="34" charset="-128"/>
                </a:rPr>
                <a:t>    </a:t>
              </a:r>
              <a:endParaRPr lang="zh-CN" altLang="en-US" sz="1600" kern="0" dirty="0">
                <a:solidFill>
                  <a:prstClr val="black"/>
                </a:solidFill>
                <a:latin typeface="MS PGothic" panose="020B0600070205080204" pitchFamily="34" charset="-128"/>
                <a:ea typeface="MS PGothic" panose="020B0600070205080204" pitchFamily="34" charset="-128"/>
              </a:endParaRPr>
            </a:p>
          </p:txBody>
        </p:sp>
      </p:grpSp>
    </p:spTree>
    <p:extLst>
      <p:ext uri="{BB962C8B-B14F-4D97-AF65-F5344CB8AC3E}">
        <p14:creationId xmlns:p14="http://schemas.microsoft.com/office/powerpoint/2010/main" val="211842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66136"/>
            <a:ext cx="4439319" cy="741376"/>
          </a:xfrm>
        </p:spPr>
        <p:txBody>
          <a:bodyPr/>
          <a:lstStyle/>
          <a:p>
            <a:r>
              <a:rPr kumimoji="1" lang="en-US" altLang="zh-CN" sz="1600" dirty="0"/>
              <a:t>Problems encountered and solutions</a:t>
            </a:r>
          </a:p>
          <a:p>
            <a:endParaRPr kumimoji="1" lang="zh-CN" altLang="en-US" dirty="0"/>
          </a:p>
        </p:txBody>
      </p:sp>
      <p:grpSp>
        <p:nvGrpSpPr>
          <p:cNvPr id="35" name="组 13">
            <a:extLst>
              <a:ext uri="{FF2B5EF4-FFF2-40B4-BE49-F238E27FC236}">
                <a16:creationId xmlns:a16="http://schemas.microsoft.com/office/drawing/2014/main" id="{EC125F35-791A-43A2-902D-426C01B6B491}"/>
              </a:ext>
            </a:extLst>
          </p:cNvPr>
          <p:cNvGrpSpPr/>
          <p:nvPr/>
        </p:nvGrpSpPr>
        <p:grpSpPr>
          <a:xfrm>
            <a:off x="464833" y="1370956"/>
            <a:ext cx="8091941" cy="2396414"/>
            <a:chOff x="923717" y="715883"/>
            <a:chExt cx="4597584" cy="2050528"/>
          </a:xfrm>
        </p:grpSpPr>
        <p:grpSp>
          <p:nvGrpSpPr>
            <p:cNvPr id="47" name="组合 16">
              <a:extLst>
                <a:ext uri="{FF2B5EF4-FFF2-40B4-BE49-F238E27FC236}">
                  <a16:creationId xmlns:a16="http://schemas.microsoft.com/office/drawing/2014/main" id="{055CEBC9-10ED-44F0-BE35-473A79316E87}"/>
                </a:ext>
              </a:extLst>
            </p:cNvPr>
            <p:cNvGrpSpPr/>
            <p:nvPr/>
          </p:nvGrpSpPr>
          <p:grpSpPr>
            <a:xfrm>
              <a:off x="923717" y="715883"/>
              <a:ext cx="2300757" cy="509896"/>
              <a:chOff x="888096" y="1000203"/>
              <a:chExt cx="4259825" cy="944066"/>
            </a:xfrm>
          </p:grpSpPr>
          <p:sp>
            <p:nvSpPr>
              <p:cNvPr id="49" name="椭圆 48">
                <a:extLst>
                  <a:ext uri="{FF2B5EF4-FFF2-40B4-BE49-F238E27FC236}">
                    <a16:creationId xmlns:a16="http://schemas.microsoft.com/office/drawing/2014/main" id="{88590984-ABDF-4762-AC33-D73C2A2FD604}"/>
                  </a:ext>
                </a:extLst>
              </p:cNvPr>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50" name="椭圆 49">
                <a:extLst>
                  <a:ext uri="{FF2B5EF4-FFF2-40B4-BE49-F238E27FC236}">
                    <a16:creationId xmlns:a16="http://schemas.microsoft.com/office/drawing/2014/main" id="{A5A10225-CA6D-4AE9-AD6F-22CB42736B91}"/>
                  </a:ext>
                </a:extLst>
              </p:cNvPr>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51" name="椭圆 50">
                <a:extLst>
                  <a:ext uri="{FF2B5EF4-FFF2-40B4-BE49-F238E27FC236}">
                    <a16:creationId xmlns:a16="http://schemas.microsoft.com/office/drawing/2014/main" id="{D76F0641-4AF8-4421-9F1B-0CDFE828B613}"/>
                  </a:ext>
                </a:extLst>
              </p:cNvPr>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52" name="椭圆 51">
                <a:extLst>
                  <a:ext uri="{FF2B5EF4-FFF2-40B4-BE49-F238E27FC236}">
                    <a16:creationId xmlns:a16="http://schemas.microsoft.com/office/drawing/2014/main" id="{B62BC365-5DFA-4F44-89FC-673A39357B6B}"/>
                  </a:ext>
                </a:extLst>
              </p:cNvPr>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48" name="矩形 47">
              <a:extLst>
                <a:ext uri="{FF2B5EF4-FFF2-40B4-BE49-F238E27FC236}">
                  <a16:creationId xmlns:a16="http://schemas.microsoft.com/office/drawing/2014/main" id="{74DCCA25-6F38-4BE4-AD4B-1CCD1AF9F621}"/>
                </a:ext>
              </a:extLst>
            </p:cNvPr>
            <p:cNvSpPr/>
            <p:nvPr/>
          </p:nvSpPr>
          <p:spPr>
            <a:xfrm>
              <a:off x="1001873" y="791259"/>
              <a:ext cx="4519428" cy="1975152"/>
            </a:xfrm>
            <a:prstGeom prst="rect">
              <a:avLst/>
            </a:prstGeom>
          </p:spPr>
          <p:txBody>
            <a:bodyPr wrap="square">
              <a:spAutoFit/>
            </a:bodyPr>
            <a:lstStyle/>
            <a:p>
              <a:pPr defTabSz="914400">
                <a:defRPr/>
              </a:pPr>
              <a:r>
                <a:rPr lang="en-US" altLang="zh-CN" sz="1600" dirty="0">
                  <a:latin typeface="微软雅黑" charset="0"/>
                  <a:ea typeface="微软雅黑" charset="0"/>
                </a:rPr>
                <a:t>3. In the search function of GUI, we found that if we first modify the quantity of items and then search, the quantity of items does not change. But in reality, the changes have already been made in the CSV file.</a:t>
              </a:r>
            </a:p>
            <a:p>
              <a:pPr defTabSz="914400">
                <a:defRPr/>
              </a:pPr>
              <a:endParaRPr lang="en-US" altLang="zh-CN" sz="1600" dirty="0">
                <a:latin typeface="微软雅黑" charset="0"/>
                <a:ea typeface="微软雅黑" charset="0"/>
              </a:endParaRPr>
            </a:p>
            <a:p>
              <a:pPr defTabSz="914400">
                <a:defRPr/>
              </a:pPr>
              <a:r>
                <a:rPr lang="en-US" altLang="zh-CN" sz="1600" dirty="0">
                  <a:latin typeface="微软雅黑" charset="0"/>
                  <a:ea typeface="微软雅黑" charset="0"/>
                </a:rPr>
                <a:t>After checking the main function code, we found that it was due to the lack of updating the number of items in the node of </a:t>
              </a:r>
              <a:r>
                <a:rPr lang="en-US" altLang="zh-CN" sz="1600" dirty="0" err="1">
                  <a:latin typeface="微软雅黑" charset="0"/>
                  <a:ea typeface="微软雅黑" charset="0"/>
                </a:rPr>
                <a:t>category_tree</a:t>
              </a:r>
              <a:r>
                <a:rPr lang="en-US" altLang="zh-CN" sz="1600" dirty="0">
                  <a:latin typeface="微软雅黑" charset="0"/>
                  <a:ea typeface="微软雅黑" charset="0"/>
                </a:rPr>
                <a:t>. Therefore, we added a function ‘update</a:t>
              </a:r>
              <a:br>
                <a:rPr lang="en-US" altLang="zh-CN" sz="1600" dirty="0">
                  <a:latin typeface="微软雅黑" charset="0"/>
                  <a:ea typeface="微软雅黑" charset="0"/>
                </a:rPr>
              </a:br>
              <a:r>
                <a:rPr lang="en-US" altLang="zh-CN" sz="1600" dirty="0">
                  <a:latin typeface="微软雅黑" charset="0"/>
                  <a:ea typeface="微软雅黑" charset="0"/>
                </a:rPr>
                <a:t>_quantity’ to update the number of items in the category tree code, which solved this problem.</a:t>
              </a:r>
              <a:endParaRPr lang="zh-CN" altLang="en-US" sz="1600" dirty="0">
                <a:latin typeface="微软雅黑" charset="0"/>
                <a:ea typeface="微软雅黑" charset="0"/>
              </a:endParaRPr>
            </a:p>
          </p:txBody>
        </p:sp>
      </p:grpSp>
    </p:spTree>
    <p:extLst>
      <p:ext uri="{BB962C8B-B14F-4D97-AF65-F5344CB8AC3E}">
        <p14:creationId xmlns:p14="http://schemas.microsoft.com/office/powerpoint/2010/main" val="46354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645011" y="2406426"/>
            <a:ext cx="6901978" cy="1074822"/>
          </a:xfrm>
        </p:spPr>
        <p:txBody>
          <a:bodyPr/>
          <a:lstStyle/>
          <a:p>
            <a:r>
              <a:rPr kumimoji="1" lang="en-US" altLang="zh-CN" sz="5400" dirty="0"/>
              <a:t>Summary and future work</a:t>
            </a:r>
            <a:endParaRPr kumimoji="1" lang="zh-CN" altLang="en-US" sz="5400" dirty="0"/>
          </a:p>
        </p:txBody>
      </p:sp>
      <p:sp>
        <p:nvSpPr>
          <p:cNvPr id="4" name="文本占位符 3"/>
          <p:cNvSpPr>
            <a:spLocks noGrp="1"/>
          </p:cNvSpPr>
          <p:nvPr>
            <p:ph type="body" sz="quarter" idx="12"/>
          </p:nvPr>
        </p:nvSpPr>
        <p:spPr>
          <a:xfrm>
            <a:off x="2326105" y="3786760"/>
            <a:ext cx="7539792" cy="707725"/>
          </a:xfrm>
        </p:spPr>
        <p:txBody>
          <a:bodyPr/>
          <a:lstStyle/>
          <a:p>
            <a:r>
              <a:rPr kumimoji="1" lang="en-US" altLang="zh-CN" sz="3600" dirty="0"/>
              <a:t>PART</a:t>
            </a:r>
            <a:r>
              <a:rPr kumimoji="1" lang="zh-CN" altLang="en-US" sz="3600" dirty="0"/>
              <a:t> </a:t>
            </a:r>
            <a:r>
              <a:rPr kumimoji="1" lang="en-US" altLang="zh-CN" sz="3600" dirty="0"/>
              <a:t>FIVE</a:t>
            </a:r>
            <a:endParaRPr kumimoji="1" lang="zh-CN" altLang="en-US" sz="3600" dirty="0"/>
          </a:p>
        </p:txBody>
      </p:sp>
      <p:sp>
        <p:nvSpPr>
          <p:cNvPr id="7" name="矩形 6"/>
          <p:cNvSpPr/>
          <p:nvPr/>
        </p:nvSpPr>
        <p:spPr>
          <a:xfrm>
            <a:off x="4889817" y="4479511"/>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00727721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grpSp>
          <p:nvGrpSpPr>
            <p:cNvPr id="70" name="组合 69">
              <a:extLst>
                <a:ext uri="{FF2B5EF4-FFF2-40B4-BE49-F238E27FC236}">
                  <a16:creationId xmlns:a16="http://schemas.microsoft.com/office/drawing/2014/main" id="{F93D8514-628A-4680-8002-A509360F8C22}"/>
                </a:ext>
              </a:extLst>
            </p:cNvPr>
            <p:cNvGrpSpPr/>
            <p:nvPr/>
          </p:nvGrpSpPr>
          <p:grpSpPr>
            <a:xfrm>
              <a:off x="4257454" y="1119688"/>
              <a:ext cx="4270319" cy="619089"/>
              <a:chOff x="4257454" y="1376165"/>
              <a:chExt cx="4270319" cy="619089"/>
            </a:xfrm>
          </p:grpSpPr>
          <p:sp>
            <p:nvSpPr>
              <p:cNvPr id="10" name="文本框 9">
                <a:extLst>
                  <a:ext uri="{FF2B5EF4-FFF2-40B4-BE49-F238E27FC236}">
                    <a16:creationId xmlns:a16="http://schemas.microsoft.com/office/drawing/2014/main" id="{CB76FA15-AC88-4CBC-A5A1-BE99E3F165FC}"/>
                  </a:ext>
                </a:extLst>
              </p:cNvPr>
              <p:cNvSpPr txBox="1"/>
              <p:nvPr/>
            </p:nvSpPr>
            <p:spPr>
              <a:xfrm>
                <a:off x="4257454" y="1376165"/>
                <a:ext cx="4270319" cy="584775"/>
              </a:xfrm>
              <a:prstGeom prst="rect">
                <a:avLst/>
              </a:prstGeom>
              <a:noFill/>
              <a:ln>
                <a:noFill/>
              </a:ln>
            </p:spPr>
            <p:txBody>
              <a:bodyPr wrap="square" lIns="91440" tIns="45720" rIns="91440" bIns="45720" anchor="ctr" anchorCtr="0">
                <a:spAutoFit/>
              </a:bodyPr>
              <a:lstStyle/>
              <a:p>
                <a:r>
                  <a:rPr kumimoji="1" lang="en-US" altLang="zh-CN" sz="3200" b="1" dirty="0"/>
                  <a:t>Project summary</a:t>
                </a:r>
                <a:endParaRPr kumimoji="1" lang="zh-CN" altLang="en-US" sz="3200" b="1" dirty="0"/>
              </a:p>
            </p:txBody>
          </p:sp>
          <p:cxnSp>
            <p:nvCxnSpPr>
              <p:cNvPr id="53" name="直接连接符 52">
                <a:extLst>
                  <a:ext uri="{FF2B5EF4-FFF2-40B4-BE49-F238E27FC236}">
                    <a16:creationId xmlns:a16="http://schemas.microsoft.com/office/drawing/2014/main" id="{EF90FDA0-7B97-48EB-8DEA-D31508C77F0F}"/>
                  </a:ext>
                </a:extLst>
              </p:cNvPr>
              <p:cNvCxnSpPr>
                <a:cxnSpLocks/>
              </p:cNvCxnSpPr>
              <p:nvPr/>
            </p:nvCxnSpPr>
            <p:spPr>
              <a:xfrm>
                <a:off x="4369879" y="1995254"/>
                <a:ext cx="808892" cy="0"/>
              </a:xfrm>
              <a:prstGeom prst="line">
                <a:avLst/>
              </a:prstGeom>
              <a:ln w="69850" cap="rnd"/>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C091BEC-E8C6-440D-AA73-84EBDFF65402}"/>
                  </a:ext>
                </a:extLst>
              </p:cNvPr>
              <p:cNvCxnSpPr>
                <a:cxnSpLocks/>
              </p:cNvCxnSpPr>
              <p:nvPr/>
            </p:nvCxnSpPr>
            <p:spPr>
              <a:xfrm>
                <a:off x="5483572" y="1995254"/>
                <a:ext cx="2321169" cy="0"/>
              </a:xfrm>
              <a:prstGeom prst="line">
                <a:avLst/>
              </a:prstGeom>
              <a:ln w="69850" cap="rnd"/>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id="{6B0471AB-E33D-438F-8697-516FD0DEB34D}"/>
                </a:ext>
              </a:extLst>
            </p:cNvPr>
            <p:cNvGrpSpPr/>
            <p:nvPr/>
          </p:nvGrpSpPr>
          <p:grpSpPr>
            <a:xfrm>
              <a:off x="1733547" y="2819193"/>
              <a:ext cx="3557947" cy="2997891"/>
              <a:chOff x="1275234" y="2897814"/>
              <a:chExt cx="3557947" cy="2997891"/>
            </a:xfrm>
          </p:grpSpPr>
          <p:sp>
            <p:nvSpPr>
              <p:cNvPr id="57" name="任意多边形: 形状 56">
                <a:extLst>
                  <a:ext uri="{FF2B5EF4-FFF2-40B4-BE49-F238E27FC236}">
                    <a16:creationId xmlns:a16="http://schemas.microsoft.com/office/drawing/2014/main" id="{D81A21E5-A223-466F-9352-450F4FC3FBDC}"/>
                  </a:ext>
                </a:extLst>
              </p:cNvPr>
              <p:cNvSpPr/>
              <p:nvPr/>
            </p:nvSpPr>
            <p:spPr>
              <a:xfrm rot="495164">
                <a:off x="1275234" y="2897814"/>
                <a:ext cx="3545168" cy="2992582"/>
              </a:xfrm>
              <a:custGeom>
                <a:avLst/>
                <a:gdLst>
                  <a:gd name="connsiteX0" fmla="*/ 3545168 w 3545168"/>
                  <a:gd name="connsiteY0" fmla="*/ 2674306 h 2992582"/>
                  <a:gd name="connsiteX1" fmla="*/ 3545168 w 3545168"/>
                  <a:gd name="connsiteY1" fmla="*/ 2866624 h 2992582"/>
                  <a:gd name="connsiteX2" fmla="*/ 3419210 w 3545168"/>
                  <a:gd name="connsiteY2" fmla="*/ 2992582 h 2992582"/>
                  <a:gd name="connsiteX3" fmla="*/ 1938251 w 3545168"/>
                  <a:gd name="connsiteY3" fmla="*/ 2992582 h 2992582"/>
                  <a:gd name="connsiteX4" fmla="*/ 0 w 3545168"/>
                  <a:gd name="connsiteY4" fmla="*/ 1599716 h 2992582"/>
                  <a:gd name="connsiteX5" fmla="*/ 275879 w 3545168"/>
                  <a:gd name="connsiteY5" fmla="*/ 2992582 h 2992582"/>
                  <a:gd name="connsiteX6" fmla="*/ 125958 w 3545168"/>
                  <a:gd name="connsiteY6" fmla="*/ 2992582 h 2992582"/>
                  <a:gd name="connsiteX7" fmla="*/ 0 w 3545168"/>
                  <a:gd name="connsiteY7" fmla="*/ 2866624 h 2992582"/>
                  <a:gd name="connsiteX8" fmla="*/ 3297188 w 3545168"/>
                  <a:gd name="connsiteY8" fmla="*/ 0 h 2992582"/>
                  <a:gd name="connsiteX9" fmla="*/ 3419210 w 3545168"/>
                  <a:gd name="connsiteY9" fmla="*/ 0 h 2992582"/>
                  <a:gd name="connsiteX10" fmla="*/ 3545168 w 3545168"/>
                  <a:gd name="connsiteY10" fmla="*/ 125958 h 2992582"/>
                  <a:gd name="connsiteX11" fmla="*/ 3545168 w 3545168"/>
                  <a:gd name="connsiteY11" fmla="*/ 1252005 h 2992582"/>
                  <a:gd name="connsiteX12" fmla="*/ 125958 w 3545168"/>
                  <a:gd name="connsiteY12" fmla="*/ 0 h 2992582"/>
                  <a:gd name="connsiteX13" fmla="*/ 1644738 w 3545168"/>
                  <a:gd name="connsiteY13" fmla="*/ 0 h 2992582"/>
                  <a:gd name="connsiteX14" fmla="*/ 0 w 3545168"/>
                  <a:gd name="connsiteY14" fmla="*/ 325767 h 2992582"/>
                  <a:gd name="connsiteX15" fmla="*/ 0 w 3545168"/>
                  <a:gd name="connsiteY15" fmla="*/ 125958 h 2992582"/>
                  <a:gd name="connsiteX16" fmla="*/ 125958 w 3545168"/>
                  <a:gd name="connsiteY16" fmla="*/ 0 h 299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5168" h="2992582">
                    <a:moveTo>
                      <a:pt x="3545168" y="2674306"/>
                    </a:moveTo>
                    <a:lnTo>
                      <a:pt x="3545168" y="2866624"/>
                    </a:lnTo>
                    <a:cubicBezTo>
                      <a:pt x="3545168" y="2936189"/>
                      <a:pt x="3488775" y="2992582"/>
                      <a:pt x="3419210" y="2992582"/>
                    </a:cubicBezTo>
                    <a:lnTo>
                      <a:pt x="1938251" y="2992582"/>
                    </a:lnTo>
                    <a:close/>
                    <a:moveTo>
                      <a:pt x="0" y="1599716"/>
                    </a:moveTo>
                    <a:lnTo>
                      <a:pt x="275879" y="2992582"/>
                    </a:lnTo>
                    <a:lnTo>
                      <a:pt x="125958" y="2992582"/>
                    </a:lnTo>
                    <a:cubicBezTo>
                      <a:pt x="56393" y="2992582"/>
                      <a:pt x="0" y="2936189"/>
                      <a:pt x="0" y="2866624"/>
                    </a:cubicBezTo>
                    <a:close/>
                    <a:moveTo>
                      <a:pt x="3297188" y="0"/>
                    </a:moveTo>
                    <a:lnTo>
                      <a:pt x="3419210" y="0"/>
                    </a:lnTo>
                    <a:cubicBezTo>
                      <a:pt x="3488775" y="0"/>
                      <a:pt x="3545168" y="56393"/>
                      <a:pt x="3545168" y="125958"/>
                    </a:cubicBezTo>
                    <a:lnTo>
                      <a:pt x="3545168" y="1252005"/>
                    </a:lnTo>
                    <a:close/>
                    <a:moveTo>
                      <a:pt x="125958" y="0"/>
                    </a:moveTo>
                    <a:lnTo>
                      <a:pt x="1644738" y="0"/>
                    </a:lnTo>
                    <a:lnTo>
                      <a:pt x="0" y="325767"/>
                    </a:lnTo>
                    <a:lnTo>
                      <a:pt x="0" y="125958"/>
                    </a:lnTo>
                    <a:cubicBezTo>
                      <a:pt x="0" y="56393"/>
                      <a:pt x="56393" y="0"/>
                      <a:pt x="12595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 name="矩形: 圆角 55">
                <a:extLst>
                  <a:ext uri="{FF2B5EF4-FFF2-40B4-BE49-F238E27FC236}">
                    <a16:creationId xmlns:a16="http://schemas.microsoft.com/office/drawing/2014/main" id="{CD964634-8A36-4532-A724-913F458A5408}"/>
                  </a:ext>
                </a:extLst>
              </p:cNvPr>
              <p:cNvSpPr/>
              <p:nvPr/>
            </p:nvSpPr>
            <p:spPr>
              <a:xfrm rot="21422963">
                <a:off x="1288013" y="2903123"/>
                <a:ext cx="3545168" cy="2992582"/>
              </a:xfrm>
              <a:prstGeom prst="roundRect">
                <a:avLst>
                  <a:gd name="adj" fmla="val 4663"/>
                </a:avLst>
              </a:pr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62BF5F70-7A9E-4609-B516-A62331DBC13D}"/>
                  </a:ext>
                </a:extLst>
              </p:cNvPr>
              <p:cNvSpPr txBox="1"/>
              <p:nvPr/>
            </p:nvSpPr>
            <p:spPr>
              <a:xfrm>
                <a:off x="1628082" y="3654061"/>
                <a:ext cx="2865030" cy="1998689"/>
              </a:xfrm>
              <a:prstGeom prst="rect">
                <a:avLst/>
              </a:prstGeom>
              <a:noFill/>
              <a:ln>
                <a:noFill/>
              </a:ln>
            </p:spPr>
            <p:txBody>
              <a:bodyPr wrap="square" lIns="91440" tIns="45720" rIns="91440" bIns="45720" anchor="t" anchorCtr="0">
                <a:spAutoFit/>
              </a:bodyPr>
              <a:lstStyle/>
              <a:p>
                <a:pPr algn="ctr" defTabSz="913765">
                  <a:lnSpc>
                    <a:spcPct val="150000"/>
                  </a:lnSpc>
                  <a:buSzPct val="25000"/>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We have successfully developed an intelligent warehouse management system that integrates efficient inventory management, classified storage, intelligent replenishment functions, and provides a user-friendly graphical interface.</a:t>
                </a:r>
              </a:p>
            </p:txBody>
          </p:sp>
          <p:sp>
            <p:nvSpPr>
              <p:cNvPr id="59" name="文本框 58">
                <a:extLst>
                  <a:ext uri="{FF2B5EF4-FFF2-40B4-BE49-F238E27FC236}">
                    <a16:creationId xmlns:a16="http://schemas.microsoft.com/office/drawing/2014/main" id="{913A6004-350D-4E93-8EAF-25B6C0D94656}"/>
                  </a:ext>
                </a:extLst>
              </p:cNvPr>
              <p:cNvSpPr txBox="1"/>
              <p:nvPr/>
            </p:nvSpPr>
            <p:spPr>
              <a:xfrm>
                <a:off x="1763914" y="3330435"/>
                <a:ext cx="2605965" cy="307777"/>
              </a:xfrm>
              <a:prstGeom prst="rect">
                <a:avLst/>
              </a:prstGeom>
              <a:noFill/>
              <a:ln>
                <a:noFill/>
              </a:ln>
            </p:spPr>
            <p:txBody>
              <a:bodyPr wrap="square" lIns="91440" tIns="45720" rIns="91440" bIns="45720" anchor="ctr" anchorCtr="0">
                <a:spAutoFit/>
              </a:bodyPr>
              <a:lstStyle/>
              <a:p>
                <a:pPr algn="ctr">
                  <a:buSzPct val="25000"/>
                </a:pPr>
                <a:r>
                  <a:rPr lang="en-US" altLang="zh-CN" sz="1400" b="1" dirty="0">
                    <a:latin typeface="微软雅黑" panose="020B0503020204020204" pitchFamily="34" charset="-122"/>
                    <a:ea typeface="微软雅黑" panose="020B0503020204020204" pitchFamily="34" charset="-122"/>
                  </a:rPr>
                  <a:t>Currently successful</a:t>
                </a:r>
              </a:p>
            </p:txBody>
          </p:sp>
        </p:grpSp>
        <p:grpSp>
          <p:nvGrpSpPr>
            <p:cNvPr id="64" name="组合 63">
              <a:extLst>
                <a:ext uri="{FF2B5EF4-FFF2-40B4-BE49-F238E27FC236}">
                  <a16:creationId xmlns:a16="http://schemas.microsoft.com/office/drawing/2014/main" id="{ED6D565B-8164-4BDC-86D0-6A9FDC44C4F7}"/>
                </a:ext>
              </a:extLst>
            </p:cNvPr>
            <p:cNvGrpSpPr/>
            <p:nvPr/>
          </p:nvGrpSpPr>
          <p:grpSpPr>
            <a:xfrm>
              <a:off x="6925906" y="2819193"/>
              <a:ext cx="3557947" cy="2997891"/>
              <a:chOff x="6467593" y="3052805"/>
              <a:chExt cx="3557947" cy="2997891"/>
            </a:xfrm>
          </p:grpSpPr>
          <p:sp>
            <p:nvSpPr>
              <p:cNvPr id="60" name="任意多边形: 形状 59">
                <a:extLst>
                  <a:ext uri="{FF2B5EF4-FFF2-40B4-BE49-F238E27FC236}">
                    <a16:creationId xmlns:a16="http://schemas.microsoft.com/office/drawing/2014/main" id="{E3D00259-5809-4849-92CA-33DF1C72B3F0}"/>
                  </a:ext>
                </a:extLst>
              </p:cNvPr>
              <p:cNvSpPr/>
              <p:nvPr/>
            </p:nvSpPr>
            <p:spPr>
              <a:xfrm rot="495164">
                <a:off x="6467593" y="3052805"/>
                <a:ext cx="3545168" cy="2992582"/>
              </a:xfrm>
              <a:custGeom>
                <a:avLst/>
                <a:gdLst>
                  <a:gd name="connsiteX0" fmla="*/ 3545168 w 3545168"/>
                  <a:gd name="connsiteY0" fmla="*/ 2674306 h 2992582"/>
                  <a:gd name="connsiteX1" fmla="*/ 3545168 w 3545168"/>
                  <a:gd name="connsiteY1" fmla="*/ 2866624 h 2992582"/>
                  <a:gd name="connsiteX2" fmla="*/ 3419210 w 3545168"/>
                  <a:gd name="connsiteY2" fmla="*/ 2992582 h 2992582"/>
                  <a:gd name="connsiteX3" fmla="*/ 1938251 w 3545168"/>
                  <a:gd name="connsiteY3" fmla="*/ 2992582 h 2992582"/>
                  <a:gd name="connsiteX4" fmla="*/ 0 w 3545168"/>
                  <a:gd name="connsiteY4" fmla="*/ 1599716 h 2992582"/>
                  <a:gd name="connsiteX5" fmla="*/ 275879 w 3545168"/>
                  <a:gd name="connsiteY5" fmla="*/ 2992582 h 2992582"/>
                  <a:gd name="connsiteX6" fmla="*/ 125958 w 3545168"/>
                  <a:gd name="connsiteY6" fmla="*/ 2992582 h 2992582"/>
                  <a:gd name="connsiteX7" fmla="*/ 0 w 3545168"/>
                  <a:gd name="connsiteY7" fmla="*/ 2866624 h 2992582"/>
                  <a:gd name="connsiteX8" fmla="*/ 3297188 w 3545168"/>
                  <a:gd name="connsiteY8" fmla="*/ 0 h 2992582"/>
                  <a:gd name="connsiteX9" fmla="*/ 3419210 w 3545168"/>
                  <a:gd name="connsiteY9" fmla="*/ 0 h 2992582"/>
                  <a:gd name="connsiteX10" fmla="*/ 3545168 w 3545168"/>
                  <a:gd name="connsiteY10" fmla="*/ 125958 h 2992582"/>
                  <a:gd name="connsiteX11" fmla="*/ 3545168 w 3545168"/>
                  <a:gd name="connsiteY11" fmla="*/ 1252005 h 2992582"/>
                  <a:gd name="connsiteX12" fmla="*/ 125958 w 3545168"/>
                  <a:gd name="connsiteY12" fmla="*/ 0 h 2992582"/>
                  <a:gd name="connsiteX13" fmla="*/ 1644738 w 3545168"/>
                  <a:gd name="connsiteY13" fmla="*/ 0 h 2992582"/>
                  <a:gd name="connsiteX14" fmla="*/ 0 w 3545168"/>
                  <a:gd name="connsiteY14" fmla="*/ 325767 h 2992582"/>
                  <a:gd name="connsiteX15" fmla="*/ 0 w 3545168"/>
                  <a:gd name="connsiteY15" fmla="*/ 125958 h 2992582"/>
                  <a:gd name="connsiteX16" fmla="*/ 125958 w 3545168"/>
                  <a:gd name="connsiteY16" fmla="*/ 0 h 299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5168" h="2992582">
                    <a:moveTo>
                      <a:pt x="3545168" y="2674306"/>
                    </a:moveTo>
                    <a:lnTo>
                      <a:pt x="3545168" y="2866624"/>
                    </a:lnTo>
                    <a:cubicBezTo>
                      <a:pt x="3545168" y="2936189"/>
                      <a:pt x="3488775" y="2992582"/>
                      <a:pt x="3419210" y="2992582"/>
                    </a:cubicBezTo>
                    <a:lnTo>
                      <a:pt x="1938251" y="2992582"/>
                    </a:lnTo>
                    <a:close/>
                    <a:moveTo>
                      <a:pt x="0" y="1599716"/>
                    </a:moveTo>
                    <a:lnTo>
                      <a:pt x="275879" y="2992582"/>
                    </a:lnTo>
                    <a:lnTo>
                      <a:pt x="125958" y="2992582"/>
                    </a:lnTo>
                    <a:cubicBezTo>
                      <a:pt x="56393" y="2992582"/>
                      <a:pt x="0" y="2936189"/>
                      <a:pt x="0" y="2866624"/>
                    </a:cubicBezTo>
                    <a:close/>
                    <a:moveTo>
                      <a:pt x="3297188" y="0"/>
                    </a:moveTo>
                    <a:lnTo>
                      <a:pt x="3419210" y="0"/>
                    </a:lnTo>
                    <a:cubicBezTo>
                      <a:pt x="3488775" y="0"/>
                      <a:pt x="3545168" y="56393"/>
                      <a:pt x="3545168" y="125958"/>
                    </a:cubicBezTo>
                    <a:lnTo>
                      <a:pt x="3545168" y="1252005"/>
                    </a:lnTo>
                    <a:close/>
                    <a:moveTo>
                      <a:pt x="125958" y="0"/>
                    </a:moveTo>
                    <a:lnTo>
                      <a:pt x="1644738" y="0"/>
                    </a:lnTo>
                    <a:lnTo>
                      <a:pt x="0" y="325767"/>
                    </a:lnTo>
                    <a:lnTo>
                      <a:pt x="0" y="125958"/>
                    </a:lnTo>
                    <a:cubicBezTo>
                      <a:pt x="0" y="56393"/>
                      <a:pt x="56393" y="0"/>
                      <a:pt x="125958"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矩形: 圆角 60">
                <a:extLst>
                  <a:ext uri="{FF2B5EF4-FFF2-40B4-BE49-F238E27FC236}">
                    <a16:creationId xmlns:a16="http://schemas.microsoft.com/office/drawing/2014/main" id="{BDD09C32-2846-4C8E-AC06-99F01C3962A3}"/>
                  </a:ext>
                </a:extLst>
              </p:cNvPr>
              <p:cNvSpPr/>
              <p:nvPr/>
            </p:nvSpPr>
            <p:spPr>
              <a:xfrm rot="21422963">
                <a:off x="6480372" y="3058114"/>
                <a:ext cx="3545168" cy="2992582"/>
              </a:xfrm>
              <a:prstGeom prst="roundRect">
                <a:avLst>
                  <a:gd name="adj" fmla="val 4663"/>
                </a:avLst>
              </a:pr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0DC74E29-1B77-4377-964D-942C7D40AC52}"/>
                  </a:ext>
                </a:extLst>
              </p:cNvPr>
              <p:cNvSpPr txBox="1"/>
              <p:nvPr/>
            </p:nvSpPr>
            <p:spPr>
              <a:xfrm>
                <a:off x="6956273" y="3793203"/>
                <a:ext cx="2605965" cy="1998689"/>
              </a:xfrm>
              <a:prstGeom prst="rect">
                <a:avLst/>
              </a:prstGeom>
              <a:noFill/>
              <a:ln>
                <a:noFill/>
              </a:ln>
            </p:spPr>
            <p:txBody>
              <a:bodyPr wrap="square" lIns="91440" tIns="45720" rIns="91440" bIns="45720" anchor="t" anchorCtr="0">
                <a:spAutoFit/>
              </a:bodyPr>
              <a:lstStyle/>
              <a:p>
                <a:pPr algn="ctr" defTabSz="913765">
                  <a:lnSpc>
                    <a:spcPct val="150000"/>
                  </a:lnSpc>
                  <a:buSzPct val="25000"/>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Further optimize the algorithm of intelligent warehouse management system, improve its performance and intelligence level, and enhance the user interface interaction and data visualization effect.</a:t>
                </a:r>
              </a:p>
            </p:txBody>
          </p:sp>
          <p:sp>
            <p:nvSpPr>
              <p:cNvPr id="63" name="文本框 62">
                <a:extLst>
                  <a:ext uri="{FF2B5EF4-FFF2-40B4-BE49-F238E27FC236}">
                    <a16:creationId xmlns:a16="http://schemas.microsoft.com/office/drawing/2014/main" id="{1ECBDF4E-A6DB-4B92-A0CB-CEF162087FA5}"/>
                  </a:ext>
                </a:extLst>
              </p:cNvPr>
              <p:cNvSpPr txBox="1"/>
              <p:nvPr/>
            </p:nvSpPr>
            <p:spPr>
              <a:xfrm>
                <a:off x="6956273" y="3501275"/>
                <a:ext cx="2605965" cy="307777"/>
              </a:xfrm>
              <a:prstGeom prst="rect">
                <a:avLst/>
              </a:prstGeom>
              <a:noFill/>
              <a:ln>
                <a:noFill/>
              </a:ln>
            </p:spPr>
            <p:txBody>
              <a:bodyPr wrap="square" lIns="91440" tIns="45720" rIns="91440" bIns="45720" anchor="ctr" anchorCtr="0">
                <a:spAutoFit/>
              </a:bodyPr>
              <a:lstStyle/>
              <a:p>
                <a:pPr algn="ctr">
                  <a:buSzPct val="25000"/>
                </a:pPr>
                <a:r>
                  <a:rPr lang="en-US" altLang="zh-CN" sz="1400" b="1" dirty="0">
                    <a:latin typeface="微软雅黑" panose="020B0503020204020204" pitchFamily="34" charset="-122"/>
                    <a:ea typeface="微软雅黑" panose="020B0503020204020204" pitchFamily="34" charset="-122"/>
                  </a:rPr>
                  <a:t>Future work</a:t>
                </a:r>
              </a:p>
            </p:txBody>
          </p:sp>
        </p:grpSp>
        <p:sp>
          <p:nvSpPr>
            <p:cNvPr id="20" name="矩形: 圆角 19">
              <a:extLst>
                <a:ext uri="{FF2B5EF4-FFF2-40B4-BE49-F238E27FC236}">
                  <a16:creationId xmlns:a16="http://schemas.microsoft.com/office/drawing/2014/main" id="{DCF27D34-8077-459E-BF2A-11872EC43642}"/>
                </a:ext>
              </a:extLst>
            </p:cNvPr>
            <p:cNvSpPr/>
            <p:nvPr/>
          </p:nvSpPr>
          <p:spPr>
            <a:xfrm rot="816834">
              <a:off x="10120617" y="1546276"/>
              <a:ext cx="344833" cy="344833"/>
            </a:xfrm>
            <a:prstGeom prst="round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6A344798-ABED-436D-B3E1-B8335EC7ACED}"/>
                </a:ext>
              </a:extLst>
            </p:cNvPr>
            <p:cNvSpPr/>
            <p:nvPr/>
          </p:nvSpPr>
          <p:spPr>
            <a:xfrm>
              <a:off x="0" y="5438850"/>
              <a:ext cx="697104" cy="1419150"/>
            </a:xfrm>
            <a:custGeom>
              <a:avLst/>
              <a:gdLst>
                <a:gd name="connsiteX0" fmla="*/ 254090 w 697104"/>
                <a:gd name="connsiteY0" fmla="*/ 1485 h 1419150"/>
                <a:gd name="connsiteX1" fmla="*/ 361425 w 697104"/>
                <a:gd name="connsiteY1" fmla="*/ 98801 h 1419150"/>
                <a:gd name="connsiteX2" fmla="*/ 697104 w 697104"/>
                <a:gd name="connsiteY2" fmla="*/ 1419150 h 1419150"/>
                <a:gd name="connsiteX3" fmla="*/ 0 w 697104"/>
                <a:gd name="connsiteY3" fmla="*/ 1419150 h 1419150"/>
                <a:gd name="connsiteX4" fmla="*/ 0 w 697104"/>
                <a:gd name="connsiteY4" fmla="*/ 55456 h 1419150"/>
                <a:gd name="connsiteX5" fmla="*/ 202109 w 697104"/>
                <a:gd name="connsiteY5" fmla="*/ 4073 h 1419150"/>
                <a:gd name="connsiteX6" fmla="*/ 254090 w 697104"/>
                <a:gd name="connsiteY6" fmla="*/ 1485 h 14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7104" h="1419150">
                  <a:moveTo>
                    <a:pt x="254090" y="1485"/>
                  </a:moveTo>
                  <a:cubicBezTo>
                    <a:pt x="304583" y="9177"/>
                    <a:pt x="348049" y="46187"/>
                    <a:pt x="361425" y="98801"/>
                  </a:cubicBezTo>
                  <a:lnTo>
                    <a:pt x="697104" y="1419150"/>
                  </a:lnTo>
                  <a:lnTo>
                    <a:pt x="0" y="1419150"/>
                  </a:lnTo>
                  <a:lnTo>
                    <a:pt x="0" y="55456"/>
                  </a:lnTo>
                  <a:lnTo>
                    <a:pt x="202109" y="4073"/>
                  </a:lnTo>
                  <a:cubicBezTo>
                    <a:pt x="219648" y="-386"/>
                    <a:pt x="237259" y="-1079"/>
                    <a:pt x="254090" y="148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任意多边形: 形状 21">
              <a:extLst>
                <a:ext uri="{FF2B5EF4-FFF2-40B4-BE49-F238E27FC236}">
                  <a16:creationId xmlns:a16="http://schemas.microsoft.com/office/drawing/2014/main" id="{E8E74E7E-F3C6-4EF2-ABB0-E135891DD103}"/>
                </a:ext>
              </a:extLst>
            </p:cNvPr>
            <p:cNvSpPr/>
            <p:nvPr/>
          </p:nvSpPr>
          <p:spPr>
            <a:xfrm>
              <a:off x="10439130" y="0"/>
              <a:ext cx="1752870" cy="1854857"/>
            </a:xfrm>
            <a:custGeom>
              <a:avLst/>
              <a:gdLst>
                <a:gd name="connsiteX0" fmla="*/ 0 w 1752870"/>
                <a:gd name="connsiteY0" fmla="*/ 0 h 1854857"/>
                <a:gd name="connsiteX1" fmla="*/ 1752870 w 1752870"/>
                <a:gd name="connsiteY1" fmla="*/ 0 h 1854857"/>
                <a:gd name="connsiteX2" fmla="*/ 1752870 w 1752870"/>
                <a:gd name="connsiteY2" fmla="*/ 1611275 h 1854857"/>
                <a:gd name="connsiteX3" fmla="*/ 486256 w 1752870"/>
                <a:gd name="connsiteY3" fmla="*/ 1852519 h 1854857"/>
                <a:gd name="connsiteX4" fmla="*/ 332986 w 1752870"/>
                <a:gd name="connsiteY4" fmla="*/ 1748292 h 1854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870" h="1854857">
                  <a:moveTo>
                    <a:pt x="0" y="0"/>
                  </a:moveTo>
                  <a:lnTo>
                    <a:pt x="1752870" y="0"/>
                  </a:lnTo>
                  <a:lnTo>
                    <a:pt x="1752870" y="1611275"/>
                  </a:lnTo>
                  <a:lnTo>
                    <a:pt x="486256" y="1852519"/>
                  </a:lnTo>
                  <a:cubicBezTo>
                    <a:pt x="415150" y="1866062"/>
                    <a:pt x="346529" y="1819398"/>
                    <a:pt x="332986" y="1748292"/>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393637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latin typeface="Segoe UI"/>
                <a:ea typeface="微软雅黑"/>
              </a:rPr>
              <a:t>THANK</a:t>
            </a:r>
            <a:r>
              <a:rPr lang="zh-CN" altLang="en-US" dirty="0">
                <a:latin typeface="Segoe UI"/>
                <a:ea typeface="微软雅黑"/>
              </a:rPr>
              <a:t> </a:t>
            </a:r>
            <a:r>
              <a:rPr lang="en-US" altLang="zh-CN" dirty="0">
                <a:latin typeface="Segoe UI"/>
                <a:ea typeface="微软雅黑"/>
              </a:rPr>
              <a:t>YOU</a:t>
            </a:r>
            <a:r>
              <a:rPr lang="zh-CN" altLang="en-US" dirty="0">
                <a:latin typeface="Segoe UI"/>
                <a:ea typeface="微软雅黑"/>
              </a:rPr>
              <a:t> </a:t>
            </a:r>
            <a:r>
              <a:rPr lang="en-US" altLang="zh-CN" dirty="0">
                <a:latin typeface="Segoe UI"/>
                <a:ea typeface="微软雅黑"/>
              </a:rPr>
              <a:t>FOR</a:t>
            </a:r>
            <a:r>
              <a:rPr lang="zh-CN" altLang="en-US" dirty="0">
                <a:latin typeface="Segoe UI"/>
                <a:ea typeface="微软雅黑"/>
              </a:rPr>
              <a:t> </a:t>
            </a:r>
            <a:r>
              <a:rPr lang="en-US" altLang="zh-CN" dirty="0">
                <a:latin typeface="Segoe UI"/>
                <a:ea typeface="微软雅黑"/>
              </a:rPr>
              <a:t>WATCHING</a:t>
            </a:r>
          </a:p>
        </p:txBody>
      </p:sp>
      <p:sp>
        <p:nvSpPr>
          <p:cNvPr id="6" name="文本占位符 5"/>
          <p:cNvSpPr>
            <a:spLocks noGrp="1"/>
          </p:cNvSpPr>
          <p:nvPr>
            <p:ph type="body" sz="quarter" idx="14"/>
          </p:nvPr>
        </p:nvSpPr>
        <p:spPr>
          <a:xfrm>
            <a:off x="243532" y="220133"/>
            <a:ext cx="1411096" cy="389467"/>
          </a:xfrm>
        </p:spPr>
        <p:txBody>
          <a:bodyPr/>
          <a:lstStyle/>
          <a:p>
            <a:r>
              <a:rPr lang="en-US" altLang="zh-CN" sz="1800" dirty="0">
                <a:solidFill>
                  <a:srgbClr val="000000"/>
                </a:solidFill>
                <a:latin typeface="Segoe UI"/>
                <a:ea typeface="微软雅黑"/>
              </a:rPr>
              <a:t>Project 5</a:t>
            </a:r>
            <a:endParaRPr lang="zh-CN" altLang="en-US" sz="1800" dirty="0">
              <a:solidFill>
                <a:srgbClr val="000000"/>
              </a:solidFill>
              <a:latin typeface="Segoe UI"/>
              <a:ea typeface="微软雅黑"/>
            </a:endParaRPr>
          </a:p>
        </p:txBody>
      </p:sp>
    </p:spTree>
    <p:extLst>
      <p:ext uri="{BB962C8B-B14F-4D97-AF65-F5344CB8AC3E}">
        <p14:creationId xmlns:p14="http://schemas.microsoft.com/office/powerpoint/2010/main" val="10038860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051176" y="2470483"/>
            <a:ext cx="8089647" cy="1074822"/>
          </a:xfrm>
        </p:spPr>
        <p:txBody>
          <a:bodyPr/>
          <a:lstStyle/>
          <a:p>
            <a:r>
              <a:rPr lang="en-US" altLang="zh-CN" sz="5400" dirty="0"/>
              <a:t>Project background and objectives</a:t>
            </a:r>
            <a:endParaRPr kumimoji="1" lang="zh-CN" altLang="en-US" sz="5400" dirty="0"/>
          </a:p>
        </p:txBody>
      </p:sp>
      <p:sp>
        <p:nvSpPr>
          <p:cNvPr id="4" name="文本占位符 3"/>
          <p:cNvSpPr>
            <a:spLocks noGrp="1"/>
          </p:cNvSpPr>
          <p:nvPr>
            <p:ph type="body" sz="quarter" idx="12"/>
          </p:nvPr>
        </p:nvSpPr>
        <p:spPr>
          <a:xfrm>
            <a:off x="2326105" y="3873405"/>
            <a:ext cx="7539792" cy="707725"/>
          </a:xfrm>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7" name="矩形 6"/>
          <p:cNvSpPr/>
          <p:nvPr/>
        </p:nvSpPr>
        <p:spPr>
          <a:xfrm>
            <a:off x="4889817" y="4524460"/>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87352456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910456" cy="389467"/>
          </a:xfrm>
        </p:spPr>
        <p:txBody>
          <a:bodyPr/>
          <a:lstStyle/>
          <a:p>
            <a:r>
              <a:rPr kumimoji="1" lang="en-US" altLang="zh-CN" sz="1600" dirty="0"/>
              <a:t>Project introduction and objectives</a:t>
            </a:r>
            <a:endParaRPr kumimoji="1" lang="zh-CN" altLang="en-US" sz="1600" dirty="0"/>
          </a:p>
        </p:txBody>
      </p:sp>
      <p:grpSp>
        <p:nvGrpSpPr>
          <p:cNvPr id="100" name="组 99"/>
          <p:cNvGrpSpPr/>
          <p:nvPr/>
        </p:nvGrpSpPr>
        <p:grpSpPr>
          <a:xfrm>
            <a:off x="1001741" y="1131444"/>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132648" y="1206820"/>
            <a:ext cx="1599540" cy="369332"/>
          </a:xfrm>
          <a:prstGeom prst="rect">
            <a:avLst/>
          </a:prstGeom>
        </p:spPr>
        <p:txBody>
          <a:bodyPr wrap="none">
            <a:spAutoFit/>
          </a:bodyPr>
          <a:lstStyle/>
          <a:p>
            <a:r>
              <a:rPr lang="en-US" altLang="zh-CN" dirty="0">
                <a:solidFill>
                  <a:srgbClr val="000000"/>
                </a:solidFill>
                <a:latin typeface="Segoe UI"/>
                <a:ea typeface="微软雅黑"/>
              </a:rPr>
              <a:t>Project profile</a:t>
            </a:r>
            <a:endParaRPr lang="zh-CN" altLang="en-US" dirty="0">
              <a:solidFill>
                <a:srgbClr val="000000"/>
              </a:solidFill>
              <a:latin typeface="Segoe UI"/>
              <a:ea typeface="微软雅黑"/>
            </a:endParaRPr>
          </a:p>
        </p:txBody>
      </p:sp>
      <p:sp>
        <p:nvSpPr>
          <p:cNvPr id="75" name="矩形 74"/>
          <p:cNvSpPr/>
          <p:nvPr/>
        </p:nvSpPr>
        <p:spPr>
          <a:xfrm>
            <a:off x="1050568" y="1660784"/>
            <a:ext cx="6550312" cy="905248"/>
          </a:xfrm>
          <a:prstGeom prst="rect">
            <a:avLst/>
          </a:prstGeom>
        </p:spPr>
        <p:txBody>
          <a:bodyPr wrap="square">
            <a:spAutoFit/>
          </a:bodyPr>
          <a:lstStyle/>
          <a:p>
            <a:pPr>
              <a:lnSpc>
                <a:spcPct val="130000"/>
              </a:lnSpc>
            </a:pPr>
            <a:r>
              <a:rPr lang="en-US" altLang="zh-CN" sz="1400" dirty="0">
                <a:latin typeface="微软雅黑" charset="0"/>
                <a:ea typeface="微软雅黑" charset="0"/>
              </a:rPr>
              <a:t>This project aims to develop an intelligent warehouse management system to help efficiently manage and optimize the storage, retrieval and distribution of items in large warehouses.</a:t>
            </a:r>
          </a:p>
        </p:txBody>
      </p:sp>
      <p:grpSp>
        <p:nvGrpSpPr>
          <p:cNvPr id="103" name="组 102"/>
          <p:cNvGrpSpPr/>
          <p:nvPr/>
        </p:nvGrpSpPr>
        <p:grpSpPr>
          <a:xfrm>
            <a:off x="996697" y="3005837"/>
            <a:ext cx="2300757" cy="509896"/>
            <a:chOff x="910794" y="928946"/>
            <a:chExt cx="2300757" cy="509896"/>
          </a:xfrm>
        </p:grpSpPr>
        <p:sp>
          <p:nvSpPr>
            <p:cNvPr id="106" name="矩形 105"/>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7" name="椭圆 106"/>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8" name="椭圆 107"/>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9" name="椭圆 108"/>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0" name="椭圆 109"/>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04" name="矩形 103"/>
          <p:cNvSpPr/>
          <p:nvPr/>
        </p:nvSpPr>
        <p:spPr>
          <a:xfrm>
            <a:off x="1127604" y="3081213"/>
            <a:ext cx="1869871" cy="369332"/>
          </a:xfrm>
          <a:prstGeom prst="rect">
            <a:avLst/>
          </a:prstGeom>
        </p:spPr>
        <p:txBody>
          <a:bodyPr wrap="none">
            <a:spAutoFit/>
          </a:bodyPr>
          <a:lstStyle/>
          <a:p>
            <a:r>
              <a:rPr lang="en-US" altLang="zh-CN" dirty="0">
                <a:solidFill>
                  <a:srgbClr val="000000"/>
                </a:solidFill>
                <a:latin typeface="Segoe UI"/>
                <a:ea typeface="微软雅黑"/>
              </a:rPr>
              <a:t>Project objective</a:t>
            </a:r>
            <a:endParaRPr lang="zh-CN" altLang="en-US" dirty="0">
              <a:solidFill>
                <a:srgbClr val="000000"/>
              </a:solidFill>
              <a:latin typeface="Segoe UI"/>
              <a:ea typeface="微软雅黑"/>
            </a:endParaRPr>
          </a:p>
        </p:txBody>
      </p:sp>
      <p:sp>
        <p:nvSpPr>
          <p:cNvPr id="105" name="矩形 104"/>
          <p:cNvSpPr/>
          <p:nvPr/>
        </p:nvSpPr>
        <p:spPr>
          <a:xfrm>
            <a:off x="1045524" y="3557921"/>
            <a:ext cx="6550312" cy="2305631"/>
          </a:xfrm>
          <a:prstGeom prst="rect">
            <a:avLst/>
          </a:prstGeom>
        </p:spPr>
        <p:txBody>
          <a:bodyPr wrap="square">
            <a:spAutoFit/>
          </a:bodyPr>
          <a:lstStyle/>
          <a:p>
            <a:pPr>
              <a:lnSpc>
                <a:spcPct val="130000"/>
              </a:lnSpc>
            </a:pPr>
            <a:r>
              <a:rPr lang="en-US" altLang="zh-CN" sz="1400" dirty="0">
                <a:latin typeface="微软雅黑" charset="0"/>
                <a:ea typeface="微软雅黑" charset="0"/>
              </a:rPr>
              <a:t>1. Create a Python class for warehouse items and implement a linked list to track inventory.</a:t>
            </a:r>
          </a:p>
          <a:p>
            <a:pPr>
              <a:lnSpc>
                <a:spcPct val="130000"/>
              </a:lnSpc>
            </a:pPr>
            <a:r>
              <a:rPr lang="en-US" altLang="zh-CN" sz="1400" dirty="0">
                <a:latin typeface="微软雅黑" charset="0"/>
                <a:ea typeface="微软雅黑" charset="0"/>
              </a:rPr>
              <a:t>2. Develop tools that support adding, deleting and updating inventory items.</a:t>
            </a:r>
          </a:p>
          <a:p>
            <a:pPr>
              <a:lnSpc>
                <a:spcPct val="130000"/>
              </a:lnSpc>
            </a:pPr>
            <a:r>
              <a:rPr lang="en-US" altLang="zh-CN" sz="1400" dirty="0">
                <a:latin typeface="微软雅黑" charset="0"/>
                <a:ea typeface="微软雅黑" charset="0"/>
              </a:rPr>
              <a:t>3. Implement the data loading function, read from the data set and initialize the system.</a:t>
            </a:r>
          </a:p>
          <a:p>
            <a:pPr>
              <a:lnSpc>
                <a:spcPct val="130000"/>
              </a:lnSpc>
            </a:pPr>
            <a:r>
              <a:rPr lang="en-US" altLang="zh-CN" sz="1400" dirty="0">
                <a:latin typeface="微软雅黑" charset="0"/>
                <a:ea typeface="微软雅黑" charset="0"/>
              </a:rPr>
              <a:t>4. Organize items by category through tree structure to improve retrieval efficiency. </a:t>
            </a:r>
          </a:p>
        </p:txBody>
      </p:sp>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en-US" altLang="zh-CN" sz="5400" dirty="0"/>
              <a:t>System design and implementation</a:t>
            </a:r>
            <a:endParaRPr kumimoji="1" lang="zh-CN" altLang="en-US" sz="5400" dirty="0"/>
          </a:p>
        </p:txBody>
      </p:sp>
      <p:sp>
        <p:nvSpPr>
          <p:cNvPr id="4" name="文本占位符 3"/>
          <p:cNvSpPr>
            <a:spLocks noGrp="1"/>
          </p:cNvSpPr>
          <p:nvPr>
            <p:ph type="body" sz="quarter" idx="12"/>
          </p:nvPr>
        </p:nvSpPr>
        <p:spPr>
          <a:xfrm>
            <a:off x="2326105" y="3899167"/>
            <a:ext cx="7539792" cy="707725"/>
          </a:xfrm>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7" name="矩形 6"/>
          <p:cNvSpPr/>
          <p:nvPr/>
        </p:nvSpPr>
        <p:spPr>
          <a:xfrm>
            <a:off x="4889817" y="4620127"/>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8590315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09881" y="220133"/>
            <a:ext cx="2553374" cy="389467"/>
          </a:xfrm>
        </p:spPr>
        <p:txBody>
          <a:bodyPr/>
          <a:lstStyle/>
          <a:p>
            <a:r>
              <a:rPr kumimoji="1" lang="en-US" altLang="zh-CN" sz="2000" dirty="0"/>
              <a:t>Project structure</a:t>
            </a:r>
            <a:endParaRPr kumimoji="1" lang="zh-CN" altLang="en-US" sz="2000" dirty="0"/>
          </a:p>
        </p:txBody>
      </p:sp>
      <p:pic>
        <p:nvPicPr>
          <p:cNvPr id="4" name="图片 3">
            <a:extLst>
              <a:ext uri="{FF2B5EF4-FFF2-40B4-BE49-F238E27FC236}">
                <a16:creationId xmlns:a16="http://schemas.microsoft.com/office/drawing/2014/main" id="{29503F40-8DB8-8524-119B-75388487B717}"/>
              </a:ext>
            </a:extLst>
          </p:cNvPr>
          <p:cNvPicPr>
            <a:picLocks noChangeAspect="1"/>
          </p:cNvPicPr>
          <p:nvPr/>
        </p:nvPicPr>
        <p:blipFill>
          <a:blip r:embed="rId2"/>
          <a:stretch>
            <a:fillRect/>
          </a:stretch>
        </p:blipFill>
        <p:spPr>
          <a:xfrm>
            <a:off x="349482" y="102896"/>
            <a:ext cx="2553375" cy="6645221"/>
          </a:xfrm>
          <a:prstGeom prst="rect">
            <a:avLst/>
          </a:prstGeom>
        </p:spPr>
      </p:pic>
      <p:sp>
        <p:nvSpPr>
          <p:cNvPr id="5" name="文本框 4">
            <a:extLst>
              <a:ext uri="{FF2B5EF4-FFF2-40B4-BE49-F238E27FC236}">
                <a16:creationId xmlns:a16="http://schemas.microsoft.com/office/drawing/2014/main" id="{B648393C-2203-15FD-2BBE-BC274749B25A}"/>
              </a:ext>
            </a:extLst>
          </p:cNvPr>
          <p:cNvSpPr txBox="1"/>
          <p:nvPr/>
        </p:nvSpPr>
        <p:spPr>
          <a:xfrm>
            <a:off x="3258458" y="1758407"/>
            <a:ext cx="5225143" cy="3785652"/>
          </a:xfrm>
          <a:prstGeom prst="rect">
            <a:avLst/>
          </a:prstGeom>
          <a:noFill/>
        </p:spPr>
        <p:txBody>
          <a:bodyPr wrap="square">
            <a:spAutoFit/>
          </a:bodyPr>
          <a:lstStyle/>
          <a:p>
            <a:r>
              <a:rPr lang="en-US" altLang="zh-CN" sz="1600" b="1" dirty="0"/>
              <a:t>Clear Structure</a:t>
            </a:r>
            <a:r>
              <a:rPr lang="en-US" altLang="zh-CN" sz="1600" dirty="0"/>
              <a:t>:</a:t>
            </a:r>
          </a:p>
          <a:p>
            <a:pPr>
              <a:buFont typeface="Arial" panose="020B0604020202020204" pitchFamily="34" charset="0"/>
              <a:buChar char="•"/>
            </a:pPr>
            <a:r>
              <a:rPr lang="en-US" altLang="zh-CN" sz="1600" dirty="0">
                <a:latin typeface="微软雅黑" charset="0"/>
                <a:ea typeface="微软雅黑" charset="0"/>
              </a:rPr>
              <a:t>The project framework has a well-defined structure with clear module responsibilities, making the code easy to understand and manage.</a:t>
            </a:r>
          </a:p>
          <a:p>
            <a:endParaRPr lang="en-US" altLang="zh-CN" sz="1600" dirty="0"/>
          </a:p>
          <a:p>
            <a:r>
              <a:rPr lang="en-US" altLang="zh-CN" sz="1600" b="1" dirty="0"/>
              <a:t>High Maintainability</a:t>
            </a:r>
            <a:r>
              <a:rPr lang="en-US" altLang="zh-CN" sz="1600" dirty="0"/>
              <a:t>:</a:t>
            </a:r>
          </a:p>
          <a:p>
            <a:pPr>
              <a:buFont typeface="Arial" panose="020B0604020202020204" pitchFamily="34" charset="0"/>
              <a:buChar char="•"/>
            </a:pPr>
            <a:r>
              <a:rPr lang="en-US" altLang="zh-CN" sz="1600" dirty="0">
                <a:latin typeface="微软雅黑" charset="0"/>
                <a:ea typeface="微软雅黑" charset="0"/>
              </a:rPr>
              <a:t>Clear module separation and thorough documentation improve the readability and maintainability of the code, facilitating future maintenance and optimization.</a:t>
            </a:r>
          </a:p>
          <a:p>
            <a:pPr>
              <a:buFont typeface="Arial" panose="020B0604020202020204" pitchFamily="34" charset="0"/>
              <a:buChar char="•"/>
            </a:pPr>
            <a:endParaRPr lang="en-US" altLang="zh-CN" sz="1600" dirty="0"/>
          </a:p>
          <a:p>
            <a:r>
              <a:rPr lang="en-US" altLang="zh-CN" sz="1600" b="1" dirty="0"/>
              <a:t>Strong Extensibility</a:t>
            </a:r>
            <a:r>
              <a:rPr lang="en-US" altLang="zh-CN" sz="1600" dirty="0"/>
              <a:t>:</a:t>
            </a:r>
          </a:p>
          <a:p>
            <a:pPr>
              <a:buFont typeface="Arial" panose="020B0604020202020204" pitchFamily="34" charset="0"/>
              <a:buChar char="•"/>
            </a:pPr>
            <a:r>
              <a:rPr lang="en-US" altLang="zh-CN" sz="1600" dirty="0"/>
              <a:t>The project design considers future expansion needs, allowing new features or modules to be added easily without affecting existing functionality.</a:t>
            </a:r>
          </a:p>
        </p:txBody>
      </p:sp>
    </p:spTree>
    <p:extLst>
      <p:ext uri="{BB962C8B-B14F-4D97-AF65-F5344CB8AC3E}">
        <p14:creationId xmlns:p14="http://schemas.microsoft.com/office/powerpoint/2010/main" val="2922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z="1600" dirty="0"/>
              <a:t>Data structure design</a:t>
            </a:r>
            <a:endParaRPr kumimoji="1" lang="zh-CN" altLang="en-US" sz="1600" dirty="0"/>
          </a:p>
        </p:txBody>
      </p:sp>
      <p:grpSp>
        <p:nvGrpSpPr>
          <p:cNvPr id="47" name="组 46"/>
          <p:cNvGrpSpPr/>
          <p:nvPr/>
        </p:nvGrpSpPr>
        <p:grpSpPr>
          <a:xfrm>
            <a:off x="3400047" y="1633108"/>
            <a:ext cx="515028" cy="515938"/>
            <a:chOff x="5188751" y="2168217"/>
            <a:chExt cx="515028" cy="515938"/>
          </a:xfrm>
        </p:grpSpPr>
        <p:sp>
          <p:nvSpPr>
            <p:cNvPr id="28" name="Oval 5"/>
            <p:cNvSpPr>
              <a:spLocks noChangeArrowheads="1"/>
            </p:cNvSpPr>
            <p:nvPr/>
          </p:nvSpPr>
          <p:spPr bwMode="auto">
            <a:xfrm>
              <a:off x="5188751" y="2168217"/>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29" name="Freeform 6"/>
            <p:cNvSpPr>
              <a:spLocks noEditPoints="1"/>
            </p:cNvSpPr>
            <p:nvPr/>
          </p:nvSpPr>
          <p:spPr bwMode="auto">
            <a:xfrm>
              <a:off x="5307044" y="2297429"/>
              <a:ext cx="278443" cy="279353"/>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grpSp>
        <p:nvGrpSpPr>
          <p:cNvPr id="30" name="Group 9"/>
          <p:cNvGrpSpPr>
            <a:grpSpLocks noChangeAspect="1"/>
          </p:cNvGrpSpPr>
          <p:nvPr/>
        </p:nvGrpSpPr>
        <p:grpSpPr bwMode="auto">
          <a:xfrm>
            <a:off x="3400047" y="3046317"/>
            <a:ext cx="515028" cy="515938"/>
            <a:chOff x="1587" y="1151"/>
            <a:chExt cx="566" cy="567"/>
          </a:xfrm>
        </p:grpSpPr>
        <p:sp>
          <p:nvSpPr>
            <p:cNvPr id="31" name="Oval 10"/>
            <p:cNvSpPr>
              <a:spLocks noChangeArrowheads="1"/>
            </p:cNvSpPr>
            <p:nvPr/>
          </p:nvSpPr>
          <p:spPr bwMode="auto">
            <a:xfrm>
              <a:off x="1587" y="1151"/>
              <a:ext cx="566" cy="56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2" name="Freeform 11"/>
            <p:cNvSpPr>
              <a:spLocks noEditPoints="1"/>
            </p:cNvSpPr>
            <p:nvPr/>
          </p:nvSpPr>
          <p:spPr bwMode="auto">
            <a:xfrm>
              <a:off x="1707" y="1272"/>
              <a:ext cx="316" cy="316"/>
            </a:xfrm>
            <a:custGeom>
              <a:avLst/>
              <a:gdLst>
                <a:gd name="T0" fmla="*/ 36 w 134"/>
                <a:gd name="T1" fmla="*/ 46 h 134"/>
                <a:gd name="T2" fmla="*/ 0 w 134"/>
                <a:gd name="T3" fmla="*/ 46 h 134"/>
                <a:gd name="T4" fmla="*/ 0 w 134"/>
                <a:gd name="T5" fmla="*/ 41 h 134"/>
                <a:gd name="T6" fmla="*/ 0 w 134"/>
                <a:gd name="T7" fmla="*/ 41 h 134"/>
                <a:gd name="T8" fmla="*/ 0 w 134"/>
                <a:gd name="T9" fmla="*/ 114 h 134"/>
                <a:gd name="T10" fmla="*/ 20 w 134"/>
                <a:gd name="T11" fmla="*/ 134 h 134"/>
                <a:gd name="T12" fmla="*/ 114 w 134"/>
                <a:gd name="T13" fmla="*/ 134 h 134"/>
                <a:gd name="T14" fmla="*/ 134 w 134"/>
                <a:gd name="T15" fmla="*/ 114 h 134"/>
                <a:gd name="T16" fmla="*/ 134 w 134"/>
                <a:gd name="T17" fmla="*/ 46 h 134"/>
                <a:gd name="T18" fmla="*/ 134 w 134"/>
                <a:gd name="T19" fmla="*/ 46 h 134"/>
                <a:gd name="T20" fmla="*/ 134 w 134"/>
                <a:gd name="T21" fmla="*/ 41 h 134"/>
                <a:gd name="T22" fmla="*/ 94 w 134"/>
                <a:gd name="T23" fmla="*/ 41 h 134"/>
                <a:gd name="T24" fmla="*/ 67 w 134"/>
                <a:gd name="T25" fmla="*/ 27 h 134"/>
                <a:gd name="T26" fmla="*/ 39 w 134"/>
                <a:gd name="T27" fmla="*/ 41 h 134"/>
                <a:gd name="T28" fmla="*/ 0 w 134"/>
                <a:gd name="T29" fmla="*/ 41 h 134"/>
                <a:gd name="T30" fmla="*/ 0 w 134"/>
                <a:gd name="T31" fmla="*/ 20 h 134"/>
                <a:gd name="T32" fmla="*/ 14 w 134"/>
                <a:gd name="T33" fmla="*/ 1 h 134"/>
                <a:gd name="T34" fmla="*/ 14 w 134"/>
                <a:gd name="T35" fmla="*/ 27 h 134"/>
                <a:gd name="T36" fmla="*/ 18 w 134"/>
                <a:gd name="T37" fmla="*/ 27 h 134"/>
                <a:gd name="T38" fmla="*/ 18 w 134"/>
                <a:gd name="T39" fmla="*/ 0 h 134"/>
                <a:gd name="T40" fmla="*/ 18 w 134"/>
                <a:gd name="T41" fmla="*/ 0 h 134"/>
                <a:gd name="T42" fmla="*/ 20 w 134"/>
                <a:gd name="T43" fmla="*/ 0 h 134"/>
                <a:gd name="T44" fmla="*/ 114 w 134"/>
                <a:gd name="T45" fmla="*/ 0 h 134"/>
                <a:gd name="T46" fmla="*/ 134 w 134"/>
                <a:gd name="T47" fmla="*/ 20 h 134"/>
                <a:gd name="T48" fmla="*/ 134 w 134"/>
                <a:gd name="T49" fmla="*/ 46 h 134"/>
                <a:gd name="T50" fmla="*/ 97 w 134"/>
                <a:gd name="T51" fmla="*/ 46 h 134"/>
                <a:gd name="T52" fmla="*/ 101 w 134"/>
                <a:gd name="T53" fmla="*/ 62 h 134"/>
                <a:gd name="T54" fmla="*/ 67 w 134"/>
                <a:gd name="T55" fmla="*/ 97 h 134"/>
                <a:gd name="T56" fmla="*/ 32 w 134"/>
                <a:gd name="T57" fmla="*/ 62 h 134"/>
                <a:gd name="T58" fmla="*/ 36 w 134"/>
                <a:gd name="T59" fmla="*/ 46 h 134"/>
                <a:gd name="T60" fmla="*/ 109 w 134"/>
                <a:gd name="T61" fmla="*/ 9 h 134"/>
                <a:gd name="T62" fmla="*/ 101 w 134"/>
                <a:gd name="T63" fmla="*/ 17 h 134"/>
                <a:gd name="T64" fmla="*/ 101 w 134"/>
                <a:gd name="T65" fmla="*/ 24 h 134"/>
                <a:gd name="T66" fmla="*/ 109 w 134"/>
                <a:gd name="T67" fmla="*/ 32 h 134"/>
                <a:gd name="T68" fmla="*/ 116 w 134"/>
                <a:gd name="T69" fmla="*/ 32 h 134"/>
                <a:gd name="T70" fmla="*/ 124 w 134"/>
                <a:gd name="T71" fmla="*/ 24 h 134"/>
                <a:gd name="T72" fmla="*/ 124 w 134"/>
                <a:gd name="T73" fmla="*/ 17 h 134"/>
                <a:gd name="T74" fmla="*/ 116 w 134"/>
                <a:gd name="T75" fmla="*/ 9 h 134"/>
                <a:gd name="T76" fmla="*/ 109 w 134"/>
                <a:gd name="T77" fmla="*/ 9 h 134"/>
                <a:gd name="T78" fmla="*/ 32 w 134"/>
                <a:gd name="T79" fmla="*/ 0 h 134"/>
                <a:gd name="T80" fmla="*/ 32 w 134"/>
                <a:gd name="T81" fmla="*/ 27 h 134"/>
                <a:gd name="T82" fmla="*/ 37 w 134"/>
                <a:gd name="T83" fmla="*/ 27 h 134"/>
                <a:gd name="T84" fmla="*/ 37 w 134"/>
                <a:gd name="T85" fmla="*/ 0 h 134"/>
                <a:gd name="T86" fmla="*/ 32 w 134"/>
                <a:gd name="T87" fmla="*/ 0 h 134"/>
                <a:gd name="T88" fmla="*/ 23 w 134"/>
                <a:gd name="T89" fmla="*/ 0 h 134"/>
                <a:gd name="T90" fmla="*/ 23 w 134"/>
                <a:gd name="T91" fmla="*/ 27 h 134"/>
                <a:gd name="T92" fmla="*/ 27 w 134"/>
                <a:gd name="T93" fmla="*/ 27 h 134"/>
                <a:gd name="T94" fmla="*/ 27 w 134"/>
                <a:gd name="T95" fmla="*/ 0 h 134"/>
                <a:gd name="T96" fmla="*/ 23 w 134"/>
                <a:gd name="T97" fmla="*/ 0 h 134"/>
                <a:gd name="T98" fmla="*/ 67 w 134"/>
                <a:gd name="T99" fmla="*/ 90 h 134"/>
                <a:gd name="T100" fmla="*/ 94 w 134"/>
                <a:gd name="T101" fmla="*/ 62 h 134"/>
                <a:gd name="T102" fmla="*/ 67 w 134"/>
                <a:gd name="T103" fmla="*/ 34 h 134"/>
                <a:gd name="T104" fmla="*/ 39 w 134"/>
                <a:gd name="T105" fmla="*/ 62 h 134"/>
                <a:gd name="T106" fmla="*/ 67 w 134"/>
                <a:gd name="T107" fmla="*/ 90 h 134"/>
                <a:gd name="T108" fmla="*/ 67 w 134"/>
                <a:gd name="T109" fmla="*/ 81 h 134"/>
                <a:gd name="T110" fmla="*/ 85 w 134"/>
                <a:gd name="T111" fmla="*/ 62 h 134"/>
                <a:gd name="T112" fmla="*/ 67 w 134"/>
                <a:gd name="T113" fmla="*/ 44 h 134"/>
                <a:gd name="T114" fmla="*/ 48 w 134"/>
                <a:gd name="T115" fmla="*/ 62 h 134"/>
                <a:gd name="T116" fmla="*/ 67 w 134"/>
                <a:gd name="T117"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4">
                  <a:moveTo>
                    <a:pt x="36" y="46"/>
                  </a:moveTo>
                  <a:cubicBezTo>
                    <a:pt x="0" y="46"/>
                    <a:pt x="0" y="46"/>
                    <a:pt x="0" y="46"/>
                  </a:cubicBezTo>
                  <a:cubicBezTo>
                    <a:pt x="0" y="41"/>
                    <a:pt x="0" y="41"/>
                    <a:pt x="0" y="41"/>
                  </a:cubicBezTo>
                  <a:cubicBezTo>
                    <a:pt x="0" y="41"/>
                    <a:pt x="0" y="41"/>
                    <a:pt x="0" y="41"/>
                  </a:cubicBezTo>
                  <a:cubicBezTo>
                    <a:pt x="0" y="86"/>
                    <a:pt x="0" y="114"/>
                    <a:pt x="0" y="114"/>
                  </a:cubicBezTo>
                  <a:cubicBezTo>
                    <a:pt x="0" y="134"/>
                    <a:pt x="20" y="134"/>
                    <a:pt x="20" y="134"/>
                  </a:cubicBezTo>
                  <a:cubicBezTo>
                    <a:pt x="114" y="134"/>
                    <a:pt x="114" y="134"/>
                    <a:pt x="114" y="134"/>
                  </a:cubicBezTo>
                  <a:cubicBezTo>
                    <a:pt x="114" y="134"/>
                    <a:pt x="134" y="134"/>
                    <a:pt x="134" y="114"/>
                  </a:cubicBezTo>
                  <a:cubicBezTo>
                    <a:pt x="134" y="46"/>
                    <a:pt x="134" y="46"/>
                    <a:pt x="134" y="46"/>
                  </a:cubicBezTo>
                  <a:cubicBezTo>
                    <a:pt x="134" y="46"/>
                    <a:pt x="134" y="46"/>
                    <a:pt x="134" y="46"/>
                  </a:cubicBezTo>
                  <a:cubicBezTo>
                    <a:pt x="134" y="41"/>
                    <a:pt x="134" y="41"/>
                    <a:pt x="134" y="41"/>
                  </a:cubicBezTo>
                  <a:cubicBezTo>
                    <a:pt x="94" y="41"/>
                    <a:pt x="94" y="41"/>
                    <a:pt x="94" y="41"/>
                  </a:cubicBezTo>
                  <a:cubicBezTo>
                    <a:pt x="88" y="33"/>
                    <a:pt x="78" y="27"/>
                    <a:pt x="67" y="27"/>
                  </a:cubicBezTo>
                  <a:cubicBezTo>
                    <a:pt x="55" y="27"/>
                    <a:pt x="45" y="33"/>
                    <a:pt x="39" y="41"/>
                  </a:cubicBezTo>
                  <a:cubicBezTo>
                    <a:pt x="0" y="41"/>
                    <a:pt x="0" y="41"/>
                    <a:pt x="0" y="41"/>
                  </a:cubicBezTo>
                  <a:cubicBezTo>
                    <a:pt x="0" y="35"/>
                    <a:pt x="0" y="27"/>
                    <a:pt x="0" y="20"/>
                  </a:cubicBezTo>
                  <a:cubicBezTo>
                    <a:pt x="0" y="7"/>
                    <a:pt x="8" y="2"/>
                    <a:pt x="14" y="1"/>
                  </a:cubicBezTo>
                  <a:cubicBezTo>
                    <a:pt x="14" y="27"/>
                    <a:pt x="14" y="27"/>
                    <a:pt x="14" y="27"/>
                  </a:cubicBezTo>
                  <a:cubicBezTo>
                    <a:pt x="18" y="27"/>
                    <a:pt x="18" y="27"/>
                    <a:pt x="18" y="27"/>
                  </a:cubicBezTo>
                  <a:cubicBezTo>
                    <a:pt x="18" y="0"/>
                    <a:pt x="18" y="0"/>
                    <a:pt x="18" y="0"/>
                  </a:cubicBezTo>
                  <a:cubicBezTo>
                    <a:pt x="18" y="0"/>
                    <a:pt x="18" y="0"/>
                    <a:pt x="18" y="0"/>
                  </a:cubicBezTo>
                  <a:cubicBezTo>
                    <a:pt x="19" y="0"/>
                    <a:pt x="20" y="0"/>
                    <a:pt x="20" y="0"/>
                  </a:cubicBezTo>
                  <a:cubicBezTo>
                    <a:pt x="114" y="0"/>
                    <a:pt x="114" y="0"/>
                    <a:pt x="114" y="0"/>
                  </a:cubicBezTo>
                  <a:cubicBezTo>
                    <a:pt x="114" y="0"/>
                    <a:pt x="134" y="0"/>
                    <a:pt x="134" y="20"/>
                  </a:cubicBezTo>
                  <a:cubicBezTo>
                    <a:pt x="134" y="46"/>
                    <a:pt x="134" y="46"/>
                    <a:pt x="134" y="46"/>
                  </a:cubicBezTo>
                  <a:cubicBezTo>
                    <a:pt x="97" y="46"/>
                    <a:pt x="97" y="46"/>
                    <a:pt x="97" y="46"/>
                  </a:cubicBezTo>
                  <a:cubicBezTo>
                    <a:pt x="100" y="51"/>
                    <a:pt x="101" y="56"/>
                    <a:pt x="101" y="62"/>
                  </a:cubicBezTo>
                  <a:cubicBezTo>
                    <a:pt x="101" y="81"/>
                    <a:pt x="86" y="97"/>
                    <a:pt x="67" y="97"/>
                  </a:cubicBezTo>
                  <a:cubicBezTo>
                    <a:pt x="48" y="97"/>
                    <a:pt x="32" y="81"/>
                    <a:pt x="32" y="62"/>
                  </a:cubicBezTo>
                  <a:cubicBezTo>
                    <a:pt x="32" y="56"/>
                    <a:pt x="34" y="51"/>
                    <a:pt x="36" y="46"/>
                  </a:cubicBezTo>
                  <a:close/>
                  <a:moveTo>
                    <a:pt x="109" y="9"/>
                  </a:moveTo>
                  <a:cubicBezTo>
                    <a:pt x="105" y="9"/>
                    <a:pt x="101" y="13"/>
                    <a:pt x="101" y="17"/>
                  </a:cubicBezTo>
                  <a:cubicBezTo>
                    <a:pt x="101" y="24"/>
                    <a:pt x="101" y="24"/>
                    <a:pt x="101" y="24"/>
                  </a:cubicBezTo>
                  <a:cubicBezTo>
                    <a:pt x="101" y="28"/>
                    <a:pt x="105" y="32"/>
                    <a:pt x="109" y="32"/>
                  </a:cubicBezTo>
                  <a:cubicBezTo>
                    <a:pt x="116" y="32"/>
                    <a:pt x="116" y="32"/>
                    <a:pt x="116" y="32"/>
                  </a:cubicBezTo>
                  <a:cubicBezTo>
                    <a:pt x="121" y="32"/>
                    <a:pt x="124" y="28"/>
                    <a:pt x="124" y="24"/>
                  </a:cubicBezTo>
                  <a:cubicBezTo>
                    <a:pt x="124" y="17"/>
                    <a:pt x="124" y="17"/>
                    <a:pt x="124" y="17"/>
                  </a:cubicBezTo>
                  <a:cubicBezTo>
                    <a:pt x="124" y="13"/>
                    <a:pt x="121" y="9"/>
                    <a:pt x="116" y="9"/>
                  </a:cubicBezTo>
                  <a:lnTo>
                    <a:pt x="109" y="9"/>
                  </a:lnTo>
                  <a:close/>
                  <a:moveTo>
                    <a:pt x="32" y="0"/>
                  </a:moveTo>
                  <a:cubicBezTo>
                    <a:pt x="32" y="27"/>
                    <a:pt x="32" y="27"/>
                    <a:pt x="32" y="27"/>
                  </a:cubicBezTo>
                  <a:cubicBezTo>
                    <a:pt x="37" y="27"/>
                    <a:pt x="37" y="27"/>
                    <a:pt x="37" y="27"/>
                  </a:cubicBezTo>
                  <a:cubicBezTo>
                    <a:pt x="37" y="0"/>
                    <a:pt x="37" y="0"/>
                    <a:pt x="37" y="0"/>
                  </a:cubicBezTo>
                  <a:lnTo>
                    <a:pt x="32" y="0"/>
                  </a:lnTo>
                  <a:close/>
                  <a:moveTo>
                    <a:pt x="23" y="0"/>
                  </a:moveTo>
                  <a:cubicBezTo>
                    <a:pt x="23" y="27"/>
                    <a:pt x="23" y="27"/>
                    <a:pt x="23" y="27"/>
                  </a:cubicBezTo>
                  <a:cubicBezTo>
                    <a:pt x="27" y="27"/>
                    <a:pt x="27" y="27"/>
                    <a:pt x="27" y="27"/>
                  </a:cubicBezTo>
                  <a:cubicBezTo>
                    <a:pt x="27" y="0"/>
                    <a:pt x="27" y="0"/>
                    <a:pt x="27" y="0"/>
                  </a:cubicBezTo>
                  <a:lnTo>
                    <a:pt x="23" y="0"/>
                  </a:lnTo>
                  <a:close/>
                  <a:moveTo>
                    <a:pt x="67" y="90"/>
                  </a:moveTo>
                  <a:cubicBezTo>
                    <a:pt x="82" y="90"/>
                    <a:pt x="94" y="77"/>
                    <a:pt x="94" y="62"/>
                  </a:cubicBezTo>
                  <a:cubicBezTo>
                    <a:pt x="94" y="47"/>
                    <a:pt x="82" y="34"/>
                    <a:pt x="67" y="34"/>
                  </a:cubicBezTo>
                  <a:cubicBezTo>
                    <a:pt x="51" y="34"/>
                    <a:pt x="39" y="47"/>
                    <a:pt x="39" y="62"/>
                  </a:cubicBezTo>
                  <a:cubicBezTo>
                    <a:pt x="39" y="77"/>
                    <a:pt x="51" y="90"/>
                    <a:pt x="67" y="90"/>
                  </a:cubicBezTo>
                  <a:close/>
                  <a:moveTo>
                    <a:pt x="67" y="81"/>
                  </a:moveTo>
                  <a:cubicBezTo>
                    <a:pt x="77" y="81"/>
                    <a:pt x="85" y="72"/>
                    <a:pt x="85" y="62"/>
                  </a:cubicBezTo>
                  <a:cubicBezTo>
                    <a:pt x="85" y="52"/>
                    <a:pt x="77" y="44"/>
                    <a:pt x="67" y="44"/>
                  </a:cubicBezTo>
                  <a:cubicBezTo>
                    <a:pt x="56" y="44"/>
                    <a:pt x="48" y="52"/>
                    <a:pt x="48" y="62"/>
                  </a:cubicBezTo>
                  <a:cubicBezTo>
                    <a:pt x="48" y="72"/>
                    <a:pt x="56" y="81"/>
                    <a:pt x="67" y="8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grpSp>
        <p:nvGrpSpPr>
          <p:cNvPr id="36" name="Group 34"/>
          <p:cNvGrpSpPr>
            <a:grpSpLocks noChangeAspect="1"/>
          </p:cNvGrpSpPr>
          <p:nvPr/>
        </p:nvGrpSpPr>
        <p:grpSpPr bwMode="auto">
          <a:xfrm>
            <a:off x="3400355" y="4531213"/>
            <a:ext cx="515028" cy="515938"/>
            <a:chOff x="6469" y="1151"/>
            <a:chExt cx="566" cy="567"/>
          </a:xfrm>
        </p:grpSpPr>
        <p:sp>
          <p:nvSpPr>
            <p:cNvPr id="37" name="Oval 35"/>
            <p:cNvSpPr>
              <a:spLocks noChangeArrowheads="1"/>
            </p:cNvSpPr>
            <p:nvPr/>
          </p:nvSpPr>
          <p:spPr bwMode="auto">
            <a:xfrm>
              <a:off x="6469" y="1151"/>
              <a:ext cx="566" cy="56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8" name="Freeform 36"/>
            <p:cNvSpPr>
              <a:spLocks/>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sp>
        <p:nvSpPr>
          <p:cNvPr id="39" name="矩形 38"/>
          <p:cNvSpPr/>
          <p:nvPr/>
        </p:nvSpPr>
        <p:spPr>
          <a:xfrm>
            <a:off x="4149060" y="1576116"/>
            <a:ext cx="1145185" cy="338554"/>
          </a:xfrm>
          <a:prstGeom prst="rect">
            <a:avLst/>
          </a:prstGeom>
        </p:spPr>
        <p:txBody>
          <a:bodyPr wrap="none">
            <a:spAutoFit/>
          </a:bodyPr>
          <a:lstStyle/>
          <a:p>
            <a:r>
              <a:rPr lang="en-US" altLang="zh-CN" sz="1600" b="1" dirty="0" err="1">
                <a:solidFill>
                  <a:srgbClr val="000000"/>
                </a:solidFill>
                <a:latin typeface="Segoe UI"/>
                <a:ea typeface="微软雅黑"/>
              </a:rPr>
              <a:t>Linked</a:t>
            </a:r>
            <a:r>
              <a:rPr lang="en-US" altLang="zh-CN" sz="1400" b="1" dirty="0" err="1">
                <a:solidFill>
                  <a:srgbClr val="000000"/>
                </a:solidFill>
                <a:latin typeface="Segoe UI"/>
                <a:ea typeface="微软雅黑"/>
              </a:rPr>
              <a:t>_list</a:t>
            </a:r>
            <a:endParaRPr lang="zh-CN" altLang="en-US" sz="1400" b="1" dirty="0">
              <a:solidFill>
                <a:srgbClr val="000000"/>
              </a:solidFill>
              <a:latin typeface="Segoe UI"/>
              <a:ea typeface="微软雅黑"/>
            </a:endParaRPr>
          </a:p>
        </p:txBody>
      </p:sp>
      <p:sp>
        <p:nvSpPr>
          <p:cNvPr id="40" name="矩形 39"/>
          <p:cNvSpPr/>
          <p:nvPr/>
        </p:nvSpPr>
        <p:spPr>
          <a:xfrm>
            <a:off x="4149060" y="1906162"/>
            <a:ext cx="7102035" cy="905248"/>
          </a:xfrm>
          <a:prstGeom prst="rect">
            <a:avLst/>
          </a:prstGeom>
        </p:spPr>
        <p:txBody>
          <a:bodyPr wrap="square">
            <a:spAutoFit/>
          </a:bodyPr>
          <a:lstStyle/>
          <a:p>
            <a:pPr>
              <a:lnSpc>
                <a:spcPct val="130000"/>
              </a:lnSpc>
            </a:pPr>
            <a:r>
              <a:rPr lang="en-US" altLang="zh-CN" sz="1400" dirty="0">
                <a:latin typeface="微软雅黑" charset="0"/>
                <a:ea typeface="微软雅黑" charset="0"/>
              </a:rPr>
              <a:t>A inventory management system based on single linked list is implemented, which supports adding, deleting and updating commodity information, and can sort by commodity number.</a:t>
            </a:r>
            <a:endParaRPr lang="zh-CN" altLang="en-US" sz="1400" dirty="0">
              <a:latin typeface="微软雅黑" charset="0"/>
              <a:ea typeface="微软雅黑" charset="0"/>
            </a:endParaRPr>
          </a:p>
        </p:txBody>
      </p:sp>
      <p:sp>
        <p:nvSpPr>
          <p:cNvPr id="41" name="矩形 40"/>
          <p:cNvSpPr/>
          <p:nvPr/>
        </p:nvSpPr>
        <p:spPr>
          <a:xfrm>
            <a:off x="4149060" y="2991200"/>
            <a:ext cx="1532920" cy="338554"/>
          </a:xfrm>
          <a:prstGeom prst="rect">
            <a:avLst/>
          </a:prstGeom>
        </p:spPr>
        <p:txBody>
          <a:bodyPr wrap="none">
            <a:spAutoFit/>
          </a:bodyPr>
          <a:lstStyle/>
          <a:p>
            <a:r>
              <a:rPr lang="en-US" altLang="zh-CN" sz="1600" b="1" dirty="0" err="1">
                <a:solidFill>
                  <a:srgbClr val="000000"/>
                </a:solidFill>
                <a:latin typeface="Segoe UI"/>
                <a:ea typeface="微软雅黑"/>
              </a:rPr>
              <a:t>Category_tree</a:t>
            </a:r>
            <a:endParaRPr lang="zh-CN" altLang="en-US" sz="1600" b="1" dirty="0">
              <a:solidFill>
                <a:srgbClr val="000000"/>
              </a:solidFill>
              <a:latin typeface="Segoe UI"/>
              <a:ea typeface="微软雅黑"/>
            </a:endParaRPr>
          </a:p>
        </p:txBody>
      </p:sp>
      <p:sp>
        <p:nvSpPr>
          <p:cNvPr id="42" name="矩形 41"/>
          <p:cNvSpPr/>
          <p:nvPr/>
        </p:nvSpPr>
        <p:spPr>
          <a:xfrm>
            <a:off x="4142072" y="3348561"/>
            <a:ext cx="7102035" cy="905248"/>
          </a:xfrm>
          <a:prstGeom prst="rect">
            <a:avLst/>
          </a:prstGeom>
        </p:spPr>
        <p:txBody>
          <a:bodyPr wrap="square">
            <a:spAutoFit/>
          </a:bodyPr>
          <a:lstStyle/>
          <a:p>
            <a:pPr algn="just">
              <a:lnSpc>
                <a:spcPct val="130000"/>
              </a:lnSpc>
            </a:pPr>
            <a:r>
              <a:rPr lang="en-US" altLang="zh-CN" sz="1400" dirty="0">
                <a:latin typeface="微软雅黑" charset="0"/>
                <a:ea typeface="微软雅黑" charset="0"/>
              </a:rPr>
              <a:t>A classification tree based on binary search tree is implemented, which is used to store and manage commodity information according to commodity classification, and supports insert, find, update and delete operations.</a:t>
            </a:r>
            <a:endParaRPr lang="zh-CN" altLang="en-US" sz="1400" dirty="0">
              <a:latin typeface="微软雅黑" charset="0"/>
              <a:ea typeface="微软雅黑" charset="0"/>
            </a:endParaRPr>
          </a:p>
        </p:txBody>
      </p:sp>
      <p:sp>
        <p:nvSpPr>
          <p:cNvPr id="45" name="矩形 44"/>
          <p:cNvSpPr/>
          <p:nvPr/>
        </p:nvSpPr>
        <p:spPr>
          <a:xfrm>
            <a:off x="4149060" y="4459039"/>
            <a:ext cx="1277979" cy="338554"/>
          </a:xfrm>
          <a:prstGeom prst="rect">
            <a:avLst/>
          </a:prstGeom>
        </p:spPr>
        <p:txBody>
          <a:bodyPr wrap="none">
            <a:spAutoFit/>
          </a:bodyPr>
          <a:lstStyle/>
          <a:p>
            <a:r>
              <a:rPr lang="en-US" altLang="zh-CN" sz="1600" b="1" dirty="0" err="1">
                <a:solidFill>
                  <a:srgbClr val="000000"/>
                </a:solidFill>
                <a:latin typeface="Segoe UI"/>
                <a:ea typeface="微软雅黑"/>
              </a:rPr>
              <a:t>Priority_list</a:t>
            </a:r>
            <a:endParaRPr lang="zh-CN" altLang="en-US" sz="1600" b="1" dirty="0">
              <a:solidFill>
                <a:srgbClr val="000000"/>
              </a:solidFill>
              <a:latin typeface="Segoe UI"/>
              <a:ea typeface="微软雅黑"/>
            </a:endParaRPr>
          </a:p>
        </p:txBody>
      </p:sp>
      <p:sp>
        <p:nvSpPr>
          <p:cNvPr id="46" name="矩形 45"/>
          <p:cNvSpPr/>
          <p:nvPr/>
        </p:nvSpPr>
        <p:spPr>
          <a:xfrm>
            <a:off x="4149060" y="4835332"/>
            <a:ext cx="7102035" cy="905248"/>
          </a:xfrm>
          <a:prstGeom prst="rect">
            <a:avLst/>
          </a:prstGeom>
        </p:spPr>
        <p:txBody>
          <a:bodyPr wrap="square">
            <a:spAutoFit/>
          </a:bodyPr>
          <a:lstStyle/>
          <a:p>
            <a:pPr algn="just">
              <a:lnSpc>
                <a:spcPct val="130000"/>
              </a:lnSpc>
            </a:pPr>
            <a:r>
              <a:rPr lang="en-US" altLang="zh-CN" sz="1400" dirty="0">
                <a:latin typeface="微软雅黑" charset="0"/>
                <a:ea typeface="微软雅黑" charset="0"/>
              </a:rPr>
              <a:t>A minimum heap data structure is implemented to store elements and support the operation of inserting, extracting minimum elements and maintaining the properties of heap.</a:t>
            </a:r>
            <a:endParaRPr lang="zh-CN" altLang="en-US" sz="1400" dirty="0">
              <a:latin typeface="微软雅黑" charset="0"/>
              <a:ea typeface="微软雅黑" charset="0"/>
            </a:endParaRPr>
          </a:p>
        </p:txBody>
      </p:sp>
    </p:spTree>
    <p:extLst>
      <p:ext uri="{BB962C8B-B14F-4D97-AF65-F5344CB8AC3E}">
        <p14:creationId xmlns:p14="http://schemas.microsoft.com/office/powerpoint/2010/main" val="882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2F822F5-181F-A07B-592E-CABE960F3C72}"/>
              </a:ext>
            </a:extLst>
          </p:cNvPr>
          <p:cNvGrpSpPr/>
          <p:nvPr/>
        </p:nvGrpSpPr>
        <p:grpSpPr>
          <a:xfrm>
            <a:off x="84112" y="1405360"/>
            <a:ext cx="11498735" cy="4244285"/>
            <a:chOff x="84112" y="1405360"/>
            <a:chExt cx="11498735" cy="4244285"/>
          </a:xfrm>
        </p:grpSpPr>
        <p:sp>
          <p:nvSpPr>
            <p:cNvPr id="50" name="任意多边形: 形状 49">
              <a:extLst>
                <a:ext uri="{FF2B5EF4-FFF2-40B4-BE49-F238E27FC236}">
                  <a16:creationId xmlns:a16="http://schemas.microsoft.com/office/drawing/2014/main" id="{9C827A34-7778-F4FF-96AD-ECF696788994}"/>
                </a:ext>
              </a:extLst>
            </p:cNvPr>
            <p:cNvSpPr/>
            <p:nvPr/>
          </p:nvSpPr>
          <p:spPr>
            <a:xfrm>
              <a:off x="84112" y="2290579"/>
              <a:ext cx="11498735" cy="2688161"/>
            </a:xfrm>
            <a:custGeom>
              <a:avLst/>
              <a:gdLst>
                <a:gd name="connsiteX0" fmla="*/ 496 w 11498735"/>
                <a:gd name="connsiteY0" fmla="*/ 272 h 2688161"/>
                <a:gd name="connsiteX1" fmla="*/ 10216015 w 11498735"/>
                <a:gd name="connsiteY1" fmla="*/ 272 h 2688161"/>
                <a:gd name="connsiteX2" fmla="*/ 11499232 w 11498735"/>
                <a:gd name="connsiteY2" fmla="*/ 1283362 h 2688161"/>
                <a:gd name="connsiteX3" fmla="*/ 10216015 w 11498735"/>
                <a:gd name="connsiteY3" fmla="*/ 2566578 h 2688161"/>
                <a:gd name="connsiteX4" fmla="*/ 3224388 w 11498735"/>
                <a:gd name="connsiteY4" fmla="*/ 2566578 h 2688161"/>
                <a:gd name="connsiteX5" fmla="*/ 3224388 w 11498735"/>
                <a:gd name="connsiteY5" fmla="*/ 2688433 h 2688161"/>
                <a:gd name="connsiteX6" fmla="*/ 2615747 w 11498735"/>
                <a:gd name="connsiteY6" fmla="*/ 2335422 h 2688161"/>
                <a:gd name="connsiteX7" fmla="*/ 3224388 w 11498735"/>
                <a:gd name="connsiteY7" fmla="*/ 1982410 h 2688161"/>
                <a:gd name="connsiteX8" fmla="*/ 3224388 w 11498735"/>
                <a:gd name="connsiteY8" fmla="*/ 2160945 h 2688161"/>
                <a:gd name="connsiteX9" fmla="*/ 10216015 w 11498735"/>
                <a:gd name="connsiteY9" fmla="*/ 2160945 h 2688161"/>
                <a:gd name="connsiteX10" fmla="*/ 11094105 w 11498735"/>
                <a:gd name="connsiteY10" fmla="*/ 1282854 h 2688161"/>
                <a:gd name="connsiteX11" fmla="*/ 10216015 w 11498735"/>
                <a:gd name="connsiteY11" fmla="*/ 404764 h 2688161"/>
                <a:gd name="connsiteX12" fmla="*/ 496 w 11498735"/>
                <a:gd name="connsiteY12" fmla="*/ 404764 h 2688161"/>
                <a:gd name="connsiteX13" fmla="*/ 496 w 11498735"/>
                <a:gd name="connsiteY13" fmla="*/ 272 h 268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98735" h="2688161">
                  <a:moveTo>
                    <a:pt x="496" y="272"/>
                  </a:moveTo>
                  <a:lnTo>
                    <a:pt x="10216015" y="272"/>
                  </a:lnTo>
                  <a:cubicBezTo>
                    <a:pt x="10924345" y="1046"/>
                    <a:pt x="11498395" y="575031"/>
                    <a:pt x="11499232" y="1283362"/>
                  </a:cubicBezTo>
                  <a:cubicBezTo>
                    <a:pt x="11498395" y="1991718"/>
                    <a:pt x="10924371" y="2565740"/>
                    <a:pt x="10216015" y="2566578"/>
                  </a:cubicBezTo>
                  <a:lnTo>
                    <a:pt x="3224388" y="2566578"/>
                  </a:lnTo>
                  <a:lnTo>
                    <a:pt x="3224388" y="2688433"/>
                  </a:lnTo>
                  <a:lnTo>
                    <a:pt x="2615747" y="2335422"/>
                  </a:lnTo>
                  <a:lnTo>
                    <a:pt x="3224388" y="1982410"/>
                  </a:lnTo>
                  <a:lnTo>
                    <a:pt x="3224388" y="2160945"/>
                  </a:lnTo>
                  <a:lnTo>
                    <a:pt x="10216015" y="2160945"/>
                  </a:lnTo>
                  <a:cubicBezTo>
                    <a:pt x="10700772" y="2160450"/>
                    <a:pt x="11093611" y="1767611"/>
                    <a:pt x="11094105" y="1282854"/>
                  </a:cubicBezTo>
                  <a:cubicBezTo>
                    <a:pt x="11093611" y="798098"/>
                    <a:pt x="10700772" y="405259"/>
                    <a:pt x="10216015" y="404764"/>
                  </a:cubicBezTo>
                  <a:lnTo>
                    <a:pt x="496" y="404764"/>
                  </a:lnTo>
                  <a:lnTo>
                    <a:pt x="496" y="272"/>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endParaRPr>
            </a:p>
          </p:txBody>
        </p:sp>
        <p:sp>
          <p:nvSpPr>
            <p:cNvPr id="64" name="文本框 63">
              <a:extLst>
                <a:ext uri="{FF2B5EF4-FFF2-40B4-BE49-F238E27FC236}">
                  <a16:creationId xmlns:a16="http://schemas.microsoft.com/office/drawing/2014/main" id="{05E4C2DF-7C6D-9DD2-49FA-448CE377607E}"/>
                </a:ext>
              </a:extLst>
            </p:cNvPr>
            <p:cNvSpPr txBox="1"/>
            <p:nvPr/>
          </p:nvSpPr>
          <p:spPr>
            <a:xfrm>
              <a:off x="772069" y="1405360"/>
              <a:ext cx="10647863" cy="523220"/>
            </a:xfrm>
            <a:prstGeom prst="rect">
              <a:avLst/>
            </a:prstGeom>
            <a:noFill/>
            <a:ln>
              <a:noFill/>
            </a:ln>
          </p:spPr>
          <p:txBody>
            <a:bodyPr wrap="square" lIns="91440" tIns="45720" rIns="91440" bIns="45720" anchor="t" anchorCtr="0">
              <a:spAutoFit/>
            </a:bodyPr>
            <a:lstStyle/>
            <a:p>
              <a:pPr>
                <a:buSzPct val="25000"/>
              </a:pPr>
              <a:r>
                <a:rPr lang="en-US" sz="2800" b="1" dirty="0">
                  <a:latin typeface="微软雅黑" panose="020B0503020204020204" pitchFamily="34" charset="-122"/>
                  <a:ea typeface="微软雅黑" panose="020B0503020204020204" pitchFamily="34" charset="-122"/>
                </a:rPr>
                <a:t>There are 7 different </a:t>
              </a:r>
              <a:r>
                <a:rPr lang="en-US" sz="2800" b="1" dirty="0">
                  <a:solidFill>
                    <a:schemeClr val="accent1">
                      <a:lumMod val="75000"/>
                    </a:schemeClr>
                  </a:solidFill>
                  <a:latin typeface="微软雅黑" panose="020B0503020204020204" pitchFamily="34" charset="-122"/>
                  <a:ea typeface="微软雅黑" panose="020B0503020204020204" pitchFamily="34" charset="-122"/>
                </a:rPr>
                <a:t>algorithms</a:t>
              </a:r>
              <a:r>
                <a:rPr lang="en-US" sz="2800" b="1" dirty="0">
                  <a:latin typeface="微软雅黑" panose="020B0503020204020204" pitchFamily="34" charset="-122"/>
                  <a:ea typeface="微软雅黑" panose="020B0503020204020204" pitchFamily="34" charset="-122"/>
                </a:rPr>
                <a:t> shown below.</a:t>
              </a:r>
              <a:endParaRPr lang="en-US" sz="2800" b="1" dirty="0">
                <a:solidFill>
                  <a:schemeClr val="accent1"/>
                </a:solidFill>
                <a:latin typeface="微软雅黑" panose="020B0503020204020204" pitchFamily="34" charset="-122"/>
                <a:ea typeface="微软雅黑" panose="020B0503020204020204" pitchFamily="34" charset="-122"/>
              </a:endParaRPr>
            </a:p>
          </p:txBody>
        </p:sp>
        <p:grpSp>
          <p:nvGrpSpPr>
            <p:cNvPr id="76" name="组合 75">
              <a:extLst>
                <a:ext uri="{FF2B5EF4-FFF2-40B4-BE49-F238E27FC236}">
                  <a16:creationId xmlns:a16="http://schemas.microsoft.com/office/drawing/2014/main" id="{2B14184E-FE56-ADDA-83E7-B4CBC0A79A91}"/>
                </a:ext>
              </a:extLst>
            </p:cNvPr>
            <p:cNvGrpSpPr/>
            <p:nvPr/>
          </p:nvGrpSpPr>
          <p:grpSpPr>
            <a:xfrm>
              <a:off x="830229" y="2525819"/>
              <a:ext cx="1958691" cy="711283"/>
              <a:chOff x="830229" y="2285330"/>
              <a:chExt cx="1958691" cy="711283"/>
            </a:xfrm>
          </p:grpSpPr>
          <p:sp>
            <p:nvSpPr>
              <p:cNvPr id="62" name="文本框 61">
                <a:extLst>
                  <a:ext uri="{FF2B5EF4-FFF2-40B4-BE49-F238E27FC236}">
                    <a16:creationId xmlns:a16="http://schemas.microsoft.com/office/drawing/2014/main" id="{EC272823-CB4B-95BF-84A5-64186FEE8B3A}"/>
                  </a:ext>
                </a:extLst>
              </p:cNvPr>
              <p:cNvSpPr txBox="1"/>
              <p:nvPr/>
            </p:nvSpPr>
            <p:spPr>
              <a:xfrm>
                <a:off x="830229" y="2688836"/>
                <a:ext cx="1958691" cy="307777"/>
              </a:xfrm>
              <a:prstGeom prst="rect">
                <a:avLst/>
              </a:prstGeom>
              <a:noFill/>
            </p:spPr>
            <p:txBody>
              <a:bodyPr wrap="square" rtlCol="0">
                <a:spAutoFit/>
              </a:bodyPr>
              <a:lstStyle/>
              <a:p>
                <a:r>
                  <a:rPr lang="en-US" sz="1400" b="1" dirty="0">
                    <a:latin typeface="微软雅黑" panose="020B0503020204020204" pitchFamily="34" charset="-122"/>
                    <a:ea typeface="微软雅黑" panose="020B0503020204020204" pitchFamily="34" charset="-122"/>
                  </a:rPr>
                  <a:t>I</a:t>
                </a:r>
                <a:r>
                  <a:rPr kumimoji="0" lang="en-US" sz="1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nsert</a:t>
                </a:r>
                <a:r>
                  <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sz="1400" b="1" dirty="0">
                    <a:latin typeface="微软雅黑" panose="020B0503020204020204" pitchFamily="34" charset="-122"/>
                    <a:ea typeface="微软雅黑" panose="020B0503020204020204" pitchFamily="34" charset="-122"/>
                  </a:rPr>
                  <a:t>A</a:t>
                </a:r>
                <a:r>
                  <a:rPr kumimoji="0" lang="en-US" sz="1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lgorithm</a:t>
                </a:r>
                <a:endPar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1D568835-CDAA-EB00-90E9-C8830FA125F6}"/>
                  </a:ext>
                </a:extLst>
              </p:cNvPr>
              <p:cNvSpPr/>
              <p:nvPr/>
            </p:nvSpPr>
            <p:spPr>
              <a:xfrm>
                <a:off x="954151" y="2285330"/>
                <a:ext cx="301588" cy="301587"/>
              </a:xfrm>
              <a:prstGeom prst="roundRect">
                <a:avLst>
                  <a:gd name="adj" fmla="val 50000"/>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dirty="0">
                    <a:solidFill>
                      <a:schemeClr val="lt1">
                        <a:lumMod val="100000"/>
                      </a:schemeClr>
                    </a:solidFill>
                    <a:latin typeface="微软雅黑" panose="020B0503020204020204" pitchFamily="34" charset="-122"/>
                    <a:ea typeface="微软雅黑" panose="020B0503020204020204" pitchFamily="34" charset="-122"/>
                  </a:rPr>
                  <a:t>1</a:t>
                </a:r>
                <a:endParaRPr lang="zh-CN" altLang="en-US" sz="1400" dirty="0">
                  <a:solidFill>
                    <a:schemeClr val="lt1">
                      <a:lumMod val="100000"/>
                    </a:schemeClr>
                  </a:solidFill>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D1034013-FC04-942D-ACAF-C9403D8A0FCD}"/>
                </a:ext>
              </a:extLst>
            </p:cNvPr>
            <p:cNvGrpSpPr/>
            <p:nvPr/>
          </p:nvGrpSpPr>
          <p:grpSpPr>
            <a:xfrm>
              <a:off x="3424355" y="2525819"/>
              <a:ext cx="1958691" cy="926726"/>
              <a:chOff x="830229" y="2285330"/>
              <a:chExt cx="1958691" cy="926726"/>
            </a:xfrm>
          </p:grpSpPr>
          <p:sp>
            <p:nvSpPr>
              <p:cNvPr id="36" name="文本框 35">
                <a:extLst>
                  <a:ext uri="{FF2B5EF4-FFF2-40B4-BE49-F238E27FC236}">
                    <a16:creationId xmlns:a16="http://schemas.microsoft.com/office/drawing/2014/main" id="{40D8EAFB-5C78-EB91-B8D5-623BFB8495C8}"/>
                  </a:ext>
                </a:extLst>
              </p:cNvPr>
              <p:cNvSpPr txBox="1"/>
              <p:nvPr/>
            </p:nvSpPr>
            <p:spPr>
              <a:xfrm>
                <a:off x="830229" y="2688836"/>
                <a:ext cx="1958691" cy="523220"/>
              </a:xfrm>
              <a:prstGeom prst="rect">
                <a:avLst/>
              </a:prstGeom>
              <a:noFill/>
            </p:spPr>
            <p:txBody>
              <a:bodyPr wrap="square" rtlCol="0">
                <a:spAutoFit/>
              </a:bodyPr>
              <a:lstStyle/>
              <a:p>
                <a:r>
                  <a:rPr lang="en-US" sz="1400" b="1" dirty="0">
                    <a:latin typeface="微软雅黑" panose="020B0503020204020204" pitchFamily="34" charset="-122"/>
                    <a:ea typeface="微软雅黑" panose="020B0503020204020204" pitchFamily="34" charset="-122"/>
                  </a:rPr>
                  <a:t>U</a:t>
                </a:r>
                <a:r>
                  <a:rPr kumimoji="0" lang="en-US" sz="1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pdate</a:t>
                </a:r>
                <a:r>
                  <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sz="1400" b="1" dirty="0">
                    <a:latin typeface="微软雅黑" panose="020B0503020204020204" pitchFamily="34" charset="-122"/>
                    <a:ea typeface="微软雅黑" panose="020B0503020204020204" pitchFamily="34" charset="-122"/>
                  </a:rPr>
                  <a:t>Q</a:t>
                </a:r>
                <a:r>
                  <a:rPr kumimoji="0" lang="en-US" sz="1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uantity</a:t>
                </a:r>
                <a:r>
                  <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sz="1400" b="1" dirty="0">
                    <a:latin typeface="微软雅黑" panose="020B0503020204020204" pitchFamily="34" charset="-122"/>
                    <a:ea typeface="微软雅黑" panose="020B0503020204020204" pitchFamily="34" charset="-122"/>
                  </a:rPr>
                  <a:t>A</a:t>
                </a:r>
                <a:r>
                  <a:rPr kumimoji="0" lang="en-US" sz="1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lgorithm</a:t>
                </a:r>
                <a:endPar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35" name="矩形: 圆角 34">
                <a:extLst>
                  <a:ext uri="{FF2B5EF4-FFF2-40B4-BE49-F238E27FC236}">
                    <a16:creationId xmlns:a16="http://schemas.microsoft.com/office/drawing/2014/main" id="{3CF01FDD-C26B-2D6D-9A47-B24A28368E00}"/>
                  </a:ext>
                </a:extLst>
              </p:cNvPr>
              <p:cNvSpPr/>
              <p:nvPr/>
            </p:nvSpPr>
            <p:spPr>
              <a:xfrm>
                <a:off x="954151" y="2285330"/>
                <a:ext cx="301588" cy="301587"/>
              </a:xfrm>
              <a:prstGeom prst="roundRect">
                <a:avLst>
                  <a:gd name="adj" fmla="val 50000"/>
                </a:avLst>
              </a:prstGeom>
              <a:solidFill>
                <a:srgbClr val="77849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dirty="0">
                    <a:solidFill>
                      <a:schemeClr val="lt1">
                        <a:lumMod val="100000"/>
                      </a:schemeClr>
                    </a:solidFill>
                    <a:latin typeface="微软雅黑" panose="020B0503020204020204" pitchFamily="34" charset="-122"/>
                    <a:ea typeface="微软雅黑" panose="020B0503020204020204" pitchFamily="34" charset="-122"/>
                  </a:rPr>
                  <a:t>2</a:t>
                </a:r>
                <a:endParaRPr lang="zh-CN" altLang="en-US" sz="1400" dirty="0">
                  <a:solidFill>
                    <a:schemeClr val="lt1">
                      <a:lumMod val="100000"/>
                    </a:schemeClr>
                  </a:solidFill>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F0FC4CB1-9449-4161-2D5A-9384C47C2775}"/>
                </a:ext>
              </a:extLst>
            </p:cNvPr>
            <p:cNvGrpSpPr/>
            <p:nvPr/>
          </p:nvGrpSpPr>
          <p:grpSpPr>
            <a:xfrm>
              <a:off x="6018481" y="2525819"/>
              <a:ext cx="1958691" cy="711283"/>
              <a:chOff x="830229" y="2285330"/>
              <a:chExt cx="1958691" cy="711283"/>
            </a:xfrm>
          </p:grpSpPr>
          <p:sp>
            <p:nvSpPr>
              <p:cNvPr id="41" name="文本框 40">
                <a:extLst>
                  <a:ext uri="{FF2B5EF4-FFF2-40B4-BE49-F238E27FC236}">
                    <a16:creationId xmlns:a16="http://schemas.microsoft.com/office/drawing/2014/main" id="{0850EAEB-BB22-83BD-73F7-EB97C129B435}"/>
                  </a:ext>
                </a:extLst>
              </p:cNvPr>
              <p:cNvSpPr txBox="1"/>
              <p:nvPr/>
            </p:nvSpPr>
            <p:spPr>
              <a:xfrm>
                <a:off x="830229" y="2688836"/>
                <a:ext cx="1958691" cy="307777"/>
              </a:xfrm>
              <a:prstGeom prst="rect">
                <a:avLst/>
              </a:prstGeom>
              <a:noFill/>
            </p:spPr>
            <p:txBody>
              <a:bodyPr wrap="square" rtlCol="0">
                <a:spAutoFit/>
              </a:bodyPr>
              <a:lstStyle/>
              <a:p>
                <a:r>
                  <a:rPr lang="en-US" sz="1400" b="1" dirty="0">
                    <a:latin typeface="微软雅黑" panose="020B0503020204020204" pitchFamily="34" charset="-122"/>
                    <a:ea typeface="微软雅黑" panose="020B0503020204020204" pitchFamily="34" charset="-122"/>
                  </a:rPr>
                  <a:t>R</a:t>
                </a:r>
                <a:r>
                  <a:rPr kumimoji="0" lang="en-US" sz="1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emove</a:t>
                </a:r>
                <a:r>
                  <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sz="1400" b="1" dirty="0">
                    <a:latin typeface="微软雅黑" panose="020B0503020204020204" pitchFamily="34" charset="-122"/>
                    <a:ea typeface="微软雅黑" panose="020B0503020204020204" pitchFamily="34" charset="-122"/>
                  </a:rPr>
                  <a:t>A</a:t>
                </a:r>
                <a:r>
                  <a:rPr kumimoji="0" lang="en-US" sz="1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lgorithm</a:t>
                </a:r>
                <a:endPar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0" name="矩形: 圆角 39">
                <a:extLst>
                  <a:ext uri="{FF2B5EF4-FFF2-40B4-BE49-F238E27FC236}">
                    <a16:creationId xmlns:a16="http://schemas.microsoft.com/office/drawing/2014/main" id="{2E7D4387-F64D-C8CE-7842-2B2D85D69A1E}"/>
                  </a:ext>
                </a:extLst>
              </p:cNvPr>
              <p:cNvSpPr/>
              <p:nvPr/>
            </p:nvSpPr>
            <p:spPr>
              <a:xfrm>
                <a:off x="954151" y="2285330"/>
                <a:ext cx="301588" cy="301587"/>
              </a:xfrm>
              <a:prstGeom prst="roundRect">
                <a:avLst>
                  <a:gd name="adj" fmla="val 50000"/>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dirty="0">
                    <a:solidFill>
                      <a:schemeClr val="lt1">
                        <a:lumMod val="100000"/>
                      </a:schemeClr>
                    </a:solidFill>
                    <a:latin typeface="微软雅黑" panose="020B0503020204020204" pitchFamily="34" charset="-122"/>
                    <a:ea typeface="微软雅黑" panose="020B0503020204020204" pitchFamily="34" charset="-122"/>
                  </a:rPr>
                  <a:t>3</a:t>
                </a:r>
                <a:endParaRPr lang="zh-CN" altLang="en-US" sz="1400" dirty="0">
                  <a:solidFill>
                    <a:schemeClr val="lt1">
                      <a:lumMod val="100000"/>
                    </a:schemeClr>
                  </a:solidFill>
                  <a:latin typeface="微软雅黑" panose="020B0503020204020204" pitchFamily="34" charset="-122"/>
                  <a:ea typeface="微软雅黑" panose="020B0503020204020204" pitchFamily="34" charset="-122"/>
                </a:endParaRPr>
              </a:p>
            </p:txBody>
          </p:sp>
        </p:grpSp>
        <p:grpSp>
          <p:nvGrpSpPr>
            <p:cNvPr id="43" name="组合 42">
              <a:extLst>
                <a:ext uri="{FF2B5EF4-FFF2-40B4-BE49-F238E27FC236}">
                  <a16:creationId xmlns:a16="http://schemas.microsoft.com/office/drawing/2014/main" id="{D4248CD4-D0A1-4539-EE9A-9E24A1843724}"/>
                </a:ext>
              </a:extLst>
            </p:cNvPr>
            <p:cNvGrpSpPr/>
            <p:nvPr/>
          </p:nvGrpSpPr>
          <p:grpSpPr>
            <a:xfrm>
              <a:off x="8612606" y="2525819"/>
              <a:ext cx="1958691" cy="711283"/>
              <a:chOff x="830229" y="2285330"/>
              <a:chExt cx="1958691" cy="711283"/>
            </a:xfrm>
          </p:grpSpPr>
          <p:sp>
            <p:nvSpPr>
              <p:cNvPr id="46" name="文本框 45">
                <a:extLst>
                  <a:ext uri="{FF2B5EF4-FFF2-40B4-BE49-F238E27FC236}">
                    <a16:creationId xmlns:a16="http://schemas.microsoft.com/office/drawing/2014/main" id="{4A13D1B8-3D0D-5096-D4D0-81DB54878120}"/>
                  </a:ext>
                </a:extLst>
              </p:cNvPr>
              <p:cNvSpPr txBox="1"/>
              <p:nvPr/>
            </p:nvSpPr>
            <p:spPr>
              <a:xfrm>
                <a:off x="830229" y="2688836"/>
                <a:ext cx="1958691" cy="307777"/>
              </a:xfrm>
              <a:prstGeom prst="rect">
                <a:avLst/>
              </a:prstGeom>
              <a:noFill/>
            </p:spPr>
            <p:txBody>
              <a:bodyPr wrap="square" rtlCol="0">
                <a:spAutoFit/>
              </a:bodyPr>
              <a:lstStyle/>
              <a:p>
                <a:r>
                  <a:rPr lang="en-US" sz="1400" b="1" dirty="0">
                    <a:latin typeface="微软雅黑" panose="020B0503020204020204" pitchFamily="34" charset="-122"/>
                    <a:ea typeface="微软雅黑" panose="020B0503020204020204" pitchFamily="34" charset="-122"/>
                  </a:rPr>
                  <a:t>F</a:t>
                </a:r>
                <a:r>
                  <a:rPr kumimoji="0" lang="en-US" sz="1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inding</a:t>
                </a:r>
                <a:r>
                  <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sz="1400" b="1" dirty="0">
                    <a:latin typeface="微软雅黑" panose="020B0503020204020204" pitchFamily="34" charset="-122"/>
                    <a:ea typeface="微软雅黑" panose="020B0503020204020204" pitchFamily="34" charset="-122"/>
                  </a:rPr>
                  <a:t>F</a:t>
                </a:r>
                <a:r>
                  <a:rPr kumimoji="0" lang="en-US" sz="1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rPr>
                  <a:t>lgorithm</a:t>
                </a:r>
                <a:endPar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5" name="矩形: 圆角 44">
                <a:extLst>
                  <a:ext uri="{FF2B5EF4-FFF2-40B4-BE49-F238E27FC236}">
                    <a16:creationId xmlns:a16="http://schemas.microsoft.com/office/drawing/2014/main" id="{F40DFE8C-DD9E-F6EA-F204-AD6975E1011E}"/>
                  </a:ext>
                </a:extLst>
              </p:cNvPr>
              <p:cNvSpPr/>
              <p:nvPr/>
            </p:nvSpPr>
            <p:spPr>
              <a:xfrm>
                <a:off x="954151" y="2285330"/>
                <a:ext cx="301588" cy="301587"/>
              </a:xfrm>
              <a:prstGeom prst="roundRect">
                <a:avLst>
                  <a:gd name="adj" fmla="val 50000"/>
                </a:avLst>
              </a:prstGeom>
              <a:solidFill>
                <a:srgbClr val="77849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dirty="0">
                    <a:solidFill>
                      <a:schemeClr val="lt1">
                        <a:lumMod val="100000"/>
                      </a:schemeClr>
                    </a:solidFill>
                    <a:latin typeface="微软雅黑" panose="020B0503020204020204" pitchFamily="34" charset="-122"/>
                    <a:ea typeface="微软雅黑" panose="020B0503020204020204" pitchFamily="34" charset="-122"/>
                  </a:rPr>
                  <a:t>4</a:t>
                </a:r>
                <a:endParaRPr lang="zh-CN" altLang="en-US" sz="1400" dirty="0">
                  <a:solidFill>
                    <a:schemeClr val="lt1">
                      <a:lumMod val="100000"/>
                    </a:schemeClr>
                  </a:solidFill>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B7F8AF23-C27E-06B8-D3AF-71096FBCD5F4}"/>
                </a:ext>
              </a:extLst>
            </p:cNvPr>
            <p:cNvGrpSpPr/>
            <p:nvPr/>
          </p:nvGrpSpPr>
          <p:grpSpPr>
            <a:xfrm>
              <a:off x="3424355" y="4722919"/>
              <a:ext cx="1958691" cy="926726"/>
              <a:chOff x="830229" y="2285330"/>
              <a:chExt cx="1958691" cy="926726"/>
            </a:xfrm>
          </p:grpSpPr>
          <p:sp>
            <p:nvSpPr>
              <p:cNvPr id="54" name="文本框 53">
                <a:extLst>
                  <a:ext uri="{FF2B5EF4-FFF2-40B4-BE49-F238E27FC236}">
                    <a16:creationId xmlns:a16="http://schemas.microsoft.com/office/drawing/2014/main" id="{E4C3D095-AEBF-9DDE-2021-49BC7BB13351}"/>
                  </a:ext>
                </a:extLst>
              </p:cNvPr>
              <p:cNvSpPr txBox="1"/>
              <p:nvPr/>
            </p:nvSpPr>
            <p:spPr>
              <a:xfrm>
                <a:off x="830229" y="2688836"/>
                <a:ext cx="1958691" cy="523220"/>
              </a:xfrm>
              <a:prstGeom prst="rect">
                <a:avLst/>
              </a:prstGeom>
              <a:noFill/>
            </p:spPr>
            <p:txBody>
              <a:bodyPr wrap="square" rtlCol="0">
                <a:spAutoFit/>
              </a:bodyPr>
              <a:lstStyle/>
              <a:p>
                <a:r>
                  <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Generated Log Algorithm</a:t>
                </a:r>
              </a:p>
            </p:txBody>
          </p:sp>
          <p:sp>
            <p:nvSpPr>
              <p:cNvPr id="53" name="矩形: 圆角 52">
                <a:extLst>
                  <a:ext uri="{FF2B5EF4-FFF2-40B4-BE49-F238E27FC236}">
                    <a16:creationId xmlns:a16="http://schemas.microsoft.com/office/drawing/2014/main" id="{83B5092F-1E1D-C6A1-7F5C-A6FBA1FB491E}"/>
                  </a:ext>
                </a:extLst>
              </p:cNvPr>
              <p:cNvSpPr/>
              <p:nvPr/>
            </p:nvSpPr>
            <p:spPr>
              <a:xfrm>
                <a:off x="954151" y="2285330"/>
                <a:ext cx="301588" cy="301587"/>
              </a:xfrm>
              <a:prstGeom prst="roundRect">
                <a:avLst>
                  <a:gd name="adj" fmla="val 50000"/>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dirty="0">
                    <a:solidFill>
                      <a:schemeClr val="lt1">
                        <a:lumMod val="100000"/>
                      </a:schemeClr>
                    </a:solidFill>
                    <a:latin typeface="微软雅黑" panose="020B0503020204020204" pitchFamily="34" charset="-122"/>
                    <a:ea typeface="微软雅黑" panose="020B0503020204020204" pitchFamily="34" charset="-122"/>
                  </a:rPr>
                  <a:t>7</a:t>
                </a:r>
                <a:endParaRPr lang="zh-CN" altLang="en-US" sz="1400" dirty="0">
                  <a:solidFill>
                    <a:schemeClr val="lt1">
                      <a:lumMod val="100000"/>
                    </a:schemeClr>
                  </a:solidFill>
                  <a:latin typeface="微软雅黑" panose="020B0503020204020204" pitchFamily="34" charset="-122"/>
                  <a:ea typeface="微软雅黑" panose="020B0503020204020204" pitchFamily="34" charset="-122"/>
                </a:endParaRPr>
              </a:p>
            </p:txBody>
          </p:sp>
        </p:grpSp>
        <p:grpSp>
          <p:nvGrpSpPr>
            <p:cNvPr id="56" name="组合 55">
              <a:extLst>
                <a:ext uri="{FF2B5EF4-FFF2-40B4-BE49-F238E27FC236}">
                  <a16:creationId xmlns:a16="http://schemas.microsoft.com/office/drawing/2014/main" id="{A768C752-C3B4-B31B-CA15-255AC2148085}"/>
                </a:ext>
              </a:extLst>
            </p:cNvPr>
            <p:cNvGrpSpPr/>
            <p:nvPr/>
          </p:nvGrpSpPr>
          <p:grpSpPr>
            <a:xfrm>
              <a:off x="6018481" y="4722919"/>
              <a:ext cx="1958691" cy="926726"/>
              <a:chOff x="830229" y="2285330"/>
              <a:chExt cx="1958691" cy="926726"/>
            </a:xfrm>
          </p:grpSpPr>
          <p:sp>
            <p:nvSpPr>
              <p:cNvPr id="59" name="文本框 58">
                <a:extLst>
                  <a:ext uri="{FF2B5EF4-FFF2-40B4-BE49-F238E27FC236}">
                    <a16:creationId xmlns:a16="http://schemas.microsoft.com/office/drawing/2014/main" id="{348C74B2-9EC4-886D-BEE6-EF058F13ED45}"/>
                  </a:ext>
                </a:extLst>
              </p:cNvPr>
              <p:cNvSpPr txBox="1"/>
              <p:nvPr/>
            </p:nvSpPr>
            <p:spPr>
              <a:xfrm>
                <a:off x="830229" y="2688836"/>
                <a:ext cx="1958691" cy="523220"/>
              </a:xfrm>
              <a:prstGeom prst="rect">
                <a:avLst/>
              </a:prstGeom>
              <a:noFill/>
            </p:spPr>
            <p:txBody>
              <a:bodyPr wrap="square" rtlCol="0">
                <a:spAutoFit/>
              </a:bodyPr>
              <a:lstStyle/>
              <a:p>
                <a:r>
                  <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Generate Restock Queue Algorithm</a:t>
                </a:r>
              </a:p>
            </p:txBody>
          </p:sp>
          <p:sp>
            <p:nvSpPr>
              <p:cNvPr id="58" name="矩形: 圆角 57">
                <a:extLst>
                  <a:ext uri="{FF2B5EF4-FFF2-40B4-BE49-F238E27FC236}">
                    <a16:creationId xmlns:a16="http://schemas.microsoft.com/office/drawing/2014/main" id="{8DF3CB70-04E8-8ACD-0B33-DE182E7315BD}"/>
                  </a:ext>
                </a:extLst>
              </p:cNvPr>
              <p:cNvSpPr/>
              <p:nvPr/>
            </p:nvSpPr>
            <p:spPr>
              <a:xfrm>
                <a:off x="954151" y="2285330"/>
                <a:ext cx="301588" cy="301587"/>
              </a:xfrm>
              <a:prstGeom prst="roundRect">
                <a:avLst>
                  <a:gd name="adj" fmla="val 50000"/>
                </a:avLst>
              </a:prstGeom>
              <a:solidFill>
                <a:srgbClr val="77849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dirty="0">
                    <a:solidFill>
                      <a:schemeClr val="lt1">
                        <a:lumMod val="100000"/>
                      </a:schemeClr>
                    </a:solidFill>
                    <a:latin typeface="微软雅黑" panose="020B0503020204020204" pitchFamily="34" charset="-122"/>
                    <a:ea typeface="微软雅黑" panose="020B0503020204020204" pitchFamily="34" charset="-122"/>
                  </a:rPr>
                  <a:t>6</a:t>
                </a:r>
                <a:endParaRPr lang="zh-CN" altLang="en-US" sz="1400" dirty="0">
                  <a:solidFill>
                    <a:schemeClr val="lt1">
                      <a:lumMod val="100000"/>
                    </a:schemeClr>
                  </a:solidFill>
                  <a:latin typeface="微软雅黑" panose="020B0503020204020204" pitchFamily="34" charset="-122"/>
                  <a:ea typeface="微软雅黑" panose="020B0503020204020204" pitchFamily="34" charset="-122"/>
                </a:endParaRPr>
              </a:p>
            </p:txBody>
          </p:sp>
        </p:grpSp>
        <p:grpSp>
          <p:nvGrpSpPr>
            <p:cNvPr id="61" name="组合 60">
              <a:extLst>
                <a:ext uri="{FF2B5EF4-FFF2-40B4-BE49-F238E27FC236}">
                  <a16:creationId xmlns:a16="http://schemas.microsoft.com/office/drawing/2014/main" id="{206F3AD7-4CDA-B8A4-9E9D-B4FFE32DDDCF}"/>
                </a:ext>
              </a:extLst>
            </p:cNvPr>
            <p:cNvGrpSpPr/>
            <p:nvPr/>
          </p:nvGrpSpPr>
          <p:grpSpPr>
            <a:xfrm>
              <a:off x="8612606" y="4722919"/>
              <a:ext cx="1958691" cy="926726"/>
              <a:chOff x="830229" y="2285330"/>
              <a:chExt cx="1958691" cy="926726"/>
            </a:xfrm>
          </p:grpSpPr>
          <p:sp>
            <p:nvSpPr>
              <p:cNvPr id="67" name="文本框 66">
                <a:extLst>
                  <a:ext uri="{FF2B5EF4-FFF2-40B4-BE49-F238E27FC236}">
                    <a16:creationId xmlns:a16="http://schemas.microsoft.com/office/drawing/2014/main" id="{D32F7216-BC7D-A30C-92E4-59D7C636ADF0}"/>
                  </a:ext>
                </a:extLst>
              </p:cNvPr>
              <p:cNvSpPr txBox="1"/>
              <p:nvPr/>
            </p:nvSpPr>
            <p:spPr>
              <a:xfrm>
                <a:off x="830229" y="2688836"/>
                <a:ext cx="1958691" cy="523220"/>
              </a:xfrm>
              <a:prstGeom prst="rect">
                <a:avLst/>
              </a:prstGeom>
              <a:noFill/>
            </p:spPr>
            <p:txBody>
              <a:bodyPr wrap="square" rtlCol="0">
                <a:spAutoFit/>
              </a:bodyPr>
              <a:lstStyle/>
              <a:p>
                <a:r>
                  <a:rPr kumimoji="0" 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Show by Category Algorithm</a:t>
                </a:r>
              </a:p>
            </p:txBody>
          </p:sp>
          <p:sp>
            <p:nvSpPr>
              <p:cNvPr id="66" name="矩形: 圆角 65">
                <a:extLst>
                  <a:ext uri="{FF2B5EF4-FFF2-40B4-BE49-F238E27FC236}">
                    <a16:creationId xmlns:a16="http://schemas.microsoft.com/office/drawing/2014/main" id="{2DF44255-B003-A19E-3E77-2B5FA75C9DEC}"/>
                  </a:ext>
                </a:extLst>
              </p:cNvPr>
              <p:cNvSpPr/>
              <p:nvPr/>
            </p:nvSpPr>
            <p:spPr>
              <a:xfrm>
                <a:off x="954151" y="2285330"/>
                <a:ext cx="301588" cy="301587"/>
              </a:xfrm>
              <a:prstGeom prst="roundRect">
                <a:avLst>
                  <a:gd name="adj" fmla="val 50000"/>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dirty="0">
                    <a:solidFill>
                      <a:schemeClr val="lt1">
                        <a:lumMod val="100000"/>
                      </a:schemeClr>
                    </a:solidFill>
                    <a:latin typeface="微软雅黑" panose="020B0503020204020204" pitchFamily="34" charset="-122"/>
                    <a:ea typeface="微软雅黑" panose="020B0503020204020204" pitchFamily="34" charset="-122"/>
                  </a:rPr>
                  <a:t>5</a:t>
                </a:r>
                <a:endParaRPr lang="zh-CN" altLang="en-US" sz="1400" dirty="0">
                  <a:solidFill>
                    <a:schemeClr val="lt1">
                      <a:lumMod val="100000"/>
                    </a:schemeClr>
                  </a:solidFill>
                  <a:latin typeface="微软雅黑" panose="020B0503020204020204" pitchFamily="34" charset="-122"/>
                  <a:ea typeface="微软雅黑" panose="020B0503020204020204" pitchFamily="34" charset="-122"/>
                </a:endParaRPr>
              </a:p>
            </p:txBody>
          </p:sp>
        </p:grpSp>
      </p:grpSp>
      <p:sp>
        <p:nvSpPr>
          <p:cNvPr id="2" name="文本占位符 1">
            <a:extLst>
              <a:ext uri="{FF2B5EF4-FFF2-40B4-BE49-F238E27FC236}">
                <a16:creationId xmlns:a16="http://schemas.microsoft.com/office/drawing/2014/main" id="{C1E9C386-A52C-85F7-2F60-88C5FA20AF61}"/>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Tree>
    <p:custDataLst>
      <p:tags r:id="rId1"/>
    </p:custDataLst>
    <p:extLst>
      <p:ext uri="{BB962C8B-B14F-4D97-AF65-F5344CB8AC3E}">
        <p14:creationId xmlns:p14="http://schemas.microsoft.com/office/powerpoint/2010/main" val="362381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B4FC2B63-4750-10D7-6C48-E9DA558D9596}"/>
              </a:ext>
            </a:extLst>
          </p:cNvPr>
          <p:cNvSpPr txBox="1">
            <a:spLocks/>
          </p:cNvSpPr>
          <p:nvPr/>
        </p:nvSpPr>
        <p:spPr>
          <a:xfrm>
            <a:off x="265304" y="220133"/>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600" b="1" dirty="0"/>
              <a:t>Algorithm implementation</a:t>
            </a:r>
            <a:endParaRPr kumimoji="1" lang="zh-CN" altLang="en-US" sz="1600" b="1" dirty="0"/>
          </a:p>
        </p:txBody>
      </p:sp>
      <p:sp>
        <p:nvSpPr>
          <p:cNvPr id="24" name="文本框 23">
            <a:extLst>
              <a:ext uri="{FF2B5EF4-FFF2-40B4-BE49-F238E27FC236}">
                <a16:creationId xmlns:a16="http://schemas.microsoft.com/office/drawing/2014/main" id="{EA3AA810-5F95-1C27-2E1F-AB5EDB046953}"/>
              </a:ext>
            </a:extLst>
          </p:cNvPr>
          <p:cNvSpPr txBox="1"/>
          <p:nvPr/>
        </p:nvSpPr>
        <p:spPr>
          <a:xfrm>
            <a:off x="4677138" y="950270"/>
            <a:ext cx="2837723" cy="400110"/>
          </a:xfrm>
          <a:prstGeom prst="rect">
            <a:avLst/>
          </a:prstGeom>
          <a:noFill/>
        </p:spPr>
        <p:txBody>
          <a:bodyPr wrap="square" rtlCol="0">
            <a:spAutoFit/>
          </a:bodyPr>
          <a:lstStyle/>
          <a:p>
            <a:r>
              <a:rPr lang="en-US" sz="2000" b="1" dirty="0">
                <a:latin typeface="微软雅黑" panose="020B0503020204020204" pitchFamily="34" charset="-122"/>
                <a:ea typeface="微软雅黑" panose="020B0503020204020204" pitchFamily="34" charset="-122"/>
              </a:rPr>
              <a:t>I</a:t>
            </a:r>
            <a:r>
              <a:rPr kumimoji="0" lang="en-US" sz="2000" b="1" i="0" u="none" strike="noStrike" kern="1200" cap="none" spc="0" normalizeH="0" noProof="0" dirty="0" err="1">
                <a:ln>
                  <a:noFill/>
                </a:ln>
                <a:effectLst/>
                <a:uLnTx/>
                <a:uFillTx/>
                <a:latin typeface="微软雅黑" panose="020B0503020204020204" pitchFamily="34" charset="-122"/>
                <a:ea typeface="微软雅黑" panose="020B0503020204020204" pitchFamily="34" charset="-122"/>
              </a:rPr>
              <a:t>nsert</a:t>
            </a:r>
            <a:r>
              <a:rPr kumimoji="0" lang="en-US" sz="2000" b="1" i="0" u="none" strike="noStrike" kern="1200" cap="none" spc="0" normalizeH="0" noProof="0" dirty="0">
                <a:ln>
                  <a:noFill/>
                </a:ln>
                <a:effectLst/>
                <a:uLnTx/>
                <a:uFillTx/>
                <a:latin typeface="微软雅黑" panose="020B0503020204020204" pitchFamily="34" charset="-122"/>
                <a:ea typeface="微软雅黑" panose="020B0503020204020204" pitchFamily="34" charset="-122"/>
              </a:rPr>
              <a:t> </a:t>
            </a:r>
            <a:r>
              <a:rPr lang="en-US" sz="2000" b="1" dirty="0">
                <a:latin typeface="微软雅黑" panose="020B0503020204020204" pitchFamily="34" charset="-122"/>
                <a:ea typeface="微软雅黑" panose="020B0503020204020204" pitchFamily="34" charset="-122"/>
              </a:rPr>
              <a:t>A</a:t>
            </a:r>
            <a:r>
              <a:rPr kumimoji="0" lang="en-US" sz="2000" b="1" i="0" u="none" strike="noStrike" kern="1200" cap="none" spc="0" normalizeH="0" noProof="0" dirty="0" err="1">
                <a:ln>
                  <a:noFill/>
                </a:ln>
                <a:effectLst/>
                <a:uLnTx/>
                <a:uFillTx/>
                <a:latin typeface="微软雅黑" panose="020B0503020204020204" pitchFamily="34" charset="-122"/>
                <a:ea typeface="微软雅黑" panose="020B0503020204020204" pitchFamily="34" charset="-122"/>
              </a:rPr>
              <a:t>lgorithm</a:t>
            </a:r>
            <a:endParaRPr kumimoji="0" lang="en-US" sz="2000" b="1" i="0" u="none" strike="noStrike" kern="1200" cap="none" spc="0" normalizeH="0" noProof="0" dirty="0">
              <a:ln>
                <a:noFill/>
              </a:ln>
              <a:effectLst/>
              <a:uLnTx/>
              <a:uFillTx/>
              <a:latin typeface="微软雅黑" panose="020B0503020204020204" pitchFamily="34" charset="-122"/>
              <a:ea typeface="微软雅黑" panose="020B0503020204020204" pitchFamily="34" charset="-122"/>
            </a:endParaRPr>
          </a:p>
        </p:txBody>
      </p:sp>
      <p:grpSp>
        <p:nvGrpSpPr>
          <p:cNvPr id="41" name="组合 40">
            <a:extLst>
              <a:ext uri="{FF2B5EF4-FFF2-40B4-BE49-F238E27FC236}">
                <a16:creationId xmlns:a16="http://schemas.microsoft.com/office/drawing/2014/main" id="{05AB919B-0909-3FAF-63F0-CDCFCC896C43}"/>
              </a:ext>
            </a:extLst>
          </p:cNvPr>
          <p:cNvGrpSpPr/>
          <p:nvPr/>
        </p:nvGrpSpPr>
        <p:grpSpPr>
          <a:xfrm>
            <a:off x="141179" y="2080016"/>
            <a:ext cx="5920213" cy="3838794"/>
            <a:chOff x="141179" y="2080016"/>
            <a:chExt cx="5920213" cy="3838794"/>
          </a:xfrm>
        </p:grpSpPr>
        <p:grpSp>
          <p:nvGrpSpPr>
            <p:cNvPr id="4" name="组合 3">
              <a:extLst>
                <a:ext uri="{FF2B5EF4-FFF2-40B4-BE49-F238E27FC236}">
                  <a16:creationId xmlns:a16="http://schemas.microsoft.com/office/drawing/2014/main" id="{59E3EE13-E30F-217E-0258-242717EC95D8}"/>
                </a:ext>
              </a:extLst>
            </p:cNvPr>
            <p:cNvGrpSpPr/>
            <p:nvPr/>
          </p:nvGrpSpPr>
          <p:grpSpPr>
            <a:xfrm>
              <a:off x="1950906" y="5408914"/>
              <a:ext cx="2300757" cy="509896"/>
              <a:chOff x="1001741" y="1131444"/>
              <a:chExt cx="2300757" cy="509896"/>
            </a:xfrm>
          </p:grpSpPr>
          <p:grpSp>
            <p:nvGrpSpPr>
              <p:cNvPr id="5" name="组 99">
                <a:extLst>
                  <a:ext uri="{FF2B5EF4-FFF2-40B4-BE49-F238E27FC236}">
                    <a16:creationId xmlns:a16="http://schemas.microsoft.com/office/drawing/2014/main" id="{ED8F4537-E51E-6F19-E049-28293AE3A7B7}"/>
                  </a:ext>
                </a:extLst>
              </p:cNvPr>
              <p:cNvGrpSpPr/>
              <p:nvPr/>
            </p:nvGrpSpPr>
            <p:grpSpPr>
              <a:xfrm>
                <a:off x="1001741" y="1131444"/>
                <a:ext cx="2300757" cy="509896"/>
                <a:chOff x="910794" y="928946"/>
                <a:chExt cx="2300757" cy="509896"/>
              </a:xfrm>
            </p:grpSpPr>
            <p:sp>
              <p:nvSpPr>
                <p:cNvPr id="7" name="矩形 6">
                  <a:extLst>
                    <a:ext uri="{FF2B5EF4-FFF2-40B4-BE49-F238E27FC236}">
                      <a16:creationId xmlns:a16="http://schemas.microsoft.com/office/drawing/2014/main" id="{A2F120B0-E759-5733-966F-755C87CCF46D}"/>
                    </a:ext>
                  </a:extLst>
                </p:cNvPr>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a:extLst>
                    <a:ext uri="{FF2B5EF4-FFF2-40B4-BE49-F238E27FC236}">
                      <a16:creationId xmlns:a16="http://schemas.microsoft.com/office/drawing/2014/main" id="{DE79189A-3782-2D5B-2642-D80763973A8A}"/>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a:extLst>
                    <a:ext uri="{FF2B5EF4-FFF2-40B4-BE49-F238E27FC236}">
                      <a16:creationId xmlns:a16="http://schemas.microsoft.com/office/drawing/2014/main" id="{3BC4D211-0F97-E117-1E40-4011088C3A88}"/>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 name="椭圆 9">
                  <a:extLst>
                    <a:ext uri="{FF2B5EF4-FFF2-40B4-BE49-F238E27FC236}">
                      <a16:creationId xmlns:a16="http://schemas.microsoft.com/office/drawing/2014/main" id="{E156456A-71A7-34D4-69F5-435579747140}"/>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 name="椭圆 10">
                  <a:extLst>
                    <a:ext uri="{FF2B5EF4-FFF2-40B4-BE49-F238E27FC236}">
                      <a16:creationId xmlns:a16="http://schemas.microsoft.com/office/drawing/2014/main" id="{31A5581C-5761-88D1-5B66-D19362AA254C}"/>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6" name="矩形 5">
                <a:extLst>
                  <a:ext uri="{FF2B5EF4-FFF2-40B4-BE49-F238E27FC236}">
                    <a16:creationId xmlns:a16="http://schemas.microsoft.com/office/drawing/2014/main" id="{128F16C8-0BB8-7B2E-1768-80093C98D54D}"/>
                  </a:ext>
                </a:extLst>
              </p:cNvPr>
              <p:cNvSpPr/>
              <p:nvPr/>
            </p:nvSpPr>
            <p:spPr>
              <a:xfrm>
                <a:off x="1132648" y="1206820"/>
                <a:ext cx="1430007" cy="369332"/>
              </a:xfrm>
              <a:prstGeom prst="rect">
                <a:avLst/>
              </a:prstGeom>
            </p:spPr>
            <p:txBody>
              <a:bodyPr wrap="none">
                <a:spAutoFit/>
              </a:bodyPr>
              <a:lstStyle/>
              <a:p>
                <a:r>
                  <a:rPr lang="en-US" altLang="zh-CN" dirty="0">
                    <a:solidFill>
                      <a:srgbClr val="000000"/>
                    </a:solidFill>
                    <a:latin typeface="Segoe UI"/>
                    <a:ea typeface="微软雅黑"/>
                  </a:rPr>
                  <a:t>Add an item</a:t>
                </a:r>
                <a:endParaRPr lang="zh-CN" altLang="en-US" dirty="0">
                  <a:solidFill>
                    <a:srgbClr val="000000"/>
                  </a:solidFill>
                  <a:latin typeface="Segoe UI"/>
                  <a:ea typeface="微软雅黑"/>
                </a:endParaRPr>
              </a:p>
            </p:txBody>
          </p:sp>
        </p:grpSp>
        <p:pic>
          <p:nvPicPr>
            <p:cNvPr id="26" name="图片 25">
              <a:extLst>
                <a:ext uri="{FF2B5EF4-FFF2-40B4-BE49-F238E27FC236}">
                  <a16:creationId xmlns:a16="http://schemas.microsoft.com/office/drawing/2014/main" id="{3662D737-02AD-189A-6BA2-1F3EEA754A20}"/>
                </a:ext>
              </a:extLst>
            </p:cNvPr>
            <p:cNvPicPr>
              <a:picLocks noChangeAspect="1"/>
            </p:cNvPicPr>
            <p:nvPr/>
          </p:nvPicPr>
          <p:blipFill>
            <a:blip r:embed="rId3"/>
            <a:stretch>
              <a:fillRect/>
            </a:stretch>
          </p:blipFill>
          <p:spPr>
            <a:xfrm>
              <a:off x="141179" y="2080016"/>
              <a:ext cx="5920213" cy="3106597"/>
            </a:xfrm>
            <a:prstGeom prst="rect">
              <a:avLst/>
            </a:prstGeom>
          </p:spPr>
        </p:pic>
      </p:grpSp>
      <p:grpSp>
        <p:nvGrpSpPr>
          <p:cNvPr id="42" name="组合 41">
            <a:extLst>
              <a:ext uri="{FF2B5EF4-FFF2-40B4-BE49-F238E27FC236}">
                <a16:creationId xmlns:a16="http://schemas.microsoft.com/office/drawing/2014/main" id="{9CD889A7-E021-DDB6-B1BB-B0112DBBDCEA}"/>
              </a:ext>
            </a:extLst>
          </p:cNvPr>
          <p:cNvGrpSpPr/>
          <p:nvPr/>
        </p:nvGrpSpPr>
        <p:grpSpPr>
          <a:xfrm>
            <a:off x="7669850" y="2080916"/>
            <a:ext cx="4243428" cy="3840194"/>
            <a:chOff x="7669850" y="2080916"/>
            <a:chExt cx="4243428" cy="3840194"/>
          </a:xfrm>
        </p:grpSpPr>
        <p:grpSp>
          <p:nvGrpSpPr>
            <p:cNvPr id="12" name="组合 11">
              <a:extLst>
                <a:ext uri="{FF2B5EF4-FFF2-40B4-BE49-F238E27FC236}">
                  <a16:creationId xmlns:a16="http://schemas.microsoft.com/office/drawing/2014/main" id="{01218BB8-8591-7888-196C-1CFCCA84E837}"/>
                </a:ext>
              </a:extLst>
            </p:cNvPr>
            <p:cNvGrpSpPr/>
            <p:nvPr/>
          </p:nvGrpSpPr>
          <p:grpSpPr>
            <a:xfrm>
              <a:off x="8641185" y="5411214"/>
              <a:ext cx="2300757" cy="509896"/>
              <a:chOff x="1001741" y="1131444"/>
              <a:chExt cx="2300757" cy="509896"/>
            </a:xfrm>
          </p:grpSpPr>
          <p:grpSp>
            <p:nvGrpSpPr>
              <p:cNvPr id="13" name="组 99">
                <a:extLst>
                  <a:ext uri="{FF2B5EF4-FFF2-40B4-BE49-F238E27FC236}">
                    <a16:creationId xmlns:a16="http://schemas.microsoft.com/office/drawing/2014/main" id="{7747EED1-082C-F1BA-BEEC-6D3D82DA4910}"/>
                  </a:ext>
                </a:extLst>
              </p:cNvPr>
              <p:cNvGrpSpPr/>
              <p:nvPr/>
            </p:nvGrpSpPr>
            <p:grpSpPr>
              <a:xfrm>
                <a:off x="1001741" y="1131444"/>
                <a:ext cx="2300757" cy="509896"/>
                <a:chOff x="910794" y="928946"/>
                <a:chExt cx="2300757" cy="509896"/>
              </a:xfrm>
            </p:grpSpPr>
            <p:sp>
              <p:nvSpPr>
                <p:cNvPr id="15" name="矩形 14">
                  <a:extLst>
                    <a:ext uri="{FF2B5EF4-FFF2-40B4-BE49-F238E27FC236}">
                      <a16:creationId xmlns:a16="http://schemas.microsoft.com/office/drawing/2014/main" id="{ABC514CD-114A-5167-A8E7-E6DCE2EAC796}"/>
                    </a:ext>
                  </a:extLst>
                </p:cNvPr>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6" name="椭圆 15">
                  <a:extLst>
                    <a:ext uri="{FF2B5EF4-FFF2-40B4-BE49-F238E27FC236}">
                      <a16:creationId xmlns:a16="http://schemas.microsoft.com/office/drawing/2014/main" id="{808673CE-B1EB-217D-79AF-A3AE208AC7AE}"/>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7" name="椭圆 16">
                  <a:extLst>
                    <a:ext uri="{FF2B5EF4-FFF2-40B4-BE49-F238E27FC236}">
                      <a16:creationId xmlns:a16="http://schemas.microsoft.com/office/drawing/2014/main" id="{5DA3D6A2-1668-3B22-D896-97B060A6C15A}"/>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a:extLst>
                    <a:ext uri="{FF2B5EF4-FFF2-40B4-BE49-F238E27FC236}">
                      <a16:creationId xmlns:a16="http://schemas.microsoft.com/office/drawing/2014/main" id="{CE296DC4-5CDD-7C2A-B5EB-5FD82C1C1414}"/>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a:extLst>
                    <a:ext uri="{FF2B5EF4-FFF2-40B4-BE49-F238E27FC236}">
                      <a16:creationId xmlns:a16="http://schemas.microsoft.com/office/drawing/2014/main" id="{461C7490-EC83-AF6F-9708-08DE443A9CFD}"/>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 name="矩形 13">
                <a:extLst>
                  <a:ext uri="{FF2B5EF4-FFF2-40B4-BE49-F238E27FC236}">
                    <a16:creationId xmlns:a16="http://schemas.microsoft.com/office/drawing/2014/main" id="{6569EDD9-7CA4-A5E6-478C-A414772013BA}"/>
                  </a:ext>
                </a:extLst>
              </p:cNvPr>
              <p:cNvSpPr/>
              <p:nvPr/>
            </p:nvSpPr>
            <p:spPr>
              <a:xfrm>
                <a:off x="1132648" y="1206820"/>
                <a:ext cx="2096728" cy="369332"/>
              </a:xfrm>
              <a:prstGeom prst="rect">
                <a:avLst/>
              </a:prstGeom>
            </p:spPr>
            <p:txBody>
              <a:bodyPr wrap="none">
                <a:spAutoFit/>
              </a:bodyPr>
              <a:lstStyle/>
              <a:p>
                <a:r>
                  <a:rPr lang="en-US" altLang="zh-CN" dirty="0">
                    <a:solidFill>
                      <a:srgbClr val="000000"/>
                    </a:solidFill>
                    <a:latin typeface="Segoe UI"/>
                    <a:ea typeface="微软雅黑"/>
                  </a:rPr>
                  <a:t>Found in inventory</a:t>
                </a:r>
                <a:endParaRPr lang="zh-CN" altLang="en-US" dirty="0">
                  <a:solidFill>
                    <a:srgbClr val="000000"/>
                  </a:solidFill>
                  <a:latin typeface="Segoe UI"/>
                  <a:ea typeface="微软雅黑"/>
                </a:endParaRPr>
              </a:p>
            </p:txBody>
          </p:sp>
        </p:grpSp>
        <p:pic>
          <p:nvPicPr>
            <p:cNvPr id="28" name="图片 27">
              <a:extLst>
                <a:ext uri="{FF2B5EF4-FFF2-40B4-BE49-F238E27FC236}">
                  <a16:creationId xmlns:a16="http://schemas.microsoft.com/office/drawing/2014/main" id="{9B966335-1ED8-B145-8115-42E3285C185C}"/>
                </a:ext>
              </a:extLst>
            </p:cNvPr>
            <p:cNvPicPr>
              <a:picLocks noChangeAspect="1"/>
            </p:cNvPicPr>
            <p:nvPr/>
          </p:nvPicPr>
          <p:blipFill>
            <a:blip r:embed="rId4"/>
            <a:stretch>
              <a:fillRect/>
            </a:stretch>
          </p:blipFill>
          <p:spPr>
            <a:xfrm>
              <a:off x="7669850" y="2080916"/>
              <a:ext cx="4243428" cy="3105698"/>
            </a:xfrm>
            <a:prstGeom prst="rect">
              <a:avLst/>
            </a:prstGeom>
          </p:spPr>
        </p:pic>
      </p:grpSp>
      <p:sp>
        <p:nvSpPr>
          <p:cNvPr id="29" name="箭头: 右 28">
            <a:extLst>
              <a:ext uri="{FF2B5EF4-FFF2-40B4-BE49-F238E27FC236}">
                <a16:creationId xmlns:a16="http://schemas.microsoft.com/office/drawing/2014/main" id="{C389B069-8046-8A44-C37F-F5D5745EF8AE}"/>
              </a:ext>
            </a:extLst>
          </p:cNvPr>
          <p:cNvSpPr/>
          <p:nvPr/>
        </p:nvSpPr>
        <p:spPr>
          <a:xfrm>
            <a:off x="6391117" y="3398520"/>
            <a:ext cx="949008" cy="327904"/>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E1FF5907-C2FB-FF19-40AC-2779554789CE}"/>
              </a:ext>
            </a:extLst>
          </p:cNvPr>
          <p:cNvGrpSpPr/>
          <p:nvPr/>
        </p:nvGrpSpPr>
        <p:grpSpPr>
          <a:xfrm>
            <a:off x="3511820" y="1742407"/>
            <a:ext cx="4882655" cy="4762148"/>
            <a:chOff x="3483551" y="940834"/>
            <a:chExt cx="5209014" cy="5080452"/>
          </a:xfrm>
        </p:grpSpPr>
        <p:pic>
          <p:nvPicPr>
            <p:cNvPr id="31" name="图片 30">
              <a:extLst>
                <a:ext uri="{FF2B5EF4-FFF2-40B4-BE49-F238E27FC236}">
                  <a16:creationId xmlns:a16="http://schemas.microsoft.com/office/drawing/2014/main" id="{29A3E349-17BC-E717-5A3E-177DF1BA938A}"/>
                </a:ext>
              </a:extLst>
            </p:cNvPr>
            <p:cNvPicPr>
              <a:picLocks noChangeAspect="1"/>
            </p:cNvPicPr>
            <p:nvPr/>
          </p:nvPicPr>
          <p:blipFill>
            <a:blip r:embed="rId5"/>
            <a:stretch>
              <a:fillRect/>
            </a:stretch>
          </p:blipFill>
          <p:spPr>
            <a:xfrm>
              <a:off x="3483551" y="940834"/>
              <a:ext cx="5209014" cy="4281652"/>
            </a:xfrm>
            <a:prstGeom prst="rect">
              <a:avLst/>
            </a:prstGeom>
          </p:spPr>
        </p:pic>
        <p:grpSp>
          <p:nvGrpSpPr>
            <p:cNvPr id="32" name="组合 31">
              <a:extLst>
                <a:ext uri="{FF2B5EF4-FFF2-40B4-BE49-F238E27FC236}">
                  <a16:creationId xmlns:a16="http://schemas.microsoft.com/office/drawing/2014/main" id="{BE7E4F71-B6E5-B0E1-2121-08D784BFDC69}"/>
                </a:ext>
              </a:extLst>
            </p:cNvPr>
            <p:cNvGrpSpPr/>
            <p:nvPr/>
          </p:nvGrpSpPr>
          <p:grpSpPr>
            <a:xfrm>
              <a:off x="3981612" y="5510301"/>
              <a:ext cx="3950136" cy="510985"/>
              <a:chOff x="72340" y="1130355"/>
              <a:chExt cx="3950136" cy="510985"/>
            </a:xfrm>
          </p:grpSpPr>
          <p:grpSp>
            <p:nvGrpSpPr>
              <p:cNvPr id="33" name="组 99">
                <a:extLst>
                  <a:ext uri="{FF2B5EF4-FFF2-40B4-BE49-F238E27FC236}">
                    <a16:creationId xmlns:a16="http://schemas.microsoft.com/office/drawing/2014/main" id="{4EBCA842-580C-CAA8-23F5-CA1F9E01ADB9}"/>
                  </a:ext>
                </a:extLst>
              </p:cNvPr>
              <p:cNvGrpSpPr/>
              <p:nvPr/>
            </p:nvGrpSpPr>
            <p:grpSpPr>
              <a:xfrm>
                <a:off x="72340" y="1130355"/>
                <a:ext cx="3950136" cy="510985"/>
                <a:chOff x="-18607" y="927857"/>
                <a:chExt cx="3950136" cy="510985"/>
              </a:xfrm>
            </p:grpSpPr>
            <p:sp>
              <p:nvSpPr>
                <p:cNvPr id="35" name="矩形 34">
                  <a:extLst>
                    <a:ext uri="{FF2B5EF4-FFF2-40B4-BE49-F238E27FC236}">
                      <a16:creationId xmlns:a16="http://schemas.microsoft.com/office/drawing/2014/main" id="{0D39AF2D-5CE1-CFE9-9944-91930C2FD617}"/>
                    </a:ext>
                  </a:extLst>
                </p:cNvPr>
                <p:cNvSpPr/>
                <p:nvPr/>
              </p:nvSpPr>
              <p:spPr>
                <a:xfrm>
                  <a:off x="-18607" y="927857"/>
                  <a:ext cx="3950136"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6" name="椭圆 35">
                  <a:extLst>
                    <a:ext uri="{FF2B5EF4-FFF2-40B4-BE49-F238E27FC236}">
                      <a16:creationId xmlns:a16="http://schemas.microsoft.com/office/drawing/2014/main" id="{F9A5680B-423F-6E79-AF2A-08B4B2F7EE24}"/>
                    </a:ext>
                  </a:extLst>
                </p:cNvPr>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7" name="椭圆 36">
                  <a:extLst>
                    <a:ext uri="{FF2B5EF4-FFF2-40B4-BE49-F238E27FC236}">
                      <a16:creationId xmlns:a16="http://schemas.microsoft.com/office/drawing/2014/main" id="{65FF9C9B-0A57-67E9-E5B8-5EF09B4AE824}"/>
                    </a:ext>
                  </a:extLst>
                </p:cNvPr>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8" name="椭圆 37">
                  <a:extLst>
                    <a:ext uri="{FF2B5EF4-FFF2-40B4-BE49-F238E27FC236}">
                      <a16:creationId xmlns:a16="http://schemas.microsoft.com/office/drawing/2014/main" id="{F8673CE6-F6EF-C71C-AFAF-33A16735425F}"/>
                    </a:ext>
                  </a:extLst>
                </p:cNvPr>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9" name="椭圆 38">
                  <a:extLst>
                    <a:ext uri="{FF2B5EF4-FFF2-40B4-BE49-F238E27FC236}">
                      <a16:creationId xmlns:a16="http://schemas.microsoft.com/office/drawing/2014/main" id="{73A5D4BE-3F5A-8EA3-8418-901A5CDF1C31}"/>
                    </a:ext>
                  </a:extLst>
                </p:cNvPr>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34" name="矩形 33">
                <a:extLst>
                  <a:ext uri="{FF2B5EF4-FFF2-40B4-BE49-F238E27FC236}">
                    <a16:creationId xmlns:a16="http://schemas.microsoft.com/office/drawing/2014/main" id="{4112247E-0AFA-B68F-F778-33E2146EF914}"/>
                  </a:ext>
                </a:extLst>
              </p:cNvPr>
              <p:cNvSpPr/>
              <p:nvPr/>
            </p:nvSpPr>
            <p:spPr>
              <a:xfrm>
                <a:off x="205406" y="1140419"/>
                <a:ext cx="3765157" cy="431091"/>
              </a:xfrm>
              <a:prstGeom prst="rect">
                <a:avLst/>
              </a:prstGeom>
            </p:spPr>
            <p:txBody>
              <a:bodyPr wrap="square">
                <a:spAutoFit/>
              </a:bodyPr>
              <a:lstStyle/>
              <a:p>
                <a:r>
                  <a:rPr lang="en-US" altLang="zh-CN" dirty="0">
                    <a:solidFill>
                      <a:srgbClr val="000000"/>
                    </a:solidFill>
                    <a:latin typeface="Segoe UI"/>
                    <a:ea typeface="微软雅黑"/>
                  </a:rPr>
                  <a:t>And the search was successful</a:t>
                </a:r>
                <a:endParaRPr lang="zh-CN" altLang="en-US" dirty="0">
                  <a:solidFill>
                    <a:srgbClr val="000000"/>
                  </a:solidFill>
                  <a:latin typeface="Segoe UI"/>
                  <a:ea typeface="微软雅黑"/>
                </a:endParaRPr>
              </a:p>
            </p:txBody>
          </p:sp>
        </p:grpSp>
      </p:grpSp>
    </p:spTree>
    <p:extLst>
      <p:ext uri="{BB962C8B-B14F-4D97-AF65-F5344CB8AC3E}">
        <p14:creationId xmlns:p14="http://schemas.microsoft.com/office/powerpoint/2010/main" val="37014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00535;"/>
  <p:tag name="ISLIDE.ICON" val="#64125;#116285;"/>
  <p:tag name="ISLIDE.VECTOR" val="#748647;"/>
</p:tagLst>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ont">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549</TotalTime>
  <Words>1105</Words>
  <Application>Microsoft Office PowerPoint</Application>
  <PresentationFormat>宽屏</PresentationFormat>
  <Paragraphs>168</Paragraphs>
  <Slides>29</Slides>
  <Notes>18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29</vt:i4>
      </vt:variant>
    </vt:vector>
  </HeadingPairs>
  <TitlesOfParts>
    <vt:vector size="40" baseType="lpstr">
      <vt:lpstr>Microsoft YaHei Light</vt:lpstr>
      <vt:lpstr>MS PGothic</vt:lpstr>
      <vt:lpstr>等线</vt:lpstr>
      <vt:lpstr>微软雅黑</vt:lpstr>
      <vt:lpstr>微软雅黑</vt:lpstr>
      <vt:lpstr>Arial</vt:lpstr>
      <vt:lpstr>Century Gothic</vt:lpstr>
      <vt:lpstr>Segoe UI</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zihao wang</cp:lastModifiedBy>
  <cp:revision>141</cp:revision>
  <dcterms:created xsi:type="dcterms:W3CDTF">2015-08-18T02:51:41Z</dcterms:created>
  <dcterms:modified xsi:type="dcterms:W3CDTF">2024-07-05T07:40:51Z</dcterms:modified>
  <cp:category/>
</cp:coreProperties>
</file>