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8" r:id="rId1"/>
  </p:sldMasterIdLst>
  <p:sldIdLst>
    <p:sldId id="256" r:id="rId2"/>
    <p:sldId id="259" r:id="rId3"/>
    <p:sldId id="257" r:id="rId4"/>
    <p:sldId id="258" r:id="rId5"/>
    <p:sldId id="260" r:id="rId6"/>
    <p:sldId id="261" r:id="rId7"/>
    <p:sldId id="262" r:id="rId8"/>
    <p:sldId id="263" r:id="rId9"/>
    <p:sldId id="264" r:id="rId10"/>
    <p:sldId id="265" r:id="rId11"/>
    <p:sldId id="266" r:id="rId12"/>
    <p:sldId id="277" r:id="rId13"/>
    <p:sldId id="267" r:id="rId14"/>
    <p:sldId id="268" r:id="rId15"/>
    <p:sldId id="269" r:id="rId16"/>
    <p:sldId id="270" r:id="rId17"/>
    <p:sldId id="271" r:id="rId18"/>
    <p:sldId id="278" r:id="rId19"/>
    <p:sldId id="272" r:id="rId20"/>
    <p:sldId id="273" r:id="rId21"/>
    <p:sldId id="274" r:id="rId22"/>
    <p:sldId id="275"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50" d="100"/>
          <a:sy n="50" d="100"/>
        </p:scale>
        <p:origin x="336"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43BFB72-7039-4E0B-BBF9-38FBAC013AB6}" type="datetimeFigureOut">
              <a:rPr lang="zh-CN" altLang="en-US" smtClean="0"/>
              <a:t>2020/6/19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6D502C-305C-4008-BEDD-8EA29B850AF6}"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7430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43BFB72-7039-4E0B-BBF9-38FBAC013AB6}" type="datetimeFigureOut">
              <a:rPr lang="zh-CN" altLang="en-US" smtClean="0"/>
              <a:t>2020/6/19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6D502C-305C-4008-BEDD-8EA29B850AF6}" type="slidenum">
              <a:rPr lang="zh-CN" altLang="en-US" smtClean="0"/>
              <a:t>‹#›</a:t>
            </a:fld>
            <a:endParaRPr lang="zh-CN" altLang="en-US"/>
          </a:p>
        </p:txBody>
      </p:sp>
    </p:spTree>
    <p:extLst>
      <p:ext uri="{BB962C8B-B14F-4D97-AF65-F5344CB8AC3E}">
        <p14:creationId xmlns:p14="http://schemas.microsoft.com/office/powerpoint/2010/main" val="1943966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43BFB72-7039-4E0B-BBF9-38FBAC013AB6}" type="datetimeFigureOut">
              <a:rPr lang="zh-CN" altLang="en-US" smtClean="0"/>
              <a:t>2020/6/19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6D502C-305C-4008-BEDD-8EA29B850AF6}" type="slidenum">
              <a:rPr lang="zh-CN" altLang="en-US" smtClean="0"/>
              <a:t>‹#›</a:t>
            </a:fld>
            <a:endParaRPr lang="zh-CN" altLang="en-US"/>
          </a:p>
        </p:txBody>
      </p:sp>
    </p:spTree>
    <p:extLst>
      <p:ext uri="{BB962C8B-B14F-4D97-AF65-F5344CB8AC3E}">
        <p14:creationId xmlns:p14="http://schemas.microsoft.com/office/powerpoint/2010/main" val="2958655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43BFB72-7039-4E0B-BBF9-38FBAC013AB6}" type="datetimeFigureOut">
              <a:rPr lang="zh-CN" altLang="en-US" smtClean="0"/>
              <a:t>2020/6/19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6D502C-305C-4008-BEDD-8EA29B850AF6}" type="slidenum">
              <a:rPr lang="zh-CN" altLang="en-US" smtClean="0"/>
              <a:t>‹#›</a:t>
            </a:fld>
            <a:endParaRPr lang="zh-CN" altLang="en-US"/>
          </a:p>
        </p:txBody>
      </p:sp>
    </p:spTree>
    <p:extLst>
      <p:ext uri="{BB962C8B-B14F-4D97-AF65-F5344CB8AC3E}">
        <p14:creationId xmlns:p14="http://schemas.microsoft.com/office/powerpoint/2010/main" val="2902334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43BFB72-7039-4E0B-BBF9-38FBAC013AB6}" type="datetimeFigureOut">
              <a:rPr lang="zh-CN" altLang="en-US" smtClean="0"/>
              <a:t>2020/6/19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6D502C-305C-4008-BEDD-8EA29B850AF6}"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2650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43BFB72-7039-4E0B-BBF9-38FBAC013AB6}" type="datetimeFigureOut">
              <a:rPr lang="zh-CN" altLang="en-US" smtClean="0"/>
              <a:t>2020/6/19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36D502C-305C-4008-BEDD-8EA29B850AF6}" type="slidenum">
              <a:rPr lang="zh-CN" altLang="en-US" smtClean="0"/>
              <a:t>‹#›</a:t>
            </a:fld>
            <a:endParaRPr lang="zh-CN" altLang="en-US"/>
          </a:p>
        </p:txBody>
      </p:sp>
    </p:spTree>
    <p:extLst>
      <p:ext uri="{BB962C8B-B14F-4D97-AF65-F5344CB8AC3E}">
        <p14:creationId xmlns:p14="http://schemas.microsoft.com/office/powerpoint/2010/main" val="2415226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43BFB72-7039-4E0B-BBF9-38FBAC013AB6}" type="datetimeFigureOut">
              <a:rPr lang="zh-CN" altLang="en-US" smtClean="0"/>
              <a:t>2020/6/19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36D502C-305C-4008-BEDD-8EA29B850AF6}" type="slidenum">
              <a:rPr lang="zh-CN" altLang="en-US" smtClean="0"/>
              <a:t>‹#›</a:t>
            </a:fld>
            <a:endParaRPr lang="zh-CN" altLang="en-US"/>
          </a:p>
        </p:txBody>
      </p:sp>
    </p:spTree>
    <p:extLst>
      <p:ext uri="{BB962C8B-B14F-4D97-AF65-F5344CB8AC3E}">
        <p14:creationId xmlns:p14="http://schemas.microsoft.com/office/powerpoint/2010/main" val="3605949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43BFB72-7039-4E0B-BBF9-38FBAC013AB6}" type="datetimeFigureOut">
              <a:rPr lang="zh-CN" altLang="en-US" smtClean="0"/>
              <a:t>2020/6/19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36D502C-305C-4008-BEDD-8EA29B850AF6}" type="slidenum">
              <a:rPr lang="zh-CN" altLang="en-US" smtClean="0"/>
              <a:t>‹#›</a:t>
            </a:fld>
            <a:endParaRPr lang="zh-CN" altLang="en-US"/>
          </a:p>
        </p:txBody>
      </p:sp>
    </p:spTree>
    <p:extLst>
      <p:ext uri="{BB962C8B-B14F-4D97-AF65-F5344CB8AC3E}">
        <p14:creationId xmlns:p14="http://schemas.microsoft.com/office/powerpoint/2010/main" val="2874876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43BFB72-7039-4E0B-BBF9-38FBAC013AB6}" type="datetimeFigureOut">
              <a:rPr lang="zh-CN" altLang="en-US" smtClean="0"/>
              <a:t>2020/6/19</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736D502C-305C-4008-BEDD-8EA29B850AF6}" type="slidenum">
              <a:rPr lang="zh-CN" altLang="en-US" smtClean="0"/>
              <a:t>‹#›</a:t>
            </a:fld>
            <a:endParaRPr lang="zh-CN" altLang="en-US"/>
          </a:p>
        </p:txBody>
      </p:sp>
    </p:spTree>
    <p:extLst>
      <p:ext uri="{BB962C8B-B14F-4D97-AF65-F5344CB8AC3E}">
        <p14:creationId xmlns:p14="http://schemas.microsoft.com/office/powerpoint/2010/main" val="473992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43BFB72-7039-4E0B-BBF9-38FBAC013AB6}" type="datetimeFigureOut">
              <a:rPr lang="zh-CN" altLang="en-US" smtClean="0"/>
              <a:t>2020/6/19</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36D502C-305C-4008-BEDD-8EA29B850AF6}" type="slidenum">
              <a:rPr lang="zh-CN" altLang="en-US" smtClean="0"/>
              <a:t>‹#›</a:t>
            </a:fld>
            <a:endParaRPr lang="zh-CN" altLang="en-US"/>
          </a:p>
        </p:txBody>
      </p:sp>
    </p:spTree>
    <p:extLst>
      <p:ext uri="{BB962C8B-B14F-4D97-AF65-F5344CB8AC3E}">
        <p14:creationId xmlns:p14="http://schemas.microsoft.com/office/powerpoint/2010/main" val="2246881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solidFill>
                  <a:schemeClr val="tx2"/>
                </a:solidFill>
              </a:defRPr>
            </a:lvl1pPr>
          </a:lstStyle>
          <a:p>
            <a:fld id="{D43BFB72-7039-4E0B-BBF9-38FBAC013AB6}" type="datetimeFigureOut">
              <a:rPr lang="zh-CN" altLang="en-US" smtClean="0"/>
              <a:t>2020/6/19</a:t>
            </a:fld>
            <a:endParaRPr lang="zh-CN" alt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36D502C-305C-4008-BEDD-8EA29B850AF6}" type="slidenum">
              <a:rPr lang="zh-CN" altLang="en-US" smtClean="0"/>
              <a:t>‹#›</a:t>
            </a:fld>
            <a:endParaRPr lang="zh-CN" altLang="en-US"/>
          </a:p>
        </p:txBody>
      </p:sp>
    </p:spTree>
    <p:extLst>
      <p:ext uri="{BB962C8B-B14F-4D97-AF65-F5344CB8AC3E}">
        <p14:creationId xmlns:p14="http://schemas.microsoft.com/office/powerpoint/2010/main" val="205280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43BFB72-7039-4E0B-BBF9-38FBAC013AB6}" type="datetimeFigureOut">
              <a:rPr lang="zh-CN" altLang="en-US" smtClean="0"/>
              <a:t>2020/6/19</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36D502C-305C-4008-BEDD-8EA29B850AF6}"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2217996"/>
      </p:ext>
    </p:extLst>
  </p:cSld>
  <p:clrMap bg1="dk1" tx1="lt1" bg2="dk2" tx2="lt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51C91B-0CD9-424B-ADC4-740441FC0E96}"/>
              </a:ext>
            </a:extLst>
          </p:cNvPr>
          <p:cNvSpPr>
            <a:spLocks noGrp="1"/>
          </p:cNvSpPr>
          <p:nvPr>
            <p:ph type="ctrTitle"/>
          </p:nvPr>
        </p:nvSpPr>
        <p:spPr/>
        <p:txBody>
          <a:bodyPr/>
          <a:lstStyle/>
          <a:p>
            <a:r>
              <a:rPr lang="zh-CN" altLang="en-US" dirty="0"/>
              <a:t>颗粒物在空气中悬浮的相关研究</a:t>
            </a:r>
          </a:p>
        </p:txBody>
      </p:sp>
      <p:sp>
        <p:nvSpPr>
          <p:cNvPr id="3" name="副标题 2">
            <a:extLst>
              <a:ext uri="{FF2B5EF4-FFF2-40B4-BE49-F238E27FC236}">
                <a16:creationId xmlns:a16="http://schemas.microsoft.com/office/drawing/2014/main" id="{8D23CB9F-0B76-4029-B945-D57846C1549B}"/>
              </a:ext>
            </a:extLst>
          </p:cNvPr>
          <p:cNvSpPr>
            <a:spLocks noGrp="1"/>
          </p:cNvSpPr>
          <p:nvPr>
            <p:ph type="subTitle" idx="1"/>
          </p:nvPr>
        </p:nvSpPr>
        <p:spPr/>
        <p:txBody>
          <a:bodyPr/>
          <a:lstStyle/>
          <a:p>
            <a:r>
              <a:rPr lang="zh-CN" altLang="en-US" dirty="0"/>
              <a:t>陈雪阳 李至丹 林春茹</a:t>
            </a:r>
          </a:p>
        </p:txBody>
      </p:sp>
    </p:spTree>
    <p:extLst>
      <p:ext uri="{BB962C8B-B14F-4D97-AF65-F5344CB8AC3E}">
        <p14:creationId xmlns:p14="http://schemas.microsoft.com/office/powerpoint/2010/main" val="2710050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2CCED-767F-4035-BB05-28E12F7A2EBB}"/>
              </a:ext>
            </a:extLst>
          </p:cNvPr>
          <p:cNvSpPr>
            <a:spLocks noGrp="1"/>
          </p:cNvSpPr>
          <p:nvPr>
            <p:ph type="title"/>
          </p:nvPr>
        </p:nvSpPr>
        <p:spPr/>
        <p:txBody>
          <a:bodyPr/>
          <a:lstStyle/>
          <a:p>
            <a:r>
              <a:rPr lang="zh-CN" altLang="en-US" dirty="0"/>
              <a:t>水平方向的分布情况</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638F813-67ED-43D2-A6EC-8EB5A1E457DE}"/>
                  </a:ext>
                </a:extLst>
              </p:cNvPr>
              <p:cNvSpPr>
                <a:spLocks noGrp="1"/>
              </p:cNvSpPr>
              <p:nvPr>
                <p:ph idx="1"/>
              </p:nvPr>
            </p:nvSpPr>
            <p:spPr/>
            <p:txBody>
              <a:bodyPr>
                <a:normAutofit fontScale="92500"/>
              </a:bodyPr>
              <a:lstStyle/>
              <a:p>
                <a:r>
                  <a:rPr lang="zh-CN" altLang="en-US" dirty="0"/>
                  <a:t>计算可得：</a:t>
                </a:r>
                <a:endParaRPr lang="en-US" altLang="zh-CN" dirty="0"/>
              </a:p>
              <a:p>
                <a:pPr algn="ctr"/>
                <a14:m>
                  <m:oMath xmlns:m="http://schemas.openxmlformats.org/officeDocument/2006/math">
                    <m:r>
                      <a:rPr lang="en-US" altLang="zh-CN" b="0" i="1" smtClean="0">
                        <a:latin typeface="Cambria Math" panose="02040503050406030204" pitchFamily="18" charset="0"/>
                      </a:rPr>
                      <m:t>&lt;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&gt;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4</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𝐵</m:t>
                            </m:r>
                          </m:sub>
                        </m:sSub>
                        <m:r>
                          <a:rPr lang="en-US" altLang="zh-CN" b="0" i="1" smtClean="0">
                            <a:latin typeface="Cambria Math" panose="02040503050406030204" pitchFamily="18" charset="0"/>
                          </a:rPr>
                          <m:t>𝑇</m:t>
                        </m:r>
                      </m:num>
                      <m:den>
                        <m:r>
                          <a:rPr lang="en-US" altLang="zh-CN" b="0" i="1" smtClean="0">
                            <a:latin typeface="Cambria Math" panose="02040503050406030204" pitchFamily="18" charset="0"/>
                          </a:rPr>
                          <m:t>𝜇</m:t>
                        </m:r>
                      </m:den>
                    </m:f>
                    <m:r>
                      <a:rPr lang="en-US" altLang="zh-CN" b="0" i="1" smtClean="0">
                        <a:latin typeface="Cambria Math" panose="02040503050406030204" pitchFamily="18" charset="0"/>
                      </a:rPr>
                      <m:t>𝑡</m:t>
                    </m:r>
                  </m:oMath>
                </a14:m>
                <a:endParaRPr lang="en-US" altLang="zh-CN" dirty="0"/>
              </a:p>
              <a:p>
                <a:r>
                  <a:rPr lang="zh-CN" altLang="en-US" dirty="0"/>
                  <a:t>现在考虑一个在</a:t>
                </a:r>
                <a14:m>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r>
                      <a:rPr lang="zh-CN" altLang="en-US" i="1">
                        <a:latin typeface="Cambria Math" panose="02040503050406030204" pitchFamily="18" charset="0"/>
                      </a:rPr>
                      <m:t>时刻</m:t>
                    </m:r>
                    <m:r>
                      <a:rPr lang="zh-CN" altLang="en-US" i="1" smtClean="0">
                        <a:latin typeface="Cambria Math" panose="02040503050406030204" pitchFamily="18" charset="0"/>
                      </a:rPr>
                      <m:t>位于</m:t>
                    </m:r>
                    <m:r>
                      <a:rPr lang="zh-CN" altLang="en-US" i="1">
                        <a:latin typeface="Cambria Math" panose="02040503050406030204" pitchFamily="18" charset="0"/>
                      </a:rPr>
                      <m:t>位置</m:t>
                    </m:r>
                    <m:r>
                      <a:rPr lang="en-US" altLang="zh-CN" b="0" i="1" smtClean="0">
                        <a:latin typeface="Cambria Math" panose="02040503050406030204" pitchFamily="18" charset="0"/>
                      </a:rPr>
                      <m:t> </m:t>
                    </m:r>
                    <m:acc>
                      <m:accPr>
                        <m:chr m:val="⃗"/>
                        <m:ctrlPr>
                          <a:rPr lang="en-US" altLang="zh-CN" b="0" i="1" smtClean="0">
                            <a:latin typeface="Cambria Math" panose="02040503050406030204" pitchFamily="18" charset="0"/>
                          </a:rPr>
                        </m:ctrlPr>
                      </m:accPr>
                      <m:e>
                        <m:r>
                          <m:rPr>
                            <m:sty m:val="p"/>
                          </m:rPr>
                          <a:rPr lang="en-US" altLang="zh-CN" i="1">
                            <a:latin typeface="Cambria Math" panose="02040503050406030204" pitchFamily="18" charset="0"/>
                          </a:rPr>
                          <m:t>s</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r>
                  <a:rPr lang="zh-CN" altLang="en-US" dirty="0"/>
                  <a:t> 的一个粒子，在 </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oMath>
                </a14:m>
                <a:r>
                  <a:rPr lang="zh-CN" altLang="en-US" dirty="0"/>
                  <a:t>的时刻，它将位于 </a:t>
                </a:r>
                <a14:m>
                  <m:oMath xmlns:m="http://schemas.openxmlformats.org/officeDocument/2006/math">
                    <m:acc>
                      <m:accPr>
                        <m:chr m:val="⃗"/>
                        <m:ctrlPr>
                          <a:rPr lang="en-US" altLang="zh-CN" i="1" dirty="0" smtClean="0">
                            <a:latin typeface="Cambria Math" panose="02040503050406030204" pitchFamily="18" charset="0"/>
                          </a:rPr>
                        </m:ctrlPr>
                      </m:accPr>
                      <m:e>
                        <m:r>
                          <a:rPr lang="en-US" altLang="zh-CN" b="0" i="1" dirty="0" smtClean="0">
                            <a:latin typeface="Cambria Math" panose="02040503050406030204" pitchFamily="18" charset="0"/>
                          </a:rPr>
                          <m:t>𝑠</m:t>
                        </m:r>
                      </m:e>
                    </m:acc>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𝑡</m:t>
                    </m:r>
                    <m:r>
                      <a:rPr lang="en-US" altLang="zh-CN" b="0" i="1" dirty="0" smtClean="0">
                        <a:latin typeface="Cambria Math" panose="02040503050406030204" pitchFamily="18" charset="0"/>
                      </a:rPr>
                      <m:t>)+</m:t>
                    </m:r>
                    <m:acc>
                      <m:accPr>
                        <m:chr m:val="⃗"/>
                        <m:ctrlPr>
                          <a:rPr lang="en-US" altLang="zh-CN" b="0" i="1" dirty="0" smtClean="0">
                            <a:latin typeface="Cambria Math" panose="02040503050406030204" pitchFamily="18" charset="0"/>
                          </a:rPr>
                        </m:ctrlPr>
                      </m:accPr>
                      <m:e>
                        <m:r>
                          <m:rPr>
                            <m:sty m:val="p"/>
                          </m:rPr>
                          <a:rPr lang="en-US" altLang="zh-CN" b="0" i="0" dirty="0" smtClean="0">
                            <a:latin typeface="Cambria Math" panose="02040503050406030204" pitchFamily="18" charset="0"/>
                          </a:rPr>
                          <m:t>Δ</m:t>
                        </m:r>
                        <m:r>
                          <m:rPr>
                            <m:sty m:val="p"/>
                          </m:rPr>
                          <a:rPr lang="en-US" altLang="zh-CN" i="1" dirty="0">
                            <a:latin typeface="Cambria Math" panose="02040503050406030204" pitchFamily="18" charset="0"/>
                          </a:rPr>
                          <m:t>s</m:t>
                        </m:r>
                      </m:e>
                    </m:acc>
                  </m:oMath>
                </a14:m>
                <a:r>
                  <a:rPr lang="zh-CN" altLang="en-US" dirty="0"/>
                  <a:t>，故：</a:t>
                </a:r>
                <a:endParaRPr lang="en-US" altLang="zh-CN" dirty="0"/>
              </a:p>
              <a:p>
                <a:pPr algn="ctr"/>
                <a14:m>
                  <m:oMath xmlns:m="http://schemas.openxmlformats.org/officeDocument/2006/math">
                    <m:acc>
                      <m:accPr>
                        <m:chr m:val="⃗"/>
                        <m:ctrlPr>
                          <a:rPr lang="zh-CN" altLang="en-US" i="1" smtClean="0">
                            <a:latin typeface="Cambria Math" panose="02040503050406030204" pitchFamily="18" charset="0"/>
                          </a:rPr>
                        </m:ctrlPr>
                      </m:accPr>
                      <m:e>
                        <m:r>
                          <m:rPr>
                            <m:sty m:val="p"/>
                          </m:rPr>
                          <a:rPr lang="en-US" altLang="zh-CN" i="1">
                            <a:latin typeface="Cambria Math" panose="02040503050406030204" pitchFamily="18" charset="0"/>
                          </a:rPr>
                          <m:t>s</m:t>
                        </m:r>
                      </m:e>
                    </m:acc>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𝑠</m:t>
                        </m:r>
                      </m:e>
                    </m:acc>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𝑠</m:t>
                        </m:r>
                      </m:e>
                    </m:acc>
                  </m:oMath>
                </a14:m>
                <a:endParaRPr lang="en-US" altLang="zh-CN" dirty="0"/>
              </a:p>
              <a:p>
                <a:pPr algn="ctr"/>
                <a14:m>
                  <m:oMath xmlns:m="http://schemas.openxmlformats.org/officeDocument/2006/math">
                    <m:sSup>
                      <m:sSupPr>
                        <m:ctrlPr>
                          <a:rPr lang="en-US" altLang="zh-CN" b="0" i="1" smtClean="0">
                            <a:latin typeface="Cambria Math" panose="02040503050406030204" pitchFamily="18" charset="0"/>
                          </a:rPr>
                        </m:ctrlPr>
                      </m:sSupPr>
                      <m:e>
                        <m:acc>
                          <m:accPr>
                            <m:chr m:val="⃗"/>
                            <m:ctrlPr>
                              <a:rPr lang="zh-CN" altLang="en-US" i="1">
                                <a:latin typeface="Cambria Math" panose="02040503050406030204" pitchFamily="18" charset="0"/>
                              </a:rPr>
                            </m:ctrlPr>
                          </m:accPr>
                          <m:e>
                            <m:r>
                              <a:rPr lang="en-US" altLang="zh-CN" i="1" smtClean="0">
                                <a:latin typeface="Cambria Math" panose="02040503050406030204" pitchFamily="18" charset="0"/>
                              </a:rPr>
                              <m:t>𝑠</m:t>
                            </m:r>
                          </m:e>
                        </m:acc>
                      </m:e>
                      <m:sup>
                        <m:r>
                          <a:rPr lang="en-US" altLang="zh-CN" b="0" i="1" smtClean="0">
                            <a:latin typeface="Cambria Math" panose="02040503050406030204" pitchFamily="18" charset="0"/>
                          </a:rPr>
                          <m:t>2</m:t>
                        </m:r>
                      </m:sup>
                    </m:sSup>
                    <m:d>
                      <m:dPr>
                        <m:ctrlPr>
                          <a:rPr lang="en-US" altLang="zh-CN" b="0" i="1" smtClean="0">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𝑡</m:t>
                        </m:r>
                      </m:e>
                    </m:d>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𝑠</m:t>
                            </m:r>
                          </m:e>
                        </m:acc>
                      </m:e>
                      <m:sup>
                        <m:r>
                          <a:rPr lang="en-US" altLang="zh-CN" b="0" i="1" smtClean="0">
                            <a:latin typeface="Cambria Math" panose="02040503050406030204" pitchFamily="18" charset="0"/>
                          </a:rPr>
                          <m:t>2</m:t>
                        </m:r>
                      </m:sup>
                    </m:sSup>
                    <m:d>
                      <m:dPr>
                        <m:ctrlPr>
                          <a:rPr lang="en-US" altLang="zh-CN" b="0" i="1" smtClean="0">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b="0" i="1" smtClean="0">
                        <a:latin typeface="Cambria Math" panose="02040503050406030204" pitchFamily="18" charset="0"/>
                      </a:rPr>
                      <m:t>2</m:t>
                    </m:r>
                    <m:acc>
                      <m:accPr>
                        <m:chr m:val="⃗"/>
                        <m:ctrlPr>
                          <a:rPr lang="en-US" altLang="zh-CN" b="0" i="1" smtClean="0">
                            <a:latin typeface="Cambria Math" panose="02040503050406030204" pitchFamily="18" charset="0"/>
                          </a:rPr>
                        </m:ctrlPr>
                      </m:accPr>
                      <m:e>
                        <m:r>
                          <m:rPr>
                            <m:sty m:val="p"/>
                          </m:rPr>
                          <a:rPr lang="en-US" altLang="zh-CN">
                            <a:latin typeface="Cambria Math" panose="02040503050406030204" pitchFamily="18" charset="0"/>
                          </a:rPr>
                          <m:t>Δ</m:t>
                        </m:r>
                        <m:r>
                          <a:rPr lang="en-US" altLang="zh-CN" i="1">
                            <a:latin typeface="Cambria Math" panose="02040503050406030204" pitchFamily="18" charset="0"/>
                          </a:rPr>
                          <m:t>𝑠</m:t>
                        </m:r>
                      </m:e>
                    </m:acc>
                    <m:r>
                      <a:rPr lang="en-US" altLang="zh-CN" b="0" i="1" smtClean="0">
                        <a:latin typeface="Cambria Math" panose="02040503050406030204" pitchFamily="18" charset="0"/>
                      </a:rPr>
                      <m:t> </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𝑠</m:t>
                        </m:r>
                      </m:e>
                    </m:acc>
                    <m:r>
                      <a:rPr lang="en-US" altLang="zh-CN" i="1">
                        <a:latin typeface="Cambria Math" panose="02040503050406030204" pitchFamily="18" charset="0"/>
                      </a:rPr>
                      <m:t> </m:t>
                    </m:r>
                    <m:d>
                      <m:dPr>
                        <m:ctrlPr>
                          <a:rPr lang="en-US" altLang="zh-CN" b="0" i="1">
                            <a:latin typeface="Cambria Math" panose="02040503050406030204" pitchFamily="18" charset="0"/>
                          </a:rPr>
                        </m:ctrlPr>
                      </m:dPr>
                      <m:e>
                        <m:r>
                          <a:rPr lang="en-US" altLang="zh-CN" i="1">
                            <a:latin typeface="Cambria Math" panose="02040503050406030204" pitchFamily="18" charset="0"/>
                          </a:rPr>
                          <m:t>𝑡</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acc>
                          <m:accPr>
                            <m:chr m:val="⃗"/>
                            <m:ctrlPr>
                              <a:rPr lang="en-US" altLang="zh-CN" b="0" i="1" smtClean="0">
                                <a:latin typeface="Cambria Math" panose="02040503050406030204" pitchFamily="18" charset="0"/>
                              </a:rPr>
                            </m:ctrlPr>
                          </m:accPr>
                          <m:e>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𝑠</m:t>
                            </m:r>
                          </m:e>
                        </m:acc>
                      </m:e>
                      <m:sup>
                        <m:r>
                          <a:rPr lang="en-US" altLang="zh-CN" b="0" i="1" smtClean="0">
                            <a:latin typeface="Cambria Math" panose="02040503050406030204" pitchFamily="18" charset="0"/>
                          </a:rPr>
                          <m:t>2</m:t>
                        </m:r>
                      </m:sup>
                    </m:sSup>
                  </m:oMath>
                </a14:m>
                <a:endParaRPr lang="en-US" altLang="zh-CN" dirty="0"/>
              </a:p>
              <a:p>
                <a:r>
                  <a:rPr lang="zh-CN" altLang="en-US" dirty="0"/>
                  <a:t>考虑到</a:t>
                </a:r>
                <a14:m>
                  <m:oMath xmlns:m="http://schemas.openxmlformats.org/officeDocument/2006/math">
                    <m:acc>
                      <m:accPr>
                        <m:chr m:val="⃗"/>
                        <m:ctrlPr>
                          <a:rPr lang="zh-CN" altLang="en-US" i="1" smtClean="0">
                            <a:latin typeface="Cambria Math" panose="02040503050406030204" pitchFamily="18" charset="0"/>
                          </a:rPr>
                        </m:ctrlPr>
                      </m:accPr>
                      <m:e>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𝑠</m:t>
                        </m:r>
                      </m:e>
                    </m:acc>
                    <m:r>
                      <a:rPr lang="zh-CN" altLang="en-US" i="1">
                        <a:latin typeface="Cambria Math" panose="02040503050406030204" pitchFamily="18" charset="0"/>
                      </a:rPr>
                      <m:t>的</m:t>
                    </m:r>
                  </m:oMath>
                </a14:m>
                <a:r>
                  <a:rPr lang="zh-CN" altLang="en-US" dirty="0"/>
                  <a:t>随机性，且与位置和时刻都无关，我们可以认为取平均之后，</a:t>
                </a:r>
                <a:r>
                  <a:rPr lang="en-US" altLang="zh-CN" dirty="0"/>
                  <a:t> </a:t>
                </a:r>
                <a14:m>
                  <m:oMath xmlns:m="http://schemas.openxmlformats.org/officeDocument/2006/math">
                    <m:r>
                      <a:rPr lang="en-US" altLang="zh-CN" i="1">
                        <a:latin typeface="Cambria Math" panose="02040503050406030204" pitchFamily="18" charset="0"/>
                      </a:rPr>
                      <m:t>2</m:t>
                    </m:r>
                    <m:acc>
                      <m:accPr>
                        <m:chr m:val="⃗"/>
                        <m:ctrlPr>
                          <a:rPr lang="en-US" altLang="zh-CN" i="1">
                            <a:latin typeface="Cambria Math" panose="02040503050406030204" pitchFamily="18" charset="0"/>
                          </a:rPr>
                        </m:ctrlPr>
                      </m:accPr>
                      <m:e>
                        <m:r>
                          <m:rPr>
                            <m:sty m:val="p"/>
                          </m:rPr>
                          <a:rPr lang="en-US" altLang="zh-CN">
                            <a:latin typeface="Cambria Math" panose="02040503050406030204" pitchFamily="18" charset="0"/>
                          </a:rPr>
                          <m:t>Δ</m:t>
                        </m:r>
                        <m:r>
                          <a:rPr lang="en-US" altLang="zh-CN" i="1">
                            <a:latin typeface="Cambria Math" panose="02040503050406030204" pitchFamily="18" charset="0"/>
                          </a:rPr>
                          <m:t>𝑠</m:t>
                        </m:r>
                      </m:e>
                    </m:acc>
                    <m:sSup>
                      <m:sSupPr>
                        <m:ctrlPr>
                          <a:rPr lang="en-US" altLang="zh-CN" i="1">
                            <a:latin typeface="Cambria Math" panose="02040503050406030204" pitchFamily="18" charset="0"/>
                          </a:rPr>
                        </m:ctrlPr>
                      </m:sSupPr>
                      <m:e>
                        <m:r>
                          <a:rPr lang="en-US" altLang="zh-CN" i="1">
                            <a:latin typeface="Cambria Math" panose="02040503050406030204" pitchFamily="18" charset="0"/>
                          </a:rPr>
                          <m:t> </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𝑠</m:t>
                            </m:r>
                          </m:e>
                        </m:acc>
                      </m:e>
                      <m:sup>
                        <m:r>
                          <a:rPr lang="en-US" altLang="zh-CN" i="1">
                            <a:latin typeface="Cambria Math" panose="02040503050406030204" pitchFamily="18" charset="0"/>
                          </a:rPr>
                          <m:t>2</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=0</m:t>
                    </m:r>
                  </m:oMath>
                </a14:m>
                <a:endParaRPr lang="en-US" altLang="zh-CN" dirty="0"/>
              </a:p>
              <a:p>
                <a:r>
                  <a:rPr lang="zh-CN" altLang="en-US" dirty="0"/>
                  <a:t>此时我们可以计算：</a:t>
                </a:r>
                <a:endParaRPr lang="en-US" altLang="zh-CN" dirty="0"/>
              </a:p>
              <a:p>
                <a:pPr algn="ctr"/>
                <a14:m>
                  <m:oMath xmlns:m="http://schemas.openxmlformats.org/officeDocument/2006/math">
                    <m:r>
                      <a:rPr lang="en-US" altLang="zh-CN" b="0" i="1" smtClean="0">
                        <a:latin typeface="Cambria Math" panose="02040503050406030204" pitchFamily="18" charset="0"/>
                      </a:rPr>
                      <m:t>&lt;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&gt;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&lt;</m:t>
                        </m:r>
                        <m:r>
                          <m:rPr>
                            <m:sty m:val="p"/>
                          </m:rPr>
                          <a:rPr lang="en-US" altLang="zh-CN" b="0" i="0" smtClean="0">
                            <a:latin typeface="Cambria Math" panose="02040503050406030204" pitchFamily="18" charset="0"/>
                          </a:rPr>
                          <m:t>Δ</m:t>
                        </m:r>
                        <m:sSup>
                          <m:sSupPr>
                            <m:ctrlPr>
                              <a:rPr lang="en-US" altLang="zh-CN" b="0" i="1" smtClean="0">
                                <a:latin typeface="Cambria Math" panose="02040503050406030204" pitchFamily="18" charset="0"/>
                              </a:rPr>
                            </m:ctrlPr>
                          </m:sSupPr>
                          <m:e>
                            <m:r>
                              <m:rPr>
                                <m:sty m:val="p"/>
                              </m:rPr>
                              <a:rPr lang="en-US" altLang="zh-CN" i="1">
                                <a:latin typeface="Cambria Math" panose="02040503050406030204" pitchFamily="18" charset="0"/>
                              </a:rPr>
                              <m:t>s</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&gt;</m:t>
                        </m:r>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den>
                    </m:f>
                    <m:r>
                      <a:rPr lang="en-US" altLang="zh-CN" b="0" i="1" smtClean="0">
                        <a:latin typeface="Cambria Math" panose="02040503050406030204" pitchFamily="18" charset="0"/>
                      </a:rPr>
                      <m:t>𝑡</m:t>
                    </m:r>
                  </m:oMath>
                </a14:m>
                <a:endParaRPr lang="zh-CN" altLang="en-US" dirty="0"/>
              </a:p>
            </p:txBody>
          </p:sp>
        </mc:Choice>
        <mc:Fallback xmlns="">
          <p:sp>
            <p:nvSpPr>
              <p:cNvPr id="3" name="内容占位符 2">
                <a:extLst>
                  <a:ext uri="{FF2B5EF4-FFF2-40B4-BE49-F238E27FC236}">
                    <a16:creationId xmlns:a16="http://schemas.microsoft.com/office/drawing/2014/main" id="{6638F813-67ED-43D2-A6EC-8EB5A1E457DE}"/>
                  </a:ext>
                </a:extLst>
              </p:cNvPr>
              <p:cNvSpPr>
                <a:spLocks noGrp="1" noRot="1" noChangeAspect="1" noMove="1" noResize="1" noEditPoints="1" noAdjustHandles="1" noChangeArrowheads="1" noChangeShapeType="1" noTextEdit="1"/>
              </p:cNvSpPr>
              <p:nvPr>
                <p:ph idx="1"/>
              </p:nvPr>
            </p:nvSpPr>
            <p:spPr>
              <a:blipFill>
                <a:blip r:embed="rId2"/>
                <a:stretch>
                  <a:fillRect l="-242" t="-1970" r="-10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37948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1A9E21-EADA-4E93-BAC7-223446EC875B}"/>
              </a:ext>
            </a:extLst>
          </p:cNvPr>
          <p:cNvSpPr>
            <a:spLocks noGrp="1"/>
          </p:cNvSpPr>
          <p:nvPr>
            <p:ph type="title"/>
          </p:nvPr>
        </p:nvSpPr>
        <p:spPr/>
        <p:txBody>
          <a:bodyPr/>
          <a:lstStyle/>
          <a:p>
            <a:r>
              <a:rPr lang="zh-CN" altLang="en-US" dirty="0"/>
              <a:t>水平方向的分布情况</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5461B78-E27B-4D7D-92D7-0CE9206F9BD9}"/>
                  </a:ext>
                </a:extLst>
              </p:cNvPr>
              <p:cNvSpPr>
                <a:spLocks noGrp="1"/>
              </p:cNvSpPr>
              <p:nvPr>
                <p:ph idx="1"/>
              </p:nvPr>
            </p:nvSpPr>
            <p:spPr/>
            <p:txBody>
              <a:bodyPr>
                <a:normAutofit fontScale="92500"/>
              </a:bodyPr>
              <a:lstStyle/>
              <a:p>
                <a:r>
                  <a:rPr lang="zh-CN" altLang="en-US" dirty="0"/>
                  <a:t>我们使用了两种方式计算</a:t>
                </a:r>
                <a14:m>
                  <m:oMath xmlns:m="http://schemas.openxmlformats.org/officeDocument/2006/math">
                    <m:r>
                      <a:rPr lang="en-US" altLang="zh-CN" b="0" i="1" smtClean="0">
                        <a:latin typeface="Cambria Math" panose="02040503050406030204" pitchFamily="18" charset="0"/>
                      </a:rPr>
                      <m:t>&lt;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&gt;(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zh-CN" altLang="en-US" i="1">
                        <a:latin typeface="Cambria Math" panose="02040503050406030204" pitchFamily="18" charset="0"/>
                      </a:rPr>
                      <m:t>的</m:t>
                    </m:r>
                  </m:oMath>
                </a14:m>
                <a:r>
                  <a:rPr lang="zh-CN" altLang="en-US" dirty="0"/>
                  <a:t>值，可以得到利用爱因斯坦理论和随机游走理论进行模拟的一些对应关系，这将在数值模拟中作为参数进行使用：</a:t>
                </a:r>
                <a:endParaRPr lang="en-US" altLang="zh-CN" dirty="0"/>
              </a:p>
              <a:p>
                <a:pPr algn="ct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&lt;</m:t>
                        </m:r>
                        <m:r>
                          <a:rPr lang="en-US" altLang="zh-CN" b="0" i="1" smtClean="0">
                            <a:latin typeface="Cambria Math" panose="02040503050406030204" pitchFamily="18" charset="0"/>
                          </a:rPr>
                          <m:t>𝑠</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&gt;(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0" smtClean="0">
                            <a:latin typeface="Cambria Math" panose="02040503050406030204" pitchFamily="18" charset="0"/>
                          </a:rPr>
                          <m:t>&lt;</m:t>
                        </m:r>
                        <m:r>
                          <m:rPr>
                            <m:sty m:val="p"/>
                          </m:rPr>
                          <a:rPr lang="en-US" altLang="zh-CN" b="0" i="0" smtClean="0">
                            <a:latin typeface="Cambria Math" panose="02040503050406030204" pitchFamily="18" charset="0"/>
                          </a:rPr>
                          <m:t>Δ</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&gt;</m:t>
                        </m:r>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den>
                    </m:f>
                    <m:r>
                      <a:rPr lang="en-US" altLang="zh-CN" b="0" i="1" smtClean="0">
                        <a:latin typeface="Cambria Math" panose="02040503050406030204" pitchFamily="18" charset="0"/>
                      </a:rPr>
                      <m:t>𝑡</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4</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𝐵</m:t>
                            </m:r>
                          </m:sub>
                        </m:sSub>
                        <m:r>
                          <a:rPr lang="en-US" altLang="zh-CN" b="0" i="1" smtClean="0">
                            <a:latin typeface="Cambria Math" panose="02040503050406030204" pitchFamily="18" charset="0"/>
                          </a:rPr>
                          <m:t>𝑇</m:t>
                        </m:r>
                      </m:num>
                      <m:den>
                        <m:r>
                          <a:rPr lang="en-US" altLang="zh-CN" b="0" i="1" smtClean="0">
                            <a:latin typeface="Cambria Math" panose="02040503050406030204" pitchFamily="18" charset="0"/>
                          </a:rPr>
                          <m:t>𝜇</m:t>
                        </m:r>
                      </m:den>
                    </m:f>
                    <m:r>
                      <a:rPr lang="en-US" altLang="zh-CN" b="0" i="1" smtClean="0">
                        <a:latin typeface="Cambria Math" panose="02040503050406030204" pitchFamily="18" charset="0"/>
                      </a:rPr>
                      <m:t>𝑡</m:t>
                    </m:r>
                  </m:oMath>
                </a14:m>
                <a:endParaRPr lang="en-US" altLang="zh-CN" dirty="0"/>
              </a:p>
              <a:p>
                <a:r>
                  <a:rPr lang="zh-CN" altLang="en-US" dirty="0"/>
                  <a:t>查阅资料对于连续的随机游走模型，将服从高斯分布（此处为二维高斯分布）：</a:t>
                </a:r>
                <a:endParaRPr lang="en-US" altLang="zh-CN" dirty="0"/>
              </a:p>
              <a:p>
                <a:pPr algn="ctr"/>
                <a14:m>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p>
                          <m:sSupPr>
                            <m:ctrlPr>
                              <a:rPr lang="en-US" altLang="zh-CN" b="0" i="1" smtClean="0">
                                <a:latin typeface="Cambria Math" panose="02040503050406030204" pitchFamily="18" charset="0"/>
                              </a:rPr>
                            </m:ctrlPr>
                          </m:sSupPr>
                          <m:e>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2</m:t>
                                </m:r>
                                <m:r>
                                  <a:rPr lang="en-US" altLang="zh-CN" b="0" i="1" smtClean="0">
                                    <a:latin typeface="Cambria Math" panose="02040503050406030204" pitchFamily="18" charset="0"/>
                                  </a:rPr>
                                  <m:t>𝜋</m:t>
                                </m:r>
                              </m:e>
                            </m:rad>
                          </m:e>
                          <m:sup>
                            <m:r>
                              <a:rPr lang="en-US" altLang="zh-CN" b="0" i="1" smtClean="0">
                                <a:latin typeface="Cambria Math" panose="02040503050406030204" pitchFamily="18" charset="0"/>
                              </a:rPr>
                              <m:t>2</m:t>
                            </m:r>
                          </m:sup>
                        </m:s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𝜎</m:t>
                            </m:r>
                          </m:e>
                          <m:sub>
                            <m:r>
                              <a:rPr lang="en-US" altLang="zh-CN" b="0" i="1" smtClean="0">
                                <a:latin typeface="Cambria Math" panose="02040503050406030204" pitchFamily="18" charset="0"/>
                              </a:rPr>
                              <m:t>𝑥</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𝜎</m:t>
                            </m:r>
                          </m:e>
                          <m:sub>
                            <m:r>
                              <a:rPr lang="en-US" altLang="zh-CN" b="0" i="1" smtClean="0">
                                <a:latin typeface="Cambria Math" panose="02040503050406030204" pitchFamily="18" charset="0"/>
                              </a:rPr>
                              <m:t>𝑦</m:t>
                            </m:r>
                          </m:sub>
                        </m:sSub>
                      </m:den>
                    </m:f>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𝜇</m:t>
                                            </m:r>
                                          </m:e>
                                          <m:sub>
                                            <m:r>
                                              <a:rPr lang="en-US" altLang="zh-CN" b="0" i="1" smtClean="0">
                                                <a:latin typeface="Cambria Math" panose="02040503050406030204" pitchFamily="18" charset="0"/>
                                              </a:rPr>
                                              <m:t>𝑥</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𝜎</m:t>
                                            </m:r>
                                          </m:e>
                                          <m:sub>
                                            <m:r>
                                              <a:rPr lang="en-US" altLang="zh-CN" b="0" i="1" smtClean="0">
                                                <a:latin typeface="Cambria Math" panose="02040503050406030204" pitchFamily="18" charset="0"/>
                                              </a:rPr>
                                              <m:t>𝑥</m:t>
                                            </m:r>
                                          </m:sub>
                                        </m:sSub>
                                      </m:den>
                                    </m:f>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𝜇</m:t>
                                            </m:r>
                                          </m:e>
                                          <m:sub>
                                            <m:r>
                                              <a:rPr lang="en-US" altLang="zh-CN" b="0" i="1" smtClean="0">
                                                <a:latin typeface="Cambria Math" panose="02040503050406030204" pitchFamily="18" charset="0"/>
                                              </a:rPr>
                                              <m:t>𝑦</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𝜎</m:t>
                                            </m:r>
                                          </m:e>
                                          <m:sub>
                                            <m:r>
                                              <a:rPr lang="en-US" altLang="zh-CN" b="0" i="1" smtClean="0">
                                                <a:latin typeface="Cambria Math" panose="02040503050406030204" pitchFamily="18" charset="0"/>
                                              </a:rPr>
                                              <m:t>𝑦</m:t>
                                            </m:r>
                                          </m:sub>
                                        </m:sSub>
                                      </m:den>
                                    </m:f>
                                  </m:e>
                                </m:d>
                              </m:e>
                              <m:sup>
                                <m:r>
                                  <a:rPr lang="en-US" altLang="zh-CN" b="0" i="1" smtClean="0">
                                    <a:latin typeface="Cambria Math" panose="02040503050406030204" pitchFamily="18" charset="0"/>
                                  </a:rPr>
                                  <m:t>2</m:t>
                                </m:r>
                              </m:sup>
                            </m:sSup>
                          </m:e>
                        </m:d>
                      </m:sup>
                    </m:sSup>
                  </m:oMath>
                </a14:m>
                <a:endParaRPr lang="en-US" altLang="zh-CN" dirty="0"/>
              </a:p>
              <a:p>
                <a:r>
                  <a:rPr lang="zh-CN" altLang="en-US" dirty="0"/>
                  <a:t>此时带入数值有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𝜎</m:t>
                        </m:r>
                      </m:e>
                      <m:sub>
                        <m:r>
                          <a:rPr lang="en-US" altLang="zh-CN" b="0" i="1" smtClean="0">
                            <a:latin typeface="Cambria Math" panose="02040503050406030204" pitchFamily="18" charset="0"/>
                          </a:rPr>
                          <m:t>𝑥</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𝜎</m:t>
                        </m:r>
                      </m:e>
                      <m:sub>
                        <m:r>
                          <a:rPr lang="en-US" altLang="zh-CN" b="0" i="1" smtClean="0">
                            <a:latin typeface="Cambria Math" panose="02040503050406030204" pitchFamily="18" charset="0"/>
                          </a:rPr>
                          <m:t>𝑦</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𝜎</m:t>
                        </m:r>
                      </m:e>
                      <m:sub>
                        <m:r>
                          <a:rPr lang="en-US" altLang="zh-CN" b="0" i="1" smtClean="0">
                            <a:latin typeface="Cambria Math" panose="02040503050406030204" pitchFamily="18" charset="0"/>
                          </a:rPr>
                          <m:t>𝑥</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𝜎</m:t>
                        </m:r>
                      </m:e>
                      <m:sub>
                        <m:r>
                          <a:rPr lang="en-US" altLang="zh-CN" b="0" i="1" smtClean="0">
                            <a:latin typeface="Cambria Math" panose="02040503050406030204" pitchFamily="18" charset="0"/>
                          </a:rPr>
                          <m:t>𝑦</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 &lt;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&gt;(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𝜇</m:t>
                        </m:r>
                      </m:e>
                      <m:sub>
                        <m:r>
                          <a:rPr lang="en-US" altLang="zh-CN" b="0" i="1" smtClean="0">
                            <a:latin typeface="Cambria Math" panose="02040503050406030204" pitchFamily="18" charset="0"/>
                          </a:rPr>
                          <m:t>𝑥</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𝜇</m:t>
                        </m:r>
                      </m:e>
                      <m:sub>
                        <m:r>
                          <a:rPr lang="en-US" altLang="zh-CN" b="0" i="1" smtClean="0">
                            <a:latin typeface="Cambria Math" panose="02040503050406030204" pitchFamily="18" charset="0"/>
                          </a:rPr>
                          <m:t>𝑦</m:t>
                        </m:r>
                      </m:sub>
                    </m:sSub>
                    <m:r>
                      <a:rPr lang="en-US" altLang="zh-CN" b="0" i="1" smtClean="0">
                        <a:latin typeface="Cambria Math" panose="02040503050406030204" pitchFamily="18" charset="0"/>
                      </a:rPr>
                      <m:t>=0 </m:t>
                    </m:r>
                  </m:oMath>
                </a14:m>
                <a:r>
                  <a:rPr lang="zh-CN" altLang="en-US" dirty="0"/>
                  <a:t>即可得到水平方向上的分布：</a:t>
                </a:r>
                <a:endParaRPr lang="en-US" altLang="zh-CN" dirty="0"/>
              </a:p>
              <a:p>
                <a:pPr algn="ctr"/>
                <a14:m>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𝑠</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oMath>
                </a14:m>
                <a:r>
                  <a:rPr lang="en-US" altLang="zh-CN" dirty="0"/>
                  <a:t> </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p>
                          <m:sSupPr>
                            <m:ctrlPr>
                              <a:rPr lang="en-US" altLang="zh-CN" i="1">
                                <a:latin typeface="Cambria Math" panose="02040503050406030204" pitchFamily="18" charset="0"/>
                              </a:rPr>
                            </m:ctrlPr>
                          </m:sSupPr>
                          <m:e>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2</m:t>
                                </m:r>
                                <m:r>
                                  <a:rPr lang="en-US" altLang="zh-CN" i="1">
                                    <a:latin typeface="Cambria Math" panose="02040503050406030204" pitchFamily="18" charset="0"/>
                                  </a:rPr>
                                  <m:t>𝜋</m:t>
                                </m:r>
                              </m:e>
                            </m:rad>
                          </m:e>
                          <m:sup>
                            <m:r>
                              <a:rPr lang="en-US" altLang="zh-CN" i="1">
                                <a:latin typeface="Cambria Math" panose="02040503050406030204" pitchFamily="18" charset="0"/>
                              </a:rPr>
                              <m:t>2</m:t>
                            </m:r>
                          </m:sup>
                        </m:sSup>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𝐵</m:t>
                                </m:r>
                              </m:sub>
                            </m:sSub>
                            <m:r>
                              <a:rPr lang="en-US" altLang="zh-CN" b="0" i="1" smtClean="0">
                                <a:latin typeface="Cambria Math" panose="02040503050406030204" pitchFamily="18" charset="0"/>
                              </a:rPr>
                              <m:t>𝑇</m:t>
                            </m:r>
                          </m:num>
                          <m:den>
                            <m:r>
                              <a:rPr lang="en-US" altLang="zh-CN" b="0" i="1" smtClean="0">
                                <a:latin typeface="Cambria Math" panose="02040503050406030204" pitchFamily="18" charset="0"/>
                              </a:rPr>
                              <m:t>𝜇</m:t>
                            </m:r>
                          </m:den>
                        </m:f>
                        <m:r>
                          <a:rPr lang="en-US" altLang="zh-CN" b="0" i="1" smtClean="0">
                            <a:latin typeface="Cambria Math" panose="02040503050406030204" pitchFamily="18" charset="0"/>
                          </a:rPr>
                          <m:t>𝑡</m:t>
                        </m:r>
                      </m:den>
                    </m:f>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d>
                          <m:dPr>
                            <m:begChr m:val="["/>
                            <m:endChr m:val="]"/>
                            <m:ctrlPr>
                              <a:rPr lang="en-US" altLang="zh-CN" i="1">
                                <a:latin typeface="Cambria Math" panose="02040503050406030204" pitchFamily="18" charset="0"/>
                              </a:rPr>
                            </m:ctrlPr>
                          </m:dPr>
                          <m:e>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𝑠</m:t>
                                        </m:r>
                                      </m:e>
                                    </m:acc>
                                  </m:e>
                                  <m:sup>
                                    <m:r>
                                      <a:rPr lang="en-US" altLang="zh-CN" b="0" i="1" smtClean="0">
                                        <a:latin typeface="Cambria Math" panose="02040503050406030204" pitchFamily="18" charset="0"/>
                                      </a:rPr>
                                      <m:t>2</m:t>
                                    </m:r>
                                  </m:sup>
                                </m:sSup>
                              </m:num>
                              <m:den>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𝐵</m:t>
                                        </m:r>
                                      </m:sub>
                                    </m:sSub>
                                    <m:r>
                                      <a:rPr lang="en-US" altLang="zh-CN" b="0" i="1" smtClean="0">
                                        <a:latin typeface="Cambria Math" panose="02040503050406030204" pitchFamily="18" charset="0"/>
                                      </a:rPr>
                                      <m:t>𝑇</m:t>
                                    </m:r>
                                  </m:num>
                                  <m:den>
                                    <m:r>
                                      <a:rPr lang="en-US" altLang="zh-CN" b="0" i="1" smtClean="0">
                                        <a:latin typeface="Cambria Math" panose="02040503050406030204" pitchFamily="18" charset="0"/>
                                      </a:rPr>
                                      <m:t>𝜇</m:t>
                                    </m:r>
                                  </m:den>
                                </m:f>
                                <m:r>
                                  <a:rPr lang="en-US" altLang="zh-CN" b="0" i="1" smtClean="0">
                                    <a:latin typeface="Cambria Math" panose="02040503050406030204" pitchFamily="18" charset="0"/>
                                  </a:rPr>
                                  <m:t>𝑡</m:t>
                                </m:r>
                              </m:den>
                            </m:f>
                          </m:e>
                        </m:d>
                      </m:sup>
                    </m:sSup>
                  </m:oMath>
                </a14:m>
                <a:endParaRPr lang="en-US" altLang="zh-CN" dirty="0"/>
              </a:p>
            </p:txBody>
          </p:sp>
        </mc:Choice>
        <mc:Fallback xmlns="">
          <p:sp>
            <p:nvSpPr>
              <p:cNvPr id="3" name="内容占位符 2">
                <a:extLst>
                  <a:ext uri="{FF2B5EF4-FFF2-40B4-BE49-F238E27FC236}">
                    <a16:creationId xmlns:a16="http://schemas.microsoft.com/office/drawing/2014/main" id="{F5461B78-E27B-4D7D-92D7-0CE9206F9BD9}"/>
                  </a:ext>
                </a:extLst>
              </p:cNvPr>
              <p:cNvSpPr>
                <a:spLocks noGrp="1" noRot="1" noChangeAspect="1" noMove="1" noResize="1" noEditPoints="1" noAdjustHandles="1" noChangeArrowheads="1" noChangeShapeType="1" noTextEdit="1"/>
              </p:cNvSpPr>
              <p:nvPr>
                <p:ph idx="1"/>
              </p:nvPr>
            </p:nvSpPr>
            <p:spPr>
              <a:blipFill>
                <a:blip r:embed="rId2"/>
                <a:stretch>
                  <a:fillRect l="-545" t="-1818" r="-1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71950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9F6429-A0AE-49EF-85ED-9EFBB0EBFB64}"/>
              </a:ext>
            </a:extLst>
          </p:cNvPr>
          <p:cNvSpPr>
            <a:spLocks noGrp="1"/>
          </p:cNvSpPr>
          <p:nvPr>
            <p:ph type="title"/>
          </p:nvPr>
        </p:nvSpPr>
        <p:spPr/>
        <p:txBody>
          <a:bodyPr/>
          <a:lstStyle/>
          <a:p>
            <a:r>
              <a:rPr lang="zh-CN" altLang="en-US" dirty="0"/>
              <a:t>水平方向的分布情况</a:t>
            </a:r>
          </a:p>
        </p:txBody>
      </p:sp>
      <p:pic>
        <p:nvPicPr>
          <p:cNvPr id="5" name="内容占位符 4">
            <a:extLst>
              <a:ext uri="{FF2B5EF4-FFF2-40B4-BE49-F238E27FC236}">
                <a16:creationId xmlns:a16="http://schemas.microsoft.com/office/drawing/2014/main" id="{44B7D9FD-CDED-4F14-B776-56C324579C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0407" y="1846263"/>
            <a:ext cx="7151511" cy="4022725"/>
          </a:xfrm>
        </p:spPr>
      </p:pic>
    </p:spTree>
    <p:extLst>
      <p:ext uri="{BB962C8B-B14F-4D97-AF65-F5344CB8AC3E}">
        <p14:creationId xmlns:p14="http://schemas.microsoft.com/office/powerpoint/2010/main" val="1407561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D15FFE-71A0-4F07-B992-9756D35FCBD9}"/>
              </a:ext>
            </a:extLst>
          </p:cNvPr>
          <p:cNvSpPr>
            <a:spLocks noGrp="1"/>
          </p:cNvSpPr>
          <p:nvPr>
            <p:ph type="title"/>
          </p:nvPr>
        </p:nvSpPr>
        <p:spPr/>
        <p:txBody>
          <a:bodyPr/>
          <a:lstStyle/>
          <a:p>
            <a:br>
              <a:rPr lang="en-US" altLang="zh-CN" dirty="0"/>
            </a:br>
            <a:r>
              <a:rPr lang="zh-CN" altLang="en-US" dirty="0"/>
              <a:t>竖直方向的分布情况</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C4946B4-BD35-4D2B-8F53-2714F991CE40}"/>
                  </a:ext>
                </a:extLst>
              </p:cNvPr>
              <p:cNvSpPr>
                <a:spLocks noGrp="1"/>
              </p:cNvSpPr>
              <p:nvPr>
                <p:ph idx="1"/>
              </p:nvPr>
            </p:nvSpPr>
            <p:spPr/>
            <p:txBody>
              <a:bodyPr>
                <a:normAutofit/>
              </a:bodyPr>
              <a:lstStyle/>
              <a:p>
                <a:r>
                  <a:rPr lang="zh-CN" altLang="en-US" dirty="0"/>
                  <a:t>此刻我们将不得不考虑重力的影响因素了，先尝试从水平方向迁移过来：</a:t>
                </a:r>
                <a:endParaRPr lang="en-US" altLang="zh-CN" dirty="0"/>
              </a:p>
              <a:p>
                <a:pPr algn="ctr"/>
                <a14:m>
                  <m:oMath xmlns:m="http://schemas.openxmlformats.org/officeDocument/2006/math">
                    <m:r>
                      <a:rPr lang="en-US" altLang="zh-CN" b="0" i="1" smtClean="0">
                        <a:latin typeface="Cambria Math" panose="02040503050406030204" pitchFamily="18" charset="0"/>
                      </a:rPr>
                      <m:t>𝑚</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𝑑</m:t>
                            </m:r>
                          </m:e>
                          <m:sup>
                            <m:r>
                              <a:rPr lang="en-US" altLang="zh-CN" b="0" i="1" smtClean="0">
                                <a:latin typeface="Cambria Math" panose="02040503050406030204" pitchFamily="18" charset="0"/>
                              </a:rPr>
                              <m:t>2</m:t>
                            </m:r>
                          </m:sup>
                        </m:sSup>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h</m:t>
                            </m:r>
                          </m:e>
                        </m:acc>
                      </m:num>
                      <m:den>
                        <m:r>
                          <a:rPr lang="en-US" altLang="zh-CN" b="0" i="1" smtClean="0">
                            <a:latin typeface="Cambria Math" panose="02040503050406030204" pitchFamily="18" charset="0"/>
                          </a:rPr>
                          <m:t>𝑑</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𝑡</m:t>
                            </m:r>
                          </m:e>
                          <m:sup>
                            <m:r>
                              <a:rPr lang="en-US" altLang="zh-CN" b="0" i="1" smtClean="0">
                                <a:latin typeface="Cambria Math" panose="02040503050406030204" pitchFamily="18" charset="0"/>
                              </a:rPr>
                              <m:t>2</m:t>
                            </m:r>
                          </m:sup>
                        </m:sSup>
                      </m:den>
                    </m:f>
                    <m:r>
                      <a:rPr lang="en-US" altLang="zh-CN" b="0" i="1" smtClean="0">
                        <a:latin typeface="Cambria Math" panose="02040503050406030204" pitchFamily="18" charset="0"/>
                      </a:rPr>
                      <m:t>+</m:t>
                    </m:r>
                    <m:r>
                      <a:rPr lang="en-US" altLang="zh-CN" b="0" i="1" smtClean="0">
                        <a:latin typeface="Cambria Math" panose="02040503050406030204" pitchFamily="18" charset="0"/>
                      </a:rPr>
                      <m:t>𝜇</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h</m:t>
                            </m:r>
                          </m:e>
                        </m:acc>
                      </m:num>
                      <m:den>
                        <m:r>
                          <a:rPr lang="en-US" altLang="zh-CN" b="0" i="1" smtClean="0">
                            <a:latin typeface="Cambria Math" panose="02040503050406030204" pitchFamily="18" charset="0"/>
                          </a:rPr>
                          <m:t>𝑑𝑡</m:t>
                        </m:r>
                      </m:den>
                    </m:f>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𝑓</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𝑚</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𝑔</m:t>
                        </m:r>
                      </m:e>
                    </m:acc>
                  </m:oMath>
                </a14:m>
                <a:endParaRPr lang="en-US" altLang="zh-CN" b="0" dirty="0"/>
              </a:p>
              <a:p>
                <a:r>
                  <a:rPr lang="zh-CN" altLang="en-US" b="0" dirty="0"/>
                  <a:t>我们认为来自空气的随机力 </a:t>
                </a:r>
                <a14:m>
                  <m:oMath xmlns:m="http://schemas.openxmlformats.org/officeDocument/2006/math">
                    <m:acc>
                      <m:accPr>
                        <m:chr m:val="⃗"/>
                        <m:ctrlPr>
                          <a:rPr lang="zh-CN" altLang="en-US" b="0" i="1" smtClean="0">
                            <a:latin typeface="Cambria Math" panose="02040503050406030204" pitchFamily="18" charset="0"/>
                          </a:rPr>
                        </m:ctrlPr>
                      </m:accPr>
                      <m:e>
                        <m:r>
                          <a:rPr lang="en-US" altLang="zh-CN" b="0" i="1" smtClean="0">
                            <a:latin typeface="Cambria Math" panose="02040503050406030204" pitchFamily="18" charset="0"/>
                          </a:rPr>
                          <m:t>𝑓</m:t>
                        </m:r>
                      </m:e>
                    </m:acc>
                    <m:r>
                      <a:rPr lang="en-US" altLang="zh-CN" b="0" i="1" smtClean="0">
                        <a:latin typeface="Cambria Math" panose="02040503050406030204" pitchFamily="18" charset="0"/>
                      </a:rPr>
                      <m:t> </m:t>
                    </m:r>
                  </m:oMath>
                </a14:m>
                <a:r>
                  <a:rPr lang="zh-CN" altLang="en-US" b="0" dirty="0"/>
                  <a:t>不会因为重力加速度而改变，所以重力只能改变速度和加速度。现在来关注 </a:t>
                </a:r>
                <a14:m>
                  <m:oMath xmlns:m="http://schemas.openxmlformats.org/officeDocument/2006/math">
                    <m:r>
                      <a:rPr lang="en-US" altLang="zh-CN" b="0" i="1" smtClean="0">
                        <a:latin typeface="Cambria Math" panose="02040503050406030204" pitchFamily="18" charset="0"/>
                      </a:rPr>
                      <m:t>𝜇</m:t>
                    </m:r>
                    <m:r>
                      <a:rPr lang="en-US" altLang="zh-CN" b="0" i="1" smtClean="0">
                        <a:latin typeface="Cambria Math" panose="02040503050406030204" pitchFamily="18" charset="0"/>
                      </a:rPr>
                      <m:t> </m:t>
                    </m:r>
                  </m:oMath>
                </a14:m>
                <a:r>
                  <a:rPr lang="zh-CN" altLang="en-US" b="0" dirty="0"/>
                  <a:t>，在低速（小于</a:t>
                </a:r>
                <a:r>
                  <a:rPr lang="en-US" altLang="zh-CN" b="0" dirty="0"/>
                  <a:t>2.5</a:t>
                </a:r>
                <a:r>
                  <a:rPr lang="zh-CN" altLang="en-US" b="0" dirty="0"/>
                  <a:t>马赫）的相对空气运动中，物体所受的阻力大小可以视为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𝑘𝑠𝑣</m:t>
                    </m:r>
                    <m:r>
                      <a:rPr lang="zh-CN" altLang="en-US" i="1">
                        <a:latin typeface="Cambria Math" panose="02040503050406030204" pitchFamily="18" charset="0"/>
                      </a:rPr>
                      <m:t>，</m:t>
                    </m:r>
                  </m:oMath>
                </a14:m>
                <a:r>
                  <a:rPr lang="zh-CN" altLang="en-US" b="0" dirty="0"/>
                  <a:t>其中</a:t>
                </a:r>
                <a14:m>
                  <m:oMath xmlns:m="http://schemas.openxmlformats.org/officeDocument/2006/math">
                    <m:r>
                      <a:rPr lang="en-US" altLang="zh-CN" b="0" i="0" dirty="0" smtClean="0">
                        <a:latin typeface="Cambria Math" panose="02040503050406030204" pitchFamily="18" charset="0"/>
                      </a:rPr>
                      <m:t> </m:t>
                    </m:r>
                    <m:r>
                      <a:rPr lang="en-US" altLang="zh-CN" b="0" i="1" dirty="0" smtClean="0">
                        <a:latin typeface="Cambria Math" panose="02040503050406030204" pitchFamily="18" charset="0"/>
                      </a:rPr>
                      <m:t>𝑘</m:t>
                    </m:r>
                  </m:oMath>
                </a14:m>
                <a:r>
                  <a:rPr lang="en-US" altLang="zh-CN" b="0" dirty="0"/>
                  <a:t> </a:t>
                </a:r>
                <a:r>
                  <a:rPr lang="zh-CN" altLang="en-US" dirty="0"/>
                  <a:t>一般取 </a:t>
                </a:r>
                <a14:m>
                  <m:oMath xmlns:m="http://schemas.openxmlformats.org/officeDocument/2006/math">
                    <m:r>
                      <a:rPr lang="en-US" altLang="zh-CN" i="1" dirty="0" smtClean="0">
                        <a:latin typeface="Cambria Math" panose="02040503050406030204" pitchFamily="18" charset="0"/>
                      </a:rPr>
                      <m:t>2.937</m:t>
                    </m:r>
                    <m:r>
                      <a:rPr lang="zh-CN" altLang="en-US" i="1" dirty="0">
                        <a:latin typeface="Cambria Math" panose="02040503050406030204" pitchFamily="18" charset="0"/>
                      </a:rPr>
                      <m:t>，</m:t>
                    </m:r>
                    <m:r>
                      <m:rPr>
                        <m:sty m:val="p"/>
                      </m:rPr>
                      <a:rPr lang="en-US" altLang="zh-CN" i="1" dirty="0" smtClean="0">
                        <a:latin typeface="Cambria Math" panose="02040503050406030204" pitchFamily="18" charset="0"/>
                      </a:rPr>
                      <m:t>s</m:t>
                    </m:r>
                  </m:oMath>
                </a14:m>
                <a:r>
                  <a:rPr lang="en-US" altLang="zh-CN" b="0" dirty="0"/>
                  <a:t> </a:t>
                </a:r>
                <a:r>
                  <a:rPr lang="zh-CN" altLang="en-US" b="0" dirty="0"/>
                  <a:t>是截面积，也就是 </a:t>
                </a:r>
                <a14:m>
                  <m:oMath xmlns:m="http://schemas.openxmlformats.org/officeDocument/2006/math">
                    <m:r>
                      <a:rPr lang="en-US" altLang="zh-CN" b="0" i="1" smtClean="0">
                        <a:latin typeface="Cambria Math" panose="02040503050406030204" pitchFamily="18" charset="0"/>
                      </a:rPr>
                      <m:t>𝜇</m:t>
                    </m:r>
                    <m:r>
                      <a:rPr lang="en-US" altLang="zh-CN" b="0" i="1" smtClean="0">
                        <a:latin typeface="Cambria Math" panose="02040503050406030204" pitchFamily="18" charset="0"/>
                      </a:rPr>
                      <m:t>=</m:t>
                    </m:r>
                    <m:r>
                      <a:rPr lang="en-US" altLang="zh-CN" b="0" i="1" smtClean="0">
                        <a:latin typeface="Cambria Math" panose="02040503050406030204" pitchFamily="18" charset="0"/>
                      </a:rPr>
                      <m:t>𝑘𝑠</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m:t>
                                </m:r>
                              </m:num>
                              <m:den>
                                <m:r>
                                  <a:rPr lang="en-US" altLang="zh-CN" b="0" i="1" smtClean="0">
                                    <a:latin typeface="Cambria Math" panose="02040503050406030204" pitchFamily="18" charset="0"/>
                                  </a:rPr>
                                  <m:t>2</m:t>
                                </m:r>
                              </m:den>
                            </m:f>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𝜋</m:t>
                    </m:r>
                  </m:oMath>
                </a14:m>
                <a:endParaRPr lang="en-US" altLang="zh-CN" b="0" dirty="0"/>
              </a:p>
              <a:p>
                <a:r>
                  <a:rPr lang="zh-CN" altLang="en-US" b="0" dirty="0"/>
                  <a:t>当颗粒开始运动的时候，我们认为会先受到重力的作用产生一个加速度，然后当速度不断增大时，加速度逐渐减小，最后以一个恒定的与重力方向相同的速度的形式存在，容易求得，这个额外的速度大小就是：</a:t>
                </a:r>
                <a:endParaRPr lang="en-US" altLang="zh-CN" b="0" dirty="0"/>
              </a:p>
              <a:p>
                <a:pPr algn="ctr"/>
                <a14:m>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𝑣</m:t>
                        </m:r>
                      </m:e>
                    </m:ac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𝑚</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𝑔</m:t>
                            </m:r>
                          </m:e>
                        </m:acc>
                      </m:num>
                      <m:den>
                        <m:r>
                          <a:rPr lang="en-US" altLang="zh-CN" b="0" i="1" smtClean="0">
                            <a:latin typeface="Cambria Math" panose="02040503050406030204" pitchFamily="18" charset="0"/>
                          </a:rPr>
                          <m:t>𝜇</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𝑚</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𝑔</m:t>
                            </m:r>
                          </m:e>
                        </m:acc>
                      </m:num>
                      <m:den>
                        <m:r>
                          <a:rPr lang="en-US" altLang="zh-CN" i="1">
                            <a:latin typeface="Cambria Math" panose="02040503050406030204" pitchFamily="18" charset="0"/>
                          </a:rPr>
                          <m:t>𝑘</m:t>
                        </m:r>
                        <m:r>
                          <a:rPr lang="en-US" altLang="zh-CN" i="1">
                            <a:latin typeface="Cambria Math" panose="02040503050406030204" pitchFamily="18" charset="0"/>
                          </a:rPr>
                          <m:t> </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𝑑</m:t>
                                    </m:r>
                                  </m:num>
                                  <m:den>
                                    <m:r>
                                      <a:rPr lang="en-US" altLang="zh-CN" i="1">
                                        <a:latin typeface="Cambria Math" panose="02040503050406030204" pitchFamily="18" charset="0"/>
                                      </a:rPr>
                                      <m:t>2</m:t>
                                    </m:r>
                                  </m:den>
                                </m:f>
                              </m:e>
                            </m:d>
                          </m:e>
                          <m:sup>
                            <m:r>
                              <a:rPr lang="en-US" altLang="zh-CN" i="1">
                                <a:latin typeface="Cambria Math" panose="02040503050406030204" pitchFamily="18" charset="0"/>
                              </a:rPr>
                              <m:t>2</m:t>
                            </m:r>
                          </m:sup>
                        </m:sSup>
                        <m:r>
                          <a:rPr lang="en-US" altLang="zh-CN" i="1">
                            <a:latin typeface="Cambria Math" panose="02040503050406030204" pitchFamily="18" charset="0"/>
                          </a:rPr>
                          <m:t>𝜋</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r>
                          <a:rPr lang="en-US" altLang="zh-CN" b="0" i="1" smtClean="0">
                            <a:latin typeface="Cambria Math" panose="02040503050406030204" pitchFamily="18" charset="0"/>
                          </a:rPr>
                          <m:t>𝑑</m:t>
                        </m:r>
                        <m:r>
                          <a:rPr lang="en-US" altLang="zh-CN" b="0" i="1" smtClean="0">
                            <a:latin typeface="Cambria Math" panose="02040503050406030204" pitchFamily="18" charset="0"/>
                          </a:rPr>
                          <m:t>𝜌</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𝑔</m:t>
                            </m:r>
                          </m:e>
                        </m:acc>
                      </m:num>
                      <m:den>
                        <m:r>
                          <a:rPr lang="en-US" altLang="zh-CN" b="0" i="1" smtClean="0">
                            <a:latin typeface="Cambria Math" panose="02040503050406030204" pitchFamily="18" charset="0"/>
                          </a:rPr>
                          <m:t>3</m:t>
                        </m:r>
                        <m:r>
                          <a:rPr lang="en-US" altLang="zh-CN" b="0" i="1" smtClean="0">
                            <a:latin typeface="Cambria Math" panose="02040503050406030204" pitchFamily="18" charset="0"/>
                          </a:rPr>
                          <m:t>𝑘</m:t>
                        </m:r>
                      </m:den>
                    </m:f>
                  </m:oMath>
                </a14:m>
                <a:endParaRPr lang="en-US" altLang="zh-CN" b="0" dirty="0"/>
              </a:p>
              <a:p>
                <a:endParaRPr lang="en-US" altLang="zh-CN" b="0" dirty="0"/>
              </a:p>
            </p:txBody>
          </p:sp>
        </mc:Choice>
        <mc:Fallback xmlns="">
          <p:sp>
            <p:nvSpPr>
              <p:cNvPr id="3" name="内容占位符 2">
                <a:extLst>
                  <a:ext uri="{FF2B5EF4-FFF2-40B4-BE49-F238E27FC236}">
                    <a16:creationId xmlns:a16="http://schemas.microsoft.com/office/drawing/2014/main" id="{8C4946B4-BD35-4D2B-8F53-2714F991CE40}"/>
                  </a:ext>
                </a:extLst>
              </p:cNvPr>
              <p:cNvSpPr>
                <a:spLocks noGrp="1" noRot="1" noChangeAspect="1" noMove="1" noResize="1" noEditPoints="1" noAdjustHandles="1" noChangeArrowheads="1" noChangeShapeType="1" noTextEdit="1"/>
              </p:cNvSpPr>
              <p:nvPr>
                <p:ph idx="1"/>
              </p:nvPr>
            </p:nvSpPr>
            <p:spPr>
              <a:blipFill>
                <a:blip r:embed="rId2"/>
                <a:stretch>
                  <a:fillRect l="-606" t="-2121" r="-15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77167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A6D4F4-8746-43D9-AD8F-5DC495F358EB}"/>
              </a:ext>
            </a:extLst>
          </p:cNvPr>
          <p:cNvSpPr>
            <a:spLocks noGrp="1"/>
          </p:cNvSpPr>
          <p:nvPr>
            <p:ph type="title"/>
          </p:nvPr>
        </p:nvSpPr>
        <p:spPr/>
        <p:txBody>
          <a:bodyPr/>
          <a:lstStyle/>
          <a:p>
            <a:br>
              <a:rPr lang="en-US" altLang="zh-CN" dirty="0"/>
            </a:br>
            <a:r>
              <a:rPr lang="zh-CN" altLang="en-US" dirty="0"/>
              <a:t>竖直方向的分布情况</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6555048-9F6E-4856-8D77-C2C77E9D3C58}"/>
                  </a:ext>
                </a:extLst>
              </p:cNvPr>
              <p:cNvSpPr>
                <a:spLocks noGrp="1"/>
              </p:cNvSpPr>
              <p:nvPr>
                <p:ph idx="1"/>
              </p:nvPr>
            </p:nvSpPr>
            <p:spPr/>
            <p:txBody>
              <a:bodyPr/>
              <a:lstStyle/>
              <a:p>
                <a:r>
                  <a:rPr lang="zh-CN" altLang="en-US" dirty="0"/>
                  <a:t>当我们给这个颗粒额外 </a:t>
                </a:r>
                <a14:m>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𝑣</m:t>
                        </m:r>
                      </m:e>
                    </m:acc>
                    <m:r>
                      <a:rPr lang="en-US" altLang="zh-CN" b="0" i="1" smtClean="0">
                        <a:latin typeface="Cambria Math" panose="02040503050406030204" pitchFamily="18" charset="0"/>
                      </a:rPr>
                      <m:t> </m:t>
                    </m:r>
                    <m:r>
                      <a:rPr lang="zh-CN" altLang="en-US" i="1">
                        <a:latin typeface="Cambria Math" panose="02040503050406030204" pitchFamily="18" charset="0"/>
                      </a:rPr>
                      <m:t>的</m:t>
                    </m:r>
                  </m:oMath>
                </a14:m>
                <a:r>
                  <a:rPr lang="zh-CN" altLang="en-US" dirty="0"/>
                  <a:t>速度的时候，重力的影响将会被抵消，则有</a:t>
                </a:r>
                <a:endParaRPr lang="en-US" altLang="zh-CN" dirty="0"/>
              </a:p>
              <a:p>
                <a:pPr algn="ctr"/>
                <a14:m>
                  <m:oMath xmlns:m="http://schemas.openxmlformats.org/officeDocument/2006/math">
                    <m:r>
                      <a:rPr lang="en-US" altLang="zh-CN" b="0" i="1" smtClean="0">
                        <a:latin typeface="Cambria Math" panose="02040503050406030204" pitchFamily="18" charset="0"/>
                      </a:rPr>
                      <m:t>&lt;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h</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&gt;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ad>
                              <m:radPr>
                                <m:degHide m:val="on"/>
                                <m:ctrlPr>
                                  <a:rPr lang="en-US" altLang="zh-CN" b="0" i="1" smtClean="0">
                                    <a:latin typeface="Cambria Math" panose="02040503050406030204" pitchFamily="18" charset="0"/>
                                  </a:rPr>
                                </m:ctrlPr>
                              </m:radPr>
                              <m:deg/>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𝐵</m:t>
                                        </m:r>
                                      </m:sub>
                                    </m:sSub>
                                    <m:r>
                                      <a:rPr lang="en-US" altLang="zh-CN" b="0" i="1" smtClean="0">
                                        <a:latin typeface="Cambria Math" panose="02040503050406030204" pitchFamily="18" charset="0"/>
                                      </a:rPr>
                                      <m:t>𝑇</m:t>
                                    </m:r>
                                  </m:num>
                                  <m:den>
                                    <m:r>
                                      <a:rPr lang="en-US" altLang="zh-CN" b="0" i="1" smtClean="0">
                                        <a:latin typeface="Cambria Math" panose="02040503050406030204" pitchFamily="18" charset="0"/>
                                      </a:rPr>
                                      <m:t>𝜇</m:t>
                                    </m:r>
                                  </m:den>
                                </m:f>
                                <m:r>
                                  <a:rPr lang="en-US" altLang="zh-CN" b="0" i="1" smtClean="0">
                                    <a:latin typeface="Cambria Math" panose="02040503050406030204" pitchFamily="18" charset="0"/>
                                  </a:rPr>
                                  <m:t>𝑡</m:t>
                                </m:r>
                              </m:e>
                            </m:rad>
                            <m:r>
                              <a:rPr lang="en-US" altLang="zh-CN" b="0" i="1" smtClean="0">
                                <a:latin typeface="Cambria Math" panose="02040503050406030204" pitchFamily="18" charset="0"/>
                              </a:rPr>
                              <m:t>+</m:t>
                            </m:r>
                            <m:r>
                              <a:rPr lang="en-US" altLang="zh-CN" b="0" i="1" smtClean="0">
                                <a:latin typeface="Cambria Math" panose="02040503050406030204" pitchFamily="18" charset="0"/>
                              </a:rPr>
                              <m:t>𝑣𝑡</m:t>
                            </m:r>
                          </m:e>
                        </m:d>
                      </m:e>
                      <m:sup>
                        <m:r>
                          <a:rPr lang="en-US" altLang="zh-CN" b="0" i="1" smtClean="0">
                            <a:latin typeface="Cambria Math" panose="02040503050406030204" pitchFamily="18" charset="0"/>
                          </a:rPr>
                          <m:t>2</m:t>
                        </m:r>
                      </m:sup>
                    </m:sSup>
                  </m:oMath>
                </a14:m>
                <a:endParaRPr lang="en-US" altLang="zh-CN" dirty="0"/>
              </a:p>
              <a:p>
                <a:r>
                  <a:rPr lang="zh-CN" altLang="en-US" dirty="0"/>
                  <a:t>这是一个随机游走加上匀速直线运动的复合运动，我们依然可以使用高斯分布得到：</a:t>
                </a:r>
                <a:endParaRPr lang="en-US" altLang="zh-CN" dirty="0"/>
              </a:p>
              <a:p>
                <a:pPr algn="ctr"/>
                <a14:m>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h</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2</m:t>
                            </m:r>
                            <m:r>
                              <a:rPr lang="en-US" altLang="zh-CN" b="0" i="1" smtClean="0">
                                <a:latin typeface="Cambria Math" panose="02040503050406030204" pitchFamily="18" charset="0"/>
                              </a:rPr>
                              <m:t>𝜋</m:t>
                            </m:r>
                          </m:e>
                        </m:rad>
                        <m:r>
                          <a:rPr lang="en-US" altLang="zh-CN" b="0" i="1" smtClean="0">
                            <a:latin typeface="Cambria Math" panose="02040503050406030204" pitchFamily="18" charset="0"/>
                          </a:rPr>
                          <m:t> </m:t>
                        </m:r>
                        <m:rad>
                          <m:radPr>
                            <m:degHide m:val="on"/>
                            <m:ctrlPr>
                              <a:rPr lang="en-US" altLang="zh-CN" b="0" i="1" smtClean="0">
                                <a:latin typeface="Cambria Math" panose="02040503050406030204" pitchFamily="18" charset="0"/>
                              </a:rPr>
                            </m:ctrlPr>
                          </m:radPr>
                          <m:deg/>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𝐵</m:t>
                                    </m:r>
                                  </m:sub>
                                </m:sSub>
                                <m:r>
                                  <a:rPr lang="en-US" altLang="zh-CN" b="0" i="1" smtClean="0">
                                    <a:latin typeface="Cambria Math" panose="02040503050406030204" pitchFamily="18" charset="0"/>
                                  </a:rPr>
                                  <m:t>𝑇</m:t>
                                </m:r>
                              </m:num>
                              <m:den>
                                <m:r>
                                  <a:rPr lang="en-US" altLang="zh-CN" b="0" i="1" smtClean="0">
                                    <a:latin typeface="Cambria Math" panose="02040503050406030204" pitchFamily="18" charset="0"/>
                                  </a:rPr>
                                  <m:t>𝜇</m:t>
                                </m:r>
                              </m:den>
                            </m:f>
                            <m:r>
                              <a:rPr lang="en-US" altLang="zh-CN" b="0" i="1" smtClean="0">
                                <a:latin typeface="Cambria Math" panose="02040503050406030204" pitchFamily="18" charset="0"/>
                              </a:rPr>
                              <m:t>𝑡</m:t>
                            </m:r>
                          </m:e>
                        </m:rad>
                        <m:r>
                          <a:rPr lang="en-US" altLang="zh-CN" b="0" i="1" smtClean="0">
                            <a:latin typeface="Cambria Math" panose="02040503050406030204" pitchFamily="18" charset="0"/>
                          </a:rPr>
                          <m:t> </m:t>
                        </m:r>
                      </m:den>
                    </m:f>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h</m:t>
                                        </m:r>
                                      </m:e>
                                    </m:acc>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𝑣</m:t>
                                        </m:r>
                                      </m:e>
                                    </m:acc>
                                    <m:r>
                                      <a:rPr lang="en-US" altLang="zh-CN" b="0" i="1" smtClean="0">
                                        <a:latin typeface="Cambria Math" panose="02040503050406030204" pitchFamily="18" charset="0"/>
                                      </a:rPr>
                                      <m:t>𝑡</m:t>
                                    </m:r>
                                  </m:e>
                                </m:d>
                              </m:e>
                              <m:sup>
                                <m:r>
                                  <a:rPr lang="en-US" altLang="zh-CN" b="0" i="1" smtClean="0">
                                    <a:latin typeface="Cambria Math" panose="02040503050406030204" pitchFamily="18" charset="0"/>
                                  </a:rPr>
                                  <m:t>2</m:t>
                                </m:r>
                              </m:sup>
                            </m:sSup>
                          </m:num>
                          <m:den>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𝐵</m:t>
                                    </m:r>
                                  </m:sub>
                                </m:sSub>
                                <m:r>
                                  <a:rPr lang="en-US" altLang="zh-CN" b="0" i="1" smtClean="0">
                                    <a:latin typeface="Cambria Math" panose="02040503050406030204" pitchFamily="18" charset="0"/>
                                  </a:rPr>
                                  <m:t>𝑇</m:t>
                                </m:r>
                              </m:num>
                              <m:den>
                                <m:r>
                                  <a:rPr lang="en-US" altLang="zh-CN" b="0" i="1" smtClean="0">
                                    <a:latin typeface="Cambria Math" panose="02040503050406030204" pitchFamily="18" charset="0"/>
                                  </a:rPr>
                                  <m:t>𝜇</m:t>
                                </m:r>
                              </m:den>
                            </m:f>
                            <m:r>
                              <a:rPr lang="en-US" altLang="zh-CN" b="0" i="1" smtClean="0">
                                <a:latin typeface="Cambria Math" panose="02040503050406030204" pitchFamily="18" charset="0"/>
                              </a:rPr>
                              <m:t>𝑡</m:t>
                            </m:r>
                          </m:den>
                        </m:f>
                      </m:sup>
                    </m:sSup>
                  </m:oMath>
                </a14:m>
                <a:r>
                  <a:rPr lang="en-US" altLang="zh-CN" dirty="0"/>
                  <a:t>  </a:t>
                </a:r>
              </a:p>
              <a:p>
                <a:r>
                  <a:rPr lang="zh-CN" altLang="en-US" dirty="0"/>
                  <a:t>这就是颗粒沉降的概率密度分布</a:t>
                </a:r>
                <a:endParaRPr lang="en-US" altLang="zh-CN" dirty="0"/>
              </a:p>
            </p:txBody>
          </p:sp>
        </mc:Choice>
        <mc:Fallback>
          <p:sp>
            <p:nvSpPr>
              <p:cNvPr id="3" name="内容占位符 2">
                <a:extLst>
                  <a:ext uri="{FF2B5EF4-FFF2-40B4-BE49-F238E27FC236}">
                    <a16:creationId xmlns:a16="http://schemas.microsoft.com/office/drawing/2014/main" id="{F6555048-9F6E-4856-8D77-C2C77E9D3C58}"/>
                  </a:ext>
                </a:extLst>
              </p:cNvPr>
              <p:cNvSpPr>
                <a:spLocks noGrp="1" noRot="1" noChangeAspect="1" noMove="1" noResize="1" noEditPoints="1" noAdjustHandles="1" noChangeArrowheads="1" noChangeShapeType="1" noTextEdit="1"/>
              </p:cNvSpPr>
              <p:nvPr>
                <p:ph idx="1"/>
              </p:nvPr>
            </p:nvSpPr>
            <p:spPr>
              <a:blipFill>
                <a:blip r:embed="rId2"/>
                <a:stretch>
                  <a:fillRect l="-242" t="-24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71768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9059C6-9140-47D8-B09C-3AEA712F8D34}"/>
              </a:ext>
            </a:extLst>
          </p:cNvPr>
          <p:cNvSpPr>
            <a:spLocks noGrp="1"/>
          </p:cNvSpPr>
          <p:nvPr>
            <p:ph type="title"/>
          </p:nvPr>
        </p:nvSpPr>
        <p:spPr/>
        <p:txBody>
          <a:bodyPr/>
          <a:lstStyle/>
          <a:p>
            <a:r>
              <a:rPr lang="zh-CN" altLang="en-US" dirty="0"/>
              <a:t>解决问题</a:t>
            </a:r>
          </a:p>
        </p:txBody>
      </p:sp>
      <p:sp>
        <p:nvSpPr>
          <p:cNvPr id="3" name="文本占位符 2">
            <a:extLst>
              <a:ext uri="{FF2B5EF4-FFF2-40B4-BE49-F238E27FC236}">
                <a16:creationId xmlns:a16="http://schemas.microsoft.com/office/drawing/2014/main" id="{E67CA6A5-B04A-4D5B-8F1E-F188C12D1C45}"/>
              </a:ext>
            </a:extLst>
          </p:cNvPr>
          <p:cNvSpPr>
            <a:spLocks noGrp="1"/>
          </p:cNvSpPr>
          <p:nvPr>
            <p:ph type="body" idx="1"/>
          </p:nvPr>
        </p:nvSpPr>
        <p:spPr/>
        <p:txBody>
          <a:bodyPr/>
          <a:lstStyle/>
          <a:p>
            <a:r>
              <a:rPr lang="zh-CN" altLang="en-US" dirty="0"/>
              <a:t>利用之前分析的结果应用到实际的研究中去</a:t>
            </a:r>
          </a:p>
        </p:txBody>
      </p:sp>
    </p:spTree>
    <p:extLst>
      <p:ext uri="{BB962C8B-B14F-4D97-AF65-F5344CB8AC3E}">
        <p14:creationId xmlns:p14="http://schemas.microsoft.com/office/powerpoint/2010/main" val="663143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EE1587-46B3-42A8-AAEB-1D10F9FD27E3}"/>
              </a:ext>
            </a:extLst>
          </p:cNvPr>
          <p:cNvSpPr>
            <a:spLocks noGrp="1"/>
          </p:cNvSpPr>
          <p:nvPr>
            <p:ph type="title"/>
          </p:nvPr>
        </p:nvSpPr>
        <p:spPr/>
        <p:txBody>
          <a:bodyPr/>
          <a:lstStyle/>
          <a:p>
            <a:r>
              <a:rPr lang="zh-CN" altLang="en-US" dirty="0"/>
              <a:t>颗粒的平均悬浮时间以及时间分布</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244496A-EA98-46D7-B920-C71DC3F910B1}"/>
                  </a:ext>
                </a:extLst>
              </p:cNvPr>
              <p:cNvSpPr>
                <a:spLocks noGrp="1"/>
              </p:cNvSpPr>
              <p:nvPr>
                <p:ph idx="1"/>
              </p:nvPr>
            </p:nvSpPr>
            <p:spPr/>
            <p:txBody>
              <a:bodyPr>
                <a:normAutofit lnSpcReduction="10000"/>
              </a:bodyPr>
              <a:lstStyle/>
              <a:p>
                <a:r>
                  <a:rPr lang="zh-CN" altLang="en-US" dirty="0"/>
                  <a:t>我们定义悬浮表示，粒子的高度位于地面之上，可以很自然地使用竖直方向上的分布解决</a:t>
                </a:r>
                <a:endParaRPr lang="en-US" altLang="zh-CN" dirty="0"/>
              </a:p>
              <a:p>
                <a:pPr algn="ctr"/>
                <a14:m>
                  <m:oMath xmlns:m="http://schemas.openxmlformats.org/officeDocument/2006/math">
                    <m:r>
                      <a:rPr lang="en-US" altLang="zh-CN" i="1">
                        <a:latin typeface="Cambria Math" panose="02040503050406030204" pitchFamily="18" charset="0"/>
                      </a:rPr>
                      <m:t>𝑝</m:t>
                    </m:r>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h</m:t>
                            </m:r>
                          </m:e>
                        </m:acc>
                        <m:r>
                          <a:rPr lang="en-US" altLang="zh-CN" i="1">
                            <a:latin typeface="Cambria Math" panose="02040503050406030204" pitchFamily="18" charset="0"/>
                          </a:rPr>
                          <m:t>,</m:t>
                        </m:r>
                        <m:r>
                          <a:rPr lang="en-US" altLang="zh-CN" i="1">
                            <a:latin typeface="Cambria Math" panose="02040503050406030204" pitchFamily="18" charset="0"/>
                          </a:rPr>
                          <m:t>𝑡</m:t>
                        </m:r>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2</m:t>
                            </m:r>
                            <m:r>
                              <a:rPr lang="en-US" altLang="zh-CN" i="1">
                                <a:latin typeface="Cambria Math" panose="02040503050406030204" pitchFamily="18" charset="0"/>
                              </a:rPr>
                              <m:t>𝜋</m:t>
                            </m:r>
                          </m:e>
                        </m:rad>
                        <m:r>
                          <a:rPr lang="en-US" altLang="zh-CN" i="1">
                            <a:latin typeface="Cambria Math" panose="02040503050406030204" pitchFamily="18" charset="0"/>
                          </a:rPr>
                          <m:t> </m:t>
                        </m:r>
                        <m:rad>
                          <m:radPr>
                            <m:degHide m:val="on"/>
                            <m:ctrlPr>
                              <a:rPr lang="en-US" altLang="zh-CN" i="1">
                                <a:latin typeface="Cambria Math" panose="02040503050406030204" pitchFamily="18" charset="0"/>
                              </a:rPr>
                            </m:ctrlPr>
                          </m:radPr>
                          <m:deg/>
                          <m:e>
                            <m:f>
                              <m:fPr>
                                <m:ctrlPr>
                                  <a:rPr lang="en-US" altLang="zh-CN" i="1">
                                    <a:latin typeface="Cambria Math" panose="02040503050406030204" pitchFamily="18" charset="0"/>
                                  </a:rPr>
                                </m:ctrlPr>
                              </m:fPr>
                              <m:num>
                                <m:r>
                                  <a:rPr lang="en-US" altLang="zh-CN" i="1">
                                    <a:latin typeface="Cambria Math" panose="02040503050406030204" pitchFamily="18" charset="0"/>
                                  </a:rPr>
                                  <m:t>2</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𝐵</m:t>
                                    </m:r>
                                  </m:sub>
                                </m:sSub>
                                <m:r>
                                  <a:rPr lang="en-US" altLang="zh-CN" i="1">
                                    <a:latin typeface="Cambria Math" panose="02040503050406030204" pitchFamily="18" charset="0"/>
                                  </a:rPr>
                                  <m:t>𝑇</m:t>
                                </m:r>
                              </m:num>
                              <m:den>
                                <m:r>
                                  <a:rPr lang="en-US" altLang="zh-CN" i="1">
                                    <a:latin typeface="Cambria Math" panose="02040503050406030204" pitchFamily="18" charset="0"/>
                                  </a:rPr>
                                  <m:t>𝜇</m:t>
                                </m:r>
                              </m:den>
                            </m:f>
                            <m:r>
                              <a:rPr lang="en-US" altLang="zh-CN" b="0" i="1" smtClean="0">
                                <a:latin typeface="Cambria Math" panose="02040503050406030204" pitchFamily="18" charset="0"/>
                              </a:rPr>
                              <m:t>𝑡</m:t>
                            </m:r>
                          </m:e>
                        </m:rad>
                        <m:r>
                          <a:rPr lang="en-US" altLang="zh-CN" i="1">
                            <a:latin typeface="Cambria Math" panose="02040503050406030204" pitchFamily="18" charset="0"/>
                          </a:rPr>
                          <m:t> </m:t>
                        </m:r>
                      </m:den>
                    </m:f>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h</m:t>
                                        </m:r>
                                      </m:e>
                                    </m:acc>
                                    <m: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𝑣</m:t>
                                        </m:r>
                                      </m:e>
                                    </m:acc>
                                    <m:r>
                                      <a:rPr lang="en-US" altLang="zh-CN" i="1">
                                        <a:latin typeface="Cambria Math" panose="02040503050406030204" pitchFamily="18" charset="0"/>
                                      </a:rPr>
                                      <m:t>𝑡</m:t>
                                    </m:r>
                                  </m:e>
                                </m:d>
                              </m:e>
                              <m:sup>
                                <m:r>
                                  <a:rPr lang="en-US" altLang="zh-CN" i="1">
                                    <a:latin typeface="Cambria Math" panose="02040503050406030204" pitchFamily="18" charset="0"/>
                                  </a:rPr>
                                  <m:t>2</m:t>
                                </m:r>
                              </m:sup>
                            </m:sSup>
                          </m:num>
                          <m:den>
                            <m:f>
                              <m:fPr>
                                <m:ctrlPr>
                                  <a:rPr lang="en-US" altLang="zh-CN" i="1">
                                    <a:latin typeface="Cambria Math" panose="02040503050406030204" pitchFamily="18" charset="0"/>
                                  </a:rPr>
                                </m:ctrlPr>
                              </m:fPr>
                              <m:num>
                                <m:r>
                                  <a:rPr lang="en-US" altLang="zh-CN" i="1">
                                    <a:latin typeface="Cambria Math" panose="02040503050406030204" pitchFamily="18" charset="0"/>
                                  </a:rPr>
                                  <m:t>2</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𝐵</m:t>
                                    </m:r>
                                  </m:sub>
                                </m:sSub>
                                <m:r>
                                  <a:rPr lang="en-US" altLang="zh-CN" i="1">
                                    <a:latin typeface="Cambria Math" panose="02040503050406030204" pitchFamily="18" charset="0"/>
                                  </a:rPr>
                                  <m:t>𝑇</m:t>
                                </m:r>
                              </m:num>
                              <m:den>
                                <m:r>
                                  <a:rPr lang="en-US" altLang="zh-CN" i="1">
                                    <a:latin typeface="Cambria Math" panose="02040503050406030204" pitchFamily="18" charset="0"/>
                                  </a:rPr>
                                  <m:t>𝜇</m:t>
                                </m:r>
                              </m:den>
                            </m:f>
                            <m:r>
                              <a:rPr lang="en-US" altLang="zh-CN" b="0" i="1" smtClean="0">
                                <a:latin typeface="Cambria Math" panose="02040503050406030204" pitchFamily="18" charset="0"/>
                              </a:rPr>
                              <m:t>𝑡</m:t>
                            </m:r>
                          </m:den>
                        </m:f>
                      </m:sup>
                    </m:sSup>
                    <m:r>
                      <m:rPr>
                        <m:nor/>
                      </m:rPr>
                      <a:rPr lang="en-US" altLang="zh-CN" dirty="0"/>
                      <m:t>  </m:t>
                    </m:r>
                  </m:oMath>
                </a14:m>
                <a:endParaRPr lang="en-US" altLang="zh-CN" dirty="0"/>
              </a:p>
              <a:p>
                <a:r>
                  <a:rPr lang="zh-CN" altLang="en-US" dirty="0"/>
                  <a:t>带入数值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𝐵</m:t>
                        </m:r>
                      </m:sub>
                    </m:sSub>
                    <m:r>
                      <a:rPr lang="en-US" altLang="zh-CN" b="0" i="1" smtClean="0">
                        <a:latin typeface="Cambria Math" panose="02040503050406030204" pitchFamily="18" charset="0"/>
                      </a:rPr>
                      <m:t>=1.38×</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−23</m:t>
                        </m:r>
                      </m:sup>
                    </m:sSup>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𝐽</m:t>
                        </m:r>
                      </m:num>
                      <m:den>
                        <m:r>
                          <a:rPr lang="en-US" altLang="zh-CN" b="0" i="1" smtClean="0">
                            <a:latin typeface="Cambria Math" panose="02040503050406030204" pitchFamily="18" charset="0"/>
                          </a:rPr>
                          <m:t>𝐾</m:t>
                        </m:r>
                      </m:den>
                    </m:f>
                    <m:r>
                      <a:rPr lang="en-US" altLang="zh-CN" b="0" i="1" smtClean="0">
                        <a:latin typeface="Cambria Math" panose="02040503050406030204" pitchFamily="18" charset="0"/>
                      </a:rPr>
                      <m:t>,  </m:t>
                    </m:r>
                    <m:r>
                      <a:rPr lang="en-US" altLang="zh-CN" b="0" i="1" smtClean="0">
                        <a:latin typeface="Cambria Math" panose="02040503050406030204" pitchFamily="18" charset="0"/>
                      </a:rPr>
                      <m:t>𝑇</m:t>
                    </m:r>
                    <m:r>
                      <a:rPr lang="en-US" altLang="zh-CN" b="0" i="1" smtClean="0">
                        <a:latin typeface="Cambria Math" panose="02040503050406030204" pitchFamily="18" charset="0"/>
                      </a:rPr>
                      <m:t>=300</m:t>
                    </m:r>
                    <m:r>
                      <a:rPr lang="en-US" altLang="zh-CN" b="0" i="1" smtClean="0">
                        <a:latin typeface="Cambria Math" panose="02040503050406030204" pitchFamily="18" charset="0"/>
                      </a:rPr>
                      <m:t>𝐾</m:t>
                    </m:r>
                    <m:r>
                      <a:rPr lang="en-US" altLang="zh-CN" b="0" i="1" smtClean="0">
                        <a:latin typeface="Cambria Math" panose="02040503050406030204" pitchFamily="18" charset="0"/>
                      </a:rPr>
                      <m:t>,  </m:t>
                    </m:r>
                    <m:r>
                      <a:rPr lang="en-US" altLang="zh-CN" b="0" i="1" smtClean="0">
                        <a:latin typeface="Cambria Math" panose="02040503050406030204" pitchFamily="18" charset="0"/>
                      </a:rPr>
                      <m:t>𝜇</m:t>
                    </m:r>
                    <m:r>
                      <a:rPr lang="en-US" altLang="zh-CN" b="0" i="1" smtClean="0">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 </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𝑑</m:t>
                                </m:r>
                              </m:num>
                              <m:den>
                                <m:r>
                                  <a:rPr lang="en-US" altLang="zh-CN" i="1">
                                    <a:latin typeface="Cambria Math" panose="02040503050406030204" pitchFamily="18" charset="0"/>
                                  </a:rPr>
                                  <m:t>2</m:t>
                                </m:r>
                              </m:den>
                            </m:f>
                          </m:e>
                        </m:d>
                      </m:e>
                      <m:sup>
                        <m:r>
                          <a:rPr lang="en-US" altLang="zh-CN" i="1">
                            <a:latin typeface="Cambria Math" panose="02040503050406030204" pitchFamily="18" charset="0"/>
                          </a:rPr>
                          <m:t>2</m:t>
                        </m:r>
                      </m:sup>
                    </m:sSup>
                    <m:r>
                      <a:rPr lang="en-US" altLang="zh-CN" i="1">
                        <a:latin typeface="Cambria Math" panose="02040503050406030204" pitchFamily="18" charset="0"/>
                      </a:rPr>
                      <m:t>𝜋</m:t>
                    </m:r>
                    <m:r>
                      <a:rPr lang="en-US" altLang="zh-CN" i="1">
                        <a:latin typeface="Cambria Math" panose="02040503050406030204" pitchFamily="18" charset="0"/>
                      </a:rPr>
                      <m:t>=2.3×</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𝑑</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  </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2</m:t>
                        </m:r>
                        <m:r>
                          <a:rPr lang="en-US" altLang="zh-CN" i="1">
                            <a:latin typeface="Cambria Math" panose="02040503050406030204" pitchFamily="18" charset="0"/>
                          </a:rPr>
                          <m:t>𝑑</m:t>
                        </m:r>
                        <m:r>
                          <a:rPr lang="en-US" altLang="zh-CN" i="1">
                            <a:latin typeface="Cambria Math" panose="02040503050406030204" pitchFamily="18" charset="0"/>
                          </a:rPr>
                          <m:t>𝜌</m:t>
                        </m:r>
                        <m:r>
                          <a:rPr lang="en-US" altLang="zh-CN" b="0" i="1" smtClean="0">
                            <a:latin typeface="Cambria Math" panose="02040503050406030204" pitchFamily="18" charset="0"/>
                          </a:rPr>
                          <m:t>𝑔</m:t>
                        </m:r>
                      </m:num>
                      <m:den>
                        <m:r>
                          <a:rPr lang="en-US" altLang="zh-CN" b="0" i="1" smtClean="0">
                            <a:latin typeface="Cambria Math" panose="02040503050406030204" pitchFamily="18" charset="0"/>
                          </a:rPr>
                          <m:t> </m:t>
                        </m:r>
                        <m:r>
                          <a:rPr lang="en-US" altLang="zh-CN" i="1">
                            <a:latin typeface="Cambria Math" panose="02040503050406030204" pitchFamily="18" charset="0"/>
                          </a:rPr>
                          <m:t>3</m:t>
                        </m:r>
                        <m:r>
                          <a:rPr lang="en-US" altLang="zh-CN" i="1">
                            <a:latin typeface="Cambria Math" panose="02040503050406030204" pitchFamily="18" charset="0"/>
                          </a:rPr>
                          <m:t>𝑘</m:t>
                        </m:r>
                      </m:den>
                    </m:f>
                    <m:r>
                      <a:rPr lang="en-US" altLang="zh-CN" b="0" i="1" smtClean="0">
                        <a:latin typeface="Cambria Math" panose="02040503050406030204" pitchFamily="18" charset="0"/>
                      </a:rPr>
                      <m:t>=</m:t>
                    </m:r>
                    <m:r>
                      <a:rPr lang="en-US" altLang="zh-CN" i="1">
                        <a:latin typeface="Cambria Math" panose="02040503050406030204" pitchFamily="18" charset="0"/>
                      </a:rPr>
                      <m:t>2.2</m:t>
                    </m:r>
                    <m:r>
                      <a:rPr lang="en-US" altLang="zh-CN" b="0" i="1" smtClean="0">
                        <a:latin typeface="Cambria Math" panose="02040503050406030204" pitchFamily="18" charset="0"/>
                      </a:rPr>
                      <m:t>×</m:t>
                    </m:r>
                    <m:r>
                      <a:rPr lang="en-US" altLang="zh-CN" b="0" i="1" smtClean="0">
                        <a:latin typeface="Cambria Math" panose="02040503050406030204" pitchFamily="18" charset="0"/>
                      </a:rPr>
                      <m:t>𝑑</m:t>
                    </m:r>
                    <m:r>
                      <a:rPr lang="en-US" altLang="zh-CN" b="0" i="1" smtClean="0">
                        <a:latin typeface="Cambria Math" panose="02040503050406030204" pitchFamily="18" charset="0"/>
                      </a:rPr>
                      <m:t>𝜌</m:t>
                    </m:r>
                  </m:oMath>
                </a14:m>
                <a:endParaRPr lang="en-US" altLang="zh-CN" dirty="0"/>
              </a:p>
              <a:p>
                <a:r>
                  <a:rPr lang="zh-CN" altLang="en-US" dirty="0"/>
                  <a:t>得到当该分子期望下的悬浮时间为：</a:t>
                </a:r>
                <a:endParaRPr lang="en-US" altLang="zh-CN" dirty="0"/>
              </a:p>
              <a:p>
                <a:pPr algn="ctr"/>
                <a14:m>
                  <m:oMath xmlns:m="http://schemas.openxmlformats.org/officeDocument/2006/math">
                    <m:r>
                      <a:rPr lang="en-US" altLang="zh-CN" b="0" i="1" smtClean="0">
                        <a:latin typeface="Cambria Math" panose="02040503050406030204" pitchFamily="18" charset="0"/>
                      </a:rPr>
                      <m:t>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𝑑</m:t>
                        </m:r>
                        <m:r>
                          <a:rPr lang="en-US" altLang="zh-CN" b="0" i="1" smtClean="0">
                            <a:latin typeface="Cambria Math" panose="02040503050406030204" pitchFamily="18" charset="0"/>
                          </a:rPr>
                          <m:t>, </m:t>
                        </m:r>
                        <m:r>
                          <a:rPr lang="en-US" altLang="zh-CN" b="0" i="1" smtClean="0">
                            <a:latin typeface="Cambria Math" panose="02040503050406030204" pitchFamily="18" charset="0"/>
                          </a:rPr>
                          <m:t>𝜌</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3</m:t>
                            </m:r>
                            <m:r>
                              <a:rPr lang="en-US" altLang="zh-CN" b="0" i="1" smtClean="0">
                                <a:latin typeface="Cambria Math" panose="02040503050406030204" pitchFamily="18" charset="0"/>
                              </a:rPr>
                              <m:t>𝑘h</m:t>
                            </m:r>
                          </m:e>
                          <m:sub>
                            <m:r>
                              <a:rPr lang="en-US" altLang="zh-CN" b="0" i="1" smtClean="0">
                                <a:latin typeface="Cambria Math" panose="02040503050406030204" pitchFamily="18" charset="0"/>
                              </a:rPr>
                              <m:t>0</m:t>
                            </m:r>
                          </m:sub>
                        </m:sSub>
                      </m:num>
                      <m:den>
                        <m:r>
                          <a:rPr lang="en-US" altLang="zh-CN" b="0" i="1" smtClean="0">
                            <a:latin typeface="Cambria Math" panose="02040503050406030204" pitchFamily="18" charset="0"/>
                          </a:rPr>
                          <m:t>2</m:t>
                        </m:r>
                        <m:r>
                          <a:rPr lang="en-US" altLang="zh-CN" b="0" i="1" smtClean="0">
                            <a:latin typeface="Cambria Math" panose="02040503050406030204" pitchFamily="18" charset="0"/>
                          </a:rPr>
                          <m:t>𝑑</m:t>
                        </m:r>
                        <m:r>
                          <a:rPr lang="en-US" altLang="zh-CN" b="0" i="1" smtClean="0">
                            <a:latin typeface="Cambria Math" panose="02040503050406030204" pitchFamily="18" charset="0"/>
                          </a:rPr>
                          <m:t>𝜌</m:t>
                        </m:r>
                        <m:r>
                          <a:rPr lang="en-US" altLang="zh-CN" b="0" i="1" smtClean="0">
                            <a:latin typeface="Cambria Math" panose="02040503050406030204" pitchFamily="18" charset="0"/>
                          </a:rPr>
                          <m:t>𝑔</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0.764</m:t>
                        </m:r>
                      </m:num>
                      <m:den>
                        <m:r>
                          <a:rPr lang="en-US" altLang="zh-CN" b="0" i="1" smtClean="0">
                            <a:latin typeface="Cambria Math" panose="02040503050406030204" pitchFamily="18" charset="0"/>
                          </a:rPr>
                          <m:t>𝑑</m:t>
                        </m:r>
                        <m:r>
                          <a:rPr lang="en-US" altLang="zh-CN" b="0" i="1" smtClean="0">
                            <a:latin typeface="Cambria Math" panose="02040503050406030204" pitchFamily="18" charset="0"/>
                          </a:rPr>
                          <m:t>𝜌</m:t>
                        </m:r>
                      </m:den>
                    </m:f>
                    <m:r>
                      <a:rPr lang="en-US" altLang="zh-CN" b="0" i="1" smtClean="0">
                        <a:latin typeface="Cambria Math" panose="02040503050406030204" pitchFamily="18" charset="0"/>
                      </a:rPr>
                      <m:t> </m:t>
                    </m:r>
                    <m:r>
                      <a:rPr lang="en-US" altLang="zh-CN" b="0" i="1" smtClean="0">
                        <a:latin typeface="Cambria Math" panose="02040503050406030204" pitchFamily="18" charset="0"/>
                      </a:rPr>
                      <m:t>𝑠</m:t>
                    </m:r>
                  </m:oMath>
                </a14:m>
                <a:r>
                  <a:rPr lang="en-US" altLang="zh-CN" b="0" dirty="0"/>
                  <a:t> </a:t>
                </a:r>
              </a:p>
              <a:p>
                <a:r>
                  <a:rPr lang="zh-CN" altLang="en-US" dirty="0"/>
                  <a:t>代入数值得到最小期望悬浮时间为：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m:rPr>
                            <m:sty m:val="p"/>
                          </m:rPr>
                          <a:rPr lang="en-US" altLang="zh-CN" i="1">
                            <a:latin typeface="Cambria Math" panose="02040503050406030204" pitchFamily="18" charset="0"/>
                          </a:rPr>
                          <m:t>max</m:t>
                        </m:r>
                      </m:sub>
                    </m:sSub>
                    <m:r>
                      <a:rPr lang="en-US" altLang="zh-CN" b="0" i="1" smtClean="0">
                        <a:latin typeface="Cambria Math" panose="02040503050406030204" pitchFamily="18" charset="0"/>
                      </a:rPr>
                      <m:t>=</m:t>
                    </m:r>
                    <m:r>
                      <a:rPr lang="en-US" altLang="zh-CN" i="1">
                        <a:latin typeface="Cambria Math" panose="02040503050406030204" pitchFamily="18" charset="0"/>
                      </a:rPr>
                      <m:t>5</m:t>
                    </m:r>
                    <m:r>
                      <a:rPr lang="en-US" altLang="zh-CN" b="0" i="1" smtClean="0">
                        <a:latin typeface="Cambria Math" panose="02040503050406030204" pitchFamily="18" charset="0"/>
                      </a:rPr>
                      <m:t>1</m:t>
                    </m:r>
                    <m:r>
                      <a:rPr lang="en-US" altLang="zh-CN" b="0" i="1" smtClean="0">
                        <a:latin typeface="Cambria Math" panose="02040503050406030204" pitchFamily="18" charset="0"/>
                      </a:rPr>
                      <m:t>𝑠</m:t>
                    </m:r>
                  </m:oMath>
                </a14:m>
                <a:endParaRPr lang="en-US" altLang="zh-CN" dirty="0"/>
              </a:p>
              <a:p>
                <a:r>
                  <a:rPr lang="zh-CN" altLang="en-US" dirty="0"/>
                  <a:t>代入数值得到最大期望悬浮时间为：</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m:rPr>
                            <m:sty m:val="p"/>
                          </m:rPr>
                          <a:rPr lang="en-US" altLang="zh-CN" i="1" smtClean="0">
                            <a:latin typeface="Cambria Math" panose="02040503050406030204" pitchFamily="18" charset="0"/>
                          </a:rPr>
                          <m:t>min</m:t>
                        </m:r>
                      </m:sub>
                    </m:sSub>
                    <m:r>
                      <a:rPr lang="en-US" altLang="zh-CN" i="1">
                        <a:latin typeface="Cambria Math" panose="02040503050406030204" pitchFamily="18" charset="0"/>
                      </a:rPr>
                      <m:t>=152843</m:t>
                    </m:r>
                    <m:r>
                      <a:rPr lang="en-US" altLang="zh-CN" i="1">
                        <a:latin typeface="Cambria Math" panose="02040503050406030204" pitchFamily="18" charset="0"/>
                      </a:rPr>
                      <m:t>𝑠</m:t>
                    </m:r>
                    <m:r>
                      <a:rPr lang="en-US" altLang="zh-CN" b="0" i="1" smtClean="0">
                        <a:latin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4</m:t>
                    </m:r>
                    <m:r>
                      <a:rPr lang="en-US" altLang="zh-CN" b="0" i="0" smtClean="0">
                        <a:latin typeface="Cambria Math" panose="02040503050406030204" pitchFamily="18" charset="0"/>
                        <a:ea typeface="Cambria Math" panose="02040503050406030204" pitchFamily="18" charset="0"/>
                      </a:rPr>
                      <m:t>2 </m:t>
                    </m:r>
                    <m:r>
                      <m:rPr>
                        <m:sty m:val="p"/>
                      </m:rPr>
                      <a:rPr lang="en-US" altLang="zh-CN" b="0" i="0" smtClean="0">
                        <a:latin typeface="Cambria Math" panose="02040503050406030204" pitchFamily="18" charset="0"/>
                        <a:ea typeface="Cambria Math" panose="02040503050406030204" pitchFamily="18" charset="0"/>
                      </a:rPr>
                      <m:t>hour</m:t>
                    </m:r>
                  </m:oMath>
                </a14:m>
                <a:endParaRPr lang="zh-CN" altLang="en-US" dirty="0"/>
              </a:p>
              <a:p>
                <a:endParaRPr lang="zh-CN" altLang="en-US" dirty="0"/>
              </a:p>
            </p:txBody>
          </p:sp>
        </mc:Choice>
        <mc:Fallback>
          <p:sp>
            <p:nvSpPr>
              <p:cNvPr id="3" name="内容占位符 2">
                <a:extLst>
                  <a:ext uri="{FF2B5EF4-FFF2-40B4-BE49-F238E27FC236}">
                    <a16:creationId xmlns:a16="http://schemas.microsoft.com/office/drawing/2014/main" id="{6244496A-EA98-46D7-B920-C71DC3F910B1}"/>
                  </a:ext>
                </a:extLst>
              </p:cNvPr>
              <p:cNvSpPr>
                <a:spLocks noGrp="1" noRot="1" noChangeAspect="1" noMove="1" noResize="1" noEditPoints="1" noAdjustHandles="1" noChangeArrowheads="1" noChangeShapeType="1" noTextEdit="1"/>
              </p:cNvSpPr>
              <p:nvPr>
                <p:ph idx="1"/>
              </p:nvPr>
            </p:nvSpPr>
            <p:spPr>
              <a:blipFill>
                <a:blip r:embed="rId2"/>
                <a:stretch>
                  <a:fillRect l="-242" t="-2879" r="-14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88099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246824-05C6-4D8E-B3FD-ED5F38DD0DC3}"/>
              </a:ext>
            </a:extLst>
          </p:cNvPr>
          <p:cNvSpPr>
            <a:spLocks noGrp="1"/>
          </p:cNvSpPr>
          <p:nvPr>
            <p:ph type="title"/>
          </p:nvPr>
        </p:nvSpPr>
        <p:spPr/>
        <p:txBody>
          <a:bodyPr/>
          <a:lstStyle/>
          <a:p>
            <a:r>
              <a:rPr lang="zh-CN" altLang="en-US" dirty="0"/>
              <a:t>颗粒的平均悬浮时间以及时间分布</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F46B5A7-07FA-4400-8C25-1A059316AF55}"/>
                  </a:ext>
                </a:extLst>
              </p:cNvPr>
              <p:cNvSpPr>
                <a:spLocks noGrp="1"/>
              </p:cNvSpPr>
              <p:nvPr>
                <p:ph idx="1"/>
              </p:nvPr>
            </p:nvSpPr>
            <p:spPr/>
            <p:txBody>
              <a:bodyPr/>
              <a:lstStyle/>
              <a:p>
                <a:r>
                  <a:rPr lang="zh-CN" altLang="en-US" dirty="0"/>
                  <a:t>时间分布就是在时刻 </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 </m:t>
                    </m:r>
                    <m:r>
                      <a:rPr lang="zh-CN" altLang="en-US" i="1">
                        <a:latin typeface="Cambria Math" panose="02040503050406030204" pitchFamily="18" charset="0"/>
                      </a:rPr>
                      <m:t>的</m:t>
                    </m:r>
                  </m:oMath>
                </a14:m>
                <a:r>
                  <a:rPr lang="zh-CN" altLang="en-US" b="0" dirty="0"/>
                  <a:t>时候，还能够有多大的概率颗粒依然悬浮，这个函数为：</a:t>
                </a:r>
                <a:endParaRPr lang="en-US" altLang="zh-CN" b="0" dirty="0"/>
              </a:p>
              <a:p>
                <a:pPr algn="ctr"/>
                <a14:m>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nary>
                      <m:naryPr>
                        <m:limLoc m:val="undOvr"/>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m:rPr>
                                <m:brk m:alnAt="24"/>
                              </m:rPr>
                              <a:rPr lang="en-US" altLang="zh-CN" b="0" i="1" smtClean="0">
                                <a:latin typeface="Cambria Math" panose="02040503050406030204" pitchFamily="18" charset="0"/>
                              </a:rPr>
                              <m:t>h</m:t>
                            </m:r>
                          </m:e>
                          <m:sub>
                            <m:r>
                              <m:rPr>
                                <m:brk m:alnAt="24"/>
                              </m:rPr>
                              <a:rPr lang="en-US" altLang="zh-CN" b="0" i="1" smtClean="0">
                                <a:latin typeface="Cambria Math" panose="02040503050406030204" pitchFamily="18" charset="0"/>
                              </a:rPr>
                              <m:t>0</m:t>
                            </m:r>
                          </m:sub>
                        </m:sSub>
                      </m:sub>
                      <m:sup>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up>
                      <m:e>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h</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r>
                          <m:rPr>
                            <m:sty m:val="p"/>
                          </m:rPr>
                          <a:rPr lang="en-US" altLang="zh-CN" b="0" i="1" smtClean="0">
                            <a:latin typeface="Cambria Math" panose="02040503050406030204" pitchFamily="18" charset="0"/>
                          </a:rPr>
                          <m:t>d</m:t>
                        </m:r>
                        <m:r>
                          <a:rPr lang="en-US" altLang="zh-CN" b="0" i="1" smtClean="0">
                            <a:latin typeface="Cambria Math" panose="02040503050406030204" pitchFamily="18" charset="0"/>
                          </a:rPr>
                          <m:t>h</m:t>
                        </m:r>
                      </m:e>
                    </m:nary>
                    <m:r>
                      <a:rPr lang="en-US" altLang="zh-CN" b="0" i="1" smtClean="0">
                        <a:latin typeface="Cambria Math" panose="02040503050406030204" pitchFamily="18" charset="0"/>
                      </a:rPr>
                      <m:t>=</m:t>
                    </m:r>
                    <m:nary>
                      <m:naryPr>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m:rPr>
                                <m:brk m:alnAt="23"/>
                              </m:rPr>
                              <a:rPr lang="en-US" altLang="zh-CN" b="0" i="1" smtClean="0">
                                <a:latin typeface="Cambria Math" panose="02040503050406030204" pitchFamily="18" charset="0"/>
                              </a:rPr>
                              <m:t>h</m:t>
                            </m:r>
                          </m:e>
                          <m:sub>
                            <m:r>
                              <m:rPr>
                                <m:brk m:alnAt="23"/>
                              </m:rPr>
                              <a:rPr lang="en-US" altLang="zh-CN" b="0" i="1" smtClean="0">
                                <a:latin typeface="Cambria Math" panose="02040503050406030204" pitchFamily="18" charset="0"/>
                              </a:rPr>
                              <m:t>0</m:t>
                            </m:r>
                          </m:sub>
                        </m:sSub>
                      </m:sub>
                      <m:sup>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up>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2</m:t>
                                </m:r>
                                <m:r>
                                  <a:rPr lang="en-US" altLang="zh-CN" b="0" i="1" smtClean="0">
                                    <a:latin typeface="Cambria Math" panose="02040503050406030204" pitchFamily="18" charset="0"/>
                                  </a:rPr>
                                  <m:t>𝑤</m:t>
                                </m:r>
                                <m:r>
                                  <a:rPr lang="en-US" altLang="zh-CN" i="1">
                                    <a:latin typeface="Cambria Math" panose="02040503050406030204" pitchFamily="18" charset="0"/>
                                  </a:rPr>
                                  <m:t>𝜋</m:t>
                                </m:r>
                              </m:e>
                            </m:rad>
                            <m:r>
                              <a:rPr lang="en-US" altLang="zh-CN" i="1">
                                <a:latin typeface="Cambria Math" panose="02040503050406030204" pitchFamily="18" charset="0"/>
                              </a:rPr>
                              <m:t> </m:t>
                            </m:r>
                            <m:rad>
                              <m:radPr>
                                <m:degHide m:val="on"/>
                                <m:ctrlPr>
                                  <a:rPr lang="en-US" altLang="zh-CN" i="1">
                                    <a:latin typeface="Cambria Math" panose="02040503050406030204" pitchFamily="18" charset="0"/>
                                  </a:rPr>
                                </m:ctrlPr>
                              </m:radPr>
                              <m:deg/>
                              <m:e>
                                <m:f>
                                  <m:fPr>
                                    <m:ctrlPr>
                                      <a:rPr lang="en-US" altLang="zh-CN" i="1">
                                        <a:latin typeface="Cambria Math" panose="02040503050406030204" pitchFamily="18" charset="0"/>
                                      </a:rPr>
                                    </m:ctrlPr>
                                  </m:fPr>
                                  <m:num>
                                    <m:r>
                                      <a:rPr lang="en-US" altLang="zh-CN" i="1">
                                        <a:latin typeface="Cambria Math" panose="02040503050406030204" pitchFamily="18" charset="0"/>
                                      </a:rPr>
                                      <m:t>2</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𝐵</m:t>
                                        </m:r>
                                      </m:sub>
                                    </m:sSub>
                                    <m:r>
                                      <a:rPr lang="en-US" altLang="zh-CN" i="1">
                                        <a:latin typeface="Cambria Math" panose="02040503050406030204" pitchFamily="18" charset="0"/>
                                      </a:rPr>
                                      <m:t>𝑇</m:t>
                                    </m:r>
                                  </m:num>
                                  <m:den>
                                    <m:r>
                                      <a:rPr lang="en-US" altLang="zh-CN" i="1">
                                        <a:latin typeface="Cambria Math" panose="02040503050406030204" pitchFamily="18" charset="0"/>
                                      </a:rPr>
                                      <m:t>𝜇</m:t>
                                    </m:r>
                                  </m:den>
                                </m:f>
                                <m:r>
                                  <a:rPr lang="en-US" altLang="zh-CN" b="0" i="1" smtClean="0">
                                    <a:latin typeface="Cambria Math" panose="02040503050406030204" pitchFamily="18" charset="0"/>
                                  </a:rPr>
                                  <m:t>𝑡</m:t>
                                </m:r>
                              </m:e>
                            </m:rad>
                            <m:r>
                              <a:rPr lang="en-US" altLang="zh-CN" i="1">
                                <a:latin typeface="Cambria Math" panose="02040503050406030204" pitchFamily="18" charset="0"/>
                              </a:rPr>
                              <m:t> </m:t>
                            </m:r>
                          </m:den>
                        </m:f>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h</m:t>
                                            </m:r>
                                          </m:e>
                                        </m:acc>
                                        <m: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𝑣</m:t>
                                            </m:r>
                                          </m:e>
                                        </m:acc>
                                        <m:r>
                                          <a:rPr lang="en-US" altLang="zh-CN" i="1">
                                            <a:latin typeface="Cambria Math" panose="02040503050406030204" pitchFamily="18" charset="0"/>
                                          </a:rPr>
                                          <m:t>𝑡</m:t>
                                        </m:r>
                                      </m:e>
                                    </m:d>
                                  </m:e>
                                  <m:sup>
                                    <m:r>
                                      <a:rPr lang="en-US" altLang="zh-CN" i="1">
                                        <a:latin typeface="Cambria Math" panose="02040503050406030204" pitchFamily="18" charset="0"/>
                                      </a:rPr>
                                      <m:t>2</m:t>
                                    </m:r>
                                  </m:sup>
                                </m:sSup>
                              </m:num>
                              <m:den>
                                <m:f>
                                  <m:fPr>
                                    <m:ctrlPr>
                                      <a:rPr lang="en-US" altLang="zh-CN" i="1">
                                        <a:latin typeface="Cambria Math" panose="02040503050406030204" pitchFamily="18" charset="0"/>
                                      </a:rPr>
                                    </m:ctrlPr>
                                  </m:fPr>
                                  <m:num>
                                    <m:r>
                                      <a:rPr lang="en-US" altLang="zh-CN" i="1">
                                        <a:latin typeface="Cambria Math" panose="02040503050406030204" pitchFamily="18" charset="0"/>
                                      </a:rPr>
                                      <m:t>2</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𝐵</m:t>
                                        </m:r>
                                      </m:sub>
                                    </m:sSub>
                                    <m:r>
                                      <a:rPr lang="en-US" altLang="zh-CN" i="1">
                                        <a:latin typeface="Cambria Math" panose="02040503050406030204" pitchFamily="18" charset="0"/>
                                      </a:rPr>
                                      <m:t>𝑇</m:t>
                                    </m:r>
                                  </m:num>
                                  <m:den>
                                    <m:r>
                                      <a:rPr lang="en-US" altLang="zh-CN" i="1">
                                        <a:latin typeface="Cambria Math" panose="02040503050406030204" pitchFamily="18" charset="0"/>
                                      </a:rPr>
                                      <m:t>𝜇</m:t>
                                    </m:r>
                                  </m:den>
                                </m:f>
                                <m:r>
                                  <a:rPr lang="en-US" altLang="zh-CN" b="0" i="1" smtClean="0">
                                    <a:latin typeface="Cambria Math" panose="02040503050406030204" pitchFamily="18" charset="0"/>
                                  </a:rPr>
                                  <m:t>𝑡</m:t>
                                </m:r>
                              </m:den>
                            </m:f>
                          </m:sup>
                        </m:sSup>
                        <m:r>
                          <a:rPr lang="en-US" altLang="zh-CN" b="0" i="1" smtClean="0">
                            <a:latin typeface="Cambria Math" panose="02040503050406030204" pitchFamily="18" charset="0"/>
                          </a:rPr>
                          <m:t>𝑑h</m:t>
                        </m:r>
                      </m:e>
                    </m:nary>
                  </m:oMath>
                </a14:m>
                <a:endParaRPr lang="en-US" altLang="zh-CN" b="0" dirty="0"/>
              </a:p>
              <a:p>
                <a:endParaRPr lang="zh-CN" altLang="en-US" dirty="0"/>
              </a:p>
            </p:txBody>
          </p:sp>
        </mc:Choice>
        <mc:Fallback>
          <p:sp>
            <p:nvSpPr>
              <p:cNvPr id="3" name="内容占位符 2">
                <a:extLst>
                  <a:ext uri="{FF2B5EF4-FFF2-40B4-BE49-F238E27FC236}">
                    <a16:creationId xmlns:a16="http://schemas.microsoft.com/office/drawing/2014/main" id="{5F46B5A7-07FA-4400-8C25-1A059316AF55}"/>
                  </a:ext>
                </a:extLst>
              </p:cNvPr>
              <p:cNvSpPr>
                <a:spLocks noGrp="1" noRot="1" noChangeAspect="1" noMove="1" noResize="1" noEditPoints="1" noAdjustHandles="1" noChangeArrowheads="1" noChangeShapeType="1" noTextEdit="1"/>
              </p:cNvSpPr>
              <p:nvPr>
                <p:ph idx="1"/>
              </p:nvPr>
            </p:nvSpPr>
            <p:spPr>
              <a:blipFill>
                <a:blip r:embed="rId2"/>
                <a:stretch>
                  <a:fillRect l="-242" t="-21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38727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UpdateValueTracker2">
            <a:hlinkClick r:id="" action="ppaction://media"/>
            <a:extLst>
              <a:ext uri="{FF2B5EF4-FFF2-40B4-BE49-F238E27FC236}">
                <a16:creationId xmlns:a16="http://schemas.microsoft.com/office/drawing/2014/main" id="{AAD50D85-46F6-4FFB-9470-72A1F0BD8FDC}"/>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1"/>
            <a:ext cx="12192000" cy="6858001"/>
          </a:xfrm>
          <a:prstGeom prst="rect">
            <a:avLst/>
          </a:prstGeom>
        </p:spPr>
      </p:pic>
    </p:spTree>
    <p:extLst>
      <p:ext uri="{BB962C8B-B14F-4D97-AF65-F5344CB8AC3E}">
        <p14:creationId xmlns:p14="http://schemas.microsoft.com/office/powerpoint/2010/main" val="399975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000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2"/>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2"/>
                                        </p:tgtEl>
                                      </p:cBhvr>
                                    </p:cmd>
                                  </p:childTnLst>
                                </p:cTn>
                              </p:par>
                            </p:childTnLst>
                          </p:cTn>
                        </p:par>
                      </p:childTnLst>
                    </p:cTn>
                  </p:par>
                </p:childTnLst>
              </p:cTn>
              <p:nextCondLst>
                <p:cond evt="onClick" delay="0">
                  <p:tgtEl>
                    <p:spTgt spid="2"/>
                  </p:tgtEl>
                </p:cond>
              </p:nextCondLst>
            </p:seq>
            <p:video>
              <p:cMediaNode vol="80000">
                <p:cTn id="12" fill="hold" display="0">
                  <p:stCondLst>
                    <p:cond delay="indefinite"/>
                  </p:stCondLst>
                </p:cTn>
                <p:tgtEl>
                  <p:spTgt spid="2"/>
                </p:tgtEl>
              </p:cMediaNode>
            </p:video>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AD4380-1B36-4EC5-873A-B476844B0EA3}"/>
              </a:ext>
            </a:extLst>
          </p:cNvPr>
          <p:cNvSpPr>
            <a:spLocks noGrp="1"/>
          </p:cNvSpPr>
          <p:nvPr>
            <p:ph type="title"/>
          </p:nvPr>
        </p:nvSpPr>
        <p:spPr/>
        <p:txBody>
          <a:bodyPr/>
          <a:lstStyle/>
          <a:p>
            <a:r>
              <a:rPr lang="zh-CN" altLang="en-US" dirty="0"/>
              <a:t>颗粒数密度随空间以及时间变化时的空间分布情况</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199DA1C-CE94-496E-9836-5B1B9D7DEF92}"/>
                  </a:ext>
                </a:extLst>
              </p:cNvPr>
              <p:cNvSpPr>
                <a:spLocks noGrp="1"/>
              </p:cNvSpPr>
              <p:nvPr>
                <p:ph idx="1"/>
              </p:nvPr>
            </p:nvSpPr>
            <p:spPr/>
            <p:txBody>
              <a:bodyPr/>
              <a:lstStyle/>
              <a:p>
                <a:r>
                  <a:rPr lang="zh-CN" altLang="en-US" dirty="0"/>
                  <a:t>我们将竖直方向的概率分布与水平方项的概率分布结合起来得到：</a:t>
                </a:r>
                <a:endParaRPr lang="en-US" altLang="zh-CN" dirty="0"/>
              </a:p>
              <a:p>
                <a:pPr algn="ctr"/>
                <a14:m>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𝑟</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𝑠</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h</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endParaRPr lang="en-US" altLang="zh-CN" dirty="0"/>
              </a:p>
              <a:p>
                <a:r>
                  <a:rPr lang="zh-CN" altLang="en-US" dirty="0"/>
                  <a:t>化简后得到：</a:t>
                </a:r>
                <a:endParaRPr lang="en-US" altLang="zh-CN" dirty="0"/>
              </a:p>
              <a:p>
                <a:pPr algn="ctr"/>
                <a14:m>
                  <m:oMath xmlns:m="http://schemas.openxmlformats.org/officeDocument/2006/math">
                    <m:r>
                      <a:rPr lang="en-US" altLang="zh-CN" i="1">
                        <a:latin typeface="Cambria Math" panose="02040503050406030204" pitchFamily="18" charset="0"/>
                      </a:rPr>
                      <m:t>𝑝</m:t>
                    </m:r>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𝑟</m:t>
                            </m:r>
                          </m:e>
                        </m:acc>
                        <m:r>
                          <a:rPr lang="en-US" altLang="zh-CN" i="1">
                            <a:latin typeface="Cambria Math" panose="02040503050406030204" pitchFamily="18" charset="0"/>
                          </a:rPr>
                          <m:t>,</m:t>
                        </m:r>
                        <m:r>
                          <a:rPr lang="en-US" altLang="zh-CN" i="1">
                            <a:latin typeface="Cambria Math" panose="02040503050406030204" pitchFamily="18" charset="0"/>
                          </a:rPr>
                          <m:t>𝑡</m:t>
                        </m:r>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2</m:t>
                                </m:r>
                                <m:r>
                                  <a:rPr lang="en-US" altLang="zh-CN" i="1">
                                    <a:latin typeface="Cambria Math" panose="02040503050406030204" pitchFamily="18" charset="0"/>
                                  </a:rPr>
                                  <m:t>𝜋</m:t>
                                </m:r>
                                <m:f>
                                  <m:fPr>
                                    <m:ctrlPr>
                                      <a:rPr lang="en-US" altLang="zh-CN" i="1">
                                        <a:latin typeface="Cambria Math" panose="02040503050406030204" pitchFamily="18" charset="0"/>
                                      </a:rPr>
                                    </m:ctrlPr>
                                  </m:fPr>
                                  <m:num>
                                    <m:r>
                                      <a:rPr lang="en-US" altLang="zh-CN" i="1">
                                        <a:latin typeface="Cambria Math" panose="02040503050406030204" pitchFamily="18" charset="0"/>
                                      </a:rPr>
                                      <m:t>2</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𝐵</m:t>
                                        </m:r>
                                      </m:sub>
                                    </m:sSub>
                                    <m:r>
                                      <a:rPr lang="en-US" altLang="zh-CN" i="1">
                                        <a:latin typeface="Cambria Math" panose="02040503050406030204" pitchFamily="18" charset="0"/>
                                      </a:rPr>
                                      <m:t>𝑇</m:t>
                                    </m:r>
                                  </m:num>
                                  <m:den>
                                    <m:r>
                                      <a:rPr lang="en-US" altLang="zh-CN" i="1">
                                        <a:latin typeface="Cambria Math" panose="02040503050406030204" pitchFamily="18" charset="0"/>
                                      </a:rPr>
                                      <m:t>𝜇</m:t>
                                    </m:r>
                                  </m:den>
                                </m:f>
                                <m:r>
                                  <a:rPr lang="en-US" altLang="zh-CN" i="1">
                                    <a:latin typeface="Cambria Math" panose="02040503050406030204" pitchFamily="18" charset="0"/>
                                  </a:rPr>
                                  <m:t>𝑡</m:t>
                                </m:r>
                              </m:e>
                            </m:d>
                          </m:e>
                          <m:sup>
                            <m:f>
                              <m:fPr>
                                <m:ctrlPr>
                                  <a:rPr lang="en-US" altLang="zh-CN" i="1">
                                    <a:latin typeface="Cambria Math" panose="02040503050406030204" pitchFamily="18" charset="0"/>
                                  </a:rPr>
                                </m:ctrlPr>
                              </m:fPr>
                              <m:num>
                                <m:r>
                                  <a:rPr lang="en-US" altLang="zh-CN" i="1">
                                    <a:latin typeface="Cambria Math" panose="02040503050406030204" pitchFamily="18" charset="0"/>
                                  </a:rPr>
                                  <m:t>3</m:t>
                                </m:r>
                              </m:num>
                              <m:den>
                                <m:r>
                                  <a:rPr lang="en-US" altLang="zh-CN" i="1">
                                    <a:latin typeface="Cambria Math" panose="02040503050406030204" pitchFamily="18" charset="0"/>
                                  </a:rPr>
                                  <m:t>2</m:t>
                                </m:r>
                              </m:den>
                            </m:f>
                          </m:sup>
                        </m:sSup>
                      </m:den>
                    </m:f>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d>
                          <m:dPr>
                            <m:begChr m:val="["/>
                            <m:endChr m:val="]"/>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𝑟</m:t>
                                            </m:r>
                                          </m:e>
                                        </m:acc>
                                        <m: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𝑣</m:t>
                                            </m:r>
                                          </m:e>
                                        </m:acc>
                                        <m:r>
                                          <a:rPr lang="en-US" altLang="zh-CN" i="1">
                                            <a:latin typeface="Cambria Math" panose="02040503050406030204" pitchFamily="18" charset="0"/>
                                          </a:rPr>
                                          <m:t>𝑡</m:t>
                                        </m:r>
                                      </m:e>
                                    </m:d>
                                  </m:e>
                                  <m:sup>
                                    <m:r>
                                      <a:rPr lang="en-US" altLang="zh-CN" i="1">
                                        <a:latin typeface="Cambria Math" panose="02040503050406030204" pitchFamily="18" charset="0"/>
                                      </a:rPr>
                                      <m:t>2</m:t>
                                    </m:r>
                                  </m:sup>
                                </m:sSup>
                              </m:num>
                              <m:den>
                                <m:f>
                                  <m:fPr>
                                    <m:ctrlPr>
                                      <a:rPr lang="en-US" altLang="zh-CN" i="1">
                                        <a:latin typeface="Cambria Math" panose="02040503050406030204" pitchFamily="18" charset="0"/>
                                      </a:rPr>
                                    </m:ctrlPr>
                                  </m:fPr>
                                  <m:num>
                                    <m:r>
                                      <a:rPr lang="en-US" altLang="zh-CN" i="1">
                                        <a:latin typeface="Cambria Math" panose="02040503050406030204" pitchFamily="18" charset="0"/>
                                      </a:rPr>
                                      <m:t>2</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𝐵</m:t>
                                        </m:r>
                                      </m:sub>
                                    </m:sSub>
                                    <m:r>
                                      <a:rPr lang="en-US" altLang="zh-CN" i="1">
                                        <a:latin typeface="Cambria Math" panose="02040503050406030204" pitchFamily="18" charset="0"/>
                                      </a:rPr>
                                      <m:t>𝑇</m:t>
                                    </m:r>
                                  </m:num>
                                  <m:den>
                                    <m:r>
                                      <a:rPr lang="en-US" altLang="zh-CN" i="1">
                                        <a:latin typeface="Cambria Math" panose="02040503050406030204" pitchFamily="18" charset="0"/>
                                      </a:rPr>
                                      <m:t>𝜇</m:t>
                                    </m:r>
                                  </m:den>
                                </m:f>
                                <m:r>
                                  <a:rPr lang="en-US" altLang="zh-CN" i="1">
                                    <a:latin typeface="Cambria Math" panose="02040503050406030204" pitchFamily="18" charset="0"/>
                                  </a:rPr>
                                  <m:t>𝑡</m:t>
                                </m:r>
                              </m:den>
                            </m:f>
                          </m:e>
                        </m:d>
                      </m:sup>
                    </m:sSup>
                  </m:oMath>
                </a14:m>
                <a:endParaRPr lang="en-US" altLang="zh-CN"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3199DA1C-CE94-496E-9836-5B1B9D7DEF92}"/>
                  </a:ext>
                </a:extLst>
              </p:cNvPr>
              <p:cNvSpPr>
                <a:spLocks noGrp="1" noRot="1" noChangeAspect="1" noMove="1" noResize="1" noEditPoints="1" noAdjustHandles="1" noChangeArrowheads="1" noChangeShapeType="1" noTextEdit="1"/>
              </p:cNvSpPr>
              <p:nvPr>
                <p:ph idx="1"/>
              </p:nvPr>
            </p:nvSpPr>
            <p:spPr>
              <a:blipFill>
                <a:blip r:embed="rId2"/>
                <a:stretch>
                  <a:fillRect l="-242" t="-21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63788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79B1D4-78B9-4CF1-B532-A3B31B68A7F2}"/>
              </a:ext>
            </a:extLst>
          </p:cNvPr>
          <p:cNvSpPr>
            <a:spLocks noGrp="1"/>
          </p:cNvSpPr>
          <p:nvPr>
            <p:ph type="title"/>
          </p:nvPr>
        </p:nvSpPr>
        <p:spPr/>
        <p:txBody>
          <a:bodyPr/>
          <a:lstStyle/>
          <a:p>
            <a:r>
              <a:rPr lang="zh-CN" altLang="en-US" dirty="0"/>
              <a:t>模型构建</a:t>
            </a:r>
          </a:p>
        </p:txBody>
      </p:sp>
      <p:sp>
        <p:nvSpPr>
          <p:cNvPr id="3" name="文本占位符 2">
            <a:extLst>
              <a:ext uri="{FF2B5EF4-FFF2-40B4-BE49-F238E27FC236}">
                <a16:creationId xmlns:a16="http://schemas.microsoft.com/office/drawing/2014/main" id="{255C2651-8840-4666-A4D6-F96DA02D9BEB}"/>
              </a:ext>
            </a:extLst>
          </p:cNvPr>
          <p:cNvSpPr>
            <a:spLocks noGrp="1"/>
          </p:cNvSpPr>
          <p:nvPr>
            <p:ph type="body" idx="1"/>
          </p:nvPr>
        </p:nvSpPr>
        <p:spPr/>
        <p:txBody>
          <a:bodyPr/>
          <a:lstStyle/>
          <a:p>
            <a:r>
              <a:rPr lang="zh-CN" altLang="en-US" dirty="0"/>
              <a:t>有哪些相关的对象，对象之间的关系是什么</a:t>
            </a:r>
          </a:p>
        </p:txBody>
      </p:sp>
    </p:spTree>
    <p:extLst>
      <p:ext uri="{BB962C8B-B14F-4D97-AF65-F5344CB8AC3E}">
        <p14:creationId xmlns:p14="http://schemas.microsoft.com/office/powerpoint/2010/main" val="904930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A59AFC-73D1-4AD1-AF84-3176F29792B9}"/>
              </a:ext>
            </a:extLst>
          </p:cNvPr>
          <p:cNvSpPr>
            <a:spLocks noGrp="1"/>
          </p:cNvSpPr>
          <p:nvPr>
            <p:ph type="title"/>
          </p:nvPr>
        </p:nvSpPr>
        <p:spPr/>
        <p:txBody>
          <a:bodyPr/>
          <a:lstStyle/>
          <a:p>
            <a:r>
              <a:rPr lang="zh-CN" altLang="en-US" dirty="0"/>
              <a:t>当初始颗粒有水平方向的定向速度时</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BC13294-C9AD-4FE6-87D5-C080DF79A56A}"/>
                  </a:ext>
                </a:extLst>
              </p:cNvPr>
              <p:cNvSpPr>
                <a:spLocks noGrp="1"/>
              </p:cNvSpPr>
              <p:nvPr>
                <p:ph idx="1"/>
              </p:nvPr>
            </p:nvSpPr>
            <p:spPr/>
            <p:txBody>
              <a:bodyPr>
                <a:normAutofit lnSpcReduction="10000"/>
              </a:bodyPr>
              <a:lstStyle/>
              <a:p>
                <a:r>
                  <a:rPr lang="zh-CN" altLang="en-US" dirty="0"/>
                  <a:t>我们同样可以将运动分为水平运动和竖直运动，理论上水水平速度并不会影响颗粒竖直上的受力以及运动情况，所以无论速度如何变化，颗粒的平均悬浮时间以及时间分布将会保持不变。下面我们仅讨论水平方向的速度。</a:t>
                </a:r>
                <a:endParaRPr lang="en-US" altLang="zh-CN" dirty="0"/>
              </a:p>
              <a:p>
                <a:r>
                  <a:rPr lang="zh-CN" altLang="en-US" dirty="0"/>
                  <a:t>使用同样的技巧，我们将粒子的运动拆分成水平方向的减速运动以及原来的运动状态。</a:t>
                </a:r>
                <a:endParaRPr lang="en-US" altLang="zh-CN" dirty="0"/>
              </a:p>
              <a:p>
                <a:r>
                  <a:rPr lang="zh-CN" altLang="en-US" dirty="0"/>
                  <a:t>根据低速粒子在空气中的运动情况：</a:t>
                </a:r>
                <a14:m>
                  <m:oMath xmlns:m="http://schemas.openxmlformats.org/officeDocument/2006/math">
                    <m:r>
                      <a:rPr lang="en-US" altLang="zh-CN" i="1" dirty="0" smtClean="0">
                        <a:latin typeface="Cambria Math" panose="02040503050406030204" pitchFamily="18" charset="0"/>
                      </a:rPr>
                      <m:t>𝜇</m:t>
                    </m:r>
                    <m:acc>
                      <m:accPr>
                        <m:chr m:val="⃗"/>
                        <m:ctrlPr>
                          <a:rPr lang="en-US" altLang="zh-CN" i="1" dirty="0" smtClean="0">
                            <a:latin typeface="Cambria Math" panose="02040503050406030204" pitchFamily="18" charset="0"/>
                          </a:rPr>
                        </m:ctrlPr>
                      </m:accPr>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𝑣</m:t>
                            </m:r>
                          </m:e>
                          <m:sub>
                            <m:r>
                              <a:rPr lang="en-US" altLang="zh-CN" b="0" i="1" dirty="0" smtClean="0">
                                <a:latin typeface="Cambria Math" panose="02040503050406030204" pitchFamily="18" charset="0"/>
                              </a:rPr>
                              <m:t>𝑠</m:t>
                            </m:r>
                          </m:sub>
                        </m:sSub>
                      </m:e>
                    </m:acc>
                    <m:r>
                      <a:rPr lang="en-US" altLang="zh-CN" b="0" i="1" dirty="0" smtClean="0">
                        <a:latin typeface="Cambria Math" panose="02040503050406030204" pitchFamily="18" charset="0"/>
                      </a:rPr>
                      <m:t>=−</m:t>
                    </m:r>
                    <m:acc>
                      <m:accPr>
                        <m:chr m:val="⃗"/>
                        <m:ctrlPr>
                          <a:rPr lang="en-US" altLang="zh-CN" b="0" i="1" dirty="0" smtClean="0">
                            <a:latin typeface="Cambria Math" panose="02040503050406030204" pitchFamily="18" charset="0"/>
                          </a:rPr>
                        </m:ctrlPr>
                      </m:accPr>
                      <m:e>
                        <m:r>
                          <a:rPr lang="en-US" altLang="zh-CN" b="0" i="1" dirty="0" smtClean="0">
                            <a:latin typeface="Cambria Math" panose="02040503050406030204" pitchFamily="18" charset="0"/>
                          </a:rPr>
                          <m:t>𝑓</m:t>
                        </m:r>
                      </m:e>
                    </m:acc>
                    <m:r>
                      <a:rPr lang="zh-CN" altLang="en-US" i="1" dirty="0">
                        <a:latin typeface="Cambria Math" panose="02040503050406030204" pitchFamily="18" charset="0"/>
                      </a:rPr>
                      <m:t>，</m:t>
                    </m:r>
                  </m:oMath>
                </a14:m>
                <a:r>
                  <a:rPr lang="zh-CN" altLang="en-US" dirty="0"/>
                  <a:t>也就是：</a:t>
                </a:r>
                <a:endParaRPr lang="en-US" altLang="zh-CN" dirty="0"/>
              </a:p>
              <a:p>
                <a:pPr algn="ctr"/>
                <a14:m>
                  <m:oMath xmlns:m="http://schemas.openxmlformats.org/officeDocument/2006/math">
                    <m:f>
                      <m:fPr>
                        <m:ctrlPr>
                          <a:rPr lang="en-US" altLang="zh-CN" b="0" i="1" dirty="0" smtClean="0">
                            <a:latin typeface="Cambria Math" panose="02040503050406030204" pitchFamily="18" charset="0"/>
                          </a:rPr>
                        </m:ctrlPr>
                      </m:fPr>
                      <m:num>
                        <m:r>
                          <a:rPr lang="en-US" altLang="zh-CN" i="1" dirty="0">
                            <a:latin typeface="Cambria Math" panose="02040503050406030204" pitchFamily="18" charset="0"/>
                          </a:rPr>
                          <m:t>𝜇</m:t>
                        </m:r>
                      </m:num>
                      <m:den>
                        <m:r>
                          <a:rPr lang="en-US" altLang="zh-CN" b="0" i="1" dirty="0" smtClean="0">
                            <a:latin typeface="Cambria Math" panose="02040503050406030204" pitchFamily="18" charset="0"/>
                          </a:rPr>
                          <m:t>𝑚</m:t>
                        </m:r>
                      </m:den>
                    </m:f>
                    <m:acc>
                      <m:accPr>
                        <m:chr m:val="⃗"/>
                        <m:ctrlPr>
                          <a:rPr lang="en-US" altLang="zh-CN" i="1" dirty="0">
                            <a:latin typeface="Cambria Math" panose="02040503050406030204" pitchFamily="18" charset="0"/>
                          </a:rPr>
                        </m:ctrlPr>
                      </m:acc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𝑣</m:t>
                            </m:r>
                          </m:e>
                          <m:sub>
                            <m:r>
                              <a:rPr lang="en-US" altLang="zh-CN" i="1" dirty="0">
                                <a:latin typeface="Cambria Math" panose="02040503050406030204" pitchFamily="18" charset="0"/>
                              </a:rPr>
                              <m:t>𝑠</m:t>
                            </m:r>
                          </m:sub>
                        </m:sSub>
                      </m:e>
                    </m:acc>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𝑑</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𝑠</m:t>
                                </m:r>
                              </m:sub>
                            </m:sSub>
                          </m:e>
                        </m:acc>
                      </m:num>
                      <m:den>
                        <m:r>
                          <a:rPr lang="en-US" altLang="zh-CN" i="1">
                            <a:latin typeface="Cambria Math" panose="02040503050406030204" pitchFamily="18" charset="0"/>
                          </a:rPr>
                          <m:t>𝑑𝑡</m:t>
                        </m:r>
                      </m:den>
                    </m:f>
                    <m:r>
                      <a:rPr lang="en-US" altLang="zh-CN" b="0" i="1" smtClean="0">
                        <a:latin typeface="Cambria Math" panose="02040503050406030204" pitchFamily="18" charset="0"/>
                      </a:rPr>
                      <m:t>=0</m:t>
                    </m:r>
                  </m:oMath>
                </a14:m>
                <a:endParaRPr lang="en-US" altLang="zh-CN" dirty="0"/>
              </a:p>
              <a:p>
                <a:r>
                  <a:rPr lang="zh-CN" altLang="en-US" dirty="0"/>
                  <a:t>容易联想到这是一个 </a:t>
                </a:r>
                <a14:m>
                  <m:oMath xmlns:m="http://schemas.openxmlformats.org/officeDocument/2006/math">
                    <m:r>
                      <a:rPr lang="en-US" altLang="zh-CN" b="0" i="1" smtClean="0">
                        <a:latin typeface="Cambria Math" panose="02040503050406030204" pitchFamily="18" charset="0"/>
                      </a:rPr>
                      <m:t>𝑒</m:t>
                    </m:r>
                  </m:oMath>
                </a14:m>
                <a:r>
                  <a:rPr lang="zh-CN" altLang="en-US" dirty="0"/>
                  <a:t> 指数衰减的速度：</a:t>
                </a:r>
                <a:endParaRPr lang="en-US" altLang="zh-CN" dirty="0"/>
              </a:p>
              <a:p>
                <a:pPr algn="ctr"/>
                <a14:m>
                  <m:oMath xmlns:m="http://schemas.openxmlformats.org/officeDocument/2006/math">
                    <m:acc>
                      <m:accPr>
                        <m:chr m:val="⃗"/>
                        <m:ctrlPr>
                          <a:rPr lang="en-US" altLang="zh-CN" i="1" dirty="0">
                            <a:latin typeface="Cambria Math" panose="02040503050406030204" pitchFamily="18" charset="0"/>
                          </a:rPr>
                        </m:ctrlPr>
                      </m:acc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𝑣</m:t>
                            </m:r>
                          </m:e>
                          <m:sub>
                            <m:r>
                              <a:rPr lang="en-US" altLang="zh-CN" i="1" dirty="0">
                                <a:latin typeface="Cambria Math" panose="02040503050406030204" pitchFamily="18" charset="0"/>
                              </a:rPr>
                              <m:t>𝑠</m:t>
                            </m:r>
                          </m:sub>
                        </m:sSub>
                      </m:e>
                    </m:acc>
                    <m:r>
                      <a:rPr lang="en-US" altLang="zh-CN" b="0" i="1" dirty="0" smtClean="0">
                        <a:latin typeface="Cambria Math" panose="02040503050406030204" pitchFamily="18" charset="0"/>
                      </a:rPr>
                      <m:t>=</m:t>
                    </m:r>
                    <m:acc>
                      <m:accPr>
                        <m:chr m:val="⃗"/>
                        <m:ctrlPr>
                          <a:rPr lang="en-US" altLang="zh-CN" i="1" dirty="0">
                            <a:latin typeface="Cambria Math" panose="02040503050406030204" pitchFamily="18" charset="0"/>
                          </a:rPr>
                        </m:ctrlPr>
                      </m:accPr>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𝑣</m:t>
                            </m:r>
                          </m:e>
                          <m:sub>
                            <m:r>
                              <a:rPr lang="en-US" altLang="zh-CN" b="0" i="1" dirty="0" smtClean="0">
                                <a:latin typeface="Cambria Math" panose="02040503050406030204" pitchFamily="18" charset="0"/>
                              </a:rPr>
                              <m:t>0</m:t>
                            </m:r>
                          </m:sub>
                        </m:sSub>
                      </m:e>
                    </m:acc>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𝑒</m:t>
                        </m:r>
                      </m:e>
                      <m:sup>
                        <m:r>
                          <a:rPr lang="en-US" altLang="zh-CN" b="0" i="1" dirty="0" smtClean="0">
                            <a:latin typeface="Cambria Math" panose="02040503050406030204" pitchFamily="18" charset="0"/>
                          </a:rPr>
                          <m:t>−</m:t>
                        </m:r>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𝜇</m:t>
                            </m:r>
                          </m:num>
                          <m:den>
                            <m:r>
                              <a:rPr lang="en-US" altLang="zh-CN" b="0" i="1" dirty="0" smtClean="0">
                                <a:latin typeface="Cambria Math" panose="02040503050406030204" pitchFamily="18" charset="0"/>
                              </a:rPr>
                              <m:t>𝑚</m:t>
                            </m:r>
                          </m:den>
                        </m:f>
                        <m:r>
                          <a:rPr lang="en-US" altLang="zh-CN" b="0" i="1" dirty="0" smtClean="0">
                            <a:latin typeface="Cambria Math" panose="02040503050406030204" pitchFamily="18" charset="0"/>
                          </a:rPr>
                          <m:t>𝑡</m:t>
                        </m:r>
                      </m:sup>
                    </m:sSup>
                  </m:oMath>
                </a14:m>
                <a:endParaRPr lang="en-US" altLang="zh-CN" dirty="0"/>
              </a:p>
              <a:p>
                <a:r>
                  <a:rPr lang="zh-CN" altLang="en-US" dirty="0"/>
                  <a:t>我们尝试计算一下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𝜇</m:t>
                        </m:r>
                      </m:num>
                      <m:den>
                        <m:r>
                          <a:rPr lang="en-US" altLang="zh-CN" b="0" i="1" smtClean="0">
                            <a:latin typeface="Cambria Math" panose="02040503050406030204" pitchFamily="18" charset="0"/>
                          </a:rPr>
                          <m:t>𝑚</m:t>
                        </m:r>
                      </m:den>
                    </m:f>
                    <m:r>
                      <a:rPr lang="en-US" altLang="zh-CN" b="0" i="1" smtClean="0">
                        <a:latin typeface="Cambria Math" panose="02040503050406030204" pitchFamily="18" charset="0"/>
                      </a:rPr>
                      <m:t>=</m:t>
                    </m:r>
                    <m:f>
                      <m:fPr>
                        <m:ctrlPr>
                          <a:rPr lang="en-US" altLang="zh-CN" b="0" i="1" dirty="0" smtClean="0">
                            <a:latin typeface="Cambria Math" panose="02040503050406030204" pitchFamily="18" charset="0"/>
                          </a:rPr>
                        </m:ctrlPr>
                      </m:fPr>
                      <m:num>
                        <m:r>
                          <a:rPr lang="en-US" altLang="zh-CN" b="0" i="0" smtClean="0">
                            <a:latin typeface="Cambria Math" panose="02040503050406030204" pitchFamily="18" charset="0"/>
                          </a:rPr>
                          <m:t>3</m:t>
                        </m:r>
                        <m:r>
                          <m:rPr>
                            <m:sty m:val="p"/>
                          </m:rPr>
                          <a:rPr lang="en-US" altLang="zh-CN" b="0" i="0" smtClean="0">
                            <a:latin typeface="Cambria Math" panose="02040503050406030204" pitchFamily="18" charset="0"/>
                          </a:rPr>
                          <m:t>k</m:t>
                        </m:r>
                      </m:num>
                      <m:den>
                        <m:r>
                          <a:rPr lang="en-US" altLang="zh-CN" i="1" dirty="0">
                            <a:latin typeface="Cambria Math" panose="02040503050406030204" pitchFamily="18" charset="0"/>
                          </a:rPr>
                          <m:t>2</m:t>
                        </m:r>
                        <m:r>
                          <a:rPr lang="en-US" altLang="zh-CN" b="0" i="1" dirty="0" smtClean="0">
                            <a:latin typeface="Cambria Math" panose="02040503050406030204" pitchFamily="18" charset="0"/>
                          </a:rPr>
                          <m:t>𝑑</m:t>
                        </m:r>
                        <m:r>
                          <a:rPr lang="en-US" altLang="zh-CN" b="0" i="1" dirty="0" smtClean="0">
                            <a:latin typeface="Cambria Math" panose="02040503050406030204" pitchFamily="18" charset="0"/>
                          </a:rPr>
                          <m:t>𝜌</m:t>
                        </m:r>
                      </m:den>
                    </m:f>
                    <m:r>
                      <a:rPr lang="en-US" altLang="zh-CN" i="1">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4.4055</m:t>
                        </m:r>
                      </m:num>
                      <m:den>
                        <m:r>
                          <a:rPr lang="en-US" altLang="zh-CN" i="1">
                            <a:latin typeface="Cambria Math" panose="02040503050406030204" pitchFamily="18" charset="0"/>
                          </a:rPr>
                          <m:t>𝑑</m:t>
                        </m:r>
                        <m:r>
                          <a:rPr lang="en-US" altLang="zh-CN" i="1">
                            <a:latin typeface="Cambria Math" panose="02040503050406030204" pitchFamily="18" charset="0"/>
                          </a:rPr>
                          <m:t>𝜌</m:t>
                        </m:r>
                      </m:den>
                    </m:f>
                    <m:r>
                      <a:rPr lang="en-US" altLang="zh-CN" i="1">
                        <a:latin typeface="Cambria Math" panose="02040503050406030204" pitchFamily="18" charset="0"/>
                      </a:rPr>
                      <m:t>∈(</m:t>
                    </m:r>
                    <m:r>
                      <a:rPr lang="en-US" altLang="zh-CN" i="1" smtClean="0">
                        <a:latin typeface="Cambria Math" panose="02040503050406030204" pitchFamily="18" charset="0"/>
                      </a:rPr>
                      <m:t>2</m:t>
                    </m:r>
                    <m:r>
                      <a:rPr lang="en-US" altLang="zh-CN" i="1">
                        <a:latin typeface="Cambria Math" panose="02040503050406030204" pitchFamily="18" charset="0"/>
                      </a:rPr>
                      <m:t>93.7,</m:t>
                    </m:r>
                    <m:r>
                      <a:rPr lang="en-US" altLang="zh-CN" b="0" i="1" smtClean="0">
                        <a:latin typeface="Cambria Math" panose="02040503050406030204" pitchFamily="18" charset="0"/>
                      </a:rPr>
                      <m:t> </m:t>
                    </m:r>
                    <m:r>
                      <a:rPr lang="en-US" altLang="zh-CN" i="1">
                        <a:latin typeface="Cambria Math" panose="02040503050406030204" pitchFamily="18" charset="0"/>
                      </a:rPr>
                      <m:t>881100)</m:t>
                    </m:r>
                  </m:oMath>
                </a14:m>
                <a:endParaRPr lang="zh-CN" altLang="en-US" dirty="0"/>
              </a:p>
            </p:txBody>
          </p:sp>
        </mc:Choice>
        <mc:Fallback xmlns="">
          <p:sp>
            <p:nvSpPr>
              <p:cNvPr id="3" name="内容占位符 2">
                <a:extLst>
                  <a:ext uri="{FF2B5EF4-FFF2-40B4-BE49-F238E27FC236}">
                    <a16:creationId xmlns:a16="http://schemas.microsoft.com/office/drawing/2014/main" id="{3BC13294-C9AD-4FE6-87D5-C080DF79A56A}"/>
                  </a:ext>
                </a:extLst>
              </p:cNvPr>
              <p:cNvSpPr>
                <a:spLocks noGrp="1" noRot="1" noChangeAspect="1" noMove="1" noResize="1" noEditPoints="1" noAdjustHandles="1" noChangeArrowheads="1" noChangeShapeType="1" noTextEdit="1"/>
              </p:cNvSpPr>
              <p:nvPr>
                <p:ph idx="1"/>
              </p:nvPr>
            </p:nvSpPr>
            <p:spPr>
              <a:blipFill>
                <a:blip r:embed="rId2"/>
                <a:stretch>
                  <a:fillRect l="-606" t="-2424" r="-14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95414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FED9E8-1705-4C2E-88CB-6E9091C4A650}"/>
              </a:ext>
            </a:extLst>
          </p:cNvPr>
          <p:cNvSpPr>
            <a:spLocks noGrp="1"/>
          </p:cNvSpPr>
          <p:nvPr>
            <p:ph type="title"/>
          </p:nvPr>
        </p:nvSpPr>
        <p:spPr/>
        <p:txBody>
          <a:bodyPr/>
          <a:lstStyle/>
          <a:p>
            <a:r>
              <a:rPr lang="zh-CN" altLang="en-US" dirty="0"/>
              <a:t>当初始颗粒有水平方向的定向速度时</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93E8878-CC91-400C-BA72-1A8F84B34886}"/>
                  </a:ext>
                </a:extLst>
              </p:cNvPr>
              <p:cNvSpPr>
                <a:spLocks noGrp="1"/>
              </p:cNvSpPr>
              <p:nvPr>
                <p:ph idx="1"/>
              </p:nvPr>
            </p:nvSpPr>
            <p:spPr/>
            <p:txBody>
              <a:bodyPr/>
              <a:lstStyle/>
              <a:p>
                <a:r>
                  <a:rPr lang="zh-CN" altLang="en-US" dirty="0"/>
                  <a:t>我们取 </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=0.1</m:t>
                    </m:r>
                    <m:r>
                      <a:rPr lang="en-US" altLang="zh-CN" b="0" i="1" smtClean="0">
                        <a:latin typeface="Cambria Math" panose="02040503050406030204" pitchFamily="18" charset="0"/>
                      </a:rPr>
                      <m:t>𝑠</m:t>
                    </m:r>
                  </m:oMath>
                </a14:m>
                <a:r>
                  <a:rPr lang="zh-CN" altLang="en-US" dirty="0"/>
                  <a:t> 的时候，有</a:t>
                </a:r>
                <a:r>
                  <a:rPr lang="en-US" altLang="zh-CN" dirty="0"/>
                  <a:t> </a:t>
                </a:r>
                <a14:m>
                  <m:oMath xmlns:m="http://schemas.openxmlformats.org/officeDocument/2006/math">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𝑒</m:t>
                        </m:r>
                      </m:e>
                      <m:sup>
                        <m:r>
                          <a:rPr lang="en-US" altLang="zh-CN" i="1" dirty="0">
                            <a:latin typeface="Cambria Math" panose="02040503050406030204" pitchFamily="18" charset="0"/>
                          </a:rPr>
                          <m:t>−</m:t>
                        </m:r>
                        <m:f>
                          <m:fPr>
                            <m:ctrlPr>
                              <a:rPr lang="en-US" altLang="zh-CN" i="1" dirty="0">
                                <a:latin typeface="Cambria Math" panose="02040503050406030204" pitchFamily="18" charset="0"/>
                              </a:rPr>
                            </m:ctrlPr>
                          </m:fPr>
                          <m:num>
                            <m:r>
                              <a:rPr lang="en-US" altLang="zh-CN" i="1" dirty="0">
                                <a:latin typeface="Cambria Math" panose="02040503050406030204" pitchFamily="18" charset="0"/>
                              </a:rPr>
                              <m:t>𝜇</m:t>
                            </m:r>
                          </m:num>
                          <m:den>
                            <m:r>
                              <a:rPr lang="en-US" altLang="zh-CN" i="1" dirty="0">
                                <a:latin typeface="Cambria Math" panose="02040503050406030204" pitchFamily="18" charset="0"/>
                              </a:rPr>
                              <m:t>𝑚</m:t>
                            </m:r>
                          </m:den>
                        </m:f>
                        <m:r>
                          <a:rPr lang="en-US" altLang="zh-CN" i="1" dirty="0">
                            <a:latin typeface="Cambria Math" panose="02040503050406030204" pitchFamily="18" charset="0"/>
                          </a:rPr>
                          <m:t>𝑡</m:t>
                        </m:r>
                      </m:sup>
                    </m:sSup>
                    <m:r>
                      <a:rPr lang="en-US" altLang="zh-CN" dirty="0">
                        <a:latin typeface="Cambria Math" panose="02040503050406030204" pitchFamily="18" charset="0"/>
                      </a:rPr>
                      <m:t>&lt;1.757</m:t>
                    </m:r>
                    <m:r>
                      <a:rPr lang="en-US" altLang="zh-CN" b="0"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10</m:t>
                        </m:r>
                      </m:e>
                      <m:sup>
                        <m:r>
                          <a:rPr lang="en-US" altLang="zh-CN" b="0" i="1" dirty="0" smtClean="0">
                            <a:latin typeface="Cambria Math" panose="02040503050406030204" pitchFamily="18" charset="0"/>
                          </a:rPr>
                          <m:t>−</m:t>
                        </m:r>
                        <m:r>
                          <a:rPr lang="en-US" altLang="zh-CN" dirty="0">
                            <a:latin typeface="Cambria Math" panose="02040503050406030204" pitchFamily="18" charset="0"/>
                          </a:rPr>
                          <m:t>13</m:t>
                        </m:r>
                      </m:sup>
                    </m:sSup>
                  </m:oMath>
                </a14:m>
                <a:endParaRPr lang="en-US" altLang="zh-CN" dirty="0"/>
              </a:p>
              <a:p>
                <a:r>
                  <a:rPr lang="zh-CN" altLang="en-US" dirty="0"/>
                  <a:t>也就是说，在极短时间内，这个初速度就会衰减到</a:t>
                </a:r>
                <a:r>
                  <a:rPr lang="en-US" altLang="zh-CN" dirty="0"/>
                  <a:t> </a:t>
                </a:r>
                <a14:m>
                  <m:oMath xmlns:m="http://schemas.openxmlformats.org/officeDocument/2006/math">
                    <m:r>
                      <a:rPr lang="en-US" altLang="zh-CN" b="0" i="1" smtClean="0">
                        <a:latin typeface="Cambria Math" panose="02040503050406030204" pitchFamily="18" charset="0"/>
                      </a:rPr>
                      <m:t>0</m:t>
                    </m:r>
                  </m:oMath>
                </a14:m>
                <a:endParaRPr lang="en-US" altLang="zh-CN" b="0" dirty="0"/>
              </a:p>
              <a:p>
                <a:r>
                  <a:rPr lang="zh-CN" altLang="en-US" dirty="0"/>
                  <a:t>为了严谨起见，此时还需考虑在衰减过程中粒子的位移，有：</a:t>
                </a:r>
                <a:endParaRPr lang="en-US" altLang="zh-CN" dirty="0"/>
              </a:p>
              <a:p>
                <a:pPr algn="ctr"/>
                <a14:m>
                  <m:oMath xmlns:m="http://schemas.openxmlformats.org/officeDocument/2006/math">
                    <m:acc>
                      <m:accPr>
                        <m:chr m:val="⃗"/>
                        <m:ctrlPr>
                          <a:rPr lang="zh-CN" altLang="en-US" b="0" i="1" smtClean="0">
                            <a:latin typeface="Cambria Math" panose="02040503050406030204" pitchFamily="18" charset="0"/>
                          </a:rPr>
                        </m:ctrlPr>
                      </m:accPr>
                      <m:e>
                        <m:r>
                          <a:rPr lang="en-US" altLang="zh-CN" b="0" i="1" smtClean="0">
                            <a:latin typeface="Cambria Math" panose="02040503050406030204" pitchFamily="18" charset="0"/>
                          </a:rPr>
                          <m:t>𝑠</m:t>
                        </m:r>
                      </m:e>
                    </m:acc>
                    <m:r>
                      <a:rPr lang="en-US" altLang="zh-CN" b="0" i="1" smtClean="0">
                        <a:latin typeface="Cambria Math" panose="02040503050406030204" pitchFamily="18" charset="0"/>
                      </a:rPr>
                      <m:t>=</m:t>
                    </m:r>
                    <m:nary>
                      <m:naryPr>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0</m:t>
                        </m:r>
                      </m:sub>
                      <m:sup>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up>
                      <m:e>
                        <m:acc>
                          <m:accPr>
                            <m:chr m:val="⃗"/>
                            <m:ctrlPr>
                              <a:rPr lang="en-US" altLang="zh-CN" b="0" i="1" smtClean="0">
                                <a:latin typeface="Cambria Math" panose="02040503050406030204" pitchFamily="18" charset="0"/>
                                <a:ea typeface="Cambria Math" panose="02040503050406030204" pitchFamily="18" charset="0"/>
                              </a:rPr>
                            </m:ctrlPr>
                          </m:accPr>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0</m:t>
                                </m:r>
                              </m:sub>
                            </m:sSub>
                          </m:e>
                        </m:acc>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𝜇</m:t>
                                </m:r>
                              </m:num>
                              <m:den>
                                <m:r>
                                  <a:rPr lang="en-US" altLang="zh-CN" b="0" i="1" smtClean="0">
                                    <a:latin typeface="Cambria Math" panose="02040503050406030204" pitchFamily="18" charset="0"/>
                                  </a:rPr>
                                  <m:t>𝑚</m:t>
                                </m:r>
                              </m:den>
                            </m:f>
                            <m:r>
                              <a:rPr lang="en-US" altLang="zh-CN" b="0" i="1" smtClean="0">
                                <a:latin typeface="Cambria Math" panose="02040503050406030204" pitchFamily="18" charset="0"/>
                              </a:rPr>
                              <m:t>𝑡</m:t>
                            </m:r>
                          </m:sup>
                        </m:sSup>
                        <m:r>
                          <a:rPr lang="en-US" altLang="zh-CN" b="0" i="1" smtClean="0">
                            <a:latin typeface="Cambria Math" panose="02040503050406030204" pitchFamily="18" charset="0"/>
                          </a:rPr>
                          <m:t> </m:t>
                        </m:r>
                        <m:r>
                          <a:rPr lang="en-US" altLang="zh-CN" b="0" i="1" smtClean="0">
                            <a:latin typeface="Cambria Math" panose="02040503050406030204" pitchFamily="18" charset="0"/>
                          </a:rPr>
                          <m:t>𝑑𝑡</m:t>
                        </m:r>
                      </m:e>
                    </m:nary>
                    <m:r>
                      <a:rPr lang="en-US" altLang="zh-CN" b="0" i="1" smtClean="0">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0</m:t>
                            </m:r>
                          </m:sub>
                        </m:sSub>
                      </m:e>
                    </m:acc>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𝑚</m:t>
                        </m:r>
                      </m:num>
                      <m:den>
                        <m:r>
                          <a:rPr lang="en-US" altLang="zh-CN" b="0" i="1" smtClean="0">
                            <a:latin typeface="Cambria Math" panose="02040503050406030204" pitchFamily="18" charset="0"/>
                          </a:rPr>
                          <m:t>𝜇</m:t>
                        </m:r>
                      </m:den>
                    </m:f>
                  </m:oMath>
                </a14:m>
                <a:endParaRPr lang="en-US" altLang="zh-CN" dirty="0"/>
              </a:p>
              <a:p>
                <a:r>
                  <a:rPr lang="zh-CN" altLang="en-US" dirty="0"/>
                  <a:t>在初速度最大为 </a:t>
                </a:r>
                <a14:m>
                  <m:oMath xmlns:m="http://schemas.openxmlformats.org/officeDocument/2006/math">
                    <m:r>
                      <a:rPr lang="en-US" altLang="zh-CN" i="1" dirty="0" smtClean="0">
                        <a:latin typeface="Cambria Math" panose="02040503050406030204" pitchFamily="18" charset="0"/>
                      </a:rPr>
                      <m:t>50</m:t>
                    </m:r>
                    <m:r>
                      <a:rPr lang="en-US" altLang="zh-CN" i="1" dirty="0" smtClean="0">
                        <a:latin typeface="Cambria Math" panose="02040503050406030204" pitchFamily="18" charset="0"/>
                      </a:rPr>
                      <m:t>𝑚</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𝑠</m:t>
                    </m:r>
                  </m:oMath>
                </a14:m>
                <a:r>
                  <a:rPr lang="zh-CN" altLang="en-US" dirty="0"/>
                  <a:t> 的时候，若取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𝑚</m:t>
                        </m:r>
                      </m:num>
                      <m:den>
                        <m:r>
                          <a:rPr lang="en-US" altLang="zh-CN" b="0" i="1" smtClean="0">
                            <a:latin typeface="Cambria Math" panose="02040503050406030204" pitchFamily="18" charset="0"/>
                          </a:rPr>
                          <m:t>𝜇</m:t>
                        </m:r>
                      </m:den>
                    </m:f>
                  </m:oMath>
                </a14:m>
                <a:r>
                  <a:rPr lang="zh-CN" altLang="en-US" dirty="0"/>
                  <a:t> 的最大值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293.7</m:t>
                        </m:r>
                      </m:den>
                    </m:f>
                    <m:r>
                      <a:rPr lang="en-US" altLang="zh-CN" b="0" i="1" smtClean="0">
                        <a:latin typeface="Cambria Math" panose="02040503050406030204" pitchFamily="18" charset="0"/>
                      </a:rPr>
                      <m:t>𝑠</m:t>
                    </m:r>
                  </m:oMath>
                </a14:m>
                <a:r>
                  <a:rPr lang="zh-CN" altLang="en-US" dirty="0"/>
                  <a:t>，可以计算位移大小为：  </a:t>
                </a:r>
                <a:endParaRPr lang="en-US" altLang="zh-CN" dirty="0"/>
              </a:p>
              <a:p>
                <a:pPr algn="ctr"/>
                <a14:m>
                  <m:oMath xmlns:m="http://schemas.openxmlformats.org/officeDocument/2006/math">
                    <m:d>
                      <m:dPr>
                        <m:begChr m:val="|"/>
                        <m:endChr m:val="|"/>
                        <m:ctrlPr>
                          <a:rPr lang="en-US" altLang="zh-CN" i="1" dirty="0">
                            <a:latin typeface="Cambria Math" panose="02040503050406030204" pitchFamily="18" charset="0"/>
                          </a:rPr>
                        </m:ctrlPr>
                      </m:dPr>
                      <m:e>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𝑠</m:t>
                            </m:r>
                          </m:e>
                        </m:acc>
                      </m:e>
                    </m:d>
                    <m:r>
                      <a:rPr lang="en-US" altLang="zh-CN" i="1" smtClean="0">
                        <a:latin typeface="Cambria Math" panose="02040503050406030204" pitchFamily="18" charset="0"/>
                      </a:rPr>
                      <m:t>=</m:t>
                    </m:r>
                    <m:r>
                      <a:rPr lang="en-US" altLang="zh-CN" i="1">
                        <a:latin typeface="Cambria Math" panose="02040503050406030204" pitchFamily="18" charset="0"/>
                      </a:rPr>
                      <m:t>0</m:t>
                    </m:r>
                    <m:r>
                      <a:rPr lang="en-US" altLang="zh-CN" i="1" smtClean="0">
                        <a:latin typeface="Cambria Math" panose="02040503050406030204" pitchFamily="18" charset="0"/>
                      </a:rPr>
                      <m:t>.</m:t>
                    </m:r>
                    <m:r>
                      <a:rPr lang="en-US" altLang="zh-CN" i="1">
                        <a:latin typeface="Cambria Math" panose="02040503050406030204" pitchFamily="18" charset="0"/>
                      </a:rPr>
                      <m:t>0</m:t>
                    </m:r>
                    <m:r>
                      <a:rPr lang="en-US" altLang="zh-CN" i="1" smtClean="0">
                        <a:latin typeface="Cambria Math" panose="02040503050406030204" pitchFamily="18" charset="0"/>
                      </a:rPr>
                      <m:t>9</m:t>
                    </m:r>
                    <m:r>
                      <a:rPr lang="en-US" altLang="zh-CN" i="1">
                        <a:latin typeface="Cambria Math" panose="02040503050406030204" pitchFamily="18" charset="0"/>
                      </a:rPr>
                      <m:t>7</m:t>
                    </m:r>
                    <m:r>
                      <a:rPr lang="en-US" altLang="zh-CN" b="0" i="1" smtClean="0">
                        <a:latin typeface="Cambria Math" panose="02040503050406030204" pitchFamily="18" charset="0"/>
                      </a:rPr>
                      <m:t>𝑚</m:t>
                    </m:r>
                    <m:r>
                      <a:rPr lang="en-US" altLang="zh-CN" b="0" i="1" smtClean="0">
                        <a:latin typeface="Cambria Math" panose="02040503050406030204" pitchFamily="18" charset="0"/>
                      </a:rPr>
                      <m:t>≤0.1</m:t>
                    </m:r>
                    <m:r>
                      <a:rPr lang="en-US" altLang="zh-CN" b="0" i="1" smtClean="0">
                        <a:latin typeface="Cambria Math" panose="02040503050406030204" pitchFamily="18" charset="0"/>
                      </a:rPr>
                      <m:t>𝑚</m:t>
                    </m:r>
                  </m:oMath>
                </a14:m>
                <a:endParaRPr lang="en-US" altLang="zh-CN" dirty="0"/>
              </a:p>
              <a:p>
                <a:r>
                  <a:rPr lang="zh-CN" altLang="en-US" dirty="0"/>
                  <a:t>故空间分布仅在原有基础上微调一个值为 </a:t>
                </a:r>
                <a14:m>
                  <m:oMath xmlns:m="http://schemas.openxmlformats.org/officeDocument/2006/math">
                    <m:acc>
                      <m:accPr>
                        <m:chr m:val="⃗"/>
                        <m:ctrlPr>
                          <a:rPr lang="en-US" altLang="zh-CN" i="1">
                            <a:latin typeface="Cambria Math" panose="02040503050406030204" pitchFamily="18" charset="0"/>
                            <a:ea typeface="Cambria Math" panose="02040503050406030204" pitchFamily="18" charset="0"/>
                          </a:rPr>
                        </m:ctrlPr>
                      </m:acc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0</m:t>
                            </m:r>
                          </m:sub>
                        </m:sSub>
                      </m:e>
                    </m:acc>
                    <m:f>
                      <m:fPr>
                        <m:ctrlPr>
                          <a:rPr lang="en-US" altLang="zh-CN" i="1">
                            <a:latin typeface="Cambria Math" panose="02040503050406030204" pitchFamily="18" charset="0"/>
                          </a:rPr>
                        </m:ctrlPr>
                      </m:fPr>
                      <m:num>
                        <m:r>
                          <a:rPr lang="en-US" altLang="zh-CN" i="1">
                            <a:latin typeface="Cambria Math" panose="02040503050406030204" pitchFamily="18" charset="0"/>
                          </a:rPr>
                          <m:t>𝑚</m:t>
                        </m:r>
                      </m:num>
                      <m:den>
                        <m:r>
                          <a:rPr lang="en-US" altLang="zh-CN" i="1">
                            <a:latin typeface="Cambria Math" panose="02040503050406030204" pitchFamily="18" charset="0"/>
                          </a:rPr>
                          <m:t>𝜇</m:t>
                        </m:r>
                      </m:den>
                    </m:f>
                  </m:oMath>
                </a14:m>
                <a:r>
                  <a:rPr lang="zh-CN" altLang="en-US" dirty="0"/>
                  <a:t> 的微小偏移量，可以忽略不计</a:t>
                </a:r>
              </a:p>
            </p:txBody>
          </p:sp>
        </mc:Choice>
        <mc:Fallback xmlns="">
          <p:sp>
            <p:nvSpPr>
              <p:cNvPr id="3" name="内容占位符 2">
                <a:extLst>
                  <a:ext uri="{FF2B5EF4-FFF2-40B4-BE49-F238E27FC236}">
                    <a16:creationId xmlns:a16="http://schemas.microsoft.com/office/drawing/2014/main" id="{693E8878-CC91-400C-BA72-1A8F84B34886}"/>
                  </a:ext>
                </a:extLst>
              </p:cNvPr>
              <p:cNvSpPr>
                <a:spLocks noGrp="1" noRot="1" noChangeAspect="1" noMove="1" noResize="1" noEditPoints="1" noAdjustHandles="1" noChangeArrowheads="1" noChangeShapeType="1" noTextEdit="1"/>
              </p:cNvSpPr>
              <p:nvPr>
                <p:ph idx="1"/>
              </p:nvPr>
            </p:nvSpPr>
            <p:spPr>
              <a:blipFill>
                <a:blip r:embed="rId2"/>
                <a:stretch>
                  <a:fillRect l="-2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96912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78EAAC-7D54-4014-A848-BA7E45C4829B}"/>
              </a:ext>
            </a:extLst>
          </p:cNvPr>
          <p:cNvSpPr>
            <a:spLocks noGrp="1"/>
          </p:cNvSpPr>
          <p:nvPr>
            <p:ph type="ctrTitle"/>
          </p:nvPr>
        </p:nvSpPr>
        <p:spPr/>
        <p:txBody>
          <a:bodyPr/>
          <a:lstStyle/>
          <a:p>
            <a:r>
              <a:rPr lang="zh-CN" altLang="en-US" dirty="0"/>
              <a:t>数值模拟</a:t>
            </a:r>
          </a:p>
        </p:txBody>
      </p:sp>
      <p:sp>
        <p:nvSpPr>
          <p:cNvPr id="3" name="副标题 2">
            <a:extLst>
              <a:ext uri="{FF2B5EF4-FFF2-40B4-BE49-F238E27FC236}">
                <a16:creationId xmlns:a16="http://schemas.microsoft.com/office/drawing/2014/main" id="{2E489E57-61EC-4E50-BFA2-F155E6F2D1B4}"/>
              </a:ext>
            </a:extLst>
          </p:cNvPr>
          <p:cNvSpPr>
            <a:spLocks noGrp="1"/>
          </p:cNvSpPr>
          <p:nvPr>
            <p:ph type="subTitle" idx="1"/>
          </p:nvPr>
        </p:nvSpPr>
        <p:spPr/>
        <p:txBody>
          <a:bodyPr/>
          <a:lstStyle/>
          <a:p>
            <a:r>
              <a:rPr lang="zh-CN" altLang="en-US" dirty="0"/>
              <a:t>使用计算机模拟粒子的受力情况，验证之前的理论模型</a:t>
            </a:r>
          </a:p>
        </p:txBody>
      </p:sp>
    </p:spTree>
    <p:extLst>
      <p:ext uri="{BB962C8B-B14F-4D97-AF65-F5344CB8AC3E}">
        <p14:creationId xmlns:p14="http://schemas.microsoft.com/office/powerpoint/2010/main" val="3226247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48F277-0F8A-4F53-85A7-1C9566A1FD5A}"/>
              </a:ext>
            </a:extLst>
          </p:cNvPr>
          <p:cNvSpPr>
            <a:spLocks noGrp="1"/>
          </p:cNvSpPr>
          <p:nvPr>
            <p:ph type="title"/>
          </p:nvPr>
        </p:nvSpPr>
        <p:spPr/>
        <p:txBody>
          <a:bodyPr/>
          <a:lstStyle/>
          <a:p>
            <a:r>
              <a:rPr lang="zh-CN" altLang="en-US" dirty="0"/>
              <a:t>待解决</a:t>
            </a:r>
          </a:p>
        </p:txBody>
      </p:sp>
      <p:sp>
        <p:nvSpPr>
          <p:cNvPr id="3" name="内容占位符 2">
            <a:extLst>
              <a:ext uri="{FF2B5EF4-FFF2-40B4-BE49-F238E27FC236}">
                <a16:creationId xmlns:a16="http://schemas.microsoft.com/office/drawing/2014/main" id="{2264DE3C-3068-4D00-BEEA-323439A98D7D}"/>
              </a:ext>
            </a:extLst>
          </p:cNvPr>
          <p:cNvSpPr>
            <a:spLocks noGrp="1"/>
          </p:cNvSpPr>
          <p:nvPr>
            <p:ph idx="1"/>
          </p:nvPr>
        </p:nvSpPr>
        <p:spPr/>
        <p:txBody>
          <a:bodyPr/>
          <a:lstStyle/>
          <a:p>
            <a:r>
              <a:rPr lang="zh-CN" altLang="en-US" dirty="0"/>
              <a:t>精度问题，我们进行过试验性的几次小模拟，但是发现无论是对于较大的粒子还是较小的粒子，都因为任何方向的速度都会在空气的粘滞力作用之下迅速衰减</a:t>
            </a:r>
            <a:endParaRPr lang="en-US" altLang="zh-CN" dirty="0"/>
          </a:p>
          <a:p>
            <a:r>
              <a:rPr lang="zh-CN" altLang="en-US" dirty="0"/>
              <a:t>除了因为受到重力作用在竖直状态下一直近似向下运动，几乎不怎么向四周扩散</a:t>
            </a:r>
            <a:endParaRPr lang="en-US" altLang="zh-CN" dirty="0"/>
          </a:p>
          <a:p>
            <a:r>
              <a:rPr lang="zh-CN" altLang="en-US" dirty="0"/>
              <a:t>在理论层面上无法解决地面这个对象的问题，我们只能计算在忽略地面的影响下，认为下降高度低于地面的不在悬浮</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707309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52B336-A6E9-4FC3-B09F-EC562028821B}"/>
              </a:ext>
            </a:extLst>
          </p:cNvPr>
          <p:cNvSpPr>
            <a:spLocks noGrp="1"/>
          </p:cNvSpPr>
          <p:nvPr>
            <p:ph type="title"/>
          </p:nvPr>
        </p:nvSpPr>
        <p:spPr/>
        <p:txBody>
          <a:bodyPr/>
          <a:lstStyle/>
          <a:p>
            <a:r>
              <a:rPr lang="zh-CN" altLang="en-US" dirty="0"/>
              <a:t>研究相关的对象</a:t>
            </a:r>
            <a:endParaRPr lang="en-US" altLang="zh-CN" dirty="0"/>
          </a:p>
        </p:txBody>
      </p:sp>
      <p:sp>
        <p:nvSpPr>
          <p:cNvPr id="3" name="内容占位符 2">
            <a:extLst>
              <a:ext uri="{FF2B5EF4-FFF2-40B4-BE49-F238E27FC236}">
                <a16:creationId xmlns:a16="http://schemas.microsoft.com/office/drawing/2014/main" id="{2F09E76B-EBCF-47C5-9B18-07B798931BB4}"/>
              </a:ext>
            </a:extLst>
          </p:cNvPr>
          <p:cNvSpPr>
            <a:spLocks noGrp="1"/>
          </p:cNvSpPr>
          <p:nvPr>
            <p:ph idx="1"/>
          </p:nvPr>
        </p:nvSpPr>
        <p:spPr/>
        <p:txBody>
          <a:bodyPr/>
          <a:lstStyle/>
          <a:p>
            <a:pPr marL="0" indent="0">
              <a:buNone/>
            </a:pPr>
            <a:endParaRPr lang="en-US" altLang="zh-CN" dirty="0"/>
          </a:p>
          <a:p>
            <a:r>
              <a:rPr lang="zh-CN" altLang="en-US" dirty="0"/>
              <a:t>重力场</a:t>
            </a:r>
            <a:r>
              <a:rPr lang="en-US" altLang="zh-CN" dirty="0"/>
              <a:t>——</a:t>
            </a:r>
            <a:r>
              <a:rPr lang="zh-CN" altLang="en-US" dirty="0"/>
              <a:t>竖直向下</a:t>
            </a:r>
            <a:endParaRPr lang="en-US" altLang="zh-CN" dirty="0"/>
          </a:p>
          <a:p>
            <a:endParaRPr lang="en-US" altLang="zh-CN" dirty="0"/>
          </a:p>
          <a:p>
            <a:r>
              <a:rPr lang="zh-CN" altLang="en-US" dirty="0"/>
              <a:t>地面</a:t>
            </a:r>
            <a:r>
              <a:rPr lang="en-US" altLang="zh-CN" dirty="0"/>
              <a:t>——</a:t>
            </a:r>
            <a:r>
              <a:rPr lang="zh-CN" altLang="en-US" dirty="0"/>
              <a:t>无限大的一个水平面</a:t>
            </a:r>
            <a:endParaRPr lang="en-US" altLang="zh-CN" dirty="0"/>
          </a:p>
          <a:p>
            <a:endParaRPr lang="en-US" altLang="zh-CN" dirty="0"/>
          </a:p>
          <a:p>
            <a:r>
              <a:rPr lang="zh-CN" altLang="en-US" dirty="0"/>
              <a:t>空气分子</a:t>
            </a:r>
            <a:endParaRPr lang="en-US" altLang="zh-CN" dirty="0"/>
          </a:p>
          <a:p>
            <a:endParaRPr lang="en-US" altLang="zh-CN" dirty="0"/>
          </a:p>
          <a:p>
            <a:r>
              <a:rPr lang="zh-CN" altLang="en-US" dirty="0"/>
              <a:t>颗粒物</a:t>
            </a:r>
            <a:endParaRPr lang="en-US" altLang="zh-CN" dirty="0"/>
          </a:p>
          <a:p>
            <a:endParaRPr lang="zh-CN" altLang="en-US" dirty="0"/>
          </a:p>
        </p:txBody>
      </p:sp>
    </p:spTree>
    <p:extLst>
      <p:ext uri="{BB962C8B-B14F-4D97-AF65-F5344CB8AC3E}">
        <p14:creationId xmlns:p14="http://schemas.microsoft.com/office/powerpoint/2010/main" val="647697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362DAF-FDF5-484B-A2E4-DE6AA5F90251}"/>
              </a:ext>
            </a:extLst>
          </p:cNvPr>
          <p:cNvSpPr>
            <a:spLocks noGrp="1"/>
          </p:cNvSpPr>
          <p:nvPr>
            <p:ph type="title"/>
          </p:nvPr>
        </p:nvSpPr>
        <p:spPr/>
        <p:txBody>
          <a:bodyPr/>
          <a:lstStyle/>
          <a:p>
            <a:r>
              <a:rPr lang="zh-CN" altLang="en-US" dirty="0"/>
              <a:t>对象之间的相互作用</a:t>
            </a:r>
            <a:endParaRPr lang="en-US" altLang="zh-CN" dirty="0"/>
          </a:p>
        </p:txBody>
      </p:sp>
      <p:sp>
        <p:nvSpPr>
          <p:cNvPr id="3" name="内容占位符 2">
            <a:extLst>
              <a:ext uri="{FF2B5EF4-FFF2-40B4-BE49-F238E27FC236}">
                <a16:creationId xmlns:a16="http://schemas.microsoft.com/office/drawing/2014/main" id="{2BDF603F-59B6-4BC6-89D2-6C423DF3DF56}"/>
              </a:ext>
            </a:extLst>
          </p:cNvPr>
          <p:cNvSpPr>
            <a:spLocks noGrp="1"/>
          </p:cNvSpPr>
          <p:nvPr>
            <p:ph idx="1"/>
          </p:nvPr>
        </p:nvSpPr>
        <p:spPr/>
        <p:txBody>
          <a:bodyPr/>
          <a:lstStyle/>
          <a:p>
            <a:endParaRPr lang="en-US" altLang="zh-CN" dirty="0"/>
          </a:p>
          <a:p>
            <a:r>
              <a:rPr lang="zh-CN" altLang="en-US" dirty="0"/>
              <a:t>颗粒物持续受到重力作用</a:t>
            </a:r>
            <a:endParaRPr lang="en-US" altLang="zh-CN" dirty="0"/>
          </a:p>
          <a:p>
            <a:endParaRPr lang="en-US" altLang="zh-CN" dirty="0"/>
          </a:p>
          <a:p>
            <a:r>
              <a:rPr lang="zh-CN" altLang="en-US" dirty="0"/>
              <a:t>颗粒物与颗粒物之间的相互碰撞</a:t>
            </a:r>
            <a:endParaRPr lang="en-US" altLang="zh-CN" dirty="0"/>
          </a:p>
          <a:p>
            <a:pPr marL="0" indent="0">
              <a:buNone/>
            </a:pPr>
            <a:endParaRPr lang="en-US" altLang="zh-CN" dirty="0"/>
          </a:p>
          <a:p>
            <a:r>
              <a:rPr lang="zh-CN" altLang="en-US" dirty="0"/>
              <a:t>空气分子对颗粒物的碰撞</a:t>
            </a:r>
            <a:endParaRPr lang="en-US" altLang="zh-CN" dirty="0"/>
          </a:p>
          <a:p>
            <a:endParaRPr lang="en-US" altLang="zh-CN" dirty="0"/>
          </a:p>
          <a:p>
            <a:r>
              <a:rPr lang="zh-CN" altLang="en-US" dirty="0"/>
              <a:t>规定颗粒物与地面接触之后不弹起，而是直接穿过</a:t>
            </a:r>
            <a:endParaRPr lang="en-US" altLang="zh-CN" dirty="0"/>
          </a:p>
          <a:p>
            <a:endParaRPr lang="zh-CN" altLang="en-US" dirty="0"/>
          </a:p>
        </p:txBody>
      </p:sp>
    </p:spTree>
    <p:extLst>
      <p:ext uri="{BB962C8B-B14F-4D97-AF65-F5344CB8AC3E}">
        <p14:creationId xmlns:p14="http://schemas.microsoft.com/office/powerpoint/2010/main" val="1080909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67BC06-EF1B-47D1-8ED0-D33BE6B50B33}"/>
              </a:ext>
            </a:extLst>
          </p:cNvPr>
          <p:cNvSpPr>
            <a:spLocks noGrp="1"/>
          </p:cNvSpPr>
          <p:nvPr>
            <p:ph type="title"/>
          </p:nvPr>
        </p:nvSpPr>
        <p:spPr/>
        <p:txBody>
          <a:bodyPr/>
          <a:lstStyle/>
          <a:p>
            <a:r>
              <a:rPr lang="zh-CN" altLang="en-US" dirty="0"/>
              <a:t>理论分析</a:t>
            </a:r>
          </a:p>
        </p:txBody>
      </p:sp>
      <p:sp>
        <p:nvSpPr>
          <p:cNvPr id="3" name="文本占位符 2">
            <a:extLst>
              <a:ext uri="{FF2B5EF4-FFF2-40B4-BE49-F238E27FC236}">
                <a16:creationId xmlns:a16="http://schemas.microsoft.com/office/drawing/2014/main" id="{4D39F461-9839-4517-859B-3A24EBB4167B}"/>
              </a:ext>
            </a:extLst>
          </p:cNvPr>
          <p:cNvSpPr>
            <a:spLocks noGrp="1"/>
          </p:cNvSpPr>
          <p:nvPr>
            <p:ph type="body" idx="1"/>
          </p:nvPr>
        </p:nvSpPr>
        <p:spPr/>
        <p:txBody>
          <a:bodyPr/>
          <a:lstStyle/>
          <a:p>
            <a:r>
              <a:rPr lang="zh-CN" altLang="en-US" dirty="0"/>
              <a:t>在理论层面上，给出该问题的计算结果，或者解决方案</a:t>
            </a:r>
          </a:p>
        </p:txBody>
      </p:sp>
    </p:spTree>
    <p:extLst>
      <p:ext uri="{BB962C8B-B14F-4D97-AF65-F5344CB8AC3E}">
        <p14:creationId xmlns:p14="http://schemas.microsoft.com/office/powerpoint/2010/main" val="2989921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905BAC-A0F4-4C2A-A0AE-007D11A52EC5}"/>
              </a:ext>
            </a:extLst>
          </p:cNvPr>
          <p:cNvSpPr>
            <a:spLocks noGrp="1"/>
          </p:cNvSpPr>
          <p:nvPr>
            <p:ph type="title"/>
          </p:nvPr>
        </p:nvSpPr>
        <p:spPr/>
        <p:txBody>
          <a:bodyPr/>
          <a:lstStyle/>
          <a:p>
            <a:r>
              <a:rPr lang="zh-CN" altLang="en-US" dirty="0"/>
              <a:t>已知的变量</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E3F5DEC-AA6D-4B71-8D3A-6C39602421A3}"/>
                  </a:ext>
                </a:extLst>
              </p:cNvPr>
              <p:cNvSpPr>
                <a:spLocks noGrp="1"/>
              </p:cNvSpPr>
              <p:nvPr>
                <p:ph idx="1"/>
              </p:nvPr>
            </p:nvSpPr>
            <p:spPr/>
            <p:txBody>
              <a:bodyPr/>
              <a:lstStyle/>
              <a:p>
                <a:r>
                  <a:rPr lang="zh-CN" altLang="en-US" dirty="0"/>
                  <a:t>温度：常温，</a:t>
                </a:r>
                <a14:m>
                  <m:oMath xmlns:m="http://schemas.openxmlformats.org/officeDocument/2006/math">
                    <m:r>
                      <a:rPr lang="en-US" altLang="zh-CN" i="1" dirty="0" smtClean="0">
                        <a:latin typeface="Cambria Math" panose="02040503050406030204" pitchFamily="18" charset="0"/>
                      </a:rPr>
                      <m:t>𝑇</m:t>
                    </m:r>
                    <m:r>
                      <a:rPr lang="en-US" altLang="zh-CN" b="0" i="1" dirty="0" smtClean="0">
                        <a:latin typeface="Cambria Math" panose="02040503050406030204" pitchFamily="18" charset="0"/>
                      </a:rPr>
                      <m:t>=</m:t>
                    </m:r>
                    <m:r>
                      <a:rPr lang="en-US" altLang="zh-CN" i="1" dirty="0" smtClean="0">
                        <a:latin typeface="Cambria Math" panose="02040503050406030204" pitchFamily="18" charset="0"/>
                      </a:rPr>
                      <m:t>300</m:t>
                    </m:r>
                    <m:r>
                      <a:rPr lang="en-US" altLang="zh-CN" i="1" dirty="0" smtClean="0">
                        <a:latin typeface="Cambria Math" panose="02040503050406030204" pitchFamily="18" charset="0"/>
                      </a:rPr>
                      <m:t>𝐾</m:t>
                    </m:r>
                  </m:oMath>
                </a14:m>
                <a:endParaRPr lang="en-US" altLang="zh-CN" dirty="0"/>
              </a:p>
              <a:p>
                <a:r>
                  <a:rPr lang="zh-CN" altLang="en-US" dirty="0"/>
                  <a:t>颗粒大小：</a:t>
                </a:r>
                <a14:m>
                  <m:oMath xmlns:m="http://schemas.openxmlformats.org/officeDocument/2006/math">
                    <m:r>
                      <m:rPr>
                        <m:sty m:val="p"/>
                      </m:rPr>
                      <a:rPr lang="en-US" altLang="zh-CN" b="0" i="0" dirty="0" smtClean="0">
                        <a:latin typeface="Cambria Math" panose="02040503050406030204" pitchFamily="18" charset="0"/>
                      </a:rPr>
                      <m:t>d</m:t>
                    </m:r>
                    <m:r>
                      <a:rPr lang="en-US" altLang="zh-CN" b="0" i="1" dirty="0"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−8</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r>
                      <a:rPr lang="en-US" altLang="zh-CN" b="0" i="1" smtClean="0">
                        <a:latin typeface="Cambria Math" panose="02040503050406030204" pitchFamily="18" charset="0"/>
                      </a:rPr>
                      <m:t> </m:t>
                    </m:r>
                    <m:r>
                      <a:rPr lang="en-US" altLang="zh-CN" b="0" i="1" smtClean="0">
                        <a:latin typeface="Cambria Math" panose="02040503050406030204" pitchFamily="18" charset="0"/>
                      </a:rPr>
                      <m:t>𝑚</m:t>
                    </m:r>
                  </m:oMath>
                </a14:m>
                <a:endParaRPr lang="en-US" altLang="zh-CN" b="0" dirty="0"/>
              </a:p>
              <a:p>
                <a:r>
                  <a:rPr lang="zh-CN" altLang="en-US" dirty="0"/>
                  <a:t>颗粒密度：</a:t>
                </a:r>
                <a14:m>
                  <m:oMath xmlns:m="http://schemas.openxmlformats.org/officeDocument/2006/math">
                    <m:r>
                      <a:rPr lang="en-US" altLang="zh-CN" b="0" i="1" smtClean="0">
                        <a:latin typeface="Cambria Math" panose="02040503050406030204" pitchFamily="18" charset="0"/>
                      </a:rPr>
                      <m:t>𝜌</m:t>
                    </m:r>
                    <m:r>
                      <a:rPr lang="en-US" altLang="zh-CN" b="0" i="1" smtClean="0">
                        <a:latin typeface="Cambria Math" panose="02040503050406030204" pitchFamily="18" charset="0"/>
                      </a:rPr>
                      <m:t>=0.5~1.5</m:t>
                    </m:r>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3</m:t>
                        </m:r>
                      </m:sup>
                    </m:sSup>
                  </m:oMath>
                </a14:m>
                <a:endParaRPr lang="en-US" altLang="zh-CN" b="0" dirty="0"/>
              </a:p>
              <a:p>
                <a:r>
                  <a:rPr lang="zh-CN" altLang="en-US" dirty="0"/>
                  <a:t>颗粒初始高度：</a:t>
                </a:r>
                <a14:m>
                  <m:oMath xmlns:m="http://schemas.openxmlformats.org/officeDocument/2006/math">
                    <m:sSub>
                      <m:sSubPr>
                        <m:ctrlPr>
                          <a:rPr lang="en-US" altLang="zh-CN" b="0" i="1" dirty="0" smtClean="0">
                            <a:latin typeface="Cambria Math" panose="02040503050406030204" pitchFamily="18" charset="0"/>
                          </a:rPr>
                        </m:ctrlPr>
                      </m:sSubPr>
                      <m:e>
                        <m:r>
                          <m:rPr>
                            <m:sty m:val="p"/>
                          </m:rPr>
                          <a:rPr lang="en-US" altLang="zh-CN" i="1" dirty="0">
                            <a:latin typeface="Cambria Math" panose="02040503050406030204" pitchFamily="18" charset="0"/>
                          </a:rPr>
                          <m:t>h</m:t>
                        </m:r>
                      </m:e>
                      <m:sub>
                        <m:r>
                          <a:rPr lang="en-US" altLang="zh-CN" b="0" i="0" dirty="0" smtClean="0">
                            <a:latin typeface="Cambria Math" panose="02040503050406030204" pitchFamily="18" charset="0"/>
                          </a:rPr>
                          <m:t>0</m:t>
                        </m:r>
                      </m:sub>
                    </m:sSub>
                    <m:r>
                      <a:rPr lang="en-US" altLang="zh-CN" b="0" i="0" dirty="0" smtClean="0">
                        <a:latin typeface="Cambria Math" panose="02040503050406030204" pitchFamily="18" charset="0"/>
                      </a:rPr>
                      <m:t>=1.7</m:t>
                    </m:r>
                    <m:r>
                      <m:rPr>
                        <m:sty m:val="p"/>
                      </m:rPr>
                      <a:rPr lang="en-US" altLang="zh-CN" b="0" i="0" dirty="0" smtClean="0">
                        <a:latin typeface="Cambria Math" panose="02040503050406030204" pitchFamily="18" charset="0"/>
                      </a:rPr>
                      <m:t>m</m:t>
                    </m:r>
                  </m:oMath>
                </a14:m>
                <a:endParaRPr lang="en-US" altLang="zh-CN" b="0" dirty="0"/>
              </a:p>
              <a:p>
                <a:endParaRPr lang="en-US" altLang="zh-CN" dirty="0"/>
              </a:p>
            </p:txBody>
          </p:sp>
        </mc:Choice>
        <mc:Fallback xmlns="">
          <p:sp>
            <p:nvSpPr>
              <p:cNvPr id="3" name="内容占位符 2">
                <a:extLst>
                  <a:ext uri="{FF2B5EF4-FFF2-40B4-BE49-F238E27FC236}">
                    <a16:creationId xmlns:a16="http://schemas.microsoft.com/office/drawing/2014/main" id="{6E3F5DEC-AA6D-4B71-8D3A-6C39602421A3}"/>
                  </a:ext>
                </a:extLst>
              </p:cNvPr>
              <p:cNvSpPr>
                <a:spLocks noGrp="1" noRot="1" noChangeAspect="1" noMove="1" noResize="1" noEditPoints="1" noAdjustHandles="1" noChangeArrowheads="1" noChangeShapeType="1" noTextEdit="1"/>
              </p:cNvSpPr>
              <p:nvPr>
                <p:ph idx="1"/>
              </p:nvPr>
            </p:nvSpPr>
            <p:spPr>
              <a:blipFill>
                <a:blip r:embed="rId2"/>
                <a:stretch>
                  <a:fillRect l="-242" t="-21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86859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29AC1A-F0E7-461A-8399-23A9F420D16A}"/>
              </a:ext>
            </a:extLst>
          </p:cNvPr>
          <p:cNvSpPr>
            <a:spLocks noGrp="1"/>
          </p:cNvSpPr>
          <p:nvPr>
            <p:ph type="title"/>
          </p:nvPr>
        </p:nvSpPr>
        <p:spPr/>
        <p:txBody>
          <a:bodyPr/>
          <a:lstStyle/>
          <a:p>
            <a:r>
              <a:rPr lang="zh-CN" altLang="en-US" dirty="0"/>
              <a:t>颗粒之间是否会相互碰撞？</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7F33B5A-3192-4375-A1BD-08CA801FC03B}"/>
                  </a:ext>
                </a:extLst>
              </p:cNvPr>
              <p:cNvSpPr>
                <a:spLocks noGrp="1"/>
              </p:cNvSpPr>
              <p:nvPr>
                <p:ph idx="1"/>
              </p:nvPr>
            </p:nvSpPr>
            <p:spPr/>
            <p:txBody>
              <a:bodyPr/>
              <a:lstStyle/>
              <a:p>
                <a:r>
                  <a:rPr lang="zh-CN" altLang="en-US" dirty="0"/>
                  <a:t>考虑计算忽略空气分子影响下的颗粒自身的平均自由程：</a:t>
                </a:r>
                <a:endParaRPr lang="en-US" altLang="zh-CN" dirty="0"/>
              </a:p>
              <a:p>
                <a:pPr algn="ctr"/>
                <a14:m>
                  <m:oMath xmlns:m="http://schemas.openxmlformats.org/officeDocument/2006/math">
                    <m:r>
                      <a:rPr lang="en-US" altLang="zh-CN" b="0" i="1" smtClean="0">
                        <a:latin typeface="Cambria Math" panose="02040503050406030204" pitchFamily="18" charset="0"/>
                      </a:rPr>
                      <m:t>𝜆</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𝑉</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2</m:t>
                            </m:r>
                          </m:e>
                        </m:rad>
                        <m:r>
                          <a:rPr lang="en-US" altLang="zh-CN" b="0" i="1" smtClean="0">
                            <a:latin typeface="Cambria Math" panose="02040503050406030204" pitchFamily="18" charset="0"/>
                          </a:rPr>
                          <m:t>𝜋</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𝑑</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𝑁</m:t>
                        </m:r>
                      </m:den>
                    </m:f>
                  </m:oMath>
                </a14:m>
                <a:endParaRPr lang="en-US" altLang="zh-CN" dirty="0"/>
              </a:p>
              <a:p>
                <a:r>
                  <a:rPr lang="zh-CN" altLang="en-US" dirty="0"/>
                  <a:t>查阅资料，在一个喷嚏中，大约有 </a:t>
                </a:r>
                <a14:m>
                  <m:oMath xmlns:m="http://schemas.openxmlformats.org/officeDocument/2006/math">
                    <m:r>
                      <a:rPr lang="en-US" altLang="zh-CN" i="1" dirty="0">
                        <a:latin typeface="Cambria Math" panose="02040503050406030204" pitchFamily="18" charset="0"/>
                      </a:rPr>
                      <m:t>4</m:t>
                    </m:r>
                    <m:r>
                      <a:rPr lang="en-US" altLang="zh-CN" i="1" dirty="0" smtClean="0">
                        <a:latin typeface="Cambria Math" panose="02040503050406030204" pitchFamily="18" charset="0"/>
                      </a:rPr>
                      <m:t>0</m:t>
                    </m:r>
                    <m:r>
                      <a:rPr lang="en-US" altLang="zh-CN" i="1" dirty="0">
                        <a:latin typeface="Cambria Math" panose="02040503050406030204" pitchFamily="18" charset="0"/>
                      </a:rPr>
                      <m:t>0</m:t>
                    </m:r>
                    <m:r>
                      <a:rPr lang="en-US" altLang="zh-CN" i="1" dirty="0" smtClean="0">
                        <a:latin typeface="Cambria Math" panose="02040503050406030204" pitchFamily="18" charset="0"/>
                      </a:rPr>
                      <m:t>00</m:t>
                    </m:r>
                  </m:oMath>
                </a14:m>
                <a:r>
                  <a:rPr lang="zh-CN" altLang="en-US" dirty="0"/>
                  <a:t>个液滴</a:t>
                </a:r>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=40000</m:t>
                    </m:r>
                  </m:oMath>
                </a14:m>
                <a:r>
                  <a:rPr lang="zh-CN" altLang="en-US" dirty="0"/>
                  <a:t>，故可算出分母数量级约：</a:t>
                </a:r>
                <a:endParaRPr lang="en-US" altLang="zh-CN" dirty="0"/>
              </a:p>
              <a:p>
                <a:pPr algn="ctr"/>
                <a14:m>
                  <m:oMath xmlns:m="http://schemas.openxmlformats.org/officeDocument/2006/math">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2</m:t>
                        </m:r>
                      </m:e>
                    </m:rad>
                    <m:r>
                      <a:rPr lang="en-US" altLang="zh-CN" b="0" i="1" smtClean="0">
                        <a:latin typeface="Cambria Math" panose="02040503050406030204" pitchFamily="18" charset="0"/>
                      </a:rPr>
                      <m:t>𝜋</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𝑑</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𝑁</m:t>
                    </m:r>
                    <m:r>
                      <a:rPr lang="en-US" altLang="zh-CN" b="0" i="1" smtClean="0">
                        <a:latin typeface="Cambria Math" panose="02040503050406030204" pitchFamily="18" charset="0"/>
                      </a:rPr>
                      <m:t> :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−11</m:t>
                        </m:r>
                      </m:sup>
                    </m:sSup>
                    <m:r>
                      <a:rPr lang="en-US" altLang="zh-CN" b="0" i="1" smtClean="0">
                        <a:latin typeface="Cambria Math" panose="02040503050406030204" pitchFamily="18" charset="0"/>
                      </a:rPr>
                      <m:t> </m:t>
                    </m:r>
                  </m:oMath>
                </a14:m>
                <a:endParaRPr lang="en-US" altLang="zh-CN" b="0" dirty="0"/>
              </a:p>
              <a:p>
                <a:r>
                  <a:rPr lang="zh-CN" altLang="en-US" dirty="0"/>
                  <a:t>则当一个喷嚏打出之后，颗粒略微散开，平均自由程将达到米级别，可以忽略碰撞</a:t>
                </a:r>
                <a:endParaRPr lang="en-US" altLang="zh-CN" dirty="0"/>
              </a:p>
              <a:p>
                <a:r>
                  <a:rPr lang="zh-CN" altLang="en-US" dirty="0"/>
                  <a:t>所以我们可以仅仅考虑一个颗粒在空气中的运动情况（概率分布）</a:t>
                </a:r>
              </a:p>
            </p:txBody>
          </p:sp>
        </mc:Choice>
        <mc:Fallback xmlns="">
          <p:sp>
            <p:nvSpPr>
              <p:cNvPr id="3" name="内容占位符 2">
                <a:extLst>
                  <a:ext uri="{FF2B5EF4-FFF2-40B4-BE49-F238E27FC236}">
                    <a16:creationId xmlns:a16="http://schemas.microsoft.com/office/drawing/2014/main" id="{67F33B5A-3192-4375-A1BD-08CA801FC03B}"/>
                  </a:ext>
                </a:extLst>
              </p:cNvPr>
              <p:cNvSpPr>
                <a:spLocks noGrp="1" noRot="1" noChangeAspect="1" noMove="1" noResize="1" noEditPoints="1" noAdjustHandles="1" noChangeArrowheads="1" noChangeShapeType="1" noTextEdit="1"/>
              </p:cNvSpPr>
              <p:nvPr>
                <p:ph idx="1"/>
              </p:nvPr>
            </p:nvSpPr>
            <p:spPr>
              <a:blipFill>
                <a:blip r:embed="rId2"/>
                <a:stretch>
                  <a:fillRect l="-242" t="-21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40405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5B730A-3510-4254-8EF7-FB0A86A03C9A}"/>
              </a:ext>
            </a:extLst>
          </p:cNvPr>
          <p:cNvSpPr>
            <a:spLocks noGrp="1"/>
          </p:cNvSpPr>
          <p:nvPr>
            <p:ph type="title"/>
          </p:nvPr>
        </p:nvSpPr>
        <p:spPr/>
        <p:txBody>
          <a:bodyPr/>
          <a:lstStyle/>
          <a:p>
            <a:r>
              <a:rPr lang="zh-CN" altLang="en-US" dirty="0"/>
              <a:t>如果没有重力会怎样</a:t>
            </a:r>
            <a:r>
              <a:rPr lang="en-US" altLang="zh-CN" dirty="0"/>
              <a:t>?	</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7755460C-EC01-4C2A-9128-6D119F2CA138}"/>
                  </a:ext>
                </a:extLst>
              </p:cNvPr>
              <p:cNvSpPr>
                <a:spLocks noGrp="1"/>
              </p:cNvSpPr>
              <p:nvPr>
                <p:ph idx="1"/>
              </p:nvPr>
            </p:nvSpPr>
            <p:spPr/>
            <p:txBody>
              <a:bodyPr/>
              <a:lstStyle/>
              <a:p>
                <a:r>
                  <a:rPr lang="zh-CN" altLang="en-US" dirty="0"/>
                  <a:t>根据爱因斯坦关于布朗运动的理论，空气会对颗粒产生一个随机力，以及粘滞阻力：</a:t>
                </a:r>
                <a:endParaRPr lang="en-US" altLang="zh-CN" dirty="0"/>
              </a:p>
              <a:p>
                <a:pPr algn="ctr"/>
                <a14:m>
                  <m:oMath xmlns:m="http://schemas.openxmlformats.org/officeDocument/2006/math">
                    <m:r>
                      <a:rPr lang="en-US" altLang="zh-CN" b="0" i="1" smtClean="0">
                        <a:latin typeface="Cambria Math" panose="02040503050406030204" pitchFamily="18" charset="0"/>
                      </a:rPr>
                      <m:t>𝑚</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𝑎</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𝜇</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𝑣</m:t>
                        </m:r>
                      </m:e>
                    </m:acc>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𝑓</m:t>
                        </m:r>
                      </m:e>
                    </m:acc>
                  </m:oMath>
                </a14:m>
                <a:endParaRPr lang="en-US" altLang="zh-CN" b="0" dirty="0"/>
              </a:p>
              <a:p>
                <a:r>
                  <a:rPr lang="zh-CN" altLang="en-US" dirty="0"/>
                  <a:t>经过一系列的计算，我们可以得到：</a:t>
                </a:r>
                <a:endParaRPr lang="en-US" altLang="zh-CN" dirty="0"/>
              </a:p>
              <a:p>
                <a:pPr algn="ctr"/>
                <a14:m>
                  <m:oMath xmlns:m="http://schemas.openxmlformats.org/officeDocument/2006/math">
                    <m:r>
                      <a:rPr lang="en-US" altLang="zh-CN" b="0" i="1" smtClean="0">
                        <a:latin typeface="Cambria Math" panose="02040503050406030204" pitchFamily="18" charset="0"/>
                      </a:rPr>
                      <m:t>&lt;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𝑟</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&gt;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6</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𝐵</m:t>
                            </m:r>
                          </m:sub>
                        </m:sSub>
                        <m:r>
                          <a:rPr lang="en-US" altLang="zh-CN" b="0" i="1" smtClean="0">
                            <a:latin typeface="Cambria Math" panose="02040503050406030204" pitchFamily="18" charset="0"/>
                          </a:rPr>
                          <m:t>𝑇</m:t>
                        </m:r>
                      </m:num>
                      <m:den>
                        <m:r>
                          <a:rPr lang="en-US" altLang="zh-CN" b="0" i="1" smtClean="0">
                            <a:latin typeface="Cambria Math" panose="02040503050406030204" pitchFamily="18" charset="0"/>
                          </a:rPr>
                          <m:t>𝜇</m:t>
                        </m:r>
                      </m:den>
                    </m:f>
                    <m:r>
                      <a:rPr lang="en-US" altLang="zh-CN" b="0" i="1" smtClean="0">
                        <a:latin typeface="Cambria Math" panose="02040503050406030204" pitchFamily="18" charset="0"/>
                      </a:rPr>
                      <m:t>𝑡</m:t>
                    </m:r>
                  </m:oMath>
                </a14:m>
                <a:endParaRPr lang="en-US" altLang="zh-CN" dirty="0"/>
              </a:p>
              <a:p>
                <a:r>
                  <a:rPr lang="zh-CN" altLang="en-US" dirty="0"/>
                  <a:t>但是这个暂时还没有什么作用，我们既不知道粒子的分布情况，也不知道有了重力会发生什么，但是显然，这个没有重力的情况对我们有所启发</a:t>
                </a:r>
                <a:endParaRPr lang="en-US" altLang="zh-CN" dirty="0"/>
              </a:p>
              <a:p>
                <a:pPr algn="ctr"/>
                <a:endParaRPr lang="zh-CN" altLang="en-US" dirty="0"/>
              </a:p>
            </p:txBody>
          </p:sp>
        </mc:Choice>
        <mc:Fallback>
          <p:sp>
            <p:nvSpPr>
              <p:cNvPr id="3" name="内容占位符 2">
                <a:extLst>
                  <a:ext uri="{FF2B5EF4-FFF2-40B4-BE49-F238E27FC236}">
                    <a16:creationId xmlns:a16="http://schemas.microsoft.com/office/drawing/2014/main" id="{7755460C-EC01-4C2A-9128-6D119F2CA138}"/>
                  </a:ext>
                </a:extLst>
              </p:cNvPr>
              <p:cNvSpPr>
                <a:spLocks noGrp="1" noRot="1" noChangeAspect="1" noMove="1" noResize="1" noEditPoints="1" noAdjustHandles="1" noChangeArrowheads="1" noChangeShapeType="1" noTextEdit="1"/>
              </p:cNvSpPr>
              <p:nvPr>
                <p:ph idx="1"/>
              </p:nvPr>
            </p:nvSpPr>
            <p:spPr>
              <a:blipFill>
                <a:blip r:embed="rId2"/>
                <a:stretch>
                  <a:fillRect l="-606" t="-2121" r="-14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32911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FF24FE-56B7-453D-8BAF-C58A477A4F33}"/>
              </a:ext>
            </a:extLst>
          </p:cNvPr>
          <p:cNvSpPr>
            <a:spLocks noGrp="1"/>
          </p:cNvSpPr>
          <p:nvPr>
            <p:ph type="title"/>
          </p:nvPr>
        </p:nvSpPr>
        <p:spPr/>
        <p:txBody>
          <a:bodyPr/>
          <a:lstStyle/>
          <a:p>
            <a:r>
              <a:rPr lang="zh-CN" altLang="en-US" dirty="0"/>
              <a:t>水平方向的分布情况</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04E975C-647C-4D07-A202-43485A782B3E}"/>
                  </a:ext>
                </a:extLst>
              </p:cNvPr>
              <p:cNvSpPr>
                <a:spLocks noGrp="1"/>
              </p:cNvSpPr>
              <p:nvPr>
                <p:ph idx="1"/>
              </p:nvPr>
            </p:nvSpPr>
            <p:spPr/>
            <p:txBody>
              <a:bodyPr/>
              <a:lstStyle/>
              <a:p>
                <a:r>
                  <a:rPr lang="zh-CN" altLang="en-US" dirty="0"/>
                  <a:t>显然，水平方向的运动是与重力独立的，我们定义：</a:t>
                </a:r>
                <a:endParaRPr lang="en-US" altLang="zh-CN" dirty="0"/>
              </a:p>
              <a:p>
                <a:pPr algn="ctr"/>
                <a14:m>
                  <m:oMath xmlns:m="http://schemas.openxmlformats.org/officeDocument/2006/math">
                    <m:r>
                      <a:rPr lang="en-US" altLang="zh-CN" b="0" i="1" smtClean="0">
                        <a:latin typeface="Cambria Math" panose="02040503050406030204" pitchFamily="18" charset="0"/>
                      </a:rPr>
                      <m:t>𝑥</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𝑖</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𝑦</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𝑗</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𝑧</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𝑘</m:t>
                        </m:r>
                      </m:e>
                    </m:acc>
                    <m:r>
                      <a:rPr lang="en-US" altLang="zh-CN" i="1">
                        <a:latin typeface="Cambria Math" panose="02040503050406030204" pitchFamily="18" charset="0"/>
                      </a:rPr>
                      <m:t>=</m:t>
                    </m:r>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𝑠</m:t>
                        </m:r>
                      </m:e>
                    </m:acc>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h</m:t>
                        </m:r>
                      </m:e>
                    </m:acc>
                    <m:r>
                      <a:rPr lang="en-US" altLang="zh-CN" b="0" i="1" smtClean="0">
                        <a:latin typeface="Cambria Math" panose="02040503050406030204" pitchFamily="18" charset="0"/>
                      </a:rPr>
                      <m:t>=</m:t>
                    </m:r>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𝑟</m:t>
                        </m:r>
                      </m:e>
                    </m:acc>
                  </m:oMath>
                </a14:m>
                <a:endParaRPr lang="en-US" altLang="zh-CN" b="0" dirty="0"/>
              </a:p>
              <a:p>
                <a:pPr algn="ctr"/>
                <a14:m>
                  <m:oMath xmlns:m="http://schemas.openxmlformats.org/officeDocument/2006/math">
                    <m:r>
                      <a:rPr lang="en-US" altLang="zh-CN" i="1" smtClean="0">
                        <a:latin typeface="Cambria Math" panose="02040503050406030204" pitchFamily="18" charset="0"/>
                      </a:rPr>
                      <m:t>𝑥</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𝑖</m:t>
                        </m:r>
                      </m:e>
                    </m:acc>
                    <m:r>
                      <a:rPr lang="en-US" altLang="zh-CN" i="1">
                        <a:latin typeface="Cambria Math" panose="02040503050406030204" pitchFamily="18" charset="0"/>
                      </a:rPr>
                      <m:t>+</m:t>
                    </m:r>
                    <m:r>
                      <a:rPr lang="en-US" altLang="zh-CN" i="1">
                        <a:latin typeface="Cambria Math" panose="02040503050406030204" pitchFamily="18" charset="0"/>
                      </a:rPr>
                      <m:t>𝑦</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𝑗</m:t>
                        </m:r>
                      </m:e>
                    </m:acc>
                    <m: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𝑠</m:t>
                        </m:r>
                      </m:e>
                    </m:acc>
                  </m:oMath>
                </a14:m>
                <a:endParaRPr lang="en-US" altLang="zh-CN" dirty="0"/>
              </a:p>
              <a:p>
                <a:pPr algn="ctr"/>
                <a14:m>
                  <m:oMath xmlns:m="http://schemas.openxmlformats.org/officeDocument/2006/math">
                    <m:r>
                      <a:rPr lang="en-US" altLang="zh-CN" i="1">
                        <a:latin typeface="Cambria Math" panose="02040503050406030204" pitchFamily="18" charset="0"/>
                      </a:rPr>
                      <m:t>𝑧</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𝑘</m:t>
                        </m:r>
                      </m:e>
                    </m:acc>
                    <m:r>
                      <a:rPr lang="en-US" altLang="zh-CN" i="1">
                        <a:latin typeface="Cambria Math" panose="02040503050406030204" pitchFamily="18" charset="0"/>
                      </a:rPr>
                      <m:t>=</m:t>
                    </m:r>
                    <m:acc>
                      <m:accPr>
                        <m:chr m:val="⃗"/>
                        <m:ctrlPr>
                          <a:rPr lang="en-US" altLang="zh-CN" i="1" smtClean="0">
                            <a:latin typeface="Cambria Math" panose="02040503050406030204" pitchFamily="18" charset="0"/>
                          </a:rPr>
                        </m:ctrlPr>
                      </m:accPr>
                      <m:e>
                        <m:r>
                          <m:rPr>
                            <m:sty m:val="p"/>
                          </m:rPr>
                          <a:rPr lang="en-US" altLang="zh-CN" i="1">
                            <a:latin typeface="Cambria Math" panose="02040503050406030204" pitchFamily="18" charset="0"/>
                          </a:rPr>
                          <m:t>h</m:t>
                        </m:r>
                      </m:e>
                    </m:acc>
                  </m:oMath>
                </a14:m>
                <a:endParaRPr lang="en-US" altLang="zh-CN" dirty="0"/>
              </a:p>
              <a:p>
                <a:r>
                  <a:rPr lang="zh-CN" altLang="en-US" dirty="0"/>
                  <a:t>将水平方向独立运用爱因斯坦理论：</a:t>
                </a:r>
                <a:endParaRPr lang="en-US" altLang="zh-CN" dirty="0"/>
              </a:p>
              <a:p>
                <a:pPr algn="ctr"/>
                <a14:m>
                  <m:oMath xmlns:m="http://schemas.openxmlformats.org/officeDocument/2006/math">
                    <m:r>
                      <a:rPr lang="en-US" altLang="zh-CN" b="0" i="1" smtClean="0">
                        <a:latin typeface="Cambria Math" panose="02040503050406030204" pitchFamily="18" charset="0"/>
                      </a:rPr>
                      <m:t>𝑚</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𝑑</m:t>
                            </m:r>
                          </m:e>
                          <m:sup>
                            <m:r>
                              <a:rPr lang="en-US" altLang="zh-CN" b="0" i="1" smtClean="0">
                                <a:latin typeface="Cambria Math" panose="02040503050406030204" pitchFamily="18" charset="0"/>
                              </a:rPr>
                              <m:t>2</m:t>
                            </m:r>
                          </m:sup>
                        </m:sSup>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𝑠</m:t>
                            </m:r>
                          </m:e>
                        </m:acc>
                      </m:num>
                      <m:den>
                        <m:r>
                          <a:rPr lang="en-US" altLang="zh-CN" b="0" i="1" smtClean="0">
                            <a:latin typeface="Cambria Math" panose="02040503050406030204" pitchFamily="18" charset="0"/>
                          </a:rPr>
                          <m:t>𝑑</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𝑡</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 </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𝜇</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𝑠</m:t>
                            </m:r>
                          </m:e>
                        </m:acc>
                      </m:num>
                      <m:den>
                        <m:r>
                          <a:rPr lang="en-US" altLang="zh-CN" b="0" i="1" smtClean="0">
                            <a:latin typeface="Cambria Math" panose="02040503050406030204" pitchFamily="18" charset="0"/>
                          </a:rPr>
                          <m:t>𝑑𝑡</m:t>
                        </m:r>
                      </m:den>
                    </m:f>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𝑓</m:t>
                        </m:r>
                      </m:e>
                    </m:acc>
                  </m:oMath>
                </a14:m>
                <a:endParaRPr lang="en-US" altLang="zh-CN" dirty="0"/>
              </a:p>
              <a:p>
                <a:r>
                  <a:rPr lang="zh-CN" altLang="en-US" dirty="0"/>
                  <a:t>又水平方向的平均动能大小为 </a:t>
                </a:r>
                <a14:m>
                  <m:oMath xmlns:m="http://schemas.openxmlformats.org/officeDocument/2006/math">
                    <m:f>
                      <m:fPr>
                        <m:ctrlPr>
                          <a:rPr lang="en-US" altLang="zh-CN" b="0" i="1" smtClean="0">
                            <a:latin typeface="Cambria Math" panose="02040503050406030204" pitchFamily="18" charset="0"/>
                          </a:rPr>
                        </m:ctrlPr>
                      </m:fPr>
                      <m:num>
                        <m:r>
                          <a:rPr lang="en-US" altLang="zh-CN" b="0" i="0" smtClean="0">
                            <a:latin typeface="Cambria Math" panose="02040503050406030204" pitchFamily="18" charset="0"/>
                          </a:rPr>
                          <m:t>1</m:t>
                        </m:r>
                      </m:num>
                      <m:den>
                        <m:r>
                          <a:rPr lang="en-US" altLang="zh-CN" b="0" i="0" smtClean="0">
                            <a:latin typeface="Cambria Math" panose="02040503050406030204" pitchFamily="18" charset="0"/>
                          </a:rPr>
                          <m:t>2</m:t>
                        </m:r>
                      </m:den>
                    </m:f>
                    <m:r>
                      <a:rPr lang="en-US" altLang="zh-CN" b="0" i="1" smtClean="0">
                        <a:latin typeface="Cambria Math" panose="02040503050406030204" pitchFamily="18" charset="0"/>
                      </a:rPr>
                      <m:t>𝑚</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𝑠</m:t>
                                    </m:r>
                                  </m:e>
                                </m:acc>
                              </m:num>
                              <m:den>
                                <m:r>
                                  <a:rPr lang="en-US" altLang="zh-CN" b="0" i="1" smtClean="0">
                                    <a:latin typeface="Cambria Math" panose="02040503050406030204" pitchFamily="18" charset="0"/>
                                  </a:rPr>
                                  <m:t>𝑑𝑡</m:t>
                                </m:r>
                              </m:den>
                            </m:f>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num>
                      <m:den>
                        <m:r>
                          <a:rPr lang="en-US" altLang="zh-CN" b="0" i="1" smtClean="0">
                            <a:latin typeface="Cambria Math" panose="02040503050406030204" pitchFamily="18" charset="0"/>
                          </a:rPr>
                          <m:t>2</m:t>
                        </m:r>
                      </m:den>
                    </m:f>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𝐵</m:t>
                        </m:r>
                      </m:sub>
                    </m:sSub>
                    <m:r>
                      <a:rPr lang="en-US" altLang="zh-CN" b="0" i="1" smtClean="0">
                        <a:latin typeface="Cambria Math" panose="02040503050406030204" pitchFamily="18" charset="0"/>
                      </a:rPr>
                      <m:t>𝑇</m:t>
                    </m:r>
                  </m:oMath>
                </a14:m>
                <a:endParaRPr lang="zh-CN" altLang="en-US" dirty="0"/>
              </a:p>
            </p:txBody>
          </p:sp>
        </mc:Choice>
        <mc:Fallback xmlns="">
          <p:sp>
            <p:nvSpPr>
              <p:cNvPr id="3" name="内容占位符 2">
                <a:extLst>
                  <a:ext uri="{FF2B5EF4-FFF2-40B4-BE49-F238E27FC236}">
                    <a16:creationId xmlns:a16="http://schemas.microsoft.com/office/drawing/2014/main" id="{704E975C-647C-4D07-A202-43485A782B3E}"/>
                  </a:ext>
                </a:extLst>
              </p:cNvPr>
              <p:cNvSpPr>
                <a:spLocks noGrp="1" noRot="1" noChangeAspect="1" noMove="1" noResize="1" noEditPoints="1" noAdjustHandles="1" noChangeArrowheads="1" noChangeShapeType="1" noTextEdit="1"/>
              </p:cNvSpPr>
              <p:nvPr>
                <p:ph idx="1"/>
              </p:nvPr>
            </p:nvSpPr>
            <p:spPr>
              <a:blipFill>
                <a:blip r:embed="rId2"/>
                <a:stretch>
                  <a:fillRect l="-242" t="-21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81256115"/>
      </p:ext>
    </p:extLst>
  </p:cSld>
  <p:clrMapOvr>
    <a:masterClrMapping/>
  </p:clrMapOvr>
</p:sld>
</file>

<file path=ppt/theme/theme1.xml><?xml version="1.0" encoding="utf-8"?>
<a:theme xmlns:a="http://schemas.openxmlformats.org/drawingml/2006/main" name="回顾">
  <a:themeElements>
    <a:clrScheme name="回顾">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Retrospect</Template>
  <TotalTime>1087</TotalTime>
  <Words>1425</Words>
  <Application>Microsoft Office PowerPoint</Application>
  <PresentationFormat>宽屏</PresentationFormat>
  <Paragraphs>119</Paragraphs>
  <Slides>23</Slides>
  <Notes>0</Notes>
  <HiddenSlides>0</HiddenSlides>
  <MMClips>1</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23</vt:i4>
      </vt:variant>
    </vt:vector>
  </HeadingPairs>
  <TitlesOfParts>
    <vt:vector size="27" baseType="lpstr">
      <vt:lpstr>Calibri</vt:lpstr>
      <vt:lpstr>Calibri Light</vt:lpstr>
      <vt:lpstr>Cambria Math</vt:lpstr>
      <vt:lpstr>回顾</vt:lpstr>
      <vt:lpstr>颗粒物在空气中悬浮的相关研究</vt:lpstr>
      <vt:lpstr>模型构建</vt:lpstr>
      <vt:lpstr>研究相关的对象</vt:lpstr>
      <vt:lpstr>对象之间的相互作用</vt:lpstr>
      <vt:lpstr>理论分析</vt:lpstr>
      <vt:lpstr>已知的变量</vt:lpstr>
      <vt:lpstr>颗粒之间是否会相互碰撞？</vt:lpstr>
      <vt:lpstr>如果没有重力会怎样? </vt:lpstr>
      <vt:lpstr>水平方向的分布情况</vt:lpstr>
      <vt:lpstr>水平方向的分布情况</vt:lpstr>
      <vt:lpstr>水平方向的分布情况</vt:lpstr>
      <vt:lpstr>水平方向的分布情况</vt:lpstr>
      <vt:lpstr> 竖直方向的分布情况</vt:lpstr>
      <vt:lpstr> 竖直方向的分布情况</vt:lpstr>
      <vt:lpstr>解决问题</vt:lpstr>
      <vt:lpstr>颗粒的平均悬浮时间以及时间分布</vt:lpstr>
      <vt:lpstr>颗粒的平均悬浮时间以及时间分布</vt:lpstr>
      <vt:lpstr>PowerPoint 演示文稿</vt:lpstr>
      <vt:lpstr>颗粒数密度随空间以及时间变化时的空间分布情况</vt:lpstr>
      <vt:lpstr>当初始颗粒有水平方向的定向速度时</vt:lpstr>
      <vt:lpstr>当初始颗粒有水平方向的定向速度时</vt:lpstr>
      <vt:lpstr>数值模拟</vt:lpstr>
      <vt:lpstr>待解决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Anoxia Cxy</dc:creator>
  <cp:lastModifiedBy>Anoxia Cxy</cp:lastModifiedBy>
  <cp:revision>85</cp:revision>
  <dcterms:created xsi:type="dcterms:W3CDTF">2020-06-18T06:26:31Z</dcterms:created>
  <dcterms:modified xsi:type="dcterms:W3CDTF">2020-06-19T08:36:59Z</dcterms:modified>
</cp:coreProperties>
</file>