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1" r:id="rId3"/>
    <p:sldId id="262" r:id="rId4"/>
    <p:sldId id="263" r:id="rId5"/>
    <p:sldId id="265" r:id="rId6"/>
    <p:sldId id="264" r:id="rId7"/>
    <p:sldId id="266" r:id="rId8"/>
    <p:sldId id="270" r:id="rId9"/>
    <p:sldId id="275" r:id="rId10"/>
    <p:sldId id="271" r:id="rId11"/>
    <p:sldId id="273" r:id="rId12"/>
    <p:sldId id="274" r:id="rId13"/>
    <p:sldId id="276" r:id="rId14"/>
    <p:sldId id="277" r:id="rId15"/>
    <p:sldId id="278" r:id="rId16"/>
    <p:sldId id="282" r:id="rId17"/>
    <p:sldId id="283" r:id="rId18"/>
    <p:sldId id="285" r:id="rId19"/>
    <p:sldId id="267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0" r:id="rId33"/>
    <p:sldId id="301" r:id="rId34"/>
    <p:sldId id="260" r:id="rId35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14" autoAdjust="0"/>
  </p:normalViewPr>
  <p:slideViewPr>
    <p:cSldViewPr showGuides="1"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17.08.2017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17.08.2017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new_logo_for_bing.php" TargetMode="External"/><Relationship Id="rId2" Type="http://schemas.openxmlformats.org/officeDocument/2006/relationships/hyperlink" Target="https://de.wikipedia.org/wiki/Googl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arbeitstipps.de/email-postfach-aufraeumen-3-tipps.html" TargetMode="External"/><Relationship Id="rId4" Type="http://schemas.openxmlformats.org/officeDocument/2006/relationships/hyperlink" Target="http://bibserv.fh-trier.de:8080/webOPACClient/search.do?methodToCall=sta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323528" y="1052736"/>
            <a:ext cx="8631343" cy="2448272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Konzeption und Realisierung eines Systems zur Informationssuche in einem Dokumentenarchiv basierend auf Textinhalt und Metadaten</a:t>
            </a:r>
            <a:endParaRPr lang="de-DE" alt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23528" y="42930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Bachelor-Vortrag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Annika Kremer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Stoppwörter (engl.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Indexierung mit Stoppwörtern: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 </a:t>
            </a:r>
            <a:endParaRPr lang="de-DE" dirty="0"/>
          </a:p>
        </p:txBody>
      </p:sp>
      <p:pic>
        <p:nvPicPr>
          <p:cNvPr id="11" name="Picture 2" descr="C:\Users\kreme\Documents\SuchTool\Praesentation\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6613023" cy="2649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63747" cy="323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</a:t>
            </a:r>
            <a:r>
              <a:rPr lang="de-DE" dirty="0" smtClean="0"/>
              <a:t>: Wichtigkeit des Terms?</a:t>
            </a:r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63747" cy="323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zusätzlich Dokumenthäufigkeit</a:t>
            </a:r>
          </a:p>
          <a:p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invertierte Dokumenthäufigkeit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mit Dämpfung 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TF-IDF-Gewichtung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467544" y="4221088"/>
          <a:ext cx="3312368" cy="504056"/>
        </p:xfrm>
        <a:graphic>
          <a:graphicData uri="http://schemas.openxmlformats.org/presentationml/2006/ole">
            <p:oleObj spid="_x0000_s10242" name="Formel" r:id="rId3" imgW="1282680" imgH="24120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5868144" y="1268760"/>
          <a:ext cx="432048" cy="396044"/>
        </p:xfrm>
        <a:graphic>
          <a:graphicData uri="http://schemas.openxmlformats.org/presentationml/2006/ole">
            <p:oleObj spid="_x0000_s10243" name="Formel" r:id="rId4" imgW="203040" imgH="228600" progId="Equation.3">
              <p:embed/>
            </p:oleObj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627784" y="2564904"/>
          <a:ext cx="1872208" cy="792088"/>
        </p:xfrm>
        <a:graphic>
          <a:graphicData uri="http://schemas.openxmlformats.org/presentationml/2006/ole">
            <p:oleObj spid="_x0000_s10244" name="Formel" r:id="rId5" imgW="952200" imgH="48240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4860032" y="1844824"/>
          <a:ext cx="1440160" cy="792088"/>
        </p:xfrm>
        <a:graphic>
          <a:graphicData uri="http://schemas.openxmlformats.org/presentationml/2006/ole">
            <p:oleObj spid="_x0000_s10245" name="Formel" r:id="rId6" imgW="609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Bei N = 2: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Erster Term in jedem Dokument enthalten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Gewicht 0 weil nicht aussagekräftig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 Dokumentvektoren mit TF-IDF-Gewichtung: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12" name="Picture 2" descr="C:\Users\kreme\Documents\SuchTool\Praesentation\gewich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4638675" cy="2190750"/>
          </a:xfrm>
          <a:prstGeom prst="rect">
            <a:avLst/>
          </a:prstGeom>
          <a:noFill/>
        </p:spPr>
      </p:pic>
      <p:pic>
        <p:nvPicPr>
          <p:cNvPr id="17" name="Picture 2" descr="C:\Users\kreme\Documents\SuchTool\Praesentation\dvek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581128"/>
            <a:ext cx="2483371" cy="161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Repräsentation der Anfrage durch Query-Vektor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„Formular“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Ähnlichkeitsfunktion</a:t>
            </a:r>
            <a:r>
              <a:rPr lang="de-DE" dirty="0" smtClean="0"/>
              <a:t>: Cosinus-Maß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15364" name="Picture 4" descr="C:\Users\kreme\Documents\SuchTool\Praesentation\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28800"/>
            <a:ext cx="2247900" cy="2038350"/>
          </a:xfrm>
          <a:prstGeom prst="rect">
            <a:avLst/>
          </a:prstGeom>
          <a:noFill/>
        </p:spPr>
      </p:pic>
      <p:pic>
        <p:nvPicPr>
          <p:cNvPr id="15366" name="Picture 6" descr="C:\Users\kreme\Documents\SuchTool\Praesentation\form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89040"/>
            <a:ext cx="3266306" cy="184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40962" name="Picture 2" descr="C:\Users\kreme\Documents\SuchTool\Praesentation\berechnung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  <p:pic>
        <p:nvPicPr>
          <p:cNvPr id="43011" name="Picture 3" descr="C:\Users\kreme\Documents\SuchTool\Praesentation\berechnung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72816"/>
            <a:ext cx="2727734" cy="245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Längenunabhängige </a:t>
            </a:r>
            <a:r>
              <a:rPr lang="de-DE" dirty="0" smtClean="0"/>
              <a:t>Ähnlichkeitsfunktion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Cosinus-Maß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8" name="Picture 2" descr="C:\Users\kreme\Documents\SuchTool\Ausarbeitung\images\vector_sp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4248472" cy="3948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Informationssuche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Verarbeitung </a:t>
            </a:r>
            <a:r>
              <a:rPr lang="de-DE" dirty="0" smtClean="0"/>
              <a:t>unstrukturierter Dokumente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Beispiele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Websuche </a:t>
            </a:r>
          </a:p>
          <a:p>
            <a:pPr lvl="1"/>
            <a:r>
              <a:rPr lang="de-DE" dirty="0" smtClean="0"/>
              <a:t>Onlinekatalog Bibliothek </a:t>
            </a:r>
          </a:p>
          <a:p>
            <a:pPr lvl="1"/>
            <a:r>
              <a:rPr lang="de-DE" dirty="0" smtClean="0"/>
              <a:t>E-Mail Posteingänge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pic>
        <p:nvPicPr>
          <p:cNvPr id="8" name="Picture 7" descr="C:\Users\kreme\Documents\SuchTool\Praesentation\bib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6985000" cy="1895475"/>
          </a:xfrm>
          <a:prstGeom prst="rect">
            <a:avLst/>
          </a:prstGeom>
          <a:noFill/>
        </p:spPr>
      </p:pic>
      <p:pic>
        <p:nvPicPr>
          <p:cNvPr id="9" name="Picture 2" descr="Bildergebnis für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96752"/>
            <a:ext cx="2088232" cy="706004"/>
          </a:xfrm>
          <a:prstGeom prst="rect">
            <a:avLst/>
          </a:prstGeom>
          <a:noFill/>
        </p:spPr>
      </p:pic>
      <p:pic>
        <p:nvPicPr>
          <p:cNvPr id="10" name="Picture 4" descr="Bildergebnis für bin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204864"/>
            <a:ext cx="1584176" cy="67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</a:t>
            </a:r>
            <a:r>
              <a:rPr lang="de-DE" dirty="0" smtClean="0"/>
              <a:t>Durchschnitt </a:t>
            </a:r>
            <a:r>
              <a:rPr lang="de-DE" dirty="0" smtClean="0"/>
              <a:t>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OR: Vereinigung </a:t>
            </a:r>
            <a:r>
              <a:rPr lang="de-DE" dirty="0" smtClean="0"/>
              <a:t>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</a:t>
            </a:r>
            <a:r>
              <a:rPr lang="de-DE" dirty="0" smtClean="0"/>
              <a:t>Vereinigung </a:t>
            </a:r>
            <a:r>
              <a:rPr lang="de-DE" dirty="0" smtClean="0"/>
              <a:t>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  <a:p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Lösung: Metadatentreffer mit Score 1 versehen</a:t>
            </a:r>
          </a:p>
          <a:p>
            <a:r>
              <a:rPr lang="de-DE" dirty="0" smtClean="0">
                <a:sym typeface="Wingdings" pitchFamily="2" charset="2"/>
              </a:rPr>
              <a:t>	 Addition der Score-Werte</a:t>
            </a:r>
          </a:p>
          <a:p>
            <a:r>
              <a:rPr lang="de-DE" dirty="0" smtClean="0">
                <a:sym typeface="Wingdings" pitchFamily="2" charset="2"/>
              </a:rPr>
              <a:t>	 Kommazahl impliziert Freitexttreffer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6866" name="Picture 2" descr="C:\Users\kreme\Documents\SuchTool\Praesentation\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88" y="1268413"/>
            <a:ext cx="674563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7891" name="Picture 3" descr="C:\Users\kreme\Documents\SuchTool\Praesentation\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88" y="1268413"/>
            <a:ext cx="674563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8914" name="Picture 2" descr="C:\Users\kreme\Documents\SuchTool\Praesentation\3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88" y="1268413"/>
            <a:ext cx="674563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9938" name="Picture 2" descr="C:\Users\kreme\Documents\SuchTool\Praesentation\frei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88" y="1268413"/>
            <a:ext cx="674563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0962" name="Picture 2" descr="C:\Users\kreme\Documents\SuchTool\Praesentation\met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88" y="1268413"/>
            <a:ext cx="674563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1986" name="Picture 2" descr="C:\Users\kreme\Documents\SuchTool\Praesentation\blub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88" y="1268413"/>
            <a:ext cx="674563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3010" name="Picture 2" descr="C:\Users\kreme\Documents\SuchTool\Praesentation\blaaaaa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52" y="1268413"/>
            <a:ext cx="674170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4034" name="Picture 2" descr="C:\Users\kreme\Documents\SuchTool\Praesentation\ooooo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998" y="1268413"/>
            <a:ext cx="6720416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Hauptanwendungsfall </a:t>
            </a:r>
            <a:r>
              <a:rPr lang="de-DE" dirty="0" smtClean="0"/>
              <a:t>E-Mail Postfach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Semistrukturierte </a:t>
            </a:r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Metadaten (z.B. Datum, Absender…)</a:t>
            </a:r>
            <a:endParaRPr lang="de-DE" i="1" dirty="0" smtClean="0"/>
          </a:p>
          <a:p>
            <a:pPr lvl="1"/>
            <a:r>
              <a:rPr lang="de-DE" dirty="0" smtClean="0"/>
              <a:t>Freitext</a:t>
            </a: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Logische Verknüpfung der Suchkriterien mit AND, OR, NOT in beliebig tiefer Schachtelung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pic>
        <p:nvPicPr>
          <p:cNvPr id="18434" name="Picture 2" descr="Email Postfach aufräumen mit diesen Tip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352839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5059" name="Picture 3" descr="C:\Users\kreme\Documents\SuchTool\Praesentation\aaaaalll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567" y="1268413"/>
            <a:ext cx="675727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6082" name="Picture 2" descr="C:\Users\kreme\Documents\SuchTool\Praesentation\search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477" y="1268413"/>
            <a:ext cx="675145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8130" name="Picture 2" descr="C:\Users\kreme\Documents\SuchTool\Praesentation\Metadatensuch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557" y="1268413"/>
            <a:ext cx="675529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9154" name="Picture 2" descr="C:\Users\kreme\Documents\SuchTool\Praesentation\freitextsuch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557" y="1268413"/>
            <a:ext cx="675529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https://de.wikipedia.org/wiki/Google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3"/>
              </a:rPr>
              <a:t>http://www.underconsideration.com/brandnew/archives/new_logo_for_bing.php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4"/>
              </a:rPr>
              <a:t>http://bibserv.fh-trier.de:8080/webOPACClient/search.do?methodToCall=start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5"/>
              </a:rPr>
              <a:t>http://www.arbeitstipps.de/email-postfach-aufraeumen-3-tipps.html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Metadatensuche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Charakterisieren </a:t>
            </a:r>
            <a:r>
              <a:rPr lang="de-DE" dirty="0" smtClean="0"/>
              <a:t>von Mengen durch Attribute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Mengenoperationen </a:t>
            </a:r>
            <a:endParaRPr lang="de-DE" dirty="0" smtClean="0"/>
          </a:p>
          <a:p>
            <a:pPr lvl="1"/>
            <a:r>
              <a:rPr lang="de-DE" dirty="0" smtClean="0"/>
              <a:t>Vereinigung</a:t>
            </a:r>
          </a:p>
          <a:p>
            <a:pPr lvl="1"/>
            <a:r>
              <a:rPr lang="de-DE" dirty="0" smtClean="0"/>
              <a:t>Durchschnitt</a:t>
            </a:r>
          </a:p>
          <a:p>
            <a:pPr lvl="1"/>
            <a:r>
              <a:rPr lang="de-DE" dirty="0" smtClean="0"/>
              <a:t>Differenz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029" name="Picture 5" descr="C:\Users\kreme\Documents\SuchTool\Praesentation\attrib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2390775" cy="400050"/>
          </a:xfrm>
          <a:prstGeom prst="rect">
            <a:avLst/>
          </a:prstGeom>
          <a:noFill/>
        </p:spPr>
      </p:pic>
      <p:pic>
        <p:nvPicPr>
          <p:cNvPr id="1031" name="Picture 7" descr="C:\Users\kreme\Documents\SuchTool\Praesentation\me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2809875" cy="54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Invertierte Liste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8435" name="Picture 3" descr="C:\Users\kreme\Documents\SuchTool\Praesentation\Untitled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800000"/>
            <a:ext cx="753427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Metadatensuche</a:t>
            </a:r>
            <a:endParaRPr lang="de-DE" dirty="0"/>
          </a:p>
        </p:txBody>
      </p:sp>
      <p:pic>
        <p:nvPicPr>
          <p:cNvPr id="17409" name="Picture 1" descr="C:\Users\kreme\Documents\SuchTool\Praesentation\fancy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1800000"/>
            <a:ext cx="839152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Grundidee: Repräsentation von Dokumenten und Anfragen als Vektoren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Ähnlichkeiten zwischen Vektoren bestimmen </a:t>
            </a:r>
          </a:p>
          <a:p>
            <a:r>
              <a:rPr lang="de-DE" dirty="0" smtClean="0">
                <a:sym typeface="Wingdings" pitchFamily="2" charset="2"/>
              </a:rPr>
              <a:t>	 Ähnlichkeitswert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Erlaubt Ranking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Viele überflüssige Terme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FB_Informatik_PowerPoint_2017_04_27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345</Words>
  <Application>Microsoft Office PowerPoint</Application>
  <PresentationFormat>Bildschirmpräsentation (4:3)</PresentationFormat>
  <Paragraphs>209</Paragraphs>
  <Slides>34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Praesentationsvorlage_FB_Informatik_PowerPoint_2017_04_27</vt:lpstr>
      <vt:lpstr>Formel</vt:lpstr>
      <vt:lpstr>Folie 1</vt:lpstr>
      <vt:lpstr>Einleitung</vt:lpstr>
      <vt:lpstr>Problemstellung</vt:lpstr>
      <vt:lpstr>Boolesches Retrieval</vt:lpstr>
      <vt:lpstr>Boolesches Retrieval</vt:lpstr>
      <vt:lpstr>Metadatensuche</vt:lpstr>
      <vt:lpstr>Vektorraummodell</vt:lpstr>
      <vt:lpstr>Vektorraummodell</vt:lpstr>
      <vt:lpstr>Vektorraummodell</vt:lpstr>
      <vt:lpstr>Vektorraummodell 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Kombination</vt:lpstr>
      <vt:lpstr>Kombination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Annika Kremer</dc:creator>
  <cp:lastModifiedBy>Annika Kremer</cp:lastModifiedBy>
  <cp:revision>83</cp:revision>
  <dcterms:created xsi:type="dcterms:W3CDTF">2017-07-30T09:16:38Z</dcterms:created>
  <dcterms:modified xsi:type="dcterms:W3CDTF">2017-08-17T21:38:16Z</dcterms:modified>
</cp:coreProperties>
</file>