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61" r:id="rId3"/>
    <p:sldId id="341" r:id="rId4"/>
    <p:sldId id="342" r:id="rId5"/>
    <p:sldId id="343" r:id="rId6"/>
    <p:sldId id="263" r:id="rId7"/>
    <p:sldId id="265" r:id="rId8"/>
    <p:sldId id="264" r:id="rId9"/>
    <p:sldId id="266" r:id="rId10"/>
    <p:sldId id="270" r:id="rId11"/>
    <p:sldId id="275" r:id="rId12"/>
    <p:sldId id="271" r:id="rId13"/>
    <p:sldId id="273" r:id="rId14"/>
    <p:sldId id="274" r:id="rId15"/>
    <p:sldId id="276" r:id="rId16"/>
    <p:sldId id="277" r:id="rId17"/>
    <p:sldId id="278" r:id="rId18"/>
    <p:sldId id="282" r:id="rId19"/>
    <p:sldId id="283" r:id="rId20"/>
    <p:sldId id="285" r:id="rId21"/>
    <p:sldId id="267" r:id="rId22"/>
    <p:sldId id="287" r:id="rId23"/>
    <p:sldId id="288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38" r:id="rId32"/>
    <p:sldId id="339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7" r:id="rId41"/>
    <p:sldId id="328" r:id="rId42"/>
    <p:sldId id="329" r:id="rId43"/>
    <p:sldId id="333" r:id="rId44"/>
    <p:sldId id="331" r:id="rId45"/>
    <p:sldId id="332" r:id="rId46"/>
    <p:sldId id="334" r:id="rId47"/>
    <p:sldId id="336" r:id="rId48"/>
    <p:sldId id="335" r:id="rId49"/>
    <p:sldId id="337" r:id="rId50"/>
    <p:sldId id="260" r:id="rId5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.freepik.com/freie-ikonen/fragezeichen_731610.htm" TargetMode="Externa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323528" y="1052736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Viele überflüssige Terme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Stoppwörter (engl.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Indexierung mit Stoppwörtern: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 </a:t>
            </a:r>
            <a:endParaRPr lang="de-DE" dirty="0"/>
          </a:p>
        </p:txBody>
      </p:sp>
      <p:pic>
        <p:nvPicPr>
          <p:cNvPr id="11" name="Picture 2" descr="C:\Users\kreme\Documents\SuchTool\Praesentation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6613023" cy="2649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Wichtigkeit des Terms?</a:t>
            </a:r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zusätzlich Dokumenthäufigkeit</a:t>
            </a:r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invertierte Dokumenthäufigkeit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mit Dämpfung 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TF-IDF-Gewichtung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467544" y="4221088"/>
          <a:ext cx="3312368" cy="504056"/>
        </p:xfrm>
        <a:graphic>
          <a:graphicData uri="http://schemas.openxmlformats.org/presentationml/2006/ole">
            <p:oleObj spid="_x0000_s10242" name="Formel" r:id="rId3" imgW="1282680" imgH="241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868144" y="1268760"/>
          <a:ext cx="432048" cy="396044"/>
        </p:xfrm>
        <a:graphic>
          <a:graphicData uri="http://schemas.openxmlformats.org/presentationml/2006/ole">
            <p:oleObj spid="_x0000_s10243" name="Formel" r:id="rId4" imgW="203040" imgH="22860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627784" y="2564904"/>
          <a:ext cx="1872208" cy="792088"/>
        </p:xfrm>
        <a:graphic>
          <a:graphicData uri="http://schemas.openxmlformats.org/presentationml/2006/ole">
            <p:oleObj spid="_x0000_s10244" name="Formel" r:id="rId5" imgW="952200" imgH="4824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860032" y="1844824"/>
          <a:ext cx="1440160" cy="792088"/>
        </p:xfrm>
        <a:graphic>
          <a:graphicData uri="http://schemas.openxmlformats.org/presentationml/2006/ole">
            <p:oleObj spid="_x0000_s10245" name="Formel" r:id="rId6" imgW="609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Bei N = 2: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Erster Term in jedem Dokument enthalten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Gewicht 0 weil nicht aussagekräftig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 Dokumentvektoren mit TF-IDF-Gewichtung: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2" name="Picture 2" descr="C:\Users\kreme\Documents\SuchTool\Praesentation\gewich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4638675" cy="2190750"/>
          </a:xfrm>
          <a:prstGeom prst="rect">
            <a:avLst/>
          </a:prstGeom>
          <a:noFill/>
        </p:spPr>
      </p:pic>
      <p:pic>
        <p:nvPicPr>
          <p:cNvPr id="17" name="Picture 2" descr="C:\Users\kreme\Documents\SuchTool\Praesentation\dvek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81128"/>
            <a:ext cx="2483371" cy="161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Repräsentation der Anfrage durch Query-Vektor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„Formular“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Ähnlichkeitsfunktion: Cosinus-Maß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5364" name="Picture 4" descr="C:\Users\kreme\Documents\SuchTool\Praesentation\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2247900" cy="2038350"/>
          </a:xfrm>
          <a:prstGeom prst="rect">
            <a:avLst/>
          </a:prstGeom>
          <a:noFill/>
        </p:spPr>
      </p:pic>
      <p:pic>
        <p:nvPicPr>
          <p:cNvPr id="15366" name="Picture 6" descr="C:\Users\kreme\Documents\SuchTool\Praesentation\for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89040"/>
            <a:ext cx="3266306" cy="184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40962" name="Picture 2" descr="C:\Users\kreme\Documents\SuchTool\Praesentation\berechnun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unstrukturierte/semistrukturierte Dokumente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Beispiele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Websuche </a:t>
            </a:r>
          </a:p>
          <a:p>
            <a:pPr lvl="1"/>
            <a:r>
              <a:rPr lang="de-DE" dirty="0" smtClean="0"/>
              <a:t>Onlinekatalog Bibliothek </a:t>
            </a:r>
          </a:p>
          <a:p>
            <a:pPr lvl="1"/>
            <a:r>
              <a:rPr lang="de-DE" dirty="0" smtClean="0"/>
              <a:t>E-Mail Posteingänge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204864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  <p:pic>
        <p:nvPicPr>
          <p:cNvPr id="43011" name="Picture 3" descr="C:\Users\kreme\Documents\SuchTool\Praesentation\berechnung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2727734" cy="245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Längenunabhängige 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Cosinus-Maß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7890" name="Picture 2" descr="C:\Users\kreme\Documents\SuchTool\Bilder\cos-ma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644553" cy="4147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  <a:p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Lösung: Metadatentreffer mit Score 1 versehen</a:t>
            </a:r>
          </a:p>
          <a:p>
            <a:r>
              <a:rPr lang="de-DE" dirty="0" smtClean="0">
                <a:sym typeface="Wingdings" pitchFamily="2" charset="2"/>
              </a:rPr>
              <a:t>	 Addition der Score-Werte</a:t>
            </a:r>
          </a:p>
          <a:p>
            <a:r>
              <a:rPr lang="de-DE" dirty="0" smtClean="0">
                <a:sym typeface="Wingdings" pitchFamily="2" charset="2"/>
              </a:rPr>
              <a:t>	 Kommazahl impliziert Freitexttreffer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37890" name="Picture 2" descr="C:\Users\kreme\Documents\SuchTool\Bilder\Overview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38915" name="Picture 3" descr="C:\Users\kreme\Documents\SuchTool\Bilder\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7020272" y="1340768"/>
            <a:ext cx="221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Verzeichnisauswahl</a:t>
            </a:r>
            <a:endParaRPr lang="de-DE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39938" name="Picture 2" descr="C:\Users\kreme\Documents\SuchTool\Bilder\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7092280" y="220486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Gesamtanfrage</a:t>
            </a:r>
            <a:endParaRPr lang="de-DE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0962" name="Picture 2" descr="C:\Users\kreme\Documents\SuchTool\Bilder\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7092280" y="443711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Teilanfrage</a:t>
            </a:r>
            <a:endParaRPr lang="de-DE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1986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7092280" y="530120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Suchbereiche</a:t>
            </a:r>
          </a:p>
          <a:p>
            <a:r>
              <a:rPr lang="de-DE" sz="2000" dirty="0" smtClean="0"/>
              <a:t>auswählen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3010" name="Picture 2" descr="C:\Users\kreme\Documents\SuchTool\Bilder\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412775"/>
            <a:ext cx="3372321" cy="475840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23928" y="191683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Freitextsuche auswählen</a:t>
            </a: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Hauptanwendungsfall E-Mail Postfach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Dokumente</a:t>
            </a:r>
          </a:p>
          <a:p>
            <a:pPr lvl="1"/>
            <a:r>
              <a:rPr lang="de-DE" dirty="0" smtClean="0"/>
              <a:t>Metadaten </a:t>
            </a:r>
            <a:r>
              <a:rPr lang="de-DE" dirty="0" smtClean="0"/>
              <a:t>(z.B. Datum, Absender…)</a:t>
            </a:r>
            <a:endParaRPr lang="de-DE" i="1" dirty="0" smtClean="0"/>
          </a:p>
          <a:p>
            <a:pPr lvl="1"/>
            <a:r>
              <a:rPr lang="de-DE" dirty="0" smtClean="0"/>
              <a:t>Freitext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Logische Verknüpfung der Suchkriterien mit AND, OR, NOT in beliebig tiefer Schachtelung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7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f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79874" name="Picture 2" descr="C:\Users\kreme\Documents\SuchTool\Bilder\dfk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255126" cy="401200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Suchtext eingeben</a:t>
            </a:r>
            <a:endParaRPr lang="de-DE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80898" name="Picture 2" descr="C:\Users\kreme\Documents\SuchTool\Bilder\ad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684153" cy="400110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Teilanfrage hinzufügen</a:t>
            </a:r>
            <a:endParaRPr lang="de-DE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0962" name="Picture 2" descr="C:\Users\kreme\Documents\SuchTool\Bilder\blub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1986" name="Picture 2" descr="C:\Users\kreme\Documents\SuchTool\Bilder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80000" y="1080000"/>
            <a:ext cx="114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Anzeige</a:t>
            </a:r>
            <a:endParaRPr lang="de-DE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3010" name="Picture 2" descr="C:\Users\kreme\Documents\SuchTool\Bilder\3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180000" y="108000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Anzeige</a:t>
            </a:r>
            <a:endParaRPr lang="de-DE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4034" name="Picture 2" descr="C:\Users\kreme\Documents\SuchTool\Bilder\4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6082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642" y="1268413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7106" name="Picture 2" descr="C:\Users\kreme\Documents\SuchTool\Bilder\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456384" cy="4622914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283968" y="21328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Metadaten auswählen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37890" name="Picture 2" descr="C:\Users\kreme\Documents\SuchTool\Bilder\mail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920880" cy="2493026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827584" y="44371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9154" name="Picture 2" descr="C:\Users\kreme\Documents\SuchTool\Bilder\m_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49585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0178" name="Picture 2" descr="C:\Users\kreme\Documents\SuchTool\Bilder\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225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1202" name="Picture 2" descr="C:\Users\kreme\Documents\SuchTool\Bilder\o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225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3250" name="Picture 2" descr="C:\Users\kreme\Documents\SuchTool\Bilder\p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4274" name="Picture 2" descr="C:\Users\kreme\Documents\SuchTool\Bilder\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5298" name="Picture 2" descr="C:\Users\kreme\Documents\SuchTool\Bilder\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6322" name="Picture 2" descr="C:\Users\kreme\Documents\SuchTool\Bilder\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7346" name="Picture 2" descr="C:\Users\kreme\Documents\SuchTool\Bilder\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58370" name="Picture 2" descr="C:\Users\kreme\Documents\SuchTool\Bilder\v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7135221" cy="1905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Noch Fragen?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pic>
        <p:nvPicPr>
          <p:cNvPr id="59400" name="Picture 8" descr="Bildergebnis für fragezeich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3370362" cy="337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2.Problemstellung</a:t>
            </a:r>
            <a:endParaRPr lang="de-DE" dirty="0"/>
          </a:p>
        </p:txBody>
      </p:sp>
      <p:pic>
        <p:nvPicPr>
          <p:cNvPr id="38914" name="Picture 2" descr="C:\Users\kreme\Documents\SuchTool\Bilder\mail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5518601" cy="373627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043608" y="1196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https://de.wikipedia.org/wiki/Google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http://www.underconsideration.com/brandnew/archives/new_logo_for_bing.php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http://www.arbeitstipps.de/email-postfach-aufraeumen-3-tipps.html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6"/>
              </a:rPr>
              <a:t>http://de.freepik.com/freie-ikonen/fragezeichen_731610.htm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Metadatensuche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Charakterisieren von Mengen durch Attribute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Mengenoperationen </a:t>
            </a:r>
          </a:p>
          <a:p>
            <a:pPr lvl="1"/>
            <a:r>
              <a:rPr lang="de-DE" dirty="0" smtClean="0"/>
              <a:t>Vereinigung - OR</a:t>
            </a:r>
          </a:p>
          <a:p>
            <a:pPr lvl="1"/>
            <a:r>
              <a:rPr lang="de-DE" dirty="0" smtClean="0"/>
              <a:t>Durchschnitt - AND</a:t>
            </a:r>
          </a:p>
          <a:p>
            <a:pPr lvl="1"/>
            <a:r>
              <a:rPr lang="de-DE" dirty="0" smtClean="0"/>
              <a:t>Differenz - NOT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029" name="Picture 5" descr="C:\Users\kreme\Documents\SuchTool\Praesentation\attrib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2390775" cy="400050"/>
          </a:xfrm>
          <a:prstGeom prst="rect">
            <a:avLst/>
          </a:prstGeom>
          <a:noFill/>
        </p:spPr>
      </p:pic>
      <p:pic>
        <p:nvPicPr>
          <p:cNvPr id="1031" name="Picture 7" descr="C:\Users\kreme\Documents\SuchTool\Praesentation\me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280987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8435" name="Picture 3" descr="C:\Users\kreme\Documents\SuchTool\Praesentation\Untitled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800000"/>
            <a:ext cx="7534275" cy="363855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252000" y="1080000"/>
            <a:ext cx="196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Invertierte Liste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7409" name="Picture 1" descr="C:\Users\kreme\Documents\SuchTool\Praesentation\fanc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1800000"/>
            <a:ext cx="8391525" cy="363855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252000" y="108000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Modifizierte invertiere Liste für Metadatensuche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Grundidee: Repräsentation von Dokumenten und Anfragen als Vektoren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Ähnlichkeiten zwischen Vektoren bestimmen </a:t>
            </a:r>
          </a:p>
          <a:p>
            <a:r>
              <a:rPr lang="de-DE" dirty="0" smtClean="0">
                <a:sym typeface="Wingdings" pitchFamily="2" charset="2"/>
              </a:rPr>
              <a:t>	 Ähnlichkeitswert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Erlaubt Ranking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511</Words>
  <Application>Microsoft Office PowerPoint</Application>
  <PresentationFormat>Bildschirmpräsentation (4:3)</PresentationFormat>
  <Paragraphs>235</Paragraphs>
  <Slides>50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2" baseType="lpstr">
      <vt:lpstr>Praesentationsvorlage_FB_Informatik_PowerPoint_2017_04_27</vt:lpstr>
      <vt:lpstr>Formel</vt:lpstr>
      <vt:lpstr>Folie 1</vt:lpstr>
      <vt:lpstr>1. Einleitung</vt:lpstr>
      <vt:lpstr>2. Problemstellung</vt:lpstr>
      <vt:lpstr>2. Problemstellung</vt:lpstr>
      <vt:lpstr>2.Problemstellung</vt:lpstr>
      <vt:lpstr>3. Boolesches Retrieval</vt:lpstr>
      <vt:lpstr>3. Boolesches Retrieval</vt:lpstr>
      <vt:lpstr>3. Boolesches Retrieval</vt:lpstr>
      <vt:lpstr>4. Vektorraummodell</vt:lpstr>
      <vt:lpstr>4. Vektorraummodell</vt:lpstr>
      <vt:lpstr>4. Vektorraummodell</vt:lpstr>
      <vt:lpstr>4. Vektorraummodell 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5. Kombination</vt:lpstr>
      <vt:lpstr>5. Kombination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 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6. Benutzeroberfläche und Bedienung</vt:lpstr>
      <vt:lpstr>Ende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140</cp:revision>
  <dcterms:created xsi:type="dcterms:W3CDTF">2017-07-30T09:16:38Z</dcterms:created>
  <dcterms:modified xsi:type="dcterms:W3CDTF">2017-08-25T18:57:17Z</dcterms:modified>
</cp:coreProperties>
</file>