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8" r:id="rId2"/>
    <p:sldId id="261" r:id="rId3"/>
    <p:sldId id="341" r:id="rId4"/>
    <p:sldId id="342" r:id="rId5"/>
    <p:sldId id="343" r:id="rId6"/>
    <p:sldId id="263" r:id="rId7"/>
    <p:sldId id="265" r:id="rId8"/>
    <p:sldId id="264" r:id="rId9"/>
    <p:sldId id="266" r:id="rId10"/>
    <p:sldId id="270" r:id="rId11"/>
    <p:sldId id="275" r:id="rId12"/>
    <p:sldId id="271" r:id="rId13"/>
    <p:sldId id="273" r:id="rId14"/>
    <p:sldId id="274" r:id="rId15"/>
    <p:sldId id="276" r:id="rId16"/>
    <p:sldId id="277" r:id="rId17"/>
    <p:sldId id="278" r:id="rId18"/>
    <p:sldId id="282" r:id="rId19"/>
    <p:sldId id="283" r:id="rId20"/>
    <p:sldId id="285" r:id="rId21"/>
    <p:sldId id="267" r:id="rId22"/>
    <p:sldId id="287" r:id="rId23"/>
    <p:sldId id="288" r:id="rId24"/>
    <p:sldId id="302" r:id="rId25"/>
    <p:sldId id="303" r:id="rId26"/>
    <p:sldId id="304" r:id="rId27"/>
    <p:sldId id="305" r:id="rId28"/>
    <p:sldId id="306" r:id="rId29"/>
    <p:sldId id="308" r:id="rId30"/>
    <p:sldId id="309" r:id="rId31"/>
    <p:sldId id="338" r:id="rId32"/>
    <p:sldId id="339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7" r:id="rId41"/>
    <p:sldId id="344" r:id="rId42"/>
    <p:sldId id="345" r:id="rId43"/>
    <p:sldId id="333" r:id="rId44"/>
    <p:sldId id="331" r:id="rId45"/>
    <p:sldId id="332" r:id="rId46"/>
    <p:sldId id="334" r:id="rId47"/>
    <p:sldId id="336" r:id="rId48"/>
    <p:sldId id="337" r:id="rId49"/>
    <p:sldId id="260" r:id="rId50"/>
  </p:sldIdLst>
  <p:sldSz cx="9144000" cy="6858000" type="screen4x3"/>
  <p:notesSz cx="6858000" cy="9144000"/>
  <p:photoAlbum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15E67"/>
    <a:srgbClr val="D9C756"/>
    <a:srgbClr val="8FD6BD"/>
    <a:srgbClr val="BE531C"/>
    <a:srgbClr val="FFFFFF"/>
    <a:srgbClr val="C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94614" autoAdjust="0"/>
  </p:normalViewPr>
  <p:slideViewPr>
    <p:cSldViewPr showGuides="1">
      <p:cViewPr varScale="1">
        <p:scale>
          <a:sx n="122" d="100"/>
          <a:sy n="122" d="100"/>
        </p:scale>
        <p:origin x="-13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4" d="100"/>
          <a:sy n="64" d="100"/>
        </p:scale>
        <p:origin x="2467" y="77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CE3EDF-CD23-4303-BC6B-B101A33E4BE9}" type="datetimeFigureOut">
              <a:rPr lang="de-DE"/>
              <a:pPr>
                <a:defRPr/>
              </a:pPr>
              <a:t>26.08.2017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9D3229-373D-4366-A364-EB0D0074DE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E433A1-1168-4FD8-B922-9C38DE57C7E7}" type="datetimeFigureOut">
              <a:rPr lang="de-DE"/>
              <a:pPr>
                <a:defRPr/>
              </a:pPr>
              <a:t>26.08.2017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2C4B85-5E71-423A-A9E4-96958528BF1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mtClean="0"/>
          </a:p>
        </p:txBody>
      </p:sp>
      <p:sp>
        <p:nvSpPr>
          <p:cNvPr id="1946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16EAC40-68B8-4211-B26D-7C254D782D2F}" type="slidenum">
              <a:rPr lang="de-DE" altLang="de-DE" smtClean="0"/>
              <a:pPr/>
              <a:t>1</a:t>
            </a:fld>
            <a:endParaRPr lang="de-DE" alt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96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3" y="3067058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248067" y="4869320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9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19B38-F312-458C-89BB-09846E532A35}" type="datetime1">
              <a:rPr lang="de-DE"/>
              <a:pPr>
                <a:defRPr/>
              </a:pPr>
              <a:t>26.08.2017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AA8A7-6CDB-4C1B-AF42-D508E5AB25D5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22"/>
          </p:nvPr>
        </p:nvSpPr>
        <p:spPr>
          <a:xfrm>
            <a:off x="253999" y="1264796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12048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6114024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4" name="Bildplatzhalter 7"/>
          <p:cNvSpPr>
            <a:spLocks noGrp="1" noChangeAspect="1"/>
          </p:cNvSpPr>
          <p:nvPr>
            <p:ph type="pic" sz="quarter" idx="25"/>
          </p:nvPr>
        </p:nvSpPr>
        <p:spPr>
          <a:xfrm>
            <a:off x="6119956" y="126876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318600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3186000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7" name="Bildplatzhalter 7"/>
          <p:cNvSpPr>
            <a:spLocks noGrp="1" noChangeAspect="1"/>
          </p:cNvSpPr>
          <p:nvPr>
            <p:ph type="pic" sz="quarter" idx="28"/>
          </p:nvPr>
        </p:nvSpPr>
        <p:spPr>
          <a:xfrm>
            <a:off x="3186000" y="126720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xmlns="" val="2553447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rgbClr val="D9C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4908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8E26C-8BAA-4ACE-83C6-8F04F03DE16F}" type="datetime1">
              <a:rPr lang="de-DE"/>
              <a:pPr>
                <a:defRPr/>
              </a:pPr>
              <a:t>26.08.2017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CEE4A-E163-47DE-8784-5B8DE9F7A78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673114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1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3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5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AC89C-B0F3-4179-9BF1-A11BD48F530E}" type="datetime1">
              <a:rPr lang="de-DE"/>
              <a:pPr>
                <a:defRPr/>
              </a:pPr>
              <a:t>26.08.2017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9DA1-A25A-429F-A02C-54EE560636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009134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4229999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 sz="2400">
                <a:latin typeface="Alwyn New Rg" panose="020B0503000000020004" pitchFamily="34" charset="0"/>
              </a:defRPr>
            </a:lvl2pPr>
            <a:lvl3pPr marL="914400" indent="0">
              <a:buFontTx/>
              <a:buNone/>
              <a:defRPr sz="2000">
                <a:latin typeface="Alwyn New Rg" panose="020B0503000000020004" pitchFamily="34" charset="0"/>
              </a:defRPr>
            </a:lvl3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652093" y="1268760"/>
            <a:ext cx="4230000" cy="504242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7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3FF64-A3FB-4BFC-BA0F-A64F5FE3D3F2}" type="datetime1">
              <a:rPr lang="de-DE"/>
              <a:pPr>
                <a:defRPr/>
              </a:pPr>
              <a:t>26.08.2017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8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9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06B55-EB36-49A9-ADB4-61E75E31F1F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17490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8640000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864000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6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F2F7E-68CC-462A-94CB-94BBC0D4D084}" type="datetime1">
              <a:rPr lang="de-DE"/>
              <a:pPr>
                <a:defRPr/>
              </a:pPr>
              <a:t>26.08.2017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684CA-D0A1-41F6-BDC0-3E2E4B5DACF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41788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23785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658309" y="1268760"/>
            <a:ext cx="4223784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6379F-AFCE-452D-9D46-18A25C0B9626}" type="datetime1">
              <a:rPr lang="de-DE"/>
              <a:pPr>
                <a:defRPr/>
              </a:pPr>
              <a:t>26.08.2017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BEA50-28BB-424E-967D-ECCE62A989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53543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10185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39663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658310" y="1268760"/>
            <a:ext cx="4223784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8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5E127-8AE2-45F9-8279-D6C985C040A5}" type="datetime1">
              <a:rPr lang="de-DE"/>
              <a:pPr>
                <a:defRPr/>
              </a:pPr>
              <a:t>26.08.2017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B97EE-25F5-4EFD-B8E8-0C5D00DE03FB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971211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230849" y="1268760"/>
            <a:ext cx="2690678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110093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6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0B058-52FD-4490-B0D3-D3BA1A853FDA}" type="datetime1">
              <a:rPr lang="de-DE"/>
              <a:pPr>
                <a:defRPr/>
              </a:pPr>
              <a:t>26.08.2017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A88A5-D0F8-4804-8772-54364BC0F871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334999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0825" y="6453188"/>
            <a:ext cx="1860550" cy="285750"/>
          </a:xfrm>
          <a:prstGeom prst="rect">
            <a:avLst/>
          </a:prstGeom>
        </p:spPr>
        <p:txBody>
          <a:bodyPr/>
          <a:lstStyle>
            <a:lvl1pPr algn="l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8FB80984-C7AB-4089-8D7F-A7A8CFC97560}" type="datetime1">
              <a:rPr lang="de-DE"/>
              <a:pPr>
                <a:defRPr/>
              </a:pPr>
              <a:t>26.08.2017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11400" y="6453188"/>
            <a:ext cx="4948238" cy="285750"/>
          </a:xfrm>
          <a:prstGeom prst="rect">
            <a:avLst/>
          </a:prstGeom>
        </p:spPr>
        <p:txBody>
          <a:bodyPr/>
          <a:lstStyle>
            <a:lvl1pPr>
              <a:defRPr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440613" y="6453188"/>
            <a:ext cx="1438275" cy="2857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AB0173C9-4951-44B4-BE8B-FB39CEF44EE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lwyn New Lt" panose="020B03030000000200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derconsideration.com/brandnew/archives/new_logo_for_bing.php" TargetMode="External"/><Relationship Id="rId2" Type="http://schemas.openxmlformats.org/officeDocument/2006/relationships/hyperlink" Target="https://de.wikipedia.org/wiki/Googl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de.freepik.com/freie-ikonen/fragezeichen_731610.htm" TargetMode="External"/><Relationship Id="rId5" Type="http://schemas.openxmlformats.org/officeDocument/2006/relationships/hyperlink" Target="http://www.arbeitstipps.de/email-postfach-aufraeumen-3-tipps.html" TargetMode="External"/><Relationship Id="rId4" Type="http://schemas.openxmlformats.org/officeDocument/2006/relationships/hyperlink" Target="http://bibserv.fh-trier.de:8080/webOPACClient/search.do?methodToCall=star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platzhalter 6"/>
          <p:cNvSpPr>
            <a:spLocks noGrp="1"/>
          </p:cNvSpPr>
          <p:nvPr>
            <p:ph type="body" sz="quarter" idx="10"/>
          </p:nvPr>
        </p:nvSpPr>
        <p:spPr bwMode="auto">
          <a:xfrm>
            <a:off x="323528" y="1052736"/>
            <a:ext cx="8631343" cy="2448272"/>
          </a:xfrm>
          <a:custGeom>
            <a:avLst/>
            <a:gdLst>
              <a:gd name="T0" fmla="*/ 0 w 9144000"/>
              <a:gd name="T1" fmla="*/ 0 h 5963462"/>
              <a:gd name="T2" fmla="*/ 7263209 w 9144000"/>
              <a:gd name="T3" fmla="*/ 0 h 5963462"/>
              <a:gd name="T4" fmla="*/ 7263209 w 9144000"/>
              <a:gd name="T5" fmla="*/ 132131 h 5963462"/>
              <a:gd name="T6" fmla="*/ 0 w 9144000"/>
              <a:gd name="T7" fmla="*/ 169340 h 5963462"/>
              <a:gd name="T8" fmla="*/ 0 w 9144000"/>
              <a:gd name="T9" fmla="*/ 0 h 5963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5963462"/>
              <a:gd name="T17" fmla="*/ 9144000 w 9144000"/>
              <a:gd name="T18" fmla="*/ 5963462 h 5963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 smtClean="0"/>
              <a:t>Konzeption und Realisierung eines Systems zur Informationssuche in einem Dokumentenarchiv basierend auf Textinhalt und Metadaten</a:t>
            </a:r>
            <a:endParaRPr lang="de-DE" altLang="de-DE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323528" y="4293096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Bachelor-Vortrag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Annika Kremer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Indexierung der Terme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Vektorraummodell</a:t>
            </a:r>
            <a:endParaRPr lang="de-DE" dirty="0"/>
          </a:p>
        </p:txBody>
      </p:sp>
      <p:pic>
        <p:nvPicPr>
          <p:cNvPr id="9" name="Picture 2" descr="C:\Users\kreme\Documents\SuchTool\Praesentation\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44824"/>
            <a:ext cx="6611273" cy="2648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Indexierung der Terme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Problem: Viele überflüssige Terme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Vektorraummodell</a:t>
            </a:r>
            <a:endParaRPr lang="de-DE" dirty="0"/>
          </a:p>
        </p:txBody>
      </p:sp>
      <p:pic>
        <p:nvPicPr>
          <p:cNvPr id="9" name="Picture 2" descr="C:\Users\kreme\Documents\SuchTool\Praesentation\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44824"/>
            <a:ext cx="6611273" cy="2648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Lösung: Stoppwörter (engl. </a:t>
            </a:r>
            <a:r>
              <a:rPr lang="de-DE" dirty="0" err="1" smtClean="0"/>
              <a:t>stop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r>
              <a:rPr lang="de-DE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Indexierung mit Stoppwörtern: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Vektorraummodell </a:t>
            </a:r>
            <a:endParaRPr lang="de-DE" dirty="0"/>
          </a:p>
        </p:txBody>
      </p:sp>
      <p:pic>
        <p:nvPicPr>
          <p:cNvPr id="11" name="Picture 2" descr="C:\Users\kreme\Documents\SuchTool\Praesentation\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92896"/>
            <a:ext cx="6613023" cy="26490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Vektorraummodell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Dokumentvektoren mit </a:t>
            </a:r>
            <a:r>
              <a:rPr lang="de-DE" dirty="0" err="1" smtClean="0"/>
              <a:t>Termhäufigkeiten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12" name="Picture 4" descr="C:\Users\kreme\Documents\SuchTool\Praesentation\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18800"/>
            <a:ext cx="7586043" cy="3528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Vektorraummodell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Dokumentvektoren mit </a:t>
            </a:r>
            <a:r>
              <a:rPr lang="de-DE" dirty="0" err="1" smtClean="0"/>
              <a:t>Termhäufigkeiten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Problem: Wichtigkeit des Terms?</a:t>
            </a:r>
          </a:p>
          <a:p>
            <a:endParaRPr lang="de-DE" dirty="0"/>
          </a:p>
        </p:txBody>
      </p:sp>
      <p:pic>
        <p:nvPicPr>
          <p:cNvPr id="12" name="Picture 4" descr="C:\Users\kreme\Documents\SuchTool\Praesentation\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16832"/>
            <a:ext cx="7585200" cy="352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Lösung: zusätzlich Dokumenthäufigkeit</a:t>
            </a:r>
          </a:p>
          <a:p>
            <a:endParaRPr lang="de-DE" dirty="0" smtClean="0"/>
          </a:p>
          <a:p>
            <a:r>
              <a:rPr lang="de-DE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smtClean="0"/>
              <a:t>Invertierte </a:t>
            </a:r>
            <a:r>
              <a:rPr lang="de-DE" dirty="0" smtClean="0"/>
              <a:t>Dokumenthäufigkeit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smtClean="0"/>
              <a:t>Mit </a:t>
            </a:r>
            <a:r>
              <a:rPr lang="de-DE" dirty="0" smtClean="0"/>
              <a:t>Dämpfung 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TF-IDF-Gewichtung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b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Vektorraummodell</a:t>
            </a:r>
            <a:endParaRPr lang="de-DE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/>
        </p:nvGraphicFramePr>
        <p:xfrm>
          <a:off x="3491880" y="4509120"/>
          <a:ext cx="3240360" cy="493098"/>
        </p:xfrm>
        <a:graphic>
          <a:graphicData uri="http://schemas.openxmlformats.org/presentationml/2006/ole">
            <p:oleObj spid="_x0000_s10242" name="Formel" r:id="rId3" imgW="1282680" imgH="241200" progId="Equation.3">
              <p:embed/>
            </p:oleObj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/>
        </p:nvGraphicFramePr>
        <p:xfrm>
          <a:off x="5868144" y="1268760"/>
          <a:ext cx="432048" cy="396044"/>
        </p:xfrm>
        <a:graphic>
          <a:graphicData uri="http://schemas.openxmlformats.org/presentationml/2006/ole">
            <p:oleObj spid="_x0000_s10243" name="Formel" r:id="rId4" imgW="203040" imgH="228600" progId="Equation.3">
              <p:embed/>
            </p:oleObj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/>
        </p:nvGraphicFramePr>
        <p:xfrm>
          <a:off x="2699792" y="3284984"/>
          <a:ext cx="1872208" cy="792088"/>
        </p:xfrm>
        <a:graphic>
          <a:graphicData uri="http://schemas.openxmlformats.org/presentationml/2006/ole">
            <p:oleObj spid="_x0000_s10244" name="Formel" r:id="rId5" imgW="952200" imgH="482400" progId="Equation.3">
              <p:embed/>
            </p:oleObj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/>
        </p:nvGraphicFramePr>
        <p:xfrm>
          <a:off x="4788024" y="2204864"/>
          <a:ext cx="1440160" cy="792088"/>
        </p:xfrm>
        <a:graphic>
          <a:graphicData uri="http://schemas.openxmlformats.org/presentationml/2006/ole">
            <p:oleObj spid="_x0000_s10245" name="Formel" r:id="rId6" imgW="6094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Bei N = 2: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Erster Term in jedem Dokument enthalten</a:t>
            </a:r>
          </a:p>
          <a:p>
            <a:pPr lvl="1">
              <a:buFont typeface="Wingdings"/>
              <a:buChar char="à"/>
            </a:pPr>
            <a:r>
              <a:rPr lang="de-DE" dirty="0" smtClean="0">
                <a:sym typeface="Wingdings" pitchFamily="2" charset="2"/>
              </a:rPr>
              <a:t>Gewicht 0 weil nicht aussagekräftig</a:t>
            </a:r>
          </a:p>
          <a:p>
            <a:pPr lvl="1">
              <a:buNone/>
            </a:pPr>
            <a:endParaRPr lang="de-DE" dirty="0" smtClean="0">
              <a:sym typeface="Wingdings" pitchFamily="2" charset="2"/>
            </a:endParaRPr>
          </a:p>
          <a:p>
            <a:pPr lvl="1">
              <a:buNone/>
            </a:pPr>
            <a:endParaRPr lang="de-DE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 Dokumentvektoren mit TF-IDF-Gewichtung:</a:t>
            </a:r>
          </a:p>
          <a:p>
            <a:pPr lvl="1">
              <a:buNone/>
            </a:pPr>
            <a:endParaRPr lang="de-DE" dirty="0" smtClean="0">
              <a:sym typeface="Wingdings" pitchFamily="2" charset="2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Vektorraummodell</a:t>
            </a:r>
            <a:endParaRPr lang="de-DE" dirty="0"/>
          </a:p>
        </p:txBody>
      </p:sp>
      <p:pic>
        <p:nvPicPr>
          <p:cNvPr id="17" name="Picture 2" descr="C:\Users\kreme\Documents\SuchTool\Praesentation\dvek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3789040"/>
            <a:ext cx="2915816" cy="2044575"/>
          </a:xfrm>
          <a:prstGeom prst="rect">
            <a:avLst/>
          </a:prstGeom>
          <a:noFill/>
        </p:spPr>
      </p:pic>
      <p:pic>
        <p:nvPicPr>
          <p:cNvPr id="41986" name="Picture 2" descr="C:\Users\kreme\Documents\SuchTool\Bilder\rechn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980728"/>
            <a:ext cx="4657725" cy="1809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Repräsentation der Anfrage durch Anfragevektor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 Beispiel: „Formular“</a:t>
            </a:r>
          </a:p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Ähnlichkeitsfunktion: Cosinus-Maß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Vektorraummodell</a:t>
            </a:r>
            <a:endParaRPr lang="de-DE" dirty="0"/>
          </a:p>
        </p:txBody>
      </p:sp>
      <p:pic>
        <p:nvPicPr>
          <p:cNvPr id="15364" name="Picture 4" descr="C:\Users\kreme\Documents\SuchTool\Praesentation\q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772816"/>
            <a:ext cx="2779374" cy="2520280"/>
          </a:xfrm>
          <a:prstGeom prst="rect">
            <a:avLst/>
          </a:prstGeom>
          <a:noFill/>
        </p:spPr>
      </p:pic>
      <p:pic>
        <p:nvPicPr>
          <p:cNvPr id="15366" name="Picture 6" descr="C:\Users\kreme\Documents\SuchTool\Praesentation\forme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4005064"/>
            <a:ext cx="1982855" cy="1121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Vektorraummodell</a:t>
            </a:r>
            <a:endParaRPr lang="de-DE" dirty="0"/>
          </a:p>
        </p:txBody>
      </p:sp>
      <p:pic>
        <p:nvPicPr>
          <p:cNvPr id="40962" name="Picture 2" descr="C:\Users\kreme\Documents\SuchTool\Praesentation\berechnung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80728"/>
            <a:ext cx="6748049" cy="5040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Vektorraummodell</a:t>
            </a:r>
            <a:endParaRPr lang="de-DE" dirty="0"/>
          </a:p>
        </p:txBody>
      </p:sp>
      <p:pic>
        <p:nvPicPr>
          <p:cNvPr id="39938" name="Picture 2" descr="C:\Users\kreme\Documents\SuchTool\Praesentation\berechnungB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80728"/>
            <a:ext cx="6748049" cy="5040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Information </a:t>
            </a:r>
            <a:r>
              <a:rPr lang="de-DE" dirty="0" err="1" smtClean="0"/>
              <a:t>Retrieval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smtClean="0"/>
              <a:t>Unstrukturierte/semistrukturierte </a:t>
            </a:r>
            <a:r>
              <a:rPr lang="de-DE" dirty="0" smtClean="0"/>
              <a:t>Dokumente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Beispiele:</a:t>
            </a:r>
          </a:p>
          <a:p>
            <a:pPr lvl="1"/>
            <a:r>
              <a:rPr lang="de-DE" dirty="0" smtClean="0"/>
              <a:t>Onlinekatalog Bibliothek</a:t>
            </a:r>
          </a:p>
          <a:p>
            <a:pPr lvl="1"/>
            <a:r>
              <a:rPr lang="de-DE" dirty="0" smtClean="0"/>
              <a:t>Websuche</a:t>
            </a:r>
          </a:p>
          <a:p>
            <a:pPr lvl="1"/>
            <a:r>
              <a:rPr lang="de-DE" dirty="0" smtClean="0"/>
              <a:t>E-Mail Posteingänge</a:t>
            </a:r>
          </a:p>
          <a:p>
            <a:pPr lvl="1">
              <a:buNone/>
            </a:pPr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lvl="2">
              <a:buNone/>
            </a:pP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Einleitung</a:t>
            </a:r>
            <a:endParaRPr lang="de-DE" dirty="0"/>
          </a:p>
        </p:txBody>
      </p:sp>
      <p:pic>
        <p:nvPicPr>
          <p:cNvPr id="8" name="Picture 7" descr="C:\Users\kreme\Documents\SuchTool\Praesentation\bibSuch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789040"/>
            <a:ext cx="6985000" cy="1895475"/>
          </a:xfrm>
          <a:prstGeom prst="rect">
            <a:avLst/>
          </a:prstGeom>
          <a:noFill/>
        </p:spPr>
      </p:pic>
      <p:pic>
        <p:nvPicPr>
          <p:cNvPr id="9" name="Picture 2" descr="Bildergebnis für goog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1196752"/>
            <a:ext cx="2088232" cy="706004"/>
          </a:xfrm>
          <a:prstGeom prst="rect">
            <a:avLst/>
          </a:prstGeom>
          <a:noFill/>
        </p:spPr>
      </p:pic>
      <p:pic>
        <p:nvPicPr>
          <p:cNvPr id="10" name="Picture 4" descr="Bildergebnis für bing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2204864"/>
            <a:ext cx="1584176" cy="6701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Vektorraummodell</a:t>
            </a:r>
            <a:endParaRPr lang="de-DE" dirty="0"/>
          </a:p>
        </p:txBody>
      </p:sp>
      <p:pic>
        <p:nvPicPr>
          <p:cNvPr id="39938" name="Picture 2" descr="C:\Users\kreme\Documents\SuchTool\Praesentation\berechnungB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80728"/>
            <a:ext cx="6748049" cy="5040312"/>
          </a:xfrm>
          <a:prstGeom prst="rect">
            <a:avLst/>
          </a:prstGeom>
          <a:noFill/>
        </p:spPr>
      </p:pic>
      <p:pic>
        <p:nvPicPr>
          <p:cNvPr id="43011" name="Picture 3" descr="C:\Users\kreme\Documents\SuchTool\Praesentation\berechnung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1772816"/>
            <a:ext cx="2727734" cy="2456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Längenunabhängige Ähnlichkeitsfunktion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Cosinus-Maß</a:t>
            </a:r>
          </a:p>
          <a:p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Vektorraummodell</a:t>
            </a:r>
            <a:endParaRPr lang="de-DE" dirty="0"/>
          </a:p>
        </p:txBody>
      </p:sp>
      <p:pic>
        <p:nvPicPr>
          <p:cNvPr id="37890" name="Picture 2" descr="C:\Users\kreme\Documents\SuchTool\Bilder\cos-maß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988840"/>
            <a:ext cx="5644553" cy="41478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Bsp.:</a:t>
            </a:r>
          </a:p>
          <a:p>
            <a:pPr lvl="1">
              <a:buNone/>
            </a:pPr>
            <a:r>
              <a:rPr lang="de-DE" dirty="0" smtClean="0"/>
              <a:t>((Freitext = DFKI) OR </a:t>
            </a:r>
          </a:p>
          <a:p>
            <a:pPr lvl="1">
              <a:buNone/>
            </a:pPr>
            <a:r>
              <a:rPr lang="de-DE" dirty="0" smtClean="0"/>
              <a:t>		((Absender = Daniel) AND  (Absender-Mail-Adresse = Daniel)))</a:t>
            </a:r>
          </a:p>
          <a:p>
            <a:pPr lvl="1">
              <a:buNone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AND: Durchschnitt der </a:t>
            </a:r>
            <a:r>
              <a:rPr lang="de-DE" i="1" dirty="0" err="1" smtClean="0"/>
              <a:t>docIDs</a:t>
            </a:r>
            <a:endParaRPr lang="de-DE" i="1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OR: Vereinigung der </a:t>
            </a:r>
            <a:r>
              <a:rPr lang="de-DE" i="1" dirty="0" err="1" smtClean="0"/>
              <a:t>docIDs</a:t>
            </a:r>
            <a:endParaRPr lang="de-DE" i="1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Problem: Score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Kombination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Bsp.:</a:t>
            </a:r>
          </a:p>
          <a:p>
            <a:pPr lvl="1">
              <a:buNone/>
            </a:pPr>
            <a:r>
              <a:rPr lang="de-DE" dirty="0" smtClean="0"/>
              <a:t>((Freitext = DFKI) OR </a:t>
            </a:r>
          </a:p>
          <a:p>
            <a:pPr lvl="1">
              <a:buNone/>
            </a:pPr>
            <a:r>
              <a:rPr lang="de-DE" dirty="0" smtClean="0"/>
              <a:t>		((Absender = Daniel) AND  (Absender-Mail-Adresse = Daniel)))</a:t>
            </a:r>
          </a:p>
          <a:p>
            <a:pPr lvl="1">
              <a:buNone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AND: Durchschnitt der </a:t>
            </a:r>
            <a:r>
              <a:rPr lang="de-DE" dirty="0" err="1" smtClean="0"/>
              <a:t>docIDs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OR: Vereinigung der </a:t>
            </a:r>
            <a:r>
              <a:rPr lang="de-DE" dirty="0" err="1" smtClean="0"/>
              <a:t>docIDs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Problem: Score</a:t>
            </a:r>
          </a:p>
          <a:p>
            <a:r>
              <a:rPr lang="de-DE" dirty="0" smtClean="0"/>
              <a:t>	</a:t>
            </a:r>
            <a:r>
              <a:rPr lang="de-DE" dirty="0" smtClean="0">
                <a:sym typeface="Wingdings" pitchFamily="2" charset="2"/>
              </a:rPr>
              <a:t> Lösung: Metadatentreffer mit Score 1 versehen</a:t>
            </a:r>
          </a:p>
          <a:p>
            <a:r>
              <a:rPr lang="de-DE" dirty="0" smtClean="0">
                <a:sym typeface="Wingdings" pitchFamily="2" charset="2"/>
              </a:rPr>
              <a:t>	 Addition der Score-Werte</a:t>
            </a:r>
          </a:p>
          <a:p>
            <a:r>
              <a:rPr lang="de-DE" dirty="0" smtClean="0">
                <a:sym typeface="Wingdings" pitchFamily="2" charset="2"/>
              </a:rPr>
              <a:t>	 Kommazahl impliziert Freitexttreffer</a:t>
            </a: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Kombination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</a:t>
            </a:r>
            <a:endParaRPr lang="de-DE" dirty="0"/>
          </a:p>
        </p:txBody>
      </p:sp>
      <p:pic>
        <p:nvPicPr>
          <p:cNvPr id="37890" name="Picture 2" descr="C:\Users\kreme\Documents\SuchTool\Bilder\Overview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080000"/>
            <a:ext cx="6759128" cy="5040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</a:t>
            </a:r>
            <a:endParaRPr lang="de-DE" dirty="0"/>
          </a:p>
        </p:txBody>
      </p:sp>
      <p:pic>
        <p:nvPicPr>
          <p:cNvPr id="38915" name="Picture 3" descr="C:\Users\kreme\Documents\SuchTool\Bilder\a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1080000"/>
            <a:ext cx="6759128" cy="5040312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>
          <a:xfrm>
            <a:off x="6984000" y="1196752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Verzeichnis-</a:t>
            </a:r>
            <a:r>
              <a:rPr lang="de-DE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auswahl</a:t>
            </a:r>
            <a:endParaRPr lang="de-DE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</a:t>
            </a:r>
            <a:endParaRPr lang="de-DE" dirty="0"/>
          </a:p>
        </p:txBody>
      </p:sp>
      <p:pic>
        <p:nvPicPr>
          <p:cNvPr id="39938" name="Picture 2" descr="C:\Users\kreme\Documents\SuchTool\Bilder\b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1080000"/>
            <a:ext cx="6759128" cy="5040312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>
          <a:xfrm>
            <a:off x="6983760" y="206084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Gesamtanfrage</a:t>
            </a:r>
            <a:endParaRPr lang="de-DE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</a:t>
            </a:r>
            <a:endParaRPr lang="de-DE" dirty="0"/>
          </a:p>
        </p:txBody>
      </p:sp>
      <p:pic>
        <p:nvPicPr>
          <p:cNvPr id="40962" name="Picture 2" descr="C:\Users\kreme\Documents\SuchTool\Bilder\c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1080000"/>
            <a:ext cx="6759128" cy="5040312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6984000" y="443711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Teilanfrage</a:t>
            </a:r>
            <a:endParaRPr lang="de-DE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</a:t>
            </a:r>
            <a:endParaRPr lang="de-DE" dirty="0"/>
          </a:p>
        </p:txBody>
      </p:sp>
      <p:pic>
        <p:nvPicPr>
          <p:cNvPr id="41986" name="Picture 2" descr="C:\Users\kreme\Documents\SuchTool\Bilder\d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1080000"/>
            <a:ext cx="6759128" cy="5040312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6984000" y="530120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Suchbereiche</a:t>
            </a:r>
          </a:p>
          <a:p>
            <a:r>
              <a:rPr lang="de-DE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auswählen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</a:t>
            </a:r>
            <a:endParaRPr lang="de-DE" dirty="0"/>
          </a:p>
        </p:txBody>
      </p:sp>
      <p:pic>
        <p:nvPicPr>
          <p:cNvPr id="43010" name="Picture 2" descr="C:\Users\kreme\Documents\SuchTool\Bilder\e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1412775"/>
            <a:ext cx="3372321" cy="4758402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3923928" y="1916832"/>
            <a:ext cx="302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Freitextsuche</a:t>
            </a:r>
            <a:r>
              <a:rPr lang="de-DE" sz="2000" dirty="0" smtClean="0"/>
              <a:t> </a:t>
            </a:r>
            <a:r>
              <a:rPr lang="de-DE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auswählen</a:t>
            </a:r>
            <a:endParaRPr lang="de-DE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Hauptanwendungsfall E-Mail Postfach 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Semistrukturierte </a:t>
            </a:r>
            <a:r>
              <a:rPr lang="de-DE" dirty="0" smtClean="0"/>
              <a:t>Dokumente</a:t>
            </a:r>
            <a:endParaRPr lang="de-DE" dirty="0" smtClean="0"/>
          </a:p>
          <a:p>
            <a:pPr lvl="1"/>
            <a:r>
              <a:rPr lang="de-DE" dirty="0" smtClean="0"/>
              <a:t>Metadaten (z.B. Datum, Absender…)</a:t>
            </a:r>
            <a:endParaRPr lang="de-DE" i="1" dirty="0" smtClean="0"/>
          </a:p>
          <a:p>
            <a:pPr lvl="1"/>
            <a:r>
              <a:rPr lang="de-DE" dirty="0" smtClean="0"/>
              <a:t>Freitext</a:t>
            </a:r>
            <a:endParaRPr lang="de-DE" b="1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Logische Verknüpfung der Suchkriterien mit AND, OR, NOT in beliebig tiefer Schachtelung 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Problemstellung</a:t>
            </a:r>
            <a:endParaRPr lang="de-DE" dirty="0"/>
          </a:p>
        </p:txBody>
      </p:sp>
      <p:pic>
        <p:nvPicPr>
          <p:cNvPr id="7" name="Picture 2" descr="Email Postfach aufräumen mit diesen Tip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861048"/>
            <a:ext cx="3528392" cy="2016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</a:t>
            </a:r>
            <a:endParaRPr lang="de-DE" dirty="0"/>
          </a:p>
        </p:txBody>
      </p:sp>
      <p:pic>
        <p:nvPicPr>
          <p:cNvPr id="45058" name="Picture 2" descr="C:\Users\kreme\Documents\SuchTool\Bilder\f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1080000"/>
            <a:ext cx="6759128" cy="5040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</a:t>
            </a:r>
            <a:endParaRPr lang="de-DE" dirty="0"/>
          </a:p>
        </p:txBody>
      </p:sp>
      <p:pic>
        <p:nvPicPr>
          <p:cNvPr id="79874" name="Picture 2" descr="C:\Users\kreme\Documents\SuchTool\Bilder\dfki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2160000"/>
            <a:ext cx="8640763" cy="2136795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180000" y="1080000"/>
            <a:ext cx="2762444" cy="401200"/>
          </a:xfrm>
          <a:prstGeom prst="rect">
            <a:avLst/>
          </a:prstGeom>
          <a:noFill/>
        </p:spPr>
        <p:txBody>
          <a:bodyPr wrap="none" lIns="90000" tIns="4680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Suchtext eingeben</a:t>
            </a:r>
            <a:endParaRPr lang="de-DE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</a:t>
            </a:r>
            <a:endParaRPr lang="de-DE" dirty="0"/>
          </a:p>
        </p:txBody>
      </p:sp>
      <p:pic>
        <p:nvPicPr>
          <p:cNvPr id="80898" name="Picture 2" descr="C:\Users\kreme\Documents\SuchTool\Bilder\add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2160000"/>
            <a:ext cx="8640763" cy="2136795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180000" y="1080000"/>
            <a:ext cx="3270596" cy="400110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Teilanfrage hinzufügen</a:t>
            </a:r>
            <a:endParaRPr lang="de-DE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</a:t>
            </a:r>
            <a:endParaRPr lang="de-DE" dirty="0"/>
          </a:p>
        </p:txBody>
      </p:sp>
      <p:pic>
        <p:nvPicPr>
          <p:cNvPr id="40962" name="Picture 2" descr="C:\Users\kreme\Documents\SuchTool\Bilder\blubb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1080000"/>
            <a:ext cx="6755297" cy="5040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 </a:t>
            </a:r>
            <a:br>
              <a:rPr lang="de-DE" dirty="0" smtClean="0"/>
            </a:br>
            <a:endParaRPr lang="de-DE" dirty="0"/>
          </a:p>
        </p:txBody>
      </p:sp>
      <p:pic>
        <p:nvPicPr>
          <p:cNvPr id="41986" name="Picture 2" descr="C:\Users\kreme\Documents\SuchTool\Bilder\2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926039"/>
            <a:ext cx="8640763" cy="1725059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>
          <a:xfrm>
            <a:off x="180000" y="1080000"/>
            <a:ext cx="1337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/>
              <a:t> </a:t>
            </a:r>
            <a:r>
              <a:rPr lang="de-DE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Anzeige</a:t>
            </a:r>
            <a:endParaRPr lang="de-DE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80000" y="1080000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/>
              <a:t> </a:t>
            </a:r>
            <a:r>
              <a:rPr lang="de-DE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Anzeige</a:t>
            </a:r>
            <a:endParaRPr lang="de-DE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3011" name="Picture 3" descr="C:\Users\kreme\Documents\SuchTool\Bilder\3_schoen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10000"/>
            <a:ext cx="8640000" cy="29315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 und Bedienung</a:t>
            </a:r>
            <a:endParaRPr lang="de-DE" dirty="0"/>
          </a:p>
        </p:txBody>
      </p:sp>
      <p:pic>
        <p:nvPicPr>
          <p:cNvPr id="44034" name="Picture 2" descr="C:\Users\kreme\Documents\SuchTool\Bilder\4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926039"/>
            <a:ext cx="8640763" cy="1725059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180000" y="1080000"/>
            <a:ext cx="316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Operator auswählen</a:t>
            </a:r>
            <a:endParaRPr lang="de-DE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 und Bedienung</a:t>
            </a:r>
            <a:endParaRPr lang="de-DE" dirty="0"/>
          </a:p>
        </p:txBody>
      </p:sp>
      <p:pic>
        <p:nvPicPr>
          <p:cNvPr id="45058" name="Picture 2" descr="C:\Users\kreme\Documents\SuchTool\Bilder\5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926039"/>
            <a:ext cx="8640763" cy="1725059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180000" y="1080000"/>
            <a:ext cx="316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Operator auswählen</a:t>
            </a:r>
            <a:endParaRPr lang="de-DE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</a:t>
            </a:r>
            <a:endParaRPr lang="de-DE" dirty="0"/>
          </a:p>
        </p:txBody>
      </p:sp>
      <p:pic>
        <p:nvPicPr>
          <p:cNvPr id="46082" name="Picture 2" descr="C:\Users\kreme\Documents\SuchTool\Bilder\d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1642" y="1268413"/>
            <a:ext cx="6759128" cy="5040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</a:t>
            </a:r>
            <a:endParaRPr lang="de-DE" dirty="0"/>
          </a:p>
        </p:txBody>
      </p:sp>
      <p:pic>
        <p:nvPicPr>
          <p:cNvPr id="47106" name="Picture 2" descr="C:\Users\kreme\Documents\SuchTool\Bilder\m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3456384" cy="4622914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4283968" y="2132856"/>
            <a:ext cx="396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Metadaten</a:t>
            </a:r>
          </a:p>
          <a:p>
            <a:r>
              <a:rPr lang="de-DE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auswählen</a:t>
            </a:r>
            <a:endParaRPr lang="de-DE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Problemstellung</a:t>
            </a:r>
            <a:endParaRPr lang="de-DE" dirty="0"/>
          </a:p>
        </p:txBody>
      </p:sp>
      <p:pic>
        <p:nvPicPr>
          <p:cNvPr id="37890" name="Picture 2" descr="C:\Users\kreme\Documents\SuchTool\Bilder\mail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16832"/>
            <a:ext cx="7920880" cy="2493026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827584" y="443711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</a:t>
            </a:r>
            <a:endParaRPr lang="de-DE" dirty="0"/>
          </a:p>
        </p:txBody>
      </p:sp>
      <p:pic>
        <p:nvPicPr>
          <p:cNvPr id="49154" name="Picture 2" descr="C:\Users\kreme\Documents\SuchTool\Bilder\m_1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1080000"/>
            <a:ext cx="6749585" cy="5040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26.08.2017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52000" y="1340768"/>
            <a:ext cx="3701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Erneut Suchtext eingeben</a:t>
            </a:r>
            <a:endParaRPr lang="de-DE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4035" name="Picture 3" descr="C:\Users\kreme\Documents\SuchTool\Bilder\einga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04864"/>
            <a:ext cx="8640000" cy="21265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26.08.2017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</a:t>
            </a:r>
            <a:endParaRPr lang="de-DE" dirty="0"/>
          </a:p>
        </p:txBody>
      </p:sp>
      <p:pic>
        <p:nvPicPr>
          <p:cNvPr id="45059" name="Picture 3" descr="C:\Users\kreme\Documents\SuchTool\Bilder\vorl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013200"/>
            <a:ext cx="8640000" cy="1316075"/>
          </a:xfrm>
          <a:prstGeom prst="rect">
            <a:avLst/>
          </a:prstGeom>
          <a:noFill/>
        </p:spPr>
      </p:pic>
      <p:sp>
        <p:nvSpPr>
          <p:cNvPr id="10" name="Textfeld 9"/>
          <p:cNvSpPr txBox="1"/>
          <p:nvPr/>
        </p:nvSpPr>
        <p:spPr>
          <a:xfrm>
            <a:off x="252000" y="133920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/>
              <a:t> </a:t>
            </a:r>
            <a:r>
              <a:rPr lang="de-DE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Hinzufügen</a:t>
            </a:r>
            <a:endParaRPr lang="de-DE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</a:t>
            </a:r>
            <a:endParaRPr lang="de-DE" dirty="0"/>
          </a:p>
        </p:txBody>
      </p:sp>
      <p:pic>
        <p:nvPicPr>
          <p:cNvPr id="53250" name="Picture 2" descr="C:\Users\kreme\Documents\SuchTool\Bilder\p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1080000"/>
            <a:ext cx="6755297" cy="5040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</a:t>
            </a:r>
            <a:endParaRPr lang="de-DE" dirty="0"/>
          </a:p>
        </p:txBody>
      </p:sp>
      <p:pic>
        <p:nvPicPr>
          <p:cNvPr id="54274" name="Picture 2" descr="C:\Users\kreme\Documents\SuchTool\Bilder\r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2160000"/>
            <a:ext cx="8640763" cy="1843363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180000" y="1080000"/>
            <a:ext cx="316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/>
              <a:t> </a:t>
            </a:r>
            <a:r>
              <a:rPr lang="de-DE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Anzeige</a:t>
            </a:r>
            <a:endParaRPr lang="de-DE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 </a:t>
            </a:r>
            <a:endParaRPr lang="de-DE" dirty="0"/>
          </a:p>
        </p:txBody>
      </p:sp>
      <p:pic>
        <p:nvPicPr>
          <p:cNvPr id="55298" name="Picture 2" descr="C:\Users\kreme\Documents\SuchTool\Bilder\s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2160000"/>
            <a:ext cx="8640763" cy="1843363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180000" y="1080000"/>
            <a:ext cx="316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/>
              <a:t> </a:t>
            </a:r>
            <a:r>
              <a:rPr lang="de-DE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Suche</a:t>
            </a:r>
            <a:r>
              <a:rPr lang="de-DE" sz="2000" dirty="0" smtClean="0"/>
              <a:t> </a:t>
            </a:r>
            <a:r>
              <a:rPr lang="de-DE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starten</a:t>
            </a:r>
            <a:endParaRPr lang="de-DE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</a:t>
            </a:r>
            <a:endParaRPr lang="de-DE" dirty="0"/>
          </a:p>
        </p:txBody>
      </p:sp>
      <p:pic>
        <p:nvPicPr>
          <p:cNvPr id="56322" name="Picture 2" descr="C:\Users\kreme\Documents\SuchTool\Bilder\t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2160000"/>
            <a:ext cx="8640763" cy="2344859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180000" y="1080000"/>
            <a:ext cx="316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/>
              <a:t> </a:t>
            </a:r>
            <a:r>
              <a:rPr lang="de-DE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Ergebnisanzeige</a:t>
            </a:r>
            <a:endParaRPr lang="de-DE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</a:t>
            </a:r>
            <a:endParaRPr lang="de-DE" dirty="0"/>
          </a:p>
        </p:txBody>
      </p:sp>
      <p:pic>
        <p:nvPicPr>
          <p:cNvPr id="57346" name="Picture 2" descr="C:\Users\kreme\Documents\SuchTool\Bilder\u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2160000"/>
            <a:ext cx="8640763" cy="2344859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180000" y="1080000"/>
            <a:ext cx="316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/>
              <a:t> </a:t>
            </a:r>
            <a:r>
              <a:rPr lang="de-DE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Ergebnisanzeige</a:t>
            </a:r>
            <a:endParaRPr lang="de-DE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Noch Fragen?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Ende</a:t>
            </a:r>
            <a:endParaRPr lang="de-DE" dirty="0"/>
          </a:p>
        </p:txBody>
      </p:sp>
      <p:pic>
        <p:nvPicPr>
          <p:cNvPr id="59400" name="Picture 8" descr="Bildergebnis für fragezeich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060848"/>
            <a:ext cx="3370362" cy="33703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>
                <a:hlinkClick r:id="rId2"/>
              </a:rPr>
              <a:t>https://de.wikipedia.org/wiki/Google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>
                <a:hlinkClick r:id="rId3"/>
              </a:rPr>
              <a:t>http://www.underconsideration.com/brandnew/archives/new_logo_for_bing.php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>
                <a:hlinkClick r:id="rId4"/>
              </a:rPr>
              <a:t>http://bibserv.fh-trier.de:8080/webOPACClient/search.do?methodToCall=start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>
                <a:hlinkClick r:id="rId5"/>
              </a:rPr>
              <a:t>http://www.arbeitstipps.de/email-postfach-aufraeumen-3-tipps.html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>
                <a:hlinkClick r:id="rId6"/>
              </a:rPr>
              <a:t>http://de.freepik.com/freie-ikonen/fragezeichen_731610.htm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Bildquellen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2.Problemstellung</a:t>
            </a:r>
            <a:endParaRPr lang="de-DE" dirty="0"/>
          </a:p>
        </p:txBody>
      </p:sp>
      <p:pic>
        <p:nvPicPr>
          <p:cNvPr id="38914" name="Picture 2" descr="C:\Users\kreme\Documents\SuchTool\Bilder\mail2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28800"/>
            <a:ext cx="5518601" cy="3736277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1043608" y="11967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Einsatz in Metadatensuche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Charakterisieren von Mengen durch Attribute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Mengenoperationen </a:t>
            </a:r>
          </a:p>
          <a:p>
            <a:endParaRPr lang="de-DE" dirty="0" smtClean="0"/>
          </a:p>
          <a:p>
            <a:pPr lvl="1"/>
            <a:r>
              <a:rPr lang="de-DE" dirty="0" smtClean="0"/>
              <a:t>Durchschnitt – AND   </a:t>
            </a:r>
          </a:p>
          <a:p>
            <a:pPr lvl="1">
              <a:buNone/>
            </a:pPr>
            <a:r>
              <a:rPr lang="de-DE" dirty="0" smtClean="0"/>
              <a:t>  </a:t>
            </a:r>
          </a:p>
          <a:p>
            <a:pPr lvl="1"/>
            <a:r>
              <a:rPr lang="de-DE" dirty="0" smtClean="0"/>
              <a:t>Vereinigung – OR 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Differenz - NOT</a:t>
            </a:r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Boolesches </a:t>
            </a:r>
            <a:r>
              <a:rPr lang="de-DE" dirty="0" err="1" smtClean="0"/>
              <a:t>Retrieval</a:t>
            </a:r>
            <a:endParaRPr lang="de-DE" dirty="0"/>
          </a:p>
        </p:txBody>
      </p:sp>
      <p:pic>
        <p:nvPicPr>
          <p:cNvPr id="11" name="Picture 2" descr="C:\Users\kreme\Documents\SuchTool\Bilder\durchschnit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4005064"/>
            <a:ext cx="1875600" cy="718603"/>
          </a:xfrm>
          <a:prstGeom prst="rect">
            <a:avLst/>
          </a:prstGeom>
          <a:noFill/>
        </p:spPr>
      </p:pic>
      <p:pic>
        <p:nvPicPr>
          <p:cNvPr id="12" name="Picture 3" descr="C:\Users\kreme\Documents\SuchTool\Bilder\differenz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5445224"/>
            <a:ext cx="1460859" cy="468000"/>
          </a:xfrm>
          <a:prstGeom prst="rect">
            <a:avLst/>
          </a:prstGeom>
          <a:noFill/>
        </p:spPr>
      </p:pic>
      <p:pic>
        <p:nvPicPr>
          <p:cNvPr id="20484" name="Picture 4" descr="C:\Users\kreme\Documents\SuchTool\Bilder\vereinigu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4797152"/>
            <a:ext cx="1876271" cy="540000"/>
          </a:xfrm>
          <a:prstGeom prst="rect">
            <a:avLst/>
          </a:prstGeom>
          <a:noFill/>
        </p:spPr>
      </p:pic>
      <p:pic>
        <p:nvPicPr>
          <p:cNvPr id="20485" name="Picture 5" descr="C:\Users\kreme\Documents\SuchTool\Bilder\meng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2780928"/>
            <a:ext cx="4032448" cy="500651"/>
          </a:xfrm>
          <a:prstGeom prst="rect">
            <a:avLst/>
          </a:prstGeom>
          <a:noFill/>
        </p:spPr>
      </p:pic>
      <p:pic>
        <p:nvPicPr>
          <p:cNvPr id="17" name="Picture 2" descr="C:\Users\kreme\Documents\SuchTool\Bilder\attribu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1600" y="2132856"/>
            <a:ext cx="3384376" cy="5100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Boolesches </a:t>
            </a:r>
            <a:r>
              <a:rPr lang="de-DE" dirty="0" err="1" smtClean="0"/>
              <a:t>Retrieval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/>
          </a:p>
        </p:txBody>
      </p:sp>
      <p:pic>
        <p:nvPicPr>
          <p:cNvPr id="18435" name="Picture 3" descr="C:\Users\kreme\Documents\SuchTool\Praesentation\Untitled Dia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00" y="1800000"/>
            <a:ext cx="7534275" cy="3638550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252000" y="1080000"/>
            <a:ext cx="4570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/>
              <a:t> Invertierte Liste </a:t>
            </a:r>
            <a:r>
              <a:rPr lang="de-DE" sz="2000" dirty="0" smtClean="0">
                <a:sym typeface="Wingdings" pitchFamily="2" charset="2"/>
              </a:rPr>
              <a:t> Speichern von </a:t>
            </a:r>
            <a:r>
              <a:rPr lang="de-DE" sz="2000" i="1" dirty="0" err="1" smtClean="0">
                <a:sym typeface="Wingdings" pitchFamily="2" charset="2"/>
              </a:rPr>
              <a:t>docIDs</a:t>
            </a:r>
            <a:endParaRPr lang="de-DE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Boolesches </a:t>
            </a:r>
            <a:r>
              <a:rPr lang="de-DE" dirty="0" err="1" smtClean="0"/>
              <a:t>Retrieval</a:t>
            </a:r>
            <a:endParaRPr lang="de-DE" dirty="0"/>
          </a:p>
        </p:txBody>
      </p:sp>
      <p:pic>
        <p:nvPicPr>
          <p:cNvPr id="17409" name="Picture 1" descr="C:\Users\kreme\Documents\SuchTool\Praesentation\fancy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000" y="1800000"/>
            <a:ext cx="8391525" cy="3638550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252000" y="1080000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/>
              <a:t> Modifizierte invertiere Liste für Metadatensuche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 Einsatz in Freitextsuche</a:t>
            </a:r>
          </a:p>
          <a:p>
            <a:pPr lvl="1"/>
            <a:r>
              <a:rPr lang="de-DE" dirty="0" smtClean="0"/>
              <a:t>Bestimmen der Übereinstimmung</a:t>
            </a:r>
          </a:p>
          <a:p>
            <a:pPr lvl="1"/>
            <a:r>
              <a:rPr lang="de-DE" dirty="0" smtClean="0"/>
              <a:t>Teiltreffer möglich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Grundidee: </a:t>
            </a:r>
          </a:p>
          <a:p>
            <a:pPr lvl="1"/>
            <a:r>
              <a:rPr lang="de-DE" dirty="0" smtClean="0"/>
              <a:t>Repräsentation von Dokumenten und Anfragen als Vektoren</a:t>
            </a:r>
          </a:p>
          <a:p>
            <a:pPr lvl="1"/>
            <a:r>
              <a:rPr lang="de-DE" dirty="0" smtClean="0"/>
              <a:t> Ähnlichkeiten zwischen Vektoren bestimmen </a:t>
            </a:r>
          </a:p>
          <a:p>
            <a:pPr lvl="1">
              <a:buNone/>
            </a:pPr>
            <a:r>
              <a:rPr lang="de-DE" dirty="0" smtClean="0"/>
              <a:t>		</a:t>
            </a:r>
            <a:r>
              <a:rPr lang="de-DE" dirty="0" smtClean="0">
                <a:sym typeface="Wingdings" pitchFamily="2" charset="2"/>
              </a:rPr>
              <a:t> Ähnlichkeitsfunktion</a:t>
            </a:r>
          </a:p>
          <a:p>
            <a:pPr lvl="1">
              <a:buNone/>
            </a:pPr>
            <a:r>
              <a:rPr lang="de-DE" dirty="0" smtClean="0">
                <a:sym typeface="Wingdings" pitchFamily="2" charset="2"/>
              </a:rPr>
              <a:t>		 Ähnlichkeitswert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Erlaubt Ranking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Vektorraummodell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svorlage_FB_Informatik_PowerPoint_2017_04_27">
  <a:themeElements>
    <a:clrScheme name="Hauptcampus-Informatik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aesentationsvorlage_FB_Informatik_PowerPoint_2017_04_270.potx" id="{175A3E79-0251-4921-B08E-985339380192}" vid="{B31C4806-589C-412D-95EE-0F70159E18D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Praesentationsvorlage_FB_Informatik_PowerPoint_2017_04_27</Template>
  <TotalTime>0</TotalTime>
  <Words>500</Words>
  <Application>Microsoft Office PowerPoint</Application>
  <PresentationFormat>Bildschirmpräsentation (4:3)</PresentationFormat>
  <Paragraphs>259</Paragraphs>
  <Slides>49</Slides>
  <Notes>2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49</vt:i4>
      </vt:variant>
    </vt:vector>
  </HeadingPairs>
  <TitlesOfParts>
    <vt:vector size="51" baseType="lpstr">
      <vt:lpstr>Praesentationsvorlage_FB_Informatik_PowerPoint_2017_04_27</vt:lpstr>
      <vt:lpstr>Formel</vt:lpstr>
      <vt:lpstr>Folie 1</vt:lpstr>
      <vt:lpstr>1. Einleitung</vt:lpstr>
      <vt:lpstr>2. Problemstellung</vt:lpstr>
      <vt:lpstr>2. Problemstellung</vt:lpstr>
      <vt:lpstr>2.Problemstellung</vt:lpstr>
      <vt:lpstr>3. Boolesches Retrieval</vt:lpstr>
      <vt:lpstr>3. Boolesches Retrieval</vt:lpstr>
      <vt:lpstr>3. Boolesches Retrieval</vt:lpstr>
      <vt:lpstr>4. Vektorraummodell</vt:lpstr>
      <vt:lpstr>4. Vektorraummodell</vt:lpstr>
      <vt:lpstr>4. Vektorraummodell</vt:lpstr>
      <vt:lpstr>4. Vektorraummodell </vt:lpstr>
      <vt:lpstr>4. Vektorraummodell</vt:lpstr>
      <vt:lpstr>4. Vektorraummodell</vt:lpstr>
      <vt:lpstr>4. Vektorraummodell</vt:lpstr>
      <vt:lpstr>4. Vektorraummodell</vt:lpstr>
      <vt:lpstr>4. Vektorraummodell</vt:lpstr>
      <vt:lpstr>4. Vektorraummodell</vt:lpstr>
      <vt:lpstr>4. Vektorraummodell</vt:lpstr>
      <vt:lpstr>4. Vektorraummodell</vt:lpstr>
      <vt:lpstr>4. Vektorraummodell</vt:lpstr>
      <vt:lpstr>5. Kombination</vt:lpstr>
      <vt:lpstr>5. Kombination</vt:lpstr>
      <vt:lpstr>6. Benutzeroberfläche</vt:lpstr>
      <vt:lpstr>6. Benutzeroberfläche</vt:lpstr>
      <vt:lpstr>6. Benutzeroberfläche</vt:lpstr>
      <vt:lpstr>6. Benutzeroberfläche</vt:lpstr>
      <vt:lpstr>6. Benutzeroberfläche</vt:lpstr>
      <vt:lpstr>6. Benutzeroberfläche</vt:lpstr>
      <vt:lpstr>6. Benutzeroberfläche</vt:lpstr>
      <vt:lpstr>6. Benutzeroberfläche</vt:lpstr>
      <vt:lpstr>6. Benutzeroberfläche</vt:lpstr>
      <vt:lpstr>6. Benutzeroberfläche</vt:lpstr>
      <vt:lpstr>6. Benutzeroberfläche  </vt:lpstr>
      <vt:lpstr>6. Benutzeroberfläche</vt:lpstr>
      <vt:lpstr>6. Benutzeroberfläche und Bedienung</vt:lpstr>
      <vt:lpstr>6. Benutzeroberfläche und Bedienung</vt:lpstr>
      <vt:lpstr>6. Benutzeroberfläche</vt:lpstr>
      <vt:lpstr>6. Benutzeroberfläche</vt:lpstr>
      <vt:lpstr>6. Benutzeroberfläche</vt:lpstr>
      <vt:lpstr>6. Benutzeroberfläche</vt:lpstr>
      <vt:lpstr>6. Benutzeroberfläche</vt:lpstr>
      <vt:lpstr>6. Benutzeroberfläche</vt:lpstr>
      <vt:lpstr>6. Benutzeroberfläche</vt:lpstr>
      <vt:lpstr>6. Benutzeroberfläche </vt:lpstr>
      <vt:lpstr>6. Benutzeroberfläche</vt:lpstr>
      <vt:lpstr>6. Benutzeroberfläche</vt:lpstr>
      <vt:lpstr>Ende</vt:lpstr>
      <vt:lpstr>Bildquellen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Annika Kremer</dc:creator>
  <cp:lastModifiedBy>Annika Kremer</cp:lastModifiedBy>
  <cp:revision>184</cp:revision>
  <dcterms:created xsi:type="dcterms:W3CDTF">2017-07-30T09:16:38Z</dcterms:created>
  <dcterms:modified xsi:type="dcterms:W3CDTF">2017-08-26T18:00:16Z</dcterms:modified>
</cp:coreProperties>
</file>