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261" r:id="rId3"/>
    <p:sldId id="346" r:id="rId4"/>
    <p:sldId id="341" r:id="rId5"/>
    <p:sldId id="342" r:id="rId6"/>
    <p:sldId id="343" r:id="rId7"/>
    <p:sldId id="263" r:id="rId8"/>
    <p:sldId id="265" r:id="rId9"/>
    <p:sldId id="264" r:id="rId10"/>
    <p:sldId id="266" r:id="rId11"/>
    <p:sldId id="270" r:id="rId12"/>
    <p:sldId id="275" r:id="rId13"/>
    <p:sldId id="271" r:id="rId14"/>
    <p:sldId id="273" r:id="rId15"/>
    <p:sldId id="274" r:id="rId16"/>
    <p:sldId id="276" r:id="rId17"/>
    <p:sldId id="277" r:id="rId18"/>
    <p:sldId id="278" r:id="rId19"/>
    <p:sldId id="282" r:id="rId20"/>
    <p:sldId id="283" r:id="rId21"/>
    <p:sldId id="285" r:id="rId22"/>
    <p:sldId id="267" r:id="rId23"/>
    <p:sldId id="287" r:id="rId24"/>
    <p:sldId id="288" r:id="rId25"/>
    <p:sldId id="302" r:id="rId26"/>
    <p:sldId id="303" r:id="rId27"/>
    <p:sldId id="304" r:id="rId28"/>
    <p:sldId id="305" r:id="rId29"/>
    <p:sldId id="306" r:id="rId30"/>
    <p:sldId id="308" r:id="rId31"/>
    <p:sldId id="309" r:id="rId32"/>
    <p:sldId id="338" r:id="rId33"/>
    <p:sldId id="339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7" r:id="rId42"/>
    <p:sldId id="344" r:id="rId43"/>
    <p:sldId id="345" r:id="rId44"/>
    <p:sldId id="333" r:id="rId45"/>
    <p:sldId id="331" r:id="rId46"/>
    <p:sldId id="332" r:id="rId47"/>
    <p:sldId id="334" r:id="rId48"/>
    <p:sldId id="336" r:id="rId49"/>
    <p:sldId id="337" r:id="rId50"/>
    <p:sldId id="260" r:id="rId51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14" autoAdjust="0"/>
  </p:normalViewPr>
  <p:slideViewPr>
    <p:cSldViewPr showGuides="1">
      <p:cViewPr varScale="1">
        <p:scale>
          <a:sx n="122" d="100"/>
          <a:sy n="122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26.08.2017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26.08.2017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derconsideration.com/brandnew/archives/new_logo_for_bing.php" TargetMode="External"/><Relationship Id="rId2" Type="http://schemas.openxmlformats.org/officeDocument/2006/relationships/hyperlink" Target="https://de.wikipedia.org/wiki/Googl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e.freepik.com/freie-ikonen/fragezeichen_731610.htm" TargetMode="External"/><Relationship Id="rId5" Type="http://schemas.openxmlformats.org/officeDocument/2006/relationships/hyperlink" Target="http://www.arbeitstipps.de/email-postfach-aufraeumen-3-tipps.html" TargetMode="External"/><Relationship Id="rId4" Type="http://schemas.openxmlformats.org/officeDocument/2006/relationships/hyperlink" Target="http://bibserv.fh-trier.de:8080/webOPACClient/search.do?methodToCall=star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323528" y="1052736"/>
            <a:ext cx="8631343" cy="2448272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Konzeption und Realisierung eines Systems zur Informationssuche in einem Dokumentenarchiv basierend auf Textinhalt und Metadaten</a:t>
            </a:r>
            <a:endParaRPr lang="de-DE" alt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323528" y="429309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Bachelor-Vortrag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Annika Kremer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 Einsatz in Freitextsuche</a:t>
            </a:r>
          </a:p>
          <a:p>
            <a:pPr lvl="1"/>
            <a:r>
              <a:rPr lang="de-DE" dirty="0" smtClean="0"/>
              <a:t>Bestimmen der Übereinstimmung</a:t>
            </a:r>
          </a:p>
          <a:p>
            <a:pPr lvl="1"/>
            <a:r>
              <a:rPr lang="de-DE" dirty="0" smtClean="0"/>
              <a:t>Teiltreffer möglich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Grundidee: </a:t>
            </a:r>
          </a:p>
          <a:p>
            <a:pPr lvl="1"/>
            <a:r>
              <a:rPr lang="de-DE" dirty="0" smtClean="0"/>
              <a:t>Repräsentation von Dokumenten und Anfragen als Vektoren</a:t>
            </a:r>
          </a:p>
          <a:p>
            <a:pPr lvl="1"/>
            <a:r>
              <a:rPr lang="de-DE" dirty="0" smtClean="0"/>
              <a:t> Ähnlichkeiten zwischen Vektoren bestimmen </a:t>
            </a:r>
          </a:p>
          <a:p>
            <a:pPr lvl="1">
              <a:buNone/>
            </a:pPr>
            <a:r>
              <a:rPr lang="de-DE" dirty="0" smtClean="0"/>
              <a:t>		</a:t>
            </a:r>
            <a:r>
              <a:rPr lang="de-DE" dirty="0" smtClean="0">
                <a:sym typeface="Wingdings" pitchFamily="2" charset="2"/>
              </a:rPr>
              <a:t> Ähnlichkeitsfunktion</a:t>
            </a:r>
          </a:p>
          <a:p>
            <a:pPr lvl="1">
              <a:buNone/>
            </a:pPr>
            <a:r>
              <a:rPr lang="de-DE" dirty="0" smtClean="0">
                <a:sym typeface="Wingdings" pitchFamily="2" charset="2"/>
              </a:rPr>
              <a:t>		 Ähnlichkeitswert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Erlaubt Ranking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Indexierung der Terme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Viele überflüssige Terme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9" name="Picture 2" descr="C:\Users\kreme\Documents\SuchTool\Praesentation\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44824"/>
            <a:ext cx="6611273" cy="264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Stoppwörter (engl.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Indexierung mit Stoppwörtern: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 </a:t>
            </a:r>
            <a:endParaRPr lang="de-DE" dirty="0"/>
          </a:p>
        </p:txBody>
      </p:sp>
      <p:pic>
        <p:nvPicPr>
          <p:cNvPr id="11" name="Picture 2" descr="C:\Users\kreme\Documents\SuchTool\Praesentation\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92896"/>
            <a:ext cx="6613023" cy="26490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8800"/>
            <a:ext cx="7586043" cy="3528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Dokumentvektoren mit </a:t>
            </a:r>
            <a:r>
              <a:rPr lang="de-DE" dirty="0" err="1" smtClean="0"/>
              <a:t>Termhäufigkeiten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Wichtigkeit des Terms?</a:t>
            </a:r>
          </a:p>
          <a:p>
            <a:endParaRPr lang="de-DE" dirty="0"/>
          </a:p>
        </p:txBody>
      </p:sp>
      <p:pic>
        <p:nvPicPr>
          <p:cNvPr id="12" name="Picture 4" descr="C:\Users\kreme\Documents\SuchTool\Praesentation\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16832"/>
            <a:ext cx="7585200" cy="352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Lösung: zusätzlich Dokumenthäufigkeit</a:t>
            </a:r>
          </a:p>
          <a:p>
            <a:endParaRPr lang="de-DE" dirty="0" smtClean="0"/>
          </a:p>
          <a:p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Invertierte Dokumenthäufigkeit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Mit Dämpfung 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TF-IDF-Gewichtung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3491880" y="4509120"/>
          <a:ext cx="3240360" cy="493098"/>
        </p:xfrm>
        <a:graphic>
          <a:graphicData uri="http://schemas.openxmlformats.org/presentationml/2006/ole">
            <p:oleObj spid="_x0000_s10242" name="Formel" r:id="rId3" imgW="1282680" imgH="241200" progId="Equation.3">
              <p:embed/>
            </p:oleObj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/>
        </p:nvGraphicFramePr>
        <p:xfrm>
          <a:off x="5868144" y="1268760"/>
          <a:ext cx="432048" cy="396044"/>
        </p:xfrm>
        <a:graphic>
          <a:graphicData uri="http://schemas.openxmlformats.org/presentationml/2006/ole">
            <p:oleObj spid="_x0000_s10243" name="Formel" r:id="rId4" imgW="203040" imgH="228600" progId="Equation.3">
              <p:embed/>
            </p:oleObj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/>
        </p:nvGraphicFramePr>
        <p:xfrm>
          <a:off x="2699792" y="3284984"/>
          <a:ext cx="1872208" cy="792088"/>
        </p:xfrm>
        <a:graphic>
          <a:graphicData uri="http://schemas.openxmlformats.org/presentationml/2006/ole">
            <p:oleObj spid="_x0000_s10244" name="Formel" r:id="rId5" imgW="952200" imgH="482400" progId="Equation.3">
              <p:embed/>
            </p:oleObj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4788024" y="2204864"/>
          <a:ext cx="1440160" cy="792088"/>
        </p:xfrm>
        <a:graphic>
          <a:graphicData uri="http://schemas.openxmlformats.org/presentationml/2006/ole">
            <p:oleObj spid="_x0000_s10245" name="Formel" r:id="rId6" imgW="6094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Bei N = 2: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Erster Term in jedem Dokument enthalten</a:t>
            </a:r>
          </a:p>
          <a:p>
            <a:pPr lvl="1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Gewicht 0 weil nicht aussagekräftig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 Dokumentvektoren mit TF-IDF-Gewichtung:</a:t>
            </a:r>
          </a:p>
          <a:p>
            <a:pPr lvl="1">
              <a:buNone/>
            </a:pPr>
            <a:endParaRPr lang="de-DE" dirty="0" smtClean="0">
              <a:sym typeface="Wingdings" pitchFamily="2" charset="2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17" name="Picture 2" descr="C:\Users\kreme\Documents\SuchTool\Praesentation\dvek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789040"/>
            <a:ext cx="2915816" cy="2044575"/>
          </a:xfrm>
          <a:prstGeom prst="rect">
            <a:avLst/>
          </a:prstGeom>
          <a:noFill/>
        </p:spPr>
      </p:pic>
      <p:pic>
        <p:nvPicPr>
          <p:cNvPr id="41986" name="Picture 2" descr="C:\Users\kreme\Documents\SuchTool\Bilder\rechn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980728"/>
            <a:ext cx="465772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Repräsentation der Anfrage durch Anfragevektor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 Beispiel: „Formular“</a:t>
            </a:r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Ähnlichkeitsfunktion: Cosinus-Maß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15364" name="Picture 4" descr="C:\Users\kreme\Documents\SuchTool\Praesentation\q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772816"/>
            <a:ext cx="2779374" cy="2520280"/>
          </a:xfrm>
          <a:prstGeom prst="rect">
            <a:avLst/>
          </a:prstGeom>
          <a:noFill/>
        </p:spPr>
      </p:pic>
      <p:pic>
        <p:nvPicPr>
          <p:cNvPr id="15366" name="Picture 6" descr="C:\Users\kreme\Documents\SuchTool\Praesentation\form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005064"/>
            <a:ext cx="1982855" cy="1121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40962" name="Picture 2" descr="C:\Users\kreme\Documents\SuchTool\Praesentation\berechnung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 typeface="+mj-lt"/>
              <a:buAutoNum type="arabicPeriod"/>
            </a:pPr>
            <a:r>
              <a:rPr lang="de-DE" dirty="0" smtClean="0"/>
              <a:t>Einleitung</a:t>
            </a:r>
          </a:p>
          <a:p>
            <a:pPr lvl="1">
              <a:buFont typeface="+mj-lt"/>
              <a:buAutoNum type="arabicPeriod"/>
            </a:pPr>
            <a:r>
              <a:rPr lang="de-DE" dirty="0" smtClean="0"/>
              <a:t>Problemstellung</a:t>
            </a:r>
          </a:p>
          <a:p>
            <a:pPr lvl="1">
              <a:buFont typeface="+mj-lt"/>
              <a:buAutoNum type="arabicPeriod"/>
            </a:pPr>
            <a:r>
              <a:rPr lang="de-DE" dirty="0" smtClean="0"/>
              <a:t>Boolesches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 lvl="1">
              <a:buFont typeface="+mj-lt"/>
              <a:buAutoNum type="arabicPeriod"/>
            </a:pPr>
            <a:r>
              <a:rPr lang="de-DE" dirty="0" smtClean="0"/>
              <a:t>Vektorraummodell</a:t>
            </a:r>
          </a:p>
          <a:p>
            <a:pPr lvl="1">
              <a:buFont typeface="+mj-lt"/>
              <a:buAutoNum type="arabicPeriod"/>
            </a:pPr>
            <a:r>
              <a:rPr lang="de-DE" dirty="0" smtClean="0"/>
              <a:t>Kombination</a:t>
            </a:r>
          </a:p>
          <a:p>
            <a:pPr lvl="1">
              <a:buFont typeface="+mj-lt"/>
              <a:buAutoNum type="arabicPeriod"/>
            </a:pPr>
            <a:r>
              <a:rPr lang="de-DE" dirty="0" smtClean="0"/>
              <a:t>Benutzeroberfläche</a:t>
            </a:r>
          </a:p>
          <a:p>
            <a:pPr lvl="1">
              <a:buFont typeface="+mj-lt"/>
              <a:buAutoNum type="arabicPeriod"/>
            </a:pPr>
            <a:endParaRPr lang="de-DE" dirty="0" smtClean="0"/>
          </a:p>
          <a:p>
            <a:pPr lvl="1">
              <a:buFont typeface="+mj-lt"/>
              <a:buAutoNum type="arabicPeriod"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9938" name="Picture 2" descr="C:\Users\kreme\Documents\SuchTool\Praesentation\berechnung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980728"/>
            <a:ext cx="6748049" cy="5040312"/>
          </a:xfrm>
          <a:prstGeom prst="rect">
            <a:avLst/>
          </a:prstGeom>
          <a:noFill/>
        </p:spPr>
      </p:pic>
      <p:pic>
        <p:nvPicPr>
          <p:cNvPr id="43011" name="Picture 3" descr="C:\Users\kreme\Documents\SuchTool\Praesentation\berechnung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772816"/>
            <a:ext cx="2727734" cy="2456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Längenunabhängige Ähnlichkeitsfunktion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Cosinus-Maß</a:t>
            </a:r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Vektorraummodell</a:t>
            </a:r>
            <a:endParaRPr lang="de-DE" dirty="0"/>
          </a:p>
        </p:txBody>
      </p:sp>
      <p:pic>
        <p:nvPicPr>
          <p:cNvPr id="37890" name="Picture 2" descr="C:\Users\kreme\Documents\SuchTool\Bilder\cos-maß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5644553" cy="4147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i="1" dirty="0" err="1" smtClean="0"/>
              <a:t>docIDs</a:t>
            </a:r>
            <a:endParaRPr lang="de-DE" i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Vereinigung der </a:t>
            </a:r>
            <a:r>
              <a:rPr lang="de-DE" i="1" dirty="0" err="1" smtClean="0"/>
              <a:t>docIDs</a:t>
            </a:r>
            <a:endParaRPr lang="de-DE" i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Bsp.:</a:t>
            </a:r>
          </a:p>
          <a:p>
            <a:pPr lvl="1">
              <a:buNone/>
            </a:pPr>
            <a:r>
              <a:rPr lang="de-DE" dirty="0" smtClean="0"/>
              <a:t>((Freitext = DFKI) OR </a:t>
            </a:r>
          </a:p>
          <a:p>
            <a:pPr lvl="1">
              <a:buNone/>
            </a:pPr>
            <a:r>
              <a:rPr lang="de-DE" dirty="0" smtClean="0"/>
              <a:t>		((Absender = Daniel) AND  (Absender-Mail-Adresse = Daniel)))</a:t>
            </a:r>
          </a:p>
          <a:p>
            <a:pPr lvl="1">
              <a:buNone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AND: Durchschnitt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OR: Vereinigung der </a:t>
            </a:r>
            <a:r>
              <a:rPr lang="de-DE" dirty="0" err="1" smtClean="0"/>
              <a:t>docIDs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Problem: Score</a:t>
            </a:r>
          </a:p>
          <a:p>
            <a:r>
              <a:rPr lang="de-DE" dirty="0" smtClean="0"/>
              <a:t>	</a:t>
            </a:r>
            <a:r>
              <a:rPr lang="de-DE" dirty="0" smtClean="0">
                <a:sym typeface="Wingdings" pitchFamily="2" charset="2"/>
              </a:rPr>
              <a:t> Lösung: Metadatentreffer mit Score 1 versehen</a:t>
            </a:r>
          </a:p>
          <a:p>
            <a:r>
              <a:rPr lang="de-DE" dirty="0" smtClean="0">
                <a:sym typeface="Wingdings" pitchFamily="2" charset="2"/>
              </a:rPr>
              <a:t>	 Addition der Score-Werte</a:t>
            </a:r>
          </a:p>
          <a:p>
            <a:r>
              <a:rPr lang="de-DE" dirty="0" smtClean="0">
                <a:sym typeface="Wingdings" pitchFamily="2" charset="2"/>
              </a:rPr>
              <a:t>	 Kommazahl impliziert Freitexttreffer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Kombination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37890" name="Picture 2" descr="C:\Users\kreme\Documents\SuchTool\Bilder\Overview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80000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38915" name="Picture 3" descr="C:\Users\kreme\Documents\SuchTool\Bilder\a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6984000" y="119675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Verzeichnis-</a:t>
            </a:r>
            <a:r>
              <a:rPr lang="de-DE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auswahl</a:t>
            </a: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39938" name="Picture 2" descr="C:\Users\kreme\Documents\SuchTool\Bilder\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6983760" y="20608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Gesamtanfrage</a:t>
            </a: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0962" name="Picture 2" descr="C:\Users\kreme\Documents\SuchTool\Bilder\c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6984000" y="44371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Teilanfrage</a:t>
            </a:r>
            <a:endParaRPr lang="de-DE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29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1986" name="Picture 2" descr="C:\Users\kreme\Documents\SuchTool\Bilder\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6984000" y="530120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Suchbereiche</a:t>
            </a:r>
          </a:p>
          <a:p>
            <a:r>
              <a:rPr lang="de-DE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auswählen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Information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Unstrukturierte/semistrukturierte Dokumente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Beispiele:</a:t>
            </a:r>
          </a:p>
          <a:p>
            <a:pPr lvl="1"/>
            <a:r>
              <a:rPr lang="de-DE" dirty="0" smtClean="0"/>
              <a:t>Onlinekatalog Bibliothek</a:t>
            </a:r>
          </a:p>
          <a:p>
            <a:pPr lvl="1"/>
            <a:r>
              <a:rPr lang="de-DE" dirty="0" smtClean="0"/>
              <a:t>Websuche</a:t>
            </a:r>
          </a:p>
          <a:p>
            <a:pPr lvl="1"/>
            <a:r>
              <a:rPr lang="de-DE" dirty="0" smtClean="0"/>
              <a:t>E-Mail Posteingänge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Einleitung</a:t>
            </a:r>
            <a:endParaRPr lang="de-DE" dirty="0"/>
          </a:p>
        </p:txBody>
      </p:sp>
      <p:pic>
        <p:nvPicPr>
          <p:cNvPr id="8" name="Picture 7" descr="C:\Users\kreme\Documents\SuchTool\Praesentation\bibSuch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89040"/>
            <a:ext cx="6985000" cy="1895475"/>
          </a:xfrm>
          <a:prstGeom prst="rect">
            <a:avLst/>
          </a:prstGeom>
          <a:noFill/>
        </p:spPr>
      </p:pic>
      <p:pic>
        <p:nvPicPr>
          <p:cNvPr id="9" name="Picture 2" descr="Bildergebnis für goo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196752"/>
            <a:ext cx="2088232" cy="706004"/>
          </a:xfrm>
          <a:prstGeom prst="rect">
            <a:avLst/>
          </a:prstGeom>
          <a:noFill/>
        </p:spPr>
      </p:pic>
      <p:pic>
        <p:nvPicPr>
          <p:cNvPr id="10" name="Picture 4" descr="Bildergebnis für bing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204864"/>
            <a:ext cx="1584176" cy="670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3010" name="Picture 2" descr="C:\Users\kreme\Documents\SuchTool\Bilder\e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412775"/>
            <a:ext cx="3372321" cy="4758402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3923928" y="1916832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Freitextsuche</a:t>
            </a: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auswählen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5058" name="Picture 2" descr="C:\Users\kreme\Documents\SuchTool\Bilder\f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79874" name="Picture 2" descr="C:\Users\kreme\Documents\SuchTool\Bilder\dfki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13679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80000" y="1080000"/>
            <a:ext cx="2762444" cy="401200"/>
          </a:xfrm>
          <a:prstGeom prst="rect">
            <a:avLst/>
          </a:prstGeom>
          <a:noFill/>
        </p:spPr>
        <p:txBody>
          <a:bodyPr wrap="none" lIns="90000" tIns="468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Suchtext eingeben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80898" name="Picture 2" descr="C:\Users\kreme\Documents\SuchTool\Bilder\ad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13679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80000" y="1080000"/>
            <a:ext cx="3270596" cy="400110"/>
          </a:xfrm>
          <a:prstGeom prst="rect">
            <a:avLst/>
          </a:prstGeom>
          <a:noFill/>
        </p:spPr>
        <p:txBody>
          <a:bodyPr wrap="none" lIns="900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Teilanfrage hinzufügen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0962" name="Picture 2" descr="C:\Users\kreme\Documents\SuchTool\Bilder\blubb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5297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</a:t>
            </a:r>
            <a:br>
              <a:rPr lang="de-DE" dirty="0" smtClean="0"/>
            </a:br>
            <a:endParaRPr lang="de-DE" dirty="0"/>
          </a:p>
        </p:txBody>
      </p:sp>
      <p:pic>
        <p:nvPicPr>
          <p:cNvPr id="41986" name="Picture 2" descr="C:\Users\kreme\Documents\SuchTool\Bilder\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9" name="Textfeld 8"/>
          <p:cNvSpPr txBox="1"/>
          <p:nvPr/>
        </p:nvSpPr>
        <p:spPr>
          <a:xfrm>
            <a:off x="180000" y="1080000"/>
            <a:ext cx="1337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80000" y="108000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3011" name="Picture 3" descr="C:\Users\kreme\Documents\SuchTool\Bilder\3_schoe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10000"/>
            <a:ext cx="8640000" cy="2931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4034" name="Picture 2" descr="C:\Users\kreme\Documents\SuchTool\Bilder\4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Operator auswählen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und Bedienung</a:t>
            </a:r>
            <a:endParaRPr lang="de-DE" dirty="0"/>
          </a:p>
        </p:txBody>
      </p:sp>
      <p:pic>
        <p:nvPicPr>
          <p:cNvPr id="45058" name="Picture 2" descr="C:\Users\kreme\Documents\SuchTool\Bilder\5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926039"/>
            <a:ext cx="8640763" cy="172505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Operator auswählen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39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6082" name="Picture 2" descr="C:\Users\kreme\Documents\SuchTool\Bilder\d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642" y="1268413"/>
            <a:ext cx="6759128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Hauptanwendungsfall E-Mail Postfach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Semistrukturierte Dokumente</a:t>
            </a:r>
          </a:p>
          <a:p>
            <a:pPr lvl="1"/>
            <a:r>
              <a:rPr lang="de-DE" dirty="0" smtClean="0"/>
              <a:t>Metadaten (z.B. Datum, Absender…)</a:t>
            </a:r>
            <a:endParaRPr lang="de-DE" i="1" dirty="0" smtClean="0"/>
          </a:p>
          <a:p>
            <a:pPr lvl="1"/>
            <a:r>
              <a:rPr lang="de-DE" dirty="0" smtClean="0"/>
              <a:t>Freitext</a:t>
            </a:r>
            <a:endParaRPr lang="de-DE" b="1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Logische Verknüpfung der Suchkriterien mit AND, OR, NOT in beliebig tiefer Schachtelung 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Problemstellung</a:t>
            </a:r>
            <a:endParaRPr lang="de-DE" dirty="0"/>
          </a:p>
        </p:txBody>
      </p:sp>
      <p:pic>
        <p:nvPicPr>
          <p:cNvPr id="7" name="Picture 2" descr="Email Postfach aufräumen mit diesen Tip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3861048"/>
            <a:ext cx="3528392" cy="2016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7106" name="Picture 2" descr="C:\Users\kreme\Documents\SuchTool\Bilder\m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3456384" cy="4622914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4283968" y="213285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Metadaten</a:t>
            </a:r>
          </a:p>
          <a:p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auswählen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9154" name="Picture 2" descr="C:\Users\kreme\Documents\SuchTool\Bilder\m_1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49585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52000" y="1340768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Erneut Suchtext eingeben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4035" name="Picture 3" descr="C:\Users\kreme\Documents\SuchTool\Bilder\einga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8640000" cy="2126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26.08.2017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45059" name="Picture 3" descr="C:\Users\kreme\Documents\SuchTool\Bilder\vorl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13200"/>
            <a:ext cx="8640000" cy="1316075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/>
        </p:nvSpPr>
        <p:spPr>
          <a:xfrm>
            <a:off x="252000" y="1339200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Hinzufügen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53250" name="Picture 2" descr="C:\Users\kreme\Documents\SuchTool\Bilder\p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1080000"/>
            <a:ext cx="6755297" cy="5040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54274" name="Picture 2" descr="C:\Users\kreme\Documents\SuchTool\Bilder\r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843363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 </a:t>
            </a:r>
            <a:endParaRPr lang="de-DE" dirty="0"/>
          </a:p>
        </p:txBody>
      </p:sp>
      <p:pic>
        <p:nvPicPr>
          <p:cNvPr id="55298" name="Picture 2" descr="C:\Users\kreme\Documents\SuchTool\Bilder\s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1843363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Suche</a:t>
            </a: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starten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56322" name="Picture 2" descr="C:\Users\kreme\Documents\SuchTool\Bilder\t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34485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Ergebnisanzeige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Benutzeroberfläche</a:t>
            </a:r>
            <a:endParaRPr lang="de-DE" dirty="0"/>
          </a:p>
        </p:txBody>
      </p:sp>
      <p:pic>
        <p:nvPicPr>
          <p:cNvPr id="57346" name="Picture 2" descr="C:\Users\kreme\Documents\SuchTool\Bilder\u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00" y="2160000"/>
            <a:ext cx="8640763" cy="234485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180000" y="1080000"/>
            <a:ext cx="316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</a:t>
            </a:r>
            <a:r>
              <a:rPr lang="de-DE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Ergebnisanzeige</a:t>
            </a:r>
            <a:endParaRPr lang="de-DE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Boolesches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 lvl="1"/>
            <a:r>
              <a:rPr lang="de-DE" dirty="0" smtClean="0"/>
              <a:t>Mengenoperationen</a:t>
            </a:r>
          </a:p>
          <a:p>
            <a:pPr lvl="1"/>
            <a:r>
              <a:rPr lang="de-DE" dirty="0" smtClean="0"/>
              <a:t>Invertierte Listen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Vektorraummodell</a:t>
            </a:r>
          </a:p>
          <a:p>
            <a:pPr lvl="1"/>
            <a:r>
              <a:rPr lang="de-DE" dirty="0" smtClean="0"/>
              <a:t>Umwandlung von Dokumenten/Anfragen in Vektoren</a:t>
            </a:r>
          </a:p>
          <a:p>
            <a:pPr lvl="1"/>
            <a:r>
              <a:rPr lang="de-DE" dirty="0" smtClean="0"/>
              <a:t>Cosinus-Maß als Ähnlichkeitsfunktion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smtClean="0"/>
              <a:t>Kombination beider Verfahren </a:t>
            </a:r>
          </a:p>
          <a:p>
            <a:pPr lvl="1">
              <a:buNone/>
            </a:pP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49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pic>
        <p:nvPicPr>
          <p:cNvPr id="39939" name="Picture 3" descr="C:\Users\kreme\Documents\SuchTool\Bilder\fanc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3789040"/>
            <a:ext cx="2736304" cy="199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Problemstellung</a:t>
            </a:r>
            <a:endParaRPr lang="de-DE" dirty="0"/>
          </a:p>
        </p:txBody>
      </p:sp>
      <p:pic>
        <p:nvPicPr>
          <p:cNvPr id="37890" name="Picture 2" descr="C:\Users\kreme\Documents\SuchTool\Bilder\mail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920880" cy="2493026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827584" y="443711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2"/>
              </a:rPr>
              <a:t>https://de.wikipedia.org/wiki/Google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3"/>
              </a:rPr>
              <a:t>http://www.underconsideration.com/brandnew/archives/new_logo_for_bing.php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4"/>
              </a:rPr>
              <a:t>http://bibserv.fh-trier.de:8080/webOPACClient/search.do?methodToCall=start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5"/>
              </a:rPr>
              <a:t>http://www.arbeitstipps.de/email-postfach-aufraeumen-3-tipps.html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>
                <a:hlinkClick r:id="rId6"/>
              </a:rPr>
              <a:t>http://de.freepik.com/freie-ikonen/fragezeichen_731610.htm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50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2.Problemstellung</a:t>
            </a:r>
            <a:endParaRPr lang="de-DE" dirty="0"/>
          </a:p>
        </p:txBody>
      </p:sp>
      <p:pic>
        <p:nvPicPr>
          <p:cNvPr id="38914" name="Picture 2" descr="C:\Users\kreme\Documents\SuchTool\Bilder\mail2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28800"/>
            <a:ext cx="5518601" cy="3736277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043608" y="11967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Einsatz in Metadatensuche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Charakterisieren von Mengen durch Attribute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Mengenoperationen 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Durchschnitt – AND   </a:t>
            </a:r>
          </a:p>
          <a:p>
            <a:pPr lvl="1">
              <a:buNone/>
            </a:pPr>
            <a:r>
              <a:rPr lang="de-DE" dirty="0" smtClean="0"/>
              <a:t>  </a:t>
            </a:r>
          </a:p>
          <a:p>
            <a:pPr lvl="1"/>
            <a:r>
              <a:rPr lang="de-DE" dirty="0" smtClean="0"/>
              <a:t>Vereinigung – OR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Differenz - NOT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pic>
        <p:nvPicPr>
          <p:cNvPr id="11" name="Picture 2" descr="C:\Users\kreme\Documents\SuchTool\Bilder\durchschnit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005064"/>
            <a:ext cx="1875600" cy="718603"/>
          </a:xfrm>
          <a:prstGeom prst="rect">
            <a:avLst/>
          </a:prstGeom>
          <a:noFill/>
        </p:spPr>
      </p:pic>
      <p:pic>
        <p:nvPicPr>
          <p:cNvPr id="12" name="Picture 3" descr="C:\Users\kreme\Documents\SuchTool\Bilder\differen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5445224"/>
            <a:ext cx="1460859" cy="468000"/>
          </a:xfrm>
          <a:prstGeom prst="rect">
            <a:avLst/>
          </a:prstGeom>
          <a:noFill/>
        </p:spPr>
      </p:pic>
      <p:pic>
        <p:nvPicPr>
          <p:cNvPr id="20484" name="Picture 4" descr="C:\Users\kreme\Documents\SuchTool\Bilder\vereinigu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4797152"/>
            <a:ext cx="1876271" cy="540000"/>
          </a:xfrm>
          <a:prstGeom prst="rect">
            <a:avLst/>
          </a:prstGeom>
          <a:noFill/>
        </p:spPr>
      </p:pic>
      <p:pic>
        <p:nvPicPr>
          <p:cNvPr id="20485" name="Picture 5" descr="C:\Users\kreme\Documents\SuchTool\Bilder\men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780928"/>
            <a:ext cx="4032448" cy="500651"/>
          </a:xfrm>
          <a:prstGeom prst="rect">
            <a:avLst/>
          </a:prstGeom>
          <a:noFill/>
        </p:spPr>
      </p:pic>
      <p:pic>
        <p:nvPicPr>
          <p:cNvPr id="17" name="Picture 2" descr="C:\Users\kreme\Documents\SuchTool\Bilder\attribu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2132856"/>
            <a:ext cx="3384376" cy="5100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  <p:pic>
        <p:nvPicPr>
          <p:cNvPr id="18435" name="Picture 3" descr="C:\Users\kreme\Documents\SuchTool\Praesentation\Untitled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00" y="1800000"/>
            <a:ext cx="7534275" cy="3638550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252000" y="1080000"/>
            <a:ext cx="4570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Invertierte Liste </a:t>
            </a:r>
            <a:r>
              <a:rPr lang="de-DE" sz="2000" dirty="0" smtClean="0">
                <a:sym typeface="Wingdings" pitchFamily="2" charset="2"/>
              </a:rPr>
              <a:t> Speichern von </a:t>
            </a:r>
            <a:r>
              <a:rPr lang="de-DE" sz="2000" i="1" dirty="0" err="1" smtClean="0">
                <a:sym typeface="Wingdings" pitchFamily="2" charset="2"/>
              </a:rPr>
              <a:t>docIDs</a:t>
            </a:r>
            <a:endParaRPr lang="de-DE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Boolesches </a:t>
            </a:r>
            <a:r>
              <a:rPr lang="de-DE" dirty="0" err="1" smtClean="0"/>
              <a:t>Retrieval</a:t>
            </a:r>
            <a:endParaRPr lang="de-DE" dirty="0"/>
          </a:p>
        </p:txBody>
      </p:sp>
      <p:pic>
        <p:nvPicPr>
          <p:cNvPr id="17409" name="Picture 1" descr="C:\Users\kreme\Documents\SuchTool\Praesentation\fancy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00" y="1800000"/>
            <a:ext cx="8391525" cy="3638550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252000" y="1080000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dirty="0" smtClean="0"/>
              <a:t> Modifizierte invertiere Liste für Metadatensuche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_FB_Informatik_PowerPoint_2017_04_27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525</Words>
  <Application>Microsoft Office PowerPoint</Application>
  <PresentationFormat>Bildschirmpräsentation (4:3)</PresentationFormat>
  <Paragraphs>274</Paragraphs>
  <Slides>50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2" baseType="lpstr">
      <vt:lpstr>Praesentationsvorlage_FB_Informatik_PowerPoint_2017_04_27</vt:lpstr>
      <vt:lpstr>Formel</vt:lpstr>
      <vt:lpstr>Folie 1</vt:lpstr>
      <vt:lpstr>Übersicht</vt:lpstr>
      <vt:lpstr>1. Einleitung</vt:lpstr>
      <vt:lpstr>2. Problemstellung</vt:lpstr>
      <vt:lpstr>2. Problemstellung</vt:lpstr>
      <vt:lpstr>2.Problemstellung</vt:lpstr>
      <vt:lpstr>3. Boolesches Retrieval</vt:lpstr>
      <vt:lpstr>3. Boolesches Retrieval</vt:lpstr>
      <vt:lpstr>3. Boolesches Retrieval</vt:lpstr>
      <vt:lpstr>4. Vektorraummodell</vt:lpstr>
      <vt:lpstr>4. Vektorraummodell</vt:lpstr>
      <vt:lpstr>4. Vektorraummodell</vt:lpstr>
      <vt:lpstr>4. Vektorraummodell 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4. Vektorraummodell</vt:lpstr>
      <vt:lpstr>5. Kombination</vt:lpstr>
      <vt:lpstr>5. Kombination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  </vt:lpstr>
      <vt:lpstr>6. Benutzeroberfläche</vt:lpstr>
      <vt:lpstr>6. Benutzeroberfläche und Bedienung</vt:lpstr>
      <vt:lpstr>6. Benutzeroberfläche und Bedienung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</vt:lpstr>
      <vt:lpstr>6. Benutzeroberfläche </vt:lpstr>
      <vt:lpstr>6. Benutzeroberfläche</vt:lpstr>
      <vt:lpstr>6. Benutzeroberfläche</vt:lpstr>
      <vt:lpstr>Zusammenfassung</vt:lpstr>
      <vt:lpstr>Bildquellen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Annika Kremer</dc:creator>
  <cp:lastModifiedBy>Annika Kremer</cp:lastModifiedBy>
  <cp:revision>189</cp:revision>
  <dcterms:created xsi:type="dcterms:W3CDTF">2017-07-30T09:16:38Z</dcterms:created>
  <dcterms:modified xsi:type="dcterms:W3CDTF">2017-08-26T18:56:20Z</dcterms:modified>
</cp:coreProperties>
</file>