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6" r:id="rId9"/>
    <p:sldId id="267" r:id="rId10"/>
    <p:sldId id="268" r:id="rId11"/>
    <p:sldId id="270" r:id="rId12"/>
    <p:sldId id="272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306D1-5180-45AC-80E2-F14E5BAC1E96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CB78-A8F1-487F-86A3-C2DDEEE267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2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ACB78-A8F1-487F-86A3-C2DDEEE267A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78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7BCD3-FA5D-8A36-D305-468C64A6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69A8FF-F960-B5EC-9D94-59FE1D457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3C0B-7F38-9BB9-E726-AFDC62C7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2A8B5-B7A7-5C87-B42F-6687612B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35A64-4593-BED0-6D35-A6B2F50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499C6-1D59-4856-610A-6260D065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F60A71-88F5-8232-6B07-B5EF7B0B1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FFECB-9755-717F-CB81-B9CE7C05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D5763-69F7-D299-418A-413B42BC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F814D-CA6E-385C-E135-9467E975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9DD79B-AEF8-D3EF-6582-AEAFD2BD1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320DCF-9DA5-9F49-D444-41D048C5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7CB9D-4213-24B0-4697-9561D740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96C6C9-CAAF-8F9C-A399-576DB741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F6C773-CC7D-E28A-A53C-AAF29884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CEF0C-01E8-B3D6-764F-797076E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A1195-AEBD-12D8-8D65-B9502EFF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63BF8-5501-FD8A-A1D6-BA09D86C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C9C77-4C94-70B8-36BC-CF81F7F5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8DECF-1CD5-A4F7-0326-67F8D02B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79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FC2F6-A39C-6E03-1116-CBADB5B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2944B-C95E-CDDB-2DE7-ACD5A2912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91BCA-CCAE-0837-C885-24042987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8DDFA8-F9D6-B2A0-81EB-986177C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BE00B-0B1C-E563-4E0D-A6F5129A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6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2F6E-DAC2-8289-A3B8-CE8A1B33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574A1-57A7-F9C2-8A13-4E76E0DB7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DB92A-91B2-B20D-EBE9-59F8F344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D6B5A0-50EB-3829-21BA-496C4960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7D639-BA23-DBA0-AF57-A16EA278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327B2-90F4-B462-B7F1-E966FBCB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5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8318C-0E2D-4696-B43C-FE72D1C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2F1879-202B-15D1-1F91-BB167425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296A37-D9CB-CD99-BAAF-22D2855D2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E21EE9-6055-6900-F134-F1A65C8B3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8C814-8D47-7E11-9A36-681B06FF7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69C6C4-4A8E-089E-BFE2-7FFC8491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B9F6DF-AA24-968F-CC13-DC7E28F4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2D69D3-8FD1-43B8-6D5B-34FA873E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66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2C2A-5762-16BB-BF36-A5736AE0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92C5FA-F21F-4B84-EDCD-18057C83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6089C7-85D4-37D3-020F-671BF086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25453D-623B-1989-D0BD-E455AA7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19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6FD8F2-8F8A-CC68-8061-06DF715C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F466E3-0A76-06A0-AD00-2799DD0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D0A37-E3DB-2668-31BA-8F678026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4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69D31-8A3A-B17B-FCCB-26B13A36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108AA-2E71-CC86-FA35-8EB17A6B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377742-0507-5ACB-1FC1-EAEE6C137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DFA565-8E5E-0F15-1FFF-99A4372B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FF24F7-7B0C-C897-B014-F5C91B9D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63507-C2D8-A2E9-921A-BAB1E066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194CB-C562-E2AF-0AA4-E6771A35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A7C482-348F-57D4-68AE-92762BEEA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C94945-619F-4B4E-8786-FCE8A448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311CC2-F146-0C7A-5679-5BD2F9EE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4A345-9A3C-17B4-4303-317A238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E74921-9248-9CE3-C3D6-19E184C2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23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A1D8EA-CB22-D85F-2E10-42CE402D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F9FA59-6EBC-2DB4-126C-863863CF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D13314-DB74-8CE6-DFB8-0207B992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086CE-3BA1-4C1E-9997-E4082F70904C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C7C77-FDBD-30EC-515B-6E18224DC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719D2-A120-0610-4A33-0DB0F01BE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1C731-7953-4387-9333-FCAFC8E8D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2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4921C-9D90-7E94-942A-E777ACC5F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Unemployment</a:t>
            </a:r>
            <a:r>
              <a:rPr lang="de-DE" dirty="0"/>
              <a:t>  Rates and GDP Trends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worldwide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233B-3E3E-D98D-B501-59AEC2ADE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interplay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381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AB9C-092C-526B-38A5-A5DED426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Hypothesis: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2280E1A-773B-122A-0C88-762BED20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Recessions</a:t>
            </a:r>
            <a:r>
              <a:rPr lang="de-DE" dirty="0"/>
              <a:t> and </a:t>
            </a:r>
            <a:r>
              <a:rPr lang="de-DE" dirty="0" err="1"/>
              <a:t>Depressions</a:t>
            </a:r>
            <a:r>
              <a:rPr lang="de-DE" dirty="0"/>
              <a:t> (Great </a:t>
            </a:r>
            <a:r>
              <a:rPr lang="de-DE" dirty="0" err="1"/>
              <a:t>Recession</a:t>
            </a:r>
            <a:r>
              <a:rPr lang="de-DE" dirty="0"/>
              <a:t>)</a:t>
            </a:r>
          </a:p>
          <a:p>
            <a:r>
              <a:rPr lang="de-DE" dirty="0"/>
              <a:t>Technological </a:t>
            </a:r>
            <a:r>
              <a:rPr lang="de-DE" dirty="0" err="1"/>
              <a:t>Advancements</a:t>
            </a:r>
            <a:r>
              <a:rPr lang="de-DE" dirty="0"/>
              <a:t> (AI)</a:t>
            </a:r>
          </a:p>
          <a:p>
            <a:r>
              <a:rPr lang="de-DE" dirty="0"/>
              <a:t>Natural </a:t>
            </a:r>
            <a:r>
              <a:rPr lang="de-DE" dirty="0" err="1"/>
              <a:t>Disasters</a:t>
            </a:r>
            <a:r>
              <a:rPr lang="de-DE" dirty="0"/>
              <a:t> and </a:t>
            </a:r>
            <a:r>
              <a:rPr lang="de-DE" dirty="0" err="1"/>
              <a:t>Pandemics</a:t>
            </a:r>
            <a:r>
              <a:rPr lang="de-DE" dirty="0"/>
              <a:t> (Covid </a:t>
            </a:r>
            <a:r>
              <a:rPr lang="de-DE" dirty="0" err="1"/>
              <a:t>Pandemic</a:t>
            </a:r>
            <a:r>
              <a:rPr lang="de-DE" dirty="0"/>
              <a:t>)</a:t>
            </a:r>
          </a:p>
          <a:p>
            <a:r>
              <a:rPr lang="de-DE" dirty="0"/>
              <a:t>Trade and </a:t>
            </a:r>
            <a:r>
              <a:rPr lang="de-DE" dirty="0" err="1"/>
              <a:t>Globalization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11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6B454E5-0C1C-B8CE-56C9-0C72DA34D829}"/>
              </a:ext>
            </a:extLst>
          </p:cNvPr>
          <p:cNvSpPr txBox="1"/>
          <p:nvPr/>
        </p:nvSpPr>
        <p:spPr>
          <a:xfrm>
            <a:off x="3605980" y="1317520"/>
            <a:ext cx="498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Another</a:t>
            </a:r>
            <a:r>
              <a:rPr lang="de-DE" sz="3200" dirty="0"/>
              <a:t> possible </a:t>
            </a:r>
            <a:r>
              <a:rPr lang="de-DE" sz="3200" dirty="0" err="1"/>
              <a:t>indicator</a:t>
            </a:r>
            <a:r>
              <a:rPr lang="de-DE" sz="3200" dirty="0"/>
              <a:t>: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B9830A-479F-D0BD-65C7-1C664F11FE4B}"/>
              </a:ext>
            </a:extLst>
          </p:cNvPr>
          <p:cNvSpPr txBox="1"/>
          <p:nvPr/>
        </p:nvSpPr>
        <p:spPr>
          <a:xfrm>
            <a:off x="2821859" y="2414442"/>
            <a:ext cx="763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/>
              <a:t>Gross</a:t>
            </a:r>
            <a:r>
              <a:rPr lang="de-DE" sz="4400" dirty="0"/>
              <a:t> </a:t>
            </a:r>
            <a:r>
              <a:rPr lang="de-DE" sz="4400" dirty="0" err="1"/>
              <a:t>Domestic</a:t>
            </a:r>
            <a:r>
              <a:rPr lang="de-DE" sz="4400" dirty="0"/>
              <a:t> </a:t>
            </a:r>
            <a:r>
              <a:rPr lang="de-DE" sz="4400" dirty="0" err="1"/>
              <a:t>Product</a:t>
            </a:r>
            <a:endParaRPr lang="de-DE" sz="4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56828D-2702-C85B-E945-BB0BC47F981A}"/>
              </a:ext>
            </a:extLst>
          </p:cNvPr>
          <p:cNvSpPr txBox="1"/>
          <p:nvPr/>
        </p:nvSpPr>
        <p:spPr>
          <a:xfrm>
            <a:off x="2821859" y="3500284"/>
            <a:ext cx="73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monetary value of all finished goods and services made within a country during a specific period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04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6215F-6488-F8BC-D30D-D2DF665F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Tops and Lows</a:t>
            </a:r>
          </a:p>
        </p:txBody>
      </p:sp>
      <p:pic>
        <p:nvPicPr>
          <p:cNvPr id="7" name="Inhaltsplatzhalter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C5168D7-859A-7DC2-9474-D650BC1B1E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3667"/>
            <a:ext cx="5181600" cy="3875253"/>
          </a:xfrm>
        </p:spPr>
      </p:pic>
      <p:pic>
        <p:nvPicPr>
          <p:cNvPr id="9" name="Inhaltsplatzhalter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237CBFE-16D2-3863-6DCC-956280AEE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667"/>
            <a:ext cx="5181600" cy="3875253"/>
          </a:xfrm>
        </p:spPr>
      </p:pic>
    </p:spTree>
    <p:extLst>
      <p:ext uri="{BB962C8B-B14F-4D97-AF65-F5344CB8AC3E}">
        <p14:creationId xmlns:p14="http://schemas.microsoft.com/office/powerpoint/2010/main" val="69845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BC9D5-B087-1AC5-8E98-B5BFA2A9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Okuns</a:t>
            </a:r>
            <a:r>
              <a:rPr lang="de-DE" dirty="0"/>
              <a:t> Law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FF54F-C453-2304-F54D-62B8C5A2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An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rise</a:t>
            </a:r>
            <a:r>
              <a:rPr lang="de-DE" dirty="0"/>
              <a:t> in </a:t>
            </a:r>
            <a:r>
              <a:rPr lang="de-DE" dirty="0" err="1"/>
              <a:t>employment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rise</a:t>
            </a:r>
            <a:r>
              <a:rPr lang="de-DE" dirty="0"/>
              <a:t> in GDP (</a:t>
            </a:r>
            <a:r>
              <a:rPr lang="de-DE" dirty="0" err="1"/>
              <a:t>Gross</a:t>
            </a:r>
            <a:r>
              <a:rPr lang="de-DE" dirty="0"/>
              <a:t> </a:t>
            </a:r>
            <a:r>
              <a:rPr lang="de-DE" dirty="0" err="1"/>
              <a:t>Domestic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46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1886E93D-B017-E549-74D2-ADE0D5AF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70" y="-183244"/>
            <a:ext cx="9659860" cy="72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8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673EB-FB93-51AC-48C6-51FBFB33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Countries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Okuns</a:t>
            </a:r>
            <a:r>
              <a:rPr lang="de-DE" dirty="0"/>
              <a:t> Law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proven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9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1045D-1C96-7CCE-CA3F-C6DF0C82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62CA5-194D-CB7A-C984-B7BC6CC6E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690688"/>
            <a:ext cx="10515600" cy="4351338"/>
          </a:xfrm>
        </p:spPr>
        <p:txBody>
          <a:bodyPr/>
          <a:lstStyle/>
          <a:p>
            <a:r>
              <a:rPr lang="de-DE" dirty="0" err="1"/>
              <a:t>Unemployment</a:t>
            </a:r>
            <a:r>
              <a:rPr lang="de-DE" dirty="0"/>
              <a:t> Rates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r>
              <a:rPr lang="de-DE" dirty="0"/>
              <a:t>GDP </a:t>
            </a:r>
          </a:p>
          <a:p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interplay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44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E54CFA2-C9DF-68F2-D721-5046481B2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2196"/>
            <a:ext cx="9144000" cy="3184166"/>
          </a:xfrm>
        </p:spPr>
        <p:txBody>
          <a:bodyPr/>
          <a:lstStyle/>
          <a:p>
            <a:r>
              <a:rPr lang="de-DE" dirty="0" err="1"/>
              <a:t>Unemployment</a:t>
            </a:r>
            <a:r>
              <a:rPr lang="de-DE" dirty="0"/>
              <a:t> Rates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3525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5E3EA4-E48F-E67B-6BF6-0039ECC9980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9975" y="193844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Unemployment refers to the share of the labor force that is </a:t>
            </a:r>
            <a:r>
              <a:rPr lang="en-US" dirty="0">
                <a:effectLst/>
                <a:highlight>
                  <a:srgbClr val="FFFF00"/>
                </a:highlight>
              </a:rPr>
              <a:t>without work</a:t>
            </a:r>
            <a:r>
              <a:rPr lang="en-US" dirty="0">
                <a:effectLst/>
              </a:rPr>
              <a:t> but </a:t>
            </a:r>
            <a:r>
              <a:rPr lang="en-US" dirty="0">
                <a:effectLst/>
                <a:highlight>
                  <a:srgbClr val="FFFF00"/>
                </a:highlight>
              </a:rPr>
              <a:t>available for</a:t>
            </a:r>
            <a:r>
              <a:rPr lang="en-US" dirty="0">
                <a:effectLst/>
              </a:rPr>
              <a:t> and </a:t>
            </a:r>
            <a:r>
              <a:rPr lang="en-US" dirty="0">
                <a:effectLst/>
                <a:highlight>
                  <a:srgbClr val="FFFF00"/>
                </a:highlight>
              </a:rPr>
              <a:t>seeking employment</a:t>
            </a:r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83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A46DE4-A31C-E191-703A-4B8A3C44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Unemployment Rates Worldwide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0063AB5D-5AD0-22E7-2A0C-87BB12A1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17424"/>
            <a:ext cx="7214616" cy="53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10AEE61B-8B5F-3751-1363-A13C3BC4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98323"/>
            <a:ext cx="8983404" cy="67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5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C7C50-C8C1-60D0-A096-98754126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The </a:t>
            </a:r>
            <a:r>
              <a:rPr lang="de-DE" dirty="0" err="1"/>
              <a:t>Highs</a:t>
            </a:r>
            <a:r>
              <a:rPr lang="de-DE" dirty="0"/>
              <a:t> and Lows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C164B51-06DA-21E7-1744-06325F9F14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1646"/>
            <a:ext cx="5181600" cy="387929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1029A63-33D6-B28B-947D-FC8BA2D491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5085"/>
            <a:ext cx="5181600" cy="38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A46DE4-A31C-E191-703A-4B8A3C44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Unemployment Rates Europe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63AB5D-5AD0-22E7-2A0C-87BB12A1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296" y="717424"/>
            <a:ext cx="7214615" cy="53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0CCA4984-2733-70BF-45AA-6186A544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64" y="643466"/>
            <a:ext cx="74490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1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24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Changes in Unemployment  Rates and GDP Trends over time worldwide</vt:lpstr>
      <vt:lpstr>Outline</vt:lpstr>
      <vt:lpstr>Unemployment Rates over Time</vt:lpstr>
      <vt:lpstr>Unemployment refers to the share of the labor force that is without work but available for and seeking employment</vt:lpstr>
      <vt:lpstr>Unemployment Rates Worldwide</vt:lpstr>
      <vt:lpstr>PowerPoint-Präsentation</vt:lpstr>
      <vt:lpstr>The Highs and Lows</vt:lpstr>
      <vt:lpstr>Unemployment Rates Europe</vt:lpstr>
      <vt:lpstr>PowerPoint-Präsentation</vt:lpstr>
      <vt:lpstr>Hypothesis: What caused these Changes?</vt:lpstr>
      <vt:lpstr>PowerPoint-Präsentation</vt:lpstr>
      <vt:lpstr>Tops and Lows</vt:lpstr>
      <vt:lpstr>Okuns Law</vt:lpstr>
      <vt:lpstr>PowerPoint-Präsentation</vt:lpstr>
      <vt:lpstr>Countries for which Okuns Law can be proven as true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unmuessigann</dc:creator>
  <cp:lastModifiedBy>unmuessigann</cp:lastModifiedBy>
  <cp:revision>4</cp:revision>
  <dcterms:created xsi:type="dcterms:W3CDTF">2024-06-28T17:08:10Z</dcterms:created>
  <dcterms:modified xsi:type="dcterms:W3CDTF">2024-07-02T08:26:01Z</dcterms:modified>
</cp:coreProperties>
</file>