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autoCompressPictures="0">
  <p:sldMasterIdLst>
    <p:sldMasterId id="2147483706" r:id="rId1"/>
  </p:sldMasterIdLst>
  <p:notesMasterIdLst>
    <p:notesMasterId r:id="rId46"/>
  </p:notesMasterIdLst>
  <p:sldIdLst>
    <p:sldId id="266" r:id="rId2"/>
    <p:sldId id="261" r:id="rId3"/>
    <p:sldId id="265" r:id="rId4"/>
    <p:sldId id="267" r:id="rId5"/>
    <p:sldId id="268" r:id="rId6"/>
    <p:sldId id="269" r:id="rId7"/>
    <p:sldId id="294" r:id="rId8"/>
    <p:sldId id="270" r:id="rId9"/>
    <p:sldId id="277" r:id="rId10"/>
    <p:sldId id="271" r:id="rId11"/>
    <p:sldId id="272" r:id="rId12"/>
    <p:sldId id="273" r:id="rId13"/>
    <p:sldId id="274" r:id="rId14"/>
    <p:sldId id="275" r:id="rId15"/>
    <p:sldId id="279" r:id="rId16"/>
    <p:sldId id="276" r:id="rId17"/>
    <p:sldId id="283" r:id="rId18"/>
    <p:sldId id="296" r:id="rId19"/>
    <p:sldId id="278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297" r:id="rId38"/>
    <p:sldId id="310" r:id="rId39"/>
    <p:sldId id="308" r:id="rId40"/>
    <p:sldId id="309" r:id="rId41"/>
    <p:sldId id="260" r:id="rId42"/>
    <p:sldId id="292" r:id="rId43"/>
    <p:sldId id="293" r:id="rId44"/>
    <p:sldId id="291" r:id="rId45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7F"/>
    <a:srgbClr val="DF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 autoAdjust="0"/>
    <p:restoredTop sz="93979" autoAdjust="0"/>
  </p:normalViewPr>
  <p:slideViewPr>
    <p:cSldViewPr>
      <p:cViewPr varScale="1">
        <p:scale>
          <a:sx n="128" d="100"/>
          <a:sy n="128" d="100"/>
        </p:scale>
        <p:origin x="9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013BB-223A-4A7A-A9B6-504A14290792}" type="datetimeFigureOut">
              <a:rPr lang="nb-NO" smtClean="0"/>
              <a:t>11.04.2024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BF349-27A5-44C1-8C69-2C3879FAD2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56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6736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21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2350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19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323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22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6949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520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BF349-27A5-44C1-8C69-2C3879FAD297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487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roduction: logo and nam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0835" y="2572200"/>
            <a:ext cx="566233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65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: animated logo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365579"/>
            <a:ext cx="2520000" cy="21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6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ctrTitle"/>
          </p:nvPr>
        </p:nvSpPr>
        <p:spPr>
          <a:xfrm>
            <a:off x="521494" y="2617200"/>
            <a:ext cx="8046506" cy="738664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12" name="Undertittel 2"/>
          <p:cNvSpPr>
            <a:spLocks noGrp="1"/>
          </p:cNvSpPr>
          <p:nvPr>
            <p:ph type="subTitle" idx="1"/>
          </p:nvPr>
        </p:nvSpPr>
        <p:spPr>
          <a:xfrm>
            <a:off x="521494" y="3502800"/>
            <a:ext cx="8046506" cy="369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undertittelstil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</p:txBody>
      </p:sp>
      <p:sp>
        <p:nvSpPr>
          <p:cNvPr id="14" name="Plassholder for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21494" y="3956400"/>
            <a:ext cx="8046506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Dato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1"/>
          </p:nvPr>
        </p:nvSpPr>
        <p:spPr>
          <a:xfrm>
            <a:off x="521494" y="6264001"/>
            <a:ext cx="2111906" cy="203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9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5535900" y="6264000"/>
            <a:ext cx="30861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6000" y="406800"/>
            <a:ext cx="673200" cy="540126"/>
          </a:xfrm>
          <a:prstGeom prst="rect">
            <a:avLst/>
          </a:prstGeom>
        </p:spPr>
      </p:pic>
      <p:cxnSp>
        <p:nvCxnSpPr>
          <p:cNvPr id="8" name="Rett linje 7"/>
          <p:cNvCxnSpPr/>
          <p:nvPr userDrawn="1"/>
        </p:nvCxnSpPr>
        <p:spPr>
          <a:xfrm>
            <a:off x="521494" y="6237000"/>
            <a:ext cx="810101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14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background covering the entire surf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bilde 1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tIns="864000" anchor="ctr" anchorCtr="1"/>
          <a:lstStyle>
            <a:lvl1pPr marL="0" indent="0">
              <a:buNone/>
              <a:defRPr/>
            </a:lvl1pPr>
          </a:lstStyle>
          <a:p>
            <a:r>
              <a:rPr lang="nb-NO"/>
              <a:t>Click ikon to insert picture covering the entire surface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7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22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21494" y="1800000"/>
            <a:ext cx="8101013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900"/>
              </a:spcBef>
              <a:defRPr sz="1650" baseline="0"/>
            </a:lvl1pPr>
            <a:lvl2pPr>
              <a:lnSpc>
                <a:spcPts val="2100"/>
              </a:lnSpc>
              <a:spcBef>
                <a:spcPts val="900"/>
              </a:spcBef>
              <a:defRPr sz="1650" baseline="0"/>
            </a:lvl2pPr>
            <a:lvl3pPr>
              <a:lnSpc>
                <a:spcPts val="2100"/>
              </a:lnSpc>
              <a:spcBef>
                <a:spcPts val="900"/>
              </a:spcBef>
              <a:defRPr sz="1650" baseline="0"/>
            </a:lvl3pPr>
            <a:lvl4pPr>
              <a:lnSpc>
                <a:spcPts val="2100"/>
              </a:lnSpc>
              <a:spcBef>
                <a:spcPts val="900"/>
              </a:spcBef>
              <a:defRPr sz="1650" baseline="0"/>
            </a:lvl4pPr>
            <a:lvl5pPr>
              <a:lnSpc>
                <a:spcPts val="2100"/>
              </a:lnSpc>
              <a:spcBef>
                <a:spcPts val="900"/>
              </a:spcBef>
              <a:defRPr sz="1650" baseline="0"/>
            </a:lvl5pPr>
          </a:lstStyle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440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Klikk</a:t>
            </a:r>
            <a:r>
              <a:rPr lang="en-GB" noProof="0" dirty="0"/>
              <a:t> for å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cxnSp>
        <p:nvCxnSpPr>
          <p:cNvPr id="3" name="Rett linje 2"/>
          <p:cNvCxnSpPr/>
          <p:nvPr userDrawn="1"/>
        </p:nvCxnSpPr>
        <p:spPr>
          <a:xfrm>
            <a:off x="521494" y="6237000"/>
            <a:ext cx="8101013" cy="0"/>
          </a:xfrm>
          <a:prstGeom prst="line">
            <a:avLst/>
          </a:prstGeom>
          <a:ln w="1270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ssholder for bilde 9"/>
          <p:cNvSpPr>
            <a:spLocks noGrp="1"/>
          </p:cNvSpPr>
          <p:nvPr>
            <p:ph type="pic" sz="quarter" idx="13" hasCustomPrompt="1"/>
          </p:nvPr>
        </p:nvSpPr>
        <p:spPr>
          <a:xfrm>
            <a:off x="521101" y="1800000"/>
            <a:ext cx="8101406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nb-NO"/>
              <a:t>Click ikon to insert picture</a:t>
            </a:r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30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21494" y="1800000"/>
            <a:ext cx="3834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900"/>
              </a:spcBef>
              <a:defRPr sz="1650" baseline="0"/>
            </a:lvl1pPr>
            <a:lvl2pPr>
              <a:lnSpc>
                <a:spcPts val="2100"/>
              </a:lnSpc>
              <a:spcBef>
                <a:spcPts val="900"/>
              </a:spcBef>
              <a:defRPr sz="1650" baseline="0"/>
            </a:lvl2pPr>
            <a:lvl3pPr>
              <a:lnSpc>
                <a:spcPts val="2100"/>
              </a:lnSpc>
              <a:spcBef>
                <a:spcPts val="900"/>
              </a:spcBef>
              <a:defRPr sz="1650" baseline="0"/>
            </a:lvl3pPr>
            <a:lvl4pPr>
              <a:lnSpc>
                <a:spcPts val="2100"/>
              </a:lnSpc>
              <a:spcBef>
                <a:spcPts val="900"/>
              </a:spcBef>
              <a:defRPr sz="1650" baseline="0"/>
            </a:lvl4pPr>
            <a:lvl5pPr>
              <a:lnSpc>
                <a:spcPts val="2100"/>
              </a:lnSpc>
              <a:spcBef>
                <a:spcPts val="900"/>
              </a:spcBef>
              <a:defRPr sz="165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bilde 9"/>
          <p:cNvSpPr>
            <a:spLocks noGrp="1"/>
          </p:cNvSpPr>
          <p:nvPr>
            <p:ph type="pic" sz="quarter" idx="13"/>
          </p:nvPr>
        </p:nvSpPr>
        <p:spPr>
          <a:xfrm>
            <a:off x="4787100" y="1800000"/>
            <a:ext cx="3834000" cy="4140000"/>
          </a:xfrm>
          <a:prstGeom prst="rect">
            <a:avLst/>
          </a:prstGeom>
          <a:noFill/>
        </p:spPr>
        <p:txBody>
          <a:bodyPr tIns="2160000" bIns="0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nb-NO"/>
              <a:t>Klikk ikonet for å legge til et bilde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768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4787100" y="1800000"/>
            <a:ext cx="3834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900"/>
              </a:spcBef>
              <a:defRPr sz="1650" baseline="0"/>
            </a:lvl1pPr>
            <a:lvl2pPr>
              <a:lnSpc>
                <a:spcPts val="2100"/>
              </a:lnSpc>
              <a:spcBef>
                <a:spcPts val="900"/>
              </a:spcBef>
              <a:defRPr sz="1650" baseline="0"/>
            </a:lvl2pPr>
            <a:lvl3pPr>
              <a:lnSpc>
                <a:spcPts val="2100"/>
              </a:lnSpc>
              <a:spcBef>
                <a:spcPts val="900"/>
              </a:spcBef>
              <a:defRPr sz="1650" baseline="0"/>
            </a:lvl3pPr>
            <a:lvl4pPr>
              <a:lnSpc>
                <a:spcPts val="2100"/>
              </a:lnSpc>
              <a:spcBef>
                <a:spcPts val="900"/>
              </a:spcBef>
              <a:defRPr sz="1650" baseline="0"/>
            </a:lvl4pPr>
            <a:lvl5pPr>
              <a:lnSpc>
                <a:spcPts val="2100"/>
              </a:lnSpc>
              <a:spcBef>
                <a:spcPts val="900"/>
              </a:spcBef>
              <a:defRPr sz="165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522281" y="1800000"/>
            <a:ext cx="3834000" cy="41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spcBef>
                <a:spcPts val="900"/>
              </a:spcBef>
              <a:defRPr sz="1650" baseline="0"/>
            </a:lvl1pPr>
            <a:lvl2pPr>
              <a:lnSpc>
                <a:spcPts val="2100"/>
              </a:lnSpc>
              <a:spcBef>
                <a:spcPts val="900"/>
              </a:spcBef>
              <a:defRPr sz="1650" baseline="0"/>
            </a:lvl2pPr>
            <a:lvl3pPr>
              <a:lnSpc>
                <a:spcPts val="2100"/>
              </a:lnSpc>
              <a:spcBef>
                <a:spcPts val="900"/>
              </a:spcBef>
              <a:defRPr sz="1650" baseline="0"/>
            </a:lvl3pPr>
            <a:lvl4pPr>
              <a:lnSpc>
                <a:spcPts val="2100"/>
              </a:lnSpc>
              <a:spcBef>
                <a:spcPts val="900"/>
              </a:spcBef>
              <a:defRPr sz="1650" baseline="0"/>
            </a:lvl4pPr>
            <a:lvl5pPr>
              <a:lnSpc>
                <a:spcPts val="2100"/>
              </a:lnSpc>
              <a:spcBef>
                <a:spcPts val="900"/>
              </a:spcBef>
              <a:defRPr sz="1650" baseline="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4" name="Tit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3990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009D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/>
          <p:cNvSpPr>
            <a:spLocks noGrp="1"/>
          </p:cNvSpPr>
          <p:nvPr>
            <p:ph type="ctrTitle"/>
          </p:nvPr>
        </p:nvSpPr>
        <p:spPr>
          <a:xfrm>
            <a:off x="576000" y="2205000"/>
            <a:ext cx="7992000" cy="738664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7" name="Undertittel 2"/>
          <p:cNvSpPr>
            <a:spLocks noGrp="1"/>
          </p:cNvSpPr>
          <p:nvPr>
            <p:ph type="subTitle" idx="1"/>
          </p:nvPr>
        </p:nvSpPr>
        <p:spPr>
          <a:xfrm>
            <a:off x="576000" y="3090600"/>
            <a:ext cx="7992000" cy="430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sp>
        <p:nvSpPr>
          <p:cNvPr id="4" name="TekstSylinder 3"/>
          <p:cNvSpPr txBox="1"/>
          <p:nvPr userDrawn="1"/>
        </p:nvSpPr>
        <p:spPr>
          <a:xfrm>
            <a:off x="413538" y="4077072"/>
            <a:ext cx="9181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b-NO" sz="1350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6000" y="406800"/>
            <a:ext cx="673200" cy="54012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000" y="4450429"/>
            <a:ext cx="8064000" cy="188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tittel 7"/>
          <p:cNvSpPr>
            <a:spLocks noGrp="1"/>
          </p:cNvSpPr>
          <p:nvPr>
            <p:ph type="title"/>
          </p:nvPr>
        </p:nvSpPr>
        <p:spPr>
          <a:xfrm>
            <a:off x="521494" y="945000"/>
            <a:ext cx="7191000" cy="533642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cxnSp>
        <p:nvCxnSpPr>
          <p:cNvPr id="4" name="Rett linje 3"/>
          <p:cNvCxnSpPr/>
          <p:nvPr userDrawn="1"/>
        </p:nvCxnSpPr>
        <p:spPr>
          <a:xfrm>
            <a:off x="521494" y="6237000"/>
            <a:ext cx="8101013" cy="0"/>
          </a:xfrm>
          <a:prstGeom prst="line">
            <a:avLst/>
          </a:prstGeom>
          <a:ln w="6350">
            <a:solidFill>
              <a:srgbClr val="009D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>
          <a:xfrm>
            <a:off x="5535900" y="6264000"/>
            <a:ext cx="3086100" cy="2063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009D7F"/>
                </a:solidFill>
              </a:defRPr>
            </a:lvl1pPr>
          </a:lstStyle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4"/>
          </p:nvPr>
        </p:nvSpPr>
        <p:spPr>
          <a:xfrm>
            <a:off x="521494" y="6264001"/>
            <a:ext cx="2057400" cy="2031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009D7F"/>
                </a:solidFill>
              </a:defRPr>
            </a:lvl1pPr>
          </a:lstStyle>
          <a:p>
            <a:fld id="{0A3ED7E7-E538-48B7-BF27-18C497C3E180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9" name="Bilde 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56000" y="404874"/>
            <a:ext cx="673200" cy="54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9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2" r:id="rId4"/>
    <p:sldLayoutId id="2147483720" r:id="rId5"/>
    <p:sldLayoutId id="2147483724" r:id="rId6"/>
    <p:sldLayoutId id="2147483721" r:id="rId7"/>
    <p:sldLayoutId id="2147483723" r:id="rId8"/>
    <p:sldLayoutId id="2147483726" r:id="rId9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2400" kern="1200">
          <a:solidFill>
            <a:srgbClr val="009D7F"/>
          </a:solidFill>
          <a:latin typeface="+mj-lt"/>
          <a:ea typeface="+mj-ea"/>
          <a:cs typeface="+mj-cs"/>
        </a:defRPr>
      </a:lvl1pPr>
    </p:titleStyle>
    <p:bodyStyle>
      <a:lvl1pPr marL="148500" indent="-14850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99500" indent="-14850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0500" indent="-14850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4850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9000" indent="-14850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5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developers/develop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mplementing-the-adaboost-algorithm-from-scratch/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ensemble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sting_(machine_learning)" TargetMode="External"/><Relationship Id="rId2" Type="http://schemas.openxmlformats.org/officeDocument/2006/relationships/hyperlink" Target="https://en.wikipedia.org/wiki/Bootstrap_aggrega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sting_(machine_learning)" TargetMode="External"/><Relationship Id="rId2" Type="http://schemas.openxmlformats.org/officeDocument/2006/relationships/hyperlink" Target="https://en.wikipedia.org/wiki/Bootstrap_aggregatin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489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lassholder for innhold 1"/>
              <p:cNvSpPr>
                <a:spLocks noGrp="1"/>
              </p:cNvSpPr>
              <p:nvPr>
                <p:ph idx="1"/>
              </p:nvPr>
            </p:nvSpPr>
            <p:spPr>
              <a:xfrm>
                <a:off x="574987" y="1800000"/>
                <a:ext cx="8101013" cy="4140000"/>
              </a:xfrm>
            </p:spPr>
            <p:txBody>
              <a:bodyPr/>
              <a:lstStyle/>
              <a:p>
                <a:r>
                  <a:rPr lang="en-GB" dirty="0"/>
                  <a:t>Train several classifiers and/or</a:t>
                </a:r>
                <a:br>
                  <a:rPr lang="en-GB" dirty="0"/>
                </a:br>
                <a:r>
                  <a:rPr lang="en-GB" dirty="0"/>
                  <a:t>subsets and predict a sample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Choose the class that received the</a:t>
                </a:r>
                <a:br>
                  <a:rPr lang="en-GB" dirty="0"/>
                </a:br>
                <a:r>
                  <a:rPr lang="en-GB" dirty="0"/>
                  <a:t>most votes among the classifiers.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𝑚𝑜𝑑𝑒</m:t>
                    </m:r>
                    <m:d>
                      <m:dPr>
                        <m:begChr m:val="{"/>
                        <m:endChr m:val="}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Plassholder for innhol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987" y="1800000"/>
                <a:ext cx="8101013" cy="4140000"/>
              </a:xfrm>
              <a:blipFill>
                <a:blip r:embed="rId2"/>
                <a:stretch>
                  <a:fillRect l="-1408" t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9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Majority voting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73" y="3645000"/>
            <a:ext cx="3981450" cy="143827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73" y="549000"/>
            <a:ext cx="3657059" cy="3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lassholder for innhol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Assume </a:t>
                </a:r>
                <a:r>
                  <a:rPr lang="en-GB" i="1" dirty="0"/>
                  <a:t>n</a:t>
                </a:r>
                <a:r>
                  <a:rPr lang="en-GB" dirty="0"/>
                  <a:t> independent two-class classifiers:</a:t>
                </a:r>
              </a:p>
              <a:p>
                <a:pPr lvl="1"/>
                <a:r>
                  <a:rPr lang="en-GB" dirty="0"/>
                  <a:t>equal error rate </a:t>
                </a:r>
                <a:r>
                  <a:rPr lang="el-GR" i="1" dirty="0"/>
                  <a:t>ε</a:t>
                </a:r>
                <a:r>
                  <a:rPr lang="nb-NO" i="1" dirty="0"/>
                  <a:t> </a:t>
                </a:r>
              </a:p>
              <a:p>
                <a:pPr lvl="1"/>
                <a:r>
                  <a:rPr lang="nb-NO" dirty="0" err="1"/>
                  <a:t>uncorrelated</a:t>
                </a:r>
                <a:r>
                  <a:rPr lang="nb-NO" dirty="0"/>
                  <a:t> </a:t>
                </a:r>
                <a:r>
                  <a:rPr lang="nb-NO" dirty="0" err="1"/>
                  <a:t>errors</a:t>
                </a:r>
                <a:endParaRPr lang="nb-NO" dirty="0"/>
              </a:p>
              <a:p>
                <a:pPr lvl="1"/>
                <a:r>
                  <a:rPr lang="nb-NO" i="1" dirty="0"/>
                  <a:t>Consider the situation where more than k ≈ n/2</a:t>
                </a:r>
                <a:r>
                  <a:rPr lang="nb-NO" dirty="0"/>
                  <a:t> are wrong</a:t>
                </a:r>
                <a:endParaRPr lang="nb-NO" i="1" dirty="0"/>
              </a:p>
              <a:p>
                <a:endParaRPr lang="nb-NO" u="sng" dirty="0"/>
              </a:p>
              <a:p>
                <a:r>
                  <a:rPr lang="en-GB" dirty="0"/>
                  <a:t>Probability of more than </a:t>
                </a:r>
                <a:r>
                  <a:rPr lang="en-GB" i="1" dirty="0"/>
                  <a:t>k</a:t>
                </a:r>
                <a:r>
                  <a:rPr lang="en-GB" dirty="0"/>
                  <a:t> errors the in </a:t>
                </a:r>
                <a:br>
                  <a:rPr lang="en-GB" dirty="0"/>
                </a:br>
                <a:r>
                  <a:rPr lang="en-GB" dirty="0"/>
                  <a:t>ensemble (majority of error):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	</a:t>
                </a:r>
                <a:br>
                  <a:rPr lang="nb-NO" dirty="0"/>
                </a:br>
                <a:r>
                  <a:rPr lang="nb-NO" dirty="0"/>
                  <a:t>	</a:t>
                </a:r>
                <a:r>
                  <a:rPr lang="nb-NO" sz="1400" dirty="0"/>
                  <a:t>For </a:t>
                </a:r>
                <a:r>
                  <a:rPr lang="nb-NO" sz="1400" i="1" dirty="0"/>
                  <a:t>n</a:t>
                </a:r>
                <a:r>
                  <a:rPr lang="nb-NO" sz="1400" dirty="0"/>
                  <a:t> = 11 and </a:t>
                </a:r>
                <a:r>
                  <a:rPr lang="el-GR" sz="1400" i="1" dirty="0"/>
                  <a:t>ε</a:t>
                </a:r>
                <a:r>
                  <a:rPr lang="nb-NO" sz="1400" dirty="0"/>
                  <a:t> = 0.25:</a:t>
                </a:r>
                <a:br>
                  <a:rPr lang="nb-NO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=6</m:t>
                        </m:r>
                      </m:sub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0.25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0.25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=0.034</m:t>
                        </m:r>
                      </m:e>
                    </m:nary>
                  </m:oMath>
                </a14:m>
                <a:endParaRPr lang="en-GB" dirty="0"/>
              </a:p>
              <a:p>
                <a:r>
                  <a:rPr lang="en-GB" dirty="0"/>
                  <a:t>Note: In practice errors are seldom completely uncorrelated</a:t>
                </a:r>
              </a:p>
            </p:txBody>
          </p:sp>
        </mc:Choice>
        <mc:Fallback xmlns="">
          <p:sp>
            <p:nvSpPr>
              <p:cNvPr id="2" name="Plassholder for innhol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6" t="-1473" b="-92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Norwegian University of Life Sciences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10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Combinatorial argument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2929950" y="6261358"/>
            <a:ext cx="32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Jupyter</a:t>
            </a:r>
            <a:r>
              <a:rPr lang="en-GB" dirty="0"/>
              <a:t>: Chapter 7, part 1</a:t>
            </a:r>
          </a:p>
        </p:txBody>
      </p:sp>
      <p:grpSp>
        <p:nvGrpSpPr>
          <p:cNvPr id="24" name="Gruppe 23"/>
          <p:cNvGrpSpPr/>
          <p:nvPr/>
        </p:nvGrpSpPr>
        <p:grpSpPr>
          <a:xfrm>
            <a:off x="5076000" y="1726679"/>
            <a:ext cx="2880000" cy="1080000"/>
            <a:chOff x="5868000" y="4293000"/>
            <a:chExt cx="2880000" cy="1080000"/>
          </a:xfrm>
        </p:grpSpPr>
        <p:grpSp>
          <p:nvGrpSpPr>
            <p:cNvPr id="22" name="Gruppe 21"/>
            <p:cNvGrpSpPr/>
            <p:nvPr/>
          </p:nvGrpSpPr>
          <p:grpSpPr>
            <a:xfrm>
              <a:off x="5868000" y="4293000"/>
              <a:ext cx="2880000" cy="1080000"/>
              <a:chOff x="5868000" y="4293000"/>
              <a:chExt cx="2880000" cy="1080000"/>
            </a:xfrm>
          </p:grpSpPr>
          <p:sp>
            <p:nvSpPr>
              <p:cNvPr id="7" name="Rektangel 6"/>
              <p:cNvSpPr/>
              <p:nvPr/>
            </p:nvSpPr>
            <p:spPr>
              <a:xfrm>
                <a:off x="5868000" y="4293000"/>
                <a:ext cx="2880000" cy="8080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ktangel 8"/>
              <p:cNvSpPr/>
              <p:nvPr/>
            </p:nvSpPr>
            <p:spPr>
              <a:xfrm>
                <a:off x="5868000" y="5101042"/>
                <a:ext cx="2880000" cy="269347"/>
              </a:xfrm>
              <a:prstGeom prst="rect">
                <a:avLst/>
              </a:prstGeom>
              <a:solidFill>
                <a:srgbClr val="DF959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Rett linje 9"/>
              <p:cNvCxnSpPr/>
              <p:nvPr/>
            </p:nvCxnSpPr>
            <p:spPr>
              <a:xfrm>
                <a:off x="6091509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Rett linje 11"/>
              <p:cNvCxnSpPr/>
              <p:nvPr/>
            </p:nvCxnSpPr>
            <p:spPr>
              <a:xfrm>
                <a:off x="6358176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Rett linje 12"/>
              <p:cNvCxnSpPr/>
              <p:nvPr/>
            </p:nvCxnSpPr>
            <p:spPr>
              <a:xfrm>
                <a:off x="6624843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Rett linje 13"/>
              <p:cNvCxnSpPr/>
              <p:nvPr/>
            </p:nvCxnSpPr>
            <p:spPr>
              <a:xfrm>
                <a:off x="6891509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Rett linje 14"/>
              <p:cNvCxnSpPr/>
              <p:nvPr/>
            </p:nvCxnSpPr>
            <p:spPr>
              <a:xfrm>
                <a:off x="7158176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Rett linje 15"/>
              <p:cNvCxnSpPr/>
              <p:nvPr/>
            </p:nvCxnSpPr>
            <p:spPr>
              <a:xfrm>
                <a:off x="7424843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Rett linje 16"/>
              <p:cNvCxnSpPr/>
              <p:nvPr/>
            </p:nvCxnSpPr>
            <p:spPr>
              <a:xfrm>
                <a:off x="7691509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Rett linje 17"/>
              <p:cNvCxnSpPr/>
              <p:nvPr/>
            </p:nvCxnSpPr>
            <p:spPr>
              <a:xfrm>
                <a:off x="7958176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Rett linje 18"/>
              <p:cNvCxnSpPr/>
              <p:nvPr/>
            </p:nvCxnSpPr>
            <p:spPr>
              <a:xfrm>
                <a:off x="8224843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Rett linje 19"/>
              <p:cNvCxnSpPr/>
              <p:nvPr/>
            </p:nvCxnSpPr>
            <p:spPr>
              <a:xfrm>
                <a:off x="8491509" y="4293000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Rektangel 22"/>
            <p:cNvSpPr/>
            <p:nvPr/>
          </p:nvSpPr>
          <p:spPr>
            <a:xfrm>
              <a:off x="5868000" y="4293001"/>
              <a:ext cx="2880000" cy="1075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6" name="Bild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000" y="3404642"/>
            <a:ext cx="3164137" cy="2472358"/>
          </a:xfrm>
          <a:prstGeom prst="rect">
            <a:avLst/>
          </a:prstGeom>
        </p:spPr>
      </p:pic>
      <p:grpSp>
        <p:nvGrpSpPr>
          <p:cNvPr id="28" name="Gruppe 27"/>
          <p:cNvGrpSpPr/>
          <p:nvPr/>
        </p:nvGrpSpPr>
        <p:grpSpPr>
          <a:xfrm>
            <a:off x="6366175" y="1724068"/>
            <a:ext cx="2218668" cy="3981618"/>
            <a:chOff x="6366175" y="1986389"/>
            <a:chExt cx="2218668" cy="3981618"/>
          </a:xfrm>
        </p:grpSpPr>
        <p:sp>
          <p:nvSpPr>
            <p:cNvPr id="21" name="Rektangel 20"/>
            <p:cNvSpPr/>
            <p:nvPr/>
          </p:nvSpPr>
          <p:spPr>
            <a:xfrm>
              <a:off x="6366175" y="1986389"/>
              <a:ext cx="1589825" cy="10779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Høyre klammeparentes 26"/>
            <p:cNvSpPr/>
            <p:nvPr/>
          </p:nvSpPr>
          <p:spPr>
            <a:xfrm rot="5400000">
              <a:off x="7903221" y="5286385"/>
              <a:ext cx="211244" cy="11520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11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lassholder for innhol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Including weights in the majority voting: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b-NO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lim>
                        </m:limLow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nb-NO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func>
                  </m:oMath>
                </a14:m>
                <a:r>
                  <a:rPr lang="en-GB" dirty="0"/>
                  <a:t>}</a:t>
                </a:r>
              </a:p>
              <a:p>
                <a:pPr lvl="1"/>
                <a:r>
                  <a:rPr lang="en-GB" dirty="0"/>
                  <a:t>G classes (</a:t>
                </a:r>
                <a:r>
                  <a:rPr lang="en-GB" i="1" dirty="0"/>
                  <a:t>g</a:t>
                </a:r>
                <a:r>
                  <a:rPr lang="en-GB" dirty="0"/>
                  <a:t> = 1, …, </a:t>
                </a:r>
                <a:r>
                  <a:rPr lang="en-GB" i="1" dirty="0"/>
                  <a:t>G</a:t>
                </a:r>
                <a:r>
                  <a:rPr lang="en-GB" dirty="0"/>
                  <a:t>), </a:t>
                </a:r>
                <a:r>
                  <a:rPr lang="en-GB" i="1" dirty="0"/>
                  <a:t>m</a:t>
                </a:r>
                <a:r>
                  <a:rPr lang="en-GB" dirty="0"/>
                  <a:t> classifiers (</a:t>
                </a:r>
                <a:r>
                  <a:rPr lang="en-GB" i="1" dirty="0"/>
                  <a:t>j</a:t>
                </a:r>
                <a:r>
                  <a:rPr lang="en-GB" dirty="0"/>
                  <a:t> = 1, …, </a:t>
                </a:r>
                <a:r>
                  <a:rPr lang="en-GB" i="1" dirty="0"/>
                  <a:t>m</a:t>
                </a:r>
                <a:r>
                  <a:rPr lang="en-GB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is classification of </a:t>
                </a:r>
                <a:r>
                  <a:rPr lang="en-GB" b="1" dirty="0"/>
                  <a:t>x</a:t>
                </a:r>
              </a:p>
              <a:p>
                <a:pPr lvl="1"/>
                <a:r>
                  <a:rPr lang="en-GB" dirty="0"/>
                  <a:t>Weighted (by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s) counting of classifier outcomes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1 for class hit)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s can reflect the general confidence in each classifier, similar to a prior</a:t>
                </a:r>
              </a:p>
              <a:p>
                <a:endParaRPr lang="en-GB" dirty="0"/>
              </a:p>
              <a:p>
                <a:r>
                  <a:rPr lang="en-GB" dirty="0"/>
                  <a:t>Example with </a:t>
                </a:r>
                <a:r>
                  <a:rPr lang="en-GB" i="1" dirty="0"/>
                  <a:t>m</a:t>
                </a:r>
                <a:r>
                  <a:rPr lang="en-GB" dirty="0"/>
                  <a:t> = 3 classifiers, </a:t>
                </a:r>
                <a:r>
                  <a:rPr lang="en-GB" i="1" dirty="0"/>
                  <a:t>G</a:t>
                </a:r>
                <a:r>
                  <a:rPr lang="en-GB" dirty="0"/>
                  <a:t> = 2 classes: </a:t>
                </a:r>
              </a:p>
              <a:p>
                <a:pPr lvl="1"/>
                <a:r>
                  <a:rPr lang="en-GB" dirty="0"/>
                  <a:t>w = [0.2, 0.2, 0.6],  (weights of the 3 classifiers)</a:t>
                </a:r>
              </a:p>
              <a:p>
                <a:pPr lvl="1"/>
                <a:r>
                  <a:rPr lang="en-GB" dirty="0"/>
                  <a:t>C(</a:t>
                </a:r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GB" dirty="0"/>
                  <a:t>) = [0, 0, 1]        (two classifiers vote for “0”, one for “1”)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=&gt;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b-NO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lim>
                        </m:limLow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=0: 0.4,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=1: 0.6)</m:t>
                        </m:r>
                      </m:e>
                    </m:func>
                    <m:r>
                      <a:rPr lang="nb-NO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}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Plassholder for innhol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52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11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majority vote</a:t>
            </a:r>
          </a:p>
        </p:txBody>
      </p:sp>
    </p:spTree>
    <p:extLst>
      <p:ext uri="{BB962C8B-B14F-4D97-AF65-F5344CB8AC3E}">
        <p14:creationId xmlns:p14="http://schemas.microsoft.com/office/powerpoint/2010/main" val="15587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lassholder for innhold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Change from class membership to probability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) of class membership (predict =&gt; </a:t>
                </a:r>
                <a:r>
                  <a:rPr lang="en-GB" dirty="0" err="1">
                    <a:latin typeface="Lucida Console" panose="020B0609040504020204" pitchFamily="49" charset="0"/>
                  </a:rPr>
                  <a:t>predict_proba</a:t>
                </a:r>
                <a:r>
                  <a:rPr lang="en-GB" dirty="0"/>
                  <a:t>)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nb-NO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b-NO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(Product of general confidence and class membership probability)</a:t>
                </a:r>
              </a:p>
              <a:p>
                <a:endParaRPr lang="en-GB" dirty="0"/>
              </a:p>
              <a:p>
                <a:r>
                  <a:rPr lang="en-GB" dirty="0"/>
                  <a:t>Example (same classifier weights: w = [0.2, 0.2, 0.6]):</a:t>
                </a:r>
              </a:p>
            </p:txBody>
          </p:sp>
        </mc:Choice>
        <mc:Fallback xmlns="">
          <p:sp>
            <p:nvSpPr>
              <p:cNvPr id="2" name="Plassholder for innhol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6" t="-16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>
          <a:xfrm>
            <a:off x="521494" y="6264001"/>
            <a:ext cx="2057400" cy="203199"/>
          </a:xfrm>
        </p:spPr>
        <p:txBody>
          <a:bodyPr/>
          <a:lstStyle/>
          <a:p>
            <a:fld id="{0A3ED7E7-E538-48B7-BF27-18C497C3E180}" type="slidenum">
              <a:rPr lang="nb-NO" smtClean="0"/>
              <a:pPr/>
              <a:t>12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Posterior probabilities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 rotWithShape="1">
          <a:blip r:embed="rId3"/>
          <a:srcRect l="19640" b="23882"/>
          <a:stretch/>
        </p:blipFill>
        <p:spPr>
          <a:xfrm>
            <a:off x="828000" y="3990415"/>
            <a:ext cx="5040000" cy="393259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4"/>
          <a:srcRect b="35343"/>
          <a:stretch/>
        </p:blipFill>
        <p:spPr>
          <a:xfrm>
            <a:off x="1366071" y="4584516"/>
            <a:ext cx="3942493" cy="1094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000" y="4594896"/>
            <a:ext cx="1220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b-N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b-NO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0| 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b-N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2000" y="5165070"/>
            <a:ext cx="12202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b-N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b-NO" i="1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1| 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nb-N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16972" y="5678648"/>
                <a:ext cx="4879028" cy="4863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nb-NO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b-NO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d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)]=0</m:t>
                          </m:r>
                        </m:e>
                      </m:func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72" y="5678648"/>
                <a:ext cx="4879028" cy="486352"/>
              </a:xfrm>
              <a:prstGeom prst="rect">
                <a:avLst/>
              </a:prstGeom>
              <a:blipFill>
                <a:blip r:embed="rId5"/>
                <a:stretch>
                  <a:fillRect t="-3797" b="-506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9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make an estimator in the scikit-learn style:</a:t>
            </a:r>
            <a:br>
              <a:rPr lang="en-GB" dirty="0"/>
            </a:br>
            <a:r>
              <a:rPr lang="en-GB" dirty="0">
                <a:hlinkClick r:id="rId2"/>
              </a:rPr>
              <a:t>http://scikit-learn.org/stable/developers/develop.html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To reduce the amount of code needed, we use inheritance from </a:t>
            </a:r>
            <a:r>
              <a:rPr lang="en-GB" dirty="0" err="1"/>
              <a:t>BaseEstimator</a:t>
            </a:r>
            <a:r>
              <a:rPr lang="en-GB" dirty="0"/>
              <a:t> and </a:t>
            </a:r>
            <a:r>
              <a:rPr lang="en-GB" dirty="0" err="1"/>
              <a:t>ClassifierMixin</a:t>
            </a:r>
            <a:r>
              <a:rPr lang="en-GB" dirty="0"/>
              <a:t> which include some mandatory functions:. </a:t>
            </a:r>
            <a:r>
              <a:rPr lang="en-GB" i="1" dirty="0" err="1"/>
              <a:t>get_params</a:t>
            </a:r>
            <a:r>
              <a:rPr lang="en-GB" i="1" dirty="0"/>
              <a:t>, </a:t>
            </a:r>
            <a:r>
              <a:rPr lang="en-GB" i="1" dirty="0" err="1"/>
              <a:t>set_params</a:t>
            </a:r>
            <a:r>
              <a:rPr lang="en-GB" i="1" dirty="0"/>
              <a:t>, score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To make </a:t>
            </a:r>
            <a:r>
              <a:rPr lang="en-GB" i="1" dirty="0"/>
              <a:t>estimators</a:t>
            </a:r>
            <a:r>
              <a:rPr lang="en-GB" dirty="0"/>
              <a:t> compatible with pipelines we need </a:t>
            </a:r>
            <a:r>
              <a:rPr lang="en-GB" i="1" dirty="0"/>
              <a:t>fit/</a:t>
            </a:r>
            <a:r>
              <a:rPr lang="en-GB" i="1" dirty="0" err="1"/>
              <a:t>fit_transform</a:t>
            </a:r>
            <a:r>
              <a:rPr lang="en-GB" i="1" dirty="0"/>
              <a:t> </a:t>
            </a:r>
            <a:r>
              <a:rPr lang="en-GB" dirty="0"/>
              <a:t>and </a:t>
            </a:r>
            <a:r>
              <a:rPr lang="en-GB" i="1" dirty="0"/>
              <a:t>transform</a:t>
            </a:r>
            <a:r>
              <a:rPr lang="en-GB" dirty="0"/>
              <a:t> functions. As this is a </a:t>
            </a:r>
            <a:r>
              <a:rPr lang="en-GB" i="1" dirty="0"/>
              <a:t>classifier</a:t>
            </a:r>
            <a:r>
              <a:rPr lang="en-GB" dirty="0"/>
              <a:t>, the </a:t>
            </a:r>
            <a:r>
              <a:rPr lang="en-GB" i="1" dirty="0"/>
              <a:t>transform</a:t>
            </a:r>
            <a:r>
              <a:rPr lang="en-GB" dirty="0"/>
              <a:t> parts are not needed.</a:t>
            </a:r>
          </a:p>
          <a:p>
            <a:endParaRPr lang="en-GB" dirty="0"/>
          </a:p>
          <a:p>
            <a:r>
              <a:rPr lang="en-GB" dirty="0"/>
              <a:t>Including </a:t>
            </a:r>
            <a:r>
              <a:rPr lang="en-GB" i="1" dirty="0"/>
              <a:t>predict</a:t>
            </a:r>
            <a:r>
              <a:rPr lang="en-GB" dirty="0"/>
              <a:t> enables prediction, </a:t>
            </a:r>
            <a:r>
              <a:rPr lang="en-GB" i="1" dirty="0" err="1"/>
              <a:t>predict_proba</a:t>
            </a:r>
            <a:r>
              <a:rPr lang="en-GB" i="1" dirty="0"/>
              <a:t> </a:t>
            </a:r>
            <a:r>
              <a:rPr lang="en-GB" dirty="0"/>
              <a:t>enables ROC AUC and similar.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13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majority vote classifier</a:t>
            </a:r>
          </a:p>
        </p:txBody>
      </p:sp>
      <p:sp>
        <p:nvSpPr>
          <p:cNvPr id="6" name="TekstSylinder 5"/>
          <p:cNvSpPr txBox="1"/>
          <p:nvPr/>
        </p:nvSpPr>
        <p:spPr>
          <a:xfrm>
            <a:off x="2929950" y="6261358"/>
            <a:ext cx="32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Jupyter</a:t>
            </a:r>
            <a:r>
              <a:rPr lang="en-GB" dirty="0"/>
              <a:t>: Chapter 7, part 1</a:t>
            </a:r>
          </a:p>
        </p:txBody>
      </p:sp>
    </p:spTree>
    <p:extLst>
      <p:ext uri="{BB962C8B-B14F-4D97-AF65-F5344CB8AC3E}">
        <p14:creationId xmlns:p14="http://schemas.microsoft.com/office/powerpoint/2010/main" val="17583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F8EA-F5D1-C12E-5618-87618F90D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CE0C6-2515-51D9-2AFE-2B3A89FF1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→ Draw bootstrap samples (random samples with replacement) from the initial training dataset to fit the individual classifiers in the ‘ensemble’.</a:t>
            </a:r>
          </a:p>
          <a:p>
            <a:r>
              <a:rPr lang="en-GB" dirty="0"/>
              <a:t>[p. 243-248]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FA2C9-9DFF-6D4F-0EAE-ACE8F7BEB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18AE-0EC3-ADEE-9E79-B836C4C25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600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an ensemble of classifiers from bootstrap samples.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Repeatedly sample with </a:t>
            </a:r>
            <a:br>
              <a:rPr lang="en-US" dirty="0"/>
            </a:br>
            <a:r>
              <a:rPr lang="en-US" dirty="0"/>
              <a:t>replacement from the training data.</a:t>
            </a:r>
          </a:p>
          <a:p>
            <a:pPr lvl="1"/>
            <a:r>
              <a:rPr lang="en-US" dirty="0"/>
              <a:t>(Replacement causes duplicate</a:t>
            </a:r>
            <a:br>
              <a:rPr lang="en-US" dirty="0"/>
            </a:br>
            <a:r>
              <a:rPr lang="en-US" dirty="0"/>
              <a:t>observations in the training data)</a:t>
            </a:r>
          </a:p>
          <a:p>
            <a:r>
              <a:rPr lang="en-US" dirty="0"/>
              <a:t>Train the classifier on each sample</a:t>
            </a:r>
            <a:br>
              <a:rPr lang="en-GB" dirty="0"/>
            </a:br>
            <a:r>
              <a:rPr lang="en-GB" dirty="0"/>
              <a:t>and predict new data.</a:t>
            </a:r>
          </a:p>
          <a:p>
            <a:r>
              <a:rPr lang="en-GB" dirty="0"/>
              <a:t>Vote for final prediction.</a:t>
            </a:r>
          </a:p>
          <a:p>
            <a:r>
              <a:rPr lang="en-US" sz="1400" dirty="0"/>
              <a:t>Note: In the models of regression, the final prediction </a:t>
            </a:r>
            <a:br>
              <a:rPr lang="en-US" sz="1400" dirty="0"/>
            </a:br>
            <a:r>
              <a:rPr lang="en-US" sz="1400" dirty="0"/>
              <a:t>is made by averaging the predictions of the all-base model, and that is known as bagging regression.</a:t>
            </a:r>
            <a:endParaRPr lang="en-US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15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Bagging – bootstrap aggregation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4000" y="2133000"/>
            <a:ext cx="4844764" cy="36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305494" y="1800000"/>
            <a:ext cx="8514506" cy="4140000"/>
          </a:xfrm>
        </p:spPr>
        <p:txBody>
          <a:bodyPr/>
          <a:lstStyle/>
          <a:p>
            <a:r>
              <a:rPr lang="en-GB" dirty="0"/>
              <a:t>Typically we use </a:t>
            </a:r>
            <a:r>
              <a:rPr lang="en-GB" u="sng" dirty="0"/>
              <a:t>unpruned</a:t>
            </a:r>
            <a:r>
              <a:rPr lang="en-GB" b="1" dirty="0"/>
              <a:t> decision trees</a:t>
            </a:r>
            <a:r>
              <a:rPr lang="en-GB" dirty="0"/>
              <a:t> as our individual classifiers</a:t>
            </a:r>
          </a:p>
          <a:p>
            <a:pPr lvl="1"/>
            <a:r>
              <a:rPr lang="en-GB" b="1" dirty="0"/>
              <a:t>Note: </a:t>
            </a:r>
            <a:r>
              <a:rPr lang="en-GB" dirty="0"/>
              <a:t>Training accuracy can be forced to 100% with single sample end-nodes.</a:t>
            </a:r>
          </a:p>
          <a:p>
            <a:endParaRPr lang="en-GB" dirty="0"/>
          </a:p>
          <a:p>
            <a:r>
              <a:rPr lang="en-GB" b="1" dirty="0"/>
              <a:t>Strategy: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Fit a classifier for each of the </a:t>
            </a:r>
            <a:r>
              <a:rPr lang="en-GB" i="1" dirty="0"/>
              <a:t>m</a:t>
            </a:r>
            <a:r>
              <a:rPr lang="en-GB" dirty="0"/>
              <a:t> bootstrap samples</a:t>
            </a:r>
            <a:br>
              <a:rPr lang="en-GB" dirty="0"/>
            </a:br>
            <a:r>
              <a:rPr lang="en-GB" dirty="0"/>
              <a:t>(bootstrap aggregation).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Apply all the </a:t>
            </a:r>
            <a:r>
              <a:rPr lang="en-GB" i="1" dirty="0"/>
              <a:t>m</a:t>
            </a:r>
            <a:r>
              <a:rPr lang="en-GB" dirty="0"/>
              <a:t> classifiers for prediction.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Make the final (ensemble) prediction by Majority </a:t>
            </a:r>
            <a:br>
              <a:rPr lang="en-GB" dirty="0"/>
            </a:br>
            <a:r>
              <a:rPr lang="en-GB" dirty="0"/>
              <a:t>voting based on the </a:t>
            </a:r>
            <a:r>
              <a:rPr lang="en-GB" i="1" dirty="0"/>
              <a:t>m</a:t>
            </a:r>
            <a:r>
              <a:rPr lang="en-GB" dirty="0"/>
              <a:t> individual classifiers.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16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252000" y="945000"/>
            <a:ext cx="7191000" cy="533642"/>
          </a:xfrm>
        </p:spPr>
        <p:txBody>
          <a:bodyPr/>
          <a:lstStyle/>
          <a:p>
            <a:r>
              <a:rPr lang="en-GB" dirty="0"/>
              <a:t>Bagging “in a nutshell”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000" y="2835885"/>
            <a:ext cx="3228975" cy="2825115"/>
          </a:xfrm>
          <a:prstGeom prst="rect">
            <a:avLst/>
          </a:prstGeom>
        </p:spPr>
      </p:pic>
      <p:sp>
        <p:nvSpPr>
          <p:cNvPr id="8" name="TekstSylinder 7"/>
          <p:cNvSpPr txBox="1"/>
          <p:nvPr/>
        </p:nvSpPr>
        <p:spPr>
          <a:xfrm>
            <a:off x="2929950" y="6261358"/>
            <a:ext cx="32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Jupyter</a:t>
            </a:r>
            <a:r>
              <a:rPr lang="en-GB" dirty="0"/>
              <a:t>: Chapter 7, part 2</a:t>
            </a:r>
          </a:p>
        </p:txBody>
      </p:sp>
    </p:spTree>
    <p:extLst>
      <p:ext uri="{BB962C8B-B14F-4D97-AF65-F5344CB8AC3E}">
        <p14:creationId xmlns:p14="http://schemas.microsoft.com/office/powerpoint/2010/main" val="37384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C184-D397-956A-4C17-FFCB717E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steps: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Bootstrap sampling 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Base model training (individually)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Aggregation/Majority voting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algn="l" rtl="0" fontAlgn="base"/>
            <a:endParaRPr lang="en-GB" b="0" i="0" u="none" strike="noStrike" dirty="0">
              <a:solidFill>
                <a:srgbClr val="27323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algn="l" rtl="0" fontAlgn="base"/>
            <a:r>
              <a:rPr lang="en-GB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Classifier instance from scratch</a:t>
            </a:r>
          </a:p>
          <a:p>
            <a:pPr algn="l" rtl="0" fontAlgn="base"/>
            <a:r>
              <a:rPr lang="en-GB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 </a:t>
            </a:r>
            <a:r>
              <a:rPr lang="en-GB" b="0" i="0" u="none" strike="noStrike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sklearn.ensemble</a:t>
            </a:r>
            <a:r>
              <a:rPr lang="en-GB" b="0" i="0" u="none" strike="noStrike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import </a:t>
            </a:r>
            <a:r>
              <a:rPr lang="en-GB" b="0" i="0" u="none" strike="noStrike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BaggingClassifier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16DC1-548F-2171-1149-54A39497C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187CB-F04C-AFBE-BB50-326D9E2CFB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17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D7A8AD-A871-977C-425E-F21D2C38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Bagging Classifier – code example*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3C85F-9940-71D6-A250-13E00A47AE50}"/>
              </a:ext>
            </a:extLst>
          </p:cNvPr>
          <p:cNvSpPr txBox="1"/>
          <p:nvPr/>
        </p:nvSpPr>
        <p:spPr>
          <a:xfrm>
            <a:off x="2578894" y="6328700"/>
            <a:ext cx="3826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*https://</a:t>
            </a:r>
            <a:r>
              <a:rPr lang="en-GB" sz="1200" dirty="0" err="1"/>
              <a:t>www.geeksforgeeks.org</a:t>
            </a:r>
            <a:r>
              <a:rPr lang="en-GB" sz="1200" dirty="0"/>
              <a:t>/ml-bagging-classifier/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1C3CD-928B-09B5-08B3-12E4744D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140" y="1269000"/>
            <a:ext cx="2477354" cy="2012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212ACC-BE85-1756-FE0B-CA0552B36535}"/>
              </a:ext>
            </a:extLst>
          </p:cNvPr>
          <p:cNvCxnSpPr>
            <a:cxnSpLocks/>
          </p:cNvCxnSpPr>
          <p:nvPr/>
        </p:nvCxnSpPr>
        <p:spPr>
          <a:xfrm flipV="1">
            <a:off x="3204000" y="1989000"/>
            <a:ext cx="2331900" cy="28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29AFB8-46EC-7BD4-4DEC-9753FF58131A}"/>
              </a:ext>
            </a:extLst>
          </p:cNvPr>
          <p:cNvCxnSpPr>
            <a:cxnSpLocks/>
          </p:cNvCxnSpPr>
          <p:nvPr/>
        </p:nvCxnSpPr>
        <p:spPr>
          <a:xfrm>
            <a:off x="4369950" y="2664125"/>
            <a:ext cx="706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27CE25-69C7-0640-035E-82D002978B75}"/>
              </a:ext>
            </a:extLst>
          </p:cNvPr>
          <p:cNvCxnSpPr>
            <a:cxnSpLocks/>
          </p:cNvCxnSpPr>
          <p:nvPr/>
        </p:nvCxnSpPr>
        <p:spPr>
          <a:xfrm>
            <a:off x="3852000" y="3069000"/>
            <a:ext cx="20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12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94C863-5877-6175-9E1E-399EACB9C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Boosting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311F1E-2DA5-AE35-EB3E-0AA73C90D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→ Weak learners subsequently learn from misclassified training examples to improve the performance of the ‘ensemble’.</a:t>
            </a:r>
          </a:p>
          <a:p>
            <a:r>
              <a:rPr lang="en-GB" dirty="0"/>
              <a:t>[p. 249-257]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38ED5-4028-168E-23A2-EECC6F132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38387-DDDA-356F-F8FA-3E20B31C4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2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Ensemble learning</a:t>
            </a:r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Chapter 7 in Python Machine Learning TE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3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521494" y="1800000"/>
            <a:ext cx="8370506" cy="4140000"/>
          </a:xfrm>
        </p:spPr>
        <p:txBody>
          <a:bodyPr/>
          <a:lstStyle/>
          <a:p>
            <a:r>
              <a:rPr lang="en-GB" dirty="0"/>
              <a:t>Very simple individual classifiers (weak learners), usually a decision tree stump (a tree with only one split).</a:t>
            </a:r>
          </a:p>
          <a:p>
            <a:endParaRPr lang="en-GB" dirty="0"/>
          </a:p>
          <a:p>
            <a:r>
              <a:rPr lang="en-GB" dirty="0"/>
              <a:t>Focus on the samples that are hard to classify:</a:t>
            </a:r>
          </a:p>
          <a:p>
            <a:pPr lvl="1"/>
            <a:r>
              <a:rPr lang="en-GB" dirty="0"/>
              <a:t>Re-learning based on up-weighting of previous misclassifications.</a:t>
            </a:r>
          </a:p>
          <a:p>
            <a:endParaRPr lang="en-GB" dirty="0"/>
          </a:p>
          <a:p>
            <a:r>
              <a:rPr lang="en-GB" dirty="0"/>
              <a:t>Many different boosting algorithms exist, e.g., AdaBoost, </a:t>
            </a:r>
            <a:r>
              <a:rPr lang="en-GB" dirty="0" err="1"/>
              <a:t>LogitBoost</a:t>
            </a:r>
            <a:r>
              <a:rPr lang="en-GB" dirty="0"/>
              <a:t>, </a:t>
            </a:r>
            <a:r>
              <a:rPr lang="en-GB" dirty="0" err="1"/>
              <a:t>BrownBoost</a:t>
            </a:r>
            <a:r>
              <a:rPr lang="en-GB" dirty="0"/>
              <a:t>, </a:t>
            </a:r>
            <a:r>
              <a:rPr lang="en-GB" dirty="0" err="1"/>
              <a:t>LPBoost</a:t>
            </a:r>
            <a:r>
              <a:rPr lang="en-GB" dirty="0"/>
              <a:t>, </a:t>
            </a:r>
            <a:r>
              <a:rPr lang="en-GB" dirty="0" err="1"/>
              <a:t>XGBoost</a:t>
            </a:r>
            <a:r>
              <a:rPr lang="en-GB" dirty="0"/>
              <a:t>, …</a:t>
            </a:r>
          </a:p>
          <a:p>
            <a:pPr lvl="1"/>
            <a:r>
              <a:rPr lang="en-GB" dirty="0"/>
              <a:t>AdaBoost directly available in scikit-learn, together with (Histogram) Gradient Boosting (Histogram is experimental in </a:t>
            </a:r>
            <a:r>
              <a:rPr lang="en-GB" dirty="0" err="1"/>
              <a:t>sklearn</a:t>
            </a:r>
            <a:r>
              <a:rPr lang="en-GB" dirty="0"/>
              <a:t> 0.24.1)</a:t>
            </a:r>
          </a:p>
          <a:p>
            <a:pPr lvl="1"/>
            <a:r>
              <a:rPr lang="en-GB" dirty="0" err="1"/>
              <a:t>xgboost</a:t>
            </a:r>
            <a:r>
              <a:rPr lang="en-GB" dirty="0"/>
              <a:t> available in scikit format (pip install </a:t>
            </a:r>
            <a:r>
              <a:rPr lang="en-GB" dirty="0" err="1"/>
              <a:t>XGBoost</a:t>
            </a:r>
            <a:r>
              <a:rPr lang="en-GB" dirty="0"/>
              <a:t> (Mac/Linux), compilation on Windows)</a:t>
            </a:r>
          </a:p>
          <a:p>
            <a:pPr lvl="1"/>
            <a:r>
              <a:rPr lang="en-GB" dirty="0" err="1"/>
              <a:t>BrownBoost</a:t>
            </a:r>
            <a:r>
              <a:rPr lang="en-GB" dirty="0"/>
              <a:t> available through Intel </a:t>
            </a:r>
            <a:r>
              <a:rPr lang="en-GB" dirty="0" err="1"/>
              <a:t>daal</a:t>
            </a:r>
            <a:r>
              <a:rPr lang="en-GB" dirty="0"/>
              <a:t> libraries (pip install </a:t>
            </a:r>
            <a:r>
              <a:rPr lang="en-GB" dirty="0" err="1"/>
              <a:t>daal</a:t>
            </a:r>
            <a:r>
              <a:rPr lang="en-GB" dirty="0"/>
              <a:t> (different interface))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19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Boosting “in a nutshell”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660000" y="-99000"/>
            <a:ext cx="1852344" cy="1852344"/>
          </a:xfrm>
          <a:prstGeom prst="rect">
            <a:avLst/>
          </a:prstGeom>
        </p:spPr>
      </p:pic>
      <p:pic>
        <p:nvPicPr>
          <p:cNvPr id="1026" name="Picture 2" descr="Ensemble Learning: Bagging &amp; Boosting | by Fernando López | Towards Data  Science">
            <a:extLst>
              <a:ext uri="{FF2B5EF4-FFF2-40B4-BE49-F238E27FC236}">
                <a16:creationId xmlns:a16="http://schemas.microsoft.com/office/drawing/2014/main" id="{2948568C-CCDB-DC31-3B39-AB35C165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994" y="100125"/>
            <a:ext cx="2908000" cy="163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Complete training set every time</a:t>
            </a:r>
          </a:p>
          <a:p>
            <a:pPr lvl="1"/>
            <a:r>
              <a:rPr lang="en-GB" dirty="0"/>
              <a:t>Repeated reweighting</a:t>
            </a:r>
          </a:p>
          <a:p>
            <a:pPr lvl="1"/>
            <a:r>
              <a:rPr lang="en-GB" dirty="0"/>
              <a:t>Learn from previous mistakes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First 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Increase weights on misclassified </a:t>
            </a:r>
            <a:br>
              <a:rPr lang="en-GB" dirty="0"/>
            </a:br>
            <a:r>
              <a:rPr lang="en-GB" dirty="0"/>
              <a:t>samples, decrease on the correct ones.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Repeat, usually several times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Combine the classifiers obtained in all </a:t>
            </a:r>
            <a:br>
              <a:rPr lang="en-GB" dirty="0"/>
            </a:br>
            <a:r>
              <a:rPr lang="en-GB" dirty="0"/>
              <a:t>the previous steps by weighted </a:t>
            </a:r>
            <a:br>
              <a:rPr lang="en-GB" dirty="0"/>
            </a:br>
            <a:r>
              <a:rPr lang="en-GB" dirty="0"/>
              <a:t>majority voting.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20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AdaBoost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27" y="2277000"/>
            <a:ext cx="3970973" cy="33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21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AdaBoost, detailed description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7" y="1747157"/>
            <a:ext cx="8042783" cy="4427090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324000" y="3141000"/>
            <a:ext cx="8496000" cy="3024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First time all the sample weights in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/>
              <a:t> are equal.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In later iterations weights are adjusted to emphasize </a:t>
            </a:r>
            <a:br>
              <a:rPr lang="en-GB" dirty="0"/>
            </a:br>
            <a:r>
              <a:rPr lang="en-GB" dirty="0"/>
              <a:t>samples that seems hard to classify correctly.</a:t>
            </a:r>
          </a:p>
        </p:txBody>
      </p:sp>
    </p:spTree>
    <p:extLst>
      <p:ext uri="{BB962C8B-B14F-4D97-AF65-F5344CB8AC3E}">
        <p14:creationId xmlns:p14="http://schemas.microsoft.com/office/powerpoint/2010/main" val="403147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22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AdaBoost, detailed description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8" y="1747157"/>
            <a:ext cx="8042783" cy="4427090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324000" y="4005000"/>
            <a:ext cx="8496000" cy="216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 the sample weights </a:t>
            </a:r>
            <a:r>
              <a:rPr lang="en-GB" b="1" dirty="0"/>
              <a:t>w</a:t>
            </a:r>
            <a:r>
              <a:rPr lang="en-GB" dirty="0"/>
              <a:t> to emphasize </a:t>
            </a:r>
            <a:br>
              <a:rPr lang="en-GB" dirty="0"/>
            </a:br>
            <a:r>
              <a:rPr lang="en-GB" dirty="0"/>
              <a:t>errors from hard to classify samples</a:t>
            </a:r>
          </a:p>
        </p:txBody>
      </p:sp>
    </p:spTree>
    <p:extLst>
      <p:ext uri="{BB962C8B-B14F-4D97-AF65-F5344CB8AC3E}">
        <p14:creationId xmlns:p14="http://schemas.microsoft.com/office/powerpoint/2010/main" val="124149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23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AdaBoost, detailed description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8" y="1747157"/>
            <a:ext cx="8042783" cy="4427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341679" y="4671830"/>
                <a:ext cx="8496000" cy="1478700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quantifies our confidence in the current round of classifications.</a:t>
                </a:r>
              </a:p>
              <a:p>
                <a:pPr algn="ctr"/>
                <a:endParaRPr lang="en-GB" dirty="0"/>
              </a:p>
              <a:p>
                <a:pPr algn="ctr"/>
                <a:r>
                  <a:rPr lang="en-GB" dirty="0"/>
                  <a:t>It will also be used in the subsequent updating of the sample weights (</a:t>
                </a:r>
                <a:r>
                  <a:rPr lang="en-GB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GB" dirty="0"/>
                  <a:t>) (emphasizing samples that are hard to classify).</a:t>
                </a: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9" y="4671830"/>
                <a:ext cx="8496000" cy="14787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00" y="1531747"/>
            <a:ext cx="8928000" cy="20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24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AdaBoost, detailed description</a:t>
            </a: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8" y="1747157"/>
            <a:ext cx="8042783" cy="4427090"/>
          </a:xfrm>
          <a:prstGeom prst="rect">
            <a:avLst/>
          </a:prstGeom>
        </p:spPr>
      </p:pic>
      <p:sp>
        <p:nvSpPr>
          <p:cNvPr id="7" name="Rektangel 6"/>
          <p:cNvSpPr/>
          <p:nvPr/>
        </p:nvSpPr>
        <p:spPr>
          <a:xfrm>
            <a:off x="324000" y="5085000"/>
            <a:ext cx="8496000" cy="108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Next round’s weights are an adjustment of this round’s weights according to the confidence in this round and correct/incorrect classification </a:t>
            </a:r>
            <a:r>
              <a:rPr lang="en-GB" b="1" dirty="0"/>
              <a:t>(</a:t>
            </a:r>
            <a:r>
              <a:rPr lang="en-GB" b="1" dirty="0" err="1"/>
              <a:t>y</a:t>
            </a:r>
            <a:r>
              <a:rPr lang="en-GB" b="1" baseline="-25000" dirty="0" err="1"/>
              <a:t>i</a:t>
            </a:r>
            <a:r>
              <a:rPr lang="en-GB" b="1" dirty="0"/>
              <a:t> = +/- 1)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/>
              <a:t>x = element-wise product resulting in a vector.</a:t>
            </a:r>
          </a:p>
        </p:txBody>
      </p:sp>
    </p:spTree>
    <p:extLst>
      <p:ext uri="{BB962C8B-B14F-4D97-AF65-F5344CB8AC3E}">
        <p14:creationId xmlns:p14="http://schemas.microsoft.com/office/powerpoint/2010/main" val="1207320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25</a:t>
            </a:fld>
            <a:endParaRPr lang="nb-NO"/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0" y="1748070"/>
            <a:ext cx="8042783" cy="4427090"/>
          </a:xfrm>
          <a:prstGeom prst="rect">
            <a:avLst/>
          </a:prstGeom>
        </p:spPr>
      </p:pic>
      <p:cxnSp>
        <p:nvCxnSpPr>
          <p:cNvPr id="9" name="Rett pilkobling 8"/>
          <p:cNvCxnSpPr/>
          <p:nvPr/>
        </p:nvCxnSpPr>
        <p:spPr>
          <a:xfrm>
            <a:off x="4788000" y="4509000"/>
            <a:ext cx="1008000" cy="12240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2929950" y="6261358"/>
            <a:ext cx="328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Jupyter</a:t>
            </a:r>
            <a:r>
              <a:rPr lang="en-GB" dirty="0"/>
              <a:t>: Chapter 7, part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-4007"/>
            <a:ext cx="777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notation below,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element-wise multiplication is represented by the cross symbol (×) and the dot-product between two vectors by a dot symbol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see more details on pages 250-54:</a:t>
            </a:r>
            <a:endParaRPr lang="nb-N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tel 4">
            <a:extLst>
              <a:ext uri="{FF2B5EF4-FFF2-40B4-BE49-F238E27FC236}">
                <a16:creationId xmlns:a16="http://schemas.microsoft.com/office/drawing/2014/main" id="{D1FEA324-944D-40FA-9A8B-A5DEB6E2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88" y="944563"/>
            <a:ext cx="7189787" cy="533400"/>
          </a:xfrm>
        </p:spPr>
        <p:txBody>
          <a:bodyPr/>
          <a:lstStyle/>
          <a:p>
            <a:r>
              <a:rPr lang="en-GB" dirty="0"/>
              <a:t>AdaBoost, detailed description</a:t>
            </a:r>
          </a:p>
        </p:txBody>
      </p:sp>
    </p:spTree>
    <p:extLst>
      <p:ext uri="{BB962C8B-B14F-4D97-AF65-F5344CB8AC3E}">
        <p14:creationId xmlns:p14="http://schemas.microsoft.com/office/powerpoint/2010/main" val="15564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634D48-6A82-85CC-2E31-01D76341A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206568"/>
              </p:ext>
            </p:extLst>
          </p:nvPr>
        </p:nvGraphicFramePr>
        <p:xfrm>
          <a:off x="520988" y="2637000"/>
          <a:ext cx="8101012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506">
                  <a:extLst>
                    <a:ext uri="{9D8B030D-6E8A-4147-A177-3AD203B41FA5}">
                      <a16:colId xmlns:a16="http://schemas.microsoft.com/office/drawing/2014/main" val="926818172"/>
                    </a:ext>
                  </a:extLst>
                </a:gridCol>
                <a:gridCol w="4050506">
                  <a:extLst>
                    <a:ext uri="{9D8B030D-6E8A-4147-A177-3AD203B41FA5}">
                      <a16:colId xmlns:a16="http://schemas.microsoft.com/office/drawing/2014/main" val="981849178"/>
                    </a:ext>
                  </a:extLst>
                </a:gridCol>
              </a:tblGrid>
              <a:tr h="364275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50" b="0" u="non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AdaBoost</a:t>
                      </a:r>
                      <a:endParaRPr lang="en-GB" sz="1250" b="0" u="non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50" b="0" u="sng" dirty="0">
                          <a:effectLst/>
                        </a:rPr>
                        <a:t>Gradient Boosting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353237913"/>
                  </a:ext>
                </a:extLst>
              </a:tr>
              <a:tr h="8196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50" b="0" dirty="0">
                          <a:effectLst/>
                        </a:rPr>
                        <a:t>During each iteration in AdaBoost, the weights of incorrectly classified samples are increased, so that the next weak learner focuses more on these samples.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50" b="0" dirty="0">
                          <a:effectLst/>
                        </a:rPr>
                        <a:t>Gradient Boosting updates the weights by computing the negative gradient of the loss function with respect to the predicted output.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225751709"/>
                  </a:ext>
                </a:extLst>
              </a:tr>
              <a:tr h="819619"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b="0" dirty="0">
                          <a:effectLst/>
                        </a:rPr>
                        <a:t>Calculates the weights for the weak classifiers in the final decision based on their accuracy.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50" b="0" dirty="0">
                          <a:effectLst/>
                        </a:rPr>
                        <a:t>Uses a learning rate to shrink the contribution of each tree to prevent overfitting and improve model robustness.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46710857"/>
                  </a:ext>
                </a:extLst>
              </a:tr>
              <a:tr h="6026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50" b="0" dirty="0">
                          <a:effectLst/>
                        </a:rPr>
                        <a:t>AdaBoost uses simple decision trees with one split known as the decision stumps of weak learners.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50" b="0">
                          <a:effectLst/>
                        </a:rPr>
                        <a:t>Gradient Boosting can use a wide range of base learners, such as decision trees, and linear models.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94098419"/>
                  </a:ext>
                </a:extLst>
              </a:tr>
              <a:tr h="6678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50" b="0" dirty="0">
                          <a:effectLst/>
                        </a:rPr>
                        <a:t>AdaBoost is more susceptible to noise and outliers in the data, as it assigns high weights to misclassified samples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50" b="0" dirty="0">
                          <a:effectLst/>
                        </a:rPr>
                        <a:t>Gradient Boosting is generally more robust, as it updates the weights based on the gradients, which are less sensitive to outliers.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69589107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E62BF-9647-08A6-EC92-EC20EB13DF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45CDA-3639-E2D2-7845-C4F2CE1E2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26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1F0D3F-A95C-3192-33F6-A680D1F1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Boosting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10A7F-F1C1-97CF-EF0B-5429E1DC6E76}"/>
              </a:ext>
            </a:extLst>
          </p:cNvPr>
          <p:cNvSpPr txBox="1"/>
          <p:nvPr/>
        </p:nvSpPr>
        <p:spPr>
          <a:xfrm>
            <a:off x="616226" y="1769165"/>
            <a:ext cx="8526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u="none" strike="noStrike" dirty="0">
                <a:solidFill>
                  <a:srgbClr val="0D0D0D"/>
                </a:solidFill>
                <a:effectLst/>
                <a:latin typeface="Söhne"/>
              </a:rPr>
              <a:t>AdaBoost</a:t>
            </a:r>
            <a:r>
              <a:rPr lang="en-GB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Adjusts the weights of training instances to focus on the ones that </a:t>
            </a:r>
            <a:r>
              <a:rPr lang="en-GB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previous classifiers misclassified</a:t>
            </a:r>
            <a:r>
              <a:rPr lang="en-GB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i="0" u="none" strike="noStrike" dirty="0">
                <a:solidFill>
                  <a:srgbClr val="0D0D0D"/>
                </a:solidFill>
                <a:effectLst/>
                <a:latin typeface="Söhne"/>
              </a:rPr>
              <a:t>Gradient Boosting</a:t>
            </a:r>
            <a:r>
              <a:rPr lang="en-GB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: Builds each tree on the </a:t>
            </a:r>
            <a:r>
              <a:rPr lang="en-GB" sz="1400" b="1" i="0" u="none" strike="noStrike" dirty="0">
                <a:solidFill>
                  <a:srgbClr val="0D0D0D"/>
                </a:solidFill>
                <a:effectLst/>
                <a:latin typeface="Söhne"/>
              </a:rPr>
              <a:t>residuals of the previous tree's predictions</a:t>
            </a:r>
            <a:r>
              <a:rPr lang="en-GB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,</a:t>
            </a:r>
            <a:br>
              <a:rPr lang="en-GB" sz="1400" b="0" i="0" u="none" strike="noStrike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sz="1400" b="0" i="0" u="none" strike="noStrike" dirty="0">
                <a:solidFill>
                  <a:srgbClr val="0D0D0D"/>
                </a:solidFill>
                <a:effectLst/>
                <a:latin typeface="Söhne"/>
              </a:rPr>
              <a:t>effectively focusing on reducing the errors.</a:t>
            </a:r>
          </a:p>
        </p:txBody>
      </p:sp>
    </p:spTree>
    <p:extLst>
      <p:ext uri="{BB962C8B-B14F-4D97-AF65-F5344CB8AC3E}">
        <p14:creationId xmlns:p14="http://schemas.microsoft.com/office/powerpoint/2010/main" val="350361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ightbox">
            <a:extLst>
              <a:ext uri="{FF2B5EF4-FFF2-40B4-BE49-F238E27FC236}">
                <a16:creationId xmlns:a16="http://schemas.microsoft.com/office/drawing/2014/main" id="{D7122C39-75B5-E494-32AA-35F0FF096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6994" y="1797514"/>
            <a:ext cx="4839936" cy="263776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247C1A-3D6F-09B1-876D-43C3707D66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2281" y="1800000"/>
            <a:ext cx="3834000" cy="414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Initialize a base model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US" dirty="0"/>
              <a:t>Compute residual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US" dirty="0"/>
              <a:t>Build a weak learner to the residuals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US" dirty="0"/>
              <a:t>Compute the gradients of the loss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US" dirty="0"/>
              <a:t>Update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the final prediction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E62BF-9647-08A6-EC92-EC20EB13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5900" y="6264000"/>
            <a:ext cx="3086100" cy="2063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45CDA-3639-E2D2-7845-C4F2CE1E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494" y="6264001"/>
            <a:ext cx="2057400" cy="2031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3ED7E7-E538-48B7-BF27-18C497C3E180}" type="slidenum">
              <a:rPr lang="nb-NO" smtClean="0"/>
              <a:pPr>
                <a:spcAft>
                  <a:spcPts val="600"/>
                </a:spcAft>
              </a:pPr>
              <a:t>27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1F0D3F-A95C-3192-33F6-A680D1F1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4" y="945000"/>
            <a:ext cx="7191000" cy="533642"/>
          </a:xfrm>
        </p:spPr>
        <p:txBody>
          <a:bodyPr wrap="none" anchor="ctr">
            <a:normAutofit/>
          </a:bodyPr>
          <a:lstStyle/>
          <a:p>
            <a:r>
              <a:rPr lang="en-GB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743946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Dataset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Loss function (MSE)</a:t>
                </a:r>
                <a:br>
                  <a:rPr lang="en-GB" dirty="0"/>
                </a:b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𝑂𝑏𝑠𝑒𝑟𝑣𝑒𝑑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Initial prediction</a:t>
                </a:r>
              </a:p>
              <a:p>
                <a:pPr marL="351000" lvl="1" indent="0">
                  <a:buNone/>
                </a:pPr>
                <a:r>
                  <a:rPr lang="nb-NO" b="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123+56+345+98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=156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946C-5B73-01B1-308F-92EFD3ED9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CFAE-F28B-290B-CC1B-1332DB78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28</a:t>
            </a:fld>
            <a:endParaRPr lang="nb-NO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F0958F-A8CD-20AD-9058-E9145432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walk through* </a:t>
            </a:r>
            <a:r>
              <a:rPr lang="en-GB" baseline="-25000" dirty="0"/>
              <a:t>(regression)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0BB6D-0434-D754-E523-13500CD5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00948"/>
              </p:ext>
            </p:extLst>
          </p:nvPr>
        </p:nvGraphicFramePr>
        <p:xfrm>
          <a:off x="684000" y="2205000"/>
          <a:ext cx="5602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943553306"/>
                    </a:ext>
                  </a:extLst>
                </a:gridCol>
                <a:gridCol w="1865476">
                  <a:extLst>
                    <a:ext uri="{9D8B030D-6E8A-4147-A177-3AD203B41FA5}">
                      <a16:colId xmlns:a16="http://schemas.microsoft.com/office/drawing/2014/main" val="2560271240"/>
                    </a:ext>
                  </a:extLst>
                </a:gridCol>
                <a:gridCol w="1158524">
                  <a:extLst>
                    <a:ext uri="{9D8B030D-6E8A-4147-A177-3AD203B41FA5}">
                      <a16:colId xmlns:a16="http://schemas.microsoft.com/office/drawing/2014/main" val="3067125557"/>
                    </a:ext>
                  </a:extLst>
                </a:gridCol>
                <a:gridCol w="1642952">
                  <a:extLst>
                    <a:ext uri="{9D8B030D-6E8A-4147-A177-3AD203B41FA5}">
                      <a16:colId xmlns:a16="http://schemas.microsoft.com/office/drawing/2014/main" val="20125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 (kg)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 (USD)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85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48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65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31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2168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EF4BFF-89EA-FE4E-EC14-F24977A74782}"/>
              </a:ext>
            </a:extLst>
          </p:cNvPr>
          <p:cNvSpPr txBox="1"/>
          <p:nvPr/>
        </p:nvSpPr>
        <p:spPr>
          <a:xfrm>
            <a:off x="1770037" y="6365600"/>
            <a:ext cx="4746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/>
              <a:t>*https://</a:t>
            </a:r>
            <a:r>
              <a:rPr lang="en-GB" sz="1050" i="1" dirty="0" err="1"/>
              <a:t>www.datacamp.com</a:t>
            </a:r>
            <a:r>
              <a:rPr lang="en-GB" sz="1050" i="1" dirty="0"/>
              <a:t>/tutorial/guide-to-the-gradient-boosting-algorithm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D6A5F1-F2E4-0FD0-868C-8076F71B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30514"/>
              </p:ext>
            </p:extLst>
          </p:nvPr>
        </p:nvGraphicFramePr>
        <p:xfrm>
          <a:off x="6504562" y="2061000"/>
          <a:ext cx="1536000" cy="199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00">
                  <a:extLst>
                    <a:ext uri="{9D8B030D-6E8A-4147-A177-3AD203B41FA5}">
                      <a16:colId xmlns:a16="http://schemas.microsoft.com/office/drawing/2014/main" val="4251069576"/>
                    </a:ext>
                  </a:extLst>
                </a:gridCol>
              </a:tblGrid>
              <a:tr h="532907">
                <a:tc>
                  <a:txBody>
                    <a:bodyPr/>
                    <a:lstStyle/>
                    <a:p>
                      <a:r>
                        <a:rPr lang="en-GB" dirty="0"/>
                        <a:t>Pseudo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3291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1276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602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545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6779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09D991-BD17-E35B-CCF7-EBAB04154AE0}"/>
              </a:ext>
            </a:extLst>
          </p:cNvPr>
          <p:cNvSpPr/>
          <p:nvPr/>
        </p:nvSpPr>
        <p:spPr>
          <a:xfrm>
            <a:off x="5190144" y="4484860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Average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B18F5A-242F-09BD-BE43-7AD362DEBED8}"/>
              </a:ext>
            </a:extLst>
          </p:cNvPr>
          <p:cNvSpPr/>
          <p:nvPr/>
        </p:nvSpPr>
        <p:spPr>
          <a:xfrm>
            <a:off x="5616000" y="5346000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863FF9-6354-1883-D722-845CB311327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018144" y="4988860"/>
            <a:ext cx="0" cy="35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8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31A51F-D949-E397-02D7-18EF6F0D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C7974B-D092-3AEA-ACE1-5717E7F84DF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Simplicity of (statistical classifier) models</a:t>
            </a:r>
          </a:p>
          <a:p>
            <a:r>
              <a:rPr lang="en-GB" dirty="0"/>
              <a:t>DL requires huge amount of data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</a:t>
            </a:fld>
            <a:endParaRPr lang="nb-NO"/>
          </a:p>
        </p:txBody>
      </p:sp>
      <p:sp>
        <p:nvSpPr>
          <p:cNvPr id="6" name="Tit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Ensemble learning</a:t>
            </a:r>
          </a:p>
        </p:txBody>
      </p:sp>
      <p:pic>
        <p:nvPicPr>
          <p:cNvPr id="3" name="Picture 2" descr="40+ Best 'Avengers: Endgame (2019)' Quotes: &quot;Avenge the fallen.&quot; |  Scattered Quotes | Marvel quotes, Avengers, Marvel memes">
            <a:extLst>
              <a:ext uri="{FF2B5EF4-FFF2-40B4-BE49-F238E27FC236}">
                <a16:creationId xmlns:a16="http://schemas.microsoft.com/office/drawing/2014/main" id="{D4A03160-B49C-7392-9E7D-65B1459B1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50" y="322072"/>
            <a:ext cx="3231950" cy="56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FF356F-2696-9881-4AFC-FC4D8C9C1E81}"/>
              </a:ext>
            </a:extLst>
          </p:cNvPr>
          <p:cNvSpPr txBox="1"/>
          <p:nvPr/>
        </p:nvSpPr>
        <p:spPr>
          <a:xfrm>
            <a:off x="4076050" y="5956961"/>
            <a:ext cx="292259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" i="1" dirty="0"/>
              <a:t>https://cdn-0.scatteredquotes.com/</a:t>
            </a:r>
            <a:r>
              <a:rPr lang="en-GB" sz="500" i="1" dirty="0" err="1"/>
              <a:t>wp</a:t>
            </a:r>
            <a:r>
              <a:rPr lang="en-GB" sz="500" i="1" dirty="0"/>
              <a:t>-content/uploads/2019/04/Avengers-Endgame-Quotes-7.jpg</a:t>
            </a:r>
          </a:p>
        </p:txBody>
      </p:sp>
    </p:spTree>
    <p:extLst>
      <p:ext uri="{BB962C8B-B14F-4D97-AF65-F5344CB8AC3E}">
        <p14:creationId xmlns:p14="http://schemas.microsoft.com/office/powerpoint/2010/main" val="2171422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04FF0-E64B-AFAB-5C71-C9FA1AC5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Build a weak learner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946C-5B73-01B1-308F-92EFD3ED9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CFAE-F28B-290B-CC1B-1332DB78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29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F0958F-A8CD-20AD-9058-E9145432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walk through*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0BB6D-0434-D754-E523-13500CD5E43B}"/>
              </a:ext>
            </a:extLst>
          </p:cNvPr>
          <p:cNvGraphicFramePr>
            <a:graphicFrameLocks noGrp="1"/>
          </p:cNvGraphicFramePr>
          <p:nvPr/>
        </p:nvGraphicFramePr>
        <p:xfrm>
          <a:off x="684000" y="2205000"/>
          <a:ext cx="5602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943553306"/>
                    </a:ext>
                  </a:extLst>
                </a:gridCol>
                <a:gridCol w="1865476">
                  <a:extLst>
                    <a:ext uri="{9D8B030D-6E8A-4147-A177-3AD203B41FA5}">
                      <a16:colId xmlns:a16="http://schemas.microsoft.com/office/drawing/2014/main" val="2560271240"/>
                    </a:ext>
                  </a:extLst>
                </a:gridCol>
                <a:gridCol w="1158524">
                  <a:extLst>
                    <a:ext uri="{9D8B030D-6E8A-4147-A177-3AD203B41FA5}">
                      <a16:colId xmlns:a16="http://schemas.microsoft.com/office/drawing/2014/main" val="3067125557"/>
                    </a:ext>
                  </a:extLst>
                </a:gridCol>
                <a:gridCol w="1642952">
                  <a:extLst>
                    <a:ext uri="{9D8B030D-6E8A-4147-A177-3AD203B41FA5}">
                      <a16:colId xmlns:a16="http://schemas.microsoft.com/office/drawing/2014/main" val="20125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 (kg)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 (USD)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85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48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65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31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2168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EF4BFF-89EA-FE4E-EC14-F24977A74782}"/>
              </a:ext>
            </a:extLst>
          </p:cNvPr>
          <p:cNvSpPr txBox="1"/>
          <p:nvPr/>
        </p:nvSpPr>
        <p:spPr>
          <a:xfrm>
            <a:off x="1770037" y="6365600"/>
            <a:ext cx="4746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/>
              <a:t>*https://</a:t>
            </a:r>
            <a:r>
              <a:rPr lang="en-GB" sz="1050" i="1" dirty="0" err="1"/>
              <a:t>www.datacamp.com</a:t>
            </a:r>
            <a:r>
              <a:rPr lang="en-GB" sz="1050" i="1" dirty="0"/>
              <a:t>/tutorial/guide-to-the-gradient-boosting-algorithm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D6A5F1-F2E4-0FD0-868C-8076F71BBFBF}"/>
              </a:ext>
            </a:extLst>
          </p:cNvPr>
          <p:cNvGraphicFramePr>
            <a:graphicFrameLocks noGrp="1"/>
          </p:cNvGraphicFramePr>
          <p:nvPr/>
        </p:nvGraphicFramePr>
        <p:xfrm>
          <a:off x="6504562" y="2061000"/>
          <a:ext cx="1536000" cy="199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00">
                  <a:extLst>
                    <a:ext uri="{9D8B030D-6E8A-4147-A177-3AD203B41FA5}">
                      <a16:colId xmlns:a16="http://schemas.microsoft.com/office/drawing/2014/main" val="4251069576"/>
                    </a:ext>
                  </a:extLst>
                </a:gridCol>
              </a:tblGrid>
              <a:tr h="532907">
                <a:tc>
                  <a:txBody>
                    <a:bodyPr/>
                    <a:lstStyle/>
                    <a:p>
                      <a:r>
                        <a:rPr lang="en-GB" dirty="0"/>
                        <a:t>Pseudo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3291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1276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602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545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6779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4375AD-4A05-CCA2-5654-217BA6F43660}"/>
              </a:ext>
            </a:extLst>
          </p:cNvPr>
          <p:cNvSpPr/>
          <p:nvPr/>
        </p:nvSpPr>
        <p:spPr>
          <a:xfrm>
            <a:off x="4630952" y="4148260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= 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886D87A-DC23-FD03-486E-9BC480A70603}"/>
              </a:ext>
            </a:extLst>
          </p:cNvPr>
          <p:cNvSpPr/>
          <p:nvPr/>
        </p:nvSpPr>
        <p:spPr>
          <a:xfrm>
            <a:off x="3609958" y="4914755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 &lt; 30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D99510-7123-E4EF-4B65-F10E49831B6C}"/>
              </a:ext>
            </a:extLst>
          </p:cNvPr>
          <p:cNvSpPr/>
          <p:nvPr/>
        </p:nvSpPr>
        <p:spPr>
          <a:xfrm>
            <a:off x="5625958" y="4914755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&gt;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BB2DC-4049-9B87-55D9-3E87BF3359CF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flipH="1">
            <a:off x="4437958" y="4652260"/>
            <a:ext cx="1020994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2AC3D3-ACF9-4B17-E339-1FF2E328F4F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5458952" y="4652260"/>
            <a:ext cx="995006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F369E7-91B6-6657-42BF-0B90D7F46E71}"/>
              </a:ext>
            </a:extLst>
          </p:cNvPr>
          <p:cNvSpPr/>
          <p:nvPr/>
        </p:nvSpPr>
        <p:spPr>
          <a:xfrm>
            <a:off x="3207814" y="5638338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77BE06-0AFD-C4D2-266D-9A3C29A00EA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3609958" y="5418755"/>
            <a:ext cx="828000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7F4F6D-0EF2-B0FB-00F9-A1E9E904A3F3}"/>
              </a:ext>
            </a:extLst>
          </p:cNvPr>
          <p:cNvSpPr/>
          <p:nvPr/>
        </p:nvSpPr>
        <p:spPr>
          <a:xfrm>
            <a:off x="4463865" y="5638451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D38EDD-2AF6-9263-6A50-C0FC6EC192BB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4437958" y="5418755"/>
            <a:ext cx="428051" cy="21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35F9324-E577-3EAF-4D48-C06F69954706}"/>
              </a:ext>
            </a:extLst>
          </p:cNvPr>
          <p:cNvSpPr/>
          <p:nvPr/>
        </p:nvSpPr>
        <p:spPr>
          <a:xfrm>
            <a:off x="5621020" y="5637555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-58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C9E991-672E-F374-0B47-2C53ED9B4C2E}"/>
              </a:ext>
            </a:extLst>
          </p:cNvPr>
          <p:cNvSpPr/>
          <p:nvPr/>
        </p:nvSpPr>
        <p:spPr>
          <a:xfrm>
            <a:off x="6853358" y="5638338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62307-5627-0C1A-1254-634DCA95BBC5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6023164" y="5418755"/>
            <a:ext cx="430794" cy="21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F034B-9304-530C-3620-838613D05CFC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6453958" y="5418755"/>
            <a:ext cx="801544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9" grpId="0" animBg="1"/>
      <p:bldP spid="23" grpId="0" animBg="1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A04FF0-E64B-AFAB-5C71-C9FA1AC5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New prediction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946C-5B73-01B1-308F-92EFD3ED9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CFAE-F28B-290B-CC1B-1332DB78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30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F0958F-A8CD-20AD-9058-E9145432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walk through*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0BB6D-0434-D754-E523-13500CD5E43B}"/>
              </a:ext>
            </a:extLst>
          </p:cNvPr>
          <p:cNvGraphicFramePr>
            <a:graphicFrameLocks noGrp="1"/>
          </p:cNvGraphicFramePr>
          <p:nvPr/>
        </p:nvGraphicFramePr>
        <p:xfrm>
          <a:off x="684000" y="2205000"/>
          <a:ext cx="5602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943553306"/>
                    </a:ext>
                  </a:extLst>
                </a:gridCol>
                <a:gridCol w="1865476">
                  <a:extLst>
                    <a:ext uri="{9D8B030D-6E8A-4147-A177-3AD203B41FA5}">
                      <a16:colId xmlns:a16="http://schemas.microsoft.com/office/drawing/2014/main" val="2560271240"/>
                    </a:ext>
                  </a:extLst>
                </a:gridCol>
                <a:gridCol w="1158524">
                  <a:extLst>
                    <a:ext uri="{9D8B030D-6E8A-4147-A177-3AD203B41FA5}">
                      <a16:colId xmlns:a16="http://schemas.microsoft.com/office/drawing/2014/main" val="3067125557"/>
                    </a:ext>
                  </a:extLst>
                </a:gridCol>
                <a:gridCol w="1642952">
                  <a:extLst>
                    <a:ext uri="{9D8B030D-6E8A-4147-A177-3AD203B41FA5}">
                      <a16:colId xmlns:a16="http://schemas.microsoft.com/office/drawing/2014/main" val="20125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 (kg)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 (USD)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85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48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65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31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2168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EF4BFF-89EA-FE4E-EC14-F24977A74782}"/>
              </a:ext>
            </a:extLst>
          </p:cNvPr>
          <p:cNvSpPr txBox="1"/>
          <p:nvPr/>
        </p:nvSpPr>
        <p:spPr>
          <a:xfrm>
            <a:off x="1770037" y="6365600"/>
            <a:ext cx="4746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/>
              <a:t>*https://</a:t>
            </a:r>
            <a:r>
              <a:rPr lang="en-GB" sz="1050" i="1" dirty="0" err="1"/>
              <a:t>www.datacamp.com</a:t>
            </a:r>
            <a:r>
              <a:rPr lang="en-GB" sz="1050" i="1" dirty="0"/>
              <a:t>/tutorial/guide-to-the-gradient-boosting-algorithm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D6A5F1-F2E4-0FD0-868C-8076F71BBFBF}"/>
              </a:ext>
            </a:extLst>
          </p:cNvPr>
          <p:cNvGraphicFramePr>
            <a:graphicFrameLocks noGrp="1"/>
          </p:cNvGraphicFramePr>
          <p:nvPr/>
        </p:nvGraphicFramePr>
        <p:xfrm>
          <a:off x="6504562" y="2061000"/>
          <a:ext cx="1536000" cy="199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00">
                  <a:extLst>
                    <a:ext uri="{9D8B030D-6E8A-4147-A177-3AD203B41FA5}">
                      <a16:colId xmlns:a16="http://schemas.microsoft.com/office/drawing/2014/main" val="4251069576"/>
                    </a:ext>
                  </a:extLst>
                </a:gridCol>
              </a:tblGrid>
              <a:tr h="532907">
                <a:tc>
                  <a:txBody>
                    <a:bodyPr/>
                    <a:lstStyle/>
                    <a:p>
                      <a:r>
                        <a:rPr lang="en-GB" dirty="0"/>
                        <a:t>Pseudo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3291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1276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602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545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6779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4375AD-4A05-CCA2-5654-217BA6F43660}"/>
              </a:ext>
            </a:extLst>
          </p:cNvPr>
          <p:cNvSpPr/>
          <p:nvPr/>
        </p:nvSpPr>
        <p:spPr>
          <a:xfrm>
            <a:off x="4572000" y="4160798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= 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886D87A-DC23-FD03-486E-9BC480A70603}"/>
              </a:ext>
            </a:extLst>
          </p:cNvPr>
          <p:cNvSpPr/>
          <p:nvPr/>
        </p:nvSpPr>
        <p:spPr>
          <a:xfrm>
            <a:off x="3551006" y="4927293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 &lt; 30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D99510-7123-E4EF-4B65-F10E49831B6C}"/>
              </a:ext>
            </a:extLst>
          </p:cNvPr>
          <p:cNvSpPr/>
          <p:nvPr/>
        </p:nvSpPr>
        <p:spPr>
          <a:xfrm>
            <a:off x="5567006" y="4927293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&gt;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BB2DC-4049-9B87-55D9-3E87BF3359CF}"/>
              </a:ext>
            </a:extLst>
          </p:cNvPr>
          <p:cNvCxnSpPr>
            <a:stCxn id="2" idx="2"/>
            <a:endCxn id="12" idx="0"/>
          </p:cNvCxnSpPr>
          <p:nvPr/>
        </p:nvCxnSpPr>
        <p:spPr>
          <a:xfrm flipH="1">
            <a:off x="4379006" y="4664798"/>
            <a:ext cx="1020994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2AC3D3-ACF9-4B17-E339-1FF2E328F4F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5400000" y="4664798"/>
            <a:ext cx="995006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F369E7-91B6-6657-42BF-0B90D7F46E71}"/>
              </a:ext>
            </a:extLst>
          </p:cNvPr>
          <p:cNvSpPr/>
          <p:nvPr/>
        </p:nvSpPr>
        <p:spPr>
          <a:xfrm>
            <a:off x="3148862" y="5650876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77BE06-0AFD-C4D2-266D-9A3C29A00EA4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3551006" y="5431293"/>
            <a:ext cx="828000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7F4F6D-0EF2-B0FB-00F9-A1E9E904A3F3}"/>
              </a:ext>
            </a:extLst>
          </p:cNvPr>
          <p:cNvSpPr/>
          <p:nvPr/>
        </p:nvSpPr>
        <p:spPr>
          <a:xfrm>
            <a:off x="4404913" y="5650989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189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D38EDD-2AF6-9263-6A50-C0FC6EC192BB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4379006" y="5431293"/>
            <a:ext cx="428051" cy="21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35F9324-E577-3EAF-4D48-C06F69954706}"/>
              </a:ext>
            </a:extLst>
          </p:cNvPr>
          <p:cNvSpPr/>
          <p:nvPr/>
        </p:nvSpPr>
        <p:spPr>
          <a:xfrm>
            <a:off x="5562068" y="5650093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-58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0C9E991-672E-F374-0B47-2C53ED9B4C2E}"/>
              </a:ext>
            </a:extLst>
          </p:cNvPr>
          <p:cNvSpPr/>
          <p:nvPr/>
        </p:nvSpPr>
        <p:spPr>
          <a:xfrm>
            <a:off x="6794406" y="5650876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62307-5627-0C1A-1254-634DCA95BBC5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5964212" y="5431293"/>
            <a:ext cx="430794" cy="21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F034B-9304-530C-3620-838613D05CFC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6395006" y="5431293"/>
            <a:ext cx="801544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1BE5799-5241-BAAD-9256-5C951CDEEB2B}"/>
              </a:ext>
            </a:extLst>
          </p:cNvPr>
          <p:cNvSpPr/>
          <p:nvPr/>
        </p:nvSpPr>
        <p:spPr>
          <a:xfrm>
            <a:off x="1035943" y="4534321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Average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D3A746-04A8-8A5E-0B4E-2B84DB8B6930}"/>
              </a:ext>
            </a:extLst>
          </p:cNvPr>
          <p:cNvSpPr/>
          <p:nvPr/>
        </p:nvSpPr>
        <p:spPr>
          <a:xfrm>
            <a:off x="1461799" y="5395461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BF711C-9F34-715D-6875-F054281CB27F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863943" y="5038321"/>
            <a:ext cx="0" cy="35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ross 16">
            <a:extLst>
              <a:ext uri="{FF2B5EF4-FFF2-40B4-BE49-F238E27FC236}">
                <a16:creationId xmlns:a16="http://schemas.microsoft.com/office/drawing/2014/main" id="{5E5F69CD-922B-36DD-077A-B6978C078427}"/>
              </a:ext>
            </a:extLst>
          </p:cNvPr>
          <p:cNvSpPr/>
          <p:nvPr/>
        </p:nvSpPr>
        <p:spPr>
          <a:xfrm>
            <a:off x="2938896" y="4969735"/>
            <a:ext cx="368118" cy="357140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32C7F2C2-9BBF-BF38-D099-4083708F5C17}"/>
              </a:ext>
            </a:extLst>
          </p:cNvPr>
          <p:cNvSpPr/>
          <p:nvPr/>
        </p:nvSpPr>
        <p:spPr>
          <a:xfrm>
            <a:off x="107767" y="2681669"/>
            <a:ext cx="504000" cy="2835331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B4E0D9C4-F97D-570B-509A-569F6BB953A3}"/>
              </a:ext>
            </a:extLst>
          </p:cNvPr>
          <p:cNvSpPr/>
          <p:nvPr/>
        </p:nvSpPr>
        <p:spPr>
          <a:xfrm>
            <a:off x="7680069" y="5000723"/>
            <a:ext cx="504000" cy="357140"/>
          </a:xfrm>
          <a:prstGeom prst="mathEqual">
            <a:avLst>
              <a:gd name="adj1" fmla="val 6822"/>
              <a:gd name="adj2" fmla="val 340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7B462-775F-AAB6-DCEE-A064F32EF3E5}"/>
              </a:ext>
            </a:extLst>
          </p:cNvPr>
          <p:cNvSpPr txBox="1"/>
          <p:nvPr/>
        </p:nvSpPr>
        <p:spPr>
          <a:xfrm>
            <a:off x="8169758" y="499834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123 (!)</a:t>
            </a:r>
          </a:p>
        </p:txBody>
      </p:sp>
    </p:spTree>
    <p:extLst>
      <p:ext uri="{BB962C8B-B14F-4D97-AF65-F5344CB8AC3E}">
        <p14:creationId xmlns:p14="http://schemas.microsoft.com/office/powerpoint/2010/main" val="28635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9" grpId="0" animBg="1"/>
      <p:bldP spid="23" grpId="0" animBg="1"/>
      <p:bldP spid="28" grpId="0" animBg="1"/>
      <p:bldP spid="29" grpId="0" animBg="1"/>
      <p:bldP spid="3" grpId="0" animBg="1"/>
      <p:bldP spid="8" grpId="0" animBg="1"/>
      <p:bldP spid="17" grpId="0" animBg="1"/>
      <p:bldP spid="34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Dataset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Learning 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→0.1</m:t>
                    </m:r>
                  </m:oMath>
                </a14:m>
                <a:r>
                  <a:rPr lang="en-GB" dirty="0"/>
                  <a:t> </a:t>
                </a:r>
                <a:r>
                  <a:rPr lang="en-GB" sz="1050" dirty="0"/>
                  <a:t>(lots of small steps in the right direction results </a:t>
                </a:r>
                <a:br>
                  <a:rPr lang="en-GB" sz="1050" dirty="0"/>
                </a:br>
                <a:r>
                  <a:rPr lang="en-GB" sz="1050" dirty="0"/>
                  <a:t>			in better prediction)</a:t>
                </a:r>
                <a:endParaRPr lang="en-GB" dirty="0"/>
              </a:p>
              <a:p>
                <a:r>
                  <a:rPr lang="en-GB" dirty="0"/>
                  <a:t>New predictions</a:t>
                </a:r>
              </a:p>
              <a:p>
                <a:pPr lvl="1"/>
                <a:r>
                  <a:rPr lang="en-GB" dirty="0"/>
                  <a:t>Sample 1: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156+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−33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=152.7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Sample 4: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156+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−58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=150.2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946C-5B73-01B1-308F-92EFD3ED9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CFAE-F28B-290B-CC1B-1332DB78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31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F0958F-A8CD-20AD-9058-E9145432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walk through*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0BB6D-0434-D754-E523-13500CD5E43B}"/>
              </a:ext>
            </a:extLst>
          </p:cNvPr>
          <p:cNvGraphicFramePr>
            <a:graphicFrameLocks noGrp="1"/>
          </p:cNvGraphicFramePr>
          <p:nvPr/>
        </p:nvGraphicFramePr>
        <p:xfrm>
          <a:off x="684000" y="2205000"/>
          <a:ext cx="5602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943553306"/>
                    </a:ext>
                  </a:extLst>
                </a:gridCol>
                <a:gridCol w="1865476">
                  <a:extLst>
                    <a:ext uri="{9D8B030D-6E8A-4147-A177-3AD203B41FA5}">
                      <a16:colId xmlns:a16="http://schemas.microsoft.com/office/drawing/2014/main" val="2560271240"/>
                    </a:ext>
                  </a:extLst>
                </a:gridCol>
                <a:gridCol w="1158524">
                  <a:extLst>
                    <a:ext uri="{9D8B030D-6E8A-4147-A177-3AD203B41FA5}">
                      <a16:colId xmlns:a16="http://schemas.microsoft.com/office/drawing/2014/main" val="3067125557"/>
                    </a:ext>
                  </a:extLst>
                </a:gridCol>
                <a:gridCol w="1642952">
                  <a:extLst>
                    <a:ext uri="{9D8B030D-6E8A-4147-A177-3AD203B41FA5}">
                      <a16:colId xmlns:a16="http://schemas.microsoft.com/office/drawing/2014/main" val="20125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 (kg)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 (USD)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85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48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65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31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2168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EF4BFF-89EA-FE4E-EC14-F24977A74782}"/>
              </a:ext>
            </a:extLst>
          </p:cNvPr>
          <p:cNvSpPr txBox="1"/>
          <p:nvPr/>
        </p:nvSpPr>
        <p:spPr>
          <a:xfrm>
            <a:off x="1770037" y="6365600"/>
            <a:ext cx="4746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/>
              <a:t>*https://</a:t>
            </a:r>
            <a:r>
              <a:rPr lang="en-GB" sz="1050" i="1" dirty="0" err="1"/>
              <a:t>www.datacamp.com</a:t>
            </a:r>
            <a:r>
              <a:rPr lang="en-GB" sz="1050" i="1" dirty="0"/>
              <a:t>/tutorial/guide-to-the-gradient-boosting-algorithm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D6A5F1-F2E4-0FD0-868C-8076F71B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44616"/>
              </p:ext>
            </p:extLst>
          </p:nvPr>
        </p:nvGraphicFramePr>
        <p:xfrm>
          <a:off x="6504562" y="2061000"/>
          <a:ext cx="1536000" cy="199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00">
                  <a:extLst>
                    <a:ext uri="{9D8B030D-6E8A-4147-A177-3AD203B41FA5}">
                      <a16:colId xmlns:a16="http://schemas.microsoft.com/office/drawing/2014/main" val="4251069576"/>
                    </a:ext>
                  </a:extLst>
                </a:gridCol>
              </a:tblGrid>
              <a:tr h="532907">
                <a:tc>
                  <a:txBody>
                    <a:bodyPr/>
                    <a:lstStyle/>
                    <a:p>
                      <a:r>
                        <a:rPr lang="en-GB" dirty="0"/>
                        <a:t>(New) Pseudo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3291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-29.7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1276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602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170.1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545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-52.2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6779"/>
                  </a:ext>
                </a:extLst>
              </a:tr>
            </a:tbl>
          </a:graphicData>
        </a:graphic>
      </p:graphicFrame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E5A626-8DFB-BEA1-7E73-29D9BDE90DFE}"/>
              </a:ext>
            </a:extLst>
          </p:cNvPr>
          <p:cNvSpPr/>
          <p:nvPr/>
        </p:nvSpPr>
        <p:spPr>
          <a:xfrm>
            <a:off x="5868000" y="4183800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= 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B2F0A7-5801-827A-FD0C-EB5A8E043C0B}"/>
              </a:ext>
            </a:extLst>
          </p:cNvPr>
          <p:cNvSpPr/>
          <p:nvPr/>
        </p:nvSpPr>
        <p:spPr>
          <a:xfrm>
            <a:off x="4847006" y="4950295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 &lt; 30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3115D5A-7403-EA25-A579-B8C81013A4C2}"/>
              </a:ext>
            </a:extLst>
          </p:cNvPr>
          <p:cNvSpPr/>
          <p:nvPr/>
        </p:nvSpPr>
        <p:spPr>
          <a:xfrm>
            <a:off x="6863006" y="4950295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&gt;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B4BD9A-7EFE-A796-FDC4-AFD8D3D36D4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5675006" y="4687800"/>
            <a:ext cx="1020994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9B28F-C838-D5C7-ED6A-92DD2CAD4881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>
            <a:off x="6696000" y="4687800"/>
            <a:ext cx="995006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E8914F-D967-0DAC-DA36-F4898F27F57E}"/>
              </a:ext>
            </a:extLst>
          </p:cNvPr>
          <p:cNvSpPr/>
          <p:nvPr/>
        </p:nvSpPr>
        <p:spPr>
          <a:xfrm>
            <a:off x="4444862" y="5673878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-33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8741BB-9A06-ADB8-077F-6CA00D9D2387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4847006" y="5454295"/>
            <a:ext cx="828000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D6BFFE7-FD66-D093-0F44-2AF5C91B3771}"/>
              </a:ext>
            </a:extLst>
          </p:cNvPr>
          <p:cNvSpPr/>
          <p:nvPr/>
        </p:nvSpPr>
        <p:spPr>
          <a:xfrm>
            <a:off x="5700913" y="5673991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AAB33-BE32-B365-8161-2B7981E01BD8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>
            <a:off x="5675006" y="5454295"/>
            <a:ext cx="428051" cy="21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069BF8C-E7F6-A553-6B4F-8D3B40DF811A}"/>
              </a:ext>
            </a:extLst>
          </p:cNvPr>
          <p:cNvSpPr/>
          <p:nvPr/>
        </p:nvSpPr>
        <p:spPr>
          <a:xfrm>
            <a:off x="6858068" y="5673095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-58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9630A29-733E-55C2-0989-C17617A5D9AB}"/>
              </a:ext>
            </a:extLst>
          </p:cNvPr>
          <p:cNvSpPr/>
          <p:nvPr/>
        </p:nvSpPr>
        <p:spPr>
          <a:xfrm>
            <a:off x="8090406" y="5673878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-100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A278D6-5D85-4765-BA19-1FC18273B07B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flipH="1">
            <a:off x="7260212" y="5454295"/>
            <a:ext cx="430794" cy="21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EBB4BE-FE9D-779D-3984-AE34E26B8323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>
            <a:off x="7691006" y="5454295"/>
            <a:ext cx="801544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6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  <p:bldP spid="28" grpId="0" animBg="1"/>
      <p:bldP spid="30" grpId="0" animBg="1"/>
      <p:bldP spid="3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Dataset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New weak learner of residuals</a:t>
                </a:r>
              </a:p>
              <a:p>
                <a:r>
                  <a:rPr lang="en-GB" dirty="0"/>
                  <a:t>New predictions</a:t>
                </a:r>
              </a:p>
              <a:p>
                <a:pPr marL="0" indent="0">
                  <a:buNone/>
                </a:pPr>
                <a:r>
                  <a:rPr lang="nb-NO" b="0" dirty="0"/>
                  <a:t>1.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156+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∗−33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∗70.2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=159.7</m:t>
                    </m:r>
                  </m:oMath>
                </a14:m>
                <a:endParaRPr lang="nb-N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b-NO" b="0" dirty="0"/>
                  <a:t>4.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156+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∗−58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∗52.2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=144.9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24" t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946C-5B73-01B1-308F-92EFD3ED9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CFAE-F28B-290B-CC1B-1332DB78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32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F0958F-A8CD-20AD-9058-E9145432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walk through*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0BB6D-0434-D754-E523-13500CD5E43B}"/>
              </a:ext>
            </a:extLst>
          </p:cNvPr>
          <p:cNvGraphicFramePr>
            <a:graphicFrameLocks noGrp="1"/>
          </p:cNvGraphicFramePr>
          <p:nvPr/>
        </p:nvGraphicFramePr>
        <p:xfrm>
          <a:off x="684000" y="2205000"/>
          <a:ext cx="5602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943553306"/>
                    </a:ext>
                  </a:extLst>
                </a:gridCol>
                <a:gridCol w="1865476">
                  <a:extLst>
                    <a:ext uri="{9D8B030D-6E8A-4147-A177-3AD203B41FA5}">
                      <a16:colId xmlns:a16="http://schemas.microsoft.com/office/drawing/2014/main" val="2560271240"/>
                    </a:ext>
                  </a:extLst>
                </a:gridCol>
                <a:gridCol w="1158524">
                  <a:extLst>
                    <a:ext uri="{9D8B030D-6E8A-4147-A177-3AD203B41FA5}">
                      <a16:colId xmlns:a16="http://schemas.microsoft.com/office/drawing/2014/main" val="3067125557"/>
                    </a:ext>
                  </a:extLst>
                </a:gridCol>
                <a:gridCol w="1642952">
                  <a:extLst>
                    <a:ext uri="{9D8B030D-6E8A-4147-A177-3AD203B41FA5}">
                      <a16:colId xmlns:a16="http://schemas.microsoft.com/office/drawing/2014/main" val="201258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 (kg)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Price (USD)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85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248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65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58312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Homeware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2168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EF4BFF-89EA-FE4E-EC14-F24977A74782}"/>
              </a:ext>
            </a:extLst>
          </p:cNvPr>
          <p:cNvSpPr txBox="1"/>
          <p:nvPr/>
        </p:nvSpPr>
        <p:spPr>
          <a:xfrm>
            <a:off x="1770037" y="6365600"/>
            <a:ext cx="4746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/>
              <a:t>*https://</a:t>
            </a:r>
            <a:r>
              <a:rPr lang="en-GB" sz="1050" i="1" dirty="0" err="1"/>
              <a:t>www.datacamp.com</a:t>
            </a:r>
            <a:r>
              <a:rPr lang="en-GB" sz="1050" i="1" dirty="0"/>
              <a:t>/tutorial/guide-to-the-gradient-boosting-algorithm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4375AD-4A05-CCA2-5654-217BA6F43660}"/>
              </a:ext>
            </a:extLst>
          </p:cNvPr>
          <p:cNvSpPr/>
          <p:nvPr/>
        </p:nvSpPr>
        <p:spPr>
          <a:xfrm>
            <a:off x="5364000" y="4160798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= 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D99510-7123-E4EF-4B65-F10E49831B6C}"/>
              </a:ext>
            </a:extLst>
          </p:cNvPr>
          <p:cNvSpPr/>
          <p:nvPr/>
        </p:nvSpPr>
        <p:spPr>
          <a:xfrm>
            <a:off x="6359006" y="4927293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 &lt; 20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BB2DC-4049-9B87-55D9-3E87BF3359CF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flipH="1">
            <a:off x="5361649" y="4664798"/>
            <a:ext cx="830351" cy="27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2AC3D3-ACF9-4B17-E339-1FF2E328F4F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192000" y="4664798"/>
            <a:ext cx="995006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7F4F6D-0EF2-B0FB-00F9-A1E9E904A3F3}"/>
              </a:ext>
            </a:extLst>
          </p:cNvPr>
          <p:cNvSpPr/>
          <p:nvPr/>
        </p:nvSpPr>
        <p:spPr>
          <a:xfrm>
            <a:off x="4959505" y="4941760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35F9324-E577-3EAF-4D48-C06F69954706}"/>
              </a:ext>
            </a:extLst>
          </p:cNvPr>
          <p:cNvSpPr/>
          <p:nvPr/>
        </p:nvSpPr>
        <p:spPr>
          <a:xfrm>
            <a:off x="6354068" y="5650093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-52.2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0C9E991-672E-F374-0B47-2C53ED9B4C2E}"/>
                  </a:ext>
                </a:extLst>
              </p:cNvPr>
              <p:cNvSpPr/>
              <p:nvPr/>
            </p:nvSpPr>
            <p:spPr>
              <a:xfrm>
                <a:off x="7586406" y="5650876"/>
                <a:ext cx="804287" cy="5040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−29.7+170.1</m:t>
                          </m:r>
                        </m:num>
                        <m:den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0C9E991-672E-F374-0B47-2C53ED9B4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406" y="5650876"/>
                <a:ext cx="804287" cy="504000"/>
              </a:xfrm>
              <a:prstGeom prst="roundRect">
                <a:avLst/>
              </a:prstGeom>
              <a:blipFill>
                <a:blip r:embed="rId3"/>
                <a:stretch>
                  <a:fillRect l="-7813" r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62307-5627-0C1A-1254-634DCA95BBC5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6756212" y="5431293"/>
            <a:ext cx="430794" cy="21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F034B-9304-530C-3620-838613D05CFC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7187006" y="5431293"/>
            <a:ext cx="801544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rved Right Arrow 31">
            <a:extLst>
              <a:ext uri="{FF2B5EF4-FFF2-40B4-BE49-F238E27FC236}">
                <a16:creationId xmlns:a16="http://schemas.microsoft.com/office/drawing/2014/main" id="{32C7F2C2-9BBF-BF38-D099-4083708F5C17}"/>
              </a:ext>
            </a:extLst>
          </p:cNvPr>
          <p:cNvSpPr/>
          <p:nvPr/>
        </p:nvSpPr>
        <p:spPr>
          <a:xfrm>
            <a:off x="22597" y="3008418"/>
            <a:ext cx="466390" cy="2304759"/>
          </a:xfrm>
          <a:prstGeom prst="curvedRightArrow">
            <a:avLst>
              <a:gd name="adj1" fmla="val 30632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166A82F-5231-A25D-F4D4-BC3DDE1C7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56851"/>
              </p:ext>
            </p:extLst>
          </p:nvPr>
        </p:nvGraphicFramePr>
        <p:xfrm>
          <a:off x="6504562" y="2061000"/>
          <a:ext cx="1536000" cy="199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00">
                  <a:extLst>
                    <a:ext uri="{9D8B030D-6E8A-4147-A177-3AD203B41FA5}">
                      <a16:colId xmlns:a16="http://schemas.microsoft.com/office/drawing/2014/main" val="4251069576"/>
                    </a:ext>
                  </a:extLst>
                </a:gridCol>
              </a:tblGrid>
              <a:tr h="532907">
                <a:tc>
                  <a:txBody>
                    <a:bodyPr/>
                    <a:lstStyle/>
                    <a:p>
                      <a:r>
                        <a:rPr lang="en-GB" dirty="0"/>
                        <a:t>(New) Pseudo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23291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-36.7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12760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602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153.1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5452"/>
                  </a:ext>
                </a:extLst>
              </a:tr>
              <a:tr h="366323">
                <a:tc>
                  <a:txBody>
                    <a:bodyPr/>
                    <a:lstStyle/>
                    <a:p>
                      <a:r>
                        <a:rPr lang="en-GB" dirty="0"/>
                        <a:t>-46.9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75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New prediction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156+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0.1∗</m:t>
                        </m:r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−189</m:t>
                        </m:r>
                      </m:e>
                    </m:d>
                  </m:oMath>
                </a14:m>
                <a:br>
                  <a:rPr lang="nb-NO" b="0" i="0" dirty="0">
                    <a:latin typeface="Cambria Math" panose="02040503050406030204" pitchFamily="18" charset="0"/>
                  </a:rPr>
                </a:br>
                <a:r>
                  <a:rPr lang="nb-NO" b="0" i="0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0.1∗70.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nb-NO" b="0" i="0" smtClean="0">
                        <a:latin typeface="Cambria Math" panose="02040503050406030204" pitchFamily="18" charset="0"/>
                      </a:rPr>
                      <m:t>=144.12 </m:t>
                    </m:r>
                  </m:oMath>
                </a14:m>
                <a:br>
                  <a:rPr lang="nb-NO" b="0" dirty="0"/>
                </a:b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A04FF0-E64B-AFAB-5C71-C9FA1AC5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5946C-5B73-01B1-308F-92EFD3ED9B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CFAE-F28B-290B-CC1B-1332DB781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33</a:t>
            </a:fld>
            <a:endParaRPr lang="nb-NO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F0958F-A8CD-20AD-9058-E9145432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Step-by-step walk through*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C0BB6D-0434-D754-E523-13500CD5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052544"/>
              </p:ext>
            </p:extLst>
          </p:nvPr>
        </p:nvGraphicFramePr>
        <p:xfrm>
          <a:off x="129578" y="2206840"/>
          <a:ext cx="396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943553306"/>
                    </a:ext>
                  </a:extLst>
                </a:gridCol>
                <a:gridCol w="1865476">
                  <a:extLst>
                    <a:ext uri="{9D8B030D-6E8A-4147-A177-3AD203B41FA5}">
                      <a16:colId xmlns:a16="http://schemas.microsoft.com/office/drawing/2014/main" val="2560271240"/>
                    </a:ext>
                  </a:extLst>
                </a:gridCol>
                <a:gridCol w="1158524">
                  <a:extLst>
                    <a:ext uri="{9D8B030D-6E8A-4147-A177-3AD203B41FA5}">
                      <a16:colId xmlns:a16="http://schemas.microsoft.com/office/drawing/2014/main" val="306712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Weight (kg)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857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248829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1EF4BFF-89EA-FE4E-EC14-F24977A74782}"/>
              </a:ext>
            </a:extLst>
          </p:cNvPr>
          <p:cNvSpPr txBox="1"/>
          <p:nvPr/>
        </p:nvSpPr>
        <p:spPr>
          <a:xfrm>
            <a:off x="1770037" y="6365600"/>
            <a:ext cx="4746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i="1" dirty="0"/>
              <a:t>*https://</a:t>
            </a:r>
            <a:r>
              <a:rPr lang="en-GB" sz="1050" i="1" dirty="0" err="1"/>
              <a:t>www.datacamp.com</a:t>
            </a:r>
            <a:r>
              <a:rPr lang="en-GB" sz="1050" i="1" dirty="0"/>
              <a:t>/tutorial/guide-to-the-gradient-boosting-algorithm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4375AD-4A05-CCA2-5654-217BA6F43660}"/>
              </a:ext>
            </a:extLst>
          </p:cNvPr>
          <p:cNvSpPr/>
          <p:nvPr/>
        </p:nvSpPr>
        <p:spPr>
          <a:xfrm>
            <a:off x="5669052" y="4165242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= 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D99510-7123-E4EF-4B65-F10E49831B6C}"/>
              </a:ext>
            </a:extLst>
          </p:cNvPr>
          <p:cNvSpPr/>
          <p:nvPr/>
        </p:nvSpPr>
        <p:spPr>
          <a:xfrm>
            <a:off x="6664058" y="4931737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 &lt; 20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9BB2DC-4049-9B87-55D9-3E87BF3359CF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flipH="1">
            <a:off x="5666701" y="4669242"/>
            <a:ext cx="830351" cy="276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2AC3D3-ACF9-4B17-E339-1FF2E328F4F3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497052" y="4669242"/>
            <a:ext cx="995006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7F4F6D-0EF2-B0FB-00F9-A1E9E904A3F3}"/>
              </a:ext>
            </a:extLst>
          </p:cNvPr>
          <p:cNvSpPr/>
          <p:nvPr/>
        </p:nvSpPr>
        <p:spPr>
          <a:xfrm>
            <a:off x="5264557" y="4946204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35F9324-E577-3EAF-4D48-C06F69954706}"/>
              </a:ext>
            </a:extLst>
          </p:cNvPr>
          <p:cNvSpPr/>
          <p:nvPr/>
        </p:nvSpPr>
        <p:spPr>
          <a:xfrm>
            <a:off x="6659120" y="5654537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-52.2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0C9E991-672E-F374-0B47-2C53ED9B4C2E}"/>
                  </a:ext>
                </a:extLst>
              </p:cNvPr>
              <p:cNvSpPr/>
              <p:nvPr/>
            </p:nvSpPr>
            <p:spPr>
              <a:xfrm>
                <a:off x="7891458" y="5655320"/>
                <a:ext cx="804287" cy="5040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−29.7+170.1</m:t>
                          </m:r>
                        </m:num>
                        <m:den>
                          <m:r>
                            <a:rPr lang="nb-NO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0C9E991-672E-F374-0B47-2C53ED9B4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458" y="5655320"/>
                <a:ext cx="804287" cy="504000"/>
              </a:xfrm>
              <a:prstGeom prst="roundRect">
                <a:avLst/>
              </a:prstGeom>
              <a:blipFill>
                <a:blip r:embed="rId3"/>
                <a:stretch>
                  <a:fillRect l="-7813" r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562307-5627-0C1A-1254-634DCA95BBC5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7061264" y="5435737"/>
            <a:ext cx="430794" cy="21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F034B-9304-530C-3620-838613D05CFC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7492058" y="5435737"/>
            <a:ext cx="801544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895F0E-9AC8-A2DF-DE58-12A17448F440}"/>
              </a:ext>
            </a:extLst>
          </p:cNvPr>
          <p:cNvSpPr/>
          <p:nvPr/>
        </p:nvSpPr>
        <p:spPr>
          <a:xfrm>
            <a:off x="5923986" y="2005728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Category = 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69EE16-7E28-FF9A-7D01-6DA406039AA8}"/>
              </a:ext>
            </a:extLst>
          </p:cNvPr>
          <p:cNvSpPr/>
          <p:nvPr/>
        </p:nvSpPr>
        <p:spPr>
          <a:xfrm>
            <a:off x="4902992" y="2772223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Age &lt; 30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BD816ED-43E7-7705-E14A-B011ECC36FA6}"/>
              </a:ext>
            </a:extLst>
          </p:cNvPr>
          <p:cNvSpPr/>
          <p:nvPr/>
        </p:nvSpPr>
        <p:spPr>
          <a:xfrm>
            <a:off x="6918992" y="2772223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 &gt;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9A4931-DEA8-1934-CA95-2692856629F4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5730992" y="2509728"/>
            <a:ext cx="1020994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FB9C9A-CB0D-84DA-FEE2-4922D95AA26D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751986" y="2509728"/>
            <a:ext cx="995006" cy="2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33C7BDA-5170-D445-28E8-5BA90F9490D1}"/>
              </a:ext>
            </a:extLst>
          </p:cNvPr>
          <p:cNvSpPr/>
          <p:nvPr/>
        </p:nvSpPr>
        <p:spPr>
          <a:xfrm>
            <a:off x="4500848" y="3495806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-33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B8F17D-AB61-1DBE-8B4B-D6052911B97E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902992" y="3276223"/>
            <a:ext cx="828000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22B908-1954-F569-7A6B-50FD84BB85BE}"/>
              </a:ext>
            </a:extLst>
          </p:cNvPr>
          <p:cNvSpPr/>
          <p:nvPr/>
        </p:nvSpPr>
        <p:spPr>
          <a:xfrm>
            <a:off x="5756899" y="3495919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189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CC24A3-B97E-B826-1809-5718FCE8ED22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5730992" y="3276223"/>
            <a:ext cx="428051" cy="219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AD2DD30-803E-09CD-D190-A41118047910}"/>
              </a:ext>
            </a:extLst>
          </p:cNvPr>
          <p:cNvSpPr/>
          <p:nvPr/>
        </p:nvSpPr>
        <p:spPr>
          <a:xfrm>
            <a:off x="6914054" y="3495023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-58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EFCDA7D-7C3B-EE11-F425-B9B5CAA228E8}"/>
              </a:ext>
            </a:extLst>
          </p:cNvPr>
          <p:cNvSpPr/>
          <p:nvPr/>
        </p:nvSpPr>
        <p:spPr>
          <a:xfrm>
            <a:off x="8146392" y="3495806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F48892-012A-A2CE-CE22-D81EB1BF8C56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 flipH="1">
            <a:off x="7316198" y="3276223"/>
            <a:ext cx="430794" cy="218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CF60C1-DD32-D224-1C97-78DBB7C791B9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7746992" y="3276223"/>
            <a:ext cx="801544" cy="219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67B0872-7E81-59A8-4F28-AD0D4BF3AB12}"/>
              </a:ext>
            </a:extLst>
          </p:cNvPr>
          <p:cNvSpPr/>
          <p:nvPr/>
        </p:nvSpPr>
        <p:spPr>
          <a:xfrm>
            <a:off x="5688849" y="458680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Average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72FD2A7-636A-1BF5-C75B-5B4E58CEE035}"/>
              </a:ext>
            </a:extLst>
          </p:cNvPr>
          <p:cNvSpPr/>
          <p:nvPr/>
        </p:nvSpPr>
        <p:spPr>
          <a:xfrm>
            <a:off x="6114705" y="1319820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156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02F761-DF5C-79D3-6FDB-5595AE04BE75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6516849" y="962680"/>
            <a:ext cx="0" cy="35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ross 34">
            <a:extLst>
              <a:ext uri="{FF2B5EF4-FFF2-40B4-BE49-F238E27FC236}">
                <a16:creationId xmlns:a16="http://schemas.microsoft.com/office/drawing/2014/main" id="{CE06C4E3-1B9B-D1EA-12FB-F08F4F0DB2B1}"/>
              </a:ext>
            </a:extLst>
          </p:cNvPr>
          <p:cNvSpPr/>
          <p:nvPr/>
        </p:nvSpPr>
        <p:spPr>
          <a:xfrm>
            <a:off x="3423261" y="5582860"/>
            <a:ext cx="368118" cy="357140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2C23A148-34D7-5D62-8510-7B34C16C0F74}"/>
              </a:ext>
            </a:extLst>
          </p:cNvPr>
          <p:cNvSpPr/>
          <p:nvPr/>
        </p:nvSpPr>
        <p:spPr>
          <a:xfrm>
            <a:off x="3423261" y="3505707"/>
            <a:ext cx="368118" cy="357140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E71A2E-EEBF-CAB9-BAA7-CDB1963BD168}"/>
              </a:ext>
            </a:extLst>
          </p:cNvPr>
          <p:cNvCxnSpPr>
            <a:cxnSpLocks/>
          </p:cNvCxnSpPr>
          <p:nvPr/>
        </p:nvCxnSpPr>
        <p:spPr>
          <a:xfrm>
            <a:off x="4750252" y="1917000"/>
            <a:ext cx="4271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7D6D0E-DAED-5624-0065-EA8FDDEC7810}"/>
              </a:ext>
            </a:extLst>
          </p:cNvPr>
          <p:cNvCxnSpPr>
            <a:cxnSpLocks/>
          </p:cNvCxnSpPr>
          <p:nvPr/>
        </p:nvCxnSpPr>
        <p:spPr>
          <a:xfrm>
            <a:off x="4716171" y="4147425"/>
            <a:ext cx="42718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9D2DED-AE9A-49FF-2FCF-7172553B2EA8}"/>
                  </a:ext>
                </a:extLst>
              </p:cNvPr>
              <p:cNvSpPr txBox="1"/>
              <p:nvPr/>
            </p:nvSpPr>
            <p:spPr>
              <a:xfrm>
                <a:off x="3791379" y="3374120"/>
                <a:ext cx="7350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A9D2DED-AE9A-49FF-2FCF-7172553B2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79" y="3374120"/>
                <a:ext cx="735009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B0C609-BB90-28CC-8D36-32291D5CE3FC}"/>
                  </a:ext>
                </a:extLst>
              </p:cNvPr>
              <p:cNvSpPr txBox="1"/>
              <p:nvPr/>
            </p:nvSpPr>
            <p:spPr>
              <a:xfrm>
                <a:off x="3750019" y="5450204"/>
                <a:ext cx="7350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B0C609-BB90-28CC-8D36-32291D5CE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019" y="5450204"/>
                <a:ext cx="735009" cy="523220"/>
              </a:xfrm>
              <a:prstGeom prst="rect">
                <a:avLst/>
              </a:prstGeom>
              <a:blipFill>
                <a:blip r:embed="rId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2431C039-3761-220B-BFF7-270B60189EDB}"/>
              </a:ext>
            </a:extLst>
          </p:cNvPr>
          <p:cNvSpPr/>
          <p:nvPr/>
        </p:nvSpPr>
        <p:spPr>
          <a:xfrm>
            <a:off x="472257" y="4254853"/>
            <a:ext cx="3312000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66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A5CA04-D317-48E8-84A9-23267402E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41" y="1884221"/>
            <a:ext cx="4784624" cy="3839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3A335E-1961-F3D4-E883-A3A06899C02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15508" y="1733800"/>
            <a:ext cx="3834000" cy="414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Initial prediction -&gt; searching for a value that minimize the loss (mean)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Loop through M trees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Derivative of the loss function with respect to previous predictions 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Build a tree</a:t>
            </a:r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Minimising the average loss of the residuals on all the samples that belong in the terminal node </a:t>
            </a:r>
            <a:r>
              <a:rPr lang="en-GB" dirty="0" err="1"/>
              <a:t>R</a:t>
            </a:r>
            <a:r>
              <a:rPr lang="en-GB" baseline="-25000" dirty="0" err="1"/>
              <a:t>jm</a:t>
            </a:r>
            <a:endParaRPr lang="en-GB" baseline="-25000" dirty="0"/>
          </a:p>
          <a:p>
            <a:pPr marL="693900" lvl="1" indent="-342900">
              <a:buFont typeface="+mj-lt"/>
              <a:buAutoNum type="arabicPeriod"/>
            </a:pPr>
            <a:r>
              <a:rPr lang="en-GB" dirty="0"/>
              <a:t>New prediction of the combined models</a:t>
            </a:r>
          </a:p>
          <a:p>
            <a:pPr marL="6939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11985-7252-70A6-EAEE-6F105E97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30488-C8B3-5C43-4A6D-63A87345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34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385F07-E235-E036-0062-A8ED05C0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Boosting – algorithmic overview*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5D0CE-018E-ADC8-AB9E-F42AB9CBF516}"/>
              </a:ext>
            </a:extLst>
          </p:cNvPr>
          <p:cNvSpPr txBox="1"/>
          <p:nvPr/>
        </p:nvSpPr>
        <p:spPr>
          <a:xfrm>
            <a:off x="1620000" y="6544980"/>
            <a:ext cx="6991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i="1" dirty="0"/>
              <a:t>*https://</a:t>
            </a:r>
            <a:r>
              <a:rPr lang="en-GB" sz="1000" i="1" dirty="0" err="1"/>
              <a:t>towardsdatascience.com</a:t>
            </a:r>
            <a:r>
              <a:rPr lang="en-GB" sz="1000" i="1" dirty="0"/>
              <a:t>/all-you-need-to-know-about-gradient-boosting-algorithm-part-1-regression-2520a34a502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5804AC-54D8-029C-4DD3-1D287FB48FE0}"/>
              </a:ext>
            </a:extLst>
          </p:cNvPr>
          <p:cNvCxnSpPr>
            <a:cxnSpLocks/>
          </p:cNvCxnSpPr>
          <p:nvPr/>
        </p:nvCxnSpPr>
        <p:spPr>
          <a:xfrm flipV="1">
            <a:off x="1764000" y="3573000"/>
            <a:ext cx="576000" cy="72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57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760B-5F17-B645-7BC4-97AC6472BE3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Notebook </a:t>
            </a:r>
            <a:r>
              <a:rPr lang="en-GB" i="1" dirty="0" err="1"/>
              <a:t>Gradient_Boosting.ipynb</a:t>
            </a:r>
            <a:endParaRPr lang="en-GB" i="1" dirty="0"/>
          </a:p>
          <a:p>
            <a:pPr lvl="1"/>
            <a:r>
              <a:rPr lang="en-GB" dirty="0"/>
              <a:t>Regression</a:t>
            </a:r>
          </a:p>
          <a:p>
            <a:pPr lvl="1"/>
            <a:r>
              <a:rPr lang="en-GB" dirty="0"/>
              <a:t>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B1968-E6D3-FDC8-9B95-2DEAD220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84CC-D8FF-C8B2-1151-4CFEABA1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35</a:t>
            </a:fld>
            <a:endParaRPr lang="nb-NO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577EB9-1389-1FC3-2B4F-FBA6262DD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Boosting – code example</a:t>
            </a:r>
          </a:p>
        </p:txBody>
      </p:sp>
    </p:spTree>
    <p:extLst>
      <p:ext uri="{BB962C8B-B14F-4D97-AF65-F5344CB8AC3E}">
        <p14:creationId xmlns:p14="http://schemas.microsoft.com/office/powerpoint/2010/main" val="2914477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B62606-CAF9-7777-B698-57B6B127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Aka eXtreme Gradient Boosting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Initial prediction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Compute the residuals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Build a weak learner</a:t>
                </a:r>
              </a:p>
              <a:p>
                <a:pPr marL="693900" lvl="1" indent="-342900">
                  <a:buFont typeface="+mj-lt"/>
                  <a:buAutoNum type="arabicPeriod"/>
                </a:pPr>
                <a:r>
                  <a:rPr lang="en-GB" dirty="0"/>
                  <a:t>(XG-unique*) Decision/Regression tree on the residuals (greedy algorithm logic)</a:t>
                </a:r>
              </a:p>
              <a:p>
                <a:pPr marL="693900" lvl="1" indent="-342900">
                  <a:buFont typeface="+mj-lt"/>
                  <a:buAutoNum type="arabicPeriod"/>
                </a:pPr>
                <a:r>
                  <a:rPr lang="en-GB" dirty="0"/>
                  <a:t>Similarity score is the evaluation metric for nodes</a:t>
                </a:r>
              </a:p>
              <a:p>
                <a:pPr marL="693900" lvl="1" indent="-342900">
                  <a:buFont typeface="+mj-lt"/>
                  <a:buAutoNum type="arabicPeriod"/>
                </a:pPr>
                <a:r>
                  <a:rPr lang="en-GB" dirty="0"/>
                  <a:t>Gain score is an evaluation criterion for trees.</a:t>
                </a:r>
              </a:p>
              <a:p>
                <a:pPr marL="693900" lvl="1" indent="-342900">
                  <a:buFont typeface="+mj-lt"/>
                  <a:buAutoNum type="arabicPeriod"/>
                </a:pPr>
                <a:r>
                  <a:rPr lang="en-GB" dirty="0"/>
                  <a:t>Pruning if Gain Score &lt;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, the branch is pruned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dirty="0"/>
                  <a:t>New Prediction = Previous Prediction + (Learning rate) x (New Prediction)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B62606-CAF9-7777-B698-57B6B127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529" r="-14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80656-58C7-265E-6C91-01CCD9BCC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5467E-7F8E-52A9-3053-E20A6BB24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36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95117B-0211-0355-10CA-725EAC04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XG-Boost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89A4E-CFA9-7A4E-B648-DD0C34906425}"/>
              </a:ext>
            </a:extLst>
          </p:cNvPr>
          <p:cNvSpPr txBox="1"/>
          <p:nvPr/>
        </p:nvSpPr>
        <p:spPr>
          <a:xfrm>
            <a:off x="5484024" y="1800000"/>
            <a:ext cx="365997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u="sng" dirty="0"/>
              <a:t>* Regularized decision tree</a:t>
            </a:r>
          </a:p>
          <a:p>
            <a:r>
              <a:rPr lang="en-GB" sz="1100" dirty="0"/>
              <a:t>Lambda: regularization parameters which</a:t>
            </a:r>
            <a:br>
              <a:rPr lang="en-GB" sz="1100" dirty="0"/>
            </a:br>
            <a:r>
              <a:rPr lang="en-GB" sz="1100" dirty="0"/>
              <a:t>reduces the predictions </a:t>
            </a:r>
            <a:r>
              <a:rPr lang="en-GB" sz="1100" b="1" dirty="0"/>
              <a:t>sensitivity to individual</a:t>
            </a:r>
            <a:br>
              <a:rPr lang="en-GB" sz="1100" b="1" dirty="0"/>
            </a:br>
            <a:r>
              <a:rPr lang="en-GB" sz="1100" b="1" dirty="0"/>
              <a:t>observations. </a:t>
            </a:r>
          </a:p>
          <a:p>
            <a:r>
              <a:rPr lang="en-GB" sz="1100" dirty="0"/>
              <a:t>Gamma: specifies the minimum loss reduction required </a:t>
            </a:r>
          </a:p>
          <a:p>
            <a:r>
              <a:rPr lang="en-GB" sz="1100" dirty="0"/>
              <a:t>to make a further partition of the tree and controls the </a:t>
            </a:r>
          </a:p>
          <a:p>
            <a:r>
              <a:rPr lang="en-GB" sz="1100" b="1" dirty="0"/>
              <a:t>actual structure of the trees</a:t>
            </a:r>
            <a:r>
              <a:rPr lang="en-GB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069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2A64E-8508-F372-5F13-BCBE43E833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Norwegian University of Life Sciences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89DD0-64EE-41FB-0E2C-DC6EAFF14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37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B7341C-EC07-B34F-5208-04D70163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*XG-unique Trees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B3B96D-D8F5-BC89-7CE8-CB87DAE87DDF}"/>
              </a:ext>
            </a:extLst>
          </p:cNvPr>
          <p:cNvSpPr/>
          <p:nvPr/>
        </p:nvSpPr>
        <p:spPr>
          <a:xfrm>
            <a:off x="6660000" y="2981126"/>
            <a:ext cx="1656000" cy="50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9ABFA0-24A7-3B77-85CF-6413EEB8D0C4}"/>
              </a:ext>
            </a:extLst>
          </p:cNvPr>
          <p:cNvSpPr/>
          <p:nvPr/>
        </p:nvSpPr>
        <p:spPr>
          <a:xfrm>
            <a:off x="6643043" y="3742661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F4ADE3-198F-5BB3-A4F6-8170DA7E973F}"/>
              </a:ext>
            </a:extLst>
          </p:cNvPr>
          <p:cNvSpPr/>
          <p:nvPr/>
        </p:nvSpPr>
        <p:spPr>
          <a:xfrm>
            <a:off x="7630973" y="3742661"/>
            <a:ext cx="804287" cy="504000"/>
          </a:xfrm>
          <a:prstGeom prst="roundRect">
            <a:avLst/>
          </a:prstGeom>
          <a:solidFill>
            <a:srgbClr val="009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660F02-87D6-23E4-B1E3-A67F4B3283C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045187" y="3485126"/>
            <a:ext cx="442813" cy="257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D7A3AC-8477-E92D-E069-A2E03BAB880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7488000" y="3485126"/>
            <a:ext cx="545117" cy="257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1F8354-68BB-F54D-07C4-78927017A281}"/>
                  </a:ext>
                </a:extLst>
              </p:cNvPr>
              <p:cNvSpPr txBox="1"/>
              <p:nvPr/>
            </p:nvSpPr>
            <p:spPr>
              <a:xfrm>
                <a:off x="396000" y="4445448"/>
                <a:ext cx="4748799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𝑆𝑖𝑚𝑖𝑙𝑎𝑟𝑖𝑡𝑦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𝑟𝑒𝑠𝑖𝑑𝑢𝑎𝑙𝑠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1F8354-68BB-F54D-07C4-78927017A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0" y="4445448"/>
                <a:ext cx="4748799" cy="604396"/>
              </a:xfrm>
              <a:prstGeom prst="rect">
                <a:avLst/>
              </a:prstGeom>
              <a:blipFill>
                <a:blip r:embed="rId2"/>
                <a:stretch>
                  <a:fillRect l="-1333" t="-2041" r="-533" b="-18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3539A8-7ACC-23B1-5FCC-F44DB3C3D5A5}"/>
                  </a:ext>
                </a:extLst>
              </p:cNvPr>
              <p:cNvSpPr txBox="1"/>
              <p:nvPr/>
            </p:nvSpPr>
            <p:spPr>
              <a:xfrm>
                <a:off x="216538" y="3083510"/>
                <a:ext cx="5791137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𝑆𝑖𝑚𝑖𝑙𝑎𝑟𝑖𝑦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𝑆𝑖𝑚𝑖𝑎𝑙𝑎𝑟𝑖𝑡𝑦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</m:oMath>
                  </m:oMathPara>
                </a14:m>
                <a:endParaRPr lang="nb-NO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3539A8-7ACC-23B1-5FCC-F44DB3C3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38" y="3083510"/>
                <a:ext cx="5791137" cy="299569"/>
              </a:xfrm>
              <a:prstGeom prst="rect">
                <a:avLst/>
              </a:prstGeom>
              <a:blipFill>
                <a:blip r:embed="rId3"/>
                <a:stretch>
                  <a:fillRect l="-438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DD282C-8833-3694-7A74-CB24665088EE}"/>
              </a:ext>
            </a:extLst>
          </p:cNvPr>
          <p:cNvSpPr/>
          <p:nvPr/>
        </p:nvSpPr>
        <p:spPr>
          <a:xfrm>
            <a:off x="8117992" y="4547378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78D3885-4F2C-F720-9C4C-E9BDA34B58A7}"/>
              </a:ext>
            </a:extLst>
          </p:cNvPr>
          <p:cNvSpPr/>
          <p:nvPr/>
        </p:nvSpPr>
        <p:spPr>
          <a:xfrm>
            <a:off x="7186392" y="4547378"/>
            <a:ext cx="804287" cy="504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4E6602-9467-4996-0B56-A7D3085168B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8033117" y="4246661"/>
            <a:ext cx="487019" cy="30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3563A0-4748-7C60-71E5-D72E2799765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7588536" y="4246661"/>
            <a:ext cx="444581" cy="300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5A5AC-822F-96FC-72FE-A6E12214BBF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144799" y="4747646"/>
            <a:ext cx="15872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D3E345-D6C2-C214-94CC-6B0F43233EC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007675" y="3233295"/>
            <a:ext cx="436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86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6AA07C-7188-F53A-996D-5D6B748F8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84623"/>
              </p:ext>
            </p:extLst>
          </p:nvPr>
        </p:nvGraphicFramePr>
        <p:xfrm>
          <a:off x="522288" y="1800225"/>
          <a:ext cx="8101012" cy="279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506">
                  <a:extLst>
                    <a:ext uri="{9D8B030D-6E8A-4147-A177-3AD203B41FA5}">
                      <a16:colId xmlns:a16="http://schemas.microsoft.com/office/drawing/2014/main" val="2854903084"/>
                    </a:ext>
                  </a:extLst>
                </a:gridCol>
                <a:gridCol w="4050506">
                  <a:extLst>
                    <a:ext uri="{9D8B030D-6E8A-4147-A177-3AD203B41FA5}">
                      <a16:colId xmlns:a16="http://schemas.microsoft.com/office/drawing/2014/main" val="221939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9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Performance</a:t>
                      </a:r>
                      <a:r>
                        <a:rPr lang="en-GB" dirty="0"/>
                        <a:t> (track record on Kaggle competitions)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Computational Complexity </a:t>
                      </a:r>
                      <a:r>
                        <a:rPr lang="en-GB" b="0" dirty="0"/>
                        <a:t>(more  computationally intensive steps)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70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Scalability</a:t>
                      </a:r>
                      <a:r>
                        <a:rPr lang="en-GB" b="0" dirty="0"/>
                        <a:t> (suitable for large datasets)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Overfitting </a:t>
                      </a:r>
                      <a:r>
                        <a:rPr lang="en-GB" b="0" dirty="0"/>
                        <a:t>(especially when trained on small datasets)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86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Customizability</a:t>
                      </a:r>
                      <a:r>
                        <a:rPr lang="en-GB" dirty="0"/>
                        <a:t> (range of hyperparameters that can be adjusted, making it highly customizable)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Hyperparameter tuning </a:t>
                      </a:r>
                      <a:r>
                        <a:rPr lang="en-GB" b="0" dirty="0"/>
                        <a:t>(importance of properly tune the parameters)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45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Interpretability</a:t>
                      </a:r>
                      <a:r>
                        <a:rPr lang="en-GB" dirty="0"/>
                        <a:t> (naturally provide feature importance through gain and similarity score/cover)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Memory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4682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99D7-E372-3389-1AE4-AA4FB9BBD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7D49D-410B-9B55-96A1-7636B75DB2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38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03531D-27D3-6835-46DE-A4B84F5F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XG-Boost</a:t>
            </a:r>
          </a:p>
        </p:txBody>
      </p:sp>
    </p:spTree>
    <p:extLst>
      <p:ext uri="{BB962C8B-B14F-4D97-AF65-F5344CB8AC3E}">
        <p14:creationId xmlns:p14="http://schemas.microsoft.com/office/powerpoint/2010/main" val="215574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ensemble models → combining classifications</a:t>
            </a:r>
          </a:p>
          <a:p>
            <a:endParaRPr lang="en-GB" dirty="0"/>
          </a:p>
          <a:p>
            <a:r>
              <a:rPr lang="en-GB" dirty="0"/>
              <a:t>How to ensemble models</a:t>
            </a:r>
          </a:p>
          <a:p>
            <a:pPr marL="351000" lvl="1" indent="0">
              <a:buNone/>
            </a:pPr>
            <a:r>
              <a:rPr lang="en-GB" dirty="0"/>
              <a:t>→ Majority voting</a:t>
            </a:r>
          </a:p>
          <a:p>
            <a:pPr marL="351000" lvl="1" indent="0">
              <a:buNone/>
            </a:pPr>
            <a:r>
              <a:rPr lang="en-GB" dirty="0"/>
              <a:t>→ Bagging – bootstrapping samples, single classifier</a:t>
            </a:r>
          </a:p>
          <a:p>
            <a:pPr marL="351000" lvl="1" indent="0">
              <a:buNone/>
            </a:pPr>
            <a:r>
              <a:rPr lang="en-GB" dirty="0"/>
              <a:t>→ Boosting – weak learners focusing on hard to classify samples</a:t>
            </a:r>
          </a:p>
          <a:p>
            <a:pPr lvl="2"/>
            <a:r>
              <a:rPr lang="en-GB" dirty="0"/>
              <a:t>AdaBoost/</a:t>
            </a:r>
            <a:r>
              <a:rPr lang="en-GB" dirty="0" err="1"/>
              <a:t>XGBoost</a:t>
            </a:r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Evaluation and tuning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1295895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519CE-4C14-956A-9428-1F8A5F4A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Notebook </a:t>
            </a:r>
            <a:r>
              <a:rPr lang="en-GB" i="1" dirty="0" err="1"/>
              <a:t>XGboost.ipynb</a:t>
            </a:r>
            <a:endParaRPr lang="en-GB" i="1" dirty="0"/>
          </a:p>
          <a:p>
            <a:pPr lvl="1"/>
            <a:r>
              <a:rPr lang="en-GB" dirty="0"/>
              <a:t>Classification</a:t>
            </a:r>
          </a:p>
          <a:p>
            <a:pPr lvl="1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F9264-8B26-4EA9-B260-E600F690A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E2E6E-4BEC-5D0D-BCAA-9FD036A6D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39</a:t>
            </a:fld>
            <a:endParaRPr lang="nb-NO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1F04A6-4860-2177-B7A9-49F9098F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XG Boost – code example</a:t>
            </a:r>
          </a:p>
        </p:txBody>
      </p:sp>
    </p:spTree>
    <p:extLst>
      <p:ext uri="{BB962C8B-B14F-4D97-AF65-F5344CB8AC3E}">
        <p14:creationId xmlns:p14="http://schemas.microsoft.com/office/powerpoint/2010/main" val="4034710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707F2-879D-5EEC-D021-8C0FDD3BC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9F400C-79E5-5C57-25D7-AE08444D6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95BA0A-D845-7F28-E232-4829EC9C1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00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520987" y="1053000"/>
            <a:ext cx="4051013" cy="5211000"/>
          </a:xfrm>
        </p:spPr>
        <p:txBody>
          <a:bodyPr/>
          <a:lstStyle/>
          <a:p>
            <a:r>
              <a:rPr lang="en-GB" b="1" u="sng" dirty="0"/>
              <a:t>Bagging</a:t>
            </a:r>
            <a:endParaRPr lang="en-US" b="1" u="sng" dirty="0"/>
          </a:p>
          <a:p>
            <a:pPr lvl="1"/>
            <a:r>
              <a:rPr lang="en-US" dirty="0"/>
              <a:t>A parallel ensemble of classifiers, aiming to improve classification performance by decreasing model variance.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Especially useful for improving accuracy of unstable models and prevent against overfitting. </a:t>
            </a:r>
            <a:r>
              <a:rPr lang="en-US" u="sng" dirty="0"/>
              <a:t>Works as averaging across “</a:t>
            </a:r>
            <a:r>
              <a:rPr lang="en-US" u="sng" dirty="0" err="1"/>
              <a:t>overfitted</a:t>
            </a:r>
            <a:r>
              <a:rPr lang="en-US" u="sng" dirty="0"/>
              <a:t>” models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degrade the performance of stable classifiers like k-NN.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Random forests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41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>
          <a:xfrm>
            <a:off x="521423" y="261000"/>
            <a:ext cx="7191000" cy="533642"/>
          </a:xfrm>
        </p:spPr>
        <p:txBody>
          <a:bodyPr/>
          <a:lstStyle/>
          <a:p>
            <a:r>
              <a:rPr lang="en-GB" b="1" dirty="0"/>
              <a:t>Bagging versus Boosting</a:t>
            </a:r>
          </a:p>
        </p:txBody>
      </p:sp>
      <p:sp>
        <p:nvSpPr>
          <p:cNvPr id="6" name="Plassholder for innhold 1">
            <a:extLst>
              <a:ext uri="{FF2B5EF4-FFF2-40B4-BE49-F238E27FC236}">
                <a16:creationId xmlns:a16="http://schemas.microsoft.com/office/drawing/2014/main" id="{5507E0E7-02DF-4CE1-82F5-B86D7DE54712}"/>
              </a:ext>
            </a:extLst>
          </p:cNvPr>
          <p:cNvSpPr txBox="1">
            <a:spLocks/>
          </p:cNvSpPr>
          <p:nvPr/>
        </p:nvSpPr>
        <p:spPr>
          <a:xfrm>
            <a:off x="4723387" y="1053000"/>
            <a:ext cx="4051013" cy="5211000"/>
          </a:xfrm>
          <a:prstGeom prst="rect">
            <a:avLst/>
          </a:prstGeom>
        </p:spPr>
        <p:txBody>
          <a:bodyPr lIns="0" tIns="0" rIns="0" bIns="0"/>
          <a:lstStyle>
            <a:lvl1pPr marL="148500" indent="-148500" algn="l" defTabSz="685800" rtl="0" eaLnBrk="1" latinLnBrk="0" hangingPunct="1">
              <a:lnSpc>
                <a:spcPts val="21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9500" indent="-148500" algn="l" defTabSz="685800" rtl="0" eaLnBrk="1" latinLnBrk="0" hangingPunct="1">
              <a:lnSpc>
                <a:spcPts val="2100"/>
              </a:lnSpc>
              <a:spcBef>
                <a:spcPts val="900"/>
              </a:spcBef>
              <a:buFont typeface="Arial" panose="020B060402020202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500" indent="-148500" algn="l" defTabSz="685800" rtl="0" eaLnBrk="1" latinLnBrk="0" hangingPunct="1">
              <a:lnSpc>
                <a:spcPts val="21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48500" algn="l" defTabSz="685800" rtl="0" eaLnBrk="1" latinLnBrk="0" hangingPunct="1">
              <a:lnSpc>
                <a:spcPts val="2100"/>
              </a:lnSpc>
              <a:spcBef>
                <a:spcPts val="900"/>
              </a:spcBef>
              <a:buFont typeface="Arial" panose="020B0604020202020204" pitchFamily="34" charset="0"/>
              <a:buChar char="–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9000" indent="-148500" algn="l" defTabSz="685800" rtl="0" eaLnBrk="1" latinLnBrk="0" hangingPunct="1">
              <a:lnSpc>
                <a:spcPts val="21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Boosting</a:t>
            </a:r>
            <a:endParaRPr lang="en-GB" b="1" u="sng" dirty="0"/>
          </a:p>
          <a:p>
            <a:pPr lvl="1"/>
            <a:r>
              <a:rPr lang="en-GB" dirty="0"/>
              <a:t>A sequential ensemble</a:t>
            </a:r>
            <a:r>
              <a:rPr lang="en-US" dirty="0"/>
              <a:t> of classifiers (next classifier emphasizes errors made by the previous one)</a:t>
            </a:r>
            <a:r>
              <a:rPr lang="en-GB" dirty="0"/>
              <a:t>, aiming at decreasing model bias.</a:t>
            </a:r>
          </a:p>
          <a:p>
            <a:pPr lvl="1"/>
            <a:endParaRPr lang="en-GB" u="sng" dirty="0"/>
          </a:p>
          <a:p>
            <a:pPr lvl="1"/>
            <a:r>
              <a:rPr lang="en-GB" u="sng" dirty="0"/>
              <a:t>Combines underfitted models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The individual classifiers must be at least better than random guessing (but not necessarily “too good”).</a:t>
            </a:r>
          </a:p>
          <a:p>
            <a:pPr lvl="1">
              <a:lnSpc>
                <a:spcPct val="200000"/>
              </a:lnSpc>
            </a:pPr>
            <a:endParaRPr lang="en-GB" dirty="0"/>
          </a:p>
          <a:p>
            <a:pPr marL="351000" lvl="1" indent="0">
              <a:buNone/>
            </a:pPr>
            <a:endParaRPr lang="en-GB" dirty="0"/>
          </a:p>
          <a:p>
            <a:pPr lvl="1"/>
            <a:r>
              <a:rPr lang="en-GB" dirty="0"/>
              <a:t>Examples: Gradient boosting, AdaBoost</a:t>
            </a:r>
          </a:p>
        </p:txBody>
      </p:sp>
    </p:spTree>
    <p:extLst>
      <p:ext uri="{BB962C8B-B14F-4D97-AF65-F5344CB8AC3E}">
        <p14:creationId xmlns:p14="http://schemas.microsoft.com/office/powerpoint/2010/main" val="35556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Majority voting:</a:t>
            </a:r>
          </a:p>
          <a:p>
            <a:pPr lvl="1"/>
            <a:r>
              <a:rPr lang="en-GB" dirty="0"/>
              <a:t>(Weighted) consensus from many classifiers.</a:t>
            </a:r>
          </a:p>
          <a:p>
            <a:pPr lvl="1"/>
            <a:r>
              <a:rPr lang="en-GB" dirty="0"/>
              <a:t>Also used “under the hood” in multiclass classification problems.</a:t>
            </a:r>
          </a:p>
          <a:p>
            <a:endParaRPr lang="en-GB" dirty="0"/>
          </a:p>
          <a:p>
            <a:r>
              <a:rPr lang="en-GB" b="1" dirty="0"/>
              <a:t>Ensemble learning is:</a:t>
            </a:r>
          </a:p>
          <a:p>
            <a:pPr lvl="1"/>
            <a:r>
              <a:rPr lang="en-GB" dirty="0"/>
              <a:t>computationally more time consuming,</a:t>
            </a:r>
          </a:p>
          <a:p>
            <a:pPr lvl="1"/>
            <a:r>
              <a:rPr lang="en-GB" dirty="0"/>
              <a:t>prone to overfitting,</a:t>
            </a:r>
          </a:p>
          <a:p>
            <a:pPr lvl="1"/>
            <a:r>
              <a:rPr lang="en-GB" dirty="0"/>
              <a:t>but capable of improving on other classifiers (reduce bias and variance).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42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78826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18F1-331D-7CCF-2F5F-D88E1255C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123F3-0145-201E-E33B-54669DE59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8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Machine Learning TE, Chapter 7, pages 219-254.</a:t>
            </a:r>
          </a:p>
          <a:p>
            <a:r>
              <a:rPr lang="en-GB" dirty="0" err="1">
                <a:solidFill>
                  <a:srgbClr val="FF0000"/>
                </a:solidFill>
              </a:rPr>
              <a:t>Jupyter</a:t>
            </a:r>
            <a:r>
              <a:rPr lang="en-GB" dirty="0">
                <a:solidFill>
                  <a:srgbClr val="FF0000"/>
                </a:solidFill>
              </a:rPr>
              <a:t> notebook</a:t>
            </a:r>
            <a:r>
              <a:rPr lang="en-GB" dirty="0"/>
              <a:t>: Chapter 7, part 1</a:t>
            </a:r>
          </a:p>
          <a:p>
            <a:endParaRPr lang="en-GB" dirty="0"/>
          </a:p>
          <a:p>
            <a:r>
              <a:rPr lang="en-GB" dirty="0"/>
              <a:t>Ensemble methods in </a:t>
            </a:r>
            <a:r>
              <a:rPr lang="en-GB" dirty="0" err="1"/>
              <a:t>scikit</a:t>
            </a:r>
            <a:r>
              <a:rPr lang="en-GB" dirty="0"/>
              <a:t>-learn: </a:t>
            </a:r>
            <a:br>
              <a:rPr lang="en-GB" dirty="0"/>
            </a:br>
            <a:r>
              <a:rPr lang="en-GB" dirty="0">
                <a:hlinkClick r:id="rId2"/>
              </a:rPr>
              <a:t>http://scikit-learn.org/stable/modules/ensemble.html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4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5156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521494" y="1800000"/>
            <a:ext cx="8101013" cy="4365000"/>
          </a:xfrm>
        </p:spPr>
        <p:txBody>
          <a:bodyPr/>
          <a:lstStyle/>
          <a:p>
            <a:r>
              <a:rPr lang="en-GB" b="1" dirty="0"/>
              <a:t>Main idea: </a:t>
            </a:r>
            <a:r>
              <a:rPr lang="en-GB" dirty="0"/>
              <a:t>Many models in combination can perform better than one -&gt; combine individual classifiers into a meta-classifier.</a:t>
            </a:r>
          </a:p>
          <a:p>
            <a:endParaRPr lang="en-GB" dirty="0"/>
          </a:p>
          <a:p>
            <a:r>
              <a:rPr lang="en-GB" b="1" dirty="0">
                <a:hlinkClick r:id="rId2"/>
              </a:rPr>
              <a:t>Bagging (Bootstrap aggregating)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Reduce </a:t>
            </a:r>
            <a:r>
              <a:rPr lang="en-GB" dirty="0" err="1"/>
              <a:t>overfit</a:t>
            </a:r>
            <a:r>
              <a:rPr lang="en-GB" dirty="0"/>
              <a:t> by combining different models built from different subsets of the available training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hlinkClick r:id="rId3"/>
              </a:rPr>
              <a:t>Boosting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Hierarchy of weak learners with different tasks.</a:t>
            </a:r>
          </a:p>
          <a:p>
            <a:pPr lvl="1"/>
            <a:r>
              <a:rPr lang="en-GB" dirty="0"/>
              <a:t>Combine weak learners into a common, flexible, high performance model.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5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Ensemble Learning</a:t>
            </a:r>
          </a:p>
        </p:txBody>
      </p:sp>
      <p:grpSp>
        <p:nvGrpSpPr>
          <p:cNvPr id="7" name="Gruppe 6"/>
          <p:cNvGrpSpPr/>
          <p:nvPr/>
        </p:nvGrpSpPr>
        <p:grpSpPr>
          <a:xfrm>
            <a:off x="3492000" y="3789000"/>
            <a:ext cx="2911372" cy="1309165"/>
            <a:chOff x="2624528" y="3559835"/>
            <a:chExt cx="2911372" cy="1309165"/>
          </a:xfrm>
        </p:grpSpPr>
        <p:sp>
          <p:nvSpPr>
            <p:cNvPr id="6" name="Ellipse 5"/>
            <p:cNvSpPr/>
            <p:nvPr/>
          </p:nvSpPr>
          <p:spPr>
            <a:xfrm>
              <a:off x="2624528" y="3621857"/>
              <a:ext cx="2911372" cy="115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vrundet rektangel 11"/>
            <p:cNvSpPr/>
            <p:nvPr/>
          </p:nvSpPr>
          <p:spPr>
            <a:xfrm>
              <a:off x="2767414" y="3809314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vrundet rektangel 12"/>
            <p:cNvSpPr/>
            <p:nvPr/>
          </p:nvSpPr>
          <p:spPr>
            <a:xfrm>
              <a:off x="3072214" y="4029342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vrundet rektangel 13"/>
            <p:cNvSpPr/>
            <p:nvPr/>
          </p:nvSpPr>
          <p:spPr>
            <a:xfrm>
              <a:off x="3395657" y="3559835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vrundet rektangel 14"/>
            <p:cNvSpPr/>
            <p:nvPr/>
          </p:nvSpPr>
          <p:spPr>
            <a:xfrm>
              <a:off x="3576214" y="4159114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vrundet rektangel 15"/>
            <p:cNvSpPr/>
            <p:nvPr/>
          </p:nvSpPr>
          <p:spPr>
            <a:xfrm>
              <a:off x="4328700" y="4058828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vrundet rektangel 16"/>
            <p:cNvSpPr/>
            <p:nvPr/>
          </p:nvSpPr>
          <p:spPr>
            <a:xfrm>
              <a:off x="4023900" y="3632828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0677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521494" y="1800000"/>
            <a:ext cx="8101013" cy="4365000"/>
          </a:xfrm>
        </p:spPr>
        <p:txBody>
          <a:bodyPr/>
          <a:lstStyle/>
          <a:p>
            <a:r>
              <a:rPr lang="en-GB" b="1" dirty="0"/>
              <a:t>Main idea: </a:t>
            </a:r>
            <a:r>
              <a:rPr lang="en-GB" dirty="0"/>
              <a:t>Many models in combination can perform better than one -&gt; combine individual classifiers into a meta-classifier.</a:t>
            </a:r>
          </a:p>
          <a:p>
            <a:endParaRPr lang="en-GB" dirty="0"/>
          </a:p>
          <a:p>
            <a:r>
              <a:rPr lang="en-GB" b="1" dirty="0">
                <a:hlinkClick r:id="rId2"/>
              </a:rPr>
              <a:t>Bagging (Bootstrap aggregating)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Reduce </a:t>
            </a:r>
            <a:r>
              <a:rPr lang="en-GB" dirty="0" err="1"/>
              <a:t>overfit</a:t>
            </a:r>
            <a:r>
              <a:rPr lang="en-GB" dirty="0"/>
              <a:t> by combining different models built from different subsets of the available training data.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hlinkClick r:id="rId3"/>
              </a:rPr>
              <a:t>Boosting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Hierarchy of weak learners with different tasks.</a:t>
            </a:r>
          </a:p>
          <a:p>
            <a:pPr lvl="1"/>
            <a:r>
              <a:rPr lang="en-GB" dirty="0"/>
              <a:t>Combine weak learners into a common, flexible, high performance model.</a:t>
            </a:r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6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noProof="0" dirty="0"/>
              <a:t>Ensemble Learning</a:t>
            </a:r>
          </a:p>
        </p:txBody>
      </p:sp>
      <p:grpSp>
        <p:nvGrpSpPr>
          <p:cNvPr id="7" name="Gruppe 6"/>
          <p:cNvGrpSpPr/>
          <p:nvPr/>
        </p:nvGrpSpPr>
        <p:grpSpPr>
          <a:xfrm>
            <a:off x="3492000" y="3789000"/>
            <a:ext cx="2911372" cy="1309165"/>
            <a:chOff x="2624528" y="3559835"/>
            <a:chExt cx="2911372" cy="1309165"/>
          </a:xfrm>
        </p:grpSpPr>
        <p:sp>
          <p:nvSpPr>
            <p:cNvPr id="6" name="Ellipse 5"/>
            <p:cNvSpPr/>
            <p:nvPr/>
          </p:nvSpPr>
          <p:spPr>
            <a:xfrm>
              <a:off x="2624528" y="3621857"/>
              <a:ext cx="2911372" cy="115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vrundet rektangel 11"/>
            <p:cNvSpPr/>
            <p:nvPr/>
          </p:nvSpPr>
          <p:spPr>
            <a:xfrm>
              <a:off x="2767414" y="3809314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vrundet rektangel 12"/>
            <p:cNvSpPr/>
            <p:nvPr/>
          </p:nvSpPr>
          <p:spPr>
            <a:xfrm>
              <a:off x="3072214" y="4029342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vrundet rektangel 13"/>
            <p:cNvSpPr/>
            <p:nvPr/>
          </p:nvSpPr>
          <p:spPr>
            <a:xfrm>
              <a:off x="3395657" y="3559835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vrundet rektangel 14"/>
            <p:cNvSpPr/>
            <p:nvPr/>
          </p:nvSpPr>
          <p:spPr>
            <a:xfrm>
              <a:off x="3576214" y="4159114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vrundet rektangel 15"/>
            <p:cNvSpPr/>
            <p:nvPr/>
          </p:nvSpPr>
          <p:spPr>
            <a:xfrm>
              <a:off x="4328700" y="4058828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vrundet rektangel 16"/>
            <p:cNvSpPr/>
            <p:nvPr/>
          </p:nvSpPr>
          <p:spPr>
            <a:xfrm>
              <a:off x="4023900" y="3632828"/>
              <a:ext cx="1008000" cy="709886"/>
            </a:xfrm>
            <a:prstGeom prst="round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040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521494" y="1681250"/>
            <a:ext cx="8101013" cy="4582750"/>
          </a:xfrm>
        </p:spPr>
        <p:txBody>
          <a:bodyPr/>
          <a:lstStyle/>
          <a:p>
            <a:r>
              <a:rPr lang="en-GB" b="1" dirty="0"/>
              <a:t>Many experts &amp; many opinions</a:t>
            </a:r>
          </a:p>
          <a:p>
            <a:endParaRPr lang="en-GB" dirty="0"/>
          </a:p>
          <a:p>
            <a:r>
              <a:rPr lang="en-GB" b="1" dirty="0"/>
              <a:t>Single learner analogy:</a:t>
            </a:r>
          </a:p>
          <a:p>
            <a:pPr lvl="1"/>
            <a:r>
              <a:rPr lang="en-GB" dirty="0"/>
              <a:t>Listen to one expert</a:t>
            </a:r>
          </a:p>
          <a:p>
            <a:pPr lvl="1"/>
            <a:r>
              <a:rPr lang="en-GB" dirty="0"/>
              <a:t>Large bet on single product?</a:t>
            </a:r>
          </a:p>
          <a:p>
            <a:pPr lvl="1"/>
            <a:r>
              <a:rPr lang="en-GB" dirty="0"/>
              <a:t>May be disappointed</a:t>
            </a:r>
          </a:p>
          <a:p>
            <a:endParaRPr lang="en-GB" dirty="0"/>
          </a:p>
          <a:p>
            <a:r>
              <a:rPr lang="en-GB" b="1" dirty="0"/>
              <a:t>Ensemble learning:</a:t>
            </a:r>
          </a:p>
          <a:p>
            <a:pPr lvl="1"/>
            <a:r>
              <a:rPr lang="en-GB" dirty="0"/>
              <a:t>Listen to many experts</a:t>
            </a:r>
          </a:p>
          <a:p>
            <a:pPr lvl="1"/>
            <a:r>
              <a:rPr lang="en-GB" dirty="0"/>
              <a:t>Construct consensus</a:t>
            </a:r>
          </a:p>
          <a:p>
            <a:pPr lvl="1"/>
            <a:r>
              <a:rPr lang="en-GB" dirty="0"/>
              <a:t>More robust advise</a:t>
            </a:r>
          </a:p>
          <a:p>
            <a:pPr lvl="1"/>
            <a:r>
              <a:rPr lang="en-GB" dirty="0"/>
              <a:t>Reduce chance of disappointment</a:t>
            </a:r>
          </a:p>
          <a:p>
            <a:endParaRPr lang="en-GB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7</a:t>
            </a:fld>
            <a:endParaRPr lang="nb-NO"/>
          </a:p>
        </p:txBody>
      </p:sp>
      <p:sp>
        <p:nvSpPr>
          <p:cNvPr id="5" name="Tit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Analogy - dietary advice</a:t>
            </a:r>
          </a:p>
        </p:txBody>
      </p:sp>
      <p:pic>
        <p:nvPicPr>
          <p:cNvPr id="2050" name="Picture 2" descr="Bilderesultat for himalaya s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425" y="1341000"/>
            <a:ext cx="3431575" cy="22877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deresultat for varied fo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75" y="3873783"/>
            <a:ext cx="3436825" cy="2291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1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9E6718-2A98-04C5-D7C4-10F839B79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Majority Voting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30CF9AA-C27F-B7DC-39B2-B84F84A9D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→ Majority voting (binary) simply means that we select the class label that has been predicted by the majority of classifiers. (Generalized to multiclass settings, the principle is called plurality voting.) </a:t>
            </a:r>
          </a:p>
          <a:p>
            <a:r>
              <a:rPr lang="en-GB" dirty="0"/>
              <a:t>[p. 233-236]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AF8C-6BF7-063A-B7B3-A3A36D49E4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ED7E7-E538-48B7-BF27-18C497C3E180}" type="slidenum">
              <a:rPr lang="nb-NO" smtClean="0"/>
              <a:pPr/>
              <a:t>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3AA2-8180-682A-C2D3-C4FDDD22E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Norwegian University of Life Sciences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1204236"/>
      </p:ext>
    </p:extLst>
  </p:cSld>
  <p:clrMapOvr>
    <a:masterClrMapping/>
  </p:clrMapOvr>
</p:sld>
</file>

<file path=ppt/theme/theme1.xml><?xml version="1.0" encoding="utf-8"?>
<a:theme xmlns:a="http://schemas.openxmlformats.org/drawingml/2006/main" name="NMBU 16:9 with footer">
  <a:themeElements>
    <a:clrScheme name="NMB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7F"/>
      </a:accent1>
      <a:accent2>
        <a:srgbClr val="FEC843"/>
      </a:accent2>
      <a:accent3>
        <a:srgbClr val="556680"/>
      </a:accent3>
      <a:accent4>
        <a:srgbClr val="00A1CD"/>
      </a:accent4>
      <a:accent5>
        <a:srgbClr val="000000"/>
      </a:accent5>
      <a:accent6>
        <a:srgbClr val="C8ACB7"/>
      </a:accent6>
      <a:hlink>
        <a:srgbClr val="009D7F"/>
      </a:hlink>
      <a:folHlink>
        <a:srgbClr val="77645A"/>
      </a:folHlink>
    </a:clrScheme>
    <a:fontScheme name="Office klassis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2841</Words>
  <Application>Microsoft Macintosh PowerPoint</Application>
  <PresentationFormat>On-screen Show (4:3)</PresentationFormat>
  <Paragraphs>608</Paragraphs>
  <Slides>44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Consolas</vt:lpstr>
      <vt:lpstr>Lucida Console</vt:lpstr>
      <vt:lpstr>Söhne</vt:lpstr>
      <vt:lpstr>Times New Roman</vt:lpstr>
      <vt:lpstr>NMBU 16:9 with footer</vt:lpstr>
      <vt:lpstr>PowerPoint Presentation</vt:lpstr>
      <vt:lpstr>Ensemble learning</vt:lpstr>
      <vt:lpstr>Ensemble learning</vt:lpstr>
      <vt:lpstr>What we will cover</vt:lpstr>
      <vt:lpstr>Resources</vt:lpstr>
      <vt:lpstr>Ensemble Learning</vt:lpstr>
      <vt:lpstr>Ensemble Learning</vt:lpstr>
      <vt:lpstr>Analogy - dietary advice</vt:lpstr>
      <vt:lpstr>Majority Voting</vt:lpstr>
      <vt:lpstr>Majority voting</vt:lpstr>
      <vt:lpstr>Combinatorial argument</vt:lpstr>
      <vt:lpstr>General majority vote</vt:lpstr>
      <vt:lpstr>Posterior probabilities</vt:lpstr>
      <vt:lpstr>Implementing a majority vote classifier</vt:lpstr>
      <vt:lpstr>Bagging</vt:lpstr>
      <vt:lpstr>Bagging – bootstrap aggregation</vt:lpstr>
      <vt:lpstr>Bagging “in a nutshell”</vt:lpstr>
      <vt:lpstr>Bagging Classifier – code example*</vt:lpstr>
      <vt:lpstr>Boosting</vt:lpstr>
      <vt:lpstr>Boosting “in a nutshell”</vt:lpstr>
      <vt:lpstr>The AdaBoost</vt:lpstr>
      <vt:lpstr>AdaBoost, detailed description</vt:lpstr>
      <vt:lpstr>AdaBoost, detailed description</vt:lpstr>
      <vt:lpstr>AdaBoost, detailed description</vt:lpstr>
      <vt:lpstr>AdaBoost, detailed description</vt:lpstr>
      <vt:lpstr>AdaBoost, detailed description</vt:lpstr>
      <vt:lpstr>Gradient Boosting</vt:lpstr>
      <vt:lpstr>Gradient Boosting</vt:lpstr>
      <vt:lpstr>Step-by-step walk through* (regression)</vt:lpstr>
      <vt:lpstr>Step-by-step walk through*</vt:lpstr>
      <vt:lpstr>Step-by-step walk through*</vt:lpstr>
      <vt:lpstr>Step-by-step walk through*</vt:lpstr>
      <vt:lpstr>Step-by-step walk through*</vt:lpstr>
      <vt:lpstr>Step-by-step walk through*</vt:lpstr>
      <vt:lpstr>Gradient Boosting – algorithmic overview*</vt:lpstr>
      <vt:lpstr>Gradient Boosting – code example</vt:lpstr>
      <vt:lpstr>The XG-Boost</vt:lpstr>
      <vt:lpstr>*XG-unique Trees</vt:lpstr>
      <vt:lpstr>The XG-Boost</vt:lpstr>
      <vt:lpstr>XG Boost – code example</vt:lpstr>
      <vt:lpstr>Summary</vt:lpstr>
      <vt:lpstr>Bagging versus Boosting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2017-01-04T09:15:10Z</dcterms:created>
  <dcterms:modified xsi:type="dcterms:W3CDTF">2024-04-11T08:35:48Z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2021-04-06T11:42:14Z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1fdb610e-880b-4c7e-bfd7-587ae5a1485e</vt:lpwstr>
  </property>
  <property fmtid="{D5CDD505-2E9C-101B-9397-08002B2CF9AE}" pid="8" name="MSIP_Label_d0484126-3486-41a9-802e-7f1e2277276c_ContentBits">
    <vt:lpwstr>0</vt:lpwstr>
  </property>
</Properties>
</file>