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Black"/>
      <p:bold r:id="rId32"/>
      <p:boldItalic r:id="rId33"/>
    </p:embeddedFont>
    <p:embeddedFont>
      <p:font typeface="Montserrat ExtraBold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">
          <p15:clr>
            <a:srgbClr val="A4A3A4"/>
          </p15:clr>
        </p15:guide>
        <p15:guide id="2" pos="305">
          <p15:clr>
            <a:srgbClr val="A4A3A4"/>
          </p15:clr>
        </p15:guide>
        <p15:guide id="3" pos="5455">
          <p15:clr>
            <a:srgbClr val="9AA0A6"/>
          </p15:clr>
        </p15:guide>
        <p15:guide id="4" pos="2880">
          <p15:clr>
            <a:srgbClr val="9AA0A6"/>
          </p15:clr>
        </p15:guide>
        <p15:guide id="5" pos="2976">
          <p15:clr>
            <a:srgbClr val="9AA0A6"/>
          </p15:clr>
        </p15:guide>
        <p15:guide id="6" pos="3070">
          <p15:clr>
            <a:srgbClr val="9AA0A6"/>
          </p15:clr>
        </p15:guide>
        <p15:guide id="7" orient="horz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" orient="horz"/>
        <p:guide pos="305"/>
        <p:guide pos="5455"/>
        <p:guide pos="2880"/>
        <p:guide pos="2976"/>
        <p:guide pos="3070"/>
        <p:guide pos="30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regular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ontserra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4.xml"/><Relationship Id="rId33" Type="http://schemas.openxmlformats.org/officeDocument/2006/relationships/font" Target="fonts/MontserratBlack-bold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Black-bold.fntdata"/><Relationship Id="rId13" Type="http://schemas.openxmlformats.org/officeDocument/2006/relationships/slide" Target="slides/slide6.xml"/><Relationship Id="rId35" Type="http://schemas.openxmlformats.org/officeDocument/2006/relationships/font" Target="fonts/MontserratExtraBold-boldItalic.fntdata"/><Relationship Id="rId12" Type="http://schemas.openxmlformats.org/officeDocument/2006/relationships/slide" Target="slides/slide5.xml"/><Relationship Id="rId34" Type="http://schemas.openxmlformats.org/officeDocument/2006/relationships/font" Target="fonts/MontserratExtraBold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68b7fbf5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c68b7fbf5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c68b7fbf5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c68b7fbf5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68b7fbf5f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c68b7fbf5f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c68b7fbf5f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c68b7fbf5f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c68b7fbf5f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1c68b7fbf5f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c68b7fbf5f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1c68b7fbf5f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8b7fbf5f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c68b7fbf5f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c68b7fbf5f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c68b7fbf5f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68b7fbf5f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c68b7fbf5f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68b7fbf5f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c68b7fbf5f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c68b7fbf5f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c68b7fbf5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c68b7fbf5f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c68b7fbf5f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68b7fbf5f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c68b7fbf5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c68b7fbf5f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c68b7fbf5f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c68b7fbf5f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c68b7fbf5f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c68b7fbf5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c68b7fbf5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 txBox="1"/>
          <p:nvPr>
            <p:ph type="ctrTitle"/>
          </p:nvPr>
        </p:nvSpPr>
        <p:spPr>
          <a:xfrm>
            <a:off x="311700" y="744575"/>
            <a:ext cx="8520600" cy="6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8"/>
          <p:cNvSpPr txBox="1"/>
          <p:nvPr>
            <p:ph type="ctrTitle"/>
          </p:nvPr>
        </p:nvSpPr>
        <p:spPr>
          <a:xfrm>
            <a:off x="311700" y="744575"/>
            <a:ext cx="8520600" cy="6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/>
          <p:nvPr>
            <p:ph type="title"/>
          </p:nvPr>
        </p:nvSpPr>
        <p:spPr>
          <a:xfrm>
            <a:off x="311700" y="144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hyperlink" Target="https://drive.google.com/drive/folders/1gaEXyK0Or5EX3JhdFcc4NTnnyg8-cRzM?usp=sharing" TargetMode="External"/><Relationship Id="rId6" Type="http://schemas.openxmlformats.org/officeDocument/2006/relationships/hyperlink" Target="https://www.kaggle.com/datasets/ilhamfp31/indonesian-abusive-and-hate-speech-twitter-text" TargetMode="External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0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40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Science Challenge</a:t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Gold Level</a:t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9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2" name="Google Shape;272;p49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Hasil akhir project ini ada dua: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d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apat memproses text cleansing dan menghasilkan output berupa teks yang sudah di-cleansing.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Laporan hasil analisis data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dari data teks tersebut.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3" name="Google Shape;273;p49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4" name="Google Shape;27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1048" y="943525"/>
            <a:ext cx="4956698" cy="377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0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2" name="Google Shape;282;p50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Untuk laporan (report) mengandung bagian seperti di bawah: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Judul dan nama ((1 slide)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Pendahuluan berisi latar belakang yang bisa mendeskripsikan masalah dengan justifikasi yang tepat (1 slide)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3" name="Google Shape;283;p50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4" name="Google Shape;28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7861" y="1016658"/>
            <a:ext cx="4571103" cy="348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2" name="Google Shape;292;p51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Eits, masih berlanjut …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Bagian selanjutnya dari report adalah: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Metode Penelitian berisi: (1-2 slides)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○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Proses code function cleansing yang dapat menjawab latar belakang permasalahan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○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Pemilihan metode statistika dan EDA yang dapat menjawab latar belakang permasalahan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○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Proses visualisasi yang dapat menjawab latar belakang permasalahan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Hasil dan Kesimpulan (1 slide)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3" name="Google Shape;293;p51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4" name="Google Shape;29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7861" y="1016658"/>
            <a:ext cx="4571103" cy="348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2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2" name="Google Shape;302;p52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Kalau sudah selesai dengan project API yang kamu kerjakan maka kamu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upload ke Github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dengan akun pribadimu.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3" name="Google Shape;303;p52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4" name="Google Shape;30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6273" y="966725"/>
            <a:ext cx="4895852" cy="373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3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2" name="Google Shape;312;p53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Saatnya mengumpulkan project~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Oke, setelah upload ke Github sudah selesai kamu masih harus mengumpulkan file project tersebut sob, dengan langkah sebagai berikut: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Copy paste link Github tempat kamu mengupload project dan masukkan ke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Google Form 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yang disediakan tim Binar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Kumpulkan file project (API dan report) ke dalam bentuk .zip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Upload .zip tersebut ke Google Form yang sama tadi sob.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3" name="Google Shape;313;p53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4" name="Google Shape;31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945450"/>
            <a:ext cx="4267325" cy="3252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367275" y="558225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 API dan laporan kamu lengkap, siap-siap ya buat presentasi di kelas biar user paham tentang hasil analisis datanya.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 itu, hasil kerjamu akan dinilai oleh fasilitator sebagai challenge Level Gold di Data Science Course ini.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Selamat belajar dan good luck! 😉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3" name="Google Shape;323;p54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4" name="Google Shape;32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6323" y="717112"/>
            <a:ext cx="5433651" cy="41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/>
        </p:nvSpPr>
        <p:spPr>
          <a:xfrm>
            <a:off x="484625" y="1311700"/>
            <a:ext cx="4149600" cy="27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Terima kasih</a:t>
            </a:r>
            <a:endParaRPr b="0" i="0" sz="2100" u="none" cap="none" strike="noStrik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330" name="Google Shape;33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2" name="Google Shape;332;p55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55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b="0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34" name="Google Shape;334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2151" y="829675"/>
            <a:ext cx="4907226" cy="374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41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0" name="Google Shape;16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62" name="Google Shape;162;p41"/>
          <p:cNvCxnSpPr>
            <a:stCxn id="163" idx="0"/>
            <a:endCxn id="164" idx="1"/>
          </p:cNvCxnSpPr>
          <p:nvPr/>
        </p:nvCxnSpPr>
        <p:spPr>
          <a:xfrm rot="-5400000">
            <a:off x="4791897" y="1166321"/>
            <a:ext cx="265500" cy="830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5" name="Google Shape;165;p41"/>
          <p:cNvSpPr txBox="1"/>
          <p:nvPr/>
        </p:nvSpPr>
        <p:spPr>
          <a:xfrm>
            <a:off x="877475" y="2749225"/>
            <a:ext cx="196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ACCEPTANCE CRITERIA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Kriteria pengumpulan challenge yang harus kamu penuhi untuk dapat melewati level</a:t>
            </a:r>
            <a:endParaRPr b="1" i="0" sz="1100" u="none" cap="none" strike="sng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6" name="Google Shape;166;p41"/>
          <p:cNvCxnSpPr>
            <a:stCxn id="167" idx="2"/>
          </p:cNvCxnSpPr>
          <p:nvPr/>
        </p:nvCxnSpPr>
        <p:spPr>
          <a:xfrm rot="10800000">
            <a:off x="2823118" y="3355769"/>
            <a:ext cx="857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4" name="Google Shape;164;p41"/>
          <p:cNvSpPr txBox="1"/>
          <p:nvPr/>
        </p:nvSpPr>
        <p:spPr>
          <a:xfrm>
            <a:off x="5340076" y="891375"/>
            <a:ext cx="1539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7436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Kemampuan teknis yang akan kamu pelajari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41"/>
          <p:cNvSpPr txBox="1"/>
          <p:nvPr/>
        </p:nvSpPr>
        <p:spPr>
          <a:xfrm>
            <a:off x="6141000" y="2901625"/>
            <a:ext cx="172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Hal yang akan kamu lakukan untuk dapat melewati level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" name="Google Shape;169;p41"/>
          <p:cNvCxnSpPr/>
          <p:nvPr/>
        </p:nvCxnSpPr>
        <p:spPr>
          <a:xfrm>
            <a:off x="5045757" y="3325623"/>
            <a:ext cx="1112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70" name="Google Shape;170;p41"/>
          <p:cNvSpPr/>
          <p:nvPr/>
        </p:nvSpPr>
        <p:spPr>
          <a:xfrm rot="3599998">
            <a:off x="3282759" y="1653263"/>
            <a:ext cx="2398198" cy="2398198"/>
          </a:xfrm>
          <a:prstGeom prst="blockArc">
            <a:avLst>
              <a:gd fmla="val 12622480" name="adj1"/>
              <a:gd fmla="val 19781569" name="adj2"/>
              <a:gd fmla="val 20773" name="adj3"/>
            </a:avLst>
          </a:prstGeom>
          <a:solidFill>
            <a:srgbClr val="F2A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1"/>
          <p:cNvSpPr/>
          <p:nvPr/>
        </p:nvSpPr>
        <p:spPr>
          <a:xfrm rot="10800000">
            <a:off x="3294359" y="1634807"/>
            <a:ext cx="2398200" cy="2398200"/>
          </a:xfrm>
          <a:prstGeom prst="blockArc">
            <a:avLst>
              <a:gd fmla="val 12622480" name="adj1"/>
              <a:gd fmla="val 19662822" name="adj2"/>
              <a:gd fmla="val 20729" name="adj3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1"/>
          <p:cNvSpPr/>
          <p:nvPr/>
        </p:nvSpPr>
        <p:spPr>
          <a:xfrm rot="-3599998">
            <a:off x="3304038" y="1652933"/>
            <a:ext cx="2398198" cy="2398198"/>
          </a:xfrm>
          <a:prstGeom prst="blockArc">
            <a:avLst>
              <a:gd fmla="val 12622480" name="adj1"/>
              <a:gd fmla="val 19703271" name="adj2"/>
              <a:gd fmla="val 20851" name="adj3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41"/>
          <p:cNvGrpSpPr/>
          <p:nvPr/>
        </p:nvGrpSpPr>
        <p:grpSpPr>
          <a:xfrm rot="-7200164">
            <a:off x="3427565" y="3072583"/>
            <a:ext cx="505638" cy="506061"/>
            <a:chOff x="1967628" y="812211"/>
            <a:chExt cx="588000" cy="588000"/>
          </a:xfrm>
        </p:grpSpPr>
        <p:sp>
          <p:nvSpPr>
            <p:cNvPr id="174" name="Google Shape;174;p41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F1C232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1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41"/>
          <p:cNvGrpSpPr/>
          <p:nvPr/>
        </p:nvGrpSpPr>
        <p:grpSpPr>
          <a:xfrm>
            <a:off x="4228368" y="1649639"/>
            <a:ext cx="505621" cy="506092"/>
            <a:chOff x="1970048" y="811613"/>
            <a:chExt cx="588000" cy="588000"/>
          </a:xfrm>
        </p:grpSpPr>
        <p:sp>
          <p:nvSpPr>
            <p:cNvPr id="177" name="Google Shape;177;p41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B45F06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1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41"/>
          <p:cNvGrpSpPr/>
          <p:nvPr/>
        </p:nvGrpSpPr>
        <p:grpSpPr>
          <a:xfrm rot="7200164">
            <a:off x="5063146" y="3053597"/>
            <a:ext cx="505638" cy="506061"/>
            <a:chOff x="1977085" y="811649"/>
            <a:chExt cx="588000" cy="588000"/>
          </a:xfrm>
        </p:grpSpPr>
        <p:sp>
          <p:nvSpPr>
            <p:cNvPr id="180" name="Google Shape;180;p41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1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41"/>
          <p:cNvSpPr txBox="1"/>
          <p:nvPr/>
        </p:nvSpPr>
        <p:spPr>
          <a:xfrm>
            <a:off x="4289247" y="1714421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 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41"/>
          <p:cNvSpPr txBox="1"/>
          <p:nvPr/>
        </p:nvSpPr>
        <p:spPr>
          <a:xfrm>
            <a:off x="3460468" y="3125069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41"/>
          <p:cNvSpPr txBox="1"/>
          <p:nvPr/>
        </p:nvSpPr>
        <p:spPr>
          <a:xfrm>
            <a:off x="5108021" y="3099507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/>
          <p:nvPr>
            <p:ph type="title"/>
          </p:nvPr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8" name="Google Shape;188;p42"/>
          <p:cNvSpPr/>
          <p:nvPr/>
        </p:nvSpPr>
        <p:spPr>
          <a:xfrm>
            <a:off x="2993550" y="2122726"/>
            <a:ext cx="3325200" cy="1130100"/>
          </a:xfrm>
          <a:prstGeom prst="round2SameRect">
            <a:avLst>
              <a:gd fmla="val 0" name="adj1"/>
              <a:gd fmla="val 19420" name="adj2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2"/>
          <p:cNvSpPr/>
          <p:nvPr/>
        </p:nvSpPr>
        <p:spPr>
          <a:xfrm>
            <a:off x="2993541" y="1819225"/>
            <a:ext cx="3325200" cy="2940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2"/>
          <p:cNvSpPr/>
          <p:nvPr/>
        </p:nvSpPr>
        <p:spPr>
          <a:xfrm>
            <a:off x="6036803" y="1899994"/>
            <a:ext cx="132600" cy="132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2"/>
          <p:cNvSpPr/>
          <p:nvPr/>
        </p:nvSpPr>
        <p:spPr>
          <a:xfrm>
            <a:off x="5815674" y="1899994"/>
            <a:ext cx="132600" cy="132600"/>
          </a:xfrm>
          <a:prstGeom prst="ellipse">
            <a:avLst/>
          </a:prstGeom>
          <a:solidFill>
            <a:srgbClr val="00A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2"/>
          <p:cNvSpPr txBox="1"/>
          <p:nvPr/>
        </p:nvSpPr>
        <p:spPr>
          <a:xfrm>
            <a:off x="5214607" y="2265687"/>
            <a:ext cx="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42"/>
          <p:cNvPicPr preferRelativeResize="0"/>
          <p:nvPr/>
        </p:nvPicPr>
        <p:blipFill rotWithShape="1">
          <a:blip r:embed="rId3">
            <a:alphaModFix/>
          </a:blip>
          <a:srcRect b="-3913" l="-2087" r="28595" t="-3902"/>
          <a:stretch/>
        </p:blipFill>
        <p:spPr>
          <a:xfrm>
            <a:off x="5815675" y="2966946"/>
            <a:ext cx="413400" cy="501600"/>
          </a:xfrm>
          <a:prstGeom prst="mathPlus">
            <a:avLst>
              <a:gd fmla="val 23520" name="adj1"/>
            </a:avLst>
          </a:prstGeom>
          <a:noFill/>
          <a:ln>
            <a:noFill/>
          </a:ln>
        </p:spPr>
      </p:pic>
      <p:pic>
        <p:nvPicPr>
          <p:cNvPr id="194" name="Google Shape;194;p42"/>
          <p:cNvPicPr preferRelativeResize="0"/>
          <p:nvPr/>
        </p:nvPicPr>
        <p:blipFill rotWithShape="1">
          <a:blip r:embed="rId3">
            <a:alphaModFix/>
          </a:blip>
          <a:srcRect b="-3913" l="-2087" r="28595" t="-3902"/>
          <a:stretch/>
        </p:blipFill>
        <p:spPr>
          <a:xfrm>
            <a:off x="6132609" y="2181569"/>
            <a:ext cx="413400" cy="500400"/>
          </a:xfrm>
          <a:prstGeom prst="mathPlus">
            <a:avLst>
              <a:gd fmla="val 23520" name="adj1"/>
            </a:avLst>
          </a:prstGeom>
          <a:noFill/>
          <a:ln>
            <a:noFill/>
          </a:ln>
        </p:spPr>
      </p:pic>
      <p:pic>
        <p:nvPicPr>
          <p:cNvPr id="195" name="Google Shape;195;p42"/>
          <p:cNvPicPr preferRelativeResize="0"/>
          <p:nvPr/>
        </p:nvPicPr>
        <p:blipFill rotWithShape="1">
          <a:blip r:embed="rId3">
            <a:alphaModFix/>
          </a:blip>
          <a:srcRect b="-3913" l="-2087" r="28595" t="-3902"/>
          <a:stretch/>
        </p:blipFill>
        <p:spPr>
          <a:xfrm>
            <a:off x="2816048" y="2127837"/>
            <a:ext cx="413400" cy="500400"/>
          </a:xfrm>
          <a:prstGeom prst="mathPlus">
            <a:avLst>
              <a:gd fmla="val 23520" name="adj1"/>
            </a:avLst>
          </a:prstGeom>
          <a:noFill/>
          <a:ln>
            <a:noFill/>
          </a:ln>
        </p:spPr>
      </p:pic>
      <p:pic>
        <p:nvPicPr>
          <p:cNvPr id="196" name="Google Shape;19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42"/>
          <p:cNvCxnSpPr/>
          <p:nvPr/>
        </p:nvCxnSpPr>
        <p:spPr>
          <a:xfrm flipH="1">
            <a:off x="2186825" y="427100"/>
            <a:ext cx="5337600" cy="2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42"/>
          <p:cNvSpPr txBox="1"/>
          <p:nvPr/>
        </p:nvSpPr>
        <p:spPr>
          <a:xfrm>
            <a:off x="2993550" y="2240250"/>
            <a:ext cx="33252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81589F"/>
                </a:solidFill>
                <a:latin typeface="Montserrat"/>
                <a:ea typeface="Montserrat"/>
                <a:cs typeface="Montserrat"/>
                <a:sym typeface="Montserrat"/>
              </a:rPr>
              <a:t>Challenge:</a:t>
            </a:r>
            <a:endParaRPr b="1" sz="1600">
              <a:solidFill>
                <a:srgbClr val="81589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1589F"/>
                </a:solidFill>
                <a:latin typeface="Montserrat"/>
                <a:ea typeface="Montserrat"/>
                <a:cs typeface="Montserrat"/>
                <a:sym typeface="Montserrat"/>
              </a:rPr>
              <a:t>Membuat API untuk Cleansing Data dan Laporan Analisis Data</a:t>
            </a:r>
            <a:endParaRPr b="1" sz="1100">
              <a:solidFill>
                <a:srgbClr val="81589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43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5" name="Google Shape;20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7" name="Google Shape;207;p43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3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43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(Kemampuan teknis yang akan kamu pelajari)</a:t>
            </a:r>
            <a:endParaRPr i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43"/>
          <p:cNvSpPr txBox="1"/>
          <p:nvPr/>
        </p:nvSpPr>
        <p:spPr>
          <a:xfrm>
            <a:off x="1078075" y="1821150"/>
            <a:ext cx="69498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Melakukan programming menggunakan python: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Data structure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Flow control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File I/O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SQLite dalam sebuah API dengan konsep RDBMS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Pandas dan RegEx dalam melakukan cleansing data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Matplotlib dan Seaborn dalam melakukan visualisasi data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proses berpikir analisis data untuk mencapai objektif bisnis dalam membangun API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Flask dan Swagger UI dalam membangun API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Github dan Git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power point atau slides tool untuk membuat laporan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44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7" name="Google Shape;21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9" name="Google Shape;219;p44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4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44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(Hal yang akan kamu lakukan untuk dapat melewati level)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44"/>
          <p:cNvSpPr txBox="1"/>
          <p:nvPr/>
        </p:nvSpPr>
        <p:spPr>
          <a:xfrm>
            <a:off x="1014600" y="1821150"/>
            <a:ext cx="71148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Membaca dan memahami studi kasus yang diberikan.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fitur-fitur Python dan Pandas serta RegEx untuk membersihkan data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Memasukkan hasil koding (source code) cleansing data ke Flask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Flask dan Swagger UI untuk membuat API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SQLite sebagai database di dalam API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Membangun API yang mampu mengakomodir input user berupa teks dan file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Membangun API yang mampu mengakomodir pemrosesan text cleansing dengan  output berupa teks yang sudah di-cleansing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Git dan Github untuk kolaborasi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laporan (report) analisis data dari teks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45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9" name="Google Shape;22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5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1" name="Google Shape;231;p45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5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CRITERIA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45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(Kriteria pengumpulan challenge yang harus kamu penuhi untuk dapat melewati level)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45"/>
          <p:cNvSpPr txBox="1"/>
          <p:nvPr/>
        </p:nvSpPr>
        <p:spPr>
          <a:xfrm>
            <a:off x="1078075" y="1821150"/>
            <a:ext cx="69687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Terdapat API yang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bisa menerima input user berupa teks dan file dengan 2 endpoint</a:t>
            </a: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(10%)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Server API dibuat dengan Flask dan Swagger UI </a:t>
            </a: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(25%) 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Penyimpanan data dalam SQLite menggunakan modul SQLite 3 </a:t>
            </a: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(15%)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API yang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bisa 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menghasilkan output berupa teks yang sudah di-cleansing </a:t>
            </a: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(10%)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API yang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bisa 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memproses text cleansing </a:t>
            </a: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(15%)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report (laporan) dari hasil analisis data teks: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lphaL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Judul dan nama (1 slide) </a:t>
            </a: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(2,5%)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lphaL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Pendahuluan berisi latar belakang yang bisa mendeskripsikan masalah dengan justifikasi yang tepat </a:t>
            </a: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lphaL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Metode Penelitian yang berisi </a:t>
            </a: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(12,5%)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romanL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Proses code function cleansing yang dapat menjawab latar belakang permasalahan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romanL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Pemilihan metode statistika dan EDA yang dapat menjawab latar belakang permasalahan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romanL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Proses visualisasi yang dapat menjawab latar belakang permasalahan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lphaL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Hasil dan Kesimpulan</a:t>
            </a: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(5%)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46"/>
          <p:cNvCxnSpPr>
            <a:endCxn id="241" idx="3"/>
          </p:cNvCxnSpPr>
          <p:nvPr/>
        </p:nvCxnSpPr>
        <p:spPr>
          <a:xfrm flipH="1">
            <a:off x="1975075" y="427150"/>
            <a:ext cx="5549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2" name="Google Shape;24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6"/>
          <p:cNvSpPr txBox="1"/>
          <p:nvPr/>
        </p:nvSpPr>
        <p:spPr>
          <a:xfrm>
            <a:off x="454375" y="144400"/>
            <a:ext cx="152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</a:t>
            </a: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Kasus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3" name="Google Shape;243;p46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API untuk melakukan Data Cleansing </a:t>
            </a:r>
            <a:endParaRPr b="1" sz="13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Kamu baru aja direkrut jadi Junior Data Scientist. Nah, usermu membutuhkan API untuk membersihkan data teks secara otomatis.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Teks yang bakal dibersihkan pun berupa teks non formal.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Terus langkah apa yang harus dilakukan?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4" name="Google Shape;24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3603" y="558225"/>
            <a:ext cx="5283395" cy="402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7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2" name="Google Shape;252;p47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Masuk ke langkah pertama dalam pengerjaan API~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Pertama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kamu perlu buat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endpoint dari API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isinya adalah sebagai berikut: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Input teks via form, lalu outputnya berupa teks yang sudah dibersihkan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Upload file CSV, lalu outputnya berupa teks yang sudah dibersihkan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3" name="Google Shape;253;p47"/>
          <p:cNvCxnSpPr/>
          <p:nvPr/>
        </p:nvCxnSpPr>
        <p:spPr>
          <a:xfrm flipH="1">
            <a:off x="1975075" y="427150"/>
            <a:ext cx="5549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4" name="Google Shape;25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9798" y="779627"/>
            <a:ext cx="5386772" cy="410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48"/>
          <p:cNvCxnSpPr>
            <a:endCxn id="261" idx="3"/>
          </p:cNvCxnSpPr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2" name="Google Shape;26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8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3" name="Google Shape;263;p48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Kamu bisa ambil data teksnya di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link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ini. Data teks tersebut merupakan saduran dari </a:t>
            </a:r>
            <a:r>
              <a:rPr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Kaggle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Setelah itu pastikan sudah instal library Flask, Swagger UI, dan Pandas, dan RegEx.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Dengan data tersebut, kamu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melakukan cleansing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menggunakan fitur-fitur di Python, Pandas, dan RegEx. Setelah itu, kamu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masukkan hasil kodingan (source code) cleansing ke Flask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58300" y="1014725"/>
            <a:ext cx="4769600" cy="36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