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 id="266" r:id="rId12"/>
    <p:sldId id="274" r:id="rId13"/>
    <p:sldId id="273" r:id="rId14"/>
    <p:sldId id="272" r:id="rId15"/>
    <p:sldId id="271" r:id="rId16"/>
    <p:sldId id="268" r:id="rId17"/>
    <p:sldId id="269"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167E-B7AB-408F-B02A-8A0D095A89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183277-533F-4C4D-B9ED-3EA60B9994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B3220F-6ACE-46B5-A23A-313354423741}"/>
              </a:ext>
            </a:extLst>
          </p:cNvPr>
          <p:cNvSpPr>
            <a:spLocks noGrp="1"/>
          </p:cNvSpPr>
          <p:nvPr>
            <p:ph type="dt" sz="half" idx="10"/>
          </p:nvPr>
        </p:nvSpPr>
        <p:spPr/>
        <p:txBody>
          <a:bodyPr/>
          <a:lstStyle/>
          <a:p>
            <a:fld id="{A37CB436-16EE-47D9-88BC-C1D8F95D3890}" type="datetimeFigureOut">
              <a:rPr lang="en-IN" smtClean="0"/>
              <a:t>09-09-2024</a:t>
            </a:fld>
            <a:endParaRPr lang="en-IN"/>
          </a:p>
        </p:txBody>
      </p:sp>
      <p:sp>
        <p:nvSpPr>
          <p:cNvPr id="5" name="Footer Placeholder 4">
            <a:extLst>
              <a:ext uri="{FF2B5EF4-FFF2-40B4-BE49-F238E27FC236}">
                <a16:creationId xmlns:a16="http://schemas.microsoft.com/office/drawing/2014/main" id="{7F099002-DB26-4DFD-AB10-2CF77CCEF6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6CEC19-419B-40F7-88CE-47768A6F828E}"/>
              </a:ext>
            </a:extLst>
          </p:cNvPr>
          <p:cNvSpPr>
            <a:spLocks noGrp="1"/>
          </p:cNvSpPr>
          <p:nvPr>
            <p:ph type="sldNum" sz="quarter" idx="12"/>
          </p:nvPr>
        </p:nvSpPr>
        <p:spPr/>
        <p:txBody>
          <a:bodyPr/>
          <a:lstStyle/>
          <a:p>
            <a:fld id="{FA13AEAF-DA44-4557-956B-B4F6588F8EF0}" type="slidenum">
              <a:rPr lang="en-IN" smtClean="0"/>
              <a:t>‹#›</a:t>
            </a:fld>
            <a:endParaRPr lang="en-IN"/>
          </a:p>
        </p:txBody>
      </p:sp>
    </p:spTree>
    <p:extLst>
      <p:ext uri="{BB962C8B-B14F-4D97-AF65-F5344CB8AC3E}">
        <p14:creationId xmlns:p14="http://schemas.microsoft.com/office/powerpoint/2010/main" val="142599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C772-BE85-4E18-A1A2-632A52076F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E18DC0-E6E5-4163-8E4D-A052C4E314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6E69A8-BCE7-4B41-A04C-7A7A12CEBC45}"/>
              </a:ext>
            </a:extLst>
          </p:cNvPr>
          <p:cNvSpPr>
            <a:spLocks noGrp="1"/>
          </p:cNvSpPr>
          <p:nvPr>
            <p:ph type="dt" sz="half" idx="10"/>
          </p:nvPr>
        </p:nvSpPr>
        <p:spPr/>
        <p:txBody>
          <a:bodyPr/>
          <a:lstStyle/>
          <a:p>
            <a:fld id="{A37CB436-16EE-47D9-88BC-C1D8F95D3890}" type="datetimeFigureOut">
              <a:rPr lang="en-IN" smtClean="0"/>
              <a:t>09-09-2024</a:t>
            </a:fld>
            <a:endParaRPr lang="en-IN"/>
          </a:p>
        </p:txBody>
      </p:sp>
      <p:sp>
        <p:nvSpPr>
          <p:cNvPr id="5" name="Footer Placeholder 4">
            <a:extLst>
              <a:ext uri="{FF2B5EF4-FFF2-40B4-BE49-F238E27FC236}">
                <a16:creationId xmlns:a16="http://schemas.microsoft.com/office/drawing/2014/main" id="{EA0A16A3-D779-4A0B-BCFF-83AFC6B3CB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CFF03A-E6F6-4BC3-B0C7-E60D70BC5738}"/>
              </a:ext>
            </a:extLst>
          </p:cNvPr>
          <p:cNvSpPr>
            <a:spLocks noGrp="1"/>
          </p:cNvSpPr>
          <p:nvPr>
            <p:ph type="sldNum" sz="quarter" idx="12"/>
          </p:nvPr>
        </p:nvSpPr>
        <p:spPr/>
        <p:txBody>
          <a:bodyPr/>
          <a:lstStyle/>
          <a:p>
            <a:fld id="{FA13AEAF-DA44-4557-956B-B4F6588F8EF0}" type="slidenum">
              <a:rPr lang="en-IN" smtClean="0"/>
              <a:t>‹#›</a:t>
            </a:fld>
            <a:endParaRPr lang="en-IN"/>
          </a:p>
        </p:txBody>
      </p:sp>
    </p:spTree>
    <p:extLst>
      <p:ext uri="{BB962C8B-B14F-4D97-AF65-F5344CB8AC3E}">
        <p14:creationId xmlns:p14="http://schemas.microsoft.com/office/powerpoint/2010/main" val="61579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D8709-DDE8-4FBA-8239-12BEBDE7F7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247EE6-666F-4294-80C1-2765E2158E6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3F2BF1-E697-4603-B9DE-13EBCD519EB0}"/>
              </a:ext>
            </a:extLst>
          </p:cNvPr>
          <p:cNvSpPr>
            <a:spLocks noGrp="1"/>
          </p:cNvSpPr>
          <p:nvPr>
            <p:ph type="dt" sz="half" idx="10"/>
          </p:nvPr>
        </p:nvSpPr>
        <p:spPr/>
        <p:txBody>
          <a:bodyPr/>
          <a:lstStyle/>
          <a:p>
            <a:fld id="{A37CB436-16EE-47D9-88BC-C1D8F95D3890}" type="datetimeFigureOut">
              <a:rPr lang="en-IN" smtClean="0"/>
              <a:t>09-09-2024</a:t>
            </a:fld>
            <a:endParaRPr lang="en-IN"/>
          </a:p>
        </p:txBody>
      </p:sp>
      <p:sp>
        <p:nvSpPr>
          <p:cNvPr id="5" name="Footer Placeholder 4">
            <a:extLst>
              <a:ext uri="{FF2B5EF4-FFF2-40B4-BE49-F238E27FC236}">
                <a16:creationId xmlns:a16="http://schemas.microsoft.com/office/drawing/2014/main" id="{6459EAC4-F52F-4DE8-8570-5B5ED77D10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36FBF-86AF-4C1E-8358-1E7C2B5130AD}"/>
              </a:ext>
            </a:extLst>
          </p:cNvPr>
          <p:cNvSpPr>
            <a:spLocks noGrp="1"/>
          </p:cNvSpPr>
          <p:nvPr>
            <p:ph type="sldNum" sz="quarter" idx="12"/>
          </p:nvPr>
        </p:nvSpPr>
        <p:spPr/>
        <p:txBody>
          <a:bodyPr/>
          <a:lstStyle/>
          <a:p>
            <a:fld id="{FA13AEAF-DA44-4557-956B-B4F6588F8EF0}" type="slidenum">
              <a:rPr lang="en-IN" smtClean="0"/>
              <a:t>‹#›</a:t>
            </a:fld>
            <a:endParaRPr lang="en-IN"/>
          </a:p>
        </p:txBody>
      </p:sp>
    </p:spTree>
    <p:extLst>
      <p:ext uri="{BB962C8B-B14F-4D97-AF65-F5344CB8AC3E}">
        <p14:creationId xmlns:p14="http://schemas.microsoft.com/office/powerpoint/2010/main" val="1378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BE4A9-E7CD-4B6F-A351-96700D0978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6FEE81-ABD7-45C4-98B7-B54ED56D8C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20C531-319F-4092-A18A-F2C63E36AC65}"/>
              </a:ext>
            </a:extLst>
          </p:cNvPr>
          <p:cNvSpPr>
            <a:spLocks noGrp="1"/>
          </p:cNvSpPr>
          <p:nvPr>
            <p:ph type="dt" sz="half" idx="10"/>
          </p:nvPr>
        </p:nvSpPr>
        <p:spPr/>
        <p:txBody>
          <a:bodyPr/>
          <a:lstStyle/>
          <a:p>
            <a:fld id="{A37CB436-16EE-47D9-88BC-C1D8F95D3890}" type="datetimeFigureOut">
              <a:rPr lang="en-IN" smtClean="0"/>
              <a:t>09-09-2024</a:t>
            </a:fld>
            <a:endParaRPr lang="en-IN"/>
          </a:p>
        </p:txBody>
      </p:sp>
      <p:sp>
        <p:nvSpPr>
          <p:cNvPr id="5" name="Footer Placeholder 4">
            <a:extLst>
              <a:ext uri="{FF2B5EF4-FFF2-40B4-BE49-F238E27FC236}">
                <a16:creationId xmlns:a16="http://schemas.microsoft.com/office/drawing/2014/main" id="{11E79960-1276-4CE4-8921-83C8FF2D71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30794D-48C4-4399-A44A-7A6F04601760}"/>
              </a:ext>
            </a:extLst>
          </p:cNvPr>
          <p:cNvSpPr>
            <a:spLocks noGrp="1"/>
          </p:cNvSpPr>
          <p:nvPr>
            <p:ph type="sldNum" sz="quarter" idx="12"/>
          </p:nvPr>
        </p:nvSpPr>
        <p:spPr/>
        <p:txBody>
          <a:bodyPr/>
          <a:lstStyle/>
          <a:p>
            <a:fld id="{FA13AEAF-DA44-4557-956B-B4F6588F8EF0}" type="slidenum">
              <a:rPr lang="en-IN" smtClean="0"/>
              <a:t>‹#›</a:t>
            </a:fld>
            <a:endParaRPr lang="en-IN"/>
          </a:p>
        </p:txBody>
      </p:sp>
    </p:spTree>
    <p:extLst>
      <p:ext uri="{BB962C8B-B14F-4D97-AF65-F5344CB8AC3E}">
        <p14:creationId xmlns:p14="http://schemas.microsoft.com/office/powerpoint/2010/main" val="429474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F976B-9BD6-44F2-833A-A307D8EDD2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23C96B-0A81-4642-9354-C95B00E8C9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D59359-84D3-47FF-A980-CA9BED299AA8}"/>
              </a:ext>
            </a:extLst>
          </p:cNvPr>
          <p:cNvSpPr>
            <a:spLocks noGrp="1"/>
          </p:cNvSpPr>
          <p:nvPr>
            <p:ph type="dt" sz="half" idx="10"/>
          </p:nvPr>
        </p:nvSpPr>
        <p:spPr/>
        <p:txBody>
          <a:bodyPr/>
          <a:lstStyle/>
          <a:p>
            <a:fld id="{A37CB436-16EE-47D9-88BC-C1D8F95D3890}" type="datetimeFigureOut">
              <a:rPr lang="en-IN" smtClean="0"/>
              <a:t>09-09-2024</a:t>
            </a:fld>
            <a:endParaRPr lang="en-IN"/>
          </a:p>
        </p:txBody>
      </p:sp>
      <p:sp>
        <p:nvSpPr>
          <p:cNvPr id="5" name="Footer Placeholder 4">
            <a:extLst>
              <a:ext uri="{FF2B5EF4-FFF2-40B4-BE49-F238E27FC236}">
                <a16:creationId xmlns:a16="http://schemas.microsoft.com/office/drawing/2014/main" id="{461D42E9-2CFD-4350-80EA-AE6CCC422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36AB6-97A1-49C4-9B42-F78446CD4276}"/>
              </a:ext>
            </a:extLst>
          </p:cNvPr>
          <p:cNvSpPr>
            <a:spLocks noGrp="1"/>
          </p:cNvSpPr>
          <p:nvPr>
            <p:ph type="sldNum" sz="quarter" idx="12"/>
          </p:nvPr>
        </p:nvSpPr>
        <p:spPr/>
        <p:txBody>
          <a:bodyPr/>
          <a:lstStyle/>
          <a:p>
            <a:fld id="{FA13AEAF-DA44-4557-956B-B4F6588F8EF0}" type="slidenum">
              <a:rPr lang="en-IN" smtClean="0"/>
              <a:t>‹#›</a:t>
            </a:fld>
            <a:endParaRPr lang="en-IN"/>
          </a:p>
        </p:txBody>
      </p:sp>
    </p:spTree>
    <p:extLst>
      <p:ext uri="{BB962C8B-B14F-4D97-AF65-F5344CB8AC3E}">
        <p14:creationId xmlns:p14="http://schemas.microsoft.com/office/powerpoint/2010/main" val="1963074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4A0C-A06C-4456-B747-F847BF83C3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3B913E-64D1-4770-90CC-BC540F09C42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4D8788-716A-4D0F-8CCA-26B0EDD64E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6C85F1-0960-4F8A-986E-DE0C11A35494}"/>
              </a:ext>
            </a:extLst>
          </p:cNvPr>
          <p:cNvSpPr>
            <a:spLocks noGrp="1"/>
          </p:cNvSpPr>
          <p:nvPr>
            <p:ph type="dt" sz="half" idx="10"/>
          </p:nvPr>
        </p:nvSpPr>
        <p:spPr/>
        <p:txBody>
          <a:bodyPr/>
          <a:lstStyle/>
          <a:p>
            <a:fld id="{A37CB436-16EE-47D9-88BC-C1D8F95D3890}" type="datetimeFigureOut">
              <a:rPr lang="en-IN" smtClean="0"/>
              <a:t>09-09-2024</a:t>
            </a:fld>
            <a:endParaRPr lang="en-IN"/>
          </a:p>
        </p:txBody>
      </p:sp>
      <p:sp>
        <p:nvSpPr>
          <p:cNvPr id="6" name="Footer Placeholder 5">
            <a:extLst>
              <a:ext uri="{FF2B5EF4-FFF2-40B4-BE49-F238E27FC236}">
                <a16:creationId xmlns:a16="http://schemas.microsoft.com/office/drawing/2014/main" id="{CA250A34-62C9-4A1F-AE96-513C08DD73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3C80C1-7CA2-4DBF-AA0E-4D321687D9F4}"/>
              </a:ext>
            </a:extLst>
          </p:cNvPr>
          <p:cNvSpPr>
            <a:spLocks noGrp="1"/>
          </p:cNvSpPr>
          <p:nvPr>
            <p:ph type="sldNum" sz="quarter" idx="12"/>
          </p:nvPr>
        </p:nvSpPr>
        <p:spPr/>
        <p:txBody>
          <a:bodyPr/>
          <a:lstStyle/>
          <a:p>
            <a:fld id="{FA13AEAF-DA44-4557-956B-B4F6588F8EF0}" type="slidenum">
              <a:rPr lang="en-IN" smtClean="0"/>
              <a:t>‹#›</a:t>
            </a:fld>
            <a:endParaRPr lang="en-IN"/>
          </a:p>
        </p:txBody>
      </p:sp>
    </p:spTree>
    <p:extLst>
      <p:ext uri="{BB962C8B-B14F-4D97-AF65-F5344CB8AC3E}">
        <p14:creationId xmlns:p14="http://schemas.microsoft.com/office/powerpoint/2010/main" val="158086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9C9A-C35F-4B26-9CA4-5E7A3E4B2B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76D8A1-E3FB-4E85-84B5-B0CDC43EAB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D48A08-6761-471B-9ACA-E5329B6479F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61BA54-6938-4AEF-8CEF-1ABD7C35B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DFA94E-8C5E-47DB-9F2C-BBE9C6F04E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767476-9932-4C2F-8B59-FF445B6F51B9}"/>
              </a:ext>
            </a:extLst>
          </p:cNvPr>
          <p:cNvSpPr>
            <a:spLocks noGrp="1"/>
          </p:cNvSpPr>
          <p:nvPr>
            <p:ph type="dt" sz="half" idx="10"/>
          </p:nvPr>
        </p:nvSpPr>
        <p:spPr/>
        <p:txBody>
          <a:bodyPr/>
          <a:lstStyle/>
          <a:p>
            <a:fld id="{A37CB436-16EE-47D9-88BC-C1D8F95D3890}" type="datetimeFigureOut">
              <a:rPr lang="en-IN" smtClean="0"/>
              <a:t>09-09-2024</a:t>
            </a:fld>
            <a:endParaRPr lang="en-IN"/>
          </a:p>
        </p:txBody>
      </p:sp>
      <p:sp>
        <p:nvSpPr>
          <p:cNvPr id="8" name="Footer Placeholder 7">
            <a:extLst>
              <a:ext uri="{FF2B5EF4-FFF2-40B4-BE49-F238E27FC236}">
                <a16:creationId xmlns:a16="http://schemas.microsoft.com/office/drawing/2014/main" id="{767441FE-DA82-4C57-BCE2-00781DB444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B4BC97-A280-4271-BB32-609AC86BC0DA}"/>
              </a:ext>
            </a:extLst>
          </p:cNvPr>
          <p:cNvSpPr>
            <a:spLocks noGrp="1"/>
          </p:cNvSpPr>
          <p:nvPr>
            <p:ph type="sldNum" sz="quarter" idx="12"/>
          </p:nvPr>
        </p:nvSpPr>
        <p:spPr/>
        <p:txBody>
          <a:bodyPr/>
          <a:lstStyle/>
          <a:p>
            <a:fld id="{FA13AEAF-DA44-4557-956B-B4F6588F8EF0}" type="slidenum">
              <a:rPr lang="en-IN" smtClean="0"/>
              <a:t>‹#›</a:t>
            </a:fld>
            <a:endParaRPr lang="en-IN"/>
          </a:p>
        </p:txBody>
      </p:sp>
    </p:spTree>
    <p:extLst>
      <p:ext uri="{BB962C8B-B14F-4D97-AF65-F5344CB8AC3E}">
        <p14:creationId xmlns:p14="http://schemas.microsoft.com/office/powerpoint/2010/main" val="2496203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5881-6F2F-4C4A-A206-AA8BAC5C6F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6D7385-21F8-448D-8794-9F8A553D665B}"/>
              </a:ext>
            </a:extLst>
          </p:cNvPr>
          <p:cNvSpPr>
            <a:spLocks noGrp="1"/>
          </p:cNvSpPr>
          <p:nvPr>
            <p:ph type="dt" sz="half" idx="10"/>
          </p:nvPr>
        </p:nvSpPr>
        <p:spPr/>
        <p:txBody>
          <a:bodyPr/>
          <a:lstStyle/>
          <a:p>
            <a:fld id="{A37CB436-16EE-47D9-88BC-C1D8F95D3890}" type="datetimeFigureOut">
              <a:rPr lang="en-IN" smtClean="0"/>
              <a:t>09-09-2024</a:t>
            </a:fld>
            <a:endParaRPr lang="en-IN"/>
          </a:p>
        </p:txBody>
      </p:sp>
      <p:sp>
        <p:nvSpPr>
          <p:cNvPr id="4" name="Footer Placeholder 3">
            <a:extLst>
              <a:ext uri="{FF2B5EF4-FFF2-40B4-BE49-F238E27FC236}">
                <a16:creationId xmlns:a16="http://schemas.microsoft.com/office/drawing/2014/main" id="{AD76BC4D-A92B-4CAE-9047-7415975650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EA87E3-3113-42B6-B749-29158F8237FC}"/>
              </a:ext>
            </a:extLst>
          </p:cNvPr>
          <p:cNvSpPr>
            <a:spLocks noGrp="1"/>
          </p:cNvSpPr>
          <p:nvPr>
            <p:ph type="sldNum" sz="quarter" idx="12"/>
          </p:nvPr>
        </p:nvSpPr>
        <p:spPr/>
        <p:txBody>
          <a:bodyPr/>
          <a:lstStyle/>
          <a:p>
            <a:fld id="{FA13AEAF-DA44-4557-956B-B4F6588F8EF0}" type="slidenum">
              <a:rPr lang="en-IN" smtClean="0"/>
              <a:t>‹#›</a:t>
            </a:fld>
            <a:endParaRPr lang="en-IN"/>
          </a:p>
        </p:txBody>
      </p:sp>
    </p:spTree>
    <p:extLst>
      <p:ext uri="{BB962C8B-B14F-4D97-AF65-F5344CB8AC3E}">
        <p14:creationId xmlns:p14="http://schemas.microsoft.com/office/powerpoint/2010/main" val="364764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2410FC-CD6B-4072-A0FD-E35E71F086C8}"/>
              </a:ext>
            </a:extLst>
          </p:cNvPr>
          <p:cNvSpPr>
            <a:spLocks noGrp="1"/>
          </p:cNvSpPr>
          <p:nvPr>
            <p:ph type="dt" sz="half" idx="10"/>
          </p:nvPr>
        </p:nvSpPr>
        <p:spPr/>
        <p:txBody>
          <a:bodyPr/>
          <a:lstStyle/>
          <a:p>
            <a:fld id="{A37CB436-16EE-47D9-88BC-C1D8F95D3890}" type="datetimeFigureOut">
              <a:rPr lang="en-IN" smtClean="0"/>
              <a:t>09-09-2024</a:t>
            </a:fld>
            <a:endParaRPr lang="en-IN"/>
          </a:p>
        </p:txBody>
      </p:sp>
      <p:sp>
        <p:nvSpPr>
          <p:cNvPr id="3" name="Footer Placeholder 2">
            <a:extLst>
              <a:ext uri="{FF2B5EF4-FFF2-40B4-BE49-F238E27FC236}">
                <a16:creationId xmlns:a16="http://schemas.microsoft.com/office/drawing/2014/main" id="{84039D10-4289-4C4E-8DC5-3574A24790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01C8B0-D6B0-47A8-9CEF-FB047EB1BCB0}"/>
              </a:ext>
            </a:extLst>
          </p:cNvPr>
          <p:cNvSpPr>
            <a:spLocks noGrp="1"/>
          </p:cNvSpPr>
          <p:nvPr>
            <p:ph type="sldNum" sz="quarter" idx="12"/>
          </p:nvPr>
        </p:nvSpPr>
        <p:spPr/>
        <p:txBody>
          <a:bodyPr/>
          <a:lstStyle/>
          <a:p>
            <a:fld id="{FA13AEAF-DA44-4557-956B-B4F6588F8EF0}" type="slidenum">
              <a:rPr lang="en-IN" smtClean="0"/>
              <a:t>‹#›</a:t>
            </a:fld>
            <a:endParaRPr lang="en-IN"/>
          </a:p>
        </p:txBody>
      </p:sp>
    </p:spTree>
    <p:extLst>
      <p:ext uri="{BB962C8B-B14F-4D97-AF65-F5344CB8AC3E}">
        <p14:creationId xmlns:p14="http://schemas.microsoft.com/office/powerpoint/2010/main" val="351625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DF82-7E45-4A42-9D1B-46DC34E83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C2934B-BA55-4E32-9F77-667FD63F7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549B05-A97A-4E4E-8A9A-B142C068A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D8FC40-2A16-45B2-B5C3-0E6D15F28BA1}"/>
              </a:ext>
            </a:extLst>
          </p:cNvPr>
          <p:cNvSpPr>
            <a:spLocks noGrp="1"/>
          </p:cNvSpPr>
          <p:nvPr>
            <p:ph type="dt" sz="half" idx="10"/>
          </p:nvPr>
        </p:nvSpPr>
        <p:spPr/>
        <p:txBody>
          <a:bodyPr/>
          <a:lstStyle/>
          <a:p>
            <a:fld id="{A37CB436-16EE-47D9-88BC-C1D8F95D3890}" type="datetimeFigureOut">
              <a:rPr lang="en-IN" smtClean="0"/>
              <a:t>09-09-2024</a:t>
            </a:fld>
            <a:endParaRPr lang="en-IN"/>
          </a:p>
        </p:txBody>
      </p:sp>
      <p:sp>
        <p:nvSpPr>
          <p:cNvPr id="6" name="Footer Placeholder 5">
            <a:extLst>
              <a:ext uri="{FF2B5EF4-FFF2-40B4-BE49-F238E27FC236}">
                <a16:creationId xmlns:a16="http://schemas.microsoft.com/office/drawing/2014/main" id="{23B00E51-B8F1-4B7E-A145-F259B210FA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0CCD74-8762-4E84-A8D8-C703232589B4}"/>
              </a:ext>
            </a:extLst>
          </p:cNvPr>
          <p:cNvSpPr>
            <a:spLocks noGrp="1"/>
          </p:cNvSpPr>
          <p:nvPr>
            <p:ph type="sldNum" sz="quarter" idx="12"/>
          </p:nvPr>
        </p:nvSpPr>
        <p:spPr/>
        <p:txBody>
          <a:bodyPr/>
          <a:lstStyle/>
          <a:p>
            <a:fld id="{FA13AEAF-DA44-4557-956B-B4F6588F8EF0}" type="slidenum">
              <a:rPr lang="en-IN" smtClean="0"/>
              <a:t>‹#›</a:t>
            </a:fld>
            <a:endParaRPr lang="en-IN"/>
          </a:p>
        </p:txBody>
      </p:sp>
    </p:spTree>
    <p:extLst>
      <p:ext uri="{BB962C8B-B14F-4D97-AF65-F5344CB8AC3E}">
        <p14:creationId xmlns:p14="http://schemas.microsoft.com/office/powerpoint/2010/main" val="281599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8A85-A8CE-4D1C-AF2D-121815AE97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EC333A-27D9-4A80-9532-275BE32A66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3B3BBF-3632-4CE2-B0CD-52A009FD4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D32FA9-A0F0-409F-9B53-58A146CFE947}"/>
              </a:ext>
            </a:extLst>
          </p:cNvPr>
          <p:cNvSpPr>
            <a:spLocks noGrp="1"/>
          </p:cNvSpPr>
          <p:nvPr>
            <p:ph type="dt" sz="half" idx="10"/>
          </p:nvPr>
        </p:nvSpPr>
        <p:spPr/>
        <p:txBody>
          <a:bodyPr/>
          <a:lstStyle/>
          <a:p>
            <a:fld id="{A37CB436-16EE-47D9-88BC-C1D8F95D3890}" type="datetimeFigureOut">
              <a:rPr lang="en-IN" smtClean="0"/>
              <a:t>09-09-2024</a:t>
            </a:fld>
            <a:endParaRPr lang="en-IN"/>
          </a:p>
        </p:txBody>
      </p:sp>
      <p:sp>
        <p:nvSpPr>
          <p:cNvPr id="6" name="Footer Placeholder 5">
            <a:extLst>
              <a:ext uri="{FF2B5EF4-FFF2-40B4-BE49-F238E27FC236}">
                <a16:creationId xmlns:a16="http://schemas.microsoft.com/office/drawing/2014/main" id="{E7145394-A388-4977-BF69-1D12EAC6A7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CB2737-FAD0-4665-B6BA-5900FFE09F9E}"/>
              </a:ext>
            </a:extLst>
          </p:cNvPr>
          <p:cNvSpPr>
            <a:spLocks noGrp="1"/>
          </p:cNvSpPr>
          <p:nvPr>
            <p:ph type="sldNum" sz="quarter" idx="12"/>
          </p:nvPr>
        </p:nvSpPr>
        <p:spPr/>
        <p:txBody>
          <a:bodyPr/>
          <a:lstStyle/>
          <a:p>
            <a:fld id="{FA13AEAF-DA44-4557-956B-B4F6588F8EF0}" type="slidenum">
              <a:rPr lang="en-IN" smtClean="0"/>
              <a:t>‹#›</a:t>
            </a:fld>
            <a:endParaRPr lang="en-IN"/>
          </a:p>
        </p:txBody>
      </p:sp>
    </p:spTree>
    <p:extLst>
      <p:ext uri="{BB962C8B-B14F-4D97-AF65-F5344CB8AC3E}">
        <p14:creationId xmlns:p14="http://schemas.microsoft.com/office/powerpoint/2010/main" val="406230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2AB43-2CE5-434A-BF9D-DF9AFA5572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6A58C3-64F1-44E4-8ED0-FFDBFF0DC5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229B3A-9F7B-446F-94F1-4DB7D23847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CB436-16EE-47D9-88BC-C1D8F95D3890}" type="datetimeFigureOut">
              <a:rPr lang="en-IN" smtClean="0"/>
              <a:t>09-09-2024</a:t>
            </a:fld>
            <a:endParaRPr lang="en-IN"/>
          </a:p>
        </p:txBody>
      </p:sp>
      <p:sp>
        <p:nvSpPr>
          <p:cNvPr id="5" name="Footer Placeholder 4">
            <a:extLst>
              <a:ext uri="{FF2B5EF4-FFF2-40B4-BE49-F238E27FC236}">
                <a16:creationId xmlns:a16="http://schemas.microsoft.com/office/drawing/2014/main" id="{EF813F6F-1066-4622-9626-C4032A945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E97948-6717-4A92-8CB5-05A4F1B186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3AEAF-DA44-4557-956B-B4F6588F8EF0}" type="slidenum">
              <a:rPr lang="en-IN" smtClean="0"/>
              <a:t>‹#›</a:t>
            </a:fld>
            <a:endParaRPr lang="en-IN"/>
          </a:p>
        </p:txBody>
      </p:sp>
    </p:spTree>
    <p:extLst>
      <p:ext uri="{BB962C8B-B14F-4D97-AF65-F5344CB8AC3E}">
        <p14:creationId xmlns:p14="http://schemas.microsoft.com/office/powerpoint/2010/main" val="1966716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8694-A3E5-42B5-99AB-0050D115D714}"/>
              </a:ext>
            </a:extLst>
          </p:cNvPr>
          <p:cNvSpPr>
            <a:spLocks noGrp="1"/>
          </p:cNvSpPr>
          <p:nvPr>
            <p:ph type="ctrTitle"/>
          </p:nvPr>
        </p:nvSpPr>
        <p:spPr/>
        <p:txBody>
          <a:bodyPr/>
          <a:lstStyle/>
          <a:p>
            <a:r>
              <a:rPr lang="en-IN" b="1" dirty="0">
                <a:solidFill>
                  <a:schemeClr val="accent6">
                    <a:lumMod val="75000"/>
                  </a:schemeClr>
                </a:solidFill>
              </a:rPr>
              <a:t>Logistic Regression</a:t>
            </a:r>
            <a:br>
              <a:rPr lang="en-IN" b="1" dirty="0">
                <a:solidFill>
                  <a:schemeClr val="accent6">
                    <a:lumMod val="75000"/>
                  </a:schemeClr>
                </a:solidFill>
              </a:rPr>
            </a:br>
            <a:endParaRPr lang="en-IN" b="1" dirty="0">
              <a:solidFill>
                <a:schemeClr val="accent6">
                  <a:lumMod val="75000"/>
                </a:schemeClr>
              </a:solidFill>
            </a:endParaRPr>
          </a:p>
        </p:txBody>
      </p:sp>
      <p:sp>
        <p:nvSpPr>
          <p:cNvPr id="3" name="Subtitle 2">
            <a:extLst>
              <a:ext uri="{FF2B5EF4-FFF2-40B4-BE49-F238E27FC236}">
                <a16:creationId xmlns:a16="http://schemas.microsoft.com/office/drawing/2014/main" id="{91EE9219-DA69-4BE6-B97F-795DAC174A0D}"/>
              </a:ext>
            </a:extLst>
          </p:cNvPr>
          <p:cNvSpPr>
            <a:spLocks noGrp="1"/>
          </p:cNvSpPr>
          <p:nvPr>
            <p:ph type="subTitle" idx="1"/>
          </p:nvPr>
        </p:nvSpPr>
        <p:spPr/>
        <p:txBody>
          <a:bodyPr>
            <a:normAutofit/>
          </a:bodyPr>
          <a:lstStyle/>
          <a:p>
            <a:r>
              <a:rPr lang="en-IN" sz="3600" b="1" dirty="0">
                <a:solidFill>
                  <a:schemeClr val="accent2"/>
                </a:solidFill>
              </a:rPr>
              <a:t>By </a:t>
            </a:r>
          </a:p>
          <a:p>
            <a:r>
              <a:rPr lang="en-IN" sz="3600" b="1" dirty="0" err="1">
                <a:solidFill>
                  <a:schemeClr val="accent2"/>
                </a:solidFill>
              </a:rPr>
              <a:t>Dr.</a:t>
            </a:r>
            <a:r>
              <a:rPr lang="en-IN" sz="3600" b="1" dirty="0">
                <a:solidFill>
                  <a:schemeClr val="accent2"/>
                </a:solidFill>
              </a:rPr>
              <a:t> S PADMANABHAN</a:t>
            </a:r>
          </a:p>
        </p:txBody>
      </p:sp>
    </p:spTree>
    <p:extLst>
      <p:ext uri="{BB962C8B-B14F-4D97-AF65-F5344CB8AC3E}">
        <p14:creationId xmlns:p14="http://schemas.microsoft.com/office/powerpoint/2010/main" val="863908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C143-3F89-401D-9E08-61934D5202CB}"/>
              </a:ext>
            </a:extLst>
          </p:cNvPr>
          <p:cNvSpPr>
            <a:spLocks noGrp="1"/>
          </p:cNvSpPr>
          <p:nvPr>
            <p:ph type="title"/>
          </p:nvPr>
        </p:nvSpPr>
        <p:spPr>
          <a:xfrm>
            <a:off x="478436" y="20352"/>
            <a:ext cx="10515600" cy="1325563"/>
          </a:xfrm>
        </p:spPr>
        <p:txBody>
          <a:bodyPr/>
          <a:lstStyle/>
          <a:p>
            <a:r>
              <a:rPr lang="en-IN" b="1" dirty="0">
                <a:solidFill>
                  <a:schemeClr val="accent2"/>
                </a:solidFill>
              </a:rPr>
              <a:t>Type of Logistic Regression:</a:t>
            </a:r>
          </a:p>
        </p:txBody>
      </p:sp>
      <p:sp>
        <p:nvSpPr>
          <p:cNvPr id="3" name="Content Placeholder 2">
            <a:extLst>
              <a:ext uri="{FF2B5EF4-FFF2-40B4-BE49-F238E27FC236}">
                <a16:creationId xmlns:a16="http://schemas.microsoft.com/office/drawing/2014/main" id="{4DD4D8DC-55DC-48D8-9EC2-3BC3CBC58B09}"/>
              </a:ext>
            </a:extLst>
          </p:cNvPr>
          <p:cNvSpPr>
            <a:spLocks noGrp="1"/>
          </p:cNvSpPr>
          <p:nvPr>
            <p:ph idx="1"/>
          </p:nvPr>
        </p:nvSpPr>
        <p:spPr>
          <a:xfrm>
            <a:off x="284813" y="1345915"/>
            <a:ext cx="11428751" cy="5339698"/>
          </a:xfrm>
        </p:spPr>
        <p:txBody>
          <a:bodyPr>
            <a:normAutofit fontScale="92500"/>
          </a:bodyPr>
          <a:lstStyle/>
          <a:p>
            <a:pPr marL="0" indent="0" algn="just">
              <a:lnSpc>
                <a:spcPct val="150000"/>
              </a:lnSpc>
              <a:buNone/>
            </a:pPr>
            <a:r>
              <a:rPr lang="en-US" dirty="0"/>
              <a:t>On the basis of the categories, Logistic Regression can be classified into three types:</a:t>
            </a:r>
          </a:p>
          <a:p>
            <a:pPr algn="just">
              <a:lnSpc>
                <a:spcPct val="150000"/>
              </a:lnSpc>
            </a:pPr>
            <a:r>
              <a:rPr lang="en-US" b="1" dirty="0"/>
              <a:t>Binomial:</a:t>
            </a:r>
            <a:r>
              <a:rPr lang="en-US" dirty="0"/>
              <a:t> In binomial Logistic regression, there can be only two possible types of the dependent variables, such as 0 or 1, Pass or Fail, etc.</a:t>
            </a:r>
          </a:p>
          <a:p>
            <a:pPr algn="just">
              <a:lnSpc>
                <a:spcPct val="150000"/>
              </a:lnSpc>
            </a:pPr>
            <a:r>
              <a:rPr lang="en-US" b="1" dirty="0"/>
              <a:t>Multinomial:</a:t>
            </a:r>
            <a:r>
              <a:rPr lang="en-US" dirty="0"/>
              <a:t> In multinomial Logistic regression, there can be 3 or more possible unordered types of the dependent variable, such as "cat", "dogs", or "sheep"</a:t>
            </a:r>
          </a:p>
          <a:p>
            <a:pPr algn="just">
              <a:lnSpc>
                <a:spcPct val="150000"/>
              </a:lnSpc>
            </a:pPr>
            <a:r>
              <a:rPr lang="en-US" b="1" dirty="0"/>
              <a:t>Ordinal:</a:t>
            </a:r>
            <a:r>
              <a:rPr lang="en-US" dirty="0"/>
              <a:t> In ordinal Logistic regression, there can be 3 or more possible ordered types of dependent variables, such as "low", "Medium", or "High".</a:t>
            </a:r>
          </a:p>
          <a:p>
            <a:pPr algn="just">
              <a:lnSpc>
                <a:spcPct val="150000"/>
              </a:lnSpc>
            </a:pPr>
            <a:endParaRPr lang="en-IN" dirty="0"/>
          </a:p>
        </p:txBody>
      </p:sp>
    </p:spTree>
    <p:extLst>
      <p:ext uri="{BB962C8B-B14F-4D97-AF65-F5344CB8AC3E}">
        <p14:creationId xmlns:p14="http://schemas.microsoft.com/office/powerpoint/2010/main" val="65936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60615B-8FA3-4AED-AEDF-7ACFB76BE654}"/>
              </a:ext>
            </a:extLst>
          </p:cNvPr>
          <p:cNvSpPr>
            <a:spLocks noGrp="1"/>
          </p:cNvSpPr>
          <p:nvPr>
            <p:ph idx="1"/>
          </p:nvPr>
        </p:nvSpPr>
        <p:spPr>
          <a:xfrm>
            <a:off x="519034" y="1420890"/>
            <a:ext cx="11153931" cy="5159792"/>
          </a:xfrm>
        </p:spPr>
        <p:txBody>
          <a:bodyPr>
            <a:normAutofit fontScale="77500" lnSpcReduction="20000"/>
          </a:bodyPr>
          <a:lstStyle/>
          <a:p>
            <a:pPr marL="0" indent="0">
              <a:buNone/>
            </a:pPr>
            <a:r>
              <a:rPr lang="en-IN" b="1" dirty="0">
                <a:solidFill>
                  <a:srgbClr val="002060"/>
                </a:solidFill>
              </a:rPr>
              <a:t>Steps to Implement:</a:t>
            </a:r>
          </a:p>
          <a:p>
            <a:pPr>
              <a:lnSpc>
                <a:spcPct val="160000"/>
              </a:lnSpc>
            </a:pPr>
            <a:r>
              <a:rPr lang="en-US" b="1" dirty="0">
                <a:solidFill>
                  <a:srgbClr val="002060"/>
                </a:solidFill>
              </a:rPr>
              <a:t>Step 1: Import necessary libraries</a:t>
            </a:r>
          </a:p>
          <a:p>
            <a:pPr>
              <a:lnSpc>
                <a:spcPct val="160000"/>
              </a:lnSpc>
            </a:pPr>
            <a:r>
              <a:rPr lang="en-US" b="1" dirty="0">
                <a:solidFill>
                  <a:srgbClr val="002060"/>
                </a:solidFill>
              </a:rPr>
              <a:t>Step 2: Load the dataset</a:t>
            </a:r>
          </a:p>
          <a:p>
            <a:pPr>
              <a:lnSpc>
                <a:spcPct val="160000"/>
              </a:lnSpc>
            </a:pPr>
            <a:r>
              <a:rPr lang="en-US" b="1" dirty="0">
                <a:solidFill>
                  <a:srgbClr val="002060"/>
                </a:solidFill>
              </a:rPr>
              <a:t>Step 3: </a:t>
            </a:r>
            <a:r>
              <a:rPr lang="en-IN" b="1" dirty="0">
                <a:solidFill>
                  <a:srgbClr val="002060"/>
                </a:solidFill>
              </a:rPr>
              <a:t>Exploratory Data Analysis (EDA) &amp; Data Cleaning</a:t>
            </a:r>
            <a:endParaRPr lang="en-US" b="1" dirty="0">
              <a:solidFill>
                <a:srgbClr val="002060"/>
              </a:solidFill>
            </a:endParaRPr>
          </a:p>
          <a:p>
            <a:pPr>
              <a:lnSpc>
                <a:spcPct val="160000"/>
              </a:lnSpc>
            </a:pPr>
            <a:r>
              <a:rPr lang="en-US" b="1" dirty="0">
                <a:solidFill>
                  <a:srgbClr val="002060"/>
                </a:solidFill>
              </a:rPr>
              <a:t>Step 4: Split the dataset into training and testing sets</a:t>
            </a:r>
          </a:p>
          <a:p>
            <a:pPr>
              <a:lnSpc>
                <a:spcPct val="160000"/>
              </a:lnSpc>
            </a:pPr>
            <a:r>
              <a:rPr lang="en-US" b="1" dirty="0">
                <a:solidFill>
                  <a:srgbClr val="002060"/>
                </a:solidFill>
              </a:rPr>
              <a:t>Step 5: Train the Logistic Regression model</a:t>
            </a:r>
          </a:p>
          <a:p>
            <a:pPr>
              <a:lnSpc>
                <a:spcPct val="160000"/>
              </a:lnSpc>
            </a:pPr>
            <a:r>
              <a:rPr lang="en-IN" b="1" dirty="0">
                <a:solidFill>
                  <a:srgbClr val="002060"/>
                </a:solidFill>
              </a:rPr>
              <a:t>Step 6: Make predictions</a:t>
            </a:r>
          </a:p>
          <a:p>
            <a:pPr>
              <a:lnSpc>
                <a:spcPct val="160000"/>
              </a:lnSpc>
            </a:pPr>
            <a:r>
              <a:rPr lang="en-US" b="1" dirty="0">
                <a:solidFill>
                  <a:srgbClr val="002060"/>
                </a:solidFill>
              </a:rPr>
              <a:t>Step 7: Evaluate the model</a:t>
            </a:r>
          </a:p>
          <a:p>
            <a:pPr>
              <a:lnSpc>
                <a:spcPct val="160000"/>
              </a:lnSpc>
            </a:pPr>
            <a:r>
              <a:rPr lang="en-US" b="1" dirty="0">
                <a:solidFill>
                  <a:srgbClr val="002060"/>
                </a:solidFill>
              </a:rPr>
              <a:t>Step 8: Visualize the results</a:t>
            </a:r>
            <a:endParaRPr lang="en-IN" b="1" dirty="0">
              <a:solidFill>
                <a:srgbClr val="002060"/>
              </a:solidFill>
            </a:endParaRPr>
          </a:p>
        </p:txBody>
      </p:sp>
      <p:sp>
        <p:nvSpPr>
          <p:cNvPr id="4" name="Rectangle 1">
            <a:extLst>
              <a:ext uri="{FF2B5EF4-FFF2-40B4-BE49-F238E27FC236}">
                <a16:creationId xmlns:a16="http://schemas.microsoft.com/office/drawing/2014/main" id="{A3C90559-83A9-49A0-BFAB-D3B99D572764}"/>
              </a:ext>
            </a:extLst>
          </p:cNvPr>
          <p:cNvSpPr>
            <a:spLocks noGrp="1" noChangeArrowheads="1"/>
          </p:cNvSpPr>
          <p:nvPr>
            <p:ph type="title"/>
          </p:nvPr>
        </p:nvSpPr>
        <p:spPr bwMode="auto">
          <a:xfrm>
            <a:off x="215645" y="118269"/>
            <a:ext cx="1145732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accent2"/>
                </a:solidFill>
                <a:effectLst/>
                <a:latin typeface="Arial" panose="020B0604020202020204" pitchFamily="34" charset="0"/>
              </a:rPr>
              <a:t>Python code for implementing Logistic Regression </a:t>
            </a:r>
            <a:br>
              <a:rPr kumimoji="0" lang="en-US" altLang="en-US" sz="3200" b="1" i="0" u="none" strike="noStrike" cap="none" normalizeH="0" baseline="0" dirty="0">
                <a:ln>
                  <a:noFill/>
                </a:ln>
                <a:solidFill>
                  <a:schemeClr val="accent2"/>
                </a:solidFill>
                <a:effectLst/>
                <a:latin typeface="Arial" panose="020B0604020202020204" pitchFamily="34" charset="0"/>
              </a:rPr>
            </a:br>
            <a:r>
              <a:rPr kumimoji="0" lang="en-US" altLang="en-US" sz="3200" b="1" i="0" u="none" strike="noStrike" cap="none" normalizeH="0" baseline="0" dirty="0">
                <a:ln>
                  <a:noFill/>
                </a:ln>
                <a:solidFill>
                  <a:schemeClr val="accent2"/>
                </a:solidFill>
                <a:effectLst/>
                <a:latin typeface="Arial" panose="020B0604020202020204" pitchFamily="34" charset="0"/>
              </a:rPr>
              <a:t>using the popular </a:t>
            </a:r>
            <a:r>
              <a:rPr kumimoji="0" lang="en-US" altLang="en-US" sz="3200" b="1" i="0" u="none" strike="noStrike" cap="none" normalizeH="0" baseline="0" dirty="0" err="1">
                <a:ln>
                  <a:noFill/>
                </a:ln>
                <a:solidFill>
                  <a:schemeClr val="accent2"/>
                </a:solidFill>
                <a:effectLst/>
                <a:latin typeface="Arial Unicode MS"/>
              </a:rPr>
              <a:t>scikit</a:t>
            </a:r>
            <a:r>
              <a:rPr kumimoji="0" lang="en-US" altLang="en-US" sz="3200" b="1" i="0" u="none" strike="noStrike" cap="none" normalizeH="0" baseline="0" dirty="0">
                <a:ln>
                  <a:noFill/>
                </a:ln>
                <a:solidFill>
                  <a:schemeClr val="accent2"/>
                </a:solidFill>
                <a:effectLst/>
                <a:latin typeface="Arial Unicode MS"/>
              </a:rPr>
              <a:t>-learn library.</a:t>
            </a:r>
            <a:r>
              <a:rPr kumimoji="0" lang="en-US" altLang="en-US" sz="3200" b="1" i="0" u="none" strike="noStrike" cap="none" normalizeH="0" baseline="0" dirty="0">
                <a:ln>
                  <a:noFill/>
                </a:ln>
                <a:solidFill>
                  <a:schemeClr val="accent2"/>
                </a:solidFill>
                <a:effectLst/>
              </a:rPr>
              <a:t> </a:t>
            </a:r>
            <a:endParaRPr kumimoji="0" lang="en-US" altLang="en-US" sz="3200" b="1"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10617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9B95-7BE9-49C7-8E82-9700A5EFD5B9}"/>
              </a:ext>
            </a:extLst>
          </p:cNvPr>
          <p:cNvSpPr>
            <a:spLocks noGrp="1"/>
          </p:cNvSpPr>
          <p:nvPr>
            <p:ph type="title"/>
          </p:nvPr>
        </p:nvSpPr>
        <p:spPr>
          <a:xfrm>
            <a:off x="394414" y="350135"/>
            <a:ext cx="10515600" cy="1325563"/>
          </a:xfrm>
        </p:spPr>
        <p:txBody>
          <a:bodyPr/>
          <a:lstStyle/>
          <a:p>
            <a:r>
              <a:rPr lang="en-US" b="1" dirty="0">
                <a:solidFill>
                  <a:srgbClr val="002060"/>
                </a:solidFill>
              </a:rPr>
              <a:t>Split the dataset into training and testing sets</a:t>
            </a:r>
            <a:endParaRPr lang="en-IN" dirty="0"/>
          </a:p>
        </p:txBody>
      </p:sp>
      <p:pic>
        <p:nvPicPr>
          <p:cNvPr id="4" name="Picture 3">
            <a:extLst>
              <a:ext uri="{FF2B5EF4-FFF2-40B4-BE49-F238E27FC236}">
                <a16:creationId xmlns:a16="http://schemas.microsoft.com/office/drawing/2014/main" id="{B3ED78F7-C4F2-4100-9C44-13E73496075A}"/>
              </a:ext>
            </a:extLst>
          </p:cNvPr>
          <p:cNvPicPr>
            <a:picLocks noChangeAspect="1"/>
          </p:cNvPicPr>
          <p:nvPr/>
        </p:nvPicPr>
        <p:blipFill>
          <a:blip r:embed="rId2"/>
          <a:stretch>
            <a:fillRect/>
          </a:stretch>
        </p:blipFill>
        <p:spPr>
          <a:xfrm>
            <a:off x="394414" y="2038662"/>
            <a:ext cx="11342884" cy="804363"/>
          </a:xfrm>
          <a:prstGeom prst="rect">
            <a:avLst/>
          </a:prstGeom>
        </p:spPr>
      </p:pic>
    </p:spTree>
    <p:extLst>
      <p:ext uri="{BB962C8B-B14F-4D97-AF65-F5344CB8AC3E}">
        <p14:creationId xmlns:p14="http://schemas.microsoft.com/office/powerpoint/2010/main" val="2853797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FCDD-AB89-4238-9095-D0E32E1C2750}"/>
              </a:ext>
            </a:extLst>
          </p:cNvPr>
          <p:cNvSpPr>
            <a:spLocks noGrp="1"/>
          </p:cNvSpPr>
          <p:nvPr>
            <p:ph type="title"/>
          </p:nvPr>
        </p:nvSpPr>
        <p:spPr/>
        <p:txBody>
          <a:bodyPr/>
          <a:lstStyle/>
          <a:p>
            <a:r>
              <a:rPr lang="en-US" b="1" dirty="0">
                <a:solidFill>
                  <a:srgbClr val="002060"/>
                </a:solidFill>
              </a:rPr>
              <a:t>Train the Logistic Regression model</a:t>
            </a:r>
            <a:endParaRPr lang="en-IN" dirty="0"/>
          </a:p>
        </p:txBody>
      </p:sp>
      <p:pic>
        <p:nvPicPr>
          <p:cNvPr id="4" name="Picture 3">
            <a:extLst>
              <a:ext uri="{FF2B5EF4-FFF2-40B4-BE49-F238E27FC236}">
                <a16:creationId xmlns:a16="http://schemas.microsoft.com/office/drawing/2014/main" id="{E8DFB9CA-B295-4F2C-9B3C-A6932BC43478}"/>
              </a:ext>
            </a:extLst>
          </p:cNvPr>
          <p:cNvPicPr>
            <a:picLocks noChangeAspect="1"/>
          </p:cNvPicPr>
          <p:nvPr/>
        </p:nvPicPr>
        <p:blipFill>
          <a:blip r:embed="rId2"/>
          <a:stretch>
            <a:fillRect/>
          </a:stretch>
        </p:blipFill>
        <p:spPr>
          <a:xfrm>
            <a:off x="838200" y="1514007"/>
            <a:ext cx="7585021" cy="2803160"/>
          </a:xfrm>
          <a:prstGeom prst="rect">
            <a:avLst/>
          </a:prstGeom>
        </p:spPr>
      </p:pic>
    </p:spTree>
    <p:extLst>
      <p:ext uri="{BB962C8B-B14F-4D97-AF65-F5344CB8AC3E}">
        <p14:creationId xmlns:p14="http://schemas.microsoft.com/office/powerpoint/2010/main" val="2265835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7570-8E24-413D-B62A-FAA72B6D6366}"/>
              </a:ext>
            </a:extLst>
          </p:cNvPr>
          <p:cNvSpPr>
            <a:spLocks noGrp="1"/>
          </p:cNvSpPr>
          <p:nvPr>
            <p:ph type="title"/>
          </p:nvPr>
        </p:nvSpPr>
        <p:spPr/>
        <p:txBody>
          <a:bodyPr/>
          <a:lstStyle/>
          <a:p>
            <a:r>
              <a:rPr lang="en-IN" b="1" dirty="0">
                <a:solidFill>
                  <a:srgbClr val="002060"/>
                </a:solidFill>
              </a:rPr>
              <a:t>Make predictions</a:t>
            </a:r>
            <a:endParaRPr lang="en-IN" dirty="0"/>
          </a:p>
        </p:txBody>
      </p:sp>
      <p:pic>
        <p:nvPicPr>
          <p:cNvPr id="4" name="Picture 3">
            <a:extLst>
              <a:ext uri="{FF2B5EF4-FFF2-40B4-BE49-F238E27FC236}">
                <a16:creationId xmlns:a16="http://schemas.microsoft.com/office/drawing/2014/main" id="{EB6B080E-901C-4569-8FBA-40B8B072CB39}"/>
              </a:ext>
            </a:extLst>
          </p:cNvPr>
          <p:cNvPicPr>
            <a:picLocks noChangeAspect="1"/>
          </p:cNvPicPr>
          <p:nvPr/>
        </p:nvPicPr>
        <p:blipFill>
          <a:blip r:embed="rId2"/>
          <a:stretch>
            <a:fillRect/>
          </a:stretch>
        </p:blipFill>
        <p:spPr>
          <a:xfrm>
            <a:off x="224853" y="1454047"/>
            <a:ext cx="10373501" cy="1545782"/>
          </a:xfrm>
          <a:prstGeom prst="rect">
            <a:avLst/>
          </a:prstGeom>
        </p:spPr>
      </p:pic>
    </p:spTree>
    <p:extLst>
      <p:ext uri="{BB962C8B-B14F-4D97-AF65-F5344CB8AC3E}">
        <p14:creationId xmlns:p14="http://schemas.microsoft.com/office/powerpoint/2010/main" val="3893083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324E1-61E2-4930-8313-F6B10998B992}"/>
              </a:ext>
            </a:extLst>
          </p:cNvPr>
          <p:cNvSpPr>
            <a:spLocks noGrp="1"/>
          </p:cNvSpPr>
          <p:nvPr>
            <p:ph type="title"/>
          </p:nvPr>
        </p:nvSpPr>
        <p:spPr/>
        <p:txBody>
          <a:bodyPr/>
          <a:lstStyle/>
          <a:p>
            <a:r>
              <a:rPr lang="en-US" b="1" dirty="0">
                <a:solidFill>
                  <a:srgbClr val="002060"/>
                </a:solidFill>
              </a:rPr>
              <a:t>Evaluate the model</a:t>
            </a:r>
            <a:endParaRPr lang="en-IN" dirty="0"/>
          </a:p>
        </p:txBody>
      </p:sp>
      <p:pic>
        <p:nvPicPr>
          <p:cNvPr id="4" name="Picture 3">
            <a:extLst>
              <a:ext uri="{FF2B5EF4-FFF2-40B4-BE49-F238E27FC236}">
                <a16:creationId xmlns:a16="http://schemas.microsoft.com/office/drawing/2014/main" id="{84E582CD-DB7E-493D-B746-E036FB68E20E}"/>
              </a:ext>
            </a:extLst>
          </p:cNvPr>
          <p:cNvPicPr>
            <a:picLocks noChangeAspect="1"/>
          </p:cNvPicPr>
          <p:nvPr/>
        </p:nvPicPr>
        <p:blipFill>
          <a:blip r:embed="rId2"/>
          <a:stretch>
            <a:fillRect/>
          </a:stretch>
        </p:blipFill>
        <p:spPr>
          <a:xfrm>
            <a:off x="359765" y="1584931"/>
            <a:ext cx="10329235" cy="3047029"/>
          </a:xfrm>
          <a:prstGeom prst="rect">
            <a:avLst/>
          </a:prstGeom>
        </p:spPr>
      </p:pic>
    </p:spTree>
    <p:extLst>
      <p:ext uri="{BB962C8B-B14F-4D97-AF65-F5344CB8AC3E}">
        <p14:creationId xmlns:p14="http://schemas.microsoft.com/office/powerpoint/2010/main" val="60025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A6E6D-EC31-47E9-B428-B13E638CA709}"/>
              </a:ext>
            </a:extLst>
          </p:cNvPr>
          <p:cNvSpPr>
            <a:spLocks noGrp="1"/>
          </p:cNvSpPr>
          <p:nvPr>
            <p:ph type="title"/>
          </p:nvPr>
        </p:nvSpPr>
        <p:spPr>
          <a:xfrm>
            <a:off x="613347" y="35341"/>
            <a:ext cx="10515600" cy="1325563"/>
          </a:xfrm>
        </p:spPr>
        <p:txBody>
          <a:bodyPr/>
          <a:lstStyle/>
          <a:p>
            <a:r>
              <a:rPr lang="en-US" b="1" dirty="0">
                <a:solidFill>
                  <a:schemeClr val="accent2"/>
                </a:solidFill>
              </a:rPr>
              <a:t>Step 8: Visualize the results</a:t>
            </a:r>
            <a:endParaRPr lang="en-IN" dirty="0">
              <a:solidFill>
                <a:schemeClr val="accent2"/>
              </a:solidFill>
            </a:endParaRPr>
          </a:p>
        </p:txBody>
      </p:sp>
      <p:sp>
        <p:nvSpPr>
          <p:cNvPr id="3" name="Content Placeholder 2">
            <a:extLst>
              <a:ext uri="{FF2B5EF4-FFF2-40B4-BE49-F238E27FC236}">
                <a16:creationId xmlns:a16="http://schemas.microsoft.com/office/drawing/2014/main" id="{419BAEC7-FF0B-4E60-AAEC-00285FC91F0A}"/>
              </a:ext>
            </a:extLst>
          </p:cNvPr>
          <p:cNvSpPr>
            <a:spLocks noGrp="1"/>
          </p:cNvSpPr>
          <p:nvPr>
            <p:ph idx="1"/>
          </p:nvPr>
        </p:nvSpPr>
        <p:spPr>
          <a:xfrm>
            <a:off x="482183" y="1241009"/>
            <a:ext cx="11227633" cy="5129811"/>
          </a:xfrm>
        </p:spPr>
        <p:txBody>
          <a:bodyPr>
            <a:normAutofit fontScale="92500" lnSpcReduction="20000"/>
          </a:bodyPr>
          <a:lstStyle/>
          <a:p>
            <a:pPr marL="0" indent="0" algn="just">
              <a:lnSpc>
                <a:spcPct val="170000"/>
              </a:lnSpc>
              <a:buNone/>
            </a:pPr>
            <a:r>
              <a:rPr lang="en-US" dirty="0">
                <a:solidFill>
                  <a:srgbClr val="002060"/>
                </a:solidFill>
              </a:rPr>
              <a:t>To visualize the results of the logistic regression model, we can create the following plots:</a:t>
            </a:r>
          </a:p>
          <a:p>
            <a:pPr marL="514350" indent="-514350" algn="just">
              <a:lnSpc>
                <a:spcPct val="160000"/>
              </a:lnSpc>
              <a:buFont typeface="+mj-lt"/>
              <a:buAutoNum type="arabicPeriod"/>
            </a:pPr>
            <a:r>
              <a:rPr lang="en-US" b="1" dirty="0">
                <a:solidFill>
                  <a:srgbClr val="002060"/>
                </a:solidFill>
              </a:rPr>
              <a:t>Confusion Matrix Heatmap</a:t>
            </a:r>
            <a:r>
              <a:rPr lang="en-US" dirty="0">
                <a:solidFill>
                  <a:srgbClr val="002060"/>
                </a:solidFill>
              </a:rPr>
              <a:t>: This will show the true positives, true negatives, false positives, and false negatives in a more visual format.</a:t>
            </a:r>
          </a:p>
          <a:p>
            <a:pPr marL="514350" indent="-514350" algn="just">
              <a:lnSpc>
                <a:spcPct val="160000"/>
              </a:lnSpc>
              <a:buFont typeface="+mj-lt"/>
              <a:buAutoNum type="arabicPeriod"/>
            </a:pPr>
            <a:r>
              <a:rPr lang="en-US" b="1" dirty="0">
                <a:solidFill>
                  <a:srgbClr val="002060"/>
                </a:solidFill>
              </a:rPr>
              <a:t>ROC Curve</a:t>
            </a:r>
            <a:r>
              <a:rPr lang="en-US" dirty="0">
                <a:solidFill>
                  <a:srgbClr val="002060"/>
                </a:solidFill>
              </a:rPr>
              <a:t>: As mentioned before, this plot shows the trade-off between the True Positive Rate and False Positive Rate at different threshold levels.</a:t>
            </a:r>
          </a:p>
          <a:p>
            <a:pPr marL="514350" indent="-514350" algn="just">
              <a:lnSpc>
                <a:spcPct val="160000"/>
              </a:lnSpc>
              <a:buFont typeface="+mj-lt"/>
              <a:buAutoNum type="arabicPeriod"/>
            </a:pPr>
            <a:r>
              <a:rPr lang="en-US" b="1" dirty="0">
                <a:solidFill>
                  <a:srgbClr val="002060"/>
                </a:solidFill>
              </a:rPr>
              <a:t>Precision-Recall Curve</a:t>
            </a:r>
            <a:r>
              <a:rPr lang="en-US" dirty="0">
                <a:solidFill>
                  <a:srgbClr val="002060"/>
                </a:solidFill>
              </a:rPr>
              <a:t>: Another useful plot, especially when dealing with imbalanced datasets, which shows the trade-off between precision and recall.</a:t>
            </a:r>
          </a:p>
          <a:p>
            <a:pPr algn="just"/>
            <a:endParaRPr lang="en-IN" dirty="0">
              <a:solidFill>
                <a:srgbClr val="002060"/>
              </a:solidFill>
            </a:endParaRPr>
          </a:p>
        </p:txBody>
      </p:sp>
    </p:spTree>
    <p:extLst>
      <p:ext uri="{BB962C8B-B14F-4D97-AF65-F5344CB8AC3E}">
        <p14:creationId xmlns:p14="http://schemas.microsoft.com/office/powerpoint/2010/main" val="2375517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92679C-0245-471A-A99B-7043A5CBC932}"/>
              </a:ext>
            </a:extLst>
          </p:cNvPr>
          <p:cNvPicPr>
            <a:picLocks noChangeAspect="1"/>
          </p:cNvPicPr>
          <p:nvPr/>
        </p:nvPicPr>
        <p:blipFill>
          <a:blip r:embed="rId2"/>
          <a:stretch>
            <a:fillRect/>
          </a:stretch>
        </p:blipFill>
        <p:spPr>
          <a:xfrm>
            <a:off x="-1" y="0"/>
            <a:ext cx="12245645" cy="2893102"/>
          </a:xfrm>
          <a:prstGeom prst="rect">
            <a:avLst/>
          </a:prstGeom>
        </p:spPr>
      </p:pic>
      <p:pic>
        <p:nvPicPr>
          <p:cNvPr id="3" name="Picture 2">
            <a:extLst>
              <a:ext uri="{FF2B5EF4-FFF2-40B4-BE49-F238E27FC236}">
                <a16:creationId xmlns:a16="http://schemas.microsoft.com/office/drawing/2014/main" id="{4C03E1D9-275C-4DA4-9865-9A4B7D1387EE}"/>
              </a:ext>
            </a:extLst>
          </p:cNvPr>
          <p:cNvPicPr>
            <a:picLocks noChangeAspect="1"/>
          </p:cNvPicPr>
          <p:nvPr/>
        </p:nvPicPr>
        <p:blipFill>
          <a:blip r:embed="rId3"/>
          <a:stretch>
            <a:fillRect/>
          </a:stretch>
        </p:blipFill>
        <p:spPr>
          <a:xfrm>
            <a:off x="20465" y="2893102"/>
            <a:ext cx="12151069" cy="3507698"/>
          </a:xfrm>
          <a:prstGeom prst="rect">
            <a:avLst/>
          </a:prstGeom>
        </p:spPr>
      </p:pic>
    </p:spTree>
    <p:extLst>
      <p:ext uri="{BB962C8B-B14F-4D97-AF65-F5344CB8AC3E}">
        <p14:creationId xmlns:p14="http://schemas.microsoft.com/office/powerpoint/2010/main" val="66505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0C0A0EF-98F9-4D68-B3FB-1022953A6672}"/>
              </a:ext>
            </a:extLst>
          </p:cNvPr>
          <p:cNvPicPr>
            <a:picLocks noChangeAspect="1"/>
          </p:cNvPicPr>
          <p:nvPr/>
        </p:nvPicPr>
        <p:blipFill>
          <a:blip r:embed="rId2"/>
          <a:stretch>
            <a:fillRect/>
          </a:stretch>
        </p:blipFill>
        <p:spPr>
          <a:xfrm>
            <a:off x="105685" y="209862"/>
            <a:ext cx="11793179" cy="3072984"/>
          </a:xfrm>
          <a:prstGeom prst="rect">
            <a:avLst/>
          </a:prstGeom>
        </p:spPr>
      </p:pic>
    </p:spTree>
    <p:extLst>
      <p:ext uri="{BB962C8B-B14F-4D97-AF65-F5344CB8AC3E}">
        <p14:creationId xmlns:p14="http://schemas.microsoft.com/office/powerpoint/2010/main" val="4009984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6258-8F80-49E5-84AD-F85E740193DE}"/>
              </a:ext>
            </a:extLst>
          </p:cNvPr>
          <p:cNvSpPr>
            <a:spLocks noGrp="1"/>
          </p:cNvSpPr>
          <p:nvPr>
            <p:ph type="title"/>
          </p:nvPr>
        </p:nvSpPr>
        <p:spPr>
          <a:xfrm>
            <a:off x="628338" y="0"/>
            <a:ext cx="10515600" cy="1325563"/>
          </a:xfrm>
        </p:spPr>
        <p:txBody>
          <a:bodyPr/>
          <a:lstStyle/>
          <a:p>
            <a:r>
              <a:rPr lang="en-IN" b="1" dirty="0">
                <a:solidFill>
                  <a:schemeClr val="accent2"/>
                </a:solidFill>
              </a:rPr>
              <a:t>Logistic Regression</a:t>
            </a:r>
          </a:p>
        </p:txBody>
      </p:sp>
      <p:sp>
        <p:nvSpPr>
          <p:cNvPr id="3" name="Content Placeholder 2">
            <a:extLst>
              <a:ext uri="{FF2B5EF4-FFF2-40B4-BE49-F238E27FC236}">
                <a16:creationId xmlns:a16="http://schemas.microsoft.com/office/drawing/2014/main" id="{8E605318-2708-49CA-B964-EAE91DDE8F76}"/>
              </a:ext>
            </a:extLst>
          </p:cNvPr>
          <p:cNvSpPr>
            <a:spLocks noGrp="1"/>
          </p:cNvSpPr>
          <p:nvPr>
            <p:ph idx="1"/>
          </p:nvPr>
        </p:nvSpPr>
        <p:spPr>
          <a:xfrm>
            <a:off x="628338" y="1325562"/>
            <a:ext cx="11243872" cy="5165179"/>
          </a:xfrm>
        </p:spPr>
        <p:txBody>
          <a:bodyPr>
            <a:normAutofit fontScale="92500"/>
          </a:bodyPr>
          <a:lstStyle/>
          <a:p>
            <a:pPr algn="just">
              <a:lnSpc>
                <a:spcPct val="150000"/>
              </a:lnSpc>
            </a:pPr>
            <a:r>
              <a:rPr lang="en-US" dirty="0">
                <a:solidFill>
                  <a:srgbClr val="002060"/>
                </a:solidFill>
              </a:rPr>
              <a:t>Logistic regression is one of the most popular Machine Learning algorithms, which comes under the Supervised Learning technique. </a:t>
            </a:r>
          </a:p>
          <a:p>
            <a:pPr algn="just">
              <a:lnSpc>
                <a:spcPct val="150000"/>
              </a:lnSpc>
            </a:pPr>
            <a:r>
              <a:rPr lang="en-US" dirty="0">
                <a:solidFill>
                  <a:srgbClr val="002060"/>
                </a:solidFill>
              </a:rPr>
              <a:t>It is used for predicting the categorical dependent variable using a given set of independent variables.</a:t>
            </a:r>
          </a:p>
          <a:p>
            <a:pPr algn="just">
              <a:lnSpc>
                <a:spcPct val="150000"/>
              </a:lnSpc>
            </a:pPr>
            <a:r>
              <a:rPr lang="en-US" dirty="0">
                <a:solidFill>
                  <a:srgbClr val="002060"/>
                </a:solidFill>
              </a:rPr>
              <a:t>Logistic regression predicts the output of a categorical dependent variable. Therefore the outcome must be a categorical or discrete value. It can be either Yes or No, 0 or 1, true or False, etc. but instead of giving the exact value as 0 and 1, </a:t>
            </a:r>
            <a:r>
              <a:rPr lang="en-US" b="1" dirty="0">
                <a:solidFill>
                  <a:srgbClr val="002060"/>
                </a:solidFill>
              </a:rPr>
              <a:t>it gives the probabilistic values which lie between 0 and 1</a:t>
            </a:r>
            <a:r>
              <a:rPr lang="en-US" dirty="0">
                <a:solidFill>
                  <a:srgbClr val="002060"/>
                </a:solidFill>
              </a:rPr>
              <a:t>.</a:t>
            </a:r>
          </a:p>
        </p:txBody>
      </p:sp>
    </p:spTree>
    <p:extLst>
      <p:ext uri="{BB962C8B-B14F-4D97-AF65-F5344CB8AC3E}">
        <p14:creationId xmlns:p14="http://schemas.microsoft.com/office/powerpoint/2010/main" val="370713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6258-8F80-49E5-84AD-F85E740193DE}"/>
              </a:ext>
            </a:extLst>
          </p:cNvPr>
          <p:cNvSpPr>
            <a:spLocks noGrp="1"/>
          </p:cNvSpPr>
          <p:nvPr>
            <p:ph type="title"/>
          </p:nvPr>
        </p:nvSpPr>
        <p:spPr>
          <a:xfrm>
            <a:off x="673308" y="18255"/>
            <a:ext cx="10515600" cy="1325563"/>
          </a:xfrm>
        </p:spPr>
        <p:txBody>
          <a:bodyPr/>
          <a:lstStyle/>
          <a:p>
            <a:r>
              <a:rPr lang="en-IN" b="1" dirty="0">
                <a:solidFill>
                  <a:schemeClr val="accent2"/>
                </a:solidFill>
              </a:rPr>
              <a:t>Logistic Regression</a:t>
            </a:r>
          </a:p>
        </p:txBody>
      </p:sp>
      <p:sp>
        <p:nvSpPr>
          <p:cNvPr id="3" name="Content Placeholder 2">
            <a:extLst>
              <a:ext uri="{FF2B5EF4-FFF2-40B4-BE49-F238E27FC236}">
                <a16:creationId xmlns:a16="http://schemas.microsoft.com/office/drawing/2014/main" id="{8E605318-2708-49CA-B964-EAE91DDE8F76}"/>
              </a:ext>
            </a:extLst>
          </p:cNvPr>
          <p:cNvSpPr>
            <a:spLocks noGrp="1"/>
          </p:cNvSpPr>
          <p:nvPr>
            <p:ph idx="1"/>
          </p:nvPr>
        </p:nvSpPr>
        <p:spPr>
          <a:xfrm>
            <a:off x="673308" y="1253331"/>
            <a:ext cx="11049000" cy="4472912"/>
          </a:xfrm>
        </p:spPr>
        <p:txBody>
          <a:bodyPr>
            <a:normAutofit/>
          </a:bodyPr>
          <a:lstStyle/>
          <a:p>
            <a:pPr algn="just">
              <a:lnSpc>
                <a:spcPct val="150000"/>
              </a:lnSpc>
            </a:pPr>
            <a:r>
              <a:rPr lang="en-US" dirty="0">
                <a:solidFill>
                  <a:srgbClr val="002060"/>
                </a:solidFill>
              </a:rPr>
              <a:t>Logistic Regression is much similar to the Linear Regression except that how they are used. </a:t>
            </a:r>
          </a:p>
          <a:p>
            <a:pPr algn="just">
              <a:lnSpc>
                <a:spcPct val="150000"/>
              </a:lnSpc>
            </a:pPr>
            <a:r>
              <a:rPr lang="en-US" dirty="0">
                <a:solidFill>
                  <a:srgbClr val="002060"/>
                </a:solidFill>
              </a:rPr>
              <a:t>Linear Regression is used for solving Regression problems, whereas </a:t>
            </a:r>
            <a:r>
              <a:rPr lang="en-US" b="1" dirty="0">
                <a:solidFill>
                  <a:srgbClr val="002060"/>
                </a:solidFill>
              </a:rPr>
              <a:t>Logistic regression is used for solving the classification problems</a:t>
            </a:r>
            <a:r>
              <a:rPr lang="en-US" dirty="0">
                <a:solidFill>
                  <a:srgbClr val="002060"/>
                </a:solidFill>
              </a:rPr>
              <a:t>.</a:t>
            </a:r>
          </a:p>
        </p:txBody>
      </p:sp>
    </p:spTree>
    <p:extLst>
      <p:ext uri="{BB962C8B-B14F-4D97-AF65-F5344CB8AC3E}">
        <p14:creationId xmlns:p14="http://schemas.microsoft.com/office/powerpoint/2010/main" val="113218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6258-8F80-49E5-84AD-F85E740193DE}"/>
              </a:ext>
            </a:extLst>
          </p:cNvPr>
          <p:cNvSpPr>
            <a:spLocks noGrp="1"/>
          </p:cNvSpPr>
          <p:nvPr>
            <p:ph type="title"/>
          </p:nvPr>
        </p:nvSpPr>
        <p:spPr>
          <a:xfrm>
            <a:off x="673308" y="18255"/>
            <a:ext cx="10515600" cy="1325563"/>
          </a:xfrm>
        </p:spPr>
        <p:txBody>
          <a:bodyPr/>
          <a:lstStyle/>
          <a:p>
            <a:r>
              <a:rPr lang="en-IN" b="1" dirty="0">
                <a:solidFill>
                  <a:schemeClr val="accent2"/>
                </a:solidFill>
              </a:rPr>
              <a:t>Logistic Regression</a:t>
            </a:r>
          </a:p>
        </p:txBody>
      </p:sp>
      <p:sp>
        <p:nvSpPr>
          <p:cNvPr id="3" name="Content Placeholder 2">
            <a:extLst>
              <a:ext uri="{FF2B5EF4-FFF2-40B4-BE49-F238E27FC236}">
                <a16:creationId xmlns:a16="http://schemas.microsoft.com/office/drawing/2014/main" id="{8E605318-2708-49CA-B964-EAE91DDE8F76}"/>
              </a:ext>
            </a:extLst>
          </p:cNvPr>
          <p:cNvSpPr>
            <a:spLocks noGrp="1"/>
          </p:cNvSpPr>
          <p:nvPr>
            <p:ph idx="1"/>
          </p:nvPr>
        </p:nvSpPr>
        <p:spPr>
          <a:xfrm>
            <a:off x="673308" y="1253331"/>
            <a:ext cx="11049000" cy="1444899"/>
          </a:xfrm>
        </p:spPr>
        <p:txBody>
          <a:bodyPr>
            <a:normAutofit/>
          </a:bodyPr>
          <a:lstStyle/>
          <a:p>
            <a:pPr algn="just">
              <a:lnSpc>
                <a:spcPct val="150000"/>
              </a:lnSpc>
            </a:pPr>
            <a:r>
              <a:rPr lang="en-US" dirty="0">
                <a:solidFill>
                  <a:srgbClr val="002060"/>
                </a:solidFill>
              </a:rPr>
              <a:t>In Logistic regression, instead of fitting a regression line, we fit an "S" shaped logistic function, which predicts two maximum values (0 or 1).</a:t>
            </a:r>
          </a:p>
        </p:txBody>
      </p:sp>
      <p:pic>
        <p:nvPicPr>
          <p:cNvPr id="2050" name="Picture 2" descr="Everything You Need to Know About Logistic Regression - Spiceworks">
            <a:extLst>
              <a:ext uri="{FF2B5EF4-FFF2-40B4-BE49-F238E27FC236}">
                <a16:creationId xmlns:a16="http://schemas.microsoft.com/office/drawing/2014/main" id="{1E95BA4A-86F0-44DD-9BB3-22F73FAB03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0008" y="2949849"/>
            <a:ext cx="5636871" cy="376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94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6258-8F80-49E5-84AD-F85E740193DE}"/>
              </a:ext>
            </a:extLst>
          </p:cNvPr>
          <p:cNvSpPr>
            <a:spLocks noGrp="1"/>
          </p:cNvSpPr>
          <p:nvPr>
            <p:ph type="title"/>
          </p:nvPr>
        </p:nvSpPr>
        <p:spPr>
          <a:xfrm>
            <a:off x="673308" y="18255"/>
            <a:ext cx="10515600" cy="1325563"/>
          </a:xfrm>
        </p:spPr>
        <p:txBody>
          <a:bodyPr/>
          <a:lstStyle/>
          <a:p>
            <a:r>
              <a:rPr lang="en-IN" b="1" dirty="0">
                <a:solidFill>
                  <a:schemeClr val="accent2"/>
                </a:solidFill>
              </a:rPr>
              <a:t>Logistic Regression</a:t>
            </a:r>
          </a:p>
        </p:txBody>
      </p:sp>
      <p:sp>
        <p:nvSpPr>
          <p:cNvPr id="3" name="Content Placeholder 2">
            <a:extLst>
              <a:ext uri="{FF2B5EF4-FFF2-40B4-BE49-F238E27FC236}">
                <a16:creationId xmlns:a16="http://schemas.microsoft.com/office/drawing/2014/main" id="{8E605318-2708-49CA-B964-EAE91DDE8F76}"/>
              </a:ext>
            </a:extLst>
          </p:cNvPr>
          <p:cNvSpPr>
            <a:spLocks noGrp="1"/>
          </p:cNvSpPr>
          <p:nvPr>
            <p:ph idx="1"/>
          </p:nvPr>
        </p:nvSpPr>
        <p:spPr>
          <a:xfrm>
            <a:off x="523405" y="1163390"/>
            <a:ext cx="11243873" cy="5267390"/>
          </a:xfrm>
        </p:spPr>
        <p:txBody>
          <a:bodyPr>
            <a:normAutofit fontScale="85000" lnSpcReduction="10000"/>
          </a:bodyPr>
          <a:lstStyle/>
          <a:p>
            <a:pPr algn="just">
              <a:lnSpc>
                <a:spcPct val="170000"/>
              </a:lnSpc>
            </a:pPr>
            <a:r>
              <a:rPr lang="en-US" dirty="0">
                <a:solidFill>
                  <a:srgbClr val="002060"/>
                </a:solidFill>
              </a:rPr>
              <a:t>The curve from the logistic function indicates the likelihood of something such as whether the cells are cancerous or not, a mouse is obese or not based on its weight, etc.</a:t>
            </a:r>
          </a:p>
          <a:p>
            <a:pPr algn="just">
              <a:lnSpc>
                <a:spcPct val="170000"/>
              </a:lnSpc>
            </a:pPr>
            <a:r>
              <a:rPr lang="en-US" dirty="0">
                <a:solidFill>
                  <a:srgbClr val="002060"/>
                </a:solidFill>
              </a:rPr>
              <a:t>Logistic Regression is a significant machine learning algorithm because it has the ability to provide probabilities and classify new data using continuous and discrete datasets.</a:t>
            </a:r>
          </a:p>
          <a:p>
            <a:pPr algn="just">
              <a:lnSpc>
                <a:spcPct val="170000"/>
              </a:lnSpc>
            </a:pPr>
            <a:r>
              <a:rPr lang="en-US" dirty="0">
                <a:solidFill>
                  <a:srgbClr val="002060"/>
                </a:solidFill>
              </a:rPr>
              <a:t>Logistic Regression can be used to classify the observations using different types of data and can easily determine the most effective variables used for the classification. The below image is showing the logistic function:</a:t>
            </a:r>
          </a:p>
        </p:txBody>
      </p:sp>
    </p:spTree>
    <p:extLst>
      <p:ext uri="{BB962C8B-B14F-4D97-AF65-F5344CB8AC3E}">
        <p14:creationId xmlns:p14="http://schemas.microsoft.com/office/powerpoint/2010/main" val="171708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gistic Regression in Machine Learning">
            <a:extLst>
              <a:ext uri="{FF2B5EF4-FFF2-40B4-BE49-F238E27FC236}">
                <a16:creationId xmlns:a16="http://schemas.microsoft.com/office/drawing/2014/main" id="{8127A02B-4E1C-4D07-9FAC-0DC52553F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761" y="481733"/>
            <a:ext cx="7225259" cy="43351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C1A1DE9-9A01-4CCC-836C-FFAB68EA98ED}"/>
              </a:ext>
            </a:extLst>
          </p:cNvPr>
          <p:cNvSpPr/>
          <p:nvPr/>
        </p:nvSpPr>
        <p:spPr>
          <a:xfrm>
            <a:off x="229849" y="5172154"/>
            <a:ext cx="11732301" cy="1685846"/>
          </a:xfrm>
          <a:prstGeom prst="rect">
            <a:avLst/>
          </a:prstGeom>
        </p:spPr>
        <p:txBody>
          <a:bodyPr wrap="square">
            <a:spAutoFit/>
          </a:bodyPr>
          <a:lstStyle/>
          <a:p>
            <a:pPr algn="just">
              <a:lnSpc>
                <a:spcPct val="150000"/>
              </a:lnSpc>
            </a:pPr>
            <a:r>
              <a:rPr lang="en-US" sz="2400" b="1" i="0" dirty="0">
                <a:solidFill>
                  <a:srgbClr val="FF0000"/>
                </a:solidFill>
                <a:effectLst/>
                <a:latin typeface="Arial" panose="020B0604020202020204" pitchFamily="34" charset="0"/>
              </a:rPr>
              <a:t>Note:</a:t>
            </a:r>
            <a:r>
              <a:rPr lang="en-US" sz="2400" b="0" i="0" dirty="0">
                <a:solidFill>
                  <a:srgbClr val="FF0000"/>
                </a:solidFill>
                <a:effectLst/>
                <a:latin typeface="Arial" panose="020B0604020202020204" pitchFamily="34" charset="0"/>
              </a:rPr>
              <a:t> Logistic regression uses the concept of predictive modeling as regression; therefore, it is called logistic regression, but is used to classify samples; Therefore, it falls under the classification algorithm.</a:t>
            </a:r>
          </a:p>
        </p:txBody>
      </p:sp>
    </p:spTree>
    <p:extLst>
      <p:ext uri="{BB962C8B-B14F-4D97-AF65-F5344CB8AC3E}">
        <p14:creationId xmlns:p14="http://schemas.microsoft.com/office/powerpoint/2010/main" val="349656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CD964-8817-401A-9CDD-428819710877}"/>
              </a:ext>
            </a:extLst>
          </p:cNvPr>
          <p:cNvSpPr>
            <a:spLocks noGrp="1"/>
          </p:cNvSpPr>
          <p:nvPr>
            <p:ph type="title"/>
          </p:nvPr>
        </p:nvSpPr>
        <p:spPr>
          <a:xfrm>
            <a:off x="178633" y="200233"/>
            <a:ext cx="10515600" cy="1325563"/>
          </a:xfrm>
        </p:spPr>
        <p:txBody>
          <a:bodyPr/>
          <a:lstStyle/>
          <a:p>
            <a:r>
              <a:rPr lang="en-IN" b="1" dirty="0">
                <a:solidFill>
                  <a:schemeClr val="accent2"/>
                </a:solidFill>
              </a:rPr>
              <a:t>Logistic Function (Sigmoid Function):</a:t>
            </a:r>
          </a:p>
        </p:txBody>
      </p:sp>
      <p:sp>
        <p:nvSpPr>
          <p:cNvPr id="3" name="Content Placeholder 2">
            <a:extLst>
              <a:ext uri="{FF2B5EF4-FFF2-40B4-BE49-F238E27FC236}">
                <a16:creationId xmlns:a16="http://schemas.microsoft.com/office/drawing/2014/main" id="{3DF85108-D293-4342-B26D-17DF457D5F7E}"/>
              </a:ext>
            </a:extLst>
          </p:cNvPr>
          <p:cNvSpPr>
            <a:spLocks noGrp="1"/>
          </p:cNvSpPr>
          <p:nvPr>
            <p:ph idx="1"/>
          </p:nvPr>
        </p:nvSpPr>
        <p:spPr>
          <a:xfrm>
            <a:off x="178632" y="1345913"/>
            <a:ext cx="11558665" cy="5159818"/>
          </a:xfrm>
        </p:spPr>
        <p:txBody>
          <a:bodyPr>
            <a:normAutofit fontScale="92500" lnSpcReduction="20000"/>
          </a:bodyPr>
          <a:lstStyle/>
          <a:p>
            <a:pPr algn="just">
              <a:lnSpc>
                <a:spcPct val="150000"/>
              </a:lnSpc>
            </a:pPr>
            <a:r>
              <a:rPr lang="en-US" dirty="0"/>
              <a:t>The sigmoid function is a mathematical function used to map the predicted values to probabilities.</a:t>
            </a:r>
          </a:p>
          <a:p>
            <a:pPr algn="just">
              <a:lnSpc>
                <a:spcPct val="150000"/>
              </a:lnSpc>
            </a:pPr>
            <a:r>
              <a:rPr lang="en-US" dirty="0"/>
              <a:t>It maps any real value into another value within a range of 0 and 1.</a:t>
            </a:r>
          </a:p>
          <a:p>
            <a:pPr algn="just">
              <a:lnSpc>
                <a:spcPct val="150000"/>
              </a:lnSpc>
            </a:pPr>
            <a:r>
              <a:rPr lang="en-US" dirty="0"/>
              <a:t>The value of the logistic regression must be between 0 and 1, which cannot go beyond this limit, so it forms a curve like the "S" form. The S-form curve is called the Sigmoid function or the logistic function.</a:t>
            </a:r>
          </a:p>
          <a:p>
            <a:pPr algn="just">
              <a:lnSpc>
                <a:spcPct val="150000"/>
              </a:lnSpc>
            </a:pPr>
            <a:r>
              <a:rPr lang="en-US" dirty="0"/>
              <a:t>In logistic regression, we use the concept of the threshold value, which defines the probability of either 0 or 1. Such as values above the threshold value tends to 1, and a value below the threshold values tends to 0.</a:t>
            </a:r>
          </a:p>
          <a:p>
            <a:pPr algn="just">
              <a:lnSpc>
                <a:spcPct val="150000"/>
              </a:lnSpc>
            </a:pPr>
            <a:endParaRPr lang="en-IN" dirty="0"/>
          </a:p>
        </p:txBody>
      </p:sp>
    </p:spTree>
    <p:extLst>
      <p:ext uri="{BB962C8B-B14F-4D97-AF65-F5344CB8AC3E}">
        <p14:creationId xmlns:p14="http://schemas.microsoft.com/office/powerpoint/2010/main" val="417174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F37D-5E4B-4B94-8E36-CB7A20738C83}"/>
              </a:ext>
            </a:extLst>
          </p:cNvPr>
          <p:cNvSpPr>
            <a:spLocks noGrp="1"/>
          </p:cNvSpPr>
          <p:nvPr>
            <p:ph type="title"/>
          </p:nvPr>
        </p:nvSpPr>
        <p:spPr/>
        <p:txBody>
          <a:bodyPr/>
          <a:lstStyle/>
          <a:p>
            <a:r>
              <a:rPr lang="en-IN" b="1" dirty="0">
                <a:solidFill>
                  <a:schemeClr val="accent2"/>
                </a:solidFill>
              </a:rPr>
              <a:t>Assumptions for Logistic Regression:</a:t>
            </a:r>
          </a:p>
        </p:txBody>
      </p:sp>
      <p:sp>
        <p:nvSpPr>
          <p:cNvPr id="3" name="Content Placeholder 2">
            <a:extLst>
              <a:ext uri="{FF2B5EF4-FFF2-40B4-BE49-F238E27FC236}">
                <a16:creationId xmlns:a16="http://schemas.microsoft.com/office/drawing/2014/main" id="{27EB1D37-6AE5-485A-B521-B37048E19026}"/>
              </a:ext>
            </a:extLst>
          </p:cNvPr>
          <p:cNvSpPr>
            <a:spLocks noGrp="1"/>
          </p:cNvSpPr>
          <p:nvPr>
            <p:ph idx="1"/>
          </p:nvPr>
        </p:nvSpPr>
        <p:spPr/>
        <p:txBody>
          <a:bodyPr/>
          <a:lstStyle/>
          <a:p>
            <a:pPr algn="just">
              <a:lnSpc>
                <a:spcPct val="150000"/>
              </a:lnSpc>
            </a:pPr>
            <a:r>
              <a:rPr lang="en-US" dirty="0"/>
              <a:t>The dependent variable must be categorical in nature.</a:t>
            </a:r>
          </a:p>
          <a:p>
            <a:pPr algn="just">
              <a:lnSpc>
                <a:spcPct val="150000"/>
              </a:lnSpc>
            </a:pPr>
            <a:r>
              <a:rPr lang="en-US" dirty="0"/>
              <a:t>The independent variable should not have multi-collinearity.</a:t>
            </a:r>
          </a:p>
          <a:p>
            <a:pPr algn="just" fontAlgn="base">
              <a:lnSpc>
                <a:spcPct val="150000"/>
              </a:lnSpc>
            </a:pPr>
            <a:r>
              <a:rPr lang="en-US" dirty="0"/>
              <a:t>No outliers: There should be no outliers in the dataset.</a:t>
            </a:r>
          </a:p>
          <a:p>
            <a:pPr algn="just" fontAlgn="base">
              <a:lnSpc>
                <a:spcPct val="150000"/>
              </a:lnSpc>
            </a:pPr>
            <a:r>
              <a:rPr lang="en-US" dirty="0"/>
              <a:t>Large sample size: The sample size is sufficiently large</a:t>
            </a:r>
          </a:p>
          <a:p>
            <a:pPr algn="just">
              <a:lnSpc>
                <a:spcPct val="150000"/>
              </a:lnSpc>
            </a:pPr>
            <a:endParaRPr lang="en-US" dirty="0"/>
          </a:p>
          <a:p>
            <a:pPr algn="just">
              <a:lnSpc>
                <a:spcPct val="150000"/>
              </a:lnSpc>
            </a:pPr>
            <a:endParaRPr lang="en-IN" dirty="0"/>
          </a:p>
        </p:txBody>
      </p:sp>
    </p:spTree>
    <p:extLst>
      <p:ext uri="{BB962C8B-B14F-4D97-AF65-F5344CB8AC3E}">
        <p14:creationId xmlns:p14="http://schemas.microsoft.com/office/powerpoint/2010/main" val="427887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C02D2-04E8-4BE0-8994-50ED507F0C8E}"/>
              </a:ext>
            </a:extLst>
          </p:cNvPr>
          <p:cNvSpPr>
            <a:spLocks noGrp="1"/>
          </p:cNvSpPr>
          <p:nvPr>
            <p:ph type="title"/>
          </p:nvPr>
        </p:nvSpPr>
        <p:spPr/>
        <p:txBody>
          <a:bodyPr/>
          <a:lstStyle/>
          <a:p>
            <a:r>
              <a:rPr lang="en-IN" b="1" dirty="0">
                <a:solidFill>
                  <a:schemeClr val="accent2"/>
                </a:solidFill>
              </a:rPr>
              <a:t>Logistic Regression Equation:</a:t>
            </a:r>
          </a:p>
        </p:txBody>
      </p:sp>
      <p:sp>
        <p:nvSpPr>
          <p:cNvPr id="3" name="Content Placeholder 2">
            <a:extLst>
              <a:ext uri="{FF2B5EF4-FFF2-40B4-BE49-F238E27FC236}">
                <a16:creationId xmlns:a16="http://schemas.microsoft.com/office/drawing/2014/main" id="{61A9A642-ACB2-4A41-B415-2D293AAE9075}"/>
              </a:ext>
            </a:extLst>
          </p:cNvPr>
          <p:cNvSpPr>
            <a:spLocks noGrp="1"/>
          </p:cNvSpPr>
          <p:nvPr>
            <p:ph idx="1"/>
          </p:nvPr>
        </p:nvSpPr>
        <p:spPr>
          <a:xfrm>
            <a:off x="733269" y="1690688"/>
            <a:ext cx="10515600" cy="1325563"/>
          </a:xfrm>
        </p:spPr>
        <p:txBody>
          <a:bodyPr>
            <a:noAutofit/>
          </a:bodyPr>
          <a:lstStyle/>
          <a:p>
            <a:pPr algn="just">
              <a:lnSpc>
                <a:spcPct val="170000"/>
              </a:lnSpc>
            </a:pPr>
            <a:r>
              <a:rPr lang="en-US" sz="2600" dirty="0"/>
              <a:t>The Logistic regression equation can be obtained from the Linear Regression equation.</a:t>
            </a:r>
          </a:p>
          <a:p>
            <a:pPr algn="just">
              <a:lnSpc>
                <a:spcPct val="170000"/>
              </a:lnSpc>
            </a:pPr>
            <a:r>
              <a:rPr lang="en-IN" sz="2600" dirty="0"/>
              <a:t>It is given by</a:t>
            </a:r>
          </a:p>
        </p:txBody>
      </p:sp>
      <p:pic>
        <p:nvPicPr>
          <p:cNvPr id="1028" name="Picture 4" descr="Activation Function Sigmoid. “The S-shaped function” | by Dhananjay  Budaraju | Analytics Vidhya | Medium">
            <a:extLst>
              <a:ext uri="{FF2B5EF4-FFF2-40B4-BE49-F238E27FC236}">
                <a16:creationId xmlns:a16="http://schemas.microsoft.com/office/drawing/2014/main" id="{2A5124FD-CD3D-49C5-8AC4-7A18F5C06442}"/>
              </a:ext>
            </a:extLst>
          </p:cNvPr>
          <p:cNvPicPr>
            <a:picLocks noChangeAspect="1" noChangeArrowheads="1"/>
          </p:cNvPicPr>
          <p:nvPr/>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l="1733" t="549"/>
          <a:stretch/>
        </p:blipFill>
        <p:spPr bwMode="auto">
          <a:xfrm>
            <a:off x="4896746" y="4080552"/>
            <a:ext cx="3736065" cy="14658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530CC28-ADE2-41F3-B20C-DDCDCB79DA9B}"/>
              </a:ext>
            </a:extLst>
          </p:cNvPr>
          <p:cNvSpPr/>
          <p:nvPr/>
        </p:nvSpPr>
        <p:spPr>
          <a:xfrm>
            <a:off x="4896746" y="5702720"/>
            <a:ext cx="4075920" cy="584775"/>
          </a:xfrm>
          <a:prstGeom prst="rect">
            <a:avLst/>
          </a:prstGeom>
        </p:spPr>
        <p:txBody>
          <a:bodyPr wrap="square">
            <a:spAutoFit/>
          </a:bodyPr>
          <a:lstStyle/>
          <a:p>
            <a:r>
              <a:rPr lang="en-IN" sz="3200" i="1" dirty="0">
                <a:solidFill>
                  <a:schemeClr val="accent2"/>
                </a:solidFill>
                <a:latin typeface="KaTeX_Math"/>
              </a:rPr>
              <a:t>Where z </a:t>
            </a:r>
            <a:r>
              <a:rPr lang="en-IN" sz="3200" dirty="0">
                <a:solidFill>
                  <a:schemeClr val="accent2"/>
                </a:solidFill>
                <a:latin typeface="KaTeX_Main"/>
              </a:rPr>
              <a:t>= </a:t>
            </a:r>
            <a:r>
              <a:rPr lang="en-IN" sz="3200" i="1" dirty="0" err="1">
                <a:solidFill>
                  <a:schemeClr val="accent2"/>
                </a:solidFill>
                <a:latin typeface="KaTeX_Math"/>
              </a:rPr>
              <a:t>w</a:t>
            </a:r>
            <a:r>
              <a:rPr lang="en-IN" sz="3200" dirty="0" err="1">
                <a:solidFill>
                  <a:schemeClr val="accent2"/>
                </a:solidFill>
                <a:latin typeface="KaTeX_Main"/>
              </a:rPr>
              <a:t>⋅</a:t>
            </a:r>
            <a:r>
              <a:rPr lang="en-IN" sz="3200" i="1" dirty="0" err="1">
                <a:solidFill>
                  <a:schemeClr val="accent2"/>
                </a:solidFill>
                <a:latin typeface="KaTeX_Math"/>
              </a:rPr>
              <a:t>X</a:t>
            </a:r>
            <a:r>
              <a:rPr lang="en-IN" sz="3200" i="1" dirty="0">
                <a:solidFill>
                  <a:schemeClr val="accent2"/>
                </a:solidFill>
                <a:latin typeface="KaTeX_Math"/>
              </a:rPr>
              <a:t> </a:t>
            </a:r>
            <a:r>
              <a:rPr lang="en-IN" sz="3200" dirty="0">
                <a:solidFill>
                  <a:schemeClr val="accent2"/>
                </a:solidFill>
                <a:latin typeface="KaTeX_Main"/>
              </a:rPr>
              <a:t>+ </a:t>
            </a:r>
            <a:r>
              <a:rPr lang="en-IN" sz="3200" i="1" dirty="0">
                <a:solidFill>
                  <a:schemeClr val="accent2"/>
                </a:solidFill>
                <a:latin typeface="KaTeX_Math"/>
              </a:rPr>
              <a:t>b</a:t>
            </a:r>
            <a:endParaRPr lang="en-IN" sz="3200" dirty="0">
              <a:solidFill>
                <a:schemeClr val="accent2"/>
              </a:solidFill>
            </a:endParaRPr>
          </a:p>
        </p:txBody>
      </p:sp>
    </p:spTree>
    <p:extLst>
      <p:ext uri="{BB962C8B-B14F-4D97-AF65-F5344CB8AC3E}">
        <p14:creationId xmlns:p14="http://schemas.microsoft.com/office/powerpoint/2010/main" val="76290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circle(in)">
                                      <p:cBhvr>
                                        <p:cTn id="17" dur="20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80">
                                          <p:stCondLst>
                                            <p:cond delay="0"/>
                                          </p:stCondLst>
                                        </p:cTn>
                                        <p:tgtEl>
                                          <p:spTgt spid="4"/>
                                        </p:tgtEl>
                                      </p:cBhvr>
                                    </p:animEffect>
                                    <p:anim calcmode="lin" valueType="num">
                                      <p:cBhvr>
                                        <p:cTn id="2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8" dur="26">
                                          <p:stCondLst>
                                            <p:cond delay="650"/>
                                          </p:stCondLst>
                                        </p:cTn>
                                        <p:tgtEl>
                                          <p:spTgt spid="4"/>
                                        </p:tgtEl>
                                      </p:cBhvr>
                                      <p:to x="100000" y="60000"/>
                                    </p:animScale>
                                    <p:animScale>
                                      <p:cBhvr>
                                        <p:cTn id="29" dur="166" decel="50000">
                                          <p:stCondLst>
                                            <p:cond delay="676"/>
                                          </p:stCondLst>
                                        </p:cTn>
                                        <p:tgtEl>
                                          <p:spTgt spid="4"/>
                                        </p:tgtEl>
                                      </p:cBhvr>
                                      <p:to x="100000" y="100000"/>
                                    </p:animScale>
                                    <p:animScale>
                                      <p:cBhvr>
                                        <p:cTn id="30" dur="26">
                                          <p:stCondLst>
                                            <p:cond delay="1312"/>
                                          </p:stCondLst>
                                        </p:cTn>
                                        <p:tgtEl>
                                          <p:spTgt spid="4"/>
                                        </p:tgtEl>
                                      </p:cBhvr>
                                      <p:to x="100000" y="80000"/>
                                    </p:animScale>
                                    <p:animScale>
                                      <p:cBhvr>
                                        <p:cTn id="31" dur="166" decel="50000">
                                          <p:stCondLst>
                                            <p:cond delay="1338"/>
                                          </p:stCondLst>
                                        </p:cTn>
                                        <p:tgtEl>
                                          <p:spTgt spid="4"/>
                                        </p:tgtEl>
                                      </p:cBhvr>
                                      <p:to x="100000" y="100000"/>
                                    </p:animScale>
                                    <p:animScale>
                                      <p:cBhvr>
                                        <p:cTn id="32" dur="26">
                                          <p:stCondLst>
                                            <p:cond delay="1642"/>
                                          </p:stCondLst>
                                        </p:cTn>
                                        <p:tgtEl>
                                          <p:spTgt spid="4"/>
                                        </p:tgtEl>
                                      </p:cBhvr>
                                      <p:to x="100000" y="90000"/>
                                    </p:animScale>
                                    <p:animScale>
                                      <p:cBhvr>
                                        <p:cTn id="33" dur="166" decel="50000">
                                          <p:stCondLst>
                                            <p:cond delay="1668"/>
                                          </p:stCondLst>
                                        </p:cTn>
                                        <p:tgtEl>
                                          <p:spTgt spid="4"/>
                                        </p:tgtEl>
                                      </p:cBhvr>
                                      <p:to x="100000" y="100000"/>
                                    </p:animScale>
                                    <p:animScale>
                                      <p:cBhvr>
                                        <p:cTn id="34" dur="26">
                                          <p:stCondLst>
                                            <p:cond delay="1808"/>
                                          </p:stCondLst>
                                        </p:cTn>
                                        <p:tgtEl>
                                          <p:spTgt spid="4"/>
                                        </p:tgtEl>
                                      </p:cBhvr>
                                      <p:to x="100000" y="95000"/>
                                    </p:animScale>
                                    <p:animScale>
                                      <p:cBhvr>
                                        <p:cTn id="35"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1418</TotalTime>
  <Words>834</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Unicode MS</vt:lpstr>
      <vt:lpstr>Calibri</vt:lpstr>
      <vt:lpstr>Calibri Light</vt:lpstr>
      <vt:lpstr>KaTeX_Main</vt:lpstr>
      <vt:lpstr>KaTeX_Math</vt:lpstr>
      <vt:lpstr>Office Theme</vt:lpstr>
      <vt:lpstr>Logistic Regression </vt:lpstr>
      <vt:lpstr>Logistic Regression</vt:lpstr>
      <vt:lpstr>Logistic Regression</vt:lpstr>
      <vt:lpstr>Logistic Regression</vt:lpstr>
      <vt:lpstr>Logistic Regression</vt:lpstr>
      <vt:lpstr>PowerPoint Presentation</vt:lpstr>
      <vt:lpstr>Logistic Function (Sigmoid Function):</vt:lpstr>
      <vt:lpstr>Assumptions for Logistic Regression:</vt:lpstr>
      <vt:lpstr>Logistic Regression Equation:</vt:lpstr>
      <vt:lpstr>Type of Logistic Regression:</vt:lpstr>
      <vt:lpstr>Python code for implementing Logistic Regression  using the popular scikit-learn library. </vt:lpstr>
      <vt:lpstr>Split the dataset into training and testing sets</vt:lpstr>
      <vt:lpstr>Train the Logistic Regression model</vt:lpstr>
      <vt:lpstr>Make predictions</vt:lpstr>
      <vt:lpstr>Evaluate the model</vt:lpstr>
      <vt:lpstr>Step 8: Visualize the 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dc:title>
  <dc:creator>DELL</dc:creator>
  <cp:lastModifiedBy>DELL</cp:lastModifiedBy>
  <cp:revision>16</cp:revision>
  <dcterms:created xsi:type="dcterms:W3CDTF">2024-09-03T09:04:52Z</dcterms:created>
  <dcterms:modified xsi:type="dcterms:W3CDTF">2024-09-09T15:17:39Z</dcterms:modified>
</cp:coreProperties>
</file>