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AC95-A544-4E1C-97C9-9228D7C368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FC21CB-F8C1-4CB2-98A4-9643E2178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EDB53C-1581-4DB2-B257-49A6B2CA2C44}"/>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5" name="Footer Placeholder 4">
            <a:extLst>
              <a:ext uri="{FF2B5EF4-FFF2-40B4-BE49-F238E27FC236}">
                <a16:creationId xmlns:a16="http://schemas.microsoft.com/office/drawing/2014/main" id="{1AF10199-1F7F-4304-A9C4-5FBF87B041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FCBBB-C47F-489B-8DE8-2BD86A817E5F}"/>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353905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39FA-6986-4421-8BF7-FA2B241E64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C7921A-F593-4F2B-B842-978B7B99ED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D2FA7-06F3-4320-A081-AC60CDBDB315}"/>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5" name="Footer Placeholder 4">
            <a:extLst>
              <a:ext uri="{FF2B5EF4-FFF2-40B4-BE49-F238E27FC236}">
                <a16:creationId xmlns:a16="http://schemas.microsoft.com/office/drawing/2014/main" id="{603EEFF2-6CDD-415D-89DF-498E900B3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AD7C34-B471-4BBB-AD6C-FCE87123E073}"/>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203227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548A66-C66A-4D27-BDDD-EB1529714E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FBE78A-D5B6-4FBE-82D8-1F1F1F2E52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DEC75-6DCF-4927-B6B7-62B0E52E247D}"/>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5" name="Footer Placeholder 4">
            <a:extLst>
              <a:ext uri="{FF2B5EF4-FFF2-40B4-BE49-F238E27FC236}">
                <a16:creationId xmlns:a16="http://schemas.microsoft.com/office/drawing/2014/main" id="{00316C2C-CE6E-47F0-B66A-BAA7C31A1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CC73C-C48B-4FD7-A208-A82597ED5F9B}"/>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14025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56C5-CA3C-4AC7-B1D7-36824CC002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22E2A4-D5B4-484A-8C17-FBBDB5AEEC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652B5-59AA-4E4C-A976-E05AC159F4DF}"/>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5" name="Footer Placeholder 4">
            <a:extLst>
              <a:ext uri="{FF2B5EF4-FFF2-40B4-BE49-F238E27FC236}">
                <a16:creationId xmlns:a16="http://schemas.microsoft.com/office/drawing/2014/main" id="{BD33D627-57CE-45F8-9F52-6FD792AC17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B5D81-658A-48AC-B759-60834093307C}"/>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190564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97CA-F6F2-4EE2-B9A2-370CCAAA4A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52F802-6488-483C-89D5-10B6679C5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7915B3-99E5-4FFA-86C8-B72F3F785E52}"/>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5" name="Footer Placeholder 4">
            <a:extLst>
              <a:ext uri="{FF2B5EF4-FFF2-40B4-BE49-F238E27FC236}">
                <a16:creationId xmlns:a16="http://schemas.microsoft.com/office/drawing/2014/main" id="{164A5E14-EDD5-4228-A0F3-3677FEE7DB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1B681-9CB5-4083-8FC7-69DD689104D7}"/>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235847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079C-AAB8-4B2B-BF28-845DACFA1E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043286-7EFA-4646-BBC3-5F7904DF95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7B72F7-E7C7-4AF1-BF5B-BE9516EBB9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E362D9-BB21-4F00-9DF7-776B4F8C30BD}"/>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6" name="Footer Placeholder 5">
            <a:extLst>
              <a:ext uri="{FF2B5EF4-FFF2-40B4-BE49-F238E27FC236}">
                <a16:creationId xmlns:a16="http://schemas.microsoft.com/office/drawing/2014/main" id="{F4D46B38-22AF-4EA5-A415-33FFC1253D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013605-40E1-4D60-A28C-3D87E400B12D}"/>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123778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45C2-30AA-44D3-9BA3-BEEC0FA068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A8FC1-4B79-403C-87CB-0043BB27E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69E853-3AE3-405E-BE1B-48ACD34675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8293CB-9A9C-40CF-9D3C-FC5E195C59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FAE241-A9AD-407F-81E9-19986E93CF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52B9E6-2DD2-43DB-AFAF-49A1892437A2}"/>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8" name="Footer Placeholder 7">
            <a:extLst>
              <a:ext uri="{FF2B5EF4-FFF2-40B4-BE49-F238E27FC236}">
                <a16:creationId xmlns:a16="http://schemas.microsoft.com/office/drawing/2014/main" id="{E69AD334-CB0B-4085-AE8F-98794485B6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0D649E-AD24-4EA7-8431-3E339EA56729}"/>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409073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F84D-448D-485A-AB24-9EA44B6B63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4B1ADA-49E6-461D-9359-B13FD8C73228}"/>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4" name="Footer Placeholder 3">
            <a:extLst>
              <a:ext uri="{FF2B5EF4-FFF2-40B4-BE49-F238E27FC236}">
                <a16:creationId xmlns:a16="http://schemas.microsoft.com/office/drawing/2014/main" id="{6C9D81DB-ABC0-401A-B921-2DAC4B1D68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755C75-14E7-4067-9FF3-B13D67474ED2}"/>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160382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41F82-4D08-4EA6-A79C-084FAAC271F6}"/>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3" name="Footer Placeholder 2">
            <a:extLst>
              <a:ext uri="{FF2B5EF4-FFF2-40B4-BE49-F238E27FC236}">
                <a16:creationId xmlns:a16="http://schemas.microsoft.com/office/drawing/2014/main" id="{AC3A0DEF-C7C7-41B3-B82E-98B65B6F7B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775AD2-4C17-486D-9C1E-D7401BACCC0D}"/>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220566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5B3B-8116-43B0-BBA5-CF831D737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BF38FB-0839-428D-9FA0-362FF9642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B71743-58D2-4442-B63B-65DA5E51A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8AD0DF-5D09-4E65-9B01-E56877D538B4}"/>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6" name="Footer Placeholder 5">
            <a:extLst>
              <a:ext uri="{FF2B5EF4-FFF2-40B4-BE49-F238E27FC236}">
                <a16:creationId xmlns:a16="http://schemas.microsoft.com/office/drawing/2014/main" id="{92A2A642-9FD6-4D41-8346-70F7DF9D1F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4C9E5-6752-424D-BBF9-A2EE8659EB1E}"/>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156959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6E83-D16A-4804-84E3-456B56885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06D888-1145-4896-9DE6-EE02B9BAD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649F68-C3D2-4EE7-9602-4AFBA36B2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873622-6CA4-4D0C-A4D1-85C19E32A8B5}"/>
              </a:ext>
            </a:extLst>
          </p:cNvPr>
          <p:cNvSpPr>
            <a:spLocks noGrp="1"/>
          </p:cNvSpPr>
          <p:nvPr>
            <p:ph type="dt" sz="half" idx="10"/>
          </p:nvPr>
        </p:nvSpPr>
        <p:spPr/>
        <p:txBody>
          <a:bodyPr/>
          <a:lstStyle/>
          <a:p>
            <a:fld id="{E8BC3401-B63E-4784-B36F-740E997C5394}" type="datetimeFigureOut">
              <a:rPr lang="en-IN" smtClean="0"/>
              <a:t>09-09-2024</a:t>
            </a:fld>
            <a:endParaRPr lang="en-IN"/>
          </a:p>
        </p:txBody>
      </p:sp>
      <p:sp>
        <p:nvSpPr>
          <p:cNvPr id="6" name="Footer Placeholder 5">
            <a:extLst>
              <a:ext uri="{FF2B5EF4-FFF2-40B4-BE49-F238E27FC236}">
                <a16:creationId xmlns:a16="http://schemas.microsoft.com/office/drawing/2014/main" id="{EA4F3677-0543-4CE3-BF3D-4C3B55AA2F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E9E983-F2BE-420E-AD02-D0A781933D19}"/>
              </a:ext>
            </a:extLst>
          </p:cNvPr>
          <p:cNvSpPr>
            <a:spLocks noGrp="1"/>
          </p:cNvSpPr>
          <p:nvPr>
            <p:ph type="sldNum" sz="quarter" idx="12"/>
          </p:nvPr>
        </p:nvSpPr>
        <p:spPr/>
        <p:txBody>
          <a:bodyPr/>
          <a:lstStyle/>
          <a:p>
            <a:fld id="{FB87491D-4DEF-44B6-9191-9557DA787B5B}" type="slidenum">
              <a:rPr lang="en-IN" smtClean="0"/>
              <a:t>‹#›</a:t>
            </a:fld>
            <a:endParaRPr lang="en-IN"/>
          </a:p>
        </p:txBody>
      </p:sp>
    </p:spTree>
    <p:extLst>
      <p:ext uri="{BB962C8B-B14F-4D97-AF65-F5344CB8AC3E}">
        <p14:creationId xmlns:p14="http://schemas.microsoft.com/office/powerpoint/2010/main" val="157454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1EC15-3533-4A26-860E-F1A73AEA6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93C862-5131-45FF-8CCF-199C508F7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40D4CA-0BCE-4A12-95F7-BA8ADD8E8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C3401-B63E-4784-B36F-740E997C5394}" type="datetimeFigureOut">
              <a:rPr lang="en-IN" smtClean="0"/>
              <a:t>09-09-2024</a:t>
            </a:fld>
            <a:endParaRPr lang="en-IN"/>
          </a:p>
        </p:txBody>
      </p:sp>
      <p:sp>
        <p:nvSpPr>
          <p:cNvPr id="5" name="Footer Placeholder 4">
            <a:extLst>
              <a:ext uri="{FF2B5EF4-FFF2-40B4-BE49-F238E27FC236}">
                <a16:creationId xmlns:a16="http://schemas.microsoft.com/office/drawing/2014/main" id="{078A6A92-EA58-4F62-9300-858661202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781496-7251-4A0F-B93D-DA7A82566F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7491D-4DEF-44B6-9191-9557DA787B5B}" type="slidenum">
              <a:rPr lang="en-IN" smtClean="0"/>
              <a:t>‹#›</a:t>
            </a:fld>
            <a:endParaRPr lang="en-IN"/>
          </a:p>
        </p:txBody>
      </p:sp>
    </p:spTree>
    <p:extLst>
      <p:ext uri="{BB962C8B-B14F-4D97-AF65-F5344CB8AC3E}">
        <p14:creationId xmlns:p14="http://schemas.microsoft.com/office/powerpoint/2010/main" val="2249870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3941-87CB-4AB2-BF11-7D4C20B6711F}"/>
              </a:ext>
            </a:extLst>
          </p:cNvPr>
          <p:cNvSpPr>
            <a:spLocks noGrp="1"/>
          </p:cNvSpPr>
          <p:nvPr>
            <p:ph type="ctrTitle"/>
          </p:nvPr>
        </p:nvSpPr>
        <p:spPr/>
        <p:txBody>
          <a:bodyPr>
            <a:normAutofit/>
          </a:bodyPr>
          <a:lstStyle/>
          <a:p>
            <a:r>
              <a:rPr lang="en-IN" b="1" dirty="0">
                <a:solidFill>
                  <a:srgbClr val="00B050"/>
                </a:solidFill>
              </a:rPr>
              <a:t>K-Nearest </a:t>
            </a:r>
            <a:r>
              <a:rPr lang="en-IN" b="1" dirty="0" err="1">
                <a:solidFill>
                  <a:srgbClr val="00B050"/>
                </a:solidFill>
              </a:rPr>
              <a:t>Neighbor</a:t>
            </a:r>
            <a:r>
              <a:rPr lang="en-IN" b="1" dirty="0">
                <a:solidFill>
                  <a:srgbClr val="00B050"/>
                </a:solidFill>
              </a:rPr>
              <a:t> (KNN) Algorithm</a:t>
            </a:r>
          </a:p>
        </p:txBody>
      </p:sp>
      <p:sp>
        <p:nvSpPr>
          <p:cNvPr id="3" name="Subtitle 2">
            <a:extLst>
              <a:ext uri="{FF2B5EF4-FFF2-40B4-BE49-F238E27FC236}">
                <a16:creationId xmlns:a16="http://schemas.microsoft.com/office/drawing/2014/main" id="{D2B1AA87-6EA0-471E-B401-637AD8E1A35C}"/>
              </a:ext>
            </a:extLst>
          </p:cNvPr>
          <p:cNvSpPr>
            <a:spLocks noGrp="1"/>
          </p:cNvSpPr>
          <p:nvPr>
            <p:ph type="subTitle" idx="1"/>
          </p:nvPr>
        </p:nvSpPr>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420359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C1DE1-2B2C-4B58-AB87-7F574A8D76F8}"/>
              </a:ext>
            </a:extLst>
          </p:cNvPr>
          <p:cNvSpPr>
            <a:spLocks noGrp="1"/>
          </p:cNvSpPr>
          <p:nvPr>
            <p:ph idx="1"/>
          </p:nvPr>
        </p:nvSpPr>
        <p:spPr>
          <a:xfrm>
            <a:off x="5876143" y="562807"/>
            <a:ext cx="6041037" cy="5972903"/>
          </a:xfrm>
        </p:spPr>
        <p:txBody>
          <a:bodyPr>
            <a:normAutofit/>
          </a:bodyPr>
          <a:lstStyle/>
          <a:p>
            <a:pPr algn="just">
              <a:lnSpc>
                <a:spcPct val="150000"/>
              </a:lnSpc>
            </a:pPr>
            <a:r>
              <a:rPr lang="en-US" dirty="0">
                <a:solidFill>
                  <a:srgbClr val="002060"/>
                </a:solidFill>
              </a:rPr>
              <a:t>Firstly, we will choose the number of neighbors, so we will choose the k=5.</a:t>
            </a:r>
          </a:p>
          <a:p>
            <a:pPr algn="just">
              <a:lnSpc>
                <a:spcPct val="150000"/>
              </a:lnSpc>
            </a:pPr>
            <a:r>
              <a:rPr lang="en-US" dirty="0">
                <a:solidFill>
                  <a:srgbClr val="002060"/>
                </a:solidFill>
              </a:rPr>
              <a:t>Next, we will calculate the </a:t>
            </a:r>
            <a:r>
              <a:rPr lang="en-US" b="1" dirty="0">
                <a:solidFill>
                  <a:srgbClr val="002060"/>
                </a:solidFill>
              </a:rPr>
              <a:t>Euclidean distance</a:t>
            </a:r>
            <a:r>
              <a:rPr lang="en-US" dirty="0">
                <a:solidFill>
                  <a:srgbClr val="002060"/>
                </a:solidFill>
              </a:rPr>
              <a:t> between the data points. The Euclidean distance is the distance between two points, which we have already studied in geometry. It can be calculated as:</a:t>
            </a:r>
          </a:p>
          <a:p>
            <a:pPr algn="just">
              <a:lnSpc>
                <a:spcPct val="150000"/>
              </a:lnSpc>
            </a:pPr>
            <a:endParaRPr lang="en-IN" dirty="0">
              <a:solidFill>
                <a:srgbClr val="002060"/>
              </a:solidFill>
            </a:endParaRPr>
          </a:p>
        </p:txBody>
      </p:sp>
      <p:pic>
        <p:nvPicPr>
          <p:cNvPr id="4098" name="Picture 2" descr="K-Nearest Neighbor(KNN) Algorithm for Machine Learning">
            <a:extLst>
              <a:ext uri="{FF2B5EF4-FFF2-40B4-BE49-F238E27FC236}">
                <a16:creationId xmlns:a16="http://schemas.microsoft.com/office/drawing/2014/main" id="{F28988DD-F7D4-4409-9C7C-AF3827CB71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346"/>
          <a:stretch/>
        </p:blipFill>
        <p:spPr bwMode="auto">
          <a:xfrm>
            <a:off x="0" y="113104"/>
            <a:ext cx="5589770" cy="40091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K-Nearest Neighbor(KNN) Algorithm for Machine Learning">
            <a:extLst>
              <a:ext uri="{FF2B5EF4-FFF2-40B4-BE49-F238E27FC236}">
                <a16:creationId xmlns:a16="http://schemas.microsoft.com/office/drawing/2014/main" id="{8AC4B372-4751-42D0-BAA5-E9EB1C9EB5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990"/>
          <a:stretch/>
        </p:blipFill>
        <p:spPr bwMode="auto">
          <a:xfrm>
            <a:off x="3223267" y="5951887"/>
            <a:ext cx="8573991" cy="68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36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55BD5-956F-4D59-B3F3-5E1511D06141}"/>
              </a:ext>
            </a:extLst>
          </p:cNvPr>
          <p:cNvSpPr>
            <a:spLocks noGrp="1"/>
          </p:cNvSpPr>
          <p:nvPr>
            <p:ph idx="1"/>
          </p:nvPr>
        </p:nvSpPr>
        <p:spPr>
          <a:xfrm>
            <a:off x="133662" y="251656"/>
            <a:ext cx="5005153" cy="4889969"/>
          </a:xfrm>
        </p:spPr>
        <p:txBody>
          <a:bodyPr/>
          <a:lstStyle/>
          <a:p>
            <a:pPr algn="just">
              <a:lnSpc>
                <a:spcPct val="150000"/>
              </a:lnSpc>
            </a:pPr>
            <a:r>
              <a:rPr lang="en-US" dirty="0">
                <a:solidFill>
                  <a:srgbClr val="002060"/>
                </a:solidFill>
              </a:rPr>
              <a:t>By calculating the Euclidean distance we got the nearest neighbors, as three nearest neighbors in category A and two nearest neighbors in category B. Consider the image:</a:t>
            </a:r>
          </a:p>
        </p:txBody>
      </p:sp>
      <p:pic>
        <p:nvPicPr>
          <p:cNvPr id="5122" name="Picture 2" descr="K-Nearest Neighbor(KNN) Algorithm for Machine Learning">
            <a:extLst>
              <a:ext uri="{FF2B5EF4-FFF2-40B4-BE49-F238E27FC236}">
                <a16:creationId xmlns:a16="http://schemas.microsoft.com/office/drawing/2014/main" id="{6525A613-A9A9-4665-A520-E1D7CD4B9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815" y="37003"/>
            <a:ext cx="6673434" cy="53387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0795C2D-A6A6-42E4-AF13-82400D1D8601}"/>
              </a:ext>
            </a:extLst>
          </p:cNvPr>
          <p:cNvSpPr/>
          <p:nvPr/>
        </p:nvSpPr>
        <p:spPr>
          <a:xfrm>
            <a:off x="371006" y="5141625"/>
            <a:ext cx="11687332" cy="1230593"/>
          </a:xfrm>
          <a:prstGeom prst="rect">
            <a:avLst/>
          </a:prstGeom>
        </p:spPr>
        <p:txBody>
          <a:bodyPr wrap="square">
            <a:spAutoFit/>
          </a:bodyPr>
          <a:lstStyle/>
          <a:p>
            <a:pPr algn="just">
              <a:lnSpc>
                <a:spcPct val="150000"/>
              </a:lnSpc>
            </a:pPr>
            <a:r>
              <a:rPr lang="en-US" sz="2600" b="1" i="0" dirty="0">
                <a:solidFill>
                  <a:srgbClr val="002060"/>
                </a:solidFill>
                <a:effectLst/>
                <a:latin typeface="inter-regular"/>
              </a:rPr>
              <a:t>As we can see the 3 nearest neighbors are from category A, hence this new data point must belong to category A.</a:t>
            </a:r>
          </a:p>
        </p:txBody>
      </p:sp>
    </p:spTree>
    <p:extLst>
      <p:ext uri="{BB962C8B-B14F-4D97-AF65-F5344CB8AC3E}">
        <p14:creationId xmlns:p14="http://schemas.microsoft.com/office/powerpoint/2010/main" val="279629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91C9-9C62-4F5D-BAB2-67B3B74D91C8}"/>
              </a:ext>
            </a:extLst>
          </p:cNvPr>
          <p:cNvSpPr>
            <a:spLocks noGrp="1"/>
          </p:cNvSpPr>
          <p:nvPr>
            <p:ph type="title"/>
          </p:nvPr>
        </p:nvSpPr>
        <p:spPr>
          <a:xfrm>
            <a:off x="0" y="0"/>
            <a:ext cx="11687332" cy="1253813"/>
          </a:xfrm>
        </p:spPr>
        <p:txBody>
          <a:bodyPr>
            <a:normAutofit/>
          </a:bodyPr>
          <a:lstStyle/>
          <a:p>
            <a:r>
              <a:rPr lang="en-US" b="1" dirty="0">
                <a:solidFill>
                  <a:srgbClr val="FF0000"/>
                </a:solidFill>
              </a:rPr>
              <a:t>How to select the value of K in the K-NN Algorithm?</a:t>
            </a:r>
            <a:endParaRPr lang="en-IN" b="1" dirty="0">
              <a:solidFill>
                <a:srgbClr val="FF0000"/>
              </a:solidFill>
            </a:endParaRPr>
          </a:p>
        </p:txBody>
      </p:sp>
      <p:sp>
        <p:nvSpPr>
          <p:cNvPr id="3" name="Content Placeholder 2">
            <a:extLst>
              <a:ext uri="{FF2B5EF4-FFF2-40B4-BE49-F238E27FC236}">
                <a16:creationId xmlns:a16="http://schemas.microsoft.com/office/drawing/2014/main" id="{6BA6FF72-D597-47EA-AC29-D025287E1E6E}"/>
              </a:ext>
            </a:extLst>
          </p:cNvPr>
          <p:cNvSpPr>
            <a:spLocks noGrp="1"/>
          </p:cNvSpPr>
          <p:nvPr>
            <p:ph idx="1"/>
          </p:nvPr>
        </p:nvSpPr>
        <p:spPr>
          <a:xfrm>
            <a:off x="109928" y="1253812"/>
            <a:ext cx="11957153" cy="4412469"/>
          </a:xfrm>
        </p:spPr>
        <p:txBody>
          <a:bodyPr>
            <a:normAutofit/>
          </a:bodyPr>
          <a:lstStyle/>
          <a:p>
            <a:pPr marL="0" indent="0" algn="just">
              <a:lnSpc>
                <a:spcPct val="150000"/>
              </a:lnSpc>
              <a:buNone/>
            </a:pPr>
            <a:r>
              <a:rPr lang="en-US" sz="2400" dirty="0">
                <a:solidFill>
                  <a:srgbClr val="0070C0"/>
                </a:solidFill>
              </a:rPr>
              <a:t>Below are some points to remember while selecting the value of K in the K-NN algorithm:</a:t>
            </a:r>
          </a:p>
          <a:p>
            <a:pPr algn="just">
              <a:lnSpc>
                <a:spcPct val="150000"/>
              </a:lnSpc>
            </a:pPr>
            <a:r>
              <a:rPr lang="en-US" dirty="0">
                <a:solidFill>
                  <a:srgbClr val="002060"/>
                </a:solidFill>
              </a:rPr>
              <a:t>There is no particular way to determine the best value for "K", so we need to try some values to find the best out of them. The most preferred value for K is 5.</a:t>
            </a:r>
          </a:p>
          <a:p>
            <a:pPr algn="just">
              <a:lnSpc>
                <a:spcPct val="150000"/>
              </a:lnSpc>
            </a:pPr>
            <a:r>
              <a:rPr lang="en-US" dirty="0">
                <a:solidFill>
                  <a:srgbClr val="002060"/>
                </a:solidFill>
              </a:rPr>
              <a:t>A very low value for K such as K=1 or K=2, can be noisy and lead to the effects of outliers in the model.</a:t>
            </a:r>
          </a:p>
          <a:p>
            <a:pPr algn="just">
              <a:lnSpc>
                <a:spcPct val="150000"/>
              </a:lnSpc>
            </a:pPr>
            <a:r>
              <a:rPr lang="en-US" dirty="0">
                <a:solidFill>
                  <a:srgbClr val="002060"/>
                </a:solidFill>
              </a:rPr>
              <a:t>Large values for K are good, but it may find some difficulties.</a:t>
            </a:r>
          </a:p>
          <a:p>
            <a:pPr marL="0" indent="0" algn="just">
              <a:lnSpc>
                <a:spcPct val="150000"/>
              </a:lnSpc>
              <a:buNone/>
            </a:pPr>
            <a:endParaRPr lang="en-IN" sz="2400" dirty="0">
              <a:solidFill>
                <a:srgbClr val="0070C0"/>
              </a:solidFill>
            </a:endParaRPr>
          </a:p>
        </p:txBody>
      </p:sp>
    </p:spTree>
    <p:extLst>
      <p:ext uri="{BB962C8B-B14F-4D97-AF65-F5344CB8AC3E}">
        <p14:creationId xmlns:p14="http://schemas.microsoft.com/office/powerpoint/2010/main" val="5310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86BC-13BF-480F-BB33-FDA2D9D1B15C}"/>
              </a:ext>
            </a:extLst>
          </p:cNvPr>
          <p:cNvSpPr>
            <a:spLocks noGrp="1"/>
          </p:cNvSpPr>
          <p:nvPr>
            <p:ph type="title"/>
          </p:nvPr>
        </p:nvSpPr>
        <p:spPr>
          <a:xfrm>
            <a:off x="268574" y="245203"/>
            <a:ext cx="10515600" cy="1325563"/>
          </a:xfrm>
        </p:spPr>
        <p:txBody>
          <a:bodyPr/>
          <a:lstStyle/>
          <a:p>
            <a:r>
              <a:rPr lang="en-IN" b="1" dirty="0">
                <a:solidFill>
                  <a:srgbClr val="C00000"/>
                </a:solidFill>
              </a:rPr>
              <a:t>Advantages of KNN Algorithm:</a:t>
            </a:r>
          </a:p>
        </p:txBody>
      </p:sp>
      <p:sp>
        <p:nvSpPr>
          <p:cNvPr id="3" name="Content Placeholder 2">
            <a:extLst>
              <a:ext uri="{FF2B5EF4-FFF2-40B4-BE49-F238E27FC236}">
                <a16:creationId xmlns:a16="http://schemas.microsoft.com/office/drawing/2014/main" id="{9BD7BD74-E400-4E1D-B3F1-BF2E139E9037}"/>
              </a:ext>
            </a:extLst>
          </p:cNvPr>
          <p:cNvSpPr>
            <a:spLocks noGrp="1"/>
          </p:cNvSpPr>
          <p:nvPr>
            <p:ph idx="1"/>
          </p:nvPr>
        </p:nvSpPr>
        <p:spPr>
          <a:xfrm>
            <a:off x="403485" y="1600746"/>
            <a:ext cx="10515600" cy="4351338"/>
          </a:xfrm>
        </p:spPr>
        <p:txBody>
          <a:bodyPr/>
          <a:lstStyle/>
          <a:p>
            <a:pPr>
              <a:lnSpc>
                <a:spcPct val="200000"/>
              </a:lnSpc>
            </a:pPr>
            <a:r>
              <a:rPr lang="en-US" dirty="0">
                <a:solidFill>
                  <a:srgbClr val="002060"/>
                </a:solidFill>
              </a:rPr>
              <a:t>It is simple to implement.</a:t>
            </a:r>
          </a:p>
          <a:p>
            <a:pPr>
              <a:lnSpc>
                <a:spcPct val="200000"/>
              </a:lnSpc>
            </a:pPr>
            <a:r>
              <a:rPr lang="en-US" dirty="0">
                <a:solidFill>
                  <a:srgbClr val="002060"/>
                </a:solidFill>
              </a:rPr>
              <a:t>It is robust to the noisy training data</a:t>
            </a:r>
          </a:p>
          <a:p>
            <a:pPr>
              <a:lnSpc>
                <a:spcPct val="200000"/>
              </a:lnSpc>
            </a:pPr>
            <a:r>
              <a:rPr lang="en-US" dirty="0">
                <a:solidFill>
                  <a:srgbClr val="002060"/>
                </a:solidFill>
              </a:rPr>
              <a:t>It can be more effective if the training data is large.</a:t>
            </a:r>
          </a:p>
          <a:p>
            <a:pPr>
              <a:lnSpc>
                <a:spcPct val="200000"/>
              </a:lnSpc>
            </a:pPr>
            <a:endParaRPr lang="en-IN" dirty="0">
              <a:solidFill>
                <a:srgbClr val="002060"/>
              </a:solidFill>
            </a:endParaRPr>
          </a:p>
        </p:txBody>
      </p:sp>
    </p:spTree>
    <p:extLst>
      <p:ext uri="{BB962C8B-B14F-4D97-AF65-F5344CB8AC3E}">
        <p14:creationId xmlns:p14="http://schemas.microsoft.com/office/powerpoint/2010/main" val="124126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86BC-13BF-480F-BB33-FDA2D9D1B15C}"/>
              </a:ext>
            </a:extLst>
          </p:cNvPr>
          <p:cNvSpPr>
            <a:spLocks noGrp="1"/>
          </p:cNvSpPr>
          <p:nvPr>
            <p:ph type="title"/>
          </p:nvPr>
        </p:nvSpPr>
        <p:spPr>
          <a:xfrm>
            <a:off x="268574" y="245203"/>
            <a:ext cx="10515600" cy="1325563"/>
          </a:xfrm>
        </p:spPr>
        <p:txBody>
          <a:bodyPr/>
          <a:lstStyle/>
          <a:p>
            <a:r>
              <a:rPr lang="en-IN" b="1" dirty="0">
                <a:solidFill>
                  <a:srgbClr val="C00000"/>
                </a:solidFill>
              </a:rPr>
              <a:t>Disadvantages of KNN Algorithm:</a:t>
            </a:r>
          </a:p>
        </p:txBody>
      </p:sp>
      <p:sp>
        <p:nvSpPr>
          <p:cNvPr id="3" name="Content Placeholder 2">
            <a:extLst>
              <a:ext uri="{FF2B5EF4-FFF2-40B4-BE49-F238E27FC236}">
                <a16:creationId xmlns:a16="http://schemas.microsoft.com/office/drawing/2014/main" id="{9BD7BD74-E400-4E1D-B3F1-BF2E139E9037}"/>
              </a:ext>
            </a:extLst>
          </p:cNvPr>
          <p:cNvSpPr>
            <a:spLocks noGrp="1"/>
          </p:cNvSpPr>
          <p:nvPr>
            <p:ph idx="1"/>
          </p:nvPr>
        </p:nvSpPr>
        <p:spPr>
          <a:xfrm>
            <a:off x="403485" y="1600746"/>
            <a:ext cx="11183912" cy="4440290"/>
          </a:xfrm>
        </p:spPr>
        <p:txBody>
          <a:bodyPr/>
          <a:lstStyle/>
          <a:p>
            <a:pPr algn="just">
              <a:lnSpc>
                <a:spcPct val="200000"/>
              </a:lnSpc>
            </a:pPr>
            <a:r>
              <a:rPr lang="en-US" dirty="0">
                <a:solidFill>
                  <a:srgbClr val="002060"/>
                </a:solidFill>
              </a:rPr>
              <a:t>Always needs to determine the value of K which may be complex some time.</a:t>
            </a:r>
          </a:p>
          <a:p>
            <a:pPr algn="just">
              <a:lnSpc>
                <a:spcPct val="200000"/>
              </a:lnSpc>
            </a:pPr>
            <a:r>
              <a:rPr lang="en-US" dirty="0">
                <a:solidFill>
                  <a:srgbClr val="002060"/>
                </a:solidFill>
              </a:rPr>
              <a:t>The computation cost is high because of calculating the distance between the data points for all the training samples.</a:t>
            </a:r>
          </a:p>
          <a:p>
            <a:pPr algn="just">
              <a:lnSpc>
                <a:spcPct val="200000"/>
              </a:lnSpc>
            </a:pPr>
            <a:endParaRPr lang="en-IN" dirty="0">
              <a:solidFill>
                <a:srgbClr val="002060"/>
              </a:solidFill>
            </a:endParaRPr>
          </a:p>
        </p:txBody>
      </p:sp>
    </p:spTree>
    <p:extLst>
      <p:ext uri="{BB962C8B-B14F-4D97-AF65-F5344CB8AC3E}">
        <p14:creationId xmlns:p14="http://schemas.microsoft.com/office/powerpoint/2010/main" val="258297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78042C-DE3E-4B11-A5DA-E23A3E960CAE}"/>
              </a:ext>
            </a:extLst>
          </p:cNvPr>
          <p:cNvSpPr/>
          <p:nvPr/>
        </p:nvSpPr>
        <p:spPr>
          <a:xfrm>
            <a:off x="312295" y="423952"/>
            <a:ext cx="11567410" cy="5142305"/>
          </a:xfrm>
          <a:prstGeom prst="rect">
            <a:avLst/>
          </a:prstGeom>
        </p:spPr>
        <p:txBody>
          <a:bodyPr wrap="square">
            <a:spAutoFit/>
          </a:bodyPr>
          <a:lstStyle/>
          <a:p>
            <a:pPr algn="just">
              <a:lnSpc>
                <a:spcPct val="200000"/>
              </a:lnSpc>
            </a:pPr>
            <a:r>
              <a:rPr lang="en-IN" sz="2800" b="1" dirty="0">
                <a:solidFill>
                  <a:srgbClr val="FF0000"/>
                </a:solidFill>
              </a:rPr>
              <a:t>Example: </a:t>
            </a:r>
            <a:endParaRPr lang="en-IN" sz="2800" dirty="0">
              <a:solidFill>
                <a:srgbClr val="FF0000"/>
              </a:solidFill>
            </a:endParaRPr>
          </a:p>
          <a:p>
            <a:pPr algn="just">
              <a:lnSpc>
                <a:spcPct val="200000"/>
              </a:lnSpc>
            </a:pPr>
            <a:r>
              <a:rPr lang="en-IN" sz="2800" dirty="0">
                <a:solidFill>
                  <a:srgbClr val="002060"/>
                </a:solidFill>
              </a:rPr>
              <a:t>Consider the following data with Humidity: (Independent variable) the percentage of humidity in the atmosphere, Temperature: (Independent variable) the temperature average temperature during precipitation and Rain: (Target variable) indicates whether it rained or not; takes value 1 if rained and value 0 otherwise. Would it rain if Humidity = 84 and Temperature = 37?</a:t>
            </a:r>
          </a:p>
        </p:txBody>
      </p:sp>
    </p:spTree>
    <p:extLst>
      <p:ext uri="{BB962C8B-B14F-4D97-AF65-F5344CB8AC3E}">
        <p14:creationId xmlns:p14="http://schemas.microsoft.com/office/powerpoint/2010/main" val="134762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A73AC-74A9-4830-A68E-20D700058F92}"/>
              </a:ext>
            </a:extLst>
          </p:cNvPr>
          <p:cNvPicPr/>
          <p:nvPr/>
        </p:nvPicPr>
        <p:blipFill rotWithShape="1">
          <a:blip r:embed="rId2">
            <a:duotone>
              <a:prstClr val="black"/>
              <a:schemeClr val="accent2">
                <a:tint val="45000"/>
                <a:satMod val="400000"/>
              </a:schemeClr>
            </a:duotone>
          </a:blip>
          <a:srcRect r="1755"/>
          <a:stretch/>
        </p:blipFill>
        <p:spPr bwMode="auto">
          <a:xfrm>
            <a:off x="1537817" y="253225"/>
            <a:ext cx="8415651" cy="62525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25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F70296-D8E7-4684-AF87-3283DFFF57F4}"/>
              </a:ext>
            </a:extLst>
          </p:cNvPr>
          <p:cNvPicPr/>
          <p:nvPr/>
        </p:nvPicPr>
        <p:blipFill>
          <a:blip r:embed="rId2"/>
          <a:stretch>
            <a:fillRect/>
          </a:stretch>
        </p:blipFill>
        <p:spPr>
          <a:xfrm>
            <a:off x="3519565" y="0"/>
            <a:ext cx="4350270" cy="1797883"/>
          </a:xfrm>
          <a:prstGeom prst="rect">
            <a:avLst/>
          </a:prstGeom>
        </p:spPr>
      </p:pic>
      <p:sp>
        <p:nvSpPr>
          <p:cNvPr id="2" name="Rectangle 2">
            <a:extLst>
              <a:ext uri="{FF2B5EF4-FFF2-40B4-BE49-F238E27FC236}">
                <a16:creationId xmlns:a16="http://schemas.microsoft.com/office/drawing/2014/main" id="{A2EDDEC0-14FF-4787-99D5-AAA3C1179F10}"/>
              </a:ext>
            </a:extLst>
          </p:cNvPr>
          <p:cNvSpPr>
            <a:spLocks noChangeArrowheads="1"/>
          </p:cNvSpPr>
          <p:nvPr/>
        </p:nvSpPr>
        <p:spPr bwMode="auto">
          <a:xfrm>
            <a:off x="509665" y="1797883"/>
            <a:ext cx="10912839" cy="30190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6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Let us choose the K = 5 and use the Euclidean distance.</a:t>
            </a:r>
            <a:endParaRPr kumimoji="0" lang="en-US" altLang="en-US" sz="2600" b="0" i="0" u="none" strike="noStrike" cap="none" normalizeH="0" baseline="0" dirty="0">
              <a:ln>
                <a:noFill/>
              </a:ln>
              <a:solidFill>
                <a:srgbClr val="002060"/>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6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Compute the Euclidean distance between the new data for each instance.</a:t>
            </a:r>
            <a:endParaRPr kumimoji="0" lang="en-US" altLang="en-US" sz="2600" b="0" i="0" u="none" strike="noStrike" cap="none" normalizeH="0" baseline="0" dirty="0">
              <a:ln>
                <a:noFill/>
              </a:ln>
              <a:solidFill>
                <a:srgbClr val="002060"/>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6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Consider the first observation Humidity = 58 and Temperature = 19,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6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 Euclidean distance is</a:t>
            </a:r>
            <a:endParaRPr kumimoji="0" lang="en-US" altLang="en-US" sz="2600" b="0" i="0" u="none" strike="noStrike" cap="none" normalizeH="0" baseline="0" dirty="0">
              <a:ln>
                <a:noFill/>
              </a:ln>
              <a:solidFill>
                <a:srgbClr val="002060"/>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600" b="0" i="0" u="none" strike="noStrike" cap="none" normalizeH="0" baseline="0" dirty="0">
              <a:ln>
                <a:noFill/>
              </a:ln>
              <a:solidFill>
                <a:srgbClr val="002060"/>
              </a:solidFill>
              <a:effectLst/>
              <a:latin typeface="Arial" panose="020B0604020202020204" pitchFamily="34" charset="0"/>
            </a:endParaRPr>
          </a:p>
        </p:txBody>
      </p:sp>
      <p:pic>
        <p:nvPicPr>
          <p:cNvPr id="7169" name="Picture 74">
            <a:extLst>
              <a:ext uri="{FF2B5EF4-FFF2-40B4-BE49-F238E27FC236}">
                <a16:creationId xmlns:a16="http://schemas.microsoft.com/office/drawing/2014/main" id="{C037E2A6-018C-48C1-8367-C531B4FD0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514" y="4380093"/>
            <a:ext cx="6652372" cy="797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8F6189-911B-4716-85D7-39D66C6449B3}"/>
              </a:ext>
            </a:extLst>
          </p:cNvPr>
          <p:cNvSpPr>
            <a:spLocks noChangeArrowheads="1"/>
          </p:cNvSpPr>
          <p:nvPr/>
        </p:nvSpPr>
        <p:spPr bwMode="auto">
          <a:xfrm>
            <a:off x="354767" y="5177381"/>
            <a:ext cx="11487463" cy="12203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6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Compute the Euclidean distances for each instance with the new data and sort the data in ascending order with respect to the Euclidean distance.</a:t>
            </a:r>
            <a:endParaRPr kumimoji="0" lang="en-US" altLang="en-US" sz="2600" b="0" i="0" u="none" strike="noStrike" cap="none" normalizeH="0" baseline="0" dirty="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365710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77A30-1494-427C-AC6D-2EE73BF255D2}"/>
              </a:ext>
            </a:extLst>
          </p:cNvPr>
          <p:cNvPicPr/>
          <p:nvPr/>
        </p:nvPicPr>
        <p:blipFill>
          <a:blip r:embed="rId2">
            <a:duotone>
              <a:prstClr val="black"/>
              <a:schemeClr val="accent2">
                <a:tint val="45000"/>
                <a:satMod val="400000"/>
              </a:schemeClr>
            </a:duotone>
          </a:blip>
          <a:stretch>
            <a:fillRect/>
          </a:stretch>
        </p:blipFill>
        <p:spPr>
          <a:xfrm>
            <a:off x="2908092" y="164892"/>
            <a:ext cx="5831173" cy="64307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4864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5366A1-02E4-44D7-94C0-958520B669AF}"/>
              </a:ext>
            </a:extLst>
          </p:cNvPr>
          <p:cNvSpPr/>
          <p:nvPr/>
        </p:nvSpPr>
        <p:spPr>
          <a:xfrm>
            <a:off x="679348" y="125639"/>
            <a:ext cx="9753807" cy="669542"/>
          </a:xfrm>
          <a:prstGeom prst="rect">
            <a:avLst/>
          </a:prstGeom>
        </p:spPr>
        <p:txBody>
          <a:bodyPr wrap="square">
            <a:spAutoFit/>
          </a:bodyPr>
          <a:lstStyle/>
          <a:p>
            <a:pPr algn="just">
              <a:lnSpc>
                <a:spcPct val="150000"/>
              </a:lnSpc>
              <a:spcBef>
                <a:spcPts val="300"/>
              </a:spcBef>
              <a:spcAft>
                <a:spcPts val="800"/>
              </a:spcAft>
            </a:pPr>
            <a:r>
              <a:rPr lang="en-IN" sz="2800" kern="1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Since K = 5 consider the class labels of first five observations</a:t>
            </a:r>
            <a:endParaRPr lang="en-IN" sz="2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DB2626E-1557-447C-8132-08EF6FDC0AC0}"/>
              </a:ext>
            </a:extLst>
          </p:cNvPr>
          <p:cNvPicPr/>
          <p:nvPr/>
        </p:nvPicPr>
        <p:blipFill>
          <a:blip r:embed="rId2">
            <a:duotone>
              <a:prstClr val="black"/>
              <a:schemeClr val="accent2">
                <a:tint val="45000"/>
                <a:satMod val="400000"/>
              </a:schemeClr>
            </a:duotone>
          </a:blip>
          <a:stretch>
            <a:fillRect/>
          </a:stretch>
        </p:blipFill>
        <p:spPr>
          <a:xfrm>
            <a:off x="2278621" y="1038420"/>
            <a:ext cx="6610546" cy="5557252"/>
          </a:xfrm>
          <a:prstGeom prst="rect">
            <a:avLst/>
          </a:prstGeom>
        </p:spPr>
      </p:pic>
    </p:spTree>
    <p:extLst>
      <p:ext uri="{BB962C8B-B14F-4D97-AF65-F5344CB8AC3E}">
        <p14:creationId xmlns:p14="http://schemas.microsoft.com/office/powerpoint/2010/main" val="93237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B16B-84C3-40CC-8CEB-A53B45A42728}"/>
              </a:ext>
            </a:extLst>
          </p:cNvPr>
          <p:cNvSpPr>
            <a:spLocks noGrp="1"/>
          </p:cNvSpPr>
          <p:nvPr>
            <p:ph type="title"/>
          </p:nvPr>
        </p:nvSpPr>
        <p:spPr>
          <a:xfrm>
            <a:off x="703289" y="125282"/>
            <a:ext cx="10515600" cy="1325563"/>
          </a:xfrm>
        </p:spPr>
        <p:txBody>
          <a:bodyPr/>
          <a:lstStyle/>
          <a:p>
            <a:r>
              <a:rPr lang="en-IN" b="1" dirty="0">
                <a:solidFill>
                  <a:schemeClr val="accent2"/>
                </a:solidFill>
              </a:rPr>
              <a:t>K-Nearest </a:t>
            </a:r>
            <a:r>
              <a:rPr lang="en-IN" b="1" dirty="0" err="1">
                <a:solidFill>
                  <a:schemeClr val="accent2"/>
                </a:solidFill>
              </a:rPr>
              <a:t>Neighbor</a:t>
            </a:r>
            <a:r>
              <a:rPr lang="en-IN" b="1" dirty="0">
                <a:solidFill>
                  <a:schemeClr val="accent2"/>
                </a:solidFill>
              </a:rPr>
              <a:t> (KNN) Algorithm</a:t>
            </a:r>
          </a:p>
        </p:txBody>
      </p:sp>
      <p:sp>
        <p:nvSpPr>
          <p:cNvPr id="3" name="Content Placeholder 2">
            <a:extLst>
              <a:ext uri="{FF2B5EF4-FFF2-40B4-BE49-F238E27FC236}">
                <a16:creationId xmlns:a16="http://schemas.microsoft.com/office/drawing/2014/main" id="{9D4B0E0C-6D02-4BBE-ACCA-1EBE06D47B19}"/>
              </a:ext>
            </a:extLst>
          </p:cNvPr>
          <p:cNvSpPr>
            <a:spLocks noGrp="1"/>
          </p:cNvSpPr>
          <p:nvPr>
            <p:ph idx="1"/>
          </p:nvPr>
        </p:nvSpPr>
        <p:spPr>
          <a:xfrm>
            <a:off x="519034" y="1156389"/>
            <a:ext cx="11233255" cy="4614824"/>
          </a:xfrm>
        </p:spPr>
        <p:txBody>
          <a:bodyPr>
            <a:noAutofit/>
          </a:bodyPr>
          <a:lstStyle/>
          <a:p>
            <a:pPr algn="just">
              <a:lnSpc>
                <a:spcPct val="160000"/>
              </a:lnSpc>
            </a:pPr>
            <a:r>
              <a:rPr lang="en-US" sz="2600" dirty="0">
                <a:solidFill>
                  <a:srgbClr val="002060"/>
                </a:solidFill>
              </a:rPr>
              <a:t>K-Nearest </a:t>
            </a:r>
            <a:r>
              <a:rPr lang="en-US" sz="2600" dirty="0" err="1">
                <a:solidFill>
                  <a:srgbClr val="002060"/>
                </a:solidFill>
              </a:rPr>
              <a:t>Neighbour</a:t>
            </a:r>
            <a:r>
              <a:rPr lang="en-US" sz="2600" dirty="0">
                <a:solidFill>
                  <a:srgbClr val="002060"/>
                </a:solidFill>
              </a:rPr>
              <a:t> is one of the simplest Machine Learning algorithms based on Supervised Learning technique.</a:t>
            </a:r>
          </a:p>
          <a:p>
            <a:pPr algn="just">
              <a:lnSpc>
                <a:spcPct val="160000"/>
              </a:lnSpc>
            </a:pPr>
            <a:r>
              <a:rPr lang="en-US" sz="2600" dirty="0">
                <a:solidFill>
                  <a:srgbClr val="002060"/>
                </a:solidFill>
              </a:rPr>
              <a:t>K-NN algorithm assumes the similarity between the new case/data and available cases and put the new case into the category that is most similar to the available categories.</a:t>
            </a:r>
          </a:p>
          <a:p>
            <a:pPr algn="just">
              <a:lnSpc>
                <a:spcPct val="160000"/>
              </a:lnSpc>
            </a:pPr>
            <a:r>
              <a:rPr lang="en-US" sz="2600" dirty="0">
                <a:solidFill>
                  <a:srgbClr val="002060"/>
                </a:solidFill>
              </a:rPr>
              <a:t>K-NN algorithm stores all the available data and classifies a new data point based on the similarity. This means when new data appears then it can be easily classified into a well suite category by using K- NN algorithm.</a:t>
            </a:r>
          </a:p>
          <a:p>
            <a:pPr algn="just">
              <a:lnSpc>
                <a:spcPct val="160000"/>
              </a:lnSpc>
            </a:pPr>
            <a:endParaRPr lang="en-IN" sz="2600" dirty="0">
              <a:solidFill>
                <a:srgbClr val="002060"/>
              </a:solidFill>
            </a:endParaRPr>
          </a:p>
        </p:txBody>
      </p:sp>
    </p:spTree>
    <p:extLst>
      <p:ext uri="{BB962C8B-B14F-4D97-AF65-F5344CB8AC3E}">
        <p14:creationId xmlns:p14="http://schemas.microsoft.com/office/powerpoint/2010/main" val="114808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152B123-30F2-4297-833E-5C31822BC3CF}"/>
              </a:ext>
            </a:extLst>
          </p:cNvPr>
          <p:cNvSpPr>
            <a:spLocks noChangeArrowheads="1"/>
          </p:cNvSpPr>
          <p:nvPr/>
        </p:nvSpPr>
        <p:spPr bwMode="auto">
          <a:xfrm>
            <a:off x="883608" y="1022967"/>
            <a:ext cx="8876148" cy="122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appears 4 times and 0 appears 1 time</a:t>
            </a: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Thus, for our new instance the class label is 1 (using max voting)</a:t>
            </a:r>
            <a:endParaRPr kumimoji="0" lang="en-US" altLang="en-US" sz="2600" b="0" i="0" u="none" strike="noStrike" cap="none" normalizeH="0" baseline="0" dirty="0">
              <a:ln>
                <a:noFill/>
              </a:ln>
              <a:solidFill>
                <a:schemeClr val="tx1"/>
              </a:solidFill>
              <a:effectLst/>
            </a:endParaRPr>
          </a:p>
        </p:txBody>
      </p:sp>
      <p:pic>
        <p:nvPicPr>
          <p:cNvPr id="9217" name="Picture 77">
            <a:extLst>
              <a:ext uri="{FF2B5EF4-FFF2-40B4-BE49-F238E27FC236}">
                <a16:creationId xmlns:a16="http://schemas.microsoft.com/office/drawing/2014/main" id="{002AF339-944F-49F3-8977-332F9639B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055" y="2531208"/>
            <a:ext cx="5711253" cy="17955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C62BC03-DE7B-4650-B198-1AC516B1F534}"/>
              </a:ext>
            </a:extLst>
          </p:cNvPr>
          <p:cNvSpPr>
            <a:spLocks noChangeArrowheads="1"/>
          </p:cNvSpPr>
          <p:nvPr/>
        </p:nvSpPr>
        <p:spPr bwMode="auto">
          <a:xfrm>
            <a:off x="906499" y="4865436"/>
            <a:ext cx="8853257"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Implies that for Humidity = 84 and Temperature = 34, it will rain</a:t>
            </a: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198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0615B-8FA3-4AED-AEDF-7ACFB76BE654}"/>
              </a:ext>
            </a:extLst>
          </p:cNvPr>
          <p:cNvSpPr>
            <a:spLocks noGrp="1"/>
          </p:cNvSpPr>
          <p:nvPr>
            <p:ph idx="1"/>
          </p:nvPr>
        </p:nvSpPr>
        <p:spPr>
          <a:xfrm>
            <a:off x="519034" y="1420890"/>
            <a:ext cx="11153931" cy="5159792"/>
          </a:xfrm>
        </p:spPr>
        <p:txBody>
          <a:bodyPr>
            <a:normAutofit fontScale="77500" lnSpcReduction="20000"/>
          </a:bodyPr>
          <a:lstStyle/>
          <a:p>
            <a:pPr marL="0" indent="0">
              <a:buNone/>
            </a:pPr>
            <a:r>
              <a:rPr lang="en-IN" b="1" dirty="0">
                <a:solidFill>
                  <a:srgbClr val="002060"/>
                </a:solidFill>
              </a:rPr>
              <a:t>Steps to Implement:</a:t>
            </a:r>
          </a:p>
          <a:p>
            <a:pPr>
              <a:lnSpc>
                <a:spcPct val="160000"/>
              </a:lnSpc>
            </a:pPr>
            <a:r>
              <a:rPr lang="en-US" b="1" dirty="0">
                <a:solidFill>
                  <a:srgbClr val="002060"/>
                </a:solidFill>
              </a:rPr>
              <a:t>Step 1: Import necessary libraries</a:t>
            </a:r>
          </a:p>
          <a:p>
            <a:pPr>
              <a:lnSpc>
                <a:spcPct val="160000"/>
              </a:lnSpc>
            </a:pPr>
            <a:r>
              <a:rPr lang="en-US" b="1" dirty="0">
                <a:solidFill>
                  <a:srgbClr val="002060"/>
                </a:solidFill>
              </a:rPr>
              <a:t>Step 2: Load the dataset</a:t>
            </a:r>
          </a:p>
          <a:p>
            <a:pPr>
              <a:lnSpc>
                <a:spcPct val="160000"/>
              </a:lnSpc>
            </a:pPr>
            <a:r>
              <a:rPr lang="en-US" b="1" dirty="0">
                <a:solidFill>
                  <a:srgbClr val="002060"/>
                </a:solidFill>
              </a:rPr>
              <a:t>Step 3: </a:t>
            </a:r>
            <a:r>
              <a:rPr lang="en-IN" b="1" dirty="0">
                <a:solidFill>
                  <a:srgbClr val="002060"/>
                </a:solidFill>
              </a:rPr>
              <a:t>Exploratory Data Analysis (EDA) &amp; Data Cleaning</a:t>
            </a:r>
            <a:endParaRPr lang="en-US" b="1" dirty="0">
              <a:solidFill>
                <a:srgbClr val="002060"/>
              </a:solidFill>
            </a:endParaRPr>
          </a:p>
          <a:p>
            <a:pPr>
              <a:lnSpc>
                <a:spcPct val="160000"/>
              </a:lnSpc>
            </a:pPr>
            <a:r>
              <a:rPr lang="en-US" b="1" dirty="0">
                <a:solidFill>
                  <a:srgbClr val="002060"/>
                </a:solidFill>
              </a:rPr>
              <a:t>Step 4: Split the dataset into training and testing sets</a:t>
            </a:r>
          </a:p>
          <a:p>
            <a:pPr>
              <a:lnSpc>
                <a:spcPct val="160000"/>
              </a:lnSpc>
            </a:pPr>
            <a:r>
              <a:rPr lang="en-US" b="1" dirty="0">
                <a:solidFill>
                  <a:srgbClr val="002060"/>
                </a:solidFill>
              </a:rPr>
              <a:t>Step 5: Train the K-NN model</a:t>
            </a:r>
          </a:p>
          <a:p>
            <a:pPr>
              <a:lnSpc>
                <a:spcPct val="160000"/>
              </a:lnSpc>
            </a:pPr>
            <a:r>
              <a:rPr lang="en-IN" b="1" dirty="0">
                <a:solidFill>
                  <a:srgbClr val="002060"/>
                </a:solidFill>
              </a:rPr>
              <a:t>Step 6: Make predictions</a:t>
            </a:r>
          </a:p>
          <a:p>
            <a:pPr>
              <a:lnSpc>
                <a:spcPct val="160000"/>
              </a:lnSpc>
            </a:pPr>
            <a:r>
              <a:rPr lang="en-US" b="1" dirty="0">
                <a:solidFill>
                  <a:srgbClr val="002060"/>
                </a:solidFill>
              </a:rPr>
              <a:t>Step 7: Evaluate the model</a:t>
            </a:r>
          </a:p>
          <a:p>
            <a:pPr>
              <a:lnSpc>
                <a:spcPct val="160000"/>
              </a:lnSpc>
            </a:pPr>
            <a:r>
              <a:rPr lang="en-US" b="1" dirty="0">
                <a:solidFill>
                  <a:srgbClr val="002060"/>
                </a:solidFill>
              </a:rPr>
              <a:t>Step 8: Visualize the results</a:t>
            </a:r>
            <a:endParaRPr lang="en-IN" b="1" dirty="0">
              <a:solidFill>
                <a:srgbClr val="002060"/>
              </a:solidFill>
            </a:endParaRPr>
          </a:p>
        </p:txBody>
      </p:sp>
      <p:sp>
        <p:nvSpPr>
          <p:cNvPr id="4" name="Rectangle 1">
            <a:extLst>
              <a:ext uri="{FF2B5EF4-FFF2-40B4-BE49-F238E27FC236}">
                <a16:creationId xmlns:a16="http://schemas.microsoft.com/office/drawing/2014/main" id="{A3C90559-83A9-49A0-BFAB-D3B99D572764}"/>
              </a:ext>
            </a:extLst>
          </p:cNvPr>
          <p:cNvSpPr>
            <a:spLocks noGrp="1" noChangeArrowheads="1"/>
          </p:cNvSpPr>
          <p:nvPr>
            <p:ph type="title"/>
          </p:nvPr>
        </p:nvSpPr>
        <p:spPr bwMode="auto">
          <a:xfrm>
            <a:off x="215645" y="118269"/>
            <a:ext cx="114573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2"/>
                </a:solidFill>
                <a:effectLst/>
                <a:latin typeface="Arial" panose="020B0604020202020204" pitchFamily="34" charset="0"/>
              </a:rPr>
              <a:t>Python code for implementing K-NN algorithm</a:t>
            </a:r>
            <a:br>
              <a:rPr kumimoji="0" lang="en-US" altLang="en-US" sz="3200" b="1" i="0" u="none" strike="noStrike" cap="none" normalizeH="0" baseline="0" dirty="0">
                <a:ln>
                  <a:noFill/>
                </a:ln>
                <a:solidFill>
                  <a:schemeClr val="accent2"/>
                </a:solidFill>
                <a:effectLst/>
                <a:latin typeface="Arial" panose="020B0604020202020204" pitchFamily="34" charset="0"/>
              </a:rPr>
            </a:br>
            <a:r>
              <a:rPr kumimoji="0" lang="en-US" altLang="en-US" sz="3200" b="1" i="0" u="none" strike="noStrike" cap="none" normalizeH="0" baseline="0" dirty="0">
                <a:ln>
                  <a:noFill/>
                </a:ln>
                <a:solidFill>
                  <a:schemeClr val="accent2"/>
                </a:solidFill>
                <a:effectLst/>
                <a:latin typeface="Arial" panose="020B0604020202020204" pitchFamily="34" charset="0"/>
              </a:rPr>
              <a:t>using the popular </a:t>
            </a:r>
            <a:r>
              <a:rPr kumimoji="0" lang="en-US" altLang="en-US" sz="3200" b="1" i="0" u="none" strike="noStrike" cap="none" normalizeH="0" baseline="0" dirty="0" err="1">
                <a:ln>
                  <a:noFill/>
                </a:ln>
                <a:solidFill>
                  <a:schemeClr val="accent2"/>
                </a:solidFill>
                <a:effectLst/>
                <a:latin typeface="Arial Unicode MS"/>
              </a:rPr>
              <a:t>scikit</a:t>
            </a:r>
            <a:r>
              <a:rPr kumimoji="0" lang="en-US" altLang="en-US" sz="3200" b="1" i="0" u="none" strike="noStrike" cap="none" normalizeH="0" baseline="0" dirty="0">
                <a:ln>
                  <a:noFill/>
                </a:ln>
                <a:solidFill>
                  <a:schemeClr val="accent2"/>
                </a:solidFill>
                <a:effectLst/>
                <a:latin typeface="Arial Unicode MS"/>
              </a:rPr>
              <a:t>-learn library.</a:t>
            </a:r>
            <a:r>
              <a:rPr kumimoji="0" lang="en-US" altLang="en-US" sz="3200" b="1" i="0" u="none" strike="noStrike" cap="none" normalizeH="0" baseline="0" dirty="0">
                <a:ln>
                  <a:noFill/>
                </a:ln>
                <a:solidFill>
                  <a:schemeClr val="accent2"/>
                </a:solidFill>
                <a:effectLst/>
              </a:rPr>
              <a:t> </a:t>
            </a:r>
            <a:endParaRPr kumimoji="0" lang="en-US" altLang="en-US" sz="32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10617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9B95-7BE9-49C7-8E82-9700A5EFD5B9}"/>
              </a:ext>
            </a:extLst>
          </p:cNvPr>
          <p:cNvSpPr>
            <a:spLocks noGrp="1"/>
          </p:cNvSpPr>
          <p:nvPr>
            <p:ph type="title"/>
          </p:nvPr>
        </p:nvSpPr>
        <p:spPr>
          <a:xfrm>
            <a:off x="394414" y="350135"/>
            <a:ext cx="10515600" cy="1325563"/>
          </a:xfrm>
        </p:spPr>
        <p:txBody>
          <a:bodyPr/>
          <a:lstStyle/>
          <a:p>
            <a:r>
              <a:rPr lang="en-US" b="1" dirty="0">
                <a:solidFill>
                  <a:srgbClr val="002060"/>
                </a:solidFill>
              </a:rPr>
              <a:t>Split the dataset into training and testing sets</a:t>
            </a:r>
            <a:endParaRPr lang="en-IN" dirty="0"/>
          </a:p>
        </p:txBody>
      </p:sp>
      <p:pic>
        <p:nvPicPr>
          <p:cNvPr id="4" name="Picture 3">
            <a:extLst>
              <a:ext uri="{FF2B5EF4-FFF2-40B4-BE49-F238E27FC236}">
                <a16:creationId xmlns:a16="http://schemas.microsoft.com/office/drawing/2014/main" id="{B3ED78F7-C4F2-4100-9C44-13E73496075A}"/>
              </a:ext>
            </a:extLst>
          </p:cNvPr>
          <p:cNvPicPr>
            <a:picLocks noChangeAspect="1"/>
          </p:cNvPicPr>
          <p:nvPr/>
        </p:nvPicPr>
        <p:blipFill>
          <a:blip r:embed="rId2"/>
          <a:stretch>
            <a:fillRect/>
          </a:stretch>
        </p:blipFill>
        <p:spPr>
          <a:xfrm>
            <a:off x="394414" y="2038662"/>
            <a:ext cx="11342884" cy="804363"/>
          </a:xfrm>
          <a:prstGeom prst="rect">
            <a:avLst/>
          </a:prstGeom>
        </p:spPr>
      </p:pic>
    </p:spTree>
    <p:extLst>
      <p:ext uri="{BB962C8B-B14F-4D97-AF65-F5344CB8AC3E}">
        <p14:creationId xmlns:p14="http://schemas.microsoft.com/office/powerpoint/2010/main" val="2853797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FCDD-AB89-4238-9095-D0E32E1C2750}"/>
              </a:ext>
            </a:extLst>
          </p:cNvPr>
          <p:cNvSpPr>
            <a:spLocks noGrp="1"/>
          </p:cNvSpPr>
          <p:nvPr>
            <p:ph type="title"/>
          </p:nvPr>
        </p:nvSpPr>
        <p:spPr/>
        <p:txBody>
          <a:bodyPr/>
          <a:lstStyle/>
          <a:p>
            <a:r>
              <a:rPr lang="en-US" b="1" dirty="0">
                <a:solidFill>
                  <a:srgbClr val="002060"/>
                </a:solidFill>
              </a:rPr>
              <a:t>Train the K-NN model</a:t>
            </a:r>
            <a:endParaRPr lang="en-IN" dirty="0"/>
          </a:p>
        </p:txBody>
      </p:sp>
      <p:pic>
        <p:nvPicPr>
          <p:cNvPr id="3" name="Picture 2">
            <a:extLst>
              <a:ext uri="{FF2B5EF4-FFF2-40B4-BE49-F238E27FC236}">
                <a16:creationId xmlns:a16="http://schemas.microsoft.com/office/drawing/2014/main" id="{07E497FA-508E-4376-8073-2489EA9FC7A4}"/>
              </a:ext>
            </a:extLst>
          </p:cNvPr>
          <p:cNvPicPr>
            <a:picLocks noChangeAspect="1"/>
          </p:cNvPicPr>
          <p:nvPr/>
        </p:nvPicPr>
        <p:blipFill>
          <a:blip r:embed="rId2"/>
          <a:stretch>
            <a:fillRect/>
          </a:stretch>
        </p:blipFill>
        <p:spPr>
          <a:xfrm>
            <a:off x="733268" y="1433676"/>
            <a:ext cx="8667833" cy="2943452"/>
          </a:xfrm>
          <a:prstGeom prst="rect">
            <a:avLst/>
          </a:prstGeom>
        </p:spPr>
      </p:pic>
    </p:spTree>
    <p:extLst>
      <p:ext uri="{BB962C8B-B14F-4D97-AF65-F5344CB8AC3E}">
        <p14:creationId xmlns:p14="http://schemas.microsoft.com/office/powerpoint/2010/main" val="2265835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570-8E24-413D-B62A-FAA72B6D6366}"/>
              </a:ext>
            </a:extLst>
          </p:cNvPr>
          <p:cNvSpPr>
            <a:spLocks noGrp="1"/>
          </p:cNvSpPr>
          <p:nvPr>
            <p:ph type="title"/>
          </p:nvPr>
        </p:nvSpPr>
        <p:spPr/>
        <p:txBody>
          <a:bodyPr/>
          <a:lstStyle/>
          <a:p>
            <a:r>
              <a:rPr lang="en-IN" b="1" dirty="0">
                <a:solidFill>
                  <a:srgbClr val="002060"/>
                </a:solidFill>
              </a:rPr>
              <a:t>Make predictions</a:t>
            </a:r>
            <a:endParaRPr lang="en-IN" dirty="0"/>
          </a:p>
        </p:txBody>
      </p:sp>
      <p:pic>
        <p:nvPicPr>
          <p:cNvPr id="3" name="Picture 2">
            <a:extLst>
              <a:ext uri="{FF2B5EF4-FFF2-40B4-BE49-F238E27FC236}">
                <a16:creationId xmlns:a16="http://schemas.microsoft.com/office/drawing/2014/main" id="{D26EB20B-50A1-43EA-9349-AF3475427ADF}"/>
              </a:ext>
            </a:extLst>
          </p:cNvPr>
          <p:cNvPicPr>
            <a:picLocks noChangeAspect="1"/>
          </p:cNvPicPr>
          <p:nvPr/>
        </p:nvPicPr>
        <p:blipFill rotWithShape="1">
          <a:blip r:embed="rId2"/>
          <a:srcRect l="2680" t="12904"/>
          <a:stretch/>
        </p:blipFill>
        <p:spPr>
          <a:xfrm>
            <a:off x="1019331" y="1515540"/>
            <a:ext cx="7121042" cy="1325563"/>
          </a:xfrm>
          <a:prstGeom prst="rect">
            <a:avLst/>
          </a:prstGeom>
        </p:spPr>
      </p:pic>
    </p:spTree>
    <p:extLst>
      <p:ext uri="{BB962C8B-B14F-4D97-AF65-F5344CB8AC3E}">
        <p14:creationId xmlns:p14="http://schemas.microsoft.com/office/powerpoint/2010/main" val="389308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24E1-61E2-4930-8313-F6B10998B992}"/>
              </a:ext>
            </a:extLst>
          </p:cNvPr>
          <p:cNvSpPr>
            <a:spLocks noGrp="1"/>
          </p:cNvSpPr>
          <p:nvPr>
            <p:ph type="title"/>
          </p:nvPr>
        </p:nvSpPr>
        <p:spPr/>
        <p:txBody>
          <a:bodyPr/>
          <a:lstStyle/>
          <a:p>
            <a:r>
              <a:rPr lang="en-US" b="1" dirty="0">
                <a:solidFill>
                  <a:srgbClr val="002060"/>
                </a:solidFill>
              </a:rPr>
              <a:t>Evaluate the model</a:t>
            </a:r>
            <a:endParaRPr lang="en-IN" dirty="0"/>
          </a:p>
        </p:txBody>
      </p:sp>
      <p:pic>
        <p:nvPicPr>
          <p:cNvPr id="5" name="Picture 4">
            <a:extLst>
              <a:ext uri="{FF2B5EF4-FFF2-40B4-BE49-F238E27FC236}">
                <a16:creationId xmlns:a16="http://schemas.microsoft.com/office/drawing/2014/main" id="{3E9FFDE6-1194-4C8A-815C-8E8ABD809B35}"/>
              </a:ext>
            </a:extLst>
          </p:cNvPr>
          <p:cNvPicPr>
            <a:picLocks noChangeAspect="1"/>
          </p:cNvPicPr>
          <p:nvPr/>
        </p:nvPicPr>
        <p:blipFill>
          <a:blip r:embed="rId2"/>
          <a:stretch>
            <a:fillRect/>
          </a:stretch>
        </p:blipFill>
        <p:spPr>
          <a:xfrm>
            <a:off x="838200" y="1540562"/>
            <a:ext cx="9761770" cy="3776875"/>
          </a:xfrm>
          <a:prstGeom prst="rect">
            <a:avLst/>
          </a:prstGeom>
        </p:spPr>
      </p:pic>
    </p:spTree>
    <p:extLst>
      <p:ext uri="{BB962C8B-B14F-4D97-AF65-F5344CB8AC3E}">
        <p14:creationId xmlns:p14="http://schemas.microsoft.com/office/powerpoint/2010/main" val="60025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B16B-84C3-40CC-8CEB-A53B45A42728}"/>
              </a:ext>
            </a:extLst>
          </p:cNvPr>
          <p:cNvSpPr>
            <a:spLocks noGrp="1"/>
          </p:cNvSpPr>
          <p:nvPr>
            <p:ph type="title"/>
          </p:nvPr>
        </p:nvSpPr>
        <p:spPr>
          <a:xfrm>
            <a:off x="463446" y="18255"/>
            <a:ext cx="10515600" cy="1325563"/>
          </a:xfrm>
        </p:spPr>
        <p:txBody>
          <a:bodyPr/>
          <a:lstStyle/>
          <a:p>
            <a:r>
              <a:rPr lang="en-IN" b="1" dirty="0">
                <a:solidFill>
                  <a:schemeClr val="accent2"/>
                </a:solidFill>
              </a:rPr>
              <a:t>K-Nearest </a:t>
            </a:r>
            <a:r>
              <a:rPr lang="en-IN" b="1" dirty="0" err="1">
                <a:solidFill>
                  <a:schemeClr val="accent2"/>
                </a:solidFill>
              </a:rPr>
              <a:t>Neighbor</a:t>
            </a:r>
            <a:r>
              <a:rPr lang="en-IN" b="1" dirty="0">
                <a:solidFill>
                  <a:schemeClr val="accent2"/>
                </a:solidFill>
              </a:rPr>
              <a:t> (KNN) Algorithm</a:t>
            </a:r>
          </a:p>
        </p:txBody>
      </p:sp>
      <p:sp>
        <p:nvSpPr>
          <p:cNvPr id="3" name="Content Placeholder 2">
            <a:extLst>
              <a:ext uri="{FF2B5EF4-FFF2-40B4-BE49-F238E27FC236}">
                <a16:creationId xmlns:a16="http://schemas.microsoft.com/office/drawing/2014/main" id="{9D4B0E0C-6D02-4BBE-ACCA-1EBE06D47B19}"/>
              </a:ext>
            </a:extLst>
          </p:cNvPr>
          <p:cNvSpPr>
            <a:spLocks noGrp="1"/>
          </p:cNvSpPr>
          <p:nvPr>
            <p:ph idx="1"/>
          </p:nvPr>
        </p:nvSpPr>
        <p:spPr>
          <a:xfrm>
            <a:off x="254520" y="1013994"/>
            <a:ext cx="11682959" cy="5087001"/>
          </a:xfrm>
        </p:spPr>
        <p:txBody>
          <a:bodyPr>
            <a:noAutofit/>
          </a:bodyPr>
          <a:lstStyle/>
          <a:p>
            <a:pPr algn="just">
              <a:lnSpc>
                <a:spcPct val="150000"/>
              </a:lnSpc>
            </a:pPr>
            <a:r>
              <a:rPr lang="en-US" sz="2600" dirty="0">
                <a:solidFill>
                  <a:srgbClr val="002060"/>
                </a:solidFill>
              </a:rPr>
              <a:t>K-NN algorithm can be used for Regression as well as for Classification but mostly it is used for the Classification problems.</a:t>
            </a:r>
          </a:p>
          <a:p>
            <a:pPr algn="just">
              <a:lnSpc>
                <a:spcPct val="150000"/>
              </a:lnSpc>
            </a:pPr>
            <a:r>
              <a:rPr lang="en-US" sz="2600" dirty="0">
                <a:solidFill>
                  <a:srgbClr val="002060"/>
                </a:solidFill>
              </a:rPr>
              <a:t>K-NN is a </a:t>
            </a:r>
            <a:r>
              <a:rPr lang="en-US" sz="2600" b="1" dirty="0">
                <a:solidFill>
                  <a:srgbClr val="002060"/>
                </a:solidFill>
              </a:rPr>
              <a:t>non-parametric algorithm</a:t>
            </a:r>
            <a:r>
              <a:rPr lang="en-US" sz="2600" dirty="0">
                <a:solidFill>
                  <a:srgbClr val="002060"/>
                </a:solidFill>
              </a:rPr>
              <a:t>, which means it does not make any assumption on underlying data.</a:t>
            </a:r>
          </a:p>
          <a:p>
            <a:pPr algn="just">
              <a:lnSpc>
                <a:spcPct val="150000"/>
              </a:lnSpc>
            </a:pPr>
            <a:r>
              <a:rPr lang="en-US" sz="2600" dirty="0">
                <a:solidFill>
                  <a:srgbClr val="002060"/>
                </a:solidFill>
              </a:rPr>
              <a:t>It is also called a </a:t>
            </a:r>
            <a:r>
              <a:rPr lang="en-US" sz="2600" b="1" dirty="0">
                <a:solidFill>
                  <a:srgbClr val="002060"/>
                </a:solidFill>
              </a:rPr>
              <a:t>lazy learner algorithm</a:t>
            </a:r>
            <a:r>
              <a:rPr lang="en-US" sz="2600" dirty="0">
                <a:solidFill>
                  <a:srgbClr val="002060"/>
                </a:solidFill>
              </a:rPr>
              <a:t> because it does not learn from the training set immediately instead it stores the dataset and at the time of classification, it performs an action on the dataset.</a:t>
            </a:r>
          </a:p>
          <a:p>
            <a:pPr algn="just">
              <a:lnSpc>
                <a:spcPct val="150000"/>
              </a:lnSpc>
            </a:pPr>
            <a:r>
              <a:rPr lang="en-US" sz="2600" dirty="0">
                <a:solidFill>
                  <a:srgbClr val="002060"/>
                </a:solidFill>
              </a:rPr>
              <a:t>KNN algorithm at the training phase just stores the dataset and when it gets new data, then it classifies that data into a category that is much similar to the new data.</a:t>
            </a:r>
          </a:p>
          <a:p>
            <a:pPr algn="just">
              <a:lnSpc>
                <a:spcPct val="150000"/>
              </a:lnSpc>
            </a:pPr>
            <a:endParaRPr lang="en-IN" sz="2600" dirty="0">
              <a:solidFill>
                <a:srgbClr val="002060"/>
              </a:solidFill>
            </a:endParaRPr>
          </a:p>
        </p:txBody>
      </p:sp>
    </p:spTree>
    <p:extLst>
      <p:ext uri="{BB962C8B-B14F-4D97-AF65-F5344CB8AC3E}">
        <p14:creationId xmlns:p14="http://schemas.microsoft.com/office/powerpoint/2010/main" val="282168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F99AC-CB5F-40E3-BA16-050742741668}"/>
              </a:ext>
            </a:extLst>
          </p:cNvPr>
          <p:cNvSpPr>
            <a:spLocks noGrp="1"/>
          </p:cNvSpPr>
          <p:nvPr>
            <p:ph idx="1"/>
          </p:nvPr>
        </p:nvSpPr>
        <p:spPr>
          <a:xfrm>
            <a:off x="339152" y="296627"/>
            <a:ext cx="11513695" cy="4290363"/>
          </a:xfrm>
        </p:spPr>
        <p:txBody>
          <a:bodyPr>
            <a:noAutofit/>
          </a:bodyPr>
          <a:lstStyle/>
          <a:p>
            <a:pPr marL="0" indent="0" algn="just">
              <a:lnSpc>
                <a:spcPct val="150000"/>
              </a:lnSpc>
              <a:buNone/>
            </a:pPr>
            <a:r>
              <a:rPr lang="en-US" b="1" dirty="0">
                <a:solidFill>
                  <a:srgbClr val="C00000"/>
                </a:solidFill>
              </a:rPr>
              <a:t>Example:</a:t>
            </a:r>
            <a:r>
              <a:rPr lang="en-US" dirty="0">
                <a:solidFill>
                  <a:srgbClr val="C00000"/>
                </a:solidFill>
              </a:rPr>
              <a:t> </a:t>
            </a:r>
          </a:p>
          <a:p>
            <a:pPr algn="just">
              <a:lnSpc>
                <a:spcPct val="150000"/>
              </a:lnSpc>
            </a:pPr>
            <a:r>
              <a:rPr lang="en-US" dirty="0">
                <a:solidFill>
                  <a:srgbClr val="0070C0"/>
                </a:solidFill>
              </a:rPr>
              <a:t>Suppose, we have an image of a creature that looks similar to cat and dog, but we want to know either it is a cat or dog. </a:t>
            </a:r>
          </a:p>
          <a:p>
            <a:pPr algn="just">
              <a:lnSpc>
                <a:spcPct val="150000"/>
              </a:lnSpc>
            </a:pPr>
            <a:r>
              <a:rPr lang="en-US" dirty="0">
                <a:solidFill>
                  <a:srgbClr val="0070C0"/>
                </a:solidFill>
              </a:rPr>
              <a:t>So for this identification, we can use the KNN algorithm, as it works on a similarity measure. </a:t>
            </a:r>
          </a:p>
          <a:p>
            <a:pPr algn="just">
              <a:lnSpc>
                <a:spcPct val="150000"/>
              </a:lnSpc>
            </a:pPr>
            <a:r>
              <a:rPr lang="en-US" dirty="0">
                <a:solidFill>
                  <a:srgbClr val="0070C0"/>
                </a:solidFill>
              </a:rPr>
              <a:t>Our KNN model will find the similar features of the new data set to the cats and dogs images and based on the most similar features it will put it in either cat or dog category.</a:t>
            </a:r>
          </a:p>
          <a:p>
            <a:pPr algn="just">
              <a:lnSpc>
                <a:spcPct val="150000"/>
              </a:lnSpc>
            </a:pPr>
            <a:endParaRPr lang="en-IN" dirty="0">
              <a:solidFill>
                <a:srgbClr val="0070C0"/>
              </a:solidFill>
            </a:endParaRPr>
          </a:p>
        </p:txBody>
      </p:sp>
    </p:spTree>
    <p:extLst>
      <p:ext uri="{BB962C8B-B14F-4D97-AF65-F5344CB8AC3E}">
        <p14:creationId xmlns:p14="http://schemas.microsoft.com/office/powerpoint/2010/main" val="110439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Nearest Neighbor(KNN) Algorithm for Machine Learning">
            <a:extLst>
              <a:ext uri="{FF2B5EF4-FFF2-40B4-BE49-F238E27FC236}">
                <a16:creationId xmlns:a16="http://schemas.microsoft.com/office/drawing/2014/main" id="{1C99A969-845B-49AC-A6B1-12B241DEA4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7345" y="1049312"/>
            <a:ext cx="8096359" cy="445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4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B863-FFE9-4B5B-B4B5-C1D99C92E25E}"/>
              </a:ext>
            </a:extLst>
          </p:cNvPr>
          <p:cNvSpPr>
            <a:spLocks noGrp="1"/>
          </p:cNvSpPr>
          <p:nvPr>
            <p:ph type="title"/>
          </p:nvPr>
        </p:nvSpPr>
        <p:spPr/>
        <p:txBody>
          <a:bodyPr/>
          <a:lstStyle/>
          <a:p>
            <a:r>
              <a:rPr lang="en-US" b="1" dirty="0">
                <a:solidFill>
                  <a:srgbClr val="FF0000"/>
                </a:solidFill>
              </a:rPr>
              <a:t>Why do we need a K-NN Algorithm?</a:t>
            </a:r>
            <a:endParaRPr lang="en-IN" b="1" dirty="0">
              <a:solidFill>
                <a:srgbClr val="FF0000"/>
              </a:solidFill>
            </a:endParaRPr>
          </a:p>
        </p:txBody>
      </p:sp>
      <p:sp>
        <p:nvSpPr>
          <p:cNvPr id="3" name="Content Placeholder 2">
            <a:extLst>
              <a:ext uri="{FF2B5EF4-FFF2-40B4-BE49-F238E27FC236}">
                <a16:creationId xmlns:a16="http://schemas.microsoft.com/office/drawing/2014/main" id="{334224AD-3F11-426F-9D17-0541669E8E8B}"/>
              </a:ext>
            </a:extLst>
          </p:cNvPr>
          <p:cNvSpPr>
            <a:spLocks noGrp="1"/>
          </p:cNvSpPr>
          <p:nvPr>
            <p:ph idx="1"/>
          </p:nvPr>
        </p:nvSpPr>
        <p:spPr>
          <a:xfrm>
            <a:off x="673308" y="1627527"/>
            <a:ext cx="11198902" cy="4473470"/>
          </a:xfrm>
        </p:spPr>
        <p:txBody>
          <a:bodyPr/>
          <a:lstStyle/>
          <a:p>
            <a:pPr algn="just">
              <a:lnSpc>
                <a:spcPct val="200000"/>
              </a:lnSpc>
            </a:pPr>
            <a:r>
              <a:rPr lang="en-US" dirty="0"/>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endParaRPr lang="en-IN" dirty="0"/>
          </a:p>
        </p:txBody>
      </p:sp>
    </p:spTree>
    <p:extLst>
      <p:ext uri="{BB962C8B-B14F-4D97-AF65-F5344CB8AC3E}">
        <p14:creationId xmlns:p14="http://schemas.microsoft.com/office/powerpoint/2010/main" val="362409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K-Nearest Neighbor(KNN) Algorithm for Machine Learning">
            <a:extLst>
              <a:ext uri="{FF2B5EF4-FFF2-40B4-BE49-F238E27FC236}">
                <a16:creationId xmlns:a16="http://schemas.microsoft.com/office/drawing/2014/main" id="{B32C6F81-AD76-49D8-B0F7-F828EC78E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469" y="887542"/>
            <a:ext cx="10726712" cy="536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9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07EF-B736-4C46-AC27-9F96D8CA415F}"/>
              </a:ext>
            </a:extLst>
          </p:cNvPr>
          <p:cNvSpPr>
            <a:spLocks noGrp="1"/>
          </p:cNvSpPr>
          <p:nvPr>
            <p:ph type="title"/>
          </p:nvPr>
        </p:nvSpPr>
        <p:spPr>
          <a:xfrm>
            <a:off x="328533" y="0"/>
            <a:ext cx="10515600" cy="1325563"/>
          </a:xfrm>
        </p:spPr>
        <p:txBody>
          <a:bodyPr/>
          <a:lstStyle/>
          <a:p>
            <a:r>
              <a:rPr lang="en-IN" b="1" dirty="0">
                <a:solidFill>
                  <a:srgbClr val="FF0000"/>
                </a:solidFill>
              </a:rPr>
              <a:t>How does K-NN work?</a:t>
            </a:r>
          </a:p>
        </p:txBody>
      </p:sp>
      <p:sp>
        <p:nvSpPr>
          <p:cNvPr id="3" name="Content Placeholder 2">
            <a:extLst>
              <a:ext uri="{FF2B5EF4-FFF2-40B4-BE49-F238E27FC236}">
                <a16:creationId xmlns:a16="http://schemas.microsoft.com/office/drawing/2014/main" id="{2B3C0A4B-98A1-434B-BE91-887299480441}"/>
              </a:ext>
            </a:extLst>
          </p:cNvPr>
          <p:cNvSpPr>
            <a:spLocks noGrp="1"/>
          </p:cNvSpPr>
          <p:nvPr>
            <p:ph idx="1"/>
          </p:nvPr>
        </p:nvSpPr>
        <p:spPr>
          <a:xfrm>
            <a:off x="328533" y="1166031"/>
            <a:ext cx="11498706" cy="4770073"/>
          </a:xfrm>
        </p:spPr>
        <p:txBody>
          <a:bodyPr>
            <a:noAutofit/>
          </a:bodyPr>
          <a:lstStyle/>
          <a:p>
            <a:pPr algn="just">
              <a:lnSpc>
                <a:spcPct val="160000"/>
              </a:lnSpc>
            </a:pPr>
            <a:r>
              <a:rPr lang="en-US" sz="2400" dirty="0">
                <a:solidFill>
                  <a:srgbClr val="002060"/>
                </a:solidFill>
              </a:rPr>
              <a:t>The K-NN working can be explained on the basis of the below algorithm:</a:t>
            </a:r>
          </a:p>
          <a:p>
            <a:pPr algn="just">
              <a:lnSpc>
                <a:spcPct val="160000"/>
              </a:lnSpc>
            </a:pPr>
            <a:r>
              <a:rPr lang="en-US" sz="2400" b="1" dirty="0">
                <a:solidFill>
                  <a:srgbClr val="002060"/>
                </a:solidFill>
              </a:rPr>
              <a:t>Step-1:</a:t>
            </a:r>
            <a:r>
              <a:rPr lang="en-US" sz="2400" dirty="0">
                <a:solidFill>
                  <a:srgbClr val="002060"/>
                </a:solidFill>
              </a:rPr>
              <a:t> Select the number K of the neighbors</a:t>
            </a:r>
          </a:p>
          <a:p>
            <a:pPr algn="just">
              <a:lnSpc>
                <a:spcPct val="160000"/>
              </a:lnSpc>
            </a:pPr>
            <a:r>
              <a:rPr lang="en-US" sz="2400" b="1" dirty="0">
                <a:solidFill>
                  <a:srgbClr val="002060"/>
                </a:solidFill>
              </a:rPr>
              <a:t>Step-2:</a:t>
            </a:r>
            <a:r>
              <a:rPr lang="en-US" sz="2400" dirty="0">
                <a:solidFill>
                  <a:srgbClr val="002060"/>
                </a:solidFill>
              </a:rPr>
              <a:t> Calculate the Euclidean distance of </a:t>
            </a:r>
            <a:r>
              <a:rPr lang="en-US" sz="2400" b="1" dirty="0">
                <a:solidFill>
                  <a:srgbClr val="002060"/>
                </a:solidFill>
              </a:rPr>
              <a:t>K number of neighbors</a:t>
            </a:r>
            <a:endParaRPr lang="en-US" sz="2400" dirty="0">
              <a:solidFill>
                <a:srgbClr val="002060"/>
              </a:solidFill>
            </a:endParaRPr>
          </a:p>
          <a:p>
            <a:pPr algn="just">
              <a:lnSpc>
                <a:spcPct val="160000"/>
              </a:lnSpc>
            </a:pPr>
            <a:r>
              <a:rPr lang="en-US" sz="2400" b="1" dirty="0">
                <a:solidFill>
                  <a:srgbClr val="002060"/>
                </a:solidFill>
              </a:rPr>
              <a:t>Step-3:</a:t>
            </a:r>
            <a:r>
              <a:rPr lang="en-US" sz="2400" dirty="0">
                <a:solidFill>
                  <a:srgbClr val="002060"/>
                </a:solidFill>
              </a:rPr>
              <a:t> Take the K nearest neighbors as per the calculated Euclidean distance.</a:t>
            </a:r>
          </a:p>
          <a:p>
            <a:pPr algn="just">
              <a:lnSpc>
                <a:spcPct val="160000"/>
              </a:lnSpc>
            </a:pPr>
            <a:r>
              <a:rPr lang="en-US" sz="2400" b="1" dirty="0">
                <a:solidFill>
                  <a:srgbClr val="002060"/>
                </a:solidFill>
              </a:rPr>
              <a:t>Step-4:</a:t>
            </a:r>
            <a:r>
              <a:rPr lang="en-US" sz="2400" dirty="0">
                <a:solidFill>
                  <a:srgbClr val="002060"/>
                </a:solidFill>
              </a:rPr>
              <a:t> Among these k neighbors, count the number of the data points in each category.</a:t>
            </a:r>
          </a:p>
          <a:p>
            <a:pPr algn="just">
              <a:lnSpc>
                <a:spcPct val="160000"/>
              </a:lnSpc>
            </a:pPr>
            <a:r>
              <a:rPr lang="en-US" sz="2400" b="1" dirty="0">
                <a:solidFill>
                  <a:srgbClr val="002060"/>
                </a:solidFill>
              </a:rPr>
              <a:t>Step-5:</a:t>
            </a:r>
            <a:r>
              <a:rPr lang="en-US" sz="2400" dirty="0">
                <a:solidFill>
                  <a:srgbClr val="002060"/>
                </a:solidFill>
              </a:rPr>
              <a:t> Assign the new data points to that category for which the number of the neighbor is maximum.</a:t>
            </a:r>
          </a:p>
          <a:p>
            <a:pPr algn="just">
              <a:lnSpc>
                <a:spcPct val="160000"/>
              </a:lnSpc>
            </a:pPr>
            <a:r>
              <a:rPr lang="en-US" sz="2400" b="1" dirty="0">
                <a:solidFill>
                  <a:srgbClr val="002060"/>
                </a:solidFill>
              </a:rPr>
              <a:t>Step-6:</a:t>
            </a:r>
            <a:r>
              <a:rPr lang="en-US" sz="2400" dirty="0">
                <a:solidFill>
                  <a:srgbClr val="002060"/>
                </a:solidFill>
              </a:rPr>
              <a:t> Our model is ready.</a:t>
            </a:r>
          </a:p>
          <a:p>
            <a:pPr algn="just">
              <a:lnSpc>
                <a:spcPct val="160000"/>
              </a:lnSpc>
            </a:pPr>
            <a:endParaRPr lang="en-IN" sz="2400" dirty="0">
              <a:solidFill>
                <a:srgbClr val="002060"/>
              </a:solidFill>
            </a:endParaRPr>
          </a:p>
        </p:txBody>
      </p:sp>
    </p:spTree>
    <p:extLst>
      <p:ext uri="{BB962C8B-B14F-4D97-AF65-F5344CB8AC3E}">
        <p14:creationId xmlns:p14="http://schemas.microsoft.com/office/powerpoint/2010/main" val="164938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55BD5-956F-4D59-B3F3-5E1511D06141}"/>
              </a:ext>
            </a:extLst>
          </p:cNvPr>
          <p:cNvSpPr>
            <a:spLocks noGrp="1"/>
          </p:cNvSpPr>
          <p:nvPr>
            <p:ph idx="1"/>
          </p:nvPr>
        </p:nvSpPr>
        <p:spPr>
          <a:xfrm>
            <a:off x="193623" y="386568"/>
            <a:ext cx="11633616" cy="5849339"/>
          </a:xfrm>
        </p:spPr>
        <p:txBody>
          <a:bodyPr/>
          <a:lstStyle/>
          <a:p>
            <a:pPr algn="just">
              <a:lnSpc>
                <a:spcPct val="150000"/>
              </a:lnSpc>
            </a:pPr>
            <a:r>
              <a:rPr lang="en-US" dirty="0">
                <a:solidFill>
                  <a:srgbClr val="002060"/>
                </a:solidFill>
              </a:rPr>
              <a:t>Suppose we have a new data point and we need to put it in the required category. Consider the below image:</a:t>
            </a:r>
            <a:endParaRPr lang="en-IN" dirty="0">
              <a:solidFill>
                <a:srgbClr val="002060"/>
              </a:solidFill>
            </a:endParaRPr>
          </a:p>
        </p:txBody>
      </p:sp>
      <p:pic>
        <p:nvPicPr>
          <p:cNvPr id="3074" name="Picture 2" descr="K-Nearest Neighbor(KNN) Algorithm for Machine Learning">
            <a:extLst>
              <a:ext uri="{FF2B5EF4-FFF2-40B4-BE49-F238E27FC236}">
                <a16:creationId xmlns:a16="http://schemas.microsoft.com/office/drawing/2014/main" id="{77990937-3960-4B00-AB9F-94D99528F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991" y="1923166"/>
            <a:ext cx="5685333" cy="454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47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1099</Words>
  <Application>Microsoft Office PowerPoint</Application>
  <PresentationFormat>Widescreen</PresentationFormat>
  <Paragraphs>68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Unicode MS</vt:lpstr>
      <vt:lpstr>Calibri</vt:lpstr>
      <vt:lpstr>Calibri Light</vt:lpstr>
      <vt:lpstr>inter-regular</vt:lpstr>
      <vt:lpstr>Times New Roman</vt:lpstr>
      <vt:lpstr>Office Theme</vt:lpstr>
      <vt:lpstr>K-Nearest Neighbor (KNN) Algorithm</vt:lpstr>
      <vt:lpstr>K-Nearest Neighbor (KNN) Algorithm</vt:lpstr>
      <vt:lpstr>K-Nearest Neighbor (KNN) Algorithm</vt:lpstr>
      <vt:lpstr>PowerPoint Presentation</vt:lpstr>
      <vt:lpstr>PowerPoint Presentation</vt:lpstr>
      <vt:lpstr>Why do we need a K-NN Algorithm?</vt:lpstr>
      <vt:lpstr>PowerPoint Presentation</vt:lpstr>
      <vt:lpstr>How does K-NN work?</vt:lpstr>
      <vt:lpstr>PowerPoint Presentation</vt:lpstr>
      <vt:lpstr>PowerPoint Presentation</vt:lpstr>
      <vt:lpstr>PowerPoint Presentation</vt:lpstr>
      <vt:lpstr>How to select the value of K in the K-NN Algorithm?</vt:lpstr>
      <vt:lpstr>Advantages of KNN Algorithm:</vt:lpstr>
      <vt:lpstr>Disadvantages of KNN Algorithm:</vt:lpstr>
      <vt:lpstr>PowerPoint Presentation</vt:lpstr>
      <vt:lpstr>PowerPoint Presentation</vt:lpstr>
      <vt:lpstr>PowerPoint Presentation</vt:lpstr>
      <vt:lpstr>PowerPoint Presentation</vt:lpstr>
      <vt:lpstr>PowerPoint Presentation</vt:lpstr>
      <vt:lpstr>PowerPoint Presentation</vt:lpstr>
      <vt:lpstr>Python code for implementing K-NN algorithm using the popular scikit-learn library. </vt:lpstr>
      <vt:lpstr>Split the dataset into training and testing sets</vt:lpstr>
      <vt:lpstr>Train the K-NN model</vt:lpstr>
      <vt:lpstr>Make predictions</vt:lpstr>
      <vt:lpstr>Evaluate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 (KNN) Algorithm</dc:title>
  <dc:creator>DELL</dc:creator>
  <cp:lastModifiedBy>DELL</cp:lastModifiedBy>
  <cp:revision>8</cp:revision>
  <dcterms:created xsi:type="dcterms:W3CDTF">2024-09-01T16:31:41Z</dcterms:created>
  <dcterms:modified xsi:type="dcterms:W3CDTF">2024-09-09T15:17:25Z</dcterms:modified>
</cp:coreProperties>
</file>