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9EE3-E18F-4446-9FBA-8B1C8B42F2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167D8B-9C40-4F75-8675-C266AB5FA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0B5FAA-79A9-46F5-88E0-7A829304F8E8}"/>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5" name="Footer Placeholder 4">
            <a:extLst>
              <a:ext uri="{FF2B5EF4-FFF2-40B4-BE49-F238E27FC236}">
                <a16:creationId xmlns:a16="http://schemas.microsoft.com/office/drawing/2014/main" id="{559998AA-71DB-4E57-B53E-04519335C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B75320-EBA0-4A11-B311-ADED18B63692}"/>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100038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DA2D-31D5-426E-9151-287FEE36B4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F58217-7EAC-4AFD-8090-8923BCD021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CE975-57FF-41DD-9F39-0A4CB3C518D3}"/>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5" name="Footer Placeholder 4">
            <a:extLst>
              <a:ext uri="{FF2B5EF4-FFF2-40B4-BE49-F238E27FC236}">
                <a16:creationId xmlns:a16="http://schemas.microsoft.com/office/drawing/2014/main" id="{21D47BB4-08B8-4EA3-82B9-41F35C9CA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74D081-2E0D-4BDC-9559-AA81C0DC43CE}"/>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208448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4C20D5-A48E-4B2D-A4EF-5D65FF6E5B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39E24E-2D80-4461-A0DF-4691EFEEB9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E0475-FB2B-4013-8CD2-F524892924E3}"/>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5" name="Footer Placeholder 4">
            <a:extLst>
              <a:ext uri="{FF2B5EF4-FFF2-40B4-BE49-F238E27FC236}">
                <a16:creationId xmlns:a16="http://schemas.microsoft.com/office/drawing/2014/main" id="{A4AFCD27-0B23-441A-A703-7075D5427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6310F4-23C3-4A16-9270-C1406060EF3E}"/>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64207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1439-0B14-482C-A6AE-65187A6BFA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4263BE-AF77-4F31-B2F3-9E2F76134D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5F4AD-19E2-4392-A4AC-64AC34A94FEC}"/>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5" name="Footer Placeholder 4">
            <a:extLst>
              <a:ext uri="{FF2B5EF4-FFF2-40B4-BE49-F238E27FC236}">
                <a16:creationId xmlns:a16="http://schemas.microsoft.com/office/drawing/2014/main" id="{9B00A352-8A7E-44B2-9CCD-A43B9A404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D19CA7-48F1-4371-B26E-DAE2DC919919}"/>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55844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2EAF-9861-44B8-9447-9DE8FE015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4EEAFC-D573-45A9-8B30-42734BA8C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1E3222-4733-4275-8385-8F0A83862AFF}"/>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5" name="Footer Placeholder 4">
            <a:extLst>
              <a:ext uri="{FF2B5EF4-FFF2-40B4-BE49-F238E27FC236}">
                <a16:creationId xmlns:a16="http://schemas.microsoft.com/office/drawing/2014/main" id="{15780CF8-EE54-469C-AB03-ECE16DE99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58810-267D-408A-899C-E1DE364BF365}"/>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14169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9654-B831-44B3-952D-9043FCCF7D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3C5186-059E-410F-8E75-27BA6119C7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D03F07-B6B3-4081-A62F-8217001553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C6B95D-6E2F-4EA0-80BD-F5E77279ACCA}"/>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6" name="Footer Placeholder 5">
            <a:extLst>
              <a:ext uri="{FF2B5EF4-FFF2-40B4-BE49-F238E27FC236}">
                <a16:creationId xmlns:a16="http://schemas.microsoft.com/office/drawing/2014/main" id="{F59F1D50-4448-4902-B706-F28F33CFB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D8E8F9-794C-4BEE-960E-8A60DFF8F085}"/>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366269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7713-9310-4133-A6F8-281EDAE4CE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364F92-2DC7-43B2-A4C0-82EE3E66D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84F2C1-419F-4AB9-8EAC-520E0BF89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481BF2-1EE3-4F36-9AA4-B08F252A9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02BAAA-1E03-4AA7-891B-744E8968C2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CEC2C6-B43F-4A8D-A603-447D88BA95DF}"/>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8" name="Footer Placeholder 7">
            <a:extLst>
              <a:ext uri="{FF2B5EF4-FFF2-40B4-BE49-F238E27FC236}">
                <a16:creationId xmlns:a16="http://schemas.microsoft.com/office/drawing/2014/main" id="{B593C07C-4BD7-4031-92B2-0A100C750A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886FBE-DE50-4130-8A90-E892C4911F62}"/>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422127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50C7-7772-4E92-8481-973B8B4F83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0FAFC9-7839-4B7B-A696-B67F429ED370}"/>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4" name="Footer Placeholder 3">
            <a:extLst>
              <a:ext uri="{FF2B5EF4-FFF2-40B4-BE49-F238E27FC236}">
                <a16:creationId xmlns:a16="http://schemas.microsoft.com/office/drawing/2014/main" id="{1962CCFA-1E6D-41F6-B0D6-4612E256D2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99235C-73DF-4331-A41A-70A5BFE44233}"/>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63729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CD00C-E35F-41DC-9729-D088D772B277}"/>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3" name="Footer Placeholder 2">
            <a:extLst>
              <a:ext uri="{FF2B5EF4-FFF2-40B4-BE49-F238E27FC236}">
                <a16:creationId xmlns:a16="http://schemas.microsoft.com/office/drawing/2014/main" id="{A77F0E65-0D4D-40A9-8AE7-FF7F1D310B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878FC9-7DB9-4220-A6B2-86FBEEBA69B1}"/>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362545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8B58-845F-4F10-9401-6CD87E452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F57F9C-1B9B-4769-908F-338BBC1AF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7BCA0E-937E-4F56-A688-CF0716224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A25C8A-C21F-49C8-84FC-4A4E1DA60C92}"/>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6" name="Footer Placeholder 5">
            <a:extLst>
              <a:ext uri="{FF2B5EF4-FFF2-40B4-BE49-F238E27FC236}">
                <a16:creationId xmlns:a16="http://schemas.microsoft.com/office/drawing/2014/main" id="{FA933F43-D3A4-439B-A020-77F74AF27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17113-4B64-424D-8976-614525F08C32}"/>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307873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2DF-9994-400C-BF61-B63305EE0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C70D75-1E87-481B-AE95-2FD324127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C0B2C1-D01D-482E-8FAF-F2445B24F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450381-BBD0-4203-B7EA-B8CCD687B383}"/>
              </a:ext>
            </a:extLst>
          </p:cNvPr>
          <p:cNvSpPr>
            <a:spLocks noGrp="1"/>
          </p:cNvSpPr>
          <p:nvPr>
            <p:ph type="dt" sz="half" idx="10"/>
          </p:nvPr>
        </p:nvSpPr>
        <p:spPr/>
        <p:txBody>
          <a:bodyPr/>
          <a:lstStyle/>
          <a:p>
            <a:fld id="{EC5CF5D2-7A95-45AA-99FC-7D43B3D84BA9}" type="datetimeFigureOut">
              <a:rPr lang="en-IN" smtClean="0"/>
              <a:t>01-09-2024</a:t>
            </a:fld>
            <a:endParaRPr lang="en-IN"/>
          </a:p>
        </p:txBody>
      </p:sp>
      <p:sp>
        <p:nvSpPr>
          <p:cNvPr id="6" name="Footer Placeholder 5">
            <a:extLst>
              <a:ext uri="{FF2B5EF4-FFF2-40B4-BE49-F238E27FC236}">
                <a16:creationId xmlns:a16="http://schemas.microsoft.com/office/drawing/2014/main" id="{4BAD4ECF-A97C-436A-8785-7A404334BB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EA3643-A4C1-4BE2-8BBA-F037F4AF450E}"/>
              </a:ext>
            </a:extLst>
          </p:cNvPr>
          <p:cNvSpPr>
            <a:spLocks noGrp="1"/>
          </p:cNvSpPr>
          <p:nvPr>
            <p:ph type="sldNum" sz="quarter" idx="12"/>
          </p:nvPr>
        </p:nvSpPr>
        <p:spPr/>
        <p:txBody>
          <a:bodyPr/>
          <a:lstStyle/>
          <a:p>
            <a:fld id="{B2A54F5D-3C6E-447D-823F-653DFE9E0FF3}" type="slidenum">
              <a:rPr lang="en-IN" smtClean="0"/>
              <a:t>‹#›</a:t>
            </a:fld>
            <a:endParaRPr lang="en-IN"/>
          </a:p>
        </p:txBody>
      </p:sp>
    </p:spTree>
    <p:extLst>
      <p:ext uri="{BB962C8B-B14F-4D97-AF65-F5344CB8AC3E}">
        <p14:creationId xmlns:p14="http://schemas.microsoft.com/office/powerpoint/2010/main" val="233589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844E6B-B6C1-4E6F-B26A-116BE2CEC6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DFE25E-6FE1-4649-A64B-ED7307BE5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3D1E06-0486-4C83-84C2-413B7F8B7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CF5D2-7A95-45AA-99FC-7D43B3D84BA9}" type="datetimeFigureOut">
              <a:rPr lang="en-IN" smtClean="0"/>
              <a:t>01-09-2024</a:t>
            </a:fld>
            <a:endParaRPr lang="en-IN"/>
          </a:p>
        </p:txBody>
      </p:sp>
      <p:sp>
        <p:nvSpPr>
          <p:cNvPr id="5" name="Footer Placeholder 4">
            <a:extLst>
              <a:ext uri="{FF2B5EF4-FFF2-40B4-BE49-F238E27FC236}">
                <a16:creationId xmlns:a16="http://schemas.microsoft.com/office/drawing/2014/main" id="{B02B867E-63AD-4905-B1FC-F38B60BF8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4EF02F-CC90-4CF4-8D89-F3F8EBAAE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54F5D-3C6E-447D-823F-653DFE9E0FF3}" type="slidenum">
              <a:rPr lang="en-IN" smtClean="0"/>
              <a:t>‹#›</a:t>
            </a:fld>
            <a:endParaRPr lang="en-IN"/>
          </a:p>
        </p:txBody>
      </p:sp>
    </p:spTree>
    <p:extLst>
      <p:ext uri="{BB962C8B-B14F-4D97-AF65-F5344CB8AC3E}">
        <p14:creationId xmlns:p14="http://schemas.microsoft.com/office/powerpoint/2010/main" val="267571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CEB0-35A8-4AE1-A8EF-DCB5EB304B3E}"/>
              </a:ext>
            </a:extLst>
          </p:cNvPr>
          <p:cNvSpPr>
            <a:spLocks noGrp="1"/>
          </p:cNvSpPr>
          <p:nvPr>
            <p:ph type="ctrTitle"/>
          </p:nvPr>
        </p:nvSpPr>
        <p:spPr>
          <a:xfrm>
            <a:off x="1064301" y="1122363"/>
            <a:ext cx="10063397" cy="2306637"/>
          </a:xfrm>
        </p:spPr>
        <p:txBody>
          <a:bodyPr/>
          <a:lstStyle/>
          <a:p>
            <a:r>
              <a:rPr lang="en-IN" b="1" dirty="0">
                <a:solidFill>
                  <a:srgbClr val="00B050"/>
                </a:solidFill>
              </a:rPr>
              <a:t>Naïve Bayes Classifier Algorithm</a:t>
            </a:r>
          </a:p>
        </p:txBody>
      </p:sp>
      <p:sp>
        <p:nvSpPr>
          <p:cNvPr id="3" name="Subtitle 2">
            <a:extLst>
              <a:ext uri="{FF2B5EF4-FFF2-40B4-BE49-F238E27FC236}">
                <a16:creationId xmlns:a16="http://schemas.microsoft.com/office/drawing/2014/main" id="{A7208831-7518-455F-A13E-DB4F9D15E517}"/>
              </a:ext>
            </a:extLst>
          </p:cNvPr>
          <p:cNvSpPr>
            <a:spLocks noGrp="1"/>
          </p:cNvSpPr>
          <p:nvPr>
            <p:ph type="subTitle" idx="1"/>
          </p:nvPr>
        </p:nvSpPr>
        <p:spPr>
          <a:xfrm>
            <a:off x="1299148" y="3632018"/>
            <a:ext cx="9144000" cy="1655762"/>
          </a:xfrm>
        </p:spPr>
        <p:txBody>
          <a:bodyPr>
            <a:normAutofit/>
          </a:bodyPr>
          <a:lstStyle/>
          <a:p>
            <a:r>
              <a:rPr lang="en-IN" sz="3400" b="1" dirty="0">
                <a:solidFill>
                  <a:schemeClr val="accent2"/>
                </a:solidFill>
              </a:rPr>
              <a:t>By</a:t>
            </a:r>
          </a:p>
          <a:p>
            <a:r>
              <a:rPr lang="en-IN" sz="3400" b="1" dirty="0" err="1">
                <a:solidFill>
                  <a:schemeClr val="accent2"/>
                </a:solidFill>
              </a:rPr>
              <a:t>Dr.</a:t>
            </a:r>
            <a:r>
              <a:rPr lang="en-IN" sz="3400" b="1" dirty="0">
                <a:solidFill>
                  <a:schemeClr val="accent2"/>
                </a:solidFill>
              </a:rPr>
              <a:t> S PADMANABHAN</a:t>
            </a:r>
          </a:p>
        </p:txBody>
      </p:sp>
    </p:spTree>
    <p:extLst>
      <p:ext uri="{BB962C8B-B14F-4D97-AF65-F5344CB8AC3E}">
        <p14:creationId xmlns:p14="http://schemas.microsoft.com/office/powerpoint/2010/main" val="3693309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9DDCE4-F149-46B1-B5C7-F6F8DA48C3A6}"/>
              </a:ext>
            </a:extLst>
          </p:cNvPr>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794480" y="89941"/>
            <a:ext cx="10822898" cy="6340839"/>
          </a:xfrm>
          <a:prstGeom prst="rect">
            <a:avLst/>
          </a:prstGeom>
        </p:spPr>
      </p:pic>
    </p:spTree>
    <p:extLst>
      <p:ext uri="{BB962C8B-B14F-4D97-AF65-F5344CB8AC3E}">
        <p14:creationId xmlns:p14="http://schemas.microsoft.com/office/powerpoint/2010/main" val="252790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6646EF-8FDA-4CA0-B974-4FF791FCADED}"/>
              </a:ext>
            </a:extLst>
          </p:cNvPr>
          <p:cNvSpPr/>
          <p:nvPr/>
        </p:nvSpPr>
        <p:spPr>
          <a:xfrm>
            <a:off x="242340" y="74525"/>
            <a:ext cx="11707318" cy="566502"/>
          </a:xfrm>
          <a:prstGeom prst="rect">
            <a:avLst/>
          </a:prstGeom>
        </p:spPr>
        <p:txBody>
          <a:bodyPr wrap="square">
            <a:spAutoFit/>
          </a:bodyPr>
          <a:lstStyle/>
          <a:p>
            <a:pPr algn="just">
              <a:lnSpc>
                <a:spcPct val="150000"/>
              </a:lnSpc>
              <a:spcAft>
                <a:spcPts val="800"/>
              </a:spcAft>
            </a:pPr>
            <a:r>
              <a:rPr lang="en-IN" sz="23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Now suppose you want to calculate the probability of playing when the weather is overcast.</a:t>
            </a:r>
            <a:endParaRPr lang="en-IN" sz="23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1A7C714-96F3-4FEF-910F-FDA8A8F915D9}"/>
              </a:ext>
            </a:extLst>
          </p:cNvPr>
          <p:cNvSpPr/>
          <p:nvPr/>
        </p:nvSpPr>
        <p:spPr>
          <a:xfrm>
            <a:off x="652071" y="847499"/>
            <a:ext cx="11297587" cy="4739887"/>
          </a:xfrm>
          <a:prstGeom prst="rect">
            <a:avLst/>
          </a:prstGeom>
        </p:spPr>
        <p:txBody>
          <a:bodyPr wrap="square">
            <a:spAutoFit/>
          </a:bodyPr>
          <a:lstStyle/>
          <a:p>
            <a:pPr>
              <a:lnSpc>
                <a:spcPct val="107000"/>
              </a:lnSpc>
              <a:spcAft>
                <a:spcPts val="800"/>
              </a:spcAft>
            </a:pPr>
            <a:r>
              <a:rPr lang="en-IN" sz="2400" b="1" kern="0" dirty="0">
                <a:solidFill>
                  <a:srgbClr val="05192D"/>
                </a:solidFill>
                <a:effectLst/>
                <a:latin typeface="Arial" panose="020B0604020202020204" pitchFamily="34" charset="0"/>
                <a:ea typeface="Times New Roman" panose="02020603050405020304" pitchFamily="18" charset="0"/>
                <a:cs typeface="Times New Roman" panose="02020603050405020304" pitchFamily="18" charset="0"/>
              </a:rPr>
              <a:t>Probability of playing: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solidFill>
                  <a:srgbClr val="05192D"/>
                </a:solidFill>
                <a:effectLst/>
                <a:latin typeface="Studio-Feixen-Sans"/>
                <a:ea typeface="Times New Roman" panose="02020603050405020304" pitchFamily="18" charset="0"/>
                <a:cs typeface="Times New Roman" panose="02020603050405020304" pitchFamily="18" charset="0"/>
              </a:rPr>
              <a:t>P</a:t>
            </a:r>
            <a:r>
              <a:rPr lang="en-IN" sz="2400" i="1" kern="0" dirty="0">
                <a:solidFill>
                  <a:srgbClr val="05192D"/>
                </a:solidFill>
                <a:effectLst/>
                <a:latin typeface="Studio-Feixen-Sans"/>
                <a:ea typeface="Times New Roman" panose="02020603050405020304" pitchFamily="18" charset="0"/>
                <a:cs typeface="Times New Roman" panose="02020603050405020304" pitchFamily="18" charset="0"/>
              </a:rPr>
              <a:t> (Yes | Overcast) = </a:t>
            </a:r>
            <a:r>
              <a:rPr lang="en-IN" sz="2400" kern="0" dirty="0">
                <a:solidFill>
                  <a:srgbClr val="05192D"/>
                </a:solidFill>
                <a:effectLst/>
                <a:latin typeface="Studio-Feixen-Sans"/>
                <a:ea typeface="Times New Roman" panose="02020603050405020304" pitchFamily="18" charset="0"/>
                <a:cs typeface="Times New Roman" panose="02020603050405020304" pitchFamily="18" charset="0"/>
              </a:rPr>
              <a:t>P</a:t>
            </a:r>
            <a:r>
              <a:rPr lang="en-IN" sz="2400" i="1" kern="0" dirty="0">
                <a:solidFill>
                  <a:srgbClr val="05192D"/>
                </a:solidFill>
                <a:effectLst/>
                <a:latin typeface="Studio-Feixen-Sans"/>
                <a:ea typeface="Times New Roman" panose="02020603050405020304" pitchFamily="18" charset="0"/>
                <a:cs typeface="Times New Roman" panose="02020603050405020304" pitchFamily="18" charset="0"/>
              </a:rPr>
              <a:t> (Overcast | Yes) </a:t>
            </a:r>
            <a:r>
              <a:rPr lang="en-IN" sz="2400" kern="0" dirty="0">
                <a:solidFill>
                  <a:srgbClr val="05192D"/>
                </a:solidFill>
                <a:effectLst/>
                <a:latin typeface="Studio-Feixen-Sans"/>
                <a:ea typeface="Times New Roman" panose="02020603050405020304" pitchFamily="18" charset="0"/>
                <a:cs typeface="Times New Roman" panose="02020603050405020304" pitchFamily="18" charset="0"/>
              </a:rPr>
              <a:t>P(Yes) / P (Overcast)                    ----- (1)</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solidFill>
                  <a:srgbClr val="05192D"/>
                </a:solidFill>
                <a:latin typeface="Studio-Feixen-Sans"/>
                <a:ea typeface="Times New Roman" panose="02020603050405020304" pitchFamily="18" charset="0"/>
                <a:cs typeface="Times New Roman" panose="02020603050405020304" pitchFamily="18" charset="0"/>
              </a:rPr>
              <a:t>Calculate Prior Probabilities:</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solidFill>
                  <a:srgbClr val="05192D"/>
                </a:solidFill>
                <a:latin typeface="Studio-Feixen-Sans"/>
                <a:ea typeface="Times New Roman" panose="02020603050405020304" pitchFamily="18" charset="0"/>
                <a:cs typeface="Times New Roman" panose="02020603050405020304" pitchFamily="18" charset="0"/>
              </a:rPr>
              <a:t>P(Overcast) = 4/14 = 0.29</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solidFill>
                  <a:srgbClr val="05192D"/>
                </a:solidFill>
                <a:latin typeface="Studio-Feixen-Sans"/>
                <a:ea typeface="Times New Roman" panose="02020603050405020304" pitchFamily="18" charset="0"/>
                <a:cs typeface="Times New Roman" panose="02020603050405020304" pitchFamily="18" charset="0"/>
              </a:rPr>
              <a:t>P(Yes) = 9/14 = 0.64</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b="1" kern="0" dirty="0">
                <a:solidFill>
                  <a:srgbClr val="05192D"/>
                </a:solidFill>
                <a:latin typeface="Studio-Feixen-Sans"/>
                <a:ea typeface="Times New Roman" panose="02020603050405020304" pitchFamily="18" charset="0"/>
                <a:cs typeface="Times New Roman" panose="02020603050405020304" pitchFamily="18" charset="0"/>
              </a:rPr>
              <a:t>Calculate Posterior Probabilities:</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kern="0" dirty="0">
                <a:solidFill>
                  <a:srgbClr val="05192D"/>
                </a:solidFill>
                <a:latin typeface="Studio-Feixen-Sans"/>
                <a:ea typeface="Times New Roman" panose="02020603050405020304" pitchFamily="18" charset="0"/>
                <a:cs typeface="Times New Roman" panose="02020603050405020304" pitchFamily="18" charset="0"/>
              </a:rPr>
              <a:t>P (Overcast |Yes) = 4/9 = 0.44</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b="1" kern="0" dirty="0">
                <a:solidFill>
                  <a:srgbClr val="05192D"/>
                </a:solidFill>
                <a:latin typeface="Studio-Feixen-Sans"/>
                <a:ea typeface="Times New Roman" panose="02020603050405020304" pitchFamily="18" charset="0"/>
                <a:cs typeface="Times New Roman" panose="02020603050405020304" pitchFamily="18" charset="0"/>
              </a:rPr>
              <a:t>Put Prior and Posterior probabilities in equation (1)</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400" kern="0" dirty="0">
                <a:solidFill>
                  <a:srgbClr val="05192D"/>
                </a:solidFill>
                <a:latin typeface="Studio-Feixen-Sans"/>
                <a:ea typeface="Times New Roman" panose="02020603050405020304" pitchFamily="18" charset="0"/>
                <a:cs typeface="Times New Roman" panose="02020603050405020304" pitchFamily="18" charset="0"/>
              </a:rPr>
              <a:t>P (Yes | Overcast) = 0.44 * 0.64 / 0.29 = 0.98</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192F68B1-70E2-48D4-91D8-C15707614F82}"/>
              </a:ext>
            </a:extLst>
          </p:cNvPr>
          <p:cNvSpPr/>
          <p:nvPr/>
        </p:nvSpPr>
        <p:spPr>
          <a:xfrm>
            <a:off x="652071" y="5793858"/>
            <a:ext cx="11707318" cy="630429"/>
          </a:xfrm>
          <a:prstGeom prst="rect">
            <a:avLst/>
          </a:prstGeom>
        </p:spPr>
        <p:txBody>
          <a:bodyPr wrap="square">
            <a:spAutoFit/>
          </a:bodyPr>
          <a:lstStyle/>
          <a:p>
            <a:pPr algn="just">
              <a:lnSpc>
                <a:spcPct val="150000"/>
              </a:lnSpc>
              <a:spcAft>
                <a:spcPts val="800"/>
              </a:spcAft>
            </a:pPr>
            <a:r>
              <a:rPr lang="en-IN" sz="2600" b="1" dirty="0">
                <a:solidFill>
                  <a:srgbClr val="002060"/>
                </a:solidFill>
              </a:rPr>
              <a:t>Similarly, we can calculate the probability of not playing:</a:t>
            </a:r>
            <a:endParaRPr lang="en-IN" sz="26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791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A7C714-96F3-4FEF-910F-FDA8A8F915D9}"/>
              </a:ext>
            </a:extLst>
          </p:cNvPr>
          <p:cNvSpPr/>
          <p:nvPr/>
        </p:nvSpPr>
        <p:spPr>
          <a:xfrm>
            <a:off x="452204" y="165733"/>
            <a:ext cx="11120204" cy="6129050"/>
          </a:xfrm>
          <a:prstGeom prst="rect">
            <a:avLst/>
          </a:prstGeom>
        </p:spPr>
        <p:txBody>
          <a:bodyPr wrap="square">
            <a:spAutoFit/>
          </a:bodyPr>
          <a:lstStyle/>
          <a:p>
            <a:pPr>
              <a:lnSpc>
                <a:spcPct val="150000"/>
              </a:lnSpc>
            </a:pPr>
            <a:r>
              <a:rPr lang="en-IN" sz="2400" b="1" dirty="0">
                <a:solidFill>
                  <a:srgbClr val="002060"/>
                </a:solidFill>
              </a:rPr>
              <a:t>Probability of not playing:</a:t>
            </a:r>
            <a:endParaRPr lang="en-IN" sz="2400" dirty="0">
              <a:solidFill>
                <a:srgbClr val="002060"/>
              </a:solidFill>
            </a:endParaRPr>
          </a:p>
          <a:p>
            <a:pPr>
              <a:lnSpc>
                <a:spcPct val="150000"/>
              </a:lnSpc>
            </a:pPr>
            <a:r>
              <a:rPr lang="en-IN" sz="2400" dirty="0">
                <a:solidFill>
                  <a:srgbClr val="002060"/>
                </a:solidFill>
              </a:rPr>
              <a:t>P</a:t>
            </a:r>
            <a:r>
              <a:rPr lang="en-IN" sz="2400" i="1" dirty="0">
                <a:solidFill>
                  <a:srgbClr val="002060"/>
                </a:solidFill>
              </a:rPr>
              <a:t> (No | Overcast) = </a:t>
            </a:r>
            <a:r>
              <a:rPr lang="en-IN" sz="2400" dirty="0">
                <a:solidFill>
                  <a:srgbClr val="002060"/>
                </a:solidFill>
              </a:rPr>
              <a:t>P</a:t>
            </a:r>
            <a:r>
              <a:rPr lang="en-IN" sz="2400" i="1" dirty="0">
                <a:solidFill>
                  <a:srgbClr val="002060"/>
                </a:solidFill>
              </a:rPr>
              <a:t> </a:t>
            </a:r>
            <a:r>
              <a:rPr lang="en-IN" sz="2400" dirty="0">
                <a:solidFill>
                  <a:srgbClr val="002060"/>
                </a:solidFill>
              </a:rPr>
              <a:t>(</a:t>
            </a:r>
            <a:r>
              <a:rPr lang="en-IN" sz="2400" i="1" dirty="0">
                <a:solidFill>
                  <a:srgbClr val="002060"/>
                </a:solidFill>
              </a:rPr>
              <a:t>Overcast | No</a:t>
            </a:r>
            <a:r>
              <a:rPr lang="en-IN" sz="2400" dirty="0">
                <a:solidFill>
                  <a:srgbClr val="002060"/>
                </a:solidFill>
              </a:rPr>
              <a:t>)</a:t>
            </a:r>
            <a:r>
              <a:rPr lang="en-IN" sz="2400" i="1" dirty="0">
                <a:solidFill>
                  <a:srgbClr val="002060"/>
                </a:solidFill>
              </a:rPr>
              <a:t> </a:t>
            </a:r>
            <a:r>
              <a:rPr lang="en-IN" sz="2400" dirty="0">
                <a:solidFill>
                  <a:srgbClr val="002060"/>
                </a:solidFill>
              </a:rPr>
              <a:t>P(No) / P (Overcast)                                ------(2)</a:t>
            </a:r>
          </a:p>
          <a:p>
            <a:pPr>
              <a:lnSpc>
                <a:spcPct val="150000"/>
              </a:lnSpc>
            </a:pPr>
            <a:r>
              <a:rPr lang="en-IN" sz="2400" b="1" dirty="0">
                <a:solidFill>
                  <a:srgbClr val="002060"/>
                </a:solidFill>
              </a:rPr>
              <a:t>Calculate Prior Probabilities:</a:t>
            </a:r>
          </a:p>
          <a:p>
            <a:pPr>
              <a:lnSpc>
                <a:spcPct val="150000"/>
              </a:lnSpc>
            </a:pPr>
            <a:r>
              <a:rPr lang="en-IN" sz="2400" dirty="0">
                <a:solidFill>
                  <a:srgbClr val="002060"/>
                </a:solidFill>
              </a:rPr>
              <a:t>P(Overcast) = 4/14 = 0.29</a:t>
            </a:r>
          </a:p>
          <a:p>
            <a:pPr>
              <a:lnSpc>
                <a:spcPct val="150000"/>
              </a:lnSpc>
            </a:pPr>
            <a:r>
              <a:rPr lang="en-IN" sz="2400" dirty="0">
                <a:solidFill>
                  <a:srgbClr val="002060"/>
                </a:solidFill>
              </a:rPr>
              <a:t>P(No)= 5/14 = 0.36</a:t>
            </a:r>
          </a:p>
          <a:p>
            <a:pPr>
              <a:lnSpc>
                <a:spcPct val="150000"/>
              </a:lnSpc>
            </a:pPr>
            <a:r>
              <a:rPr lang="en-IN" sz="2400" b="1" dirty="0">
                <a:solidFill>
                  <a:srgbClr val="002060"/>
                </a:solidFill>
              </a:rPr>
              <a:t>Calculate Posterior Probabilities:</a:t>
            </a:r>
          </a:p>
          <a:p>
            <a:pPr>
              <a:lnSpc>
                <a:spcPct val="150000"/>
              </a:lnSpc>
            </a:pPr>
            <a:r>
              <a:rPr lang="en-IN" sz="2400" dirty="0">
                <a:solidFill>
                  <a:srgbClr val="002060"/>
                </a:solidFill>
              </a:rPr>
              <a:t>P (Overcast |No) = 0/9 = 0</a:t>
            </a:r>
          </a:p>
          <a:p>
            <a:pPr>
              <a:lnSpc>
                <a:spcPct val="150000"/>
              </a:lnSpc>
            </a:pPr>
            <a:r>
              <a:rPr lang="en-IN" sz="2400" b="1" dirty="0">
                <a:solidFill>
                  <a:srgbClr val="002060"/>
                </a:solidFill>
              </a:rPr>
              <a:t>Put Prior and Posterior probabilities in equation (2)</a:t>
            </a:r>
          </a:p>
          <a:p>
            <a:pPr>
              <a:lnSpc>
                <a:spcPct val="150000"/>
              </a:lnSpc>
            </a:pPr>
            <a:r>
              <a:rPr lang="en-IN" sz="2400" dirty="0">
                <a:solidFill>
                  <a:srgbClr val="002060"/>
                </a:solidFill>
              </a:rPr>
              <a:t>P (No | Overcast) = 0 * 0.36 / 0.29 = 0</a:t>
            </a:r>
          </a:p>
          <a:p>
            <a:pPr>
              <a:lnSpc>
                <a:spcPct val="150000"/>
              </a:lnSpc>
            </a:pPr>
            <a:r>
              <a:rPr lang="en-IN" sz="2400" b="1" i="1" dirty="0">
                <a:solidFill>
                  <a:srgbClr val="002060"/>
                </a:solidFill>
              </a:rPr>
              <a:t>The probability of a 'Yes' class is higher. </a:t>
            </a:r>
          </a:p>
          <a:p>
            <a:pPr>
              <a:lnSpc>
                <a:spcPct val="150000"/>
              </a:lnSpc>
            </a:pPr>
            <a:r>
              <a:rPr lang="en-IN" sz="2400" b="1" i="1" dirty="0">
                <a:solidFill>
                  <a:srgbClr val="002060"/>
                </a:solidFill>
              </a:rPr>
              <a:t>So, we can determine here if the weather is overcast than players will play the sport.</a:t>
            </a:r>
            <a:endParaRPr lang="en-IN" sz="24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15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E6C9-B8B5-4982-A784-AED069F2851F}"/>
              </a:ext>
            </a:extLst>
          </p:cNvPr>
          <p:cNvSpPr>
            <a:spLocks noGrp="1"/>
          </p:cNvSpPr>
          <p:nvPr>
            <p:ph type="title"/>
          </p:nvPr>
        </p:nvSpPr>
        <p:spPr>
          <a:xfrm>
            <a:off x="268574" y="18255"/>
            <a:ext cx="10515600" cy="1325563"/>
          </a:xfrm>
        </p:spPr>
        <p:txBody>
          <a:bodyPr/>
          <a:lstStyle/>
          <a:p>
            <a:r>
              <a:rPr lang="en-IN" b="1" dirty="0">
                <a:solidFill>
                  <a:srgbClr val="0070C0"/>
                </a:solidFill>
              </a:rPr>
              <a:t>Second Approach (In case of multiple features)</a:t>
            </a:r>
            <a:endParaRPr lang="en-IN" dirty="0">
              <a:solidFill>
                <a:srgbClr val="0070C0"/>
              </a:solidFill>
            </a:endParaRPr>
          </a:p>
        </p:txBody>
      </p:sp>
      <p:pic>
        <p:nvPicPr>
          <p:cNvPr id="4" name="Content Placeholder 3">
            <a:extLst>
              <a:ext uri="{FF2B5EF4-FFF2-40B4-BE49-F238E27FC236}">
                <a16:creationId xmlns:a16="http://schemas.microsoft.com/office/drawing/2014/main" id="{BD6488CA-3F5B-4C8B-87CD-3E13AED8A138}"/>
              </a:ext>
            </a:extLst>
          </p:cNvPr>
          <p:cNvPicPr>
            <a:picLocks noGrp="1"/>
          </p:cNvPicPr>
          <p:nvPr>
            <p:ph idx="1"/>
          </p:nvPr>
        </p:nvPicPr>
        <p:blipFill>
          <a:blip r:embed="rId2"/>
          <a:stretch>
            <a:fillRect/>
          </a:stretch>
        </p:blipFill>
        <p:spPr>
          <a:xfrm>
            <a:off x="615611" y="1236597"/>
            <a:ext cx="10656992" cy="5089251"/>
          </a:xfrm>
          <a:prstGeom prst="rect">
            <a:avLst/>
          </a:prstGeom>
        </p:spPr>
      </p:pic>
    </p:spTree>
    <p:extLst>
      <p:ext uri="{BB962C8B-B14F-4D97-AF65-F5344CB8AC3E}">
        <p14:creationId xmlns:p14="http://schemas.microsoft.com/office/powerpoint/2010/main" val="114003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F8E806-EBF1-4D4C-92FA-00E9AFBA4C4E}"/>
              </a:ext>
            </a:extLst>
          </p:cNvPr>
          <p:cNvSpPr/>
          <p:nvPr/>
        </p:nvSpPr>
        <p:spPr>
          <a:xfrm>
            <a:off x="259828" y="257705"/>
            <a:ext cx="11432499" cy="1228478"/>
          </a:xfrm>
          <a:prstGeom prst="rect">
            <a:avLst/>
          </a:prstGeom>
        </p:spPr>
        <p:txBody>
          <a:bodyPr wrap="square">
            <a:spAutoFit/>
          </a:bodyPr>
          <a:lstStyle/>
          <a:p>
            <a:pPr algn="just">
              <a:lnSpc>
                <a:spcPct val="150000"/>
              </a:lnSpc>
            </a:pPr>
            <a:r>
              <a:rPr lang="en-IN" sz="2600" kern="0" dirty="0">
                <a:solidFill>
                  <a:srgbClr val="FF0000"/>
                </a:solidFill>
                <a:latin typeface="Times New Roman" panose="02020603050405020304" pitchFamily="18" charset="0"/>
                <a:ea typeface="Times New Roman" panose="02020603050405020304" pitchFamily="18" charset="0"/>
              </a:rPr>
              <a:t>Now suppose you want to calculate the probability of playing when the weather is overcast, and the temperature is mild.</a:t>
            </a:r>
            <a:endParaRPr lang="en-IN" sz="2600" dirty="0">
              <a:solidFill>
                <a:srgbClr val="FF0000"/>
              </a:solidFill>
            </a:endParaRPr>
          </a:p>
        </p:txBody>
      </p:sp>
      <p:sp>
        <p:nvSpPr>
          <p:cNvPr id="9" name="Rectangle 8">
            <a:extLst>
              <a:ext uri="{FF2B5EF4-FFF2-40B4-BE49-F238E27FC236}">
                <a16:creationId xmlns:a16="http://schemas.microsoft.com/office/drawing/2014/main" id="{8A0928BE-EAA5-42EC-A6EC-4ABEBB2235B2}"/>
              </a:ext>
            </a:extLst>
          </p:cNvPr>
          <p:cNvSpPr/>
          <p:nvPr/>
        </p:nvSpPr>
        <p:spPr>
          <a:xfrm>
            <a:off x="439710" y="1955486"/>
            <a:ext cx="11432499" cy="4597541"/>
          </a:xfrm>
          <a:prstGeom prst="rect">
            <a:avLst/>
          </a:prstGeom>
        </p:spPr>
        <p:txBody>
          <a:bodyPr wrap="square">
            <a:spAutoFit/>
          </a:bodyPr>
          <a:lstStyle/>
          <a:p>
            <a:pPr algn="just">
              <a:lnSpc>
                <a:spcPct val="250000"/>
              </a:lnSpc>
              <a:spcAft>
                <a:spcPts val="800"/>
              </a:spcAft>
            </a:pPr>
            <a:r>
              <a:rPr lang="en-IN" sz="2200" b="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Probability of playing:</a:t>
            </a:r>
            <a:endParaRPr lang="en-IN" sz="22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50000"/>
              </a:lnSpc>
              <a:spcAft>
                <a:spcPts val="800"/>
              </a:spcAft>
            </a:pP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a:t>
            </a: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Play = Yes | Weather = Overcast, Temp = Mild</a:t>
            </a: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50000"/>
              </a:lnSpc>
              <a:spcAft>
                <a:spcPts val="800"/>
              </a:spcAft>
            </a:pP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P </a:t>
            </a: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Weather = Overcast, Temp = Mild | Play = Yes</a:t>
            </a: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(Play = Yes)                                    -----(1)</a:t>
            </a:r>
            <a:endParaRPr lang="en-IN" sz="22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50000"/>
              </a:lnSpc>
              <a:spcAft>
                <a:spcPts val="800"/>
              </a:spcAft>
            </a:pP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Weather = Overcast, Temp = Mild | Play = Yes</a:t>
            </a: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 P </a:t>
            </a: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2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Overcast |Yes)</a:t>
            </a:r>
            <a:r>
              <a:rPr lang="en-IN" sz="22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P (Mild |Yes)         -----(2)</a:t>
            </a:r>
            <a:endParaRPr lang="en-IN" sz="22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50000"/>
              </a:lnSpc>
              <a:spcAft>
                <a:spcPts val="800"/>
              </a:spcAft>
            </a:pPr>
            <a:endParaRPr lang="en-IN" sz="22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008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B4731F-8F31-4877-8541-AB2DDA791DD2}"/>
              </a:ext>
            </a:extLst>
          </p:cNvPr>
          <p:cNvSpPr/>
          <p:nvPr/>
        </p:nvSpPr>
        <p:spPr>
          <a:xfrm>
            <a:off x="499671" y="398861"/>
            <a:ext cx="10907843" cy="5547609"/>
          </a:xfrm>
          <a:prstGeom prst="rect">
            <a:avLst/>
          </a:prstGeom>
        </p:spPr>
        <p:txBody>
          <a:bodyPr wrap="square">
            <a:spAutoFit/>
          </a:bodyPr>
          <a:lstStyle/>
          <a:p>
            <a:pPr marL="342900" lvl="0" indent="-342900" algn="just">
              <a:lnSpc>
                <a:spcPct val="150000"/>
              </a:lnSpc>
              <a:spcAft>
                <a:spcPts val="800"/>
              </a:spcAft>
              <a:tabLst>
                <a:tab pos="457200" algn="l"/>
              </a:tabLst>
            </a:pPr>
            <a:r>
              <a:rPr lang="en-IN" sz="2600" b="1" kern="0" dirty="0">
                <a:solidFill>
                  <a:srgbClr val="05192D"/>
                </a:solidFill>
                <a:latin typeface="Times New Roman" panose="02020603050405020304" pitchFamily="18" charset="0"/>
                <a:ea typeface="Times New Roman" panose="02020603050405020304" pitchFamily="18" charset="0"/>
                <a:cs typeface="Times New Roman" panose="02020603050405020304" pitchFamily="18" charset="0"/>
              </a:rPr>
              <a:t>Calculate Prior Probabilities:</a:t>
            </a:r>
            <a:r>
              <a:rPr lang="en-IN" sz="2600" kern="0" dirty="0">
                <a:solidFill>
                  <a:srgbClr val="05192D"/>
                </a:solidFill>
                <a:latin typeface="Times New Roman" panose="02020603050405020304" pitchFamily="18" charset="0"/>
                <a:ea typeface="Times New Roman" panose="02020603050405020304" pitchFamily="18" charset="0"/>
                <a:cs typeface="Times New Roman" panose="02020603050405020304" pitchFamily="18" charset="0"/>
              </a:rPr>
              <a:t> P (Yes) = 9/14 = 0.64</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2600" b="1" kern="0" dirty="0">
                <a:solidFill>
                  <a:srgbClr val="05192D"/>
                </a:solidFill>
                <a:latin typeface="Times New Roman" panose="02020603050405020304" pitchFamily="18" charset="0"/>
                <a:ea typeface="Times New Roman" panose="02020603050405020304" pitchFamily="18" charset="0"/>
                <a:cs typeface="Times New Roman" panose="02020603050405020304" pitchFamily="18" charset="0"/>
              </a:rPr>
              <a:t>Calculate Posterior Probabilities: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600" kern="0" dirty="0">
                <a:solidFill>
                  <a:srgbClr val="05192D"/>
                </a:solidFill>
                <a:latin typeface="Times New Roman" panose="02020603050405020304" pitchFamily="18" charset="0"/>
                <a:ea typeface="Times New Roman" panose="02020603050405020304" pitchFamily="18" charset="0"/>
                <a:cs typeface="Times New Roman" panose="02020603050405020304" pitchFamily="18" charset="0"/>
              </a:rPr>
              <a:t>P (Overcast |Yes) = 4/9 = 0.44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600" kern="0" dirty="0">
                <a:solidFill>
                  <a:srgbClr val="05192D"/>
                </a:solidFill>
                <a:latin typeface="Times New Roman" panose="02020603050405020304" pitchFamily="18" charset="0"/>
                <a:ea typeface="Times New Roman" panose="02020603050405020304" pitchFamily="18" charset="0"/>
                <a:cs typeface="Times New Roman" panose="02020603050405020304" pitchFamily="18" charset="0"/>
              </a:rPr>
              <a:t>P (Mild |Yes) = 4/9 = 0.44</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2600" b="1" kern="0" dirty="0">
                <a:solidFill>
                  <a:srgbClr val="05192D"/>
                </a:solidFill>
                <a:latin typeface="Times New Roman" panose="02020603050405020304" pitchFamily="18" charset="0"/>
                <a:ea typeface="Times New Roman" panose="02020603050405020304" pitchFamily="18" charset="0"/>
                <a:cs typeface="Times New Roman" panose="02020603050405020304" pitchFamily="18" charset="0"/>
              </a:rPr>
              <a:t>Put Posterior probabilities in equation (2)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600" kern="0" dirty="0">
                <a:solidFill>
                  <a:srgbClr val="05192D"/>
                </a:solidFill>
                <a:latin typeface="Times New Roman" panose="02020603050405020304" pitchFamily="18" charset="0"/>
                <a:ea typeface="Times New Roman" panose="02020603050405020304" pitchFamily="18" charset="0"/>
                <a:cs typeface="Times New Roman" panose="02020603050405020304" pitchFamily="18" charset="0"/>
              </a:rPr>
              <a:t>P (Weather = Overcast, Temp = Mild | Play = Yes) = 0.44 * 0.44 = 0.1936</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2600" b="1" kern="0" dirty="0">
                <a:solidFill>
                  <a:srgbClr val="05192D"/>
                </a:solidFill>
                <a:latin typeface="Times New Roman" panose="02020603050405020304" pitchFamily="18" charset="0"/>
                <a:ea typeface="Times New Roman" panose="02020603050405020304" pitchFamily="18" charset="0"/>
                <a:cs typeface="Times New Roman" panose="02020603050405020304" pitchFamily="18" charset="0"/>
              </a:rPr>
              <a:t>Put Prior and Posterior probabilities in equation (1)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600" kern="0" dirty="0">
                <a:solidFill>
                  <a:srgbClr val="05192D"/>
                </a:solidFill>
                <a:latin typeface="Times New Roman" panose="02020603050405020304" pitchFamily="18" charset="0"/>
                <a:ea typeface="Times New Roman" panose="02020603050405020304" pitchFamily="18" charset="0"/>
                <a:cs typeface="Times New Roman" panose="02020603050405020304" pitchFamily="18" charset="0"/>
              </a:rPr>
              <a:t>P (Play = Yes | Weather = Overcast, Temp = Mild) = 0.1936*0.64 = 0.124</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365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2F15B-6EB2-4079-A234-6AA26442DE80}"/>
              </a:ext>
            </a:extLst>
          </p:cNvPr>
          <p:cNvSpPr/>
          <p:nvPr/>
        </p:nvSpPr>
        <p:spPr>
          <a:xfrm>
            <a:off x="642079" y="272373"/>
            <a:ext cx="10907842" cy="5993757"/>
          </a:xfrm>
          <a:prstGeom prst="rect">
            <a:avLst/>
          </a:prstGeom>
        </p:spPr>
        <p:txBody>
          <a:bodyPr wrap="square">
            <a:spAutoFit/>
          </a:bodyPr>
          <a:lstStyle/>
          <a:p>
            <a:pPr algn="just">
              <a:lnSpc>
                <a:spcPct val="250000"/>
              </a:lnSpc>
              <a:spcAft>
                <a:spcPts val="800"/>
              </a:spcAft>
            </a:pPr>
            <a:r>
              <a:rPr lang="en-IN" sz="2400" b="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Similarly, we can calculate the probability of not playing:</a:t>
            </a:r>
            <a:endParaRPr lang="en-IN" sz="24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50000"/>
              </a:lnSpc>
              <a:spcAft>
                <a:spcPts val="800"/>
              </a:spcAft>
            </a:pPr>
            <a:r>
              <a:rPr lang="en-IN" sz="2400" b="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Probability of not playing:</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50000"/>
              </a:lnSpc>
              <a:spcAft>
                <a:spcPts val="800"/>
              </a:spcAft>
            </a:pP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a:t>
            </a:r>
            <a:r>
              <a:rPr lang="en-IN" sz="24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Play = No | Weather = Overcast, Temp = Mild</a:t>
            </a: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50000"/>
              </a:lnSpc>
              <a:spcAft>
                <a:spcPts val="800"/>
              </a:spcAft>
            </a:pPr>
            <a:r>
              <a:rPr lang="en-IN" sz="24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a:t>
            </a:r>
            <a:r>
              <a:rPr lang="en-IN" sz="24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Weather = Overcast, Temp = Mild | Play = No</a:t>
            </a: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(Play = No)               ------(3)</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50000"/>
              </a:lnSpc>
              <a:spcAft>
                <a:spcPts val="800"/>
              </a:spcAft>
            </a:pP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a:t>
            </a:r>
            <a:r>
              <a:rPr lang="en-IN" sz="24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Weather = Overcast, Temp = Mild | Play = No</a:t>
            </a: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50000"/>
              </a:lnSpc>
              <a:spcAft>
                <a:spcPts val="800"/>
              </a:spcAft>
            </a:pPr>
            <a:r>
              <a:rPr lang="en-IN" sz="24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a:t>
            </a:r>
            <a:r>
              <a:rPr lang="en-IN" sz="2400" i="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Weather = Overcast |Play = No</a:t>
            </a: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P (Temp = Mild | Play = No)               ------(4)</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420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72333A-FD2C-484F-B241-BE765A50A3E3}"/>
              </a:ext>
            </a:extLst>
          </p:cNvPr>
          <p:cNvSpPr/>
          <p:nvPr/>
        </p:nvSpPr>
        <p:spPr>
          <a:xfrm>
            <a:off x="522157" y="232067"/>
            <a:ext cx="11147685" cy="6393866"/>
          </a:xfrm>
          <a:prstGeom prst="rect">
            <a:avLst/>
          </a:prstGeom>
        </p:spPr>
        <p:txBody>
          <a:bodyPr wrap="square">
            <a:spAutoFit/>
          </a:bodyPr>
          <a:lstStyle/>
          <a:p>
            <a:pPr marL="342900" lvl="0" indent="-342900" algn="just">
              <a:lnSpc>
                <a:spcPct val="150000"/>
              </a:lnSpc>
              <a:spcAft>
                <a:spcPts val="800"/>
              </a:spcAft>
              <a:tabLst>
                <a:tab pos="457200" algn="l"/>
              </a:tabLst>
            </a:pPr>
            <a:r>
              <a:rPr lang="en-IN" sz="2400" b="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Calculate Prior Probabilities:</a:t>
            </a: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P (No) = 5/14 = 0.36</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2400" b="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Calculate Posterior Probabilities:</a:t>
            </a: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(Weather = Overcast |Play = No) = 0/9 = 0 </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(Temp = Mild | Play = No) = 2/5 = 0.4</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2400" b="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Put posterior probabilities in equation (4) </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(Weather = Overcast, Temp = Mild | Play = No) = 0 * 0.4 = 0</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2400" b="1"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Put prior and posterior probabilities in equation (3) </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kern="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 (Play = No | Weather = Overcast, Temp = Mild) = 0 * 0.36 = 0</a:t>
            </a:r>
            <a:endParaRPr lang="en-IN" sz="2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400" b="1" i="1" kern="0" dirty="0">
                <a:solidFill>
                  <a:srgbClr val="002060"/>
                </a:solidFill>
                <a:latin typeface="Times New Roman" panose="02020603050405020304" pitchFamily="18" charset="0"/>
                <a:ea typeface="Times New Roman" panose="02020603050405020304" pitchFamily="18" charset="0"/>
              </a:rPr>
              <a:t>The probability of a 'Yes' class is higher. </a:t>
            </a:r>
          </a:p>
          <a:p>
            <a:pPr>
              <a:lnSpc>
                <a:spcPct val="150000"/>
              </a:lnSpc>
            </a:pPr>
            <a:r>
              <a:rPr lang="en-IN" sz="2400" b="1" i="1" kern="0" dirty="0">
                <a:solidFill>
                  <a:srgbClr val="002060"/>
                </a:solidFill>
                <a:latin typeface="Times New Roman" panose="02020603050405020304" pitchFamily="18" charset="0"/>
                <a:ea typeface="Times New Roman" panose="02020603050405020304" pitchFamily="18" charset="0"/>
              </a:rPr>
              <a:t>So, we can say here that if the weather is overcast than players will play the sport.</a:t>
            </a:r>
            <a:endParaRPr lang="en-IN" sz="2400" b="1" dirty="0">
              <a:solidFill>
                <a:srgbClr val="002060"/>
              </a:solidFill>
            </a:endParaRPr>
          </a:p>
        </p:txBody>
      </p:sp>
    </p:spTree>
    <p:extLst>
      <p:ext uri="{BB962C8B-B14F-4D97-AF65-F5344CB8AC3E}">
        <p14:creationId xmlns:p14="http://schemas.microsoft.com/office/powerpoint/2010/main" val="3239154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0FC0-EAE2-4FA7-84CC-98D5BA4B665C}"/>
              </a:ext>
            </a:extLst>
          </p:cNvPr>
          <p:cNvSpPr>
            <a:spLocks noGrp="1"/>
          </p:cNvSpPr>
          <p:nvPr>
            <p:ph type="title"/>
          </p:nvPr>
        </p:nvSpPr>
        <p:spPr>
          <a:xfrm>
            <a:off x="493427" y="290174"/>
            <a:ext cx="10515600" cy="1325563"/>
          </a:xfrm>
        </p:spPr>
        <p:txBody>
          <a:bodyPr/>
          <a:lstStyle/>
          <a:p>
            <a:r>
              <a:rPr lang="en-US" b="1" dirty="0">
                <a:solidFill>
                  <a:srgbClr val="C00000"/>
                </a:solidFill>
              </a:rPr>
              <a:t>Advantages of Naïve Bayes Classifier:</a:t>
            </a:r>
            <a:endParaRPr lang="en-IN" b="1" dirty="0">
              <a:solidFill>
                <a:srgbClr val="C00000"/>
              </a:solidFill>
            </a:endParaRPr>
          </a:p>
        </p:txBody>
      </p:sp>
      <p:sp>
        <p:nvSpPr>
          <p:cNvPr id="3" name="Content Placeholder 2">
            <a:extLst>
              <a:ext uri="{FF2B5EF4-FFF2-40B4-BE49-F238E27FC236}">
                <a16:creationId xmlns:a16="http://schemas.microsoft.com/office/drawing/2014/main" id="{EDEFB8FF-4BF9-433E-B747-AAD8384C7D34}"/>
              </a:ext>
            </a:extLst>
          </p:cNvPr>
          <p:cNvSpPr>
            <a:spLocks noGrp="1"/>
          </p:cNvSpPr>
          <p:nvPr>
            <p:ph idx="1"/>
          </p:nvPr>
        </p:nvSpPr>
        <p:spPr>
          <a:xfrm>
            <a:off x="493427" y="1615737"/>
            <a:ext cx="11205146" cy="4350348"/>
          </a:xfrm>
        </p:spPr>
        <p:txBody>
          <a:bodyPr/>
          <a:lstStyle/>
          <a:p>
            <a:pPr algn="just">
              <a:lnSpc>
                <a:spcPct val="150000"/>
              </a:lnSpc>
            </a:pPr>
            <a:r>
              <a:rPr lang="en-US" dirty="0"/>
              <a:t>Naïve Bayes is one of the fast and easy ML algorithms to predict a class of datasets.</a:t>
            </a:r>
          </a:p>
          <a:p>
            <a:pPr algn="just">
              <a:lnSpc>
                <a:spcPct val="150000"/>
              </a:lnSpc>
            </a:pPr>
            <a:r>
              <a:rPr lang="en-US" dirty="0"/>
              <a:t>It can be used for Binary as well as Multi-class Classifications.</a:t>
            </a:r>
          </a:p>
          <a:p>
            <a:pPr algn="just">
              <a:lnSpc>
                <a:spcPct val="150000"/>
              </a:lnSpc>
            </a:pPr>
            <a:r>
              <a:rPr lang="en-US" dirty="0"/>
              <a:t>It performs well in Multi-class predictions as compared to the other Algorithms.</a:t>
            </a:r>
          </a:p>
          <a:p>
            <a:pPr algn="just">
              <a:lnSpc>
                <a:spcPct val="150000"/>
              </a:lnSpc>
            </a:pPr>
            <a:r>
              <a:rPr lang="en-US" dirty="0"/>
              <a:t>It is the most popular choice for </a:t>
            </a:r>
            <a:r>
              <a:rPr lang="en-US" b="1" dirty="0"/>
              <a:t>text classification problems</a:t>
            </a:r>
            <a:r>
              <a:rPr lang="en-US" dirty="0"/>
              <a:t>.</a:t>
            </a:r>
          </a:p>
          <a:p>
            <a:pPr algn="just">
              <a:lnSpc>
                <a:spcPct val="150000"/>
              </a:lnSpc>
            </a:pPr>
            <a:endParaRPr lang="en-IN" dirty="0"/>
          </a:p>
        </p:txBody>
      </p:sp>
    </p:spTree>
    <p:extLst>
      <p:ext uri="{BB962C8B-B14F-4D97-AF65-F5344CB8AC3E}">
        <p14:creationId xmlns:p14="http://schemas.microsoft.com/office/powerpoint/2010/main" val="259473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0FC0-EAE2-4FA7-84CC-98D5BA4B665C}"/>
              </a:ext>
            </a:extLst>
          </p:cNvPr>
          <p:cNvSpPr>
            <a:spLocks noGrp="1"/>
          </p:cNvSpPr>
          <p:nvPr>
            <p:ph type="title"/>
          </p:nvPr>
        </p:nvSpPr>
        <p:spPr>
          <a:xfrm>
            <a:off x="493427" y="290174"/>
            <a:ext cx="10515600" cy="1325563"/>
          </a:xfrm>
        </p:spPr>
        <p:txBody>
          <a:bodyPr/>
          <a:lstStyle/>
          <a:p>
            <a:r>
              <a:rPr lang="en-US" b="1" dirty="0">
                <a:solidFill>
                  <a:srgbClr val="C00000"/>
                </a:solidFill>
              </a:rPr>
              <a:t>Disadvantages of Naïve Bayes Classifier:</a:t>
            </a:r>
            <a:endParaRPr lang="en-IN" b="1" dirty="0">
              <a:solidFill>
                <a:srgbClr val="C00000"/>
              </a:solidFill>
            </a:endParaRPr>
          </a:p>
        </p:txBody>
      </p:sp>
      <p:sp>
        <p:nvSpPr>
          <p:cNvPr id="3" name="Content Placeholder 2">
            <a:extLst>
              <a:ext uri="{FF2B5EF4-FFF2-40B4-BE49-F238E27FC236}">
                <a16:creationId xmlns:a16="http://schemas.microsoft.com/office/drawing/2014/main" id="{EDEFB8FF-4BF9-433E-B747-AAD8384C7D34}"/>
              </a:ext>
            </a:extLst>
          </p:cNvPr>
          <p:cNvSpPr>
            <a:spLocks noGrp="1"/>
          </p:cNvSpPr>
          <p:nvPr>
            <p:ph idx="1"/>
          </p:nvPr>
        </p:nvSpPr>
        <p:spPr>
          <a:xfrm>
            <a:off x="493427" y="1615737"/>
            <a:ext cx="11205146" cy="4350348"/>
          </a:xfrm>
        </p:spPr>
        <p:txBody>
          <a:bodyPr>
            <a:normAutofit/>
          </a:bodyPr>
          <a:lstStyle/>
          <a:p>
            <a:pPr>
              <a:lnSpc>
                <a:spcPct val="200000"/>
              </a:lnSpc>
            </a:pPr>
            <a:r>
              <a:rPr lang="en-US" dirty="0"/>
              <a:t>Naive Bayes assumes that all features are independent or unrelated, so it cannot learn the relationship between features.</a:t>
            </a:r>
          </a:p>
        </p:txBody>
      </p:sp>
    </p:spTree>
    <p:extLst>
      <p:ext uri="{BB962C8B-B14F-4D97-AF65-F5344CB8AC3E}">
        <p14:creationId xmlns:p14="http://schemas.microsoft.com/office/powerpoint/2010/main" val="342150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5334-4B61-4CD3-A69C-34CDAAD47764}"/>
              </a:ext>
            </a:extLst>
          </p:cNvPr>
          <p:cNvSpPr>
            <a:spLocks noGrp="1"/>
          </p:cNvSpPr>
          <p:nvPr>
            <p:ph type="title"/>
          </p:nvPr>
        </p:nvSpPr>
        <p:spPr>
          <a:xfrm>
            <a:off x="583368" y="18255"/>
            <a:ext cx="10515600" cy="1325563"/>
          </a:xfrm>
        </p:spPr>
        <p:txBody>
          <a:bodyPr/>
          <a:lstStyle/>
          <a:p>
            <a:r>
              <a:rPr lang="en-US" b="1" dirty="0">
                <a:solidFill>
                  <a:srgbClr val="C00000"/>
                </a:solidFill>
              </a:rPr>
              <a:t>Naïve Bayes algorithm</a:t>
            </a:r>
            <a:endParaRPr lang="en-IN" b="1" dirty="0">
              <a:solidFill>
                <a:srgbClr val="C00000"/>
              </a:solidFill>
            </a:endParaRPr>
          </a:p>
        </p:txBody>
      </p:sp>
      <p:sp>
        <p:nvSpPr>
          <p:cNvPr id="3" name="Content Placeholder 2">
            <a:extLst>
              <a:ext uri="{FF2B5EF4-FFF2-40B4-BE49-F238E27FC236}">
                <a16:creationId xmlns:a16="http://schemas.microsoft.com/office/drawing/2014/main" id="{D1517B85-5A7A-4A69-A6AB-2C06A53BFAFC}"/>
              </a:ext>
            </a:extLst>
          </p:cNvPr>
          <p:cNvSpPr>
            <a:spLocks noGrp="1"/>
          </p:cNvSpPr>
          <p:nvPr>
            <p:ph idx="1"/>
          </p:nvPr>
        </p:nvSpPr>
        <p:spPr>
          <a:xfrm>
            <a:off x="534025" y="1343818"/>
            <a:ext cx="11123950" cy="4410283"/>
          </a:xfrm>
        </p:spPr>
        <p:txBody>
          <a:bodyPr>
            <a:noAutofit/>
          </a:bodyPr>
          <a:lstStyle/>
          <a:p>
            <a:pPr algn="just">
              <a:lnSpc>
                <a:spcPct val="150000"/>
              </a:lnSpc>
            </a:pPr>
            <a:r>
              <a:rPr lang="en-US" dirty="0">
                <a:solidFill>
                  <a:srgbClr val="002060"/>
                </a:solidFill>
              </a:rPr>
              <a:t>Naïve Bayes algorithm is a supervised learning algorithm, which is based on </a:t>
            </a:r>
            <a:r>
              <a:rPr lang="en-US" b="1" dirty="0">
                <a:solidFill>
                  <a:srgbClr val="002060"/>
                </a:solidFill>
              </a:rPr>
              <a:t>Bayes theorem</a:t>
            </a:r>
            <a:r>
              <a:rPr lang="en-US" dirty="0">
                <a:solidFill>
                  <a:srgbClr val="002060"/>
                </a:solidFill>
              </a:rPr>
              <a:t> and used for solving classification problems.</a:t>
            </a:r>
          </a:p>
          <a:p>
            <a:pPr algn="just">
              <a:lnSpc>
                <a:spcPct val="150000"/>
              </a:lnSpc>
            </a:pPr>
            <a:r>
              <a:rPr lang="en-US" dirty="0">
                <a:solidFill>
                  <a:srgbClr val="002060"/>
                </a:solidFill>
              </a:rPr>
              <a:t>It is mainly used in </a:t>
            </a:r>
            <a:r>
              <a:rPr lang="en-US" i="1" dirty="0">
                <a:solidFill>
                  <a:srgbClr val="002060"/>
                </a:solidFill>
              </a:rPr>
              <a:t>text classification</a:t>
            </a:r>
            <a:r>
              <a:rPr lang="en-US" dirty="0">
                <a:solidFill>
                  <a:srgbClr val="002060"/>
                </a:solidFill>
              </a:rPr>
              <a:t> that includes a high-dimensional training dataset.</a:t>
            </a:r>
          </a:p>
          <a:p>
            <a:pPr algn="just">
              <a:lnSpc>
                <a:spcPct val="150000"/>
              </a:lnSpc>
            </a:pPr>
            <a:r>
              <a:rPr lang="en-US" dirty="0">
                <a:solidFill>
                  <a:srgbClr val="002060"/>
                </a:solidFill>
              </a:rPr>
              <a:t>Naïve Bayes Classifier is one of the simple and most effective Classification algorithms which helps in building the fast machine learning models that can make quick predictions.</a:t>
            </a:r>
          </a:p>
          <a:p>
            <a:pPr algn="just">
              <a:lnSpc>
                <a:spcPct val="150000"/>
              </a:lnSpc>
            </a:pPr>
            <a:endParaRPr lang="en-IN" dirty="0">
              <a:solidFill>
                <a:srgbClr val="002060"/>
              </a:solidFill>
            </a:endParaRPr>
          </a:p>
        </p:txBody>
      </p:sp>
    </p:spTree>
    <p:extLst>
      <p:ext uri="{BB962C8B-B14F-4D97-AF65-F5344CB8AC3E}">
        <p14:creationId xmlns:p14="http://schemas.microsoft.com/office/powerpoint/2010/main" val="216160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FFC4-80DF-4E50-9B5D-8FAACCB654E0}"/>
              </a:ext>
            </a:extLst>
          </p:cNvPr>
          <p:cNvSpPr>
            <a:spLocks noGrp="1"/>
          </p:cNvSpPr>
          <p:nvPr>
            <p:ph type="title"/>
          </p:nvPr>
        </p:nvSpPr>
        <p:spPr>
          <a:xfrm>
            <a:off x="433465" y="305164"/>
            <a:ext cx="10515600" cy="1325563"/>
          </a:xfrm>
        </p:spPr>
        <p:txBody>
          <a:bodyPr/>
          <a:lstStyle/>
          <a:p>
            <a:r>
              <a:rPr lang="en-US" b="1" dirty="0">
                <a:solidFill>
                  <a:srgbClr val="C00000"/>
                </a:solidFill>
              </a:rPr>
              <a:t>Applications of Naïve Bayes Classifier:</a:t>
            </a:r>
            <a:endParaRPr lang="en-IN" b="1" dirty="0">
              <a:solidFill>
                <a:srgbClr val="C00000"/>
              </a:solidFill>
            </a:endParaRPr>
          </a:p>
        </p:txBody>
      </p:sp>
      <p:sp>
        <p:nvSpPr>
          <p:cNvPr id="3" name="Content Placeholder 2">
            <a:extLst>
              <a:ext uri="{FF2B5EF4-FFF2-40B4-BE49-F238E27FC236}">
                <a16:creationId xmlns:a16="http://schemas.microsoft.com/office/drawing/2014/main" id="{150EDB65-0E1B-4916-8E47-DF9972CEF234}"/>
              </a:ext>
            </a:extLst>
          </p:cNvPr>
          <p:cNvSpPr>
            <a:spLocks noGrp="1"/>
          </p:cNvSpPr>
          <p:nvPr>
            <p:ph idx="1"/>
          </p:nvPr>
        </p:nvSpPr>
        <p:spPr>
          <a:xfrm>
            <a:off x="433464" y="1630726"/>
            <a:ext cx="11123951" cy="4380329"/>
          </a:xfrm>
        </p:spPr>
        <p:txBody>
          <a:bodyPr/>
          <a:lstStyle/>
          <a:p>
            <a:pPr algn="just">
              <a:lnSpc>
                <a:spcPct val="150000"/>
              </a:lnSpc>
            </a:pPr>
            <a:r>
              <a:rPr lang="en-US" dirty="0">
                <a:solidFill>
                  <a:srgbClr val="002060"/>
                </a:solidFill>
              </a:rPr>
              <a:t>It is used for </a:t>
            </a:r>
            <a:r>
              <a:rPr lang="en-US" b="1" dirty="0">
                <a:solidFill>
                  <a:srgbClr val="002060"/>
                </a:solidFill>
              </a:rPr>
              <a:t>Credit Scoring</a:t>
            </a:r>
            <a:r>
              <a:rPr lang="en-US" dirty="0">
                <a:solidFill>
                  <a:srgbClr val="002060"/>
                </a:solidFill>
              </a:rPr>
              <a:t>.</a:t>
            </a:r>
          </a:p>
          <a:p>
            <a:pPr algn="just">
              <a:lnSpc>
                <a:spcPct val="150000"/>
              </a:lnSpc>
            </a:pPr>
            <a:r>
              <a:rPr lang="en-US" dirty="0">
                <a:solidFill>
                  <a:srgbClr val="002060"/>
                </a:solidFill>
              </a:rPr>
              <a:t>It is used in </a:t>
            </a:r>
            <a:r>
              <a:rPr lang="en-US" b="1" dirty="0">
                <a:solidFill>
                  <a:srgbClr val="002060"/>
                </a:solidFill>
              </a:rPr>
              <a:t>medical data classification</a:t>
            </a:r>
            <a:r>
              <a:rPr lang="en-US" dirty="0">
                <a:solidFill>
                  <a:srgbClr val="002060"/>
                </a:solidFill>
              </a:rPr>
              <a:t>.</a:t>
            </a:r>
          </a:p>
          <a:p>
            <a:pPr algn="just">
              <a:lnSpc>
                <a:spcPct val="150000"/>
              </a:lnSpc>
            </a:pPr>
            <a:r>
              <a:rPr lang="en-US" dirty="0">
                <a:solidFill>
                  <a:srgbClr val="002060"/>
                </a:solidFill>
              </a:rPr>
              <a:t>It can be used in </a:t>
            </a:r>
            <a:r>
              <a:rPr lang="en-US" b="1" dirty="0">
                <a:solidFill>
                  <a:srgbClr val="002060"/>
                </a:solidFill>
              </a:rPr>
              <a:t>real-time predictions</a:t>
            </a:r>
            <a:r>
              <a:rPr lang="en-US" dirty="0">
                <a:solidFill>
                  <a:srgbClr val="002060"/>
                </a:solidFill>
              </a:rPr>
              <a:t> because Naïve Bayes Classifier is an eager learner.</a:t>
            </a:r>
          </a:p>
          <a:p>
            <a:pPr algn="just">
              <a:lnSpc>
                <a:spcPct val="150000"/>
              </a:lnSpc>
            </a:pPr>
            <a:r>
              <a:rPr lang="en-US" dirty="0">
                <a:solidFill>
                  <a:srgbClr val="002060"/>
                </a:solidFill>
              </a:rPr>
              <a:t>It is used in Text classification such as </a:t>
            </a:r>
            <a:r>
              <a:rPr lang="en-US" b="1" dirty="0">
                <a:solidFill>
                  <a:srgbClr val="002060"/>
                </a:solidFill>
              </a:rPr>
              <a:t>Spam filtering</a:t>
            </a:r>
            <a:r>
              <a:rPr lang="en-US" dirty="0">
                <a:solidFill>
                  <a:srgbClr val="002060"/>
                </a:solidFill>
              </a:rPr>
              <a:t> and </a:t>
            </a:r>
            <a:r>
              <a:rPr lang="en-US" b="1" dirty="0">
                <a:solidFill>
                  <a:srgbClr val="002060"/>
                </a:solidFill>
              </a:rPr>
              <a:t>Sentiment analysis</a:t>
            </a:r>
            <a:r>
              <a:rPr lang="en-US" dirty="0">
                <a:solidFill>
                  <a:srgbClr val="002060"/>
                </a:solidFill>
              </a:rPr>
              <a:t>.</a:t>
            </a:r>
          </a:p>
          <a:p>
            <a:pPr algn="just">
              <a:lnSpc>
                <a:spcPct val="150000"/>
              </a:lnSpc>
            </a:pPr>
            <a:endParaRPr lang="en-IN" dirty="0">
              <a:solidFill>
                <a:srgbClr val="002060"/>
              </a:solidFill>
            </a:endParaRPr>
          </a:p>
        </p:txBody>
      </p:sp>
    </p:spTree>
    <p:extLst>
      <p:ext uri="{BB962C8B-B14F-4D97-AF65-F5344CB8AC3E}">
        <p14:creationId xmlns:p14="http://schemas.microsoft.com/office/powerpoint/2010/main" val="295290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C4CF-6479-4113-BA53-D4E3CD631E9C}"/>
              </a:ext>
            </a:extLst>
          </p:cNvPr>
          <p:cNvSpPr>
            <a:spLocks noGrp="1"/>
          </p:cNvSpPr>
          <p:nvPr>
            <p:ph type="title"/>
          </p:nvPr>
        </p:nvSpPr>
        <p:spPr>
          <a:xfrm>
            <a:off x="448456" y="0"/>
            <a:ext cx="10515600" cy="1325563"/>
          </a:xfrm>
        </p:spPr>
        <p:txBody>
          <a:bodyPr/>
          <a:lstStyle/>
          <a:p>
            <a:r>
              <a:rPr lang="en-US" b="1" dirty="0">
                <a:solidFill>
                  <a:srgbClr val="C00000"/>
                </a:solidFill>
              </a:rPr>
              <a:t>Types of Naïve Bayes Model:</a:t>
            </a:r>
            <a:endParaRPr lang="en-IN" b="1" dirty="0">
              <a:solidFill>
                <a:srgbClr val="C00000"/>
              </a:solidFill>
            </a:endParaRPr>
          </a:p>
        </p:txBody>
      </p:sp>
      <p:sp>
        <p:nvSpPr>
          <p:cNvPr id="3" name="Content Placeholder 2">
            <a:extLst>
              <a:ext uri="{FF2B5EF4-FFF2-40B4-BE49-F238E27FC236}">
                <a16:creationId xmlns:a16="http://schemas.microsoft.com/office/drawing/2014/main" id="{8F348953-EF68-4461-86CA-E312EE876BD6}"/>
              </a:ext>
            </a:extLst>
          </p:cNvPr>
          <p:cNvSpPr>
            <a:spLocks noGrp="1"/>
          </p:cNvSpPr>
          <p:nvPr>
            <p:ph idx="1"/>
          </p:nvPr>
        </p:nvSpPr>
        <p:spPr>
          <a:xfrm>
            <a:off x="448456" y="1253331"/>
            <a:ext cx="11295088" cy="4532872"/>
          </a:xfrm>
        </p:spPr>
        <p:txBody>
          <a:bodyPr>
            <a:noAutofit/>
          </a:bodyPr>
          <a:lstStyle/>
          <a:p>
            <a:pPr marL="0" indent="0">
              <a:buNone/>
            </a:pPr>
            <a:r>
              <a:rPr lang="en-US" sz="2400" dirty="0">
                <a:solidFill>
                  <a:srgbClr val="002060"/>
                </a:solidFill>
              </a:rPr>
              <a:t>There are three types of Naive Bayes Model, which are given below:</a:t>
            </a:r>
          </a:p>
          <a:p>
            <a:pPr algn="just">
              <a:lnSpc>
                <a:spcPct val="170000"/>
              </a:lnSpc>
            </a:pPr>
            <a:r>
              <a:rPr lang="en-US" sz="2400" b="1" dirty="0">
                <a:solidFill>
                  <a:srgbClr val="002060"/>
                </a:solidFill>
              </a:rPr>
              <a:t>Gaussian</a:t>
            </a:r>
            <a:r>
              <a:rPr lang="en-US" sz="2400" dirty="0">
                <a:solidFill>
                  <a:srgbClr val="002060"/>
                </a:solidFill>
              </a:rPr>
              <a:t>: The Gaussian model assumes that features follow a normal distribution. This means if predictors take continuous values instead of discrete, then the model assumes that these values are sampled from the Gaussian distribution.</a:t>
            </a:r>
          </a:p>
          <a:p>
            <a:pPr algn="just">
              <a:lnSpc>
                <a:spcPct val="170000"/>
              </a:lnSpc>
            </a:pPr>
            <a:r>
              <a:rPr lang="en-US" sz="2400" b="1" dirty="0">
                <a:solidFill>
                  <a:srgbClr val="002060"/>
                </a:solidFill>
              </a:rPr>
              <a:t>Multinomial</a:t>
            </a:r>
            <a:r>
              <a:rPr lang="en-US" sz="2400" dirty="0">
                <a:solidFill>
                  <a:srgbClr val="002060"/>
                </a:solidFill>
              </a:rPr>
              <a:t>: The Multinomial Naïve Bayes classifier is used when the data is multinomial distributed. It is primarily used for document classification problems, it means a particular document belongs to which category such as Sports, Politics, education, etc.</a:t>
            </a:r>
            <a:r>
              <a:rPr lang="en-US" sz="2400" dirty="0"/>
              <a:t> The classifier uses the frequency of words for the predictors.</a:t>
            </a:r>
          </a:p>
          <a:p>
            <a:pPr marL="0" indent="0" algn="just">
              <a:lnSpc>
                <a:spcPct val="170000"/>
              </a:lnSpc>
              <a:buNone/>
            </a:pPr>
            <a:endParaRPr lang="en-IN" sz="2400" dirty="0">
              <a:solidFill>
                <a:srgbClr val="002060"/>
              </a:solidFill>
            </a:endParaRPr>
          </a:p>
        </p:txBody>
      </p:sp>
    </p:spTree>
    <p:extLst>
      <p:ext uri="{BB962C8B-B14F-4D97-AF65-F5344CB8AC3E}">
        <p14:creationId xmlns:p14="http://schemas.microsoft.com/office/powerpoint/2010/main" val="388878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C4CF-6479-4113-BA53-D4E3CD631E9C}"/>
              </a:ext>
            </a:extLst>
          </p:cNvPr>
          <p:cNvSpPr>
            <a:spLocks noGrp="1"/>
          </p:cNvSpPr>
          <p:nvPr>
            <p:ph type="title"/>
          </p:nvPr>
        </p:nvSpPr>
        <p:spPr>
          <a:xfrm>
            <a:off x="448456" y="275184"/>
            <a:ext cx="10515600" cy="1325563"/>
          </a:xfrm>
        </p:spPr>
        <p:txBody>
          <a:bodyPr/>
          <a:lstStyle/>
          <a:p>
            <a:r>
              <a:rPr lang="en-US" b="1" dirty="0">
                <a:solidFill>
                  <a:srgbClr val="C00000"/>
                </a:solidFill>
              </a:rPr>
              <a:t>Types of Naïve Bayes Model:</a:t>
            </a:r>
            <a:endParaRPr lang="en-IN" b="1" dirty="0">
              <a:solidFill>
                <a:srgbClr val="C00000"/>
              </a:solidFill>
            </a:endParaRPr>
          </a:p>
        </p:txBody>
      </p:sp>
      <p:sp>
        <p:nvSpPr>
          <p:cNvPr id="3" name="Content Placeholder 2">
            <a:extLst>
              <a:ext uri="{FF2B5EF4-FFF2-40B4-BE49-F238E27FC236}">
                <a16:creationId xmlns:a16="http://schemas.microsoft.com/office/drawing/2014/main" id="{8F348953-EF68-4461-86CA-E312EE876BD6}"/>
              </a:ext>
            </a:extLst>
          </p:cNvPr>
          <p:cNvSpPr>
            <a:spLocks noGrp="1"/>
          </p:cNvSpPr>
          <p:nvPr>
            <p:ph idx="1"/>
          </p:nvPr>
        </p:nvSpPr>
        <p:spPr>
          <a:xfrm>
            <a:off x="448456" y="1567566"/>
            <a:ext cx="11295088" cy="4428500"/>
          </a:xfrm>
        </p:spPr>
        <p:txBody>
          <a:bodyPr>
            <a:normAutofit/>
          </a:bodyPr>
          <a:lstStyle/>
          <a:p>
            <a:pPr algn="just">
              <a:lnSpc>
                <a:spcPct val="170000"/>
              </a:lnSpc>
            </a:pPr>
            <a:r>
              <a:rPr lang="en-US" b="1" dirty="0"/>
              <a:t>Bernoulli</a:t>
            </a:r>
            <a:r>
              <a:rPr lang="en-US" dirty="0"/>
              <a:t>: The Bernoulli classifier works similar to the Multinomial classifier, but the predictor variables are the independent Booleans variables. Such as if a particular word is present or not in a document. This model is also famous for document classification tasks.</a:t>
            </a:r>
          </a:p>
          <a:p>
            <a:pPr marL="0" indent="0">
              <a:buNone/>
            </a:pPr>
            <a:endParaRPr lang="en-IN" dirty="0"/>
          </a:p>
        </p:txBody>
      </p:sp>
    </p:spTree>
    <p:extLst>
      <p:ext uri="{BB962C8B-B14F-4D97-AF65-F5344CB8AC3E}">
        <p14:creationId xmlns:p14="http://schemas.microsoft.com/office/powerpoint/2010/main" val="1483359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28D3-92BA-43CD-A536-81D667587247}"/>
              </a:ext>
            </a:extLst>
          </p:cNvPr>
          <p:cNvSpPr>
            <a:spLocks noGrp="1"/>
          </p:cNvSpPr>
          <p:nvPr>
            <p:ph type="title"/>
          </p:nvPr>
        </p:nvSpPr>
        <p:spPr>
          <a:xfrm>
            <a:off x="361638" y="230214"/>
            <a:ext cx="11468724" cy="1178862"/>
          </a:xfrm>
        </p:spPr>
        <p:txBody>
          <a:bodyPr>
            <a:normAutofit fontScale="90000"/>
          </a:bodyPr>
          <a:lstStyle/>
          <a:p>
            <a:r>
              <a:rPr lang="en-US" b="1" dirty="0">
                <a:solidFill>
                  <a:srgbClr val="C00000"/>
                </a:solidFill>
              </a:rPr>
              <a:t>Python Implementation of the Naïve Bayes algorithm:</a:t>
            </a:r>
            <a:endParaRPr lang="en-IN" b="1" dirty="0">
              <a:solidFill>
                <a:srgbClr val="C00000"/>
              </a:solidFill>
            </a:endParaRPr>
          </a:p>
        </p:txBody>
      </p:sp>
      <p:sp>
        <p:nvSpPr>
          <p:cNvPr id="3" name="Content Placeholder 2">
            <a:extLst>
              <a:ext uri="{FF2B5EF4-FFF2-40B4-BE49-F238E27FC236}">
                <a16:creationId xmlns:a16="http://schemas.microsoft.com/office/drawing/2014/main" id="{63C0BEE6-77DA-4F93-AB33-A1190B295FA6}"/>
              </a:ext>
            </a:extLst>
          </p:cNvPr>
          <p:cNvSpPr>
            <a:spLocks noGrp="1"/>
          </p:cNvSpPr>
          <p:nvPr>
            <p:ph idx="1"/>
          </p:nvPr>
        </p:nvSpPr>
        <p:spPr>
          <a:xfrm>
            <a:off x="508416" y="1570793"/>
            <a:ext cx="10515600" cy="4351338"/>
          </a:xfrm>
        </p:spPr>
        <p:txBody>
          <a:bodyPr>
            <a:normAutofit lnSpcReduction="10000"/>
          </a:bodyPr>
          <a:lstStyle/>
          <a:p>
            <a:pPr marL="0" indent="0">
              <a:lnSpc>
                <a:spcPct val="150000"/>
              </a:lnSpc>
              <a:buNone/>
            </a:pPr>
            <a:r>
              <a:rPr lang="en-US" dirty="0">
                <a:solidFill>
                  <a:srgbClr val="002060"/>
                </a:solidFill>
              </a:rPr>
              <a:t>Steps to implement:</a:t>
            </a:r>
          </a:p>
          <a:p>
            <a:pPr>
              <a:lnSpc>
                <a:spcPct val="150000"/>
              </a:lnSpc>
            </a:pPr>
            <a:r>
              <a:rPr lang="en-US" dirty="0">
                <a:solidFill>
                  <a:srgbClr val="0070C0"/>
                </a:solidFill>
              </a:rPr>
              <a:t>Data Pre-processing step</a:t>
            </a:r>
          </a:p>
          <a:p>
            <a:pPr>
              <a:lnSpc>
                <a:spcPct val="150000"/>
              </a:lnSpc>
            </a:pPr>
            <a:r>
              <a:rPr lang="en-US" dirty="0">
                <a:solidFill>
                  <a:srgbClr val="0070C0"/>
                </a:solidFill>
              </a:rPr>
              <a:t>Fitting Naive Bayes to the Training set</a:t>
            </a:r>
          </a:p>
          <a:p>
            <a:pPr>
              <a:lnSpc>
                <a:spcPct val="150000"/>
              </a:lnSpc>
            </a:pPr>
            <a:r>
              <a:rPr lang="en-US" dirty="0">
                <a:solidFill>
                  <a:srgbClr val="0070C0"/>
                </a:solidFill>
              </a:rPr>
              <a:t>Predicting the test result</a:t>
            </a:r>
          </a:p>
          <a:p>
            <a:pPr>
              <a:lnSpc>
                <a:spcPct val="150000"/>
              </a:lnSpc>
            </a:pPr>
            <a:r>
              <a:rPr lang="en-US" dirty="0">
                <a:solidFill>
                  <a:srgbClr val="0070C0"/>
                </a:solidFill>
              </a:rPr>
              <a:t>Test accuracy of the result(Creation of Confusion matrix)</a:t>
            </a:r>
          </a:p>
          <a:p>
            <a:pPr>
              <a:lnSpc>
                <a:spcPct val="150000"/>
              </a:lnSpc>
            </a:pPr>
            <a:r>
              <a:rPr lang="en-US" dirty="0">
                <a:solidFill>
                  <a:srgbClr val="0070C0"/>
                </a:solidFill>
              </a:rPr>
              <a:t>Visualizing the test set result.</a:t>
            </a:r>
          </a:p>
          <a:p>
            <a:pPr>
              <a:lnSpc>
                <a:spcPct val="150000"/>
              </a:lnSpc>
            </a:pPr>
            <a:endParaRPr lang="en-IN" dirty="0">
              <a:solidFill>
                <a:srgbClr val="0070C0"/>
              </a:solidFill>
            </a:endParaRPr>
          </a:p>
        </p:txBody>
      </p:sp>
    </p:spTree>
    <p:extLst>
      <p:ext uri="{BB962C8B-B14F-4D97-AF65-F5344CB8AC3E}">
        <p14:creationId xmlns:p14="http://schemas.microsoft.com/office/powerpoint/2010/main" val="89933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28D3-92BA-43CD-A536-81D667587247}"/>
              </a:ext>
            </a:extLst>
          </p:cNvPr>
          <p:cNvSpPr>
            <a:spLocks noGrp="1"/>
          </p:cNvSpPr>
          <p:nvPr>
            <p:ph type="title"/>
          </p:nvPr>
        </p:nvSpPr>
        <p:spPr>
          <a:xfrm>
            <a:off x="361638" y="230214"/>
            <a:ext cx="11468724" cy="1178862"/>
          </a:xfrm>
        </p:spPr>
        <p:txBody>
          <a:bodyPr>
            <a:normAutofit fontScale="90000"/>
          </a:bodyPr>
          <a:lstStyle/>
          <a:p>
            <a:r>
              <a:rPr lang="en-US" b="1" dirty="0">
                <a:solidFill>
                  <a:srgbClr val="C00000"/>
                </a:solidFill>
              </a:rPr>
              <a:t>Python Implementation of the Naïve Bayes algorithm:</a:t>
            </a:r>
            <a:endParaRPr lang="en-IN" b="1" dirty="0">
              <a:solidFill>
                <a:srgbClr val="C00000"/>
              </a:solidFill>
            </a:endParaRPr>
          </a:p>
        </p:txBody>
      </p:sp>
      <p:pic>
        <p:nvPicPr>
          <p:cNvPr id="6" name="Content Placeholder 5">
            <a:extLst>
              <a:ext uri="{FF2B5EF4-FFF2-40B4-BE49-F238E27FC236}">
                <a16:creationId xmlns:a16="http://schemas.microsoft.com/office/drawing/2014/main" id="{0E19B30D-EE17-4269-A21F-174484C25F71}"/>
              </a:ext>
            </a:extLst>
          </p:cNvPr>
          <p:cNvPicPr>
            <a:picLocks noGrp="1" noChangeAspect="1"/>
          </p:cNvPicPr>
          <p:nvPr>
            <p:ph idx="1"/>
          </p:nvPr>
        </p:nvPicPr>
        <p:blipFill>
          <a:blip r:embed="rId2"/>
          <a:stretch>
            <a:fillRect/>
          </a:stretch>
        </p:blipFill>
        <p:spPr>
          <a:xfrm>
            <a:off x="470238" y="1636283"/>
            <a:ext cx="7174746" cy="1672435"/>
          </a:xfrm>
          <a:prstGeom prst="rect">
            <a:avLst/>
          </a:prstGeom>
        </p:spPr>
      </p:pic>
      <p:pic>
        <p:nvPicPr>
          <p:cNvPr id="7" name="Picture 6">
            <a:extLst>
              <a:ext uri="{FF2B5EF4-FFF2-40B4-BE49-F238E27FC236}">
                <a16:creationId xmlns:a16="http://schemas.microsoft.com/office/drawing/2014/main" id="{1AEF9A14-8534-4B15-8513-FAABC9B41DB4}"/>
              </a:ext>
            </a:extLst>
          </p:cNvPr>
          <p:cNvPicPr>
            <a:picLocks noChangeAspect="1"/>
          </p:cNvPicPr>
          <p:nvPr/>
        </p:nvPicPr>
        <p:blipFill>
          <a:blip r:embed="rId3"/>
          <a:stretch>
            <a:fillRect/>
          </a:stretch>
        </p:blipFill>
        <p:spPr>
          <a:xfrm>
            <a:off x="470238" y="3229977"/>
            <a:ext cx="8347063" cy="1991740"/>
          </a:xfrm>
          <a:prstGeom prst="rect">
            <a:avLst/>
          </a:prstGeom>
        </p:spPr>
      </p:pic>
      <p:pic>
        <p:nvPicPr>
          <p:cNvPr id="8" name="Picture 7">
            <a:extLst>
              <a:ext uri="{FF2B5EF4-FFF2-40B4-BE49-F238E27FC236}">
                <a16:creationId xmlns:a16="http://schemas.microsoft.com/office/drawing/2014/main" id="{38C5CE5D-5586-44EF-8A43-35A2424421C5}"/>
              </a:ext>
            </a:extLst>
          </p:cNvPr>
          <p:cNvPicPr>
            <a:picLocks noChangeAspect="1"/>
          </p:cNvPicPr>
          <p:nvPr/>
        </p:nvPicPr>
        <p:blipFill>
          <a:blip r:embed="rId4"/>
          <a:stretch>
            <a:fillRect/>
          </a:stretch>
        </p:blipFill>
        <p:spPr>
          <a:xfrm>
            <a:off x="361638" y="5221717"/>
            <a:ext cx="10205568" cy="1178861"/>
          </a:xfrm>
          <a:prstGeom prst="rect">
            <a:avLst/>
          </a:prstGeom>
        </p:spPr>
      </p:pic>
    </p:spTree>
    <p:extLst>
      <p:ext uri="{BB962C8B-B14F-4D97-AF65-F5344CB8AC3E}">
        <p14:creationId xmlns:p14="http://schemas.microsoft.com/office/powerpoint/2010/main" val="264521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28D3-92BA-43CD-A536-81D667587247}"/>
              </a:ext>
            </a:extLst>
          </p:cNvPr>
          <p:cNvSpPr>
            <a:spLocks noGrp="1"/>
          </p:cNvSpPr>
          <p:nvPr>
            <p:ph type="title"/>
          </p:nvPr>
        </p:nvSpPr>
        <p:spPr>
          <a:xfrm>
            <a:off x="361638" y="230214"/>
            <a:ext cx="11468724" cy="1178862"/>
          </a:xfrm>
        </p:spPr>
        <p:txBody>
          <a:bodyPr>
            <a:normAutofit fontScale="90000"/>
          </a:bodyPr>
          <a:lstStyle/>
          <a:p>
            <a:r>
              <a:rPr lang="en-US" b="1" dirty="0">
                <a:solidFill>
                  <a:srgbClr val="C00000"/>
                </a:solidFill>
              </a:rPr>
              <a:t>Python Implementation of the Naïve Bayes algorithm:</a:t>
            </a:r>
            <a:endParaRPr lang="en-IN" b="1" dirty="0">
              <a:solidFill>
                <a:srgbClr val="C00000"/>
              </a:solidFill>
            </a:endParaRPr>
          </a:p>
        </p:txBody>
      </p:sp>
      <p:pic>
        <p:nvPicPr>
          <p:cNvPr id="5" name="Content Placeholder 4">
            <a:extLst>
              <a:ext uri="{FF2B5EF4-FFF2-40B4-BE49-F238E27FC236}">
                <a16:creationId xmlns:a16="http://schemas.microsoft.com/office/drawing/2014/main" id="{C67FCABB-ECC4-4357-9DA0-3EA70F3E48D8}"/>
              </a:ext>
            </a:extLst>
          </p:cNvPr>
          <p:cNvPicPr>
            <a:picLocks noGrp="1" noChangeAspect="1"/>
          </p:cNvPicPr>
          <p:nvPr>
            <p:ph idx="1"/>
          </p:nvPr>
        </p:nvPicPr>
        <p:blipFill>
          <a:blip r:embed="rId2"/>
          <a:stretch>
            <a:fillRect/>
          </a:stretch>
        </p:blipFill>
        <p:spPr>
          <a:xfrm>
            <a:off x="361637" y="1599744"/>
            <a:ext cx="11271439" cy="1829255"/>
          </a:xfrm>
          <a:prstGeom prst="rect">
            <a:avLst/>
          </a:prstGeom>
        </p:spPr>
      </p:pic>
      <p:pic>
        <p:nvPicPr>
          <p:cNvPr id="9" name="Picture 8">
            <a:extLst>
              <a:ext uri="{FF2B5EF4-FFF2-40B4-BE49-F238E27FC236}">
                <a16:creationId xmlns:a16="http://schemas.microsoft.com/office/drawing/2014/main" id="{F7E6AE12-379A-4226-B163-FCD98F10767F}"/>
              </a:ext>
            </a:extLst>
          </p:cNvPr>
          <p:cNvPicPr>
            <a:picLocks noChangeAspect="1"/>
          </p:cNvPicPr>
          <p:nvPr/>
        </p:nvPicPr>
        <p:blipFill>
          <a:blip r:embed="rId3"/>
          <a:stretch>
            <a:fillRect/>
          </a:stretch>
        </p:blipFill>
        <p:spPr>
          <a:xfrm>
            <a:off x="361637" y="3558745"/>
            <a:ext cx="6968553" cy="1713579"/>
          </a:xfrm>
          <a:prstGeom prst="rect">
            <a:avLst/>
          </a:prstGeom>
        </p:spPr>
      </p:pic>
      <p:pic>
        <p:nvPicPr>
          <p:cNvPr id="10" name="Picture 9">
            <a:extLst>
              <a:ext uri="{FF2B5EF4-FFF2-40B4-BE49-F238E27FC236}">
                <a16:creationId xmlns:a16="http://schemas.microsoft.com/office/drawing/2014/main" id="{D2CCEDFD-EC30-4F9E-B435-15EA91DBE7EA}"/>
              </a:ext>
            </a:extLst>
          </p:cNvPr>
          <p:cNvPicPr>
            <a:picLocks noChangeAspect="1"/>
          </p:cNvPicPr>
          <p:nvPr/>
        </p:nvPicPr>
        <p:blipFill>
          <a:blip r:embed="rId4"/>
          <a:stretch>
            <a:fillRect/>
          </a:stretch>
        </p:blipFill>
        <p:spPr>
          <a:xfrm>
            <a:off x="295438" y="5402070"/>
            <a:ext cx="7034752" cy="978343"/>
          </a:xfrm>
          <a:prstGeom prst="rect">
            <a:avLst/>
          </a:prstGeom>
        </p:spPr>
      </p:pic>
    </p:spTree>
    <p:extLst>
      <p:ext uri="{BB962C8B-B14F-4D97-AF65-F5344CB8AC3E}">
        <p14:creationId xmlns:p14="http://schemas.microsoft.com/office/powerpoint/2010/main" val="3923976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28D3-92BA-43CD-A536-81D667587247}"/>
              </a:ext>
            </a:extLst>
          </p:cNvPr>
          <p:cNvSpPr>
            <a:spLocks noGrp="1"/>
          </p:cNvSpPr>
          <p:nvPr>
            <p:ph type="title"/>
          </p:nvPr>
        </p:nvSpPr>
        <p:spPr>
          <a:xfrm>
            <a:off x="361638" y="230214"/>
            <a:ext cx="11468724" cy="1178862"/>
          </a:xfrm>
        </p:spPr>
        <p:txBody>
          <a:bodyPr>
            <a:normAutofit fontScale="90000"/>
          </a:bodyPr>
          <a:lstStyle/>
          <a:p>
            <a:r>
              <a:rPr lang="en-US" b="1" dirty="0">
                <a:solidFill>
                  <a:srgbClr val="C00000"/>
                </a:solidFill>
              </a:rPr>
              <a:t>Python Implementation of the Naïve Bayes algorithm:</a:t>
            </a:r>
            <a:endParaRPr lang="en-IN" b="1" dirty="0">
              <a:solidFill>
                <a:srgbClr val="C00000"/>
              </a:solidFill>
            </a:endParaRPr>
          </a:p>
        </p:txBody>
      </p:sp>
      <p:pic>
        <p:nvPicPr>
          <p:cNvPr id="6" name="Content Placeholder 5">
            <a:extLst>
              <a:ext uri="{FF2B5EF4-FFF2-40B4-BE49-F238E27FC236}">
                <a16:creationId xmlns:a16="http://schemas.microsoft.com/office/drawing/2014/main" id="{EF6DB448-031F-498A-90D0-AD2F8712C9F4}"/>
              </a:ext>
            </a:extLst>
          </p:cNvPr>
          <p:cNvPicPr>
            <a:picLocks noGrp="1" noChangeAspect="1"/>
          </p:cNvPicPr>
          <p:nvPr>
            <p:ph idx="1"/>
          </p:nvPr>
        </p:nvPicPr>
        <p:blipFill rotWithShape="1">
          <a:blip r:embed="rId2"/>
          <a:srcRect b="21014"/>
          <a:stretch/>
        </p:blipFill>
        <p:spPr>
          <a:xfrm>
            <a:off x="583678" y="1409076"/>
            <a:ext cx="10663005" cy="2535511"/>
          </a:xfrm>
          <a:prstGeom prst="rect">
            <a:avLst/>
          </a:prstGeom>
        </p:spPr>
      </p:pic>
      <p:pic>
        <p:nvPicPr>
          <p:cNvPr id="7" name="Picture 6">
            <a:extLst>
              <a:ext uri="{FF2B5EF4-FFF2-40B4-BE49-F238E27FC236}">
                <a16:creationId xmlns:a16="http://schemas.microsoft.com/office/drawing/2014/main" id="{EC7A87AE-E3B2-4D0C-A742-9F17F983C9C6}"/>
              </a:ext>
            </a:extLst>
          </p:cNvPr>
          <p:cNvPicPr>
            <a:picLocks noChangeAspect="1"/>
          </p:cNvPicPr>
          <p:nvPr/>
        </p:nvPicPr>
        <p:blipFill>
          <a:blip r:embed="rId3"/>
          <a:stretch>
            <a:fillRect/>
          </a:stretch>
        </p:blipFill>
        <p:spPr>
          <a:xfrm>
            <a:off x="583678" y="4341774"/>
            <a:ext cx="10221897" cy="1563349"/>
          </a:xfrm>
          <a:prstGeom prst="rect">
            <a:avLst/>
          </a:prstGeom>
        </p:spPr>
      </p:pic>
    </p:spTree>
    <p:extLst>
      <p:ext uri="{BB962C8B-B14F-4D97-AF65-F5344CB8AC3E}">
        <p14:creationId xmlns:p14="http://schemas.microsoft.com/office/powerpoint/2010/main" val="403272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5334-4B61-4CD3-A69C-34CDAAD47764}"/>
              </a:ext>
            </a:extLst>
          </p:cNvPr>
          <p:cNvSpPr>
            <a:spLocks noGrp="1"/>
          </p:cNvSpPr>
          <p:nvPr>
            <p:ph type="title"/>
          </p:nvPr>
        </p:nvSpPr>
        <p:spPr>
          <a:xfrm>
            <a:off x="628338" y="0"/>
            <a:ext cx="10515600" cy="1325563"/>
          </a:xfrm>
        </p:spPr>
        <p:txBody>
          <a:bodyPr/>
          <a:lstStyle/>
          <a:p>
            <a:r>
              <a:rPr lang="en-US" b="1" dirty="0">
                <a:solidFill>
                  <a:srgbClr val="C00000"/>
                </a:solidFill>
              </a:rPr>
              <a:t>Naïve Bayes algorithm</a:t>
            </a:r>
            <a:endParaRPr lang="en-IN" b="1" dirty="0">
              <a:solidFill>
                <a:srgbClr val="C00000"/>
              </a:solidFill>
            </a:endParaRPr>
          </a:p>
        </p:txBody>
      </p:sp>
      <p:sp>
        <p:nvSpPr>
          <p:cNvPr id="3" name="Content Placeholder 2">
            <a:extLst>
              <a:ext uri="{FF2B5EF4-FFF2-40B4-BE49-F238E27FC236}">
                <a16:creationId xmlns:a16="http://schemas.microsoft.com/office/drawing/2014/main" id="{D1517B85-5A7A-4A69-A6AB-2C06A53BFAFC}"/>
              </a:ext>
            </a:extLst>
          </p:cNvPr>
          <p:cNvSpPr>
            <a:spLocks noGrp="1"/>
          </p:cNvSpPr>
          <p:nvPr>
            <p:ph idx="1"/>
          </p:nvPr>
        </p:nvSpPr>
        <p:spPr>
          <a:xfrm>
            <a:off x="628338" y="1325562"/>
            <a:ext cx="11108960" cy="4430661"/>
          </a:xfrm>
        </p:spPr>
        <p:txBody>
          <a:bodyPr>
            <a:noAutofit/>
          </a:bodyPr>
          <a:lstStyle/>
          <a:p>
            <a:pPr algn="just">
              <a:lnSpc>
                <a:spcPct val="200000"/>
              </a:lnSpc>
            </a:pPr>
            <a:r>
              <a:rPr lang="en-US" sz="2600" b="1" dirty="0">
                <a:solidFill>
                  <a:srgbClr val="002060"/>
                </a:solidFill>
              </a:rPr>
              <a:t>It is a probabilistic classifier, which means it predicts on the basis of the probability of an object</a:t>
            </a:r>
            <a:r>
              <a:rPr lang="en-US" sz="2600" dirty="0">
                <a:solidFill>
                  <a:srgbClr val="002060"/>
                </a:solidFill>
              </a:rPr>
              <a:t>.</a:t>
            </a:r>
          </a:p>
          <a:p>
            <a:pPr algn="just">
              <a:lnSpc>
                <a:spcPct val="200000"/>
              </a:lnSpc>
            </a:pPr>
            <a:r>
              <a:rPr lang="en-IN" sz="2600" dirty="0">
                <a:solidFill>
                  <a:srgbClr val="002060"/>
                </a:solidFill>
              </a:rPr>
              <a:t>It is the fast, accurate and reliable algorithm.</a:t>
            </a:r>
          </a:p>
          <a:p>
            <a:pPr algn="just">
              <a:lnSpc>
                <a:spcPct val="200000"/>
              </a:lnSpc>
            </a:pPr>
            <a:r>
              <a:rPr lang="en-IN" sz="2600" dirty="0">
                <a:solidFill>
                  <a:srgbClr val="002060"/>
                </a:solidFill>
              </a:rPr>
              <a:t>Naive Bayes classifiers have high accuracy and speed on large datasets.</a:t>
            </a:r>
          </a:p>
          <a:p>
            <a:pPr algn="just">
              <a:lnSpc>
                <a:spcPct val="200000"/>
              </a:lnSpc>
            </a:pPr>
            <a:r>
              <a:rPr lang="en-IN" sz="2600" dirty="0">
                <a:solidFill>
                  <a:srgbClr val="002060"/>
                </a:solidFill>
              </a:rPr>
              <a:t>It assumes that the effect of a particular feature in a class is independent of other features.</a:t>
            </a:r>
            <a:endParaRPr lang="en-US" sz="2600" dirty="0">
              <a:solidFill>
                <a:srgbClr val="002060"/>
              </a:solidFill>
            </a:endParaRPr>
          </a:p>
          <a:p>
            <a:pPr algn="just">
              <a:lnSpc>
                <a:spcPct val="200000"/>
              </a:lnSpc>
            </a:pPr>
            <a:r>
              <a:rPr lang="en-US" sz="2600" dirty="0">
                <a:solidFill>
                  <a:srgbClr val="002060"/>
                </a:solidFill>
              </a:rPr>
              <a:t>Some popular examples of Naïve Bayes Algorithm are </a:t>
            </a:r>
            <a:r>
              <a:rPr lang="en-US" sz="2600" b="1" dirty="0">
                <a:solidFill>
                  <a:srgbClr val="002060"/>
                </a:solidFill>
              </a:rPr>
              <a:t>spam filtration, Sentimental analysis, and classifying articles</a:t>
            </a:r>
            <a:r>
              <a:rPr lang="en-US" sz="2600" dirty="0">
                <a:solidFill>
                  <a:srgbClr val="002060"/>
                </a:solidFill>
              </a:rPr>
              <a:t>.</a:t>
            </a:r>
          </a:p>
          <a:p>
            <a:pPr algn="just">
              <a:lnSpc>
                <a:spcPct val="200000"/>
              </a:lnSpc>
            </a:pPr>
            <a:endParaRPr lang="en-IN" sz="2600" dirty="0">
              <a:solidFill>
                <a:srgbClr val="002060"/>
              </a:solidFill>
            </a:endParaRPr>
          </a:p>
        </p:txBody>
      </p:sp>
    </p:spTree>
    <p:extLst>
      <p:ext uri="{BB962C8B-B14F-4D97-AF65-F5344CB8AC3E}">
        <p14:creationId xmlns:p14="http://schemas.microsoft.com/office/powerpoint/2010/main" val="26657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5334-4B61-4CD3-A69C-34CDAAD47764}"/>
              </a:ext>
            </a:extLst>
          </p:cNvPr>
          <p:cNvSpPr>
            <a:spLocks noGrp="1"/>
          </p:cNvSpPr>
          <p:nvPr>
            <p:ph type="title"/>
          </p:nvPr>
        </p:nvSpPr>
        <p:spPr>
          <a:xfrm>
            <a:off x="628338" y="0"/>
            <a:ext cx="10515600" cy="1325563"/>
          </a:xfrm>
        </p:spPr>
        <p:txBody>
          <a:bodyPr/>
          <a:lstStyle/>
          <a:p>
            <a:r>
              <a:rPr lang="en-US" b="1" dirty="0">
                <a:solidFill>
                  <a:srgbClr val="FF0000"/>
                </a:solidFill>
              </a:rPr>
              <a:t>Why is it called Naïve Bayes?</a:t>
            </a:r>
          </a:p>
        </p:txBody>
      </p:sp>
      <p:sp>
        <p:nvSpPr>
          <p:cNvPr id="3" name="Content Placeholder 2">
            <a:extLst>
              <a:ext uri="{FF2B5EF4-FFF2-40B4-BE49-F238E27FC236}">
                <a16:creationId xmlns:a16="http://schemas.microsoft.com/office/drawing/2014/main" id="{D1517B85-5A7A-4A69-A6AB-2C06A53BFAFC}"/>
              </a:ext>
            </a:extLst>
          </p:cNvPr>
          <p:cNvSpPr>
            <a:spLocks noGrp="1"/>
          </p:cNvSpPr>
          <p:nvPr>
            <p:ph idx="1"/>
          </p:nvPr>
        </p:nvSpPr>
        <p:spPr>
          <a:xfrm>
            <a:off x="628338" y="1115700"/>
            <a:ext cx="10935324" cy="4355709"/>
          </a:xfrm>
        </p:spPr>
        <p:txBody>
          <a:bodyPr>
            <a:noAutofit/>
          </a:bodyPr>
          <a:lstStyle/>
          <a:p>
            <a:pPr marL="0" indent="0" algn="just">
              <a:lnSpc>
                <a:spcPct val="150000"/>
              </a:lnSpc>
              <a:buNone/>
            </a:pPr>
            <a:r>
              <a:rPr lang="en-US" sz="2600" dirty="0">
                <a:solidFill>
                  <a:srgbClr val="002060"/>
                </a:solidFill>
              </a:rPr>
              <a:t>The Naïve Bayes algorithm is comprised of two words Naïve and Bayes, Which can be described as:</a:t>
            </a:r>
          </a:p>
          <a:p>
            <a:pPr algn="just">
              <a:lnSpc>
                <a:spcPct val="150000"/>
              </a:lnSpc>
            </a:pPr>
            <a:r>
              <a:rPr lang="en-US" sz="2600" b="1" dirty="0">
                <a:solidFill>
                  <a:srgbClr val="002060"/>
                </a:solidFill>
              </a:rPr>
              <a:t>Naïve</a:t>
            </a:r>
            <a:r>
              <a:rPr lang="en-US" sz="2600" dirty="0">
                <a:solidFill>
                  <a:srgbClr val="002060"/>
                </a:solidFill>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lnSpc>
                <a:spcPct val="150000"/>
              </a:lnSpc>
            </a:pPr>
            <a:r>
              <a:rPr lang="en-US" sz="2600" b="1" dirty="0">
                <a:solidFill>
                  <a:srgbClr val="002060"/>
                </a:solidFill>
              </a:rPr>
              <a:t>Bayes</a:t>
            </a:r>
            <a:r>
              <a:rPr lang="en-US" sz="2600" dirty="0">
                <a:solidFill>
                  <a:srgbClr val="002060"/>
                </a:solidFill>
              </a:rPr>
              <a:t>: It is called Bayes because it depends on the principle of Bayes’ Theorem.</a:t>
            </a:r>
          </a:p>
          <a:p>
            <a:pPr algn="just">
              <a:lnSpc>
                <a:spcPct val="150000"/>
              </a:lnSpc>
            </a:pPr>
            <a:endParaRPr lang="en-IN" sz="2600" dirty="0">
              <a:solidFill>
                <a:srgbClr val="002060"/>
              </a:solidFill>
            </a:endParaRPr>
          </a:p>
        </p:txBody>
      </p:sp>
    </p:spTree>
    <p:extLst>
      <p:ext uri="{BB962C8B-B14F-4D97-AF65-F5344CB8AC3E}">
        <p14:creationId xmlns:p14="http://schemas.microsoft.com/office/powerpoint/2010/main" val="37577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5334-4B61-4CD3-A69C-34CDAAD47764}"/>
              </a:ext>
            </a:extLst>
          </p:cNvPr>
          <p:cNvSpPr>
            <a:spLocks noGrp="1"/>
          </p:cNvSpPr>
          <p:nvPr>
            <p:ph type="title"/>
          </p:nvPr>
        </p:nvSpPr>
        <p:spPr>
          <a:xfrm>
            <a:off x="628338" y="0"/>
            <a:ext cx="10515600" cy="1325563"/>
          </a:xfrm>
        </p:spPr>
        <p:txBody>
          <a:bodyPr/>
          <a:lstStyle/>
          <a:p>
            <a:r>
              <a:rPr lang="en-IN" b="1" dirty="0">
                <a:solidFill>
                  <a:srgbClr val="C00000"/>
                </a:solidFill>
              </a:rPr>
              <a:t>Bayes' Theorem:</a:t>
            </a:r>
          </a:p>
        </p:txBody>
      </p:sp>
      <p:sp>
        <p:nvSpPr>
          <p:cNvPr id="3" name="Content Placeholder 2">
            <a:extLst>
              <a:ext uri="{FF2B5EF4-FFF2-40B4-BE49-F238E27FC236}">
                <a16:creationId xmlns:a16="http://schemas.microsoft.com/office/drawing/2014/main" id="{D1517B85-5A7A-4A69-A6AB-2C06A53BFAFC}"/>
              </a:ext>
            </a:extLst>
          </p:cNvPr>
          <p:cNvSpPr>
            <a:spLocks noGrp="1"/>
          </p:cNvSpPr>
          <p:nvPr>
            <p:ph idx="1"/>
          </p:nvPr>
        </p:nvSpPr>
        <p:spPr>
          <a:xfrm>
            <a:off x="628338" y="1115700"/>
            <a:ext cx="10935324" cy="4355709"/>
          </a:xfrm>
        </p:spPr>
        <p:txBody>
          <a:bodyPr>
            <a:noAutofit/>
          </a:bodyPr>
          <a:lstStyle/>
          <a:p>
            <a:pPr algn="just">
              <a:lnSpc>
                <a:spcPct val="150000"/>
              </a:lnSpc>
            </a:pPr>
            <a:r>
              <a:rPr lang="en-US" dirty="0"/>
              <a:t>Bayes' theorem is also known as </a:t>
            </a:r>
            <a:r>
              <a:rPr lang="en-US" b="1" dirty="0"/>
              <a:t>Bayes' Rule</a:t>
            </a:r>
            <a:r>
              <a:rPr lang="en-US" dirty="0"/>
              <a:t> or </a:t>
            </a:r>
            <a:r>
              <a:rPr lang="en-US" b="1" dirty="0"/>
              <a:t>Bayes' law</a:t>
            </a:r>
            <a:r>
              <a:rPr lang="en-US" dirty="0"/>
              <a:t>, which is used to determine the probability of a hypothesis with prior knowledge. It depends on the conditional probability.</a:t>
            </a:r>
          </a:p>
          <a:p>
            <a:pPr algn="just">
              <a:lnSpc>
                <a:spcPct val="150000"/>
              </a:lnSpc>
            </a:pPr>
            <a:r>
              <a:rPr lang="en-US" dirty="0"/>
              <a:t>The formula for Bayes' theorem is given as:</a:t>
            </a:r>
          </a:p>
          <a:p>
            <a:pPr algn="just">
              <a:lnSpc>
                <a:spcPct val="150000"/>
              </a:lnSpc>
            </a:pPr>
            <a:endParaRPr lang="en-IN" sz="2600" dirty="0">
              <a:solidFill>
                <a:srgbClr val="002060"/>
              </a:solidFill>
            </a:endParaRPr>
          </a:p>
        </p:txBody>
      </p:sp>
      <p:pic>
        <p:nvPicPr>
          <p:cNvPr id="1026" name="Picture 2" descr="Naïve Bayes Classifier Algorithm">
            <a:extLst>
              <a:ext uri="{FF2B5EF4-FFF2-40B4-BE49-F238E27FC236}">
                <a16:creationId xmlns:a16="http://schemas.microsoft.com/office/drawing/2014/main" id="{0558F8A0-FBCB-4BE8-9880-62C205166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711" y="4514772"/>
            <a:ext cx="4083809" cy="120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4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80">
                                          <p:stCondLst>
                                            <p:cond delay="0"/>
                                          </p:stCondLst>
                                        </p:cTn>
                                        <p:tgtEl>
                                          <p:spTgt spid="1026"/>
                                        </p:tgtEl>
                                      </p:cBhvr>
                                    </p:animEffect>
                                    <p:anim calcmode="lin" valueType="num">
                                      <p:cBhvr>
                                        <p:cTn id="1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3" dur="26">
                                          <p:stCondLst>
                                            <p:cond delay="650"/>
                                          </p:stCondLst>
                                        </p:cTn>
                                        <p:tgtEl>
                                          <p:spTgt spid="1026"/>
                                        </p:tgtEl>
                                      </p:cBhvr>
                                      <p:to x="100000" y="60000"/>
                                    </p:animScale>
                                    <p:animScale>
                                      <p:cBhvr>
                                        <p:cTn id="24" dur="166" decel="50000">
                                          <p:stCondLst>
                                            <p:cond delay="676"/>
                                          </p:stCondLst>
                                        </p:cTn>
                                        <p:tgtEl>
                                          <p:spTgt spid="1026"/>
                                        </p:tgtEl>
                                      </p:cBhvr>
                                      <p:to x="100000" y="100000"/>
                                    </p:animScale>
                                    <p:animScale>
                                      <p:cBhvr>
                                        <p:cTn id="25" dur="26">
                                          <p:stCondLst>
                                            <p:cond delay="1312"/>
                                          </p:stCondLst>
                                        </p:cTn>
                                        <p:tgtEl>
                                          <p:spTgt spid="1026"/>
                                        </p:tgtEl>
                                      </p:cBhvr>
                                      <p:to x="100000" y="80000"/>
                                    </p:animScale>
                                    <p:animScale>
                                      <p:cBhvr>
                                        <p:cTn id="26" dur="166" decel="50000">
                                          <p:stCondLst>
                                            <p:cond delay="1338"/>
                                          </p:stCondLst>
                                        </p:cTn>
                                        <p:tgtEl>
                                          <p:spTgt spid="1026"/>
                                        </p:tgtEl>
                                      </p:cBhvr>
                                      <p:to x="100000" y="100000"/>
                                    </p:animScale>
                                    <p:animScale>
                                      <p:cBhvr>
                                        <p:cTn id="27" dur="26">
                                          <p:stCondLst>
                                            <p:cond delay="1642"/>
                                          </p:stCondLst>
                                        </p:cTn>
                                        <p:tgtEl>
                                          <p:spTgt spid="1026"/>
                                        </p:tgtEl>
                                      </p:cBhvr>
                                      <p:to x="100000" y="90000"/>
                                    </p:animScale>
                                    <p:animScale>
                                      <p:cBhvr>
                                        <p:cTn id="28" dur="166" decel="50000">
                                          <p:stCondLst>
                                            <p:cond delay="1668"/>
                                          </p:stCondLst>
                                        </p:cTn>
                                        <p:tgtEl>
                                          <p:spTgt spid="1026"/>
                                        </p:tgtEl>
                                      </p:cBhvr>
                                      <p:to x="100000" y="100000"/>
                                    </p:animScale>
                                    <p:animScale>
                                      <p:cBhvr>
                                        <p:cTn id="29" dur="26">
                                          <p:stCondLst>
                                            <p:cond delay="1808"/>
                                          </p:stCondLst>
                                        </p:cTn>
                                        <p:tgtEl>
                                          <p:spTgt spid="1026"/>
                                        </p:tgtEl>
                                      </p:cBhvr>
                                      <p:to x="100000" y="95000"/>
                                    </p:animScale>
                                    <p:animScale>
                                      <p:cBhvr>
                                        <p:cTn id="3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5334-4B61-4CD3-A69C-34CDAAD47764}"/>
              </a:ext>
            </a:extLst>
          </p:cNvPr>
          <p:cNvSpPr>
            <a:spLocks noGrp="1"/>
          </p:cNvSpPr>
          <p:nvPr>
            <p:ph type="title"/>
          </p:nvPr>
        </p:nvSpPr>
        <p:spPr>
          <a:xfrm>
            <a:off x="628338" y="0"/>
            <a:ext cx="10515600" cy="1325563"/>
          </a:xfrm>
        </p:spPr>
        <p:txBody>
          <a:bodyPr/>
          <a:lstStyle/>
          <a:p>
            <a:r>
              <a:rPr lang="en-IN" b="1" dirty="0">
                <a:solidFill>
                  <a:srgbClr val="C00000"/>
                </a:solidFill>
              </a:rPr>
              <a:t>Bayes' Theorem:</a:t>
            </a:r>
          </a:p>
        </p:txBody>
      </p:sp>
      <p:pic>
        <p:nvPicPr>
          <p:cNvPr id="1026" name="Picture 2" descr="Naïve Bayes Classifier Algorithm">
            <a:extLst>
              <a:ext uri="{FF2B5EF4-FFF2-40B4-BE49-F238E27FC236}">
                <a16:creationId xmlns:a16="http://schemas.microsoft.com/office/drawing/2014/main" id="{0558F8A0-FBCB-4BE8-9880-62C205166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475" y="242576"/>
            <a:ext cx="4083809" cy="12054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48D6993-4AEB-4B48-B75D-FBF443926639}"/>
              </a:ext>
            </a:extLst>
          </p:cNvPr>
          <p:cNvSpPr/>
          <p:nvPr/>
        </p:nvSpPr>
        <p:spPr>
          <a:xfrm>
            <a:off x="478437" y="1568139"/>
            <a:ext cx="11563662" cy="4781565"/>
          </a:xfrm>
          <a:prstGeom prst="rect">
            <a:avLst/>
          </a:prstGeom>
        </p:spPr>
        <p:txBody>
          <a:bodyPr wrap="square">
            <a:spAutoFit/>
          </a:bodyPr>
          <a:lstStyle/>
          <a:p>
            <a:pPr algn="just">
              <a:lnSpc>
                <a:spcPct val="200000"/>
              </a:lnSpc>
            </a:pPr>
            <a:r>
              <a:rPr lang="en-US" sz="2600" b="1" i="0" dirty="0">
                <a:solidFill>
                  <a:srgbClr val="333333"/>
                </a:solidFill>
                <a:effectLst/>
                <a:latin typeface="inter-bold"/>
              </a:rPr>
              <a:t>Where,</a:t>
            </a:r>
            <a:endParaRPr lang="en-US" sz="2600" b="0" i="0" dirty="0">
              <a:solidFill>
                <a:srgbClr val="333333"/>
              </a:solidFill>
              <a:effectLst/>
              <a:latin typeface="inter-regular"/>
            </a:endParaRPr>
          </a:p>
          <a:p>
            <a:pPr algn="just">
              <a:lnSpc>
                <a:spcPct val="200000"/>
              </a:lnSpc>
            </a:pPr>
            <a:r>
              <a:rPr lang="en-US" sz="2600" b="1" i="0" dirty="0">
                <a:solidFill>
                  <a:srgbClr val="333333"/>
                </a:solidFill>
                <a:effectLst/>
                <a:latin typeface="inter-bold"/>
              </a:rPr>
              <a:t>P(A|B) is Posterior probability</a:t>
            </a:r>
            <a:r>
              <a:rPr lang="en-US" sz="2600" b="0" i="0" dirty="0">
                <a:solidFill>
                  <a:srgbClr val="333333"/>
                </a:solidFill>
                <a:effectLst/>
                <a:latin typeface="inter-regular"/>
              </a:rPr>
              <a:t>: Probability of hypothesis A on the observed event B.</a:t>
            </a:r>
          </a:p>
          <a:p>
            <a:pPr algn="just">
              <a:lnSpc>
                <a:spcPct val="200000"/>
              </a:lnSpc>
            </a:pPr>
            <a:r>
              <a:rPr lang="en-US" sz="2600" b="1" i="0" dirty="0">
                <a:solidFill>
                  <a:srgbClr val="333333"/>
                </a:solidFill>
                <a:effectLst/>
                <a:latin typeface="inter-bold"/>
              </a:rPr>
              <a:t>P(B|A) is Likelihood probability</a:t>
            </a:r>
            <a:r>
              <a:rPr lang="en-US" sz="2600" b="0" i="0" dirty="0">
                <a:solidFill>
                  <a:srgbClr val="333333"/>
                </a:solidFill>
                <a:effectLst/>
                <a:latin typeface="inter-regular"/>
              </a:rPr>
              <a:t>: Probability of the evidence given that the probability of a hypothesis is true.</a:t>
            </a:r>
          </a:p>
          <a:p>
            <a:pPr>
              <a:lnSpc>
                <a:spcPct val="200000"/>
              </a:lnSpc>
            </a:pPr>
            <a:r>
              <a:rPr lang="en-US" sz="2600" b="1" dirty="0"/>
              <a:t>P(A) is Prior Probability</a:t>
            </a:r>
            <a:r>
              <a:rPr lang="en-US" sz="2600" dirty="0"/>
              <a:t>: Probability of hypothesis before observing the evidence.</a:t>
            </a:r>
          </a:p>
          <a:p>
            <a:pPr>
              <a:lnSpc>
                <a:spcPct val="200000"/>
              </a:lnSpc>
            </a:pPr>
            <a:r>
              <a:rPr lang="en-US" sz="2600" b="1" dirty="0"/>
              <a:t>P(B) is Marginal Probability</a:t>
            </a:r>
            <a:r>
              <a:rPr lang="en-US" sz="2600" dirty="0"/>
              <a:t>: Probability of Evidence.</a:t>
            </a:r>
          </a:p>
        </p:txBody>
      </p:sp>
    </p:spTree>
    <p:extLst>
      <p:ext uri="{BB962C8B-B14F-4D97-AF65-F5344CB8AC3E}">
        <p14:creationId xmlns:p14="http://schemas.microsoft.com/office/powerpoint/2010/main" val="236253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5495-8EB0-439F-B71D-55C5D16A39F4}"/>
              </a:ext>
            </a:extLst>
          </p:cNvPr>
          <p:cNvSpPr>
            <a:spLocks noGrp="1"/>
          </p:cNvSpPr>
          <p:nvPr>
            <p:ph type="title"/>
          </p:nvPr>
        </p:nvSpPr>
        <p:spPr/>
        <p:txBody>
          <a:bodyPr/>
          <a:lstStyle/>
          <a:p>
            <a:r>
              <a:rPr lang="en-IN" b="1" dirty="0">
                <a:solidFill>
                  <a:srgbClr val="FF0000"/>
                </a:solidFill>
              </a:rPr>
              <a:t>How Naive Bayes Classifier Works?</a:t>
            </a:r>
            <a:endParaRPr lang="en-IN" dirty="0">
              <a:solidFill>
                <a:srgbClr val="FF0000"/>
              </a:solidFill>
            </a:endParaRPr>
          </a:p>
        </p:txBody>
      </p:sp>
      <p:sp>
        <p:nvSpPr>
          <p:cNvPr id="3" name="Content Placeholder 2">
            <a:extLst>
              <a:ext uri="{FF2B5EF4-FFF2-40B4-BE49-F238E27FC236}">
                <a16:creationId xmlns:a16="http://schemas.microsoft.com/office/drawing/2014/main" id="{B40C33F4-AFE9-4711-AE90-3312049AF291}"/>
              </a:ext>
            </a:extLst>
          </p:cNvPr>
          <p:cNvSpPr>
            <a:spLocks noGrp="1"/>
          </p:cNvSpPr>
          <p:nvPr>
            <p:ph idx="1"/>
          </p:nvPr>
        </p:nvSpPr>
        <p:spPr>
          <a:xfrm>
            <a:off x="838200" y="1690688"/>
            <a:ext cx="10515600" cy="4351338"/>
          </a:xfrm>
        </p:spPr>
        <p:txBody>
          <a:bodyPr>
            <a:normAutofit lnSpcReduction="10000"/>
          </a:bodyPr>
          <a:lstStyle/>
          <a:p>
            <a:pPr algn="just">
              <a:lnSpc>
                <a:spcPct val="200000"/>
              </a:lnSpc>
            </a:pPr>
            <a:r>
              <a:rPr lang="en-IN" dirty="0">
                <a:solidFill>
                  <a:srgbClr val="002060"/>
                </a:solidFill>
              </a:rPr>
              <a:t>Let’s understand the working of Naive Bayes through an example. Given an example of weather conditions and playing sports. You need to calculate the probability of playing sports. Now, you need to classify whether players will play or not, based on the weather condition.</a:t>
            </a:r>
          </a:p>
          <a:p>
            <a:pPr algn="just">
              <a:lnSpc>
                <a:spcPct val="200000"/>
              </a:lnSpc>
            </a:pPr>
            <a:endParaRPr lang="en-IN" dirty="0">
              <a:solidFill>
                <a:srgbClr val="002060"/>
              </a:solidFill>
            </a:endParaRPr>
          </a:p>
        </p:txBody>
      </p:sp>
    </p:spTree>
    <p:extLst>
      <p:ext uri="{BB962C8B-B14F-4D97-AF65-F5344CB8AC3E}">
        <p14:creationId xmlns:p14="http://schemas.microsoft.com/office/powerpoint/2010/main" val="247939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3BE1-8551-45ED-BE23-764291CD447C}"/>
              </a:ext>
            </a:extLst>
          </p:cNvPr>
          <p:cNvSpPr>
            <a:spLocks noGrp="1"/>
          </p:cNvSpPr>
          <p:nvPr>
            <p:ph type="title"/>
          </p:nvPr>
        </p:nvSpPr>
        <p:spPr>
          <a:xfrm>
            <a:off x="253582" y="27948"/>
            <a:ext cx="10515600" cy="1325563"/>
          </a:xfrm>
        </p:spPr>
        <p:txBody>
          <a:bodyPr/>
          <a:lstStyle/>
          <a:p>
            <a:r>
              <a:rPr lang="en-IN" b="1" dirty="0">
                <a:solidFill>
                  <a:srgbClr val="0070C0"/>
                </a:solidFill>
              </a:rPr>
              <a:t>First Approach (In case of a single feature)</a:t>
            </a:r>
            <a:endParaRPr lang="en-IN" dirty="0">
              <a:solidFill>
                <a:srgbClr val="0070C0"/>
              </a:solidFill>
            </a:endParaRPr>
          </a:p>
        </p:txBody>
      </p:sp>
      <p:sp>
        <p:nvSpPr>
          <p:cNvPr id="3" name="Content Placeholder 2">
            <a:extLst>
              <a:ext uri="{FF2B5EF4-FFF2-40B4-BE49-F238E27FC236}">
                <a16:creationId xmlns:a16="http://schemas.microsoft.com/office/drawing/2014/main" id="{0FFEC0C5-BD6E-4D53-B35E-824EA3312000}"/>
              </a:ext>
            </a:extLst>
          </p:cNvPr>
          <p:cNvSpPr>
            <a:spLocks noGrp="1"/>
          </p:cNvSpPr>
          <p:nvPr>
            <p:ph idx="1"/>
          </p:nvPr>
        </p:nvSpPr>
        <p:spPr>
          <a:xfrm>
            <a:off x="253582" y="1373798"/>
            <a:ext cx="11468725" cy="4712208"/>
          </a:xfrm>
        </p:spPr>
        <p:txBody>
          <a:bodyPr>
            <a:normAutofit fontScale="92500"/>
          </a:bodyPr>
          <a:lstStyle/>
          <a:p>
            <a:pPr algn="just">
              <a:lnSpc>
                <a:spcPct val="150000"/>
              </a:lnSpc>
            </a:pPr>
            <a:r>
              <a:rPr lang="en-IN" dirty="0">
                <a:solidFill>
                  <a:srgbClr val="002060"/>
                </a:solidFill>
              </a:rPr>
              <a:t>Naive Bayes classifier calculates the probability of an event in the following steps:</a:t>
            </a:r>
          </a:p>
          <a:p>
            <a:pPr lvl="0" algn="just">
              <a:lnSpc>
                <a:spcPct val="150000"/>
              </a:lnSpc>
            </a:pPr>
            <a:r>
              <a:rPr lang="en-IN" b="1" dirty="0">
                <a:solidFill>
                  <a:srgbClr val="002060"/>
                </a:solidFill>
              </a:rPr>
              <a:t>Step 1</a:t>
            </a:r>
            <a:r>
              <a:rPr lang="en-IN" dirty="0">
                <a:solidFill>
                  <a:srgbClr val="002060"/>
                </a:solidFill>
              </a:rPr>
              <a:t>: Calculate the prior probability for given class labels</a:t>
            </a:r>
          </a:p>
          <a:p>
            <a:pPr lvl="0" algn="just">
              <a:lnSpc>
                <a:spcPct val="150000"/>
              </a:lnSpc>
            </a:pPr>
            <a:r>
              <a:rPr lang="en-IN" b="1" dirty="0">
                <a:solidFill>
                  <a:srgbClr val="002060"/>
                </a:solidFill>
              </a:rPr>
              <a:t>Step 2</a:t>
            </a:r>
            <a:r>
              <a:rPr lang="en-IN" dirty="0">
                <a:solidFill>
                  <a:srgbClr val="002060"/>
                </a:solidFill>
              </a:rPr>
              <a:t>: Find Likelihood probability with each attribute for each class</a:t>
            </a:r>
          </a:p>
          <a:p>
            <a:pPr lvl="0" algn="just">
              <a:lnSpc>
                <a:spcPct val="150000"/>
              </a:lnSpc>
            </a:pPr>
            <a:r>
              <a:rPr lang="en-IN" b="1" dirty="0">
                <a:solidFill>
                  <a:srgbClr val="002060"/>
                </a:solidFill>
              </a:rPr>
              <a:t>Step 3</a:t>
            </a:r>
            <a:r>
              <a:rPr lang="en-IN" dirty="0">
                <a:solidFill>
                  <a:srgbClr val="002060"/>
                </a:solidFill>
              </a:rPr>
              <a:t>: Put these values in Bayes Formula and calculate posterior probability.</a:t>
            </a:r>
          </a:p>
          <a:p>
            <a:pPr algn="just">
              <a:lnSpc>
                <a:spcPct val="150000"/>
              </a:lnSpc>
            </a:pPr>
            <a:r>
              <a:rPr lang="en-IN" b="1" dirty="0">
                <a:solidFill>
                  <a:srgbClr val="002060"/>
                </a:solidFill>
              </a:rPr>
              <a:t>Step 4</a:t>
            </a:r>
            <a:r>
              <a:rPr lang="en-IN" dirty="0">
                <a:solidFill>
                  <a:srgbClr val="002060"/>
                </a:solidFill>
              </a:rPr>
              <a:t>: See which class has a higher probability, given the input belongs to the higher probability class.</a:t>
            </a:r>
          </a:p>
        </p:txBody>
      </p:sp>
    </p:spTree>
    <p:extLst>
      <p:ext uri="{BB962C8B-B14F-4D97-AF65-F5344CB8AC3E}">
        <p14:creationId xmlns:p14="http://schemas.microsoft.com/office/powerpoint/2010/main" val="31649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0EFF7-7877-4343-9F02-4C1C5BE7275A}"/>
              </a:ext>
            </a:extLst>
          </p:cNvPr>
          <p:cNvSpPr>
            <a:spLocks noGrp="1"/>
          </p:cNvSpPr>
          <p:nvPr>
            <p:ph idx="1"/>
          </p:nvPr>
        </p:nvSpPr>
        <p:spPr>
          <a:xfrm>
            <a:off x="279191" y="0"/>
            <a:ext cx="11458107" cy="4796852"/>
          </a:xfrm>
        </p:spPr>
        <p:txBody>
          <a:bodyPr>
            <a:noAutofit/>
          </a:bodyPr>
          <a:lstStyle/>
          <a:p>
            <a:pPr algn="just">
              <a:lnSpc>
                <a:spcPct val="210000"/>
              </a:lnSpc>
            </a:pPr>
            <a:r>
              <a:rPr lang="en-IN" dirty="0">
                <a:solidFill>
                  <a:srgbClr val="002060"/>
                </a:solidFill>
              </a:rPr>
              <a:t>For simplifying prior and posterior probability calculation, you can use the two tables frequency and likelihood tables. Both of these tables will help you to calculate the prior and posterior probability. </a:t>
            </a:r>
          </a:p>
          <a:p>
            <a:pPr algn="just">
              <a:lnSpc>
                <a:spcPct val="210000"/>
              </a:lnSpc>
            </a:pPr>
            <a:r>
              <a:rPr lang="en-IN" dirty="0">
                <a:solidFill>
                  <a:srgbClr val="002060"/>
                </a:solidFill>
              </a:rPr>
              <a:t>The Frequency table contains the occurrence of labels for all features. </a:t>
            </a:r>
          </a:p>
          <a:p>
            <a:pPr algn="just">
              <a:lnSpc>
                <a:spcPct val="210000"/>
              </a:lnSpc>
            </a:pPr>
            <a:r>
              <a:rPr lang="en-IN" dirty="0">
                <a:solidFill>
                  <a:srgbClr val="002060"/>
                </a:solidFill>
              </a:rPr>
              <a:t>There are two likelihood tables. Likelihood Table 1 is showing prior probabilities of labels and Likelihood Table 2 is showing the posterior probability.</a:t>
            </a:r>
          </a:p>
        </p:txBody>
      </p:sp>
    </p:spTree>
    <p:extLst>
      <p:ext uri="{BB962C8B-B14F-4D97-AF65-F5344CB8AC3E}">
        <p14:creationId xmlns:p14="http://schemas.microsoft.com/office/powerpoint/2010/main" val="9581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1649</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inter-bold</vt:lpstr>
      <vt:lpstr>inter-regular</vt:lpstr>
      <vt:lpstr>Studio-Feixen-Sans</vt:lpstr>
      <vt:lpstr>Times New Roman</vt:lpstr>
      <vt:lpstr>Office Theme</vt:lpstr>
      <vt:lpstr>Naïve Bayes Classifier Algorithm</vt:lpstr>
      <vt:lpstr>Naïve Bayes algorithm</vt:lpstr>
      <vt:lpstr>Naïve Bayes algorithm</vt:lpstr>
      <vt:lpstr>Why is it called Naïve Bayes?</vt:lpstr>
      <vt:lpstr>Bayes' Theorem:</vt:lpstr>
      <vt:lpstr>Bayes' Theorem:</vt:lpstr>
      <vt:lpstr>How Naive Bayes Classifier Works?</vt:lpstr>
      <vt:lpstr>First Approach (In case of a single feature)</vt:lpstr>
      <vt:lpstr>PowerPoint Presentation</vt:lpstr>
      <vt:lpstr>PowerPoint Presentation</vt:lpstr>
      <vt:lpstr>PowerPoint Presentation</vt:lpstr>
      <vt:lpstr>PowerPoint Presentation</vt:lpstr>
      <vt:lpstr>Second Approach (In case of multiple features)</vt:lpstr>
      <vt:lpstr>PowerPoint Presentation</vt:lpstr>
      <vt:lpstr>PowerPoint Presentation</vt:lpstr>
      <vt:lpstr>PowerPoint Presentation</vt:lpstr>
      <vt:lpstr>PowerPoint Presentation</vt:lpstr>
      <vt:lpstr>Advantages of Naïve Bayes Classifier:</vt:lpstr>
      <vt:lpstr>Disadvantages of Naïve Bayes Classifier:</vt:lpstr>
      <vt:lpstr>Applications of Naïve Bayes Classifier:</vt:lpstr>
      <vt:lpstr>Types of Naïve Bayes Model:</vt:lpstr>
      <vt:lpstr>Types of Naïve Bayes Model:</vt:lpstr>
      <vt:lpstr>Python Implementation of the Naïve Bayes algorithm:</vt:lpstr>
      <vt:lpstr>Python Implementation of the Naïve Bayes algorithm:</vt:lpstr>
      <vt:lpstr>Python Implementation of the Naïve Bayes algorithm:</vt:lpstr>
      <vt:lpstr>Python Implementation of the Naïve Bayes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Classifier Algorithm</dc:title>
  <dc:creator>DELL</dc:creator>
  <cp:lastModifiedBy>DELL</cp:lastModifiedBy>
  <cp:revision>9</cp:revision>
  <dcterms:created xsi:type="dcterms:W3CDTF">2024-09-01T13:27:22Z</dcterms:created>
  <dcterms:modified xsi:type="dcterms:W3CDTF">2024-09-01T14:52:32Z</dcterms:modified>
</cp:coreProperties>
</file>