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0" r:id="rId10"/>
    <p:sldId id="261" r:id="rId11"/>
    <p:sldId id="266" r:id="rId12"/>
    <p:sldId id="267" r:id="rId13"/>
    <p:sldId id="355" r:id="rId14"/>
    <p:sldId id="356" r:id="rId15"/>
    <p:sldId id="357" r:id="rId16"/>
    <p:sldId id="358" r:id="rId17"/>
    <p:sldId id="3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3248-D137-4D22-BDD5-1BB2E2EE1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3464C-4623-4CF7-BA75-EAAC1151B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2C9A3-E281-4B8A-87A6-8B9DDC2C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C32A-20DB-4D54-BB1D-284B3795AD0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7751C-E284-47A8-8F1E-8247BE64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E964E-AB6B-47C1-8F67-A6A018EA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709-E5DD-42FC-8C05-B93914E4F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61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7B87-B65A-4C93-8C80-FACB8C34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C156F-EAA0-4122-B2A5-5FBCE0298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0F770-5A38-40FE-AF01-D0374CB8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C32A-20DB-4D54-BB1D-284B3795AD0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09BFA-BFCE-4CE8-9AED-D13A2788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8C2D3-0ED7-4AB2-8E3F-199DB6A1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709-E5DD-42FC-8C05-B93914E4F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50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76E03-8954-446C-B2EE-B28A3DCD1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8585B-3CDF-4BB6-AB3E-7AE3A3D35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C148B-7E61-408E-B072-52CEF7E4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C32A-20DB-4D54-BB1D-284B3795AD0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9C43D-717C-49A9-9343-59DBF4A2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FA347-9570-4375-A35B-B4E565BC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709-E5DD-42FC-8C05-B93914E4F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33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0A3C-0C5C-4376-B564-11423AFD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17F9-EB16-4460-9761-D7B302F6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DFE25-0C23-4CEA-9758-684B9EF4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C32A-20DB-4D54-BB1D-284B3795AD0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EFBEB-780C-4D6B-8057-AEC97525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359F9-69E4-4215-8FD4-3A67E3EC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709-E5DD-42FC-8C05-B93914E4F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62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373B-77D8-49C0-B5E0-419BC9B0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21423-4569-468E-A57F-8D2F0279B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96E53-89F2-4E1D-9698-3FBE64E4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C32A-20DB-4D54-BB1D-284B3795AD0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831E7-6AD5-4F51-9346-B174EC96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74B54-408C-4EF4-B85D-4DA7F4D2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709-E5DD-42FC-8C05-B93914E4F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54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4AA4-11F1-4EEA-83FA-71FCFDEB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8387-983E-4C60-A0EE-101020E4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BEC79-6C2A-418A-AAD9-E3CA18672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4BFBA-D0B9-4E6E-98B4-0F3EA12C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C32A-20DB-4D54-BB1D-284B3795AD0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FF0DF-631A-467F-A174-B0843818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575EB-899F-438B-BD24-CE4CEB5E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709-E5DD-42FC-8C05-B93914E4F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9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92A5-4CCA-4EFE-9F1C-BFC32355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A6AE1-6639-4257-AF47-9E4F5FD43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74B1B-40D9-4364-97A4-7320324F5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09902-6969-409D-BBBC-C802EF81D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0F9AA-9F1E-4885-98C7-D427D838C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3B8B0-83AF-400E-B5D2-D1AB7144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C32A-20DB-4D54-BB1D-284B3795AD0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A9883-F7C6-42DC-9FB6-C1828D14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5A64B-6C38-4087-9B7F-8B7265AB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709-E5DD-42FC-8C05-B93914E4F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E4C6-18DC-43DB-B89C-F4231BF9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33A43-2B20-4B2F-A4BD-66707611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C32A-20DB-4D54-BB1D-284B3795AD0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C552D-45B8-4EB0-9D25-D30F725E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BC015-2012-4D0E-985C-34CD835C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709-E5DD-42FC-8C05-B93914E4F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69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43DC8-73CF-4685-AEB0-C5DD0AF8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C32A-20DB-4D54-BB1D-284B3795AD0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C89B9-02B7-45B5-963D-A24BB2E1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BC3AD-36E5-4532-8AC9-7A3CA8E5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709-E5DD-42FC-8C05-B93914E4F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7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1401-D34D-45A6-AC18-C96BD16A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4487-9C13-4AC8-B154-15F76BC6C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6FFD3-FECF-4AF4-B2E3-D047A53EA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0C094-9264-4CB1-8EAD-46D2D03A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C32A-20DB-4D54-BB1D-284B3795AD0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DA149-86AF-4751-A4BF-788F1DDC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BB09C-CD2B-4419-9648-5AC9F59C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709-E5DD-42FC-8C05-B93914E4F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04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2C9D-A542-493C-95F0-67469EE0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0656B-0ED3-46C1-B895-5FC1620A4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BD627-5E1D-4022-A3EC-938B2A786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2C32C-0447-470C-8B28-DA7B4560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C32A-20DB-4D54-BB1D-284B3795AD0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19244-4BFB-4663-A5AF-F0383983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6C5E1-D04E-4C49-BF61-28769FFA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709-E5DD-42FC-8C05-B93914E4F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65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1B8D4-8931-47B8-A8B8-BEB9EED4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6F738-0F84-452A-B9F6-1EE72879E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A600-19FF-4335-B9B9-811109C9D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AC32A-20DB-4D54-BB1D-284B3795AD05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E0F2D-BE3D-4EC5-B22A-7636201A3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C3E6D-F9F4-48F1-AB53-DD7EEA502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07709-E5DD-42FC-8C05-B93914E4F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1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9806-6D3A-4EE3-B63D-E320573B2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Random Forest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3AEFF-526F-4BDD-B329-41CE91BC3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400" b="1" dirty="0">
                <a:solidFill>
                  <a:schemeClr val="accent2"/>
                </a:solidFill>
              </a:rPr>
              <a:t>By</a:t>
            </a:r>
          </a:p>
          <a:p>
            <a:r>
              <a:rPr lang="en-IN" sz="3400" b="1" dirty="0" err="1">
                <a:solidFill>
                  <a:schemeClr val="accent2"/>
                </a:solidFill>
              </a:rPr>
              <a:t>Dr.</a:t>
            </a:r>
            <a:r>
              <a:rPr lang="en-IN" sz="3400" b="1" dirty="0">
                <a:solidFill>
                  <a:schemeClr val="accent2"/>
                </a:solidFill>
              </a:rPr>
              <a:t> S PADMANABHAN</a:t>
            </a:r>
          </a:p>
        </p:txBody>
      </p:sp>
    </p:spTree>
    <p:extLst>
      <p:ext uri="{BB962C8B-B14F-4D97-AF65-F5344CB8AC3E}">
        <p14:creationId xmlns:p14="http://schemas.microsoft.com/office/powerpoint/2010/main" val="231281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916C-D233-4047-9A38-24F9F030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5" y="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Applications of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5C9A-CDC0-47A6-A3D2-35665D58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95" y="1253330"/>
            <a:ext cx="11228882" cy="514746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There are mainly four sectors where Random forest mostly used: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Banking:</a:t>
            </a:r>
            <a:r>
              <a:rPr lang="en-US" dirty="0"/>
              <a:t> Banking sector mostly uses this algorithm for the identification of loan risk.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Medicine:</a:t>
            </a:r>
            <a:r>
              <a:rPr lang="en-US" dirty="0"/>
              <a:t> With the help of this algorithm, disease trends and risks of the disease can be identified.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Land Use:</a:t>
            </a:r>
            <a:r>
              <a:rPr lang="en-US" dirty="0"/>
              <a:t> We can identify the areas of similar land use by this algorithm.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Marketing:</a:t>
            </a:r>
            <a:r>
              <a:rPr lang="en-US" dirty="0"/>
              <a:t> Marketing trends can be identified using this algorithm.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46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954E-9D2D-48BF-8031-443C3F4E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Advantages of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9DDD-42C2-49AB-A728-CF7036914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914089" cy="4365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Random Forest is capable of performing both Classification and Regression tasks.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It is capable of handling large datasets with high dimensionality.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It enhances the accuracy of the model and prevents the overfitting issue.</a:t>
            </a:r>
          </a:p>
          <a:p>
            <a:pPr algn="just">
              <a:lnSpc>
                <a:spcPct val="150000"/>
              </a:lnSpc>
            </a:pP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0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954E-9D2D-48BF-8031-443C3F4E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Disadvantages of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9DDD-42C2-49AB-A728-CF7036914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914089" cy="4365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Although random forest can be used for both classification and regression tasks, it is not more suitable for Regression tasks.</a:t>
            </a:r>
          </a:p>
          <a:p>
            <a:pPr algn="just">
              <a:lnSpc>
                <a:spcPct val="150000"/>
              </a:lnSpc>
            </a:pP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32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615B-8FA3-4AED-AEDF-7ACFB76B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34" y="1420890"/>
            <a:ext cx="11153931" cy="51597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Steps to Implement:</a:t>
            </a:r>
          </a:p>
          <a:p>
            <a:pPr>
              <a:lnSpc>
                <a:spcPct val="160000"/>
              </a:lnSpc>
            </a:pPr>
            <a:r>
              <a:rPr lang="en-US" b="1" dirty="0">
                <a:solidFill>
                  <a:srgbClr val="002060"/>
                </a:solidFill>
              </a:rPr>
              <a:t>Step 1: Import necessary libraries</a:t>
            </a:r>
          </a:p>
          <a:p>
            <a:pPr>
              <a:lnSpc>
                <a:spcPct val="160000"/>
              </a:lnSpc>
            </a:pPr>
            <a:r>
              <a:rPr lang="en-US" b="1" dirty="0">
                <a:solidFill>
                  <a:srgbClr val="002060"/>
                </a:solidFill>
              </a:rPr>
              <a:t>Step 2: Load the dataset</a:t>
            </a:r>
          </a:p>
          <a:p>
            <a:pPr>
              <a:lnSpc>
                <a:spcPct val="160000"/>
              </a:lnSpc>
            </a:pPr>
            <a:r>
              <a:rPr lang="en-US" b="1" dirty="0">
                <a:solidFill>
                  <a:srgbClr val="002060"/>
                </a:solidFill>
              </a:rPr>
              <a:t>Step 3: </a:t>
            </a:r>
            <a:r>
              <a:rPr lang="en-IN" b="1" dirty="0">
                <a:solidFill>
                  <a:srgbClr val="002060"/>
                </a:solidFill>
              </a:rPr>
              <a:t>Exploratory Data Analysis (EDA) &amp; Data Cleaning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solidFill>
                  <a:srgbClr val="002060"/>
                </a:solidFill>
              </a:rPr>
              <a:t>Step 4: Split the dataset into training and testing sets</a:t>
            </a:r>
          </a:p>
          <a:p>
            <a:pPr>
              <a:lnSpc>
                <a:spcPct val="160000"/>
              </a:lnSpc>
            </a:pPr>
            <a:r>
              <a:rPr lang="en-US" b="1" dirty="0">
                <a:solidFill>
                  <a:srgbClr val="002060"/>
                </a:solidFill>
              </a:rPr>
              <a:t>Step 5: Train the Random forest model</a:t>
            </a:r>
          </a:p>
          <a:p>
            <a:pPr>
              <a:lnSpc>
                <a:spcPct val="160000"/>
              </a:lnSpc>
            </a:pPr>
            <a:r>
              <a:rPr lang="en-IN" b="1" dirty="0">
                <a:solidFill>
                  <a:srgbClr val="002060"/>
                </a:solidFill>
              </a:rPr>
              <a:t>Step 6: Make predictions</a:t>
            </a:r>
          </a:p>
          <a:p>
            <a:pPr>
              <a:lnSpc>
                <a:spcPct val="160000"/>
              </a:lnSpc>
            </a:pPr>
            <a:r>
              <a:rPr lang="en-US" b="1" dirty="0">
                <a:solidFill>
                  <a:srgbClr val="002060"/>
                </a:solidFill>
              </a:rPr>
              <a:t>Step 7: Evaluate the model</a:t>
            </a:r>
          </a:p>
          <a:p>
            <a:pPr>
              <a:lnSpc>
                <a:spcPct val="160000"/>
              </a:lnSpc>
            </a:pPr>
            <a:r>
              <a:rPr lang="en-US" b="1" dirty="0">
                <a:solidFill>
                  <a:srgbClr val="002060"/>
                </a:solidFill>
              </a:rPr>
              <a:t>Step 8: Visualize the results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C90559-83A9-49A0-BFAB-D3B99D572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5645" y="118269"/>
            <a:ext cx="1145732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Python code for implementing Random Forest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using the popular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scikit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-learn library.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17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9B95-7BE9-49C7-8E82-9700A5EF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14" y="35013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Split the dataset into training and testing sets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D78F7-C4F2-4100-9C44-13E734960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14" y="2038662"/>
            <a:ext cx="11342884" cy="80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9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FCDD-AB89-4238-9095-D0E32E1C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Train the Random Forest model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A067EB-15EF-4437-BD9B-54E768D55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2" y="1409076"/>
            <a:ext cx="9204296" cy="29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35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7570-8E24-413D-B62A-FAA72B6D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Make predictions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1CA131-AF97-4CDC-84B9-74CD2494E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79" y="1522568"/>
            <a:ext cx="8415840" cy="119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83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24E1-61E2-4930-8313-F6B10998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Evaluate the model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7650BA-F8FD-4E97-821E-687BDDDC0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37" y="1474977"/>
            <a:ext cx="8672507" cy="392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5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1B29-50B1-446B-8B80-66511A86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57" y="34286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Random Forest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863BE-6FFB-4F20-A59D-B9786A154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574" y="1359848"/>
            <a:ext cx="11087724" cy="469617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Random Forest is a popular machine learning algorithm that belongs to the supervised learning technique.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It can be used for both Classification and Regression problems in ML.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It is based on the concept of </a:t>
            </a:r>
            <a:r>
              <a:rPr lang="en-US" b="1" dirty="0">
                <a:solidFill>
                  <a:srgbClr val="002060"/>
                </a:solidFill>
              </a:rPr>
              <a:t>ensemble learning,</a:t>
            </a:r>
            <a:r>
              <a:rPr lang="en-US" dirty="0">
                <a:solidFill>
                  <a:srgbClr val="002060"/>
                </a:solidFill>
              </a:rPr>
              <a:t> which is a process of </a:t>
            </a:r>
            <a:r>
              <a:rPr lang="en-US" i="1" dirty="0">
                <a:solidFill>
                  <a:srgbClr val="002060"/>
                </a:solidFill>
              </a:rPr>
              <a:t>combining multiple classifiers to solve a complex problem and to improve the performance of the model.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0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1B29-50B1-446B-8B80-66511A86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57" y="34286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Random Forest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863BE-6FFB-4F20-A59D-B9786A154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38" y="1134996"/>
            <a:ext cx="11087724" cy="546386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As the name suggests, </a:t>
            </a:r>
            <a:r>
              <a:rPr lang="en-US" b="1" i="1" dirty="0"/>
              <a:t>"Random Forest is a </a:t>
            </a:r>
            <a:r>
              <a:rPr lang="en-US" sz="3400" b="1" i="1" dirty="0"/>
              <a:t>classifier</a:t>
            </a:r>
            <a:r>
              <a:rPr lang="en-US" b="1" i="1" dirty="0"/>
              <a:t> that contains a number of decision trees on various subsets of the given dataset and takes the average to improve the predictive accuracy of that dataset."</a:t>
            </a:r>
            <a:r>
              <a:rPr lang="en-US" dirty="0"/>
              <a:t> 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Instead of relying on one decision tree, the random forest takes the prediction from each tree and based on the majority votes of predictions, and it predicts the final output.</a:t>
            </a:r>
            <a:r>
              <a:rPr lang="en-US" b="1" dirty="0"/>
              <a:t> </a:t>
            </a:r>
          </a:p>
          <a:p>
            <a:pPr algn="just">
              <a:lnSpc>
                <a:spcPct val="170000"/>
              </a:lnSpc>
            </a:pPr>
            <a:r>
              <a:rPr lang="en-US" b="1" dirty="0"/>
              <a:t>The greater number of trees in the forest leads to higher accuracy and prevents the problem of overfitting.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92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91973-71BE-42D8-B7F9-6FFB5FDB7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56" y="311619"/>
            <a:ext cx="11393774" cy="46651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The below diagram explains the working of the Random Forest algorithm: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2050" name="Picture 2" descr="Random Forest Algorithm">
            <a:extLst>
              <a:ext uri="{FF2B5EF4-FFF2-40B4-BE49-F238E27FC236}">
                <a16:creationId xmlns:a16="http://schemas.microsoft.com/office/drawing/2014/main" id="{A4576E6E-A1F2-44E9-BD86-C5B304442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31" y="1149923"/>
            <a:ext cx="8049717" cy="536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44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1B29-50B1-446B-8B80-66511A86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57" y="34286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Why use Random Forest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863BE-6FFB-4F20-A59D-B9786A154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94" y="1359849"/>
            <a:ext cx="11544925" cy="4966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Below are some points that explain why we should use the Random Forest algorithm: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It takes less training time as compared to other algorithms.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It predicts output with high accuracy, even for the large dataset it runs efficiently.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It can also maintain accuracy when a large proportion of data is missing.</a:t>
            </a:r>
          </a:p>
        </p:txBody>
      </p:sp>
    </p:spTree>
    <p:extLst>
      <p:ext uri="{BB962C8B-B14F-4D97-AF65-F5344CB8AC3E}">
        <p14:creationId xmlns:p14="http://schemas.microsoft.com/office/powerpoint/2010/main" val="15483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6F64-36E4-4C70-B263-A952D1E9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74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How does Random Forest algorithm work?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568E0-1AD9-4C52-9A4B-28C41329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574" y="1450844"/>
            <a:ext cx="11618626" cy="459019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Random Forest works in two-phase first is to create the random forest by combining N decision tree, and second is to make predictions for each tree created in the first phase.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The Working process can be explained in the below steps and diagram: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2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91973-71BE-42D8-B7F9-6FFB5FDB7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13" y="331944"/>
            <a:ext cx="11393774" cy="6194112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002060"/>
                </a:solidFill>
              </a:rPr>
              <a:t>Step-1:</a:t>
            </a:r>
            <a:r>
              <a:rPr lang="en-US" dirty="0">
                <a:solidFill>
                  <a:srgbClr val="002060"/>
                </a:solidFill>
              </a:rPr>
              <a:t> Select random K data points from the training set.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002060"/>
                </a:solidFill>
              </a:rPr>
              <a:t>Step-2:</a:t>
            </a:r>
            <a:r>
              <a:rPr lang="en-US" dirty="0">
                <a:solidFill>
                  <a:srgbClr val="002060"/>
                </a:solidFill>
              </a:rPr>
              <a:t> Build the decision trees associated with the selected data points (Subsets).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002060"/>
                </a:solidFill>
              </a:rPr>
              <a:t>Step-3:</a:t>
            </a:r>
            <a:r>
              <a:rPr lang="en-US" dirty="0">
                <a:solidFill>
                  <a:srgbClr val="002060"/>
                </a:solidFill>
              </a:rPr>
              <a:t> Choose the number N for decision trees that you want to build.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002060"/>
                </a:solidFill>
              </a:rPr>
              <a:t>Step-4:</a:t>
            </a:r>
            <a:r>
              <a:rPr lang="en-US" dirty="0">
                <a:solidFill>
                  <a:srgbClr val="002060"/>
                </a:solidFill>
              </a:rPr>
              <a:t> Repeat Step 1 &amp; 2.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002060"/>
                </a:solidFill>
              </a:rPr>
              <a:t>Step-5:</a:t>
            </a:r>
            <a:r>
              <a:rPr lang="en-US" dirty="0">
                <a:solidFill>
                  <a:srgbClr val="002060"/>
                </a:solidFill>
              </a:rPr>
              <a:t> For new data points, find the predictions of each decision tree, and assign the new data points to the category that wins the majority votes.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1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91973-71BE-42D8-B7F9-6FFB5FDB7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13" y="331944"/>
            <a:ext cx="11393774" cy="6194112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The working of the algorithm can be better understood by the below example: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  <a:r>
              <a:rPr lang="en-US" dirty="0">
                <a:solidFill>
                  <a:srgbClr val="002060"/>
                </a:solidFill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Suppose there is a dataset that contains multiple fruit images. So, this dataset is given to the Random forest classifier.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The dataset is divided into subsets and given to each decision tree.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During the training phase, each decision tree produces a prediction result, and when a new data point occurs, then based on the majority of results, the Random Forest classifier predicts the final decision.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Consider the below image: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5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andom Forest Algorithm">
            <a:extLst>
              <a:ext uri="{FF2B5EF4-FFF2-40B4-BE49-F238E27FC236}">
                <a16:creationId xmlns:a16="http://schemas.microsoft.com/office/drawing/2014/main" id="{81F83C74-66DC-483B-B54D-FA9CAA900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47" y="67455"/>
            <a:ext cx="8067706" cy="67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83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719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Office Theme</vt:lpstr>
      <vt:lpstr>Random Forest Algorithm</vt:lpstr>
      <vt:lpstr>Random Forest Algorithm</vt:lpstr>
      <vt:lpstr>Random Forest Algorithm</vt:lpstr>
      <vt:lpstr>PowerPoint Presentation</vt:lpstr>
      <vt:lpstr>Why use Random Forest ?</vt:lpstr>
      <vt:lpstr>How does Random Forest algorithm work?</vt:lpstr>
      <vt:lpstr>PowerPoint Presentation</vt:lpstr>
      <vt:lpstr>PowerPoint Presentation</vt:lpstr>
      <vt:lpstr>PowerPoint Presentation</vt:lpstr>
      <vt:lpstr>Applications of Random Forest</vt:lpstr>
      <vt:lpstr>Advantages of Random Forest</vt:lpstr>
      <vt:lpstr>Disadvantages of Random Forest</vt:lpstr>
      <vt:lpstr>Python code for implementing Random Forest using the popular scikit-learn library. </vt:lpstr>
      <vt:lpstr>Split the dataset into training and testing sets</vt:lpstr>
      <vt:lpstr>Train the Random Forest model</vt:lpstr>
      <vt:lpstr>Make predictions</vt:lpstr>
      <vt:lpstr>Evaluate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Algorithm</dc:title>
  <dc:creator>DELL</dc:creator>
  <cp:lastModifiedBy>DELL</cp:lastModifiedBy>
  <cp:revision>5</cp:revision>
  <dcterms:created xsi:type="dcterms:W3CDTF">2024-09-02T13:55:36Z</dcterms:created>
  <dcterms:modified xsi:type="dcterms:W3CDTF">2024-09-10T11:44:03Z</dcterms:modified>
</cp:coreProperties>
</file>