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60" r:id="rId5"/>
    <p:sldId id="276" r:id="rId6"/>
    <p:sldId id="277" r:id="rId7"/>
    <p:sldId id="278" r:id="rId8"/>
    <p:sldId id="261" r:id="rId9"/>
    <p:sldId id="259" r:id="rId10"/>
    <p:sldId id="262" r:id="rId11"/>
    <p:sldId id="263" r:id="rId12"/>
    <p:sldId id="264" r:id="rId13"/>
    <p:sldId id="265" r:id="rId14"/>
    <p:sldId id="266" r:id="rId15"/>
    <p:sldId id="267" r:id="rId16"/>
    <p:sldId id="268" r:id="rId17"/>
    <p:sldId id="269" r:id="rId18"/>
    <p:sldId id="272" r:id="rId19"/>
    <p:sldId id="273" r:id="rId20"/>
    <p:sldId id="274" r:id="rId21"/>
    <p:sldId id="275" r:id="rId22"/>
    <p:sldId id="270" r:id="rId23"/>
    <p:sldId id="271"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D39041-9EA4-42AA-86B1-EB0A648A017F}" type="datetimeFigureOut">
              <a:rPr lang="en-IN" smtClean="0"/>
              <a:t>10-09-2024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F93F24-D9FB-4031-9A96-ACED5D3CFB3E}" type="slidenum">
              <a:rPr lang="en-IN" smtClean="0"/>
              <a:t>‹#›</a:t>
            </a:fld>
            <a:endParaRPr lang="en-IN"/>
          </a:p>
        </p:txBody>
      </p:sp>
    </p:spTree>
    <p:extLst>
      <p:ext uri="{BB962C8B-B14F-4D97-AF65-F5344CB8AC3E}">
        <p14:creationId xmlns:p14="http://schemas.microsoft.com/office/powerpoint/2010/main" val="696165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5F93F24-D9FB-4031-9A96-ACED5D3CFB3E}" type="slidenum">
              <a:rPr lang="en-IN" smtClean="0"/>
              <a:t>9</a:t>
            </a:fld>
            <a:endParaRPr lang="en-IN"/>
          </a:p>
        </p:txBody>
      </p:sp>
    </p:spTree>
    <p:extLst>
      <p:ext uri="{BB962C8B-B14F-4D97-AF65-F5344CB8AC3E}">
        <p14:creationId xmlns:p14="http://schemas.microsoft.com/office/powerpoint/2010/main" val="3265456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CA9F6-7C2A-4572-BCD9-587C05305B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961DAF-8DAC-43E0-A7E7-303EBEDF6D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8C5455-ED7E-4450-94F8-15ECA311E168}"/>
              </a:ext>
            </a:extLst>
          </p:cNvPr>
          <p:cNvSpPr>
            <a:spLocks noGrp="1"/>
          </p:cNvSpPr>
          <p:nvPr>
            <p:ph type="dt" sz="half" idx="10"/>
          </p:nvPr>
        </p:nvSpPr>
        <p:spPr/>
        <p:txBody>
          <a:bodyPr/>
          <a:lstStyle/>
          <a:p>
            <a:fld id="{41457AC1-B921-4416-B98F-F170D3381966}" type="datetimeFigureOut">
              <a:rPr lang="en-IN" smtClean="0"/>
              <a:t>10-09-2024</a:t>
            </a:fld>
            <a:endParaRPr lang="en-IN"/>
          </a:p>
        </p:txBody>
      </p:sp>
      <p:sp>
        <p:nvSpPr>
          <p:cNvPr id="5" name="Footer Placeholder 4">
            <a:extLst>
              <a:ext uri="{FF2B5EF4-FFF2-40B4-BE49-F238E27FC236}">
                <a16:creationId xmlns:a16="http://schemas.microsoft.com/office/drawing/2014/main" id="{EFAACD4E-5E30-4887-8287-9743B489A4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35D524-21A1-4ABF-A695-A4688AC9339D}"/>
              </a:ext>
            </a:extLst>
          </p:cNvPr>
          <p:cNvSpPr>
            <a:spLocks noGrp="1"/>
          </p:cNvSpPr>
          <p:nvPr>
            <p:ph type="sldNum" sz="quarter" idx="12"/>
          </p:nvPr>
        </p:nvSpPr>
        <p:spPr/>
        <p:txBody>
          <a:bodyPr/>
          <a:lstStyle/>
          <a:p>
            <a:fld id="{FA52F66A-5741-4C50-9A15-3C00F305475D}" type="slidenum">
              <a:rPr lang="en-IN" smtClean="0"/>
              <a:t>‹#›</a:t>
            </a:fld>
            <a:endParaRPr lang="en-IN"/>
          </a:p>
        </p:txBody>
      </p:sp>
    </p:spTree>
    <p:extLst>
      <p:ext uri="{BB962C8B-B14F-4D97-AF65-F5344CB8AC3E}">
        <p14:creationId xmlns:p14="http://schemas.microsoft.com/office/powerpoint/2010/main" val="211844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C5BEB-7C6D-4EE7-9C9D-2AA856A28F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A9D0BC-F9D1-4029-AEE5-802F788AC9C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C9ECCB-C4C8-4752-88BC-8F0F8B222154}"/>
              </a:ext>
            </a:extLst>
          </p:cNvPr>
          <p:cNvSpPr>
            <a:spLocks noGrp="1"/>
          </p:cNvSpPr>
          <p:nvPr>
            <p:ph type="dt" sz="half" idx="10"/>
          </p:nvPr>
        </p:nvSpPr>
        <p:spPr/>
        <p:txBody>
          <a:bodyPr/>
          <a:lstStyle/>
          <a:p>
            <a:fld id="{41457AC1-B921-4416-B98F-F170D3381966}" type="datetimeFigureOut">
              <a:rPr lang="en-IN" smtClean="0"/>
              <a:t>10-09-2024</a:t>
            </a:fld>
            <a:endParaRPr lang="en-IN"/>
          </a:p>
        </p:txBody>
      </p:sp>
      <p:sp>
        <p:nvSpPr>
          <p:cNvPr id="5" name="Footer Placeholder 4">
            <a:extLst>
              <a:ext uri="{FF2B5EF4-FFF2-40B4-BE49-F238E27FC236}">
                <a16:creationId xmlns:a16="http://schemas.microsoft.com/office/drawing/2014/main" id="{F1D6AB02-8AF4-46BC-B860-40C39D3B5A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D0AD45-5429-44A0-B0FB-72DEE168D998}"/>
              </a:ext>
            </a:extLst>
          </p:cNvPr>
          <p:cNvSpPr>
            <a:spLocks noGrp="1"/>
          </p:cNvSpPr>
          <p:nvPr>
            <p:ph type="sldNum" sz="quarter" idx="12"/>
          </p:nvPr>
        </p:nvSpPr>
        <p:spPr/>
        <p:txBody>
          <a:bodyPr/>
          <a:lstStyle/>
          <a:p>
            <a:fld id="{FA52F66A-5741-4C50-9A15-3C00F305475D}" type="slidenum">
              <a:rPr lang="en-IN" smtClean="0"/>
              <a:t>‹#›</a:t>
            </a:fld>
            <a:endParaRPr lang="en-IN"/>
          </a:p>
        </p:txBody>
      </p:sp>
    </p:spTree>
    <p:extLst>
      <p:ext uri="{BB962C8B-B14F-4D97-AF65-F5344CB8AC3E}">
        <p14:creationId xmlns:p14="http://schemas.microsoft.com/office/powerpoint/2010/main" val="3680567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6AFAFA-177B-4C45-9D17-C04967E045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E82DE7-F059-45BA-8B13-8CA170A185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E1B2DC-7732-458D-9EC7-30CB7680A174}"/>
              </a:ext>
            </a:extLst>
          </p:cNvPr>
          <p:cNvSpPr>
            <a:spLocks noGrp="1"/>
          </p:cNvSpPr>
          <p:nvPr>
            <p:ph type="dt" sz="half" idx="10"/>
          </p:nvPr>
        </p:nvSpPr>
        <p:spPr/>
        <p:txBody>
          <a:bodyPr/>
          <a:lstStyle/>
          <a:p>
            <a:fld id="{41457AC1-B921-4416-B98F-F170D3381966}" type="datetimeFigureOut">
              <a:rPr lang="en-IN" smtClean="0"/>
              <a:t>10-09-2024</a:t>
            </a:fld>
            <a:endParaRPr lang="en-IN"/>
          </a:p>
        </p:txBody>
      </p:sp>
      <p:sp>
        <p:nvSpPr>
          <p:cNvPr id="5" name="Footer Placeholder 4">
            <a:extLst>
              <a:ext uri="{FF2B5EF4-FFF2-40B4-BE49-F238E27FC236}">
                <a16:creationId xmlns:a16="http://schemas.microsoft.com/office/drawing/2014/main" id="{D9441B52-3A46-4A29-8F0D-69E011E82A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D27248-75A0-4FA3-94FF-82518BDE35BC}"/>
              </a:ext>
            </a:extLst>
          </p:cNvPr>
          <p:cNvSpPr>
            <a:spLocks noGrp="1"/>
          </p:cNvSpPr>
          <p:nvPr>
            <p:ph type="sldNum" sz="quarter" idx="12"/>
          </p:nvPr>
        </p:nvSpPr>
        <p:spPr/>
        <p:txBody>
          <a:bodyPr/>
          <a:lstStyle/>
          <a:p>
            <a:fld id="{FA52F66A-5741-4C50-9A15-3C00F305475D}" type="slidenum">
              <a:rPr lang="en-IN" smtClean="0"/>
              <a:t>‹#›</a:t>
            </a:fld>
            <a:endParaRPr lang="en-IN"/>
          </a:p>
        </p:txBody>
      </p:sp>
    </p:spTree>
    <p:extLst>
      <p:ext uri="{BB962C8B-B14F-4D97-AF65-F5344CB8AC3E}">
        <p14:creationId xmlns:p14="http://schemas.microsoft.com/office/powerpoint/2010/main" val="1424607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BAB62-0218-487C-B8C7-1065DECF76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F73C5A-78E4-4629-A13E-32CC96F370D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37EAA6-9176-4B66-8493-7BB5BA1840C6}"/>
              </a:ext>
            </a:extLst>
          </p:cNvPr>
          <p:cNvSpPr>
            <a:spLocks noGrp="1"/>
          </p:cNvSpPr>
          <p:nvPr>
            <p:ph type="dt" sz="half" idx="10"/>
          </p:nvPr>
        </p:nvSpPr>
        <p:spPr/>
        <p:txBody>
          <a:bodyPr/>
          <a:lstStyle/>
          <a:p>
            <a:fld id="{41457AC1-B921-4416-B98F-F170D3381966}" type="datetimeFigureOut">
              <a:rPr lang="en-IN" smtClean="0"/>
              <a:t>10-09-2024</a:t>
            </a:fld>
            <a:endParaRPr lang="en-IN"/>
          </a:p>
        </p:txBody>
      </p:sp>
      <p:sp>
        <p:nvSpPr>
          <p:cNvPr id="5" name="Footer Placeholder 4">
            <a:extLst>
              <a:ext uri="{FF2B5EF4-FFF2-40B4-BE49-F238E27FC236}">
                <a16:creationId xmlns:a16="http://schemas.microsoft.com/office/drawing/2014/main" id="{29A91A4A-F523-423A-8B3C-617A3CF2A0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E62BAD-65E8-42B1-B841-1E193ADEA426}"/>
              </a:ext>
            </a:extLst>
          </p:cNvPr>
          <p:cNvSpPr>
            <a:spLocks noGrp="1"/>
          </p:cNvSpPr>
          <p:nvPr>
            <p:ph type="sldNum" sz="quarter" idx="12"/>
          </p:nvPr>
        </p:nvSpPr>
        <p:spPr/>
        <p:txBody>
          <a:bodyPr/>
          <a:lstStyle/>
          <a:p>
            <a:fld id="{FA52F66A-5741-4C50-9A15-3C00F305475D}" type="slidenum">
              <a:rPr lang="en-IN" smtClean="0"/>
              <a:t>‹#›</a:t>
            </a:fld>
            <a:endParaRPr lang="en-IN"/>
          </a:p>
        </p:txBody>
      </p:sp>
    </p:spTree>
    <p:extLst>
      <p:ext uri="{BB962C8B-B14F-4D97-AF65-F5344CB8AC3E}">
        <p14:creationId xmlns:p14="http://schemas.microsoft.com/office/powerpoint/2010/main" val="33242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15701-A8ED-4964-87F9-B0595FDD5A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39B145-171F-4561-8ED0-960E9DE29A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9784A8A-56D8-4E3B-8BC0-520F485D82BD}"/>
              </a:ext>
            </a:extLst>
          </p:cNvPr>
          <p:cNvSpPr>
            <a:spLocks noGrp="1"/>
          </p:cNvSpPr>
          <p:nvPr>
            <p:ph type="dt" sz="half" idx="10"/>
          </p:nvPr>
        </p:nvSpPr>
        <p:spPr/>
        <p:txBody>
          <a:bodyPr/>
          <a:lstStyle/>
          <a:p>
            <a:fld id="{41457AC1-B921-4416-B98F-F170D3381966}" type="datetimeFigureOut">
              <a:rPr lang="en-IN" smtClean="0"/>
              <a:t>10-09-2024</a:t>
            </a:fld>
            <a:endParaRPr lang="en-IN"/>
          </a:p>
        </p:txBody>
      </p:sp>
      <p:sp>
        <p:nvSpPr>
          <p:cNvPr id="5" name="Footer Placeholder 4">
            <a:extLst>
              <a:ext uri="{FF2B5EF4-FFF2-40B4-BE49-F238E27FC236}">
                <a16:creationId xmlns:a16="http://schemas.microsoft.com/office/drawing/2014/main" id="{6ADC1B5D-2793-4C18-97AB-A6694414AA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1BA329-7C11-43E1-B29A-4D4CD3B0F5B2}"/>
              </a:ext>
            </a:extLst>
          </p:cNvPr>
          <p:cNvSpPr>
            <a:spLocks noGrp="1"/>
          </p:cNvSpPr>
          <p:nvPr>
            <p:ph type="sldNum" sz="quarter" idx="12"/>
          </p:nvPr>
        </p:nvSpPr>
        <p:spPr/>
        <p:txBody>
          <a:bodyPr/>
          <a:lstStyle/>
          <a:p>
            <a:fld id="{FA52F66A-5741-4C50-9A15-3C00F305475D}" type="slidenum">
              <a:rPr lang="en-IN" smtClean="0"/>
              <a:t>‹#›</a:t>
            </a:fld>
            <a:endParaRPr lang="en-IN"/>
          </a:p>
        </p:txBody>
      </p:sp>
    </p:spTree>
    <p:extLst>
      <p:ext uri="{BB962C8B-B14F-4D97-AF65-F5344CB8AC3E}">
        <p14:creationId xmlns:p14="http://schemas.microsoft.com/office/powerpoint/2010/main" val="1027517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524AA-7AD8-45AA-B2E5-7089B300D3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AFC4F9-82B2-479B-BF49-6B2AD8AC86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829DAB-6C97-4577-8B13-DA466E40D96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8DBD3F-06E5-40A7-A379-8B1CF597A983}"/>
              </a:ext>
            </a:extLst>
          </p:cNvPr>
          <p:cNvSpPr>
            <a:spLocks noGrp="1"/>
          </p:cNvSpPr>
          <p:nvPr>
            <p:ph type="dt" sz="half" idx="10"/>
          </p:nvPr>
        </p:nvSpPr>
        <p:spPr/>
        <p:txBody>
          <a:bodyPr/>
          <a:lstStyle/>
          <a:p>
            <a:fld id="{41457AC1-B921-4416-B98F-F170D3381966}" type="datetimeFigureOut">
              <a:rPr lang="en-IN" smtClean="0"/>
              <a:t>10-09-2024</a:t>
            </a:fld>
            <a:endParaRPr lang="en-IN"/>
          </a:p>
        </p:txBody>
      </p:sp>
      <p:sp>
        <p:nvSpPr>
          <p:cNvPr id="6" name="Footer Placeholder 5">
            <a:extLst>
              <a:ext uri="{FF2B5EF4-FFF2-40B4-BE49-F238E27FC236}">
                <a16:creationId xmlns:a16="http://schemas.microsoft.com/office/drawing/2014/main" id="{859A2917-AC25-432D-AC21-F5104B5728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00C8B7-7DD8-4C21-9AD7-2F59A2EF39C7}"/>
              </a:ext>
            </a:extLst>
          </p:cNvPr>
          <p:cNvSpPr>
            <a:spLocks noGrp="1"/>
          </p:cNvSpPr>
          <p:nvPr>
            <p:ph type="sldNum" sz="quarter" idx="12"/>
          </p:nvPr>
        </p:nvSpPr>
        <p:spPr/>
        <p:txBody>
          <a:bodyPr/>
          <a:lstStyle/>
          <a:p>
            <a:fld id="{FA52F66A-5741-4C50-9A15-3C00F305475D}" type="slidenum">
              <a:rPr lang="en-IN" smtClean="0"/>
              <a:t>‹#›</a:t>
            </a:fld>
            <a:endParaRPr lang="en-IN"/>
          </a:p>
        </p:txBody>
      </p:sp>
    </p:spTree>
    <p:extLst>
      <p:ext uri="{BB962C8B-B14F-4D97-AF65-F5344CB8AC3E}">
        <p14:creationId xmlns:p14="http://schemas.microsoft.com/office/powerpoint/2010/main" val="3654097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AA89-A95B-4B80-B6A2-94E0EAFAFC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449EA2-0003-43FB-A193-6C5C1D3B0E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71F7615-49FF-4F01-A0A8-633FF1AA750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B63E14-D7FC-4D23-A1B7-B87E3505E0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1531BF5-60F5-484A-855A-ED660194523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5770B5-5733-4B12-99D0-1B72C09BE9FF}"/>
              </a:ext>
            </a:extLst>
          </p:cNvPr>
          <p:cNvSpPr>
            <a:spLocks noGrp="1"/>
          </p:cNvSpPr>
          <p:nvPr>
            <p:ph type="dt" sz="half" idx="10"/>
          </p:nvPr>
        </p:nvSpPr>
        <p:spPr/>
        <p:txBody>
          <a:bodyPr/>
          <a:lstStyle/>
          <a:p>
            <a:fld id="{41457AC1-B921-4416-B98F-F170D3381966}" type="datetimeFigureOut">
              <a:rPr lang="en-IN" smtClean="0"/>
              <a:t>10-09-2024</a:t>
            </a:fld>
            <a:endParaRPr lang="en-IN"/>
          </a:p>
        </p:txBody>
      </p:sp>
      <p:sp>
        <p:nvSpPr>
          <p:cNvPr id="8" name="Footer Placeholder 7">
            <a:extLst>
              <a:ext uri="{FF2B5EF4-FFF2-40B4-BE49-F238E27FC236}">
                <a16:creationId xmlns:a16="http://schemas.microsoft.com/office/drawing/2014/main" id="{9C07B883-3F33-49ED-83C2-352C82F0CF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5399633-A0EF-4756-84F3-0CD852DB7C59}"/>
              </a:ext>
            </a:extLst>
          </p:cNvPr>
          <p:cNvSpPr>
            <a:spLocks noGrp="1"/>
          </p:cNvSpPr>
          <p:nvPr>
            <p:ph type="sldNum" sz="quarter" idx="12"/>
          </p:nvPr>
        </p:nvSpPr>
        <p:spPr/>
        <p:txBody>
          <a:bodyPr/>
          <a:lstStyle/>
          <a:p>
            <a:fld id="{FA52F66A-5741-4C50-9A15-3C00F305475D}" type="slidenum">
              <a:rPr lang="en-IN" smtClean="0"/>
              <a:t>‹#›</a:t>
            </a:fld>
            <a:endParaRPr lang="en-IN"/>
          </a:p>
        </p:txBody>
      </p:sp>
    </p:spTree>
    <p:extLst>
      <p:ext uri="{BB962C8B-B14F-4D97-AF65-F5344CB8AC3E}">
        <p14:creationId xmlns:p14="http://schemas.microsoft.com/office/powerpoint/2010/main" val="4269497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D9CD6-41C4-4186-8B4F-809575DBFA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27C285-6410-4D90-BD7A-208202468051}"/>
              </a:ext>
            </a:extLst>
          </p:cNvPr>
          <p:cNvSpPr>
            <a:spLocks noGrp="1"/>
          </p:cNvSpPr>
          <p:nvPr>
            <p:ph type="dt" sz="half" idx="10"/>
          </p:nvPr>
        </p:nvSpPr>
        <p:spPr/>
        <p:txBody>
          <a:bodyPr/>
          <a:lstStyle/>
          <a:p>
            <a:fld id="{41457AC1-B921-4416-B98F-F170D3381966}" type="datetimeFigureOut">
              <a:rPr lang="en-IN" smtClean="0"/>
              <a:t>10-09-2024</a:t>
            </a:fld>
            <a:endParaRPr lang="en-IN"/>
          </a:p>
        </p:txBody>
      </p:sp>
      <p:sp>
        <p:nvSpPr>
          <p:cNvPr id="4" name="Footer Placeholder 3">
            <a:extLst>
              <a:ext uri="{FF2B5EF4-FFF2-40B4-BE49-F238E27FC236}">
                <a16:creationId xmlns:a16="http://schemas.microsoft.com/office/drawing/2014/main" id="{2B98B823-F6FB-4836-ACBD-313D1D650E3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63EA972-BF94-4268-8E13-70FE94FD1B9C}"/>
              </a:ext>
            </a:extLst>
          </p:cNvPr>
          <p:cNvSpPr>
            <a:spLocks noGrp="1"/>
          </p:cNvSpPr>
          <p:nvPr>
            <p:ph type="sldNum" sz="quarter" idx="12"/>
          </p:nvPr>
        </p:nvSpPr>
        <p:spPr/>
        <p:txBody>
          <a:bodyPr/>
          <a:lstStyle/>
          <a:p>
            <a:fld id="{FA52F66A-5741-4C50-9A15-3C00F305475D}" type="slidenum">
              <a:rPr lang="en-IN" smtClean="0"/>
              <a:t>‹#›</a:t>
            </a:fld>
            <a:endParaRPr lang="en-IN"/>
          </a:p>
        </p:txBody>
      </p:sp>
    </p:spTree>
    <p:extLst>
      <p:ext uri="{BB962C8B-B14F-4D97-AF65-F5344CB8AC3E}">
        <p14:creationId xmlns:p14="http://schemas.microsoft.com/office/powerpoint/2010/main" val="4063518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9B6485-F99A-491E-8819-3E70B24C70A9}"/>
              </a:ext>
            </a:extLst>
          </p:cNvPr>
          <p:cNvSpPr>
            <a:spLocks noGrp="1"/>
          </p:cNvSpPr>
          <p:nvPr>
            <p:ph type="dt" sz="half" idx="10"/>
          </p:nvPr>
        </p:nvSpPr>
        <p:spPr/>
        <p:txBody>
          <a:bodyPr/>
          <a:lstStyle/>
          <a:p>
            <a:fld id="{41457AC1-B921-4416-B98F-F170D3381966}" type="datetimeFigureOut">
              <a:rPr lang="en-IN" smtClean="0"/>
              <a:t>10-09-2024</a:t>
            </a:fld>
            <a:endParaRPr lang="en-IN"/>
          </a:p>
        </p:txBody>
      </p:sp>
      <p:sp>
        <p:nvSpPr>
          <p:cNvPr id="3" name="Footer Placeholder 2">
            <a:extLst>
              <a:ext uri="{FF2B5EF4-FFF2-40B4-BE49-F238E27FC236}">
                <a16:creationId xmlns:a16="http://schemas.microsoft.com/office/drawing/2014/main" id="{262DC057-44D8-4D8B-9126-11DAA4F9C0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9C145D-6155-42CB-8449-1A66FE3E58FD}"/>
              </a:ext>
            </a:extLst>
          </p:cNvPr>
          <p:cNvSpPr>
            <a:spLocks noGrp="1"/>
          </p:cNvSpPr>
          <p:nvPr>
            <p:ph type="sldNum" sz="quarter" idx="12"/>
          </p:nvPr>
        </p:nvSpPr>
        <p:spPr/>
        <p:txBody>
          <a:bodyPr/>
          <a:lstStyle/>
          <a:p>
            <a:fld id="{FA52F66A-5741-4C50-9A15-3C00F305475D}" type="slidenum">
              <a:rPr lang="en-IN" smtClean="0"/>
              <a:t>‹#›</a:t>
            </a:fld>
            <a:endParaRPr lang="en-IN"/>
          </a:p>
        </p:txBody>
      </p:sp>
    </p:spTree>
    <p:extLst>
      <p:ext uri="{BB962C8B-B14F-4D97-AF65-F5344CB8AC3E}">
        <p14:creationId xmlns:p14="http://schemas.microsoft.com/office/powerpoint/2010/main" val="3534349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EAD20-3DF3-4631-9FDE-BF83E89D54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75297E-2B10-4BF3-A308-816DA8670E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09B920-05F7-4CB0-B42D-738FEAED25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C5591F-84B2-45F7-B90F-8B7C95E12989}"/>
              </a:ext>
            </a:extLst>
          </p:cNvPr>
          <p:cNvSpPr>
            <a:spLocks noGrp="1"/>
          </p:cNvSpPr>
          <p:nvPr>
            <p:ph type="dt" sz="half" idx="10"/>
          </p:nvPr>
        </p:nvSpPr>
        <p:spPr/>
        <p:txBody>
          <a:bodyPr/>
          <a:lstStyle/>
          <a:p>
            <a:fld id="{41457AC1-B921-4416-B98F-F170D3381966}" type="datetimeFigureOut">
              <a:rPr lang="en-IN" smtClean="0"/>
              <a:t>10-09-2024</a:t>
            </a:fld>
            <a:endParaRPr lang="en-IN"/>
          </a:p>
        </p:txBody>
      </p:sp>
      <p:sp>
        <p:nvSpPr>
          <p:cNvPr id="6" name="Footer Placeholder 5">
            <a:extLst>
              <a:ext uri="{FF2B5EF4-FFF2-40B4-BE49-F238E27FC236}">
                <a16:creationId xmlns:a16="http://schemas.microsoft.com/office/drawing/2014/main" id="{37DA0C6C-C887-4AE7-8369-FBC11299CC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FCCAAF-D27A-4464-9F61-5BAEC868DD0E}"/>
              </a:ext>
            </a:extLst>
          </p:cNvPr>
          <p:cNvSpPr>
            <a:spLocks noGrp="1"/>
          </p:cNvSpPr>
          <p:nvPr>
            <p:ph type="sldNum" sz="quarter" idx="12"/>
          </p:nvPr>
        </p:nvSpPr>
        <p:spPr/>
        <p:txBody>
          <a:bodyPr/>
          <a:lstStyle/>
          <a:p>
            <a:fld id="{FA52F66A-5741-4C50-9A15-3C00F305475D}" type="slidenum">
              <a:rPr lang="en-IN" smtClean="0"/>
              <a:t>‹#›</a:t>
            </a:fld>
            <a:endParaRPr lang="en-IN"/>
          </a:p>
        </p:txBody>
      </p:sp>
    </p:spTree>
    <p:extLst>
      <p:ext uri="{BB962C8B-B14F-4D97-AF65-F5344CB8AC3E}">
        <p14:creationId xmlns:p14="http://schemas.microsoft.com/office/powerpoint/2010/main" val="49047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7E97-D9AA-49C7-BA36-68A598565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C3969D-CA28-4E80-9A73-677FAC749F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0DB891-46A2-4EC7-A358-9543DAB15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A71A2C-5689-4792-B098-E9FC840E207B}"/>
              </a:ext>
            </a:extLst>
          </p:cNvPr>
          <p:cNvSpPr>
            <a:spLocks noGrp="1"/>
          </p:cNvSpPr>
          <p:nvPr>
            <p:ph type="dt" sz="half" idx="10"/>
          </p:nvPr>
        </p:nvSpPr>
        <p:spPr/>
        <p:txBody>
          <a:bodyPr/>
          <a:lstStyle/>
          <a:p>
            <a:fld id="{41457AC1-B921-4416-B98F-F170D3381966}" type="datetimeFigureOut">
              <a:rPr lang="en-IN" smtClean="0"/>
              <a:t>10-09-2024</a:t>
            </a:fld>
            <a:endParaRPr lang="en-IN"/>
          </a:p>
        </p:txBody>
      </p:sp>
      <p:sp>
        <p:nvSpPr>
          <p:cNvPr id="6" name="Footer Placeholder 5">
            <a:extLst>
              <a:ext uri="{FF2B5EF4-FFF2-40B4-BE49-F238E27FC236}">
                <a16:creationId xmlns:a16="http://schemas.microsoft.com/office/drawing/2014/main" id="{E3AE6861-E2B2-4D26-8CAF-99D51648EE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105A94-5796-4BDF-BE24-3236C6B8E830}"/>
              </a:ext>
            </a:extLst>
          </p:cNvPr>
          <p:cNvSpPr>
            <a:spLocks noGrp="1"/>
          </p:cNvSpPr>
          <p:nvPr>
            <p:ph type="sldNum" sz="quarter" idx="12"/>
          </p:nvPr>
        </p:nvSpPr>
        <p:spPr/>
        <p:txBody>
          <a:bodyPr/>
          <a:lstStyle/>
          <a:p>
            <a:fld id="{FA52F66A-5741-4C50-9A15-3C00F305475D}" type="slidenum">
              <a:rPr lang="en-IN" smtClean="0"/>
              <a:t>‹#›</a:t>
            </a:fld>
            <a:endParaRPr lang="en-IN"/>
          </a:p>
        </p:txBody>
      </p:sp>
    </p:spTree>
    <p:extLst>
      <p:ext uri="{BB962C8B-B14F-4D97-AF65-F5344CB8AC3E}">
        <p14:creationId xmlns:p14="http://schemas.microsoft.com/office/powerpoint/2010/main" val="4083576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9FECFF-308D-4F43-A5C6-65D5E3180E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EF1EEE-07F0-4DCA-857B-1B3D096160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4C9E65-D02A-44F0-82C2-D3C6CFBF1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457AC1-B921-4416-B98F-F170D3381966}" type="datetimeFigureOut">
              <a:rPr lang="en-IN" smtClean="0"/>
              <a:t>10-09-2024</a:t>
            </a:fld>
            <a:endParaRPr lang="en-IN"/>
          </a:p>
        </p:txBody>
      </p:sp>
      <p:sp>
        <p:nvSpPr>
          <p:cNvPr id="5" name="Footer Placeholder 4">
            <a:extLst>
              <a:ext uri="{FF2B5EF4-FFF2-40B4-BE49-F238E27FC236}">
                <a16:creationId xmlns:a16="http://schemas.microsoft.com/office/drawing/2014/main" id="{718CF343-698A-4A06-AB13-1A64FF8D25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AF5522D-9199-419E-9A0A-9FB3F2CEB3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52F66A-5741-4C50-9A15-3C00F305475D}" type="slidenum">
              <a:rPr lang="en-IN" smtClean="0"/>
              <a:t>‹#›</a:t>
            </a:fld>
            <a:endParaRPr lang="en-IN"/>
          </a:p>
        </p:txBody>
      </p:sp>
    </p:spTree>
    <p:extLst>
      <p:ext uri="{BB962C8B-B14F-4D97-AF65-F5344CB8AC3E}">
        <p14:creationId xmlns:p14="http://schemas.microsoft.com/office/powerpoint/2010/main" val="154717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95D0-EBB2-4725-A105-011081642540}"/>
              </a:ext>
            </a:extLst>
          </p:cNvPr>
          <p:cNvSpPr>
            <a:spLocks noGrp="1"/>
          </p:cNvSpPr>
          <p:nvPr>
            <p:ph type="ctrTitle"/>
          </p:nvPr>
        </p:nvSpPr>
        <p:spPr/>
        <p:txBody>
          <a:bodyPr/>
          <a:lstStyle/>
          <a:p>
            <a:r>
              <a:rPr lang="en-IN" b="1" dirty="0">
                <a:solidFill>
                  <a:schemeClr val="accent6">
                    <a:lumMod val="75000"/>
                  </a:schemeClr>
                </a:solidFill>
              </a:rPr>
              <a:t>Boosting Algorithms</a:t>
            </a:r>
          </a:p>
        </p:txBody>
      </p:sp>
      <p:sp>
        <p:nvSpPr>
          <p:cNvPr id="3" name="Subtitle 2">
            <a:extLst>
              <a:ext uri="{FF2B5EF4-FFF2-40B4-BE49-F238E27FC236}">
                <a16:creationId xmlns:a16="http://schemas.microsoft.com/office/drawing/2014/main" id="{8CCF84FB-1E04-4A8F-A0EB-CFE75C15A324}"/>
              </a:ext>
            </a:extLst>
          </p:cNvPr>
          <p:cNvSpPr>
            <a:spLocks noGrp="1"/>
          </p:cNvSpPr>
          <p:nvPr>
            <p:ph type="subTitle" idx="1"/>
          </p:nvPr>
        </p:nvSpPr>
        <p:spPr/>
        <p:txBody>
          <a:bodyPr>
            <a:normAutofit/>
          </a:bodyPr>
          <a:lstStyle/>
          <a:p>
            <a:r>
              <a:rPr lang="en-IN" sz="3600" b="1" dirty="0">
                <a:solidFill>
                  <a:schemeClr val="accent2"/>
                </a:solidFill>
              </a:rPr>
              <a:t>By</a:t>
            </a:r>
          </a:p>
          <a:p>
            <a:r>
              <a:rPr lang="en-IN" sz="3600" b="1" dirty="0" err="1">
                <a:solidFill>
                  <a:schemeClr val="accent2"/>
                </a:solidFill>
              </a:rPr>
              <a:t>Dr.</a:t>
            </a:r>
            <a:r>
              <a:rPr lang="en-IN" sz="3600" b="1" dirty="0">
                <a:solidFill>
                  <a:schemeClr val="accent2"/>
                </a:solidFill>
              </a:rPr>
              <a:t> S PADMANABHAN</a:t>
            </a:r>
          </a:p>
        </p:txBody>
      </p:sp>
    </p:spTree>
    <p:extLst>
      <p:ext uri="{BB962C8B-B14F-4D97-AF65-F5344CB8AC3E}">
        <p14:creationId xmlns:p14="http://schemas.microsoft.com/office/powerpoint/2010/main" val="1498225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8CA9-53A4-4720-BFA6-EF9702DF1CE6}"/>
              </a:ext>
            </a:extLst>
          </p:cNvPr>
          <p:cNvSpPr>
            <a:spLocks noGrp="1"/>
          </p:cNvSpPr>
          <p:nvPr>
            <p:ph type="title"/>
          </p:nvPr>
        </p:nvSpPr>
        <p:spPr>
          <a:xfrm>
            <a:off x="298554" y="0"/>
            <a:ext cx="10515600" cy="1325563"/>
          </a:xfrm>
        </p:spPr>
        <p:txBody>
          <a:bodyPr/>
          <a:lstStyle/>
          <a:p>
            <a:r>
              <a:rPr lang="en-US" b="1" dirty="0">
                <a:solidFill>
                  <a:schemeClr val="accent2"/>
                </a:solidFill>
              </a:rPr>
              <a:t>1. Adaptive boosting or AdaBoost:</a:t>
            </a:r>
            <a:endParaRPr lang="en-IN" dirty="0">
              <a:solidFill>
                <a:schemeClr val="accent2"/>
              </a:solidFill>
            </a:endParaRPr>
          </a:p>
        </p:txBody>
      </p:sp>
      <p:sp>
        <p:nvSpPr>
          <p:cNvPr id="3" name="Content Placeholder 2">
            <a:extLst>
              <a:ext uri="{FF2B5EF4-FFF2-40B4-BE49-F238E27FC236}">
                <a16:creationId xmlns:a16="http://schemas.microsoft.com/office/drawing/2014/main" id="{78053201-12B1-4D74-9CF8-C5A1E5C2735C}"/>
              </a:ext>
            </a:extLst>
          </p:cNvPr>
          <p:cNvSpPr>
            <a:spLocks noGrp="1"/>
          </p:cNvSpPr>
          <p:nvPr>
            <p:ph idx="1"/>
          </p:nvPr>
        </p:nvSpPr>
        <p:spPr>
          <a:xfrm>
            <a:off x="523405" y="1325562"/>
            <a:ext cx="11228883" cy="5180169"/>
          </a:xfrm>
        </p:spPr>
        <p:txBody>
          <a:bodyPr>
            <a:normAutofit lnSpcReduction="10000"/>
          </a:bodyPr>
          <a:lstStyle/>
          <a:p>
            <a:pPr algn="just">
              <a:lnSpc>
                <a:spcPct val="150000"/>
              </a:lnSpc>
            </a:pPr>
            <a:r>
              <a:rPr lang="en-US" dirty="0"/>
              <a:t>This method operates iteratively, identifying misclassified data points and adjusting their weights to minimize the training error. The model continues to optimize sequentially until it yields the strongest predictor.</a:t>
            </a:r>
          </a:p>
          <a:p>
            <a:pPr algn="just">
              <a:lnSpc>
                <a:spcPct val="150000"/>
              </a:lnSpc>
            </a:pPr>
            <a:r>
              <a:rPr lang="en-US" dirty="0"/>
              <a:t>AdaBoost is implemented by combining several weak learners into a single strong learner. The weak learners in AdaBoost take into account a single input feature and draw out a single split decision tree called the decision stump. Each observation is weighted equally while drawing out the first decision stump.</a:t>
            </a:r>
          </a:p>
          <a:p>
            <a:pPr algn="just">
              <a:lnSpc>
                <a:spcPct val="150000"/>
              </a:lnSpc>
            </a:pPr>
            <a:endParaRPr lang="en-IN" dirty="0"/>
          </a:p>
        </p:txBody>
      </p:sp>
    </p:spTree>
    <p:extLst>
      <p:ext uri="{BB962C8B-B14F-4D97-AF65-F5344CB8AC3E}">
        <p14:creationId xmlns:p14="http://schemas.microsoft.com/office/powerpoint/2010/main" val="2285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053201-12B1-4D74-9CF8-C5A1E5C2735C}"/>
              </a:ext>
            </a:extLst>
          </p:cNvPr>
          <p:cNvSpPr>
            <a:spLocks noGrp="1"/>
          </p:cNvSpPr>
          <p:nvPr>
            <p:ph idx="1"/>
          </p:nvPr>
        </p:nvSpPr>
        <p:spPr>
          <a:xfrm>
            <a:off x="523405" y="314794"/>
            <a:ext cx="11228883" cy="5936104"/>
          </a:xfrm>
        </p:spPr>
        <p:txBody>
          <a:bodyPr>
            <a:normAutofit/>
          </a:bodyPr>
          <a:lstStyle/>
          <a:p>
            <a:pPr algn="just">
              <a:lnSpc>
                <a:spcPct val="150000"/>
              </a:lnSpc>
            </a:pPr>
            <a:r>
              <a:rPr lang="en-US" dirty="0"/>
              <a:t>The results from the first decision stump are analyzed, and if any observations are wrongfully classified, they are assigned higher weights. A new decision stump is drawn by considering the higher-weight observations as more significant. Again if any observations are misclassified, they're given a higher weight, and this process continues until all the observations fall into the right class.</a:t>
            </a:r>
          </a:p>
          <a:p>
            <a:pPr algn="just">
              <a:lnSpc>
                <a:spcPct val="150000"/>
              </a:lnSpc>
            </a:pPr>
            <a:r>
              <a:rPr lang="en-US" dirty="0"/>
              <a:t>AdaBoost can be used for both classification and regression-based problems. However, it is more commonly used for classification purposes.</a:t>
            </a:r>
          </a:p>
        </p:txBody>
      </p:sp>
    </p:spTree>
    <p:extLst>
      <p:ext uri="{BB962C8B-B14F-4D97-AF65-F5344CB8AC3E}">
        <p14:creationId xmlns:p14="http://schemas.microsoft.com/office/powerpoint/2010/main" val="6271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CE6A-D4A0-4F06-A600-098465C963A4}"/>
              </a:ext>
            </a:extLst>
          </p:cNvPr>
          <p:cNvSpPr>
            <a:spLocks noGrp="1"/>
          </p:cNvSpPr>
          <p:nvPr>
            <p:ph type="title"/>
          </p:nvPr>
        </p:nvSpPr>
        <p:spPr>
          <a:xfrm>
            <a:off x="688298" y="0"/>
            <a:ext cx="10515600" cy="1325563"/>
          </a:xfrm>
        </p:spPr>
        <p:txBody>
          <a:bodyPr/>
          <a:lstStyle/>
          <a:p>
            <a:r>
              <a:rPr lang="en-IN" b="1" dirty="0">
                <a:solidFill>
                  <a:schemeClr val="accent2"/>
                </a:solidFill>
              </a:rPr>
              <a:t>2. Gradient Boosting: </a:t>
            </a:r>
          </a:p>
        </p:txBody>
      </p:sp>
      <p:sp>
        <p:nvSpPr>
          <p:cNvPr id="3" name="Content Placeholder 2">
            <a:extLst>
              <a:ext uri="{FF2B5EF4-FFF2-40B4-BE49-F238E27FC236}">
                <a16:creationId xmlns:a16="http://schemas.microsoft.com/office/drawing/2014/main" id="{873E7610-42CE-41DF-A2C1-3BD3D7D44626}"/>
              </a:ext>
            </a:extLst>
          </p:cNvPr>
          <p:cNvSpPr>
            <a:spLocks noGrp="1"/>
          </p:cNvSpPr>
          <p:nvPr>
            <p:ph idx="1"/>
          </p:nvPr>
        </p:nvSpPr>
        <p:spPr>
          <a:xfrm>
            <a:off x="568376" y="1325562"/>
            <a:ext cx="10935325" cy="5285099"/>
          </a:xfrm>
        </p:spPr>
        <p:txBody>
          <a:bodyPr>
            <a:normAutofit lnSpcReduction="10000"/>
          </a:bodyPr>
          <a:lstStyle/>
          <a:p>
            <a:pPr algn="just">
              <a:lnSpc>
                <a:spcPct val="150000"/>
              </a:lnSpc>
            </a:pPr>
            <a:r>
              <a:rPr lang="en-US" dirty="0"/>
              <a:t>Gradient Boosting is also based on sequential ensemble learning. Here the base learners are generated sequentially so that the present base learner is always more effective than the previous one, i.e., and the overall model improves sequentially with each iteration.</a:t>
            </a:r>
          </a:p>
          <a:p>
            <a:pPr algn="just">
              <a:lnSpc>
                <a:spcPct val="150000"/>
              </a:lnSpc>
            </a:pPr>
            <a:r>
              <a:rPr lang="en-US" dirty="0"/>
              <a:t>The difference in this boosting type is that the weights for misclassified outcomes are not incremented. Instead, the Gradient Boosting method tries to optimize the loss function of the previous learner by adding a new model that adds weak learners to reduce the loss function.</a:t>
            </a:r>
          </a:p>
          <a:p>
            <a:pPr algn="just">
              <a:lnSpc>
                <a:spcPct val="150000"/>
              </a:lnSpc>
            </a:pPr>
            <a:endParaRPr lang="en-IN" dirty="0"/>
          </a:p>
        </p:txBody>
      </p:sp>
    </p:spTree>
    <p:extLst>
      <p:ext uri="{BB962C8B-B14F-4D97-AF65-F5344CB8AC3E}">
        <p14:creationId xmlns:p14="http://schemas.microsoft.com/office/powerpoint/2010/main" val="21464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3E7610-42CE-41DF-A2C1-3BD3D7D44626}"/>
              </a:ext>
            </a:extLst>
          </p:cNvPr>
          <p:cNvSpPr>
            <a:spLocks noGrp="1"/>
          </p:cNvSpPr>
          <p:nvPr>
            <p:ph idx="1"/>
          </p:nvPr>
        </p:nvSpPr>
        <p:spPr>
          <a:xfrm>
            <a:off x="568377" y="269824"/>
            <a:ext cx="10935325" cy="6130976"/>
          </a:xfrm>
        </p:spPr>
        <p:txBody>
          <a:bodyPr>
            <a:normAutofit fontScale="92500" lnSpcReduction="20000"/>
          </a:bodyPr>
          <a:lstStyle/>
          <a:p>
            <a:pPr marL="0" indent="0" algn="just">
              <a:lnSpc>
                <a:spcPct val="160000"/>
              </a:lnSpc>
              <a:buNone/>
            </a:pPr>
            <a:r>
              <a:rPr lang="en-US" dirty="0"/>
              <a:t>The main idea here is to overcome the errors in the previous learner's predictions. This boosting has three main components:</a:t>
            </a:r>
          </a:p>
          <a:p>
            <a:pPr algn="just">
              <a:lnSpc>
                <a:spcPct val="160000"/>
              </a:lnSpc>
            </a:pPr>
            <a:r>
              <a:rPr lang="en-US" b="1" dirty="0"/>
              <a:t>Loss function: </a:t>
            </a:r>
            <a:r>
              <a:rPr lang="en-US" dirty="0"/>
              <a:t>The use of the loss function depends on the type of problem. The advantage of gradient boosting is that there is no need for a new boosting algorithm for each loss function.</a:t>
            </a:r>
          </a:p>
          <a:p>
            <a:pPr algn="just">
              <a:lnSpc>
                <a:spcPct val="160000"/>
              </a:lnSpc>
            </a:pPr>
            <a:r>
              <a:rPr lang="en-US" b="1" dirty="0"/>
              <a:t>Weak learner: </a:t>
            </a:r>
            <a:r>
              <a:rPr lang="en-US" dirty="0"/>
              <a:t>In gradient boosting, decision trees are used as a weak learners. A regression tree is used to give true values, which can combine to create correct predictions. Like in the AdaBoost algorithm, small trees with a single split are used, i.e., decision stump. Larger trees are used for large </a:t>
            </a:r>
            <a:r>
              <a:rPr lang="en-US" dirty="0" err="1"/>
              <a:t>levels,e</a:t>
            </a:r>
            <a:r>
              <a:rPr lang="en-US" dirty="0"/>
              <a:t>, 4-8.</a:t>
            </a:r>
          </a:p>
          <a:p>
            <a:pPr algn="just">
              <a:lnSpc>
                <a:spcPct val="160000"/>
              </a:lnSpc>
            </a:pPr>
            <a:endParaRPr lang="en-IN" dirty="0"/>
          </a:p>
        </p:txBody>
      </p:sp>
    </p:spTree>
    <p:extLst>
      <p:ext uri="{BB962C8B-B14F-4D97-AF65-F5344CB8AC3E}">
        <p14:creationId xmlns:p14="http://schemas.microsoft.com/office/powerpoint/2010/main" val="247243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3E7610-42CE-41DF-A2C1-3BD3D7D44626}"/>
              </a:ext>
            </a:extLst>
          </p:cNvPr>
          <p:cNvSpPr>
            <a:spLocks noGrp="1"/>
          </p:cNvSpPr>
          <p:nvPr>
            <p:ph idx="1"/>
          </p:nvPr>
        </p:nvSpPr>
        <p:spPr>
          <a:xfrm>
            <a:off x="568377" y="269824"/>
            <a:ext cx="10935325" cy="6130976"/>
          </a:xfrm>
        </p:spPr>
        <p:txBody>
          <a:bodyPr>
            <a:normAutofit/>
          </a:bodyPr>
          <a:lstStyle/>
          <a:p>
            <a:pPr algn="just">
              <a:lnSpc>
                <a:spcPct val="150000"/>
              </a:lnSpc>
            </a:pPr>
            <a:r>
              <a:rPr lang="en-US" b="1" dirty="0"/>
              <a:t>Additive Model:</a:t>
            </a:r>
            <a:r>
              <a:rPr lang="en-US" dirty="0"/>
              <a:t> Trees are added one at a time in this model. Existing trees remain the same. During the addition of trees, gradient descent is used to minimize the loss function.</a:t>
            </a:r>
          </a:p>
          <a:p>
            <a:pPr marL="0" indent="0" algn="just">
              <a:lnSpc>
                <a:spcPct val="150000"/>
              </a:lnSpc>
              <a:buNone/>
            </a:pPr>
            <a:endParaRPr lang="en-IN" dirty="0"/>
          </a:p>
        </p:txBody>
      </p:sp>
      <p:sp>
        <p:nvSpPr>
          <p:cNvPr id="5" name="Rectangle 4">
            <a:extLst>
              <a:ext uri="{FF2B5EF4-FFF2-40B4-BE49-F238E27FC236}">
                <a16:creationId xmlns:a16="http://schemas.microsoft.com/office/drawing/2014/main" id="{DAB17459-E2F3-4F2B-819F-45BBE8C1BF53}"/>
              </a:ext>
            </a:extLst>
          </p:cNvPr>
          <p:cNvSpPr/>
          <p:nvPr/>
        </p:nvSpPr>
        <p:spPr>
          <a:xfrm>
            <a:off x="766372" y="2569060"/>
            <a:ext cx="10659256" cy="1230593"/>
          </a:xfrm>
          <a:prstGeom prst="rect">
            <a:avLst/>
          </a:prstGeom>
        </p:spPr>
        <p:txBody>
          <a:bodyPr wrap="square">
            <a:spAutoFit/>
          </a:bodyPr>
          <a:lstStyle/>
          <a:p>
            <a:pPr algn="just">
              <a:lnSpc>
                <a:spcPct val="150000"/>
              </a:lnSpc>
            </a:pPr>
            <a:r>
              <a:rPr lang="en-US" sz="2600" b="0" i="0" dirty="0">
                <a:solidFill>
                  <a:srgbClr val="0070C0"/>
                </a:solidFill>
                <a:effectLst/>
                <a:latin typeface="inter-regular"/>
              </a:rPr>
              <a:t>Like AdaBoost, Gradient Boosting can also be used for classification and regression problems.</a:t>
            </a:r>
            <a:endParaRPr lang="en-IN" sz="2600" dirty="0">
              <a:solidFill>
                <a:srgbClr val="0070C0"/>
              </a:solidFill>
            </a:endParaRPr>
          </a:p>
        </p:txBody>
      </p:sp>
    </p:spTree>
    <p:extLst>
      <p:ext uri="{BB962C8B-B14F-4D97-AF65-F5344CB8AC3E}">
        <p14:creationId xmlns:p14="http://schemas.microsoft.com/office/powerpoint/2010/main" val="289267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ircle(in)">
                                      <p:cBhvr>
                                        <p:cTn id="12"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17A5-9C39-4697-8D2C-C739BB5C51C7}"/>
              </a:ext>
            </a:extLst>
          </p:cNvPr>
          <p:cNvSpPr>
            <a:spLocks noGrp="1"/>
          </p:cNvSpPr>
          <p:nvPr>
            <p:ph type="title"/>
          </p:nvPr>
        </p:nvSpPr>
        <p:spPr>
          <a:xfrm>
            <a:off x="373505" y="0"/>
            <a:ext cx="10515600" cy="1325563"/>
          </a:xfrm>
        </p:spPr>
        <p:txBody>
          <a:bodyPr/>
          <a:lstStyle/>
          <a:p>
            <a:r>
              <a:rPr lang="en-US" b="1" dirty="0">
                <a:solidFill>
                  <a:schemeClr val="accent2"/>
                </a:solidFill>
              </a:rPr>
              <a:t>3. Extreme gradient boosting or </a:t>
            </a:r>
            <a:r>
              <a:rPr lang="en-US" b="1" dirty="0" err="1">
                <a:solidFill>
                  <a:schemeClr val="accent2"/>
                </a:solidFill>
              </a:rPr>
              <a:t>XGBoost</a:t>
            </a:r>
            <a:r>
              <a:rPr lang="en-US" b="1" dirty="0">
                <a:solidFill>
                  <a:schemeClr val="accent2"/>
                </a:solidFill>
              </a:rPr>
              <a:t>:</a:t>
            </a:r>
            <a:endParaRPr lang="en-IN" dirty="0">
              <a:solidFill>
                <a:schemeClr val="accent2"/>
              </a:solidFill>
            </a:endParaRPr>
          </a:p>
        </p:txBody>
      </p:sp>
      <p:sp>
        <p:nvSpPr>
          <p:cNvPr id="3" name="Content Placeholder 2">
            <a:extLst>
              <a:ext uri="{FF2B5EF4-FFF2-40B4-BE49-F238E27FC236}">
                <a16:creationId xmlns:a16="http://schemas.microsoft.com/office/drawing/2014/main" id="{700AD9C3-8D53-4A15-B964-60870329ACC0}"/>
              </a:ext>
            </a:extLst>
          </p:cNvPr>
          <p:cNvSpPr>
            <a:spLocks noGrp="1"/>
          </p:cNvSpPr>
          <p:nvPr>
            <p:ph idx="1"/>
          </p:nvPr>
        </p:nvSpPr>
        <p:spPr>
          <a:xfrm>
            <a:off x="508417" y="1325562"/>
            <a:ext cx="11310078" cy="5045257"/>
          </a:xfrm>
        </p:spPr>
        <p:txBody>
          <a:bodyPr/>
          <a:lstStyle/>
          <a:p>
            <a:pPr algn="just">
              <a:lnSpc>
                <a:spcPct val="150000"/>
              </a:lnSpc>
            </a:pPr>
            <a:r>
              <a:rPr lang="en-US" dirty="0" err="1"/>
              <a:t>XGBoost</a:t>
            </a:r>
            <a:r>
              <a:rPr lang="en-US" dirty="0"/>
              <a:t> is an advanced gradient boosting method. </a:t>
            </a:r>
            <a:r>
              <a:rPr lang="en-US" dirty="0" err="1"/>
              <a:t>XGBoost</a:t>
            </a:r>
            <a:r>
              <a:rPr lang="en-US" dirty="0"/>
              <a:t>, developed by </a:t>
            </a:r>
            <a:r>
              <a:rPr lang="en-US" dirty="0" err="1"/>
              <a:t>Tianqi</a:t>
            </a:r>
            <a:r>
              <a:rPr lang="en-US" dirty="0"/>
              <a:t> Chen, falls under the Distributed Machine Learning Community (DMLC) category.</a:t>
            </a:r>
          </a:p>
          <a:p>
            <a:pPr algn="just">
              <a:lnSpc>
                <a:spcPct val="150000"/>
              </a:lnSpc>
            </a:pPr>
            <a:r>
              <a:rPr lang="en-US" dirty="0"/>
              <a:t>The main aim of this algorithm is to increase the speed and efficiency of computation. The Gradient Descent Boosting algorithm computes the output slower since they sequentially analyze the data set. Therefore </a:t>
            </a:r>
            <a:r>
              <a:rPr lang="en-US" dirty="0" err="1"/>
              <a:t>XGBoost</a:t>
            </a:r>
            <a:r>
              <a:rPr lang="en-US" dirty="0"/>
              <a:t> is used to boost or extremely boost the model's performance.</a:t>
            </a:r>
          </a:p>
          <a:p>
            <a:pPr algn="just">
              <a:lnSpc>
                <a:spcPct val="150000"/>
              </a:lnSpc>
            </a:pPr>
            <a:endParaRPr lang="en-IN" dirty="0"/>
          </a:p>
        </p:txBody>
      </p:sp>
    </p:spTree>
    <p:extLst>
      <p:ext uri="{BB962C8B-B14F-4D97-AF65-F5344CB8AC3E}">
        <p14:creationId xmlns:p14="http://schemas.microsoft.com/office/powerpoint/2010/main" val="329829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0AD9C3-8D53-4A15-B964-60870329ACC0}"/>
              </a:ext>
            </a:extLst>
          </p:cNvPr>
          <p:cNvSpPr>
            <a:spLocks noGrp="1"/>
          </p:cNvSpPr>
          <p:nvPr>
            <p:ph idx="1"/>
          </p:nvPr>
        </p:nvSpPr>
        <p:spPr>
          <a:xfrm>
            <a:off x="178633" y="501103"/>
            <a:ext cx="11310078" cy="1522569"/>
          </a:xfrm>
        </p:spPr>
        <p:txBody>
          <a:bodyPr/>
          <a:lstStyle/>
          <a:p>
            <a:pPr algn="just">
              <a:lnSpc>
                <a:spcPct val="150000"/>
              </a:lnSpc>
            </a:pPr>
            <a:r>
              <a:rPr lang="en-US" dirty="0" err="1"/>
              <a:t>XGBoost</a:t>
            </a:r>
            <a:r>
              <a:rPr lang="en-US" dirty="0"/>
              <a:t> is designed to focus on computational speed and model efficiency. The main features provided by </a:t>
            </a:r>
            <a:r>
              <a:rPr lang="en-US" dirty="0" err="1"/>
              <a:t>XGBoost</a:t>
            </a:r>
            <a:r>
              <a:rPr lang="en-US" dirty="0"/>
              <a:t> are:</a:t>
            </a:r>
            <a:endParaRPr lang="en-IN" dirty="0"/>
          </a:p>
        </p:txBody>
      </p:sp>
      <p:pic>
        <p:nvPicPr>
          <p:cNvPr id="5122" name="Picture 2" descr="What is Boosting in Data Mining">
            <a:extLst>
              <a:ext uri="{FF2B5EF4-FFF2-40B4-BE49-F238E27FC236}">
                <a16:creationId xmlns:a16="http://schemas.microsoft.com/office/drawing/2014/main" id="{8F95F1E9-165B-4E6F-B46D-2E43C8769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828" y="2472973"/>
            <a:ext cx="9530948" cy="3732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6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circle(in)">
                                      <p:cBhvr>
                                        <p:cTn id="7" dur="2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0AD9C3-8D53-4A15-B964-60870329ACC0}"/>
              </a:ext>
            </a:extLst>
          </p:cNvPr>
          <p:cNvSpPr>
            <a:spLocks noGrp="1"/>
          </p:cNvSpPr>
          <p:nvPr>
            <p:ph idx="1"/>
          </p:nvPr>
        </p:nvSpPr>
        <p:spPr>
          <a:xfrm>
            <a:off x="178633" y="501102"/>
            <a:ext cx="11310078" cy="5884707"/>
          </a:xfrm>
        </p:spPr>
        <p:txBody>
          <a:bodyPr>
            <a:normAutofit lnSpcReduction="10000"/>
          </a:bodyPr>
          <a:lstStyle/>
          <a:p>
            <a:pPr algn="just">
              <a:lnSpc>
                <a:spcPct val="150000"/>
              </a:lnSpc>
            </a:pPr>
            <a:r>
              <a:rPr lang="en-US" b="1" dirty="0"/>
              <a:t>Parallel Processing:</a:t>
            </a:r>
            <a:r>
              <a:rPr lang="en-US" dirty="0"/>
              <a:t> XG Boost provides Parallel Processing for tree construction which uses CPU cores while training.</a:t>
            </a:r>
          </a:p>
          <a:p>
            <a:pPr algn="just">
              <a:lnSpc>
                <a:spcPct val="150000"/>
              </a:lnSpc>
            </a:pPr>
            <a:r>
              <a:rPr lang="en-US" b="1" dirty="0"/>
              <a:t>Cross-Validation:</a:t>
            </a:r>
            <a:r>
              <a:rPr lang="en-US" dirty="0"/>
              <a:t> XG Boost enables users to run cross-validation of the boosting process at each iteration, making it easy to get the exact optimum number of boosting iterations in one run.</a:t>
            </a:r>
          </a:p>
          <a:p>
            <a:pPr algn="just">
              <a:lnSpc>
                <a:spcPct val="150000"/>
              </a:lnSpc>
            </a:pPr>
            <a:r>
              <a:rPr lang="en-US" b="1" dirty="0"/>
              <a:t>Cache Optimization:</a:t>
            </a:r>
            <a:r>
              <a:rPr lang="en-US" dirty="0"/>
              <a:t> It provides Cache Optimization of the algorithms for higher execution speed.</a:t>
            </a:r>
          </a:p>
          <a:p>
            <a:pPr algn="just">
              <a:lnSpc>
                <a:spcPct val="150000"/>
              </a:lnSpc>
            </a:pPr>
            <a:r>
              <a:rPr lang="en-US" b="1" dirty="0"/>
              <a:t>Distributed Computing:</a:t>
            </a:r>
            <a:r>
              <a:rPr lang="en-US" dirty="0"/>
              <a:t> For training large models, XG Boost allows Distributed Computing.</a:t>
            </a:r>
          </a:p>
        </p:txBody>
      </p:sp>
    </p:spTree>
    <p:extLst>
      <p:ext uri="{BB962C8B-B14F-4D97-AF65-F5344CB8AC3E}">
        <p14:creationId xmlns:p14="http://schemas.microsoft.com/office/powerpoint/2010/main" val="171788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E779-E6B3-4DF8-8F95-A638F4665146}"/>
              </a:ext>
            </a:extLst>
          </p:cNvPr>
          <p:cNvSpPr>
            <a:spLocks noGrp="1"/>
          </p:cNvSpPr>
          <p:nvPr>
            <p:ph type="title"/>
          </p:nvPr>
        </p:nvSpPr>
        <p:spPr>
          <a:xfrm>
            <a:off x="433465" y="230214"/>
            <a:ext cx="10515600" cy="1325563"/>
          </a:xfrm>
        </p:spPr>
        <p:txBody>
          <a:bodyPr/>
          <a:lstStyle/>
          <a:p>
            <a:r>
              <a:rPr lang="en-US" b="1" dirty="0">
                <a:solidFill>
                  <a:schemeClr val="accent2"/>
                </a:solidFill>
              </a:rPr>
              <a:t>Benefits and Challenges of Boosting</a:t>
            </a:r>
            <a:endParaRPr lang="en-IN" b="1" dirty="0">
              <a:solidFill>
                <a:schemeClr val="accent2"/>
              </a:solidFill>
            </a:endParaRPr>
          </a:p>
        </p:txBody>
      </p:sp>
      <p:sp>
        <p:nvSpPr>
          <p:cNvPr id="3" name="Content Placeholder 2">
            <a:extLst>
              <a:ext uri="{FF2B5EF4-FFF2-40B4-BE49-F238E27FC236}">
                <a16:creationId xmlns:a16="http://schemas.microsoft.com/office/drawing/2014/main" id="{B036D0B4-8275-4CBB-BE65-6A99A0751803}"/>
              </a:ext>
            </a:extLst>
          </p:cNvPr>
          <p:cNvSpPr>
            <a:spLocks noGrp="1"/>
          </p:cNvSpPr>
          <p:nvPr>
            <p:ph idx="1"/>
          </p:nvPr>
        </p:nvSpPr>
        <p:spPr>
          <a:xfrm>
            <a:off x="433465" y="1345913"/>
            <a:ext cx="11325070" cy="5072010"/>
          </a:xfrm>
        </p:spPr>
        <p:txBody>
          <a:bodyPr>
            <a:normAutofit fontScale="92500" lnSpcReduction="10000"/>
          </a:bodyPr>
          <a:lstStyle/>
          <a:p>
            <a:pPr marL="0" indent="0" algn="just">
              <a:lnSpc>
                <a:spcPct val="150000"/>
              </a:lnSpc>
              <a:buNone/>
            </a:pPr>
            <a:r>
              <a:rPr lang="en-US" dirty="0"/>
              <a:t>The boosting method presents many advantages and challenges for classification or regression problems. </a:t>
            </a:r>
          </a:p>
          <a:p>
            <a:pPr marL="0" indent="0" algn="just">
              <a:lnSpc>
                <a:spcPct val="150000"/>
              </a:lnSpc>
              <a:buNone/>
            </a:pPr>
            <a:r>
              <a:rPr lang="en-US" dirty="0"/>
              <a:t>The benefits of boosting include:</a:t>
            </a:r>
          </a:p>
          <a:p>
            <a:pPr algn="just">
              <a:lnSpc>
                <a:spcPct val="150000"/>
              </a:lnSpc>
            </a:pPr>
            <a:r>
              <a:rPr lang="en-US" b="1" dirty="0"/>
              <a:t>Ease of Implementation:</a:t>
            </a:r>
            <a:r>
              <a:rPr lang="en-US" dirty="0"/>
              <a:t> Boosting can be used with several hyper-parameter tuning options to improve fitting. No data preprocessing is required, and boosting algorithms have built-in routines to handle missing data. In Python, the sci-kit-learn library of ensemble methods makes it easy to implement the popular boosting methods, including AdaBoost, </a:t>
            </a:r>
            <a:r>
              <a:rPr lang="en-US" dirty="0" err="1"/>
              <a:t>XGBoost</a:t>
            </a:r>
            <a:r>
              <a:rPr lang="en-US" dirty="0"/>
              <a:t>, etc.</a:t>
            </a:r>
          </a:p>
          <a:p>
            <a:pPr algn="just">
              <a:lnSpc>
                <a:spcPct val="150000"/>
              </a:lnSpc>
            </a:pPr>
            <a:endParaRPr lang="en-IN" dirty="0"/>
          </a:p>
        </p:txBody>
      </p:sp>
    </p:spTree>
    <p:extLst>
      <p:ext uri="{BB962C8B-B14F-4D97-AF65-F5344CB8AC3E}">
        <p14:creationId xmlns:p14="http://schemas.microsoft.com/office/powerpoint/2010/main" val="416109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36D0B4-8275-4CBB-BE65-6A99A0751803}"/>
              </a:ext>
            </a:extLst>
          </p:cNvPr>
          <p:cNvSpPr>
            <a:spLocks noGrp="1"/>
          </p:cNvSpPr>
          <p:nvPr>
            <p:ph idx="1"/>
          </p:nvPr>
        </p:nvSpPr>
        <p:spPr>
          <a:xfrm>
            <a:off x="433465" y="434715"/>
            <a:ext cx="10515600" cy="5696262"/>
          </a:xfrm>
        </p:spPr>
        <p:txBody>
          <a:bodyPr>
            <a:normAutofit/>
          </a:bodyPr>
          <a:lstStyle/>
          <a:p>
            <a:pPr algn="just">
              <a:lnSpc>
                <a:spcPct val="150000"/>
              </a:lnSpc>
            </a:pPr>
            <a:r>
              <a:rPr lang="en-US" b="1" dirty="0"/>
              <a:t>Reduction of bias:</a:t>
            </a:r>
            <a:r>
              <a:rPr lang="en-US" dirty="0"/>
              <a:t> Boosting algorithms combine multiple weak learners in a sequential method, iteratively improving upon observations. This approach can help to reduce high bias, commonly seen in shallow decision trees and logistic regression models.</a:t>
            </a:r>
          </a:p>
          <a:p>
            <a:pPr algn="just">
              <a:lnSpc>
                <a:spcPct val="150000"/>
              </a:lnSpc>
            </a:pPr>
            <a:r>
              <a:rPr lang="en-US" b="1" dirty="0"/>
              <a:t>Computational Efficiency:</a:t>
            </a:r>
            <a:r>
              <a:rPr lang="en-US" dirty="0"/>
              <a:t> Since boosting algorithms have special features that increase their predictive power during training, it can help reduce dimensionality and increase computational efficiency.</a:t>
            </a:r>
          </a:p>
          <a:p>
            <a:pPr algn="just">
              <a:lnSpc>
                <a:spcPct val="150000"/>
              </a:lnSpc>
            </a:pPr>
            <a:endParaRPr lang="en-IN" dirty="0"/>
          </a:p>
        </p:txBody>
      </p:sp>
    </p:spTree>
    <p:extLst>
      <p:ext uri="{BB962C8B-B14F-4D97-AF65-F5344CB8AC3E}">
        <p14:creationId xmlns:p14="http://schemas.microsoft.com/office/powerpoint/2010/main" val="3172722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C13C-F2B6-4818-8454-47F2719B94A5}"/>
              </a:ext>
            </a:extLst>
          </p:cNvPr>
          <p:cNvSpPr>
            <a:spLocks noGrp="1"/>
          </p:cNvSpPr>
          <p:nvPr>
            <p:ph type="title"/>
          </p:nvPr>
        </p:nvSpPr>
        <p:spPr>
          <a:xfrm>
            <a:off x="838200" y="0"/>
            <a:ext cx="10515600" cy="1325563"/>
          </a:xfrm>
        </p:spPr>
        <p:txBody>
          <a:bodyPr/>
          <a:lstStyle/>
          <a:p>
            <a:r>
              <a:rPr lang="en-IN" b="1" dirty="0">
                <a:solidFill>
                  <a:schemeClr val="accent2"/>
                </a:solidFill>
              </a:rPr>
              <a:t>Boosting</a:t>
            </a:r>
          </a:p>
        </p:txBody>
      </p:sp>
      <p:sp>
        <p:nvSpPr>
          <p:cNvPr id="3" name="Content Placeholder 2">
            <a:extLst>
              <a:ext uri="{FF2B5EF4-FFF2-40B4-BE49-F238E27FC236}">
                <a16:creationId xmlns:a16="http://schemas.microsoft.com/office/drawing/2014/main" id="{A3E027F8-288F-409C-9CD2-7F7F6F44E073}"/>
              </a:ext>
            </a:extLst>
          </p:cNvPr>
          <p:cNvSpPr>
            <a:spLocks noGrp="1"/>
          </p:cNvSpPr>
          <p:nvPr>
            <p:ph idx="1"/>
          </p:nvPr>
        </p:nvSpPr>
        <p:spPr>
          <a:xfrm>
            <a:off x="838200" y="1186383"/>
            <a:ext cx="10749197" cy="5139466"/>
          </a:xfrm>
        </p:spPr>
        <p:txBody>
          <a:bodyPr>
            <a:normAutofit/>
          </a:bodyPr>
          <a:lstStyle/>
          <a:p>
            <a:pPr algn="just">
              <a:lnSpc>
                <a:spcPct val="150000"/>
              </a:lnSpc>
            </a:pPr>
            <a:r>
              <a:rPr lang="en-US" dirty="0"/>
              <a:t>Boosting is an ensemble learning method that combines a set of weak learners into strong learners to minimize training errors. </a:t>
            </a:r>
          </a:p>
          <a:p>
            <a:pPr algn="just">
              <a:lnSpc>
                <a:spcPct val="150000"/>
              </a:lnSpc>
            </a:pPr>
            <a:r>
              <a:rPr lang="en-US" dirty="0"/>
              <a:t>In boosting, a random sample of data is selected, fitted with a model, and then trained sequentially. That is, each model tries to compensate for the weaknesses of its predecessor. </a:t>
            </a:r>
          </a:p>
          <a:p>
            <a:pPr algn="just">
              <a:lnSpc>
                <a:spcPct val="150000"/>
              </a:lnSpc>
            </a:pPr>
            <a:r>
              <a:rPr lang="en-US" dirty="0"/>
              <a:t>Each classifier's weak rules are combined with each iteration to form one strict prediction rule.</a:t>
            </a:r>
            <a:endParaRPr lang="en-IN" dirty="0"/>
          </a:p>
        </p:txBody>
      </p:sp>
    </p:spTree>
    <p:extLst>
      <p:ext uri="{BB962C8B-B14F-4D97-AF65-F5344CB8AC3E}">
        <p14:creationId xmlns:p14="http://schemas.microsoft.com/office/powerpoint/2010/main" val="75046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36D0B4-8275-4CBB-BE65-6A99A0751803}"/>
              </a:ext>
            </a:extLst>
          </p:cNvPr>
          <p:cNvSpPr>
            <a:spLocks noGrp="1"/>
          </p:cNvSpPr>
          <p:nvPr>
            <p:ph idx="1"/>
          </p:nvPr>
        </p:nvSpPr>
        <p:spPr>
          <a:xfrm>
            <a:off x="436588" y="284812"/>
            <a:ext cx="11318824" cy="5996065"/>
          </a:xfrm>
        </p:spPr>
        <p:txBody>
          <a:bodyPr>
            <a:normAutofit fontScale="92500" lnSpcReduction="20000"/>
          </a:bodyPr>
          <a:lstStyle/>
          <a:p>
            <a:pPr marL="0" indent="0" algn="just">
              <a:lnSpc>
                <a:spcPct val="150000"/>
              </a:lnSpc>
              <a:buNone/>
            </a:pPr>
            <a:r>
              <a:rPr lang="en-US" dirty="0"/>
              <a:t>And the challenges of boosting include:</a:t>
            </a:r>
          </a:p>
          <a:p>
            <a:pPr algn="just">
              <a:lnSpc>
                <a:spcPct val="150000"/>
              </a:lnSpc>
            </a:pPr>
            <a:r>
              <a:rPr lang="en-US" b="1" dirty="0"/>
              <a:t>Overfitting:</a:t>
            </a:r>
            <a:r>
              <a:rPr lang="en-US" dirty="0"/>
              <a:t> There's some dispute in the research around whether or not boosting can help reduce overfitting or make it worse. We include it under challenges because in the instances that it does occur, predictions cannot be generalized to new datasets.</a:t>
            </a:r>
          </a:p>
          <a:p>
            <a:pPr algn="just">
              <a:lnSpc>
                <a:spcPct val="150000"/>
              </a:lnSpc>
            </a:pPr>
            <a:r>
              <a:rPr lang="en-US" b="1" dirty="0"/>
              <a:t>Intense computation:</a:t>
            </a:r>
            <a:r>
              <a:rPr lang="en-US" dirty="0"/>
              <a:t> Sequential training in boosting is hard to scale up. Since each estimator is built on its predecessors, boosting models can be computationally expensive, although </a:t>
            </a:r>
            <a:r>
              <a:rPr lang="en-US" dirty="0" err="1"/>
              <a:t>XGBoost</a:t>
            </a:r>
            <a:r>
              <a:rPr lang="en-US" dirty="0"/>
              <a:t> seeks to address scalability issues in other boosting methods. Boosting algorithms can be slower to train when compared to bagging, as a large number of parameters can also influence the model's behavior.</a:t>
            </a:r>
          </a:p>
        </p:txBody>
      </p:sp>
    </p:spTree>
    <p:extLst>
      <p:ext uri="{BB962C8B-B14F-4D97-AF65-F5344CB8AC3E}">
        <p14:creationId xmlns:p14="http://schemas.microsoft.com/office/powerpoint/2010/main" val="379959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36D0B4-8275-4CBB-BE65-6A99A0751803}"/>
              </a:ext>
            </a:extLst>
          </p:cNvPr>
          <p:cNvSpPr>
            <a:spLocks noGrp="1"/>
          </p:cNvSpPr>
          <p:nvPr>
            <p:ph idx="1"/>
          </p:nvPr>
        </p:nvSpPr>
        <p:spPr>
          <a:xfrm>
            <a:off x="436588" y="284812"/>
            <a:ext cx="11318824" cy="5996065"/>
          </a:xfrm>
        </p:spPr>
        <p:txBody>
          <a:bodyPr>
            <a:normAutofit/>
          </a:bodyPr>
          <a:lstStyle/>
          <a:p>
            <a:pPr algn="just">
              <a:lnSpc>
                <a:spcPct val="150000"/>
              </a:lnSpc>
            </a:pPr>
            <a:r>
              <a:rPr lang="en-US" b="1" dirty="0"/>
              <a:t>Vulnerability to outlier data:</a:t>
            </a:r>
            <a:r>
              <a:rPr lang="en-US" dirty="0"/>
              <a:t> Boosting models are vulnerable to outliers or data values that are different from the rest of the dataset. Because each model attempts to correct the faults of its predecessor, outliers can skew results significantly.</a:t>
            </a:r>
          </a:p>
          <a:p>
            <a:pPr algn="just">
              <a:lnSpc>
                <a:spcPct val="150000"/>
              </a:lnSpc>
            </a:pPr>
            <a:r>
              <a:rPr lang="en-US" b="1" dirty="0"/>
              <a:t>Real-time implementation:</a:t>
            </a:r>
            <a:r>
              <a:rPr lang="en-US" dirty="0"/>
              <a:t> We might find it challenging to use boosting for real-time implementation because the algorithm is more complex than other processes. Boosting methods have high adaptability, so you can use various model parameters that immediately affect the model's performance.</a:t>
            </a:r>
          </a:p>
        </p:txBody>
      </p:sp>
    </p:spTree>
    <p:extLst>
      <p:ext uri="{BB962C8B-B14F-4D97-AF65-F5344CB8AC3E}">
        <p14:creationId xmlns:p14="http://schemas.microsoft.com/office/powerpoint/2010/main" val="303992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540D-D7C5-4E71-A3F1-A1CD6BE30FB5}"/>
              </a:ext>
            </a:extLst>
          </p:cNvPr>
          <p:cNvSpPr>
            <a:spLocks noGrp="1"/>
          </p:cNvSpPr>
          <p:nvPr>
            <p:ph type="title"/>
          </p:nvPr>
        </p:nvSpPr>
        <p:spPr>
          <a:xfrm>
            <a:off x="493426" y="5362"/>
            <a:ext cx="10515600" cy="1325563"/>
          </a:xfrm>
        </p:spPr>
        <p:txBody>
          <a:bodyPr/>
          <a:lstStyle/>
          <a:p>
            <a:r>
              <a:rPr lang="en-IN" b="1" dirty="0">
                <a:solidFill>
                  <a:schemeClr val="accent2"/>
                </a:solidFill>
              </a:rPr>
              <a:t>Applications of Boosting</a:t>
            </a:r>
          </a:p>
        </p:txBody>
      </p:sp>
      <p:sp>
        <p:nvSpPr>
          <p:cNvPr id="3" name="Content Placeholder 2">
            <a:extLst>
              <a:ext uri="{FF2B5EF4-FFF2-40B4-BE49-F238E27FC236}">
                <a16:creationId xmlns:a16="http://schemas.microsoft.com/office/drawing/2014/main" id="{E3E26703-6007-4C62-9BD6-94D427708C31}"/>
              </a:ext>
            </a:extLst>
          </p:cNvPr>
          <p:cNvSpPr>
            <a:spLocks noGrp="1"/>
          </p:cNvSpPr>
          <p:nvPr>
            <p:ph idx="1"/>
          </p:nvPr>
        </p:nvSpPr>
        <p:spPr>
          <a:xfrm>
            <a:off x="493426" y="1330924"/>
            <a:ext cx="11205148" cy="5279737"/>
          </a:xfrm>
        </p:spPr>
        <p:txBody>
          <a:bodyPr>
            <a:normAutofit fontScale="92500" lnSpcReduction="10000"/>
          </a:bodyPr>
          <a:lstStyle/>
          <a:p>
            <a:pPr marL="0" indent="0" algn="just">
              <a:lnSpc>
                <a:spcPct val="150000"/>
              </a:lnSpc>
              <a:buNone/>
            </a:pPr>
            <a:r>
              <a:rPr lang="en-US" dirty="0"/>
              <a:t>Boosting algorithms are well suited for artificial intelligence projects across a broad range of industries, including:</a:t>
            </a:r>
          </a:p>
          <a:p>
            <a:pPr algn="just">
              <a:lnSpc>
                <a:spcPct val="150000"/>
              </a:lnSpc>
            </a:pPr>
            <a:r>
              <a:rPr lang="en-US" b="1" dirty="0"/>
              <a:t>Healthcare:</a:t>
            </a:r>
            <a:r>
              <a:rPr lang="en-US" dirty="0"/>
              <a:t> Boosting is used to lower errors in medical data predictions, such as predicting cardiovascular risk factors and cancer patient survival rates. For example, research shows that ensemble methods significantly improve the accuracy in identifying patients who could benefit from preventive treatment of cardiovascular disease while avoiding unnecessary treatment of others. Likewise, another study found that applying boosting to multiple genomics platforms can improve the prediction of cancer survival time.</a:t>
            </a:r>
          </a:p>
          <a:p>
            <a:pPr algn="just">
              <a:lnSpc>
                <a:spcPct val="150000"/>
              </a:lnSpc>
            </a:pPr>
            <a:endParaRPr lang="en-IN" dirty="0"/>
          </a:p>
        </p:txBody>
      </p:sp>
    </p:spTree>
    <p:extLst>
      <p:ext uri="{BB962C8B-B14F-4D97-AF65-F5344CB8AC3E}">
        <p14:creationId xmlns:p14="http://schemas.microsoft.com/office/powerpoint/2010/main" val="152956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E26703-6007-4C62-9BD6-94D427708C31}"/>
              </a:ext>
            </a:extLst>
          </p:cNvPr>
          <p:cNvSpPr>
            <a:spLocks noGrp="1"/>
          </p:cNvSpPr>
          <p:nvPr>
            <p:ph idx="1"/>
          </p:nvPr>
        </p:nvSpPr>
        <p:spPr>
          <a:xfrm>
            <a:off x="283563" y="251633"/>
            <a:ext cx="11468725" cy="6299069"/>
          </a:xfrm>
        </p:spPr>
        <p:txBody>
          <a:bodyPr>
            <a:normAutofit fontScale="92500"/>
          </a:bodyPr>
          <a:lstStyle/>
          <a:p>
            <a:pPr algn="just">
              <a:lnSpc>
                <a:spcPct val="150000"/>
              </a:lnSpc>
            </a:pPr>
            <a:r>
              <a:rPr lang="en-US" b="1" dirty="0"/>
              <a:t>IT:</a:t>
            </a:r>
            <a:r>
              <a:rPr lang="en-US" dirty="0"/>
              <a:t> Gradient boosted regression trees are used in search engines for page rankings, while the Viola-Jones boosting algorithm is used for image retrieval. As noted by Cornell, boosted classifiers allow the computations to be stopped sooner when it's clear which direction a prediction is headed. A search engine can stop evaluating lower-ranked pages, while image scanners will only consider images containing the desired object.</a:t>
            </a:r>
          </a:p>
          <a:p>
            <a:pPr algn="just">
              <a:lnSpc>
                <a:spcPct val="150000"/>
              </a:lnSpc>
            </a:pPr>
            <a:r>
              <a:rPr lang="en-US" b="1" dirty="0"/>
              <a:t>Finance:</a:t>
            </a:r>
            <a:r>
              <a:rPr lang="en-US" dirty="0"/>
              <a:t> Boosting is used with deep learning models to automate critical tasks, including fraud detection, pricing analysis, and more. For example, boosting methods in credit card fraud detection and financial product pricing analysis improves the accuracy of analyzing massive data sets to minimize financial losses.</a:t>
            </a:r>
          </a:p>
          <a:p>
            <a:pPr algn="just">
              <a:lnSpc>
                <a:spcPct val="150000"/>
              </a:lnSpc>
            </a:pPr>
            <a:endParaRPr lang="en-IN" dirty="0"/>
          </a:p>
        </p:txBody>
      </p:sp>
    </p:spTree>
    <p:extLst>
      <p:ext uri="{BB962C8B-B14F-4D97-AF65-F5344CB8AC3E}">
        <p14:creationId xmlns:p14="http://schemas.microsoft.com/office/powerpoint/2010/main" val="282523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4775-9E2A-49E9-9D52-FCB782F910AA}"/>
              </a:ext>
            </a:extLst>
          </p:cNvPr>
          <p:cNvSpPr>
            <a:spLocks noGrp="1"/>
          </p:cNvSpPr>
          <p:nvPr>
            <p:ph type="title"/>
          </p:nvPr>
        </p:nvSpPr>
        <p:spPr>
          <a:xfrm>
            <a:off x="628338" y="18255"/>
            <a:ext cx="10515600" cy="1325563"/>
          </a:xfrm>
        </p:spPr>
        <p:txBody>
          <a:bodyPr/>
          <a:lstStyle/>
          <a:p>
            <a:r>
              <a:rPr lang="en-IN" b="1" dirty="0">
                <a:solidFill>
                  <a:schemeClr val="accent2"/>
                </a:solidFill>
              </a:rPr>
              <a:t>Advantages of Boosting  </a:t>
            </a:r>
            <a:endParaRPr lang="en-IN" dirty="0">
              <a:solidFill>
                <a:schemeClr val="accent2"/>
              </a:solidFill>
            </a:endParaRPr>
          </a:p>
        </p:txBody>
      </p:sp>
      <p:sp>
        <p:nvSpPr>
          <p:cNvPr id="3" name="Content Placeholder 2">
            <a:extLst>
              <a:ext uri="{FF2B5EF4-FFF2-40B4-BE49-F238E27FC236}">
                <a16:creationId xmlns:a16="http://schemas.microsoft.com/office/drawing/2014/main" id="{C71B8E54-ECAF-476C-8D4B-23AA86FE4BB6}"/>
              </a:ext>
            </a:extLst>
          </p:cNvPr>
          <p:cNvSpPr>
            <a:spLocks noGrp="1"/>
          </p:cNvSpPr>
          <p:nvPr>
            <p:ph idx="1"/>
          </p:nvPr>
        </p:nvSpPr>
        <p:spPr>
          <a:xfrm>
            <a:off x="436588" y="982954"/>
            <a:ext cx="11318823" cy="4892091"/>
          </a:xfrm>
        </p:spPr>
        <p:txBody>
          <a:bodyPr>
            <a:noAutofit/>
          </a:bodyPr>
          <a:lstStyle/>
          <a:p>
            <a:pPr algn="just" fontAlgn="base">
              <a:lnSpc>
                <a:spcPct val="160000"/>
              </a:lnSpc>
            </a:pPr>
            <a:r>
              <a:rPr lang="en-US" sz="2400" dirty="0"/>
              <a:t>Improved Accuracy – Boosting can improve the accuracy of the model by combining several weak models’ accuracies and averaging them for regression or voting over them for classification to increase the accuracy of the final model. </a:t>
            </a:r>
          </a:p>
          <a:p>
            <a:pPr algn="just" fontAlgn="base">
              <a:lnSpc>
                <a:spcPct val="160000"/>
              </a:lnSpc>
            </a:pPr>
            <a:r>
              <a:rPr lang="en-US" sz="2400" dirty="0"/>
              <a:t>Robustness to Overfitting – Boosting can reduce the risk of overfitting by reweighting the inputs that are classified wrongly. </a:t>
            </a:r>
          </a:p>
          <a:p>
            <a:pPr algn="just" fontAlgn="base">
              <a:lnSpc>
                <a:spcPct val="160000"/>
              </a:lnSpc>
            </a:pPr>
            <a:r>
              <a:rPr lang="en-US" sz="2400" dirty="0"/>
              <a:t>Better handling of imbalanced data – Boosting can handle the imbalance data by focusing more on the data points that are misclassified </a:t>
            </a:r>
          </a:p>
          <a:p>
            <a:pPr algn="just" fontAlgn="base">
              <a:lnSpc>
                <a:spcPct val="160000"/>
              </a:lnSpc>
            </a:pPr>
            <a:r>
              <a:rPr lang="en-US" sz="2400" dirty="0"/>
              <a:t>Better Interpretability – Boosting can increase the interpretability of the model by breaking the model decision process into multiple processes.  </a:t>
            </a:r>
          </a:p>
          <a:p>
            <a:pPr marL="0" indent="0" algn="just">
              <a:lnSpc>
                <a:spcPct val="160000"/>
              </a:lnSpc>
              <a:buNone/>
            </a:pPr>
            <a:br>
              <a:rPr lang="en-US" sz="2400" dirty="0"/>
            </a:br>
            <a:endParaRPr lang="en-IN" sz="2400" dirty="0"/>
          </a:p>
        </p:txBody>
      </p:sp>
    </p:spTree>
    <p:extLst>
      <p:ext uri="{BB962C8B-B14F-4D97-AF65-F5344CB8AC3E}">
        <p14:creationId xmlns:p14="http://schemas.microsoft.com/office/powerpoint/2010/main" val="3126965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4775-9E2A-49E9-9D52-FCB782F910AA}"/>
              </a:ext>
            </a:extLst>
          </p:cNvPr>
          <p:cNvSpPr>
            <a:spLocks noGrp="1"/>
          </p:cNvSpPr>
          <p:nvPr>
            <p:ph type="title"/>
          </p:nvPr>
        </p:nvSpPr>
        <p:spPr/>
        <p:txBody>
          <a:bodyPr/>
          <a:lstStyle/>
          <a:p>
            <a:r>
              <a:rPr lang="en-IN" b="1" dirty="0">
                <a:solidFill>
                  <a:schemeClr val="accent2"/>
                </a:solidFill>
              </a:rPr>
              <a:t>Disadvantages of Boosting Algorithms </a:t>
            </a:r>
            <a:endParaRPr lang="en-IN" dirty="0">
              <a:solidFill>
                <a:schemeClr val="accent2"/>
              </a:solidFill>
            </a:endParaRPr>
          </a:p>
        </p:txBody>
      </p:sp>
      <p:sp>
        <p:nvSpPr>
          <p:cNvPr id="3" name="Content Placeholder 2">
            <a:extLst>
              <a:ext uri="{FF2B5EF4-FFF2-40B4-BE49-F238E27FC236}">
                <a16:creationId xmlns:a16="http://schemas.microsoft.com/office/drawing/2014/main" id="{C71B8E54-ECAF-476C-8D4B-23AA86FE4BB6}"/>
              </a:ext>
            </a:extLst>
          </p:cNvPr>
          <p:cNvSpPr>
            <a:spLocks noGrp="1"/>
          </p:cNvSpPr>
          <p:nvPr>
            <p:ph idx="1"/>
          </p:nvPr>
        </p:nvSpPr>
        <p:spPr/>
        <p:txBody>
          <a:bodyPr>
            <a:normAutofit lnSpcReduction="10000"/>
          </a:bodyPr>
          <a:lstStyle/>
          <a:p>
            <a:pPr marL="0" indent="0" algn="just" fontAlgn="base">
              <a:lnSpc>
                <a:spcPct val="150000"/>
              </a:lnSpc>
              <a:buNone/>
            </a:pPr>
            <a:r>
              <a:rPr lang="en-US" dirty="0"/>
              <a:t>Boosting algorithms also have some disadvantages these are:</a:t>
            </a:r>
          </a:p>
          <a:p>
            <a:pPr algn="just" fontAlgn="base">
              <a:lnSpc>
                <a:spcPct val="150000"/>
              </a:lnSpc>
            </a:pPr>
            <a:r>
              <a:rPr lang="en-US" dirty="0"/>
              <a:t>Boosting Algorithms are vulnerable to the outliers </a:t>
            </a:r>
          </a:p>
          <a:p>
            <a:pPr algn="just" fontAlgn="base">
              <a:lnSpc>
                <a:spcPct val="150000"/>
              </a:lnSpc>
            </a:pPr>
            <a:r>
              <a:rPr lang="en-US" dirty="0"/>
              <a:t>It is difficult to use boosting algorithms for Real-Time applications.</a:t>
            </a:r>
          </a:p>
          <a:p>
            <a:pPr algn="just" fontAlgn="base">
              <a:lnSpc>
                <a:spcPct val="150000"/>
              </a:lnSpc>
            </a:pPr>
            <a:r>
              <a:rPr lang="en-US" dirty="0"/>
              <a:t> It is computationally expensive for large datasets</a:t>
            </a:r>
          </a:p>
          <a:p>
            <a:pPr marL="0" indent="0" algn="just">
              <a:lnSpc>
                <a:spcPct val="150000"/>
              </a:lnSpc>
              <a:buNone/>
            </a:pPr>
            <a:br>
              <a:rPr lang="en-US" dirty="0"/>
            </a:br>
            <a:endParaRPr lang="en-IN" dirty="0"/>
          </a:p>
        </p:txBody>
      </p:sp>
    </p:spTree>
    <p:extLst>
      <p:ext uri="{BB962C8B-B14F-4D97-AF65-F5344CB8AC3E}">
        <p14:creationId xmlns:p14="http://schemas.microsoft.com/office/powerpoint/2010/main" val="831437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BC468-B314-4E18-A715-41965CD67F39}"/>
              </a:ext>
            </a:extLst>
          </p:cNvPr>
          <p:cNvSpPr>
            <a:spLocks noGrp="1"/>
          </p:cNvSpPr>
          <p:nvPr>
            <p:ph type="title"/>
          </p:nvPr>
        </p:nvSpPr>
        <p:spPr>
          <a:xfrm>
            <a:off x="298554" y="140273"/>
            <a:ext cx="10515600" cy="1325563"/>
          </a:xfrm>
        </p:spPr>
        <p:txBody>
          <a:bodyPr/>
          <a:lstStyle/>
          <a:p>
            <a:r>
              <a:rPr lang="en-IN" b="1" dirty="0">
                <a:solidFill>
                  <a:schemeClr val="accent2"/>
                </a:solidFill>
              </a:rPr>
              <a:t>Boosting vs Bagging</a:t>
            </a:r>
            <a:endParaRPr lang="en-IN" dirty="0">
              <a:solidFill>
                <a:schemeClr val="accent2"/>
              </a:solidFill>
            </a:endParaRPr>
          </a:p>
        </p:txBody>
      </p:sp>
      <p:graphicFrame>
        <p:nvGraphicFramePr>
          <p:cNvPr id="6" name="Content Placeholder 5">
            <a:extLst>
              <a:ext uri="{FF2B5EF4-FFF2-40B4-BE49-F238E27FC236}">
                <a16:creationId xmlns:a16="http://schemas.microsoft.com/office/drawing/2014/main" id="{EED88EE0-DB91-4CD4-A809-E4B77E5A4266}"/>
              </a:ext>
            </a:extLst>
          </p:cNvPr>
          <p:cNvGraphicFramePr>
            <a:graphicFrameLocks noGrp="1"/>
          </p:cNvGraphicFramePr>
          <p:nvPr>
            <p:ph idx="1"/>
            <p:extLst>
              <p:ext uri="{D42A27DB-BD31-4B8C-83A1-F6EECF244321}">
                <p14:modId xmlns:p14="http://schemas.microsoft.com/office/powerpoint/2010/main" val="501909753"/>
              </p:ext>
            </p:extLst>
          </p:nvPr>
        </p:nvGraphicFramePr>
        <p:xfrm>
          <a:off x="1078043" y="1294217"/>
          <a:ext cx="10515600" cy="4991100"/>
        </p:xfrm>
        <a:graphic>
          <a:graphicData uri="http://schemas.openxmlformats.org/drawingml/2006/table">
            <a:tbl>
              <a:tblPr/>
              <a:tblGrid>
                <a:gridCol w="5257800">
                  <a:extLst>
                    <a:ext uri="{9D8B030D-6E8A-4147-A177-3AD203B41FA5}">
                      <a16:colId xmlns:a16="http://schemas.microsoft.com/office/drawing/2014/main" val="1449091202"/>
                    </a:ext>
                  </a:extLst>
                </a:gridCol>
                <a:gridCol w="5257800">
                  <a:extLst>
                    <a:ext uri="{9D8B030D-6E8A-4147-A177-3AD203B41FA5}">
                      <a16:colId xmlns:a16="http://schemas.microsoft.com/office/drawing/2014/main" val="4095198150"/>
                    </a:ext>
                  </a:extLst>
                </a:gridCol>
              </a:tblGrid>
              <a:tr h="0">
                <a:tc>
                  <a:txBody>
                    <a:bodyPr/>
                    <a:lstStyle/>
                    <a:p>
                      <a:pPr algn="ctr" fontAlgn="ctr"/>
                      <a:r>
                        <a:rPr lang="en-IN" sz="2400" b="1" dirty="0">
                          <a:solidFill>
                            <a:srgbClr val="0070C0"/>
                          </a:solidFill>
                          <a:effectLst/>
                        </a:rPr>
                        <a:t>Boosting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2400" b="1" dirty="0">
                          <a:solidFill>
                            <a:srgbClr val="0070C0"/>
                          </a:solidFill>
                          <a:effectLst/>
                        </a:rPr>
                        <a:t>               Bagging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85711242"/>
                  </a:ext>
                </a:extLst>
              </a:tr>
              <a:tr h="0">
                <a:tc>
                  <a:txBody>
                    <a:bodyPr/>
                    <a:lstStyle/>
                    <a:p>
                      <a:pPr algn="ctr" fontAlgn="ctr"/>
                      <a:r>
                        <a:rPr lang="en-US" sz="2400" b="0" dirty="0">
                          <a:effectLst/>
                        </a:rPr>
                        <a:t>In Boosting we combine predictions that belong to different types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dirty="0">
                          <a:effectLst/>
                        </a:rPr>
                        <a:t>Bagging is a method of combining the same type of prediction</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03607841"/>
                  </a:ext>
                </a:extLst>
              </a:tr>
              <a:tr h="0">
                <a:tc>
                  <a:txBody>
                    <a:bodyPr/>
                    <a:lstStyle/>
                    <a:p>
                      <a:pPr algn="ctr" fontAlgn="ctr"/>
                      <a:r>
                        <a:rPr lang="en-US" sz="2400" b="0" dirty="0">
                          <a:effectLst/>
                        </a:rPr>
                        <a:t>The main aim of boosting is to decrease bias, not variance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dirty="0">
                          <a:effectLst/>
                        </a:rPr>
                        <a:t>The main aim of bagging is to decrease variance not bias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6853349"/>
                  </a:ext>
                </a:extLst>
              </a:tr>
              <a:tr h="0">
                <a:tc>
                  <a:txBody>
                    <a:bodyPr/>
                    <a:lstStyle/>
                    <a:p>
                      <a:pPr algn="ctr" fontAlgn="ctr"/>
                      <a:r>
                        <a:rPr lang="en-US" sz="2400" b="0" dirty="0">
                          <a:effectLst/>
                        </a:rPr>
                        <a:t>At every successive layer Models are weighted according to their performance.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dirty="0">
                          <a:effectLst/>
                        </a:rPr>
                        <a:t>All the models have the same weightage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599025015"/>
                  </a:ext>
                </a:extLst>
              </a:tr>
              <a:tr h="0">
                <a:tc>
                  <a:txBody>
                    <a:bodyPr/>
                    <a:lstStyle/>
                    <a:p>
                      <a:pPr algn="ctr" fontAlgn="ctr"/>
                      <a:r>
                        <a:rPr lang="en-US" sz="2400" b="0" dirty="0">
                          <a:effectLst/>
                        </a:rPr>
                        <a:t>New Models are influenced by the accuracy of previous Models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dirty="0">
                          <a:effectLst/>
                        </a:rPr>
                        <a:t>All the models are independent of each other</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40743189"/>
                  </a:ext>
                </a:extLst>
              </a:tr>
            </a:tbl>
          </a:graphicData>
        </a:graphic>
      </p:graphicFrame>
    </p:spTree>
    <p:extLst>
      <p:ext uri="{BB962C8B-B14F-4D97-AF65-F5344CB8AC3E}">
        <p14:creationId xmlns:p14="http://schemas.microsoft.com/office/powerpoint/2010/main" val="78856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78782-B33E-473E-B143-1C62B4A91111}"/>
              </a:ext>
            </a:extLst>
          </p:cNvPr>
          <p:cNvSpPr>
            <a:spLocks noGrp="1"/>
          </p:cNvSpPr>
          <p:nvPr>
            <p:ph type="title"/>
          </p:nvPr>
        </p:nvSpPr>
        <p:spPr>
          <a:xfrm>
            <a:off x="328534" y="245204"/>
            <a:ext cx="11573655" cy="1373734"/>
          </a:xfrm>
        </p:spPr>
        <p:txBody>
          <a:bodyPr/>
          <a:lstStyle/>
          <a:p>
            <a:pPr algn="just"/>
            <a:r>
              <a:rPr lang="en-US" b="1" dirty="0">
                <a:solidFill>
                  <a:schemeClr val="accent2"/>
                </a:solidFill>
              </a:rPr>
              <a:t>Python codes for implementing Boosting, AdaBoost, and </a:t>
            </a:r>
            <a:r>
              <a:rPr lang="en-US" b="1" dirty="0" err="1">
                <a:solidFill>
                  <a:schemeClr val="accent2"/>
                </a:solidFill>
              </a:rPr>
              <a:t>XGBoost</a:t>
            </a:r>
            <a:r>
              <a:rPr lang="en-US" b="1" dirty="0">
                <a:solidFill>
                  <a:schemeClr val="accent2"/>
                </a:solidFill>
              </a:rPr>
              <a:t> models.</a:t>
            </a:r>
            <a:endParaRPr lang="en-IN" b="1" dirty="0">
              <a:solidFill>
                <a:schemeClr val="accent2"/>
              </a:solidFill>
            </a:endParaRPr>
          </a:p>
        </p:txBody>
      </p:sp>
      <p:sp>
        <p:nvSpPr>
          <p:cNvPr id="3" name="Content Placeholder 2">
            <a:extLst>
              <a:ext uri="{FF2B5EF4-FFF2-40B4-BE49-F238E27FC236}">
                <a16:creationId xmlns:a16="http://schemas.microsoft.com/office/drawing/2014/main" id="{23034BA9-27DB-4C60-B5D7-B53D00918AC6}"/>
              </a:ext>
            </a:extLst>
          </p:cNvPr>
          <p:cNvSpPr>
            <a:spLocks noGrp="1"/>
          </p:cNvSpPr>
          <p:nvPr>
            <p:ph idx="1"/>
          </p:nvPr>
        </p:nvSpPr>
        <p:spPr>
          <a:xfrm>
            <a:off x="328534" y="1618938"/>
            <a:ext cx="11573654" cy="1373734"/>
          </a:xfrm>
        </p:spPr>
        <p:txBody>
          <a:bodyPr/>
          <a:lstStyle/>
          <a:p>
            <a:pPr marL="0" indent="0">
              <a:buNone/>
            </a:pPr>
            <a:r>
              <a:rPr lang="en-US" b="1" dirty="0"/>
              <a:t>1. Gradient Boosting</a:t>
            </a:r>
          </a:p>
          <a:p>
            <a:r>
              <a:rPr lang="en-US" dirty="0"/>
              <a:t>Gradient Boosting is an ensemble technique that builds models sequentially, each new model correcting errors made by the previous ones.</a:t>
            </a:r>
          </a:p>
          <a:p>
            <a:endParaRPr lang="en-IN" dirty="0"/>
          </a:p>
        </p:txBody>
      </p:sp>
      <p:pic>
        <p:nvPicPr>
          <p:cNvPr id="4" name="Picture 3">
            <a:extLst>
              <a:ext uri="{FF2B5EF4-FFF2-40B4-BE49-F238E27FC236}">
                <a16:creationId xmlns:a16="http://schemas.microsoft.com/office/drawing/2014/main" id="{4D2648A6-7017-4F87-AE5E-CDBF4F8B120C}"/>
              </a:ext>
            </a:extLst>
          </p:cNvPr>
          <p:cNvPicPr>
            <a:picLocks noChangeAspect="1"/>
          </p:cNvPicPr>
          <p:nvPr/>
        </p:nvPicPr>
        <p:blipFill>
          <a:blip r:embed="rId2"/>
          <a:stretch>
            <a:fillRect/>
          </a:stretch>
        </p:blipFill>
        <p:spPr>
          <a:xfrm>
            <a:off x="643170" y="3076887"/>
            <a:ext cx="8455859" cy="3793439"/>
          </a:xfrm>
          <a:prstGeom prst="rect">
            <a:avLst/>
          </a:prstGeom>
        </p:spPr>
      </p:pic>
    </p:spTree>
    <p:extLst>
      <p:ext uri="{BB962C8B-B14F-4D97-AF65-F5344CB8AC3E}">
        <p14:creationId xmlns:p14="http://schemas.microsoft.com/office/powerpoint/2010/main" val="707324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480D90-0013-43F9-90D5-7F766CAAF540}"/>
              </a:ext>
            </a:extLst>
          </p:cNvPr>
          <p:cNvPicPr>
            <a:picLocks noChangeAspect="1"/>
          </p:cNvPicPr>
          <p:nvPr/>
        </p:nvPicPr>
        <p:blipFill>
          <a:blip r:embed="rId2"/>
          <a:stretch>
            <a:fillRect/>
          </a:stretch>
        </p:blipFill>
        <p:spPr>
          <a:xfrm>
            <a:off x="0" y="179882"/>
            <a:ext cx="12104928" cy="5201587"/>
          </a:xfrm>
          <a:prstGeom prst="rect">
            <a:avLst/>
          </a:prstGeom>
        </p:spPr>
      </p:pic>
    </p:spTree>
    <p:extLst>
      <p:ext uri="{BB962C8B-B14F-4D97-AF65-F5344CB8AC3E}">
        <p14:creationId xmlns:p14="http://schemas.microsoft.com/office/powerpoint/2010/main" val="2893534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650496-E46B-426C-8638-12D953C78A2F}"/>
              </a:ext>
            </a:extLst>
          </p:cNvPr>
          <p:cNvSpPr>
            <a:spLocks noGrp="1"/>
          </p:cNvSpPr>
          <p:nvPr>
            <p:ph idx="1"/>
          </p:nvPr>
        </p:nvSpPr>
        <p:spPr>
          <a:xfrm>
            <a:off x="283563" y="551461"/>
            <a:ext cx="11528685" cy="1427241"/>
          </a:xfrm>
        </p:spPr>
        <p:txBody>
          <a:bodyPr/>
          <a:lstStyle/>
          <a:p>
            <a:pPr marL="0" indent="0" algn="just">
              <a:buNone/>
            </a:pPr>
            <a:r>
              <a:rPr lang="en-US" b="1" dirty="0"/>
              <a:t>2. AdaBoost</a:t>
            </a:r>
          </a:p>
          <a:p>
            <a:pPr algn="just"/>
            <a:r>
              <a:rPr lang="en-US" dirty="0"/>
              <a:t>AdaBoost (Adaptive Boosting) combines multiple weak classifiers to create a strong classifier.</a:t>
            </a:r>
          </a:p>
          <a:p>
            <a:pPr algn="just"/>
            <a:endParaRPr lang="en-IN" dirty="0"/>
          </a:p>
        </p:txBody>
      </p:sp>
      <p:pic>
        <p:nvPicPr>
          <p:cNvPr id="4" name="Picture 3">
            <a:extLst>
              <a:ext uri="{FF2B5EF4-FFF2-40B4-BE49-F238E27FC236}">
                <a16:creationId xmlns:a16="http://schemas.microsoft.com/office/drawing/2014/main" id="{DB9BD536-FAE4-4906-9B58-5281512283F7}"/>
              </a:ext>
            </a:extLst>
          </p:cNvPr>
          <p:cNvPicPr>
            <a:picLocks noChangeAspect="1"/>
          </p:cNvPicPr>
          <p:nvPr/>
        </p:nvPicPr>
        <p:blipFill>
          <a:blip r:embed="rId2"/>
          <a:stretch>
            <a:fillRect/>
          </a:stretch>
        </p:blipFill>
        <p:spPr>
          <a:xfrm>
            <a:off x="606242" y="1978701"/>
            <a:ext cx="9647030" cy="4649769"/>
          </a:xfrm>
          <a:prstGeom prst="rect">
            <a:avLst/>
          </a:prstGeom>
        </p:spPr>
      </p:pic>
    </p:spTree>
    <p:extLst>
      <p:ext uri="{BB962C8B-B14F-4D97-AF65-F5344CB8AC3E}">
        <p14:creationId xmlns:p14="http://schemas.microsoft.com/office/powerpoint/2010/main" val="132129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C13C-F2B6-4818-8454-47F2719B94A5}"/>
              </a:ext>
            </a:extLst>
          </p:cNvPr>
          <p:cNvSpPr>
            <a:spLocks noGrp="1"/>
          </p:cNvSpPr>
          <p:nvPr>
            <p:ph type="title"/>
          </p:nvPr>
        </p:nvSpPr>
        <p:spPr>
          <a:xfrm>
            <a:off x="838200" y="0"/>
            <a:ext cx="10515600" cy="1325563"/>
          </a:xfrm>
        </p:spPr>
        <p:txBody>
          <a:bodyPr/>
          <a:lstStyle/>
          <a:p>
            <a:r>
              <a:rPr lang="en-IN" b="1" dirty="0">
                <a:solidFill>
                  <a:schemeClr val="accent2"/>
                </a:solidFill>
              </a:rPr>
              <a:t>Boosting</a:t>
            </a:r>
          </a:p>
        </p:txBody>
      </p:sp>
      <p:sp>
        <p:nvSpPr>
          <p:cNvPr id="3" name="Content Placeholder 2">
            <a:extLst>
              <a:ext uri="{FF2B5EF4-FFF2-40B4-BE49-F238E27FC236}">
                <a16:creationId xmlns:a16="http://schemas.microsoft.com/office/drawing/2014/main" id="{A3E027F8-288F-409C-9CD2-7F7F6F44E073}"/>
              </a:ext>
            </a:extLst>
          </p:cNvPr>
          <p:cNvSpPr>
            <a:spLocks noGrp="1"/>
          </p:cNvSpPr>
          <p:nvPr>
            <p:ph idx="1"/>
          </p:nvPr>
        </p:nvSpPr>
        <p:spPr>
          <a:xfrm>
            <a:off x="219231" y="3965977"/>
            <a:ext cx="11753538" cy="2764606"/>
          </a:xfrm>
        </p:spPr>
        <p:txBody>
          <a:bodyPr>
            <a:normAutofit fontScale="92500"/>
          </a:bodyPr>
          <a:lstStyle/>
          <a:p>
            <a:pPr algn="just">
              <a:lnSpc>
                <a:spcPct val="150000"/>
              </a:lnSpc>
            </a:pPr>
            <a:r>
              <a:rPr lang="en-US" dirty="0"/>
              <a:t>Boosting is an efficient algorithm that converts a weak learner into a strong learner. They use the concept of the weak learner and strong learner conversation through the weighted average values and higher votes values for prediction. These algorithms use decision stamp and margin maximizing classification for processing.</a:t>
            </a:r>
            <a:endParaRPr lang="en-IN" dirty="0"/>
          </a:p>
        </p:txBody>
      </p:sp>
      <p:pic>
        <p:nvPicPr>
          <p:cNvPr id="1026" name="Picture 2" descr="What is Boosting in Data Mining">
            <a:extLst>
              <a:ext uri="{FF2B5EF4-FFF2-40B4-BE49-F238E27FC236}">
                <a16:creationId xmlns:a16="http://schemas.microsoft.com/office/drawing/2014/main" id="{D4A766FE-D900-43B9-9F65-8D07ABF4D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7702" y="-51919"/>
            <a:ext cx="8453290" cy="3703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115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650496-E46B-426C-8638-12D953C78A2F}"/>
              </a:ext>
            </a:extLst>
          </p:cNvPr>
          <p:cNvSpPr>
            <a:spLocks noGrp="1"/>
          </p:cNvSpPr>
          <p:nvPr>
            <p:ph idx="1"/>
          </p:nvPr>
        </p:nvSpPr>
        <p:spPr>
          <a:xfrm>
            <a:off x="283563" y="551461"/>
            <a:ext cx="11528685" cy="1427241"/>
          </a:xfrm>
        </p:spPr>
        <p:txBody>
          <a:bodyPr/>
          <a:lstStyle/>
          <a:p>
            <a:pPr marL="0" indent="0">
              <a:buNone/>
            </a:pPr>
            <a:r>
              <a:rPr lang="en-US" b="1" dirty="0"/>
              <a:t>3. </a:t>
            </a:r>
            <a:r>
              <a:rPr lang="en-US" b="1" dirty="0" err="1"/>
              <a:t>XGBoost</a:t>
            </a:r>
            <a:endParaRPr lang="en-US" b="1" dirty="0"/>
          </a:p>
          <a:p>
            <a:r>
              <a:rPr lang="en-US" dirty="0" err="1"/>
              <a:t>XGBoost</a:t>
            </a:r>
            <a:r>
              <a:rPr lang="en-US" dirty="0"/>
              <a:t> (Extreme Gradient Boosting) is an optimized distributed gradient boosting library designed to be highly efficient, flexible, and portable.</a:t>
            </a:r>
          </a:p>
          <a:p>
            <a:pPr algn="just"/>
            <a:endParaRPr lang="en-IN" dirty="0"/>
          </a:p>
        </p:txBody>
      </p:sp>
      <p:pic>
        <p:nvPicPr>
          <p:cNvPr id="2" name="Picture 1">
            <a:extLst>
              <a:ext uri="{FF2B5EF4-FFF2-40B4-BE49-F238E27FC236}">
                <a16:creationId xmlns:a16="http://schemas.microsoft.com/office/drawing/2014/main" id="{32BF356B-2B28-4F7E-9DA4-9A3C8905A14C}"/>
              </a:ext>
            </a:extLst>
          </p:cNvPr>
          <p:cNvPicPr>
            <a:picLocks noChangeAspect="1"/>
          </p:cNvPicPr>
          <p:nvPr/>
        </p:nvPicPr>
        <p:blipFill>
          <a:blip r:embed="rId2"/>
          <a:stretch>
            <a:fillRect/>
          </a:stretch>
        </p:blipFill>
        <p:spPr>
          <a:xfrm>
            <a:off x="565565" y="1978702"/>
            <a:ext cx="8263642" cy="4820458"/>
          </a:xfrm>
          <a:prstGeom prst="rect">
            <a:avLst/>
          </a:prstGeom>
        </p:spPr>
      </p:pic>
    </p:spTree>
    <p:extLst>
      <p:ext uri="{BB962C8B-B14F-4D97-AF65-F5344CB8AC3E}">
        <p14:creationId xmlns:p14="http://schemas.microsoft.com/office/powerpoint/2010/main" val="2579454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C13C-F2B6-4818-8454-47F2719B94A5}"/>
              </a:ext>
            </a:extLst>
          </p:cNvPr>
          <p:cNvSpPr>
            <a:spLocks noGrp="1"/>
          </p:cNvSpPr>
          <p:nvPr>
            <p:ph type="title"/>
          </p:nvPr>
        </p:nvSpPr>
        <p:spPr>
          <a:xfrm>
            <a:off x="438462" y="0"/>
            <a:ext cx="10515600" cy="854439"/>
          </a:xfrm>
        </p:spPr>
        <p:txBody>
          <a:bodyPr/>
          <a:lstStyle/>
          <a:p>
            <a:r>
              <a:rPr lang="en-IN" b="1" dirty="0">
                <a:solidFill>
                  <a:schemeClr val="accent2"/>
                </a:solidFill>
              </a:rPr>
              <a:t>Example</a:t>
            </a:r>
          </a:p>
        </p:txBody>
      </p:sp>
      <p:sp>
        <p:nvSpPr>
          <p:cNvPr id="3" name="Content Placeholder 2">
            <a:extLst>
              <a:ext uri="{FF2B5EF4-FFF2-40B4-BE49-F238E27FC236}">
                <a16:creationId xmlns:a16="http://schemas.microsoft.com/office/drawing/2014/main" id="{A3E027F8-288F-409C-9CD2-7F7F6F44E073}"/>
              </a:ext>
            </a:extLst>
          </p:cNvPr>
          <p:cNvSpPr>
            <a:spLocks noGrp="1"/>
          </p:cNvSpPr>
          <p:nvPr>
            <p:ph idx="1"/>
          </p:nvPr>
        </p:nvSpPr>
        <p:spPr>
          <a:xfrm>
            <a:off x="438462" y="854439"/>
            <a:ext cx="11358797" cy="5831174"/>
          </a:xfrm>
        </p:spPr>
        <p:txBody>
          <a:bodyPr>
            <a:normAutofit lnSpcReduction="10000"/>
          </a:bodyPr>
          <a:lstStyle/>
          <a:p>
            <a:pPr marL="0" indent="0" algn="just">
              <a:lnSpc>
                <a:spcPct val="150000"/>
              </a:lnSpc>
              <a:buNone/>
            </a:pPr>
            <a:r>
              <a:rPr lang="en-US" dirty="0">
                <a:solidFill>
                  <a:srgbClr val="002060"/>
                </a:solidFill>
              </a:rPr>
              <a:t>Let's understand this concept with the help of the following example. </a:t>
            </a:r>
          </a:p>
          <a:p>
            <a:pPr marL="0" indent="0" algn="just">
              <a:lnSpc>
                <a:spcPct val="150000"/>
              </a:lnSpc>
              <a:buNone/>
            </a:pPr>
            <a:r>
              <a:rPr lang="en-US" dirty="0">
                <a:solidFill>
                  <a:srgbClr val="002060"/>
                </a:solidFill>
              </a:rPr>
              <a:t>Let's take the example of the email. How will you recognize your email, whether it is spam or not? You can recognize it by the following conditions:</a:t>
            </a:r>
          </a:p>
          <a:p>
            <a:r>
              <a:rPr lang="en-US" dirty="0">
                <a:solidFill>
                  <a:srgbClr val="0070C0"/>
                </a:solidFill>
              </a:rPr>
              <a:t>If an email contains lots of sources, that means it is spam.</a:t>
            </a:r>
          </a:p>
          <a:p>
            <a:r>
              <a:rPr lang="en-US" dirty="0">
                <a:solidFill>
                  <a:srgbClr val="0070C0"/>
                </a:solidFill>
              </a:rPr>
              <a:t>If an email contains only one file image, then it is spam.</a:t>
            </a:r>
          </a:p>
          <a:p>
            <a:r>
              <a:rPr lang="en-US" dirty="0">
                <a:solidFill>
                  <a:srgbClr val="0070C0"/>
                </a:solidFill>
              </a:rPr>
              <a:t>If an email contains the message "You Own a lottery of $</a:t>
            </a:r>
            <a:r>
              <a:rPr lang="en-US" dirty="0" err="1">
                <a:solidFill>
                  <a:srgbClr val="0070C0"/>
                </a:solidFill>
              </a:rPr>
              <a:t>xxxxx</a:t>
            </a:r>
            <a:r>
              <a:rPr lang="en-US" dirty="0">
                <a:solidFill>
                  <a:srgbClr val="0070C0"/>
                </a:solidFill>
              </a:rPr>
              <a:t>," it is spam.</a:t>
            </a:r>
          </a:p>
          <a:p>
            <a:r>
              <a:rPr lang="en-US" dirty="0">
                <a:solidFill>
                  <a:srgbClr val="0070C0"/>
                </a:solidFill>
              </a:rPr>
              <a:t>If an email contains some known source, then it is not spam.</a:t>
            </a:r>
          </a:p>
          <a:p>
            <a:r>
              <a:rPr lang="en-US" dirty="0">
                <a:solidFill>
                  <a:srgbClr val="0070C0"/>
                </a:solidFill>
              </a:rPr>
              <a:t>If it contains the official domain like educba.com, etc., it is not spam.</a:t>
            </a:r>
          </a:p>
          <a:p>
            <a:pPr marL="0" indent="0" algn="just">
              <a:lnSpc>
                <a:spcPct val="150000"/>
              </a:lnSpc>
              <a:buNone/>
            </a:pPr>
            <a:r>
              <a:rPr lang="en-US" dirty="0">
                <a:solidFill>
                  <a:srgbClr val="002060"/>
                </a:solidFill>
              </a:rPr>
              <a:t>The rules mentioned above are not that powerful to recognize spam or not; hence these rules are called </a:t>
            </a:r>
            <a:r>
              <a:rPr lang="en-US" b="1" i="1" dirty="0">
                <a:solidFill>
                  <a:srgbClr val="002060"/>
                </a:solidFill>
              </a:rPr>
              <a:t>weak learners</a:t>
            </a:r>
            <a:r>
              <a:rPr lang="en-US" dirty="0">
                <a:solidFill>
                  <a:srgbClr val="002060"/>
                </a:solidFill>
              </a:rPr>
              <a:t>.</a:t>
            </a:r>
            <a:endParaRPr lang="en-IN" dirty="0">
              <a:solidFill>
                <a:srgbClr val="002060"/>
              </a:solidFill>
            </a:endParaRPr>
          </a:p>
        </p:txBody>
      </p:sp>
    </p:spTree>
    <p:extLst>
      <p:ext uri="{BB962C8B-B14F-4D97-AF65-F5344CB8AC3E}">
        <p14:creationId xmlns:p14="http://schemas.microsoft.com/office/powerpoint/2010/main" val="326605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D4F2D-34A2-467B-B0B0-F39994E31BAD}"/>
              </a:ext>
            </a:extLst>
          </p:cNvPr>
          <p:cNvSpPr>
            <a:spLocks noGrp="1"/>
          </p:cNvSpPr>
          <p:nvPr>
            <p:ph type="title"/>
          </p:nvPr>
        </p:nvSpPr>
        <p:spPr/>
        <p:txBody>
          <a:bodyPr/>
          <a:lstStyle/>
          <a:p>
            <a:r>
              <a:rPr lang="en-US" b="1" dirty="0">
                <a:solidFill>
                  <a:srgbClr val="FF0000"/>
                </a:solidFill>
              </a:rPr>
              <a:t>How does the Boosting Algorithm Work?</a:t>
            </a:r>
            <a:endParaRPr lang="en-IN" b="1" dirty="0">
              <a:solidFill>
                <a:srgbClr val="FF0000"/>
              </a:solidFill>
            </a:endParaRPr>
          </a:p>
        </p:txBody>
      </p:sp>
      <p:sp>
        <p:nvSpPr>
          <p:cNvPr id="3" name="Content Placeholder 2">
            <a:extLst>
              <a:ext uri="{FF2B5EF4-FFF2-40B4-BE49-F238E27FC236}">
                <a16:creationId xmlns:a16="http://schemas.microsoft.com/office/drawing/2014/main" id="{43249B2D-1C8D-4D03-9466-B8B3F1684D4C}"/>
              </a:ext>
            </a:extLst>
          </p:cNvPr>
          <p:cNvSpPr>
            <a:spLocks noGrp="1"/>
          </p:cNvSpPr>
          <p:nvPr>
            <p:ph idx="1"/>
          </p:nvPr>
        </p:nvSpPr>
        <p:spPr>
          <a:xfrm>
            <a:off x="838200" y="1690687"/>
            <a:ext cx="10515600" cy="4470269"/>
          </a:xfrm>
        </p:spPr>
        <p:txBody>
          <a:bodyPr>
            <a:normAutofit lnSpcReduction="10000"/>
          </a:bodyPr>
          <a:lstStyle/>
          <a:p>
            <a:pPr algn="just">
              <a:lnSpc>
                <a:spcPct val="150000"/>
              </a:lnSpc>
            </a:pPr>
            <a:r>
              <a:rPr lang="en-US" dirty="0"/>
              <a:t>The basic principle behind the working of the boosting algorithm is to generate multiple weak learners and combine their predictions to form one strict rule. These weak rules are generated by applying base Machine Learning algorithms on different distributions of the data set. These algorithms generate weak rules for each iteration. After multiple iterations, the weak learners are combined to form a strong learner that will predict a more accurate outcome.</a:t>
            </a:r>
            <a:endParaRPr lang="en-IN" dirty="0"/>
          </a:p>
        </p:txBody>
      </p:sp>
    </p:spTree>
    <p:extLst>
      <p:ext uri="{BB962C8B-B14F-4D97-AF65-F5344CB8AC3E}">
        <p14:creationId xmlns:p14="http://schemas.microsoft.com/office/powerpoint/2010/main" val="184109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What is Boosting in Data Mining">
            <a:extLst>
              <a:ext uri="{FF2B5EF4-FFF2-40B4-BE49-F238E27FC236}">
                <a16:creationId xmlns:a16="http://schemas.microsoft.com/office/drawing/2014/main" id="{94DED886-2D69-4AC7-AA2A-E5DD1520A3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849" y="689548"/>
            <a:ext cx="9876833" cy="5613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713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6D9C7F-8207-459D-A685-976C3C096DAF}"/>
              </a:ext>
            </a:extLst>
          </p:cNvPr>
          <p:cNvSpPr>
            <a:spLocks noChangeArrowheads="1"/>
          </p:cNvSpPr>
          <p:nvPr/>
        </p:nvSpPr>
        <p:spPr bwMode="auto">
          <a:xfrm>
            <a:off x="212361" y="363651"/>
            <a:ext cx="11390026" cy="59172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rgbClr val="002060"/>
                </a:solidFill>
                <a:effectLst/>
                <a:latin typeface="inter-regular"/>
              </a:rPr>
              <a:t>Here's how the algorithm works:</a:t>
            </a:r>
            <a:endParaRPr kumimoji="0" lang="en-US" altLang="en-US" sz="2800" b="0" i="0" u="none" strike="noStrike" cap="none" normalizeH="0" baseline="0" dirty="0">
              <a:ln>
                <a:noFill/>
              </a:ln>
              <a:solidFill>
                <a:srgbClr val="002060"/>
              </a:solidFill>
              <a:effectLs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rgbClr val="002060"/>
                </a:solidFill>
                <a:effectLst/>
                <a:latin typeface="inter-bold"/>
              </a:rPr>
              <a:t>Step 1:</a:t>
            </a:r>
            <a:r>
              <a:rPr kumimoji="0" lang="en-US" altLang="en-US" sz="2800" b="0" i="0" u="none" strike="noStrike" cap="none" normalizeH="0" baseline="0" dirty="0">
                <a:ln>
                  <a:noFill/>
                </a:ln>
                <a:solidFill>
                  <a:srgbClr val="002060"/>
                </a:solidFill>
                <a:effectLst/>
                <a:latin typeface="inter-regular"/>
              </a:rPr>
              <a:t> The base algorithm reads the data and assigns equal weight to each sample observation.</a:t>
            </a:r>
            <a:endParaRPr kumimoji="0" lang="en-US" altLang="en-US" sz="2800" b="0" i="0" u="none" strike="noStrike" cap="none" normalizeH="0" baseline="0" dirty="0">
              <a:ln>
                <a:noFill/>
              </a:ln>
              <a:solidFill>
                <a:srgbClr val="002060"/>
              </a:solidFill>
              <a:effectLs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rgbClr val="002060"/>
                </a:solidFill>
                <a:effectLst/>
                <a:latin typeface="inter-bold"/>
              </a:rPr>
              <a:t>Step 2:</a:t>
            </a:r>
            <a:r>
              <a:rPr kumimoji="0" lang="en-US" altLang="en-US" sz="2800" b="0" i="0" u="none" strike="noStrike" cap="none" normalizeH="0" baseline="0" dirty="0">
                <a:ln>
                  <a:noFill/>
                </a:ln>
                <a:solidFill>
                  <a:srgbClr val="002060"/>
                </a:solidFill>
                <a:effectLst/>
                <a:latin typeface="inter-regular"/>
              </a:rPr>
              <a:t> False predictions made by the base learner are identified. In the next iteration, these false predictions are assigned to the next base learner with a higher weightage on these incorrect predictions.</a:t>
            </a:r>
            <a:endParaRPr kumimoji="0" lang="en-US" altLang="en-US" sz="2800" b="0" i="0" u="none" strike="noStrike" cap="none" normalizeH="0" baseline="0" dirty="0">
              <a:ln>
                <a:noFill/>
              </a:ln>
              <a:solidFill>
                <a:srgbClr val="002060"/>
              </a:solidFill>
              <a:effectLst/>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rgbClr val="002060"/>
                </a:solidFill>
                <a:effectLst/>
                <a:latin typeface="inter-bold"/>
              </a:rPr>
              <a:t>Step 3:</a:t>
            </a:r>
            <a:r>
              <a:rPr kumimoji="0" lang="en-US" altLang="en-US" sz="2800" b="0" i="0" u="none" strike="noStrike" cap="none" normalizeH="0" baseline="0" dirty="0">
                <a:ln>
                  <a:noFill/>
                </a:ln>
                <a:solidFill>
                  <a:srgbClr val="002060"/>
                </a:solidFill>
                <a:effectLst/>
                <a:latin typeface="inter-regular"/>
              </a:rPr>
              <a:t> Repeat step 2 until the algorithm can correctly classify the output.</a:t>
            </a:r>
          </a:p>
          <a:p>
            <a:pPr lvl="0" algn="just">
              <a:lnSpc>
                <a:spcPct val="150000"/>
              </a:lnSpc>
            </a:pPr>
            <a:r>
              <a:rPr lang="en-US" sz="2800" dirty="0">
                <a:solidFill>
                  <a:srgbClr val="0070C0"/>
                </a:solidFill>
              </a:rPr>
              <a:t>Therefore, the main aim of Boosting is to focus more on miss-classified predictions.</a:t>
            </a:r>
            <a:endParaRPr kumimoji="0" lang="en-US" altLang="en-US" sz="2800" b="0" i="0" u="none" strike="noStrike" cap="none" normalizeH="0" baseline="0" dirty="0">
              <a:ln>
                <a:noFill/>
              </a:ln>
              <a:solidFill>
                <a:srgbClr val="0070C0"/>
              </a:solidFill>
              <a:effectLst/>
            </a:endParaRPr>
          </a:p>
        </p:txBody>
      </p:sp>
    </p:spTree>
    <p:extLst>
      <p:ext uri="{BB962C8B-B14F-4D97-AF65-F5344CB8AC3E}">
        <p14:creationId xmlns:p14="http://schemas.microsoft.com/office/powerpoint/2010/main" val="132630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E027F8-288F-409C-9CD2-7F7F6F44E073}"/>
              </a:ext>
            </a:extLst>
          </p:cNvPr>
          <p:cNvSpPr>
            <a:spLocks noGrp="1"/>
          </p:cNvSpPr>
          <p:nvPr>
            <p:ph idx="1"/>
          </p:nvPr>
        </p:nvSpPr>
        <p:spPr>
          <a:xfrm>
            <a:off x="438462" y="854439"/>
            <a:ext cx="11358797" cy="5096656"/>
          </a:xfrm>
        </p:spPr>
        <p:txBody>
          <a:bodyPr>
            <a:normAutofit/>
          </a:bodyPr>
          <a:lstStyle/>
          <a:p>
            <a:pPr marL="0" indent="0" algn="just">
              <a:lnSpc>
                <a:spcPct val="150000"/>
              </a:lnSpc>
              <a:buNone/>
            </a:pPr>
            <a:r>
              <a:rPr lang="en-US" dirty="0">
                <a:solidFill>
                  <a:srgbClr val="002060"/>
                </a:solidFill>
              </a:rPr>
              <a:t>To convert weak learners to the strong learner, combine the prediction of the weak learner using the following methods.</a:t>
            </a:r>
          </a:p>
          <a:p>
            <a:pPr marL="719138" indent="-269875" algn="just">
              <a:lnSpc>
                <a:spcPct val="150000"/>
              </a:lnSpc>
            </a:pPr>
            <a:r>
              <a:rPr lang="en-US" dirty="0">
                <a:solidFill>
                  <a:srgbClr val="0070C0"/>
                </a:solidFill>
              </a:rPr>
              <a:t>Using average or weighted average.</a:t>
            </a:r>
          </a:p>
          <a:p>
            <a:pPr marL="719138" indent="-269875" algn="just">
              <a:lnSpc>
                <a:spcPct val="150000"/>
              </a:lnSpc>
            </a:pPr>
            <a:r>
              <a:rPr lang="en-US" dirty="0">
                <a:solidFill>
                  <a:srgbClr val="0070C0"/>
                </a:solidFill>
              </a:rPr>
              <a:t>Consider prediction has a higher vote</a:t>
            </a:r>
            <a:r>
              <a:rPr lang="en-US" dirty="0"/>
              <a:t>.</a:t>
            </a:r>
          </a:p>
          <a:p>
            <a:pPr marL="0" indent="0" algn="just">
              <a:lnSpc>
                <a:spcPct val="150000"/>
              </a:lnSpc>
              <a:buNone/>
            </a:pPr>
            <a:r>
              <a:rPr lang="en-US" dirty="0">
                <a:solidFill>
                  <a:srgbClr val="002060"/>
                </a:solidFill>
              </a:rPr>
              <a:t>Consider the 5 rules mentioned above; there are 3 votes for spam and 2 votes for not spam. Since there is high vote spam, we consider it spam.</a:t>
            </a:r>
          </a:p>
        </p:txBody>
      </p:sp>
    </p:spTree>
    <p:extLst>
      <p:ext uri="{BB962C8B-B14F-4D97-AF65-F5344CB8AC3E}">
        <p14:creationId xmlns:p14="http://schemas.microsoft.com/office/powerpoint/2010/main" val="3982139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0ECE-6F98-4BC1-8999-A41A1442EDF7}"/>
              </a:ext>
            </a:extLst>
          </p:cNvPr>
          <p:cNvSpPr>
            <a:spLocks noGrp="1"/>
          </p:cNvSpPr>
          <p:nvPr>
            <p:ph type="title"/>
          </p:nvPr>
        </p:nvSpPr>
        <p:spPr>
          <a:xfrm>
            <a:off x="448456" y="365125"/>
            <a:ext cx="10515600" cy="1325563"/>
          </a:xfrm>
        </p:spPr>
        <p:txBody>
          <a:bodyPr/>
          <a:lstStyle/>
          <a:p>
            <a:r>
              <a:rPr lang="en-IN" b="1" dirty="0">
                <a:solidFill>
                  <a:schemeClr val="accent2"/>
                </a:solidFill>
              </a:rPr>
              <a:t>Types of Boosting</a:t>
            </a:r>
          </a:p>
        </p:txBody>
      </p:sp>
      <p:sp>
        <p:nvSpPr>
          <p:cNvPr id="3" name="Content Placeholder 2">
            <a:extLst>
              <a:ext uri="{FF2B5EF4-FFF2-40B4-BE49-F238E27FC236}">
                <a16:creationId xmlns:a16="http://schemas.microsoft.com/office/drawing/2014/main" id="{EAFD4266-7F17-4F07-BB6E-EF16EE8A7E94}"/>
              </a:ext>
            </a:extLst>
          </p:cNvPr>
          <p:cNvSpPr>
            <a:spLocks noGrp="1"/>
          </p:cNvSpPr>
          <p:nvPr>
            <p:ph idx="1"/>
          </p:nvPr>
        </p:nvSpPr>
        <p:spPr>
          <a:xfrm>
            <a:off x="643328" y="1540812"/>
            <a:ext cx="11100216" cy="4710086"/>
          </a:xfrm>
        </p:spPr>
        <p:txBody>
          <a:bodyPr>
            <a:normAutofit/>
          </a:bodyPr>
          <a:lstStyle/>
          <a:p>
            <a:pPr marL="0" indent="0" algn="just">
              <a:lnSpc>
                <a:spcPct val="150000"/>
              </a:lnSpc>
              <a:buNone/>
            </a:pPr>
            <a:r>
              <a:rPr lang="en-US" dirty="0">
                <a:solidFill>
                  <a:srgbClr val="002060"/>
                </a:solidFill>
              </a:rPr>
              <a:t>There are three types of Boosting Algorithms available such as </a:t>
            </a:r>
          </a:p>
          <a:p>
            <a:pPr marL="900113" indent="-450850" algn="just">
              <a:lnSpc>
                <a:spcPct val="150000"/>
              </a:lnSpc>
              <a:buAutoNum type="arabicPeriod"/>
            </a:pPr>
            <a:r>
              <a:rPr lang="en-US" dirty="0">
                <a:solidFill>
                  <a:srgbClr val="002060"/>
                </a:solidFill>
              </a:rPr>
              <a:t>AdaBoost or Adaptive boosting Algorithm, </a:t>
            </a:r>
          </a:p>
          <a:p>
            <a:pPr marL="900113" indent="-450850" algn="just">
              <a:lnSpc>
                <a:spcPct val="150000"/>
              </a:lnSpc>
              <a:buAutoNum type="arabicPeriod"/>
            </a:pPr>
            <a:r>
              <a:rPr lang="en-US" dirty="0">
                <a:solidFill>
                  <a:srgbClr val="002060"/>
                </a:solidFill>
              </a:rPr>
              <a:t>Gradient, and </a:t>
            </a:r>
          </a:p>
          <a:p>
            <a:pPr marL="900113" indent="-450850" algn="just">
              <a:lnSpc>
                <a:spcPct val="150000"/>
              </a:lnSpc>
              <a:buAutoNum type="arabicPeriod"/>
            </a:pPr>
            <a:r>
              <a:rPr lang="en-US" dirty="0">
                <a:solidFill>
                  <a:srgbClr val="002060"/>
                </a:solidFill>
              </a:rPr>
              <a:t>XG Boosting algorithm. </a:t>
            </a:r>
          </a:p>
          <a:p>
            <a:pPr marL="0" indent="0" algn="just">
              <a:lnSpc>
                <a:spcPct val="150000"/>
              </a:lnSpc>
              <a:buNone/>
            </a:pPr>
            <a:r>
              <a:rPr lang="en-US" dirty="0">
                <a:solidFill>
                  <a:srgbClr val="002060"/>
                </a:solidFill>
              </a:rPr>
              <a:t>These are the machine learning algorithms that follow the process of training for predicting and fine-tuning the result.</a:t>
            </a:r>
            <a:endParaRPr lang="en-IN" dirty="0">
              <a:solidFill>
                <a:srgbClr val="002060"/>
              </a:solidFill>
            </a:endParaRPr>
          </a:p>
        </p:txBody>
      </p:sp>
    </p:spTree>
    <p:extLst>
      <p:ext uri="{BB962C8B-B14F-4D97-AF65-F5344CB8AC3E}">
        <p14:creationId xmlns:p14="http://schemas.microsoft.com/office/powerpoint/2010/main" val="1187725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2189</Words>
  <Application>Microsoft Office PowerPoint</Application>
  <PresentationFormat>Widescreen</PresentationFormat>
  <Paragraphs>103</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inter-bold</vt:lpstr>
      <vt:lpstr>inter-regular</vt:lpstr>
      <vt:lpstr>Office Theme</vt:lpstr>
      <vt:lpstr>Boosting Algorithms</vt:lpstr>
      <vt:lpstr>Boosting</vt:lpstr>
      <vt:lpstr>Boosting</vt:lpstr>
      <vt:lpstr>Example</vt:lpstr>
      <vt:lpstr>How does the Boosting Algorithm Work?</vt:lpstr>
      <vt:lpstr>PowerPoint Presentation</vt:lpstr>
      <vt:lpstr>PowerPoint Presentation</vt:lpstr>
      <vt:lpstr>PowerPoint Presentation</vt:lpstr>
      <vt:lpstr>Types of Boosting</vt:lpstr>
      <vt:lpstr>1. Adaptive boosting or AdaBoost:</vt:lpstr>
      <vt:lpstr>PowerPoint Presentation</vt:lpstr>
      <vt:lpstr>2. Gradient Boosting: </vt:lpstr>
      <vt:lpstr>PowerPoint Presentation</vt:lpstr>
      <vt:lpstr>PowerPoint Presentation</vt:lpstr>
      <vt:lpstr>3. Extreme gradient boosting or XGBoost:</vt:lpstr>
      <vt:lpstr>PowerPoint Presentation</vt:lpstr>
      <vt:lpstr>PowerPoint Presentation</vt:lpstr>
      <vt:lpstr>Benefits and Challenges of Boosting</vt:lpstr>
      <vt:lpstr>PowerPoint Presentation</vt:lpstr>
      <vt:lpstr>PowerPoint Presentation</vt:lpstr>
      <vt:lpstr>PowerPoint Presentation</vt:lpstr>
      <vt:lpstr>Applications of Boosting</vt:lpstr>
      <vt:lpstr>PowerPoint Presentation</vt:lpstr>
      <vt:lpstr>Advantages of Boosting  </vt:lpstr>
      <vt:lpstr>Disadvantages of Boosting Algorithms </vt:lpstr>
      <vt:lpstr>Boosting vs Bagging</vt:lpstr>
      <vt:lpstr>Python codes for implementing Boosting, AdaBoost, and XGBoost models.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Algorithms</dc:title>
  <dc:creator>DELL</dc:creator>
  <cp:lastModifiedBy>DELL</cp:lastModifiedBy>
  <cp:revision>9</cp:revision>
  <dcterms:created xsi:type="dcterms:W3CDTF">2024-09-03T13:58:12Z</dcterms:created>
  <dcterms:modified xsi:type="dcterms:W3CDTF">2024-09-10T14:04:55Z</dcterms:modified>
</cp:coreProperties>
</file>