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0" r:id="rId20"/>
    <p:sldId id="275" r:id="rId21"/>
    <p:sldId id="276" r:id="rId22"/>
    <p:sldId id="280" r:id="rId23"/>
    <p:sldId id="277"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2B7E3-49E7-40D8-A729-845FACCACD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4AD1F3C-D34C-4320-9E71-74EA70388D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383B7BE-323E-4897-8F5A-F3C7EA7C467D}"/>
              </a:ext>
            </a:extLst>
          </p:cNvPr>
          <p:cNvSpPr>
            <a:spLocks noGrp="1"/>
          </p:cNvSpPr>
          <p:nvPr>
            <p:ph type="dt" sz="half" idx="10"/>
          </p:nvPr>
        </p:nvSpPr>
        <p:spPr/>
        <p:txBody>
          <a:bodyPr/>
          <a:lstStyle/>
          <a:p>
            <a:fld id="{614AEB30-7512-49C3-9B7F-A04ACC24827A}" type="datetimeFigureOut">
              <a:rPr lang="en-IN" smtClean="0"/>
              <a:t>09-09-2024</a:t>
            </a:fld>
            <a:endParaRPr lang="en-IN"/>
          </a:p>
        </p:txBody>
      </p:sp>
      <p:sp>
        <p:nvSpPr>
          <p:cNvPr id="5" name="Footer Placeholder 4">
            <a:extLst>
              <a:ext uri="{FF2B5EF4-FFF2-40B4-BE49-F238E27FC236}">
                <a16:creationId xmlns:a16="http://schemas.microsoft.com/office/drawing/2014/main" id="{C8C91DAB-3BAC-474F-960E-E0FA456340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614D5B-6458-4A5B-9546-9514E00A2048}"/>
              </a:ext>
            </a:extLst>
          </p:cNvPr>
          <p:cNvSpPr>
            <a:spLocks noGrp="1"/>
          </p:cNvSpPr>
          <p:nvPr>
            <p:ph type="sldNum" sz="quarter" idx="12"/>
          </p:nvPr>
        </p:nvSpPr>
        <p:spPr/>
        <p:txBody>
          <a:bodyPr/>
          <a:lstStyle/>
          <a:p>
            <a:fld id="{43BD2DDB-9EC3-4986-8A45-074947077544}" type="slidenum">
              <a:rPr lang="en-IN" smtClean="0"/>
              <a:t>‹#›</a:t>
            </a:fld>
            <a:endParaRPr lang="en-IN"/>
          </a:p>
        </p:txBody>
      </p:sp>
    </p:spTree>
    <p:extLst>
      <p:ext uri="{BB962C8B-B14F-4D97-AF65-F5344CB8AC3E}">
        <p14:creationId xmlns:p14="http://schemas.microsoft.com/office/powerpoint/2010/main" val="278917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91556-D948-40A0-A955-FBFC499340D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1C86C1-FEF5-47C7-AD23-1A50C831B4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DD5918-0ECC-41E3-B46A-50C514D70483}"/>
              </a:ext>
            </a:extLst>
          </p:cNvPr>
          <p:cNvSpPr>
            <a:spLocks noGrp="1"/>
          </p:cNvSpPr>
          <p:nvPr>
            <p:ph type="dt" sz="half" idx="10"/>
          </p:nvPr>
        </p:nvSpPr>
        <p:spPr/>
        <p:txBody>
          <a:bodyPr/>
          <a:lstStyle/>
          <a:p>
            <a:fld id="{614AEB30-7512-49C3-9B7F-A04ACC24827A}" type="datetimeFigureOut">
              <a:rPr lang="en-IN" smtClean="0"/>
              <a:t>09-09-2024</a:t>
            </a:fld>
            <a:endParaRPr lang="en-IN"/>
          </a:p>
        </p:txBody>
      </p:sp>
      <p:sp>
        <p:nvSpPr>
          <p:cNvPr id="5" name="Footer Placeholder 4">
            <a:extLst>
              <a:ext uri="{FF2B5EF4-FFF2-40B4-BE49-F238E27FC236}">
                <a16:creationId xmlns:a16="http://schemas.microsoft.com/office/drawing/2014/main" id="{795E9C96-3944-4468-8564-B4EAAE2A22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571212-5F87-4640-946C-CBFBF0D21379}"/>
              </a:ext>
            </a:extLst>
          </p:cNvPr>
          <p:cNvSpPr>
            <a:spLocks noGrp="1"/>
          </p:cNvSpPr>
          <p:nvPr>
            <p:ph type="sldNum" sz="quarter" idx="12"/>
          </p:nvPr>
        </p:nvSpPr>
        <p:spPr/>
        <p:txBody>
          <a:bodyPr/>
          <a:lstStyle/>
          <a:p>
            <a:fld id="{43BD2DDB-9EC3-4986-8A45-074947077544}" type="slidenum">
              <a:rPr lang="en-IN" smtClean="0"/>
              <a:t>‹#›</a:t>
            </a:fld>
            <a:endParaRPr lang="en-IN"/>
          </a:p>
        </p:txBody>
      </p:sp>
    </p:spTree>
    <p:extLst>
      <p:ext uri="{BB962C8B-B14F-4D97-AF65-F5344CB8AC3E}">
        <p14:creationId xmlns:p14="http://schemas.microsoft.com/office/powerpoint/2010/main" val="9504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766C64-1BC1-4ADE-AEBC-C53818E525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E24303-20C4-44C0-AD88-ECACA8534DC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B412A8-C513-49A9-98CF-8AC33DCD0EFD}"/>
              </a:ext>
            </a:extLst>
          </p:cNvPr>
          <p:cNvSpPr>
            <a:spLocks noGrp="1"/>
          </p:cNvSpPr>
          <p:nvPr>
            <p:ph type="dt" sz="half" idx="10"/>
          </p:nvPr>
        </p:nvSpPr>
        <p:spPr/>
        <p:txBody>
          <a:bodyPr/>
          <a:lstStyle/>
          <a:p>
            <a:fld id="{614AEB30-7512-49C3-9B7F-A04ACC24827A}" type="datetimeFigureOut">
              <a:rPr lang="en-IN" smtClean="0"/>
              <a:t>09-09-2024</a:t>
            </a:fld>
            <a:endParaRPr lang="en-IN"/>
          </a:p>
        </p:txBody>
      </p:sp>
      <p:sp>
        <p:nvSpPr>
          <p:cNvPr id="5" name="Footer Placeholder 4">
            <a:extLst>
              <a:ext uri="{FF2B5EF4-FFF2-40B4-BE49-F238E27FC236}">
                <a16:creationId xmlns:a16="http://schemas.microsoft.com/office/drawing/2014/main" id="{FB85D11E-ED84-4195-8381-721D5FAA22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DA2ED7-C235-4F77-A6C7-EC5009834BDC}"/>
              </a:ext>
            </a:extLst>
          </p:cNvPr>
          <p:cNvSpPr>
            <a:spLocks noGrp="1"/>
          </p:cNvSpPr>
          <p:nvPr>
            <p:ph type="sldNum" sz="quarter" idx="12"/>
          </p:nvPr>
        </p:nvSpPr>
        <p:spPr/>
        <p:txBody>
          <a:bodyPr/>
          <a:lstStyle/>
          <a:p>
            <a:fld id="{43BD2DDB-9EC3-4986-8A45-074947077544}" type="slidenum">
              <a:rPr lang="en-IN" smtClean="0"/>
              <a:t>‹#›</a:t>
            </a:fld>
            <a:endParaRPr lang="en-IN"/>
          </a:p>
        </p:txBody>
      </p:sp>
    </p:spTree>
    <p:extLst>
      <p:ext uri="{BB962C8B-B14F-4D97-AF65-F5344CB8AC3E}">
        <p14:creationId xmlns:p14="http://schemas.microsoft.com/office/powerpoint/2010/main" val="1160290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8F4F-6BCB-491A-9968-562512594D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EDBB8B-9C2E-42A1-8D1F-BE09740347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C156A5-0B7E-4F1C-9D83-887777AE3C75}"/>
              </a:ext>
            </a:extLst>
          </p:cNvPr>
          <p:cNvSpPr>
            <a:spLocks noGrp="1"/>
          </p:cNvSpPr>
          <p:nvPr>
            <p:ph type="dt" sz="half" idx="10"/>
          </p:nvPr>
        </p:nvSpPr>
        <p:spPr/>
        <p:txBody>
          <a:bodyPr/>
          <a:lstStyle/>
          <a:p>
            <a:fld id="{614AEB30-7512-49C3-9B7F-A04ACC24827A}" type="datetimeFigureOut">
              <a:rPr lang="en-IN" smtClean="0"/>
              <a:t>09-09-2024</a:t>
            </a:fld>
            <a:endParaRPr lang="en-IN"/>
          </a:p>
        </p:txBody>
      </p:sp>
      <p:sp>
        <p:nvSpPr>
          <p:cNvPr id="5" name="Footer Placeholder 4">
            <a:extLst>
              <a:ext uri="{FF2B5EF4-FFF2-40B4-BE49-F238E27FC236}">
                <a16:creationId xmlns:a16="http://schemas.microsoft.com/office/drawing/2014/main" id="{7FEA8747-F425-4F0C-963A-253B8305DD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E42B1D-85B4-44AF-AE4C-DF51C54168D7}"/>
              </a:ext>
            </a:extLst>
          </p:cNvPr>
          <p:cNvSpPr>
            <a:spLocks noGrp="1"/>
          </p:cNvSpPr>
          <p:nvPr>
            <p:ph type="sldNum" sz="quarter" idx="12"/>
          </p:nvPr>
        </p:nvSpPr>
        <p:spPr/>
        <p:txBody>
          <a:bodyPr/>
          <a:lstStyle/>
          <a:p>
            <a:fld id="{43BD2DDB-9EC3-4986-8A45-074947077544}" type="slidenum">
              <a:rPr lang="en-IN" smtClean="0"/>
              <a:t>‹#›</a:t>
            </a:fld>
            <a:endParaRPr lang="en-IN"/>
          </a:p>
        </p:txBody>
      </p:sp>
    </p:spTree>
    <p:extLst>
      <p:ext uri="{BB962C8B-B14F-4D97-AF65-F5344CB8AC3E}">
        <p14:creationId xmlns:p14="http://schemas.microsoft.com/office/powerpoint/2010/main" val="3803584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383B-E497-4FC4-A36B-E9EB8B0036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076338-7348-44EA-A0F8-721C2FD90D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9F79F19-68DB-44DB-A5F5-A7C4B4C9265E}"/>
              </a:ext>
            </a:extLst>
          </p:cNvPr>
          <p:cNvSpPr>
            <a:spLocks noGrp="1"/>
          </p:cNvSpPr>
          <p:nvPr>
            <p:ph type="dt" sz="half" idx="10"/>
          </p:nvPr>
        </p:nvSpPr>
        <p:spPr/>
        <p:txBody>
          <a:bodyPr/>
          <a:lstStyle/>
          <a:p>
            <a:fld id="{614AEB30-7512-49C3-9B7F-A04ACC24827A}" type="datetimeFigureOut">
              <a:rPr lang="en-IN" smtClean="0"/>
              <a:t>09-09-2024</a:t>
            </a:fld>
            <a:endParaRPr lang="en-IN"/>
          </a:p>
        </p:txBody>
      </p:sp>
      <p:sp>
        <p:nvSpPr>
          <p:cNvPr id="5" name="Footer Placeholder 4">
            <a:extLst>
              <a:ext uri="{FF2B5EF4-FFF2-40B4-BE49-F238E27FC236}">
                <a16:creationId xmlns:a16="http://schemas.microsoft.com/office/drawing/2014/main" id="{14D41D3F-2EC2-44B1-B118-77D8C48502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89BE23-9EB3-435E-AB09-34403623AC5D}"/>
              </a:ext>
            </a:extLst>
          </p:cNvPr>
          <p:cNvSpPr>
            <a:spLocks noGrp="1"/>
          </p:cNvSpPr>
          <p:nvPr>
            <p:ph type="sldNum" sz="quarter" idx="12"/>
          </p:nvPr>
        </p:nvSpPr>
        <p:spPr/>
        <p:txBody>
          <a:bodyPr/>
          <a:lstStyle/>
          <a:p>
            <a:fld id="{43BD2DDB-9EC3-4986-8A45-074947077544}" type="slidenum">
              <a:rPr lang="en-IN" smtClean="0"/>
              <a:t>‹#›</a:t>
            </a:fld>
            <a:endParaRPr lang="en-IN"/>
          </a:p>
        </p:txBody>
      </p:sp>
    </p:spTree>
    <p:extLst>
      <p:ext uri="{BB962C8B-B14F-4D97-AF65-F5344CB8AC3E}">
        <p14:creationId xmlns:p14="http://schemas.microsoft.com/office/powerpoint/2010/main" val="2531981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63E14-9A3A-44FD-AD2F-5CDA6A92FA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0C74BC-B058-498F-AD9B-43C96FE20D2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43E6DB-8989-4904-8622-DAC744564B6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738612-7172-443D-AF17-2BCEDBB007D0}"/>
              </a:ext>
            </a:extLst>
          </p:cNvPr>
          <p:cNvSpPr>
            <a:spLocks noGrp="1"/>
          </p:cNvSpPr>
          <p:nvPr>
            <p:ph type="dt" sz="half" idx="10"/>
          </p:nvPr>
        </p:nvSpPr>
        <p:spPr/>
        <p:txBody>
          <a:bodyPr/>
          <a:lstStyle/>
          <a:p>
            <a:fld id="{614AEB30-7512-49C3-9B7F-A04ACC24827A}" type="datetimeFigureOut">
              <a:rPr lang="en-IN" smtClean="0"/>
              <a:t>09-09-2024</a:t>
            </a:fld>
            <a:endParaRPr lang="en-IN"/>
          </a:p>
        </p:txBody>
      </p:sp>
      <p:sp>
        <p:nvSpPr>
          <p:cNvPr id="6" name="Footer Placeholder 5">
            <a:extLst>
              <a:ext uri="{FF2B5EF4-FFF2-40B4-BE49-F238E27FC236}">
                <a16:creationId xmlns:a16="http://schemas.microsoft.com/office/drawing/2014/main" id="{8FD640E8-7059-4ACD-9BBA-10D78A658B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5548BD-FBCC-4415-B640-B984968110A4}"/>
              </a:ext>
            </a:extLst>
          </p:cNvPr>
          <p:cNvSpPr>
            <a:spLocks noGrp="1"/>
          </p:cNvSpPr>
          <p:nvPr>
            <p:ph type="sldNum" sz="quarter" idx="12"/>
          </p:nvPr>
        </p:nvSpPr>
        <p:spPr/>
        <p:txBody>
          <a:bodyPr/>
          <a:lstStyle/>
          <a:p>
            <a:fld id="{43BD2DDB-9EC3-4986-8A45-074947077544}" type="slidenum">
              <a:rPr lang="en-IN" smtClean="0"/>
              <a:t>‹#›</a:t>
            </a:fld>
            <a:endParaRPr lang="en-IN"/>
          </a:p>
        </p:txBody>
      </p:sp>
    </p:spTree>
    <p:extLst>
      <p:ext uri="{BB962C8B-B14F-4D97-AF65-F5344CB8AC3E}">
        <p14:creationId xmlns:p14="http://schemas.microsoft.com/office/powerpoint/2010/main" val="165942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DA57A-2FA7-4F5E-B7D5-71287BE6AD0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1D5F0C-872E-4955-9D1B-473A41DB08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8C99259-9892-4A70-B8B2-F87486DF3A8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859CB32-1600-4F14-9482-7916AB9DE9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234CB02-A0C8-4BB3-B78F-B75F37F3064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7105CDB-42EF-4003-A9B7-16066619FA56}"/>
              </a:ext>
            </a:extLst>
          </p:cNvPr>
          <p:cNvSpPr>
            <a:spLocks noGrp="1"/>
          </p:cNvSpPr>
          <p:nvPr>
            <p:ph type="dt" sz="half" idx="10"/>
          </p:nvPr>
        </p:nvSpPr>
        <p:spPr/>
        <p:txBody>
          <a:bodyPr/>
          <a:lstStyle/>
          <a:p>
            <a:fld id="{614AEB30-7512-49C3-9B7F-A04ACC24827A}" type="datetimeFigureOut">
              <a:rPr lang="en-IN" smtClean="0"/>
              <a:t>09-09-2024</a:t>
            </a:fld>
            <a:endParaRPr lang="en-IN"/>
          </a:p>
        </p:txBody>
      </p:sp>
      <p:sp>
        <p:nvSpPr>
          <p:cNvPr id="8" name="Footer Placeholder 7">
            <a:extLst>
              <a:ext uri="{FF2B5EF4-FFF2-40B4-BE49-F238E27FC236}">
                <a16:creationId xmlns:a16="http://schemas.microsoft.com/office/drawing/2014/main" id="{0D5DED76-04BD-4A3D-A701-19B4D7E8A8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035F267-7B69-4843-A574-6E83C1BFACDC}"/>
              </a:ext>
            </a:extLst>
          </p:cNvPr>
          <p:cNvSpPr>
            <a:spLocks noGrp="1"/>
          </p:cNvSpPr>
          <p:nvPr>
            <p:ph type="sldNum" sz="quarter" idx="12"/>
          </p:nvPr>
        </p:nvSpPr>
        <p:spPr/>
        <p:txBody>
          <a:bodyPr/>
          <a:lstStyle/>
          <a:p>
            <a:fld id="{43BD2DDB-9EC3-4986-8A45-074947077544}" type="slidenum">
              <a:rPr lang="en-IN" smtClean="0"/>
              <a:t>‹#›</a:t>
            </a:fld>
            <a:endParaRPr lang="en-IN"/>
          </a:p>
        </p:txBody>
      </p:sp>
    </p:spTree>
    <p:extLst>
      <p:ext uri="{BB962C8B-B14F-4D97-AF65-F5344CB8AC3E}">
        <p14:creationId xmlns:p14="http://schemas.microsoft.com/office/powerpoint/2010/main" val="3510149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A2B31-234D-4AB5-9969-9CA069D8C0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A0233B7-7728-4F38-B071-DC2280682831}"/>
              </a:ext>
            </a:extLst>
          </p:cNvPr>
          <p:cNvSpPr>
            <a:spLocks noGrp="1"/>
          </p:cNvSpPr>
          <p:nvPr>
            <p:ph type="dt" sz="half" idx="10"/>
          </p:nvPr>
        </p:nvSpPr>
        <p:spPr/>
        <p:txBody>
          <a:bodyPr/>
          <a:lstStyle/>
          <a:p>
            <a:fld id="{614AEB30-7512-49C3-9B7F-A04ACC24827A}" type="datetimeFigureOut">
              <a:rPr lang="en-IN" smtClean="0"/>
              <a:t>09-09-2024</a:t>
            </a:fld>
            <a:endParaRPr lang="en-IN"/>
          </a:p>
        </p:txBody>
      </p:sp>
      <p:sp>
        <p:nvSpPr>
          <p:cNvPr id="4" name="Footer Placeholder 3">
            <a:extLst>
              <a:ext uri="{FF2B5EF4-FFF2-40B4-BE49-F238E27FC236}">
                <a16:creationId xmlns:a16="http://schemas.microsoft.com/office/drawing/2014/main" id="{38F9C2F4-1A87-4E37-A33D-A4840C817D3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3362E29-FE0F-478D-ACA0-EEFBCC866E3C}"/>
              </a:ext>
            </a:extLst>
          </p:cNvPr>
          <p:cNvSpPr>
            <a:spLocks noGrp="1"/>
          </p:cNvSpPr>
          <p:nvPr>
            <p:ph type="sldNum" sz="quarter" idx="12"/>
          </p:nvPr>
        </p:nvSpPr>
        <p:spPr/>
        <p:txBody>
          <a:bodyPr/>
          <a:lstStyle/>
          <a:p>
            <a:fld id="{43BD2DDB-9EC3-4986-8A45-074947077544}" type="slidenum">
              <a:rPr lang="en-IN" smtClean="0"/>
              <a:t>‹#›</a:t>
            </a:fld>
            <a:endParaRPr lang="en-IN"/>
          </a:p>
        </p:txBody>
      </p:sp>
    </p:spTree>
    <p:extLst>
      <p:ext uri="{BB962C8B-B14F-4D97-AF65-F5344CB8AC3E}">
        <p14:creationId xmlns:p14="http://schemas.microsoft.com/office/powerpoint/2010/main" val="3762069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5EA310-B334-46AF-97F2-EC867435FDBA}"/>
              </a:ext>
            </a:extLst>
          </p:cNvPr>
          <p:cNvSpPr>
            <a:spLocks noGrp="1"/>
          </p:cNvSpPr>
          <p:nvPr>
            <p:ph type="dt" sz="half" idx="10"/>
          </p:nvPr>
        </p:nvSpPr>
        <p:spPr/>
        <p:txBody>
          <a:bodyPr/>
          <a:lstStyle/>
          <a:p>
            <a:fld id="{614AEB30-7512-49C3-9B7F-A04ACC24827A}" type="datetimeFigureOut">
              <a:rPr lang="en-IN" smtClean="0"/>
              <a:t>09-09-2024</a:t>
            </a:fld>
            <a:endParaRPr lang="en-IN"/>
          </a:p>
        </p:txBody>
      </p:sp>
      <p:sp>
        <p:nvSpPr>
          <p:cNvPr id="3" name="Footer Placeholder 2">
            <a:extLst>
              <a:ext uri="{FF2B5EF4-FFF2-40B4-BE49-F238E27FC236}">
                <a16:creationId xmlns:a16="http://schemas.microsoft.com/office/drawing/2014/main" id="{1B5EB853-7C10-43BD-8121-C4DE2ABA1B0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DA00E66-EE1E-4A61-8B13-EB42AF9F0F71}"/>
              </a:ext>
            </a:extLst>
          </p:cNvPr>
          <p:cNvSpPr>
            <a:spLocks noGrp="1"/>
          </p:cNvSpPr>
          <p:nvPr>
            <p:ph type="sldNum" sz="quarter" idx="12"/>
          </p:nvPr>
        </p:nvSpPr>
        <p:spPr/>
        <p:txBody>
          <a:bodyPr/>
          <a:lstStyle/>
          <a:p>
            <a:fld id="{43BD2DDB-9EC3-4986-8A45-074947077544}" type="slidenum">
              <a:rPr lang="en-IN" smtClean="0"/>
              <a:t>‹#›</a:t>
            </a:fld>
            <a:endParaRPr lang="en-IN"/>
          </a:p>
        </p:txBody>
      </p:sp>
    </p:spTree>
    <p:extLst>
      <p:ext uri="{BB962C8B-B14F-4D97-AF65-F5344CB8AC3E}">
        <p14:creationId xmlns:p14="http://schemas.microsoft.com/office/powerpoint/2010/main" val="3795036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31D7F-31BC-45D3-9F67-17EFC7CDE9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3B7D52-E66B-4149-A65F-FDBC972E7A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BC03A2-3B7E-452F-BC75-F89614FBF5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97DE8F3-E658-4416-AE82-3FA44A9A8B67}"/>
              </a:ext>
            </a:extLst>
          </p:cNvPr>
          <p:cNvSpPr>
            <a:spLocks noGrp="1"/>
          </p:cNvSpPr>
          <p:nvPr>
            <p:ph type="dt" sz="half" idx="10"/>
          </p:nvPr>
        </p:nvSpPr>
        <p:spPr/>
        <p:txBody>
          <a:bodyPr/>
          <a:lstStyle/>
          <a:p>
            <a:fld id="{614AEB30-7512-49C3-9B7F-A04ACC24827A}" type="datetimeFigureOut">
              <a:rPr lang="en-IN" smtClean="0"/>
              <a:t>09-09-2024</a:t>
            </a:fld>
            <a:endParaRPr lang="en-IN"/>
          </a:p>
        </p:txBody>
      </p:sp>
      <p:sp>
        <p:nvSpPr>
          <p:cNvPr id="6" name="Footer Placeholder 5">
            <a:extLst>
              <a:ext uri="{FF2B5EF4-FFF2-40B4-BE49-F238E27FC236}">
                <a16:creationId xmlns:a16="http://schemas.microsoft.com/office/drawing/2014/main" id="{B4BD7679-E99E-44AC-A5E5-0BF876C532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2AFC7F-D0BB-4D3F-B0DF-E50B5B4F8F1A}"/>
              </a:ext>
            </a:extLst>
          </p:cNvPr>
          <p:cNvSpPr>
            <a:spLocks noGrp="1"/>
          </p:cNvSpPr>
          <p:nvPr>
            <p:ph type="sldNum" sz="quarter" idx="12"/>
          </p:nvPr>
        </p:nvSpPr>
        <p:spPr/>
        <p:txBody>
          <a:bodyPr/>
          <a:lstStyle/>
          <a:p>
            <a:fld id="{43BD2DDB-9EC3-4986-8A45-074947077544}" type="slidenum">
              <a:rPr lang="en-IN" smtClean="0"/>
              <a:t>‹#›</a:t>
            </a:fld>
            <a:endParaRPr lang="en-IN"/>
          </a:p>
        </p:txBody>
      </p:sp>
    </p:spTree>
    <p:extLst>
      <p:ext uri="{BB962C8B-B14F-4D97-AF65-F5344CB8AC3E}">
        <p14:creationId xmlns:p14="http://schemas.microsoft.com/office/powerpoint/2010/main" val="226341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A4854-EFDF-46FC-B681-F3C29AA2D9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13D8983-A4EE-4713-B44E-7A41C8CAE9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B6D9CBB-E32D-4A0B-B41D-37E44C580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79A8DCC-17F4-4534-8ED0-18E650D47AA5}"/>
              </a:ext>
            </a:extLst>
          </p:cNvPr>
          <p:cNvSpPr>
            <a:spLocks noGrp="1"/>
          </p:cNvSpPr>
          <p:nvPr>
            <p:ph type="dt" sz="half" idx="10"/>
          </p:nvPr>
        </p:nvSpPr>
        <p:spPr/>
        <p:txBody>
          <a:bodyPr/>
          <a:lstStyle/>
          <a:p>
            <a:fld id="{614AEB30-7512-49C3-9B7F-A04ACC24827A}" type="datetimeFigureOut">
              <a:rPr lang="en-IN" smtClean="0"/>
              <a:t>09-09-2024</a:t>
            </a:fld>
            <a:endParaRPr lang="en-IN"/>
          </a:p>
        </p:txBody>
      </p:sp>
      <p:sp>
        <p:nvSpPr>
          <p:cNvPr id="6" name="Footer Placeholder 5">
            <a:extLst>
              <a:ext uri="{FF2B5EF4-FFF2-40B4-BE49-F238E27FC236}">
                <a16:creationId xmlns:a16="http://schemas.microsoft.com/office/drawing/2014/main" id="{C784CCF7-2180-4397-BAE9-3916807A18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228805-713D-4475-9940-40FF26B48D56}"/>
              </a:ext>
            </a:extLst>
          </p:cNvPr>
          <p:cNvSpPr>
            <a:spLocks noGrp="1"/>
          </p:cNvSpPr>
          <p:nvPr>
            <p:ph type="sldNum" sz="quarter" idx="12"/>
          </p:nvPr>
        </p:nvSpPr>
        <p:spPr/>
        <p:txBody>
          <a:bodyPr/>
          <a:lstStyle/>
          <a:p>
            <a:fld id="{43BD2DDB-9EC3-4986-8A45-074947077544}" type="slidenum">
              <a:rPr lang="en-IN" smtClean="0"/>
              <a:t>‹#›</a:t>
            </a:fld>
            <a:endParaRPr lang="en-IN"/>
          </a:p>
        </p:txBody>
      </p:sp>
    </p:spTree>
    <p:extLst>
      <p:ext uri="{BB962C8B-B14F-4D97-AF65-F5344CB8AC3E}">
        <p14:creationId xmlns:p14="http://schemas.microsoft.com/office/powerpoint/2010/main" val="137824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1A67E2-2267-438A-862F-A3DB41766C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3116E7-410E-43C4-A3EE-B87DA3CC71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0D1405-0FA5-454D-BB2C-23EAB9BD78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4AEB30-7512-49C3-9B7F-A04ACC24827A}" type="datetimeFigureOut">
              <a:rPr lang="en-IN" smtClean="0"/>
              <a:t>09-09-2024</a:t>
            </a:fld>
            <a:endParaRPr lang="en-IN"/>
          </a:p>
        </p:txBody>
      </p:sp>
      <p:sp>
        <p:nvSpPr>
          <p:cNvPr id="5" name="Footer Placeholder 4">
            <a:extLst>
              <a:ext uri="{FF2B5EF4-FFF2-40B4-BE49-F238E27FC236}">
                <a16:creationId xmlns:a16="http://schemas.microsoft.com/office/drawing/2014/main" id="{D299515D-447C-4127-A73E-3439535318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169C319-37CE-4237-9505-26B9672087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BD2DDB-9EC3-4986-8A45-074947077544}" type="slidenum">
              <a:rPr lang="en-IN" smtClean="0"/>
              <a:t>‹#›</a:t>
            </a:fld>
            <a:endParaRPr lang="en-IN"/>
          </a:p>
        </p:txBody>
      </p:sp>
    </p:spTree>
    <p:extLst>
      <p:ext uri="{BB962C8B-B14F-4D97-AF65-F5344CB8AC3E}">
        <p14:creationId xmlns:p14="http://schemas.microsoft.com/office/powerpoint/2010/main" val="3049783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geeksforgeeks.org/decision-tree/" TargetMode="External"/><Relationship Id="rId2" Type="http://schemas.openxmlformats.org/officeDocument/2006/relationships/hyperlink" Target="https://www.geeksforgeeks.org/ml-linear-regression/" TargetMode="External"/><Relationship Id="rId1" Type="http://schemas.openxmlformats.org/officeDocument/2006/relationships/slideLayout" Target="../slideLayouts/slideLayout2.xml"/><Relationship Id="rId5" Type="http://schemas.openxmlformats.org/officeDocument/2006/relationships/hyperlink" Target="https://www.geeksforgeeks.org/bagging-vs-boosting-in-machine-learning/" TargetMode="External"/><Relationship Id="rId4" Type="http://schemas.openxmlformats.org/officeDocument/2006/relationships/hyperlink" Target="https://www.geeksforgeeks.org/random-forest-regression-in-python/"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C7779-F3A3-4907-AF84-712E49DE10C0}"/>
              </a:ext>
            </a:extLst>
          </p:cNvPr>
          <p:cNvSpPr>
            <a:spLocks noGrp="1"/>
          </p:cNvSpPr>
          <p:nvPr>
            <p:ph type="ctrTitle"/>
          </p:nvPr>
        </p:nvSpPr>
        <p:spPr/>
        <p:txBody>
          <a:bodyPr>
            <a:normAutofit fontScale="90000"/>
          </a:bodyPr>
          <a:lstStyle/>
          <a:p>
            <a:r>
              <a:rPr lang="en-US" b="1" dirty="0">
                <a:solidFill>
                  <a:schemeClr val="accent6">
                    <a:lumMod val="75000"/>
                  </a:schemeClr>
                </a:solidFill>
              </a:rPr>
              <a:t>Bias and Variance in Machine Learning</a:t>
            </a:r>
            <a:br>
              <a:rPr lang="en-US" b="1" dirty="0">
                <a:solidFill>
                  <a:schemeClr val="accent6">
                    <a:lumMod val="75000"/>
                  </a:schemeClr>
                </a:solidFill>
              </a:rPr>
            </a:br>
            <a:endParaRPr lang="en-IN" b="1" dirty="0">
              <a:solidFill>
                <a:schemeClr val="accent6">
                  <a:lumMod val="75000"/>
                </a:schemeClr>
              </a:solidFill>
            </a:endParaRPr>
          </a:p>
        </p:txBody>
      </p:sp>
      <p:sp>
        <p:nvSpPr>
          <p:cNvPr id="3" name="Subtitle 2">
            <a:extLst>
              <a:ext uri="{FF2B5EF4-FFF2-40B4-BE49-F238E27FC236}">
                <a16:creationId xmlns:a16="http://schemas.microsoft.com/office/drawing/2014/main" id="{E8B7659D-2E50-4B23-85CD-5CC7E0C343AE}"/>
              </a:ext>
            </a:extLst>
          </p:cNvPr>
          <p:cNvSpPr>
            <a:spLocks noGrp="1"/>
          </p:cNvSpPr>
          <p:nvPr>
            <p:ph type="subTitle" idx="1"/>
          </p:nvPr>
        </p:nvSpPr>
        <p:spPr/>
        <p:txBody>
          <a:bodyPr>
            <a:normAutofit/>
          </a:bodyPr>
          <a:lstStyle/>
          <a:p>
            <a:r>
              <a:rPr lang="en-IN" sz="3600" b="1" dirty="0">
                <a:solidFill>
                  <a:schemeClr val="accent2"/>
                </a:solidFill>
              </a:rPr>
              <a:t>By</a:t>
            </a:r>
          </a:p>
          <a:p>
            <a:r>
              <a:rPr lang="en-IN" sz="3600" b="1" dirty="0" err="1">
                <a:solidFill>
                  <a:schemeClr val="accent2"/>
                </a:solidFill>
              </a:rPr>
              <a:t>Dr.</a:t>
            </a:r>
            <a:r>
              <a:rPr lang="en-IN" sz="3600" b="1" dirty="0">
                <a:solidFill>
                  <a:schemeClr val="accent2"/>
                </a:solidFill>
              </a:rPr>
              <a:t> S PADMANABHAN</a:t>
            </a:r>
          </a:p>
        </p:txBody>
      </p:sp>
    </p:spTree>
    <p:extLst>
      <p:ext uri="{BB962C8B-B14F-4D97-AF65-F5344CB8AC3E}">
        <p14:creationId xmlns:p14="http://schemas.microsoft.com/office/powerpoint/2010/main" val="3190297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0560F-3B18-4DFD-95F5-FFB9E0020CA3}"/>
              </a:ext>
            </a:extLst>
          </p:cNvPr>
          <p:cNvSpPr>
            <a:spLocks noGrp="1"/>
          </p:cNvSpPr>
          <p:nvPr>
            <p:ph type="title"/>
          </p:nvPr>
        </p:nvSpPr>
        <p:spPr>
          <a:xfrm>
            <a:off x="343525" y="18255"/>
            <a:ext cx="10515600" cy="1325563"/>
          </a:xfrm>
        </p:spPr>
        <p:txBody>
          <a:bodyPr/>
          <a:lstStyle/>
          <a:p>
            <a:r>
              <a:rPr lang="en-US" b="1" dirty="0">
                <a:solidFill>
                  <a:schemeClr val="accent2"/>
                </a:solidFill>
              </a:rPr>
              <a:t>What is a Variance Error?</a:t>
            </a:r>
            <a:endParaRPr lang="en-IN" b="1" dirty="0">
              <a:solidFill>
                <a:schemeClr val="accent2"/>
              </a:solidFill>
            </a:endParaRPr>
          </a:p>
        </p:txBody>
      </p:sp>
      <p:sp>
        <p:nvSpPr>
          <p:cNvPr id="3" name="Content Placeholder 2">
            <a:extLst>
              <a:ext uri="{FF2B5EF4-FFF2-40B4-BE49-F238E27FC236}">
                <a16:creationId xmlns:a16="http://schemas.microsoft.com/office/drawing/2014/main" id="{201C0449-2583-45F1-98C0-9038A4AD8F16}"/>
              </a:ext>
            </a:extLst>
          </p:cNvPr>
          <p:cNvSpPr>
            <a:spLocks noGrp="1"/>
          </p:cNvSpPr>
          <p:nvPr>
            <p:ph idx="1"/>
          </p:nvPr>
        </p:nvSpPr>
        <p:spPr>
          <a:xfrm>
            <a:off x="343525" y="1343818"/>
            <a:ext cx="11504950" cy="5116943"/>
          </a:xfrm>
        </p:spPr>
        <p:txBody>
          <a:bodyPr>
            <a:normAutofit/>
          </a:bodyPr>
          <a:lstStyle/>
          <a:p>
            <a:pPr algn="just">
              <a:lnSpc>
                <a:spcPct val="150000"/>
              </a:lnSpc>
            </a:pPr>
            <a:r>
              <a:rPr lang="en-US" dirty="0"/>
              <a:t>Variance is the measure of spread in data from its mean position. </a:t>
            </a:r>
          </a:p>
          <a:p>
            <a:pPr algn="just">
              <a:lnSpc>
                <a:spcPct val="150000"/>
              </a:lnSpc>
            </a:pPr>
            <a:r>
              <a:rPr lang="en-US" dirty="0"/>
              <a:t>In machine learning variance is the amount by which the performance of a predictive model changes when it is trained on different subsets of the training data. </a:t>
            </a:r>
          </a:p>
          <a:p>
            <a:pPr algn="just">
              <a:lnSpc>
                <a:spcPct val="150000"/>
              </a:lnSpc>
            </a:pPr>
            <a:r>
              <a:rPr lang="en-US" dirty="0"/>
              <a:t>More specifically, variance is the variability of the model that how much it is sensitive to another subset of the training dataset. i.e. how much it can adjust on the new subset of the training dataset.</a:t>
            </a:r>
            <a:endParaRPr lang="en-IN" dirty="0"/>
          </a:p>
        </p:txBody>
      </p:sp>
    </p:spTree>
    <p:extLst>
      <p:ext uri="{BB962C8B-B14F-4D97-AF65-F5344CB8AC3E}">
        <p14:creationId xmlns:p14="http://schemas.microsoft.com/office/powerpoint/2010/main" val="281139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0560F-3B18-4DFD-95F5-FFB9E0020CA3}"/>
              </a:ext>
            </a:extLst>
          </p:cNvPr>
          <p:cNvSpPr>
            <a:spLocks noGrp="1"/>
          </p:cNvSpPr>
          <p:nvPr>
            <p:ph type="title"/>
          </p:nvPr>
        </p:nvSpPr>
        <p:spPr>
          <a:xfrm>
            <a:off x="343525" y="18255"/>
            <a:ext cx="10515600" cy="1325563"/>
          </a:xfrm>
        </p:spPr>
        <p:txBody>
          <a:bodyPr/>
          <a:lstStyle/>
          <a:p>
            <a:r>
              <a:rPr lang="en-US" b="1" dirty="0">
                <a:solidFill>
                  <a:schemeClr val="accent2"/>
                </a:solidFill>
              </a:rPr>
              <a:t>What is a Variance Error?</a:t>
            </a:r>
            <a:endParaRPr lang="en-IN" b="1" dirty="0">
              <a:solidFill>
                <a:schemeClr val="accent2"/>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01C0449-2583-45F1-98C0-9038A4AD8F16}"/>
                  </a:ext>
                </a:extLst>
              </p:cNvPr>
              <p:cNvSpPr>
                <a:spLocks noGrp="1"/>
              </p:cNvSpPr>
              <p:nvPr>
                <p:ph idx="1"/>
              </p:nvPr>
            </p:nvSpPr>
            <p:spPr>
              <a:xfrm>
                <a:off x="343525" y="1343818"/>
                <a:ext cx="11504950" cy="5296825"/>
              </a:xfrm>
            </p:spPr>
            <p:txBody>
              <a:bodyPr>
                <a:normAutofit fontScale="92500" lnSpcReduction="10000"/>
              </a:bodyPr>
              <a:lstStyle/>
              <a:p>
                <a:pPr algn="just" fontAlgn="base">
                  <a:lnSpc>
                    <a:spcPct val="150000"/>
                  </a:lnSpc>
                </a:pPr>
                <a:r>
                  <a:rPr lang="en-US" dirty="0"/>
                  <a:t>Let Y be the actual values of the target variable, and  </a:t>
                </a:r>
                <a:r>
                  <a:rPr lang="pt-BR" dirty="0"/>
                  <a:t> </a:t>
                </a:r>
                <a14:m>
                  <m:oMath xmlns:m="http://schemas.openxmlformats.org/officeDocument/2006/math">
                    <m:acc>
                      <m:accPr>
                        <m:chr m:val="̂"/>
                        <m:ctrlPr>
                          <a:rPr lang="pt-BR" i="1" smtClean="0">
                            <a:latin typeface="Cambria Math" panose="02040503050406030204" pitchFamily="18" charset="0"/>
                          </a:rPr>
                        </m:ctrlPr>
                      </m:accPr>
                      <m:e>
                        <m:r>
                          <a:rPr lang="en-IN" b="0" i="1" smtClean="0">
                            <a:latin typeface="Cambria Math" panose="02040503050406030204" pitchFamily="18" charset="0"/>
                          </a:rPr>
                          <m:t>𝑌</m:t>
                        </m:r>
                      </m:e>
                    </m:acc>
                    <m:r>
                      <a:rPr lang="en-IN" b="0" i="1" smtClean="0">
                        <a:latin typeface="Cambria Math" panose="02040503050406030204" pitchFamily="18" charset="0"/>
                      </a:rPr>
                      <m:t> </m:t>
                    </m:r>
                  </m:oMath>
                </a14:m>
                <a:r>
                  <a:rPr lang="en-US" dirty="0"/>
                  <a:t>   be the predicted values of the target variable. Then the variance of a model can be measured as the expected value of the square of the difference between predicted values and the expected value of the predicted values.</a:t>
                </a:r>
              </a:p>
              <a:p>
                <a:pPr marL="0" indent="0" algn="ctr" fontAlgn="base">
                  <a:lnSpc>
                    <a:spcPct val="150000"/>
                  </a:lnSpc>
                  <a:buNone/>
                </a:pPr>
                <a:r>
                  <a:rPr lang="en-US" dirty="0"/>
                  <a:t>Variance = E[(</a:t>
                </a:r>
                <a14:m>
                  <m:oMath xmlns:m="http://schemas.openxmlformats.org/officeDocument/2006/math">
                    <m:acc>
                      <m:accPr>
                        <m:chr m:val="̂"/>
                        <m:ctrlPr>
                          <a:rPr lang="pt-BR" i="1" smtClean="0">
                            <a:latin typeface="Cambria Math" panose="02040503050406030204" pitchFamily="18" charset="0"/>
                          </a:rPr>
                        </m:ctrlPr>
                      </m:accPr>
                      <m:e>
                        <m:r>
                          <a:rPr lang="en-IN" b="0" i="1" smtClean="0">
                            <a:latin typeface="Cambria Math" panose="02040503050406030204" pitchFamily="18" charset="0"/>
                          </a:rPr>
                          <m:t>𝑌</m:t>
                        </m:r>
                      </m:e>
                    </m:acc>
                  </m:oMath>
                </a14:m>
                <a:r>
                  <a:rPr lang="en-US" dirty="0"/>
                  <a:t>– E[</a:t>
                </a:r>
                <a14:m>
                  <m:oMath xmlns:m="http://schemas.openxmlformats.org/officeDocument/2006/math">
                    <m:acc>
                      <m:accPr>
                        <m:chr m:val="̂"/>
                        <m:ctrlPr>
                          <a:rPr lang="pt-BR" i="1" smtClean="0">
                            <a:latin typeface="Cambria Math" panose="02040503050406030204" pitchFamily="18" charset="0"/>
                          </a:rPr>
                        </m:ctrlPr>
                      </m:accPr>
                      <m:e>
                        <m:r>
                          <a:rPr lang="en-IN" b="0" i="1" smtClean="0">
                            <a:latin typeface="Cambria Math" panose="02040503050406030204" pitchFamily="18" charset="0"/>
                          </a:rPr>
                          <m:t>𝑌</m:t>
                        </m:r>
                      </m:e>
                    </m:acc>
                  </m:oMath>
                </a14:m>
                <a:r>
                  <a:rPr lang="en-US" dirty="0"/>
                  <a:t>])</a:t>
                </a:r>
                <a:r>
                  <a:rPr lang="en-US" baseline="30000" dirty="0"/>
                  <a:t>2</a:t>
                </a:r>
                <a:r>
                  <a:rPr lang="en-US" dirty="0"/>
                  <a:t>]</a:t>
                </a:r>
              </a:p>
              <a:p>
                <a:pPr marL="0" indent="0" fontAlgn="base">
                  <a:lnSpc>
                    <a:spcPct val="150000"/>
                  </a:lnSpc>
                  <a:buNone/>
                </a:pPr>
                <a:r>
                  <a:rPr lang="en-US" dirty="0"/>
                  <a:t> 	where E[</a:t>
                </a:r>
                <a14:m>
                  <m:oMath xmlns:m="http://schemas.openxmlformats.org/officeDocument/2006/math">
                    <m:acc>
                      <m:accPr>
                        <m:chr m:val="̂"/>
                        <m:ctrlPr>
                          <a:rPr lang="pt-BR" i="1" smtClean="0">
                            <a:latin typeface="Cambria Math" panose="02040503050406030204" pitchFamily="18" charset="0"/>
                          </a:rPr>
                        </m:ctrlPr>
                      </m:accPr>
                      <m:e>
                        <m:r>
                          <a:rPr lang="en-IN" b="0" i="1" smtClean="0">
                            <a:latin typeface="Cambria Math" panose="02040503050406030204" pitchFamily="18" charset="0"/>
                          </a:rPr>
                          <m:t>𝑌</m:t>
                        </m:r>
                      </m:e>
                    </m:acc>
                  </m:oMath>
                </a14:m>
                <a:r>
                  <a:rPr lang="en-US" dirty="0"/>
                  <a:t>] is the expected value of the predicted values.</a:t>
                </a:r>
              </a:p>
              <a:p>
                <a:pPr marL="0" indent="0" fontAlgn="base">
                  <a:lnSpc>
                    <a:spcPct val="150000"/>
                  </a:lnSpc>
                  <a:buNone/>
                </a:pPr>
                <a:r>
                  <a:rPr lang="en-US" dirty="0"/>
                  <a:t>Here expected value is averaged over all the training data.</a:t>
                </a:r>
              </a:p>
              <a:p>
                <a:pPr algn="just" fontAlgn="base">
                  <a:lnSpc>
                    <a:spcPct val="150000"/>
                  </a:lnSpc>
                </a:pPr>
                <a:r>
                  <a:rPr lang="en-US" dirty="0"/>
                  <a:t>Variance errors are either low or high-variance errors.</a:t>
                </a:r>
              </a:p>
            </p:txBody>
          </p:sp>
        </mc:Choice>
        <mc:Fallback>
          <p:sp>
            <p:nvSpPr>
              <p:cNvPr id="3" name="Content Placeholder 2">
                <a:extLst>
                  <a:ext uri="{FF2B5EF4-FFF2-40B4-BE49-F238E27FC236}">
                    <a16:creationId xmlns:a16="http://schemas.microsoft.com/office/drawing/2014/main" id="{201C0449-2583-45F1-98C0-9038A4AD8F16}"/>
                  </a:ext>
                </a:extLst>
              </p:cNvPr>
              <p:cNvSpPr>
                <a:spLocks noGrp="1" noRot="1" noChangeAspect="1" noMove="1" noResize="1" noEditPoints="1" noAdjustHandles="1" noChangeArrowheads="1" noChangeShapeType="1" noTextEdit="1"/>
              </p:cNvSpPr>
              <p:nvPr>
                <p:ph idx="1"/>
              </p:nvPr>
            </p:nvSpPr>
            <p:spPr>
              <a:xfrm>
                <a:off x="343525" y="1343818"/>
                <a:ext cx="11504950" cy="5296825"/>
              </a:xfrm>
              <a:blipFill>
                <a:blip r:embed="rId2"/>
                <a:stretch>
                  <a:fillRect l="-953" r="-900"/>
                </a:stretch>
              </a:blipFill>
            </p:spPr>
            <p:txBody>
              <a:bodyPr/>
              <a:lstStyle/>
              <a:p>
                <a:r>
                  <a:rPr lang="en-IN">
                    <a:noFill/>
                  </a:rPr>
                  <a:t> </a:t>
                </a:r>
              </a:p>
            </p:txBody>
          </p:sp>
        </mc:Fallback>
      </mc:AlternateContent>
    </p:spTree>
    <p:extLst>
      <p:ext uri="{BB962C8B-B14F-4D97-AF65-F5344CB8AC3E}">
        <p14:creationId xmlns:p14="http://schemas.microsoft.com/office/powerpoint/2010/main" val="2003926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7B1421-D796-4C9A-B58C-5D06E5FB76F2}"/>
              </a:ext>
            </a:extLst>
          </p:cNvPr>
          <p:cNvSpPr>
            <a:spLocks noGrp="1"/>
          </p:cNvSpPr>
          <p:nvPr>
            <p:ph idx="1"/>
          </p:nvPr>
        </p:nvSpPr>
        <p:spPr>
          <a:xfrm>
            <a:off x="193622" y="266647"/>
            <a:ext cx="11513695" cy="6359005"/>
          </a:xfrm>
        </p:spPr>
        <p:txBody>
          <a:bodyPr>
            <a:normAutofit fontScale="92500"/>
          </a:bodyPr>
          <a:lstStyle/>
          <a:p>
            <a:pPr algn="just" fontAlgn="base">
              <a:lnSpc>
                <a:spcPct val="150000"/>
              </a:lnSpc>
            </a:pPr>
            <a:r>
              <a:rPr lang="en-US" b="1" dirty="0"/>
              <a:t>Low variance:</a:t>
            </a:r>
            <a:r>
              <a:rPr lang="en-US" dirty="0"/>
              <a:t> Low variance means that the model is less sensitive to changes in the training data and can produce consistent estimates of the target function with different subsets of data from the same distribution. This is the case of underfitting when the model fails to generalize on both training and test data.</a:t>
            </a:r>
          </a:p>
          <a:p>
            <a:pPr algn="just" fontAlgn="base">
              <a:lnSpc>
                <a:spcPct val="150000"/>
              </a:lnSpc>
            </a:pPr>
            <a:r>
              <a:rPr lang="en-US" b="1" dirty="0"/>
              <a:t>High variance:</a:t>
            </a:r>
            <a:r>
              <a:rPr lang="en-US" dirty="0"/>
              <a:t> High variance means that the model is very sensitive to changes in the training data and can result in significant changes in the estimate of the target function when trained on different subsets of data from the same distribution. This is the case of overfitting when the model performs well on the training data but poorly on new, unseen test data. It fits the training data too closely that it fails on the new training dataset.</a:t>
            </a:r>
          </a:p>
          <a:p>
            <a:pPr algn="just">
              <a:lnSpc>
                <a:spcPct val="150000"/>
              </a:lnSpc>
            </a:pPr>
            <a:endParaRPr lang="en-IN" dirty="0"/>
          </a:p>
        </p:txBody>
      </p:sp>
    </p:spTree>
    <p:extLst>
      <p:ext uri="{BB962C8B-B14F-4D97-AF65-F5344CB8AC3E}">
        <p14:creationId xmlns:p14="http://schemas.microsoft.com/office/powerpoint/2010/main" val="29895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EF1A9-3340-41BB-9052-8974DAA584CB}"/>
              </a:ext>
            </a:extLst>
          </p:cNvPr>
          <p:cNvSpPr>
            <a:spLocks noGrp="1"/>
          </p:cNvSpPr>
          <p:nvPr>
            <p:ph type="title"/>
          </p:nvPr>
        </p:nvSpPr>
        <p:spPr>
          <a:xfrm>
            <a:off x="343524" y="18255"/>
            <a:ext cx="10515600" cy="1325563"/>
          </a:xfrm>
        </p:spPr>
        <p:txBody>
          <a:bodyPr/>
          <a:lstStyle/>
          <a:p>
            <a:r>
              <a:rPr lang="en-US" b="1" dirty="0">
                <a:solidFill>
                  <a:schemeClr val="accent2"/>
                </a:solidFill>
              </a:rPr>
              <a:t>Ways to Reduce High Variance:</a:t>
            </a:r>
            <a:endParaRPr lang="en-IN" b="1" dirty="0">
              <a:solidFill>
                <a:schemeClr val="accent2"/>
              </a:solidFill>
            </a:endParaRPr>
          </a:p>
        </p:txBody>
      </p:sp>
      <p:sp>
        <p:nvSpPr>
          <p:cNvPr id="3" name="Content Placeholder 2">
            <a:extLst>
              <a:ext uri="{FF2B5EF4-FFF2-40B4-BE49-F238E27FC236}">
                <a16:creationId xmlns:a16="http://schemas.microsoft.com/office/drawing/2014/main" id="{15413572-DDB1-4939-A594-767C7F678023}"/>
              </a:ext>
            </a:extLst>
          </p:cNvPr>
          <p:cNvSpPr>
            <a:spLocks noGrp="1"/>
          </p:cNvSpPr>
          <p:nvPr>
            <p:ph idx="1"/>
          </p:nvPr>
        </p:nvSpPr>
        <p:spPr>
          <a:xfrm>
            <a:off x="343524" y="1370623"/>
            <a:ext cx="11348804" cy="4535502"/>
          </a:xfrm>
        </p:spPr>
        <p:txBody>
          <a:bodyPr/>
          <a:lstStyle/>
          <a:p>
            <a:pPr algn="just">
              <a:lnSpc>
                <a:spcPct val="150000"/>
              </a:lnSpc>
            </a:pPr>
            <a:r>
              <a:rPr lang="en-US" dirty="0"/>
              <a:t>Reduce the input features or number of parameters as a model is overfitted.</a:t>
            </a:r>
          </a:p>
          <a:p>
            <a:pPr algn="just">
              <a:lnSpc>
                <a:spcPct val="150000"/>
              </a:lnSpc>
            </a:pPr>
            <a:r>
              <a:rPr lang="en-US" dirty="0"/>
              <a:t>Do not use a much complex model.</a:t>
            </a:r>
          </a:p>
          <a:p>
            <a:pPr algn="just">
              <a:lnSpc>
                <a:spcPct val="150000"/>
              </a:lnSpc>
            </a:pPr>
            <a:r>
              <a:rPr lang="en-US" dirty="0"/>
              <a:t>Increase the training data.</a:t>
            </a:r>
          </a:p>
          <a:p>
            <a:pPr algn="just">
              <a:lnSpc>
                <a:spcPct val="150000"/>
              </a:lnSpc>
            </a:pPr>
            <a:r>
              <a:rPr lang="en-US" dirty="0"/>
              <a:t>Increase the Regularization term.</a:t>
            </a:r>
          </a:p>
          <a:p>
            <a:pPr algn="just">
              <a:lnSpc>
                <a:spcPct val="150000"/>
              </a:lnSpc>
            </a:pPr>
            <a:endParaRPr lang="en-IN" dirty="0"/>
          </a:p>
        </p:txBody>
      </p:sp>
    </p:spTree>
    <p:extLst>
      <p:ext uri="{BB962C8B-B14F-4D97-AF65-F5344CB8AC3E}">
        <p14:creationId xmlns:p14="http://schemas.microsoft.com/office/powerpoint/2010/main" val="351340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0271B-EE8A-4DE0-9B23-D8A61E389137}"/>
              </a:ext>
            </a:extLst>
          </p:cNvPr>
          <p:cNvSpPr>
            <a:spLocks noGrp="1"/>
          </p:cNvSpPr>
          <p:nvPr>
            <p:ph type="title"/>
          </p:nvPr>
        </p:nvSpPr>
        <p:spPr>
          <a:xfrm>
            <a:off x="238593" y="18255"/>
            <a:ext cx="10515600" cy="1325563"/>
          </a:xfrm>
        </p:spPr>
        <p:txBody>
          <a:bodyPr/>
          <a:lstStyle/>
          <a:p>
            <a:r>
              <a:rPr lang="en-IN" b="1" dirty="0">
                <a:solidFill>
                  <a:schemeClr val="accent2"/>
                </a:solidFill>
              </a:rPr>
              <a:t>Different Combinations of Bias-Variance</a:t>
            </a:r>
          </a:p>
        </p:txBody>
      </p:sp>
      <p:sp>
        <p:nvSpPr>
          <p:cNvPr id="3" name="Content Placeholder 2">
            <a:extLst>
              <a:ext uri="{FF2B5EF4-FFF2-40B4-BE49-F238E27FC236}">
                <a16:creationId xmlns:a16="http://schemas.microsoft.com/office/drawing/2014/main" id="{2081A4BB-5F84-4269-9949-F7868B82E1D6}"/>
              </a:ext>
            </a:extLst>
          </p:cNvPr>
          <p:cNvSpPr>
            <a:spLocks noGrp="1"/>
          </p:cNvSpPr>
          <p:nvPr>
            <p:ph idx="1"/>
          </p:nvPr>
        </p:nvSpPr>
        <p:spPr>
          <a:xfrm>
            <a:off x="238593" y="1190741"/>
            <a:ext cx="11588646" cy="997823"/>
          </a:xfrm>
        </p:spPr>
        <p:txBody>
          <a:bodyPr>
            <a:normAutofit fontScale="77500" lnSpcReduction="20000"/>
          </a:bodyPr>
          <a:lstStyle/>
          <a:p>
            <a:pPr algn="just">
              <a:lnSpc>
                <a:spcPct val="150000"/>
              </a:lnSpc>
            </a:pPr>
            <a:r>
              <a:rPr lang="en-US" dirty="0"/>
              <a:t>There are four possible combinations of bias and variances, which are represented by the below diagram:</a:t>
            </a:r>
            <a:endParaRPr lang="en-IN" dirty="0"/>
          </a:p>
        </p:txBody>
      </p:sp>
      <p:pic>
        <p:nvPicPr>
          <p:cNvPr id="2050" name="Picture 2" descr="Bias and Variance in Machine Learning">
            <a:extLst>
              <a:ext uri="{FF2B5EF4-FFF2-40B4-BE49-F238E27FC236}">
                <a16:creationId xmlns:a16="http://schemas.microsoft.com/office/drawing/2014/main" id="{D23F5D61-F759-4564-B700-A24E369177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9637" y="1980546"/>
            <a:ext cx="5372725" cy="4889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33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circle(in)">
                                      <p:cBhvr>
                                        <p:cTn id="7"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81A4BB-5F84-4269-9949-F7868B82E1D6}"/>
              </a:ext>
            </a:extLst>
          </p:cNvPr>
          <p:cNvSpPr>
            <a:spLocks noGrp="1"/>
          </p:cNvSpPr>
          <p:nvPr>
            <p:ph idx="1"/>
          </p:nvPr>
        </p:nvSpPr>
        <p:spPr>
          <a:xfrm>
            <a:off x="166766" y="711056"/>
            <a:ext cx="11588646" cy="5225049"/>
          </a:xfrm>
        </p:spPr>
        <p:txBody>
          <a:bodyPr>
            <a:noAutofit/>
          </a:bodyPr>
          <a:lstStyle/>
          <a:p>
            <a:pPr marL="0" indent="0">
              <a:lnSpc>
                <a:spcPct val="150000"/>
              </a:lnSpc>
              <a:buNone/>
            </a:pPr>
            <a:r>
              <a:rPr lang="en-US" sz="2600" b="1" dirty="0"/>
              <a:t>Low-Bias, Low-Variance:</a:t>
            </a:r>
          </a:p>
          <a:p>
            <a:pPr algn="just">
              <a:lnSpc>
                <a:spcPct val="150000"/>
              </a:lnSpc>
            </a:pPr>
            <a:r>
              <a:rPr lang="en-US" sz="2600" dirty="0"/>
              <a:t>The combination of low bias and low variance shows an ideal machine learning model. However, it is not possible practically.</a:t>
            </a:r>
          </a:p>
          <a:p>
            <a:pPr marL="0" indent="0">
              <a:lnSpc>
                <a:spcPct val="150000"/>
              </a:lnSpc>
              <a:buNone/>
            </a:pPr>
            <a:r>
              <a:rPr lang="en-US" sz="2600" b="1" dirty="0"/>
              <a:t>Low-Bias, High-Variance:</a:t>
            </a:r>
            <a:r>
              <a:rPr lang="en-US" sz="2600" dirty="0"/>
              <a:t> </a:t>
            </a:r>
          </a:p>
          <a:p>
            <a:pPr algn="just">
              <a:lnSpc>
                <a:spcPct val="150000"/>
              </a:lnSpc>
            </a:pPr>
            <a:r>
              <a:rPr lang="en-US" sz="2600" dirty="0"/>
              <a:t>With low bias and high variance, model predictions are inconsistent and accurate on average. This case occurs when the model learns with a large number of parameters and hence leads to an </a:t>
            </a:r>
            <a:r>
              <a:rPr lang="en-US" sz="2600" b="1" dirty="0"/>
              <a:t>overfitting</a:t>
            </a:r>
            <a:endParaRPr lang="en-US" sz="2600" dirty="0"/>
          </a:p>
        </p:txBody>
      </p:sp>
    </p:spTree>
    <p:extLst>
      <p:ext uri="{BB962C8B-B14F-4D97-AF65-F5344CB8AC3E}">
        <p14:creationId xmlns:p14="http://schemas.microsoft.com/office/powerpoint/2010/main" val="174877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81A4BB-5F84-4269-9949-F7868B82E1D6}"/>
              </a:ext>
            </a:extLst>
          </p:cNvPr>
          <p:cNvSpPr>
            <a:spLocks noGrp="1"/>
          </p:cNvSpPr>
          <p:nvPr>
            <p:ph idx="1"/>
          </p:nvPr>
        </p:nvSpPr>
        <p:spPr>
          <a:xfrm>
            <a:off x="599607" y="186400"/>
            <a:ext cx="11108960" cy="6214400"/>
          </a:xfrm>
        </p:spPr>
        <p:txBody>
          <a:bodyPr>
            <a:noAutofit/>
          </a:bodyPr>
          <a:lstStyle/>
          <a:p>
            <a:pPr marL="0" indent="0" algn="just">
              <a:lnSpc>
                <a:spcPct val="150000"/>
              </a:lnSpc>
              <a:buNone/>
            </a:pPr>
            <a:r>
              <a:rPr lang="en-US" sz="2600" b="1" dirty="0"/>
              <a:t>High-Bias, Low-Variance:</a:t>
            </a:r>
            <a:r>
              <a:rPr lang="en-US" sz="2600" dirty="0"/>
              <a:t> </a:t>
            </a:r>
          </a:p>
          <a:p>
            <a:pPr algn="just">
              <a:lnSpc>
                <a:spcPct val="150000"/>
              </a:lnSpc>
            </a:pPr>
            <a:r>
              <a:rPr lang="en-US" sz="2600" dirty="0"/>
              <a:t>With High bias and low variance, predictions are consistent but inaccurate on average. This case occurs when a model does not learn well with the training dataset or uses few numbers of the parameter. </a:t>
            </a:r>
          </a:p>
          <a:p>
            <a:pPr algn="just">
              <a:lnSpc>
                <a:spcPct val="150000"/>
              </a:lnSpc>
            </a:pPr>
            <a:r>
              <a:rPr lang="en-US" sz="2600" dirty="0"/>
              <a:t>It leads to </a:t>
            </a:r>
            <a:r>
              <a:rPr lang="en-US" sz="2600" b="1" dirty="0"/>
              <a:t>underfitting</a:t>
            </a:r>
            <a:r>
              <a:rPr lang="en-US" sz="2600" dirty="0"/>
              <a:t> problems in the model.</a:t>
            </a:r>
          </a:p>
          <a:p>
            <a:pPr marL="0" indent="0" algn="just">
              <a:lnSpc>
                <a:spcPct val="150000"/>
              </a:lnSpc>
              <a:buNone/>
            </a:pPr>
            <a:r>
              <a:rPr lang="en-US" sz="2600" b="1" dirty="0"/>
              <a:t>High-Bias, High-Variance:</a:t>
            </a:r>
          </a:p>
          <a:p>
            <a:pPr algn="just">
              <a:lnSpc>
                <a:spcPct val="150000"/>
              </a:lnSpc>
            </a:pPr>
            <a:r>
              <a:rPr lang="en-US" sz="2600" dirty="0"/>
              <a:t>With high bias and high variance, predictions are inconsistent and also inaccurate on average.</a:t>
            </a:r>
            <a:endParaRPr lang="en-US" sz="2600" b="1" dirty="0"/>
          </a:p>
          <a:p>
            <a:pPr marL="0" indent="0" algn="just">
              <a:lnSpc>
                <a:spcPct val="150000"/>
              </a:lnSpc>
              <a:buNone/>
            </a:pPr>
            <a:br>
              <a:rPr lang="en-US" sz="2600" dirty="0"/>
            </a:br>
            <a:endParaRPr lang="en-US" sz="2600" dirty="0"/>
          </a:p>
        </p:txBody>
      </p:sp>
    </p:spTree>
    <p:extLst>
      <p:ext uri="{BB962C8B-B14F-4D97-AF65-F5344CB8AC3E}">
        <p14:creationId xmlns:p14="http://schemas.microsoft.com/office/powerpoint/2010/main" val="4116357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81A4BB-5F84-4269-9949-F7868B82E1D6}"/>
              </a:ext>
            </a:extLst>
          </p:cNvPr>
          <p:cNvSpPr>
            <a:spLocks noGrp="1"/>
          </p:cNvSpPr>
          <p:nvPr>
            <p:ph idx="1"/>
          </p:nvPr>
        </p:nvSpPr>
        <p:spPr>
          <a:xfrm>
            <a:off x="599607" y="186400"/>
            <a:ext cx="11107711" cy="6319331"/>
          </a:xfrm>
        </p:spPr>
        <p:txBody>
          <a:bodyPr>
            <a:noAutofit/>
          </a:bodyPr>
          <a:lstStyle/>
          <a:p>
            <a:pPr algn="just" fontAlgn="base">
              <a:lnSpc>
                <a:spcPct val="150000"/>
              </a:lnSpc>
            </a:pPr>
            <a:r>
              <a:rPr lang="en-US" sz="2400" dirty="0"/>
              <a:t>Now we know that the ideal case will be </a:t>
            </a:r>
            <a:r>
              <a:rPr lang="en-US" sz="2400" b="1" dirty="0"/>
              <a:t>Low Bias and Low variance</a:t>
            </a:r>
            <a:r>
              <a:rPr lang="en-US" sz="2400" dirty="0"/>
              <a:t>, but in practice, it is not possible. So, we trade off between Bias and variance to achieve a balanced bias and variance.</a:t>
            </a:r>
          </a:p>
          <a:p>
            <a:pPr algn="just" fontAlgn="base">
              <a:lnSpc>
                <a:spcPct val="150000"/>
              </a:lnSpc>
            </a:pPr>
            <a:r>
              <a:rPr lang="en-US" sz="2400" dirty="0"/>
              <a:t>A model with balanced bias and variance is said to have optimal generalization performance. This means that the model is able to capture the underlying patterns in the data without overfitting or underfitting. </a:t>
            </a:r>
          </a:p>
          <a:p>
            <a:pPr algn="just" fontAlgn="base">
              <a:lnSpc>
                <a:spcPct val="150000"/>
              </a:lnSpc>
            </a:pPr>
            <a:r>
              <a:rPr lang="en-US" sz="2400" dirty="0"/>
              <a:t>The model is likely to be just complex enough to capture the complexity of the data, but not too complex to overfit the training data. This can happen when the model has been carefully tuned to achieve a good balance between bias and variance, by adjusting the hyperparameters and selecting an appropriate model architecture.</a:t>
            </a:r>
            <a:br>
              <a:rPr lang="en-US" sz="2400" dirty="0"/>
            </a:br>
            <a:endParaRPr lang="en-US" sz="2400" dirty="0"/>
          </a:p>
        </p:txBody>
      </p:sp>
    </p:spTree>
    <p:extLst>
      <p:ext uri="{BB962C8B-B14F-4D97-AF65-F5344CB8AC3E}">
        <p14:creationId xmlns:p14="http://schemas.microsoft.com/office/powerpoint/2010/main" val="2990526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84B4DFC-5235-416F-8C5C-BD202E291E98}"/>
              </a:ext>
            </a:extLst>
          </p:cNvPr>
          <p:cNvGraphicFramePr>
            <a:graphicFrameLocks noGrp="1"/>
          </p:cNvGraphicFramePr>
          <p:nvPr>
            <p:extLst>
              <p:ext uri="{D42A27DB-BD31-4B8C-83A1-F6EECF244321}">
                <p14:modId xmlns:p14="http://schemas.microsoft.com/office/powerpoint/2010/main" val="1210575979"/>
              </p:ext>
            </p:extLst>
          </p:nvPr>
        </p:nvGraphicFramePr>
        <p:xfrm>
          <a:off x="838200" y="779488"/>
          <a:ext cx="10515600" cy="5261548"/>
        </p:xfrm>
        <a:graphic>
          <a:graphicData uri="http://schemas.openxmlformats.org/drawingml/2006/table">
            <a:tbl>
              <a:tblPr/>
              <a:tblGrid>
                <a:gridCol w="3505200">
                  <a:extLst>
                    <a:ext uri="{9D8B030D-6E8A-4147-A177-3AD203B41FA5}">
                      <a16:colId xmlns:a16="http://schemas.microsoft.com/office/drawing/2014/main" val="3752693696"/>
                    </a:ext>
                  </a:extLst>
                </a:gridCol>
                <a:gridCol w="3505200">
                  <a:extLst>
                    <a:ext uri="{9D8B030D-6E8A-4147-A177-3AD203B41FA5}">
                      <a16:colId xmlns:a16="http://schemas.microsoft.com/office/drawing/2014/main" val="1966903959"/>
                    </a:ext>
                  </a:extLst>
                </a:gridCol>
                <a:gridCol w="3505200">
                  <a:extLst>
                    <a:ext uri="{9D8B030D-6E8A-4147-A177-3AD203B41FA5}">
                      <a16:colId xmlns:a16="http://schemas.microsoft.com/office/drawing/2014/main" val="832079830"/>
                    </a:ext>
                  </a:extLst>
                </a:gridCol>
              </a:tblGrid>
              <a:tr h="951748">
                <a:tc>
                  <a:txBody>
                    <a:bodyPr/>
                    <a:lstStyle/>
                    <a:p>
                      <a:pPr algn="ctr" rtl="0" fontAlgn="base"/>
                      <a:r>
                        <a:rPr lang="en-IN" sz="2400" b="1">
                          <a:effectLst/>
                        </a:rPr>
                        <a:t>Machine Learning Algorithm</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2400" b="1" dirty="0">
                          <a:effectLst/>
                        </a:rPr>
                        <a:t>Bias</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2400" b="1">
                          <a:effectLst/>
                        </a:rPr>
                        <a:t>Variance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522766492"/>
                  </a:ext>
                </a:extLst>
              </a:tr>
              <a:tr h="1077450">
                <a:tc>
                  <a:txBody>
                    <a:bodyPr/>
                    <a:lstStyle/>
                    <a:p>
                      <a:pPr algn="ctr" rtl="0" fontAlgn="base"/>
                      <a:r>
                        <a:rPr lang="en-IN" sz="2400" b="0" u="sng">
                          <a:effectLst/>
                          <a:hlinkClick r:id="rId2"/>
                        </a:rPr>
                        <a:t>Linear Regression</a:t>
                      </a:r>
                      <a:endParaRPr lang="en-IN" sz="2400" b="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2400" b="0">
                          <a:effectLst/>
                        </a:rPr>
                        <a:t>High Bias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2400" b="0">
                          <a:effectLst/>
                        </a:rPr>
                        <a:t>Less Variance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940076092"/>
                  </a:ext>
                </a:extLst>
              </a:tr>
              <a:tr h="1077450">
                <a:tc>
                  <a:txBody>
                    <a:bodyPr/>
                    <a:lstStyle/>
                    <a:p>
                      <a:pPr algn="ctr" rtl="0" fontAlgn="base"/>
                      <a:r>
                        <a:rPr lang="en-IN" sz="2400" b="0" u="sng">
                          <a:effectLst/>
                          <a:hlinkClick r:id="rId3"/>
                        </a:rPr>
                        <a:t>Decision Tree</a:t>
                      </a:r>
                      <a:endParaRPr lang="en-IN" sz="2400" b="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2400" b="0">
                          <a:effectLst/>
                        </a:rPr>
                        <a:t>Low Bias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2400" b="0">
                          <a:effectLst/>
                        </a:rPr>
                        <a:t>High Variance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44227269"/>
                  </a:ext>
                </a:extLst>
              </a:tr>
              <a:tr h="1077450">
                <a:tc>
                  <a:txBody>
                    <a:bodyPr/>
                    <a:lstStyle/>
                    <a:p>
                      <a:pPr algn="ctr" rtl="0" fontAlgn="base"/>
                      <a:r>
                        <a:rPr lang="en-IN" sz="2400" b="0" u="sng">
                          <a:effectLst/>
                          <a:hlinkClick r:id="rId4"/>
                        </a:rPr>
                        <a:t>Random Forest</a:t>
                      </a:r>
                      <a:endParaRPr lang="en-IN" sz="2400" b="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2400" b="0">
                          <a:effectLst/>
                        </a:rPr>
                        <a:t>Low Bias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2400" b="0">
                          <a:effectLst/>
                        </a:rPr>
                        <a:t>High Variance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006403997"/>
                  </a:ext>
                </a:extLst>
              </a:tr>
              <a:tr h="1077450">
                <a:tc>
                  <a:txBody>
                    <a:bodyPr/>
                    <a:lstStyle/>
                    <a:p>
                      <a:pPr algn="ctr" rtl="0" fontAlgn="base"/>
                      <a:r>
                        <a:rPr lang="en-IN" sz="2400" b="0" u="sng">
                          <a:effectLst/>
                          <a:hlinkClick r:id="rId5"/>
                        </a:rPr>
                        <a:t>Bagging</a:t>
                      </a:r>
                      <a:endParaRPr lang="en-IN" sz="2400" b="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2400" b="0">
                          <a:effectLst/>
                        </a:rPr>
                        <a:t>Low Bias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2400" b="0" dirty="0">
                          <a:effectLst/>
                        </a:rPr>
                        <a:t>High Variance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216669818"/>
                  </a:ext>
                </a:extLst>
              </a:tr>
            </a:tbl>
          </a:graphicData>
        </a:graphic>
      </p:graphicFrame>
    </p:spTree>
    <p:extLst>
      <p:ext uri="{BB962C8B-B14F-4D97-AF65-F5344CB8AC3E}">
        <p14:creationId xmlns:p14="http://schemas.microsoft.com/office/powerpoint/2010/main" val="538753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CD4E-AF6B-4C39-ACF0-0435F1C8AA52}"/>
              </a:ext>
            </a:extLst>
          </p:cNvPr>
          <p:cNvSpPr>
            <a:spLocks noGrp="1"/>
          </p:cNvSpPr>
          <p:nvPr>
            <p:ph type="title"/>
          </p:nvPr>
        </p:nvSpPr>
        <p:spPr>
          <a:xfrm>
            <a:off x="433466" y="0"/>
            <a:ext cx="10515600" cy="1325563"/>
          </a:xfrm>
        </p:spPr>
        <p:txBody>
          <a:bodyPr/>
          <a:lstStyle/>
          <a:p>
            <a:r>
              <a:rPr lang="en-US" b="1" dirty="0">
                <a:solidFill>
                  <a:schemeClr val="accent2"/>
                </a:solidFill>
              </a:rPr>
              <a:t>How to identify High variance or High Bias?</a:t>
            </a:r>
            <a:endParaRPr lang="en-IN" b="1" dirty="0">
              <a:solidFill>
                <a:schemeClr val="accent2"/>
              </a:solidFill>
            </a:endParaRPr>
          </a:p>
        </p:txBody>
      </p:sp>
      <p:sp>
        <p:nvSpPr>
          <p:cNvPr id="3" name="Content Placeholder 2">
            <a:extLst>
              <a:ext uri="{FF2B5EF4-FFF2-40B4-BE49-F238E27FC236}">
                <a16:creationId xmlns:a16="http://schemas.microsoft.com/office/drawing/2014/main" id="{60A05196-853E-444F-B58D-8C2FBFF623C9}"/>
              </a:ext>
            </a:extLst>
          </p:cNvPr>
          <p:cNvSpPr>
            <a:spLocks noGrp="1"/>
          </p:cNvSpPr>
          <p:nvPr>
            <p:ph idx="1"/>
          </p:nvPr>
        </p:nvSpPr>
        <p:spPr>
          <a:xfrm>
            <a:off x="433466" y="997941"/>
            <a:ext cx="11049000" cy="3019424"/>
          </a:xfrm>
        </p:spPr>
        <p:txBody>
          <a:bodyPr>
            <a:normAutofit fontScale="92500" lnSpcReduction="20000"/>
          </a:bodyPr>
          <a:lstStyle/>
          <a:p>
            <a:pPr marL="0" indent="0" algn="just">
              <a:lnSpc>
                <a:spcPct val="150000"/>
              </a:lnSpc>
              <a:buNone/>
            </a:pPr>
            <a:r>
              <a:rPr lang="en-US" dirty="0"/>
              <a:t>High variance can be identified if the model has:</a:t>
            </a:r>
          </a:p>
          <a:p>
            <a:pPr algn="just">
              <a:lnSpc>
                <a:spcPct val="150000"/>
              </a:lnSpc>
            </a:pPr>
            <a:r>
              <a:rPr lang="en-US" dirty="0"/>
              <a:t>Low training error and high test error.</a:t>
            </a:r>
          </a:p>
          <a:p>
            <a:pPr marL="0" indent="0" algn="just">
              <a:lnSpc>
                <a:spcPct val="150000"/>
              </a:lnSpc>
              <a:buNone/>
            </a:pPr>
            <a:r>
              <a:rPr lang="en-US" dirty="0"/>
              <a:t>High Bias can be identified if the model has:</a:t>
            </a:r>
          </a:p>
          <a:p>
            <a:pPr algn="just">
              <a:lnSpc>
                <a:spcPct val="150000"/>
              </a:lnSpc>
            </a:pPr>
            <a:r>
              <a:rPr lang="en-US" dirty="0"/>
              <a:t>High training error and the test error is almost similar to training error.</a:t>
            </a:r>
            <a:br>
              <a:rPr lang="en-US" dirty="0"/>
            </a:br>
            <a:endParaRPr lang="en-IN" dirty="0"/>
          </a:p>
        </p:txBody>
      </p:sp>
      <p:pic>
        <p:nvPicPr>
          <p:cNvPr id="8196" name="Picture 4" descr="Bias and Variance in Machine Learning">
            <a:extLst>
              <a:ext uri="{FF2B5EF4-FFF2-40B4-BE49-F238E27FC236}">
                <a16:creationId xmlns:a16="http://schemas.microsoft.com/office/drawing/2014/main" id="{28D34A31-8B2C-474C-8A61-F9A8B594EC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9031" y="3724353"/>
            <a:ext cx="7644111" cy="3019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79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2000"/>
                                        <p:tgtEl>
                                          <p:spTgt spid="3">
                                            <p:txEl>
                                              <p:pRg st="2" end="2"/>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ircle(in)">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8196"/>
                                        </p:tgtEl>
                                        <p:attrNameLst>
                                          <p:attrName>style.visibility</p:attrName>
                                        </p:attrNameLst>
                                      </p:cBhvr>
                                      <p:to>
                                        <p:strVal val="visible"/>
                                      </p:to>
                                    </p:set>
                                    <p:animEffect transition="in" filter="circle(in)">
                                      <p:cBhvr>
                                        <p:cTn id="23" dur="20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617F8-75E2-4985-96EC-25555C7450B7}"/>
              </a:ext>
            </a:extLst>
          </p:cNvPr>
          <p:cNvSpPr>
            <a:spLocks noGrp="1"/>
          </p:cNvSpPr>
          <p:nvPr>
            <p:ph type="title"/>
          </p:nvPr>
        </p:nvSpPr>
        <p:spPr>
          <a:xfrm>
            <a:off x="583367" y="18255"/>
            <a:ext cx="10515600" cy="1325563"/>
          </a:xfrm>
        </p:spPr>
        <p:txBody>
          <a:bodyPr/>
          <a:lstStyle/>
          <a:p>
            <a:r>
              <a:rPr lang="en-US" b="1" dirty="0">
                <a:solidFill>
                  <a:schemeClr val="accent2"/>
                </a:solidFill>
              </a:rPr>
              <a:t>Bias and Variance in Machine Learning</a:t>
            </a:r>
            <a:endParaRPr lang="en-IN" b="1" dirty="0">
              <a:solidFill>
                <a:schemeClr val="accent2"/>
              </a:solidFill>
            </a:endParaRPr>
          </a:p>
        </p:txBody>
      </p:sp>
      <p:sp>
        <p:nvSpPr>
          <p:cNvPr id="3" name="Content Placeholder 2">
            <a:extLst>
              <a:ext uri="{FF2B5EF4-FFF2-40B4-BE49-F238E27FC236}">
                <a16:creationId xmlns:a16="http://schemas.microsoft.com/office/drawing/2014/main" id="{E095501A-34B9-4F7C-9294-611045FABBB6}"/>
              </a:ext>
            </a:extLst>
          </p:cNvPr>
          <p:cNvSpPr>
            <a:spLocks noGrp="1"/>
          </p:cNvSpPr>
          <p:nvPr>
            <p:ph idx="1"/>
          </p:nvPr>
        </p:nvSpPr>
        <p:spPr>
          <a:xfrm>
            <a:off x="474064" y="1118965"/>
            <a:ext cx="11243872" cy="5326805"/>
          </a:xfrm>
        </p:spPr>
        <p:txBody>
          <a:bodyPr>
            <a:normAutofit lnSpcReduction="10000"/>
          </a:bodyPr>
          <a:lstStyle/>
          <a:p>
            <a:pPr algn="just">
              <a:lnSpc>
                <a:spcPct val="150000"/>
              </a:lnSpc>
            </a:pPr>
            <a:r>
              <a:rPr lang="en-US" dirty="0"/>
              <a:t>Machine learning is a branch of Artificial Intelligence, which allows machines to perform data analysis and make predictions. However, if the machine learning model is not accurate, it can make predictions errors, and these prediction errors are usually known as </a:t>
            </a:r>
            <a:r>
              <a:rPr lang="en-US" b="1" dirty="0"/>
              <a:t>Bias and Variance</a:t>
            </a:r>
            <a:r>
              <a:rPr lang="en-US" dirty="0"/>
              <a:t>. </a:t>
            </a:r>
          </a:p>
          <a:p>
            <a:pPr algn="just">
              <a:lnSpc>
                <a:spcPct val="150000"/>
              </a:lnSpc>
            </a:pPr>
            <a:r>
              <a:rPr lang="en-US" dirty="0"/>
              <a:t>In machine learning, these errors will always be present as there is always a slight difference between the model predictions and actual predictions.</a:t>
            </a:r>
          </a:p>
          <a:p>
            <a:pPr algn="just">
              <a:lnSpc>
                <a:spcPct val="150000"/>
              </a:lnSpc>
            </a:pPr>
            <a:r>
              <a:rPr lang="en-US" dirty="0"/>
              <a:t> The main aim of ML/data science analysts is to reduce these errors in order to get more accurate results. </a:t>
            </a:r>
            <a:endParaRPr lang="en-IN" dirty="0"/>
          </a:p>
        </p:txBody>
      </p:sp>
    </p:spTree>
    <p:extLst>
      <p:ext uri="{BB962C8B-B14F-4D97-AF65-F5344CB8AC3E}">
        <p14:creationId xmlns:p14="http://schemas.microsoft.com/office/powerpoint/2010/main" val="2379832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5093C-C27C-4C55-843D-FDCA4255877C}"/>
              </a:ext>
            </a:extLst>
          </p:cNvPr>
          <p:cNvSpPr>
            <a:spLocks noGrp="1"/>
          </p:cNvSpPr>
          <p:nvPr>
            <p:ph type="title"/>
          </p:nvPr>
        </p:nvSpPr>
        <p:spPr>
          <a:xfrm>
            <a:off x="613348" y="18255"/>
            <a:ext cx="10515600" cy="1325563"/>
          </a:xfrm>
        </p:spPr>
        <p:txBody>
          <a:bodyPr/>
          <a:lstStyle/>
          <a:p>
            <a:r>
              <a:rPr lang="en-IN" b="1" dirty="0">
                <a:solidFill>
                  <a:schemeClr val="accent2"/>
                </a:solidFill>
              </a:rPr>
              <a:t>Bias-Variance Trade-Off</a:t>
            </a:r>
          </a:p>
        </p:txBody>
      </p:sp>
      <p:sp>
        <p:nvSpPr>
          <p:cNvPr id="3" name="Content Placeholder 2">
            <a:extLst>
              <a:ext uri="{FF2B5EF4-FFF2-40B4-BE49-F238E27FC236}">
                <a16:creationId xmlns:a16="http://schemas.microsoft.com/office/drawing/2014/main" id="{502E20C9-AFE5-4EB7-ABA1-56D4297FAF62}"/>
              </a:ext>
            </a:extLst>
          </p:cNvPr>
          <p:cNvSpPr>
            <a:spLocks noGrp="1"/>
          </p:cNvSpPr>
          <p:nvPr>
            <p:ph idx="1"/>
          </p:nvPr>
        </p:nvSpPr>
        <p:spPr>
          <a:xfrm>
            <a:off x="518410" y="1253330"/>
            <a:ext cx="11060242" cy="5147469"/>
          </a:xfrm>
        </p:spPr>
        <p:txBody>
          <a:bodyPr>
            <a:normAutofit/>
          </a:bodyPr>
          <a:lstStyle/>
          <a:p>
            <a:pPr algn="just">
              <a:lnSpc>
                <a:spcPct val="150000"/>
              </a:lnSpc>
            </a:pPr>
            <a:r>
              <a:rPr lang="en-US" dirty="0"/>
              <a:t>While building the machine learning model, it is really important to take care of bias and variance in order to avoid overfitting and underfitting in the model. If the model is very simple with fewer parameters, it may have low variance and high bias. Whereas, if the model has a large number of parameters, it will have high variance and low bias. So, it is required to make a balance between bias and variance errors, and this balance between the bias error and variance error is known as </a:t>
            </a:r>
            <a:r>
              <a:rPr lang="en-US" b="1" dirty="0"/>
              <a:t>the Bias-Variance trade-off.</a:t>
            </a:r>
            <a:endParaRPr lang="en-IN" dirty="0"/>
          </a:p>
        </p:txBody>
      </p:sp>
    </p:spTree>
    <p:extLst>
      <p:ext uri="{BB962C8B-B14F-4D97-AF65-F5344CB8AC3E}">
        <p14:creationId xmlns:p14="http://schemas.microsoft.com/office/powerpoint/2010/main" val="204776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2E20C9-AFE5-4EB7-ABA1-56D4297FAF62}"/>
              </a:ext>
            </a:extLst>
          </p:cNvPr>
          <p:cNvSpPr>
            <a:spLocks noGrp="1"/>
          </p:cNvSpPr>
          <p:nvPr>
            <p:ph idx="1"/>
          </p:nvPr>
        </p:nvSpPr>
        <p:spPr>
          <a:xfrm>
            <a:off x="526842" y="791557"/>
            <a:ext cx="11138316" cy="4919695"/>
          </a:xfrm>
        </p:spPr>
        <p:txBody>
          <a:bodyPr>
            <a:normAutofit/>
          </a:bodyPr>
          <a:lstStyle/>
          <a:p>
            <a:pPr marL="0" indent="0" algn="just">
              <a:lnSpc>
                <a:spcPct val="160000"/>
              </a:lnSpc>
              <a:buNone/>
            </a:pPr>
            <a:r>
              <a:rPr lang="en-US" dirty="0"/>
              <a:t>For an accurate prediction of the model, algorithms need a low variance and low bias. But this is not possible because bias and variance are related to each other:</a:t>
            </a:r>
          </a:p>
          <a:p>
            <a:pPr algn="just">
              <a:lnSpc>
                <a:spcPct val="160000"/>
              </a:lnSpc>
            </a:pPr>
            <a:r>
              <a:rPr lang="en-US" dirty="0"/>
              <a:t>If we decrease the variance, it will increase the bias.</a:t>
            </a:r>
          </a:p>
          <a:p>
            <a:pPr algn="just">
              <a:lnSpc>
                <a:spcPct val="160000"/>
              </a:lnSpc>
            </a:pPr>
            <a:r>
              <a:rPr lang="en-US" dirty="0"/>
              <a:t>If we decrease the bias, it will increase the variance.</a:t>
            </a:r>
          </a:p>
        </p:txBody>
      </p:sp>
    </p:spTree>
    <p:extLst>
      <p:ext uri="{BB962C8B-B14F-4D97-AF65-F5344CB8AC3E}">
        <p14:creationId xmlns:p14="http://schemas.microsoft.com/office/powerpoint/2010/main" val="2258156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2E20C9-AFE5-4EB7-ABA1-56D4297FAF62}"/>
              </a:ext>
            </a:extLst>
          </p:cNvPr>
          <p:cNvSpPr>
            <a:spLocks noGrp="1"/>
          </p:cNvSpPr>
          <p:nvPr>
            <p:ph idx="1"/>
          </p:nvPr>
        </p:nvSpPr>
        <p:spPr>
          <a:xfrm>
            <a:off x="414415" y="146980"/>
            <a:ext cx="11363169" cy="6328771"/>
          </a:xfrm>
        </p:spPr>
        <p:txBody>
          <a:bodyPr>
            <a:normAutofit fontScale="92500" lnSpcReduction="10000"/>
          </a:bodyPr>
          <a:lstStyle/>
          <a:p>
            <a:pPr marL="0" indent="0" algn="just">
              <a:lnSpc>
                <a:spcPct val="160000"/>
              </a:lnSpc>
              <a:buNone/>
            </a:pPr>
            <a:r>
              <a:rPr lang="en-US" dirty="0"/>
              <a:t>Bias-Variance trade-off is a central issue in supervised learning. Ideally, we need a model that accurately captures the regularities in training data and simultaneously generalizes well with the unseen dataset. Unfortunately, doing this is not possible simultaneously. Because a high variance algorithm may perform well with training data, but it may lead to overfitting to noisy data. Whereas, high bias algorithm generates a much simple model that may not even capture important regularities in the data. So, we need to find a sweet spot between bias and variance to make an optimal model.</a:t>
            </a:r>
          </a:p>
          <a:p>
            <a:pPr algn="just">
              <a:lnSpc>
                <a:spcPct val="160000"/>
              </a:lnSpc>
            </a:pPr>
            <a:r>
              <a:rPr lang="en-US" dirty="0"/>
              <a:t>Hence, the </a:t>
            </a:r>
            <a:r>
              <a:rPr lang="en-US" b="1" i="1" dirty="0"/>
              <a:t>Bias-Variance trade-off is about finding the sweet spot to make a balance between bias and variance errors.</a:t>
            </a:r>
            <a:endParaRPr lang="en-US" dirty="0"/>
          </a:p>
        </p:txBody>
      </p:sp>
    </p:spTree>
    <p:extLst>
      <p:ext uri="{BB962C8B-B14F-4D97-AF65-F5344CB8AC3E}">
        <p14:creationId xmlns:p14="http://schemas.microsoft.com/office/powerpoint/2010/main" val="1101585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Bias-Variance Tradeoff">
            <a:extLst>
              <a:ext uri="{FF2B5EF4-FFF2-40B4-BE49-F238E27FC236}">
                <a16:creationId xmlns:a16="http://schemas.microsoft.com/office/drawing/2014/main" id="{E9D58067-B1AF-48EC-A4D2-7968FBC0CF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242888"/>
            <a:ext cx="9525000" cy="637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425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47A2D2-9CFC-4CBF-B604-0FC5E792A850}"/>
              </a:ext>
            </a:extLst>
          </p:cNvPr>
          <p:cNvSpPr/>
          <p:nvPr/>
        </p:nvSpPr>
        <p:spPr>
          <a:xfrm>
            <a:off x="454701" y="370448"/>
            <a:ext cx="11162676" cy="1830758"/>
          </a:xfrm>
          <a:prstGeom prst="rect">
            <a:avLst/>
          </a:prstGeom>
        </p:spPr>
        <p:txBody>
          <a:bodyPr wrap="square">
            <a:spAutoFit/>
          </a:bodyPr>
          <a:lstStyle/>
          <a:p>
            <a:pPr algn="just">
              <a:lnSpc>
                <a:spcPct val="150000"/>
              </a:lnSpc>
            </a:pPr>
            <a:r>
              <a:rPr lang="en-US" sz="2600" b="0" i="0" dirty="0">
                <a:solidFill>
                  <a:srgbClr val="0070C0"/>
                </a:solidFill>
                <a:effectLst/>
                <a:latin typeface="Nunito"/>
              </a:rPr>
              <a:t>The technique by which we analyze the performance of the machine learning model is known as Bias Variance Decomposition. </a:t>
            </a:r>
            <a:endParaRPr lang="en-US" sz="2600" dirty="0">
              <a:solidFill>
                <a:srgbClr val="0070C0"/>
              </a:solidFill>
              <a:latin typeface="Nunito"/>
            </a:endParaRPr>
          </a:p>
          <a:p>
            <a:pPr algn="just">
              <a:lnSpc>
                <a:spcPct val="150000"/>
              </a:lnSpc>
            </a:pPr>
            <a:r>
              <a:rPr lang="en-US" sz="2600" b="0" i="0" dirty="0">
                <a:solidFill>
                  <a:srgbClr val="0070C0"/>
                </a:solidFill>
                <a:effectLst/>
                <a:latin typeface="Nunito"/>
              </a:rPr>
              <a:t>Example of Bias Variance Decomposition for classification</a:t>
            </a:r>
            <a:endParaRPr lang="en-IN" sz="2600" dirty="0">
              <a:solidFill>
                <a:srgbClr val="0070C0"/>
              </a:solidFill>
            </a:endParaRPr>
          </a:p>
        </p:txBody>
      </p:sp>
      <p:pic>
        <p:nvPicPr>
          <p:cNvPr id="3" name="Picture 2">
            <a:extLst>
              <a:ext uri="{FF2B5EF4-FFF2-40B4-BE49-F238E27FC236}">
                <a16:creationId xmlns:a16="http://schemas.microsoft.com/office/drawing/2014/main" id="{DA30A809-8DF6-419E-8B2C-7F4B4B5BF51E}"/>
              </a:ext>
            </a:extLst>
          </p:cNvPr>
          <p:cNvPicPr>
            <a:picLocks noChangeAspect="1"/>
          </p:cNvPicPr>
          <p:nvPr/>
        </p:nvPicPr>
        <p:blipFill>
          <a:blip r:embed="rId2"/>
          <a:stretch>
            <a:fillRect/>
          </a:stretch>
        </p:blipFill>
        <p:spPr>
          <a:xfrm>
            <a:off x="313153" y="2342759"/>
            <a:ext cx="9265562" cy="4380380"/>
          </a:xfrm>
          <a:prstGeom prst="rect">
            <a:avLst/>
          </a:prstGeom>
        </p:spPr>
      </p:pic>
    </p:spTree>
    <p:extLst>
      <p:ext uri="{BB962C8B-B14F-4D97-AF65-F5344CB8AC3E}">
        <p14:creationId xmlns:p14="http://schemas.microsoft.com/office/powerpoint/2010/main" val="2141398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C6D776-3F3B-4A81-A7E4-E74FAE2DCB1E}"/>
              </a:ext>
            </a:extLst>
          </p:cNvPr>
          <p:cNvPicPr>
            <a:picLocks noChangeAspect="1"/>
          </p:cNvPicPr>
          <p:nvPr/>
        </p:nvPicPr>
        <p:blipFill>
          <a:blip r:embed="rId2"/>
          <a:stretch>
            <a:fillRect/>
          </a:stretch>
        </p:blipFill>
        <p:spPr>
          <a:xfrm>
            <a:off x="0" y="89943"/>
            <a:ext cx="11987504" cy="5771212"/>
          </a:xfrm>
          <a:prstGeom prst="rect">
            <a:avLst/>
          </a:prstGeom>
        </p:spPr>
      </p:pic>
    </p:spTree>
    <p:extLst>
      <p:ext uri="{BB962C8B-B14F-4D97-AF65-F5344CB8AC3E}">
        <p14:creationId xmlns:p14="http://schemas.microsoft.com/office/powerpoint/2010/main" val="325144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617F8-75E2-4985-96EC-25555C7450B7}"/>
              </a:ext>
            </a:extLst>
          </p:cNvPr>
          <p:cNvSpPr>
            <a:spLocks noGrp="1"/>
          </p:cNvSpPr>
          <p:nvPr>
            <p:ph type="title"/>
          </p:nvPr>
        </p:nvSpPr>
        <p:spPr>
          <a:xfrm>
            <a:off x="583367" y="18255"/>
            <a:ext cx="10515600" cy="1325563"/>
          </a:xfrm>
        </p:spPr>
        <p:txBody>
          <a:bodyPr/>
          <a:lstStyle/>
          <a:p>
            <a:r>
              <a:rPr lang="en-IN" b="1" dirty="0">
                <a:solidFill>
                  <a:schemeClr val="accent2"/>
                </a:solidFill>
              </a:rPr>
              <a:t>Errors in Machine Learning?</a:t>
            </a:r>
          </a:p>
        </p:txBody>
      </p:sp>
      <p:sp>
        <p:nvSpPr>
          <p:cNvPr id="3" name="Content Placeholder 2">
            <a:extLst>
              <a:ext uri="{FF2B5EF4-FFF2-40B4-BE49-F238E27FC236}">
                <a16:creationId xmlns:a16="http://schemas.microsoft.com/office/drawing/2014/main" id="{E095501A-34B9-4F7C-9294-611045FABBB6}"/>
              </a:ext>
            </a:extLst>
          </p:cNvPr>
          <p:cNvSpPr>
            <a:spLocks noGrp="1"/>
          </p:cNvSpPr>
          <p:nvPr>
            <p:ph idx="1"/>
          </p:nvPr>
        </p:nvSpPr>
        <p:spPr>
          <a:xfrm>
            <a:off x="474064" y="1118965"/>
            <a:ext cx="11243872" cy="5326805"/>
          </a:xfrm>
        </p:spPr>
        <p:txBody>
          <a:bodyPr>
            <a:normAutofit/>
          </a:bodyPr>
          <a:lstStyle/>
          <a:p>
            <a:pPr algn="just">
              <a:lnSpc>
                <a:spcPct val="150000"/>
              </a:lnSpc>
            </a:pPr>
            <a:r>
              <a:rPr lang="en-US" dirty="0"/>
              <a:t>In machine learning, an error is a measure of how accurately an algorithm can make predictions for the previously unknown dataset. On the basis of these errors, the machine learning model is selected that can perform best on the particular dataset. There are mainly two types of errors in machine learning, which are:</a:t>
            </a:r>
          </a:p>
          <a:p>
            <a:pPr marL="514350" indent="-514350" algn="just">
              <a:lnSpc>
                <a:spcPct val="150000"/>
              </a:lnSpc>
              <a:buFont typeface="+mj-lt"/>
              <a:buAutoNum type="arabicPeriod"/>
            </a:pPr>
            <a:r>
              <a:rPr lang="es-ES" dirty="0"/>
              <a:t>Reducible error and </a:t>
            </a:r>
          </a:p>
          <a:p>
            <a:pPr marL="514350" indent="-514350" algn="just">
              <a:lnSpc>
                <a:spcPct val="150000"/>
              </a:lnSpc>
              <a:buFont typeface="+mj-lt"/>
              <a:buAutoNum type="arabicPeriod"/>
            </a:pPr>
            <a:r>
              <a:rPr lang="es-ES" dirty="0"/>
              <a:t>Irreducible error.</a:t>
            </a:r>
            <a:endParaRPr lang="en-IN" dirty="0"/>
          </a:p>
        </p:txBody>
      </p:sp>
    </p:spTree>
    <p:extLst>
      <p:ext uri="{BB962C8B-B14F-4D97-AF65-F5344CB8AC3E}">
        <p14:creationId xmlns:p14="http://schemas.microsoft.com/office/powerpoint/2010/main" val="41134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617F8-75E2-4985-96EC-25555C7450B7}"/>
              </a:ext>
            </a:extLst>
          </p:cNvPr>
          <p:cNvSpPr>
            <a:spLocks noGrp="1"/>
          </p:cNvSpPr>
          <p:nvPr>
            <p:ph type="title"/>
          </p:nvPr>
        </p:nvSpPr>
        <p:spPr>
          <a:xfrm>
            <a:off x="583367" y="18255"/>
            <a:ext cx="10515600" cy="1325563"/>
          </a:xfrm>
        </p:spPr>
        <p:txBody>
          <a:bodyPr/>
          <a:lstStyle/>
          <a:p>
            <a:r>
              <a:rPr lang="en-IN" b="1" dirty="0">
                <a:solidFill>
                  <a:schemeClr val="accent2"/>
                </a:solidFill>
              </a:rPr>
              <a:t>Errors in Machine Learning?</a:t>
            </a:r>
          </a:p>
        </p:txBody>
      </p:sp>
      <p:pic>
        <p:nvPicPr>
          <p:cNvPr id="1026" name="Picture 2" descr="Bias and Variance in Machine Learning">
            <a:extLst>
              <a:ext uri="{FF2B5EF4-FFF2-40B4-BE49-F238E27FC236}">
                <a16:creationId xmlns:a16="http://schemas.microsoft.com/office/drawing/2014/main" id="{84B59BE0-28AF-4C89-A902-DC24AD3CD8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0059" y="1343818"/>
            <a:ext cx="7479009" cy="5102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995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0C842C-01BE-44A6-951D-EDDE99574D04}"/>
              </a:ext>
            </a:extLst>
          </p:cNvPr>
          <p:cNvSpPr>
            <a:spLocks noGrp="1"/>
          </p:cNvSpPr>
          <p:nvPr>
            <p:ph idx="1"/>
          </p:nvPr>
        </p:nvSpPr>
        <p:spPr>
          <a:xfrm>
            <a:off x="838200" y="1825625"/>
            <a:ext cx="10824148" cy="4667250"/>
          </a:xfrm>
        </p:spPr>
        <p:txBody>
          <a:bodyPr/>
          <a:lstStyle/>
          <a:p>
            <a:pPr algn="just">
              <a:lnSpc>
                <a:spcPct val="150000"/>
              </a:lnSpc>
            </a:pPr>
            <a:r>
              <a:rPr lang="en-US" b="1" dirty="0"/>
              <a:t>Reducible errors:</a:t>
            </a:r>
            <a:r>
              <a:rPr lang="en-US" dirty="0"/>
              <a:t> These errors can be reduced to improve the model accuracy. Such errors can further be classified into bias and Variance.</a:t>
            </a:r>
          </a:p>
          <a:p>
            <a:pPr algn="just">
              <a:lnSpc>
                <a:spcPct val="150000"/>
              </a:lnSpc>
            </a:pPr>
            <a:r>
              <a:rPr lang="en-US" b="1" dirty="0"/>
              <a:t>Irreducible errors:</a:t>
            </a:r>
            <a:r>
              <a:rPr lang="en-US" dirty="0"/>
              <a:t> These errors will always be present in the model regardless of which algorithm has been used. The cause of these errors is unknown variables whose value can't be reduced.</a:t>
            </a:r>
          </a:p>
          <a:p>
            <a:pPr algn="just">
              <a:lnSpc>
                <a:spcPct val="150000"/>
              </a:lnSpc>
            </a:pPr>
            <a:endParaRPr lang="en-IN" dirty="0"/>
          </a:p>
        </p:txBody>
      </p:sp>
      <p:sp>
        <p:nvSpPr>
          <p:cNvPr id="4" name="Title 1">
            <a:extLst>
              <a:ext uri="{FF2B5EF4-FFF2-40B4-BE49-F238E27FC236}">
                <a16:creationId xmlns:a16="http://schemas.microsoft.com/office/drawing/2014/main" id="{CE1E8C20-0540-47CA-AA31-BB3025A2DB14}"/>
              </a:ext>
            </a:extLst>
          </p:cNvPr>
          <p:cNvSpPr>
            <a:spLocks noGrp="1"/>
          </p:cNvSpPr>
          <p:nvPr>
            <p:ph type="title"/>
          </p:nvPr>
        </p:nvSpPr>
        <p:spPr>
          <a:xfrm>
            <a:off x="838200" y="385476"/>
            <a:ext cx="10515600" cy="1325563"/>
          </a:xfrm>
        </p:spPr>
        <p:txBody>
          <a:bodyPr/>
          <a:lstStyle/>
          <a:p>
            <a:r>
              <a:rPr lang="en-IN" b="1" dirty="0">
                <a:solidFill>
                  <a:schemeClr val="accent2"/>
                </a:solidFill>
              </a:rPr>
              <a:t>Errors in Machine Learning?</a:t>
            </a:r>
          </a:p>
        </p:txBody>
      </p:sp>
    </p:spTree>
    <p:extLst>
      <p:ext uri="{BB962C8B-B14F-4D97-AF65-F5344CB8AC3E}">
        <p14:creationId xmlns:p14="http://schemas.microsoft.com/office/powerpoint/2010/main" val="265097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B0581-DBBD-4250-8864-9DDB96DD83D3}"/>
              </a:ext>
            </a:extLst>
          </p:cNvPr>
          <p:cNvSpPr>
            <a:spLocks noGrp="1"/>
          </p:cNvSpPr>
          <p:nvPr>
            <p:ph type="title"/>
          </p:nvPr>
        </p:nvSpPr>
        <p:spPr>
          <a:xfrm>
            <a:off x="283564" y="18255"/>
            <a:ext cx="10515600" cy="1325563"/>
          </a:xfrm>
        </p:spPr>
        <p:txBody>
          <a:bodyPr/>
          <a:lstStyle/>
          <a:p>
            <a:r>
              <a:rPr lang="en-IN" b="1" dirty="0">
                <a:solidFill>
                  <a:srgbClr val="FF0000"/>
                </a:solidFill>
              </a:rPr>
              <a:t>What is Bias?</a:t>
            </a:r>
          </a:p>
        </p:txBody>
      </p:sp>
      <p:sp>
        <p:nvSpPr>
          <p:cNvPr id="3" name="Content Placeholder 2">
            <a:extLst>
              <a:ext uri="{FF2B5EF4-FFF2-40B4-BE49-F238E27FC236}">
                <a16:creationId xmlns:a16="http://schemas.microsoft.com/office/drawing/2014/main" id="{FE4AE536-8C17-4384-9783-ADDF1EE9834F}"/>
              </a:ext>
            </a:extLst>
          </p:cNvPr>
          <p:cNvSpPr>
            <a:spLocks noGrp="1"/>
          </p:cNvSpPr>
          <p:nvPr>
            <p:ph idx="1"/>
          </p:nvPr>
        </p:nvSpPr>
        <p:spPr>
          <a:xfrm>
            <a:off x="283563" y="1343817"/>
            <a:ext cx="11004029" cy="4622267"/>
          </a:xfrm>
        </p:spPr>
        <p:txBody>
          <a:bodyPr>
            <a:normAutofit lnSpcReduction="10000"/>
          </a:bodyPr>
          <a:lstStyle/>
          <a:p>
            <a:pPr algn="just">
              <a:lnSpc>
                <a:spcPct val="150000"/>
              </a:lnSpc>
            </a:pPr>
            <a:r>
              <a:rPr lang="en-US" dirty="0"/>
              <a:t>Bias is simply defined as the inability of the model because of that there is some difference or error occurring between the model’s predicted value and the actual value. These </a:t>
            </a:r>
            <a:r>
              <a:rPr lang="en-US" b="1" dirty="0"/>
              <a:t>differences between actual or expected values and the predicted values</a:t>
            </a:r>
            <a:r>
              <a:rPr lang="en-US" dirty="0"/>
              <a:t> are known as </a:t>
            </a:r>
            <a:r>
              <a:rPr lang="en-US" b="1" dirty="0"/>
              <a:t>error or bias error or error due to bias.</a:t>
            </a:r>
            <a:r>
              <a:rPr lang="en-US" dirty="0"/>
              <a:t> </a:t>
            </a:r>
          </a:p>
          <a:p>
            <a:pPr algn="just">
              <a:lnSpc>
                <a:spcPct val="150000"/>
              </a:lnSpc>
            </a:pPr>
            <a:r>
              <a:rPr lang="en-US" dirty="0"/>
              <a:t>Bias is a systematic error that occurs due to wrong assumptions in the machine learning process. </a:t>
            </a:r>
            <a:endParaRPr lang="en-IN" dirty="0"/>
          </a:p>
        </p:txBody>
      </p:sp>
    </p:spTree>
    <p:extLst>
      <p:ext uri="{BB962C8B-B14F-4D97-AF65-F5344CB8AC3E}">
        <p14:creationId xmlns:p14="http://schemas.microsoft.com/office/powerpoint/2010/main" val="301445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B0581-DBBD-4250-8864-9DDB96DD83D3}"/>
              </a:ext>
            </a:extLst>
          </p:cNvPr>
          <p:cNvSpPr>
            <a:spLocks noGrp="1"/>
          </p:cNvSpPr>
          <p:nvPr>
            <p:ph type="title"/>
          </p:nvPr>
        </p:nvSpPr>
        <p:spPr>
          <a:xfrm>
            <a:off x="283564" y="18255"/>
            <a:ext cx="10515600" cy="1325563"/>
          </a:xfrm>
        </p:spPr>
        <p:txBody>
          <a:bodyPr/>
          <a:lstStyle/>
          <a:p>
            <a:r>
              <a:rPr lang="en-IN" b="1" dirty="0">
                <a:solidFill>
                  <a:srgbClr val="FF0000"/>
                </a:solidFill>
              </a:rPr>
              <a:t>What is Bias?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E4AE536-8C17-4384-9783-ADDF1EE9834F}"/>
                  </a:ext>
                </a:extLst>
              </p:cNvPr>
              <p:cNvSpPr>
                <a:spLocks noGrp="1"/>
              </p:cNvSpPr>
              <p:nvPr>
                <p:ph idx="1"/>
              </p:nvPr>
            </p:nvSpPr>
            <p:spPr>
              <a:xfrm>
                <a:off x="283563" y="1343817"/>
                <a:ext cx="11363794" cy="4832131"/>
              </a:xfrm>
            </p:spPr>
            <p:txBody>
              <a:bodyPr>
                <a:normAutofit/>
              </a:bodyPr>
              <a:lstStyle/>
              <a:p>
                <a:pPr algn="just" fontAlgn="base">
                  <a:lnSpc>
                    <a:spcPct val="150000"/>
                  </a:lnSpc>
                </a:pPr>
                <a:r>
                  <a:rPr lang="en-US" dirty="0"/>
                  <a:t>Let Y be the true value of a parameter, and let </a:t>
                </a:r>
                <a14:m>
                  <m:oMath xmlns:m="http://schemas.openxmlformats.org/officeDocument/2006/math">
                    <m:acc>
                      <m:accPr>
                        <m:chr m:val="̂"/>
                        <m:ctrlPr>
                          <a:rPr lang="pt-BR" i="1" smtClean="0">
                            <a:latin typeface="Cambria Math" panose="02040503050406030204" pitchFamily="18" charset="0"/>
                          </a:rPr>
                        </m:ctrlPr>
                      </m:accPr>
                      <m:e>
                        <m:r>
                          <a:rPr lang="en-IN" b="0" i="1" smtClean="0">
                            <a:latin typeface="Cambria Math" panose="02040503050406030204" pitchFamily="18" charset="0"/>
                          </a:rPr>
                          <m:t>𝑌</m:t>
                        </m:r>
                      </m:e>
                    </m:acc>
                  </m:oMath>
                </a14:m>
                <a:r>
                  <a:rPr lang="en-US" dirty="0"/>
                  <a:t> be an estimator of Y based on a sample of data. Then, the bias of the estimator </a:t>
                </a:r>
                <a:r>
                  <a:rPr lang="pt-BR" dirty="0"/>
                  <a:t> </a:t>
                </a:r>
                <a14:m>
                  <m:oMath xmlns:m="http://schemas.openxmlformats.org/officeDocument/2006/math">
                    <m:acc>
                      <m:accPr>
                        <m:chr m:val="̂"/>
                        <m:ctrlPr>
                          <a:rPr lang="pt-BR" i="1" smtClean="0">
                            <a:latin typeface="Cambria Math" panose="02040503050406030204" pitchFamily="18" charset="0"/>
                          </a:rPr>
                        </m:ctrlPr>
                      </m:accPr>
                      <m:e>
                        <m:r>
                          <a:rPr lang="en-IN" b="0" i="1" smtClean="0">
                            <a:latin typeface="Cambria Math" panose="02040503050406030204" pitchFamily="18" charset="0"/>
                          </a:rPr>
                          <m:t>𝑌</m:t>
                        </m:r>
                      </m:e>
                    </m:acc>
                    <m:r>
                      <a:rPr lang="en-IN" b="0" i="1" smtClean="0">
                        <a:latin typeface="Cambria Math" panose="02040503050406030204" pitchFamily="18" charset="0"/>
                      </a:rPr>
                      <m:t> </m:t>
                    </m:r>
                  </m:oMath>
                </a14:m>
                <a:r>
                  <a:rPr lang="en-US" dirty="0"/>
                  <a:t> is given by:</a:t>
                </a:r>
              </a:p>
              <a:p>
                <a:pPr marL="0" indent="0" algn="ctr" fontAlgn="base">
                  <a:lnSpc>
                    <a:spcPct val="150000"/>
                  </a:lnSpc>
                  <a:buNone/>
                </a:pPr>
                <a:r>
                  <a:rPr lang="en-US" dirty="0"/>
                  <a:t>Bias(</a:t>
                </a:r>
                <a14:m>
                  <m:oMath xmlns:m="http://schemas.openxmlformats.org/officeDocument/2006/math">
                    <m:acc>
                      <m:accPr>
                        <m:chr m:val="̂"/>
                        <m:ctrlPr>
                          <a:rPr lang="pt-BR" i="1" smtClean="0">
                            <a:latin typeface="Cambria Math" panose="02040503050406030204" pitchFamily="18" charset="0"/>
                          </a:rPr>
                        </m:ctrlPr>
                      </m:accPr>
                      <m:e>
                        <m:r>
                          <a:rPr lang="en-IN" b="0" i="1" smtClean="0">
                            <a:latin typeface="Cambria Math" panose="02040503050406030204" pitchFamily="18" charset="0"/>
                          </a:rPr>
                          <m:t>𝑌</m:t>
                        </m:r>
                      </m:e>
                    </m:acc>
                  </m:oMath>
                </a14:m>
                <a:r>
                  <a:rPr lang="en-US" dirty="0"/>
                  <a:t>) = E(</a:t>
                </a:r>
                <a14:m>
                  <m:oMath xmlns:m="http://schemas.openxmlformats.org/officeDocument/2006/math">
                    <m:acc>
                      <m:accPr>
                        <m:chr m:val="̂"/>
                        <m:ctrlPr>
                          <a:rPr lang="pt-BR" i="1" smtClean="0">
                            <a:latin typeface="Cambria Math" panose="02040503050406030204" pitchFamily="18" charset="0"/>
                          </a:rPr>
                        </m:ctrlPr>
                      </m:accPr>
                      <m:e>
                        <m:r>
                          <a:rPr lang="en-IN" b="0" i="1" smtClean="0">
                            <a:latin typeface="Cambria Math" panose="02040503050406030204" pitchFamily="18" charset="0"/>
                          </a:rPr>
                          <m:t>𝑌</m:t>
                        </m:r>
                      </m:e>
                    </m:acc>
                  </m:oMath>
                </a14:m>
                <a:r>
                  <a:rPr lang="en-US" dirty="0"/>
                  <a:t>) – </a:t>
                </a:r>
                <a:r>
                  <a:rPr lang="en-US" i="1" dirty="0"/>
                  <a:t>Y</a:t>
                </a:r>
                <a:endParaRPr lang="en-US" dirty="0"/>
              </a:p>
              <a:p>
                <a:pPr marL="0" indent="0" algn="just" fontAlgn="base">
                  <a:lnSpc>
                    <a:spcPct val="150000"/>
                  </a:lnSpc>
                  <a:buNone/>
                </a:pPr>
                <a:r>
                  <a:rPr lang="en-US" dirty="0"/>
                  <a:t>where E(</a:t>
                </a:r>
                <a14:m>
                  <m:oMath xmlns:m="http://schemas.openxmlformats.org/officeDocument/2006/math">
                    <m:acc>
                      <m:accPr>
                        <m:chr m:val="̂"/>
                        <m:ctrlPr>
                          <a:rPr lang="pt-BR" i="1" smtClean="0">
                            <a:latin typeface="Cambria Math" panose="02040503050406030204" pitchFamily="18" charset="0"/>
                          </a:rPr>
                        </m:ctrlPr>
                      </m:accPr>
                      <m:e>
                        <m:r>
                          <a:rPr lang="en-IN" b="0" i="1" smtClean="0">
                            <a:latin typeface="Cambria Math" panose="02040503050406030204" pitchFamily="18" charset="0"/>
                          </a:rPr>
                          <m:t>𝑌</m:t>
                        </m:r>
                      </m:e>
                    </m:acc>
                  </m:oMath>
                </a14:m>
                <a:r>
                  <a:rPr lang="en-US" dirty="0"/>
                  <a:t>) is the expected value of the estimator </a:t>
                </a:r>
                <a:r>
                  <a:rPr lang="pt-BR" dirty="0"/>
                  <a:t> </a:t>
                </a:r>
                <a14:m>
                  <m:oMath xmlns:m="http://schemas.openxmlformats.org/officeDocument/2006/math">
                    <m:acc>
                      <m:accPr>
                        <m:chr m:val="̂"/>
                        <m:ctrlPr>
                          <a:rPr lang="pt-BR" i="1" smtClean="0">
                            <a:latin typeface="Cambria Math" panose="02040503050406030204" pitchFamily="18" charset="0"/>
                          </a:rPr>
                        </m:ctrlPr>
                      </m:accPr>
                      <m:e>
                        <m:r>
                          <a:rPr lang="en-IN" b="0" i="1" smtClean="0">
                            <a:latin typeface="Cambria Math" panose="02040503050406030204" pitchFamily="18" charset="0"/>
                          </a:rPr>
                          <m:t>𝑌</m:t>
                        </m:r>
                      </m:e>
                    </m:acc>
                  </m:oMath>
                </a14:m>
                <a:r>
                  <a:rPr lang="en-US" dirty="0"/>
                  <a:t>. It is the measurement of the model that how well it fits the data. </a:t>
                </a:r>
              </a:p>
              <a:p>
                <a:pPr algn="just" fontAlgn="base">
                  <a:lnSpc>
                    <a:spcPct val="150000"/>
                  </a:lnSpc>
                </a:pPr>
                <a:r>
                  <a:rPr lang="en-US" dirty="0"/>
                  <a:t>Bias errors are either low or high-bias errors.</a:t>
                </a:r>
              </a:p>
              <a:p>
                <a:pPr marL="0" indent="0" algn="just" fontAlgn="base">
                  <a:lnSpc>
                    <a:spcPct val="150000"/>
                  </a:lnSpc>
                  <a:buNone/>
                </a:pPr>
                <a:endParaRPr lang="en-US" dirty="0"/>
              </a:p>
            </p:txBody>
          </p:sp>
        </mc:Choice>
        <mc:Fallback>
          <p:sp>
            <p:nvSpPr>
              <p:cNvPr id="3" name="Content Placeholder 2">
                <a:extLst>
                  <a:ext uri="{FF2B5EF4-FFF2-40B4-BE49-F238E27FC236}">
                    <a16:creationId xmlns:a16="http://schemas.microsoft.com/office/drawing/2014/main" id="{FE4AE536-8C17-4384-9783-ADDF1EE9834F}"/>
                  </a:ext>
                </a:extLst>
              </p:cNvPr>
              <p:cNvSpPr>
                <a:spLocks noGrp="1" noRot="1" noChangeAspect="1" noMove="1" noResize="1" noEditPoints="1" noAdjustHandles="1" noChangeArrowheads="1" noChangeShapeType="1" noTextEdit="1"/>
              </p:cNvSpPr>
              <p:nvPr>
                <p:ph idx="1"/>
              </p:nvPr>
            </p:nvSpPr>
            <p:spPr>
              <a:xfrm>
                <a:off x="283563" y="1343817"/>
                <a:ext cx="11363794" cy="4832131"/>
              </a:xfrm>
              <a:blipFill>
                <a:blip r:embed="rId2"/>
                <a:stretch>
                  <a:fillRect l="-1127" r="-1073"/>
                </a:stretch>
              </a:blipFill>
            </p:spPr>
            <p:txBody>
              <a:bodyPr/>
              <a:lstStyle/>
              <a:p>
                <a:r>
                  <a:rPr lang="en-IN">
                    <a:noFill/>
                  </a:rPr>
                  <a:t> </a:t>
                </a:r>
              </a:p>
            </p:txBody>
          </p:sp>
        </mc:Fallback>
      </mc:AlternateContent>
    </p:spTree>
    <p:extLst>
      <p:ext uri="{BB962C8B-B14F-4D97-AF65-F5344CB8AC3E}">
        <p14:creationId xmlns:p14="http://schemas.microsoft.com/office/powerpoint/2010/main" val="2894047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4AE536-8C17-4384-9783-ADDF1EE9834F}"/>
              </a:ext>
            </a:extLst>
          </p:cNvPr>
          <p:cNvSpPr>
            <a:spLocks noGrp="1"/>
          </p:cNvSpPr>
          <p:nvPr>
            <p:ph idx="1"/>
          </p:nvPr>
        </p:nvSpPr>
        <p:spPr>
          <a:xfrm>
            <a:off x="223604" y="279516"/>
            <a:ext cx="11498706" cy="6346136"/>
          </a:xfrm>
        </p:spPr>
        <p:txBody>
          <a:bodyPr>
            <a:normAutofit fontScale="92500" lnSpcReduction="20000"/>
          </a:bodyPr>
          <a:lstStyle/>
          <a:p>
            <a:pPr algn="just" fontAlgn="base">
              <a:lnSpc>
                <a:spcPct val="150000"/>
              </a:lnSpc>
            </a:pPr>
            <a:r>
              <a:rPr lang="en-US" b="1" dirty="0"/>
              <a:t>Low Bias:</a:t>
            </a:r>
            <a:r>
              <a:rPr lang="en-US" dirty="0"/>
              <a:t> Low bias value means fewer assumptions are taken to build the target function. In this case, the model will closely match the training dataset.</a:t>
            </a:r>
          </a:p>
          <a:p>
            <a:pPr algn="just" fontAlgn="base">
              <a:lnSpc>
                <a:spcPct val="150000"/>
              </a:lnSpc>
            </a:pPr>
            <a:r>
              <a:rPr lang="en-US" dirty="0"/>
              <a:t>Some examples of machine learning algorithms with low bias </a:t>
            </a:r>
            <a:r>
              <a:rPr lang="en-US" b="1" dirty="0"/>
              <a:t>are Decision Trees, k-Nearest </a:t>
            </a:r>
            <a:r>
              <a:rPr lang="en-US" b="1" dirty="0" err="1"/>
              <a:t>Neighbours</a:t>
            </a:r>
            <a:r>
              <a:rPr lang="en-US" b="1" dirty="0"/>
              <a:t> and Support Vector Machines</a:t>
            </a:r>
            <a:r>
              <a:rPr lang="en-US" dirty="0"/>
              <a:t>.</a:t>
            </a:r>
          </a:p>
          <a:p>
            <a:pPr algn="just" fontAlgn="base">
              <a:lnSpc>
                <a:spcPct val="150000"/>
              </a:lnSpc>
            </a:pPr>
            <a:r>
              <a:rPr lang="en-US" b="1" dirty="0"/>
              <a:t>High Bias:</a:t>
            </a:r>
            <a:r>
              <a:rPr lang="en-US" dirty="0"/>
              <a:t> High bias value means more assumptions are taken to build the target function. In this case, the model will not match the training dataset closely. </a:t>
            </a:r>
          </a:p>
          <a:p>
            <a:pPr algn="just" fontAlgn="base">
              <a:lnSpc>
                <a:spcPct val="150000"/>
              </a:lnSpc>
            </a:pPr>
            <a:r>
              <a:rPr lang="en-US" dirty="0"/>
              <a:t>The high-bias model will not be able to capture the dataset trend. It is considered as the underfitting model which has a high error rate. It is due to a very simplified algorithm.</a:t>
            </a:r>
          </a:p>
          <a:p>
            <a:pPr algn="just" fontAlgn="base">
              <a:lnSpc>
                <a:spcPct val="150000"/>
              </a:lnSpc>
            </a:pPr>
            <a:r>
              <a:rPr lang="en-US" b="1" dirty="0"/>
              <a:t>For example, </a:t>
            </a:r>
            <a:r>
              <a:rPr lang="en-US" dirty="0"/>
              <a:t>a linear regression model may have a high bias if the data has a non-linear relationship.</a:t>
            </a:r>
          </a:p>
          <a:p>
            <a:pPr algn="just" fontAlgn="base">
              <a:lnSpc>
                <a:spcPct val="150000"/>
              </a:lnSpc>
            </a:pPr>
            <a:endParaRPr lang="en-US" dirty="0"/>
          </a:p>
        </p:txBody>
      </p:sp>
    </p:spTree>
    <p:extLst>
      <p:ext uri="{BB962C8B-B14F-4D97-AF65-F5344CB8AC3E}">
        <p14:creationId xmlns:p14="http://schemas.microsoft.com/office/powerpoint/2010/main" val="1557783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circle(in)">
                                      <p:cBhvr>
                                        <p:cTn id="10" dur="2000"/>
                                        <p:tgtEl>
                                          <p:spTgt spid="3">
                                            <p:txEl>
                                              <p:pRg st="3" end="3"/>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circle(in)">
                                      <p:cBhvr>
                                        <p:cTn id="13"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D450-FB3D-4257-865D-313AAF0C2180}"/>
              </a:ext>
            </a:extLst>
          </p:cNvPr>
          <p:cNvSpPr>
            <a:spLocks noGrp="1"/>
          </p:cNvSpPr>
          <p:nvPr>
            <p:ph type="title"/>
          </p:nvPr>
        </p:nvSpPr>
        <p:spPr>
          <a:xfrm>
            <a:off x="583367" y="50332"/>
            <a:ext cx="10515600" cy="1325563"/>
          </a:xfrm>
        </p:spPr>
        <p:txBody>
          <a:bodyPr/>
          <a:lstStyle/>
          <a:p>
            <a:r>
              <a:rPr lang="en-US" b="1" dirty="0">
                <a:solidFill>
                  <a:srgbClr val="FF0000"/>
                </a:solidFill>
              </a:rPr>
              <a:t>Ways to reduce High Bias:</a:t>
            </a:r>
            <a:endParaRPr lang="en-IN" b="1" dirty="0">
              <a:solidFill>
                <a:srgbClr val="FF0000"/>
              </a:solidFill>
            </a:endParaRPr>
          </a:p>
        </p:txBody>
      </p:sp>
      <p:sp>
        <p:nvSpPr>
          <p:cNvPr id="3" name="Content Placeholder 2">
            <a:extLst>
              <a:ext uri="{FF2B5EF4-FFF2-40B4-BE49-F238E27FC236}">
                <a16:creationId xmlns:a16="http://schemas.microsoft.com/office/drawing/2014/main" id="{DDF5CFF4-3176-4437-97C4-879757981E87}"/>
              </a:ext>
            </a:extLst>
          </p:cNvPr>
          <p:cNvSpPr>
            <a:spLocks noGrp="1"/>
          </p:cNvSpPr>
          <p:nvPr>
            <p:ph idx="1"/>
          </p:nvPr>
        </p:nvSpPr>
        <p:spPr>
          <a:xfrm>
            <a:off x="583367" y="1375894"/>
            <a:ext cx="11198902" cy="5024905"/>
          </a:xfrm>
        </p:spPr>
        <p:txBody>
          <a:bodyPr>
            <a:normAutofit fontScale="85000" lnSpcReduction="20000"/>
          </a:bodyPr>
          <a:lstStyle/>
          <a:p>
            <a:pPr marL="0" indent="0" algn="just">
              <a:lnSpc>
                <a:spcPct val="150000"/>
              </a:lnSpc>
              <a:buNone/>
            </a:pPr>
            <a:r>
              <a:rPr lang="en-US" dirty="0"/>
              <a:t>High bias mainly occurs due to a much simple model. Below are some ways to reduce the high bias:</a:t>
            </a:r>
          </a:p>
          <a:p>
            <a:pPr algn="just">
              <a:lnSpc>
                <a:spcPct val="150000"/>
              </a:lnSpc>
            </a:pPr>
            <a:r>
              <a:rPr lang="en-US" b="1" dirty="0"/>
              <a:t>Use a more complex model</a:t>
            </a:r>
            <a:r>
              <a:rPr lang="en-US" dirty="0"/>
              <a:t>: like </a:t>
            </a:r>
            <a:r>
              <a:rPr lang="en-US" b="1" dirty="0"/>
              <a:t>Polynomial regression</a:t>
            </a:r>
            <a:r>
              <a:rPr lang="en-US" dirty="0"/>
              <a:t> for non-linear datasets, </a:t>
            </a:r>
            <a:r>
              <a:rPr lang="en-US" b="1" dirty="0"/>
              <a:t>CNN</a:t>
            </a:r>
            <a:r>
              <a:rPr lang="en-US" dirty="0"/>
              <a:t> for image processing, and </a:t>
            </a:r>
            <a:r>
              <a:rPr lang="en-US" b="1" dirty="0"/>
              <a:t>RNN</a:t>
            </a:r>
            <a:r>
              <a:rPr lang="en-US" dirty="0"/>
              <a:t> for sequence learning.</a:t>
            </a:r>
          </a:p>
          <a:p>
            <a:pPr algn="just">
              <a:lnSpc>
                <a:spcPct val="150000"/>
              </a:lnSpc>
            </a:pPr>
            <a:r>
              <a:rPr lang="en-US" b="1" dirty="0"/>
              <a:t>Increase the number of features:</a:t>
            </a:r>
            <a:r>
              <a:rPr lang="en-US" dirty="0"/>
              <a:t> By adding more features to train the dataset will increase the complexity of the model. </a:t>
            </a:r>
          </a:p>
          <a:p>
            <a:pPr algn="just">
              <a:lnSpc>
                <a:spcPct val="150000"/>
              </a:lnSpc>
            </a:pPr>
            <a:r>
              <a:rPr lang="en-US" b="1" dirty="0"/>
              <a:t>Reduce Regularization of the model: </a:t>
            </a:r>
            <a:r>
              <a:rPr lang="en-US" dirty="0"/>
              <a:t>Regularization techniques such as </a:t>
            </a:r>
            <a:r>
              <a:rPr lang="en-US" b="1" dirty="0"/>
              <a:t>L1 or L2 </a:t>
            </a:r>
            <a:r>
              <a:rPr lang="en-US" dirty="0"/>
              <a:t>regularization can help to prevent overfitting and improve the generalization ability of the model.</a:t>
            </a:r>
          </a:p>
          <a:p>
            <a:pPr algn="just">
              <a:lnSpc>
                <a:spcPct val="150000"/>
              </a:lnSpc>
            </a:pPr>
            <a:endParaRPr lang="en-IN" dirty="0"/>
          </a:p>
        </p:txBody>
      </p:sp>
    </p:spTree>
    <p:extLst>
      <p:ext uri="{BB962C8B-B14F-4D97-AF65-F5344CB8AC3E}">
        <p14:creationId xmlns:p14="http://schemas.microsoft.com/office/powerpoint/2010/main" val="287293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ircle(in)">
                                      <p:cBhvr>
                                        <p:cTn id="10" dur="2000"/>
                                        <p:tgtEl>
                                          <p:spTgt spid="3">
                                            <p:txEl>
                                              <p:pRg st="2" end="2"/>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ircle(in)">
                                      <p:cBhvr>
                                        <p:cTn id="13"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1764</Words>
  <Application>Microsoft Office PowerPoint</Application>
  <PresentationFormat>Widescreen</PresentationFormat>
  <Paragraphs>94</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Cambria Math</vt:lpstr>
      <vt:lpstr>Nunito</vt:lpstr>
      <vt:lpstr>Office Theme</vt:lpstr>
      <vt:lpstr>Bias and Variance in Machine Learning </vt:lpstr>
      <vt:lpstr>Bias and Variance in Machine Learning</vt:lpstr>
      <vt:lpstr>Errors in Machine Learning?</vt:lpstr>
      <vt:lpstr>Errors in Machine Learning?</vt:lpstr>
      <vt:lpstr>Errors in Machine Learning?</vt:lpstr>
      <vt:lpstr>What is Bias?</vt:lpstr>
      <vt:lpstr>What is Bias?</vt:lpstr>
      <vt:lpstr>PowerPoint Presentation</vt:lpstr>
      <vt:lpstr>Ways to reduce High Bias:</vt:lpstr>
      <vt:lpstr>What is a Variance Error?</vt:lpstr>
      <vt:lpstr>What is a Variance Error?</vt:lpstr>
      <vt:lpstr>PowerPoint Presentation</vt:lpstr>
      <vt:lpstr>Ways to Reduce High Variance:</vt:lpstr>
      <vt:lpstr>Different Combinations of Bias-Variance</vt:lpstr>
      <vt:lpstr>PowerPoint Presentation</vt:lpstr>
      <vt:lpstr>PowerPoint Presentation</vt:lpstr>
      <vt:lpstr>PowerPoint Presentation</vt:lpstr>
      <vt:lpstr>PowerPoint Presentation</vt:lpstr>
      <vt:lpstr>How to identify High variance or High Bias?</vt:lpstr>
      <vt:lpstr>Bias-Variance Trade-Off</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Bias and Variance in Machine Learning </dc:title>
  <dc:creator>DELL</dc:creator>
  <cp:lastModifiedBy>DELL</cp:lastModifiedBy>
  <cp:revision>12</cp:revision>
  <dcterms:created xsi:type="dcterms:W3CDTF">2024-09-09T10:47:25Z</dcterms:created>
  <dcterms:modified xsi:type="dcterms:W3CDTF">2024-09-09T14:27:27Z</dcterms:modified>
</cp:coreProperties>
</file>