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65" r:id="rId14"/>
    <p:sldId id="266"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5844-6019-4C3B-8252-F11E9950E7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C55778-A54C-4EA8-B346-314B24E65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E4CCB4-A5AA-4E1C-A328-18BAA8FE16A1}"/>
              </a:ext>
            </a:extLst>
          </p:cNvPr>
          <p:cNvSpPr>
            <a:spLocks noGrp="1"/>
          </p:cNvSpPr>
          <p:nvPr>
            <p:ph type="dt" sz="half" idx="10"/>
          </p:nvPr>
        </p:nvSpPr>
        <p:spPr/>
        <p:txBody>
          <a:bodyPr/>
          <a:lstStyle/>
          <a:p>
            <a:fld id="{AC83BD8B-F0B1-4ADD-930B-B1110C937C99}" type="datetimeFigureOut">
              <a:rPr lang="en-IN" smtClean="0"/>
              <a:t>04-09-2024</a:t>
            </a:fld>
            <a:endParaRPr lang="en-IN"/>
          </a:p>
        </p:txBody>
      </p:sp>
      <p:sp>
        <p:nvSpPr>
          <p:cNvPr id="5" name="Footer Placeholder 4">
            <a:extLst>
              <a:ext uri="{FF2B5EF4-FFF2-40B4-BE49-F238E27FC236}">
                <a16:creationId xmlns:a16="http://schemas.microsoft.com/office/drawing/2014/main" id="{39D3B192-2FEC-4E91-9D74-3C9BD5814D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EF513-EAE1-4906-B83F-3120E1E2A557}"/>
              </a:ext>
            </a:extLst>
          </p:cNvPr>
          <p:cNvSpPr>
            <a:spLocks noGrp="1"/>
          </p:cNvSpPr>
          <p:nvPr>
            <p:ph type="sldNum" sz="quarter" idx="12"/>
          </p:nvPr>
        </p:nvSpPr>
        <p:spPr/>
        <p:txBody>
          <a:bodyPr/>
          <a:lstStyle/>
          <a:p>
            <a:fld id="{D84E5C22-BAA5-4251-AB95-7C10903075E1}" type="slidenum">
              <a:rPr lang="en-IN" smtClean="0"/>
              <a:t>‹#›</a:t>
            </a:fld>
            <a:endParaRPr lang="en-IN"/>
          </a:p>
        </p:txBody>
      </p:sp>
    </p:spTree>
    <p:extLst>
      <p:ext uri="{BB962C8B-B14F-4D97-AF65-F5344CB8AC3E}">
        <p14:creationId xmlns:p14="http://schemas.microsoft.com/office/powerpoint/2010/main" val="58562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7046-B8F1-46EF-A686-3897EF6584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49F743-CDC3-4EA9-ABD0-3FE7B735A6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FBAAF5-8A4C-43FD-9652-3910D3DED37B}"/>
              </a:ext>
            </a:extLst>
          </p:cNvPr>
          <p:cNvSpPr>
            <a:spLocks noGrp="1"/>
          </p:cNvSpPr>
          <p:nvPr>
            <p:ph type="dt" sz="half" idx="10"/>
          </p:nvPr>
        </p:nvSpPr>
        <p:spPr/>
        <p:txBody>
          <a:bodyPr/>
          <a:lstStyle/>
          <a:p>
            <a:fld id="{AC83BD8B-F0B1-4ADD-930B-B1110C937C99}" type="datetimeFigureOut">
              <a:rPr lang="en-IN" smtClean="0"/>
              <a:t>04-09-2024</a:t>
            </a:fld>
            <a:endParaRPr lang="en-IN"/>
          </a:p>
        </p:txBody>
      </p:sp>
      <p:sp>
        <p:nvSpPr>
          <p:cNvPr id="5" name="Footer Placeholder 4">
            <a:extLst>
              <a:ext uri="{FF2B5EF4-FFF2-40B4-BE49-F238E27FC236}">
                <a16:creationId xmlns:a16="http://schemas.microsoft.com/office/drawing/2014/main" id="{ED496FBD-7112-406B-9656-CC6F583BE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B913C-5CF4-476C-90EE-88EBD56306E4}"/>
              </a:ext>
            </a:extLst>
          </p:cNvPr>
          <p:cNvSpPr>
            <a:spLocks noGrp="1"/>
          </p:cNvSpPr>
          <p:nvPr>
            <p:ph type="sldNum" sz="quarter" idx="12"/>
          </p:nvPr>
        </p:nvSpPr>
        <p:spPr/>
        <p:txBody>
          <a:bodyPr/>
          <a:lstStyle/>
          <a:p>
            <a:fld id="{D84E5C22-BAA5-4251-AB95-7C10903075E1}" type="slidenum">
              <a:rPr lang="en-IN" smtClean="0"/>
              <a:t>‹#›</a:t>
            </a:fld>
            <a:endParaRPr lang="en-IN"/>
          </a:p>
        </p:txBody>
      </p:sp>
    </p:spTree>
    <p:extLst>
      <p:ext uri="{BB962C8B-B14F-4D97-AF65-F5344CB8AC3E}">
        <p14:creationId xmlns:p14="http://schemas.microsoft.com/office/powerpoint/2010/main" val="374987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093F2D-CC97-4C0A-9B14-B34F291587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99D4E4-DACA-406E-9DAC-24652C6C31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FAE2E7-31CB-4656-BFE2-AA4745E470E2}"/>
              </a:ext>
            </a:extLst>
          </p:cNvPr>
          <p:cNvSpPr>
            <a:spLocks noGrp="1"/>
          </p:cNvSpPr>
          <p:nvPr>
            <p:ph type="dt" sz="half" idx="10"/>
          </p:nvPr>
        </p:nvSpPr>
        <p:spPr/>
        <p:txBody>
          <a:bodyPr/>
          <a:lstStyle/>
          <a:p>
            <a:fld id="{AC83BD8B-F0B1-4ADD-930B-B1110C937C99}" type="datetimeFigureOut">
              <a:rPr lang="en-IN" smtClean="0"/>
              <a:t>04-09-2024</a:t>
            </a:fld>
            <a:endParaRPr lang="en-IN"/>
          </a:p>
        </p:txBody>
      </p:sp>
      <p:sp>
        <p:nvSpPr>
          <p:cNvPr id="5" name="Footer Placeholder 4">
            <a:extLst>
              <a:ext uri="{FF2B5EF4-FFF2-40B4-BE49-F238E27FC236}">
                <a16:creationId xmlns:a16="http://schemas.microsoft.com/office/drawing/2014/main" id="{8F72B02E-9335-4B20-AE4F-1778FD21B5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FE56BE-4B22-4582-B49B-9FB80A32DF3F}"/>
              </a:ext>
            </a:extLst>
          </p:cNvPr>
          <p:cNvSpPr>
            <a:spLocks noGrp="1"/>
          </p:cNvSpPr>
          <p:nvPr>
            <p:ph type="sldNum" sz="quarter" idx="12"/>
          </p:nvPr>
        </p:nvSpPr>
        <p:spPr/>
        <p:txBody>
          <a:bodyPr/>
          <a:lstStyle/>
          <a:p>
            <a:fld id="{D84E5C22-BAA5-4251-AB95-7C10903075E1}" type="slidenum">
              <a:rPr lang="en-IN" smtClean="0"/>
              <a:t>‹#›</a:t>
            </a:fld>
            <a:endParaRPr lang="en-IN"/>
          </a:p>
        </p:txBody>
      </p:sp>
    </p:spTree>
    <p:extLst>
      <p:ext uri="{BB962C8B-B14F-4D97-AF65-F5344CB8AC3E}">
        <p14:creationId xmlns:p14="http://schemas.microsoft.com/office/powerpoint/2010/main" val="249903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44DD-3A59-422D-952A-A08D6516CD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47477F-6AAE-4943-AD94-D99BBE5F1A6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2CA47-9C47-4D5B-AC96-79E39376DD75}"/>
              </a:ext>
            </a:extLst>
          </p:cNvPr>
          <p:cNvSpPr>
            <a:spLocks noGrp="1"/>
          </p:cNvSpPr>
          <p:nvPr>
            <p:ph type="dt" sz="half" idx="10"/>
          </p:nvPr>
        </p:nvSpPr>
        <p:spPr/>
        <p:txBody>
          <a:bodyPr/>
          <a:lstStyle/>
          <a:p>
            <a:fld id="{AC83BD8B-F0B1-4ADD-930B-B1110C937C99}" type="datetimeFigureOut">
              <a:rPr lang="en-IN" smtClean="0"/>
              <a:t>04-09-2024</a:t>
            </a:fld>
            <a:endParaRPr lang="en-IN"/>
          </a:p>
        </p:txBody>
      </p:sp>
      <p:sp>
        <p:nvSpPr>
          <p:cNvPr id="5" name="Footer Placeholder 4">
            <a:extLst>
              <a:ext uri="{FF2B5EF4-FFF2-40B4-BE49-F238E27FC236}">
                <a16:creationId xmlns:a16="http://schemas.microsoft.com/office/drawing/2014/main" id="{AD9B813C-70F9-4156-A6F9-89F8FB00E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E3B5ED-A50A-48ED-8612-88E49D1F3A89}"/>
              </a:ext>
            </a:extLst>
          </p:cNvPr>
          <p:cNvSpPr>
            <a:spLocks noGrp="1"/>
          </p:cNvSpPr>
          <p:nvPr>
            <p:ph type="sldNum" sz="quarter" idx="12"/>
          </p:nvPr>
        </p:nvSpPr>
        <p:spPr/>
        <p:txBody>
          <a:bodyPr/>
          <a:lstStyle/>
          <a:p>
            <a:fld id="{D84E5C22-BAA5-4251-AB95-7C10903075E1}" type="slidenum">
              <a:rPr lang="en-IN" smtClean="0"/>
              <a:t>‹#›</a:t>
            </a:fld>
            <a:endParaRPr lang="en-IN"/>
          </a:p>
        </p:txBody>
      </p:sp>
    </p:spTree>
    <p:extLst>
      <p:ext uri="{BB962C8B-B14F-4D97-AF65-F5344CB8AC3E}">
        <p14:creationId xmlns:p14="http://schemas.microsoft.com/office/powerpoint/2010/main" val="218930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F32A-ECA1-4C01-903E-AE34B188E1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C4CC08-C58B-460B-A7DD-DC669FB48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F4F6BD-055C-440A-831F-B25E02EAE8C7}"/>
              </a:ext>
            </a:extLst>
          </p:cNvPr>
          <p:cNvSpPr>
            <a:spLocks noGrp="1"/>
          </p:cNvSpPr>
          <p:nvPr>
            <p:ph type="dt" sz="half" idx="10"/>
          </p:nvPr>
        </p:nvSpPr>
        <p:spPr/>
        <p:txBody>
          <a:bodyPr/>
          <a:lstStyle/>
          <a:p>
            <a:fld id="{AC83BD8B-F0B1-4ADD-930B-B1110C937C99}" type="datetimeFigureOut">
              <a:rPr lang="en-IN" smtClean="0"/>
              <a:t>04-09-2024</a:t>
            </a:fld>
            <a:endParaRPr lang="en-IN"/>
          </a:p>
        </p:txBody>
      </p:sp>
      <p:sp>
        <p:nvSpPr>
          <p:cNvPr id="5" name="Footer Placeholder 4">
            <a:extLst>
              <a:ext uri="{FF2B5EF4-FFF2-40B4-BE49-F238E27FC236}">
                <a16:creationId xmlns:a16="http://schemas.microsoft.com/office/drawing/2014/main" id="{9EAB47B5-B7E0-4856-9210-EE3E0DF438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31B57-D7B6-4E1A-B971-B43D65CCA78E}"/>
              </a:ext>
            </a:extLst>
          </p:cNvPr>
          <p:cNvSpPr>
            <a:spLocks noGrp="1"/>
          </p:cNvSpPr>
          <p:nvPr>
            <p:ph type="sldNum" sz="quarter" idx="12"/>
          </p:nvPr>
        </p:nvSpPr>
        <p:spPr/>
        <p:txBody>
          <a:bodyPr/>
          <a:lstStyle/>
          <a:p>
            <a:fld id="{D84E5C22-BAA5-4251-AB95-7C10903075E1}" type="slidenum">
              <a:rPr lang="en-IN" smtClean="0"/>
              <a:t>‹#›</a:t>
            </a:fld>
            <a:endParaRPr lang="en-IN"/>
          </a:p>
        </p:txBody>
      </p:sp>
    </p:spTree>
    <p:extLst>
      <p:ext uri="{BB962C8B-B14F-4D97-AF65-F5344CB8AC3E}">
        <p14:creationId xmlns:p14="http://schemas.microsoft.com/office/powerpoint/2010/main" val="34091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82FD-3A15-4016-92CD-BECD0B442A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32C0BB-8E2C-4E3A-80C6-DB15C54A99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3FE1D5-6C79-481C-889A-DE42586346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1DC682-3009-44A1-BBCD-2653EBB97C6C}"/>
              </a:ext>
            </a:extLst>
          </p:cNvPr>
          <p:cNvSpPr>
            <a:spLocks noGrp="1"/>
          </p:cNvSpPr>
          <p:nvPr>
            <p:ph type="dt" sz="half" idx="10"/>
          </p:nvPr>
        </p:nvSpPr>
        <p:spPr/>
        <p:txBody>
          <a:bodyPr/>
          <a:lstStyle/>
          <a:p>
            <a:fld id="{AC83BD8B-F0B1-4ADD-930B-B1110C937C99}" type="datetimeFigureOut">
              <a:rPr lang="en-IN" smtClean="0"/>
              <a:t>04-09-2024</a:t>
            </a:fld>
            <a:endParaRPr lang="en-IN"/>
          </a:p>
        </p:txBody>
      </p:sp>
      <p:sp>
        <p:nvSpPr>
          <p:cNvPr id="6" name="Footer Placeholder 5">
            <a:extLst>
              <a:ext uri="{FF2B5EF4-FFF2-40B4-BE49-F238E27FC236}">
                <a16:creationId xmlns:a16="http://schemas.microsoft.com/office/drawing/2014/main" id="{7948AA6A-CF0C-4E8F-B4D3-7679B4C937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B6DCD-48A7-41BD-9AC5-D2A3F3FAB17B}"/>
              </a:ext>
            </a:extLst>
          </p:cNvPr>
          <p:cNvSpPr>
            <a:spLocks noGrp="1"/>
          </p:cNvSpPr>
          <p:nvPr>
            <p:ph type="sldNum" sz="quarter" idx="12"/>
          </p:nvPr>
        </p:nvSpPr>
        <p:spPr/>
        <p:txBody>
          <a:bodyPr/>
          <a:lstStyle/>
          <a:p>
            <a:fld id="{D84E5C22-BAA5-4251-AB95-7C10903075E1}" type="slidenum">
              <a:rPr lang="en-IN" smtClean="0"/>
              <a:t>‹#›</a:t>
            </a:fld>
            <a:endParaRPr lang="en-IN"/>
          </a:p>
        </p:txBody>
      </p:sp>
    </p:spTree>
    <p:extLst>
      <p:ext uri="{BB962C8B-B14F-4D97-AF65-F5344CB8AC3E}">
        <p14:creationId xmlns:p14="http://schemas.microsoft.com/office/powerpoint/2010/main" val="265379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3BE3-B07A-4888-8F7C-552DF0F41B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CD460E-96C5-4A5F-83C7-C5F345C62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A1DE62-FF9B-407E-91AC-191B197E78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D22D3F-BEE9-423D-937E-728AC636D9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7E17E2-F981-4ED7-BF73-CCAC643440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F87386-A4A5-4962-AF38-6A9DAB68FC0D}"/>
              </a:ext>
            </a:extLst>
          </p:cNvPr>
          <p:cNvSpPr>
            <a:spLocks noGrp="1"/>
          </p:cNvSpPr>
          <p:nvPr>
            <p:ph type="dt" sz="half" idx="10"/>
          </p:nvPr>
        </p:nvSpPr>
        <p:spPr/>
        <p:txBody>
          <a:bodyPr/>
          <a:lstStyle/>
          <a:p>
            <a:fld id="{AC83BD8B-F0B1-4ADD-930B-B1110C937C99}" type="datetimeFigureOut">
              <a:rPr lang="en-IN" smtClean="0"/>
              <a:t>04-09-2024</a:t>
            </a:fld>
            <a:endParaRPr lang="en-IN"/>
          </a:p>
        </p:txBody>
      </p:sp>
      <p:sp>
        <p:nvSpPr>
          <p:cNvPr id="8" name="Footer Placeholder 7">
            <a:extLst>
              <a:ext uri="{FF2B5EF4-FFF2-40B4-BE49-F238E27FC236}">
                <a16:creationId xmlns:a16="http://schemas.microsoft.com/office/drawing/2014/main" id="{AD5A326D-0C68-43FC-AE82-D03B623171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A91114-A5D6-4A3D-8F5C-CC0257C08117}"/>
              </a:ext>
            </a:extLst>
          </p:cNvPr>
          <p:cNvSpPr>
            <a:spLocks noGrp="1"/>
          </p:cNvSpPr>
          <p:nvPr>
            <p:ph type="sldNum" sz="quarter" idx="12"/>
          </p:nvPr>
        </p:nvSpPr>
        <p:spPr/>
        <p:txBody>
          <a:bodyPr/>
          <a:lstStyle/>
          <a:p>
            <a:fld id="{D84E5C22-BAA5-4251-AB95-7C10903075E1}" type="slidenum">
              <a:rPr lang="en-IN" smtClean="0"/>
              <a:t>‹#›</a:t>
            </a:fld>
            <a:endParaRPr lang="en-IN"/>
          </a:p>
        </p:txBody>
      </p:sp>
    </p:spTree>
    <p:extLst>
      <p:ext uri="{BB962C8B-B14F-4D97-AF65-F5344CB8AC3E}">
        <p14:creationId xmlns:p14="http://schemas.microsoft.com/office/powerpoint/2010/main" val="413121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2CA6-9C43-40C5-A8A2-176404F644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9CEB18-CF89-4590-8383-EE470F80D054}"/>
              </a:ext>
            </a:extLst>
          </p:cNvPr>
          <p:cNvSpPr>
            <a:spLocks noGrp="1"/>
          </p:cNvSpPr>
          <p:nvPr>
            <p:ph type="dt" sz="half" idx="10"/>
          </p:nvPr>
        </p:nvSpPr>
        <p:spPr/>
        <p:txBody>
          <a:bodyPr/>
          <a:lstStyle/>
          <a:p>
            <a:fld id="{AC83BD8B-F0B1-4ADD-930B-B1110C937C99}" type="datetimeFigureOut">
              <a:rPr lang="en-IN" smtClean="0"/>
              <a:t>04-09-2024</a:t>
            </a:fld>
            <a:endParaRPr lang="en-IN"/>
          </a:p>
        </p:txBody>
      </p:sp>
      <p:sp>
        <p:nvSpPr>
          <p:cNvPr id="4" name="Footer Placeholder 3">
            <a:extLst>
              <a:ext uri="{FF2B5EF4-FFF2-40B4-BE49-F238E27FC236}">
                <a16:creationId xmlns:a16="http://schemas.microsoft.com/office/drawing/2014/main" id="{6B9FB624-3315-40A3-BDD5-65D2757BDC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0EC4FF-4DD2-4B01-AA4D-05D4A06EBEB5}"/>
              </a:ext>
            </a:extLst>
          </p:cNvPr>
          <p:cNvSpPr>
            <a:spLocks noGrp="1"/>
          </p:cNvSpPr>
          <p:nvPr>
            <p:ph type="sldNum" sz="quarter" idx="12"/>
          </p:nvPr>
        </p:nvSpPr>
        <p:spPr/>
        <p:txBody>
          <a:bodyPr/>
          <a:lstStyle/>
          <a:p>
            <a:fld id="{D84E5C22-BAA5-4251-AB95-7C10903075E1}" type="slidenum">
              <a:rPr lang="en-IN" smtClean="0"/>
              <a:t>‹#›</a:t>
            </a:fld>
            <a:endParaRPr lang="en-IN"/>
          </a:p>
        </p:txBody>
      </p:sp>
    </p:spTree>
    <p:extLst>
      <p:ext uri="{BB962C8B-B14F-4D97-AF65-F5344CB8AC3E}">
        <p14:creationId xmlns:p14="http://schemas.microsoft.com/office/powerpoint/2010/main" val="381404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360A40-CD1F-418A-9E07-523F69528C74}"/>
              </a:ext>
            </a:extLst>
          </p:cNvPr>
          <p:cNvSpPr>
            <a:spLocks noGrp="1"/>
          </p:cNvSpPr>
          <p:nvPr>
            <p:ph type="dt" sz="half" idx="10"/>
          </p:nvPr>
        </p:nvSpPr>
        <p:spPr/>
        <p:txBody>
          <a:bodyPr/>
          <a:lstStyle/>
          <a:p>
            <a:fld id="{AC83BD8B-F0B1-4ADD-930B-B1110C937C99}" type="datetimeFigureOut">
              <a:rPr lang="en-IN" smtClean="0"/>
              <a:t>04-09-2024</a:t>
            </a:fld>
            <a:endParaRPr lang="en-IN"/>
          </a:p>
        </p:txBody>
      </p:sp>
      <p:sp>
        <p:nvSpPr>
          <p:cNvPr id="3" name="Footer Placeholder 2">
            <a:extLst>
              <a:ext uri="{FF2B5EF4-FFF2-40B4-BE49-F238E27FC236}">
                <a16:creationId xmlns:a16="http://schemas.microsoft.com/office/drawing/2014/main" id="{BBC65260-3868-48F9-AEA4-E6F2059290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466B09-ABEB-4DD4-BC6E-FAACE1759A33}"/>
              </a:ext>
            </a:extLst>
          </p:cNvPr>
          <p:cNvSpPr>
            <a:spLocks noGrp="1"/>
          </p:cNvSpPr>
          <p:nvPr>
            <p:ph type="sldNum" sz="quarter" idx="12"/>
          </p:nvPr>
        </p:nvSpPr>
        <p:spPr/>
        <p:txBody>
          <a:bodyPr/>
          <a:lstStyle/>
          <a:p>
            <a:fld id="{D84E5C22-BAA5-4251-AB95-7C10903075E1}" type="slidenum">
              <a:rPr lang="en-IN" smtClean="0"/>
              <a:t>‹#›</a:t>
            </a:fld>
            <a:endParaRPr lang="en-IN"/>
          </a:p>
        </p:txBody>
      </p:sp>
    </p:spTree>
    <p:extLst>
      <p:ext uri="{BB962C8B-B14F-4D97-AF65-F5344CB8AC3E}">
        <p14:creationId xmlns:p14="http://schemas.microsoft.com/office/powerpoint/2010/main" val="207465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B857-0B36-442C-97AF-46C09CF344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C63FCE-01BC-4122-80D7-352178A3E2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8D64A2-58D0-4137-AE00-697A066C2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84204B-EDEE-4449-AA4A-0C6DCBF92E2C}"/>
              </a:ext>
            </a:extLst>
          </p:cNvPr>
          <p:cNvSpPr>
            <a:spLocks noGrp="1"/>
          </p:cNvSpPr>
          <p:nvPr>
            <p:ph type="dt" sz="half" idx="10"/>
          </p:nvPr>
        </p:nvSpPr>
        <p:spPr/>
        <p:txBody>
          <a:bodyPr/>
          <a:lstStyle/>
          <a:p>
            <a:fld id="{AC83BD8B-F0B1-4ADD-930B-B1110C937C99}" type="datetimeFigureOut">
              <a:rPr lang="en-IN" smtClean="0"/>
              <a:t>04-09-2024</a:t>
            </a:fld>
            <a:endParaRPr lang="en-IN"/>
          </a:p>
        </p:txBody>
      </p:sp>
      <p:sp>
        <p:nvSpPr>
          <p:cNvPr id="6" name="Footer Placeholder 5">
            <a:extLst>
              <a:ext uri="{FF2B5EF4-FFF2-40B4-BE49-F238E27FC236}">
                <a16:creationId xmlns:a16="http://schemas.microsoft.com/office/drawing/2014/main" id="{1C3B939F-10E4-451E-8EE1-7DE3066F4C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2384AD-51F5-43CE-A893-1BDE2CCB1DDA}"/>
              </a:ext>
            </a:extLst>
          </p:cNvPr>
          <p:cNvSpPr>
            <a:spLocks noGrp="1"/>
          </p:cNvSpPr>
          <p:nvPr>
            <p:ph type="sldNum" sz="quarter" idx="12"/>
          </p:nvPr>
        </p:nvSpPr>
        <p:spPr/>
        <p:txBody>
          <a:bodyPr/>
          <a:lstStyle/>
          <a:p>
            <a:fld id="{D84E5C22-BAA5-4251-AB95-7C10903075E1}" type="slidenum">
              <a:rPr lang="en-IN" smtClean="0"/>
              <a:t>‹#›</a:t>
            </a:fld>
            <a:endParaRPr lang="en-IN"/>
          </a:p>
        </p:txBody>
      </p:sp>
    </p:spTree>
    <p:extLst>
      <p:ext uri="{BB962C8B-B14F-4D97-AF65-F5344CB8AC3E}">
        <p14:creationId xmlns:p14="http://schemas.microsoft.com/office/powerpoint/2010/main" val="1954336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6895-8CD3-48D5-844E-EA8C46FA9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4E295D-4515-44A4-A66F-35D45191D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503ABC-A462-4442-8DC5-BED701A39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73C803-E32A-4C96-B718-50B70155F7A8}"/>
              </a:ext>
            </a:extLst>
          </p:cNvPr>
          <p:cNvSpPr>
            <a:spLocks noGrp="1"/>
          </p:cNvSpPr>
          <p:nvPr>
            <p:ph type="dt" sz="half" idx="10"/>
          </p:nvPr>
        </p:nvSpPr>
        <p:spPr/>
        <p:txBody>
          <a:bodyPr/>
          <a:lstStyle/>
          <a:p>
            <a:fld id="{AC83BD8B-F0B1-4ADD-930B-B1110C937C99}" type="datetimeFigureOut">
              <a:rPr lang="en-IN" smtClean="0"/>
              <a:t>04-09-2024</a:t>
            </a:fld>
            <a:endParaRPr lang="en-IN"/>
          </a:p>
        </p:txBody>
      </p:sp>
      <p:sp>
        <p:nvSpPr>
          <p:cNvPr id="6" name="Footer Placeholder 5">
            <a:extLst>
              <a:ext uri="{FF2B5EF4-FFF2-40B4-BE49-F238E27FC236}">
                <a16:creationId xmlns:a16="http://schemas.microsoft.com/office/drawing/2014/main" id="{34132C26-CED6-4C43-A452-067B837A1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BC4CBD-9147-4D03-A89E-F0E346ABBBDC}"/>
              </a:ext>
            </a:extLst>
          </p:cNvPr>
          <p:cNvSpPr>
            <a:spLocks noGrp="1"/>
          </p:cNvSpPr>
          <p:nvPr>
            <p:ph type="sldNum" sz="quarter" idx="12"/>
          </p:nvPr>
        </p:nvSpPr>
        <p:spPr/>
        <p:txBody>
          <a:bodyPr/>
          <a:lstStyle/>
          <a:p>
            <a:fld id="{D84E5C22-BAA5-4251-AB95-7C10903075E1}" type="slidenum">
              <a:rPr lang="en-IN" smtClean="0"/>
              <a:t>‹#›</a:t>
            </a:fld>
            <a:endParaRPr lang="en-IN"/>
          </a:p>
        </p:txBody>
      </p:sp>
    </p:spTree>
    <p:extLst>
      <p:ext uri="{BB962C8B-B14F-4D97-AF65-F5344CB8AC3E}">
        <p14:creationId xmlns:p14="http://schemas.microsoft.com/office/powerpoint/2010/main" val="358707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9424C-8EB6-4904-911B-CAC9290C52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DAD1B6-D1E2-4780-A28C-AD74F5B89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1A19BA-177C-4DB9-B46E-C7D916438B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3BD8B-F0B1-4ADD-930B-B1110C937C99}" type="datetimeFigureOut">
              <a:rPr lang="en-IN" smtClean="0"/>
              <a:t>04-09-2024</a:t>
            </a:fld>
            <a:endParaRPr lang="en-IN"/>
          </a:p>
        </p:txBody>
      </p:sp>
      <p:sp>
        <p:nvSpPr>
          <p:cNvPr id="5" name="Footer Placeholder 4">
            <a:extLst>
              <a:ext uri="{FF2B5EF4-FFF2-40B4-BE49-F238E27FC236}">
                <a16:creationId xmlns:a16="http://schemas.microsoft.com/office/drawing/2014/main" id="{BAA5D838-AD10-4B08-BC05-223615BCA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FA3316-7D8B-45C5-B253-D1B171F011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E5C22-BAA5-4251-AB95-7C10903075E1}" type="slidenum">
              <a:rPr lang="en-IN" smtClean="0"/>
              <a:t>‹#›</a:t>
            </a:fld>
            <a:endParaRPr lang="en-IN"/>
          </a:p>
        </p:txBody>
      </p:sp>
    </p:spTree>
    <p:extLst>
      <p:ext uri="{BB962C8B-B14F-4D97-AF65-F5344CB8AC3E}">
        <p14:creationId xmlns:p14="http://schemas.microsoft.com/office/powerpoint/2010/main" val="1576704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D45C-E2AE-4E9C-85BF-6F60D42F80FA}"/>
              </a:ext>
            </a:extLst>
          </p:cNvPr>
          <p:cNvSpPr>
            <a:spLocks noGrp="1"/>
          </p:cNvSpPr>
          <p:nvPr>
            <p:ph type="ctrTitle"/>
          </p:nvPr>
        </p:nvSpPr>
        <p:spPr/>
        <p:txBody>
          <a:bodyPr>
            <a:normAutofit/>
          </a:bodyPr>
          <a:lstStyle/>
          <a:p>
            <a:r>
              <a:rPr lang="en-IN" b="1" dirty="0">
                <a:solidFill>
                  <a:schemeClr val="accent6">
                    <a:lumMod val="75000"/>
                  </a:schemeClr>
                </a:solidFill>
              </a:rPr>
              <a:t>Cross-Validation in Machine Learning</a:t>
            </a:r>
          </a:p>
        </p:txBody>
      </p:sp>
      <p:sp>
        <p:nvSpPr>
          <p:cNvPr id="3" name="Subtitle 2">
            <a:extLst>
              <a:ext uri="{FF2B5EF4-FFF2-40B4-BE49-F238E27FC236}">
                <a16:creationId xmlns:a16="http://schemas.microsoft.com/office/drawing/2014/main" id="{F1B7F708-9B03-4829-B86C-5291F04A3503}"/>
              </a:ext>
            </a:extLst>
          </p:cNvPr>
          <p:cNvSpPr>
            <a:spLocks noGrp="1"/>
          </p:cNvSpPr>
          <p:nvPr>
            <p:ph type="subTitle" idx="1"/>
          </p:nvPr>
        </p:nvSpPr>
        <p:spPr/>
        <p:txBody>
          <a:bodyPr>
            <a:normAutofit/>
          </a:bodyPr>
          <a:lstStyle/>
          <a:p>
            <a:r>
              <a:rPr lang="en-IN" sz="3600" b="1" dirty="0">
                <a:solidFill>
                  <a:schemeClr val="accent2"/>
                </a:solidFill>
              </a:rPr>
              <a:t>By </a:t>
            </a:r>
          </a:p>
          <a:p>
            <a:r>
              <a:rPr lang="en-IN" sz="3600" b="1" dirty="0" err="1">
                <a:solidFill>
                  <a:schemeClr val="accent2"/>
                </a:solidFill>
              </a:rPr>
              <a:t>Dr.</a:t>
            </a:r>
            <a:r>
              <a:rPr lang="en-IN" sz="3600" b="1" dirty="0">
                <a:solidFill>
                  <a:schemeClr val="accent2"/>
                </a:solidFill>
              </a:rPr>
              <a:t> S PADMANABHAN</a:t>
            </a:r>
          </a:p>
        </p:txBody>
      </p:sp>
    </p:spTree>
    <p:extLst>
      <p:ext uri="{BB962C8B-B14F-4D97-AF65-F5344CB8AC3E}">
        <p14:creationId xmlns:p14="http://schemas.microsoft.com/office/powerpoint/2010/main" val="4240251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BA96-D524-440A-B45C-128CB54E3123}"/>
              </a:ext>
            </a:extLst>
          </p:cNvPr>
          <p:cNvSpPr>
            <a:spLocks noGrp="1"/>
          </p:cNvSpPr>
          <p:nvPr>
            <p:ph type="title"/>
          </p:nvPr>
        </p:nvSpPr>
        <p:spPr>
          <a:xfrm>
            <a:off x="449705" y="277344"/>
            <a:ext cx="10515600" cy="1325563"/>
          </a:xfrm>
        </p:spPr>
        <p:txBody>
          <a:bodyPr/>
          <a:lstStyle/>
          <a:p>
            <a:r>
              <a:rPr lang="en-IN" b="1" dirty="0">
                <a:solidFill>
                  <a:schemeClr val="accent2"/>
                </a:solidFill>
              </a:rPr>
              <a:t>K-Fold Cross-Validation</a:t>
            </a:r>
          </a:p>
        </p:txBody>
      </p:sp>
      <p:sp>
        <p:nvSpPr>
          <p:cNvPr id="3" name="Content Placeholder 2">
            <a:extLst>
              <a:ext uri="{FF2B5EF4-FFF2-40B4-BE49-F238E27FC236}">
                <a16:creationId xmlns:a16="http://schemas.microsoft.com/office/drawing/2014/main" id="{311F9ABC-01A2-409D-AE0D-2113A871F92A}"/>
              </a:ext>
            </a:extLst>
          </p:cNvPr>
          <p:cNvSpPr>
            <a:spLocks noGrp="1"/>
          </p:cNvSpPr>
          <p:nvPr>
            <p:ph idx="1"/>
          </p:nvPr>
        </p:nvSpPr>
        <p:spPr>
          <a:xfrm>
            <a:off x="449705" y="1612536"/>
            <a:ext cx="11362544" cy="4880339"/>
          </a:xfrm>
        </p:spPr>
        <p:txBody>
          <a:bodyPr>
            <a:normAutofit/>
          </a:bodyPr>
          <a:lstStyle/>
          <a:p>
            <a:pPr algn="just">
              <a:lnSpc>
                <a:spcPct val="150000"/>
              </a:lnSpc>
            </a:pPr>
            <a:r>
              <a:rPr lang="en-US" dirty="0"/>
              <a:t>The steps for k-fold cross-validation are:</a:t>
            </a:r>
          </a:p>
          <a:p>
            <a:pPr marL="900113" indent="-269875" algn="just">
              <a:lnSpc>
                <a:spcPct val="150000"/>
              </a:lnSpc>
            </a:pPr>
            <a:r>
              <a:rPr lang="en-US" dirty="0"/>
              <a:t>Split the input dataset into K groups</a:t>
            </a:r>
          </a:p>
          <a:p>
            <a:pPr marL="1708150" indent="-269875" algn="just">
              <a:lnSpc>
                <a:spcPct val="150000"/>
              </a:lnSpc>
            </a:pPr>
            <a:r>
              <a:rPr lang="en-US" dirty="0"/>
              <a:t>For each group:</a:t>
            </a:r>
          </a:p>
          <a:p>
            <a:pPr marL="1708150" lvl="1" indent="360363" algn="just">
              <a:lnSpc>
                <a:spcPct val="150000"/>
              </a:lnSpc>
            </a:pPr>
            <a:r>
              <a:rPr lang="en-US" dirty="0"/>
              <a:t>Take one group as the reserve or test data set.</a:t>
            </a:r>
          </a:p>
          <a:p>
            <a:pPr marL="1708150" lvl="1" indent="360363" algn="just">
              <a:lnSpc>
                <a:spcPct val="150000"/>
              </a:lnSpc>
            </a:pPr>
            <a:r>
              <a:rPr lang="en-US" dirty="0"/>
              <a:t>Use remaining groups as the training dataset</a:t>
            </a:r>
          </a:p>
          <a:p>
            <a:pPr marL="1708150" lvl="1" indent="360363" algn="just">
              <a:lnSpc>
                <a:spcPct val="150000"/>
              </a:lnSpc>
            </a:pPr>
            <a:r>
              <a:rPr lang="en-US" dirty="0"/>
              <a:t>Fit the model on the training set and evaluate the performance of the  </a:t>
            </a:r>
          </a:p>
          <a:p>
            <a:pPr marL="1708150" lvl="1" indent="0" algn="just">
              <a:lnSpc>
                <a:spcPct val="150000"/>
              </a:lnSpc>
              <a:buNone/>
            </a:pPr>
            <a:r>
              <a:rPr lang="en-US" dirty="0"/>
              <a:t>      model using the test set.</a:t>
            </a:r>
          </a:p>
        </p:txBody>
      </p:sp>
    </p:spTree>
    <p:extLst>
      <p:ext uri="{BB962C8B-B14F-4D97-AF65-F5344CB8AC3E}">
        <p14:creationId xmlns:p14="http://schemas.microsoft.com/office/powerpoint/2010/main" val="269352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ircle(in)">
                                      <p:cBhvr>
                                        <p:cTn id="2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BA96-D524-440A-B45C-128CB54E3123}"/>
              </a:ext>
            </a:extLst>
          </p:cNvPr>
          <p:cNvSpPr>
            <a:spLocks noGrp="1"/>
          </p:cNvSpPr>
          <p:nvPr>
            <p:ph type="title"/>
          </p:nvPr>
        </p:nvSpPr>
        <p:spPr>
          <a:xfrm>
            <a:off x="449705" y="277344"/>
            <a:ext cx="10515600" cy="1325563"/>
          </a:xfrm>
        </p:spPr>
        <p:txBody>
          <a:bodyPr/>
          <a:lstStyle/>
          <a:p>
            <a:r>
              <a:rPr lang="en-IN" b="1" dirty="0">
                <a:solidFill>
                  <a:schemeClr val="accent2"/>
                </a:solidFill>
              </a:rPr>
              <a:t>K-Fold Cross-Validation</a:t>
            </a:r>
          </a:p>
        </p:txBody>
      </p:sp>
      <p:sp>
        <p:nvSpPr>
          <p:cNvPr id="3" name="Content Placeholder 2">
            <a:extLst>
              <a:ext uri="{FF2B5EF4-FFF2-40B4-BE49-F238E27FC236}">
                <a16:creationId xmlns:a16="http://schemas.microsoft.com/office/drawing/2014/main" id="{311F9ABC-01A2-409D-AE0D-2113A871F92A}"/>
              </a:ext>
            </a:extLst>
          </p:cNvPr>
          <p:cNvSpPr>
            <a:spLocks noGrp="1"/>
          </p:cNvSpPr>
          <p:nvPr>
            <p:ph idx="1"/>
          </p:nvPr>
        </p:nvSpPr>
        <p:spPr>
          <a:xfrm>
            <a:off x="449705" y="1612536"/>
            <a:ext cx="11362544" cy="4880339"/>
          </a:xfrm>
        </p:spPr>
        <p:txBody>
          <a:bodyPr>
            <a:normAutofit/>
          </a:bodyPr>
          <a:lstStyle/>
          <a:p>
            <a:pPr algn="just">
              <a:lnSpc>
                <a:spcPct val="150000"/>
              </a:lnSpc>
            </a:pPr>
            <a:r>
              <a:rPr lang="en-US" dirty="0"/>
              <a:t>Let's take an example of 5-folds cross-validation. So, the dataset is grouped into 5 folds. </a:t>
            </a:r>
          </a:p>
          <a:p>
            <a:pPr algn="just">
              <a:lnSpc>
                <a:spcPct val="150000"/>
              </a:lnSpc>
            </a:pPr>
            <a:r>
              <a:rPr lang="en-US" dirty="0"/>
              <a:t>On 1</a:t>
            </a:r>
            <a:r>
              <a:rPr lang="en-US" baseline="30000" dirty="0"/>
              <a:t>st</a:t>
            </a:r>
            <a:r>
              <a:rPr lang="en-US" dirty="0"/>
              <a:t> iteration, the first fold is reserved for test the model, and rest are used to train the model. </a:t>
            </a:r>
          </a:p>
          <a:p>
            <a:pPr algn="just">
              <a:lnSpc>
                <a:spcPct val="150000"/>
              </a:lnSpc>
            </a:pPr>
            <a:r>
              <a:rPr lang="en-US" dirty="0"/>
              <a:t>On 2</a:t>
            </a:r>
            <a:r>
              <a:rPr lang="en-US" baseline="30000" dirty="0"/>
              <a:t>nd</a:t>
            </a:r>
            <a:r>
              <a:rPr lang="en-US" dirty="0"/>
              <a:t> iteration, the second fold is used to test the model, and rest are used to train the model. This process will continue until each fold is not used for the test fold.</a:t>
            </a:r>
          </a:p>
        </p:txBody>
      </p:sp>
    </p:spTree>
    <p:extLst>
      <p:ext uri="{BB962C8B-B14F-4D97-AF65-F5344CB8AC3E}">
        <p14:creationId xmlns:p14="http://schemas.microsoft.com/office/powerpoint/2010/main" val="151381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BA96-D524-440A-B45C-128CB54E3123}"/>
              </a:ext>
            </a:extLst>
          </p:cNvPr>
          <p:cNvSpPr>
            <a:spLocks noGrp="1"/>
          </p:cNvSpPr>
          <p:nvPr>
            <p:ph type="title"/>
          </p:nvPr>
        </p:nvSpPr>
        <p:spPr>
          <a:xfrm>
            <a:off x="449705" y="277344"/>
            <a:ext cx="10515600" cy="1325563"/>
          </a:xfrm>
        </p:spPr>
        <p:txBody>
          <a:bodyPr/>
          <a:lstStyle/>
          <a:p>
            <a:r>
              <a:rPr lang="en-IN" b="1" dirty="0">
                <a:solidFill>
                  <a:schemeClr val="accent2"/>
                </a:solidFill>
              </a:rPr>
              <a:t>K-Fold Cross-Validation</a:t>
            </a:r>
          </a:p>
        </p:txBody>
      </p:sp>
      <p:sp>
        <p:nvSpPr>
          <p:cNvPr id="5" name="Content Placeholder 4">
            <a:extLst>
              <a:ext uri="{FF2B5EF4-FFF2-40B4-BE49-F238E27FC236}">
                <a16:creationId xmlns:a16="http://schemas.microsoft.com/office/drawing/2014/main" id="{6C859C9F-9045-4247-B56F-6A754DBE956B}"/>
              </a:ext>
            </a:extLst>
          </p:cNvPr>
          <p:cNvSpPr>
            <a:spLocks noGrp="1"/>
          </p:cNvSpPr>
          <p:nvPr>
            <p:ph idx="1"/>
          </p:nvPr>
        </p:nvSpPr>
        <p:spPr>
          <a:xfrm>
            <a:off x="598357" y="1602907"/>
            <a:ext cx="10515600" cy="630627"/>
          </a:xfrm>
        </p:spPr>
        <p:txBody>
          <a:bodyPr/>
          <a:lstStyle/>
          <a:p>
            <a:r>
              <a:rPr lang="en-IN" dirty="0"/>
              <a:t>Consider the below diagram:</a:t>
            </a:r>
          </a:p>
        </p:txBody>
      </p:sp>
      <p:pic>
        <p:nvPicPr>
          <p:cNvPr id="1026" name="Picture 2" descr="Cross-Validation in Machine Learning">
            <a:extLst>
              <a:ext uri="{FF2B5EF4-FFF2-40B4-BE49-F238E27FC236}">
                <a16:creationId xmlns:a16="http://schemas.microsoft.com/office/drawing/2014/main" id="{673B74FF-3F5E-414E-BE62-077B114D8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5" y="2593923"/>
            <a:ext cx="12145045" cy="352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00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5540-C63A-47CD-8AAE-377D7896263F}"/>
              </a:ext>
            </a:extLst>
          </p:cNvPr>
          <p:cNvSpPr>
            <a:spLocks noGrp="1"/>
          </p:cNvSpPr>
          <p:nvPr>
            <p:ph type="title"/>
          </p:nvPr>
        </p:nvSpPr>
        <p:spPr>
          <a:xfrm>
            <a:off x="613347" y="18255"/>
            <a:ext cx="10515600" cy="1325563"/>
          </a:xfrm>
        </p:spPr>
        <p:txBody>
          <a:bodyPr/>
          <a:lstStyle/>
          <a:p>
            <a:r>
              <a:rPr lang="en-IN" b="1" dirty="0">
                <a:solidFill>
                  <a:schemeClr val="accent2"/>
                </a:solidFill>
              </a:rPr>
              <a:t>Stratified k-fold cross-validation</a:t>
            </a:r>
          </a:p>
        </p:txBody>
      </p:sp>
      <p:sp>
        <p:nvSpPr>
          <p:cNvPr id="3" name="Content Placeholder 2">
            <a:extLst>
              <a:ext uri="{FF2B5EF4-FFF2-40B4-BE49-F238E27FC236}">
                <a16:creationId xmlns:a16="http://schemas.microsoft.com/office/drawing/2014/main" id="{CD3B6785-E5B6-4822-86FD-B50D76EFB322}"/>
              </a:ext>
            </a:extLst>
          </p:cNvPr>
          <p:cNvSpPr>
            <a:spLocks noGrp="1"/>
          </p:cNvSpPr>
          <p:nvPr>
            <p:ph idx="1"/>
          </p:nvPr>
        </p:nvSpPr>
        <p:spPr>
          <a:xfrm>
            <a:off x="613347" y="1253331"/>
            <a:ext cx="10674246" cy="5237410"/>
          </a:xfrm>
        </p:spPr>
        <p:txBody>
          <a:bodyPr>
            <a:normAutofit lnSpcReduction="10000"/>
          </a:bodyPr>
          <a:lstStyle/>
          <a:p>
            <a:pPr algn="just">
              <a:lnSpc>
                <a:spcPct val="150000"/>
              </a:lnSpc>
            </a:pPr>
            <a:r>
              <a:rPr lang="en-US" dirty="0"/>
              <a:t>This technique is similar to k-fold cross-validation with some little changes. This approach works on stratification concept, it is a process of rearranging the data to ensure that each fold or group is a good representative of the complete dataset. To deal with the bias and variance, it is one of the best approaches.</a:t>
            </a:r>
          </a:p>
          <a:p>
            <a:pPr algn="just">
              <a:lnSpc>
                <a:spcPct val="150000"/>
              </a:lnSpc>
            </a:pPr>
            <a:r>
              <a:rPr lang="en-US" dirty="0"/>
              <a:t>It can be understood with an example of housing prices, such that the price of some houses can be much high than other houses. To tackle such situations, a stratified k-fold cross-validation technique is useful.</a:t>
            </a:r>
          </a:p>
          <a:p>
            <a:pPr algn="just">
              <a:lnSpc>
                <a:spcPct val="150000"/>
              </a:lnSpc>
            </a:pPr>
            <a:endParaRPr lang="en-IN" dirty="0"/>
          </a:p>
        </p:txBody>
      </p:sp>
    </p:spTree>
    <p:extLst>
      <p:ext uri="{BB962C8B-B14F-4D97-AF65-F5344CB8AC3E}">
        <p14:creationId xmlns:p14="http://schemas.microsoft.com/office/powerpoint/2010/main" val="16938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5540-C63A-47CD-8AAE-377D7896263F}"/>
              </a:ext>
            </a:extLst>
          </p:cNvPr>
          <p:cNvSpPr>
            <a:spLocks noGrp="1"/>
          </p:cNvSpPr>
          <p:nvPr>
            <p:ph type="title"/>
          </p:nvPr>
        </p:nvSpPr>
        <p:spPr/>
        <p:txBody>
          <a:bodyPr/>
          <a:lstStyle/>
          <a:p>
            <a:r>
              <a:rPr lang="en-IN" b="1" dirty="0">
                <a:solidFill>
                  <a:schemeClr val="accent2"/>
                </a:solidFill>
              </a:rPr>
              <a:t>Holdout Method</a:t>
            </a:r>
          </a:p>
        </p:txBody>
      </p:sp>
      <p:sp>
        <p:nvSpPr>
          <p:cNvPr id="3" name="Content Placeholder 2">
            <a:extLst>
              <a:ext uri="{FF2B5EF4-FFF2-40B4-BE49-F238E27FC236}">
                <a16:creationId xmlns:a16="http://schemas.microsoft.com/office/drawing/2014/main" id="{CD3B6785-E5B6-4822-86FD-B50D76EFB322}"/>
              </a:ext>
            </a:extLst>
          </p:cNvPr>
          <p:cNvSpPr>
            <a:spLocks noGrp="1"/>
          </p:cNvSpPr>
          <p:nvPr>
            <p:ph idx="1"/>
          </p:nvPr>
        </p:nvSpPr>
        <p:spPr>
          <a:xfrm>
            <a:off x="733268" y="1540811"/>
            <a:ext cx="10620531" cy="4800028"/>
          </a:xfrm>
        </p:spPr>
        <p:txBody>
          <a:bodyPr>
            <a:normAutofit/>
          </a:bodyPr>
          <a:lstStyle/>
          <a:p>
            <a:pPr algn="just">
              <a:lnSpc>
                <a:spcPct val="150000"/>
              </a:lnSpc>
            </a:pPr>
            <a:r>
              <a:rPr lang="en-US" dirty="0"/>
              <a:t>This method is the simplest cross-validation technique among all. In this method, we need to remove a subset of the training data and use it to get prediction results by training it on the rest part of the dataset.</a:t>
            </a:r>
          </a:p>
          <a:p>
            <a:pPr algn="just">
              <a:lnSpc>
                <a:spcPct val="150000"/>
              </a:lnSpc>
            </a:pPr>
            <a:r>
              <a:rPr lang="en-US" dirty="0"/>
              <a:t>The error that occurs in this process tells how well our model will perform with the unknown dataset. Although this approach is simple to perform, it still faces the issue of high variance, and it also produces misleading results sometimes.</a:t>
            </a:r>
          </a:p>
          <a:p>
            <a:pPr algn="just">
              <a:lnSpc>
                <a:spcPct val="150000"/>
              </a:lnSpc>
            </a:pPr>
            <a:endParaRPr lang="en-IN" dirty="0"/>
          </a:p>
        </p:txBody>
      </p:sp>
    </p:spTree>
    <p:extLst>
      <p:ext uri="{BB962C8B-B14F-4D97-AF65-F5344CB8AC3E}">
        <p14:creationId xmlns:p14="http://schemas.microsoft.com/office/powerpoint/2010/main" val="67690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7AA9-A757-42D4-BCBC-D6202C53D32A}"/>
              </a:ext>
            </a:extLst>
          </p:cNvPr>
          <p:cNvSpPr>
            <a:spLocks noGrp="1"/>
          </p:cNvSpPr>
          <p:nvPr>
            <p:ph type="title"/>
          </p:nvPr>
        </p:nvSpPr>
        <p:spPr/>
        <p:txBody>
          <a:bodyPr>
            <a:normAutofit fontScale="90000"/>
          </a:bodyPr>
          <a:lstStyle/>
          <a:p>
            <a:r>
              <a:rPr lang="en-US" b="1" dirty="0">
                <a:solidFill>
                  <a:schemeClr val="accent2"/>
                </a:solidFill>
              </a:rPr>
              <a:t>Comparison of Cross-validation to train/test split in Machine Learning</a:t>
            </a:r>
            <a:br>
              <a:rPr lang="en-US" b="1" dirty="0">
                <a:solidFill>
                  <a:schemeClr val="accent2"/>
                </a:solidFill>
              </a:rPr>
            </a:br>
            <a:endParaRPr lang="en-IN" b="1" dirty="0">
              <a:solidFill>
                <a:schemeClr val="accent2"/>
              </a:solidFill>
            </a:endParaRPr>
          </a:p>
        </p:txBody>
      </p:sp>
      <p:sp>
        <p:nvSpPr>
          <p:cNvPr id="3" name="Content Placeholder 2">
            <a:extLst>
              <a:ext uri="{FF2B5EF4-FFF2-40B4-BE49-F238E27FC236}">
                <a16:creationId xmlns:a16="http://schemas.microsoft.com/office/drawing/2014/main" id="{471C29B7-5EEB-48A5-933A-81E280EF2CE7}"/>
              </a:ext>
            </a:extLst>
          </p:cNvPr>
          <p:cNvSpPr>
            <a:spLocks noGrp="1"/>
          </p:cNvSpPr>
          <p:nvPr>
            <p:ph idx="1"/>
          </p:nvPr>
        </p:nvSpPr>
        <p:spPr>
          <a:xfrm>
            <a:off x="838200" y="1484026"/>
            <a:ext cx="10515600" cy="4886794"/>
          </a:xfrm>
        </p:spPr>
        <p:txBody>
          <a:bodyPr>
            <a:normAutofit/>
          </a:bodyPr>
          <a:lstStyle/>
          <a:p>
            <a:pPr algn="just">
              <a:lnSpc>
                <a:spcPct val="150000"/>
              </a:lnSpc>
            </a:pPr>
            <a:r>
              <a:rPr lang="en-US" b="1" dirty="0"/>
              <a:t>Train/test split:</a:t>
            </a:r>
            <a:r>
              <a:rPr lang="en-US" dirty="0"/>
              <a:t> The input data is divided into two parts, that are training set and test set on a ratio of 70:30, 80:20, etc. It provides a high variance, which is one of the biggest disadvantages.</a:t>
            </a:r>
          </a:p>
          <a:p>
            <a:pPr lvl="1" algn="just">
              <a:lnSpc>
                <a:spcPct val="150000"/>
              </a:lnSpc>
            </a:pPr>
            <a:r>
              <a:rPr lang="en-US" b="1" dirty="0"/>
              <a:t>Training Data:</a:t>
            </a:r>
            <a:r>
              <a:rPr lang="en-US" dirty="0"/>
              <a:t> The training data is used to train the model, and the dependent variable is known.</a:t>
            </a:r>
          </a:p>
          <a:p>
            <a:pPr lvl="1" algn="just">
              <a:lnSpc>
                <a:spcPct val="150000"/>
              </a:lnSpc>
            </a:pPr>
            <a:r>
              <a:rPr lang="en-US" b="1" dirty="0"/>
              <a:t>Test Data:</a:t>
            </a:r>
            <a:r>
              <a:rPr lang="en-US" dirty="0"/>
              <a:t> The test data is used to make the predictions from the model that is already trained on the training data. This has the same features as training data but not the part of that.</a:t>
            </a:r>
          </a:p>
          <a:p>
            <a:pPr algn="just">
              <a:lnSpc>
                <a:spcPct val="150000"/>
              </a:lnSpc>
            </a:pPr>
            <a:endParaRPr lang="en-IN" dirty="0"/>
          </a:p>
        </p:txBody>
      </p:sp>
    </p:spTree>
    <p:extLst>
      <p:ext uri="{BB962C8B-B14F-4D97-AF65-F5344CB8AC3E}">
        <p14:creationId xmlns:p14="http://schemas.microsoft.com/office/powerpoint/2010/main" val="101570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AD138-4DA5-4A7D-A501-B89F10DD8C61}"/>
              </a:ext>
            </a:extLst>
          </p:cNvPr>
          <p:cNvSpPr>
            <a:spLocks noGrp="1"/>
          </p:cNvSpPr>
          <p:nvPr>
            <p:ph idx="1"/>
          </p:nvPr>
        </p:nvSpPr>
        <p:spPr>
          <a:xfrm>
            <a:off x="448456" y="731343"/>
            <a:ext cx="10899098" cy="5429614"/>
          </a:xfrm>
        </p:spPr>
        <p:txBody>
          <a:bodyPr/>
          <a:lstStyle/>
          <a:p>
            <a:pPr algn="just">
              <a:lnSpc>
                <a:spcPct val="150000"/>
              </a:lnSpc>
            </a:pPr>
            <a:r>
              <a:rPr lang="en-US" b="1" dirty="0"/>
              <a:t>Cross-Validation dataset:</a:t>
            </a:r>
            <a:r>
              <a:rPr lang="en-US" dirty="0"/>
              <a:t> It is used to overcome the disadvantage of train/test split by splitting the dataset into groups of train/test splits, and averaging the result. It can be used if we want to optimize our model that has been trained on the training dataset for the best performance. It is more efficient as compared to train/test split as every observation is used for the training and testing both.</a:t>
            </a:r>
          </a:p>
          <a:p>
            <a:pPr algn="just">
              <a:lnSpc>
                <a:spcPct val="150000"/>
              </a:lnSpc>
            </a:pPr>
            <a:endParaRPr lang="en-IN" dirty="0"/>
          </a:p>
        </p:txBody>
      </p:sp>
    </p:spTree>
    <p:extLst>
      <p:ext uri="{BB962C8B-B14F-4D97-AF65-F5344CB8AC3E}">
        <p14:creationId xmlns:p14="http://schemas.microsoft.com/office/powerpoint/2010/main" val="1610548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5228-A930-4205-95F8-725EDA7198B3}"/>
              </a:ext>
            </a:extLst>
          </p:cNvPr>
          <p:cNvSpPr>
            <a:spLocks noGrp="1"/>
          </p:cNvSpPr>
          <p:nvPr>
            <p:ph type="title"/>
          </p:nvPr>
        </p:nvSpPr>
        <p:spPr>
          <a:xfrm>
            <a:off x="718279" y="0"/>
            <a:ext cx="10515600" cy="1325563"/>
          </a:xfrm>
        </p:spPr>
        <p:txBody>
          <a:bodyPr/>
          <a:lstStyle/>
          <a:p>
            <a:r>
              <a:rPr lang="en-IN" b="1" dirty="0">
                <a:solidFill>
                  <a:schemeClr val="accent2"/>
                </a:solidFill>
              </a:rPr>
              <a:t>Limitations of Cross-Validation</a:t>
            </a:r>
          </a:p>
        </p:txBody>
      </p:sp>
      <p:sp>
        <p:nvSpPr>
          <p:cNvPr id="3" name="Content Placeholder 2">
            <a:extLst>
              <a:ext uri="{FF2B5EF4-FFF2-40B4-BE49-F238E27FC236}">
                <a16:creationId xmlns:a16="http://schemas.microsoft.com/office/drawing/2014/main" id="{69FEC98E-DB9B-49AA-B0FC-381EB18AF65E}"/>
              </a:ext>
            </a:extLst>
          </p:cNvPr>
          <p:cNvSpPr>
            <a:spLocks noGrp="1"/>
          </p:cNvSpPr>
          <p:nvPr>
            <p:ph idx="1"/>
          </p:nvPr>
        </p:nvSpPr>
        <p:spPr>
          <a:xfrm>
            <a:off x="718279" y="1118419"/>
            <a:ext cx="10929078" cy="5387311"/>
          </a:xfrm>
        </p:spPr>
        <p:txBody>
          <a:bodyPr>
            <a:normAutofit fontScale="85000" lnSpcReduction="10000"/>
          </a:bodyPr>
          <a:lstStyle/>
          <a:p>
            <a:pPr marL="0" indent="0" algn="just">
              <a:lnSpc>
                <a:spcPct val="160000"/>
              </a:lnSpc>
              <a:buNone/>
            </a:pPr>
            <a:r>
              <a:rPr lang="en-US" dirty="0"/>
              <a:t>There are some limitations of the cross-validation technique, which are given below:</a:t>
            </a:r>
          </a:p>
          <a:p>
            <a:pPr algn="just">
              <a:lnSpc>
                <a:spcPct val="160000"/>
              </a:lnSpc>
            </a:pPr>
            <a:r>
              <a:rPr lang="en-US" dirty="0"/>
              <a:t>For the ideal conditions, it provides the optimum output. But for the inconsistent data, it may produce a drastic result. So, it is one of the big disadvantages of cross-validation, as there is no certainty of the type of data in machine learning.</a:t>
            </a:r>
          </a:p>
          <a:p>
            <a:pPr algn="just">
              <a:lnSpc>
                <a:spcPct val="160000"/>
              </a:lnSpc>
            </a:pPr>
            <a:r>
              <a:rPr lang="en-US" dirty="0"/>
              <a:t>In predictive modeling, the data evolves over a period, due to which, it may face the differences between the training set and validation sets. Such as if we create a model for the prediction of stock market values, and the data is trained on the previous 5 years stock values, but the realistic future values for the next 5 years may drastically different, so it is difficult to expect the correct output for such situations.</a:t>
            </a:r>
          </a:p>
        </p:txBody>
      </p:sp>
    </p:spTree>
    <p:extLst>
      <p:ext uri="{BB962C8B-B14F-4D97-AF65-F5344CB8AC3E}">
        <p14:creationId xmlns:p14="http://schemas.microsoft.com/office/powerpoint/2010/main" val="302094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C485-5060-4DDB-AEBF-636197EDC247}"/>
              </a:ext>
            </a:extLst>
          </p:cNvPr>
          <p:cNvSpPr>
            <a:spLocks noGrp="1"/>
          </p:cNvSpPr>
          <p:nvPr>
            <p:ph type="title"/>
          </p:nvPr>
        </p:nvSpPr>
        <p:spPr/>
        <p:txBody>
          <a:bodyPr/>
          <a:lstStyle/>
          <a:p>
            <a:r>
              <a:rPr lang="en-IN" b="1" dirty="0">
                <a:solidFill>
                  <a:schemeClr val="accent2"/>
                </a:solidFill>
              </a:rPr>
              <a:t>Applications of Cross-Validation</a:t>
            </a:r>
          </a:p>
        </p:txBody>
      </p:sp>
      <p:sp>
        <p:nvSpPr>
          <p:cNvPr id="3" name="Content Placeholder 2">
            <a:extLst>
              <a:ext uri="{FF2B5EF4-FFF2-40B4-BE49-F238E27FC236}">
                <a16:creationId xmlns:a16="http://schemas.microsoft.com/office/drawing/2014/main" id="{D1428BC7-F238-4E65-B12F-17CBDEEFB993}"/>
              </a:ext>
            </a:extLst>
          </p:cNvPr>
          <p:cNvSpPr>
            <a:spLocks noGrp="1"/>
          </p:cNvSpPr>
          <p:nvPr>
            <p:ph idx="1"/>
          </p:nvPr>
        </p:nvSpPr>
        <p:spPr/>
        <p:txBody>
          <a:bodyPr/>
          <a:lstStyle/>
          <a:p>
            <a:pPr algn="just">
              <a:lnSpc>
                <a:spcPct val="150000"/>
              </a:lnSpc>
            </a:pPr>
            <a:r>
              <a:rPr lang="en-US" dirty="0"/>
              <a:t>This technique can be used to compare the performance of different predictive modeling methods.</a:t>
            </a:r>
          </a:p>
          <a:p>
            <a:pPr algn="just">
              <a:lnSpc>
                <a:spcPct val="150000"/>
              </a:lnSpc>
            </a:pPr>
            <a:r>
              <a:rPr lang="en-US" dirty="0"/>
              <a:t>It has great scope in the medical research field.</a:t>
            </a:r>
          </a:p>
          <a:p>
            <a:pPr algn="just">
              <a:lnSpc>
                <a:spcPct val="150000"/>
              </a:lnSpc>
            </a:pPr>
            <a:r>
              <a:rPr lang="en-US" dirty="0"/>
              <a:t>It can also be used for the meta-analysis, as it is already being used by the data scientists in the field of medical statistics.</a:t>
            </a:r>
          </a:p>
          <a:p>
            <a:pPr algn="just">
              <a:lnSpc>
                <a:spcPct val="150000"/>
              </a:lnSpc>
            </a:pPr>
            <a:endParaRPr lang="en-IN" dirty="0"/>
          </a:p>
        </p:txBody>
      </p:sp>
    </p:spTree>
    <p:extLst>
      <p:ext uri="{BB962C8B-B14F-4D97-AF65-F5344CB8AC3E}">
        <p14:creationId xmlns:p14="http://schemas.microsoft.com/office/powerpoint/2010/main" val="111189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FA41-487F-4123-8282-751F05980FC1}"/>
              </a:ext>
            </a:extLst>
          </p:cNvPr>
          <p:cNvSpPr>
            <a:spLocks noGrp="1"/>
          </p:cNvSpPr>
          <p:nvPr>
            <p:ph type="title"/>
          </p:nvPr>
        </p:nvSpPr>
        <p:spPr>
          <a:xfrm>
            <a:off x="463446" y="18255"/>
            <a:ext cx="10515600" cy="1325563"/>
          </a:xfrm>
        </p:spPr>
        <p:txBody>
          <a:bodyPr/>
          <a:lstStyle/>
          <a:p>
            <a:r>
              <a:rPr lang="en-IN" b="1" dirty="0">
                <a:solidFill>
                  <a:schemeClr val="accent2"/>
                </a:solidFill>
              </a:rPr>
              <a:t>Cross-Validation in Machine Learning</a:t>
            </a:r>
          </a:p>
        </p:txBody>
      </p:sp>
      <p:sp>
        <p:nvSpPr>
          <p:cNvPr id="3" name="Content Placeholder 2">
            <a:extLst>
              <a:ext uri="{FF2B5EF4-FFF2-40B4-BE49-F238E27FC236}">
                <a16:creationId xmlns:a16="http://schemas.microsoft.com/office/drawing/2014/main" id="{D3BF478F-8BDC-4B11-9180-C4C85D449612}"/>
              </a:ext>
            </a:extLst>
          </p:cNvPr>
          <p:cNvSpPr>
            <a:spLocks noGrp="1"/>
          </p:cNvSpPr>
          <p:nvPr>
            <p:ph idx="1"/>
          </p:nvPr>
        </p:nvSpPr>
        <p:spPr>
          <a:xfrm>
            <a:off x="463445" y="1343817"/>
            <a:ext cx="11004029" cy="4622267"/>
          </a:xfrm>
        </p:spPr>
        <p:txBody>
          <a:bodyPr/>
          <a:lstStyle/>
          <a:p>
            <a:pPr algn="just">
              <a:lnSpc>
                <a:spcPct val="150000"/>
              </a:lnSpc>
            </a:pPr>
            <a:r>
              <a:rPr lang="en-US" dirty="0"/>
              <a:t>Cross-validation is a technique for validating the model efficiency by training it on the subset of input data and testing on previously unseen subset of the input data. </a:t>
            </a:r>
          </a:p>
          <a:p>
            <a:pPr algn="just">
              <a:lnSpc>
                <a:spcPct val="150000"/>
              </a:lnSpc>
            </a:pPr>
            <a:r>
              <a:rPr lang="en-US" b="1" i="1" dirty="0"/>
              <a:t>We can also say that it is a technique to check how a statistical model generalizes to an independent dataset</a:t>
            </a:r>
            <a:r>
              <a:rPr lang="en-US" dirty="0"/>
              <a:t>.</a:t>
            </a:r>
            <a:endParaRPr lang="en-IN" dirty="0"/>
          </a:p>
        </p:txBody>
      </p:sp>
    </p:spTree>
    <p:extLst>
      <p:ext uri="{BB962C8B-B14F-4D97-AF65-F5344CB8AC3E}">
        <p14:creationId xmlns:p14="http://schemas.microsoft.com/office/powerpoint/2010/main" val="332315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FA41-487F-4123-8282-751F05980FC1}"/>
              </a:ext>
            </a:extLst>
          </p:cNvPr>
          <p:cNvSpPr>
            <a:spLocks noGrp="1"/>
          </p:cNvSpPr>
          <p:nvPr>
            <p:ph type="title"/>
          </p:nvPr>
        </p:nvSpPr>
        <p:spPr>
          <a:xfrm>
            <a:off x="463446" y="18255"/>
            <a:ext cx="10515600" cy="1325563"/>
          </a:xfrm>
        </p:spPr>
        <p:txBody>
          <a:bodyPr/>
          <a:lstStyle/>
          <a:p>
            <a:r>
              <a:rPr lang="en-IN" b="1" dirty="0">
                <a:solidFill>
                  <a:schemeClr val="accent2"/>
                </a:solidFill>
              </a:rPr>
              <a:t>Cross-Validation in Machine Learning</a:t>
            </a:r>
          </a:p>
        </p:txBody>
      </p:sp>
      <p:sp>
        <p:nvSpPr>
          <p:cNvPr id="3" name="Content Placeholder 2">
            <a:extLst>
              <a:ext uri="{FF2B5EF4-FFF2-40B4-BE49-F238E27FC236}">
                <a16:creationId xmlns:a16="http://schemas.microsoft.com/office/drawing/2014/main" id="{D3BF478F-8BDC-4B11-9180-C4C85D449612}"/>
              </a:ext>
            </a:extLst>
          </p:cNvPr>
          <p:cNvSpPr>
            <a:spLocks noGrp="1"/>
          </p:cNvSpPr>
          <p:nvPr>
            <p:ph idx="1"/>
          </p:nvPr>
        </p:nvSpPr>
        <p:spPr>
          <a:xfrm>
            <a:off x="463445" y="1343817"/>
            <a:ext cx="11004029" cy="4622267"/>
          </a:xfrm>
        </p:spPr>
        <p:txBody>
          <a:bodyPr/>
          <a:lstStyle/>
          <a:p>
            <a:pPr algn="just">
              <a:lnSpc>
                <a:spcPct val="150000"/>
              </a:lnSpc>
            </a:pPr>
            <a:r>
              <a:rPr lang="en-US" dirty="0"/>
              <a:t>In </a:t>
            </a:r>
            <a:r>
              <a:rPr lang="en-IN" b="1" dirty="0"/>
              <a:t>Machine Learning</a:t>
            </a:r>
            <a:r>
              <a:rPr lang="en-US" dirty="0"/>
              <a:t>, there is always the need to test the stability of the model. It means based only on the training dataset; we can't fit our model on the training dataset. For this purpose, we reserve a particular sample of the dataset, which was not part of the training dataset. After that, we test our model on that sample before deployment, and this complete process comes under cross-validation. This is something different from the general train-test split.</a:t>
            </a:r>
            <a:endParaRPr lang="en-IN" dirty="0"/>
          </a:p>
        </p:txBody>
      </p:sp>
    </p:spTree>
    <p:extLst>
      <p:ext uri="{BB962C8B-B14F-4D97-AF65-F5344CB8AC3E}">
        <p14:creationId xmlns:p14="http://schemas.microsoft.com/office/powerpoint/2010/main" val="248035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FA41-487F-4123-8282-751F05980FC1}"/>
              </a:ext>
            </a:extLst>
          </p:cNvPr>
          <p:cNvSpPr>
            <a:spLocks noGrp="1"/>
          </p:cNvSpPr>
          <p:nvPr>
            <p:ph type="title"/>
          </p:nvPr>
        </p:nvSpPr>
        <p:spPr>
          <a:xfrm>
            <a:off x="463446" y="18255"/>
            <a:ext cx="10515600" cy="1325563"/>
          </a:xfrm>
        </p:spPr>
        <p:txBody>
          <a:bodyPr/>
          <a:lstStyle/>
          <a:p>
            <a:r>
              <a:rPr lang="en-IN" b="1" dirty="0">
                <a:solidFill>
                  <a:schemeClr val="accent2"/>
                </a:solidFill>
              </a:rPr>
              <a:t>Cross-Validation in Machine Learning</a:t>
            </a:r>
          </a:p>
        </p:txBody>
      </p:sp>
      <p:sp>
        <p:nvSpPr>
          <p:cNvPr id="3" name="Content Placeholder 2">
            <a:extLst>
              <a:ext uri="{FF2B5EF4-FFF2-40B4-BE49-F238E27FC236}">
                <a16:creationId xmlns:a16="http://schemas.microsoft.com/office/drawing/2014/main" id="{D3BF478F-8BDC-4B11-9180-C4C85D449612}"/>
              </a:ext>
            </a:extLst>
          </p:cNvPr>
          <p:cNvSpPr>
            <a:spLocks noGrp="1"/>
          </p:cNvSpPr>
          <p:nvPr>
            <p:ph idx="1"/>
          </p:nvPr>
        </p:nvSpPr>
        <p:spPr>
          <a:xfrm>
            <a:off x="463445" y="1343817"/>
            <a:ext cx="11265109" cy="4787160"/>
          </a:xfrm>
        </p:spPr>
        <p:txBody>
          <a:bodyPr/>
          <a:lstStyle/>
          <a:p>
            <a:pPr marL="0" indent="0" algn="just">
              <a:lnSpc>
                <a:spcPct val="150000"/>
              </a:lnSpc>
              <a:buNone/>
            </a:pPr>
            <a:r>
              <a:rPr lang="en-US" dirty="0"/>
              <a:t>Hence the basic steps of cross-validations are:</a:t>
            </a:r>
          </a:p>
          <a:p>
            <a:pPr algn="just">
              <a:lnSpc>
                <a:spcPct val="150000"/>
              </a:lnSpc>
            </a:pPr>
            <a:r>
              <a:rPr lang="en-US" dirty="0"/>
              <a:t>Reserve a subset of the dataset as a validation set.</a:t>
            </a:r>
          </a:p>
          <a:p>
            <a:pPr algn="just">
              <a:lnSpc>
                <a:spcPct val="150000"/>
              </a:lnSpc>
            </a:pPr>
            <a:r>
              <a:rPr lang="en-US" dirty="0"/>
              <a:t>Provide the training to the model using the training dataset.</a:t>
            </a:r>
          </a:p>
          <a:p>
            <a:pPr algn="just">
              <a:lnSpc>
                <a:spcPct val="150000"/>
              </a:lnSpc>
            </a:pPr>
            <a:r>
              <a:rPr lang="en-US" dirty="0"/>
              <a:t>Now, evaluate model performance using the validation set. If the model performs well with the validation set, perform the further step, else check for the issues.</a:t>
            </a:r>
          </a:p>
          <a:p>
            <a:pPr marL="0" indent="0" algn="just">
              <a:lnSpc>
                <a:spcPct val="150000"/>
              </a:lnSpc>
              <a:buNone/>
            </a:pPr>
            <a:endParaRPr lang="en-IN" dirty="0"/>
          </a:p>
        </p:txBody>
      </p:sp>
    </p:spTree>
    <p:extLst>
      <p:ext uri="{BB962C8B-B14F-4D97-AF65-F5344CB8AC3E}">
        <p14:creationId xmlns:p14="http://schemas.microsoft.com/office/powerpoint/2010/main" val="272276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5911-6B10-4B7D-B55E-FE992CBC34FC}"/>
              </a:ext>
            </a:extLst>
          </p:cNvPr>
          <p:cNvSpPr>
            <a:spLocks noGrp="1"/>
          </p:cNvSpPr>
          <p:nvPr>
            <p:ph type="title"/>
          </p:nvPr>
        </p:nvSpPr>
        <p:spPr>
          <a:xfrm>
            <a:off x="463446" y="0"/>
            <a:ext cx="10515600" cy="1325563"/>
          </a:xfrm>
        </p:spPr>
        <p:txBody>
          <a:bodyPr/>
          <a:lstStyle/>
          <a:p>
            <a:r>
              <a:rPr lang="en-IN" b="1" dirty="0">
                <a:solidFill>
                  <a:schemeClr val="accent2"/>
                </a:solidFill>
              </a:rPr>
              <a:t>Methods used for Cross-Validation</a:t>
            </a:r>
          </a:p>
        </p:txBody>
      </p:sp>
      <p:sp>
        <p:nvSpPr>
          <p:cNvPr id="3" name="Content Placeholder 2">
            <a:extLst>
              <a:ext uri="{FF2B5EF4-FFF2-40B4-BE49-F238E27FC236}">
                <a16:creationId xmlns:a16="http://schemas.microsoft.com/office/drawing/2014/main" id="{F53F4941-1586-4BFF-9B24-C22EED39D02A}"/>
              </a:ext>
            </a:extLst>
          </p:cNvPr>
          <p:cNvSpPr>
            <a:spLocks noGrp="1"/>
          </p:cNvSpPr>
          <p:nvPr>
            <p:ph idx="1"/>
          </p:nvPr>
        </p:nvSpPr>
        <p:spPr>
          <a:xfrm>
            <a:off x="463446" y="1231353"/>
            <a:ext cx="11123951" cy="4395294"/>
          </a:xfrm>
        </p:spPr>
        <p:txBody>
          <a:bodyPr>
            <a:normAutofit fontScale="92500" lnSpcReduction="20000"/>
          </a:bodyPr>
          <a:lstStyle/>
          <a:p>
            <a:pPr marL="0" indent="0" algn="just">
              <a:lnSpc>
                <a:spcPct val="150000"/>
              </a:lnSpc>
              <a:buNone/>
            </a:pPr>
            <a:r>
              <a:rPr lang="en-US" dirty="0"/>
              <a:t>There are some common methods that are used for cross-validation. These methods are given below:</a:t>
            </a:r>
          </a:p>
          <a:p>
            <a:pPr marL="514350" indent="-514350">
              <a:lnSpc>
                <a:spcPct val="150000"/>
              </a:lnSpc>
              <a:buFont typeface="+mj-lt"/>
              <a:buAutoNum type="arabicPeriod"/>
            </a:pPr>
            <a:r>
              <a:rPr lang="en-US" b="1" dirty="0"/>
              <a:t>Validation Set Approach</a:t>
            </a:r>
            <a:endParaRPr lang="en-US" dirty="0"/>
          </a:p>
          <a:p>
            <a:pPr marL="514350" indent="-514350">
              <a:lnSpc>
                <a:spcPct val="150000"/>
              </a:lnSpc>
              <a:buFont typeface="+mj-lt"/>
              <a:buAutoNum type="arabicPeriod"/>
            </a:pPr>
            <a:r>
              <a:rPr lang="en-US" b="1" dirty="0"/>
              <a:t>Leave-P-out cross-validation</a:t>
            </a:r>
            <a:endParaRPr lang="en-US" dirty="0"/>
          </a:p>
          <a:p>
            <a:pPr marL="514350" indent="-514350">
              <a:lnSpc>
                <a:spcPct val="150000"/>
              </a:lnSpc>
              <a:buFont typeface="+mj-lt"/>
              <a:buAutoNum type="arabicPeriod"/>
            </a:pPr>
            <a:r>
              <a:rPr lang="en-US" b="1" dirty="0"/>
              <a:t>Leave one out cross-validation</a:t>
            </a:r>
            <a:endParaRPr lang="en-US" dirty="0"/>
          </a:p>
          <a:p>
            <a:pPr marL="514350" indent="-514350">
              <a:lnSpc>
                <a:spcPct val="150000"/>
              </a:lnSpc>
              <a:buFont typeface="+mj-lt"/>
              <a:buAutoNum type="arabicPeriod"/>
            </a:pPr>
            <a:r>
              <a:rPr lang="en-US" b="1" dirty="0"/>
              <a:t>K-fold cross-validation</a:t>
            </a:r>
            <a:endParaRPr lang="en-US" dirty="0"/>
          </a:p>
          <a:p>
            <a:pPr marL="514350" indent="-514350">
              <a:lnSpc>
                <a:spcPct val="150000"/>
              </a:lnSpc>
              <a:buFont typeface="+mj-lt"/>
              <a:buAutoNum type="arabicPeriod"/>
            </a:pPr>
            <a:r>
              <a:rPr lang="en-US" b="1" dirty="0"/>
              <a:t>Stratified k-fold cross-validation</a:t>
            </a:r>
            <a:endParaRPr lang="en-US" dirty="0"/>
          </a:p>
          <a:p>
            <a:pPr marL="0" indent="0" algn="just">
              <a:lnSpc>
                <a:spcPct val="150000"/>
              </a:lnSpc>
              <a:buNone/>
            </a:pPr>
            <a:endParaRPr lang="en-IN" dirty="0"/>
          </a:p>
        </p:txBody>
      </p:sp>
    </p:spTree>
    <p:extLst>
      <p:ext uri="{BB962C8B-B14F-4D97-AF65-F5344CB8AC3E}">
        <p14:creationId xmlns:p14="http://schemas.microsoft.com/office/powerpoint/2010/main" val="211945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887D-047A-4158-8E7E-6ADAB5E03C83}"/>
              </a:ext>
            </a:extLst>
          </p:cNvPr>
          <p:cNvSpPr>
            <a:spLocks noGrp="1"/>
          </p:cNvSpPr>
          <p:nvPr>
            <p:ph type="title"/>
          </p:nvPr>
        </p:nvSpPr>
        <p:spPr/>
        <p:txBody>
          <a:bodyPr/>
          <a:lstStyle/>
          <a:p>
            <a:r>
              <a:rPr lang="en-IN" b="1" dirty="0">
                <a:solidFill>
                  <a:schemeClr val="accent2"/>
                </a:solidFill>
              </a:rPr>
              <a:t>Validation Set Approach</a:t>
            </a:r>
          </a:p>
        </p:txBody>
      </p:sp>
      <p:sp>
        <p:nvSpPr>
          <p:cNvPr id="3" name="Content Placeholder 2">
            <a:extLst>
              <a:ext uri="{FF2B5EF4-FFF2-40B4-BE49-F238E27FC236}">
                <a16:creationId xmlns:a16="http://schemas.microsoft.com/office/drawing/2014/main" id="{3486DA61-1FB0-456F-8223-5B761F179098}"/>
              </a:ext>
            </a:extLst>
          </p:cNvPr>
          <p:cNvSpPr>
            <a:spLocks noGrp="1"/>
          </p:cNvSpPr>
          <p:nvPr>
            <p:ph idx="1"/>
          </p:nvPr>
        </p:nvSpPr>
        <p:spPr>
          <a:xfrm>
            <a:off x="838199" y="1510830"/>
            <a:ext cx="10764187" cy="4710087"/>
          </a:xfrm>
        </p:spPr>
        <p:txBody>
          <a:bodyPr>
            <a:normAutofit/>
          </a:bodyPr>
          <a:lstStyle/>
          <a:p>
            <a:pPr algn="just">
              <a:lnSpc>
                <a:spcPct val="150000"/>
              </a:lnSpc>
            </a:pPr>
            <a:r>
              <a:rPr lang="en-US" dirty="0"/>
              <a:t>We divide our input dataset into a training set and test or validation set in the validation set approach. Both the subsets are given 50% of the dataset.</a:t>
            </a:r>
          </a:p>
          <a:p>
            <a:pPr algn="just">
              <a:lnSpc>
                <a:spcPct val="150000"/>
              </a:lnSpc>
            </a:pPr>
            <a:r>
              <a:rPr lang="en-US" dirty="0"/>
              <a:t>But it has one of the big disadvantages that we are just using a 50% dataset to train our model, so the model may miss out to capture important information of the dataset. It also tends to give the underfitted model.</a:t>
            </a:r>
          </a:p>
          <a:p>
            <a:pPr algn="just">
              <a:lnSpc>
                <a:spcPct val="150000"/>
              </a:lnSpc>
            </a:pPr>
            <a:endParaRPr lang="en-IN" dirty="0"/>
          </a:p>
        </p:txBody>
      </p:sp>
    </p:spTree>
    <p:extLst>
      <p:ext uri="{BB962C8B-B14F-4D97-AF65-F5344CB8AC3E}">
        <p14:creationId xmlns:p14="http://schemas.microsoft.com/office/powerpoint/2010/main" val="207447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E496-633D-4DF9-A9AA-AAB601F501CC}"/>
              </a:ext>
            </a:extLst>
          </p:cNvPr>
          <p:cNvSpPr>
            <a:spLocks noGrp="1"/>
          </p:cNvSpPr>
          <p:nvPr>
            <p:ph type="title"/>
          </p:nvPr>
        </p:nvSpPr>
        <p:spPr>
          <a:xfrm>
            <a:off x="703288" y="50332"/>
            <a:ext cx="10515600" cy="1325563"/>
          </a:xfrm>
        </p:spPr>
        <p:txBody>
          <a:bodyPr/>
          <a:lstStyle/>
          <a:p>
            <a:r>
              <a:rPr lang="en-IN" b="1" dirty="0">
                <a:solidFill>
                  <a:schemeClr val="accent2"/>
                </a:solidFill>
              </a:rPr>
              <a:t>Leave-P-out cross-validation</a:t>
            </a:r>
          </a:p>
        </p:txBody>
      </p:sp>
      <p:sp>
        <p:nvSpPr>
          <p:cNvPr id="3" name="Content Placeholder 2">
            <a:extLst>
              <a:ext uri="{FF2B5EF4-FFF2-40B4-BE49-F238E27FC236}">
                <a16:creationId xmlns:a16="http://schemas.microsoft.com/office/drawing/2014/main" id="{B970AAEA-D554-4F33-AFC0-611750083E12}"/>
              </a:ext>
            </a:extLst>
          </p:cNvPr>
          <p:cNvSpPr>
            <a:spLocks noGrp="1"/>
          </p:cNvSpPr>
          <p:nvPr>
            <p:ph idx="1"/>
          </p:nvPr>
        </p:nvSpPr>
        <p:spPr>
          <a:xfrm>
            <a:off x="578994" y="1213137"/>
            <a:ext cx="11034011" cy="5009915"/>
          </a:xfrm>
        </p:spPr>
        <p:txBody>
          <a:bodyPr>
            <a:normAutofit lnSpcReduction="10000"/>
          </a:bodyPr>
          <a:lstStyle/>
          <a:p>
            <a:pPr algn="just">
              <a:lnSpc>
                <a:spcPct val="150000"/>
              </a:lnSpc>
            </a:pPr>
            <a:r>
              <a:rPr lang="en-US" dirty="0"/>
              <a:t>In this approach, the p datasets are left out of the training data. It means, if there are total n datapoints in the original input dataset, then n </a:t>
            </a:r>
            <a:r>
              <a:rPr lang="en-US" dirty="0">
                <a:latin typeface="Symbol" panose="05050102010706020507" pitchFamily="18" charset="2"/>
              </a:rPr>
              <a:t>- </a:t>
            </a:r>
            <a:r>
              <a:rPr lang="en-US" dirty="0"/>
              <a:t>p data points will be used as the training dataset and the p data points as the validation set. This complete process is repeated for all the samples, and the average error is calculated to know the effectiveness of the model.</a:t>
            </a:r>
          </a:p>
          <a:p>
            <a:pPr algn="just">
              <a:lnSpc>
                <a:spcPct val="150000"/>
              </a:lnSpc>
            </a:pPr>
            <a:r>
              <a:rPr lang="en-US" dirty="0"/>
              <a:t>There is a disadvantage of this technique; that is, it can be computationally difficult for the large p.</a:t>
            </a:r>
          </a:p>
          <a:p>
            <a:pPr algn="just">
              <a:lnSpc>
                <a:spcPct val="150000"/>
              </a:lnSpc>
            </a:pPr>
            <a:endParaRPr lang="en-IN" dirty="0"/>
          </a:p>
        </p:txBody>
      </p:sp>
    </p:spTree>
    <p:extLst>
      <p:ext uri="{BB962C8B-B14F-4D97-AF65-F5344CB8AC3E}">
        <p14:creationId xmlns:p14="http://schemas.microsoft.com/office/powerpoint/2010/main" val="23552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A6B1-B2DF-455C-8E09-02AB2A649DBE}"/>
              </a:ext>
            </a:extLst>
          </p:cNvPr>
          <p:cNvSpPr>
            <a:spLocks noGrp="1"/>
          </p:cNvSpPr>
          <p:nvPr>
            <p:ph type="title"/>
          </p:nvPr>
        </p:nvSpPr>
        <p:spPr>
          <a:xfrm>
            <a:off x="613348" y="18255"/>
            <a:ext cx="10515600" cy="1325563"/>
          </a:xfrm>
        </p:spPr>
        <p:txBody>
          <a:bodyPr/>
          <a:lstStyle/>
          <a:p>
            <a:r>
              <a:rPr lang="en-IN" b="1" dirty="0">
                <a:solidFill>
                  <a:schemeClr val="accent2"/>
                </a:solidFill>
              </a:rPr>
              <a:t>Leave one out cross-validation</a:t>
            </a:r>
          </a:p>
        </p:txBody>
      </p:sp>
      <p:sp>
        <p:nvSpPr>
          <p:cNvPr id="3" name="Content Placeholder 2">
            <a:extLst>
              <a:ext uri="{FF2B5EF4-FFF2-40B4-BE49-F238E27FC236}">
                <a16:creationId xmlns:a16="http://schemas.microsoft.com/office/drawing/2014/main" id="{C5152594-6DE2-4374-8620-ADA91EA68B30}"/>
              </a:ext>
            </a:extLst>
          </p:cNvPr>
          <p:cNvSpPr>
            <a:spLocks noGrp="1"/>
          </p:cNvSpPr>
          <p:nvPr>
            <p:ph idx="1"/>
          </p:nvPr>
        </p:nvSpPr>
        <p:spPr>
          <a:xfrm>
            <a:off x="526529" y="1118964"/>
            <a:ext cx="11315701" cy="5326806"/>
          </a:xfrm>
        </p:spPr>
        <p:txBody>
          <a:bodyPr>
            <a:normAutofit fontScale="92500" lnSpcReduction="20000"/>
          </a:bodyPr>
          <a:lstStyle/>
          <a:p>
            <a:pPr algn="just">
              <a:lnSpc>
                <a:spcPct val="150000"/>
              </a:lnSpc>
            </a:pPr>
            <a:r>
              <a:rPr lang="en-US" dirty="0"/>
              <a:t>This method is similar to the leave-p-out cross-validation, but instead of p, we need to take 1 dataset out of training. It means, in this approach, for each learning set, only one datapoint is reserved, and the remaining dataset is used to train the model. This process repeats for each datapoint. Hence for n samples, we get n different training set and n test set. It has the following features:</a:t>
            </a:r>
          </a:p>
          <a:p>
            <a:pPr algn="just">
              <a:lnSpc>
                <a:spcPct val="150000"/>
              </a:lnSpc>
            </a:pPr>
            <a:r>
              <a:rPr lang="en-US" dirty="0"/>
              <a:t>In this approach, the bias is minimum as all the data points are used.</a:t>
            </a:r>
          </a:p>
          <a:p>
            <a:pPr algn="just">
              <a:lnSpc>
                <a:spcPct val="150000"/>
              </a:lnSpc>
            </a:pPr>
            <a:r>
              <a:rPr lang="en-US" dirty="0"/>
              <a:t>The process is executed for n times; hence execution time is high.</a:t>
            </a:r>
          </a:p>
          <a:p>
            <a:pPr algn="just">
              <a:lnSpc>
                <a:spcPct val="150000"/>
              </a:lnSpc>
            </a:pPr>
            <a:r>
              <a:rPr lang="en-US" dirty="0"/>
              <a:t>This approach leads to high variation in testing the effectiveness of the model as we iteratively check against one data point.</a:t>
            </a:r>
          </a:p>
          <a:p>
            <a:pPr algn="just">
              <a:lnSpc>
                <a:spcPct val="150000"/>
              </a:lnSpc>
            </a:pPr>
            <a:endParaRPr lang="en-IN" dirty="0"/>
          </a:p>
        </p:txBody>
      </p:sp>
    </p:spTree>
    <p:extLst>
      <p:ext uri="{BB962C8B-B14F-4D97-AF65-F5344CB8AC3E}">
        <p14:creationId xmlns:p14="http://schemas.microsoft.com/office/powerpoint/2010/main" val="150935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BA96-D524-440A-B45C-128CB54E3123}"/>
              </a:ext>
            </a:extLst>
          </p:cNvPr>
          <p:cNvSpPr>
            <a:spLocks noGrp="1"/>
          </p:cNvSpPr>
          <p:nvPr>
            <p:ph type="title"/>
          </p:nvPr>
        </p:nvSpPr>
        <p:spPr/>
        <p:txBody>
          <a:bodyPr/>
          <a:lstStyle/>
          <a:p>
            <a:r>
              <a:rPr lang="en-IN" b="1" dirty="0">
                <a:solidFill>
                  <a:schemeClr val="accent2"/>
                </a:solidFill>
              </a:rPr>
              <a:t>K-Fold Cross-Validation</a:t>
            </a:r>
          </a:p>
        </p:txBody>
      </p:sp>
      <p:sp>
        <p:nvSpPr>
          <p:cNvPr id="3" name="Content Placeholder 2">
            <a:extLst>
              <a:ext uri="{FF2B5EF4-FFF2-40B4-BE49-F238E27FC236}">
                <a16:creationId xmlns:a16="http://schemas.microsoft.com/office/drawing/2014/main" id="{311F9ABC-01A2-409D-AE0D-2113A871F92A}"/>
              </a:ext>
            </a:extLst>
          </p:cNvPr>
          <p:cNvSpPr>
            <a:spLocks noGrp="1"/>
          </p:cNvSpPr>
          <p:nvPr>
            <p:ph idx="1"/>
          </p:nvPr>
        </p:nvSpPr>
        <p:spPr>
          <a:xfrm>
            <a:off x="718279" y="1612537"/>
            <a:ext cx="10515600" cy="4351338"/>
          </a:xfrm>
        </p:spPr>
        <p:txBody>
          <a:bodyPr/>
          <a:lstStyle/>
          <a:p>
            <a:pPr algn="just">
              <a:lnSpc>
                <a:spcPct val="150000"/>
              </a:lnSpc>
            </a:pPr>
            <a:r>
              <a:rPr lang="en-US" dirty="0"/>
              <a:t>K-fold cross-validation approach divides the input dataset into K groups of samples of equal sizes. These samples are called </a:t>
            </a:r>
            <a:r>
              <a:rPr lang="en-US" b="1" dirty="0"/>
              <a:t>folds</a:t>
            </a:r>
            <a:r>
              <a:rPr lang="en-US" dirty="0"/>
              <a:t>. For each learning set, the prediction function uses k</a:t>
            </a:r>
            <a:r>
              <a:rPr lang="en-US" dirty="0">
                <a:latin typeface="Symbol" panose="05050102010706020507" pitchFamily="18" charset="2"/>
              </a:rPr>
              <a:t>-</a:t>
            </a:r>
            <a:r>
              <a:rPr lang="en-US" dirty="0"/>
              <a:t>1 folds, and the rest of the folds are used for the test set. This approach is a very popular CV approach because it is easy to understand, and the output is less biased than other methods.</a:t>
            </a:r>
            <a:endParaRPr lang="en-IN" dirty="0"/>
          </a:p>
        </p:txBody>
      </p:sp>
    </p:spTree>
    <p:extLst>
      <p:ext uri="{BB962C8B-B14F-4D97-AF65-F5344CB8AC3E}">
        <p14:creationId xmlns:p14="http://schemas.microsoft.com/office/powerpoint/2010/main" val="202610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1389</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Symbol</vt:lpstr>
      <vt:lpstr>Office Theme</vt:lpstr>
      <vt:lpstr>Cross-Validation in Machine Learning</vt:lpstr>
      <vt:lpstr>Cross-Validation in Machine Learning</vt:lpstr>
      <vt:lpstr>Cross-Validation in Machine Learning</vt:lpstr>
      <vt:lpstr>Cross-Validation in Machine Learning</vt:lpstr>
      <vt:lpstr>Methods used for Cross-Validation</vt:lpstr>
      <vt:lpstr>Validation Set Approach</vt:lpstr>
      <vt:lpstr>Leave-P-out cross-validation</vt:lpstr>
      <vt:lpstr>Leave one out cross-validation</vt:lpstr>
      <vt:lpstr>K-Fold Cross-Validation</vt:lpstr>
      <vt:lpstr>K-Fold Cross-Validation</vt:lpstr>
      <vt:lpstr>K-Fold Cross-Validation</vt:lpstr>
      <vt:lpstr>K-Fold Cross-Validation</vt:lpstr>
      <vt:lpstr>Stratified k-fold cross-validation</vt:lpstr>
      <vt:lpstr>Holdout Method</vt:lpstr>
      <vt:lpstr>Comparison of Cross-validation to train/test split in Machine Learning </vt:lpstr>
      <vt:lpstr>PowerPoint Presentation</vt:lpstr>
      <vt:lpstr>Limitations of Cross-Validation</vt:lpstr>
      <vt:lpstr>Applications of Cross-Validation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Cross-Validation in Machine Learning</dc:title>
  <dc:creator>DELL</dc:creator>
  <cp:lastModifiedBy>DELL</cp:lastModifiedBy>
  <cp:revision>4</cp:revision>
  <dcterms:created xsi:type="dcterms:W3CDTF">2024-09-04T06:41:10Z</dcterms:created>
  <dcterms:modified xsi:type="dcterms:W3CDTF">2024-09-04T10:58:41Z</dcterms:modified>
</cp:coreProperties>
</file>