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72B7-DF64-4124-8C52-EC24442017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2C660B-D2D3-459D-AE1A-A6E2AF53E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586AE7-3C4A-44A9-B435-31A549A1B0DD}"/>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5" name="Footer Placeholder 4">
            <a:extLst>
              <a:ext uri="{FF2B5EF4-FFF2-40B4-BE49-F238E27FC236}">
                <a16:creationId xmlns:a16="http://schemas.microsoft.com/office/drawing/2014/main" id="{881D758C-7372-435D-A20F-59D579F0DD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FFF656-DDE4-42C8-AA7B-DF47F56EBEFA}"/>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403703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148E-DD92-4ED2-9792-526E02C3FC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BE92FB-4D4A-4B27-96EE-B59144F52A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5D7BC-07FA-4059-A330-A064898B7627}"/>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5" name="Footer Placeholder 4">
            <a:extLst>
              <a:ext uri="{FF2B5EF4-FFF2-40B4-BE49-F238E27FC236}">
                <a16:creationId xmlns:a16="http://schemas.microsoft.com/office/drawing/2014/main" id="{591D39AB-1982-4CF4-9CD8-393B7B120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6C2CE1-F408-4C9F-B9F5-70B0F4BF1EE3}"/>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301715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DA830-4FD8-4078-8680-5152EFD432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2DF54D-85C0-484F-B464-D5DBA0BAD0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3F8CD-8711-49CA-8805-4286074F676E}"/>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5" name="Footer Placeholder 4">
            <a:extLst>
              <a:ext uri="{FF2B5EF4-FFF2-40B4-BE49-F238E27FC236}">
                <a16:creationId xmlns:a16="http://schemas.microsoft.com/office/drawing/2014/main" id="{5F51075A-1E7A-4D8D-8D46-25AB2E4E4D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648BFD-04CF-4F08-A879-DD9B65747D38}"/>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298429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A9E8-D676-4DD3-B9C7-2E789289A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C5CF0-50F5-4D99-810A-3913333579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B284A-A6D6-4596-BB7C-024ECBCE8838}"/>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5" name="Footer Placeholder 4">
            <a:extLst>
              <a:ext uri="{FF2B5EF4-FFF2-40B4-BE49-F238E27FC236}">
                <a16:creationId xmlns:a16="http://schemas.microsoft.com/office/drawing/2014/main" id="{AF665D9D-C894-48B3-B69A-0BB76CED3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9E312-D40F-4729-9E4A-88AEF67398C9}"/>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284140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982D-FAF8-4B8A-B7AA-50E24F481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63EF66-7ED5-4901-8D0C-3A6CBD9B6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16DAC3-1609-4B42-A257-0D34D2EECA84}"/>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5" name="Footer Placeholder 4">
            <a:extLst>
              <a:ext uri="{FF2B5EF4-FFF2-40B4-BE49-F238E27FC236}">
                <a16:creationId xmlns:a16="http://schemas.microsoft.com/office/drawing/2014/main" id="{AD675E29-4CE0-4211-B9D6-736DAF11D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110B6E-7572-437C-8D07-C4AC7ACB2B1C}"/>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309983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6777-79F5-4AAB-AAAE-D79F36B6B3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453B6A-AC50-4D9F-BBDB-81B791AAB9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CF8466-5633-4C21-BA47-00506A2801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6DF934-5F3F-4FB3-A4CB-157324137170}"/>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6" name="Footer Placeholder 5">
            <a:extLst>
              <a:ext uri="{FF2B5EF4-FFF2-40B4-BE49-F238E27FC236}">
                <a16:creationId xmlns:a16="http://schemas.microsoft.com/office/drawing/2014/main" id="{495B548C-A97D-471A-8E2F-F96BB2A38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AE39A-C6DB-4002-9D4A-9324AB5EEC99}"/>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22657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2A55-8E9B-4061-869F-95F23F4C35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E4AFFC-F5DB-4132-97BB-A846BDA52B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E67709-862A-4D06-9938-3DFBB33D41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C296B1-5D2F-41C3-9402-E152F85E9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EE2463-1E81-4C89-BB7E-54A046F0F4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B6F85F-95E4-4071-BD1F-45BD91F814E9}"/>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8" name="Footer Placeholder 7">
            <a:extLst>
              <a:ext uri="{FF2B5EF4-FFF2-40B4-BE49-F238E27FC236}">
                <a16:creationId xmlns:a16="http://schemas.microsoft.com/office/drawing/2014/main" id="{E842CBC8-722E-43AD-86D3-95547FC1E8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6DF055-861C-497B-A411-CFB984545A42}"/>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353462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0BD0-6F24-4085-BFF0-9CBAFEB946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9F70C2-9CDA-4F3C-ADB4-4585E137C21E}"/>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4" name="Footer Placeholder 3">
            <a:extLst>
              <a:ext uri="{FF2B5EF4-FFF2-40B4-BE49-F238E27FC236}">
                <a16:creationId xmlns:a16="http://schemas.microsoft.com/office/drawing/2014/main" id="{EA7DE79A-6D1A-405F-AFC1-FF74F05628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9E8C34-EE17-4B4D-9CB5-1B1CED625009}"/>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5613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07F528-4511-4D6C-9928-B168122E817B}"/>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3" name="Footer Placeholder 2">
            <a:extLst>
              <a:ext uri="{FF2B5EF4-FFF2-40B4-BE49-F238E27FC236}">
                <a16:creationId xmlns:a16="http://schemas.microsoft.com/office/drawing/2014/main" id="{956F7670-9319-4CC6-807F-EC8A3E258E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D9A79C-265B-4CF3-B416-9FACB401E7F9}"/>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393703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39C6-8A51-4C94-BB99-8D6D1111E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3922C6-17B7-4CF6-B6BF-F5ADDCC21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20D397-1F79-4D29-822D-929362F65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CA25A-E0BB-454B-B31E-43AC5EB24B8A}"/>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6" name="Footer Placeholder 5">
            <a:extLst>
              <a:ext uri="{FF2B5EF4-FFF2-40B4-BE49-F238E27FC236}">
                <a16:creationId xmlns:a16="http://schemas.microsoft.com/office/drawing/2014/main" id="{59B7B95C-0D23-405E-AB9E-2930C84A76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2AD961-EA70-47BE-A9FA-F2F7B1928548}"/>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121691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F2A5-FD56-438B-A8A6-0E438B91A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38920-B20E-4E13-9527-166A33147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F027E3-63EE-4CFD-AF86-A0A4A6A41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B505D7-DB2A-4E44-9547-F9BF7F3B4BA5}"/>
              </a:ext>
            </a:extLst>
          </p:cNvPr>
          <p:cNvSpPr>
            <a:spLocks noGrp="1"/>
          </p:cNvSpPr>
          <p:nvPr>
            <p:ph type="dt" sz="half" idx="10"/>
          </p:nvPr>
        </p:nvSpPr>
        <p:spPr/>
        <p:txBody>
          <a:bodyPr/>
          <a:lstStyle/>
          <a:p>
            <a:fld id="{606E376D-60F9-4BC9-A547-E50326F56A5F}" type="datetimeFigureOut">
              <a:rPr lang="en-IN" smtClean="0"/>
              <a:t>10-09-2024</a:t>
            </a:fld>
            <a:endParaRPr lang="en-IN"/>
          </a:p>
        </p:txBody>
      </p:sp>
      <p:sp>
        <p:nvSpPr>
          <p:cNvPr id="6" name="Footer Placeholder 5">
            <a:extLst>
              <a:ext uri="{FF2B5EF4-FFF2-40B4-BE49-F238E27FC236}">
                <a16:creationId xmlns:a16="http://schemas.microsoft.com/office/drawing/2014/main" id="{48C12084-BCA5-4379-9B2B-CF0D2997DD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EC60D1-67F5-47B3-8ACB-7CAB9CD501C9}"/>
              </a:ext>
            </a:extLst>
          </p:cNvPr>
          <p:cNvSpPr>
            <a:spLocks noGrp="1"/>
          </p:cNvSpPr>
          <p:nvPr>
            <p:ph type="sldNum" sz="quarter" idx="12"/>
          </p:nvPr>
        </p:nvSpPr>
        <p:spPr/>
        <p:txBody>
          <a:bodyPr/>
          <a:lstStyle/>
          <a:p>
            <a:fld id="{AAF8EA85-4291-4F14-B7DD-7A2A4569B769}" type="slidenum">
              <a:rPr lang="en-IN" smtClean="0"/>
              <a:t>‹#›</a:t>
            </a:fld>
            <a:endParaRPr lang="en-IN"/>
          </a:p>
        </p:txBody>
      </p:sp>
    </p:spTree>
    <p:extLst>
      <p:ext uri="{BB962C8B-B14F-4D97-AF65-F5344CB8AC3E}">
        <p14:creationId xmlns:p14="http://schemas.microsoft.com/office/powerpoint/2010/main" val="227566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D8FC5-5A70-4E89-97FC-A704900F56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B19C30-A64B-455B-AA5F-C2DB7D9B64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03818-EF8B-4B70-A8E1-C86641F2B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E376D-60F9-4BC9-A547-E50326F56A5F}" type="datetimeFigureOut">
              <a:rPr lang="en-IN" smtClean="0"/>
              <a:t>10-09-2024</a:t>
            </a:fld>
            <a:endParaRPr lang="en-IN"/>
          </a:p>
        </p:txBody>
      </p:sp>
      <p:sp>
        <p:nvSpPr>
          <p:cNvPr id="5" name="Footer Placeholder 4">
            <a:extLst>
              <a:ext uri="{FF2B5EF4-FFF2-40B4-BE49-F238E27FC236}">
                <a16:creationId xmlns:a16="http://schemas.microsoft.com/office/drawing/2014/main" id="{AD82CED7-D72F-4259-B454-CC1CA5427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1555D8-3344-4E8A-9D70-1775802D0C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8EA85-4291-4F14-B7DD-7A2A4569B769}" type="slidenum">
              <a:rPr lang="en-IN" smtClean="0"/>
              <a:t>‹#›</a:t>
            </a:fld>
            <a:endParaRPr lang="en-IN"/>
          </a:p>
        </p:txBody>
      </p:sp>
    </p:spTree>
    <p:extLst>
      <p:ext uri="{BB962C8B-B14F-4D97-AF65-F5344CB8AC3E}">
        <p14:creationId xmlns:p14="http://schemas.microsoft.com/office/powerpoint/2010/main" val="74262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CB7B-0F3B-4D48-946F-ECA3CB645A1D}"/>
              </a:ext>
            </a:extLst>
          </p:cNvPr>
          <p:cNvSpPr>
            <a:spLocks noGrp="1"/>
          </p:cNvSpPr>
          <p:nvPr>
            <p:ph type="ctrTitle"/>
          </p:nvPr>
        </p:nvSpPr>
        <p:spPr/>
        <p:txBody>
          <a:bodyPr/>
          <a:lstStyle/>
          <a:p>
            <a:r>
              <a:rPr lang="en-IN" b="1" dirty="0">
                <a:solidFill>
                  <a:schemeClr val="accent6">
                    <a:lumMod val="75000"/>
                  </a:schemeClr>
                </a:solidFill>
              </a:rPr>
              <a:t>Ensemble learning</a:t>
            </a:r>
            <a:br>
              <a:rPr lang="en-IN" b="1" dirty="0">
                <a:solidFill>
                  <a:schemeClr val="accent6">
                    <a:lumMod val="75000"/>
                  </a:schemeClr>
                </a:solidFill>
              </a:rPr>
            </a:br>
            <a:endParaRPr lang="en-IN" b="1" dirty="0">
              <a:solidFill>
                <a:schemeClr val="accent6">
                  <a:lumMod val="75000"/>
                </a:schemeClr>
              </a:solidFill>
            </a:endParaRPr>
          </a:p>
        </p:txBody>
      </p:sp>
      <p:sp>
        <p:nvSpPr>
          <p:cNvPr id="3" name="Subtitle 2">
            <a:extLst>
              <a:ext uri="{FF2B5EF4-FFF2-40B4-BE49-F238E27FC236}">
                <a16:creationId xmlns:a16="http://schemas.microsoft.com/office/drawing/2014/main" id="{12127DA8-B915-4CFB-853A-AF057E8F97DC}"/>
              </a:ext>
            </a:extLst>
          </p:cNvPr>
          <p:cNvSpPr>
            <a:spLocks noGrp="1"/>
          </p:cNvSpPr>
          <p:nvPr>
            <p:ph type="subTitle" idx="1"/>
          </p:nvPr>
        </p:nvSpPr>
        <p:spPr/>
        <p:txBody>
          <a:bodyPr>
            <a:normAutofit/>
          </a:bodyPr>
          <a:lstStyle/>
          <a:p>
            <a:r>
              <a:rPr lang="en-IN" sz="3600" b="1" dirty="0">
                <a:solidFill>
                  <a:schemeClr val="accent2"/>
                </a:solidFill>
              </a:rPr>
              <a:t>By</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95879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F221-97CE-4704-BC6D-0B9B37A6A3D0}"/>
              </a:ext>
            </a:extLst>
          </p:cNvPr>
          <p:cNvSpPr>
            <a:spLocks noGrp="1"/>
          </p:cNvSpPr>
          <p:nvPr>
            <p:ph type="title"/>
          </p:nvPr>
        </p:nvSpPr>
        <p:spPr>
          <a:xfrm>
            <a:off x="328534" y="125282"/>
            <a:ext cx="10515600" cy="1325563"/>
          </a:xfrm>
        </p:spPr>
        <p:txBody>
          <a:bodyPr/>
          <a:lstStyle/>
          <a:p>
            <a:r>
              <a:rPr lang="en-IN" b="1" dirty="0">
                <a:solidFill>
                  <a:schemeClr val="accent2"/>
                </a:solidFill>
              </a:rPr>
              <a:t>3. Stacking</a:t>
            </a:r>
          </a:p>
        </p:txBody>
      </p:sp>
      <p:sp>
        <p:nvSpPr>
          <p:cNvPr id="3" name="Content Placeholder 2">
            <a:extLst>
              <a:ext uri="{FF2B5EF4-FFF2-40B4-BE49-F238E27FC236}">
                <a16:creationId xmlns:a16="http://schemas.microsoft.com/office/drawing/2014/main" id="{E94BB0C5-43C6-44EB-80DB-2C61C0353012}"/>
              </a:ext>
            </a:extLst>
          </p:cNvPr>
          <p:cNvSpPr>
            <a:spLocks noGrp="1"/>
          </p:cNvSpPr>
          <p:nvPr>
            <p:ph idx="1"/>
          </p:nvPr>
        </p:nvSpPr>
        <p:spPr>
          <a:xfrm>
            <a:off x="598357" y="1253330"/>
            <a:ext cx="10989040" cy="5192440"/>
          </a:xfrm>
        </p:spPr>
        <p:txBody>
          <a:bodyPr>
            <a:normAutofit/>
          </a:bodyPr>
          <a:lstStyle/>
          <a:p>
            <a:pPr algn="just">
              <a:lnSpc>
                <a:spcPct val="150000"/>
              </a:lnSpc>
            </a:pPr>
            <a:r>
              <a:rPr lang="en-US" b="1" i="1" dirty="0"/>
              <a:t>Stacking is one of the popular ensemble modeling techniques in machine learning. Various weak learners are ensembled in a parallel manner in such a way that by combining them with Meta learners, we can predict better predictions for the future.</a:t>
            </a:r>
            <a:endParaRPr lang="en-US" dirty="0"/>
          </a:p>
          <a:p>
            <a:pPr algn="just">
              <a:lnSpc>
                <a:spcPct val="150000"/>
              </a:lnSpc>
            </a:pPr>
            <a:r>
              <a:rPr lang="en-US" dirty="0"/>
              <a:t>This ensemble technique works by applying input of combined multiple weak learners' predictions and Meta learners so that a better output prediction model can be achieved.</a:t>
            </a:r>
          </a:p>
          <a:p>
            <a:pPr algn="just">
              <a:lnSpc>
                <a:spcPct val="150000"/>
              </a:lnSpc>
            </a:pPr>
            <a:endParaRPr lang="en-IN" dirty="0"/>
          </a:p>
        </p:txBody>
      </p:sp>
    </p:spTree>
    <p:extLst>
      <p:ext uri="{BB962C8B-B14F-4D97-AF65-F5344CB8AC3E}">
        <p14:creationId xmlns:p14="http://schemas.microsoft.com/office/powerpoint/2010/main" val="215560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F221-97CE-4704-BC6D-0B9B37A6A3D0}"/>
              </a:ext>
            </a:extLst>
          </p:cNvPr>
          <p:cNvSpPr>
            <a:spLocks noGrp="1"/>
          </p:cNvSpPr>
          <p:nvPr>
            <p:ph type="title"/>
          </p:nvPr>
        </p:nvSpPr>
        <p:spPr>
          <a:xfrm>
            <a:off x="328534" y="125282"/>
            <a:ext cx="10515600" cy="1325563"/>
          </a:xfrm>
        </p:spPr>
        <p:txBody>
          <a:bodyPr/>
          <a:lstStyle/>
          <a:p>
            <a:r>
              <a:rPr lang="en-IN" b="1" dirty="0">
                <a:solidFill>
                  <a:schemeClr val="accent2"/>
                </a:solidFill>
              </a:rPr>
              <a:t>3. Stacking</a:t>
            </a:r>
          </a:p>
        </p:txBody>
      </p:sp>
      <p:sp>
        <p:nvSpPr>
          <p:cNvPr id="3" name="Content Placeholder 2">
            <a:extLst>
              <a:ext uri="{FF2B5EF4-FFF2-40B4-BE49-F238E27FC236}">
                <a16:creationId xmlns:a16="http://schemas.microsoft.com/office/drawing/2014/main" id="{E94BB0C5-43C6-44EB-80DB-2C61C0353012}"/>
              </a:ext>
            </a:extLst>
          </p:cNvPr>
          <p:cNvSpPr>
            <a:spLocks noGrp="1"/>
          </p:cNvSpPr>
          <p:nvPr>
            <p:ph idx="1"/>
          </p:nvPr>
        </p:nvSpPr>
        <p:spPr>
          <a:xfrm>
            <a:off x="598357" y="1253330"/>
            <a:ext cx="10989040" cy="5192440"/>
          </a:xfrm>
        </p:spPr>
        <p:txBody>
          <a:bodyPr>
            <a:normAutofit lnSpcReduction="10000"/>
          </a:bodyPr>
          <a:lstStyle/>
          <a:p>
            <a:pPr algn="just">
              <a:lnSpc>
                <a:spcPct val="150000"/>
              </a:lnSpc>
            </a:pPr>
            <a:r>
              <a:rPr lang="en-US" dirty="0"/>
              <a:t>In stacking, an algorithm takes the outputs of sub-models as input and attempts to learn how to best combine the input predictions to make a better output prediction.</a:t>
            </a:r>
          </a:p>
          <a:p>
            <a:pPr algn="just">
              <a:lnSpc>
                <a:spcPct val="150000"/>
              </a:lnSpc>
            </a:pPr>
            <a:r>
              <a:rPr lang="en-US" dirty="0"/>
              <a:t>Stacking is also known as </a:t>
            </a:r>
            <a:r>
              <a:rPr lang="en-US" b="1" dirty="0"/>
              <a:t>a stacked generalization</a:t>
            </a:r>
            <a:r>
              <a:rPr lang="en-US" dirty="0"/>
              <a:t> and is an extended form of the Model Averaging Ensemble technique in which all sub-models equally participate as per their performance weights and build a new model with better predictions. This new model is stacked up on top of the others; this is the reason why it is named stacking.</a:t>
            </a:r>
          </a:p>
          <a:p>
            <a:pPr algn="just">
              <a:lnSpc>
                <a:spcPct val="150000"/>
              </a:lnSpc>
            </a:pPr>
            <a:endParaRPr lang="en-IN" dirty="0"/>
          </a:p>
        </p:txBody>
      </p:sp>
    </p:spTree>
    <p:extLst>
      <p:ext uri="{BB962C8B-B14F-4D97-AF65-F5344CB8AC3E}">
        <p14:creationId xmlns:p14="http://schemas.microsoft.com/office/powerpoint/2010/main" val="201076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1062-793C-4A1B-BAC4-0934C45D170E}"/>
              </a:ext>
            </a:extLst>
          </p:cNvPr>
          <p:cNvSpPr>
            <a:spLocks noGrp="1"/>
          </p:cNvSpPr>
          <p:nvPr>
            <p:ph type="title"/>
          </p:nvPr>
        </p:nvSpPr>
        <p:spPr>
          <a:xfrm>
            <a:off x="358515" y="18255"/>
            <a:ext cx="10515600" cy="1325563"/>
          </a:xfrm>
        </p:spPr>
        <p:txBody>
          <a:bodyPr/>
          <a:lstStyle/>
          <a:p>
            <a:r>
              <a:rPr lang="en-IN" b="1" dirty="0">
                <a:solidFill>
                  <a:schemeClr val="accent2"/>
                </a:solidFill>
              </a:rPr>
              <a:t>Architecture of Stacking</a:t>
            </a:r>
          </a:p>
        </p:txBody>
      </p:sp>
      <p:sp>
        <p:nvSpPr>
          <p:cNvPr id="3" name="Content Placeholder 2">
            <a:extLst>
              <a:ext uri="{FF2B5EF4-FFF2-40B4-BE49-F238E27FC236}">
                <a16:creationId xmlns:a16="http://schemas.microsoft.com/office/drawing/2014/main" id="{E886C553-EF5C-400D-BBC8-61580E1B3DAB}"/>
              </a:ext>
            </a:extLst>
          </p:cNvPr>
          <p:cNvSpPr>
            <a:spLocks noGrp="1"/>
          </p:cNvSpPr>
          <p:nvPr>
            <p:ph idx="1"/>
          </p:nvPr>
        </p:nvSpPr>
        <p:spPr>
          <a:xfrm>
            <a:off x="358514" y="1355632"/>
            <a:ext cx="11363793" cy="5090137"/>
          </a:xfrm>
        </p:spPr>
        <p:txBody>
          <a:bodyPr>
            <a:normAutofit lnSpcReduction="10000"/>
          </a:bodyPr>
          <a:lstStyle/>
          <a:p>
            <a:pPr algn="just">
              <a:lnSpc>
                <a:spcPct val="150000"/>
              </a:lnSpc>
            </a:pPr>
            <a:r>
              <a:rPr lang="en-US" dirty="0"/>
              <a:t>The architecture of the stacking model is designed in such as way that it consists of two or more base/learner's models and a meta-model that combines the predictions of the base models. These base models are called level 0 models, and the meta-model is known as the level 1 model. So, the Stacking ensemble method includes </a:t>
            </a:r>
            <a:r>
              <a:rPr lang="en-US" b="1" dirty="0"/>
              <a:t>original (training) data, primary level models, primary level prediction, secondary level model, and final prediction</a:t>
            </a:r>
            <a:r>
              <a:rPr lang="en-US" dirty="0"/>
              <a:t>. The basic architecture of stacking can be represented as shown below the image.</a:t>
            </a:r>
            <a:endParaRPr lang="en-IN" dirty="0"/>
          </a:p>
        </p:txBody>
      </p:sp>
    </p:spTree>
    <p:extLst>
      <p:ext uri="{BB962C8B-B14F-4D97-AF65-F5344CB8AC3E}">
        <p14:creationId xmlns:p14="http://schemas.microsoft.com/office/powerpoint/2010/main" val="244349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1062-793C-4A1B-BAC4-0934C45D170E}"/>
              </a:ext>
            </a:extLst>
          </p:cNvPr>
          <p:cNvSpPr>
            <a:spLocks noGrp="1"/>
          </p:cNvSpPr>
          <p:nvPr>
            <p:ph type="title"/>
          </p:nvPr>
        </p:nvSpPr>
        <p:spPr>
          <a:xfrm>
            <a:off x="358515" y="18255"/>
            <a:ext cx="10515600" cy="1325563"/>
          </a:xfrm>
        </p:spPr>
        <p:txBody>
          <a:bodyPr/>
          <a:lstStyle/>
          <a:p>
            <a:r>
              <a:rPr lang="en-IN" b="1" dirty="0">
                <a:solidFill>
                  <a:schemeClr val="accent2"/>
                </a:solidFill>
              </a:rPr>
              <a:t>Architecture of Stacking</a:t>
            </a:r>
          </a:p>
        </p:txBody>
      </p:sp>
      <p:pic>
        <p:nvPicPr>
          <p:cNvPr id="1026" name="Picture 2" descr="Stacking in Machine Learning">
            <a:extLst>
              <a:ext uri="{FF2B5EF4-FFF2-40B4-BE49-F238E27FC236}">
                <a16:creationId xmlns:a16="http://schemas.microsoft.com/office/drawing/2014/main" id="{34285CA2-29E5-427D-9CBE-40CA9FFA5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8" y="1343818"/>
            <a:ext cx="11857892" cy="317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93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A121CBC-1776-494D-BBEF-7BB4F27DBF55}"/>
              </a:ext>
            </a:extLst>
          </p:cNvPr>
          <p:cNvSpPr/>
          <p:nvPr/>
        </p:nvSpPr>
        <p:spPr>
          <a:xfrm>
            <a:off x="374754" y="181958"/>
            <a:ext cx="11527436" cy="6641690"/>
          </a:xfrm>
          <a:prstGeom prst="rect">
            <a:avLst/>
          </a:prstGeom>
        </p:spPr>
        <p:txBody>
          <a:bodyPr wrap="square">
            <a:spAutoFit/>
          </a:bodyPr>
          <a:lstStyle/>
          <a:p>
            <a:pPr algn="just">
              <a:lnSpc>
                <a:spcPct val="150000"/>
              </a:lnSpc>
              <a:buFont typeface="Arial" panose="020B0604020202020204" pitchFamily="34" charset="0"/>
              <a:buChar char="•"/>
            </a:pPr>
            <a:r>
              <a:rPr lang="en-US" sz="2200" b="1" i="0" dirty="0">
                <a:solidFill>
                  <a:srgbClr val="000000"/>
                </a:solidFill>
                <a:effectLst/>
                <a:latin typeface="inter-bold"/>
              </a:rPr>
              <a:t>Original data:</a:t>
            </a:r>
            <a:r>
              <a:rPr lang="en-US" sz="2200" b="0" i="0" dirty="0">
                <a:solidFill>
                  <a:srgbClr val="000000"/>
                </a:solidFill>
                <a:effectLst/>
                <a:latin typeface="inter-regular"/>
              </a:rPr>
              <a:t> This data is divided into n-folds and is also considered test data or training data.</a:t>
            </a:r>
          </a:p>
          <a:p>
            <a:pPr algn="just">
              <a:lnSpc>
                <a:spcPct val="150000"/>
              </a:lnSpc>
              <a:buFont typeface="Arial" panose="020B0604020202020204" pitchFamily="34" charset="0"/>
              <a:buChar char="•"/>
            </a:pPr>
            <a:r>
              <a:rPr lang="en-US" sz="2200" b="1" i="0" dirty="0">
                <a:solidFill>
                  <a:srgbClr val="000000"/>
                </a:solidFill>
                <a:effectLst/>
                <a:latin typeface="inter-bold"/>
              </a:rPr>
              <a:t>Base models:</a:t>
            </a:r>
            <a:r>
              <a:rPr lang="en-US" sz="2200" b="0" i="0" dirty="0">
                <a:solidFill>
                  <a:srgbClr val="000000"/>
                </a:solidFill>
                <a:effectLst/>
                <a:latin typeface="inter-regular"/>
              </a:rPr>
              <a:t> These models are also referred to as level-0 models. These models use training data and provide compiled predictions (level-0) as an output.</a:t>
            </a:r>
          </a:p>
          <a:p>
            <a:pPr algn="just">
              <a:lnSpc>
                <a:spcPct val="150000"/>
              </a:lnSpc>
              <a:buFont typeface="Arial" panose="020B0604020202020204" pitchFamily="34" charset="0"/>
              <a:buChar char="•"/>
            </a:pPr>
            <a:r>
              <a:rPr lang="en-US" sz="2200" b="1" i="0" dirty="0">
                <a:solidFill>
                  <a:srgbClr val="000000"/>
                </a:solidFill>
                <a:effectLst/>
                <a:latin typeface="inter-bold"/>
              </a:rPr>
              <a:t>Level-0 Predictions:</a:t>
            </a:r>
            <a:r>
              <a:rPr lang="en-US" sz="2200" b="0" i="0" dirty="0">
                <a:solidFill>
                  <a:srgbClr val="000000"/>
                </a:solidFill>
                <a:effectLst/>
                <a:latin typeface="inter-regular"/>
              </a:rPr>
              <a:t> Each base model is triggered on some training data and provides different predictions, which are known as </a:t>
            </a:r>
            <a:r>
              <a:rPr lang="en-US" sz="2200" b="1" i="0" dirty="0">
                <a:solidFill>
                  <a:srgbClr val="000000"/>
                </a:solidFill>
                <a:effectLst/>
                <a:latin typeface="inter-bold"/>
              </a:rPr>
              <a:t>level-0 predictions.</a:t>
            </a:r>
            <a:endParaRPr lang="en-US" sz="2200" b="0" i="0" dirty="0">
              <a:solidFill>
                <a:srgbClr val="000000"/>
              </a:solidFill>
              <a:effectLst/>
              <a:latin typeface="inter-regular"/>
            </a:endParaRPr>
          </a:p>
          <a:p>
            <a:pPr algn="just">
              <a:lnSpc>
                <a:spcPct val="150000"/>
              </a:lnSpc>
              <a:buFont typeface="Arial" panose="020B0604020202020204" pitchFamily="34" charset="0"/>
              <a:buChar char="•"/>
            </a:pPr>
            <a:r>
              <a:rPr lang="en-US" sz="2200" b="1" i="0" dirty="0">
                <a:solidFill>
                  <a:srgbClr val="000000"/>
                </a:solidFill>
                <a:effectLst/>
                <a:latin typeface="inter-bold"/>
              </a:rPr>
              <a:t>Meta Model:</a:t>
            </a:r>
            <a:r>
              <a:rPr lang="en-US" sz="2200" b="0" i="0" dirty="0">
                <a:solidFill>
                  <a:srgbClr val="000000"/>
                </a:solidFill>
                <a:effectLst/>
                <a:latin typeface="inter-regular"/>
              </a:rPr>
              <a:t> The architecture of the stacking model consists of one meta-model, which helps to best combine the predictions of the base models. The meta-model is also known as the </a:t>
            </a:r>
            <a:r>
              <a:rPr lang="en-US" sz="2200" b="1" i="0" dirty="0">
                <a:solidFill>
                  <a:srgbClr val="000000"/>
                </a:solidFill>
                <a:effectLst/>
                <a:latin typeface="inter-bold"/>
              </a:rPr>
              <a:t>level-1 model</a:t>
            </a:r>
            <a:r>
              <a:rPr lang="en-US" sz="2200" b="0" i="0" dirty="0">
                <a:solidFill>
                  <a:srgbClr val="000000"/>
                </a:solidFill>
                <a:effectLst/>
                <a:latin typeface="inter-regular"/>
              </a:rPr>
              <a:t>.</a:t>
            </a:r>
          </a:p>
          <a:p>
            <a:pPr algn="just">
              <a:lnSpc>
                <a:spcPct val="150000"/>
              </a:lnSpc>
              <a:buFont typeface="Arial" panose="020B0604020202020204" pitchFamily="34" charset="0"/>
              <a:buChar char="•"/>
            </a:pPr>
            <a:r>
              <a:rPr lang="en-US" sz="2200" b="1" i="0" dirty="0">
                <a:solidFill>
                  <a:srgbClr val="000000"/>
                </a:solidFill>
                <a:effectLst/>
                <a:latin typeface="inter-bold"/>
              </a:rPr>
              <a:t>Level-1 Prediction:</a:t>
            </a:r>
            <a:r>
              <a:rPr lang="en-US" sz="2200" b="0" i="0" dirty="0">
                <a:solidFill>
                  <a:srgbClr val="000000"/>
                </a:solidFill>
                <a:effectLst/>
                <a:latin typeface="inter-regular"/>
              </a:rPr>
              <a:t> The meta-model learns how to best combine the predictions of the base models and is trained on different predictions made by individual base models, i.e., data not used to train the base models are fed to the meta-model, predictions are made, and these predictions, along with the expected outputs, provide the input and output pairs of the training dataset used to fit the meta-model.</a:t>
            </a:r>
          </a:p>
        </p:txBody>
      </p:sp>
    </p:spTree>
    <p:extLst>
      <p:ext uri="{BB962C8B-B14F-4D97-AF65-F5344CB8AC3E}">
        <p14:creationId xmlns:p14="http://schemas.microsoft.com/office/powerpoint/2010/main" val="258314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F3E4-1437-459C-8222-084B5013606D}"/>
              </a:ext>
            </a:extLst>
          </p:cNvPr>
          <p:cNvSpPr>
            <a:spLocks noGrp="1"/>
          </p:cNvSpPr>
          <p:nvPr>
            <p:ph type="title"/>
          </p:nvPr>
        </p:nvSpPr>
        <p:spPr>
          <a:xfrm>
            <a:off x="208613" y="18255"/>
            <a:ext cx="10515600" cy="1325563"/>
          </a:xfrm>
        </p:spPr>
        <p:txBody>
          <a:bodyPr/>
          <a:lstStyle/>
          <a:p>
            <a:r>
              <a:rPr lang="en-US" b="1" dirty="0">
                <a:solidFill>
                  <a:schemeClr val="accent2"/>
                </a:solidFill>
              </a:rPr>
              <a:t>Steps to implement Stacking models:</a:t>
            </a:r>
            <a:endParaRPr lang="en-IN" b="1" dirty="0">
              <a:solidFill>
                <a:schemeClr val="accent2"/>
              </a:solidFill>
            </a:endParaRPr>
          </a:p>
        </p:txBody>
      </p:sp>
      <p:sp>
        <p:nvSpPr>
          <p:cNvPr id="3" name="Content Placeholder 2">
            <a:extLst>
              <a:ext uri="{FF2B5EF4-FFF2-40B4-BE49-F238E27FC236}">
                <a16:creationId xmlns:a16="http://schemas.microsoft.com/office/drawing/2014/main" id="{F6BEDE6E-7715-4AB9-90EB-CD8CE82334D9}"/>
              </a:ext>
            </a:extLst>
          </p:cNvPr>
          <p:cNvSpPr>
            <a:spLocks noGrp="1"/>
          </p:cNvSpPr>
          <p:nvPr>
            <p:ph idx="1"/>
          </p:nvPr>
        </p:nvSpPr>
        <p:spPr>
          <a:xfrm>
            <a:off x="271696" y="1043468"/>
            <a:ext cx="11648607" cy="5586415"/>
          </a:xfrm>
        </p:spPr>
        <p:txBody>
          <a:bodyPr>
            <a:normAutofit lnSpcReduction="10000"/>
          </a:bodyPr>
          <a:lstStyle/>
          <a:p>
            <a:pPr marL="0" indent="0" algn="just">
              <a:lnSpc>
                <a:spcPct val="150000"/>
              </a:lnSpc>
              <a:buNone/>
            </a:pPr>
            <a:r>
              <a:rPr lang="en-US" dirty="0"/>
              <a:t>There are some important steps to implementing stacking models in machine learning. These are as follows:</a:t>
            </a:r>
          </a:p>
          <a:p>
            <a:pPr algn="just">
              <a:lnSpc>
                <a:spcPct val="150000"/>
              </a:lnSpc>
            </a:pPr>
            <a:r>
              <a:rPr lang="en-US" dirty="0"/>
              <a:t>Split training data sets into n-folds using the </a:t>
            </a:r>
            <a:r>
              <a:rPr lang="en-US" b="1" dirty="0" err="1"/>
              <a:t>RepeatedStratifiedKFold</a:t>
            </a:r>
            <a:r>
              <a:rPr lang="en-US" dirty="0"/>
              <a:t> as this is the most common approach to preparing training datasets for meta-models.</a:t>
            </a:r>
          </a:p>
          <a:p>
            <a:pPr algn="just">
              <a:lnSpc>
                <a:spcPct val="150000"/>
              </a:lnSpc>
            </a:pPr>
            <a:r>
              <a:rPr lang="en-US" dirty="0"/>
              <a:t>Now the base model is fitted with the first fold, which is n-1, and it will make predictions for the nth folds.</a:t>
            </a:r>
          </a:p>
          <a:p>
            <a:pPr algn="just">
              <a:lnSpc>
                <a:spcPct val="150000"/>
              </a:lnSpc>
            </a:pPr>
            <a:r>
              <a:rPr lang="en-US" dirty="0"/>
              <a:t>The prediction made in the above step is added to the x1_train list.</a:t>
            </a:r>
          </a:p>
          <a:p>
            <a:pPr marL="0" indent="0" algn="just">
              <a:lnSpc>
                <a:spcPct val="150000"/>
              </a:lnSpc>
              <a:buNone/>
            </a:pPr>
            <a:endParaRPr lang="en-IN" dirty="0"/>
          </a:p>
        </p:txBody>
      </p:sp>
    </p:spTree>
    <p:extLst>
      <p:ext uri="{BB962C8B-B14F-4D97-AF65-F5344CB8AC3E}">
        <p14:creationId xmlns:p14="http://schemas.microsoft.com/office/powerpoint/2010/main" val="28950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2CF7D-6284-4711-AEB8-6EDC52881CFA}"/>
              </a:ext>
            </a:extLst>
          </p:cNvPr>
          <p:cNvSpPr>
            <a:spLocks noGrp="1"/>
          </p:cNvSpPr>
          <p:nvPr>
            <p:ph idx="1"/>
          </p:nvPr>
        </p:nvSpPr>
        <p:spPr>
          <a:xfrm>
            <a:off x="436588" y="161716"/>
            <a:ext cx="11405642" cy="6074191"/>
          </a:xfrm>
        </p:spPr>
        <p:txBody>
          <a:bodyPr>
            <a:noAutofit/>
          </a:bodyPr>
          <a:lstStyle/>
          <a:p>
            <a:pPr algn="just">
              <a:lnSpc>
                <a:spcPct val="150000"/>
              </a:lnSpc>
            </a:pPr>
            <a:r>
              <a:rPr lang="en-US" sz="2600" dirty="0">
                <a:solidFill>
                  <a:srgbClr val="002060"/>
                </a:solidFill>
              </a:rPr>
              <a:t>Repeat steps 2 &amp; 3 for remaining n-1 folds, so it will give x1_train array of size n,</a:t>
            </a:r>
          </a:p>
          <a:p>
            <a:pPr algn="just">
              <a:lnSpc>
                <a:spcPct val="150000"/>
              </a:lnSpc>
            </a:pPr>
            <a:r>
              <a:rPr lang="en-US" sz="2600" dirty="0">
                <a:solidFill>
                  <a:srgbClr val="002060"/>
                </a:solidFill>
              </a:rPr>
              <a:t>Now, the model is trained on all the n parts, which will make predictions for the sample data.</a:t>
            </a:r>
          </a:p>
          <a:p>
            <a:pPr algn="just">
              <a:lnSpc>
                <a:spcPct val="150000"/>
              </a:lnSpc>
            </a:pPr>
            <a:r>
              <a:rPr lang="en-US" sz="2600" dirty="0">
                <a:solidFill>
                  <a:srgbClr val="002060"/>
                </a:solidFill>
              </a:rPr>
              <a:t>Add this prediction to the y1_test list.</a:t>
            </a:r>
          </a:p>
          <a:p>
            <a:pPr algn="just">
              <a:lnSpc>
                <a:spcPct val="150000"/>
              </a:lnSpc>
            </a:pPr>
            <a:r>
              <a:rPr lang="en-US" sz="2600" dirty="0">
                <a:solidFill>
                  <a:srgbClr val="002060"/>
                </a:solidFill>
              </a:rPr>
              <a:t>In the same way, we can find x2_train, y2_test, x3_train, and y3_test by using Model 2 and 3 for training, respectively, to get Level 2 predictions.</a:t>
            </a:r>
          </a:p>
          <a:p>
            <a:pPr algn="just">
              <a:lnSpc>
                <a:spcPct val="150000"/>
              </a:lnSpc>
            </a:pPr>
            <a:r>
              <a:rPr lang="en-US" sz="2600" dirty="0">
                <a:solidFill>
                  <a:srgbClr val="002060"/>
                </a:solidFill>
              </a:rPr>
              <a:t>Now train the Meta model on level 1 prediction, where these predictions will be used as features for the model.</a:t>
            </a:r>
          </a:p>
          <a:p>
            <a:pPr algn="just">
              <a:lnSpc>
                <a:spcPct val="150000"/>
              </a:lnSpc>
            </a:pPr>
            <a:r>
              <a:rPr lang="en-US" sz="2600" dirty="0">
                <a:solidFill>
                  <a:srgbClr val="002060"/>
                </a:solidFill>
              </a:rPr>
              <a:t>Finally, Meta learners can now be used to make a prediction on test data in the stacking model.</a:t>
            </a:r>
          </a:p>
          <a:p>
            <a:pPr algn="just">
              <a:lnSpc>
                <a:spcPct val="150000"/>
              </a:lnSpc>
            </a:pPr>
            <a:endParaRPr lang="en-IN" sz="2600" dirty="0">
              <a:solidFill>
                <a:srgbClr val="002060"/>
              </a:solidFill>
            </a:endParaRPr>
          </a:p>
        </p:txBody>
      </p:sp>
    </p:spTree>
    <p:extLst>
      <p:ext uri="{BB962C8B-B14F-4D97-AF65-F5344CB8AC3E}">
        <p14:creationId xmlns:p14="http://schemas.microsoft.com/office/powerpoint/2010/main" val="390550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DD531E8-D196-4390-BA6B-AA3896A4DF99}"/>
              </a:ext>
            </a:extLst>
          </p:cNvPr>
          <p:cNvSpPr>
            <a:spLocks noGrp="1" noChangeArrowheads="1"/>
          </p:cNvSpPr>
          <p:nvPr>
            <p:ph type="title"/>
          </p:nvPr>
        </p:nvSpPr>
        <p:spPr bwMode="auto">
          <a:xfrm>
            <a:off x="313544" y="404038"/>
            <a:ext cx="112649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accent2"/>
                </a:solidFill>
                <a:effectLst/>
                <a:latin typeface="-apple-system"/>
              </a:rPr>
              <a:t>Stacking using the </a:t>
            </a:r>
            <a:r>
              <a:rPr kumimoji="0" lang="en-US" altLang="en-US" sz="3600" b="1" i="0" u="none" strike="noStrike" cap="none" normalizeH="0" baseline="0" dirty="0" err="1">
                <a:ln>
                  <a:noFill/>
                </a:ln>
                <a:solidFill>
                  <a:schemeClr val="accent2"/>
                </a:solidFill>
                <a:effectLst/>
                <a:latin typeface="Arial Unicode MS"/>
              </a:rPr>
              <a:t>StackingClassifier</a:t>
            </a:r>
            <a:r>
              <a:rPr kumimoji="0" lang="en-US" altLang="en-US" sz="3600" b="1" i="0" u="none" strike="noStrike" cap="none" normalizeH="0" baseline="0" dirty="0">
                <a:ln>
                  <a:noFill/>
                </a:ln>
                <a:solidFill>
                  <a:schemeClr val="accent2"/>
                </a:solidFill>
                <a:effectLst/>
                <a:latin typeface="-apple-system"/>
              </a:rPr>
              <a:t> from </a:t>
            </a:r>
            <a:r>
              <a:rPr kumimoji="0" lang="en-US" altLang="en-US" sz="3600" b="1" i="0" u="none" strike="noStrike" cap="none" normalizeH="0" baseline="0" dirty="0" err="1">
                <a:ln>
                  <a:noFill/>
                </a:ln>
                <a:solidFill>
                  <a:schemeClr val="accent2"/>
                </a:solidFill>
                <a:effectLst/>
                <a:latin typeface="Arial Unicode MS"/>
              </a:rPr>
              <a:t>scikit</a:t>
            </a:r>
            <a:r>
              <a:rPr kumimoji="0" lang="en-US" altLang="en-US" sz="3600" b="1" i="0" u="none" strike="noStrike" cap="none" normalizeH="0" baseline="0" dirty="0">
                <a:ln>
                  <a:noFill/>
                </a:ln>
                <a:solidFill>
                  <a:schemeClr val="accent2"/>
                </a:solidFill>
                <a:effectLst/>
                <a:latin typeface="Arial Unicode MS"/>
              </a:rPr>
              <a:t>-learn</a:t>
            </a:r>
            <a:r>
              <a:rPr kumimoji="0" lang="en-US" altLang="en-US" sz="3600" b="1" i="0" u="none" strike="noStrike" cap="none" normalizeH="0" baseline="0" dirty="0">
                <a:ln>
                  <a:noFill/>
                </a:ln>
                <a:solidFill>
                  <a:schemeClr val="accent2"/>
                </a:solidFill>
                <a:effectLst/>
              </a:rPr>
              <a:t> </a:t>
            </a:r>
          </a:p>
        </p:txBody>
      </p:sp>
      <p:pic>
        <p:nvPicPr>
          <p:cNvPr id="5" name="Picture 4">
            <a:extLst>
              <a:ext uri="{FF2B5EF4-FFF2-40B4-BE49-F238E27FC236}">
                <a16:creationId xmlns:a16="http://schemas.microsoft.com/office/drawing/2014/main" id="{BC8CA39D-53D3-4B12-BE2A-D13270D65A1D}"/>
              </a:ext>
            </a:extLst>
          </p:cNvPr>
          <p:cNvPicPr>
            <a:picLocks noChangeAspect="1"/>
          </p:cNvPicPr>
          <p:nvPr/>
        </p:nvPicPr>
        <p:blipFill>
          <a:blip r:embed="rId2"/>
          <a:stretch>
            <a:fillRect/>
          </a:stretch>
        </p:blipFill>
        <p:spPr>
          <a:xfrm>
            <a:off x="914399" y="1230401"/>
            <a:ext cx="9413823" cy="5352213"/>
          </a:xfrm>
          <a:prstGeom prst="rect">
            <a:avLst/>
          </a:prstGeom>
        </p:spPr>
      </p:pic>
    </p:spTree>
    <p:extLst>
      <p:ext uri="{BB962C8B-B14F-4D97-AF65-F5344CB8AC3E}">
        <p14:creationId xmlns:p14="http://schemas.microsoft.com/office/powerpoint/2010/main" val="2044644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5AC821-6F65-4273-958E-EB272EB88975}"/>
              </a:ext>
            </a:extLst>
          </p:cNvPr>
          <p:cNvPicPr>
            <a:picLocks noChangeAspect="1"/>
          </p:cNvPicPr>
          <p:nvPr/>
        </p:nvPicPr>
        <p:blipFill>
          <a:blip r:embed="rId2"/>
          <a:stretch>
            <a:fillRect/>
          </a:stretch>
        </p:blipFill>
        <p:spPr>
          <a:xfrm>
            <a:off x="112256" y="524656"/>
            <a:ext cx="11982931" cy="5816183"/>
          </a:xfrm>
          <a:prstGeom prst="rect">
            <a:avLst/>
          </a:prstGeom>
        </p:spPr>
      </p:pic>
    </p:spTree>
    <p:extLst>
      <p:ext uri="{BB962C8B-B14F-4D97-AF65-F5344CB8AC3E}">
        <p14:creationId xmlns:p14="http://schemas.microsoft.com/office/powerpoint/2010/main" val="370376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13D7E5-E2E2-474F-8D19-172DF1783626}"/>
              </a:ext>
            </a:extLst>
          </p:cNvPr>
          <p:cNvPicPr>
            <a:picLocks noChangeAspect="1"/>
          </p:cNvPicPr>
          <p:nvPr/>
        </p:nvPicPr>
        <p:blipFill>
          <a:blip r:embed="rId2"/>
          <a:stretch>
            <a:fillRect/>
          </a:stretch>
        </p:blipFill>
        <p:spPr>
          <a:xfrm>
            <a:off x="429983" y="614596"/>
            <a:ext cx="9636557" cy="3567659"/>
          </a:xfrm>
          <a:prstGeom prst="rect">
            <a:avLst/>
          </a:prstGeom>
        </p:spPr>
      </p:pic>
    </p:spTree>
    <p:extLst>
      <p:ext uri="{BB962C8B-B14F-4D97-AF65-F5344CB8AC3E}">
        <p14:creationId xmlns:p14="http://schemas.microsoft.com/office/powerpoint/2010/main" val="159560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DD72-D311-4375-B343-5A8B829C53D9}"/>
              </a:ext>
            </a:extLst>
          </p:cNvPr>
          <p:cNvSpPr>
            <a:spLocks noGrp="1"/>
          </p:cNvSpPr>
          <p:nvPr>
            <p:ph type="title"/>
          </p:nvPr>
        </p:nvSpPr>
        <p:spPr>
          <a:xfrm>
            <a:off x="148653" y="67507"/>
            <a:ext cx="11633616" cy="1403715"/>
          </a:xfrm>
        </p:spPr>
        <p:txBody>
          <a:bodyPr>
            <a:normAutofit/>
          </a:bodyPr>
          <a:lstStyle/>
          <a:p>
            <a:r>
              <a:rPr lang="en-US" b="1" dirty="0">
                <a:solidFill>
                  <a:schemeClr val="accent2"/>
                </a:solidFill>
              </a:rPr>
              <a:t>What is Ensemble learning in Machine Learning?</a:t>
            </a:r>
            <a:endParaRPr lang="en-IN" b="1" dirty="0">
              <a:solidFill>
                <a:schemeClr val="accent2"/>
              </a:solidFill>
            </a:endParaRPr>
          </a:p>
        </p:txBody>
      </p:sp>
      <p:sp>
        <p:nvSpPr>
          <p:cNvPr id="3" name="Content Placeholder 2">
            <a:extLst>
              <a:ext uri="{FF2B5EF4-FFF2-40B4-BE49-F238E27FC236}">
                <a16:creationId xmlns:a16="http://schemas.microsoft.com/office/drawing/2014/main" id="{DCCBBF16-7BEE-401B-9FC2-AB45C35670CD}"/>
              </a:ext>
            </a:extLst>
          </p:cNvPr>
          <p:cNvSpPr>
            <a:spLocks noGrp="1"/>
          </p:cNvSpPr>
          <p:nvPr>
            <p:ph idx="1"/>
          </p:nvPr>
        </p:nvSpPr>
        <p:spPr>
          <a:xfrm>
            <a:off x="148652" y="1211027"/>
            <a:ext cx="11513695" cy="5324683"/>
          </a:xfrm>
        </p:spPr>
        <p:txBody>
          <a:bodyPr>
            <a:normAutofit lnSpcReduction="10000"/>
          </a:bodyPr>
          <a:lstStyle/>
          <a:p>
            <a:pPr algn="just">
              <a:lnSpc>
                <a:spcPct val="150000"/>
              </a:lnSpc>
            </a:pPr>
            <a:r>
              <a:rPr lang="en-US" dirty="0"/>
              <a:t>Ensemble learning is one of the most powerful machine learning techniques that use the combined output of two or more models/weak learners and solve a particular computational intelligence problem. </a:t>
            </a:r>
          </a:p>
          <a:p>
            <a:pPr algn="just">
              <a:lnSpc>
                <a:spcPct val="150000"/>
              </a:lnSpc>
            </a:pPr>
            <a:r>
              <a:rPr lang="en-US" dirty="0"/>
              <a:t>E.g., a Random Forest algorithm is an ensemble of various decision trees combined.</a:t>
            </a:r>
          </a:p>
          <a:p>
            <a:pPr algn="just">
              <a:lnSpc>
                <a:spcPct val="150000"/>
              </a:lnSpc>
            </a:pPr>
            <a:r>
              <a:rPr lang="en-US" dirty="0"/>
              <a:t>Ensemble learning is primarily used to improve the model performance, such as classification, prediction, function approximation, etc. In simple words, we can summarize the ensemble learning as follows:</a:t>
            </a:r>
          </a:p>
          <a:p>
            <a:pPr algn="just">
              <a:lnSpc>
                <a:spcPct val="150000"/>
              </a:lnSpc>
            </a:pPr>
            <a:endParaRPr lang="en-IN" dirty="0"/>
          </a:p>
        </p:txBody>
      </p:sp>
    </p:spTree>
    <p:extLst>
      <p:ext uri="{BB962C8B-B14F-4D97-AF65-F5344CB8AC3E}">
        <p14:creationId xmlns:p14="http://schemas.microsoft.com/office/powerpoint/2010/main" val="260031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97CAF-5304-4815-97E4-B2BCE2127050}"/>
              </a:ext>
            </a:extLst>
          </p:cNvPr>
          <p:cNvSpPr>
            <a:spLocks noGrp="1"/>
          </p:cNvSpPr>
          <p:nvPr>
            <p:ph idx="1"/>
          </p:nvPr>
        </p:nvSpPr>
        <p:spPr>
          <a:xfrm>
            <a:off x="403484" y="521480"/>
            <a:ext cx="11273854" cy="5879320"/>
          </a:xfrm>
        </p:spPr>
        <p:txBody>
          <a:bodyPr>
            <a:normAutofit/>
          </a:bodyPr>
          <a:lstStyle/>
          <a:p>
            <a:pPr algn="just">
              <a:lnSpc>
                <a:spcPct val="150000"/>
              </a:lnSpc>
            </a:pPr>
            <a:r>
              <a:rPr lang="en-US" b="1" i="1" dirty="0"/>
              <a:t>"An ensembled model is a machine learning model that combines the predictions from two or more models.”</a:t>
            </a:r>
          </a:p>
          <a:p>
            <a:pPr lvl="0" algn="just">
              <a:lnSpc>
                <a:spcPct val="150000"/>
              </a:lnSpc>
            </a:pPr>
            <a:r>
              <a:rPr lang="en-IN" dirty="0"/>
              <a:t>The basic idea behind ensemble learning is that by leveraging the strengths of different models, it is possible to create a more robust and accurate model than any single model alone. </a:t>
            </a:r>
          </a:p>
          <a:p>
            <a:pPr algn="just">
              <a:lnSpc>
                <a:spcPct val="150000"/>
              </a:lnSpc>
            </a:pPr>
            <a:r>
              <a:rPr lang="en-IN" dirty="0"/>
              <a:t>Ensemble methods are widely used in both classification and regression tasks, and they are known for their ability to enhance the accuracy, generalization, and stability of machine learning models.</a:t>
            </a:r>
          </a:p>
        </p:txBody>
      </p:sp>
    </p:spTree>
    <p:extLst>
      <p:ext uri="{BB962C8B-B14F-4D97-AF65-F5344CB8AC3E}">
        <p14:creationId xmlns:p14="http://schemas.microsoft.com/office/powerpoint/2010/main" val="87031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7025-B436-441B-86E6-FE548795D13E}"/>
              </a:ext>
            </a:extLst>
          </p:cNvPr>
          <p:cNvSpPr>
            <a:spLocks noGrp="1"/>
          </p:cNvSpPr>
          <p:nvPr>
            <p:ph type="title"/>
          </p:nvPr>
        </p:nvSpPr>
        <p:spPr>
          <a:xfrm>
            <a:off x="313544" y="18255"/>
            <a:ext cx="10515600" cy="1325563"/>
          </a:xfrm>
        </p:spPr>
        <p:txBody>
          <a:bodyPr/>
          <a:lstStyle/>
          <a:p>
            <a:r>
              <a:rPr lang="en-IN" b="1" dirty="0">
                <a:solidFill>
                  <a:schemeClr val="accent2"/>
                </a:solidFill>
              </a:rPr>
              <a:t>Why Ensemble Learning?</a:t>
            </a:r>
            <a:endParaRPr lang="en-IN" dirty="0">
              <a:solidFill>
                <a:schemeClr val="accent2"/>
              </a:solidFill>
            </a:endParaRPr>
          </a:p>
        </p:txBody>
      </p:sp>
      <p:sp>
        <p:nvSpPr>
          <p:cNvPr id="3" name="Content Placeholder 2">
            <a:extLst>
              <a:ext uri="{FF2B5EF4-FFF2-40B4-BE49-F238E27FC236}">
                <a16:creationId xmlns:a16="http://schemas.microsoft.com/office/drawing/2014/main" id="{44EAEEB8-3C4E-4259-99AB-42A0C4C81C14}"/>
              </a:ext>
            </a:extLst>
          </p:cNvPr>
          <p:cNvSpPr>
            <a:spLocks noGrp="1"/>
          </p:cNvSpPr>
          <p:nvPr>
            <p:ph idx="1"/>
          </p:nvPr>
        </p:nvSpPr>
        <p:spPr>
          <a:xfrm>
            <a:off x="313544" y="1193369"/>
            <a:ext cx="11564912" cy="5297371"/>
          </a:xfrm>
        </p:spPr>
        <p:txBody>
          <a:bodyPr>
            <a:normAutofit fontScale="85000" lnSpcReduction="20000"/>
          </a:bodyPr>
          <a:lstStyle/>
          <a:p>
            <a:pPr lvl="0" algn="just">
              <a:lnSpc>
                <a:spcPct val="150000"/>
              </a:lnSpc>
            </a:pPr>
            <a:r>
              <a:rPr lang="en-IN" b="1" dirty="0"/>
              <a:t>Reduction in Overfitting</a:t>
            </a:r>
            <a:r>
              <a:rPr lang="en-IN" dirty="0"/>
              <a:t>: Individual models can be prone to overfitting, especially complex models. By averaging or combining multiple models, the ensemble can reduce the likelihood of overfitting.</a:t>
            </a:r>
          </a:p>
          <a:p>
            <a:pPr lvl="0" algn="just">
              <a:lnSpc>
                <a:spcPct val="150000"/>
              </a:lnSpc>
            </a:pPr>
            <a:r>
              <a:rPr lang="en-IN" b="1" dirty="0"/>
              <a:t>Improved Accuracy</a:t>
            </a:r>
            <a:r>
              <a:rPr lang="en-IN" dirty="0"/>
              <a:t>: Ensembles can achieve higher accuracy and better predictive performance than single models.</a:t>
            </a:r>
          </a:p>
          <a:p>
            <a:pPr lvl="0" algn="just">
              <a:lnSpc>
                <a:spcPct val="150000"/>
              </a:lnSpc>
            </a:pPr>
            <a:r>
              <a:rPr lang="en-IN" b="1" dirty="0"/>
              <a:t>Reduction in Bias and Variance</a:t>
            </a:r>
            <a:r>
              <a:rPr lang="en-IN" dirty="0"/>
              <a:t>: By combining different models, ensembles can balance the trade-offs between bias (error due to overly simplistic models) and variance (error due to overly complex models).</a:t>
            </a:r>
          </a:p>
          <a:p>
            <a:pPr algn="just">
              <a:lnSpc>
                <a:spcPct val="150000"/>
              </a:lnSpc>
            </a:pPr>
            <a:r>
              <a:rPr lang="en-IN" b="1" dirty="0"/>
              <a:t>Robustness</a:t>
            </a:r>
            <a:r>
              <a:rPr lang="en-IN" dirty="0"/>
              <a:t>: Combining models can make the predictions more robust against noise or fluctuations in the data.</a:t>
            </a:r>
          </a:p>
        </p:txBody>
      </p:sp>
    </p:spTree>
    <p:extLst>
      <p:ext uri="{BB962C8B-B14F-4D97-AF65-F5344CB8AC3E}">
        <p14:creationId xmlns:p14="http://schemas.microsoft.com/office/powerpoint/2010/main" val="408696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A0A8-C69C-4B26-890F-F39890081DDE}"/>
              </a:ext>
            </a:extLst>
          </p:cNvPr>
          <p:cNvSpPr>
            <a:spLocks noGrp="1"/>
          </p:cNvSpPr>
          <p:nvPr>
            <p:ph type="title"/>
          </p:nvPr>
        </p:nvSpPr>
        <p:spPr>
          <a:xfrm>
            <a:off x="163642" y="18255"/>
            <a:ext cx="10515600" cy="1325563"/>
          </a:xfrm>
        </p:spPr>
        <p:txBody>
          <a:bodyPr/>
          <a:lstStyle/>
          <a:p>
            <a:r>
              <a:rPr lang="en-IN" b="1" dirty="0">
                <a:solidFill>
                  <a:schemeClr val="accent2"/>
                </a:solidFill>
              </a:rPr>
              <a:t>Types of Ensemble Learning Methods</a:t>
            </a:r>
            <a:endParaRPr lang="en-IN" dirty="0">
              <a:solidFill>
                <a:schemeClr val="accent2"/>
              </a:solidFill>
            </a:endParaRPr>
          </a:p>
        </p:txBody>
      </p:sp>
      <p:sp>
        <p:nvSpPr>
          <p:cNvPr id="3" name="Content Placeholder 2">
            <a:extLst>
              <a:ext uri="{FF2B5EF4-FFF2-40B4-BE49-F238E27FC236}">
                <a16:creationId xmlns:a16="http://schemas.microsoft.com/office/drawing/2014/main" id="{196AB06A-52DB-4A59-A856-C1F70CE6E9CF}"/>
              </a:ext>
            </a:extLst>
          </p:cNvPr>
          <p:cNvSpPr>
            <a:spLocks noGrp="1"/>
          </p:cNvSpPr>
          <p:nvPr>
            <p:ph idx="1"/>
          </p:nvPr>
        </p:nvSpPr>
        <p:spPr>
          <a:xfrm>
            <a:off x="238593" y="1178926"/>
            <a:ext cx="11714814" cy="4862110"/>
          </a:xfrm>
        </p:spPr>
        <p:txBody>
          <a:bodyPr/>
          <a:lstStyle/>
          <a:p>
            <a:pPr marL="0" indent="0" algn="just">
              <a:lnSpc>
                <a:spcPct val="150000"/>
              </a:lnSpc>
              <a:buNone/>
            </a:pPr>
            <a:r>
              <a:rPr lang="en-US" dirty="0"/>
              <a:t>There are 3 most common ensemble learning methods in machine learning. These are as follows:</a:t>
            </a:r>
          </a:p>
          <a:p>
            <a:pPr marL="514350" indent="-514350" algn="just">
              <a:lnSpc>
                <a:spcPct val="150000"/>
              </a:lnSpc>
              <a:buFont typeface="+mj-lt"/>
              <a:buAutoNum type="arabicPeriod"/>
            </a:pPr>
            <a:r>
              <a:rPr lang="en-IN" dirty="0"/>
              <a:t>Bagging</a:t>
            </a:r>
          </a:p>
          <a:p>
            <a:pPr marL="514350" indent="-514350" algn="just">
              <a:lnSpc>
                <a:spcPct val="150000"/>
              </a:lnSpc>
              <a:buFont typeface="+mj-lt"/>
              <a:buAutoNum type="arabicPeriod"/>
            </a:pPr>
            <a:r>
              <a:rPr lang="en-IN" dirty="0"/>
              <a:t>Boosting</a:t>
            </a:r>
          </a:p>
          <a:p>
            <a:pPr marL="514350" indent="-514350" algn="just">
              <a:lnSpc>
                <a:spcPct val="150000"/>
              </a:lnSpc>
              <a:buFont typeface="+mj-lt"/>
              <a:buAutoNum type="arabicPeriod"/>
            </a:pPr>
            <a:r>
              <a:rPr lang="en-IN" dirty="0"/>
              <a:t>Stacking</a:t>
            </a:r>
          </a:p>
          <a:p>
            <a:pPr marL="0" indent="0" algn="just">
              <a:lnSpc>
                <a:spcPct val="150000"/>
              </a:lnSpc>
              <a:buNone/>
            </a:pPr>
            <a:endParaRPr lang="en-IN" dirty="0"/>
          </a:p>
        </p:txBody>
      </p:sp>
    </p:spTree>
    <p:extLst>
      <p:ext uri="{BB962C8B-B14F-4D97-AF65-F5344CB8AC3E}">
        <p14:creationId xmlns:p14="http://schemas.microsoft.com/office/powerpoint/2010/main" val="287171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DE11-6771-48EB-8DB3-692D9D54EB30}"/>
              </a:ext>
            </a:extLst>
          </p:cNvPr>
          <p:cNvSpPr>
            <a:spLocks noGrp="1"/>
          </p:cNvSpPr>
          <p:nvPr>
            <p:ph type="title"/>
          </p:nvPr>
        </p:nvSpPr>
        <p:spPr>
          <a:xfrm>
            <a:off x="193623" y="18255"/>
            <a:ext cx="10515600" cy="1325563"/>
          </a:xfrm>
        </p:spPr>
        <p:txBody>
          <a:bodyPr/>
          <a:lstStyle/>
          <a:p>
            <a:r>
              <a:rPr lang="en-IN" b="1" dirty="0">
                <a:solidFill>
                  <a:schemeClr val="accent2"/>
                </a:solidFill>
              </a:rPr>
              <a:t>1. Bagging (Bootstrap Aggregating)</a:t>
            </a:r>
            <a:endParaRPr lang="en-IN" dirty="0">
              <a:solidFill>
                <a:schemeClr val="accent2"/>
              </a:solidFill>
            </a:endParaRPr>
          </a:p>
        </p:txBody>
      </p:sp>
      <p:sp>
        <p:nvSpPr>
          <p:cNvPr id="3" name="Content Placeholder 2">
            <a:extLst>
              <a:ext uri="{FF2B5EF4-FFF2-40B4-BE49-F238E27FC236}">
                <a16:creationId xmlns:a16="http://schemas.microsoft.com/office/drawing/2014/main" id="{0DBF5FA7-2C6F-4008-AC6B-805880CF1B58}"/>
              </a:ext>
            </a:extLst>
          </p:cNvPr>
          <p:cNvSpPr>
            <a:spLocks noGrp="1"/>
          </p:cNvSpPr>
          <p:nvPr>
            <p:ph idx="1"/>
          </p:nvPr>
        </p:nvSpPr>
        <p:spPr>
          <a:xfrm>
            <a:off x="193622" y="1253330"/>
            <a:ext cx="11513696" cy="5297372"/>
          </a:xfrm>
        </p:spPr>
        <p:txBody>
          <a:bodyPr>
            <a:normAutofit fontScale="85000" lnSpcReduction="10000"/>
          </a:bodyPr>
          <a:lstStyle/>
          <a:p>
            <a:pPr algn="just">
              <a:lnSpc>
                <a:spcPct val="150000"/>
              </a:lnSpc>
            </a:pPr>
            <a:r>
              <a:rPr lang="en-US" dirty="0"/>
              <a:t>Bagging is a method of ensemble modeling, which is primarily used to solve supervised machine learning problems. It is generally completed in two steps as follows:</a:t>
            </a:r>
          </a:p>
          <a:p>
            <a:pPr algn="just">
              <a:lnSpc>
                <a:spcPct val="150000"/>
              </a:lnSpc>
            </a:pPr>
            <a:r>
              <a:rPr lang="en-US" b="1" dirty="0"/>
              <a:t>Bootstrapping:</a:t>
            </a:r>
            <a:r>
              <a:rPr lang="en-US" dirty="0"/>
              <a:t> It is a random sampling method that is used to derive samples from the data using the replacement procedure. In this method, first, random data samples are fed to the primary model, and then a base learning algorithm is run on the samples to complete the learning process.</a:t>
            </a:r>
          </a:p>
          <a:p>
            <a:pPr algn="just">
              <a:lnSpc>
                <a:spcPct val="150000"/>
              </a:lnSpc>
            </a:pPr>
            <a:r>
              <a:rPr lang="en-US" b="1" dirty="0"/>
              <a:t>Aggregation:</a:t>
            </a:r>
            <a:r>
              <a:rPr lang="en-US" dirty="0"/>
              <a:t> This is a step that involves the process of combining the output of all base models and, based on their output, predicting an aggregate result with greater accuracy and reduced variance.</a:t>
            </a:r>
          </a:p>
        </p:txBody>
      </p:sp>
    </p:spTree>
    <p:extLst>
      <p:ext uri="{BB962C8B-B14F-4D97-AF65-F5344CB8AC3E}">
        <p14:creationId xmlns:p14="http://schemas.microsoft.com/office/powerpoint/2010/main" val="34010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DE11-6771-48EB-8DB3-692D9D54EB30}"/>
              </a:ext>
            </a:extLst>
          </p:cNvPr>
          <p:cNvSpPr>
            <a:spLocks noGrp="1"/>
          </p:cNvSpPr>
          <p:nvPr>
            <p:ph type="title"/>
          </p:nvPr>
        </p:nvSpPr>
        <p:spPr>
          <a:xfrm>
            <a:off x="193623" y="18255"/>
            <a:ext cx="10515600" cy="1325563"/>
          </a:xfrm>
        </p:spPr>
        <p:txBody>
          <a:bodyPr/>
          <a:lstStyle/>
          <a:p>
            <a:r>
              <a:rPr lang="en-IN" b="1" dirty="0">
                <a:solidFill>
                  <a:schemeClr val="accent2"/>
                </a:solidFill>
              </a:rPr>
              <a:t>1. Bagging (Bootstrap Aggregating)</a:t>
            </a:r>
            <a:endParaRPr lang="en-IN" dirty="0">
              <a:solidFill>
                <a:schemeClr val="accent2"/>
              </a:solidFill>
            </a:endParaRPr>
          </a:p>
        </p:txBody>
      </p:sp>
      <p:sp>
        <p:nvSpPr>
          <p:cNvPr id="3" name="Content Placeholder 2">
            <a:extLst>
              <a:ext uri="{FF2B5EF4-FFF2-40B4-BE49-F238E27FC236}">
                <a16:creationId xmlns:a16="http://schemas.microsoft.com/office/drawing/2014/main" id="{0DBF5FA7-2C6F-4008-AC6B-805880CF1B58}"/>
              </a:ext>
            </a:extLst>
          </p:cNvPr>
          <p:cNvSpPr>
            <a:spLocks noGrp="1"/>
          </p:cNvSpPr>
          <p:nvPr>
            <p:ph idx="1"/>
          </p:nvPr>
        </p:nvSpPr>
        <p:spPr>
          <a:xfrm>
            <a:off x="193623" y="1253331"/>
            <a:ext cx="11378784" cy="5087508"/>
          </a:xfrm>
        </p:spPr>
        <p:txBody>
          <a:bodyPr>
            <a:normAutofit/>
          </a:bodyPr>
          <a:lstStyle/>
          <a:p>
            <a:pPr lvl="1" algn="just">
              <a:lnSpc>
                <a:spcPct val="150000"/>
              </a:lnSpc>
            </a:pPr>
            <a:r>
              <a:rPr lang="en-IN" sz="2600" b="1" dirty="0"/>
              <a:t>Example</a:t>
            </a:r>
            <a:r>
              <a:rPr lang="en-IN" sz="2600" dirty="0"/>
              <a:t>: Random Forests are a popular example of bagging, where multiple decision trees are trained on different subsets of the data. Each tree's output is averaged or voted upon to get the final prediction.</a:t>
            </a:r>
            <a:endParaRPr lang="en-IN" sz="2600" b="1" dirty="0"/>
          </a:p>
          <a:p>
            <a:pPr lvl="1" algn="just">
              <a:lnSpc>
                <a:spcPct val="150000"/>
              </a:lnSpc>
            </a:pPr>
            <a:r>
              <a:rPr lang="en-IN" sz="2600" b="1" dirty="0"/>
              <a:t>Advantages</a:t>
            </a:r>
            <a:r>
              <a:rPr lang="en-IN" sz="2600" dirty="0"/>
              <a:t>: Bagging helps reduce variance and prevents overfitting, particularly for high-variance models like decision trees.</a:t>
            </a:r>
          </a:p>
          <a:p>
            <a:pPr lvl="1" algn="just">
              <a:lnSpc>
                <a:spcPct val="150000"/>
              </a:lnSpc>
            </a:pPr>
            <a:r>
              <a:rPr lang="en-IN" sz="2600" b="1" dirty="0"/>
              <a:t>Applications</a:t>
            </a:r>
            <a:r>
              <a:rPr lang="en-IN" sz="2600" dirty="0"/>
              <a:t>: Random Forests are widely used for tasks such as image classification, fraud detection, and credit scoring.</a:t>
            </a:r>
          </a:p>
          <a:p>
            <a:pPr lvl="1" algn="just">
              <a:lnSpc>
                <a:spcPct val="150000"/>
              </a:lnSpc>
            </a:pPr>
            <a:endParaRPr lang="en-IN" sz="2600" dirty="0"/>
          </a:p>
        </p:txBody>
      </p:sp>
    </p:spTree>
    <p:extLst>
      <p:ext uri="{BB962C8B-B14F-4D97-AF65-F5344CB8AC3E}">
        <p14:creationId xmlns:p14="http://schemas.microsoft.com/office/powerpoint/2010/main" val="207809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38BB-106E-4E37-A731-3C1C1CC2AF3E}"/>
              </a:ext>
            </a:extLst>
          </p:cNvPr>
          <p:cNvSpPr>
            <a:spLocks noGrp="1"/>
          </p:cNvSpPr>
          <p:nvPr>
            <p:ph type="title"/>
          </p:nvPr>
        </p:nvSpPr>
        <p:spPr>
          <a:xfrm>
            <a:off x="328535" y="18255"/>
            <a:ext cx="10515600" cy="1325563"/>
          </a:xfrm>
        </p:spPr>
        <p:txBody>
          <a:bodyPr/>
          <a:lstStyle/>
          <a:p>
            <a:r>
              <a:rPr lang="en-IN" b="1" dirty="0">
                <a:solidFill>
                  <a:schemeClr val="accent2"/>
                </a:solidFill>
              </a:rPr>
              <a:t>2. Boosting:</a:t>
            </a:r>
          </a:p>
        </p:txBody>
      </p:sp>
      <p:sp>
        <p:nvSpPr>
          <p:cNvPr id="3" name="Content Placeholder 2">
            <a:extLst>
              <a:ext uri="{FF2B5EF4-FFF2-40B4-BE49-F238E27FC236}">
                <a16:creationId xmlns:a16="http://schemas.microsoft.com/office/drawing/2014/main" id="{4E2AE9B2-2264-4513-8BD2-30E827895545}"/>
              </a:ext>
            </a:extLst>
          </p:cNvPr>
          <p:cNvSpPr>
            <a:spLocks noGrp="1"/>
          </p:cNvSpPr>
          <p:nvPr>
            <p:ph idx="1"/>
          </p:nvPr>
        </p:nvSpPr>
        <p:spPr>
          <a:xfrm>
            <a:off x="328534" y="1343818"/>
            <a:ext cx="11348803" cy="5101952"/>
          </a:xfrm>
        </p:spPr>
        <p:txBody>
          <a:bodyPr>
            <a:noAutofit/>
          </a:bodyPr>
          <a:lstStyle/>
          <a:p>
            <a:pPr lvl="1" algn="just">
              <a:lnSpc>
                <a:spcPct val="150000"/>
              </a:lnSpc>
            </a:pPr>
            <a:r>
              <a:rPr lang="en-US" sz="2600" dirty="0"/>
              <a:t>Boosting is an ensemble method that enables each member to learn from the preceding member's mistakes and make better predictions for the future. Unlike the bagging method, in boosting, all base learners (weak) are arranged in a sequential format so that they can learn from the mistakes of their preceding learner. </a:t>
            </a:r>
          </a:p>
          <a:p>
            <a:pPr lvl="1" algn="just">
              <a:lnSpc>
                <a:spcPct val="150000"/>
              </a:lnSpc>
            </a:pPr>
            <a:r>
              <a:rPr lang="en-US" sz="2600" dirty="0"/>
              <a:t>Hence, in this way, all weak learners get turned into strong learners and make a better predictive model with significantly improved performance.</a:t>
            </a:r>
          </a:p>
        </p:txBody>
      </p:sp>
    </p:spTree>
    <p:extLst>
      <p:ext uri="{BB962C8B-B14F-4D97-AF65-F5344CB8AC3E}">
        <p14:creationId xmlns:p14="http://schemas.microsoft.com/office/powerpoint/2010/main" val="212748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38BB-106E-4E37-A731-3C1C1CC2AF3E}"/>
              </a:ext>
            </a:extLst>
          </p:cNvPr>
          <p:cNvSpPr>
            <a:spLocks noGrp="1"/>
          </p:cNvSpPr>
          <p:nvPr>
            <p:ph type="title"/>
          </p:nvPr>
        </p:nvSpPr>
        <p:spPr>
          <a:xfrm>
            <a:off x="328535" y="18255"/>
            <a:ext cx="10515600" cy="1325563"/>
          </a:xfrm>
        </p:spPr>
        <p:txBody>
          <a:bodyPr/>
          <a:lstStyle/>
          <a:p>
            <a:r>
              <a:rPr lang="en-IN" b="1" dirty="0">
                <a:solidFill>
                  <a:schemeClr val="accent2"/>
                </a:solidFill>
              </a:rPr>
              <a:t>2. Boosting:</a:t>
            </a:r>
          </a:p>
        </p:txBody>
      </p:sp>
      <p:sp>
        <p:nvSpPr>
          <p:cNvPr id="3" name="Content Placeholder 2">
            <a:extLst>
              <a:ext uri="{FF2B5EF4-FFF2-40B4-BE49-F238E27FC236}">
                <a16:creationId xmlns:a16="http://schemas.microsoft.com/office/drawing/2014/main" id="{4E2AE9B2-2264-4513-8BD2-30E827895545}"/>
              </a:ext>
            </a:extLst>
          </p:cNvPr>
          <p:cNvSpPr>
            <a:spLocks noGrp="1"/>
          </p:cNvSpPr>
          <p:nvPr>
            <p:ph idx="1"/>
          </p:nvPr>
        </p:nvSpPr>
        <p:spPr>
          <a:xfrm>
            <a:off x="328535" y="569627"/>
            <a:ext cx="11318822" cy="4557010"/>
          </a:xfrm>
        </p:spPr>
        <p:txBody>
          <a:bodyPr>
            <a:noAutofit/>
          </a:bodyPr>
          <a:lstStyle/>
          <a:p>
            <a:pPr algn="just">
              <a:lnSpc>
                <a:spcPct val="150000"/>
              </a:lnSpc>
            </a:pPr>
            <a:endParaRPr lang="en-IN" sz="2600" dirty="0">
              <a:effectLst/>
            </a:endParaRPr>
          </a:p>
          <a:p>
            <a:pPr lvl="1" algn="just">
              <a:lnSpc>
                <a:spcPct val="150000"/>
              </a:lnSpc>
            </a:pPr>
            <a:r>
              <a:rPr lang="en-IN" sz="2600" b="1" dirty="0"/>
              <a:t>Examples</a:t>
            </a:r>
            <a:r>
              <a:rPr lang="en-IN" sz="2600" dirty="0"/>
              <a:t>:</a:t>
            </a:r>
          </a:p>
          <a:p>
            <a:pPr lvl="2" algn="just">
              <a:lnSpc>
                <a:spcPct val="150000"/>
              </a:lnSpc>
            </a:pPr>
            <a:r>
              <a:rPr lang="en-IN" sz="2600" b="1" dirty="0"/>
              <a:t>AdaBoost (Adaptive Boosting)</a:t>
            </a:r>
            <a:r>
              <a:rPr lang="en-IN" sz="2600" dirty="0"/>
              <a:t>: It assigns weights to training instances, adjusting them as more models are added to focus on the difficult cases.</a:t>
            </a:r>
          </a:p>
          <a:p>
            <a:pPr lvl="1" algn="just">
              <a:lnSpc>
                <a:spcPct val="150000"/>
              </a:lnSpc>
            </a:pPr>
            <a:r>
              <a:rPr lang="en-IN" sz="2600" b="1" dirty="0"/>
              <a:t>Advantages</a:t>
            </a:r>
            <a:r>
              <a:rPr lang="en-IN" sz="2600" dirty="0"/>
              <a:t>: Boosting methods can achieve high accuracy and are often used in winning solutions for machine learning competitions.</a:t>
            </a:r>
          </a:p>
          <a:p>
            <a:pPr lvl="1" algn="just">
              <a:lnSpc>
                <a:spcPct val="150000"/>
              </a:lnSpc>
            </a:pPr>
            <a:r>
              <a:rPr lang="en-IN" sz="2600" b="1" dirty="0"/>
              <a:t>Applications</a:t>
            </a:r>
            <a:r>
              <a:rPr lang="en-IN" sz="2600" dirty="0"/>
              <a:t>: Gradient boosting is commonly used for ranking problems (like search engine result ranking), customer churn prediction, and sales forecasting.</a:t>
            </a:r>
          </a:p>
          <a:p>
            <a:pPr lvl="1" algn="just">
              <a:lnSpc>
                <a:spcPct val="150000"/>
              </a:lnSpc>
            </a:pPr>
            <a:endParaRPr lang="en-IN" sz="2600" dirty="0"/>
          </a:p>
        </p:txBody>
      </p:sp>
    </p:spTree>
    <p:extLst>
      <p:ext uri="{BB962C8B-B14F-4D97-AF65-F5344CB8AC3E}">
        <p14:creationId xmlns:p14="http://schemas.microsoft.com/office/powerpoint/2010/main" val="2542603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1393</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Arial Unicode MS</vt:lpstr>
      <vt:lpstr>Calibri</vt:lpstr>
      <vt:lpstr>Calibri Light</vt:lpstr>
      <vt:lpstr>inter-bold</vt:lpstr>
      <vt:lpstr>inter-regular</vt:lpstr>
      <vt:lpstr>Office Theme</vt:lpstr>
      <vt:lpstr>Ensemble learning </vt:lpstr>
      <vt:lpstr>What is Ensemble learning in Machine Learning?</vt:lpstr>
      <vt:lpstr>PowerPoint Presentation</vt:lpstr>
      <vt:lpstr>Why Ensemble Learning?</vt:lpstr>
      <vt:lpstr>Types of Ensemble Learning Methods</vt:lpstr>
      <vt:lpstr>1. Bagging (Bootstrap Aggregating)</vt:lpstr>
      <vt:lpstr>1. Bagging (Bootstrap Aggregating)</vt:lpstr>
      <vt:lpstr>2. Boosting:</vt:lpstr>
      <vt:lpstr>2. Boosting:</vt:lpstr>
      <vt:lpstr>3. Stacking</vt:lpstr>
      <vt:lpstr>3. Stacking</vt:lpstr>
      <vt:lpstr>Architecture of Stacking</vt:lpstr>
      <vt:lpstr>Architecture of Stacking</vt:lpstr>
      <vt:lpstr>PowerPoint Presentation</vt:lpstr>
      <vt:lpstr>Steps to implement Stacking models:</vt:lpstr>
      <vt:lpstr>PowerPoint Presentation</vt:lpstr>
      <vt:lpstr>Stacking using the StackingClassifier from scikit-learn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 </dc:title>
  <dc:creator>DELL</dc:creator>
  <cp:lastModifiedBy>DELL</cp:lastModifiedBy>
  <cp:revision>7</cp:revision>
  <dcterms:created xsi:type="dcterms:W3CDTF">2024-09-10T14:31:43Z</dcterms:created>
  <dcterms:modified xsi:type="dcterms:W3CDTF">2024-09-10T15:28:57Z</dcterms:modified>
</cp:coreProperties>
</file>