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2" r:id="rId8"/>
    <p:sldId id="266" r:id="rId9"/>
    <p:sldId id="270" r:id="rId10"/>
    <p:sldId id="271" r:id="rId11"/>
    <p:sldId id="268" r:id="rId12"/>
    <p:sldId id="265" r:id="rId13"/>
    <p:sldId id="272" r:id="rId14"/>
    <p:sldId id="269" r:id="rId15"/>
    <p:sldId id="267" r:id="rId16"/>
    <p:sldId id="263"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B873-5BFA-4E1C-B543-B3053DA774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933E7F-7298-47A5-B4B5-17E5BA1EC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2CD9EE-B215-42E8-9896-D34F597F8BC0}"/>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5" name="Footer Placeholder 4">
            <a:extLst>
              <a:ext uri="{FF2B5EF4-FFF2-40B4-BE49-F238E27FC236}">
                <a16:creationId xmlns:a16="http://schemas.microsoft.com/office/drawing/2014/main" id="{A99E5E7B-7588-4199-BDDE-340E3F194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5E7716-A912-4127-BCC3-1E712240834B}"/>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1247051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727A-8812-49DE-9507-179B8E1FCE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A85F69-C6FC-4947-B8E5-9F1CC44E26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2824DF-1AE4-4CF9-8F43-DC289155165E}"/>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5" name="Footer Placeholder 4">
            <a:extLst>
              <a:ext uri="{FF2B5EF4-FFF2-40B4-BE49-F238E27FC236}">
                <a16:creationId xmlns:a16="http://schemas.microsoft.com/office/drawing/2014/main" id="{87376CD8-C959-47A7-88D4-CCA36381A4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21C73-4D0E-4C88-B23A-19F870F0F602}"/>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102517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0EB96-B85D-45B1-B95E-D56BF82111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0648F3-55FF-4587-BE9B-264A8ED91C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794720-7ECD-4701-835C-200523AF9E25}"/>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5" name="Footer Placeholder 4">
            <a:extLst>
              <a:ext uri="{FF2B5EF4-FFF2-40B4-BE49-F238E27FC236}">
                <a16:creationId xmlns:a16="http://schemas.microsoft.com/office/drawing/2014/main" id="{769BE41C-7C13-4FF0-8D8E-4E8AAA7E7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00395B-F497-40D4-B701-C34F16B3477D}"/>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6111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4E2D-8ACB-4BC5-B2E4-5BF827D0B0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46D719-A9AB-46FA-87B6-A773E920DA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33B521-990C-479E-B409-7BF00398DC7B}"/>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5" name="Footer Placeholder 4">
            <a:extLst>
              <a:ext uri="{FF2B5EF4-FFF2-40B4-BE49-F238E27FC236}">
                <a16:creationId xmlns:a16="http://schemas.microsoft.com/office/drawing/2014/main" id="{04C7280F-4122-4DF5-9718-4B6B1A1BA6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27545-2621-4F0F-A8FD-2CB4DB2976FF}"/>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230981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AE38-E290-4A44-81DA-4C82ECD31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15B2C8-D5B6-45FA-AF8E-65DA452D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3A2279-C127-404E-9108-DCC86435ADD1}"/>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5" name="Footer Placeholder 4">
            <a:extLst>
              <a:ext uri="{FF2B5EF4-FFF2-40B4-BE49-F238E27FC236}">
                <a16:creationId xmlns:a16="http://schemas.microsoft.com/office/drawing/2014/main" id="{E54387F1-129C-40DB-8475-AD490F6F1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3FA96-98C1-4ABB-B7FB-5015A58A2E49}"/>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179248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5DCD-46D4-49A6-821E-D076BC0A3C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E8447D-9818-4E68-B07D-9BA4CBD772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EB4226-99D8-459B-B75E-AE3CB56484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5DE7C6-DDF6-427B-BC07-7613CE51FF21}"/>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6" name="Footer Placeholder 5">
            <a:extLst>
              <a:ext uri="{FF2B5EF4-FFF2-40B4-BE49-F238E27FC236}">
                <a16:creationId xmlns:a16="http://schemas.microsoft.com/office/drawing/2014/main" id="{EE6DE4D5-292E-48D7-8D3A-6C688607BE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66B3D-38F8-4B0A-90DF-C161B67B7F37}"/>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146148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AC5B-75CA-49A2-97DC-A39623CB29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974C69-B0E1-469A-9BA6-B23FD900F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8AF570-D441-4191-9F2D-AC2F159F6C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8F5D74-9F36-412D-8CC9-680E9B547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DA00A5-2F7D-4ECF-A498-F0017D3028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FCB398-A4CA-4528-8396-066FAE29AE2F}"/>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8" name="Footer Placeholder 7">
            <a:extLst>
              <a:ext uri="{FF2B5EF4-FFF2-40B4-BE49-F238E27FC236}">
                <a16:creationId xmlns:a16="http://schemas.microsoft.com/office/drawing/2014/main" id="{1DFBF46F-9D45-4F78-907E-BED61F494C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E1F9DA-60F6-4BF8-AD44-1D35AC923B92}"/>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10165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AAF5-2EC2-4E33-8BF1-8B80F38778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92323E-8F4B-4EB7-9A30-BF5AAE7B6E01}"/>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4" name="Footer Placeholder 3">
            <a:extLst>
              <a:ext uri="{FF2B5EF4-FFF2-40B4-BE49-F238E27FC236}">
                <a16:creationId xmlns:a16="http://schemas.microsoft.com/office/drawing/2014/main" id="{CAB335B0-058E-45E4-B8F8-286D5D8DC9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5C57CC-1269-4FFF-9DF5-437217C03FD0}"/>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264215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1E2AA1-1575-4A2E-8F8C-12DFFEC02025}"/>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3" name="Footer Placeholder 2">
            <a:extLst>
              <a:ext uri="{FF2B5EF4-FFF2-40B4-BE49-F238E27FC236}">
                <a16:creationId xmlns:a16="http://schemas.microsoft.com/office/drawing/2014/main" id="{F64155C7-13C6-460B-877A-BF470D6D34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B4DEC3-DFF9-4CEB-B79A-0700F90AAE8B}"/>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120888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B5AF-4012-4C71-9649-C0F6BBDB6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49F892-5014-406C-AAA3-D03BD37086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F2914E-BC4F-415A-97AF-359529BF3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09DDF8-62F0-4F78-98FE-BFAE056917DA}"/>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6" name="Footer Placeholder 5">
            <a:extLst>
              <a:ext uri="{FF2B5EF4-FFF2-40B4-BE49-F238E27FC236}">
                <a16:creationId xmlns:a16="http://schemas.microsoft.com/office/drawing/2014/main" id="{CEDD6159-17DF-4361-887F-80B2F304B7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775824-C412-4ADD-B718-3A0ACD8E74BC}"/>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132813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940D-A6BF-4833-B368-94D5D41D2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7BE822-6B65-41D0-B916-AEA232357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991DC0-B322-4499-A2C3-B52D2C5A8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E9638A-F133-4D93-9492-104A25498390}"/>
              </a:ext>
            </a:extLst>
          </p:cNvPr>
          <p:cNvSpPr>
            <a:spLocks noGrp="1"/>
          </p:cNvSpPr>
          <p:nvPr>
            <p:ph type="dt" sz="half" idx="10"/>
          </p:nvPr>
        </p:nvSpPr>
        <p:spPr/>
        <p:txBody>
          <a:bodyPr/>
          <a:lstStyle/>
          <a:p>
            <a:fld id="{69CC0720-77A1-4EB3-B09B-2D4409FF7078}" type="datetimeFigureOut">
              <a:rPr lang="en-IN" smtClean="0"/>
              <a:t>08-09-2024</a:t>
            </a:fld>
            <a:endParaRPr lang="en-IN"/>
          </a:p>
        </p:txBody>
      </p:sp>
      <p:sp>
        <p:nvSpPr>
          <p:cNvPr id="6" name="Footer Placeholder 5">
            <a:extLst>
              <a:ext uri="{FF2B5EF4-FFF2-40B4-BE49-F238E27FC236}">
                <a16:creationId xmlns:a16="http://schemas.microsoft.com/office/drawing/2014/main" id="{A17B149D-12C5-4021-A80A-60EC2C00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564B4E-AF66-4FDB-9A6A-A236429553EC}"/>
              </a:ext>
            </a:extLst>
          </p:cNvPr>
          <p:cNvSpPr>
            <a:spLocks noGrp="1"/>
          </p:cNvSpPr>
          <p:nvPr>
            <p:ph type="sldNum" sz="quarter" idx="12"/>
          </p:nvPr>
        </p:nvSpPr>
        <p:spPr/>
        <p:txBody>
          <a:bodyPr/>
          <a:lstStyle/>
          <a:p>
            <a:fld id="{221FD4F2-6542-4D33-817E-E629B34E8FE2}" type="slidenum">
              <a:rPr lang="en-IN" smtClean="0"/>
              <a:t>‹#›</a:t>
            </a:fld>
            <a:endParaRPr lang="en-IN"/>
          </a:p>
        </p:txBody>
      </p:sp>
    </p:spTree>
    <p:extLst>
      <p:ext uri="{BB962C8B-B14F-4D97-AF65-F5344CB8AC3E}">
        <p14:creationId xmlns:p14="http://schemas.microsoft.com/office/powerpoint/2010/main" val="243224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64E736-8589-4EDF-917E-0AA49DBF8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0EB599-3B08-492A-A80F-706BFD690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FBB07-EE39-48E9-BC59-89E56614A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C0720-77A1-4EB3-B09B-2D4409FF7078}" type="datetimeFigureOut">
              <a:rPr lang="en-IN" smtClean="0"/>
              <a:t>08-09-2024</a:t>
            </a:fld>
            <a:endParaRPr lang="en-IN"/>
          </a:p>
        </p:txBody>
      </p:sp>
      <p:sp>
        <p:nvSpPr>
          <p:cNvPr id="5" name="Footer Placeholder 4">
            <a:extLst>
              <a:ext uri="{FF2B5EF4-FFF2-40B4-BE49-F238E27FC236}">
                <a16:creationId xmlns:a16="http://schemas.microsoft.com/office/drawing/2014/main" id="{4A37F8D5-D4E8-4E65-8D46-D667A4620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FA575D-74BF-4CFB-AE8A-71306E1A8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FD4F2-6542-4D33-817E-E629B34E8FE2}" type="slidenum">
              <a:rPr lang="en-IN" smtClean="0"/>
              <a:t>‹#›</a:t>
            </a:fld>
            <a:endParaRPr lang="en-IN"/>
          </a:p>
        </p:txBody>
      </p:sp>
    </p:spTree>
    <p:extLst>
      <p:ext uri="{BB962C8B-B14F-4D97-AF65-F5344CB8AC3E}">
        <p14:creationId xmlns:p14="http://schemas.microsoft.com/office/powerpoint/2010/main" val="228511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understanding-logistic-regress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support-vector-machine-algorith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k-nearest-neighbour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naive-bayes-classifier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decision-tree-introduction-examp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eksforgeeks.org/random-forest-algorithm-in-machine-learn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xgboost/" TargetMode="External"/><Relationship Id="rId2" Type="http://schemas.openxmlformats.org/officeDocument/2006/relationships/hyperlink" Target="https://www.geeksforgeeks.org/ml-gradient-boosting/" TargetMode="External"/><Relationship Id="rId1" Type="http://schemas.openxmlformats.org/officeDocument/2006/relationships/slideLayout" Target="../slideLayouts/slideLayout2.xml"/><Relationship Id="rId5" Type="http://schemas.openxmlformats.org/officeDocument/2006/relationships/hyperlink" Target="https://www.geeksforgeeks.org/catboost-ml/" TargetMode="External"/><Relationship Id="rId4" Type="http://schemas.openxmlformats.org/officeDocument/2006/relationships/hyperlink" Target="https://www.geeksforgeeks.org/lightgbm-light-gradient-boosting-machin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multi-layer-perceptron-learning-in-tensorflow/" TargetMode="External"/><Relationship Id="rId2" Type="http://schemas.openxmlformats.org/officeDocument/2006/relationships/hyperlink" Target="https://www.geeksforgeeks.org/neural-networks-a-beginners-guid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k-means-clustering-introdu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hierarchical-cluster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dbscan-clustering-in-ml-density-based-cluster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principal-component-analysis-pc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geeksforgeeks.org/ml-t-distributed-stochastic-neighbor-embedding-t-sne-algorith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ml-linear-discriminant-analysi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geeksforgeeks.org/apriori-algorith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ml-eclat-algorith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529C-CF24-42D8-A2A8-A8C36F6C805D}"/>
              </a:ext>
            </a:extLst>
          </p:cNvPr>
          <p:cNvSpPr>
            <a:spLocks noGrp="1"/>
          </p:cNvSpPr>
          <p:nvPr>
            <p:ph type="ctrTitle"/>
          </p:nvPr>
        </p:nvSpPr>
        <p:spPr/>
        <p:txBody>
          <a:bodyPr/>
          <a:lstStyle/>
          <a:p>
            <a:r>
              <a:rPr lang="en-IN" b="1" dirty="0">
                <a:solidFill>
                  <a:schemeClr val="accent6">
                    <a:lumMod val="75000"/>
                  </a:schemeClr>
                </a:solidFill>
                <a:effectLst>
                  <a:outerShdw blurRad="38100" dist="38100" dir="2700000" algn="tl">
                    <a:srgbClr val="000000">
                      <a:alpha val="43137"/>
                    </a:srgbClr>
                  </a:outerShdw>
                </a:effectLst>
              </a:rPr>
              <a:t>MACHINE LEARNING INTRODUCTION</a:t>
            </a:r>
          </a:p>
        </p:txBody>
      </p:sp>
      <p:sp>
        <p:nvSpPr>
          <p:cNvPr id="3" name="Subtitle 2">
            <a:extLst>
              <a:ext uri="{FF2B5EF4-FFF2-40B4-BE49-F238E27FC236}">
                <a16:creationId xmlns:a16="http://schemas.microsoft.com/office/drawing/2014/main" id="{1EAB6042-B8A2-4F38-9F35-E53679EF9C63}"/>
              </a:ext>
            </a:extLst>
          </p:cNvPr>
          <p:cNvSpPr>
            <a:spLocks noGrp="1"/>
          </p:cNvSpPr>
          <p:nvPr>
            <p:ph type="subTitle" idx="1"/>
          </p:nvPr>
        </p:nvSpPr>
        <p:spPr/>
        <p:txBody>
          <a:bodyPr>
            <a:normAutofit/>
          </a:bodyPr>
          <a:lstStyle/>
          <a:p>
            <a:r>
              <a:rPr lang="en-IN" sz="3600" b="1" dirty="0">
                <a:solidFill>
                  <a:srgbClr val="0070C0"/>
                </a:solidFill>
              </a:rPr>
              <a:t>BY</a:t>
            </a:r>
          </a:p>
          <a:p>
            <a:r>
              <a:rPr lang="en-IN" sz="3600" b="1" dirty="0" err="1">
                <a:solidFill>
                  <a:srgbClr val="0070C0"/>
                </a:solidFill>
              </a:rPr>
              <a:t>Dr.</a:t>
            </a:r>
            <a:r>
              <a:rPr lang="en-IN" sz="3600" b="1" dirty="0">
                <a:solidFill>
                  <a:srgbClr val="0070C0"/>
                </a:solidFill>
              </a:rPr>
              <a:t> S PADMANABHAN</a:t>
            </a:r>
          </a:p>
        </p:txBody>
      </p:sp>
    </p:spTree>
    <p:extLst>
      <p:ext uri="{BB962C8B-B14F-4D97-AF65-F5344CB8AC3E}">
        <p14:creationId xmlns:p14="http://schemas.microsoft.com/office/powerpoint/2010/main" val="137880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A8BC-ECE3-493F-BF4C-DC869719A67B}"/>
              </a:ext>
            </a:extLst>
          </p:cNvPr>
          <p:cNvSpPr>
            <a:spLocks noGrp="1"/>
          </p:cNvSpPr>
          <p:nvPr>
            <p:ph type="title"/>
          </p:nvPr>
        </p:nvSpPr>
        <p:spPr/>
        <p:txBody>
          <a:bodyPr/>
          <a:lstStyle/>
          <a:p>
            <a:r>
              <a:rPr lang="en-US" b="1" dirty="0">
                <a:solidFill>
                  <a:srgbClr val="0070C0"/>
                </a:solidFill>
              </a:rPr>
              <a:t>Key Concepts of Supervised Machine Learning</a:t>
            </a:r>
            <a:endParaRPr lang="en-IN" dirty="0">
              <a:solidFill>
                <a:srgbClr val="0070C0"/>
              </a:solidFill>
            </a:endParaRPr>
          </a:p>
        </p:txBody>
      </p:sp>
      <p:sp>
        <p:nvSpPr>
          <p:cNvPr id="3" name="Content Placeholder 2">
            <a:extLst>
              <a:ext uri="{FF2B5EF4-FFF2-40B4-BE49-F238E27FC236}">
                <a16:creationId xmlns:a16="http://schemas.microsoft.com/office/drawing/2014/main" id="{A8F77F48-CADB-4019-8B32-8C5AC7BF6169}"/>
              </a:ext>
            </a:extLst>
          </p:cNvPr>
          <p:cNvSpPr>
            <a:spLocks noGrp="1"/>
          </p:cNvSpPr>
          <p:nvPr>
            <p:ph idx="1"/>
          </p:nvPr>
        </p:nvSpPr>
        <p:spPr/>
        <p:txBody>
          <a:bodyPr>
            <a:normAutofit/>
          </a:bodyPr>
          <a:lstStyle/>
          <a:p>
            <a:pPr algn="just">
              <a:lnSpc>
                <a:spcPct val="160000"/>
              </a:lnSpc>
            </a:pPr>
            <a:r>
              <a:rPr lang="en-US" b="1" dirty="0"/>
              <a:t>Generalization</a:t>
            </a:r>
            <a:r>
              <a:rPr lang="en-US" dirty="0"/>
              <a:t>: The goal of supervised learning is to create a model that generalizes well to new data, meaning it performs accurately on data that it hasn't seen before. This ability to generalize is crucial for the model's applicability in real-world scenarios.</a:t>
            </a:r>
          </a:p>
          <a:p>
            <a:pPr algn="just">
              <a:lnSpc>
                <a:spcPct val="160000"/>
              </a:lnSpc>
            </a:pPr>
            <a:endParaRPr lang="en-IN" dirty="0"/>
          </a:p>
        </p:txBody>
      </p:sp>
    </p:spTree>
    <p:extLst>
      <p:ext uri="{BB962C8B-B14F-4D97-AF65-F5344CB8AC3E}">
        <p14:creationId xmlns:p14="http://schemas.microsoft.com/office/powerpoint/2010/main" val="180402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0F7D-4999-4745-A305-4C46CB552058}"/>
              </a:ext>
            </a:extLst>
          </p:cNvPr>
          <p:cNvSpPr>
            <a:spLocks noGrp="1"/>
          </p:cNvSpPr>
          <p:nvPr>
            <p:ph type="title"/>
          </p:nvPr>
        </p:nvSpPr>
        <p:spPr/>
        <p:txBody>
          <a:bodyPr/>
          <a:lstStyle/>
          <a:p>
            <a:r>
              <a:rPr lang="en-US" b="1" dirty="0">
                <a:solidFill>
                  <a:schemeClr val="accent2"/>
                </a:solidFill>
              </a:rPr>
              <a:t>Types of Supervised Learning Algorithm</a:t>
            </a:r>
            <a:endParaRPr lang="en-IN" dirty="0">
              <a:solidFill>
                <a:schemeClr val="accent2"/>
              </a:solidFill>
            </a:endParaRPr>
          </a:p>
        </p:txBody>
      </p:sp>
      <p:pic>
        <p:nvPicPr>
          <p:cNvPr id="4" name="Picture 2" descr="Supervised Machine Learning - GeeksforGeeks">
            <a:extLst>
              <a:ext uri="{FF2B5EF4-FFF2-40B4-BE49-F238E27FC236}">
                <a16:creationId xmlns:a16="http://schemas.microsoft.com/office/drawing/2014/main" id="{A2A869AF-02C1-4582-8815-D0133D2744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8997" y="3256159"/>
            <a:ext cx="8184629" cy="36318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E3819CE-7BFA-4499-990F-3C321100FFAA}"/>
              </a:ext>
            </a:extLst>
          </p:cNvPr>
          <p:cNvSpPr/>
          <p:nvPr/>
        </p:nvSpPr>
        <p:spPr>
          <a:xfrm>
            <a:off x="838200" y="1542279"/>
            <a:ext cx="10515599" cy="1318181"/>
          </a:xfrm>
          <a:prstGeom prst="rect">
            <a:avLst/>
          </a:prstGeom>
        </p:spPr>
        <p:txBody>
          <a:bodyPr wrap="square">
            <a:spAutoFit/>
          </a:bodyPr>
          <a:lstStyle/>
          <a:p>
            <a:pPr>
              <a:lnSpc>
                <a:spcPct val="150000"/>
              </a:lnSpc>
            </a:pPr>
            <a:r>
              <a:rPr lang="en-US" sz="2800" dirty="0">
                <a:solidFill>
                  <a:srgbClr val="002060"/>
                </a:solidFill>
                <a:latin typeface="Nunito"/>
              </a:rPr>
              <a:t>Supervised learning is typically divided into two main categories: Regression and Classification. </a:t>
            </a:r>
            <a:endParaRPr lang="en-IN" sz="2800" dirty="0">
              <a:solidFill>
                <a:srgbClr val="002060"/>
              </a:solidFill>
            </a:endParaRPr>
          </a:p>
        </p:txBody>
      </p:sp>
    </p:spTree>
    <p:extLst>
      <p:ext uri="{BB962C8B-B14F-4D97-AF65-F5344CB8AC3E}">
        <p14:creationId xmlns:p14="http://schemas.microsoft.com/office/powerpoint/2010/main" val="13928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AB1202-A693-4609-93A9-911A69B0B634}"/>
              </a:ext>
            </a:extLst>
          </p:cNvPr>
          <p:cNvSpPr>
            <a:spLocks noGrp="1"/>
          </p:cNvSpPr>
          <p:nvPr>
            <p:ph idx="1"/>
          </p:nvPr>
        </p:nvSpPr>
        <p:spPr>
          <a:xfrm>
            <a:off x="568377" y="596432"/>
            <a:ext cx="10515600" cy="4351338"/>
          </a:xfrm>
        </p:spPr>
        <p:txBody>
          <a:bodyPr>
            <a:normAutofit lnSpcReduction="10000"/>
          </a:bodyPr>
          <a:lstStyle/>
          <a:p>
            <a:pPr algn="just">
              <a:lnSpc>
                <a:spcPct val="200000"/>
              </a:lnSpc>
            </a:pPr>
            <a:r>
              <a:rPr lang="en-US" dirty="0">
                <a:solidFill>
                  <a:srgbClr val="002060"/>
                </a:solidFill>
              </a:rPr>
              <a:t> In </a:t>
            </a:r>
            <a:r>
              <a:rPr lang="en-US" b="1" dirty="0">
                <a:solidFill>
                  <a:srgbClr val="002060"/>
                </a:solidFill>
              </a:rPr>
              <a:t>regression</a:t>
            </a:r>
            <a:r>
              <a:rPr lang="en-US" dirty="0">
                <a:solidFill>
                  <a:srgbClr val="002060"/>
                </a:solidFill>
              </a:rPr>
              <a:t>, the algorithm learns to predict a continuous output value, such as the price of a house or the temperature of a city. </a:t>
            </a:r>
          </a:p>
          <a:p>
            <a:pPr algn="just">
              <a:lnSpc>
                <a:spcPct val="200000"/>
              </a:lnSpc>
            </a:pPr>
            <a:r>
              <a:rPr lang="en-US" dirty="0">
                <a:solidFill>
                  <a:srgbClr val="002060"/>
                </a:solidFill>
              </a:rPr>
              <a:t>In </a:t>
            </a:r>
            <a:r>
              <a:rPr lang="en-US" b="1" dirty="0">
                <a:solidFill>
                  <a:srgbClr val="002060"/>
                </a:solidFill>
              </a:rPr>
              <a:t>classification,</a:t>
            </a:r>
            <a:r>
              <a:rPr lang="en-US" dirty="0">
                <a:solidFill>
                  <a:srgbClr val="002060"/>
                </a:solidFill>
              </a:rPr>
              <a:t> the algorithm learns to predict a categorical output variable or class label, such as whether a customer is likely to purchase a product or not.</a:t>
            </a:r>
            <a:endParaRPr lang="en-IN" dirty="0">
              <a:solidFill>
                <a:srgbClr val="002060"/>
              </a:solidFill>
            </a:endParaRPr>
          </a:p>
        </p:txBody>
      </p:sp>
    </p:spTree>
    <p:extLst>
      <p:ext uri="{BB962C8B-B14F-4D97-AF65-F5344CB8AC3E}">
        <p14:creationId xmlns:p14="http://schemas.microsoft.com/office/powerpoint/2010/main" val="44808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ircle(in)">
                                      <p:cBhvr>
                                        <p:cTn id="7"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edia.geeksforgeeks.org/wp-content/uploads/supervised-data.png">
            <a:extLst>
              <a:ext uri="{FF2B5EF4-FFF2-40B4-BE49-F238E27FC236}">
                <a16:creationId xmlns:a16="http://schemas.microsoft.com/office/drawing/2014/main" id="{211BE894-F433-4CC5-9693-1C149B682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3" y="869430"/>
            <a:ext cx="12111760" cy="51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3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0F7D-4999-4745-A305-4C46CB552058}"/>
              </a:ext>
            </a:extLst>
          </p:cNvPr>
          <p:cNvSpPr>
            <a:spLocks noGrp="1"/>
          </p:cNvSpPr>
          <p:nvPr>
            <p:ph type="title"/>
          </p:nvPr>
        </p:nvSpPr>
        <p:spPr/>
        <p:txBody>
          <a:bodyPr/>
          <a:lstStyle/>
          <a:p>
            <a:r>
              <a:rPr lang="en-US" b="1" dirty="0">
                <a:solidFill>
                  <a:srgbClr val="FF0000"/>
                </a:solidFill>
              </a:rPr>
              <a:t>What is Unsupervised Machine Learning?</a:t>
            </a:r>
            <a:endParaRPr lang="en-IN" dirty="0">
              <a:solidFill>
                <a:srgbClr val="FF0000"/>
              </a:solidFill>
            </a:endParaRPr>
          </a:p>
        </p:txBody>
      </p:sp>
      <p:sp>
        <p:nvSpPr>
          <p:cNvPr id="5" name="Rectangle 4">
            <a:extLst>
              <a:ext uri="{FF2B5EF4-FFF2-40B4-BE49-F238E27FC236}">
                <a16:creationId xmlns:a16="http://schemas.microsoft.com/office/drawing/2014/main" id="{CE3819CE-7BFA-4499-990F-3C321100FFAA}"/>
              </a:ext>
            </a:extLst>
          </p:cNvPr>
          <p:cNvSpPr/>
          <p:nvPr/>
        </p:nvSpPr>
        <p:spPr>
          <a:xfrm>
            <a:off x="838200" y="1542279"/>
            <a:ext cx="10515599" cy="4549835"/>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b="1" dirty="0"/>
              <a:t>Unsupervised Machine Learning</a:t>
            </a:r>
            <a:r>
              <a:rPr lang="en-US" sz="2800" dirty="0"/>
              <a:t> is a type of machine learning where the model is trained on a dataset without labeled responses. Unlike supervised learning, where the output is known and provided for training, unsupervised learning works with input data that lacks explicit outputs. The goal is to uncover hidden patterns, structures, or relationships within the data without any prior knowledge of what to expect.</a:t>
            </a:r>
            <a:endParaRPr lang="en-IN" sz="2800" dirty="0">
              <a:solidFill>
                <a:srgbClr val="002060"/>
              </a:solidFill>
              <a:latin typeface="Calibri "/>
            </a:endParaRPr>
          </a:p>
        </p:txBody>
      </p:sp>
    </p:spTree>
    <p:extLst>
      <p:ext uri="{BB962C8B-B14F-4D97-AF65-F5344CB8AC3E}">
        <p14:creationId xmlns:p14="http://schemas.microsoft.com/office/powerpoint/2010/main" val="82321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supervised Learning: Types, Applications &amp; Advantages - DatabaseTown">
            <a:extLst>
              <a:ext uri="{FF2B5EF4-FFF2-40B4-BE49-F238E27FC236}">
                <a16:creationId xmlns:a16="http://schemas.microsoft.com/office/drawing/2014/main" id="{FEF359F3-6748-46B4-B98F-254C63E5B7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7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71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 to Machine Learning. Machine learning uses computers to… | by  Vaani Rawatt | Medium">
            <a:extLst>
              <a:ext uri="{FF2B5EF4-FFF2-40B4-BE49-F238E27FC236}">
                <a16:creationId xmlns:a16="http://schemas.microsoft.com/office/drawing/2014/main" id="{CF16E03F-CFEA-499C-A99A-9B4D587E3AD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4164" y="179882"/>
            <a:ext cx="9683646" cy="6678118"/>
          </a:xfrm>
          <a:prstGeom prst="rect">
            <a:avLst/>
          </a:prstGeom>
          <a:noFill/>
          <a:ln>
            <a:noFill/>
          </a:ln>
        </p:spPr>
      </p:pic>
    </p:spTree>
    <p:extLst>
      <p:ext uri="{BB962C8B-B14F-4D97-AF65-F5344CB8AC3E}">
        <p14:creationId xmlns:p14="http://schemas.microsoft.com/office/powerpoint/2010/main" val="246756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A569-F45B-4D70-81BA-1010BBA1ECEF}"/>
              </a:ext>
            </a:extLst>
          </p:cNvPr>
          <p:cNvSpPr>
            <a:spLocks noGrp="1"/>
          </p:cNvSpPr>
          <p:nvPr>
            <p:ph type="title"/>
          </p:nvPr>
        </p:nvSpPr>
        <p:spPr>
          <a:xfrm>
            <a:off x="568377" y="18255"/>
            <a:ext cx="10515600" cy="1325563"/>
          </a:xfrm>
        </p:spPr>
        <p:txBody>
          <a:bodyPr/>
          <a:lstStyle/>
          <a:p>
            <a:r>
              <a:rPr lang="en-IN" b="1" dirty="0">
                <a:solidFill>
                  <a:schemeClr val="accent2"/>
                </a:solidFill>
              </a:rPr>
              <a:t>1. Supervised Learning Algorithms</a:t>
            </a:r>
          </a:p>
        </p:txBody>
      </p:sp>
      <p:sp>
        <p:nvSpPr>
          <p:cNvPr id="3" name="Content Placeholder 2">
            <a:extLst>
              <a:ext uri="{FF2B5EF4-FFF2-40B4-BE49-F238E27FC236}">
                <a16:creationId xmlns:a16="http://schemas.microsoft.com/office/drawing/2014/main" id="{A4A3C29E-0607-4306-A9BC-609A41ABF072}"/>
              </a:ext>
            </a:extLst>
          </p:cNvPr>
          <p:cNvSpPr>
            <a:spLocks noGrp="1"/>
          </p:cNvSpPr>
          <p:nvPr>
            <p:ph idx="1"/>
          </p:nvPr>
        </p:nvSpPr>
        <p:spPr>
          <a:xfrm>
            <a:off x="988101" y="1076116"/>
            <a:ext cx="10635521" cy="5144801"/>
          </a:xfrm>
        </p:spPr>
        <p:txBody>
          <a:bodyPr>
            <a:normAutofit fontScale="92500" lnSpcReduction="10000"/>
          </a:bodyPr>
          <a:lstStyle/>
          <a:p>
            <a:pPr fontAlgn="base">
              <a:lnSpc>
                <a:spcPct val="150000"/>
              </a:lnSpc>
            </a:pPr>
            <a:r>
              <a:rPr lang="en-IN" dirty="0">
                <a:solidFill>
                  <a:srgbClr val="002060"/>
                </a:solidFill>
              </a:rPr>
              <a:t>A. Regression</a:t>
            </a:r>
          </a:p>
          <a:p>
            <a:pPr lvl="1" fontAlgn="base">
              <a:lnSpc>
                <a:spcPct val="150000"/>
              </a:lnSpc>
            </a:pPr>
            <a:r>
              <a:rPr lang="en-IN" dirty="0">
                <a:solidFill>
                  <a:srgbClr val="002060"/>
                </a:solidFill>
              </a:rPr>
              <a:t>Linear Regression</a:t>
            </a:r>
          </a:p>
          <a:p>
            <a:pPr lvl="1" fontAlgn="base">
              <a:lnSpc>
                <a:spcPct val="150000"/>
              </a:lnSpc>
            </a:pPr>
            <a:r>
              <a:rPr lang="en-IN" dirty="0">
                <a:solidFill>
                  <a:srgbClr val="002060"/>
                </a:solidFill>
              </a:rPr>
              <a:t>Ridge Regression</a:t>
            </a:r>
          </a:p>
          <a:p>
            <a:pPr lvl="1" fontAlgn="base">
              <a:lnSpc>
                <a:spcPct val="150000"/>
              </a:lnSpc>
            </a:pPr>
            <a:r>
              <a:rPr lang="en-IN" dirty="0">
                <a:solidFill>
                  <a:srgbClr val="002060"/>
                </a:solidFill>
              </a:rPr>
              <a:t>Lasso Regression</a:t>
            </a:r>
          </a:p>
          <a:p>
            <a:pPr lvl="1" fontAlgn="base">
              <a:lnSpc>
                <a:spcPct val="150000"/>
              </a:lnSpc>
            </a:pPr>
            <a:r>
              <a:rPr lang="en-IN" dirty="0">
                <a:solidFill>
                  <a:srgbClr val="002060"/>
                </a:solidFill>
              </a:rPr>
              <a:t>Support Vector Regression (SVR)</a:t>
            </a:r>
          </a:p>
          <a:p>
            <a:pPr lvl="1" fontAlgn="base">
              <a:lnSpc>
                <a:spcPct val="150000"/>
              </a:lnSpc>
            </a:pPr>
            <a:r>
              <a:rPr lang="en-IN" dirty="0">
                <a:solidFill>
                  <a:srgbClr val="002060"/>
                </a:solidFill>
              </a:rPr>
              <a:t>Decision Trees Regression</a:t>
            </a:r>
          </a:p>
          <a:p>
            <a:pPr lvl="1" fontAlgn="base">
              <a:lnSpc>
                <a:spcPct val="150000"/>
              </a:lnSpc>
            </a:pPr>
            <a:r>
              <a:rPr lang="en-IN" dirty="0">
                <a:solidFill>
                  <a:srgbClr val="002060"/>
                </a:solidFill>
              </a:rPr>
              <a:t>Random Forest Regression</a:t>
            </a:r>
          </a:p>
          <a:p>
            <a:pPr lvl="1" fontAlgn="base">
              <a:lnSpc>
                <a:spcPct val="150000"/>
              </a:lnSpc>
            </a:pPr>
            <a:r>
              <a:rPr lang="en-IN" dirty="0">
                <a:solidFill>
                  <a:srgbClr val="002060"/>
                </a:solidFill>
              </a:rPr>
              <a:t>Gradient Boosting Regression</a:t>
            </a:r>
          </a:p>
          <a:p>
            <a:pPr lvl="1" fontAlgn="base">
              <a:lnSpc>
                <a:spcPct val="150000"/>
              </a:lnSpc>
            </a:pPr>
            <a:r>
              <a:rPr lang="en-IN" dirty="0">
                <a:solidFill>
                  <a:srgbClr val="002060"/>
                </a:solidFill>
              </a:rPr>
              <a:t>Neural Networks Regression</a:t>
            </a:r>
          </a:p>
          <a:p>
            <a:pPr algn="just">
              <a:lnSpc>
                <a:spcPct val="150000"/>
              </a:lnSpc>
            </a:pPr>
            <a:endParaRPr lang="en-IN" dirty="0">
              <a:solidFill>
                <a:srgbClr val="002060"/>
              </a:solidFill>
            </a:endParaRPr>
          </a:p>
        </p:txBody>
      </p:sp>
    </p:spTree>
    <p:extLst>
      <p:ext uri="{BB962C8B-B14F-4D97-AF65-F5344CB8AC3E}">
        <p14:creationId xmlns:p14="http://schemas.microsoft.com/office/powerpoint/2010/main" val="200998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A569-F45B-4D70-81BA-1010BBA1ECEF}"/>
              </a:ext>
            </a:extLst>
          </p:cNvPr>
          <p:cNvSpPr>
            <a:spLocks noGrp="1"/>
          </p:cNvSpPr>
          <p:nvPr>
            <p:ph type="title"/>
          </p:nvPr>
        </p:nvSpPr>
        <p:spPr>
          <a:xfrm>
            <a:off x="568377" y="18255"/>
            <a:ext cx="10515600" cy="1325563"/>
          </a:xfrm>
        </p:spPr>
        <p:txBody>
          <a:bodyPr/>
          <a:lstStyle/>
          <a:p>
            <a:r>
              <a:rPr lang="en-IN" b="1" dirty="0">
                <a:solidFill>
                  <a:schemeClr val="accent2"/>
                </a:solidFill>
              </a:rPr>
              <a:t>1. Supervised Learning Algorithms</a:t>
            </a:r>
          </a:p>
        </p:txBody>
      </p:sp>
      <p:sp>
        <p:nvSpPr>
          <p:cNvPr id="3" name="Content Placeholder 2">
            <a:extLst>
              <a:ext uri="{FF2B5EF4-FFF2-40B4-BE49-F238E27FC236}">
                <a16:creationId xmlns:a16="http://schemas.microsoft.com/office/drawing/2014/main" id="{A4A3C29E-0607-4306-A9BC-609A41ABF072}"/>
              </a:ext>
            </a:extLst>
          </p:cNvPr>
          <p:cNvSpPr>
            <a:spLocks noGrp="1"/>
          </p:cNvSpPr>
          <p:nvPr>
            <p:ph idx="1"/>
          </p:nvPr>
        </p:nvSpPr>
        <p:spPr>
          <a:xfrm>
            <a:off x="988101" y="1076116"/>
            <a:ext cx="10635521" cy="5144801"/>
          </a:xfrm>
        </p:spPr>
        <p:txBody>
          <a:bodyPr>
            <a:normAutofit fontScale="92500" lnSpcReduction="10000"/>
          </a:bodyPr>
          <a:lstStyle/>
          <a:p>
            <a:pPr algn="just" fontAlgn="base">
              <a:lnSpc>
                <a:spcPct val="150000"/>
              </a:lnSpc>
            </a:pPr>
            <a:r>
              <a:rPr lang="en-IN" dirty="0">
                <a:solidFill>
                  <a:srgbClr val="002060"/>
                </a:solidFill>
              </a:rPr>
              <a:t>B. Classification</a:t>
            </a:r>
          </a:p>
          <a:p>
            <a:pPr lvl="1" algn="just" fontAlgn="base">
              <a:lnSpc>
                <a:spcPct val="150000"/>
              </a:lnSpc>
            </a:pPr>
            <a:r>
              <a:rPr lang="en-IN" dirty="0">
                <a:solidFill>
                  <a:srgbClr val="002060"/>
                </a:solidFill>
              </a:rPr>
              <a:t>Logistic Regression</a:t>
            </a:r>
          </a:p>
          <a:p>
            <a:pPr lvl="1" algn="just" fontAlgn="base">
              <a:lnSpc>
                <a:spcPct val="150000"/>
              </a:lnSpc>
            </a:pPr>
            <a:r>
              <a:rPr lang="en-IN" dirty="0">
                <a:solidFill>
                  <a:srgbClr val="002060"/>
                </a:solidFill>
              </a:rPr>
              <a:t>Support Vector Machines (SVM)</a:t>
            </a:r>
          </a:p>
          <a:p>
            <a:pPr lvl="1" algn="just" fontAlgn="base">
              <a:lnSpc>
                <a:spcPct val="150000"/>
              </a:lnSpc>
            </a:pPr>
            <a:r>
              <a:rPr lang="en-IN" dirty="0">
                <a:solidFill>
                  <a:srgbClr val="002060"/>
                </a:solidFill>
              </a:rPr>
              <a:t>k-Nearest </a:t>
            </a:r>
            <a:r>
              <a:rPr lang="en-IN" dirty="0" err="1">
                <a:solidFill>
                  <a:srgbClr val="002060"/>
                </a:solidFill>
              </a:rPr>
              <a:t>Neighbors</a:t>
            </a:r>
            <a:r>
              <a:rPr lang="en-IN" dirty="0">
                <a:solidFill>
                  <a:srgbClr val="002060"/>
                </a:solidFill>
              </a:rPr>
              <a:t> (k-NN)</a:t>
            </a:r>
          </a:p>
          <a:p>
            <a:pPr lvl="1" algn="just" fontAlgn="base">
              <a:lnSpc>
                <a:spcPct val="150000"/>
              </a:lnSpc>
            </a:pPr>
            <a:r>
              <a:rPr lang="en-IN" dirty="0">
                <a:solidFill>
                  <a:srgbClr val="002060"/>
                </a:solidFill>
              </a:rPr>
              <a:t>Naive Bayes</a:t>
            </a:r>
          </a:p>
          <a:p>
            <a:pPr lvl="1" algn="just" fontAlgn="base">
              <a:lnSpc>
                <a:spcPct val="150000"/>
              </a:lnSpc>
            </a:pPr>
            <a:r>
              <a:rPr lang="en-IN" dirty="0">
                <a:solidFill>
                  <a:srgbClr val="002060"/>
                </a:solidFill>
              </a:rPr>
              <a:t>Decision Trees</a:t>
            </a:r>
          </a:p>
          <a:p>
            <a:pPr lvl="1" algn="just" fontAlgn="base">
              <a:lnSpc>
                <a:spcPct val="150000"/>
              </a:lnSpc>
            </a:pPr>
            <a:r>
              <a:rPr lang="en-IN" dirty="0">
                <a:solidFill>
                  <a:srgbClr val="002060"/>
                </a:solidFill>
              </a:rPr>
              <a:t>Random Forest</a:t>
            </a:r>
          </a:p>
          <a:p>
            <a:pPr lvl="1" algn="just" fontAlgn="base">
              <a:lnSpc>
                <a:spcPct val="150000"/>
              </a:lnSpc>
            </a:pPr>
            <a:r>
              <a:rPr lang="en-IN" dirty="0">
                <a:solidFill>
                  <a:srgbClr val="002060"/>
                </a:solidFill>
              </a:rPr>
              <a:t>Gradient Boosting (e.g., </a:t>
            </a:r>
            <a:r>
              <a:rPr lang="en-IN" dirty="0" err="1">
                <a:solidFill>
                  <a:srgbClr val="002060"/>
                </a:solidFill>
              </a:rPr>
              <a:t>XGBoost</a:t>
            </a:r>
            <a:r>
              <a:rPr lang="en-IN" dirty="0">
                <a:solidFill>
                  <a:srgbClr val="002060"/>
                </a:solidFill>
              </a:rPr>
              <a:t>, </a:t>
            </a:r>
            <a:r>
              <a:rPr lang="en-IN" dirty="0" err="1">
                <a:solidFill>
                  <a:srgbClr val="002060"/>
                </a:solidFill>
              </a:rPr>
              <a:t>LightGBM</a:t>
            </a:r>
            <a:r>
              <a:rPr lang="en-IN" dirty="0">
                <a:solidFill>
                  <a:srgbClr val="002060"/>
                </a:solidFill>
              </a:rPr>
              <a:t>, </a:t>
            </a:r>
            <a:r>
              <a:rPr lang="en-IN" dirty="0" err="1">
                <a:solidFill>
                  <a:srgbClr val="002060"/>
                </a:solidFill>
              </a:rPr>
              <a:t>CatBoost</a:t>
            </a:r>
            <a:r>
              <a:rPr lang="en-IN" dirty="0">
                <a:solidFill>
                  <a:srgbClr val="002060"/>
                </a:solidFill>
              </a:rPr>
              <a:t>)</a:t>
            </a:r>
          </a:p>
          <a:p>
            <a:pPr lvl="1" algn="just" fontAlgn="base">
              <a:lnSpc>
                <a:spcPct val="150000"/>
              </a:lnSpc>
            </a:pPr>
            <a:r>
              <a:rPr lang="en-IN" dirty="0">
                <a:solidFill>
                  <a:srgbClr val="002060"/>
                </a:solidFill>
              </a:rPr>
              <a:t>Neural Networks (e.g., Multilayer Perceptron)</a:t>
            </a:r>
          </a:p>
          <a:p>
            <a:pPr algn="just">
              <a:lnSpc>
                <a:spcPct val="150000"/>
              </a:lnSpc>
            </a:pPr>
            <a:endParaRPr lang="en-IN" dirty="0">
              <a:solidFill>
                <a:srgbClr val="002060"/>
              </a:solidFill>
            </a:endParaRPr>
          </a:p>
        </p:txBody>
      </p:sp>
    </p:spTree>
    <p:extLst>
      <p:ext uri="{BB962C8B-B14F-4D97-AF65-F5344CB8AC3E}">
        <p14:creationId xmlns:p14="http://schemas.microsoft.com/office/powerpoint/2010/main" val="3787344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7E46-9B02-41CB-989B-1CEEB424D1EF}"/>
              </a:ext>
            </a:extLst>
          </p:cNvPr>
          <p:cNvSpPr>
            <a:spLocks noGrp="1"/>
          </p:cNvSpPr>
          <p:nvPr>
            <p:ph type="title"/>
          </p:nvPr>
        </p:nvSpPr>
        <p:spPr>
          <a:xfrm>
            <a:off x="688298" y="18255"/>
            <a:ext cx="10515600" cy="1325563"/>
          </a:xfrm>
        </p:spPr>
        <p:txBody>
          <a:bodyPr/>
          <a:lstStyle/>
          <a:p>
            <a:r>
              <a:rPr lang="en-IN" b="1" dirty="0">
                <a:solidFill>
                  <a:schemeClr val="accent2"/>
                </a:solidFill>
              </a:rPr>
              <a:t>2. Unsupervised Learning</a:t>
            </a:r>
          </a:p>
        </p:txBody>
      </p:sp>
      <p:sp>
        <p:nvSpPr>
          <p:cNvPr id="3" name="Content Placeholder 2">
            <a:extLst>
              <a:ext uri="{FF2B5EF4-FFF2-40B4-BE49-F238E27FC236}">
                <a16:creationId xmlns:a16="http://schemas.microsoft.com/office/drawing/2014/main" id="{5247A6C5-F6F4-411A-B172-12B879862A22}"/>
              </a:ext>
            </a:extLst>
          </p:cNvPr>
          <p:cNvSpPr>
            <a:spLocks noGrp="1"/>
          </p:cNvSpPr>
          <p:nvPr>
            <p:ph idx="1"/>
          </p:nvPr>
        </p:nvSpPr>
        <p:spPr>
          <a:xfrm>
            <a:off x="688298" y="1343818"/>
            <a:ext cx="10515600" cy="5357331"/>
          </a:xfrm>
        </p:spPr>
        <p:txBody>
          <a:bodyPr>
            <a:normAutofit/>
          </a:bodyPr>
          <a:lstStyle/>
          <a:p>
            <a:pPr lvl="1" fontAlgn="base">
              <a:lnSpc>
                <a:spcPct val="150000"/>
              </a:lnSpc>
            </a:pPr>
            <a:r>
              <a:rPr lang="en-IN" sz="2600" dirty="0">
                <a:solidFill>
                  <a:srgbClr val="002060"/>
                </a:solidFill>
              </a:rPr>
              <a:t>A. Clustering</a:t>
            </a:r>
          </a:p>
          <a:p>
            <a:pPr lvl="2" fontAlgn="base">
              <a:lnSpc>
                <a:spcPct val="150000"/>
              </a:lnSpc>
            </a:pPr>
            <a:r>
              <a:rPr lang="en-IN" sz="2600" dirty="0">
                <a:solidFill>
                  <a:srgbClr val="002060"/>
                </a:solidFill>
              </a:rPr>
              <a:t>k-Means</a:t>
            </a:r>
          </a:p>
          <a:p>
            <a:pPr lvl="2" fontAlgn="base">
              <a:lnSpc>
                <a:spcPct val="150000"/>
              </a:lnSpc>
            </a:pPr>
            <a:r>
              <a:rPr lang="en-IN" sz="2600" dirty="0">
                <a:solidFill>
                  <a:srgbClr val="002060"/>
                </a:solidFill>
              </a:rPr>
              <a:t>Hierarchical Clustering</a:t>
            </a:r>
          </a:p>
          <a:p>
            <a:pPr lvl="2" fontAlgn="base">
              <a:lnSpc>
                <a:spcPct val="150000"/>
              </a:lnSpc>
            </a:pPr>
            <a:r>
              <a:rPr lang="en-IN" sz="2600" dirty="0">
                <a:solidFill>
                  <a:srgbClr val="002060"/>
                </a:solidFill>
              </a:rPr>
              <a:t>DBSCAN (Density-Based Spatial Clustering of Applications with Noise)</a:t>
            </a:r>
          </a:p>
          <a:p>
            <a:pPr lvl="2" fontAlgn="base">
              <a:lnSpc>
                <a:spcPct val="150000"/>
              </a:lnSpc>
            </a:pPr>
            <a:r>
              <a:rPr lang="en-IN" sz="2600" dirty="0">
                <a:solidFill>
                  <a:srgbClr val="002060"/>
                </a:solidFill>
              </a:rPr>
              <a:t>Gaussian Mixture Models (GMM)</a:t>
            </a:r>
          </a:p>
          <a:p>
            <a:pPr>
              <a:lnSpc>
                <a:spcPct val="150000"/>
              </a:lnSpc>
            </a:pPr>
            <a:endParaRPr lang="en-IN" sz="2600" dirty="0">
              <a:solidFill>
                <a:srgbClr val="002060"/>
              </a:solidFill>
            </a:endParaRPr>
          </a:p>
        </p:txBody>
      </p:sp>
    </p:spTree>
    <p:extLst>
      <p:ext uri="{BB962C8B-B14F-4D97-AF65-F5344CB8AC3E}">
        <p14:creationId xmlns:p14="http://schemas.microsoft.com/office/powerpoint/2010/main" val="250527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7C2E-2A21-4A08-B037-84F46EAD1CB1}"/>
              </a:ext>
            </a:extLst>
          </p:cNvPr>
          <p:cNvSpPr>
            <a:spLocks noGrp="1"/>
          </p:cNvSpPr>
          <p:nvPr>
            <p:ph type="title"/>
          </p:nvPr>
        </p:nvSpPr>
        <p:spPr/>
        <p:txBody>
          <a:bodyPr/>
          <a:lstStyle/>
          <a:p>
            <a:r>
              <a:rPr lang="en-IN" b="1" dirty="0">
                <a:solidFill>
                  <a:srgbClr val="FF0000"/>
                </a:solidFill>
              </a:rPr>
              <a:t>What is MACHINE LEARNING?</a:t>
            </a:r>
            <a:endParaRPr lang="en-IN" dirty="0">
              <a:solidFill>
                <a:srgbClr val="FF0000"/>
              </a:solidFill>
            </a:endParaRPr>
          </a:p>
        </p:txBody>
      </p:sp>
      <p:sp>
        <p:nvSpPr>
          <p:cNvPr id="3" name="Content Placeholder 2">
            <a:extLst>
              <a:ext uri="{FF2B5EF4-FFF2-40B4-BE49-F238E27FC236}">
                <a16:creationId xmlns:a16="http://schemas.microsoft.com/office/drawing/2014/main" id="{FEBBF287-AF6A-473D-9F90-15BFEC7255B2}"/>
              </a:ext>
            </a:extLst>
          </p:cNvPr>
          <p:cNvSpPr>
            <a:spLocks noGrp="1"/>
          </p:cNvSpPr>
          <p:nvPr>
            <p:ph idx="1"/>
          </p:nvPr>
        </p:nvSpPr>
        <p:spPr>
          <a:xfrm>
            <a:off x="5216577" y="1548543"/>
            <a:ext cx="6415790" cy="4802187"/>
          </a:xfrm>
        </p:spPr>
        <p:txBody>
          <a:bodyPr>
            <a:normAutofit fontScale="85000" lnSpcReduction="10000"/>
          </a:bodyPr>
          <a:lstStyle/>
          <a:p>
            <a:pPr algn="just">
              <a:lnSpc>
                <a:spcPct val="150000"/>
              </a:lnSpc>
            </a:pPr>
            <a:r>
              <a:rPr lang="en-IN" dirty="0"/>
              <a:t>Machine learning is the branch of Artificial Intelligence (AI) that focuses on the development of algorithms and models that enable computers to learn patterns from data and make predictions or decisions without being explicitly programmed. </a:t>
            </a:r>
          </a:p>
          <a:p>
            <a:pPr algn="just">
              <a:lnSpc>
                <a:spcPct val="150000"/>
              </a:lnSpc>
            </a:pPr>
            <a:r>
              <a:rPr lang="en-IN" dirty="0"/>
              <a:t>In essence, machine learning allows systems to improve their performance on a specific task over time as they are exposed to more data.</a:t>
            </a:r>
          </a:p>
        </p:txBody>
      </p:sp>
      <p:pic>
        <p:nvPicPr>
          <p:cNvPr id="5" name="Picture 4" descr="Machine Learning vs Deep Learning">
            <a:extLst>
              <a:ext uri="{FF2B5EF4-FFF2-40B4-BE49-F238E27FC236}">
                <a16:creationId xmlns:a16="http://schemas.microsoft.com/office/drawing/2014/main" id="{CD60DC94-DF00-4A91-ADD7-F8F7ACC4AC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484" y="1690687"/>
            <a:ext cx="5074093" cy="4395319"/>
          </a:xfrm>
          <a:prstGeom prst="rect">
            <a:avLst/>
          </a:prstGeom>
          <a:noFill/>
          <a:ln>
            <a:noFill/>
          </a:ln>
        </p:spPr>
      </p:pic>
    </p:spTree>
    <p:extLst>
      <p:ext uri="{BB962C8B-B14F-4D97-AF65-F5344CB8AC3E}">
        <p14:creationId xmlns:p14="http://schemas.microsoft.com/office/powerpoint/2010/main" val="249525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7E46-9B02-41CB-989B-1CEEB424D1EF}"/>
              </a:ext>
            </a:extLst>
          </p:cNvPr>
          <p:cNvSpPr>
            <a:spLocks noGrp="1"/>
          </p:cNvSpPr>
          <p:nvPr>
            <p:ph type="title"/>
          </p:nvPr>
        </p:nvSpPr>
        <p:spPr>
          <a:xfrm>
            <a:off x="688298" y="18255"/>
            <a:ext cx="10515600" cy="1325563"/>
          </a:xfrm>
        </p:spPr>
        <p:txBody>
          <a:bodyPr/>
          <a:lstStyle/>
          <a:p>
            <a:r>
              <a:rPr lang="en-IN" b="1" dirty="0">
                <a:solidFill>
                  <a:schemeClr val="accent2"/>
                </a:solidFill>
              </a:rPr>
              <a:t>2. Unsupervised Learning</a:t>
            </a:r>
          </a:p>
        </p:txBody>
      </p:sp>
      <p:sp>
        <p:nvSpPr>
          <p:cNvPr id="3" name="Content Placeholder 2">
            <a:extLst>
              <a:ext uri="{FF2B5EF4-FFF2-40B4-BE49-F238E27FC236}">
                <a16:creationId xmlns:a16="http://schemas.microsoft.com/office/drawing/2014/main" id="{5247A6C5-F6F4-411A-B172-12B879862A22}"/>
              </a:ext>
            </a:extLst>
          </p:cNvPr>
          <p:cNvSpPr>
            <a:spLocks noGrp="1"/>
          </p:cNvSpPr>
          <p:nvPr>
            <p:ph idx="1"/>
          </p:nvPr>
        </p:nvSpPr>
        <p:spPr>
          <a:xfrm>
            <a:off x="583366" y="1148946"/>
            <a:ext cx="10920335" cy="5566647"/>
          </a:xfrm>
        </p:spPr>
        <p:txBody>
          <a:bodyPr>
            <a:normAutofit/>
          </a:bodyPr>
          <a:lstStyle/>
          <a:p>
            <a:pPr lvl="1" fontAlgn="base">
              <a:lnSpc>
                <a:spcPct val="150000"/>
              </a:lnSpc>
            </a:pPr>
            <a:r>
              <a:rPr lang="en-IN" sz="2200" dirty="0">
                <a:solidFill>
                  <a:srgbClr val="002060"/>
                </a:solidFill>
              </a:rPr>
              <a:t>B. Dimensionality Reduction</a:t>
            </a:r>
          </a:p>
          <a:p>
            <a:pPr lvl="2" fontAlgn="base">
              <a:lnSpc>
                <a:spcPct val="150000"/>
              </a:lnSpc>
            </a:pPr>
            <a:r>
              <a:rPr lang="en-IN" sz="2200" dirty="0">
                <a:solidFill>
                  <a:srgbClr val="002060"/>
                </a:solidFill>
              </a:rPr>
              <a:t>Principal Component Analysis (PCA)</a:t>
            </a:r>
          </a:p>
          <a:p>
            <a:pPr lvl="2" fontAlgn="base">
              <a:lnSpc>
                <a:spcPct val="150000"/>
              </a:lnSpc>
            </a:pPr>
            <a:r>
              <a:rPr lang="en-IN" sz="2200" dirty="0">
                <a:solidFill>
                  <a:srgbClr val="002060"/>
                </a:solidFill>
              </a:rPr>
              <a:t>t-Distributed Stochastic </a:t>
            </a:r>
            <a:r>
              <a:rPr lang="en-IN" sz="2200" dirty="0" err="1">
                <a:solidFill>
                  <a:srgbClr val="002060"/>
                </a:solidFill>
              </a:rPr>
              <a:t>Neighbor</a:t>
            </a:r>
            <a:r>
              <a:rPr lang="en-IN" sz="2200" dirty="0">
                <a:solidFill>
                  <a:srgbClr val="002060"/>
                </a:solidFill>
              </a:rPr>
              <a:t> Embedding (t-SNE)</a:t>
            </a:r>
          </a:p>
          <a:p>
            <a:pPr lvl="2" fontAlgn="base">
              <a:lnSpc>
                <a:spcPct val="150000"/>
              </a:lnSpc>
            </a:pPr>
            <a:r>
              <a:rPr lang="en-IN" sz="2200" dirty="0">
                <a:solidFill>
                  <a:srgbClr val="002060"/>
                </a:solidFill>
              </a:rPr>
              <a:t>Linear Discriminant Analysis (LDA)</a:t>
            </a:r>
          </a:p>
          <a:p>
            <a:pPr lvl="2" fontAlgn="base">
              <a:lnSpc>
                <a:spcPct val="150000"/>
              </a:lnSpc>
            </a:pPr>
            <a:r>
              <a:rPr lang="en-IN" sz="2200" dirty="0">
                <a:solidFill>
                  <a:srgbClr val="002060"/>
                </a:solidFill>
              </a:rPr>
              <a:t>Independent Component Analysis (ICA)</a:t>
            </a:r>
          </a:p>
          <a:p>
            <a:pPr lvl="2" fontAlgn="base">
              <a:lnSpc>
                <a:spcPct val="150000"/>
              </a:lnSpc>
            </a:pPr>
            <a:r>
              <a:rPr lang="en-IN" sz="2200" dirty="0">
                <a:solidFill>
                  <a:srgbClr val="002060"/>
                </a:solidFill>
              </a:rPr>
              <a:t>UMAP (Uniform Manifold Approximation and Projection)</a:t>
            </a:r>
          </a:p>
          <a:p>
            <a:pPr lvl="1" fontAlgn="base">
              <a:lnSpc>
                <a:spcPct val="150000"/>
              </a:lnSpc>
            </a:pPr>
            <a:r>
              <a:rPr lang="en-IN" sz="2200" dirty="0">
                <a:solidFill>
                  <a:srgbClr val="002060"/>
                </a:solidFill>
              </a:rPr>
              <a:t>C. Association</a:t>
            </a:r>
          </a:p>
          <a:p>
            <a:pPr lvl="2" fontAlgn="base">
              <a:lnSpc>
                <a:spcPct val="150000"/>
              </a:lnSpc>
            </a:pPr>
            <a:r>
              <a:rPr lang="en-IN" sz="2200" dirty="0" err="1">
                <a:solidFill>
                  <a:srgbClr val="002060"/>
                </a:solidFill>
              </a:rPr>
              <a:t>Apriori</a:t>
            </a:r>
            <a:r>
              <a:rPr lang="en-IN" sz="2200" dirty="0">
                <a:solidFill>
                  <a:srgbClr val="002060"/>
                </a:solidFill>
              </a:rPr>
              <a:t> Algorithm</a:t>
            </a:r>
          </a:p>
          <a:p>
            <a:pPr lvl="2" fontAlgn="base">
              <a:lnSpc>
                <a:spcPct val="150000"/>
              </a:lnSpc>
            </a:pPr>
            <a:r>
              <a:rPr lang="en-IN" sz="2200" dirty="0">
                <a:solidFill>
                  <a:srgbClr val="002060"/>
                </a:solidFill>
              </a:rPr>
              <a:t>Eclat Algorithm</a:t>
            </a:r>
          </a:p>
        </p:txBody>
      </p:sp>
    </p:spTree>
    <p:extLst>
      <p:ext uri="{BB962C8B-B14F-4D97-AF65-F5344CB8AC3E}">
        <p14:creationId xmlns:p14="http://schemas.microsoft.com/office/powerpoint/2010/main" val="3490904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DA41-DC30-4301-B3A5-71CF8AFC0C0C}"/>
              </a:ext>
            </a:extLst>
          </p:cNvPr>
          <p:cNvSpPr>
            <a:spLocks noGrp="1"/>
          </p:cNvSpPr>
          <p:nvPr>
            <p:ph type="title"/>
          </p:nvPr>
        </p:nvSpPr>
        <p:spPr>
          <a:xfrm>
            <a:off x="523407" y="0"/>
            <a:ext cx="10515600" cy="1325563"/>
          </a:xfrm>
        </p:spPr>
        <p:txBody>
          <a:bodyPr/>
          <a:lstStyle/>
          <a:p>
            <a:r>
              <a:rPr lang="en-IN" b="1" dirty="0">
                <a:solidFill>
                  <a:schemeClr val="accent2"/>
                </a:solidFill>
              </a:rPr>
              <a:t>3. Reinforcement Learning</a:t>
            </a:r>
          </a:p>
        </p:txBody>
      </p:sp>
      <p:sp>
        <p:nvSpPr>
          <p:cNvPr id="3" name="Content Placeholder 2">
            <a:extLst>
              <a:ext uri="{FF2B5EF4-FFF2-40B4-BE49-F238E27FC236}">
                <a16:creationId xmlns:a16="http://schemas.microsoft.com/office/drawing/2014/main" id="{89DC96C4-0663-47F1-90D6-B7123B8122AB}"/>
              </a:ext>
            </a:extLst>
          </p:cNvPr>
          <p:cNvSpPr>
            <a:spLocks noGrp="1"/>
          </p:cNvSpPr>
          <p:nvPr>
            <p:ph idx="1"/>
          </p:nvPr>
        </p:nvSpPr>
        <p:spPr>
          <a:xfrm>
            <a:off x="523407" y="1253331"/>
            <a:ext cx="10515600" cy="5402302"/>
          </a:xfrm>
        </p:spPr>
        <p:txBody>
          <a:bodyPr>
            <a:normAutofit fontScale="85000" lnSpcReduction="10000"/>
          </a:bodyPr>
          <a:lstStyle/>
          <a:p>
            <a:pPr lvl="1" fontAlgn="base">
              <a:lnSpc>
                <a:spcPct val="150000"/>
              </a:lnSpc>
            </a:pPr>
            <a:r>
              <a:rPr lang="en-IN" dirty="0">
                <a:solidFill>
                  <a:srgbClr val="002060"/>
                </a:solidFill>
              </a:rPr>
              <a:t>A. Model-Free Methods</a:t>
            </a:r>
          </a:p>
          <a:p>
            <a:pPr lvl="2" fontAlgn="base">
              <a:lnSpc>
                <a:spcPct val="150000"/>
              </a:lnSpc>
            </a:pPr>
            <a:r>
              <a:rPr lang="en-IN" dirty="0">
                <a:solidFill>
                  <a:srgbClr val="002060"/>
                </a:solidFill>
              </a:rPr>
              <a:t>Q-Learning</a:t>
            </a:r>
          </a:p>
          <a:p>
            <a:pPr lvl="2" fontAlgn="base">
              <a:lnSpc>
                <a:spcPct val="150000"/>
              </a:lnSpc>
            </a:pPr>
            <a:r>
              <a:rPr lang="en-IN" dirty="0">
                <a:solidFill>
                  <a:srgbClr val="002060"/>
                </a:solidFill>
              </a:rPr>
              <a:t>Deep Q-Network (DQN)</a:t>
            </a:r>
          </a:p>
          <a:p>
            <a:pPr lvl="2" fontAlgn="base">
              <a:lnSpc>
                <a:spcPct val="150000"/>
              </a:lnSpc>
            </a:pPr>
            <a:r>
              <a:rPr lang="en-IN" dirty="0">
                <a:solidFill>
                  <a:srgbClr val="002060"/>
                </a:solidFill>
              </a:rPr>
              <a:t>SARSA (State-Action-Reward-State-Action)</a:t>
            </a:r>
          </a:p>
          <a:p>
            <a:pPr lvl="2" fontAlgn="base">
              <a:lnSpc>
                <a:spcPct val="150000"/>
              </a:lnSpc>
            </a:pPr>
            <a:r>
              <a:rPr lang="en-IN" dirty="0">
                <a:solidFill>
                  <a:srgbClr val="002060"/>
                </a:solidFill>
              </a:rPr>
              <a:t>Policy Gradient Methods (e.g., REINFORCE)</a:t>
            </a:r>
          </a:p>
          <a:p>
            <a:pPr lvl="1" fontAlgn="base">
              <a:lnSpc>
                <a:spcPct val="150000"/>
              </a:lnSpc>
            </a:pPr>
            <a:r>
              <a:rPr lang="en-IN" dirty="0">
                <a:solidFill>
                  <a:srgbClr val="002060"/>
                </a:solidFill>
              </a:rPr>
              <a:t>B. Model-Based Methods</a:t>
            </a:r>
          </a:p>
          <a:p>
            <a:pPr lvl="2" fontAlgn="base">
              <a:lnSpc>
                <a:spcPct val="150000"/>
              </a:lnSpc>
            </a:pPr>
            <a:r>
              <a:rPr lang="en-IN" dirty="0">
                <a:solidFill>
                  <a:srgbClr val="002060"/>
                </a:solidFill>
              </a:rPr>
              <a:t>Deep Deterministic Policy Gradient (DDPG)</a:t>
            </a:r>
          </a:p>
          <a:p>
            <a:pPr lvl="2" fontAlgn="base">
              <a:lnSpc>
                <a:spcPct val="150000"/>
              </a:lnSpc>
            </a:pPr>
            <a:r>
              <a:rPr lang="en-IN" dirty="0">
                <a:solidFill>
                  <a:srgbClr val="002060"/>
                </a:solidFill>
              </a:rPr>
              <a:t>Proximal Policy Optimization (PPO)</a:t>
            </a:r>
          </a:p>
          <a:p>
            <a:pPr lvl="2" fontAlgn="base">
              <a:lnSpc>
                <a:spcPct val="150000"/>
              </a:lnSpc>
            </a:pPr>
            <a:r>
              <a:rPr lang="en-IN" dirty="0">
                <a:solidFill>
                  <a:srgbClr val="002060"/>
                </a:solidFill>
              </a:rPr>
              <a:t>Trust Region Policy Optimization (TRPO)</a:t>
            </a:r>
          </a:p>
          <a:p>
            <a:pPr lvl="1" fontAlgn="base">
              <a:lnSpc>
                <a:spcPct val="150000"/>
              </a:lnSpc>
            </a:pPr>
            <a:r>
              <a:rPr lang="en-IN" dirty="0">
                <a:solidFill>
                  <a:srgbClr val="002060"/>
                </a:solidFill>
              </a:rPr>
              <a:t>C. Value-Based Methods</a:t>
            </a:r>
          </a:p>
          <a:p>
            <a:pPr lvl="2" fontAlgn="base">
              <a:lnSpc>
                <a:spcPct val="150000"/>
              </a:lnSpc>
            </a:pPr>
            <a:r>
              <a:rPr lang="en-IN" dirty="0">
                <a:solidFill>
                  <a:srgbClr val="002060"/>
                </a:solidFill>
              </a:rPr>
              <a:t>Monte Carlo Methods</a:t>
            </a:r>
          </a:p>
          <a:p>
            <a:pPr lvl="2" fontAlgn="base">
              <a:lnSpc>
                <a:spcPct val="150000"/>
              </a:lnSpc>
            </a:pPr>
            <a:r>
              <a:rPr lang="en-IN" dirty="0">
                <a:solidFill>
                  <a:srgbClr val="002060"/>
                </a:solidFill>
              </a:rPr>
              <a:t>Temporal Difference (TD) Learning</a:t>
            </a:r>
          </a:p>
          <a:p>
            <a:pPr>
              <a:lnSpc>
                <a:spcPct val="150000"/>
              </a:lnSpc>
            </a:pPr>
            <a:endParaRPr lang="en-IN" dirty="0">
              <a:solidFill>
                <a:srgbClr val="002060"/>
              </a:solidFill>
            </a:endParaRPr>
          </a:p>
        </p:txBody>
      </p:sp>
    </p:spTree>
    <p:extLst>
      <p:ext uri="{BB962C8B-B14F-4D97-AF65-F5344CB8AC3E}">
        <p14:creationId xmlns:p14="http://schemas.microsoft.com/office/powerpoint/2010/main" val="275153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3370-9FEE-4635-B0AB-625D4572D812}"/>
              </a:ext>
            </a:extLst>
          </p:cNvPr>
          <p:cNvSpPr>
            <a:spLocks noGrp="1"/>
          </p:cNvSpPr>
          <p:nvPr>
            <p:ph type="title"/>
          </p:nvPr>
        </p:nvSpPr>
        <p:spPr/>
        <p:txBody>
          <a:bodyPr/>
          <a:lstStyle/>
          <a:p>
            <a:r>
              <a:rPr lang="en-US" b="1" dirty="0">
                <a:solidFill>
                  <a:schemeClr val="accent2"/>
                </a:solidFill>
              </a:rPr>
              <a:t>4. Ensemble Learning</a:t>
            </a:r>
            <a:endParaRPr lang="en-IN" b="1" dirty="0">
              <a:solidFill>
                <a:schemeClr val="accent2"/>
              </a:solidFill>
            </a:endParaRPr>
          </a:p>
        </p:txBody>
      </p:sp>
      <p:sp>
        <p:nvSpPr>
          <p:cNvPr id="3" name="Content Placeholder 2">
            <a:extLst>
              <a:ext uri="{FF2B5EF4-FFF2-40B4-BE49-F238E27FC236}">
                <a16:creationId xmlns:a16="http://schemas.microsoft.com/office/drawing/2014/main" id="{0CD58207-F065-4B28-9448-D56370752343}"/>
              </a:ext>
            </a:extLst>
          </p:cNvPr>
          <p:cNvSpPr>
            <a:spLocks noGrp="1"/>
          </p:cNvSpPr>
          <p:nvPr>
            <p:ph idx="1"/>
          </p:nvPr>
        </p:nvSpPr>
        <p:spPr>
          <a:xfrm>
            <a:off x="658318" y="1495841"/>
            <a:ext cx="10515600" cy="4351338"/>
          </a:xfrm>
        </p:spPr>
        <p:txBody>
          <a:bodyPr>
            <a:normAutofit/>
          </a:bodyPr>
          <a:lstStyle/>
          <a:p>
            <a:pPr lvl="1" fontAlgn="base">
              <a:lnSpc>
                <a:spcPct val="150000"/>
              </a:lnSpc>
            </a:pPr>
            <a:r>
              <a:rPr lang="en-US" sz="2600" dirty="0"/>
              <a:t>Bagging (e.g., Random Forest)</a:t>
            </a:r>
          </a:p>
          <a:p>
            <a:pPr lvl="1" fontAlgn="base">
              <a:lnSpc>
                <a:spcPct val="150000"/>
              </a:lnSpc>
            </a:pPr>
            <a:r>
              <a:rPr lang="en-US" sz="2600" dirty="0"/>
              <a:t>Boosting (e.g., AdaBoost, Gradient Boosting)</a:t>
            </a:r>
          </a:p>
          <a:p>
            <a:pPr lvl="1" fontAlgn="base">
              <a:lnSpc>
                <a:spcPct val="150000"/>
              </a:lnSpc>
            </a:pPr>
            <a:r>
              <a:rPr lang="en-US" sz="2600" dirty="0"/>
              <a:t>Stacking</a:t>
            </a:r>
          </a:p>
          <a:p>
            <a:pPr>
              <a:lnSpc>
                <a:spcPct val="150000"/>
              </a:lnSpc>
            </a:pPr>
            <a:endParaRPr lang="en-IN" sz="2600" dirty="0"/>
          </a:p>
        </p:txBody>
      </p:sp>
    </p:spTree>
    <p:extLst>
      <p:ext uri="{BB962C8B-B14F-4D97-AF65-F5344CB8AC3E}">
        <p14:creationId xmlns:p14="http://schemas.microsoft.com/office/powerpoint/2010/main" val="188841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BA46-C866-4614-995C-2D53CC1E1F60}"/>
              </a:ext>
            </a:extLst>
          </p:cNvPr>
          <p:cNvSpPr>
            <a:spLocks noGrp="1"/>
          </p:cNvSpPr>
          <p:nvPr>
            <p:ph type="title"/>
          </p:nvPr>
        </p:nvSpPr>
        <p:spPr>
          <a:xfrm>
            <a:off x="538397" y="18255"/>
            <a:ext cx="10515600" cy="1325563"/>
          </a:xfrm>
        </p:spPr>
        <p:txBody>
          <a:bodyPr/>
          <a:lstStyle/>
          <a:p>
            <a:r>
              <a:rPr lang="en-US" b="1" dirty="0">
                <a:solidFill>
                  <a:schemeClr val="accent2"/>
                </a:solidFill>
              </a:rPr>
              <a:t>1. </a:t>
            </a:r>
            <a:r>
              <a:rPr lang="en-US" b="1" u="sng" dirty="0">
                <a:solidFill>
                  <a:schemeClr val="accent2"/>
                </a:solidFill>
                <a:hlinkClick r:id="rId2">
                  <a:extLst>
                    <a:ext uri="{A12FA001-AC4F-418D-AE19-62706E023703}">
                      <ahyp:hlinkClr xmlns:ahyp="http://schemas.microsoft.com/office/drawing/2018/hyperlinkcolor" val="tx"/>
                    </a:ext>
                  </a:extLst>
                </a:hlinkClick>
              </a:rPr>
              <a:t>Logistic Regression</a:t>
            </a:r>
            <a:endParaRPr lang="en-IN" dirty="0">
              <a:solidFill>
                <a:schemeClr val="accent2"/>
              </a:solidFill>
            </a:endParaRPr>
          </a:p>
        </p:txBody>
      </p:sp>
      <p:sp>
        <p:nvSpPr>
          <p:cNvPr id="3" name="Content Placeholder 2">
            <a:extLst>
              <a:ext uri="{FF2B5EF4-FFF2-40B4-BE49-F238E27FC236}">
                <a16:creationId xmlns:a16="http://schemas.microsoft.com/office/drawing/2014/main" id="{D8D2C767-0520-4F3F-9941-53135F4D3187}"/>
              </a:ext>
            </a:extLst>
          </p:cNvPr>
          <p:cNvSpPr>
            <a:spLocks noGrp="1"/>
          </p:cNvSpPr>
          <p:nvPr>
            <p:ph idx="1"/>
          </p:nvPr>
        </p:nvSpPr>
        <p:spPr>
          <a:xfrm>
            <a:off x="538397" y="1133954"/>
            <a:ext cx="11258862" cy="5491697"/>
          </a:xfrm>
        </p:spPr>
        <p:txBody>
          <a:bodyPr>
            <a:normAutofit fontScale="92500"/>
          </a:bodyPr>
          <a:lstStyle/>
          <a:p>
            <a:pPr algn="just" fontAlgn="base">
              <a:lnSpc>
                <a:spcPct val="150000"/>
              </a:lnSpc>
            </a:pPr>
            <a:r>
              <a:rPr lang="en-US" b="1" dirty="0"/>
              <a:t>Description:</a:t>
            </a:r>
            <a:r>
              <a:rPr lang="en-US" dirty="0"/>
              <a:t> Logistic regression models the probability of a binary outcome using a logistic function. It outputs probabilities and classifies instances by setting a threshold (usually 0.5).</a:t>
            </a:r>
          </a:p>
          <a:p>
            <a:pPr algn="just" fontAlgn="base">
              <a:lnSpc>
                <a:spcPct val="150000"/>
              </a:lnSpc>
            </a:pPr>
            <a:r>
              <a:rPr lang="en-US" b="1" dirty="0"/>
              <a:t>Key Points:</a:t>
            </a:r>
            <a:endParaRPr lang="en-US" dirty="0"/>
          </a:p>
          <a:p>
            <a:pPr lvl="1" algn="just" fontAlgn="base">
              <a:lnSpc>
                <a:spcPct val="150000"/>
              </a:lnSpc>
            </a:pPr>
            <a:r>
              <a:rPr lang="en-US" dirty="0"/>
              <a:t>Simple and easy to implement.</a:t>
            </a:r>
          </a:p>
          <a:p>
            <a:pPr lvl="1" algn="just" fontAlgn="base">
              <a:lnSpc>
                <a:spcPct val="150000"/>
              </a:lnSpc>
            </a:pPr>
            <a:r>
              <a:rPr lang="en-US" dirty="0"/>
              <a:t>Assumes linear relationship between the input features and the log-odds of the outcome.</a:t>
            </a:r>
          </a:p>
          <a:p>
            <a:pPr lvl="1" algn="just" fontAlgn="base">
              <a:lnSpc>
                <a:spcPct val="150000"/>
              </a:lnSpc>
            </a:pPr>
            <a:r>
              <a:rPr lang="en-US" dirty="0"/>
              <a:t>Works well for binary classification problems.</a:t>
            </a:r>
          </a:p>
          <a:p>
            <a:pPr algn="just" fontAlgn="base">
              <a:lnSpc>
                <a:spcPct val="150000"/>
              </a:lnSpc>
            </a:pPr>
            <a:r>
              <a:rPr lang="en-US" b="1" dirty="0"/>
              <a:t>Applications:</a:t>
            </a:r>
            <a:r>
              <a:rPr lang="en-US" dirty="0"/>
              <a:t> Email spam detection, disease diagnosis, credit scoring.</a:t>
            </a:r>
          </a:p>
          <a:p>
            <a:pPr algn="just">
              <a:lnSpc>
                <a:spcPct val="150000"/>
              </a:lnSpc>
            </a:pPr>
            <a:endParaRPr lang="en-IN" dirty="0"/>
          </a:p>
        </p:txBody>
      </p:sp>
    </p:spTree>
    <p:extLst>
      <p:ext uri="{BB962C8B-B14F-4D97-AF65-F5344CB8AC3E}">
        <p14:creationId xmlns:p14="http://schemas.microsoft.com/office/powerpoint/2010/main" val="79697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3AA0-CFE5-4530-BE30-6F1EA1260E2E}"/>
              </a:ext>
            </a:extLst>
          </p:cNvPr>
          <p:cNvSpPr>
            <a:spLocks noGrp="1"/>
          </p:cNvSpPr>
          <p:nvPr>
            <p:ph type="title"/>
          </p:nvPr>
        </p:nvSpPr>
        <p:spPr>
          <a:xfrm>
            <a:off x="538397" y="18255"/>
            <a:ext cx="10515600" cy="1325563"/>
          </a:xfrm>
        </p:spPr>
        <p:txBody>
          <a:bodyPr/>
          <a:lstStyle/>
          <a:p>
            <a:r>
              <a:rPr lang="en-US" b="1" dirty="0">
                <a:solidFill>
                  <a:schemeClr val="accent2"/>
                </a:solidFill>
              </a:rPr>
              <a:t>2. </a:t>
            </a:r>
            <a:r>
              <a:rPr lang="en-US" b="1" u="sng" dirty="0">
                <a:solidFill>
                  <a:schemeClr val="accent2"/>
                </a:solidFill>
                <a:hlinkClick r:id="rId2">
                  <a:extLst>
                    <a:ext uri="{A12FA001-AC4F-418D-AE19-62706E023703}">
                      <ahyp:hlinkClr xmlns:ahyp="http://schemas.microsoft.com/office/drawing/2018/hyperlinkcolor" val="tx"/>
                    </a:ext>
                  </a:extLst>
                </a:hlinkClick>
              </a:rPr>
              <a:t>Support Vector Machines (SVM)</a:t>
            </a:r>
            <a:endParaRPr lang="en-IN" dirty="0">
              <a:solidFill>
                <a:schemeClr val="accent2"/>
              </a:solidFill>
            </a:endParaRPr>
          </a:p>
        </p:txBody>
      </p:sp>
      <p:sp>
        <p:nvSpPr>
          <p:cNvPr id="3" name="Content Placeholder 2">
            <a:extLst>
              <a:ext uri="{FF2B5EF4-FFF2-40B4-BE49-F238E27FC236}">
                <a16:creationId xmlns:a16="http://schemas.microsoft.com/office/drawing/2014/main" id="{0EB504F7-A62B-46D7-AF2B-3E35E167805D}"/>
              </a:ext>
            </a:extLst>
          </p:cNvPr>
          <p:cNvSpPr>
            <a:spLocks noGrp="1"/>
          </p:cNvSpPr>
          <p:nvPr>
            <p:ph idx="1"/>
          </p:nvPr>
        </p:nvSpPr>
        <p:spPr>
          <a:xfrm>
            <a:off x="538396" y="1253330"/>
            <a:ext cx="11363793" cy="5327351"/>
          </a:xfrm>
        </p:spPr>
        <p:txBody>
          <a:bodyPr>
            <a:normAutofit/>
          </a:bodyPr>
          <a:lstStyle/>
          <a:p>
            <a:pPr algn="just" fontAlgn="base">
              <a:lnSpc>
                <a:spcPct val="150000"/>
              </a:lnSpc>
            </a:pPr>
            <a:r>
              <a:rPr lang="en-US" b="1" dirty="0"/>
              <a:t>Description:</a:t>
            </a:r>
            <a:r>
              <a:rPr lang="en-US" dirty="0"/>
              <a:t> SVMs find the hyperplane that best separates different classes by maximizing the margin between them.</a:t>
            </a:r>
          </a:p>
          <a:p>
            <a:pPr algn="just" fontAlgn="base">
              <a:lnSpc>
                <a:spcPct val="150000"/>
              </a:lnSpc>
            </a:pPr>
            <a:r>
              <a:rPr lang="en-US" b="1" dirty="0"/>
              <a:t>Key Points:</a:t>
            </a:r>
            <a:endParaRPr lang="en-US" dirty="0"/>
          </a:p>
          <a:p>
            <a:pPr lvl="1" algn="just" fontAlgn="base">
              <a:lnSpc>
                <a:spcPct val="150000"/>
              </a:lnSpc>
            </a:pPr>
            <a:r>
              <a:rPr lang="en-US" dirty="0"/>
              <a:t>Effective in high-dimensional spaces.</a:t>
            </a:r>
          </a:p>
          <a:p>
            <a:pPr lvl="1" algn="just" fontAlgn="base">
              <a:lnSpc>
                <a:spcPct val="150000"/>
              </a:lnSpc>
            </a:pPr>
            <a:r>
              <a:rPr lang="en-US" dirty="0"/>
              <a:t>Works well for both linear and non-linear classification using kernel trick.</a:t>
            </a:r>
          </a:p>
          <a:p>
            <a:pPr lvl="1" algn="just" fontAlgn="base">
              <a:lnSpc>
                <a:spcPct val="150000"/>
              </a:lnSpc>
            </a:pPr>
            <a:r>
              <a:rPr lang="en-US" dirty="0"/>
              <a:t>Sensitive to the choice of kernel and regularization parameter.</a:t>
            </a:r>
          </a:p>
          <a:p>
            <a:pPr algn="just" fontAlgn="base">
              <a:lnSpc>
                <a:spcPct val="150000"/>
              </a:lnSpc>
            </a:pPr>
            <a:r>
              <a:rPr lang="en-US" b="1" dirty="0"/>
              <a:t>Applications:</a:t>
            </a:r>
            <a:r>
              <a:rPr lang="en-US" dirty="0"/>
              <a:t> Image classification, text categorization, bioinformatics.</a:t>
            </a:r>
            <a:br>
              <a:rPr lang="en-US" dirty="0"/>
            </a:br>
            <a:endParaRPr lang="en-IN" dirty="0"/>
          </a:p>
        </p:txBody>
      </p:sp>
    </p:spTree>
    <p:extLst>
      <p:ext uri="{BB962C8B-B14F-4D97-AF65-F5344CB8AC3E}">
        <p14:creationId xmlns:p14="http://schemas.microsoft.com/office/powerpoint/2010/main" val="3767461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9C41-AD19-4F82-8710-C9E96DC84B55}"/>
              </a:ext>
            </a:extLst>
          </p:cNvPr>
          <p:cNvSpPr>
            <a:spLocks noGrp="1"/>
          </p:cNvSpPr>
          <p:nvPr>
            <p:ph type="title"/>
          </p:nvPr>
        </p:nvSpPr>
        <p:spPr>
          <a:xfrm>
            <a:off x="508416" y="0"/>
            <a:ext cx="10515600" cy="1325563"/>
          </a:xfrm>
        </p:spPr>
        <p:txBody>
          <a:bodyPr/>
          <a:lstStyle/>
          <a:p>
            <a:r>
              <a:rPr lang="en-US" b="1" dirty="0">
                <a:solidFill>
                  <a:schemeClr val="accent2"/>
                </a:solidFill>
              </a:rPr>
              <a:t>3. </a:t>
            </a:r>
            <a:r>
              <a:rPr lang="en-US" b="1" u="sng" dirty="0">
                <a:solidFill>
                  <a:schemeClr val="accent2"/>
                </a:solidFill>
                <a:hlinkClick r:id="rId2">
                  <a:extLst>
                    <a:ext uri="{A12FA001-AC4F-418D-AE19-62706E023703}">
                      <ahyp:hlinkClr xmlns:ahyp="http://schemas.microsoft.com/office/drawing/2018/hyperlinkcolor" val="tx"/>
                    </a:ext>
                  </a:extLst>
                </a:hlinkClick>
              </a:rPr>
              <a:t>k-Nearest Neighbors (k-NN)</a:t>
            </a:r>
            <a:endParaRPr lang="en-IN" dirty="0">
              <a:solidFill>
                <a:schemeClr val="accent2"/>
              </a:solidFill>
            </a:endParaRPr>
          </a:p>
        </p:txBody>
      </p:sp>
      <p:sp>
        <p:nvSpPr>
          <p:cNvPr id="3" name="Content Placeholder 2">
            <a:extLst>
              <a:ext uri="{FF2B5EF4-FFF2-40B4-BE49-F238E27FC236}">
                <a16:creationId xmlns:a16="http://schemas.microsoft.com/office/drawing/2014/main" id="{62FE9685-5656-42C0-86DD-BCC244352D2A}"/>
              </a:ext>
            </a:extLst>
          </p:cNvPr>
          <p:cNvSpPr>
            <a:spLocks noGrp="1"/>
          </p:cNvSpPr>
          <p:nvPr>
            <p:ph idx="1"/>
          </p:nvPr>
        </p:nvSpPr>
        <p:spPr>
          <a:xfrm>
            <a:off x="658318" y="1145681"/>
            <a:ext cx="11175168" cy="5330070"/>
          </a:xfrm>
        </p:spPr>
        <p:txBody>
          <a:bodyPr>
            <a:normAutofit lnSpcReduction="10000"/>
          </a:bodyPr>
          <a:lstStyle/>
          <a:p>
            <a:pPr algn="just" fontAlgn="base">
              <a:lnSpc>
                <a:spcPct val="150000"/>
              </a:lnSpc>
            </a:pPr>
            <a:r>
              <a:rPr lang="en-US" b="1" dirty="0"/>
              <a:t>Description:</a:t>
            </a:r>
            <a:r>
              <a:rPr lang="en-US" dirty="0"/>
              <a:t> k-NN classifies instances based on the majority class among the k-nearest neighbors in the feature space.</a:t>
            </a:r>
          </a:p>
          <a:p>
            <a:pPr algn="just" fontAlgn="base">
              <a:lnSpc>
                <a:spcPct val="150000"/>
              </a:lnSpc>
            </a:pPr>
            <a:r>
              <a:rPr lang="en-US" b="1" dirty="0"/>
              <a:t>Key Points:</a:t>
            </a:r>
            <a:endParaRPr lang="en-US" dirty="0"/>
          </a:p>
          <a:p>
            <a:pPr lvl="1" algn="just" fontAlgn="base">
              <a:lnSpc>
                <a:spcPct val="150000"/>
              </a:lnSpc>
            </a:pPr>
            <a:r>
              <a:rPr lang="en-US" dirty="0"/>
              <a:t>Simple and intuitive.</a:t>
            </a:r>
          </a:p>
          <a:p>
            <a:pPr lvl="1" algn="just" fontAlgn="base">
              <a:lnSpc>
                <a:spcPct val="150000"/>
              </a:lnSpc>
            </a:pPr>
            <a:r>
              <a:rPr lang="en-US" dirty="0"/>
              <a:t>No explicit training phase, making it a lazy learner.</a:t>
            </a:r>
          </a:p>
          <a:p>
            <a:pPr lvl="1" algn="just" fontAlgn="base">
              <a:lnSpc>
                <a:spcPct val="150000"/>
              </a:lnSpc>
            </a:pPr>
            <a:r>
              <a:rPr lang="en-US" dirty="0"/>
              <a:t>Sensitive to the choice of k and the distance metric.</a:t>
            </a:r>
          </a:p>
          <a:p>
            <a:pPr algn="just" fontAlgn="base">
              <a:lnSpc>
                <a:spcPct val="150000"/>
              </a:lnSpc>
            </a:pPr>
            <a:r>
              <a:rPr lang="en-US" b="1" dirty="0"/>
              <a:t>Applications:</a:t>
            </a:r>
            <a:r>
              <a:rPr lang="en-US" dirty="0"/>
              <a:t> Recommender systems, pattern recognition, anomaly detection.</a:t>
            </a:r>
          </a:p>
          <a:p>
            <a:pPr algn="just">
              <a:lnSpc>
                <a:spcPct val="150000"/>
              </a:lnSpc>
            </a:pPr>
            <a:endParaRPr lang="en-IN" dirty="0"/>
          </a:p>
        </p:txBody>
      </p:sp>
    </p:spTree>
    <p:extLst>
      <p:ext uri="{BB962C8B-B14F-4D97-AF65-F5344CB8AC3E}">
        <p14:creationId xmlns:p14="http://schemas.microsoft.com/office/powerpoint/2010/main" val="1124583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4616-4868-423F-9BC7-30E4493DEF9A}"/>
              </a:ext>
            </a:extLst>
          </p:cNvPr>
          <p:cNvSpPr>
            <a:spLocks noGrp="1"/>
          </p:cNvSpPr>
          <p:nvPr>
            <p:ph type="title"/>
          </p:nvPr>
        </p:nvSpPr>
        <p:spPr>
          <a:xfrm>
            <a:off x="523407" y="18255"/>
            <a:ext cx="10515600" cy="1325563"/>
          </a:xfrm>
        </p:spPr>
        <p:txBody>
          <a:bodyPr/>
          <a:lstStyle/>
          <a:p>
            <a:r>
              <a:rPr lang="en-US" b="1" dirty="0">
                <a:solidFill>
                  <a:schemeClr val="accent2"/>
                </a:solidFill>
              </a:rPr>
              <a:t>4. </a:t>
            </a:r>
            <a:r>
              <a:rPr lang="en-US" b="1" u="sng" dirty="0">
                <a:solidFill>
                  <a:schemeClr val="accent2"/>
                </a:solidFill>
                <a:hlinkClick r:id="rId2">
                  <a:extLst>
                    <a:ext uri="{A12FA001-AC4F-418D-AE19-62706E023703}">
                      <ahyp:hlinkClr xmlns:ahyp="http://schemas.microsoft.com/office/drawing/2018/hyperlinkcolor" val="tx"/>
                    </a:ext>
                  </a:extLst>
                </a:hlinkClick>
              </a:rPr>
              <a:t>Naive Bayes</a:t>
            </a:r>
            <a:endParaRPr lang="en-IN" dirty="0">
              <a:solidFill>
                <a:schemeClr val="accent2"/>
              </a:solidFill>
            </a:endParaRPr>
          </a:p>
        </p:txBody>
      </p:sp>
      <p:sp>
        <p:nvSpPr>
          <p:cNvPr id="3" name="Content Placeholder 2">
            <a:extLst>
              <a:ext uri="{FF2B5EF4-FFF2-40B4-BE49-F238E27FC236}">
                <a16:creationId xmlns:a16="http://schemas.microsoft.com/office/drawing/2014/main" id="{1C8B11B8-61D1-43F5-B9F5-8FDB4D2AEA73}"/>
              </a:ext>
            </a:extLst>
          </p:cNvPr>
          <p:cNvSpPr>
            <a:spLocks noGrp="1"/>
          </p:cNvSpPr>
          <p:nvPr>
            <p:ph idx="1"/>
          </p:nvPr>
        </p:nvSpPr>
        <p:spPr>
          <a:xfrm>
            <a:off x="418476" y="1343817"/>
            <a:ext cx="11438744" cy="5176903"/>
          </a:xfrm>
        </p:spPr>
        <p:txBody>
          <a:bodyPr/>
          <a:lstStyle/>
          <a:p>
            <a:pPr algn="just" fontAlgn="base">
              <a:lnSpc>
                <a:spcPct val="150000"/>
              </a:lnSpc>
            </a:pPr>
            <a:r>
              <a:rPr lang="en-US" b="1" dirty="0"/>
              <a:t>Description:</a:t>
            </a:r>
            <a:r>
              <a:rPr lang="en-US" dirty="0"/>
              <a:t> Naive Bayes uses Bayes’ theorem with the assumption of feature independence to classify instances.</a:t>
            </a:r>
          </a:p>
          <a:p>
            <a:pPr algn="just" fontAlgn="base">
              <a:lnSpc>
                <a:spcPct val="150000"/>
              </a:lnSpc>
            </a:pPr>
            <a:r>
              <a:rPr lang="en-US" b="1" dirty="0"/>
              <a:t>Key Points:</a:t>
            </a:r>
            <a:endParaRPr lang="en-US" dirty="0"/>
          </a:p>
          <a:p>
            <a:pPr lvl="1" algn="just" fontAlgn="base">
              <a:lnSpc>
                <a:spcPct val="150000"/>
              </a:lnSpc>
            </a:pPr>
            <a:r>
              <a:rPr lang="en-US" dirty="0"/>
              <a:t>Fast and efficient.</a:t>
            </a:r>
          </a:p>
          <a:p>
            <a:pPr lvl="1" algn="just" fontAlgn="base">
              <a:lnSpc>
                <a:spcPct val="150000"/>
              </a:lnSpc>
            </a:pPr>
            <a:r>
              <a:rPr lang="en-US" dirty="0"/>
              <a:t>Performs well with high-dimensional data.</a:t>
            </a:r>
          </a:p>
          <a:p>
            <a:pPr lvl="1" algn="just" fontAlgn="base">
              <a:lnSpc>
                <a:spcPct val="150000"/>
              </a:lnSpc>
            </a:pPr>
            <a:r>
              <a:rPr lang="en-US" dirty="0"/>
              <a:t>Assumption of feature independence might not hold in all cases.</a:t>
            </a:r>
          </a:p>
          <a:p>
            <a:pPr algn="just" fontAlgn="base">
              <a:lnSpc>
                <a:spcPct val="150000"/>
              </a:lnSpc>
            </a:pPr>
            <a:r>
              <a:rPr lang="en-US" b="1" dirty="0"/>
              <a:t>Applications:</a:t>
            </a:r>
            <a:r>
              <a:rPr lang="en-US" dirty="0"/>
              <a:t> Text classification, sentiment analysis, spam filtering.</a:t>
            </a:r>
          </a:p>
          <a:p>
            <a:pPr algn="just">
              <a:lnSpc>
                <a:spcPct val="150000"/>
              </a:lnSpc>
            </a:pPr>
            <a:endParaRPr lang="en-IN" dirty="0"/>
          </a:p>
        </p:txBody>
      </p:sp>
    </p:spTree>
    <p:extLst>
      <p:ext uri="{BB962C8B-B14F-4D97-AF65-F5344CB8AC3E}">
        <p14:creationId xmlns:p14="http://schemas.microsoft.com/office/powerpoint/2010/main" val="3050528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06D4-9AFE-43B3-A50F-47D1743D4E20}"/>
              </a:ext>
            </a:extLst>
          </p:cNvPr>
          <p:cNvSpPr>
            <a:spLocks noGrp="1"/>
          </p:cNvSpPr>
          <p:nvPr>
            <p:ph type="title"/>
          </p:nvPr>
        </p:nvSpPr>
        <p:spPr>
          <a:xfrm>
            <a:off x="403485" y="18255"/>
            <a:ext cx="10515600" cy="1325563"/>
          </a:xfrm>
        </p:spPr>
        <p:txBody>
          <a:bodyPr/>
          <a:lstStyle/>
          <a:p>
            <a:r>
              <a:rPr lang="en-US" b="1" dirty="0">
                <a:solidFill>
                  <a:schemeClr val="accent2"/>
                </a:solidFill>
              </a:rPr>
              <a:t>5. </a:t>
            </a:r>
            <a:r>
              <a:rPr lang="en-US" b="1" u="sng" dirty="0">
                <a:solidFill>
                  <a:schemeClr val="accent2"/>
                </a:solidFill>
                <a:hlinkClick r:id="rId2">
                  <a:extLst>
                    <a:ext uri="{A12FA001-AC4F-418D-AE19-62706E023703}">
                      <ahyp:hlinkClr xmlns:ahyp="http://schemas.microsoft.com/office/drawing/2018/hyperlinkcolor" val="tx"/>
                    </a:ext>
                  </a:extLst>
                </a:hlinkClick>
              </a:rPr>
              <a:t>Decision Trees</a:t>
            </a:r>
            <a:endParaRPr lang="en-IN" dirty="0">
              <a:solidFill>
                <a:schemeClr val="accent2"/>
              </a:solidFill>
            </a:endParaRPr>
          </a:p>
        </p:txBody>
      </p:sp>
      <p:sp>
        <p:nvSpPr>
          <p:cNvPr id="3" name="Content Placeholder 2">
            <a:extLst>
              <a:ext uri="{FF2B5EF4-FFF2-40B4-BE49-F238E27FC236}">
                <a16:creationId xmlns:a16="http://schemas.microsoft.com/office/drawing/2014/main" id="{42E18533-51E7-49F3-BF70-7903B0329285}"/>
              </a:ext>
            </a:extLst>
          </p:cNvPr>
          <p:cNvSpPr>
            <a:spLocks noGrp="1"/>
          </p:cNvSpPr>
          <p:nvPr>
            <p:ph idx="1"/>
          </p:nvPr>
        </p:nvSpPr>
        <p:spPr>
          <a:xfrm>
            <a:off x="403485" y="1253330"/>
            <a:ext cx="11385030" cy="4937607"/>
          </a:xfrm>
        </p:spPr>
        <p:txBody>
          <a:bodyPr/>
          <a:lstStyle/>
          <a:p>
            <a:pPr algn="just" fontAlgn="base">
              <a:lnSpc>
                <a:spcPct val="150000"/>
              </a:lnSpc>
            </a:pPr>
            <a:r>
              <a:rPr lang="en-US" b="1" dirty="0"/>
              <a:t>Description:</a:t>
            </a:r>
            <a:r>
              <a:rPr lang="en-US" dirty="0"/>
              <a:t> Decision trees split data into subsets based on the value of input features, creating a tree-like model of decisions.</a:t>
            </a:r>
          </a:p>
          <a:p>
            <a:pPr algn="just" fontAlgn="base">
              <a:lnSpc>
                <a:spcPct val="150000"/>
              </a:lnSpc>
            </a:pPr>
            <a:r>
              <a:rPr lang="en-US" b="1" dirty="0"/>
              <a:t>Key Points:</a:t>
            </a:r>
            <a:endParaRPr lang="en-US" dirty="0"/>
          </a:p>
          <a:p>
            <a:pPr lvl="1" algn="just" fontAlgn="base">
              <a:lnSpc>
                <a:spcPct val="150000"/>
              </a:lnSpc>
            </a:pPr>
            <a:r>
              <a:rPr lang="en-US" dirty="0"/>
              <a:t>Easy to interpret and visualize.</a:t>
            </a:r>
          </a:p>
          <a:p>
            <a:pPr lvl="1" algn="just" fontAlgn="base">
              <a:lnSpc>
                <a:spcPct val="150000"/>
              </a:lnSpc>
            </a:pPr>
            <a:r>
              <a:rPr lang="en-US" dirty="0"/>
              <a:t>Can handle both numerical and categorical data.</a:t>
            </a:r>
          </a:p>
          <a:p>
            <a:pPr lvl="1" algn="just" fontAlgn="base">
              <a:lnSpc>
                <a:spcPct val="150000"/>
              </a:lnSpc>
            </a:pPr>
            <a:r>
              <a:rPr lang="en-US" dirty="0"/>
              <a:t>Prone to overfitting without proper pruning.</a:t>
            </a:r>
          </a:p>
          <a:p>
            <a:pPr algn="just" fontAlgn="base">
              <a:lnSpc>
                <a:spcPct val="150000"/>
              </a:lnSpc>
            </a:pPr>
            <a:r>
              <a:rPr lang="en-US" b="1" dirty="0"/>
              <a:t>Applications:</a:t>
            </a:r>
            <a:r>
              <a:rPr lang="en-US" dirty="0"/>
              <a:t> Risk assessment, fraud detection, customer segmentation.</a:t>
            </a:r>
          </a:p>
          <a:p>
            <a:pPr algn="just">
              <a:lnSpc>
                <a:spcPct val="150000"/>
              </a:lnSpc>
            </a:pPr>
            <a:endParaRPr lang="en-IN" dirty="0"/>
          </a:p>
        </p:txBody>
      </p:sp>
    </p:spTree>
    <p:extLst>
      <p:ext uri="{BB962C8B-B14F-4D97-AF65-F5344CB8AC3E}">
        <p14:creationId xmlns:p14="http://schemas.microsoft.com/office/powerpoint/2010/main" val="2347739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3E02-4EF9-4BF4-B80D-F8448B553283}"/>
              </a:ext>
            </a:extLst>
          </p:cNvPr>
          <p:cNvSpPr>
            <a:spLocks noGrp="1"/>
          </p:cNvSpPr>
          <p:nvPr>
            <p:ph type="title"/>
          </p:nvPr>
        </p:nvSpPr>
        <p:spPr>
          <a:xfrm>
            <a:off x="358515" y="18255"/>
            <a:ext cx="10515600" cy="1325563"/>
          </a:xfrm>
        </p:spPr>
        <p:txBody>
          <a:bodyPr/>
          <a:lstStyle/>
          <a:p>
            <a:r>
              <a:rPr lang="en-US" b="1" dirty="0">
                <a:solidFill>
                  <a:schemeClr val="accent2"/>
                </a:solidFill>
              </a:rPr>
              <a:t>6. </a:t>
            </a:r>
            <a:r>
              <a:rPr lang="en-US" b="1" u="sng" dirty="0">
                <a:solidFill>
                  <a:schemeClr val="accent2"/>
                </a:solidFill>
                <a:hlinkClick r:id="rId2">
                  <a:extLst>
                    <a:ext uri="{A12FA001-AC4F-418D-AE19-62706E023703}">
                      <ahyp:hlinkClr xmlns:ahyp="http://schemas.microsoft.com/office/drawing/2018/hyperlinkcolor" val="tx"/>
                    </a:ext>
                  </a:extLst>
                </a:hlinkClick>
              </a:rPr>
              <a:t>Random Forest</a:t>
            </a:r>
            <a:endParaRPr lang="en-IN" dirty="0">
              <a:solidFill>
                <a:schemeClr val="accent2"/>
              </a:solidFill>
            </a:endParaRPr>
          </a:p>
        </p:txBody>
      </p:sp>
      <p:sp>
        <p:nvSpPr>
          <p:cNvPr id="3" name="Content Placeholder 2">
            <a:extLst>
              <a:ext uri="{FF2B5EF4-FFF2-40B4-BE49-F238E27FC236}">
                <a16:creationId xmlns:a16="http://schemas.microsoft.com/office/drawing/2014/main" id="{920828C4-A4A4-4D28-A29F-E760799869E4}"/>
              </a:ext>
            </a:extLst>
          </p:cNvPr>
          <p:cNvSpPr>
            <a:spLocks noGrp="1"/>
          </p:cNvSpPr>
          <p:nvPr>
            <p:ph idx="1"/>
          </p:nvPr>
        </p:nvSpPr>
        <p:spPr>
          <a:xfrm>
            <a:off x="358515" y="1136076"/>
            <a:ext cx="11474970" cy="5339675"/>
          </a:xfrm>
        </p:spPr>
        <p:txBody>
          <a:bodyPr>
            <a:normAutofit fontScale="92500"/>
          </a:bodyPr>
          <a:lstStyle/>
          <a:p>
            <a:pPr algn="just" fontAlgn="base">
              <a:lnSpc>
                <a:spcPct val="150000"/>
              </a:lnSpc>
            </a:pPr>
            <a:r>
              <a:rPr lang="en-US" b="1" dirty="0"/>
              <a:t>Description:</a:t>
            </a:r>
            <a:r>
              <a:rPr lang="en-US" dirty="0"/>
              <a:t> Random forest is an ensemble of decision trees that improves accuracy and controls overfitting by averaging multiple trees trained on different subsets of data.</a:t>
            </a:r>
          </a:p>
          <a:p>
            <a:pPr algn="just" fontAlgn="base">
              <a:lnSpc>
                <a:spcPct val="150000"/>
              </a:lnSpc>
            </a:pPr>
            <a:r>
              <a:rPr lang="en-US" b="1" dirty="0"/>
              <a:t>Key Points:</a:t>
            </a:r>
            <a:endParaRPr lang="en-US" dirty="0"/>
          </a:p>
          <a:p>
            <a:pPr lvl="1" algn="just" fontAlgn="base">
              <a:lnSpc>
                <a:spcPct val="150000"/>
              </a:lnSpc>
            </a:pPr>
            <a:r>
              <a:rPr lang="en-US" dirty="0"/>
              <a:t>Reduces overfitting compared to individual decision trees.</a:t>
            </a:r>
          </a:p>
          <a:p>
            <a:pPr lvl="1" algn="just" fontAlgn="base">
              <a:lnSpc>
                <a:spcPct val="150000"/>
              </a:lnSpc>
            </a:pPr>
            <a:r>
              <a:rPr lang="en-US" dirty="0"/>
              <a:t>Handles large datasets with higher dimensionality.</a:t>
            </a:r>
          </a:p>
          <a:p>
            <a:pPr lvl="1" algn="just" fontAlgn="base">
              <a:lnSpc>
                <a:spcPct val="150000"/>
              </a:lnSpc>
            </a:pPr>
            <a:r>
              <a:rPr lang="en-US" dirty="0"/>
              <a:t>Requires more computational resources.</a:t>
            </a:r>
          </a:p>
          <a:p>
            <a:pPr algn="just" fontAlgn="base">
              <a:lnSpc>
                <a:spcPct val="150000"/>
              </a:lnSpc>
            </a:pPr>
            <a:r>
              <a:rPr lang="en-US" b="1" dirty="0"/>
              <a:t>Applications:</a:t>
            </a:r>
            <a:r>
              <a:rPr lang="en-US" dirty="0"/>
              <a:t> Financial forecasting, image classification, healthcare diagnostics.</a:t>
            </a:r>
          </a:p>
          <a:p>
            <a:pPr algn="just">
              <a:lnSpc>
                <a:spcPct val="150000"/>
              </a:lnSpc>
            </a:pPr>
            <a:endParaRPr lang="en-IN" dirty="0"/>
          </a:p>
        </p:txBody>
      </p:sp>
    </p:spTree>
    <p:extLst>
      <p:ext uri="{BB962C8B-B14F-4D97-AF65-F5344CB8AC3E}">
        <p14:creationId xmlns:p14="http://schemas.microsoft.com/office/powerpoint/2010/main" val="807706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5E56-30A0-458F-A2D1-DD52EB589520}"/>
              </a:ext>
            </a:extLst>
          </p:cNvPr>
          <p:cNvSpPr>
            <a:spLocks noGrp="1"/>
          </p:cNvSpPr>
          <p:nvPr>
            <p:ph type="title"/>
          </p:nvPr>
        </p:nvSpPr>
        <p:spPr>
          <a:xfrm>
            <a:off x="111801" y="185244"/>
            <a:ext cx="11968398" cy="744147"/>
          </a:xfrm>
        </p:spPr>
        <p:txBody>
          <a:bodyPr>
            <a:normAutofit fontScale="90000"/>
          </a:bodyPr>
          <a:lstStyle/>
          <a:p>
            <a:r>
              <a:rPr lang="en-US" b="1" dirty="0">
                <a:solidFill>
                  <a:schemeClr val="accent2"/>
                </a:solidFill>
              </a:rPr>
              <a:t>7. </a:t>
            </a:r>
            <a:r>
              <a:rPr lang="en-US" b="1" u="sng" dirty="0">
                <a:solidFill>
                  <a:schemeClr val="accent2"/>
                </a:solidFill>
                <a:hlinkClick r:id="rId2">
                  <a:extLst>
                    <a:ext uri="{A12FA001-AC4F-418D-AE19-62706E023703}">
                      <ahyp:hlinkClr xmlns:ahyp="http://schemas.microsoft.com/office/drawing/2018/hyperlinkcolor" val="tx"/>
                    </a:ext>
                  </a:extLst>
                </a:hlinkClick>
              </a:rPr>
              <a:t>Gradient Boosting</a:t>
            </a:r>
            <a:r>
              <a:rPr lang="en-US" b="1" dirty="0">
                <a:solidFill>
                  <a:schemeClr val="accent2"/>
                </a:solidFill>
              </a:rPr>
              <a:t> (e.g., </a:t>
            </a:r>
            <a:r>
              <a:rPr lang="en-US" b="1" u="sng" dirty="0" err="1">
                <a:solidFill>
                  <a:schemeClr val="accent2"/>
                </a:solidFill>
                <a:hlinkClick r:id="rId3">
                  <a:extLst>
                    <a:ext uri="{A12FA001-AC4F-418D-AE19-62706E023703}">
                      <ahyp:hlinkClr xmlns:ahyp="http://schemas.microsoft.com/office/drawing/2018/hyperlinkcolor" val="tx"/>
                    </a:ext>
                  </a:extLst>
                </a:hlinkClick>
              </a:rPr>
              <a:t>XGBoost</a:t>
            </a:r>
            <a:r>
              <a:rPr lang="en-US" b="1" dirty="0">
                <a:solidFill>
                  <a:schemeClr val="accent2"/>
                </a:solidFill>
              </a:rPr>
              <a:t>, </a:t>
            </a:r>
            <a:r>
              <a:rPr lang="en-US" b="1" u="sng" dirty="0" err="1">
                <a:solidFill>
                  <a:schemeClr val="accent2"/>
                </a:solidFill>
                <a:hlinkClick r:id="rId4">
                  <a:extLst>
                    <a:ext uri="{A12FA001-AC4F-418D-AE19-62706E023703}">
                      <ahyp:hlinkClr xmlns:ahyp="http://schemas.microsoft.com/office/drawing/2018/hyperlinkcolor" val="tx"/>
                    </a:ext>
                  </a:extLst>
                </a:hlinkClick>
              </a:rPr>
              <a:t>LightGBM</a:t>
            </a:r>
            <a:r>
              <a:rPr lang="en-US" b="1" dirty="0">
                <a:solidFill>
                  <a:schemeClr val="accent2"/>
                </a:solidFill>
              </a:rPr>
              <a:t>, </a:t>
            </a:r>
            <a:r>
              <a:rPr lang="en-US" b="1" u="sng" dirty="0" err="1">
                <a:solidFill>
                  <a:schemeClr val="accent2"/>
                </a:solidFill>
                <a:hlinkClick r:id="rId5">
                  <a:extLst>
                    <a:ext uri="{A12FA001-AC4F-418D-AE19-62706E023703}">
                      <ahyp:hlinkClr xmlns:ahyp="http://schemas.microsoft.com/office/drawing/2018/hyperlinkcolor" val="tx"/>
                    </a:ext>
                  </a:extLst>
                </a:hlinkClick>
              </a:rPr>
              <a:t>CatBoost</a:t>
            </a:r>
            <a:r>
              <a:rPr lang="en-US" b="1" dirty="0">
                <a:solidFill>
                  <a:schemeClr val="accent2"/>
                </a:solidFill>
              </a:rPr>
              <a:t>)</a:t>
            </a:r>
            <a:endParaRPr lang="en-IN" dirty="0">
              <a:solidFill>
                <a:schemeClr val="accent2"/>
              </a:solidFill>
            </a:endParaRPr>
          </a:p>
        </p:txBody>
      </p:sp>
      <p:sp>
        <p:nvSpPr>
          <p:cNvPr id="3" name="Content Placeholder 2">
            <a:extLst>
              <a:ext uri="{FF2B5EF4-FFF2-40B4-BE49-F238E27FC236}">
                <a16:creationId xmlns:a16="http://schemas.microsoft.com/office/drawing/2014/main" id="{3A2E534A-6275-475B-A126-FE986CD70CBD}"/>
              </a:ext>
            </a:extLst>
          </p:cNvPr>
          <p:cNvSpPr>
            <a:spLocks noGrp="1"/>
          </p:cNvSpPr>
          <p:nvPr>
            <p:ph idx="1"/>
          </p:nvPr>
        </p:nvSpPr>
        <p:spPr>
          <a:xfrm>
            <a:off x="388495" y="1253330"/>
            <a:ext cx="11558665" cy="5117489"/>
          </a:xfrm>
        </p:spPr>
        <p:txBody>
          <a:bodyPr>
            <a:normAutofit lnSpcReduction="10000"/>
          </a:bodyPr>
          <a:lstStyle/>
          <a:p>
            <a:pPr algn="just" fontAlgn="base">
              <a:lnSpc>
                <a:spcPct val="150000"/>
              </a:lnSpc>
            </a:pPr>
            <a:r>
              <a:rPr lang="en-US" b="1" dirty="0"/>
              <a:t>Description:</a:t>
            </a:r>
            <a:r>
              <a:rPr lang="en-US" dirty="0"/>
              <a:t> Gradient boosting builds models sequentially to correct errors made by previous models, optimizing for accuracy.</a:t>
            </a:r>
          </a:p>
          <a:p>
            <a:pPr algn="just" fontAlgn="base">
              <a:lnSpc>
                <a:spcPct val="150000"/>
              </a:lnSpc>
            </a:pPr>
            <a:r>
              <a:rPr lang="en-US" b="1" dirty="0"/>
              <a:t>Key Points:</a:t>
            </a:r>
            <a:endParaRPr lang="en-US" dirty="0"/>
          </a:p>
          <a:p>
            <a:pPr lvl="1" algn="just" fontAlgn="base">
              <a:lnSpc>
                <a:spcPct val="150000"/>
              </a:lnSpc>
            </a:pPr>
            <a:r>
              <a:rPr lang="en-US" dirty="0"/>
              <a:t>Highly accurate and efficient.</a:t>
            </a:r>
          </a:p>
          <a:p>
            <a:pPr lvl="1" algn="just" fontAlgn="base">
              <a:lnSpc>
                <a:spcPct val="150000"/>
              </a:lnSpc>
            </a:pPr>
            <a:r>
              <a:rPr lang="en-US" dirty="0"/>
              <a:t>Can handle different types of data.</a:t>
            </a:r>
          </a:p>
          <a:p>
            <a:pPr lvl="1" algn="just" fontAlgn="base">
              <a:lnSpc>
                <a:spcPct val="150000"/>
              </a:lnSpc>
            </a:pPr>
            <a:r>
              <a:rPr lang="en-US" dirty="0"/>
              <a:t>Prone to overfitting if not properly tuned.</a:t>
            </a:r>
          </a:p>
          <a:p>
            <a:pPr algn="just" fontAlgn="base">
              <a:lnSpc>
                <a:spcPct val="150000"/>
              </a:lnSpc>
            </a:pPr>
            <a:r>
              <a:rPr lang="en-US" b="1" dirty="0"/>
              <a:t>Applications:</a:t>
            </a:r>
            <a:r>
              <a:rPr lang="en-US" dirty="0"/>
              <a:t> Web search ranking, customer churn prediction, insurance risk prediction.</a:t>
            </a:r>
          </a:p>
          <a:p>
            <a:pPr algn="just">
              <a:lnSpc>
                <a:spcPct val="150000"/>
              </a:lnSpc>
            </a:pPr>
            <a:endParaRPr lang="en-IN" dirty="0"/>
          </a:p>
        </p:txBody>
      </p:sp>
    </p:spTree>
    <p:extLst>
      <p:ext uri="{BB962C8B-B14F-4D97-AF65-F5344CB8AC3E}">
        <p14:creationId xmlns:p14="http://schemas.microsoft.com/office/powerpoint/2010/main" val="188660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FBBEC-7642-4678-AC3D-F97C3C1B5047}"/>
              </a:ext>
            </a:extLst>
          </p:cNvPr>
          <p:cNvSpPr>
            <a:spLocks noGrp="1"/>
          </p:cNvSpPr>
          <p:nvPr>
            <p:ph idx="1"/>
          </p:nvPr>
        </p:nvSpPr>
        <p:spPr>
          <a:xfrm>
            <a:off x="313543" y="401559"/>
            <a:ext cx="11483715" cy="1127437"/>
          </a:xfrm>
        </p:spPr>
        <p:txBody>
          <a:bodyPr>
            <a:normAutofit fontScale="92500" lnSpcReduction="20000"/>
          </a:bodyPr>
          <a:lstStyle/>
          <a:p>
            <a:pPr algn="just">
              <a:lnSpc>
                <a:spcPct val="150000"/>
              </a:lnSpc>
            </a:pPr>
            <a:r>
              <a:rPr lang="en-IN" dirty="0">
                <a:solidFill>
                  <a:srgbClr val="0070C0"/>
                </a:solidFill>
              </a:rPr>
              <a:t>In simple words, ML teaches the systems to think and understand like humans by learning from the data.</a:t>
            </a:r>
          </a:p>
        </p:txBody>
      </p:sp>
      <p:pic>
        <p:nvPicPr>
          <p:cNvPr id="4" name="Picture 3" descr="Machine Learning: What It is, Tutorial, Definition, Types - Javatpoint">
            <a:extLst>
              <a:ext uri="{FF2B5EF4-FFF2-40B4-BE49-F238E27FC236}">
                <a16:creationId xmlns:a16="http://schemas.microsoft.com/office/drawing/2014/main" id="{9B666092-2DCF-4C33-A07B-118AC673CF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9134" y="1638299"/>
            <a:ext cx="9099030" cy="4818142"/>
          </a:xfrm>
          <a:prstGeom prst="rect">
            <a:avLst/>
          </a:prstGeom>
          <a:noFill/>
          <a:ln>
            <a:noFill/>
          </a:ln>
        </p:spPr>
      </p:pic>
    </p:spTree>
    <p:extLst>
      <p:ext uri="{BB962C8B-B14F-4D97-AF65-F5344CB8AC3E}">
        <p14:creationId xmlns:p14="http://schemas.microsoft.com/office/powerpoint/2010/main" val="33316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6A90-A5CD-45ED-8855-053C557C8A01}"/>
              </a:ext>
            </a:extLst>
          </p:cNvPr>
          <p:cNvSpPr>
            <a:spLocks noGrp="1"/>
          </p:cNvSpPr>
          <p:nvPr>
            <p:ph type="title"/>
          </p:nvPr>
        </p:nvSpPr>
        <p:spPr>
          <a:xfrm>
            <a:off x="298555" y="215223"/>
            <a:ext cx="11348802" cy="1238823"/>
          </a:xfrm>
        </p:spPr>
        <p:txBody>
          <a:bodyPr>
            <a:normAutofit/>
          </a:bodyPr>
          <a:lstStyle/>
          <a:p>
            <a:r>
              <a:rPr lang="en-US" b="1" dirty="0">
                <a:solidFill>
                  <a:schemeClr val="accent2"/>
                </a:solidFill>
              </a:rPr>
              <a:t>8. </a:t>
            </a:r>
            <a:r>
              <a:rPr lang="en-US" b="1" u="sng" dirty="0">
                <a:solidFill>
                  <a:schemeClr val="accent2"/>
                </a:solidFill>
                <a:hlinkClick r:id="rId2">
                  <a:extLst>
                    <a:ext uri="{A12FA001-AC4F-418D-AE19-62706E023703}">
                      <ahyp:hlinkClr xmlns:ahyp="http://schemas.microsoft.com/office/drawing/2018/hyperlinkcolor" val="tx"/>
                    </a:ext>
                  </a:extLst>
                </a:hlinkClick>
              </a:rPr>
              <a:t>Neural Networks</a:t>
            </a:r>
            <a:r>
              <a:rPr lang="en-US" b="1" dirty="0">
                <a:solidFill>
                  <a:schemeClr val="accent2"/>
                </a:solidFill>
              </a:rPr>
              <a:t> (e.g., </a:t>
            </a:r>
            <a:r>
              <a:rPr lang="en-US" b="1" u="sng" dirty="0">
                <a:solidFill>
                  <a:schemeClr val="accent2"/>
                </a:solidFill>
                <a:hlinkClick r:id="rId3">
                  <a:extLst>
                    <a:ext uri="{A12FA001-AC4F-418D-AE19-62706E023703}">
                      <ahyp:hlinkClr xmlns:ahyp="http://schemas.microsoft.com/office/drawing/2018/hyperlinkcolor" val="tx"/>
                    </a:ext>
                  </a:extLst>
                </a:hlinkClick>
              </a:rPr>
              <a:t>Multilayer Perceptron</a:t>
            </a:r>
            <a:r>
              <a:rPr lang="en-US" b="1" dirty="0">
                <a:solidFill>
                  <a:schemeClr val="accent2"/>
                </a:solidFill>
              </a:rPr>
              <a:t>)</a:t>
            </a:r>
            <a:endParaRPr lang="en-IN" dirty="0">
              <a:solidFill>
                <a:schemeClr val="accent2"/>
              </a:solidFill>
            </a:endParaRPr>
          </a:p>
        </p:txBody>
      </p:sp>
      <p:sp>
        <p:nvSpPr>
          <p:cNvPr id="3" name="Content Placeholder 2">
            <a:extLst>
              <a:ext uri="{FF2B5EF4-FFF2-40B4-BE49-F238E27FC236}">
                <a16:creationId xmlns:a16="http://schemas.microsoft.com/office/drawing/2014/main" id="{28D8D0B7-485C-4A0E-A4A5-52209D57880E}"/>
              </a:ext>
            </a:extLst>
          </p:cNvPr>
          <p:cNvSpPr>
            <a:spLocks noGrp="1"/>
          </p:cNvSpPr>
          <p:nvPr>
            <p:ph idx="1"/>
          </p:nvPr>
        </p:nvSpPr>
        <p:spPr>
          <a:xfrm>
            <a:off x="544643" y="1454046"/>
            <a:ext cx="11102714" cy="4961744"/>
          </a:xfrm>
        </p:spPr>
        <p:txBody>
          <a:bodyPr>
            <a:normAutofit fontScale="92500" lnSpcReduction="10000"/>
          </a:bodyPr>
          <a:lstStyle/>
          <a:p>
            <a:pPr algn="just" fontAlgn="base">
              <a:lnSpc>
                <a:spcPct val="150000"/>
              </a:lnSpc>
            </a:pPr>
            <a:r>
              <a:rPr lang="en-US" b="1" dirty="0"/>
              <a:t>Description:</a:t>
            </a:r>
            <a:r>
              <a:rPr lang="en-US" dirty="0"/>
              <a:t> Neural networks use layers of interconnected nodes to model complex patterns in data.</a:t>
            </a:r>
          </a:p>
          <a:p>
            <a:pPr algn="just" fontAlgn="base">
              <a:lnSpc>
                <a:spcPct val="150000"/>
              </a:lnSpc>
            </a:pPr>
            <a:r>
              <a:rPr lang="en-US" b="1" dirty="0"/>
              <a:t>Key Points:</a:t>
            </a:r>
            <a:endParaRPr lang="en-US" dirty="0"/>
          </a:p>
          <a:p>
            <a:pPr lvl="1" algn="just" fontAlgn="base">
              <a:lnSpc>
                <a:spcPct val="150000"/>
              </a:lnSpc>
            </a:pPr>
            <a:r>
              <a:rPr lang="en-US" dirty="0"/>
              <a:t>Capable of learning non-linear relationships.</a:t>
            </a:r>
          </a:p>
          <a:p>
            <a:pPr lvl="1" algn="just" fontAlgn="base">
              <a:lnSpc>
                <a:spcPct val="150000"/>
              </a:lnSpc>
            </a:pPr>
            <a:r>
              <a:rPr lang="en-US" dirty="0"/>
              <a:t>Requires large amounts of data and computational power.</a:t>
            </a:r>
          </a:p>
          <a:p>
            <a:pPr lvl="1" algn="just" fontAlgn="base">
              <a:lnSpc>
                <a:spcPct val="150000"/>
              </a:lnSpc>
            </a:pPr>
            <a:r>
              <a:rPr lang="en-US" dirty="0"/>
              <a:t>Can be prone to overfitting.</a:t>
            </a:r>
          </a:p>
          <a:p>
            <a:pPr algn="just" fontAlgn="base">
              <a:lnSpc>
                <a:spcPct val="150000"/>
              </a:lnSpc>
            </a:pPr>
            <a:r>
              <a:rPr lang="en-US" b="1" dirty="0"/>
              <a:t>Applications:</a:t>
            </a:r>
            <a:r>
              <a:rPr lang="en-US" dirty="0"/>
              <a:t> Image recognition, speech recognition, natural language processing.</a:t>
            </a:r>
          </a:p>
          <a:p>
            <a:pPr algn="just">
              <a:lnSpc>
                <a:spcPct val="150000"/>
              </a:lnSpc>
            </a:pPr>
            <a:endParaRPr lang="en-IN" dirty="0"/>
          </a:p>
        </p:txBody>
      </p:sp>
    </p:spTree>
    <p:extLst>
      <p:ext uri="{BB962C8B-B14F-4D97-AF65-F5344CB8AC3E}">
        <p14:creationId xmlns:p14="http://schemas.microsoft.com/office/powerpoint/2010/main" val="3345760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0312-671B-47AC-898C-5432B9F0AFF2}"/>
              </a:ext>
            </a:extLst>
          </p:cNvPr>
          <p:cNvSpPr>
            <a:spLocks noGrp="1"/>
          </p:cNvSpPr>
          <p:nvPr>
            <p:ph type="title"/>
          </p:nvPr>
        </p:nvSpPr>
        <p:spPr>
          <a:xfrm>
            <a:off x="373505" y="18255"/>
            <a:ext cx="10515600" cy="1325563"/>
          </a:xfrm>
        </p:spPr>
        <p:txBody>
          <a:bodyPr/>
          <a:lstStyle/>
          <a:p>
            <a:r>
              <a:rPr lang="en-US" b="1" dirty="0">
                <a:solidFill>
                  <a:schemeClr val="accent2"/>
                </a:solidFill>
              </a:rPr>
              <a:t>9. </a:t>
            </a:r>
            <a:r>
              <a:rPr lang="en-US" b="1" u="sng" dirty="0">
                <a:solidFill>
                  <a:schemeClr val="accent2"/>
                </a:solidFill>
                <a:hlinkClick r:id="rId2">
                  <a:extLst>
                    <a:ext uri="{A12FA001-AC4F-418D-AE19-62706E023703}">
                      <ahyp:hlinkClr xmlns:ahyp="http://schemas.microsoft.com/office/drawing/2018/hyperlinkcolor" val="tx"/>
                    </a:ext>
                  </a:extLst>
                </a:hlinkClick>
              </a:rPr>
              <a:t>k-Means</a:t>
            </a:r>
            <a:endParaRPr lang="en-IN" dirty="0">
              <a:solidFill>
                <a:schemeClr val="accent2"/>
              </a:solidFill>
            </a:endParaRPr>
          </a:p>
        </p:txBody>
      </p:sp>
      <p:sp>
        <p:nvSpPr>
          <p:cNvPr id="3" name="Content Placeholder 2">
            <a:extLst>
              <a:ext uri="{FF2B5EF4-FFF2-40B4-BE49-F238E27FC236}">
                <a16:creationId xmlns:a16="http://schemas.microsoft.com/office/drawing/2014/main" id="{A27EC767-5947-498A-B747-0CC840B00A1F}"/>
              </a:ext>
            </a:extLst>
          </p:cNvPr>
          <p:cNvSpPr>
            <a:spLocks noGrp="1"/>
          </p:cNvSpPr>
          <p:nvPr>
            <p:ph idx="1"/>
          </p:nvPr>
        </p:nvSpPr>
        <p:spPr>
          <a:xfrm>
            <a:off x="425971" y="1208907"/>
            <a:ext cx="11340058" cy="5071972"/>
          </a:xfrm>
        </p:spPr>
        <p:txBody>
          <a:bodyPr>
            <a:normAutofit fontScale="92500"/>
          </a:bodyPr>
          <a:lstStyle/>
          <a:p>
            <a:pPr algn="just" fontAlgn="base">
              <a:lnSpc>
                <a:spcPct val="150000"/>
              </a:lnSpc>
            </a:pPr>
            <a:r>
              <a:rPr lang="en-US" b="1" dirty="0"/>
              <a:t>Description:</a:t>
            </a:r>
            <a:r>
              <a:rPr lang="en-US" dirty="0"/>
              <a:t> k-Means partitions data into k clusters based on feature similarity, minimizing the sum of squared distances from each point to the centroid of its assigned cluster.</a:t>
            </a:r>
          </a:p>
          <a:p>
            <a:pPr algn="just" fontAlgn="base">
              <a:lnSpc>
                <a:spcPct val="150000"/>
              </a:lnSpc>
            </a:pPr>
            <a:r>
              <a:rPr lang="en-US" b="1" dirty="0"/>
              <a:t>Key Points:</a:t>
            </a:r>
            <a:endParaRPr lang="en-US" dirty="0"/>
          </a:p>
          <a:p>
            <a:pPr lvl="1" algn="just" fontAlgn="base">
              <a:lnSpc>
                <a:spcPct val="150000"/>
              </a:lnSpc>
            </a:pPr>
            <a:r>
              <a:rPr lang="en-US" dirty="0"/>
              <a:t>Simple and efficient.</a:t>
            </a:r>
          </a:p>
          <a:p>
            <a:pPr lvl="1" algn="just" fontAlgn="base">
              <a:lnSpc>
                <a:spcPct val="150000"/>
              </a:lnSpc>
            </a:pPr>
            <a:r>
              <a:rPr lang="en-US" dirty="0"/>
              <a:t>Sensitive to the initial placement of centroids.</a:t>
            </a:r>
          </a:p>
          <a:p>
            <a:pPr lvl="1" algn="just" fontAlgn="base">
              <a:lnSpc>
                <a:spcPct val="150000"/>
              </a:lnSpc>
            </a:pPr>
            <a:r>
              <a:rPr lang="en-US" dirty="0"/>
              <a:t>Assumes clusters are spherical.</a:t>
            </a:r>
          </a:p>
          <a:p>
            <a:pPr algn="just" fontAlgn="base">
              <a:lnSpc>
                <a:spcPct val="150000"/>
              </a:lnSpc>
            </a:pPr>
            <a:r>
              <a:rPr lang="en-US" b="1" dirty="0"/>
              <a:t>Applications:</a:t>
            </a:r>
            <a:r>
              <a:rPr lang="en-US" dirty="0"/>
              <a:t> Customer segmentation, market research, image compression.</a:t>
            </a:r>
          </a:p>
          <a:p>
            <a:pPr algn="just">
              <a:lnSpc>
                <a:spcPct val="150000"/>
              </a:lnSpc>
            </a:pPr>
            <a:endParaRPr lang="en-IN" dirty="0"/>
          </a:p>
        </p:txBody>
      </p:sp>
    </p:spTree>
    <p:extLst>
      <p:ext uri="{BB962C8B-B14F-4D97-AF65-F5344CB8AC3E}">
        <p14:creationId xmlns:p14="http://schemas.microsoft.com/office/powerpoint/2010/main" val="173944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E1B2-FB25-4932-9EB4-F08441823D2D}"/>
              </a:ext>
            </a:extLst>
          </p:cNvPr>
          <p:cNvSpPr>
            <a:spLocks noGrp="1"/>
          </p:cNvSpPr>
          <p:nvPr>
            <p:ph type="title"/>
          </p:nvPr>
        </p:nvSpPr>
        <p:spPr>
          <a:xfrm>
            <a:off x="223604" y="18255"/>
            <a:ext cx="10515600" cy="1325563"/>
          </a:xfrm>
        </p:spPr>
        <p:txBody>
          <a:bodyPr/>
          <a:lstStyle/>
          <a:p>
            <a:r>
              <a:rPr lang="en-IN" b="1" dirty="0">
                <a:solidFill>
                  <a:schemeClr val="accent2"/>
                </a:solidFill>
              </a:rPr>
              <a:t>10. </a:t>
            </a:r>
            <a:r>
              <a:rPr lang="en-IN" b="1" u="sng" dirty="0">
                <a:solidFill>
                  <a:schemeClr val="accent2"/>
                </a:solidFill>
                <a:hlinkClick r:id="rId2">
                  <a:extLst>
                    <a:ext uri="{A12FA001-AC4F-418D-AE19-62706E023703}">
                      <ahyp:hlinkClr xmlns:ahyp="http://schemas.microsoft.com/office/drawing/2018/hyperlinkcolor" val="tx"/>
                    </a:ext>
                  </a:extLst>
                </a:hlinkClick>
              </a:rPr>
              <a:t>Hierarchical Clustering</a:t>
            </a:r>
            <a:endParaRPr lang="en-IN" dirty="0">
              <a:solidFill>
                <a:schemeClr val="accent2"/>
              </a:solidFill>
            </a:endParaRPr>
          </a:p>
        </p:txBody>
      </p:sp>
      <p:sp>
        <p:nvSpPr>
          <p:cNvPr id="3" name="Content Placeholder 2">
            <a:extLst>
              <a:ext uri="{FF2B5EF4-FFF2-40B4-BE49-F238E27FC236}">
                <a16:creationId xmlns:a16="http://schemas.microsoft.com/office/drawing/2014/main" id="{8D9AE0EB-4997-413E-A222-990F1316A21E}"/>
              </a:ext>
            </a:extLst>
          </p:cNvPr>
          <p:cNvSpPr>
            <a:spLocks noGrp="1"/>
          </p:cNvSpPr>
          <p:nvPr>
            <p:ph idx="1"/>
          </p:nvPr>
        </p:nvSpPr>
        <p:spPr>
          <a:xfrm>
            <a:off x="369132" y="1163936"/>
            <a:ext cx="11453735" cy="5251854"/>
          </a:xfrm>
        </p:spPr>
        <p:txBody>
          <a:bodyPr>
            <a:normAutofit lnSpcReduction="10000"/>
          </a:bodyPr>
          <a:lstStyle/>
          <a:p>
            <a:pPr algn="just" fontAlgn="base">
              <a:lnSpc>
                <a:spcPct val="150000"/>
              </a:lnSpc>
            </a:pPr>
            <a:r>
              <a:rPr lang="en-IN" b="1" dirty="0"/>
              <a:t>Description:</a:t>
            </a:r>
            <a:r>
              <a:rPr lang="en-IN" dirty="0"/>
              <a:t> Hierarchical clustering builds a hierarchy of clusters using either a bottom-up (agglomerative) or top-down (divisive) approach.</a:t>
            </a:r>
          </a:p>
          <a:p>
            <a:pPr algn="just" fontAlgn="base">
              <a:lnSpc>
                <a:spcPct val="150000"/>
              </a:lnSpc>
            </a:pPr>
            <a:r>
              <a:rPr lang="en-IN" b="1" dirty="0"/>
              <a:t>Key Points:</a:t>
            </a:r>
            <a:endParaRPr lang="en-IN" dirty="0"/>
          </a:p>
          <a:p>
            <a:pPr lvl="1" algn="just" fontAlgn="base">
              <a:lnSpc>
                <a:spcPct val="150000"/>
              </a:lnSpc>
            </a:pPr>
            <a:r>
              <a:rPr lang="en-IN" dirty="0"/>
              <a:t>Does not require a predefined number of clusters.</a:t>
            </a:r>
          </a:p>
          <a:p>
            <a:pPr lvl="1" algn="just" fontAlgn="base">
              <a:lnSpc>
                <a:spcPct val="150000"/>
              </a:lnSpc>
            </a:pPr>
            <a:r>
              <a:rPr lang="en-IN" dirty="0"/>
              <a:t>Produces a dendrogram for visualizing the hierarchy.</a:t>
            </a:r>
          </a:p>
          <a:p>
            <a:pPr lvl="1" algn="just" fontAlgn="base">
              <a:lnSpc>
                <a:spcPct val="150000"/>
              </a:lnSpc>
            </a:pPr>
            <a:r>
              <a:rPr lang="en-IN" dirty="0"/>
              <a:t>Computationally intensive for large datasets.</a:t>
            </a:r>
          </a:p>
          <a:p>
            <a:pPr algn="just" fontAlgn="base">
              <a:lnSpc>
                <a:spcPct val="150000"/>
              </a:lnSpc>
            </a:pPr>
            <a:r>
              <a:rPr lang="en-IN" b="1" dirty="0"/>
              <a:t>Applications:</a:t>
            </a:r>
            <a:r>
              <a:rPr lang="en-IN" dirty="0"/>
              <a:t> Social network analysis, gene sequence analysis, document clustering.</a:t>
            </a:r>
          </a:p>
          <a:p>
            <a:pPr algn="just">
              <a:lnSpc>
                <a:spcPct val="150000"/>
              </a:lnSpc>
            </a:pPr>
            <a:endParaRPr lang="en-IN" dirty="0"/>
          </a:p>
        </p:txBody>
      </p:sp>
    </p:spTree>
    <p:extLst>
      <p:ext uri="{BB962C8B-B14F-4D97-AF65-F5344CB8AC3E}">
        <p14:creationId xmlns:p14="http://schemas.microsoft.com/office/powerpoint/2010/main" val="1279288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AA9F-4F7B-439F-B13A-DF2116AD223B}"/>
              </a:ext>
            </a:extLst>
          </p:cNvPr>
          <p:cNvSpPr>
            <a:spLocks noGrp="1"/>
          </p:cNvSpPr>
          <p:nvPr>
            <p:ph type="title"/>
          </p:nvPr>
        </p:nvSpPr>
        <p:spPr>
          <a:xfrm>
            <a:off x="51215" y="561116"/>
            <a:ext cx="12465571" cy="922911"/>
          </a:xfrm>
        </p:spPr>
        <p:txBody>
          <a:bodyPr>
            <a:normAutofit fontScale="90000"/>
          </a:bodyPr>
          <a:lstStyle/>
          <a:p>
            <a:r>
              <a:rPr lang="en-US" b="1" dirty="0">
                <a:solidFill>
                  <a:schemeClr val="accent2"/>
                </a:solidFill>
              </a:rPr>
              <a:t>11. </a:t>
            </a:r>
            <a:r>
              <a:rPr lang="en-US" b="1" u="sng" dirty="0">
                <a:solidFill>
                  <a:schemeClr val="accent2"/>
                </a:solidFill>
                <a:hlinkClick r:id="rId2">
                  <a:extLst>
                    <a:ext uri="{A12FA001-AC4F-418D-AE19-62706E023703}">
                      <ahyp:hlinkClr xmlns:ahyp="http://schemas.microsoft.com/office/drawing/2018/hyperlinkcolor" val="tx"/>
                    </a:ext>
                  </a:extLst>
                </a:hlinkClick>
              </a:rPr>
              <a:t>DBSCAN </a:t>
            </a:r>
            <a:br>
              <a:rPr lang="en-US" b="1" u="sng" dirty="0">
                <a:solidFill>
                  <a:schemeClr val="accent2"/>
                </a:solidFill>
                <a:hlinkClick r:id="rId2">
                  <a:extLst>
                    <a:ext uri="{A12FA001-AC4F-418D-AE19-62706E023703}">
                      <ahyp:hlinkClr xmlns:ahyp="http://schemas.microsoft.com/office/drawing/2018/hyperlinkcolor" val="tx"/>
                    </a:ext>
                  </a:extLst>
                </a:hlinkClick>
              </a:rPr>
            </a:br>
            <a:r>
              <a:rPr lang="en-US" b="1" u="sng" dirty="0">
                <a:solidFill>
                  <a:schemeClr val="accent2"/>
                </a:solidFill>
                <a:hlinkClick r:id="rId2">
                  <a:extLst>
                    <a:ext uri="{A12FA001-AC4F-418D-AE19-62706E023703}">
                      <ahyp:hlinkClr xmlns:ahyp="http://schemas.microsoft.com/office/drawing/2018/hyperlinkcolor" val="tx"/>
                    </a:ext>
                  </a:extLst>
                </a:hlinkClick>
              </a:rPr>
              <a:t>(Density-Based Spatial Clustering of Applications with Noise)</a:t>
            </a:r>
            <a:br>
              <a:rPr lang="en-US" b="1" dirty="0">
                <a:solidFill>
                  <a:schemeClr val="accent2"/>
                </a:solidFill>
              </a:rPr>
            </a:br>
            <a:endParaRPr lang="en-IN" dirty="0">
              <a:solidFill>
                <a:schemeClr val="accent2"/>
              </a:solidFill>
            </a:endParaRPr>
          </a:p>
        </p:txBody>
      </p:sp>
      <p:sp>
        <p:nvSpPr>
          <p:cNvPr id="3" name="Content Placeholder 2">
            <a:extLst>
              <a:ext uri="{FF2B5EF4-FFF2-40B4-BE49-F238E27FC236}">
                <a16:creationId xmlns:a16="http://schemas.microsoft.com/office/drawing/2014/main" id="{1F77B9C4-9B81-4AB2-8EE9-FF88E3B4DD29}"/>
              </a:ext>
            </a:extLst>
          </p:cNvPr>
          <p:cNvSpPr>
            <a:spLocks noGrp="1"/>
          </p:cNvSpPr>
          <p:nvPr>
            <p:ph idx="1"/>
          </p:nvPr>
        </p:nvSpPr>
        <p:spPr>
          <a:xfrm>
            <a:off x="268574" y="1484026"/>
            <a:ext cx="11588646" cy="5111645"/>
          </a:xfrm>
        </p:spPr>
        <p:txBody>
          <a:bodyPr>
            <a:normAutofit lnSpcReduction="10000"/>
          </a:bodyPr>
          <a:lstStyle/>
          <a:p>
            <a:pPr algn="just" fontAlgn="base">
              <a:lnSpc>
                <a:spcPct val="150000"/>
              </a:lnSpc>
            </a:pPr>
            <a:r>
              <a:rPr lang="en-US" b="1" dirty="0"/>
              <a:t>Description:</a:t>
            </a:r>
            <a:r>
              <a:rPr lang="en-US" dirty="0"/>
              <a:t> DBSCAN groups together points that are close to each other based on distance and density, and identifies outliers as points that lie alone in low-density regions.</a:t>
            </a:r>
          </a:p>
          <a:p>
            <a:pPr algn="just" fontAlgn="base">
              <a:lnSpc>
                <a:spcPct val="150000"/>
              </a:lnSpc>
            </a:pPr>
            <a:r>
              <a:rPr lang="en-US" b="1" dirty="0"/>
              <a:t>Key Points:</a:t>
            </a:r>
            <a:endParaRPr lang="en-US" dirty="0"/>
          </a:p>
          <a:p>
            <a:pPr lvl="1" algn="just" fontAlgn="base">
              <a:lnSpc>
                <a:spcPct val="150000"/>
              </a:lnSpc>
            </a:pPr>
            <a:r>
              <a:rPr lang="en-US" dirty="0"/>
              <a:t>Can find arbitrarily shaped clusters.</a:t>
            </a:r>
          </a:p>
          <a:p>
            <a:pPr lvl="1" algn="just" fontAlgn="base">
              <a:lnSpc>
                <a:spcPct val="150000"/>
              </a:lnSpc>
            </a:pPr>
            <a:r>
              <a:rPr lang="en-US" dirty="0"/>
              <a:t>Robust to noise and outliers.</a:t>
            </a:r>
          </a:p>
          <a:p>
            <a:pPr lvl="1" algn="just" fontAlgn="base">
              <a:lnSpc>
                <a:spcPct val="150000"/>
              </a:lnSpc>
            </a:pPr>
            <a:r>
              <a:rPr lang="en-US" dirty="0"/>
              <a:t>Requires tuning of the density parameters.</a:t>
            </a:r>
          </a:p>
          <a:p>
            <a:pPr algn="just" fontAlgn="base">
              <a:lnSpc>
                <a:spcPct val="150000"/>
              </a:lnSpc>
            </a:pPr>
            <a:r>
              <a:rPr lang="en-US" b="1" dirty="0"/>
              <a:t>Applications:</a:t>
            </a:r>
            <a:r>
              <a:rPr lang="en-US" dirty="0"/>
              <a:t> Geographic data analysis, fraud detection, biology.</a:t>
            </a:r>
          </a:p>
          <a:p>
            <a:pPr algn="just">
              <a:lnSpc>
                <a:spcPct val="150000"/>
              </a:lnSpc>
            </a:pPr>
            <a:endParaRPr lang="en-IN" dirty="0"/>
          </a:p>
        </p:txBody>
      </p:sp>
    </p:spTree>
    <p:extLst>
      <p:ext uri="{BB962C8B-B14F-4D97-AF65-F5344CB8AC3E}">
        <p14:creationId xmlns:p14="http://schemas.microsoft.com/office/powerpoint/2010/main" val="1010395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A85-1270-49C8-A180-CE523A9D3A1D}"/>
              </a:ext>
            </a:extLst>
          </p:cNvPr>
          <p:cNvSpPr>
            <a:spLocks noGrp="1"/>
          </p:cNvSpPr>
          <p:nvPr>
            <p:ph type="title"/>
          </p:nvPr>
        </p:nvSpPr>
        <p:spPr>
          <a:xfrm>
            <a:off x="268574" y="215223"/>
            <a:ext cx="10515600" cy="1325563"/>
          </a:xfrm>
        </p:spPr>
        <p:txBody>
          <a:bodyPr/>
          <a:lstStyle/>
          <a:p>
            <a:r>
              <a:rPr lang="en-US" b="1" dirty="0">
                <a:solidFill>
                  <a:schemeClr val="accent2"/>
                </a:solidFill>
              </a:rPr>
              <a:t>12. </a:t>
            </a:r>
            <a:r>
              <a:rPr lang="en-US" b="1" u="sng" dirty="0">
                <a:solidFill>
                  <a:schemeClr val="accent2"/>
                </a:solidFill>
                <a:hlinkClick r:id="rId2">
                  <a:extLst>
                    <a:ext uri="{A12FA001-AC4F-418D-AE19-62706E023703}">
                      <ahyp:hlinkClr xmlns:ahyp="http://schemas.microsoft.com/office/drawing/2018/hyperlinkcolor" val="tx"/>
                    </a:ext>
                  </a:extLst>
                </a:hlinkClick>
              </a:rPr>
              <a:t>Principal Component Analysis (PCA)</a:t>
            </a:r>
            <a:endParaRPr lang="en-IN" dirty="0">
              <a:solidFill>
                <a:schemeClr val="accent2"/>
              </a:solidFill>
            </a:endParaRPr>
          </a:p>
        </p:txBody>
      </p:sp>
      <p:sp>
        <p:nvSpPr>
          <p:cNvPr id="3" name="Content Placeholder 2">
            <a:extLst>
              <a:ext uri="{FF2B5EF4-FFF2-40B4-BE49-F238E27FC236}">
                <a16:creationId xmlns:a16="http://schemas.microsoft.com/office/drawing/2014/main" id="{689E68EA-60FA-4467-9C98-2BAC6EBC5C71}"/>
              </a:ext>
            </a:extLst>
          </p:cNvPr>
          <p:cNvSpPr>
            <a:spLocks noGrp="1"/>
          </p:cNvSpPr>
          <p:nvPr>
            <p:ph idx="1"/>
          </p:nvPr>
        </p:nvSpPr>
        <p:spPr>
          <a:xfrm>
            <a:off x="418475" y="1540786"/>
            <a:ext cx="11198902" cy="4875004"/>
          </a:xfrm>
        </p:spPr>
        <p:txBody>
          <a:bodyPr>
            <a:normAutofit fontScale="92500" lnSpcReduction="10000"/>
          </a:bodyPr>
          <a:lstStyle/>
          <a:p>
            <a:pPr algn="just" fontAlgn="base">
              <a:lnSpc>
                <a:spcPct val="150000"/>
              </a:lnSpc>
            </a:pPr>
            <a:r>
              <a:rPr lang="en-US" b="1" dirty="0"/>
              <a:t>Description:</a:t>
            </a:r>
            <a:r>
              <a:rPr lang="en-US" dirty="0"/>
              <a:t> PCA reduces the dimensionality of data by transforming it to a new set of orthogonal features (principal components) that capture the maximum variance.</a:t>
            </a:r>
          </a:p>
          <a:p>
            <a:pPr algn="just" fontAlgn="base">
              <a:lnSpc>
                <a:spcPct val="150000"/>
              </a:lnSpc>
            </a:pPr>
            <a:r>
              <a:rPr lang="en-US" b="1" dirty="0"/>
              <a:t>Key Points:</a:t>
            </a:r>
            <a:endParaRPr lang="en-US" dirty="0"/>
          </a:p>
          <a:p>
            <a:pPr lvl="1" algn="just" fontAlgn="base">
              <a:lnSpc>
                <a:spcPct val="150000"/>
              </a:lnSpc>
            </a:pPr>
            <a:r>
              <a:rPr lang="en-US" dirty="0"/>
              <a:t>Reduces complexity of data.</a:t>
            </a:r>
          </a:p>
          <a:p>
            <a:pPr lvl="1" algn="just" fontAlgn="base">
              <a:lnSpc>
                <a:spcPct val="150000"/>
              </a:lnSpc>
            </a:pPr>
            <a:r>
              <a:rPr lang="en-US" dirty="0"/>
              <a:t>Helps in visualizing high-dimensional data.</a:t>
            </a:r>
          </a:p>
          <a:p>
            <a:pPr lvl="1" algn="just" fontAlgn="base">
              <a:lnSpc>
                <a:spcPct val="150000"/>
              </a:lnSpc>
            </a:pPr>
            <a:r>
              <a:rPr lang="en-US" dirty="0"/>
              <a:t>Assumes linear relationships among features.</a:t>
            </a:r>
          </a:p>
          <a:p>
            <a:pPr algn="just" fontAlgn="base">
              <a:lnSpc>
                <a:spcPct val="150000"/>
              </a:lnSpc>
            </a:pPr>
            <a:r>
              <a:rPr lang="en-US" b="1" dirty="0"/>
              <a:t>Applications:</a:t>
            </a:r>
            <a:r>
              <a:rPr lang="en-US" dirty="0"/>
              <a:t> Data compression, noise reduction, feature extraction.</a:t>
            </a:r>
          </a:p>
          <a:p>
            <a:pPr algn="just">
              <a:lnSpc>
                <a:spcPct val="150000"/>
              </a:lnSpc>
            </a:pPr>
            <a:endParaRPr lang="en-IN" dirty="0"/>
          </a:p>
        </p:txBody>
      </p:sp>
    </p:spTree>
    <p:extLst>
      <p:ext uri="{BB962C8B-B14F-4D97-AF65-F5344CB8AC3E}">
        <p14:creationId xmlns:p14="http://schemas.microsoft.com/office/powerpoint/2010/main" val="2643859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685C-9B71-4D94-B0E3-8938F269B9B9}"/>
              </a:ext>
            </a:extLst>
          </p:cNvPr>
          <p:cNvSpPr>
            <a:spLocks noGrp="1"/>
          </p:cNvSpPr>
          <p:nvPr>
            <p:ph type="title"/>
          </p:nvPr>
        </p:nvSpPr>
        <p:spPr>
          <a:xfrm>
            <a:off x="133662" y="245204"/>
            <a:ext cx="11573655" cy="1148881"/>
          </a:xfrm>
        </p:spPr>
        <p:txBody>
          <a:bodyPr>
            <a:normAutofit fontScale="90000"/>
          </a:bodyPr>
          <a:lstStyle/>
          <a:p>
            <a:r>
              <a:rPr lang="en-US" b="1" dirty="0">
                <a:solidFill>
                  <a:schemeClr val="accent2"/>
                </a:solidFill>
              </a:rPr>
              <a:t>13. </a:t>
            </a:r>
            <a:r>
              <a:rPr lang="en-US" b="1" u="sng" dirty="0">
                <a:solidFill>
                  <a:schemeClr val="accent2"/>
                </a:solidFill>
                <a:hlinkClick r:id="rId2">
                  <a:extLst>
                    <a:ext uri="{A12FA001-AC4F-418D-AE19-62706E023703}">
                      <ahyp:hlinkClr xmlns:ahyp="http://schemas.microsoft.com/office/drawing/2018/hyperlinkcolor" val="tx"/>
                    </a:ext>
                  </a:extLst>
                </a:hlinkClick>
              </a:rPr>
              <a:t>t-Distributed Stochastic Neighbor Embedding (t-SNE)</a:t>
            </a:r>
            <a:endParaRPr lang="en-IN" dirty="0">
              <a:solidFill>
                <a:schemeClr val="accent2"/>
              </a:solidFill>
            </a:endParaRPr>
          </a:p>
        </p:txBody>
      </p:sp>
      <p:sp>
        <p:nvSpPr>
          <p:cNvPr id="3" name="Content Placeholder 2">
            <a:extLst>
              <a:ext uri="{FF2B5EF4-FFF2-40B4-BE49-F238E27FC236}">
                <a16:creationId xmlns:a16="http://schemas.microsoft.com/office/drawing/2014/main" id="{D908A9DD-51A6-44C9-965E-5E59EA15016B}"/>
              </a:ext>
            </a:extLst>
          </p:cNvPr>
          <p:cNvSpPr>
            <a:spLocks noGrp="1"/>
          </p:cNvSpPr>
          <p:nvPr>
            <p:ph idx="1"/>
          </p:nvPr>
        </p:nvSpPr>
        <p:spPr>
          <a:xfrm>
            <a:off x="484683" y="1394085"/>
            <a:ext cx="11342556" cy="5081666"/>
          </a:xfrm>
        </p:spPr>
        <p:txBody>
          <a:bodyPr>
            <a:normAutofit lnSpcReduction="10000"/>
          </a:bodyPr>
          <a:lstStyle/>
          <a:p>
            <a:pPr algn="just" fontAlgn="base">
              <a:lnSpc>
                <a:spcPct val="150000"/>
              </a:lnSpc>
            </a:pPr>
            <a:r>
              <a:rPr lang="en-US" b="1" dirty="0"/>
              <a:t>Description:</a:t>
            </a:r>
            <a:r>
              <a:rPr lang="en-US" dirty="0"/>
              <a:t> t-SNE reduces dimensions for visualization by preserving the local structure of the data, making similar points stay close together.</a:t>
            </a:r>
          </a:p>
          <a:p>
            <a:pPr algn="just" fontAlgn="base">
              <a:lnSpc>
                <a:spcPct val="150000"/>
              </a:lnSpc>
            </a:pPr>
            <a:r>
              <a:rPr lang="en-US" b="1" dirty="0"/>
              <a:t>Key Points:</a:t>
            </a:r>
            <a:endParaRPr lang="en-US" dirty="0"/>
          </a:p>
          <a:p>
            <a:pPr lvl="1" algn="just" fontAlgn="base">
              <a:lnSpc>
                <a:spcPct val="150000"/>
              </a:lnSpc>
            </a:pPr>
            <a:r>
              <a:rPr lang="en-US" dirty="0"/>
              <a:t>Effective for visualizing high-dimensional data.</a:t>
            </a:r>
          </a:p>
          <a:p>
            <a:pPr lvl="1" algn="just" fontAlgn="base">
              <a:lnSpc>
                <a:spcPct val="150000"/>
              </a:lnSpc>
            </a:pPr>
            <a:r>
              <a:rPr lang="en-US" dirty="0"/>
              <a:t>Computationally intensive.</a:t>
            </a:r>
          </a:p>
          <a:p>
            <a:pPr lvl="1" algn="just" fontAlgn="base">
              <a:lnSpc>
                <a:spcPct val="150000"/>
              </a:lnSpc>
            </a:pPr>
            <a:r>
              <a:rPr lang="en-US" dirty="0"/>
              <a:t>Does not preserve global structure well.</a:t>
            </a:r>
          </a:p>
          <a:p>
            <a:pPr algn="just" fontAlgn="base">
              <a:lnSpc>
                <a:spcPct val="150000"/>
              </a:lnSpc>
            </a:pPr>
            <a:r>
              <a:rPr lang="en-US" b="1" dirty="0"/>
              <a:t>Applications:</a:t>
            </a:r>
            <a:r>
              <a:rPr lang="en-US" dirty="0"/>
              <a:t> Visualizing clusters, exploring high-dimensional data, anomaly detection.</a:t>
            </a:r>
          </a:p>
          <a:p>
            <a:pPr algn="just">
              <a:lnSpc>
                <a:spcPct val="150000"/>
              </a:lnSpc>
            </a:pPr>
            <a:endParaRPr lang="en-IN" dirty="0"/>
          </a:p>
        </p:txBody>
      </p:sp>
    </p:spTree>
    <p:extLst>
      <p:ext uri="{BB962C8B-B14F-4D97-AF65-F5344CB8AC3E}">
        <p14:creationId xmlns:p14="http://schemas.microsoft.com/office/powerpoint/2010/main" val="1035972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51B1-5E35-4665-8628-C356128B67A3}"/>
              </a:ext>
            </a:extLst>
          </p:cNvPr>
          <p:cNvSpPr>
            <a:spLocks noGrp="1"/>
          </p:cNvSpPr>
          <p:nvPr>
            <p:ph type="title"/>
          </p:nvPr>
        </p:nvSpPr>
        <p:spPr>
          <a:xfrm>
            <a:off x="268574" y="18255"/>
            <a:ext cx="10515600" cy="1325563"/>
          </a:xfrm>
        </p:spPr>
        <p:txBody>
          <a:bodyPr/>
          <a:lstStyle/>
          <a:p>
            <a:r>
              <a:rPr lang="en-IN" b="1" dirty="0">
                <a:solidFill>
                  <a:schemeClr val="accent2"/>
                </a:solidFill>
              </a:rPr>
              <a:t>14. </a:t>
            </a:r>
            <a:r>
              <a:rPr lang="en-IN" b="1" u="sng" dirty="0">
                <a:solidFill>
                  <a:schemeClr val="accent2"/>
                </a:solidFill>
                <a:hlinkClick r:id="rId2">
                  <a:extLst>
                    <a:ext uri="{A12FA001-AC4F-418D-AE19-62706E023703}">
                      <ahyp:hlinkClr xmlns:ahyp="http://schemas.microsoft.com/office/drawing/2018/hyperlinkcolor" val="tx"/>
                    </a:ext>
                  </a:extLst>
                </a:hlinkClick>
              </a:rPr>
              <a:t>Linear Discriminant Analysis (LDA)</a:t>
            </a:r>
            <a:endParaRPr lang="en-IN" dirty="0">
              <a:solidFill>
                <a:schemeClr val="accent2"/>
              </a:solidFill>
            </a:endParaRPr>
          </a:p>
        </p:txBody>
      </p:sp>
      <p:sp>
        <p:nvSpPr>
          <p:cNvPr id="3" name="Content Placeholder 2">
            <a:extLst>
              <a:ext uri="{FF2B5EF4-FFF2-40B4-BE49-F238E27FC236}">
                <a16:creationId xmlns:a16="http://schemas.microsoft.com/office/drawing/2014/main" id="{ED202F1D-B5CB-43AB-ACFD-D0C43DFDCD8E}"/>
              </a:ext>
            </a:extLst>
          </p:cNvPr>
          <p:cNvSpPr>
            <a:spLocks noGrp="1"/>
          </p:cNvSpPr>
          <p:nvPr>
            <p:ph idx="1"/>
          </p:nvPr>
        </p:nvSpPr>
        <p:spPr>
          <a:xfrm>
            <a:off x="523406" y="1343818"/>
            <a:ext cx="11400019" cy="5161914"/>
          </a:xfrm>
        </p:spPr>
        <p:txBody>
          <a:bodyPr/>
          <a:lstStyle/>
          <a:p>
            <a:pPr algn="just" fontAlgn="base">
              <a:lnSpc>
                <a:spcPct val="150000"/>
              </a:lnSpc>
            </a:pPr>
            <a:r>
              <a:rPr lang="en-IN" b="1" dirty="0"/>
              <a:t>Description:</a:t>
            </a:r>
            <a:r>
              <a:rPr lang="en-IN" dirty="0"/>
              <a:t> LDA reduces dimensions by maximizing class separability, transforming data to a space that best discriminates between classes.</a:t>
            </a:r>
          </a:p>
          <a:p>
            <a:pPr algn="just" fontAlgn="base">
              <a:lnSpc>
                <a:spcPct val="150000"/>
              </a:lnSpc>
            </a:pPr>
            <a:r>
              <a:rPr lang="en-IN" b="1" dirty="0"/>
              <a:t>Key Points:</a:t>
            </a:r>
            <a:endParaRPr lang="en-IN" dirty="0"/>
          </a:p>
          <a:p>
            <a:pPr lvl="1" algn="just" fontAlgn="base">
              <a:lnSpc>
                <a:spcPct val="150000"/>
              </a:lnSpc>
            </a:pPr>
            <a:r>
              <a:rPr lang="en-IN" dirty="0"/>
              <a:t>Maximizes class separability.</a:t>
            </a:r>
          </a:p>
          <a:p>
            <a:pPr lvl="1" algn="just" fontAlgn="base">
              <a:lnSpc>
                <a:spcPct val="150000"/>
              </a:lnSpc>
            </a:pPr>
            <a:r>
              <a:rPr lang="en-IN" dirty="0"/>
              <a:t>Assumes normally distributed classes with identical covariances.</a:t>
            </a:r>
          </a:p>
          <a:p>
            <a:pPr lvl="1" algn="just" fontAlgn="base">
              <a:lnSpc>
                <a:spcPct val="150000"/>
              </a:lnSpc>
            </a:pPr>
            <a:r>
              <a:rPr lang="en-IN" dirty="0"/>
              <a:t>Useful for supervised dimensionality reduction.</a:t>
            </a:r>
          </a:p>
          <a:p>
            <a:pPr algn="just" fontAlgn="base">
              <a:lnSpc>
                <a:spcPct val="150000"/>
              </a:lnSpc>
            </a:pPr>
            <a:r>
              <a:rPr lang="en-IN" b="1" dirty="0"/>
              <a:t>Applications:</a:t>
            </a:r>
            <a:r>
              <a:rPr lang="en-IN" dirty="0"/>
              <a:t> Pattern recognition, face recognition, bioinformatics.</a:t>
            </a:r>
          </a:p>
          <a:p>
            <a:pPr algn="just">
              <a:lnSpc>
                <a:spcPct val="150000"/>
              </a:lnSpc>
            </a:pPr>
            <a:endParaRPr lang="en-IN" dirty="0"/>
          </a:p>
        </p:txBody>
      </p:sp>
    </p:spTree>
    <p:extLst>
      <p:ext uri="{BB962C8B-B14F-4D97-AF65-F5344CB8AC3E}">
        <p14:creationId xmlns:p14="http://schemas.microsoft.com/office/powerpoint/2010/main" val="2283380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8876-704C-4179-BC12-3E6582F3930D}"/>
              </a:ext>
            </a:extLst>
          </p:cNvPr>
          <p:cNvSpPr>
            <a:spLocks noGrp="1"/>
          </p:cNvSpPr>
          <p:nvPr>
            <p:ph type="title"/>
          </p:nvPr>
        </p:nvSpPr>
        <p:spPr>
          <a:xfrm>
            <a:off x="223603" y="18255"/>
            <a:ext cx="10515600" cy="1325563"/>
          </a:xfrm>
        </p:spPr>
        <p:txBody>
          <a:bodyPr/>
          <a:lstStyle/>
          <a:p>
            <a:r>
              <a:rPr lang="en-IN" b="1" dirty="0">
                <a:solidFill>
                  <a:schemeClr val="accent2"/>
                </a:solidFill>
              </a:rPr>
              <a:t>15. </a:t>
            </a:r>
            <a:r>
              <a:rPr lang="en-IN" b="1" u="sng" dirty="0" err="1">
                <a:solidFill>
                  <a:schemeClr val="accent2"/>
                </a:solidFill>
                <a:hlinkClick r:id="rId2">
                  <a:extLst>
                    <a:ext uri="{A12FA001-AC4F-418D-AE19-62706E023703}">
                      <ahyp:hlinkClr xmlns:ahyp="http://schemas.microsoft.com/office/drawing/2018/hyperlinkcolor" val="tx"/>
                    </a:ext>
                  </a:extLst>
                </a:hlinkClick>
              </a:rPr>
              <a:t>Apriori</a:t>
            </a:r>
            <a:r>
              <a:rPr lang="en-IN" b="1" u="sng" dirty="0">
                <a:solidFill>
                  <a:schemeClr val="accent2"/>
                </a:solidFill>
                <a:hlinkClick r:id="rId2">
                  <a:extLst>
                    <a:ext uri="{A12FA001-AC4F-418D-AE19-62706E023703}">
                      <ahyp:hlinkClr xmlns:ahyp="http://schemas.microsoft.com/office/drawing/2018/hyperlinkcolor" val="tx"/>
                    </a:ext>
                  </a:extLst>
                </a:hlinkClick>
              </a:rPr>
              <a:t> Algorithm</a:t>
            </a:r>
            <a:endParaRPr lang="en-IN" dirty="0">
              <a:solidFill>
                <a:schemeClr val="accent2"/>
              </a:solidFill>
            </a:endParaRPr>
          </a:p>
        </p:txBody>
      </p:sp>
      <p:sp>
        <p:nvSpPr>
          <p:cNvPr id="3" name="Content Placeholder 2">
            <a:extLst>
              <a:ext uri="{FF2B5EF4-FFF2-40B4-BE49-F238E27FC236}">
                <a16:creationId xmlns:a16="http://schemas.microsoft.com/office/drawing/2014/main" id="{D79E1106-9027-42CB-9647-F82970A9602B}"/>
              </a:ext>
            </a:extLst>
          </p:cNvPr>
          <p:cNvSpPr>
            <a:spLocks noGrp="1"/>
          </p:cNvSpPr>
          <p:nvPr>
            <p:ph idx="1"/>
          </p:nvPr>
        </p:nvSpPr>
        <p:spPr>
          <a:xfrm>
            <a:off x="549014" y="1223897"/>
            <a:ext cx="11188283" cy="5266844"/>
          </a:xfrm>
        </p:spPr>
        <p:txBody>
          <a:bodyPr>
            <a:normAutofit lnSpcReduction="10000"/>
          </a:bodyPr>
          <a:lstStyle/>
          <a:p>
            <a:pPr algn="just" fontAlgn="base">
              <a:lnSpc>
                <a:spcPct val="150000"/>
              </a:lnSpc>
            </a:pPr>
            <a:r>
              <a:rPr lang="en-IN" b="1" dirty="0"/>
              <a:t>Description:</a:t>
            </a:r>
            <a:r>
              <a:rPr lang="en-IN" dirty="0"/>
              <a:t> The </a:t>
            </a:r>
            <a:r>
              <a:rPr lang="en-IN" dirty="0" err="1"/>
              <a:t>Apriori</a:t>
            </a:r>
            <a:r>
              <a:rPr lang="en-IN" dirty="0"/>
              <a:t> algorithm identifies frequent </a:t>
            </a:r>
            <a:r>
              <a:rPr lang="en-IN" dirty="0" err="1"/>
              <a:t>itemsets</a:t>
            </a:r>
            <a:r>
              <a:rPr lang="en-IN" dirty="0"/>
              <a:t> in transactional data and generates association rules.</a:t>
            </a:r>
          </a:p>
          <a:p>
            <a:pPr algn="just" fontAlgn="base">
              <a:lnSpc>
                <a:spcPct val="150000"/>
              </a:lnSpc>
            </a:pPr>
            <a:r>
              <a:rPr lang="en-IN" b="1" dirty="0"/>
              <a:t>Key Points:</a:t>
            </a:r>
            <a:endParaRPr lang="en-IN" dirty="0"/>
          </a:p>
          <a:p>
            <a:pPr lvl="1" algn="just" fontAlgn="base">
              <a:lnSpc>
                <a:spcPct val="150000"/>
              </a:lnSpc>
            </a:pPr>
            <a:r>
              <a:rPr lang="en-IN" dirty="0"/>
              <a:t>Simple and easy to implement.</a:t>
            </a:r>
          </a:p>
          <a:p>
            <a:pPr lvl="1" algn="just" fontAlgn="base">
              <a:lnSpc>
                <a:spcPct val="150000"/>
              </a:lnSpc>
            </a:pPr>
            <a:r>
              <a:rPr lang="en-IN" dirty="0"/>
              <a:t>Can handle large datasets.</a:t>
            </a:r>
          </a:p>
          <a:p>
            <a:pPr lvl="1" algn="just" fontAlgn="base">
              <a:lnSpc>
                <a:spcPct val="150000"/>
              </a:lnSpc>
            </a:pPr>
            <a:r>
              <a:rPr lang="en-IN" dirty="0"/>
              <a:t>Computationally expensive for large </a:t>
            </a:r>
            <a:r>
              <a:rPr lang="en-IN" dirty="0" err="1"/>
              <a:t>itemsets</a:t>
            </a:r>
            <a:r>
              <a:rPr lang="en-IN" dirty="0"/>
              <a:t>.</a:t>
            </a:r>
          </a:p>
          <a:p>
            <a:pPr algn="just" fontAlgn="base">
              <a:lnSpc>
                <a:spcPct val="150000"/>
              </a:lnSpc>
            </a:pPr>
            <a:r>
              <a:rPr lang="en-IN" b="1" dirty="0"/>
              <a:t>Applications:</a:t>
            </a:r>
            <a:r>
              <a:rPr lang="en-IN" dirty="0"/>
              <a:t> Market basket analysis, cross-selling strategies, web usage mining.</a:t>
            </a:r>
          </a:p>
          <a:p>
            <a:pPr algn="just">
              <a:lnSpc>
                <a:spcPct val="150000"/>
              </a:lnSpc>
            </a:pPr>
            <a:endParaRPr lang="en-IN" dirty="0"/>
          </a:p>
        </p:txBody>
      </p:sp>
    </p:spTree>
    <p:extLst>
      <p:ext uri="{BB962C8B-B14F-4D97-AF65-F5344CB8AC3E}">
        <p14:creationId xmlns:p14="http://schemas.microsoft.com/office/powerpoint/2010/main" val="2173510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8050-4BEF-44D0-B7C0-A50C44022931}"/>
              </a:ext>
            </a:extLst>
          </p:cNvPr>
          <p:cNvSpPr>
            <a:spLocks noGrp="1"/>
          </p:cNvSpPr>
          <p:nvPr>
            <p:ph type="title"/>
          </p:nvPr>
        </p:nvSpPr>
        <p:spPr>
          <a:xfrm>
            <a:off x="403485" y="18255"/>
            <a:ext cx="10515600" cy="1325563"/>
          </a:xfrm>
        </p:spPr>
        <p:txBody>
          <a:bodyPr/>
          <a:lstStyle/>
          <a:p>
            <a:r>
              <a:rPr lang="en-US" b="1" dirty="0">
                <a:solidFill>
                  <a:schemeClr val="accent2"/>
                </a:solidFill>
              </a:rPr>
              <a:t>16. </a:t>
            </a:r>
            <a:r>
              <a:rPr lang="en-US" b="1" u="sng" dirty="0">
                <a:solidFill>
                  <a:schemeClr val="accent2"/>
                </a:solidFill>
                <a:hlinkClick r:id="rId2">
                  <a:extLst>
                    <a:ext uri="{A12FA001-AC4F-418D-AE19-62706E023703}">
                      <ahyp:hlinkClr xmlns:ahyp="http://schemas.microsoft.com/office/drawing/2018/hyperlinkcolor" val="tx"/>
                    </a:ext>
                  </a:extLst>
                </a:hlinkClick>
              </a:rPr>
              <a:t>Eclat Algorithm</a:t>
            </a:r>
            <a:endParaRPr lang="en-IN" dirty="0">
              <a:solidFill>
                <a:schemeClr val="accent2"/>
              </a:solidFill>
            </a:endParaRPr>
          </a:p>
        </p:txBody>
      </p:sp>
      <p:sp>
        <p:nvSpPr>
          <p:cNvPr id="3" name="Content Placeholder 2">
            <a:extLst>
              <a:ext uri="{FF2B5EF4-FFF2-40B4-BE49-F238E27FC236}">
                <a16:creationId xmlns:a16="http://schemas.microsoft.com/office/drawing/2014/main" id="{6C7DFC83-EDFB-4058-80F4-DB5CF9051881}"/>
              </a:ext>
            </a:extLst>
          </p:cNvPr>
          <p:cNvSpPr>
            <a:spLocks noGrp="1"/>
          </p:cNvSpPr>
          <p:nvPr>
            <p:ph idx="1"/>
          </p:nvPr>
        </p:nvSpPr>
        <p:spPr>
          <a:xfrm>
            <a:off x="523407" y="1343817"/>
            <a:ext cx="11265108" cy="4817139"/>
          </a:xfrm>
        </p:spPr>
        <p:txBody>
          <a:bodyPr/>
          <a:lstStyle/>
          <a:p>
            <a:pPr algn="just" fontAlgn="base">
              <a:lnSpc>
                <a:spcPct val="150000"/>
              </a:lnSpc>
            </a:pPr>
            <a:r>
              <a:rPr lang="en-US" b="1" dirty="0"/>
              <a:t>Description:</a:t>
            </a:r>
            <a:r>
              <a:rPr lang="en-US" dirty="0"/>
              <a:t> The Eclat algorithm uses depth-first search to find frequent </a:t>
            </a:r>
            <a:r>
              <a:rPr lang="en-US" dirty="0" err="1"/>
              <a:t>itemsets</a:t>
            </a:r>
            <a:r>
              <a:rPr lang="en-US" dirty="0"/>
              <a:t>, improving efficiency by reducing the number of database scans.</a:t>
            </a:r>
          </a:p>
          <a:p>
            <a:pPr algn="just" fontAlgn="base">
              <a:lnSpc>
                <a:spcPct val="150000"/>
              </a:lnSpc>
            </a:pPr>
            <a:r>
              <a:rPr lang="en-US" b="1" dirty="0"/>
              <a:t>Key Points:</a:t>
            </a:r>
            <a:endParaRPr lang="en-US" dirty="0"/>
          </a:p>
          <a:p>
            <a:pPr lvl="1" algn="just" fontAlgn="base">
              <a:lnSpc>
                <a:spcPct val="150000"/>
              </a:lnSpc>
            </a:pPr>
            <a:r>
              <a:rPr lang="en-US" dirty="0"/>
              <a:t>More efficient than </a:t>
            </a:r>
            <a:r>
              <a:rPr lang="en-US" dirty="0" err="1"/>
              <a:t>Apriori</a:t>
            </a:r>
            <a:r>
              <a:rPr lang="en-US" dirty="0"/>
              <a:t> for large datasets.</a:t>
            </a:r>
          </a:p>
          <a:p>
            <a:pPr lvl="1" algn="just" fontAlgn="base">
              <a:lnSpc>
                <a:spcPct val="150000"/>
              </a:lnSpc>
            </a:pPr>
            <a:r>
              <a:rPr lang="en-US" dirty="0"/>
              <a:t>Uses vertical data format.</a:t>
            </a:r>
          </a:p>
          <a:p>
            <a:pPr lvl="1" algn="just" fontAlgn="base">
              <a:lnSpc>
                <a:spcPct val="150000"/>
              </a:lnSpc>
            </a:pPr>
            <a:r>
              <a:rPr lang="en-US" dirty="0"/>
              <a:t>Requires sufficient memory for large </a:t>
            </a:r>
            <a:r>
              <a:rPr lang="en-US" dirty="0" err="1"/>
              <a:t>itemsets</a:t>
            </a:r>
            <a:r>
              <a:rPr lang="en-US" dirty="0"/>
              <a:t>.</a:t>
            </a:r>
          </a:p>
          <a:p>
            <a:pPr algn="just" fontAlgn="base">
              <a:lnSpc>
                <a:spcPct val="150000"/>
              </a:lnSpc>
            </a:pPr>
            <a:r>
              <a:rPr lang="en-US" b="1" dirty="0"/>
              <a:t>Applications:</a:t>
            </a:r>
            <a:r>
              <a:rPr lang="en-US" dirty="0"/>
              <a:t> Market basket analysis, bioinformatics, text mining.</a:t>
            </a:r>
          </a:p>
          <a:p>
            <a:pPr algn="just">
              <a:lnSpc>
                <a:spcPct val="150000"/>
              </a:lnSpc>
            </a:pPr>
            <a:endParaRPr lang="en-IN" dirty="0"/>
          </a:p>
        </p:txBody>
      </p:sp>
    </p:spTree>
    <p:extLst>
      <p:ext uri="{BB962C8B-B14F-4D97-AF65-F5344CB8AC3E}">
        <p14:creationId xmlns:p14="http://schemas.microsoft.com/office/powerpoint/2010/main" val="1048089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22F2-CF8C-4A08-8F01-41397E0C13EA}"/>
              </a:ext>
            </a:extLst>
          </p:cNvPr>
          <p:cNvSpPr>
            <a:spLocks noGrp="1"/>
          </p:cNvSpPr>
          <p:nvPr>
            <p:ph type="title"/>
          </p:nvPr>
        </p:nvSpPr>
        <p:spPr>
          <a:xfrm>
            <a:off x="586490" y="14990"/>
            <a:ext cx="10515600" cy="1325563"/>
          </a:xfrm>
        </p:spPr>
        <p:txBody>
          <a:bodyPr/>
          <a:lstStyle/>
          <a:p>
            <a:r>
              <a:rPr lang="en-IN" b="1" dirty="0">
                <a:solidFill>
                  <a:srgbClr val="FF0000"/>
                </a:solidFill>
              </a:rPr>
              <a:t>Why is MACHINE LEARNING?</a:t>
            </a:r>
            <a:endParaRPr lang="en-IN" dirty="0"/>
          </a:p>
        </p:txBody>
      </p:sp>
      <p:sp>
        <p:nvSpPr>
          <p:cNvPr id="3" name="Content Placeholder 2">
            <a:extLst>
              <a:ext uri="{FF2B5EF4-FFF2-40B4-BE49-F238E27FC236}">
                <a16:creationId xmlns:a16="http://schemas.microsoft.com/office/drawing/2014/main" id="{20D539DD-D24C-4870-AF29-8A7E387E91F8}"/>
              </a:ext>
            </a:extLst>
          </p:cNvPr>
          <p:cNvSpPr>
            <a:spLocks noGrp="1"/>
          </p:cNvSpPr>
          <p:nvPr>
            <p:ph idx="1"/>
          </p:nvPr>
        </p:nvSpPr>
        <p:spPr>
          <a:xfrm>
            <a:off x="586490" y="1175661"/>
            <a:ext cx="11019020" cy="5167313"/>
          </a:xfrm>
        </p:spPr>
        <p:txBody>
          <a:bodyPr>
            <a:normAutofit/>
          </a:bodyPr>
          <a:lstStyle/>
          <a:p>
            <a:pPr algn="just">
              <a:lnSpc>
                <a:spcPct val="150000"/>
              </a:lnSpc>
            </a:pPr>
            <a:r>
              <a:rPr lang="en-US" dirty="0">
                <a:solidFill>
                  <a:srgbClr val="002060"/>
                </a:solidFill>
              </a:rPr>
              <a:t>Machine learning is essential because it empowers organizations to leverage data effectively, automate processes, make informed decisions, and create personalized experiences. Its ability to handle complex tasks, predict future outcomes, and adapt to new information makes it a vital tool across various industries, including healthcare, finance, marketing, and more. As data continues to grow in volume and complexity, the importance of machine learning will only increase, making it a crucial technology for the future.</a:t>
            </a:r>
            <a:endParaRPr lang="en-IN" dirty="0">
              <a:solidFill>
                <a:srgbClr val="002060"/>
              </a:solidFill>
            </a:endParaRPr>
          </a:p>
        </p:txBody>
      </p:sp>
    </p:spTree>
    <p:extLst>
      <p:ext uri="{BB962C8B-B14F-4D97-AF65-F5344CB8AC3E}">
        <p14:creationId xmlns:p14="http://schemas.microsoft.com/office/powerpoint/2010/main" val="264579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F7F2-DC6F-4539-A17D-8C74D24743D9}"/>
              </a:ext>
            </a:extLst>
          </p:cNvPr>
          <p:cNvSpPr>
            <a:spLocks noGrp="1"/>
          </p:cNvSpPr>
          <p:nvPr>
            <p:ph type="title"/>
          </p:nvPr>
        </p:nvSpPr>
        <p:spPr>
          <a:xfrm>
            <a:off x="538397" y="260194"/>
            <a:ext cx="9340121" cy="519295"/>
          </a:xfrm>
        </p:spPr>
        <p:txBody>
          <a:bodyPr>
            <a:normAutofit fontScale="90000"/>
          </a:bodyPr>
          <a:lstStyle/>
          <a:p>
            <a:r>
              <a:rPr lang="en-IN" b="1" dirty="0">
                <a:solidFill>
                  <a:srgbClr val="FF0000"/>
                </a:solidFill>
              </a:rPr>
              <a:t>How does Machine Learning work?</a:t>
            </a:r>
            <a:endParaRPr lang="en-IN" dirty="0">
              <a:solidFill>
                <a:srgbClr val="FF0000"/>
              </a:solidFill>
            </a:endParaRPr>
          </a:p>
        </p:txBody>
      </p:sp>
      <p:sp>
        <p:nvSpPr>
          <p:cNvPr id="3" name="Content Placeholder 2">
            <a:extLst>
              <a:ext uri="{FF2B5EF4-FFF2-40B4-BE49-F238E27FC236}">
                <a16:creationId xmlns:a16="http://schemas.microsoft.com/office/drawing/2014/main" id="{FF36C96B-512F-462E-9746-813D8CD82F57}"/>
              </a:ext>
            </a:extLst>
          </p:cNvPr>
          <p:cNvSpPr>
            <a:spLocks noGrp="1"/>
          </p:cNvSpPr>
          <p:nvPr>
            <p:ph idx="1"/>
          </p:nvPr>
        </p:nvSpPr>
        <p:spPr>
          <a:xfrm>
            <a:off x="490303" y="937979"/>
            <a:ext cx="10515600" cy="4351338"/>
          </a:xfrm>
        </p:spPr>
        <p:txBody>
          <a:bodyPr/>
          <a:lstStyle/>
          <a:p>
            <a:pPr algn="just">
              <a:lnSpc>
                <a:spcPct val="150000"/>
              </a:lnSpc>
            </a:pPr>
            <a:r>
              <a:rPr lang="en-US" dirty="0"/>
              <a:t>Machine learning is an iterative process that involves training models using data, evaluating and tuning them to ensure accuracy, and deploying them to make predictions or automate decisions. The cycle continues as new data is integrated, ensuring the model stays relevant and accurate.</a:t>
            </a:r>
            <a:endParaRPr lang="en-IN" dirty="0"/>
          </a:p>
        </p:txBody>
      </p:sp>
      <p:pic>
        <p:nvPicPr>
          <p:cNvPr id="4" name="Picture 3" descr="Introduction to Machine Learning">
            <a:extLst>
              <a:ext uri="{FF2B5EF4-FFF2-40B4-BE49-F238E27FC236}">
                <a16:creationId xmlns:a16="http://schemas.microsoft.com/office/drawing/2014/main" id="{BC2BF3DC-80C4-4553-8508-5251E3CD06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6036" y="4131702"/>
            <a:ext cx="9729867" cy="2726298"/>
          </a:xfrm>
          <a:prstGeom prst="rect">
            <a:avLst/>
          </a:prstGeom>
          <a:noFill/>
          <a:ln>
            <a:noFill/>
          </a:ln>
        </p:spPr>
      </p:pic>
    </p:spTree>
    <p:extLst>
      <p:ext uri="{BB962C8B-B14F-4D97-AF65-F5344CB8AC3E}">
        <p14:creationId xmlns:p14="http://schemas.microsoft.com/office/powerpoint/2010/main" val="41169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A639-B0C7-4550-A26D-7C4E21E74567}"/>
              </a:ext>
            </a:extLst>
          </p:cNvPr>
          <p:cNvSpPr>
            <a:spLocks noGrp="1"/>
          </p:cNvSpPr>
          <p:nvPr>
            <p:ph type="title"/>
          </p:nvPr>
        </p:nvSpPr>
        <p:spPr/>
        <p:txBody>
          <a:bodyPr/>
          <a:lstStyle/>
          <a:p>
            <a:r>
              <a:rPr lang="en-IN" b="1" dirty="0">
                <a:solidFill>
                  <a:srgbClr val="FF0000"/>
                </a:solidFill>
              </a:rPr>
              <a:t>Classification of Machine Learning</a:t>
            </a:r>
            <a:endParaRPr lang="en-IN" dirty="0">
              <a:solidFill>
                <a:srgbClr val="FF0000"/>
              </a:solidFill>
            </a:endParaRPr>
          </a:p>
        </p:txBody>
      </p:sp>
      <p:pic>
        <p:nvPicPr>
          <p:cNvPr id="4" name="Content Placeholder 3" descr="Introduction to Machine Learning">
            <a:extLst>
              <a:ext uri="{FF2B5EF4-FFF2-40B4-BE49-F238E27FC236}">
                <a16:creationId xmlns:a16="http://schemas.microsoft.com/office/drawing/2014/main" id="{F56188CC-E651-4C7F-A693-B125FFBE65E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2658" y="1845911"/>
            <a:ext cx="6971675" cy="4646964"/>
          </a:xfrm>
          <a:prstGeom prst="rect">
            <a:avLst/>
          </a:prstGeom>
          <a:noFill/>
          <a:ln>
            <a:noFill/>
          </a:ln>
        </p:spPr>
      </p:pic>
    </p:spTree>
    <p:extLst>
      <p:ext uri="{BB962C8B-B14F-4D97-AF65-F5344CB8AC3E}">
        <p14:creationId xmlns:p14="http://schemas.microsoft.com/office/powerpoint/2010/main" val="157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9CBD-2056-4A92-8805-3D491A8D5250}"/>
              </a:ext>
            </a:extLst>
          </p:cNvPr>
          <p:cNvSpPr>
            <a:spLocks noGrp="1"/>
          </p:cNvSpPr>
          <p:nvPr>
            <p:ph type="title"/>
          </p:nvPr>
        </p:nvSpPr>
        <p:spPr/>
        <p:txBody>
          <a:bodyPr/>
          <a:lstStyle/>
          <a:p>
            <a:endParaRPr lang="en-IN"/>
          </a:p>
        </p:txBody>
      </p:sp>
      <p:pic>
        <p:nvPicPr>
          <p:cNvPr id="4" name="Content Placeholder 3" descr="Different Types of Machine Learning Algorithm | by Navjot Singh | Analytics  Vidhya | Medium">
            <a:extLst>
              <a:ext uri="{FF2B5EF4-FFF2-40B4-BE49-F238E27FC236}">
                <a16:creationId xmlns:a16="http://schemas.microsoft.com/office/drawing/2014/main" id="{B9D899D0-5686-4983-AEDE-6478B6FB162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72425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0F7D-4999-4745-A305-4C46CB552058}"/>
              </a:ext>
            </a:extLst>
          </p:cNvPr>
          <p:cNvSpPr>
            <a:spLocks noGrp="1"/>
          </p:cNvSpPr>
          <p:nvPr>
            <p:ph type="title"/>
          </p:nvPr>
        </p:nvSpPr>
        <p:spPr/>
        <p:txBody>
          <a:bodyPr/>
          <a:lstStyle/>
          <a:p>
            <a:r>
              <a:rPr lang="en-US" b="1" dirty="0">
                <a:solidFill>
                  <a:srgbClr val="FF0000"/>
                </a:solidFill>
              </a:rPr>
              <a:t>What is Supervised Machine Learning?</a:t>
            </a:r>
            <a:endParaRPr lang="en-IN" dirty="0">
              <a:solidFill>
                <a:srgbClr val="FF0000"/>
              </a:solidFill>
            </a:endParaRPr>
          </a:p>
        </p:txBody>
      </p:sp>
      <p:sp>
        <p:nvSpPr>
          <p:cNvPr id="5" name="Rectangle 4">
            <a:extLst>
              <a:ext uri="{FF2B5EF4-FFF2-40B4-BE49-F238E27FC236}">
                <a16:creationId xmlns:a16="http://schemas.microsoft.com/office/drawing/2014/main" id="{CE3819CE-7BFA-4499-990F-3C321100FFAA}"/>
              </a:ext>
            </a:extLst>
          </p:cNvPr>
          <p:cNvSpPr/>
          <p:nvPr/>
        </p:nvSpPr>
        <p:spPr>
          <a:xfrm>
            <a:off x="838200" y="1542279"/>
            <a:ext cx="10515599" cy="4549835"/>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b="1" dirty="0">
                <a:latin typeface="Calibri "/>
              </a:rPr>
              <a:t>Supervised Machine Learning</a:t>
            </a:r>
            <a:r>
              <a:rPr lang="en-US" sz="2800" dirty="0">
                <a:latin typeface="Calibri "/>
              </a:rPr>
              <a:t> is a type of machine learning where the model is trained on a labeled dataset to make predictions or decisions based on the data inputs. The goal of supervised learning is for the model to learn a mapping from inputs to outputs so that it can predict the output of new, unseen data.</a:t>
            </a:r>
            <a:r>
              <a:rPr lang="en-US" sz="2800" dirty="0">
                <a:solidFill>
                  <a:srgbClr val="002060"/>
                </a:solidFill>
                <a:latin typeface="Calibri "/>
              </a:rPr>
              <a:t> </a:t>
            </a:r>
          </a:p>
          <a:p>
            <a:pPr marL="457200" indent="-457200" algn="just">
              <a:lnSpc>
                <a:spcPct val="150000"/>
              </a:lnSpc>
              <a:buFont typeface="Arial" panose="020B0604020202020204" pitchFamily="34" charset="0"/>
              <a:buChar char="•"/>
            </a:pPr>
            <a:r>
              <a:rPr lang="en-US" sz="2800" dirty="0"/>
              <a:t>A </a:t>
            </a:r>
            <a:r>
              <a:rPr lang="en-US" sz="2800" b="1" dirty="0"/>
              <a:t>labelled</a:t>
            </a:r>
            <a:r>
              <a:rPr lang="en-US" sz="2800" dirty="0"/>
              <a:t> dataset is one that has both input and output parameters.</a:t>
            </a:r>
            <a:endParaRPr lang="en-IN" sz="2800" dirty="0">
              <a:solidFill>
                <a:srgbClr val="002060"/>
              </a:solidFill>
              <a:latin typeface="Calibri "/>
            </a:endParaRPr>
          </a:p>
        </p:txBody>
      </p:sp>
    </p:spTree>
    <p:extLst>
      <p:ext uri="{BB962C8B-B14F-4D97-AF65-F5344CB8AC3E}">
        <p14:creationId xmlns:p14="http://schemas.microsoft.com/office/powerpoint/2010/main" val="342295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A8BC-ECE3-493F-BF4C-DC869719A67B}"/>
              </a:ext>
            </a:extLst>
          </p:cNvPr>
          <p:cNvSpPr>
            <a:spLocks noGrp="1"/>
          </p:cNvSpPr>
          <p:nvPr>
            <p:ph type="title"/>
          </p:nvPr>
        </p:nvSpPr>
        <p:spPr/>
        <p:txBody>
          <a:bodyPr/>
          <a:lstStyle/>
          <a:p>
            <a:r>
              <a:rPr lang="en-US" b="1" dirty="0">
                <a:solidFill>
                  <a:srgbClr val="0070C0"/>
                </a:solidFill>
              </a:rPr>
              <a:t>Key Concepts of Supervised Machine Learning</a:t>
            </a:r>
            <a:endParaRPr lang="en-IN" dirty="0">
              <a:solidFill>
                <a:srgbClr val="0070C0"/>
              </a:solidFill>
            </a:endParaRPr>
          </a:p>
        </p:txBody>
      </p:sp>
      <p:sp>
        <p:nvSpPr>
          <p:cNvPr id="3" name="Content Placeholder 2">
            <a:extLst>
              <a:ext uri="{FF2B5EF4-FFF2-40B4-BE49-F238E27FC236}">
                <a16:creationId xmlns:a16="http://schemas.microsoft.com/office/drawing/2014/main" id="{A8F77F48-CADB-4019-8B32-8C5AC7BF6169}"/>
              </a:ext>
            </a:extLst>
          </p:cNvPr>
          <p:cNvSpPr>
            <a:spLocks noGrp="1"/>
          </p:cNvSpPr>
          <p:nvPr>
            <p:ph idx="1"/>
          </p:nvPr>
        </p:nvSpPr>
        <p:spPr>
          <a:xfrm>
            <a:off x="646451" y="1690688"/>
            <a:ext cx="10899098" cy="4395293"/>
          </a:xfrm>
        </p:spPr>
        <p:txBody>
          <a:bodyPr>
            <a:normAutofit fontScale="85000" lnSpcReduction="20000"/>
          </a:bodyPr>
          <a:lstStyle/>
          <a:p>
            <a:pPr algn="just">
              <a:lnSpc>
                <a:spcPct val="160000"/>
              </a:lnSpc>
            </a:pPr>
            <a:r>
              <a:rPr lang="en-US" b="1" dirty="0">
                <a:solidFill>
                  <a:srgbClr val="002060"/>
                </a:solidFill>
              </a:rPr>
              <a:t>Training Data</a:t>
            </a:r>
            <a:r>
              <a:rPr lang="en-US" dirty="0">
                <a:solidFill>
                  <a:srgbClr val="002060"/>
                </a:solidFill>
              </a:rPr>
              <a:t>: The model is provided with a dataset that includes input-output pairs. The inputs are known as features, and the outputs are known as labels or targets. This labeled data is used to train the model.</a:t>
            </a:r>
          </a:p>
          <a:p>
            <a:pPr algn="just">
              <a:lnSpc>
                <a:spcPct val="160000"/>
              </a:lnSpc>
            </a:pPr>
            <a:r>
              <a:rPr lang="en-US" b="1" dirty="0">
                <a:solidFill>
                  <a:srgbClr val="002060"/>
                </a:solidFill>
              </a:rPr>
              <a:t>Learning Process</a:t>
            </a:r>
            <a:r>
              <a:rPr lang="en-US" dirty="0">
                <a:solidFill>
                  <a:srgbClr val="002060"/>
                </a:solidFill>
              </a:rPr>
              <a:t>: During training, the model makes predictions based on the input data. These predictions are compared to the actual labels, and the model adjusts its parameters to minimize the difference between its predictions and the actual outcomes. This process is typically done using optimization techniques like gradient descent.</a:t>
            </a:r>
          </a:p>
          <a:p>
            <a:pPr algn="just">
              <a:lnSpc>
                <a:spcPct val="160000"/>
              </a:lnSpc>
            </a:pPr>
            <a:endParaRPr lang="en-IN" dirty="0">
              <a:solidFill>
                <a:srgbClr val="002060"/>
              </a:solidFill>
            </a:endParaRPr>
          </a:p>
        </p:txBody>
      </p:sp>
    </p:spTree>
    <p:extLst>
      <p:ext uri="{BB962C8B-B14F-4D97-AF65-F5344CB8AC3E}">
        <p14:creationId xmlns:p14="http://schemas.microsoft.com/office/powerpoint/2010/main" val="26342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1975</Words>
  <Application>Microsoft Office PowerPoint</Application>
  <PresentationFormat>Widescreen</PresentationFormat>
  <Paragraphs>191</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vt:lpstr>
      <vt:lpstr>Calibri Light</vt:lpstr>
      <vt:lpstr>Nunito</vt:lpstr>
      <vt:lpstr>Office Theme</vt:lpstr>
      <vt:lpstr>MACHINE LEARNING INTRODUCTION</vt:lpstr>
      <vt:lpstr>What is MACHINE LEARNING?</vt:lpstr>
      <vt:lpstr>PowerPoint Presentation</vt:lpstr>
      <vt:lpstr>Why is MACHINE LEARNING?</vt:lpstr>
      <vt:lpstr>How does Machine Learning work?</vt:lpstr>
      <vt:lpstr>Classification of Machine Learning</vt:lpstr>
      <vt:lpstr>PowerPoint Presentation</vt:lpstr>
      <vt:lpstr>What is Supervised Machine Learning?</vt:lpstr>
      <vt:lpstr>Key Concepts of Supervised Machine Learning</vt:lpstr>
      <vt:lpstr>Key Concepts of Supervised Machine Learning</vt:lpstr>
      <vt:lpstr>Types of Supervised Learning Algorithm</vt:lpstr>
      <vt:lpstr>PowerPoint Presentation</vt:lpstr>
      <vt:lpstr>PowerPoint Presentation</vt:lpstr>
      <vt:lpstr>What is Unsupervised Machine Learning?</vt:lpstr>
      <vt:lpstr>PowerPoint Presentation</vt:lpstr>
      <vt:lpstr>PowerPoint Presentation</vt:lpstr>
      <vt:lpstr>1. Supervised Learning Algorithms</vt:lpstr>
      <vt:lpstr>1. Supervised Learning Algorithms</vt:lpstr>
      <vt:lpstr>2. Unsupervised Learning</vt:lpstr>
      <vt:lpstr>2. Unsupervised Learning</vt:lpstr>
      <vt:lpstr>3. Reinforcement Learning</vt:lpstr>
      <vt:lpstr>4. Ensemble Learning</vt:lpstr>
      <vt:lpstr>1. Logistic Regression</vt:lpstr>
      <vt:lpstr>2. Support Vector Machines (SVM)</vt:lpstr>
      <vt:lpstr>3. k-Nearest Neighbors (k-NN)</vt:lpstr>
      <vt:lpstr>4. Naive Bayes</vt:lpstr>
      <vt:lpstr>5. Decision Trees</vt:lpstr>
      <vt:lpstr>6. Random Forest</vt:lpstr>
      <vt:lpstr>7. Gradient Boosting (e.g., XGBoost, LightGBM, CatBoost)</vt:lpstr>
      <vt:lpstr>8. Neural Networks (e.g., Multilayer Perceptron)</vt:lpstr>
      <vt:lpstr>9. k-Means</vt:lpstr>
      <vt:lpstr>10. Hierarchical Clustering</vt:lpstr>
      <vt:lpstr>11. DBSCAN  (Density-Based Spatial Clustering of Applications with Noise) </vt:lpstr>
      <vt:lpstr>12. Principal Component Analysis (PCA)</vt:lpstr>
      <vt:lpstr>13. t-Distributed Stochastic Neighbor Embedding (t-SNE)</vt:lpstr>
      <vt:lpstr>14. Linear Discriminant Analysis (LDA)</vt:lpstr>
      <vt:lpstr>15. Apriori Algorithm</vt:lpstr>
      <vt:lpstr>16. Eclat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17</cp:revision>
  <dcterms:created xsi:type="dcterms:W3CDTF">2024-08-26T16:34:55Z</dcterms:created>
  <dcterms:modified xsi:type="dcterms:W3CDTF">2024-09-08T11:42:03Z</dcterms:modified>
</cp:coreProperties>
</file>