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5" r:id="rId4"/>
    <p:sldId id="258" r:id="rId5"/>
    <p:sldId id="259" r:id="rId6"/>
    <p:sldId id="260" r:id="rId7"/>
    <p:sldId id="261" r:id="rId8"/>
    <p:sldId id="268" r:id="rId9"/>
    <p:sldId id="267" r:id="rId10"/>
    <p:sldId id="262" r:id="rId11"/>
    <p:sldId id="263" r:id="rId12"/>
    <p:sldId id="264" r:id="rId13"/>
    <p:sldId id="266" r:id="rId14"/>
    <p:sldId id="269" r:id="rId15"/>
    <p:sldId id="270" r:id="rId16"/>
    <p:sldId id="271"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87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49F58-1AEF-454E-8733-90D9385CB0C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6F15233-84CC-4D92-A767-C7C17862EF7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276102D-1425-4AA3-B22F-4E4D3CB5B1A5}"/>
              </a:ext>
            </a:extLst>
          </p:cNvPr>
          <p:cNvSpPr>
            <a:spLocks noGrp="1"/>
          </p:cNvSpPr>
          <p:nvPr>
            <p:ph type="dt" sz="half" idx="10"/>
          </p:nvPr>
        </p:nvSpPr>
        <p:spPr/>
        <p:txBody>
          <a:bodyPr/>
          <a:lstStyle/>
          <a:p>
            <a:fld id="{69C91F3F-2A5C-4051-A398-0086532DCA29}" type="datetimeFigureOut">
              <a:rPr lang="en-IN" smtClean="0"/>
              <a:t>03-09-2024</a:t>
            </a:fld>
            <a:endParaRPr lang="en-IN"/>
          </a:p>
        </p:txBody>
      </p:sp>
      <p:sp>
        <p:nvSpPr>
          <p:cNvPr id="5" name="Footer Placeholder 4">
            <a:extLst>
              <a:ext uri="{FF2B5EF4-FFF2-40B4-BE49-F238E27FC236}">
                <a16:creationId xmlns:a16="http://schemas.microsoft.com/office/drawing/2014/main" id="{AA91ADB4-B442-4A07-BCDB-CED2E00B44D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8B88F55-2798-466B-AE1D-F96194907C23}"/>
              </a:ext>
            </a:extLst>
          </p:cNvPr>
          <p:cNvSpPr>
            <a:spLocks noGrp="1"/>
          </p:cNvSpPr>
          <p:nvPr>
            <p:ph type="sldNum" sz="quarter" idx="12"/>
          </p:nvPr>
        </p:nvSpPr>
        <p:spPr/>
        <p:txBody>
          <a:bodyPr/>
          <a:lstStyle/>
          <a:p>
            <a:fld id="{7C785ABF-B69B-4C02-8CA9-67A753A12096}" type="slidenum">
              <a:rPr lang="en-IN" smtClean="0"/>
              <a:t>‹#›</a:t>
            </a:fld>
            <a:endParaRPr lang="en-IN"/>
          </a:p>
        </p:txBody>
      </p:sp>
    </p:spTree>
    <p:extLst>
      <p:ext uri="{BB962C8B-B14F-4D97-AF65-F5344CB8AC3E}">
        <p14:creationId xmlns:p14="http://schemas.microsoft.com/office/powerpoint/2010/main" val="209230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859E5-703A-4A14-9D79-B5AC0F4D43B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CDFF171-2FBF-44CE-B7BA-80AAAD82A85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F82A953-67C3-4E2C-B2FA-4FCCCFEDB7D9}"/>
              </a:ext>
            </a:extLst>
          </p:cNvPr>
          <p:cNvSpPr>
            <a:spLocks noGrp="1"/>
          </p:cNvSpPr>
          <p:nvPr>
            <p:ph type="dt" sz="half" idx="10"/>
          </p:nvPr>
        </p:nvSpPr>
        <p:spPr/>
        <p:txBody>
          <a:bodyPr/>
          <a:lstStyle/>
          <a:p>
            <a:fld id="{69C91F3F-2A5C-4051-A398-0086532DCA29}" type="datetimeFigureOut">
              <a:rPr lang="en-IN" smtClean="0"/>
              <a:t>03-09-2024</a:t>
            </a:fld>
            <a:endParaRPr lang="en-IN"/>
          </a:p>
        </p:txBody>
      </p:sp>
      <p:sp>
        <p:nvSpPr>
          <p:cNvPr id="5" name="Footer Placeholder 4">
            <a:extLst>
              <a:ext uri="{FF2B5EF4-FFF2-40B4-BE49-F238E27FC236}">
                <a16:creationId xmlns:a16="http://schemas.microsoft.com/office/drawing/2014/main" id="{7E7584A5-E0FA-47F9-8104-AF70D364AC2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028E272-D2DE-4239-A00D-426EB867B27F}"/>
              </a:ext>
            </a:extLst>
          </p:cNvPr>
          <p:cNvSpPr>
            <a:spLocks noGrp="1"/>
          </p:cNvSpPr>
          <p:nvPr>
            <p:ph type="sldNum" sz="quarter" idx="12"/>
          </p:nvPr>
        </p:nvSpPr>
        <p:spPr/>
        <p:txBody>
          <a:bodyPr/>
          <a:lstStyle/>
          <a:p>
            <a:fld id="{7C785ABF-B69B-4C02-8CA9-67A753A12096}" type="slidenum">
              <a:rPr lang="en-IN" smtClean="0"/>
              <a:t>‹#›</a:t>
            </a:fld>
            <a:endParaRPr lang="en-IN"/>
          </a:p>
        </p:txBody>
      </p:sp>
    </p:spTree>
    <p:extLst>
      <p:ext uri="{BB962C8B-B14F-4D97-AF65-F5344CB8AC3E}">
        <p14:creationId xmlns:p14="http://schemas.microsoft.com/office/powerpoint/2010/main" val="1222641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248C1F-46EC-4CF3-966B-CE92F26E07C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12CCB8E-7F66-4CB9-8476-30C71E29998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1A789C7-F713-486D-A598-64BD5264E7EE}"/>
              </a:ext>
            </a:extLst>
          </p:cNvPr>
          <p:cNvSpPr>
            <a:spLocks noGrp="1"/>
          </p:cNvSpPr>
          <p:nvPr>
            <p:ph type="dt" sz="half" idx="10"/>
          </p:nvPr>
        </p:nvSpPr>
        <p:spPr/>
        <p:txBody>
          <a:bodyPr/>
          <a:lstStyle/>
          <a:p>
            <a:fld id="{69C91F3F-2A5C-4051-A398-0086532DCA29}" type="datetimeFigureOut">
              <a:rPr lang="en-IN" smtClean="0"/>
              <a:t>03-09-2024</a:t>
            </a:fld>
            <a:endParaRPr lang="en-IN"/>
          </a:p>
        </p:txBody>
      </p:sp>
      <p:sp>
        <p:nvSpPr>
          <p:cNvPr id="5" name="Footer Placeholder 4">
            <a:extLst>
              <a:ext uri="{FF2B5EF4-FFF2-40B4-BE49-F238E27FC236}">
                <a16:creationId xmlns:a16="http://schemas.microsoft.com/office/drawing/2014/main" id="{7570FC73-2822-4DEE-93D8-71FC7D296CC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A4966DA-4073-49CF-A651-CC3E18D75C30}"/>
              </a:ext>
            </a:extLst>
          </p:cNvPr>
          <p:cNvSpPr>
            <a:spLocks noGrp="1"/>
          </p:cNvSpPr>
          <p:nvPr>
            <p:ph type="sldNum" sz="quarter" idx="12"/>
          </p:nvPr>
        </p:nvSpPr>
        <p:spPr/>
        <p:txBody>
          <a:bodyPr/>
          <a:lstStyle/>
          <a:p>
            <a:fld id="{7C785ABF-B69B-4C02-8CA9-67A753A12096}" type="slidenum">
              <a:rPr lang="en-IN" smtClean="0"/>
              <a:t>‹#›</a:t>
            </a:fld>
            <a:endParaRPr lang="en-IN"/>
          </a:p>
        </p:txBody>
      </p:sp>
    </p:spTree>
    <p:extLst>
      <p:ext uri="{BB962C8B-B14F-4D97-AF65-F5344CB8AC3E}">
        <p14:creationId xmlns:p14="http://schemas.microsoft.com/office/powerpoint/2010/main" val="166251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C48F3-D5FF-4A14-B9F9-5D371A4D411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9FA8F21-A184-4CBC-8258-0B0F611D6AC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2A1B16D-3DB2-4980-BE3E-D4CA25CB6C12}"/>
              </a:ext>
            </a:extLst>
          </p:cNvPr>
          <p:cNvSpPr>
            <a:spLocks noGrp="1"/>
          </p:cNvSpPr>
          <p:nvPr>
            <p:ph type="dt" sz="half" idx="10"/>
          </p:nvPr>
        </p:nvSpPr>
        <p:spPr/>
        <p:txBody>
          <a:bodyPr/>
          <a:lstStyle/>
          <a:p>
            <a:fld id="{69C91F3F-2A5C-4051-A398-0086532DCA29}" type="datetimeFigureOut">
              <a:rPr lang="en-IN" smtClean="0"/>
              <a:t>03-09-2024</a:t>
            </a:fld>
            <a:endParaRPr lang="en-IN"/>
          </a:p>
        </p:txBody>
      </p:sp>
      <p:sp>
        <p:nvSpPr>
          <p:cNvPr id="5" name="Footer Placeholder 4">
            <a:extLst>
              <a:ext uri="{FF2B5EF4-FFF2-40B4-BE49-F238E27FC236}">
                <a16:creationId xmlns:a16="http://schemas.microsoft.com/office/drawing/2014/main" id="{C14F110A-01B6-4884-99B7-649A4224F6E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4EAD95E-DAC5-4F95-A0DF-2D54D292BE2D}"/>
              </a:ext>
            </a:extLst>
          </p:cNvPr>
          <p:cNvSpPr>
            <a:spLocks noGrp="1"/>
          </p:cNvSpPr>
          <p:nvPr>
            <p:ph type="sldNum" sz="quarter" idx="12"/>
          </p:nvPr>
        </p:nvSpPr>
        <p:spPr/>
        <p:txBody>
          <a:bodyPr/>
          <a:lstStyle/>
          <a:p>
            <a:fld id="{7C785ABF-B69B-4C02-8CA9-67A753A12096}" type="slidenum">
              <a:rPr lang="en-IN" smtClean="0"/>
              <a:t>‹#›</a:t>
            </a:fld>
            <a:endParaRPr lang="en-IN"/>
          </a:p>
        </p:txBody>
      </p:sp>
    </p:spTree>
    <p:extLst>
      <p:ext uri="{BB962C8B-B14F-4D97-AF65-F5344CB8AC3E}">
        <p14:creationId xmlns:p14="http://schemas.microsoft.com/office/powerpoint/2010/main" val="23331871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2C168-41BE-4CF6-85CF-C78474CB37C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902A4FC-95AD-48FC-8315-C58DEA843EF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D8E5684-48CA-42ED-83D7-67785656EB9D}"/>
              </a:ext>
            </a:extLst>
          </p:cNvPr>
          <p:cNvSpPr>
            <a:spLocks noGrp="1"/>
          </p:cNvSpPr>
          <p:nvPr>
            <p:ph type="dt" sz="half" idx="10"/>
          </p:nvPr>
        </p:nvSpPr>
        <p:spPr/>
        <p:txBody>
          <a:bodyPr/>
          <a:lstStyle/>
          <a:p>
            <a:fld id="{69C91F3F-2A5C-4051-A398-0086532DCA29}" type="datetimeFigureOut">
              <a:rPr lang="en-IN" smtClean="0"/>
              <a:t>03-09-2024</a:t>
            </a:fld>
            <a:endParaRPr lang="en-IN"/>
          </a:p>
        </p:txBody>
      </p:sp>
      <p:sp>
        <p:nvSpPr>
          <p:cNvPr id="5" name="Footer Placeholder 4">
            <a:extLst>
              <a:ext uri="{FF2B5EF4-FFF2-40B4-BE49-F238E27FC236}">
                <a16:creationId xmlns:a16="http://schemas.microsoft.com/office/drawing/2014/main" id="{4F781A95-8D8A-45B3-931B-34F59A7190E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2E5DCC4-7B96-4EDA-A988-DDA743C23B5E}"/>
              </a:ext>
            </a:extLst>
          </p:cNvPr>
          <p:cNvSpPr>
            <a:spLocks noGrp="1"/>
          </p:cNvSpPr>
          <p:nvPr>
            <p:ph type="sldNum" sz="quarter" idx="12"/>
          </p:nvPr>
        </p:nvSpPr>
        <p:spPr/>
        <p:txBody>
          <a:bodyPr/>
          <a:lstStyle/>
          <a:p>
            <a:fld id="{7C785ABF-B69B-4C02-8CA9-67A753A12096}" type="slidenum">
              <a:rPr lang="en-IN" smtClean="0"/>
              <a:t>‹#›</a:t>
            </a:fld>
            <a:endParaRPr lang="en-IN"/>
          </a:p>
        </p:txBody>
      </p:sp>
    </p:spTree>
    <p:extLst>
      <p:ext uri="{BB962C8B-B14F-4D97-AF65-F5344CB8AC3E}">
        <p14:creationId xmlns:p14="http://schemas.microsoft.com/office/powerpoint/2010/main" val="24422860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E7EC4-67F2-42B1-AFC2-C08E600B24C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A07E278-3134-475E-AC64-2F48D499974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08AF6A1-014E-40F0-AD47-02F0F4237B0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FE0B17C-9BFB-4AA7-A690-3A1920E98764}"/>
              </a:ext>
            </a:extLst>
          </p:cNvPr>
          <p:cNvSpPr>
            <a:spLocks noGrp="1"/>
          </p:cNvSpPr>
          <p:nvPr>
            <p:ph type="dt" sz="half" idx="10"/>
          </p:nvPr>
        </p:nvSpPr>
        <p:spPr/>
        <p:txBody>
          <a:bodyPr/>
          <a:lstStyle/>
          <a:p>
            <a:fld id="{69C91F3F-2A5C-4051-A398-0086532DCA29}" type="datetimeFigureOut">
              <a:rPr lang="en-IN" smtClean="0"/>
              <a:t>03-09-2024</a:t>
            </a:fld>
            <a:endParaRPr lang="en-IN"/>
          </a:p>
        </p:txBody>
      </p:sp>
      <p:sp>
        <p:nvSpPr>
          <p:cNvPr id="6" name="Footer Placeholder 5">
            <a:extLst>
              <a:ext uri="{FF2B5EF4-FFF2-40B4-BE49-F238E27FC236}">
                <a16:creationId xmlns:a16="http://schemas.microsoft.com/office/drawing/2014/main" id="{33CD4170-174C-4FD3-BE78-963F3ECC6A2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1CCD44D-E98B-4289-9350-06EB18209734}"/>
              </a:ext>
            </a:extLst>
          </p:cNvPr>
          <p:cNvSpPr>
            <a:spLocks noGrp="1"/>
          </p:cNvSpPr>
          <p:nvPr>
            <p:ph type="sldNum" sz="quarter" idx="12"/>
          </p:nvPr>
        </p:nvSpPr>
        <p:spPr/>
        <p:txBody>
          <a:bodyPr/>
          <a:lstStyle/>
          <a:p>
            <a:fld id="{7C785ABF-B69B-4C02-8CA9-67A753A12096}" type="slidenum">
              <a:rPr lang="en-IN" smtClean="0"/>
              <a:t>‹#›</a:t>
            </a:fld>
            <a:endParaRPr lang="en-IN"/>
          </a:p>
        </p:txBody>
      </p:sp>
    </p:spTree>
    <p:extLst>
      <p:ext uri="{BB962C8B-B14F-4D97-AF65-F5344CB8AC3E}">
        <p14:creationId xmlns:p14="http://schemas.microsoft.com/office/powerpoint/2010/main" val="2951062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D7651-1B33-4C0B-BB1C-513E2D421E6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A34EF11-DA65-406C-B1DA-2F6F6BA71E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2A0C859-47EB-461E-8B20-862C3A641CF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2D91347-CDCA-44DD-8ECA-A33CA02BA17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C5C3564-7225-41E8-BCDE-81CDFD97E04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48FA37A-1962-4A38-A157-FE5930A31965}"/>
              </a:ext>
            </a:extLst>
          </p:cNvPr>
          <p:cNvSpPr>
            <a:spLocks noGrp="1"/>
          </p:cNvSpPr>
          <p:nvPr>
            <p:ph type="dt" sz="half" idx="10"/>
          </p:nvPr>
        </p:nvSpPr>
        <p:spPr/>
        <p:txBody>
          <a:bodyPr/>
          <a:lstStyle/>
          <a:p>
            <a:fld id="{69C91F3F-2A5C-4051-A398-0086532DCA29}" type="datetimeFigureOut">
              <a:rPr lang="en-IN" smtClean="0"/>
              <a:t>03-09-2024</a:t>
            </a:fld>
            <a:endParaRPr lang="en-IN"/>
          </a:p>
        </p:txBody>
      </p:sp>
      <p:sp>
        <p:nvSpPr>
          <p:cNvPr id="8" name="Footer Placeholder 7">
            <a:extLst>
              <a:ext uri="{FF2B5EF4-FFF2-40B4-BE49-F238E27FC236}">
                <a16:creationId xmlns:a16="http://schemas.microsoft.com/office/drawing/2014/main" id="{A10AC9F7-5812-400E-B939-6F3AC26C11A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E25CAED-C915-4F01-B196-10259E30A22D}"/>
              </a:ext>
            </a:extLst>
          </p:cNvPr>
          <p:cNvSpPr>
            <a:spLocks noGrp="1"/>
          </p:cNvSpPr>
          <p:nvPr>
            <p:ph type="sldNum" sz="quarter" idx="12"/>
          </p:nvPr>
        </p:nvSpPr>
        <p:spPr/>
        <p:txBody>
          <a:bodyPr/>
          <a:lstStyle/>
          <a:p>
            <a:fld id="{7C785ABF-B69B-4C02-8CA9-67A753A12096}" type="slidenum">
              <a:rPr lang="en-IN" smtClean="0"/>
              <a:t>‹#›</a:t>
            </a:fld>
            <a:endParaRPr lang="en-IN"/>
          </a:p>
        </p:txBody>
      </p:sp>
    </p:spTree>
    <p:extLst>
      <p:ext uri="{BB962C8B-B14F-4D97-AF65-F5344CB8AC3E}">
        <p14:creationId xmlns:p14="http://schemas.microsoft.com/office/powerpoint/2010/main" val="41510417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411A4-C949-4C1C-A554-2415F221DCE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13F3B1D-F04A-4CCF-8728-CAD1EB933A49}"/>
              </a:ext>
            </a:extLst>
          </p:cNvPr>
          <p:cNvSpPr>
            <a:spLocks noGrp="1"/>
          </p:cNvSpPr>
          <p:nvPr>
            <p:ph type="dt" sz="half" idx="10"/>
          </p:nvPr>
        </p:nvSpPr>
        <p:spPr/>
        <p:txBody>
          <a:bodyPr/>
          <a:lstStyle/>
          <a:p>
            <a:fld id="{69C91F3F-2A5C-4051-A398-0086532DCA29}" type="datetimeFigureOut">
              <a:rPr lang="en-IN" smtClean="0"/>
              <a:t>03-09-2024</a:t>
            </a:fld>
            <a:endParaRPr lang="en-IN"/>
          </a:p>
        </p:txBody>
      </p:sp>
      <p:sp>
        <p:nvSpPr>
          <p:cNvPr id="4" name="Footer Placeholder 3">
            <a:extLst>
              <a:ext uri="{FF2B5EF4-FFF2-40B4-BE49-F238E27FC236}">
                <a16:creationId xmlns:a16="http://schemas.microsoft.com/office/drawing/2014/main" id="{10EB74E3-DCD7-4707-B835-8A6A4AF9055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00E4C83-EEEB-4EB9-9B72-89E007084B43}"/>
              </a:ext>
            </a:extLst>
          </p:cNvPr>
          <p:cNvSpPr>
            <a:spLocks noGrp="1"/>
          </p:cNvSpPr>
          <p:nvPr>
            <p:ph type="sldNum" sz="quarter" idx="12"/>
          </p:nvPr>
        </p:nvSpPr>
        <p:spPr/>
        <p:txBody>
          <a:bodyPr/>
          <a:lstStyle/>
          <a:p>
            <a:fld id="{7C785ABF-B69B-4C02-8CA9-67A753A12096}" type="slidenum">
              <a:rPr lang="en-IN" smtClean="0"/>
              <a:t>‹#›</a:t>
            </a:fld>
            <a:endParaRPr lang="en-IN"/>
          </a:p>
        </p:txBody>
      </p:sp>
    </p:spTree>
    <p:extLst>
      <p:ext uri="{BB962C8B-B14F-4D97-AF65-F5344CB8AC3E}">
        <p14:creationId xmlns:p14="http://schemas.microsoft.com/office/powerpoint/2010/main" val="8928725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356B955-6304-46F9-AA2B-09BC3B776EFA}"/>
              </a:ext>
            </a:extLst>
          </p:cNvPr>
          <p:cNvSpPr>
            <a:spLocks noGrp="1"/>
          </p:cNvSpPr>
          <p:nvPr>
            <p:ph type="dt" sz="half" idx="10"/>
          </p:nvPr>
        </p:nvSpPr>
        <p:spPr/>
        <p:txBody>
          <a:bodyPr/>
          <a:lstStyle/>
          <a:p>
            <a:fld id="{69C91F3F-2A5C-4051-A398-0086532DCA29}" type="datetimeFigureOut">
              <a:rPr lang="en-IN" smtClean="0"/>
              <a:t>03-09-2024</a:t>
            </a:fld>
            <a:endParaRPr lang="en-IN"/>
          </a:p>
        </p:txBody>
      </p:sp>
      <p:sp>
        <p:nvSpPr>
          <p:cNvPr id="3" name="Footer Placeholder 2">
            <a:extLst>
              <a:ext uri="{FF2B5EF4-FFF2-40B4-BE49-F238E27FC236}">
                <a16:creationId xmlns:a16="http://schemas.microsoft.com/office/drawing/2014/main" id="{CD7B8864-2418-4876-9FCB-5D97A63AD15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6DFE6FA-7D7B-4DF7-A98F-5295006DF85C}"/>
              </a:ext>
            </a:extLst>
          </p:cNvPr>
          <p:cNvSpPr>
            <a:spLocks noGrp="1"/>
          </p:cNvSpPr>
          <p:nvPr>
            <p:ph type="sldNum" sz="quarter" idx="12"/>
          </p:nvPr>
        </p:nvSpPr>
        <p:spPr/>
        <p:txBody>
          <a:bodyPr/>
          <a:lstStyle/>
          <a:p>
            <a:fld id="{7C785ABF-B69B-4C02-8CA9-67A753A12096}" type="slidenum">
              <a:rPr lang="en-IN" smtClean="0"/>
              <a:t>‹#›</a:t>
            </a:fld>
            <a:endParaRPr lang="en-IN"/>
          </a:p>
        </p:txBody>
      </p:sp>
    </p:spTree>
    <p:extLst>
      <p:ext uri="{BB962C8B-B14F-4D97-AF65-F5344CB8AC3E}">
        <p14:creationId xmlns:p14="http://schemas.microsoft.com/office/powerpoint/2010/main" val="33358542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94439-3274-42D0-8C11-91BB7E6439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0D128F1-E154-4158-BD56-6E1192D67E7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A1BE788-8CA3-4AC2-91D0-E90FA7FD05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F8E7717-17D8-4E22-B010-591F3869C75B}"/>
              </a:ext>
            </a:extLst>
          </p:cNvPr>
          <p:cNvSpPr>
            <a:spLocks noGrp="1"/>
          </p:cNvSpPr>
          <p:nvPr>
            <p:ph type="dt" sz="half" idx="10"/>
          </p:nvPr>
        </p:nvSpPr>
        <p:spPr/>
        <p:txBody>
          <a:bodyPr/>
          <a:lstStyle/>
          <a:p>
            <a:fld id="{69C91F3F-2A5C-4051-A398-0086532DCA29}" type="datetimeFigureOut">
              <a:rPr lang="en-IN" smtClean="0"/>
              <a:t>03-09-2024</a:t>
            </a:fld>
            <a:endParaRPr lang="en-IN"/>
          </a:p>
        </p:txBody>
      </p:sp>
      <p:sp>
        <p:nvSpPr>
          <p:cNvPr id="6" name="Footer Placeholder 5">
            <a:extLst>
              <a:ext uri="{FF2B5EF4-FFF2-40B4-BE49-F238E27FC236}">
                <a16:creationId xmlns:a16="http://schemas.microsoft.com/office/drawing/2014/main" id="{006F3825-348A-42BD-86C5-E6815BC74A4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232A787-4B97-4645-B508-756A14F36180}"/>
              </a:ext>
            </a:extLst>
          </p:cNvPr>
          <p:cNvSpPr>
            <a:spLocks noGrp="1"/>
          </p:cNvSpPr>
          <p:nvPr>
            <p:ph type="sldNum" sz="quarter" idx="12"/>
          </p:nvPr>
        </p:nvSpPr>
        <p:spPr/>
        <p:txBody>
          <a:bodyPr/>
          <a:lstStyle/>
          <a:p>
            <a:fld id="{7C785ABF-B69B-4C02-8CA9-67A753A12096}" type="slidenum">
              <a:rPr lang="en-IN" smtClean="0"/>
              <a:t>‹#›</a:t>
            </a:fld>
            <a:endParaRPr lang="en-IN"/>
          </a:p>
        </p:txBody>
      </p:sp>
    </p:spTree>
    <p:extLst>
      <p:ext uri="{BB962C8B-B14F-4D97-AF65-F5344CB8AC3E}">
        <p14:creationId xmlns:p14="http://schemas.microsoft.com/office/powerpoint/2010/main" val="34402161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5935F-F03C-46FD-AA09-866227EFB53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99E6A77-12AF-41F8-8641-2E174C92749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6DB93E0-5F7C-49C3-809C-E20CE57B10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F71EF2C-FA3F-43A9-88C8-6FEDD3D5BB9D}"/>
              </a:ext>
            </a:extLst>
          </p:cNvPr>
          <p:cNvSpPr>
            <a:spLocks noGrp="1"/>
          </p:cNvSpPr>
          <p:nvPr>
            <p:ph type="dt" sz="half" idx="10"/>
          </p:nvPr>
        </p:nvSpPr>
        <p:spPr/>
        <p:txBody>
          <a:bodyPr/>
          <a:lstStyle/>
          <a:p>
            <a:fld id="{69C91F3F-2A5C-4051-A398-0086532DCA29}" type="datetimeFigureOut">
              <a:rPr lang="en-IN" smtClean="0"/>
              <a:t>03-09-2024</a:t>
            </a:fld>
            <a:endParaRPr lang="en-IN"/>
          </a:p>
        </p:txBody>
      </p:sp>
      <p:sp>
        <p:nvSpPr>
          <p:cNvPr id="6" name="Footer Placeholder 5">
            <a:extLst>
              <a:ext uri="{FF2B5EF4-FFF2-40B4-BE49-F238E27FC236}">
                <a16:creationId xmlns:a16="http://schemas.microsoft.com/office/drawing/2014/main" id="{030E53BD-E898-4C13-8698-BD041DFB580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F0E02A4-CCD9-4157-84CE-A414235DBF9E}"/>
              </a:ext>
            </a:extLst>
          </p:cNvPr>
          <p:cNvSpPr>
            <a:spLocks noGrp="1"/>
          </p:cNvSpPr>
          <p:nvPr>
            <p:ph type="sldNum" sz="quarter" idx="12"/>
          </p:nvPr>
        </p:nvSpPr>
        <p:spPr/>
        <p:txBody>
          <a:bodyPr/>
          <a:lstStyle/>
          <a:p>
            <a:fld id="{7C785ABF-B69B-4C02-8CA9-67A753A12096}" type="slidenum">
              <a:rPr lang="en-IN" smtClean="0"/>
              <a:t>‹#›</a:t>
            </a:fld>
            <a:endParaRPr lang="en-IN"/>
          </a:p>
        </p:txBody>
      </p:sp>
    </p:spTree>
    <p:extLst>
      <p:ext uri="{BB962C8B-B14F-4D97-AF65-F5344CB8AC3E}">
        <p14:creationId xmlns:p14="http://schemas.microsoft.com/office/powerpoint/2010/main" val="7977006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10CF322-9655-4719-86E2-EC601371F67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7A9A8E0-DCE6-4C89-BB32-63F888B0CB8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CDB4F44-20F4-491C-9733-818313671D9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C91F3F-2A5C-4051-A398-0086532DCA29}" type="datetimeFigureOut">
              <a:rPr lang="en-IN" smtClean="0"/>
              <a:t>03-09-2024</a:t>
            </a:fld>
            <a:endParaRPr lang="en-IN"/>
          </a:p>
        </p:txBody>
      </p:sp>
      <p:sp>
        <p:nvSpPr>
          <p:cNvPr id="5" name="Footer Placeholder 4">
            <a:extLst>
              <a:ext uri="{FF2B5EF4-FFF2-40B4-BE49-F238E27FC236}">
                <a16:creationId xmlns:a16="http://schemas.microsoft.com/office/drawing/2014/main" id="{F0C5FA05-9A96-4487-96F1-122123550EB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9A82158-216B-4978-A874-D8C82D147C1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785ABF-B69B-4C02-8CA9-67A753A12096}" type="slidenum">
              <a:rPr lang="en-IN" smtClean="0"/>
              <a:t>‹#›</a:t>
            </a:fld>
            <a:endParaRPr lang="en-IN"/>
          </a:p>
        </p:txBody>
      </p:sp>
    </p:spTree>
    <p:extLst>
      <p:ext uri="{BB962C8B-B14F-4D97-AF65-F5344CB8AC3E}">
        <p14:creationId xmlns:p14="http://schemas.microsoft.com/office/powerpoint/2010/main" val="4956202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059B8-165B-429A-8E89-7F26CDE91C7D}"/>
              </a:ext>
            </a:extLst>
          </p:cNvPr>
          <p:cNvSpPr>
            <a:spLocks noGrp="1"/>
          </p:cNvSpPr>
          <p:nvPr>
            <p:ph type="ctrTitle"/>
          </p:nvPr>
        </p:nvSpPr>
        <p:spPr/>
        <p:txBody>
          <a:bodyPr/>
          <a:lstStyle/>
          <a:p>
            <a:r>
              <a:rPr lang="en-IN" b="1" dirty="0">
                <a:solidFill>
                  <a:schemeClr val="accent6">
                    <a:lumMod val="75000"/>
                  </a:schemeClr>
                </a:solidFill>
              </a:rPr>
              <a:t>ROC Curve</a:t>
            </a:r>
          </a:p>
        </p:txBody>
      </p:sp>
      <p:sp>
        <p:nvSpPr>
          <p:cNvPr id="3" name="Subtitle 2">
            <a:extLst>
              <a:ext uri="{FF2B5EF4-FFF2-40B4-BE49-F238E27FC236}">
                <a16:creationId xmlns:a16="http://schemas.microsoft.com/office/drawing/2014/main" id="{A4FC8D25-E834-4C33-9FEC-5EABA0BCC7C1}"/>
              </a:ext>
            </a:extLst>
          </p:cNvPr>
          <p:cNvSpPr>
            <a:spLocks noGrp="1"/>
          </p:cNvSpPr>
          <p:nvPr>
            <p:ph type="subTitle" idx="1"/>
          </p:nvPr>
        </p:nvSpPr>
        <p:spPr/>
        <p:txBody>
          <a:bodyPr>
            <a:normAutofit/>
          </a:bodyPr>
          <a:lstStyle/>
          <a:p>
            <a:r>
              <a:rPr lang="en-IN" sz="3600" b="1" dirty="0">
                <a:solidFill>
                  <a:schemeClr val="accent2"/>
                </a:solidFill>
              </a:rPr>
              <a:t>By</a:t>
            </a:r>
          </a:p>
          <a:p>
            <a:r>
              <a:rPr lang="en-IN" sz="3600" b="1" dirty="0" err="1">
                <a:solidFill>
                  <a:schemeClr val="accent2"/>
                </a:solidFill>
              </a:rPr>
              <a:t>Dr.</a:t>
            </a:r>
            <a:r>
              <a:rPr lang="en-IN" sz="3600" b="1" dirty="0">
                <a:solidFill>
                  <a:schemeClr val="accent2"/>
                </a:solidFill>
              </a:rPr>
              <a:t> S PADMANABHAN</a:t>
            </a:r>
          </a:p>
        </p:txBody>
      </p:sp>
    </p:spTree>
    <p:extLst>
      <p:ext uri="{BB962C8B-B14F-4D97-AF65-F5344CB8AC3E}">
        <p14:creationId xmlns:p14="http://schemas.microsoft.com/office/powerpoint/2010/main" val="34681649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9C7ED-8961-4A26-9F18-DF729B706985}"/>
              </a:ext>
            </a:extLst>
          </p:cNvPr>
          <p:cNvSpPr>
            <a:spLocks noGrp="1"/>
          </p:cNvSpPr>
          <p:nvPr>
            <p:ph type="title"/>
          </p:nvPr>
        </p:nvSpPr>
        <p:spPr>
          <a:xfrm>
            <a:off x="688298" y="215249"/>
            <a:ext cx="10515600" cy="1325563"/>
          </a:xfrm>
        </p:spPr>
        <p:txBody>
          <a:bodyPr/>
          <a:lstStyle/>
          <a:p>
            <a:r>
              <a:rPr lang="en-US" b="1" dirty="0">
                <a:solidFill>
                  <a:schemeClr val="accent2"/>
                </a:solidFill>
              </a:rPr>
              <a:t>Interpreting the ROC Curve and AUC</a:t>
            </a:r>
            <a:endParaRPr lang="en-IN" b="1" dirty="0">
              <a:solidFill>
                <a:schemeClr val="accent2"/>
              </a:solidFill>
            </a:endParaRPr>
          </a:p>
        </p:txBody>
      </p:sp>
      <p:sp>
        <p:nvSpPr>
          <p:cNvPr id="3" name="Content Placeholder 2">
            <a:extLst>
              <a:ext uri="{FF2B5EF4-FFF2-40B4-BE49-F238E27FC236}">
                <a16:creationId xmlns:a16="http://schemas.microsoft.com/office/drawing/2014/main" id="{7823FDA4-0884-41EA-A03D-AF66467E7427}"/>
              </a:ext>
            </a:extLst>
          </p:cNvPr>
          <p:cNvSpPr>
            <a:spLocks noGrp="1"/>
          </p:cNvSpPr>
          <p:nvPr>
            <p:ph idx="1"/>
          </p:nvPr>
        </p:nvSpPr>
        <p:spPr>
          <a:xfrm>
            <a:off x="688298" y="1540811"/>
            <a:ext cx="10989040" cy="4979910"/>
          </a:xfrm>
        </p:spPr>
        <p:txBody>
          <a:bodyPr>
            <a:normAutofit/>
          </a:bodyPr>
          <a:lstStyle/>
          <a:p>
            <a:pPr algn="just">
              <a:lnSpc>
                <a:spcPct val="150000"/>
              </a:lnSpc>
            </a:pPr>
            <a:r>
              <a:rPr lang="en-IN" b="1" dirty="0">
                <a:solidFill>
                  <a:srgbClr val="002060"/>
                </a:solidFill>
              </a:rPr>
              <a:t>High AUC (close to 1)</a:t>
            </a:r>
            <a:r>
              <a:rPr lang="en-IN" dirty="0">
                <a:solidFill>
                  <a:srgbClr val="002060"/>
                </a:solidFill>
              </a:rPr>
              <a:t>: The model is very good at predicting 0s as 0s and 1s as 1s. The curve will be closer to the top-left corner of the plot.</a:t>
            </a:r>
          </a:p>
          <a:p>
            <a:pPr algn="just">
              <a:lnSpc>
                <a:spcPct val="150000"/>
              </a:lnSpc>
            </a:pPr>
            <a:r>
              <a:rPr lang="en-IN" b="1" dirty="0">
                <a:solidFill>
                  <a:srgbClr val="002060"/>
                </a:solidFill>
              </a:rPr>
              <a:t>AUC of 0.5</a:t>
            </a:r>
            <a:r>
              <a:rPr lang="en-IN" dirty="0">
                <a:solidFill>
                  <a:srgbClr val="002060"/>
                </a:solidFill>
              </a:rPr>
              <a:t>: The model's predictions are no better than random guessing. The ROC curve is a diagonal line from (0, 0) to (1, 1).</a:t>
            </a:r>
          </a:p>
          <a:p>
            <a:pPr algn="just">
              <a:lnSpc>
                <a:spcPct val="150000"/>
              </a:lnSpc>
            </a:pPr>
            <a:r>
              <a:rPr lang="en-IN" b="1" dirty="0">
                <a:solidFill>
                  <a:srgbClr val="002060"/>
                </a:solidFill>
              </a:rPr>
              <a:t>Low AUC (close to 0.5 or below)</a:t>
            </a:r>
            <a:r>
              <a:rPr lang="en-IN" dirty="0">
                <a:solidFill>
                  <a:srgbClr val="002060"/>
                </a:solidFill>
              </a:rPr>
              <a:t>: The model is poor at distinguishing between the classes. If AUC is significantly below 0.5, the model may be consistently misclassifying classes.</a:t>
            </a:r>
          </a:p>
        </p:txBody>
      </p:sp>
    </p:spTree>
    <p:extLst>
      <p:ext uri="{BB962C8B-B14F-4D97-AF65-F5344CB8AC3E}">
        <p14:creationId xmlns:p14="http://schemas.microsoft.com/office/powerpoint/2010/main" val="477201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ircle(in)">
                                      <p:cBhvr>
                                        <p:cTn id="17"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71E6D-CC07-4225-B6AF-D4EF106F5EA4}"/>
              </a:ext>
            </a:extLst>
          </p:cNvPr>
          <p:cNvSpPr>
            <a:spLocks noGrp="1"/>
          </p:cNvSpPr>
          <p:nvPr>
            <p:ph type="title"/>
          </p:nvPr>
        </p:nvSpPr>
        <p:spPr>
          <a:xfrm>
            <a:off x="664564" y="95326"/>
            <a:ext cx="10515600" cy="1325563"/>
          </a:xfrm>
        </p:spPr>
        <p:txBody>
          <a:bodyPr/>
          <a:lstStyle/>
          <a:p>
            <a:r>
              <a:rPr lang="en-US" b="1" dirty="0">
                <a:solidFill>
                  <a:schemeClr val="accent2"/>
                </a:solidFill>
              </a:rPr>
              <a:t>Benefits of ROC and AUC</a:t>
            </a:r>
            <a:endParaRPr lang="en-IN" b="1" dirty="0">
              <a:solidFill>
                <a:schemeClr val="accent2"/>
              </a:solidFill>
            </a:endParaRPr>
          </a:p>
        </p:txBody>
      </p:sp>
      <p:sp>
        <p:nvSpPr>
          <p:cNvPr id="3" name="Content Placeholder 2">
            <a:extLst>
              <a:ext uri="{FF2B5EF4-FFF2-40B4-BE49-F238E27FC236}">
                <a16:creationId xmlns:a16="http://schemas.microsoft.com/office/drawing/2014/main" id="{A03E12A9-D8A7-4690-85F4-9036DF3F1D81}"/>
              </a:ext>
            </a:extLst>
          </p:cNvPr>
          <p:cNvSpPr>
            <a:spLocks noGrp="1"/>
          </p:cNvSpPr>
          <p:nvPr>
            <p:ph idx="1"/>
          </p:nvPr>
        </p:nvSpPr>
        <p:spPr>
          <a:xfrm>
            <a:off x="838200" y="1420889"/>
            <a:ext cx="10689236" cy="4560185"/>
          </a:xfrm>
        </p:spPr>
        <p:txBody>
          <a:bodyPr>
            <a:normAutofit fontScale="92500" lnSpcReduction="10000"/>
          </a:bodyPr>
          <a:lstStyle/>
          <a:p>
            <a:pPr algn="just">
              <a:lnSpc>
                <a:spcPct val="160000"/>
              </a:lnSpc>
            </a:pPr>
            <a:r>
              <a:rPr lang="en-IN" b="1" dirty="0"/>
              <a:t>Threshold Independence</a:t>
            </a:r>
            <a:r>
              <a:rPr lang="en-IN" dirty="0"/>
              <a:t>: Unlike accuracy, which depends on a fixed threshold, the ROC curve shows the performance across all possible thresholds.</a:t>
            </a:r>
          </a:p>
          <a:p>
            <a:pPr algn="just">
              <a:lnSpc>
                <a:spcPct val="160000"/>
              </a:lnSpc>
            </a:pPr>
            <a:r>
              <a:rPr lang="en-IN" b="1" dirty="0"/>
              <a:t>Insight into Performance</a:t>
            </a:r>
            <a:r>
              <a:rPr lang="en-IN" dirty="0"/>
              <a:t>: It provides a more comprehensive picture of a classifier's performance, especially in cases where classes are imbalanced.</a:t>
            </a:r>
          </a:p>
          <a:p>
            <a:pPr algn="just">
              <a:lnSpc>
                <a:spcPct val="160000"/>
              </a:lnSpc>
            </a:pPr>
            <a:r>
              <a:rPr lang="en-IN" b="1" dirty="0"/>
              <a:t>Comparison</a:t>
            </a:r>
            <a:r>
              <a:rPr lang="en-IN" dirty="0"/>
              <a:t>: AUC allows for easy comparison of different classifiers, even if they use different thresholds.</a:t>
            </a:r>
          </a:p>
          <a:p>
            <a:pPr algn="just">
              <a:lnSpc>
                <a:spcPct val="160000"/>
              </a:lnSpc>
            </a:pPr>
            <a:endParaRPr lang="en-IN" dirty="0"/>
          </a:p>
        </p:txBody>
      </p:sp>
    </p:spTree>
    <p:extLst>
      <p:ext uri="{BB962C8B-B14F-4D97-AF65-F5344CB8AC3E}">
        <p14:creationId xmlns:p14="http://schemas.microsoft.com/office/powerpoint/2010/main" val="3104031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ircle(in)">
                                      <p:cBhvr>
                                        <p:cTn id="17"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How to explain the ROC AUC score and ROC curve?">
            <a:extLst>
              <a:ext uri="{FF2B5EF4-FFF2-40B4-BE49-F238E27FC236}">
                <a16:creationId xmlns:a16="http://schemas.microsoft.com/office/drawing/2014/main" id="{17E6EAC0-5A21-4325-8DF9-8D9BCB1344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75" y="0"/>
            <a:ext cx="1218565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73722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0040D-8C80-4D01-A796-B858A4A56C69}"/>
              </a:ext>
            </a:extLst>
          </p:cNvPr>
          <p:cNvSpPr>
            <a:spLocks noGrp="1"/>
          </p:cNvSpPr>
          <p:nvPr>
            <p:ph type="title"/>
          </p:nvPr>
        </p:nvSpPr>
        <p:spPr>
          <a:xfrm>
            <a:off x="388495" y="0"/>
            <a:ext cx="10515600" cy="1325563"/>
          </a:xfrm>
        </p:spPr>
        <p:txBody>
          <a:bodyPr/>
          <a:lstStyle/>
          <a:p>
            <a:r>
              <a:rPr lang="en-IN" b="1" dirty="0">
                <a:solidFill>
                  <a:schemeClr val="accent2"/>
                </a:solidFill>
              </a:rPr>
              <a:t>Practical Example Using Python</a:t>
            </a:r>
          </a:p>
        </p:txBody>
      </p:sp>
      <p:sp>
        <p:nvSpPr>
          <p:cNvPr id="4" name="Rectangle 1">
            <a:extLst>
              <a:ext uri="{FF2B5EF4-FFF2-40B4-BE49-F238E27FC236}">
                <a16:creationId xmlns:a16="http://schemas.microsoft.com/office/drawing/2014/main" id="{F39246C8-38DD-4674-903B-769CCA37D5C1}"/>
              </a:ext>
            </a:extLst>
          </p:cNvPr>
          <p:cNvSpPr>
            <a:spLocks noGrp="1" noChangeArrowheads="1"/>
          </p:cNvSpPr>
          <p:nvPr>
            <p:ph idx="1"/>
          </p:nvPr>
        </p:nvSpPr>
        <p:spPr bwMode="auto">
          <a:xfrm>
            <a:off x="504044" y="1117617"/>
            <a:ext cx="11183911" cy="11406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panose="020B0604020202020204" pitchFamily="34" charset="0"/>
              </a:rPr>
              <a:t>Below is an example demonstrating how to generate a ROC curve and calculate the AUC using Python with </a:t>
            </a:r>
            <a:r>
              <a:rPr kumimoji="0" lang="en-US" altLang="en-US" sz="2400" b="0" i="0" u="none" strike="noStrike" cap="none" normalizeH="0" baseline="0" dirty="0" err="1">
                <a:ln>
                  <a:noFill/>
                </a:ln>
                <a:solidFill>
                  <a:schemeClr val="tx1"/>
                </a:solidFill>
                <a:effectLst/>
                <a:latin typeface="Arial Unicode MS"/>
              </a:rPr>
              <a:t>scikit</a:t>
            </a:r>
            <a:r>
              <a:rPr kumimoji="0" lang="en-US" altLang="en-US" sz="2400" b="0" i="0" u="none" strike="noStrike" cap="none" normalizeH="0" baseline="0" dirty="0">
                <a:ln>
                  <a:noFill/>
                </a:ln>
                <a:solidFill>
                  <a:schemeClr val="tx1"/>
                </a:solidFill>
                <a:effectLst/>
                <a:latin typeface="Arial Unicode MS"/>
              </a:rPr>
              <a:t>-learn</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pic>
        <p:nvPicPr>
          <p:cNvPr id="5" name="Picture 4">
            <a:extLst>
              <a:ext uri="{FF2B5EF4-FFF2-40B4-BE49-F238E27FC236}">
                <a16:creationId xmlns:a16="http://schemas.microsoft.com/office/drawing/2014/main" id="{D062E188-BFC0-45C8-B13D-FFE67410F658}"/>
              </a:ext>
            </a:extLst>
          </p:cNvPr>
          <p:cNvPicPr>
            <a:picLocks noChangeAspect="1"/>
          </p:cNvPicPr>
          <p:nvPr/>
        </p:nvPicPr>
        <p:blipFill>
          <a:blip r:embed="rId2"/>
          <a:stretch>
            <a:fillRect/>
          </a:stretch>
        </p:blipFill>
        <p:spPr>
          <a:xfrm>
            <a:off x="244917" y="2443180"/>
            <a:ext cx="9914971" cy="2376020"/>
          </a:xfrm>
          <a:prstGeom prst="rect">
            <a:avLst/>
          </a:prstGeom>
        </p:spPr>
      </p:pic>
    </p:spTree>
    <p:extLst>
      <p:ext uri="{BB962C8B-B14F-4D97-AF65-F5344CB8AC3E}">
        <p14:creationId xmlns:p14="http://schemas.microsoft.com/office/powerpoint/2010/main" val="38477263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0A352A4-A4DD-4557-B622-9BE6D395D020}"/>
              </a:ext>
            </a:extLst>
          </p:cNvPr>
          <p:cNvPicPr>
            <a:picLocks noChangeAspect="1"/>
          </p:cNvPicPr>
          <p:nvPr/>
        </p:nvPicPr>
        <p:blipFill rotWithShape="1">
          <a:blip r:embed="rId2"/>
          <a:srcRect l="984" b="17608"/>
          <a:stretch/>
        </p:blipFill>
        <p:spPr>
          <a:xfrm>
            <a:off x="63948" y="1319134"/>
            <a:ext cx="12064104" cy="3717562"/>
          </a:xfrm>
          <a:prstGeom prst="rect">
            <a:avLst/>
          </a:prstGeom>
        </p:spPr>
      </p:pic>
    </p:spTree>
    <p:extLst>
      <p:ext uri="{BB962C8B-B14F-4D97-AF65-F5344CB8AC3E}">
        <p14:creationId xmlns:p14="http://schemas.microsoft.com/office/powerpoint/2010/main" val="21383433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3DCFD37-30F0-4E9A-AEDB-6A3C8F7780FE}"/>
              </a:ext>
            </a:extLst>
          </p:cNvPr>
          <p:cNvPicPr>
            <a:picLocks noChangeAspect="1"/>
          </p:cNvPicPr>
          <p:nvPr/>
        </p:nvPicPr>
        <p:blipFill>
          <a:blip r:embed="rId2"/>
          <a:stretch>
            <a:fillRect/>
          </a:stretch>
        </p:blipFill>
        <p:spPr>
          <a:xfrm>
            <a:off x="584616" y="815269"/>
            <a:ext cx="11114017" cy="5270738"/>
          </a:xfrm>
          <a:prstGeom prst="rect">
            <a:avLst/>
          </a:prstGeom>
        </p:spPr>
      </p:pic>
    </p:spTree>
    <p:extLst>
      <p:ext uri="{BB962C8B-B14F-4D97-AF65-F5344CB8AC3E}">
        <p14:creationId xmlns:p14="http://schemas.microsoft.com/office/powerpoint/2010/main" val="22532278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a:extLst>
              <a:ext uri="{FF2B5EF4-FFF2-40B4-BE49-F238E27FC236}">
                <a16:creationId xmlns:a16="http://schemas.microsoft.com/office/drawing/2014/main" id="{B604533B-BC19-4BEA-A5BE-6FC90B6361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3810" y="51585"/>
            <a:ext cx="8430220" cy="66490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2641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9175110-8ED2-4B0E-93CF-49BEB32B777E}"/>
              </a:ext>
            </a:extLst>
          </p:cNvPr>
          <p:cNvSpPr/>
          <p:nvPr/>
        </p:nvSpPr>
        <p:spPr>
          <a:xfrm>
            <a:off x="374755" y="584616"/>
            <a:ext cx="10957809" cy="4831579"/>
          </a:xfrm>
          <a:prstGeom prst="rect">
            <a:avLst/>
          </a:prstGeom>
        </p:spPr>
        <p:txBody>
          <a:bodyPr wrap="square">
            <a:spAutoFit/>
          </a:bodyPr>
          <a:lstStyle/>
          <a:p>
            <a:pPr algn="just">
              <a:lnSpc>
                <a:spcPct val="150000"/>
              </a:lnSpc>
            </a:pPr>
            <a:r>
              <a:rPr lang="en-US" sz="2600" dirty="0">
                <a:solidFill>
                  <a:srgbClr val="0070C0"/>
                </a:solidFill>
              </a:rPr>
              <a:t>An </a:t>
            </a:r>
            <a:r>
              <a:rPr lang="en-US" sz="2600" b="1" dirty="0">
                <a:solidFill>
                  <a:srgbClr val="0070C0"/>
                </a:solidFill>
              </a:rPr>
              <a:t>AUC (Area Under the Curve) of 0.86</a:t>
            </a:r>
            <a:r>
              <a:rPr lang="en-US" sz="2600" dirty="0">
                <a:solidFill>
                  <a:srgbClr val="0070C0"/>
                </a:solidFill>
              </a:rPr>
              <a:t> indicates that the binary classification model has a good ability to distinguish between the positive and negative classes.</a:t>
            </a:r>
          </a:p>
          <a:p>
            <a:pPr algn="just">
              <a:lnSpc>
                <a:spcPct val="150000"/>
              </a:lnSpc>
            </a:pPr>
            <a:r>
              <a:rPr lang="en-US" sz="2600" b="1" dirty="0">
                <a:solidFill>
                  <a:srgbClr val="0070C0"/>
                </a:solidFill>
              </a:rPr>
              <a:t>Interpretation:</a:t>
            </a:r>
          </a:p>
          <a:p>
            <a:pPr algn="just">
              <a:lnSpc>
                <a:spcPct val="150000"/>
              </a:lnSpc>
              <a:buFont typeface="Arial" panose="020B0604020202020204" pitchFamily="34" charset="0"/>
              <a:buChar char="•"/>
            </a:pPr>
            <a:r>
              <a:rPr lang="en-US" sz="2600" b="1" dirty="0">
                <a:solidFill>
                  <a:srgbClr val="0070C0"/>
                </a:solidFill>
              </a:rPr>
              <a:t>AUC = 0.86</a:t>
            </a:r>
            <a:r>
              <a:rPr lang="en-US" sz="2600" dirty="0">
                <a:solidFill>
                  <a:srgbClr val="0070C0"/>
                </a:solidFill>
              </a:rPr>
              <a:t> means that if we randomly select one positive instance (from the positive class) and one negative instance (from the negative class), there is an 86% chance that the model will correctly rank the positive instance higher than the negative one in terms of predicted probability.</a:t>
            </a:r>
          </a:p>
        </p:txBody>
      </p:sp>
    </p:spTree>
    <p:extLst>
      <p:ext uri="{BB962C8B-B14F-4D97-AF65-F5344CB8AC3E}">
        <p14:creationId xmlns:p14="http://schemas.microsoft.com/office/powerpoint/2010/main" val="8876237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375F9-A0B4-4C2B-906C-D8D3908063AF}"/>
              </a:ext>
            </a:extLst>
          </p:cNvPr>
          <p:cNvSpPr>
            <a:spLocks noGrp="1"/>
          </p:cNvSpPr>
          <p:nvPr>
            <p:ph type="title"/>
          </p:nvPr>
        </p:nvSpPr>
        <p:spPr>
          <a:xfrm>
            <a:off x="478436" y="0"/>
            <a:ext cx="10515600" cy="1325563"/>
          </a:xfrm>
        </p:spPr>
        <p:txBody>
          <a:bodyPr/>
          <a:lstStyle/>
          <a:p>
            <a:r>
              <a:rPr lang="en-US" b="1" dirty="0">
                <a:solidFill>
                  <a:schemeClr val="accent2"/>
                </a:solidFill>
              </a:rPr>
              <a:t>AUC - ROC Curve in Machine Learning</a:t>
            </a:r>
            <a:endParaRPr lang="en-IN" b="1" dirty="0">
              <a:solidFill>
                <a:schemeClr val="accent2"/>
              </a:solidFill>
            </a:endParaRPr>
          </a:p>
        </p:txBody>
      </p:sp>
      <p:sp>
        <p:nvSpPr>
          <p:cNvPr id="3" name="Content Placeholder 2">
            <a:extLst>
              <a:ext uri="{FF2B5EF4-FFF2-40B4-BE49-F238E27FC236}">
                <a16:creationId xmlns:a16="http://schemas.microsoft.com/office/drawing/2014/main" id="{01069AF1-E07B-4B01-B63D-2D7DB0CB186B}"/>
              </a:ext>
            </a:extLst>
          </p:cNvPr>
          <p:cNvSpPr>
            <a:spLocks noGrp="1"/>
          </p:cNvSpPr>
          <p:nvPr>
            <p:ph idx="1"/>
          </p:nvPr>
        </p:nvSpPr>
        <p:spPr>
          <a:xfrm>
            <a:off x="598356" y="1253331"/>
            <a:ext cx="11115207" cy="5387312"/>
          </a:xfrm>
        </p:spPr>
        <p:txBody>
          <a:bodyPr>
            <a:normAutofit/>
          </a:bodyPr>
          <a:lstStyle/>
          <a:p>
            <a:pPr algn="just">
              <a:lnSpc>
                <a:spcPct val="150000"/>
              </a:lnSpc>
            </a:pPr>
            <a:r>
              <a:rPr lang="en-US" dirty="0"/>
              <a:t>The </a:t>
            </a:r>
            <a:r>
              <a:rPr lang="en-US" b="1" dirty="0"/>
              <a:t>Receiver Operating Characteristic (ROC) curve</a:t>
            </a:r>
            <a:r>
              <a:rPr lang="en-US" dirty="0"/>
              <a:t> and the </a:t>
            </a:r>
            <a:r>
              <a:rPr lang="en-US" b="1" dirty="0"/>
              <a:t>Area Under the Curve (AUC)</a:t>
            </a:r>
            <a:r>
              <a:rPr lang="en-US" dirty="0"/>
              <a:t> are essential tools for evaluating the performance of binary classification models, particularly when dealing with imbalanced datasets.</a:t>
            </a:r>
          </a:p>
          <a:p>
            <a:pPr algn="just">
              <a:lnSpc>
                <a:spcPct val="150000"/>
              </a:lnSpc>
            </a:pPr>
            <a:r>
              <a:rPr lang="en-US" dirty="0"/>
              <a:t>They provide insights into the trade-offs between sensitivity (recall) and the fallout (false positive rate) and are widely used to evaluate and compare different classification models.</a:t>
            </a:r>
            <a:endParaRPr lang="en-IN" dirty="0"/>
          </a:p>
        </p:txBody>
      </p:sp>
    </p:spTree>
    <p:extLst>
      <p:ext uri="{BB962C8B-B14F-4D97-AF65-F5344CB8AC3E}">
        <p14:creationId xmlns:p14="http://schemas.microsoft.com/office/powerpoint/2010/main" val="1837495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375F9-A0B4-4C2B-906C-D8D3908063AF}"/>
              </a:ext>
            </a:extLst>
          </p:cNvPr>
          <p:cNvSpPr>
            <a:spLocks noGrp="1"/>
          </p:cNvSpPr>
          <p:nvPr>
            <p:ph type="title"/>
          </p:nvPr>
        </p:nvSpPr>
        <p:spPr>
          <a:xfrm>
            <a:off x="649014" y="0"/>
            <a:ext cx="10515600" cy="1325563"/>
          </a:xfrm>
        </p:spPr>
        <p:txBody>
          <a:bodyPr/>
          <a:lstStyle/>
          <a:p>
            <a:r>
              <a:rPr lang="en-US" b="1" dirty="0">
                <a:solidFill>
                  <a:schemeClr val="accent2"/>
                </a:solidFill>
              </a:rPr>
              <a:t>AUC - ROC Curve in Machine Learning</a:t>
            </a:r>
            <a:endParaRPr lang="en-IN" b="1" dirty="0">
              <a:solidFill>
                <a:schemeClr val="accent2"/>
              </a:solidFill>
            </a:endParaRPr>
          </a:p>
        </p:txBody>
      </p:sp>
      <p:sp>
        <p:nvSpPr>
          <p:cNvPr id="3" name="Content Placeholder 2">
            <a:extLst>
              <a:ext uri="{FF2B5EF4-FFF2-40B4-BE49-F238E27FC236}">
                <a16:creationId xmlns:a16="http://schemas.microsoft.com/office/drawing/2014/main" id="{01069AF1-E07B-4B01-B63D-2D7DB0CB186B}"/>
              </a:ext>
            </a:extLst>
          </p:cNvPr>
          <p:cNvSpPr>
            <a:spLocks noGrp="1"/>
          </p:cNvSpPr>
          <p:nvPr>
            <p:ph idx="1"/>
          </p:nvPr>
        </p:nvSpPr>
        <p:spPr>
          <a:xfrm>
            <a:off x="649013" y="1325562"/>
            <a:ext cx="10733689" cy="4759927"/>
          </a:xfrm>
        </p:spPr>
        <p:txBody>
          <a:bodyPr>
            <a:normAutofit/>
          </a:bodyPr>
          <a:lstStyle/>
          <a:p>
            <a:pPr algn="just">
              <a:lnSpc>
                <a:spcPct val="150000"/>
              </a:lnSpc>
            </a:pPr>
            <a:r>
              <a:rPr lang="en-US" b="1" dirty="0"/>
              <a:t>ROC Curve</a:t>
            </a:r>
            <a:r>
              <a:rPr lang="en-US" dirty="0"/>
              <a:t>: A graphical representation that shows the performance of a binary classifier at various threshold settings. It plots TPR vs. FPR.</a:t>
            </a:r>
          </a:p>
          <a:p>
            <a:pPr algn="just">
              <a:lnSpc>
                <a:spcPct val="150000"/>
              </a:lnSpc>
            </a:pPr>
            <a:r>
              <a:rPr lang="en-US" b="1" dirty="0"/>
              <a:t>AUC</a:t>
            </a:r>
            <a:r>
              <a:rPr lang="en-US" dirty="0"/>
              <a:t>: A scalar value that summarizes the ROC curve into a single number representing the model's ability to distinguish between the positive and negative classes.</a:t>
            </a:r>
          </a:p>
          <a:p>
            <a:pPr algn="just">
              <a:lnSpc>
                <a:spcPct val="150000"/>
              </a:lnSpc>
            </a:pPr>
            <a:r>
              <a:rPr lang="en-US" dirty="0"/>
              <a:t>A high AUC indicates a good model performance, whereas an AUC of 0.5 suggests the model performs no better than random chance.</a:t>
            </a:r>
            <a:endParaRPr lang="en-IN" dirty="0"/>
          </a:p>
        </p:txBody>
      </p:sp>
    </p:spTree>
    <p:extLst>
      <p:ext uri="{BB962C8B-B14F-4D97-AF65-F5344CB8AC3E}">
        <p14:creationId xmlns:p14="http://schemas.microsoft.com/office/powerpoint/2010/main" val="1674348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ircle(in)">
                                      <p:cBhvr>
                                        <p:cTn id="17"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C7A36-37C3-43C2-82E3-DE2FBEDAB6B0}"/>
              </a:ext>
            </a:extLst>
          </p:cNvPr>
          <p:cNvSpPr>
            <a:spLocks noGrp="1"/>
          </p:cNvSpPr>
          <p:nvPr>
            <p:ph type="title"/>
          </p:nvPr>
        </p:nvSpPr>
        <p:spPr>
          <a:xfrm>
            <a:off x="628338" y="0"/>
            <a:ext cx="10515600" cy="1325563"/>
          </a:xfrm>
        </p:spPr>
        <p:txBody>
          <a:bodyPr/>
          <a:lstStyle/>
          <a:p>
            <a:r>
              <a:rPr lang="en-US" b="1" dirty="0">
                <a:solidFill>
                  <a:srgbClr val="FF0000"/>
                </a:solidFill>
              </a:rPr>
              <a:t>What is the ROC Curve?</a:t>
            </a:r>
            <a:endParaRPr lang="en-IN" b="1" dirty="0">
              <a:solidFill>
                <a:srgbClr val="FF0000"/>
              </a:solidFill>
            </a:endParaRPr>
          </a:p>
        </p:txBody>
      </p:sp>
      <p:sp>
        <p:nvSpPr>
          <p:cNvPr id="3" name="Content Placeholder 2">
            <a:extLst>
              <a:ext uri="{FF2B5EF4-FFF2-40B4-BE49-F238E27FC236}">
                <a16:creationId xmlns:a16="http://schemas.microsoft.com/office/drawing/2014/main" id="{B4FAE95A-682F-4FAD-9D3D-4A4DF39A730B}"/>
              </a:ext>
            </a:extLst>
          </p:cNvPr>
          <p:cNvSpPr>
            <a:spLocks noGrp="1"/>
          </p:cNvSpPr>
          <p:nvPr>
            <p:ph idx="1"/>
          </p:nvPr>
        </p:nvSpPr>
        <p:spPr>
          <a:xfrm>
            <a:off x="628337" y="1058459"/>
            <a:ext cx="11252615" cy="3648453"/>
          </a:xfrm>
        </p:spPr>
        <p:txBody>
          <a:bodyPr/>
          <a:lstStyle/>
          <a:p>
            <a:pPr algn="just">
              <a:lnSpc>
                <a:spcPct val="150000"/>
              </a:lnSpc>
            </a:pPr>
            <a:r>
              <a:rPr lang="en-US" dirty="0"/>
              <a:t>The ROC curve is a plot that illustrates the diagnostic ability of a binary classifier system as its discrimination threshold is varied. It plots two parameters:</a:t>
            </a:r>
          </a:p>
          <a:p>
            <a:pPr marL="719138" indent="-358775" algn="just">
              <a:lnSpc>
                <a:spcPct val="150000"/>
              </a:lnSpc>
              <a:buFont typeface="+mj-lt"/>
              <a:buAutoNum type="arabicPeriod"/>
            </a:pPr>
            <a:r>
              <a:rPr lang="en-US" dirty="0"/>
              <a:t>True Positive Rate (TPR)</a:t>
            </a:r>
          </a:p>
          <a:p>
            <a:pPr marL="719138" indent="-358775" algn="just">
              <a:lnSpc>
                <a:spcPct val="150000"/>
              </a:lnSpc>
              <a:buNone/>
            </a:pPr>
            <a:r>
              <a:rPr lang="en-US" dirty="0"/>
              <a:t>2. </a:t>
            </a:r>
            <a:r>
              <a:rPr lang="en-IN" dirty="0"/>
              <a:t>False Positive Rate (FPR)</a:t>
            </a:r>
          </a:p>
        </p:txBody>
      </p:sp>
      <p:sp>
        <p:nvSpPr>
          <p:cNvPr id="4" name="Rectangle 3">
            <a:extLst>
              <a:ext uri="{FF2B5EF4-FFF2-40B4-BE49-F238E27FC236}">
                <a16:creationId xmlns:a16="http://schemas.microsoft.com/office/drawing/2014/main" id="{C3BEF27A-E9AD-48ED-A6E1-A5D42F72C7D5}"/>
              </a:ext>
            </a:extLst>
          </p:cNvPr>
          <p:cNvSpPr/>
          <p:nvPr/>
        </p:nvSpPr>
        <p:spPr>
          <a:xfrm>
            <a:off x="628337" y="4631962"/>
            <a:ext cx="11252615" cy="1964512"/>
          </a:xfrm>
          <a:prstGeom prst="rect">
            <a:avLst/>
          </a:prstGeom>
        </p:spPr>
        <p:txBody>
          <a:bodyPr wrap="square">
            <a:spAutoFit/>
          </a:bodyPr>
          <a:lstStyle/>
          <a:p>
            <a:pPr algn="just">
              <a:lnSpc>
                <a:spcPct val="150000"/>
              </a:lnSpc>
            </a:pPr>
            <a:r>
              <a:rPr lang="en-US" sz="2800" dirty="0"/>
              <a:t>The ROC curve is created by plotting the TPR against the FPR at various threshold settings. Each point on the ROC curve represents a TPR/FPR pair corresponding to a particular decision threshold.</a:t>
            </a:r>
            <a:endParaRPr lang="en-IN" sz="2800" dirty="0"/>
          </a:p>
        </p:txBody>
      </p:sp>
    </p:spTree>
    <p:extLst>
      <p:ext uri="{BB962C8B-B14F-4D97-AF65-F5344CB8AC3E}">
        <p14:creationId xmlns:p14="http://schemas.microsoft.com/office/powerpoint/2010/main" val="2136655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ircle(in)">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circle(in)">
                                      <p:cBhvr>
                                        <p:cTn id="22"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04E6CF0-4074-4916-BDAA-86B7B5C4D278}"/>
              </a:ext>
            </a:extLst>
          </p:cNvPr>
          <p:cNvSpPr>
            <a:spLocks noGrp="1"/>
          </p:cNvSpPr>
          <p:nvPr>
            <p:ph idx="1"/>
          </p:nvPr>
        </p:nvSpPr>
        <p:spPr>
          <a:xfrm>
            <a:off x="568376" y="614597"/>
            <a:ext cx="10809157" cy="5081665"/>
          </a:xfrm>
        </p:spPr>
        <p:txBody>
          <a:bodyPr/>
          <a:lstStyle/>
          <a:p>
            <a:pPr algn="just">
              <a:lnSpc>
                <a:spcPct val="150000"/>
              </a:lnSpc>
            </a:pPr>
            <a:r>
              <a:rPr lang="en-IN" b="1" dirty="0"/>
              <a:t>True Positive Rate (TPR) or Sensitivity/Recall</a:t>
            </a:r>
            <a:r>
              <a:rPr lang="en-IN" dirty="0"/>
              <a:t>: This measures the proportion of actual positives that are correctly identified by the model.</a:t>
            </a:r>
          </a:p>
        </p:txBody>
      </p:sp>
      <p:pic>
        <p:nvPicPr>
          <p:cNvPr id="1026" name="Picture 2" descr="Understanding the ROC curve in three visual steps | by Valeria Cortez |  Towards Data Science">
            <a:extLst>
              <a:ext uri="{FF2B5EF4-FFF2-40B4-BE49-F238E27FC236}">
                <a16:creationId xmlns:a16="http://schemas.microsoft.com/office/drawing/2014/main" id="{E1203436-BD33-4BFC-A9DD-29E44F2AC37C}"/>
              </a:ext>
            </a:extLst>
          </p:cNvPr>
          <p:cNvPicPr>
            <a:picLocks noChangeAspect="1" noChangeArrowheads="1"/>
          </p:cNvPicPr>
          <p:nvPr/>
        </p:nvPicPr>
        <p:blipFill rotWithShape="1">
          <a:blip r:embed="rId2">
            <a:duotone>
              <a:prstClr val="black"/>
              <a:schemeClr val="accent4">
                <a:tint val="45000"/>
                <a:satMod val="400000"/>
              </a:schemeClr>
            </a:duotone>
            <a:extLst>
              <a:ext uri="{28A0092B-C50C-407E-A947-70E740481C1C}">
                <a14:useLocalDpi xmlns:a14="http://schemas.microsoft.com/office/drawing/2010/main" val="0"/>
              </a:ext>
            </a:extLst>
          </a:blip>
          <a:srcRect b="49507"/>
          <a:stretch/>
        </p:blipFill>
        <p:spPr bwMode="auto">
          <a:xfrm>
            <a:off x="1012513" y="2135279"/>
            <a:ext cx="9920882" cy="25874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40930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04E6CF0-4074-4916-BDAA-86B7B5C4D278}"/>
              </a:ext>
            </a:extLst>
          </p:cNvPr>
          <p:cNvSpPr>
            <a:spLocks noGrp="1"/>
          </p:cNvSpPr>
          <p:nvPr>
            <p:ph idx="1"/>
          </p:nvPr>
        </p:nvSpPr>
        <p:spPr>
          <a:xfrm>
            <a:off x="568376" y="614597"/>
            <a:ext cx="10809157" cy="5081665"/>
          </a:xfrm>
        </p:spPr>
        <p:txBody>
          <a:bodyPr/>
          <a:lstStyle/>
          <a:p>
            <a:pPr algn="just">
              <a:lnSpc>
                <a:spcPct val="150000"/>
              </a:lnSpc>
            </a:pPr>
            <a:r>
              <a:rPr lang="en-US" b="1" dirty="0"/>
              <a:t>False Positive Rate (FPR)</a:t>
            </a:r>
            <a:r>
              <a:rPr lang="en-US" dirty="0"/>
              <a:t>: This measures the proportion of actual negatives that are incorrectly identified as positives by the model.</a:t>
            </a:r>
            <a:endParaRPr lang="en-IN" dirty="0"/>
          </a:p>
        </p:txBody>
      </p:sp>
      <p:pic>
        <p:nvPicPr>
          <p:cNvPr id="2050" name="Picture 2" descr="Understanding the ROC curve in three visual steps | by Valeria Cortez |  Towards Data Science">
            <a:extLst>
              <a:ext uri="{FF2B5EF4-FFF2-40B4-BE49-F238E27FC236}">
                <a16:creationId xmlns:a16="http://schemas.microsoft.com/office/drawing/2014/main" id="{D4CDCB57-374E-47CA-8E22-559A0BCFF81F}"/>
              </a:ext>
            </a:extLst>
          </p:cNvPr>
          <p:cNvPicPr>
            <a:picLocks noChangeAspect="1" noChangeArrowheads="1"/>
          </p:cNvPicPr>
          <p:nvPr/>
        </p:nvPicPr>
        <p:blipFill rotWithShape="1">
          <a:blip r:embed="rId2">
            <a:duotone>
              <a:prstClr val="black"/>
              <a:schemeClr val="accent4">
                <a:tint val="45000"/>
                <a:satMod val="400000"/>
              </a:schemeClr>
            </a:duotone>
            <a:extLst>
              <a:ext uri="{28A0092B-C50C-407E-A947-70E740481C1C}">
                <a14:useLocalDpi xmlns:a14="http://schemas.microsoft.com/office/drawing/2010/main" val="0"/>
              </a:ext>
            </a:extLst>
          </a:blip>
          <a:srcRect t="43799" b="14089"/>
          <a:stretch/>
        </p:blipFill>
        <p:spPr bwMode="auto">
          <a:xfrm>
            <a:off x="1046618" y="2402174"/>
            <a:ext cx="9441505" cy="20536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1801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88A21-4A83-46DE-A88B-5381ABB200AF}"/>
              </a:ext>
            </a:extLst>
          </p:cNvPr>
          <p:cNvSpPr>
            <a:spLocks noGrp="1"/>
          </p:cNvSpPr>
          <p:nvPr>
            <p:ph type="title"/>
          </p:nvPr>
        </p:nvSpPr>
        <p:spPr>
          <a:xfrm>
            <a:off x="838200" y="0"/>
            <a:ext cx="10515600" cy="1325563"/>
          </a:xfrm>
        </p:spPr>
        <p:txBody>
          <a:bodyPr/>
          <a:lstStyle/>
          <a:p>
            <a:r>
              <a:rPr lang="en-IN" b="1" dirty="0">
                <a:solidFill>
                  <a:srgbClr val="FF0000"/>
                </a:solidFill>
              </a:rPr>
              <a:t>What is AUC?</a:t>
            </a:r>
          </a:p>
        </p:txBody>
      </p:sp>
      <p:sp>
        <p:nvSpPr>
          <p:cNvPr id="3" name="Content Placeholder 2">
            <a:extLst>
              <a:ext uri="{FF2B5EF4-FFF2-40B4-BE49-F238E27FC236}">
                <a16:creationId xmlns:a16="http://schemas.microsoft.com/office/drawing/2014/main" id="{AFE5C392-6220-49EC-B973-3761A92C41BC}"/>
              </a:ext>
            </a:extLst>
          </p:cNvPr>
          <p:cNvSpPr>
            <a:spLocks noGrp="1"/>
          </p:cNvSpPr>
          <p:nvPr>
            <p:ph idx="1"/>
          </p:nvPr>
        </p:nvSpPr>
        <p:spPr>
          <a:xfrm>
            <a:off x="718278" y="1148400"/>
            <a:ext cx="11123951" cy="5162459"/>
          </a:xfrm>
        </p:spPr>
        <p:txBody>
          <a:bodyPr>
            <a:normAutofit lnSpcReduction="10000"/>
          </a:bodyPr>
          <a:lstStyle/>
          <a:p>
            <a:pPr algn="just">
              <a:lnSpc>
                <a:spcPct val="150000"/>
              </a:lnSpc>
            </a:pPr>
            <a:r>
              <a:rPr lang="en-US" dirty="0"/>
              <a:t>The </a:t>
            </a:r>
            <a:r>
              <a:rPr lang="en-US" b="1" dirty="0"/>
              <a:t>Area Under the Curve (AUC)</a:t>
            </a:r>
            <a:r>
              <a:rPr lang="en-US" dirty="0"/>
              <a:t> is a numerical representation of the overall ability of a binary classifier to discriminate between the positive and negative classes. </a:t>
            </a:r>
          </a:p>
          <a:p>
            <a:pPr algn="just">
              <a:lnSpc>
                <a:spcPct val="150000"/>
              </a:lnSpc>
            </a:pPr>
            <a:r>
              <a:rPr lang="en-US" dirty="0"/>
              <a:t>The AUC is calculated from the Receiver Operating Characteristic (ROC) curve, which plots the True Positive Rate (TPR) against the False Positive Rate (FPR) at various threshold levels.</a:t>
            </a:r>
          </a:p>
          <a:p>
            <a:pPr algn="just">
              <a:lnSpc>
                <a:spcPct val="150000"/>
              </a:lnSpc>
            </a:pPr>
            <a:r>
              <a:rPr lang="en-US" dirty="0"/>
              <a:t>It measures the entire two-dimensional area underneath the entire ROC curve from (0,0) to (1,1).</a:t>
            </a:r>
          </a:p>
          <a:p>
            <a:pPr algn="just">
              <a:lnSpc>
                <a:spcPct val="150000"/>
              </a:lnSpc>
            </a:pPr>
            <a:endParaRPr lang="en-IN" dirty="0"/>
          </a:p>
        </p:txBody>
      </p:sp>
    </p:spTree>
    <p:extLst>
      <p:ext uri="{BB962C8B-B14F-4D97-AF65-F5344CB8AC3E}">
        <p14:creationId xmlns:p14="http://schemas.microsoft.com/office/powerpoint/2010/main" val="163517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ircle(in)">
                                      <p:cBhvr>
                                        <p:cTn id="17"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88A21-4A83-46DE-A88B-5381ABB200AF}"/>
              </a:ext>
            </a:extLst>
          </p:cNvPr>
          <p:cNvSpPr>
            <a:spLocks noGrp="1"/>
          </p:cNvSpPr>
          <p:nvPr>
            <p:ph type="title"/>
          </p:nvPr>
        </p:nvSpPr>
        <p:spPr>
          <a:xfrm>
            <a:off x="838200" y="0"/>
            <a:ext cx="10515600" cy="1325563"/>
          </a:xfrm>
        </p:spPr>
        <p:txBody>
          <a:bodyPr/>
          <a:lstStyle/>
          <a:p>
            <a:r>
              <a:rPr lang="en-IN" b="1" dirty="0">
                <a:solidFill>
                  <a:srgbClr val="FF0000"/>
                </a:solidFill>
              </a:rPr>
              <a:t>What is AUC?</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AFE5C392-6220-49EC-B973-3761A92C41BC}"/>
                  </a:ext>
                </a:extLst>
              </p:cNvPr>
              <p:cNvSpPr>
                <a:spLocks noGrp="1"/>
              </p:cNvSpPr>
              <p:nvPr>
                <p:ph idx="1"/>
              </p:nvPr>
            </p:nvSpPr>
            <p:spPr>
              <a:xfrm>
                <a:off x="718278" y="1148400"/>
                <a:ext cx="11123951" cy="5162459"/>
              </a:xfrm>
            </p:spPr>
            <p:txBody>
              <a:bodyPr>
                <a:normAutofit/>
              </a:bodyPr>
              <a:lstStyle/>
              <a:p>
                <a:pPr algn="just">
                  <a:lnSpc>
                    <a:spcPct val="150000"/>
                  </a:lnSpc>
                </a:pPr>
                <a:r>
                  <a:rPr lang="en-US" dirty="0"/>
                  <a:t>AUC can be computed as the area under the ROC curve. </a:t>
                </a:r>
              </a:p>
              <a:p>
                <a:pPr algn="just">
                  <a:lnSpc>
                    <a:spcPct val="150000"/>
                  </a:lnSpc>
                </a:pPr>
                <a:r>
                  <a:rPr lang="en-US" dirty="0"/>
                  <a:t>The AUC is often calculated using the trapezoidal rule, which approximates the area under the curve by summing up the areas of trapezoids formed by the points on the ROC curve. </a:t>
                </a:r>
              </a:p>
              <a:p>
                <a:pPr algn="just">
                  <a:lnSpc>
                    <a:spcPct val="150000"/>
                  </a:lnSpc>
                </a:pPr>
                <a:r>
                  <a:rPr lang="en-US" dirty="0"/>
                  <a:t>Mathematically, the AUC can be expressed as:</a:t>
                </a:r>
              </a:p>
              <a:p>
                <a:pPr marL="0" indent="0" algn="ctr">
                  <a:lnSpc>
                    <a:spcPct val="150000"/>
                  </a:lnSpc>
                  <a:buNone/>
                </a:pPr>
                <a:r>
                  <a:rPr lang="en-US" dirty="0"/>
                  <a:t> </a:t>
                </a:r>
                <a14:m>
                  <m:oMath xmlns:m="http://schemas.openxmlformats.org/officeDocument/2006/math">
                    <m:nary>
                      <m:naryPr>
                        <m:limLoc m:val="undOvr"/>
                        <m:ctrlPr>
                          <a:rPr lang="en-US" i="1" smtClean="0">
                            <a:latin typeface="Cambria Math" panose="02040503050406030204" pitchFamily="18" charset="0"/>
                          </a:rPr>
                        </m:ctrlPr>
                      </m:naryPr>
                      <m:sub>
                        <m:r>
                          <m:rPr>
                            <m:brk m:alnAt="24"/>
                          </m:rPr>
                          <a:rPr lang="en-IN" b="0" i="1" smtClean="0">
                            <a:latin typeface="Cambria Math" panose="02040503050406030204" pitchFamily="18" charset="0"/>
                          </a:rPr>
                          <m:t>0</m:t>
                        </m:r>
                      </m:sub>
                      <m:sup>
                        <m:r>
                          <a:rPr lang="en-IN" b="0" i="1" smtClean="0">
                            <a:latin typeface="Cambria Math" panose="02040503050406030204" pitchFamily="18" charset="0"/>
                          </a:rPr>
                          <m:t>1</m:t>
                        </m:r>
                      </m:sup>
                      <m:e>
                        <m:r>
                          <m:rPr>
                            <m:nor/>
                          </m:rPr>
                          <a:rPr lang="en-IN" smtClean="0"/>
                          <m:t>TPR</m:t>
                        </m:r>
                        <m:r>
                          <m:rPr>
                            <m:nor/>
                          </m:rPr>
                          <a:rPr lang="en-IN" smtClean="0"/>
                          <m:t>(</m:t>
                        </m:r>
                        <m:r>
                          <m:rPr>
                            <m:nor/>
                          </m:rPr>
                          <a:rPr lang="en-IN" smtClean="0"/>
                          <m:t>FPR</m:t>
                        </m:r>
                        <m:r>
                          <m:rPr>
                            <m:nor/>
                          </m:rPr>
                          <a:rPr lang="en-IN" smtClean="0"/>
                          <m:t>)</m:t>
                        </m:r>
                        <m:r>
                          <m:rPr>
                            <m:nor/>
                          </m:rPr>
                          <a:rPr lang="en-IN" smtClean="0"/>
                          <m:t>d</m:t>
                        </m:r>
                        <m:r>
                          <m:rPr>
                            <m:nor/>
                          </m:rPr>
                          <a:rPr lang="en-IN" smtClean="0"/>
                          <m:t>(</m:t>
                        </m:r>
                        <m:r>
                          <m:rPr>
                            <m:nor/>
                          </m:rPr>
                          <a:rPr lang="en-IN" smtClean="0"/>
                          <m:t>FPR</m:t>
                        </m:r>
                        <m:r>
                          <m:rPr>
                            <m:nor/>
                          </m:rPr>
                          <a:rPr lang="en-IN" smtClean="0"/>
                          <m:t>)</m:t>
                        </m:r>
                      </m:e>
                    </m:nary>
                  </m:oMath>
                </a14:m>
                <a:endParaRPr lang="en-IN" dirty="0"/>
              </a:p>
            </p:txBody>
          </p:sp>
        </mc:Choice>
        <mc:Fallback>
          <p:sp>
            <p:nvSpPr>
              <p:cNvPr id="3" name="Content Placeholder 2">
                <a:extLst>
                  <a:ext uri="{FF2B5EF4-FFF2-40B4-BE49-F238E27FC236}">
                    <a16:creationId xmlns:a16="http://schemas.microsoft.com/office/drawing/2014/main" id="{AFE5C392-6220-49EC-B973-3761A92C41BC}"/>
                  </a:ext>
                </a:extLst>
              </p:cNvPr>
              <p:cNvSpPr>
                <a:spLocks noGrp="1" noRot="1" noChangeAspect="1" noMove="1" noResize="1" noEditPoints="1" noAdjustHandles="1" noChangeArrowheads="1" noChangeShapeType="1" noTextEdit="1"/>
              </p:cNvSpPr>
              <p:nvPr>
                <p:ph idx="1"/>
              </p:nvPr>
            </p:nvSpPr>
            <p:spPr>
              <a:xfrm>
                <a:off x="718278" y="1148400"/>
                <a:ext cx="11123951" cy="5162459"/>
              </a:xfrm>
              <a:blipFill>
                <a:blip r:embed="rId2"/>
                <a:stretch>
                  <a:fillRect l="-986" r="-1096"/>
                </a:stretch>
              </a:blipFill>
            </p:spPr>
            <p:txBody>
              <a:bodyPr/>
              <a:lstStyle/>
              <a:p>
                <a:r>
                  <a:rPr lang="en-IN">
                    <a:noFill/>
                  </a:rPr>
                  <a:t> </a:t>
                </a:r>
              </a:p>
            </p:txBody>
          </p:sp>
        </mc:Fallback>
      </mc:AlternateContent>
    </p:spTree>
    <p:extLst>
      <p:ext uri="{BB962C8B-B14F-4D97-AF65-F5344CB8AC3E}">
        <p14:creationId xmlns:p14="http://schemas.microsoft.com/office/powerpoint/2010/main" val="2317348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ircle(in)">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circle(in)">
                                      <p:cBhvr>
                                        <p:cTn id="22"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88A21-4A83-46DE-A88B-5381ABB200AF}"/>
              </a:ext>
            </a:extLst>
          </p:cNvPr>
          <p:cNvSpPr>
            <a:spLocks noGrp="1"/>
          </p:cNvSpPr>
          <p:nvPr>
            <p:ph type="title"/>
          </p:nvPr>
        </p:nvSpPr>
        <p:spPr>
          <a:xfrm>
            <a:off x="838200" y="0"/>
            <a:ext cx="10515600" cy="1325563"/>
          </a:xfrm>
        </p:spPr>
        <p:txBody>
          <a:bodyPr/>
          <a:lstStyle/>
          <a:p>
            <a:r>
              <a:rPr lang="en-IN" b="1" dirty="0">
                <a:solidFill>
                  <a:srgbClr val="FF0000"/>
                </a:solidFill>
              </a:rPr>
              <a:t>What is AUC?</a:t>
            </a:r>
          </a:p>
        </p:txBody>
      </p:sp>
      <p:sp>
        <p:nvSpPr>
          <p:cNvPr id="3" name="Content Placeholder 2">
            <a:extLst>
              <a:ext uri="{FF2B5EF4-FFF2-40B4-BE49-F238E27FC236}">
                <a16:creationId xmlns:a16="http://schemas.microsoft.com/office/drawing/2014/main" id="{AFE5C392-6220-49EC-B973-3761A92C41BC}"/>
              </a:ext>
            </a:extLst>
          </p:cNvPr>
          <p:cNvSpPr>
            <a:spLocks noGrp="1"/>
          </p:cNvSpPr>
          <p:nvPr>
            <p:ph idx="1"/>
          </p:nvPr>
        </p:nvSpPr>
        <p:spPr>
          <a:xfrm>
            <a:off x="718278" y="1148400"/>
            <a:ext cx="11123951" cy="5162459"/>
          </a:xfrm>
        </p:spPr>
        <p:txBody>
          <a:bodyPr>
            <a:normAutofit/>
          </a:bodyPr>
          <a:lstStyle/>
          <a:p>
            <a:pPr algn="just">
              <a:lnSpc>
                <a:spcPct val="150000"/>
              </a:lnSpc>
            </a:pPr>
            <a:r>
              <a:rPr lang="en-US" b="1" dirty="0"/>
              <a:t>AUC = 1.0</a:t>
            </a:r>
            <a:r>
              <a:rPr lang="en-US" dirty="0"/>
              <a:t>: Indicates a perfect model that distinguishes between positive and negative classes perfectly.</a:t>
            </a:r>
          </a:p>
          <a:p>
            <a:pPr algn="just">
              <a:lnSpc>
                <a:spcPct val="150000"/>
              </a:lnSpc>
            </a:pPr>
            <a:r>
              <a:rPr lang="en-US" b="1" dirty="0"/>
              <a:t>AUC = 0.5</a:t>
            </a:r>
            <a:r>
              <a:rPr lang="en-US" dirty="0"/>
              <a:t>: Indicates a model with no discrimination ability, equivalent to random guessing.</a:t>
            </a:r>
          </a:p>
          <a:p>
            <a:pPr algn="just">
              <a:lnSpc>
                <a:spcPct val="150000"/>
              </a:lnSpc>
            </a:pPr>
            <a:r>
              <a:rPr lang="en-US" b="1" dirty="0"/>
              <a:t>AUC &lt; 0.5</a:t>
            </a:r>
            <a:r>
              <a:rPr lang="en-US" dirty="0"/>
              <a:t>: Indicates a model that performs worse than random guessing, possibly indicating that the model is systematically incorrect, which might imply that the model has learned something in the reverse direction.</a:t>
            </a:r>
          </a:p>
          <a:p>
            <a:pPr algn="just">
              <a:lnSpc>
                <a:spcPct val="150000"/>
              </a:lnSpc>
            </a:pPr>
            <a:endParaRPr lang="en-IN" dirty="0"/>
          </a:p>
        </p:txBody>
      </p:sp>
    </p:spTree>
    <p:extLst>
      <p:ext uri="{BB962C8B-B14F-4D97-AF65-F5344CB8AC3E}">
        <p14:creationId xmlns:p14="http://schemas.microsoft.com/office/powerpoint/2010/main" val="2600247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ircle(in)">
                                      <p:cBhvr>
                                        <p:cTn id="17"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790</TotalTime>
  <Words>808</Words>
  <Application>Microsoft Office PowerPoint</Application>
  <PresentationFormat>Widescreen</PresentationFormat>
  <Paragraphs>43</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Arial Unicode MS</vt:lpstr>
      <vt:lpstr>Calibri</vt:lpstr>
      <vt:lpstr>Calibri Light</vt:lpstr>
      <vt:lpstr>Cambria Math</vt:lpstr>
      <vt:lpstr>Office Theme</vt:lpstr>
      <vt:lpstr>ROC Curve</vt:lpstr>
      <vt:lpstr>AUC - ROC Curve in Machine Learning</vt:lpstr>
      <vt:lpstr>AUC - ROC Curve in Machine Learning</vt:lpstr>
      <vt:lpstr>What is the ROC Curve?</vt:lpstr>
      <vt:lpstr>PowerPoint Presentation</vt:lpstr>
      <vt:lpstr>PowerPoint Presentation</vt:lpstr>
      <vt:lpstr>What is AUC?</vt:lpstr>
      <vt:lpstr>What is AUC?</vt:lpstr>
      <vt:lpstr>What is AUC?</vt:lpstr>
      <vt:lpstr>Interpreting the ROC Curve and AUC</vt:lpstr>
      <vt:lpstr>Benefits of ROC and AUC</vt:lpstr>
      <vt:lpstr>PowerPoint Presentation</vt:lpstr>
      <vt:lpstr>Practical Example Using Python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ROC Curve</dc:title>
  <dc:creator>DELL</dc:creator>
  <cp:lastModifiedBy>DELL</cp:lastModifiedBy>
  <cp:revision>10</cp:revision>
  <dcterms:created xsi:type="dcterms:W3CDTF">2024-09-03T17:07:19Z</dcterms:created>
  <dcterms:modified xsi:type="dcterms:W3CDTF">2024-09-04T06:17:19Z</dcterms:modified>
</cp:coreProperties>
</file>