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301" r:id="rId7"/>
    <p:sldId id="261" r:id="rId8"/>
    <p:sldId id="263" r:id="rId9"/>
    <p:sldId id="264" r:id="rId10"/>
    <p:sldId id="265" r:id="rId11"/>
    <p:sldId id="266" r:id="rId12"/>
    <p:sldId id="267" r:id="rId13"/>
    <p:sldId id="268" r:id="rId14"/>
    <p:sldId id="270" r:id="rId15"/>
    <p:sldId id="272" r:id="rId16"/>
    <p:sldId id="274" r:id="rId17"/>
    <p:sldId id="275" r:id="rId18"/>
    <p:sldId id="276" r:id="rId19"/>
    <p:sldId id="277" r:id="rId20"/>
    <p:sldId id="262" r:id="rId21"/>
    <p:sldId id="278" r:id="rId22"/>
    <p:sldId id="269" r:id="rId23"/>
    <p:sldId id="279" r:id="rId24"/>
    <p:sldId id="280" r:id="rId25"/>
    <p:sldId id="281" r:id="rId26"/>
    <p:sldId id="282" r:id="rId27"/>
    <p:sldId id="283" r:id="rId28"/>
    <p:sldId id="284" r:id="rId29"/>
    <p:sldId id="285" r:id="rId30"/>
    <p:sldId id="290" r:id="rId31"/>
    <p:sldId id="286" r:id="rId32"/>
    <p:sldId id="287" r:id="rId33"/>
    <p:sldId id="288" r:id="rId34"/>
    <p:sldId id="299" r:id="rId35"/>
    <p:sldId id="300" r:id="rId36"/>
    <p:sldId id="289" r:id="rId37"/>
    <p:sldId id="293" r:id="rId38"/>
    <p:sldId id="294" r:id="rId39"/>
    <p:sldId id="291" r:id="rId40"/>
    <p:sldId id="295" r:id="rId41"/>
    <p:sldId id="302" r:id="rId42"/>
    <p:sldId id="296" r:id="rId43"/>
    <p:sldId id="297" r:id="rId44"/>
    <p:sldId id="29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EA718-1F8A-4646-AECF-43C1742DDD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E496BC6-4467-4F2E-84E6-871618CE17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F046ED-9475-465F-A4DB-6E90DDCABE47}"/>
              </a:ext>
            </a:extLst>
          </p:cNvPr>
          <p:cNvSpPr>
            <a:spLocks noGrp="1"/>
          </p:cNvSpPr>
          <p:nvPr>
            <p:ph type="dt" sz="half" idx="10"/>
          </p:nvPr>
        </p:nvSpPr>
        <p:spPr/>
        <p:txBody>
          <a:bodyPr/>
          <a:lstStyle/>
          <a:p>
            <a:fld id="{E65D6128-FBBF-421F-9108-084BA24906A8}" type="datetimeFigureOut">
              <a:rPr lang="en-IN" smtClean="0"/>
              <a:t>14-09-2024</a:t>
            </a:fld>
            <a:endParaRPr lang="en-IN"/>
          </a:p>
        </p:txBody>
      </p:sp>
      <p:sp>
        <p:nvSpPr>
          <p:cNvPr id="5" name="Footer Placeholder 4">
            <a:extLst>
              <a:ext uri="{FF2B5EF4-FFF2-40B4-BE49-F238E27FC236}">
                <a16:creationId xmlns:a16="http://schemas.microsoft.com/office/drawing/2014/main" id="{2514876F-2683-4336-AB92-CB45180BE3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F6DB37-A30B-45A3-AA1E-92DFF94618B9}"/>
              </a:ext>
            </a:extLst>
          </p:cNvPr>
          <p:cNvSpPr>
            <a:spLocks noGrp="1"/>
          </p:cNvSpPr>
          <p:nvPr>
            <p:ph type="sldNum" sz="quarter" idx="12"/>
          </p:nvPr>
        </p:nvSpPr>
        <p:spPr/>
        <p:txBody>
          <a:bodyPr/>
          <a:lstStyle/>
          <a:p>
            <a:fld id="{FE557054-3D1F-4CD5-81C8-5BABA1C43D98}" type="slidenum">
              <a:rPr lang="en-IN" smtClean="0"/>
              <a:t>‹#›</a:t>
            </a:fld>
            <a:endParaRPr lang="en-IN"/>
          </a:p>
        </p:txBody>
      </p:sp>
    </p:spTree>
    <p:extLst>
      <p:ext uri="{BB962C8B-B14F-4D97-AF65-F5344CB8AC3E}">
        <p14:creationId xmlns:p14="http://schemas.microsoft.com/office/powerpoint/2010/main" val="2753703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AE006-6A63-4AE9-A292-E6BBB63E18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B02A48-7EE3-4DAD-8236-CE95B467CE9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171E7F-0945-4EEC-B70D-463612DD0AA1}"/>
              </a:ext>
            </a:extLst>
          </p:cNvPr>
          <p:cNvSpPr>
            <a:spLocks noGrp="1"/>
          </p:cNvSpPr>
          <p:nvPr>
            <p:ph type="dt" sz="half" idx="10"/>
          </p:nvPr>
        </p:nvSpPr>
        <p:spPr/>
        <p:txBody>
          <a:bodyPr/>
          <a:lstStyle/>
          <a:p>
            <a:fld id="{E65D6128-FBBF-421F-9108-084BA24906A8}" type="datetimeFigureOut">
              <a:rPr lang="en-IN" smtClean="0"/>
              <a:t>14-09-2024</a:t>
            </a:fld>
            <a:endParaRPr lang="en-IN"/>
          </a:p>
        </p:txBody>
      </p:sp>
      <p:sp>
        <p:nvSpPr>
          <p:cNvPr id="5" name="Footer Placeholder 4">
            <a:extLst>
              <a:ext uri="{FF2B5EF4-FFF2-40B4-BE49-F238E27FC236}">
                <a16:creationId xmlns:a16="http://schemas.microsoft.com/office/drawing/2014/main" id="{4D976694-8EF4-49F3-A87D-5665BE6FD4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61CDEA-6B42-4198-8661-FAD6FB09EBF3}"/>
              </a:ext>
            </a:extLst>
          </p:cNvPr>
          <p:cNvSpPr>
            <a:spLocks noGrp="1"/>
          </p:cNvSpPr>
          <p:nvPr>
            <p:ph type="sldNum" sz="quarter" idx="12"/>
          </p:nvPr>
        </p:nvSpPr>
        <p:spPr/>
        <p:txBody>
          <a:bodyPr/>
          <a:lstStyle/>
          <a:p>
            <a:fld id="{FE557054-3D1F-4CD5-81C8-5BABA1C43D98}" type="slidenum">
              <a:rPr lang="en-IN" smtClean="0"/>
              <a:t>‹#›</a:t>
            </a:fld>
            <a:endParaRPr lang="en-IN"/>
          </a:p>
        </p:txBody>
      </p:sp>
    </p:spTree>
    <p:extLst>
      <p:ext uri="{BB962C8B-B14F-4D97-AF65-F5344CB8AC3E}">
        <p14:creationId xmlns:p14="http://schemas.microsoft.com/office/powerpoint/2010/main" val="3420536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4FBA11-9B80-457F-BFF7-B7BE2F9496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14B17C-4539-461E-96CD-B6CA0557874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F59AAF-D339-434A-8BDC-FC179CCEFAAA}"/>
              </a:ext>
            </a:extLst>
          </p:cNvPr>
          <p:cNvSpPr>
            <a:spLocks noGrp="1"/>
          </p:cNvSpPr>
          <p:nvPr>
            <p:ph type="dt" sz="half" idx="10"/>
          </p:nvPr>
        </p:nvSpPr>
        <p:spPr/>
        <p:txBody>
          <a:bodyPr/>
          <a:lstStyle/>
          <a:p>
            <a:fld id="{E65D6128-FBBF-421F-9108-084BA24906A8}" type="datetimeFigureOut">
              <a:rPr lang="en-IN" smtClean="0"/>
              <a:t>14-09-2024</a:t>
            </a:fld>
            <a:endParaRPr lang="en-IN"/>
          </a:p>
        </p:txBody>
      </p:sp>
      <p:sp>
        <p:nvSpPr>
          <p:cNvPr id="5" name="Footer Placeholder 4">
            <a:extLst>
              <a:ext uri="{FF2B5EF4-FFF2-40B4-BE49-F238E27FC236}">
                <a16:creationId xmlns:a16="http://schemas.microsoft.com/office/drawing/2014/main" id="{0DC4EA18-5C94-473F-8E2F-1A72468251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495572-24C5-46D9-BC83-13A4A0AA274D}"/>
              </a:ext>
            </a:extLst>
          </p:cNvPr>
          <p:cNvSpPr>
            <a:spLocks noGrp="1"/>
          </p:cNvSpPr>
          <p:nvPr>
            <p:ph type="sldNum" sz="quarter" idx="12"/>
          </p:nvPr>
        </p:nvSpPr>
        <p:spPr/>
        <p:txBody>
          <a:bodyPr/>
          <a:lstStyle/>
          <a:p>
            <a:fld id="{FE557054-3D1F-4CD5-81C8-5BABA1C43D98}" type="slidenum">
              <a:rPr lang="en-IN" smtClean="0"/>
              <a:t>‹#›</a:t>
            </a:fld>
            <a:endParaRPr lang="en-IN"/>
          </a:p>
        </p:txBody>
      </p:sp>
    </p:spTree>
    <p:extLst>
      <p:ext uri="{BB962C8B-B14F-4D97-AF65-F5344CB8AC3E}">
        <p14:creationId xmlns:p14="http://schemas.microsoft.com/office/powerpoint/2010/main" val="1735966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A6CB6-2C17-488D-939A-9CABDE03F1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9B0DC2-F084-4155-AA6C-E259F465BA3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B0FBBD-EB65-4C2D-827F-A32897300159}"/>
              </a:ext>
            </a:extLst>
          </p:cNvPr>
          <p:cNvSpPr>
            <a:spLocks noGrp="1"/>
          </p:cNvSpPr>
          <p:nvPr>
            <p:ph type="dt" sz="half" idx="10"/>
          </p:nvPr>
        </p:nvSpPr>
        <p:spPr/>
        <p:txBody>
          <a:bodyPr/>
          <a:lstStyle/>
          <a:p>
            <a:fld id="{E65D6128-FBBF-421F-9108-084BA24906A8}" type="datetimeFigureOut">
              <a:rPr lang="en-IN" smtClean="0"/>
              <a:t>14-09-2024</a:t>
            </a:fld>
            <a:endParaRPr lang="en-IN"/>
          </a:p>
        </p:txBody>
      </p:sp>
      <p:sp>
        <p:nvSpPr>
          <p:cNvPr id="5" name="Footer Placeholder 4">
            <a:extLst>
              <a:ext uri="{FF2B5EF4-FFF2-40B4-BE49-F238E27FC236}">
                <a16:creationId xmlns:a16="http://schemas.microsoft.com/office/drawing/2014/main" id="{8985F75C-2683-490F-926C-B80F69F593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7219CD-17C8-4B1A-AC26-4E2A9A0D2857}"/>
              </a:ext>
            </a:extLst>
          </p:cNvPr>
          <p:cNvSpPr>
            <a:spLocks noGrp="1"/>
          </p:cNvSpPr>
          <p:nvPr>
            <p:ph type="sldNum" sz="quarter" idx="12"/>
          </p:nvPr>
        </p:nvSpPr>
        <p:spPr/>
        <p:txBody>
          <a:bodyPr/>
          <a:lstStyle/>
          <a:p>
            <a:fld id="{FE557054-3D1F-4CD5-81C8-5BABA1C43D98}" type="slidenum">
              <a:rPr lang="en-IN" smtClean="0"/>
              <a:t>‹#›</a:t>
            </a:fld>
            <a:endParaRPr lang="en-IN"/>
          </a:p>
        </p:txBody>
      </p:sp>
    </p:spTree>
    <p:extLst>
      <p:ext uri="{BB962C8B-B14F-4D97-AF65-F5344CB8AC3E}">
        <p14:creationId xmlns:p14="http://schemas.microsoft.com/office/powerpoint/2010/main" val="3086592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23C0F-246D-4362-AC9A-A861F38F58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849F5BA-CD84-4581-88E9-4A635E9447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AB7BE5-C14D-49E2-A5F2-F67664ADB4A4}"/>
              </a:ext>
            </a:extLst>
          </p:cNvPr>
          <p:cNvSpPr>
            <a:spLocks noGrp="1"/>
          </p:cNvSpPr>
          <p:nvPr>
            <p:ph type="dt" sz="half" idx="10"/>
          </p:nvPr>
        </p:nvSpPr>
        <p:spPr/>
        <p:txBody>
          <a:bodyPr/>
          <a:lstStyle/>
          <a:p>
            <a:fld id="{E65D6128-FBBF-421F-9108-084BA24906A8}" type="datetimeFigureOut">
              <a:rPr lang="en-IN" smtClean="0"/>
              <a:t>14-09-2024</a:t>
            </a:fld>
            <a:endParaRPr lang="en-IN"/>
          </a:p>
        </p:txBody>
      </p:sp>
      <p:sp>
        <p:nvSpPr>
          <p:cNvPr id="5" name="Footer Placeholder 4">
            <a:extLst>
              <a:ext uri="{FF2B5EF4-FFF2-40B4-BE49-F238E27FC236}">
                <a16:creationId xmlns:a16="http://schemas.microsoft.com/office/drawing/2014/main" id="{F6563860-08A1-4C4F-BF94-4CB4A113EC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E1A358-709A-4906-81BA-80267C1897B9}"/>
              </a:ext>
            </a:extLst>
          </p:cNvPr>
          <p:cNvSpPr>
            <a:spLocks noGrp="1"/>
          </p:cNvSpPr>
          <p:nvPr>
            <p:ph type="sldNum" sz="quarter" idx="12"/>
          </p:nvPr>
        </p:nvSpPr>
        <p:spPr/>
        <p:txBody>
          <a:bodyPr/>
          <a:lstStyle/>
          <a:p>
            <a:fld id="{FE557054-3D1F-4CD5-81C8-5BABA1C43D98}" type="slidenum">
              <a:rPr lang="en-IN" smtClean="0"/>
              <a:t>‹#›</a:t>
            </a:fld>
            <a:endParaRPr lang="en-IN"/>
          </a:p>
        </p:txBody>
      </p:sp>
    </p:spTree>
    <p:extLst>
      <p:ext uri="{BB962C8B-B14F-4D97-AF65-F5344CB8AC3E}">
        <p14:creationId xmlns:p14="http://schemas.microsoft.com/office/powerpoint/2010/main" val="2633319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14702-8108-4C1B-AD01-FD4B4C8D49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5118C2-479F-4398-BEE1-68B248F801D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34549F2-6C6D-4FED-A964-DE851404FD7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68F9CE6-DA13-4664-8F2A-F06C6E138F76}"/>
              </a:ext>
            </a:extLst>
          </p:cNvPr>
          <p:cNvSpPr>
            <a:spLocks noGrp="1"/>
          </p:cNvSpPr>
          <p:nvPr>
            <p:ph type="dt" sz="half" idx="10"/>
          </p:nvPr>
        </p:nvSpPr>
        <p:spPr/>
        <p:txBody>
          <a:bodyPr/>
          <a:lstStyle/>
          <a:p>
            <a:fld id="{E65D6128-FBBF-421F-9108-084BA24906A8}" type="datetimeFigureOut">
              <a:rPr lang="en-IN" smtClean="0"/>
              <a:t>14-09-2024</a:t>
            </a:fld>
            <a:endParaRPr lang="en-IN"/>
          </a:p>
        </p:txBody>
      </p:sp>
      <p:sp>
        <p:nvSpPr>
          <p:cNvPr id="6" name="Footer Placeholder 5">
            <a:extLst>
              <a:ext uri="{FF2B5EF4-FFF2-40B4-BE49-F238E27FC236}">
                <a16:creationId xmlns:a16="http://schemas.microsoft.com/office/drawing/2014/main" id="{3E60CE25-F989-4BBF-BBD7-E382F9E7FF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7B100E-350B-4627-BC30-B76EF7D9ED2A}"/>
              </a:ext>
            </a:extLst>
          </p:cNvPr>
          <p:cNvSpPr>
            <a:spLocks noGrp="1"/>
          </p:cNvSpPr>
          <p:nvPr>
            <p:ph type="sldNum" sz="quarter" idx="12"/>
          </p:nvPr>
        </p:nvSpPr>
        <p:spPr/>
        <p:txBody>
          <a:bodyPr/>
          <a:lstStyle/>
          <a:p>
            <a:fld id="{FE557054-3D1F-4CD5-81C8-5BABA1C43D98}" type="slidenum">
              <a:rPr lang="en-IN" smtClean="0"/>
              <a:t>‹#›</a:t>
            </a:fld>
            <a:endParaRPr lang="en-IN"/>
          </a:p>
        </p:txBody>
      </p:sp>
    </p:spTree>
    <p:extLst>
      <p:ext uri="{BB962C8B-B14F-4D97-AF65-F5344CB8AC3E}">
        <p14:creationId xmlns:p14="http://schemas.microsoft.com/office/powerpoint/2010/main" val="1240529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36D24-7433-4CDD-B23F-DFA63C87980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F8C54A-2E7B-40EC-857B-55049C12FB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6662CD3-90CE-4EC2-B2E1-2C5DA10472A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770098-B0AE-4B03-93BE-F75813FE52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8523757-F0A1-40A1-97F4-A873E3594AB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C694BBC-FE41-41F9-8FCC-50C66B302B7D}"/>
              </a:ext>
            </a:extLst>
          </p:cNvPr>
          <p:cNvSpPr>
            <a:spLocks noGrp="1"/>
          </p:cNvSpPr>
          <p:nvPr>
            <p:ph type="dt" sz="half" idx="10"/>
          </p:nvPr>
        </p:nvSpPr>
        <p:spPr/>
        <p:txBody>
          <a:bodyPr/>
          <a:lstStyle/>
          <a:p>
            <a:fld id="{E65D6128-FBBF-421F-9108-084BA24906A8}" type="datetimeFigureOut">
              <a:rPr lang="en-IN" smtClean="0"/>
              <a:t>14-09-2024</a:t>
            </a:fld>
            <a:endParaRPr lang="en-IN"/>
          </a:p>
        </p:txBody>
      </p:sp>
      <p:sp>
        <p:nvSpPr>
          <p:cNvPr id="8" name="Footer Placeholder 7">
            <a:extLst>
              <a:ext uri="{FF2B5EF4-FFF2-40B4-BE49-F238E27FC236}">
                <a16:creationId xmlns:a16="http://schemas.microsoft.com/office/drawing/2014/main" id="{A1713564-2F35-4ECE-B35E-BB34F507ACE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0379D4F-3171-4ED3-BF76-9D21B98DA190}"/>
              </a:ext>
            </a:extLst>
          </p:cNvPr>
          <p:cNvSpPr>
            <a:spLocks noGrp="1"/>
          </p:cNvSpPr>
          <p:nvPr>
            <p:ph type="sldNum" sz="quarter" idx="12"/>
          </p:nvPr>
        </p:nvSpPr>
        <p:spPr/>
        <p:txBody>
          <a:bodyPr/>
          <a:lstStyle/>
          <a:p>
            <a:fld id="{FE557054-3D1F-4CD5-81C8-5BABA1C43D98}" type="slidenum">
              <a:rPr lang="en-IN" smtClean="0"/>
              <a:t>‹#›</a:t>
            </a:fld>
            <a:endParaRPr lang="en-IN"/>
          </a:p>
        </p:txBody>
      </p:sp>
    </p:spTree>
    <p:extLst>
      <p:ext uri="{BB962C8B-B14F-4D97-AF65-F5344CB8AC3E}">
        <p14:creationId xmlns:p14="http://schemas.microsoft.com/office/powerpoint/2010/main" val="3582519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81CC1-5FA1-4941-99D6-076B840C2E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0055842-8E50-440E-AE2C-01A50F878EAB}"/>
              </a:ext>
            </a:extLst>
          </p:cNvPr>
          <p:cNvSpPr>
            <a:spLocks noGrp="1"/>
          </p:cNvSpPr>
          <p:nvPr>
            <p:ph type="dt" sz="half" idx="10"/>
          </p:nvPr>
        </p:nvSpPr>
        <p:spPr/>
        <p:txBody>
          <a:bodyPr/>
          <a:lstStyle/>
          <a:p>
            <a:fld id="{E65D6128-FBBF-421F-9108-084BA24906A8}" type="datetimeFigureOut">
              <a:rPr lang="en-IN" smtClean="0"/>
              <a:t>14-09-2024</a:t>
            </a:fld>
            <a:endParaRPr lang="en-IN"/>
          </a:p>
        </p:txBody>
      </p:sp>
      <p:sp>
        <p:nvSpPr>
          <p:cNvPr id="4" name="Footer Placeholder 3">
            <a:extLst>
              <a:ext uri="{FF2B5EF4-FFF2-40B4-BE49-F238E27FC236}">
                <a16:creationId xmlns:a16="http://schemas.microsoft.com/office/drawing/2014/main" id="{CD25662B-F051-4385-A3A2-4B4B3FDCB5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C20DE2E-0BDA-4E0C-BC10-C4FF0B9BD1E1}"/>
              </a:ext>
            </a:extLst>
          </p:cNvPr>
          <p:cNvSpPr>
            <a:spLocks noGrp="1"/>
          </p:cNvSpPr>
          <p:nvPr>
            <p:ph type="sldNum" sz="quarter" idx="12"/>
          </p:nvPr>
        </p:nvSpPr>
        <p:spPr/>
        <p:txBody>
          <a:bodyPr/>
          <a:lstStyle/>
          <a:p>
            <a:fld id="{FE557054-3D1F-4CD5-81C8-5BABA1C43D98}" type="slidenum">
              <a:rPr lang="en-IN" smtClean="0"/>
              <a:t>‹#›</a:t>
            </a:fld>
            <a:endParaRPr lang="en-IN"/>
          </a:p>
        </p:txBody>
      </p:sp>
    </p:spTree>
    <p:extLst>
      <p:ext uri="{BB962C8B-B14F-4D97-AF65-F5344CB8AC3E}">
        <p14:creationId xmlns:p14="http://schemas.microsoft.com/office/powerpoint/2010/main" val="3566348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4D4CE1-B92B-4C7F-A298-A7A7425411E1}"/>
              </a:ext>
            </a:extLst>
          </p:cNvPr>
          <p:cNvSpPr>
            <a:spLocks noGrp="1"/>
          </p:cNvSpPr>
          <p:nvPr>
            <p:ph type="dt" sz="half" idx="10"/>
          </p:nvPr>
        </p:nvSpPr>
        <p:spPr/>
        <p:txBody>
          <a:bodyPr/>
          <a:lstStyle/>
          <a:p>
            <a:fld id="{E65D6128-FBBF-421F-9108-084BA24906A8}" type="datetimeFigureOut">
              <a:rPr lang="en-IN" smtClean="0"/>
              <a:t>14-09-2024</a:t>
            </a:fld>
            <a:endParaRPr lang="en-IN"/>
          </a:p>
        </p:txBody>
      </p:sp>
      <p:sp>
        <p:nvSpPr>
          <p:cNvPr id="3" name="Footer Placeholder 2">
            <a:extLst>
              <a:ext uri="{FF2B5EF4-FFF2-40B4-BE49-F238E27FC236}">
                <a16:creationId xmlns:a16="http://schemas.microsoft.com/office/drawing/2014/main" id="{E93A0956-F491-4612-8556-71BBA89F6F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308D52-5328-4C38-9845-A1D021F84D5A}"/>
              </a:ext>
            </a:extLst>
          </p:cNvPr>
          <p:cNvSpPr>
            <a:spLocks noGrp="1"/>
          </p:cNvSpPr>
          <p:nvPr>
            <p:ph type="sldNum" sz="quarter" idx="12"/>
          </p:nvPr>
        </p:nvSpPr>
        <p:spPr/>
        <p:txBody>
          <a:bodyPr/>
          <a:lstStyle/>
          <a:p>
            <a:fld id="{FE557054-3D1F-4CD5-81C8-5BABA1C43D98}" type="slidenum">
              <a:rPr lang="en-IN" smtClean="0"/>
              <a:t>‹#›</a:t>
            </a:fld>
            <a:endParaRPr lang="en-IN"/>
          </a:p>
        </p:txBody>
      </p:sp>
    </p:spTree>
    <p:extLst>
      <p:ext uri="{BB962C8B-B14F-4D97-AF65-F5344CB8AC3E}">
        <p14:creationId xmlns:p14="http://schemas.microsoft.com/office/powerpoint/2010/main" val="996306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30BEF-ACD3-4A9B-AB60-F3318B610C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A47E173-61C6-4771-AE42-75F0C27B18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3B4B41-FD90-4D4B-989D-CB2BF1D904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A79C6E1-9E90-4200-92F5-35F44BD9BA76}"/>
              </a:ext>
            </a:extLst>
          </p:cNvPr>
          <p:cNvSpPr>
            <a:spLocks noGrp="1"/>
          </p:cNvSpPr>
          <p:nvPr>
            <p:ph type="dt" sz="half" idx="10"/>
          </p:nvPr>
        </p:nvSpPr>
        <p:spPr/>
        <p:txBody>
          <a:bodyPr/>
          <a:lstStyle/>
          <a:p>
            <a:fld id="{E65D6128-FBBF-421F-9108-084BA24906A8}" type="datetimeFigureOut">
              <a:rPr lang="en-IN" smtClean="0"/>
              <a:t>14-09-2024</a:t>
            </a:fld>
            <a:endParaRPr lang="en-IN"/>
          </a:p>
        </p:txBody>
      </p:sp>
      <p:sp>
        <p:nvSpPr>
          <p:cNvPr id="6" name="Footer Placeholder 5">
            <a:extLst>
              <a:ext uri="{FF2B5EF4-FFF2-40B4-BE49-F238E27FC236}">
                <a16:creationId xmlns:a16="http://schemas.microsoft.com/office/drawing/2014/main" id="{32B786BE-8392-4D1D-9171-0862F6E376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DA936A-EC95-4E60-8CC8-0B163F43FD9E}"/>
              </a:ext>
            </a:extLst>
          </p:cNvPr>
          <p:cNvSpPr>
            <a:spLocks noGrp="1"/>
          </p:cNvSpPr>
          <p:nvPr>
            <p:ph type="sldNum" sz="quarter" idx="12"/>
          </p:nvPr>
        </p:nvSpPr>
        <p:spPr/>
        <p:txBody>
          <a:bodyPr/>
          <a:lstStyle/>
          <a:p>
            <a:fld id="{FE557054-3D1F-4CD5-81C8-5BABA1C43D98}" type="slidenum">
              <a:rPr lang="en-IN" smtClean="0"/>
              <a:t>‹#›</a:t>
            </a:fld>
            <a:endParaRPr lang="en-IN"/>
          </a:p>
        </p:txBody>
      </p:sp>
    </p:spTree>
    <p:extLst>
      <p:ext uri="{BB962C8B-B14F-4D97-AF65-F5344CB8AC3E}">
        <p14:creationId xmlns:p14="http://schemas.microsoft.com/office/powerpoint/2010/main" val="2946717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6F63E-CE7F-46BD-9BA4-95AB805B5D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F2A180C-E4B6-40AB-97CF-5E626847D0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932DFE-DD3D-4421-854C-CC45DF21DC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18BFF77-4B78-40A5-8260-F8D5C6B9F930}"/>
              </a:ext>
            </a:extLst>
          </p:cNvPr>
          <p:cNvSpPr>
            <a:spLocks noGrp="1"/>
          </p:cNvSpPr>
          <p:nvPr>
            <p:ph type="dt" sz="half" idx="10"/>
          </p:nvPr>
        </p:nvSpPr>
        <p:spPr/>
        <p:txBody>
          <a:bodyPr/>
          <a:lstStyle/>
          <a:p>
            <a:fld id="{E65D6128-FBBF-421F-9108-084BA24906A8}" type="datetimeFigureOut">
              <a:rPr lang="en-IN" smtClean="0"/>
              <a:t>14-09-2024</a:t>
            </a:fld>
            <a:endParaRPr lang="en-IN"/>
          </a:p>
        </p:txBody>
      </p:sp>
      <p:sp>
        <p:nvSpPr>
          <p:cNvPr id="6" name="Footer Placeholder 5">
            <a:extLst>
              <a:ext uri="{FF2B5EF4-FFF2-40B4-BE49-F238E27FC236}">
                <a16:creationId xmlns:a16="http://schemas.microsoft.com/office/drawing/2014/main" id="{F8DCE4A0-A6B0-47F0-B9A2-75B4631820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8008DB-9CE9-4A2A-BCC0-96FEC0F3924D}"/>
              </a:ext>
            </a:extLst>
          </p:cNvPr>
          <p:cNvSpPr>
            <a:spLocks noGrp="1"/>
          </p:cNvSpPr>
          <p:nvPr>
            <p:ph type="sldNum" sz="quarter" idx="12"/>
          </p:nvPr>
        </p:nvSpPr>
        <p:spPr/>
        <p:txBody>
          <a:bodyPr/>
          <a:lstStyle/>
          <a:p>
            <a:fld id="{FE557054-3D1F-4CD5-81C8-5BABA1C43D98}" type="slidenum">
              <a:rPr lang="en-IN" smtClean="0"/>
              <a:t>‹#›</a:t>
            </a:fld>
            <a:endParaRPr lang="en-IN"/>
          </a:p>
        </p:txBody>
      </p:sp>
    </p:spTree>
    <p:extLst>
      <p:ext uri="{BB962C8B-B14F-4D97-AF65-F5344CB8AC3E}">
        <p14:creationId xmlns:p14="http://schemas.microsoft.com/office/powerpoint/2010/main" val="2998259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A335AC-BE5E-462B-9FCE-9A3236D9BA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804F38-4BBD-409D-B83C-C21B9B6817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6E2E8B-06CA-4F88-898C-3EB0A145D1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5D6128-FBBF-421F-9108-084BA24906A8}" type="datetimeFigureOut">
              <a:rPr lang="en-IN" smtClean="0"/>
              <a:t>14-09-2024</a:t>
            </a:fld>
            <a:endParaRPr lang="en-IN"/>
          </a:p>
        </p:txBody>
      </p:sp>
      <p:sp>
        <p:nvSpPr>
          <p:cNvPr id="5" name="Footer Placeholder 4">
            <a:extLst>
              <a:ext uri="{FF2B5EF4-FFF2-40B4-BE49-F238E27FC236}">
                <a16:creationId xmlns:a16="http://schemas.microsoft.com/office/drawing/2014/main" id="{BE744116-2664-41C9-96D5-D549F98B6D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4514C4C-92C8-428A-99C9-E7749A764C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557054-3D1F-4CD5-81C8-5BABA1C43D98}" type="slidenum">
              <a:rPr lang="en-IN" smtClean="0"/>
              <a:t>‹#›</a:t>
            </a:fld>
            <a:endParaRPr lang="en-IN"/>
          </a:p>
        </p:txBody>
      </p:sp>
    </p:spTree>
    <p:extLst>
      <p:ext uri="{BB962C8B-B14F-4D97-AF65-F5344CB8AC3E}">
        <p14:creationId xmlns:p14="http://schemas.microsoft.com/office/powerpoint/2010/main" val="420187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E594-D950-4678-B631-4288721C9614}"/>
              </a:ext>
            </a:extLst>
          </p:cNvPr>
          <p:cNvSpPr>
            <a:spLocks noGrp="1"/>
          </p:cNvSpPr>
          <p:nvPr>
            <p:ph type="ctrTitle"/>
          </p:nvPr>
        </p:nvSpPr>
        <p:spPr/>
        <p:txBody>
          <a:bodyPr>
            <a:normAutofit/>
          </a:bodyPr>
          <a:lstStyle/>
          <a:p>
            <a:r>
              <a:rPr lang="en-IN" b="1" dirty="0">
                <a:solidFill>
                  <a:schemeClr val="accent6">
                    <a:lumMod val="75000"/>
                  </a:schemeClr>
                </a:solidFill>
              </a:rPr>
              <a:t>K-Means Clustering Algorithm</a:t>
            </a:r>
            <a:br>
              <a:rPr lang="en-IN" b="1" dirty="0">
                <a:solidFill>
                  <a:schemeClr val="accent6">
                    <a:lumMod val="75000"/>
                  </a:schemeClr>
                </a:solidFill>
              </a:rPr>
            </a:br>
            <a:endParaRPr lang="en-IN" b="1" dirty="0">
              <a:solidFill>
                <a:schemeClr val="accent6">
                  <a:lumMod val="75000"/>
                </a:schemeClr>
              </a:solidFill>
            </a:endParaRPr>
          </a:p>
        </p:txBody>
      </p:sp>
      <p:sp>
        <p:nvSpPr>
          <p:cNvPr id="3" name="Subtitle 2">
            <a:extLst>
              <a:ext uri="{FF2B5EF4-FFF2-40B4-BE49-F238E27FC236}">
                <a16:creationId xmlns:a16="http://schemas.microsoft.com/office/drawing/2014/main" id="{05459301-F158-46BA-869B-25276D847B8E}"/>
              </a:ext>
            </a:extLst>
          </p:cNvPr>
          <p:cNvSpPr>
            <a:spLocks noGrp="1"/>
          </p:cNvSpPr>
          <p:nvPr>
            <p:ph type="subTitle" idx="1"/>
          </p:nvPr>
        </p:nvSpPr>
        <p:spPr>
          <a:xfrm>
            <a:off x="1524000" y="3509963"/>
            <a:ext cx="9144000" cy="1655762"/>
          </a:xfrm>
        </p:spPr>
        <p:txBody>
          <a:bodyPr>
            <a:normAutofit/>
          </a:bodyPr>
          <a:lstStyle/>
          <a:p>
            <a:r>
              <a:rPr lang="en-IN" sz="3600" b="1" dirty="0">
                <a:solidFill>
                  <a:schemeClr val="accent2"/>
                </a:solidFill>
              </a:rPr>
              <a:t>By</a:t>
            </a:r>
          </a:p>
          <a:p>
            <a:r>
              <a:rPr lang="en-IN" sz="3600" b="1" dirty="0" err="1">
                <a:solidFill>
                  <a:schemeClr val="accent2"/>
                </a:solidFill>
              </a:rPr>
              <a:t>Dr.</a:t>
            </a:r>
            <a:r>
              <a:rPr lang="en-IN" sz="3600" b="1" dirty="0">
                <a:solidFill>
                  <a:schemeClr val="accent2"/>
                </a:solidFill>
              </a:rPr>
              <a:t> S PADMANABHAN</a:t>
            </a:r>
          </a:p>
        </p:txBody>
      </p:sp>
    </p:spTree>
    <p:extLst>
      <p:ext uri="{BB962C8B-B14F-4D97-AF65-F5344CB8AC3E}">
        <p14:creationId xmlns:p14="http://schemas.microsoft.com/office/powerpoint/2010/main" val="942353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B83E7-DACA-4574-8A9E-839488986624}"/>
              </a:ext>
            </a:extLst>
          </p:cNvPr>
          <p:cNvSpPr>
            <a:spLocks noGrp="1"/>
          </p:cNvSpPr>
          <p:nvPr>
            <p:ph type="title"/>
          </p:nvPr>
        </p:nvSpPr>
        <p:spPr>
          <a:xfrm>
            <a:off x="598358" y="0"/>
            <a:ext cx="10515600" cy="1325563"/>
          </a:xfrm>
        </p:spPr>
        <p:txBody>
          <a:bodyPr/>
          <a:lstStyle/>
          <a:p>
            <a:r>
              <a:rPr lang="en-US" b="1" dirty="0">
                <a:solidFill>
                  <a:schemeClr val="accent2"/>
                </a:solidFill>
              </a:rPr>
              <a:t>How does the K-Means Algorithm Work?</a:t>
            </a:r>
          </a:p>
        </p:txBody>
      </p:sp>
      <p:pic>
        <p:nvPicPr>
          <p:cNvPr id="4098" name="Picture 2" descr="K-Means Clustering Algorithm">
            <a:extLst>
              <a:ext uri="{FF2B5EF4-FFF2-40B4-BE49-F238E27FC236}">
                <a16:creationId xmlns:a16="http://schemas.microsoft.com/office/drawing/2014/main" id="{36280373-3E95-4405-B2BC-F77AD89228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7776" y="1149246"/>
            <a:ext cx="5506933" cy="5465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192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B83E7-DACA-4574-8A9E-839488986624}"/>
              </a:ext>
            </a:extLst>
          </p:cNvPr>
          <p:cNvSpPr>
            <a:spLocks noGrp="1"/>
          </p:cNvSpPr>
          <p:nvPr>
            <p:ph type="title"/>
          </p:nvPr>
        </p:nvSpPr>
        <p:spPr>
          <a:xfrm>
            <a:off x="598358" y="0"/>
            <a:ext cx="10515600" cy="1325563"/>
          </a:xfrm>
        </p:spPr>
        <p:txBody>
          <a:bodyPr/>
          <a:lstStyle/>
          <a:p>
            <a:r>
              <a:rPr lang="en-US" b="1" dirty="0">
                <a:solidFill>
                  <a:schemeClr val="accent2"/>
                </a:solidFill>
              </a:rPr>
              <a:t>How does the K-Means Algorithm Work?</a:t>
            </a:r>
          </a:p>
        </p:txBody>
      </p:sp>
      <p:sp>
        <p:nvSpPr>
          <p:cNvPr id="3" name="Rectangle 2">
            <a:extLst>
              <a:ext uri="{FF2B5EF4-FFF2-40B4-BE49-F238E27FC236}">
                <a16:creationId xmlns:a16="http://schemas.microsoft.com/office/drawing/2014/main" id="{43B62B70-BC70-4B66-8AB5-8A3E6F0DB601}"/>
              </a:ext>
            </a:extLst>
          </p:cNvPr>
          <p:cNvSpPr/>
          <p:nvPr/>
        </p:nvSpPr>
        <p:spPr>
          <a:xfrm>
            <a:off x="723980" y="1325563"/>
            <a:ext cx="5132178" cy="4231415"/>
          </a:xfrm>
          <a:prstGeom prst="rect">
            <a:avLst/>
          </a:prstGeom>
        </p:spPr>
        <p:txBody>
          <a:bodyPr wrap="square">
            <a:spAutoFit/>
          </a:bodyPr>
          <a:lstStyle/>
          <a:p>
            <a:pPr algn="just">
              <a:lnSpc>
                <a:spcPct val="150000"/>
              </a:lnSpc>
            </a:pPr>
            <a:r>
              <a:rPr lang="en-US" sz="2600" b="0" i="0" dirty="0">
                <a:solidFill>
                  <a:srgbClr val="000000"/>
                </a:solidFill>
                <a:effectLst/>
                <a:latin typeface="inter-regular"/>
              </a:rPr>
              <a:t>Now we will assign each data point of the scatter plot to its closest K-point or centroid. We will compute it by applying distance between two points. So, we will draw a median between both the centroids. Consider the image:</a:t>
            </a:r>
            <a:endParaRPr lang="en-IN" sz="2600" dirty="0"/>
          </a:p>
        </p:txBody>
      </p:sp>
      <p:pic>
        <p:nvPicPr>
          <p:cNvPr id="6146" name="Picture 2" descr="K-Means Clustering Algorithm">
            <a:extLst>
              <a:ext uri="{FF2B5EF4-FFF2-40B4-BE49-F238E27FC236}">
                <a16:creationId xmlns:a16="http://schemas.microsoft.com/office/drawing/2014/main" id="{412B9602-63A5-4D34-B548-55C621917C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6334" y="1160854"/>
            <a:ext cx="5338418" cy="4850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7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in)">
                                      <p:cBhvr>
                                        <p:cTn id="7" dur="2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B83E7-DACA-4574-8A9E-839488986624}"/>
              </a:ext>
            </a:extLst>
          </p:cNvPr>
          <p:cNvSpPr>
            <a:spLocks noGrp="1"/>
          </p:cNvSpPr>
          <p:nvPr>
            <p:ph type="title"/>
          </p:nvPr>
        </p:nvSpPr>
        <p:spPr>
          <a:xfrm>
            <a:off x="598358" y="0"/>
            <a:ext cx="10515600" cy="1325563"/>
          </a:xfrm>
        </p:spPr>
        <p:txBody>
          <a:bodyPr/>
          <a:lstStyle/>
          <a:p>
            <a:r>
              <a:rPr lang="en-US" b="1" dirty="0">
                <a:solidFill>
                  <a:schemeClr val="accent2"/>
                </a:solidFill>
              </a:rPr>
              <a:t>How does the K-Means Algorithm Work?</a:t>
            </a:r>
          </a:p>
        </p:txBody>
      </p:sp>
      <p:sp>
        <p:nvSpPr>
          <p:cNvPr id="3" name="Rectangle 2">
            <a:extLst>
              <a:ext uri="{FF2B5EF4-FFF2-40B4-BE49-F238E27FC236}">
                <a16:creationId xmlns:a16="http://schemas.microsoft.com/office/drawing/2014/main" id="{43B62B70-BC70-4B66-8AB5-8A3E6F0DB601}"/>
              </a:ext>
            </a:extLst>
          </p:cNvPr>
          <p:cNvSpPr/>
          <p:nvPr/>
        </p:nvSpPr>
        <p:spPr>
          <a:xfrm>
            <a:off x="598358" y="1153397"/>
            <a:ext cx="5976781" cy="4781565"/>
          </a:xfrm>
          <a:prstGeom prst="rect">
            <a:avLst/>
          </a:prstGeom>
        </p:spPr>
        <p:txBody>
          <a:bodyPr wrap="square">
            <a:spAutoFit/>
          </a:bodyPr>
          <a:lstStyle/>
          <a:p>
            <a:pPr algn="just">
              <a:lnSpc>
                <a:spcPct val="200000"/>
              </a:lnSpc>
            </a:pPr>
            <a:r>
              <a:rPr lang="en-US" sz="2600" dirty="0"/>
              <a:t>From the above image, it is clear that points left side of the line is near to the K1 or blue centroid, and points to the right of the line are close to the yellow centroid. Let's color them as blue and yellow for clear visualization.</a:t>
            </a:r>
            <a:endParaRPr lang="en-IN" sz="2600" dirty="0"/>
          </a:p>
        </p:txBody>
      </p:sp>
      <p:pic>
        <p:nvPicPr>
          <p:cNvPr id="7170" name="Picture 2" descr="K-Means Clustering Algorithm">
            <a:extLst>
              <a:ext uri="{FF2B5EF4-FFF2-40B4-BE49-F238E27FC236}">
                <a16:creationId xmlns:a16="http://schemas.microsoft.com/office/drawing/2014/main" id="{95039CE1-EF2C-4161-88F2-8EC17D891E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1045" y="1095204"/>
            <a:ext cx="4998027" cy="4960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199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B83E7-DACA-4574-8A9E-839488986624}"/>
              </a:ext>
            </a:extLst>
          </p:cNvPr>
          <p:cNvSpPr>
            <a:spLocks noGrp="1"/>
          </p:cNvSpPr>
          <p:nvPr>
            <p:ph type="title"/>
          </p:nvPr>
        </p:nvSpPr>
        <p:spPr>
          <a:xfrm>
            <a:off x="598358" y="0"/>
            <a:ext cx="10515600" cy="1325563"/>
          </a:xfrm>
        </p:spPr>
        <p:txBody>
          <a:bodyPr/>
          <a:lstStyle/>
          <a:p>
            <a:r>
              <a:rPr lang="en-US" b="1" dirty="0">
                <a:solidFill>
                  <a:schemeClr val="accent2"/>
                </a:solidFill>
              </a:rPr>
              <a:t>How does the K-Means Algorithm Work?</a:t>
            </a:r>
          </a:p>
        </p:txBody>
      </p:sp>
      <p:sp>
        <p:nvSpPr>
          <p:cNvPr id="3" name="Rectangle 2">
            <a:extLst>
              <a:ext uri="{FF2B5EF4-FFF2-40B4-BE49-F238E27FC236}">
                <a16:creationId xmlns:a16="http://schemas.microsoft.com/office/drawing/2014/main" id="{43B62B70-BC70-4B66-8AB5-8A3E6F0DB601}"/>
              </a:ext>
            </a:extLst>
          </p:cNvPr>
          <p:cNvSpPr/>
          <p:nvPr/>
        </p:nvSpPr>
        <p:spPr>
          <a:xfrm>
            <a:off x="598358" y="1143573"/>
            <a:ext cx="5976781" cy="4781565"/>
          </a:xfrm>
          <a:prstGeom prst="rect">
            <a:avLst/>
          </a:prstGeom>
        </p:spPr>
        <p:txBody>
          <a:bodyPr wrap="square">
            <a:spAutoFit/>
          </a:bodyPr>
          <a:lstStyle/>
          <a:p>
            <a:pPr algn="just">
              <a:lnSpc>
                <a:spcPct val="200000"/>
              </a:lnSpc>
            </a:pPr>
            <a:r>
              <a:rPr lang="en-US" sz="2600" dirty="0"/>
              <a:t>As we need to find the closest cluster, so we will repeat the process by choosing </a:t>
            </a:r>
            <a:r>
              <a:rPr lang="en-US" sz="2600" b="1" dirty="0"/>
              <a:t>a new centroid</a:t>
            </a:r>
            <a:r>
              <a:rPr lang="en-US" sz="2600" dirty="0"/>
              <a:t>. To choose the new centroids, we will compute the center of gravity of these centroids, and will find new centroids as shown:</a:t>
            </a:r>
            <a:endParaRPr lang="en-IN" sz="2600" dirty="0"/>
          </a:p>
        </p:txBody>
      </p:sp>
      <p:pic>
        <p:nvPicPr>
          <p:cNvPr id="8198" name="Picture 6" descr="K-Means Clustering Algorithm">
            <a:extLst>
              <a:ext uri="{FF2B5EF4-FFF2-40B4-BE49-F238E27FC236}">
                <a16:creationId xmlns:a16="http://schemas.microsoft.com/office/drawing/2014/main" id="{C00D2EDC-CAC7-462C-B0AC-8CC51C8578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4123" y="1143573"/>
            <a:ext cx="5207877" cy="5169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847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B83E7-DACA-4574-8A9E-839488986624}"/>
              </a:ext>
            </a:extLst>
          </p:cNvPr>
          <p:cNvSpPr>
            <a:spLocks noGrp="1"/>
          </p:cNvSpPr>
          <p:nvPr>
            <p:ph type="title"/>
          </p:nvPr>
        </p:nvSpPr>
        <p:spPr>
          <a:xfrm>
            <a:off x="598358" y="0"/>
            <a:ext cx="10515600" cy="1325563"/>
          </a:xfrm>
        </p:spPr>
        <p:txBody>
          <a:bodyPr/>
          <a:lstStyle/>
          <a:p>
            <a:r>
              <a:rPr lang="en-US" b="1" dirty="0">
                <a:solidFill>
                  <a:schemeClr val="accent2"/>
                </a:solidFill>
              </a:rPr>
              <a:t>How does the K-Means Algorithm Work?</a:t>
            </a:r>
          </a:p>
        </p:txBody>
      </p:sp>
      <p:sp>
        <p:nvSpPr>
          <p:cNvPr id="3" name="Rectangle 2">
            <a:extLst>
              <a:ext uri="{FF2B5EF4-FFF2-40B4-BE49-F238E27FC236}">
                <a16:creationId xmlns:a16="http://schemas.microsoft.com/office/drawing/2014/main" id="{43B62B70-BC70-4B66-8AB5-8A3E6F0DB601}"/>
              </a:ext>
            </a:extLst>
          </p:cNvPr>
          <p:cNvSpPr/>
          <p:nvPr/>
        </p:nvSpPr>
        <p:spPr>
          <a:xfrm>
            <a:off x="598358" y="978681"/>
            <a:ext cx="11378783" cy="1230593"/>
          </a:xfrm>
          <a:prstGeom prst="rect">
            <a:avLst/>
          </a:prstGeom>
        </p:spPr>
        <p:txBody>
          <a:bodyPr wrap="square">
            <a:spAutoFit/>
          </a:bodyPr>
          <a:lstStyle/>
          <a:p>
            <a:pPr algn="just">
              <a:lnSpc>
                <a:spcPct val="150000"/>
              </a:lnSpc>
            </a:pPr>
            <a:r>
              <a:rPr lang="en-US" sz="2600" dirty="0"/>
              <a:t>Next, we will reassign each datapoint to the new centroid. For this, we will repeat the same process of finding a median line. The median will be like below image:</a:t>
            </a:r>
            <a:endParaRPr lang="en-IN" sz="2600" dirty="0"/>
          </a:p>
        </p:txBody>
      </p:sp>
      <p:pic>
        <p:nvPicPr>
          <p:cNvPr id="9218" name="Picture 2" descr="K-Means Clustering Algorithm">
            <a:extLst>
              <a:ext uri="{FF2B5EF4-FFF2-40B4-BE49-F238E27FC236}">
                <a16:creationId xmlns:a16="http://schemas.microsoft.com/office/drawing/2014/main" id="{5184A608-D82C-4232-8465-69A7193B41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1403" y="2304243"/>
            <a:ext cx="4717803" cy="4682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373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B83E7-DACA-4574-8A9E-839488986624}"/>
              </a:ext>
            </a:extLst>
          </p:cNvPr>
          <p:cNvSpPr>
            <a:spLocks noGrp="1"/>
          </p:cNvSpPr>
          <p:nvPr>
            <p:ph type="title"/>
          </p:nvPr>
        </p:nvSpPr>
        <p:spPr>
          <a:xfrm>
            <a:off x="598358" y="0"/>
            <a:ext cx="10515600" cy="1325563"/>
          </a:xfrm>
        </p:spPr>
        <p:txBody>
          <a:bodyPr/>
          <a:lstStyle/>
          <a:p>
            <a:r>
              <a:rPr lang="en-US" b="1" dirty="0">
                <a:solidFill>
                  <a:schemeClr val="accent2"/>
                </a:solidFill>
              </a:rPr>
              <a:t>How does the K-Means Algorithm Work?</a:t>
            </a:r>
          </a:p>
        </p:txBody>
      </p:sp>
      <p:sp>
        <p:nvSpPr>
          <p:cNvPr id="3" name="Rectangle 2">
            <a:extLst>
              <a:ext uri="{FF2B5EF4-FFF2-40B4-BE49-F238E27FC236}">
                <a16:creationId xmlns:a16="http://schemas.microsoft.com/office/drawing/2014/main" id="{43B62B70-BC70-4B66-8AB5-8A3E6F0DB601}"/>
              </a:ext>
            </a:extLst>
          </p:cNvPr>
          <p:cNvSpPr/>
          <p:nvPr/>
        </p:nvSpPr>
        <p:spPr>
          <a:xfrm>
            <a:off x="598358" y="978681"/>
            <a:ext cx="11378783" cy="1830758"/>
          </a:xfrm>
          <a:prstGeom prst="rect">
            <a:avLst/>
          </a:prstGeom>
        </p:spPr>
        <p:txBody>
          <a:bodyPr wrap="square">
            <a:spAutoFit/>
          </a:bodyPr>
          <a:lstStyle/>
          <a:p>
            <a:pPr algn="just">
              <a:lnSpc>
                <a:spcPct val="150000"/>
              </a:lnSpc>
            </a:pPr>
            <a:r>
              <a:rPr lang="en-US" sz="2600" dirty="0"/>
              <a:t>From the above image, we can see, one yellow point is on the left side of the line, and two blue points are right to the line. So, these three points will be assigned to new centroids.</a:t>
            </a:r>
          </a:p>
        </p:txBody>
      </p:sp>
      <p:pic>
        <p:nvPicPr>
          <p:cNvPr id="5" name="Picture 4" descr="K-Means Clustering Algorithm">
            <a:extLst>
              <a:ext uri="{FF2B5EF4-FFF2-40B4-BE49-F238E27FC236}">
                <a16:creationId xmlns:a16="http://schemas.microsoft.com/office/drawing/2014/main" id="{7FB2AB5C-DCC6-4E1A-B61B-8981945FA7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2396" y="2090062"/>
            <a:ext cx="5087208" cy="5049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874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B83E7-DACA-4574-8A9E-839488986624}"/>
              </a:ext>
            </a:extLst>
          </p:cNvPr>
          <p:cNvSpPr>
            <a:spLocks noGrp="1"/>
          </p:cNvSpPr>
          <p:nvPr>
            <p:ph type="title"/>
          </p:nvPr>
        </p:nvSpPr>
        <p:spPr>
          <a:xfrm>
            <a:off x="598358" y="-29981"/>
            <a:ext cx="10515600" cy="1325563"/>
          </a:xfrm>
        </p:spPr>
        <p:txBody>
          <a:bodyPr/>
          <a:lstStyle/>
          <a:p>
            <a:r>
              <a:rPr lang="en-US" b="1" dirty="0">
                <a:solidFill>
                  <a:schemeClr val="accent2"/>
                </a:solidFill>
              </a:rPr>
              <a:t>How does the K-Means Algorithm Work?</a:t>
            </a:r>
          </a:p>
        </p:txBody>
      </p:sp>
      <p:sp>
        <p:nvSpPr>
          <p:cNvPr id="3" name="Rectangle 2">
            <a:extLst>
              <a:ext uri="{FF2B5EF4-FFF2-40B4-BE49-F238E27FC236}">
                <a16:creationId xmlns:a16="http://schemas.microsoft.com/office/drawing/2014/main" id="{91D89763-06DD-46A7-8EF3-338567EC97B2}"/>
              </a:ext>
            </a:extLst>
          </p:cNvPr>
          <p:cNvSpPr/>
          <p:nvPr/>
        </p:nvSpPr>
        <p:spPr>
          <a:xfrm>
            <a:off x="598358" y="1295582"/>
            <a:ext cx="6192186" cy="4231415"/>
          </a:xfrm>
          <a:prstGeom prst="rect">
            <a:avLst/>
          </a:prstGeom>
        </p:spPr>
        <p:txBody>
          <a:bodyPr wrap="square">
            <a:spAutoFit/>
          </a:bodyPr>
          <a:lstStyle/>
          <a:p>
            <a:pPr algn="just">
              <a:lnSpc>
                <a:spcPct val="150000"/>
              </a:lnSpc>
            </a:pPr>
            <a:r>
              <a:rPr lang="en-US" sz="2600" b="0" i="0" dirty="0">
                <a:solidFill>
                  <a:srgbClr val="333333"/>
                </a:solidFill>
                <a:effectLst/>
                <a:latin typeface="inter-regular"/>
              </a:rPr>
              <a:t>As reassignment has taken place, so we will again go to the step-4, which is finding new centroids or K-points.</a:t>
            </a:r>
          </a:p>
          <a:p>
            <a:pPr algn="just">
              <a:lnSpc>
                <a:spcPct val="150000"/>
              </a:lnSpc>
              <a:buFont typeface="Arial" panose="020B0604020202020204" pitchFamily="34" charset="0"/>
              <a:buChar char="•"/>
            </a:pPr>
            <a:r>
              <a:rPr lang="en-US" sz="2600" b="0" i="0" dirty="0">
                <a:solidFill>
                  <a:srgbClr val="000000"/>
                </a:solidFill>
                <a:effectLst/>
                <a:latin typeface="inter-regular"/>
              </a:rPr>
              <a:t> We will repeat the process by finding the center of gravity of centroids, so the new centroids will be as shown in the below image:</a:t>
            </a:r>
          </a:p>
        </p:txBody>
      </p:sp>
      <p:pic>
        <p:nvPicPr>
          <p:cNvPr id="13314" name="Picture 2" descr="K-Means Clustering Algorithm">
            <a:extLst>
              <a:ext uri="{FF2B5EF4-FFF2-40B4-BE49-F238E27FC236}">
                <a16:creationId xmlns:a16="http://schemas.microsoft.com/office/drawing/2014/main" id="{614F882C-DE8B-421E-AAEF-1D0F2544DC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2944" y="981322"/>
            <a:ext cx="4932071" cy="4895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811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B83E7-DACA-4574-8A9E-839488986624}"/>
              </a:ext>
            </a:extLst>
          </p:cNvPr>
          <p:cNvSpPr>
            <a:spLocks noGrp="1"/>
          </p:cNvSpPr>
          <p:nvPr>
            <p:ph type="title"/>
          </p:nvPr>
        </p:nvSpPr>
        <p:spPr>
          <a:xfrm>
            <a:off x="598358" y="-29981"/>
            <a:ext cx="10515600" cy="1325563"/>
          </a:xfrm>
        </p:spPr>
        <p:txBody>
          <a:bodyPr/>
          <a:lstStyle/>
          <a:p>
            <a:r>
              <a:rPr lang="en-US" b="1" dirty="0">
                <a:solidFill>
                  <a:schemeClr val="accent2"/>
                </a:solidFill>
              </a:rPr>
              <a:t>How does the K-Means Algorithm Work?</a:t>
            </a:r>
          </a:p>
        </p:txBody>
      </p:sp>
      <p:sp>
        <p:nvSpPr>
          <p:cNvPr id="3" name="Rectangle 2">
            <a:extLst>
              <a:ext uri="{FF2B5EF4-FFF2-40B4-BE49-F238E27FC236}">
                <a16:creationId xmlns:a16="http://schemas.microsoft.com/office/drawing/2014/main" id="{91D89763-06DD-46A7-8EF3-338567EC97B2}"/>
              </a:ext>
            </a:extLst>
          </p:cNvPr>
          <p:cNvSpPr/>
          <p:nvPr/>
        </p:nvSpPr>
        <p:spPr>
          <a:xfrm>
            <a:off x="598357" y="1295582"/>
            <a:ext cx="10869117" cy="2430922"/>
          </a:xfrm>
          <a:prstGeom prst="rect">
            <a:avLst/>
          </a:prstGeom>
        </p:spPr>
        <p:txBody>
          <a:bodyPr wrap="square">
            <a:spAutoFit/>
          </a:bodyPr>
          <a:lstStyle/>
          <a:p>
            <a:pPr algn="just">
              <a:lnSpc>
                <a:spcPct val="150000"/>
              </a:lnSpc>
            </a:pPr>
            <a:r>
              <a:rPr lang="en-US" sz="2600" dirty="0"/>
              <a:t>As we got the new centroids so again will draw the median line and reassign the data points. So, the image will be:</a:t>
            </a:r>
          </a:p>
          <a:p>
            <a:pPr algn="just">
              <a:lnSpc>
                <a:spcPct val="150000"/>
              </a:lnSpc>
            </a:pPr>
            <a:br>
              <a:rPr lang="en-US" sz="2600" dirty="0"/>
            </a:br>
            <a:endParaRPr lang="en-US" sz="2600" b="0" i="0" dirty="0">
              <a:solidFill>
                <a:srgbClr val="000000"/>
              </a:solidFill>
              <a:effectLst/>
              <a:latin typeface="inter-regular"/>
            </a:endParaRPr>
          </a:p>
        </p:txBody>
      </p:sp>
      <p:pic>
        <p:nvPicPr>
          <p:cNvPr id="14338" name="Picture 2" descr="K-Means Clustering Algorithm">
            <a:extLst>
              <a:ext uri="{FF2B5EF4-FFF2-40B4-BE49-F238E27FC236}">
                <a16:creationId xmlns:a16="http://schemas.microsoft.com/office/drawing/2014/main" id="{549F1261-EB8B-4CAC-A9F5-1F1877823A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0857" y="2303487"/>
            <a:ext cx="4952297" cy="4915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468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B83E7-DACA-4574-8A9E-839488986624}"/>
              </a:ext>
            </a:extLst>
          </p:cNvPr>
          <p:cNvSpPr>
            <a:spLocks noGrp="1"/>
          </p:cNvSpPr>
          <p:nvPr>
            <p:ph type="title"/>
          </p:nvPr>
        </p:nvSpPr>
        <p:spPr>
          <a:xfrm>
            <a:off x="598358" y="-29981"/>
            <a:ext cx="10515600" cy="1325563"/>
          </a:xfrm>
        </p:spPr>
        <p:txBody>
          <a:bodyPr/>
          <a:lstStyle/>
          <a:p>
            <a:r>
              <a:rPr lang="en-US" b="1" dirty="0">
                <a:solidFill>
                  <a:schemeClr val="accent2"/>
                </a:solidFill>
              </a:rPr>
              <a:t>How does the K-Means Algorithm Work?</a:t>
            </a:r>
          </a:p>
        </p:txBody>
      </p:sp>
      <p:sp>
        <p:nvSpPr>
          <p:cNvPr id="3" name="Rectangle 2">
            <a:extLst>
              <a:ext uri="{FF2B5EF4-FFF2-40B4-BE49-F238E27FC236}">
                <a16:creationId xmlns:a16="http://schemas.microsoft.com/office/drawing/2014/main" id="{91D89763-06DD-46A7-8EF3-338567EC97B2}"/>
              </a:ext>
            </a:extLst>
          </p:cNvPr>
          <p:cNvSpPr/>
          <p:nvPr/>
        </p:nvSpPr>
        <p:spPr>
          <a:xfrm>
            <a:off x="661441" y="950808"/>
            <a:ext cx="10869117" cy="1143070"/>
          </a:xfrm>
          <a:prstGeom prst="rect">
            <a:avLst/>
          </a:prstGeom>
        </p:spPr>
        <p:txBody>
          <a:bodyPr wrap="square">
            <a:spAutoFit/>
          </a:bodyPr>
          <a:lstStyle/>
          <a:p>
            <a:pPr algn="just">
              <a:lnSpc>
                <a:spcPct val="150000"/>
              </a:lnSpc>
            </a:pPr>
            <a:r>
              <a:rPr lang="en-US" sz="2400" dirty="0"/>
              <a:t>We can see in the above image; there are no dissimilar data points on either side of the line, which means our model is formed. Consider the below image:</a:t>
            </a:r>
            <a:endParaRPr lang="en-US" sz="2400" b="0" i="0" dirty="0">
              <a:solidFill>
                <a:srgbClr val="000000"/>
              </a:solidFill>
              <a:effectLst/>
              <a:latin typeface="inter-regular"/>
            </a:endParaRPr>
          </a:p>
        </p:txBody>
      </p:sp>
      <p:pic>
        <p:nvPicPr>
          <p:cNvPr id="15362" name="Picture 2" descr="K-Means Clustering Algorithm">
            <a:extLst>
              <a:ext uri="{FF2B5EF4-FFF2-40B4-BE49-F238E27FC236}">
                <a16:creationId xmlns:a16="http://schemas.microsoft.com/office/drawing/2014/main" id="{6432B074-3E25-4EDC-8005-BC9A023041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7290" y="2276371"/>
            <a:ext cx="5357735" cy="4621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881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B83E7-DACA-4574-8A9E-839488986624}"/>
              </a:ext>
            </a:extLst>
          </p:cNvPr>
          <p:cNvSpPr>
            <a:spLocks noGrp="1"/>
          </p:cNvSpPr>
          <p:nvPr>
            <p:ph type="title"/>
          </p:nvPr>
        </p:nvSpPr>
        <p:spPr>
          <a:xfrm>
            <a:off x="598358" y="-29981"/>
            <a:ext cx="10515600" cy="1325563"/>
          </a:xfrm>
        </p:spPr>
        <p:txBody>
          <a:bodyPr/>
          <a:lstStyle/>
          <a:p>
            <a:r>
              <a:rPr lang="en-US" b="1" dirty="0">
                <a:solidFill>
                  <a:schemeClr val="accent2"/>
                </a:solidFill>
              </a:rPr>
              <a:t>How does the K-Means Algorithm Work?</a:t>
            </a:r>
          </a:p>
        </p:txBody>
      </p:sp>
      <p:sp>
        <p:nvSpPr>
          <p:cNvPr id="3" name="Rectangle 2">
            <a:extLst>
              <a:ext uri="{FF2B5EF4-FFF2-40B4-BE49-F238E27FC236}">
                <a16:creationId xmlns:a16="http://schemas.microsoft.com/office/drawing/2014/main" id="{91D89763-06DD-46A7-8EF3-338567EC97B2}"/>
              </a:ext>
            </a:extLst>
          </p:cNvPr>
          <p:cNvSpPr/>
          <p:nvPr/>
        </p:nvSpPr>
        <p:spPr>
          <a:xfrm>
            <a:off x="661441" y="950808"/>
            <a:ext cx="10869117" cy="1143070"/>
          </a:xfrm>
          <a:prstGeom prst="rect">
            <a:avLst/>
          </a:prstGeom>
        </p:spPr>
        <p:txBody>
          <a:bodyPr wrap="square">
            <a:spAutoFit/>
          </a:bodyPr>
          <a:lstStyle/>
          <a:p>
            <a:pPr algn="just">
              <a:lnSpc>
                <a:spcPct val="150000"/>
              </a:lnSpc>
            </a:pPr>
            <a:r>
              <a:rPr lang="en-US" sz="2400" dirty="0"/>
              <a:t>As our model is ready, so we can now remove the assumed centroids, and the two final clusters will be as shown in the below image:</a:t>
            </a:r>
            <a:endParaRPr lang="en-US" sz="2400" b="0" i="0" dirty="0">
              <a:solidFill>
                <a:srgbClr val="000000"/>
              </a:solidFill>
              <a:effectLst/>
              <a:latin typeface="inter-regular"/>
            </a:endParaRPr>
          </a:p>
        </p:txBody>
      </p:sp>
      <p:pic>
        <p:nvPicPr>
          <p:cNvPr id="16386" name="Picture 2" descr="K-Means Clustering Algorithm">
            <a:extLst>
              <a:ext uri="{FF2B5EF4-FFF2-40B4-BE49-F238E27FC236}">
                <a16:creationId xmlns:a16="http://schemas.microsoft.com/office/drawing/2014/main" id="{66DD5CA4-DAD7-467B-A473-DA72088C35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6363" y="2276371"/>
            <a:ext cx="5432685" cy="4685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250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B83E7-DACA-4574-8A9E-839488986624}"/>
              </a:ext>
            </a:extLst>
          </p:cNvPr>
          <p:cNvSpPr>
            <a:spLocks noGrp="1"/>
          </p:cNvSpPr>
          <p:nvPr>
            <p:ph type="title"/>
          </p:nvPr>
        </p:nvSpPr>
        <p:spPr>
          <a:xfrm>
            <a:off x="549015" y="361924"/>
            <a:ext cx="10515600" cy="1325563"/>
          </a:xfrm>
        </p:spPr>
        <p:txBody>
          <a:bodyPr/>
          <a:lstStyle/>
          <a:p>
            <a:r>
              <a:rPr lang="en-IN" b="1" dirty="0">
                <a:solidFill>
                  <a:schemeClr val="accent2"/>
                </a:solidFill>
              </a:rPr>
              <a:t>K-Means Clustering Algorithm</a:t>
            </a:r>
          </a:p>
        </p:txBody>
      </p:sp>
      <p:sp>
        <p:nvSpPr>
          <p:cNvPr id="3" name="Content Placeholder 2">
            <a:extLst>
              <a:ext uri="{FF2B5EF4-FFF2-40B4-BE49-F238E27FC236}">
                <a16:creationId xmlns:a16="http://schemas.microsoft.com/office/drawing/2014/main" id="{46B77CC1-FA20-4FC0-A9F9-4FA1D0DC1B04}"/>
              </a:ext>
            </a:extLst>
          </p:cNvPr>
          <p:cNvSpPr>
            <a:spLocks noGrp="1"/>
          </p:cNvSpPr>
          <p:nvPr>
            <p:ph idx="1"/>
          </p:nvPr>
        </p:nvSpPr>
        <p:spPr>
          <a:xfrm>
            <a:off x="549015" y="1687487"/>
            <a:ext cx="11093970" cy="4425299"/>
          </a:xfrm>
        </p:spPr>
        <p:txBody>
          <a:bodyPr/>
          <a:lstStyle/>
          <a:p>
            <a:pPr algn="just">
              <a:lnSpc>
                <a:spcPct val="150000"/>
              </a:lnSpc>
            </a:pPr>
            <a:r>
              <a:rPr lang="en-US" dirty="0"/>
              <a:t>K-Means Clustering is an Unsupervised Learning Algorithm, which groups the unlabeled data into different clusters. </a:t>
            </a:r>
          </a:p>
          <a:p>
            <a:pPr algn="just">
              <a:lnSpc>
                <a:spcPct val="150000"/>
              </a:lnSpc>
            </a:pPr>
            <a:r>
              <a:rPr lang="en-US" dirty="0"/>
              <a:t>Here K defines the number of pre-defined clusters that need to be created in the process, as if K = 2, there will be two clusters, and for K = 3, there will be three clusters, and so on.</a:t>
            </a:r>
            <a:endParaRPr lang="en-IN" dirty="0"/>
          </a:p>
        </p:txBody>
      </p:sp>
    </p:spTree>
    <p:extLst>
      <p:ext uri="{BB962C8B-B14F-4D97-AF65-F5344CB8AC3E}">
        <p14:creationId xmlns:p14="http://schemas.microsoft.com/office/powerpoint/2010/main" val="1531963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2E2B1-3ABA-4A52-A77F-6E32B748CC91}"/>
              </a:ext>
            </a:extLst>
          </p:cNvPr>
          <p:cNvSpPr>
            <a:spLocks noGrp="1"/>
          </p:cNvSpPr>
          <p:nvPr>
            <p:ph type="title"/>
          </p:nvPr>
        </p:nvSpPr>
        <p:spPr/>
        <p:txBody>
          <a:bodyPr/>
          <a:lstStyle/>
          <a:p>
            <a:r>
              <a:rPr lang="en-IN" b="1" dirty="0">
                <a:solidFill>
                  <a:schemeClr val="accent2"/>
                </a:solidFill>
              </a:rPr>
              <a:t>Applications</a:t>
            </a:r>
            <a:endParaRPr lang="en-IN" dirty="0">
              <a:solidFill>
                <a:schemeClr val="accent2"/>
              </a:solidFill>
            </a:endParaRPr>
          </a:p>
        </p:txBody>
      </p:sp>
      <p:sp>
        <p:nvSpPr>
          <p:cNvPr id="3" name="Content Placeholder 2">
            <a:extLst>
              <a:ext uri="{FF2B5EF4-FFF2-40B4-BE49-F238E27FC236}">
                <a16:creationId xmlns:a16="http://schemas.microsoft.com/office/drawing/2014/main" id="{4BFFB897-3B56-4473-AADE-3411044CFEBE}"/>
              </a:ext>
            </a:extLst>
          </p:cNvPr>
          <p:cNvSpPr>
            <a:spLocks noGrp="1"/>
          </p:cNvSpPr>
          <p:nvPr>
            <p:ph idx="1"/>
          </p:nvPr>
        </p:nvSpPr>
        <p:spPr>
          <a:xfrm>
            <a:off x="838200" y="1690688"/>
            <a:ext cx="10515600" cy="4351338"/>
          </a:xfrm>
        </p:spPr>
        <p:txBody>
          <a:bodyPr/>
          <a:lstStyle/>
          <a:p>
            <a:pPr marL="0" indent="0">
              <a:lnSpc>
                <a:spcPct val="150000"/>
              </a:lnSpc>
              <a:buNone/>
            </a:pPr>
            <a:r>
              <a:rPr lang="en-US" dirty="0"/>
              <a:t>K-means is widely used in </a:t>
            </a:r>
          </a:p>
          <a:p>
            <a:pPr>
              <a:lnSpc>
                <a:spcPct val="150000"/>
              </a:lnSpc>
            </a:pPr>
            <a:r>
              <a:rPr lang="en-US" dirty="0"/>
              <a:t>market segmentation, </a:t>
            </a:r>
          </a:p>
          <a:p>
            <a:pPr>
              <a:lnSpc>
                <a:spcPct val="150000"/>
              </a:lnSpc>
            </a:pPr>
            <a:r>
              <a:rPr lang="en-US" dirty="0"/>
              <a:t>image compression and </a:t>
            </a:r>
          </a:p>
          <a:p>
            <a:pPr>
              <a:lnSpc>
                <a:spcPct val="150000"/>
              </a:lnSpc>
            </a:pPr>
            <a:r>
              <a:rPr lang="en-US" dirty="0"/>
              <a:t>pattern recognition.</a:t>
            </a:r>
            <a:endParaRPr lang="en-IN" dirty="0"/>
          </a:p>
        </p:txBody>
      </p:sp>
    </p:spTree>
    <p:extLst>
      <p:ext uri="{BB962C8B-B14F-4D97-AF65-F5344CB8AC3E}">
        <p14:creationId xmlns:p14="http://schemas.microsoft.com/office/powerpoint/2010/main" val="3761781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F805C-2BB1-4A10-9702-92D5D45920F8}"/>
              </a:ext>
            </a:extLst>
          </p:cNvPr>
          <p:cNvSpPr>
            <a:spLocks noGrp="1"/>
          </p:cNvSpPr>
          <p:nvPr>
            <p:ph type="title"/>
          </p:nvPr>
        </p:nvSpPr>
        <p:spPr>
          <a:xfrm>
            <a:off x="151776" y="320155"/>
            <a:ext cx="11888448" cy="1133891"/>
          </a:xfrm>
        </p:spPr>
        <p:txBody>
          <a:bodyPr>
            <a:normAutofit fontScale="90000"/>
          </a:bodyPr>
          <a:lstStyle/>
          <a:p>
            <a:r>
              <a:rPr lang="en-US" b="1" dirty="0">
                <a:solidFill>
                  <a:schemeClr val="accent2"/>
                </a:solidFill>
              </a:rPr>
              <a:t>Python Implementation of K-means Clustering Algorithm</a:t>
            </a:r>
            <a:endParaRPr lang="en-IN" b="1" dirty="0">
              <a:solidFill>
                <a:schemeClr val="accent2"/>
              </a:solidFill>
            </a:endParaRPr>
          </a:p>
        </p:txBody>
      </p:sp>
      <p:pic>
        <p:nvPicPr>
          <p:cNvPr id="4" name="Picture 3">
            <a:extLst>
              <a:ext uri="{FF2B5EF4-FFF2-40B4-BE49-F238E27FC236}">
                <a16:creationId xmlns:a16="http://schemas.microsoft.com/office/drawing/2014/main" id="{28374A24-8F90-4944-9250-7BB35916BFAE}"/>
              </a:ext>
            </a:extLst>
          </p:cNvPr>
          <p:cNvPicPr>
            <a:picLocks noChangeAspect="1"/>
          </p:cNvPicPr>
          <p:nvPr/>
        </p:nvPicPr>
        <p:blipFill>
          <a:blip r:embed="rId2"/>
          <a:stretch>
            <a:fillRect/>
          </a:stretch>
        </p:blipFill>
        <p:spPr>
          <a:xfrm>
            <a:off x="297840" y="1454046"/>
            <a:ext cx="10716972" cy="4212236"/>
          </a:xfrm>
          <a:prstGeom prst="rect">
            <a:avLst/>
          </a:prstGeom>
        </p:spPr>
      </p:pic>
    </p:spTree>
    <p:extLst>
      <p:ext uri="{BB962C8B-B14F-4D97-AF65-F5344CB8AC3E}">
        <p14:creationId xmlns:p14="http://schemas.microsoft.com/office/powerpoint/2010/main" val="2340544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013B0E-86BE-4A7B-8C4C-2DE97020BB0B}"/>
              </a:ext>
            </a:extLst>
          </p:cNvPr>
          <p:cNvPicPr>
            <a:picLocks noChangeAspect="1"/>
          </p:cNvPicPr>
          <p:nvPr/>
        </p:nvPicPr>
        <p:blipFill>
          <a:blip r:embed="rId2"/>
          <a:stretch>
            <a:fillRect/>
          </a:stretch>
        </p:blipFill>
        <p:spPr>
          <a:xfrm>
            <a:off x="112045" y="213610"/>
            <a:ext cx="11967909" cy="6430780"/>
          </a:xfrm>
          <a:prstGeom prst="rect">
            <a:avLst/>
          </a:prstGeom>
        </p:spPr>
      </p:pic>
    </p:spTree>
    <p:extLst>
      <p:ext uri="{BB962C8B-B14F-4D97-AF65-F5344CB8AC3E}">
        <p14:creationId xmlns:p14="http://schemas.microsoft.com/office/powerpoint/2010/main" val="1491519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AAD9B-9104-44C7-AB2F-98553D57191A}"/>
              </a:ext>
            </a:extLst>
          </p:cNvPr>
          <p:cNvSpPr>
            <a:spLocks noGrp="1"/>
          </p:cNvSpPr>
          <p:nvPr>
            <p:ph type="title"/>
          </p:nvPr>
        </p:nvSpPr>
        <p:spPr>
          <a:xfrm>
            <a:off x="433465" y="185243"/>
            <a:ext cx="10515600" cy="1325563"/>
          </a:xfrm>
        </p:spPr>
        <p:txBody>
          <a:bodyPr/>
          <a:lstStyle/>
          <a:p>
            <a:r>
              <a:rPr lang="en-IN" b="1" dirty="0">
                <a:solidFill>
                  <a:schemeClr val="accent2"/>
                </a:solidFill>
              </a:rPr>
              <a:t>Example</a:t>
            </a:r>
          </a:p>
        </p:txBody>
      </p:sp>
      <p:pic>
        <p:nvPicPr>
          <p:cNvPr id="4" name="Picture 3">
            <a:extLst>
              <a:ext uri="{FF2B5EF4-FFF2-40B4-BE49-F238E27FC236}">
                <a16:creationId xmlns:a16="http://schemas.microsoft.com/office/drawing/2014/main" id="{D4D925AD-0C6A-4BE7-AE01-2CA28EC61D22}"/>
              </a:ext>
            </a:extLst>
          </p:cNvPr>
          <p:cNvPicPr>
            <a:picLocks noChangeAspect="1"/>
          </p:cNvPicPr>
          <p:nvPr/>
        </p:nvPicPr>
        <p:blipFill rotWithShape="1">
          <a:blip r:embed="rId2"/>
          <a:srcRect b="2882"/>
          <a:stretch/>
        </p:blipFill>
        <p:spPr>
          <a:xfrm>
            <a:off x="584617" y="1266365"/>
            <a:ext cx="6730583" cy="5089466"/>
          </a:xfrm>
          <a:prstGeom prst="rect">
            <a:avLst/>
          </a:prstGeom>
        </p:spPr>
      </p:pic>
    </p:spTree>
    <p:extLst>
      <p:ext uri="{BB962C8B-B14F-4D97-AF65-F5344CB8AC3E}">
        <p14:creationId xmlns:p14="http://schemas.microsoft.com/office/powerpoint/2010/main" val="1767637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3E964D8-6657-430B-B61E-6CCC84134341}"/>
              </a:ext>
            </a:extLst>
          </p:cNvPr>
          <p:cNvPicPr>
            <a:picLocks noChangeAspect="1"/>
          </p:cNvPicPr>
          <p:nvPr/>
        </p:nvPicPr>
        <p:blipFill>
          <a:blip r:embed="rId2"/>
          <a:stretch>
            <a:fillRect/>
          </a:stretch>
        </p:blipFill>
        <p:spPr>
          <a:xfrm>
            <a:off x="1236844" y="736704"/>
            <a:ext cx="8423041" cy="5384592"/>
          </a:xfrm>
          <a:prstGeom prst="rect">
            <a:avLst/>
          </a:prstGeom>
        </p:spPr>
      </p:pic>
    </p:spTree>
    <p:extLst>
      <p:ext uri="{BB962C8B-B14F-4D97-AF65-F5344CB8AC3E}">
        <p14:creationId xmlns:p14="http://schemas.microsoft.com/office/powerpoint/2010/main" val="756645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1FD95C-CE05-479D-9875-32949AA29455}"/>
              </a:ext>
            </a:extLst>
          </p:cNvPr>
          <p:cNvPicPr>
            <a:picLocks noChangeAspect="1"/>
          </p:cNvPicPr>
          <p:nvPr/>
        </p:nvPicPr>
        <p:blipFill>
          <a:blip r:embed="rId2"/>
          <a:stretch>
            <a:fillRect/>
          </a:stretch>
        </p:blipFill>
        <p:spPr>
          <a:xfrm>
            <a:off x="689548" y="195224"/>
            <a:ext cx="8904031" cy="6662776"/>
          </a:xfrm>
          <a:prstGeom prst="rect">
            <a:avLst/>
          </a:prstGeom>
        </p:spPr>
      </p:pic>
    </p:spTree>
    <p:extLst>
      <p:ext uri="{BB962C8B-B14F-4D97-AF65-F5344CB8AC3E}">
        <p14:creationId xmlns:p14="http://schemas.microsoft.com/office/powerpoint/2010/main" val="3303118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FC8EC6-C5DA-4937-BDB2-28980189DD55}"/>
              </a:ext>
            </a:extLst>
          </p:cNvPr>
          <p:cNvPicPr>
            <a:picLocks noChangeAspect="1"/>
          </p:cNvPicPr>
          <p:nvPr/>
        </p:nvPicPr>
        <p:blipFill>
          <a:blip r:embed="rId2"/>
          <a:stretch>
            <a:fillRect/>
          </a:stretch>
        </p:blipFill>
        <p:spPr>
          <a:xfrm>
            <a:off x="110964" y="0"/>
            <a:ext cx="11970073" cy="6858000"/>
          </a:xfrm>
          <a:prstGeom prst="rect">
            <a:avLst/>
          </a:prstGeom>
        </p:spPr>
      </p:pic>
    </p:spTree>
    <p:extLst>
      <p:ext uri="{BB962C8B-B14F-4D97-AF65-F5344CB8AC3E}">
        <p14:creationId xmlns:p14="http://schemas.microsoft.com/office/powerpoint/2010/main" val="218809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9ADD-6931-4C9F-910F-5E7A40B5792B}"/>
              </a:ext>
            </a:extLst>
          </p:cNvPr>
          <p:cNvSpPr>
            <a:spLocks noGrp="1"/>
          </p:cNvSpPr>
          <p:nvPr>
            <p:ph type="title"/>
          </p:nvPr>
        </p:nvSpPr>
        <p:spPr>
          <a:xfrm>
            <a:off x="579619" y="275183"/>
            <a:ext cx="11032761" cy="1313773"/>
          </a:xfrm>
        </p:spPr>
        <p:txBody>
          <a:bodyPr>
            <a:normAutofit fontScale="90000"/>
          </a:bodyPr>
          <a:lstStyle/>
          <a:p>
            <a:r>
              <a:rPr lang="en-US" b="1" dirty="0">
                <a:solidFill>
                  <a:schemeClr val="accent2"/>
                </a:solidFill>
              </a:rPr>
              <a:t>How to choose the value of "K number of clusters" in K-means Clustering?</a:t>
            </a:r>
            <a:br>
              <a:rPr lang="en-US" b="1" dirty="0">
                <a:solidFill>
                  <a:schemeClr val="accent2"/>
                </a:solidFill>
              </a:rPr>
            </a:br>
            <a:endParaRPr lang="en-IN" b="1" dirty="0">
              <a:solidFill>
                <a:schemeClr val="accent2"/>
              </a:solidFill>
            </a:endParaRPr>
          </a:p>
        </p:txBody>
      </p:sp>
      <p:sp>
        <p:nvSpPr>
          <p:cNvPr id="3" name="Content Placeholder 2">
            <a:extLst>
              <a:ext uri="{FF2B5EF4-FFF2-40B4-BE49-F238E27FC236}">
                <a16:creationId xmlns:a16="http://schemas.microsoft.com/office/drawing/2014/main" id="{F6208E18-4CE7-423E-A42F-3B21E0B46AC2}"/>
              </a:ext>
            </a:extLst>
          </p:cNvPr>
          <p:cNvSpPr>
            <a:spLocks noGrp="1"/>
          </p:cNvSpPr>
          <p:nvPr>
            <p:ph idx="1"/>
          </p:nvPr>
        </p:nvSpPr>
        <p:spPr>
          <a:xfrm>
            <a:off x="838199" y="1588956"/>
            <a:ext cx="10515600" cy="4351338"/>
          </a:xfrm>
        </p:spPr>
        <p:txBody>
          <a:bodyPr>
            <a:normAutofit lnSpcReduction="10000"/>
          </a:bodyPr>
          <a:lstStyle/>
          <a:p>
            <a:pPr algn="just">
              <a:lnSpc>
                <a:spcPct val="150000"/>
              </a:lnSpc>
            </a:pPr>
            <a:r>
              <a:rPr lang="en-US" dirty="0"/>
              <a:t>The performance of the K-means clustering algorithm depends upon highly efficient clusters that it forms. But choosing the optimal number of clusters is a big task. There are some different ways to find the optimal number of clusters, here we study two common techniques to find the optimal value of K. </a:t>
            </a:r>
          </a:p>
          <a:p>
            <a:pPr algn="just">
              <a:lnSpc>
                <a:spcPct val="150000"/>
              </a:lnSpc>
            </a:pPr>
            <a:r>
              <a:rPr lang="en-US" dirty="0"/>
              <a:t>One of the methods is using the Elbow Plot and the other one is the Silhouette Method</a:t>
            </a:r>
            <a:endParaRPr lang="en-IN" dirty="0"/>
          </a:p>
        </p:txBody>
      </p:sp>
    </p:spTree>
    <p:extLst>
      <p:ext uri="{BB962C8B-B14F-4D97-AF65-F5344CB8AC3E}">
        <p14:creationId xmlns:p14="http://schemas.microsoft.com/office/powerpoint/2010/main" val="3104327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9200C-9117-44C6-B3A4-6ACE5BA1937B}"/>
              </a:ext>
            </a:extLst>
          </p:cNvPr>
          <p:cNvSpPr>
            <a:spLocks noGrp="1"/>
          </p:cNvSpPr>
          <p:nvPr>
            <p:ph type="title"/>
          </p:nvPr>
        </p:nvSpPr>
        <p:spPr>
          <a:xfrm>
            <a:off x="388495" y="18255"/>
            <a:ext cx="10515600" cy="1325563"/>
          </a:xfrm>
        </p:spPr>
        <p:txBody>
          <a:bodyPr/>
          <a:lstStyle/>
          <a:p>
            <a:r>
              <a:rPr lang="en-IN" b="1" dirty="0">
                <a:solidFill>
                  <a:schemeClr val="accent2"/>
                </a:solidFill>
              </a:rPr>
              <a:t>Elbow Method</a:t>
            </a:r>
          </a:p>
        </p:txBody>
      </p:sp>
      <p:sp>
        <p:nvSpPr>
          <p:cNvPr id="3" name="Content Placeholder 2">
            <a:extLst>
              <a:ext uri="{FF2B5EF4-FFF2-40B4-BE49-F238E27FC236}">
                <a16:creationId xmlns:a16="http://schemas.microsoft.com/office/drawing/2014/main" id="{F5DAD0C6-B896-49A4-B01F-7902233BFF06}"/>
              </a:ext>
            </a:extLst>
          </p:cNvPr>
          <p:cNvSpPr>
            <a:spLocks noGrp="1"/>
          </p:cNvSpPr>
          <p:nvPr>
            <p:ph idx="1"/>
          </p:nvPr>
        </p:nvSpPr>
        <p:spPr>
          <a:xfrm>
            <a:off x="436588" y="1130780"/>
            <a:ext cx="11318823" cy="3471200"/>
          </a:xfrm>
        </p:spPr>
        <p:txBody>
          <a:bodyPr>
            <a:normAutofit lnSpcReduction="10000"/>
          </a:bodyPr>
          <a:lstStyle/>
          <a:p>
            <a:pPr algn="just">
              <a:lnSpc>
                <a:spcPct val="150000"/>
              </a:lnSpc>
            </a:pPr>
            <a:r>
              <a:rPr lang="en-US" dirty="0"/>
              <a:t>The Elbow method is one of the most popular ways to find the optimal number of clusters. This method uses the concept of WCSS value. </a:t>
            </a:r>
          </a:p>
          <a:p>
            <a:pPr algn="just">
              <a:lnSpc>
                <a:spcPct val="150000"/>
              </a:lnSpc>
            </a:pPr>
            <a:r>
              <a:rPr lang="en-US" b="1" dirty="0"/>
              <a:t>WCSS</a:t>
            </a:r>
            <a:r>
              <a:rPr lang="en-US" dirty="0"/>
              <a:t> stands for </a:t>
            </a:r>
            <a:r>
              <a:rPr lang="en-US" b="1" dirty="0"/>
              <a:t>Within Cluster Sum of Squares</a:t>
            </a:r>
            <a:r>
              <a:rPr lang="en-US" dirty="0"/>
              <a:t>, which defines the total variations within a cluster. </a:t>
            </a:r>
          </a:p>
          <a:p>
            <a:pPr algn="just">
              <a:lnSpc>
                <a:spcPct val="150000"/>
              </a:lnSpc>
            </a:pPr>
            <a:r>
              <a:rPr lang="en-US" dirty="0"/>
              <a:t>The formula to calculate the value of WCSS is given below:</a:t>
            </a:r>
            <a:endParaRPr lang="en-IN" dirty="0"/>
          </a:p>
        </p:txBody>
      </p:sp>
      <p:pic>
        <p:nvPicPr>
          <p:cNvPr id="19460" name="Picture 4" descr="K-Means Clustering. Clustering or ...">
            <a:extLst>
              <a:ext uri="{FF2B5EF4-FFF2-40B4-BE49-F238E27FC236}">
                <a16:creationId xmlns:a16="http://schemas.microsoft.com/office/drawing/2014/main" id="{374436E4-FC0C-42D0-A8A0-F4A9EA8280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2107" y="4317011"/>
            <a:ext cx="8312616" cy="2522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101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9200C-9117-44C6-B3A4-6ACE5BA1937B}"/>
              </a:ext>
            </a:extLst>
          </p:cNvPr>
          <p:cNvSpPr>
            <a:spLocks noGrp="1"/>
          </p:cNvSpPr>
          <p:nvPr>
            <p:ph type="title"/>
          </p:nvPr>
        </p:nvSpPr>
        <p:spPr>
          <a:xfrm>
            <a:off x="388495" y="18255"/>
            <a:ext cx="10515600" cy="1325563"/>
          </a:xfrm>
        </p:spPr>
        <p:txBody>
          <a:bodyPr/>
          <a:lstStyle/>
          <a:p>
            <a:r>
              <a:rPr lang="en-IN" b="1" dirty="0">
                <a:solidFill>
                  <a:schemeClr val="accent2"/>
                </a:solidFill>
              </a:rPr>
              <a:t>Elbow Method</a:t>
            </a:r>
          </a:p>
        </p:txBody>
      </p:sp>
      <p:sp>
        <p:nvSpPr>
          <p:cNvPr id="3" name="Content Placeholder 2">
            <a:extLst>
              <a:ext uri="{FF2B5EF4-FFF2-40B4-BE49-F238E27FC236}">
                <a16:creationId xmlns:a16="http://schemas.microsoft.com/office/drawing/2014/main" id="{F5DAD0C6-B896-49A4-B01F-7902233BFF06}"/>
              </a:ext>
            </a:extLst>
          </p:cNvPr>
          <p:cNvSpPr>
            <a:spLocks noGrp="1"/>
          </p:cNvSpPr>
          <p:nvPr>
            <p:ph idx="1"/>
          </p:nvPr>
        </p:nvSpPr>
        <p:spPr>
          <a:xfrm>
            <a:off x="436588" y="1130781"/>
            <a:ext cx="11318823" cy="922872"/>
          </a:xfrm>
        </p:spPr>
        <p:txBody>
          <a:bodyPr>
            <a:normAutofit/>
          </a:bodyPr>
          <a:lstStyle/>
          <a:p>
            <a:pPr algn="just">
              <a:lnSpc>
                <a:spcPct val="150000"/>
              </a:lnSpc>
            </a:pPr>
            <a:r>
              <a:rPr lang="en-US" dirty="0"/>
              <a:t>The formula to calculate the value of WCSS (for 3 clusters) is given below:</a:t>
            </a:r>
            <a:endParaRPr lang="en-IN" dirty="0"/>
          </a:p>
        </p:txBody>
      </p:sp>
      <p:pic>
        <p:nvPicPr>
          <p:cNvPr id="19458" name="Picture 2" descr="Clusters in the K-Means Algorithm ...">
            <a:extLst>
              <a:ext uri="{FF2B5EF4-FFF2-40B4-BE49-F238E27FC236}">
                <a16:creationId xmlns:a16="http://schemas.microsoft.com/office/drawing/2014/main" id="{4ABE8BCE-93D0-4E7F-88E4-A9F268CB93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588" y="1795072"/>
            <a:ext cx="11057513" cy="163392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16CF536-EAB6-4EC7-A8E3-2372430DBC4C}"/>
              </a:ext>
            </a:extLst>
          </p:cNvPr>
          <p:cNvSpPr/>
          <p:nvPr/>
        </p:nvSpPr>
        <p:spPr>
          <a:xfrm>
            <a:off x="547996" y="3169996"/>
            <a:ext cx="11318823" cy="2430922"/>
          </a:xfrm>
          <a:prstGeom prst="rect">
            <a:avLst/>
          </a:prstGeom>
        </p:spPr>
        <p:txBody>
          <a:bodyPr wrap="square">
            <a:spAutoFit/>
          </a:bodyPr>
          <a:lstStyle/>
          <a:p>
            <a:pPr algn="just">
              <a:lnSpc>
                <a:spcPct val="150000"/>
              </a:lnSpc>
            </a:pPr>
            <a:r>
              <a:rPr lang="en-US" sz="2600" b="0" i="0" dirty="0">
                <a:solidFill>
                  <a:srgbClr val="333333"/>
                </a:solidFill>
                <a:effectLst/>
                <a:latin typeface="inter-regular"/>
              </a:rPr>
              <a:t>It is the sum of the square of the distances between each data point and its centroid within a cluster.</a:t>
            </a:r>
          </a:p>
          <a:p>
            <a:pPr marL="457200" indent="-457200" algn="just">
              <a:lnSpc>
                <a:spcPct val="150000"/>
              </a:lnSpc>
              <a:buFont typeface="Arial" panose="020B0604020202020204" pitchFamily="34" charset="0"/>
              <a:buChar char="•"/>
            </a:pPr>
            <a:r>
              <a:rPr lang="en-US" sz="2600" dirty="0"/>
              <a:t>To measure the distance between data points and centroid, we can use any method such as Euclidean distance or Manhattan distance.</a:t>
            </a:r>
            <a:endParaRPr lang="en-IN" sz="2600" dirty="0"/>
          </a:p>
        </p:txBody>
      </p:sp>
    </p:spTree>
    <p:extLst>
      <p:ext uri="{BB962C8B-B14F-4D97-AF65-F5344CB8AC3E}">
        <p14:creationId xmlns:p14="http://schemas.microsoft.com/office/powerpoint/2010/main" val="3820815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B83E7-DACA-4574-8A9E-839488986624}"/>
              </a:ext>
            </a:extLst>
          </p:cNvPr>
          <p:cNvSpPr>
            <a:spLocks noGrp="1"/>
          </p:cNvSpPr>
          <p:nvPr>
            <p:ph type="title"/>
          </p:nvPr>
        </p:nvSpPr>
        <p:spPr/>
        <p:txBody>
          <a:bodyPr/>
          <a:lstStyle/>
          <a:p>
            <a:r>
              <a:rPr lang="en-IN" b="1" dirty="0">
                <a:solidFill>
                  <a:schemeClr val="accent2"/>
                </a:solidFill>
              </a:rPr>
              <a:t>K-Means Clustering Algorithm</a:t>
            </a:r>
          </a:p>
        </p:txBody>
      </p:sp>
      <p:sp>
        <p:nvSpPr>
          <p:cNvPr id="3" name="Content Placeholder 2">
            <a:extLst>
              <a:ext uri="{FF2B5EF4-FFF2-40B4-BE49-F238E27FC236}">
                <a16:creationId xmlns:a16="http://schemas.microsoft.com/office/drawing/2014/main" id="{46B77CC1-FA20-4FC0-A9F9-4FA1D0DC1B04}"/>
              </a:ext>
            </a:extLst>
          </p:cNvPr>
          <p:cNvSpPr>
            <a:spLocks noGrp="1"/>
          </p:cNvSpPr>
          <p:nvPr>
            <p:ph idx="1"/>
          </p:nvPr>
        </p:nvSpPr>
        <p:spPr>
          <a:xfrm>
            <a:off x="838200" y="1690688"/>
            <a:ext cx="10515600" cy="4351338"/>
          </a:xfrm>
        </p:spPr>
        <p:txBody>
          <a:bodyPr/>
          <a:lstStyle/>
          <a:p>
            <a:pPr algn="just">
              <a:lnSpc>
                <a:spcPct val="150000"/>
              </a:lnSpc>
            </a:pPr>
            <a:r>
              <a:rPr lang="en-US" dirty="0"/>
              <a:t>It allows us to cluster the data into different groups and a convenient way to discover the categories of groups in the unlabeled dataset on its own without the need for any training.</a:t>
            </a:r>
          </a:p>
          <a:p>
            <a:pPr algn="just">
              <a:lnSpc>
                <a:spcPct val="150000"/>
              </a:lnSpc>
            </a:pPr>
            <a:r>
              <a:rPr lang="en-US" dirty="0"/>
              <a:t>It is a centroid-based algorithm, where each cluster is associated with a centroid. The main aim of this algorithm is to minimize the sum of distances between the data point and their corresponding clusters.</a:t>
            </a:r>
          </a:p>
        </p:txBody>
      </p:sp>
    </p:spTree>
    <p:extLst>
      <p:ext uri="{BB962C8B-B14F-4D97-AF65-F5344CB8AC3E}">
        <p14:creationId xmlns:p14="http://schemas.microsoft.com/office/powerpoint/2010/main" val="12830708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9200C-9117-44C6-B3A4-6ACE5BA1937B}"/>
              </a:ext>
            </a:extLst>
          </p:cNvPr>
          <p:cNvSpPr>
            <a:spLocks noGrp="1"/>
          </p:cNvSpPr>
          <p:nvPr>
            <p:ph type="title"/>
          </p:nvPr>
        </p:nvSpPr>
        <p:spPr>
          <a:xfrm>
            <a:off x="388495" y="18255"/>
            <a:ext cx="10515600" cy="1325563"/>
          </a:xfrm>
        </p:spPr>
        <p:txBody>
          <a:bodyPr/>
          <a:lstStyle/>
          <a:p>
            <a:r>
              <a:rPr lang="en-IN" b="1" dirty="0">
                <a:solidFill>
                  <a:schemeClr val="accent2"/>
                </a:solidFill>
              </a:rPr>
              <a:t>Elbow Method</a:t>
            </a:r>
          </a:p>
        </p:txBody>
      </p:sp>
      <p:sp>
        <p:nvSpPr>
          <p:cNvPr id="3" name="Content Placeholder 2">
            <a:extLst>
              <a:ext uri="{FF2B5EF4-FFF2-40B4-BE49-F238E27FC236}">
                <a16:creationId xmlns:a16="http://schemas.microsoft.com/office/drawing/2014/main" id="{F5DAD0C6-B896-49A4-B01F-7902233BFF06}"/>
              </a:ext>
            </a:extLst>
          </p:cNvPr>
          <p:cNvSpPr>
            <a:spLocks noGrp="1"/>
          </p:cNvSpPr>
          <p:nvPr>
            <p:ph idx="1"/>
          </p:nvPr>
        </p:nvSpPr>
        <p:spPr>
          <a:xfrm>
            <a:off x="436588" y="1130780"/>
            <a:ext cx="11318823" cy="5060157"/>
          </a:xfrm>
        </p:spPr>
        <p:txBody>
          <a:bodyPr>
            <a:normAutofit fontScale="92500"/>
          </a:bodyPr>
          <a:lstStyle/>
          <a:p>
            <a:pPr algn="just">
              <a:lnSpc>
                <a:spcPct val="150000"/>
              </a:lnSpc>
            </a:pPr>
            <a:r>
              <a:rPr lang="en-US" dirty="0"/>
              <a:t>Lower WCSS values indicate that the data points are closer to their respective centroids, suggesting more compact and well-defined clusters. Conversely, higher WCSS values suggest that the clusters are more spread out and less distinct.</a:t>
            </a:r>
          </a:p>
          <a:p>
            <a:pPr algn="just">
              <a:lnSpc>
                <a:spcPct val="150000"/>
              </a:lnSpc>
            </a:pPr>
            <a:r>
              <a:rPr lang="en-US" dirty="0"/>
              <a:t>WCSS is often used in the Elbow Method to determine the optimal number of clusters. By plotting WCSS against the number of clusters, you can identify the “elbow point” where the rate of decrease sharply slows down. This point indicates a balance between having too few clusters (high WCSS) and too many clusters (overfitting).</a:t>
            </a:r>
            <a:endParaRPr lang="en-IN" dirty="0"/>
          </a:p>
        </p:txBody>
      </p:sp>
    </p:spTree>
    <p:extLst>
      <p:ext uri="{BB962C8B-B14F-4D97-AF65-F5344CB8AC3E}">
        <p14:creationId xmlns:p14="http://schemas.microsoft.com/office/powerpoint/2010/main" val="2411222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0FDAFA-75A6-4399-AAB5-83E1BEA565D0}"/>
              </a:ext>
            </a:extLst>
          </p:cNvPr>
          <p:cNvSpPr>
            <a:spLocks noGrp="1"/>
          </p:cNvSpPr>
          <p:nvPr>
            <p:ph idx="1"/>
          </p:nvPr>
        </p:nvSpPr>
        <p:spPr>
          <a:xfrm>
            <a:off x="388494" y="356588"/>
            <a:ext cx="11333813" cy="5924291"/>
          </a:xfrm>
        </p:spPr>
        <p:txBody>
          <a:bodyPr>
            <a:normAutofit fontScale="92500"/>
          </a:bodyPr>
          <a:lstStyle/>
          <a:p>
            <a:pPr marL="0" indent="0" algn="just">
              <a:lnSpc>
                <a:spcPct val="150000"/>
              </a:lnSpc>
              <a:buNone/>
            </a:pPr>
            <a:r>
              <a:rPr lang="en-US" dirty="0">
                <a:solidFill>
                  <a:srgbClr val="002060"/>
                </a:solidFill>
              </a:rPr>
              <a:t>To find the optimal value of clusters, the elbow method follows the below steps:</a:t>
            </a:r>
          </a:p>
          <a:p>
            <a:pPr algn="just">
              <a:lnSpc>
                <a:spcPct val="150000"/>
              </a:lnSpc>
            </a:pPr>
            <a:r>
              <a:rPr lang="en-US" dirty="0">
                <a:solidFill>
                  <a:srgbClr val="002060"/>
                </a:solidFill>
              </a:rPr>
              <a:t>It executes the K-means clustering on a given dataset for different K values (ranges from 1-10).</a:t>
            </a:r>
          </a:p>
          <a:p>
            <a:pPr algn="just">
              <a:lnSpc>
                <a:spcPct val="150000"/>
              </a:lnSpc>
            </a:pPr>
            <a:r>
              <a:rPr lang="en-US" dirty="0">
                <a:solidFill>
                  <a:srgbClr val="002060"/>
                </a:solidFill>
              </a:rPr>
              <a:t>For each value of K, calculates the WCSS value.</a:t>
            </a:r>
          </a:p>
          <a:p>
            <a:pPr algn="just">
              <a:lnSpc>
                <a:spcPct val="150000"/>
              </a:lnSpc>
            </a:pPr>
            <a:r>
              <a:rPr lang="en-US" dirty="0">
                <a:solidFill>
                  <a:srgbClr val="002060"/>
                </a:solidFill>
              </a:rPr>
              <a:t>Plots a curve between calculated WCSS values and the number of clusters K.</a:t>
            </a:r>
          </a:p>
          <a:p>
            <a:pPr algn="just">
              <a:lnSpc>
                <a:spcPct val="150000"/>
              </a:lnSpc>
            </a:pPr>
            <a:r>
              <a:rPr lang="en-US" dirty="0">
                <a:solidFill>
                  <a:srgbClr val="002060"/>
                </a:solidFill>
              </a:rPr>
              <a:t>The sharp point of bend or a point of the plot looks like an arm, then that point is considered as the best value of K.</a:t>
            </a:r>
          </a:p>
          <a:p>
            <a:pPr algn="just">
              <a:lnSpc>
                <a:spcPct val="150000"/>
              </a:lnSpc>
            </a:pPr>
            <a:endParaRPr lang="en-IN" dirty="0">
              <a:solidFill>
                <a:srgbClr val="002060"/>
              </a:solidFill>
            </a:endParaRPr>
          </a:p>
        </p:txBody>
      </p:sp>
    </p:spTree>
    <p:extLst>
      <p:ext uri="{BB962C8B-B14F-4D97-AF65-F5344CB8AC3E}">
        <p14:creationId xmlns:p14="http://schemas.microsoft.com/office/powerpoint/2010/main" val="36704409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Understanding KMeans Clustering for ...">
            <a:extLst>
              <a:ext uri="{FF2B5EF4-FFF2-40B4-BE49-F238E27FC236}">
                <a16:creationId xmlns:a16="http://schemas.microsoft.com/office/drawing/2014/main" id="{37AEE8F5-5133-4B51-9265-C8A242357C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407" y="231554"/>
            <a:ext cx="7345180" cy="6343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1294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K-Means Clustering Algorithm">
            <a:extLst>
              <a:ext uri="{FF2B5EF4-FFF2-40B4-BE49-F238E27FC236}">
                <a16:creationId xmlns:a16="http://schemas.microsoft.com/office/drawing/2014/main" id="{72031B35-4BE0-4AFA-98C5-1E07CA4DEA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075" y="575352"/>
            <a:ext cx="8559384" cy="6060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340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C8E20-C534-44DE-8E66-A21F35B1A138}"/>
              </a:ext>
            </a:extLst>
          </p:cNvPr>
          <p:cNvSpPr>
            <a:spLocks noGrp="1"/>
          </p:cNvSpPr>
          <p:nvPr>
            <p:ph type="title"/>
          </p:nvPr>
        </p:nvSpPr>
        <p:spPr>
          <a:xfrm>
            <a:off x="88691" y="140299"/>
            <a:ext cx="11528685" cy="968974"/>
          </a:xfrm>
        </p:spPr>
        <p:txBody>
          <a:bodyPr>
            <a:normAutofit/>
          </a:bodyPr>
          <a:lstStyle/>
          <a:p>
            <a:pPr algn="just"/>
            <a:r>
              <a:rPr lang="en-IN" sz="2800" b="1" dirty="0">
                <a:solidFill>
                  <a:srgbClr val="C00000"/>
                </a:solidFill>
              </a:rPr>
              <a:t>Problem: </a:t>
            </a:r>
            <a:r>
              <a:rPr lang="en-IN" sz="2800" b="1" dirty="0">
                <a:solidFill>
                  <a:srgbClr val="FF0000"/>
                </a:solidFill>
              </a:rPr>
              <a:t>The points in the cluster1 at the final iteration are (2, 4), (3, 4), (1, 3) and (2, 5). Compute the cluster inertia.</a:t>
            </a:r>
          </a:p>
        </p:txBody>
      </p:sp>
      <p:sp>
        <p:nvSpPr>
          <p:cNvPr id="3" name="Content Placeholder 2">
            <a:extLst>
              <a:ext uri="{FF2B5EF4-FFF2-40B4-BE49-F238E27FC236}">
                <a16:creationId xmlns:a16="http://schemas.microsoft.com/office/drawing/2014/main" id="{3275FE15-ACA7-49EB-AFE8-1447E8996B8F}"/>
              </a:ext>
            </a:extLst>
          </p:cNvPr>
          <p:cNvSpPr>
            <a:spLocks noGrp="1"/>
          </p:cNvSpPr>
          <p:nvPr>
            <p:ph idx="1"/>
          </p:nvPr>
        </p:nvSpPr>
        <p:spPr>
          <a:xfrm>
            <a:off x="321038" y="1109273"/>
            <a:ext cx="11528685" cy="4661940"/>
          </a:xfrm>
        </p:spPr>
        <p:txBody>
          <a:bodyPr>
            <a:noAutofit/>
          </a:bodyPr>
          <a:lstStyle/>
          <a:p>
            <a:pPr algn="just">
              <a:lnSpc>
                <a:spcPct val="160000"/>
              </a:lnSpc>
            </a:pPr>
            <a:r>
              <a:rPr lang="en-IN" sz="2000" dirty="0"/>
              <a:t>Cluster inertia, also known as within-cluster sum of squares (WCSS), is a measure of how tightly the points in a cluster are grouped around the centroid. It is calculated as the sum of the squared distances between each point in the cluster and the cluster centroid.</a:t>
            </a:r>
          </a:p>
          <a:p>
            <a:pPr algn="just">
              <a:lnSpc>
                <a:spcPct val="160000"/>
              </a:lnSpc>
            </a:pPr>
            <a:r>
              <a:rPr lang="en-IN" sz="2000" b="1" dirty="0"/>
              <a:t>Steps to Calculate Cluster Inertia</a:t>
            </a:r>
          </a:p>
          <a:p>
            <a:pPr marL="342900" lvl="0" indent="-342900" algn="just">
              <a:lnSpc>
                <a:spcPct val="160000"/>
              </a:lnSpc>
              <a:buFont typeface="+mj-lt"/>
              <a:buAutoNum type="arabicPeriod"/>
            </a:pPr>
            <a:r>
              <a:rPr lang="en-IN" sz="2000" b="1" dirty="0"/>
              <a:t>Calculate the Centroid of the Cluster</a:t>
            </a:r>
            <a:r>
              <a:rPr lang="en-IN" sz="2000" dirty="0"/>
              <a:t>:</a:t>
            </a:r>
          </a:p>
          <a:p>
            <a:pPr lvl="1" algn="just">
              <a:lnSpc>
                <a:spcPct val="160000"/>
              </a:lnSpc>
            </a:pPr>
            <a:r>
              <a:rPr lang="en-IN" sz="2000" dirty="0"/>
              <a:t>Given points: (2,4), (3,4), (1, 3), (2,5)</a:t>
            </a:r>
          </a:p>
          <a:p>
            <a:pPr lvl="1" algn="just">
              <a:lnSpc>
                <a:spcPct val="160000"/>
              </a:lnSpc>
            </a:pPr>
            <a:r>
              <a:rPr lang="en-IN" sz="2000" dirty="0"/>
              <a:t>The centroid (xˉ, yˉ ​) of the cluster is the mean of the coordinates of the points.</a:t>
            </a:r>
          </a:p>
          <a:p>
            <a:pPr algn="just">
              <a:lnSpc>
                <a:spcPct val="160000"/>
              </a:lnSpc>
            </a:pPr>
            <a:r>
              <a:rPr lang="en-IN" sz="2000" dirty="0"/>
              <a:t>xˉ = (2 + 3 + 1 + 2) / 4 = 8 / 4 = 2 </a:t>
            </a:r>
          </a:p>
          <a:p>
            <a:pPr algn="just">
              <a:lnSpc>
                <a:spcPct val="160000"/>
              </a:lnSpc>
            </a:pPr>
            <a:r>
              <a:rPr lang="en-IN" sz="2000" dirty="0"/>
              <a:t>yˉ= (4 + 4 + 3 + 5) / 4 = 16 / 4 = 4 </a:t>
            </a:r>
          </a:p>
          <a:p>
            <a:pPr algn="just">
              <a:lnSpc>
                <a:spcPct val="160000"/>
              </a:lnSpc>
            </a:pPr>
            <a:r>
              <a:rPr lang="en-IN" sz="2000" dirty="0"/>
              <a:t>So, the centroid is (2,4) </a:t>
            </a:r>
          </a:p>
          <a:p>
            <a:pPr algn="just">
              <a:lnSpc>
                <a:spcPct val="160000"/>
              </a:lnSpc>
            </a:pPr>
            <a:endParaRPr lang="en-IN" sz="2000" dirty="0"/>
          </a:p>
        </p:txBody>
      </p:sp>
    </p:spTree>
    <p:extLst>
      <p:ext uri="{BB962C8B-B14F-4D97-AF65-F5344CB8AC3E}">
        <p14:creationId xmlns:p14="http://schemas.microsoft.com/office/powerpoint/2010/main" val="38641523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75FE15-ACA7-49EB-AFE8-1447E8996B8F}"/>
              </a:ext>
            </a:extLst>
          </p:cNvPr>
          <p:cNvSpPr>
            <a:spLocks noGrp="1"/>
          </p:cNvSpPr>
          <p:nvPr>
            <p:ph idx="1"/>
          </p:nvPr>
        </p:nvSpPr>
        <p:spPr>
          <a:xfrm>
            <a:off x="331657" y="419725"/>
            <a:ext cx="11528685" cy="4661940"/>
          </a:xfrm>
        </p:spPr>
        <p:txBody>
          <a:bodyPr>
            <a:noAutofit/>
          </a:bodyPr>
          <a:lstStyle/>
          <a:p>
            <a:pPr lvl="0">
              <a:lnSpc>
                <a:spcPct val="150000"/>
              </a:lnSpc>
            </a:pPr>
            <a:r>
              <a:rPr lang="en-IN" b="1" dirty="0"/>
              <a:t>Calculate the Squared Distance of Each Point to the Centroid</a:t>
            </a:r>
            <a:r>
              <a:rPr lang="en-IN" dirty="0"/>
              <a:t>:</a:t>
            </a:r>
            <a:endParaRPr lang="en-IN" sz="2400" dirty="0"/>
          </a:p>
          <a:p>
            <a:pPr lvl="1">
              <a:lnSpc>
                <a:spcPct val="150000"/>
              </a:lnSpc>
            </a:pPr>
            <a:r>
              <a:rPr lang="en-IN" dirty="0"/>
              <a:t>Point (2,4): d</a:t>
            </a:r>
            <a:r>
              <a:rPr lang="en-IN" baseline="30000" dirty="0"/>
              <a:t>2</a:t>
            </a:r>
            <a:r>
              <a:rPr lang="en-IN" dirty="0"/>
              <a:t>  = (2 - 2)</a:t>
            </a:r>
            <a:r>
              <a:rPr lang="en-IN" baseline="30000" dirty="0"/>
              <a:t>2 </a:t>
            </a:r>
            <a:r>
              <a:rPr lang="en-IN" dirty="0"/>
              <a:t>+ (4 - 4)</a:t>
            </a:r>
            <a:r>
              <a:rPr lang="en-IN" baseline="30000" dirty="0"/>
              <a:t>2</a:t>
            </a:r>
            <a:r>
              <a:rPr lang="en-IN" dirty="0"/>
              <a:t> = 0 </a:t>
            </a:r>
            <a:endParaRPr lang="en-IN" sz="1800" dirty="0"/>
          </a:p>
          <a:p>
            <a:pPr lvl="1">
              <a:lnSpc>
                <a:spcPct val="150000"/>
              </a:lnSpc>
            </a:pPr>
            <a:r>
              <a:rPr lang="en-IN" dirty="0"/>
              <a:t>Point (3,4): d</a:t>
            </a:r>
            <a:r>
              <a:rPr lang="en-IN" baseline="30000" dirty="0"/>
              <a:t>2</a:t>
            </a:r>
            <a:r>
              <a:rPr lang="en-IN" dirty="0"/>
              <a:t> = (3 - 2)</a:t>
            </a:r>
            <a:r>
              <a:rPr lang="en-IN" baseline="30000" dirty="0"/>
              <a:t>2</a:t>
            </a:r>
            <a:r>
              <a:rPr lang="en-IN" dirty="0"/>
              <a:t> + (4 - 4)</a:t>
            </a:r>
            <a:r>
              <a:rPr lang="en-IN" baseline="30000" dirty="0"/>
              <a:t>2</a:t>
            </a:r>
            <a:r>
              <a:rPr lang="en-IN" dirty="0"/>
              <a:t> = 1</a:t>
            </a:r>
            <a:endParaRPr lang="en-IN" sz="1800" dirty="0"/>
          </a:p>
          <a:p>
            <a:pPr lvl="1">
              <a:lnSpc>
                <a:spcPct val="150000"/>
              </a:lnSpc>
            </a:pPr>
            <a:r>
              <a:rPr lang="en-IN" dirty="0"/>
              <a:t>Point (1,3): d</a:t>
            </a:r>
            <a:r>
              <a:rPr lang="en-IN" baseline="30000" dirty="0"/>
              <a:t>2</a:t>
            </a:r>
            <a:r>
              <a:rPr lang="en-IN" dirty="0"/>
              <a:t> = (1 - 2)</a:t>
            </a:r>
            <a:r>
              <a:rPr lang="en-IN" baseline="30000" dirty="0"/>
              <a:t>2</a:t>
            </a:r>
            <a:r>
              <a:rPr lang="en-IN" dirty="0"/>
              <a:t> + (3 - 4)</a:t>
            </a:r>
            <a:r>
              <a:rPr lang="en-IN" baseline="30000" dirty="0"/>
              <a:t>2</a:t>
            </a:r>
            <a:r>
              <a:rPr lang="en-IN" dirty="0"/>
              <a:t> = 2</a:t>
            </a:r>
            <a:endParaRPr lang="en-IN" sz="1800" dirty="0"/>
          </a:p>
          <a:p>
            <a:pPr lvl="1">
              <a:lnSpc>
                <a:spcPct val="150000"/>
              </a:lnSpc>
            </a:pPr>
            <a:r>
              <a:rPr lang="en-IN" dirty="0"/>
              <a:t>Point (2,5): d</a:t>
            </a:r>
            <a:r>
              <a:rPr lang="en-IN" baseline="30000" dirty="0"/>
              <a:t>2</a:t>
            </a:r>
            <a:r>
              <a:rPr lang="en-IN" dirty="0"/>
              <a:t> = (2 - 2)</a:t>
            </a:r>
            <a:r>
              <a:rPr lang="en-IN" baseline="30000" dirty="0"/>
              <a:t>2</a:t>
            </a:r>
            <a:r>
              <a:rPr lang="en-IN" dirty="0"/>
              <a:t> + (5 - 4)</a:t>
            </a:r>
            <a:r>
              <a:rPr lang="en-IN" baseline="30000" dirty="0"/>
              <a:t>2</a:t>
            </a:r>
            <a:r>
              <a:rPr lang="en-IN" dirty="0"/>
              <a:t> = 1</a:t>
            </a:r>
            <a:endParaRPr lang="en-IN" sz="1800" dirty="0"/>
          </a:p>
          <a:p>
            <a:pPr lvl="0">
              <a:lnSpc>
                <a:spcPct val="150000"/>
              </a:lnSpc>
            </a:pPr>
            <a:r>
              <a:rPr lang="en-IN" b="1" dirty="0"/>
              <a:t>Sum the Squared Distances</a:t>
            </a:r>
            <a:r>
              <a:rPr lang="en-IN" dirty="0"/>
              <a:t>:</a:t>
            </a:r>
            <a:endParaRPr lang="en-IN" sz="2400" dirty="0"/>
          </a:p>
          <a:p>
            <a:pPr marL="0" indent="0">
              <a:lnSpc>
                <a:spcPct val="150000"/>
              </a:lnSpc>
              <a:buNone/>
            </a:pPr>
            <a:r>
              <a:rPr lang="en-IN" dirty="0"/>
              <a:t>     Cluster Inertia = 0 + 1 + 2 + 1 = 4 </a:t>
            </a:r>
            <a:endParaRPr lang="en-IN" sz="2000" dirty="0"/>
          </a:p>
          <a:p>
            <a:pPr marL="0" indent="0">
              <a:lnSpc>
                <a:spcPct val="150000"/>
              </a:lnSpc>
              <a:buNone/>
            </a:pPr>
            <a:r>
              <a:rPr lang="en-IN" sz="2600" dirty="0">
                <a:solidFill>
                  <a:srgbClr val="0070C0"/>
                </a:solidFill>
              </a:rPr>
              <a:t>Conclusion:</a:t>
            </a:r>
            <a:r>
              <a:rPr lang="en-IN" sz="2000" dirty="0">
                <a:solidFill>
                  <a:srgbClr val="0070C0"/>
                </a:solidFill>
              </a:rPr>
              <a:t> </a:t>
            </a:r>
            <a:r>
              <a:rPr lang="en-IN" dirty="0">
                <a:solidFill>
                  <a:srgbClr val="0070C0"/>
                </a:solidFill>
              </a:rPr>
              <a:t>The cluster inertia for the points (2,4), (3,4), (1,3) and (2,5) is </a:t>
            </a:r>
            <a:r>
              <a:rPr lang="en-IN" b="1" dirty="0">
                <a:solidFill>
                  <a:srgbClr val="0070C0"/>
                </a:solidFill>
              </a:rPr>
              <a:t>4</a:t>
            </a:r>
            <a:r>
              <a:rPr lang="en-IN" dirty="0">
                <a:solidFill>
                  <a:srgbClr val="0070C0"/>
                </a:solidFill>
              </a:rPr>
              <a:t>.</a:t>
            </a:r>
            <a:endParaRPr lang="en-IN" sz="4000" dirty="0">
              <a:solidFill>
                <a:srgbClr val="0070C0"/>
              </a:solidFill>
            </a:endParaRPr>
          </a:p>
        </p:txBody>
      </p:sp>
    </p:spTree>
    <p:extLst>
      <p:ext uri="{BB962C8B-B14F-4D97-AF65-F5344CB8AC3E}">
        <p14:creationId xmlns:p14="http://schemas.microsoft.com/office/powerpoint/2010/main" val="30347693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1752C-B084-473E-809F-8723A9EA55EB}"/>
              </a:ext>
            </a:extLst>
          </p:cNvPr>
          <p:cNvSpPr>
            <a:spLocks noGrp="1"/>
          </p:cNvSpPr>
          <p:nvPr>
            <p:ph type="title"/>
          </p:nvPr>
        </p:nvSpPr>
        <p:spPr>
          <a:xfrm>
            <a:off x="508417" y="0"/>
            <a:ext cx="10515600" cy="1325563"/>
          </a:xfrm>
        </p:spPr>
        <p:txBody>
          <a:bodyPr/>
          <a:lstStyle/>
          <a:p>
            <a:r>
              <a:rPr lang="en-IN" b="1" dirty="0">
                <a:solidFill>
                  <a:schemeClr val="accent2"/>
                </a:solidFill>
              </a:rPr>
              <a:t>Python code </a:t>
            </a:r>
          </a:p>
        </p:txBody>
      </p:sp>
      <p:pic>
        <p:nvPicPr>
          <p:cNvPr id="4" name="Picture 3">
            <a:extLst>
              <a:ext uri="{FF2B5EF4-FFF2-40B4-BE49-F238E27FC236}">
                <a16:creationId xmlns:a16="http://schemas.microsoft.com/office/drawing/2014/main" id="{9E2379AF-35B8-4CBC-8F25-5D26D3F5CF8A}"/>
              </a:ext>
            </a:extLst>
          </p:cNvPr>
          <p:cNvPicPr>
            <a:picLocks noChangeAspect="1"/>
          </p:cNvPicPr>
          <p:nvPr/>
        </p:nvPicPr>
        <p:blipFill>
          <a:blip r:embed="rId2"/>
          <a:stretch>
            <a:fillRect/>
          </a:stretch>
        </p:blipFill>
        <p:spPr>
          <a:xfrm>
            <a:off x="373739" y="1046189"/>
            <a:ext cx="9091634" cy="5474532"/>
          </a:xfrm>
          <a:prstGeom prst="rect">
            <a:avLst/>
          </a:prstGeom>
        </p:spPr>
      </p:pic>
    </p:spTree>
    <p:extLst>
      <p:ext uri="{BB962C8B-B14F-4D97-AF65-F5344CB8AC3E}">
        <p14:creationId xmlns:p14="http://schemas.microsoft.com/office/powerpoint/2010/main" val="35908715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565C2-388C-4511-9146-14F96FCCA6C4}"/>
              </a:ext>
            </a:extLst>
          </p:cNvPr>
          <p:cNvSpPr>
            <a:spLocks noGrp="1"/>
          </p:cNvSpPr>
          <p:nvPr>
            <p:ph type="title"/>
          </p:nvPr>
        </p:nvSpPr>
        <p:spPr>
          <a:xfrm>
            <a:off x="388495" y="125283"/>
            <a:ext cx="10515600" cy="1325563"/>
          </a:xfrm>
        </p:spPr>
        <p:txBody>
          <a:bodyPr/>
          <a:lstStyle/>
          <a:p>
            <a:r>
              <a:rPr lang="en-IN" b="1" dirty="0">
                <a:solidFill>
                  <a:schemeClr val="accent2"/>
                </a:solidFill>
              </a:rPr>
              <a:t>Silhouette Method</a:t>
            </a:r>
          </a:p>
        </p:txBody>
      </p:sp>
      <p:sp>
        <p:nvSpPr>
          <p:cNvPr id="3" name="Content Placeholder 2">
            <a:extLst>
              <a:ext uri="{FF2B5EF4-FFF2-40B4-BE49-F238E27FC236}">
                <a16:creationId xmlns:a16="http://schemas.microsoft.com/office/drawing/2014/main" id="{AF7C0C75-9300-4318-8072-EDDFA27E16D9}"/>
              </a:ext>
            </a:extLst>
          </p:cNvPr>
          <p:cNvSpPr>
            <a:spLocks noGrp="1"/>
          </p:cNvSpPr>
          <p:nvPr>
            <p:ph idx="1"/>
          </p:nvPr>
        </p:nvSpPr>
        <p:spPr>
          <a:xfrm>
            <a:off x="388495" y="1163885"/>
            <a:ext cx="11258862" cy="5221925"/>
          </a:xfrm>
        </p:spPr>
        <p:txBody>
          <a:bodyPr>
            <a:noAutofit/>
          </a:bodyPr>
          <a:lstStyle/>
          <a:p>
            <a:pPr algn="just">
              <a:lnSpc>
                <a:spcPct val="170000"/>
              </a:lnSpc>
            </a:pPr>
            <a:r>
              <a:rPr lang="en-US" sz="2000" dirty="0"/>
              <a:t>The Silhouette Score is a metric used to evaluate the quality of clusters in clustering algorithms.</a:t>
            </a:r>
          </a:p>
          <a:p>
            <a:pPr algn="just">
              <a:lnSpc>
                <a:spcPct val="170000"/>
              </a:lnSpc>
            </a:pPr>
            <a:r>
              <a:rPr lang="en-US" sz="2000" dirty="0"/>
              <a:t>Silhouette score is used to find the optimal number of clusters.</a:t>
            </a:r>
          </a:p>
          <a:p>
            <a:pPr algn="just">
              <a:lnSpc>
                <a:spcPct val="170000"/>
              </a:lnSpc>
            </a:pPr>
            <a:r>
              <a:rPr lang="en-US" sz="2000" dirty="0"/>
              <a:t>The Silhouette Score measures how similar an object is to its own cluster (cohesion) compared to other clusters (separation). It ranges from -1 to +1</a:t>
            </a:r>
          </a:p>
          <a:p>
            <a:pPr algn="just">
              <a:lnSpc>
                <a:spcPct val="170000"/>
              </a:lnSpc>
            </a:pPr>
            <a:r>
              <a:rPr lang="en-US" sz="2000" dirty="0"/>
              <a:t>A score close to +1 indicates that the data point is well matched to its own cluster and poorly matched to neighboring clusters.</a:t>
            </a:r>
          </a:p>
          <a:p>
            <a:pPr algn="just">
              <a:lnSpc>
                <a:spcPct val="170000"/>
              </a:lnSpc>
            </a:pPr>
            <a:r>
              <a:rPr lang="en-US" sz="2000" dirty="0"/>
              <a:t>A score close to 0 indicates that the data point is on or very close to the decision boundary between two neighboring clusters.</a:t>
            </a:r>
          </a:p>
          <a:p>
            <a:pPr algn="just">
              <a:lnSpc>
                <a:spcPct val="170000"/>
              </a:lnSpc>
            </a:pPr>
            <a:r>
              <a:rPr lang="en-US" sz="2000" dirty="0"/>
              <a:t>A score close to -1 indicates that the data point might have been assigned to the wrong cluster.</a:t>
            </a:r>
          </a:p>
          <a:p>
            <a:pPr algn="just">
              <a:lnSpc>
                <a:spcPct val="170000"/>
              </a:lnSpc>
            </a:pPr>
            <a:endParaRPr lang="en-IN" sz="2000" dirty="0"/>
          </a:p>
        </p:txBody>
      </p:sp>
    </p:spTree>
    <p:extLst>
      <p:ext uri="{BB962C8B-B14F-4D97-AF65-F5344CB8AC3E}">
        <p14:creationId xmlns:p14="http://schemas.microsoft.com/office/powerpoint/2010/main" val="788399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565C2-388C-4511-9146-14F96FCCA6C4}"/>
              </a:ext>
            </a:extLst>
          </p:cNvPr>
          <p:cNvSpPr>
            <a:spLocks noGrp="1"/>
          </p:cNvSpPr>
          <p:nvPr>
            <p:ph type="title"/>
          </p:nvPr>
        </p:nvSpPr>
        <p:spPr>
          <a:xfrm>
            <a:off x="388495" y="125283"/>
            <a:ext cx="10515600" cy="1325563"/>
          </a:xfrm>
        </p:spPr>
        <p:txBody>
          <a:bodyPr/>
          <a:lstStyle/>
          <a:p>
            <a:r>
              <a:rPr lang="en-IN" b="1" dirty="0">
                <a:solidFill>
                  <a:schemeClr val="accent2"/>
                </a:solidFill>
              </a:rPr>
              <a:t>Silhouette coefficient</a:t>
            </a:r>
          </a:p>
        </p:txBody>
      </p:sp>
      <p:sp>
        <p:nvSpPr>
          <p:cNvPr id="3" name="Content Placeholder 2">
            <a:extLst>
              <a:ext uri="{FF2B5EF4-FFF2-40B4-BE49-F238E27FC236}">
                <a16:creationId xmlns:a16="http://schemas.microsoft.com/office/drawing/2014/main" id="{AF7C0C75-9300-4318-8072-EDDFA27E16D9}"/>
              </a:ext>
            </a:extLst>
          </p:cNvPr>
          <p:cNvSpPr>
            <a:spLocks noGrp="1"/>
          </p:cNvSpPr>
          <p:nvPr>
            <p:ph idx="1"/>
          </p:nvPr>
        </p:nvSpPr>
        <p:spPr>
          <a:xfrm>
            <a:off x="388495" y="1163885"/>
            <a:ext cx="11258862" cy="829807"/>
          </a:xfrm>
        </p:spPr>
        <p:txBody>
          <a:bodyPr>
            <a:noAutofit/>
          </a:bodyPr>
          <a:lstStyle/>
          <a:p>
            <a:pPr algn="just">
              <a:lnSpc>
                <a:spcPct val="170000"/>
              </a:lnSpc>
            </a:pPr>
            <a:r>
              <a:rPr lang="en-US" b="1" dirty="0">
                <a:latin typeface="Times New Roman" panose="02020603050405020304" pitchFamily="18" charset="0"/>
                <a:cs typeface="Times New Roman" panose="02020603050405020304" pitchFamily="18" charset="0"/>
              </a:rPr>
              <a:t>Silhouette Score for a datapoint </a:t>
            </a:r>
            <a:r>
              <a:rPr lang="en-US" b="1" i="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 is given as</a:t>
            </a:r>
            <a:endParaRPr lang="en-IN" sz="2000" dirty="0">
              <a:latin typeface="Times New Roman" panose="02020603050405020304" pitchFamily="18" charset="0"/>
              <a:cs typeface="Times New Roman" panose="02020603050405020304" pitchFamily="18" charset="0"/>
            </a:endParaRPr>
          </a:p>
        </p:txBody>
      </p:sp>
      <p:pic>
        <p:nvPicPr>
          <p:cNvPr id="25602" name="Picture 2" descr="The Art and Science of K-means Clustering: A Practical Guide | by  Sachinsoni | Medium">
            <a:extLst>
              <a:ext uri="{FF2B5EF4-FFF2-40B4-BE49-F238E27FC236}">
                <a16:creationId xmlns:a16="http://schemas.microsoft.com/office/drawing/2014/main" id="{ADD92E46-752E-43A4-96DD-B4FBEFBEE8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908" y="1993692"/>
            <a:ext cx="3312761" cy="145560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05A7997-23AC-4FF4-A06B-7856F9F659BD}"/>
              </a:ext>
            </a:extLst>
          </p:cNvPr>
          <p:cNvSpPr/>
          <p:nvPr/>
        </p:nvSpPr>
        <p:spPr>
          <a:xfrm>
            <a:off x="724523" y="3369908"/>
            <a:ext cx="11258861" cy="3359061"/>
          </a:xfrm>
          <a:prstGeom prst="rect">
            <a:avLst/>
          </a:prstGeom>
        </p:spPr>
        <p:txBody>
          <a:bodyPr wrap="square">
            <a:spAutoFit/>
          </a:bodyPr>
          <a:lstStyle/>
          <a:p>
            <a:pPr algn="just">
              <a:lnSpc>
                <a:spcPct val="150000"/>
              </a:lnSpc>
            </a:pPr>
            <a:r>
              <a:rPr lang="en-US" sz="2400" b="0" i="0" dirty="0">
                <a:solidFill>
                  <a:srgbClr val="242424"/>
                </a:solidFill>
                <a:effectLst/>
                <a:latin typeface="Times New Roman" panose="02020603050405020304" pitchFamily="18" charset="0"/>
                <a:cs typeface="Times New Roman" panose="02020603050405020304" pitchFamily="18" charset="0"/>
              </a:rPr>
              <a:t>Where:</a:t>
            </a:r>
          </a:p>
          <a:p>
            <a:pPr algn="just">
              <a:lnSpc>
                <a:spcPct val="150000"/>
              </a:lnSpc>
              <a:buFont typeface="Arial" panose="020B0604020202020204" pitchFamily="34" charset="0"/>
              <a:buChar char="•"/>
            </a:pPr>
            <a:r>
              <a:rPr lang="en-US" sz="2400" b="0" i="1" dirty="0">
                <a:solidFill>
                  <a:srgbClr val="242424"/>
                </a:solidFill>
                <a:effectLst/>
                <a:latin typeface="Times New Roman" panose="02020603050405020304" pitchFamily="18" charset="0"/>
                <a:cs typeface="Times New Roman" panose="02020603050405020304" pitchFamily="18" charset="0"/>
              </a:rPr>
              <a:t> s</a:t>
            </a:r>
            <a:r>
              <a:rPr lang="en-US" sz="2400" b="0" i="0" dirty="0">
                <a:solidFill>
                  <a:srgbClr val="242424"/>
                </a:solidFill>
                <a:effectLst/>
                <a:latin typeface="Times New Roman" panose="02020603050405020304" pitchFamily="18" charset="0"/>
                <a:cs typeface="Times New Roman" panose="02020603050405020304" pitchFamily="18" charset="0"/>
              </a:rPr>
              <a:t>(</a:t>
            </a:r>
            <a:r>
              <a:rPr lang="en-US" sz="2400" b="0" i="1" dirty="0" err="1">
                <a:solidFill>
                  <a:srgbClr val="242424"/>
                </a:solidFill>
                <a:effectLst/>
                <a:latin typeface="Times New Roman" panose="02020603050405020304" pitchFamily="18" charset="0"/>
                <a:cs typeface="Times New Roman" panose="02020603050405020304" pitchFamily="18" charset="0"/>
              </a:rPr>
              <a:t>i</a:t>
            </a:r>
            <a:r>
              <a:rPr lang="en-US" sz="2400" b="0" i="0" dirty="0">
                <a:solidFill>
                  <a:srgbClr val="242424"/>
                </a:solidFill>
                <a:effectLst/>
                <a:latin typeface="Times New Roman" panose="02020603050405020304" pitchFamily="18" charset="0"/>
                <a:cs typeface="Times New Roman" panose="02020603050405020304" pitchFamily="18" charset="0"/>
              </a:rPr>
              <a:t>) is the silhouette score for data point </a:t>
            </a:r>
            <a:r>
              <a:rPr lang="en-US" sz="2400" b="0" i="1" dirty="0" err="1">
                <a:solidFill>
                  <a:srgbClr val="242424"/>
                </a:solidFill>
                <a:effectLst/>
                <a:latin typeface="Times New Roman" panose="02020603050405020304" pitchFamily="18" charset="0"/>
                <a:cs typeface="Times New Roman" panose="02020603050405020304" pitchFamily="18" charset="0"/>
              </a:rPr>
              <a:t>i</a:t>
            </a:r>
            <a:r>
              <a:rPr lang="en-US" sz="2400" b="0" i="0" dirty="0">
                <a:solidFill>
                  <a:srgbClr val="242424"/>
                </a:solidFill>
                <a:effectLs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sz="2400" b="0" i="1" dirty="0">
                <a:solidFill>
                  <a:srgbClr val="242424"/>
                </a:solidFill>
                <a:effectLst/>
                <a:latin typeface="Times New Roman" panose="02020603050405020304" pitchFamily="18" charset="0"/>
                <a:cs typeface="Times New Roman" panose="02020603050405020304" pitchFamily="18" charset="0"/>
              </a:rPr>
              <a:t> a</a:t>
            </a:r>
            <a:r>
              <a:rPr lang="en-US" sz="2400" b="0" i="0" dirty="0">
                <a:solidFill>
                  <a:srgbClr val="242424"/>
                </a:solidFill>
                <a:effectLst/>
                <a:latin typeface="Times New Roman" panose="02020603050405020304" pitchFamily="18" charset="0"/>
                <a:cs typeface="Times New Roman" panose="02020603050405020304" pitchFamily="18" charset="0"/>
              </a:rPr>
              <a:t>(</a:t>
            </a:r>
            <a:r>
              <a:rPr lang="en-US" sz="2400" b="0" i="1" dirty="0" err="1">
                <a:solidFill>
                  <a:srgbClr val="242424"/>
                </a:solidFill>
                <a:effectLst/>
                <a:latin typeface="Times New Roman" panose="02020603050405020304" pitchFamily="18" charset="0"/>
                <a:cs typeface="Times New Roman" panose="02020603050405020304" pitchFamily="18" charset="0"/>
              </a:rPr>
              <a:t>i</a:t>
            </a:r>
            <a:r>
              <a:rPr lang="en-US" sz="2400" b="0" i="0" dirty="0">
                <a:solidFill>
                  <a:srgbClr val="242424"/>
                </a:solidFill>
                <a:effectLst/>
                <a:latin typeface="Times New Roman" panose="02020603050405020304" pitchFamily="18" charset="0"/>
                <a:cs typeface="Times New Roman" panose="02020603050405020304" pitchFamily="18" charset="0"/>
              </a:rPr>
              <a:t>) is the average distance from the </a:t>
            </a:r>
            <a:r>
              <a:rPr lang="en-US" sz="2400" b="0" i="1" dirty="0" err="1">
                <a:solidFill>
                  <a:srgbClr val="242424"/>
                </a:solidFill>
                <a:effectLst/>
                <a:latin typeface="Times New Roman" panose="02020603050405020304" pitchFamily="18" charset="0"/>
                <a:cs typeface="Times New Roman" panose="02020603050405020304" pitchFamily="18" charset="0"/>
              </a:rPr>
              <a:t>i</a:t>
            </a:r>
            <a:r>
              <a:rPr lang="en-US" sz="2400" b="0" i="0" dirty="0" err="1">
                <a:solidFill>
                  <a:srgbClr val="242424"/>
                </a:solidFill>
                <a:effectLst/>
                <a:latin typeface="Times New Roman" panose="02020603050405020304" pitchFamily="18" charset="0"/>
                <a:cs typeface="Times New Roman" panose="02020603050405020304" pitchFamily="18" charset="0"/>
              </a:rPr>
              <a:t>th</a:t>
            </a:r>
            <a:r>
              <a:rPr lang="en-US" sz="2400" b="0" i="0" dirty="0">
                <a:solidFill>
                  <a:srgbClr val="242424"/>
                </a:solidFill>
                <a:effectLst/>
                <a:latin typeface="Times New Roman" panose="02020603050405020304" pitchFamily="18" charset="0"/>
                <a:cs typeface="Times New Roman" panose="02020603050405020304" pitchFamily="18" charset="0"/>
              </a:rPr>
              <a:t> data point to the other data points in the same cluster (cohesion),</a:t>
            </a:r>
          </a:p>
          <a:p>
            <a:pPr algn="just">
              <a:lnSpc>
                <a:spcPct val="150000"/>
              </a:lnSpc>
              <a:buFont typeface="Arial" panose="020B0604020202020204" pitchFamily="34" charset="0"/>
              <a:buChar char="•"/>
            </a:pPr>
            <a:r>
              <a:rPr lang="en-US" sz="2400" b="0" i="1" dirty="0">
                <a:solidFill>
                  <a:srgbClr val="242424"/>
                </a:solidFill>
                <a:effectLst/>
                <a:latin typeface="Times New Roman" panose="02020603050405020304" pitchFamily="18" charset="0"/>
                <a:cs typeface="Times New Roman" panose="02020603050405020304" pitchFamily="18" charset="0"/>
              </a:rPr>
              <a:t> b</a:t>
            </a:r>
            <a:r>
              <a:rPr lang="en-US" sz="2400" b="0" i="0" dirty="0">
                <a:solidFill>
                  <a:srgbClr val="242424"/>
                </a:solidFill>
                <a:effectLst/>
                <a:latin typeface="Times New Roman" panose="02020603050405020304" pitchFamily="18" charset="0"/>
                <a:cs typeface="Times New Roman" panose="02020603050405020304" pitchFamily="18" charset="0"/>
              </a:rPr>
              <a:t>(</a:t>
            </a:r>
            <a:r>
              <a:rPr lang="en-US" sz="2400" b="0" i="1" dirty="0" err="1">
                <a:solidFill>
                  <a:srgbClr val="242424"/>
                </a:solidFill>
                <a:effectLst/>
                <a:latin typeface="Times New Roman" panose="02020603050405020304" pitchFamily="18" charset="0"/>
                <a:cs typeface="Times New Roman" panose="02020603050405020304" pitchFamily="18" charset="0"/>
              </a:rPr>
              <a:t>i</a:t>
            </a:r>
            <a:r>
              <a:rPr lang="en-US" sz="2400" b="0" i="0" dirty="0">
                <a:solidFill>
                  <a:srgbClr val="242424"/>
                </a:solidFill>
                <a:effectLst/>
                <a:latin typeface="Times New Roman" panose="02020603050405020304" pitchFamily="18" charset="0"/>
                <a:cs typeface="Times New Roman" panose="02020603050405020304" pitchFamily="18" charset="0"/>
              </a:rPr>
              <a:t>) is the smallest average distance from the </a:t>
            </a:r>
            <a:r>
              <a:rPr lang="en-US" sz="2400" b="0" i="1" dirty="0" err="1">
                <a:solidFill>
                  <a:srgbClr val="242424"/>
                </a:solidFill>
                <a:effectLst/>
                <a:latin typeface="Times New Roman" panose="02020603050405020304" pitchFamily="18" charset="0"/>
                <a:cs typeface="Times New Roman" panose="02020603050405020304" pitchFamily="18" charset="0"/>
              </a:rPr>
              <a:t>i</a:t>
            </a:r>
            <a:r>
              <a:rPr lang="en-US" sz="2400" b="0" i="0" dirty="0" err="1">
                <a:solidFill>
                  <a:srgbClr val="242424"/>
                </a:solidFill>
                <a:effectLst/>
                <a:latin typeface="Times New Roman" panose="02020603050405020304" pitchFamily="18" charset="0"/>
                <a:cs typeface="Times New Roman" panose="02020603050405020304" pitchFamily="18" charset="0"/>
              </a:rPr>
              <a:t>-th</a:t>
            </a:r>
            <a:r>
              <a:rPr lang="en-US" sz="2400" b="0" i="0" dirty="0">
                <a:solidFill>
                  <a:srgbClr val="242424"/>
                </a:solidFill>
                <a:effectLst/>
                <a:latin typeface="Times New Roman" panose="02020603050405020304" pitchFamily="18" charset="0"/>
                <a:cs typeface="Times New Roman" panose="02020603050405020304" pitchFamily="18" charset="0"/>
              </a:rPr>
              <a:t> data point to data points in a different closest cluster (separation).</a:t>
            </a:r>
          </a:p>
        </p:txBody>
      </p:sp>
      <p:pic>
        <p:nvPicPr>
          <p:cNvPr id="5" name="Picture 4">
            <a:extLst>
              <a:ext uri="{FF2B5EF4-FFF2-40B4-BE49-F238E27FC236}">
                <a16:creationId xmlns:a16="http://schemas.microsoft.com/office/drawing/2014/main" id="{22C24C3D-2A7C-4674-997D-D584B562766F}"/>
              </a:ext>
            </a:extLst>
          </p:cNvPr>
          <p:cNvPicPr>
            <a:picLocks noChangeAspect="1"/>
          </p:cNvPicPr>
          <p:nvPr/>
        </p:nvPicPr>
        <p:blipFill>
          <a:blip r:embed="rId3"/>
          <a:stretch>
            <a:fillRect/>
          </a:stretch>
        </p:blipFill>
        <p:spPr>
          <a:xfrm>
            <a:off x="7540540" y="2195671"/>
            <a:ext cx="4106817" cy="2348473"/>
          </a:xfrm>
          <a:prstGeom prst="rect">
            <a:avLst/>
          </a:prstGeom>
        </p:spPr>
      </p:pic>
    </p:spTree>
    <p:extLst>
      <p:ext uri="{BB962C8B-B14F-4D97-AF65-F5344CB8AC3E}">
        <p14:creationId xmlns:p14="http://schemas.microsoft.com/office/powerpoint/2010/main" val="7646758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1752C-B084-473E-809F-8723A9EA55EB}"/>
              </a:ext>
            </a:extLst>
          </p:cNvPr>
          <p:cNvSpPr>
            <a:spLocks noGrp="1"/>
          </p:cNvSpPr>
          <p:nvPr>
            <p:ph type="title"/>
          </p:nvPr>
        </p:nvSpPr>
        <p:spPr>
          <a:xfrm>
            <a:off x="508417" y="0"/>
            <a:ext cx="10515600" cy="1325563"/>
          </a:xfrm>
        </p:spPr>
        <p:txBody>
          <a:bodyPr/>
          <a:lstStyle/>
          <a:p>
            <a:r>
              <a:rPr lang="en-IN" b="1" dirty="0">
                <a:solidFill>
                  <a:schemeClr val="accent2"/>
                </a:solidFill>
              </a:rPr>
              <a:t>Python code </a:t>
            </a:r>
          </a:p>
        </p:txBody>
      </p:sp>
      <p:sp>
        <p:nvSpPr>
          <p:cNvPr id="4" name="Rectangle 1">
            <a:extLst>
              <a:ext uri="{FF2B5EF4-FFF2-40B4-BE49-F238E27FC236}">
                <a16:creationId xmlns:a16="http://schemas.microsoft.com/office/drawing/2014/main" id="{7B1FC8E7-9F72-49B9-A232-EE3893E49183}"/>
              </a:ext>
            </a:extLst>
          </p:cNvPr>
          <p:cNvSpPr>
            <a:spLocks noChangeArrowheads="1"/>
          </p:cNvSpPr>
          <p:nvPr/>
        </p:nvSpPr>
        <p:spPr bwMode="auto">
          <a:xfrm>
            <a:off x="8604353" y="1266111"/>
            <a:ext cx="3402768"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457" tIns="0" rIns="17457"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dirty="0">
                <a:solidFill>
                  <a:srgbClr val="FF0000"/>
                </a:solidFill>
                <a:latin typeface="-apple-system"/>
              </a:rPr>
              <a:t>T</a:t>
            </a:r>
            <a:r>
              <a:rPr kumimoji="0" lang="en-US" altLang="en-US" sz="2000" b="0" i="0" u="none" strike="noStrike" cap="none" normalizeH="0" baseline="0" dirty="0">
                <a:ln>
                  <a:noFill/>
                </a:ln>
                <a:solidFill>
                  <a:srgbClr val="FF0000"/>
                </a:solidFill>
                <a:effectLst/>
                <a:latin typeface="-apple-system"/>
              </a:rPr>
              <a:t>he </a:t>
            </a:r>
            <a:r>
              <a:rPr kumimoji="0" lang="en-US" altLang="en-US" sz="2000" b="0" i="0" u="none" strike="noStrike" cap="none" normalizeH="0" baseline="0" dirty="0">
                <a:ln>
                  <a:noFill/>
                </a:ln>
                <a:solidFill>
                  <a:srgbClr val="FF0000"/>
                </a:solidFill>
                <a:effectLst/>
                <a:latin typeface="Arial Unicode MS"/>
              </a:rPr>
              <a:t>silhouette_score</a:t>
            </a:r>
            <a:r>
              <a:rPr kumimoji="0" lang="en-US" altLang="en-US" sz="2000" b="0" i="0" u="none" strike="noStrike" cap="none" normalizeH="0" baseline="0" dirty="0">
                <a:ln>
                  <a:noFill/>
                </a:ln>
                <a:solidFill>
                  <a:srgbClr val="FF0000"/>
                </a:solidFill>
                <a:effectLst/>
                <a:latin typeface="-apple-system"/>
              </a:rPr>
              <a:t> function provides an average Silhouette Score for the entire dataset,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FF0000"/>
                </a:solidFill>
                <a:effectLst/>
                <a:latin typeface="Arial Unicode MS"/>
              </a:rPr>
              <a:t>silhouette_samples</a:t>
            </a:r>
            <a:r>
              <a:rPr kumimoji="0" lang="en-US" altLang="en-US" sz="2000" b="0" i="0" u="none" strike="noStrike" cap="none" normalizeH="0" baseline="0" dirty="0">
                <a:ln>
                  <a:noFill/>
                </a:ln>
                <a:solidFill>
                  <a:srgbClr val="FF0000"/>
                </a:solidFill>
                <a:effectLst/>
                <a:latin typeface="-apple-system"/>
              </a:rPr>
              <a:t>  gives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latin typeface="-apple-system"/>
              </a:rPr>
              <a:t>the Silhouette Score for each data point. This allows for a more detailed analysis of how well each point fits within its cluster.</a:t>
            </a:r>
            <a:r>
              <a:rPr kumimoji="0" lang="en-US" altLang="en-US" sz="2000" b="0" i="0" u="none" strike="noStrike" cap="none" normalizeH="0" baseline="0" dirty="0">
                <a:ln>
                  <a:noFill/>
                </a:ln>
                <a:solidFill>
                  <a:srgbClr val="FF0000"/>
                </a:solidFill>
                <a:effectLst/>
              </a:rPr>
              <a:t> </a:t>
            </a:r>
          </a:p>
        </p:txBody>
      </p:sp>
      <p:pic>
        <p:nvPicPr>
          <p:cNvPr id="5" name="Picture 4">
            <a:extLst>
              <a:ext uri="{FF2B5EF4-FFF2-40B4-BE49-F238E27FC236}">
                <a16:creationId xmlns:a16="http://schemas.microsoft.com/office/drawing/2014/main" id="{7EA98B81-683C-455A-BBE5-A8A387D7EC5B}"/>
              </a:ext>
            </a:extLst>
          </p:cNvPr>
          <p:cNvPicPr>
            <a:picLocks noChangeAspect="1"/>
          </p:cNvPicPr>
          <p:nvPr/>
        </p:nvPicPr>
        <p:blipFill>
          <a:blip r:embed="rId2"/>
          <a:stretch>
            <a:fillRect/>
          </a:stretch>
        </p:blipFill>
        <p:spPr>
          <a:xfrm>
            <a:off x="-1" y="1048531"/>
            <a:ext cx="8424473" cy="5698107"/>
          </a:xfrm>
          <a:prstGeom prst="rect">
            <a:avLst/>
          </a:prstGeom>
        </p:spPr>
      </p:pic>
    </p:spTree>
    <p:extLst>
      <p:ext uri="{BB962C8B-B14F-4D97-AF65-F5344CB8AC3E}">
        <p14:creationId xmlns:p14="http://schemas.microsoft.com/office/powerpoint/2010/main" val="3106245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B83E7-DACA-4574-8A9E-839488986624}"/>
              </a:ext>
            </a:extLst>
          </p:cNvPr>
          <p:cNvSpPr>
            <a:spLocks noGrp="1"/>
          </p:cNvSpPr>
          <p:nvPr>
            <p:ph type="title"/>
          </p:nvPr>
        </p:nvSpPr>
        <p:spPr>
          <a:xfrm>
            <a:off x="598358" y="0"/>
            <a:ext cx="10515600" cy="1325563"/>
          </a:xfrm>
        </p:spPr>
        <p:txBody>
          <a:bodyPr/>
          <a:lstStyle/>
          <a:p>
            <a:r>
              <a:rPr lang="en-IN" b="1" dirty="0">
                <a:solidFill>
                  <a:schemeClr val="accent2"/>
                </a:solidFill>
              </a:rPr>
              <a:t>K-Means Clustering Algorithm</a:t>
            </a:r>
          </a:p>
        </p:txBody>
      </p:sp>
      <p:sp>
        <p:nvSpPr>
          <p:cNvPr id="3" name="Content Placeholder 2">
            <a:extLst>
              <a:ext uri="{FF2B5EF4-FFF2-40B4-BE49-F238E27FC236}">
                <a16:creationId xmlns:a16="http://schemas.microsoft.com/office/drawing/2014/main" id="{46B77CC1-FA20-4FC0-A9F9-4FA1D0DC1B04}"/>
              </a:ext>
            </a:extLst>
          </p:cNvPr>
          <p:cNvSpPr>
            <a:spLocks noGrp="1"/>
          </p:cNvSpPr>
          <p:nvPr>
            <p:ph idx="1"/>
          </p:nvPr>
        </p:nvSpPr>
        <p:spPr>
          <a:xfrm>
            <a:off x="598358" y="1115700"/>
            <a:ext cx="10995284" cy="5285100"/>
          </a:xfrm>
        </p:spPr>
        <p:txBody>
          <a:bodyPr>
            <a:normAutofit fontScale="92500"/>
          </a:bodyPr>
          <a:lstStyle/>
          <a:p>
            <a:pPr algn="just">
              <a:lnSpc>
                <a:spcPct val="150000"/>
              </a:lnSpc>
            </a:pPr>
            <a:r>
              <a:rPr lang="en-US" dirty="0"/>
              <a:t>The algorithm takes the unlabeled dataset as input, divides the dataset into k-number of clusters, and repeats the process until it does not find the best clusters. The value of k should be predetermined in this algorithm.</a:t>
            </a:r>
          </a:p>
          <a:p>
            <a:pPr algn="just">
              <a:lnSpc>
                <a:spcPct val="150000"/>
              </a:lnSpc>
            </a:pPr>
            <a:r>
              <a:rPr lang="en-US" dirty="0"/>
              <a:t>The k-means clustering algorithm mainly performs two tasks:</a:t>
            </a:r>
          </a:p>
          <a:p>
            <a:pPr marL="514350" indent="-514350" algn="just">
              <a:lnSpc>
                <a:spcPct val="150000"/>
              </a:lnSpc>
              <a:buFont typeface="+mj-lt"/>
              <a:buAutoNum type="arabicPeriod"/>
            </a:pPr>
            <a:r>
              <a:rPr lang="en-US" dirty="0"/>
              <a:t>Determines the best value for K center points or centroids by an iterative process.</a:t>
            </a:r>
          </a:p>
          <a:p>
            <a:pPr marL="514350" indent="-514350" algn="just">
              <a:lnSpc>
                <a:spcPct val="150000"/>
              </a:lnSpc>
              <a:buFont typeface="+mj-lt"/>
              <a:buAutoNum type="arabicPeriod"/>
            </a:pPr>
            <a:r>
              <a:rPr lang="en-US" dirty="0"/>
              <a:t>Assigns each data point to its closest k-center. Those data points which are near to the particular k-center, create a cluster.</a:t>
            </a:r>
          </a:p>
          <a:p>
            <a:pPr algn="just">
              <a:lnSpc>
                <a:spcPct val="150000"/>
              </a:lnSpc>
            </a:pPr>
            <a:endParaRPr lang="en-US" dirty="0"/>
          </a:p>
        </p:txBody>
      </p:sp>
    </p:spTree>
    <p:extLst>
      <p:ext uri="{BB962C8B-B14F-4D97-AF65-F5344CB8AC3E}">
        <p14:creationId xmlns:p14="http://schemas.microsoft.com/office/powerpoint/2010/main" val="31415567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1752C-B084-473E-809F-8723A9EA55EB}"/>
              </a:ext>
            </a:extLst>
          </p:cNvPr>
          <p:cNvSpPr>
            <a:spLocks noGrp="1"/>
          </p:cNvSpPr>
          <p:nvPr>
            <p:ph type="title"/>
          </p:nvPr>
        </p:nvSpPr>
        <p:spPr>
          <a:xfrm>
            <a:off x="508417" y="0"/>
            <a:ext cx="10515600" cy="1325563"/>
          </a:xfrm>
        </p:spPr>
        <p:txBody>
          <a:bodyPr/>
          <a:lstStyle/>
          <a:p>
            <a:r>
              <a:rPr lang="en-IN" b="1" dirty="0">
                <a:solidFill>
                  <a:schemeClr val="accent2"/>
                </a:solidFill>
              </a:rPr>
              <a:t>Python code </a:t>
            </a:r>
          </a:p>
        </p:txBody>
      </p:sp>
      <p:pic>
        <p:nvPicPr>
          <p:cNvPr id="6" name="Picture 5">
            <a:extLst>
              <a:ext uri="{FF2B5EF4-FFF2-40B4-BE49-F238E27FC236}">
                <a16:creationId xmlns:a16="http://schemas.microsoft.com/office/drawing/2014/main" id="{339B4CA3-37A5-4C3C-99FB-15A0F2B9739E}"/>
              </a:ext>
            </a:extLst>
          </p:cNvPr>
          <p:cNvPicPr>
            <a:picLocks noChangeAspect="1"/>
          </p:cNvPicPr>
          <p:nvPr/>
        </p:nvPicPr>
        <p:blipFill>
          <a:blip r:embed="rId2"/>
          <a:stretch>
            <a:fillRect/>
          </a:stretch>
        </p:blipFill>
        <p:spPr>
          <a:xfrm>
            <a:off x="299739" y="1169233"/>
            <a:ext cx="8204682" cy="1019877"/>
          </a:xfrm>
          <a:prstGeom prst="rect">
            <a:avLst/>
          </a:prstGeom>
        </p:spPr>
      </p:pic>
    </p:spTree>
    <p:extLst>
      <p:ext uri="{BB962C8B-B14F-4D97-AF65-F5344CB8AC3E}">
        <p14:creationId xmlns:p14="http://schemas.microsoft.com/office/powerpoint/2010/main" val="24831083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1752C-B084-473E-809F-8723A9EA55EB}"/>
              </a:ext>
            </a:extLst>
          </p:cNvPr>
          <p:cNvSpPr>
            <a:spLocks noGrp="1"/>
          </p:cNvSpPr>
          <p:nvPr>
            <p:ph type="title"/>
          </p:nvPr>
        </p:nvSpPr>
        <p:spPr>
          <a:xfrm>
            <a:off x="258580" y="0"/>
            <a:ext cx="10515600" cy="974361"/>
          </a:xfrm>
        </p:spPr>
        <p:txBody>
          <a:bodyPr>
            <a:normAutofit/>
          </a:bodyPr>
          <a:lstStyle/>
          <a:p>
            <a:r>
              <a:rPr lang="en-IN" b="1" dirty="0">
                <a:solidFill>
                  <a:schemeClr val="accent2"/>
                </a:solidFill>
              </a:rPr>
              <a:t>Python code</a:t>
            </a:r>
          </a:p>
        </p:txBody>
      </p:sp>
      <p:pic>
        <p:nvPicPr>
          <p:cNvPr id="3" name="Picture 2">
            <a:extLst>
              <a:ext uri="{FF2B5EF4-FFF2-40B4-BE49-F238E27FC236}">
                <a16:creationId xmlns:a16="http://schemas.microsoft.com/office/drawing/2014/main" id="{0DEBB895-8343-4202-A803-6DA848C657A2}"/>
              </a:ext>
            </a:extLst>
          </p:cNvPr>
          <p:cNvPicPr>
            <a:picLocks noChangeAspect="1"/>
          </p:cNvPicPr>
          <p:nvPr/>
        </p:nvPicPr>
        <p:blipFill>
          <a:blip r:embed="rId2"/>
          <a:stretch>
            <a:fillRect/>
          </a:stretch>
        </p:blipFill>
        <p:spPr>
          <a:xfrm>
            <a:off x="449704" y="1451973"/>
            <a:ext cx="8844198" cy="5315605"/>
          </a:xfrm>
          <a:prstGeom prst="rect">
            <a:avLst/>
          </a:prstGeom>
        </p:spPr>
      </p:pic>
      <p:sp>
        <p:nvSpPr>
          <p:cNvPr id="4" name="Rectangle 3">
            <a:extLst>
              <a:ext uri="{FF2B5EF4-FFF2-40B4-BE49-F238E27FC236}">
                <a16:creationId xmlns:a16="http://schemas.microsoft.com/office/drawing/2014/main" id="{F1640D1E-AC7A-495B-BB66-2DEAE57F9281}"/>
              </a:ext>
            </a:extLst>
          </p:cNvPr>
          <p:cNvSpPr/>
          <p:nvPr/>
        </p:nvSpPr>
        <p:spPr>
          <a:xfrm>
            <a:off x="319165" y="810587"/>
            <a:ext cx="11553670" cy="830997"/>
          </a:xfrm>
          <a:prstGeom prst="rect">
            <a:avLst/>
          </a:prstGeom>
        </p:spPr>
        <p:txBody>
          <a:bodyPr wrap="square">
            <a:spAutoFit/>
          </a:bodyPr>
          <a:lstStyle/>
          <a:p>
            <a:pPr algn="just"/>
            <a:r>
              <a:rPr lang="en-US" sz="2400" b="1" dirty="0"/>
              <a:t>The following code will calculate and print the Silhouette Score for each number of clusters from 2 to 9 and display the corresponding silhouette plots.</a:t>
            </a:r>
            <a:r>
              <a:rPr lang="en-IN" sz="2400" b="1" dirty="0">
                <a:solidFill>
                  <a:schemeClr val="accent2"/>
                </a:solidFill>
              </a:rPr>
              <a:t> </a:t>
            </a:r>
            <a:endParaRPr lang="en-IN" sz="2400" b="1" dirty="0"/>
          </a:p>
        </p:txBody>
      </p:sp>
    </p:spTree>
    <p:extLst>
      <p:ext uri="{BB962C8B-B14F-4D97-AF65-F5344CB8AC3E}">
        <p14:creationId xmlns:p14="http://schemas.microsoft.com/office/powerpoint/2010/main" val="419814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3CB0B-BC27-4FE8-AEB9-A1F03324CBCD}"/>
              </a:ext>
            </a:extLst>
          </p:cNvPr>
          <p:cNvSpPr>
            <a:spLocks noGrp="1"/>
          </p:cNvSpPr>
          <p:nvPr>
            <p:ph type="title"/>
          </p:nvPr>
        </p:nvSpPr>
        <p:spPr>
          <a:xfrm>
            <a:off x="838200" y="500062"/>
            <a:ext cx="10515600" cy="1325563"/>
          </a:xfrm>
        </p:spPr>
        <p:txBody>
          <a:bodyPr/>
          <a:lstStyle/>
          <a:p>
            <a:r>
              <a:rPr lang="en-IN" dirty="0">
                <a:solidFill>
                  <a:srgbClr val="FF0000"/>
                </a:solidFill>
              </a:rPr>
              <a:t>Difference between using Elbow method and Silhouette method</a:t>
            </a:r>
          </a:p>
        </p:txBody>
      </p:sp>
      <p:sp>
        <p:nvSpPr>
          <p:cNvPr id="3" name="Content Placeholder 2">
            <a:extLst>
              <a:ext uri="{FF2B5EF4-FFF2-40B4-BE49-F238E27FC236}">
                <a16:creationId xmlns:a16="http://schemas.microsoft.com/office/drawing/2014/main" id="{7DBC1BEE-4815-4E89-B47A-C500945F7377}"/>
              </a:ext>
            </a:extLst>
          </p:cNvPr>
          <p:cNvSpPr>
            <a:spLocks noGrp="1"/>
          </p:cNvSpPr>
          <p:nvPr>
            <p:ph idx="1"/>
          </p:nvPr>
        </p:nvSpPr>
        <p:spPr>
          <a:xfrm>
            <a:off x="838200" y="1855606"/>
            <a:ext cx="10515600" cy="4351338"/>
          </a:xfrm>
        </p:spPr>
        <p:txBody>
          <a:bodyPr>
            <a:normAutofit fontScale="92500"/>
          </a:bodyPr>
          <a:lstStyle/>
          <a:p>
            <a:pPr algn="just">
              <a:lnSpc>
                <a:spcPct val="150000"/>
              </a:lnSpc>
            </a:pPr>
            <a:r>
              <a:rPr lang="en-US" b="1" dirty="0"/>
              <a:t>Elbow Method</a:t>
            </a:r>
            <a:r>
              <a:rPr lang="en-US" dirty="0"/>
              <a:t>: Focuses on minimizing the WCSS and provides a visual way to determine the optimal ( k ). It is simpler but can be ambiguous.</a:t>
            </a:r>
          </a:p>
          <a:p>
            <a:pPr algn="just">
              <a:lnSpc>
                <a:spcPct val="150000"/>
              </a:lnSpc>
            </a:pPr>
            <a:r>
              <a:rPr lang="en-US" b="1" dirty="0"/>
              <a:t>Silhouette Method</a:t>
            </a:r>
            <a:r>
              <a:rPr lang="en-US" dirty="0"/>
              <a:t>: Focuses on maximizing the average Silhouette Score, providing a more detailed measure of cluster quality. It is more computationally intensive but often gives a clearer indication of the optimal ( k ).</a:t>
            </a:r>
          </a:p>
          <a:p>
            <a:pPr algn="just">
              <a:lnSpc>
                <a:spcPct val="150000"/>
              </a:lnSpc>
            </a:pPr>
            <a:endParaRPr lang="en-IN" dirty="0"/>
          </a:p>
        </p:txBody>
      </p:sp>
    </p:spTree>
    <p:extLst>
      <p:ext uri="{BB962C8B-B14F-4D97-AF65-F5344CB8AC3E}">
        <p14:creationId xmlns:p14="http://schemas.microsoft.com/office/powerpoint/2010/main" val="5867506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62769BE3-8791-45C1-9890-4E57E1208A94}"/>
              </a:ext>
            </a:extLst>
          </p:cNvPr>
          <p:cNvGraphicFramePr>
            <a:graphicFrameLocks noGrp="1"/>
          </p:cNvGraphicFramePr>
          <p:nvPr>
            <p:extLst>
              <p:ext uri="{D42A27DB-BD31-4B8C-83A1-F6EECF244321}">
                <p14:modId xmlns:p14="http://schemas.microsoft.com/office/powerpoint/2010/main" val="1196736844"/>
              </p:ext>
            </p:extLst>
          </p:nvPr>
        </p:nvGraphicFramePr>
        <p:xfrm>
          <a:off x="362263" y="229083"/>
          <a:ext cx="11467473" cy="6399834"/>
        </p:xfrm>
        <a:graphic>
          <a:graphicData uri="http://schemas.openxmlformats.org/drawingml/2006/table">
            <a:tbl>
              <a:tblPr>
                <a:tableStyleId>{35758FB7-9AC5-4552-8A53-C91805E547FA}</a:tableStyleId>
              </a:tblPr>
              <a:tblGrid>
                <a:gridCol w="2368445">
                  <a:extLst>
                    <a:ext uri="{9D8B030D-6E8A-4147-A177-3AD203B41FA5}">
                      <a16:colId xmlns:a16="http://schemas.microsoft.com/office/drawing/2014/main" val="1316564865"/>
                    </a:ext>
                  </a:extLst>
                </a:gridCol>
                <a:gridCol w="4586991">
                  <a:extLst>
                    <a:ext uri="{9D8B030D-6E8A-4147-A177-3AD203B41FA5}">
                      <a16:colId xmlns:a16="http://schemas.microsoft.com/office/drawing/2014/main" val="1189333117"/>
                    </a:ext>
                  </a:extLst>
                </a:gridCol>
                <a:gridCol w="4512037">
                  <a:extLst>
                    <a:ext uri="{9D8B030D-6E8A-4147-A177-3AD203B41FA5}">
                      <a16:colId xmlns:a16="http://schemas.microsoft.com/office/drawing/2014/main" val="2302282911"/>
                    </a:ext>
                  </a:extLst>
                </a:gridCol>
              </a:tblGrid>
              <a:tr h="707712">
                <a:tc>
                  <a:txBody>
                    <a:bodyPr/>
                    <a:lstStyle/>
                    <a:p>
                      <a:pPr algn="l"/>
                      <a:r>
                        <a:rPr lang="en-IN" sz="1800" b="1">
                          <a:solidFill>
                            <a:srgbClr val="FF0000"/>
                          </a:solidFill>
                        </a:rPr>
                        <a:t>Feature</a:t>
                      </a:r>
                    </a:p>
                  </a:txBody>
                  <a:tcPr marL="77702" marR="77702" marT="38851" marB="38851" anchor="ctr"/>
                </a:tc>
                <a:tc>
                  <a:txBody>
                    <a:bodyPr/>
                    <a:lstStyle/>
                    <a:p>
                      <a:pPr algn="l"/>
                      <a:r>
                        <a:rPr lang="en-IN" sz="1800" b="1">
                          <a:solidFill>
                            <a:srgbClr val="FF0000"/>
                          </a:solidFill>
                        </a:rPr>
                        <a:t>Elbow Method</a:t>
                      </a:r>
                    </a:p>
                  </a:txBody>
                  <a:tcPr marL="77702" marR="77702" marT="38851" marB="38851" anchor="ctr"/>
                </a:tc>
                <a:tc>
                  <a:txBody>
                    <a:bodyPr/>
                    <a:lstStyle/>
                    <a:p>
                      <a:pPr algn="l"/>
                      <a:r>
                        <a:rPr lang="en-IN" sz="1800" b="1" dirty="0">
                          <a:solidFill>
                            <a:srgbClr val="FF0000"/>
                          </a:solidFill>
                        </a:rPr>
                        <a:t>Silhouette Method</a:t>
                      </a:r>
                    </a:p>
                  </a:txBody>
                  <a:tcPr marL="77702" marR="77702" marT="38851" marB="38851" anchor="ctr"/>
                </a:tc>
                <a:extLst>
                  <a:ext uri="{0D108BD9-81ED-4DB2-BD59-A6C34878D82A}">
                    <a16:rowId xmlns:a16="http://schemas.microsoft.com/office/drawing/2014/main" val="2776979439"/>
                  </a:ext>
                </a:extLst>
              </a:tr>
              <a:tr h="534027">
                <a:tc>
                  <a:txBody>
                    <a:bodyPr/>
                    <a:lstStyle/>
                    <a:p>
                      <a:r>
                        <a:rPr lang="en-IN" sz="1800" dirty="0"/>
                        <a:t>Objective</a:t>
                      </a:r>
                    </a:p>
                  </a:txBody>
                  <a:tcPr marL="77702" marR="77702" marT="38851" marB="38851" anchor="ctr"/>
                </a:tc>
                <a:tc>
                  <a:txBody>
                    <a:bodyPr/>
                    <a:lstStyle/>
                    <a:p>
                      <a:r>
                        <a:rPr lang="en-IN" sz="1800"/>
                        <a:t>Minimizes within-cluster variance (WCSS)</a:t>
                      </a:r>
                    </a:p>
                  </a:txBody>
                  <a:tcPr marL="77702" marR="77702" marT="38851" marB="38851" anchor="ctr"/>
                </a:tc>
                <a:tc>
                  <a:txBody>
                    <a:bodyPr/>
                    <a:lstStyle/>
                    <a:p>
                      <a:r>
                        <a:rPr lang="en-IN" sz="1800"/>
                        <a:t>Maximizes the average silhouette score</a:t>
                      </a:r>
                    </a:p>
                  </a:txBody>
                  <a:tcPr marL="77702" marR="77702" marT="38851" marB="38851" anchor="ctr"/>
                </a:tc>
                <a:extLst>
                  <a:ext uri="{0D108BD9-81ED-4DB2-BD59-A6C34878D82A}">
                    <a16:rowId xmlns:a16="http://schemas.microsoft.com/office/drawing/2014/main" val="2072578381"/>
                  </a:ext>
                </a:extLst>
              </a:tr>
              <a:tr h="1146245">
                <a:tc>
                  <a:txBody>
                    <a:bodyPr/>
                    <a:lstStyle/>
                    <a:p>
                      <a:r>
                        <a:rPr lang="en-IN" sz="1800" dirty="0"/>
                        <a:t>Evaluation Criterion</a:t>
                      </a:r>
                    </a:p>
                  </a:txBody>
                  <a:tcPr marL="77702" marR="77702" marT="38851" marB="38851" anchor="ctr"/>
                </a:tc>
                <a:tc>
                  <a:txBody>
                    <a:bodyPr/>
                    <a:lstStyle/>
                    <a:p>
                      <a:r>
                        <a:rPr lang="en-US" sz="1800" dirty="0"/>
                        <a:t>Measures how WCSS decreases as k increases</a:t>
                      </a:r>
                    </a:p>
                  </a:txBody>
                  <a:tcPr marL="77702" marR="77702" marT="38851" marB="38851" anchor="ctr"/>
                </a:tc>
                <a:tc>
                  <a:txBody>
                    <a:bodyPr/>
                    <a:lstStyle/>
                    <a:p>
                      <a:r>
                        <a:rPr lang="en-US" sz="1800"/>
                        <a:t>Measures how well-separated clusters are (cohesion vs. separation)</a:t>
                      </a:r>
                    </a:p>
                  </a:txBody>
                  <a:tcPr marL="77702" marR="77702" marT="38851" marB="38851" anchor="ctr"/>
                </a:tc>
                <a:extLst>
                  <a:ext uri="{0D108BD9-81ED-4DB2-BD59-A6C34878D82A}">
                    <a16:rowId xmlns:a16="http://schemas.microsoft.com/office/drawing/2014/main" val="2525809196"/>
                  </a:ext>
                </a:extLst>
              </a:tr>
              <a:tr h="802370">
                <a:tc>
                  <a:txBody>
                    <a:bodyPr/>
                    <a:lstStyle/>
                    <a:p>
                      <a:r>
                        <a:rPr lang="en-IN" sz="1800"/>
                        <a:t>Interpretation</a:t>
                      </a:r>
                    </a:p>
                  </a:txBody>
                  <a:tcPr marL="77702" marR="77702" marT="38851" marB="38851" anchor="ctr"/>
                </a:tc>
                <a:tc>
                  <a:txBody>
                    <a:bodyPr/>
                    <a:lstStyle/>
                    <a:p>
                      <a:r>
                        <a:rPr lang="en-US" sz="1800"/>
                        <a:t>Look for the "elbow" where WCSS stops decreasing rapidly</a:t>
                      </a:r>
                    </a:p>
                  </a:txBody>
                  <a:tcPr marL="77702" marR="77702" marT="38851" marB="38851" anchor="ctr"/>
                </a:tc>
                <a:tc>
                  <a:txBody>
                    <a:bodyPr/>
                    <a:lstStyle/>
                    <a:p>
                      <a:r>
                        <a:rPr lang="en-US" sz="1800" dirty="0"/>
                        <a:t>Find the k with the highest silhouette score</a:t>
                      </a:r>
                    </a:p>
                  </a:txBody>
                  <a:tcPr marL="77702" marR="77702" marT="38851" marB="38851" anchor="ctr"/>
                </a:tc>
                <a:extLst>
                  <a:ext uri="{0D108BD9-81ED-4DB2-BD59-A6C34878D82A}">
                    <a16:rowId xmlns:a16="http://schemas.microsoft.com/office/drawing/2014/main" val="2666450566"/>
                  </a:ext>
                </a:extLst>
              </a:tr>
              <a:tr h="802370">
                <a:tc>
                  <a:txBody>
                    <a:bodyPr/>
                    <a:lstStyle/>
                    <a:p>
                      <a:r>
                        <a:rPr lang="en-IN" sz="1800"/>
                        <a:t>Ease of Use</a:t>
                      </a:r>
                    </a:p>
                  </a:txBody>
                  <a:tcPr marL="77702" marR="77702" marT="38851" marB="38851" anchor="ctr"/>
                </a:tc>
                <a:tc>
                  <a:txBody>
                    <a:bodyPr/>
                    <a:lstStyle/>
                    <a:p>
                      <a:r>
                        <a:rPr lang="en-US" sz="1800"/>
                        <a:t>Simple to implement and interpret</a:t>
                      </a:r>
                    </a:p>
                  </a:txBody>
                  <a:tcPr marL="77702" marR="77702" marT="38851" marB="38851" anchor="ctr"/>
                </a:tc>
                <a:tc>
                  <a:txBody>
                    <a:bodyPr/>
                    <a:lstStyle/>
                    <a:p>
                      <a:r>
                        <a:rPr lang="en-US" sz="1800"/>
                        <a:t>Requires more calculation but provides more insights</a:t>
                      </a:r>
                    </a:p>
                  </a:txBody>
                  <a:tcPr marL="77702" marR="77702" marT="38851" marB="38851" anchor="ctr"/>
                </a:tc>
                <a:extLst>
                  <a:ext uri="{0D108BD9-81ED-4DB2-BD59-A6C34878D82A}">
                    <a16:rowId xmlns:a16="http://schemas.microsoft.com/office/drawing/2014/main" val="1967213306"/>
                  </a:ext>
                </a:extLst>
              </a:tr>
              <a:tr h="802370">
                <a:tc>
                  <a:txBody>
                    <a:bodyPr/>
                    <a:lstStyle/>
                    <a:p>
                      <a:r>
                        <a:rPr lang="en-IN" sz="1800"/>
                        <a:t>Visualization</a:t>
                      </a:r>
                    </a:p>
                  </a:txBody>
                  <a:tcPr marL="77702" marR="77702" marT="38851" marB="38851" anchor="ctr"/>
                </a:tc>
                <a:tc>
                  <a:txBody>
                    <a:bodyPr/>
                    <a:lstStyle/>
                    <a:p>
                      <a:r>
                        <a:rPr lang="en-US" sz="1800" dirty="0"/>
                        <a:t>Elbow point on a WCSS vs. k graph</a:t>
                      </a:r>
                    </a:p>
                  </a:txBody>
                  <a:tcPr marL="77702" marR="77702" marT="38851" marB="38851" anchor="ctr"/>
                </a:tc>
                <a:tc>
                  <a:txBody>
                    <a:bodyPr/>
                    <a:lstStyle/>
                    <a:p>
                      <a:r>
                        <a:rPr lang="fr-FR" sz="1800" dirty="0"/>
                        <a:t>Maximum silhouette score on a silhouette score vs. k graph</a:t>
                      </a:r>
                    </a:p>
                  </a:txBody>
                  <a:tcPr marL="77702" marR="77702" marT="38851" marB="38851" anchor="ctr"/>
                </a:tc>
                <a:extLst>
                  <a:ext uri="{0D108BD9-81ED-4DB2-BD59-A6C34878D82A}">
                    <a16:rowId xmlns:a16="http://schemas.microsoft.com/office/drawing/2014/main" val="451142433"/>
                  </a:ext>
                </a:extLst>
              </a:tr>
              <a:tr h="802370">
                <a:tc>
                  <a:txBody>
                    <a:bodyPr/>
                    <a:lstStyle/>
                    <a:p>
                      <a:r>
                        <a:rPr lang="en-IN" sz="1800"/>
                        <a:t>Subjectivity</a:t>
                      </a:r>
                    </a:p>
                  </a:txBody>
                  <a:tcPr marL="77702" marR="77702" marT="38851" marB="38851" anchor="ctr"/>
                </a:tc>
                <a:tc>
                  <a:txBody>
                    <a:bodyPr/>
                    <a:lstStyle/>
                    <a:p>
                      <a:r>
                        <a:rPr lang="en-US" sz="1800"/>
                        <a:t>Subjective interpretation of the elbow point</a:t>
                      </a:r>
                    </a:p>
                  </a:txBody>
                  <a:tcPr marL="77702" marR="77702" marT="38851" marB="38851" anchor="ctr"/>
                </a:tc>
                <a:tc>
                  <a:txBody>
                    <a:bodyPr/>
                    <a:lstStyle/>
                    <a:p>
                      <a:r>
                        <a:rPr lang="en-US" sz="1800" dirty="0"/>
                        <a:t>More objective with a clear score for each k</a:t>
                      </a:r>
                    </a:p>
                  </a:txBody>
                  <a:tcPr marL="77702" marR="77702" marT="38851" marB="38851" anchor="ctr"/>
                </a:tc>
                <a:extLst>
                  <a:ext uri="{0D108BD9-81ED-4DB2-BD59-A6C34878D82A}">
                    <a16:rowId xmlns:a16="http://schemas.microsoft.com/office/drawing/2014/main" val="3783525043"/>
                  </a:ext>
                </a:extLst>
              </a:tr>
              <a:tr h="802370">
                <a:tc>
                  <a:txBody>
                    <a:bodyPr/>
                    <a:lstStyle/>
                    <a:p>
                      <a:r>
                        <a:rPr lang="en-IN" sz="1800"/>
                        <a:t>Cluster Shape Sensitivity</a:t>
                      </a:r>
                    </a:p>
                  </a:txBody>
                  <a:tcPr marL="77702" marR="77702" marT="38851" marB="38851" anchor="ctr"/>
                </a:tc>
                <a:tc>
                  <a:txBody>
                    <a:bodyPr/>
                    <a:lstStyle/>
                    <a:p>
                      <a:r>
                        <a:rPr lang="en-US" sz="1800"/>
                        <a:t>May not perform well with non-spherical clusters</a:t>
                      </a:r>
                    </a:p>
                  </a:txBody>
                  <a:tcPr marL="77702" marR="77702" marT="38851" marB="38851" anchor="ctr"/>
                </a:tc>
                <a:tc>
                  <a:txBody>
                    <a:bodyPr/>
                    <a:lstStyle/>
                    <a:p>
                      <a:r>
                        <a:rPr lang="en-US" sz="1800" dirty="0"/>
                        <a:t>Works well with clusters of different shapes and densities</a:t>
                      </a:r>
                    </a:p>
                  </a:txBody>
                  <a:tcPr marL="77702" marR="77702" marT="38851" marB="38851" anchor="ctr"/>
                </a:tc>
                <a:extLst>
                  <a:ext uri="{0D108BD9-81ED-4DB2-BD59-A6C34878D82A}">
                    <a16:rowId xmlns:a16="http://schemas.microsoft.com/office/drawing/2014/main" val="12402996"/>
                  </a:ext>
                </a:extLst>
              </a:tr>
            </a:tbl>
          </a:graphicData>
        </a:graphic>
      </p:graphicFrame>
    </p:spTree>
    <p:extLst>
      <p:ext uri="{BB962C8B-B14F-4D97-AF65-F5344CB8AC3E}">
        <p14:creationId xmlns:p14="http://schemas.microsoft.com/office/powerpoint/2010/main" val="25097130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45DA548-F399-4F7F-B8DA-5C48F7A5AAF6}"/>
              </a:ext>
            </a:extLst>
          </p:cNvPr>
          <p:cNvSpPr/>
          <p:nvPr/>
        </p:nvSpPr>
        <p:spPr>
          <a:xfrm>
            <a:off x="434713" y="824458"/>
            <a:ext cx="10837889" cy="3031086"/>
          </a:xfrm>
          <a:prstGeom prst="rect">
            <a:avLst/>
          </a:prstGeom>
        </p:spPr>
        <p:txBody>
          <a:bodyPr wrap="square">
            <a:spAutoFit/>
          </a:bodyPr>
          <a:lstStyle/>
          <a:p>
            <a:pPr algn="just">
              <a:lnSpc>
                <a:spcPct val="150000"/>
              </a:lnSpc>
            </a:pPr>
            <a:r>
              <a:rPr lang="en-US" sz="2600" b="1" dirty="0"/>
              <a:t>When to Use:</a:t>
            </a:r>
          </a:p>
          <a:p>
            <a:pPr algn="just">
              <a:lnSpc>
                <a:spcPct val="150000"/>
              </a:lnSpc>
              <a:buFont typeface="Arial" panose="020B0604020202020204" pitchFamily="34" charset="0"/>
              <a:buChar char="•"/>
            </a:pPr>
            <a:r>
              <a:rPr lang="en-US" sz="2600" b="1" dirty="0"/>
              <a:t>Elbow Method</a:t>
            </a:r>
            <a:r>
              <a:rPr lang="en-US" sz="2600" dirty="0"/>
              <a:t>: Use when you need a simple and fast method to estimate k, especially for spherical clusters.</a:t>
            </a:r>
          </a:p>
          <a:p>
            <a:pPr algn="just">
              <a:lnSpc>
                <a:spcPct val="150000"/>
              </a:lnSpc>
              <a:buFont typeface="Arial" panose="020B0604020202020204" pitchFamily="34" charset="0"/>
              <a:buChar char="•"/>
            </a:pPr>
            <a:r>
              <a:rPr lang="en-US" sz="2600" b="1" dirty="0"/>
              <a:t>Silhouette Method</a:t>
            </a:r>
            <a:r>
              <a:rPr lang="en-US" sz="2600" dirty="0"/>
              <a:t>: Use when you want a more robust evaluation of clustering quality, particularly when clusters have varying shapes and densities.</a:t>
            </a:r>
          </a:p>
        </p:txBody>
      </p:sp>
    </p:spTree>
    <p:extLst>
      <p:ext uri="{BB962C8B-B14F-4D97-AF65-F5344CB8AC3E}">
        <p14:creationId xmlns:p14="http://schemas.microsoft.com/office/powerpoint/2010/main" val="203017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B83E7-DACA-4574-8A9E-839488986624}"/>
              </a:ext>
            </a:extLst>
          </p:cNvPr>
          <p:cNvSpPr>
            <a:spLocks noGrp="1"/>
          </p:cNvSpPr>
          <p:nvPr>
            <p:ph type="title"/>
          </p:nvPr>
        </p:nvSpPr>
        <p:spPr>
          <a:xfrm>
            <a:off x="598358" y="0"/>
            <a:ext cx="10515600" cy="1325563"/>
          </a:xfrm>
        </p:spPr>
        <p:txBody>
          <a:bodyPr/>
          <a:lstStyle/>
          <a:p>
            <a:r>
              <a:rPr lang="en-IN" b="1" dirty="0">
                <a:solidFill>
                  <a:schemeClr val="accent2"/>
                </a:solidFill>
              </a:rPr>
              <a:t>K-Means Clustering Algorithm</a:t>
            </a:r>
          </a:p>
        </p:txBody>
      </p:sp>
      <p:sp>
        <p:nvSpPr>
          <p:cNvPr id="3" name="Content Placeholder 2">
            <a:extLst>
              <a:ext uri="{FF2B5EF4-FFF2-40B4-BE49-F238E27FC236}">
                <a16:creationId xmlns:a16="http://schemas.microsoft.com/office/drawing/2014/main" id="{46B77CC1-FA20-4FC0-A9F9-4FA1D0DC1B04}"/>
              </a:ext>
            </a:extLst>
          </p:cNvPr>
          <p:cNvSpPr>
            <a:spLocks noGrp="1"/>
          </p:cNvSpPr>
          <p:nvPr>
            <p:ph idx="1"/>
          </p:nvPr>
        </p:nvSpPr>
        <p:spPr>
          <a:xfrm>
            <a:off x="548391" y="1104119"/>
            <a:ext cx="10995284" cy="2721782"/>
          </a:xfrm>
        </p:spPr>
        <p:txBody>
          <a:bodyPr>
            <a:normAutofit lnSpcReduction="10000"/>
          </a:bodyPr>
          <a:lstStyle/>
          <a:p>
            <a:pPr algn="just">
              <a:lnSpc>
                <a:spcPct val="150000"/>
              </a:lnSpc>
            </a:pPr>
            <a:r>
              <a:rPr lang="en-US" dirty="0"/>
              <a:t>Hence each cluster has datapoints with some commonalities, and it is away from other clusters.</a:t>
            </a:r>
          </a:p>
          <a:p>
            <a:pPr algn="just">
              <a:lnSpc>
                <a:spcPct val="150000"/>
              </a:lnSpc>
            </a:pPr>
            <a:r>
              <a:rPr lang="en-US" dirty="0"/>
              <a:t>The below diagram explains the working of the K-means Clustering Algorithm:</a:t>
            </a:r>
          </a:p>
          <a:p>
            <a:pPr algn="just">
              <a:lnSpc>
                <a:spcPct val="150000"/>
              </a:lnSpc>
            </a:pPr>
            <a:endParaRPr lang="en-US" dirty="0"/>
          </a:p>
        </p:txBody>
      </p:sp>
      <p:pic>
        <p:nvPicPr>
          <p:cNvPr id="1026" name="Picture 2" descr="K-Means Clustering Algorithm">
            <a:extLst>
              <a:ext uri="{FF2B5EF4-FFF2-40B4-BE49-F238E27FC236}">
                <a16:creationId xmlns:a16="http://schemas.microsoft.com/office/drawing/2014/main" id="{48EBA74F-F9D6-426E-A54A-61E0F8CDA3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4276" y="3334635"/>
            <a:ext cx="7043912" cy="3553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46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ircle(in)">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2E2B1-3ABA-4A52-A77F-6E32B748CC91}"/>
              </a:ext>
            </a:extLst>
          </p:cNvPr>
          <p:cNvSpPr>
            <a:spLocks noGrp="1"/>
          </p:cNvSpPr>
          <p:nvPr>
            <p:ph type="title"/>
          </p:nvPr>
        </p:nvSpPr>
        <p:spPr>
          <a:xfrm>
            <a:off x="418475" y="194532"/>
            <a:ext cx="10515600" cy="1325563"/>
          </a:xfrm>
        </p:spPr>
        <p:txBody>
          <a:bodyPr/>
          <a:lstStyle/>
          <a:p>
            <a:r>
              <a:rPr lang="en-IN" b="1" dirty="0">
                <a:solidFill>
                  <a:schemeClr val="accent2"/>
                </a:solidFill>
              </a:rPr>
              <a:t>Objective of K-Means Clustering </a:t>
            </a:r>
          </a:p>
        </p:txBody>
      </p:sp>
      <p:pic>
        <p:nvPicPr>
          <p:cNvPr id="9" name="Picture 8">
            <a:extLst>
              <a:ext uri="{FF2B5EF4-FFF2-40B4-BE49-F238E27FC236}">
                <a16:creationId xmlns:a16="http://schemas.microsoft.com/office/drawing/2014/main" id="{AC221EA0-BE5A-43FA-9BEB-023892DA9E35}"/>
              </a:ext>
            </a:extLst>
          </p:cNvPr>
          <p:cNvPicPr>
            <a:picLocks noChangeAspect="1"/>
          </p:cNvPicPr>
          <p:nvPr/>
        </p:nvPicPr>
        <p:blipFill>
          <a:blip r:embed="rId2"/>
          <a:stretch>
            <a:fillRect/>
          </a:stretch>
        </p:blipFill>
        <p:spPr>
          <a:xfrm>
            <a:off x="1362047" y="1224743"/>
            <a:ext cx="9572028" cy="5293095"/>
          </a:xfrm>
          <a:prstGeom prst="rect">
            <a:avLst/>
          </a:prstGeom>
        </p:spPr>
      </p:pic>
    </p:spTree>
    <p:extLst>
      <p:ext uri="{BB962C8B-B14F-4D97-AF65-F5344CB8AC3E}">
        <p14:creationId xmlns:p14="http://schemas.microsoft.com/office/powerpoint/2010/main" val="268680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B83E7-DACA-4574-8A9E-839488986624}"/>
              </a:ext>
            </a:extLst>
          </p:cNvPr>
          <p:cNvSpPr>
            <a:spLocks noGrp="1"/>
          </p:cNvSpPr>
          <p:nvPr>
            <p:ph type="title"/>
          </p:nvPr>
        </p:nvSpPr>
        <p:spPr>
          <a:xfrm>
            <a:off x="598358" y="0"/>
            <a:ext cx="10515600" cy="1325563"/>
          </a:xfrm>
        </p:spPr>
        <p:txBody>
          <a:bodyPr/>
          <a:lstStyle/>
          <a:p>
            <a:r>
              <a:rPr lang="en-US" b="1" dirty="0">
                <a:solidFill>
                  <a:schemeClr val="accent2"/>
                </a:solidFill>
              </a:rPr>
              <a:t>K-Means Algorithm - Procedure</a:t>
            </a:r>
          </a:p>
        </p:txBody>
      </p:sp>
      <p:sp>
        <p:nvSpPr>
          <p:cNvPr id="3" name="Content Placeholder 2">
            <a:extLst>
              <a:ext uri="{FF2B5EF4-FFF2-40B4-BE49-F238E27FC236}">
                <a16:creationId xmlns:a16="http://schemas.microsoft.com/office/drawing/2014/main" id="{46B77CC1-FA20-4FC0-A9F9-4FA1D0DC1B04}"/>
              </a:ext>
            </a:extLst>
          </p:cNvPr>
          <p:cNvSpPr>
            <a:spLocks noGrp="1"/>
          </p:cNvSpPr>
          <p:nvPr>
            <p:ph idx="1"/>
          </p:nvPr>
        </p:nvSpPr>
        <p:spPr>
          <a:xfrm>
            <a:off x="598358" y="954218"/>
            <a:ext cx="11323819" cy="5753882"/>
          </a:xfrm>
        </p:spPr>
        <p:txBody>
          <a:bodyPr>
            <a:noAutofit/>
          </a:bodyPr>
          <a:lstStyle/>
          <a:p>
            <a:pPr marL="0" indent="0" algn="just">
              <a:lnSpc>
                <a:spcPct val="170000"/>
              </a:lnSpc>
              <a:buNone/>
            </a:pPr>
            <a:r>
              <a:rPr lang="en-US" sz="2200" dirty="0">
                <a:solidFill>
                  <a:srgbClr val="002060"/>
                </a:solidFill>
              </a:rPr>
              <a:t>The steps of the K-Means algorithm are as follows:</a:t>
            </a:r>
          </a:p>
          <a:p>
            <a:pPr algn="just">
              <a:lnSpc>
                <a:spcPct val="170000"/>
              </a:lnSpc>
            </a:pPr>
            <a:r>
              <a:rPr lang="en-US" sz="2200" b="1" dirty="0">
                <a:solidFill>
                  <a:srgbClr val="002060"/>
                </a:solidFill>
              </a:rPr>
              <a:t>Step-1:</a:t>
            </a:r>
            <a:r>
              <a:rPr lang="en-US" sz="2200" dirty="0">
                <a:solidFill>
                  <a:srgbClr val="002060"/>
                </a:solidFill>
              </a:rPr>
              <a:t> Choose the number of clusters, K, that we need.</a:t>
            </a:r>
          </a:p>
          <a:p>
            <a:pPr algn="just">
              <a:lnSpc>
                <a:spcPct val="170000"/>
              </a:lnSpc>
            </a:pPr>
            <a:r>
              <a:rPr lang="en-US" sz="2200" b="1" dirty="0">
                <a:solidFill>
                  <a:srgbClr val="002060"/>
                </a:solidFill>
              </a:rPr>
              <a:t>Step-2:</a:t>
            </a:r>
            <a:r>
              <a:rPr lang="en-US" sz="2200" dirty="0">
                <a:solidFill>
                  <a:srgbClr val="002060"/>
                </a:solidFill>
              </a:rPr>
              <a:t>  Randomly choose K points as cluster centroids. (It can be other from the input dataset).</a:t>
            </a:r>
          </a:p>
          <a:p>
            <a:pPr algn="just">
              <a:lnSpc>
                <a:spcPct val="170000"/>
              </a:lnSpc>
            </a:pPr>
            <a:r>
              <a:rPr lang="en-US" sz="2200" b="1" dirty="0">
                <a:solidFill>
                  <a:srgbClr val="002060"/>
                </a:solidFill>
              </a:rPr>
              <a:t>Step-3:</a:t>
            </a:r>
            <a:r>
              <a:rPr lang="en-US" sz="2200" dirty="0">
                <a:solidFill>
                  <a:srgbClr val="002060"/>
                </a:solidFill>
              </a:rPr>
              <a:t> Calculate the distance of each point from cluster centroids. </a:t>
            </a:r>
          </a:p>
          <a:p>
            <a:pPr algn="just">
              <a:lnSpc>
                <a:spcPct val="170000"/>
              </a:lnSpc>
            </a:pPr>
            <a:r>
              <a:rPr lang="en-US" sz="2200" b="1" dirty="0">
                <a:solidFill>
                  <a:srgbClr val="002060"/>
                </a:solidFill>
              </a:rPr>
              <a:t>Step-4: </a:t>
            </a:r>
            <a:r>
              <a:rPr lang="en-US" sz="2200" dirty="0">
                <a:solidFill>
                  <a:srgbClr val="002060"/>
                </a:solidFill>
              </a:rPr>
              <a:t>Assign each data point to their closest centroid, which will form the predefined K clusters.</a:t>
            </a:r>
          </a:p>
          <a:p>
            <a:pPr algn="just">
              <a:lnSpc>
                <a:spcPct val="170000"/>
              </a:lnSpc>
            </a:pPr>
            <a:r>
              <a:rPr lang="en-US" sz="2200" b="1" dirty="0">
                <a:solidFill>
                  <a:srgbClr val="002060"/>
                </a:solidFill>
              </a:rPr>
              <a:t>Step-5:</a:t>
            </a:r>
            <a:r>
              <a:rPr lang="en-US" sz="2200" dirty="0">
                <a:solidFill>
                  <a:srgbClr val="002060"/>
                </a:solidFill>
              </a:rPr>
              <a:t> Find the new location of the centroid by taking the mean of all the points in each cluster</a:t>
            </a:r>
          </a:p>
          <a:p>
            <a:pPr algn="just">
              <a:lnSpc>
                <a:spcPct val="170000"/>
              </a:lnSpc>
            </a:pPr>
            <a:r>
              <a:rPr lang="en-US" sz="2200" b="1" dirty="0">
                <a:solidFill>
                  <a:srgbClr val="002060"/>
                </a:solidFill>
              </a:rPr>
              <a:t>Step-6:</a:t>
            </a:r>
            <a:r>
              <a:rPr lang="en-US" sz="2200" dirty="0">
                <a:solidFill>
                  <a:srgbClr val="002060"/>
                </a:solidFill>
              </a:rPr>
              <a:t> Repeat steps 3-5, until the centroids do not change position</a:t>
            </a:r>
          </a:p>
        </p:txBody>
      </p:sp>
    </p:spTree>
    <p:extLst>
      <p:ext uri="{BB962C8B-B14F-4D97-AF65-F5344CB8AC3E}">
        <p14:creationId xmlns:p14="http://schemas.microsoft.com/office/powerpoint/2010/main" val="1958741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B83E7-DACA-4574-8A9E-839488986624}"/>
              </a:ext>
            </a:extLst>
          </p:cNvPr>
          <p:cNvSpPr>
            <a:spLocks noGrp="1"/>
          </p:cNvSpPr>
          <p:nvPr>
            <p:ph type="title"/>
          </p:nvPr>
        </p:nvSpPr>
        <p:spPr>
          <a:xfrm>
            <a:off x="598358" y="0"/>
            <a:ext cx="10515600" cy="1325563"/>
          </a:xfrm>
        </p:spPr>
        <p:txBody>
          <a:bodyPr/>
          <a:lstStyle/>
          <a:p>
            <a:r>
              <a:rPr lang="en-US" b="1" dirty="0">
                <a:solidFill>
                  <a:schemeClr val="accent2"/>
                </a:solidFill>
              </a:rPr>
              <a:t>How does the K-Means Algorithm Work?</a:t>
            </a:r>
          </a:p>
        </p:txBody>
      </p:sp>
      <p:sp>
        <p:nvSpPr>
          <p:cNvPr id="3" name="Content Placeholder 2">
            <a:extLst>
              <a:ext uri="{FF2B5EF4-FFF2-40B4-BE49-F238E27FC236}">
                <a16:creationId xmlns:a16="http://schemas.microsoft.com/office/drawing/2014/main" id="{46B77CC1-FA20-4FC0-A9F9-4FA1D0DC1B04}"/>
              </a:ext>
            </a:extLst>
          </p:cNvPr>
          <p:cNvSpPr>
            <a:spLocks noGrp="1"/>
          </p:cNvSpPr>
          <p:nvPr>
            <p:ph idx="1"/>
          </p:nvPr>
        </p:nvSpPr>
        <p:spPr>
          <a:xfrm>
            <a:off x="598358" y="954218"/>
            <a:ext cx="11323819" cy="874582"/>
          </a:xfrm>
        </p:spPr>
        <p:txBody>
          <a:bodyPr>
            <a:noAutofit/>
          </a:bodyPr>
          <a:lstStyle/>
          <a:p>
            <a:pPr marL="0" indent="0" algn="just">
              <a:lnSpc>
                <a:spcPct val="170000"/>
              </a:lnSpc>
              <a:buNone/>
            </a:pPr>
            <a:r>
              <a:rPr lang="en-US" dirty="0"/>
              <a:t>Let's understand the above steps by considering the following </a:t>
            </a:r>
            <a:r>
              <a:rPr lang="en-IN" dirty="0"/>
              <a:t>scatter plot:</a:t>
            </a:r>
            <a:endParaRPr lang="en-US" sz="2000" dirty="0">
              <a:solidFill>
                <a:srgbClr val="002060"/>
              </a:solidFill>
            </a:endParaRPr>
          </a:p>
        </p:txBody>
      </p:sp>
      <p:pic>
        <p:nvPicPr>
          <p:cNvPr id="2050" name="Picture 2" descr="K-Means Clustering Algorithm">
            <a:extLst>
              <a:ext uri="{FF2B5EF4-FFF2-40B4-BE49-F238E27FC236}">
                <a16:creationId xmlns:a16="http://schemas.microsoft.com/office/drawing/2014/main" id="{49A57484-EBC2-4ADC-A885-509EC9E5C1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7460" y="1828800"/>
            <a:ext cx="5132179" cy="5093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456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B83E7-DACA-4574-8A9E-839488986624}"/>
              </a:ext>
            </a:extLst>
          </p:cNvPr>
          <p:cNvSpPr>
            <a:spLocks noGrp="1"/>
          </p:cNvSpPr>
          <p:nvPr>
            <p:ph type="title"/>
          </p:nvPr>
        </p:nvSpPr>
        <p:spPr>
          <a:xfrm>
            <a:off x="598358" y="0"/>
            <a:ext cx="10515600" cy="1325563"/>
          </a:xfrm>
        </p:spPr>
        <p:txBody>
          <a:bodyPr/>
          <a:lstStyle/>
          <a:p>
            <a:r>
              <a:rPr lang="en-US" b="1" dirty="0">
                <a:solidFill>
                  <a:schemeClr val="accent2"/>
                </a:solidFill>
              </a:rPr>
              <a:t>How does the K-Means Algorithm Work?</a:t>
            </a:r>
          </a:p>
        </p:txBody>
      </p:sp>
      <p:sp>
        <p:nvSpPr>
          <p:cNvPr id="3" name="Content Placeholder 2">
            <a:extLst>
              <a:ext uri="{FF2B5EF4-FFF2-40B4-BE49-F238E27FC236}">
                <a16:creationId xmlns:a16="http://schemas.microsoft.com/office/drawing/2014/main" id="{46B77CC1-FA20-4FC0-A9F9-4FA1D0DC1B04}"/>
              </a:ext>
            </a:extLst>
          </p:cNvPr>
          <p:cNvSpPr>
            <a:spLocks noGrp="1"/>
          </p:cNvSpPr>
          <p:nvPr>
            <p:ph idx="1"/>
          </p:nvPr>
        </p:nvSpPr>
        <p:spPr>
          <a:xfrm>
            <a:off x="598358" y="1325563"/>
            <a:ext cx="11323819" cy="4247370"/>
          </a:xfrm>
        </p:spPr>
        <p:txBody>
          <a:bodyPr>
            <a:noAutofit/>
          </a:bodyPr>
          <a:lstStyle/>
          <a:p>
            <a:pPr algn="just">
              <a:lnSpc>
                <a:spcPct val="150000"/>
              </a:lnSpc>
            </a:pPr>
            <a:r>
              <a:rPr lang="en-US" dirty="0"/>
              <a:t>Let K = 2, to identify the dataset and to put them into different clusters. It means, we will try to group the dataset into two different clusters.</a:t>
            </a:r>
          </a:p>
          <a:p>
            <a:pPr algn="just">
              <a:lnSpc>
                <a:spcPct val="150000"/>
              </a:lnSpc>
            </a:pPr>
            <a:r>
              <a:rPr lang="en-US" dirty="0"/>
              <a:t>We need to choose some random k points or centroid to form the cluster. These points can be either the points from the dataset or any other point. So, here we are selecting the below two points as k points, which are not the part of our dataset. Consider the below image:</a:t>
            </a:r>
          </a:p>
        </p:txBody>
      </p:sp>
    </p:spTree>
    <p:extLst>
      <p:ext uri="{BB962C8B-B14F-4D97-AF65-F5344CB8AC3E}">
        <p14:creationId xmlns:p14="http://schemas.microsoft.com/office/powerpoint/2010/main" val="620419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893</TotalTime>
  <Words>2229</Words>
  <Application>Microsoft Office PowerPoint</Application>
  <PresentationFormat>Widescreen</PresentationFormat>
  <Paragraphs>146</Paragraphs>
  <Slides>44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-apple-system</vt:lpstr>
      <vt:lpstr>Arial</vt:lpstr>
      <vt:lpstr>Arial Unicode MS</vt:lpstr>
      <vt:lpstr>Calibri</vt:lpstr>
      <vt:lpstr>Calibri Light</vt:lpstr>
      <vt:lpstr>inter-regular</vt:lpstr>
      <vt:lpstr>Times New Roman</vt:lpstr>
      <vt:lpstr>Office Theme</vt:lpstr>
      <vt:lpstr>K-Means Clustering Algorithm </vt:lpstr>
      <vt:lpstr>K-Means Clustering Algorithm</vt:lpstr>
      <vt:lpstr>K-Means Clustering Algorithm</vt:lpstr>
      <vt:lpstr>K-Means Clustering Algorithm</vt:lpstr>
      <vt:lpstr>K-Means Clustering Algorithm</vt:lpstr>
      <vt:lpstr>Objective of K-Means Clustering </vt:lpstr>
      <vt:lpstr>K-Means Algorithm - Procedure</vt:lpstr>
      <vt:lpstr>How does the K-Means Algorithm Work?</vt:lpstr>
      <vt:lpstr>How does the K-Means Algorithm Work?</vt:lpstr>
      <vt:lpstr>How does the K-Means Algorithm Work?</vt:lpstr>
      <vt:lpstr>How does the K-Means Algorithm Work?</vt:lpstr>
      <vt:lpstr>How does the K-Means Algorithm Work?</vt:lpstr>
      <vt:lpstr>How does the K-Means Algorithm Work?</vt:lpstr>
      <vt:lpstr>How does the K-Means Algorithm Work?</vt:lpstr>
      <vt:lpstr>How does the K-Means Algorithm Work?</vt:lpstr>
      <vt:lpstr>How does the K-Means Algorithm Work?</vt:lpstr>
      <vt:lpstr>How does the K-Means Algorithm Work?</vt:lpstr>
      <vt:lpstr>How does the K-Means Algorithm Work?</vt:lpstr>
      <vt:lpstr>How does the K-Means Algorithm Work?</vt:lpstr>
      <vt:lpstr>Applications</vt:lpstr>
      <vt:lpstr>Python Implementation of K-means Clustering Algorithm</vt:lpstr>
      <vt:lpstr>PowerPoint Presentation</vt:lpstr>
      <vt:lpstr>Example</vt:lpstr>
      <vt:lpstr>PowerPoint Presentation</vt:lpstr>
      <vt:lpstr>PowerPoint Presentation</vt:lpstr>
      <vt:lpstr>PowerPoint Presentation</vt:lpstr>
      <vt:lpstr>How to choose the value of "K number of clusters" in K-means Clustering? </vt:lpstr>
      <vt:lpstr>Elbow Method</vt:lpstr>
      <vt:lpstr>Elbow Method</vt:lpstr>
      <vt:lpstr>Elbow Method</vt:lpstr>
      <vt:lpstr>PowerPoint Presentation</vt:lpstr>
      <vt:lpstr>PowerPoint Presentation</vt:lpstr>
      <vt:lpstr>PowerPoint Presentation</vt:lpstr>
      <vt:lpstr>Problem: The points in the cluster1 at the final iteration are (2, 4), (3, 4), (1, 3) and (2, 5). Compute the cluster inertia.</vt:lpstr>
      <vt:lpstr>PowerPoint Presentation</vt:lpstr>
      <vt:lpstr>Python code </vt:lpstr>
      <vt:lpstr>Silhouette Method</vt:lpstr>
      <vt:lpstr>Silhouette coefficient</vt:lpstr>
      <vt:lpstr>Python code </vt:lpstr>
      <vt:lpstr>Python code </vt:lpstr>
      <vt:lpstr>Python code</vt:lpstr>
      <vt:lpstr>Difference between using Elbow method and Silhouette method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 Clustering Algorithm </dc:title>
  <dc:creator>DELL</dc:creator>
  <cp:lastModifiedBy>DELL</cp:lastModifiedBy>
  <cp:revision>37</cp:revision>
  <dcterms:created xsi:type="dcterms:W3CDTF">2024-09-11T01:02:00Z</dcterms:created>
  <dcterms:modified xsi:type="dcterms:W3CDTF">2024-09-14T13:37:56Z</dcterms:modified>
</cp:coreProperties>
</file>